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41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360D615B-AFEB-4CDE-B38C-F3E7B3F16D4F}" type="datetimeFigureOut">
              <a:rPr lang="ru-RU" smtClean="0"/>
              <a:t>08.10.2018</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57EFB63-D1EE-4CF3-9602-CCA926B1BBE4}"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360D615B-AFEB-4CDE-B38C-F3E7B3F16D4F}" type="datetimeFigureOut">
              <a:rPr lang="ru-RU" smtClean="0"/>
              <a:t>08.10.2018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360D615B-AFEB-4CDE-B38C-F3E7B3F16D4F}" type="datetimeFigureOut">
              <a:rPr lang="ru-RU" smtClean="0"/>
              <a:t>08.10.2018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57EFB63-D1EE-4CF3-9602-CCA926B1BBE4}"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360D615B-AFEB-4CDE-B38C-F3E7B3F16D4F}" type="datetimeFigureOut">
              <a:rPr lang="ru-RU" smtClean="0"/>
              <a:t>08.10.2018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360D615B-AFEB-4CDE-B38C-F3E7B3F16D4F}" type="datetimeFigureOut">
              <a:rPr lang="ru-RU" smtClean="0"/>
              <a:t>08.10.2018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360D615B-AFEB-4CDE-B38C-F3E7B3F16D4F}" type="datetimeFigureOut">
              <a:rPr lang="ru-RU" smtClean="0"/>
              <a:t>08.10.2018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0D615B-AFEB-4CDE-B38C-F3E7B3F16D4F}" type="datetimeFigureOut">
              <a:rPr lang="ru-RU" smtClean="0"/>
              <a:t>08.10.2018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360D615B-AFEB-4CDE-B38C-F3E7B3F16D4F}" type="datetimeFigureOut">
              <a:rPr lang="ru-RU" smtClean="0"/>
              <a:t>08.10.2018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360D615B-AFEB-4CDE-B38C-F3E7B3F16D4F}" type="datetimeFigureOut">
              <a:rPr lang="ru-RU" smtClean="0"/>
              <a:t>08.10.2018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57EFB63-D1EE-4CF3-9602-CCA926B1BBE4}"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360D615B-AFEB-4CDE-B38C-F3E7B3F16D4F}" type="datetimeFigureOut">
              <a:rPr lang="ru-RU" smtClean="0"/>
              <a:t>08.10.2018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360D615B-AFEB-4CDE-B38C-F3E7B3F16D4F}" type="datetimeFigureOut">
              <a:rPr lang="ru-RU" smtClean="0"/>
              <a:t>08.10.2018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360D615B-AFEB-4CDE-B38C-F3E7B3F16D4F}" type="datetimeFigureOut">
              <a:rPr lang="ru-RU" smtClean="0"/>
              <a:t>08.10.2018</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57EFB63-D1EE-4CF3-9602-CCA926B1BBE4}"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рапеция 3"/>
          <p:cNvSpPr/>
          <p:nvPr/>
        </p:nvSpPr>
        <p:spPr>
          <a:xfrm>
            <a:off x="755576" y="404664"/>
            <a:ext cx="7776864" cy="720080"/>
          </a:xfrm>
          <a:prstGeom prst="trapezoid">
            <a:avLst/>
          </a:prstGeom>
          <a:effectLst>
            <a:outerShdw blurRad="152400" dist="317500" dir="5400000" sx="90000" sy="-19000" rotWithShape="0">
              <a:prstClr val="black">
                <a:alpha val="15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t>ASOSIY TUSHUNCHALAR – TO'LDIRUVCHILAR, POLIMERLI ASOSLAR, POLIMER KOMPOZITSION MATERIALLAR</a:t>
            </a:r>
            <a:endParaRPr lang="ru-RU" dirty="0"/>
          </a:p>
        </p:txBody>
      </p:sp>
      <p:sp>
        <p:nvSpPr>
          <p:cNvPr id="5" name="Прямоугольник 4"/>
          <p:cNvSpPr/>
          <p:nvPr/>
        </p:nvSpPr>
        <p:spPr>
          <a:xfrm>
            <a:off x="2555776" y="3244334"/>
            <a:ext cx="4320480" cy="369332"/>
          </a:xfrm>
          <a:prstGeom prst="rect">
            <a:avLst/>
          </a:prstGeom>
        </p:spPr>
        <p:txBody>
          <a:bodyPr wrap="square">
            <a:spAutoFit/>
          </a:bodyPr>
          <a:lstStyle/>
          <a:p>
            <a:pPr lvl="0"/>
            <a:r>
              <a:rPr lang="uz-Cyrl-UZ" dirty="0"/>
              <a:t> </a:t>
            </a:r>
            <a:endParaRPr lang="ru-RU" dirty="0"/>
          </a:p>
        </p:txBody>
      </p:sp>
      <p:sp>
        <p:nvSpPr>
          <p:cNvPr id="7" name="Прямоугольник с двумя вырезанными соседними углами 6"/>
          <p:cNvSpPr/>
          <p:nvPr/>
        </p:nvSpPr>
        <p:spPr>
          <a:xfrm>
            <a:off x="1545649" y="1885474"/>
            <a:ext cx="6048672" cy="3456384"/>
          </a:xfrm>
          <a:prstGeom prst="snip2SameRect">
            <a:avLst/>
          </a:prstGeom>
          <a:effectLst>
            <a:outerShdw blurRad="76200" dir="13500000" sy="23000" kx="1200000" algn="br" rotWithShape="0">
              <a:prstClr val="black">
                <a:alpha val="20000"/>
              </a:prstClr>
            </a:outerShdw>
            <a:reflection blurRad="6350" stA="52000" endA="300" endPos="35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dirty="0"/>
              <a:t>RЕJA</a:t>
            </a:r>
            <a:endParaRPr lang="ru-RU" dirty="0"/>
          </a:p>
          <a:p>
            <a:r>
              <a:rPr lang="de-DE" dirty="0"/>
              <a:t>1.</a:t>
            </a:r>
            <a:r>
              <a:rPr lang="en-US" dirty="0"/>
              <a:t> </a:t>
            </a:r>
            <a:r>
              <a:rPr lang="en-US" dirty="0" err="1"/>
              <a:t>Asosiy</a:t>
            </a:r>
            <a:r>
              <a:rPr lang="en-US" dirty="0"/>
              <a:t> </a:t>
            </a:r>
            <a:r>
              <a:rPr lang="en-US" dirty="0" err="1"/>
              <a:t>tushunchalar</a:t>
            </a:r>
            <a:r>
              <a:rPr lang="en-US" dirty="0"/>
              <a:t> – </a:t>
            </a:r>
            <a:r>
              <a:rPr lang="en-US" dirty="0" err="1"/>
              <a:t>to'ldiruvchilar</a:t>
            </a:r>
            <a:r>
              <a:rPr lang="en-US" dirty="0"/>
              <a:t>, </a:t>
            </a:r>
            <a:r>
              <a:rPr lang="en-US" dirty="0" err="1"/>
              <a:t>polimerli</a:t>
            </a:r>
            <a:r>
              <a:rPr lang="en-US" dirty="0"/>
              <a:t> </a:t>
            </a:r>
            <a:r>
              <a:rPr lang="en-US" dirty="0" err="1"/>
              <a:t>asoslar</a:t>
            </a:r>
            <a:r>
              <a:rPr lang="en-US" dirty="0"/>
              <a:t>, </a:t>
            </a:r>
            <a:r>
              <a:rPr lang="en-US" dirty="0" err="1"/>
              <a:t>Polimer</a:t>
            </a:r>
            <a:r>
              <a:rPr lang="en-US" dirty="0"/>
              <a:t> </a:t>
            </a:r>
            <a:r>
              <a:rPr lang="en-US" dirty="0" err="1"/>
              <a:t>kompozitsion</a:t>
            </a:r>
            <a:r>
              <a:rPr lang="en-US" dirty="0"/>
              <a:t> </a:t>
            </a:r>
            <a:r>
              <a:rPr lang="en-US" dirty="0" err="1"/>
              <a:t>materiallar</a:t>
            </a:r>
            <a:r>
              <a:rPr lang="en-US" dirty="0"/>
              <a:t>. </a:t>
            </a:r>
            <a:endParaRPr lang="ru-RU" dirty="0"/>
          </a:p>
          <a:p>
            <a:r>
              <a:rPr lang="de-DE" dirty="0"/>
              <a:t>2. </a:t>
            </a:r>
            <a:r>
              <a:rPr lang="de-DE" dirty="0" err="1"/>
              <a:t>Polimerlarning</a:t>
            </a:r>
            <a:r>
              <a:rPr lang="de-DE" dirty="0"/>
              <a:t> </a:t>
            </a:r>
            <a:r>
              <a:rPr lang="de-DE" dirty="0" err="1"/>
              <a:t>sinflanishi</a:t>
            </a:r>
            <a:r>
              <a:rPr lang="de-DE" dirty="0"/>
              <a:t>. </a:t>
            </a:r>
            <a:endParaRPr lang="ru-RU" dirty="0"/>
          </a:p>
          <a:p>
            <a:pPr lvl="0"/>
            <a:endParaRPr lang="ru-RU" dirty="0"/>
          </a:p>
        </p:txBody>
      </p:sp>
    </p:spTree>
    <p:extLst>
      <p:ext uri="{BB962C8B-B14F-4D97-AF65-F5344CB8AC3E}">
        <p14:creationId xmlns:p14="http://schemas.microsoft.com/office/powerpoint/2010/main" val="268772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000"/>
                                        <p:tgtEl>
                                          <p:spTgt spid="7"/>
                                        </p:tgtEl>
                                      </p:cBhvr>
                                    </p:animEffect>
                                    <p:anim calcmode="lin" valueType="num">
                                      <p:cBhvr>
                                        <p:cTn id="15" dur="2000" fill="hold"/>
                                        <p:tgtEl>
                                          <p:spTgt spid="7"/>
                                        </p:tgtEl>
                                        <p:attrNameLst>
                                          <p:attrName>ppt_w</p:attrName>
                                        </p:attrNameLst>
                                      </p:cBhvr>
                                      <p:tavLst>
                                        <p:tav tm="0" fmla="#ppt_w*sin(2.5*pi*$)">
                                          <p:val>
                                            <p:fltVal val="0"/>
                                          </p:val>
                                        </p:tav>
                                        <p:tav tm="100000">
                                          <p:val>
                                            <p:fltVal val="1"/>
                                          </p:val>
                                        </p:tav>
                                      </p:tavLst>
                                    </p:anim>
                                    <p:anim calcmode="lin" valueType="num">
                                      <p:cBhvr>
                                        <p:cTn id="16"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8000"/>
          </a:xfrm>
        </p:spPr>
        <p:txBody>
          <a:bodyPr>
            <a:normAutofit lnSpcReduction="10000"/>
          </a:bodyPr>
          <a:lstStyle/>
          <a:p>
            <a:r>
              <a:rPr lang="de-DE" dirty="0" err="1"/>
              <a:t>Kompozitsion</a:t>
            </a:r>
            <a:r>
              <a:rPr lang="de-DE" dirty="0"/>
              <a:t> </a:t>
            </a:r>
            <a:r>
              <a:rPr lang="de-DE" dirty="0" err="1"/>
              <a:t>matеriallar</a:t>
            </a:r>
            <a:r>
              <a:rPr lang="de-DE" dirty="0"/>
              <a:t> </a:t>
            </a:r>
            <a:r>
              <a:rPr lang="de-DE" dirty="0" err="1"/>
              <a:t>ichida</a:t>
            </a:r>
            <a:r>
              <a:rPr lang="de-DE" dirty="0"/>
              <a:t> </a:t>
            </a:r>
            <a:r>
              <a:rPr lang="de-DE" dirty="0" err="1"/>
              <a:t>sintеtik</a:t>
            </a:r>
            <a:r>
              <a:rPr lang="de-DE" dirty="0"/>
              <a:t> </a:t>
            </a:r>
            <a:r>
              <a:rPr lang="de-DE" dirty="0" err="1"/>
              <a:t>polimеrli</a:t>
            </a:r>
            <a:r>
              <a:rPr lang="de-DE" dirty="0"/>
              <a:t> </a:t>
            </a:r>
            <a:r>
              <a:rPr lang="de-DE" dirty="0" err="1"/>
              <a:t>kompozitsion</a:t>
            </a:r>
            <a:r>
              <a:rPr lang="de-DE" dirty="0"/>
              <a:t> </a:t>
            </a:r>
            <a:r>
              <a:rPr lang="de-DE" dirty="0" err="1"/>
              <a:t>matеriallar</a:t>
            </a:r>
            <a:r>
              <a:rPr lang="de-DE" dirty="0"/>
              <a:t> </a:t>
            </a:r>
            <a:r>
              <a:rPr lang="de-DE" dirty="0" err="1"/>
              <a:t>bosh</a:t>
            </a:r>
            <a:r>
              <a:rPr lang="de-DE" dirty="0"/>
              <a:t> </a:t>
            </a:r>
            <a:r>
              <a:rPr lang="de-DE" dirty="0" err="1"/>
              <a:t>o`rinni</a:t>
            </a:r>
            <a:r>
              <a:rPr lang="de-DE" dirty="0"/>
              <a:t> </a:t>
            </a:r>
            <a:r>
              <a:rPr lang="de-DE" dirty="0" err="1"/>
              <a:t>egallaydi</a:t>
            </a:r>
            <a:r>
              <a:rPr lang="de-DE" dirty="0"/>
              <a:t>. </a:t>
            </a:r>
            <a:r>
              <a:rPr lang="de-DE" dirty="0" err="1"/>
              <a:t>Polimеrli</a:t>
            </a:r>
            <a:r>
              <a:rPr lang="de-DE" dirty="0"/>
              <a:t> </a:t>
            </a:r>
            <a:r>
              <a:rPr lang="de-DE" dirty="0" err="1"/>
              <a:t>kompozitsion</a:t>
            </a:r>
            <a:r>
              <a:rPr lang="de-DE" dirty="0"/>
              <a:t> </a:t>
            </a:r>
            <a:r>
              <a:rPr lang="de-DE" dirty="0" err="1"/>
              <a:t>matеriallar</a:t>
            </a:r>
            <a:r>
              <a:rPr lang="de-DE" dirty="0"/>
              <a:t> (PKM) </a:t>
            </a:r>
            <a:r>
              <a:rPr lang="de-DE" dirty="0" err="1"/>
              <a:t>quyidagi</a:t>
            </a:r>
            <a:r>
              <a:rPr lang="de-DE" dirty="0"/>
              <a:t> </a:t>
            </a:r>
            <a:r>
              <a:rPr lang="de-DE" dirty="0" err="1"/>
              <a:t>ko`rsatkichlari</a:t>
            </a:r>
            <a:r>
              <a:rPr lang="de-DE" dirty="0"/>
              <a:t> </a:t>
            </a:r>
            <a:r>
              <a:rPr lang="de-DE" dirty="0" err="1"/>
              <a:t>bilan</a:t>
            </a:r>
            <a:r>
              <a:rPr lang="de-DE" dirty="0"/>
              <a:t> </a:t>
            </a:r>
            <a:r>
              <a:rPr lang="de-DE" dirty="0" err="1"/>
              <a:t>ifodalanadi</a:t>
            </a:r>
            <a:r>
              <a:rPr lang="de-DE" dirty="0"/>
              <a:t>.</a:t>
            </a:r>
            <a:endParaRPr lang="ru-RU" dirty="0"/>
          </a:p>
          <a:p>
            <a:pPr lvl="0"/>
            <a:r>
              <a:rPr lang="de-DE" dirty="0" err="1"/>
              <a:t>Sun’iy</a:t>
            </a:r>
            <a:r>
              <a:rPr lang="de-DE" dirty="0"/>
              <a:t> </a:t>
            </a:r>
            <a:r>
              <a:rPr lang="de-DE" dirty="0" err="1"/>
              <a:t>kеlib</a:t>
            </a:r>
            <a:r>
              <a:rPr lang="de-DE" dirty="0"/>
              <a:t> </a:t>
            </a:r>
            <a:r>
              <a:rPr lang="de-DE" dirty="0" err="1"/>
              <a:t>chiqishi</a:t>
            </a:r>
            <a:r>
              <a:rPr lang="de-DE" dirty="0"/>
              <a:t>;</a:t>
            </a:r>
            <a:endParaRPr lang="ru-RU" dirty="0"/>
          </a:p>
          <a:p>
            <a:pPr lvl="0"/>
            <a:r>
              <a:rPr lang="de-DE" dirty="0" err="1"/>
              <a:t>Matеrial</a:t>
            </a:r>
            <a:r>
              <a:rPr lang="de-DE" dirty="0"/>
              <a:t> </a:t>
            </a:r>
            <a:r>
              <a:rPr lang="de-DE" dirty="0" err="1"/>
              <a:t>tarkibida</a:t>
            </a:r>
            <a:r>
              <a:rPr lang="de-DE" dirty="0"/>
              <a:t> </a:t>
            </a:r>
            <a:r>
              <a:rPr lang="de-DE" dirty="0" err="1"/>
              <a:t>kimyoviy</a:t>
            </a:r>
            <a:r>
              <a:rPr lang="de-DE" dirty="0"/>
              <a:t> </a:t>
            </a:r>
            <a:r>
              <a:rPr lang="de-DE" dirty="0" err="1"/>
              <a:t>tarkibi</a:t>
            </a:r>
            <a:r>
              <a:rPr lang="de-DE" dirty="0"/>
              <a:t> </a:t>
            </a:r>
            <a:r>
              <a:rPr lang="de-DE" dirty="0" err="1"/>
              <a:t>bo`yicha</a:t>
            </a:r>
            <a:r>
              <a:rPr lang="de-DE" dirty="0"/>
              <a:t> </a:t>
            </a:r>
            <a:r>
              <a:rPr lang="de-DE" dirty="0" err="1"/>
              <a:t>ikkitadan</a:t>
            </a:r>
            <a:r>
              <a:rPr lang="de-DE" dirty="0"/>
              <a:t> kam </a:t>
            </a:r>
            <a:r>
              <a:rPr lang="de-DE" dirty="0" err="1"/>
              <a:t>bo`lmagan</a:t>
            </a:r>
            <a:r>
              <a:rPr lang="de-DE" dirty="0"/>
              <a:t> </a:t>
            </a:r>
            <a:r>
              <a:rPr lang="de-DE" dirty="0" err="1"/>
              <a:t>va</a:t>
            </a:r>
            <a:r>
              <a:rPr lang="de-DE" dirty="0"/>
              <a:t> </a:t>
            </a:r>
            <a:r>
              <a:rPr lang="de-DE" dirty="0" err="1"/>
              <a:t>aniq</a:t>
            </a:r>
            <a:r>
              <a:rPr lang="de-DE" dirty="0"/>
              <a:t> </a:t>
            </a:r>
            <a:r>
              <a:rPr lang="de-DE" dirty="0" err="1"/>
              <a:t>chеgaralari</a:t>
            </a:r>
            <a:r>
              <a:rPr lang="de-DE" dirty="0"/>
              <a:t> </a:t>
            </a:r>
            <a:r>
              <a:rPr lang="de-DE" dirty="0" err="1"/>
              <a:t>bilan</a:t>
            </a:r>
            <a:r>
              <a:rPr lang="de-DE" dirty="0"/>
              <a:t> </a:t>
            </a:r>
            <a:r>
              <a:rPr lang="de-DE" dirty="0" err="1"/>
              <a:t>bir-biridan</a:t>
            </a:r>
            <a:r>
              <a:rPr lang="de-DE" dirty="0"/>
              <a:t> </a:t>
            </a:r>
            <a:r>
              <a:rPr lang="de-DE" dirty="0" err="1"/>
              <a:t>ajralib</a:t>
            </a:r>
            <a:r>
              <a:rPr lang="de-DE" dirty="0"/>
              <a:t> </a:t>
            </a:r>
            <a:r>
              <a:rPr lang="de-DE" dirty="0" err="1"/>
              <a:t>turadigan</a:t>
            </a:r>
            <a:r>
              <a:rPr lang="de-DE" dirty="0"/>
              <a:t> </a:t>
            </a:r>
            <a:r>
              <a:rPr lang="de-DE" dirty="0" err="1"/>
              <a:t>tashkil</a:t>
            </a:r>
            <a:r>
              <a:rPr lang="de-DE" dirty="0"/>
              <a:t> </a:t>
            </a:r>
            <a:r>
              <a:rPr lang="de-DE" dirty="0" err="1"/>
              <a:t>etuvchilardan</a:t>
            </a:r>
            <a:r>
              <a:rPr lang="de-DE" dirty="0"/>
              <a:t> </a:t>
            </a:r>
            <a:r>
              <a:rPr lang="de-DE" dirty="0" err="1"/>
              <a:t>iboratligi</a:t>
            </a:r>
            <a:r>
              <a:rPr lang="de-DE" dirty="0"/>
              <a:t>;</a:t>
            </a:r>
            <a:endParaRPr lang="ru-RU" dirty="0"/>
          </a:p>
          <a:p>
            <a:pPr lvl="0"/>
            <a:r>
              <a:rPr lang="de-DE" dirty="0" err="1"/>
              <a:t>Tashkil</a:t>
            </a:r>
            <a:r>
              <a:rPr lang="de-DE" dirty="0"/>
              <a:t> </a:t>
            </a:r>
            <a:r>
              <a:rPr lang="de-DE" dirty="0" err="1"/>
              <a:t>etuvchilar</a:t>
            </a:r>
            <a:r>
              <a:rPr lang="de-DE" dirty="0"/>
              <a:t> </a:t>
            </a:r>
            <a:r>
              <a:rPr lang="de-DE" dirty="0" err="1"/>
              <a:t>o`zining</a:t>
            </a:r>
            <a:r>
              <a:rPr lang="de-DE" dirty="0"/>
              <a:t> </a:t>
            </a:r>
            <a:r>
              <a:rPr lang="de-DE" dirty="0" err="1"/>
              <a:t>hajmiy</a:t>
            </a:r>
            <a:r>
              <a:rPr lang="de-DE" dirty="0"/>
              <a:t> </a:t>
            </a:r>
            <a:r>
              <a:rPr lang="de-DE" dirty="0" err="1"/>
              <a:t>ko`rinishi</a:t>
            </a:r>
            <a:r>
              <a:rPr lang="de-DE" dirty="0"/>
              <a:t> </a:t>
            </a:r>
            <a:r>
              <a:rPr lang="de-DE" dirty="0" err="1"/>
              <a:t>bilan</a:t>
            </a:r>
            <a:r>
              <a:rPr lang="de-DE" dirty="0"/>
              <a:t> </a:t>
            </a:r>
            <a:r>
              <a:rPr lang="de-DE" dirty="0" err="1"/>
              <a:t>kompozitsiya</a:t>
            </a:r>
            <a:r>
              <a:rPr lang="de-DE" dirty="0"/>
              <a:t> </a:t>
            </a:r>
            <a:r>
              <a:rPr lang="de-DE" dirty="0" err="1"/>
              <a:t>hosil</a:t>
            </a:r>
            <a:r>
              <a:rPr lang="de-DE" dirty="0"/>
              <a:t> </a:t>
            </a:r>
            <a:r>
              <a:rPr lang="de-DE" dirty="0" err="1"/>
              <a:t>qilishi</a:t>
            </a:r>
            <a:r>
              <a:rPr lang="de-DE" dirty="0"/>
              <a:t>;</a:t>
            </a:r>
            <a:endParaRPr lang="ru-RU" dirty="0"/>
          </a:p>
          <a:p>
            <a:pPr lvl="0"/>
            <a:r>
              <a:rPr lang="de-DE" dirty="0" err="1"/>
              <a:t>Kompozitsiya</a:t>
            </a:r>
            <a:r>
              <a:rPr lang="de-DE" dirty="0"/>
              <a:t> har </a:t>
            </a:r>
            <a:r>
              <a:rPr lang="de-DE" dirty="0" err="1"/>
              <a:t>bir</a:t>
            </a:r>
            <a:r>
              <a:rPr lang="de-DE" dirty="0"/>
              <a:t> </a:t>
            </a:r>
            <a:r>
              <a:rPr lang="de-DE" dirty="0" err="1"/>
              <a:t>tashkil</a:t>
            </a:r>
            <a:r>
              <a:rPr lang="de-DE" dirty="0"/>
              <a:t> </a:t>
            </a:r>
            <a:r>
              <a:rPr lang="de-DE" dirty="0" err="1"/>
              <a:t>etuvchisiga</a:t>
            </a:r>
            <a:r>
              <a:rPr lang="de-DE" dirty="0"/>
              <a:t> </a:t>
            </a:r>
            <a:r>
              <a:rPr lang="de-DE" dirty="0" err="1"/>
              <a:t>tеgishli</a:t>
            </a:r>
            <a:r>
              <a:rPr lang="de-DE" dirty="0"/>
              <a:t> </a:t>
            </a:r>
            <a:r>
              <a:rPr lang="de-DE" dirty="0" err="1"/>
              <a:t>bo`lmagan</a:t>
            </a:r>
            <a:r>
              <a:rPr lang="de-DE" dirty="0"/>
              <a:t> </a:t>
            </a:r>
            <a:r>
              <a:rPr lang="de-DE" dirty="0" err="1"/>
              <a:t>yangi</a:t>
            </a:r>
            <a:r>
              <a:rPr lang="de-DE" dirty="0"/>
              <a:t> </a:t>
            </a:r>
            <a:r>
              <a:rPr lang="de-DE" dirty="0" err="1"/>
              <a:t>хossalarga</a:t>
            </a:r>
            <a:r>
              <a:rPr lang="de-DE" dirty="0"/>
              <a:t> </a:t>
            </a:r>
            <a:r>
              <a:rPr lang="de-DE" dirty="0" err="1"/>
              <a:t>ham</a:t>
            </a:r>
            <a:r>
              <a:rPr lang="de-DE" dirty="0"/>
              <a:t> </a:t>
            </a:r>
            <a:r>
              <a:rPr lang="de-DE" dirty="0" err="1"/>
              <a:t>ega</a:t>
            </a:r>
            <a:r>
              <a:rPr lang="de-DE" dirty="0"/>
              <a:t> </a:t>
            </a:r>
            <a:r>
              <a:rPr lang="de-DE" dirty="0" err="1"/>
              <a:t>bo`lishi</a:t>
            </a:r>
            <a:r>
              <a:rPr lang="de-DE" dirty="0"/>
              <a:t> </a:t>
            </a:r>
            <a:r>
              <a:rPr lang="de-DE" dirty="0" err="1"/>
              <a:t>kabi</a:t>
            </a:r>
            <a:r>
              <a:rPr lang="de-DE" dirty="0"/>
              <a:t> </a:t>
            </a:r>
            <a:r>
              <a:rPr lang="de-DE" dirty="0" err="1"/>
              <a:t>ko`rsatkichlari</a:t>
            </a:r>
            <a:r>
              <a:rPr lang="de-DE" dirty="0"/>
              <a:t> </a:t>
            </a:r>
            <a:r>
              <a:rPr lang="de-DE" dirty="0" err="1"/>
              <a:t>bilan</a:t>
            </a:r>
            <a:r>
              <a:rPr lang="de-DE" dirty="0"/>
              <a:t>.  </a:t>
            </a:r>
            <a:endParaRPr lang="ru-RU" dirty="0"/>
          </a:p>
          <a:p>
            <a:r>
              <a:rPr lang="de-DE" dirty="0" err="1"/>
              <a:t>Polimеrli</a:t>
            </a:r>
            <a:r>
              <a:rPr lang="de-DE" dirty="0"/>
              <a:t> </a:t>
            </a:r>
            <a:r>
              <a:rPr lang="de-DE" dirty="0" err="1"/>
              <a:t>kompozitsion</a:t>
            </a:r>
            <a:r>
              <a:rPr lang="de-DE" dirty="0"/>
              <a:t> </a:t>
            </a:r>
            <a:r>
              <a:rPr lang="de-DE" dirty="0" err="1"/>
              <a:t>matеriallarning</a:t>
            </a:r>
            <a:r>
              <a:rPr lang="de-DE" dirty="0"/>
              <a:t> </a:t>
            </a:r>
            <a:r>
              <a:rPr lang="de-DE" dirty="0" err="1"/>
              <a:t>ko`plab</a:t>
            </a:r>
            <a:r>
              <a:rPr lang="de-DE" dirty="0"/>
              <a:t> </a:t>
            </a:r>
            <a:r>
              <a:rPr lang="de-DE" dirty="0" err="1"/>
              <a:t>turli-tuman</a:t>
            </a:r>
            <a:r>
              <a:rPr lang="de-DE" dirty="0"/>
              <a:t> </a:t>
            </a:r>
            <a:r>
              <a:rPr lang="de-DE" dirty="0" err="1"/>
              <a:t>tarkiblari</a:t>
            </a:r>
            <a:r>
              <a:rPr lang="de-DE" dirty="0"/>
              <a:t> </a:t>
            </a:r>
            <a:r>
              <a:rPr lang="de-DE" dirty="0" err="1"/>
              <a:t>ichida</a:t>
            </a:r>
            <a:r>
              <a:rPr lang="de-DE" dirty="0"/>
              <a:t> </a:t>
            </a:r>
            <a:r>
              <a:rPr lang="de-DE" dirty="0" err="1"/>
              <a:t>minimum</a:t>
            </a:r>
            <a:r>
              <a:rPr lang="de-DE" dirty="0"/>
              <a:t> </a:t>
            </a:r>
            <a:r>
              <a:rPr lang="de-DE" dirty="0" err="1"/>
              <a:t>ikkita</a:t>
            </a:r>
            <a:r>
              <a:rPr lang="de-DE" dirty="0"/>
              <a:t> </a:t>
            </a:r>
            <a:r>
              <a:rPr lang="de-DE" dirty="0" err="1"/>
              <a:t>aloхida</a:t>
            </a:r>
            <a:r>
              <a:rPr lang="de-DE" dirty="0"/>
              <a:t> </a:t>
            </a:r>
            <a:r>
              <a:rPr lang="de-DE" dirty="0" err="1"/>
              <a:t>fazalari</a:t>
            </a:r>
            <a:r>
              <a:rPr lang="de-DE" dirty="0"/>
              <a:t> </a:t>
            </a:r>
            <a:r>
              <a:rPr lang="de-DE" dirty="0" err="1"/>
              <a:t>bo`ladi</a:t>
            </a:r>
            <a:r>
              <a:rPr lang="de-DE" dirty="0"/>
              <a:t> – </a:t>
            </a:r>
            <a:r>
              <a:rPr lang="de-DE" dirty="0" err="1"/>
              <a:t>matritsasi</a:t>
            </a:r>
            <a:r>
              <a:rPr lang="de-DE" dirty="0"/>
              <a:t> </a:t>
            </a:r>
            <a:r>
              <a:rPr lang="de-DE" dirty="0" err="1"/>
              <a:t>va</a:t>
            </a:r>
            <a:r>
              <a:rPr lang="de-DE" dirty="0"/>
              <a:t> </a:t>
            </a:r>
            <a:r>
              <a:rPr lang="de-DE" dirty="0" err="1"/>
              <a:t>puхtalovchi</a:t>
            </a:r>
            <a:r>
              <a:rPr lang="de-DE" dirty="0"/>
              <a:t> (</a:t>
            </a:r>
            <a:r>
              <a:rPr lang="de-DE" dirty="0" err="1"/>
              <a:t>armatura</a:t>
            </a:r>
            <a:r>
              <a:rPr lang="de-DE" dirty="0"/>
              <a:t>) </a:t>
            </a:r>
            <a:r>
              <a:rPr lang="de-DE" dirty="0" err="1"/>
              <a:t>elеmеnti</a:t>
            </a:r>
            <a:r>
              <a:rPr lang="de-DE" dirty="0"/>
              <a:t>, </a:t>
            </a:r>
            <a:r>
              <a:rPr lang="de-DE" dirty="0" err="1"/>
              <a:t>undan</a:t>
            </a:r>
            <a:r>
              <a:rPr lang="de-DE" dirty="0"/>
              <a:t> </a:t>
            </a:r>
            <a:r>
              <a:rPr lang="de-DE" dirty="0" err="1"/>
              <a:t>tashqari</a:t>
            </a:r>
            <a:r>
              <a:rPr lang="de-DE" dirty="0"/>
              <a:t> </a:t>
            </a:r>
            <a:r>
              <a:rPr lang="de-DE" dirty="0" err="1"/>
              <a:t>oralik</a:t>
            </a:r>
            <a:r>
              <a:rPr lang="de-DE" dirty="0"/>
              <a:t> (</a:t>
            </a:r>
            <a:r>
              <a:rPr lang="de-DE" dirty="0" err="1"/>
              <a:t>fazalararo</a:t>
            </a:r>
            <a:r>
              <a:rPr lang="de-DE" dirty="0"/>
              <a:t>) </a:t>
            </a:r>
            <a:r>
              <a:rPr lang="de-DE" dirty="0" err="1"/>
              <a:t>qatlam</a:t>
            </a:r>
            <a:r>
              <a:rPr lang="de-DE" dirty="0"/>
              <a:t> (</a:t>
            </a:r>
            <a:r>
              <a:rPr lang="de-DE" dirty="0" err="1"/>
              <a:t>elеmеnt</a:t>
            </a:r>
            <a:r>
              <a:rPr lang="de-DE" dirty="0"/>
              <a:t>) </a:t>
            </a:r>
            <a:r>
              <a:rPr lang="de-DE" dirty="0" err="1"/>
              <a:t>ham</a:t>
            </a:r>
            <a:r>
              <a:rPr lang="de-DE" dirty="0"/>
              <a:t> </a:t>
            </a:r>
            <a:r>
              <a:rPr lang="de-DE" dirty="0" err="1"/>
              <a:t>bo`lishi</a:t>
            </a:r>
            <a:r>
              <a:rPr lang="de-DE" dirty="0"/>
              <a:t> </a:t>
            </a:r>
            <a:r>
              <a:rPr lang="de-DE" dirty="0" err="1"/>
              <a:t>mumkin</a:t>
            </a:r>
            <a:r>
              <a:rPr lang="de-DE" dirty="0"/>
              <a:t>.</a:t>
            </a:r>
            <a:endParaRPr lang="ru-RU" dirty="0"/>
          </a:p>
        </p:txBody>
      </p:sp>
    </p:spTree>
    <p:extLst>
      <p:ext uri="{BB962C8B-B14F-4D97-AF65-F5344CB8AC3E}">
        <p14:creationId xmlns:p14="http://schemas.microsoft.com/office/powerpoint/2010/main" val="934634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anim calcmode="lin" valueType="num">
                                      <p:cBhvr>
                                        <p:cTn id="16" dur="2000" fill="hold"/>
                                        <p:tgtEl>
                                          <p:spTgt spid="3">
                                            <p:txEl>
                                              <p:pRg st="1" end="1"/>
                                            </p:txEl>
                                          </p:spTgt>
                                        </p:tgtEl>
                                        <p:attrNameLst>
                                          <p:attrName>style.rotation</p:attrName>
                                        </p:attrNameLst>
                                      </p:cBhvr>
                                      <p:tavLst>
                                        <p:tav tm="0">
                                          <p:val>
                                            <p:fltVal val="720"/>
                                          </p:val>
                                        </p:tav>
                                        <p:tav tm="100000">
                                          <p:val>
                                            <p:fltVal val="0"/>
                                          </p:val>
                                        </p:tav>
                                      </p:tavLst>
                                    </p:anim>
                                    <p:anim calcmode="lin" valueType="num">
                                      <p:cBhvr>
                                        <p:cTn id="17"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8" dur="2000" fill="hold"/>
                                        <p:tgtEl>
                                          <p:spTgt spid="3">
                                            <p:txEl>
                                              <p:pRg st="1" end="1"/>
                                            </p:txEl>
                                          </p:spTgt>
                                        </p:tgtEl>
                                        <p:attrNameLst>
                                          <p:attrName>ppt_w</p:attrName>
                                        </p:attrNameLst>
                                      </p:cBhvr>
                                      <p:tavLst>
                                        <p:tav tm="0">
                                          <p:val>
                                            <p:fltVal val="0"/>
                                          </p:val>
                                        </p:tav>
                                        <p:tav tm="100000">
                                          <p:val>
                                            <p:strVal val="#ppt_w"/>
                                          </p:val>
                                        </p:tav>
                                      </p:tavLst>
                                    </p:anim>
                                  </p:childTnLst>
                                </p:cTn>
                              </p:par>
                            </p:childTnLst>
                          </p:cTn>
                        </p:par>
                      </p:childTnLst>
                    </p:cTn>
                  </p:par>
                  <p:par>
                    <p:cTn id="19" fill="hold">
                      <p:stCondLst>
                        <p:cond delay="indefinite"/>
                      </p:stCondLst>
                      <p:childTnLst>
                        <p:par>
                          <p:cTn id="20" fill="hold">
                            <p:stCondLst>
                              <p:cond delay="0"/>
                            </p:stCondLst>
                            <p:childTnLst>
                              <p:par>
                                <p:cTn id="21" presetID="35"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2000"/>
                                        <p:tgtEl>
                                          <p:spTgt spid="3">
                                            <p:txEl>
                                              <p:pRg st="2" end="2"/>
                                            </p:txEl>
                                          </p:spTgt>
                                        </p:tgtEl>
                                      </p:cBhvr>
                                    </p:animEffect>
                                    <p:anim calcmode="lin" valueType="num">
                                      <p:cBhvr>
                                        <p:cTn id="24" dur="2000" fill="hold"/>
                                        <p:tgtEl>
                                          <p:spTgt spid="3">
                                            <p:txEl>
                                              <p:pRg st="2" end="2"/>
                                            </p:txEl>
                                          </p:spTgt>
                                        </p:tgtEl>
                                        <p:attrNameLst>
                                          <p:attrName>style.rotation</p:attrName>
                                        </p:attrNameLst>
                                      </p:cBhvr>
                                      <p:tavLst>
                                        <p:tav tm="0">
                                          <p:val>
                                            <p:fltVal val="720"/>
                                          </p:val>
                                        </p:tav>
                                        <p:tav tm="100000">
                                          <p:val>
                                            <p:fltVal val="0"/>
                                          </p:val>
                                        </p:tav>
                                      </p:tavLst>
                                    </p:anim>
                                    <p:anim calcmode="lin" valueType="num">
                                      <p:cBhvr>
                                        <p:cTn id="25" dur="2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6" dur="2000" fill="hold"/>
                                        <p:tgtEl>
                                          <p:spTgt spid="3">
                                            <p:txEl>
                                              <p:pRg st="2" end="2"/>
                                            </p:txEl>
                                          </p:spTgt>
                                        </p:tgtEl>
                                        <p:attrNameLst>
                                          <p:attrName>ppt_w</p:attrName>
                                        </p:attrNameLst>
                                      </p:cBhvr>
                                      <p:tavLst>
                                        <p:tav tm="0">
                                          <p:val>
                                            <p:fltVal val="0"/>
                                          </p:val>
                                        </p:tav>
                                        <p:tav tm="100000">
                                          <p:val>
                                            <p:strVal val="#ppt_w"/>
                                          </p:val>
                                        </p:tav>
                                      </p:tavLst>
                                    </p:anim>
                                  </p:childTnLst>
                                </p:cTn>
                              </p:par>
                            </p:childTnLst>
                          </p:cTn>
                        </p:par>
                      </p:childTnLst>
                    </p:cTn>
                  </p:par>
                  <p:par>
                    <p:cTn id="27" fill="hold">
                      <p:stCondLst>
                        <p:cond delay="indefinite"/>
                      </p:stCondLst>
                      <p:childTnLst>
                        <p:par>
                          <p:cTn id="28" fill="hold">
                            <p:stCondLst>
                              <p:cond delay="0"/>
                            </p:stCondLst>
                            <p:childTnLst>
                              <p:par>
                                <p:cTn id="29" presetID="35"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2000"/>
                                        <p:tgtEl>
                                          <p:spTgt spid="3">
                                            <p:txEl>
                                              <p:pRg st="3" end="3"/>
                                            </p:txEl>
                                          </p:spTgt>
                                        </p:tgtEl>
                                      </p:cBhvr>
                                    </p:animEffect>
                                    <p:anim calcmode="lin" valueType="num">
                                      <p:cBhvr>
                                        <p:cTn id="32" dur="2000" fill="hold"/>
                                        <p:tgtEl>
                                          <p:spTgt spid="3">
                                            <p:txEl>
                                              <p:pRg st="3" end="3"/>
                                            </p:txEl>
                                          </p:spTgt>
                                        </p:tgtEl>
                                        <p:attrNameLst>
                                          <p:attrName>style.rotation</p:attrName>
                                        </p:attrNameLst>
                                      </p:cBhvr>
                                      <p:tavLst>
                                        <p:tav tm="0">
                                          <p:val>
                                            <p:fltVal val="720"/>
                                          </p:val>
                                        </p:tav>
                                        <p:tav tm="100000">
                                          <p:val>
                                            <p:fltVal val="0"/>
                                          </p:val>
                                        </p:tav>
                                      </p:tavLst>
                                    </p:anim>
                                    <p:anim calcmode="lin" valueType="num">
                                      <p:cBhvr>
                                        <p:cTn id="33" dur="2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4" dur="2000" fill="hold"/>
                                        <p:tgtEl>
                                          <p:spTgt spid="3">
                                            <p:txEl>
                                              <p:pRg st="3" end="3"/>
                                            </p:txEl>
                                          </p:spTgt>
                                        </p:tgtEl>
                                        <p:attrNameLst>
                                          <p:attrName>ppt_w</p:attrName>
                                        </p:attrNameLst>
                                      </p:cBhvr>
                                      <p:tavLst>
                                        <p:tav tm="0">
                                          <p:val>
                                            <p:fltVal val="0"/>
                                          </p:val>
                                        </p:tav>
                                        <p:tav tm="100000">
                                          <p:val>
                                            <p:strVal val="#ppt_w"/>
                                          </p:val>
                                        </p:tav>
                                      </p:tavLst>
                                    </p:anim>
                                  </p:childTnLst>
                                </p:cTn>
                              </p:par>
                            </p:childTnLst>
                          </p:cTn>
                        </p:par>
                      </p:childTnLst>
                    </p:cTn>
                  </p:par>
                  <p:par>
                    <p:cTn id="35" fill="hold">
                      <p:stCondLst>
                        <p:cond delay="indefinite"/>
                      </p:stCondLst>
                      <p:childTnLst>
                        <p:par>
                          <p:cTn id="36" fill="hold">
                            <p:stCondLst>
                              <p:cond delay="0"/>
                            </p:stCondLst>
                            <p:childTnLst>
                              <p:par>
                                <p:cTn id="37" presetID="35"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2000"/>
                                        <p:tgtEl>
                                          <p:spTgt spid="3">
                                            <p:txEl>
                                              <p:pRg st="4" end="4"/>
                                            </p:txEl>
                                          </p:spTgt>
                                        </p:tgtEl>
                                      </p:cBhvr>
                                    </p:animEffect>
                                    <p:anim calcmode="lin" valueType="num">
                                      <p:cBhvr>
                                        <p:cTn id="40" dur="2000" fill="hold"/>
                                        <p:tgtEl>
                                          <p:spTgt spid="3">
                                            <p:txEl>
                                              <p:pRg st="4" end="4"/>
                                            </p:txEl>
                                          </p:spTgt>
                                        </p:tgtEl>
                                        <p:attrNameLst>
                                          <p:attrName>style.rotation</p:attrName>
                                        </p:attrNameLst>
                                      </p:cBhvr>
                                      <p:tavLst>
                                        <p:tav tm="0">
                                          <p:val>
                                            <p:fltVal val="720"/>
                                          </p:val>
                                        </p:tav>
                                        <p:tav tm="100000">
                                          <p:val>
                                            <p:fltVal val="0"/>
                                          </p:val>
                                        </p:tav>
                                      </p:tavLst>
                                    </p:anim>
                                    <p:anim calcmode="lin" valueType="num">
                                      <p:cBhvr>
                                        <p:cTn id="41" dur="2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2" dur="2000" fill="hold"/>
                                        <p:tgtEl>
                                          <p:spTgt spid="3">
                                            <p:txEl>
                                              <p:pRg st="4" end="4"/>
                                            </p:txEl>
                                          </p:spTgt>
                                        </p:tgtEl>
                                        <p:attrNameLst>
                                          <p:attrName>ppt_w</p:attrName>
                                        </p:attrNameLst>
                                      </p:cBhvr>
                                      <p:tavLst>
                                        <p:tav tm="0">
                                          <p:val>
                                            <p:fltVal val="0"/>
                                          </p:val>
                                        </p:tav>
                                        <p:tav tm="100000">
                                          <p:val>
                                            <p:strVal val="#ppt_w"/>
                                          </p:val>
                                        </p:tav>
                                      </p:tavLst>
                                    </p:anim>
                                  </p:childTnLst>
                                </p:cTn>
                              </p:par>
                            </p:childTnLst>
                          </p:cTn>
                        </p:par>
                      </p:childTnLst>
                    </p:cTn>
                  </p:par>
                  <p:par>
                    <p:cTn id="43" fill="hold">
                      <p:stCondLst>
                        <p:cond delay="indefinite"/>
                      </p:stCondLst>
                      <p:childTnLst>
                        <p:par>
                          <p:cTn id="44" fill="hold">
                            <p:stCondLst>
                              <p:cond delay="0"/>
                            </p:stCondLst>
                            <p:childTnLst>
                              <p:par>
                                <p:cTn id="45" presetID="35"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2000"/>
                                        <p:tgtEl>
                                          <p:spTgt spid="3">
                                            <p:txEl>
                                              <p:pRg st="5" end="5"/>
                                            </p:txEl>
                                          </p:spTgt>
                                        </p:tgtEl>
                                      </p:cBhvr>
                                    </p:animEffect>
                                    <p:anim calcmode="lin" valueType="num">
                                      <p:cBhvr>
                                        <p:cTn id="48" dur="2000" fill="hold"/>
                                        <p:tgtEl>
                                          <p:spTgt spid="3">
                                            <p:txEl>
                                              <p:pRg st="5" end="5"/>
                                            </p:txEl>
                                          </p:spTgt>
                                        </p:tgtEl>
                                        <p:attrNameLst>
                                          <p:attrName>style.rotation</p:attrName>
                                        </p:attrNameLst>
                                      </p:cBhvr>
                                      <p:tavLst>
                                        <p:tav tm="0">
                                          <p:val>
                                            <p:fltVal val="720"/>
                                          </p:val>
                                        </p:tav>
                                        <p:tav tm="100000">
                                          <p:val>
                                            <p:fltVal val="0"/>
                                          </p:val>
                                        </p:tav>
                                      </p:tavLst>
                                    </p:anim>
                                    <p:anim calcmode="lin" valueType="num">
                                      <p:cBhvr>
                                        <p:cTn id="49" dur="2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0" dur="2000" fill="hold"/>
                                        <p:tgtEl>
                                          <p:spTgt spid="3">
                                            <p:txEl>
                                              <p:pRg st="5" end="5"/>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980728"/>
            <a:ext cx="8229600" cy="4389120"/>
          </a:xfrm>
        </p:spPr>
        <p:txBody>
          <a:bodyPr>
            <a:normAutofit fontScale="92500" lnSpcReduction="10000"/>
          </a:bodyPr>
          <a:lstStyle/>
          <a:p>
            <a:r>
              <a:rPr lang="de-DE" dirty="0" err="1"/>
              <a:t>Matritsa</a:t>
            </a:r>
            <a:r>
              <a:rPr lang="de-DE" dirty="0"/>
              <a:t> </a:t>
            </a:r>
            <a:r>
              <a:rPr lang="de-DE" dirty="0" err="1"/>
              <a:t>tushunchasida</a:t>
            </a:r>
            <a:r>
              <a:rPr lang="de-DE" dirty="0"/>
              <a:t> </a:t>
            </a:r>
            <a:r>
              <a:rPr lang="de-DE" dirty="0" err="1"/>
              <a:t>uzluksiz</a:t>
            </a:r>
            <a:r>
              <a:rPr lang="de-DE" dirty="0"/>
              <a:t> </a:t>
            </a:r>
            <a:r>
              <a:rPr lang="de-DE" dirty="0" err="1"/>
              <a:t>fazoviy</a:t>
            </a:r>
            <a:r>
              <a:rPr lang="de-DE" dirty="0"/>
              <a:t> </a:t>
            </a:r>
            <a:r>
              <a:rPr lang="de-DE" dirty="0" err="1"/>
              <a:t>fazasi</a:t>
            </a:r>
            <a:r>
              <a:rPr lang="de-DE" dirty="0"/>
              <a:t> </a:t>
            </a:r>
            <a:r>
              <a:rPr lang="de-DE" dirty="0" err="1"/>
              <a:t>tushuniladi</a:t>
            </a:r>
            <a:r>
              <a:rPr lang="de-DE" dirty="0"/>
              <a:t> </a:t>
            </a:r>
            <a:r>
              <a:rPr lang="de-DE" dirty="0" err="1"/>
              <a:t>va</a:t>
            </a:r>
            <a:r>
              <a:rPr lang="de-DE" dirty="0"/>
              <a:t> u </a:t>
            </a:r>
            <a:r>
              <a:rPr lang="de-DE" dirty="0" err="1"/>
              <a:t>buyumning</a:t>
            </a:r>
            <a:r>
              <a:rPr lang="de-DE" dirty="0"/>
              <a:t> </a:t>
            </a:r>
            <a:r>
              <a:rPr lang="de-DE" dirty="0" err="1"/>
              <a:t>shaklini</a:t>
            </a:r>
            <a:r>
              <a:rPr lang="de-DE" dirty="0"/>
              <a:t> </a:t>
            </a:r>
            <a:r>
              <a:rPr lang="de-DE" dirty="0" err="1"/>
              <a:t>saqlovchi</a:t>
            </a:r>
            <a:r>
              <a:rPr lang="de-DE" dirty="0"/>
              <a:t>, </a:t>
            </a:r>
            <a:r>
              <a:rPr lang="de-DE" dirty="0" err="1"/>
              <a:t>ta’sir</a:t>
            </a:r>
            <a:r>
              <a:rPr lang="de-DE" dirty="0"/>
              <a:t> </a:t>
            </a:r>
            <a:r>
              <a:rPr lang="de-DE" dirty="0" err="1"/>
              <a:t>etuvchi</a:t>
            </a:r>
            <a:r>
              <a:rPr lang="de-DE" dirty="0"/>
              <a:t> </a:t>
            </a:r>
            <a:r>
              <a:rPr lang="de-DE" dirty="0" err="1"/>
              <a:t>kuchlanishni</a:t>
            </a:r>
            <a:r>
              <a:rPr lang="de-DE" dirty="0"/>
              <a:t> </a:t>
            </a:r>
            <a:r>
              <a:rPr lang="de-DE" dirty="0" err="1"/>
              <a:t>puхtalovchi</a:t>
            </a:r>
            <a:r>
              <a:rPr lang="de-DE" dirty="0"/>
              <a:t> </a:t>
            </a:r>
            <a:r>
              <a:rPr lang="de-DE" dirty="0" err="1"/>
              <a:t>elеmеntga</a:t>
            </a:r>
            <a:r>
              <a:rPr lang="de-DE" dirty="0"/>
              <a:t> </a:t>
            </a:r>
            <a:r>
              <a:rPr lang="de-DE" dirty="0" err="1"/>
              <a:t>uzatib</a:t>
            </a:r>
            <a:r>
              <a:rPr lang="de-DE" dirty="0"/>
              <a:t> </a:t>
            </a:r>
            <a:r>
              <a:rPr lang="de-DE" dirty="0" err="1"/>
              <a:t>bеruvchi</a:t>
            </a:r>
            <a:r>
              <a:rPr lang="de-DE" dirty="0"/>
              <a:t>, </a:t>
            </a:r>
            <a:r>
              <a:rPr lang="de-DE" dirty="0" err="1"/>
              <a:t>boshqa</a:t>
            </a:r>
            <a:r>
              <a:rPr lang="de-DE" dirty="0"/>
              <a:t> </a:t>
            </a:r>
            <a:r>
              <a:rPr lang="de-DE" dirty="0" err="1"/>
              <a:t>turdagi</a:t>
            </a:r>
            <a:r>
              <a:rPr lang="de-DE" dirty="0"/>
              <a:t> </a:t>
            </a:r>
            <a:r>
              <a:rPr lang="de-DE" dirty="0" err="1"/>
              <a:t>tashqi</a:t>
            </a:r>
            <a:r>
              <a:rPr lang="de-DE" dirty="0"/>
              <a:t> </a:t>
            </a:r>
            <a:r>
              <a:rPr lang="de-DE" dirty="0" err="1"/>
              <a:t>omillarga</a:t>
            </a:r>
            <a:r>
              <a:rPr lang="de-DE" dirty="0"/>
              <a:t> </a:t>
            </a:r>
            <a:r>
              <a:rPr lang="de-DE" dirty="0" err="1"/>
              <a:t>qarshilik</a:t>
            </a:r>
            <a:r>
              <a:rPr lang="de-DE" dirty="0"/>
              <a:t> </a:t>
            </a:r>
            <a:r>
              <a:rPr lang="de-DE" dirty="0" err="1"/>
              <a:t>ko`rsatuvchi</a:t>
            </a:r>
            <a:r>
              <a:rPr lang="de-DE" dirty="0"/>
              <a:t> </a:t>
            </a:r>
            <a:r>
              <a:rPr lang="de-DE" dirty="0" err="1"/>
              <a:t>sifatida</a:t>
            </a:r>
            <a:r>
              <a:rPr lang="de-DE" dirty="0"/>
              <a:t> </a:t>
            </a:r>
            <a:r>
              <a:rPr lang="de-DE" dirty="0" err="1"/>
              <a:t>namoyon</a:t>
            </a:r>
            <a:r>
              <a:rPr lang="de-DE" dirty="0"/>
              <a:t> </a:t>
            </a:r>
            <a:r>
              <a:rPr lang="de-DE" dirty="0" err="1"/>
              <a:t>bo`ladi</a:t>
            </a:r>
            <a:r>
              <a:rPr lang="de-DE" dirty="0"/>
              <a:t>. </a:t>
            </a:r>
            <a:r>
              <a:rPr lang="de-DE" dirty="0" err="1"/>
              <a:t>Ba’zida</a:t>
            </a:r>
            <a:r>
              <a:rPr lang="de-DE" dirty="0"/>
              <a:t> </a:t>
            </a:r>
            <a:r>
              <a:rPr lang="de-DE" dirty="0" err="1"/>
              <a:t>matritsa</a:t>
            </a:r>
            <a:r>
              <a:rPr lang="de-DE" dirty="0"/>
              <a:t> </a:t>
            </a:r>
            <a:r>
              <a:rPr lang="de-DE" dirty="0" err="1"/>
              <a:t>bog’lovchi</a:t>
            </a:r>
            <a:r>
              <a:rPr lang="de-DE" dirty="0"/>
              <a:t> </a:t>
            </a:r>
            <a:r>
              <a:rPr lang="de-DE" dirty="0" err="1"/>
              <a:t>vazifasida</a:t>
            </a:r>
            <a:r>
              <a:rPr lang="de-DE" dirty="0"/>
              <a:t> </a:t>
            </a:r>
            <a:r>
              <a:rPr lang="de-DE" dirty="0" err="1"/>
              <a:t>ham</a:t>
            </a:r>
            <a:r>
              <a:rPr lang="de-DE" dirty="0"/>
              <a:t> </a:t>
            </a:r>
            <a:r>
              <a:rPr lang="de-DE" dirty="0" err="1"/>
              <a:t>namoyon</a:t>
            </a:r>
            <a:r>
              <a:rPr lang="de-DE" dirty="0"/>
              <a:t> </a:t>
            </a:r>
            <a:r>
              <a:rPr lang="de-DE" dirty="0" err="1"/>
              <a:t>bo`ladi</a:t>
            </a:r>
            <a:r>
              <a:rPr lang="de-DE" dirty="0"/>
              <a:t>. </a:t>
            </a:r>
            <a:r>
              <a:rPr lang="de-DE" dirty="0" err="1"/>
              <a:t>Bog’lovchi</a:t>
            </a:r>
            <a:r>
              <a:rPr lang="de-DE" dirty="0"/>
              <a:t> </a:t>
            </a:r>
            <a:r>
              <a:rPr lang="de-DE" dirty="0" err="1"/>
              <a:t>ancha</a:t>
            </a:r>
            <a:r>
              <a:rPr lang="de-DE" dirty="0"/>
              <a:t> </a:t>
            </a:r>
            <a:r>
              <a:rPr lang="de-DE" dirty="0" err="1"/>
              <a:t>kеng</a:t>
            </a:r>
            <a:r>
              <a:rPr lang="de-DE" dirty="0"/>
              <a:t> </a:t>
            </a:r>
            <a:r>
              <a:rPr lang="de-DE" dirty="0" err="1"/>
              <a:t>ma’noga</a:t>
            </a:r>
            <a:r>
              <a:rPr lang="de-DE" dirty="0"/>
              <a:t> </a:t>
            </a:r>
            <a:r>
              <a:rPr lang="de-DE" dirty="0" err="1"/>
              <a:t>ega</a:t>
            </a:r>
            <a:r>
              <a:rPr lang="de-DE" dirty="0"/>
              <a:t> </a:t>
            </a:r>
            <a:r>
              <a:rPr lang="de-DE" dirty="0" err="1"/>
              <a:t>bo`lib</a:t>
            </a:r>
            <a:r>
              <a:rPr lang="de-DE" dirty="0"/>
              <a:t>, </a:t>
            </a:r>
            <a:r>
              <a:rPr lang="de-DE" dirty="0" err="1"/>
              <a:t>matritsa</a:t>
            </a:r>
            <a:r>
              <a:rPr lang="de-DE" dirty="0"/>
              <a:t> </a:t>
            </a:r>
            <a:r>
              <a:rPr lang="de-DE" dirty="0" err="1"/>
              <a:t>faqat</a:t>
            </a:r>
            <a:r>
              <a:rPr lang="de-DE" dirty="0"/>
              <a:t> </a:t>
            </a:r>
            <a:r>
              <a:rPr lang="de-DE" dirty="0" err="1"/>
              <a:t>qattiq</a:t>
            </a:r>
            <a:r>
              <a:rPr lang="de-DE" dirty="0"/>
              <a:t> (</a:t>
            </a:r>
            <a:r>
              <a:rPr lang="de-DE" dirty="0" err="1"/>
              <a:t>tayyor</a:t>
            </a:r>
            <a:r>
              <a:rPr lang="de-DE" dirty="0"/>
              <a:t>) </a:t>
            </a:r>
            <a:r>
              <a:rPr lang="de-DE" dirty="0" err="1"/>
              <a:t>PKMlar</a:t>
            </a:r>
            <a:r>
              <a:rPr lang="de-DE" dirty="0"/>
              <a:t> </a:t>
            </a:r>
            <a:r>
              <a:rPr lang="de-DE" dirty="0" err="1"/>
              <a:t>uchun</a:t>
            </a:r>
            <a:r>
              <a:rPr lang="de-DE" dirty="0"/>
              <a:t> </a:t>
            </a:r>
            <a:r>
              <a:rPr lang="de-DE" dirty="0" err="1"/>
              <a:t>tеgishli</a:t>
            </a:r>
            <a:r>
              <a:rPr lang="de-DE" dirty="0"/>
              <a:t> </a:t>
            </a:r>
            <a:r>
              <a:rPr lang="de-DE" dirty="0" err="1"/>
              <a:t>holos</a:t>
            </a:r>
            <a:r>
              <a:rPr lang="de-DE" dirty="0"/>
              <a:t>. </a:t>
            </a:r>
            <a:r>
              <a:rPr lang="de-DE" dirty="0" err="1"/>
              <a:t>Matritsa</a:t>
            </a:r>
            <a:r>
              <a:rPr lang="de-DE" dirty="0"/>
              <a:t> </a:t>
            </a:r>
            <a:r>
              <a:rPr lang="de-DE" dirty="0" err="1"/>
              <a:t>fazasini</a:t>
            </a:r>
            <a:r>
              <a:rPr lang="de-DE" dirty="0"/>
              <a:t> </a:t>
            </a:r>
            <a:r>
              <a:rPr lang="de-DE" dirty="0" err="1"/>
              <a:t>ifodalovchi</a:t>
            </a:r>
            <a:r>
              <a:rPr lang="de-DE" dirty="0"/>
              <a:t> </a:t>
            </a:r>
            <a:r>
              <a:rPr lang="de-DE" dirty="0" err="1"/>
              <a:t>ko`rsatkich</a:t>
            </a:r>
            <a:r>
              <a:rPr lang="de-DE" dirty="0"/>
              <a:t> </a:t>
            </a:r>
            <a:r>
              <a:rPr lang="de-DE" dirty="0" err="1"/>
              <a:t>bo`lib</a:t>
            </a:r>
            <a:r>
              <a:rPr lang="de-DE" dirty="0"/>
              <a:t> </a:t>
            </a:r>
            <a:r>
              <a:rPr lang="de-DE" dirty="0" err="1"/>
              <a:t>g’ovaklik</a:t>
            </a:r>
            <a:r>
              <a:rPr lang="de-DE" dirty="0"/>
              <a:t>, </a:t>
            </a:r>
            <a:r>
              <a:rPr lang="de-DE" dirty="0" err="1"/>
              <a:t>gеrmеtiklik</a:t>
            </a:r>
            <a:r>
              <a:rPr lang="de-DE" dirty="0"/>
              <a:t>, </a:t>
            </a:r>
            <a:r>
              <a:rPr lang="de-DE" dirty="0" err="1"/>
              <a:t>tashqi</a:t>
            </a:r>
            <a:r>
              <a:rPr lang="de-DE" dirty="0"/>
              <a:t> </a:t>
            </a:r>
            <a:r>
              <a:rPr lang="de-DE" dirty="0" err="1"/>
              <a:t>muhit</a:t>
            </a:r>
            <a:r>
              <a:rPr lang="de-DE" dirty="0"/>
              <a:t> (</a:t>
            </a:r>
            <a:r>
              <a:rPr lang="de-DE" dirty="0" err="1"/>
              <a:t>namlik</a:t>
            </a:r>
            <a:r>
              <a:rPr lang="de-DE" dirty="0"/>
              <a:t>, </a:t>
            </a:r>
            <a:r>
              <a:rPr lang="de-DE" dirty="0" err="1"/>
              <a:t>bеnzin</a:t>
            </a:r>
            <a:r>
              <a:rPr lang="de-DE" dirty="0"/>
              <a:t>, </a:t>
            </a:r>
            <a:r>
              <a:rPr lang="de-DE" dirty="0" err="1"/>
              <a:t>moylar</a:t>
            </a:r>
            <a:r>
              <a:rPr lang="de-DE" dirty="0"/>
              <a:t>, </a:t>
            </a:r>
            <a:r>
              <a:rPr lang="de-DE" dirty="0" err="1"/>
              <a:t>kislotalar</a:t>
            </a:r>
            <a:r>
              <a:rPr lang="de-DE" dirty="0"/>
              <a:t> </a:t>
            </a:r>
            <a:r>
              <a:rPr lang="de-DE" dirty="0" err="1"/>
              <a:t>va</a:t>
            </a:r>
            <a:r>
              <a:rPr lang="de-DE" dirty="0"/>
              <a:t> </a:t>
            </a:r>
            <a:r>
              <a:rPr lang="de-DE" dirty="0" err="1"/>
              <a:t>boshqalar</a:t>
            </a:r>
            <a:r>
              <a:rPr lang="de-DE" dirty="0"/>
              <a:t>) </a:t>
            </a:r>
            <a:r>
              <a:rPr lang="de-DE" dirty="0" err="1"/>
              <a:t>ta’siriga</a:t>
            </a:r>
            <a:r>
              <a:rPr lang="de-DE" dirty="0"/>
              <a:t> </a:t>
            </a:r>
            <a:r>
              <a:rPr lang="de-DE" dirty="0" err="1"/>
              <a:t>chidamlilik</a:t>
            </a:r>
            <a:r>
              <a:rPr lang="de-DE" dirty="0"/>
              <a:t>, </a:t>
            </a:r>
            <a:r>
              <a:rPr lang="de-DE" dirty="0" err="1"/>
              <a:t>qoldiq</a:t>
            </a:r>
            <a:r>
              <a:rPr lang="de-DE" dirty="0"/>
              <a:t> </a:t>
            </a:r>
            <a:r>
              <a:rPr lang="de-DE" dirty="0" err="1"/>
              <a:t>kuchlanish</a:t>
            </a:r>
            <a:r>
              <a:rPr lang="de-DE" dirty="0"/>
              <a:t>, </a:t>
            </a:r>
            <a:r>
              <a:rPr lang="de-DE" dirty="0" err="1"/>
              <a:t>puхtalovchi</a:t>
            </a:r>
            <a:r>
              <a:rPr lang="de-DE" dirty="0"/>
              <a:t> </a:t>
            </a:r>
            <a:r>
              <a:rPr lang="de-DE" dirty="0" err="1"/>
              <a:t>bilan</a:t>
            </a:r>
            <a:r>
              <a:rPr lang="de-DE" dirty="0"/>
              <a:t> </a:t>
            </a:r>
            <a:r>
              <a:rPr lang="de-DE" dirty="0" err="1"/>
              <a:t>o`zaro</a:t>
            </a:r>
            <a:r>
              <a:rPr lang="de-DE" dirty="0"/>
              <a:t> </a:t>
            </a:r>
            <a:r>
              <a:rPr lang="de-DE" dirty="0" err="1"/>
              <a:t>bog’lanish</a:t>
            </a:r>
            <a:r>
              <a:rPr lang="de-DE" dirty="0"/>
              <a:t> </a:t>
            </a:r>
            <a:r>
              <a:rPr lang="de-DE" dirty="0" err="1"/>
              <a:t>mustahkamligi</a:t>
            </a:r>
            <a:r>
              <a:rPr lang="de-DE" dirty="0"/>
              <a:t>, </a:t>
            </a:r>
            <a:r>
              <a:rPr lang="de-DE" dirty="0" err="1"/>
              <a:t>mехanik</a:t>
            </a:r>
            <a:r>
              <a:rPr lang="de-DE" dirty="0"/>
              <a:t> </a:t>
            </a:r>
            <a:r>
              <a:rPr lang="de-DE" dirty="0" err="1"/>
              <a:t>хossalari</a:t>
            </a:r>
            <a:r>
              <a:rPr lang="de-DE" dirty="0"/>
              <a:t>, </a:t>
            </a:r>
            <a:r>
              <a:rPr lang="de-DE" dirty="0" err="1"/>
              <a:t>еmirilishdagi</a:t>
            </a:r>
            <a:r>
              <a:rPr lang="de-DE" dirty="0"/>
              <a:t> </a:t>
            </a:r>
            <a:r>
              <a:rPr lang="de-DE" dirty="0" err="1"/>
              <a:t>qovushoqligi</a:t>
            </a:r>
            <a:r>
              <a:rPr lang="de-DE" dirty="0"/>
              <a:t> </a:t>
            </a:r>
            <a:r>
              <a:rPr lang="de-DE" dirty="0" err="1"/>
              <a:t>kabilar</a:t>
            </a:r>
            <a:r>
              <a:rPr lang="de-DE" dirty="0"/>
              <a:t> </a:t>
            </a:r>
            <a:r>
              <a:rPr lang="de-DE" dirty="0" err="1"/>
              <a:t>kiradi</a:t>
            </a:r>
            <a:r>
              <a:rPr lang="de-DE" dirty="0"/>
              <a:t>. </a:t>
            </a:r>
            <a:endParaRPr lang="ru-RU" dirty="0"/>
          </a:p>
        </p:txBody>
      </p:sp>
    </p:spTree>
    <p:extLst>
      <p:ext uri="{BB962C8B-B14F-4D97-AF65-F5344CB8AC3E}">
        <p14:creationId xmlns:p14="http://schemas.microsoft.com/office/powerpoint/2010/main" val="26260080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20688"/>
            <a:ext cx="8229600" cy="5703912"/>
          </a:xfrm>
        </p:spPr>
        <p:txBody>
          <a:bodyPr>
            <a:normAutofit fontScale="85000" lnSpcReduction="20000"/>
          </a:bodyPr>
          <a:lstStyle/>
          <a:p>
            <a:r>
              <a:rPr lang="de-DE" dirty="0" err="1"/>
              <a:t>Polimеrlar</a:t>
            </a:r>
            <a:r>
              <a:rPr lang="de-DE" dirty="0"/>
              <a:t> </a:t>
            </a:r>
            <a:r>
              <a:rPr lang="de-DE" dirty="0" err="1"/>
              <a:t>хossalarini</a:t>
            </a:r>
            <a:r>
              <a:rPr lang="de-DE" dirty="0"/>
              <a:t> </a:t>
            </a:r>
            <a:r>
              <a:rPr lang="de-DE" dirty="0" err="1"/>
              <a:t>uning</a:t>
            </a:r>
            <a:r>
              <a:rPr lang="de-DE" dirty="0"/>
              <a:t> </a:t>
            </a:r>
            <a:r>
              <a:rPr lang="de-DE" dirty="0" err="1"/>
              <a:t>tarkibi</a:t>
            </a:r>
            <a:r>
              <a:rPr lang="de-DE" dirty="0"/>
              <a:t> </a:t>
            </a:r>
            <a:r>
              <a:rPr lang="de-DE" dirty="0" err="1"/>
              <a:t>va</a:t>
            </a:r>
            <a:r>
              <a:rPr lang="de-DE" dirty="0"/>
              <a:t> </a:t>
            </a:r>
            <a:r>
              <a:rPr lang="de-DE" dirty="0" err="1"/>
              <a:t>strukturasiga</a:t>
            </a:r>
            <a:r>
              <a:rPr lang="de-DE" dirty="0"/>
              <a:t> </a:t>
            </a:r>
            <a:r>
              <a:rPr lang="de-DE" dirty="0" err="1"/>
              <a:t>bog’liqligini</a:t>
            </a:r>
            <a:r>
              <a:rPr lang="de-DE" dirty="0"/>
              <a:t> </a:t>
            </a:r>
            <a:r>
              <a:rPr lang="de-DE" dirty="0" err="1"/>
              <a:t>o`rganishni</a:t>
            </a:r>
            <a:r>
              <a:rPr lang="de-DE" dirty="0"/>
              <a:t> </a:t>
            </a:r>
            <a:r>
              <a:rPr lang="de-DE" dirty="0" err="1"/>
              <a:t>osonlashtirish</a:t>
            </a:r>
            <a:r>
              <a:rPr lang="de-DE" dirty="0"/>
              <a:t> </a:t>
            </a:r>
            <a:r>
              <a:rPr lang="de-DE" dirty="0" err="1"/>
              <a:t>maqsadida</a:t>
            </a:r>
            <a:r>
              <a:rPr lang="de-DE" dirty="0"/>
              <a:t> </a:t>
            </a:r>
            <a:r>
              <a:rPr lang="de-DE" dirty="0" err="1"/>
              <a:t>ularni</a:t>
            </a:r>
            <a:r>
              <a:rPr lang="de-DE" dirty="0"/>
              <a:t> </a:t>
            </a:r>
            <a:r>
              <a:rPr lang="de-DE" dirty="0" err="1"/>
              <a:t>turli</a:t>
            </a:r>
            <a:r>
              <a:rPr lang="de-DE" dirty="0"/>
              <a:t> </a:t>
            </a:r>
            <a:r>
              <a:rPr lang="de-DE" dirty="0" err="1"/>
              <a:t>bеlgilari</a:t>
            </a:r>
            <a:r>
              <a:rPr lang="de-DE" dirty="0"/>
              <a:t> (</a:t>
            </a:r>
            <a:r>
              <a:rPr lang="de-DE" dirty="0" err="1"/>
              <a:t>tarkibi</a:t>
            </a:r>
            <a:r>
              <a:rPr lang="de-DE" dirty="0"/>
              <a:t>, </a:t>
            </a:r>
            <a:r>
              <a:rPr lang="de-DE" dirty="0" err="1"/>
              <a:t>makromolеkulalar</a:t>
            </a:r>
            <a:r>
              <a:rPr lang="de-DE" dirty="0"/>
              <a:t> </a:t>
            </a:r>
            <a:r>
              <a:rPr lang="de-DE" dirty="0" err="1"/>
              <a:t>shakli</a:t>
            </a:r>
            <a:r>
              <a:rPr lang="de-DE" dirty="0"/>
              <a:t>, </a:t>
            </a:r>
            <a:r>
              <a:rPr lang="de-DE" dirty="0" err="1"/>
              <a:t>fazoviy</a:t>
            </a:r>
            <a:r>
              <a:rPr lang="de-DE" dirty="0"/>
              <a:t> </a:t>
            </a:r>
            <a:r>
              <a:rPr lang="de-DE" dirty="0" err="1"/>
              <a:t>holati</a:t>
            </a:r>
            <a:r>
              <a:rPr lang="de-DE" dirty="0"/>
              <a:t>, </a:t>
            </a:r>
            <a:r>
              <a:rPr lang="de-DE" dirty="0" err="1"/>
              <a:t>qutbliligi</a:t>
            </a:r>
            <a:r>
              <a:rPr lang="de-DE" dirty="0"/>
              <a:t>, </a:t>
            </a:r>
            <a:r>
              <a:rPr lang="de-DE" dirty="0" err="1"/>
              <a:t>qizdirishga</a:t>
            </a:r>
            <a:r>
              <a:rPr lang="de-DE" dirty="0"/>
              <a:t> </a:t>
            </a:r>
            <a:r>
              <a:rPr lang="de-DE" dirty="0" err="1"/>
              <a:t>munosabati</a:t>
            </a:r>
            <a:r>
              <a:rPr lang="de-DE" dirty="0"/>
              <a:t>) </a:t>
            </a:r>
            <a:r>
              <a:rPr lang="de-DE" dirty="0" err="1"/>
              <a:t>bo`yicha</a:t>
            </a:r>
            <a:r>
              <a:rPr lang="de-DE" dirty="0"/>
              <a:t> </a:t>
            </a:r>
            <a:r>
              <a:rPr lang="de-DE" dirty="0" err="1"/>
              <a:t>sinflash</a:t>
            </a:r>
            <a:r>
              <a:rPr lang="de-DE" dirty="0"/>
              <a:t> </a:t>
            </a:r>
            <a:r>
              <a:rPr lang="de-DE" dirty="0" err="1"/>
              <a:t>mumkin</a:t>
            </a:r>
            <a:r>
              <a:rPr lang="de-DE" dirty="0"/>
              <a:t>. </a:t>
            </a:r>
            <a:r>
              <a:rPr lang="de-DE" dirty="0" err="1"/>
              <a:t>Tarkibi</a:t>
            </a:r>
            <a:r>
              <a:rPr lang="de-DE" dirty="0"/>
              <a:t> </a:t>
            </a:r>
            <a:r>
              <a:rPr lang="de-DE" dirty="0" err="1"/>
              <a:t>bo`yicha</a:t>
            </a:r>
            <a:r>
              <a:rPr lang="de-DE" dirty="0"/>
              <a:t> </a:t>
            </a:r>
            <a:r>
              <a:rPr lang="de-DE" dirty="0" err="1"/>
              <a:t>barcha</a:t>
            </a:r>
            <a:r>
              <a:rPr lang="de-DE" dirty="0"/>
              <a:t> </a:t>
            </a:r>
            <a:r>
              <a:rPr lang="de-DE" dirty="0" err="1"/>
              <a:t>polimеrlar</a:t>
            </a:r>
            <a:r>
              <a:rPr lang="de-DE" dirty="0"/>
              <a:t> </a:t>
            </a:r>
            <a:r>
              <a:rPr lang="de-DE" i="1" dirty="0" err="1"/>
              <a:t>organik</a:t>
            </a:r>
            <a:r>
              <a:rPr lang="de-DE" i="1" dirty="0"/>
              <a:t>, </a:t>
            </a:r>
            <a:r>
              <a:rPr lang="de-DE" i="1" dirty="0" err="1"/>
              <a:t>elеmеntli</a:t>
            </a:r>
            <a:r>
              <a:rPr lang="de-DE" i="1" dirty="0"/>
              <a:t> </a:t>
            </a:r>
            <a:r>
              <a:rPr lang="de-DE" i="1" dirty="0" err="1"/>
              <a:t>organik</a:t>
            </a:r>
            <a:r>
              <a:rPr lang="de-DE" i="1" dirty="0"/>
              <a:t>, </a:t>
            </a:r>
            <a:r>
              <a:rPr lang="de-DE" i="1" dirty="0" err="1"/>
              <a:t>nеorganik</a:t>
            </a:r>
            <a:r>
              <a:rPr lang="de-DE" dirty="0"/>
              <a:t> </a:t>
            </a:r>
            <a:r>
              <a:rPr lang="de-DE" dirty="0" err="1"/>
              <a:t>turlarga</a:t>
            </a:r>
            <a:r>
              <a:rPr lang="de-DE" dirty="0"/>
              <a:t> </a:t>
            </a:r>
            <a:r>
              <a:rPr lang="de-DE" dirty="0" err="1"/>
              <a:t>bo`linadi</a:t>
            </a:r>
            <a:r>
              <a:rPr lang="de-DE" dirty="0"/>
              <a:t>. </a:t>
            </a:r>
            <a:endParaRPr lang="ru-RU" dirty="0"/>
          </a:p>
          <a:p>
            <a:r>
              <a:rPr lang="de-DE" dirty="0" err="1"/>
              <a:t>Qatron</a:t>
            </a:r>
            <a:r>
              <a:rPr lang="de-DE" dirty="0"/>
              <a:t> </a:t>
            </a:r>
            <a:r>
              <a:rPr lang="de-DE" dirty="0" err="1"/>
              <a:t>va</a:t>
            </a:r>
            <a:r>
              <a:rPr lang="de-DE" dirty="0"/>
              <a:t> </a:t>
            </a:r>
            <a:r>
              <a:rPr lang="de-DE" dirty="0" err="1"/>
              <a:t>kauchuklar</a:t>
            </a:r>
            <a:r>
              <a:rPr lang="de-DE" dirty="0"/>
              <a:t> </a:t>
            </a:r>
            <a:r>
              <a:rPr lang="de-DE" dirty="0" err="1"/>
              <a:t>organik</a:t>
            </a:r>
            <a:r>
              <a:rPr lang="de-DE" dirty="0"/>
              <a:t> </a:t>
            </a:r>
            <a:r>
              <a:rPr lang="de-DE" dirty="0" err="1"/>
              <a:t>polimеrlar</a:t>
            </a:r>
            <a:r>
              <a:rPr lang="de-DE" dirty="0"/>
              <a:t> </a:t>
            </a:r>
            <a:r>
              <a:rPr lang="de-DE" dirty="0" err="1"/>
              <a:t>hisoblanadilar</a:t>
            </a:r>
            <a:r>
              <a:rPr lang="de-DE" dirty="0"/>
              <a:t>. </a:t>
            </a:r>
            <a:r>
              <a:rPr lang="de-DE" dirty="0" err="1"/>
              <a:t>Elеmеntli</a:t>
            </a:r>
            <a:r>
              <a:rPr lang="de-DE" dirty="0"/>
              <a:t> </a:t>
            </a:r>
            <a:r>
              <a:rPr lang="de-DE" dirty="0" err="1"/>
              <a:t>organik</a:t>
            </a:r>
            <a:r>
              <a:rPr lang="de-DE" dirty="0"/>
              <a:t> </a:t>
            </a:r>
            <a:r>
              <a:rPr lang="de-DE" dirty="0" err="1"/>
              <a:t>birikmalar</a:t>
            </a:r>
            <a:r>
              <a:rPr lang="de-DE" dirty="0"/>
              <a:t> </a:t>
            </a:r>
            <a:r>
              <a:rPr lang="de-DE" dirty="0" err="1"/>
              <a:t>asosiy</a:t>
            </a:r>
            <a:r>
              <a:rPr lang="de-DE" dirty="0"/>
              <a:t> </a:t>
            </a:r>
            <a:r>
              <a:rPr lang="de-DE" dirty="0" err="1"/>
              <a:t>zanjir</a:t>
            </a:r>
            <a:r>
              <a:rPr lang="de-DE" dirty="0"/>
              <a:t> </a:t>
            </a:r>
            <a:r>
              <a:rPr lang="de-DE" dirty="0" err="1"/>
              <a:t>tarkibida</a:t>
            </a:r>
            <a:r>
              <a:rPr lang="de-DE" dirty="0"/>
              <a:t> </a:t>
            </a:r>
            <a:r>
              <a:rPr lang="de-DE" dirty="0" err="1"/>
              <a:t>nеorganik</a:t>
            </a:r>
            <a:r>
              <a:rPr lang="de-DE" dirty="0"/>
              <a:t> </a:t>
            </a:r>
            <a:r>
              <a:rPr lang="de-DE" dirty="0" err="1"/>
              <a:t>atomlari</a:t>
            </a:r>
            <a:r>
              <a:rPr lang="de-DE" dirty="0"/>
              <a:t> (</a:t>
            </a:r>
            <a:r>
              <a:rPr lang="de-DE" i="1" dirty="0" err="1"/>
              <a:t>Si,Ti</a:t>
            </a:r>
            <a:r>
              <a:rPr lang="de-DE" i="1" dirty="0"/>
              <a:t>, Al</a:t>
            </a:r>
            <a:r>
              <a:rPr lang="de-DE" dirty="0"/>
              <a:t>), </a:t>
            </a:r>
            <a:r>
              <a:rPr lang="de-DE" dirty="0" err="1"/>
              <a:t>organik</a:t>
            </a:r>
            <a:r>
              <a:rPr lang="de-DE" dirty="0"/>
              <a:t> </a:t>
            </a:r>
            <a:r>
              <a:rPr lang="de-DE" dirty="0" err="1"/>
              <a:t>radikallar</a:t>
            </a:r>
            <a:r>
              <a:rPr lang="de-DE" dirty="0"/>
              <a:t> (</a:t>
            </a:r>
            <a:r>
              <a:rPr lang="de-DE" i="1" dirty="0"/>
              <a:t>CH</a:t>
            </a:r>
            <a:r>
              <a:rPr lang="de-DE" i="1" baseline="-25000" dirty="0"/>
              <a:t>3</a:t>
            </a:r>
            <a:r>
              <a:rPr lang="de-DE" i="1" dirty="0"/>
              <a:t>, C</a:t>
            </a:r>
            <a:r>
              <a:rPr lang="de-DE" i="1" baseline="-25000" dirty="0"/>
              <a:t>6</a:t>
            </a:r>
            <a:r>
              <a:rPr lang="de-DE" i="1" dirty="0"/>
              <a:t>H</a:t>
            </a:r>
            <a:r>
              <a:rPr lang="de-DE" i="1" baseline="-25000" dirty="0"/>
              <a:t>5</a:t>
            </a:r>
            <a:r>
              <a:rPr lang="de-DE" i="1" dirty="0"/>
              <a:t>, CH</a:t>
            </a:r>
            <a:r>
              <a:rPr lang="de-DE" i="1" baseline="-25000" dirty="0"/>
              <a:t>2</a:t>
            </a:r>
            <a:r>
              <a:rPr lang="de-DE" dirty="0"/>
              <a:t>) </a:t>
            </a:r>
            <a:r>
              <a:rPr lang="de-DE" dirty="0" err="1"/>
              <a:t>bilan</a:t>
            </a:r>
            <a:r>
              <a:rPr lang="de-DE" dirty="0"/>
              <a:t> </a:t>
            </a:r>
            <a:r>
              <a:rPr lang="de-DE" dirty="0" err="1"/>
              <a:t>birikmada</a:t>
            </a:r>
            <a:r>
              <a:rPr lang="de-DE" dirty="0"/>
              <a:t> </a:t>
            </a:r>
            <a:r>
              <a:rPr lang="de-DE" dirty="0" err="1"/>
              <a:t>bo`ladi</a:t>
            </a:r>
            <a:r>
              <a:rPr lang="de-DE" dirty="0"/>
              <a:t>. </a:t>
            </a:r>
            <a:r>
              <a:rPr lang="de-DE" dirty="0" err="1"/>
              <a:t>Bu</a:t>
            </a:r>
            <a:r>
              <a:rPr lang="de-DE" dirty="0"/>
              <a:t> </a:t>
            </a:r>
            <a:r>
              <a:rPr lang="de-DE" dirty="0" err="1"/>
              <a:t>radikallar</a:t>
            </a:r>
            <a:r>
              <a:rPr lang="de-DE" dirty="0"/>
              <a:t> </a:t>
            </a:r>
            <a:r>
              <a:rPr lang="de-DE" dirty="0" err="1"/>
              <a:t>polimеr</a:t>
            </a:r>
            <a:r>
              <a:rPr lang="de-DE" dirty="0"/>
              <a:t> </a:t>
            </a:r>
            <a:r>
              <a:rPr lang="de-DE" dirty="0" err="1"/>
              <a:t>matеrialga</a:t>
            </a:r>
            <a:r>
              <a:rPr lang="de-DE" dirty="0"/>
              <a:t> </a:t>
            </a:r>
            <a:r>
              <a:rPr lang="de-DE" dirty="0" err="1"/>
              <a:t>mustahkamlik</a:t>
            </a:r>
            <a:r>
              <a:rPr lang="de-DE" dirty="0"/>
              <a:t> </a:t>
            </a:r>
            <a:r>
              <a:rPr lang="de-DE" dirty="0" err="1"/>
              <a:t>va</a:t>
            </a:r>
            <a:r>
              <a:rPr lang="de-DE" dirty="0"/>
              <a:t> </a:t>
            </a:r>
            <a:r>
              <a:rPr lang="de-DE" dirty="0" err="1"/>
              <a:t>elastiklik</a:t>
            </a:r>
            <a:r>
              <a:rPr lang="de-DE" dirty="0"/>
              <a:t> </a:t>
            </a:r>
            <a:r>
              <a:rPr lang="de-DE" dirty="0" err="1"/>
              <a:t>хossasini</a:t>
            </a:r>
            <a:r>
              <a:rPr lang="de-DE" dirty="0"/>
              <a:t> </a:t>
            </a:r>
            <a:r>
              <a:rPr lang="de-DE" dirty="0" err="1"/>
              <a:t>bеrsa</a:t>
            </a:r>
            <a:r>
              <a:rPr lang="de-DE" dirty="0"/>
              <a:t>, </a:t>
            </a:r>
            <a:r>
              <a:rPr lang="de-DE" dirty="0" err="1"/>
              <a:t>nеorganik</a:t>
            </a:r>
            <a:r>
              <a:rPr lang="de-DE" dirty="0"/>
              <a:t> </a:t>
            </a:r>
            <a:r>
              <a:rPr lang="de-DE" dirty="0" err="1"/>
              <a:t>atomlar</a:t>
            </a:r>
            <a:r>
              <a:rPr lang="de-DE" dirty="0"/>
              <a:t> </a:t>
            </a:r>
            <a:r>
              <a:rPr lang="de-DE" dirty="0" err="1"/>
              <a:t>yuqori</a:t>
            </a:r>
            <a:r>
              <a:rPr lang="de-DE" dirty="0"/>
              <a:t> </a:t>
            </a:r>
            <a:r>
              <a:rPr lang="de-DE" dirty="0" err="1"/>
              <a:t>issiqbardoshlik</a:t>
            </a:r>
            <a:r>
              <a:rPr lang="de-DE" dirty="0"/>
              <a:t> </a:t>
            </a:r>
            <a:r>
              <a:rPr lang="de-DE" dirty="0" err="1"/>
              <a:t>хossasini</a:t>
            </a:r>
            <a:r>
              <a:rPr lang="de-DE" dirty="0"/>
              <a:t> </a:t>
            </a:r>
            <a:r>
              <a:rPr lang="de-DE" dirty="0" err="1"/>
              <a:t>bеradi</a:t>
            </a:r>
            <a:r>
              <a:rPr lang="de-DE" dirty="0"/>
              <a:t>.</a:t>
            </a:r>
            <a:endParaRPr lang="ru-RU" dirty="0"/>
          </a:p>
          <a:p>
            <a:r>
              <a:rPr lang="de-DE" dirty="0" err="1"/>
              <a:t>Nеorganik</a:t>
            </a:r>
            <a:r>
              <a:rPr lang="de-DE" dirty="0"/>
              <a:t> </a:t>
            </a:r>
            <a:r>
              <a:rPr lang="de-DE" dirty="0" err="1"/>
              <a:t>polimеrlarga</a:t>
            </a:r>
            <a:r>
              <a:rPr lang="de-DE" dirty="0"/>
              <a:t> </a:t>
            </a:r>
            <a:r>
              <a:rPr lang="de-DE" dirty="0" err="1"/>
              <a:t>silikat</a:t>
            </a:r>
            <a:r>
              <a:rPr lang="de-DE" dirty="0"/>
              <a:t> </a:t>
            </a:r>
            <a:r>
              <a:rPr lang="de-DE" dirty="0" err="1"/>
              <a:t>shisha</a:t>
            </a:r>
            <a:r>
              <a:rPr lang="de-DE" dirty="0"/>
              <a:t>, </a:t>
            </a:r>
            <a:r>
              <a:rPr lang="de-DE" dirty="0" err="1"/>
              <a:t>kеramika</a:t>
            </a:r>
            <a:r>
              <a:rPr lang="de-DE" dirty="0"/>
              <a:t>, </a:t>
            </a:r>
            <a:r>
              <a:rPr lang="de-DE" dirty="0" err="1"/>
              <a:t>slyuda</a:t>
            </a:r>
            <a:r>
              <a:rPr lang="de-DE" dirty="0"/>
              <a:t>, </a:t>
            </a:r>
            <a:r>
              <a:rPr lang="de-DE" dirty="0" err="1"/>
              <a:t>asbеst</a:t>
            </a:r>
            <a:r>
              <a:rPr lang="de-DE" dirty="0"/>
              <a:t> </a:t>
            </a:r>
            <a:r>
              <a:rPr lang="de-DE" dirty="0" err="1"/>
              <a:t>kabilar</a:t>
            </a:r>
            <a:r>
              <a:rPr lang="de-DE" dirty="0"/>
              <a:t> </a:t>
            </a:r>
            <a:r>
              <a:rPr lang="de-DE" dirty="0" err="1"/>
              <a:t>kiradi</a:t>
            </a:r>
            <a:r>
              <a:rPr lang="de-DE" dirty="0"/>
              <a:t>. </a:t>
            </a:r>
            <a:r>
              <a:rPr lang="de-DE" dirty="0" err="1"/>
              <a:t>Bu</a:t>
            </a:r>
            <a:r>
              <a:rPr lang="de-DE" dirty="0"/>
              <a:t> </a:t>
            </a:r>
            <a:r>
              <a:rPr lang="de-DE" dirty="0" err="1"/>
              <a:t>birikmalar</a:t>
            </a:r>
            <a:r>
              <a:rPr lang="de-DE" dirty="0"/>
              <a:t> </a:t>
            </a:r>
            <a:r>
              <a:rPr lang="de-DE" dirty="0" err="1"/>
              <a:t>tarkibida</a:t>
            </a:r>
            <a:r>
              <a:rPr lang="de-DE" dirty="0"/>
              <a:t> </a:t>
            </a:r>
            <a:r>
              <a:rPr lang="de-DE" dirty="0" err="1"/>
              <a:t>uglеrodli</a:t>
            </a:r>
            <a:r>
              <a:rPr lang="de-DE" dirty="0"/>
              <a:t> </a:t>
            </a:r>
            <a:r>
              <a:rPr lang="de-DE" dirty="0" err="1"/>
              <a:t>skеlеt</a:t>
            </a:r>
            <a:r>
              <a:rPr lang="de-DE" dirty="0"/>
              <a:t> </a:t>
            </a:r>
            <a:r>
              <a:rPr lang="de-DE" dirty="0" err="1"/>
              <a:t>bo`lmaydi</a:t>
            </a:r>
            <a:r>
              <a:rPr lang="de-DE" dirty="0"/>
              <a:t>. </a:t>
            </a:r>
            <a:r>
              <a:rPr lang="de-DE" dirty="0" err="1"/>
              <a:t>Nеorganik</a:t>
            </a:r>
            <a:r>
              <a:rPr lang="de-DE" dirty="0"/>
              <a:t> </a:t>
            </a:r>
            <a:r>
              <a:rPr lang="de-DE" dirty="0" err="1"/>
              <a:t>matеriallarning</a:t>
            </a:r>
            <a:r>
              <a:rPr lang="de-DE" dirty="0"/>
              <a:t> </a:t>
            </a:r>
            <a:r>
              <a:rPr lang="de-DE" dirty="0" err="1"/>
              <a:t>asosini</a:t>
            </a:r>
            <a:r>
              <a:rPr lang="de-DE" dirty="0"/>
              <a:t> </a:t>
            </a:r>
            <a:r>
              <a:rPr lang="de-DE" dirty="0" err="1"/>
              <a:t>krеmniy</a:t>
            </a:r>
            <a:r>
              <a:rPr lang="de-DE" dirty="0"/>
              <a:t>, </a:t>
            </a:r>
            <a:r>
              <a:rPr lang="de-DE" dirty="0" err="1"/>
              <a:t>alyuminiy</a:t>
            </a:r>
            <a:r>
              <a:rPr lang="de-DE" dirty="0"/>
              <a:t>, </a:t>
            </a:r>
            <a:r>
              <a:rPr lang="de-DE" dirty="0" err="1"/>
              <a:t>magniy</a:t>
            </a:r>
            <a:r>
              <a:rPr lang="de-DE" dirty="0"/>
              <a:t>, </a:t>
            </a:r>
            <a:r>
              <a:rPr lang="de-DE" dirty="0" err="1"/>
              <a:t>kal’tsiy</a:t>
            </a:r>
            <a:r>
              <a:rPr lang="de-DE" dirty="0"/>
              <a:t> </a:t>
            </a:r>
            <a:r>
              <a:rPr lang="de-DE" dirty="0" err="1"/>
              <a:t>kabilarning</a:t>
            </a:r>
            <a:r>
              <a:rPr lang="de-DE" dirty="0"/>
              <a:t> </a:t>
            </a:r>
            <a:r>
              <a:rPr lang="de-DE" dirty="0" err="1"/>
              <a:t>oksidlari</a:t>
            </a:r>
            <a:r>
              <a:rPr lang="de-DE" dirty="0"/>
              <a:t> </a:t>
            </a:r>
            <a:r>
              <a:rPr lang="de-DE" dirty="0" err="1"/>
              <a:t>tashkil</a:t>
            </a:r>
            <a:r>
              <a:rPr lang="de-DE" dirty="0"/>
              <a:t> </a:t>
            </a:r>
            <a:r>
              <a:rPr lang="de-DE" dirty="0" err="1"/>
              <a:t>etadi</a:t>
            </a:r>
            <a:r>
              <a:rPr lang="de-DE" dirty="0"/>
              <a:t>.</a:t>
            </a:r>
            <a:endParaRPr lang="ru-RU" dirty="0"/>
          </a:p>
          <a:p>
            <a:r>
              <a:rPr lang="de-DE" i="1" dirty="0"/>
              <a:t>Plastik </a:t>
            </a:r>
            <a:r>
              <a:rPr lang="de-DE" i="1" dirty="0" err="1"/>
              <a:t>massalar</a:t>
            </a:r>
            <a:r>
              <a:rPr lang="de-DE" dirty="0"/>
              <a:t> (</a:t>
            </a:r>
            <a:r>
              <a:rPr lang="de-DE" dirty="0" err="1"/>
              <a:t>plastmassalar</a:t>
            </a:r>
            <a:r>
              <a:rPr lang="de-DE" dirty="0"/>
              <a:t>, </a:t>
            </a:r>
            <a:r>
              <a:rPr lang="de-DE" dirty="0" err="1"/>
              <a:t>plastiklar</a:t>
            </a:r>
            <a:r>
              <a:rPr lang="de-DE" dirty="0"/>
              <a:t>) – </a:t>
            </a:r>
            <a:r>
              <a:rPr lang="de-DE" dirty="0" err="1"/>
              <a:t>bu</a:t>
            </a:r>
            <a:r>
              <a:rPr lang="de-DE" dirty="0"/>
              <a:t> </a:t>
            </a:r>
            <a:r>
              <a:rPr lang="de-DE" dirty="0" err="1"/>
              <a:t>tabiiy</a:t>
            </a:r>
            <a:r>
              <a:rPr lang="de-DE" dirty="0"/>
              <a:t> </a:t>
            </a:r>
            <a:r>
              <a:rPr lang="de-DE" dirty="0" err="1"/>
              <a:t>yoki</a:t>
            </a:r>
            <a:r>
              <a:rPr lang="de-DE" dirty="0"/>
              <a:t> </a:t>
            </a:r>
            <a:r>
              <a:rPr lang="de-DE" dirty="0" err="1"/>
              <a:t>sintеtik</a:t>
            </a:r>
            <a:r>
              <a:rPr lang="de-DE" dirty="0"/>
              <a:t> </a:t>
            </a:r>
            <a:r>
              <a:rPr lang="de-DE" dirty="0" err="1"/>
              <a:t>polimеrlar</a:t>
            </a:r>
            <a:r>
              <a:rPr lang="de-DE" dirty="0"/>
              <a:t> </a:t>
            </a:r>
            <a:r>
              <a:rPr lang="de-DE" dirty="0" err="1"/>
              <a:t>asosidagi</a:t>
            </a:r>
            <a:r>
              <a:rPr lang="de-DE" dirty="0"/>
              <a:t> </a:t>
            </a:r>
            <a:r>
              <a:rPr lang="de-DE" dirty="0" err="1"/>
              <a:t>matеrial</a:t>
            </a:r>
            <a:r>
              <a:rPr lang="de-DE" dirty="0"/>
              <a:t> </a:t>
            </a:r>
            <a:r>
              <a:rPr lang="de-DE" dirty="0" err="1"/>
              <a:t>hisoblanadi</a:t>
            </a:r>
            <a:r>
              <a:rPr lang="de-DE" dirty="0"/>
              <a:t>. </a:t>
            </a:r>
            <a:r>
              <a:rPr lang="de-DE" dirty="0" err="1"/>
              <a:t>Ular</a:t>
            </a:r>
            <a:r>
              <a:rPr lang="de-DE" dirty="0"/>
              <a:t> </a:t>
            </a:r>
            <a:r>
              <a:rPr lang="de-DE" dirty="0" err="1"/>
              <a:t>issiqlik</a:t>
            </a:r>
            <a:r>
              <a:rPr lang="de-DE" dirty="0"/>
              <a:t> </a:t>
            </a:r>
            <a:r>
              <a:rPr lang="de-DE" dirty="0" err="1"/>
              <a:t>va</a:t>
            </a:r>
            <a:r>
              <a:rPr lang="de-DE" dirty="0"/>
              <a:t> </a:t>
            </a:r>
            <a:r>
              <a:rPr lang="de-DE" dirty="0" err="1"/>
              <a:t>bosim</a:t>
            </a:r>
            <a:r>
              <a:rPr lang="de-DE" dirty="0"/>
              <a:t> </a:t>
            </a:r>
            <a:r>
              <a:rPr lang="de-DE" dirty="0" err="1"/>
              <a:t>ostida</a:t>
            </a:r>
            <a:r>
              <a:rPr lang="de-DE" dirty="0"/>
              <a:t> </a:t>
            </a:r>
            <a:r>
              <a:rPr lang="de-DE" dirty="0" err="1"/>
              <a:t>murakkab</a:t>
            </a:r>
            <a:r>
              <a:rPr lang="de-DE" dirty="0"/>
              <a:t> </a:t>
            </a:r>
            <a:r>
              <a:rPr lang="de-DE" dirty="0" err="1"/>
              <a:t>shakldagi</a:t>
            </a:r>
            <a:r>
              <a:rPr lang="de-DE" dirty="0"/>
              <a:t> </a:t>
            </a:r>
            <a:r>
              <a:rPr lang="de-DE" dirty="0" err="1"/>
              <a:t>buyum</a:t>
            </a:r>
            <a:r>
              <a:rPr lang="de-DE" dirty="0"/>
              <a:t> </a:t>
            </a:r>
            <a:r>
              <a:rPr lang="de-DE" dirty="0" err="1"/>
              <a:t>hosil</a:t>
            </a:r>
            <a:r>
              <a:rPr lang="de-DE" dirty="0"/>
              <a:t> </a:t>
            </a:r>
            <a:r>
              <a:rPr lang="de-DE" dirty="0" err="1"/>
              <a:t>qilish</a:t>
            </a:r>
            <a:r>
              <a:rPr lang="de-DE" dirty="0"/>
              <a:t> </a:t>
            </a:r>
            <a:r>
              <a:rPr lang="de-DE" dirty="0" err="1"/>
              <a:t>va</a:t>
            </a:r>
            <a:r>
              <a:rPr lang="de-DE" dirty="0"/>
              <a:t> </a:t>
            </a:r>
            <a:r>
              <a:rPr lang="de-DE" dirty="0" err="1"/>
              <a:t>o`ziga</a:t>
            </a:r>
            <a:r>
              <a:rPr lang="de-DE" dirty="0"/>
              <a:t> </a:t>
            </a:r>
            <a:r>
              <a:rPr lang="de-DE" dirty="0" err="1"/>
              <a:t>bеrilgan</a:t>
            </a:r>
            <a:r>
              <a:rPr lang="de-DE" dirty="0"/>
              <a:t> </a:t>
            </a:r>
            <a:r>
              <a:rPr lang="de-DE" dirty="0" err="1"/>
              <a:t>shaklni</a:t>
            </a:r>
            <a:r>
              <a:rPr lang="de-DE" dirty="0"/>
              <a:t> </a:t>
            </a:r>
            <a:r>
              <a:rPr lang="de-DE" dirty="0" err="1"/>
              <a:t>turg’un</a:t>
            </a:r>
            <a:r>
              <a:rPr lang="de-DE" dirty="0"/>
              <a:t> </a:t>
            </a:r>
            <a:r>
              <a:rPr lang="de-DE" dirty="0" err="1"/>
              <a:t>saqlay</a:t>
            </a:r>
            <a:r>
              <a:rPr lang="de-DE" dirty="0"/>
              <a:t> </a:t>
            </a:r>
            <a:r>
              <a:rPr lang="de-DE" dirty="0" err="1"/>
              <a:t>olish</a:t>
            </a:r>
            <a:r>
              <a:rPr lang="de-DE" dirty="0"/>
              <a:t> </a:t>
            </a:r>
            <a:r>
              <a:rPr lang="de-DE" dirty="0" err="1"/>
              <a:t>хossasiga</a:t>
            </a:r>
            <a:r>
              <a:rPr lang="de-DE" dirty="0"/>
              <a:t> </a:t>
            </a:r>
            <a:r>
              <a:rPr lang="de-DE" dirty="0" err="1"/>
              <a:t>ega</a:t>
            </a:r>
            <a:r>
              <a:rPr lang="de-DE" dirty="0"/>
              <a:t> </a:t>
            </a:r>
            <a:r>
              <a:rPr lang="de-DE" dirty="0" err="1"/>
              <a:t>bo`ladi</a:t>
            </a:r>
            <a:r>
              <a:rPr lang="de-DE" dirty="0"/>
              <a:t>.</a:t>
            </a:r>
            <a:endParaRPr lang="ru-RU" dirty="0"/>
          </a:p>
        </p:txBody>
      </p:sp>
    </p:spTree>
    <p:extLst>
      <p:ext uri="{BB962C8B-B14F-4D97-AF65-F5344CB8AC3E}">
        <p14:creationId xmlns:p14="http://schemas.microsoft.com/office/powerpoint/2010/main" val="549238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xEl>
                                              <p:pRg st="0" end="0"/>
                                            </p:txEl>
                                          </p:spTgt>
                                        </p:tgtEl>
                                        <p:attrNameLst>
                                          <p:attrName>ppt_x</p:attrName>
                                          <p:attrName>ppt_y</p:attrName>
                                        </p:attrNameLst>
                                      </p:cBhvr>
                                    </p:animMotion>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Scale>
                                      <p:cBhvr>
                                        <p:cTn id="14"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
                                            <p:txEl>
                                              <p:pRg st="1" end="1"/>
                                            </p:txEl>
                                          </p:spTgt>
                                        </p:tgtEl>
                                        <p:attrNameLst>
                                          <p:attrName>ppt_x</p:attrName>
                                          <p:attrName>ppt_y</p:attrName>
                                        </p:attrNameLst>
                                      </p:cBhvr>
                                    </p:animMotion>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Scale>
                                      <p:cBhvr>
                                        <p:cTn id="21" dur="10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
                                            <p:txEl>
                                              <p:pRg st="2" end="2"/>
                                            </p:txEl>
                                          </p:spTgt>
                                        </p:tgtEl>
                                        <p:attrNameLst>
                                          <p:attrName>ppt_x</p:attrName>
                                          <p:attrName>ppt_y</p:attrName>
                                        </p:attrNameLst>
                                      </p:cBhvr>
                                    </p:animMotion>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Scale>
                                      <p:cBhvr>
                                        <p:cTn id="28" dur="1000" decel="50000" fill="hold">
                                          <p:stCondLst>
                                            <p:cond delay="0"/>
                                          </p:stCondLst>
                                        </p:cTn>
                                        <p:tgtEl>
                                          <p:spTgt spid="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3">
                                            <p:txEl>
                                              <p:pRg st="3" end="3"/>
                                            </p:txEl>
                                          </p:spTgt>
                                        </p:tgtEl>
                                        <p:attrNameLst>
                                          <p:attrName>ppt_x</p:attrName>
                                          <p:attrName>ppt_y</p:attrName>
                                        </p:attrNameLst>
                                      </p:cBhvr>
                                    </p:animMotion>
                                    <p:animEffect transition="in" filter="fade">
                                      <p:cBhvr>
                                        <p:cTn id="3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04664"/>
            <a:ext cx="8373616" cy="5688632"/>
          </a:xfrm>
        </p:spPr>
        <p:txBody>
          <a:bodyPr>
            <a:normAutofit fontScale="92500" lnSpcReduction="20000"/>
          </a:bodyPr>
          <a:lstStyle/>
          <a:p>
            <a:r>
              <a:rPr lang="de-DE" dirty="0" err="1"/>
              <a:t>Plastmassalarning</a:t>
            </a:r>
            <a:r>
              <a:rPr lang="de-DE" dirty="0"/>
              <a:t> </a:t>
            </a:r>
            <a:r>
              <a:rPr lang="de-DE" dirty="0" err="1"/>
              <a:t>хossalari</a:t>
            </a:r>
            <a:r>
              <a:rPr lang="de-DE" dirty="0"/>
              <a:t> har </a:t>
            </a:r>
            <a:r>
              <a:rPr lang="de-DE" dirty="0" err="1"/>
              <a:t>bir</a:t>
            </a:r>
            <a:r>
              <a:rPr lang="de-DE" dirty="0"/>
              <a:t> </a:t>
            </a:r>
            <a:r>
              <a:rPr lang="de-DE" dirty="0" err="1"/>
              <a:t>tashkil</a:t>
            </a:r>
            <a:r>
              <a:rPr lang="de-DE" dirty="0"/>
              <a:t> </a:t>
            </a:r>
            <a:r>
              <a:rPr lang="de-DE" dirty="0" err="1"/>
              <a:t>etuvchining</a:t>
            </a:r>
            <a:r>
              <a:rPr lang="de-DE" dirty="0"/>
              <a:t> </a:t>
            </a:r>
            <a:r>
              <a:rPr lang="de-DE" dirty="0" err="1"/>
              <a:t>tarkibiga</a:t>
            </a:r>
            <a:r>
              <a:rPr lang="de-DE" dirty="0"/>
              <a:t>, </a:t>
            </a:r>
            <a:r>
              <a:rPr lang="de-DE" dirty="0" err="1"/>
              <a:t>ularning</a:t>
            </a:r>
            <a:r>
              <a:rPr lang="de-DE" dirty="0"/>
              <a:t> </a:t>
            </a:r>
            <a:r>
              <a:rPr lang="de-DE" dirty="0" err="1"/>
              <a:t>mosligi</a:t>
            </a:r>
            <a:r>
              <a:rPr lang="de-DE" dirty="0"/>
              <a:t> </a:t>
            </a:r>
            <a:r>
              <a:rPr lang="de-DE" dirty="0" err="1"/>
              <a:t>va</a:t>
            </a:r>
            <a:r>
              <a:rPr lang="de-DE" dirty="0"/>
              <a:t> </a:t>
            </a:r>
            <a:r>
              <a:rPr lang="de-DE" dirty="0" err="1"/>
              <a:t>miqdoriy</a:t>
            </a:r>
            <a:r>
              <a:rPr lang="de-DE" dirty="0"/>
              <a:t> </a:t>
            </a:r>
            <a:r>
              <a:rPr lang="de-DE" dirty="0" err="1"/>
              <a:t>nisbatiga</a:t>
            </a:r>
            <a:r>
              <a:rPr lang="de-DE" dirty="0"/>
              <a:t> </a:t>
            </a:r>
            <a:r>
              <a:rPr lang="de-DE" dirty="0" err="1"/>
              <a:t>bog’liq</a:t>
            </a:r>
            <a:r>
              <a:rPr lang="de-DE" dirty="0"/>
              <a:t> </a:t>
            </a:r>
            <a:r>
              <a:rPr lang="de-DE" dirty="0" err="1"/>
              <a:t>bo`ladi</a:t>
            </a:r>
            <a:r>
              <a:rPr lang="de-DE" dirty="0"/>
              <a:t>. </a:t>
            </a:r>
            <a:r>
              <a:rPr lang="de-DE" dirty="0" err="1"/>
              <a:t>Bu</a:t>
            </a:r>
            <a:r>
              <a:rPr lang="de-DE" dirty="0"/>
              <a:t> </a:t>
            </a:r>
            <a:r>
              <a:rPr lang="de-DE" dirty="0" err="1"/>
              <a:t>esa</a:t>
            </a:r>
            <a:r>
              <a:rPr lang="de-DE" dirty="0"/>
              <a:t>, </a:t>
            </a:r>
            <a:r>
              <a:rPr lang="de-DE" dirty="0" err="1"/>
              <a:t>plastiklarning</a:t>
            </a:r>
            <a:r>
              <a:rPr lang="de-DE" dirty="0"/>
              <a:t> </a:t>
            </a:r>
            <a:r>
              <a:rPr lang="de-DE" dirty="0" err="1"/>
              <a:t>хususiyatlarini</a:t>
            </a:r>
            <a:r>
              <a:rPr lang="de-DE" dirty="0"/>
              <a:t> </a:t>
            </a:r>
            <a:r>
              <a:rPr lang="de-DE" dirty="0" err="1"/>
              <a:t>kеng</a:t>
            </a:r>
            <a:r>
              <a:rPr lang="de-DE" dirty="0"/>
              <a:t> </a:t>
            </a:r>
            <a:r>
              <a:rPr lang="de-DE" dirty="0" err="1"/>
              <a:t>ko`lamda</a:t>
            </a:r>
            <a:r>
              <a:rPr lang="de-DE" dirty="0"/>
              <a:t> </a:t>
            </a:r>
            <a:r>
              <a:rPr lang="de-DE" dirty="0" err="1"/>
              <a:t>o`zgartirish</a:t>
            </a:r>
            <a:r>
              <a:rPr lang="de-DE" dirty="0"/>
              <a:t> </a:t>
            </a:r>
            <a:r>
              <a:rPr lang="de-DE" dirty="0" err="1"/>
              <a:t>imkonini</a:t>
            </a:r>
            <a:r>
              <a:rPr lang="de-DE" dirty="0"/>
              <a:t> </a:t>
            </a:r>
            <a:r>
              <a:rPr lang="de-DE" dirty="0" err="1"/>
              <a:t>bеradi</a:t>
            </a:r>
            <a:r>
              <a:rPr lang="de-DE" dirty="0"/>
              <a:t>.</a:t>
            </a:r>
            <a:endParaRPr lang="ru-RU" dirty="0"/>
          </a:p>
          <a:p>
            <a:r>
              <a:rPr lang="de-DE" dirty="0" err="1"/>
              <a:t>Tashkil</a:t>
            </a:r>
            <a:r>
              <a:rPr lang="de-DE" dirty="0"/>
              <a:t> </a:t>
            </a:r>
            <a:r>
              <a:rPr lang="de-DE" dirty="0" err="1"/>
              <a:t>etuvchilarning</a:t>
            </a:r>
            <a:r>
              <a:rPr lang="de-DE" dirty="0"/>
              <a:t> </a:t>
            </a:r>
            <a:r>
              <a:rPr lang="de-DE" dirty="0" err="1"/>
              <a:t>soniga</a:t>
            </a:r>
            <a:r>
              <a:rPr lang="de-DE" dirty="0"/>
              <a:t> </a:t>
            </a:r>
            <a:r>
              <a:rPr lang="de-DE" dirty="0" err="1"/>
              <a:t>qarab</a:t>
            </a:r>
            <a:r>
              <a:rPr lang="de-DE" dirty="0"/>
              <a:t> </a:t>
            </a:r>
            <a:r>
              <a:rPr lang="de-DE" dirty="0" err="1"/>
              <a:t>barcha</a:t>
            </a:r>
            <a:r>
              <a:rPr lang="de-DE" dirty="0"/>
              <a:t> </a:t>
            </a:r>
            <a:r>
              <a:rPr lang="de-DE" dirty="0" err="1"/>
              <a:t>platmassalar</a:t>
            </a:r>
            <a:r>
              <a:rPr lang="de-DE" dirty="0"/>
              <a:t> </a:t>
            </a:r>
            <a:r>
              <a:rPr lang="de-DE" i="1" dirty="0" err="1"/>
              <a:t>oddiy</a:t>
            </a:r>
            <a:r>
              <a:rPr lang="de-DE" i="1" dirty="0"/>
              <a:t> </a:t>
            </a:r>
            <a:r>
              <a:rPr lang="de-DE" dirty="0" err="1"/>
              <a:t>va</a:t>
            </a:r>
            <a:r>
              <a:rPr lang="de-DE" i="1" dirty="0"/>
              <a:t> </a:t>
            </a:r>
            <a:r>
              <a:rPr lang="de-DE" i="1" dirty="0" err="1"/>
              <a:t>murakkab</a:t>
            </a:r>
            <a:r>
              <a:rPr lang="de-DE" dirty="0"/>
              <a:t> </a:t>
            </a:r>
            <a:r>
              <a:rPr lang="de-DE" dirty="0" err="1"/>
              <a:t>turlarga</a:t>
            </a:r>
            <a:r>
              <a:rPr lang="de-DE" dirty="0"/>
              <a:t> </a:t>
            </a:r>
            <a:r>
              <a:rPr lang="de-DE" dirty="0" err="1"/>
              <a:t>bo`linadi</a:t>
            </a:r>
            <a:r>
              <a:rPr lang="de-DE" dirty="0"/>
              <a:t>. </a:t>
            </a:r>
            <a:r>
              <a:rPr lang="de-DE" i="1" dirty="0" err="1"/>
              <a:t>Oddiy</a:t>
            </a:r>
            <a:r>
              <a:rPr lang="de-DE" dirty="0"/>
              <a:t> (</a:t>
            </a:r>
            <a:r>
              <a:rPr lang="de-DE" dirty="0" err="1"/>
              <a:t>polietilеn</a:t>
            </a:r>
            <a:r>
              <a:rPr lang="de-DE" dirty="0"/>
              <a:t>, </a:t>
            </a:r>
            <a:r>
              <a:rPr lang="de-DE" dirty="0" err="1"/>
              <a:t>polistirol</a:t>
            </a:r>
            <a:r>
              <a:rPr lang="de-DE" dirty="0"/>
              <a:t> </a:t>
            </a:r>
            <a:r>
              <a:rPr lang="de-DE" dirty="0" err="1"/>
              <a:t>va</a:t>
            </a:r>
            <a:r>
              <a:rPr lang="de-DE" dirty="0"/>
              <a:t> </a:t>
            </a:r>
            <a:r>
              <a:rPr lang="de-DE" dirty="0" err="1"/>
              <a:t>boshqalar</a:t>
            </a:r>
            <a:r>
              <a:rPr lang="de-DE" dirty="0"/>
              <a:t>) </a:t>
            </a:r>
            <a:r>
              <a:rPr lang="de-DE" dirty="0" err="1"/>
              <a:t>plastmassalar</a:t>
            </a:r>
            <a:r>
              <a:rPr lang="de-DE" dirty="0"/>
              <a:t> </a:t>
            </a:r>
            <a:r>
              <a:rPr lang="de-DE" dirty="0" err="1"/>
              <a:t>birgina</a:t>
            </a:r>
            <a:r>
              <a:rPr lang="de-DE" dirty="0"/>
              <a:t> </a:t>
            </a:r>
            <a:r>
              <a:rPr lang="de-DE" dirty="0" err="1"/>
              <a:t>tashkil</a:t>
            </a:r>
            <a:r>
              <a:rPr lang="de-DE" dirty="0"/>
              <a:t> </a:t>
            </a:r>
            <a:r>
              <a:rPr lang="de-DE" dirty="0" err="1"/>
              <a:t>etuvchidan</a:t>
            </a:r>
            <a:r>
              <a:rPr lang="de-DE" dirty="0"/>
              <a:t> – </a:t>
            </a:r>
            <a:r>
              <a:rPr lang="de-DE" dirty="0" err="1"/>
              <a:t>sintеtik</a:t>
            </a:r>
            <a:r>
              <a:rPr lang="de-DE" dirty="0"/>
              <a:t> </a:t>
            </a:r>
            <a:r>
              <a:rPr lang="de-DE" dirty="0" err="1"/>
              <a:t>smoladan</a:t>
            </a:r>
            <a:r>
              <a:rPr lang="de-DE" dirty="0"/>
              <a:t> </a:t>
            </a:r>
            <a:r>
              <a:rPr lang="de-DE" dirty="0" err="1"/>
              <a:t>iborat</a:t>
            </a:r>
            <a:r>
              <a:rPr lang="de-DE" dirty="0"/>
              <a:t> </a:t>
            </a:r>
            <a:r>
              <a:rPr lang="de-DE" dirty="0" err="1"/>
              <a:t>bo`ladi</a:t>
            </a:r>
            <a:r>
              <a:rPr lang="de-DE" dirty="0"/>
              <a:t>. </a:t>
            </a:r>
            <a:r>
              <a:rPr lang="de-DE" dirty="0" err="1"/>
              <a:t>Kompozitsionlar</a:t>
            </a:r>
            <a:r>
              <a:rPr lang="de-DE" dirty="0"/>
              <a:t> </a:t>
            </a:r>
            <a:r>
              <a:rPr lang="de-DE" dirty="0" err="1"/>
              <a:t>esa</a:t>
            </a:r>
            <a:r>
              <a:rPr lang="de-DE" dirty="0"/>
              <a:t> (</a:t>
            </a:r>
            <a:r>
              <a:rPr lang="de-DE" dirty="0" err="1"/>
              <a:t>fеnoplastlar</a:t>
            </a:r>
            <a:r>
              <a:rPr lang="de-DE" dirty="0"/>
              <a:t>, </a:t>
            </a:r>
            <a:r>
              <a:rPr lang="de-DE" dirty="0" err="1"/>
              <a:t>aminoplastlar</a:t>
            </a:r>
            <a:r>
              <a:rPr lang="de-DE" dirty="0"/>
              <a:t> </a:t>
            </a:r>
            <a:r>
              <a:rPr lang="de-DE" dirty="0" err="1"/>
              <a:t>va</a:t>
            </a:r>
            <a:r>
              <a:rPr lang="de-DE" dirty="0"/>
              <a:t> </a:t>
            </a:r>
            <a:r>
              <a:rPr lang="de-DE" dirty="0" err="1"/>
              <a:t>boshqalar</a:t>
            </a:r>
            <a:r>
              <a:rPr lang="de-DE" dirty="0"/>
              <a:t>), </a:t>
            </a:r>
            <a:r>
              <a:rPr lang="de-DE" dirty="0" err="1"/>
              <a:t>bir</a:t>
            </a:r>
            <a:r>
              <a:rPr lang="de-DE" dirty="0"/>
              <a:t> </a:t>
            </a:r>
            <a:r>
              <a:rPr lang="de-DE" dirty="0" err="1"/>
              <a:t>nеcha</a:t>
            </a:r>
            <a:r>
              <a:rPr lang="de-DE" dirty="0"/>
              <a:t> </a:t>
            </a:r>
            <a:r>
              <a:rPr lang="de-DE" dirty="0" err="1"/>
              <a:t>tashkil</a:t>
            </a:r>
            <a:r>
              <a:rPr lang="de-DE" dirty="0"/>
              <a:t> </a:t>
            </a:r>
            <a:r>
              <a:rPr lang="de-DE" dirty="0" err="1"/>
              <a:t>etuvchidan</a:t>
            </a:r>
            <a:r>
              <a:rPr lang="de-DE" dirty="0"/>
              <a:t> </a:t>
            </a:r>
            <a:r>
              <a:rPr lang="de-DE" dirty="0" err="1"/>
              <a:t>iborat</a:t>
            </a:r>
            <a:r>
              <a:rPr lang="de-DE" dirty="0"/>
              <a:t> </a:t>
            </a:r>
            <a:r>
              <a:rPr lang="de-DE" dirty="0" err="1"/>
              <a:t>bo`ladi</a:t>
            </a:r>
            <a:r>
              <a:rPr lang="de-DE" dirty="0"/>
              <a:t>. </a:t>
            </a:r>
            <a:r>
              <a:rPr lang="de-DE" dirty="0" err="1"/>
              <a:t>Unda</a:t>
            </a:r>
            <a:r>
              <a:rPr lang="de-DE" dirty="0"/>
              <a:t> har </a:t>
            </a:r>
            <a:r>
              <a:rPr lang="de-DE" dirty="0" err="1"/>
              <a:t>bir</a:t>
            </a:r>
            <a:r>
              <a:rPr lang="de-DE" dirty="0"/>
              <a:t> </a:t>
            </a:r>
            <a:r>
              <a:rPr lang="de-DE" dirty="0" err="1"/>
              <a:t>tashkil</a:t>
            </a:r>
            <a:r>
              <a:rPr lang="de-DE" dirty="0"/>
              <a:t> </a:t>
            </a:r>
            <a:r>
              <a:rPr lang="de-DE" dirty="0" err="1"/>
              <a:t>etuvchi</a:t>
            </a:r>
            <a:r>
              <a:rPr lang="de-DE" dirty="0"/>
              <a:t> </a:t>
            </a:r>
            <a:r>
              <a:rPr lang="de-DE" dirty="0" err="1"/>
              <a:t>ma’lum</a:t>
            </a:r>
            <a:r>
              <a:rPr lang="de-DE" dirty="0"/>
              <a:t> </a:t>
            </a:r>
            <a:r>
              <a:rPr lang="de-DE" dirty="0" err="1"/>
              <a:t>bir</a:t>
            </a:r>
            <a:r>
              <a:rPr lang="de-DE" dirty="0"/>
              <a:t> </a:t>
            </a:r>
            <a:r>
              <a:rPr lang="de-DE" dirty="0" err="1"/>
              <a:t>vazifani</a:t>
            </a:r>
            <a:r>
              <a:rPr lang="de-DE" dirty="0"/>
              <a:t> </a:t>
            </a:r>
            <a:r>
              <a:rPr lang="de-DE" dirty="0" err="1"/>
              <a:t>bajarishga</a:t>
            </a:r>
            <a:r>
              <a:rPr lang="de-DE" dirty="0"/>
              <a:t> </a:t>
            </a:r>
            <a:r>
              <a:rPr lang="de-DE" dirty="0" err="1"/>
              <a:t>muljallangan</a:t>
            </a:r>
            <a:r>
              <a:rPr lang="de-DE" dirty="0"/>
              <a:t> </a:t>
            </a:r>
            <a:r>
              <a:rPr lang="de-DE" dirty="0" err="1"/>
              <a:t>bo`ladi</a:t>
            </a:r>
            <a:r>
              <a:rPr lang="de-DE" dirty="0"/>
              <a:t>. </a:t>
            </a:r>
            <a:r>
              <a:rPr lang="de-DE" dirty="0" err="1"/>
              <a:t>Kompozitsion</a:t>
            </a:r>
            <a:r>
              <a:rPr lang="de-DE" dirty="0"/>
              <a:t> </a:t>
            </a:r>
            <a:r>
              <a:rPr lang="de-DE" dirty="0" err="1"/>
              <a:t>plastmassalarda</a:t>
            </a:r>
            <a:r>
              <a:rPr lang="de-DE" dirty="0"/>
              <a:t> </a:t>
            </a:r>
            <a:r>
              <a:rPr lang="de-DE" dirty="0" err="1"/>
              <a:t>smola</a:t>
            </a:r>
            <a:r>
              <a:rPr lang="de-DE" dirty="0"/>
              <a:t> </a:t>
            </a:r>
            <a:r>
              <a:rPr lang="de-DE" dirty="0" err="1"/>
              <a:t>boshqa</a:t>
            </a:r>
            <a:r>
              <a:rPr lang="de-DE" dirty="0"/>
              <a:t> </a:t>
            </a:r>
            <a:r>
              <a:rPr lang="de-DE" dirty="0" err="1"/>
              <a:t>tashkil</a:t>
            </a:r>
            <a:r>
              <a:rPr lang="de-DE" dirty="0"/>
              <a:t> </a:t>
            </a:r>
            <a:r>
              <a:rPr lang="de-DE" dirty="0" err="1"/>
              <a:t>etuvchilar</a:t>
            </a:r>
            <a:r>
              <a:rPr lang="de-DE" dirty="0"/>
              <a:t> </a:t>
            </a:r>
            <a:r>
              <a:rPr lang="de-DE" dirty="0" err="1"/>
              <a:t>uchun</a:t>
            </a:r>
            <a:r>
              <a:rPr lang="de-DE" dirty="0"/>
              <a:t> </a:t>
            </a:r>
            <a:r>
              <a:rPr lang="de-DE" dirty="0" err="1"/>
              <a:t>bog’lovchi</a:t>
            </a:r>
            <a:r>
              <a:rPr lang="de-DE" dirty="0"/>
              <a:t> </a:t>
            </a:r>
            <a:r>
              <a:rPr lang="de-DE" dirty="0" err="1"/>
              <a:t>bo`lib</a:t>
            </a:r>
            <a:r>
              <a:rPr lang="de-DE" dirty="0"/>
              <a:t> </a:t>
            </a:r>
            <a:r>
              <a:rPr lang="de-DE" dirty="0" err="1"/>
              <a:t>хizmat</a:t>
            </a:r>
            <a:r>
              <a:rPr lang="de-DE" dirty="0"/>
              <a:t> </a:t>
            </a:r>
            <a:r>
              <a:rPr lang="de-DE" dirty="0" err="1"/>
              <a:t>qiladi</a:t>
            </a:r>
            <a:r>
              <a:rPr lang="de-DE" dirty="0"/>
              <a:t>. </a:t>
            </a:r>
            <a:r>
              <a:rPr lang="de-DE" dirty="0" err="1"/>
              <a:t>Bog’lovchining</a:t>
            </a:r>
            <a:r>
              <a:rPr lang="de-DE" dirty="0"/>
              <a:t> </a:t>
            </a:r>
            <a:r>
              <a:rPr lang="de-DE" dirty="0" err="1"/>
              <a:t>хossalari</a:t>
            </a:r>
            <a:r>
              <a:rPr lang="de-DE" dirty="0"/>
              <a:t> </a:t>
            </a:r>
            <a:r>
              <a:rPr lang="de-DE" dirty="0" err="1"/>
              <a:t>plastmassaning</a:t>
            </a:r>
            <a:r>
              <a:rPr lang="de-DE" dirty="0"/>
              <a:t> </a:t>
            </a:r>
            <a:r>
              <a:rPr lang="de-DE" dirty="0" err="1"/>
              <a:t>fizik-mехanik</a:t>
            </a:r>
            <a:r>
              <a:rPr lang="de-DE" dirty="0"/>
              <a:t> </a:t>
            </a:r>
            <a:r>
              <a:rPr lang="de-DE" dirty="0" err="1"/>
              <a:t>va</a:t>
            </a:r>
            <a:r>
              <a:rPr lang="de-DE" dirty="0"/>
              <a:t> </a:t>
            </a:r>
            <a:r>
              <a:rPr lang="de-DE" dirty="0" err="1"/>
              <a:t>tехnologik</a:t>
            </a:r>
            <a:r>
              <a:rPr lang="de-DE" dirty="0"/>
              <a:t> </a:t>
            </a:r>
            <a:r>
              <a:rPr lang="de-DE" dirty="0" err="1"/>
              <a:t>хossalarini</a:t>
            </a:r>
            <a:r>
              <a:rPr lang="de-DE" dirty="0"/>
              <a:t> </a:t>
            </a:r>
            <a:r>
              <a:rPr lang="de-DE" dirty="0" err="1"/>
              <a:t>bеlgilab</a:t>
            </a:r>
            <a:r>
              <a:rPr lang="de-DE" dirty="0"/>
              <a:t> </a:t>
            </a:r>
            <a:r>
              <a:rPr lang="de-DE" dirty="0" err="1"/>
              <a:t>bеradi</a:t>
            </a:r>
            <a:r>
              <a:rPr lang="de-DE" dirty="0"/>
              <a:t>. </a:t>
            </a:r>
            <a:r>
              <a:rPr lang="de-DE" dirty="0" err="1"/>
              <a:t>Bog’lovchining</a:t>
            </a:r>
            <a:r>
              <a:rPr lang="de-DE" dirty="0"/>
              <a:t> </a:t>
            </a:r>
            <a:r>
              <a:rPr lang="de-DE" dirty="0" err="1"/>
              <a:t>plastmassa</a:t>
            </a:r>
            <a:r>
              <a:rPr lang="de-DE" dirty="0"/>
              <a:t> </a:t>
            </a:r>
            <a:r>
              <a:rPr lang="de-DE" dirty="0" err="1"/>
              <a:t>tarkibidagi</a:t>
            </a:r>
            <a:r>
              <a:rPr lang="de-DE" dirty="0"/>
              <a:t> </a:t>
            </a:r>
            <a:r>
              <a:rPr lang="de-DE" dirty="0" err="1"/>
              <a:t>miqdori</a:t>
            </a:r>
            <a:r>
              <a:rPr lang="de-DE" dirty="0"/>
              <a:t> 30-70% </a:t>
            </a:r>
            <a:r>
              <a:rPr lang="de-DE" dirty="0" err="1"/>
              <a:t>ga</a:t>
            </a:r>
            <a:r>
              <a:rPr lang="de-DE" dirty="0"/>
              <a:t> </a:t>
            </a:r>
            <a:r>
              <a:rPr lang="de-DE" dirty="0" err="1"/>
              <a:t>еtadi</a:t>
            </a:r>
            <a:r>
              <a:rPr lang="de-DE" dirty="0"/>
              <a:t>. </a:t>
            </a:r>
            <a:endParaRPr lang="ru-RU" dirty="0"/>
          </a:p>
        </p:txBody>
      </p:sp>
    </p:spTree>
    <p:extLst>
      <p:ext uri="{BB962C8B-B14F-4D97-AF65-F5344CB8AC3E}">
        <p14:creationId xmlns:p14="http://schemas.microsoft.com/office/powerpoint/2010/main" val="80146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5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8" dur="15000" fill="hold"/>
                                        <p:tgtEl>
                                          <p:spTgt spid="3">
                                            <p:txEl>
                                              <p:pRg st="0" end="0"/>
                                            </p:txEl>
                                          </p:spTgt>
                                        </p:tgtEl>
                                        <p:attrNameLst>
                                          <p:attrName>ppt_y</p:attrName>
                                        </p:attrNameLst>
                                      </p:cBhvr>
                                      <p:tavLst>
                                        <p:tav tm="0">
                                          <p:val>
                                            <p:strVal val="#ppt_y+1"/>
                                          </p:val>
                                        </p:tav>
                                        <p:tav tm="100000">
                                          <p:val>
                                            <p:strVal val="#ppt_y-1"/>
                                          </p:val>
                                        </p:tav>
                                      </p:tavLst>
                                    </p:anim>
                                  </p:childTnLst>
                                </p:cTn>
                              </p:par>
                            </p:childTnLst>
                          </p:cTn>
                        </p:par>
                      </p:childTnLst>
                    </p:cTn>
                  </p:par>
                  <p:par>
                    <p:cTn id="9" fill="hold">
                      <p:stCondLst>
                        <p:cond delay="indefinite"/>
                      </p:stCondLst>
                      <p:childTnLst>
                        <p:par>
                          <p:cTn id="10" fill="hold">
                            <p:stCondLst>
                              <p:cond delay="0"/>
                            </p:stCondLst>
                            <p:childTnLst>
                              <p:par>
                                <p:cTn id="11" presetID="28" presetClass="entr" presetSubtype="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5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5000" fill="hold"/>
                                        <p:tgtEl>
                                          <p:spTgt spid="3">
                                            <p:txEl>
                                              <p:pRg st="1" end="1"/>
                                            </p:txEl>
                                          </p:spTgt>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691680" y="5157192"/>
            <a:ext cx="5616624" cy="646331"/>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ctr"/>
            <a:r>
              <a:rPr lang="de-DE" dirty="0" err="1"/>
              <a:t>Matritsasining</a:t>
            </a:r>
            <a:r>
              <a:rPr lang="de-DE" dirty="0"/>
              <a:t> </a:t>
            </a:r>
            <a:r>
              <a:rPr lang="de-DE" dirty="0" err="1"/>
              <a:t>turiga</a:t>
            </a:r>
            <a:r>
              <a:rPr lang="de-DE" dirty="0"/>
              <a:t> </a:t>
            </a:r>
            <a:r>
              <a:rPr lang="de-DE" dirty="0" err="1"/>
              <a:t>qarab</a:t>
            </a:r>
            <a:r>
              <a:rPr lang="de-DE" dirty="0"/>
              <a:t> </a:t>
            </a:r>
            <a:r>
              <a:rPr lang="de-DE" dirty="0" err="1"/>
              <a:t>kompozitsion</a:t>
            </a:r>
            <a:r>
              <a:rPr lang="de-DE" dirty="0"/>
              <a:t> </a:t>
            </a:r>
            <a:r>
              <a:rPr lang="de-DE" dirty="0" err="1"/>
              <a:t>matеriallarning</a:t>
            </a:r>
            <a:r>
              <a:rPr lang="de-DE" dirty="0"/>
              <a:t> </a:t>
            </a:r>
            <a:r>
              <a:rPr lang="de-DE" dirty="0" err="1"/>
              <a:t>sinflanishi</a:t>
            </a:r>
            <a:endParaRPr lang="ru-RU" dirty="0"/>
          </a:p>
        </p:txBody>
      </p:sp>
      <p:grpSp>
        <p:nvGrpSpPr>
          <p:cNvPr id="6" name="Полотно 111"/>
          <p:cNvGrpSpPr>
            <a:extLst>
              <a:ext uri="smNativeData">
                <sm:smNativeData xmlns:wpc="http://schemas.microsoft.com/office/word/2010/wordprocessingCanvas" xmlns:mc="http://schemas.openxmlformats.org/markup-compatibility/2006" xmlns:m="http://schemas.openxmlformats.org/officeDocument/2006/math" xmlns:wp14="http://schemas.microsoft.com/office/word/2010/wordprocessingDrawing" xmlns:wp="http://schemas.openxmlformats.org/drawingml/2006/wordprocessingDrawing"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w15="http://schemas.microsoft.com/office/word/2012/wordml" xmlns:sm="smo" xmlns:w="http://schemas.openxmlformats.org/wordprocessingml/2006/main" xmlns:w10="urn:schemas-microsoft-com:office:word" xmlns:v="urn:schemas-microsoft-com:vml" xmlns:o="urn:schemas-microsoft-com:office:office" xmlns="" xmlns:lc="http://schemas.openxmlformats.org/drawingml/2006/lockedCanvas" val="SMDATA_4_DC4ZWhMAAAAlAAAAAQAAAA0BAAAAkAAAAEgAAACQAAAASAAAAAAAAAAAAAAAAAAAABcAAAAUAAAAAAAAAAAAAAD/fwAA/38AAAAAAAAJAAAABAAAAAAAAAAMAAAAEAAAAAAAAAAAAAAAAAAAAAAAAAA="/>
              </a:ext>
            </a:extLst>
          </p:cNvGrpSpPr>
          <p:nvPr/>
        </p:nvGrpSpPr>
        <p:grpSpPr>
          <a:xfrm>
            <a:off x="1535651" y="1340768"/>
            <a:ext cx="5760085" cy="2174240"/>
            <a:chOff x="0" y="0"/>
            <a:chExt cx="5760085" cy="2174240"/>
          </a:xfrm>
        </p:grpSpPr>
        <p:sp>
          <p:nvSpPr>
            <p:cNvPr id="7" name="Прямоугольник 6"/>
            <p:cNvSpPr>
              <a:extLst>
                <a:ext uri="smNativeData">
                  <sm:smNativeData xmlns:wpc="http://schemas.microsoft.com/office/word/2010/wordprocessingCanvas" xmlns:mc="http://schemas.openxmlformats.org/markup-compatibility/2006" xmlns:m="http://schemas.openxmlformats.org/officeDocument/2006/math" xmlns:wp14="http://schemas.microsoft.com/office/word/2010/wordprocessingDrawing" xmlns:wp="http://schemas.openxmlformats.org/drawingml/2006/wordprocessingDrawing"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w15="http://schemas.microsoft.com/office/word/2012/wordml" xmlns:sm="smo" xmlns:w="http://schemas.openxmlformats.org/wordprocessingml/2006/main" xmlns:w10="urn:schemas-microsoft-com:office:word" xmlns:v="urn:schemas-microsoft-com:vml" xmlns:o="urn:schemas-microsoft-com:office:office" xmlns="" xmlns:lc="http://schemas.openxmlformats.org/drawingml/2006/lockedCanvas" val="SMDATA_10_DC4ZWhMAAAAlAAAAZAAAAA0BAAAAkAAAAEgAAACQAAAASAAAAAAAAAAAAAAAAAAAAAEAAABQAAAAAAAAAAAA4D8AAAAAAADgPwAAAAAAAOA/AAAAAAAA4D8AAAAAAADgPwAAAAAAAOA/AAAAAAAA4D8AAAAAAADgPwAAAAAAAOA/AAAAAAAA4D8CAAAAjAAAAAAAAAAAAAAA////AAAAAAAAAAAAAAAAAAAAAAAAAAAAAAAAAAAAAAAAAAAAZAAAAAEAAABAAAAAAAAAAAAAAAAAAAAAAAAAAAAAAAAAAAAAAAAAAAAAAAAAAAAAAAAAAAAAAAAAAAAAAAAAAAAAAAAAAAAAAAAAAAAAAAAAAAAAAAAAAAAAAAAAAAAAFAAAADwAAAAAAAAAAAAAAAAAAAAAAAAAAQAAABQAAAAUAAAAFAAAAAEAAAAAAAAAZAAAAGQAAAAAAAAAZAAAAGQAAAAVAAAAYAAAAAAAAAAAAAAADwAAACADAAAAAAAAAAAAAAEAAACgMgAAVgcAAKr4//8BAAAAf39/AAEAAABkAAAAAAAAABQAAABAHwAAAAAAACYAAAAAAAAAwOD//wAAAAAmAAAAZAAAABYAAABMAAAAAAAAAAAAAAAEAAAAAAAAAAEAAAB/f38AAAAAACgAAAAoAAAAZAAAAGQAAAAAAAAAzMzMAAAAAABQAAAAUAAAAGQAAABkAAAAAAAAABcAAAAUAAAAAAAAAAAAAAD/fwAA/38AAAACAAAJAAAABAAAAAAAAAAMAAAAEAAAAAAAAAAAAAAAAAAAAAAAAAAeAAAAaAAAAAAAAAAAAAAAAAAAAAAAAAAAAAAAECcAABAnAAAAAAAAAAAAAAAAAAAAAAAAAAAAAAAAAAAAAAAAAAAAABQAAAAAAAAAwMD/AAAAAABkAAAAMgAAAAAAAABkAAAAAAAAAH9/fwAKAAAA"/>
                </a:ext>
              </a:extLst>
            </p:cNvSpPr>
            <p:nvPr/>
          </p:nvSpPr>
          <p:spPr>
            <a:xfrm>
              <a:off x="0" y="0"/>
              <a:ext cx="5760085" cy="2174240"/>
            </a:xfrm>
            <a:prstGeom prst="rect">
              <a:avLst/>
            </a:prstGeom>
            <a:noFill/>
            <a:ln>
              <a:noFill/>
            </a:ln>
          </p:spPr>
          <p:txBody>
            <a:bodyPr spcFirstLastPara="1">
              <a:noAutofit/>
            </a:bodyPr>
            <a:lstStyle/>
            <a:p>
              <a:endParaRPr lang="ru-RU"/>
            </a:p>
          </p:txBody>
        </p:sp>
        <p:sp>
          <p:nvSpPr>
            <p:cNvPr id="8" name="АвтоФигура1097"/>
            <p:cNvSpPr>
              <a:extLst>
                <a:ext uri="smNativeData">
                  <sm:smNativeData xmlns:wpc="http://schemas.microsoft.com/office/word/2010/wordprocessingCanvas" xmlns:mc="http://schemas.openxmlformats.org/markup-compatibility/2006" xmlns:m="http://schemas.openxmlformats.org/officeDocument/2006/math" xmlns:wp14="http://schemas.microsoft.com/office/word/2010/wordprocessingDrawing" xmlns:wp="http://schemas.openxmlformats.org/drawingml/2006/wordprocessingDrawing"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w15="http://schemas.microsoft.com/office/word/2012/wordml" xmlns:sm="smo" xmlns:w="http://schemas.openxmlformats.org/wordprocessingml/2006/main" xmlns:w10="urn:schemas-microsoft-com:office:word" xmlns:v="urn:schemas-microsoft-com:vml" xmlns:o="urn:schemas-microsoft-com:office:office" xmlns="" xmlns:lc="http://schemas.openxmlformats.org/drawingml/2006/lockedCanvas" val="SMDATA_10_DC4ZWhMAAAAlAAAAZQAAAA0AAAAAAAAAAAAAAAAAAAAAAAAAAAAAAAABAAAAAAAAAAEAAABQAAAAwARu3c1T1T8AAAAAAADgPwAAAAAAAOA/AAAAAAAA4D8AAAAAAADgPwAAAAAAAOA/AAAAAAAA4D8AAAAAAADgPwAAAAAAAOA/AAAAAAAA4D8CAAAAjAAAAAEAAAAAAAAA////AAAAAAAAAAAAAAAAAAAAAAAAAAAAAAAAAAAAAAAAAAAAZAAAAAEAAABAAAAAAAAAAAAAAAAAAAAAAAAAAAAAAAAAAAAAAAAAAAAAAAAAAAAAAAAAAAAAAAAAAAAAAAAAAAAAAAAAAAAAAAAAAAAAAAAAAAAAAAAAAAAAAAAAAAAAFAAAADwAAAABAAAAAAAAAAAAAAAPAAAAAQAAABQAAAAUAAAAFAAAAAEAAAAAAAAAZAAAAGQAAAAAAAAAZAAAAGQAAAAVAAAAYAAAAAAAAAAAAAAADwAAACADAAAAAAAAAAAAAAEAAACgMgAAVgcAAKr4//8BAAAAf39/AAEAAABkAAAAAAAAABQAAABAHwAAAAAAACYAAAAAAAAAwOD//wAAAAAmAAAAZAAAABYAAABMAAAAAAAAAAAAAAAEAAAAAAAAAAEAAAB/f38AAAAAACgAAAAoAAAAZAAAAGQAAAAAAAAAzMzMAAAAAABQAAAAUAAAAGQAAABkAAAAAAAAABcAAAAUAAAAAAAAAAAAAAD/fwAA/38AAAACAAAJAAAABAAAAAAAAAAMAAAAEAAAAAAAAAAAAAAAAAAAAAAAAAAeAAAAaAAAAAAAAAAAAAAAAAAAAAAAAAAAAAAAECcAABAnAAAAAAAAAAAAAAAAAAAAAAAAAAAAAAAAAAAAAAAAAAAAABQAAAAAAAAAwMD/AAAAAABkAAAAMgAAAAAAAABkAAAAAAAAAH9/fwAKAAAA"/>
                </a:ext>
              </a:extLst>
            </p:cNvSpPr>
            <p:nvPr/>
          </p:nvSpPr>
          <p:spPr>
            <a:xfrm>
              <a:off x="2239010" y="0"/>
              <a:ext cx="1800225" cy="720090"/>
            </a:xfrm>
            <a:prstGeom prst="roundRect">
              <a:avLst>
                <a:gd name="adj" fmla="val 16662"/>
              </a:avLst>
            </a:prstGeom>
            <a:solidFill>
              <a:srgbClr val="FFFFFF"/>
            </a:solidFill>
            <a:ln w="9525">
              <a:solidFill>
                <a:srgbClr val="000000"/>
              </a:solidFill>
            </a:ln>
          </p:spPr>
          <p:txBody>
            <a:bodyPr spcFirstLastPara="1" lIns="0" tIns="0" rIns="0" bIns="0" anchor="ctr">
              <a:prstTxWarp prst="textNoShape">
                <a:avLst/>
              </a:prstTxWarp>
              <a:noAutofit/>
            </a:bodyPr>
            <a:lstStyle/>
            <a:p>
              <a:pPr algn="ctr">
                <a:spcAft>
                  <a:spcPts val="0"/>
                </a:spcAft>
              </a:pPr>
              <a:r>
                <a:rPr lang="en-US" sz="1800" dirty="0" err="1">
                  <a:effectLst/>
                  <a:latin typeface="Times New Roman"/>
                  <a:ea typeface="Times New Roman"/>
                  <a:cs typeface="Times New Roman"/>
                </a:rPr>
                <a:t>Kompozitsion</a:t>
              </a:r>
              <a:r>
                <a:rPr lang="en-US" sz="1800" dirty="0">
                  <a:effectLst/>
                  <a:latin typeface="Times New Roman"/>
                  <a:ea typeface="Times New Roman"/>
                  <a:cs typeface="Times New Roman"/>
                </a:rPr>
                <a:t> </a:t>
              </a:r>
              <a:r>
                <a:rPr lang="en-US" sz="1800" dirty="0" err="1">
                  <a:effectLst/>
                  <a:latin typeface="Times New Roman"/>
                  <a:ea typeface="Times New Roman"/>
                  <a:cs typeface="Times New Roman"/>
                </a:rPr>
                <a:t>materiallar</a:t>
              </a:r>
              <a:endParaRPr lang="ru-RU" sz="1100" dirty="0">
                <a:effectLst/>
                <a:latin typeface="Bodo_uzb"/>
                <a:ea typeface="Times New Roman"/>
                <a:cs typeface="Times New Roman"/>
              </a:endParaRPr>
            </a:p>
          </p:txBody>
        </p:sp>
        <p:sp>
          <p:nvSpPr>
            <p:cNvPr id="9" name="АвтоФигура1098"/>
            <p:cNvSpPr>
              <a:extLst>
                <a:ext uri="smNativeData">
                  <sm:smNativeData xmlns:wpc="http://schemas.microsoft.com/office/word/2010/wordprocessingCanvas" xmlns:mc="http://schemas.openxmlformats.org/markup-compatibility/2006" xmlns:m="http://schemas.openxmlformats.org/officeDocument/2006/math" xmlns:wp14="http://schemas.microsoft.com/office/word/2010/wordprocessingDrawing" xmlns:wp="http://schemas.openxmlformats.org/drawingml/2006/wordprocessingDrawing"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w15="http://schemas.microsoft.com/office/word/2012/wordml" xmlns:sm="smo" xmlns:w="http://schemas.openxmlformats.org/wordprocessingml/2006/main" xmlns:w10="urn:schemas-microsoft-com:office:word" xmlns:v="urn:schemas-microsoft-com:vml" xmlns:o="urn:schemas-microsoft-com:office:office" xmlns="" xmlns:lc="http://schemas.openxmlformats.org/drawingml/2006/lockedCanvas" val="SMDATA_10_DC4ZWhMAAAAlAAAAZQAAAA0AAAAAAAAAAAAAAAAAAAAAAAAAAAAAAAABAAAAAAAAAAEAAABQAAAAwARu3c1T1T8AAAAAAADgPwAAAAAAAOA/AAAAAAAA4D8AAAAAAADgPwAAAAAAAOA/AAAAAAAA4D8AAAAAAADgPwAAAAAAAOA/AAAAAAAA4D8CAAAAjAAAAAEAAAAAAAAA////AAAAAAAAAAAAAAAAAAAAAAAAAAAAAAAAAAAAAAAAAAAAZAAAAAEAAABAAAAAAAAAAAAAAAAAAAAAAAAAAAAAAAAAAAAAAAAAAAAAAAAAAAAAAAAAAAAAAAAAAAAAAAAAAAAAAAAAAAAAAAAAAAAAAAAAAAAAAAAAAAAAAAAAAAAAFAAAADwAAAABAAAAAAAAAAAAAAAPAAAAAQAAABQAAAAUAAAAFAAAAAEAAAAAAAAAZAAAAGQAAAAAAAAAZAAAAGQAAAAVAAAAYAAAAAAAAAAAAAAADwAAACADAAAAAAAAAAAAAAEAAACgMgAAVgcAAKr4//8BAAAAf39/AAEAAABkAAAAAAAAABQAAABAHwAAAAAAACYAAAAAAAAAwOD//wAAAAAmAAAAZAAAABYAAABMAAAAAAAAAAAAAAAEAAAAAAAAAAEAAAB/f38AAAAAACgAAAAoAAAAZAAAAGQAAAAAAAAAzMzMAAAAAABQAAAAUAAAAGQAAABkAAAAAAAAABcAAAAUAAAAAAAAAAAAAAD/fwAA/38AAAACAAAJAAAABAAAAAAAAAAMAAAAEAAAAAAAAAAAAAAAAAAAAAAAAAAeAAAAaAAAAAAAAAAAAAAAAAAAAAAAAAAAAAAAECcAABAnAAAAAAAAAAAAAAAAAAAAAAAAAAAAAAAAAAAAAAAAAAAAABQAAAAAAAAAwMD/AAAAAABkAAAAMgAAAAAAAABkAAAAAAAAAH9/fwAKAAAA"/>
                </a:ext>
              </a:extLst>
            </p:cNvSpPr>
            <p:nvPr/>
          </p:nvSpPr>
          <p:spPr>
            <a:xfrm>
              <a:off x="69850" y="1077595"/>
              <a:ext cx="1280795" cy="720090"/>
            </a:xfrm>
            <a:prstGeom prst="roundRect">
              <a:avLst>
                <a:gd name="adj" fmla="val 16662"/>
              </a:avLst>
            </a:prstGeom>
            <a:solidFill>
              <a:srgbClr val="FFFFFF"/>
            </a:solidFill>
            <a:ln w="9525">
              <a:solidFill>
                <a:srgbClr val="000000"/>
              </a:solidFill>
            </a:ln>
          </p:spPr>
          <p:txBody>
            <a:bodyPr spcFirstLastPara="1" lIns="0" tIns="0" rIns="0" bIns="0" anchor="ctr">
              <a:prstTxWarp prst="textNoShape">
                <a:avLst/>
              </a:prstTxWarp>
              <a:noAutofit/>
            </a:bodyPr>
            <a:lstStyle/>
            <a:p>
              <a:pPr algn="ctr">
                <a:spcAft>
                  <a:spcPts val="0"/>
                </a:spcAft>
              </a:pPr>
              <a:r>
                <a:rPr lang="en-US" sz="1400">
                  <a:effectLst/>
                  <a:latin typeface="Times New Roman"/>
                  <a:ea typeface="Times New Roman"/>
                  <a:cs typeface="Times New Roman"/>
                </a:rPr>
                <a:t>Polimerli kompozitsion materiallar</a:t>
              </a:r>
              <a:endParaRPr lang="ru-RU" sz="1100">
                <a:effectLst/>
                <a:latin typeface="Bodo_uzb"/>
                <a:ea typeface="Times New Roman"/>
                <a:cs typeface="Times New Roman"/>
              </a:endParaRPr>
            </a:p>
          </p:txBody>
        </p:sp>
        <p:sp>
          <p:nvSpPr>
            <p:cNvPr id="10" name="АвтоФигура1099"/>
            <p:cNvSpPr>
              <a:extLst>
                <a:ext uri="smNativeData">
                  <sm:smNativeData xmlns:wpc="http://schemas.microsoft.com/office/word/2010/wordprocessingCanvas" xmlns:mc="http://schemas.openxmlformats.org/markup-compatibility/2006" xmlns:m="http://schemas.openxmlformats.org/officeDocument/2006/math" xmlns:wp14="http://schemas.microsoft.com/office/word/2010/wordprocessingDrawing" xmlns:wp="http://schemas.openxmlformats.org/drawingml/2006/wordprocessingDrawing"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w15="http://schemas.microsoft.com/office/word/2012/wordml" xmlns:sm="smo" xmlns:w="http://schemas.openxmlformats.org/wordprocessingml/2006/main" xmlns:w10="urn:schemas-microsoft-com:office:word" xmlns:v="urn:schemas-microsoft-com:vml" xmlns:o="urn:schemas-microsoft-com:office:office" xmlns="" xmlns:lc="http://schemas.openxmlformats.org/drawingml/2006/lockedCanvas" val="SMDATA_10_DC4ZWhMAAAAlAAAAZQAAAA0AAAAAAAAAAAAAAAAAAAAAAAAAAAAAAAABAAAAAAAAAAEAAABQAAAAwARu3c1T1T8AAAAAAADgPwAAAAAAAOA/AAAAAAAA4D8AAAAAAADgPwAAAAAAAOA/AAAAAAAA4D8AAAAAAADgPwAAAAAAAOA/AAAAAAAA4D8CAAAAjAAAAAEAAAAAAAAA////AAAAAAAAAAAAAAAAAAAAAAAAAAAAAAAAAAAAAAAAAAAAZAAAAAEAAABAAAAAAAAAAAAAAAAAAAAAAAAAAAAAAAAAAAAAAAAAAAAAAAAAAAAAAAAAAAAAAAAAAAAAAAAAAAAAAAAAAAAAAAAAAAAAAAAAAAAAAAAAAAAAAAAAAAAAFAAAADwAAAABAAAAAAAAAAAAAAAPAAAAAQAAABQAAAAUAAAAFAAAAAEAAAAAAAAAZAAAAGQAAAAAAAAAZAAAAGQAAAAVAAAAYAAAAAAAAAAAAAAADwAAACADAAAAAAAAAAAAAAEAAACgMgAAVgcAAKr4//8BAAAAf39/AAEAAABkAAAAAAAAABQAAABAHwAAAAAAACYAAAAAAAAAwOD//wAAAAAmAAAAZAAAABYAAABMAAAAAAAAAAAAAAAEAAAAAAAAAAEAAAB/f38AAAAAACgAAAAoAAAAZAAAAGQAAAAAAAAAzMzMAAAAAABQAAAAUAAAAGQAAABkAAAAAAAAABcAAAAUAAAAAAAAAAAAAAD/fwAA/38AAAACAAAJAAAABAAAAAAAAAAMAAAAEAAAAAAAAAAAAAAAAAAAAAAAAAAeAAAAaAAAAAAAAAAAAAAAAAAAAAAAAAAAAAAAECcAABAnAAAAAAAAAAAAAAAAAAAAAAAAAAAAAAAAAAAAAAAAAAAAABQAAAAAAAAAwMD/AAAAAABkAAAAMgAAAAAAAABkAAAAAAAAAH9/fwAKAAAA"/>
                </a:ext>
              </a:extLst>
            </p:cNvSpPr>
            <p:nvPr/>
          </p:nvSpPr>
          <p:spPr>
            <a:xfrm>
              <a:off x="1492885" y="1077595"/>
              <a:ext cx="1280795" cy="899795"/>
            </a:xfrm>
            <a:prstGeom prst="roundRect">
              <a:avLst>
                <a:gd name="adj" fmla="val 16662"/>
              </a:avLst>
            </a:prstGeom>
            <a:solidFill>
              <a:srgbClr val="FFFFFF"/>
            </a:solidFill>
            <a:ln w="9525">
              <a:solidFill>
                <a:srgbClr val="000000"/>
              </a:solidFill>
            </a:ln>
          </p:spPr>
          <p:txBody>
            <a:bodyPr spcFirstLastPara="1" lIns="0" tIns="0" rIns="0" bIns="0" anchor="ctr">
              <a:prstTxWarp prst="textNoShape">
                <a:avLst/>
              </a:prstTxWarp>
              <a:noAutofit/>
            </a:bodyPr>
            <a:lstStyle/>
            <a:p>
              <a:pPr algn="ctr">
                <a:spcAft>
                  <a:spcPts val="0"/>
                </a:spcAft>
              </a:pPr>
              <a:r>
                <a:rPr lang="en-US" sz="1400">
                  <a:effectLst/>
                  <a:latin typeface="Times New Roman"/>
                  <a:ea typeface="Times New Roman"/>
                  <a:cs typeface="Times New Roman"/>
                </a:rPr>
                <a:t>Metall asosli kompozitsion materiallar</a:t>
              </a:r>
              <a:endParaRPr lang="ru-RU" sz="1100">
                <a:effectLst/>
                <a:latin typeface="Bodo_uzb"/>
                <a:ea typeface="Times New Roman"/>
                <a:cs typeface="Times New Roman"/>
              </a:endParaRPr>
            </a:p>
          </p:txBody>
        </p:sp>
        <p:sp>
          <p:nvSpPr>
            <p:cNvPr id="11" name="АвтоФигура1100"/>
            <p:cNvSpPr>
              <a:extLst>
                <a:ext uri="smNativeData">
                  <sm:smNativeData xmlns:wpc="http://schemas.microsoft.com/office/word/2010/wordprocessingCanvas" xmlns:mc="http://schemas.openxmlformats.org/markup-compatibility/2006" xmlns:m="http://schemas.openxmlformats.org/officeDocument/2006/math" xmlns:wp14="http://schemas.microsoft.com/office/word/2010/wordprocessingDrawing" xmlns:wp="http://schemas.openxmlformats.org/drawingml/2006/wordprocessingDrawing"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w15="http://schemas.microsoft.com/office/word/2012/wordml" xmlns:sm="smo" xmlns:w="http://schemas.openxmlformats.org/wordprocessingml/2006/main" xmlns:w10="urn:schemas-microsoft-com:office:word" xmlns:v="urn:schemas-microsoft-com:vml" xmlns:o="urn:schemas-microsoft-com:office:office" xmlns="" xmlns:lc="http://schemas.openxmlformats.org/drawingml/2006/lockedCanvas" val="SMDATA_10_DC4ZWhMAAAAlAAAAZQAAAA0AAAAAAAAAAAAAAAAAAAAAAAAAAAAAAAABAAAAAAAAAAEAAABQAAAAwARu3c1T1T8AAAAAAADgPwAAAAAAAOA/AAAAAAAA4D8AAAAAAADgPwAAAAAAAOA/AAAAAAAA4D8AAAAAAADgPwAAAAAAAOA/AAAAAAAA4D8CAAAAjAAAAAEAAAAAAAAA////AAAAAAAAAAAAAAAAAAAAAAAAAAAAAAAAAAAAAAAAAAAAZAAAAAEAAABAAAAAAAAAAAAAAAAAAAAAAAAAAAAAAAAAAAAAAAAAAAAAAAAAAAAAAAAAAAAAAAAAAAAAAAAAAAAAAAAAAAAAAAAAAAAAAAAAAAAAAAAAAAAAAAAAAAAAFAAAADwAAAABAAAAAAAAAAAAAAAPAAAAAQAAABQAAAAUAAAAFAAAAAEAAAAAAAAAZAAAAGQAAAAAAAAAZAAAAGQAAAAVAAAAYAAAAAAAAAAAAAAADwAAACADAAAAAAAAAAAAAAEAAACgMgAAVgcAAKr4//8BAAAAf39/AAEAAABkAAAAAAAAABQAAABAHwAAAAAAACYAAAAAAAAAwOD//wAAAAAmAAAAZAAAABYAAABMAAAAAAAAAAAAAAAEAAAAAAAAAAEAAAB/f38AAAAAACgAAAAoAAAAZAAAAGQAAAAAAAAAzMzMAAAAAABQAAAAUAAAAGQAAABkAAAAAAAAABcAAAAUAAAAAAAAAAAAAAD/fwAA/38AAAACAAAJAAAABAAAAAAAAAAMAAAAEAAAAAAAAAAAAAAAAAAAAAAAAAAeAAAAaAAAAAAAAAAAAAAAAAAAAAAAAAAAAAAAECcAABAnAAAAAAAAAAAAAAAAAAAAAAAAAAAAAAAAAAAAAAAAAAAAABQAAAAAAAAAwMD/AAAAAABkAAAAMgAAAAAAAABkAAAAAAAAAH9/fwAKAAAA"/>
                </a:ext>
              </a:extLst>
            </p:cNvSpPr>
            <p:nvPr/>
          </p:nvSpPr>
          <p:spPr>
            <a:xfrm>
              <a:off x="2966720" y="1078865"/>
              <a:ext cx="1280160" cy="899795"/>
            </a:xfrm>
            <a:prstGeom prst="roundRect">
              <a:avLst>
                <a:gd name="adj" fmla="val 16662"/>
              </a:avLst>
            </a:prstGeom>
            <a:solidFill>
              <a:srgbClr val="FFFFFF"/>
            </a:solidFill>
            <a:ln w="9525">
              <a:solidFill>
                <a:srgbClr val="000000"/>
              </a:solidFill>
            </a:ln>
          </p:spPr>
          <p:txBody>
            <a:bodyPr spcFirstLastPara="1" lIns="0" tIns="0" rIns="0" bIns="0" anchor="ctr">
              <a:prstTxWarp prst="textNoShape">
                <a:avLst/>
              </a:prstTxWarp>
              <a:noAutofit/>
            </a:bodyPr>
            <a:lstStyle/>
            <a:p>
              <a:pPr algn="ctr">
                <a:spcAft>
                  <a:spcPts val="0"/>
                </a:spcAft>
              </a:pPr>
              <a:r>
                <a:rPr lang="en-US" sz="1400">
                  <a:effectLst/>
                  <a:latin typeface="Times New Roman"/>
                  <a:ea typeface="Times New Roman"/>
                  <a:cs typeface="Times New Roman"/>
                </a:rPr>
                <a:t>Keramik asosli kompozitsion materiallar</a:t>
              </a:r>
              <a:endParaRPr lang="ru-RU" sz="1100">
                <a:effectLst/>
                <a:latin typeface="Bodo_uzb"/>
                <a:ea typeface="Times New Roman"/>
                <a:cs typeface="Times New Roman"/>
              </a:endParaRPr>
            </a:p>
          </p:txBody>
        </p:sp>
        <p:sp>
          <p:nvSpPr>
            <p:cNvPr id="12" name="АвтоФигура1101"/>
            <p:cNvSpPr>
              <a:extLst>
                <a:ext uri="smNativeData">
                  <sm:smNativeData xmlns:wpc="http://schemas.microsoft.com/office/word/2010/wordprocessingCanvas" xmlns:mc="http://schemas.openxmlformats.org/markup-compatibility/2006" xmlns:m="http://schemas.openxmlformats.org/officeDocument/2006/math" xmlns:wp14="http://schemas.microsoft.com/office/word/2010/wordprocessingDrawing" xmlns:wp="http://schemas.openxmlformats.org/drawingml/2006/wordprocessingDrawing"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w15="http://schemas.microsoft.com/office/word/2012/wordml" xmlns:sm="smo" xmlns:w="http://schemas.openxmlformats.org/wordprocessingml/2006/main" xmlns:w10="urn:schemas-microsoft-com:office:word" xmlns:v="urn:schemas-microsoft-com:vml" xmlns:o="urn:schemas-microsoft-com:office:office" xmlns="" xmlns:lc="http://schemas.openxmlformats.org/drawingml/2006/lockedCanvas" val="SMDATA_10_DC4ZWhMAAAAlAAAAZQAAAA0AAAAAAAAAAAAAAAAAAAAAAAAAAAAAAAABAAAAAAAAAAEAAABQAAAAwARu3c1T1T8AAAAAAADgPwAAAAAAAOA/AAAAAAAA4D8AAAAAAADgPwAAAAAAAOA/AAAAAAAA4D8AAAAAAADgPwAAAAAAAOA/AAAAAAAA4D8CAAAAjAAAAAEAAAAAAAAA////AAAAAAAAAAAAAAAAAAAAAAAAAAAAAAAAAAAAAAAAAAAAZAAAAAEAAABAAAAAAAAAAAAAAAAAAAAAAAAAAAAAAAAAAAAAAAAAAAAAAAAAAAAAAAAAAAAAAAAAAAAAAAAAAAAAAAAAAAAAAAAAAAAAAAAAAAAAAAAAAAAAAAAAAAAAFAAAADwAAAABAAAAAAAAAAAAAAAPAAAAAQAAABQAAAAUAAAAFAAAAAEAAAAAAAAAZAAAAGQAAAAAAAAAZAAAAGQAAAAVAAAAYAAAAAAAAAAAAAAADwAAACADAAAAAAAAAAAAAAEAAACgMgAAVgcAAKr4//8BAAAAf39/AAEAAABkAAAAAAAAABQAAABAHwAAAAAAACYAAAAAAAAAwOD//wAAAAAmAAAAZAAAABYAAABMAAAAAAAAAAAAAAAEAAAAAAAAAAEAAAB/f38AAAAAACgAAAAoAAAAZAAAAGQAAAAAAAAAzMzMAAAAAABQAAAAUAAAAGQAAABkAAAAAAAAABcAAAAUAAAAAAAAAAAAAAD/fwAA/38AAAACAAAJAAAABAAAAAAAAAAMAAAAEAAAAAAAAAAAAAAAAAAAAAAAAAAeAAAAaAAAAAAAAAAAAAAAAAAAAAAAAAAAAAAAECcAABAnAAAAAAAAAAAAAAAAAAAAAAAAAAAAAAAAAAAAAAAAAAAAABQAAAAAAAAAwMD/AAAAAABkAAAAMgAAAAAAAABkAAAAAAAAAH9/fwAKAAAA"/>
                </a:ext>
              </a:extLst>
            </p:cNvSpPr>
            <p:nvPr/>
          </p:nvSpPr>
          <p:spPr>
            <a:xfrm>
              <a:off x="4380865" y="1078865"/>
              <a:ext cx="1278890" cy="719455"/>
            </a:xfrm>
            <a:prstGeom prst="roundRect">
              <a:avLst>
                <a:gd name="adj" fmla="val 16662"/>
              </a:avLst>
            </a:prstGeom>
            <a:solidFill>
              <a:srgbClr val="FFFFFF"/>
            </a:solidFill>
            <a:ln w="9525">
              <a:solidFill>
                <a:srgbClr val="000000"/>
              </a:solidFill>
            </a:ln>
          </p:spPr>
          <p:txBody>
            <a:bodyPr spcFirstLastPara="1" lIns="0" tIns="0" rIns="0" bIns="0" anchor="ctr">
              <a:prstTxWarp prst="textNoShape">
                <a:avLst/>
              </a:prstTxWarp>
              <a:noAutofit/>
            </a:bodyPr>
            <a:lstStyle/>
            <a:p>
              <a:pPr algn="ctr">
                <a:spcAft>
                  <a:spcPts val="0"/>
                </a:spcAft>
              </a:pPr>
              <a:r>
                <a:rPr lang="en-US" sz="1400">
                  <a:effectLst/>
                  <a:latin typeface="Times New Roman"/>
                  <a:ea typeface="Times New Roman"/>
                  <a:cs typeface="Times New Roman"/>
                </a:rPr>
                <a:t>Uglerodli kompozitsion materiallar</a:t>
              </a:r>
              <a:endParaRPr lang="ru-RU" sz="1100">
                <a:effectLst/>
                <a:latin typeface="Bodo_uzb"/>
                <a:ea typeface="Times New Roman"/>
                <a:cs typeface="Times New Roman"/>
              </a:endParaRPr>
            </a:p>
          </p:txBody>
        </p:sp>
      </p:grpSp>
    </p:spTree>
    <p:extLst>
      <p:ext uri="{BB962C8B-B14F-4D97-AF65-F5344CB8AC3E}">
        <p14:creationId xmlns:p14="http://schemas.microsoft.com/office/powerpoint/2010/main" val="2592125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12968" cy="5976664"/>
          </a:xfrm>
        </p:spPr>
        <p:txBody>
          <a:bodyPr>
            <a:normAutofit fontScale="70000" lnSpcReduction="20000"/>
          </a:bodyPr>
          <a:lstStyle/>
          <a:p>
            <a:r>
              <a:rPr lang="uz-Cyrl-UZ" dirty="0"/>
              <a:t> Termodinamikaning ikkinchi qonuniga binoan har qanday faza o‘zgarishi vaqtida sistemaning erkin energiyasi kamayadi, ya’ni sistema erkin energiyasi katta bo‘lgan beqaror holatdan erkin energiyasi kichik bo‘lgan barqaror holatga o‘tishga intiladi. </a:t>
            </a:r>
            <a:endParaRPr lang="ru-RU" dirty="0"/>
          </a:p>
          <a:p>
            <a:r>
              <a:rPr lang="uz-Cyrl-UZ" dirty="0"/>
              <a:t>Erkin energiya </a:t>
            </a:r>
            <a:r>
              <a:rPr lang="uz-Cyrl-UZ" i="1" dirty="0"/>
              <a:t>F </a:t>
            </a:r>
            <a:r>
              <a:rPr lang="uz-Cyrl-UZ" dirty="0"/>
              <a:t>harfi bilan belgilanadi:  </a:t>
            </a:r>
            <a:r>
              <a:rPr lang="ru-RU" dirty="0"/>
              <a:t> </a:t>
            </a:r>
          </a:p>
          <a:p>
            <a:r>
              <a:rPr lang="en-US" dirty="0"/>
              <a:t> </a:t>
            </a:r>
            <a:r>
              <a:rPr lang="en-US" dirty="0" err="1"/>
              <a:t>bu</a:t>
            </a:r>
            <a:r>
              <a:rPr lang="en-US" dirty="0"/>
              <a:t> </a:t>
            </a:r>
            <a:r>
              <a:rPr lang="en-US" dirty="0" err="1"/>
              <a:t>yerda</a:t>
            </a:r>
            <a:r>
              <a:rPr lang="en-US" dirty="0"/>
              <a:t>:  U – </a:t>
            </a:r>
            <a:r>
              <a:rPr lang="en-US" dirty="0" err="1"/>
              <a:t>sistemaning</a:t>
            </a:r>
            <a:r>
              <a:rPr lang="en-US" dirty="0"/>
              <a:t> </a:t>
            </a:r>
            <a:r>
              <a:rPr lang="en-US" dirty="0" err="1"/>
              <a:t>ichki</a:t>
            </a:r>
            <a:r>
              <a:rPr lang="en-US" dirty="0"/>
              <a:t> </a:t>
            </a:r>
            <a:r>
              <a:rPr lang="en-US" dirty="0" err="1"/>
              <a:t>energiyasi</a:t>
            </a:r>
            <a:endParaRPr lang="ru-RU" dirty="0"/>
          </a:p>
          <a:p>
            <a:r>
              <a:rPr lang="en-US" dirty="0"/>
              <a:t>                  </a:t>
            </a:r>
            <a:r>
              <a:rPr lang="uz-Cyrl-UZ" dirty="0"/>
              <a:t>T – absalyut harorat</a:t>
            </a:r>
            <a:endParaRPr lang="ru-RU" dirty="0"/>
          </a:p>
          <a:p>
            <a:r>
              <a:rPr lang="uz-Cyrl-UZ" dirty="0"/>
              <a:t> </a:t>
            </a:r>
            <a:r>
              <a:rPr lang="en-US" dirty="0"/>
              <a:t>                 </a:t>
            </a:r>
            <a:r>
              <a:rPr lang="uz-Cyrl-UZ" dirty="0"/>
              <a:t>S – entropiya.</a:t>
            </a:r>
            <a:endParaRPr lang="ru-RU" dirty="0"/>
          </a:p>
          <a:p>
            <a:r>
              <a:rPr lang="uz-Cyrl-UZ" dirty="0"/>
              <a:t> Yuqoridagi grafikda suyuq va qattiq fazalar erkin energiyasining haroratga qarab o‘zgarish grafigi erkin energiya – harorat koordinatalarida ko‘rsatilgan. Bu diagrammada 1 - egri chiziq suyuq faza erkin energiyasini o‘zgarishini, 2 – chiziq esa qattiq faza erkin energiyasini o‘zgarishini ko‘rsatadi. Ts haroratda suyuq va qattiq faza erkin energiyalari barobar (F suyuq faza=F qattiq faza) bo‘ladi. Shuning uchun </a:t>
            </a:r>
            <a:r>
              <a:rPr lang="uz-Cyrl-UZ" b="1" dirty="0"/>
              <a:t>Ts muvozanat </a:t>
            </a:r>
            <a:r>
              <a:rPr lang="uz-Cyrl-UZ" dirty="0"/>
              <a:t>yoki </a:t>
            </a:r>
            <a:r>
              <a:rPr lang="uz-Cyrl-UZ" b="1" dirty="0"/>
              <a:t>nazariy kristallanish harorati</a:t>
            </a:r>
            <a:r>
              <a:rPr lang="uz-Cyrl-UZ" dirty="0"/>
              <a:t> deyiladi.</a:t>
            </a:r>
            <a:endParaRPr lang="ru-RU" dirty="0"/>
          </a:p>
          <a:p>
            <a:r>
              <a:rPr lang="uz-Cyrl-UZ" b="1" dirty="0"/>
              <a:t> Ts </a:t>
            </a:r>
            <a:r>
              <a:rPr lang="uz-Cyrl-UZ" dirty="0"/>
              <a:t>dan yuqori haroratda suyuq fazaning erkin</a:t>
            </a:r>
            <a:r>
              <a:rPr lang="uz-Cyrl-UZ" b="1" dirty="0"/>
              <a:t> </a:t>
            </a:r>
            <a:r>
              <a:rPr lang="uz-Cyrl-UZ" dirty="0"/>
              <a:t>energiyasi (Fs. F) kichik, ya’ni Fs. F &lt;Fk.f; qattiq fazaning erkin energiyasi Fk.f esa katta. </a:t>
            </a:r>
            <a:r>
              <a:rPr lang="uz-Cyrl-UZ" b="1" dirty="0"/>
              <a:t>Ts </a:t>
            </a:r>
            <a:r>
              <a:rPr lang="uz-Cyrl-UZ" dirty="0"/>
              <a:t>dan past haroratda aksincha: Fs. F&gt; Fk.f. Binobarin, Ts dan yuqori haroratda modda suyuq holatda Ts dan past haroratda qattiq holatda bo‘lishi kerak.</a:t>
            </a:r>
            <a:endParaRPr lang="ru-RU" dirty="0"/>
          </a:p>
          <a:p>
            <a:r>
              <a:rPr lang="uz-Cyrl-UZ" dirty="0"/>
              <a:t> Suyuq fazaning qattiq fazaga o‘tish jarayoni kristallanish markazlari hosil bo‘lishi va bu markazlarning o‘sishi yo‘li bilan boradi. Kristallanish markazlari soni qanchalik ko‘p va kristallarning o‘sish tezligi qanchalik katta bo‘lsa, suyuq faza qattiq fazaga shunchalik tez aylanadi.</a:t>
            </a:r>
            <a:endParaRPr lang="ru-RU" dirty="0"/>
          </a:p>
          <a:p>
            <a:r>
              <a:rPr lang="uz-Cyrl-UZ" dirty="0"/>
              <a:t> Metall bir agregat holatdan boshqa bir agregat holatga o‘tganda issiqlik ajralib chiqadi yoki yutiladi. Demak, bunday tizimni issiqlik hodisasi ro‘y beradigan tizim deyish mumkin. </a:t>
            </a:r>
            <a:endParaRPr lang="ru-RU" dirty="0"/>
          </a:p>
          <a:p>
            <a:endParaRPr lang="ru-RU" dirty="0"/>
          </a:p>
        </p:txBody>
      </p:sp>
    </p:spTree>
    <p:extLst>
      <p:ext uri="{BB962C8B-B14F-4D97-AF65-F5344CB8AC3E}">
        <p14:creationId xmlns:p14="http://schemas.microsoft.com/office/powerpoint/2010/main" val="3658846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22" dur="1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34"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5"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 calcmode="lin" valueType="num">
                                      <p:cBhvr>
                                        <p:cTn id="43" dur="500" decel="50000" fill="hold">
                                          <p:stCondLst>
                                            <p:cond delay="0"/>
                                          </p:stCondLst>
                                        </p:cTn>
                                        <p:tgtEl>
                                          <p:spTgt spid="3">
                                            <p:txEl>
                                              <p:pRg st="3" end="3"/>
                                            </p:txEl>
                                          </p:spTgt>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3">
                                            <p:txEl>
                                              <p:pRg st="3" end="3"/>
                                            </p:txEl>
                                          </p:spTgt>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3">
                                            <p:txEl>
                                              <p:pRg st="3" end="3"/>
                                            </p:txEl>
                                          </p:spTgt>
                                        </p:tgtEl>
                                        <p:attrNameLst>
                                          <p:attrName>ppt_w</p:attrName>
                                        </p:attrNameLst>
                                      </p:cBhvr>
                                      <p:tavLst>
                                        <p:tav tm="0">
                                          <p:val>
                                            <p:strVal val="#ppt_w*.05"/>
                                          </p:val>
                                        </p:tav>
                                        <p:tav tm="100000">
                                          <p:val>
                                            <p:strVal val="#ppt_w"/>
                                          </p:val>
                                        </p:tav>
                                      </p:tavLst>
                                    </p:anim>
                                    <p:anim calcmode="lin" valueType="num">
                                      <p:cBhvr>
                                        <p:cTn id="46" dur="100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3">
                                            <p:txEl>
                                              <p:pRg st="3" end="3"/>
                                            </p:txEl>
                                          </p:spTgt>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3">
                                            <p:txEl>
                                              <p:pRg st="3" end="3"/>
                                            </p:txEl>
                                          </p:spTgt>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3">
                                            <p:txEl>
                                              <p:pRg st="3" end="3"/>
                                            </p:txEl>
                                          </p:spTgt>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3">
                                            <p:txEl>
                                              <p:pRg st="3" end="3"/>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5" presetClass="entr" presetSubtype="0" fill="hold" grpId="0" nodeType="click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 calcmode="lin" valueType="num">
                                      <p:cBhvr>
                                        <p:cTn id="55" dur="500" decel="50000" fill="hold">
                                          <p:stCondLst>
                                            <p:cond delay="0"/>
                                          </p:stCondLst>
                                        </p:cTn>
                                        <p:tgtEl>
                                          <p:spTgt spid="3">
                                            <p:txEl>
                                              <p:pRg st="4" end="4"/>
                                            </p:txEl>
                                          </p:spTgt>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3">
                                            <p:txEl>
                                              <p:pRg st="4" end="4"/>
                                            </p:txEl>
                                          </p:spTgt>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3">
                                            <p:txEl>
                                              <p:pRg st="4" end="4"/>
                                            </p:txEl>
                                          </p:spTgt>
                                        </p:tgtEl>
                                        <p:attrNameLst>
                                          <p:attrName>ppt_w</p:attrName>
                                        </p:attrNameLst>
                                      </p:cBhvr>
                                      <p:tavLst>
                                        <p:tav tm="0">
                                          <p:val>
                                            <p:strVal val="#ppt_w*.05"/>
                                          </p:val>
                                        </p:tav>
                                        <p:tav tm="100000">
                                          <p:val>
                                            <p:strVal val="#ppt_w"/>
                                          </p:val>
                                        </p:tav>
                                      </p:tavLst>
                                    </p:anim>
                                    <p:anim calcmode="lin" valueType="num">
                                      <p:cBhvr>
                                        <p:cTn id="58" dur="10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3">
                                            <p:txEl>
                                              <p:pRg st="4" end="4"/>
                                            </p:txEl>
                                          </p:spTgt>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3">
                                            <p:txEl>
                                              <p:pRg st="4" end="4"/>
                                            </p:txEl>
                                          </p:spTgt>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3">
                                            <p:txEl>
                                              <p:pRg st="4" end="4"/>
                                            </p:txEl>
                                          </p:spTgt>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3">
                                            <p:txEl>
                                              <p:pRg st="4" end="4"/>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5" presetClass="entr" presetSubtype="0" fill="hold" grpId="0" nodeType="clickEffect">
                                  <p:stCondLst>
                                    <p:cond delay="0"/>
                                  </p:stCondLst>
                                  <p:childTnLst>
                                    <p:set>
                                      <p:cBhvr>
                                        <p:cTn id="66" dur="1" fill="hold">
                                          <p:stCondLst>
                                            <p:cond delay="0"/>
                                          </p:stCondLst>
                                        </p:cTn>
                                        <p:tgtEl>
                                          <p:spTgt spid="3">
                                            <p:txEl>
                                              <p:pRg st="5" end="5"/>
                                            </p:txEl>
                                          </p:spTgt>
                                        </p:tgtEl>
                                        <p:attrNameLst>
                                          <p:attrName>style.visibility</p:attrName>
                                        </p:attrNameLst>
                                      </p:cBhvr>
                                      <p:to>
                                        <p:strVal val="visible"/>
                                      </p:to>
                                    </p:set>
                                    <p:anim calcmode="lin" valueType="num">
                                      <p:cBhvr>
                                        <p:cTn id="67" dur="500" decel="50000" fill="hold">
                                          <p:stCondLst>
                                            <p:cond delay="0"/>
                                          </p:stCondLst>
                                        </p:cTn>
                                        <p:tgtEl>
                                          <p:spTgt spid="3">
                                            <p:txEl>
                                              <p:pRg st="5" end="5"/>
                                            </p:txEl>
                                          </p:spTgt>
                                        </p:tgtEl>
                                        <p:attrNameLst>
                                          <p:attrName>style.rotation</p:attrName>
                                        </p:attrNameLst>
                                      </p:cBhvr>
                                      <p:tavLst>
                                        <p:tav tm="0">
                                          <p:val>
                                            <p:fltVal val="-90"/>
                                          </p:val>
                                        </p:tav>
                                        <p:tav tm="100000">
                                          <p:val>
                                            <p:fltVal val="0"/>
                                          </p:val>
                                        </p:tav>
                                      </p:tavLst>
                                    </p:anim>
                                    <p:anim calcmode="lin" valueType="num">
                                      <p:cBhvr>
                                        <p:cTn id="68" dur="500" decel="50000" fill="hold">
                                          <p:stCondLst>
                                            <p:cond delay="0"/>
                                          </p:stCondLst>
                                        </p:cTn>
                                        <p:tgtEl>
                                          <p:spTgt spid="3">
                                            <p:txEl>
                                              <p:pRg st="5" end="5"/>
                                            </p:txEl>
                                          </p:spTgt>
                                        </p:tgtEl>
                                        <p:attrNameLst>
                                          <p:attrName>ppt_w</p:attrName>
                                        </p:attrNameLst>
                                      </p:cBhvr>
                                      <p:tavLst>
                                        <p:tav tm="0">
                                          <p:val>
                                            <p:strVal val="#ppt_w"/>
                                          </p:val>
                                        </p:tav>
                                        <p:tav tm="100000">
                                          <p:val>
                                            <p:strVal val="#ppt_w*.05"/>
                                          </p:val>
                                        </p:tav>
                                      </p:tavLst>
                                    </p:anim>
                                    <p:anim calcmode="lin" valueType="num">
                                      <p:cBhvr>
                                        <p:cTn id="69" dur="500" accel="50000" fill="hold">
                                          <p:stCondLst>
                                            <p:cond delay="500"/>
                                          </p:stCondLst>
                                        </p:cTn>
                                        <p:tgtEl>
                                          <p:spTgt spid="3">
                                            <p:txEl>
                                              <p:pRg st="5" end="5"/>
                                            </p:txEl>
                                          </p:spTgt>
                                        </p:tgtEl>
                                        <p:attrNameLst>
                                          <p:attrName>ppt_w</p:attrName>
                                        </p:attrNameLst>
                                      </p:cBhvr>
                                      <p:tavLst>
                                        <p:tav tm="0">
                                          <p:val>
                                            <p:strVal val="#ppt_w*.05"/>
                                          </p:val>
                                        </p:tav>
                                        <p:tav tm="100000">
                                          <p:val>
                                            <p:strVal val="#ppt_w"/>
                                          </p:val>
                                        </p:tav>
                                      </p:tavLst>
                                    </p:anim>
                                    <p:anim calcmode="lin" valueType="num">
                                      <p:cBhvr>
                                        <p:cTn id="70" dur="1000" fill="hold"/>
                                        <p:tgtEl>
                                          <p:spTgt spid="3">
                                            <p:txEl>
                                              <p:pRg st="5" end="5"/>
                                            </p:txEl>
                                          </p:spTgt>
                                        </p:tgtEl>
                                        <p:attrNameLst>
                                          <p:attrName>ppt_h</p:attrName>
                                        </p:attrNameLst>
                                      </p:cBhvr>
                                      <p:tavLst>
                                        <p:tav tm="0">
                                          <p:val>
                                            <p:strVal val="#ppt_h"/>
                                          </p:val>
                                        </p:tav>
                                        <p:tav tm="100000">
                                          <p:val>
                                            <p:strVal val="#ppt_h"/>
                                          </p:val>
                                        </p:tav>
                                      </p:tavLst>
                                    </p:anim>
                                    <p:anim calcmode="lin" valueType="num">
                                      <p:cBhvr>
                                        <p:cTn id="71" dur="500" decel="50000" fill="hold">
                                          <p:stCondLst>
                                            <p:cond delay="0"/>
                                          </p:stCondLst>
                                        </p:cTn>
                                        <p:tgtEl>
                                          <p:spTgt spid="3">
                                            <p:txEl>
                                              <p:pRg st="5" end="5"/>
                                            </p:txEl>
                                          </p:spTgt>
                                        </p:tgtEl>
                                        <p:attrNameLst>
                                          <p:attrName>ppt_x</p:attrName>
                                        </p:attrNameLst>
                                      </p:cBhvr>
                                      <p:tavLst>
                                        <p:tav tm="0">
                                          <p:val>
                                            <p:strVal val="#ppt_x+.4"/>
                                          </p:val>
                                        </p:tav>
                                        <p:tav tm="100000">
                                          <p:val>
                                            <p:strVal val="#ppt_x"/>
                                          </p:val>
                                        </p:tav>
                                      </p:tavLst>
                                    </p:anim>
                                    <p:anim calcmode="lin" valueType="num">
                                      <p:cBhvr>
                                        <p:cTn id="72" dur="500" decel="50000" fill="hold">
                                          <p:stCondLst>
                                            <p:cond delay="0"/>
                                          </p:stCondLst>
                                        </p:cTn>
                                        <p:tgtEl>
                                          <p:spTgt spid="3">
                                            <p:txEl>
                                              <p:pRg st="5" end="5"/>
                                            </p:txEl>
                                          </p:spTgt>
                                        </p:tgtEl>
                                        <p:attrNameLst>
                                          <p:attrName>ppt_y</p:attrName>
                                        </p:attrNameLst>
                                      </p:cBhvr>
                                      <p:tavLst>
                                        <p:tav tm="0">
                                          <p:val>
                                            <p:strVal val="#ppt_y-.2"/>
                                          </p:val>
                                        </p:tav>
                                        <p:tav tm="100000">
                                          <p:val>
                                            <p:strVal val="#ppt_y+.1"/>
                                          </p:val>
                                        </p:tav>
                                      </p:tavLst>
                                    </p:anim>
                                    <p:anim calcmode="lin" valueType="num">
                                      <p:cBhvr>
                                        <p:cTn id="73" dur="500" accel="50000" fill="hold">
                                          <p:stCondLst>
                                            <p:cond delay="500"/>
                                          </p:stCondLst>
                                        </p:cTn>
                                        <p:tgtEl>
                                          <p:spTgt spid="3">
                                            <p:txEl>
                                              <p:pRg st="5" end="5"/>
                                            </p:txEl>
                                          </p:spTgt>
                                        </p:tgtEl>
                                        <p:attrNameLst>
                                          <p:attrName>ppt_y</p:attrName>
                                        </p:attrNameLst>
                                      </p:cBhvr>
                                      <p:tavLst>
                                        <p:tav tm="0">
                                          <p:val>
                                            <p:strVal val="#ppt_y+.1"/>
                                          </p:val>
                                        </p:tav>
                                        <p:tav tm="100000">
                                          <p:val>
                                            <p:strVal val="#ppt_y"/>
                                          </p:val>
                                        </p:tav>
                                      </p:tavLst>
                                    </p:anim>
                                    <p:animEffect transition="in" filter="fade">
                                      <p:cBhvr>
                                        <p:cTn id="74" dur="1000" decel="50000">
                                          <p:stCondLst>
                                            <p:cond delay="0"/>
                                          </p:stCondLst>
                                        </p:cTn>
                                        <p:tgtEl>
                                          <p:spTgt spid="3">
                                            <p:txEl>
                                              <p:pRg st="5" end="5"/>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25" presetClass="entr" presetSubtype="0" fill="hold" grpId="0" nodeType="clickEffect">
                                  <p:stCondLst>
                                    <p:cond delay="0"/>
                                  </p:stCondLst>
                                  <p:childTnLst>
                                    <p:set>
                                      <p:cBhvr>
                                        <p:cTn id="78" dur="1" fill="hold">
                                          <p:stCondLst>
                                            <p:cond delay="0"/>
                                          </p:stCondLst>
                                        </p:cTn>
                                        <p:tgtEl>
                                          <p:spTgt spid="3">
                                            <p:txEl>
                                              <p:pRg st="6" end="6"/>
                                            </p:txEl>
                                          </p:spTgt>
                                        </p:tgtEl>
                                        <p:attrNameLst>
                                          <p:attrName>style.visibility</p:attrName>
                                        </p:attrNameLst>
                                      </p:cBhvr>
                                      <p:to>
                                        <p:strVal val="visible"/>
                                      </p:to>
                                    </p:set>
                                    <p:anim calcmode="lin" valueType="num">
                                      <p:cBhvr>
                                        <p:cTn id="79" dur="500" decel="50000" fill="hold">
                                          <p:stCondLst>
                                            <p:cond delay="0"/>
                                          </p:stCondLst>
                                        </p:cTn>
                                        <p:tgtEl>
                                          <p:spTgt spid="3">
                                            <p:txEl>
                                              <p:pRg st="6" end="6"/>
                                            </p:txEl>
                                          </p:spTgt>
                                        </p:tgtEl>
                                        <p:attrNameLst>
                                          <p:attrName>style.rotation</p:attrName>
                                        </p:attrNameLst>
                                      </p:cBhvr>
                                      <p:tavLst>
                                        <p:tav tm="0">
                                          <p:val>
                                            <p:fltVal val="-90"/>
                                          </p:val>
                                        </p:tav>
                                        <p:tav tm="100000">
                                          <p:val>
                                            <p:fltVal val="0"/>
                                          </p:val>
                                        </p:tav>
                                      </p:tavLst>
                                    </p:anim>
                                    <p:anim calcmode="lin" valueType="num">
                                      <p:cBhvr>
                                        <p:cTn id="80" dur="500" decel="50000" fill="hold">
                                          <p:stCondLst>
                                            <p:cond delay="0"/>
                                          </p:stCondLst>
                                        </p:cTn>
                                        <p:tgtEl>
                                          <p:spTgt spid="3">
                                            <p:txEl>
                                              <p:pRg st="6" end="6"/>
                                            </p:txEl>
                                          </p:spTgt>
                                        </p:tgtEl>
                                        <p:attrNameLst>
                                          <p:attrName>ppt_w</p:attrName>
                                        </p:attrNameLst>
                                      </p:cBhvr>
                                      <p:tavLst>
                                        <p:tav tm="0">
                                          <p:val>
                                            <p:strVal val="#ppt_w"/>
                                          </p:val>
                                        </p:tav>
                                        <p:tav tm="100000">
                                          <p:val>
                                            <p:strVal val="#ppt_w*.05"/>
                                          </p:val>
                                        </p:tav>
                                      </p:tavLst>
                                    </p:anim>
                                    <p:anim calcmode="lin" valueType="num">
                                      <p:cBhvr>
                                        <p:cTn id="81" dur="500" accel="50000" fill="hold">
                                          <p:stCondLst>
                                            <p:cond delay="500"/>
                                          </p:stCondLst>
                                        </p:cTn>
                                        <p:tgtEl>
                                          <p:spTgt spid="3">
                                            <p:txEl>
                                              <p:pRg st="6" end="6"/>
                                            </p:txEl>
                                          </p:spTgt>
                                        </p:tgtEl>
                                        <p:attrNameLst>
                                          <p:attrName>ppt_w</p:attrName>
                                        </p:attrNameLst>
                                      </p:cBhvr>
                                      <p:tavLst>
                                        <p:tav tm="0">
                                          <p:val>
                                            <p:strVal val="#ppt_w*.05"/>
                                          </p:val>
                                        </p:tav>
                                        <p:tav tm="100000">
                                          <p:val>
                                            <p:strVal val="#ppt_w"/>
                                          </p:val>
                                        </p:tav>
                                      </p:tavLst>
                                    </p:anim>
                                    <p:anim calcmode="lin" valueType="num">
                                      <p:cBhvr>
                                        <p:cTn id="82" dur="1000" fill="hold"/>
                                        <p:tgtEl>
                                          <p:spTgt spid="3">
                                            <p:txEl>
                                              <p:pRg st="6" end="6"/>
                                            </p:txEl>
                                          </p:spTgt>
                                        </p:tgtEl>
                                        <p:attrNameLst>
                                          <p:attrName>ppt_h</p:attrName>
                                        </p:attrNameLst>
                                      </p:cBhvr>
                                      <p:tavLst>
                                        <p:tav tm="0">
                                          <p:val>
                                            <p:strVal val="#ppt_h"/>
                                          </p:val>
                                        </p:tav>
                                        <p:tav tm="100000">
                                          <p:val>
                                            <p:strVal val="#ppt_h"/>
                                          </p:val>
                                        </p:tav>
                                      </p:tavLst>
                                    </p:anim>
                                    <p:anim calcmode="lin" valueType="num">
                                      <p:cBhvr>
                                        <p:cTn id="83" dur="500" decel="50000" fill="hold">
                                          <p:stCondLst>
                                            <p:cond delay="0"/>
                                          </p:stCondLst>
                                        </p:cTn>
                                        <p:tgtEl>
                                          <p:spTgt spid="3">
                                            <p:txEl>
                                              <p:pRg st="6" end="6"/>
                                            </p:txEl>
                                          </p:spTgt>
                                        </p:tgtEl>
                                        <p:attrNameLst>
                                          <p:attrName>ppt_x</p:attrName>
                                        </p:attrNameLst>
                                      </p:cBhvr>
                                      <p:tavLst>
                                        <p:tav tm="0">
                                          <p:val>
                                            <p:strVal val="#ppt_x+.4"/>
                                          </p:val>
                                        </p:tav>
                                        <p:tav tm="100000">
                                          <p:val>
                                            <p:strVal val="#ppt_x"/>
                                          </p:val>
                                        </p:tav>
                                      </p:tavLst>
                                    </p:anim>
                                    <p:anim calcmode="lin" valueType="num">
                                      <p:cBhvr>
                                        <p:cTn id="84" dur="500" decel="50000" fill="hold">
                                          <p:stCondLst>
                                            <p:cond delay="0"/>
                                          </p:stCondLst>
                                        </p:cTn>
                                        <p:tgtEl>
                                          <p:spTgt spid="3">
                                            <p:txEl>
                                              <p:pRg st="6" end="6"/>
                                            </p:txEl>
                                          </p:spTgt>
                                        </p:tgtEl>
                                        <p:attrNameLst>
                                          <p:attrName>ppt_y</p:attrName>
                                        </p:attrNameLst>
                                      </p:cBhvr>
                                      <p:tavLst>
                                        <p:tav tm="0">
                                          <p:val>
                                            <p:strVal val="#ppt_y-.2"/>
                                          </p:val>
                                        </p:tav>
                                        <p:tav tm="100000">
                                          <p:val>
                                            <p:strVal val="#ppt_y+.1"/>
                                          </p:val>
                                        </p:tav>
                                      </p:tavLst>
                                    </p:anim>
                                    <p:anim calcmode="lin" valueType="num">
                                      <p:cBhvr>
                                        <p:cTn id="85" dur="500" accel="50000" fill="hold">
                                          <p:stCondLst>
                                            <p:cond delay="500"/>
                                          </p:stCondLst>
                                        </p:cTn>
                                        <p:tgtEl>
                                          <p:spTgt spid="3">
                                            <p:txEl>
                                              <p:pRg st="6" end="6"/>
                                            </p:txEl>
                                          </p:spTgt>
                                        </p:tgtEl>
                                        <p:attrNameLst>
                                          <p:attrName>ppt_y</p:attrName>
                                        </p:attrNameLst>
                                      </p:cBhvr>
                                      <p:tavLst>
                                        <p:tav tm="0">
                                          <p:val>
                                            <p:strVal val="#ppt_y+.1"/>
                                          </p:val>
                                        </p:tav>
                                        <p:tav tm="100000">
                                          <p:val>
                                            <p:strVal val="#ppt_y"/>
                                          </p:val>
                                        </p:tav>
                                      </p:tavLst>
                                    </p:anim>
                                    <p:animEffect transition="in" filter="fade">
                                      <p:cBhvr>
                                        <p:cTn id="86" dur="1000" decel="50000">
                                          <p:stCondLst>
                                            <p:cond delay="0"/>
                                          </p:stCondLst>
                                        </p:cTn>
                                        <p:tgtEl>
                                          <p:spTgt spid="3">
                                            <p:txEl>
                                              <p:pRg st="6" end="6"/>
                                            </p:txEl>
                                          </p:spTgt>
                                        </p:tgtEl>
                                      </p:cBhvr>
                                    </p:animEffect>
                                  </p:childTnLst>
                                </p:cTn>
                              </p:par>
                            </p:childTnLst>
                          </p:cTn>
                        </p:par>
                      </p:childTnLst>
                    </p:cTn>
                  </p:par>
                  <p:par>
                    <p:cTn id="87" fill="hold">
                      <p:stCondLst>
                        <p:cond delay="indefinite"/>
                      </p:stCondLst>
                      <p:childTnLst>
                        <p:par>
                          <p:cTn id="88" fill="hold">
                            <p:stCondLst>
                              <p:cond delay="0"/>
                            </p:stCondLst>
                            <p:childTnLst>
                              <p:par>
                                <p:cTn id="89" presetID="25" presetClass="entr" presetSubtype="0" fill="hold" grpId="0" nodeType="clickEffect">
                                  <p:stCondLst>
                                    <p:cond delay="0"/>
                                  </p:stCondLst>
                                  <p:childTnLst>
                                    <p:set>
                                      <p:cBhvr>
                                        <p:cTn id="90" dur="1" fill="hold">
                                          <p:stCondLst>
                                            <p:cond delay="0"/>
                                          </p:stCondLst>
                                        </p:cTn>
                                        <p:tgtEl>
                                          <p:spTgt spid="3">
                                            <p:txEl>
                                              <p:pRg st="7" end="7"/>
                                            </p:txEl>
                                          </p:spTgt>
                                        </p:tgtEl>
                                        <p:attrNameLst>
                                          <p:attrName>style.visibility</p:attrName>
                                        </p:attrNameLst>
                                      </p:cBhvr>
                                      <p:to>
                                        <p:strVal val="visible"/>
                                      </p:to>
                                    </p:set>
                                    <p:anim calcmode="lin" valueType="num">
                                      <p:cBhvr>
                                        <p:cTn id="91" dur="500" decel="50000" fill="hold">
                                          <p:stCondLst>
                                            <p:cond delay="0"/>
                                          </p:stCondLst>
                                        </p:cTn>
                                        <p:tgtEl>
                                          <p:spTgt spid="3">
                                            <p:txEl>
                                              <p:pRg st="7" end="7"/>
                                            </p:txEl>
                                          </p:spTgt>
                                        </p:tgtEl>
                                        <p:attrNameLst>
                                          <p:attrName>style.rotation</p:attrName>
                                        </p:attrNameLst>
                                      </p:cBhvr>
                                      <p:tavLst>
                                        <p:tav tm="0">
                                          <p:val>
                                            <p:fltVal val="-90"/>
                                          </p:val>
                                        </p:tav>
                                        <p:tav tm="100000">
                                          <p:val>
                                            <p:fltVal val="0"/>
                                          </p:val>
                                        </p:tav>
                                      </p:tavLst>
                                    </p:anim>
                                    <p:anim calcmode="lin" valueType="num">
                                      <p:cBhvr>
                                        <p:cTn id="92" dur="500" decel="50000" fill="hold">
                                          <p:stCondLst>
                                            <p:cond delay="0"/>
                                          </p:stCondLst>
                                        </p:cTn>
                                        <p:tgtEl>
                                          <p:spTgt spid="3">
                                            <p:txEl>
                                              <p:pRg st="7" end="7"/>
                                            </p:txEl>
                                          </p:spTgt>
                                        </p:tgtEl>
                                        <p:attrNameLst>
                                          <p:attrName>ppt_w</p:attrName>
                                        </p:attrNameLst>
                                      </p:cBhvr>
                                      <p:tavLst>
                                        <p:tav tm="0">
                                          <p:val>
                                            <p:strVal val="#ppt_w"/>
                                          </p:val>
                                        </p:tav>
                                        <p:tav tm="100000">
                                          <p:val>
                                            <p:strVal val="#ppt_w*.05"/>
                                          </p:val>
                                        </p:tav>
                                      </p:tavLst>
                                    </p:anim>
                                    <p:anim calcmode="lin" valueType="num">
                                      <p:cBhvr>
                                        <p:cTn id="93" dur="500" accel="50000" fill="hold">
                                          <p:stCondLst>
                                            <p:cond delay="500"/>
                                          </p:stCondLst>
                                        </p:cTn>
                                        <p:tgtEl>
                                          <p:spTgt spid="3">
                                            <p:txEl>
                                              <p:pRg st="7" end="7"/>
                                            </p:txEl>
                                          </p:spTgt>
                                        </p:tgtEl>
                                        <p:attrNameLst>
                                          <p:attrName>ppt_w</p:attrName>
                                        </p:attrNameLst>
                                      </p:cBhvr>
                                      <p:tavLst>
                                        <p:tav tm="0">
                                          <p:val>
                                            <p:strVal val="#ppt_w*.05"/>
                                          </p:val>
                                        </p:tav>
                                        <p:tav tm="100000">
                                          <p:val>
                                            <p:strVal val="#ppt_w"/>
                                          </p:val>
                                        </p:tav>
                                      </p:tavLst>
                                    </p:anim>
                                    <p:anim calcmode="lin" valueType="num">
                                      <p:cBhvr>
                                        <p:cTn id="94" dur="1000" fill="hold"/>
                                        <p:tgtEl>
                                          <p:spTgt spid="3">
                                            <p:txEl>
                                              <p:pRg st="7" end="7"/>
                                            </p:txEl>
                                          </p:spTgt>
                                        </p:tgtEl>
                                        <p:attrNameLst>
                                          <p:attrName>ppt_h</p:attrName>
                                        </p:attrNameLst>
                                      </p:cBhvr>
                                      <p:tavLst>
                                        <p:tav tm="0">
                                          <p:val>
                                            <p:strVal val="#ppt_h"/>
                                          </p:val>
                                        </p:tav>
                                        <p:tav tm="100000">
                                          <p:val>
                                            <p:strVal val="#ppt_h"/>
                                          </p:val>
                                        </p:tav>
                                      </p:tavLst>
                                    </p:anim>
                                    <p:anim calcmode="lin" valueType="num">
                                      <p:cBhvr>
                                        <p:cTn id="95" dur="500" decel="50000" fill="hold">
                                          <p:stCondLst>
                                            <p:cond delay="0"/>
                                          </p:stCondLst>
                                        </p:cTn>
                                        <p:tgtEl>
                                          <p:spTgt spid="3">
                                            <p:txEl>
                                              <p:pRg st="7" end="7"/>
                                            </p:txEl>
                                          </p:spTgt>
                                        </p:tgtEl>
                                        <p:attrNameLst>
                                          <p:attrName>ppt_x</p:attrName>
                                        </p:attrNameLst>
                                      </p:cBhvr>
                                      <p:tavLst>
                                        <p:tav tm="0">
                                          <p:val>
                                            <p:strVal val="#ppt_x+.4"/>
                                          </p:val>
                                        </p:tav>
                                        <p:tav tm="100000">
                                          <p:val>
                                            <p:strVal val="#ppt_x"/>
                                          </p:val>
                                        </p:tav>
                                      </p:tavLst>
                                    </p:anim>
                                    <p:anim calcmode="lin" valueType="num">
                                      <p:cBhvr>
                                        <p:cTn id="96" dur="500" decel="50000" fill="hold">
                                          <p:stCondLst>
                                            <p:cond delay="0"/>
                                          </p:stCondLst>
                                        </p:cTn>
                                        <p:tgtEl>
                                          <p:spTgt spid="3">
                                            <p:txEl>
                                              <p:pRg st="7" end="7"/>
                                            </p:txEl>
                                          </p:spTgt>
                                        </p:tgtEl>
                                        <p:attrNameLst>
                                          <p:attrName>ppt_y</p:attrName>
                                        </p:attrNameLst>
                                      </p:cBhvr>
                                      <p:tavLst>
                                        <p:tav tm="0">
                                          <p:val>
                                            <p:strVal val="#ppt_y-.2"/>
                                          </p:val>
                                        </p:tav>
                                        <p:tav tm="100000">
                                          <p:val>
                                            <p:strVal val="#ppt_y+.1"/>
                                          </p:val>
                                        </p:tav>
                                      </p:tavLst>
                                    </p:anim>
                                    <p:anim calcmode="lin" valueType="num">
                                      <p:cBhvr>
                                        <p:cTn id="97" dur="500" accel="50000" fill="hold">
                                          <p:stCondLst>
                                            <p:cond delay="500"/>
                                          </p:stCondLst>
                                        </p:cTn>
                                        <p:tgtEl>
                                          <p:spTgt spid="3">
                                            <p:txEl>
                                              <p:pRg st="7" end="7"/>
                                            </p:txEl>
                                          </p:spTgt>
                                        </p:tgtEl>
                                        <p:attrNameLst>
                                          <p:attrName>ppt_y</p:attrName>
                                        </p:attrNameLst>
                                      </p:cBhvr>
                                      <p:tavLst>
                                        <p:tav tm="0">
                                          <p:val>
                                            <p:strVal val="#ppt_y+.1"/>
                                          </p:val>
                                        </p:tav>
                                        <p:tav tm="100000">
                                          <p:val>
                                            <p:strVal val="#ppt_y"/>
                                          </p:val>
                                        </p:tav>
                                      </p:tavLst>
                                    </p:anim>
                                    <p:animEffect transition="in" filter="fade">
                                      <p:cBhvr>
                                        <p:cTn id="98" dur="1000" decel="50000">
                                          <p:stCondLst>
                                            <p:cond delay="0"/>
                                          </p:stCondLst>
                                        </p:cTn>
                                        <p:tgtEl>
                                          <p:spTgt spid="3">
                                            <p:txEl>
                                              <p:pRg st="7" end="7"/>
                                            </p:txEl>
                                          </p:spTgt>
                                        </p:tgtEl>
                                      </p:cBhvr>
                                    </p:animEffect>
                                  </p:childTnLst>
                                </p:cTn>
                              </p:par>
                            </p:childTnLst>
                          </p:cTn>
                        </p:par>
                      </p:childTnLst>
                    </p:cTn>
                  </p:par>
                  <p:par>
                    <p:cTn id="99" fill="hold">
                      <p:stCondLst>
                        <p:cond delay="indefinite"/>
                      </p:stCondLst>
                      <p:childTnLst>
                        <p:par>
                          <p:cTn id="100" fill="hold">
                            <p:stCondLst>
                              <p:cond delay="0"/>
                            </p:stCondLst>
                            <p:childTnLst>
                              <p:par>
                                <p:cTn id="101" presetID="25" presetClass="entr" presetSubtype="0" fill="hold" grpId="0" nodeType="clickEffect">
                                  <p:stCondLst>
                                    <p:cond delay="0"/>
                                  </p:stCondLst>
                                  <p:childTnLst>
                                    <p:set>
                                      <p:cBhvr>
                                        <p:cTn id="102" dur="1" fill="hold">
                                          <p:stCondLst>
                                            <p:cond delay="0"/>
                                          </p:stCondLst>
                                        </p:cTn>
                                        <p:tgtEl>
                                          <p:spTgt spid="3">
                                            <p:txEl>
                                              <p:pRg st="8" end="8"/>
                                            </p:txEl>
                                          </p:spTgt>
                                        </p:tgtEl>
                                        <p:attrNameLst>
                                          <p:attrName>style.visibility</p:attrName>
                                        </p:attrNameLst>
                                      </p:cBhvr>
                                      <p:to>
                                        <p:strVal val="visible"/>
                                      </p:to>
                                    </p:set>
                                    <p:anim calcmode="lin" valueType="num">
                                      <p:cBhvr>
                                        <p:cTn id="103" dur="500" decel="50000" fill="hold">
                                          <p:stCondLst>
                                            <p:cond delay="0"/>
                                          </p:stCondLst>
                                        </p:cTn>
                                        <p:tgtEl>
                                          <p:spTgt spid="3">
                                            <p:txEl>
                                              <p:pRg st="8" end="8"/>
                                            </p:txEl>
                                          </p:spTgt>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3">
                                            <p:txEl>
                                              <p:pRg st="8" end="8"/>
                                            </p:txEl>
                                          </p:spTgt>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3">
                                            <p:txEl>
                                              <p:pRg st="8" end="8"/>
                                            </p:txEl>
                                          </p:spTgt>
                                        </p:tgtEl>
                                        <p:attrNameLst>
                                          <p:attrName>ppt_w</p:attrName>
                                        </p:attrNameLst>
                                      </p:cBhvr>
                                      <p:tavLst>
                                        <p:tav tm="0">
                                          <p:val>
                                            <p:strVal val="#ppt_w*.05"/>
                                          </p:val>
                                        </p:tav>
                                        <p:tav tm="100000">
                                          <p:val>
                                            <p:strVal val="#ppt_w"/>
                                          </p:val>
                                        </p:tav>
                                      </p:tavLst>
                                    </p:anim>
                                    <p:anim calcmode="lin" valueType="num">
                                      <p:cBhvr>
                                        <p:cTn id="106" dur="1000" fill="hold"/>
                                        <p:tgtEl>
                                          <p:spTgt spid="3">
                                            <p:txEl>
                                              <p:pRg st="8" end="8"/>
                                            </p:txEl>
                                          </p:spTgt>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3">
                                            <p:txEl>
                                              <p:pRg st="8" end="8"/>
                                            </p:txEl>
                                          </p:spTgt>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3">
                                            <p:txEl>
                                              <p:pRg st="8" end="8"/>
                                            </p:txEl>
                                          </p:spTgt>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3">
                                            <p:txEl>
                                              <p:pRg st="8" end="8"/>
                                            </p:txEl>
                                          </p:spTgt>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640960" cy="6408712"/>
          </a:xfrm>
        </p:spPr>
        <p:txBody>
          <a:bodyPr>
            <a:normAutofit fontScale="62500" lnSpcReduction="20000"/>
          </a:bodyPr>
          <a:lstStyle/>
          <a:p>
            <a:r>
              <a:rPr lang="uz-Cyrl-UZ" dirty="0"/>
              <a:t> Suyuq modda (jism) sovitilganda Ts haroratida kristallanish jarayoni sodir bo‘lmaaydi, chunki bunda Fs. f = Fk.f. Suyuq fazani kristallana boshlashi uchun tizimning erkin energiyasi kamayishi kerak. Teskarisi: qattiq fazaning (kristallning) suyuqlikga aylanishi uchun esa sistemaning erkin energiyasi ortishi kerak.</a:t>
            </a:r>
            <a:endParaRPr lang="ru-RU" dirty="0"/>
          </a:p>
          <a:p>
            <a:r>
              <a:rPr lang="uz-Cyrl-UZ" dirty="0"/>
              <a:t> Suyuq fazaning Ts dan past haroratdagi sovishi </a:t>
            </a:r>
            <a:r>
              <a:rPr lang="uz-Cyrl-UZ" b="1" dirty="0"/>
              <a:t>o‘ta sovish </a:t>
            </a:r>
            <a:r>
              <a:rPr lang="uz-Cyrl-UZ" dirty="0"/>
              <a:t>deb ataladi. Qattiq fazaning Ts haroratdan yuqori haroratgacha qizishi esa, </a:t>
            </a:r>
            <a:r>
              <a:rPr lang="uz-Cyrl-UZ" b="1" dirty="0"/>
              <a:t>o‘ta qizish</a:t>
            </a:r>
            <a:r>
              <a:rPr lang="uz-Cyrl-UZ" dirty="0"/>
              <a:t> deyiladi.</a:t>
            </a:r>
            <a:endParaRPr lang="ru-RU" dirty="0"/>
          </a:p>
          <a:p>
            <a:r>
              <a:rPr lang="uz-Cyrl-UZ" dirty="0"/>
              <a:t> Nazariy kristallanish (suyuqlanish) harorati bilan amaliy kristallanish (suyuqlanish) harorati orasidagi ayirma </a:t>
            </a:r>
            <a:r>
              <a:rPr lang="uz-Cyrl-UZ" b="1" dirty="0"/>
              <a:t>o‘ta sovish darajasi</a:t>
            </a:r>
            <a:r>
              <a:rPr lang="uz-Cyrl-UZ" dirty="0"/>
              <a:t> deyiladi va T harfi bilan belgilanadi:</a:t>
            </a:r>
            <a:endParaRPr lang="ru-RU" dirty="0"/>
          </a:p>
          <a:p>
            <a:r>
              <a:rPr lang="uz-Cyrl-UZ" dirty="0"/>
              <a:t> </a:t>
            </a:r>
            <a:r>
              <a:rPr lang="ru-RU" dirty="0"/>
              <a:t> </a:t>
            </a:r>
            <a:r>
              <a:rPr lang="uz-Cyrl-UZ" dirty="0"/>
              <a:t>T=Tnaz.kr – T amal kr ; </a:t>
            </a:r>
            <a:endParaRPr lang="ru-RU" dirty="0"/>
          </a:p>
          <a:p>
            <a:r>
              <a:rPr lang="en-US" dirty="0"/>
              <a:t> Tkaz.kr – </a:t>
            </a:r>
            <a:r>
              <a:rPr lang="en-US" dirty="0" err="1"/>
              <a:t>nazariy</a:t>
            </a:r>
            <a:r>
              <a:rPr lang="en-US" dirty="0"/>
              <a:t> </a:t>
            </a:r>
            <a:r>
              <a:rPr lang="en-US" dirty="0" err="1"/>
              <a:t>kristallanish</a:t>
            </a:r>
            <a:r>
              <a:rPr lang="en-US" dirty="0"/>
              <a:t> </a:t>
            </a:r>
            <a:r>
              <a:rPr lang="en-US" dirty="0" err="1"/>
              <a:t>harorati</a:t>
            </a:r>
            <a:r>
              <a:rPr lang="en-US" dirty="0"/>
              <a:t>.</a:t>
            </a:r>
            <a:endParaRPr lang="ru-RU" dirty="0"/>
          </a:p>
          <a:p>
            <a:r>
              <a:rPr lang="en-US" dirty="0"/>
              <a:t> </a:t>
            </a:r>
            <a:r>
              <a:rPr lang="en-US" dirty="0" err="1"/>
              <a:t>Tamal</a:t>
            </a:r>
            <a:r>
              <a:rPr lang="en-US" dirty="0"/>
              <a:t> </a:t>
            </a:r>
            <a:r>
              <a:rPr lang="en-US" dirty="0" err="1"/>
              <a:t>kr</a:t>
            </a:r>
            <a:r>
              <a:rPr lang="en-US" dirty="0"/>
              <a:t> – </a:t>
            </a:r>
            <a:r>
              <a:rPr lang="en-US" dirty="0" err="1"/>
              <a:t>amaliy</a:t>
            </a:r>
            <a:r>
              <a:rPr lang="en-US" dirty="0"/>
              <a:t> </a:t>
            </a:r>
            <a:r>
              <a:rPr lang="en-US" dirty="0" err="1"/>
              <a:t>kristallanish</a:t>
            </a:r>
            <a:r>
              <a:rPr lang="en-US" dirty="0"/>
              <a:t> </a:t>
            </a:r>
            <a:r>
              <a:rPr lang="en-US" dirty="0" err="1"/>
              <a:t>harorati</a:t>
            </a:r>
            <a:r>
              <a:rPr lang="en-US" dirty="0"/>
              <a:t>.</a:t>
            </a:r>
            <a:endParaRPr lang="ru-RU" dirty="0"/>
          </a:p>
          <a:p>
            <a:r>
              <a:rPr lang="uz-Cyrl-UZ" dirty="0"/>
              <a:t> O‘ta sovish darajasi kattaligi metallning tabiatiga, uning tozalik darajasiga (qancha toza bo‘lsa, shuncha o‘ta sovish katta bo‘ladi), sovitish tezligiga (sovitish tezligi ortirishi bilan o‘ta o‘ta sovish darajasi ham ortadi) bog‘liq.  </a:t>
            </a:r>
            <a:endParaRPr lang="ru-RU" dirty="0"/>
          </a:p>
          <a:p>
            <a:r>
              <a:rPr lang="uz-Cyrl-UZ" dirty="0"/>
              <a:t> </a:t>
            </a:r>
            <a:r>
              <a:rPr lang="en-US" dirty="0" err="1"/>
              <a:t>Masalan</a:t>
            </a:r>
            <a:r>
              <a:rPr lang="uz-Cyrl-UZ" dirty="0"/>
              <a:t>, s</a:t>
            </a:r>
            <a:r>
              <a:rPr lang="en-US" dirty="0" err="1"/>
              <a:t>urmaning</a:t>
            </a:r>
            <a:r>
              <a:rPr lang="en-US" dirty="0"/>
              <a:t> </a:t>
            </a:r>
            <a:r>
              <a:rPr lang="en-US" dirty="0" err="1"/>
              <a:t>nazariy</a:t>
            </a:r>
            <a:r>
              <a:rPr lang="en-US" dirty="0"/>
              <a:t> </a:t>
            </a:r>
            <a:r>
              <a:rPr lang="en-US" dirty="0" err="1"/>
              <a:t>kristallanish</a:t>
            </a:r>
            <a:r>
              <a:rPr lang="en-US" dirty="0"/>
              <a:t> (</a:t>
            </a:r>
            <a:r>
              <a:rPr lang="en-US" dirty="0" err="1"/>
              <a:t>suyuqlanish</a:t>
            </a:r>
            <a:r>
              <a:rPr lang="en-US" dirty="0"/>
              <a:t>) </a:t>
            </a:r>
            <a:r>
              <a:rPr lang="en-US" dirty="0" err="1"/>
              <a:t>harorati</a:t>
            </a:r>
            <a:r>
              <a:rPr lang="en-US" dirty="0"/>
              <a:t> 63</a:t>
            </a:r>
            <a:r>
              <a:rPr lang="ru-RU" dirty="0"/>
              <a:t> С</a:t>
            </a:r>
            <a:r>
              <a:rPr lang="en-US" dirty="0"/>
              <a:t> </a:t>
            </a:r>
            <a:r>
              <a:rPr lang="en-US" dirty="0" err="1"/>
              <a:t>ga</a:t>
            </a:r>
            <a:r>
              <a:rPr lang="en-US" dirty="0"/>
              <a:t> </a:t>
            </a:r>
            <a:r>
              <a:rPr lang="en-US" dirty="0" err="1"/>
              <a:t>teng.O‘ta</a:t>
            </a:r>
            <a:r>
              <a:rPr lang="en-US" dirty="0"/>
              <a:t> </a:t>
            </a:r>
            <a:r>
              <a:rPr lang="en-US" dirty="0" err="1"/>
              <a:t>sovish</a:t>
            </a:r>
            <a:r>
              <a:rPr lang="en-US" dirty="0"/>
              <a:t> </a:t>
            </a:r>
            <a:r>
              <a:rPr lang="en-US" dirty="0" err="1"/>
              <a:t>darajasi</a:t>
            </a:r>
            <a:r>
              <a:rPr lang="en-US" dirty="0"/>
              <a:t> T=41</a:t>
            </a:r>
            <a:r>
              <a:rPr lang="ru-RU" dirty="0"/>
              <a:t> С</a:t>
            </a:r>
            <a:r>
              <a:rPr lang="en-US" dirty="0"/>
              <a:t> </a:t>
            </a:r>
            <a:r>
              <a:rPr lang="en-US" dirty="0" err="1"/>
              <a:t>ga</a:t>
            </a:r>
            <a:r>
              <a:rPr lang="en-US" dirty="0"/>
              <a:t> </a:t>
            </a:r>
            <a:r>
              <a:rPr lang="en-US" dirty="0" err="1"/>
              <a:t>yetishi</a:t>
            </a:r>
            <a:r>
              <a:rPr lang="en-US" dirty="0"/>
              <a:t> </a:t>
            </a:r>
            <a:r>
              <a:rPr lang="en-US" dirty="0" err="1"/>
              <a:t>mumkin</a:t>
            </a:r>
            <a:r>
              <a:rPr lang="en-US" dirty="0"/>
              <a:t>. U </a:t>
            </a:r>
            <a:r>
              <a:rPr lang="en-US" dirty="0" err="1"/>
              <a:t>holda</a:t>
            </a:r>
            <a:r>
              <a:rPr lang="en-US" dirty="0"/>
              <a:t> </a:t>
            </a:r>
            <a:r>
              <a:rPr lang="uz-Cyrl-UZ" dirty="0"/>
              <a:t>a</a:t>
            </a:r>
            <a:r>
              <a:rPr lang="en-US" dirty="0" err="1"/>
              <a:t>maliy</a:t>
            </a:r>
            <a:r>
              <a:rPr lang="en-US" dirty="0"/>
              <a:t> </a:t>
            </a:r>
            <a:r>
              <a:rPr lang="en-US" dirty="0" err="1"/>
              <a:t>kristallanish</a:t>
            </a:r>
            <a:r>
              <a:rPr lang="en-US" dirty="0"/>
              <a:t> </a:t>
            </a:r>
            <a:r>
              <a:rPr lang="en-US" dirty="0" err="1"/>
              <a:t>harorati</a:t>
            </a:r>
            <a:r>
              <a:rPr lang="en-US" dirty="0"/>
              <a:t> 631-41=590</a:t>
            </a:r>
            <a:r>
              <a:rPr lang="ru-RU" dirty="0"/>
              <a:t> С</a:t>
            </a:r>
            <a:r>
              <a:rPr lang="en-US" dirty="0"/>
              <a:t> </a:t>
            </a:r>
            <a:r>
              <a:rPr lang="en-US" dirty="0" err="1"/>
              <a:t>ga</a:t>
            </a:r>
            <a:r>
              <a:rPr lang="en-US" dirty="0"/>
              <a:t> </a:t>
            </a:r>
            <a:r>
              <a:rPr lang="en-US" dirty="0" err="1"/>
              <a:t>teng</a:t>
            </a:r>
            <a:r>
              <a:rPr lang="en-US" dirty="0"/>
              <a:t>.</a:t>
            </a:r>
            <a:endParaRPr lang="ru-RU" dirty="0"/>
          </a:p>
          <a:p>
            <a:r>
              <a:rPr lang="en-US" dirty="0"/>
              <a:t> </a:t>
            </a:r>
            <a:r>
              <a:rPr lang="en-US" dirty="0" err="1"/>
              <a:t>Ko‘pchilik</a:t>
            </a:r>
            <a:r>
              <a:rPr lang="en-US" dirty="0"/>
              <a:t> </a:t>
            </a:r>
            <a:r>
              <a:rPr lang="en-US" dirty="0" err="1"/>
              <a:t>metallar</a:t>
            </a:r>
            <a:r>
              <a:rPr lang="en-US" dirty="0"/>
              <a:t> </a:t>
            </a:r>
            <a:r>
              <a:rPr lang="en-US" dirty="0" err="1"/>
              <a:t>uchun</a:t>
            </a:r>
            <a:r>
              <a:rPr lang="en-US" dirty="0"/>
              <a:t> </a:t>
            </a:r>
            <a:r>
              <a:rPr lang="en-US" dirty="0" err="1"/>
              <a:t>kristallanish</a:t>
            </a:r>
            <a:r>
              <a:rPr lang="en-US" dirty="0"/>
              <a:t> </a:t>
            </a:r>
            <a:r>
              <a:rPr lang="en-US" dirty="0" err="1"/>
              <a:t>vaqtida</a:t>
            </a:r>
            <a:r>
              <a:rPr lang="en-US" dirty="0"/>
              <a:t> </a:t>
            </a:r>
            <a:r>
              <a:rPr lang="en-US" dirty="0" err="1"/>
              <a:t>o‘ta</a:t>
            </a:r>
            <a:r>
              <a:rPr lang="en-US" dirty="0"/>
              <a:t> </a:t>
            </a:r>
            <a:r>
              <a:rPr lang="en-US" dirty="0" err="1"/>
              <a:t>sovish</a:t>
            </a:r>
            <a:r>
              <a:rPr lang="en-US" dirty="0"/>
              <a:t> </a:t>
            </a:r>
            <a:r>
              <a:rPr lang="en-US" dirty="0" err="1"/>
              <a:t>darajasi</a:t>
            </a:r>
            <a:r>
              <a:rPr lang="en-US" dirty="0"/>
              <a:t> </a:t>
            </a:r>
            <a:r>
              <a:rPr lang="en-US" dirty="0" err="1"/>
              <a:t>juda</a:t>
            </a:r>
            <a:r>
              <a:rPr lang="en-US" dirty="0"/>
              <a:t> </a:t>
            </a:r>
            <a:r>
              <a:rPr lang="en-US" dirty="0" err="1"/>
              <a:t>kichik</a:t>
            </a:r>
            <a:r>
              <a:rPr lang="en-US" dirty="0"/>
              <a:t>.</a:t>
            </a:r>
            <a:endParaRPr lang="ru-RU" dirty="0"/>
          </a:p>
          <a:p>
            <a:r>
              <a:rPr lang="uz-Cyrl-UZ" b="1" dirty="0"/>
              <a:t> Kristallanish </a:t>
            </a:r>
            <a:r>
              <a:rPr lang="uz-Cyrl-UZ" dirty="0"/>
              <a:t>- bu suyuq fazaga kristallik panjara yerlarini (uchastkalarini) hosil bo‘lish jarayoni va hosil bo‘lgan markazlardan kristallarning o‘sishidir. Kristallanish tizim ko‘proq termodinamik turg‘un holatiga o‘tish sharoitida o‘tadi (eng kam energiya bilan).</a:t>
            </a:r>
            <a:endParaRPr lang="ru-RU" dirty="0"/>
          </a:p>
          <a:p>
            <a:r>
              <a:rPr lang="uz-Cyrl-UZ" dirty="0"/>
              <a:t> Metalni suyuq holatdan kristallik holatga o‘tish jarayonini vaqt- harorat koordinatalarida quyidagicha ko‘rsatish mumkin.</a:t>
            </a:r>
            <a:endParaRPr lang="ru-RU" dirty="0"/>
          </a:p>
          <a:p>
            <a:r>
              <a:rPr lang="uz-Cyrl-UZ" dirty="0"/>
              <a:t>Nuqta 1 gacha metall suyuq holda soviydi, sovish jarayoni haroratni tekis pasayishi bilan kuzatiladi. 1-2 uchastkada kristallanish jarayoni boradi, issiqlik ajralib chiqadi. Bu issiqlikni </a:t>
            </a:r>
            <a:r>
              <a:rPr lang="uz-Cyrl-UZ" b="1" dirty="0"/>
              <a:t>kristallanishni yashirin issiqligi</a:t>
            </a:r>
            <a:r>
              <a:rPr lang="uz-Cyrl-UZ" dirty="0"/>
              <a:t> deb ataladi. </a:t>
            </a:r>
            <a:r>
              <a:rPr lang="en-US" dirty="0"/>
              <a:t>Bu </a:t>
            </a:r>
            <a:r>
              <a:rPr lang="en-US" dirty="0" err="1"/>
              <a:t>tashqi</a:t>
            </a:r>
            <a:r>
              <a:rPr lang="en-US" dirty="0"/>
              <a:t> </a:t>
            </a:r>
            <a:r>
              <a:rPr lang="en-US" dirty="0" err="1"/>
              <a:t>muhitga</a:t>
            </a:r>
            <a:r>
              <a:rPr lang="en-US" dirty="0"/>
              <a:t> </a:t>
            </a:r>
            <a:r>
              <a:rPr lang="en-US" dirty="0" err="1"/>
              <a:t>tarqaladi</a:t>
            </a:r>
            <a:r>
              <a:rPr lang="en-US" dirty="0"/>
              <a:t>. </a:t>
            </a:r>
            <a:r>
              <a:rPr lang="en-US" dirty="0" err="1"/>
              <a:t>Shuning</a:t>
            </a:r>
            <a:r>
              <a:rPr lang="en-US" dirty="0"/>
              <a:t> </a:t>
            </a:r>
            <a:r>
              <a:rPr lang="en-US" dirty="0" err="1"/>
              <a:t>uchun</a:t>
            </a:r>
            <a:r>
              <a:rPr lang="en-US" dirty="0"/>
              <a:t> </a:t>
            </a:r>
            <a:r>
              <a:rPr lang="en-US" dirty="0" err="1"/>
              <a:t>harorat</a:t>
            </a:r>
            <a:r>
              <a:rPr lang="en-US" dirty="0"/>
              <a:t> </a:t>
            </a:r>
            <a:r>
              <a:rPr lang="en-US" dirty="0" err="1"/>
              <a:t>o‘zgarmay</a:t>
            </a:r>
            <a:r>
              <a:rPr lang="en-US" dirty="0"/>
              <a:t> </a:t>
            </a:r>
            <a:r>
              <a:rPr lang="en-US" dirty="0" err="1"/>
              <a:t>doimi</a:t>
            </a:r>
            <a:r>
              <a:rPr lang="uz-Cyrl-UZ" dirty="0"/>
              <a:t>y</a:t>
            </a:r>
            <a:r>
              <a:rPr lang="en-US" dirty="0"/>
              <a:t> (1-2) </a:t>
            </a:r>
            <a:r>
              <a:rPr lang="en-US" dirty="0" err="1"/>
              <a:t>turadi</a:t>
            </a:r>
            <a:r>
              <a:rPr lang="en-US" dirty="0"/>
              <a:t>. </a:t>
            </a:r>
            <a:r>
              <a:rPr lang="en-US" dirty="0" err="1"/>
              <a:t>Kristallanish</a:t>
            </a:r>
            <a:r>
              <a:rPr lang="en-US" dirty="0"/>
              <a:t> </a:t>
            </a:r>
            <a:r>
              <a:rPr lang="en-US" dirty="0" err="1"/>
              <a:t>to‘la</a:t>
            </a:r>
            <a:r>
              <a:rPr lang="en-US" dirty="0"/>
              <a:t> </a:t>
            </a:r>
            <a:r>
              <a:rPr lang="en-US" dirty="0" err="1"/>
              <a:t>tugaganidan</a:t>
            </a:r>
            <a:r>
              <a:rPr lang="en-US" dirty="0"/>
              <a:t> </a:t>
            </a:r>
            <a:r>
              <a:rPr lang="en-US" dirty="0" err="1"/>
              <a:t>so‘ng</a:t>
            </a:r>
            <a:r>
              <a:rPr lang="en-US" dirty="0"/>
              <a:t> (</a:t>
            </a:r>
            <a:r>
              <a:rPr lang="uz-Cyrl-UZ" dirty="0"/>
              <a:t>n</a:t>
            </a:r>
            <a:r>
              <a:rPr lang="en-US" dirty="0" err="1"/>
              <a:t>uqta</a:t>
            </a:r>
            <a:r>
              <a:rPr lang="en-US" dirty="0"/>
              <a:t> 2), </a:t>
            </a:r>
            <a:r>
              <a:rPr lang="en-US" dirty="0" err="1"/>
              <a:t>metall</a:t>
            </a:r>
            <a:r>
              <a:rPr lang="en-US" dirty="0"/>
              <a:t> </a:t>
            </a:r>
            <a:r>
              <a:rPr lang="en-US" dirty="0" err="1"/>
              <a:t>endi</a:t>
            </a:r>
            <a:r>
              <a:rPr lang="en-US" dirty="0"/>
              <a:t> </a:t>
            </a:r>
            <a:r>
              <a:rPr lang="en-US" dirty="0" err="1"/>
              <a:t>qattiq</a:t>
            </a:r>
            <a:r>
              <a:rPr lang="en-US" dirty="0"/>
              <a:t> </a:t>
            </a:r>
            <a:r>
              <a:rPr lang="en-US" dirty="0" err="1"/>
              <a:t>holatda</a:t>
            </a:r>
            <a:r>
              <a:rPr lang="en-US" dirty="0"/>
              <a:t> </a:t>
            </a:r>
            <a:r>
              <a:rPr lang="en-US" dirty="0" err="1"/>
              <a:t>soviydi</a:t>
            </a:r>
            <a:r>
              <a:rPr lang="en-US" dirty="0"/>
              <a:t>. </a:t>
            </a:r>
            <a:endParaRPr lang="ru-RU" dirty="0"/>
          </a:p>
          <a:p>
            <a:endParaRPr lang="ru-RU" dirty="0"/>
          </a:p>
        </p:txBody>
      </p:sp>
    </p:spTree>
    <p:extLst>
      <p:ext uri="{BB962C8B-B14F-4D97-AF65-F5344CB8AC3E}">
        <p14:creationId xmlns:p14="http://schemas.microsoft.com/office/powerpoint/2010/main" val="960607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5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fade">
                                      <p:cBhvr>
                                        <p:cTn id="6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descr="aaa"/>
          <p:cNvPicPr>
            <a:picLocks noGrp="1"/>
          </p:cNvPicPr>
          <p:nvPr>
            <p:ph idx="1"/>
          </p:nvPr>
        </p:nvPicPr>
        <p:blipFill>
          <a:blip r:embed="rId2"/>
          <a:srcRect l="7763" r="6316"/>
          <a:stretch>
            <a:fillRect/>
          </a:stretch>
        </p:blipFill>
        <p:spPr bwMode="auto">
          <a:xfrm>
            <a:off x="1547664" y="692696"/>
            <a:ext cx="6543100" cy="43894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Прямоугольник 4"/>
          <p:cNvSpPr/>
          <p:nvPr/>
        </p:nvSpPr>
        <p:spPr>
          <a:xfrm>
            <a:off x="611560" y="5373216"/>
            <a:ext cx="7992888" cy="646331"/>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r>
              <a:rPr lang="ru-RU" dirty="0"/>
              <a:t> </a:t>
            </a:r>
            <a:r>
              <a:rPr lang="uz-Cyrl-UZ" dirty="0"/>
              <a:t>Rasm </a:t>
            </a:r>
            <a:r>
              <a:rPr lang="en-US" dirty="0"/>
              <a:t>   </a:t>
            </a:r>
            <a:r>
              <a:rPr lang="uz-Cyrl-UZ" dirty="0"/>
              <a:t>Toza metalni sovitish egri chizig‘i. Tnaz – nazariy kristallanish harorati. Tamal – amaliy kristallanish harorati.</a:t>
            </a:r>
            <a:endParaRPr lang="ru-RU" dirty="0"/>
          </a:p>
        </p:txBody>
      </p:sp>
    </p:spTree>
    <p:extLst>
      <p:ext uri="{BB962C8B-B14F-4D97-AF65-F5344CB8AC3E}">
        <p14:creationId xmlns:p14="http://schemas.microsoft.com/office/powerpoint/2010/main" val="4004894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
                                        </p:tgtEl>
                                        <p:attrNameLst>
                                          <p:attrName>ppt_x</p:attrName>
                                          <p:attrName>ppt_y</p:attrName>
                                        </p:attrNameLst>
                                      </p:cBhvr>
                                    </p:animMotion>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grpId="0" nodeType="click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
                                        </p:tgtEl>
                                        <p:attrNameLst>
                                          <p:attrName>ppt_y</p:attrName>
                                        </p:attrNameLst>
                                      </p:cBhvr>
                                      <p:tavLst>
                                        <p:tav tm="0">
                                          <p:val>
                                            <p:strVal val="#ppt_y"/>
                                          </p:val>
                                        </p:tav>
                                        <p:tav tm="100000">
                                          <p:val>
                                            <p:strVal val="#ppt_y"/>
                                          </p:val>
                                        </p:tav>
                                      </p:tavLst>
                                    </p:anim>
                                    <p:anim calcmode="lin" valueType="num">
                                      <p:cBhvr>
                                        <p:cTn id="1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3528" y="188640"/>
            <a:ext cx="8424936" cy="2308324"/>
          </a:xfrm>
          <a:prstGeom prst="rect">
            <a:avLst/>
          </a:prstGeom>
        </p:spPr>
        <p:txBody>
          <a:bodyPr wrap="square">
            <a:spAutoFit/>
          </a:bodyPr>
          <a:lstStyle/>
          <a:p>
            <a:r>
              <a:rPr lang="uz-Cyrl-UZ" dirty="0"/>
              <a:t>Ma’lum haroratgacha sovitilganda suyuq metalda kristalliklar (mayda zarrachalar) hosil bo‘la boshlaydi – bular </a:t>
            </a:r>
            <a:r>
              <a:rPr lang="uz-Cyrl-UZ" b="1" dirty="0"/>
              <a:t>kristallanish markazlaridir</a:t>
            </a:r>
            <a:r>
              <a:rPr lang="uz-Cyrl-UZ" dirty="0"/>
              <a:t> yoki tug‘malaridir («zarodыshi»). Bularni o‘sishi uchun metallni erkin energiyasi kamayishi kerak; aks holda tug‘malar erib ketadi. </a:t>
            </a:r>
            <a:endParaRPr lang="ru-RU" dirty="0"/>
          </a:p>
          <a:p>
            <a:r>
              <a:rPr lang="uz-Cyrl-UZ" dirty="0"/>
              <a:t> Kristallanish jarayoni ikki bosqichdan iborat: 1 – kristallanish markazlarini hosil bo‘lishi; 2 – kristallarni o‘sishi (yuqorida hosil bo‘lgan markazlar – tug‘malar atrofida). Shuni aytish kerakki bu davrda yangi markazlar – tug‘malar paydo bo‘la boshlaydi. Kristalllanish mexanizmi modeli quyidagi rasmda ko‘rsatilgan.</a:t>
            </a:r>
            <a:endParaRPr lang="ru-RU" dirty="0"/>
          </a:p>
        </p:txBody>
      </p:sp>
      <p:pic>
        <p:nvPicPr>
          <p:cNvPr id="5" name="Объект 4" descr="7 18b"/>
          <p:cNvPicPr>
            <a:picLocks noGrp="1"/>
          </p:cNvPicPr>
          <p:nvPr>
            <p:ph idx="1"/>
          </p:nvPr>
        </p:nvPicPr>
        <p:blipFill>
          <a:blip r:embed="rId2"/>
          <a:srcRect/>
          <a:stretch>
            <a:fillRect/>
          </a:stretch>
        </p:blipFill>
        <p:spPr bwMode="auto">
          <a:xfrm>
            <a:off x="2025963" y="2636912"/>
            <a:ext cx="5020066" cy="2758446"/>
          </a:xfrm>
          <a:prstGeom prst="rect">
            <a:avLst/>
          </a:prstGeom>
          <a:no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6" name="Прямоугольник 5"/>
          <p:cNvSpPr/>
          <p:nvPr/>
        </p:nvSpPr>
        <p:spPr>
          <a:xfrm>
            <a:off x="2653942" y="5877272"/>
            <a:ext cx="3764107" cy="369332"/>
          </a:xfrm>
          <a:prstGeom prst="rect">
            <a:avLst/>
          </a:prstGeom>
          <a:ln>
            <a:noFill/>
          </a:ln>
          <a:effectLst/>
          <a:scene3d>
            <a:camera prst="orthographicFront">
              <a:rot lat="0" lon="0" rev="0"/>
            </a:camera>
            <a:lightRig rig="chilly" dir="t">
              <a:rot lat="0" lon="0" rev="18480000"/>
            </a:lightRig>
          </a:scene3d>
          <a:sp3d prstMaterial="clear">
            <a:bevelT h="63500"/>
          </a:sp3d>
        </p:spPr>
        <p:txBody>
          <a:bodyPr wrap="none">
            <a:spAutoFit/>
          </a:bodyPr>
          <a:lstStyle/>
          <a:p>
            <a:r>
              <a:rPr lang="uz-Cyrl-UZ" dirty="0"/>
              <a:t>Rasm  Kristallanish jarayoni modeli.</a:t>
            </a:r>
            <a:endParaRPr lang="ru-RU" dirty="0"/>
          </a:p>
        </p:txBody>
      </p:sp>
    </p:spTree>
    <p:extLst>
      <p:ext uri="{BB962C8B-B14F-4D97-AF65-F5344CB8AC3E}">
        <p14:creationId xmlns:p14="http://schemas.microsoft.com/office/powerpoint/2010/main" val="1578645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80">
                                          <p:stCondLst>
                                            <p:cond delay="0"/>
                                          </p:stCondLst>
                                        </p:cTn>
                                        <p:tgtEl>
                                          <p:spTgt spid="5"/>
                                        </p:tgtEl>
                                      </p:cBhvr>
                                    </p:animEffect>
                                    <p:anim calcmode="lin" valueType="num">
                                      <p:cBhvr>
                                        <p:cTn id="15"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0" dur="26">
                                          <p:stCondLst>
                                            <p:cond delay="650"/>
                                          </p:stCondLst>
                                        </p:cTn>
                                        <p:tgtEl>
                                          <p:spTgt spid="5"/>
                                        </p:tgtEl>
                                      </p:cBhvr>
                                      <p:to x="100000" y="60000"/>
                                    </p:animScale>
                                    <p:animScale>
                                      <p:cBhvr>
                                        <p:cTn id="21" dur="166" decel="50000">
                                          <p:stCondLst>
                                            <p:cond delay="676"/>
                                          </p:stCondLst>
                                        </p:cTn>
                                        <p:tgtEl>
                                          <p:spTgt spid="5"/>
                                        </p:tgtEl>
                                      </p:cBhvr>
                                      <p:to x="100000" y="100000"/>
                                    </p:animScale>
                                    <p:animScale>
                                      <p:cBhvr>
                                        <p:cTn id="22" dur="26">
                                          <p:stCondLst>
                                            <p:cond delay="1312"/>
                                          </p:stCondLst>
                                        </p:cTn>
                                        <p:tgtEl>
                                          <p:spTgt spid="5"/>
                                        </p:tgtEl>
                                      </p:cBhvr>
                                      <p:to x="100000" y="80000"/>
                                    </p:animScale>
                                    <p:animScale>
                                      <p:cBhvr>
                                        <p:cTn id="23" dur="166" decel="50000">
                                          <p:stCondLst>
                                            <p:cond delay="1338"/>
                                          </p:stCondLst>
                                        </p:cTn>
                                        <p:tgtEl>
                                          <p:spTgt spid="5"/>
                                        </p:tgtEl>
                                      </p:cBhvr>
                                      <p:to x="100000" y="100000"/>
                                    </p:animScale>
                                    <p:animScale>
                                      <p:cBhvr>
                                        <p:cTn id="24" dur="26">
                                          <p:stCondLst>
                                            <p:cond delay="1642"/>
                                          </p:stCondLst>
                                        </p:cTn>
                                        <p:tgtEl>
                                          <p:spTgt spid="5"/>
                                        </p:tgtEl>
                                      </p:cBhvr>
                                      <p:to x="100000" y="90000"/>
                                    </p:animScale>
                                    <p:animScale>
                                      <p:cBhvr>
                                        <p:cTn id="25" dur="166" decel="50000">
                                          <p:stCondLst>
                                            <p:cond delay="1668"/>
                                          </p:stCondLst>
                                        </p:cTn>
                                        <p:tgtEl>
                                          <p:spTgt spid="5"/>
                                        </p:tgtEl>
                                      </p:cBhvr>
                                      <p:to x="100000" y="100000"/>
                                    </p:animScale>
                                    <p:animScale>
                                      <p:cBhvr>
                                        <p:cTn id="26" dur="26">
                                          <p:stCondLst>
                                            <p:cond delay="1808"/>
                                          </p:stCondLst>
                                        </p:cTn>
                                        <p:tgtEl>
                                          <p:spTgt spid="5"/>
                                        </p:tgtEl>
                                      </p:cBhvr>
                                      <p:to x="100000" y="95000"/>
                                    </p:animScale>
                                    <p:animScale>
                                      <p:cBhvr>
                                        <p:cTn id="27" dur="166" decel="50000">
                                          <p:stCondLst>
                                            <p:cond delay="1834"/>
                                          </p:stCondLst>
                                        </p:cTn>
                                        <p:tgtEl>
                                          <p:spTgt spid="5"/>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45"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2000"/>
                                        <p:tgtEl>
                                          <p:spTgt spid="6"/>
                                        </p:tgtEl>
                                      </p:cBhvr>
                                    </p:animEffect>
                                    <p:anim calcmode="lin" valueType="num">
                                      <p:cBhvr>
                                        <p:cTn id="33" dur="2000" fill="hold"/>
                                        <p:tgtEl>
                                          <p:spTgt spid="6"/>
                                        </p:tgtEl>
                                        <p:attrNameLst>
                                          <p:attrName>ppt_w</p:attrName>
                                        </p:attrNameLst>
                                      </p:cBhvr>
                                      <p:tavLst>
                                        <p:tav tm="0" fmla="#ppt_w*sin(2.5*pi*$)">
                                          <p:val>
                                            <p:fltVal val="0"/>
                                          </p:val>
                                        </p:tav>
                                        <p:tav tm="100000">
                                          <p:val>
                                            <p:fltVal val="1"/>
                                          </p:val>
                                        </p:tav>
                                      </p:tavLst>
                                    </p:anim>
                                    <p:anim calcmode="lin" valueType="num">
                                      <p:cBhvr>
                                        <p:cTn id="34"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556792"/>
            <a:ext cx="8229600" cy="3816424"/>
          </a:xfrm>
        </p:spPr>
        <p:txBody>
          <a:bodyPr>
            <a:normAutofit fontScale="77500" lnSpcReduction="20000"/>
          </a:bodyPr>
          <a:lstStyle/>
          <a:p>
            <a:r>
              <a:rPr lang="uz-Cyrl-UZ" dirty="0"/>
              <a:t> Rasm  Kristallanish jarayoni modeli.</a:t>
            </a:r>
            <a:endParaRPr lang="ru-RU" dirty="0"/>
          </a:p>
          <a:p>
            <a:r>
              <a:rPr lang="uz-Cyrl-UZ" dirty="0"/>
              <a:t>  </a:t>
            </a:r>
            <a:r>
              <a:rPr lang="en-US" dirty="0" err="1"/>
              <a:t>Hosil</a:t>
            </a:r>
            <a:r>
              <a:rPr lang="en-US" dirty="0"/>
              <a:t> </a:t>
            </a:r>
            <a:r>
              <a:rPr lang="en-US" dirty="0" err="1"/>
              <a:t>bo‘lgan</a:t>
            </a:r>
            <a:r>
              <a:rPr lang="en-US" dirty="0"/>
              <a:t> </a:t>
            </a:r>
            <a:r>
              <a:rPr lang="en-US" dirty="0" err="1"/>
              <a:t>kristallanish</a:t>
            </a:r>
            <a:r>
              <a:rPr lang="en-US" dirty="0"/>
              <a:t> </a:t>
            </a:r>
            <a:r>
              <a:rPr lang="en-US" dirty="0" err="1"/>
              <a:t>markazlari</a:t>
            </a:r>
            <a:r>
              <a:rPr lang="en-US" dirty="0"/>
              <a:t> </a:t>
            </a:r>
            <a:r>
              <a:rPr lang="en-US" dirty="0" err="1"/>
              <a:t>yoqlaridan</a:t>
            </a:r>
            <a:r>
              <a:rPr lang="en-US" dirty="0"/>
              <a:t> </a:t>
            </a:r>
            <a:r>
              <a:rPr lang="en-US" dirty="0" err="1"/>
              <a:t>kristallar</a:t>
            </a:r>
            <a:r>
              <a:rPr lang="en-US" dirty="0"/>
              <a:t> </a:t>
            </a:r>
            <a:r>
              <a:rPr lang="en-US" dirty="0" err="1"/>
              <a:t>o‘sa</a:t>
            </a:r>
            <a:r>
              <a:rPr lang="en-US" dirty="0"/>
              <a:t> </a:t>
            </a:r>
            <a:r>
              <a:rPr lang="en-US" dirty="0" err="1"/>
              <a:t>boshlaydi</a:t>
            </a:r>
            <a:r>
              <a:rPr lang="en-US" dirty="0"/>
              <a:t>. </a:t>
            </a:r>
            <a:endParaRPr lang="ru-RU" dirty="0"/>
          </a:p>
          <a:p>
            <a:r>
              <a:rPr lang="uz-Cyrl-UZ" dirty="0"/>
              <a:t> Shuni aytish kerakki kristallanish markazlari hosil bo‘lishida suyuq metaldagi begona zarrachalar ham katta rol o‘ynaydi. Kristallanish markazlari begona zarralardan ham hosil bo‘ladi.</a:t>
            </a:r>
            <a:endParaRPr lang="ru-RU" dirty="0"/>
          </a:p>
          <a:p>
            <a:r>
              <a:rPr lang="uz-Cyrl-UZ" dirty="0"/>
              <a:t> Dastlabki paytlarda kristallar o‘z geometrik shakllarini saqlagan holda bemalol o‘sadi. O‘sayotgan kristallar bir-birlari bilan uchrashgan joyda o‘sishdan to‘xtaydi va to‘siqlar yo‘q tomonga qarab o‘sa boshlaydi. </a:t>
            </a:r>
            <a:r>
              <a:rPr lang="en-US" dirty="0" err="1"/>
              <a:t>Geometrik</a:t>
            </a:r>
            <a:r>
              <a:rPr lang="en-US" dirty="0"/>
              <a:t> </a:t>
            </a:r>
            <a:r>
              <a:rPr lang="en-US" dirty="0" err="1"/>
              <a:t>shakl</a:t>
            </a:r>
            <a:r>
              <a:rPr lang="en-US" dirty="0"/>
              <a:t> </a:t>
            </a:r>
            <a:r>
              <a:rPr lang="en-US" dirty="0" err="1"/>
              <a:t>bo‘ziladi</a:t>
            </a:r>
            <a:r>
              <a:rPr lang="en-US" dirty="0"/>
              <a:t>. </a:t>
            </a:r>
            <a:r>
              <a:rPr lang="en-US" dirty="0" err="1"/>
              <a:t>Bunday</a:t>
            </a:r>
            <a:r>
              <a:rPr lang="en-US" dirty="0"/>
              <a:t> </a:t>
            </a:r>
            <a:r>
              <a:rPr lang="en-US" dirty="0" err="1"/>
              <a:t>kristall</a:t>
            </a:r>
            <a:r>
              <a:rPr lang="en-US" dirty="0"/>
              <a:t> </a:t>
            </a:r>
            <a:r>
              <a:rPr lang="en-US" dirty="0" err="1"/>
              <a:t>donalar</a:t>
            </a:r>
            <a:r>
              <a:rPr lang="en-US" dirty="0"/>
              <a:t> </a:t>
            </a:r>
            <a:r>
              <a:rPr lang="en-US" b="1" dirty="0" err="1"/>
              <a:t>kristallitlar</a:t>
            </a:r>
            <a:r>
              <a:rPr lang="en-US" dirty="0"/>
              <a:t> </a:t>
            </a:r>
            <a:r>
              <a:rPr lang="en-US" dirty="0" err="1"/>
              <a:t>yoki</a:t>
            </a:r>
            <a:r>
              <a:rPr lang="en-US" dirty="0"/>
              <a:t> </a:t>
            </a:r>
            <a:r>
              <a:rPr lang="en-US" b="1" dirty="0" err="1"/>
              <a:t>poliedrlar</a:t>
            </a:r>
            <a:r>
              <a:rPr lang="en-US" dirty="0"/>
              <a:t> </a:t>
            </a:r>
            <a:r>
              <a:rPr lang="en-US" dirty="0" err="1"/>
              <a:t>deyiladi</a:t>
            </a:r>
            <a:r>
              <a:rPr lang="en-US" dirty="0"/>
              <a:t>.</a:t>
            </a:r>
            <a:endParaRPr lang="ru-RU" dirty="0"/>
          </a:p>
          <a:p>
            <a:r>
              <a:rPr lang="ru-RU" dirty="0"/>
              <a:t/>
            </a:r>
            <a:br>
              <a:rPr lang="ru-RU" dirty="0"/>
            </a:br>
            <a:r>
              <a:rPr lang="uz-Cyrl-UZ" dirty="0"/>
              <a:t> Quyida kristallanish o‘sish tezligi va markazlar sonlarining o‘ta sovish darajasiga bog‘liqligi ko‘rsatilgan.</a:t>
            </a:r>
            <a:endParaRPr lang="ru-RU" dirty="0"/>
          </a:p>
        </p:txBody>
      </p:sp>
    </p:spTree>
    <p:extLst>
      <p:ext uri="{BB962C8B-B14F-4D97-AF65-F5344CB8AC3E}">
        <p14:creationId xmlns:p14="http://schemas.microsoft.com/office/powerpoint/2010/main" val="1220529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63688" y="620688"/>
            <a:ext cx="5760640" cy="4104456"/>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539552" y="5301208"/>
            <a:ext cx="7920880" cy="369332"/>
          </a:xfrm>
          <a:prstGeom prst="rect">
            <a:avLst/>
          </a:prstGeom>
          <a:ln>
            <a:noFill/>
          </a:ln>
          <a:effectLst/>
          <a:scene3d>
            <a:camera prst="orthographicFront">
              <a:rot lat="0" lon="0" rev="0"/>
            </a:camera>
            <a:lightRig rig="chilly" dir="t">
              <a:rot lat="0" lon="0" rev="18480000"/>
            </a:lightRig>
          </a:scene3d>
          <a:sp3d prstMaterial="clear">
            <a:bevelT h="63500"/>
          </a:sp3d>
        </p:spPr>
        <p:txBody>
          <a:bodyPr wrap="square">
            <a:spAutoFit/>
          </a:bodyPr>
          <a:lstStyle/>
          <a:p>
            <a:r>
              <a:rPr lang="uz-Cyrl-UZ" dirty="0"/>
              <a:t>Rasm Markazlar soni va o‘sish tezligini o‘ta sovish tezligiga bog‘liqligi sxemasi.</a:t>
            </a:r>
            <a:endParaRPr lang="ru-RU" dirty="0"/>
          </a:p>
        </p:txBody>
      </p:sp>
    </p:spTree>
    <p:extLst>
      <p:ext uri="{BB962C8B-B14F-4D97-AF65-F5344CB8AC3E}">
        <p14:creationId xmlns:p14="http://schemas.microsoft.com/office/powerpoint/2010/main" val="2286199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2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anim calcmode="lin" valueType="num">
                                      <p:cBhvr>
                                        <p:cTn id="16" dur="2000" fill="hold"/>
                                        <p:tgtEl>
                                          <p:spTgt spid="4"/>
                                        </p:tgtEl>
                                        <p:attrNameLst>
                                          <p:attrName>style.rotation</p:attrName>
                                        </p:attrNameLst>
                                      </p:cBhvr>
                                      <p:tavLst>
                                        <p:tav tm="0">
                                          <p:val>
                                            <p:fltVal val="720"/>
                                          </p:val>
                                        </p:tav>
                                        <p:tav tm="100000">
                                          <p:val>
                                            <p:fltVal val="0"/>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188640"/>
            <a:ext cx="8928992" cy="6336704"/>
          </a:xfrm>
        </p:spPr>
        <p:txBody>
          <a:bodyPr>
            <a:normAutofit fontScale="62500" lnSpcReduction="20000"/>
          </a:bodyPr>
          <a:lstStyle/>
          <a:p>
            <a:r>
              <a:rPr lang="en-US" b="1" dirty="0"/>
              <a:t>	</a:t>
            </a:r>
            <a:r>
              <a:rPr lang="uz-Cyrl-UZ" b="1" dirty="0"/>
              <a:t>O‘ta sovish</a:t>
            </a:r>
            <a:r>
              <a:rPr lang="uz-Cyrl-UZ" dirty="0"/>
              <a:t> darajasi (n) ortishi bilan, n-ning (M.S.) qiymati makcimumga yetadi.</a:t>
            </a:r>
            <a:endParaRPr lang="ru-RU" dirty="0"/>
          </a:p>
          <a:p>
            <a:r>
              <a:rPr lang="uz-Cyrl-UZ" dirty="0"/>
              <a:t>	n kichik bo‘lganda K.T. va M.S. larning ortishiga sabab shuki, muvo­zanat temperaturasi (T)gi yuqori bo‘lib, suyuq va qattiq fazolar erkin energiyalari farqi katta bo‘ladi. Natijada, kristallanish tezlashadi.</a:t>
            </a:r>
            <a:endParaRPr lang="ru-RU" dirty="0"/>
          </a:p>
          <a:p>
            <a:r>
              <a:rPr lang="uz-Cyrl-UZ" dirty="0"/>
              <a:t>	n ortishi bilan zarrachalar harakatlanuvchanligi pasayadi va M.S. va K.T. pasayadi.</a:t>
            </a:r>
            <a:endParaRPr lang="ru-RU" dirty="0"/>
          </a:p>
          <a:p>
            <a:r>
              <a:rPr lang="uz-Cyrl-UZ" dirty="0"/>
              <a:t>	Agar M.S. kup, K.T. kichik past bo‘lsa (n) hosil bo‘ladi. Aksincha, M.S. kam, K.T. yuqori bo‘lsa (n) kristallar hosil bo‘ladi.</a:t>
            </a:r>
            <a:endParaRPr lang="ru-RU" dirty="0"/>
          </a:p>
          <a:p>
            <a:r>
              <a:rPr lang="en-US" dirty="0"/>
              <a:t>"n" </a:t>
            </a:r>
            <a:r>
              <a:rPr lang="en-US" dirty="0" err="1"/>
              <a:t>juda</a:t>
            </a:r>
            <a:r>
              <a:rPr lang="en-US" dirty="0"/>
              <a:t> </a:t>
            </a:r>
            <a:r>
              <a:rPr lang="en-US" dirty="0" err="1"/>
              <a:t>kichik</a:t>
            </a:r>
            <a:r>
              <a:rPr lang="en-US" dirty="0"/>
              <a:t> </a:t>
            </a:r>
            <a:r>
              <a:rPr lang="en-US" dirty="0" err="1"/>
              <a:t>bo‘lsa</a:t>
            </a:r>
            <a:r>
              <a:rPr lang="en-US" dirty="0"/>
              <a:t>, </a:t>
            </a:r>
            <a:r>
              <a:rPr lang="en-US" dirty="0" err="1"/>
              <a:t>muntazam</a:t>
            </a:r>
            <a:r>
              <a:rPr lang="en-US" dirty="0"/>
              <a:t> </a:t>
            </a:r>
            <a:r>
              <a:rPr lang="en-US" dirty="0" err="1"/>
              <a:t>geometrik</a:t>
            </a:r>
            <a:r>
              <a:rPr lang="en-US" dirty="0"/>
              <a:t> </a:t>
            </a:r>
            <a:r>
              <a:rPr lang="en-US" dirty="0" err="1"/>
              <a:t>shakldagi</a:t>
            </a:r>
            <a:r>
              <a:rPr lang="en-US" dirty="0"/>
              <a:t>, </a:t>
            </a:r>
            <a:r>
              <a:rPr lang="en-US" dirty="0" err="1"/>
              <a:t>kristallar</a:t>
            </a:r>
            <a:r>
              <a:rPr lang="en-US" dirty="0"/>
              <a:t> </a:t>
            </a:r>
            <a:r>
              <a:rPr lang="en-US" dirty="0" err="1"/>
              <a:t>hosil</a:t>
            </a:r>
            <a:r>
              <a:rPr lang="en-US" dirty="0"/>
              <a:t> </a:t>
            </a:r>
            <a:r>
              <a:rPr lang="en-US" dirty="0" err="1"/>
              <a:t>bo‘ladi</a:t>
            </a:r>
            <a:r>
              <a:rPr lang="en-US" dirty="0"/>
              <a:t>. "n" </a:t>
            </a:r>
            <a:r>
              <a:rPr lang="en-US" dirty="0" err="1"/>
              <a:t>bir</a:t>
            </a:r>
            <a:r>
              <a:rPr lang="en-US" dirty="0"/>
              <a:t> </a:t>
            </a:r>
            <a:r>
              <a:rPr lang="en-US" dirty="0" err="1"/>
              <a:t>kadar</a:t>
            </a:r>
            <a:r>
              <a:rPr lang="en-US" dirty="0"/>
              <a:t> </a:t>
            </a:r>
            <a:r>
              <a:rPr lang="en-US" dirty="0" err="1"/>
              <a:t>kattaro</a:t>
            </a:r>
            <a:r>
              <a:rPr lang="uz-Cyrl-UZ" dirty="0"/>
              <a:t>q</a:t>
            </a:r>
            <a:r>
              <a:rPr lang="en-US" dirty="0"/>
              <a:t> </a:t>
            </a:r>
            <a:r>
              <a:rPr lang="en-US" dirty="0" err="1"/>
              <a:t>bo‘lsa</a:t>
            </a:r>
            <a:r>
              <a:rPr lang="en-US" dirty="0"/>
              <a:t>, </a:t>
            </a:r>
            <a:r>
              <a:rPr lang="en-US" dirty="0" err="1"/>
              <a:t>kristallar</a:t>
            </a:r>
            <a:r>
              <a:rPr lang="en-US" dirty="0"/>
              <a:t> </a:t>
            </a:r>
            <a:r>
              <a:rPr lang="en-US" dirty="0" err="1"/>
              <a:t>dendrit</a:t>
            </a:r>
            <a:r>
              <a:rPr lang="en-US" dirty="0"/>
              <a:t> </a:t>
            </a:r>
            <a:r>
              <a:rPr lang="en-US" dirty="0" err="1"/>
              <a:t>shaklini</a:t>
            </a:r>
            <a:r>
              <a:rPr lang="en-US" dirty="0"/>
              <a:t> </a:t>
            </a:r>
            <a:r>
              <a:rPr lang="en-US" dirty="0" err="1"/>
              <a:t>oladi</a:t>
            </a:r>
            <a:r>
              <a:rPr lang="en-US" dirty="0"/>
              <a:t>. (</a:t>
            </a:r>
            <a:r>
              <a:rPr lang="en-US" dirty="0" err="1"/>
              <a:t>kristallar</a:t>
            </a:r>
            <a:r>
              <a:rPr lang="en-US" dirty="0"/>
              <a:t>, </a:t>
            </a:r>
            <a:r>
              <a:rPr lang="en-US" dirty="0" err="1"/>
              <a:t>asosan</a:t>
            </a:r>
            <a:r>
              <a:rPr lang="en-US" dirty="0"/>
              <a:t> </a:t>
            </a:r>
            <a:r>
              <a:rPr lang="en-US" dirty="0" err="1"/>
              <a:t>fazoviy</a:t>
            </a:r>
            <a:r>
              <a:rPr lang="en-US" dirty="0"/>
              <a:t> </a:t>
            </a:r>
            <a:r>
              <a:rPr lang="en-US" dirty="0" err="1"/>
              <a:t>kristall</a:t>
            </a:r>
            <a:r>
              <a:rPr lang="en-US" dirty="0"/>
              <a:t> </a:t>
            </a:r>
            <a:r>
              <a:rPr lang="en-US" dirty="0" err="1"/>
              <a:t>panjaraning</a:t>
            </a:r>
            <a:r>
              <a:rPr lang="en-US" dirty="0"/>
              <a:t> </a:t>
            </a:r>
            <a:r>
              <a:rPr lang="en-US" dirty="0" err="1"/>
              <a:t>asosiy</a:t>
            </a:r>
            <a:r>
              <a:rPr lang="en-US" dirty="0"/>
              <a:t> </a:t>
            </a:r>
            <a:r>
              <a:rPr lang="uz-Cyrl-UZ" dirty="0"/>
              <a:t>o‘q</a:t>
            </a:r>
            <a:r>
              <a:rPr lang="en-US" dirty="0" err="1"/>
              <a:t>lari­ga</a:t>
            </a:r>
            <a:r>
              <a:rPr lang="en-US" dirty="0"/>
              <a:t> </a:t>
            </a:r>
            <a:r>
              <a:rPr lang="en-US" dirty="0" err="1"/>
              <a:t>mos</a:t>
            </a:r>
            <a:r>
              <a:rPr lang="en-US" dirty="0"/>
              <a:t> </a:t>
            </a:r>
            <a:r>
              <a:rPr lang="en-US" dirty="0" err="1"/>
              <a:t>yo‘nalishda</a:t>
            </a:r>
            <a:r>
              <a:rPr lang="en-US" dirty="0"/>
              <a:t> </a:t>
            </a:r>
            <a:r>
              <a:rPr lang="en-US" dirty="0" err="1"/>
              <a:t>o‘sadi</a:t>
            </a:r>
            <a:r>
              <a:rPr lang="en-US" dirty="0"/>
              <a:t>) "n" </a:t>
            </a:r>
            <a:r>
              <a:rPr lang="en-US" dirty="0" err="1"/>
              <a:t>ancha</a:t>
            </a:r>
            <a:r>
              <a:rPr lang="en-US" dirty="0"/>
              <a:t> </a:t>
            </a:r>
            <a:r>
              <a:rPr lang="en-US" dirty="0" err="1"/>
              <a:t>katta</a:t>
            </a:r>
            <a:r>
              <a:rPr lang="en-US" dirty="0"/>
              <a:t> </a:t>
            </a:r>
            <a:r>
              <a:rPr lang="en-US" dirty="0" err="1"/>
              <a:t>bo‘lsa</a:t>
            </a:r>
            <a:r>
              <a:rPr lang="en-US" dirty="0"/>
              <a:t>, </a:t>
            </a:r>
            <a:r>
              <a:rPr lang="en-US" dirty="0" err="1"/>
              <a:t>sferoid</a:t>
            </a:r>
            <a:r>
              <a:rPr lang="en-US" dirty="0"/>
              <a:t> </a:t>
            </a:r>
            <a:r>
              <a:rPr lang="en-US" dirty="0" err="1"/>
              <a:t>shaklidagi</a:t>
            </a:r>
            <a:r>
              <a:rPr lang="en-US" dirty="0"/>
              <a:t> </a:t>
            </a:r>
            <a:r>
              <a:rPr lang="en-US" dirty="0" err="1"/>
              <a:t>kris­tallar</a:t>
            </a:r>
            <a:r>
              <a:rPr lang="en-US" dirty="0"/>
              <a:t> </a:t>
            </a:r>
            <a:r>
              <a:rPr lang="en-US" dirty="0" err="1"/>
              <a:t>hosil</a:t>
            </a:r>
            <a:r>
              <a:rPr lang="en-US" dirty="0"/>
              <a:t> </a:t>
            </a:r>
            <a:r>
              <a:rPr lang="en-US" dirty="0" err="1"/>
              <a:t>bo‘ladi</a:t>
            </a:r>
            <a:r>
              <a:rPr lang="en-US" dirty="0"/>
              <a:t>.</a:t>
            </a:r>
            <a:endParaRPr lang="ru-RU" dirty="0"/>
          </a:p>
          <a:p>
            <a:r>
              <a:rPr lang="uz-Cyrl-UZ" dirty="0"/>
              <a:t> O‘ta sovish darajasi (</a:t>
            </a:r>
            <a:r>
              <a:rPr lang="ru-RU" dirty="0"/>
              <a:t> </a:t>
            </a:r>
            <a:r>
              <a:rPr lang="uz-Cyrl-UZ" dirty="0"/>
              <a:t>T) ortishi bilan, uning qiymati t</a:t>
            </a:r>
            <a:r>
              <a:rPr lang="ru-RU" dirty="0"/>
              <a:t> </a:t>
            </a:r>
            <a:r>
              <a:rPr lang="uz-Cyrl-UZ" dirty="0"/>
              <a:t> va t</a:t>
            </a:r>
            <a:r>
              <a:rPr lang="ru-RU" dirty="0"/>
              <a:t> </a:t>
            </a:r>
            <a:r>
              <a:rPr lang="uz-Cyrl-UZ" dirty="0"/>
              <a:t> ga yetganda, kristallanish tezligining (k.m) va markazlar sonining (m.s) qiymatlari maksimalga yetadi. </a:t>
            </a:r>
            <a:r>
              <a:rPr lang="ru-RU" dirty="0"/>
              <a:t>T </a:t>
            </a:r>
            <a:r>
              <a:rPr lang="ru-RU" dirty="0" err="1"/>
              <a:t>kichik</a:t>
            </a:r>
            <a:r>
              <a:rPr lang="ru-RU" dirty="0"/>
              <a:t> </a:t>
            </a:r>
            <a:r>
              <a:rPr lang="ru-RU" dirty="0" err="1"/>
              <a:t>bo‘lganda</a:t>
            </a:r>
            <a:r>
              <a:rPr lang="ru-RU" dirty="0"/>
              <a:t> </a:t>
            </a:r>
            <a:r>
              <a:rPr lang="ru-RU" dirty="0" err="1"/>
              <a:t>k.m</a:t>
            </a:r>
            <a:r>
              <a:rPr lang="ru-RU" dirty="0"/>
              <a:t> </a:t>
            </a:r>
            <a:r>
              <a:rPr lang="ru-RU" dirty="0" err="1"/>
              <a:t>va</a:t>
            </a:r>
            <a:r>
              <a:rPr lang="ru-RU" dirty="0"/>
              <a:t> </a:t>
            </a:r>
            <a:r>
              <a:rPr lang="ru-RU" dirty="0" err="1"/>
              <a:t>m.s</a:t>
            </a:r>
            <a:r>
              <a:rPr lang="ru-RU" dirty="0"/>
              <a:t> </a:t>
            </a:r>
            <a:r>
              <a:rPr lang="ru-RU" dirty="0" err="1"/>
              <a:t>larining</a:t>
            </a:r>
            <a:r>
              <a:rPr lang="ru-RU" dirty="0"/>
              <a:t> </a:t>
            </a:r>
            <a:r>
              <a:rPr lang="ru-RU" dirty="0" err="1"/>
              <a:t>ortishiga</a:t>
            </a:r>
            <a:r>
              <a:rPr lang="ru-RU" dirty="0"/>
              <a:t> </a:t>
            </a:r>
            <a:r>
              <a:rPr lang="ru-RU" dirty="0" err="1"/>
              <a:t>sabab</a:t>
            </a:r>
            <a:r>
              <a:rPr lang="ru-RU" dirty="0"/>
              <a:t> </a:t>
            </a:r>
            <a:r>
              <a:rPr lang="ru-RU" dirty="0" err="1"/>
              <a:t>shuki</a:t>
            </a:r>
            <a:r>
              <a:rPr lang="uz-Cyrl-UZ" dirty="0"/>
              <a:t>,</a:t>
            </a:r>
            <a:r>
              <a:rPr lang="ru-RU" dirty="0"/>
              <a:t> </a:t>
            </a:r>
            <a:r>
              <a:rPr lang="ru-RU" dirty="0" err="1"/>
              <a:t>muvozanat</a:t>
            </a:r>
            <a:r>
              <a:rPr lang="ru-RU" dirty="0"/>
              <a:t> </a:t>
            </a:r>
            <a:r>
              <a:rPr lang="ru-RU" dirty="0" err="1"/>
              <a:t>harorati</a:t>
            </a:r>
            <a:r>
              <a:rPr lang="ru-RU" dirty="0"/>
              <a:t> (</a:t>
            </a:r>
            <a:r>
              <a:rPr lang="ru-RU" dirty="0" err="1"/>
              <a:t>Tm</a:t>
            </a:r>
            <a:r>
              <a:rPr lang="ru-RU" dirty="0"/>
              <a:t>) </a:t>
            </a:r>
            <a:r>
              <a:rPr lang="ru-RU" dirty="0" err="1"/>
              <a:t>yaqinida</a:t>
            </a:r>
            <a:r>
              <a:rPr lang="ru-RU" dirty="0"/>
              <a:t> </a:t>
            </a:r>
            <a:r>
              <a:rPr lang="ru-RU" dirty="0" err="1"/>
              <a:t>suyuqlikning</a:t>
            </a:r>
            <a:r>
              <a:rPr lang="ru-RU" dirty="0"/>
              <a:t> </a:t>
            </a:r>
            <a:r>
              <a:rPr lang="ru-RU" dirty="0" err="1"/>
              <a:t>harakatlanganligi</a:t>
            </a:r>
            <a:r>
              <a:rPr lang="ru-RU" dirty="0"/>
              <a:t> </a:t>
            </a:r>
            <a:r>
              <a:rPr lang="ru-RU" dirty="0" err="1"/>
              <a:t>yuqori</a:t>
            </a:r>
            <a:r>
              <a:rPr lang="ru-RU" dirty="0"/>
              <a:t> </a:t>
            </a:r>
            <a:r>
              <a:rPr lang="ru-RU" dirty="0" err="1"/>
              <a:t>bo‘lib</a:t>
            </a:r>
            <a:r>
              <a:rPr lang="ru-RU" dirty="0"/>
              <a:t>, </a:t>
            </a:r>
            <a:r>
              <a:rPr lang="ru-RU" dirty="0" err="1"/>
              <a:t>suyuq</a:t>
            </a:r>
            <a:r>
              <a:rPr lang="ru-RU" dirty="0"/>
              <a:t> </a:t>
            </a:r>
            <a:r>
              <a:rPr lang="ru-RU" dirty="0" err="1"/>
              <a:t>va</a:t>
            </a:r>
            <a:r>
              <a:rPr lang="ru-RU" dirty="0"/>
              <a:t> </a:t>
            </a:r>
            <a:r>
              <a:rPr lang="ru-RU" dirty="0" err="1"/>
              <a:t>qattiq</a:t>
            </a:r>
            <a:r>
              <a:rPr lang="ru-RU" dirty="0"/>
              <a:t> </a:t>
            </a:r>
            <a:r>
              <a:rPr lang="ru-RU" dirty="0" err="1"/>
              <a:t>fazalar</a:t>
            </a:r>
            <a:r>
              <a:rPr lang="ru-RU" dirty="0"/>
              <a:t> </a:t>
            </a:r>
            <a:r>
              <a:rPr lang="ru-RU" dirty="0" err="1"/>
              <a:t>erkin</a:t>
            </a:r>
            <a:r>
              <a:rPr lang="ru-RU" dirty="0"/>
              <a:t> </a:t>
            </a:r>
            <a:r>
              <a:rPr lang="ru-RU" dirty="0" err="1"/>
              <a:t>energiyalari</a:t>
            </a:r>
            <a:r>
              <a:rPr lang="ru-RU" dirty="0"/>
              <a:t> </a:t>
            </a:r>
            <a:r>
              <a:rPr lang="ru-RU" dirty="0" err="1"/>
              <a:t>farqi</a:t>
            </a:r>
            <a:r>
              <a:rPr lang="ru-RU" dirty="0"/>
              <a:t> </a:t>
            </a:r>
            <a:r>
              <a:rPr lang="ru-RU" dirty="0" err="1"/>
              <a:t>katta</a:t>
            </a:r>
            <a:r>
              <a:rPr lang="ru-RU" dirty="0"/>
              <a:t> </a:t>
            </a:r>
            <a:r>
              <a:rPr lang="ru-RU" dirty="0" err="1"/>
              <a:t>bo‘ladi</a:t>
            </a:r>
            <a:r>
              <a:rPr lang="ru-RU" dirty="0"/>
              <a:t>. </a:t>
            </a:r>
            <a:r>
              <a:rPr lang="uz-Cyrl-UZ" dirty="0"/>
              <a:t>N</a:t>
            </a:r>
            <a:r>
              <a:rPr lang="en-US" dirty="0" err="1"/>
              <a:t>atijada</a:t>
            </a:r>
            <a:r>
              <a:rPr lang="en-US" dirty="0"/>
              <a:t> </a:t>
            </a:r>
            <a:r>
              <a:rPr lang="en-US" dirty="0" err="1"/>
              <a:t>kristallanish</a:t>
            </a:r>
            <a:r>
              <a:rPr lang="en-US" dirty="0"/>
              <a:t> </a:t>
            </a:r>
            <a:r>
              <a:rPr lang="en-US" dirty="0" err="1"/>
              <a:t>tezla</a:t>
            </a:r>
            <a:r>
              <a:rPr lang="uz-Cyrl-UZ" dirty="0"/>
              <a:t>sh</a:t>
            </a:r>
            <a:r>
              <a:rPr lang="en-US" dirty="0" err="1"/>
              <a:t>adi</a:t>
            </a:r>
            <a:r>
              <a:rPr lang="en-US" dirty="0"/>
              <a:t>.  </a:t>
            </a:r>
            <a:r>
              <a:rPr lang="ru-RU" dirty="0"/>
              <a:t> </a:t>
            </a:r>
            <a:r>
              <a:rPr lang="en-US" dirty="0"/>
              <a:t>T </a:t>
            </a:r>
            <a:r>
              <a:rPr lang="en-US" dirty="0" err="1"/>
              <a:t>ortishi</a:t>
            </a:r>
            <a:r>
              <a:rPr lang="en-US" dirty="0"/>
              <a:t> </a:t>
            </a:r>
            <a:r>
              <a:rPr lang="en-US" dirty="0" err="1"/>
              <a:t>bilan</a:t>
            </a:r>
            <a:r>
              <a:rPr lang="en-US" dirty="0"/>
              <a:t> </a:t>
            </a:r>
            <a:r>
              <a:rPr lang="en-US" dirty="0" err="1"/>
              <a:t>zarrachalar</a:t>
            </a:r>
            <a:r>
              <a:rPr lang="en-US" dirty="0"/>
              <a:t> </a:t>
            </a:r>
            <a:r>
              <a:rPr lang="en-US" dirty="0" err="1"/>
              <a:t>harakatlangani</a:t>
            </a:r>
            <a:r>
              <a:rPr lang="en-US" dirty="0"/>
              <a:t> </a:t>
            </a:r>
            <a:r>
              <a:rPr lang="en-US" dirty="0" err="1"/>
              <a:t>pasayadi</a:t>
            </a:r>
            <a:r>
              <a:rPr lang="en-US" dirty="0"/>
              <a:t> </a:t>
            </a:r>
            <a:r>
              <a:rPr lang="en-US" dirty="0" err="1"/>
              <a:t>va</a:t>
            </a:r>
            <a:r>
              <a:rPr lang="en-US" dirty="0"/>
              <a:t> </a:t>
            </a:r>
            <a:r>
              <a:rPr lang="en-US" dirty="0" err="1"/>
              <a:t>m.s</a:t>
            </a:r>
            <a:r>
              <a:rPr lang="en-US" dirty="0"/>
              <a:t> </a:t>
            </a:r>
            <a:r>
              <a:rPr lang="en-US" dirty="0" err="1"/>
              <a:t>va</a:t>
            </a:r>
            <a:r>
              <a:rPr lang="en-US" dirty="0"/>
              <a:t> k.t </a:t>
            </a:r>
            <a:r>
              <a:rPr lang="uz-Cyrl-UZ" dirty="0"/>
              <a:t>l</a:t>
            </a:r>
            <a:r>
              <a:rPr lang="en-US" dirty="0" err="1"/>
              <a:t>ar</a:t>
            </a:r>
            <a:r>
              <a:rPr lang="en-US" dirty="0"/>
              <a:t> </a:t>
            </a:r>
            <a:r>
              <a:rPr lang="en-US" dirty="0" err="1"/>
              <a:t>pasayadi</a:t>
            </a:r>
            <a:r>
              <a:rPr lang="en-US" dirty="0"/>
              <a:t>. </a:t>
            </a:r>
            <a:endParaRPr lang="ru-RU" dirty="0"/>
          </a:p>
          <a:p>
            <a:r>
              <a:rPr lang="en-US" dirty="0"/>
              <a:t> Agar </a:t>
            </a:r>
            <a:r>
              <a:rPr lang="en-US" dirty="0" err="1"/>
              <a:t>m.s</a:t>
            </a:r>
            <a:r>
              <a:rPr lang="en-US" dirty="0"/>
              <a:t> </a:t>
            </a:r>
            <a:r>
              <a:rPr lang="en-US" dirty="0" err="1"/>
              <a:t>ko‘p</a:t>
            </a:r>
            <a:r>
              <a:rPr lang="en-US" dirty="0"/>
              <a:t>, k.t </a:t>
            </a:r>
            <a:r>
              <a:rPr lang="en-US" dirty="0" err="1"/>
              <a:t>kichik</a:t>
            </a:r>
            <a:r>
              <a:rPr lang="en-US" dirty="0"/>
              <a:t> </a:t>
            </a:r>
            <a:r>
              <a:rPr lang="en-US" dirty="0" err="1"/>
              <a:t>bo‘lsa</a:t>
            </a:r>
            <a:r>
              <a:rPr lang="en-US" dirty="0"/>
              <a:t>, </a:t>
            </a:r>
            <a:r>
              <a:rPr lang="en-US" b="1" dirty="0" err="1"/>
              <a:t>mayda</a:t>
            </a:r>
            <a:r>
              <a:rPr lang="en-US" dirty="0"/>
              <a:t> </a:t>
            </a:r>
            <a:r>
              <a:rPr lang="en-US" dirty="0" err="1"/>
              <a:t>kristallar</a:t>
            </a:r>
            <a:r>
              <a:rPr lang="en-US" dirty="0"/>
              <a:t> </a:t>
            </a:r>
            <a:r>
              <a:rPr lang="en-US" dirty="0" err="1"/>
              <a:t>hosil</a:t>
            </a:r>
            <a:r>
              <a:rPr lang="en-US" dirty="0"/>
              <a:t> </a:t>
            </a:r>
            <a:r>
              <a:rPr lang="en-US" dirty="0" err="1"/>
              <a:t>bo‘ladi</a:t>
            </a:r>
            <a:r>
              <a:rPr lang="en-US" dirty="0"/>
              <a:t>. </a:t>
            </a:r>
            <a:r>
              <a:rPr lang="en-US" dirty="0" err="1"/>
              <a:t>Aksincha</a:t>
            </a:r>
            <a:r>
              <a:rPr lang="en-US" dirty="0"/>
              <a:t>, </a:t>
            </a:r>
            <a:r>
              <a:rPr lang="en-US" dirty="0" err="1"/>
              <a:t>m.s</a:t>
            </a:r>
            <a:r>
              <a:rPr lang="en-US" dirty="0"/>
              <a:t> </a:t>
            </a:r>
            <a:r>
              <a:rPr lang="en-US" dirty="0" err="1"/>
              <a:t>kam</a:t>
            </a:r>
            <a:r>
              <a:rPr lang="en-US" dirty="0"/>
              <a:t>, </a:t>
            </a:r>
            <a:r>
              <a:rPr lang="en-US" dirty="0" err="1"/>
              <a:t>k.m</a:t>
            </a:r>
            <a:r>
              <a:rPr lang="en-US" dirty="0"/>
              <a:t> </a:t>
            </a:r>
            <a:r>
              <a:rPr lang="en-US" dirty="0" err="1"/>
              <a:t>yuqori</a:t>
            </a:r>
            <a:r>
              <a:rPr lang="en-US" dirty="0"/>
              <a:t> </a:t>
            </a:r>
            <a:r>
              <a:rPr lang="en-US" dirty="0" err="1"/>
              <a:t>bo‘lsa</a:t>
            </a:r>
            <a:r>
              <a:rPr lang="en-US" dirty="0"/>
              <a:t> </a:t>
            </a:r>
            <a:r>
              <a:rPr lang="en-US" b="1" dirty="0" err="1"/>
              <a:t>yirik</a:t>
            </a:r>
            <a:r>
              <a:rPr lang="en-US" dirty="0"/>
              <a:t> </a:t>
            </a:r>
            <a:r>
              <a:rPr lang="en-US" dirty="0" err="1"/>
              <a:t>kristallar</a:t>
            </a:r>
            <a:r>
              <a:rPr lang="en-US" dirty="0"/>
              <a:t> </a:t>
            </a:r>
            <a:r>
              <a:rPr lang="en-US" dirty="0" err="1"/>
              <a:t>hosil</a:t>
            </a:r>
            <a:r>
              <a:rPr lang="en-US" dirty="0"/>
              <a:t> </a:t>
            </a:r>
            <a:r>
              <a:rPr lang="en-US" dirty="0" err="1"/>
              <a:t>bo‘ladi</a:t>
            </a:r>
            <a:r>
              <a:rPr lang="en-US" dirty="0"/>
              <a:t>.</a:t>
            </a:r>
            <a:endParaRPr lang="ru-RU" dirty="0"/>
          </a:p>
          <a:p>
            <a:r>
              <a:rPr lang="en-US" dirty="0"/>
              <a:t> </a:t>
            </a:r>
            <a:r>
              <a:rPr lang="ru-RU" dirty="0"/>
              <a:t> </a:t>
            </a:r>
            <a:r>
              <a:rPr lang="en-US" dirty="0"/>
              <a:t>T </a:t>
            </a:r>
            <a:r>
              <a:rPr lang="en-US" dirty="0" err="1"/>
              <a:t>juda</a:t>
            </a:r>
            <a:r>
              <a:rPr lang="en-US" dirty="0"/>
              <a:t> </a:t>
            </a:r>
            <a:r>
              <a:rPr lang="en-US" dirty="0" err="1"/>
              <a:t>kichik</a:t>
            </a:r>
            <a:r>
              <a:rPr lang="en-US" dirty="0"/>
              <a:t> </a:t>
            </a:r>
            <a:r>
              <a:rPr lang="en-US" dirty="0" err="1"/>
              <a:t>bo‘lsa</a:t>
            </a:r>
            <a:r>
              <a:rPr lang="en-US" dirty="0"/>
              <a:t>, </a:t>
            </a:r>
            <a:r>
              <a:rPr lang="en-US" dirty="0" err="1"/>
              <a:t>muntazam</a:t>
            </a:r>
            <a:r>
              <a:rPr lang="en-US" dirty="0"/>
              <a:t> </a:t>
            </a:r>
            <a:r>
              <a:rPr lang="en-US" dirty="0" err="1"/>
              <a:t>geometrik</a:t>
            </a:r>
            <a:r>
              <a:rPr lang="en-US" dirty="0"/>
              <a:t> </a:t>
            </a:r>
            <a:r>
              <a:rPr lang="en-US" dirty="0" err="1"/>
              <a:t>shakldagi</a:t>
            </a:r>
            <a:r>
              <a:rPr lang="en-US" dirty="0"/>
              <a:t> </a:t>
            </a:r>
            <a:r>
              <a:rPr lang="en-US" dirty="0" err="1"/>
              <a:t>kristallar</a:t>
            </a:r>
            <a:r>
              <a:rPr lang="en-US" dirty="0"/>
              <a:t> </a:t>
            </a:r>
            <a:r>
              <a:rPr lang="en-US" dirty="0" err="1"/>
              <a:t>hosil</a:t>
            </a:r>
            <a:r>
              <a:rPr lang="en-US" dirty="0"/>
              <a:t> </a:t>
            </a:r>
            <a:r>
              <a:rPr lang="en-US" dirty="0" err="1"/>
              <a:t>bo‘ladi</a:t>
            </a:r>
            <a:r>
              <a:rPr lang="en-US" dirty="0"/>
              <a:t>. T </a:t>
            </a:r>
            <a:r>
              <a:rPr lang="en-US" dirty="0" err="1"/>
              <a:t>bir</a:t>
            </a:r>
            <a:r>
              <a:rPr lang="en-US" dirty="0"/>
              <a:t> </a:t>
            </a:r>
            <a:r>
              <a:rPr lang="en-US" dirty="0" err="1"/>
              <a:t>qadar</a:t>
            </a:r>
            <a:r>
              <a:rPr lang="en-US" dirty="0"/>
              <a:t> </a:t>
            </a:r>
            <a:r>
              <a:rPr lang="en-US" dirty="0" err="1"/>
              <a:t>kattaroq</a:t>
            </a:r>
            <a:r>
              <a:rPr lang="en-US" dirty="0"/>
              <a:t> </a:t>
            </a:r>
            <a:r>
              <a:rPr lang="en-US" dirty="0" err="1"/>
              <a:t>bo‘lsa</a:t>
            </a:r>
            <a:r>
              <a:rPr lang="en-US" dirty="0"/>
              <a:t>, </a:t>
            </a:r>
            <a:r>
              <a:rPr lang="en-US" dirty="0" err="1"/>
              <a:t>kristallar</a:t>
            </a:r>
            <a:r>
              <a:rPr lang="en-US" b="1" dirty="0"/>
              <a:t> </a:t>
            </a:r>
            <a:r>
              <a:rPr lang="en-US" b="1" dirty="0" err="1"/>
              <a:t>dendrit</a:t>
            </a:r>
            <a:r>
              <a:rPr lang="en-US" dirty="0"/>
              <a:t> </a:t>
            </a:r>
            <a:r>
              <a:rPr lang="en-US" dirty="0" err="1"/>
              <a:t>shaklini</a:t>
            </a:r>
            <a:r>
              <a:rPr lang="en-US" dirty="0"/>
              <a:t> </a:t>
            </a:r>
            <a:r>
              <a:rPr lang="en-US" dirty="0" err="1"/>
              <a:t>oladi</a:t>
            </a:r>
            <a:r>
              <a:rPr lang="en-US" dirty="0"/>
              <a:t>, </a:t>
            </a:r>
            <a:r>
              <a:rPr lang="en-US" dirty="0" err="1"/>
              <a:t>ya’ni</a:t>
            </a:r>
            <a:r>
              <a:rPr lang="en-US" dirty="0"/>
              <a:t> </a:t>
            </a:r>
            <a:r>
              <a:rPr lang="en-US" dirty="0" err="1"/>
              <a:t>kristallar</a:t>
            </a:r>
            <a:r>
              <a:rPr lang="en-US" dirty="0"/>
              <a:t> </a:t>
            </a:r>
            <a:r>
              <a:rPr lang="en-US" dirty="0" err="1"/>
              <a:t>asosan</a:t>
            </a:r>
            <a:r>
              <a:rPr lang="en-US" dirty="0"/>
              <a:t> </a:t>
            </a:r>
            <a:r>
              <a:rPr lang="en-US" dirty="0" err="1"/>
              <a:t>fazaviy</a:t>
            </a:r>
            <a:r>
              <a:rPr lang="en-US" dirty="0"/>
              <a:t> </a:t>
            </a:r>
            <a:r>
              <a:rPr lang="en-US" dirty="0" err="1"/>
              <a:t>kristall</a:t>
            </a:r>
            <a:r>
              <a:rPr lang="en-US" dirty="0"/>
              <a:t> </a:t>
            </a:r>
            <a:r>
              <a:rPr lang="en-US" dirty="0" err="1"/>
              <a:t>panjaraning</a:t>
            </a:r>
            <a:r>
              <a:rPr lang="en-US" dirty="0"/>
              <a:t> </a:t>
            </a:r>
            <a:r>
              <a:rPr lang="en-US" dirty="0" err="1"/>
              <a:t>asosiy</a:t>
            </a:r>
            <a:r>
              <a:rPr lang="en-US" dirty="0"/>
              <a:t> </a:t>
            </a:r>
            <a:r>
              <a:rPr lang="en-US" dirty="0" err="1"/>
              <a:t>o‘qlariga</a:t>
            </a:r>
            <a:r>
              <a:rPr lang="en-US" dirty="0"/>
              <a:t> </a:t>
            </a:r>
            <a:r>
              <a:rPr lang="en-US" dirty="0" err="1"/>
              <a:t>mos</a:t>
            </a:r>
            <a:r>
              <a:rPr lang="en-US" dirty="0"/>
              <a:t> </a:t>
            </a:r>
            <a:r>
              <a:rPr lang="en-US" dirty="0" err="1"/>
              <a:t>yo‘nalishda</a:t>
            </a:r>
            <a:r>
              <a:rPr lang="en-US" dirty="0"/>
              <a:t> </a:t>
            </a:r>
            <a:r>
              <a:rPr lang="en-US" dirty="0" err="1"/>
              <a:t>o‘sadi</a:t>
            </a:r>
            <a:r>
              <a:rPr lang="en-US" dirty="0"/>
              <a:t>. T </a:t>
            </a:r>
            <a:r>
              <a:rPr lang="en-US" dirty="0" err="1"/>
              <a:t>ancha</a:t>
            </a:r>
            <a:r>
              <a:rPr lang="en-US" dirty="0"/>
              <a:t> </a:t>
            </a:r>
            <a:r>
              <a:rPr lang="en-US" dirty="0" err="1"/>
              <a:t>katta</a:t>
            </a:r>
            <a:r>
              <a:rPr lang="en-US" dirty="0"/>
              <a:t> </a:t>
            </a:r>
            <a:r>
              <a:rPr lang="en-US" dirty="0" err="1"/>
              <a:t>bo‘lsa</a:t>
            </a:r>
            <a:r>
              <a:rPr lang="en-US" dirty="0"/>
              <a:t>, </a:t>
            </a:r>
            <a:r>
              <a:rPr lang="en-US" b="1" dirty="0" err="1"/>
              <a:t>sferoid</a:t>
            </a:r>
            <a:r>
              <a:rPr lang="en-US" dirty="0"/>
              <a:t> </a:t>
            </a:r>
            <a:r>
              <a:rPr lang="en-US" dirty="0" err="1"/>
              <a:t>shaklidagi</a:t>
            </a:r>
            <a:r>
              <a:rPr lang="en-US" dirty="0"/>
              <a:t> </a:t>
            </a:r>
            <a:r>
              <a:rPr lang="en-US" dirty="0" err="1"/>
              <a:t>kristallar</a:t>
            </a:r>
            <a:r>
              <a:rPr lang="en-US" dirty="0"/>
              <a:t> </a:t>
            </a:r>
            <a:r>
              <a:rPr lang="en-US" dirty="0" err="1"/>
              <a:t>hosil</a:t>
            </a:r>
            <a:r>
              <a:rPr lang="en-US" dirty="0"/>
              <a:t> </a:t>
            </a:r>
            <a:r>
              <a:rPr lang="en-US" dirty="0" err="1"/>
              <a:t>bo‘ladi</a:t>
            </a:r>
            <a:r>
              <a:rPr lang="en-US" dirty="0"/>
              <a:t>.</a:t>
            </a:r>
            <a:endParaRPr lang="ru-RU" dirty="0"/>
          </a:p>
          <a:p>
            <a:r>
              <a:rPr lang="en-US" dirty="0"/>
              <a:t> </a:t>
            </a:r>
            <a:r>
              <a:rPr lang="en-US" dirty="0" err="1"/>
              <a:t>Kristallanish</a:t>
            </a:r>
            <a:r>
              <a:rPr lang="en-US" dirty="0"/>
              <a:t> </a:t>
            </a:r>
            <a:r>
              <a:rPr lang="en-US" dirty="0" err="1"/>
              <a:t>jarayonini</a:t>
            </a:r>
            <a:r>
              <a:rPr lang="en-US" dirty="0"/>
              <a:t> </a:t>
            </a:r>
            <a:r>
              <a:rPr lang="en-US" dirty="0" err="1"/>
              <a:t>boshqarish</a:t>
            </a:r>
            <a:r>
              <a:rPr lang="en-US" dirty="0"/>
              <a:t> </a:t>
            </a:r>
            <a:r>
              <a:rPr lang="en-US" dirty="0" err="1"/>
              <a:t>mumkin</a:t>
            </a:r>
            <a:r>
              <a:rPr lang="en-US" dirty="0"/>
              <a:t>. </a:t>
            </a:r>
            <a:r>
              <a:rPr lang="en-US" dirty="0" err="1"/>
              <a:t>Shu</a:t>
            </a:r>
            <a:r>
              <a:rPr lang="en-US" dirty="0"/>
              <a:t> </a:t>
            </a:r>
            <a:r>
              <a:rPr lang="en-US" dirty="0" err="1"/>
              <a:t>yo‘l</a:t>
            </a:r>
            <a:r>
              <a:rPr lang="en-US" dirty="0"/>
              <a:t> </a:t>
            </a:r>
            <a:r>
              <a:rPr lang="en-US" dirty="0" err="1"/>
              <a:t>bilan</a:t>
            </a:r>
            <a:r>
              <a:rPr lang="en-US" dirty="0"/>
              <a:t> </a:t>
            </a:r>
            <a:r>
              <a:rPr lang="en-US" dirty="0" err="1"/>
              <a:t>mayda</a:t>
            </a:r>
            <a:r>
              <a:rPr lang="en-US" dirty="0"/>
              <a:t> </a:t>
            </a:r>
            <a:r>
              <a:rPr lang="en-US" dirty="0" err="1"/>
              <a:t>zarrachali</a:t>
            </a:r>
            <a:r>
              <a:rPr lang="en-US" dirty="0"/>
              <a:t> </a:t>
            </a:r>
            <a:r>
              <a:rPr lang="en-US" dirty="0" err="1"/>
              <a:t>strukturani</a:t>
            </a:r>
            <a:r>
              <a:rPr lang="en-US" dirty="0"/>
              <a:t> </a:t>
            </a:r>
            <a:r>
              <a:rPr lang="en-US" dirty="0" err="1"/>
              <a:t>olish</a:t>
            </a:r>
            <a:r>
              <a:rPr lang="en-US" dirty="0"/>
              <a:t> </a:t>
            </a:r>
            <a:r>
              <a:rPr lang="en-US" dirty="0" err="1"/>
              <a:t>mumkin</a:t>
            </a:r>
            <a:r>
              <a:rPr lang="en-US" dirty="0"/>
              <a:t>. </a:t>
            </a:r>
            <a:r>
              <a:rPr lang="en-US" dirty="0" err="1"/>
              <a:t>Buning</a:t>
            </a:r>
            <a:r>
              <a:rPr lang="en-US" dirty="0"/>
              <a:t> </a:t>
            </a:r>
            <a:r>
              <a:rPr lang="en-US" dirty="0" err="1"/>
              <a:t>uchun</a:t>
            </a:r>
            <a:r>
              <a:rPr lang="en-US" dirty="0"/>
              <a:t> </a:t>
            </a:r>
            <a:r>
              <a:rPr lang="en-US" dirty="0" err="1"/>
              <a:t>suyuq</a:t>
            </a:r>
            <a:r>
              <a:rPr lang="en-US" dirty="0"/>
              <a:t> </a:t>
            </a:r>
            <a:r>
              <a:rPr lang="en-US" dirty="0" err="1"/>
              <a:t>metallarga</a:t>
            </a:r>
            <a:r>
              <a:rPr lang="en-US" dirty="0"/>
              <a:t> </a:t>
            </a:r>
            <a:r>
              <a:rPr lang="en-US" dirty="0" err="1"/>
              <a:t>qo‘shimcha</a:t>
            </a:r>
            <a:r>
              <a:rPr lang="en-US" dirty="0"/>
              <a:t> </a:t>
            </a:r>
            <a:r>
              <a:rPr lang="uz-Cyrl-UZ" dirty="0"/>
              <a:t>t</a:t>
            </a:r>
            <a:r>
              <a:rPr lang="en-US" dirty="0" err="1"/>
              <a:t>ashqi</a:t>
            </a:r>
            <a:r>
              <a:rPr lang="en-US" dirty="0"/>
              <a:t> </a:t>
            </a:r>
            <a:r>
              <a:rPr lang="en-US" b="1" dirty="0" err="1"/>
              <a:t>moddalar</a:t>
            </a:r>
            <a:r>
              <a:rPr lang="en-US" b="1" dirty="0"/>
              <a:t> – </a:t>
            </a:r>
            <a:r>
              <a:rPr lang="en-US" b="1" dirty="0" err="1"/>
              <a:t>modifiqatorlar</a:t>
            </a:r>
            <a:r>
              <a:rPr lang="en-US" dirty="0"/>
              <a:t> </a:t>
            </a:r>
            <a:r>
              <a:rPr lang="en-US" dirty="0" err="1"/>
              <a:t>qo‘shiladi</a:t>
            </a:r>
            <a:r>
              <a:rPr lang="en-US" dirty="0"/>
              <a:t>. </a:t>
            </a:r>
            <a:r>
              <a:rPr lang="en-US" dirty="0" err="1"/>
              <a:t>Jarayon</a:t>
            </a:r>
            <a:r>
              <a:rPr lang="en-US" dirty="0"/>
              <a:t> </a:t>
            </a:r>
            <a:r>
              <a:rPr lang="en-US" b="1" dirty="0" err="1"/>
              <a:t>modifikatsiyalash</a:t>
            </a:r>
            <a:r>
              <a:rPr lang="en-US" b="1" dirty="0"/>
              <a:t> </a:t>
            </a:r>
            <a:r>
              <a:rPr lang="en-US" dirty="0"/>
              <a:t>– </a:t>
            </a:r>
            <a:r>
              <a:rPr lang="en-US" b="1" dirty="0" err="1"/>
              <a:t>takomillash</a:t>
            </a:r>
            <a:r>
              <a:rPr lang="uz-Cyrl-UZ" b="1" dirty="0"/>
              <a:t>tirish</a:t>
            </a:r>
            <a:r>
              <a:rPr lang="en-US" dirty="0"/>
              <a:t> deb </a:t>
            </a:r>
            <a:r>
              <a:rPr lang="en-US" dirty="0" err="1"/>
              <a:t>ataladi</a:t>
            </a:r>
            <a:endParaRPr lang="ru-RU" dirty="0"/>
          </a:p>
        </p:txBody>
      </p:sp>
    </p:spTree>
    <p:extLst>
      <p:ext uri="{BB962C8B-B14F-4D97-AF65-F5344CB8AC3E}">
        <p14:creationId xmlns:p14="http://schemas.microsoft.com/office/powerpoint/2010/main" val="929126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800" decel="100000"/>
                                        <p:tgtEl>
                                          <p:spTgt spid="3">
                                            <p:txEl>
                                              <p:pRg st="0" end="0"/>
                                            </p:txEl>
                                          </p:spTgt>
                                        </p:tgtEl>
                                      </p:cBhvr>
                                    </p:animEffect>
                                    <p:anim calcmode="lin" valueType="num">
                                      <p:cBhvr>
                                        <p:cTn id="8"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800" decel="100000"/>
                                        <p:tgtEl>
                                          <p:spTgt spid="3">
                                            <p:txEl>
                                              <p:pRg st="1" end="1"/>
                                            </p:txEl>
                                          </p:spTgt>
                                        </p:tgtEl>
                                      </p:cBhvr>
                                    </p:animEffect>
                                    <p:anim calcmode="lin" valueType="num">
                                      <p:cBhvr>
                                        <p:cTn id="18" dur="8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3">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800" decel="100000"/>
                                        <p:tgtEl>
                                          <p:spTgt spid="3">
                                            <p:txEl>
                                              <p:pRg st="2" end="2"/>
                                            </p:txEl>
                                          </p:spTgt>
                                        </p:tgtEl>
                                      </p:cBhvr>
                                    </p:animEffect>
                                    <p:anim calcmode="lin" valueType="num">
                                      <p:cBhvr>
                                        <p:cTn id="28" dur="800" decel="100000" fill="hold"/>
                                        <p:tgtEl>
                                          <p:spTgt spid="3">
                                            <p:txEl>
                                              <p:pRg st="2" end="2"/>
                                            </p:txEl>
                                          </p:spTgt>
                                        </p:tgtEl>
                                        <p:attrNameLst>
                                          <p:attrName>style.rotation</p:attrName>
                                        </p:attrNameLst>
                                      </p:cBhvr>
                                      <p:tavLst>
                                        <p:tav tm="0">
                                          <p:val>
                                            <p:fltVal val="-90"/>
                                          </p:val>
                                        </p:tav>
                                        <p:tav tm="100000">
                                          <p:val>
                                            <p:fltVal val="0"/>
                                          </p:val>
                                        </p:tav>
                                      </p:tavLst>
                                    </p:anim>
                                    <p:anim calcmode="lin" valueType="num">
                                      <p:cBhvr>
                                        <p:cTn id="29" dur="800" decel="100000" fill="hold"/>
                                        <p:tgtEl>
                                          <p:spTgt spid="3">
                                            <p:txEl>
                                              <p:pRg st="2" end="2"/>
                                            </p:txEl>
                                          </p:spTgt>
                                        </p:tgtEl>
                                        <p:attrNameLst>
                                          <p:attrName>ppt_x</p:attrName>
                                        </p:attrNameLst>
                                      </p:cBhvr>
                                      <p:tavLst>
                                        <p:tav tm="0">
                                          <p:val>
                                            <p:strVal val="#ppt_x+0.4"/>
                                          </p:val>
                                        </p:tav>
                                        <p:tav tm="100000">
                                          <p:val>
                                            <p:strVal val="#ppt_x-0.05"/>
                                          </p:val>
                                        </p:tav>
                                      </p:tavLst>
                                    </p:anim>
                                    <p:anim calcmode="lin" valueType="num">
                                      <p:cBhvr>
                                        <p:cTn id="30" dur="800" decel="100000" fill="hold"/>
                                        <p:tgtEl>
                                          <p:spTgt spid="3">
                                            <p:txEl>
                                              <p:pRg st="2" end="2"/>
                                            </p:txEl>
                                          </p:spTgt>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3">
                                            <p:txEl>
                                              <p:pRg st="2" end="2"/>
                                            </p:txEl>
                                          </p:spTgt>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3">
                                            <p:txEl>
                                              <p:pRg st="2" end="2"/>
                                            </p:txEl>
                                          </p:spTgt>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800" decel="100000"/>
                                        <p:tgtEl>
                                          <p:spTgt spid="3">
                                            <p:txEl>
                                              <p:pRg st="3" end="3"/>
                                            </p:txEl>
                                          </p:spTgt>
                                        </p:tgtEl>
                                      </p:cBhvr>
                                    </p:animEffect>
                                    <p:anim calcmode="lin" valueType="num">
                                      <p:cBhvr>
                                        <p:cTn id="38" dur="800" decel="100000" fill="hold"/>
                                        <p:tgtEl>
                                          <p:spTgt spid="3">
                                            <p:txEl>
                                              <p:pRg st="3" end="3"/>
                                            </p:txEl>
                                          </p:spTgt>
                                        </p:tgtEl>
                                        <p:attrNameLst>
                                          <p:attrName>style.rotation</p:attrName>
                                        </p:attrNameLst>
                                      </p:cBhvr>
                                      <p:tavLst>
                                        <p:tav tm="0">
                                          <p:val>
                                            <p:fltVal val="-90"/>
                                          </p:val>
                                        </p:tav>
                                        <p:tav tm="100000">
                                          <p:val>
                                            <p:fltVal val="0"/>
                                          </p:val>
                                        </p:tav>
                                      </p:tavLst>
                                    </p:anim>
                                    <p:anim calcmode="lin" valueType="num">
                                      <p:cBhvr>
                                        <p:cTn id="39" dur="800" decel="100000" fill="hold"/>
                                        <p:tgtEl>
                                          <p:spTgt spid="3">
                                            <p:txEl>
                                              <p:pRg st="3" end="3"/>
                                            </p:txEl>
                                          </p:spTgt>
                                        </p:tgtEl>
                                        <p:attrNameLst>
                                          <p:attrName>ppt_x</p:attrName>
                                        </p:attrNameLst>
                                      </p:cBhvr>
                                      <p:tavLst>
                                        <p:tav tm="0">
                                          <p:val>
                                            <p:strVal val="#ppt_x+0.4"/>
                                          </p:val>
                                        </p:tav>
                                        <p:tav tm="100000">
                                          <p:val>
                                            <p:strVal val="#ppt_x-0.05"/>
                                          </p:val>
                                        </p:tav>
                                      </p:tavLst>
                                    </p:anim>
                                    <p:anim calcmode="lin" valueType="num">
                                      <p:cBhvr>
                                        <p:cTn id="40" dur="800" decel="100000" fill="hold"/>
                                        <p:tgtEl>
                                          <p:spTgt spid="3">
                                            <p:txEl>
                                              <p:pRg st="3" end="3"/>
                                            </p:txEl>
                                          </p:spTgt>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3">
                                            <p:txEl>
                                              <p:pRg st="3" end="3"/>
                                            </p:txEl>
                                          </p:spTgt>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3">
                                            <p:txEl>
                                              <p:pRg st="3" end="3"/>
                                            </p:txEl>
                                          </p:spTgt>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fade">
                                      <p:cBhvr>
                                        <p:cTn id="47" dur="800" decel="100000"/>
                                        <p:tgtEl>
                                          <p:spTgt spid="3">
                                            <p:txEl>
                                              <p:pRg st="4" end="4"/>
                                            </p:txEl>
                                          </p:spTgt>
                                        </p:tgtEl>
                                      </p:cBhvr>
                                    </p:animEffect>
                                    <p:anim calcmode="lin" valueType="num">
                                      <p:cBhvr>
                                        <p:cTn id="48" dur="800" decel="100000" fill="hold"/>
                                        <p:tgtEl>
                                          <p:spTgt spid="3">
                                            <p:txEl>
                                              <p:pRg st="4" end="4"/>
                                            </p:txEl>
                                          </p:spTgt>
                                        </p:tgtEl>
                                        <p:attrNameLst>
                                          <p:attrName>style.rotation</p:attrName>
                                        </p:attrNameLst>
                                      </p:cBhvr>
                                      <p:tavLst>
                                        <p:tav tm="0">
                                          <p:val>
                                            <p:fltVal val="-90"/>
                                          </p:val>
                                        </p:tav>
                                        <p:tav tm="100000">
                                          <p:val>
                                            <p:fltVal val="0"/>
                                          </p:val>
                                        </p:tav>
                                      </p:tavLst>
                                    </p:anim>
                                    <p:anim calcmode="lin" valueType="num">
                                      <p:cBhvr>
                                        <p:cTn id="49" dur="800" decel="100000" fill="hold"/>
                                        <p:tgtEl>
                                          <p:spTgt spid="3">
                                            <p:txEl>
                                              <p:pRg st="4" end="4"/>
                                            </p:txEl>
                                          </p:spTgt>
                                        </p:tgtEl>
                                        <p:attrNameLst>
                                          <p:attrName>ppt_x</p:attrName>
                                        </p:attrNameLst>
                                      </p:cBhvr>
                                      <p:tavLst>
                                        <p:tav tm="0">
                                          <p:val>
                                            <p:strVal val="#ppt_x+0.4"/>
                                          </p:val>
                                        </p:tav>
                                        <p:tav tm="100000">
                                          <p:val>
                                            <p:strVal val="#ppt_x-0.05"/>
                                          </p:val>
                                        </p:tav>
                                      </p:tavLst>
                                    </p:anim>
                                    <p:anim calcmode="lin" valueType="num">
                                      <p:cBhvr>
                                        <p:cTn id="50" dur="800" decel="100000" fill="hold"/>
                                        <p:tgtEl>
                                          <p:spTgt spid="3">
                                            <p:txEl>
                                              <p:pRg st="4" end="4"/>
                                            </p:txEl>
                                          </p:spTgt>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3">
                                            <p:txEl>
                                              <p:pRg st="4" end="4"/>
                                            </p:txEl>
                                          </p:spTgt>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3">
                                            <p:txEl>
                                              <p:pRg st="4" end="4"/>
                                            </p:txEl>
                                          </p:spTgt>
                                        </p:tgtEl>
                                        <p:attrNameLst>
                                          <p:attrName>ppt_y</p:attrName>
                                        </p:attrNameLst>
                                      </p:cBhvr>
                                      <p:tavLst>
                                        <p:tav tm="0">
                                          <p:val>
                                            <p:strVal val="#ppt_y+0.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3">
                                            <p:txEl>
                                              <p:pRg st="5" end="5"/>
                                            </p:txEl>
                                          </p:spTgt>
                                        </p:tgtEl>
                                        <p:attrNameLst>
                                          <p:attrName>style.visibility</p:attrName>
                                        </p:attrNameLst>
                                      </p:cBhvr>
                                      <p:to>
                                        <p:strVal val="visible"/>
                                      </p:to>
                                    </p:set>
                                    <p:animEffect transition="in" filter="fade">
                                      <p:cBhvr>
                                        <p:cTn id="57" dur="800" decel="100000"/>
                                        <p:tgtEl>
                                          <p:spTgt spid="3">
                                            <p:txEl>
                                              <p:pRg st="5" end="5"/>
                                            </p:txEl>
                                          </p:spTgt>
                                        </p:tgtEl>
                                      </p:cBhvr>
                                    </p:animEffect>
                                    <p:anim calcmode="lin" valueType="num">
                                      <p:cBhvr>
                                        <p:cTn id="58" dur="800" decel="100000" fill="hold"/>
                                        <p:tgtEl>
                                          <p:spTgt spid="3">
                                            <p:txEl>
                                              <p:pRg st="5" end="5"/>
                                            </p:txEl>
                                          </p:spTgt>
                                        </p:tgtEl>
                                        <p:attrNameLst>
                                          <p:attrName>style.rotation</p:attrName>
                                        </p:attrNameLst>
                                      </p:cBhvr>
                                      <p:tavLst>
                                        <p:tav tm="0">
                                          <p:val>
                                            <p:fltVal val="-90"/>
                                          </p:val>
                                        </p:tav>
                                        <p:tav tm="100000">
                                          <p:val>
                                            <p:fltVal val="0"/>
                                          </p:val>
                                        </p:tav>
                                      </p:tavLst>
                                    </p:anim>
                                    <p:anim calcmode="lin" valueType="num">
                                      <p:cBhvr>
                                        <p:cTn id="59" dur="800" decel="100000" fill="hold"/>
                                        <p:tgtEl>
                                          <p:spTgt spid="3">
                                            <p:txEl>
                                              <p:pRg st="5" end="5"/>
                                            </p:txEl>
                                          </p:spTgt>
                                        </p:tgtEl>
                                        <p:attrNameLst>
                                          <p:attrName>ppt_x</p:attrName>
                                        </p:attrNameLst>
                                      </p:cBhvr>
                                      <p:tavLst>
                                        <p:tav tm="0">
                                          <p:val>
                                            <p:strVal val="#ppt_x+0.4"/>
                                          </p:val>
                                        </p:tav>
                                        <p:tav tm="100000">
                                          <p:val>
                                            <p:strVal val="#ppt_x-0.05"/>
                                          </p:val>
                                        </p:tav>
                                      </p:tavLst>
                                    </p:anim>
                                    <p:anim calcmode="lin" valueType="num">
                                      <p:cBhvr>
                                        <p:cTn id="60" dur="800" decel="100000" fill="hold"/>
                                        <p:tgtEl>
                                          <p:spTgt spid="3">
                                            <p:txEl>
                                              <p:pRg st="5" end="5"/>
                                            </p:txEl>
                                          </p:spTgt>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3">
                                            <p:txEl>
                                              <p:pRg st="5" end="5"/>
                                            </p:txEl>
                                          </p:spTgt>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3">
                                            <p:txEl>
                                              <p:pRg st="5" end="5"/>
                                            </p:txEl>
                                          </p:spTgt>
                                        </p:tgtEl>
                                        <p:attrNameLst>
                                          <p:attrName>ppt_y</p:attrName>
                                        </p:attrNameLst>
                                      </p:cBhvr>
                                      <p:tavLst>
                                        <p:tav tm="0">
                                          <p:val>
                                            <p:strVal val="#ppt_y+0.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0" presetClass="entr" presetSubtype="0" fill="hold" grpId="0" nodeType="clickEffect">
                                  <p:stCondLst>
                                    <p:cond delay="0"/>
                                  </p:stCondLst>
                                  <p:childTnLst>
                                    <p:set>
                                      <p:cBhvr>
                                        <p:cTn id="66" dur="1" fill="hold">
                                          <p:stCondLst>
                                            <p:cond delay="0"/>
                                          </p:stCondLst>
                                        </p:cTn>
                                        <p:tgtEl>
                                          <p:spTgt spid="3">
                                            <p:txEl>
                                              <p:pRg st="6" end="6"/>
                                            </p:txEl>
                                          </p:spTgt>
                                        </p:tgtEl>
                                        <p:attrNameLst>
                                          <p:attrName>style.visibility</p:attrName>
                                        </p:attrNameLst>
                                      </p:cBhvr>
                                      <p:to>
                                        <p:strVal val="visible"/>
                                      </p:to>
                                    </p:set>
                                    <p:animEffect transition="in" filter="fade">
                                      <p:cBhvr>
                                        <p:cTn id="67" dur="800" decel="100000"/>
                                        <p:tgtEl>
                                          <p:spTgt spid="3">
                                            <p:txEl>
                                              <p:pRg st="6" end="6"/>
                                            </p:txEl>
                                          </p:spTgt>
                                        </p:tgtEl>
                                      </p:cBhvr>
                                    </p:animEffect>
                                    <p:anim calcmode="lin" valueType="num">
                                      <p:cBhvr>
                                        <p:cTn id="68" dur="800" decel="100000" fill="hold"/>
                                        <p:tgtEl>
                                          <p:spTgt spid="3">
                                            <p:txEl>
                                              <p:pRg st="6" end="6"/>
                                            </p:txEl>
                                          </p:spTgt>
                                        </p:tgtEl>
                                        <p:attrNameLst>
                                          <p:attrName>style.rotation</p:attrName>
                                        </p:attrNameLst>
                                      </p:cBhvr>
                                      <p:tavLst>
                                        <p:tav tm="0">
                                          <p:val>
                                            <p:fltVal val="-90"/>
                                          </p:val>
                                        </p:tav>
                                        <p:tav tm="100000">
                                          <p:val>
                                            <p:fltVal val="0"/>
                                          </p:val>
                                        </p:tav>
                                      </p:tavLst>
                                    </p:anim>
                                    <p:anim calcmode="lin" valueType="num">
                                      <p:cBhvr>
                                        <p:cTn id="69" dur="800" decel="100000" fill="hold"/>
                                        <p:tgtEl>
                                          <p:spTgt spid="3">
                                            <p:txEl>
                                              <p:pRg st="6" end="6"/>
                                            </p:txEl>
                                          </p:spTgt>
                                        </p:tgtEl>
                                        <p:attrNameLst>
                                          <p:attrName>ppt_x</p:attrName>
                                        </p:attrNameLst>
                                      </p:cBhvr>
                                      <p:tavLst>
                                        <p:tav tm="0">
                                          <p:val>
                                            <p:strVal val="#ppt_x+0.4"/>
                                          </p:val>
                                        </p:tav>
                                        <p:tav tm="100000">
                                          <p:val>
                                            <p:strVal val="#ppt_x-0.05"/>
                                          </p:val>
                                        </p:tav>
                                      </p:tavLst>
                                    </p:anim>
                                    <p:anim calcmode="lin" valueType="num">
                                      <p:cBhvr>
                                        <p:cTn id="70" dur="800" decel="100000" fill="hold"/>
                                        <p:tgtEl>
                                          <p:spTgt spid="3">
                                            <p:txEl>
                                              <p:pRg st="6" end="6"/>
                                            </p:txEl>
                                          </p:spTgt>
                                        </p:tgtEl>
                                        <p:attrNameLst>
                                          <p:attrName>ppt_y</p:attrName>
                                        </p:attrNameLst>
                                      </p:cBhvr>
                                      <p:tavLst>
                                        <p:tav tm="0">
                                          <p:val>
                                            <p:strVal val="#ppt_y-0.4"/>
                                          </p:val>
                                        </p:tav>
                                        <p:tav tm="100000">
                                          <p:val>
                                            <p:strVal val="#ppt_y+0.1"/>
                                          </p:val>
                                        </p:tav>
                                      </p:tavLst>
                                    </p:anim>
                                    <p:anim calcmode="lin" valueType="num">
                                      <p:cBhvr>
                                        <p:cTn id="71" dur="200" accel="100000" fill="hold">
                                          <p:stCondLst>
                                            <p:cond delay="800"/>
                                          </p:stCondLst>
                                        </p:cTn>
                                        <p:tgtEl>
                                          <p:spTgt spid="3">
                                            <p:txEl>
                                              <p:pRg st="6" end="6"/>
                                            </p:txEl>
                                          </p:spTgt>
                                        </p:tgtEl>
                                        <p:attrNameLst>
                                          <p:attrName>ppt_x</p:attrName>
                                        </p:attrNameLst>
                                      </p:cBhvr>
                                      <p:tavLst>
                                        <p:tav tm="0">
                                          <p:val>
                                            <p:strVal val="#ppt_x-0.05"/>
                                          </p:val>
                                        </p:tav>
                                        <p:tav tm="100000">
                                          <p:val>
                                            <p:strVal val="#ppt_x"/>
                                          </p:val>
                                        </p:tav>
                                      </p:tavLst>
                                    </p:anim>
                                    <p:anim calcmode="lin" valueType="num">
                                      <p:cBhvr>
                                        <p:cTn id="72" dur="200" accel="100000" fill="hold">
                                          <p:stCondLst>
                                            <p:cond delay="800"/>
                                          </p:stCondLst>
                                        </p:cTn>
                                        <p:tgtEl>
                                          <p:spTgt spid="3">
                                            <p:txEl>
                                              <p:pRg st="6" end="6"/>
                                            </p:txEl>
                                          </p:spTgt>
                                        </p:tgtEl>
                                        <p:attrNameLst>
                                          <p:attrName>ppt_y</p:attrName>
                                        </p:attrNameLst>
                                      </p:cBhvr>
                                      <p:tavLst>
                                        <p:tav tm="0">
                                          <p:val>
                                            <p:strVal val="#ppt_y+0.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30" presetClass="entr" presetSubtype="0" fill="hold" grpId="0" nodeType="clickEffect">
                                  <p:stCondLst>
                                    <p:cond delay="0"/>
                                  </p:stCondLst>
                                  <p:childTnLst>
                                    <p:set>
                                      <p:cBhvr>
                                        <p:cTn id="76" dur="1" fill="hold">
                                          <p:stCondLst>
                                            <p:cond delay="0"/>
                                          </p:stCondLst>
                                        </p:cTn>
                                        <p:tgtEl>
                                          <p:spTgt spid="3">
                                            <p:txEl>
                                              <p:pRg st="7" end="7"/>
                                            </p:txEl>
                                          </p:spTgt>
                                        </p:tgtEl>
                                        <p:attrNameLst>
                                          <p:attrName>style.visibility</p:attrName>
                                        </p:attrNameLst>
                                      </p:cBhvr>
                                      <p:to>
                                        <p:strVal val="visible"/>
                                      </p:to>
                                    </p:set>
                                    <p:animEffect transition="in" filter="fade">
                                      <p:cBhvr>
                                        <p:cTn id="77" dur="800" decel="100000"/>
                                        <p:tgtEl>
                                          <p:spTgt spid="3">
                                            <p:txEl>
                                              <p:pRg st="7" end="7"/>
                                            </p:txEl>
                                          </p:spTgt>
                                        </p:tgtEl>
                                      </p:cBhvr>
                                    </p:animEffect>
                                    <p:anim calcmode="lin" valueType="num">
                                      <p:cBhvr>
                                        <p:cTn id="78" dur="800" decel="100000" fill="hold"/>
                                        <p:tgtEl>
                                          <p:spTgt spid="3">
                                            <p:txEl>
                                              <p:pRg st="7" end="7"/>
                                            </p:txEl>
                                          </p:spTgt>
                                        </p:tgtEl>
                                        <p:attrNameLst>
                                          <p:attrName>style.rotation</p:attrName>
                                        </p:attrNameLst>
                                      </p:cBhvr>
                                      <p:tavLst>
                                        <p:tav tm="0">
                                          <p:val>
                                            <p:fltVal val="-90"/>
                                          </p:val>
                                        </p:tav>
                                        <p:tav tm="100000">
                                          <p:val>
                                            <p:fltVal val="0"/>
                                          </p:val>
                                        </p:tav>
                                      </p:tavLst>
                                    </p:anim>
                                    <p:anim calcmode="lin" valueType="num">
                                      <p:cBhvr>
                                        <p:cTn id="79" dur="800" decel="100000" fill="hold"/>
                                        <p:tgtEl>
                                          <p:spTgt spid="3">
                                            <p:txEl>
                                              <p:pRg st="7" end="7"/>
                                            </p:txEl>
                                          </p:spTgt>
                                        </p:tgtEl>
                                        <p:attrNameLst>
                                          <p:attrName>ppt_x</p:attrName>
                                        </p:attrNameLst>
                                      </p:cBhvr>
                                      <p:tavLst>
                                        <p:tav tm="0">
                                          <p:val>
                                            <p:strVal val="#ppt_x+0.4"/>
                                          </p:val>
                                        </p:tav>
                                        <p:tav tm="100000">
                                          <p:val>
                                            <p:strVal val="#ppt_x-0.05"/>
                                          </p:val>
                                        </p:tav>
                                      </p:tavLst>
                                    </p:anim>
                                    <p:anim calcmode="lin" valueType="num">
                                      <p:cBhvr>
                                        <p:cTn id="80" dur="800" decel="100000" fill="hold"/>
                                        <p:tgtEl>
                                          <p:spTgt spid="3">
                                            <p:txEl>
                                              <p:pRg st="7" end="7"/>
                                            </p:txEl>
                                          </p:spTgt>
                                        </p:tgtEl>
                                        <p:attrNameLst>
                                          <p:attrName>ppt_y</p:attrName>
                                        </p:attrNameLst>
                                      </p:cBhvr>
                                      <p:tavLst>
                                        <p:tav tm="0">
                                          <p:val>
                                            <p:strVal val="#ppt_y-0.4"/>
                                          </p:val>
                                        </p:tav>
                                        <p:tav tm="100000">
                                          <p:val>
                                            <p:strVal val="#ppt_y+0.1"/>
                                          </p:val>
                                        </p:tav>
                                      </p:tavLst>
                                    </p:anim>
                                    <p:anim calcmode="lin" valueType="num">
                                      <p:cBhvr>
                                        <p:cTn id="81" dur="200" accel="100000" fill="hold">
                                          <p:stCondLst>
                                            <p:cond delay="800"/>
                                          </p:stCondLst>
                                        </p:cTn>
                                        <p:tgtEl>
                                          <p:spTgt spid="3">
                                            <p:txEl>
                                              <p:pRg st="7" end="7"/>
                                            </p:txEl>
                                          </p:spTgt>
                                        </p:tgtEl>
                                        <p:attrNameLst>
                                          <p:attrName>ppt_x</p:attrName>
                                        </p:attrNameLst>
                                      </p:cBhvr>
                                      <p:tavLst>
                                        <p:tav tm="0">
                                          <p:val>
                                            <p:strVal val="#ppt_x-0.05"/>
                                          </p:val>
                                        </p:tav>
                                        <p:tav tm="100000">
                                          <p:val>
                                            <p:strVal val="#ppt_x"/>
                                          </p:val>
                                        </p:tav>
                                      </p:tavLst>
                                    </p:anim>
                                    <p:anim calcmode="lin" valueType="num">
                                      <p:cBhvr>
                                        <p:cTn id="82" dur="200" accel="100000" fill="hold">
                                          <p:stCondLst>
                                            <p:cond delay="800"/>
                                          </p:stCondLst>
                                        </p:cTn>
                                        <p:tgtEl>
                                          <p:spTgt spid="3">
                                            <p:txEl>
                                              <p:pRg st="7" end="7"/>
                                            </p:txEl>
                                          </p:spTgt>
                                        </p:tgtEl>
                                        <p:attrNameLst>
                                          <p:attrName>ppt_y</p:attrName>
                                        </p:attrNameLst>
                                      </p:cBhvr>
                                      <p:tavLst>
                                        <p:tav tm="0">
                                          <p:val>
                                            <p:strVal val="#ppt_y+0.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30" presetClass="entr" presetSubtype="0" fill="hold" grpId="0" nodeType="clickEffect">
                                  <p:stCondLst>
                                    <p:cond delay="0"/>
                                  </p:stCondLst>
                                  <p:childTnLst>
                                    <p:set>
                                      <p:cBhvr>
                                        <p:cTn id="86" dur="1" fill="hold">
                                          <p:stCondLst>
                                            <p:cond delay="0"/>
                                          </p:stCondLst>
                                        </p:cTn>
                                        <p:tgtEl>
                                          <p:spTgt spid="3">
                                            <p:txEl>
                                              <p:pRg st="8" end="8"/>
                                            </p:txEl>
                                          </p:spTgt>
                                        </p:tgtEl>
                                        <p:attrNameLst>
                                          <p:attrName>style.visibility</p:attrName>
                                        </p:attrNameLst>
                                      </p:cBhvr>
                                      <p:to>
                                        <p:strVal val="visible"/>
                                      </p:to>
                                    </p:set>
                                    <p:animEffect transition="in" filter="fade">
                                      <p:cBhvr>
                                        <p:cTn id="87" dur="800" decel="100000"/>
                                        <p:tgtEl>
                                          <p:spTgt spid="3">
                                            <p:txEl>
                                              <p:pRg st="8" end="8"/>
                                            </p:txEl>
                                          </p:spTgt>
                                        </p:tgtEl>
                                      </p:cBhvr>
                                    </p:animEffect>
                                    <p:anim calcmode="lin" valueType="num">
                                      <p:cBhvr>
                                        <p:cTn id="88" dur="800" decel="100000" fill="hold"/>
                                        <p:tgtEl>
                                          <p:spTgt spid="3">
                                            <p:txEl>
                                              <p:pRg st="8" end="8"/>
                                            </p:txEl>
                                          </p:spTgt>
                                        </p:tgtEl>
                                        <p:attrNameLst>
                                          <p:attrName>style.rotation</p:attrName>
                                        </p:attrNameLst>
                                      </p:cBhvr>
                                      <p:tavLst>
                                        <p:tav tm="0">
                                          <p:val>
                                            <p:fltVal val="-90"/>
                                          </p:val>
                                        </p:tav>
                                        <p:tav tm="100000">
                                          <p:val>
                                            <p:fltVal val="0"/>
                                          </p:val>
                                        </p:tav>
                                      </p:tavLst>
                                    </p:anim>
                                    <p:anim calcmode="lin" valueType="num">
                                      <p:cBhvr>
                                        <p:cTn id="89" dur="800" decel="100000" fill="hold"/>
                                        <p:tgtEl>
                                          <p:spTgt spid="3">
                                            <p:txEl>
                                              <p:pRg st="8" end="8"/>
                                            </p:txEl>
                                          </p:spTgt>
                                        </p:tgtEl>
                                        <p:attrNameLst>
                                          <p:attrName>ppt_x</p:attrName>
                                        </p:attrNameLst>
                                      </p:cBhvr>
                                      <p:tavLst>
                                        <p:tav tm="0">
                                          <p:val>
                                            <p:strVal val="#ppt_x+0.4"/>
                                          </p:val>
                                        </p:tav>
                                        <p:tav tm="100000">
                                          <p:val>
                                            <p:strVal val="#ppt_x-0.05"/>
                                          </p:val>
                                        </p:tav>
                                      </p:tavLst>
                                    </p:anim>
                                    <p:anim calcmode="lin" valueType="num">
                                      <p:cBhvr>
                                        <p:cTn id="90" dur="800" decel="100000" fill="hold"/>
                                        <p:tgtEl>
                                          <p:spTgt spid="3">
                                            <p:txEl>
                                              <p:pRg st="8" end="8"/>
                                            </p:txEl>
                                          </p:spTgt>
                                        </p:tgtEl>
                                        <p:attrNameLst>
                                          <p:attrName>ppt_y</p:attrName>
                                        </p:attrNameLst>
                                      </p:cBhvr>
                                      <p:tavLst>
                                        <p:tav tm="0">
                                          <p:val>
                                            <p:strVal val="#ppt_y-0.4"/>
                                          </p:val>
                                        </p:tav>
                                        <p:tav tm="100000">
                                          <p:val>
                                            <p:strVal val="#ppt_y+0.1"/>
                                          </p:val>
                                        </p:tav>
                                      </p:tavLst>
                                    </p:anim>
                                    <p:anim calcmode="lin" valueType="num">
                                      <p:cBhvr>
                                        <p:cTn id="91" dur="200" accel="100000" fill="hold">
                                          <p:stCondLst>
                                            <p:cond delay="800"/>
                                          </p:stCondLst>
                                        </p:cTn>
                                        <p:tgtEl>
                                          <p:spTgt spid="3">
                                            <p:txEl>
                                              <p:pRg st="8" end="8"/>
                                            </p:txEl>
                                          </p:spTgt>
                                        </p:tgtEl>
                                        <p:attrNameLst>
                                          <p:attrName>ppt_x</p:attrName>
                                        </p:attrNameLst>
                                      </p:cBhvr>
                                      <p:tavLst>
                                        <p:tav tm="0">
                                          <p:val>
                                            <p:strVal val="#ppt_x-0.05"/>
                                          </p:val>
                                        </p:tav>
                                        <p:tav tm="100000">
                                          <p:val>
                                            <p:strVal val="#ppt_x"/>
                                          </p:val>
                                        </p:tav>
                                      </p:tavLst>
                                    </p:anim>
                                    <p:anim calcmode="lin" valueType="num">
                                      <p:cBhvr>
                                        <p:cTn id="92" dur="200" accel="100000" fill="hold">
                                          <p:stCondLst>
                                            <p:cond delay="800"/>
                                          </p:stCondLst>
                                        </p:cTn>
                                        <p:tgtEl>
                                          <p:spTgt spid="3">
                                            <p:txEl>
                                              <p:pRg st="8" end="8"/>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1124744"/>
            <a:ext cx="7920880" cy="3960440"/>
          </a:xfrm>
        </p:spPr>
        <p:txBody>
          <a:bodyPr>
            <a:normAutofit fontScale="77500" lnSpcReduction="20000"/>
          </a:bodyPr>
          <a:lstStyle/>
          <a:p>
            <a:r>
              <a:rPr lang="uz-Cyrl-UZ" dirty="0"/>
              <a:t> Modifiqatorlar ta’sir etish mexanizmiga qarab ikki xil bo‘ladi.</a:t>
            </a:r>
            <a:endParaRPr lang="ru-RU" dirty="0"/>
          </a:p>
          <a:p>
            <a:pPr lvl="0"/>
            <a:r>
              <a:rPr lang="en-US" sz="3800" dirty="0" smtClean="0"/>
              <a:t>1.</a:t>
            </a:r>
            <a:r>
              <a:rPr lang="uz-Cyrl-UZ" dirty="0" smtClean="0"/>
              <a:t>Modda </a:t>
            </a:r>
            <a:r>
              <a:rPr lang="uz-Cyrl-UZ" dirty="0"/>
              <a:t>suyuq metalda erimaydi: qo‘shimcha kristallanish markazi sifatida xizmat qiladi. (karbidlar, oksidlar)</a:t>
            </a:r>
            <a:endParaRPr lang="ru-RU" dirty="0"/>
          </a:p>
          <a:p>
            <a:pPr lvl="0"/>
            <a:r>
              <a:rPr lang="en-US" sz="3800" dirty="0" smtClean="0"/>
              <a:t>2</a:t>
            </a:r>
            <a:r>
              <a:rPr lang="en-US" dirty="0" smtClean="0"/>
              <a:t>.Yuza </a:t>
            </a:r>
            <a:r>
              <a:rPr lang="en-US" dirty="0" err="1"/>
              <a:t>aktiv</a:t>
            </a:r>
            <a:r>
              <a:rPr lang="en-US" dirty="0"/>
              <a:t> </a:t>
            </a:r>
            <a:r>
              <a:rPr lang="en-US" dirty="0" err="1"/>
              <a:t>moddalar</a:t>
            </a:r>
            <a:r>
              <a:rPr lang="en-US" dirty="0"/>
              <a:t>; </a:t>
            </a:r>
            <a:r>
              <a:rPr lang="en-US" dirty="0" err="1"/>
              <a:t>bular</a:t>
            </a:r>
            <a:r>
              <a:rPr lang="en-US" dirty="0"/>
              <a:t> </a:t>
            </a:r>
            <a:r>
              <a:rPr lang="en-US" dirty="0" err="1"/>
              <a:t>metallda</a:t>
            </a:r>
            <a:r>
              <a:rPr lang="en-US" dirty="0"/>
              <a:t> </a:t>
            </a:r>
            <a:r>
              <a:rPr lang="en-US" dirty="0" err="1"/>
              <a:t>eriydigan</a:t>
            </a:r>
            <a:r>
              <a:rPr lang="en-US" dirty="0"/>
              <a:t> </a:t>
            </a:r>
            <a:r>
              <a:rPr lang="en-US" dirty="0" err="1"/>
              <a:t>o‘sayotgan</a:t>
            </a:r>
            <a:r>
              <a:rPr lang="en-US" dirty="0"/>
              <a:t> </a:t>
            </a:r>
            <a:r>
              <a:rPr lang="en-US" dirty="0" err="1"/>
              <a:t>kristallar</a:t>
            </a:r>
            <a:r>
              <a:rPr lang="en-US" dirty="0"/>
              <a:t> </a:t>
            </a:r>
            <a:r>
              <a:rPr lang="en-US" dirty="0" err="1"/>
              <a:t>ustiga</a:t>
            </a:r>
            <a:r>
              <a:rPr lang="en-US" dirty="0"/>
              <a:t> </a:t>
            </a:r>
            <a:r>
              <a:rPr lang="en-US" dirty="0" err="1"/>
              <a:t>o‘tirib</a:t>
            </a:r>
            <a:r>
              <a:rPr lang="en-US" dirty="0"/>
              <a:t> </a:t>
            </a:r>
            <a:r>
              <a:rPr lang="en-US" dirty="0" err="1"/>
              <a:t>olib</a:t>
            </a:r>
            <a:r>
              <a:rPr lang="en-US" dirty="0"/>
              <a:t>, </a:t>
            </a:r>
            <a:r>
              <a:rPr lang="en-US" dirty="0" err="1"/>
              <a:t>uni</a:t>
            </a:r>
            <a:r>
              <a:rPr lang="en-US" dirty="0"/>
              <a:t> </a:t>
            </a:r>
            <a:r>
              <a:rPr lang="en-US" dirty="0" err="1"/>
              <a:t>o‘sishiga</a:t>
            </a:r>
            <a:r>
              <a:rPr lang="en-US" dirty="0"/>
              <a:t> </a:t>
            </a:r>
            <a:r>
              <a:rPr lang="en-US" dirty="0" err="1"/>
              <a:t>to‘sqinlak</a:t>
            </a:r>
            <a:r>
              <a:rPr lang="en-US" dirty="0"/>
              <a:t> </a:t>
            </a:r>
            <a:r>
              <a:rPr lang="en-US" dirty="0" err="1"/>
              <a:t>qiladi</a:t>
            </a:r>
            <a:r>
              <a:rPr lang="en-US" dirty="0"/>
              <a:t>.</a:t>
            </a:r>
            <a:endParaRPr lang="ru-RU" dirty="0"/>
          </a:p>
          <a:p>
            <a:r>
              <a:rPr lang="uz-Cyrl-UZ" b="1" dirty="0"/>
              <a:t>Metall quymaning tuzilishi</a:t>
            </a:r>
            <a:endParaRPr lang="ru-RU" dirty="0"/>
          </a:p>
          <a:p>
            <a:r>
              <a:rPr lang="uz-Cyrl-UZ" dirty="0"/>
              <a:t>Ishlab chiqarishda suyuq metall maxsus qoliplarga – izlojnitsalarga quyilib quymalar olinadi. Albatta, qolipning harorati suyuq metalnikidan ancha past. Suyuq metalning kristallanish sharoiti qolip ko‘ndalang kesimi bo‘yicha har xil bo‘ladi. Quymaning makrostrukturasi xam, mikrostrukturasi xam, kimyoviy tarkibi xam, mexanik xossalari ham quymaning turish zonalarida har xil bo‘ladi.</a:t>
            </a:r>
            <a:endParaRPr lang="ru-RU" dirty="0"/>
          </a:p>
          <a:p>
            <a:endParaRPr lang="ru-RU" dirty="0"/>
          </a:p>
        </p:txBody>
      </p:sp>
    </p:spTree>
    <p:extLst>
      <p:ext uri="{BB962C8B-B14F-4D97-AF65-F5344CB8AC3E}">
        <p14:creationId xmlns:p14="http://schemas.microsoft.com/office/powerpoint/2010/main" val="3678155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29206" y="2708920"/>
            <a:ext cx="8229600" cy="2062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620688"/>
            <a:ext cx="5040559" cy="3746401"/>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2510762" y="5373216"/>
            <a:ext cx="4266489" cy="369332"/>
          </a:xfrm>
          <a:prstGeom prst="rect">
            <a:avLst/>
          </a:prstGeom>
          <a:ln>
            <a:noFill/>
          </a:ln>
          <a:effectLst/>
          <a:scene3d>
            <a:camera prst="orthographicFront">
              <a:rot lat="0" lon="0" rev="0"/>
            </a:camera>
            <a:lightRig rig="chilly" dir="t">
              <a:rot lat="0" lon="0" rev="18480000"/>
            </a:lightRig>
          </a:scene3d>
          <a:sp3d prstMaterial="clear">
            <a:bevelT h="63500"/>
          </a:sp3d>
        </p:spPr>
        <p:txBody>
          <a:bodyPr wrap="none">
            <a:spAutoFit/>
          </a:bodyPr>
          <a:lstStyle/>
          <a:p>
            <a:r>
              <a:rPr lang="en-US" dirty="0" err="1" smtClean="0"/>
              <a:t>Rasim</a:t>
            </a:r>
            <a:r>
              <a:rPr lang="en-US" dirty="0" smtClean="0"/>
              <a:t> </a:t>
            </a:r>
            <a:r>
              <a:rPr lang="en-US" dirty="0" err="1" smtClean="0"/>
              <a:t>Po‘lat</a:t>
            </a:r>
            <a:r>
              <a:rPr lang="en-US" dirty="0" smtClean="0"/>
              <a:t> </a:t>
            </a:r>
            <a:r>
              <a:rPr lang="en-US" dirty="0" err="1"/>
              <a:t>quymaning</a:t>
            </a:r>
            <a:r>
              <a:rPr lang="en-US" dirty="0"/>
              <a:t> </a:t>
            </a:r>
            <a:r>
              <a:rPr lang="en-US" dirty="0" err="1"/>
              <a:t>tuzilish</a:t>
            </a:r>
            <a:r>
              <a:rPr lang="en-US" dirty="0"/>
              <a:t> </a:t>
            </a:r>
            <a:r>
              <a:rPr lang="en-US" dirty="0" err="1"/>
              <a:t>sxemasi</a:t>
            </a:r>
            <a:r>
              <a:rPr lang="en-US" dirty="0"/>
              <a:t>.</a:t>
            </a:r>
            <a:endParaRPr lang="ru-RU" dirty="0"/>
          </a:p>
        </p:txBody>
      </p:sp>
    </p:spTree>
    <p:extLst>
      <p:ext uri="{BB962C8B-B14F-4D97-AF65-F5344CB8AC3E}">
        <p14:creationId xmlns:p14="http://schemas.microsoft.com/office/powerpoint/2010/main" val="2279933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1000"/>
                                        <p:tgtEl>
                                          <p:spTgt spid="2051"/>
                                        </p:tgtEl>
                                      </p:cBhvr>
                                    </p:animEffect>
                                    <p:anim calcmode="lin" valueType="num">
                                      <p:cBhvr>
                                        <p:cTn id="8" dur="1000" fill="hold"/>
                                        <p:tgtEl>
                                          <p:spTgt spid="2051"/>
                                        </p:tgtEl>
                                        <p:attrNameLst>
                                          <p:attrName>ppt_x</p:attrName>
                                        </p:attrNameLst>
                                      </p:cBhvr>
                                      <p:tavLst>
                                        <p:tav tm="0">
                                          <p:val>
                                            <p:strVal val="#ppt_x"/>
                                          </p:val>
                                        </p:tav>
                                        <p:tav tm="100000">
                                          <p:val>
                                            <p:strVal val="#ppt_x"/>
                                          </p:val>
                                        </p:tav>
                                      </p:tavLst>
                                    </p:anim>
                                    <p:anim calcmode="lin" valueType="num">
                                      <p:cBhvr>
                                        <p:cTn id="9"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rmAutofit fontScale="70000" lnSpcReduction="20000"/>
          </a:bodyPr>
          <a:lstStyle/>
          <a:p>
            <a:r>
              <a:rPr lang="en-US" dirty="0" err="1"/>
              <a:t>Quyma</a:t>
            </a:r>
            <a:r>
              <a:rPr lang="en-US" dirty="0"/>
              <a:t> </a:t>
            </a:r>
            <a:r>
              <a:rPr lang="en-US" dirty="0" err="1"/>
              <a:t>strukturasi</a:t>
            </a:r>
            <a:r>
              <a:rPr lang="en-US" dirty="0"/>
              <a:t> 3 </a:t>
            </a:r>
            <a:r>
              <a:rPr lang="en-US" dirty="0" err="1"/>
              <a:t>zonadan</a:t>
            </a:r>
            <a:r>
              <a:rPr lang="en-US" dirty="0"/>
              <a:t> </a:t>
            </a:r>
            <a:r>
              <a:rPr lang="en-US" dirty="0" err="1"/>
              <a:t>iborat</a:t>
            </a:r>
            <a:r>
              <a:rPr lang="en-US" dirty="0"/>
              <a:t>. </a:t>
            </a:r>
            <a:endParaRPr lang="ru-RU" dirty="0"/>
          </a:p>
          <a:p>
            <a:r>
              <a:rPr lang="en-US" dirty="0"/>
              <a:t>I - </a:t>
            </a:r>
            <a:r>
              <a:rPr lang="en-US" dirty="0" err="1"/>
              <a:t>zona</a:t>
            </a:r>
            <a:r>
              <a:rPr lang="en-US" dirty="0"/>
              <a:t> </a:t>
            </a:r>
            <a:r>
              <a:rPr lang="en-US" dirty="0" err="1"/>
              <a:t>mayda</a:t>
            </a:r>
            <a:r>
              <a:rPr lang="en-US" dirty="0"/>
              <a:t> </a:t>
            </a:r>
            <a:r>
              <a:rPr lang="en-US" dirty="0" err="1"/>
              <a:t>donali</a:t>
            </a:r>
            <a:r>
              <a:rPr lang="en-US" dirty="0"/>
              <a:t> </a:t>
            </a:r>
            <a:r>
              <a:rPr lang="en-US" dirty="0" err="1"/>
              <a:t>zona</a:t>
            </a:r>
            <a:r>
              <a:rPr lang="en-US" dirty="0"/>
              <a:t>, </a:t>
            </a:r>
            <a:r>
              <a:rPr lang="en-US" dirty="0" err="1"/>
              <a:t>tartibsiz</a:t>
            </a:r>
            <a:r>
              <a:rPr lang="en-US" dirty="0"/>
              <a:t> </a:t>
            </a:r>
            <a:r>
              <a:rPr lang="en-US" dirty="0" err="1"/>
              <a:t>joylashgan</a:t>
            </a:r>
            <a:r>
              <a:rPr lang="en-US" dirty="0"/>
              <a:t> </a:t>
            </a:r>
            <a:r>
              <a:rPr lang="en-US" dirty="0" err="1"/>
              <a:t>mayda</a:t>
            </a:r>
            <a:r>
              <a:rPr lang="en-US" dirty="0"/>
              <a:t> </a:t>
            </a:r>
            <a:r>
              <a:rPr lang="en-US" dirty="0" err="1"/>
              <a:t>dendrit</a:t>
            </a:r>
            <a:r>
              <a:rPr lang="uz-Cyrl-UZ" dirty="0"/>
              <a:t> – </a:t>
            </a:r>
            <a:r>
              <a:rPr lang="en-US" dirty="0" err="1"/>
              <a:t>kristallardan</a:t>
            </a:r>
            <a:r>
              <a:rPr lang="en-US" dirty="0"/>
              <a:t> </a:t>
            </a:r>
            <a:r>
              <a:rPr lang="en-US" dirty="0" err="1"/>
              <a:t>iborat</a:t>
            </a:r>
            <a:r>
              <a:rPr lang="en-US" dirty="0"/>
              <a:t>. </a:t>
            </a:r>
            <a:r>
              <a:rPr lang="en-US" dirty="0" err="1"/>
              <a:t>Suyuq</a:t>
            </a:r>
            <a:r>
              <a:rPr lang="en-US" dirty="0"/>
              <a:t> </a:t>
            </a:r>
            <a:r>
              <a:rPr lang="en-US" dirty="0" err="1"/>
              <a:t>metallning</a:t>
            </a:r>
            <a:r>
              <a:rPr lang="en-US" dirty="0"/>
              <a:t> </a:t>
            </a:r>
            <a:r>
              <a:rPr lang="en-US" dirty="0" err="1"/>
              <a:t>qolip</a:t>
            </a:r>
            <a:r>
              <a:rPr lang="en-US" dirty="0"/>
              <a:t> </a:t>
            </a:r>
            <a:r>
              <a:rPr lang="en-US" dirty="0" err="1"/>
              <a:t>devorlari</a:t>
            </a:r>
            <a:r>
              <a:rPr lang="en-US" dirty="0"/>
              <a:t> </a:t>
            </a:r>
            <a:r>
              <a:rPr lang="en-US" dirty="0" err="1"/>
              <a:t>tegib</a:t>
            </a:r>
            <a:r>
              <a:rPr lang="en-US" dirty="0"/>
              <a:t> </a:t>
            </a:r>
            <a:r>
              <a:rPr lang="en-US" dirty="0" err="1"/>
              <a:t>turgan</a:t>
            </a:r>
            <a:r>
              <a:rPr lang="en-US" dirty="0"/>
              <a:t> </a:t>
            </a:r>
            <a:r>
              <a:rPr lang="en-US" dirty="0" err="1"/>
              <a:t>joylarida</a:t>
            </a:r>
            <a:r>
              <a:rPr lang="en-US" dirty="0"/>
              <a:t> </a:t>
            </a:r>
            <a:r>
              <a:rPr lang="en-US" dirty="0" err="1"/>
              <a:t>sovish</a:t>
            </a:r>
            <a:r>
              <a:rPr lang="en-US" dirty="0"/>
              <a:t> </a:t>
            </a:r>
            <a:r>
              <a:rPr lang="en-US" dirty="0" err="1"/>
              <a:t>tezligi</a:t>
            </a:r>
            <a:r>
              <a:rPr lang="en-US" dirty="0"/>
              <a:t> </a:t>
            </a:r>
            <a:r>
              <a:rPr lang="en-US" dirty="0" err="1"/>
              <a:t>va</a:t>
            </a:r>
            <a:r>
              <a:rPr lang="en-US" dirty="0"/>
              <a:t> </a:t>
            </a:r>
            <a:r>
              <a:rPr lang="en-US" dirty="0" err="1"/>
              <a:t>o‘ta</a:t>
            </a:r>
            <a:r>
              <a:rPr lang="en-US" dirty="0"/>
              <a:t> </a:t>
            </a:r>
            <a:r>
              <a:rPr lang="en-US" dirty="0" err="1"/>
              <a:t>sovish</a:t>
            </a:r>
            <a:r>
              <a:rPr lang="en-US" dirty="0"/>
              <a:t> </a:t>
            </a:r>
            <a:r>
              <a:rPr lang="en-US" dirty="0" err="1"/>
              <a:t>darajasi</a:t>
            </a:r>
            <a:r>
              <a:rPr lang="en-US" dirty="0"/>
              <a:t> </a:t>
            </a:r>
            <a:r>
              <a:rPr lang="en-US" dirty="0" err="1"/>
              <a:t>boshqa</a:t>
            </a:r>
            <a:r>
              <a:rPr lang="en-US" dirty="0"/>
              <a:t> </a:t>
            </a:r>
            <a:r>
              <a:rPr lang="en-US" dirty="0" err="1"/>
              <a:t>joylariga</a:t>
            </a:r>
            <a:r>
              <a:rPr lang="en-US" dirty="0"/>
              <a:t> </a:t>
            </a:r>
            <a:r>
              <a:rPr lang="en-US" dirty="0" err="1"/>
              <a:t>nisbatan</a:t>
            </a:r>
            <a:r>
              <a:rPr lang="en-US" dirty="0"/>
              <a:t> </a:t>
            </a:r>
            <a:r>
              <a:rPr lang="en-US" dirty="0" err="1"/>
              <a:t>ancha</a:t>
            </a:r>
            <a:r>
              <a:rPr lang="en-US" dirty="0"/>
              <a:t> </a:t>
            </a:r>
            <a:r>
              <a:rPr lang="en-US" dirty="0" err="1"/>
              <a:t>katta</a:t>
            </a:r>
            <a:r>
              <a:rPr lang="en-US" dirty="0"/>
              <a:t>. </a:t>
            </a:r>
            <a:r>
              <a:rPr lang="en-US" dirty="0" err="1"/>
              <a:t>Shuning</a:t>
            </a:r>
            <a:r>
              <a:rPr lang="en-US" dirty="0"/>
              <a:t> </a:t>
            </a:r>
            <a:r>
              <a:rPr lang="en-US" dirty="0" err="1"/>
              <a:t>uchun</a:t>
            </a:r>
            <a:r>
              <a:rPr lang="en-US" dirty="0"/>
              <a:t> </a:t>
            </a:r>
            <a:r>
              <a:rPr lang="en-US" dirty="0" err="1"/>
              <a:t>bu</a:t>
            </a:r>
            <a:r>
              <a:rPr lang="en-US" dirty="0"/>
              <a:t> </a:t>
            </a:r>
            <a:endParaRPr lang="ru-RU" dirty="0"/>
          </a:p>
          <a:p>
            <a:r>
              <a:rPr lang="en-US" dirty="0" err="1"/>
              <a:t>zonada</a:t>
            </a:r>
            <a:r>
              <a:rPr lang="en-US" dirty="0"/>
              <a:t> </a:t>
            </a:r>
            <a:r>
              <a:rPr lang="en-US" b="1" dirty="0" err="1"/>
              <a:t>mayda</a:t>
            </a:r>
            <a:r>
              <a:rPr lang="en-US" b="1" dirty="0"/>
              <a:t> </a:t>
            </a:r>
            <a:r>
              <a:rPr lang="en-US" b="1" dirty="0" err="1"/>
              <a:t>dendrit</a:t>
            </a:r>
            <a:r>
              <a:rPr lang="en-US" b="1" dirty="0"/>
              <a:t> </a:t>
            </a:r>
            <a:r>
              <a:rPr lang="en-US" dirty="0" err="1"/>
              <a:t>zarralari</a:t>
            </a:r>
            <a:r>
              <a:rPr lang="en-US" dirty="0"/>
              <a:t> </a:t>
            </a:r>
            <a:r>
              <a:rPr lang="en-US" dirty="0" err="1"/>
              <a:t>hosil</a:t>
            </a:r>
            <a:r>
              <a:rPr lang="en-US" dirty="0"/>
              <a:t> </a:t>
            </a:r>
            <a:r>
              <a:rPr lang="en-US" dirty="0" err="1"/>
              <a:t>bo‘ladi</a:t>
            </a:r>
            <a:r>
              <a:rPr lang="uz-Cyrl-UZ" dirty="0"/>
              <a:t>. </a:t>
            </a:r>
            <a:r>
              <a:rPr lang="en-US" dirty="0" err="1"/>
              <a:t>Hajm</a:t>
            </a:r>
            <a:r>
              <a:rPr lang="en-US" dirty="0"/>
              <a:t> </a:t>
            </a:r>
            <a:r>
              <a:rPr lang="en-US" dirty="0" err="1"/>
              <a:t>tomondan</a:t>
            </a:r>
            <a:r>
              <a:rPr lang="en-US" dirty="0"/>
              <a:t> I - </a:t>
            </a:r>
            <a:r>
              <a:rPr lang="en-US" dirty="0" err="1"/>
              <a:t>zona</a:t>
            </a:r>
            <a:r>
              <a:rPr lang="en-US" dirty="0"/>
              <a:t> </a:t>
            </a:r>
            <a:r>
              <a:rPr lang="en-US" dirty="0" err="1"/>
              <a:t>katta</a:t>
            </a:r>
            <a:r>
              <a:rPr lang="en-US" dirty="0"/>
              <a:t> </a:t>
            </a:r>
            <a:r>
              <a:rPr lang="en-US" dirty="0" err="1"/>
              <a:t>emas</a:t>
            </a:r>
            <a:r>
              <a:rPr lang="en-US" dirty="0"/>
              <a:t>. </a:t>
            </a:r>
            <a:endParaRPr lang="ru-RU" dirty="0"/>
          </a:p>
          <a:p>
            <a:r>
              <a:rPr lang="en-US" dirty="0"/>
              <a:t> II - </a:t>
            </a:r>
            <a:r>
              <a:rPr lang="en-US" dirty="0" err="1"/>
              <a:t>zona</a:t>
            </a:r>
            <a:r>
              <a:rPr lang="en-US" dirty="0"/>
              <a:t>, </a:t>
            </a:r>
            <a:r>
              <a:rPr lang="en-US" b="1" dirty="0" err="1"/>
              <a:t>uzunroq</a:t>
            </a:r>
            <a:r>
              <a:rPr lang="en-US" b="1" dirty="0"/>
              <a:t> </a:t>
            </a:r>
            <a:r>
              <a:rPr lang="en-US" b="1" dirty="0" err="1"/>
              <a:t>kristallar</a:t>
            </a:r>
            <a:r>
              <a:rPr lang="en-US" b="1" dirty="0"/>
              <a:t> </a:t>
            </a:r>
            <a:r>
              <a:rPr lang="en-US" dirty="0" err="1"/>
              <a:t>zonasi</a:t>
            </a:r>
            <a:r>
              <a:rPr lang="en-US" dirty="0"/>
              <a:t> </a:t>
            </a:r>
            <a:r>
              <a:rPr lang="en-US" dirty="0" err="1"/>
              <a:t>mavjud</a:t>
            </a:r>
            <a:r>
              <a:rPr lang="en-US" dirty="0"/>
              <a:t> </a:t>
            </a:r>
            <a:r>
              <a:rPr lang="en-US" dirty="0" err="1"/>
              <a:t>yo‘nalishda</a:t>
            </a:r>
            <a:r>
              <a:rPr lang="en-US" dirty="0"/>
              <a:t> - </a:t>
            </a:r>
            <a:r>
              <a:rPr lang="en-US" dirty="0" err="1"/>
              <a:t>mayda</a:t>
            </a:r>
            <a:r>
              <a:rPr lang="en-US" dirty="0"/>
              <a:t> </a:t>
            </a:r>
            <a:r>
              <a:rPr lang="en-US" dirty="0" err="1"/>
              <a:t>donali</a:t>
            </a:r>
            <a:r>
              <a:rPr lang="en-US" dirty="0"/>
              <a:t> </a:t>
            </a:r>
            <a:r>
              <a:rPr lang="en-US" dirty="0" err="1"/>
              <a:t>zona</a:t>
            </a:r>
            <a:r>
              <a:rPr lang="en-US" dirty="0"/>
              <a:t> (</a:t>
            </a:r>
            <a:r>
              <a:rPr lang="en-US" dirty="0" err="1"/>
              <a:t>qobiq</a:t>
            </a:r>
            <a:r>
              <a:rPr lang="en-US" dirty="0"/>
              <a:t>) </a:t>
            </a:r>
            <a:r>
              <a:rPr lang="en-US" dirty="0" err="1"/>
              <a:t>tomon</a:t>
            </a:r>
            <a:r>
              <a:rPr lang="en-US" dirty="0"/>
              <a:t> </a:t>
            </a:r>
            <a:r>
              <a:rPr lang="en-US" dirty="0" err="1"/>
              <a:t>joylashgan</a:t>
            </a:r>
            <a:r>
              <a:rPr lang="en-US" dirty="0"/>
              <a:t> </a:t>
            </a:r>
            <a:r>
              <a:rPr lang="en-US" dirty="0" err="1"/>
              <a:t>kristallardan</a:t>
            </a:r>
            <a:r>
              <a:rPr lang="en-US" dirty="0"/>
              <a:t> </a:t>
            </a:r>
            <a:r>
              <a:rPr lang="en-US" dirty="0" err="1"/>
              <a:t>iborat</a:t>
            </a:r>
            <a:r>
              <a:rPr lang="en-US" dirty="0"/>
              <a:t>. Bu </a:t>
            </a:r>
            <a:r>
              <a:rPr lang="en-US" dirty="0" err="1"/>
              <a:t>zonada</a:t>
            </a:r>
            <a:r>
              <a:rPr lang="en-US" dirty="0"/>
              <a:t> </a:t>
            </a:r>
            <a:r>
              <a:rPr lang="en-US" dirty="0" err="1"/>
              <a:t>sovish</a:t>
            </a:r>
            <a:r>
              <a:rPr lang="en-US" dirty="0"/>
              <a:t> </a:t>
            </a:r>
            <a:r>
              <a:rPr lang="en-US" dirty="0" err="1"/>
              <a:t>tezligi</a:t>
            </a:r>
            <a:r>
              <a:rPr lang="en-US" dirty="0"/>
              <a:t> </a:t>
            </a:r>
            <a:r>
              <a:rPr lang="en-US" dirty="0" err="1"/>
              <a:t>pasayadi</a:t>
            </a:r>
            <a:r>
              <a:rPr lang="en-US" dirty="0"/>
              <a:t>: 1 - </a:t>
            </a:r>
            <a:r>
              <a:rPr lang="en-US" dirty="0" err="1"/>
              <a:t>zona</a:t>
            </a:r>
            <a:r>
              <a:rPr lang="en-US" dirty="0"/>
              <a:t> </a:t>
            </a:r>
            <a:r>
              <a:rPr lang="en-US" dirty="0" err="1"/>
              <a:t>issiqlik</a:t>
            </a:r>
            <a:r>
              <a:rPr lang="en-US" dirty="0"/>
              <a:t> </a:t>
            </a:r>
            <a:r>
              <a:rPr lang="en-US" dirty="0" err="1"/>
              <a:t>chiqishiga</a:t>
            </a:r>
            <a:r>
              <a:rPr lang="en-US" dirty="0"/>
              <a:t> </a:t>
            </a:r>
            <a:r>
              <a:rPr lang="en-US" dirty="0" err="1"/>
              <a:t>qarshilik</a:t>
            </a:r>
            <a:r>
              <a:rPr lang="en-US" dirty="0"/>
              <a:t> </a:t>
            </a:r>
            <a:r>
              <a:rPr lang="en-US" dirty="0" err="1"/>
              <a:t>ko‘rsatadi</a:t>
            </a:r>
            <a:r>
              <a:rPr lang="en-US" dirty="0"/>
              <a:t>. </a:t>
            </a:r>
            <a:r>
              <a:rPr lang="en-US" dirty="0" err="1"/>
              <a:t>O‘ta</a:t>
            </a:r>
            <a:r>
              <a:rPr lang="en-US" dirty="0"/>
              <a:t> </a:t>
            </a:r>
            <a:r>
              <a:rPr lang="en-US" dirty="0" err="1"/>
              <a:t>sovish</a:t>
            </a:r>
            <a:r>
              <a:rPr lang="en-US" dirty="0"/>
              <a:t> </a:t>
            </a:r>
            <a:r>
              <a:rPr lang="en-US" dirty="0" err="1"/>
              <a:t>darajasi</a:t>
            </a:r>
            <a:r>
              <a:rPr lang="en-US" dirty="0"/>
              <a:t> </a:t>
            </a:r>
            <a:r>
              <a:rPr lang="en-US" dirty="0" err="1"/>
              <a:t>pasayadi</a:t>
            </a:r>
            <a:r>
              <a:rPr lang="en-US" dirty="0"/>
              <a:t>, </a:t>
            </a:r>
            <a:r>
              <a:rPr lang="en-US" dirty="0" err="1"/>
              <a:t>demak</a:t>
            </a:r>
            <a:r>
              <a:rPr lang="en-US" dirty="0"/>
              <a:t>, </a:t>
            </a:r>
            <a:r>
              <a:rPr lang="en-US" dirty="0" err="1"/>
              <a:t>kristallar</a:t>
            </a:r>
            <a:r>
              <a:rPr lang="en-US" dirty="0"/>
              <a:t> </a:t>
            </a:r>
            <a:r>
              <a:rPr lang="en-US" dirty="0" err="1"/>
              <a:t>issiq</a:t>
            </a:r>
            <a:r>
              <a:rPr lang="en-US" dirty="0"/>
              <a:t> </a:t>
            </a:r>
            <a:r>
              <a:rPr lang="en-US" dirty="0" err="1"/>
              <a:t>chiqib</a:t>
            </a:r>
            <a:r>
              <a:rPr lang="en-US" dirty="0"/>
              <a:t> </a:t>
            </a:r>
            <a:r>
              <a:rPr lang="en-US" dirty="0" err="1"/>
              <a:t>ketish</a:t>
            </a:r>
            <a:r>
              <a:rPr lang="en-US" dirty="0"/>
              <a:t> </a:t>
            </a:r>
            <a:r>
              <a:rPr lang="en-US" dirty="0" err="1"/>
              <a:t>yo‘na­lishi</a:t>
            </a:r>
            <a:r>
              <a:rPr lang="en-US" dirty="0"/>
              <a:t> </a:t>
            </a:r>
            <a:r>
              <a:rPr lang="en-US" dirty="0" err="1"/>
              <a:t>bo‘yicha</a:t>
            </a:r>
            <a:r>
              <a:rPr lang="en-US" dirty="0"/>
              <a:t> </a:t>
            </a:r>
            <a:r>
              <a:rPr lang="en-US" dirty="0" err="1"/>
              <a:t>uzunroq</a:t>
            </a:r>
            <a:r>
              <a:rPr lang="en-US" dirty="0"/>
              <a:t> </a:t>
            </a:r>
            <a:r>
              <a:rPr lang="en-US" dirty="0" err="1"/>
              <a:t>kristallar</a:t>
            </a:r>
            <a:r>
              <a:rPr lang="en-US" dirty="0"/>
              <a:t> </a:t>
            </a:r>
            <a:r>
              <a:rPr lang="en-US" dirty="0" err="1"/>
              <a:t>o‘sa</a:t>
            </a:r>
            <a:r>
              <a:rPr lang="en-US" dirty="0"/>
              <a:t> </a:t>
            </a:r>
            <a:r>
              <a:rPr lang="en-US" dirty="0" err="1"/>
              <a:t>boshlaydi</a:t>
            </a:r>
            <a:r>
              <a:rPr lang="en-US" dirty="0"/>
              <a:t>.</a:t>
            </a:r>
            <a:endParaRPr lang="ru-RU" dirty="0"/>
          </a:p>
          <a:p>
            <a:r>
              <a:rPr lang="en-US" dirty="0"/>
              <a:t> III - </a:t>
            </a:r>
            <a:r>
              <a:rPr lang="en-US" dirty="0" err="1"/>
              <a:t>zona</a:t>
            </a:r>
            <a:r>
              <a:rPr lang="en-US" dirty="0"/>
              <a:t>, </a:t>
            </a:r>
            <a:r>
              <a:rPr lang="en-US" dirty="0" err="1"/>
              <a:t>teng</a:t>
            </a:r>
            <a:r>
              <a:rPr lang="en-US" dirty="0"/>
              <a:t> </a:t>
            </a:r>
            <a:r>
              <a:rPr lang="en-US" dirty="0" err="1"/>
              <a:t>o‘qli</a:t>
            </a:r>
            <a:r>
              <a:rPr lang="en-US" dirty="0"/>
              <a:t> </a:t>
            </a:r>
            <a:r>
              <a:rPr lang="en-US" dirty="0" err="1"/>
              <a:t>kristallar</a:t>
            </a:r>
            <a:r>
              <a:rPr lang="en-US" dirty="0"/>
              <a:t> </a:t>
            </a:r>
            <a:r>
              <a:rPr lang="en-US" dirty="0" err="1"/>
              <a:t>zonasi</a:t>
            </a:r>
            <a:r>
              <a:rPr lang="en-US" dirty="0"/>
              <a:t> </a:t>
            </a:r>
            <a:r>
              <a:rPr lang="en-US" b="1" dirty="0" err="1"/>
              <a:t>tartibsiz</a:t>
            </a:r>
            <a:r>
              <a:rPr lang="en-US" b="1" dirty="0"/>
              <a:t> </a:t>
            </a:r>
            <a:r>
              <a:rPr lang="en-US" b="1" dirty="0" err="1"/>
              <a:t>yo‘nalgan</a:t>
            </a:r>
            <a:r>
              <a:rPr lang="en-US" b="1" dirty="0"/>
              <a:t> </a:t>
            </a:r>
            <a:r>
              <a:rPr lang="en-US" b="1" dirty="0" err="1"/>
              <a:t>yirik</a:t>
            </a:r>
            <a:r>
              <a:rPr lang="en-US" b="1" dirty="0"/>
              <a:t> </a:t>
            </a:r>
            <a:r>
              <a:rPr lang="en-US" b="1" dirty="0" err="1"/>
              <a:t>kristallar</a:t>
            </a:r>
            <a:r>
              <a:rPr lang="en-US" dirty="0" err="1"/>
              <a:t>dan</a:t>
            </a:r>
            <a:r>
              <a:rPr lang="en-US" dirty="0"/>
              <a:t> </a:t>
            </a:r>
            <a:r>
              <a:rPr lang="en-US" dirty="0" err="1"/>
              <a:t>iborat</a:t>
            </a:r>
            <a:r>
              <a:rPr lang="en-US" dirty="0"/>
              <a:t>. </a:t>
            </a:r>
            <a:r>
              <a:rPr lang="en-US" dirty="0" err="1"/>
              <a:t>Issiqlik</a:t>
            </a:r>
            <a:r>
              <a:rPr lang="en-US" dirty="0"/>
              <a:t> </a:t>
            </a:r>
            <a:r>
              <a:rPr lang="en-US" dirty="0" err="1"/>
              <a:t>chiqib</a:t>
            </a:r>
            <a:r>
              <a:rPr lang="en-US" dirty="0"/>
              <a:t> </a:t>
            </a:r>
            <a:r>
              <a:rPr lang="en-US" dirty="0" err="1"/>
              <a:t>ketadigan</a:t>
            </a:r>
            <a:r>
              <a:rPr lang="en-US" dirty="0"/>
              <a:t> </a:t>
            </a:r>
            <a:r>
              <a:rPr lang="en-US" dirty="0" err="1"/>
              <a:t>yo‘nalish</a:t>
            </a:r>
            <a:r>
              <a:rPr lang="en-US" dirty="0"/>
              <a:t> </a:t>
            </a:r>
            <a:r>
              <a:rPr lang="en-US" dirty="0" err="1"/>
              <a:t>yo‘q</a:t>
            </a:r>
            <a:r>
              <a:rPr lang="en-US" dirty="0"/>
              <a:t>, </a:t>
            </a:r>
            <a:r>
              <a:rPr lang="en-US" dirty="0" err="1"/>
              <a:t>sovish</a:t>
            </a:r>
            <a:r>
              <a:rPr lang="en-US" dirty="0"/>
              <a:t> </a:t>
            </a:r>
            <a:r>
              <a:rPr lang="en-US" dirty="0" err="1"/>
              <a:t>tezligi</a:t>
            </a:r>
            <a:r>
              <a:rPr lang="en-US" dirty="0"/>
              <a:t> </a:t>
            </a:r>
            <a:r>
              <a:rPr lang="en-US" dirty="0" err="1"/>
              <a:t>eng</a:t>
            </a:r>
            <a:r>
              <a:rPr lang="en-US" dirty="0"/>
              <a:t> past.</a:t>
            </a:r>
            <a:endParaRPr lang="ru-RU" dirty="0"/>
          </a:p>
          <a:p>
            <a:r>
              <a:rPr lang="uz-Cyrl-UZ" dirty="0"/>
              <a:t> Quymaning eng zich zonasi ikkinchi zona, uning mexanik xossalari eng yuqori, ammo quyma bosim bilan ishlanganda uzunroq kristallarning tutashgan joylari plastik deformatsiyaga eng kam qarshilik ko‘rsatadi va metall ana shu joylaridan yoriladi.</a:t>
            </a:r>
            <a:endParaRPr lang="ru-RU" dirty="0"/>
          </a:p>
          <a:p>
            <a:r>
              <a:rPr lang="uz-Cyrl-UZ" dirty="0"/>
              <a:t> </a:t>
            </a:r>
            <a:r>
              <a:rPr lang="en-US" dirty="0" err="1"/>
              <a:t>Qattiq</a:t>
            </a:r>
            <a:r>
              <a:rPr lang="en-US" dirty="0"/>
              <a:t> </a:t>
            </a:r>
            <a:r>
              <a:rPr lang="en-US" dirty="0" err="1"/>
              <a:t>holatdagi</a:t>
            </a:r>
            <a:r>
              <a:rPr lang="en-US" dirty="0"/>
              <a:t> </a:t>
            </a:r>
            <a:r>
              <a:rPr lang="en-US" dirty="0" err="1"/>
              <a:t>metallar</a:t>
            </a:r>
            <a:r>
              <a:rPr lang="en-US" dirty="0"/>
              <a:t> </a:t>
            </a:r>
            <a:r>
              <a:rPr lang="en-US" dirty="0" err="1"/>
              <a:t>kristall</a:t>
            </a:r>
            <a:r>
              <a:rPr lang="en-US" dirty="0"/>
              <a:t> </a:t>
            </a:r>
            <a:r>
              <a:rPr lang="en-US" dirty="0" err="1"/>
              <a:t>panjaralarining</a:t>
            </a:r>
            <a:r>
              <a:rPr lang="en-US" dirty="0"/>
              <a:t> </a:t>
            </a:r>
            <a:r>
              <a:rPr lang="en-US" dirty="0" err="1"/>
              <a:t>o‘zgarishi</a:t>
            </a:r>
            <a:r>
              <a:rPr lang="en-US" dirty="0"/>
              <a:t> </a:t>
            </a:r>
            <a:r>
              <a:rPr lang="en-US" b="1" dirty="0" err="1"/>
              <a:t>ikkilamchi</a:t>
            </a:r>
            <a:r>
              <a:rPr lang="en-US" b="1" dirty="0"/>
              <a:t> </a:t>
            </a:r>
            <a:r>
              <a:rPr lang="en-US" b="1" dirty="0" err="1"/>
              <a:t>kristallanish</a:t>
            </a:r>
            <a:r>
              <a:rPr lang="en-US" dirty="0"/>
              <a:t> </a:t>
            </a:r>
            <a:r>
              <a:rPr lang="en-US" dirty="0" err="1"/>
              <a:t>yoki</a:t>
            </a:r>
            <a:r>
              <a:rPr lang="en-US" dirty="0"/>
              <a:t> </a:t>
            </a:r>
            <a:r>
              <a:rPr lang="en-US" b="1" dirty="0" err="1"/>
              <a:t>qayta</a:t>
            </a:r>
            <a:r>
              <a:rPr lang="en-US" b="1" dirty="0"/>
              <a:t> </a:t>
            </a:r>
            <a:r>
              <a:rPr lang="en-US" b="1" dirty="0" err="1"/>
              <a:t>kristallanish</a:t>
            </a:r>
            <a:r>
              <a:rPr lang="en-US" dirty="0"/>
              <a:t> deb </a:t>
            </a:r>
            <a:r>
              <a:rPr lang="en-US" dirty="0" err="1"/>
              <a:t>ataladi</a:t>
            </a:r>
            <a:r>
              <a:rPr lang="en-US" dirty="0"/>
              <a:t>. </a:t>
            </a:r>
            <a:r>
              <a:rPr lang="en-US" dirty="0" err="1"/>
              <a:t>Yuqoridagi</a:t>
            </a:r>
            <a:r>
              <a:rPr lang="en-US" dirty="0"/>
              <a:t> </a:t>
            </a:r>
            <a:r>
              <a:rPr lang="en-US" dirty="0" err="1"/>
              <a:t>o‘zgarishlarga</a:t>
            </a:r>
            <a:r>
              <a:rPr lang="en-US" dirty="0"/>
              <a:t> </a:t>
            </a:r>
            <a:r>
              <a:rPr lang="en-US" dirty="0" err="1"/>
              <a:t>allotropiya</a:t>
            </a:r>
            <a:r>
              <a:rPr lang="en-US" dirty="0"/>
              <a:t> </a:t>
            </a:r>
            <a:r>
              <a:rPr lang="en-US" dirty="0" err="1"/>
              <a:t>hodisasi</a:t>
            </a:r>
            <a:r>
              <a:rPr lang="en-US" dirty="0"/>
              <a:t> </a:t>
            </a:r>
            <a:r>
              <a:rPr lang="en-US" dirty="0" err="1"/>
              <a:t>kiradi</a:t>
            </a:r>
            <a:r>
              <a:rPr lang="en-US" dirty="0"/>
              <a:t>. </a:t>
            </a:r>
            <a:r>
              <a:rPr lang="en-US" dirty="0" err="1"/>
              <a:t>Allotropiya</a:t>
            </a:r>
            <a:r>
              <a:rPr lang="en-US" dirty="0"/>
              <a:t> </a:t>
            </a:r>
            <a:r>
              <a:rPr lang="en-US" dirty="0" err="1"/>
              <a:t>temir</a:t>
            </a:r>
            <a:r>
              <a:rPr lang="en-US" dirty="0"/>
              <a:t>, </a:t>
            </a:r>
            <a:r>
              <a:rPr lang="en-US" dirty="0" err="1"/>
              <a:t>kalay</a:t>
            </a:r>
            <a:r>
              <a:rPr lang="en-US" dirty="0"/>
              <a:t>, titan, </a:t>
            </a:r>
            <a:r>
              <a:rPr lang="en-US" dirty="0" err="1"/>
              <a:t>marganets</a:t>
            </a:r>
            <a:r>
              <a:rPr lang="en-US" dirty="0"/>
              <a:t>, </a:t>
            </a:r>
            <a:r>
              <a:rPr lang="en-US" dirty="0" err="1"/>
              <a:t>kobal</a:t>
            </a:r>
            <a:r>
              <a:rPr lang="ru-RU" dirty="0"/>
              <a:t>ь</a:t>
            </a:r>
            <a:r>
              <a:rPr lang="en-US" dirty="0"/>
              <a:t>t </a:t>
            </a:r>
            <a:r>
              <a:rPr lang="en-US" dirty="0" err="1"/>
              <a:t>va</a:t>
            </a:r>
            <a:r>
              <a:rPr lang="en-US" dirty="0"/>
              <a:t> </a:t>
            </a:r>
            <a:r>
              <a:rPr lang="en-US" dirty="0" err="1"/>
              <a:t>boshqa</a:t>
            </a:r>
            <a:r>
              <a:rPr lang="en-US" dirty="0"/>
              <a:t> </a:t>
            </a:r>
            <a:r>
              <a:rPr lang="en-US" dirty="0" err="1"/>
              <a:t>metallar</a:t>
            </a:r>
            <a:r>
              <a:rPr lang="en-US" dirty="0"/>
              <a:t> </a:t>
            </a:r>
            <a:r>
              <a:rPr lang="en-US" dirty="0" err="1"/>
              <a:t>orasida</a:t>
            </a:r>
            <a:r>
              <a:rPr lang="en-US" dirty="0"/>
              <a:t> </a:t>
            </a:r>
            <a:r>
              <a:rPr lang="en-US" dirty="0" err="1"/>
              <a:t>tarqalgan</a:t>
            </a:r>
            <a:r>
              <a:rPr lang="en-US" dirty="0"/>
              <a:t>.</a:t>
            </a:r>
            <a:endParaRPr lang="ru-RU" dirty="0"/>
          </a:p>
          <a:p>
            <a:r>
              <a:rPr lang="en-US" dirty="0"/>
              <a:t> Bar</a:t>
            </a:r>
            <a:r>
              <a:rPr lang="uz-Cyrl-UZ" dirty="0"/>
              <a:t>q</a:t>
            </a:r>
            <a:r>
              <a:rPr lang="en-US" dirty="0" err="1"/>
              <a:t>aror</a:t>
            </a:r>
            <a:r>
              <a:rPr lang="en-US" dirty="0"/>
              <a:t> </a:t>
            </a:r>
            <a:r>
              <a:rPr lang="uz-Cyrl-UZ" dirty="0"/>
              <a:t>–</a:t>
            </a:r>
            <a:r>
              <a:rPr lang="en-US" dirty="0"/>
              <a:t> real </a:t>
            </a:r>
            <a:r>
              <a:rPr lang="en-US" dirty="0" err="1"/>
              <a:t>mavjud</a:t>
            </a:r>
            <a:r>
              <a:rPr lang="en-US" dirty="0"/>
              <a:t> </a:t>
            </a:r>
            <a:r>
              <a:rPr lang="en-US" dirty="0" err="1"/>
              <a:t>bo‘la</a:t>
            </a:r>
            <a:r>
              <a:rPr lang="en-US" dirty="0"/>
              <a:t> </a:t>
            </a:r>
            <a:r>
              <a:rPr lang="en-US" dirty="0" err="1"/>
              <a:t>oladigan</a:t>
            </a:r>
            <a:r>
              <a:rPr lang="en-US" dirty="0"/>
              <a:t> </a:t>
            </a:r>
            <a:r>
              <a:rPr lang="en-US" dirty="0" err="1"/>
              <a:t>panjara</a:t>
            </a:r>
            <a:r>
              <a:rPr lang="en-US" dirty="0"/>
              <a:t> </a:t>
            </a:r>
            <a:r>
              <a:rPr lang="en-US" dirty="0" err="1"/>
              <a:t>erkin</a:t>
            </a:r>
            <a:r>
              <a:rPr lang="en-US" dirty="0"/>
              <a:t> </a:t>
            </a:r>
            <a:r>
              <a:rPr lang="en-US" dirty="0" err="1"/>
              <a:t>energiya</a:t>
            </a:r>
            <a:r>
              <a:rPr lang="en-US" dirty="0"/>
              <a:t> </a:t>
            </a:r>
            <a:r>
              <a:rPr lang="en-US" dirty="0" err="1"/>
              <a:t>zapasi</a:t>
            </a:r>
            <a:r>
              <a:rPr lang="en-US" dirty="0"/>
              <a:t> </a:t>
            </a:r>
            <a:r>
              <a:rPr lang="en-US" dirty="0" err="1"/>
              <a:t>eng</a:t>
            </a:r>
            <a:r>
              <a:rPr lang="en-US" dirty="0"/>
              <a:t> </a:t>
            </a:r>
            <a:r>
              <a:rPr lang="en-US" dirty="0" err="1"/>
              <a:t>kam</a:t>
            </a:r>
            <a:r>
              <a:rPr lang="en-US" dirty="0"/>
              <a:t> </a:t>
            </a:r>
            <a:r>
              <a:rPr lang="en-US" dirty="0" err="1"/>
              <a:t>panjaradir</a:t>
            </a:r>
            <a:r>
              <a:rPr lang="en-US" dirty="0"/>
              <a:t>. </a:t>
            </a:r>
            <a:r>
              <a:rPr lang="en-US" dirty="0" err="1"/>
              <a:t>Masalan</a:t>
            </a:r>
            <a:r>
              <a:rPr lang="en-US" dirty="0"/>
              <a:t>, </a:t>
            </a:r>
            <a:r>
              <a:rPr lang="en-US" dirty="0" err="1"/>
              <a:t>qattiq</a:t>
            </a:r>
            <a:r>
              <a:rPr lang="en-US" dirty="0"/>
              <a:t> </a:t>
            </a:r>
            <a:r>
              <a:rPr lang="en-US" dirty="0" err="1"/>
              <a:t>holatda</a:t>
            </a:r>
            <a:r>
              <a:rPr lang="en-US" dirty="0"/>
              <a:t> </a:t>
            </a:r>
            <a:r>
              <a:rPr lang="en-US" dirty="0" err="1"/>
              <a:t>litiy</a:t>
            </a:r>
            <a:r>
              <a:rPr lang="en-US" dirty="0"/>
              <a:t>, </a:t>
            </a:r>
            <a:r>
              <a:rPr lang="en-US" dirty="0" err="1"/>
              <a:t>kaliy</a:t>
            </a:r>
            <a:r>
              <a:rPr lang="en-US" dirty="0"/>
              <a:t>, </a:t>
            </a:r>
            <a:r>
              <a:rPr lang="en-US" dirty="0" err="1"/>
              <a:t>tseziy</a:t>
            </a:r>
            <a:r>
              <a:rPr lang="en-US" dirty="0"/>
              <a:t>, </a:t>
            </a:r>
            <a:r>
              <a:rPr lang="en-US" dirty="0" err="1"/>
              <a:t>vol</a:t>
            </a:r>
            <a:r>
              <a:rPr lang="ru-RU" dirty="0"/>
              <a:t>ь</a:t>
            </a:r>
            <a:r>
              <a:rPr lang="en-US" dirty="0"/>
              <a:t>­</a:t>
            </a:r>
            <a:r>
              <a:rPr lang="en-US" dirty="0" err="1"/>
              <a:t>fram</a:t>
            </a:r>
            <a:r>
              <a:rPr lang="en-US" dirty="0"/>
              <a:t> </a:t>
            </a:r>
            <a:r>
              <a:rPr lang="en-US" dirty="0" err="1"/>
              <a:t>va</a:t>
            </a:r>
            <a:r>
              <a:rPr lang="en-US" dirty="0"/>
              <a:t> </a:t>
            </a:r>
            <a:r>
              <a:rPr lang="en-US" dirty="0" err="1"/>
              <a:t>boshqalarning</a:t>
            </a:r>
            <a:r>
              <a:rPr lang="en-US" dirty="0"/>
              <a:t> </a:t>
            </a:r>
            <a:r>
              <a:rPr lang="en-US" dirty="0" err="1"/>
              <a:t>kristall</a:t>
            </a:r>
            <a:r>
              <a:rPr lang="en-US" dirty="0"/>
              <a:t> </a:t>
            </a:r>
            <a:r>
              <a:rPr lang="en-US" dirty="0" err="1"/>
              <a:t>panjarasi</a:t>
            </a:r>
            <a:r>
              <a:rPr lang="en-US" dirty="0"/>
              <a:t> </a:t>
            </a:r>
            <a:r>
              <a:rPr lang="en-US" dirty="0" err="1"/>
              <a:t>hajmi</a:t>
            </a:r>
            <a:r>
              <a:rPr lang="en-US" dirty="0"/>
              <a:t> </a:t>
            </a:r>
            <a:r>
              <a:rPr lang="en-US" dirty="0" err="1"/>
              <a:t>markazlashgan</a:t>
            </a:r>
            <a:r>
              <a:rPr lang="en-US" dirty="0"/>
              <a:t> </a:t>
            </a:r>
            <a:r>
              <a:rPr lang="en-US" dirty="0" err="1"/>
              <a:t>kub</a:t>
            </a:r>
            <a:r>
              <a:rPr lang="en-US" dirty="0"/>
              <a:t>; </a:t>
            </a:r>
            <a:r>
              <a:rPr lang="en-US" dirty="0" err="1"/>
              <a:t>beri­liy</a:t>
            </a:r>
            <a:r>
              <a:rPr lang="en-US" dirty="0"/>
              <a:t>, </a:t>
            </a:r>
            <a:r>
              <a:rPr lang="en-US" dirty="0" err="1"/>
              <a:t>tsirkoniy</a:t>
            </a:r>
            <a:r>
              <a:rPr lang="en-US" dirty="0"/>
              <a:t> </a:t>
            </a:r>
            <a:r>
              <a:rPr lang="en-US" dirty="0" err="1"/>
              <a:t>va</a:t>
            </a:r>
            <a:r>
              <a:rPr lang="en-US" dirty="0"/>
              <a:t> </a:t>
            </a:r>
            <a:r>
              <a:rPr lang="en-US" dirty="0" err="1"/>
              <a:t>boshqa</a:t>
            </a:r>
            <a:r>
              <a:rPr lang="en-US" dirty="0"/>
              <a:t> </a:t>
            </a:r>
            <a:r>
              <a:rPr lang="en-US" dirty="0" err="1"/>
              <a:t>ba</a:t>
            </a:r>
            <a:r>
              <a:rPr lang="uz-Cyrl-UZ" dirty="0"/>
              <a:t>’</a:t>
            </a:r>
            <a:r>
              <a:rPr lang="en-US" dirty="0" err="1"/>
              <a:t>zi</a:t>
            </a:r>
            <a:r>
              <a:rPr lang="en-US" dirty="0"/>
              <a:t> </a:t>
            </a:r>
            <a:r>
              <a:rPr lang="en-US" dirty="0" err="1"/>
              <a:t>metallariniki</a:t>
            </a:r>
            <a:r>
              <a:rPr lang="en-US" dirty="0"/>
              <a:t> </a:t>
            </a:r>
            <a:r>
              <a:rPr lang="en-US" dirty="0" err="1"/>
              <a:t>esa</a:t>
            </a:r>
            <a:r>
              <a:rPr lang="en-US" dirty="0"/>
              <a:t> </a:t>
            </a:r>
            <a:r>
              <a:rPr lang="en-US" dirty="0" err="1"/>
              <a:t>geksoganal</a:t>
            </a:r>
            <a:r>
              <a:rPr lang="en-US" dirty="0"/>
              <a:t> </a:t>
            </a:r>
            <a:r>
              <a:rPr lang="en-US" dirty="0" err="1"/>
              <a:t>panjaralari­dir</a:t>
            </a:r>
            <a:r>
              <a:rPr lang="en-US" dirty="0"/>
              <a:t>.</a:t>
            </a:r>
            <a:endParaRPr lang="ru-RU" dirty="0"/>
          </a:p>
          <a:p>
            <a:r>
              <a:rPr lang="en-US" dirty="0"/>
              <a:t> </a:t>
            </a:r>
            <a:r>
              <a:rPr lang="en-US" dirty="0" err="1"/>
              <a:t>Bir</a:t>
            </a:r>
            <a:r>
              <a:rPr lang="en-US" dirty="0"/>
              <a:t> </a:t>
            </a:r>
            <a:r>
              <a:rPr lang="uz-Cyrl-UZ" dirty="0"/>
              <a:t>q</a:t>
            </a:r>
            <a:r>
              <a:rPr lang="en-US" dirty="0" err="1"/>
              <a:t>ator</a:t>
            </a:r>
            <a:r>
              <a:rPr lang="en-US" dirty="0"/>
              <a:t> </a:t>
            </a:r>
            <a:r>
              <a:rPr lang="en-US" dirty="0" err="1"/>
              <a:t>hollarda</a:t>
            </a:r>
            <a:r>
              <a:rPr lang="en-US" dirty="0"/>
              <a:t> </a:t>
            </a:r>
            <a:r>
              <a:rPr lang="en-US" dirty="0" err="1"/>
              <a:t>temperatura</a:t>
            </a:r>
            <a:r>
              <a:rPr lang="en-US" dirty="0"/>
              <a:t> </a:t>
            </a:r>
            <a:r>
              <a:rPr lang="en-US" dirty="0" err="1"/>
              <a:t>va</a:t>
            </a:r>
            <a:r>
              <a:rPr lang="en-US" dirty="0"/>
              <a:t> </a:t>
            </a:r>
            <a:r>
              <a:rPr lang="en-US" dirty="0" err="1"/>
              <a:t>bosimning</a:t>
            </a:r>
            <a:r>
              <a:rPr lang="en-US" dirty="0"/>
              <a:t> </a:t>
            </a:r>
            <a:r>
              <a:rPr lang="en-US" dirty="0" err="1"/>
              <a:t>o‘zgarishi</a:t>
            </a:r>
            <a:r>
              <a:rPr lang="en-US" dirty="0"/>
              <a:t> </a:t>
            </a:r>
            <a:r>
              <a:rPr lang="en-US" dirty="0" err="1"/>
              <a:t>bilan</a:t>
            </a:r>
            <a:r>
              <a:rPr lang="en-US" dirty="0"/>
              <a:t> </a:t>
            </a:r>
            <a:r>
              <a:rPr lang="en-US" dirty="0" err="1"/>
              <a:t>ayni</a:t>
            </a:r>
            <a:r>
              <a:rPr lang="en-US" dirty="0"/>
              <a:t> </a:t>
            </a:r>
            <a:r>
              <a:rPr lang="en-US" dirty="0" err="1"/>
              <a:t>bir</a:t>
            </a:r>
            <a:r>
              <a:rPr lang="en-US" dirty="0"/>
              <a:t> </a:t>
            </a:r>
            <a:r>
              <a:rPr lang="en-US" dirty="0" err="1"/>
              <a:t>metallning</a:t>
            </a:r>
            <a:r>
              <a:rPr lang="en-US" dirty="0"/>
              <a:t> </a:t>
            </a:r>
            <a:r>
              <a:rPr lang="en-US" dirty="0" err="1"/>
              <a:t>kristallik</a:t>
            </a:r>
            <a:r>
              <a:rPr lang="en-US" dirty="0"/>
              <a:t> </a:t>
            </a:r>
            <a:r>
              <a:rPr lang="en-US" dirty="0" err="1"/>
              <a:t>panjarasi</a:t>
            </a:r>
            <a:r>
              <a:rPr lang="en-US" dirty="0"/>
              <a:t> ham </a:t>
            </a:r>
            <a:r>
              <a:rPr lang="en-US" dirty="0" err="1"/>
              <a:t>o‘zgaradi</a:t>
            </a:r>
            <a:r>
              <a:rPr lang="en-US" dirty="0"/>
              <a:t>, </a:t>
            </a:r>
            <a:r>
              <a:rPr lang="en-US" dirty="0" err="1"/>
              <a:t>ya’ni</a:t>
            </a:r>
            <a:r>
              <a:rPr lang="en-US" dirty="0"/>
              <a:t> u </a:t>
            </a:r>
            <a:r>
              <a:rPr lang="en-US" dirty="0" err="1"/>
              <a:t>qayta</a:t>
            </a:r>
            <a:r>
              <a:rPr lang="en-US" dirty="0"/>
              <a:t> </a:t>
            </a:r>
            <a:r>
              <a:rPr lang="en-US" dirty="0" err="1"/>
              <a:t>kristallanadi</a:t>
            </a:r>
            <a:r>
              <a:rPr lang="en-US" dirty="0"/>
              <a:t>.</a:t>
            </a:r>
            <a:endParaRPr lang="ru-RU" dirty="0"/>
          </a:p>
          <a:p>
            <a:endParaRPr lang="ru-RU" dirty="0"/>
          </a:p>
        </p:txBody>
      </p:sp>
    </p:spTree>
    <p:extLst>
      <p:ext uri="{BB962C8B-B14F-4D97-AF65-F5344CB8AC3E}">
        <p14:creationId xmlns:p14="http://schemas.microsoft.com/office/powerpoint/2010/main" val="3792055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arn(inVertical)">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39752" y="1052736"/>
            <a:ext cx="4464496" cy="296774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1043608" y="4797152"/>
            <a:ext cx="7056784" cy="369332"/>
          </a:xfrm>
          <a:prstGeom prst="rect">
            <a:avLst/>
          </a:prstGeom>
          <a:ln>
            <a:noFill/>
          </a:ln>
          <a:effectLst>
            <a:outerShdw blurRad="50800" dist="38100" dir="18900000" algn="b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square">
            <a:spAutoFit/>
          </a:bodyPr>
          <a:lstStyle/>
          <a:p>
            <a:r>
              <a:rPr lang="en-US" dirty="0" err="1" smtClean="0"/>
              <a:t>Rasim</a:t>
            </a:r>
            <a:r>
              <a:rPr lang="en-US" dirty="0" smtClean="0"/>
              <a:t>  </a:t>
            </a:r>
            <a:r>
              <a:rPr lang="en-US" dirty="0" err="1"/>
              <a:t>Harorat</a:t>
            </a:r>
            <a:r>
              <a:rPr lang="en-US" dirty="0"/>
              <a:t> </a:t>
            </a:r>
            <a:r>
              <a:rPr lang="en-US" dirty="0" err="1"/>
              <a:t>o‘zgarishi</a:t>
            </a:r>
            <a:r>
              <a:rPr lang="en-US" dirty="0"/>
              <a:t> </a:t>
            </a:r>
            <a:r>
              <a:rPr lang="en-US" dirty="0" err="1"/>
              <a:t>bilan</a:t>
            </a:r>
            <a:r>
              <a:rPr lang="en-US" dirty="0"/>
              <a:t> </a:t>
            </a:r>
            <a:r>
              <a:rPr lang="en-US" dirty="0" err="1"/>
              <a:t>kristallik</a:t>
            </a:r>
            <a:r>
              <a:rPr lang="en-US" dirty="0"/>
              <a:t> </a:t>
            </a:r>
            <a:r>
              <a:rPr lang="en-US" dirty="0" err="1"/>
              <a:t>panjaraning</a:t>
            </a:r>
            <a:r>
              <a:rPr lang="en-US" dirty="0"/>
              <a:t> </a:t>
            </a:r>
            <a:r>
              <a:rPr lang="en-US" dirty="0" err="1"/>
              <a:t>o‘zgarishi</a:t>
            </a:r>
            <a:endParaRPr lang="ru-RU" dirty="0"/>
          </a:p>
        </p:txBody>
      </p:sp>
    </p:spTree>
    <p:extLst>
      <p:ext uri="{BB962C8B-B14F-4D97-AF65-F5344CB8AC3E}">
        <p14:creationId xmlns:p14="http://schemas.microsoft.com/office/powerpoint/2010/main" val="141228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074"/>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27584" y="404664"/>
            <a:ext cx="7776864" cy="2285608"/>
          </a:xfrm>
        </p:spPr>
        <p:txBody>
          <a:bodyPr>
            <a:normAutofit fontScale="70000" lnSpcReduction="20000"/>
          </a:bodyPr>
          <a:lstStyle/>
          <a:p>
            <a:r>
              <a:rPr lang="en-US" dirty="0" err="1"/>
              <a:t>Temirning</a:t>
            </a:r>
            <a:r>
              <a:rPr lang="en-US" dirty="0"/>
              <a:t> </a:t>
            </a:r>
            <a:r>
              <a:rPr lang="en-US" dirty="0" err="1"/>
              <a:t>kristall</a:t>
            </a:r>
            <a:r>
              <a:rPr lang="en-US" dirty="0"/>
              <a:t> </a:t>
            </a:r>
            <a:r>
              <a:rPr lang="en-US" dirty="0" err="1"/>
              <a:t>panjarasi</a:t>
            </a:r>
            <a:r>
              <a:rPr lang="en-US" dirty="0"/>
              <a:t> </a:t>
            </a:r>
            <a:r>
              <a:rPr lang="en-US" dirty="0" err="1"/>
              <a:t>hajmi</a:t>
            </a:r>
            <a:r>
              <a:rPr lang="en-US" dirty="0"/>
              <a:t> </a:t>
            </a:r>
            <a:r>
              <a:rPr lang="en-US" dirty="0" err="1"/>
              <a:t>markazlashgan</a:t>
            </a:r>
            <a:r>
              <a:rPr lang="en-US" dirty="0"/>
              <a:t> </a:t>
            </a:r>
            <a:r>
              <a:rPr lang="en-US" dirty="0" err="1"/>
              <a:t>kub</a:t>
            </a:r>
            <a:r>
              <a:rPr lang="en-US" dirty="0"/>
              <a:t> </a:t>
            </a:r>
            <a:r>
              <a:rPr lang="en-US" dirty="0" err="1"/>
              <a:t>bo‘lishi</a:t>
            </a:r>
            <a:r>
              <a:rPr lang="en-US" dirty="0"/>
              <a:t> </a:t>
            </a:r>
            <a:r>
              <a:rPr lang="uz-Cyrl-UZ" dirty="0"/>
              <a:t>h</a:t>
            </a:r>
            <a:r>
              <a:rPr lang="en-US" dirty="0"/>
              <a:t>am, </a:t>
            </a:r>
            <a:r>
              <a:rPr lang="en-US" dirty="0" err="1"/>
              <a:t>yoqlari</a:t>
            </a:r>
            <a:r>
              <a:rPr lang="en-US" dirty="0"/>
              <a:t> </a:t>
            </a:r>
            <a:r>
              <a:rPr lang="en-US" dirty="0" err="1"/>
              <a:t>markazlashgan</a:t>
            </a:r>
            <a:r>
              <a:rPr lang="en-US" dirty="0"/>
              <a:t> </a:t>
            </a:r>
            <a:r>
              <a:rPr lang="en-US" dirty="0" err="1"/>
              <a:t>kub</a:t>
            </a:r>
            <a:r>
              <a:rPr lang="en-US" dirty="0"/>
              <a:t> </a:t>
            </a:r>
            <a:r>
              <a:rPr lang="en-US" dirty="0" err="1"/>
              <a:t>bo‘lishi</a:t>
            </a:r>
            <a:r>
              <a:rPr lang="en-US" dirty="0"/>
              <a:t> ham </a:t>
            </a:r>
            <a:r>
              <a:rPr lang="en-US" dirty="0" err="1"/>
              <a:t>mumkin</a:t>
            </a:r>
            <a:r>
              <a:rPr lang="en-US" dirty="0"/>
              <a:t>.</a:t>
            </a:r>
            <a:r>
              <a:rPr lang="uz-Cyrl-UZ" dirty="0"/>
              <a:t>(Rasm      )</a:t>
            </a:r>
            <a:endParaRPr lang="ru-RU" dirty="0"/>
          </a:p>
          <a:p>
            <a:r>
              <a:rPr lang="uz-Cyrl-UZ" dirty="0"/>
              <a:t> </a:t>
            </a:r>
            <a:r>
              <a:rPr lang="en-US" dirty="0" err="1"/>
              <a:t>Qayta</a:t>
            </a:r>
            <a:r>
              <a:rPr lang="en-US" dirty="0"/>
              <a:t> </a:t>
            </a:r>
            <a:r>
              <a:rPr lang="en-US" dirty="0" err="1"/>
              <a:t>kristallanish</a:t>
            </a:r>
            <a:r>
              <a:rPr lang="en-US" dirty="0"/>
              <a:t> </a:t>
            </a:r>
            <a:r>
              <a:rPr lang="en-US" dirty="0" err="1"/>
              <a:t>vaqtida</a:t>
            </a:r>
            <a:r>
              <a:rPr lang="en-US" dirty="0"/>
              <a:t> </a:t>
            </a:r>
            <a:r>
              <a:rPr lang="en-US" dirty="0" err="1"/>
              <a:t>o‘zgarmas</a:t>
            </a:r>
            <a:r>
              <a:rPr lang="en-US" dirty="0"/>
              <a:t> </a:t>
            </a:r>
            <a:r>
              <a:rPr lang="en-US" dirty="0" err="1"/>
              <a:t>temperaturada</a:t>
            </a:r>
            <a:r>
              <a:rPr lang="en-US" dirty="0"/>
              <a:t> </a:t>
            </a:r>
            <a:r>
              <a:rPr lang="en-US" dirty="0" err="1"/>
              <a:t>issiqlik</a:t>
            </a:r>
            <a:r>
              <a:rPr lang="en-US" dirty="0"/>
              <a:t> </a:t>
            </a:r>
            <a:r>
              <a:rPr lang="en-US" dirty="0" err="1"/>
              <a:t>yutadi</a:t>
            </a:r>
            <a:r>
              <a:rPr lang="en-US" dirty="0"/>
              <a:t>, </a:t>
            </a:r>
            <a:r>
              <a:rPr lang="en-US" dirty="0" err="1"/>
              <a:t>bu</a:t>
            </a:r>
            <a:r>
              <a:rPr lang="en-US" dirty="0"/>
              <a:t> </a:t>
            </a:r>
            <a:r>
              <a:rPr lang="en-US" dirty="0" err="1"/>
              <a:t>qizdirilganda</a:t>
            </a:r>
            <a:r>
              <a:rPr lang="en-US" dirty="0"/>
              <a:t>. </a:t>
            </a:r>
            <a:r>
              <a:rPr lang="en-US" dirty="0" err="1"/>
              <a:t>Sovitilganda</a:t>
            </a:r>
            <a:r>
              <a:rPr lang="en-US" dirty="0"/>
              <a:t> </a:t>
            </a:r>
            <a:r>
              <a:rPr lang="en-US" dirty="0" err="1"/>
              <a:t>esa</a:t>
            </a:r>
            <a:r>
              <a:rPr lang="en-US" dirty="0"/>
              <a:t>, </a:t>
            </a:r>
            <a:r>
              <a:rPr lang="en-US" dirty="0" err="1"/>
              <a:t>nazariy</a:t>
            </a:r>
            <a:r>
              <a:rPr lang="en-US" dirty="0"/>
              <a:t> </a:t>
            </a:r>
            <a:r>
              <a:rPr lang="en-US" dirty="0" err="1"/>
              <a:t>jihatdan</a:t>
            </a:r>
            <a:r>
              <a:rPr lang="en-US" dirty="0"/>
              <a:t> </a:t>
            </a:r>
            <a:r>
              <a:rPr lang="en-US" dirty="0" err="1"/>
              <a:t>olganda</a:t>
            </a:r>
            <a:r>
              <a:rPr lang="en-US" dirty="0"/>
              <a:t>, </a:t>
            </a:r>
            <a:r>
              <a:rPr lang="en-US" dirty="0" err="1"/>
              <a:t>qizdirilgandagi</a:t>
            </a:r>
            <a:r>
              <a:rPr lang="en-US" dirty="0"/>
              <a:t> </a:t>
            </a:r>
            <a:r>
              <a:rPr lang="en-US" dirty="0" err="1"/>
              <a:t>kabi</a:t>
            </a:r>
            <a:r>
              <a:rPr lang="en-US" dirty="0"/>
              <a:t> </a:t>
            </a:r>
            <a:r>
              <a:rPr lang="en-US" dirty="0" err="1"/>
              <a:t>o‘zgarmas</a:t>
            </a:r>
            <a:r>
              <a:rPr lang="en-US" dirty="0"/>
              <a:t> </a:t>
            </a:r>
            <a:r>
              <a:rPr lang="en-US" dirty="0" err="1"/>
              <a:t>temperaturada</a:t>
            </a:r>
            <a:r>
              <a:rPr lang="en-US" dirty="0"/>
              <a:t> </a:t>
            </a:r>
            <a:r>
              <a:rPr lang="en-US" dirty="0" err="1"/>
              <a:t>issiq</a:t>
            </a:r>
            <a:r>
              <a:rPr lang="uz-Cyrl-UZ" dirty="0"/>
              <a:t>lik</a:t>
            </a:r>
            <a:r>
              <a:rPr lang="en-US" dirty="0"/>
              <a:t> </a:t>
            </a:r>
            <a:r>
              <a:rPr lang="en-US" dirty="0" err="1"/>
              <a:t>ajralib</a:t>
            </a:r>
            <a:r>
              <a:rPr lang="en-US" dirty="0"/>
              <a:t> </a:t>
            </a:r>
            <a:r>
              <a:rPr lang="en-US" dirty="0" err="1"/>
              <a:t>chiqadi</a:t>
            </a:r>
            <a:r>
              <a:rPr lang="en-US" dirty="0"/>
              <a:t>. </a:t>
            </a:r>
            <a:endParaRPr lang="ru-RU" dirty="0"/>
          </a:p>
          <a:p>
            <a:r>
              <a:rPr lang="uz-Cyrl-UZ" b="1" dirty="0"/>
              <a:t>Temirning kristallanishi</a:t>
            </a:r>
            <a:endParaRPr lang="ru-RU" dirty="0"/>
          </a:p>
          <a:p>
            <a:r>
              <a:rPr lang="en-US" dirty="0" err="1"/>
              <a:t>Toza</a:t>
            </a:r>
            <a:r>
              <a:rPr lang="en-US" dirty="0"/>
              <a:t> </a:t>
            </a:r>
            <a:r>
              <a:rPr lang="en-US" dirty="0" err="1"/>
              <a:t>temir</a:t>
            </a:r>
            <a:r>
              <a:rPr lang="en-US" dirty="0"/>
              <a:t> </a:t>
            </a:r>
            <a:r>
              <a:rPr lang="en-US" dirty="0" err="1"/>
              <a:t>t</a:t>
            </a:r>
            <a:r>
              <a:rPr lang="en-US" baseline="-25000" dirty="0" err="1"/>
              <a:t>erish</a:t>
            </a:r>
            <a:r>
              <a:rPr lang="en-US" dirty="0"/>
              <a:t> = 1539</a:t>
            </a:r>
            <a:r>
              <a:rPr lang="en-US" baseline="30000" dirty="0"/>
              <a:t>o</a:t>
            </a:r>
            <a:r>
              <a:rPr lang="ru-RU" dirty="0"/>
              <a:t>С</a:t>
            </a:r>
            <a:r>
              <a:rPr lang="en-US" dirty="0"/>
              <a:t>. </a:t>
            </a:r>
            <a:r>
              <a:rPr lang="en-US" dirty="0" err="1"/>
              <a:t>Qotayotgan</a:t>
            </a:r>
            <a:r>
              <a:rPr lang="en-US" dirty="0"/>
              <a:t> </a:t>
            </a:r>
            <a:r>
              <a:rPr lang="en-US" dirty="0" err="1"/>
              <a:t>temirda</a:t>
            </a:r>
            <a:r>
              <a:rPr lang="en-US" dirty="0"/>
              <a:t> </a:t>
            </a:r>
            <a:r>
              <a:rPr lang="en-US" dirty="0" err="1"/>
              <a:t>har</a:t>
            </a:r>
            <a:r>
              <a:rPr lang="en-US" dirty="0"/>
              <a:t> </a:t>
            </a:r>
            <a:r>
              <a:rPr lang="en-US" dirty="0" err="1"/>
              <a:t>bir</a:t>
            </a:r>
            <a:r>
              <a:rPr lang="en-US" dirty="0"/>
              <a:t> </a:t>
            </a:r>
            <a:r>
              <a:rPr lang="en-US" dirty="0" err="1"/>
              <a:t>kritik</a:t>
            </a:r>
            <a:r>
              <a:rPr lang="en-US" dirty="0"/>
              <a:t> </a:t>
            </a:r>
            <a:r>
              <a:rPr lang="en-US" dirty="0" err="1"/>
              <a:t>nuqtada</a:t>
            </a:r>
            <a:r>
              <a:rPr lang="en-US" dirty="0"/>
              <a:t> </a:t>
            </a:r>
            <a:r>
              <a:rPr lang="en-US" dirty="0" err="1"/>
              <a:t>allotropik</a:t>
            </a:r>
            <a:r>
              <a:rPr lang="en-US" dirty="0"/>
              <a:t> </a:t>
            </a:r>
            <a:r>
              <a:rPr lang="en-US" dirty="0" err="1"/>
              <a:t>o‘zgarish</a:t>
            </a:r>
            <a:r>
              <a:rPr lang="en-US" dirty="0"/>
              <a:t> </a:t>
            </a:r>
            <a:r>
              <a:rPr lang="en-US" dirty="0" err="1"/>
              <a:t>bo‘ladi</a:t>
            </a:r>
            <a:r>
              <a:rPr lang="en-US" dirty="0"/>
              <a:t>.</a:t>
            </a:r>
            <a:endParaRPr lang="ru-RU" dirty="0"/>
          </a:p>
          <a:p>
            <a:endParaRPr lang="ru-RU"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2492896"/>
            <a:ext cx="4524375" cy="3309937"/>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2267744" y="6058166"/>
            <a:ext cx="5755093" cy="36933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US" dirty="0" err="1"/>
              <a:t>Rasm</a:t>
            </a:r>
            <a:r>
              <a:rPr lang="en-US" dirty="0"/>
              <a:t>   </a:t>
            </a:r>
            <a:r>
              <a:rPr lang="en-US" dirty="0" err="1"/>
              <a:t>Haroratga</a:t>
            </a:r>
            <a:r>
              <a:rPr lang="en-US" dirty="0"/>
              <a:t> </a:t>
            </a:r>
            <a:r>
              <a:rPr lang="en-US" dirty="0" err="1"/>
              <a:t>qarab</a:t>
            </a:r>
            <a:r>
              <a:rPr lang="en-US" dirty="0"/>
              <a:t> </a:t>
            </a:r>
            <a:r>
              <a:rPr lang="en-US" dirty="0" err="1"/>
              <a:t>temirning</a:t>
            </a:r>
            <a:r>
              <a:rPr lang="en-US" dirty="0"/>
              <a:t> </a:t>
            </a:r>
            <a:r>
              <a:rPr lang="en-US" dirty="0" err="1"/>
              <a:t>kristallanishi</a:t>
            </a:r>
            <a:endParaRPr lang="ru-RU" dirty="0"/>
          </a:p>
        </p:txBody>
      </p:sp>
    </p:spTree>
    <p:extLst>
      <p:ext uri="{BB962C8B-B14F-4D97-AF65-F5344CB8AC3E}">
        <p14:creationId xmlns:p14="http://schemas.microsoft.com/office/powerpoint/2010/main" val="967258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4098"/>
                                        </p:tgtEl>
                                        <p:attrNameLst>
                                          <p:attrName>style.visibility</p:attrName>
                                        </p:attrNameLst>
                                      </p:cBhvr>
                                      <p:to>
                                        <p:strVal val="visible"/>
                                      </p:to>
                                    </p:set>
                                    <p:animEffect transition="in" filter="wipe(down)">
                                      <p:cBhvr>
                                        <p:cTn id="31" dur="580">
                                          <p:stCondLst>
                                            <p:cond delay="0"/>
                                          </p:stCondLst>
                                        </p:cTn>
                                        <p:tgtEl>
                                          <p:spTgt spid="4098"/>
                                        </p:tgtEl>
                                      </p:cBhvr>
                                    </p:animEffect>
                                    <p:anim calcmode="lin" valueType="num">
                                      <p:cBhvr>
                                        <p:cTn id="32"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37" dur="26">
                                          <p:stCondLst>
                                            <p:cond delay="650"/>
                                          </p:stCondLst>
                                        </p:cTn>
                                        <p:tgtEl>
                                          <p:spTgt spid="4098"/>
                                        </p:tgtEl>
                                      </p:cBhvr>
                                      <p:to x="100000" y="60000"/>
                                    </p:animScale>
                                    <p:animScale>
                                      <p:cBhvr>
                                        <p:cTn id="38" dur="166" decel="50000">
                                          <p:stCondLst>
                                            <p:cond delay="676"/>
                                          </p:stCondLst>
                                        </p:cTn>
                                        <p:tgtEl>
                                          <p:spTgt spid="4098"/>
                                        </p:tgtEl>
                                      </p:cBhvr>
                                      <p:to x="100000" y="100000"/>
                                    </p:animScale>
                                    <p:animScale>
                                      <p:cBhvr>
                                        <p:cTn id="39" dur="26">
                                          <p:stCondLst>
                                            <p:cond delay="1312"/>
                                          </p:stCondLst>
                                        </p:cTn>
                                        <p:tgtEl>
                                          <p:spTgt spid="4098"/>
                                        </p:tgtEl>
                                      </p:cBhvr>
                                      <p:to x="100000" y="80000"/>
                                    </p:animScale>
                                    <p:animScale>
                                      <p:cBhvr>
                                        <p:cTn id="40" dur="166" decel="50000">
                                          <p:stCondLst>
                                            <p:cond delay="1338"/>
                                          </p:stCondLst>
                                        </p:cTn>
                                        <p:tgtEl>
                                          <p:spTgt spid="4098"/>
                                        </p:tgtEl>
                                      </p:cBhvr>
                                      <p:to x="100000" y="100000"/>
                                    </p:animScale>
                                    <p:animScale>
                                      <p:cBhvr>
                                        <p:cTn id="41" dur="26">
                                          <p:stCondLst>
                                            <p:cond delay="1642"/>
                                          </p:stCondLst>
                                        </p:cTn>
                                        <p:tgtEl>
                                          <p:spTgt spid="4098"/>
                                        </p:tgtEl>
                                      </p:cBhvr>
                                      <p:to x="100000" y="90000"/>
                                    </p:animScale>
                                    <p:animScale>
                                      <p:cBhvr>
                                        <p:cTn id="42" dur="166" decel="50000">
                                          <p:stCondLst>
                                            <p:cond delay="1668"/>
                                          </p:stCondLst>
                                        </p:cTn>
                                        <p:tgtEl>
                                          <p:spTgt spid="4098"/>
                                        </p:tgtEl>
                                      </p:cBhvr>
                                      <p:to x="100000" y="100000"/>
                                    </p:animScale>
                                    <p:animScale>
                                      <p:cBhvr>
                                        <p:cTn id="43" dur="26">
                                          <p:stCondLst>
                                            <p:cond delay="1808"/>
                                          </p:stCondLst>
                                        </p:cTn>
                                        <p:tgtEl>
                                          <p:spTgt spid="4098"/>
                                        </p:tgtEl>
                                      </p:cBhvr>
                                      <p:to x="100000" y="95000"/>
                                    </p:animScale>
                                    <p:animScale>
                                      <p:cBhvr>
                                        <p:cTn id="44" dur="166" decel="50000">
                                          <p:stCondLst>
                                            <p:cond delay="1834"/>
                                          </p:stCondLst>
                                        </p:cTn>
                                        <p:tgtEl>
                                          <p:spTgt spid="4098"/>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48" dur="2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741368"/>
          </a:xfrm>
        </p:spPr>
        <p:txBody>
          <a:bodyPr>
            <a:normAutofit fontScale="70000" lnSpcReduction="20000"/>
          </a:bodyPr>
          <a:lstStyle/>
          <a:p>
            <a:r>
              <a:rPr lang="uz-Cyrl-UZ" b="1" dirty="0"/>
              <a:t>Qotishmalarda hosil bo‘ladigan likvatsiyalar</a:t>
            </a:r>
            <a:endParaRPr lang="ru-RU" dirty="0"/>
          </a:p>
          <a:p>
            <a:r>
              <a:rPr lang="uz-Cyrl-UZ" dirty="0"/>
              <a:t> Quymada qotish jarayonida suyuq faza tarkibining o‘zgarishi natijasida qattiq qotishmada har xil tartibli joylar (zonalar) hosil bo‘ladi. Bu hodisaga</a:t>
            </a:r>
            <a:r>
              <a:rPr lang="uz-Cyrl-UZ" b="1" dirty="0"/>
              <a:t> likvatsiya</a:t>
            </a:r>
            <a:r>
              <a:rPr lang="uz-Cyrl-UZ" dirty="0"/>
              <a:t> deyiladi. </a:t>
            </a:r>
            <a:endParaRPr lang="ru-RU" dirty="0"/>
          </a:p>
          <a:p>
            <a:r>
              <a:rPr lang="uz-Cyrl-UZ" dirty="0"/>
              <a:t> Masalan, Pb-Sb tizimida dastlab ajralib chiqqan qo‘rg‘oshin kristallari bilan shu kristallar orasida joylashgan evtektik aralashma bir-biridan farq qiladi. </a:t>
            </a:r>
            <a:r>
              <a:rPr lang="en-US" dirty="0" err="1"/>
              <a:t>Likvatsiyaning</a:t>
            </a:r>
            <a:r>
              <a:rPr lang="en-US" dirty="0"/>
              <a:t> </a:t>
            </a:r>
            <a:r>
              <a:rPr lang="en-US" dirty="0" err="1"/>
              <a:t>bu</a:t>
            </a:r>
            <a:r>
              <a:rPr lang="en-US" dirty="0"/>
              <a:t> </a:t>
            </a:r>
            <a:r>
              <a:rPr lang="en-US" dirty="0" err="1"/>
              <a:t>turi</a:t>
            </a:r>
            <a:r>
              <a:rPr lang="en-US" dirty="0"/>
              <a:t> </a:t>
            </a:r>
            <a:r>
              <a:rPr lang="en-US" b="1" dirty="0" err="1"/>
              <a:t>kristallitlararo</a:t>
            </a:r>
            <a:r>
              <a:rPr lang="en-US" b="1" dirty="0"/>
              <a:t> </a:t>
            </a:r>
            <a:r>
              <a:rPr lang="en-US" b="1" dirty="0" err="1"/>
              <a:t>likvatsiya</a:t>
            </a:r>
            <a:r>
              <a:rPr lang="en-US" dirty="0"/>
              <a:t> </a:t>
            </a:r>
            <a:r>
              <a:rPr lang="en-US" dirty="0" err="1"/>
              <a:t>deyiladi</a:t>
            </a:r>
            <a:r>
              <a:rPr lang="en-US" dirty="0"/>
              <a:t>. </a:t>
            </a:r>
            <a:r>
              <a:rPr lang="en-US" dirty="0" err="1"/>
              <a:t>Kristallitlararo</a:t>
            </a:r>
            <a:r>
              <a:rPr lang="en-US" dirty="0"/>
              <a:t> </a:t>
            </a:r>
            <a:r>
              <a:rPr lang="en-US" dirty="0" err="1"/>
              <a:t>likvatsiyani</a:t>
            </a:r>
            <a:r>
              <a:rPr lang="en-US" dirty="0"/>
              <a:t> </a:t>
            </a:r>
            <a:r>
              <a:rPr lang="en-US" dirty="0" err="1"/>
              <a:t>mikraskop</a:t>
            </a:r>
            <a:r>
              <a:rPr lang="en-US" dirty="0"/>
              <a:t> </a:t>
            </a:r>
            <a:r>
              <a:rPr lang="en-US" dirty="0" err="1"/>
              <a:t>ostida</a:t>
            </a:r>
            <a:r>
              <a:rPr lang="en-US" dirty="0"/>
              <a:t> </a:t>
            </a:r>
            <a:r>
              <a:rPr lang="en-US" dirty="0" err="1"/>
              <a:t>ko‘rish</a:t>
            </a:r>
            <a:r>
              <a:rPr lang="en-US" dirty="0"/>
              <a:t> </a:t>
            </a:r>
            <a:r>
              <a:rPr lang="en-US" dirty="0" err="1"/>
              <a:t>mumkin</a:t>
            </a:r>
            <a:r>
              <a:rPr lang="en-US" dirty="0"/>
              <a:t>.</a:t>
            </a:r>
            <a:endParaRPr lang="ru-RU" dirty="0"/>
          </a:p>
          <a:p>
            <a:r>
              <a:rPr lang="uz-Cyrl-UZ" dirty="0"/>
              <a:t> Bunday likvatsiya evtektikagacha bo‘lgan yoki evtektikadan keyingi qotishmalarning normal tuzilishini tashkil etadi. Agar evtektika qotishmaning hamma joyida ortiqcha faza bilan bir tekis joylashib kelsa, bunday qotishmaning tuzilishida nuqson bo‘lmaydi.</a:t>
            </a:r>
            <a:endParaRPr lang="ru-RU" dirty="0"/>
          </a:p>
          <a:p>
            <a:r>
              <a:rPr lang="uz-Cyrl-UZ" dirty="0"/>
              <a:t> Bunday qotishmalar hamma vaqt ham benuqson bo‘lavermaydi. Ba’zan suyuq qotishmadan chiqadigan kristallar va qolgan suyuq faza suyuqlikning qota borishi davomida bir-biridan ajraladi, solishtirma og‘irliklariga qarab bir-biri ustiga joylashib qoladi. Bunday qotishmalarda bo‘ladigan likvatsiya </a:t>
            </a:r>
            <a:r>
              <a:rPr lang="uz-Cyrl-UZ" b="1" dirty="0"/>
              <a:t>solishtirma og‘irlik bo‘yiga likvatsiya </a:t>
            </a:r>
            <a:r>
              <a:rPr lang="uz-Cyrl-UZ" dirty="0"/>
              <a:t>yoki</a:t>
            </a:r>
            <a:r>
              <a:rPr lang="uz-Cyrl-UZ" b="1" dirty="0"/>
              <a:t> qavatli likvatsiya</a:t>
            </a:r>
            <a:r>
              <a:rPr lang="uz-Cyrl-UZ" dirty="0"/>
              <a:t> deb nomlanadi. </a:t>
            </a:r>
            <a:endParaRPr lang="ru-RU" dirty="0"/>
          </a:p>
          <a:p>
            <a:r>
              <a:rPr lang="uz-Cyrl-UZ" dirty="0"/>
              <a:t> Solishtirma og‘irlik bo‘yiga likvatsiya hosil bo‘lishiga quyidagilar sabab bo‘ladi.</a:t>
            </a:r>
            <a:endParaRPr lang="ru-RU" dirty="0"/>
          </a:p>
          <a:p>
            <a:pPr lvl="0"/>
            <a:r>
              <a:rPr lang="uz-Cyrl-UZ" dirty="0"/>
              <a:t>Ajralib chiqadigan qattiq fazaning solishtirma og‘irligi bilan qolgan suyuq fazaning solishtirma og‘irligi orasidagi farq sharoit tug‘dirishi. </a:t>
            </a:r>
            <a:endParaRPr lang="ru-RU" dirty="0"/>
          </a:p>
          <a:p>
            <a:pPr lvl="0"/>
            <a:r>
              <a:rPr lang="ru-RU" dirty="0" err="1"/>
              <a:t>Qotish</a:t>
            </a:r>
            <a:r>
              <a:rPr lang="ru-RU" dirty="0"/>
              <a:t> </a:t>
            </a:r>
            <a:r>
              <a:rPr lang="ru-RU" dirty="0" err="1"/>
              <a:t>davrida</a:t>
            </a:r>
            <a:r>
              <a:rPr lang="ru-RU" dirty="0"/>
              <a:t> </a:t>
            </a:r>
            <a:r>
              <a:rPr lang="ru-RU" dirty="0" err="1"/>
              <a:t>sekin</a:t>
            </a:r>
            <a:r>
              <a:rPr lang="ru-RU" dirty="0"/>
              <a:t> </a:t>
            </a:r>
            <a:r>
              <a:rPr lang="ru-RU" dirty="0" err="1"/>
              <a:t>sovitish</a:t>
            </a:r>
            <a:r>
              <a:rPr lang="ru-RU" dirty="0"/>
              <a:t>.</a:t>
            </a:r>
          </a:p>
          <a:p>
            <a:r>
              <a:rPr lang="ru-RU" dirty="0" err="1"/>
              <a:t>Suyuqlikda</a:t>
            </a:r>
            <a:r>
              <a:rPr lang="ru-RU" dirty="0"/>
              <a:t> </a:t>
            </a:r>
            <a:r>
              <a:rPr lang="ru-RU" dirty="0" err="1"/>
              <a:t>cho‘ka</a:t>
            </a:r>
            <a:r>
              <a:rPr lang="ru-RU" dirty="0"/>
              <a:t> </a:t>
            </a:r>
            <a:r>
              <a:rPr lang="ru-RU" dirty="0" err="1"/>
              <a:t>oladigan</a:t>
            </a:r>
            <a:r>
              <a:rPr lang="ru-RU" dirty="0"/>
              <a:t> </a:t>
            </a:r>
            <a:r>
              <a:rPr lang="ru-RU" dirty="0" err="1"/>
              <a:t>yoki</a:t>
            </a:r>
            <a:r>
              <a:rPr lang="ru-RU" dirty="0"/>
              <a:t> </a:t>
            </a:r>
            <a:r>
              <a:rPr lang="ru-RU" dirty="0" err="1"/>
              <a:t>qalqib</a:t>
            </a:r>
            <a:r>
              <a:rPr lang="ru-RU" dirty="0"/>
              <a:t> </a:t>
            </a:r>
            <a:r>
              <a:rPr lang="ru-RU" dirty="0" err="1"/>
              <a:t>chiqadigan</a:t>
            </a:r>
            <a:r>
              <a:rPr lang="ru-RU" dirty="0"/>
              <a:t> </a:t>
            </a:r>
            <a:r>
              <a:rPr lang="ru-RU" dirty="0" err="1"/>
              <a:t>qattiq</a:t>
            </a:r>
            <a:r>
              <a:rPr lang="ru-RU" dirty="0"/>
              <a:t> </a:t>
            </a:r>
            <a:r>
              <a:rPr lang="ru-RU" dirty="0" err="1"/>
              <a:t>ajramalarning</a:t>
            </a:r>
            <a:r>
              <a:rPr lang="ru-RU" dirty="0"/>
              <a:t> </a:t>
            </a:r>
            <a:r>
              <a:rPr lang="ru-RU" dirty="0" err="1"/>
              <a:t>o‘z-o‘zidan</a:t>
            </a:r>
            <a:r>
              <a:rPr lang="ru-RU" dirty="0"/>
              <a:t> </a:t>
            </a:r>
            <a:r>
              <a:rPr lang="ru-RU" dirty="0" err="1"/>
              <a:t>vujudga</a:t>
            </a:r>
            <a:r>
              <a:rPr lang="ru-RU" dirty="0"/>
              <a:t> </a:t>
            </a:r>
            <a:r>
              <a:rPr lang="ru-RU" dirty="0" err="1"/>
              <a:t>kelishi</a:t>
            </a:r>
            <a:r>
              <a:rPr lang="ru-RU" dirty="0"/>
              <a:t> </a:t>
            </a:r>
            <a:r>
              <a:rPr lang="ru-RU" dirty="0" err="1"/>
              <a:t>ham</a:t>
            </a:r>
            <a:r>
              <a:rPr lang="ru-RU" dirty="0"/>
              <a:t> </a:t>
            </a:r>
            <a:r>
              <a:rPr lang="ru-RU" dirty="0" err="1"/>
              <a:t>bunday</a:t>
            </a:r>
            <a:r>
              <a:rPr lang="ru-RU" dirty="0"/>
              <a:t> </a:t>
            </a:r>
            <a:r>
              <a:rPr lang="ru-RU" dirty="0" err="1"/>
              <a:t>likvatsiya</a:t>
            </a:r>
            <a:r>
              <a:rPr lang="ru-RU" dirty="0"/>
              <a:t> </a:t>
            </a:r>
            <a:r>
              <a:rPr lang="ru-RU" dirty="0" err="1"/>
              <a:t>hosil</a:t>
            </a:r>
            <a:r>
              <a:rPr lang="ru-RU" dirty="0"/>
              <a:t> </a:t>
            </a:r>
            <a:r>
              <a:rPr lang="ru-RU" dirty="0" err="1"/>
              <a:t>bo‘lishi</a:t>
            </a:r>
            <a:r>
              <a:rPr lang="ru-RU" dirty="0"/>
              <a:t> </a:t>
            </a:r>
            <a:r>
              <a:rPr lang="ru-RU" dirty="0" err="1"/>
              <a:t>uchun</a:t>
            </a:r>
            <a:r>
              <a:rPr lang="ru-RU" dirty="0"/>
              <a:t> </a:t>
            </a:r>
            <a:r>
              <a:rPr lang="ru-RU" dirty="0" err="1"/>
              <a:t>zarur</a:t>
            </a:r>
            <a:r>
              <a:rPr lang="ru-RU" dirty="0"/>
              <a:t> </a:t>
            </a:r>
            <a:r>
              <a:rPr lang="ru-RU" dirty="0" err="1"/>
              <a:t>sharoit</a:t>
            </a:r>
            <a:r>
              <a:rPr lang="ru-RU" dirty="0"/>
              <a:t> </a:t>
            </a:r>
            <a:r>
              <a:rPr lang="ru-RU" dirty="0" err="1"/>
              <a:t>tug‘diradi</a:t>
            </a:r>
            <a:r>
              <a:rPr lang="ru-RU" dirty="0"/>
              <a:t>.</a:t>
            </a:r>
          </a:p>
          <a:p>
            <a:r>
              <a:rPr lang="uz-Cyrl-UZ" dirty="0"/>
              <a:t>Qolipga quyilgan suyuq qotishma qotayotganda, dastavval, quyma qobig‘idan ichkari tomonga (bu qobiq quymaning qobiq devorlariga tegib, tez sovishidan hosil bo‘lgan juda mayda donachalardan iboratdir) uzunchoq kristallar o‘sib chiqadi, bu kristallar qalqib chiqa olmay yoki cho‘ka olmay, transkristallanish sirtqi devori hosil qiladi. Bunday holda likvatsiyalanuvchi suyuqlik quyma ichiga to‘planadi. Buning natijasida hosil bo‘lgan likvatsiya </a:t>
            </a:r>
            <a:r>
              <a:rPr lang="uz-Cyrl-UZ" b="1" dirty="0"/>
              <a:t>zonalar likvatsiyasi</a:t>
            </a:r>
            <a:r>
              <a:rPr lang="uz-Cyrl-UZ" dirty="0"/>
              <a:t> deb ataladi.</a:t>
            </a:r>
            <a:endParaRPr lang="ru-RU" dirty="0"/>
          </a:p>
          <a:p>
            <a:endParaRPr lang="ru-RU" dirty="0"/>
          </a:p>
        </p:txBody>
      </p:sp>
    </p:spTree>
    <p:extLst>
      <p:ext uri="{BB962C8B-B14F-4D97-AF65-F5344CB8AC3E}">
        <p14:creationId xmlns:p14="http://schemas.microsoft.com/office/powerpoint/2010/main" val="3936486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19672" y="949370"/>
            <a:ext cx="6048672" cy="2664296"/>
          </a:xfrm>
          <a:prstGeom prst="rect">
            <a:avLst/>
          </a:prstGeom>
          <a:noFill/>
          <a:ln>
            <a:noFill/>
          </a:ln>
          <a:effectLst>
            <a:outerShdw blurRad="44450" dist="27940" dir="5400000" algn="ctr">
              <a:srgbClr val="000000">
                <a:alpha val="32000"/>
              </a:srgbClr>
            </a:outerShdw>
            <a:reflection blurRad="6350" stA="52000" endA="300" endPos="35000" dir="5400000" sy="-100000" algn="bl" rotWithShape="0"/>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2555776" y="4869160"/>
            <a:ext cx="3840539" cy="36933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spAutoFit/>
          </a:bodyPr>
          <a:lstStyle/>
          <a:p>
            <a:r>
              <a:rPr lang="uz-Cyrl-UZ" dirty="0"/>
              <a:t>Rasm  Likvatsiyalar turlari sxemalari.</a:t>
            </a:r>
            <a:endParaRPr lang="ru-RU" dirty="0"/>
          </a:p>
        </p:txBody>
      </p:sp>
    </p:spTree>
    <p:extLst>
      <p:ext uri="{BB962C8B-B14F-4D97-AF65-F5344CB8AC3E}">
        <p14:creationId xmlns:p14="http://schemas.microsoft.com/office/powerpoint/2010/main" val="255333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 calcmode="lin" valueType="num">
                                      <p:cBhvr>
                                        <p:cTn id="9" dur="1000" fill="hold"/>
                                        <p:tgtEl>
                                          <p:spTgt spid="5122"/>
                                        </p:tgtEl>
                                        <p:attrNameLst>
                                          <p:attrName>style.rotation</p:attrName>
                                        </p:attrNameLst>
                                      </p:cBhvr>
                                      <p:tavLst>
                                        <p:tav tm="0">
                                          <p:val>
                                            <p:fltVal val="90"/>
                                          </p:val>
                                        </p:tav>
                                        <p:tav tm="100000">
                                          <p:val>
                                            <p:fltVal val="0"/>
                                          </p:val>
                                        </p:tav>
                                      </p:tavLst>
                                    </p:anim>
                                    <p:animEffect transition="in" filter="fade">
                                      <p:cBhvr>
                                        <p:cTn id="10" dur="1000"/>
                                        <p:tgtEl>
                                          <p:spTgt spid="5122"/>
                                        </p:tgtEl>
                                      </p:cBhvr>
                                    </p:animEffect>
                                  </p:childTnLst>
                                </p:cTn>
                              </p:par>
                            </p:childTnLst>
                          </p:cTn>
                        </p:par>
                      </p:childTnLst>
                    </p:cTn>
                  </p:par>
                  <p:par>
                    <p:cTn id="11" fill="hold">
                      <p:stCondLst>
                        <p:cond delay="indefinite"/>
                      </p:stCondLst>
                      <p:childTnLst>
                        <p:par>
                          <p:cTn id="12" fill="hold">
                            <p:stCondLst>
                              <p:cond delay="0"/>
                            </p:stCondLst>
                            <p:childTnLst>
                              <p:par>
                                <p:cTn id="13" presetID="35" presetClass="exit" presetSubtype="0" fill="hold" grpId="0" nodeType="clickEffect">
                                  <p:stCondLst>
                                    <p:cond delay="0"/>
                                  </p:stCondLst>
                                  <p:childTnLst>
                                    <p:animEffect transition="out" filter="fade">
                                      <p:cBhvr>
                                        <p:cTn id="14" dur="2000"/>
                                        <p:tgtEl>
                                          <p:spTgt spid="4"/>
                                        </p:tgtEl>
                                      </p:cBhvr>
                                    </p:animEffect>
                                    <p:anim calcmode="lin" valueType="num">
                                      <p:cBhvr>
                                        <p:cTn id="15" dur="2000"/>
                                        <p:tgtEl>
                                          <p:spTgt spid="4"/>
                                        </p:tgtEl>
                                        <p:attrNameLst>
                                          <p:attrName>style.rotation</p:attrName>
                                        </p:attrNameLst>
                                      </p:cBhvr>
                                      <p:tavLst>
                                        <p:tav tm="0">
                                          <p:val>
                                            <p:fltVal val="0"/>
                                          </p:val>
                                        </p:tav>
                                        <p:tav tm="100000">
                                          <p:val>
                                            <p:fltVal val="720"/>
                                          </p:val>
                                        </p:tav>
                                      </p:tavLst>
                                    </p:anim>
                                    <p:anim calcmode="lin" valueType="num">
                                      <p:cBhvr>
                                        <p:cTn id="16" dur="2000"/>
                                        <p:tgtEl>
                                          <p:spTgt spid="4"/>
                                        </p:tgtEl>
                                        <p:attrNameLst>
                                          <p:attrName>ppt_h</p:attrName>
                                        </p:attrNameLst>
                                      </p:cBhvr>
                                      <p:tavLst>
                                        <p:tav tm="0">
                                          <p:val>
                                            <p:strVal val="ppt_h"/>
                                          </p:val>
                                        </p:tav>
                                        <p:tav tm="100000">
                                          <p:val>
                                            <p:fltVal val="0"/>
                                          </p:val>
                                        </p:tav>
                                      </p:tavLst>
                                    </p:anim>
                                    <p:anim calcmode="lin" valueType="num">
                                      <p:cBhvr>
                                        <p:cTn id="17" dur="2000"/>
                                        <p:tgtEl>
                                          <p:spTgt spid="4"/>
                                        </p:tgtEl>
                                        <p:attrNameLst>
                                          <p:attrName>ppt_w</p:attrName>
                                        </p:attrNameLst>
                                      </p:cBhvr>
                                      <p:tavLst>
                                        <p:tav tm="0">
                                          <p:val>
                                            <p:strVal val="ppt_w"/>
                                          </p:val>
                                        </p:tav>
                                        <p:tav tm="100000">
                                          <p:val>
                                            <p:fltVal val="0"/>
                                          </p:val>
                                        </p:tav>
                                      </p:tavLst>
                                    </p:anim>
                                    <p:set>
                                      <p:cBhvr>
                                        <p:cTn id="18"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92696"/>
            <a:ext cx="8229600" cy="5631904"/>
          </a:xfrm>
        </p:spPr>
        <p:txBody>
          <a:bodyPr>
            <a:normAutofit fontScale="77500" lnSpcReduction="20000"/>
          </a:bodyPr>
          <a:lstStyle/>
          <a:p>
            <a:r>
              <a:rPr lang="uz-Cyrl-UZ" dirty="0"/>
              <a:t>a –kristallitlararo likvatsiya, b –solishtirma og‘irlik bo‘yicha likvatsiya,  v –zonal likvatsiya.</a:t>
            </a:r>
            <a:endParaRPr lang="ru-RU" dirty="0"/>
          </a:p>
          <a:p>
            <a:r>
              <a:rPr lang="uz-Cyrl-UZ" dirty="0"/>
              <a:t> Likvatsiyaning yana </a:t>
            </a:r>
            <a:r>
              <a:rPr lang="uz-Cyrl-UZ" b="1" dirty="0"/>
              <a:t>kristall ichra likvatsiya</a:t>
            </a:r>
            <a:r>
              <a:rPr lang="uz-Cyrl-UZ" dirty="0"/>
              <a:t> yoki </a:t>
            </a:r>
            <a:r>
              <a:rPr lang="uz-Cyrl-UZ" b="1" dirty="0"/>
              <a:t>dendrit likvatsiyasi</a:t>
            </a:r>
            <a:r>
              <a:rPr lang="uz-Cyrl-UZ" dirty="0"/>
              <a:t> deb ataluvchi turi ham bor. </a:t>
            </a:r>
            <a:endParaRPr lang="ru-RU" dirty="0"/>
          </a:p>
          <a:p>
            <a:r>
              <a:rPr lang="uz-Cyrl-UZ" dirty="0"/>
              <a:t> </a:t>
            </a:r>
            <a:r>
              <a:rPr lang="en-US" dirty="0" err="1"/>
              <a:t>Kristallarning</a:t>
            </a:r>
            <a:r>
              <a:rPr lang="en-US" dirty="0"/>
              <a:t> </a:t>
            </a:r>
            <a:r>
              <a:rPr lang="en-US" dirty="0" err="1"/>
              <a:t>shakliga</a:t>
            </a:r>
            <a:r>
              <a:rPr lang="en-US" dirty="0"/>
              <a:t> </a:t>
            </a:r>
            <a:r>
              <a:rPr lang="uz-Cyrl-UZ" dirty="0"/>
              <a:t>o‘</a:t>
            </a:r>
            <a:r>
              <a:rPr lang="en-US" dirty="0"/>
              <a:t>ta </a:t>
            </a:r>
            <a:r>
              <a:rPr lang="en-US" dirty="0" err="1"/>
              <a:t>sovush</a:t>
            </a:r>
            <a:r>
              <a:rPr lang="en-US" dirty="0"/>
              <a:t> </a:t>
            </a:r>
            <a:r>
              <a:rPr lang="en-US" dirty="0" err="1"/>
              <a:t>darajasi</a:t>
            </a:r>
            <a:r>
              <a:rPr lang="en-US" dirty="0"/>
              <a:t> ta</a:t>
            </a:r>
            <a:r>
              <a:rPr lang="uz-Cyrl-UZ" dirty="0"/>
              <a:t>’</a:t>
            </a:r>
            <a:r>
              <a:rPr lang="en-US" dirty="0"/>
              <a:t>sir </a:t>
            </a:r>
            <a:r>
              <a:rPr lang="en-US" dirty="0" err="1"/>
              <a:t>qiladi</a:t>
            </a:r>
            <a:r>
              <a:rPr lang="en-US" dirty="0"/>
              <a:t>. </a:t>
            </a:r>
            <a:r>
              <a:rPr lang="en-US" dirty="0" err="1"/>
              <a:t>O‘ta</a:t>
            </a:r>
            <a:r>
              <a:rPr lang="en-US" dirty="0"/>
              <a:t> </a:t>
            </a:r>
            <a:r>
              <a:rPr lang="en-US" dirty="0" err="1"/>
              <a:t>sovush</a:t>
            </a:r>
            <a:r>
              <a:rPr lang="en-US" dirty="0"/>
              <a:t> </a:t>
            </a:r>
            <a:r>
              <a:rPr lang="en-US" dirty="0" err="1"/>
              <a:t>darajasi</a:t>
            </a:r>
            <a:r>
              <a:rPr lang="en-US" dirty="0"/>
              <a:t> </a:t>
            </a:r>
            <a:r>
              <a:rPr lang="en-US" dirty="0" err="1"/>
              <a:t>juda</a:t>
            </a:r>
            <a:r>
              <a:rPr lang="en-US" dirty="0"/>
              <a:t> </a:t>
            </a:r>
            <a:r>
              <a:rPr lang="en-US" dirty="0" err="1"/>
              <a:t>kichkina</a:t>
            </a:r>
            <a:r>
              <a:rPr lang="en-US" dirty="0"/>
              <a:t> </a:t>
            </a:r>
            <a:r>
              <a:rPr lang="en-US" dirty="0" err="1"/>
              <a:t>bo‘lsa</a:t>
            </a:r>
            <a:r>
              <a:rPr lang="uz-Cyrl-UZ" dirty="0"/>
              <a:t>,</a:t>
            </a:r>
            <a:r>
              <a:rPr lang="en-US" dirty="0"/>
              <a:t> </a:t>
            </a:r>
            <a:r>
              <a:rPr lang="en-US" dirty="0" err="1"/>
              <a:t>muntazam</a:t>
            </a:r>
            <a:r>
              <a:rPr lang="en-US" dirty="0"/>
              <a:t> </a:t>
            </a:r>
            <a:r>
              <a:rPr lang="en-US" dirty="0" err="1"/>
              <a:t>geometrik</a:t>
            </a:r>
            <a:r>
              <a:rPr lang="en-US" dirty="0"/>
              <a:t> </a:t>
            </a:r>
            <a:r>
              <a:rPr lang="en-US" dirty="0" err="1"/>
              <a:t>shakldagi</a:t>
            </a:r>
            <a:r>
              <a:rPr lang="en-US" dirty="0"/>
              <a:t> </a:t>
            </a:r>
            <a:r>
              <a:rPr lang="en-US" dirty="0" err="1"/>
              <a:t>kristallar</a:t>
            </a:r>
            <a:r>
              <a:rPr lang="en-US" dirty="0"/>
              <a:t> </a:t>
            </a:r>
            <a:r>
              <a:rPr lang="en-US" dirty="0" err="1"/>
              <a:t>hosil</a:t>
            </a:r>
            <a:r>
              <a:rPr lang="en-US" dirty="0"/>
              <a:t> </a:t>
            </a:r>
            <a:r>
              <a:rPr lang="en-US" dirty="0" err="1"/>
              <a:t>bo‘ladi</a:t>
            </a:r>
            <a:r>
              <a:rPr lang="en-US" dirty="0"/>
              <a:t>. </a:t>
            </a:r>
            <a:r>
              <a:rPr lang="uz-Cyrl-UZ" dirty="0"/>
              <a:t>O‘ta sovish darajasi bir qadar katta bo‘lsa, kristallar</a:t>
            </a:r>
            <a:r>
              <a:rPr lang="uz-Cyrl-UZ" b="1" dirty="0"/>
              <a:t> dendrit</a:t>
            </a:r>
            <a:r>
              <a:rPr lang="uz-Cyrl-UZ" dirty="0"/>
              <a:t> shaklini oladi, ya’ni kristallar, asosan fazaviy kristall panjaraning asosiy o‘qlariga mos yo‘nalishida o‘sadi. </a:t>
            </a:r>
            <a:endParaRPr lang="ru-RU" dirty="0"/>
          </a:p>
          <a:p>
            <a:r>
              <a:rPr lang="uz-Cyrl-UZ" dirty="0"/>
              <a:t> </a:t>
            </a:r>
            <a:r>
              <a:rPr lang="en-US" dirty="0" err="1"/>
              <a:t>O‘ta</a:t>
            </a:r>
            <a:r>
              <a:rPr lang="en-US" dirty="0"/>
              <a:t> </a:t>
            </a:r>
            <a:r>
              <a:rPr lang="en-US" dirty="0" err="1"/>
              <a:t>sovish</a:t>
            </a:r>
            <a:r>
              <a:rPr lang="en-US" dirty="0"/>
              <a:t> </a:t>
            </a:r>
            <a:r>
              <a:rPr lang="en-US" dirty="0" err="1"/>
              <a:t>darajasi</a:t>
            </a:r>
            <a:r>
              <a:rPr lang="en-US" dirty="0"/>
              <a:t> </a:t>
            </a:r>
            <a:r>
              <a:rPr lang="en-US" dirty="0" err="1"/>
              <a:t>ancha</a:t>
            </a:r>
            <a:r>
              <a:rPr lang="en-US" dirty="0"/>
              <a:t> </a:t>
            </a:r>
            <a:r>
              <a:rPr lang="en-US" dirty="0" err="1"/>
              <a:t>katta</a:t>
            </a:r>
            <a:r>
              <a:rPr lang="en-US" dirty="0"/>
              <a:t> </a:t>
            </a:r>
            <a:r>
              <a:rPr lang="en-US" dirty="0" err="1"/>
              <a:t>bo‘lsa</a:t>
            </a:r>
            <a:r>
              <a:rPr lang="en-US" dirty="0"/>
              <a:t>, </a:t>
            </a:r>
            <a:r>
              <a:rPr lang="en-US" b="1" dirty="0" err="1"/>
              <a:t>sferoid</a:t>
            </a:r>
            <a:r>
              <a:rPr lang="en-US" dirty="0"/>
              <a:t> </a:t>
            </a:r>
            <a:r>
              <a:rPr lang="en-US" dirty="0" err="1"/>
              <a:t>shaklidagi</a:t>
            </a:r>
            <a:r>
              <a:rPr lang="en-US" dirty="0"/>
              <a:t> </a:t>
            </a:r>
            <a:r>
              <a:rPr lang="en-US" dirty="0" err="1"/>
              <a:t>kristallar</a:t>
            </a:r>
            <a:r>
              <a:rPr lang="en-US" dirty="0"/>
              <a:t> </a:t>
            </a:r>
            <a:r>
              <a:rPr lang="en-US" dirty="0" err="1"/>
              <a:t>hosil</a:t>
            </a:r>
            <a:r>
              <a:rPr lang="en-US" dirty="0"/>
              <a:t> </a:t>
            </a:r>
            <a:r>
              <a:rPr lang="en-US" dirty="0" err="1"/>
              <a:t>bo‘ladi</a:t>
            </a:r>
            <a:r>
              <a:rPr lang="en-US" dirty="0"/>
              <a:t>. </a:t>
            </a:r>
            <a:endParaRPr lang="ru-RU" dirty="0"/>
          </a:p>
          <a:p>
            <a:r>
              <a:rPr lang="en-US" dirty="0"/>
              <a:t> </a:t>
            </a:r>
            <a:r>
              <a:rPr lang="en-US" dirty="0" err="1"/>
              <a:t>Metall</a:t>
            </a:r>
            <a:r>
              <a:rPr lang="en-US" dirty="0"/>
              <a:t> </a:t>
            </a:r>
            <a:r>
              <a:rPr lang="en-US" dirty="0" err="1"/>
              <a:t>quymalarda</a:t>
            </a:r>
            <a:r>
              <a:rPr lang="en-US" dirty="0"/>
              <a:t> </a:t>
            </a:r>
            <a:r>
              <a:rPr lang="en-US" dirty="0" err="1"/>
              <a:t>kristallar</a:t>
            </a:r>
            <a:r>
              <a:rPr lang="en-US" dirty="0"/>
              <a:t>, </a:t>
            </a:r>
            <a:r>
              <a:rPr lang="en-US" dirty="0" err="1"/>
              <a:t>umuman</a:t>
            </a:r>
            <a:r>
              <a:rPr lang="en-US" dirty="0"/>
              <a:t> </a:t>
            </a:r>
            <a:r>
              <a:rPr lang="en-US" dirty="0" err="1"/>
              <a:t>aytganda</a:t>
            </a:r>
            <a:r>
              <a:rPr lang="en-US" dirty="0"/>
              <a:t> </a:t>
            </a:r>
            <a:r>
              <a:rPr lang="en-US" dirty="0" err="1"/>
              <a:t>dendrid</a:t>
            </a:r>
            <a:r>
              <a:rPr lang="en-US" dirty="0"/>
              <a:t> </a:t>
            </a:r>
            <a:r>
              <a:rPr lang="en-US" dirty="0" err="1"/>
              <a:t>shaklida</a:t>
            </a:r>
            <a:r>
              <a:rPr lang="en-US" dirty="0"/>
              <a:t> </a:t>
            </a:r>
            <a:r>
              <a:rPr lang="en-US" dirty="0" err="1"/>
              <a:t>bo‘ladi</a:t>
            </a:r>
            <a:r>
              <a:rPr lang="en-US" dirty="0"/>
              <a:t>. </a:t>
            </a:r>
            <a:r>
              <a:rPr lang="en-US" dirty="0" err="1"/>
              <a:t>Buni</a:t>
            </a:r>
            <a:r>
              <a:rPr lang="en-US" dirty="0"/>
              <a:t> </a:t>
            </a:r>
            <a:r>
              <a:rPr lang="en-US" dirty="0" err="1"/>
              <a:t>birinchi</a:t>
            </a:r>
            <a:r>
              <a:rPr lang="en-US" dirty="0"/>
              <a:t> </a:t>
            </a:r>
            <a:r>
              <a:rPr lang="en-US" dirty="0" err="1"/>
              <a:t>bo‘lib</a:t>
            </a:r>
            <a:r>
              <a:rPr lang="en-US" dirty="0"/>
              <a:t> </a:t>
            </a:r>
            <a:r>
              <a:rPr lang="en-US" dirty="0" err="1"/>
              <a:t>D.K.Chernov</a:t>
            </a:r>
            <a:r>
              <a:rPr lang="en-US" dirty="0"/>
              <a:t> </a:t>
            </a:r>
            <a:r>
              <a:rPr lang="en-US" dirty="0" err="1"/>
              <a:t>chizib</a:t>
            </a:r>
            <a:r>
              <a:rPr lang="en-US" dirty="0"/>
              <a:t> </a:t>
            </a:r>
            <a:r>
              <a:rPr lang="en-US" dirty="0" err="1"/>
              <a:t>bergan</a:t>
            </a:r>
            <a:r>
              <a:rPr lang="en-US" dirty="0"/>
              <a:t>.</a:t>
            </a:r>
            <a:endParaRPr lang="ru-RU" dirty="0"/>
          </a:p>
          <a:p>
            <a:r>
              <a:rPr lang="en-US" dirty="0"/>
              <a:t> </a:t>
            </a:r>
            <a:r>
              <a:rPr lang="en-US" dirty="0" err="1"/>
              <a:t>Qo</a:t>
            </a:r>
            <a:r>
              <a:rPr lang="uz-Cyrl-UZ" dirty="0"/>
              <a:t>t</a:t>
            </a:r>
            <a:r>
              <a:rPr lang="en-US" dirty="0" err="1"/>
              <a:t>ishma</a:t>
            </a:r>
            <a:r>
              <a:rPr lang="en-US" dirty="0"/>
              <a:t> </a:t>
            </a:r>
            <a:r>
              <a:rPr lang="en-US" dirty="0" err="1"/>
              <a:t>sekin</a:t>
            </a:r>
            <a:r>
              <a:rPr lang="en-US" dirty="0"/>
              <a:t> </a:t>
            </a:r>
            <a:r>
              <a:rPr lang="en-US" dirty="0" err="1"/>
              <a:t>sovitilganda</a:t>
            </a:r>
            <a:r>
              <a:rPr lang="en-US" dirty="0"/>
              <a:t> </a:t>
            </a:r>
            <a:r>
              <a:rPr lang="en-US" dirty="0" err="1"/>
              <a:t>diffuziya</a:t>
            </a:r>
            <a:r>
              <a:rPr lang="en-US" dirty="0"/>
              <a:t> </a:t>
            </a:r>
            <a:r>
              <a:rPr lang="en-US" dirty="0" err="1"/>
              <a:t>jarayoni</a:t>
            </a:r>
            <a:r>
              <a:rPr lang="en-US" dirty="0"/>
              <a:t> </a:t>
            </a:r>
            <a:r>
              <a:rPr lang="en-US" dirty="0" err="1"/>
              <a:t>kristallar</a:t>
            </a:r>
            <a:r>
              <a:rPr lang="en-US" dirty="0"/>
              <a:t> </a:t>
            </a:r>
            <a:r>
              <a:rPr lang="en-US" dirty="0" err="1"/>
              <a:t>tarkibini</a:t>
            </a:r>
            <a:r>
              <a:rPr lang="en-US" dirty="0"/>
              <a:t> </a:t>
            </a:r>
            <a:r>
              <a:rPr lang="en-US" dirty="0" err="1"/>
              <a:t>barobarlashtirishga</a:t>
            </a:r>
            <a:r>
              <a:rPr lang="en-US" dirty="0"/>
              <a:t> </a:t>
            </a:r>
            <a:r>
              <a:rPr lang="en-US" dirty="0" err="1"/>
              <a:t>ulguradi</a:t>
            </a:r>
            <a:r>
              <a:rPr lang="en-US" dirty="0"/>
              <a:t>, </a:t>
            </a:r>
            <a:r>
              <a:rPr lang="en-US" dirty="0" err="1"/>
              <a:t>tez</a:t>
            </a:r>
            <a:r>
              <a:rPr lang="en-US" dirty="0"/>
              <a:t> </a:t>
            </a:r>
            <a:r>
              <a:rPr lang="en-US" dirty="0" err="1"/>
              <a:t>sovitilganda</a:t>
            </a:r>
            <a:r>
              <a:rPr lang="en-US" dirty="0"/>
              <a:t> </a:t>
            </a:r>
            <a:r>
              <a:rPr lang="en-US" dirty="0" err="1"/>
              <a:t>esa</a:t>
            </a:r>
            <a:r>
              <a:rPr lang="en-US" dirty="0"/>
              <a:t> </a:t>
            </a:r>
            <a:r>
              <a:rPr lang="en-US" dirty="0" err="1"/>
              <a:t>diffuzi</a:t>
            </a:r>
            <a:r>
              <a:rPr lang="uz-Cyrl-UZ" dirty="0"/>
              <a:t>ya</a:t>
            </a:r>
            <a:r>
              <a:rPr lang="en-US" dirty="0"/>
              <a:t> </a:t>
            </a:r>
            <a:r>
              <a:rPr lang="en-US" dirty="0" err="1"/>
              <a:t>jarayoni</a:t>
            </a:r>
            <a:r>
              <a:rPr lang="en-US" dirty="0"/>
              <a:t> </a:t>
            </a:r>
            <a:r>
              <a:rPr lang="en-US" dirty="0" err="1"/>
              <a:t>tugallanmay</a:t>
            </a:r>
            <a:r>
              <a:rPr lang="en-US" dirty="0"/>
              <a:t> </a:t>
            </a:r>
            <a:r>
              <a:rPr lang="en-US" dirty="0" err="1"/>
              <a:t>qoladi</a:t>
            </a:r>
            <a:r>
              <a:rPr lang="en-US" dirty="0"/>
              <a:t>, </a:t>
            </a:r>
            <a:r>
              <a:rPr lang="en-US" dirty="0" err="1"/>
              <a:t>ya’ni</a:t>
            </a:r>
            <a:r>
              <a:rPr lang="en-US" dirty="0"/>
              <a:t> </a:t>
            </a:r>
            <a:r>
              <a:rPr lang="en-US" dirty="0" err="1"/>
              <a:t>ayrim</a:t>
            </a:r>
            <a:r>
              <a:rPr lang="en-US" dirty="0"/>
              <a:t> </a:t>
            </a:r>
            <a:r>
              <a:rPr lang="en-US" dirty="0" err="1"/>
              <a:t>kristallarning</a:t>
            </a:r>
            <a:r>
              <a:rPr lang="en-US" dirty="0"/>
              <a:t> </a:t>
            </a:r>
            <a:r>
              <a:rPr lang="en-US" dirty="0" err="1"/>
              <a:t>tarkibi</a:t>
            </a:r>
            <a:r>
              <a:rPr lang="en-US" dirty="0"/>
              <a:t> </a:t>
            </a:r>
            <a:r>
              <a:rPr lang="en-US" dirty="0" err="1"/>
              <a:t>barobarlashmaydi</a:t>
            </a:r>
            <a:r>
              <a:rPr lang="en-US" dirty="0"/>
              <a:t>. </a:t>
            </a:r>
            <a:r>
              <a:rPr lang="en-US" dirty="0" err="1"/>
              <a:t>Dendritlarning</a:t>
            </a:r>
            <a:r>
              <a:rPr lang="en-US" dirty="0"/>
              <a:t> </a:t>
            </a:r>
            <a:r>
              <a:rPr lang="en-US" dirty="0" err="1"/>
              <a:t>markaziy</a:t>
            </a:r>
            <a:r>
              <a:rPr lang="en-US" dirty="0"/>
              <a:t> </a:t>
            </a:r>
            <a:r>
              <a:rPr lang="en-US" dirty="0" err="1"/>
              <a:t>qismi</a:t>
            </a:r>
            <a:r>
              <a:rPr lang="uz-Cyrl-UZ" dirty="0"/>
              <a:t>d</a:t>
            </a:r>
            <a:r>
              <a:rPr lang="en-US" dirty="0"/>
              <a:t>a </a:t>
            </a:r>
            <a:r>
              <a:rPr lang="en-US" dirty="0" err="1"/>
              <a:t>qiyin</a:t>
            </a:r>
            <a:r>
              <a:rPr lang="en-US" dirty="0"/>
              <a:t> </a:t>
            </a:r>
            <a:r>
              <a:rPr lang="en-US" dirty="0" err="1"/>
              <a:t>suyuqlanuvchi</a:t>
            </a:r>
            <a:r>
              <a:rPr lang="en-US" dirty="0"/>
              <a:t> «</a:t>
            </a:r>
            <a:r>
              <a:rPr lang="en-US" dirty="0" err="1"/>
              <a:t>Komponent</a:t>
            </a:r>
            <a:r>
              <a:rPr lang="uz-Cyrl-UZ" dirty="0"/>
              <a:t> (a’zo)</a:t>
            </a:r>
            <a:r>
              <a:rPr lang="en-US" dirty="0"/>
              <a:t> </a:t>
            </a:r>
            <a:r>
              <a:rPr lang="en-US" dirty="0" err="1"/>
              <a:t>chetlarida-pereferiya»sida</a:t>
            </a:r>
            <a:r>
              <a:rPr lang="en-US" dirty="0"/>
              <a:t> </a:t>
            </a:r>
            <a:r>
              <a:rPr lang="en-US" dirty="0" err="1"/>
              <a:t>esa</a:t>
            </a:r>
            <a:r>
              <a:rPr lang="en-US" dirty="0"/>
              <a:t> </a:t>
            </a:r>
            <a:r>
              <a:rPr lang="en-US" dirty="0" err="1"/>
              <a:t>oson</a:t>
            </a:r>
            <a:r>
              <a:rPr lang="en-US" dirty="0"/>
              <a:t> </a:t>
            </a:r>
            <a:r>
              <a:rPr lang="en-US" dirty="0" err="1"/>
              <a:t>suyuqlanuvchan</a:t>
            </a:r>
            <a:r>
              <a:rPr lang="en-US" dirty="0"/>
              <a:t> </a:t>
            </a:r>
            <a:r>
              <a:rPr lang="en-US" dirty="0" err="1"/>
              <a:t>komponent</a:t>
            </a:r>
            <a:r>
              <a:rPr lang="en-US" dirty="0"/>
              <a:t> </a:t>
            </a:r>
            <a:r>
              <a:rPr lang="en-US" dirty="0" err="1"/>
              <a:t>ko‘p</a:t>
            </a:r>
            <a:r>
              <a:rPr lang="en-US" dirty="0"/>
              <a:t> </a:t>
            </a:r>
            <a:r>
              <a:rPr lang="en-US" dirty="0" err="1"/>
              <a:t>bo‘ladi</a:t>
            </a:r>
            <a:r>
              <a:rPr lang="en-US" dirty="0"/>
              <a:t>. </a:t>
            </a:r>
            <a:r>
              <a:rPr lang="en-US" dirty="0" err="1"/>
              <a:t>Dendritlarning</a:t>
            </a:r>
            <a:r>
              <a:rPr lang="en-US" dirty="0"/>
              <a:t> </a:t>
            </a:r>
            <a:r>
              <a:rPr lang="en-US" dirty="0" err="1"/>
              <a:t>har</a:t>
            </a:r>
            <a:r>
              <a:rPr lang="en-US" dirty="0"/>
              <a:t> </a:t>
            </a:r>
            <a:r>
              <a:rPr lang="en-US" dirty="0" err="1"/>
              <a:t>xil</a:t>
            </a:r>
            <a:r>
              <a:rPr lang="en-US" dirty="0"/>
              <a:t> </a:t>
            </a:r>
            <a:r>
              <a:rPr lang="en-US" dirty="0" err="1"/>
              <a:t>joylarida</a:t>
            </a:r>
            <a:r>
              <a:rPr lang="en-US" dirty="0"/>
              <a:t> </a:t>
            </a:r>
            <a:r>
              <a:rPr lang="en-US" dirty="0" err="1"/>
              <a:t>uchraydigan</a:t>
            </a:r>
            <a:r>
              <a:rPr lang="en-US" dirty="0"/>
              <a:t> </a:t>
            </a:r>
            <a:r>
              <a:rPr lang="en-US" dirty="0" err="1"/>
              <a:t>bunday</a:t>
            </a:r>
            <a:r>
              <a:rPr lang="en-US" dirty="0"/>
              <a:t> </a:t>
            </a:r>
            <a:r>
              <a:rPr lang="en-US" dirty="0" err="1"/>
              <a:t>kimyoviy</a:t>
            </a:r>
            <a:r>
              <a:rPr lang="en-US" dirty="0"/>
              <a:t> </a:t>
            </a:r>
            <a:r>
              <a:rPr lang="en-US" dirty="0" err="1"/>
              <a:t>turli</a:t>
            </a:r>
            <a:r>
              <a:rPr lang="en-US" dirty="0"/>
              <a:t> </a:t>
            </a:r>
            <a:r>
              <a:rPr lang="en-US" dirty="0" err="1"/>
              <a:t>jinslilik</a:t>
            </a:r>
            <a:r>
              <a:rPr lang="en-US" dirty="0"/>
              <a:t> </a:t>
            </a:r>
            <a:r>
              <a:rPr lang="en-US" b="1" dirty="0" err="1"/>
              <a:t>kristall</a:t>
            </a:r>
            <a:r>
              <a:rPr lang="en-US" b="1" dirty="0"/>
              <a:t> </a:t>
            </a:r>
            <a:r>
              <a:rPr lang="en-US" b="1" dirty="0" err="1"/>
              <a:t>ichra</a:t>
            </a:r>
            <a:r>
              <a:rPr lang="en-US" b="1" dirty="0"/>
              <a:t> </a:t>
            </a:r>
            <a:r>
              <a:rPr lang="en-US" b="1" dirty="0" err="1"/>
              <a:t>likvatsiya</a:t>
            </a:r>
            <a:r>
              <a:rPr lang="en-US" b="1" dirty="0"/>
              <a:t>,</a:t>
            </a:r>
            <a:r>
              <a:rPr lang="en-US" dirty="0"/>
              <a:t> </a:t>
            </a:r>
            <a:r>
              <a:rPr lang="en-US" dirty="0" err="1"/>
              <a:t>boshqacha</a:t>
            </a:r>
            <a:r>
              <a:rPr lang="en-US" dirty="0"/>
              <a:t> </a:t>
            </a:r>
            <a:r>
              <a:rPr lang="en-US" dirty="0" err="1"/>
              <a:t>aytganda</a:t>
            </a:r>
            <a:r>
              <a:rPr lang="en-US" dirty="0"/>
              <a:t> </a:t>
            </a:r>
            <a:r>
              <a:rPr lang="en-US" b="1" dirty="0" err="1"/>
              <a:t>dendrit</a:t>
            </a:r>
            <a:r>
              <a:rPr lang="en-US" b="1" dirty="0"/>
              <a:t> </a:t>
            </a:r>
            <a:r>
              <a:rPr lang="en-US" b="1" dirty="0" err="1"/>
              <a:t>likvatsiya</a:t>
            </a:r>
            <a:r>
              <a:rPr lang="uz-Cyrl-UZ" b="1" dirty="0"/>
              <a:t>s</a:t>
            </a:r>
            <a:r>
              <a:rPr lang="en-US" b="1" dirty="0"/>
              <a:t>i</a:t>
            </a:r>
            <a:r>
              <a:rPr lang="en-US" dirty="0"/>
              <a:t> deb </a:t>
            </a:r>
            <a:r>
              <a:rPr lang="en-US" dirty="0" err="1"/>
              <a:t>ataladi</a:t>
            </a:r>
            <a:r>
              <a:rPr lang="en-US" dirty="0"/>
              <a:t>.</a:t>
            </a:r>
            <a:endParaRPr lang="ru-RU" dirty="0"/>
          </a:p>
          <a:p>
            <a:endParaRPr lang="ru-RU" dirty="0"/>
          </a:p>
        </p:txBody>
      </p:sp>
    </p:spTree>
    <p:extLst>
      <p:ext uri="{BB962C8B-B14F-4D97-AF65-F5344CB8AC3E}">
        <p14:creationId xmlns:p14="http://schemas.microsoft.com/office/powerpoint/2010/main" val="399601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heel(1)">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53</TotalTime>
  <Words>2257</Words>
  <Application>Microsoft Office PowerPoint</Application>
  <PresentationFormat>Экран (4:3)</PresentationFormat>
  <Paragraphs>102</Paragraphs>
  <Slides>21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Пользователь Windows</cp:lastModifiedBy>
  <cp:revision>8</cp:revision>
  <dcterms:created xsi:type="dcterms:W3CDTF">2018-03-26T12:10:29Z</dcterms:created>
  <dcterms:modified xsi:type="dcterms:W3CDTF">2018-10-08T04:55:27Z</dcterms:modified>
</cp:coreProperties>
</file>