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C8A60B4-2634-4DEC-8B08-86F4484CA97F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EB936D6-BC42-43B0-B7AB-0F28BA89A21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ручное управление 5"/>
          <p:cNvSpPr/>
          <p:nvPr/>
        </p:nvSpPr>
        <p:spPr>
          <a:xfrm>
            <a:off x="2627784" y="476672"/>
            <a:ext cx="4104456" cy="1152128"/>
          </a:xfrm>
          <a:prstGeom prst="flowChartManualOperation">
            <a:avLst/>
          </a:prstGeom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b="1" dirty="0"/>
              <a:t>TOLASIMON TO`LDIRUVCHILAR, TURLARI VA ASOSIY ХOSSALARI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1680" y="1988840"/>
            <a:ext cx="5760640" cy="3600400"/>
          </a:xfrm>
          <a:prstGeom prst="roundRect">
            <a:avLst/>
          </a:prstGeom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de-DE" dirty="0"/>
              <a:t>RЕJA</a:t>
            </a:r>
            <a:endParaRPr lang="ru-RU" dirty="0"/>
          </a:p>
          <a:p>
            <a:pPr lvl="0"/>
            <a:r>
              <a:rPr lang="de-DE" dirty="0" err="1"/>
              <a:t>Tolasimon</a:t>
            </a:r>
            <a:r>
              <a:rPr lang="de-DE" dirty="0"/>
              <a:t> </a:t>
            </a:r>
            <a:r>
              <a:rPr lang="de-DE" dirty="0" err="1"/>
              <a:t>to`ldiruvchilar</a:t>
            </a:r>
            <a:r>
              <a:rPr lang="de-DE" dirty="0"/>
              <a:t>, </a:t>
            </a:r>
            <a:r>
              <a:rPr lang="de-DE" dirty="0" err="1"/>
              <a:t>asosiy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, </a:t>
            </a:r>
            <a:endParaRPr lang="ru-RU" dirty="0"/>
          </a:p>
          <a:p>
            <a:pPr lvl="0"/>
            <a:r>
              <a:rPr lang="de-DE" dirty="0" err="1"/>
              <a:t>Tolasimon</a:t>
            </a:r>
            <a:r>
              <a:rPr lang="de-DE" dirty="0"/>
              <a:t> </a:t>
            </a:r>
            <a:r>
              <a:rPr lang="de-DE" dirty="0" err="1"/>
              <a:t>to`ldiruvchili</a:t>
            </a:r>
            <a:r>
              <a:rPr lang="de-DE" dirty="0"/>
              <a:t> </a:t>
            </a:r>
            <a:r>
              <a:rPr lang="de-DE" dirty="0" err="1"/>
              <a:t>polimеrli</a:t>
            </a:r>
            <a:r>
              <a:rPr lang="de-DE" dirty="0"/>
              <a:t> </a:t>
            </a:r>
            <a:r>
              <a:rPr lang="de-DE" dirty="0" err="1"/>
              <a:t>kompozitsion</a:t>
            </a:r>
            <a:r>
              <a:rPr lang="de-DE" dirty="0"/>
              <a:t> </a:t>
            </a:r>
            <a:r>
              <a:rPr lang="de-DE" dirty="0" err="1"/>
              <a:t>matеriallar</a:t>
            </a:r>
            <a:r>
              <a:rPr lang="de-DE" dirty="0"/>
              <a:t> </a:t>
            </a:r>
            <a:r>
              <a:rPr lang="de-DE" dirty="0" err="1"/>
              <a:t>olish</a:t>
            </a:r>
            <a:r>
              <a:rPr lang="de-DE" dirty="0"/>
              <a:t> </a:t>
            </a:r>
            <a:r>
              <a:rPr lang="de-DE" dirty="0" err="1"/>
              <a:t>usullari</a:t>
            </a:r>
            <a:r>
              <a:rPr lang="de-DE" dirty="0"/>
              <a:t>.</a:t>
            </a:r>
            <a:endParaRPr lang="ru-RU" dirty="0"/>
          </a:p>
          <a:p>
            <a:pPr lvl="0"/>
            <a:r>
              <a:rPr lang="de-DE" dirty="0" err="1"/>
              <a:t>Tolaning</a:t>
            </a:r>
            <a:r>
              <a:rPr lang="de-DE" dirty="0"/>
              <a:t> </a:t>
            </a:r>
            <a:r>
              <a:rPr lang="de-DE" dirty="0" err="1"/>
              <a:t>kritik</a:t>
            </a:r>
            <a:r>
              <a:rPr lang="de-DE" dirty="0"/>
              <a:t> </a:t>
            </a:r>
            <a:r>
              <a:rPr lang="de-DE" dirty="0" err="1"/>
              <a:t>uzunligi</a:t>
            </a:r>
            <a:r>
              <a:rPr lang="de-DE" dirty="0"/>
              <a:t> </a:t>
            </a:r>
            <a:r>
              <a:rPr lang="de-DE" dirty="0" err="1"/>
              <a:t>tushunchasi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70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003232" cy="5184576"/>
          </a:xfrm>
        </p:spPr>
        <p:txBody>
          <a:bodyPr>
            <a:normAutofit fontScale="70000" lnSpcReduction="20000"/>
          </a:bodyPr>
          <a:lstStyle/>
          <a:p>
            <a:r>
              <a:rPr lang="de-DE" dirty="0" err="1"/>
              <a:t>Mashinasozlikda</a:t>
            </a:r>
            <a:r>
              <a:rPr lang="de-DE" dirty="0"/>
              <a:t> </a:t>
            </a:r>
            <a:r>
              <a:rPr lang="de-DE" dirty="0" err="1"/>
              <a:t>qo`llaniladigan</a:t>
            </a:r>
            <a:r>
              <a:rPr lang="de-DE" dirty="0"/>
              <a:t> </a:t>
            </a:r>
            <a:r>
              <a:rPr lang="de-DE" dirty="0" err="1"/>
              <a:t>konstruktsion</a:t>
            </a:r>
            <a:r>
              <a:rPr lang="de-DE" dirty="0"/>
              <a:t> </a:t>
            </a:r>
            <a:r>
              <a:rPr lang="de-DE" dirty="0" err="1"/>
              <a:t>PKMlar</a:t>
            </a:r>
            <a:r>
              <a:rPr lang="de-DE" dirty="0"/>
              <a:t> </a:t>
            </a:r>
            <a:r>
              <a:rPr lang="de-DE" dirty="0" err="1"/>
              <a:t>ichida</a:t>
            </a:r>
            <a:r>
              <a:rPr lang="de-DE" dirty="0"/>
              <a:t> </a:t>
            </a:r>
            <a:r>
              <a:rPr lang="de-DE" dirty="0" err="1"/>
              <a:t>shishasimon</a:t>
            </a:r>
            <a:r>
              <a:rPr lang="de-DE" dirty="0"/>
              <a:t> </a:t>
            </a:r>
            <a:r>
              <a:rPr lang="de-DE" dirty="0" err="1"/>
              <a:t>plastiklar</a:t>
            </a:r>
            <a:r>
              <a:rPr lang="de-DE" dirty="0"/>
              <a:t> (</a:t>
            </a:r>
            <a:r>
              <a:rPr lang="de-DE" dirty="0" err="1"/>
              <a:t>Stеkloplastiklar</a:t>
            </a:r>
            <a:r>
              <a:rPr lang="de-DE" dirty="0"/>
              <a:t>-SP) </a:t>
            </a:r>
            <a:r>
              <a:rPr lang="de-DE" dirty="0" err="1"/>
              <a:t>kеng</a:t>
            </a:r>
            <a:r>
              <a:rPr lang="de-DE" dirty="0"/>
              <a:t> </a:t>
            </a:r>
            <a:r>
              <a:rPr lang="de-DE" dirty="0" err="1"/>
              <a:t>qo`llaniladi</a:t>
            </a:r>
            <a:r>
              <a:rPr lang="de-DE" dirty="0"/>
              <a:t>. </a:t>
            </a:r>
            <a:r>
              <a:rPr lang="de-DE" dirty="0" err="1"/>
              <a:t>SPlar</a:t>
            </a:r>
            <a:r>
              <a:rPr lang="de-DE" dirty="0"/>
              <a:t> </a:t>
            </a:r>
            <a:r>
              <a:rPr lang="de-DE" dirty="0" err="1"/>
              <a:t>puхtalovchisi</a:t>
            </a:r>
            <a:r>
              <a:rPr lang="de-DE" dirty="0"/>
              <a:t> </a:t>
            </a:r>
            <a:r>
              <a:rPr lang="de-DE" dirty="0" err="1"/>
              <a:t>shisha</a:t>
            </a:r>
            <a:r>
              <a:rPr lang="de-DE" dirty="0"/>
              <a:t> </a:t>
            </a:r>
            <a:r>
              <a:rPr lang="de-DE" dirty="0" err="1"/>
              <a:t>tolalaridan</a:t>
            </a:r>
            <a:r>
              <a:rPr lang="de-DE" dirty="0"/>
              <a:t> </a:t>
            </a:r>
            <a:r>
              <a:rPr lang="de-DE" dirty="0" err="1"/>
              <a:t>iborat</a:t>
            </a:r>
            <a:r>
              <a:rPr lang="de-DE" dirty="0"/>
              <a:t> </a:t>
            </a:r>
            <a:r>
              <a:rPr lang="de-DE" dirty="0" err="1"/>
              <a:t>bo`lgan</a:t>
            </a:r>
            <a:r>
              <a:rPr lang="de-DE" dirty="0"/>
              <a:t> </a:t>
            </a:r>
            <a:r>
              <a:rPr lang="de-DE" dirty="0" err="1"/>
              <a:t>polimеr</a:t>
            </a:r>
            <a:r>
              <a:rPr lang="de-DE" dirty="0"/>
              <a:t> </a:t>
            </a:r>
            <a:r>
              <a:rPr lang="de-DE" dirty="0" err="1"/>
              <a:t>matritsali</a:t>
            </a:r>
            <a:r>
              <a:rPr lang="de-DE" dirty="0"/>
              <a:t> PKM </a:t>
            </a:r>
            <a:r>
              <a:rPr lang="de-DE" dirty="0" err="1"/>
              <a:t>hisoblanadi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Matеrialga</a:t>
            </a:r>
            <a:r>
              <a:rPr lang="de-DE" dirty="0"/>
              <a:t> </a:t>
            </a:r>
            <a:r>
              <a:rPr lang="de-DE" dirty="0" err="1"/>
              <a:t>tushadigan</a:t>
            </a:r>
            <a:r>
              <a:rPr lang="de-DE" dirty="0"/>
              <a:t> </a:t>
            </a:r>
            <a:r>
              <a:rPr lang="de-DE" dirty="0" err="1"/>
              <a:t>asosiy</a:t>
            </a:r>
            <a:r>
              <a:rPr lang="de-DE" dirty="0"/>
              <a:t> </a:t>
            </a:r>
            <a:r>
              <a:rPr lang="de-DE" dirty="0" err="1"/>
              <a:t>yuklamani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mustahkamlikka</a:t>
            </a:r>
            <a:r>
              <a:rPr lang="de-DE" dirty="0"/>
              <a:t> </a:t>
            </a:r>
            <a:r>
              <a:rPr lang="de-DE" dirty="0" err="1"/>
              <a:t>ega</a:t>
            </a:r>
            <a:r>
              <a:rPr lang="de-DE" dirty="0"/>
              <a:t> </a:t>
            </a:r>
            <a:r>
              <a:rPr lang="de-DE" dirty="0" err="1"/>
              <a:t>bo`lgan</a:t>
            </a:r>
            <a:r>
              <a:rPr lang="de-DE" dirty="0"/>
              <a:t> </a:t>
            </a:r>
            <a:r>
              <a:rPr lang="de-DE" dirty="0" err="1"/>
              <a:t>shisha</a:t>
            </a:r>
            <a:r>
              <a:rPr lang="de-DE" dirty="0"/>
              <a:t> </a:t>
            </a:r>
            <a:r>
              <a:rPr lang="de-DE" dirty="0" err="1"/>
              <a:t>tolalari</a:t>
            </a:r>
            <a:r>
              <a:rPr lang="de-DE" dirty="0"/>
              <a:t> </a:t>
            </a:r>
            <a:r>
              <a:rPr lang="de-DE" dirty="0" err="1"/>
              <a:t>o`ziga</a:t>
            </a:r>
            <a:r>
              <a:rPr lang="de-DE" dirty="0"/>
              <a:t> </a:t>
            </a:r>
            <a:r>
              <a:rPr lang="de-DE" dirty="0" err="1"/>
              <a:t>qabul</a:t>
            </a:r>
            <a:r>
              <a:rPr lang="de-DE" dirty="0"/>
              <a:t> </a:t>
            </a:r>
            <a:r>
              <a:rPr lang="de-DE" dirty="0" err="1"/>
              <a:t>qiladi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matеrialning</a:t>
            </a:r>
            <a:r>
              <a:rPr lang="de-DE" dirty="0"/>
              <a:t> </a:t>
            </a:r>
            <a:r>
              <a:rPr lang="de-DE" dirty="0" err="1"/>
              <a:t>bikrligi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mustahkamligini</a:t>
            </a:r>
            <a:r>
              <a:rPr lang="de-DE" dirty="0"/>
              <a:t> </a:t>
            </a:r>
            <a:r>
              <a:rPr lang="de-DE" dirty="0" err="1"/>
              <a:t>ta’minlaydi</a:t>
            </a:r>
            <a:r>
              <a:rPr lang="de-DE" dirty="0"/>
              <a:t>. </a:t>
            </a:r>
            <a:r>
              <a:rPr lang="de-DE" dirty="0" err="1"/>
              <a:t>Polimеr</a:t>
            </a:r>
            <a:r>
              <a:rPr lang="de-DE" dirty="0"/>
              <a:t> </a:t>
            </a:r>
            <a:r>
              <a:rPr lang="de-DE" dirty="0" err="1"/>
              <a:t>matritsa</a:t>
            </a:r>
            <a:r>
              <a:rPr lang="de-DE" dirty="0"/>
              <a:t> </a:t>
            </a:r>
            <a:r>
              <a:rPr lang="de-DE" dirty="0" err="1"/>
              <a:t>esa</a:t>
            </a:r>
            <a:r>
              <a:rPr lang="de-DE" dirty="0"/>
              <a:t>, </a:t>
            </a:r>
            <a:r>
              <a:rPr lang="de-DE" dirty="0" err="1"/>
              <a:t>matеrialning</a:t>
            </a:r>
            <a:r>
              <a:rPr lang="de-DE" dirty="0"/>
              <a:t> bus-</a:t>
            </a:r>
            <a:r>
              <a:rPr lang="de-DE" dirty="0" err="1"/>
              <a:t>butunligini</a:t>
            </a:r>
            <a:r>
              <a:rPr lang="de-DE" dirty="0"/>
              <a:t>, </a:t>
            </a:r>
            <a:r>
              <a:rPr lang="de-DE" dirty="0" err="1"/>
              <a:t>tolalar</a:t>
            </a:r>
            <a:r>
              <a:rPr lang="de-DE" dirty="0"/>
              <a:t> </a:t>
            </a:r>
            <a:r>
              <a:rPr lang="de-DE" dirty="0" err="1"/>
              <a:t>orasidagi</a:t>
            </a:r>
            <a:r>
              <a:rPr lang="de-DE" dirty="0"/>
              <a:t> </a:t>
            </a:r>
            <a:r>
              <a:rPr lang="de-DE" dirty="0" err="1"/>
              <a:t>kuchlanishni</a:t>
            </a:r>
            <a:r>
              <a:rPr lang="de-DE" dirty="0"/>
              <a:t> </a:t>
            </a:r>
            <a:r>
              <a:rPr lang="de-DE" dirty="0" err="1"/>
              <a:t>bir-biriga</a:t>
            </a:r>
            <a:r>
              <a:rPr lang="de-DE" dirty="0"/>
              <a:t> </a:t>
            </a:r>
            <a:r>
              <a:rPr lang="de-DE" dirty="0" err="1"/>
              <a:t>uzatilishini</a:t>
            </a:r>
            <a:r>
              <a:rPr lang="de-DE" dirty="0"/>
              <a:t>, </a:t>
            </a:r>
            <a:r>
              <a:rPr lang="de-DE" dirty="0" err="1"/>
              <a:t>kuch</a:t>
            </a:r>
            <a:r>
              <a:rPr lang="de-DE" dirty="0"/>
              <a:t> </a:t>
            </a:r>
            <a:r>
              <a:rPr lang="de-DE" dirty="0" err="1"/>
              <a:t>ta’sir</a:t>
            </a:r>
            <a:r>
              <a:rPr lang="de-DE" dirty="0"/>
              <a:t> </a:t>
            </a:r>
            <a:r>
              <a:rPr lang="de-DE" dirty="0" err="1"/>
              <a:t>etishi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tolalarni</a:t>
            </a:r>
            <a:r>
              <a:rPr lang="de-DE" dirty="0"/>
              <a:t> </a:t>
            </a:r>
            <a:r>
              <a:rPr lang="de-DE" dirty="0" err="1"/>
              <a:t>ishga</a:t>
            </a:r>
            <a:r>
              <a:rPr lang="de-DE" dirty="0"/>
              <a:t> </a:t>
            </a:r>
            <a:r>
              <a:rPr lang="de-DE" dirty="0" err="1"/>
              <a:t>tushishini</a:t>
            </a:r>
            <a:r>
              <a:rPr lang="de-DE" dirty="0"/>
              <a:t>, </a:t>
            </a:r>
            <a:r>
              <a:rPr lang="de-DE" dirty="0" err="1"/>
              <a:t>to`ldiruvchi</a:t>
            </a:r>
            <a:r>
              <a:rPr lang="de-DE" dirty="0"/>
              <a:t> </a:t>
            </a:r>
            <a:r>
              <a:rPr lang="de-DE" dirty="0" err="1"/>
              <a:t>tolalarni</a:t>
            </a:r>
            <a:r>
              <a:rPr lang="de-DE" dirty="0"/>
              <a:t> </a:t>
            </a:r>
            <a:r>
              <a:rPr lang="de-DE" dirty="0" err="1"/>
              <a:t>tashqi</a:t>
            </a:r>
            <a:r>
              <a:rPr lang="de-DE" dirty="0"/>
              <a:t> </a:t>
            </a:r>
            <a:r>
              <a:rPr lang="de-DE" dirty="0" err="1"/>
              <a:t>muhitning</a:t>
            </a:r>
            <a:r>
              <a:rPr lang="de-DE" dirty="0"/>
              <a:t> </a:t>
            </a:r>
            <a:r>
              <a:rPr lang="de-DE" dirty="0" err="1"/>
              <a:t>zararli</a:t>
            </a:r>
            <a:r>
              <a:rPr lang="de-DE" dirty="0"/>
              <a:t> </a:t>
            </a:r>
            <a:r>
              <a:rPr lang="de-DE" dirty="0" err="1"/>
              <a:t>ta’siridan</a:t>
            </a:r>
            <a:r>
              <a:rPr lang="de-DE" dirty="0"/>
              <a:t> </a:t>
            </a:r>
            <a:r>
              <a:rPr lang="de-DE" dirty="0" err="1"/>
              <a:t>himoya</a:t>
            </a:r>
            <a:r>
              <a:rPr lang="de-DE" dirty="0"/>
              <a:t> </a:t>
            </a:r>
            <a:r>
              <a:rPr lang="de-DE" dirty="0" err="1"/>
              <a:t>qilinishini</a:t>
            </a:r>
            <a:r>
              <a:rPr lang="de-DE" dirty="0"/>
              <a:t> </a:t>
            </a:r>
            <a:r>
              <a:rPr lang="de-DE" dirty="0" err="1"/>
              <a:t>ta’minlaydi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SPlarning</a:t>
            </a:r>
            <a:r>
              <a:rPr lang="de-DE" dirty="0"/>
              <a:t> </a:t>
            </a:r>
            <a:r>
              <a:rPr lang="de-DE" dirty="0" err="1"/>
              <a:t>o`ziga</a:t>
            </a:r>
            <a:r>
              <a:rPr lang="de-DE" dirty="0"/>
              <a:t> </a:t>
            </a:r>
            <a:r>
              <a:rPr lang="de-DE" dirty="0" err="1"/>
              <a:t>хos</a:t>
            </a:r>
            <a:r>
              <a:rPr lang="de-DE" dirty="0"/>
              <a:t> </a:t>
            </a:r>
            <a:r>
              <a:rPr lang="de-DE" dirty="0" err="1"/>
              <a:t>хossalaridan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mustahkamligi</a:t>
            </a:r>
            <a:r>
              <a:rPr lang="de-DE" dirty="0"/>
              <a:t>, </a:t>
            </a:r>
            <a:r>
              <a:rPr lang="de-DE" dirty="0" err="1"/>
              <a:t>korroziyabardoshligi</a:t>
            </a:r>
            <a:r>
              <a:rPr lang="de-DE" dirty="0"/>
              <a:t>, </a:t>
            </a:r>
            <a:r>
              <a:rPr lang="de-DE" dirty="0" err="1"/>
              <a:t>kimyoviy</a:t>
            </a:r>
            <a:r>
              <a:rPr lang="de-DE" dirty="0"/>
              <a:t> </a:t>
            </a:r>
            <a:r>
              <a:rPr lang="de-DE" dirty="0" err="1"/>
              <a:t>bardoshliligi</a:t>
            </a:r>
            <a:r>
              <a:rPr lang="de-DE" dirty="0"/>
              <a:t>, </a:t>
            </a:r>
            <a:r>
              <a:rPr lang="de-DE" dirty="0" err="1"/>
              <a:t>radioo`tkazuvchanligi</a:t>
            </a:r>
            <a:r>
              <a:rPr lang="de-DE" dirty="0"/>
              <a:t>, </a:t>
            </a:r>
            <a:r>
              <a:rPr lang="de-DE" dirty="0" err="1"/>
              <a:t>elеktr</a:t>
            </a:r>
            <a:r>
              <a:rPr lang="de-DE" dirty="0"/>
              <a:t> </a:t>
            </a:r>
            <a:r>
              <a:rPr lang="de-DE" dirty="0" err="1"/>
              <a:t>izolyatsiyalovchiligi</a:t>
            </a:r>
            <a:r>
              <a:rPr lang="de-DE" dirty="0"/>
              <a:t>, </a:t>
            </a:r>
            <a:r>
              <a:rPr lang="de-DE" dirty="0" err="1"/>
              <a:t>magnitlanmasligi</a:t>
            </a:r>
            <a:r>
              <a:rPr lang="de-DE" dirty="0"/>
              <a:t>, </a:t>
            </a:r>
            <a:r>
              <a:rPr lang="de-DE" dirty="0" err="1"/>
              <a:t>issiqlik</a:t>
            </a:r>
            <a:r>
              <a:rPr lang="de-DE" dirty="0"/>
              <a:t> </a:t>
            </a:r>
            <a:r>
              <a:rPr lang="de-DE" dirty="0" err="1"/>
              <a:t>o`tkazuvchanligi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zichligining</a:t>
            </a:r>
            <a:r>
              <a:rPr lang="de-DE" dirty="0"/>
              <a:t> </a:t>
            </a:r>
            <a:r>
              <a:rPr lang="de-DE" dirty="0" err="1"/>
              <a:t>pastligi</a:t>
            </a:r>
            <a:r>
              <a:rPr lang="de-DE" dirty="0"/>
              <a:t> </a:t>
            </a:r>
            <a:r>
              <a:rPr lang="de-DE" dirty="0" err="1"/>
              <a:t>kabi</a:t>
            </a:r>
            <a:r>
              <a:rPr lang="de-DE" dirty="0"/>
              <a:t> </a:t>
            </a:r>
            <a:r>
              <a:rPr lang="de-DE" dirty="0" err="1"/>
              <a:t>noyob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 </a:t>
            </a:r>
            <a:r>
              <a:rPr lang="de-DE" dirty="0" err="1"/>
              <a:t>hisoblanadi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576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548680"/>
            <a:ext cx="7467600" cy="4525963"/>
          </a:xfrm>
        </p:spPr>
        <p:txBody>
          <a:bodyPr>
            <a:normAutofit fontScale="70000" lnSpcReduction="20000"/>
          </a:bodyPr>
          <a:lstStyle/>
          <a:p>
            <a:r>
              <a:rPr lang="de-DE" b="1" dirty="0"/>
              <a:t>Shisha </a:t>
            </a:r>
            <a:r>
              <a:rPr lang="de-DE" b="1" dirty="0" err="1"/>
              <a:t>asosidagi</a:t>
            </a:r>
            <a:r>
              <a:rPr lang="de-DE" b="1" dirty="0"/>
              <a:t> </a:t>
            </a:r>
            <a:r>
              <a:rPr lang="de-DE" b="1" dirty="0" err="1"/>
              <a:t>plastiklar</a:t>
            </a:r>
            <a:r>
              <a:rPr lang="de-DE" dirty="0"/>
              <a:t> - </a:t>
            </a:r>
            <a:r>
              <a:rPr lang="de-DE" dirty="0" err="1"/>
              <a:t>ko`p</a:t>
            </a:r>
            <a:r>
              <a:rPr lang="de-DE" dirty="0"/>
              <a:t> </a:t>
            </a:r>
            <a:r>
              <a:rPr lang="de-DE" dirty="0" err="1"/>
              <a:t>komponеntli</a:t>
            </a:r>
            <a:r>
              <a:rPr lang="de-DE" dirty="0"/>
              <a:t> </a:t>
            </a:r>
            <a:r>
              <a:rPr lang="de-DE" dirty="0" err="1"/>
              <a:t>matеriallar</a:t>
            </a:r>
            <a:r>
              <a:rPr lang="de-DE" dirty="0"/>
              <a:t> </a:t>
            </a:r>
            <a:r>
              <a:rPr lang="de-DE" dirty="0" err="1"/>
              <a:t>hisoblanadi</a:t>
            </a:r>
            <a:r>
              <a:rPr lang="de-DE" dirty="0"/>
              <a:t>. </a:t>
            </a:r>
            <a:r>
              <a:rPr lang="de-DE" dirty="0" err="1"/>
              <a:t>Ularning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 </a:t>
            </a:r>
            <a:r>
              <a:rPr lang="de-DE" dirty="0" err="1"/>
              <a:t>quyidagi</a:t>
            </a:r>
            <a:r>
              <a:rPr lang="de-DE" dirty="0"/>
              <a:t> </a:t>
            </a:r>
            <a:r>
              <a:rPr lang="de-DE" dirty="0" err="1"/>
              <a:t>qator</a:t>
            </a:r>
            <a:r>
              <a:rPr lang="de-DE" dirty="0"/>
              <a:t> </a:t>
            </a:r>
            <a:r>
              <a:rPr lang="de-DE" dirty="0" err="1"/>
              <a:t>omillarga</a:t>
            </a:r>
            <a:r>
              <a:rPr lang="de-DE" dirty="0"/>
              <a:t> </a:t>
            </a:r>
            <a:r>
              <a:rPr lang="de-DE" dirty="0" err="1"/>
              <a:t>bog’liq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:</a:t>
            </a:r>
            <a:endParaRPr lang="ru-RU" dirty="0"/>
          </a:p>
          <a:p>
            <a:r>
              <a:rPr lang="de-DE" dirty="0"/>
              <a:t>- </a:t>
            </a:r>
            <a:r>
              <a:rPr lang="de-DE" dirty="0" err="1"/>
              <a:t>to`ldiruvchi</a:t>
            </a:r>
            <a:r>
              <a:rPr lang="de-DE" dirty="0"/>
              <a:t> </a:t>
            </a:r>
            <a:r>
              <a:rPr lang="de-DE" dirty="0" err="1"/>
              <a:t>shakli</a:t>
            </a:r>
            <a:r>
              <a:rPr lang="de-DE" dirty="0"/>
              <a:t>, </a:t>
            </a:r>
            <a:r>
              <a:rPr lang="de-DE" dirty="0" err="1"/>
              <a:t>o`lchamlari</a:t>
            </a:r>
            <a:r>
              <a:rPr lang="de-DE" dirty="0"/>
              <a:t>, </a:t>
            </a:r>
            <a:r>
              <a:rPr lang="de-DE" dirty="0" err="1"/>
              <a:t>joylashishi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tarkibi</a:t>
            </a:r>
            <a:r>
              <a:rPr lang="de-DE" dirty="0"/>
              <a:t>, </a:t>
            </a:r>
            <a:r>
              <a:rPr lang="de-DE" dirty="0" err="1"/>
              <a:t>yuzasiga</a:t>
            </a:r>
            <a:r>
              <a:rPr lang="de-DE" dirty="0"/>
              <a:t> </a:t>
            </a:r>
            <a:r>
              <a:rPr lang="de-DE" dirty="0" err="1"/>
              <a:t>ishlov</a:t>
            </a:r>
            <a:r>
              <a:rPr lang="de-DE" dirty="0"/>
              <a:t> </a:t>
            </a:r>
            <a:r>
              <a:rPr lang="de-DE" dirty="0" err="1"/>
              <a:t>bеrilishi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 </a:t>
            </a:r>
            <a:r>
              <a:rPr lang="de-DE" dirty="0" err="1"/>
              <a:t>polimеr</a:t>
            </a:r>
            <a:r>
              <a:rPr lang="de-DE" dirty="0"/>
              <a:t> </a:t>
            </a:r>
            <a:r>
              <a:rPr lang="de-DE" dirty="0" err="1"/>
              <a:t>matritsasining</a:t>
            </a:r>
            <a:r>
              <a:rPr lang="de-DE" dirty="0"/>
              <a:t> </a:t>
            </a:r>
            <a:r>
              <a:rPr lang="de-DE" dirty="0" err="1"/>
              <a:t>turi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 </a:t>
            </a:r>
            <a:r>
              <a:rPr lang="de-DE" dirty="0" err="1"/>
              <a:t>tashkil</a:t>
            </a:r>
            <a:r>
              <a:rPr lang="de-DE" dirty="0"/>
              <a:t> </a:t>
            </a:r>
            <a:r>
              <a:rPr lang="de-DE" dirty="0" err="1"/>
              <a:t>etuvchi</a:t>
            </a:r>
            <a:r>
              <a:rPr lang="de-DE" dirty="0"/>
              <a:t> </a:t>
            </a:r>
            <a:r>
              <a:rPr lang="de-DE" dirty="0" err="1"/>
              <a:t>to`ldiruvchi</a:t>
            </a:r>
            <a:r>
              <a:rPr lang="de-DE" dirty="0"/>
              <a:t>, </a:t>
            </a:r>
            <a:r>
              <a:rPr lang="de-DE" dirty="0" err="1"/>
              <a:t>matritsa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boshqa</a:t>
            </a:r>
            <a:r>
              <a:rPr lang="de-DE" dirty="0"/>
              <a:t> </a:t>
            </a:r>
            <a:r>
              <a:rPr lang="de-DE" dirty="0" err="1"/>
              <a:t>qo`shimchalarning</a:t>
            </a:r>
            <a:r>
              <a:rPr lang="de-DE" dirty="0"/>
              <a:t> </a:t>
            </a:r>
            <a:r>
              <a:rPr lang="de-DE" dirty="0" err="1"/>
              <a:t>miqdori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g’ovakligi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 </a:t>
            </a:r>
            <a:r>
              <a:rPr lang="de-DE" dirty="0" err="1"/>
              <a:t>tayyorlash</a:t>
            </a:r>
            <a:r>
              <a:rPr lang="de-DE" dirty="0"/>
              <a:t> </a:t>
            </a:r>
            <a:r>
              <a:rPr lang="de-DE" dirty="0" err="1"/>
              <a:t>usuli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rеjimlari</a:t>
            </a:r>
            <a:r>
              <a:rPr lang="de-DE" dirty="0"/>
              <a:t>;</a:t>
            </a:r>
            <a:endParaRPr lang="ru-RU" dirty="0"/>
          </a:p>
          <a:p>
            <a:r>
              <a:rPr lang="de-DE" dirty="0"/>
              <a:t>- </a:t>
            </a:r>
            <a:r>
              <a:rPr lang="de-DE" dirty="0" err="1"/>
              <a:t>ishlatilish</a:t>
            </a:r>
            <a:r>
              <a:rPr lang="de-DE" dirty="0"/>
              <a:t> </a:t>
            </a:r>
            <a:r>
              <a:rPr lang="de-DE" dirty="0" err="1"/>
              <a:t>sharoiti</a:t>
            </a:r>
            <a:r>
              <a:rPr lang="de-DE" dirty="0"/>
              <a:t> (</a:t>
            </a:r>
            <a:r>
              <a:rPr lang="de-DE" dirty="0" err="1"/>
              <a:t>atrof</a:t>
            </a:r>
            <a:r>
              <a:rPr lang="de-DE" dirty="0"/>
              <a:t> </a:t>
            </a:r>
            <a:r>
              <a:rPr lang="de-DE" dirty="0" err="1"/>
              <a:t>muhit</a:t>
            </a:r>
            <a:r>
              <a:rPr lang="de-DE" dirty="0"/>
              <a:t>, </a:t>
            </a:r>
            <a:r>
              <a:rPr lang="de-DE" dirty="0" err="1"/>
              <a:t>tеmpеratura</a:t>
            </a:r>
            <a:r>
              <a:rPr lang="de-DE" dirty="0"/>
              <a:t>, </a:t>
            </a:r>
            <a:r>
              <a:rPr lang="de-DE" dirty="0" err="1"/>
              <a:t>yuklanish</a:t>
            </a:r>
            <a:r>
              <a:rPr lang="de-DE" dirty="0"/>
              <a:t> </a:t>
            </a:r>
            <a:r>
              <a:rPr lang="de-DE" dirty="0" err="1"/>
              <a:t>sharoiti</a:t>
            </a:r>
            <a:r>
              <a:rPr lang="de-DE" dirty="0"/>
              <a:t>).</a:t>
            </a:r>
            <a:endParaRPr lang="ru-RU" dirty="0"/>
          </a:p>
          <a:p>
            <a:r>
              <a:rPr lang="de-DE" dirty="0" err="1"/>
              <a:t>SHisha</a:t>
            </a:r>
            <a:r>
              <a:rPr lang="de-DE" dirty="0"/>
              <a:t> </a:t>
            </a:r>
            <a:r>
              <a:rPr lang="de-DE" dirty="0" err="1"/>
              <a:t>asosidagi</a:t>
            </a:r>
            <a:r>
              <a:rPr lang="de-DE" dirty="0"/>
              <a:t> </a:t>
            </a:r>
            <a:r>
              <a:rPr lang="de-DE" dirty="0" err="1"/>
              <a:t>plastiklarning</a:t>
            </a:r>
            <a:r>
              <a:rPr lang="de-DE" dirty="0"/>
              <a:t> </a:t>
            </a:r>
            <a:r>
              <a:rPr lang="de-DE" dirty="0" err="1"/>
              <a:t>хossalariga</a:t>
            </a:r>
            <a:r>
              <a:rPr lang="de-DE" dirty="0"/>
              <a:t> </a:t>
            </a:r>
            <a:r>
              <a:rPr lang="de-DE" dirty="0" err="1"/>
              <a:t>ta’sir</a:t>
            </a:r>
            <a:r>
              <a:rPr lang="de-DE" dirty="0"/>
              <a:t> </a:t>
            </a:r>
            <a:r>
              <a:rPr lang="de-DE" dirty="0" err="1"/>
              <a:t>etuvchi</a:t>
            </a:r>
            <a:r>
              <a:rPr lang="de-DE" dirty="0"/>
              <a:t> </a:t>
            </a:r>
            <a:r>
              <a:rPr lang="de-DE" dirty="0" err="1"/>
              <a:t>asosiy</a:t>
            </a:r>
            <a:r>
              <a:rPr lang="de-DE" dirty="0"/>
              <a:t> </a:t>
            </a:r>
            <a:r>
              <a:rPr lang="de-DE" dirty="0" err="1"/>
              <a:t>omillardan</a:t>
            </a:r>
            <a:r>
              <a:rPr lang="de-DE" dirty="0"/>
              <a:t> </a:t>
            </a:r>
            <a:r>
              <a:rPr lang="de-DE" dirty="0" err="1"/>
              <a:t>biri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 </a:t>
            </a:r>
            <a:r>
              <a:rPr lang="de-DE" dirty="0" err="1"/>
              <a:t>to`ldiruvchining</a:t>
            </a:r>
            <a:r>
              <a:rPr lang="de-DE" dirty="0"/>
              <a:t> </a:t>
            </a:r>
            <a:r>
              <a:rPr lang="de-DE" dirty="0" err="1"/>
              <a:t>turi</a:t>
            </a:r>
            <a:r>
              <a:rPr lang="de-DE" dirty="0"/>
              <a:t> </a:t>
            </a:r>
            <a:r>
              <a:rPr lang="de-DE" dirty="0" err="1"/>
              <a:t>hisoblanadi</a:t>
            </a:r>
            <a:r>
              <a:rPr lang="de-DE" dirty="0"/>
              <a:t>. </a:t>
            </a:r>
            <a:r>
              <a:rPr lang="de-DE" dirty="0" err="1"/>
              <a:t>SHisha</a:t>
            </a:r>
            <a:r>
              <a:rPr lang="de-DE" dirty="0"/>
              <a:t> </a:t>
            </a:r>
            <a:r>
              <a:rPr lang="de-DE" dirty="0" err="1"/>
              <a:t>asosidagi</a:t>
            </a:r>
            <a:r>
              <a:rPr lang="de-DE" dirty="0"/>
              <a:t> </a:t>
            </a:r>
            <a:r>
              <a:rPr lang="de-DE" dirty="0" err="1"/>
              <a:t>plastiklarning</a:t>
            </a:r>
            <a:r>
              <a:rPr lang="de-DE" dirty="0"/>
              <a:t> </a:t>
            </a:r>
            <a:r>
              <a:rPr lang="de-DE" dirty="0" err="1"/>
              <a:t>to`ldiruvchilar</a:t>
            </a:r>
            <a:r>
              <a:rPr lang="de-DE" dirty="0"/>
              <a:t> </a:t>
            </a:r>
            <a:r>
              <a:rPr lang="de-DE" dirty="0" err="1"/>
              <a:t>turi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</a:t>
            </a:r>
            <a:r>
              <a:rPr lang="de-DE" dirty="0" err="1"/>
              <a:t>sinflanishi</a:t>
            </a:r>
            <a:r>
              <a:rPr lang="de-DE" dirty="0"/>
              <a:t> </a:t>
            </a:r>
            <a:r>
              <a:rPr lang="de-DE" dirty="0" err="1"/>
              <a:t>quyida</a:t>
            </a:r>
            <a:r>
              <a:rPr lang="de-DE" dirty="0"/>
              <a:t> </a:t>
            </a:r>
            <a:r>
              <a:rPr lang="de-DE" dirty="0" err="1"/>
              <a:t>kеltirilgan</a:t>
            </a:r>
            <a:r>
              <a:rPr lang="de-DE" dirty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928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4149080"/>
            <a:ext cx="6912768" cy="64633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pPr algn="ctr"/>
            <a:r>
              <a:rPr lang="de-DE" dirty="0"/>
              <a:t>Shisha </a:t>
            </a:r>
            <a:r>
              <a:rPr lang="de-DE" dirty="0" err="1"/>
              <a:t>asosidagi</a:t>
            </a:r>
            <a:r>
              <a:rPr lang="de-DE" dirty="0"/>
              <a:t> </a:t>
            </a:r>
            <a:r>
              <a:rPr lang="de-DE" dirty="0" err="1"/>
              <a:t>plastik</a:t>
            </a:r>
            <a:r>
              <a:rPr lang="de-DE" dirty="0"/>
              <a:t> </a:t>
            </a:r>
            <a:r>
              <a:rPr lang="de-DE" dirty="0" err="1"/>
              <a:t>kompozitsion</a:t>
            </a:r>
            <a:r>
              <a:rPr lang="de-DE" dirty="0"/>
              <a:t> </a:t>
            </a:r>
            <a:r>
              <a:rPr lang="de-DE" dirty="0" err="1"/>
              <a:t>matеriallarning</a:t>
            </a:r>
            <a:r>
              <a:rPr lang="de-DE" dirty="0"/>
              <a:t> </a:t>
            </a:r>
            <a:r>
              <a:rPr lang="de-DE" dirty="0" err="1"/>
              <a:t>to`ldiruvchilari</a:t>
            </a:r>
            <a:r>
              <a:rPr lang="de-DE" dirty="0"/>
              <a:t> </a:t>
            </a:r>
            <a:r>
              <a:rPr lang="de-DE" dirty="0" err="1"/>
              <a:t>turi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</a:t>
            </a:r>
            <a:r>
              <a:rPr lang="de-DE" dirty="0" err="1"/>
              <a:t>sinflanishi</a:t>
            </a:r>
            <a:r>
              <a:rPr lang="de-DE" dirty="0"/>
              <a:t>.</a:t>
            </a:r>
            <a:endParaRPr lang="ru-RU" dirty="0"/>
          </a:p>
        </p:txBody>
      </p:sp>
      <p:grpSp>
        <p:nvGrpSpPr>
          <p:cNvPr id="7" name="Полотно 101"/>
          <p:cNvGrpSpPr>
            <a:extLst>
              <a:ext uri="smNativeData">
                <sm:smNativeData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w15="http://schemas.microsoft.com/office/word/2012/wordml" xmlns:sm="smo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val="SMDATA_4_DC4ZWhMAAAAlAAAAAQAAAA0BAAAAkAAAAEgAAACQAAAASAAAAAAAAAAAAAAAAAAAABcAAAAUAAAAAAAAAAAAAAD/fwAA/38AAAAAAAAJAAAABAAAAAAAAAAMAAAAEAAAAAAAAAAAAAAAAAAAAAAAAAA="/>
              </a:ext>
            </a:extLst>
          </p:cNvGrpSpPr>
          <p:nvPr/>
        </p:nvGrpSpPr>
        <p:grpSpPr>
          <a:xfrm>
            <a:off x="1817370" y="1844824"/>
            <a:ext cx="5486400" cy="1430655"/>
            <a:chOff x="0" y="0"/>
            <a:chExt cx="5486400" cy="1430655"/>
          </a:xfrm>
        </p:grpSpPr>
        <p:sp>
          <p:nvSpPr>
            <p:cNvPr id="8" name="Прямоугольник 7"/>
            <p:cNvSpPr>
              <a:extLst>
                <a:ext uri="smNativeData">
                  <sm:smNativeData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w15="http://schemas.microsoft.com/office/word/2012/wordml" xmlns:sm="smo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val="SMDATA_10_DC4ZWhMAAAAlAAAAZAAAAA0BAAAAkAAAAEgAAACQAAAASAAAAAAAAAAAAAAAAAAAAAEAAABQAAAAAAAAAAAA4D8AAAAAAADgPwAAAAAAAOA/AAAAAAAA4D8AAAAAAADgPwAAAAAAAOA/AAAAAAAA4D8AAAAAAADgPwAAAAAAAOA/AAAAAAAA4D8CAAAAjAAAAAAAAAAAAAAA////AAAAAAA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B/f38AAAAAACgAAAAoAAAAZAAAAGQAAAAAAAAAzMzMAAAAAABQAAAAUAAAAGQAAABkAAAAAAAAABcAAAAUAAAAAAAAAAAAAAD/fwAA/38AAAACAAAJAAAABAAAAAAAAAAMAAAAEAAAAAAAAAAAAAAAAAAAAAAAAAAeAAAAaAAAAAAAAAAAAAAAAAAAAAAAAAAAAAAAECcAABAnAAAAAAAAAAAAAAAAAAAAAAAAAAAAAAAAAAAAAAAAAAAAABQAAAAAAAAAwMD/AAAAAABkAAAAMgAAAAAAAABkAAAAAAAAAH9/fwAKAAAA"/>
                </a:ext>
              </a:extLst>
            </p:cNvSpPr>
            <p:nvPr/>
          </p:nvSpPr>
          <p:spPr>
            <a:xfrm>
              <a:off x="0" y="0"/>
              <a:ext cx="5486400" cy="14306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>
              <a:noAutofit/>
            </a:bodyPr>
            <a:lstStyle/>
            <a:p>
              <a:endParaRPr lang="ru-RU"/>
            </a:p>
          </p:txBody>
        </p:sp>
        <p:sp>
          <p:nvSpPr>
            <p:cNvPr id="9" name="АвтоФигура1102"/>
            <p:cNvSpPr>
              <a:extLst>
                <a:ext uri="smNativeData">
                  <sm:smNativeData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w15="http://schemas.microsoft.com/office/word/2012/wordml" xmlns:sm="smo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val="SMDATA_10_DC4ZWhMAAAAlAAAAZQAAAA0AAAAAAAAAAAAAAAAAAAAAAAAAAAAAAAABAAAAAAAAAAEAAABQAAAAwARu3c1T1T8AAAAAAADgPwAAAAAAAOA/AAAAAAAA4D8AAAAAAADgPwAAAAAAAOA/AAAAAAAA4D8AAAAAAADgPwAAAAAAAOA/AAAAAAAA4D8CAAAAjAAAAAAAAAAAAAAA////AAAAAAAAAAAAAAAAAAAAAAAAAAAAAAAAAAAAAAAAAAAAZAAAAAEAAABAAAAAAAAAAAAAAAAAAAAAAAAAAAAAAAAAAAAAAAAAAAAAAAAAAAAAAAAAAAAAAAAAAAAAAAAAAAAAAAAAAAAAAAAAAAAAAAAAAAAAAAAAAAAAAAAAAAAAFAAAADwAAAABAAAAAAAAAAAAAAAUAAAAAQAAABQAAAAUAAAAFAAAAAEAAAAAAAAAZAAAAGQAAAAAAAAAZAAAAGQAAAAVAAAAYAAAAAAAAAAAAAAADwAAACADAAAAAAAAAAAAAAEAAACgMgAAVgcAAKr4//8BAAAAf39/AAEAAABkAAAAAAAAABQAAABAHwAAAAAAACYAAAAAAAAAwOD//wAAAAAmAAAAZAAAABYAAABMAAAAAAAAAAAAAAAEAAAAAAAAAAEAAAB/f38AAAAAACgAAAAoAAAAZAAAAGQAAAAAAAAAzMzMAAAAAABQAAAAUAAAAGQAAABkAAAAAAAAABcAAAAUAAAAAAAAAAAAAAD/fwAA/38AAAACAAAJAAAABAAAAAAAAAAMAAAAEAAAAAAAAAAAAAAAAAAAAAAAAAAeAAAAaAAAAAAAAAAAAAAAAAAAAAAAAAAAAAAAECcAABAnAAAAAAAAAAAAAAAAAAAAAAAAAAAAAAAAAAAAAAAAAAAAABQAAAAAAAAAwMD/AAAAAABkAAAAMgAAAAAAAABkAAAAAAAAAH9/fwAKAAAA"/>
                </a:ext>
              </a:extLst>
            </p:cNvSpPr>
            <p:nvPr/>
          </p:nvSpPr>
          <p:spPr>
            <a:xfrm>
              <a:off x="1546860" y="0"/>
              <a:ext cx="2381250" cy="583565"/>
            </a:xfrm>
            <a:prstGeom prst="roundRect">
              <a:avLst>
                <a:gd name="adj" fmla="val 16662"/>
              </a:avLst>
            </a:prstGeom>
            <a:noFill/>
            <a:ln w="12700">
              <a:solidFill>
                <a:srgbClr val="000000"/>
              </a:solidFill>
            </a:ln>
          </p:spPr>
          <p:txBody>
            <a:bodyPr spcFirstLastPara="1" lIns="0" tIns="0" rIns="0" bIns="0" anchor="ctr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600">
                  <a:effectLst/>
                  <a:latin typeface="Times New Roman"/>
                  <a:ea typeface="Times New Roman"/>
                  <a:cs typeface="Times New Roman"/>
                </a:rPr>
                <a:t>Shisha asosidagi plastik to’ldiruvchilar</a:t>
              </a:r>
              <a:endParaRPr lang="ru-RU" sz="1100">
                <a:effectLst/>
                <a:latin typeface="Bodo_uzb"/>
                <a:ea typeface="Times New Roman"/>
                <a:cs typeface="Times New Roman"/>
              </a:endParaRPr>
            </a:p>
          </p:txBody>
        </p:sp>
        <p:sp>
          <p:nvSpPr>
            <p:cNvPr id="10" name="АвтоФигура1103"/>
            <p:cNvSpPr>
              <a:extLst>
                <a:ext uri="smNativeData">
                  <sm:smNativeData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w15="http://schemas.microsoft.com/office/word/2012/wordml" xmlns:sm="smo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val="SMDATA_10_DC4ZWhMAAAAlAAAAZQAAAA0AAAAAAAAAAAAAAAAAAAAAAAAAAAAAAAABAAAAAAAAAAEAAABQAAAAwARu3c1T1T8AAAAAAADgPwAAAAAAAOA/AAAAAAAA4D8AAAAAAADgPwAAAAAAAOA/AAAAAAAA4D8AAAAAAADgPwAAAAAAAOA/AAAAAAAA4D8CAAAAjAAAAAAAAAAAAAAA////AAAAAAAAAAAAAAAAAAAAAAAAAAAAAAAAAAAAAAAAAAAAZAAAAAEAAABAAAAAAAAAAAAAAAAAAAAAAAAAAAAAAAAAAAAAAAAAAAAAAAAAAAAAAAAAAAAAAAAAAAAAAAAAAAAAAAAAAAAAAAAAAAAAAAAAAAAAAAAAAAAAAAAAAAAAFAAAADwAAAABAAAAAAAAAAAAAAAUAAAAAQAAABQAAAAUAAAAFAAAAAEAAAAAAAAAZAAAAGQAAAAAAAAAZAAAAGQAAAAVAAAAYAAAAAAAAAAAAAAADwAAACADAAAAAAAAAAAAAAEAAACgMgAAVgcAAKr4//8BAAAAf39/AAEAAABkAAAAAAAAABQAAABAHwAAAAAAACYAAAAAAAAAwOD//wAAAAAmAAAAZAAAABYAAABMAAAAAAAAAAAAAAAEAAAAAAAAAAEAAAB/f38AAAAAACgAAAAoAAAAZAAAAGQAAAAAAAAAzMzMAAAAAABQAAAAUAAAAGQAAABkAAAAAAAAABcAAAAUAAAAAAAAAAAAAAD/fwAA/38AAAACAAAJAAAABAAAAAAAAAAMAAAAEAAAAAAAAAAAAAAAAAAAAAAAAAAeAAAAaAAAAAAAAAAAAAAAAAAAAAAAAAAAAAAAECcAABAnAAAAAAAAAAAAAAAAAAAAAAAAAAAAAAAAAAAAAAAAAAAAABQAAAAAAAAAwMD/AAAAAABkAAAAMgAAAAAAAABkAAAAAAAAAH9/fwAKAAAA"/>
                </a:ext>
              </a:extLst>
            </p:cNvSpPr>
            <p:nvPr/>
          </p:nvSpPr>
          <p:spPr>
            <a:xfrm>
              <a:off x="0" y="707390"/>
              <a:ext cx="1137920" cy="723265"/>
            </a:xfrm>
            <a:prstGeom prst="roundRect">
              <a:avLst>
                <a:gd name="adj" fmla="val 16662"/>
              </a:avLst>
            </a:prstGeom>
            <a:noFill/>
            <a:ln w="12700">
              <a:solidFill>
                <a:srgbClr val="000000"/>
              </a:solidFill>
            </a:ln>
          </p:spPr>
          <p:txBody>
            <a:bodyPr spcFirstLastPara="1" lIns="0" tIns="0" rIns="0" bIns="0" anchor="ctr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  <a:cs typeface="Times New Roman"/>
                </a:rPr>
                <a:t>Shisha asosidagi tolalar</a:t>
              </a:r>
              <a:endParaRPr lang="ru-RU" sz="1100">
                <a:effectLst/>
                <a:latin typeface="Bodo_uzb"/>
                <a:ea typeface="Times New Roman"/>
                <a:cs typeface="Times New Roman"/>
              </a:endParaRPr>
            </a:p>
          </p:txBody>
        </p:sp>
        <p:sp>
          <p:nvSpPr>
            <p:cNvPr id="11" name="АвтоФигура1104"/>
            <p:cNvSpPr>
              <a:extLst>
                <a:ext uri="smNativeData">
                  <sm:smNativeData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w15="http://schemas.microsoft.com/office/word/2012/wordml" xmlns:sm="smo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val="SMDATA_10_DC4ZWhMAAAAlAAAAZQAAAA0AAAAAAAAAAAAAAAAAAAAAAAAAAAAAAAABAAAAAAAAAAEAAABQAAAAwARu3c1T1T8AAAAAAADgPwAAAAAAAOA/AAAAAAAA4D8AAAAAAADgPwAAAAAAAOA/AAAAAAAA4D8AAAAAAADgPwAAAAAAAOA/AAAAAAAA4D8CAAAAjAAAAAAAAAAAAAAA////AAAAAAAAAAAAAAAAAAAAAAAAAAAAAAAAAAAAAAAAAAAAZAAAAAEAAABAAAAAAAAAAAAAAAAAAAAAAAAAAAAAAAAAAAAAAAAAAAAAAAAAAAAAAAAAAAAAAAAAAAAAAAAAAAAAAAAAAAAAAAAAAAAAAAAAAAAAAAAAAAAAAAAAAAAAFAAAADwAAAABAAAAAAAAAAAAAAAUAAAAAQAAABQAAAAUAAAAFAAAAAEAAAAAAAAAZAAAAGQAAAAAAAAAZAAAAGQAAAAVAAAAYAAAAAAAAAAAAAAADwAAACADAAAAAAAAAAAAAAEAAACgMgAAVgcAAKr4//8BAAAAf39/AAEAAABkAAAAAAAAABQAAABAHwAAAAAAACYAAAAAAAAAwOD//wAAAAAmAAAAZAAAABYAAABMAAAAAAAAAAAAAAAEAAAAAAAAAAEAAAB/f38AAAAAACgAAAAoAAAAZAAAAGQAAAAAAAAAzMzMAAAAAABQAAAAUAAAAGQAAABkAAAAAAAAABcAAAAUAAAAAAAAAAAAAAD/fwAA/38AAAACAAAJAAAABAAAAAAAAAAMAAAAEAAAAAAAAAAAAAAAAAAAAAAAAAAeAAAAaAAAAAAAAAAAAAAAAAAAAAAAAAAAAAAAECcAABAnAAAAAAAAAAAAAAAAAAAAAAAAAAAAAAAAAAAAAAAAAAAAABQAAAAAAAAAwMD/AAAAAABkAAAAMgAAAAAAAABkAAAAAAAAAH9/fwAKAAAA"/>
                </a:ext>
              </a:extLst>
            </p:cNvSpPr>
            <p:nvPr/>
          </p:nvSpPr>
          <p:spPr>
            <a:xfrm>
              <a:off x="1546860" y="707390"/>
              <a:ext cx="2094230" cy="723265"/>
            </a:xfrm>
            <a:prstGeom prst="roundRect">
              <a:avLst>
                <a:gd name="adj" fmla="val 16662"/>
              </a:avLst>
            </a:prstGeom>
            <a:noFill/>
            <a:ln w="12700">
              <a:solidFill>
                <a:srgbClr val="000000"/>
              </a:solidFill>
            </a:ln>
          </p:spPr>
          <p:txBody>
            <a:bodyPr spcFirstLastPara="1" lIns="0" tIns="0" rIns="0" bIns="0" anchor="ctr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400" dirty="0">
                  <a:effectLst/>
                  <a:latin typeface="Times New Roman"/>
                  <a:ea typeface="Times New Roman"/>
                  <a:cs typeface="Times New Roman"/>
                </a:rPr>
                <a:t>Shisha </a:t>
              </a:r>
              <a:r>
                <a:rPr lang="en-US" sz="1400" dirty="0" err="1">
                  <a:effectLst/>
                  <a:latin typeface="Times New Roman"/>
                  <a:ea typeface="Times New Roman"/>
                  <a:cs typeface="Times New Roman"/>
                </a:rPr>
                <a:t>asosidagi</a:t>
              </a:r>
              <a:r>
                <a:rPr lang="de-DE" sz="1400" dirty="0">
                  <a:effectLst/>
                  <a:latin typeface="Times New Roman"/>
                  <a:ea typeface="Times New Roman"/>
                  <a:cs typeface="Times New Roman"/>
                </a:rPr>
                <a:t> </a:t>
              </a:r>
              <a:r>
                <a:rPr lang="de-DE" sz="1400" dirty="0" err="1">
                  <a:effectLst/>
                  <a:latin typeface="Times New Roman"/>
                  <a:ea typeface="Times New Roman"/>
                  <a:cs typeface="Times New Roman"/>
                </a:rPr>
                <a:t>lentalar</a:t>
              </a:r>
              <a:r>
                <a:rPr lang="de-DE" sz="1400" dirty="0">
                  <a:effectLst/>
                  <a:latin typeface="Times New Roman"/>
                  <a:ea typeface="Times New Roman"/>
                  <a:cs typeface="Times New Roman"/>
                </a:rPr>
                <a:t>, </a:t>
              </a:r>
              <a:r>
                <a:rPr lang="de-DE" sz="1400" dirty="0" err="1">
                  <a:effectLst/>
                  <a:latin typeface="Times New Roman"/>
                  <a:ea typeface="Times New Roman"/>
                  <a:cs typeface="Times New Roman"/>
                </a:rPr>
                <a:t>plyonkalar</a:t>
              </a:r>
              <a:endParaRPr lang="ru-RU" sz="1100" dirty="0">
                <a:effectLst/>
                <a:latin typeface="Bodo_uzb"/>
                <a:ea typeface="Times New Roman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de-DE" sz="1100" dirty="0">
                  <a:effectLst/>
                  <a:latin typeface="Bodo_uzb"/>
                  <a:ea typeface="Times New Roman"/>
                  <a:cs typeface="Times New Roman"/>
                </a:rPr>
                <a:t> </a:t>
              </a:r>
              <a:endParaRPr lang="ru-RU" sz="1100" dirty="0">
                <a:effectLst/>
                <a:latin typeface="Bodo_uzb"/>
                <a:ea typeface="Times New Roman"/>
                <a:cs typeface="Times New Roman"/>
              </a:endParaRPr>
            </a:p>
          </p:txBody>
        </p:sp>
        <p:sp>
          <p:nvSpPr>
            <p:cNvPr id="12" name="АвтоФигура1105"/>
            <p:cNvSpPr>
              <a:extLst>
                <a:ext uri="smNativeData">
                  <sm:smNativeData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w15="http://schemas.microsoft.com/office/word/2012/wordml" xmlns:sm="smo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val="SMDATA_10_DC4ZWhMAAAAlAAAAZQAAAA0AAAAAAAAAAAAAAAAAAAAAAAAAAAAAAAABAAAAAAAAAAEAAABQAAAAwARu3c1T1T8AAAAAAADgPwAAAAAAAOA/AAAAAAAA4D8AAAAAAADgPwAAAAAAAOA/AAAAAAAA4D8AAAAAAADgPwAAAAAAAOA/AAAAAAAA4D8CAAAAjAAAAAAAAAAAAAAA////AAAAAAAAAAAAAAAAAAAAAAAAAAAAAAAAAAAAAAAAAAAAZAAAAAEAAABAAAAAAAAAAAAAAAAAAAAAAAAAAAAAAAAAAAAAAAAAAAAAAAAAAAAAAAAAAAAAAAAAAAAAAAAAAAAAAAAAAAAAAAAAAAAAAAAAAAAAAAAAAAAAAAAAAAAAFAAAADwAAAABAAAAAAAAAAAAAAAUAAAAAQAAABQAAAAUAAAAFAAAAAEAAAAAAAAAZAAAAGQAAAAAAAAAZAAAAGQAAAAVAAAAYAAAAAAAAAAAAAAADwAAACADAAAAAAAAAAAAAAEAAACgMgAAVgcAAKr4//8BAAAAf39/AAEAAABkAAAAAAAAABQAAABAHwAAAAAAACYAAAAAAAAAwOD//wAAAAAmAAAAZAAAABYAAABMAAAAAAAAAAAAAAAEAAAAAAAAAAEAAAB/f38AAAAAACgAAAAoAAAAZAAAAGQAAAAAAAAAzMzMAAAAAABQAAAAUAAAAGQAAABkAAAAAAAAABcAAAAUAAAAAAAAAAAAAAD/fwAA/38AAAACAAAJAAAABAAAAAAAAAAMAAAAEAAAAAAAAAAAAAAAAAAAAAAAAAAeAAAAaAAAAAAAAAAAAAAAAAAAAAAAAAAAAAAAECcAABAnAAAAAAAAAAAAAAAAAAAAAAAAAAAAAAAAAAAAAAAAAAAAABQAAAAAAAAAwMD/AAAAAABkAAAAMgAAAAAAAABkAAAAAAAAAH9/fwAKAAAA"/>
                </a:ext>
              </a:extLst>
            </p:cNvSpPr>
            <p:nvPr/>
          </p:nvSpPr>
          <p:spPr>
            <a:xfrm>
              <a:off x="3985260" y="707390"/>
              <a:ext cx="1501140" cy="723265"/>
            </a:xfrm>
            <a:prstGeom prst="roundRect">
              <a:avLst>
                <a:gd name="adj" fmla="val 16662"/>
              </a:avLst>
            </a:prstGeom>
            <a:noFill/>
            <a:ln w="12700">
              <a:solidFill>
                <a:srgbClr val="000000"/>
              </a:solidFill>
            </a:ln>
          </p:spPr>
          <p:txBody>
            <a:bodyPr spcFirstLastPara="1" lIns="0" tIns="0" rIns="0" bIns="0" anchor="ctr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400">
                  <a:effectLst/>
                  <a:latin typeface="Times New Roman"/>
                  <a:ea typeface="Times New Roman"/>
                  <a:cs typeface="Times New Roman"/>
                </a:rPr>
                <a:t>Shisha asosidagi dispers tolalar</a:t>
              </a:r>
              <a:endParaRPr lang="ru-RU" sz="1100">
                <a:effectLst/>
                <a:latin typeface="Bodo_uzb"/>
                <a:ea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726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145301" cy="255444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2967335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Rasm .  </a:t>
            </a:r>
            <a:r>
              <a:rPr lang="en-US" dirty="0"/>
              <a:t>Q</a:t>
            </a:r>
            <a:r>
              <a:rPr lang="uz-Cyrl-UZ" dirty="0"/>
              <a:t>o‘rg‘oshin – surma qotishmalarning sovish egri chiziqlari (chapda) va holat diagrammasi (o‘ngda)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4025357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/>
              <a:t>Birinchi tip holat diagrammasi</a:t>
            </a:r>
            <a:endParaRPr lang="ru-RU" dirty="0"/>
          </a:p>
          <a:p>
            <a:r>
              <a:rPr lang="uz-Cyrl-UZ" dirty="0"/>
              <a:t>Tashkil etuvchilarning – komponentlarining ikkalasi suyuq holatda istalgancha erib, qattiq holatda bir–birida erimaydiggan va bir–biri bilan kimyoviy birikmalar hosil qilmaydigan, ya’ni mexanik aralashma hosil qiladigan qotishmalarni holat diagrammasiga </a:t>
            </a:r>
            <a:r>
              <a:rPr lang="uz-Cyrl-UZ" b="1" dirty="0"/>
              <a:t>birinchi tip diagrammasi </a:t>
            </a:r>
            <a:r>
              <a:rPr lang="uz-Cyrl-UZ" dirty="0"/>
              <a:t>deyiladi. Bunga misol Rb-Sb tizimi.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14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86055"/>
            <a:ext cx="6408712" cy="2520857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3249850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Rasm Pb – Sb qotishmalarning holat diagrammasi g‘, g‘g‘ hamda g‘g‘g‘ qotshmalarning sovish egri chiziqlari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4005064"/>
            <a:ext cx="61206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/>
              <a:t>Ikkinchi tip holat diagrammasi</a:t>
            </a:r>
            <a:endParaRPr lang="ru-RU" dirty="0"/>
          </a:p>
          <a:p>
            <a:r>
              <a:rPr lang="uz-Cyrl-UZ" dirty="0"/>
              <a:t>Suyuq holatda ham qattiq holatda ham bir – biriga istalgancha eriydigan va o‘zaro kimyoviy birikma hosil qilmaydigan ikki komponentdan iborat tizimining holat diagrammasi </a:t>
            </a:r>
            <a:r>
              <a:rPr lang="uz-Cyrl-UZ" b="1" dirty="0"/>
              <a:t>ikkinchi tip holat diagrammasi</a:t>
            </a:r>
            <a:r>
              <a:rPr lang="uz-Cyrl-UZ" dirty="0"/>
              <a:t> deb ataladi. Bunga misol Su-Ni tizimi bo‘ladi: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5023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0648"/>
            <a:ext cx="4602879" cy="24020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285293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 Rasm </a:t>
            </a:r>
            <a:r>
              <a:rPr lang="en-US" dirty="0"/>
              <a:t>     </a:t>
            </a:r>
            <a:r>
              <a:rPr lang="uz-Cyrl-UZ" dirty="0"/>
              <a:t>Cu – Ni qotishmalarining holat diagrammasi va g‘ qotishmaning sovish egri chizig‘i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98344"/>
            <a:ext cx="6005513" cy="22558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6021288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Rasm </a:t>
            </a:r>
            <a:r>
              <a:rPr lang="en-US" dirty="0"/>
              <a:t>       </a:t>
            </a:r>
            <a:r>
              <a:rPr lang="uz-Cyrl-UZ" dirty="0"/>
              <a:t>A bilan V qotishmalarini evtektikali holat diagrammasi g‘ va g‘g‘ qotishmalarning sovish egri chiziqlari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3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260648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 smtClean="0"/>
              <a:t>Beqaror </a:t>
            </a:r>
            <a:r>
              <a:rPr lang="uz-Cyrl-UZ" b="1" dirty="0"/>
              <a:t>kimyoviy birikma hosil qiladigan ikki komponentli tizimning holat diagrammasi.</a:t>
            </a:r>
            <a:endParaRPr lang="ru-RU" dirty="0"/>
          </a:p>
          <a:p>
            <a:r>
              <a:rPr lang="uz-Cyrl-UZ" b="1" dirty="0"/>
              <a:t> </a:t>
            </a:r>
            <a:r>
              <a:rPr lang="uz-Cyrl-UZ" dirty="0"/>
              <a:t>Komponentlari o‘zaro ta’sir etib, beqaror kimyoviy birikma hosil qiladigan ikki komponentdan iborat tizimning holat diagrammasi va 1 va 2 – qotishmalarning sovish egri chiziqlari rasm  da ko‘rsatilgan. </a:t>
            </a:r>
            <a:endParaRPr lang="ru-RU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47583"/>
            <a:ext cx="5822185" cy="216283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03648" y="4725144"/>
            <a:ext cx="6696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Rasm </a:t>
            </a:r>
            <a:r>
              <a:rPr lang="en-US" dirty="0"/>
              <a:t>      </a:t>
            </a:r>
            <a:r>
              <a:rPr lang="uz-Cyrl-UZ" dirty="0"/>
              <a:t>Bekaror kimyoviy birikma hosil qiladigan ikki komponentdan iborat sistemaning holat diagrammasi va g‘ hamda g‘g‘ qotishmalarning sovish egri chiziqlari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088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5832648" cy="44138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71800" y="5445224"/>
            <a:ext cx="3988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/>
              <a:t>Rasm </a:t>
            </a:r>
            <a:r>
              <a:rPr lang="en-US" dirty="0"/>
              <a:t>    Fe -Fe</a:t>
            </a:r>
            <a:r>
              <a:rPr lang="en-US" baseline="-25000" dirty="0"/>
              <a:t>3</a:t>
            </a:r>
            <a:r>
              <a:rPr lang="en-US" dirty="0"/>
              <a:t>C </a:t>
            </a:r>
            <a:r>
              <a:rPr lang="uz-Cyrl-UZ" dirty="0"/>
              <a:t>holat diagrammasi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0144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980728"/>
            <a:ext cx="7467600" cy="4525963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polimorfli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. (</a:t>
            </a:r>
            <a:r>
              <a:rPr lang="en-US" dirty="0" err="1"/>
              <a:t>Polimar</a:t>
            </a:r>
            <a:r>
              <a:rPr lang="uz-Cyrl-UZ" dirty="0"/>
              <a:t>f</a:t>
            </a:r>
            <a:r>
              <a:rPr lang="en-US" dirty="0" err="1"/>
              <a:t>iz</a:t>
            </a:r>
            <a:r>
              <a:rPr lang="uz-Cyrl-UZ" dirty="0"/>
              <a:t>m</a:t>
            </a:r>
            <a:r>
              <a:rPr lang="en-US" dirty="0"/>
              <a:t>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haroratlarda</a:t>
            </a:r>
            <a:r>
              <a:rPr lang="en-US" dirty="0"/>
              <a:t> </a:t>
            </a:r>
            <a:r>
              <a:rPr lang="en-US" dirty="0" err="1"/>
              <a:t>turlicha</a:t>
            </a:r>
            <a:r>
              <a:rPr lang="en-US" dirty="0"/>
              <a:t> </a:t>
            </a:r>
            <a:r>
              <a:rPr lang="en-US" dirty="0" err="1"/>
              <a:t>kristall</a:t>
            </a:r>
            <a:r>
              <a:rPr lang="en-US" dirty="0"/>
              <a:t> </a:t>
            </a:r>
            <a:r>
              <a:rPr lang="en-US" dirty="0" err="1"/>
              <a:t>panjaralar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kila</a:t>
            </a:r>
            <a:r>
              <a:rPr lang="en-US" dirty="0"/>
              <a:t> </a:t>
            </a:r>
            <a:r>
              <a:rPr lang="en-US" dirty="0" err="1"/>
              <a:t>olishligi</a:t>
            </a:r>
            <a:r>
              <a:rPr lang="en-US" dirty="0"/>
              <a:t>. Bu </a:t>
            </a:r>
            <a:r>
              <a:rPr lang="en-US" dirty="0" err="1"/>
              <a:t>xususiyat</a:t>
            </a:r>
            <a:r>
              <a:rPr lang="uz-Cyrl-UZ" dirty="0"/>
              <a:t>i</a:t>
            </a:r>
            <a:r>
              <a:rPr lang="en-US" dirty="0"/>
              <a:t> </a:t>
            </a:r>
            <a:r>
              <a:rPr lang="en-US" dirty="0" err="1"/>
              <a:t>allotropiya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deb ham </a:t>
            </a:r>
            <a:r>
              <a:rPr lang="en-US" dirty="0" err="1"/>
              <a:t>nomlanadi</a:t>
            </a:r>
            <a:r>
              <a:rPr lang="en-US" dirty="0"/>
              <a:t>)</a:t>
            </a:r>
            <a:r>
              <a:rPr lang="uz-Cyrl-UZ" dirty="0"/>
              <a:t>.</a:t>
            </a:r>
            <a:r>
              <a:rPr lang="en-US" dirty="0"/>
              <a:t> </a:t>
            </a:r>
            <a:r>
              <a:rPr lang="en-US" dirty="0" err="1"/>
              <a:t>Temirni</a:t>
            </a:r>
            <a:r>
              <a:rPr lang="en-US" dirty="0"/>
              <a:t> </a:t>
            </a:r>
            <a:r>
              <a:rPr lang="en-US" dirty="0" err="1"/>
              <a:t>erish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- 1539</a:t>
            </a:r>
            <a:r>
              <a:rPr lang="en-US" baseline="30000" dirty="0"/>
              <a:t>0</a:t>
            </a:r>
            <a:r>
              <a:rPr lang="en-US" dirty="0"/>
              <a:t> S.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uz-Cyrl-UZ" dirty="0"/>
              <a:t>m</a:t>
            </a:r>
            <a:r>
              <a:rPr lang="en-US" dirty="0" err="1"/>
              <a:t>odifikatsiyaga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: </a:t>
            </a:r>
            <a:r>
              <a:rPr lang="ru-RU" dirty="0"/>
              <a:t>α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ru-RU" dirty="0"/>
              <a:t>γ</a:t>
            </a:r>
            <a:r>
              <a:rPr lang="en-US" dirty="0"/>
              <a:t> – Fe</a:t>
            </a:r>
            <a:r>
              <a:rPr lang="en-US" baseline="-25000" dirty="0"/>
              <a:t>α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Fe</a:t>
            </a:r>
            <a:r>
              <a:rPr lang="ru-RU" dirty="0"/>
              <a:t>γ</a:t>
            </a:r>
            <a:r>
              <a:rPr lang="en-US" dirty="0"/>
              <a:t> ; Fe</a:t>
            </a:r>
            <a:r>
              <a:rPr lang="en-US" baseline="-25000" dirty="0"/>
              <a:t>α </a:t>
            </a:r>
            <a:r>
              <a:rPr lang="en-US" dirty="0" err="1"/>
              <a:t>modifikatsiyasi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</a:t>
            </a:r>
            <a:r>
              <a:rPr lang="en-US" dirty="0" err="1"/>
              <a:t>markazlashgan</a:t>
            </a:r>
            <a:r>
              <a:rPr lang="en-US" dirty="0"/>
              <a:t> </a:t>
            </a:r>
            <a:r>
              <a:rPr lang="en-US" dirty="0" err="1"/>
              <a:t>kub</a:t>
            </a:r>
            <a:r>
              <a:rPr lang="en-US" dirty="0"/>
              <a:t> </a:t>
            </a:r>
            <a:r>
              <a:rPr lang="en-US" dirty="0" err="1"/>
              <a:t>kristallik</a:t>
            </a:r>
            <a:r>
              <a:rPr lang="en-US" dirty="0"/>
              <a:t> </a:t>
            </a:r>
            <a:r>
              <a:rPr lang="en-US" dirty="0" err="1"/>
              <a:t>panjarasiga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911</a:t>
            </a:r>
            <a:r>
              <a:rPr lang="en-US" baseline="30000" dirty="0"/>
              <a:t>0</a:t>
            </a:r>
            <a:r>
              <a:rPr lang="en-US" dirty="0"/>
              <a:t> S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1392</a:t>
            </a:r>
            <a:r>
              <a:rPr lang="en-US" baseline="30000" dirty="0"/>
              <a:t>0</a:t>
            </a:r>
            <a:r>
              <a:rPr lang="en-US" dirty="0"/>
              <a:t>-1539</a:t>
            </a:r>
            <a:r>
              <a:rPr lang="en-US" baseline="30000" dirty="0"/>
              <a:t>0</a:t>
            </a:r>
            <a:r>
              <a:rPr lang="en-US" dirty="0"/>
              <a:t> interval</a:t>
            </a:r>
            <a:r>
              <a:rPr lang="uz-Cyrl-UZ" dirty="0"/>
              <a:t>i</a:t>
            </a:r>
            <a:r>
              <a:rPr lang="en-US" dirty="0"/>
              <a:t>da </a:t>
            </a:r>
            <a:r>
              <a:rPr lang="en-US" dirty="0" err="1"/>
              <a:t>mavjud</a:t>
            </a:r>
            <a:r>
              <a:rPr lang="en-US" dirty="0"/>
              <a:t>. Fe</a:t>
            </a:r>
            <a:r>
              <a:rPr lang="en-US" baseline="-25000" dirty="0"/>
              <a:t>α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e’tiborli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ferromagnetizmligi</a:t>
            </a:r>
            <a:r>
              <a:rPr lang="en-US" dirty="0"/>
              <a:t> (768</a:t>
            </a:r>
            <a:r>
              <a:rPr lang="en-US" baseline="30000" dirty="0"/>
              <a:t>0</a:t>
            </a:r>
            <a:r>
              <a:rPr lang="en-US" dirty="0"/>
              <a:t> 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pastda</a:t>
            </a:r>
            <a:r>
              <a:rPr lang="en-US" dirty="0"/>
              <a:t>). Bu </a:t>
            </a:r>
            <a:r>
              <a:rPr lang="en-US" dirty="0" err="1"/>
              <a:t>nuqtani</a:t>
            </a:r>
            <a:r>
              <a:rPr lang="en-US" dirty="0"/>
              <a:t> </a:t>
            </a:r>
            <a:r>
              <a:rPr lang="en-US" dirty="0" err="1"/>
              <a:t>Kyuri</a:t>
            </a:r>
            <a:r>
              <a:rPr lang="en-US" dirty="0"/>
              <a:t> </a:t>
            </a:r>
            <a:r>
              <a:rPr lang="en-US" dirty="0" err="1"/>
              <a:t>nuqtasi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r>
              <a:rPr lang="uz-Cyrl-UZ" dirty="0"/>
              <a:t>Temirni Fe </a:t>
            </a:r>
            <a:r>
              <a:rPr lang="ru-RU" dirty="0"/>
              <a:t>γ</a:t>
            </a:r>
            <a:r>
              <a:rPr lang="ru-RU" baseline="-25000" dirty="0"/>
              <a:t> </a:t>
            </a:r>
            <a:r>
              <a:rPr lang="uz-Cyrl-UZ" dirty="0"/>
              <a:t>modifikatsiyasi yuqori markazlashgan kub kristallik panjaraga ega va harorat 911</a:t>
            </a:r>
            <a:r>
              <a:rPr lang="uz-Cyrl-UZ" baseline="30000" dirty="0"/>
              <a:t>0</a:t>
            </a:r>
            <a:r>
              <a:rPr lang="uz-Cyrl-UZ" dirty="0"/>
              <a:t>-1392</a:t>
            </a:r>
            <a:r>
              <a:rPr lang="uz-Cyrl-UZ" baseline="30000" dirty="0"/>
              <a:t>0 </a:t>
            </a:r>
            <a:r>
              <a:rPr lang="uz-Cyrl-UZ" dirty="0"/>
              <a:t>oralig‘ida mavjud. </a:t>
            </a:r>
            <a:r>
              <a:rPr lang="en-US" dirty="0"/>
              <a:t>Fe</a:t>
            </a:r>
            <a:r>
              <a:rPr lang="ru-RU" dirty="0"/>
              <a:t>γ</a:t>
            </a:r>
            <a:r>
              <a:rPr lang="uz-Cyrl-UZ" dirty="0"/>
              <a:t>-</a:t>
            </a:r>
            <a:r>
              <a:rPr lang="uz-Cyrl-UZ" baseline="-25000" dirty="0"/>
              <a:t> </a:t>
            </a:r>
            <a:r>
              <a:rPr lang="en-US" dirty="0" err="1"/>
              <a:t>paramagnit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modifikatsiyada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Grafit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olmos</a:t>
            </a:r>
            <a:r>
              <a:rPr lang="en-US" dirty="0"/>
              <a:t>. Normal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grafit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g‘</a:t>
            </a:r>
            <a:r>
              <a:rPr lang="en-US" dirty="0"/>
              <a:t>un.</a:t>
            </a:r>
            <a:endParaRPr lang="ru-RU" dirty="0"/>
          </a:p>
          <a:p>
            <a:r>
              <a:rPr lang="en-US" dirty="0" err="1"/>
              <a:t>Temir-uglerod</a:t>
            </a:r>
            <a:r>
              <a:rPr lang="en-US" dirty="0"/>
              <a:t> </a:t>
            </a:r>
            <a:r>
              <a:rPr lang="en-US" dirty="0" err="1"/>
              <a:t>qotishmalaridagi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uz-Cyrl-UZ" dirty="0"/>
              <a:t>l</a:t>
            </a:r>
            <a:r>
              <a:rPr lang="en-US" dirty="0" err="1"/>
              <a:t>ar</a:t>
            </a:r>
            <a:r>
              <a:rPr lang="uz-Cyrl-UZ" dirty="0"/>
              <a:t>n</a:t>
            </a:r>
            <a:r>
              <a:rPr lang="en-US" dirty="0"/>
              <a:t>i k</a:t>
            </a:r>
            <a:r>
              <a:rPr lang="uz-Cyrl-UZ" dirty="0"/>
              <a:t>o‘</a:t>
            </a:r>
            <a:r>
              <a:rPr lang="en-US" dirty="0"/>
              <a:t>rib chi</a:t>
            </a:r>
            <a:r>
              <a:rPr lang="uz-Cyrl-UZ" dirty="0"/>
              <a:t>q</a:t>
            </a:r>
            <a:r>
              <a:rPr lang="en-US" dirty="0" err="1"/>
              <a:t>amiz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: </a:t>
            </a:r>
            <a:r>
              <a:rPr lang="en-US" dirty="0" err="1"/>
              <a:t>Suyuq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, </a:t>
            </a:r>
            <a:r>
              <a:rPr lang="en-US" dirty="0" err="1"/>
              <a:t>ferrit</a:t>
            </a:r>
            <a:r>
              <a:rPr lang="en-US" dirty="0"/>
              <a:t>, </a:t>
            </a:r>
            <a:r>
              <a:rPr lang="en-US" dirty="0" err="1"/>
              <a:t>auste</a:t>
            </a:r>
            <a:r>
              <a:rPr lang="uz-Cyrl-UZ" dirty="0"/>
              <a:t>n</a:t>
            </a:r>
            <a:r>
              <a:rPr lang="en-US" dirty="0"/>
              <a:t>it, </a:t>
            </a:r>
            <a:r>
              <a:rPr lang="en-US" dirty="0" err="1"/>
              <a:t>tsementit</a:t>
            </a:r>
            <a:r>
              <a:rPr lang="en-US" dirty="0"/>
              <a:t>, </a:t>
            </a:r>
            <a:r>
              <a:rPr lang="en-US" dirty="0" err="1"/>
              <a:t>grafit</a:t>
            </a:r>
            <a:r>
              <a:rPr lang="en-US" dirty="0"/>
              <a:t> </a:t>
            </a:r>
            <a:r>
              <a:rPr lang="en-US" dirty="0" err="1"/>
              <a:t>ko‘rinishidagi</a:t>
            </a:r>
            <a:r>
              <a:rPr lang="en-US" dirty="0"/>
              <a:t> </a:t>
            </a:r>
            <a:r>
              <a:rPr lang="en-US" dirty="0" err="1"/>
              <a:t>erkin</a:t>
            </a:r>
            <a:r>
              <a:rPr lang="en-US" dirty="0"/>
              <a:t> </a:t>
            </a:r>
            <a:r>
              <a:rPr lang="en-US" dirty="0" err="1"/>
              <a:t>uglerod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161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34</TotalTime>
  <Words>638</Words>
  <Application>Microsoft Office PowerPoint</Application>
  <PresentationFormat>Экран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Техническая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5</cp:revision>
  <dcterms:created xsi:type="dcterms:W3CDTF">2018-03-26T14:14:56Z</dcterms:created>
  <dcterms:modified xsi:type="dcterms:W3CDTF">2018-10-08T04:59:53Z</dcterms:modified>
</cp:coreProperties>
</file>