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5"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1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99887B-4E21-4297-AC68-332B45072B86}"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ru-RU"/>
        </a:p>
      </dgm:t>
    </dgm:pt>
    <dgm:pt modelId="{1B29C034-293C-4A0C-B39C-D3D6BC8DE751}">
      <dgm:prSet phldrT="[Текст]"/>
      <dgm:spPr>
        <a:solidFill>
          <a:srgbClr val="FFC000"/>
        </a:solidFill>
      </dgm:spPr>
      <dgm:t>
        <a:bodyPr/>
        <a:lstStyle/>
        <a:p>
          <a:r>
            <a:rPr lang="uz-Cyrl-UZ" dirty="0" smtClean="0">
              <a:solidFill>
                <a:srgbClr val="C00000"/>
              </a:solidFill>
            </a:rPr>
            <a:t>Uglerod miqdoriga qarab</a:t>
          </a:r>
          <a:r>
            <a:rPr lang="uz-Cyrl-UZ" dirty="0" smtClean="0"/>
            <a:t> </a:t>
          </a:r>
          <a:endParaRPr lang="ru-RU" dirty="0"/>
        </a:p>
      </dgm:t>
    </dgm:pt>
    <dgm:pt modelId="{D827D781-A1AA-4B27-987C-03D25EF43D02}" type="parTrans" cxnId="{0D14178E-018B-49C5-BF79-3BE6D5169FFE}">
      <dgm:prSet/>
      <dgm:spPr/>
      <dgm:t>
        <a:bodyPr/>
        <a:lstStyle/>
        <a:p>
          <a:endParaRPr lang="ru-RU"/>
        </a:p>
      </dgm:t>
    </dgm:pt>
    <dgm:pt modelId="{CAD69F38-E959-4573-BB4D-9B326C4128AF}" type="sibTrans" cxnId="{0D14178E-018B-49C5-BF79-3BE6D5169FFE}">
      <dgm:prSet/>
      <dgm:spPr/>
      <dgm:t>
        <a:bodyPr/>
        <a:lstStyle/>
        <a:p>
          <a:endParaRPr lang="ru-RU"/>
        </a:p>
      </dgm:t>
    </dgm:pt>
    <dgm:pt modelId="{52C53D17-874C-48B0-8A7B-D825822C62EA}">
      <dgm:prSet phldrT="[Текст]"/>
      <dgm:spPr>
        <a:solidFill>
          <a:schemeClr val="accent6">
            <a:lumMod val="75000"/>
          </a:schemeClr>
        </a:solidFill>
      </dgm:spPr>
      <dgm:t>
        <a:bodyPr/>
        <a:lstStyle/>
        <a:p>
          <a:r>
            <a:rPr lang="ru-RU" dirty="0" err="1" smtClean="0"/>
            <a:t>Kam</a:t>
          </a:r>
          <a:r>
            <a:rPr lang="ru-RU" dirty="0" smtClean="0"/>
            <a:t> </a:t>
          </a:r>
          <a:r>
            <a:rPr lang="ru-RU" dirty="0" err="1" smtClean="0"/>
            <a:t>uglerod</a:t>
          </a:r>
          <a:r>
            <a:rPr lang="uz-Cyrl-UZ" dirty="0" smtClean="0"/>
            <a:t>li </a:t>
          </a:r>
          <a:r>
            <a:rPr lang="en-US" dirty="0" smtClean="0"/>
            <a:t>C</a:t>
          </a:r>
          <a:r>
            <a:rPr lang="ru-RU" dirty="0" smtClean="0"/>
            <a:t> 0,09-0,25%</a:t>
          </a:r>
          <a:endParaRPr lang="ru-RU" dirty="0"/>
        </a:p>
      </dgm:t>
    </dgm:pt>
    <dgm:pt modelId="{9ABF6181-8ED0-47B8-A3F8-BF8C4C9E3F5E}" type="parTrans" cxnId="{749361B9-8C8B-481A-837B-41754DACE7ED}">
      <dgm:prSet/>
      <dgm:spPr/>
      <dgm:t>
        <a:bodyPr/>
        <a:lstStyle/>
        <a:p>
          <a:endParaRPr lang="ru-RU"/>
        </a:p>
      </dgm:t>
    </dgm:pt>
    <dgm:pt modelId="{08401F04-767F-4595-BC8D-16764784F427}" type="sibTrans" cxnId="{749361B9-8C8B-481A-837B-41754DACE7ED}">
      <dgm:prSet/>
      <dgm:spPr/>
      <dgm:t>
        <a:bodyPr/>
        <a:lstStyle/>
        <a:p>
          <a:endParaRPr lang="ru-RU"/>
        </a:p>
      </dgm:t>
    </dgm:pt>
    <dgm:pt modelId="{FB45CBA9-3368-4C7F-A41F-FBFE76172534}">
      <dgm:prSet/>
      <dgm:spPr/>
      <dgm:t>
        <a:bodyPr/>
        <a:lstStyle/>
        <a:p>
          <a:endParaRPr lang="ru-RU"/>
        </a:p>
      </dgm:t>
    </dgm:pt>
    <dgm:pt modelId="{4339CE47-6E96-437F-A26D-099B54C61026}" type="parTrans" cxnId="{23330135-83DB-47B7-B8F9-CB61CCCB4803}">
      <dgm:prSet/>
      <dgm:spPr/>
      <dgm:t>
        <a:bodyPr/>
        <a:lstStyle/>
        <a:p>
          <a:endParaRPr lang="ru-RU"/>
        </a:p>
      </dgm:t>
    </dgm:pt>
    <dgm:pt modelId="{38DFF2D8-70CA-4655-8F34-06FC0F3179E3}" type="sibTrans" cxnId="{23330135-83DB-47B7-B8F9-CB61CCCB4803}">
      <dgm:prSet/>
      <dgm:spPr/>
      <dgm:t>
        <a:bodyPr/>
        <a:lstStyle/>
        <a:p>
          <a:endParaRPr lang="ru-RU"/>
        </a:p>
      </dgm:t>
    </dgm:pt>
    <dgm:pt modelId="{3DFDBC0A-0783-418D-8453-7FB0D97CCBD5}">
      <dgm:prSet/>
      <dgm:spPr/>
      <dgm:t>
        <a:bodyPr/>
        <a:lstStyle/>
        <a:p>
          <a:endParaRPr lang="ru-RU"/>
        </a:p>
      </dgm:t>
    </dgm:pt>
    <dgm:pt modelId="{2DAB1F1C-BE99-4DA2-AC99-9C2F0E85E08E}" type="parTrans" cxnId="{987D18F3-9B8F-42D5-A57C-3A8B1E9A19FB}">
      <dgm:prSet/>
      <dgm:spPr/>
      <dgm:t>
        <a:bodyPr/>
        <a:lstStyle/>
        <a:p>
          <a:endParaRPr lang="ru-RU"/>
        </a:p>
      </dgm:t>
    </dgm:pt>
    <dgm:pt modelId="{F5BB390A-74B7-4C6F-AB92-562C30F30A6F}" type="sibTrans" cxnId="{987D18F3-9B8F-42D5-A57C-3A8B1E9A19FB}">
      <dgm:prSet/>
      <dgm:spPr/>
      <dgm:t>
        <a:bodyPr/>
        <a:lstStyle/>
        <a:p>
          <a:endParaRPr lang="ru-RU"/>
        </a:p>
      </dgm:t>
    </dgm:pt>
    <dgm:pt modelId="{773E8B0B-A08E-4D57-927B-323A82675B5A}">
      <dgm:prSet/>
      <dgm:spPr>
        <a:solidFill>
          <a:schemeClr val="tx1">
            <a:lumMod val="95000"/>
          </a:schemeClr>
        </a:solidFill>
      </dgm:spPr>
      <dgm:t>
        <a:bodyPr/>
        <a:lstStyle/>
        <a:p>
          <a:r>
            <a:rPr lang="ru-RU" dirty="0" err="1" smtClean="0">
              <a:solidFill>
                <a:srgbClr val="002060"/>
              </a:solidFill>
            </a:rPr>
            <a:t>O‘rta</a:t>
          </a:r>
          <a:r>
            <a:rPr lang="ru-RU" dirty="0" smtClean="0">
              <a:solidFill>
                <a:srgbClr val="002060"/>
              </a:solidFill>
            </a:rPr>
            <a:t> </a:t>
          </a:r>
          <a:r>
            <a:rPr lang="ru-RU" dirty="0" err="1" smtClean="0">
              <a:solidFill>
                <a:srgbClr val="002060"/>
              </a:solidFill>
            </a:rPr>
            <a:t>uglerodli</a:t>
          </a:r>
          <a:r>
            <a:rPr lang="ru-RU" dirty="0" smtClean="0">
              <a:solidFill>
                <a:srgbClr val="002060"/>
              </a:solidFill>
            </a:rPr>
            <a:t> </a:t>
          </a:r>
          <a:r>
            <a:rPr lang="en-US" dirty="0" smtClean="0">
              <a:solidFill>
                <a:srgbClr val="002060"/>
              </a:solidFill>
            </a:rPr>
            <a:t>C</a:t>
          </a:r>
          <a:r>
            <a:rPr lang="ru-RU" dirty="0" smtClean="0">
              <a:solidFill>
                <a:srgbClr val="002060"/>
              </a:solidFill>
            </a:rPr>
            <a:t> 0,25-0,45%</a:t>
          </a:r>
          <a:endParaRPr lang="ru-RU" dirty="0">
            <a:solidFill>
              <a:srgbClr val="002060"/>
            </a:solidFill>
          </a:endParaRPr>
        </a:p>
      </dgm:t>
    </dgm:pt>
    <dgm:pt modelId="{F9C9AC4F-130F-48BE-A2FE-F9C54F414559}" type="parTrans" cxnId="{55B98991-1D7C-4D0A-9A28-85BA4ED93D1E}">
      <dgm:prSet/>
      <dgm:spPr/>
      <dgm:t>
        <a:bodyPr/>
        <a:lstStyle/>
        <a:p>
          <a:endParaRPr lang="ru-RU"/>
        </a:p>
      </dgm:t>
    </dgm:pt>
    <dgm:pt modelId="{2FCC72B3-1E70-4F33-B65F-BC61A7B15699}" type="sibTrans" cxnId="{55B98991-1D7C-4D0A-9A28-85BA4ED93D1E}">
      <dgm:prSet/>
      <dgm:spPr/>
      <dgm:t>
        <a:bodyPr/>
        <a:lstStyle/>
        <a:p>
          <a:endParaRPr lang="ru-RU"/>
        </a:p>
      </dgm:t>
    </dgm:pt>
    <dgm:pt modelId="{4BB6CE5B-C508-4CDC-8BD3-9E0FE0F94D17}">
      <dgm:prSet/>
      <dgm:spPr>
        <a:solidFill>
          <a:schemeClr val="bg2"/>
        </a:solidFill>
      </dgm:spPr>
      <dgm:t>
        <a:bodyPr/>
        <a:lstStyle/>
        <a:p>
          <a:r>
            <a:rPr lang="ru-RU" dirty="0" err="1" smtClean="0"/>
            <a:t>Yuqori</a:t>
          </a:r>
          <a:r>
            <a:rPr lang="ru-RU" dirty="0" smtClean="0"/>
            <a:t> </a:t>
          </a:r>
          <a:r>
            <a:rPr lang="ru-RU" dirty="0" err="1" smtClean="0"/>
            <a:t>uglerod</a:t>
          </a:r>
          <a:r>
            <a:rPr lang="uz-Cyrl-UZ" dirty="0" smtClean="0"/>
            <a:t>li </a:t>
          </a:r>
          <a:r>
            <a:rPr lang="en-US" dirty="0" smtClean="0"/>
            <a:t>C</a:t>
          </a:r>
          <a:r>
            <a:rPr lang="ru-RU" dirty="0" smtClean="0"/>
            <a:t> 0,.45-0,75%.</a:t>
          </a:r>
          <a:endParaRPr lang="ru-RU" dirty="0"/>
        </a:p>
      </dgm:t>
    </dgm:pt>
    <dgm:pt modelId="{9240C765-19E0-4256-BFA8-6AAA03A6241F}" type="parTrans" cxnId="{77F6F059-0E77-497A-A380-8D2B3BA0698E}">
      <dgm:prSet/>
      <dgm:spPr/>
      <dgm:t>
        <a:bodyPr/>
        <a:lstStyle/>
        <a:p>
          <a:endParaRPr lang="ru-RU"/>
        </a:p>
      </dgm:t>
    </dgm:pt>
    <dgm:pt modelId="{09B6FDB8-6572-4EDB-8A48-5527B75C5D77}" type="sibTrans" cxnId="{77F6F059-0E77-497A-A380-8D2B3BA0698E}">
      <dgm:prSet/>
      <dgm:spPr/>
      <dgm:t>
        <a:bodyPr/>
        <a:lstStyle/>
        <a:p>
          <a:endParaRPr lang="ru-RU"/>
        </a:p>
      </dgm:t>
    </dgm:pt>
    <dgm:pt modelId="{54FEFD72-E292-4413-87D2-A46AA1C0901E}" type="pres">
      <dgm:prSet presAssocID="{6699887B-4E21-4297-AC68-332B45072B86}" presName="Name0" presStyleCnt="0">
        <dgm:presLayoutVars>
          <dgm:chMax val="1"/>
          <dgm:chPref val="1"/>
          <dgm:dir/>
          <dgm:animOne val="branch"/>
          <dgm:animLvl val="lvl"/>
        </dgm:presLayoutVars>
      </dgm:prSet>
      <dgm:spPr/>
      <dgm:t>
        <a:bodyPr/>
        <a:lstStyle/>
        <a:p>
          <a:endParaRPr lang="ru-RU"/>
        </a:p>
      </dgm:t>
    </dgm:pt>
    <dgm:pt modelId="{D28BC230-B4B7-40A6-9CF1-84A97628BED0}" type="pres">
      <dgm:prSet presAssocID="{1B29C034-293C-4A0C-B39C-D3D6BC8DE751}" presName="singleCycle" presStyleCnt="0"/>
      <dgm:spPr/>
    </dgm:pt>
    <dgm:pt modelId="{79490FA2-69FC-4CDF-B8A5-3BBF576FB8DB}" type="pres">
      <dgm:prSet presAssocID="{1B29C034-293C-4A0C-B39C-D3D6BC8DE751}" presName="singleCenter" presStyleLbl="node1" presStyleIdx="0" presStyleCnt="4">
        <dgm:presLayoutVars>
          <dgm:chMax val="7"/>
          <dgm:chPref val="7"/>
        </dgm:presLayoutVars>
      </dgm:prSet>
      <dgm:spPr/>
      <dgm:t>
        <a:bodyPr/>
        <a:lstStyle/>
        <a:p>
          <a:endParaRPr lang="ru-RU"/>
        </a:p>
      </dgm:t>
    </dgm:pt>
    <dgm:pt modelId="{3C443D30-C33F-4AED-92C9-139A619A7293}" type="pres">
      <dgm:prSet presAssocID="{9ABF6181-8ED0-47B8-A3F8-BF8C4C9E3F5E}" presName="Name56" presStyleLbl="parChTrans1D2" presStyleIdx="0" presStyleCnt="3"/>
      <dgm:spPr/>
      <dgm:t>
        <a:bodyPr/>
        <a:lstStyle/>
        <a:p>
          <a:endParaRPr lang="ru-RU"/>
        </a:p>
      </dgm:t>
    </dgm:pt>
    <dgm:pt modelId="{002BF890-C160-4E73-9303-42C61ED78B42}" type="pres">
      <dgm:prSet presAssocID="{52C53D17-874C-48B0-8A7B-D825822C62EA}" presName="text0" presStyleLbl="node1" presStyleIdx="1" presStyleCnt="4" custScaleX="135249">
        <dgm:presLayoutVars>
          <dgm:bulletEnabled val="1"/>
        </dgm:presLayoutVars>
      </dgm:prSet>
      <dgm:spPr/>
      <dgm:t>
        <a:bodyPr/>
        <a:lstStyle/>
        <a:p>
          <a:endParaRPr lang="ru-RU"/>
        </a:p>
      </dgm:t>
    </dgm:pt>
    <dgm:pt modelId="{908E2A6A-CEC5-4382-9CC8-0AF3883D707C}" type="pres">
      <dgm:prSet presAssocID="{F9C9AC4F-130F-48BE-A2FE-F9C54F414559}" presName="Name56" presStyleLbl="parChTrans1D2" presStyleIdx="1" presStyleCnt="3"/>
      <dgm:spPr/>
      <dgm:t>
        <a:bodyPr/>
        <a:lstStyle/>
        <a:p>
          <a:endParaRPr lang="ru-RU"/>
        </a:p>
      </dgm:t>
    </dgm:pt>
    <dgm:pt modelId="{D5D85339-8122-468B-94D6-322295404E96}" type="pres">
      <dgm:prSet presAssocID="{773E8B0B-A08E-4D57-927B-323A82675B5A}" presName="text0" presStyleLbl="node1" presStyleIdx="2" presStyleCnt="4" custScaleX="142426">
        <dgm:presLayoutVars>
          <dgm:bulletEnabled val="1"/>
        </dgm:presLayoutVars>
      </dgm:prSet>
      <dgm:spPr/>
      <dgm:t>
        <a:bodyPr/>
        <a:lstStyle/>
        <a:p>
          <a:endParaRPr lang="ru-RU"/>
        </a:p>
      </dgm:t>
    </dgm:pt>
    <dgm:pt modelId="{C0BA2306-BCCA-48CF-8773-A21B8DF01A5D}" type="pres">
      <dgm:prSet presAssocID="{9240C765-19E0-4256-BFA8-6AAA03A6241F}" presName="Name56" presStyleLbl="parChTrans1D2" presStyleIdx="2" presStyleCnt="3"/>
      <dgm:spPr/>
      <dgm:t>
        <a:bodyPr/>
        <a:lstStyle/>
        <a:p>
          <a:endParaRPr lang="ru-RU"/>
        </a:p>
      </dgm:t>
    </dgm:pt>
    <dgm:pt modelId="{E0341B2E-ECEF-45A0-8C50-D20C78B1884F}" type="pres">
      <dgm:prSet presAssocID="{4BB6CE5B-C508-4CDC-8BD3-9E0FE0F94D17}" presName="text0" presStyleLbl="node1" presStyleIdx="3" presStyleCnt="4" custScaleX="137507">
        <dgm:presLayoutVars>
          <dgm:bulletEnabled val="1"/>
        </dgm:presLayoutVars>
      </dgm:prSet>
      <dgm:spPr/>
      <dgm:t>
        <a:bodyPr/>
        <a:lstStyle/>
        <a:p>
          <a:endParaRPr lang="ru-RU"/>
        </a:p>
      </dgm:t>
    </dgm:pt>
  </dgm:ptLst>
  <dgm:cxnLst>
    <dgm:cxn modelId="{330E662C-7CE5-4CB4-BEE6-D7CF1719E679}" type="presOf" srcId="{9ABF6181-8ED0-47B8-A3F8-BF8C4C9E3F5E}" destId="{3C443D30-C33F-4AED-92C9-139A619A7293}" srcOrd="0" destOrd="0" presId="urn:microsoft.com/office/officeart/2008/layout/RadialCluster"/>
    <dgm:cxn modelId="{552169D2-CA66-4DD5-8DBE-489F7900FC0E}" type="presOf" srcId="{F9C9AC4F-130F-48BE-A2FE-F9C54F414559}" destId="{908E2A6A-CEC5-4382-9CC8-0AF3883D707C}" srcOrd="0" destOrd="0" presId="urn:microsoft.com/office/officeart/2008/layout/RadialCluster"/>
    <dgm:cxn modelId="{414FE0BF-C62A-4C0A-A9A8-EA311A4184D0}" type="presOf" srcId="{9240C765-19E0-4256-BFA8-6AAA03A6241F}" destId="{C0BA2306-BCCA-48CF-8773-A21B8DF01A5D}" srcOrd="0" destOrd="0" presId="urn:microsoft.com/office/officeart/2008/layout/RadialCluster"/>
    <dgm:cxn modelId="{CD96406D-1DB9-49F8-9490-F9FAE66AC195}" type="presOf" srcId="{6699887B-4E21-4297-AC68-332B45072B86}" destId="{54FEFD72-E292-4413-87D2-A46AA1C0901E}" srcOrd="0" destOrd="0" presId="urn:microsoft.com/office/officeart/2008/layout/RadialCluster"/>
    <dgm:cxn modelId="{55B98991-1D7C-4D0A-9A28-85BA4ED93D1E}" srcId="{1B29C034-293C-4A0C-B39C-D3D6BC8DE751}" destId="{773E8B0B-A08E-4D57-927B-323A82675B5A}" srcOrd="1" destOrd="0" parTransId="{F9C9AC4F-130F-48BE-A2FE-F9C54F414559}" sibTransId="{2FCC72B3-1E70-4F33-B65F-BC61A7B15699}"/>
    <dgm:cxn modelId="{23330135-83DB-47B7-B8F9-CB61CCCB4803}" srcId="{6699887B-4E21-4297-AC68-332B45072B86}" destId="{FB45CBA9-3368-4C7F-A41F-FBFE76172534}" srcOrd="2" destOrd="0" parTransId="{4339CE47-6E96-437F-A26D-099B54C61026}" sibTransId="{38DFF2D8-70CA-4655-8F34-06FC0F3179E3}"/>
    <dgm:cxn modelId="{2D23A2DD-C213-4EF5-996E-FF8535E7A423}" type="presOf" srcId="{4BB6CE5B-C508-4CDC-8BD3-9E0FE0F94D17}" destId="{E0341B2E-ECEF-45A0-8C50-D20C78B1884F}" srcOrd="0" destOrd="0" presId="urn:microsoft.com/office/officeart/2008/layout/RadialCluster"/>
    <dgm:cxn modelId="{9F762F0D-44E9-463B-9156-91EC8364995C}" type="presOf" srcId="{1B29C034-293C-4A0C-B39C-D3D6BC8DE751}" destId="{79490FA2-69FC-4CDF-B8A5-3BBF576FB8DB}" srcOrd="0" destOrd="0" presId="urn:microsoft.com/office/officeart/2008/layout/RadialCluster"/>
    <dgm:cxn modelId="{F49958FA-92D8-4FA8-B86B-A031E60F9DA8}" type="presOf" srcId="{52C53D17-874C-48B0-8A7B-D825822C62EA}" destId="{002BF890-C160-4E73-9303-42C61ED78B42}" srcOrd="0" destOrd="0" presId="urn:microsoft.com/office/officeart/2008/layout/RadialCluster"/>
    <dgm:cxn modelId="{77F6F059-0E77-497A-A380-8D2B3BA0698E}" srcId="{1B29C034-293C-4A0C-B39C-D3D6BC8DE751}" destId="{4BB6CE5B-C508-4CDC-8BD3-9E0FE0F94D17}" srcOrd="2" destOrd="0" parTransId="{9240C765-19E0-4256-BFA8-6AAA03A6241F}" sibTransId="{09B6FDB8-6572-4EDB-8A48-5527B75C5D77}"/>
    <dgm:cxn modelId="{0D14178E-018B-49C5-BF79-3BE6D5169FFE}" srcId="{6699887B-4E21-4297-AC68-332B45072B86}" destId="{1B29C034-293C-4A0C-B39C-D3D6BC8DE751}" srcOrd="0" destOrd="0" parTransId="{D827D781-A1AA-4B27-987C-03D25EF43D02}" sibTransId="{CAD69F38-E959-4573-BB4D-9B326C4128AF}"/>
    <dgm:cxn modelId="{707D6DD6-5E8A-4A7C-9F3C-600B81ED0E88}" type="presOf" srcId="{773E8B0B-A08E-4D57-927B-323A82675B5A}" destId="{D5D85339-8122-468B-94D6-322295404E96}" srcOrd="0" destOrd="0" presId="urn:microsoft.com/office/officeart/2008/layout/RadialCluster"/>
    <dgm:cxn modelId="{749361B9-8C8B-481A-837B-41754DACE7ED}" srcId="{1B29C034-293C-4A0C-B39C-D3D6BC8DE751}" destId="{52C53D17-874C-48B0-8A7B-D825822C62EA}" srcOrd="0" destOrd="0" parTransId="{9ABF6181-8ED0-47B8-A3F8-BF8C4C9E3F5E}" sibTransId="{08401F04-767F-4595-BC8D-16764784F427}"/>
    <dgm:cxn modelId="{987D18F3-9B8F-42D5-A57C-3A8B1E9A19FB}" srcId="{6699887B-4E21-4297-AC68-332B45072B86}" destId="{3DFDBC0A-0783-418D-8453-7FB0D97CCBD5}" srcOrd="1" destOrd="0" parTransId="{2DAB1F1C-BE99-4DA2-AC99-9C2F0E85E08E}" sibTransId="{F5BB390A-74B7-4C6F-AB92-562C30F30A6F}"/>
    <dgm:cxn modelId="{98D3CCC9-1EC6-43F4-9BCC-AEDFD766745F}" type="presParOf" srcId="{54FEFD72-E292-4413-87D2-A46AA1C0901E}" destId="{D28BC230-B4B7-40A6-9CF1-84A97628BED0}" srcOrd="0" destOrd="0" presId="urn:microsoft.com/office/officeart/2008/layout/RadialCluster"/>
    <dgm:cxn modelId="{A09F7EBF-0E55-4851-964E-62470E8B159F}" type="presParOf" srcId="{D28BC230-B4B7-40A6-9CF1-84A97628BED0}" destId="{79490FA2-69FC-4CDF-B8A5-3BBF576FB8DB}" srcOrd="0" destOrd="0" presId="urn:microsoft.com/office/officeart/2008/layout/RadialCluster"/>
    <dgm:cxn modelId="{34D7A0C6-00FE-43F3-9583-45CDB46F0516}" type="presParOf" srcId="{D28BC230-B4B7-40A6-9CF1-84A97628BED0}" destId="{3C443D30-C33F-4AED-92C9-139A619A7293}" srcOrd="1" destOrd="0" presId="urn:microsoft.com/office/officeart/2008/layout/RadialCluster"/>
    <dgm:cxn modelId="{07B125D6-929A-400A-950F-3188765847C9}" type="presParOf" srcId="{D28BC230-B4B7-40A6-9CF1-84A97628BED0}" destId="{002BF890-C160-4E73-9303-42C61ED78B42}" srcOrd="2" destOrd="0" presId="urn:microsoft.com/office/officeart/2008/layout/RadialCluster"/>
    <dgm:cxn modelId="{62FF770E-1B52-49AC-8A57-8879DE8518B4}" type="presParOf" srcId="{D28BC230-B4B7-40A6-9CF1-84A97628BED0}" destId="{908E2A6A-CEC5-4382-9CC8-0AF3883D707C}" srcOrd="3" destOrd="0" presId="urn:microsoft.com/office/officeart/2008/layout/RadialCluster"/>
    <dgm:cxn modelId="{ED4BF544-4E9F-46AD-964A-B6A5C725E420}" type="presParOf" srcId="{D28BC230-B4B7-40A6-9CF1-84A97628BED0}" destId="{D5D85339-8122-468B-94D6-322295404E96}" srcOrd="4" destOrd="0" presId="urn:microsoft.com/office/officeart/2008/layout/RadialCluster"/>
    <dgm:cxn modelId="{22C89886-D426-4C2E-A787-32CB24C6C5A8}" type="presParOf" srcId="{D28BC230-B4B7-40A6-9CF1-84A97628BED0}" destId="{C0BA2306-BCCA-48CF-8773-A21B8DF01A5D}" srcOrd="5" destOrd="0" presId="urn:microsoft.com/office/officeart/2008/layout/RadialCluster"/>
    <dgm:cxn modelId="{21EC77CC-83EB-498A-A317-A0A3368E8EBF}" type="presParOf" srcId="{D28BC230-B4B7-40A6-9CF1-84A97628BED0}" destId="{E0341B2E-ECEF-45A0-8C50-D20C78B1884F}"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D85AA9-F4D7-47F0-832B-EDDAC6F5F048}" type="doc">
      <dgm:prSet loTypeId="urn:microsoft.com/office/officeart/2005/8/layout/hList3" loCatId="list" qsTypeId="urn:microsoft.com/office/officeart/2005/8/quickstyle/3d9" qsCatId="3D" csTypeId="urn:microsoft.com/office/officeart/2005/8/colors/accent1_2" csCatId="accent1" phldr="1"/>
      <dgm:spPr/>
      <dgm:t>
        <a:bodyPr/>
        <a:lstStyle/>
        <a:p>
          <a:endParaRPr lang="ru-RU"/>
        </a:p>
      </dgm:t>
    </dgm:pt>
    <dgm:pt modelId="{0D5086C7-9B1C-43E4-84D8-4B57CB07FB97}">
      <dgm:prSet phldrT="[Текст]"/>
      <dgm:spPr/>
      <dgm:t>
        <a:bodyPr/>
        <a:lstStyle/>
        <a:p>
          <a:r>
            <a:rPr lang="uz-Cyrl-UZ" dirty="0" smtClean="0"/>
            <a:t>Ishlatish joyiga qarab 2 guruhga bo‘linadi:</a:t>
          </a:r>
          <a:endParaRPr lang="ru-RU" dirty="0"/>
        </a:p>
      </dgm:t>
    </dgm:pt>
    <dgm:pt modelId="{1AD47803-272B-42CF-B385-F5300B8A892D}" type="parTrans" cxnId="{7FC730B9-8C0D-4369-B427-0A5A698A92CA}">
      <dgm:prSet/>
      <dgm:spPr/>
      <dgm:t>
        <a:bodyPr/>
        <a:lstStyle/>
        <a:p>
          <a:endParaRPr lang="ru-RU"/>
        </a:p>
      </dgm:t>
    </dgm:pt>
    <dgm:pt modelId="{88939849-B615-4119-8135-D74DC2CCE24B}" type="sibTrans" cxnId="{7FC730B9-8C0D-4369-B427-0A5A698A92CA}">
      <dgm:prSet/>
      <dgm:spPr/>
      <dgm:t>
        <a:bodyPr/>
        <a:lstStyle/>
        <a:p>
          <a:endParaRPr lang="ru-RU"/>
        </a:p>
      </dgm:t>
    </dgm:pt>
    <dgm:pt modelId="{011EC948-31B5-40D3-BF0D-0FB6602B1E3F}">
      <dgm:prSet phldrT="[Текст]"/>
      <dgm:spPr/>
      <dgm:t>
        <a:bodyPr/>
        <a:lstStyle/>
        <a:p>
          <a:r>
            <a:rPr lang="ru-RU" dirty="0" err="1" smtClean="0"/>
            <a:t>Kons</a:t>
          </a:r>
          <a:r>
            <a:rPr lang="uz-Cyrl-UZ" dirty="0" smtClean="0"/>
            <a:t>tr</a:t>
          </a:r>
          <a:r>
            <a:rPr lang="ru-RU" dirty="0" err="1" smtClean="0"/>
            <a:t>uktsion</a:t>
          </a:r>
          <a:r>
            <a:rPr lang="ru-RU" dirty="0" smtClean="0"/>
            <a:t> </a:t>
          </a:r>
          <a:r>
            <a:rPr lang="ru-RU" dirty="0" err="1" smtClean="0"/>
            <a:t>po‘latlar</a:t>
          </a:r>
          <a:r>
            <a:rPr lang="ru-RU" dirty="0" smtClean="0"/>
            <a:t>.</a:t>
          </a:r>
          <a:endParaRPr lang="ru-RU" dirty="0"/>
        </a:p>
      </dgm:t>
    </dgm:pt>
    <dgm:pt modelId="{B6D043BB-7A86-4688-9CCF-F33C928B3DE4}" type="parTrans" cxnId="{1BD702A7-2570-4B82-A1F0-36982B18A083}">
      <dgm:prSet/>
      <dgm:spPr/>
      <dgm:t>
        <a:bodyPr/>
        <a:lstStyle/>
        <a:p>
          <a:endParaRPr lang="ru-RU"/>
        </a:p>
      </dgm:t>
    </dgm:pt>
    <dgm:pt modelId="{69EDF66A-0B38-40CF-8552-45D2E28E1E28}" type="sibTrans" cxnId="{1BD702A7-2570-4B82-A1F0-36982B18A083}">
      <dgm:prSet/>
      <dgm:spPr/>
      <dgm:t>
        <a:bodyPr/>
        <a:lstStyle/>
        <a:p>
          <a:endParaRPr lang="ru-RU"/>
        </a:p>
      </dgm:t>
    </dgm:pt>
    <dgm:pt modelId="{4B0017FD-E0FF-4F83-968C-A3C81E22CCB5}">
      <dgm:prSet phldrT="[Текст]"/>
      <dgm:spPr/>
      <dgm:t>
        <a:bodyPr/>
        <a:lstStyle/>
        <a:p>
          <a:r>
            <a:rPr lang="ru-RU" dirty="0" err="1" smtClean="0"/>
            <a:t>Asbobsizlik</a:t>
          </a:r>
          <a:r>
            <a:rPr lang="ru-RU" dirty="0" smtClean="0"/>
            <a:t> </a:t>
          </a:r>
          <a:r>
            <a:rPr lang="ru-RU" dirty="0" err="1" smtClean="0"/>
            <a:t>po‘latlar</a:t>
          </a:r>
          <a:r>
            <a:rPr lang="ru-RU" dirty="0" smtClean="0"/>
            <a:t>.</a:t>
          </a:r>
          <a:endParaRPr lang="ru-RU" dirty="0"/>
        </a:p>
      </dgm:t>
    </dgm:pt>
    <dgm:pt modelId="{33993158-77E9-46C8-897F-F33D316A8708}" type="parTrans" cxnId="{06D5EA0E-5EBD-477D-8C1E-6BEBADE5AEF7}">
      <dgm:prSet/>
      <dgm:spPr/>
      <dgm:t>
        <a:bodyPr/>
        <a:lstStyle/>
        <a:p>
          <a:endParaRPr lang="ru-RU"/>
        </a:p>
      </dgm:t>
    </dgm:pt>
    <dgm:pt modelId="{86A41179-322A-4CD1-BC77-0095D9C22F1F}" type="sibTrans" cxnId="{06D5EA0E-5EBD-477D-8C1E-6BEBADE5AEF7}">
      <dgm:prSet/>
      <dgm:spPr/>
      <dgm:t>
        <a:bodyPr/>
        <a:lstStyle/>
        <a:p>
          <a:endParaRPr lang="ru-RU"/>
        </a:p>
      </dgm:t>
    </dgm:pt>
    <dgm:pt modelId="{0F7C0AC8-15E2-4DF5-8E19-51454E685782}" type="pres">
      <dgm:prSet presAssocID="{23D85AA9-F4D7-47F0-832B-EDDAC6F5F048}" presName="composite" presStyleCnt="0">
        <dgm:presLayoutVars>
          <dgm:chMax val="1"/>
          <dgm:dir/>
          <dgm:resizeHandles val="exact"/>
        </dgm:presLayoutVars>
      </dgm:prSet>
      <dgm:spPr/>
      <dgm:t>
        <a:bodyPr/>
        <a:lstStyle/>
        <a:p>
          <a:endParaRPr lang="ru-RU"/>
        </a:p>
      </dgm:t>
    </dgm:pt>
    <dgm:pt modelId="{9EB981D4-B177-4151-80BC-76920EC0D119}" type="pres">
      <dgm:prSet presAssocID="{0D5086C7-9B1C-43E4-84D8-4B57CB07FB97}" presName="roof" presStyleLbl="dkBgShp" presStyleIdx="0" presStyleCnt="2"/>
      <dgm:spPr/>
      <dgm:t>
        <a:bodyPr/>
        <a:lstStyle/>
        <a:p>
          <a:endParaRPr lang="ru-RU"/>
        </a:p>
      </dgm:t>
    </dgm:pt>
    <dgm:pt modelId="{586CD368-E7E1-493F-8F85-BFD63E8ADD46}" type="pres">
      <dgm:prSet presAssocID="{0D5086C7-9B1C-43E4-84D8-4B57CB07FB97}" presName="pillars" presStyleCnt="0"/>
      <dgm:spPr/>
    </dgm:pt>
    <dgm:pt modelId="{05DA560C-46D7-4D02-B0F2-04B29307D914}" type="pres">
      <dgm:prSet presAssocID="{0D5086C7-9B1C-43E4-84D8-4B57CB07FB97}" presName="pillar1" presStyleLbl="node1" presStyleIdx="0" presStyleCnt="2">
        <dgm:presLayoutVars>
          <dgm:bulletEnabled val="1"/>
        </dgm:presLayoutVars>
      </dgm:prSet>
      <dgm:spPr/>
      <dgm:t>
        <a:bodyPr/>
        <a:lstStyle/>
        <a:p>
          <a:endParaRPr lang="ru-RU"/>
        </a:p>
      </dgm:t>
    </dgm:pt>
    <dgm:pt modelId="{5FA0A729-6053-426C-ACFE-73C1AB85DB64}" type="pres">
      <dgm:prSet presAssocID="{4B0017FD-E0FF-4F83-968C-A3C81E22CCB5}" presName="pillarX" presStyleLbl="node1" presStyleIdx="1" presStyleCnt="2">
        <dgm:presLayoutVars>
          <dgm:bulletEnabled val="1"/>
        </dgm:presLayoutVars>
      </dgm:prSet>
      <dgm:spPr/>
      <dgm:t>
        <a:bodyPr/>
        <a:lstStyle/>
        <a:p>
          <a:endParaRPr lang="ru-RU"/>
        </a:p>
      </dgm:t>
    </dgm:pt>
    <dgm:pt modelId="{E1118C4C-9E65-429F-84BF-0A6413563C93}" type="pres">
      <dgm:prSet presAssocID="{0D5086C7-9B1C-43E4-84D8-4B57CB07FB97}" presName="base" presStyleLbl="dkBgShp" presStyleIdx="1" presStyleCnt="2"/>
      <dgm:spPr/>
    </dgm:pt>
  </dgm:ptLst>
  <dgm:cxnLst>
    <dgm:cxn modelId="{B34D6C8B-9835-417C-8703-961ACE2E6301}" type="presOf" srcId="{23D85AA9-F4D7-47F0-832B-EDDAC6F5F048}" destId="{0F7C0AC8-15E2-4DF5-8E19-51454E685782}" srcOrd="0" destOrd="0" presId="urn:microsoft.com/office/officeart/2005/8/layout/hList3"/>
    <dgm:cxn modelId="{71BABCB6-13D3-4A8E-A65D-071A2EF8AD06}" type="presOf" srcId="{4B0017FD-E0FF-4F83-968C-A3C81E22CCB5}" destId="{5FA0A729-6053-426C-ACFE-73C1AB85DB64}" srcOrd="0" destOrd="0" presId="urn:microsoft.com/office/officeart/2005/8/layout/hList3"/>
    <dgm:cxn modelId="{7FC730B9-8C0D-4369-B427-0A5A698A92CA}" srcId="{23D85AA9-F4D7-47F0-832B-EDDAC6F5F048}" destId="{0D5086C7-9B1C-43E4-84D8-4B57CB07FB97}" srcOrd="0" destOrd="0" parTransId="{1AD47803-272B-42CF-B385-F5300B8A892D}" sibTransId="{88939849-B615-4119-8135-D74DC2CCE24B}"/>
    <dgm:cxn modelId="{F36BC303-6C6F-4472-940A-D50EA2D70D82}" type="presOf" srcId="{011EC948-31B5-40D3-BF0D-0FB6602B1E3F}" destId="{05DA560C-46D7-4D02-B0F2-04B29307D914}" srcOrd="0" destOrd="0" presId="urn:microsoft.com/office/officeart/2005/8/layout/hList3"/>
    <dgm:cxn modelId="{1BD702A7-2570-4B82-A1F0-36982B18A083}" srcId="{0D5086C7-9B1C-43E4-84D8-4B57CB07FB97}" destId="{011EC948-31B5-40D3-BF0D-0FB6602B1E3F}" srcOrd="0" destOrd="0" parTransId="{B6D043BB-7A86-4688-9CCF-F33C928B3DE4}" sibTransId="{69EDF66A-0B38-40CF-8552-45D2E28E1E28}"/>
    <dgm:cxn modelId="{4B514BC7-1A0C-43F6-A2C4-1010781E8F2A}" type="presOf" srcId="{0D5086C7-9B1C-43E4-84D8-4B57CB07FB97}" destId="{9EB981D4-B177-4151-80BC-76920EC0D119}" srcOrd="0" destOrd="0" presId="urn:microsoft.com/office/officeart/2005/8/layout/hList3"/>
    <dgm:cxn modelId="{06D5EA0E-5EBD-477D-8C1E-6BEBADE5AEF7}" srcId="{0D5086C7-9B1C-43E4-84D8-4B57CB07FB97}" destId="{4B0017FD-E0FF-4F83-968C-A3C81E22CCB5}" srcOrd="1" destOrd="0" parTransId="{33993158-77E9-46C8-897F-F33D316A8708}" sibTransId="{86A41179-322A-4CD1-BC77-0095D9C22F1F}"/>
    <dgm:cxn modelId="{3D740D46-C0D3-49A1-AD62-AE2AD022F8AA}" type="presParOf" srcId="{0F7C0AC8-15E2-4DF5-8E19-51454E685782}" destId="{9EB981D4-B177-4151-80BC-76920EC0D119}" srcOrd="0" destOrd="0" presId="urn:microsoft.com/office/officeart/2005/8/layout/hList3"/>
    <dgm:cxn modelId="{F71F806A-A1A1-4495-9D83-34B4E59AC2FD}" type="presParOf" srcId="{0F7C0AC8-15E2-4DF5-8E19-51454E685782}" destId="{586CD368-E7E1-493F-8F85-BFD63E8ADD46}" srcOrd="1" destOrd="0" presId="urn:microsoft.com/office/officeart/2005/8/layout/hList3"/>
    <dgm:cxn modelId="{C2E0EC17-CFC8-455F-A3A1-C9CCAD9F464C}" type="presParOf" srcId="{586CD368-E7E1-493F-8F85-BFD63E8ADD46}" destId="{05DA560C-46D7-4D02-B0F2-04B29307D914}" srcOrd="0" destOrd="0" presId="urn:microsoft.com/office/officeart/2005/8/layout/hList3"/>
    <dgm:cxn modelId="{3945A18C-9412-4ADF-AFFD-B6CA851BB85D}" type="presParOf" srcId="{586CD368-E7E1-493F-8F85-BFD63E8ADD46}" destId="{5FA0A729-6053-426C-ACFE-73C1AB85DB64}" srcOrd="1" destOrd="0" presId="urn:microsoft.com/office/officeart/2005/8/layout/hList3"/>
    <dgm:cxn modelId="{F5F850A4-7DF7-4ED8-B0C0-34EA2F9511AB}" type="presParOf" srcId="{0F7C0AC8-15E2-4DF5-8E19-51454E685782}" destId="{E1118C4C-9E65-429F-84BF-0A6413563C93}"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574B00C-81BE-48DE-B00B-4420244D5EC3}"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ru-RU"/>
        </a:p>
      </dgm:t>
    </dgm:pt>
    <dgm:pt modelId="{8901B5EB-1A40-4BBD-A7BF-52A71CF0283B}">
      <dgm:prSet phldrT="[Текст]"/>
      <dgm:spPr/>
      <dgm:t>
        <a:bodyPr/>
        <a:lstStyle/>
        <a:p>
          <a:r>
            <a:rPr lang="uz-Cyrl-UZ" b="1" dirty="0" smtClean="0"/>
            <a:t>CHo’yanlar hоssalari va  sin</a:t>
          </a:r>
          <a:r>
            <a:rPr lang="en-US" b="1" dirty="0" smtClean="0"/>
            <a:t>f</a:t>
          </a:r>
          <a:r>
            <a:rPr lang="uz-Cyrl-UZ" b="1" dirty="0" smtClean="0"/>
            <a:t>larga bo’linishi.</a:t>
          </a:r>
          <a:endParaRPr lang="ru-RU" dirty="0"/>
        </a:p>
      </dgm:t>
    </dgm:pt>
    <dgm:pt modelId="{65A9F930-465F-4865-AEAE-02FF8027B8DC}" type="parTrans" cxnId="{A797CCD8-DE81-4492-AC09-E51EF57E1F6C}">
      <dgm:prSet/>
      <dgm:spPr/>
      <dgm:t>
        <a:bodyPr/>
        <a:lstStyle/>
        <a:p>
          <a:endParaRPr lang="ru-RU"/>
        </a:p>
      </dgm:t>
    </dgm:pt>
    <dgm:pt modelId="{4BFCEE02-A760-4E42-9F1C-013E9D20A39E}" type="sibTrans" cxnId="{A797CCD8-DE81-4492-AC09-E51EF57E1F6C}">
      <dgm:prSet/>
      <dgm:spPr/>
      <dgm:t>
        <a:bodyPr/>
        <a:lstStyle/>
        <a:p>
          <a:endParaRPr lang="ru-RU"/>
        </a:p>
      </dgm:t>
    </dgm:pt>
    <dgm:pt modelId="{0CAB7FF0-87CF-4125-B0D3-60685278CC57}">
      <dgm:prSet phldrT="[Текст]" custT="1"/>
      <dgm:spPr/>
      <dgm:t>
        <a:bodyPr/>
        <a:lstStyle/>
        <a:p>
          <a:r>
            <a:rPr lang="uz-Cyrl-UZ" sz="1400" dirty="0" smtClean="0"/>
            <a:t>Оk va qo’l rang cho’yan.</a:t>
          </a:r>
          <a:endParaRPr lang="ru-RU" sz="1400" dirty="0"/>
        </a:p>
      </dgm:t>
    </dgm:pt>
    <dgm:pt modelId="{89A764A4-EDA2-47FA-9697-C78CFD1C68D6}" type="parTrans" cxnId="{FACBBBAB-26E3-49AE-90FD-5983A0BACE03}">
      <dgm:prSet/>
      <dgm:spPr/>
      <dgm:t>
        <a:bodyPr/>
        <a:lstStyle/>
        <a:p>
          <a:endParaRPr lang="ru-RU"/>
        </a:p>
      </dgm:t>
    </dgm:pt>
    <dgm:pt modelId="{689ABB22-C00C-4013-9C17-960F15F3138D}" type="sibTrans" cxnId="{FACBBBAB-26E3-49AE-90FD-5983A0BACE03}">
      <dgm:prSet/>
      <dgm:spPr/>
      <dgm:t>
        <a:bodyPr/>
        <a:lstStyle/>
        <a:p>
          <a:endParaRPr lang="ru-RU"/>
        </a:p>
      </dgm:t>
    </dgm:pt>
    <dgm:pt modelId="{10308C58-404D-46DE-AF47-8F267EF078E5}">
      <dgm:prSet phldrT="[Текст]" custT="1"/>
      <dgm:spPr/>
      <dgm:t>
        <a:bodyPr/>
        <a:lstStyle/>
        <a:p>
          <a:r>
            <a:rPr lang="uz-Cyrl-UZ" sz="1400" dirty="0" smtClean="0"/>
            <a:t>YUqоri  mustahkamlikkaega bo’lgan cho’yanlar.</a:t>
          </a:r>
          <a:endParaRPr lang="ru-RU" sz="1400" dirty="0"/>
        </a:p>
      </dgm:t>
    </dgm:pt>
    <dgm:pt modelId="{91392C2D-F4FD-481D-8F15-58149BBE1704}" type="parTrans" cxnId="{8AA36B5F-8FAA-4607-9CB2-A72E1C59D176}">
      <dgm:prSet/>
      <dgm:spPr/>
      <dgm:t>
        <a:bodyPr/>
        <a:lstStyle/>
        <a:p>
          <a:endParaRPr lang="ru-RU"/>
        </a:p>
      </dgm:t>
    </dgm:pt>
    <dgm:pt modelId="{E67EC135-1D9E-4F12-83B8-3F9C791F9DD5}" type="sibTrans" cxnId="{8AA36B5F-8FAA-4607-9CB2-A72E1C59D176}">
      <dgm:prSet/>
      <dgm:spPr/>
      <dgm:t>
        <a:bodyPr/>
        <a:lstStyle/>
        <a:p>
          <a:endParaRPr lang="ru-RU"/>
        </a:p>
      </dgm:t>
    </dgm:pt>
    <dgm:pt modelId="{E53A3895-4D2F-49DA-8A62-18CDB340F545}">
      <dgm:prSet custT="1"/>
      <dgm:spPr/>
      <dgm:t>
        <a:bodyPr/>
        <a:lstStyle/>
        <a:p>
          <a:r>
            <a:rPr lang="uz-Cyrl-UZ" sz="1400" dirty="0" smtClean="0"/>
            <a:t>Bоlgalanuvchi cho’yanlar.</a:t>
          </a:r>
          <a:endParaRPr lang="ru-RU" sz="1400" dirty="0"/>
        </a:p>
      </dgm:t>
    </dgm:pt>
    <dgm:pt modelId="{4939D6D8-31CD-422C-A8DA-AA2A1C1AABFB}" type="parTrans" cxnId="{9433312F-C0BC-4958-BABE-58D908B527D7}">
      <dgm:prSet/>
      <dgm:spPr/>
      <dgm:t>
        <a:bodyPr/>
        <a:lstStyle/>
        <a:p>
          <a:endParaRPr lang="ru-RU"/>
        </a:p>
      </dgm:t>
    </dgm:pt>
    <dgm:pt modelId="{8DADC8E1-A4C9-497A-A0A3-5D4B9D2FE422}" type="sibTrans" cxnId="{9433312F-C0BC-4958-BABE-58D908B527D7}">
      <dgm:prSet/>
      <dgm:spPr/>
      <dgm:t>
        <a:bodyPr/>
        <a:lstStyle/>
        <a:p>
          <a:endParaRPr lang="ru-RU"/>
        </a:p>
      </dgm:t>
    </dgm:pt>
    <dgm:pt modelId="{B11096D8-B894-4C23-8113-75096B04B7E9}">
      <dgm:prSet custT="1"/>
      <dgm:spPr/>
      <dgm:t>
        <a:bodyPr/>
        <a:lstStyle/>
        <a:p>
          <a:r>
            <a:rPr lang="uz-Cyrl-UZ" sz="1400" dirty="0" smtClean="0"/>
            <a:t>Mahsus lеgirlangan cho’yanlar.</a:t>
          </a:r>
          <a:r>
            <a:rPr lang="uz-Cyrl-UZ" sz="800" b="1" dirty="0" smtClean="0"/>
            <a:t>	</a:t>
          </a:r>
          <a:endParaRPr lang="ru-RU" sz="800" dirty="0"/>
        </a:p>
      </dgm:t>
    </dgm:pt>
    <dgm:pt modelId="{E0C375A1-2E76-4B02-8890-F66989ED7B3E}" type="parTrans" cxnId="{6B8D8986-961F-4938-9755-F433AC542F4B}">
      <dgm:prSet/>
      <dgm:spPr/>
      <dgm:t>
        <a:bodyPr/>
        <a:lstStyle/>
        <a:p>
          <a:endParaRPr lang="ru-RU"/>
        </a:p>
      </dgm:t>
    </dgm:pt>
    <dgm:pt modelId="{E6A19F67-77F6-4F89-8DDA-39674F25CF6C}" type="sibTrans" cxnId="{6B8D8986-961F-4938-9755-F433AC542F4B}">
      <dgm:prSet/>
      <dgm:spPr/>
      <dgm:t>
        <a:bodyPr/>
        <a:lstStyle/>
        <a:p>
          <a:endParaRPr lang="ru-RU"/>
        </a:p>
      </dgm:t>
    </dgm:pt>
    <dgm:pt modelId="{D8D6AB93-E666-4D11-9DE6-FEFA42C6B26F}" type="pres">
      <dgm:prSet presAssocID="{0574B00C-81BE-48DE-B00B-4420244D5EC3}" presName="composite" presStyleCnt="0">
        <dgm:presLayoutVars>
          <dgm:chMax val="1"/>
          <dgm:dir/>
          <dgm:resizeHandles val="exact"/>
        </dgm:presLayoutVars>
      </dgm:prSet>
      <dgm:spPr/>
      <dgm:t>
        <a:bodyPr/>
        <a:lstStyle/>
        <a:p>
          <a:endParaRPr lang="ru-RU"/>
        </a:p>
      </dgm:t>
    </dgm:pt>
    <dgm:pt modelId="{357D4594-CC98-4D1E-BDE5-25EB9B03BF06}" type="pres">
      <dgm:prSet presAssocID="{0574B00C-81BE-48DE-B00B-4420244D5EC3}" presName="radial" presStyleCnt="0">
        <dgm:presLayoutVars>
          <dgm:animLvl val="ctr"/>
        </dgm:presLayoutVars>
      </dgm:prSet>
      <dgm:spPr/>
    </dgm:pt>
    <dgm:pt modelId="{365CC0AC-23DE-41BB-9D37-CBD37AFBF7A8}" type="pres">
      <dgm:prSet presAssocID="{8901B5EB-1A40-4BBD-A7BF-52A71CF0283B}" presName="centerShape" presStyleLbl="vennNode1" presStyleIdx="0" presStyleCnt="5" custScaleX="109783" custScaleY="94420"/>
      <dgm:spPr/>
      <dgm:t>
        <a:bodyPr/>
        <a:lstStyle/>
        <a:p>
          <a:endParaRPr lang="ru-RU"/>
        </a:p>
      </dgm:t>
    </dgm:pt>
    <dgm:pt modelId="{FD89288C-AA86-4BC7-A999-F2BF9B2207D1}" type="pres">
      <dgm:prSet presAssocID="{0CAB7FF0-87CF-4125-B0D3-60685278CC57}" presName="node" presStyleLbl="vennNode1" presStyleIdx="1" presStyleCnt="5">
        <dgm:presLayoutVars>
          <dgm:bulletEnabled val="1"/>
        </dgm:presLayoutVars>
      </dgm:prSet>
      <dgm:spPr/>
      <dgm:t>
        <a:bodyPr/>
        <a:lstStyle/>
        <a:p>
          <a:endParaRPr lang="ru-RU"/>
        </a:p>
      </dgm:t>
    </dgm:pt>
    <dgm:pt modelId="{9F90E939-F549-408C-BC11-56EC35780C2E}" type="pres">
      <dgm:prSet presAssocID="{10308C58-404D-46DE-AF47-8F267EF078E5}" presName="node" presStyleLbl="vennNode1" presStyleIdx="2" presStyleCnt="5" custScaleX="111525" custScaleY="99117" custRadScaleRad="118784" custRadScaleInc="1160">
        <dgm:presLayoutVars>
          <dgm:bulletEnabled val="1"/>
        </dgm:presLayoutVars>
      </dgm:prSet>
      <dgm:spPr/>
      <dgm:t>
        <a:bodyPr/>
        <a:lstStyle/>
        <a:p>
          <a:endParaRPr lang="ru-RU"/>
        </a:p>
      </dgm:t>
    </dgm:pt>
    <dgm:pt modelId="{B41F51A0-492F-4B8E-B61E-7875981BFD80}" type="pres">
      <dgm:prSet presAssocID="{E53A3895-4D2F-49DA-8A62-18CDB340F545}" presName="node" presStyleLbl="vennNode1" presStyleIdx="3" presStyleCnt="5" custScaleY="91204">
        <dgm:presLayoutVars>
          <dgm:bulletEnabled val="1"/>
        </dgm:presLayoutVars>
      </dgm:prSet>
      <dgm:spPr/>
      <dgm:t>
        <a:bodyPr/>
        <a:lstStyle/>
        <a:p>
          <a:endParaRPr lang="ru-RU"/>
        </a:p>
      </dgm:t>
    </dgm:pt>
    <dgm:pt modelId="{CCF070E6-01A1-4D04-AB50-A13AD2C15B05}" type="pres">
      <dgm:prSet presAssocID="{B11096D8-B894-4C23-8113-75096B04B7E9}" presName="node" presStyleLbl="vennNode1" presStyleIdx="4" presStyleCnt="5" custScaleX="117820" custScaleY="102036" custRadScaleRad="121167" custRadScaleInc="1726">
        <dgm:presLayoutVars>
          <dgm:bulletEnabled val="1"/>
        </dgm:presLayoutVars>
      </dgm:prSet>
      <dgm:spPr/>
      <dgm:t>
        <a:bodyPr/>
        <a:lstStyle/>
        <a:p>
          <a:endParaRPr lang="ru-RU"/>
        </a:p>
      </dgm:t>
    </dgm:pt>
  </dgm:ptLst>
  <dgm:cxnLst>
    <dgm:cxn modelId="{FACBBBAB-26E3-49AE-90FD-5983A0BACE03}" srcId="{8901B5EB-1A40-4BBD-A7BF-52A71CF0283B}" destId="{0CAB7FF0-87CF-4125-B0D3-60685278CC57}" srcOrd="0" destOrd="0" parTransId="{89A764A4-EDA2-47FA-9697-C78CFD1C68D6}" sibTransId="{689ABB22-C00C-4013-9C17-960F15F3138D}"/>
    <dgm:cxn modelId="{9433312F-C0BC-4958-BABE-58D908B527D7}" srcId="{8901B5EB-1A40-4BBD-A7BF-52A71CF0283B}" destId="{E53A3895-4D2F-49DA-8A62-18CDB340F545}" srcOrd="2" destOrd="0" parTransId="{4939D6D8-31CD-422C-A8DA-AA2A1C1AABFB}" sibTransId="{8DADC8E1-A4C9-497A-A0A3-5D4B9D2FE422}"/>
    <dgm:cxn modelId="{6839996F-3FD1-4F79-9CD7-F81559DA3B39}" type="presOf" srcId="{8901B5EB-1A40-4BBD-A7BF-52A71CF0283B}" destId="{365CC0AC-23DE-41BB-9D37-CBD37AFBF7A8}" srcOrd="0" destOrd="0" presId="urn:microsoft.com/office/officeart/2005/8/layout/radial3"/>
    <dgm:cxn modelId="{D100B219-75F2-4EAA-ADCF-CBEA707D864E}" type="presOf" srcId="{0574B00C-81BE-48DE-B00B-4420244D5EC3}" destId="{D8D6AB93-E666-4D11-9DE6-FEFA42C6B26F}" srcOrd="0" destOrd="0" presId="urn:microsoft.com/office/officeart/2005/8/layout/radial3"/>
    <dgm:cxn modelId="{6B8D8986-961F-4938-9755-F433AC542F4B}" srcId="{8901B5EB-1A40-4BBD-A7BF-52A71CF0283B}" destId="{B11096D8-B894-4C23-8113-75096B04B7E9}" srcOrd="3" destOrd="0" parTransId="{E0C375A1-2E76-4B02-8890-F66989ED7B3E}" sibTransId="{E6A19F67-77F6-4F89-8DDA-39674F25CF6C}"/>
    <dgm:cxn modelId="{8AA36B5F-8FAA-4607-9CB2-A72E1C59D176}" srcId="{8901B5EB-1A40-4BBD-A7BF-52A71CF0283B}" destId="{10308C58-404D-46DE-AF47-8F267EF078E5}" srcOrd="1" destOrd="0" parTransId="{91392C2D-F4FD-481D-8F15-58149BBE1704}" sibTransId="{E67EC135-1D9E-4F12-83B8-3F9C791F9DD5}"/>
    <dgm:cxn modelId="{6E2C5B63-C542-4E57-9763-FA4F0F57AB4F}" type="presOf" srcId="{0CAB7FF0-87CF-4125-B0D3-60685278CC57}" destId="{FD89288C-AA86-4BC7-A999-F2BF9B2207D1}" srcOrd="0" destOrd="0" presId="urn:microsoft.com/office/officeart/2005/8/layout/radial3"/>
    <dgm:cxn modelId="{A797CCD8-DE81-4492-AC09-E51EF57E1F6C}" srcId="{0574B00C-81BE-48DE-B00B-4420244D5EC3}" destId="{8901B5EB-1A40-4BBD-A7BF-52A71CF0283B}" srcOrd="0" destOrd="0" parTransId="{65A9F930-465F-4865-AEAE-02FF8027B8DC}" sibTransId="{4BFCEE02-A760-4E42-9F1C-013E9D20A39E}"/>
    <dgm:cxn modelId="{6AE8FE7F-0A81-4D51-9994-3368A2EC0A15}" type="presOf" srcId="{B11096D8-B894-4C23-8113-75096B04B7E9}" destId="{CCF070E6-01A1-4D04-AB50-A13AD2C15B05}" srcOrd="0" destOrd="0" presId="urn:microsoft.com/office/officeart/2005/8/layout/radial3"/>
    <dgm:cxn modelId="{FAF1CA62-B3DA-4875-8D3F-D04DC9821196}" type="presOf" srcId="{E53A3895-4D2F-49DA-8A62-18CDB340F545}" destId="{B41F51A0-492F-4B8E-B61E-7875981BFD80}" srcOrd="0" destOrd="0" presId="urn:microsoft.com/office/officeart/2005/8/layout/radial3"/>
    <dgm:cxn modelId="{17558820-988F-49E2-BDD0-190F44AC68FE}" type="presOf" srcId="{10308C58-404D-46DE-AF47-8F267EF078E5}" destId="{9F90E939-F549-408C-BC11-56EC35780C2E}" srcOrd="0" destOrd="0" presId="urn:microsoft.com/office/officeart/2005/8/layout/radial3"/>
    <dgm:cxn modelId="{7CB95B78-CCD2-42E0-90AD-CD958CAEF9AB}" type="presParOf" srcId="{D8D6AB93-E666-4D11-9DE6-FEFA42C6B26F}" destId="{357D4594-CC98-4D1E-BDE5-25EB9B03BF06}" srcOrd="0" destOrd="0" presId="urn:microsoft.com/office/officeart/2005/8/layout/radial3"/>
    <dgm:cxn modelId="{3E725168-7C1B-49E1-BBEC-102A2EEA5F37}" type="presParOf" srcId="{357D4594-CC98-4D1E-BDE5-25EB9B03BF06}" destId="{365CC0AC-23DE-41BB-9D37-CBD37AFBF7A8}" srcOrd="0" destOrd="0" presId="urn:microsoft.com/office/officeart/2005/8/layout/radial3"/>
    <dgm:cxn modelId="{FC2C3E8D-6CF5-45F7-A2E1-A06AB8AB3DD4}" type="presParOf" srcId="{357D4594-CC98-4D1E-BDE5-25EB9B03BF06}" destId="{FD89288C-AA86-4BC7-A999-F2BF9B2207D1}" srcOrd="1" destOrd="0" presId="urn:microsoft.com/office/officeart/2005/8/layout/radial3"/>
    <dgm:cxn modelId="{CE0887C7-BDED-4A04-A259-CFF7DBE6A496}" type="presParOf" srcId="{357D4594-CC98-4D1E-BDE5-25EB9B03BF06}" destId="{9F90E939-F549-408C-BC11-56EC35780C2E}" srcOrd="2" destOrd="0" presId="urn:microsoft.com/office/officeart/2005/8/layout/radial3"/>
    <dgm:cxn modelId="{07911126-75FB-464F-A1ED-F44EDDE76061}" type="presParOf" srcId="{357D4594-CC98-4D1E-BDE5-25EB9B03BF06}" destId="{B41F51A0-492F-4B8E-B61E-7875981BFD80}" srcOrd="3" destOrd="0" presId="urn:microsoft.com/office/officeart/2005/8/layout/radial3"/>
    <dgm:cxn modelId="{E5BD0236-0285-45F7-9BF9-1CE49E216479}" type="presParOf" srcId="{357D4594-CC98-4D1E-BDE5-25EB9B03BF06}" destId="{CCF070E6-01A1-4D04-AB50-A13AD2C15B05}"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490FA2-69FC-4CDF-B8A5-3BBF576FB8DB}">
      <dsp:nvSpPr>
        <dsp:cNvPr id="0" name=""/>
        <dsp:cNvSpPr/>
      </dsp:nvSpPr>
      <dsp:spPr>
        <a:xfrm>
          <a:off x="2428354" y="1890712"/>
          <a:ext cx="1219200" cy="1219200"/>
        </a:xfrm>
        <a:prstGeom prst="roundRect">
          <a:avLst/>
        </a:prstGeom>
        <a:solidFill>
          <a:srgbClr val="FFC00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lvl="0" algn="ctr" defTabSz="755650">
            <a:lnSpc>
              <a:spcPct val="90000"/>
            </a:lnSpc>
            <a:spcBef>
              <a:spcPct val="0"/>
            </a:spcBef>
            <a:spcAft>
              <a:spcPct val="35000"/>
            </a:spcAft>
          </a:pPr>
          <a:r>
            <a:rPr lang="uz-Cyrl-UZ" sz="1700" kern="1200" dirty="0" smtClean="0">
              <a:solidFill>
                <a:srgbClr val="C00000"/>
              </a:solidFill>
            </a:rPr>
            <a:t>Uglerod miqdoriga qarab</a:t>
          </a:r>
          <a:r>
            <a:rPr lang="uz-Cyrl-UZ" sz="1700" kern="1200" dirty="0" smtClean="0"/>
            <a:t> </a:t>
          </a:r>
          <a:endParaRPr lang="ru-RU" sz="1700" kern="1200" dirty="0"/>
        </a:p>
      </dsp:txBody>
      <dsp:txXfrm>
        <a:off x="2487870" y="1950228"/>
        <a:ext cx="1100168" cy="1100168"/>
      </dsp:txXfrm>
    </dsp:sp>
    <dsp:sp modelId="{3C443D30-C33F-4AED-92C9-139A619A7293}">
      <dsp:nvSpPr>
        <dsp:cNvPr id="0" name=""/>
        <dsp:cNvSpPr/>
      </dsp:nvSpPr>
      <dsp:spPr>
        <a:xfrm rot="16200000">
          <a:off x="2610345" y="1463103"/>
          <a:ext cx="855217" cy="0"/>
        </a:xfrm>
        <a:custGeom>
          <a:avLst/>
          <a:gdLst/>
          <a:ahLst/>
          <a:cxnLst/>
          <a:rect l="0" t="0" r="0" b="0"/>
          <a:pathLst>
            <a:path>
              <a:moveTo>
                <a:pt x="0" y="0"/>
              </a:moveTo>
              <a:lnTo>
                <a:pt x="855217" y="0"/>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BF890-C160-4E73-9303-42C61ED78B42}">
      <dsp:nvSpPr>
        <dsp:cNvPr id="0" name=""/>
        <dsp:cNvSpPr/>
      </dsp:nvSpPr>
      <dsp:spPr>
        <a:xfrm>
          <a:off x="2485554" y="218630"/>
          <a:ext cx="1104800" cy="816864"/>
        </a:xfrm>
        <a:prstGeom prst="roundRect">
          <a:avLst/>
        </a:prstGeom>
        <a:solidFill>
          <a:schemeClr val="accent6">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ru-RU" sz="1400" kern="1200" dirty="0" err="1" smtClean="0"/>
            <a:t>Kam</a:t>
          </a:r>
          <a:r>
            <a:rPr lang="ru-RU" sz="1400" kern="1200" dirty="0" smtClean="0"/>
            <a:t> </a:t>
          </a:r>
          <a:r>
            <a:rPr lang="ru-RU" sz="1400" kern="1200" dirty="0" err="1" smtClean="0"/>
            <a:t>uglerod</a:t>
          </a:r>
          <a:r>
            <a:rPr lang="uz-Cyrl-UZ" sz="1400" kern="1200" dirty="0" smtClean="0"/>
            <a:t>li </a:t>
          </a:r>
          <a:r>
            <a:rPr lang="en-US" sz="1400" kern="1200" dirty="0" smtClean="0"/>
            <a:t>C</a:t>
          </a:r>
          <a:r>
            <a:rPr lang="ru-RU" sz="1400" kern="1200" dirty="0" smtClean="0"/>
            <a:t> 0,09-0,25%</a:t>
          </a:r>
          <a:endParaRPr lang="ru-RU" sz="1400" kern="1200" dirty="0"/>
        </a:p>
      </dsp:txBody>
      <dsp:txXfrm>
        <a:off x="2525430" y="258506"/>
        <a:ext cx="1025048" cy="737112"/>
      </dsp:txXfrm>
    </dsp:sp>
    <dsp:sp modelId="{908E2A6A-CEC5-4382-9CC8-0AF3883D707C}">
      <dsp:nvSpPr>
        <dsp:cNvPr id="0" name=""/>
        <dsp:cNvSpPr/>
      </dsp:nvSpPr>
      <dsp:spPr>
        <a:xfrm rot="1800000">
          <a:off x="3614219" y="2976675"/>
          <a:ext cx="497639" cy="0"/>
        </a:xfrm>
        <a:custGeom>
          <a:avLst/>
          <a:gdLst/>
          <a:ahLst/>
          <a:cxnLst/>
          <a:rect l="0" t="0" r="0" b="0"/>
          <a:pathLst>
            <a:path>
              <a:moveTo>
                <a:pt x="0" y="0"/>
              </a:moveTo>
              <a:lnTo>
                <a:pt x="497639" y="0"/>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5D85339-8122-468B-94D6-322295404E96}">
      <dsp:nvSpPr>
        <dsp:cNvPr id="0" name=""/>
        <dsp:cNvSpPr/>
      </dsp:nvSpPr>
      <dsp:spPr>
        <a:xfrm>
          <a:off x="4078523" y="3028505"/>
          <a:ext cx="1163426" cy="816864"/>
        </a:xfrm>
        <a:prstGeom prst="roundRect">
          <a:avLst/>
        </a:prstGeom>
        <a:solidFill>
          <a:schemeClr val="tx1">
            <a:lumMod val="9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ru-RU" sz="1400" kern="1200" dirty="0" err="1" smtClean="0">
              <a:solidFill>
                <a:srgbClr val="002060"/>
              </a:solidFill>
            </a:rPr>
            <a:t>O‘rta</a:t>
          </a:r>
          <a:r>
            <a:rPr lang="ru-RU" sz="1400" kern="1200" dirty="0" smtClean="0">
              <a:solidFill>
                <a:srgbClr val="002060"/>
              </a:solidFill>
            </a:rPr>
            <a:t> </a:t>
          </a:r>
          <a:r>
            <a:rPr lang="ru-RU" sz="1400" kern="1200" dirty="0" err="1" smtClean="0">
              <a:solidFill>
                <a:srgbClr val="002060"/>
              </a:solidFill>
            </a:rPr>
            <a:t>uglerodli</a:t>
          </a:r>
          <a:r>
            <a:rPr lang="ru-RU" sz="1400" kern="1200" dirty="0" smtClean="0">
              <a:solidFill>
                <a:srgbClr val="002060"/>
              </a:solidFill>
            </a:rPr>
            <a:t> </a:t>
          </a:r>
          <a:r>
            <a:rPr lang="en-US" sz="1400" kern="1200" dirty="0" smtClean="0">
              <a:solidFill>
                <a:srgbClr val="002060"/>
              </a:solidFill>
            </a:rPr>
            <a:t>C</a:t>
          </a:r>
          <a:r>
            <a:rPr lang="ru-RU" sz="1400" kern="1200" dirty="0" smtClean="0">
              <a:solidFill>
                <a:srgbClr val="002060"/>
              </a:solidFill>
            </a:rPr>
            <a:t> 0,25-0,45%</a:t>
          </a:r>
          <a:endParaRPr lang="ru-RU" sz="1400" kern="1200" dirty="0">
            <a:solidFill>
              <a:srgbClr val="002060"/>
            </a:solidFill>
          </a:endParaRPr>
        </a:p>
      </dsp:txBody>
      <dsp:txXfrm>
        <a:off x="4118399" y="3068381"/>
        <a:ext cx="1083674" cy="737112"/>
      </dsp:txXfrm>
    </dsp:sp>
    <dsp:sp modelId="{C0BA2306-BCCA-48CF-8773-A21B8DF01A5D}">
      <dsp:nvSpPr>
        <dsp:cNvPr id="0" name=""/>
        <dsp:cNvSpPr/>
      </dsp:nvSpPr>
      <dsp:spPr>
        <a:xfrm rot="9000000">
          <a:off x="1942405" y="2982474"/>
          <a:ext cx="520838" cy="0"/>
        </a:xfrm>
        <a:custGeom>
          <a:avLst/>
          <a:gdLst/>
          <a:ahLst/>
          <a:cxnLst/>
          <a:rect l="0" t="0" r="0" b="0"/>
          <a:pathLst>
            <a:path>
              <a:moveTo>
                <a:pt x="0" y="0"/>
              </a:moveTo>
              <a:lnTo>
                <a:pt x="520838" y="0"/>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0341B2E-ECEF-45A0-8C50-D20C78B1884F}">
      <dsp:nvSpPr>
        <dsp:cNvPr id="0" name=""/>
        <dsp:cNvSpPr/>
      </dsp:nvSpPr>
      <dsp:spPr>
        <a:xfrm>
          <a:off x="854049" y="3028505"/>
          <a:ext cx="1123245" cy="816864"/>
        </a:xfrm>
        <a:prstGeom prst="roundRect">
          <a:avLst/>
        </a:prstGeom>
        <a:solidFill>
          <a:schemeClr val="bg2"/>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ru-RU" sz="1400" kern="1200" dirty="0" err="1" smtClean="0"/>
            <a:t>Yuqori</a:t>
          </a:r>
          <a:r>
            <a:rPr lang="ru-RU" sz="1400" kern="1200" dirty="0" smtClean="0"/>
            <a:t> </a:t>
          </a:r>
          <a:r>
            <a:rPr lang="ru-RU" sz="1400" kern="1200" dirty="0" err="1" smtClean="0"/>
            <a:t>uglerod</a:t>
          </a:r>
          <a:r>
            <a:rPr lang="uz-Cyrl-UZ" sz="1400" kern="1200" dirty="0" smtClean="0"/>
            <a:t>li </a:t>
          </a:r>
          <a:r>
            <a:rPr lang="en-US" sz="1400" kern="1200" dirty="0" smtClean="0"/>
            <a:t>C</a:t>
          </a:r>
          <a:r>
            <a:rPr lang="ru-RU" sz="1400" kern="1200" dirty="0" smtClean="0"/>
            <a:t> 0,.45-0,75%.</a:t>
          </a:r>
          <a:endParaRPr lang="ru-RU" sz="1400" kern="1200" dirty="0"/>
        </a:p>
      </dsp:txBody>
      <dsp:txXfrm>
        <a:off x="893925" y="3068381"/>
        <a:ext cx="1043493" cy="7371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B981D4-B177-4151-80BC-76920EC0D119}">
      <dsp:nvSpPr>
        <dsp:cNvPr id="0" name=""/>
        <dsp:cNvSpPr/>
      </dsp:nvSpPr>
      <dsp:spPr>
        <a:xfrm>
          <a:off x="0" y="0"/>
          <a:ext cx="6096000" cy="1118726"/>
        </a:xfrm>
        <a:prstGeom prst="rect">
          <a:avLst/>
        </a:prstGeom>
        <a:solidFill>
          <a:schemeClr val="accent1">
            <a:shade val="8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uz-Cyrl-UZ" sz="2900" kern="1200" dirty="0" smtClean="0"/>
            <a:t>Ishlatish joyiga qarab 2 guruhga bo‘linadi:</a:t>
          </a:r>
          <a:endParaRPr lang="ru-RU" sz="2900" kern="1200" dirty="0"/>
        </a:p>
      </dsp:txBody>
      <dsp:txXfrm>
        <a:off x="0" y="0"/>
        <a:ext cx="6096000" cy="1118726"/>
      </dsp:txXfrm>
    </dsp:sp>
    <dsp:sp modelId="{05DA560C-46D7-4D02-B0F2-04B29307D914}">
      <dsp:nvSpPr>
        <dsp:cNvPr id="0" name=""/>
        <dsp:cNvSpPr/>
      </dsp:nvSpPr>
      <dsp:spPr>
        <a:xfrm>
          <a:off x="0" y="1118726"/>
          <a:ext cx="3047999" cy="2349324"/>
        </a:xfrm>
        <a:prstGeom prst="rect">
          <a:avLst/>
        </a:prstGeom>
        <a:solidFill>
          <a:schemeClr val="accent1">
            <a:hueOff val="0"/>
            <a:satOff val="0"/>
            <a:lumOff val="0"/>
            <a:alphaOff val="0"/>
          </a:schemeClr>
        </a:solidFill>
        <a:ln>
          <a:noFill/>
        </a:ln>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sp3d extrusionH="28000" prstMaterial="matte"/>
        </a:bodyPr>
        <a:lstStyle/>
        <a:p>
          <a:pPr lvl="0" algn="ctr" defTabSz="1511300">
            <a:lnSpc>
              <a:spcPct val="90000"/>
            </a:lnSpc>
            <a:spcBef>
              <a:spcPct val="0"/>
            </a:spcBef>
            <a:spcAft>
              <a:spcPct val="35000"/>
            </a:spcAft>
          </a:pPr>
          <a:r>
            <a:rPr lang="ru-RU" sz="3400" kern="1200" dirty="0" err="1" smtClean="0"/>
            <a:t>Kons</a:t>
          </a:r>
          <a:r>
            <a:rPr lang="uz-Cyrl-UZ" sz="3400" kern="1200" dirty="0" smtClean="0"/>
            <a:t>tr</a:t>
          </a:r>
          <a:r>
            <a:rPr lang="ru-RU" sz="3400" kern="1200" dirty="0" err="1" smtClean="0"/>
            <a:t>uktsion</a:t>
          </a:r>
          <a:r>
            <a:rPr lang="ru-RU" sz="3400" kern="1200" dirty="0" smtClean="0"/>
            <a:t> </a:t>
          </a:r>
          <a:r>
            <a:rPr lang="ru-RU" sz="3400" kern="1200" dirty="0" err="1" smtClean="0"/>
            <a:t>po‘latlar</a:t>
          </a:r>
          <a:r>
            <a:rPr lang="ru-RU" sz="3400" kern="1200" dirty="0" smtClean="0"/>
            <a:t>.</a:t>
          </a:r>
          <a:endParaRPr lang="ru-RU" sz="3400" kern="1200" dirty="0"/>
        </a:p>
      </dsp:txBody>
      <dsp:txXfrm>
        <a:off x="0" y="1118726"/>
        <a:ext cx="3047999" cy="2349324"/>
      </dsp:txXfrm>
    </dsp:sp>
    <dsp:sp modelId="{5FA0A729-6053-426C-ACFE-73C1AB85DB64}">
      <dsp:nvSpPr>
        <dsp:cNvPr id="0" name=""/>
        <dsp:cNvSpPr/>
      </dsp:nvSpPr>
      <dsp:spPr>
        <a:xfrm>
          <a:off x="3048000" y="1118726"/>
          <a:ext cx="3047999" cy="2349324"/>
        </a:xfrm>
        <a:prstGeom prst="rect">
          <a:avLst/>
        </a:prstGeom>
        <a:solidFill>
          <a:schemeClr val="accent1">
            <a:hueOff val="0"/>
            <a:satOff val="0"/>
            <a:lumOff val="0"/>
            <a:alphaOff val="0"/>
          </a:schemeClr>
        </a:solidFill>
        <a:ln>
          <a:noFill/>
        </a:ln>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sp3d extrusionH="28000" prstMaterial="matte"/>
        </a:bodyPr>
        <a:lstStyle/>
        <a:p>
          <a:pPr lvl="0" algn="ctr" defTabSz="1511300">
            <a:lnSpc>
              <a:spcPct val="90000"/>
            </a:lnSpc>
            <a:spcBef>
              <a:spcPct val="0"/>
            </a:spcBef>
            <a:spcAft>
              <a:spcPct val="35000"/>
            </a:spcAft>
          </a:pPr>
          <a:r>
            <a:rPr lang="ru-RU" sz="3400" kern="1200" dirty="0" err="1" smtClean="0"/>
            <a:t>Asbobsizlik</a:t>
          </a:r>
          <a:r>
            <a:rPr lang="ru-RU" sz="3400" kern="1200" dirty="0" smtClean="0"/>
            <a:t> </a:t>
          </a:r>
          <a:r>
            <a:rPr lang="ru-RU" sz="3400" kern="1200" dirty="0" err="1" smtClean="0"/>
            <a:t>po‘latlar</a:t>
          </a:r>
          <a:r>
            <a:rPr lang="ru-RU" sz="3400" kern="1200" dirty="0" smtClean="0"/>
            <a:t>.</a:t>
          </a:r>
          <a:endParaRPr lang="ru-RU" sz="3400" kern="1200" dirty="0"/>
        </a:p>
      </dsp:txBody>
      <dsp:txXfrm>
        <a:off x="3048000" y="1118726"/>
        <a:ext cx="3047999" cy="2349324"/>
      </dsp:txXfrm>
    </dsp:sp>
    <dsp:sp modelId="{E1118C4C-9E65-429F-84BF-0A6413563C93}">
      <dsp:nvSpPr>
        <dsp:cNvPr id="0" name=""/>
        <dsp:cNvSpPr/>
      </dsp:nvSpPr>
      <dsp:spPr>
        <a:xfrm>
          <a:off x="0" y="3468050"/>
          <a:ext cx="6096000" cy="261036"/>
        </a:xfrm>
        <a:prstGeom prst="rect">
          <a:avLst/>
        </a:prstGeom>
        <a:solidFill>
          <a:schemeClr val="accent1">
            <a:shade val="8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5CC0AC-23DE-41BB-9D37-CBD37AFBF7A8}">
      <dsp:nvSpPr>
        <dsp:cNvPr id="0" name=""/>
        <dsp:cNvSpPr/>
      </dsp:nvSpPr>
      <dsp:spPr>
        <a:xfrm>
          <a:off x="1729602" y="1424512"/>
          <a:ext cx="3551806" cy="3054767"/>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r>
            <a:rPr lang="uz-Cyrl-UZ" sz="3300" b="1" kern="1200" dirty="0" smtClean="0"/>
            <a:t>CHo’yanlar hоssalari va  sin</a:t>
          </a:r>
          <a:r>
            <a:rPr lang="en-US" sz="3300" b="1" kern="1200" dirty="0" smtClean="0"/>
            <a:t>f</a:t>
          </a:r>
          <a:r>
            <a:rPr lang="uz-Cyrl-UZ" sz="3300" b="1" kern="1200" dirty="0" smtClean="0"/>
            <a:t>larga bo’linishi.</a:t>
          </a:r>
          <a:endParaRPr lang="ru-RU" sz="3300" kern="1200" dirty="0"/>
        </a:p>
      </dsp:txBody>
      <dsp:txXfrm>
        <a:off x="2249752" y="1871872"/>
        <a:ext cx="2511506" cy="2160047"/>
      </dsp:txXfrm>
    </dsp:sp>
    <dsp:sp modelId="{FD89288C-AA86-4BC7-A999-F2BF9B2207D1}">
      <dsp:nvSpPr>
        <dsp:cNvPr id="0" name=""/>
        <dsp:cNvSpPr/>
      </dsp:nvSpPr>
      <dsp:spPr>
        <a:xfrm>
          <a:off x="2696681" y="36149"/>
          <a:ext cx="1617648" cy="1617648"/>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z-Cyrl-UZ" sz="1400" kern="1200" dirty="0" smtClean="0"/>
            <a:t>Оk va qo’l rang cho’yan.</a:t>
          </a:r>
          <a:endParaRPr lang="ru-RU" sz="1400" kern="1200" dirty="0"/>
        </a:p>
      </dsp:txBody>
      <dsp:txXfrm>
        <a:off x="2933580" y="273048"/>
        <a:ext cx="1143850" cy="1143850"/>
      </dsp:txXfrm>
    </dsp:sp>
    <dsp:sp modelId="{9F90E939-F549-408C-BC11-56EC35780C2E}">
      <dsp:nvSpPr>
        <dsp:cNvPr id="0" name=""/>
        <dsp:cNvSpPr/>
      </dsp:nvSpPr>
      <dsp:spPr>
        <a:xfrm>
          <a:off x="5105735" y="2195813"/>
          <a:ext cx="1804082" cy="1603364"/>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z-Cyrl-UZ" sz="1400" kern="1200" dirty="0" smtClean="0"/>
            <a:t>YUqоri  mustahkamlikkaega bo’lgan cho’yanlar.</a:t>
          </a:r>
          <a:endParaRPr lang="ru-RU" sz="1400" kern="1200" dirty="0"/>
        </a:p>
      </dsp:txBody>
      <dsp:txXfrm>
        <a:off x="5369937" y="2430620"/>
        <a:ext cx="1275678" cy="1133750"/>
      </dsp:txXfrm>
    </dsp:sp>
    <dsp:sp modelId="{B41F51A0-492F-4B8E-B61E-7875981BFD80}">
      <dsp:nvSpPr>
        <dsp:cNvPr id="0" name=""/>
        <dsp:cNvSpPr/>
      </dsp:nvSpPr>
      <dsp:spPr>
        <a:xfrm>
          <a:off x="2696681" y="4321138"/>
          <a:ext cx="1617648" cy="1475360"/>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z-Cyrl-UZ" sz="1400" kern="1200" dirty="0" smtClean="0"/>
            <a:t>Bоlgalanuvchi cho’yanlar.</a:t>
          </a:r>
          <a:endParaRPr lang="ru-RU" sz="1400" kern="1200" dirty="0"/>
        </a:p>
      </dsp:txBody>
      <dsp:txXfrm>
        <a:off x="2933580" y="4537199"/>
        <a:ext cx="1143850" cy="1043238"/>
      </dsp:txXfrm>
    </dsp:sp>
    <dsp:sp modelId="{CCF070E6-01A1-4D04-AB50-A13AD2C15B05}">
      <dsp:nvSpPr>
        <dsp:cNvPr id="0" name=""/>
        <dsp:cNvSpPr/>
      </dsp:nvSpPr>
      <dsp:spPr>
        <a:xfrm>
          <a:off x="592" y="2057398"/>
          <a:ext cx="1905913" cy="1650583"/>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z-Cyrl-UZ" sz="1400" kern="1200" dirty="0" smtClean="0"/>
            <a:t>Mahsus lеgirlangan cho’yanlar.</a:t>
          </a:r>
          <a:r>
            <a:rPr lang="uz-Cyrl-UZ" sz="800" b="1" kern="1200" dirty="0" smtClean="0"/>
            <a:t>	</a:t>
          </a:r>
          <a:endParaRPr lang="ru-RU" sz="800" kern="1200" dirty="0"/>
        </a:p>
      </dsp:txBody>
      <dsp:txXfrm>
        <a:off x="279706" y="2299120"/>
        <a:ext cx="1347685" cy="1167139"/>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14"/>
          <p:cNvSpPr>
            <a:spLocks noGrp="1"/>
          </p:cNvSpPr>
          <p:nvPr>
            <p:ph type="dt" sz="half" idx="10"/>
          </p:nvPr>
        </p:nvSpPr>
        <p:spPr/>
        <p:txBody>
          <a:bodyPr/>
          <a:lstStyle/>
          <a:p>
            <a:fld id="{62F6F48B-2AA3-4C41-9E97-EEB9F5B3AE58}" type="datetimeFigureOut">
              <a:rPr lang="ru-RU" smtClean="0"/>
              <a:t>08.10.2018</a:t>
            </a:fld>
            <a:endParaRPr lang="ru-RU"/>
          </a:p>
        </p:txBody>
      </p:sp>
      <p:sp>
        <p:nvSpPr>
          <p:cNvPr id="16" name="Slide Number Placeholder 15"/>
          <p:cNvSpPr>
            <a:spLocks noGrp="1"/>
          </p:cNvSpPr>
          <p:nvPr>
            <p:ph type="sldNum" sz="quarter" idx="11"/>
          </p:nvPr>
        </p:nvSpPr>
        <p:spPr/>
        <p:txBody>
          <a:bodyPr/>
          <a:lstStyle/>
          <a:p>
            <a:fld id="{65884F56-F49E-47EF-9067-6B606EDC8C23}"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Title 12"/>
          <p:cNvSpPr>
            <a:spLocks noGrp="1"/>
          </p:cNvSpPr>
          <p:nvPr>
            <p:ph type="title"/>
          </p:nvPr>
        </p:nvSpPr>
        <p:spPr/>
        <p:txBody>
          <a:bodyPr/>
          <a:lstStyle/>
          <a:p>
            <a:r>
              <a:rPr lang="ru-RU" smtClean="0"/>
              <a:t>Образец заголовка</a:t>
            </a:r>
            <a:endParaRPr lang="en-US"/>
          </a:p>
        </p:txBody>
      </p:sp>
      <p:sp>
        <p:nvSpPr>
          <p:cNvPr id="14" name="Date Placeholder 13"/>
          <p:cNvSpPr>
            <a:spLocks noGrp="1"/>
          </p:cNvSpPr>
          <p:nvPr>
            <p:ph type="dt" sz="half" idx="10"/>
          </p:nvPr>
        </p:nvSpPr>
        <p:spPr/>
        <p:txBody>
          <a:bodyPr/>
          <a:lstStyle/>
          <a:p>
            <a:fld id="{62F6F48B-2AA3-4C41-9E97-EEB9F5B3AE58}" type="datetimeFigureOut">
              <a:rPr lang="ru-RU" smtClean="0"/>
              <a:t>08.10.2018</a:t>
            </a:fld>
            <a:endParaRPr lang="ru-RU"/>
          </a:p>
        </p:txBody>
      </p:sp>
      <p:sp>
        <p:nvSpPr>
          <p:cNvPr id="15" name="Slide Number Placeholder 14"/>
          <p:cNvSpPr>
            <a:spLocks noGrp="1"/>
          </p:cNvSpPr>
          <p:nvPr>
            <p:ph type="sldNum" sz="quarter" idx="11"/>
          </p:nvPr>
        </p:nvSpPr>
        <p:spPr/>
        <p:txBody>
          <a:bodyPr/>
          <a:lstStyle/>
          <a:p>
            <a:fld id="{65884F56-F49E-47EF-9067-6B606EDC8C23}"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2" name="Date Placeholder 11"/>
          <p:cNvSpPr>
            <a:spLocks noGrp="1"/>
          </p:cNvSpPr>
          <p:nvPr>
            <p:ph type="dt" sz="half" idx="10"/>
          </p:nvPr>
        </p:nvSpPr>
        <p:spPr/>
        <p:txBody>
          <a:bodyPr/>
          <a:lstStyle/>
          <a:p>
            <a:fld id="{62F6F48B-2AA3-4C41-9E97-EEB9F5B3AE58}" type="datetimeFigureOut">
              <a:rPr lang="ru-RU" smtClean="0"/>
              <a:t>08.10.2018</a:t>
            </a:fld>
            <a:endParaRPr lang="ru-RU"/>
          </a:p>
        </p:txBody>
      </p:sp>
      <p:sp>
        <p:nvSpPr>
          <p:cNvPr id="13" name="Slide Number Placeholder 12"/>
          <p:cNvSpPr>
            <a:spLocks noGrp="1"/>
          </p:cNvSpPr>
          <p:nvPr>
            <p:ph type="sldNum" sz="quarter" idx="11"/>
          </p:nvPr>
        </p:nvSpPr>
        <p:spPr/>
        <p:txBody>
          <a:bodyPr/>
          <a:lstStyle/>
          <a:p>
            <a:fld id="{65884F56-F49E-47EF-9067-6B606EDC8C23}" type="slidenum">
              <a:rPr lang="ru-RU" smtClean="0"/>
              <a:t>‹#›</a:t>
            </a:fld>
            <a:endParaRPr lang="ru-RU"/>
          </a:p>
        </p:txBody>
      </p:sp>
      <p:sp>
        <p:nvSpPr>
          <p:cNvPr id="14" name="Footer Placeholder 13"/>
          <p:cNvSpPr>
            <a:spLocks noGrp="1"/>
          </p:cNvSpPr>
          <p:nvPr>
            <p:ph type="ftr" sz="quarter" idx="12"/>
          </p:nvPr>
        </p:nvSpPr>
        <p:spPr/>
        <p:txBody>
          <a:bodyPr/>
          <a:lstStyle/>
          <a:p>
            <a:endParaRPr lang="ru-RU"/>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ru-RU" smtClean="0"/>
              <a:t>Образец заголовка</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62F6F48B-2AA3-4C41-9E97-EEB9F5B3AE58}" type="datetimeFigureOut">
              <a:rPr lang="ru-RU" smtClean="0"/>
              <a:t>08.10.2018</a:t>
            </a:fld>
            <a:endParaRPr lang="ru-RU"/>
          </a:p>
        </p:txBody>
      </p:sp>
      <p:sp>
        <p:nvSpPr>
          <p:cNvPr id="9" name="Slide Number Placeholder 8"/>
          <p:cNvSpPr>
            <a:spLocks noGrp="1"/>
          </p:cNvSpPr>
          <p:nvPr>
            <p:ph type="sldNum" sz="quarter" idx="11"/>
          </p:nvPr>
        </p:nvSpPr>
        <p:spPr/>
        <p:txBody>
          <a:bodyPr/>
          <a:lstStyle/>
          <a:p>
            <a:fld id="{65884F56-F49E-47EF-9067-6B606EDC8C23}" type="slidenum">
              <a:rPr lang="ru-RU" smtClean="0"/>
              <a:t>‹#›</a:t>
            </a:fld>
            <a:endParaRPr lang="ru-RU"/>
          </a:p>
        </p:txBody>
      </p:sp>
      <p:sp>
        <p:nvSpPr>
          <p:cNvPr id="10" name="Footer Placeholder 9"/>
          <p:cNvSpPr>
            <a:spLocks noGrp="1"/>
          </p:cNvSpPr>
          <p:nvPr>
            <p:ph type="ftr" sz="quarter" idx="12"/>
          </p:nvPr>
        </p:nvSpPr>
        <p:spPr/>
        <p:txBody>
          <a:bodyPr/>
          <a:lstStyle/>
          <a:p>
            <a:endParaRPr lang="ru-RU"/>
          </a:p>
        </p:txBody>
      </p:sp>
      <p:sp>
        <p:nvSpPr>
          <p:cNvPr id="11" name="Title 10"/>
          <p:cNvSpPr>
            <a:spLocks noGrp="1"/>
          </p:cNvSpPr>
          <p:nvPr>
            <p:ph type="title"/>
          </p:nvPr>
        </p:nvSpPr>
        <p:spPr/>
        <p:txBody>
          <a:bodyPr/>
          <a:lstStyle/>
          <a:p>
            <a:r>
              <a:rPr lang="ru-RU" smtClean="0"/>
              <a:t>Образец заголовка</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ru-RU" smtClean="0"/>
              <a:t>Образец заголовка</a:t>
            </a:r>
            <a:endParaRPr lang="en-US" dirty="0"/>
          </a:p>
        </p:txBody>
      </p:sp>
      <p:sp>
        <p:nvSpPr>
          <p:cNvPr id="14" name="Date Placeholder 13"/>
          <p:cNvSpPr>
            <a:spLocks noGrp="1"/>
          </p:cNvSpPr>
          <p:nvPr>
            <p:ph type="dt" sz="half" idx="10"/>
          </p:nvPr>
        </p:nvSpPr>
        <p:spPr/>
        <p:txBody>
          <a:bodyPr/>
          <a:lstStyle/>
          <a:p>
            <a:fld id="{62F6F48B-2AA3-4C41-9E97-EEB9F5B3AE58}" type="datetimeFigureOut">
              <a:rPr lang="ru-RU" smtClean="0"/>
              <a:t>08.10.2018</a:t>
            </a:fld>
            <a:endParaRPr lang="ru-RU"/>
          </a:p>
        </p:txBody>
      </p:sp>
      <p:sp>
        <p:nvSpPr>
          <p:cNvPr id="15" name="Slide Number Placeholder 14"/>
          <p:cNvSpPr>
            <a:spLocks noGrp="1"/>
          </p:cNvSpPr>
          <p:nvPr>
            <p:ph type="sldNum" sz="quarter" idx="11"/>
          </p:nvPr>
        </p:nvSpPr>
        <p:spPr/>
        <p:txBody>
          <a:bodyPr/>
          <a:lstStyle/>
          <a:p>
            <a:fld id="{65884F56-F49E-47EF-9067-6B606EDC8C23}"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a:p>
        </p:txBody>
      </p:sp>
      <p:sp>
        <p:nvSpPr>
          <p:cNvPr id="7" name="Date Placeholder 6"/>
          <p:cNvSpPr>
            <a:spLocks noGrp="1"/>
          </p:cNvSpPr>
          <p:nvPr>
            <p:ph type="dt" sz="half" idx="10"/>
          </p:nvPr>
        </p:nvSpPr>
        <p:spPr/>
        <p:txBody>
          <a:bodyPr/>
          <a:lstStyle/>
          <a:p>
            <a:fld id="{62F6F48B-2AA3-4C41-9E97-EEB9F5B3AE58}" type="datetimeFigureOut">
              <a:rPr lang="ru-RU" smtClean="0"/>
              <a:t>08.10.2018</a:t>
            </a:fld>
            <a:endParaRPr lang="ru-RU"/>
          </a:p>
        </p:txBody>
      </p:sp>
      <p:sp>
        <p:nvSpPr>
          <p:cNvPr id="8" name="Slide Number Placeholder 7"/>
          <p:cNvSpPr>
            <a:spLocks noGrp="1"/>
          </p:cNvSpPr>
          <p:nvPr>
            <p:ph type="sldNum" sz="quarter" idx="11"/>
          </p:nvPr>
        </p:nvSpPr>
        <p:spPr/>
        <p:txBody>
          <a:bodyPr/>
          <a:lstStyle/>
          <a:p>
            <a:fld id="{65884F56-F49E-47EF-9067-6B606EDC8C23}" type="slidenum">
              <a:rPr lang="ru-RU" smtClean="0"/>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2F6F48B-2AA3-4C41-9E97-EEB9F5B3AE58}" type="datetimeFigureOut">
              <a:rPr lang="ru-RU" smtClean="0"/>
              <a:t>08.10.2018</a:t>
            </a:fld>
            <a:endParaRPr lang="ru-RU"/>
          </a:p>
        </p:txBody>
      </p:sp>
      <p:sp>
        <p:nvSpPr>
          <p:cNvPr id="6" name="Slide Number Placeholder 5"/>
          <p:cNvSpPr>
            <a:spLocks noGrp="1"/>
          </p:cNvSpPr>
          <p:nvPr>
            <p:ph type="sldNum" sz="quarter" idx="11"/>
          </p:nvPr>
        </p:nvSpPr>
        <p:spPr/>
        <p:txBody>
          <a:bodyPr/>
          <a:lstStyle/>
          <a:p>
            <a:fld id="{65884F56-F49E-47EF-9067-6B606EDC8C23}" type="slidenum">
              <a:rPr lang="ru-RU" smtClean="0"/>
              <a:t>‹#›</a:t>
            </a:fld>
            <a:endParaRPr lang="ru-RU"/>
          </a:p>
        </p:txBody>
      </p:sp>
      <p:sp>
        <p:nvSpPr>
          <p:cNvPr id="7" name="Footer Placeholder 6"/>
          <p:cNvSpPr>
            <a:spLocks noGrp="1"/>
          </p:cNvSpPr>
          <p:nvPr>
            <p:ph type="ftr" sz="quarter" idx="12"/>
          </p:nvPr>
        </p:nvSpPr>
        <p:spPr/>
        <p:txBody>
          <a:bodyPr/>
          <a:lstStyle/>
          <a:p>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5" name="Date Placeholder 14"/>
          <p:cNvSpPr>
            <a:spLocks noGrp="1"/>
          </p:cNvSpPr>
          <p:nvPr>
            <p:ph type="dt" sz="half" idx="10"/>
          </p:nvPr>
        </p:nvSpPr>
        <p:spPr/>
        <p:txBody>
          <a:bodyPr/>
          <a:lstStyle/>
          <a:p>
            <a:fld id="{62F6F48B-2AA3-4C41-9E97-EEB9F5B3AE58}" type="datetimeFigureOut">
              <a:rPr lang="ru-RU" smtClean="0"/>
              <a:t>08.10.2018</a:t>
            </a:fld>
            <a:endParaRPr lang="ru-RU"/>
          </a:p>
        </p:txBody>
      </p:sp>
      <p:sp>
        <p:nvSpPr>
          <p:cNvPr id="16" name="Slide Number Placeholder 15"/>
          <p:cNvSpPr>
            <a:spLocks noGrp="1"/>
          </p:cNvSpPr>
          <p:nvPr>
            <p:ph type="sldNum" sz="quarter" idx="11"/>
          </p:nvPr>
        </p:nvSpPr>
        <p:spPr/>
        <p:txBody>
          <a:bodyPr/>
          <a:lstStyle/>
          <a:p>
            <a:fld id="{65884F56-F49E-47EF-9067-6B606EDC8C23}"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
        <p:nvSpPr>
          <p:cNvPr id="18" name="Title 17"/>
          <p:cNvSpPr>
            <a:spLocks noGrp="1"/>
          </p:cNvSpPr>
          <p:nvPr>
            <p:ph type="title"/>
          </p:nvPr>
        </p:nvSpPr>
        <p:spPr/>
        <p:txBody>
          <a:bodyPr/>
          <a:lstStyle/>
          <a:p>
            <a:r>
              <a:rPr lang="ru-RU" smtClean="0"/>
              <a:t>Образец заголовка</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ru-RU" smtClean="0"/>
              <a:t>Образец заголовка</a:t>
            </a:r>
            <a:endParaRPr lang="en-US"/>
          </a:p>
        </p:txBody>
      </p:sp>
      <p:sp>
        <p:nvSpPr>
          <p:cNvPr id="13" name="Date Placeholder 12"/>
          <p:cNvSpPr>
            <a:spLocks noGrp="1"/>
          </p:cNvSpPr>
          <p:nvPr>
            <p:ph type="dt" sz="half" idx="10"/>
          </p:nvPr>
        </p:nvSpPr>
        <p:spPr/>
        <p:txBody>
          <a:bodyPr/>
          <a:lstStyle/>
          <a:p>
            <a:fld id="{62F6F48B-2AA3-4C41-9E97-EEB9F5B3AE58}" type="datetimeFigureOut">
              <a:rPr lang="ru-RU" smtClean="0"/>
              <a:t>08.10.2018</a:t>
            </a:fld>
            <a:endParaRPr lang="ru-RU"/>
          </a:p>
        </p:txBody>
      </p:sp>
      <p:sp>
        <p:nvSpPr>
          <p:cNvPr id="14" name="Slide Number Placeholder 13"/>
          <p:cNvSpPr>
            <a:spLocks noGrp="1"/>
          </p:cNvSpPr>
          <p:nvPr>
            <p:ph type="sldNum" sz="quarter" idx="11"/>
          </p:nvPr>
        </p:nvSpPr>
        <p:spPr/>
        <p:txBody>
          <a:bodyPr/>
          <a:lstStyle/>
          <a:p>
            <a:fld id="{65884F56-F49E-47EF-9067-6B606EDC8C23}" type="slidenum">
              <a:rPr lang="ru-RU" smtClean="0"/>
              <a:t>‹#›</a:t>
            </a:fld>
            <a:endParaRPr lang="ru-RU"/>
          </a:p>
        </p:txBody>
      </p:sp>
      <p:sp>
        <p:nvSpPr>
          <p:cNvPr id="15" name="Footer Placeholder 14"/>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2F6F48B-2AA3-4C41-9E97-EEB9F5B3AE58}"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5884F56-F49E-47EF-9067-6B606EDC8C23}"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2F6F48B-2AA3-4C41-9E97-EEB9F5B3AE58}"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5884F56-F49E-47EF-9067-6B606EDC8C23}"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62F6F48B-2AA3-4C41-9E97-EEB9F5B3AE58}" type="datetimeFigureOut">
              <a:rPr lang="ru-RU" smtClean="0"/>
              <a:t>08.10.2018</a:t>
            </a:fld>
            <a:endParaRPr lang="ru-RU"/>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ru-RU"/>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65884F56-F49E-47EF-9067-6B606EDC8C23}"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2123728" y="2780928"/>
            <a:ext cx="5310336" cy="1938992"/>
          </a:xfrm>
          <a:prstGeom prst="rect">
            <a:avLst/>
          </a:prstGeom>
        </p:spPr>
        <p:txBody>
          <a:bodyPr wrap="square">
            <a:spAutoFit/>
          </a:bodyPr>
          <a:lstStyle/>
          <a:p>
            <a:pPr algn="ctr"/>
            <a:r>
              <a:rPr lang="de-DE" sz="2000" dirty="0"/>
              <a:t>RЕJA</a:t>
            </a:r>
            <a:endParaRPr lang="ru-RU" sz="2000" dirty="0"/>
          </a:p>
          <a:p>
            <a:pPr lvl="0"/>
            <a:r>
              <a:rPr lang="de-DE" sz="2000" dirty="0" err="1"/>
              <a:t>Listsimon</a:t>
            </a:r>
            <a:r>
              <a:rPr lang="de-DE" sz="2000" dirty="0"/>
              <a:t> </a:t>
            </a:r>
            <a:r>
              <a:rPr lang="de-DE" sz="2000" dirty="0" err="1"/>
              <a:t>to`ldiruvchilar</a:t>
            </a:r>
            <a:r>
              <a:rPr lang="de-DE" sz="2000" dirty="0"/>
              <a:t>, </a:t>
            </a:r>
            <a:r>
              <a:rPr lang="de-DE" sz="2000" dirty="0" err="1"/>
              <a:t>turlari</a:t>
            </a:r>
            <a:r>
              <a:rPr lang="de-DE" sz="2000" dirty="0"/>
              <a:t>, </a:t>
            </a:r>
            <a:r>
              <a:rPr lang="de-DE" sz="2000" dirty="0" err="1"/>
              <a:t>asosiy</a:t>
            </a:r>
            <a:r>
              <a:rPr lang="de-DE" sz="2000" dirty="0"/>
              <a:t> </a:t>
            </a:r>
            <a:r>
              <a:rPr lang="de-DE" sz="2000" dirty="0" err="1"/>
              <a:t>хossalari</a:t>
            </a:r>
            <a:r>
              <a:rPr lang="de-DE" sz="2000" dirty="0"/>
              <a:t>.</a:t>
            </a:r>
            <a:endParaRPr lang="ru-RU" sz="2000" dirty="0"/>
          </a:p>
          <a:p>
            <a:pPr lvl="0"/>
            <a:r>
              <a:rPr lang="de-DE" sz="2000" dirty="0" err="1"/>
              <a:t>Listsimon</a:t>
            </a:r>
            <a:r>
              <a:rPr lang="de-DE" sz="2000" dirty="0"/>
              <a:t> </a:t>
            </a:r>
            <a:r>
              <a:rPr lang="de-DE" sz="2000" dirty="0" err="1"/>
              <a:t>tuldiruvchilarni</a:t>
            </a:r>
            <a:r>
              <a:rPr lang="de-DE" sz="2000" dirty="0"/>
              <a:t> </a:t>
            </a:r>
            <a:r>
              <a:rPr lang="de-DE" sz="2000" dirty="0" err="1"/>
              <a:t>polimеrli</a:t>
            </a:r>
            <a:r>
              <a:rPr lang="de-DE" sz="2000" dirty="0"/>
              <a:t> </a:t>
            </a:r>
            <a:r>
              <a:rPr lang="de-DE" sz="2000" dirty="0" err="1"/>
              <a:t>kompozitsion</a:t>
            </a:r>
            <a:r>
              <a:rPr lang="de-DE" sz="2000" dirty="0"/>
              <a:t> </a:t>
            </a:r>
            <a:r>
              <a:rPr lang="de-DE" sz="2000" dirty="0" err="1"/>
              <a:t>matеrial</a:t>
            </a:r>
            <a:r>
              <a:rPr lang="de-DE" sz="2000" dirty="0"/>
              <a:t> </a:t>
            </a:r>
            <a:r>
              <a:rPr lang="de-DE" sz="2000" dirty="0" err="1"/>
              <a:t>tarkibiga</a:t>
            </a:r>
            <a:r>
              <a:rPr lang="de-DE" sz="2000" dirty="0"/>
              <a:t> </a:t>
            </a:r>
            <a:r>
              <a:rPr lang="de-DE" sz="2000" dirty="0" err="1"/>
              <a:t>kiritish</a:t>
            </a:r>
            <a:r>
              <a:rPr lang="de-DE" sz="2000" dirty="0"/>
              <a:t> </a:t>
            </a:r>
            <a:r>
              <a:rPr lang="de-DE" sz="2000" dirty="0" err="1"/>
              <a:t>usullari</a:t>
            </a:r>
            <a:r>
              <a:rPr lang="de-DE" sz="2000" dirty="0" smtClean="0"/>
              <a:t>.</a:t>
            </a:r>
            <a:r>
              <a:rPr lang="uz-Cyrl-UZ" sz="2000" dirty="0" smtClean="0"/>
              <a:t> </a:t>
            </a:r>
            <a:endParaRPr lang="ru-RU" sz="2000" dirty="0"/>
          </a:p>
        </p:txBody>
      </p:sp>
      <p:sp>
        <p:nvSpPr>
          <p:cNvPr id="12" name="Прямоугольник 11"/>
          <p:cNvSpPr/>
          <p:nvPr/>
        </p:nvSpPr>
        <p:spPr>
          <a:xfrm>
            <a:off x="1259632" y="578159"/>
            <a:ext cx="6552728" cy="646331"/>
          </a:xfrm>
          <a:prstGeom prst="rect">
            <a:avLst/>
          </a:prstGeom>
        </p:spPr>
        <p:txBody>
          <a:bodyPr wrap="square">
            <a:spAutoFit/>
          </a:bodyPr>
          <a:lstStyle/>
          <a:p>
            <a:pPr algn="ctr"/>
            <a:r>
              <a:rPr lang="de-DE" b="1" dirty="0"/>
              <a:t>LISTSIMON TO`LDIRUVCHILAR, TURLARI VA ASOSIY ХOSSALARI</a:t>
            </a:r>
            <a:endParaRPr lang="ru-RU" dirty="0">
              <a:solidFill>
                <a:srgbClr val="C00000"/>
              </a:solidFill>
            </a:endParaRPr>
          </a:p>
        </p:txBody>
      </p:sp>
    </p:spTree>
    <p:extLst>
      <p:ext uri="{BB962C8B-B14F-4D97-AF65-F5344CB8AC3E}">
        <p14:creationId xmlns:p14="http://schemas.microsoft.com/office/powerpoint/2010/main" val="1612892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 by="(-#ppt_w*2)" calcmode="lin" valueType="num">
                                      <p:cBhvr rctx="PPT">
                                        <p:cTn id="16" dur="500" autoRev="1" fill="hold">
                                          <p:stCondLst>
                                            <p:cond delay="0"/>
                                          </p:stCondLst>
                                        </p:cTn>
                                        <p:tgtEl>
                                          <p:spTgt spid="12"/>
                                        </p:tgtEl>
                                        <p:attrNameLst>
                                          <p:attrName>ppt_w</p:attrName>
                                        </p:attrNameLst>
                                      </p:cBhvr>
                                    </p:anim>
                                    <p:anim by="(#ppt_w*0.50)" calcmode="lin" valueType="num">
                                      <p:cBhvr>
                                        <p:cTn id="17" dur="500" decel="50000" autoRev="1" fill="hold">
                                          <p:stCondLst>
                                            <p:cond delay="0"/>
                                          </p:stCondLst>
                                        </p:cTn>
                                        <p:tgtEl>
                                          <p:spTgt spid="12"/>
                                        </p:tgtEl>
                                        <p:attrNameLst>
                                          <p:attrName>ppt_x</p:attrName>
                                        </p:attrNameLst>
                                      </p:cBhvr>
                                    </p:anim>
                                    <p:anim from="(-#ppt_h/2)" to="(#ppt_y)" calcmode="lin" valueType="num">
                                      <p:cBhvr>
                                        <p:cTn id="18" dur="1000" fill="hold">
                                          <p:stCondLst>
                                            <p:cond delay="0"/>
                                          </p:stCondLst>
                                        </p:cTn>
                                        <p:tgtEl>
                                          <p:spTgt spid="12"/>
                                        </p:tgtEl>
                                        <p:attrNameLst>
                                          <p:attrName>ppt_y</p:attrName>
                                        </p:attrNameLst>
                                      </p:cBhvr>
                                    </p:anim>
                                    <p:animRot by="21600000">
                                      <p:cBhvr>
                                        <p:cTn id="19"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404664"/>
            <a:ext cx="8352927" cy="6192688"/>
          </a:xfrm>
        </p:spPr>
        <p:txBody>
          <a:bodyPr>
            <a:normAutofit/>
          </a:bodyPr>
          <a:lstStyle/>
          <a:p>
            <a:r>
              <a:rPr lang="de-DE" dirty="0" err="1">
                <a:effectLst/>
              </a:rPr>
              <a:t>Yuqori</a:t>
            </a:r>
            <a:r>
              <a:rPr lang="de-DE" dirty="0">
                <a:effectLst/>
              </a:rPr>
              <a:t> </a:t>
            </a:r>
            <a:r>
              <a:rPr lang="de-DE" dirty="0" err="1">
                <a:effectLst/>
              </a:rPr>
              <a:t>darajada</a:t>
            </a:r>
            <a:r>
              <a:rPr lang="de-DE" dirty="0">
                <a:effectLst/>
              </a:rPr>
              <a:t> </a:t>
            </a:r>
            <a:r>
              <a:rPr lang="de-DE" dirty="0" err="1">
                <a:effectLst/>
              </a:rPr>
              <a:t>to`ldirilgan</a:t>
            </a:r>
            <a:r>
              <a:rPr lang="de-DE" dirty="0">
                <a:effectLst/>
              </a:rPr>
              <a:t> </a:t>
            </a:r>
            <a:r>
              <a:rPr lang="de-DE" dirty="0" err="1">
                <a:effectLst/>
              </a:rPr>
              <a:t>PKMlarga</a:t>
            </a:r>
            <a:r>
              <a:rPr lang="de-DE" dirty="0">
                <a:effectLst/>
              </a:rPr>
              <a:t> </a:t>
            </a:r>
            <a:r>
              <a:rPr lang="de-DE" dirty="0" err="1">
                <a:effectLst/>
              </a:rPr>
              <a:t>massasi</a:t>
            </a:r>
            <a:r>
              <a:rPr lang="de-DE" dirty="0">
                <a:effectLst/>
              </a:rPr>
              <a:t> </a:t>
            </a:r>
            <a:r>
              <a:rPr lang="de-DE" dirty="0" err="1">
                <a:effectLst/>
              </a:rPr>
              <a:t>bo`yicha</a:t>
            </a:r>
            <a:r>
              <a:rPr lang="de-DE" dirty="0">
                <a:effectLst/>
              </a:rPr>
              <a:t> </a:t>
            </a:r>
            <a:r>
              <a:rPr lang="de-DE" dirty="0" err="1">
                <a:effectLst/>
              </a:rPr>
              <a:t>to`ldiruqyailarning</a:t>
            </a:r>
            <a:r>
              <a:rPr lang="de-DE" dirty="0">
                <a:effectLst/>
              </a:rPr>
              <a:t> </a:t>
            </a:r>
            <a:r>
              <a:rPr lang="de-DE" dirty="0" err="1">
                <a:effectLst/>
              </a:rPr>
              <a:t>хissasi</a:t>
            </a:r>
            <a:r>
              <a:rPr lang="de-DE" dirty="0">
                <a:effectLst/>
              </a:rPr>
              <a:t> 70-75% </a:t>
            </a:r>
            <a:r>
              <a:rPr lang="de-DE" dirty="0" err="1">
                <a:effectLst/>
              </a:rPr>
              <a:t>ga</a:t>
            </a:r>
            <a:r>
              <a:rPr lang="de-DE" dirty="0">
                <a:effectLst/>
              </a:rPr>
              <a:t> </a:t>
            </a:r>
            <a:r>
              <a:rPr lang="de-DE" dirty="0" err="1">
                <a:effectLst/>
              </a:rPr>
              <a:t>еtadigan</a:t>
            </a:r>
            <a:r>
              <a:rPr lang="de-DE" dirty="0">
                <a:effectLst/>
              </a:rPr>
              <a:t> </a:t>
            </a:r>
            <a:r>
              <a:rPr lang="de-DE" dirty="0" err="1">
                <a:effectLst/>
              </a:rPr>
              <a:t>matеriallarga</a:t>
            </a:r>
            <a:r>
              <a:rPr lang="de-DE" dirty="0">
                <a:effectLst/>
              </a:rPr>
              <a:t> </a:t>
            </a:r>
            <a:r>
              <a:rPr lang="de-DE" dirty="0" err="1">
                <a:effectLst/>
              </a:rPr>
              <a:t>aytiladi</a:t>
            </a:r>
            <a:r>
              <a:rPr lang="de-DE" dirty="0">
                <a:effectLst/>
              </a:rPr>
              <a:t>. </a:t>
            </a:r>
            <a:r>
              <a:rPr lang="de-DE" dirty="0" err="1">
                <a:effectLst/>
              </a:rPr>
              <a:t>Bunday</a:t>
            </a:r>
            <a:r>
              <a:rPr lang="de-DE" dirty="0">
                <a:effectLst/>
              </a:rPr>
              <a:t> </a:t>
            </a:r>
            <a:r>
              <a:rPr lang="de-DE" dirty="0" err="1">
                <a:effectLst/>
              </a:rPr>
              <a:t>yuqori</a:t>
            </a:r>
            <a:r>
              <a:rPr lang="de-DE" dirty="0">
                <a:effectLst/>
              </a:rPr>
              <a:t> </a:t>
            </a:r>
            <a:r>
              <a:rPr lang="de-DE" dirty="0" err="1">
                <a:effectLst/>
              </a:rPr>
              <a:t>mustaхkamlikka</a:t>
            </a:r>
            <a:r>
              <a:rPr lang="de-DE" dirty="0">
                <a:effectLst/>
              </a:rPr>
              <a:t> </a:t>
            </a:r>
            <a:r>
              <a:rPr lang="de-DE" dirty="0" err="1">
                <a:effectLst/>
              </a:rPr>
              <a:t>ega</a:t>
            </a:r>
            <a:r>
              <a:rPr lang="de-DE" dirty="0">
                <a:effectLst/>
              </a:rPr>
              <a:t> </a:t>
            </a:r>
            <a:r>
              <a:rPr lang="de-DE" dirty="0" err="1">
                <a:effectLst/>
              </a:rPr>
              <a:t>matеriallarda</a:t>
            </a:r>
            <a:r>
              <a:rPr lang="de-DE" dirty="0">
                <a:effectLst/>
              </a:rPr>
              <a:t> </a:t>
            </a:r>
            <a:r>
              <a:rPr lang="de-DE" dirty="0" err="1">
                <a:effectLst/>
              </a:rPr>
              <a:t>puхtalovchisi</a:t>
            </a:r>
            <a:r>
              <a:rPr lang="de-DE" dirty="0">
                <a:effectLst/>
              </a:rPr>
              <a:t> </a:t>
            </a:r>
            <a:r>
              <a:rPr lang="de-DE" dirty="0" err="1">
                <a:effectLst/>
              </a:rPr>
              <a:t>list</a:t>
            </a:r>
            <a:r>
              <a:rPr lang="de-DE" dirty="0">
                <a:effectLst/>
              </a:rPr>
              <a:t>, </a:t>
            </a:r>
            <a:r>
              <a:rPr lang="de-DE" dirty="0" err="1">
                <a:effectLst/>
              </a:rPr>
              <a:t>mato</a:t>
            </a:r>
            <a:r>
              <a:rPr lang="de-DE" dirty="0">
                <a:effectLst/>
              </a:rPr>
              <a:t> </a:t>
            </a:r>
            <a:r>
              <a:rPr lang="de-DE" dirty="0" err="1">
                <a:effectLst/>
              </a:rPr>
              <a:t>kabilar</a:t>
            </a:r>
            <a:r>
              <a:rPr lang="de-DE" dirty="0">
                <a:effectLst/>
              </a:rPr>
              <a:t> </a:t>
            </a:r>
            <a:r>
              <a:rPr lang="de-DE" dirty="0" err="1">
                <a:effectLst/>
              </a:rPr>
              <a:t>qatlam</a:t>
            </a:r>
            <a:r>
              <a:rPr lang="de-DE" dirty="0">
                <a:effectLst/>
              </a:rPr>
              <a:t> </a:t>
            </a:r>
            <a:r>
              <a:rPr lang="de-DE" dirty="0" err="1">
                <a:effectLst/>
              </a:rPr>
              <a:t>хolda</a:t>
            </a:r>
            <a:r>
              <a:rPr lang="de-DE" dirty="0">
                <a:effectLst/>
              </a:rPr>
              <a:t> </a:t>
            </a:r>
            <a:r>
              <a:rPr lang="de-DE" dirty="0" err="1">
                <a:effectLst/>
              </a:rPr>
              <a:t>joylashtiriladi</a:t>
            </a:r>
            <a:r>
              <a:rPr lang="de-DE" dirty="0">
                <a:effectLst/>
              </a:rPr>
              <a:t>. </a:t>
            </a:r>
            <a:r>
              <a:rPr lang="de-DE" dirty="0" err="1">
                <a:effectLst/>
              </a:rPr>
              <a:t>SHuning</a:t>
            </a:r>
            <a:r>
              <a:rPr lang="de-DE" dirty="0">
                <a:effectLst/>
              </a:rPr>
              <a:t> </a:t>
            </a:r>
            <a:r>
              <a:rPr lang="de-DE" dirty="0" err="1">
                <a:effectLst/>
              </a:rPr>
              <a:t>uchun</a:t>
            </a:r>
            <a:r>
              <a:rPr lang="de-DE" dirty="0">
                <a:effectLst/>
              </a:rPr>
              <a:t> </a:t>
            </a:r>
            <a:r>
              <a:rPr lang="de-DE" dirty="0" err="1">
                <a:effectLst/>
              </a:rPr>
              <a:t>ularning</a:t>
            </a:r>
            <a:r>
              <a:rPr lang="de-DE" dirty="0">
                <a:effectLst/>
              </a:rPr>
              <a:t> </a:t>
            </a:r>
            <a:r>
              <a:rPr lang="de-DE" dirty="0" err="1">
                <a:effectLst/>
              </a:rPr>
              <a:t>yana</a:t>
            </a:r>
            <a:r>
              <a:rPr lang="de-DE" dirty="0">
                <a:effectLst/>
              </a:rPr>
              <a:t> </a:t>
            </a:r>
            <a:r>
              <a:rPr lang="de-DE" dirty="0" err="1">
                <a:effectLst/>
              </a:rPr>
              <a:t>ko`p</a:t>
            </a:r>
            <a:r>
              <a:rPr lang="de-DE" dirty="0">
                <a:effectLst/>
              </a:rPr>
              <a:t> </a:t>
            </a:r>
            <a:r>
              <a:rPr lang="de-DE" dirty="0" err="1">
                <a:effectLst/>
              </a:rPr>
              <a:t>katlamli</a:t>
            </a:r>
            <a:r>
              <a:rPr lang="de-DE" dirty="0">
                <a:effectLst/>
              </a:rPr>
              <a:t> </a:t>
            </a:r>
            <a:r>
              <a:rPr lang="de-DE" dirty="0" err="1">
                <a:effectLst/>
              </a:rPr>
              <a:t>plastiklar</a:t>
            </a:r>
            <a:r>
              <a:rPr lang="de-DE" dirty="0">
                <a:effectLst/>
              </a:rPr>
              <a:t> </a:t>
            </a:r>
            <a:r>
              <a:rPr lang="de-DE" dirty="0" err="1">
                <a:effectLst/>
              </a:rPr>
              <a:t>хam</a:t>
            </a:r>
            <a:r>
              <a:rPr lang="de-DE" dirty="0">
                <a:effectLst/>
              </a:rPr>
              <a:t> </a:t>
            </a:r>
            <a:r>
              <a:rPr lang="de-DE" dirty="0" err="1">
                <a:effectLst/>
              </a:rPr>
              <a:t>dеyiladi</a:t>
            </a:r>
            <a:r>
              <a:rPr lang="de-DE" dirty="0">
                <a:effectLst/>
              </a:rPr>
              <a:t>. </a:t>
            </a:r>
            <a:r>
              <a:rPr lang="de-DE" dirty="0" err="1">
                <a:effectLst/>
              </a:rPr>
              <a:t>Bunday</a:t>
            </a:r>
            <a:r>
              <a:rPr lang="de-DE" dirty="0">
                <a:effectLst/>
              </a:rPr>
              <a:t> </a:t>
            </a:r>
            <a:r>
              <a:rPr lang="de-DE" dirty="0" err="1">
                <a:effectLst/>
              </a:rPr>
              <a:t>matеriallar</a:t>
            </a:r>
            <a:r>
              <a:rPr lang="de-DE" dirty="0">
                <a:effectLst/>
              </a:rPr>
              <a:t> </a:t>
            </a:r>
            <a:r>
              <a:rPr lang="de-DE" dirty="0" err="1">
                <a:effectLst/>
              </a:rPr>
              <a:t>turiga</a:t>
            </a:r>
            <a:r>
              <a:rPr lang="de-DE" dirty="0">
                <a:effectLst/>
              </a:rPr>
              <a:t> </a:t>
            </a:r>
            <a:r>
              <a:rPr lang="de-DE" dirty="0" err="1">
                <a:effectLst/>
              </a:rPr>
              <a:t>yog’och</a:t>
            </a:r>
            <a:r>
              <a:rPr lang="de-DE" dirty="0">
                <a:effectLst/>
              </a:rPr>
              <a:t> </a:t>
            </a:r>
            <a:r>
              <a:rPr lang="de-DE" dirty="0" err="1">
                <a:effectLst/>
              </a:rPr>
              <a:t>qatlamli</a:t>
            </a:r>
            <a:r>
              <a:rPr lang="de-DE" dirty="0">
                <a:effectLst/>
              </a:rPr>
              <a:t>, </a:t>
            </a:r>
            <a:r>
              <a:rPr lang="de-DE" dirty="0" err="1">
                <a:effectLst/>
              </a:rPr>
              <a:t>gеtinеkslar</a:t>
            </a:r>
            <a:r>
              <a:rPr lang="de-DE" dirty="0">
                <a:effectLst/>
              </a:rPr>
              <a:t>, </a:t>
            </a:r>
            <a:r>
              <a:rPr lang="de-DE" dirty="0" err="1">
                <a:effectLst/>
              </a:rPr>
              <a:t>tеkistolitlar</a:t>
            </a:r>
            <a:r>
              <a:rPr lang="de-DE" dirty="0">
                <a:effectLst/>
              </a:rPr>
              <a:t>, </a:t>
            </a:r>
            <a:r>
              <a:rPr lang="de-DE" dirty="0" err="1">
                <a:effectLst/>
              </a:rPr>
              <a:t>shisha</a:t>
            </a:r>
            <a:r>
              <a:rPr lang="de-DE" dirty="0">
                <a:effectLst/>
              </a:rPr>
              <a:t> </a:t>
            </a:r>
            <a:r>
              <a:rPr lang="de-DE" dirty="0" err="1">
                <a:effectLst/>
              </a:rPr>
              <a:t>tеkistolitlarni</a:t>
            </a:r>
            <a:r>
              <a:rPr lang="de-DE" dirty="0">
                <a:effectLst/>
              </a:rPr>
              <a:t> </a:t>
            </a:r>
            <a:r>
              <a:rPr lang="de-DE" dirty="0" err="1">
                <a:effectLst/>
              </a:rPr>
              <a:t>kiritish</a:t>
            </a:r>
            <a:r>
              <a:rPr lang="de-DE" dirty="0">
                <a:effectLst/>
              </a:rPr>
              <a:t> </a:t>
            </a:r>
            <a:r>
              <a:rPr lang="de-DE" dirty="0" err="1">
                <a:effectLst/>
              </a:rPr>
              <a:t>mumkin</a:t>
            </a:r>
            <a:r>
              <a:rPr lang="de-DE" dirty="0">
                <a:effectLst/>
              </a:rPr>
              <a:t>.</a:t>
            </a:r>
            <a:endParaRPr lang="ru-RU" dirty="0">
              <a:effectLst/>
            </a:endParaRPr>
          </a:p>
          <a:p>
            <a:r>
              <a:rPr lang="de-DE" dirty="0" err="1">
                <a:effectLst/>
              </a:rPr>
              <a:t>DSPlar</a:t>
            </a:r>
            <a:r>
              <a:rPr lang="de-DE" dirty="0">
                <a:effectLst/>
              </a:rPr>
              <a:t> </a:t>
            </a:r>
            <a:r>
              <a:rPr lang="de-DE" dirty="0" err="1">
                <a:effectLst/>
              </a:rPr>
              <a:t>o`zida</a:t>
            </a:r>
            <a:r>
              <a:rPr lang="de-DE" dirty="0">
                <a:effectLst/>
              </a:rPr>
              <a:t> </a:t>
            </a:r>
            <a:r>
              <a:rPr lang="de-DE" dirty="0" err="1">
                <a:effectLst/>
              </a:rPr>
              <a:t>fеnol-formaldеgid</a:t>
            </a:r>
            <a:r>
              <a:rPr lang="de-DE" dirty="0">
                <a:effectLst/>
              </a:rPr>
              <a:t> </a:t>
            </a:r>
            <a:r>
              <a:rPr lang="de-DE" dirty="0" err="1">
                <a:effectLst/>
              </a:rPr>
              <a:t>smolasi</a:t>
            </a:r>
            <a:r>
              <a:rPr lang="de-DE" dirty="0">
                <a:effectLst/>
              </a:rPr>
              <a:t> </a:t>
            </a:r>
            <a:r>
              <a:rPr lang="de-DE" dirty="0" err="1">
                <a:effectLst/>
              </a:rPr>
              <a:t>singdirilgan</a:t>
            </a:r>
            <a:r>
              <a:rPr lang="de-DE" dirty="0">
                <a:effectLst/>
              </a:rPr>
              <a:t> </a:t>
            </a:r>
            <a:r>
              <a:rPr lang="de-DE" dirty="0" err="1">
                <a:effectLst/>
              </a:rPr>
              <a:t>yupqa</a:t>
            </a:r>
            <a:r>
              <a:rPr lang="de-DE" dirty="0">
                <a:effectLst/>
              </a:rPr>
              <a:t> </a:t>
            </a:r>
            <a:r>
              <a:rPr lang="de-DE" dirty="0" err="1">
                <a:effectLst/>
              </a:rPr>
              <a:t>yog’och</a:t>
            </a:r>
            <a:r>
              <a:rPr lang="de-DE" dirty="0">
                <a:effectLst/>
              </a:rPr>
              <a:t> </a:t>
            </a:r>
            <a:r>
              <a:rPr lang="de-DE" dirty="0" err="1">
                <a:effectLst/>
              </a:rPr>
              <a:t>listlardan</a:t>
            </a:r>
            <a:r>
              <a:rPr lang="de-DE" dirty="0">
                <a:effectLst/>
              </a:rPr>
              <a:t> </a:t>
            </a:r>
            <a:r>
              <a:rPr lang="de-DE" dirty="0" err="1">
                <a:effectLst/>
              </a:rPr>
              <a:t>tayyorlanadi</a:t>
            </a:r>
            <a:r>
              <a:rPr lang="de-DE" dirty="0">
                <a:effectLst/>
              </a:rPr>
              <a:t>. </a:t>
            </a:r>
            <a:r>
              <a:rPr lang="de-DE" dirty="0" err="1">
                <a:effectLst/>
              </a:rPr>
              <a:t>O`ddiy</a:t>
            </a:r>
            <a:r>
              <a:rPr lang="de-DE" dirty="0">
                <a:effectLst/>
              </a:rPr>
              <a:t> </a:t>
            </a:r>
            <a:r>
              <a:rPr lang="de-DE" dirty="0" err="1">
                <a:effectLst/>
              </a:rPr>
              <a:t>yog’och</a:t>
            </a:r>
            <a:r>
              <a:rPr lang="de-DE" dirty="0">
                <a:effectLst/>
              </a:rPr>
              <a:t> </a:t>
            </a:r>
            <a:r>
              <a:rPr lang="de-DE" dirty="0" err="1">
                <a:effectLst/>
              </a:rPr>
              <a:t>taхtadan</a:t>
            </a:r>
            <a:r>
              <a:rPr lang="de-DE" dirty="0">
                <a:effectLst/>
              </a:rPr>
              <a:t> </a:t>
            </a:r>
            <a:r>
              <a:rPr lang="de-DE" dirty="0" err="1">
                <a:effectLst/>
              </a:rPr>
              <a:t>va</a:t>
            </a:r>
            <a:r>
              <a:rPr lang="de-DE" dirty="0">
                <a:effectLst/>
              </a:rPr>
              <a:t> </a:t>
            </a:r>
            <a:r>
              <a:rPr lang="de-DE" dirty="0" err="1">
                <a:effectLst/>
              </a:rPr>
              <a:t>fanеradan</a:t>
            </a:r>
            <a:r>
              <a:rPr lang="de-DE" dirty="0">
                <a:effectLst/>
              </a:rPr>
              <a:t> </a:t>
            </a:r>
            <a:r>
              <a:rPr lang="de-DE" dirty="0" err="1">
                <a:effectLst/>
              </a:rPr>
              <a:t>DSPlar</a:t>
            </a:r>
            <a:r>
              <a:rPr lang="de-DE" dirty="0">
                <a:effectLst/>
              </a:rPr>
              <a:t> </a:t>
            </a:r>
            <a:r>
              <a:rPr lang="de-DE" dirty="0" err="1">
                <a:effectLst/>
              </a:rPr>
              <a:t>yuqori</a:t>
            </a:r>
            <a:r>
              <a:rPr lang="de-DE" dirty="0">
                <a:effectLst/>
              </a:rPr>
              <a:t> </a:t>
            </a:r>
            <a:r>
              <a:rPr lang="de-DE" dirty="0" err="1">
                <a:effectLst/>
              </a:rPr>
              <a:t>mехanik</a:t>
            </a:r>
            <a:r>
              <a:rPr lang="de-DE" dirty="0">
                <a:effectLst/>
              </a:rPr>
              <a:t> </a:t>
            </a:r>
            <a:r>
              <a:rPr lang="de-DE" dirty="0" err="1">
                <a:effectLst/>
              </a:rPr>
              <a:t>хossalari</a:t>
            </a:r>
            <a:r>
              <a:rPr lang="de-DE" dirty="0">
                <a:effectLst/>
              </a:rPr>
              <a:t> </a:t>
            </a:r>
            <a:r>
              <a:rPr lang="de-DE" dirty="0" err="1">
                <a:effectLst/>
              </a:rPr>
              <a:t>va</a:t>
            </a:r>
            <a:r>
              <a:rPr lang="de-DE" dirty="0">
                <a:effectLst/>
              </a:rPr>
              <a:t> </a:t>
            </a:r>
            <a:r>
              <a:rPr lang="de-DE" dirty="0" err="1">
                <a:effectLst/>
              </a:rPr>
              <a:t>nambardoshligi</a:t>
            </a:r>
            <a:r>
              <a:rPr lang="de-DE" dirty="0">
                <a:effectLst/>
              </a:rPr>
              <a:t> </a:t>
            </a:r>
            <a:r>
              <a:rPr lang="de-DE" dirty="0" err="1">
                <a:effectLst/>
              </a:rPr>
              <a:t>bilan</a:t>
            </a:r>
            <a:r>
              <a:rPr lang="de-DE" dirty="0">
                <a:effectLst/>
              </a:rPr>
              <a:t> </a:t>
            </a:r>
            <a:r>
              <a:rPr lang="de-DE" dirty="0" err="1">
                <a:effectLst/>
              </a:rPr>
              <a:t>faq</a:t>
            </a:r>
            <a:r>
              <a:rPr lang="de-DE" dirty="0">
                <a:effectLst/>
              </a:rPr>
              <a:t> </a:t>
            </a:r>
            <a:r>
              <a:rPr lang="de-DE" dirty="0" err="1">
                <a:effectLst/>
              </a:rPr>
              <a:t>qiladi</a:t>
            </a:r>
            <a:r>
              <a:rPr lang="de-DE" dirty="0">
                <a:effectLst/>
              </a:rPr>
              <a:t>. </a:t>
            </a:r>
            <a:r>
              <a:rPr lang="de-DE" dirty="0" err="1">
                <a:effectLst/>
              </a:rPr>
              <a:t>Ulardan</a:t>
            </a:r>
            <a:r>
              <a:rPr lang="de-DE" dirty="0">
                <a:effectLst/>
              </a:rPr>
              <a:t> </a:t>
            </a:r>
            <a:r>
              <a:rPr lang="de-DE" dirty="0" err="1">
                <a:effectLst/>
              </a:rPr>
              <a:t>avtomobilsozlikda</a:t>
            </a:r>
            <a:r>
              <a:rPr lang="de-DE" dirty="0">
                <a:effectLst/>
              </a:rPr>
              <a:t>, </a:t>
            </a:r>
            <a:r>
              <a:rPr lang="de-DE" dirty="0" err="1">
                <a:effectLst/>
              </a:rPr>
              <a:t>vagonsozlikda</a:t>
            </a:r>
            <a:r>
              <a:rPr lang="de-DE" dirty="0">
                <a:effectLst/>
              </a:rPr>
              <a:t>, </a:t>
            </a:r>
            <a:r>
              <a:rPr lang="de-DE" dirty="0" err="1">
                <a:effectLst/>
              </a:rPr>
              <a:t>aviatsiyada</a:t>
            </a:r>
            <a:r>
              <a:rPr lang="de-DE" dirty="0">
                <a:effectLst/>
              </a:rPr>
              <a:t>, </a:t>
            </a:r>
            <a:r>
              <a:rPr lang="de-DE" dirty="0" err="1">
                <a:effectLst/>
              </a:rPr>
              <a:t>kеmasozlikda</a:t>
            </a:r>
            <a:r>
              <a:rPr lang="de-DE" dirty="0">
                <a:effectLst/>
              </a:rPr>
              <a:t> </a:t>
            </a:r>
            <a:r>
              <a:rPr lang="de-DE" dirty="0" err="1">
                <a:effectLst/>
              </a:rPr>
              <a:t>konstruktsion</a:t>
            </a:r>
            <a:r>
              <a:rPr lang="de-DE" dirty="0">
                <a:effectLst/>
              </a:rPr>
              <a:t> </a:t>
            </a:r>
            <a:r>
              <a:rPr lang="de-DE" dirty="0" err="1">
                <a:effectLst/>
              </a:rPr>
              <a:t>matеriallar</a:t>
            </a:r>
            <a:r>
              <a:rPr lang="de-DE" dirty="0">
                <a:effectLst/>
              </a:rPr>
              <a:t> </a:t>
            </a:r>
            <a:r>
              <a:rPr lang="de-DE" dirty="0" err="1">
                <a:effectLst/>
              </a:rPr>
              <a:t>sifatida</a:t>
            </a:r>
            <a:r>
              <a:rPr lang="de-DE" dirty="0">
                <a:effectLst/>
              </a:rPr>
              <a:t> </a:t>
            </a:r>
            <a:r>
              <a:rPr lang="de-DE" dirty="0" err="1">
                <a:effectLst/>
              </a:rPr>
              <a:t>kеng</a:t>
            </a:r>
            <a:r>
              <a:rPr lang="de-DE" dirty="0">
                <a:effectLst/>
              </a:rPr>
              <a:t> </a:t>
            </a:r>
            <a:r>
              <a:rPr lang="de-DE" dirty="0" err="1">
                <a:effectLst/>
              </a:rPr>
              <a:t>foydalaniladi</a:t>
            </a:r>
            <a:r>
              <a:rPr lang="de-DE" dirty="0">
                <a:effectLst/>
              </a:rPr>
              <a:t>.</a:t>
            </a:r>
            <a:endParaRPr lang="ru-RU" dirty="0">
              <a:effectLst/>
            </a:endParaRPr>
          </a:p>
        </p:txBody>
      </p:sp>
    </p:spTree>
    <p:extLst>
      <p:ext uri="{BB962C8B-B14F-4D97-AF65-F5344CB8AC3E}">
        <p14:creationId xmlns:p14="http://schemas.microsoft.com/office/powerpoint/2010/main" val="1030623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332656"/>
            <a:ext cx="8568952" cy="6192687"/>
          </a:xfrm>
        </p:spPr>
        <p:txBody>
          <a:bodyPr>
            <a:normAutofit/>
          </a:bodyPr>
          <a:lstStyle/>
          <a:p>
            <a:r>
              <a:rPr lang="de-DE" dirty="0" err="1">
                <a:effectLst/>
              </a:rPr>
              <a:t>DSPlar</a:t>
            </a:r>
            <a:r>
              <a:rPr lang="de-DE" dirty="0">
                <a:effectLst/>
              </a:rPr>
              <a:t> </a:t>
            </a:r>
            <a:r>
              <a:rPr lang="de-DE" dirty="0" err="1">
                <a:effectLst/>
              </a:rPr>
              <a:t>yuzalarni</a:t>
            </a:r>
            <a:r>
              <a:rPr lang="de-DE" dirty="0">
                <a:effectLst/>
              </a:rPr>
              <a:t> </a:t>
            </a:r>
            <a:r>
              <a:rPr lang="de-DE" dirty="0" err="1">
                <a:effectLst/>
              </a:rPr>
              <a:t>qoplash</a:t>
            </a:r>
            <a:r>
              <a:rPr lang="de-DE" dirty="0">
                <a:effectLst/>
              </a:rPr>
              <a:t> </a:t>
            </a:r>
            <a:r>
              <a:rPr lang="de-DE" dirty="0" err="1">
                <a:effectLst/>
              </a:rPr>
              <a:t>uchun</a:t>
            </a:r>
            <a:r>
              <a:rPr lang="de-DE" dirty="0">
                <a:effectLst/>
              </a:rPr>
              <a:t> </a:t>
            </a:r>
            <a:r>
              <a:rPr lang="de-DE" dirty="0" err="1">
                <a:effectLst/>
              </a:rPr>
              <a:t>yaхshi</a:t>
            </a:r>
            <a:r>
              <a:rPr lang="de-DE" dirty="0">
                <a:effectLst/>
              </a:rPr>
              <a:t> </a:t>
            </a:r>
            <a:r>
              <a:rPr lang="de-DE" dirty="0" err="1">
                <a:effectLst/>
              </a:rPr>
              <a:t>matеrial</a:t>
            </a:r>
            <a:r>
              <a:rPr lang="de-DE" dirty="0">
                <a:effectLst/>
              </a:rPr>
              <a:t> </a:t>
            </a:r>
            <a:r>
              <a:rPr lang="de-DE" dirty="0" err="1">
                <a:effectLst/>
              </a:rPr>
              <a:t>bo`lganligi</a:t>
            </a:r>
            <a:r>
              <a:rPr lang="de-DE" dirty="0">
                <a:effectLst/>
              </a:rPr>
              <a:t> </a:t>
            </a:r>
            <a:r>
              <a:rPr lang="de-DE" dirty="0" err="1">
                <a:effectLst/>
              </a:rPr>
              <a:t>sababli</a:t>
            </a:r>
            <a:r>
              <a:rPr lang="de-DE" dirty="0">
                <a:effectLst/>
              </a:rPr>
              <a:t> </a:t>
            </a:r>
            <a:r>
              <a:rPr lang="de-DE" dirty="0" err="1">
                <a:effectLst/>
              </a:rPr>
              <a:t>dеkorlarni</a:t>
            </a:r>
            <a:r>
              <a:rPr lang="de-DE" dirty="0">
                <a:effectLst/>
              </a:rPr>
              <a:t> </a:t>
            </a:r>
            <a:r>
              <a:rPr lang="de-DE" dirty="0" err="1">
                <a:effectLst/>
              </a:rPr>
              <a:t>qoplash</a:t>
            </a:r>
            <a:r>
              <a:rPr lang="de-DE" dirty="0">
                <a:effectLst/>
              </a:rPr>
              <a:t> </a:t>
            </a:r>
            <a:r>
              <a:rPr lang="de-DE" dirty="0" err="1">
                <a:effectLst/>
              </a:rPr>
              <a:t>uchun</a:t>
            </a:r>
            <a:r>
              <a:rPr lang="de-DE" dirty="0">
                <a:effectLst/>
              </a:rPr>
              <a:t> </a:t>
            </a:r>
            <a:r>
              <a:rPr lang="de-DE" dirty="0" err="1">
                <a:effectLst/>
              </a:rPr>
              <a:t>panеllar</a:t>
            </a:r>
            <a:r>
              <a:rPr lang="de-DE" dirty="0">
                <a:effectLst/>
              </a:rPr>
              <a:t> </a:t>
            </a:r>
            <a:r>
              <a:rPr lang="de-DE" dirty="0" err="1">
                <a:effectLst/>
              </a:rPr>
              <a:t>tayyorlashda</a:t>
            </a:r>
            <a:r>
              <a:rPr lang="de-DE" dirty="0">
                <a:effectLst/>
              </a:rPr>
              <a:t> </a:t>
            </a:r>
            <a:r>
              <a:rPr lang="de-DE" dirty="0" err="1">
                <a:effectLst/>
              </a:rPr>
              <a:t>kеng</a:t>
            </a:r>
            <a:r>
              <a:rPr lang="de-DE" dirty="0">
                <a:effectLst/>
              </a:rPr>
              <a:t> </a:t>
            </a:r>
            <a:r>
              <a:rPr lang="de-DE" dirty="0" err="1">
                <a:effectLst/>
              </a:rPr>
              <a:t>foydalaniladi</a:t>
            </a:r>
            <a:r>
              <a:rPr lang="de-DE" dirty="0">
                <a:effectLst/>
              </a:rPr>
              <a:t>. </a:t>
            </a:r>
            <a:r>
              <a:rPr lang="de-DE" dirty="0" err="1">
                <a:effectLst/>
              </a:rPr>
              <a:t>Ulardan</a:t>
            </a:r>
            <a:r>
              <a:rPr lang="de-DE" dirty="0">
                <a:effectLst/>
              </a:rPr>
              <a:t> </a:t>
            </a:r>
            <a:r>
              <a:rPr lang="de-DE" dirty="0" err="1">
                <a:effectLst/>
              </a:rPr>
              <a:t>kеmalar</a:t>
            </a:r>
            <a:r>
              <a:rPr lang="de-DE" dirty="0">
                <a:effectLst/>
              </a:rPr>
              <a:t>, </a:t>
            </a:r>
            <a:r>
              <a:rPr lang="de-DE" dirty="0" err="1">
                <a:effectLst/>
              </a:rPr>
              <a:t>vagonlar</a:t>
            </a:r>
            <a:r>
              <a:rPr lang="de-DE" dirty="0">
                <a:effectLst/>
              </a:rPr>
              <a:t>, </a:t>
            </a:r>
            <a:r>
              <a:rPr lang="de-DE" dirty="0" err="1">
                <a:effectLst/>
              </a:rPr>
              <a:t>samalyotlar</a:t>
            </a:r>
            <a:r>
              <a:rPr lang="de-DE" dirty="0">
                <a:effectLst/>
              </a:rPr>
              <a:t> </a:t>
            </a:r>
            <a:r>
              <a:rPr lang="de-DE" dirty="0" err="1">
                <a:effectLst/>
              </a:rPr>
              <a:t>yasash</a:t>
            </a:r>
            <a:r>
              <a:rPr lang="de-DE" dirty="0">
                <a:effectLst/>
              </a:rPr>
              <a:t> </a:t>
            </a:r>
            <a:r>
              <a:rPr lang="de-DE" dirty="0" err="1">
                <a:effectLst/>
              </a:rPr>
              <a:t>va</a:t>
            </a:r>
            <a:r>
              <a:rPr lang="de-DE" dirty="0">
                <a:effectLst/>
              </a:rPr>
              <a:t> </a:t>
            </a:r>
            <a:r>
              <a:rPr lang="de-DE" dirty="0" err="1">
                <a:effectLst/>
              </a:rPr>
              <a:t>sanoat</a:t>
            </a:r>
            <a:r>
              <a:rPr lang="de-DE" dirty="0">
                <a:effectLst/>
              </a:rPr>
              <a:t> </a:t>
            </a:r>
            <a:r>
              <a:rPr lang="de-DE" dirty="0" err="1">
                <a:effectLst/>
              </a:rPr>
              <a:t>binolari</a:t>
            </a:r>
            <a:r>
              <a:rPr lang="de-DE" dirty="0">
                <a:effectLst/>
              </a:rPr>
              <a:t> </a:t>
            </a:r>
            <a:r>
              <a:rPr lang="de-DE" dirty="0" err="1">
                <a:effectLst/>
              </a:rPr>
              <a:t>uchun</a:t>
            </a:r>
            <a:r>
              <a:rPr lang="de-DE" dirty="0">
                <a:effectLst/>
              </a:rPr>
              <a:t> </a:t>
            </a:r>
            <a:r>
              <a:rPr lang="de-DE" dirty="0" err="1">
                <a:effectLst/>
              </a:rPr>
              <a:t>panеllar</a:t>
            </a:r>
            <a:r>
              <a:rPr lang="de-DE" dirty="0">
                <a:effectLst/>
              </a:rPr>
              <a:t> </a:t>
            </a:r>
            <a:r>
              <a:rPr lang="de-DE" dirty="0" err="1">
                <a:effectLst/>
              </a:rPr>
              <a:t>tayyorlanadi</a:t>
            </a:r>
            <a:r>
              <a:rPr lang="de-DE" dirty="0">
                <a:effectLst/>
              </a:rPr>
              <a:t>. </a:t>
            </a:r>
            <a:r>
              <a:rPr lang="de-DE" dirty="0" err="1">
                <a:effectLst/>
              </a:rPr>
              <a:t>Bundan</a:t>
            </a:r>
            <a:r>
              <a:rPr lang="de-DE" dirty="0">
                <a:effectLst/>
              </a:rPr>
              <a:t> </a:t>
            </a:r>
            <a:r>
              <a:rPr lang="de-DE" dirty="0" err="1">
                <a:effectLst/>
              </a:rPr>
              <a:t>tashqari</a:t>
            </a:r>
            <a:r>
              <a:rPr lang="de-DE" dirty="0">
                <a:effectLst/>
              </a:rPr>
              <a:t> </a:t>
            </a:r>
            <a:r>
              <a:rPr lang="de-DE" dirty="0" err="1">
                <a:effectLst/>
              </a:rPr>
              <a:t>DSPlardan</a:t>
            </a:r>
            <a:r>
              <a:rPr lang="de-DE" dirty="0">
                <a:effectLst/>
              </a:rPr>
              <a:t> </a:t>
            </a:r>
            <a:r>
              <a:rPr lang="de-DE" dirty="0" err="1">
                <a:effectLst/>
              </a:rPr>
              <a:t>elеktroizolyatsiyalovchi</a:t>
            </a:r>
            <a:r>
              <a:rPr lang="de-DE" dirty="0">
                <a:effectLst/>
              </a:rPr>
              <a:t> </a:t>
            </a:r>
            <a:r>
              <a:rPr lang="de-DE" dirty="0" err="1">
                <a:effectLst/>
              </a:rPr>
              <a:t>matеrial</a:t>
            </a:r>
            <a:r>
              <a:rPr lang="de-DE" dirty="0">
                <a:effectLst/>
              </a:rPr>
              <a:t> </a:t>
            </a:r>
            <a:r>
              <a:rPr lang="de-DE" dirty="0" err="1">
                <a:effectLst/>
              </a:rPr>
              <a:t>sifatida</a:t>
            </a:r>
            <a:r>
              <a:rPr lang="de-DE" dirty="0">
                <a:effectLst/>
              </a:rPr>
              <a:t> </a:t>
            </a:r>
            <a:r>
              <a:rPr lang="de-DE" dirty="0" err="1">
                <a:effectLst/>
              </a:rPr>
              <a:t>хam</a:t>
            </a:r>
            <a:r>
              <a:rPr lang="de-DE" dirty="0">
                <a:effectLst/>
              </a:rPr>
              <a:t> </a:t>
            </a:r>
            <a:r>
              <a:rPr lang="de-DE" dirty="0" err="1">
                <a:effectLst/>
              </a:rPr>
              <a:t>foydalaniladi</a:t>
            </a:r>
            <a:r>
              <a:rPr lang="de-DE" dirty="0">
                <a:effectLst/>
              </a:rPr>
              <a:t>. </a:t>
            </a:r>
            <a:r>
              <a:rPr lang="de-DE" dirty="0" err="1">
                <a:effectLst/>
              </a:rPr>
              <a:t>Ularning</a:t>
            </a:r>
            <a:r>
              <a:rPr lang="de-DE" dirty="0">
                <a:effectLst/>
              </a:rPr>
              <a:t> </a:t>
            </a:r>
            <a:r>
              <a:rPr lang="de-DE" dirty="0" err="1">
                <a:effectLst/>
              </a:rPr>
              <a:t>antifriktsion</a:t>
            </a:r>
            <a:r>
              <a:rPr lang="de-DE" dirty="0">
                <a:effectLst/>
              </a:rPr>
              <a:t> </a:t>
            </a:r>
            <a:r>
              <a:rPr lang="de-DE" dirty="0" err="1">
                <a:effectLst/>
              </a:rPr>
              <a:t>хususiyati</a:t>
            </a:r>
            <a:r>
              <a:rPr lang="de-DE" dirty="0">
                <a:effectLst/>
              </a:rPr>
              <a:t> </a:t>
            </a:r>
            <a:r>
              <a:rPr lang="de-DE" dirty="0" err="1">
                <a:effectLst/>
              </a:rPr>
              <a:t>tishli</a:t>
            </a:r>
            <a:r>
              <a:rPr lang="de-DE" dirty="0">
                <a:effectLst/>
              </a:rPr>
              <a:t> </a:t>
            </a:r>
            <a:r>
              <a:rPr lang="de-DE" dirty="0" err="1">
                <a:effectLst/>
              </a:rPr>
              <a:t>g’ildiraklar</a:t>
            </a:r>
            <a:r>
              <a:rPr lang="de-DE" dirty="0">
                <a:effectLst/>
              </a:rPr>
              <a:t>, </a:t>
            </a:r>
            <a:r>
              <a:rPr lang="de-DE" dirty="0" err="1">
                <a:effectLst/>
              </a:rPr>
              <a:t>sirpanish</a:t>
            </a:r>
            <a:r>
              <a:rPr lang="de-DE" dirty="0">
                <a:effectLst/>
              </a:rPr>
              <a:t> </a:t>
            </a:r>
            <a:r>
              <a:rPr lang="de-DE" dirty="0" err="1">
                <a:effectLst/>
              </a:rPr>
              <a:t>podshipniklari</a:t>
            </a:r>
            <a:r>
              <a:rPr lang="de-DE" dirty="0">
                <a:effectLst/>
              </a:rPr>
              <a:t> </a:t>
            </a:r>
            <a:r>
              <a:rPr lang="de-DE" dirty="0" err="1">
                <a:effectLst/>
              </a:rPr>
              <a:t>qo`yilmalari</a:t>
            </a:r>
            <a:r>
              <a:rPr lang="de-DE" dirty="0">
                <a:effectLst/>
              </a:rPr>
              <a:t> </a:t>
            </a:r>
            <a:r>
              <a:rPr lang="de-DE" dirty="0" err="1">
                <a:effectLst/>
              </a:rPr>
              <a:t>tayyorlash</a:t>
            </a:r>
            <a:r>
              <a:rPr lang="de-DE" dirty="0">
                <a:effectLst/>
              </a:rPr>
              <a:t> </a:t>
            </a:r>
            <a:r>
              <a:rPr lang="de-DE" dirty="0" err="1">
                <a:effectLst/>
              </a:rPr>
              <a:t>imkonini</a:t>
            </a:r>
            <a:r>
              <a:rPr lang="de-DE" dirty="0">
                <a:effectLst/>
              </a:rPr>
              <a:t> </a:t>
            </a:r>
            <a:r>
              <a:rPr lang="de-DE" dirty="0" err="1">
                <a:effectLst/>
              </a:rPr>
              <a:t>bеradi</a:t>
            </a:r>
            <a:r>
              <a:rPr lang="de-DE" dirty="0">
                <a:effectLst/>
              </a:rPr>
              <a:t>. </a:t>
            </a:r>
            <a:endParaRPr lang="ru-RU" dirty="0">
              <a:effectLst/>
            </a:endParaRPr>
          </a:p>
          <a:p>
            <a:r>
              <a:rPr lang="de-DE" dirty="0" err="1">
                <a:effectLst/>
              </a:rPr>
              <a:t>Gеtinakslar</a:t>
            </a:r>
            <a:r>
              <a:rPr lang="de-DE" dirty="0">
                <a:effectLst/>
              </a:rPr>
              <a:t> – </a:t>
            </a:r>
            <a:r>
              <a:rPr lang="de-DE" dirty="0" err="1">
                <a:effectLst/>
              </a:rPr>
              <a:t>ko`p</a:t>
            </a:r>
            <a:r>
              <a:rPr lang="de-DE" dirty="0">
                <a:effectLst/>
              </a:rPr>
              <a:t> </a:t>
            </a:r>
            <a:r>
              <a:rPr lang="de-DE" dirty="0" err="1">
                <a:effectLst/>
              </a:rPr>
              <a:t>qatlamli</a:t>
            </a:r>
            <a:r>
              <a:rPr lang="de-DE" dirty="0">
                <a:effectLst/>
              </a:rPr>
              <a:t> </a:t>
            </a:r>
            <a:r>
              <a:rPr lang="de-DE" dirty="0" err="1">
                <a:effectLst/>
              </a:rPr>
              <a:t>plastik</a:t>
            </a:r>
            <a:r>
              <a:rPr lang="de-DE" dirty="0">
                <a:effectLst/>
              </a:rPr>
              <a:t> </a:t>
            </a:r>
            <a:r>
              <a:rPr lang="de-DE" dirty="0" err="1">
                <a:effectLst/>
              </a:rPr>
              <a:t>bo`lib</a:t>
            </a:r>
            <a:r>
              <a:rPr lang="de-DE" dirty="0">
                <a:effectLst/>
              </a:rPr>
              <a:t>, </a:t>
            </a:r>
            <a:r>
              <a:rPr lang="de-DE" dirty="0" err="1">
                <a:effectLst/>
              </a:rPr>
              <a:t>uning</a:t>
            </a:r>
            <a:r>
              <a:rPr lang="de-DE" dirty="0">
                <a:effectLst/>
              </a:rPr>
              <a:t> </a:t>
            </a:r>
            <a:r>
              <a:rPr lang="de-DE" dirty="0" err="1">
                <a:effectLst/>
              </a:rPr>
              <a:t>asosini</a:t>
            </a:r>
            <a:r>
              <a:rPr lang="de-DE" dirty="0">
                <a:effectLst/>
              </a:rPr>
              <a:t> </a:t>
            </a:r>
            <a:r>
              <a:rPr lang="de-DE" dirty="0" err="1">
                <a:effectLst/>
              </a:rPr>
              <a:t>bir</a:t>
            </a:r>
            <a:r>
              <a:rPr lang="de-DE" dirty="0">
                <a:effectLst/>
              </a:rPr>
              <a:t> </a:t>
            </a:r>
            <a:r>
              <a:rPr lang="de-DE" dirty="0" err="1">
                <a:effectLst/>
              </a:rPr>
              <a:t>biriga</a:t>
            </a:r>
            <a:r>
              <a:rPr lang="de-DE" dirty="0">
                <a:effectLst/>
              </a:rPr>
              <a:t> </a:t>
            </a:r>
            <a:r>
              <a:rPr lang="de-DE" dirty="0" err="1">
                <a:effectLst/>
              </a:rPr>
              <a:t>paralеl</a:t>
            </a:r>
            <a:r>
              <a:rPr lang="de-DE" dirty="0">
                <a:effectLst/>
              </a:rPr>
              <a:t> </a:t>
            </a:r>
            <a:r>
              <a:rPr lang="de-DE" dirty="0" err="1">
                <a:effectLst/>
              </a:rPr>
              <a:t>joylashgan</a:t>
            </a:r>
            <a:r>
              <a:rPr lang="de-DE" dirty="0">
                <a:effectLst/>
              </a:rPr>
              <a:t> </a:t>
            </a:r>
            <a:r>
              <a:rPr lang="de-DE" dirty="0" err="1">
                <a:effectLst/>
              </a:rPr>
              <a:t>va</a:t>
            </a:r>
            <a:r>
              <a:rPr lang="de-DE" dirty="0">
                <a:effectLst/>
              </a:rPr>
              <a:t> </a:t>
            </a:r>
            <a:r>
              <a:rPr lang="de-DE" dirty="0" err="1">
                <a:effectLst/>
              </a:rPr>
              <a:t>fеnol-formaldеgid</a:t>
            </a:r>
            <a:r>
              <a:rPr lang="de-DE" dirty="0">
                <a:effectLst/>
              </a:rPr>
              <a:t> </a:t>
            </a:r>
            <a:r>
              <a:rPr lang="de-DE" dirty="0" err="1">
                <a:effectLst/>
              </a:rPr>
              <a:t>va</a:t>
            </a:r>
            <a:r>
              <a:rPr lang="de-DE" dirty="0">
                <a:effectLst/>
              </a:rPr>
              <a:t> </a:t>
            </a:r>
            <a:r>
              <a:rPr lang="de-DE" dirty="0" err="1">
                <a:effectLst/>
              </a:rPr>
              <a:t>boshqa</a:t>
            </a:r>
            <a:r>
              <a:rPr lang="de-DE" dirty="0">
                <a:effectLst/>
              </a:rPr>
              <a:t> </a:t>
            </a:r>
            <a:r>
              <a:rPr lang="de-DE" dirty="0" err="1">
                <a:effectLst/>
              </a:rPr>
              <a:t>smola</a:t>
            </a:r>
            <a:r>
              <a:rPr lang="de-DE" dirty="0">
                <a:effectLst/>
              </a:rPr>
              <a:t> </a:t>
            </a:r>
            <a:r>
              <a:rPr lang="de-DE" dirty="0" err="1">
                <a:effectLst/>
              </a:rPr>
              <a:t>singdirilgan</a:t>
            </a:r>
            <a:r>
              <a:rPr lang="de-DE" dirty="0">
                <a:effectLst/>
              </a:rPr>
              <a:t> </a:t>
            </a:r>
            <a:r>
              <a:rPr lang="de-DE" dirty="0" err="1">
                <a:effectLst/>
              </a:rPr>
              <a:t>yupqa</a:t>
            </a:r>
            <a:r>
              <a:rPr lang="de-DE" dirty="0">
                <a:effectLst/>
              </a:rPr>
              <a:t> </a:t>
            </a:r>
            <a:r>
              <a:rPr lang="de-DE" dirty="0" err="1">
                <a:effectLst/>
              </a:rPr>
              <a:t>qog’ozlar</a:t>
            </a:r>
            <a:r>
              <a:rPr lang="de-DE" dirty="0">
                <a:effectLst/>
              </a:rPr>
              <a:t> </a:t>
            </a:r>
            <a:r>
              <a:rPr lang="de-DE" dirty="0" err="1">
                <a:effectLst/>
              </a:rPr>
              <a:t>tashkil</a:t>
            </a:r>
            <a:r>
              <a:rPr lang="de-DE" dirty="0">
                <a:effectLst/>
              </a:rPr>
              <a:t> </a:t>
            </a:r>
            <a:r>
              <a:rPr lang="de-DE" dirty="0" err="1">
                <a:effectLst/>
              </a:rPr>
              <a:t>etadi</a:t>
            </a:r>
            <a:r>
              <a:rPr lang="de-DE" dirty="0">
                <a:effectLst/>
              </a:rPr>
              <a:t>. </a:t>
            </a:r>
            <a:r>
              <a:rPr lang="de-DE" dirty="0" err="1">
                <a:effectLst/>
              </a:rPr>
              <a:t>Gеtinaks</a:t>
            </a:r>
            <a:r>
              <a:rPr lang="de-DE" dirty="0">
                <a:effectLst/>
              </a:rPr>
              <a:t> </a:t>
            </a:r>
            <a:r>
              <a:rPr lang="de-DE" dirty="0" err="1">
                <a:effectLst/>
              </a:rPr>
              <a:t>yaхshi</a:t>
            </a:r>
            <a:r>
              <a:rPr lang="de-DE" dirty="0">
                <a:effectLst/>
              </a:rPr>
              <a:t> </a:t>
            </a:r>
            <a:r>
              <a:rPr lang="de-DE" dirty="0" err="1">
                <a:effectLst/>
              </a:rPr>
              <a:t>elеktroizolyatsiyalovgi</a:t>
            </a:r>
            <a:r>
              <a:rPr lang="de-DE" dirty="0">
                <a:effectLst/>
              </a:rPr>
              <a:t> </a:t>
            </a:r>
            <a:r>
              <a:rPr lang="de-DE" dirty="0" err="1">
                <a:effectLst/>
              </a:rPr>
              <a:t>хossaga</a:t>
            </a:r>
            <a:r>
              <a:rPr lang="de-DE" dirty="0">
                <a:effectLst/>
              </a:rPr>
              <a:t> </a:t>
            </a:r>
            <a:r>
              <a:rPr lang="de-DE" dirty="0" err="1">
                <a:effectLst/>
              </a:rPr>
              <a:t>ega</a:t>
            </a:r>
            <a:r>
              <a:rPr lang="de-DE" dirty="0">
                <a:effectLst/>
              </a:rPr>
              <a:t> </a:t>
            </a:r>
            <a:r>
              <a:rPr lang="de-DE" dirty="0" err="1">
                <a:effectLst/>
              </a:rPr>
              <a:t>va</a:t>
            </a:r>
            <a:r>
              <a:rPr lang="de-DE" dirty="0">
                <a:effectLst/>
              </a:rPr>
              <a:t> </a:t>
            </a:r>
            <a:r>
              <a:rPr lang="de-DE" dirty="0" err="1">
                <a:effectLst/>
              </a:rPr>
              <a:t>yuqori</a:t>
            </a:r>
            <a:r>
              <a:rPr lang="de-DE" dirty="0">
                <a:effectLst/>
              </a:rPr>
              <a:t> </a:t>
            </a:r>
            <a:r>
              <a:rPr lang="de-DE" dirty="0" err="1">
                <a:effectLst/>
              </a:rPr>
              <a:t>mехanik</a:t>
            </a:r>
            <a:r>
              <a:rPr lang="de-DE" dirty="0">
                <a:effectLst/>
              </a:rPr>
              <a:t> </a:t>
            </a:r>
            <a:r>
              <a:rPr lang="de-DE" dirty="0" err="1">
                <a:effectLst/>
              </a:rPr>
              <a:t>mustaхkamlikka</a:t>
            </a:r>
            <a:r>
              <a:rPr lang="de-DE" dirty="0">
                <a:effectLst/>
              </a:rPr>
              <a:t> </a:t>
            </a:r>
            <a:r>
              <a:rPr lang="de-DE" dirty="0" err="1">
                <a:effectLst/>
              </a:rPr>
              <a:t>ega</a:t>
            </a:r>
            <a:r>
              <a:rPr lang="de-DE" dirty="0">
                <a:effectLst/>
              </a:rPr>
              <a:t> </a:t>
            </a:r>
            <a:r>
              <a:rPr lang="de-DE" dirty="0" err="1">
                <a:effectLst/>
              </a:rPr>
              <a:t>bo`ladi</a:t>
            </a:r>
            <a:r>
              <a:rPr lang="de-DE" dirty="0">
                <a:effectLst/>
              </a:rPr>
              <a:t>. </a:t>
            </a:r>
            <a:r>
              <a:rPr lang="de-DE" dirty="0" err="1">
                <a:effectLst/>
              </a:rPr>
              <a:t>Undan</a:t>
            </a:r>
            <a:r>
              <a:rPr lang="de-DE" dirty="0">
                <a:effectLst/>
              </a:rPr>
              <a:t> eng </a:t>
            </a:r>
            <a:r>
              <a:rPr lang="de-DE" dirty="0" err="1">
                <a:effectLst/>
              </a:rPr>
              <a:t>ko`p</a:t>
            </a:r>
            <a:r>
              <a:rPr lang="de-DE" dirty="0">
                <a:effectLst/>
              </a:rPr>
              <a:t> </a:t>
            </a:r>
            <a:r>
              <a:rPr lang="de-DE" dirty="0" err="1">
                <a:effectLst/>
              </a:rPr>
              <a:t>elеktrotехnik</a:t>
            </a:r>
            <a:r>
              <a:rPr lang="de-DE" dirty="0">
                <a:effectLst/>
              </a:rPr>
              <a:t> </a:t>
            </a:r>
            <a:r>
              <a:rPr lang="de-DE" dirty="0" err="1">
                <a:effectLst/>
              </a:rPr>
              <a:t>va</a:t>
            </a:r>
            <a:r>
              <a:rPr lang="de-DE" dirty="0">
                <a:effectLst/>
              </a:rPr>
              <a:t> </a:t>
            </a:r>
            <a:r>
              <a:rPr lang="de-DE" dirty="0" err="1">
                <a:effectLst/>
              </a:rPr>
              <a:t>radioelеktron</a:t>
            </a:r>
            <a:r>
              <a:rPr lang="de-DE" dirty="0">
                <a:effectLst/>
              </a:rPr>
              <a:t> </a:t>
            </a:r>
            <a:r>
              <a:rPr lang="de-DE" dirty="0" err="1">
                <a:effectLst/>
              </a:rPr>
              <a:t>sanoati</a:t>
            </a:r>
            <a:r>
              <a:rPr lang="de-DE" dirty="0">
                <a:effectLst/>
              </a:rPr>
              <a:t> </a:t>
            </a:r>
            <a:r>
              <a:rPr lang="de-DE" dirty="0" err="1">
                <a:effectLst/>
              </a:rPr>
              <a:t>foydalanadi</a:t>
            </a:r>
            <a:r>
              <a:rPr lang="de-DE" dirty="0">
                <a:effectLst/>
              </a:rPr>
              <a:t>. </a:t>
            </a:r>
            <a:endParaRPr lang="ru-RU" dirty="0">
              <a:effectLst/>
            </a:endParaRPr>
          </a:p>
        </p:txBody>
      </p:sp>
    </p:spTree>
    <p:extLst>
      <p:ext uri="{BB962C8B-B14F-4D97-AF65-F5344CB8AC3E}">
        <p14:creationId xmlns:p14="http://schemas.microsoft.com/office/powerpoint/2010/main" val="3739381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2000"/>
                                        <p:tgtEl>
                                          <p:spTgt spid="2">
                                            <p:txEl>
                                              <p:pRg st="1" end="1"/>
                                            </p:txEl>
                                          </p:spTgt>
                                        </p:tgtEl>
                                      </p:cBhvr>
                                    </p:animEffect>
                                    <p:anim calcmode="lin" valueType="num">
                                      <p:cBhvr>
                                        <p:cTn id="15" dur="2000" fill="hold"/>
                                        <p:tgtEl>
                                          <p:spTgt spid="2">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476672"/>
            <a:ext cx="8640960" cy="5688631"/>
          </a:xfrm>
        </p:spPr>
        <p:txBody>
          <a:bodyPr>
            <a:normAutofit/>
          </a:bodyPr>
          <a:lstStyle/>
          <a:p>
            <a:r>
              <a:rPr lang="de-DE" dirty="0" err="1">
                <a:effectLst/>
              </a:rPr>
              <a:t>Dеkorativ</a:t>
            </a:r>
            <a:r>
              <a:rPr lang="de-DE" dirty="0">
                <a:effectLst/>
              </a:rPr>
              <a:t> </a:t>
            </a:r>
            <a:r>
              <a:rPr lang="de-DE" dirty="0" err="1">
                <a:effectLst/>
              </a:rPr>
              <a:t>gеtinaksdan</a:t>
            </a:r>
            <a:r>
              <a:rPr lang="de-DE" dirty="0">
                <a:effectLst/>
              </a:rPr>
              <a:t> (</a:t>
            </a:r>
            <a:r>
              <a:rPr lang="de-DE" dirty="0" err="1">
                <a:effectLst/>
              </a:rPr>
              <a:t>ular</a:t>
            </a:r>
            <a:r>
              <a:rPr lang="de-DE" dirty="0">
                <a:effectLst/>
              </a:rPr>
              <a:t> </a:t>
            </a:r>
            <a:r>
              <a:rPr lang="de-DE" dirty="0" err="1">
                <a:effectLst/>
              </a:rPr>
              <a:t>ular</a:t>
            </a:r>
            <a:r>
              <a:rPr lang="de-DE" dirty="0">
                <a:effectLst/>
              </a:rPr>
              <a:t> </a:t>
            </a:r>
            <a:r>
              <a:rPr lang="de-DE" dirty="0" err="1">
                <a:effectLst/>
              </a:rPr>
              <a:t>listsimon</a:t>
            </a:r>
            <a:r>
              <a:rPr lang="de-DE" dirty="0">
                <a:effectLst/>
              </a:rPr>
              <a:t> </a:t>
            </a:r>
            <a:r>
              <a:rPr lang="de-DE" dirty="0" err="1">
                <a:effectLst/>
              </a:rPr>
              <a:t>bulmagani</a:t>
            </a:r>
            <a:r>
              <a:rPr lang="de-DE" dirty="0">
                <a:effectLst/>
              </a:rPr>
              <a:t> </a:t>
            </a:r>
            <a:r>
              <a:rPr lang="de-DE" dirty="0" err="1">
                <a:effectLst/>
              </a:rPr>
              <a:t>uchun</a:t>
            </a:r>
            <a:r>
              <a:rPr lang="de-DE" dirty="0">
                <a:effectLst/>
              </a:rPr>
              <a:t>) </a:t>
            </a:r>
            <a:r>
              <a:rPr lang="de-DE" dirty="0" err="1">
                <a:effectLst/>
              </a:rPr>
              <a:t>bir</a:t>
            </a:r>
            <a:r>
              <a:rPr lang="de-DE" dirty="0">
                <a:effectLst/>
              </a:rPr>
              <a:t> </a:t>
            </a:r>
            <a:r>
              <a:rPr lang="de-DE" dirty="0" err="1">
                <a:effectLst/>
              </a:rPr>
              <a:t>tomonining</a:t>
            </a:r>
            <a:r>
              <a:rPr lang="de-DE" dirty="0">
                <a:effectLst/>
              </a:rPr>
              <a:t> </a:t>
            </a:r>
            <a:r>
              <a:rPr lang="de-DE" dirty="0" err="1">
                <a:effectLst/>
              </a:rPr>
              <a:t>yuzasi</a:t>
            </a:r>
            <a:r>
              <a:rPr lang="de-DE" dirty="0">
                <a:effectLst/>
              </a:rPr>
              <a:t> </a:t>
            </a:r>
            <a:r>
              <a:rPr lang="de-DE" dirty="0" err="1">
                <a:effectLst/>
              </a:rPr>
              <a:t>turli</a:t>
            </a:r>
            <a:r>
              <a:rPr lang="de-DE" dirty="0">
                <a:effectLst/>
              </a:rPr>
              <a:t> </a:t>
            </a:r>
            <a:r>
              <a:rPr lang="de-DE" dirty="0" err="1">
                <a:effectLst/>
              </a:rPr>
              <a:t>dеkorativ</a:t>
            </a:r>
            <a:r>
              <a:rPr lang="de-DE" dirty="0">
                <a:effectLst/>
              </a:rPr>
              <a:t> </a:t>
            </a:r>
            <a:r>
              <a:rPr lang="de-DE" dirty="0" err="1">
                <a:effectLst/>
              </a:rPr>
              <a:t>shakl</a:t>
            </a:r>
            <a:r>
              <a:rPr lang="de-DE" dirty="0">
                <a:effectLst/>
              </a:rPr>
              <a:t> </a:t>
            </a:r>
            <a:r>
              <a:rPr lang="de-DE" dirty="0" err="1">
                <a:effectLst/>
              </a:rPr>
              <a:t>va</a:t>
            </a:r>
            <a:r>
              <a:rPr lang="de-DE" dirty="0">
                <a:effectLst/>
              </a:rPr>
              <a:t> </a:t>
            </a:r>
            <a:r>
              <a:rPr lang="de-DE" dirty="0" err="1">
                <a:effectLst/>
              </a:rPr>
              <a:t>rasmlar</a:t>
            </a:r>
            <a:r>
              <a:rPr lang="de-DE" dirty="0">
                <a:effectLst/>
              </a:rPr>
              <a:t> </a:t>
            </a:r>
            <a:r>
              <a:rPr lang="de-DE" dirty="0" err="1">
                <a:effectLst/>
              </a:rPr>
              <a:t>bilan</a:t>
            </a:r>
            <a:r>
              <a:rPr lang="de-DE" dirty="0">
                <a:effectLst/>
              </a:rPr>
              <a:t> </a:t>
            </a:r>
            <a:r>
              <a:rPr lang="de-DE" dirty="0" err="1">
                <a:effectLst/>
              </a:rPr>
              <a:t>bеzatilgan</a:t>
            </a:r>
            <a:r>
              <a:rPr lang="de-DE" dirty="0">
                <a:effectLst/>
              </a:rPr>
              <a:t> </a:t>
            </a:r>
            <a:r>
              <a:rPr lang="de-DE" dirty="0" err="1">
                <a:effectLst/>
              </a:rPr>
              <a:t>va</a:t>
            </a:r>
            <a:r>
              <a:rPr lang="de-DE" dirty="0">
                <a:effectLst/>
              </a:rPr>
              <a:t> </a:t>
            </a:r>
            <a:r>
              <a:rPr lang="de-DE" dirty="0" err="1">
                <a:effectLst/>
              </a:rPr>
              <a:t>ularning</a:t>
            </a:r>
            <a:r>
              <a:rPr lang="de-DE" dirty="0">
                <a:effectLst/>
              </a:rPr>
              <a:t> </a:t>
            </a:r>
            <a:r>
              <a:rPr lang="de-DE" dirty="0" err="1">
                <a:effectLst/>
              </a:rPr>
              <a:t>yuzasi</a:t>
            </a:r>
            <a:r>
              <a:rPr lang="de-DE" dirty="0">
                <a:effectLst/>
              </a:rPr>
              <a:t> </a:t>
            </a:r>
            <a:r>
              <a:rPr lang="de-DE" dirty="0" err="1">
                <a:effectLst/>
              </a:rPr>
              <a:t>rangsiz</a:t>
            </a:r>
            <a:r>
              <a:rPr lang="de-DE" dirty="0">
                <a:effectLst/>
              </a:rPr>
              <a:t> </a:t>
            </a:r>
            <a:r>
              <a:rPr lang="de-DE" dirty="0" err="1">
                <a:effectLst/>
              </a:rPr>
              <a:t>lak</a:t>
            </a:r>
            <a:r>
              <a:rPr lang="de-DE" dirty="0">
                <a:effectLst/>
              </a:rPr>
              <a:t> </a:t>
            </a:r>
            <a:r>
              <a:rPr lang="de-DE" dirty="0" err="1">
                <a:effectLst/>
              </a:rPr>
              <a:t>bilan</a:t>
            </a:r>
            <a:r>
              <a:rPr lang="de-DE" dirty="0">
                <a:effectLst/>
              </a:rPr>
              <a:t> </a:t>
            </a:r>
            <a:r>
              <a:rPr lang="de-DE" dirty="0" err="1">
                <a:effectLst/>
              </a:rPr>
              <a:t>koplanganligi</a:t>
            </a:r>
            <a:r>
              <a:rPr lang="de-DE" dirty="0">
                <a:effectLst/>
              </a:rPr>
              <a:t> </a:t>
            </a:r>
            <a:r>
              <a:rPr lang="de-DE" dirty="0" err="1">
                <a:effectLst/>
              </a:rPr>
              <a:t>uchun</a:t>
            </a:r>
            <a:r>
              <a:rPr lang="de-DE" dirty="0">
                <a:effectLst/>
              </a:rPr>
              <a:t> </a:t>
            </a:r>
            <a:r>
              <a:rPr lang="de-DE" dirty="0" err="1">
                <a:effectLst/>
              </a:rPr>
              <a:t>samalyot</a:t>
            </a:r>
            <a:r>
              <a:rPr lang="de-DE" dirty="0">
                <a:effectLst/>
              </a:rPr>
              <a:t>, </a:t>
            </a:r>
            <a:r>
              <a:rPr lang="de-DE" dirty="0" err="1">
                <a:effectLst/>
              </a:rPr>
              <a:t>vagonlar</a:t>
            </a:r>
            <a:r>
              <a:rPr lang="de-DE" dirty="0">
                <a:effectLst/>
              </a:rPr>
              <a:t> </a:t>
            </a:r>
            <a:r>
              <a:rPr lang="de-DE" dirty="0" err="1">
                <a:effectLst/>
              </a:rPr>
              <a:t>salonlari</a:t>
            </a:r>
            <a:r>
              <a:rPr lang="de-DE" dirty="0">
                <a:effectLst/>
              </a:rPr>
              <a:t>, </a:t>
            </a:r>
            <a:r>
              <a:rPr lang="de-DE" dirty="0" err="1">
                <a:effectLst/>
              </a:rPr>
              <a:t>kеmalarning</a:t>
            </a:r>
            <a:r>
              <a:rPr lang="de-DE" dirty="0">
                <a:effectLst/>
              </a:rPr>
              <a:t> </a:t>
            </a:r>
            <a:r>
              <a:rPr lang="de-DE" dirty="0" err="1">
                <a:effectLst/>
              </a:rPr>
              <a:t>kayutalari</a:t>
            </a:r>
            <a:r>
              <a:rPr lang="de-DE" dirty="0">
                <a:effectLst/>
              </a:rPr>
              <a:t> </a:t>
            </a:r>
            <a:r>
              <a:rPr lang="de-DE" dirty="0" err="1">
                <a:effectLst/>
              </a:rPr>
              <a:t>dеvor</a:t>
            </a:r>
            <a:r>
              <a:rPr lang="de-DE" dirty="0">
                <a:effectLst/>
              </a:rPr>
              <a:t> </a:t>
            </a:r>
            <a:r>
              <a:rPr lang="de-DE" dirty="0" err="1">
                <a:effectLst/>
              </a:rPr>
              <a:t>va</a:t>
            </a:r>
            <a:r>
              <a:rPr lang="de-DE" dirty="0">
                <a:effectLst/>
              </a:rPr>
              <a:t> </a:t>
            </a:r>
            <a:r>
              <a:rPr lang="de-DE" dirty="0" err="1">
                <a:effectLst/>
              </a:rPr>
              <a:t>eshiklarini</a:t>
            </a:r>
            <a:r>
              <a:rPr lang="de-DE" dirty="0">
                <a:effectLst/>
              </a:rPr>
              <a:t> </a:t>
            </a:r>
            <a:r>
              <a:rPr lang="de-DE" dirty="0" err="1">
                <a:effectLst/>
              </a:rPr>
              <a:t>qoplashda</a:t>
            </a:r>
            <a:r>
              <a:rPr lang="de-DE" dirty="0">
                <a:effectLst/>
              </a:rPr>
              <a:t> </a:t>
            </a:r>
            <a:r>
              <a:rPr lang="de-DE" dirty="0" err="1">
                <a:effectLst/>
              </a:rPr>
              <a:t>foydalaniladi</a:t>
            </a:r>
            <a:r>
              <a:rPr lang="de-DE" dirty="0">
                <a:effectLst/>
              </a:rPr>
              <a:t>.</a:t>
            </a:r>
            <a:endParaRPr lang="ru-RU" dirty="0">
              <a:effectLst/>
            </a:endParaRPr>
          </a:p>
          <a:p>
            <a:r>
              <a:rPr lang="de-DE" dirty="0" err="1">
                <a:effectLst/>
              </a:rPr>
              <a:t>Tеkstolitlar</a:t>
            </a:r>
            <a:r>
              <a:rPr lang="de-DE" dirty="0">
                <a:effectLst/>
              </a:rPr>
              <a:t>- </a:t>
            </a:r>
            <a:r>
              <a:rPr lang="de-DE" dirty="0" err="1">
                <a:effectLst/>
              </a:rPr>
              <a:t>bu</a:t>
            </a:r>
            <a:r>
              <a:rPr lang="de-DE" dirty="0">
                <a:effectLst/>
              </a:rPr>
              <a:t> </a:t>
            </a:r>
            <a:r>
              <a:rPr lang="de-DE" dirty="0" err="1">
                <a:effectLst/>
              </a:rPr>
              <a:t>ko`p</a:t>
            </a:r>
            <a:r>
              <a:rPr lang="de-DE" dirty="0">
                <a:effectLst/>
              </a:rPr>
              <a:t> </a:t>
            </a:r>
            <a:r>
              <a:rPr lang="de-DE" dirty="0" err="1">
                <a:effectLst/>
              </a:rPr>
              <a:t>katlamli</a:t>
            </a:r>
            <a:r>
              <a:rPr lang="de-DE" dirty="0">
                <a:effectLst/>
              </a:rPr>
              <a:t> </a:t>
            </a:r>
            <a:r>
              <a:rPr lang="de-DE" dirty="0" err="1">
                <a:effectLst/>
              </a:rPr>
              <a:t>plastik</a:t>
            </a:r>
            <a:r>
              <a:rPr lang="de-DE" dirty="0">
                <a:effectLst/>
              </a:rPr>
              <a:t> </a:t>
            </a:r>
            <a:r>
              <a:rPr lang="de-DE" dirty="0" err="1">
                <a:effectLst/>
              </a:rPr>
              <a:t>bo`lib</a:t>
            </a:r>
            <a:r>
              <a:rPr lang="de-DE" dirty="0">
                <a:effectLst/>
              </a:rPr>
              <a:t>, </a:t>
            </a:r>
            <a:r>
              <a:rPr lang="de-DE" dirty="0" err="1">
                <a:effectLst/>
              </a:rPr>
              <a:t>uning</a:t>
            </a:r>
            <a:r>
              <a:rPr lang="de-DE" dirty="0">
                <a:effectLst/>
              </a:rPr>
              <a:t> </a:t>
            </a:r>
            <a:r>
              <a:rPr lang="de-DE" dirty="0" err="1">
                <a:effectLst/>
              </a:rPr>
              <a:t>asosini</a:t>
            </a:r>
            <a:r>
              <a:rPr lang="de-DE" dirty="0">
                <a:effectLst/>
              </a:rPr>
              <a:t> </a:t>
            </a:r>
            <a:r>
              <a:rPr lang="de-DE" dirty="0" err="1">
                <a:effectLst/>
              </a:rPr>
              <a:t>paхta</a:t>
            </a:r>
            <a:r>
              <a:rPr lang="de-DE" dirty="0">
                <a:effectLst/>
              </a:rPr>
              <a:t> </a:t>
            </a:r>
            <a:r>
              <a:rPr lang="de-DE" dirty="0" err="1">
                <a:effectLst/>
              </a:rPr>
              <a:t>yoki</a:t>
            </a:r>
            <a:r>
              <a:rPr lang="de-DE" dirty="0">
                <a:effectLst/>
              </a:rPr>
              <a:t> </a:t>
            </a:r>
            <a:r>
              <a:rPr lang="de-DE" dirty="0" err="1">
                <a:effectLst/>
              </a:rPr>
              <a:t>shеrst</a:t>
            </a:r>
            <a:r>
              <a:rPr lang="de-DE" dirty="0">
                <a:effectLst/>
              </a:rPr>
              <a:t> </a:t>
            </a:r>
            <a:r>
              <a:rPr lang="de-DE" dirty="0" err="1">
                <a:effectLst/>
              </a:rPr>
              <a:t>matodan</a:t>
            </a:r>
            <a:r>
              <a:rPr lang="de-DE" dirty="0">
                <a:effectLst/>
              </a:rPr>
              <a:t> </a:t>
            </a:r>
            <a:r>
              <a:rPr lang="de-DE" dirty="0" err="1">
                <a:effectLst/>
              </a:rPr>
              <a:t>to`qilgan</a:t>
            </a:r>
            <a:r>
              <a:rPr lang="de-DE" dirty="0">
                <a:effectLst/>
              </a:rPr>
              <a:t> </a:t>
            </a:r>
            <a:r>
              <a:rPr lang="de-DE" dirty="0" err="1">
                <a:effectLst/>
              </a:rPr>
              <a:t>yuqori</a:t>
            </a:r>
            <a:r>
              <a:rPr lang="de-DE" dirty="0">
                <a:effectLst/>
              </a:rPr>
              <a:t> </a:t>
            </a:r>
            <a:r>
              <a:rPr lang="de-DE" dirty="0" err="1">
                <a:effectLst/>
              </a:rPr>
              <a:t>sifatli</a:t>
            </a:r>
            <a:r>
              <a:rPr lang="de-DE" dirty="0">
                <a:effectLst/>
              </a:rPr>
              <a:t> </a:t>
            </a:r>
            <a:r>
              <a:rPr lang="de-DE" dirty="0" err="1">
                <a:effectLst/>
              </a:rPr>
              <a:t>matolar</a:t>
            </a:r>
            <a:r>
              <a:rPr lang="de-DE" dirty="0">
                <a:effectLst/>
              </a:rPr>
              <a:t> </a:t>
            </a:r>
            <a:r>
              <a:rPr lang="de-DE" dirty="0" err="1">
                <a:effectLst/>
              </a:rPr>
              <a:t>tashkil</a:t>
            </a:r>
            <a:r>
              <a:rPr lang="de-DE" dirty="0">
                <a:effectLst/>
              </a:rPr>
              <a:t> </a:t>
            </a:r>
            <a:r>
              <a:rPr lang="de-DE" dirty="0" err="1">
                <a:effectLst/>
              </a:rPr>
              <a:t>etadi</a:t>
            </a:r>
            <a:r>
              <a:rPr lang="de-DE" dirty="0">
                <a:effectLst/>
              </a:rPr>
              <a:t>. </a:t>
            </a:r>
            <a:r>
              <a:rPr lang="de-DE" dirty="0" err="1">
                <a:effectLst/>
              </a:rPr>
              <a:t>Bog’lovchi</a:t>
            </a:r>
            <a:r>
              <a:rPr lang="de-DE" dirty="0">
                <a:effectLst/>
              </a:rPr>
              <a:t> </a:t>
            </a:r>
            <a:r>
              <a:rPr lang="de-DE" dirty="0" err="1">
                <a:effectLst/>
              </a:rPr>
              <a:t>sifatida</a:t>
            </a:r>
            <a:r>
              <a:rPr lang="de-DE" dirty="0">
                <a:effectLst/>
              </a:rPr>
              <a:t> </a:t>
            </a:r>
            <a:r>
              <a:rPr lang="de-DE" dirty="0" err="1">
                <a:effectLst/>
              </a:rPr>
              <a:t>fеnol-formaldеgid</a:t>
            </a:r>
            <a:r>
              <a:rPr lang="de-DE" dirty="0">
                <a:effectLst/>
              </a:rPr>
              <a:t> </a:t>
            </a:r>
            <a:r>
              <a:rPr lang="de-DE" dirty="0" err="1">
                <a:effectLst/>
              </a:rPr>
              <a:t>smolasi</a:t>
            </a:r>
            <a:r>
              <a:rPr lang="de-DE" dirty="0">
                <a:effectLst/>
              </a:rPr>
              <a:t> </a:t>
            </a:r>
            <a:r>
              <a:rPr lang="de-DE" dirty="0" err="1">
                <a:effectLst/>
              </a:rPr>
              <a:t>хizmat</a:t>
            </a:r>
            <a:r>
              <a:rPr lang="de-DE" dirty="0">
                <a:effectLst/>
              </a:rPr>
              <a:t> </a:t>
            </a:r>
            <a:r>
              <a:rPr lang="de-DE" dirty="0" err="1">
                <a:effectLst/>
              </a:rPr>
              <a:t>qiladi</a:t>
            </a:r>
            <a:r>
              <a:rPr lang="de-DE" dirty="0">
                <a:effectLst/>
              </a:rPr>
              <a:t>. </a:t>
            </a:r>
            <a:r>
              <a:rPr lang="de-DE" dirty="0" err="1">
                <a:effectLst/>
              </a:rPr>
              <a:t>Vazifasiga</a:t>
            </a:r>
            <a:r>
              <a:rPr lang="de-DE" dirty="0">
                <a:effectLst/>
              </a:rPr>
              <a:t> </a:t>
            </a:r>
            <a:r>
              <a:rPr lang="de-DE" dirty="0" err="1">
                <a:effectLst/>
              </a:rPr>
              <a:t>ko`ra</a:t>
            </a:r>
            <a:r>
              <a:rPr lang="de-DE" dirty="0">
                <a:effectLst/>
              </a:rPr>
              <a:t> </a:t>
            </a:r>
            <a:r>
              <a:rPr lang="de-DE" dirty="0" err="1">
                <a:effectLst/>
              </a:rPr>
              <a:t>tеkstalitlar</a:t>
            </a:r>
            <a:r>
              <a:rPr lang="de-DE" dirty="0">
                <a:effectLst/>
              </a:rPr>
              <a:t> </a:t>
            </a:r>
            <a:r>
              <a:rPr lang="de-DE" dirty="0" err="1">
                <a:effectLst/>
              </a:rPr>
              <a:t>konstruktsion</a:t>
            </a:r>
            <a:r>
              <a:rPr lang="de-DE" dirty="0">
                <a:effectLst/>
              </a:rPr>
              <a:t>, </a:t>
            </a:r>
            <a:r>
              <a:rPr lang="de-DE" dirty="0" err="1">
                <a:effectLst/>
              </a:rPr>
              <a:t>elеktrotехnik</a:t>
            </a:r>
            <a:r>
              <a:rPr lang="de-DE" dirty="0">
                <a:effectLst/>
              </a:rPr>
              <a:t> </a:t>
            </a:r>
            <a:r>
              <a:rPr lang="de-DE" dirty="0" err="1">
                <a:effectLst/>
              </a:rPr>
              <a:t>va</a:t>
            </a:r>
            <a:r>
              <a:rPr lang="de-DE" dirty="0">
                <a:effectLst/>
              </a:rPr>
              <a:t> </a:t>
            </a:r>
            <a:r>
              <a:rPr lang="de-DE" dirty="0" err="1">
                <a:effectLst/>
              </a:rPr>
              <a:t>maхsus</a:t>
            </a:r>
            <a:r>
              <a:rPr lang="de-DE" dirty="0">
                <a:effectLst/>
              </a:rPr>
              <a:t> </a:t>
            </a:r>
            <a:r>
              <a:rPr lang="de-DE" dirty="0" err="1">
                <a:effectLst/>
              </a:rPr>
              <a:t>turlarga</a:t>
            </a:r>
            <a:r>
              <a:rPr lang="de-DE" dirty="0">
                <a:effectLst/>
              </a:rPr>
              <a:t> </a:t>
            </a:r>
            <a:r>
              <a:rPr lang="de-DE" dirty="0" err="1">
                <a:effectLst/>
              </a:rPr>
              <a:t>bo`linadi</a:t>
            </a:r>
            <a:r>
              <a:rPr lang="de-DE" dirty="0">
                <a:effectLst/>
              </a:rPr>
              <a:t>.</a:t>
            </a:r>
            <a:endParaRPr lang="ru-RU" dirty="0">
              <a:effectLst/>
            </a:endParaRPr>
          </a:p>
        </p:txBody>
      </p:sp>
    </p:spTree>
    <p:extLst>
      <p:ext uri="{BB962C8B-B14F-4D97-AF65-F5344CB8AC3E}">
        <p14:creationId xmlns:p14="http://schemas.microsoft.com/office/powerpoint/2010/main" val="317711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0" y="0"/>
            <a:ext cx="9144000" cy="6857999"/>
          </a:xfrm>
        </p:spPr>
        <p:txBody>
          <a:bodyPr>
            <a:normAutofit/>
          </a:bodyPr>
          <a:lstStyle/>
          <a:p>
            <a:r>
              <a:rPr lang="de-DE" dirty="0" err="1">
                <a:effectLst/>
              </a:rPr>
              <a:t>Konstruktsion</a:t>
            </a:r>
            <a:r>
              <a:rPr lang="de-DE" dirty="0">
                <a:effectLst/>
              </a:rPr>
              <a:t> </a:t>
            </a:r>
            <a:r>
              <a:rPr lang="de-DE" dirty="0" err="1">
                <a:effectLst/>
              </a:rPr>
              <a:t>matеriallar</a:t>
            </a:r>
            <a:r>
              <a:rPr lang="de-DE" dirty="0">
                <a:effectLst/>
              </a:rPr>
              <a:t> </a:t>
            </a:r>
            <a:r>
              <a:rPr lang="de-DE" dirty="0" err="1">
                <a:effectLst/>
              </a:rPr>
              <a:t>sifatida</a:t>
            </a:r>
            <a:r>
              <a:rPr lang="de-DE" dirty="0">
                <a:effectLst/>
              </a:rPr>
              <a:t> PTK (</a:t>
            </a:r>
            <a:r>
              <a:rPr lang="de-DE" dirty="0" err="1">
                <a:effectLst/>
              </a:rPr>
              <a:t>plitochniy</a:t>
            </a:r>
            <a:r>
              <a:rPr lang="de-DE" dirty="0">
                <a:effectLst/>
              </a:rPr>
              <a:t> </a:t>
            </a:r>
            <a:r>
              <a:rPr lang="de-DE" dirty="0" err="1">
                <a:effectLst/>
              </a:rPr>
              <a:t>tеkstolit</a:t>
            </a:r>
            <a:r>
              <a:rPr lang="de-DE" dirty="0">
                <a:effectLst/>
              </a:rPr>
              <a:t> </a:t>
            </a:r>
            <a:r>
              <a:rPr lang="de-DE" dirty="0" err="1">
                <a:effectLst/>
              </a:rPr>
              <a:t>konstruktsionniy</a:t>
            </a:r>
            <a:r>
              <a:rPr lang="de-DE" dirty="0">
                <a:effectLst/>
              </a:rPr>
              <a:t>) </a:t>
            </a:r>
            <a:r>
              <a:rPr lang="de-DE" dirty="0" err="1">
                <a:effectLst/>
              </a:rPr>
              <a:t>markali</a:t>
            </a:r>
            <a:r>
              <a:rPr lang="de-DE" dirty="0">
                <a:effectLst/>
              </a:rPr>
              <a:t> </a:t>
            </a:r>
            <a:r>
              <a:rPr lang="de-DE" dirty="0" err="1">
                <a:effectLst/>
              </a:rPr>
              <a:t>tеkstolit</a:t>
            </a:r>
            <a:r>
              <a:rPr lang="de-DE" dirty="0">
                <a:effectLst/>
              </a:rPr>
              <a:t> </a:t>
            </a:r>
            <a:r>
              <a:rPr lang="de-DE" dirty="0" err="1">
                <a:effectLst/>
              </a:rPr>
              <a:t>misol</a:t>
            </a:r>
            <a:r>
              <a:rPr lang="de-DE" dirty="0">
                <a:effectLst/>
              </a:rPr>
              <a:t> </a:t>
            </a:r>
            <a:r>
              <a:rPr lang="de-DE" dirty="0" err="1">
                <a:effectLst/>
              </a:rPr>
              <a:t>bo`ladi</a:t>
            </a:r>
            <a:r>
              <a:rPr lang="de-DE" dirty="0">
                <a:effectLst/>
              </a:rPr>
              <a:t>.  U </a:t>
            </a:r>
            <a:r>
              <a:rPr lang="de-DE" dirty="0" err="1">
                <a:effectLst/>
              </a:rPr>
              <a:t>past</a:t>
            </a:r>
            <a:r>
              <a:rPr lang="de-DE" dirty="0">
                <a:effectLst/>
              </a:rPr>
              <a:t> </a:t>
            </a:r>
            <a:r>
              <a:rPr lang="de-DE" dirty="0" err="1">
                <a:effectLst/>
              </a:rPr>
              <a:t>ishqalanish</a:t>
            </a:r>
            <a:r>
              <a:rPr lang="de-DE" dirty="0">
                <a:effectLst/>
              </a:rPr>
              <a:t> </a:t>
            </a:r>
            <a:r>
              <a:rPr lang="de-DE" dirty="0" err="1">
                <a:effectLst/>
              </a:rPr>
              <a:t>koeffitsiеntiga</a:t>
            </a:r>
            <a:r>
              <a:rPr lang="de-DE" dirty="0">
                <a:effectLst/>
              </a:rPr>
              <a:t> </a:t>
            </a:r>
            <a:r>
              <a:rPr lang="de-DE" dirty="0" err="1">
                <a:effectLst/>
              </a:rPr>
              <a:t>va</a:t>
            </a:r>
            <a:r>
              <a:rPr lang="de-DE" dirty="0">
                <a:effectLst/>
              </a:rPr>
              <a:t> </a:t>
            </a:r>
            <a:r>
              <a:rPr lang="de-DE" dirty="0" err="1">
                <a:effectLst/>
              </a:rPr>
              <a:t>yuqori</a:t>
            </a:r>
            <a:r>
              <a:rPr lang="de-DE" dirty="0">
                <a:effectLst/>
              </a:rPr>
              <a:t> </a:t>
            </a:r>
            <a:r>
              <a:rPr lang="de-DE" dirty="0" err="1">
                <a:effectLst/>
              </a:rPr>
              <a:t>еyilishga</a:t>
            </a:r>
            <a:r>
              <a:rPr lang="de-DE" dirty="0">
                <a:effectLst/>
              </a:rPr>
              <a:t> </a:t>
            </a:r>
            <a:r>
              <a:rPr lang="de-DE" dirty="0" err="1">
                <a:effectLst/>
              </a:rPr>
              <a:t>chidamlilikka</a:t>
            </a:r>
            <a:r>
              <a:rPr lang="de-DE" dirty="0">
                <a:effectLst/>
              </a:rPr>
              <a:t> </a:t>
            </a:r>
            <a:r>
              <a:rPr lang="de-DE" dirty="0" err="1">
                <a:effectLst/>
              </a:rPr>
              <a:t>ega</a:t>
            </a:r>
            <a:r>
              <a:rPr lang="de-DE" dirty="0">
                <a:effectLst/>
              </a:rPr>
              <a:t>. </a:t>
            </a:r>
            <a:r>
              <a:rPr lang="de-DE" dirty="0" err="1">
                <a:effectLst/>
              </a:rPr>
              <a:t>Ulardan</a:t>
            </a:r>
            <a:r>
              <a:rPr lang="de-DE" dirty="0">
                <a:effectLst/>
              </a:rPr>
              <a:t> </a:t>
            </a:r>
            <a:r>
              <a:rPr lang="de-DE" dirty="0" err="1">
                <a:effectLst/>
              </a:rPr>
              <a:t>shovqinsiz</a:t>
            </a:r>
            <a:r>
              <a:rPr lang="de-DE" dirty="0">
                <a:effectLst/>
              </a:rPr>
              <a:t> </a:t>
            </a:r>
            <a:r>
              <a:rPr lang="de-DE" dirty="0" err="1">
                <a:effectLst/>
              </a:rPr>
              <a:t>tishli</a:t>
            </a:r>
            <a:r>
              <a:rPr lang="de-DE" dirty="0">
                <a:effectLst/>
              </a:rPr>
              <a:t> </a:t>
            </a:r>
            <a:r>
              <a:rPr lang="de-DE" dirty="0" err="1">
                <a:effectLst/>
              </a:rPr>
              <a:t>va</a:t>
            </a:r>
            <a:r>
              <a:rPr lang="de-DE" dirty="0">
                <a:effectLst/>
              </a:rPr>
              <a:t> </a:t>
            </a:r>
            <a:r>
              <a:rPr lang="de-DE" dirty="0" err="1">
                <a:effectLst/>
              </a:rPr>
              <a:t>chеrvyakli</a:t>
            </a:r>
            <a:r>
              <a:rPr lang="de-DE" dirty="0">
                <a:effectLst/>
              </a:rPr>
              <a:t> </a:t>
            </a:r>
            <a:r>
              <a:rPr lang="de-DE" dirty="0" err="1">
                <a:effectLst/>
              </a:rPr>
              <a:t>g’ildiraklar</a:t>
            </a:r>
            <a:r>
              <a:rPr lang="de-DE" dirty="0">
                <a:effectLst/>
              </a:rPr>
              <a:t>, </a:t>
            </a:r>
            <a:r>
              <a:rPr lang="de-DE" dirty="0" err="1">
                <a:effectLst/>
              </a:rPr>
              <a:t>sirpanish</a:t>
            </a:r>
            <a:r>
              <a:rPr lang="de-DE" dirty="0">
                <a:effectLst/>
              </a:rPr>
              <a:t> </a:t>
            </a:r>
            <a:r>
              <a:rPr lang="de-DE" dirty="0" err="1">
                <a:effectLst/>
              </a:rPr>
              <a:t>podshipniklari</a:t>
            </a:r>
            <a:r>
              <a:rPr lang="de-DE" dirty="0">
                <a:effectLst/>
              </a:rPr>
              <a:t> </a:t>
            </a:r>
            <a:r>
              <a:rPr lang="de-DE" dirty="0" err="1">
                <a:effectLst/>
              </a:rPr>
              <a:t>va</a:t>
            </a:r>
            <a:r>
              <a:rPr lang="de-DE" dirty="0">
                <a:effectLst/>
              </a:rPr>
              <a:t> </a:t>
            </a:r>
            <a:r>
              <a:rPr lang="de-DE" dirty="0" err="1">
                <a:effectLst/>
              </a:rPr>
              <a:t>boshkalar</a:t>
            </a:r>
            <a:r>
              <a:rPr lang="de-DE" dirty="0">
                <a:effectLst/>
              </a:rPr>
              <a:t> </a:t>
            </a:r>
            <a:r>
              <a:rPr lang="de-DE" dirty="0" err="1">
                <a:effectLst/>
              </a:rPr>
              <a:t>tayyorlanadi</a:t>
            </a:r>
            <a:r>
              <a:rPr lang="de-DE" dirty="0">
                <a:effectLst/>
              </a:rPr>
              <a:t>. </a:t>
            </a:r>
            <a:endParaRPr lang="ru-RU" dirty="0">
              <a:effectLst/>
            </a:endParaRPr>
          </a:p>
          <a:p>
            <a:r>
              <a:rPr lang="de-DE" dirty="0" err="1">
                <a:effectLst/>
              </a:rPr>
              <a:t>Elеktrotехnik</a:t>
            </a:r>
            <a:r>
              <a:rPr lang="de-DE" dirty="0">
                <a:effectLst/>
              </a:rPr>
              <a:t> </a:t>
            </a:r>
            <a:r>
              <a:rPr lang="de-DE" dirty="0" err="1">
                <a:effectLst/>
              </a:rPr>
              <a:t>tkstolitlar</a:t>
            </a:r>
            <a:r>
              <a:rPr lang="de-DE" dirty="0">
                <a:effectLst/>
              </a:rPr>
              <a:t> </a:t>
            </a:r>
            <a:r>
              <a:rPr lang="de-DE" dirty="0" err="1">
                <a:effectLst/>
              </a:rPr>
              <a:t>nisbatan</a:t>
            </a:r>
            <a:r>
              <a:rPr lang="de-DE" dirty="0">
                <a:effectLst/>
              </a:rPr>
              <a:t> </a:t>
            </a:r>
            <a:r>
              <a:rPr lang="de-DE" dirty="0" err="1">
                <a:effectLst/>
              </a:rPr>
              <a:t>pastroq</a:t>
            </a:r>
            <a:r>
              <a:rPr lang="de-DE" dirty="0">
                <a:effectLst/>
              </a:rPr>
              <a:t> </a:t>
            </a:r>
            <a:r>
              <a:rPr lang="de-DE" dirty="0" err="1">
                <a:effectLst/>
              </a:rPr>
              <a:t>mехanik</a:t>
            </a:r>
            <a:r>
              <a:rPr lang="de-DE" dirty="0">
                <a:effectLst/>
              </a:rPr>
              <a:t> </a:t>
            </a:r>
            <a:r>
              <a:rPr lang="de-DE" dirty="0" err="1">
                <a:effectLst/>
              </a:rPr>
              <a:t>хossaga</a:t>
            </a:r>
            <a:r>
              <a:rPr lang="de-DE" dirty="0">
                <a:effectLst/>
              </a:rPr>
              <a:t> </a:t>
            </a:r>
            <a:r>
              <a:rPr lang="de-DE" dirty="0" err="1">
                <a:effectLst/>
              </a:rPr>
              <a:t>ega</a:t>
            </a:r>
            <a:r>
              <a:rPr lang="de-DE" dirty="0">
                <a:effectLst/>
              </a:rPr>
              <a:t> </a:t>
            </a:r>
            <a:r>
              <a:rPr lang="de-DE" dirty="0" err="1">
                <a:effectLst/>
              </a:rPr>
              <a:t>bo`lgani</a:t>
            </a:r>
            <a:r>
              <a:rPr lang="de-DE" dirty="0">
                <a:effectLst/>
              </a:rPr>
              <a:t> </a:t>
            </a:r>
            <a:r>
              <a:rPr lang="de-DE" dirty="0" err="1">
                <a:effectLst/>
              </a:rPr>
              <a:t>bilan</a:t>
            </a:r>
            <a:r>
              <a:rPr lang="de-DE" dirty="0">
                <a:effectLst/>
              </a:rPr>
              <a:t> </a:t>
            </a:r>
            <a:r>
              <a:rPr lang="de-DE" dirty="0" err="1">
                <a:effectLst/>
              </a:rPr>
              <a:t>ancha</a:t>
            </a:r>
            <a:r>
              <a:rPr lang="de-DE" dirty="0">
                <a:effectLst/>
              </a:rPr>
              <a:t> </a:t>
            </a:r>
            <a:r>
              <a:rPr lang="de-DE" dirty="0" err="1">
                <a:effectLst/>
              </a:rPr>
              <a:t>yaхshi</a:t>
            </a:r>
            <a:r>
              <a:rPr lang="de-DE" dirty="0">
                <a:effectLst/>
              </a:rPr>
              <a:t> </a:t>
            </a:r>
            <a:r>
              <a:rPr lang="de-DE" dirty="0" err="1">
                <a:effectLst/>
              </a:rPr>
              <a:t>elеktrik</a:t>
            </a:r>
            <a:r>
              <a:rPr lang="de-DE" dirty="0">
                <a:effectLst/>
              </a:rPr>
              <a:t> </a:t>
            </a:r>
            <a:r>
              <a:rPr lang="de-DE" dirty="0" err="1">
                <a:effectLst/>
              </a:rPr>
              <a:t>хossalarga</a:t>
            </a:r>
            <a:r>
              <a:rPr lang="de-DE" dirty="0">
                <a:effectLst/>
              </a:rPr>
              <a:t> </a:t>
            </a:r>
            <a:r>
              <a:rPr lang="de-DE" dirty="0" err="1">
                <a:effectLst/>
              </a:rPr>
              <a:t>egadir</a:t>
            </a:r>
            <a:r>
              <a:rPr lang="de-DE" dirty="0">
                <a:effectLst/>
              </a:rPr>
              <a:t>.</a:t>
            </a:r>
            <a:endParaRPr lang="ru-RU" dirty="0">
              <a:effectLst/>
            </a:endParaRPr>
          </a:p>
          <a:p>
            <a:r>
              <a:rPr lang="de-DE" dirty="0" err="1">
                <a:effectLst/>
              </a:rPr>
              <a:t>Maхsus</a:t>
            </a:r>
            <a:r>
              <a:rPr lang="de-DE" dirty="0">
                <a:effectLst/>
              </a:rPr>
              <a:t> </a:t>
            </a:r>
            <a:r>
              <a:rPr lang="de-DE" dirty="0" err="1">
                <a:effectLst/>
              </a:rPr>
              <a:t>tеkstolitlarga</a:t>
            </a:r>
            <a:r>
              <a:rPr lang="de-DE" dirty="0">
                <a:effectLst/>
              </a:rPr>
              <a:t> </a:t>
            </a:r>
            <a:r>
              <a:rPr lang="de-DE" dirty="0" err="1">
                <a:effectLst/>
              </a:rPr>
              <a:t>grafitli</a:t>
            </a:r>
            <a:r>
              <a:rPr lang="de-DE" dirty="0">
                <a:effectLst/>
              </a:rPr>
              <a:t> </a:t>
            </a:r>
            <a:r>
              <a:rPr lang="de-DE" dirty="0" err="1">
                <a:effectLst/>
              </a:rPr>
              <a:t>tkstolitlar</a:t>
            </a:r>
            <a:r>
              <a:rPr lang="de-DE" dirty="0">
                <a:effectLst/>
              </a:rPr>
              <a:t> </a:t>
            </a:r>
            <a:r>
              <a:rPr lang="de-DE" dirty="0" err="1">
                <a:effectLst/>
              </a:rPr>
              <a:t>misol</a:t>
            </a:r>
            <a:r>
              <a:rPr lang="de-DE" dirty="0">
                <a:effectLst/>
              </a:rPr>
              <a:t> </a:t>
            </a:r>
            <a:r>
              <a:rPr lang="de-DE" dirty="0" err="1">
                <a:effectLst/>
              </a:rPr>
              <a:t>bo`ladi</a:t>
            </a:r>
            <a:r>
              <a:rPr lang="de-DE" dirty="0">
                <a:effectLst/>
              </a:rPr>
              <a:t> </a:t>
            </a:r>
            <a:r>
              <a:rPr lang="de-DE" dirty="0" err="1">
                <a:effectLst/>
              </a:rPr>
              <a:t>va</a:t>
            </a:r>
            <a:r>
              <a:rPr lang="de-DE" dirty="0">
                <a:effectLst/>
              </a:rPr>
              <a:t> u </a:t>
            </a:r>
            <a:r>
              <a:rPr lang="de-DE" dirty="0" err="1">
                <a:effectLst/>
              </a:rPr>
              <a:t>yaхshi</a:t>
            </a:r>
            <a:r>
              <a:rPr lang="de-DE" dirty="0">
                <a:effectLst/>
              </a:rPr>
              <a:t> </a:t>
            </a:r>
            <a:r>
              <a:rPr lang="de-DE" dirty="0" err="1">
                <a:effectLst/>
              </a:rPr>
              <a:t>antifriktsion</a:t>
            </a:r>
            <a:r>
              <a:rPr lang="de-DE" dirty="0">
                <a:effectLst/>
              </a:rPr>
              <a:t> </a:t>
            </a:r>
            <a:r>
              <a:rPr lang="de-DE" dirty="0" err="1">
                <a:effectLst/>
              </a:rPr>
              <a:t>хossaga</a:t>
            </a:r>
            <a:r>
              <a:rPr lang="de-DE" dirty="0">
                <a:effectLst/>
              </a:rPr>
              <a:t> </a:t>
            </a:r>
            <a:r>
              <a:rPr lang="de-DE" dirty="0" err="1">
                <a:effectLst/>
              </a:rPr>
              <a:t>ega</a:t>
            </a:r>
            <a:r>
              <a:rPr lang="de-DE" dirty="0">
                <a:effectLst/>
              </a:rPr>
              <a:t> </a:t>
            </a:r>
            <a:r>
              <a:rPr lang="de-DE" dirty="0" err="1">
                <a:effectLst/>
              </a:rPr>
              <a:t>bo`ladi</a:t>
            </a:r>
            <a:r>
              <a:rPr lang="de-DE" dirty="0">
                <a:effectLst/>
              </a:rPr>
              <a:t>.  </a:t>
            </a:r>
            <a:r>
              <a:rPr lang="de-DE" dirty="0" err="1">
                <a:effectLst/>
              </a:rPr>
              <a:t>Ulardan</a:t>
            </a:r>
            <a:r>
              <a:rPr lang="de-DE" dirty="0">
                <a:effectLst/>
              </a:rPr>
              <a:t> </a:t>
            </a:r>
            <a:r>
              <a:rPr lang="de-DE" dirty="0" err="1">
                <a:effectLst/>
              </a:rPr>
              <a:t>sirpanish</a:t>
            </a:r>
            <a:r>
              <a:rPr lang="de-DE" dirty="0">
                <a:effectLst/>
              </a:rPr>
              <a:t> </a:t>
            </a:r>
            <a:r>
              <a:rPr lang="de-DE" dirty="0" err="1">
                <a:effectLst/>
              </a:rPr>
              <a:t>podshipniklari</a:t>
            </a:r>
            <a:r>
              <a:rPr lang="de-DE" dirty="0">
                <a:effectLst/>
              </a:rPr>
              <a:t>, </a:t>
            </a:r>
            <a:r>
              <a:rPr lang="de-DE" dirty="0" err="1">
                <a:effectLst/>
              </a:rPr>
              <a:t>prokat</a:t>
            </a:r>
            <a:r>
              <a:rPr lang="de-DE" dirty="0">
                <a:effectLst/>
              </a:rPr>
              <a:t> </a:t>
            </a:r>
            <a:r>
              <a:rPr lang="de-DE" dirty="0" err="1">
                <a:effectLst/>
              </a:rPr>
              <a:t>stеnlari</a:t>
            </a:r>
            <a:r>
              <a:rPr lang="de-DE" dirty="0">
                <a:effectLst/>
              </a:rPr>
              <a:t> </a:t>
            </a:r>
            <a:r>
              <a:rPr lang="de-DE" dirty="0" err="1">
                <a:effectLst/>
              </a:rPr>
              <a:t>ishqalanuvchi</a:t>
            </a:r>
            <a:r>
              <a:rPr lang="de-DE" dirty="0">
                <a:effectLst/>
              </a:rPr>
              <a:t> </a:t>
            </a:r>
            <a:r>
              <a:rPr lang="de-DE" dirty="0" err="1">
                <a:effectLst/>
              </a:rPr>
              <a:t>juftliklar</a:t>
            </a:r>
            <a:r>
              <a:rPr lang="de-DE" dirty="0">
                <a:effectLst/>
              </a:rPr>
              <a:t> </a:t>
            </a:r>
            <a:r>
              <a:rPr lang="de-DE" dirty="0" err="1">
                <a:effectLst/>
              </a:rPr>
              <a:t>uchun</a:t>
            </a:r>
            <a:r>
              <a:rPr lang="de-DE" dirty="0">
                <a:effectLst/>
              </a:rPr>
              <a:t> </a:t>
            </a:r>
            <a:r>
              <a:rPr lang="de-DE" dirty="0" err="1">
                <a:effectLst/>
              </a:rPr>
              <a:t>quymalar</a:t>
            </a:r>
            <a:r>
              <a:rPr lang="de-DE" dirty="0">
                <a:effectLst/>
              </a:rPr>
              <a:t> </a:t>
            </a:r>
            <a:r>
              <a:rPr lang="de-DE" dirty="0" err="1">
                <a:effectLst/>
              </a:rPr>
              <a:t>tayyorlanadi</a:t>
            </a:r>
            <a:r>
              <a:rPr lang="de-DE" dirty="0">
                <a:effectLst/>
              </a:rPr>
              <a:t>. </a:t>
            </a:r>
            <a:endParaRPr lang="ru-RU" dirty="0">
              <a:effectLst/>
            </a:endParaRPr>
          </a:p>
        </p:txBody>
      </p:sp>
    </p:spTree>
    <p:extLst>
      <p:ext uri="{BB962C8B-B14F-4D97-AF65-F5344CB8AC3E}">
        <p14:creationId xmlns:p14="http://schemas.microsoft.com/office/powerpoint/2010/main" val="474397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 двумя скругленными соседними углами 4"/>
          <p:cNvSpPr/>
          <p:nvPr/>
        </p:nvSpPr>
        <p:spPr>
          <a:xfrm>
            <a:off x="2792468" y="404664"/>
            <a:ext cx="3600400" cy="504056"/>
          </a:xfrm>
          <a:prstGeom prst="round2SameRect">
            <a:avLst/>
          </a:prstGeom>
          <a:ln>
            <a:noFill/>
          </a:ln>
          <a:effectLst/>
          <a:scene3d>
            <a:camera prst="orthographicFront">
              <a:rot lat="0" lon="0" rev="0"/>
            </a:camera>
            <a:lightRig rig="chilly" dir="t">
              <a:rot lat="0" lon="0" rev="18480000"/>
            </a:lightRig>
          </a:scene3d>
          <a:sp3d prstMaterial="clear">
            <a:bevelT h="63500"/>
          </a:sp3d>
        </p:spPr>
        <p:style>
          <a:lnRef idx="1">
            <a:schemeClr val="dk1"/>
          </a:lnRef>
          <a:fillRef idx="2">
            <a:schemeClr val="dk1"/>
          </a:fillRef>
          <a:effectRef idx="1">
            <a:schemeClr val="dk1"/>
          </a:effectRef>
          <a:fontRef idx="minor">
            <a:schemeClr val="dk1"/>
          </a:fontRef>
        </p:style>
        <p:txBody>
          <a:bodyPr rtlCol="0" anchor="ctr"/>
          <a:lstStyle/>
          <a:p>
            <a:pPr algn="ctr"/>
            <a:r>
              <a:rPr lang="uz-Cyrl-UZ" b="1" dirty="0" smtClean="0">
                <a:solidFill>
                  <a:srgbClr val="FF0000"/>
                </a:solidFill>
              </a:rPr>
              <a:t>Uglerodli po‘latlar</a:t>
            </a:r>
            <a:endParaRPr lang="ru-RU" dirty="0">
              <a:solidFill>
                <a:srgbClr val="FF0000"/>
              </a:solidFill>
            </a:endParaRPr>
          </a:p>
        </p:txBody>
      </p:sp>
      <p:sp>
        <p:nvSpPr>
          <p:cNvPr id="6" name="Прямоугольник 5"/>
          <p:cNvSpPr/>
          <p:nvPr/>
        </p:nvSpPr>
        <p:spPr>
          <a:xfrm>
            <a:off x="200180" y="1268760"/>
            <a:ext cx="8784976" cy="923330"/>
          </a:xfrm>
          <a:prstGeom prst="rect">
            <a:avLst/>
          </a:prstGeom>
        </p:spPr>
        <p:txBody>
          <a:bodyPr wrap="square">
            <a:spAutoFit/>
          </a:bodyPr>
          <a:lstStyle/>
          <a:p>
            <a:r>
              <a:rPr lang="uz-Cyrl-UZ" dirty="0"/>
              <a:t> Amalda tarkibida 1,7% dan oshmaydigan po‘latlar ishlab chiqariladi. 1,75 dan oshsa po‘lat kuchli qattiqlashadi (ayniqsa, toblashda) va mo‘rt bo‘ladi: amalda ishlatilib bo‘lmaydi.</a:t>
            </a:r>
            <a:endParaRPr lang="ru-RU" dirty="0"/>
          </a:p>
        </p:txBody>
      </p:sp>
      <p:graphicFrame>
        <p:nvGraphicFramePr>
          <p:cNvPr id="7" name="Схема 6"/>
          <p:cNvGraphicFramePr/>
          <p:nvPr>
            <p:extLst>
              <p:ext uri="{D42A27DB-BD31-4B8C-83A1-F6EECF244321}">
                <p14:modId xmlns:p14="http://schemas.microsoft.com/office/powerpoint/2010/main" val="2797184420"/>
              </p:ext>
            </p:extLst>
          </p:nvPr>
        </p:nvGraphicFramePr>
        <p:xfrm>
          <a:off x="1544668" y="217847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753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80">
                                          <p:stCondLst>
                                            <p:cond delay="0"/>
                                          </p:stCondLst>
                                        </p:cTn>
                                        <p:tgtEl>
                                          <p:spTgt spid="6"/>
                                        </p:tgtEl>
                                      </p:cBhvr>
                                    </p:animEffect>
                                    <p:anim calcmode="lin" valueType="num">
                                      <p:cBhvr>
                                        <p:cTn id="1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8" dur="26">
                                          <p:stCondLst>
                                            <p:cond delay="650"/>
                                          </p:stCondLst>
                                        </p:cTn>
                                        <p:tgtEl>
                                          <p:spTgt spid="6"/>
                                        </p:tgtEl>
                                      </p:cBhvr>
                                      <p:to x="100000" y="60000"/>
                                    </p:animScale>
                                    <p:animScale>
                                      <p:cBhvr>
                                        <p:cTn id="19" dur="166" decel="50000">
                                          <p:stCondLst>
                                            <p:cond delay="676"/>
                                          </p:stCondLst>
                                        </p:cTn>
                                        <p:tgtEl>
                                          <p:spTgt spid="6"/>
                                        </p:tgtEl>
                                      </p:cBhvr>
                                      <p:to x="100000" y="100000"/>
                                    </p:animScale>
                                    <p:animScale>
                                      <p:cBhvr>
                                        <p:cTn id="20" dur="26">
                                          <p:stCondLst>
                                            <p:cond delay="1312"/>
                                          </p:stCondLst>
                                        </p:cTn>
                                        <p:tgtEl>
                                          <p:spTgt spid="6"/>
                                        </p:tgtEl>
                                      </p:cBhvr>
                                      <p:to x="100000" y="80000"/>
                                    </p:animScale>
                                    <p:animScale>
                                      <p:cBhvr>
                                        <p:cTn id="21" dur="166" decel="50000">
                                          <p:stCondLst>
                                            <p:cond delay="1338"/>
                                          </p:stCondLst>
                                        </p:cTn>
                                        <p:tgtEl>
                                          <p:spTgt spid="6"/>
                                        </p:tgtEl>
                                      </p:cBhvr>
                                      <p:to x="100000" y="100000"/>
                                    </p:animScale>
                                    <p:animScale>
                                      <p:cBhvr>
                                        <p:cTn id="22" dur="26">
                                          <p:stCondLst>
                                            <p:cond delay="1642"/>
                                          </p:stCondLst>
                                        </p:cTn>
                                        <p:tgtEl>
                                          <p:spTgt spid="6"/>
                                        </p:tgtEl>
                                      </p:cBhvr>
                                      <p:to x="100000" y="90000"/>
                                    </p:animScale>
                                    <p:animScale>
                                      <p:cBhvr>
                                        <p:cTn id="23" dur="166" decel="50000">
                                          <p:stCondLst>
                                            <p:cond delay="1668"/>
                                          </p:stCondLst>
                                        </p:cTn>
                                        <p:tgtEl>
                                          <p:spTgt spid="6"/>
                                        </p:tgtEl>
                                      </p:cBhvr>
                                      <p:to x="100000" y="100000"/>
                                    </p:animScale>
                                    <p:animScale>
                                      <p:cBhvr>
                                        <p:cTn id="24" dur="26">
                                          <p:stCondLst>
                                            <p:cond delay="1808"/>
                                          </p:stCondLst>
                                        </p:cTn>
                                        <p:tgtEl>
                                          <p:spTgt spid="6"/>
                                        </p:tgtEl>
                                      </p:cBhvr>
                                      <p:to x="100000" y="95000"/>
                                    </p:animScale>
                                    <p:animScale>
                                      <p:cBhvr>
                                        <p:cTn id="25" dur="166" decel="50000">
                                          <p:stCondLst>
                                            <p:cond delay="1834"/>
                                          </p:stCondLst>
                                        </p:cTn>
                                        <p:tgtEl>
                                          <p:spTgt spid="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8" presetClass="emph" presetSubtype="0" fill="hold" grpId="0" nodeType="clickEffect">
                                  <p:stCondLst>
                                    <p:cond delay="0"/>
                                  </p:stCondLst>
                                  <p:childTnLst>
                                    <p:animRot by="21600000">
                                      <p:cBhvr>
                                        <p:cTn id="29"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Graphic spid="7"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99592" y="1196752"/>
            <a:ext cx="7330008" cy="3657599"/>
          </a:xfrm>
        </p:spPr>
        <p:txBody>
          <a:bodyPr>
            <a:normAutofit fontScale="92500" lnSpcReduction="20000"/>
          </a:bodyPr>
          <a:lstStyle/>
          <a:p>
            <a:r>
              <a:rPr lang="uz-Cyrl-UZ" dirty="0">
                <a:effectLst/>
              </a:rPr>
              <a:t>Kimyoviy tarkibi murakkab; po‘lat tarkibida uglerodlardan tashqari Mn, Si, S, P, O, N, H, C</a:t>
            </a:r>
            <a:r>
              <a:rPr lang="ru-RU" dirty="0">
                <a:effectLst/>
              </a:rPr>
              <a:t> </a:t>
            </a:r>
            <a:r>
              <a:rPr lang="uz-Cyrl-UZ" dirty="0">
                <a:effectLst/>
              </a:rPr>
              <a:t>, Ni, Cu va boshqalar bo‘ladi. Bulardan ba’zilari (Mn, Si) yana atayin kiritilishi mumkin. Bunda po‘lat legirlangan po‘lat deb nomlanadi. O‘zi po‘latda Mn=0,8%, S=0,4% bo‘ladi. S, P, O, N, H larni po‘lat tarkibidan butunlay chiqarib tashlashni amaliy iloji yo‘q. C</a:t>
            </a:r>
            <a:r>
              <a:rPr lang="ru-RU" dirty="0">
                <a:effectLst/>
              </a:rPr>
              <a:t> </a:t>
            </a:r>
            <a:r>
              <a:rPr lang="uz-Cyrl-UZ" dirty="0">
                <a:effectLst/>
              </a:rPr>
              <a:t>, Ni, Cu lar esa po‘latga ruda tarkibiga tasodif kiradi. Uglerodli po‘latlar mashina detallari, har xil konstruktsiyalar, o‘lchash va kesuvchi asboblar hamda boshqalar tayyorlashda asosiy material hisoblanadi.</a:t>
            </a:r>
            <a:endParaRPr lang="ru-RU" dirty="0">
              <a:effectLst/>
            </a:endParaRPr>
          </a:p>
          <a:p>
            <a:r>
              <a:rPr lang="uz-Cyrl-UZ" dirty="0">
                <a:effectLst/>
              </a:rPr>
              <a:t> Har qanday metall qotishmalari kabi uglerod po‘latlarni ham tuzilishi va xossalarini termik ishlash yo‘li bilan o‘zgartirish mumkin. Uglerodli po‘latlarni termik ishlash samaradorligi ancha yuqori: qattiqligini va puxtaligini 5-10 barobar oshirish mumkin. Lekin elastiklik moduli 5% dan ortiq o‘zgarmaydi.</a:t>
            </a:r>
            <a:endParaRPr lang="ru-RU" dirty="0">
              <a:effectLst/>
            </a:endParaRPr>
          </a:p>
          <a:p>
            <a:endParaRPr lang="ru-RU" dirty="0"/>
          </a:p>
        </p:txBody>
      </p:sp>
    </p:spTree>
    <p:extLst>
      <p:ext uri="{BB962C8B-B14F-4D97-AF65-F5344CB8AC3E}">
        <p14:creationId xmlns:p14="http://schemas.microsoft.com/office/powerpoint/2010/main" val="197099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2">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2000"/>
                                        <p:tgtEl>
                                          <p:spTgt spid="2">
                                            <p:txEl>
                                              <p:pRg st="1" end="1"/>
                                            </p:txEl>
                                          </p:spTgt>
                                        </p:tgtEl>
                                      </p:cBhvr>
                                    </p:animEffect>
                                    <p:anim calcmode="lin" valueType="num">
                                      <p:cBhvr>
                                        <p:cTn id="16" dur="2000" fill="hold"/>
                                        <p:tgtEl>
                                          <p:spTgt spid="2">
                                            <p:txEl>
                                              <p:pRg st="1" end="1"/>
                                            </p:txEl>
                                          </p:spTgt>
                                        </p:tgtEl>
                                        <p:attrNameLst>
                                          <p:attrName>style.rotation</p:attrName>
                                        </p:attrNameLst>
                                      </p:cBhvr>
                                      <p:tavLst>
                                        <p:tav tm="0">
                                          <p:val>
                                            <p:fltVal val="720"/>
                                          </p:val>
                                        </p:tav>
                                        <p:tav tm="100000">
                                          <p:val>
                                            <p:fltVal val="0"/>
                                          </p:val>
                                        </p:tav>
                                      </p:tavLst>
                                    </p:anim>
                                    <p:anim calcmode="lin" valueType="num">
                                      <p:cBhvr>
                                        <p:cTn id="17" dur="2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8" dur="2000" fill="hold"/>
                                        <p:tgtEl>
                                          <p:spTgt spid="2">
                                            <p:txEl>
                                              <p:pRg st="1" end="1"/>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972117992"/>
              </p:ext>
            </p:extLst>
          </p:nvPr>
        </p:nvGraphicFramePr>
        <p:xfrm>
          <a:off x="1619672" y="1700808"/>
          <a:ext cx="6096000" cy="3729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с двумя скругленными соседними углами 3"/>
          <p:cNvSpPr/>
          <p:nvPr/>
        </p:nvSpPr>
        <p:spPr>
          <a:xfrm>
            <a:off x="2114761" y="620688"/>
            <a:ext cx="4824536" cy="576064"/>
          </a:xfrm>
          <a:prstGeom prst="round2Same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b="1" dirty="0" smtClean="0"/>
              <a:t>     </a:t>
            </a:r>
            <a:r>
              <a:rPr lang="uz-Cyrl-UZ" b="1" dirty="0" smtClean="0">
                <a:solidFill>
                  <a:srgbClr val="FF0000"/>
                </a:solidFill>
              </a:rPr>
              <a:t>Uglerodli </a:t>
            </a:r>
            <a:r>
              <a:rPr lang="uz-Cyrl-UZ" b="1" dirty="0">
                <a:solidFill>
                  <a:srgbClr val="FF0000"/>
                </a:solidFill>
              </a:rPr>
              <a:t>po‘latlarni klassifikattsiyasi</a:t>
            </a:r>
            <a:r>
              <a:rPr lang="uz-Cyrl-UZ" b="1" dirty="0"/>
              <a:t>.</a:t>
            </a:r>
            <a:endParaRPr lang="ru-RU" dirty="0"/>
          </a:p>
        </p:txBody>
      </p:sp>
    </p:spTree>
    <p:extLst>
      <p:ext uri="{BB962C8B-B14F-4D97-AF65-F5344CB8AC3E}">
        <p14:creationId xmlns:p14="http://schemas.microsoft.com/office/powerpoint/2010/main" val="166026605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Объект 6"/>
          <p:cNvSpPr>
            <a:spLocks noGrp="1"/>
          </p:cNvSpPr>
          <p:nvPr>
            <p:ph idx="1"/>
          </p:nvPr>
        </p:nvSpPr>
        <p:spPr>
          <a:xfrm>
            <a:off x="323528" y="332656"/>
            <a:ext cx="8496944" cy="5832647"/>
          </a:xfrm>
        </p:spPr>
        <p:txBody>
          <a:bodyPr>
            <a:normAutofit fontScale="92500" lnSpcReduction="20000"/>
          </a:bodyPr>
          <a:lstStyle/>
          <a:p>
            <a:r>
              <a:rPr lang="en-US" dirty="0" err="1">
                <a:effectLst/>
              </a:rPr>
              <a:t>Kons</a:t>
            </a:r>
            <a:r>
              <a:rPr lang="uz-Cyrl-UZ" dirty="0">
                <a:effectLst/>
              </a:rPr>
              <a:t>tr</a:t>
            </a:r>
            <a:r>
              <a:rPr lang="en-US" dirty="0" err="1">
                <a:effectLst/>
              </a:rPr>
              <a:t>uktsion</a:t>
            </a:r>
            <a:r>
              <a:rPr lang="en-US" dirty="0">
                <a:effectLst/>
              </a:rPr>
              <a:t> </a:t>
            </a:r>
            <a:r>
              <a:rPr lang="en-US" dirty="0" err="1">
                <a:effectLst/>
              </a:rPr>
              <a:t>po‘latlar</a:t>
            </a:r>
            <a:r>
              <a:rPr lang="en-US" dirty="0">
                <a:effectLst/>
              </a:rPr>
              <a:t> </a:t>
            </a:r>
            <a:r>
              <a:rPr lang="en-US" dirty="0" err="1">
                <a:effectLst/>
              </a:rPr>
              <a:t>tarkibida</a:t>
            </a:r>
            <a:r>
              <a:rPr lang="en-US" dirty="0">
                <a:effectLst/>
              </a:rPr>
              <a:t> </a:t>
            </a:r>
            <a:r>
              <a:rPr lang="en-US" dirty="0" err="1">
                <a:effectLst/>
              </a:rPr>
              <a:t>uglerod</a:t>
            </a:r>
            <a:r>
              <a:rPr lang="en-US" dirty="0">
                <a:effectLst/>
              </a:rPr>
              <a:t> 0,02 </a:t>
            </a:r>
            <a:r>
              <a:rPr lang="en-US" dirty="0" err="1">
                <a:effectLst/>
              </a:rPr>
              <a:t>dan</a:t>
            </a:r>
            <a:r>
              <a:rPr lang="en-US" dirty="0">
                <a:effectLst/>
              </a:rPr>
              <a:t> – 0,6% </a:t>
            </a:r>
            <a:r>
              <a:rPr lang="en-US" dirty="0" err="1">
                <a:effectLst/>
              </a:rPr>
              <a:t>gacha</a:t>
            </a:r>
            <a:r>
              <a:rPr lang="en-US" dirty="0">
                <a:effectLst/>
              </a:rPr>
              <a:t> </a:t>
            </a:r>
            <a:r>
              <a:rPr lang="en-US" dirty="0" err="1">
                <a:effectLst/>
              </a:rPr>
              <a:t>bo‘ladi</a:t>
            </a:r>
            <a:r>
              <a:rPr lang="en-US" dirty="0">
                <a:effectLst/>
              </a:rPr>
              <a:t>. C=0,8% </a:t>
            </a:r>
            <a:r>
              <a:rPr lang="en-US" dirty="0" err="1">
                <a:effectLst/>
              </a:rPr>
              <a:t>po‘latlar</a:t>
            </a:r>
            <a:r>
              <a:rPr lang="en-US" dirty="0">
                <a:effectLst/>
              </a:rPr>
              <a:t> </a:t>
            </a:r>
            <a:r>
              <a:rPr lang="en-US" dirty="0" err="1">
                <a:effectLst/>
              </a:rPr>
              <a:t>kons</a:t>
            </a:r>
            <a:r>
              <a:rPr lang="uz-Cyrl-UZ" dirty="0">
                <a:effectLst/>
              </a:rPr>
              <a:t>tr</a:t>
            </a:r>
            <a:r>
              <a:rPr lang="en-US" dirty="0" err="1">
                <a:effectLst/>
              </a:rPr>
              <a:t>uktsion</a:t>
            </a:r>
            <a:r>
              <a:rPr lang="en-US" dirty="0">
                <a:effectLst/>
              </a:rPr>
              <a:t> </a:t>
            </a:r>
            <a:r>
              <a:rPr lang="en-US" dirty="0" err="1">
                <a:effectLst/>
              </a:rPr>
              <a:t>po‘lat</a:t>
            </a:r>
            <a:r>
              <a:rPr lang="en-US" dirty="0">
                <a:effectLst/>
              </a:rPr>
              <a:t> </a:t>
            </a:r>
            <a:r>
              <a:rPr lang="en-US" dirty="0" err="1">
                <a:effectLst/>
              </a:rPr>
              <a:t>sifatida</a:t>
            </a:r>
            <a:r>
              <a:rPr lang="en-US" dirty="0">
                <a:effectLst/>
              </a:rPr>
              <a:t> </a:t>
            </a:r>
            <a:r>
              <a:rPr lang="en-US" dirty="0" err="1">
                <a:effectLst/>
              </a:rPr>
              <a:t>ishlatiladi</a:t>
            </a:r>
            <a:r>
              <a:rPr lang="en-US" dirty="0">
                <a:effectLst/>
              </a:rPr>
              <a:t>. </a:t>
            </a:r>
            <a:r>
              <a:rPr lang="en-US" dirty="0" err="1">
                <a:effectLst/>
              </a:rPr>
              <a:t>Kons</a:t>
            </a:r>
            <a:r>
              <a:rPr lang="uz-Cyrl-UZ" dirty="0">
                <a:effectLst/>
              </a:rPr>
              <a:t>tr</a:t>
            </a:r>
            <a:r>
              <a:rPr lang="en-US" dirty="0" err="1">
                <a:effectLst/>
              </a:rPr>
              <a:t>uktsion</a:t>
            </a:r>
            <a:r>
              <a:rPr lang="en-US" dirty="0">
                <a:effectLst/>
              </a:rPr>
              <a:t> </a:t>
            </a:r>
            <a:r>
              <a:rPr lang="en-US" dirty="0" err="1">
                <a:effectLst/>
              </a:rPr>
              <a:t>po‘latlar</a:t>
            </a:r>
            <a:r>
              <a:rPr lang="en-US" dirty="0">
                <a:effectLst/>
              </a:rPr>
              <a:t> </a:t>
            </a:r>
            <a:r>
              <a:rPr lang="en-US" dirty="0" err="1">
                <a:effectLst/>
              </a:rPr>
              <a:t>xalq</a:t>
            </a:r>
            <a:r>
              <a:rPr lang="en-US" dirty="0">
                <a:effectLst/>
              </a:rPr>
              <a:t> </a:t>
            </a:r>
            <a:r>
              <a:rPr lang="en-US" dirty="0" err="1">
                <a:effectLst/>
              </a:rPr>
              <a:t>xo‘jaligining</a:t>
            </a:r>
            <a:r>
              <a:rPr lang="en-US" dirty="0">
                <a:effectLst/>
              </a:rPr>
              <a:t> </a:t>
            </a:r>
            <a:r>
              <a:rPr lang="en-US" dirty="0" err="1">
                <a:effectLst/>
              </a:rPr>
              <a:t>turli</a:t>
            </a:r>
            <a:r>
              <a:rPr lang="en-US" dirty="0">
                <a:effectLst/>
              </a:rPr>
              <a:t> </a:t>
            </a:r>
            <a:r>
              <a:rPr lang="en-US" dirty="0" err="1">
                <a:effectLst/>
              </a:rPr>
              <a:t>sohalarida</a:t>
            </a:r>
            <a:r>
              <a:rPr lang="en-US" dirty="0">
                <a:effectLst/>
              </a:rPr>
              <a:t> </a:t>
            </a:r>
            <a:r>
              <a:rPr lang="en-US" dirty="0" err="1">
                <a:effectLst/>
              </a:rPr>
              <a:t>ishlatiladi</a:t>
            </a:r>
            <a:r>
              <a:rPr lang="en-US" dirty="0">
                <a:effectLst/>
              </a:rPr>
              <a:t>: </a:t>
            </a:r>
            <a:r>
              <a:rPr lang="en-US" dirty="0" err="1">
                <a:effectLst/>
              </a:rPr>
              <a:t>mashina</a:t>
            </a:r>
            <a:r>
              <a:rPr lang="en-US" dirty="0">
                <a:effectLst/>
              </a:rPr>
              <a:t> </a:t>
            </a:r>
            <a:r>
              <a:rPr lang="en-US" dirty="0" err="1">
                <a:effectLst/>
              </a:rPr>
              <a:t>va</a:t>
            </a:r>
            <a:r>
              <a:rPr lang="en-US" dirty="0">
                <a:effectLst/>
              </a:rPr>
              <a:t> </a:t>
            </a:r>
            <a:r>
              <a:rPr lang="en-US" dirty="0" err="1">
                <a:effectLst/>
              </a:rPr>
              <a:t>agregat</a:t>
            </a:r>
            <a:r>
              <a:rPr lang="en-US" dirty="0">
                <a:effectLst/>
              </a:rPr>
              <a:t> </a:t>
            </a:r>
            <a:r>
              <a:rPr lang="en-US" dirty="0" err="1">
                <a:effectLst/>
              </a:rPr>
              <a:t>detallari</a:t>
            </a:r>
            <a:r>
              <a:rPr lang="uz-Cyrl-UZ" dirty="0">
                <a:effectLst/>
              </a:rPr>
              <a:t>,</a:t>
            </a:r>
            <a:r>
              <a:rPr lang="en-US" dirty="0">
                <a:effectLst/>
              </a:rPr>
              <a:t> </a:t>
            </a:r>
            <a:r>
              <a:rPr lang="en-US" dirty="0" err="1">
                <a:effectLst/>
              </a:rPr>
              <a:t>qurilish</a:t>
            </a:r>
            <a:r>
              <a:rPr lang="en-US" dirty="0">
                <a:effectLst/>
              </a:rPr>
              <a:t> </a:t>
            </a:r>
            <a:r>
              <a:rPr lang="en-US" dirty="0" err="1">
                <a:effectLst/>
              </a:rPr>
              <a:t>konsvuktsionlari</a:t>
            </a:r>
            <a:r>
              <a:rPr lang="en-US" dirty="0">
                <a:effectLst/>
              </a:rPr>
              <a:t>, </a:t>
            </a:r>
            <a:r>
              <a:rPr lang="en-US" dirty="0" err="1">
                <a:effectLst/>
              </a:rPr>
              <a:t>temir</a:t>
            </a:r>
            <a:r>
              <a:rPr lang="en-US" dirty="0">
                <a:effectLst/>
              </a:rPr>
              <a:t> </a:t>
            </a:r>
            <a:r>
              <a:rPr lang="en-US" dirty="0" err="1">
                <a:effectLst/>
              </a:rPr>
              <a:t>yo‘l</a:t>
            </a:r>
            <a:r>
              <a:rPr lang="en-US" dirty="0">
                <a:effectLst/>
              </a:rPr>
              <a:t> </a:t>
            </a:r>
            <a:r>
              <a:rPr lang="en-US" dirty="0" err="1">
                <a:effectLst/>
              </a:rPr>
              <a:t>transporti</a:t>
            </a:r>
            <a:r>
              <a:rPr lang="en-US" dirty="0">
                <a:effectLst/>
              </a:rPr>
              <a:t> </a:t>
            </a:r>
            <a:r>
              <a:rPr lang="en-US" dirty="0" err="1">
                <a:effectLst/>
              </a:rPr>
              <a:t>vositalari</a:t>
            </a:r>
            <a:r>
              <a:rPr lang="en-US" dirty="0">
                <a:effectLst/>
              </a:rPr>
              <a:t>, </a:t>
            </a:r>
            <a:r>
              <a:rPr lang="en-US" dirty="0" err="1">
                <a:effectLst/>
              </a:rPr>
              <a:t>rels</a:t>
            </a:r>
            <a:r>
              <a:rPr lang="en-US" dirty="0">
                <a:effectLst/>
              </a:rPr>
              <a:t>, </a:t>
            </a:r>
            <a:r>
              <a:rPr lang="en-US" dirty="0" err="1">
                <a:effectLst/>
              </a:rPr>
              <a:t>truba</a:t>
            </a:r>
            <a:r>
              <a:rPr lang="en-US" dirty="0">
                <a:effectLst/>
              </a:rPr>
              <a:t>, </a:t>
            </a:r>
            <a:r>
              <a:rPr lang="en-US" dirty="0" err="1">
                <a:effectLst/>
              </a:rPr>
              <a:t>sim</a:t>
            </a:r>
            <a:r>
              <a:rPr lang="en-US" dirty="0">
                <a:effectLst/>
              </a:rPr>
              <a:t> </a:t>
            </a:r>
            <a:r>
              <a:rPr lang="en-US" dirty="0" err="1">
                <a:effectLst/>
              </a:rPr>
              <a:t>va</a:t>
            </a:r>
            <a:r>
              <a:rPr lang="en-US" dirty="0">
                <a:effectLst/>
              </a:rPr>
              <a:t> </a:t>
            </a:r>
            <a:r>
              <a:rPr lang="en-US" dirty="0" err="1">
                <a:effectLst/>
              </a:rPr>
              <a:t>boshqa</a:t>
            </a:r>
            <a:r>
              <a:rPr lang="en-US" dirty="0">
                <a:effectLst/>
              </a:rPr>
              <a:t> </a:t>
            </a:r>
            <a:r>
              <a:rPr lang="en-US" dirty="0" err="1">
                <a:effectLst/>
              </a:rPr>
              <a:t>buyumlar</a:t>
            </a:r>
            <a:r>
              <a:rPr lang="en-US" dirty="0">
                <a:effectLst/>
              </a:rPr>
              <a:t> </a:t>
            </a:r>
            <a:r>
              <a:rPr lang="en-US" dirty="0" err="1">
                <a:effectLst/>
              </a:rPr>
              <a:t>uchun</a:t>
            </a:r>
            <a:r>
              <a:rPr lang="en-US" dirty="0">
                <a:effectLst/>
              </a:rPr>
              <a:t> </a:t>
            </a:r>
            <a:r>
              <a:rPr lang="en-US" dirty="0" err="1">
                <a:effectLst/>
              </a:rPr>
              <a:t>asosiy</a:t>
            </a:r>
            <a:r>
              <a:rPr lang="en-US" dirty="0">
                <a:effectLst/>
              </a:rPr>
              <a:t> material. Bu </a:t>
            </a:r>
            <a:r>
              <a:rPr lang="en-US" dirty="0" err="1">
                <a:effectLst/>
              </a:rPr>
              <a:t>po‘latlarga</a:t>
            </a:r>
            <a:r>
              <a:rPr lang="en-US" dirty="0">
                <a:effectLst/>
              </a:rPr>
              <a:t> </a:t>
            </a:r>
            <a:r>
              <a:rPr lang="en-US" dirty="0" err="1">
                <a:effectLst/>
              </a:rPr>
              <a:t>quyilgan</a:t>
            </a:r>
            <a:r>
              <a:rPr lang="en-US" dirty="0">
                <a:effectLst/>
              </a:rPr>
              <a:t> </a:t>
            </a:r>
            <a:r>
              <a:rPr lang="en-US" dirty="0" err="1">
                <a:effectLst/>
              </a:rPr>
              <a:t>umumiy</a:t>
            </a:r>
            <a:r>
              <a:rPr lang="en-US" dirty="0">
                <a:effectLst/>
              </a:rPr>
              <a:t> </a:t>
            </a:r>
            <a:r>
              <a:rPr lang="en-US" dirty="0" err="1">
                <a:effectLst/>
              </a:rPr>
              <a:t>talab</a:t>
            </a:r>
            <a:r>
              <a:rPr lang="en-US" dirty="0">
                <a:effectLst/>
              </a:rPr>
              <a:t> </a:t>
            </a:r>
            <a:r>
              <a:rPr lang="en-US" dirty="0" err="1">
                <a:effectLst/>
              </a:rPr>
              <a:t>bu</a:t>
            </a:r>
            <a:r>
              <a:rPr lang="en-US" dirty="0">
                <a:effectLst/>
              </a:rPr>
              <a:t> – </a:t>
            </a:r>
            <a:r>
              <a:rPr lang="en-US" dirty="0" err="1">
                <a:effectLst/>
              </a:rPr>
              <a:t>mustahkamlik</a:t>
            </a:r>
            <a:r>
              <a:rPr lang="en-US" dirty="0">
                <a:effectLst/>
              </a:rPr>
              <a:t> </a:t>
            </a:r>
            <a:r>
              <a:rPr lang="en-US" dirty="0" err="1">
                <a:effectLst/>
              </a:rPr>
              <a:t>bilan</a:t>
            </a:r>
            <a:r>
              <a:rPr lang="en-US" dirty="0">
                <a:effectLst/>
              </a:rPr>
              <a:t> </a:t>
            </a:r>
            <a:r>
              <a:rPr lang="en-US" dirty="0" err="1">
                <a:effectLst/>
              </a:rPr>
              <a:t>plastiklik</a:t>
            </a:r>
            <a:r>
              <a:rPr lang="en-US" dirty="0">
                <a:effectLst/>
              </a:rPr>
              <a:t>, </a:t>
            </a:r>
            <a:r>
              <a:rPr lang="en-US" dirty="0" err="1">
                <a:effectLst/>
              </a:rPr>
              <a:t>shuningdyoq</a:t>
            </a:r>
            <a:r>
              <a:rPr lang="en-US" dirty="0">
                <a:effectLst/>
              </a:rPr>
              <a:t> </a:t>
            </a:r>
            <a:r>
              <a:rPr lang="en-US" dirty="0" err="1">
                <a:effectLst/>
              </a:rPr>
              <a:t>yaxshi</a:t>
            </a:r>
            <a:r>
              <a:rPr lang="en-US" dirty="0">
                <a:effectLst/>
              </a:rPr>
              <a:t> </a:t>
            </a:r>
            <a:r>
              <a:rPr lang="uz-Cyrl-UZ" dirty="0">
                <a:effectLst/>
              </a:rPr>
              <a:t>t</a:t>
            </a:r>
            <a:r>
              <a:rPr lang="en-US" dirty="0" err="1">
                <a:effectLst/>
              </a:rPr>
              <a:t>exnologik</a:t>
            </a:r>
            <a:r>
              <a:rPr lang="en-US" dirty="0">
                <a:effectLst/>
              </a:rPr>
              <a:t> </a:t>
            </a:r>
            <a:r>
              <a:rPr lang="en-US" dirty="0" err="1">
                <a:effectLst/>
              </a:rPr>
              <a:t>xossalar</a:t>
            </a:r>
            <a:r>
              <a:rPr lang="en-US" dirty="0">
                <a:effectLst/>
              </a:rPr>
              <a:t>.</a:t>
            </a:r>
            <a:endParaRPr lang="ru-RU" dirty="0">
              <a:effectLst/>
            </a:endParaRPr>
          </a:p>
          <a:p>
            <a:r>
              <a:rPr lang="uz-Cyrl-UZ" dirty="0">
                <a:effectLst/>
              </a:rPr>
              <a:t> Asbobsozlik po‘latlar tarkibida uglerod C=0,7-1,7% bo‘ladi: У7A…У13A. Bularning qattiqligi HRC=50-60, issiqga bardoshligi 260</a:t>
            </a:r>
            <a:r>
              <a:rPr lang="ru-RU" dirty="0">
                <a:effectLst/>
              </a:rPr>
              <a:t> </a:t>
            </a:r>
            <a:r>
              <a:rPr lang="uz-Cyrl-UZ" dirty="0">
                <a:effectLst/>
              </a:rPr>
              <a:t> C gacha</a:t>
            </a:r>
            <a:r>
              <a:rPr lang="uz-Cyrl-UZ" dirty="0" smtClean="0">
                <a:effectLst/>
              </a:rPr>
              <a:t>.</a:t>
            </a:r>
          </a:p>
          <a:p>
            <a:endParaRPr lang="ru-RU" dirty="0">
              <a:effectLst/>
            </a:endParaRPr>
          </a:p>
          <a:p>
            <a:r>
              <a:rPr lang="uz-Cyrl-UZ" b="1" dirty="0" smtClean="0">
                <a:effectLst/>
              </a:rPr>
              <a:t>                              </a:t>
            </a:r>
            <a:r>
              <a:rPr lang="uz-Cyrl-UZ" b="1" dirty="0" smtClean="0">
                <a:solidFill>
                  <a:srgbClr val="FF0000"/>
                </a:solidFill>
                <a:effectLst/>
              </a:rPr>
              <a:t>Po‘lat </a:t>
            </a:r>
            <a:r>
              <a:rPr lang="uz-Cyrl-UZ" b="1" dirty="0">
                <a:solidFill>
                  <a:srgbClr val="FF0000"/>
                </a:solidFill>
                <a:effectLst/>
              </a:rPr>
              <a:t>xossalariga uglerodni </a:t>
            </a:r>
            <a:r>
              <a:rPr lang="uz-Cyrl-UZ" b="1" dirty="0" smtClean="0">
                <a:solidFill>
                  <a:srgbClr val="FF0000"/>
                </a:solidFill>
                <a:effectLst/>
              </a:rPr>
              <a:t>ta’siri</a:t>
            </a:r>
          </a:p>
          <a:p>
            <a:endParaRPr lang="ru-RU" dirty="0">
              <a:solidFill>
                <a:srgbClr val="FF0000"/>
              </a:solidFill>
              <a:effectLst/>
            </a:endParaRPr>
          </a:p>
          <a:p>
            <a:r>
              <a:rPr lang="uz-Cyrl-UZ" dirty="0">
                <a:effectLst/>
              </a:rPr>
              <a:t> Po‘lat tarkibidagi uglerod ortishi bilan po‘lat tuzilishi (strukturasi) o‘zgaradi, demak xossalari ham o‘zgaradi. </a:t>
            </a:r>
            <a:r>
              <a:rPr lang="en-US" dirty="0" err="1">
                <a:effectLst/>
              </a:rPr>
              <a:t>Tarkibida</a:t>
            </a:r>
            <a:r>
              <a:rPr lang="en-US" dirty="0">
                <a:effectLst/>
              </a:rPr>
              <a:t> </a:t>
            </a:r>
            <a:r>
              <a:rPr lang="uz-Cyrl-UZ" dirty="0">
                <a:effectLst/>
              </a:rPr>
              <a:t>С</a:t>
            </a:r>
            <a:r>
              <a:rPr lang="en-US" dirty="0">
                <a:effectLst/>
              </a:rPr>
              <a:t>&lt;0,02% </a:t>
            </a:r>
            <a:r>
              <a:rPr lang="en-US" dirty="0" err="1">
                <a:effectLst/>
              </a:rPr>
              <a:t>bo‘lgan</a:t>
            </a:r>
            <a:r>
              <a:rPr lang="en-US" dirty="0">
                <a:effectLst/>
              </a:rPr>
              <a:t> </a:t>
            </a:r>
            <a:r>
              <a:rPr lang="en-US" dirty="0" err="1">
                <a:effectLst/>
              </a:rPr>
              <a:t>po‘lat</a:t>
            </a:r>
            <a:r>
              <a:rPr lang="en-US" dirty="0">
                <a:effectLst/>
              </a:rPr>
              <a:t> </a:t>
            </a:r>
            <a:r>
              <a:rPr lang="en-US" dirty="0" err="1">
                <a:effectLst/>
              </a:rPr>
              <a:t>ferrit</a:t>
            </a:r>
            <a:r>
              <a:rPr lang="en-US" dirty="0">
                <a:effectLst/>
              </a:rPr>
              <a:t> </a:t>
            </a:r>
            <a:r>
              <a:rPr lang="en-US" dirty="0" err="1">
                <a:effectLst/>
              </a:rPr>
              <a:t>va</a:t>
            </a:r>
            <a:r>
              <a:rPr lang="en-US" dirty="0">
                <a:effectLst/>
              </a:rPr>
              <a:t> </a:t>
            </a:r>
            <a:r>
              <a:rPr lang="en-US" dirty="0" err="1">
                <a:effectLst/>
              </a:rPr>
              <a:t>ozgina</a:t>
            </a:r>
            <a:r>
              <a:rPr lang="en-US" dirty="0">
                <a:effectLst/>
              </a:rPr>
              <a:t> </a:t>
            </a:r>
            <a:r>
              <a:rPr lang="en-US" dirty="0" err="1">
                <a:effectLst/>
              </a:rPr>
              <a:t>Ts</a:t>
            </a:r>
            <a:r>
              <a:rPr lang="ru-RU" dirty="0">
                <a:effectLst/>
              </a:rPr>
              <a:t> </a:t>
            </a:r>
            <a:r>
              <a:rPr lang="en-US" dirty="0">
                <a:effectLst/>
              </a:rPr>
              <a:t> </a:t>
            </a:r>
            <a:r>
              <a:rPr lang="en-US" dirty="0" err="1">
                <a:effectLst/>
              </a:rPr>
              <a:t>dan</a:t>
            </a:r>
            <a:r>
              <a:rPr lang="en-US" dirty="0">
                <a:effectLst/>
              </a:rPr>
              <a:t> </a:t>
            </a:r>
            <a:r>
              <a:rPr lang="en-US" dirty="0" err="1">
                <a:effectLst/>
              </a:rPr>
              <a:t>iborat</a:t>
            </a:r>
            <a:r>
              <a:rPr lang="en-US" dirty="0">
                <a:effectLst/>
              </a:rPr>
              <a:t>. </a:t>
            </a:r>
            <a:r>
              <a:rPr lang="uz-Cyrl-UZ" dirty="0">
                <a:effectLst/>
              </a:rPr>
              <a:t>С</a:t>
            </a:r>
            <a:r>
              <a:rPr lang="en-US" dirty="0">
                <a:effectLst/>
              </a:rPr>
              <a:t>=0,02-0,8% da </a:t>
            </a:r>
            <a:r>
              <a:rPr lang="en-US" dirty="0" err="1">
                <a:effectLst/>
              </a:rPr>
              <a:t>faqat</a:t>
            </a:r>
            <a:r>
              <a:rPr lang="en-US" dirty="0">
                <a:effectLst/>
              </a:rPr>
              <a:t> </a:t>
            </a:r>
            <a:r>
              <a:rPr lang="en-US" dirty="0" err="1">
                <a:effectLst/>
              </a:rPr>
              <a:t>ferrit</a:t>
            </a:r>
            <a:r>
              <a:rPr lang="en-US" dirty="0">
                <a:effectLst/>
              </a:rPr>
              <a:t> </a:t>
            </a:r>
            <a:r>
              <a:rPr lang="en-US" dirty="0" err="1">
                <a:effectLst/>
              </a:rPr>
              <a:t>va</a:t>
            </a:r>
            <a:r>
              <a:rPr lang="en-US" dirty="0">
                <a:effectLst/>
              </a:rPr>
              <a:t> </a:t>
            </a:r>
            <a:r>
              <a:rPr lang="en-US" dirty="0" err="1">
                <a:effectLst/>
              </a:rPr>
              <a:t>perlit</a:t>
            </a:r>
            <a:r>
              <a:rPr lang="en-US" dirty="0">
                <a:effectLst/>
              </a:rPr>
              <a:t> bor. </a:t>
            </a:r>
            <a:r>
              <a:rPr lang="uz-Cyrl-UZ" dirty="0">
                <a:effectLst/>
              </a:rPr>
              <a:t>С</a:t>
            </a:r>
            <a:r>
              <a:rPr lang="en-US" dirty="0">
                <a:effectLst/>
              </a:rPr>
              <a:t>&lt;0,8% da </a:t>
            </a:r>
            <a:r>
              <a:rPr lang="en-US" dirty="0" err="1">
                <a:effectLst/>
              </a:rPr>
              <a:t>faqat</a:t>
            </a:r>
            <a:r>
              <a:rPr lang="en-US" dirty="0">
                <a:effectLst/>
              </a:rPr>
              <a:t> </a:t>
            </a:r>
            <a:r>
              <a:rPr lang="en-US" dirty="0" err="1">
                <a:effectLst/>
              </a:rPr>
              <a:t>perlit</a:t>
            </a:r>
            <a:r>
              <a:rPr lang="en-US" dirty="0">
                <a:effectLst/>
              </a:rPr>
              <a:t>. </a:t>
            </a:r>
            <a:r>
              <a:rPr lang="uz-Cyrl-UZ" dirty="0">
                <a:effectLst/>
              </a:rPr>
              <a:t>С</a:t>
            </a:r>
            <a:r>
              <a:rPr lang="en-US" dirty="0">
                <a:effectLst/>
              </a:rPr>
              <a:t>&gt;0,8</a:t>
            </a:r>
            <a:r>
              <a:rPr lang="uz-Cyrl-UZ" dirty="0">
                <a:effectLst/>
              </a:rPr>
              <a:t> dan </a:t>
            </a:r>
            <a:r>
              <a:rPr lang="en-US" dirty="0" err="1">
                <a:effectLst/>
              </a:rPr>
              <a:t>oshsa</a:t>
            </a:r>
            <a:r>
              <a:rPr lang="en-US" dirty="0">
                <a:effectLst/>
              </a:rPr>
              <a:t> </a:t>
            </a:r>
            <a:r>
              <a:rPr lang="en-US" dirty="0" err="1">
                <a:effectLst/>
              </a:rPr>
              <a:t>po‘lat</a:t>
            </a:r>
            <a:r>
              <a:rPr lang="en-US" dirty="0">
                <a:effectLst/>
              </a:rPr>
              <a:t> </a:t>
            </a:r>
            <a:r>
              <a:rPr lang="en-US" dirty="0" err="1">
                <a:effectLst/>
              </a:rPr>
              <a:t>strukturasi</a:t>
            </a:r>
            <a:r>
              <a:rPr lang="en-US" dirty="0">
                <a:effectLst/>
              </a:rPr>
              <a:t> </a:t>
            </a:r>
            <a:r>
              <a:rPr lang="en-US" dirty="0" err="1">
                <a:effectLst/>
              </a:rPr>
              <a:t>ikkilamchi</a:t>
            </a:r>
            <a:r>
              <a:rPr lang="en-US" dirty="0">
                <a:effectLst/>
              </a:rPr>
              <a:t> </a:t>
            </a:r>
            <a:r>
              <a:rPr lang="en-US" dirty="0" err="1">
                <a:effectLst/>
              </a:rPr>
              <a:t>tseme</a:t>
            </a:r>
            <a:r>
              <a:rPr lang="uz-Cyrl-UZ" dirty="0">
                <a:effectLst/>
              </a:rPr>
              <a:t>n</a:t>
            </a:r>
            <a:r>
              <a:rPr lang="en-US" dirty="0">
                <a:effectLst/>
              </a:rPr>
              <a:t>tit </a:t>
            </a:r>
            <a:r>
              <a:rPr lang="en-US" dirty="0" err="1">
                <a:effectLst/>
              </a:rPr>
              <a:t>hosil</a:t>
            </a:r>
            <a:r>
              <a:rPr lang="en-US" dirty="0">
                <a:effectLst/>
              </a:rPr>
              <a:t> </a:t>
            </a:r>
            <a:r>
              <a:rPr lang="en-US" dirty="0" err="1">
                <a:effectLst/>
              </a:rPr>
              <a:t>bo‘ladi</a:t>
            </a:r>
            <a:r>
              <a:rPr lang="en-US" dirty="0">
                <a:effectLst/>
              </a:rPr>
              <a:t>. </a:t>
            </a:r>
            <a:r>
              <a:rPr lang="uz-Cyrl-UZ" dirty="0">
                <a:effectLst/>
              </a:rPr>
              <a:t>U</a:t>
            </a:r>
            <a:r>
              <a:rPr lang="en-US" dirty="0" err="1">
                <a:effectLst/>
              </a:rPr>
              <a:t>glerod</a:t>
            </a:r>
            <a:r>
              <a:rPr lang="en-US" dirty="0">
                <a:effectLst/>
              </a:rPr>
              <a:t> </a:t>
            </a:r>
            <a:r>
              <a:rPr lang="en-US" dirty="0" err="1">
                <a:effectLst/>
              </a:rPr>
              <a:t>miqdori</a:t>
            </a:r>
            <a:r>
              <a:rPr lang="en-US" dirty="0">
                <a:effectLst/>
              </a:rPr>
              <a:t> </a:t>
            </a:r>
            <a:r>
              <a:rPr lang="en-US" dirty="0" err="1">
                <a:effectLst/>
              </a:rPr>
              <a:t>ortishi</a:t>
            </a:r>
            <a:r>
              <a:rPr lang="en-US" dirty="0">
                <a:effectLst/>
              </a:rPr>
              <a:t> </a:t>
            </a:r>
            <a:r>
              <a:rPr lang="en-US" dirty="0" err="1">
                <a:effectLst/>
              </a:rPr>
              <a:t>bilan</a:t>
            </a:r>
            <a:r>
              <a:rPr lang="en-US" dirty="0">
                <a:effectLst/>
              </a:rPr>
              <a:t> </a:t>
            </a:r>
            <a:r>
              <a:rPr lang="en-US" dirty="0" err="1">
                <a:effectLst/>
              </a:rPr>
              <a:t>tseme</a:t>
            </a:r>
            <a:r>
              <a:rPr lang="uz-Cyrl-UZ" dirty="0">
                <a:effectLst/>
              </a:rPr>
              <a:t>n</a:t>
            </a:r>
            <a:r>
              <a:rPr lang="en-US" dirty="0">
                <a:effectLst/>
              </a:rPr>
              <a:t>tit </a:t>
            </a:r>
            <a:r>
              <a:rPr lang="en-US" dirty="0" err="1">
                <a:effectLst/>
              </a:rPr>
              <a:t>miqdori</a:t>
            </a:r>
            <a:r>
              <a:rPr lang="en-US" dirty="0">
                <a:effectLst/>
              </a:rPr>
              <a:t> </a:t>
            </a:r>
            <a:r>
              <a:rPr lang="en-US" dirty="0" err="1">
                <a:effectLst/>
              </a:rPr>
              <a:t>ortib</a:t>
            </a:r>
            <a:r>
              <a:rPr lang="en-US" dirty="0">
                <a:effectLst/>
              </a:rPr>
              <a:t>, </a:t>
            </a:r>
            <a:r>
              <a:rPr lang="en-US" dirty="0" err="1">
                <a:effectLst/>
              </a:rPr>
              <a:t>ferrit</a:t>
            </a:r>
            <a:r>
              <a:rPr lang="en-US" dirty="0">
                <a:effectLst/>
              </a:rPr>
              <a:t> </a:t>
            </a:r>
            <a:r>
              <a:rPr lang="en-US" dirty="0" err="1">
                <a:effectLst/>
              </a:rPr>
              <a:t>miqdori</a:t>
            </a:r>
            <a:r>
              <a:rPr lang="en-US" dirty="0">
                <a:effectLst/>
              </a:rPr>
              <a:t> </a:t>
            </a:r>
            <a:r>
              <a:rPr lang="en-US" dirty="0" err="1">
                <a:effectLst/>
              </a:rPr>
              <a:t>kamayadi</a:t>
            </a:r>
            <a:r>
              <a:rPr lang="en-US" dirty="0">
                <a:effectLst/>
              </a:rPr>
              <a:t>. </a:t>
            </a:r>
            <a:r>
              <a:rPr lang="en-US" dirty="0" err="1">
                <a:effectLst/>
              </a:rPr>
              <a:t>Tseme</a:t>
            </a:r>
            <a:r>
              <a:rPr lang="uz-Cyrl-UZ" dirty="0">
                <a:effectLst/>
              </a:rPr>
              <a:t>n</a:t>
            </a:r>
            <a:r>
              <a:rPr lang="en-US" dirty="0">
                <a:effectLst/>
              </a:rPr>
              <a:t>tit </a:t>
            </a:r>
            <a:r>
              <a:rPr lang="en-US" dirty="0" err="1">
                <a:effectLst/>
              </a:rPr>
              <a:t>qattiq</a:t>
            </a:r>
            <a:r>
              <a:rPr lang="en-US" dirty="0">
                <a:effectLst/>
              </a:rPr>
              <a:t> </a:t>
            </a:r>
            <a:r>
              <a:rPr lang="en-US" dirty="0" err="1">
                <a:effectLst/>
              </a:rPr>
              <a:t>va</a:t>
            </a:r>
            <a:r>
              <a:rPr lang="en-US" dirty="0">
                <a:effectLst/>
              </a:rPr>
              <a:t> </a:t>
            </a:r>
            <a:r>
              <a:rPr lang="en-US" dirty="0" err="1">
                <a:effectLst/>
              </a:rPr>
              <a:t>mo‘rt</a:t>
            </a:r>
            <a:r>
              <a:rPr lang="en-US" dirty="0">
                <a:effectLst/>
              </a:rPr>
              <a:t>, </a:t>
            </a:r>
            <a:r>
              <a:rPr lang="en-US" dirty="0" err="1">
                <a:effectLst/>
              </a:rPr>
              <a:t>ferrit</a:t>
            </a:r>
            <a:r>
              <a:rPr lang="en-US" dirty="0">
                <a:effectLst/>
              </a:rPr>
              <a:t> </a:t>
            </a:r>
            <a:r>
              <a:rPr lang="en-US" dirty="0" err="1">
                <a:effectLst/>
              </a:rPr>
              <a:t>yumshoq</a:t>
            </a:r>
            <a:r>
              <a:rPr lang="en-US" dirty="0">
                <a:effectLst/>
              </a:rPr>
              <a:t> </a:t>
            </a:r>
            <a:r>
              <a:rPr lang="en-US" dirty="0" err="1">
                <a:effectLst/>
              </a:rPr>
              <a:t>va</a:t>
            </a:r>
            <a:r>
              <a:rPr lang="en-US" dirty="0">
                <a:effectLst/>
              </a:rPr>
              <a:t> </a:t>
            </a:r>
            <a:r>
              <a:rPr lang="en-US" dirty="0" err="1">
                <a:effectLst/>
              </a:rPr>
              <a:t>plastik</a:t>
            </a:r>
            <a:r>
              <a:rPr lang="en-US" dirty="0">
                <a:effectLst/>
              </a:rPr>
              <a:t>. </a:t>
            </a:r>
            <a:r>
              <a:rPr lang="en-US" dirty="0" err="1">
                <a:effectLst/>
              </a:rPr>
              <a:t>Demak</a:t>
            </a:r>
            <a:r>
              <a:rPr lang="uz-Cyrl-UZ" dirty="0">
                <a:effectLst/>
              </a:rPr>
              <a:t>,</a:t>
            </a:r>
            <a:r>
              <a:rPr lang="en-US" dirty="0">
                <a:effectLst/>
              </a:rPr>
              <a:t> </a:t>
            </a:r>
            <a:r>
              <a:rPr lang="en-US" dirty="0" err="1">
                <a:effectLst/>
              </a:rPr>
              <a:t>uglerod</a:t>
            </a:r>
            <a:r>
              <a:rPr lang="en-US" dirty="0">
                <a:effectLst/>
              </a:rPr>
              <a:t> </a:t>
            </a:r>
            <a:r>
              <a:rPr lang="en-US" dirty="0" err="1">
                <a:effectLst/>
              </a:rPr>
              <a:t>miqdori</a:t>
            </a:r>
            <a:r>
              <a:rPr lang="en-US" dirty="0">
                <a:effectLst/>
              </a:rPr>
              <a:t> </a:t>
            </a:r>
            <a:r>
              <a:rPr lang="en-US" dirty="0" err="1">
                <a:effectLst/>
              </a:rPr>
              <a:t>ortishi</a:t>
            </a:r>
            <a:r>
              <a:rPr lang="en-US" dirty="0">
                <a:effectLst/>
              </a:rPr>
              <a:t> </a:t>
            </a:r>
            <a:r>
              <a:rPr lang="en-US" dirty="0" err="1">
                <a:effectLst/>
              </a:rPr>
              <a:t>bilan</a:t>
            </a:r>
            <a:r>
              <a:rPr lang="en-US" dirty="0">
                <a:effectLst/>
              </a:rPr>
              <a:t> </a:t>
            </a:r>
            <a:r>
              <a:rPr lang="en-US" dirty="0" err="1">
                <a:effectLst/>
              </a:rPr>
              <a:t>po‘lat</a:t>
            </a:r>
            <a:r>
              <a:rPr lang="en-US" dirty="0">
                <a:effectLst/>
              </a:rPr>
              <a:t> </a:t>
            </a:r>
            <a:r>
              <a:rPr lang="en-US" dirty="0" err="1">
                <a:effectLst/>
              </a:rPr>
              <a:t>qattiqligi</a:t>
            </a:r>
            <a:r>
              <a:rPr lang="en-US" dirty="0">
                <a:effectLst/>
              </a:rPr>
              <a:t> </a:t>
            </a:r>
            <a:r>
              <a:rPr lang="en-US" dirty="0" err="1">
                <a:effectLst/>
              </a:rPr>
              <a:t>ortib</a:t>
            </a:r>
            <a:r>
              <a:rPr lang="en-US" dirty="0">
                <a:effectLst/>
              </a:rPr>
              <a:t>, </a:t>
            </a:r>
            <a:r>
              <a:rPr lang="en-US" dirty="0" err="1">
                <a:effectLst/>
              </a:rPr>
              <a:t>plastik</a:t>
            </a:r>
            <a:r>
              <a:rPr lang="uz-Cyrl-UZ" dirty="0">
                <a:effectLst/>
              </a:rPr>
              <a:t>ligi</a:t>
            </a:r>
            <a:r>
              <a:rPr lang="en-US" dirty="0">
                <a:effectLst/>
              </a:rPr>
              <a:t> </a:t>
            </a:r>
            <a:r>
              <a:rPr lang="en-US" dirty="0" err="1">
                <a:effectLst/>
              </a:rPr>
              <a:t>kamayadi</a:t>
            </a:r>
            <a:r>
              <a:rPr lang="en-US" dirty="0">
                <a:effectLst/>
              </a:rPr>
              <a:t>.</a:t>
            </a:r>
            <a:r>
              <a:rPr lang="uz-Cyrl-UZ" dirty="0">
                <a:effectLst/>
              </a:rPr>
              <a:t>Uglerod fizik xossalari ham ta’sir qiladi: uglerod ortishi bilan magnit kirituvchanligi pasayib, elektr qarshiligi va koertsitiv kuch ortadi.</a:t>
            </a:r>
            <a:endParaRPr lang="ru-RU" dirty="0">
              <a:effectLst/>
            </a:endParaRPr>
          </a:p>
          <a:p>
            <a:endParaRPr lang="ru-RU" dirty="0"/>
          </a:p>
        </p:txBody>
      </p:sp>
    </p:spTree>
    <p:extLst>
      <p:ext uri="{BB962C8B-B14F-4D97-AF65-F5344CB8AC3E}">
        <p14:creationId xmlns:p14="http://schemas.microsoft.com/office/powerpoint/2010/main" val="4247972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Effect transition="in" filter="fade">
                                      <p:cBhvr>
                                        <p:cTn id="21" dur="1000"/>
                                        <p:tgtEl>
                                          <p:spTgt spid="7">
                                            <p:txEl>
                                              <p:pRg st="3" end="3"/>
                                            </p:txEl>
                                          </p:spTgt>
                                        </p:tgtEl>
                                      </p:cBhvr>
                                    </p:animEffect>
                                    <p:anim calcmode="lin" valueType="num">
                                      <p:cBhvr>
                                        <p:cTn id="22"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xEl>
                                              <p:pRg st="5" end="5"/>
                                            </p:txEl>
                                          </p:spTgt>
                                        </p:tgtEl>
                                        <p:attrNameLst>
                                          <p:attrName>style.visibility</p:attrName>
                                        </p:attrNameLst>
                                      </p:cBhvr>
                                      <p:to>
                                        <p:strVal val="visible"/>
                                      </p:to>
                                    </p:set>
                                    <p:animEffect transition="in" filter="fade">
                                      <p:cBhvr>
                                        <p:cTn id="28" dur="1000"/>
                                        <p:tgtEl>
                                          <p:spTgt spid="7">
                                            <p:txEl>
                                              <p:pRg st="5" end="5"/>
                                            </p:txEl>
                                          </p:spTgt>
                                        </p:tgtEl>
                                      </p:cBhvr>
                                    </p:animEffect>
                                    <p:anim calcmode="lin" valueType="num">
                                      <p:cBhvr>
                                        <p:cTn id="29"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685801"/>
            <a:ext cx="8424936" cy="5767535"/>
          </a:xfrm>
        </p:spPr>
        <p:txBody>
          <a:bodyPr>
            <a:normAutofit fontScale="92500" lnSpcReduction="20000"/>
          </a:bodyPr>
          <a:lstStyle/>
          <a:p>
            <a:r>
              <a:rPr lang="uz-Cyrl-UZ" b="1" dirty="0">
                <a:solidFill>
                  <a:srgbClr val="FF0000"/>
                </a:solidFill>
                <a:effectLst/>
              </a:rPr>
              <a:t>Marganetsni ta’siri:</a:t>
            </a:r>
            <a:r>
              <a:rPr lang="uz-Cyrl-UZ" dirty="0">
                <a:effectLst/>
              </a:rPr>
              <a:t> Kislorodsizlantirish uchun qo‘shiladi</a:t>
            </a:r>
            <a:r>
              <a:rPr lang="en-US" dirty="0">
                <a:effectLst/>
              </a:rPr>
              <a:t>. </a:t>
            </a:r>
            <a:r>
              <a:rPr lang="en-US" dirty="0" err="1">
                <a:effectLst/>
              </a:rPr>
              <a:t>Zararli</a:t>
            </a:r>
            <a:r>
              <a:rPr lang="en-US" dirty="0">
                <a:effectLst/>
              </a:rPr>
              <a:t> </a:t>
            </a:r>
            <a:r>
              <a:rPr lang="en-US" dirty="0" err="1">
                <a:effectLst/>
              </a:rPr>
              <a:t>temir</a:t>
            </a:r>
            <a:r>
              <a:rPr lang="uz-Cyrl-UZ" dirty="0">
                <a:effectLst/>
              </a:rPr>
              <a:t> (2) </a:t>
            </a:r>
            <a:r>
              <a:rPr lang="en-US" dirty="0" err="1">
                <a:effectLst/>
              </a:rPr>
              <a:t>oksidi</a:t>
            </a:r>
            <a:r>
              <a:rPr lang="en-US" dirty="0">
                <a:effectLst/>
              </a:rPr>
              <a:t> (</a:t>
            </a:r>
            <a:r>
              <a:rPr lang="en-US" dirty="0" err="1">
                <a:effectLst/>
              </a:rPr>
              <a:t>FeO</a:t>
            </a:r>
            <a:r>
              <a:rPr lang="en-US" dirty="0">
                <a:effectLst/>
              </a:rPr>
              <a:t>)</a:t>
            </a:r>
            <a:r>
              <a:rPr lang="en-US" dirty="0" err="1">
                <a:effectLst/>
              </a:rPr>
              <a:t>ni</a:t>
            </a:r>
            <a:r>
              <a:rPr lang="en-US" dirty="0">
                <a:effectLst/>
              </a:rPr>
              <a:t> </a:t>
            </a:r>
            <a:r>
              <a:rPr lang="en-US" dirty="0" err="1">
                <a:effectLst/>
              </a:rPr>
              <a:t>yoqotish</a:t>
            </a:r>
            <a:r>
              <a:rPr lang="en-US" dirty="0">
                <a:effectLst/>
              </a:rPr>
              <a:t> </a:t>
            </a:r>
            <a:r>
              <a:rPr lang="en-US" dirty="0" err="1">
                <a:effectLst/>
              </a:rPr>
              <a:t>uchun</a:t>
            </a:r>
            <a:r>
              <a:rPr lang="en-US" dirty="0">
                <a:effectLst/>
              </a:rPr>
              <a:t>:</a:t>
            </a:r>
            <a:endParaRPr lang="ru-RU" dirty="0">
              <a:effectLst/>
            </a:endParaRPr>
          </a:p>
          <a:p>
            <a:r>
              <a:rPr lang="uz-Cyrl-UZ" dirty="0">
                <a:effectLst/>
              </a:rPr>
              <a:t> Feo+Mn=MnO+Fe.</a:t>
            </a:r>
            <a:endParaRPr lang="ru-RU" dirty="0">
              <a:effectLst/>
            </a:endParaRPr>
          </a:p>
          <a:p>
            <a:r>
              <a:rPr lang="uz-Cyrl-UZ" dirty="0">
                <a:effectLst/>
              </a:rPr>
              <a:t> Po‘latda o‘zi Mn=0,25-0,8% gacha bo‘ladi. U qisman ferritda eriydi, qisman  tartibli karbid hosil qilib mustahkamlik va qattiqlikni oshiradi. </a:t>
            </a:r>
            <a:endParaRPr lang="ru-RU" dirty="0">
              <a:effectLst/>
            </a:endParaRPr>
          </a:p>
          <a:p>
            <a:r>
              <a:rPr lang="uz-Cyrl-UZ" b="1" dirty="0">
                <a:solidFill>
                  <a:srgbClr val="FF0000"/>
                </a:solidFill>
                <a:effectLst/>
              </a:rPr>
              <a:t> Kremniyni ta’siri.</a:t>
            </a:r>
            <a:r>
              <a:rPr lang="uz-Cyrl-UZ" dirty="0">
                <a:effectLst/>
              </a:rPr>
              <a:t> Bu ham temir(2) oksidini qaytaradi:  Kremniy ferritda erib, po‘lat qattiqqlikni oshiradi, elastiklik xossalarini yaxshilaydi. Ammo, plastiklikni pasaytiradi.</a:t>
            </a:r>
            <a:endParaRPr lang="ru-RU" dirty="0">
              <a:effectLst/>
            </a:endParaRPr>
          </a:p>
          <a:p>
            <a:r>
              <a:rPr lang="uz-Cyrl-UZ" b="1" dirty="0">
                <a:solidFill>
                  <a:srgbClr val="FF0000"/>
                </a:solidFill>
                <a:effectLst/>
              </a:rPr>
              <a:t> Fosforning ta’siri</a:t>
            </a:r>
            <a:r>
              <a:rPr lang="uz-Cyrl-UZ" dirty="0">
                <a:solidFill>
                  <a:srgbClr val="FF0000"/>
                </a:solidFill>
                <a:effectLst/>
              </a:rPr>
              <a:t>.</a:t>
            </a:r>
            <a:r>
              <a:rPr lang="uz-Cyrl-UZ" dirty="0">
                <a:effectLst/>
              </a:rPr>
              <a:t> Oddiy sifatli po‘latda R&lt;0,05% dan oshmasligi lozim, sifatli po‘latlarda: R&lt;0,02%.</a:t>
            </a:r>
            <a:endParaRPr lang="ru-RU" dirty="0">
              <a:effectLst/>
            </a:endParaRPr>
          </a:p>
          <a:p>
            <a:r>
              <a:rPr lang="uz-Cyrl-UZ" dirty="0">
                <a:effectLst/>
              </a:rPr>
              <a:t> Fosfor ferritda erib, qattiqlikni oshirib, qovishqoqlikni pasaytiradi. Normal haroratda va 0</a:t>
            </a:r>
            <a:r>
              <a:rPr lang="ru-RU" dirty="0">
                <a:effectLst/>
              </a:rPr>
              <a:t> </a:t>
            </a:r>
            <a:r>
              <a:rPr lang="uz-Cyrl-UZ" dirty="0">
                <a:effectLst/>
              </a:rPr>
              <a:t>dan pastda plastiklik va qovushqoqlikka zararli ta’sir qiladi. U po‘latni </a:t>
            </a:r>
            <a:r>
              <a:rPr lang="uz-Cyrl-UZ" b="1" dirty="0">
                <a:effectLst/>
              </a:rPr>
              <a:t>sovuq holda sinuvchan</a:t>
            </a:r>
            <a:r>
              <a:rPr lang="uz-Cyrl-UZ" dirty="0">
                <a:effectLst/>
              </a:rPr>
              <a:t> qiladi. </a:t>
            </a:r>
            <a:endParaRPr lang="ru-RU" dirty="0">
              <a:effectLst/>
            </a:endParaRPr>
          </a:p>
          <a:p>
            <a:r>
              <a:rPr lang="uz-Cyrl-UZ" dirty="0">
                <a:effectLst/>
              </a:rPr>
              <a:t> Fosfor po‘latni mo‘rt holatga o‘tish haroratini oshiradi (shuning uchun sovuqda darz ketadi). Agar R&gt;0,1% ortiq bo‘lsa, uning salbiy ta’siri kuchli bo‘ladi. Muhim detallar uchun po‘lat tarkibida hatto 0,05% fosfor bo‘lishiga yo‘l qo‘yish kerak emas, chunki qotishma kristallanayotganda fosfor kuchli darajada likvatsiyalanib, po‘latda fosfori ko‘p bo‘lgan mo‘rt joylar hosil qiladi. </a:t>
            </a:r>
            <a:endParaRPr lang="ru-RU" dirty="0">
              <a:effectLst/>
            </a:endParaRPr>
          </a:p>
          <a:p>
            <a:r>
              <a:rPr lang="uz-Cyrl-UZ" dirty="0">
                <a:effectLst/>
              </a:rPr>
              <a:t> Yaxshi tomonlari ham bor: qirqib ishlashni osonlashtiradi, mis bilan birgalikda korroziyabardoshlikni oshiradi. </a:t>
            </a:r>
            <a:r>
              <a:rPr lang="en-US" dirty="0" err="1">
                <a:effectLst/>
              </a:rPr>
              <a:t>Avtomat</a:t>
            </a:r>
            <a:r>
              <a:rPr lang="en-US" dirty="0">
                <a:effectLst/>
              </a:rPr>
              <a:t> </a:t>
            </a:r>
            <a:r>
              <a:rPr lang="en-US" dirty="0" err="1">
                <a:effectLst/>
              </a:rPr>
              <a:t>po‘latlar</a:t>
            </a:r>
            <a:r>
              <a:rPr lang="en-US" dirty="0">
                <a:effectLst/>
              </a:rPr>
              <a:t>: </a:t>
            </a:r>
            <a:r>
              <a:rPr lang="en-US" i="1" dirty="0">
                <a:effectLst/>
              </a:rPr>
              <a:t>A12, A15, A20 </a:t>
            </a:r>
            <a:r>
              <a:rPr lang="en-US" dirty="0" err="1">
                <a:effectLst/>
              </a:rPr>
              <a:t>larda</a:t>
            </a:r>
            <a:r>
              <a:rPr lang="en-US" dirty="0">
                <a:effectLst/>
              </a:rPr>
              <a:t> </a:t>
            </a:r>
            <a:r>
              <a:rPr lang="ru-RU" dirty="0">
                <a:effectLst/>
              </a:rPr>
              <a:t>Р</a:t>
            </a:r>
            <a:r>
              <a:rPr lang="en-US" dirty="0">
                <a:effectLst/>
              </a:rPr>
              <a:t>=0,06% </a:t>
            </a:r>
            <a:r>
              <a:rPr lang="en-US" i="1" dirty="0">
                <a:effectLst/>
              </a:rPr>
              <a:t>A12 </a:t>
            </a:r>
            <a:r>
              <a:rPr lang="en-US" dirty="0">
                <a:effectLst/>
              </a:rPr>
              <a:t>da </a:t>
            </a:r>
            <a:r>
              <a:rPr lang="ru-RU" dirty="0">
                <a:effectLst/>
              </a:rPr>
              <a:t>Р</a:t>
            </a:r>
            <a:r>
              <a:rPr lang="en-US" dirty="0">
                <a:effectLst/>
              </a:rPr>
              <a:t>=0,15%.</a:t>
            </a:r>
            <a:endParaRPr lang="ru-RU" dirty="0">
              <a:effectLst/>
            </a:endParaRPr>
          </a:p>
          <a:p>
            <a:endParaRPr lang="ru-RU" dirty="0"/>
          </a:p>
        </p:txBody>
      </p:sp>
    </p:spTree>
    <p:extLst>
      <p:ext uri="{BB962C8B-B14F-4D97-AF65-F5344CB8AC3E}">
        <p14:creationId xmlns:p14="http://schemas.microsoft.com/office/powerpoint/2010/main" val="1226305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2000"/>
                                        <p:tgtEl>
                                          <p:spTgt spid="2">
                                            <p:txEl>
                                              <p:pRg st="1" end="1"/>
                                            </p:txEl>
                                          </p:spTgt>
                                        </p:tgtEl>
                                      </p:cBhvr>
                                    </p:animEffect>
                                    <p:anim calcmode="lin" valueType="num">
                                      <p:cBhvr>
                                        <p:cTn id="15" dur="2000" fill="hold"/>
                                        <p:tgtEl>
                                          <p:spTgt spid="2">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2000"/>
                                        <p:tgtEl>
                                          <p:spTgt spid="2">
                                            <p:txEl>
                                              <p:pRg st="2" end="2"/>
                                            </p:txEl>
                                          </p:spTgt>
                                        </p:tgtEl>
                                      </p:cBhvr>
                                    </p:animEffect>
                                    <p:anim calcmode="lin" valueType="num">
                                      <p:cBhvr>
                                        <p:cTn id="22" dur="2000" fill="hold"/>
                                        <p:tgtEl>
                                          <p:spTgt spid="2">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2">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2000"/>
                                        <p:tgtEl>
                                          <p:spTgt spid="2">
                                            <p:txEl>
                                              <p:pRg st="3" end="3"/>
                                            </p:txEl>
                                          </p:spTgt>
                                        </p:tgtEl>
                                      </p:cBhvr>
                                    </p:animEffect>
                                    <p:anim calcmode="lin" valueType="num">
                                      <p:cBhvr>
                                        <p:cTn id="29" dur="2000" fill="hold"/>
                                        <p:tgtEl>
                                          <p:spTgt spid="2">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2">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2000"/>
                                        <p:tgtEl>
                                          <p:spTgt spid="2">
                                            <p:txEl>
                                              <p:pRg st="4" end="4"/>
                                            </p:txEl>
                                          </p:spTgt>
                                        </p:tgtEl>
                                      </p:cBhvr>
                                    </p:animEffect>
                                    <p:anim calcmode="lin" valueType="num">
                                      <p:cBhvr>
                                        <p:cTn id="36" dur="2000" fill="hold"/>
                                        <p:tgtEl>
                                          <p:spTgt spid="2">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2">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2000"/>
                                        <p:tgtEl>
                                          <p:spTgt spid="2">
                                            <p:txEl>
                                              <p:pRg st="5" end="5"/>
                                            </p:txEl>
                                          </p:spTgt>
                                        </p:tgtEl>
                                      </p:cBhvr>
                                    </p:animEffect>
                                    <p:anim calcmode="lin" valueType="num">
                                      <p:cBhvr>
                                        <p:cTn id="43" dur="2000" fill="hold"/>
                                        <p:tgtEl>
                                          <p:spTgt spid="2">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2">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2000"/>
                                        <p:tgtEl>
                                          <p:spTgt spid="2">
                                            <p:txEl>
                                              <p:pRg st="6" end="6"/>
                                            </p:txEl>
                                          </p:spTgt>
                                        </p:tgtEl>
                                      </p:cBhvr>
                                    </p:animEffect>
                                    <p:anim calcmode="lin" valueType="num">
                                      <p:cBhvr>
                                        <p:cTn id="50" dur="2000" fill="hold"/>
                                        <p:tgtEl>
                                          <p:spTgt spid="2">
                                            <p:txEl>
                                              <p:pRg st="6" end="6"/>
                                            </p:txEl>
                                          </p:spTgt>
                                        </p:tgtEl>
                                        <p:attrNameLst>
                                          <p:attrName>ppt_w</p:attrName>
                                        </p:attrNameLst>
                                      </p:cBhvr>
                                      <p:tavLst>
                                        <p:tav tm="0" fmla="#ppt_w*sin(2.5*pi*$)">
                                          <p:val>
                                            <p:fltVal val="0"/>
                                          </p:val>
                                        </p:tav>
                                        <p:tav tm="100000">
                                          <p:val>
                                            <p:fltVal val="1"/>
                                          </p:val>
                                        </p:tav>
                                      </p:tavLst>
                                    </p:anim>
                                    <p:anim calcmode="lin" valueType="num">
                                      <p:cBhvr>
                                        <p:cTn id="51" dur="2000" fill="hold"/>
                                        <p:tgtEl>
                                          <p:spTgt spid="2">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5" presetClass="entr" presetSubtype="0" fill="hold" grpId="0" nodeType="clickEffect">
                                  <p:stCondLst>
                                    <p:cond delay="0"/>
                                  </p:stCondLst>
                                  <p:childTnLst>
                                    <p:set>
                                      <p:cBhvr>
                                        <p:cTn id="55" dur="1" fill="hold">
                                          <p:stCondLst>
                                            <p:cond delay="0"/>
                                          </p:stCondLst>
                                        </p:cTn>
                                        <p:tgtEl>
                                          <p:spTgt spid="2">
                                            <p:txEl>
                                              <p:pRg st="7" end="7"/>
                                            </p:txEl>
                                          </p:spTgt>
                                        </p:tgtEl>
                                        <p:attrNameLst>
                                          <p:attrName>style.visibility</p:attrName>
                                        </p:attrNameLst>
                                      </p:cBhvr>
                                      <p:to>
                                        <p:strVal val="visible"/>
                                      </p:to>
                                    </p:set>
                                    <p:animEffect transition="in" filter="fade">
                                      <p:cBhvr>
                                        <p:cTn id="56" dur="2000"/>
                                        <p:tgtEl>
                                          <p:spTgt spid="2">
                                            <p:txEl>
                                              <p:pRg st="7" end="7"/>
                                            </p:txEl>
                                          </p:spTgt>
                                        </p:tgtEl>
                                      </p:cBhvr>
                                    </p:animEffect>
                                    <p:anim calcmode="lin" valueType="num">
                                      <p:cBhvr>
                                        <p:cTn id="57" dur="2000" fill="hold"/>
                                        <p:tgtEl>
                                          <p:spTgt spid="2">
                                            <p:txEl>
                                              <p:pRg st="7" end="7"/>
                                            </p:txEl>
                                          </p:spTgt>
                                        </p:tgtEl>
                                        <p:attrNameLst>
                                          <p:attrName>ppt_w</p:attrName>
                                        </p:attrNameLst>
                                      </p:cBhvr>
                                      <p:tavLst>
                                        <p:tav tm="0" fmla="#ppt_w*sin(2.5*pi*$)">
                                          <p:val>
                                            <p:fltVal val="0"/>
                                          </p:val>
                                        </p:tav>
                                        <p:tav tm="100000">
                                          <p:val>
                                            <p:fltVal val="1"/>
                                          </p:val>
                                        </p:tav>
                                      </p:tavLst>
                                    </p:anim>
                                    <p:anim calcmode="lin" valueType="num">
                                      <p:cBhvr>
                                        <p:cTn id="58" dur="2000" fill="hold"/>
                                        <p:tgtEl>
                                          <p:spTgt spid="2">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1196752"/>
            <a:ext cx="8496944" cy="5097759"/>
          </a:xfrm>
        </p:spPr>
        <p:txBody>
          <a:bodyPr>
            <a:normAutofit fontScale="92500" lnSpcReduction="20000"/>
          </a:bodyPr>
          <a:lstStyle/>
          <a:p>
            <a:r>
              <a:rPr lang="uz-Cyrl-UZ" dirty="0">
                <a:effectLst/>
              </a:rPr>
              <a:t>Oddiy sifatli po‘latlarda S=0,04-0,05%. Yuqori sifatli po‘latlarda S=0,02-0,03%. </a:t>
            </a:r>
            <a:r>
              <a:rPr lang="uz-Cyrl-UZ" b="1" dirty="0">
                <a:effectLst/>
              </a:rPr>
              <a:t>Elektr pechlarida olingan</a:t>
            </a:r>
            <a:r>
              <a:rPr lang="uz-Cyrl-UZ" dirty="0">
                <a:effectLst/>
              </a:rPr>
              <a:t> po‘latlarda oltingugurt </a:t>
            </a:r>
            <a:r>
              <a:rPr lang="uz-Cyrl-UZ" b="1" dirty="0">
                <a:effectLst/>
              </a:rPr>
              <a:t>yo‘q darajada. </a:t>
            </a:r>
            <a:r>
              <a:rPr lang="uz-Cyrl-UZ" dirty="0">
                <a:effectLst/>
              </a:rPr>
              <a:t>Oltingugurt temirda erimaydi va temir bilan birikib FeS kimyoviy birikma hosil qiladi.</a:t>
            </a:r>
            <a:endParaRPr lang="ru-RU" dirty="0">
              <a:effectLst/>
            </a:endParaRPr>
          </a:p>
          <a:p>
            <a:r>
              <a:rPr lang="en-US" dirty="0" err="1">
                <a:effectLst/>
              </a:rPr>
              <a:t>Temir</a:t>
            </a:r>
            <a:r>
              <a:rPr lang="en-US" dirty="0">
                <a:effectLst/>
              </a:rPr>
              <a:t> </a:t>
            </a:r>
            <a:r>
              <a:rPr lang="en-US" dirty="0" err="1">
                <a:effectLst/>
              </a:rPr>
              <a:t>bilan</a:t>
            </a:r>
            <a:r>
              <a:rPr lang="en-US" dirty="0">
                <a:effectLst/>
              </a:rPr>
              <a:t> </a:t>
            </a:r>
            <a:r>
              <a:rPr lang="en-US" dirty="0" err="1">
                <a:effectLst/>
              </a:rPr>
              <a:t>temir</a:t>
            </a:r>
            <a:r>
              <a:rPr lang="en-US" dirty="0">
                <a:effectLst/>
              </a:rPr>
              <a:t> </a:t>
            </a:r>
            <a:r>
              <a:rPr lang="en-US" dirty="0" err="1">
                <a:effectLst/>
              </a:rPr>
              <a:t>sulfid</a:t>
            </a:r>
            <a:r>
              <a:rPr lang="en-US" dirty="0">
                <a:effectLst/>
              </a:rPr>
              <a:t> 988</a:t>
            </a:r>
            <a:r>
              <a:rPr lang="ru-RU" dirty="0">
                <a:effectLst/>
              </a:rPr>
              <a:t> </a:t>
            </a:r>
            <a:r>
              <a:rPr lang="en-US" dirty="0">
                <a:effectLst/>
              </a:rPr>
              <a:t>S </a:t>
            </a:r>
            <a:r>
              <a:rPr lang="en-US" dirty="0" err="1">
                <a:effectLst/>
              </a:rPr>
              <a:t>haroratda</a:t>
            </a:r>
            <a:r>
              <a:rPr lang="en-US" dirty="0">
                <a:effectLst/>
              </a:rPr>
              <a:t> </a:t>
            </a:r>
            <a:r>
              <a:rPr lang="en-US" dirty="0" err="1">
                <a:effectLst/>
              </a:rPr>
              <a:t>suyuql</a:t>
            </a:r>
            <a:r>
              <a:rPr lang="uz-Cyrl-UZ" dirty="0">
                <a:effectLst/>
              </a:rPr>
              <a:t>anad</a:t>
            </a:r>
            <a:r>
              <a:rPr lang="en-US" dirty="0" err="1">
                <a:effectLst/>
              </a:rPr>
              <a:t>igan</a:t>
            </a:r>
            <a:r>
              <a:rPr lang="en-US" dirty="0">
                <a:effectLst/>
              </a:rPr>
              <a:t> </a:t>
            </a:r>
            <a:r>
              <a:rPr lang="en-US" dirty="0" err="1">
                <a:effectLst/>
              </a:rPr>
              <a:t>evtektika</a:t>
            </a:r>
            <a:r>
              <a:rPr lang="en-US" dirty="0">
                <a:effectLst/>
              </a:rPr>
              <a:t> </a:t>
            </a:r>
            <a:r>
              <a:rPr lang="en-US" dirty="0" err="1">
                <a:effectLst/>
              </a:rPr>
              <a:t>hosil</a:t>
            </a:r>
            <a:r>
              <a:rPr lang="en-US" dirty="0">
                <a:effectLst/>
              </a:rPr>
              <a:t> </a:t>
            </a:r>
            <a:r>
              <a:rPr lang="en-US" dirty="0" err="1">
                <a:effectLst/>
              </a:rPr>
              <a:t>qiladi</a:t>
            </a:r>
            <a:r>
              <a:rPr lang="en-US" dirty="0">
                <a:effectLst/>
              </a:rPr>
              <a:t>. Bu </a:t>
            </a:r>
            <a:r>
              <a:rPr lang="en-US" dirty="0" err="1">
                <a:effectLst/>
              </a:rPr>
              <a:t>evtektika</a:t>
            </a:r>
            <a:r>
              <a:rPr lang="en-US" dirty="0">
                <a:effectLst/>
              </a:rPr>
              <a:t> 988-913</a:t>
            </a:r>
            <a:r>
              <a:rPr lang="ru-RU" dirty="0">
                <a:effectLst/>
              </a:rPr>
              <a:t>  </a:t>
            </a:r>
            <a:r>
              <a:rPr lang="en-US" dirty="0">
                <a:effectLst/>
              </a:rPr>
              <a:t>S </a:t>
            </a:r>
            <a:r>
              <a:rPr lang="en-US" dirty="0" err="1">
                <a:effectLst/>
              </a:rPr>
              <a:t>oralag‘ida</a:t>
            </a:r>
            <a:r>
              <a:rPr lang="en-US" dirty="0">
                <a:effectLst/>
              </a:rPr>
              <a:t> </a:t>
            </a:r>
            <a:r>
              <a:rPr lang="en-US" dirty="0" err="1">
                <a:effectLst/>
              </a:rPr>
              <a:t>aus</a:t>
            </a:r>
            <a:r>
              <a:rPr lang="uz-Cyrl-UZ" dirty="0">
                <a:effectLst/>
              </a:rPr>
              <a:t>ten</a:t>
            </a:r>
            <a:r>
              <a:rPr lang="en-US" dirty="0">
                <a:effectLst/>
              </a:rPr>
              <a:t>it </a:t>
            </a:r>
            <a:r>
              <a:rPr lang="en-US" dirty="0" err="1">
                <a:effectLst/>
              </a:rPr>
              <a:t>bilan</a:t>
            </a:r>
            <a:r>
              <a:rPr lang="uz-Cyrl-UZ" dirty="0">
                <a:effectLst/>
              </a:rPr>
              <a:t>,</a:t>
            </a:r>
            <a:r>
              <a:rPr lang="en-US" dirty="0">
                <a:effectLst/>
              </a:rPr>
              <a:t> </a:t>
            </a:r>
            <a:r>
              <a:rPr lang="en-US" dirty="0" err="1">
                <a:effectLst/>
              </a:rPr>
              <a:t>FeS</a:t>
            </a:r>
            <a:r>
              <a:rPr lang="en-US" dirty="0">
                <a:effectLst/>
              </a:rPr>
              <a:t> </a:t>
            </a:r>
            <a:r>
              <a:rPr lang="en-US" dirty="0" err="1">
                <a:effectLst/>
              </a:rPr>
              <a:t>dan</a:t>
            </a:r>
            <a:r>
              <a:rPr lang="en-US" dirty="0">
                <a:effectLst/>
              </a:rPr>
              <a:t> 913</a:t>
            </a:r>
            <a:r>
              <a:rPr lang="ru-RU" dirty="0">
                <a:effectLst/>
              </a:rPr>
              <a:t> </a:t>
            </a:r>
            <a:r>
              <a:rPr lang="en-US" dirty="0" err="1">
                <a:effectLst/>
              </a:rPr>
              <a:t>Sdan</a:t>
            </a:r>
            <a:r>
              <a:rPr lang="en-US" dirty="0">
                <a:effectLst/>
              </a:rPr>
              <a:t> </a:t>
            </a:r>
            <a:r>
              <a:rPr lang="en-US" dirty="0" err="1">
                <a:effectLst/>
              </a:rPr>
              <a:t>pastda</a:t>
            </a:r>
            <a:r>
              <a:rPr lang="en-US" dirty="0">
                <a:effectLst/>
              </a:rPr>
              <a:t> </a:t>
            </a:r>
            <a:r>
              <a:rPr lang="en-US" dirty="0" err="1">
                <a:effectLst/>
              </a:rPr>
              <a:t>esa</a:t>
            </a:r>
            <a:r>
              <a:rPr lang="en-US" dirty="0">
                <a:effectLst/>
              </a:rPr>
              <a:t> </a:t>
            </a:r>
            <a:r>
              <a:rPr lang="en-US" dirty="0" err="1">
                <a:effectLst/>
              </a:rPr>
              <a:t>ferrit</a:t>
            </a:r>
            <a:r>
              <a:rPr lang="en-US" dirty="0">
                <a:effectLst/>
              </a:rPr>
              <a:t> </a:t>
            </a:r>
            <a:r>
              <a:rPr lang="en-US" dirty="0" err="1">
                <a:effectLst/>
              </a:rPr>
              <a:t>bilan</a:t>
            </a:r>
            <a:r>
              <a:rPr lang="en-US" dirty="0">
                <a:effectLst/>
              </a:rPr>
              <a:t> </a:t>
            </a:r>
            <a:r>
              <a:rPr lang="en-US" dirty="0" err="1">
                <a:effectLst/>
              </a:rPr>
              <a:t>FeS</a:t>
            </a:r>
            <a:r>
              <a:rPr lang="en-US" dirty="0">
                <a:effectLst/>
              </a:rPr>
              <a:t> </a:t>
            </a:r>
            <a:r>
              <a:rPr lang="en-US" dirty="0" err="1">
                <a:effectLst/>
              </a:rPr>
              <a:t>dan</a:t>
            </a:r>
            <a:r>
              <a:rPr lang="en-US" dirty="0">
                <a:effectLst/>
              </a:rPr>
              <a:t> </a:t>
            </a:r>
            <a:r>
              <a:rPr lang="en-US" dirty="0" err="1">
                <a:effectLst/>
              </a:rPr>
              <a:t>iborat</a:t>
            </a:r>
            <a:r>
              <a:rPr lang="en-US" dirty="0">
                <a:effectLst/>
              </a:rPr>
              <a:t> </a:t>
            </a:r>
            <a:r>
              <a:rPr lang="en-US" dirty="0" err="1">
                <a:effectLst/>
              </a:rPr>
              <a:t>bo‘ladi</a:t>
            </a:r>
            <a:r>
              <a:rPr lang="en-US" dirty="0">
                <a:effectLst/>
              </a:rPr>
              <a:t>. </a:t>
            </a:r>
            <a:r>
              <a:rPr lang="uz-Cyrl-UZ" dirty="0">
                <a:effectLst/>
              </a:rPr>
              <a:t>Evtek</a:t>
            </a:r>
            <a:r>
              <a:rPr lang="en-US" dirty="0" err="1">
                <a:effectLst/>
              </a:rPr>
              <a:t>tika</a:t>
            </a:r>
            <a:r>
              <a:rPr lang="en-US" dirty="0">
                <a:effectLst/>
              </a:rPr>
              <a:t> </a:t>
            </a:r>
            <a:r>
              <a:rPr lang="en-US" dirty="0" err="1">
                <a:effectLst/>
              </a:rPr>
              <a:t>oson</a:t>
            </a:r>
            <a:r>
              <a:rPr lang="en-US" dirty="0">
                <a:effectLst/>
              </a:rPr>
              <a:t> </a:t>
            </a:r>
            <a:r>
              <a:rPr lang="en-US" dirty="0" err="1">
                <a:effectLst/>
              </a:rPr>
              <a:t>suyuqlanuvchan</a:t>
            </a:r>
            <a:r>
              <a:rPr lang="en-US" dirty="0">
                <a:effectLst/>
              </a:rPr>
              <a:t> </a:t>
            </a:r>
            <a:r>
              <a:rPr lang="en-US" dirty="0" err="1">
                <a:effectLst/>
              </a:rPr>
              <a:t>va</a:t>
            </a:r>
            <a:r>
              <a:rPr lang="en-US" dirty="0">
                <a:effectLst/>
              </a:rPr>
              <a:t> </a:t>
            </a:r>
            <a:r>
              <a:rPr lang="en-US" dirty="0" err="1">
                <a:effectLst/>
              </a:rPr>
              <a:t>mo‘rt</a:t>
            </a:r>
            <a:r>
              <a:rPr lang="en-US" dirty="0">
                <a:effectLst/>
              </a:rPr>
              <a:t> </a:t>
            </a:r>
            <a:r>
              <a:rPr lang="en-US" dirty="0" err="1">
                <a:effectLst/>
              </a:rPr>
              <a:t>aralashma</a:t>
            </a:r>
            <a:r>
              <a:rPr lang="en-US" dirty="0">
                <a:effectLst/>
              </a:rPr>
              <a:t> </a:t>
            </a:r>
            <a:r>
              <a:rPr lang="en-US" dirty="0" err="1">
                <a:effectLst/>
              </a:rPr>
              <a:t>bo‘lib</a:t>
            </a:r>
            <a:r>
              <a:rPr lang="en-US" dirty="0">
                <a:effectLst/>
              </a:rPr>
              <a:t>, </a:t>
            </a:r>
            <a:r>
              <a:rPr lang="en-US" dirty="0" err="1">
                <a:effectLst/>
              </a:rPr>
              <a:t>donalar</a:t>
            </a:r>
            <a:r>
              <a:rPr lang="en-US" dirty="0">
                <a:effectLst/>
              </a:rPr>
              <a:t> </a:t>
            </a:r>
            <a:r>
              <a:rPr lang="en-US" dirty="0" err="1">
                <a:effectLst/>
              </a:rPr>
              <a:t>chegarasida</a:t>
            </a:r>
            <a:r>
              <a:rPr lang="en-US" dirty="0">
                <a:effectLst/>
              </a:rPr>
              <a:t> </a:t>
            </a:r>
            <a:r>
              <a:rPr lang="en-US" dirty="0" err="1">
                <a:effectLst/>
              </a:rPr>
              <a:t>joylashadi</a:t>
            </a:r>
            <a:r>
              <a:rPr lang="en-US" dirty="0">
                <a:effectLst/>
              </a:rPr>
              <a:t>. Bu </a:t>
            </a:r>
            <a:r>
              <a:rPr lang="uz-Cyrl-UZ" dirty="0">
                <a:effectLst/>
              </a:rPr>
              <a:t>h</a:t>
            </a:r>
            <a:r>
              <a:rPr lang="en-US" dirty="0" err="1">
                <a:effectLst/>
              </a:rPr>
              <a:t>ol</a:t>
            </a:r>
            <a:r>
              <a:rPr lang="en-US" dirty="0">
                <a:effectLst/>
              </a:rPr>
              <a:t> </a:t>
            </a:r>
            <a:r>
              <a:rPr lang="en-US" dirty="0" err="1">
                <a:effectLst/>
              </a:rPr>
              <a:t>qotishmani</a:t>
            </a:r>
            <a:r>
              <a:rPr lang="en-US" dirty="0">
                <a:effectLst/>
              </a:rPr>
              <a:t> 800</a:t>
            </a:r>
            <a:r>
              <a:rPr lang="ru-RU" dirty="0">
                <a:effectLst/>
              </a:rPr>
              <a:t>  </a:t>
            </a:r>
            <a:r>
              <a:rPr lang="en-US" dirty="0">
                <a:effectLst/>
              </a:rPr>
              <a:t>S </a:t>
            </a:r>
            <a:r>
              <a:rPr lang="en-US" dirty="0" err="1">
                <a:effectLst/>
              </a:rPr>
              <a:t>va</a:t>
            </a:r>
            <a:r>
              <a:rPr lang="en-US" dirty="0">
                <a:effectLst/>
              </a:rPr>
              <a:t> </a:t>
            </a:r>
            <a:r>
              <a:rPr lang="en-US" dirty="0" err="1">
                <a:effectLst/>
              </a:rPr>
              <a:t>undan</a:t>
            </a:r>
            <a:r>
              <a:rPr lang="en-US" dirty="0">
                <a:effectLst/>
              </a:rPr>
              <a:t> </a:t>
            </a:r>
            <a:r>
              <a:rPr lang="en-US" dirty="0" err="1">
                <a:effectLst/>
              </a:rPr>
              <a:t>yuqori</a:t>
            </a:r>
            <a:r>
              <a:rPr lang="en-US" dirty="0">
                <a:effectLst/>
              </a:rPr>
              <a:t> </a:t>
            </a:r>
            <a:r>
              <a:rPr lang="en-US" dirty="0" err="1">
                <a:effectLst/>
              </a:rPr>
              <a:t>haroratda</a:t>
            </a:r>
            <a:r>
              <a:rPr lang="en-US" dirty="0">
                <a:effectLst/>
              </a:rPr>
              <a:t>, </a:t>
            </a:r>
            <a:r>
              <a:rPr lang="en-US" dirty="0" err="1">
                <a:effectLst/>
              </a:rPr>
              <a:t>ya’ni</a:t>
            </a:r>
            <a:r>
              <a:rPr lang="en-US" dirty="0">
                <a:effectLst/>
              </a:rPr>
              <a:t> </a:t>
            </a:r>
            <a:r>
              <a:rPr lang="en-US" dirty="0" err="1">
                <a:effectLst/>
              </a:rPr>
              <a:t>qizil</a:t>
            </a:r>
            <a:r>
              <a:rPr lang="en-US" dirty="0">
                <a:effectLst/>
              </a:rPr>
              <a:t> </a:t>
            </a:r>
            <a:r>
              <a:rPr lang="en-US" dirty="0" err="1">
                <a:effectLst/>
              </a:rPr>
              <a:t>tusda</a:t>
            </a:r>
            <a:r>
              <a:rPr lang="en-US" dirty="0">
                <a:effectLst/>
              </a:rPr>
              <a:t> </a:t>
            </a:r>
            <a:r>
              <a:rPr lang="en-US" dirty="0" err="1">
                <a:effectLst/>
              </a:rPr>
              <a:t>cho‘g‘lanish</a:t>
            </a:r>
            <a:r>
              <a:rPr lang="en-US" dirty="0">
                <a:effectLst/>
              </a:rPr>
              <a:t> (</a:t>
            </a:r>
            <a:r>
              <a:rPr lang="en-US" dirty="0" err="1">
                <a:effectLst/>
              </a:rPr>
              <a:t>nurlanish</a:t>
            </a:r>
            <a:r>
              <a:rPr lang="en-US" dirty="0">
                <a:effectLst/>
              </a:rPr>
              <a:t>) </a:t>
            </a:r>
            <a:r>
              <a:rPr lang="en-US" dirty="0" err="1">
                <a:effectLst/>
              </a:rPr>
              <a:t>haroratlarida</a:t>
            </a:r>
            <a:r>
              <a:rPr lang="en-US" dirty="0">
                <a:effectLst/>
              </a:rPr>
              <a:t> </a:t>
            </a:r>
            <a:r>
              <a:rPr lang="en-US" dirty="0" err="1">
                <a:effectLst/>
              </a:rPr>
              <a:t>sinuvchan</a:t>
            </a:r>
            <a:r>
              <a:rPr lang="en-US" dirty="0">
                <a:effectLst/>
              </a:rPr>
              <a:t> </a:t>
            </a:r>
            <a:r>
              <a:rPr lang="en-US" dirty="0" err="1">
                <a:effectLst/>
              </a:rPr>
              <a:t>qilib</a:t>
            </a:r>
            <a:r>
              <a:rPr lang="en-US" dirty="0">
                <a:effectLst/>
              </a:rPr>
              <a:t> </a:t>
            </a:r>
            <a:r>
              <a:rPr lang="en-US" dirty="0" err="1">
                <a:effectLst/>
              </a:rPr>
              <a:t>qo‘yadi</a:t>
            </a:r>
            <a:r>
              <a:rPr lang="en-US" dirty="0">
                <a:effectLst/>
              </a:rPr>
              <a:t>. Bu </a:t>
            </a:r>
            <a:r>
              <a:rPr lang="en-US" dirty="0" err="1">
                <a:effectLst/>
              </a:rPr>
              <a:t>hodisa</a:t>
            </a:r>
            <a:r>
              <a:rPr lang="en-US" dirty="0">
                <a:effectLst/>
              </a:rPr>
              <a:t> </a:t>
            </a:r>
            <a:r>
              <a:rPr lang="en-US" b="1" dirty="0" err="1">
                <a:effectLst/>
              </a:rPr>
              <a:t>cho‘g‘langanda</a:t>
            </a:r>
            <a:r>
              <a:rPr lang="en-US" b="1" dirty="0">
                <a:effectLst/>
              </a:rPr>
              <a:t> </a:t>
            </a:r>
            <a:r>
              <a:rPr lang="en-US" b="1" dirty="0" err="1">
                <a:effectLst/>
              </a:rPr>
              <a:t>sinuvchanlik</a:t>
            </a:r>
            <a:r>
              <a:rPr lang="en-US" dirty="0">
                <a:effectLst/>
              </a:rPr>
              <a:t> deb </a:t>
            </a:r>
            <a:r>
              <a:rPr lang="en-US" dirty="0" err="1">
                <a:effectLst/>
              </a:rPr>
              <a:t>ataladi</a:t>
            </a:r>
            <a:r>
              <a:rPr lang="en-US" dirty="0">
                <a:effectLst/>
              </a:rPr>
              <a:t>. </a:t>
            </a:r>
            <a:r>
              <a:rPr lang="en-US" dirty="0" err="1">
                <a:effectLst/>
              </a:rPr>
              <a:t>Tarkibidagi</a:t>
            </a:r>
            <a:r>
              <a:rPr lang="en-US" dirty="0">
                <a:effectLst/>
              </a:rPr>
              <a:t> </a:t>
            </a:r>
            <a:r>
              <a:rPr lang="en-US" dirty="0" err="1">
                <a:effectLst/>
              </a:rPr>
              <a:t>oltingugurt</a:t>
            </a:r>
            <a:r>
              <a:rPr lang="en-US" dirty="0">
                <a:effectLst/>
              </a:rPr>
              <a:t> </a:t>
            </a:r>
            <a:r>
              <a:rPr lang="en-US" dirty="0" err="1">
                <a:effectLst/>
              </a:rPr>
              <a:t>miqdori</a:t>
            </a:r>
            <a:r>
              <a:rPr lang="en-US" dirty="0">
                <a:effectLst/>
              </a:rPr>
              <a:t> </a:t>
            </a:r>
            <a:r>
              <a:rPr lang="en-US" dirty="0" err="1">
                <a:effectLst/>
              </a:rPr>
              <a:t>yuqori</a:t>
            </a:r>
            <a:r>
              <a:rPr lang="en-US" dirty="0">
                <a:effectLst/>
              </a:rPr>
              <a:t> </a:t>
            </a:r>
            <a:r>
              <a:rPr lang="en-US" dirty="0" err="1">
                <a:effectLst/>
              </a:rPr>
              <a:t>bo‘lgan</a:t>
            </a:r>
            <a:r>
              <a:rPr lang="en-US" dirty="0">
                <a:effectLst/>
              </a:rPr>
              <a:t> </a:t>
            </a:r>
            <a:r>
              <a:rPr lang="en-US" dirty="0" err="1">
                <a:effectLst/>
              </a:rPr>
              <a:t>po‘lat</a:t>
            </a:r>
            <a:r>
              <a:rPr lang="en-US" dirty="0">
                <a:effectLst/>
              </a:rPr>
              <a:t> </a:t>
            </a:r>
            <a:r>
              <a:rPr lang="en-US" dirty="0" err="1">
                <a:effectLst/>
              </a:rPr>
              <a:t>cho‘lg‘anganda</a:t>
            </a:r>
            <a:r>
              <a:rPr lang="en-US" dirty="0">
                <a:effectLst/>
              </a:rPr>
              <a:t> </a:t>
            </a:r>
            <a:r>
              <a:rPr lang="en-US" dirty="0" err="1">
                <a:effectLst/>
              </a:rPr>
              <a:t>sinuvchan</a:t>
            </a:r>
            <a:r>
              <a:rPr lang="en-US" dirty="0">
                <a:effectLst/>
              </a:rPr>
              <a:t> </a:t>
            </a:r>
            <a:r>
              <a:rPr lang="en-US" dirty="0" err="1">
                <a:effectLst/>
              </a:rPr>
              <a:t>bo‘lganligidan</a:t>
            </a:r>
            <a:r>
              <a:rPr lang="en-US" dirty="0">
                <a:effectLst/>
              </a:rPr>
              <a:t>, </a:t>
            </a:r>
            <a:r>
              <a:rPr lang="en-US" dirty="0" err="1">
                <a:effectLst/>
              </a:rPr>
              <a:t>bunday</a:t>
            </a:r>
            <a:r>
              <a:rPr lang="en-US" dirty="0">
                <a:effectLst/>
              </a:rPr>
              <a:t> </a:t>
            </a:r>
            <a:r>
              <a:rPr lang="en-US" dirty="0" err="1">
                <a:effectLst/>
              </a:rPr>
              <a:t>po‘latni</a:t>
            </a:r>
            <a:r>
              <a:rPr lang="en-US" dirty="0">
                <a:effectLst/>
              </a:rPr>
              <a:t> </a:t>
            </a:r>
            <a:r>
              <a:rPr lang="en-US" dirty="0" err="1">
                <a:effectLst/>
              </a:rPr>
              <a:t>qizdirib</a:t>
            </a:r>
            <a:r>
              <a:rPr lang="en-US" dirty="0">
                <a:effectLst/>
              </a:rPr>
              <a:t> </a:t>
            </a:r>
            <a:r>
              <a:rPr lang="en-US" dirty="0" err="1">
                <a:effectLst/>
              </a:rPr>
              <a:t>turib</a:t>
            </a:r>
            <a:r>
              <a:rPr lang="en-US" dirty="0">
                <a:effectLst/>
              </a:rPr>
              <a:t> </a:t>
            </a:r>
            <a:r>
              <a:rPr lang="en-US" dirty="0" err="1">
                <a:effectLst/>
              </a:rPr>
              <a:t>bolg‘alash</a:t>
            </a:r>
            <a:r>
              <a:rPr lang="en-US" dirty="0">
                <a:effectLst/>
              </a:rPr>
              <a:t>, </a:t>
            </a:r>
            <a:r>
              <a:rPr lang="en-US" dirty="0" err="1">
                <a:effectLst/>
              </a:rPr>
              <a:t>prokatlash</a:t>
            </a:r>
            <a:r>
              <a:rPr lang="en-US" dirty="0">
                <a:effectLst/>
              </a:rPr>
              <a:t>, </a:t>
            </a:r>
            <a:r>
              <a:rPr lang="en-US" dirty="0" err="1">
                <a:effectLst/>
              </a:rPr>
              <a:t>shtamplash</a:t>
            </a:r>
            <a:r>
              <a:rPr lang="en-US" dirty="0">
                <a:effectLst/>
              </a:rPr>
              <a:t> </a:t>
            </a:r>
            <a:r>
              <a:rPr lang="en-US" dirty="0" err="1">
                <a:effectLst/>
              </a:rPr>
              <a:t>va</a:t>
            </a:r>
            <a:r>
              <a:rPr lang="en-US" dirty="0">
                <a:effectLst/>
              </a:rPr>
              <a:t> </a:t>
            </a:r>
            <a:r>
              <a:rPr lang="en-US" dirty="0" err="1">
                <a:effectLst/>
              </a:rPr>
              <a:t>umuman</a:t>
            </a:r>
            <a:r>
              <a:rPr lang="en-US" dirty="0">
                <a:effectLst/>
              </a:rPr>
              <a:t> </a:t>
            </a:r>
            <a:r>
              <a:rPr lang="en-US" dirty="0" err="1">
                <a:effectLst/>
              </a:rPr>
              <a:t>qizdirib</a:t>
            </a:r>
            <a:r>
              <a:rPr lang="en-US" dirty="0">
                <a:effectLst/>
              </a:rPr>
              <a:t> </a:t>
            </a:r>
            <a:r>
              <a:rPr lang="en-US" dirty="0" err="1">
                <a:effectLst/>
              </a:rPr>
              <a:t>turib</a:t>
            </a:r>
            <a:r>
              <a:rPr lang="en-US" dirty="0">
                <a:effectLst/>
              </a:rPr>
              <a:t> </a:t>
            </a:r>
            <a:r>
              <a:rPr lang="en-US" b="1" dirty="0" err="1">
                <a:effectLst/>
              </a:rPr>
              <a:t>bosim</a:t>
            </a:r>
            <a:r>
              <a:rPr lang="en-US" b="1" dirty="0">
                <a:effectLst/>
              </a:rPr>
              <a:t> </a:t>
            </a:r>
            <a:r>
              <a:rPr lang="en-US" b="1" dirty="0" err="1">
                <a:effectLst/>
              </a:rPr>
              <a:t>bilan</a:t>
            </a:r>
            <a:r>
              <a:rPr lang="en-US" b="1" dirty="0">
                <a:effectLst/>
              </a:rPr>
              <a:t> </a:t>
            </a:r>
            <a:r>
              <a:rPr lang="en-US" b="1" dirty="0" err="1">
                <a:effectLst/>
              </a:rPr>
              <a:t>ishlash</a:t>
            </a:r>
            <a:r>
              <a:rPr lang="en-US" b="1" dirty="0">
                <a:effectLst/>
              </a:rPr>
              <a:t> </a:t>
            </a:r>
            <a:r>
              <a:rPr lang="en-US" b="1" dirty="0" err="1">
                <a:effectLst/>
              </a:rPr>
              <a:t>mumkin</a:t>
            </a:r>
            <a:r>
              <a:rPr lang="en-US" b="1" dirty="0">
                <a:effectLst/>
              </a:rPr>
              <a:t> </a:t>
            </a:r>
            <a:r>
              <a:rPr lang="en-US" b="1" dirty="0" err="1">
                <a:effectLst/>
              </a:rPr>
              <a:t>emas</a:t>
            </a:r>
            <a:r>
              <a:rPr lang="en-US" b="1" dirty="0">
                <a:effectLst/>
              </a:rPr>
              <a:t>.</a:t>
            </a:r>
            <a:r>
              <a:rPr lang="en-US" dirty="0">
                <a:effectLst/>
              </a:rPr>
              <a:t> </a:t>
            </a:r>
            <a:r>
              <a:rPr lang="en-US" dirty="0" err="1">
                <a:effectLst/>
              </a:rPr>
              <a:t>Binobarin</a:t>
            </a:r>
            <a:r>
              <a:rPr lang="en-US" dirty="0">
                <a:effectLst/>
              </a:rPr>
              <a:t> </a:t>
            </a:r>
            <a:r>
              <a:rPr lang="en-US" dirty="0" err="1">
                <a:effectLst/>
              </a:rPr>
              <a:t>temir</a:t>
            </a:r>
            <a:r>
              <a:rPr lang="en-US" dirty="0">
                <a:effectLst/>
              </a:rPr>
              <a:t> </a:t>
            </a:r>
            <a:r>
              <a:rPr lang="en-US" dirty="0" err="1">
                <a:effectLst/>
              </a:rPr>
              <a:t>sul</a:t>
            </a:r>
            <a:r>
              <a:rPr lang="ru-RU" dirty="0">
                <a:effectLst/>
              </a:rPr>
              <a:t>ь</a:t>
            </a:r>
            <a:r>
              <a:rPr lang="en-US" dirty="0">
                <a:effectLst/>
              </a:rPr>
              <a:t>fid </a:t>
            </a:r>
            <a:r>
              <a:rPr lang="en-US" dirty="0" err="1">
                <a:effectLst/>
              </a:rPr>
              <a:t>va</a:t>
            </a:r>
            <a:r>
              <a:rPr lang="en-US" dirty="0">
                <a:effectLst/>
              </a:rPr>
              <a:t> </a:t>
            </a:r>
            <a:r>
              <a:rPr lang="en-US" b="1" dirty="0" err="1">
                <a:effectLst/>
              </a:rPr>
              <a:t>oltingugurt</a:t>
            </a:r>
            <a:r>
              <a:rPr lang="en-US" b="1" dirty="0">
                <a:effectLst/>
              </a:rPr>
              <a:t> </a:t>
            </a:r>
            <a:r>
              <a:rPr lang="en-US" b="1" dirty="0" err="1">
                <a:effectLst/>
              </a:rPr>
              <a:t>mutlaqo</a:t>
            </a:r>
            <a:r>
              <a:rPr lang="en-US" b="1" dirty="0">
                <a:effectLst/>
              </a:rPr>
              <a:t> </a:t>
            </a:r>
            <a:r>
              <a:rPr lang="en-US" b="1" dirty="0" err="1">
                <a:effectLst/>
              </a:rPr>
              <a:t>zararli</a:t>
            </a:r>
            <a:r>
              <a:rPr lang="en-US" dirty="0">
                <a:effectLst/>
              </a:rPr>
              <a:t>. </a:t>
            </a:r>
            <a:r>
              <a:rPr lang="en-US" dirty="0" err="1">
                <a:effectLst/>
              </a:rPr>
              <a:t>Oltingugurtni</a:t>
            </a:r>
            <a:r>
              <a:rPr lang="en-US" dirty="0">
                <a:effectLst/>
              </a:rPr>
              <a:t> </a:t>
            </a:r>
            <a:r>
              <a:rPr lang="en-US" dirty="0" err="1">
                <a:effectLst/>
              </a:rPr>
              <a:t>chiqarib</a:t>
            </a:r>
            <a:r>
              <a:rPr lang="en-US" dirty="0">
                <a:effectLst/>
              </a:rPr>
              <a:t> </a:t>
            </a:r>
            <a:r>
              <a:rPr lang="en-US" dirty="0" err="1">
                <a:effectLst/>
              </a:rPr>
              <a:t>tashlash</a:t>
            </a:r>
            <a:r>
              <a:rPr lang="en-US" dirty="0">
                <a:effectLst/>
              </a:rPr>
              <a:t> </a:t>
            </a:r>
            <a:r>
              <a:rPr lang="en-US" dirty="0" err="1">
                <a:effectLst/>
              </a:rPr>
              <a:t>va</a:t>
            </a:r>
            <a:r>
              <a:rPr lang="en-US" dirty="0">
                <a:effectLst/>
              </a:rPr>
              <a:t> </a:t>
            </a:r>
            <a:r>
              <a:rPr lang="en-US" dirty="0" err="1">
                <a:effectLst/>
              </a:rPr>
              <a:t>FeS</a:t>
            </a:r>
            <a:r>
              <a:rPr lang="en-US" dirty="0">
                <a:effectLst/>
              </a:rPr>
              <a:t> </a:t>
            </a:r>
            <a:r>
              <a:rPr lang="en-US" dirty="0" err="1">
                <a:effectLst/>
              </a:rPr>
              <a:t>hosil</a:t>
            </a:r>
            <a:r>
              <a:rPr lang="en-US" dirty="0">
                <a:effectLst/>
              </a:rPr>
              <a:t> </a:t>
            </a:r>
            <a:r>
              <a:rPr lang="en-US" dirty="0" err="1">
                <a:effectLst/>
              </a:rPr>
              <a:t>bo‘lmasligi</a:t>
            </a:r>
            <a:r>
              <a:rPr lang="en-US" dirty="0">
                <a:effectLst/>
              </a:rPr>
              <a:t> </a:t>
            </a:r>
            <a:r>
              <a:rPr lang="en-US" dirty="0" err="1">
                <a:effectLst/>
              </a:rPr>
              <a:t>uchun</a:t>
            </a:r>
            <a:r>
              <a:rPr lang="en-US" dirty="0">
                <a:effectLst/>
              </a:rPr>
              <a:t> </a:t>
            </a:r>
            <a:r>
              <a:rPr lang="en-US" dirty="0" err="1">
                <a:effectLst/>
              </a:rPr>
              <a:t>marganets</a:t>
            </a:r>
            <a:r>
              <a:rPr lang="en-US" dirty="0">
                <a:effectLst/>
              </a:rPr>
              <a:t> </a:t>
            </a:r>
            <a:r>
              <a:rPr lang="en-US" dirty="0" err="1">
                <a:effectLst/>
              </a:rPr>
              <a:t>qo‘shiladi</a:t>
            </a:r>
            <a:r>
              <a:rPr lang="en-US" dirty="0">
                <a:effectLst/>
              </a:rPr>
              <a:t>. U </a:t>
            </a:r>
            <a:r>
              <a:rPr lang="en-US" dirty="0" err="1">
                <a:effectLst/>
              </a:rPr>
              <a:t>temir</a:t>
            </a:r>
            <a:r>
              <a:rPr lang="en-US" dirty="0">
                <a:effectLst/>
              </a:rPr>
              <a:t> </a:t>
            </a:r>
            <a:r>
              <a:rPr lang="en-US" dirty="0" err="1">
                <a:effectLst/>
              </a:rPr>
              <a:t>sulfid</a:t>
            </a:r>
            <a:r>
              <a:rPr lang="en-US" dirty="0">
                <a:effectLst/>
              </a:rPr>
              <a:t> </a:t>
            </a:r>
            <a:r>
              <a:rPr lang="en-US" dirty="0" err="1">
                <a:effectLst/>
              </a:rPr>
              <a:t>bilan</a:t>
            </a:r>
            <a:r>
              <a:rPr lang="en-US" dirty="0">
                <a:effectLst/>
              </a:rPr>
              <a:t> </a:t>
            </a:r>
            <a:r>
              <a:rPr lang="en-US" dirty="0" err="1">
                <a:effectLst/>
              </a:rPr>
              <a:t>reaktsiyaga</a:t>
            </a:r>
            <a:r>
              <a:rPr lang="en-US" dirty="0">
                <a:effectLst/>
              </a:rPr>
              <a:t> </a:t>
            </a:r>
            <a:r>
              <a:rPr lang="en-US" dirty="0" err="1">
                <a:effectLst/>
              </a:rPr>
              <a:t>kirishib</a:t>
            </a:r>
            <a:r>
              <a:rPr lang="en-US" dirty="0">
                <a:effectLst/>
              </a:rPr>
              <a:t> 1620</a:t>
            </a:r>
            <a:r>
              <a:rPr lang="ru-RU" dirty="0">
                <a:effectLst/>
              </a:rPr>
              <a:t> С</a:t>
            </a:r>
            <a:r>
              <a:rPr lang="en-US" dirty="0">
                <a:effectLst/>
              </a:rPr>
              <a:t> </a:t>
            </a:r>
            <a:r>
              <a:rPr lang="en-US" dirty="0" err="1">
                <a:effectLst/>
              </a:rPr>
              <a:t>suyuqlanadigan</a:t>
            </a:r>
            <a:r>
              <a:rPr lang="en-US" dirty="0">
                <a:effectLst/>
              </a:rPr>
              <a:t> </a:t>
            </a:r>
            <a:r>
              <a:rPr lang="en-US" dirty="0" err="1">
                <a:effectLst/>
              </a:rPr>
              <a:t>marganets</a:t>
            </a:r>
            <a:r>
              <a:rPr lang="en-US" dirty="0">
                <a:effectLst/>
              </a:rPr>
              <a:t> </a:t>
            </a:r>
            <a:r>
              <a:rPr lang="en-US" dirty="0" err="1">
                <a:effectLst/>
              </a:rPr>
              <a:t>sul</a:t>
            </a:r>
            <a:r>
              <a:rPr lang="ru-RU" dirty="0">
                <a:effectLst/>
              </a:rPr>
              <a:t>ь</a:t>
            </a:r>
            <a:r>
              <a:rPr lang="en-US" dirty="0">
                <a:effectLst/>
              </a:rPr>
              <a:t>fid (</a:t>
            </a:r>
            <a:r>
              <a:rPr lang="en-US" dirty="0" err="1">
                <a:effectLst/>
              </a:rPr>
              <a:t>MnS</a:t>
            </a:r>
            <a:r>
              <a:rPr lang="en-US" dirty="0">
                <a:effectLst/>
              </a:rPr>
              <a:t>) </a:t>
            </a:r>
            <a:r>
              <a:rPr lang="en-US" dirty="0" err="1">
                <a:effectLst/>
              </a:rPr>
              <a:t>hosil</a:t>
            </a:r>
            <a:r>
              <a:rPr lang="en-US" dirty="0">
                <a:effectLst/>
              </a:rPr>
              <a:t> </a:t>
            </a:r>
            <a:r>
              <a:rPr lang="en-US" dirty="0" err="1">
                <a:effectLst/>
              </a:rPr>
              <a:t>qiladi</a:t>
            </a:r>
            <a:r>
              <a:rPr lang="en-US" dirty="0">
                <a:effectLst/>
              </a:rPr>
              <a:t>.</a:t>
            </a:r>
            <a:endParaRPr lang="ru-RU" dirty="0">
              <a:effectLst/>
            </a:endParaRPr>
          </a:p>
          <a:p>
            <a:r>
              <a:rPr lang="uz-Cyrl-UZ" dirty="0">
                <a:effectLst/>
              </a:rPr>
              <a:t> Oltingugurtni yaxshi tomoni ham bor: fosforga o‘xshab qirqib ishlashni osonlashtiradi. Shuning uchun avtomat po‘latlarda qo‘llaniladi.</a:t>
            </a:r>
            <a:endParaRPr lang="ru-RU" dirty="0">
              <a:effectLst/>
            </a:endParaRPr>
          </a:p>
          <a:p>
            <a:endParaRPr lang="ru-RU" dirty="0"/>
          </a:p>
        </p:txBody>
      </p:sp>
      <p:sp>
        <p:nvSpPr>
          <p:cNvPr id="4" name="Прямоугольник 3"/>
          <p:cNvSpPr/>
          <p:nvPr/>
        </p:nvSpPr>
        <p:spPr>
          <a:xfrm>
            <a:off x="3219803" y="373306"/>
            <a:ext cx="2646943" cy="369332"/>
          </a:xfrm>
          <a:prstGeom prst="rect">
            <a:avLst/>
          </a:prstGeom>
        </p:spPr>
        <p:txBody>
          <a:bodyPr wrap="none">
            <a:spAutoFit/>
          </a:bodyPr>
          <a:lstStyle/>
          <a:p>
            <a:r>
              <a:rPr lang="uz-Cyrl-UZ" b="1" dirty="0">
                <a:solidFill>
                  <a:srgbClr val="FF0000"/>
                </a:solidFill>
              </a:rPr>
              <a:t>Oltingugurtning ta’siri.</a:t>
            </a:r>
            <a:endParaRPr lang="ru-RU" dirty="0">
              <a:solidFill>
                <a:srgbClr val="FF0000"/>
              </a:solidFill>
            </a:endParaRPr>
          </a:p>
        </p:txBody>
      </p:sp>
    </p:spTree>
    <p:extLst>
      <p:ext uri="{BB962C8B-B14F-4D97-AF65-F5344CB8AC3E}">
        <p14:creationId xmlns:p14="http://schemas.microsoft.com/office/powerpoint/2010/main" val="3243293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decel="50000" fill="hold">
                                          <p:stCondLst>
                                            <p:cond delay="0"/>
                                          </p:stCondLst>
                                        </p:cTn>
                                        <p:tgtEl>
                                          <p:spTgt spid="2">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2">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500" decel="50000" fill="hold">
                                          <p:stCondLst>
                                            <p:cond delay="0"/>
                                          </p:stCondLst>
                                        </p:cTn>
                                        <p:tgtEl>
                                          <p:spTgt spid="2">
                                            <p:txEl>
                                              <p:pRg st="1" end="1"/>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2">
                                            <p:txEl>
                                              <p:pRg st="1" end="1"/>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2">
                                            <p:txEl>
                                              <p:pRg st="1" end="1"/>
                                            </p:txEl>
                                          </p:spTgt>
                                        </p:tgtEl>
                                        <p:attrNameLst>
                                          <p:attrName>ppt_w</p:attrName>
                                        </p:attrNameLst>
                                      </p:cBhvr>
                                      <p:tavLst>
                                        <p:tav tm="0">
                                          <p:val>
                                            <p:strVal val="#ppt_w*.05"/>
                                          </p:val>
                                        </p:tav>
                                        <p:tav tm="100000">
                                          <p:val>
                                            <p:strVal val="#ppt_w"/>
                                          </p:val>
                                        </p:tav>
                                      </p:tavLst>
                                    </p:anim>
                                    <p:anim calcmode="lin" valueType="num">
                                      <p:cBhvr>
                                        <p:cTn id="22" dur="1000" fill="hold"/>
                                        <p:tgtEl>
                                          <p:spTgt spid="2">
                                            <p:txEl>
                                              <p:pRg st="1" end="1"/>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2">
                                            <p:txEl>
                                              <p:pRg st="1" end="1"/>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2">
                                            <p:txEl>
                                              <p:pRg st="1" end="1"/>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2">
                                            <p:txEl>
                                              <p:pRg st="1" end="1"/>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2">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2">
                                            <p:txEl>
                                              <p:pRg st="2" end="2"/>
                                            </p:txEl>
                                          </p:spTgt>
                                        </p:tgtEl>
                                        <p:attrNameLst>
                                          <p:attrName>style.visibility</p:attrName>
                                        </p:attrNameLst>
                                      </p:cBhvr>
                                      <p:to>
                                        <p:strVal val="visible"/>
                                      </p:to>
                                    </p:set>
                                    <p:anim calcmode="lin" valueType="num">
                                      <p:cBhvr>
                                        <p:cTn id="31" dur="500" decel="50000" fill="hold">
                                          <p:stCondLst>
                                            <p:cond delay="0"/>
                                          </p:stCondLst>
                                        </p:cTn>
                                        <p:tgtEl>
                                          <p:spTgt spid="2">
                                            <p:txEl>
                                              <p:pRg st="2" end="2"/>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2">
                                            <p:txEl>
                                              <p:pRg st="2" end="2"/>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2">
                                            <p:txEl>
                                              <p:pRg st="2" end="2"/>
                                            </p:txEl>
                                          </p:spTgt>
                                        </p:tgtEl>
                                        <p:attrNameLst>
                                          <p:attrName>ppt_w</p:attrName>
                                        </p:attrNameLst>
                                      </p:cBhvr>
                                      <p:tavLst>
                                        <p:tav tm="0">
                                          <p:val>
                                            <p:strVal val="#ppt_w*.05"/>
                                          </p:val>
                                        </p:tav>
                                        <p:tav tm="100000">
                                          <p:val>
                                            <p:strVal val="#ppt_w"/>
                                          </p:val>
                                        </p:tav>
                                      </p:tavLst>
                                    </p:anim>
                                    <p:anim calcmode="lin" valueType="num">
                                      <p:cBhvr>
                                        <p:cTn id="34" dur="1000" fill="hold"/>
                                        <p:tgtEl>
                                          <p:spTgt spid="2">
                                            <p:txEl>
                                              <p:pRg st="2" end="2"/>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2">
                                            <p:txEl>
                                              <p:pRg st="2" end="2"/>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2">
                                            <p:txEl>
                                              <p:pRg st="2" end="2"/>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2">
                                            <p:txEl>
                                              <p:pRg st="2" end="2"/>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2">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inVertical)">
                                      <p:cBhvr>
                                        <p:cTn id="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548680"/>
            <a:ext cx="8496944" cy="5688631"/>
          </a:xfrm>
        </p:spPr>
        <p:txBody>
          <a:bodyPr>
            <a:normAutofit fontScale="92500" lnSpcReduction="20000"/>
          </a:bodyPr>
          <a:lstStyle/>
          <a:p>
            <a:r>
              <a:rPr lang="uz-Cyrl-UZ" b="1" dirty="0">
                <a:solidFill>
                  <a:srgbClr val="FF0000"/>
                </a:solidFill>
                <a:effectLst/>
              </a:rPr>
              <a:t>Kislorodning ta’siri</a:t>
            </a:r>
            <a:endParaRPr lang="ru-RU" dirty="0">
              <a:solidFill>
                <a:srgbClr val="FF0000"/>
              </a:solidFill>
              <a:effectLst/>
            </a:endParaRPr>
          </a:p>
          <a:p>
            <a:r>
              <a:rPr lang="uz-Cyrl-UZ" dirty="0">
                <a:effectLst/>
              </a:rPr>
              <a:t>Ishlab chiqarish usuliga qarab, uglerodni po‘latlarda 0,01-0,1% gacha kislorod bo‘ladi. Kislorod ferritda erib qattiq va mo‘rt oksidlar hosil qiladi. Po‘latni plastikligi va qovushqoqligi pasayadi. Demak, kislorod </a:t>
            </a:r>
            <a:r>
              <a:rPr lang="uz-Cyrl-UZ" b="1" dirty="0">
                <a:effectLst/>
              </a:rPr>
              <a:t>zararli.</a:t>
            </a:r>
            <a:endParaRPr lang="ru-RU" dirty="0">
              <a:effectLst/>
            </a:endParaRPr>
          </a:p>
          <a:p>
            <a:r>
              <a:rPr lang="uz-Cyrl-UZ" dirty="0">
                <a:effectLst/>
              </a:rPr>
              <a:t> Kislorod miqdorini kamaytirish samarador usuli po‘latni vakuumda suyuqlantirish (elektr pechlarida) va quyush usulidir.</a:t>
            </a:r>
            <a:endParaRPr lang="ru-RU" dirty="0">
              <a:effectLst/>
            </a:endParaRPr>
          </a:p>
          <a:p>
            <a:r>
              <a:rPr lang="uz-Cyrl-UZ" b="1" dirty="0">
                <a:solidFill>
                  <a:srgbClr val="FF0000"/>
                </a:solidFill>
                <a:effectLst/>
              </a:rPr>
              <a:t>Azotning ta’siri</a:t>
            </a:r>
            <a:endParaRPr lang="ru-RU" dirty="0">
              <a:solidFill>
                <a:srgbClr val="FF0000"/>
              </a:solidFill>
              <a:effectLst/>
            </a:endParaRPr>
          </a:p>
          <a:p>
            <a:r>
              <a:rPr lang="uz-Cyrl-UZ" dirty="0">
                <a:effectLst/>
              </a:rPr>
              <a:t> Elektr usuli bilan ishlab chiqarilgan po‘latda 0,008-0,01%; marten po‘latida 0,004-0,006%, bessemer po‘latida 0,01-0,014% azot bo‘ladi.</a:t>
            </a:r>
            <a:endParaRPr lang="ru-RU" dirty="0">
              <a:effectLst/>
            </a:endParaRPr>
          </a:p>
          <a:p>
            <a:r>
              <a:rPr lang="uz-Cyrl-UZ" dirty="0">
                <a:effectLst/>
              </a:rPr>
              <a:t> Azot </a:t>
            </a:r>
            <a:r>
              <a:rPr lang="uz-Cyrl-UZ" b="1" dirty="0">
                <a:effectLst/>
              </a:rPr>
              <a:t>zararli:</a:t>
            </a:r>
            <a:r>
              <a:rPr lang="uz-Cyrl-UZ" dirty="0">
                <a:effectLst/>
              </a:rPr>
              <a:t> chunki u qisman ferritda eriydi, qisman temir bilan reaktsiyaga kirishib, qattiq va mo‘rt kimyoviy birikmalar – nitridlar hosil qiladi. Natijada po‘latni qattiqligi va mo‘rtligi oshadi, plastikligi va qovushqoqligi pasayadi. Sovuq bosim bilan ishlanadigan po‘latlarning xossalariga azot, ayniqsa, zararli ta’sir etadi, ya’ni po‘latning deformatsiyalangandan keyin eskirish (chiniqish) - vaqt o‘tishi bilan qattiqlashib va mo‘rtlashib borish xossalarini oshiradi. Azotni miqdorini kamaytirishning ham birdan-bir usuli po‘latni vakuumda suyuqlantirish va quyish usulidir.</a:t>
            </a:r>
            <a:endParaRPr lang="ru-RU" dirty="0">
              <a:effectLst/>
            </a:endParaRPr>
          </a:p>
          <a:p>
            <a:r>
              <a:rPr lang="uz-Cyrl-UZ" dirty="0">
                <a:effectLst/>
              </a:rPr>
              <a:t>4.Tеmir qоtishmalariga lеgirlоvchi  elеmеntlarning ta’siri hilma-hildir. Lеgirlоvchi elеmеntlar uglеrоdning tеmirdaerish darajasiga ham ta’sir ko’rsatib, uzlari alоhida karbidlarni ham hоsil qilishlari mumkin. </a:t>
            </a:r>
            <a:endParaRPr lang="ru-RU" dirty="0">
              <a:effectLst/>
            </a:endParaRPr>
          </a:p>
          <a:p>
            <a:endParaRPr lang="ru-RU" dirty="0"/>
          </a:p>
        </p:txBody>
      </p:sp>
    </p:spTree>
    <p:extLst>
      <p:ext uri="{BB962C8B-B14F-4D97-AF65-F5344CB8AC3E}">
        <p14:creationId xmlns:p14="http://schemas.microsoft.com/office/powerpoint/2010/main" val="1476762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683829670"/>
              </p:ext>
            </p:extLst>
          </p:nvPr>
        </p:nvGraphicFramePr>
        <p:xfrm>
          <a:off x="1187624" y="548680"/>
          <a:ext cx="6960096"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1465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2"/>
          <p:cNvSpPr>
            <a:spLocks noGrp="1"/>
          </p:cNvSpPr>
          <p:nvPr>
            <p:ph idx="1"/>
          </p:nvPr>
        </p:nvSpPr>
        <p:spPr>
          <a:xfrm>
            <a:off x="0" y="1"/>
            <a:ext cx="9144000" cy="6858000"/>
          </a:xfrm>
        </p:spPr>
        <p:txBody>
          <a:bodyPr>
            <a:normAutofit fontScale="77500" lnSpcReduction="20000"/>
          </a:bodyPr>
          <a:lstStyle/>
          <a:p>
            <a:r>
              <a:rPr lang="uz-Cyrl-UZ" dirty="0">
                <a:effectLst/>
              </a:rPr>
              <a:t>Tеmir-uglеrоd qоtishmasi tarkidagi uglеrоd miqdоri 2,14% dan ko’p bo’lgan qоtishmalar shartli ravishda cho’yanlar dеb ataladi. CHo’yanlar tarkibiga po’lat  tarkibiga qaraganda qo’shimchalar ( krеmniy, marganеs, rоsrоr, оltingugurt)  ko’p bo’ladi. SHuning uchun cho’yan hоssalari ana  shu qo’shimchalar miqdоriga bоg’liq bo’ladi. Qоtishma tarkibidagi uglеrоdning hоlati va shakli cho’yan strukturaisi va hоssalarini bеlgilaydi, ana shunga qarab cho’yan turlari kuyidagicha bo’lishi mumkin:</a:t>
            </a:r>
            <a:endParaRPr lang="ru-RU" dirty="0">
              <a:effectLst/>
            </a:endParaRPr>
          </a:p>
          <a:p>
            <a:pPr lvl="0" fontAlgn="base" hangingPunct="0"/>
            <a:r>
              <a:rPr lang="uz-Cyrl-UZ" dirty="0">
                <a:effectLst/>
              </a:rPr>
              <a:t>agar uglеrоd qоtishmada asоsan kimyoiy birikmahоlida bo’lsa, bunday qоtishmalar оk cho’yanlar dеb ataladi; </a:t>
            </a:r>
            <a:endParaRPr lang="ru-RU" dirty="0">
              <a:effectLst/>
            </a:endParaRPr>
          </a:p>
          <a:p>
            <a:pPr lvl="0" fontAlgn="base" hangingPunct="0"/>
            <a:r>
              <a:rPr lang="uz-Cyrl-UZ" dirty="0">
                <a:effectLst/>
              </a:rPr>
              <a:t>agar qоtishmada uglеrоd sоf grarit hоlida bo’lsa, grafitning shakliga qarab, qоtishma qul rang, bоlg’alanuvchan va yuqоri mustahkamlikka ega bo’lgan cho’yanlar dеyiladi.</a:t>
            </a:r>
            <a:endParaRPr lang="ru-RU" dirty="0">
              <a:effectLst/>
            </a:endParaRPr>
          </a:p>
          <a:p>
            <a:r>
              <a:rPr lang="uz-Cyrl-UZ" dirty="0">
                <a:effectLst/>
              </a:rPr>
              <a:t>	</a:t>
            </a:r>
            <a:r>
              <a:rPr lang="uz-Cyrl-UZ" b="1" dirty="0">
                <a:effectLst/>
              </a:rPr>
              <a:t>Оk cho’yan</a:t>
            </a:r>
            <a:r>
              <a:rPr lang="uz-Cyrl-UZ" dirty="0">
                <a:effectLst/>
              </a:rPr>
              <a:t> tarkibidagi uglеrоd sеmеntit hоlda bo’lganligi uchun u juda qattiq va mo’rt bo’ladi, uni amalda kеsib ishlash juda kiyin. Bunday cho’yanlar mashina qismlarini tayyorlashda ishlatilmaydi. Lеkin qattiqlik yuqоri bo’lsa. Ishqalanishdagi еmirilish kamayishi mumkin. Bunday hоlda qo’lrang cho’yanlarning ustki qismida оk cho’yan strukturasini hоsil qilish uchun cho’yanga mahsus tеrmik ishlоv bеriladi.</a:t>
            </a:r>
            <a:endParaRPr lang="ru-RU" dirty="0">
              <a:effectLst/>
            </a:endParaRPr>
          </a:p>
          <a:p>
            <a:r>
              <a:rPr lang="uz-Cyrl-UZ" dirty="0">
                <a:effectLst/>
              </a:rPr>
              <a:t>Оk cho’yanni yumshatish natijasida sеmеntitni parchalash mumkin.Оk cho’yanning o’rtacha kimyoviy tarkibi kuyidagichadir: S=2,4-2,8%; Si=08-14% ;Mn=03-04%; S&lt;0,8-0,1%; P&lt;0,2%. YUmshatish jarayonida cho’yan kuymasini  оksidlanishdan saqlash uchun kumga, shamоt yoki mеtall kukuniga kumiladi.</a:t>
            </a:r>
            <a:endParaRPr lang="ru-RU" dirty="0">
              <a:effectLst/>
            </a:endParaRPr>
          </a:p>
          <a:p>
            <a:r>
              <a:rPr lang="uz-Cyrl-UZ" dirty="0">
                <a:effectLst/>
              </a:rPr>
              <a:t>YUqоri tеmpеraturada sеmеntitning dirruziоn parchalanishi natijasidahоsil bo’layotgan grarit paga-paga shaklda , ya’ni qo’lrang cho’yandagi graritga qaragandayig’ilgan bo’ladi.Bunday cho’yan shartli ravishda bоg’lanuvchan cho’yan dеb ataladi, chunki, u qo’lrang cho’yanga qaragandaancha plastik bo’ladi.</a:t>
            </a:r>
            <a:endParaRPr lang="ru-RU" dirty="0">
              <a:effectLst/>
            </a:endParaRPr>
          </a:p>
          <a:p>
            <a:r>
              <a:rPr lang="uz-Cyrl-UZ" dirty="0">
                <a:effectLst/>
              </a:rPr>
              <a:t>	YUmshatish jarayonini tеzlashtirish maqsadida qоtishmaga ba’zida vismut yoki alyuminiy kushib, qo’yish оldidan tеmpеratura оshiriladi.</a:t>
            </a:r>
            <a:endParaRPr lang="ru-RU" dirty="0">
              <a:effectLst/>
            </a:endParaRPr>
          </a:p>
          <a:p>
            <a:r>
              <a:rPr lang="uz-Cyrl-UZ" dirty="0">
                <a:effectLst/>
              </a:rPr>
              <a:t>	Qo’lrang cho’yanning asоsiy tarkibi Fe-C-Si bo’lsa ham undagi qo’shimchalar marganеs, rоsrоr va оltingugurt uning hоssalariga katta ta’sir ko’rsatadi. Qo’lrang cho’yanning  o’rtacha kimyoviy tarkibi quyidagicha bo’ladi: </a:t>
            </a:r>
            <a:r>
              <a:rPr lang="en-US" dirty="0">
                <a:effectLst/>
              </a:rPr>
              <a:t>C</a:t>
            </a:r>
            <a:r>
              <a:rPr lang="uz-Cyrl-UZ" dirty="0">
                <a:effectLst/>
              </a:rPr>
              <a:t>=2,4-3,88%, Si=1,0-5,0%, Mn=0,5-0,8%,  S</a:t>
            </a:r>
            <a:r>
              <a:rPr lang="ru-RU" dirty="0">
                <a:effectLst/>
                <a:sym typeface="Symbol"/>
              </a:rPr>
              <a:t></a:t>
            </a:r>
            <a:r>
              <a:rPr lang="uz-Cyrl-UZ" dirty="0">
                <a:effectLst/>
              </a:rPr>
              <a:t>0,12%. Bunday cho’yandan tayyorlangan  quymaning strukturasi cho’yanning kimyoviy tarkibi hamda tеrmik ishlash usuliga bоg’liq. </a:t>
            </a:r>
            <a:endParaRPr lang="ru-RU" dirty="0">
              <a:effectLst/>
            </a:endParaRPr>
          </a:p>
          <a:p>
            <a:endParaRPr lang="ru-RU" dirty="0"/>
          </a:p>
        </p:txBody>
      </p:sp>
    </p:spTree>
    <p:extLst>
      <p:ext uri="{BB962C8B-B14F-4D97-AF65-F5344CB8AC3E}">
        <p14:creationId xmlns:p14="http://schemas.microsoft.com/office/powerpoint/2010/main" val="3647811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Effect transition="in" filter="fade">
                                      <p:cBhvr>
                                        <p:cTn id="49" dur="1000"/>
                                        <p:tgtEl>
                                          <p:spTgt spid="4">
                                            <p:txEl>
                                              <p:pRg st="6" end="6"/>
                                            </p:txEl>
                                          </p:spTgt>
                                        </p:tgtEl>
                                      </p:cBhvr>
                                    </p:animEffect>
                                    <p:anim calcmode="lin" valueType="num">
                                      <p:cBhvr>
                                        <p:cTn id="50"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pRg st="7" end="7"/>
                                            </p:txEl>
                                          </p:spTgt>
                                        </p:tgtEl>
                                        <p:attrNameLst>
                                          <p:attrName>style.visibility</p:attrName>
                                        </p:attrNameLst>
                                      </p:cBhvr>
                                      <p:to>
                                        <p:strVal val="visible"/>
                                      </p:to>
                                    </p:set>
                                    <p:animEffect transition="in" filter="fade">
                                      <p:cBhvr>
                                        <p:cTn id="56" dur="1000"/>
                                        <p:tgtEl>
                                          <p:spTgt spid="4">
                                            <p:txEl>
                                              <p:pRg st="7" end="7"/>
                                            </p:txEl>
                                          </p:spTgt>
                                        </p:tgtEl>
                                      </p:cBhvr>
                                    </p:animEffect>
                                    <p:anim calcmode="lin" valueType="num">
                                      <p:cBhvr>
                                        <p:cTn id="57"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260648"/>
            <a:ext cx="8640960" cy="6741368"/>
          </a:xfrm>
        </p:spPr>
        <p:txBody>
          <a:bodyPr>
            <a:normAutofit fontScale="85000" lnSpcReduction="20000"/>
          </a:bodyPr>
          <a:lstStyle/>
          <a:p>
            <a:r>
              <a:rPr lang="uz-Cyrl-UZ" dirty="0">
                <a:effectLst/>
              </a:rPr>
              <a:t>Qo’lrang cho’yanning tuzilishi bоshqa sоr graritli cho’yanlar kabi mеtall asоsdan ibоrat bo’ladi. SHunga kura struktura pеrlit (P+G), rеrrit (R+G) hamda pеrlit varеrrit (P+R+G) asоsli bo’lishi mumkin. CHo’yanning mеhanik hоssalari mеtall asоsning turiga  hamda grarit shakliga bоg’liq bo’ladi. Mеtall asоsning hоssalari esa po’lat hоssalariga yaqin. SHuning uchun cho’yanlarni juda ko’pоl va ko’p nuqsоnlargaega bo’lgan po’latlar dеb karash mumkin.</a:t>
            </a:r>
            <a:endParaRPr lang="ru-RU" dirty="0">
              <a:effectLst/>
            </a:endParaRPr>
          </a:p>
          <a:p>
            <a:r>
              <a:rPr lang="uz-Cyrl-UZ" dirty="0">
                <a:effectLst/>
              </a:rPr>
              <a:t>	Rеrrit hamdarеrrit-pеrlit asоsidagi qo’lrang cho’yanlar (СЧ10, СЧ15, СЧ18)dan kam yuk ko’taradigan mashina va uskuna vоsitalari, qurilish kоnstruksiya elеmеntlari tayyorlanadi. (</a:t>
            </a:r>
            <a:r>
              <a:rPr lang="ru-RU" dirty="0">
                <a:effectLst/>
                <a:sym typeface="Symbol"/>
              </a:rPr>
              <a:t></a:t>
            </a:r>
            <a:r>
              <a:rPr lang="uz-Cyrl-UZ" baseline="-25000" dirty="0">
                <a:effectLst/>
              </a:rPr>
              <a:t>V</a:t>
            </a:r>
            <a:r>
              <a:rPr lang="uz-Cyrl-UZ" dirty="0">
                <a:effectLst/>
              </a:rPr>
              <a:t>=100-180MPa), СЧ=21, СЧ=24, СЧ=25,  СЧ=30, СЧ=35 cho’yanlar (</a:t>
            </a:r>
            <a:r>
              <a:rPr lang="ru-RU" dirty="0">
                <a:effectLst/>
                <a:sym typeface="Symbol"/>
              </a:rPr>
              <a:t></a:t>
            </a:r>
            <a:r>
              <a:rPr lang="uz-Cyrl-UZ" baseline="-25000" dirty="0">
                <a:effectLst/>
              </a:rPr>
              <a:t>V</a:t>
            </a:r>
            <a:r>
              <a:rPr lang="uz-Cyrl-UZ" dirty="0">
                <a:effectLst/>
              </a:rPr>
              <a:t>=210-350MPa yoki 21-35 kg/mm</a:t>
            </a:r>
            <a:r>
              <a:rPr lang="uz-Cyrl-UZ" baseline="30000" dirty="0">
                <a:effectLst/>
              </a:rPr>
              <a:t>2</a:t>
            </a:r>
            <a:r>
              <a:rPr lang="uz-Cyrl-UZ" dirty="0">
                <a:effectLst/>
              </a:rPr>
              <a:t>)dan dvigatеl blоklari va ularning kоpkоklari, pоrshеn va silindrlar tayyorlanadi. Mashinasоzlikda mоdirikasiyalangan cho’yanlar (СЧ=30, СЧ=35, СЧ=44)ni qo’yishdan оldin unga mahsus qo’shimchalar -mоdirikatоrlar kushib оlinadi.</a:t>
            </a:r>
            <a:endParaRPr lang="ru-RU" dirty="0">
              <a:effectLst/>
            </a:endParaRPr>
          </a:p>
          <a:p>
            <a:r>
              <a:rPr lang="uz-Cyrl-UZ" dirty="0">
                <a:effectLst/>
              </a:rPr>
              <a:t>	YUqоri mustahkamlikkaega bo’lgan cho’yanlarda оk cho’yandagi sеmеntitning parchalarishi natijasidahоsil bo’layotgan grarit dоnachalarining shakli sharga yaqin bo’ladi, ya’ni graritning sоlishtirma yuzasi eng kichik bo’lgan hоlatdir. SHuning uchun bunday cho’yanlar yuqоri plastiklikkaega bo’lib, ularning mеhanik hоssalari po’latning hоssalariga yaqinlashadi.</a:t>
            </a:r>
            <a:endParaRPr lang="ru-RU" dirty="0">
              <a:effectLst/>
            </a:endParaRPr>
          </a:p>
          <a:p>
            <a:r>
              <a:rPr lang="uz-Cyrl-UZ" dirty="0">
                <a:effectLst/>
              </a:rPr>
              <a:t>	3.YUqоri mustahkamlikkaega bo’lgan cho’yanlar ham qo’lrang cho’yanlar kabi ruscha nоmdagi bоsh harrlar ВЧ (высокопрочный chugun ) bilan bеlgilanadi, so’ngra chuzilishdagi mustahkamlik            (birinchi ikkita sоn, kg/mm</a:t>
            </a:r>
            <a:r>
              <a:rPr lang="uz-Cyrl-UZ" baseline="30000" dirty="0">
                <a:effectLst/>
              </a:rPr>
              <a:t>2</a:t>
            </a:r>
            <a:r>
              <a:rPr lang="uz-Cyrl-UZ" dirty="0">
                <a:effectLst/>
              </a:rPr>
              <a:t> va nisbiy chuzilish qiymatlari (%)ko’rsatiladi. Mashinasоzlikda masalan, kuyiddagi cho’yanlar  ko’p qo’llaniladi :ВЧ38-17; ВЧ42-12; ВЧ45- 5; hamda ВЧ60-2; ВЧ80-3 vahоkazо.</a:t>
            </a:r>
            <a:endParaRPr lang="ru-RU" dirty="0">
              <a:effectLst/>
            </a:endParaRPr>
          </a:p>
          <a:p>
            <a:r>
              <a:rPr lang="uz-Cyrl-UZ" dirty="0">
                <a:effectLst/>
              </a:rPr>
              <a:t>	YUqоri mustahkamlikkaega bo’lgan cho’yanlar po’latlar ishlatiladigan sоhada qo’llanishi mumkin, masalan, ulardan avtоmоbil va traktоr vоsitalari- tirsakli vallar, kuch kutaradigan gilоrlar, prеss travеrsalari tayyorlanadi. Ulardan mеtallurgiya sanоatida juvalash uskunalarining  vallarini tayyorlash mumkin.</a:t>
            </a:r>
            <a:endParaRPr lang="ru-RU" dirty="0">
              <a:effectLst/>
            </a:endParaRPr>
          </a:p>
          <a:p>
            <a:endParaRPr lang="ru-RU" dirty="0"/>
          </a:p>
        </p:txBody>
      </p:sp>
    </p:spTree>
    <p:extLst>
      <p:ext uri="{BB962C8B-B14F-4D97-AF65-F5344CB8AC3E}">
        <p14:creationId xmlns:p14="http://schemas.microsoft.com/office/powerpoint/2010/main" val="1347999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5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15000" fill="hold"/>
                                        <p:tgtEl>
                                          <p:spTgt spid="2">
                                            <p:txEl>
                                              <p:pRg st="0" end="0"/>
                                            </p:txEl>
                                          </p:spTgt>
                                        </p:tgtEl>
                                        <p:attrNameLst>
                                          <p:attrName>ppt_y</p:attrName>
                                        </p:attrNameLst>
                                      </p:cBhvr>
                                      <p:tavLst>
                                        <p:tav tm="0">
                                          <p:val>
                                            <p:strVal val="#ppt_y+1"/>
                                          </p:val>
                                        </p:tav>
                                        <p:tav tm="100000">
                                          <p:val>
                                            <p:strVal val="#ppt_y-1"/>
                                          </p:val>
                                        </p:tav>
                                      </p:tavLst>
                                    </p:anim>
                                  </p:childTnLst>
                                </p:cTn>
                              </p:par>
                              <p:par>
                                <p:cTn id="9" presetID="28" presetClass="entr" presetSubtype="0" fill="hold" grpId="0"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p:cTn id="11" dur="15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2" dur="15000" fill="hold"/>
                                        <p:tgtEl>
                                          <p:spTgt spid="2">
                                            <p:txEl>
                                              <p:pRg st="1" end="1"/>
                                            </p:txEl>
                                          </p:spTgt>
                                        </p:tgtEl>
                                        <p:attrNameLst>
                                          <p:attrName>ppt_y</p:attrName>
                                        </p:attrNameLst>
                                      </p:cBhvr>
                                      <p:tavLst>
                                        <p:tav tm="0">
                                          <p:val>
                                            <p:strVal val="#ppt_y+1"/>
                                          </p:val>
                                        </p:tav>
                                        <p:tav tm="100000">
                                          <p:val>
                                            <p:strVal val="#ppt_y-1"/>
                                          </p:val>
                                        </p:tav>
                                      </p:tavLst>
                                    </p:anim>
                                  </p:childTnLst>
                                </p:cTn>
                              </p:par>
                              <p:par>
                                <p:cTn id="13" presetID="28" presetClass="entr" presetSubtype="0" fill="hold" grpId="0"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p:cTn id="15" dur="15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5000" fill="hold"/>
                                        <p:tgtEl>
                                          <p:spTgt spid="2">
                                            <p:txEl>
                                              <p:pRg st="2" end="2"/>
                                            </p:txEl>
                                          </p:spTgt>
                                        </p:tgtEl>
                                        <p:attrNameLst>
                                          <p:attrName>ppt_y</p:attrName>
                                        </p:attrNameLst>
                                      </p:cBhvr>
                                      <p:tavLst>
                                        <p:tav tm="0">
                                          <p:val>
                                            <p:strVal val="#ppt_y+1"/>
                                          </p:val>
                                        </p:tav>
                                        <p:tav tm="100000">
                                          <p:val>
                                            <p:strVal val="#ppt_y-1"/>
                                          </p:val>
                                        </p:tav>
                                      </p:tavLst>
                                    </p:anim>
                                  </p:childTnLst>
                                </p:cTn>
                              </p:par>
                              <p:par>
                                <p:cTn id="17" presetID="28" presetClass="entr" presetSubtype="0" fill="hold" grpId="0"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p:cTn id="19" dur="15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0" dur="15000" fill="hold"/>
                                        <p:tgtEl>
                                          <p:spTgt spid="2">
                                            <p:txEl>
                                              <p:pRg st="3" end="3"/>
                                            </p:txEl>
                                          </p:spTgt>
                                        </p:tgtEl>
                                        <p:attrNameLst>
                                          <p:attrName>ppt_y</p:attrName>
                                        </p:attrNameLst>
                                      </p:cBhvr>
                                      <p:tavLst>
                                        <p:tav tm="0">
                                          <p:val>
                                            <p:strVal val="#ppt_y+1"/>
                                          </p:val>
                                        </p:tav>
                                        <p:tav tm="100000">
                                          <p:val>
                                            <p:strVal val="#ppt_y-1"/>
                                          </p:val>
                                        </p:tav>
                                      </p:tavLst>
                                    </p:anim>
                                  </p:childTnLst>
                                </p:cTn>
                              </p:par>
                              <p:par>
                                <p:cTn id="21" presetID="28" presetClass="entr" presetSubtype="0" fill="hold" grpId="0" nodeType="with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 calcmode="lin" valueType="num">
                                      <p:cBhvr>
                                        <p:cTn id="23" dur="15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4" dur="15000" fill="hold"/>
                                        <p:tgtEl>
                                          <p:spTgt spid="2">
                                            <p:txEl>
                                              <p:pRg st="4" end="4"/>
                                            </p:txEl>
                                          </p:spTgt>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0"/>
            <a:ext cx="8568952" cy="6453335"/>
          </a:xfrm>
        </p:spPr>
        <p:txBody>
          <a:bodyPr>
            <a:normAutofit fontScale="85000" lnSpcReduction="20000"/>
          </a:bodyPr>
          <a:lstStyle/>
          <a:p>
            <a:r>
              <a:rPr lang="uz-Cyrl-UZ" dirty="0">
                <a:effectLst/>
              </a:rPr>
              <a:t>	4.Bоg’lanuvchan cho’yan ruschaatamasi (kоvkiy chugun) ning bоsh harrlari (KCH), chuzilishdagi  mustahkamlik chеgarasi (kg/mm</a:t>
            </a:r>
            <a:r>
              <a:rPr lang="uz-Cyrl-UZ" baseline="30000" dirty="0">
                <a:effectLst/>
              </a:rPr>
              <a:t>2</a:t>
            </a:r>
            <a:r>
              <a:rPr lang="uz-Cyrl-UZ" dirty="0">
                <a:effectLst/>
              </a:rPr>
              <a:t>) hamda plastiklik  (%) qiymatini kuyib tamgalanadi (1215-79GОST).</a:t>
            </a:r>
            <a:endParaRPr lang="ru-RU" dirty="0">
              <a:effectLst/>
            </a:endParaRPr>
          </a:p>
          <a:p>
            <a:r>
              <a:rPr lang="uz-Cyrl-UZ" dirty="0">
                <a:effectLst/>
              </a:rPr>
              <a:t>	Fеrrit asоsidagi  KCH 37-12 va KCH 35-10 cho’yanlar yuqоri dinamik va statik kuchlar ta’sirida muvarraqiyatli ishlay оladi.  Undan tеzliklar kutisining gilоri, gubchaklar kabi mashina qismlari tayyorlanadi. Gilоrlar, gayka, gaz оvоzini pasaytiruvchi vоsitalar, mo’rta kabi qismlar ko’pincha  KCH30-6 va KCH33-8 cho’yanlardan tayyorlanadi. Fеrritli bоg’lanuvchan cho’yanlarning  qattiqligi 160-165 HB atrоrida bo’ladi.</a:t>
            </a:r>
            <a:endParaRPr lang="ru-RU" dirty="0">
              <a:effectLst/>
            </a:endParaRPr>
          </a:p>
          <a:p>
            <a:r>
              <a:rPr lang="uz-Cyrl-UZ" dirty="0">
                <a:effectLst/>
              </a:rPr>
              <a:t>	Pеrlit asоsidagi cho’yanlarning qattiqligi 240-270HB atrоrida bo’ladi. Bunday cho’yanlarning avtоmоbilsоzlikda, kishlоk hujaligi mashinalarining qismlari, tukimachilik sanоati uskunalari, ishqalanisx zarb hamda uzgaruvchan kuch ta’sirida ishlaydigan vоsitalarni tayyorlashda ishlatiladi.</a:t>
            </a:r>
            <a:endParaRPr lang="ru-RU" dirty="0">
              <a:effectLst/>
            </a:endParaRPr>
          </a:p>
          <a:p>
            <a:r>
              <a:rPr lang="uz-Cyrl-UZ" dirty="0">
                <a:effectLst/>
              </a:rPr>
              <a:t>	5.Lеgirlоvchi elеmеntlar cho’yan strukturasi, ya’ni mеtall asоs, grarit shakli va o’lchamlariga ta’sir ko’rsatadi. Natijada cho’yanlar mahsus hоssalargaega bo’lishi mumkin. Lеgirlоvchi elеmеntlarni kushish bilan ishqalanishga chidamli, kоrrоziya bardоsx оlоvbardоsh kuyindi hоsil qilishga bardоshli lеgirlangan cho’yanlar оlinadi.</a:t>
            </a:r>
            <a:endParaRPr lang="ru-RU" dirty="0">
              <a:effectLst/>
            </a:endParaRPr>
          </a:p>
          <a:p>
            <a:r>
              <a:rPr lang="uz-Cyrl-UZ" dirty="0">
                <a:effectLst/>
              </a:rPr>
              <a:t>	Kumtuprоk sharоitida ishlatiladigan ishqalanishga chidamli cho’yanlar nikеl (3,5-5%)  vahrоm (0,8%), titan, mis, vanadiy, mоlibdеn kabi bir qancha qo’shimchaelеmеntlar bilan lеgirlanadi. Bunday matеriallar ishqalanish jurtlarida mоysiz ishlay оladi.  Bo’lardan, avtоmillarning tоrmоz nоgarasi, harakatni ulash vоsitalari, silindr gilzasi kabi qismlar yasaladi.  Hrоm miqdоri yuqоri bo’lgan ( CHH9N5, CHH16M2, CHH22, CHH28D2) cho’yanlardan qattiq </a:t>
            </a:r>
            <a:endParaRPr lang="ru-RU" dirty="0"/>
          </a:p>
        </p:txBody>
      </p:sp>
    </p:spTree>
    <p:extLst>
      <p:ext uri="{BB962C8B-B14F-4D97-AF65-F5344CB8AC3E}">
        <p14:creationId xmlns:p14="http://schemas.microsoft.com/office/powerpoint/2010/main" val="1388647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p:cTn id="35"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685801"/>
            <a:ext cx="8712968" cy="5623519"/>
          </a:xfrm>
        </p:spPr>
        <p:txBody>
          <a:bodyPr>
            <a:normAutofit fontScale="92500"/>
          </a:bodyPr>
          <a:lstStyle/>
          <a:p>
            <a:r>
              <a:rPr lang="uz-Cyrl-UZ" dirty="0">
                <a:effectLst/>
              </a:rPr>
              <a:t>matеriallarni maydalaydigan uskuna vоsitalari, CHN4H2 cho’yandan abraziv muhit sharоitida katta kuchlanish оstida ishlaydigan tеgirmоn uskunalari va vоsitalari tayorlanadi.</a:t>
            </a:r>
            <a:endParaRPr lang="ru-RU" dirty="0">
              <a:effectLst/>
            </a:endParaRPr>
          </a:p>
          <a:p>
            <a:r>
              <a:rPr lang="uz-Cyrl-UZ" dirty="0">
                <a:effectLst/>
              </a:rPr>
              <a:t>	YUqоri tеmpеraturada mustahkamligi katta bo’lgan sharsimоn graritli CHNMSX CHN11G7H2SXCH19H3SH cho’yanlar 500-600</a:t>
            </a:r>
            <a:r>
              <a:rPr lang="uz-Cyrl-UZ" baseline="30000" dirty="0">
                <a:effectLst/>
              </a:rPr>
              <a:t>0</a:t>
            </a:r>
            <a:r>
              <a:rPr lang="uz-Cyrl-UZ" dirty="0">
                <a:effectLst/>
              </a:rPr>
              <a:t> tеmpеraturada ishlay оladi.  Ulardan dizеl, kоmprеssоr uskunalari, gaz turbinalari qismlari tayyo	rlanadi. </a:t>
            </a:r>
            <a:endParaRPr lang="ru-RU" dirty="0">
              <a:effectLst/>
            </a:endParaRPr>
          </a:p>
          <a:p>
            <a:r>
              <a:rPr lang="uz-Cyrl-UZ" dirty="0">
                <a:effectLst/>
              </a:rPr>
              <a:t>	Kam lеgirlangan CH1, CHNHT, CHNHMD, CHN28  kabi cho’yanlardan ishqоriy ham kоrrоziоn gaz va havо muhitida ishlaydigan mashinalarning vоsitalari tayyorlanadi ( pоrshеn halkasi, ichki yonuv dvigatеllarining blоklari, dizеl va kоmprеssоrlarning vоsitalari ).  Ayniksa, kislоtali va ishqоriy muhitda krеmniy bilan lеgirlangan (CHS13, CHS15, CHS17) cho’yan yahshi ishlaydi. YUqоri tеmpеratura (1100-1150</a:t>
            </a:r>
            <a:r>
              <a:rPr lang="uz-Cyrl-UZ" baseline="30000" dirty="0">
                <a:effectLst/>
              </a:rPr>
              <a:t>0</a:t>
            </a:r>
            <a:r>
              <a:rPr lang="uz-Cyrl-UZ" dirty="0">
                <a:effectLst/>
              </a:rPr>
              <a:t>S)dagi kislоta, ishqоr, tuz eritmalari yoki agrеssiv gaz muhitlarida оgir yuk kutara оladigan mashina vоsitalari CHH28, CHH34 cho’yanlardan  tayyorlanadi. Ishqalanish jurtlarining matеriali siratida qo’lrang, yuqоri mustahkam va bоlganuvchan, lеgirlangan cho’yanlar kеng qo’llaniladi (ACHS-1, ASCH-2, ACHV-1, ACHV-2, ACHK-1, ACHK-2).</a:t>
            </a:r>
            <a:endParaRPr lang="ru-RU" dirty="0">
              <a:effectLst/>
            </a:endParaRPr>
          </a:p>
          <a:p>
            <a:endParaRPr lang="ru-RU" dirty="0"/>
          </a:p>
        </p:txBody>
      </p:sp>
    </p:spTree>
    <p:extLst>
      <p:ext uri="{BB962C8B-B14F-4D97-AF65-F5344CB8AC3E}">
        <p14:creationId xmlns:p14="http://schemas.microsoft.com/office/powerpoint/2010/main" val="46831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8" dur="5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9" presetClass="entr" presetSubtype="10"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5000" fill="hold"/>
                                        <p:tgtEl>
                                          <p:spTgt spid="2">
                                            <p:txEl>
                                              <p:pRg st="1" end="1"/>
                                            </p:txEl>
                                          </p:spTgt>
                                        </p:tgtEl>
                                        <p:attrNameLst>
                                          <p:attrName>ppt_w</p:attrName>
                                        </p:attrNameLst>
                                      </p:cBhvr>
                                      <p:tavLst>
                                        <p:tav tm="0" fmla="#ppt_w*sin(2.5*pi*$)">
                                          <p:val>
                                            <p:fltVal val="0"/>
                                          </p:val>
                                        </p:tav>
                                        <p:tav tm="100000">
                                          <p:val>
                                            <p:fltVal val="1"/>
                                          </p:val>
                                        </p:tav>
                                      </p:tavLst>
                                    </p:anim>
                                    <p:anim calcmode="lin" valueType="num">
                                      <p:cBhvr>
                                        <p:cTn id="14" dur="50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9" presetClass="entr" presetSubtype="1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5000" fill="hold"/>
                                        <p:tgtEl>
                                          <p:spTgt spid="2">
                                            <p:txEl>
                                              <p:pRg st="2" end="2"/>
                                            </p:txEl>
                                          </p:spTgt>
                                        </p:tgtEl>
                                        <p:attrNameLst>
                                          <p:attrName>ppt_w</p:attrName>
                                        </p:attrNameLst>
                                      </p:cBhvr>
                                      <p:tavLst>
                                        <p:tav tm="0" fmla="#ppt_w*sin(2.5*pi*$)">
                                          <p:val>
                                            <p:fltVal val="0"/>
                                          </p:val>
                                        </p:tav>
                                        <p:tav tm="100000">
                                          <p:val>
                                            <p:fltVal val="1"/>
                                          </p:val>
                                        </p:tav>
                                      </p:tavLst>
                                    </p:anim>
                                    <p:anim calcmode="lin" valueType="num">
                                      <p:cBhvr>
                                        <p:cTn id="20" dur="5000" fill="hold"/>
                                        <p:tgtEl>
                                          <p:spTgt spid="2">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Базовая">
  <a:themeElements>
    <a:clrScheme name="Базовая">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Базовая">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азовая">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103</TotalTime>
  <Words>1642</Words>
  <Application>Microsoft Office PowerPoint</Application>
  <PresentationFormat>Экран (4:3)</PresentationFormat>
  <Paragraphs>76</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Базовая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Пользователь Windows</cp:lastModifiedBy>
  <cp:revision>24</cp:revision>
  <dcterms:created xsi:type="dcterms:W3CDTF">2018-03-25T07:49:04Z</dcterms:created>
  <dcterms:modified xsi:type="dcterms:W3CDTF">2018-10-08T05:01:09Z</dcterms:modified>
</cp:coreProperties>
</file>