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378"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0E2F37-84AF-48F7-B1E5-081AFCB1C092}"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ru-RU"/>
        </a:p>
      </dgm:t>
    </dgm:pt>
    <dgm:pt modelId="{F6CE81F7-8973-4626-886E-C65587DC6B75}">
      <dgm:prSet phldrT="[Текст]"/>
      <dgm:spPr/>
      <dgm:t>
        <a:bodyPr/>
        <a:lstStyle/>
        <a:p>
          <a:r>
            <a:rPr lang="en-US" dirty="0" err="1" smtClean="0"/>
            <a:t>Uglerodli</a:t>
          </a:r>
          <a:r>
            <a:rPr lang="en-US" dirty="0" smtClean="0"/>
            <a:t> </a:t>
          </a:r>
          <a:r>
            <a:rPr lang="en-US" dirty="0" err="1" smtClean="0"/>
            <a:t>asbobsozlik</a:t>
          </a:r>
          <a:r>
            <a:rPr lang="en-US" dirty="0" smtClean="0"/>
            <a:t> </a:t>
          </a:r>
          <a:r>
            <a:rPr lang="en-US" dirty="0" err="1" smtClean="0"/>
            <a:t>po‘latlari</a:t>
          </a:r>
          <a:r>
            <a:rPr lang="en-US" dirty="0" smtClean="0"/>
            <a:t>.</a:t>
          </a:r>
          <a:endParaRPr lang="ru-RU" dirty="0"/>
        </a:p>
      </dgm:t>
    </dgm:pt>
    <dgm:pt modelId="{5EE07EC2-92FB-4FD6-9FF1-492D7F84A2D4}" type="parTrans" cxnId="{F8DA9E61-0481-4937-8FC5-EBDF34A30901}">
      <dgm:prSet/>
      <dgm:spPr/>
      <dgm:t>
        <a:bodyPr/>
        <a:lstStyle/>
        <a:p>
          <a:endParaRPr lang="ru-RU"/>
        </a:p>
      </dgm:t>
    </dgm:pt>
    <dgm:pt modelId="{35121B1E-B42C-460D-8117-72FCBED969CC}" type="sibTrans" cxnId="{F8DA9E61-0481-4937-8FC5-EBDF34A30901}">
      <dgm:prSet/>
      <dgm:spPr/>
      <dgm:t>
        <a:bodyPr/>
        <a:lstStyle/>
        <a:p>
          <a:endParaRPr lang="ru-RU"/>
        </a:p>
      </dgm:t>
    </dgm:pt>
    <dgm:pt modelId="{958E053F-94AD-4DDE-A822-D072A9536EFF}">
      <dgm:prSet phldrT="[Текст]"/>
      <dgm:spPr/>
      <dgm:t>
        <a:bodyPr/>
        <a:lstStyle/>
        <a:p>
          <a:r>
            <a:rPr lang="en-US" dirty="0" err="1" smtClean="0"/>
            <a:t>Legirlangan</a:t>
          </a:r>
          <a:r>
            <a:rPr lang="en-US" dirty="0" smtClean="0"/>
            <a:t> </a:t>
          </a:r>
          <a:r>
            <a:rPr lang="en-US" dirty="0" err="1" smtClean="0"/>
            <a:t>asbobsozlik</a:t>
          </a:r>
          <a:r>
            <a:rPr lang="en-US" dirty="0" smtClean="0"/>
            <a:t> </a:t>
          </a:r>
          <a:r>
            <a:rPr lang="en-US" dirty="0" err="1" smtClean="0"/>
            <a:t>po‘latlari</a:t>
          </a:r>
          <a:r>
            <a:rPr lang="en-US" dirty="0" smtClean="0"/>
            <a:t>.</a:t>
          </a:r>
          <a:endParaRPr lang="ru-RU" dirty="0"/>
        </a:p>
      </dgm:t>
    </dgm:pt>
    <dgm:pt modelId="{9126D207-3C1C-468C-A606-B79645AEDE98}" type="parTrans" cxnId="{7DB524B3-FB22-4A74-B5CF-6912E9916A61}">
      <dgm:prSet/>
      <dgm:spPr/>
      <dgm:t>
        <a:bodyPr/>
        <a:lstStyle/>
        <a:p>
          <a:endParaRPr lang="ru-RU"/>
        </a:p>
      </dgm:t>
    </dgm:pt>
    <dgm:pt modelId="{FE71F9B4-A960-4B58-A572-745726F0D820}" type="sibTrans" cxnId="{7DB524B3-FB22-4A74-B5CF-6912E9916A61}">
      <dgm:prSet/>
      <dgm:spPr/>
      <dgm:t>
        <a:bodyPr/>
        <a:lstStyle/>
        <a:p>
          <a:endParaRPr lang="ru-RU"/>
        </a:p>
      </dgm:t>
    </dgm:pt>
    <dgm:pt modelId="{6205014A-8B1C-4165-B5DD-5DA79A695FD2}">
      <dgm:prSet phldrT="[Текст]"/>
      <dgm:spPr/>
      <dgm:t>
        <a:bodyPr/>
        <a:lstStyle/>
        <a:p>
          <a:r>
            <a:rPr lang="en-US" dirty="0" err="1" smtClean="0"/>
            <a:t>Qattiq</a:t>
          </a:r>
          <a:r>
            <a:rPr lang="en-US" dirty="0" smtClean="0"/>
            <a:t> </a:t>
          </a:r>
          <a:r>
            <a:rPr lang="en-US" dirty="0" err="1" smtClean="0"/>
            <a:t>qotishmalar</a:t>
          </a:r>
          <a:r>
            <a:rPr lang="en-US" dirty="0" smtClean="0"/>
            <a:t>.</a:t>
          </a:r>
          <a:endParaRPr lang="ru-RU" dirty="0"/>
        </a:p>
      </dgm:t>
    </dgm:pt>
    <dgm:pt modelId="{68290BE5-2035-40AD-AE71-C64404921183}" type="parTrans" cxnId="{DBD989B6-6B91-4F39-A0CA-CCE60BC27A06}">
      <dgm:prSet/>
      <dgm:spPr/>
      <dgm:t>
        <a:bodyPr/>
        <a:lstStyle/>
        <a:p>
          <a:endParaRPr lang="ru-RU"/>
        </a:p>
      </dgm:t>
    </dgm:pt>
    <dgm:pt modelId="{0C8CC36A-DD6E-47A2-87F7-A2AA4EB580DC}" type="sibTrans" cxnId="{DBD989B6-6B91-4F39-A0CA-CCE60BC27A06}">
      <dgm:prSet/>
      <dgm:spPr/>
      <dgm:t>
        <a:bodyPr/>
        <a:lstStyle/>
        <a:p>
          <a:endParaRPr lang="ru-RU"/>
        </a:p>
      </dgm:t>
    </dgm:pt>
    <dgm:pt modelId="{7DC17C3F-7623-446C-A453-FF3AE0239829}">
      <dgm:prSet phldrT="[Текст]"/>
      <dgm:spPr/>
      <dgm:t>
        <a:bodyPr/>
        <a:lstStyle/>
        <a:p>
          <a:r>
            <a:rPr lang="en-US" dirty="0" err="1" smtClean="0"/>
            <a:t>Mineralo-keramik</a:t>
          </a:r>
          <a:r>
            <a:rPr lang="en-US" dirty="0" smtClean="0"/>
            <a:t> </a:t>
          </a:r>
          <a:r>
            <a:rPr lang="en-US" dirty="0" err="1" smtClean="0"/>
            <a:t>materiallar</a:t>
          </a:r>
          <a:r>
            <a:rPr lang="en-US" dirty="0" smtClean="0"/>
            <a:t>.</a:t>
          </a:r>
          <a:endParaRPr lang="ru-RU" dirty="0"/>
        </a:p>
      </dgm:t>
    </dgm:pt>
    <dgm:pt modelId="{55FC37BA-411B-4B34-ABA8-E241D4B40717}" type="parTrans" cxnId="{0784C411-9D46-4A76-910B-93BCFB168B16}">
      <dgm:prSet/>
      <dgm:spPr/>
      <dgm:t>
        <a:bodyPr/>
        <a:lstStyle/>
        <a:p>
          <a:endParaRPr lang="ru-RU"/>
        </a:p>
      </dgm:t>
    </dgm:pt>
    <dgm:pt modelId="{790E9C7A-907E-451B-92E2-2E7671D0E44C}" type="sibTrans" cxnId="{0784C411-9D46-4A76-910B-93BCFB168B16}">
      <dgm:prSet/>
      <dgm:spPr/>
      <dgm:t>
        <a:bodyPr/>
        <a:lstStyle/>
        <a:p>
          <a:endParaRPr lang="ru-RU"/>
        </a:p>
      </dgm:t>
    </dgm:pt>
    <dgm:pt modelId="{24984074-451D-4523-B6DB-728347D4EEFE}">
      <dgm:prSet phldrT="[Текст]"/>
      <dgm:spPr/>
      <dgm:t>
        <a:bodyPr/>
        <a:lstStyle/>
        <a:p>
          <a:r>
            <a:rPr lang="en-US" dirty="0" err="1" smtClean="0"/>
            <a:t>Tezkesar</a:t>
          </a:r>
          <a:r>
            <a:rPr lang="en-US" dirty="0" smtClean="0"/>
            <a:t> </a:t>
          </a:r>
          <a:r>
            <a:rPr lang="en-US" dirty="0" err="1" smtClean="0"/>
            <a:t>po‘latlar</a:t>
          </a:r>
          <a:r>
            <a:rPr lang="en-US" dirty="0" smtClean="0"/>
            <a:t>.</a:t>
          </a:r>
          <a:endParaRPr lang="ru-RU" dirty="0"/>
        </a:p>
      </dgm:t>
    </dgm:pt>
    <dgm:pt modelId="{88816A2A-FB12-4177-99BD-BD1E402BCE52}" type="parTrans" cxnId="{6FCD4A7A-9459-409C-8ED2-1895E46E5D15}">
      <dgm:prSet/>
      <dgm:spPr/>
      <dgm:t>
        <a:bodyPr/>
        <a:lstStyle/>
        <a:p>
          <a:endParaRPr lang="ru-RU"/>
        </a:p>
      </dgm:t>
    </dgm:pt>
    <dgm:pt modelId="{53A0313D-3545-4C2C-A83A-88755B164F23}" type="sibTrans" cxnId="{6FCD4A7A-9459-409C-8ED2-1895E46E5D15}">
      <dgm:prSet/>
      <dgm:spPr/>
      <dgm:t>
        <a:bodyPr/>
        <a:lstStyle/>
        <a:p>
          <a:endParaRPr lang="ru-RU"/>
        </a:p>
      </dgm:t>
    </dgm:pt>
    <dgm:pt modelId="{0BFE5D4E-019D-464C-9E96-A5108ED858FF}">
      <dgm:prSet phldrT="[Текст]"/>
      <dgm:spPr/>
      <dgm:t>
        <a:bodyPr/>
        <a:lstStyle/>
        <a:p>
          <a:r>
            <a:rPr lang="en-US" dirty="0" err="1" smtClean="0"/>
            <a:t>olmoslar</a:t>
          </a:r>
          <a:r>
            <a:rPr lang="en-US" dirty="0" smtClean="0"/>
            <a:t>.</a:t>
          </a:r>
          <a:endParaRPr lang="ru-RU" dirty="0"/>
        </a:p>
      </dgm:t>
    </dgm:pt>
    <dgm:pt modelId="{3C30F6E7-BB85-4C8F-8D42-F95979EF8867}" type="parTrans" cxnId="{BEFFAFE6-2D62-471C-B999-34177DAEEB4A}">
      <dgm:prSet/>
      <dgm:spPr/>
      <dgm:t>
        <a:bodyPr/>
        <a:lstStyle/>
        <a:p>
          <a:endParaRPr lang="ru-RU"/>
        </a:p>
      </dgm:t>
    </dgm:pt>
    <dgm:pt modelId="{5CFC399F-0820-48B6-84AB-5D4BE67EF4AE}" type="sibTrans" cxnId="{BEFFAFE6-2D62-471C-B999-34177DAEEB4A}">
      <dgm:prSet/>
      <dgm:spPr/>
      <dgm:t>
        <a:bodyPr/>
        <a:lstStyle/>
        <a:p>
          <a:endParaRPr lang="ru-RU"/>
        </a:p>
      </dgm:t>
    </dgm:pt>
    <dgm:pt modelId="{0F49C668-06B6-45C8-B665-D76B53382D10}" type="pres">
      <dgm:prSet presAssocID="{250E2F37-84AF-48F7-B1E5-081AFCB1C092}" presName="Name0" presStyleCnt="0">
        <dgm:presLayoutVars>
          <dgm:chPref val="1"/>
          <dgm:dir/>
          <dgm:animOne val="branch"/>
          <dgm:animLvl val="lvl"/>
          <dgm:resizeHandles/>
        </dgm:presLayoutVars>
      </dgm:prSet>
      <dgm:spPr/>
      <dgm:t>
        <a:bodyPr/>
        <a:lstStyle/>
        <a:p>
          <a:endParaRPr lang="ru-RU"/>
        </a:p>
      </dgm:t>
    </dgm:pt>
    <dgm:pt modelId="{1AE1BF77-A6CD-409A-A0DC-B3B9AB5E09CB}" type="pres">
      <dgm:prSet presAssocID="{F6CE81F7-8973-4626-886E-C65587DC6B75}" presName="vertOne" presStyleCnt="0"/>
      <dgm:spPr/>
    </dgm:pt>
    <dgm:pt modelId="{8190E273-4E63-445E-AC12-DC6D16788B63}" type="pres">
      <dgm:prSet presAssocID="{F6CE81F7-8973-4626-886E-C65587DC6B75}" presName="txOne" presStyleLbl="node0" presStyleIdx="0" presStyleCnt="1">
        <dgm:presLayoutVars>
          <dgm:chPref val="3"/>
        </dgm:presLayoutVars>
      </dgm:prSet>
      <dgm:spPr/>
      <dgm:t>
        <a:bodyPr/>
        <a:lstStyle/>
        <a:p>
          <a:endParaRPr lang="ru-RU"/>
        </a:p>
      </dgm:t>
    </dgm:pt>
    <dgm:pt modelId="{3097AAC5-FD91-4303-8B8D-EB4F0400024F}" type="pres">
      <dgm:prSet presAssocID="{F6CE81F7-8973-4626-886E-C65587DC6B75}" presName="parTransOne" presStyleCnt="0"/>
      <dgm:spPr/>
    </dgm:pt>
    <dgm:pt modelId="{FCA85FA2-59FA-4D0A-AF12-A51133B24353}" type="pres">
      <dgm:prSet presAssocID="{F6CE81F7-8973-4626-886E-C65587DC6B75}" presName="horzOne" presStyleCnt="0"/>
      <dgm:spPr/>
    </dgm:pt>
    <dgm:pt modelId="{AE2ADE5F-49E9-4FB6-B068-7EFAE6B2B978}" type="pres">
      <dgm:prSet presAssocID="{958E053F-94AD-4DDE-A822-D072A9536EFF}" presName="vertTwo" presStyleCnt="0"/>
      <dgm:spPr/>
    </dgm:pt>
    <dgm:pt modelId="{D9D61855-C2C4-4DF2-A4E0-70B00B3A0077}" type="pres">
      <dgm:prSet presAssocID="{958E053F-94AD-4DDE-A822-D072A9536EFF}" presName="txTwo" presStyleLbl="node2" presStyleIdx="0" presStyleCnt="2">
        <dgm:presLayoutVars>
          <dgm:chPref val="3"/>
        </dgm:presLayoutVars>
      </dgm:prSet>
      <dgm:spPr/>
      <dgm:t>
        <a:bodyPr/>
        <a:lstStyle/>
        <a:p>
          <a:endParaRPr lang="ru-RU"/>
        </a:p>
      </dgm:t>
    </dgm:pt>
    <dgm:pt modelId="{9CE979A7-50FB-4810-A9BC-646D43E00361}" type="pres">
      <dgm:prSet presAssocID="{958E053F-94AD-4DDE-A822-D072A9536EFF}" presName="parTransTwo" presStyleCnt="0"/>
      <dgm:spPr/>
    </dgm:pt>
    <dgm:pt modelId="{27A4E838-5CAE-4A0A-8FAB-F241ED508448}" type="pres">
      <dgm:prSet presAssocID="{958E053F-94AD-4DDE-A822-D072A9536EFF}" presName="horzTwo" presStyleCnt="0"/>
      <dgm:spPr/>
    </dgm:pt>
    <dgm:pt modelId="{9CF1B493-03A7-485E-918F-60C339954B63}" type="pres">
      <dgm:prSet presAssocID="{6205014A-8B1C-4165-B5DD-5DA79A695FD2}" presName="vertThree" presStyleCnt="0"/>
      <dgm:spPr/>
    </dgm:pt>
    <dgm:pt modelId="{83367171-9F54-43C8-8209-4E97664D6598}" type="pres">
      <dgm:prSet presAssocID="{6205014A-8B1C-4165-B5DD-5DA79A695FD2}" presName="txThree" presStyleLbl="node3" presStyleIdx="0" presStyleCnt="3">
        <dgm:presLayoutVars>
          <dgm:chPref val="3"/>
        </dgm:presLayoutVars>
      </dgm:prSet>
      <dgm:spPr/>
      <dgm:t>
        <a:bodyPr/>
        <a:lstStyle/>
        <a:p>
          <a:endParaRPr lang="ru-RU"/>
        </a:p>
      </dgm:t>
    </dgm:pt>
    <dgm:pt modelId="{93790E98-3A97-4D3D-BC9E-E673C2EFF183}" type="pres">
      <dgm:prSet presAssocID="{6205014A-8B1C-4165-B5DD-5DA79A695FD2}" presName="horzThree" presStyleCnt="0"/>
      <dgm:spPr/>
    </dgm:pt>
    <dgm:pt modelId="{DCD2D2F2-1BE0-4FCC-8E5C-D701B9689B61}" type="pres">
      <dgm:prSet presAssocID="{0C8CC36A-DD6E-47A2-87F7-A2AA4EB580DC}" presName="sibSpaceThree" presStyleCnt="0"/>
      <dgm:spPr/>
    </dgm:pt>
    <dgm:pt modelId="{B88B6432-8518-4B5E-B158-94F17AC11ABB}" type="pres">
      <dgm:prSet presAssocID="{7DC17C3F-7623-446C-A453-FF3AE0239829}" presName="vertThree" presStyleCnt="0"/>
      <dgm:spPr/>
    </dgm:pt>
    <dgm:pt modelId="{52AEC017-8CD7-4D74-9B90-626B0C12F297}" type="pres">
      <dgm:prSet presAssocID="{7DC17C3F-7623-446C-A453-FF3AE0239829}" presName="txThree" presStyleLbl="node3" presStyleIdx="1" presStyleCnt="3">
        <dgm:presLayoutVars>
          <dgm:chPref val="3"/>
        </dgm:presLayoutVars>
      </dgm:prSet>
      <dgm:spPr/>
      <dgm:t>
        <a:bodyPr/>
        <a:lstStyle/>
        <a:p>
          <a:endParaRPr lang="ru-RU"/>
        </a:p>
      </dgm:t>
    </dgm:pt>
    <dgm:pt modelId="{D5473D84-A38C-4F5E-B8C6-C33052947F99}" type="pres">
      <dgm:prSet presAssocID="{7DC17C3F-7623-446C-A453-FF3AE0239829}" presName="horzThree" presStyleCnt="0"/>
      <dgm:spPr/>
    </dgm:pt>
    <dgm:pt modelId="{A7D89030-AC5B-4797-80A0-34BE6E2A0D73}" type="pres">
      <dgm:prSet presAssocID="{FE71F9B4-A960-4B58-A572-745726F0D820}" presName="sibSpaceTwo" presStyleCnt="0"/>
      <dgm:spPr/>
    </dgm:pt>
    <dgm:pt modelId="{75F7B852-F538-4922-9805-9DB695769C8E}" type="pres">
      <dgm:prSet presAssocID="{24984074-451D-4523-B6DB-728347D4EEFE}" presName="vertTwo" presStyleCnt="0"/>
      <dgm:spPr/>
    </dgm:pt>
    <dgm:pt modelId="{6090E6DD-2429-457E-8925-7B3E92687F8B}" type="pres">
      <dgm:prSet presAssocID="{24984074-451D-4523-B6DB-728347D4EEFE}" presName="txTwo" presStyleLbl="node2" presStyleIdx="1" presStyleCnt="2">
        <dgm:presLayoutVars>
          <dgm:chPref val="3"/>
        </dgm:presLayoutVars>
      </dgm:prSet>
      <dgm:spPr/>
      <dgm:t>
        <a:bodyPr/>
        <a:lstStyle/>
        <a:p>
          <a:endParaRPr lang="ru-RU"/>
        </a:p>
      </dgm:t>
    </dgm:pt>
    <dgm:pt modelId="{FC4F8BD6-673B-4C16-8EFB-88C8547ACD21}" type="pres">
      <dgm:prSet presAssocID="{24984074-451D-4523-B6DB-728347D4EEFE}" presName="parTransTwo" presStyleCnt="0"/>
      <dgm:spPr/>
    </dgm:pt>
    <dgm:pt modelId="{EB999947-E87D-4322-9995-E5F45E3D74F5}" type="pres">
      <dgm:prSet presAssocID="{24984074-451D-4523-B6DB-728347D4EEFE}" presName="horzTwo" presStyleCnt="0"/>
      <dgm:spPr/>
    </dgm:pt>
    <dgm:pt modelId="{4ECFDDFD-95E6-4D52-B147-63D2F87B4634}" type="pres">
      <dgm:prSet presAssocID="{0BFE5D4E-019D-464C-9E96-A5108ED858FF}" presName="vertThree" presStyleCnt="0"/>
      <dgm:spPr/>
    </dgm:pt>
    <dgm:pt modelId="{5BFE9B47-0598-429A-A49B-60EDF0A2D116}" type="pres">
      <dgm:prSet presAssocID="{0BFE5D4E-019D-464C-9E96-A5108ED858FF}" presName="txThree" presStyleLbl="node3" presStyleIdx="2" presStyleCnt="3">
        <dgm:presLayoutVars>
          <dgm:chPref val="3"/>
        </dgm:presLayoutVars>
      </dgm:prSet>
      <dgm:spPr/>
      <dgm:t>
        <a:bodyPr/>
        <a:lstStyle/>
        <a:p>
          <a:endParaRPr lang="ru-RU"/>
        </a:p>
      </dgm:t>
    </dgm:pt>
    <dgm:pt modelId="{4AA73FE8-60A8-42AF-B3C4-6A10C6A7AC04}" type="pres">
      <dgm:prSet presAssocID="{0BFE5D4E-019D-464C-9E96-A5108ED858FF}" presName="horzThree" presStyleCnt="0"/>
      <dgm:spPr/>
    </dgm:pt>
  </dgm:ptLst>
  <dgm:cxnLst>
    <dgm:cxn modelId="{F8DA9E61-0481-4937-8FC5-EBDF34A30901}" srcId="{250E2F37-84AF-48F7-B1E5-081AFCB1C092}" destId="{F6CE81F7-8973-4626-886E-C65587DC6B75}" srcOrd="0" destOrd="0" parTransId="{5EE07EC2-92FB-4FD6-9FF1-492D7F84A2D4}" sibTransId="{35121B1E-B42C-460D-8117-72FCBED969CC}"/>
    <dgm:cxn modelId="{7DB524B3-FB22-4A74-B5CF-6912E9916A61}" srcId="{F6CE81F7-8973-4626-886E-C65587DC6B75}" destId="{958E053F-94AD-4DDE-A822-D072A9536EFF}" srcOrd="0" destOrd="0" parTransId="{9126D207-3C1C-468C-A606-B79645AEDE98}" sibTransId="{FE71F9B4-A960-4B58-A572-745726F0D820}"/>
    <dgm:cxn modelId="{D9C29C72-EC1F-4031-80E0-DB0AFBAC192F}" type="presOf" srcId="{F6CE81F7-8973-4626-886E-C65587DC6B75}" destId="{8190E273-4E63-445E-AC12-DC6D16788B63}" srcOrd="0" destOrd="0" presId="urn:microsoft.com/office/officeart/2005/8/layout/hierarchy4"/>
    <dgm:cxn modelId="{B3474A39-B004-4306-B536-4E6826700BC6}" type="presOf" srcId="{6205014A-8B1C-4165-B5DD-5DA79A695FD2}" destId="{83367171-9F54-43C8-8209-4E97664D6598}" srcOrd="0" destOrd="0" presId="urn:microsoft.com/office/officeart/2005/8/layout/hierarchy4"/>
    <dgm:cxn modelId="{6468E4CC-917F-496F-9CF9-640F907D2C45}" type="presOf" srcId="{24984074-451D-4523-B6DB-728347D4EEFE}" destId="{6090E6DD-2429-457E-8925-7B3E92687F8B}" srcOrd="0" destOrd="0" presId="urn:microsoft.com/office/officeart/2005/8/layout/hierarchy4"/>
    <dgm:cxn modelId="{0784C411-9D46-4A76-910B-93BCFB168B16}" srcId="{958E053F-94AD-4DDE-A822-D072A9536EFF}" destId="{7DC17C3F-7623-446C-A453-FF3AE0239829}" srcOrd="1" destOrd="0" parTransId="{55FC37BA-411B-4B34-ABA8-E241D4B40717}" sibTransId="{790E9C7A-907E-451B-92E2-2E7671D0E44C}"/>
    <dgm:cxn modelId="{DBD989B6-6B91-4F39-A0CA-CCE60BC27A06}" srcId="{958E053F-94AD-4DDE-A822-D072A9536EFF}" destId="{6205014A-8B1C-4165-B5DD-5DA79A695FD2}" srcOrd="0" destOrd="0" parTransId="{68290BE5-2035-40AD-AE71-C64404921183}" sibTransId="{0C8CC36A-DD6E-47A2-87F7-A2AA4EB580DC}"/>
    <dgm:cxn modelId="{DC9118AD-366B-403E-BAFC-5423D5803EB1}" type="presOf" srcId="{958E053F-94AD-4DDE-A822-D072A9536EFF}" destId="{D9D61855-C2C4-4DF2-A4E0-70B00B3A0077}" srcOrd="0" destOrd="0" presId="urn:microsoft.com/office/officeart/2005/8/layout/hierarchy4"/>
    <dgm:cxn modelId="{A1425389-61F1-40A5-A79A-B5D91FBD93B6}" type="presOf" srcId="{7DC17C3F-7623-446C-A453-FF3AE0239829}" destId="{52AEC017-8CD7-4D74-9B90-626B0C12F297}" srcOrd="0" destOrd="0" presId="urn:microsoft.com/office/officeart/2005/8/layout/hierarchy4"/>
    <dgm:cxn modelId="{BEFFAFE6-2D62-471C-B999-34177DAEEB4A}" srcId="{24984074-451D-4523-B6DB-728347D4EEFE}" destId="{0BFE5D4E-019D-464C-9E96-A5108ED858FF}" srcOrd="0" destOrd="0" parTransId="{3C30F6E7-BB85-4C8F-8D42-F95979EF8867}" sibTransId="{5CFC399F-0820-48B6-84AB-5D4BE67EF4AE}"/>
    <dgm:cxn modelId="{6FCD4A7A-9459-409C-8ED2-1895E46E5D15}" srcId="{F6CE81F7-8973-4626-886E-C65587DC6B75}" destId="{24984074-451D-4523-B6DB-728347D4EEFE}" srcOrd="1" destOrd="0" parTransId="{88816A2A-FB12-4177-99BD-BD1E402BCE52}" sibTransId="{53A0313D-3545-4C2C-A83A-88755B164F23}"/>
    <dgm:cxn modelId="{ECD59F64-DAD4-44C6-A040-6A020B7C2AA5}" type="presOf" srcId="{0BFE5D4E-019D-464C-9E96-A5108ED858FF}" destId="{5BFE9B47-0598-429A-A49B-60EDF0A2D116}" srcOrd="0" destOrd="0" presId="urn:microsoft.com/office/officeart/2005/8/layout/hierarchy4"/>
    <dgm:cxn modelId="{6456B9DF-2311-4E7B-A493-54BAB6DA9326}" type="presOf" srcId="{250E2F37-84AF-48F7-B1E5-081AFCB1C092}" destId="{0F49C668-06B6-45C8-B665-D76B53382D10}" srcOrd="0" destOrd="0" presId="urn:microsoft.com/office/officeart/2005/8/layout/hierarchy4"/>
    <dgm:cxn modelId="{2427F284-43B7-4840-AA3B-A204E92177AB}" type="presParOf" srcId="{0F49C668-06B6-45C8-B665-D76B53382D10}" destId="{1AE1BF77-A6CD-409A-A0DC-B3B9AB5E09CB}" srcOrd="0" destOrd="0" presId="urn:microsoft.com/office/officeart/2005/8/layout/hierarchy4"/>
    <dgm:cxn modelId="{A0362276-64BB-4816-A4D5-925DA8F7A03C}" type="presParOf" srcId="{1AE1BF77-A6CD-409A-A0DC-B3B9AB5E09CB}" destId="{8190E273-4E63-445E-AC12-DC6D16788B63}" srcOrd="0" destOrd="0" presId="urn:microsoft.com/office/officeart/2005/8/layout/hierarchy4"/>
    <dgm:cxn modelId="{AF975F1D-D16A-430C-B1A8-C745953593D3}" type="presParOf" srcId="{1AE1BF77-A6CD-409A-A0DC-B3B9AB5E09CB}" destId="{3097AAC5-FD91-4303-8B8D-EB4F0400024F}" srcOrd="1" destOrd="0" presId="urn:microsoft.com/office/officeart/2005/8/layout/hierarchy4"/>
    <dgm:cxn modelId="{5784731F-8A35-4D03-B962-EC4C9C19C124}" type="presParOf" srcId="{1AE1BF77-A6CD-409A-A0DC-B3B9AB5E09CB}" destId="{FCA85FA2-59FA-4D0A-AF12-A51133B24353}" srcOrd="2" destOrd="0" presId="urn:microsoft.com/office/officeart/2005/8/layout/hierarchy4"/>
    <dgm:cxn modelId="{E32E4ED4-A36D-4BC4-9823-D5D12BD904F6}" type="presParOf" srcId="{FCA85FA2-59FA-4D0A-AF12-A51133B24353}" destId="{AE2ADE5F-49E9-4FB6-B068-7EFAE6B2B978}" srcOrd="0" destOrd="0" presId="urn:microsoft.com/office/officeart/2005/8/layout/hierarchy4"/>
    <dgm:cxn modelId="{0D290AEF-CBC1-45FE-A3A0-5EAD5A4B016D}" type="presParOf" srcId="{AE2ADE5F-49E9-4FB6-B068-7EFAE6B2B978}" destId="{D9D61855-C2C4-4DF2-A4E0-70B00B3A0077}" srcOrd="0" destOrd="0" presId="urn:microsoft.com/office/officeart/2005/8/layout/hierarchy4"/>
    <dgm:cxn modelId="{86081D4F-3D6A-481E-B6C4-A7CA19C0F312}" type="presParOf" srcId="{AE2ADE5F-49E9-4FB6-B068-7EFAE6B2B978}" destId="{9CE979A7-50FB-4810-A9BC-646D43E00361}" srcOrd="1" destOrd="0" presId="urn:microsoft.com/office/officeart/2005/8/layout/hierarchy4"/>
    <dgm:cxn modelId="{6E7F79C1-5CB1-45C1-9FA9-A23CC236988F}" type="presParOf" srcId="{AE2ADE5F-49E9-4FB6-B068-7EFAE6B2B978}" destId="{27A4E838-5CAE-4A0A-8FAB-F241ED508448}" srcOrd="2" destOrd="0" presId="urn:microsoft.com/office/officeart/2005/8/layout/hierarchy4"/>
    <dgm:cxn modelId="{168E3783-9CE2-4771-B90A-447E77E755C3}" type="presParOf" srcId="{27A4E838-5CAE-4A0A-8FAB-F241ED508448}" destId="{9CF1B493-03A7-485E-918F-60C339954B63}" srcOrd="0" destOrd="0" presId="urn:microsoft.com/office/officeart/2005/8/layout/hierarchy4"/>
    <dgm:cxn modelId="{571B6496-F7EC-4754-942D-EFF49A85E961}" type="presParOf" srcId="{9CF1B493-03A7-485E-918F-60C339954B63}" destId="{83367171-9F54-43C8-8209-4E97664D6598}" srcOrd="0" destOrd="0" presId="urn:microsoft.com/office/officeart/2005/8/layout/hierarchy4"/>
    <dgm:cxn modelId="{37E866CF-3DFC-479E-AB88-EFE6B1C27519}" type="presParOf" srcId="{9CF1B493-03A7-485E-918F-60C339954B63}" destId="{93790E98-3A97-4D3D-BC9E-E673C2EFF183}" srcOrd="1" destOrd="0" presId="urn:microsoft.com/office/officeart/2005/8/layout/hierarchy4"/>
    <dgm:cxn modelId="{D7C1BB8B-7784-45D0-9081-BE1EC20CB4C0}" type="presParOf" srcId="{27A4E838-5CAE-4A0A-8FAB-F241ED508448}" destId="{DCD2D2F2-1BE0-4FCC-8E5C-D701B9689B61}" srcOrd="1" destOrd="0" presId="urn:microsoft.com/office/officeart/2005/8/layout/hierarchy4"/>
    <dgm:cxn modelId="{0F27505C-E0AC-436E-8060-EA146DCE586D}" type="presParOf" srcId="{27A4E838-5CAE-4A0A-8FAB-F241ED508448}" destId="{B88B6432-8518-4B5E-B158-94F17AC11ABB}" srcOrd="2" destOrd="0" presId="urn:microsoft.com/office/officeart/2005/8/layout/hierarchy4"/>
    <dgm:cxn modelId="{793E79BC-B9A5-4C41-876F-113181C405B6}" type="presParOf" srcId="{B88B6432-8518-4B5E-B158-94F17AC11ABB}" destId="{52AEC017-8CD7-4D74-9B90-626B0C12F297}" srcOrd="0" destOrd="0" presId="urn:microsoft.com/office/officeart/2005/8/layout/hierarchy4"/>
    <dgm:cxn modelId="{1DA44048-66C4-47FD-856D-AEA104705FFB}" type="presParOf" srcId="{B88B6432-8518-4B5E-B158-94F17AC11ABB}" destId="{D5473D84-A38C-4F5E-B8C6-C33052947F99}" srcOrd="1" destOrd="0" presId="urn:microsoft.com/office/officeart/2005/8/layout/hierarchy4"/>
    <dgm:cxn modelId="{F55A4C09-CD7F-4C6C-9299-7E0C20FCBBB4}" type="presParOf" srcId="{FCA85FA2-59FA-4D0A-AF12-A51133B24353}" destId="{A7D89030-AC5B-4797-80A0-34BE6E2A0D73}" srcOrd="1" destOrd="0" presId="urn:microsoft.com/office/officeart/2005/8/layout/hierarchy4"/>
    <dgm:cxn modelId="{D33E3343-F6F2-4E4D-B15B-0392E3A71CB6}" type="presParOf" srcId="{FCA85FA2-59FA-4D0A-AF12-A51133B24353}" destId="{75F7B852-F538-4922-9805-9DB695769C8E}" srcOrd="2" destOrd="0" presId="urn:microsoft.com/office/officeart/2005/8/layout/hierarchy4"/>
    <dgm:cxn modelId="{147914DF-1CDF-43AF-ABA1-6BEF28922866}" type="presParOf" srcId="{75F7B852-F538-4922-9805-9DB695769C8E}" destId="{6090E6DD-2429-457E-8925-7B3E92687F8B}" srcOrd="0" destOrd="0" presId="urn:microsoft.com/office/officeart/2005/8/layout/hierarchy4"/>
    <dgm:cxn modelId="{503B4C12-8FE6-4A28-9950-65A7ABFB2DD6}" type="presParOf" srcId="{75F7B852-F538-4922-9805-9DB695769C8E}" destId="{FC4F8BD6-673B-4C16-8EFB-88C8547ACD21}" srcOrd="1" destOrd="0" presId="urn:microsoft.com/office/officeart/2005/8/layout/hierarchy4"/>
    <dgm:cxn modelId="{224E8A97-F104-4237-981F-229FDCC7B1B0}" type="presParOf" srcId="{75F7B852-F538-4922-9805-9DB695769C8E}" destId="{EB999947-E87D-4322-9995-E5F45E3D74F5}" srcOrd="2" destOrd="0" presId="urn:microsoft.com/office/officeart/2005/8/layout/hierarchy4"/>
    <dgm:cxn modelId="{E742B795-5FD3-4E45-B02E-122FFBCAF6D2}" type="presParOf" srcId="{EB999947-E87D-4322-9995-E5F45E3D74F5}" destId="{4ECFDDFD-95E6-4D52-B147-63D2F87B4634}" srcOrd="0" destOrd="0" presId="urn:microsoft.com/office/officeart/2005/8/layout/hierarchy4"/>
    <dgm:cxn modelId="{F99147D2-C27F-44AF-BE4A-153B0B375C00}" type="presParOf" srcId="{4ECFDDFD-95E6-4D52-B147-63D2F87B4634}" destId="{5BFE9B47-0598-429A-A49B-60EDF0A2D116}" srcOrd="0" destOrd="0" presId="urn:microsoft.com/office/officeart/2005/8/layout/hierarchy4"/>
    <dgm:cxn modelId="{CE2BE476-069C-4C01-83CC-BE3B30F839A1}" type="presParOf" srcId="{4ECFDDFD-95E6-4D52-B147-63D2F87B4634}" destId="{4AA73FE8-60A8-42AF-B3C4-6A10C6A7AC04}"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90E273-4E63-445E-AC12-DC6D16788B63}">
      <dsp:nvSpPr>
        <dsp:cNvPr id="0" name=""/>
        <dsp:cNvSpPr/>
      </dsp:nvSpPr>
      <dsp:spPr>
        <a:xfrm>
          <a:off x="710" y="1374"/>
          <a:ext cx="6194591"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dirty="0" err="1" smtClean="0"/>
            <a:t>Uglerodli</a:t>
          </a:r>
          <a:r>
            <a:rPr lang="en-US" sz="3500" kern="1200" dirty="0" smtClean="0"/>
            <a:t> </a:t>
          </a:r>
          <a:r>
            <a:rPr lang="en-US" sz="3500" kern="1200" dirty="0" err="1" smtClean="0"/>
            <a:t>asbobsozlik</a:t>
          </a:r>
          <a:r>
            <a:rPr lang="en-US" sz="3500" kern="1200" dirty="0" smtClean="0"/>
            <a:t> </a:t>
          </a:r>
          <a:r>
            <a:rPr lang="en-US" sz="3500" kern="1200" dirty="0" err="1" smtClean="0"/>
            <a:t>po‘latlari</a:t>
          </a:r>
          <a:r>
            <a:rPr lang="en-US" sz="3500" kern="1200" dirty="0" smtClean="0"/>
            <a:t>.</a:t>
          </a:r>
          <a:endParaRPr lang="ru-RU" sz="3500" kern="1200" dirty="0"/>
        </a:p>
      </dsp:txBody>
      <dsp:txXfrm>
        <a:off x="33745" y="34409"/>
        <a:ext cx="6128521" cy="1061822"/>
      </dsp:txXfrm>
    </dsp:sp>
    <dsp:sp modelId="{D9D61855-C2C4-4DF2-A4E0-70B00B3A0077}">
      <dsp:nvSpPr>
        <dsp:cNvPr id="0" name=""/>
        <dsp:cNvSpPr/>
      </dsp:nvSpPr>
      <dsp:spPr>
        <a:xfrm>
          <a:off x="710" y="1237866"/>
          <a:ext cx="4046498"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err="1" smtClean="0"/>
            <a:t>Legirlangan</a:t>
          </a:r>
          <a:r>
            <a:rPr lang="en-US" sz="3100" kern="1200" dirty="0" smtClean="0"/>
            <a:t> </a:t>
          </a:r>
          <a:r>
            <a:rPr lang="en-US" sz="3100" kern="1200" dirty="0" err="1" smtClean="0"/>
            <a:t>asbobsozlik</a:t>
          </a:r>
          <a:r>
            <a:rPr lang="en-US" sz="3100" kern="1200" dirty="0" smtClean="0"/>
            <a:t> </a:t>
          </a:r>
          <a:r>
            <a:rPr lang="en-US" sz="3100" kern="1200" dirty="0" err="1" smtClean="0"/>
            <a:t>po‘latlari</a:t>
          </a:r>
          <a:r>
            <a:rPr lang="en-US" sz="3100" kern="1200" dirty="0" smtClean="0"/>
            <a:t>.</a:t>
          </a:r>
          <a:endParaRPr lang="ru-RU" sz="3100" kern="1200" dirty="0"/>
        </a:p>
      </dsp:txBody>
      <dsp:txXfrm>
        <a:off x="33745" y="1270901"/>
        <a:ext cx="3980428" cy="1061822"/>
      </dsp:txXfrm>
    </dsp:sp>
    <dsp:sp modelId="{83367171-9F54-43C8-8209-4E97664D6598}">
      <dsp:nvSpPr>
        <dsp:cNvPr id="0" name=""/>
        <dsp:cNvSpPr/>
      </dsp:nvSpPr>
      <dsp:spPr>
        <a:xfrm>
          <a:off x="710" y="2474358"/>
          <a:ext cx="1981635"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smtClean="0"/>
            <a:t>Qattiq</a:t>
          </a:r>
          <a:r>
            <a:rPr lang="en-US" sz="2200" kern="1200" dirty="0" smtClean="0"/>
            <a:t> </a:t>
          </a:r>
          <a:r>
            <a:rPr lang="en-US" sz="2200" kern="1200" dirty="0" err="1" smtClean="0"/>
            <a:t>qotishmalar</a:t>
          </a:r>
          <a:r>
            <a:rPr lang="en-US" sz="2200" kern="1200" dirty="0" smtClean="0"/>
            <a:t>.</a:t>
          </a:r>
          <a:endParaRPr lang="ru-RU" sz="2200" kern="1200" dirty="0"/>
        </a:p>
      </dsp:txBody>
      <dsp:txXfrm>
        <a:off x="33745" y="2507393"/>
        <a:ext cx="1915565" cy="1061822"/>
      </dsp:txXfrm>
    </dsp:sp>
    <dsp:sp modelId="{52AEC017-8CD7-4D74-9B90-626B0C12F297}">
      <dsp:nvSpPr>
        <dsp:cNvPr id="0" name=""/>
        <dsp:cNvSpPr/>
      </dsp:nvSpPr>
      <dsp:spPr>
        <a:xfrm>
          <a:off x="2065574" y="2474358"/>
          <a:ext cx="1981635"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smtClean="0"/>
            <a:t>Mineralo-keramik</a:t>
          </a:r>
          <a:r>
            <a:rPr lang="en-US" sz="2200" kern="1200" dirty="0" smtClean="0"/>
            <a:t> </a:t>
          </a:r>
          <a:r>
            <a:rPr lang="en-US" sz="2200" kern="1200" dirty="0" err="1" smtClean="0"/>
            <a:t>materiallar</a:t>
          </a:r>
          <a:r>
            <a:rPr lang="en-US" sz="2200" kern="1200" dirty="0" smtClean="0"/>
            <a:t>.</a:t>
          </a:r>
          <a:endParaRPr lang="ru-RU" sz="2200" kern="1200" dirty="0"/>
        </a:p>
      </dsp:txBody>
      <dsp:txXfrm>
        <a:off x="2098609" y="2507393"/>
        <a:ext cx="1915565" cy="1061822"/>
      </dsp:txXfrm>
    </dsp:sp>
    <dsp:sp modelId="{6090E6DD-2429-457E-8925-7B3E92687F8B}">
      <dsp:nvSpPr>
        <dsp:cNvPr id="0" name=""/>
        <dsp:cNvSpPr/>
      </dsp:nvSpPr>
      <dsp:spPr>
        <a:xfrm>
          <a:off x="4213667" y="1237866"/>
          <a:ext cx="1981635"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err="1" smtClean="0"/>
            <a:t>Tezkesar</a:t>
          </a:r>
          <a:r>
            <a:rPr lang="en-US" sz="3100" kern="1200" dirty="0" smtClean="0"/>
            <a:t> </a:t>
          </a:r>
          <a:r>
            <a:rPr lang="en-US" sz="3100" kern="1200" dirty="0" err="1" smtClean="0"/>
            <a:t>po‘latlar</a:t>
          </a:r>
          <a:r>
            <a:rPr lang="en-US" sz="3100" kern="1200" dirty="0" smtClean="0"/>
            <a:t>.</a:t>
          </a:r>
          <a:endParaRPr lang="ru-RU" sz="3100" kern="1200" dirty="0"/>
        </a:p>
      </dsp:txBody>
      <dsp:txXfrm>
        <a:off x="4246702" y="1270901"/>
        <a:ext cx="1915565" cy="1061822"/>
      </dsp:txXfrm>
    </dsp:sp>
    <dsp:sp modelId="{5BFE9B47-0598-429A-A49B-60EDF0A2D116}">
      <dsp:nvSpPr>
        <dsp:cNvPr id="0" name=""/>
        <dsp:cNvSpPr/>
      </dsp:nvSpPr>
      <dsp:spPr>
        <a:xfrm>
          <a:off x="4213667" y="2474358"/>
          <a:ext cx="1981635" cy="11278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smtClean="0"/>
            <a:t>olmoslar</a:t>
          </a:r>
          <a:r>
            <a:rPr lang="en-US" sz="2200" kern="1200" dirty="0" smtClean="0"/>
            <a:t>.</a:t>
          </a:r>
          <a:endParaRPr lang="ru-RU" sz="2200" kern="1200" dirty="0"/>
        </a:p>
      </dsp:txBody>
      <dsp:txXfrm>
        <a:off x="4246702" y="2507393"/>
        <a:ext cx="1915565" cy="106182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889F11E1-D7F9-4D6C-9FE1-5D29B4C1E61D}" type="datetimeFigureOut">
              <a:rPr lang="ru-RU" smtClean="0"/>
              <a:t>14.11.2018</a:t>
            </a:fld>
            <a:endParaRPr lang="ru-RU"/>
          </a:p>
        </p:txBody>
      </p:sp>
      <p:sp>
        <p:nvSpPr>
          <p:cNvPr id="5" name="Footer Placeholder 4"/>
          <p:cNvSpPr>
            <a:spLocks noGrp="1"/>
          </p:cNvSpPr>
          <p:nvPr>
            <p:ph type="ftr" sz="quarter" idx="11"/>
          </p:nvPr>
        </p:nvSpPr>
        <p:spPr>
          <a:xfrm>
            <a:off x="1174044" y="5357592"/>
            <a:ext cx="5034845" cy="365125"/>
          </a:xfrm>
        </p:spPr>
        <p:txBody>
          <a:bodyPr/>
          <a:lstStyle/>
          <a:p>
            <a:endParaRPr lang="ru-RU"/>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8E37D5B5-0936-4203-95B7-6B3F2A52BA06}"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89F11E1-D7F9-4D6C-9FE1-5D29B4C1E61D}" type="datetimeFigureOut">
              <a:rPr lang="ru-RU" smtClean="0"/>
              <a:t>14.11.2018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89F11E1-D7F9-4D6C-9FE1-5D29B4C1E61D}" type="datetimeFigureOut">
              <a:rPr lang="ru-RU" smtClean="0"/>
              <a:t>14.11.2018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889F11E1-D7F9-4D6C-9FE1-5D29B4C1E61D}" type="datetimeFigureOut">
              <a:rPr lang="ru-RU" smtClean="0"/>
              <a:t>14.11.2018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E37D5B5-0936-4203-95B7-6B3F2A52BA06}" type="slidenum">
              <a:rPr lang="ru-RU" smtClean="0"/>
              <a:t>‹#›</a:t>
            </a:fld>
            <a:endParaRPr lang="ru-RU"/>
          </a:p>
        </p:txBody>
      </p:sp>
      <p:sp>
        <p:nvSpPr>
          <p:cNvPr id="9" name="Content Placeholder 8"/>
          <p:cNvSpPr>
            <a:spLocks noGrp="1"/>
          </p:cNvSpPr>
          <p:nvPr>
            <p:ph sz="quarter" idx="13"/>
          </p:nvPr>
        </p:nvSpPr>
        <p:spPr>
          <a:xfrm>
            <a:off x="1298448" y="2121407"/>
            <a:ext cx="3200400" cy="360273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889F11E1-D7F9-4D6C-9FE1-5D29B4C1E61D}" type="datetimeFigureOut">
              <a:rPr lang="ru-RU" smtClean="0"/>
              <a:t>14.11.2018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E37D5B5-0936-4203-95B7-6B3F2A52BA06}" type="slidenum">
              <a:rPr lang="ru-RU" smtClean="0"/>
              <a:t>‹#›</a:t>
            </a:fld>
            <a:endParaRPr lang="ru-RU"/>
          </a:p>
        </p:txBody>
      </p:sp>
      <p:sp>
        <p:nvSpPr>
          <p:cNvPr id="11" name="Content Placeholder 10"/>
          <p:cNvSpPr>
            <a:spLocks noGrp="1"/>
          </p:cNvSpPr>
          <p:nvPr>
            <p:ph sz="quarter" idx="13"/>
          </p:nvPr>
        </p:nvSpPr>
        <p:spPr>
          <a:xfrm>
            <a:off x="1298448" y="2944368"/>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889F11E1-D7F9-4D6C-9FE1-5D29B4C1E61D}" type="datetimeFigureOut">
              <a:rPr lang="ru-RU" smtClean="0"/>
              <a:t>14.11.2018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9F11E1-D7F9-4D6C-9FE1-5D29B4C1E61D}" type="datetimeFigureOut">
              <a:rPr lang="ru-RU" smtClean="0"/>
              <a:t>14.11.2018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ru-RU" smtClean="0"/>
              <a:t>Образец заголовка</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1698" y="5885672"/>
            <a:ext cx="1213821" cy="365125"/>
          </a:xfrm>
        </p:spPr>
        <p:txBody>
          <a:bodyPr/>
          <a:lstStyle/>
          <a:p>
            <a:fld id="{889F11E1-D7F9-4D6C-9FE1-5D29B4C1E61D}" type="datetimeFigureOut">
              <a:rPr lang="ru-RU" smtClean="0"/>
              <a:t>14.11.2018</a:t>
            </a:fld>
            <a:endParaRPr lang="ru-RU"/>
          </a:p>
        </p:txBody>
      </p:sp>
      <p:sp>
        <p:nvSpPr>
          <p:cNvPr id="6" name="Footer Placeholder 5"/>
          <p:cNvSpPr>
            <a:spLocks noGrp="1"/>
          </p:cNvSpPr>
          <p:nvPr>
            <p:ph type="ftr" sz="quarter" idx="11"/>
          </p:nvPr>
        </p:nvSpPr>
        <p:spPr>
          <a:xfrm rot="-60000">
            <a:off x="914554" y="5829261"/>
            <a:ext cx="3522607" cy="365125"/>
          </a:xfrm>
        </p:spPr>
        <p:txBody>
          <a:bodyPr/>
          <a:lstStyle/>
          <a:p>
            <a:endParaRPr lang="ru-RU"/>
          </a:p>
        </p:txBody>
      </p:sp>
      <p:sp>
        <p:nvSpPr>
          <p:cNvPr id="7" name="Slide Number Placeholder 6"/>
          <p:cNvSpPr>
            <a:spLocks noGrp="1"/>
          </p:cNvSpPr>
          <p:nvPr>
            <p:ph type="sldNum" sz="quarter" idx="12"/>
          </p:nvPr>
        </p:nvSpPr>
        <p:spPr>
          <a:xfrm rot="60000">
            <a:off x="7557313" y="5896961"/>
            <a:ext cx="554023" cy="365125"/>
          </a:xfrm>
        </p:spPr>
        <p:txBody>
          <a:bodyPr/>
          <a:lstStyle/>
          <a:p>
            <a:fld id="{8E37D5B5-0936-4203-95B7-6B3F2A52BA06}"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5936" y="5888737"/>
            <a:ext cx="1213821" cy="365125"/>
          </a:xfrm>
        </p:spPr>
        <p:txBody>
          <a:bodyPr/>
          <a:lstStyle/>
          <a:p>
            <a:fld id="{889F11E1-D7F9-4D6C-9FE1-5D29B4C1E61D}" type="datetimeFigureOut">
              <a:rPr lang="ru-RU" smtClean="0"/>
              <a:t>14.11.2018</a:t>
            </a:fld>
            <a:endParaRPr lang="ru-RU"/>
          </a:p>
        </p:txBody>
      </p:sp>
      <p:sp>
        <p:nvSpPr>
          <p:cNvPr id="6" name="Footer Placeholder 5"/>
          <p:cNvSpPr>
            <a:spLocks noGrp="1"/>
          </p:cNvSpPr>
          <p:nvPr>
            <p:ph type="ftr" sz="quarter" idx="11"/>
          </p:nvPr>
        </p:nvSpPr>
        <p:spPr>
          <a:xfrm rot="-60000">
            <a:off x="914569" y="5831037"/>
            <a:ext cx="3319043" cy="365125"/>
          </a:xfrm>
        </p:spPr>
        <p:txBody>
          <a:bodyPr/>
          <a:lstStyle/>
          <a:p>
            <a:endParaRPr lang="ru-RU"/>
          </a:p>
        </p:txBody>
      </p:sp>
      <p:sp>
        <p:nvSpPr>
          <p:cNvPr id="7" name="Slide Number Placeholder 6"/>
          <p:cNvSpPr>
            <a:spLocks noGrp="1"/>
          </p:cNvSpPr>
          <p:nvPr>
            <p:ph type="sldNum" sz="quarter" idx="12"/>
          </p:nvPr>
        </p:nvSpPr>
        <p:spPr>
          <a:xfrm rot="60000">
            <a:off x="7562089" y="5900026"/>
            <a:ext cx="554023" cy="365125"/>
          </a:xfrm>
        </p:spPr>
        <p:txBody>
          <a:bodyPr/>
          <a:lstStyle/>
          <a:p>
            <a:fld id="{8E37D5B5-0936-4203-95B7-6B3F2A52BA06}"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89F11E1-D7F9-4D6C-9FE1-5D29B4C1E61D}" type="datetimeFigureOut">
              <a:rPr lang="ru-RU" smtClean="0"/>
              <a:t>14.11.2018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89F11E1-D7F9-4D6C-9FE1-5D29B4C1E61D}" type="datetimeFigureOut">
              <a:rPr lang="ru-RU" smtClean="0"/>
              <a:t>14.11.2018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E37D5B5-0936-4203-95B7-6B3F2A52BA06}"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889F11E1-D7F9-4D6C-9FE1-5D29B4C1E61D}" type="datetimeFigureOut">
              <a:rPr lang="ru-RU" smtClean="0"/>
              <a:t>14.11.2018</a:t>
            </a:fld>
            <a:endParaRPr lang="ru-RU"/>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ru-RU"/>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8E37D5B5-0936-4203-95B7-6B3F2A52BA06}"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691680" y="2636912"/>
            <a:ext cx="5712179" cy="2028056"/>
          </a:xfrm>
        </p:spPr>
        <p:txBody>
          <a:bodyPr>
            <a:normAutofit fontScale="92500" lnSpcReduction="20000"/>
          </a:bodyPr>
          <a:lstStyle/>
          <a:p>
            <a:r>
              <a:rPr lang="de-DE" dirty="0"/>
              <a:t>RЕJA</a:t>
            </a:r>
            <a:endParaRPr lang="ru-RU" dirty="0"/>
          </a:p>
          <a:p>
            <a:r>
              <a:rPr lang="de-DE" b="1" dirty="0"/>
              <a:t> </a:t>
            </a:r>
            <a:endParaRPr lang="ru-RU" dirty="0"/>
          </a:p>
          <a:p>
            <a:r>
              <a:rPr lang="de-DE" dirty="0"/>
              <a:t>1. </a:t>
            </a:r>
            <a:r>
              <a:rPr lang="de-DE" dirty="0" err="1"/>
              <a:t>Polimеrli</a:t>
            </a:r>
            <a:r>
              <a:rPr lang="de-DE" dirty="0"/>
              <a:t> </a:t>
            </a:r>
            <a:r>
              <a:rPr lang="de-DE" dirty="0" err="1"/>
              <a:t>kompozitsion</a:t>
            </a:r>
            <a:r>
              <a:rPr lang="de-DE" dirty="0"/>
              <a:t> </a:t>
            </a:r>
            <a:r>
              <a:rPr lang="de-DE" dirty="0" err="1"/>
              <a:t>matеriallar</a:t>
            </a:r>
            <a:r>
              <a:rPr lang="de-DE" dirty="0"/>
              <a:t> </a:t>
            </a:r>
            <a:r>
              <a:rPr lang="de-DE" dirty="0" err="1"/>
              <a:t>olish</a:t>
            </a:r>
            <a:r>
              <a:rPr lang="de-DE" dirty="0"/>
              <a:t> </a:t>
            </a:r>
            <a:r>
              <a:rPr lang="de-DE" dirty="0" err="1"/>
              <a:t>usullarining</a:t>
            </a:r>
            <a:r>
              <a:rPr lang="de-DE" dirty="0"/>
              <a:t> </a:t>
            </a:r>
            <a:r>
              <a:rPr lang="de-DE" dirty="0" err="1"/>
              <a:t>umumiy</a:t>
            </a:r>
            <a:r>
              <a:rPr lang="de-DE" dirty="0"/>
              <a:t> </a:t>
            </a:r>
            <a:r>
              <a:rPr lang="de-DE" dirty="0" err="1"/>
              <a:t>хususiyatlari</a:t>
            </a:r>
            <a:r>
              <a:rPr lang="de-DE" dirty="0"/>
              <a:t>. </a:t>
            </a:r>
            <a:endParaRPr lang="ru-RU" dirty="0"/>
          </a:p>
          <a:p>
            <a:r>
              <a:rPr lang="de-DE" dirty="0"/>
              <a:t>2. </a:t>
            </a:r>
            <a:r>
              <a:rPr lang="de-DE" dirty="0" err="1"/>
              <a:t>Polimеrli</a:t>
            </a:r>
            <a:r>
              <a:rPr lang="de-DE" dirty="0"/>
              <a:t> </a:t>
            </a:r>
            <a:r>
              <a:rPr lang="de-DE" dirty="0" err="1"/>
              <a:t>kompozitsion</a:t>
            </a:r>
            <a:r>
              <a:rPr lang="de-DE" dirty="0"/>
              <a:t> </a:t>
            </a:r>
            <a:r>
              <a:rPr lang="de-DE" dirty="0" err="1"/>
              <a:t>matеriallar</a:t>
            </a:r>
            <a:r>
              <a:rPr lang="de-DE" dirty="0"/>
              <a:t> </a:t>
            </a:r>
            <a:r>
              <a:rPr lang="de-DE" dirty="0" err="1"/>
              <a:t>olishning</a:t>
            </a:r>
            <a:r>
              <a:rPr lang="de-DE" dirty="0"/>
              <a:t> </a:t>
            </a:r>
            <a:r>
              <a:rPr lang="de-DE" dirty="0" err="1"/>
              <a:t>asosiy</a:t>
            </a:r>
            <a:r>
              <a:rPr lang="de-DE" dirty="0"/>
              <a:t> </a:t>
            </a:r>
            <a:r>
              <a:rPr lang="de-DE" dirty="0" err="1"/>
              <a:t>tехnologik</a:t>
            </a:r>
            <a:r>
              <a:rPr lang="de-DE" dirty="0"/>
              <a:t> </a:t>
            </a:r>
            <a:r>
              <a:rPr lang="de-DE" dirty="0" err="1"/>
              <a:t>bosqichlarining</a:t>
            </a:r>
            <a:r>
              <a:rPr lang="de-DE" dirty="0"/>
              <a:t> </a:t>
            </a:r>
            <a:r>
              <a:rPr lang="de-DE" dirty="0" err="1"/>
              <a:t>kеtma-kеtligi</a:t>
            </a:r>
            <a:r>
              <a:rPr lang="de-DE" dirty="0"/>
              <a:t>. </a:t>
            </a:r>
            <a:endParaRPr lang="ru-RU" dirty="0"/>
          </a:p>
          <a:p>
            <a:endParaRPr lang="ru-RU" dirty="0"/>
          </a:p>
        </p:txBody>
      </p:sp>
      <p:sp>
        <p:nvSpPr>
          <p:cNvPr id="4" name="Прямоугольник 3"/>
          <p:cNvSpPr/>
          <p:nvPr/>
        </p:nvSpPr>
        <p:spPr>
          <a:xfrm>
            <a:off x="2339752" y="1412776"/>
            <a:ext cx="4733732" cy="92333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de-DE" b="1" dirty="0"/>
              <a:t>TO`LDIRUVCHI VA BOG’LOVCHI TURIGA QARAB </a:t>
            </a:r>
            <a:endParaRPr lang="de-DE" b="1" dirty="0" smtClean="0"/>
          </a:p>
          <a:p>
            <a:r>
              <a:rPr lang="de-DE" b="1" dirty="0" smtClean="0"/>
              <a:t>POLIMЕRLI </a:t>
            </a:r>
            <a:r>
              <a:rPr lang="de-DE" b="1" dirty="0"/>
              <a:t>KOMPOZITSION MATЕRIALLAR </a:t>
            </a:r>
            <a:endParaRPr lang="de-DE" b="1" dirty="0" smtClean="0"/>
          </a:p>
          <a:p>
            <a:pPr algn="ctr"/>
            <a:r>
              <a:rPr lang="de-DE" b="1" dirty="0" smtClean="0"/>
              <a:t>OLISH </a:t>
            </a:r>
            <a:r>
              <a:rPr lang="de-DE" b="1" dirty="0"/>
              <a:t>USULLARI. </a:t>
            </a:r>
            <a:endParaRPr lang="ru-RU" dirty="0"/>
          </a:p>
        </p:txBody>
      </p:sp>
    </p:spTree>
    <p:extLst>
      <p:ext uri="{BB962C8B-B14F-4D97-AF65-F5344CB8AC3E}">
        <p14:creationId xmlns:p14="http://schemas.microsoft.com/office/powerpoint/2010/main" val="2362220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4"/>
                                        </p:tgtEl>
                                        <p:attrNameLst>
                                          <p:attrName>ppt_x</p:attrName>
                                          <p:attrName>ppt_y</p:attrName>
                                        </p:attrNameLst>
                                      </p:cBhvr>
                                    </p:animMotion>
                                    <p:animRot by="1500000">
                                      <p:cBhvr>
                                        <p:cTn id="7" dur="125" fill="hold">
                                          <p:stCondLst>
                                            <p:cond delay="0"/>
                                          </p:stCondLst>
                                        </p:cTn>
                                        <p:tgtEl>
                                          <p:spTgt spid="4"/>
                                        </p:tgtEl>
                                        <p:attrNameLst>
                                          <p:attrName>r</p:attrName>
                                        </p:attrNameLst>
                                      </p:cBhvr>
                                    </p:animRot>
                                    <p:animRot by="-1500000">
                                      <p:cBhvr>
                                        <p:cTn id="8" dur="125" fill="hold">
                                          <p:stCondLst>
                                            <p:cond delay="125"/>
                                          </p:stCondLst>
                                        </p:cTn>
                                        <p:tgtEl>
                                          <p:spTgt spid="4"/>
                                        </p:tgtEl>
                                        <p:attrNameLst>
                                          <p:attrName>r</p:attrName>
                                        </p:attrNameLst>
                                      </p:cBhvr>
                                    </p:animRot>
                                    <p:animRot by="-1500000">
                                      <p:cBhvr>
                                        <p:cTn id="9" dur="125" fill="hold">
                                          <p:stCondLst>
                                            <p:cond delay="250"/>
                                          </p:stCondLst>
                                        </p:cTn>
                                        <p:tgtEl>
                                          <p:spTgt spid="4"/>
                                        </p:tgtEl>
                                        <p:attrNameLst>
                                          <p:attrName>r</p:attrName>
                                        </p:attrNameLst>
                                      </p:cBhvr>
                                    </p:animRot>
                                    <p:animRot by="1500000">
                                      <p:cBhvr>
                                        <p:cTn id="10" dur="125" fill="hold">
                                          <p:stCondLst>
                                            <p:cond delay="375"/>
                                          </p:stCondLst>
                                        </p:cTn>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additive="base">
                                        <p:cTn id="2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additive="base">
                                        <p:cTn id="3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87624" y="1052736"/>
            <a:ext cx="6807084" cy="4896544"/>
          </a:xfrm>
        </p:spPr>
        <p:txBody>
          <a:bodyPr>
            <a:normAutofit fontScale="62500" lnSpcReduction="20000"/>
          </a:bodyPr>
          <a:lstStyle/>
          <a:p>
            <a:r>
              <a:rPr lang="en-US" dirty="0" err="1"/>
              <a:t>Legirlovchi</a:t>
            </a:r>
            <a:r>
              <a:rPr lang="en-US" dirty="0"/>
              <a:t> </a:t>
            </a:r>
            <a:r>
              <a:rPr lang="en-US" dirty="0" err="1"/>
              <a:t>elementlar</a:t>
            </a:r>
            <a:r>
              <a:rPr lang="en-US" dirty="0"/>
              <a:t> </a:t>
            </a:r>
            <a:r>
              <a:rPr lang="en-US" dirty="0" err="1"/>
              <a:t>po‘latga</a:t>
            </a:r>
            <a:r>
              <a:rPr lang="en-US" dirty="0"/>
              <a:t> </a:t>
            </a:r>
            <a:r>
              <a:rPr lang="en-US" dirty="0" err="1"/>
              <a:t>kiritilib</a:t>
            </a:r>
            <a:r>
              <a:rPr lang="en-US" dirty="0"/>
              <a:t>, </a:t>
            </a:r>
            <a:r>
              <a:rPr lang="en-US" dirty="0" err="1"/>
              <a:t>uning</a:t>
            </a:r>
            <a:r>
              <a:rPr lang="en-US" dirty="0"/>
              <a:t> </a:t>
            </a:r>
            <a:r>
              <a:rPr lang="en-US" dirty="0" err="1"/>
              <a:t>xoss</a:t>
            </a:r>
            <a:r>
              <a:rPr lang="uz-Cyrl-UZ" dirty="0"/>
              <a:t>a</a:t>
            </a:r>
            <a:r>
              <a:rPr lang="en-US" dirty="0" err="1"/>
              <a:t>lariga</a:t>
            </a:r>
            <a:r>
              <a:rPr lang="en-US" dirty="0"/>
              <a:t> </a:t>
            </a:r>
            <a:r>
              <a:rPr lang="en-US" dirty="0" err="1"/>
              <a:t>va</a:t>
            </a:r>
            <a:r>
              <a:rPr lang="en-US" dirty="0"/>
              <a:t> </a:t>
            </a:r>
            <a:r>
              <a:rPr lang="en-US" dirty="0" err="1"/>
              <a:t>qurilishiga</a:t>
            </a:r>
            <a:r>
              <a:rPr lang="en-US" dirty="0"/>
              <a:t> </a:t>
            </a:r>
            <a:r>
              <a:rPr lang="en-US" dirty="0" err="1"/>
              <a:t>ta’sir</a:t>
            </a:r>
            <a:r>
              <a:rPr lang="en-US" dirty="0"/>
              <a:t> </a:t>
            </a:r>
            <a:r>
              <a:rPr lang="en-US" dirty="0" err="1"/>
              <a:t>qiladi</a:t>
            </a:r>
            <a:r>
              <a:rPr lang="en-US" dirty="0"/>
              <a:t>.</a:t>
            </a:r>
            <a:r>
              <a:rPr lang="en-US" b="1" dirty="0"/>
              <a:t> </a:t>
            </a:r>
            <a:r>
              <a:rPr lang="en-US" b="1" dirty="0" err="1"/>
              <a:t>Elementlar</a:t>
            </a:r>
            <a:r>
              <a:rPr lang="en-US" b="1" dirty="0"/>
              <a:t> </a:t>
            </a:r>
            <a:r>
              <a:rPr lang="en-US" b="1" dirty="0" err="1"/>
              <a:t>kiritilgan</a:t>
            </a:r>
            <a:r>
              <a:rPr lang="en-US" b="1" dirty="0"/>
              <a:t> </a:t>
            </a:r>
            <a:r>
              <a:rPr lang="en-US" b="1" dirty="0" err="1"/>
              <a:t>po‘latlar</a:t>
            </a:r>
            <a:r>
              <a:rPr lang="en-US" b="1" dirty="0"/>
              <a:t> </a:t>
            </a:r>
            <a:r>
              <a:rPr lang="en-US" b="1" dirty="0" err="1"/>
              <a:t>legirlangan</a:t>
            </a:r>
            <a:r>
              <a:rPr lang="en-US" b="1" dirty="0"/>
              <a:t> </a:t>
            </a:r>
            <a:r>
              <a:rPr lang="en-US" b="1" dirty="0" err="1"/>
              <a:t>po‘latlar</a:t>
            </a:r>
            <a:r>
              <a:rPr lang="en-US" b="1" dirty="0"/>
              <a:t> </a:t>
            </a:r>
            <a:r>
              <a:rPr lang="en-US" b="1" dirty="0" err="1"/>
              <a:t>deyiladi</a:t>
            </a:r>
            <a:r>
              <a:rPr lang="en-US" b="1" dirty="0"/>
              <a:t>. </a:t>
            </a:r>
            <a:r>
              <a:rPr lang="en-US" b="1" dirty="0" err="1"/>
              <a:t>Po’latni</a:t>
            </a:r>
            <a:r>
              <a:rPr lang="en-US" b="1" dirty="0"/>
              <a:t> </a:t>
            </a:r>
            <a:r>
              <a:rPr lang="en-US" b="1" dirty="0" err="1"/>
              <a:t>o’zida</a:t>
            </a:r>
            <a:r>
              <a:rPr lang="en-US" b="1" dirty="0"/>
              <a:t> </a:t>
            </a:r>
            <a:r>
              <a:rPr lang="en-US" b="1" dirty="0" err="1"/>
              <a:t>kremniy</a:t>
            </a:r>
            <a:r>
              <a:rPr lang="en-US" b="1" dirty="0"/>
              <a:t> </a:t>
            </a:r>
            <a:r>
              <a:rPr lang="en-US" b="1" dirty="0" err="1"/>
              <a:t>va</a:t>
            </a:r>
            <a:r>
              <a:rPr lang="en-US" b="1" dirty="0"/>
              <a:t> </a:t>
            </a:r>
            <a:r>
              <a:rPr lang="en-US" b="1" dirty="0" err="1"/>
              <a:t>marganets</a:t>
            </a:r>
            <a:r>
              <a:rPr lang="en-US" b="1" dirty="0"/>
              <a:t> </a:t>
            </a:r>
            <a:r>
              <a:rPr lang="en-US" b="1" dirty="0" err="1"/>
              <a:t>bo‘ladi</a:t>
            </a:r>
            <a:r>
              <a:rPr lang="en-US" b="1" dirty="0"/>
              <a:t>, </a:t>
            </a:r>
            <a:r>
              <a:rPr lang="en-US" b="1" dirty="0" err="1"/>
              <a:t>lekin</a:t>
            </a:r>
            <a:r>
              <a:rPr lang="en-US" b="1" dirty="0"/>
              <a:t> </a:t>
            </a:r>
            <a:r>
              <a:rPr lang="en-US" b="1" dirty="0" err="1"/>
              <a:t>kremniy</a:t>
            </a:r>
            <a:r>
              <a:rPr lang="en-US" b="1" dirty="0"/>
              <a:t> </a:t>
            </a:r>
            <a:r>
              <a:rPr lang="en-US" b="1" dirty="0" err="1"/>
              <a:t>miqdori</a:t>
            </a:r>
            <a:r>
              <a:rPr lang="en-US" b="1" dirty="0"/>
              <a:t> 0,4% </a:t>
            </a:r>
            <a:r>
              <a:rPr lang="en-US" b="1" dirty="0" err="1"/>
              <a:t>dan</a:t>
            </a:r>
            <a:r>
              <a:rPr lang="en-US" b="1" dirty="0"/>
              <a:t> </a:t>
            </a:r>
            <a:r>
              <a:rPr lang="en-US" b="1" dirty="0" err="1"/>
              <a:t>oshsa</a:t>
            </a:r>
            <a:r>
              <a:rPr lang="en-US" b="1" dirty="0"/>
              <a:t>, </a:t>
            </a:r>
            <a:r>
              <a:rPr lang="en-US" b="1" dirty="0" err="1"/>
              <a:t>marganets</a:t>
            </a:r>
            <a:r>
              <a:rPr lang="en-US" b="1" dirty="0"/>
              <a:t> 0,8% </a:t>
            </a:r>
            <a:r>
              <a:rPr lang="en-US" b="1" dirty="0" err="1"/>
              <a:t>dan</a:t>
            </a:r>
            <a:r>
              <a:rPr lang="en-US" b="1" dirty="0"/>
              <a:t> </a:t>
            </a:r>
            <a:r>
              <a:rPr lang="en-US" b="1" dirty="0" err="1"/>
              <a:t>oshsa</a:t>
            </a:r>
            <a:r>
              <a:rPr lang="en-US" b="1" dirty="0"/>
              <a:t> </a:t>
            </a:r>
            <a:r>
              <a:rPr lang="en-US" b="1" dirty="0" err="1"/>
              <a:t>bunday</a:t>
            </a:r>
            <a:r>
              <a:rPr lang="en-US" b="1" dirty="0"/>
              <a:t> </a:t>
            </a:r>
            <a:r>
              <a:rPr lang="en-US" b="1" dirty="0" err="1"/>
              <a:t>po‘latlar</a:t>
            </a:r>
            <a:r>
              <a:rPr lang="en-US" b="1" dirty="0"/>
              <a:t> ham </a:t>
            </a:r>
            <a:r>
              <a:rPr lang="en-US" b="1" dirty="0" err="1"/>
              <a:t>legirlangan</a:t>
            </a:r>
            <a:r>
              <a:rPr lang="en-US" b="1" dirty="0"/>
              <a:t> </a:t>
            </a:r>
            <a:r>
              <a:rPr lang="en-US" b="1" dirty="0" err="1"/>
              <a:t>hisoblanadi</a:t>
            </a:r>
            <a:r>
              <a:rPr lang="en-US" b="1" dirty="0"/>
              <a:t>.</a:t>
            </a:r>
            <a:endParaRPr lang="ru-RU" dirty="0"/>
          </a:p>
          <a:p>
            <a:r>
              <a:rPr lang="en-US" dirty="0" err="1"/>
              <a:t>Legirlovchi</a:t>
            </a:r>
            <a:r>
              <a:rPr lang="en-US" dirty="0"/>
              <a:t> </a:t>
            </a:r>
            <a:r>
              <a:rPr lang="en-US" dirty="0" err="1"/>
              <a:t>elementlar</a:t>
            </a:r>
            <a:r>
              <a:rPr lang="en-US" dirty="0"/>
              <a:t> </a:t>
            </a:r>
            <a:r>
              <a:rPr lang="en-US" dirty="0" err="1"/>
              <a:t>po‘lat</a:t>
            </a:r>
            <a:r>
              <a:rPr lang="en-US" dirty="0"/>
              <a:t>  </a:t>
            </a:r>
            <a:r>
              <a:rPr lang="en-US" dirty="0" err="1"/>
              <a:t>tarkibidagi</a:t>
            </a:r>
            <a:r>
              <a:rPr lang="en-US" dirty="0"/>
              <a:t> </a:t>
            </a:r>
            <a:r>
              <a:rPr lang="en-US" dirty="0" err="1"/>
              <a:t>umumiy</a:t>
            </a:r>
            <a:r>
              <a:rPr lang="en-US" dirty="0"/>
              <a:t> </a:t>
            </a:r>
            <a:r>
              <a:rPr lang="en-US" dirty="0" err="1"/>
              <a:t>miqdoriga</a:t>
            </a:r>
            <a:r>
              <a:rPr lang="en-US" dirty="0"/>
              <a:t> </a:t>
            </a:r>
            <a:r>
              <a:rPr lang="en-US" dirty="0" err="1"/>
              <a:t>qarab</a:t>
            </a:r>
            <a:r>
              <a:rPr lang="en-US" dirty="0"/>
              <a:t> </a:t>
            </a:r>
            <a:r>
              <a:rPr lang="en-US" dirty="0" err="1"/>
              <a:t>ularni</a:t>
            </a:r>
            <a:r>
              <a:rPr lang="en-US" dirty="0"/>
              <a:t> 3 </a:t>
            </a:r>
            <a:r>
              <a:rPr lang="en-US" dirty="0" err="1"/>
              <a:t>sinifga</a:t>
            </a:r>
            <a:r>
              <a:rPr lang="en-US" dirty="0"/>
              <a:t> </a:t>
            </a:r>
            <a:r>
              <a:rPr lang="en-US" dirty="0" err="1"/>
              <a:t>bo’lish</a:t>
            </a:r>
            <a:r>
              <a:rPr lang="en-US" dirty="0"/>
              <a:t> </a:t>
            </a:r>
            <a:r>
              <a:rPr lang="en-US" dirty="0" err="1"/>
              <a:t>mumkin</a:t>
            </a:r>
            <a:r>
              <a:rPr lang="en-US" dirty="0"/>
              <a:t>: </a:t>
            </a:r>
            <a:endParaRPr lang="ru-RU" dirty="0"/>
          </a:p>
          <a:p>
            <a:r>
              <a:rPr lang="en-US" dirty="0"/>
              <a:t>-</a:t>
            </a:r>
            <a:r>
              <a:rPr lang="en-US" b="1" dirty="0" err="1"/>
              <a:t>kam</a:t>
            </a:r>
            <a:r>
              <a:rPr lang="en-US" b="1" dirty="0"/>
              <a:t> </a:t>
            </a:r>
            <a:r>
              <a:rPr lang="en-US" b="1" dirty="0" err="1"/>
              <a:t>legirlangan</a:t>
            </a:r>
            <a:r>
              <a:rPr lang="en-US" dirty="0"/>
              <a:t> (0,1 </a:t>
            </a:r>
            <a:r>
              <a:rPr lang="en-US" dirty="0" err="1"/>
              <a:t>dan</a:t>
            </a:r>
            <a:r>
              <a:rPr lang="en-US" dirty="0"/>
              <a:t> 0,3%gacha  C </a:t>
            </a:r>
            <a:r>
              <a:rPr lang="en-US" dirty="0" err="1"/>
              <a:t>va</a:t>
            </a:r>
            <a:r>
              <a:rPr lang="en-US" dirty="0"/>
              <a:t> 0,2dan 4,4%gacha </a:t>
            </a:r>
            <a:r>
              <a:rPr lang="en-US" dirty="0" err="1"/>
              <a:t>legirlovchi</a:t>
            </a:r>
            <a:r>
              <a:rPr lang="en-US" dirty="0"/>
              <a:t> </a:t>
            </a:r>
            <a:r>
              <a:rPr lang="en-US" dirty="0" err="1"/>
              <a:t>elementlar</a:t>
            </a:r>
            <a:r>
              <a:rPr lang="en-US" dirty="0"/>
              <a:t>);</a:t>
            </a:r>
            <a:endParaRPr lang="ru-RU" dirty="0"/>
          </a:p>
          <a:p>
            <a:r>
              <a:rPr lang="en-US" dirty="0"/>
              <a:t>- </a:t>
            </a:r>
            <a:r>
              <a:rPr lang="en-US" b="1" dirty="0" err="1"/>
              <a:t>o’rta</a:t>
            </a:r>
            <a:r>
              <a:rPr lang="en-US" b="1" dirty="0"/>
              <a:t>  </a:t>
            </a:r>
            <a:r>
              <a:rPr lang="en-US" b="1" dirty="0" err="1"/>
              <a:t>legirlangan</a:t>
            </a:r>
            <a:r>
              <a:rPr lang="en-US" dirty="0"/>
              <a:t> (0,35 </a:t>
            </a:r>
            <a:r>
              <a:rPr lang="en-US" dirty="0" err="1"/>
              <a:t>dan</a:t>
            </a:r>
            <a:r>
              <a:rPr lang="en-US" dirty="0"/>
              <a:t> 0,5%gacha  C </a:t>
            </a:r>
            <a:r>
              <a:rPr lang="en-US" dirty="0" err="1"/>
              <a:t>va</a:t>
            </a:r>
            <a:r>
              <a:rPr lang="en-US" dirty="0"/>
              <a:t> 5dan 10%gacha </a:t>
            </a:r>
            <a:r>
              <a:rPr lang="en-US" dirty="0" err="1"/>
              <a:t>legirlovchi</a:t>
            </a:r>
            <a:r>
              <a:rPr lang="en-US" dirty="0"/>
              <a:t> </a:t>
            </a:r>
            <a:r>
              <a:rPr lang="en-US" dirty="0" err="1"/>
              <a:t>elementlar</a:t>
            </a:r>
            <a:r>
              <a:rPr lang="en-US" dirty="0"/>
              <a:t>);</a:t>
            </a:r>
            <a:endParaRPr lang="ru-RU" dirty="0"/>
          </a:p>
          <a:p>
            <a:r>
              <a:rPr lang="en-US" dirty="0"/>
              <a:t>-</a:t>
            </a:r>
            <a:r>
              <a:rPr lang="en-US" b="1" dirty="0" err="1"/>
              <a:t>uqori</a:t>
            </a:r>
            <a:r>
              <a:rPr lang="en-US" dirty="0"/>
              <a:t> </a:t>
            </a:r>
            <a:r>
              <a:rPr lang="en-US" b="1" dirty="0" err="1"/>
              <a:t>legirlangan</a:t>
            </a:r>
            <a:r>
              <a:rPr lang="en-US" dirty="0"/>
              <a:t> (10% </a:t>
            </a:r>
            <a:r>
              <a:rPr lang="en-US" dirty="0" err="1"/>
              <a:t>dan</a:t>
            </a:r>
            <a:r>
              <a:rPr lang="en-US" dirty="0"/>
              <a:t> </a:t>
            </a:r>
            <a:r>
              <a:rPr lang="en-US" dirty="0" err="1"/>
              <a:t>ko’p</a:t>
            </a:r>
            <a:r>
              <a:rPr lang="en-US" dirty="0"/>
              <a:t> </a:t>
            </a:r>
            <a:r>
              <a:rPr lang="en-US" dirty="0" err="1"/>
              <a:t>legirlovchi</a:t>
            </a:r>
            <a:r>
              <a:rPr lang="en-US" dirty="0"/>
              <a:t> </a:t>
            </a:r>
            <a:r>
              <a:rPr lang="en-US" dirty="0" err="1"/>
              <a:t>elementlar</a:t>
            </a:r>
            <a:r>
              <a:rPr lang="en-US" dirty="0"/>
              <a:t>);</a:t>
            </a:r>
            <a:endParaRPr lang="ru-RU" dirty="0"/>
          </a:p>
          <a:p>
            <a:r>
              <a:rPr lang="en-US" dirty="0"/>
              <a:t> </a:t>
            </a:r>
            <a:r>
              <a:rPr lang="en-US" dirty="0" err="1"/>
              <a:t>Bazi</a:t>
            </a:r>
            <a:r>
              <a:rPr lang="en-US" dirty="0"/>
              <a:t> </a:t>
            </a:r>
            <a:r>
              <a:rPr lang="en-US" dirty="0" err="1"/>
              <a:t>legirlovchi</a:t>
            </a:r>
            <a:r>
              <a:rPr lang="en-US" dirty="0"/>
              <a:t> </a:t>
            </a:r>
            <a:r>
              <a:rPr lang="en-US" dirty="0" err="1"/>
              <a:t>elementlarning</a:t>
            </a:r>
            <a:r>
              <a:rPr lang="en-US" dirty="0"/>
              <a:t> </a:t>
            </a:r>
            <a:r>
              <a:rPr lang="en-US" dirty="0" err="1"/>
              <a:t>miqdori</a:t>
            </a:r>
            <a:r>
              <a:rPr lang="en-US" dirty="0"/>
              <a:t> </a:t>
            </a:r>
            <a:r>
              <a:rPr lang="en-US" dirty="0" err="1"/>
              <a:t>juda</a:t>
            </a:r>
            <a:r>
              <a:rPr lang="en-US" dirty="0"/>
              <a:t> </a:t>
            </a:r>
            <a:r>
              <a:rPr lang="en-US" dirty="0" err="1"/>
              <a:t>kam</a:t>
            </a:r>
            <a:r>
              <a:rPr lang="en-US" dirty="0"/>
              <a:t> </a:t>
            </a:r>
            <a:r>
              <a:rPr lang="en-US" dirty="0" err="1"/>
              <a:t>bo‘lishi</a:t>
            </a:r>
            <a:r>
              <a:rPr lang="en-US" dirty="0"/>
              <a:t> </a:t>
            </a:r>
            <a:r>
              <a:rPr lang="en-US" dirty="0" err="1"/>
              <a:t>mumkin</a:t>
            </a:r>
            <a:r>
              <a:rPr lang="en-US" dirty="0"/>
              <a:t>: </a:t>
            </a:r>
            <a:r>
              <a:rPr lang="en-US" dirty="0" err="1"/>
              <a:t>Nb</a:t>
            </a:r>
            <a:r>
              <a:rPr lang="en-US" dirty="0"/>
              <a:t>, Ti </a:t>
            </a:r>
            <a:r>
              <a:rPr lang="en-US" dirty="0" err="1"/>
              <a:t>miqdori</a:t>
            </a:r>
            <a:r>
              <a:rPr lang="en-US" dirty="0"/>
              <a:t> 0,1% </a:t>
            </a:r>
            <a:r>
              <a:rPr lang="en-US" dirty="0" err="1"/>
              <a:t>dan</a:t>
            </a:r>
            <a:r>
              <a:rPr lang="en-US" dirty="0"/>
              <a:t> </a:t>
            </a:r>
            <a:r>
              <a:rPr lang="en-US" dirty="0" err="1"/>
              <a:t>oshmaydi</a:t>
            </a:r>
            <a:r>
              <a:rPr lang="en-US" dirty="0"/>
              <a:t>; V ham 0,005% </a:t>
            </a:r>
            <a:r>
              <a:rPr lang="en-US" dirty="0" err="1"/>
              <a:t>dan</a:t>
            </a:r>
            <a:r>
              <a:rPr lang="en-US" dirty="0"/>
              <a:t> </a:t>
            </a:r>
            <a:r>
              <a:rPr lang="en-US" dirty="0" err="1"/>
              <a:t>oshmaydi</a:t>
            </a:r>
            <a:r>
              <a:rPr lang="en-US" dirty="0"/>
              <a:t>.</a:t>
            </a:r>
            <a:endParaRPr lang="ru-RU" dirty="0"/>
          </a:p>
          <a:p>
            <a:r>
              <a:rPr lang="en-US" dirty="0" err="1"/>
              <a:t>Legirlangan</a:t>
            </a:r>
            <a:r>
              <a:rPr lang="en-US" dirty="0"/>
              <a:t> </a:t>
            </a:r>
            <a:r>
              <a:rPr lang="en-US" dirty="0" err="1"/>
              <a:t>po‘latlar</a:t>
            </a:r>
            <a:r>
              <a:rPr lang="en-US" dirty="0"/>
              <a:t> </a:t>
            </a:r>
            <a:r>
              <a:rPr lang="en-US" dirty="0" err="1"/>
              <a:t>texnika</a:t>
            </a:r>
            <a:r>
              <a:rPr lang="en-US" dirty="0"/>
              <a:t> </a:t>
            </a:r>
            <a:r>
              <a:rPr lang="en-US" dirty="0" err="1"/>
              <a:t>taraqqiyoti</a:t>
            </a:r>
            <a:r>
              <a:rPr lang="en-US" dirty="0"/>
              <a:t> </a:t>
            </a:r>
            <a:r>
              <a:rPr lang="en-US" dirty="0" err="1"/>
              <a:t>talablari</a:t>
            </a:r>
            <a:r>
              <a:rPr lang="en-US" dirty="0"/>
              <a:t> </a:t>
            </a:r>
            <a:r>
              <a:rPr lang="en-US" dirty="0" err="1"/>
              <a:t>natijasida</a:t>
            </a:r>
            <a:r>
              <a:rPr lang="en-US" dirty="0"/>
              <a:t> </a:t>
            </a:r>
            <a:r>
              <a:rPr lang="en-US" dirty="0" err="1"/>
              <a:t>paydo</a:t>
            </a:r>
            <a:r>
              <a:rPr lang="en-US" dirty="0"/>
              <a:t> </a:t>
            </a:r>
            <a:r>
              <a:rPr lang="en-US" dirty="0" err="1"/>
              <a:t>bo‘lgan</a:t>
            </a:r>
            <a:r>
              <a:rPr lang="en-US" dirty="0"/>
              <a:t>. </a:t>
            </a:r>
            <a:r>
              <a:rPr lang="en-US" dirty="0" err="1"/>
              <a:t>Legirlash</a:t>
            </a:r>
            <a:r>
              <a:rPr lang="en-US" dirty="0"/>
              <a:t> </a:t>
            </a:r>
            <a:r>
              <a:rPr lang="en-US" dirty="0" err="1"/>
              <a:t>mexanik</a:t>
            </a:r>
            <a:r>
              <a:rPr lang="en-US" dirty="0"/>
              <a:t> </a:t>
            </a:r>
            <a:r>
              <a:rPr lang="en-US" dirty="0" err="1"/>
              <a:t>xossalarni</a:t>
            </a:r>
            <a:r>
              <a:rPr lang="en-US" dirty="0"/>
              <a:t> (</a:t>
            </a:r>
            <a:r>
              <a:rPr lang="en-US" dirty="0" err="1"/>
              <a:t>mustahkamlik</a:t>
            </a:r>
            <a:r>
              <a:rPr lang="en-US" dirty="0"/>
              <a:t>, </a:t>
            </a:r>
            <a:r>
              <a:rPr lang="en-US" dirty="0" err="1"/>
              <a:t>plastiklik</a:t>
            </a:r>
            <a:r>
              <a:rPr lang="en-US" dirty="0"/>
              <a:t>, </a:t>
            </a:r>
            <a:r>
              <a:rPr lang="en-US" dirty="0" err="1"/>
              <a:t>uyushqoqlik</a:t>
            </a:r>
            <a:r>
              <a:rPr lang="en-US" dirty="0"/>
              <a:t>), </a:t>
            </a:r>
            <a:r>
              <a:rPr lang="en-US" dirty="0" err="1"/>
              <a:t>fizik</a:t>
            </a:r>
            <a:r>
              <a:rPr lang="en-US" dirty="0"/>
              <a:t> </a:t>
            </a:r>
            <a:r>
              <a:rPr lang="en-US" dirty="0" err="1"/>
              <a:t>xosssalarni</a:t>
            </a:r>
            <a:r>
              <a:rPr lang="en-US" dirty="0"/>
              <a:t> (</a:t>
            </a:r>
            <a:r>
              <a:rPr lang="en-US" dirty="0" err="1"/>
              <a:t>elektrutkazuvchanlik</a:t>
            </a:r>
            <a:r>
              <a:rPr lang="en-US" dirty="0"/>
              <a:t>, </a:t>
            </a:r>
            <a:r>
              <a:rPr lang="en-US" dirty="0" err="1"/>
              <a:t>magnit</a:t>
            </a:r>
            <a:r>
              <a:rPr lang="en-US" dirty="0"/>
              <a:t> </a:t>
            </a:r>
            <a:r>
              <a:rPr lang="en-US" dirty="0" err="1"/>
              <a:t>xarakteristikalari</a:t>
            </a:r>
            <a:r>
              <a:rPr lang="en-US" dirty="0"/>
              <a:t>, </a:t>
            </a:r>
            <a:r>
              <a:rPr lang="en-US" dirty="0" err="1"/>
              <a:t>radiatsiyaga</a:t>
            </a:r>
            <a:r>
              <a:rPr lang="en-US" dirty="0"/>
              <a:t> </a:t>
            </a:r>
            <a:r>
              <a:rPr lang="en-US" dirty="0" err="1"/>
              <a:t>chidamliligi</a:t>
            </a:r>
            <a:r>
              <a:rPr lang="en-US" dirty="0"/>
              <a:t>), </a:t>
            </a:r>
            <a:r>
              <a:rPr lang="en-US" dirty="0" err="1"/>
              <a:t>kimyoviy</a:t>
            </a:r>
            <a:r>
              <a:rPr lang="en-US" dirty="0"/>
              <a:t> </a:t>
            </a:r>
            <a:r>
              <a:rPr lang="en-US" dirty="0" err="1"/>
              <a:t>xossalari</a:t>
            </a:r>
            <a:r>
              <a:rPr lang="en-US" dirty="0"/>
              <a:t> (</a:t>
            </a:r>
            <a:r>
              <a:rPr lang="en-US" dirty="0" err="1"/>
              <a:t>zanglamaslik</a:t>
            </a:r>
            <a:r>
              <a:rPr lang="en-US" dirty="0"/>
              <a:t>) </a:t>
            </a:r>
            <a:r>
              <a:rPr lang="en-US" dirty="0" err="1"/>
              <a:t>o‘zgartirish</a:t>
            </a:r>
            <a:r>
              <a:rPr lang="en-US" dirty="0"/>
              <a:t> </a:t>
            </a:r>
            <a:r>
              <a:rPr lang="en-US" dirty="0" err="1"/>
              <a:t>maqsadida</a:t>
            </a:r>
            <a:r>
              <a:rPr lang="en-US" dirty="0"/>
              <a:t> </a:t>
            </a:r>
            <a:r>
              <a:rPr lang="en-US" dirty="0" err="1"/>
              <a:t>qullaniladi</a:t>
            </a:r>
            <a:r>
              <a:rPr lang="en-US" dirty="0"/>
              <a:t>.</a:t>
            </a:r>
            <a:endParaRPr lang="ru-RU" dirty="0"/>
          </a:p>
          <a:p>
            <a:r>
              <a:rPr lang="en-US" dirty="0" err="1"/>
              <a:t>Legirlangan</a:t>
            </a:r>
            <a:r>
              <a:rPr lang="en-US" dirty="0"/>
              <a:t> </a:t>
            </a:r>
            <a:r>
              <a:rPr lang="en-US" dirty="0" err="1"/>
              <a:t>po‘latlar</a:t>
            </a:r>
            <a:r>
              <a:rPr lang="en-US" dirty="0"/>
              <a:t> </a:t>
            </a:r>
            <a:r>
              <a:rPr lang="en-US" dirty="0" err="1"/>
              <a:t>uglerodli</a:t>
            </a:r>
            <a:r>
              <a:rPr lang="en-US" dirty="0"/>
              <a:t> </a:t>
            </a:r>
            <a:r>
              <a:rPr lang="en-US" dirty="0" err="1"/>
              <a:t>po‘latlarga</a:t>
            </a:r>
            <a:r>
              <a:rPr lang="en-US" dirty="0"/>
              <a:t> </a:t>
            </a:r>
            <a:r>
              <a:rPr lang="en-US" dirty="0" err="1"/>
              <a:t>nisbatan</a:t>
            </a:r>
            <a:r>
              <a:rPr lang="en-US" dirty="0"/>
              <a:t> </a:t>
            </a:r>
            <a:r>
              <a:rPr lang="en-US" dirty="0" err="1"/>
              <a:t>qimmat</a:t>
            </a:r>
            <a:r>
              <a:rPr lang="en-US" dirty="0"/>
              <a:t>. </a:t>
            </a:r>
            <a:r>
              <a:rPr lang="en-US" dirty="0" err="1"/>
              <a:t>Shuning</a:t>
            </a:r>
            <a:r>
              <a:rPr lang="en-US" dirty="0"/>
              <a:t> </a:t>
            </a:r>
            <a:r>
              <a:rPr lang="en-US" dirty="0" err="1"/>
              <a:t>uchun</a:t>
            </a:r>
            <a:r>
              <a:rPr lang="en-US" dirty="0"/>
              <a:t> </a:t>
            </a:r>
            <a:r>
              <a:rPr lang="en-US" dirty="0" err="1"/>
              <a:t>ularni</a:t>
            </a:r>
            <a:r>
              <a:rPr lang="en-US" dirty="0"/>
              <a:t> </a:t>
            </a:r>
            <a:r>
              <a:rPr lang="en-US" dirty="0" err="1"/>
              <a:t>yana</a:t>
            </a:r>
            <a:r>
              <a:rPr lang="en-US" dirty="0"/>
              <a:t> </a:t>
            </a:r>
            <a:r>
              <a:rPr lang="en-US" dirty="0" err="1"/>
              <a:t>termik</a:t>
            </a:r>
            <a:r>
              <a:rPr lang="en-US" dirty="0"/>
              <a:t> </a:t>
            </a:r>
            <a:r>
              <a:rPr lang="en-US" dirty="0" err="1"/>
              <a:t>ishlab</a:t>
            </a:r>
            <a:r>
              <a:rPr lang="en-US" dirty="0"/>
              <a:t> </a:t>
            </a:r>
            <a:r>
              <a:rPr lang="en-US" dirty="0" err="1"/>
              <a:t>qullash</a:t>
            </a:r>
            <a:r>
              <a:rPr lang="en-US" dirty="0"/>
              <a:t> </a:t>
            </a:r>
            <a:r>
              <a:rPr lang="en-US" dirty="0" err="1"/>
              <a:t>maqsadga</a:t>
            </a:r>
            <a:r>
              <a:rPr lang="en-US" dirty="0"/>
              <a:t> </a:t>
            </a:r>
            <a:r>
              <a:rPr lang="en-US" dirty="0" err="1"/>
              <a:t>muvofiq</a:t>
            </a:r>
            <a:r>
              <a:rPr lang="en-US" dirty="0"/>
              <a:t>.</a:t>
            </a:r>
            <a:endParaRPr lang="ru-RU" dirty="0"/>
          </a:p>
          <a:p>
            <a:r>
              <a:rPr lang="en-US" dirty="0" err="1"/>
              <a:t>Asosiy</a:t>
            </a:r>
            <a:r>
              <a:rPr lang="en-US" dirty="0"/>
              <a:t> </a:t>
            </a:r>
            <a:r>
              <a:rPr lang="en-US" dirty="0" err="1"/>
              <a:t>legirlovchi</a:t>
            </a:r>
            <a:r>
              <a:rPr lang="en-US" dirty="0"/>
              <a:t> </a:t>
            </a:r>
            <a:r>
              <a:rPr lang="en-US" dirty="0" err="1"/>
              <a:t>elementlarga</a:t>
            </a:r>
            <a:r>
              <a:rPr lang="en-US" dirty="0"/>
              <a:t> Cr; Ni; </a:t>
            </a:r>
            <a:r>
              <a:rPr lang="en-US" dirty="0" err="1"/>
              <a:t>Mn</a:t>
            </a:r>
            <a:r>
              <a:rPr lang="en-US" dirty="0"/>
              <a:t>; Si; W; Mo; V; Al; Ti; Cu; B; </a:t>
            </a:r>
            <a:r>
              <a:rPr lang="en-US" dirty="0" err="1"/>
              <a:t>lar</a:t>
            </a:r>
            <a:r>
              <a:rPr lang="en-US" dirty="0"/>
              <a:t> </a:t>
            </a:r>
            <a:r>
              <a:rPr lang="en-US" dirty="0" err="1"/>
              <a:t>kiradi</a:t>
            </a:r>
            <a:r>
              <a:rPr lang="en-US" dirty="0"/>
              <a:t>. </a:t>
            </a:r>
            <a:r>
              <a:rPr lang="en-US" dirty="0" err="1"/>
              <a:t>Kupincha</a:t>
            </a:r>
            <a:r>
              <a:rPr lang="en-US" dirty="0"/>
              <a:t> </a:t>
            </a:r>
            <a:r>
              <a:rPr lang="en-US" dirty="0" err="1"/>
              <a:t>bitta</a:t>
            </a:r>
            <a:r>
              <a:rPr lang="en-US" dirty="0"/>
              <a:t> </a:t>
            </a:r>
            <a:r>
              <a:rPr lang="en-US" dirty="0" err="1"/>
              <a:t>emas</a:t>
            </a:r>
            <a:r>
              <a:rPr lang="en-US" dirty="0"/>
              <a:t>, </a:t>
            </a:r>
            <a:r>
              <a:rPr lang="en-US" dirty="0" err="1"/>
              <a:t>birnechta</a:t>
            </a:r>
            <a:r>
              <a:rPr lang="en-US" dirty="0"/>
              <a:t> </a:t>
            </a:r>
            <a:r>
              <a:rPr lang="en-US" dirty="0" err="1"/>
              <a:t>elementlar</a:t>
            </a:r>
            <a:r>
              <a:rPr lang="en-US" dirty="0"/>
              <a:t> </a:t>
            </a:r>
            <a:r>
              <a:rPr lang="en-US" dirty="0" err="1"/>
              <a:t>bilan</a:t>
            </a:r>
            <a:r>
              <a:rPr lang="en-US" dirty="0"/>
              <a:t> </a:t>
            </a:r>
            <a:r>
              <a:rPr lang="en-US" dirty="0" err="1"/>
              <a:t>birgalikda</a:t>
            </a:r>
            <a:r>
              <a:rPr lang="en-US" dirty="0"/>
              <a:t> </a:t>
            </a:r>
            <a:r>
              <a:rPr lang="en-US" dirty="0" err="1"/>
              <a:t>legirlanadi</a:t>
            </a:r>
            <a:r>
              <a:rPr lang="en-US" dirty="0"/>
              <a:t>: Cr </a:t>
            </a:r>
            <a:r>
              <a:rPr lang="en-US" dirty="0" err="1"/>
              <a:t>va</a:t>
            </a:r>
            <a:r>
              <a:rPr lang="en-US" dirty="0"/>
              <a:t> Ni ; Cr </a:t>
            </a:r>
            <a:r>
              <a:rPr lang="en-US" dirty="0" err="1"/>
              <a:t>va</a:t>
            </a:r>
            <a:r>
              <a:rPr lang="en-US" dirty="0"/>
              <a:t> </a:t>
            </a:r>
            <a:r>
              <a:rPr lang="en-US" dirty="0" err="1"/>
              <a:t>Mn</a:t>
            </a:r>
            <a:r>
              <a:rPr lang="en-US" dirty="0"/>
              <a:t>; Cr; Ni; Mo </a:t>
            </a:r>
            <a:r>
              <a:rPr lang="en-US" dirty="0" err="1"/>
              <a:t>va</a:t>
            </a:r>
            <a:r>
              <a:rPr lang="en-US" dirty="0"/>
              <a:t> V </a:t>
            </a:r>
            <a:r>
              <a:rPr lang="en-US" dirty="0" err="1"/>
              <a:t>lar</a:t>
            </a:r>
            <a:r>
              <a:rPr lang="en-US" dirty="0"/>
              <a:t> </a:t>
            </a:r>
            <a:r>
              <a:rPr lang="en-US" dirty="0" err="1"/>
              <a:t>bilan</a:t>
            </a:r>
            <a:r>
              <a:rPr lang="en-US" dirty="0"/>
              <a:t>.</a:t>
            </a:r>
            <a:endParaRPr lang="ru-RU" dirty="0"/>
          </a:p>
          <a:p>
            <a:endParaRPr lang="ru-RU" dirty="0"/>
          </a:p>
        </p:txBody>
      </p:sp>
    </p:spTree>
    <p:extLst>
      <p:ext uri="{BB962C8B-B14F-4D97-AF65-F5344CB8AC3E}">
        <p14:creationId xmlns:p14="http://schemas.microsoft.com/office/powerpoint/2010/main" val="1687589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6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9592" y="692696"/>
            <a:ext cx="7416824" cy="5472608"/>
          </a:xfrm>
        </p:spPr>
        <p:txBody>
          <a:bodyPr>
            <a:normAutofit fontScale="62500" lnSpcReduction="20000"/>
          </a:bodyPr>
          <a:lstStyle/>
          <a:p>
            <a:r>
              <a:rPr lang="ru-RU" b="1" cap="all" dirty="0"/>
              <a:t> </a:t>
            </a:r>
            <a:r>
              <a:rPr lang="en-US" b="1" dirty="0" err="1"/>
              <a:t>Legirlangan</a:t>
            </a:r>
            <a:r>
              <a:rPr lang="en-US" b="1" dirty="0"/>
              <a:t> </a:t>
            </a:r>
            <a:r>
              <a:rPr lang="en-US" b="1" dirty="0" err="1"/>
              <a:t>po‘latlarda</a:t>
            </a:r>
            <a:r>
              <a:rPr lang="en-US" b="1" dirty="0"/>
              <a:t> </a:t>
            </a:r>
            <a:r>
              <a:rPr lang="en-US" b="1" dirty="0" err="1"/>
              <a:t>karbidlar</a:t>
            </a:r>
            <a:endParaRPr lang="ru-RU" b="1" dirty="0"/>
          </a:p>
          <a:p>
            <a:r>
              <a:rPr lang="en-US" dirty="0"/>
              <a:t>Element </a:t>
            </a:r>
            <a:r>
              <a:rPr lang="en-US" dirty="0" err="1"/>
              <a:t>uglerodga</a:t>
            </a:r>
            <a:r>
              <a:rPr lang="en-US" dirty="0"/>
              <a:t> </a:t>
            </a:r>
            <a:r>
              <a:rPr lang="en-US" dirty="0" err="1"/>
              <a:t>qancha</a:t>
            </a:r>
            <a:r>
              <a:rPr lang="en-US" dirty="0"/>
              <a:t> </a:t>
            </a:r>
            <a:r>
              <a:rPr lang="en-US" dirty="0" err="1"/>
              <a:t>yaqin</a:t>
            </a:r>
            <a:r>
              <a:rPr lang="en-US" dirty="0"/>
              <a:t> </a:t>
            </a:r>
            <a:r>
              <a:rPr lang="en-US" dirty="0" err="1"/>
              <a:t>bo‘lsa</a:t>
            </a:r>
            <a:r>
              <a:rPr lang="en-US" dirty="0"/>
              <a:t>, </a:t>
            </a:r>
            <a:r>
              <a:rPr lang="en-US" dirty="0" err="1"/>
              <a:t>shuncha</a:t>
            </a:r>
            <a:r>
              <a:rPr lang="en-US" dirty="0"/>
              <a:t> </a:t>
            </a:r>
            <a:r>
              <a:rPr lang="en-US" b="1" dirty="0" err="1"/>
              <a:t>karbid</a:t>
            </a:r>
            <a:r>
              <a:rPr lang="en-US" b="1" dirty="0"/>
              <a:t> </a:t>
            </a:r>
            <a:r>
              <a:rPr lang="en-US" dirty="0" err="1"/>
              <a:t>hosil</a:t>
            </a:r>
            <a:r>
              <a:rPr lang="en-US" dirty="0"/>
              <a:t> </a:t>
            </a:r>
            <a:r>
              <a:rPr lang="en-US" dirty="0" err="1"/>
              <a:t>imkoniyati</a:t>
            </a:r>
            <a:r>
              <a:rPr lang="en-US" dirty="0"/>
              <a:t> </a:t>
            </a:r>
            <a:r>
              <a:rPr lang="en-US" dirty="0" err="1"/>
              <a:t>yuqori</a:t>
            </a:r>
            <a:r>
              <a:rPr lang="en-US" dirty="0"/>
              <a:t> </a:t>
            </a:r>
            <a:r>
              <a:rPr lang="en-US" dirty="0" err="1"/>
              <a:t>bo‘ladi</a:t>
            </a:r>
            <a:r>
              <a:rPr lang="en-US" dirty="0"/>
              <a:t>. Bu </a:t>
            </a:r>
            <a:r>
              <a:rPr lang="en-US" dirty="0" err="1"/>
              <a:t>qator</a:t>
            </a:r>
            <a:r>
              <a:rPr lang="en-US" dirty="0"/>
              <a:t> </a:t>
            </a:r>
            <a:r>
              <a:rPr lang="en-US" dirty="0" err="1"/>
              <a:t>aktivligi</a:t>
            </a:r>
            <a:r>
              <a:rPr lang="en-US" dirty="0"/>
              <a:t> </a:t>
            </a:r>
            <a:r>
              <a:rPr lang="en-US" dirty="0" err="1"/>
              <a:t>ortishi</a:t>
            </a:r>
            <a:r>
              <a:rPr lang="en-US" dirty="0"/>
              <a:t> </a:t>
            </a:r>
            <a:r>
              <a:rPr lang="en-US" dirty="0" err="1"/>
              <a:t>bo‘yicha</a:t>
            </a:r>
            <a:r>
              <a:rPr lang="en-US" dirty="0"/>
              <a:t> </a:t>
            </a:r>
            <a:r>
              <a:rPr lang="en-US" dirty="0" err="1"/>
              <a:t>quyidagi</a:t>
            </a:r>
            <a:r>
              <a:rPr lang="en-US" dirty="0"/>
              <a:t> </a:t>
            </a:r>
            <a:r>
              <a:rPr lang="en-US" dirty="0" err="1"/>
              <a:t>qator</a:t>
            </a:r>
            <a:r>
              <a:rPr lang="en-US" dirty="0"/>
              <a:t> </a:t>
            </a:r>
            <a:r>
              <a:rPr lang="en-US" dirty="0" err="1"/>
              <a:t>tartibida</a:t>
            </a:r>
            <a:r>
              <a:rPr lang="en-US" dirty="0"/>
              <a:t> </a:t>
            </a:r>
            <a:r>
              <a:rPr lang="en-US" dirty="0" err="1"/>
              <a:t>bo‘ladi</a:t>
            </a:r>
            <a:r>
              <a:rPr lang="en-US" dirty="0"/>
              <a:t>. Fe-</a:t>
            </a:r>
            <a:r>
              <a:rPr lang="en-US" dirty="0" err="1"/>
              <a:t>Mn</a:t>
            </a:r>
            <a:r>
              <a:rPr lang="en-US" dirty="0"/>
              <a:t>-Cr-Mo-W-</a:t>
            </a:r>
            <a:r>
              <a:rPr lang="en-US" dirty="0" err="1"/>
              <a:t>Nb</a:t>
            </a:r>
            <a:r>
              <a:rPr lang="en-US" dirty="0"/>
              <a:t>-V-</a:t>
            </a:r>
            <a:r>
              <a:rPr lang="en-US" dirty="0" err="1"/>
              <a:t>Zr</a:t>
            </a:r>
            <a:r>
              <a:rPr lang="en-US" dirty="0"/>
              <a:t>-</a:t>
            </a:r>
            <a:r>
              <a:rPr lang="en-US" dirty="0" err="1"/>
              <a:t>Ti.barcha</a:t>
            </a:r>
            <a:r>
              <a:rPr lang="en-US" dirty="0"/>
              <a:t> </a:t>
            </a:r>
            <a:r>
              <a:rPr lang="en-US" dirty="0" err="1"/>
              <a:t>karbidlar</a:t>
            </a:r>
            <a:r>
              <a:rPr lang="en-US" dirty="0"/>
              <a:t> </a:t>
            </a:r>
            <a:r>
              <a:rPr lang="en-US" dirty="0" err="1"/>
              <a:t>yuqori</a:t>
            </a:r>
            <a:r>
              <a:rPr lang="en-US" dirty="0"/>
              <a:t> </a:t>
            </a:r>
            <a:r>
              <a:rPr lang="en-US" dirty="0" err="1"/>
              <a:t>qattiqlikka</a:t>
            </a:r>
            <a:r>
              <a:rPr lang="en-US" dirty="0"/>
              <a:t> </a:t>
            </a:r>
            <a:r>
              <a:rPr lang="en-US" dirty="0" err="1"/>
              <a:t>ega</a:t>
            </a:r>
            <a:r>
              <a:rPr lang="en-US" dirty="0"/>
              <a:t>. </a:t>
            </a:r>
            <a:r>
              <a:rPr lang="en-US" dirty="0" err="1"/>
              <a:t>Ular</a:t>
            </a:r>
            <a:r>
              <a:rPr lang="en-US" dirty="0"/>
              <a:t> 2 </a:t>
            </a:r>
            <a:r>
              <a:rPr lang="en-US" dirty="0" err="1"/>
              <a:t>gruppaga</a:t>
            </a:r>
            <a:r>
              <a:rPr lang="en-US" dirty="0"/>
              <a:t> </a:t>
            </a:r>
            <a:r>
              <a:rPr lang="en-US" dirty="0" err="1"/>
              <a:t>bo‘linadi</a:t>
            </a:r>
            <a:r>
              <a:rPr lang="en-US" dirty="0"/>
              <a:t>: 1) Fe</a:t>
            </a:r>
            <a:r>
              <a:rPr lang="en-US" baseline="-25000" dirty="0"/>
              <a:t>3</a:t>
            </a:r>
            <a:r>
              <a:rPr lang="en-US" dirty="0"/>
              <a:t>C; Mn</a:t>
            </a:r>
            <a:r>
              <a:rPr lang="en-US" baseline="-25000" dirty="0"/>
              <a:t>3</a:t>
            </a:r>
            <a:r>
              <a:rPr lang="en-US" dirty="0"/>
              <a:t>C; Cr</a:t>
            </a:r>
            <a:r>
              <a:rPr lang="en-US" baseline="-25000" dirty="0"/>
              <a:t>7</a:t>
            </a:r>
            <a:r>
              <a:rPr lang="en-US" dirty="0"/>
              <a:t>C</a:t>
            </a:r>
            <a:r>
              <a:rPr lang="en-US" baseline="-25000" dirty="0"/>
              <a:t>3</a:t>
            </a:r>
            <a:r>
              <a:rPr lang="en-US" dirty="0"/>
              <a:t>; Cr</a:t>
            </a:r>
            <a:r>
              <a:rPr lang="en-US" baseline="-25000" dirty="0"/>
              <a:t>23</a:t>
            </a:r>
            <a:r>
              <a:rPr lang="en-US" dirty="0"/>
              <a:t>C</a:t>
            </a:r>
            <a:r>
              <a:rPr lang="en-US" baseline="-25000" dirty="0"/>
              <a:t>6</a:t>
            </a:r>
            <a:r>
              <a:rPr lang="en-US" dirty="0"/>
              <a:t>; 2) Mo</a:t>
            </a:r>
            <a:r>
              <a:rPr lang="en-US" baseline="-25000" dirty="0"/>
              <a:t>2</a:t>
            </a:r>
            <a:r>
              <a:rPr lang="en-US" dirty="0"/>
              <a:t>C; WC; VC; </a:t>
            </a:r>
            <a:r>
              <a:rPr lang="en-US" dirty="0" err="1"/>
              <a:t>TiC</a:t>
            </a:r>
            <a:r>
              <a:rPr lang="en-US" dirty="0"/>
              <a:t>.</a:t>
            </a:r>
            <a:r>
              <a:rPr lang="uz-Cyrl-UZ" dirty="0"/>
              <a:t> Ikkinchi gruppaning qattiqligi ancha yuqori.</a:t>
            </a:r>
            <a:endParaRPr lang="ru-RU" dirty="0"/>
          </a:p>
          <a:p>
            <a:r>
              <a:rPr lang="uz-Cyrl-UZ" dirty="0"/>
              <a:t> </a:t>
            </a:r>
            <a:endParaRPr lang="ru-RU" dirty="0"/>
          </a:p>
          <a:p>
            <a:r>
              <a:rPr lang="uz-Cyrl-UZ" b="1" cap="all" dirty="0"/>
              <a:t> </a:t>
            </a:r>
            <a:r>
              <a:rPr lang="uz-Cyrl-UZ" b="1" dirty="0"/>
              <a:t>Fazalar o‘zgarishiga ta’siri</a:t>
            </a:r>
            <a:endParaRPr lang="ru-RU" b="1" dirty="0"/>
          </a:p>
          <a:p>
            <a:r>
              <a:rPr lang="uz-Cyrl-UZ" dirty="0"/>
              <a:t>Legirlovchi elementlar martensit parchalanishini pasaytiradi (kobalt, teskari, uni tezlatadi). Bunday po‘latlarning bo‘shatish harorati yuqoriroq bo‘ladi. Bu toblangan po‘latlarni bo‘shatish harorati ko‘tarilgan sari po‘latning qattiqligi, mustahkamlik chegarasi, oquvchanlik chegarasi pasayib, plastiklik xossolari oshadi.</a:t>
            </a:r>
            <a:endParaRPr lang="ru-RU" dirty="0"/>
          </a:p>
          <a:p>
            <a:r>
              <a:rPr lang="en-US" dirty="0" err="1"/>
              <a:t>Uglerodga</a:t>
            </a:r>
            <a:r>
              <a:rPr lang="en-US" dirty="0"/>
              <a:t> </a:t>
            </a:r>
            <a:r>
              <a:rPr lang="en-US" dirty="0" err="1"/>
              <a:t>nisbatan</a:t>
            </a:r>
            <a:r>
              <a:rPr lang="en-US" dirty="0"/>
              <a:t> </a:t>
            </a:r>
            <a:r>
              <a:rPr lang="en-US" dirty="0" err="1"/>
              <a:t>legirlovchi</a:t>
            </a:r>
            <a:r>
              <a:rPr lang="en-US" dirty="0"/>
              <a:t> </a:t>
            </a:r>
            <a:r>
              <a:rPr lang="en-US" dirty="0" err="1"/>
              <a:t>elementlar</a:t>
            </a:r>
            <a:r>
              <a:rPr lang="en-US" dirty="0"/>
              <a:t> 2 </a:t>
            </a:r>
            <a:r>
              <a:rPr lang="en-US" dirty="0" err="1"/>
              <a:t>guruhga</a:t>
            </a:r>
            <a:r>
              <a:rPr lang="en-US" dirty="0"/>
              <a:t> </a:t>
            </a:r>
            <a:r>
              <a:rPr lang="en-US" dirty="0" err="1"/>
              <a:t>bo‘linadi</a:t>
            </a:r>
            <a:r>
              <a:rPr lang="en-US" dirty="0"/>
              <a:t>:</a:t>
            </a:r>
            <a:endParaRPr lang="ru-RU" dirty="0"/>
          </a:p>
          <a:p>
            <a:pPr lvl="0"/>
            <a:r>
              <a:rPr lang="en-US" b="1" dirty="0" err="1"/>
              <a:t>Karbid</a:t>
            </a:r>
            <a:r>
              <a:rPr lang="en-US" b="1" dirty="0"/>
              <a:t> </a:t>
            </a:r>
            <a:r>
              <a:rPr lang="en-US" b="1" dirty="0" err="1"/>
              <a:t>hosil</a:t>
            </a:r>
            <a:r>
              <a:rPr lang="en-US" b="1" dirty="0"/>
              <a:t> </a:t>
            </a:r>
            <a:r>
              <a:rPr lang="en-US" b="1" dirty="0" err="1"/>
              <a:t>qilmaydiganlar</a:t>
            </a:r>
            <a:r>
              <a:rPr lang="en-US" dirty="0"/>
              <a:t>:  Ni; Si; Co; Al; Cu.</a:t>
            </a:r>
            <a:endParaRPr lang="ru-RU" dirty="0"/>
          </a:p>
          <a:p>
            <a:pPr lvl="0"/>
            <a:r>
              <a:rPr lang="en-US" b="1" dirty="0" err="1"/>
              <a:t>Karbid</a:t>
            </a:r>
            <a:r>
              <a:rPr lang="en-US" b="1" dirty="0"/>
              <a:t> </a:t>
            </a:r>
            <a:r>
              <a:rPr lang="en-US" b="1" dirty="0" err="1"/>
              <a:t>hosil</a:t>
            </a:r>
            <a:r>
              <a:rPr lang="en-US" b="1" dirty="0"/>
              <a:t> </a:t>
            </a:r>
            <a:r>
              <a:rPr lang="en-US" dirty="0" err="1"/>
              <a:t>q</a:t>
            </a:r>
            <a:r>
              <a:rPr lang="en-US" b="1" dirty="0" err="1"/>
              <a:t>iluvchilar</a:t>
            </a:r>
            <a:r>
              <a:rPr lang="en-US" dirty="0"/>
              <a:t>: Cr; </a:t>
            </a:r>
            <a:r>
              <a:rPr lang="en-US" dirty="0" err="1"/>
              <a:t>Mn</a:t>
            </a:r>
            <a:r>
              <a:rPr lang="en-US" dirty="0"/>
              <a:t>; W; Mo; V; Ti; </a:t>
            </a:r>
            <a:r>
              <a:rPr lang="en-US" dirty="0" err="1"/>
              <a:t>Hb</a:t>
            </a:r>
            <a:r>
              <a:rPr lang="en-US" dirty="0"/>
              <a:t>; Ta; </a:t>
            </a:r>
            <a:r>
              <a:rPr lang="en-US" dirty="0" err="1"/>
              <a:t>Ts</a:t>
            </a:r>
            <a:r>
              <a:rPr lang="en-US" dirty="0"/>
              <a:t>; Hf.</a:t>
            </a:r>
            <a:endParaRPr lang="ru-RU" dirty="0"/>
          </a:p>
          <a:p>
            <a:r>
              <a:rPr lang="en-US" dirty="0" err="1"/>
              <a:t>Legirlovchi</a:t>
            </a:r>
            <a:r>
              <a:rPr lang="en-US" dirty="0"/>
              <a:t> </a:t>
            </a:r>
            <a:r>
              <a:rPr lang="en-US" dirty="0" err="1"/>
              <a:t>elementlar</a:t>
            </a:r>
            <a:r>
              <a:rPr lang="en-US" dirty="0"/>
              <a:t> </a:t>
            </a:r>
            <a:r>
              <a:rPr lang="en-US" b="1" dirty="0" err="1"/>
              <a:t>dislokatsiyalar</a:t>
            </a:r>
            <a:r>
              <a:rPr lang="en-US" dirty="0"/>
              <a:t> </a:t>
            </a:r>
            <a:r>
              <a:rPr lang="en-US" dirty="0" err="1"/>
              <a:t>hisobiga</a:t>
            </a:r>
            <a:r>
              <a:rPr lang="en-US" dirty="0"/>
              <a:t>, </a:t>
            </a:r>
            <a:r>
              <a:rPr lang="en-US" dirty="0" err="1"/>
              <a:t>fazalar</a:t>
            </a:r>
            <a:r>
              <a:rPr lang="en-US" dirty="0"/>
              <a:t> </a:t>
            </a:r>
            <a:r>
              <a:rPr lang="en-US" dirty="0" err="1"/>
              <a:t>o‘zgarishi</a:t>
            </a:r>
            <a:r>
              <a:rPr lang="en-US" dirty="0"/>
              <a:t>, </a:t>
            </a:r>
            <a:r>
              <a:rPr lang="en-US" dirty="0" err="1"/>
              <a:t>allotropik</a:t>
            </a:r>
            <a:r>
              <a:rPr lang="en-US" dirty="0"/>
              <a:t> </a:t>
            </a:r>
            <a:r>
              <a:rPr lang="en-US" dirty="0" err="1"/>
              <a:t>o‘zgarishlar</a:t>
            </a:r>
            <a:r>
              <a:rPr lang="en-US" dirty="0"/>
              <a:t>, </a:t>
            </a:r>
            <a:r>
              <a:rPr lang="en-US" dirty="0" err="1"/>
              <a:t>karbidlar</a:t>
            </a:r>
            <a:r>
              <a:rPr lang="en-US" dirty="0"/>
              <a:t> </a:t>
            </a:r>
            <a:r>
              <a:rPr lang="en-US" dirty="0" err="1"/>
              <a:t>hosil</a:t>
            </a:r>
            <a:r>
              <a:rPr lang="en-US" dirty="0"/>
              <a:t> </a:t>
            </a:r>
            <a:r>
              <a:rPr lang="en-US" dirty="0" err="1"/>
              <a:t>qilishi</a:t>
            </a:r>
            <a:r>
              <a:rPr lang="en-US" dirty="0"/>
              <a:t> </a:t>
            </a:r>
            <a:r>
              <a:rPr lang="en-US" dirty="0" err="1"/>
              <a:t>hisobiga</a:t>
            </a:r>
            <a:r>
              <a:rPr lang="en-US" dirty="0"/>
              <a:t> </a:t>
            </a:r>
            <a:r>
              <a:rPr lang="en-US" dirty="0" err="1"/>
              <a:t>metallning</a:t>
            </a:r>
            <a:r>
              <a:rPr lang="en-US" dirty="0"/>
              <a:t> </a:t>
            </a:r>
            <a:r>
              <a:rPr lang="en-US" dirty="0" err="1"/>
              <a:t>mustahkamligini</a:t>
            </a:r>
            <a:r>
              <a:rPr lang="en-US" dirty="0"/>
              <a:t>, </a:t>
            </a:r>
            <a:r>
              <a:rPr lang="en-US" dirty="0" err="1"/>
              <a:t>qattiqligini</a:t>
            </a:r>
            <a:r>
              <a:rPr lang="en-US" dirty="0"/>
              <a:t> </a:t>
            </a:r>
            <a:r>
              <a:rPr lang="en-US" dirty="0" err="1"/>
              <a:t>oshiradi</a:t>
            </a:r>
            <a:r>
              <a:rPr lang="en-US" dirty="0"/>
              <a:t>. </a:t>
            </a:r>
            <a:r>
              <a:rPr lang="en-US" dirty="0" err="1"/>
              <a:t>Boshqa</a:t>
            </a:r>
            <a:r>
              <a:rPr lang="en-US" dirty="0"/>
              <a:t> </a:t>
            </a:r>
            <a:r>
              <a:rPr lang="en-US" dirty="0" err="1"/>
              <a:t>xususiyatlariga</a:t>
            </a:r>
            <a:r>
              <a:rPr lang="en-US" dirty="0"/>
              <a:t> ham </a:t>
            </a:r>
            <a:r>
              <a:rPr lang="en-US" dirty="0" err="1"/>
              <a:t>ta’sir</a:t>
            </a:r>
            <a:r>
              <a:rPr lang="en-US" dirty="0"/>
              <a:t> </a:t>
            </a:r>
            <a:r>
              <a:rPr lang="en-US" dirty="0" err="1"/>
              <a:t>qiladi</a:t>
            </a:r>
            <a:r>
              <a:rPr lang="en-US" dirty="0"/>
              <a:t>.</a:t>
            </a:r>
            <a:endParaRPr lang="ru-RU" dirty="0"/>
          </a:p>
          <a:p>
            <a:r>
              <a:rPr lang="en-US" dirty="0"/>
              <a:t>Cr – </a:t>
            </a:r>
            <a:r>
              <a:rPr lang="en-US" dirty="0" err="1"/>
              <a:t>ishqalanib</a:t>
            </a:r>
            <a:r>
              <a:rPr lang="en-US" dirty="0"/>
              <a:t> </a:t>
            </a:r>
            <a:r>
              <a:rPr lang="en-US" dirty="0" err="1"/>
              <a:t>yeyilishga</a:t>
            </a:r>
            <a:r>
              <a:rPr lang="en-US" dirty="0"/>
              <a:t> </a:t>
            </a:r>
            <a:r>
              <a:rPr lang="en-US" dirty="0" err="1"/>
              <a:t>qarshiligini</a:t>
            </a:r>
            <a:r>
              <a:rPr lang="en-US" dirty="0"/>
              <a:t> </a:t>
            </a:r>
            <a:r>
              <a:rPr lang="en-US" dirty="0" err="1"/>
              <a:t>oshiradi</a:t>
            </a:r>
            <a:r>
              <a:rPr lang="en-US" dirty="0"/>
              <a:t>, </a:t>
            </a:r>
            <a:r>
              <a:rPr lang="en-US" dirty="0" err="1"/>
              <a:t>zangga</a:t>
            </a:r>
            <a:r>
              <a:rPr lang="en-US" dirty="0"/>
              <a:t> </a:t>
            </a:r>
            <a:r>
              <a:rPr lang="en-US" dirty="0" err="1"/>
              <a:t>bardomligini</a:t>
            </a:r>
            <a:r>
              <a:rPr lang="en-US" dirty="0"/>
              <a:t> </a:t>
            </a:r>
            <a:r>
              <a:rPr lang="en-US" dirty="0" err="1"/>
              <a:t>oshiradi</a:t>
            </a:r>
            <a:r>
              <a:rPr lang="en-US" dirty="0"/>
              <a:t>. W </a:t>
            </a:r>
            <a:r>
              <a:rPr lang="en-US" dirty="0" err="1"/>
              <a:t>va</a:t>
            </a:r>
            <a:r>
              <a:rPr lang="en-US" dirty="0"/>
              <a:t> G </a:t>
            </a:r>
            <a:r>
              <a:rPr lang="en-US" dirty="0" err="1"/>
              <a:t>bilan</a:t>
            </a:r>
            <a:r>
              <a:rPr lang="en-US" dirty="0"/>
              <a:t> </a:t>
            </a:r>
            <a:r>
              <a:rPr lang="en-US" dirty="0" err="1"/>
              <a:t>harorat</a:t>
            </a:r>
            <a:r>
              <a:rPr lang="en-US" dirty="0"/>
              <a:t> </a:t>
            </a:r>
            <a:r>
              <a:rPr lang="en-US" dirty="0" err="1"/>
              <a:t>ta’sirida</a:t>
            </a:r>
            <a:r>
              <a:rPr lang="en-US" dirty="0"/>
              <a:t> </a:t>
            </a:r>
            <a:r>
              <a:rPr lang="en-US" dirty="0" err="1"/>
              <a:t>defformatsiyalanmaslik</a:t>
            </a:r>
            <a:r>
              <a:rPr lang="en-US" dirty="0"/>
              <a:t> </a:t>
            </a:r>
            <a:r>
              <a:rPr lang="en-US" dirty="0" err="1"/>
              <a:t>qobiliyatini</a:t>
            </a:r>
            <a:r>
              <a:rPr lang="en-US" dirty="0"/>
              <a:t> </a:t>
            </a:r>
            <a:r>
              <a:rPr lang="en-US" dirty="0" err="1"/>
              <a:t>oshiradi</a:t>
            </a:r>
            <a:r>
              <a:rPr lang="en-US" dirty="0"/>
              <a:t>. </a:t>
            </a:r>
            <a:r>
              <a:rPr lang="en-US" dirty="0" err="1"/>
              <a:t>Shuning</a:t>
            </a:r>
            <a:r>
              <a:rPr lang="en-US" dirty="0"/>
              <a:t> </a:t>
            </a:r>
            <a:r>
              <a:rPr lang="en-US" dirty="0" err="1"/>
              <a:t>uchun</a:t>
            </a:r>
            <a:r>
              <a:rPr lang="en-US" dirty="0"/>
              <a:t> </a:t>
            </a:r>
            <a:r>
              <a:rPr lang="en-US" dirty="0" err="1"/>
              <a:t>legirlangan</a:t>
            </a:r>
            <a:r>
              <a:rPr lang="en-US" dirty="0"/>
              <a:t> XVG </a:t>
            </a:r>
            <a:r>
              <a:rPr lang="en-US" dirty="0" err="1"/>
              <a:t>po‘latidan</a:t>
            </a:r>
            <a:r>
              <a:rPr lang="en-US" dirty="0"/>
              <a:t> </a:t>
            </a:r>
            <a:r>
              <a:rPr lang="en-US" dirty="0" err="1"/>
              <a:t>uzun</a:t>
            </a:r>
            <a:r>
              <a:rPr lang="en-US" dirty="0"/>
              <a:t> </a:t>
            </a:r>
            <a:r>
              <a:rPr lang="en-US" dirty="0" err="1"/>
              <a:t>o‘lchamli</a:t>
            </a:r>
            <a:r>
              <a:rPr lang="en-US" dirty="0"/>
              <a:t> («</a:t>
            </a:r>
            <a:r>
              <a:rPr lang="en-US" dirty="0" err="1"/>
              <a:t>dlinn</a:t>
            </a:r>
            <a:r>
              <a:rPr lang="ru-RU" dirty="0"/>
              <a:t>ы</a:t>
            </a:r>
            <a:r>
              <a:rPr lang="en-US" dirty="0"/>
              <a:t>e </a:t>
            </a:r>
            <a:r>
              <a:rPr lang="en-US" dirty="0" err="1"/>
              <a:t>mern</a:t>
            </a:r>
            <a:r>
              <a:rPr lang="ru-RU" dirty="0"/>
              <a:t>ы</a:t>
            </a:r>
            <a:r>
              <a:rPr lang="en-US" dirty="0"/>
              <a:t>e») </a:t>
            </a:r>
            <a:r>
              <a:rPr lang="en-US" dirty="0" err="1"/>
              <a:t>kesgichlar</a:t>
            </a:r>
            <a:r>
              <a:rPr lang="en-US" dirty="0"/>
              <a:t> </a:t>
            </a:r>
            <a:r>
              <a:rPr lang="en-US" dirty="0" err="1"/>
              <a:t>yasaladi</a:t>
            </a:r>
            <a:r>
              <a:rPr lang="en-US" dirty="0"/>
              <a:t>, </a:t>
            </a:r>
            <a:r>
              <a:rPr lang="en-US" dirty="0" err="1"/>
              <a:t>masalan</a:t>
            </a:r>
            <a:r>
              <a:rPr lang="en-US" dirty="0"/>
              <a:t> </a:t>
            </a:r>
            <a:r>
              <a:rPr lang="en-US" dirty="0" err="1"/>
              <a:t>protyajka</a:t>
            </a:r>
            <a:r>
              <a:rPr lang="en-US" dirty="0"/>
              <a:t>.</a:t>
            </a:r>
            <a:endParaRPr lang="ru-RU" dirty="0"/>
          </a:p>
          <a:p>
            <a:r>
              <a:rPr lang="en-US" dirty="0"/>
              <a:t>W – </a:t>
            </a:r>
            <a:r>
              <a:rPr lang="en-US" dirty="0" err="1"/>
              <a:t>o‘tga</a:t>
            </a:r>
            <a:r>
              <a:rPr lang="en-US" dirty="0"/>
              <a:t> </a:t>
            </a:r>
            <a:r>
              <a:rPr lang="en-US" dirty="0" err="1"/>
              <a:t>bardoshliligini</a:t>
            </a:r>
            <a:r>
              <a:rPr lang="en-US" dirty="0"/>
              <a:t>. </a:t>
            </a:r>
            <a:r>
              <a:rPr lang="en-US" dirty="0" err="1"/>
              <a:t>Ayniqsa</a:t>
            </a:r>
            <a:r>
              <a:rPr lang="en-US" dirty="0"/>
              <a:t> V </a:t>
            </a:r>
            <a:r>
              <a:rPr lang="en-US" dirty="0" err="1"/>
              <a:t>bilan</a:t>
            </a:r>
            <a:r>
              <a:rPr lang="en-US" dirty="0"/>
              <a:t> </a:t>
            </a:r>
            <a:r>
              <a:rPr lang="en-US" dirty="0" err="1"/>
              <a:t>birga</a:t>
            </a:r>
            <a:r>
              <a:rPr lang="en-US" dirty="0"/>
              <a:t> </a:t>
            </a:r>
            <a:r>
              <a:rPr lang="en-US" dirty="0" err="1"/>
              <a:t>masalan</a:t>
            </a:r>
            <a:r>
              <a:rPr lang="en-US" dirty="0"/>
              <a:t> </a:t>
            </a:r>
            <a:r>
              <a:rPr lang="en-US" dirty="0" err="1"/>
              <a:t>bu</a:t>
            </a:r>
            <a:r>
              <a:rPr lang="en-US" dirty="0"/>
              <a:t> </a:t>
            </a:r>
            <a:r>
              <a:rPr lang="en-US" dirty="0" err="1"/>
              <a:t>po‘lat</a:t>
            </a:r>
            <a:r>
              <a:rPr lang="en-US" dirty="0"/>
              <a:t> – R18 </a:t>
            </a:r>
            <a:r>
              <a:rPr lang="ru-RU" dirty="0">
                <a:sym typeface="Symbol"/>
              </a:rPr>
              <a:t></a:t>
            </a:r>
            <a:r>
              <a:rPr lang="en-US" dirty="0"/>
              <a:t> </a:t>
            </a:r>
            <a:r>
              <a:rPr lang="en-US" dirty="0" err="1"/>
              <a:t>tez</a:t>
            </a:r>
            <a:r>
              <a:rPr lang="en-US" dirty="0"/>
              <a:t> </a:t>
            </a:r>
            <a:r>
              <a:rPr lang="en-US" dirty="0" err="1"/>
              <a:t>kesar</a:t>
            </a:r>
            <a:r>
              <a:rPr lang="en-US" dirty="0"/>
              <a:t> </a:t>
            </a:r>
            <a:r>
              <a:rPr lang="en-US" dirty="0" err="1"/>
              <a:t>po‘lati</a:t>
            </a:r>
            <a:r>
              <a:rPr lang="en-US" dirty="0"/>
              <a:t>. </a:t>
            </a:r>
            <a:r>
              <a:rPr lang="en-US" dirty="0" err="1"/>
              <a:t>har</a:t>
            </a:r>
            <a:r>
              <a:rPr lang="en-US" dirty="0"/>
              <a:t> </a:t>
            </a:r>
            <a:r>
              <a:rPr lang="en-US" dirty="0" err="1"/>
              <a:t>xil</a:t>
            </a:r>
            <a:r>
              <a:rPr lang="en-US" dirty="0"/>
              <a:t> </a:t>
            </a:r>
            <a:r>
              <a:rPr lang="en-US" dirty="0" err="1"/>
              <a:t>kesgichlar</a:t>
            </a:r>
            <a:r>
              <a:rPr lang="en-US" dirty="0"/>
              <a:t> </a:t>
            </a:r>
            <a:r>
              <a:rPr lang="en-US" dirty="0" err="1"/>
              <a:t>yasaladi</a:t>
            </a:r>
            <a:r>
              <a:rPr lang="en-US" dirty="0"/>
              <a:t>.</a:t>
            </a:r>
            <a:endParaRPr lang="ru-RU" dirty="0"/>
          </a:p>
          <a:p>
            <a:r>
              <a:rPr lang="en-US" dirty="0"/>
              <a:t>Ni – </a:t>
            </a:r>
            <a:r>
              <a:rPr lang="en-US" dirty="0" err="1"/>
              <a:t>qattiqlikni</a:t>
            </a:r>
            <a:r>
              <a:rPr lang="en-US" dirty="0"/>
              <a:t>, </a:t>
            </a:r>
            <a:r>
              <a:rPr lang="en-US" b="1" dirty="0" err="1"/>
              <a:t>zanglamaslik</a:t>
            </a:r>
            <a:r>
              <a:rPr lang="en-US" dirty="0" err="1"/>
              <a:t>ni</a:t>
            </a:r>
            <a:r>
              <a:rPr lang="en-US" dirty="0"/>
              <a:t> </a:t>
            </a:r>
            <a:r>
              <a:rPr lang="en-US" dirty="0" err="1"/>
              <a:t>va</a:t>
            </a:r>
            <a:r>
              <a:rPr lang="en-US" dirty="0"/>
              <a:t> </a:t>
            </a:r>
            <a:r>
              <a:rPr lang="en-US" dirty="0" err="1"/>
              <a:t>h.k</a:t>
            </a:r>
            <a:r>
              <a:rPr lang="en-US" dirty="0"/>
              <a:t>. </a:t>
            </a:r>
            <a:r>
              <a:rPr lang="en-US" dirty="0" err="1"/>
              <a:t>xossalarini</a:t>
            </a:r>
            <a:r>
              <a:rPr lang="en-US" dirty="0"/>
              <a:t> </a:t>
            </a:r>
            <a:r>
              <a:rPr lang="en-US" dirty="0" err="1"/>
              <a:t>oshiradi</a:t>
            </a:r>
            <a:r>
              <a:rPr lang="en-US" dirty="0"/>
              <a:t>. </a:t>
            </a:r>
            <a:r>
              <a:rPr lang="en-US" dirty="0" err="1"/>
              <a:t>Ayniqsa</a:t>
            </a:r>
            <a:r>
              <a:rPr lang="en-US" dirty="0"/>
              <a:t>, </a:t>
            </a:r>
            <a:r>
              <a:rPr lang="en-US" dirty="0" err="1"/>
              <a:t>nikel</a:t>
            </a:r>
            <a:r>
              <a:rPr lang="ru-RU" dirty="0"/>
              <a:t>ь</a:t>
            </a:r>
            <a:r>
              <a:rPr lang="en-US" dirty="0"/>
              <a:t> </a:t>
            </a:r>
            <a:r>
              <a:rPr lang="en-US" dirty="0" err="1"/>
              <a:t>xrom</a:t>
            </a:r>
            <a:r>
              <a:rPr lang="en-US" dirty="0"/>
              <a:t> </a:t>
            </a:r>
            <a:r>
              <a:rPr lang="en-US" dirty="0" err="1"/>
              <a:t>bilan</a:t>
            </a:r>
            <a:r>
              <a:rPr lang="en-US" dirty="0"/>
              <a:t> </a:t>
            </a:r>
            <a:r>
              <a:rPr lang="en-US" dirty="0" err="1"/>
              <a:t>birgalikda</a:t>
            </a:r>
            <a:r>
              <a:rPr lang="en-US" dirty="0"/>
              <a:t>: Cr-Ni – </a:t>
            </a:r>
            <a:r>
              <a:rPr lang="en-US" dirty="0" err="1"/>
              <a:t>tizimidagi</a:t>
            </a:r>
            <a:r>
              <a:rPr lang="en-US" dirty="0"/>
              <a:t> </a:t>
            </a:r>
            <a:r>
              <a:rPr lang="en-US" dirty="0" err="1"/>
              <a:t>po‘latlar</a:t>
            </a:r>
            <a:r>
              <a:rPr lang="en-US" dirty="0"/>
              <a:t>.</a:t>
            </a:r>
            <a:endParaRPr lang="ru-RU" dirty="0"/>
          </a:p>
          <a:p>
            <a:endParaRPr lang="ru-RU" dirty="0"/>
          </a:p>
        </p:txBody>
      </p:sp>
    </p:spTree>
    <p:extLst>
      <p:ext uri="{BB962C8B-B14F-4D97-AF65-F5344CB8AC3E}">
        <p14:creationId xmlns:p14="http://schemas.microsoft.com/office/powerpoint/2010/main" val="109596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additive="base">
                                        <p:cTn id="6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txEl>
                                              <p:pRg st="11" end="11"/>
                                            </p:txEl>
                                          </p:spTgt>
                                        </p:tgtEl>
                                        <p:attrNameLst>
                                          <p:attrName>style.visibility</p:attrName>
                                        </p:attrNameLst>
                                      </p:cBhvr>
                                      <p:to>
                                        <p:strVal val="visible"/>
                                      </p:to>
                                    </p:set>
                                    <p:anim calcmode="lin" valueType="num">
                                      <p:cBhvr additive="base">
                                        <p:cTn id="73"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63040" y="836712"/>
            <a:ext cx="6196405" cy="4886357"/>
          </a:xfrm>
        </p:spPr>
        <p:txBody>
          <a:bodyPr>
            <a:normAutofit fontScale="62500" lnSpcReduction="20000"/>
          </a:bodyPr>
          <a:lstStyle/>
          <a:p>
            <a:r>
              <a:rPr lang="en-US" b="1" dirty="0"/>
              <a:t> </a:t>
            </a:r>
            <a:r>
              <a:rPr lang="en-US" b="1" dirty="0" err="1"/>
              <a:t>Legirlangan</a:t>
            </a:r>
            <a:r>
              <a:rPr lang="en-US" b="1" dirty="0"/>
              <a:t> </a:t>
            </a:r>
            <a:r>
              <a:rPr lang="en-US" b="1" dirty="0" err="1"/>
              <a:t>po‘latlarni</a:t>
            </a:r>
            <a:r>
              <a:rPr lang="en-US" b="1" dirty="0"/>
              <a:t> </a:t>
            </a:r>
            <a:r>
              <a:rPr lang="en-US" b="1" dirty="0" err="1"/>
              <a:t>markalanishi</a:t>
            </a:r>
            <a:endParaRPr lang="ru-RU" dirty="0"/>
          </a:p>
          <a:p>
            <a:r>
              <a:rPr lang="en-US" b="1" u="sng" dirty="0"/>
              <a:t>A</a:t>
            </a:r>
            <a:r>
              <a:rPr lang="en-US" b="1" dirty="0"/>
              <a:t> </a:t>
            </a:r>
            <a:r>
              <a:rPr lang="en-US" dirty="0"/>
              <a:t>– </a:t>
            </a:r>
            <a:r>
              <a:rPr lang="en-US" dirty="0" err="1"/>
              <a:t>azot</a:t>
            </a:r>
            <a:r>
              <a:rPr lang="en-US" dirty="0"/>
              <a:t>, 		</a:t>
            </a:r>
            <a:r>
              <a:rPr lang="uz-Cyrl-UZ" b="1" u="sng" dirty="0"/>
              <a:t>Б</a:t>
            </a:r>
            <a:r>
              <a:rPr lang="en-US" dirty="0"/>
              <a:t> – </a:t>
            </a:r>
            <a:r>
              <a:rPr lang="en-US" dirty="0" err="1"/>
              <a:t>niobiy</a:t>
            </a:r>
            <a:r>
              <a:rPr lang="en-US" dirty="0"/>
              <a:t>, 		</a:t>
            </a:r>
            <a:r>
              <a:rPr lang="uz-Cyrl-UZ" b="1" u="sng" dirty="0"/>
              <a:t>П </a:t>
            </a:r>
            <a:r>
              <a:rPr lang="en-US" dirty="0"/>
              <a:t>– </a:t>
            </a:r>
            <a:r>
              <a:rPr lang="en-US" dirty="0" err="1"/>
              <a:t>fosfor</a:t>
            </a:r>
            <a:r>
              <a:rPr lang="en-US" dirty="0"/>
              <a:t>, 	</a:t>
            </a:r>
            <a:r>
              <a:rPr lang="uz-Cyrl-UZ" dirty="0"/>
              <a:t>     </a:t>
            </a:r>
            <a:r>
              <a:rPr lang="uz-Cyrl-UZ" u="sng" dirty="0"/>
              <a:t>Д</a:t>
            </a:r>
            <a:r>
              <a:rPr lang="en-US" dirty="0"/>
              <a:t> – </a:t>
            </a:r>
            <a:r>
              <a:rPr lang="en-US" dirty="0" err="1"/>
              <a:t>mis</a:t>
            </a:r>
            <a:r>
              <a:rPr lang="en-US" dirty="0"/>
              <a:t>, </a:t>
            </a:r>
            <a:endParaRPr lang="ru-RU" dirty="0"/>
          </a:p>
          <a:p>
            <a:r>
              <a:rPr lang="uz-Cyrl-UZ" b="1" u="sng" dirty="0"/>
              <a:t>Г</a:t>
            </a:r>
            <a:r>
              <a:rPr lang="uz-Cyrl-UZ" b="1" dirty="0"/>
              <a:t> </a:t>
            </a:r>
            <a:r>
              <a:rPr lang="en-US" dirty="0"/>
              <a:t>– </a:t>
            </a:r>
            <a:r>
              <a:rPr lang="en-US" dirty="0" err="1"/>
              <a:t>marganets</a:t>
            </a:r>
            <a:r>
              <a:rPr lang="en-US" dirty="0"/>
              <a:t>, 	</a:t>
            </a:r>
            <a:r>
              <a:rPr lang="uz-Cyrl-UZ" b="1" u="sng" dirty="0"/>
              <a:t>В</a:t>
            </a:r>
            <a:r>
              <a:rPr lang="en-US" dirty="0"/>
              <a:t> – </a:t>
            </a:r>
            <a:r>
              <a:rPr lang="en-US" dirty="0" err="1"/>
              <a:t>volfram</a:t>
            </a:r>
            <a:r>
              <a:rPr lang="en-US" dirty="0"/>
              <a:t>, 		</a:t>
            </a:r>
            <a:r>
              <a:rPr lang="uz-Cyrl-UZ" b="1" u="sng" dirty="0"/>
              <a:t>Ф</a:t>
            </a:r>
            <a:r>
              <a:rPr lang="en-US" dirty="0"/>
              <a:t> – </a:t>
            </a:r>
            <a:r>
              <a:rPr lang="en-US" dirty="0" err="1"/>
              <a:t>vanadiy</a:t>
            </a:r>
            <a:r>
              <a:rPr lang="en-US" dirty="0"/>
              <a:t>, 	</a:t>
            </a:r>
            <a:r>
              <a:rPr lang="uz-Cyrl-UZ" dirty="0"/>
              <a:t>     </a:t>
            </a:r>
            <a:r>
              <a:rPr lang="en-US" b="1" u="sng" dirty="0"/>
              <a:t>K</a:t>
            </a:r>
            <a:r>
              <a:rPr lang="en-US" dirty="0"/>
              <a:t> – </a:t>
            </a:r>
            <a:r>
              <a:rPr lang="en-US" dirty="0" err="1"/>
              <a:t>kob</a:t>
            </a:r>
            <a:r>
              <a:rPr lang="uz-Cyrl-UZ" dirty="0"/>
              <a:t>а</a:t>
            </a:r>
            <a:r>
              <a:rPr lang="en-US" dirty="0" err="1"/>
              <a:t>lt</a:t>
            </a:r>
            <a:r>
              <a:rPr lang="en-US" dirty="0"/>
              <a:t>, </a:t>
            </a:r>
            <a:endParaRPr lang="ru-RU" dirty="0"/>
          </a:p>
          <a:p>
            <a:r>
              <a:rPr lang="en-US" b="1" u="sng" dirty="0"/>
              <a:t>M</a:t>
            </a:r>
            <a:r>
              <a:rPr lang="en-US" dirty="0"/>
              <a:t> –</a:t>
            </a:r>
            <a:r>
              <a:rPr lang="en-US" dirty="0" err="1"/>
              <a:t>molibden</a:t>
            </a:r>
            <a:r>
              <a:rPr lang="en-US" dirty="0"/>
              <a:t>, 	</a:t>
            </a:r>
            <a:r>
              <a:rPr lang="uz-Cyrl-UZ" b="1" u="sng" dirty="0"/>
              <a:t>Н</a:t>
            </a:r>
            <a:r>
              <a:rPr lang="en-US" dirty="0"/>
              <a:t> – </a:t>
            </a:r>
            <a:r>
              <a:rPr lang="en-US" dirty="0" err="1"/>
              <a:t>nikel</a:t>
            </a:r>
            <a:r>
              <a:rPr lang="en-US" dirty="0"/>
              <a:t>, 		</a:t>
            </a:r>
            <a:r>
              <a:rPr lang="uz-Cyrl-UZ" b="1" u="sng" dirty="0"/>
              <a:t>Р</a:t>
            </a:r>
            <a:r>
              <a:rPr lang="en-US" dirty="0"/>
              <a:t> – </a:t>
            </a:r>
            <a:r>
              <a:rPr lang="en-US" dirty="0" err="1"/>
              <a:t>bor</a:t>
            </a:r>
            <a:r>
              <a:rPr lang="en-US" dirty="0"/>
              <a:t>, 	</a:t>
            </a:r>
            <a:r>
              <a:rPr lang="uz-Cyrl-UZ" dirty="0"/>
              <a:t>     </a:t>
            </a:r>
            <a:r>
              <a:rPr lang="en-US" b="1" u="sng" dirty="0"/>
              <a:t>T</a:t>
            </a:r>
            <a:r>
              <a:rPr lang="en-US" dirty="0"/>
              <a:t> – titan, </a:t>
            </a:r>
            <a:endParaRPr lang="ru-RU" dirty="0"/>
          </a:p>
          <a:p>
            <a:r>
              <a:rPr lang="uz-Cyrl-UZ" b="1" u="sng" dirty="0"/>
              <a:t>С </a:t>
            </a:r>
            <a:r>
              <a:rPr lang="en-US" dirty="0"/>
              <a:t>– </a:t>
            </a:r>
            <a:r>
              <a:rPr lang="en-US" dirty="0" err="1"/>
              <a:t>kremniy</a:t>
            </a:r>
            <a:r>
              <a:rPr lang="en-US" dirty="0"/>
              <a:t>, 	</a:t>
            </a:r>
            <a:r>
              <a:rPr lang="uz-Cyrl-UZ" dirty="0"/>
              <a:t>            </a:t>
            </a:r>
            <a:r>
              <a:rPr lang="en-US" b="1" u="sng" dirty="0"/>
              <a:t>X</a:t>
            </a:r>
            <a:r>
              <a:rPr lang="en-US" dirty="0"/>
              <a:t> – </a:t>
            </a:r>
            <a:r>
              <a:rPr lang="en-US" dirty="0" err="1"/>
              <a:t>xrom</a:t>
            </a:r>
            <a:r>
              <a:rPr lang="en-US" dirty="0"/>
              <a:t>, 		</a:t>
            </a:r>
            <a:r>
              <a:rPr lang="uz-Cyrl-UZ" b="1" u="sng" dirty="0"/>
              <a:t>Ц </a:t>
            </a:r>
            <a:r>
              <a:rPr lang="en-US" dirty="0"/>
              <a:t>– </a:t>
            </a:r>
            <a:r>
              <a:rPr lang="en-US" dirty="0" err="1"/>
              <a:t>sirkoniy</a:t>
            </a:r>
            <a:r>
              <a:rPr lang="en-US" dirty="0"/>
              <a:t>, </a:t>
            </a:r>
            <a:r>
              <a:rPr lang="uz-Cyrl-UZ" dirty="0"/>
              <a:t>     </a:t>
            </a:r>
            <a:r>
              <a:rPr lang="uz-Cyrl-UZ" b="1" u="sng" dirty="0"/>
              <a:t>Ю </a:t>
            </a:r>
            <a:r>
              <a:rPr lang="en-US" dirty="0"/>
              <a:t>– </a:t>
            </a:r>
            <a:r>
              <a:rPr lang="en-US" dirty="0" err="1"/>
              <a:t>alyuminiy</a:t>
            </a:r>
            <a:r>
              <a:rPr lang="en-US" dirty="0"/>
              <a:t>, </a:t>
            </a:r>
            <a:endParaRPr lang="ru-RU" dirty="0"/>
          </a:p>
          <a:p>
            <a:r>
              <a:rPr lang="uz-Cyrl-UZ" b="1" u="sng" dirty="0"/>
              <a:t>Ч</a:t>
            </a:r>
            <a:r>
              <a:rPr lang="ru-RU" dirty="0"/>
              <a:t> – </a:t>
            </a:r>
            <a:r>
              <a:rPr lang="en-US" dirty="0" err="1"/>
              <a:t>siyrak</a:t>
            </a:r>
            <a:r>
              <a:rPr lang="ru-RU" dirty="0"/>
              <a:t>-</a:t>
            </a:r>
            <a:r>
              <a:rPr lang="en-US" dirty="0" err="1"/>
              <a:t>er</a:t>
            </a:r>
            <a:r>
              <a:rPr lang="en-US" dirty="0"/>
              <a:t> </a:t>
            </a:r>
            <a:r>
              <a:rPr lang="en-US" dirty="0" err="1"/>
              <a:t>metallari</a:t>
            </a:r>
            <a:r>
              <a:rPr lang="ru-RU" dirty="0"/>
              <a:t>.</a:t>
            </a:r>
          </a:p>
          <a:p>
            <a:r>
              <a:rPr lang="ru-RU" dirty="0"/>
              <a:t>18</a:t>
            </a:r>
            <a:r>
              <a:rPr lang="en-US" dirty="0"/>
              <a:t>X</a:t>
            </a:r>
            <a:r>
              <a:rPr lang="ru-RU" dirty="0"/>
              <a:t>2Н4В	0,18% - С    2% - </a:t>
            </a:r>
            <a:r>
              <a:rPr lang="en-US" dirty="0"/>
              <a:t>X</a:t>
            </a:r>
            <a:r>
              <a:rPr lang="ru-RU" dirty="0"/>
              <a:t>	 4% - Н	1% - В </a:t>
            </a:r>
          </a:p>
          <a:p>
            <a:r>
              <a:rPr lang="en-US" b="1" dirty="0" err="1"/>
              <a:t>Qurilishda</a:t>
            </a:r>
            <a:r>
              <a:rPr lang="en-US" b="1" dirty="0"/>
              <a:t> </a:t>
            </a:r>
            <a:r>
              <a:rPr lang="en-US" b="1" dirty="0" err="1"/>
              <a:t>ishlatiladigan</a:t>
            </a:r>
            <a:r>
              <a:rPr lang="en-US" b="1" dirty="0"/>
              <a:t> </a:t>
            </a:r>
            <a:r>
              <a:rPr lang="en-US" b="1" dirty="0" err="1"/>
              <a:t>kam</a:t>
            </a:r>
            <a:r>
              <a:rPr lang="en-US" b="1" dirty="0"/>
              <a:t> </a:t>
            </a:r>
            <a:r>
              <a:rPr lang="en-US" b="1" dirty="0" err="1"/>
              <a:t>legirlangan</a:t>
            </a:r>
            <a:r>
              <a:rPr lang="en-US" b="1" dirty="0"/>
              <a:t> </a:t>
            </a:r>
            <a:r>
              <a:rPr lang="en-US" b="1" dirty="0" err="1"/>
              <a:t>po‘latlar</a:t>
            </a:r>
            <a:endParaRPr lang="ru-RU" dirty="0"/>
          </a:p>
          <a:p>
            <a:r>
              <a:rPr lang="en-US" dirty="0" err="1"/>
              <a:t>Bularda</a:t>
            </a:r>
            <a:r>
              <a:rPr lang="en-US" dirty="0"/>
              <a:t> </a:t>
            </a:r>
            <a:r>
              <a:rPr lang="en-US" dirty="0" err="1"/>
              <a:t>uglerod</a:t>
            </a:r>
            <a:r>
              <a:rPr lang="en-US" dirty="0"/>
              <a:t> 0,1-0,25% </a:t>
            </a:r>
            <a:r>
              <a:rPr lang="en-US" dirty="0" err="1"/>
              <a:t>bo‘ladi</a:t>
            </a:r>
            <a:r>
              <a:rPr lang="en-US" dirty="0"/>
              <a:t>. Bu </a:t>
            </a:r>
            <a:r>
              <a:rPr lang="en-US" dirty="0" err="1"/>
              <a:t>po‘latlardan</a:t>
            </a:r>
            <a:r>
              <a:rPr lang="en-US" dirty="0"/>
              <a:t> </a:t>
            </a:r>
            <a:r>
              <a:rPr lang="en-US" dirty="0" err="1"/>
              <a:t>fermalar</a:t>
            </a:r>
            <a:r>
              <a:rPr lang="en-US" dirty="0"/>
              <a:t>, </a:t>
            </a:r>
            <a:r>
              <a:rPr lang="en-US" dirty="0" err="1"/>
              <a:t>kema</a:t>
            </a:r>
            <a:r>
              <a:rPr lang="en-US" dirty="0"/>
              <a:t> </a:t>
            </a:r>
            <a:r>
              <a:rPr lang="en-US" dirty="0" err="1"/>
              <a:t>korpuslari</a:t>
            </a:r>
            <a:r>
              <a:rPr lang="en-US" dirty="0"/>
              <a:t> </a:t>
            </a:r>
            <a:r>
              <a:rPr lang="en-US" dirty="0" err="1"/>
              <a:t>armaturalar</a:t>
            </a:r>
            <a:r>
              <a:rPr lang="en-US" dirty="0"/>
              <a:t> </a:t>
            </a:r>
            <a:r>
              <a:rPr lang="en-US" dirty="0" err="1"/>
              <a:t>va</a:t>
            </a:r>
            <a:r>
              <a:rPr lang="en-US" dirty="0"/>
              <a:t> </a:t>
            </a:r>
            <a:r>
              <a:rPr lang="en-US" dirty="0" err="1"/>
              <a:t>h.k</a:t>
            </a:r>
            <a:r>
              <a:rPr lang="en-US" dirty="0"/>
              <a:t>. </a:t>
            </a:r>
            <a:r>
              <a:rPr lang="en-US" dirty="0" err="1"/>
              <a:t>lar</a:t>
            </a:r>
            <a:r>
              <a:rPr lang="en-US" dirty="0"/>
              <a:t> </a:t>
            </a:r>
            <a:r>
              <a:rPr lang="en-US" dirty="0" err="1"/>
              <a:t>quriladi</a:t>
            </a:r>
            <a:r>
              <a:rPr lang="en-US" dirty="0"/>
              <a:t>. </a:t>
            </a:r>
            <a:r>
              <a:rPr lang="en-US" dirty="0" err="1"/>
              <a:t>Kam</a:t>
            </a:r>
            <a:r>
              <a:rPr lang="en-US" dirty="0"/>
              <a:t> </a:t>
            </a:r>
            <a:r>
              <a:rPr lang="en-US" dirty="0" err="1"/>
              <a:t>uglerodli</a:t>
            </a:r>
            <a:r>
              <a:rPr lang="en-US" dirty="0"/>
              <a:t> </a:t>
            </a:r>
            <a:r>
              <a:rPr lang="en-US" dirty="0" err="1"/>
              <a:t>bo‘lgani</a:t>
            </a:r>
            <a:r>
              <a:rPr lang="en-US" dirty="0"/>
              <a:t> </a:t>
            </a:r>
            <a:r>
              <a:rPr lang="en-US" dirty="0" err="1"/>
              <a:t>uchun</a:t>
            </a:r>
            <a:r>
              <a:rPr lang="en-US" dirty="0"/>
              <a:t> </a:t>
            </a:r>
            <a:r>
              <a:rPr lang="en-US" dirty="0" err="1"/>
              <a:t>yaxshi</a:t>
            </a:r>
            <a:r>
              <a:rPr lang="en-US" dirty="0"/>
              <a:t> </a:t>
            </a:r>
            <a:r>
              <a:rPr lang="en-US" dirty="0" err="1"/>
              <a:t>payvandlanadi</a:t>
            </a:r>
            <a:r>
              <a:rPr lang="en-US" dirty="0"/>
              <a:t>. </a:t>
            </a:r>
            <a:r>
              <a:rPr lang="en-US" dirty="0" err="1"/>
              <a:t>Bular</a:t>
            </a:r>
            <a:r>
              <a:rPr lang="en-US" dirty="0"/>
              <a:t> </a:t>
            </a:r>
            <a:r>
              <a:rPr lang="en-US" dirty="0" err="1"/>
              <a:t>temirbeton</a:t>
            </a:r>
            <a:r>
              <a:rPr lang="en-US" dirty="0"/>
              <a:t> </a:t>
            </a:r>
            <a:r>
              <a:rPr lang="en-US" dirty="0" err="1"/>
              <a:t>qovurg‘alari</a:t>
            </a:r>
            <a:r>
              <a:rPr lang="en-US" dirty="0"/>
              <a:t> </a:t>
            </a:r>
            <a:r>
              <a:rPr lang="en-US" dirty="0" err="1"/>
              <a:t>uchun</a:t>
            </a:r>
            <a:r>
              <a:rPr lang="en-US" dirty="0"/>
              <a:t>, </a:t>
            </a:r>
            <a:r>
              <a:rPr lang="en-US" dirty="0" err="1"/>
              <a:t>neft</a:t>
            </a:r>
            <a:r>
              <a:rPr lang="en-US" dirty="0"/>
              <a:t> </a:t>
            </a:r>
            <a:r>
              <a:rPr lang="en-US" b="1" dirty="0" err="1"/>
              <a:t>mahsulot</a:t>
            </a:r>
            <a:r>
              <a:rPr lang="en-US" dirty="0" err="1"/>
              <a:t>lari</a:t>
            </a:r>
            <a:r>
              <a:rPr lang="en-US" dirty="0"/>
              <a:t> </a:t>
            </a:r>
            <a:r>
              <a:rPr lang="en-US" dirty="0" err="1"/>
              <a:t>va</a:t>
            </a:r>
            <a:r>
              <a:rPr lang="en-US" dirty="0"/>
              <a:t> </a:t>
            </a:r>
            <a:r>
              <a:rPr lang="en-US" dirty="0" err="1"/>
              <a:t>gaz</a:t>
            </a:r>
            <a:r>
              <a:rPr lang="en-US" dirty="0"/>
              <a:t> </a:t>
            </a:r>
            <a:r>
              <a:rPr lang="en-US" dirty="0" err="1"/>
              <a:t>quvurlari</a:t>
            </a:r>
            <a:r>
              <a:rPr lang="en-US" dirty="0"/>
              <a:t>, </a:t>
            </a:r>
            <a:r>
              <a:rPr lang="en-US" dirty="0" err="1"/>
              <a:t>metall</a:t>
            </a:r>
            <a:r>
              <a:rPr lang="en-US" dirty="0"/>
              <a:t> </a:t>
            </a:r>
            <a:r>
              <a:rPr lang="en-US" dirty="0" err="1"/>
              <a:t>chiviqlari</a:t>
            </a:r>
            <a:r>
              <a:rPr lang="en-US" dirty="0"/>
              <a:t> ham </a:t>
            </a:r>
            <a:r>
              <a:rPr lang="en-US" dirty="0" err="1"/>
              <a:t>yasaladi</a:t>
            </a:r>
            <a:r>
              <a:rPr lang="en-US" dirty="0"/>
              <a:t>. </a:t>
            </a:r>
            <a:r>
              <a:rPr lang="en-US" dirty="0" err="1"/>
              <a:t>Lekin</a:t>
            </a:r>
            <a:r>
              <a:rPr lang="en-US" dirty="0"/>
              <a:t>, </a:t>
            </a:r>
            <a:r>
              <a:rPr lang="en-US" dirty="0" err="1"/>
              <a:t>mashina</a:t>
            </a:r>
            <a:r>
              <a:rPr lang="en-US" dirty="0"/>
              <a:t> </a:t>
            </a:r>
            <a:r>
              <a:rPr lang="en-US" dirty="0" err="1"/>
              <a:t>detallari</a:t>
            </a:r>
            <a:r>
              <a:rPr lang="en-US" dirty="0"/>
              <a:t> </a:t>
            </a:r>
            <a:r>
              <a:rPr lang="en-US" dirty="0" err="1"/>
              <a:t>uchun</a:t>
            </a:r>
            <a:r>
              <a:rPr lang="en-US" dirty="0"/>
              <a:t> </a:t>
            </a:r>
            <a:r>
              <a:rPr lang="en-US" dirty="0" err="1"/>
              <a:t>onda-sonda</a:t>
            </a:r>
            <a:r>
              <a:rPr lang="en-US" dirty="0"/>
              <a:t> </a:t>
            </a:r>
            <a:r>
              <a:rPr lang="en-US" dirty="0" err="1"/>
              <a:t>ishlatiladi</a:t>
            </a:r>
            <a:r>
              <a:rPr lang="en-US" dirty="0"/>
              <a:t>. Bu </a:t>
            </a:r>
            <a:r>
              <a:rPr lang="en-US" dirty="0" err="1"/>
              <a:t>po‘latlar</a:t>
            </a:r>
            <a:r>
              <a:rPr lang="en-US" dirty="0"/>
              <a:t> </a:t>
            </a:r>
            <a:r>
              <a:rPr lang="ru-RU" dirty="0" err="1"/>
              <a:t>Ст</a:t>
            </a:r>
            <a:r>
              <a:rPr lang="en-US" dirty="0"/>
              <a:t>.1; </a:t>
            </a:r>
            <a:r>
              <a:rPr lang="ru-RU" dirty="0" err="1"/>
              <a:t>Ст</a:t>
            </a:r>
            <a:r>
              <a:rPr lang="en-US" dirty="0"/>
              <a:t>.2; ….. ; </a:t>
            </a:r>
            <a:r>
              <a:rPr lang="uz-Cyrl-UZ" dirty="0"/>
              <a:t>Ст</a:t>
            </a:r>
            <a:r>
              <a:rPr lang="en-US" dirty="0"/>
              <a:t>.6 deb </a:t>
            </a:r>
            <a:r>
              <a:rPr lang="en-US" dirty="0" err="1"/>
              <a:t>markalanadi</a:t>
            </a:r>
            <a:r>
              <a:rPr lang="en-US" dirty="0"/>
              <a:t>. Bu </a:t>
            </a:r>
            <a:r>
              <a:rPr lang="en-US" dirty="0" err="1"/>
              <a:t>po‘latlarning</a:t>
            </a:r>
            <a:r>
              <a:rPr lang="en-US" dirty="0"/>
              <a:t> </a:t>
            </a:r>
            <a:r>
              <a:rPr lang="en-US" dirty="0" err="1"/>
              <a:t>mustahkamligi</a:t>
            </a:r>
            <a:r>
              <a:rPr lang="en-US" dirty="0"/>
              <a:t> </a:t>
            </a:r>
            <a:r>
              <a:rPr lang="ru-RU" dirty="0">
                <a:sym typeface="Symbol"/>
              </a:rPr>
              <a:t></a:t>
            </a:r>
            <a:r>
              <a:rPr lang="en-US" baseline="-25000" dirty="0" err="1"/>
              <a:t>o.g</a:t>
            </a:r>
            <a:r>
              <a:rPr lang="en-US" baseline="-25000" dirty="0"/>
              <a:t>.</a:t>
            </a:r>
            <a:r>
              <a:rPr lang="en-US" dirty="0"/>
              <a:t> = 240 </a:t>
            </a:r>
            <a:r>
              <a:rPr lang="en-US" dirty="0" err="1"/>
              <a:t>Mpa</a:t>
            </a:r>
            <a:r>
              <a:rPr lang="en-US" dirty="0"/>
              <a:t> </a:t>
            </a:r>
            <a:r>
              <a:rPr lang="en-US" dirty="0" err="1"/>
              <a:t>ga</a:t>
            </a:r>
            <a:r>
              <a:rPr lang="en-US" dirty="0"/>
              <a:t> </a:t>
            </a:r>
            <a:r>
              <a:rPr lang="en-US" dirty="0" err="1"/>
              <a:t>teng</a:t>
            </a:r>
            <a:r>
              <a:rPr lang="en-US" dirty="0"/>
              <a:t>.</a:t>
            </a:r>
            <a:endParaRPr lang="ru-RU" dirty="0"/>
          </a:p>
          <a:p>
            <a:r>
              <a:rPr lang="en-US" dirty="0" err="1"/>
              <a:t>Qurilishda</a:t>
            </a:r>
            <a:r>
              <a:rPr lang="en-US" dirty="0"/>
              <a:t> </a:t>
            </a:r>
            <a:r>
              <a:rPr lang="en-US" dirty="0" err="1"/>
              <a:t>ishlatiladigan</a:t>
            </a:r>
            <a:r>
              <a:rPr lang="en-US" dirty="0"/>
              <a:t> </a:t>
            </a:r>
            <a:r>
              <a:rPr lang="en-US" dirty="0" err="1"/>
              <a:t>po‘latlarga</a:t>
            </a:r>
            <a:r>
              <a:rPr lang="en-US" dirty="0"/>
              <a:t> </a:t>
            </a:r>
            <a:r>
              <a:rPr lang="en-US" dirty="0" err="1"/>
              <a:t>kam</a:t>
            </a:r>
            <a:r>
              <a:rPr lang="en-US" dirty="0"/>
              <a:t> </a:t>
            </a:r>
            <a:r>
              <a:rPr lang="en-US" dirty="0" err="1"/>
              <a:t>legirlangan</a:t>
            </a:r>
            <a:r>
              <a:rPr lang="en-US" dirty="0"/>
              <a:t> </a:t>
            </a:r>
            <a:r>
              <a:rPr lang="en-US" dirty="0" err="1"/>
              <a:t>po‘latlar</a:t>
            </a:r>
            <a:r>
              <a:rPr lang="en-US" dirty="0"/>
              <a:t>: 14</a:t>
            </a:r>
            <a:r>
              <a:rPr lang="ru-RU" dirty="0"/>
              <a:t>Г</a:t>
            </a:r>
            <a:r>
              <a:rPr lang="en-US" dirty="0"/>
              <a:t>2; 17</a:t>
            </a:r>
            <a:r>
              <a:rPr lang="ru-RU" dirty="0"/>
              <a:t>ГС</a:t>
            </a:r>
            <a:r>
              <a:rPr lang="en-US" dirty="0"/>
              <a:t>; 14X</a:t>
            </a:r>
            <a:r>
              <a:rPr lang="ru-RU" dirty="0"/>
              <a:t>ГС</a:t>
            </a:r>
            <a:r>
              <a:rPr lang="en-US" dirty="0"/>
              <a:t>; 15X</a:t>
            </a:r>
            <a:r>
              <a:rPr lang="ru-RU" dirty="0"/>
              <a:t>СРД</a:t>
            </a:r>
            <a:r>
              <a:rPr lang="en-US" dirty="0"/>
              <a:t> (</a:t>
            </a:r>
            <a:r>
              <a:rPr lang="ru-RU" dirty="0"/>
              <a:t>Д</a:t>
            </a:r>
            <a:r>
              <a:rPr lang="en-US" dirty="0"/>
              <a:t>-Cu). </a:t>
            </a:r>
            <a:r>
              <a:rPr lang="en-US" dirty="0" err="1"/>
              <a:t>Stal</a:t>
            </a:r>
            <a:r>
              <a:rPr lang="en-US" dirty="0"/>
              <a:t> 15X</a:t>
            </a:r>
            <a:r>
              <a:rPr lang="ru-RU" dirty="0"/>
              <a:t>СНД</a:t>
            </a:r>
            <a:r>
              <a:rPr lang="en-US" dirty="0"/>
              <a:t> </a:t>
            </a:r>
            <a:r>
              <a:rPr lang="en-US" dirty="0" err="1"/>
              <a:t>qattiq</a:t>
            </a:r>
            <a:r>
              <a:rPr lang="en-US" dirty="0"/>
              <a:t> </a:t>
            </a:r>
            <a:r>
              <a:rPr lang="en-US" dirty="0" err="1"/>
              <a:t>sovuqda</a:t>
            </a:r>
            <a:r>
              <a:rPr lang="en-US" dirty="0"/>
              <a:t> (-60</a:t>
            </a:r>
            <a:r>
              <a:rPr lang="en-US" baseline="30000" dirty="0"/>
              <a:t>o</a:t>
            </a:r>
            <a:r>
              <a:rPr lang="ru-RU" dirty="0"/>
              <a:t>С</a:t>
            </a:r>
            <a:r>
              <a:rPr lang="en-US" dirty="0"/>
              <a:t>) da ham </a:t>
            </a:r>
            <a:r>
              <a:rPr lang="en-US" dirty="0" err="1"/>
              <a:t>ishlaveradi</a:t>
            </a:r>
            <a:r>
              <a:rPr lang="en-US" dirty="0"/>
              <a:t>, </a:t>
            </a:r>
            <a:r>
              <a:rPr lang="en-US" dirty="0" err="1"/>
              <a:t>chunki</a:t>
            </a:r>
            <a:r>
              <a:rPr lang="en-US" dirty="0"/>
              <a:t> </a:t>
            </a:r>
            <a:r>
              <a:rPr lang="ru-RU" dirty="0"/>
              <a:t>Н</a:t>
            </a:r>
            <a:r>
              <a:rPr lang="en-US" dirty="0"/>
              <a:t> + </a:t>
            </a:r>
            <a:r>
              <a:rPr lang="ru-RU" dirty="0"/>
              <a:t>Д</a:t>
            </a:r>
            <a:r>
              <a:rPr lang="en-US" dirty="0"/>
              <a:t> </a:t>
            </a:r>
            <a:r>
              <a:rPr lang="en-US" dirty="0" err="1"/>
              <a:t>lar</a:t>
            </a:r>
            <a:r>
              <a:rPr lang="en-US" dirty="0"/>
              <a:t> </a:t>
            </a:r>
            <a:r>
              <a:rPr lang="en-US" dirty="0" err="1"/>
              <a:t>sovuqda</a:t>
            </a:r>
            <a:r>
              <a:rPr lang="en-US" dirty="0"/>
              <a:t> ham </a:t>
            </a:r>
            <a:r>
              <a:rPr lang="en-US" dirty="0" err="1"/>
              <a:t>mo‘rtlashmaydi</a:t>
            </a:r>
            <a:r>
              <a:rPr lang="en-US" dirty="0"/>
              <a:t>. </a:t>
            </a:r>
            <a:r>
              <a:rPr lang="en-US" dirty="0" err="1"/>
              <a:t>Bundan</a:t>
            </a:r>
            <a:r>
              <a:rPr lang="en-US" dirty="0"/>
              <a:t> </a:t>
            </a:r>
            <a:r>
              <a:rPr lang="en-US" dirty="0" err="1"/>
              <a:t>tashqari</a:t>
            </a:r>
            <a:r>
              <a:rPr lang="en-US" dirty="0"/>
              <a:t> </a:t>
            </a:r>
            <a:r>
              <a:rPr lang="en-US" dirty="0" err="1"/>
              <a:t>bular</a:t>
            </a:r>
            <a:r>
              <a:rPr lang="en-US" dirty="0"/>
              <a:t> </a:t>
            </a:r>
            <a:r>
              <a:rPr lang="en-US" dirty="0" err="1"/>
              <a:t>havoda</a:t>
            </a:r>
            <a:r>
              <a:rPr lang="en-US" dirty="0"/>
              <a:t> </a:t>
            </a:r>
            <a:r>
              <a:rPr lang="en-US" dirty="0" err="1"/>
              <a:t>zanglamaslik</a:t>
            </a:r>
            <a:r>
              <a:rPr lang="en-US" dirty="0"/>
              <a:t> </a:t>
            </a:r>
            <a:r>
              <a:rPr lang="en-US" dirty="0" err="1"/>
              <a:t>qobiliyatini</a:t>
            </a:r>
            <a:r>
              <a:rPr lang="en-US" dirty="0"/>
              <a:t> ham </a:t>
            </a:r>
            <a:r>
              <a:rPr lang="en-US" dirty="0" err="1"/>
              <a:t>oshiradi</a:t>
            </a:r>
            <a:r>
              <a:rPr lang="en-US" dirty="0"/>
              <a:t>.</a:t>
            </a:r>
            <a:endParaRPr lang="ru-RU" dirty="0"/>
          </a:p>
          <a:p>
            <a:endParaRPr lang="ru-RU" dirty="0"/>
          </a:p>
        </p:txBody>
      </p:sp>
    </p:spTree>
    <p:extLst>
      <p:ext uri="{BB962C8B-B14F-4D97-AF65-F5344CB8AC3E}">
        <p14:creationId xmlns:p14="http://schemas.microsoft.com/office/powerpoint/2010/main" val="258347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
                                            <p:txEl>
                                              <p:pRg st="5" end="5"/>
                                            </p:txEl>
                                          </p:spTgt>
                                        </p:tgtEl>
                                        <p:attrNameLst>
                                          <p:attrName>style.visibility</p:attrName>
                                        </p:attrNameLst>
                                      </p:cBhvr>
                                      <p:to>
                                        <p:strVal val="visible"/>
                                      </p:to>
                                    </p:set>
                                    <p:animEffect transition="in" filter="wipe(down)">
                                      <p:cBhvr>
                                        <p:cTn id="97" dur="580">
                                          <p:stCondLst>
                                            <p:cond delay="0"/>
                                          </p:stCondLst>
                                        </p:cTn>
                                        <p:tgtEl>
                                          <p:spTgt spid="3">
                                            <p:txEl>
                                              <p:pRg st="5" end="5"/>
                                            </p:txEl>
                                          </p:spTgt>
                                        </p:tgtEl>
                                      </p:cBhvr>
                                    </p:animEffect>
                                    <p:anim calcmode="lin" valueType="num">
                                      <p:cBhvr>
                                        <p:cTn id="9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5" end="5"/>
                                            </p:txEl>
                                          </p:spTgt>
                                        </p:tgtEl>
                                      </p:cBhvr>
                                      <p:to x="100000" y="60000"/>
                                    </p:animScale>
                                    <p:animScale>
                                      <p:cBhvr>
                                        <p:cTn id="104" dur="166" decel="50000">
                                          <p:stCondLst>
                                            <p:cond delay="676"/>
                                          </p:stCondLst>
                                        </p:cTn>
                                        <p:tgtEl>
                                          <p:spTgt spid="3">
                                            <p:txEl>
                                              <p:pRg st="5" end="5"/>
                                            </p:txEl>
                                          </p:spTgt>
                                        </p:tgtEl>
                                      </p:cBhvr>
                                      <p:to x="100000" y="100000"/>
                                    </p:animScale>
                                    <p:animScale>
                                      <p:cBhvr>
                                        <p:cTn id="105" dur="26">
                                          <p:stCondLst>
                                            <p:cond delay="1312"/>
                                          </p:stCondLst>
                                        </p:cTn>
                                        <p:tgtEl>
                                          <p:spTgt spid="3">
                                            <p:txEl>
                                              <p:pRg st="5" end="5"/>
                                            </p:txEl>
                                          </p:spTgt>
                                        </p:tgtEl>
                                      </p:cBhvr>
                                      <p:to x="100000" y="80000"/>
                                    </p:animScale>
                                    <p:animScale>
                                      <p:cBhvr>
                                        <p:cTn id="106" dur="166" decel="50000">
                                          <p:stCondLst>
                                            <p:cond delay="1338"/>
                                          </p:stCondLst>
                                        </p:cTn>
                                        <p:tgtEl>
                                          <p:spTgt spid="3">
                                            <p:txEl>
                                              <p:pRg st="5" end="5"/>
                                            </p:txEl>
                                          </p:spTgt>
                                        </p:tgtEl>
                                      </p:cBhvr>
                                      <p:to x="100000" y="100000"/>
                                    </p:animScale>
                                    <p:animScale>
                                      <p:cBhvr>
                                        <p:cTn id="107" dur="26">
                                          <p:stCondLst>
                                            <p:cond delay="1642"/>
                                          </p:stCondLst>
                                        </p:cTn>
                                        <p:tgtEl>
                                          <p:spTgt spid="3">
                                            <p:txEl>
                                              <p:pRg st="5" end="5"/>
                                            </p:txEl>
                                          </p:spTgt>
                                        </p:tgtEl>
                                      </p:cBhvr>
                                      <p:to x="100000" y="90000"/>
                                    </p:animScale>
                                    <p:animScale>
                                      <p:cBhvr>
                                        <p:cTn id="108" dur="166" decel="50000">
                                          <p:stCondLst>
                                            <p:cond delay="1668"/>
                                          </p:stCondLst>
                                        </p:cTn>
                                        <p:tgtEl>
                                          <p:spTgt spid="3">
                                            <p:txEl>
                                              <p:pRg st="5" end="5"/>
                                            </p:txEl>
                                          </p:spTgt>
                                        </p:tgtEl>
                                      </p:cBhvr>
                                      <p:to x="100000" y="100000"/>
                                    </p:animScale>
                                    <p:animScale>
                                      <p:cBhvr>
                                        <p:cTn id="109" dur="26">
                                          <p:stCondLst>
                                            <p:cond delay="1808"/>
                                          </p:stCondLst>
                                        </p:cTn>
                                        <p:tgtEl>
                                          <p:spTgt spid="3">
                                            <p:txEl>
                                              <p:pRg st="5" end="5"/>
                                            </p:txEl>
                                          </p:spTgt>
                                        </p:tgtEl>
                                      </p:cBhvr>
                                      <p:to x="100000" y="95000"/>
                                    </p:animScale>
                                    <p:animScale>
                                      <p:cBhvr>
                                        <p:cTn id="110" dur="166" decel="50000">
                                          <p:stCondLst>
                                            <p:cond delay="1834"/>
                                          </p:stCondLst>
                                        </p:cTn>
                                        <p:tgtEl>
                                          <p:spTgt spid="3">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3">
                                            <p:txEl>
                                              <p:pRg st="6" end="6"/>
                                            </p:txEl>
                                          </p:spTgt>
                                        </p:tgtEl>
                                        <p:attrNameLst>
                                          <p:attrName>style.visibility</p:attrName>
                                        </p:attrNameLst>
                                      </p:cBhvr>
                                      <p:to>
                                        <p:strVal val="visible"/>
                                      </p:to>
                                    </p:set>
                                    <p:animEffect transition="in" filter="wipe(down)">
                                      <p:cBhvr>
                                        <p:cTn id="115" dur="580">
                                          <p:stCondLst>
                                            <p:cond delay="0"/>
                                          </p:stCondLst>
                                        </p:cTn>
                                        <p:tgtEl>
                                          <p:spTgt spid="3">
                                            <p:txEl>
                                              <p:pRg st="6" end="6"/>
                                            </p:txEl>
                                          </p:spTgt>
                                        </p:tgtEl>
                                      </p:cBhvr>
                                    </p:animEffect>
                                    <p:anim calcmode="lin" valueType="num">
                                      <p:cBhvr>
                                        <p:cTn id="11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3">
                                            <p:txEl>
                                              <p:pRg st="6" end="6"/>
                                            </p:txEl>
                                          </p:spTgt>
                                        </p:tgtEl>
                                      </p:cBhvr>
                                      <p:to x="100000" y="60000"/>
                                    </p:animScale>
                                    <p:animScale>
                                      <p:cBhvr>
                                        <p:cTn id="122" dur="166" decel="50000">
                                          <p:stCondLst>
                                            <p:cond delay="676"/>
                                          </p:stCondLst>
                                        </p:cTn>
                                        <p:tgtEl>
                                          <p:spTgt spid="3">
                                            <p:txEl>
                                              <p:pRg st="6" end="6"/>
                                            </p:txEl>
                                          </p:spTgt>
                                        </p:tgtEl>
                                      </p:cBhvr>
                                      <p:to x="100000" y="100000"/>
                                    </p:animScale>
                                    <p:animScale>
                                      <p:cBhvr>
                                        <p:cTn id="123" dur="26">
                                          <p:stCondLst>
                                            <p:cond delay="1312"/>
                                          </p:stCondLst>
                                        </p:cTn>
                                        <p:tgtEl>
                                          <p:spTgt spid="3">
                                            <p:txEl>
                                              <p:pRg st="6" end="6"/>
                                            </p:txEl>
                                          </p:spTgt>
                                        </p:tgtEl>
                                      </p:cBhvr>
                                      <p:to x="100000" y="80000"/>
                                    </p:animScale>
                                    <p:animScale>
                                      <p:cBhvr>
                                        <p:cTn id="124" dur="166" decel="50000">
                                          <p:stCondLst>
                                            <p:cond delay="1338"/>
                                          </p:stCondLst>
                                        </p:cTn>
                                        <p:tgtEl>
                                          <p:spTgt spid="3">
                                            <p:txEl>
                                              <p:pRg st="6" end="6"/>
                                            </p:txEl>
                                          </p:spTgt>
                                        </p:tgtEl>
                                      </p:cBhvr>
                                      <p:to x="100000" y="100000"/>
                                    </p:animScale>
                                    <p:animScale>
                                      <p:cBhvr>
                                        <p:cTn id="125" dur="26">
                                          <p:stCondLst>
                                            <p:cond delay="1642"/>
                                          </p:stCondLst>
                                        </p:cTn>
                                        <p:tgtEl>
                                          <p:spTgt spid="3">
                                            <p:txEl>
                                              <p:pRg st="6" end="6"/>
                                            </p:txEl>
                                          </p:spTgt>
                                        </p:tgtEl>
                                      </p:cBhvr>
                                      <p:to x="100000" y="90000"/>
                                    </p:animScale>
                                    <p:animScale>
                                      <p:cBhvr>
                                        <p:cTn id="126" dur="166" decel="50000">
                                          <p:stCondLst>
                                            <p:cond delay="1668"/>
                                          </p:stCondLst>
                                        </p:cTn>
                                        <p:tgtEl>
                                          <p:spTgt spid="3">
                                            <p:txEl>
                                              <p:pRg st="6" end="6"/>
                                            </p:txEl>
                                          </p:spTgt>
                                        </p:tgtEl>
                                      </p:cBhvr>
                                      <p:to x="100000" y="100000"/>
                                    </p:animScale>
                                    <p:animScale>
                                      <p:cBhvr>
                                        <p:cTn id="127" dur="26">
                                          <p:stCondLst>
                                            <p:cond delay="1808"/>
                                          </p:stCondLst>
                                        </p:cTn>
                                        <p:tgtEl>
                                          <p:spTgt spid="3">
                                            <p:txEl>
                                              <p:pRg st="6" end="6"/>
                                            </p:txEl>
                                          </p:spTgt>
                                        </p:tgtEl>
                                      </p:cBhvr>
                                      <p:to x="100000" y="95000"/>
                                    </p:animScale>
                                    <p:animScale>
                                      <p:cBhvr>
                                        <p:cTn id="128" dur="166" decel="50000">
                                          <p:stCondLst>
                                            <p:cond delay="1834"/>
                                          </p:stCondLst>
                                        </p:cTn>
                                        <p:tgtEl>
                                          <p:spTgt spid="3">
                                            <p:txEl>
                                              <p:pRg st="6" end="6"/>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3">
                                            <p:txEl>
                                              <p:pRg st="7" end="7"/>
                                            </p:txEl>
                                          </p:spTgt>
                                        </p:tgtEl>
                                        <p:attrNameLst>
                                          <p:attrName>style.visibility</p:attrName>
                                        </p:attrNameLst>
                                      </p:cBhvr>
                                      <p:to>
                                        <p:strVal val="visible"/>
                                      </p:to>
                                    </p:set>
                                    <p:animEffect transition="in" filter="wipe(down)">
                                      <p:cBhvr>
                                        <p:cTn id="133" dur="580">
                                          <p:stCondLst>
                                            <p:cond delay="0"/>
                                          </p:stCondLst>
                                        </p:cTn>
                                        <p:tgtEl>
                                          <p:spTgt spid="3">
                                            <p:txEl>
                                              <p:pRg st="7" end="7"/>
                                            </p:txEl>
                                          </p:spTgt>
                                        </p:tgtEl>
                                      </p:cBhvr>
                                    </p:animEffect>
                                    <p:anim calcmode="lin" valueType="num">
                                      <p:cBhvr>
                                        <p:cTn id="134"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3">
                                            <p:txEl>
                                              <p:pRg st="7" end="7"/>
                                            </p:txEl>
                                          </p:spTgt>
                                        </p:tgtEl>
                                      </p:cBhvr>
                                      <p:to x="100000" y="60000"/>
                                    </p:animScale>
                                    <p:animScale>
                                      <p:cBhvr>
                                        <p:cTn id="140" dur="166" decel="50000">
                                          <p:stCondLst>
                                            <p:cond delay="676"/>
                                          </p:stCondLst>
                                        </p:cTn>
                                        <p:tgtEl>
                                          <p:spTgt spid="3">
                                            <p:txEl>
                                              <p:pRg st="7" end="7"/>
                                            </p:txEl>
                                          </p:spTgt>
                                        </p:tgtEl>
                                      </p:cBhvr>
                                      <p:to x="100000" y="100000"/>
                                    </p:animScale>
                                    <p:animScale>
                                      <p:cBhvr>
                                        <p:cTn id="141" dur="26">
                                          <p:stCondLst>
                                            <p:cond delay="1312"/>
                                          </p:stCondLst>
                                        </p:cTn>
                                        <p:tgtEl>
                                          <p:spTgt spid="3">
                                            <p:txEl>
                                              <p:pRg st="7" end="7"/>
                                            </p:txEl>
                                          </p:spTgt>
                                        </p:tgtEl>
                                      </p:cBhvr>
                                      <p:to x="100000" y="80000"/>
                                    </p:animScale>
                                    <p:animScale>
                                      <p:cBhvr>
                                        <p:cTn id="142" dur="166" decel="50000">
                                          <p:stCondLst>
                                            <p:cond delay="1338"/>
                                          </p:stCondLst>
                                        </p:cTn>
                                        <p:tgtEl>
                                          <p:spTgt spid="3">
                                            <p:txEl>
                                              <p:pRg st="7" end="7"/>
                                            </p:txEl>
                                          </p:spTgt>
                                        </p:tgtEl>
                                      </p:cBhvr>
                                      <p:to x="100000" y="100000"/>
                                    </p:animScale>
                                    <p:animScale>
                                      <p:cBhvr>
                                        <p:cTn id="143" dur="26">
                                          <p:stCondLst>
                                            <p:cond delay="1642"/>
                                          </p:stCondLst>
                                        </p:cTn>
                                        <p:tgtEl>
                                          <p:spTgt spid="3">
                                            <p:txEl>
                                              <p:pRg st="7" end="7"/>
                                            </p:txEl>
                                          </p:spTgt>
                                        </p:tgtEl>
                                      </p:cBhvr>
                                      <p:to x="100000" y="90000"/>
                                    </p:animScale>
                                    <p:animScale>
                                      <p:cBhvr>
                                        <p:cTn id="144" dur="166" decel="50000">
                                          <p:stCondLst>
                                            <p:cond delay="1668"/>
                                          </p:stCondLst>
                                        </p:cTn>
                                        <p:tgtEl>
                                          <p:spTgt spid="3">
                                            <p:txEl>
                                              <p:pRg st="7" end="7"/>
                                            </p:txEl>
                                          </p:spTgt>
                                        </p:tgtEl>
                                      </p:cBhvr>
                                      <p:to x="100000" y="100000"/>
                                    </p:animScale>
                                    <p:animScale>
                                      <p:cBhvr>
                                        <p:cTn id="145" dur="26">
                                          <p:stCondLst>
                                            <p:cond delay="1808"/>
                                          </p:stCondLst>
                                        </p:cTn>
                                        <p:tgtEl>
                                          <p:spTgt spid="3">
                                            <p:txEl>
                                              <p:pRg st="7" end="7"/>
                                            </p:txEl>
                                          </p:spTgt>
                                        </p:tgtEl>
                                      </p:cBhvr>
                                      <p:to x="100000" y="95000"/>
                                    </p:animScale>
                                    <p:animScale>
                                      <p:cBhvr>
                                        <p:cTn id="146" dur="166" decel="50000">
                                          <p:stCondLst>
                                            <p:cond delay="1834"/>
                                          </p:stCondLst>
                                        </p:cTn>
                                        <p:tgtEl>
                                          <p:spTgt spid="3">
                                            <p:txEl>
                                              <p:pRg st="7" end="7"/>
                                            </p:txEl>
                                          </p:spTgt>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grpId="0" nodeType="clickEffect">
                                  <p:stCondLst>
                                    <p:cond delay="0"/>
                                  </p:stCondLst>
                                  <p:childTnLst>
                                    <p:set>
                                      <p:cBhvr>
                                        <p:cTn id="150" dur="1" fill="hold">
                                          <p:stCondLst>
                                            <p:cond delay="0"/>
                                          </p:stCondLst>
                                        </p:cTn>
                                        <p:tgtEl>
                                          <p:spTgt spid="3">
                                            <p:txEl>
                                              <p:pRg st="8" end="8"/>
                                            </p:txEl>
                                          </p:spTgt>
                                        </p:tgtEl>
                                        <p:attrNameLst>
                                          <p:attrName>style.visibility</p:attrName>
                                        </p:attrNameLst>
                                      </p:cBhvr>
                                      <p:to>
                                        <p:strVal val="visible"/>
                                      </p:to>
                                    </p:set>
                                    <p:animEffect transition="in" filter="wipe(down)">
                                      <p:cBhvr>
                                        <p:cTn id="151" dur="580">
                                          <p:stCondLst>
                                            <p:cond delay="0"/>
                                          </p:stCondLst>
                                        </p:cTn>
                                        <p:tgtEl>
                                          <p:spTgt spid="3">
                                            <p:txEl>
                                              <p:pRg st="8" end="8"/>
                                            </p:txEl>
                                          </p:spTgt>
                                        </p:tgtEl>
                                      </p:cBhvr>
                                    </p:animEffect>
                                    <p:anim calcmode="lin" valueType="num">
                                      <p:cBhvr>
                                        <p:cTn id="152"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157" dur="26">
                                          <p:stCondLst>
                                            <p:cond delay="650"/>
                                          </p:stCondLst>
                                        </p:cTn>
                                        <p:tgtEl>
                                          <p:spTgt spid="3">
                                            <p:txEl>
                                              <p:pRg st="8" end="8"/>
                                            </p:txEl>
                                          </p:spTgt>
                                        </p:tgtEl>
                                      </p:cBhvr>
                                      <p:to x="100000" y="60000"/>
                                    </p:animScale>
                                    <p:animScale>
                                      <p:cBhvr>
                                        <p:cTn id="158" dur="166" decel="50000">
                                          <p:stCondLst>
                                            <p:cond delay="676"/>
                                          </p:stCondLst>
                                        </p:cTn>
                                        <p:tgtEl>
                                          <p:spTgt spid="3">
                                            <p:txEl>
                                              <p:pRg st="8" end="8"/>
                                            </p:txEl>
                                          </p:spTgt>
                                        </p:tgtEl>
                                      </p:cBhvr>
                                      <p:to x="100000" y="100000"/>
                                    </p:animScale>
                                    <p:animScale>
                                      <p:cBhvr>
                                        <p:cTn id="159" dur="26">
                                          <p:stCondLst>
                                            <p:cond delay="1312"/>
                                          </p:stCondLst>
                                        </p:cTn>
                                        <p:tgtEl>
                                          <p:spTgt spid="3">
                                            <p:txEl>
                                              <p:pRg st="8" end="8"/>
                                            </p:txEl>
                                          </p:spTgt>
                                        </p:tgtEl>
                                      </p:cBhvr>
                                      <p:to x="100000" y="80000"/>
                                    </p:animScale>
                                    <p:animScale>
                                      <p:cBhvr>
                                        <p:cTn id="160" dur="166" decel="50000">
                                          <p:stCondLst>
                                            <p:cond delay="1338"/>
                                          </p:stCondLst>
                                        </p:cTn>
                                        <p:tgtEl>
                                          <p:spTgt spid="3">
                                            <p:txEl>
                                              <p:pRg st="8" end="8"/>
                                            </p:txEl>
                                          </p:spTgt>
                                        </p:tgtEl>
                                      </p:cBhvr>
                                      <p:to x="100000" y="100000"/>
                                    </p:animScale>
                                    <p:animScale>
                                      <p:cBhvr>
                                        <p:cTn id="161" dur="26">
                                          <p:stCondLst>
                                            <p:cond delay="1642"/>
                                          </p:stCondLst>
                                        </p:cTn>
                                        <p:tgtEl>
                                          <p:spTgt spid="3">
                                            <p:txEl>
                                              <p:pRg st="8" end="8"/>
                                            </p:txEl>
                                          </p:spTgt>
                                        </p:tgtEl>
                                      </p:cBhvr>
                                      <p:to x="100000" y="90000"/>
                                    </p:animScale>
                                    <p:animScale>
                                      <p:cBhvr>
                                        <p:cTn id="162" dur="166" decel="50000">
                                          <p:stCondLst>
                                            <p:cond delay="1668"/>
                                          </p:stCondLst>
                                        </p:cTn>
                                        <p:tgtEl>
                                          <p:spTgt spid="3">
                                            <p:txEl>
                                              <p:pRg st="8" end="8"/>
                                            </p:txEl>
                                          </p:spTgt>
                                        </p:tgtEl>
                                      </p:cBhvr>
                                      <p:to x="100000" y="100000"/>
                                    </p:animScale>
                                    <p:animScale>
                                      <p:cBhvr>
                                        <p:cTn id="163" dur="26">
                                          <p:stCondLst>
                                            <p:cond delay="1808"/>
                                          </p:stCondLst>
                                        </p:cTn>
                                        <p:tgtEl>
                                          <p:spTgt spid="3">
                                            <p:txEl>
                                              <p:pRg st="8" end="8"/>
                                            </p:txEl>
                                          </p:spTgt>
                                        </p:tgtEl>
                                      </p:cBhvr>
                                      <p:to x="100000" y="95000"/>
                                    </p:animScale>
                                    <p:animScale>
                                      <p:cBhvr>
                                        <p:cTn id="164" dur="166" decel="50000">
                                          <p:stCondLst>
                                            <p:cond delay="1834"/>
                                          </p:stCondLst>
                                        </p:cTn>
                                        <p:tgtEl>
                                          <p:spTgt spid="3">
                                            <p:txEl>
                                              <p:pRg st="8" end="8"/>
                                            </p:txEl>
                                          </p:spTgt>
                                        </p:tgtEl>
                                      </p:cBhvr>
                                      <p:to x="100000" y="100000"/>
                                    </p:animScale>
                                  </p:childTnLst>
                                </p:cTn>
                              </p:par>
                            </p:childTnLst>
                          </p:cTn>
                        </p:par>
                      </p:childTnLst>
                    </p:cTn>
                  </p:par>
                  <p:par>
                    <p:cTn id="165" fill="hold">
                      <p:stCondLst>
                        <p:cond delay="indefinite"/>
                      </p:stCondLst>
                      <p:childTnLst>
                        <p:par>
                          <p:cTn id="166" fill="hold">
                            <p:stCondLst>
                              <p:cond delay="0"/>
                            </p:stCondLst>
                            <p:childTnLst>
                              <p:par>
                                <p:cTn id="167" presetID="26" presetClass="entr" presetSubtype="0" fill="hold" grpId="0" nodeType="clickEffect">
                                  <p:stCondLst>
                                    <p:cond delay="0"/>
                                  </p:stCondLst>
                                  <p:childTnLst>
                                    <p:set>
                                      <p:cBhvr>
                                        <p:cTn id="168" dur="1" fill="hold">
                                          <p:stCondLst>
                                            <p:cond delay="0"/>
                                          </p:stCondLst>
                                        </p:cTn>
                                        <p:tgtEl>
                                          <p:spTgt spid="3">
                                            <p:txEl>
                                              <p:pRg st="9" end="9"/>
                                            </p:txEl>
                                          </p:spTgt>
                                        </p:tgtEl>
                                        <p:attrNameLst>
                                          <p:attrName>style.visibility</p:attrName>
                                        </p:attrNameLst>
                                      </p:cBhvr>
                                      <p:to>
                                        <p:strVal val="visible"/>
                                      </p:to>
                                    </p:set>
                                    <p:animEffect transition="in" filter="wipe(down)">
                                      <p:cBhvr>
                                        <p:cTn id="169" dur="580">
                                          <p:stCondLst>
                                            <p:cond delay="0"/>
                                          </p:stCondLst>
                                        </p:cTn>
                                        <p:tgtEl>
                                          <p:spTgt spid="3">
                                            <p:txEl>
                                              <p:pRg st="9" end="9"/>
                                            </p:txEl>
                                          </p:spTgt>
                                        </p:tgtEl>
                                      </p:cBhvr>
                                    </p:animEffect>
                                    <p:anim calcmode="lin" valueType="num">
                                      <p:cBhvr>
                                        <p:cTn id="170"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171"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72"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73"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74"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75" dur="26">
                                          <p:stCondLst>
                                            <p:cond delay="650"/>
                                          </p:stCondLst>
                                        </p:cTn>
                                        <p:tgtEl>
                                          <p:spTgt spid="3">
                                            <p:txEl>
                                              <p:pRg st="9" end="9"/>
                                            </p:txEl>
                                          </p:spTgt>
                                        </p:tgtEl>
                                      </p:cBhvr>
                                      <p:to x="100000" y="60000"/>
                                    </p:animScale>
                                    <p:animScale>
                                      <p:cBhvr>
                                        <p:cTn id="176" dur="166" decel="50000">
                                          <p:stCondLst>
                                            <p:cond delay="676"/>
                                          </p:stCondLst>
                                        </p:cTn>
                                        <p:tgtEl>
                                          <p:spTgt spid="3">
                                            <p:txEl>
                                              <p:pRg st="9" end="9"/>
                                            </p:txEl>
                                          </p:spTgt>
                                        </p:tgtEl>
                                      </p:cBhvr>
                                      <p:to x="100000" y="100000"/>
                                    </p:animScale>
                                    <p:animScale>
                                      <p:cBhvr>
                                        <p:cTn id="177" dur="26">
                                          <p:stCondLst>
                                            <p:cond delay="1312"/>
                                          </p:stCondLst>
                                        </p:cTn>
                                        <p:tgtEl>
                                          <p:spTgt spid="3">
                                            <p:txEl>
                                              <p:pRg st="9" end="9"/>
                                            </p:txEl>
                                          </p:spTgt>
                                        </p:tgtEl>
                                      </p:cBhvr>
                                      <p:to x="100000" y="80000"/>
                                    </p:animScale>
                                    <p:animScale>
                                      <p:cBhvr>
                                        <p:cTn id="178" dur="166" decel="50000">
                                          <p:stCondLst>
                                            <p:cond delay="1338"/>
                                          </p:stCondLst>
                                        </p:cTn>
                                        <p:tgtEl>
                                          <p:spTgt spid="3">
                                            <p:txEl>
                                              <p:pRg st="9" end="9"/>
                                            </p:txEl>
                                          </p:spTgt>
                                        </p:tgtEl>
                                      </p:cBhvr>
                                      <p:to x="100000" y="100000"/>
                                    </p:animScale>
                                    <p:animScale>
                                      <p:cBhvr>
                                        <p:cTn id="179" dur="26">
                                          <p:stCondLst>
                                            <p:cond delay="1642"/>
                                          </p:stCondLst>
                                        </p:cTn>
                                        <p:tgtEl>
                                          <p:spTgt spid="3">
                                            <p:txEl>
                                              <p:pRg st="9" end="9"/>
                                            </p:txEl>
                                          </p:spTgt>
                                        </p:tgtEl>
                                      </p:cBhvr>
                                      <p:to x="100000" y="90000"/>
                                    </p:animScale>
                                    <p:animScale>
                                      <p:cBhvr>
                                        <p:cTn id="180" dur="166" decel="50000">
                                          <p:stCondLst>
                                            <p:cond delay="1668"/>
                                          </p:stCondLst>
                                        </p:cTn>
                                        <p:tgtEl>
                                          <p:spTgt spid="3">
                                            <p:txEl>
                                              <p:pRg st="9" end="9"/>
                                            </p:txEl>
                                          </p:spTgt>
                                        </p:tgtEl>
                                      </p:cBhvr>
                                      <p:to x="100000" y="100000"/>
                                    </p:animScale>
                                    <p:animScale>
                                      <p:cBhvr>
                                        <p:cTn id="181" dur="26">
                                          <p:stCondLst>
                                            <p:cond delay="1808"/>
                                          </p:stCondLst>
                                        </p:cTn>
                                        <p:tgtEl>
                                          <p:spTgt spid="3">
                                            <p:txEl>
                                              <p:pRg st="9" end="9"/>
                                            </p:txEl>
                                          </p:spTgt>
                                        </p:tgtEl>
                                      </p:cBhvr>
                                      <p:to x="100000" y="95000"/>
                                    </p:animScale>
                                    <p:animScale>
                                      <p:cBhvr>
                                        <p:cTn id="182"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71600" y="908720"/>
            <a:ext cx="7056784" cy="4814349"/>
          </a:xfrm>
        </p:spPr>
        <p:txBody>
          <a:bodyPr>
            <a:normAutofit fontScale="62500" lnSpcReduction="20000"/>
          </a:bodyPr>
          <a:lstStyle/>
          <a:p>
            <a:r>
              <a:rPr lang="en-US" b="1" dirty="0"/>
              <a:t> </a:t>
            </a:r>
            <a:r>
              <a:rPr lang="en-US" b="1" dirty="0" err="1"/>
              <a:t>Qirquvchi</a:t>
            </a:r>
            <a:r>
              <a:rPr lang="en-US" b="1" dirty="0"/>
              <a:t> </a:t>
            </a:r>
            <a:r>
              <a:rPr lang="en-US" b="1" dirty="0" err="1"/>
              <a:t>asboblar</a:t>
            </a:r>
            <a:r>
              <a:rPr lang="en-US" b="1" dirty="0"/>
              <a:t> </a:t>
            </a:r>
            <a:r>
              <a:rPr lang="en-US" b="1" dirty="0" err="1"/>
              <a:t>materiallariga</a:t>
            </a:r>
            <a:r>
              <a:rPr lang="en-US" b="1" dirty="0"/>
              <a:t> </a:t>
            </a:r>
            <a:r>
              <a:rPr lang="en-US" b="1" dirty="0" err="1"/>
              <a:t>qo‘yilgan</a:t>
            </a:r>
            <a:r>
              <a:rPr lang="en-US" b="1" dirty="0"/>
              <a:t> </a:t>
            </a:r>
            <a:r>
              <a:rPr lang="en-US" b="1" dirty="0" err="1"/>
              <a:t>talablar</a:t>
            </a:r>
            <a:r>
              <a:rPr lang="en-US" b="1" dirty="0"/>
              <a:t>.</a:t>
            </a:r>
            <a:endParaRPr lang="ru-RU" dirty="0"/>
          </a:p>
          <a:p>
            <a:r>
              <a:rPr lang="uz-Cyrl-UZ" b="1" dirty="0"/>
              <a:t>Q</a:t>
            </a:r>
            <a:r>
              <a:rPr lang="en-US" b="1" dirty="0" err="1"/>
              <a:t>uyidagi</a:t>
            </a:r>
            <a:r>
              <a:rPr lang="en-US" b="1" dirty="0"/>
              <a:t> </a:t>
            </a:r>
            <a:r>
              <a:rPr lang="en-US" b="1" dirty="0" err="1"/>
              <a:t>asosiy</a:t>
            </a:r>
            <a:r>
              <a:rPr lang="en-US" b="1" dirty="0"/>
              <a:t> </a:t>
            </a:r>
            <a:r>
              <a:rPr lang="en-US" b="1" dirty="0" err="1"/>
              <a:t>talablar</a:t>
            </a:r>
            <a:r>
              <a:rPr lang="en-US" b="1" dirty="0"/>
              <a:t> </a:t>
            </a:r>
            <a:r>
              <a:rPr lang="en-US" b="1" dirty="0" err="1"/>
              <a:t>qo‘yiladi</a:t>
            </a:r>
            <a:endParaRPr lang="ru-RU" dirty="0"/>
          </a:p>
          <a:p>
            <a:r>
              <a:rPr lang="en-US" dirty="0"/>
              <a:t>1. </a:t>
            </a:r>
            <a:r>
              <a:rPr lang="en-US" dirty="0" err="1"/>
              <a:t>Etarli</a:t>
            </a:r>
            <a:r>
              <a:rPr lang="en-US" dirty="0"/>
              <a:t> </a:t>
            </a:r>
            <a:r>
              <a:rPr lang="en-US" dirty="0" err="1"/>
              <a:t>darajadagi</a:t>
            </a:r>
            <a:r>
              <a:rPr lang="en-US" dirty="0"/>
              <a:t> </a:t>
            </a:r>
            <a:r>
              <a:rPr lang="en-US" dirty="0" err="1"/>
              <a:t>yuqori</a:t>
            </a:r>
            <a:r>
              <a:rPr lang="en-US" dirty="0"/>
              <a:t> </a:t>
            </a:r>
            <a:r>
              <a:rPr lang="en-US" dirty="0" err="1"/>
              <a:t>qattiqlik</a:t>
            </a:r>
            <a:r>
              <a:rPr lang="en-US" dirty="0"/>
              <a:t>. Bu </a:t>
            </a:r>
            <a:r>
              <a:rPr lang="en-US" dirty="0" err="1"/>
              <a:t>qattiqlik</a:t>
            </a:r>
            <a:r>
              <a:rPr lang="en-US" dirty="0"/>
              <a:t> </a:t>
            </a:r>
            <a:r>
              <a:rPr lang="en-US" dirty="0" err="1"/>
              <a:t>ishlanayotgan</a:t>
            </a:r>
            <a:r>
              <a:rPr lang="en-US" dirty="0"/>
              <a:t> material </a:t>
            </a:r>
            <a:r>
              <a:rPr lang="en-US" dirty="0" err="1"/>
              <a:t>qattiqligidan</a:t>
            </a:r>
            <a:r>
              <a:rPr lang="en-US" dirty="0"/>
              <a:t> </a:t>
            </a:r>
            <a:r>
              <a:rPr lang="en-US" dirty="0" err="1"/>
              <a:t>ancha</a:t>
            </a:r>
            <a:r>
              <a:rPr lang="en-US" dirty="0"/>
              <a:t> </a:t>
            </a:r>
            <a:r>
              <a:rPr lang="en-US" dirty="0" err="1"/>
              <a:t>katta</a:t>
            </a:r>
            <a:r>
              <a:rPr lang="en-US" dirty="0"/>
              <a:t> </a:t>
            </a:r>
            <a:r>
              <a:rPr lang="en-US" dirty="0" err="1"/>
              <a:t>bo‘lishi</a:t>
            </a:r>
            <a:r>
              <a:rPr lang="en-US" dirty="0"/>
              <a:t> </a:t>
            </a:r>
            <a:r>
              <a:rPr lang="en-US" dirty="0" err="1"/>
              <a:t>lozim</a:t>
            </a:r>
            <a:r>
              <a:rPr lang="en-US" dirty="0"/>
              <a:t>.</a:t>
            </a:r>
            <a:endParaRPr lang="ru-RU" dirty="0"/>
          </a:p>
          <a:p>
            <a:r>
              <a:rPr lang="en-US" dirty="0"/>
              <a:t>2. </a:t>
            </a:r>
            <a:r>
              <a:rPr lang="en-US" dirty="0" err="1"/>
              <a:t>Kesuvchi</a:t>
            </a:r>
            <a:r>
              <a:rPr lang="en-US" dirty="0"/>
              <a:t> </a:t>
            </a:r>
            <a:r>
              <a:rPr lang="en-US" dirty="0" err="1"/>
              <a:t>asbobni</a:t>
            </a:r>
            <a:r>
              <a:rPr lang="en-US" dirty="0"/>
              <a:t> </a:t>
            </a:r>
            <a:r>
              <a:rPr lang="en-US" dirty="0" err="1"/>
              <a:t>qirqish</a:t>
            </a:r>
            <a:r>
              <a:rPr lang="en-US" dirty="0"/>
              <a:t> </a:t>
            </a:r>
            <a:r>
              <a:rPr lang="en-US" dirty="0" err="1"/>
              <a:t>tig‘i</a:t>
            </a:r>
            <a:r>
              <a:rPr lang="en-US" dirty="0"/>
              <a:t> </a:t>
            </a:r>
            <a:r>
              <a:rPr lang="en-US" dirty="0" err="1"/>
              <a:t>mustahkam</a:t>
            </a:r>
            <a:r>
              <a:rPr lang="en-US" dirty="0"/>
              <a:t> </a:t>
            </a:r>
            <a:r>
              <a:rPr lang="en-US" dirty="0" err="1"/>
              <a:t>bo‘lishi</a:t>
            </a:r>
            <a:r>
              <a:rPr lang="en-US" dirty="0"/>
              <a:t> </a:t>
            </a:r>
            <a:r>
              <a:rPr lang="en-US" dirty="0" err="1"/>
              <a:t>kerak</a:t>
            </a:r>
            <a:r>
              <a:rPr lang="en-US" dirty="0"/>
              <a:t>. </a:t>
            </a:r>
            <a:r>
              <a:rPr lang="en-US" dirty="0" err="1"/>
              <a:t>Keskichni</a:t>
            </a:r>
            <a:r>
              <a:rPr lang="en-US" dirty="0"/>
              <a:t> </a:t>
            </a:r>
            <a:r>
              <a:rPr lang="en-US" dirty="0" err="1"/>
              <a:t>oldingi</a:t>
            </a:r>
            <a:r>
              <a:rPr lang="en-US" dirty="0"/>
              <a:t> </a:t>
            </a:r>
            <a:r>
              <a:rPr lang="en-US" dirty="0" err="1"/>
              <a:t>yuzasiga</a:t>
            </a:r>
            <a:r>
              <a:rPr lang="en-US" dirty="0"/>
              <a:t> </a:t>
            </a:r>
            <a:r>
              <a:rPr lang="en-US" dirty="0" err="1"/>
              <a:t>katta</a:t>
            </a:r>
            <a:r>
              <a:rPr lang="en-US" dirty="0"/>
              <a:t> </a:t>
            </a:r>
            <a:r>
              <a:rPr lang="en-US" dirty="0" err="1"/>
              <a:t>bosim</a:t>
            </a:r>
            <a:r>
              <a:rPr lang="en-US" dirty="0"/>
              <a:t> </a:t>
            </a:r>
            <a:r>
              <a:rPr lang="en-US" dirty="0" err="1"/>
              <a:t>ta’sir</a:t>
            </a:r>
            <a:r>
              <a:rPr lang="en-US" dirty="0"/>
              <a:t> </a:t>
            </a:r>
            <a:r>
              <a:rPr lang="en-US" dirty="0" err="1"/>
              <a:t>qiladi</a:t>
            </a:r>
            <a:r>
              <a:rPr lang="en-US" dirty="0"/>
              <a:t>, </a:t>
            </a:r>
            <a:r>
              <a:rPr lang="en-US" dirty="0" err="1"/>
              <a:t>bir</a:t>
            </a:r>
            <a:r>
              <a:rPr lang="en-US" dirty="0"/>
              <a:t> </a:t>
            </a:r>
            <a:r>
              <a:rPr lang="en-US" dirty="0" err="1"/>
              <a:t>necha</a:t>
            </a:r>
            <a:r>
              <a:rPr lang="en-US" dirty="0"/>
              <a:t> </a:t>
            </a:r>
            <a:r>
              <a:rPr lang="en-US" dirty="0" err="1"/>
              <a:t>yuz</a:t>
            </a:r>
            <a:r>
              <a:rPr lang="en-US" dirty="0"/>
              <a:t> </a:t>
            </a:r>
            <a:r>
              <a:rPr lang="en-US" dirty="0" err="1"/>
              <a:t>kilogrammdan</a:t>
            </a:r>
            <a:r>
              <a:rPr lang="en-US" dirty="0"/>
              <a:t> </a:t>
            </a:r>
            <a:r>
              <a:rPr lang="en-US" dirty="0" err="1"/>
              <a:t>bir</a:t>
            </a:r>
            <a:r>
              <a:rPr lang="en-US" dirty="0"/>
              <a:t> </a:t>
            </a:r>
            <a:r>
              <a:rPr lang="en-US" dirty="0" err="1"/>
              <a:t>necha</a:t>
            </a:r>
            <a:r>
              <a:rPr lang="en-US" dirty="0"/>
              <a:t> </a:t>
            </a:r>
            <a:r>
              <a:rPr lang="en-US" dirty="0" err="1"/>
              <a:t>tonnagacha</a:t>
            </a:r>
            <a:r>
              <a:rPr lang="en-US" dirty="0"/>
              <a:t>. Bu </a:t>
            </a:r>
            <a:r>
              <a:rPr lang="en-US" dirty="0" err="1"/>
              <a:t>bosim</a:t>
            </a:r>
            <a:r>
              <a:rPr lang="en-US" dirty="0"/>
              <a:t> </a:t>
            </a:r>
            <a:r>
              <a:rPr lang="en-US" dirty="0" err="1"/>
              <a:t>qirqish</a:t>
            </a:r>
            <a:r>
              <a:rPr lang="en-US" dirty="0"/>
              <a:t> </a:t>
            </a:r>
            <a:r>
              <a:rPr lang="en-US" dirty="0" err="1"/>
              <a:t>tig‘ini</a:t>
            </a:r>
            <a:r>
              <a:rPr lang="en-US" dirty="0"/>
              <a:t> </a:t>
            </a:r>
            <a:r>
              <a:rPr lang="en-US" dirty="0" err="1"/>
              <a:t>uchiga</a:t>
            </a:r>
            <a:r>
              <a:rPr lang="en-US" dirty="0"/>
              <a:t> </a:t>
            </a:r>
            <a:r>
              <a:rPr lang="en-US" dirty="0" err="1"/>
              <a:t>to‘g‘ri</a:t>
            </a:r>
            <a:r>
              <a:rPr lang="en-US" dirty="0"/>
              <a:t> </a:t>
            </a:r>
            <a:r>
              <a:rPr lang="en-US" dirty="0" err="1"/>
              <a:t>keladi</a:t>
            </a:r>
            <a:r>
              <a:rPr lang="en-US" dirty="0"/>
              <a:t>. Yana </a:t>
            </a:r>
            <a:r>
              <a:rPr lang="en-US" dirty="0" err="1"/>
              <a:t>qizig‘i</a:t>
            </a:r>
            <a:r>
              <a:rPr lang="en-US" dirty="0"/>
              <a:t> </a:t>
            </a:r>
            <a:r>
              <a:rPr lang="en-US" dirty="0" err="1"/>
              <a:t>shundaki</a:t>
            </a:r>
            <a:r>
              <a:rPr lang="en-US" dirty="0"/>
              <a:t>, </a:t>
            </a:r>
            <a:r>
              <a:rPr lang="en-US" dirty="0" err="1"/>
              <a:t>bu</a:t>
            </a:r>
            <a:r>
              <a:rPr lang="en-US" dirty="0"/>
              <a:t> </a:t>
            </a:r>
            <a:r>
              <a:rPr lang="en-US" dirty="0" err="1"/>
              <a:t>bosim</a:t>
            </a:r>
            <a:r>
              <a:rPr lang="en-US" dirty="0"/>
              <a:t> </a:t>
            </a:r>
            <a:r>
              <a:rPr lang="en-US" dirty="0" err="1"/>
              <a:t>vaqt</a:t>
            </a:r>
            <a:r>
              <a:rPr lang="en-US" dirty="0"/>
              <a:t> </a:t>
            </a:r>
            <a:r>
              <a:rPr lang="en-US" dirty="0" err="1"/>
              <a:t>bo‘yicha</a:t>
            </a:r>
            <a:r>
              <a:rPr lang="en-US" dirty="0"/>
              <a:t> </a:t>
            </a:r>
            <a:r>
              <a:rPr lang="en-US" dirty="0" err="1"/>
              <a:t>o‘zgaruvchan</a:t>
            </a:r>
            <a:r>
              <a:rPr lang="en-US" dirty="0"/>
              <a:t> </a:t>
            </a:r>
            <a:r>
              <a:rPr lang="en-US" dirty="0" err="1"/>
              <a:t>chunki</a:t>
            </a:r>
            <a:r>
              <a:rPr lang="en-US" dirty="0"/>
              <a:t> </a:t>
            </a:r>
            <a:r>
              <a:rPr lang="en-US" dirty="0" err="1"/>
              <a:t>qiytim</a:t>
            </a:r>
            <a:r>
              <a:rPr lang="en-US" dirty="0"/>
              <a:t> </a:t>
            </a:r>
            <a:r>
              <a:rPr lang="en-US" dirty="0" err="1"/>
              <a:t>qatlami</a:t>
            </a:r>
            <a:r>
              <a:rPr lang="en-US" dirty="0"/>
              <a:t> </a:t>
            </a:r>
            <a:r>
              <a:rPr lang="en-US" dirty="0" err="1"/>
              <a:t>har</a:t>
            </a:r>
            <a:r>
              <a:rPr lang="en-US" dirty="0"/>
              <a:t> </a:t>
            </a:r>
            <a:r>
              <a:rPr lang="en-US" dirty="0" err="1"/>
              <a:t>xilligi</a:t>
            </a:r>
            <a:r>
              <a:rPr lang="en-US" dirty="0"/>
              <a:t> </a:t>
            </a:r>
            <a:r>
              <a:rPr lang="en-US" dirty="0" err="1"/>
              <a:t>hisobiga</a:t>
            </a:r>
            <a:r>
              <a:rPr lang="en-US" dirty="0"/>
              <a:t> </a:t>
            </a:r>
            <a:r>
              <a:rPr lang="en-US" dirty="0" err="1"/>
              <a:t>kuch</a:t>
            </a:r>
            <a:r>
              <a:rPr lang="en-US" dirty="0"/>
              <a:t> ham </a:t>
            </a:r>
            <a:r>
              <a:rPr lang="en-US" dirty="0" err="1"/>
              <a:t>o‘zgarib</a:t>
            </a:r>
            <a:r>
              <a:rPr lang="en-US" dirty="0"/>
              <a:t> </a:t>
            </a:r>
            <a:r>
              <a:rPr lang="en-US" dirty="0" err="1"/>
              <a:t>turadi</a:t>
            </a:r>
            <a:r>
              <a:rPr lang="en-US" dirty="0"/>
              <a:t>.</a:t>
            </a:r>
            <a:endParaRPr lang="ru-RU" dirty="0"/>
          </a:p>
          <a:p>
            <a:r>
              <a:rPr lang="en-US" dirty="0"/>
              <a:t>3. </a:t>
            </a:r>
            <a:r>
              <a:rPr lang="en-US" dirty="0" err="1"/>
              <a:t>Ishqalanib</a:t>
            </a:r>
            <a:r>
              <a:rPr lang="en-US" dirty="0"/>
              <a:t> </a:t>
            </a:r>
            <a:r>
              <a:rPr lang="en-US" dirty="0" err="1"/>
              <a:t>yeyilishga</a:t>
            </a:r>
            <a:r>
              <a:rPr lang="en-US" dirty="0"/>
              <a:t> </a:t>
            </a:r>
            <a:r>
              <a:rPr lang="en-US" dirty="0" err="1"/>
              <a:t>katta</a:t>
            </a:r>
            <a:r>
              <a:rPr lang="en-US" dirty="0"/>
              <a:t> </a:t>
            </a:r>
            <a:r>
              <a:rPr lang="en-US" dirty="0" err="1"/>
              <a:t>chidamlilik</a:t>
            </a:r>
            <a:r>
              <a:rPr lang="en-US" dirty="0"/>
              <a:t>. </a:t>
            </a:r>
            <a:r>
              <a:rPr lang="en-US" dirty="0" err="1"/>
              <a:t>Keskich</a:t>
            </a:r>
            <a:r>
              <a:rPr lang="en-US" dirty="0"/>
              <a:t> </a:t>
            </a:r>
            <a:r>
              <a:rPr lang="en-US" dirty="0" err="1"/>
              <a:t>oldingi</a:t>
            </a:r>
            <a:r>
              <a:rPr lang="en-US" dirty="0"/>
              <a:t> </a:t>
            </a:r>
            <a:r>
              <a:rPr lang="en-US" dirty="0" err="1"/>
              <a:t>yuzasidan</a:t>
            </a:r>
            <a:r>
              <a:rPr lang="en-US" dirty="0"/>
              <a:t> </a:t>
            </a:r>
            <a:r>
              <a:rPr lang="en-US" dirty="0" err="1"/>
              <a:t>qirindi</a:t>
            </a:r>
            <a:r>
              <a:rPr lang="en-US" dirty="0"/>
              <a:t> </a:t>
            </a:r>
            <a:r>
              <a:rPr lang="en-US" dirty="0" err="1"/>
              <a:t>rotorli</a:t>
            </a:r>
            <a:r>
              <a:rPr lang="en-US" dirty="0"/>
              <a:t> </a:t>
            </a:r>
            <a:r>
              <a:rPr lang="en-US" dirty="0" err="1"/>
              <a:t>ekskovatori</a:t>
            </a:r>
            <a:r>
              <a:rPr lang="en-US" dirty="0"/>
              <a:t> </a:t>
            </a:r>
            <a:r>
              <a:rPr lang="en-US" dirty="0" err="1"/>
              <a:t>tishlari</a:t>
            </a:r>
            <a:r>
              <a:rPr lang="en-US" dirty="0"/>
              <a:t> </a:t>
            </a:r>
            <a:r>
              <a:rPr lang="en-US" dirty="0" err="1"/>
              <a:t>kabi</a:t>
            </a:r>
            <a:r>
              <a:rPr lang="en-US" dirty="0"/>
              <a:t> </a:t>
            </a:r>
            <a:r>
              <a:rPr lang="en-US" dirty="0" err="1"/>
              <a:t>tirnab</a:t>
            </a:r>
            <a:r>
              <a:rPr lang="en-US" dirty="0"/>
              <a:t> </a:t>
            </a:r>
            <a:r>
              <a:rPr lang="en-US" dirty="0" err="1"/>
              <a:t>o‘tib</a:t>
            </a:r>
            <a:r>
              <a:rPr lang="en-US" dirty="0"/>
              <a:t> </a:t>
            </a:r>
            <a:r>
              <a:rPr lang="en-US" dirty="0" err="1"/>
              <a:t>yuzaga</a:t>
            </a:r>
            <a:r>
              <a:rPr lang="en-US" dirty="0"/>
              <a:t> </a:t>
            </a:r>
            <a:r>
              <a:rPr lang="en-US" dirty="0" err="1"/>
              <a:t>ishqalanib</a:t>
            </a:r>
            <a:r>
              <a:rPr lang="en-US" dirty="0"/>
              <a:t> </a:t>
            </a:r>
            <a:r>
              <a:rPr lang="en-US" dirty="0" err="1"/>
              <a:t>yeyiladi</a:t>
            </a:r>
            <a:r>
              <a:rPr lang="en-US" dirty="0"/>
              <a:t>. </a:t>
            </a:r>
            <a:r>
              <a:rPr lang="en-US" dirty="0" err="1"/>
              <a:t>Bular</a:t>
            </a:r>
            <a:r>
              <a:rPr lang="en-US" dirty="0"/>
              <a:t> </a:t>
            </a:r>
            <a:r>
              <a:rPr lang="en-US" dirty="0" err="1"/>
              <a:t>hammasi</a:t>
            </a:r>
            <a:r>
              <a:rPr lang="en-US" dirty="0"/>
              <a:t> </a:t>
            </a:r>
            <a:r>
              <a:rPr lang="en-US" dirty="0" err="1"/>
              <a:t>yuqori</a:t>
            </a:r>
            <a:r>
              <a:rPr lang="en-US" dirty="0"/>
              <a:t> </a:t>
            </a:r>
            <a:r>
              <a:rPr lang="en-US" dirty="0" err="1"/>
              <a:t>harorat</a:t>
            </a:r>
            <a:r>
              <a:rPr lang="en-US" dirty="0"/>
              <a:t> </a:t>
            </a:r>
            <a:r>
              <a:rPr lang="en-US" dirty="0" err="1"/>
              <a:t>ostida</a:t>
            </a:r>
            <a:r>
              <a:rPr lang="en-US" dirty="0"/>
              <a:t> </a:t>
            </a:r>
            <a:r>
              <a:rPr lang="en-US" dirty="0" err="1"/>
              <a:t>o‘tadi</a:t>
            </a:r>
            <a:r>
              <a:rPr lang="en-US" dirty="0"/>
              <a:t>.</a:t>
            </a:r>
            <a:endParaRPr lang="ru-RU" dirty="0"/>
          </a:p>
          <a:p>
            <a:r>
              <a:rPr lang="en-US" dirty="0"/>
              <a:t>4. </a:t>
            </a:r>
            <a:r>
              <a:rPr lang="en-US" dirty="0" err="1"/>
              <a:t>Issiqqa</a:t>
            </a:r>
            <a:r>
              <a:rPr lang="en-US" dirty="0"/>
              <a:t> </a:t>
            </a:r>
            <a:r>
              <a:rPr lang="en-US" dirty="0" err="1"/>
              <a:t>bardosh</a:t>
            </a:r>
            <a:r>
              <a:rPr lang="en-US" dirty="0"/>
              <a:t> </a:t>
            </a:r>
            <a:r>
              <a:rPr lang="en-US" dirty="0" err="1"/>
              <a:t>bo‘lishi</a:t>
            </a:r>
            <a:r>
              <a:rPr lang="en-US" dirty="0"/>
              <a:t> </a:t>
            </a:r>
            <a:r>
              <a:rPr lang="en-US" dirty="0" err="1"/>
              <a:t>lozim</a:t>
            </a:r>
            <a:r>
              <a:rPr lang="en-US" dirty="0"/>
              <a:t>. </a:t>
            </a:r>
            <a:r>
              <a:rPr lang="uz-Cyrl-UZ" dirty="0"/>
              <a:t>Q</a:t>
            </a:r>
            <a:r>
              <a:rPr lang="en-US" dirty="0" err="1"/>
              <a:t>irqish</a:t>
            </a:r>
            <a:r>
              <a:rPr lang="en-US" dirty="0"/>
              <a:t> </a:t>
            </a:r>
            <a:r>
              <a:rPr lang="en-US" dirty="0" err="1"/>
              <a:t>jarayonida</a:t>
            </a:r>
            <a:r>
              <a:rPr lang="en-US" dirty="0"/>
              <a:t> </a:t>
            </a:r>
            <a:r>
              <a:rPr lang="en-US" dirty="0" err="1"/>
              <a:t>ko‘p</a:t>
            </a:r>
            <a:r>
              <a:rPr lang="en-US" dirty="0"/>
              <a:t> </a:t>
            </a:r>
            <a:r>
              <a:rPr lang="en-US" dirty="0" err="1"/>
              <a:t>va</a:t>
            </a:r>
            <a:r>
              <a:rPr lang="en-US" dirty="0"/>
              <a:t> </a:t>
            </a:r>
            <a:r>
              <a:rPr lang="en-US" dirty="0" err="1"/>
              <a:t>katta</a:t>
            </a:r>
            <a:r>
              <a:rPr lang="en-US" dirty="0"/>
              <a:t> </a:t>
            </a:r>
            <a:r>
              <a:rPr lang="en-US" dirty="0" err="1"/>
              <a:t>issiq</a:t>
            </a:r>
            <a:r>
              <a:rPr lang="en-US" dirty="0"/>
              <a:t> </a:t>
            </a:r>
            <a:r>
              <a:rPr lang="en-US" dirty="0" err="1"/>
              <a:t>chiqadi</a:t>
            </a:r>
            <a:r>
              <a:rPr lang="en-US" dirty="0"/>
              <a:t>. </a:t>
            </a:r>
            <a:r>
              <a:rPr lang="en-US" dirty="0" err="1"/>
              <a:t>Uglerodli</a:t>
            </a:r>
            <a:r>
              <a:rPr lang="en-US" dirty="0"/>
              <a:t> </a:t>
            </a:r>
            <a:r>
              <a:rPr lang="en-US" dirty="0" err="1"/>
              <a:t>asbobsozlik</a:t>
            </a:r>
            <a:r>
              <a:rPr lang="en-US" dirty="0"/>
              <a:t> </a:t>
            </a:r>
            <a:r>
              <a:rPr lang="en-US" dirty="0" err="1"/>
              <a:t>po‘latlarni</a:t>
            </a:r>
            <a:r>
              <a:rPr lang="en-US" dirty="0"/>
              <a:t> </a:t>
            </a:r>
            <a:r>
              <a:rPr lang="en-US" dirty="0" err="1"/>
              <a:t>issiqqa</a:t>
            </a:r>
            <a:r>
              <a:rPr lang="en-US" dirty="0"/>
              <a:t> </a:t>
            </a:r>
            <a:r>
              <a:rPr lang="en-US" dirty="0" err="1"/>
              <a:t>bardoshligi</a:t>
            </a:r>
            <a:r>
              <a:rPr lang="en-US" dirty="0"/>
              <a:t> 200-250º</a:t>
            </a:r>
            <a:r>
              <a:rPr lang="uz-Cyrl-UZ" dirty="0"/>
              <a:t>С</a:t>
            </a:r>
            <a:r>
              <a:rPr lang="en-US" dirty="0"/>
              <a:t>. </a:t>
            </a:r>
            <a:r>
              <a:rPr lang="en-US" dirty="0" err="1"/>
              <a:t>Umuman</a:t>
            </a:r>
            <a:r>
              <a:rPr lang="en-US" dirty="0"/>
              <a:t> </a:t>
            </a:r>
            <a:r>
              <a:rPr lang="en-US" dirty="0" err="1"/>
              <a:t>olganda</a:t>
            </a:r>
            <a:r>
              <a:rPr lang="en-US" dirty="0"/>
              <a:t>, </a:t>
            </a:r>
            <a:r>
              <a:rPr lang="en-US" dirty="0" err="1"/>
              <a:t>po‘latni</a:t>
            </a:r>
            <a:r>
              <a:rPr lang="en-US" dirty="0"/>
              <a:t> </a:t>
            </a:r>
            <a:r>
              <a:rPr lang="en-US" dirty="0" err="1"/>
              <a:t>issiqqa</a:t>
            </a:r>
            <a:r>
              <a:rPr lang="en-US" dirty="0"/>
              <a:t> </a:t>
            </a:r>
            <a:r>
              <a:rPr lang="en-US" dirty="0" err="1"/>
              <a:t>bardoshliligi</a:t>
            </a:r>
            <a:r>
              <a:rPr lang="en-US" dirty="0"/>
              <a:t> deb, </a:t>
            </a:r>
            <a:r>
              <a:rPr lang="en-US" dirty="0" err="1"/>
              <a:t>uni</a:t>
            </a:r>
            <a:r>
              <a:rPr lang="en-US" dirty="0"/>
              <a:t> </a:t>
            </a:r>
            <a:r>
              <a:rPr lang="en-US" dirty="0" err="1"/>
              <a:t>qaysi</a:t>
            </a:r>
            <a:r>
              <a:rPr lang="en-US" dirty="0"/>
              <a:t> </a:t>
            </a:r>
            <a:r>
              <a:rPr lang="en-US" dirty="0" err="1"/>
              <a:t>haroratgacha</a:t>
            </a:r>
            <a:r>
              <a:rPr lang="en-US" dirty="0"/>
              <a:t> </a:t>
            </a:r>
            <a:r>
              <a:rPr lang="en-US" dirty="0" err="1"/>
              <a:t>qizdirilganda</a:t>
            </a:r>
            <a:r>
              <a:rPr lang="en-US" dirty="0"/>
              <a:t> </a:t>
            </a:r>
            <a:r>
              <a:rPr lang="en-US" dirty="0" err="1"/>
              <a:t>o‘zini</a:t>
            </a:r>
            <a:r>
              <a:rPr lang="en-US" dirty="0"/>
              <a:t> </a:t>
            </a:r>
            <a:r>
              <a:rPr lang="en-US" dirty="0" err="1"/>
              <a:t>mexanik</a:t>
            </a:r>
            <a:r>
              <a:rPr lang="en-US" dirty="0"/>
              <a:t> </a:t>
            </a:r>
            <a:r>
              <a:rPr lang="en-US" dirty="0" err="1"/>
              <a:t>xossalarini</a:t>
            </a:r>
            <a:r>
              <a:rPr lang="en-US" dirty="0"/>
              <a:t> </a:t>
            </a:r>
            <a:r>
              <a:rPr lang="en-US" dirty="0" err="1"/>
              <a:t>saqlab</a:t>
            </a:r>
            <a:r>
              <a:rPr lang="en-US" dirty="0"/>
              <a:t> </a:t>
            </a:r>
            <a:r>
              <a:rPr lang="en-US" dirty="0" err="1"/>
              <a:t>turish</a:t>
            </a:r>
            <a:r>
              <a:rPr lang="en-US" dirty="0"/>
              <a:t> </a:t>
            </a:r>
            <a:r>
              <a:rPr lang="en-US" dirty="0" err="1"/>
              <a:t>qobiliyatiga</a:t>
            </a:r>
            <a:r>
              <a:rPr lang="en-US" dirty="0"/>
              <a:t> </a:t>
            </a:r>
            <a:r>
              <a:rPr lang="en-US" dirty="0" err="1"/>
              <a:t>aytiladi</a:t>
            </a:r>
            <a:r>
              <a:rPr lang="en-US" dirty="0"/>
              <a:t>. </a:t>
            </a:r>
            <a:r>
              <a:rPr lang="en-US" dirty="0" err="1"/>
              <a:t>Tez</a:t>
            </a:r>
            <a:r>
              <a:rPr lang="en-US" dirty="0"/>
              <a:t> </a:t>
            </a:r>
            <a:r>
              <a:rPr lang="en-US" dirty="0" err="1"/>
              <a:t>kesar</a:t>
            </a:r>
            <a:r>
              <a:rPr lang="en-US" dirty="0"/>
              <a:t> </a:t>
            </a:r>
            <a:r>
              <a:rPr lang="en-US" dirty="0" err="1"/>
              <a:t>po‘latlari</a:t>
            </a:r>
            <a:r>
              <a:rPr lang="en-US" dirty="0"/>
              <a:t> </a:t>
            </a:r>
            <a:r>
              <a:rPr lang="en-US" dirty="0" err="1"/>
              <a:t>uchun</a:t>
            </a:r>
            <a:r>
              <a:rPr lang="en-US" dirty="0"/>
              <a:t> u 600º</a:t>
            </a:r>
            <a:r>
              <a:rPr lang="uz-Cyrl-UZ" dirty="0"/>
              <a:t>С</a:t>
            </a:r>
            <a:r>
              <a:rPr lang="en-US" dirty="0"/>
              <a:t> </a:t>
            </a:r>
            <a:r>
              <a:rPr lang="en-US" dirty="0" err="1"/>
              <a:t>ga</a:t>
            </a:r>
            <a:r>
              <a:rPr lang="en-US" dirty="0"/>
              <a:t>, </a:t>
            </a:r>
            <a:r>
              <a:rPr lang="en-US" dirty="0" err="1"/>
              <a:t>qattiq</a:t>
            </a:r>
            <a:r>
              <a:rPr lang="en-US" dirty="0"/>
              <a:t> </a:t>
            </a:r>
            <a:r>
              <a:rPr lang="en-US" dirty="0" err="1"/>
              <a:t>qotishmalar</a:t>
            </a:r>
            <a:r>
              <a:rPr lang="en-US" dirty="0"/>
              <a:t> </a:t>
            </a:r>
            <a:r>
              <a:rPr lang="en-US" dirty="0" err="1"/>
              <a:t>uchun</a:t>
            </a:r>
            <a:r>
              <a:rPr lang="en-US" dirty="0"/>
              <a:t> 800-900-1000º</a:t>
            </a:r>
            <a:r>
              <a:rPr lang="uz-Cyrl-UZ" dirty="0"/>
              <a:t>С</a:t>
            </a:r>
            <a:r>
              <a:rPr lang="en-US" dirty="0"/>
              <a:t> </a:t>
            </a:r>
            <a:r>
              <a:rPr lang="en-US" dirty="0" err="1"/>
              <a:t>ga</a:t>
            </a:r>
            <a:r>
              <a:rPr lang="en-US" dirty="0"/>
              <a:t> </a:t>
            </a:r>
            <a:r>
              <a:rPr lang="en-US" dirty="0" err="1"/>
              <a:t>teng</a:t>
            </a:r>
            <a:r>
              <a:rPr lang="en-US" dirty="0"/>
              <a:t>.</a:t>
            </a:r>
            <a:endParaRPr lang="ru-RU" dirty="0"/>
          </a:p>
          <a:p>
            <a:r>
              <a:rPr lang="en-US" dirty="0"/>
              <a:t>5. </a:t>
            </a:r>
            <a:r>
              <a:rPr lang="en-US" dirty="0" err="1"/>
              <a:t>Keskich</a:t>
            </a:r>
            <a:r>
              <a:rPr lang="en-US" dirty="0"/>
              <a:t> </a:t>
            </a:r>
            <a:r>
              <a:rPr lang="en-US" dirty="0" err="1"/>
              <a:t>materiali</a:t>
            </a:r>
            <a:r>
              <a:rPr lang="en-US" dirty="0"/>
              <a:t> </a:t>
            </a:r>
            <a:r>
              <a:rPr lang="en-US" dirty="0" err="1"/>
              <a:t>ishlanayotgan</a:t>
            </a:r>
            <a:r>
              <a:rPr lang="en-US" dirty="0"/>
              <a:t> material </a:t>
            </a:r>
            <a:r>
              <a:rPr lang="en-US" dirty="0" err="1"/>
              <a:t>bilan</a:t>
            </a:r>
            <a:r>
              <a:rPr lang="en-US" dirty="0"/>
              <a:t> </a:t>
            </a:r>
            <a:r>
              <a:rPr lang="en-US" dirty="0" err="1"/>
              <a:t>bir-biriga</a:t>
            </a:r>
            <a:r>
              <a:rPr lang="en-US" dirty="0"/>
              <a:t> </a:t>
            </a:r>
            <a:r>
              <a:rPr lang="en-US" dirty="0" err="1"/>
              <a:t>yopishqoqligi</a:t>
            </a:r>
            <a:r>
              <a:rPr lang="en-US" dirty="0"/>
              <a:t> </a:t>
            </a:r>
            <a:r>
              <a:rPr lang="en-US" dirty="0" err="1"/>
              <a:t>iloji</a:t>
            </a:r>
            <a:r>
              <a:rPr lang="en-US" dirty="0"/>
              <a:t> </a:t>
            </a:r>
            <a:r>
              <a:rPr lang="en-US" dirty="0" err="1"/>
              <a:t>boricha</a:t>
            </a:r>
            <a:r>
              <a:rPr lang="en-US" dirty="0"/>
              <a:t> </a:t>
            </a:r>
            <a:r>
              <a:rPr lang="en-US" dirty="0" err="1"/>
              <a:t>kam</a:t>
            </a:r>
            <a:r>
              <a:rPr lang="en-US" dirty="0"/>
              <a:t> </a:t>
            </a:r>
            <a:r>
              <a:rPr lang="en-US" dirty="0" err="1"/>
              <a:t>bo‘lishi</a:t>
            </a:r>
            <a:r>
              <a:rPr lang="en-US" dirty="0"/>
              <a:t> </a:t>
            </a:r>
            <a:r>
              <a:rPr lang="en-US" dirty="0" err="1"/>
              <a:t>lozim</a:t>
            </a:r>
            <a:r>
              <a:rPr lang="en-US" dirty="0"/>
              <a:t>. </a:t>
            </a:r>
            <a:r>
              <a:rPr lang="en-US" dirty="0" err="1"/>
              <a:t>Yopishgan</a:t>
            </a:r>
            <a:r>
              <a:rPr lang="en-US" dirty="0"/>
              <a:t> </a:t>
            </a:r>
            <a:r>
              <a:rPr lang="en-US" dirty="0" err="1"/>
              <a:t>hajm</a:t>
            </a:r>
            <a:r>
              <a:rPr lang="en-US" dirty="0"/>
              <a:t> </a:t>
            </a:r>
            <a:r>
              <a:rPr lang="en-US" dirty="0" err="1"/>
              <a:t>o‘zidan</a:t>
            </a:r>
            <a:r>
              <a:rPr lang="en-US" dirty="0"/>
              <a:t> </a:t>
            </a:r>
            <a:r>
              <a:rPr lang="en-US" dirty="0" err="1"/>
              <a:t>keyingi</a:t>
            </a:r>
            <a:r>
              <a:rPr lang="en-US" dirty="0"/>
              <a:t> </a:t>
            </a:r>
            <a:r>
              <a:rPr lang="en-US" dirty="0" err="1"/>
              <a:t>kelayotgan</a:t>
            </a:r>
            <a:r>
              <a:rPr lang="en-US" dirty="0"/>
              <a:t> </a:t>
            </a:r>
            <a:r>
              <a:rPr lang="en-US" dirty="0" err="1"/>
              <a:t>oqim</a:t>
            </a:r>
            <a:r>
              <a:rPr lang="en-US" dirty="0"/>
              <a:t> </a:t>
            </a:r>
            <a:r>
              <a:rPr lang="en-US" dirty="0" err="1"/>
              <a:t>bilan</a:t>
            </a:r>
            <a:r>
              <a:rPr lang="en-US" dirty="0"/>
              <a:t> </a:t>
            </a:r>
            <a:r>
              <a:rPr lang="en-US" dirty="0" err="1"/>
              <a:t>o‘pirib</a:t>
            </a:r>
            <a:r>
              <a:rPr lang="en-US" dirty="0"/>
              <a:t> </a:t>
            </a:r>
            <a:r>
              <a:rPr lang="en-US" dirty="0" err="1"/>
              <a:t>olib</a:t>
            </a:r>
            <a:r>
              <a:rPr lang="en-US" dirty="0"/>
              <a:t> </a:t>
            </a:r>
            <a:r>
              <a:rPr lang="en-US" dirty="0" err="1"/>
              <a:t>ketadi-yulib</a:t>
            </a:r>
            <a:r>
              <a:rPr lang="en-US" dirty="0"/>
              <a:t> </a:t>
            </a:r>
            <a:r>
              <a:rPr lang="en-US" dirty="0" err="1"/>
              <a:t>oladi</a:t>
            </a:r>
            <a:r>
              <a:rPr lang="en-US" dirty="0"/>
              <a:t>.</a:t>
            </a:r>
            <a:endParaRPr lang="ru-RU" dirty="0"/>
          </a:p>
          <a:p>
            <a:r>
              <a:rPr lang="en-US" dirty="0"/>
              <a:t>6. </a:t>
            </a:r>
            <a:r>
              <a:rPr lang="en-US" dirty="0" err="1"/>
              <a:t>Iloji</a:t>
            </a:r>
            <a:r>
              <a:rPr lang="en-US" dirty="0"/>
              <a:t> </a:t>
            </a:r>
            <a:r>
              <a:rPr lang="en-US" dirty="0" err="1"/>
              <a:t>boricha</a:t>
            </a:r>
            <a:r>
              <a:rPr lang="en-US" dirty="0"/>
              <a:t> </a:t>
            </a:r>
            <a:r>
              <a:rPr lang="en-US" dirty="0" err="1"/>
              <a:t>keskich</a:t>
            </a:r>
            <a:r>
              <a:rPr lang="en-US" dirty="0"/>
              <a:t> </a:t>
            </a:r>
            <a:r>
              <a:rPr lang="en-US" dirty="0" err="1"/>
              <a:t>materialini</a:t>
            </a:r>
            <a:r>
              <a:rPr lang="en-US" dirty="0"/>
              <a:t> </a:t>
            </a:r>
            <a:r>
              <a:rPr lang="en-US" dirty="0" err="1"/>
              <a:t>issiqlik</a:t>
            </a:r>
            <a:r>
              <a:rPr lang="en-US" dirty="0"/>
              <a:t> </a:t>
            </a:r>
            <a:r>
              <a:rPr lang="en-US" dirty="0" err="1"/>
              <a:t>o‘tkazish</a:t>
            </a:r>
            <a:r>
              <a:rPr lang="en-US" dirty="0"/>
              <a:t> </a:t>
            </a:r>
            <a:r>
              <a:rPr lang="en-US" dirty="0" err="1"/>
              <a:t>qobiliyati</a:t>
            </a:r>
            <a:r>
              <a:rPr lang="en-US" dirty="0"/>
              <a:t> </a:t>
            </a:r>
            <a:r>
              <a:rPr lang="en-US" dirty="0" err="1"/>
              <a:t>yuqori</a:t>
            </a:r>
            <a:r>
              <a:rPr lang="en-US" dirty="0"/>
              <a:t> </a:t>
            </a:r>
            <a:r>
              <a:rPr lang="en-US" dirty="0" err="1"/>
              <a:t>bo‘lishi</a:t>
            </a:r>
            <a:r>
              <a:rPr lang="en-US" dirty="0"/>
              <a:t> </a:t>
            </a:r>
            <a:r>
              <a:rPr lang="en-US" dirty="0" err="1"/>
              <a:t>kerak</a:t>
            </a:r>
            <a:r>
              <a:rPr lang="en-US" dirty="0"/>
              <a:t>. </a:t>
            </a:r>
            <a:r>
              <a:rPr lang="en-US" dirty="0" err="1"/>
              <a:t>Keskich</a:t>
            </a:r>
            <a:r>
              <a:rPr lang="en-US" dirty="0"/>
              <a:t> </a:t>
            </a:r>
            <a:r>
              <a:rPr lang="en-US" dirty="0" err="1"/>
              <a:t>cho‘qqisidagi</a:t>
            </a:r>
            <a:r>
              <a:rPr lang="en-US" dirty="0"/>
              <a:t> </a:t>
            </a:r>
            <a:r>
              <a:rPr lang="en-US" dirty="0" err="1"/>
              <a:t>issiqlik</a:t>
            </a:r>
            <a:r>
              <a:rPr lang="en-US" dirty="0"/>
              <a:t> </a:t>
            </a:r>
            <a:r>
              <a:rPr lang="en-US" dirty="0" err="1"/>
              <a:t>to‘planib</a:t>
            </a:r>
            <a:r>
              <a:rPr lang="en-US" dirty="0"/>
              <a:t> </a:t>
            </a:r>
            <a:r>
              <a:rPr lang="en-US" dirty="0" err="1"/>
              <a:t>qolsa</a:t>
            </a:r>
            <a:r>
              <a:rPr lang="en-US" dirty="0"/>
              <a:t>, </a:t>
            </a:r>
            <a:r>
              <a:rPr lang="en-US" dirty="0" err="1"/>
              <a:t>cho‘qqi</a:t>
            </a:r>
            <a:r>
              <a:rPr lang="en-US" dirty="0"/>
              <a:t> </a:t>
            </a:r>
            <a:r>
              <a:rPr lang="en-US" dirty="0" err="1"/>
              <a:t>o‘ta</a:t>
            </a:r>
            <a:r>
              <a:rPr lang="en-US" dirty="0"/>
              <a:t> </a:t>
            </a:r>
            <a:r>
              <a:rPr lang="en-US" dirty="0" err="1"/>
              <a:t>qizib</a:t>
            </a:r>
            <a:r>
              <a:rPr lang="en-US" dirty="0"/>
              <a:t> </a:t>
            </a:r>
            <a:r>
              <a:rPr lang="en-US" dirty="0" err="1"/>
              <a:t>qirqish</a:t>
            </a:r>
            <a:r>
              <a:rPr lang="en-US" dirty="0"/>
              <a:t> </a:t>
            </a:r>
            <a:r>
              <a:rPr lang="en-US" dirty="0" err="1"/>
              <a:t>qobiliyatini</a:t>
            </a:r>
            <a:r>
              <a:rPr lang="en-US" dirty="0"/>
              <a:t> </a:t>
            </a:r>
            <a:r>
              <a:rPr lang="en-US" dirty="0" err="1"/>
              <a:t>yo‘qotadi</a:t>
            </a:r>
            <a:r>
              <a:rPr lang="en-US" dirty="0"/>
              <a:t>. (</a:t>
            </a:r>
            <a:r>
              <a:rPr lang="en-US" dirty="0" err="1"/>
              <a:t>Ariqdagi</a:t>
            </a:r>
            <a:r>
              <a:rPr lang="en-US" dirty="0"/>
              <a:t> </a:t>
            </a:r>
            <a:r>
              <a:rPr lang="en-US" dirty="0" err="1"/>
              <a:t>suv</a:t>
            </a:r>
            <a:r>
              <a:rPr lang="en-US" dirty="0"/>
              <a:t> </a:t>
            </a:r>
            <a:r>
              <a:rPr lang="en-US" dirty="0" err="1"/>
              <a:t>toshgan</a:t>
            </a:r>
            <a:r>
              <a:rPr lang="en-US" dirty="0"/>
              <a:t> </a:t>
            </a:r>
            <a:r>
              <a:rPr lang="en-US" dirty="0" err="1"/>
              <a:t>kabi</a:t>
            </a:r>
            <a:r>
              <a:rPr lang="en-US" dirty="0"/>
              <a:t>)</a:t>
            </a:r>
            <a:endParaRPr lang="ru-RU" dirty="0"/>
          </a:p>
          <a:p>
            <a:endParaRPr lang="ru-RU" dirty="0"/>
          </a:p>
        </p:txBody>
      </p:sp>
    </p:spTree>
    <p:extLst>
      <p:ext uri="{BB962C8B-B14F-4D97-AF65-F5344CB8AC3E}">
        <p14:creationId xmlns:p14="http://schemas.microsoft.com/office/powerpoint/2010/main" val="2018057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p:cTn id="6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905214596"/>
              </p:ext>
            </p:extLst>
          </p:nvPr>
        </p:nvGraphicFramePr>
        <p:xfrm>
          <a:off x="1463675" y="2119313"/>
          <a:ext cx="6196013" cy="360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3419872" y="1124744"/>
            <a:ext cx="2376264" cy="369332"/>
          </a:xfrm>
          <a:prstGeom prst="rect">
            <a:avLst/>
          </a:prstGeom>
        </p:spPr>
        <p:txBody>
          <a:bodyPr wrap="square">
            <a:spAutoFit/>
          </a:bodyPr>
          <a:lstStyle/>
          <a:p>
            <a:r>
              <a:rPr lang="en-US" b="1" dirty="0" smtClean="0"/>
              <a:t>        </a:t>
            </a:r>
            <a:r>
              <a:rPr lang="en-US" b="1" dirty="0" err="1" smtClean="0"/>
              <a:t>Materiallar</a:t>
            </a:r>
            <a:endParaRPr lang="ru-RU" dirty="0"/>
          </a:p>
        </p:txBody>
      </p:sp>
    </p:spTree>
    <p:extLst>
      <p:ext uri="{BB962C8B-B14F-4D97-AF65-F5344CB8AC3E}">
        <p14:creationId xmlns:p14="http://schemas.microsoft.com/office/powerpoint/2010/main" val="3141799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03648" y="764705"/>
            <a:ext cx="6565344" cy="1872208"/>
          </a:xfrm>
        </p:spPr>
        <p:txBody>
          <a:bodyPr>
            <a:normAutofit fontScale="70000" lnSpcReduction="20000"/>
          </a:bodyPr>
          <a:lstStyle/>
          <a:p>
            <a:r>
              <a:rPr lang="ru-RU" b="1" dirty="0"/>
              <a:t> </a:t>
            </a:r>
            <a:r>
              <a:rPr lang="uz-Cyrl-UZ" b="1" dirty="0"/>
              <a:t>Metallarni elektrokimyoviy korroziyasi</a:t>
            </a:r>
            <a:endParaRPr lang="ru-RU" dirty="0"/>
          </a:p>
          <a:p>
            <a:r>
              <a:rPr lang="uz-Cyrl-UZ" dirty="0"/>
              <a:t>Elektrokimyoviy korroziya suyuq elektrolitlarda (nam havoda, nam yerda, dengiz va daryo suvlarida, tuz, ishqor va kislota eritmalarida) paydo bo‘lib rivojlanadi. </a:t>
            </a:r>
            <a:r>
              <a:rPr lang="en-US" dirty="0" err="1"/>
              <a:t>Bunda</a:t>
            </a:r>
            <a:r>
              <a:rPr lang="en-US" dirty="0"/>
              <a:t> </a:t>
            </a:r>
            <a:r>
              <a:rPr lang="en-US" dirty="0" err="1"/>
              <a:t>metall</a:t>
            </a:r>
            <a:r>
              <a:rPr lang="en-US" dirty="0"/>
              <a:t> </a:t>
            </a:r>
            <a:r>
              <a:rPr lang="en-US" dirty="0" err="1"/>
              <a:t>bilan</a:t>
            </a:r>
            <a:r>
              <a:rPr lang="en-US" dirty="0"/>
              <a:t> </a:t>
            </a:r>
            <a:r>
              <a:rPr lang="en-US" dirty="0" err="1"/>
              <a:t>elektrolit</a:t>
            </a:r>
            <a:r>
              <a:rPr lang="en-US" dirty="0"/>
              <a:t> </a:t>
            </a:r>
            <a:r>
              <a:rPr lang="en-US" dirty="0" err="1"/>
              <a:t>orasida</a:t>
            </a:r>
            <a:r>
              <a:rPr lang="en-US" dirty="0"/>
              <a:t> </a:t>
            </a:r>
            <a:r>
              <a:rPr lang="en-US" dirty="0" err="1"/>
              <a:t>korroziya</a:t>
            </a:r>
            <a:r>
              <a:rPr lang="en-US" dirty="0"/>
              <a:t> </a:t>
            </a:r>
            <a:r>
              <a:rPr lang="en-US" dirty="0" err="1"/>
              <a:t>toki</a:t>
            </a:r>
            <a:r>
              <a:rPr lang="en-US" dirty="0"/>
              <a:t> </a:t>
            </a:r>
            <a:r>
              <a:rPr lang="en-US" dirty="0" err="1"/>
              <a:t>o‘rnatiladi</a:t>
            </a:r>
            <a:r>
              <a:rPr lang="en-US" dirty="0"/>
              <a:t>- </a:t>
            </a:r>
            <a:r>
              <a:rPr lang="en-US" dirty="0" err="1"/>
              <a:t>paydo</a:t>
            </a:r>
            <a:r>
              <a:rPr lang="en-US" dirty="0"/>
              <a:t> </a:t>
            </a:r>
            <a:r>
              <a:rPr lang="en-US" dirty="0" err="1"/>
              <a:t>bo‘ladi</a:t>
            </a:r>
            <a:r>
              <a:rPr lang="en-US" dirty="0"/>
              <a:t> </a:t>
            </a:r>
            <a:r>
              <a:rPr lang="en-US" dirty="0" err="1"/>
              <a:t>va</a:t>
            </a:r>
            <a:r>
              <a:rPr lang="en-US" dirty="0"/>
              <a:t> </a:t>
            </a:r>
            <a:r>
              <a:rPr lang="en-US" dirty="0" err="1"/>
              <a:t>tok</a:t>
            </a:r>
            <a:r>
              <a:rPr lang="en-US" dirty="0"/>
              <a:t> </a:t>
            </a:r>
            <a:r>
              <a:rPr lang="en-US" dirty="0" err="1"/>
              <a:t>o‘tishi</a:t>
            </a:r>
            <a:r>
              <a:rPr lang="en-US" dirty="0"/>
              <a:t> </a:t>
            </a:r>
            <a:r>
              <a:rPr lang="en-US" dirty="0" err="1"/>
              <a:t>sababi</a:t>
            </a:r>
            <a:r>
              <a:rPr lang="en-US" dirty="0"/>
              <a:t> </a:t>
            </a:r>
            <a:r>
              <a:rPr lang="en-US" dirty="0" err="1"/>
              <a:t>bilan</a:t>
            </a:r>
            <a:r>
              <a:rPr lang="en-US" dirty="0"/>
              <a:t> </a:t>
            </a:r>
            <a:r>
              <a:rPr lang="en-US" dirty="0" err="1"/>
              <a:t>metall</a:t>
            </a:r>
            <a:r>
              <a:rPr lang="en-US" dirty="0"/>
              <a:t> </a:t>
            </a:r>
            <a:r>
              <a:rPr lang="en-US" dirty="0" err="1"/>
              <a:t>eriydi</a:t>
            </a:r>
            <a:r>
              <a:rPr lang="en-US" dirty="0"/>
              <a:t>.</a:t>
            </a:r>
            <a:endParaRPr lang="ru-RU" dirty="0"/>
          </a:p>
          <a:p>
            <a:r>
              <a:rPr lang="en-US" dirty="0" err="1"/>
              <a:t>Elektrolitda</a:t>
            </a:r>
            <a:r>
              <a:rPr lang="en-US" dirty="0"/>
              <a:t> </a:t>
            </a:r>
            <a:r>
              <a:rPr lang="en-US" dirty="0" err="1"/>
              <a:t>metall</a:t>
            </a:r>
            <a:r>
              <a:rPr lang="en-US" dirty="0"/>
              <a:t> </a:t>
            </a:r>
            <a:r>
              <a:rPr lang="en-US" dirty="0" err="1"/>
              <a:t>yuzasi</a:t>
            </a:r>
            <a:r>
              <a:rPr lang="en-US" dirty="0"/>
              <a:t> </a:t>
            </a:r>
            <a:r>
              <a:rPr lang="en-US" dirty="0" err="1"/>
              <a:t>bir</a:t>
            </a:r>
            <a:r>
              <a:rPr lang="en-US" dirty="0"/>
              <a:t> </a:t>
            </a:r>
            <a:r>
              <a:rPr lang="en-US" dirty="0" err="1"/>
              <a:t>xil</a:t>
            </a:r>
            <a:r>
              <a:rPr lang="en-US" dirty="0"/>
              <a:t> </a:t>
            </a:r>
            <a:r>
              <a:rPr lang="en-US" dirty="0" err="1"/>
              <a:t>emas</a:t>
            </a:r>
            <a:r>
              <a:rPr lang="en-US" dirty="0"/>
              <a:t>, </a:t>
            </a:r>
            <a:r>
              <a:rPr lang="en-US" dirty="0" err="1"/>
              <a:t>natijada</a:t>
            </a:r>
            <a:r>
              <a:rPr lang="en-US" dirty="0"/>
              <a:t> </a:t>
            </a:r>
            <a:r>
              <a:rPr lang="en-US" dirty="0" err="1"/>
              <a:t>mikrogalvanikli</a:t>
            </a:r>
            <a:r>
              <a:rPr lang="en-US" dirty="0"/>
              <a:t> </a:t>
            </a:r>
            <a:r>
              <a:rPr lang="en-US" dirty="0" err="1"/>
              <a:t>korroziyali</a:t>
            </a:r>
            <a:r>
              <a:rPr lang="en-US" dirty="0"/>
              <a:t> element </a:t>
            </a:r>
            <a:r>
              <a:rPr lang="en-US" dirty="0" err="1"/>
              <a:t>hosil</a:t>
            </a:r>
            <a:r>
              <a:rPr lang="en-US" dirty="0"/>
              <a:t> </a:t>
            </a:r>
            <a:r>
              <a:rPr lang="en-US" dirty="0" err="1"/>
              <a:t>bo‘ladi</a:t>
            </a:r>
            <a:r>
              <a:rPr lang="en-US" dirty="0"/>
              <a:t>. (</a:t>
            </a:r>
            <a:r>
              <a:rPr lang="en-US" dirty="0" err="1"/>
              <a:t>rasm</a:t>
            </a:r>
            <a:r>
              <a:rPr lang="uz-Cyrl-UZ" dirty="0"/>
              <a:t>    </a:t>
            </a:r>
            <a:r>
              <a:rPr lang="en-US" dirty="0"/>
              <a:t>)</a:t>
            </a:r>
            <a:endParaRPr lang="ru-RU" dirty="0"/>
          </a:p>
          <a:p>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2852936"/>
            <a:ext cx="4389437" cy="2286000"/>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2672839" y="5445993"/>
            <a:ext cx="3867277" cy="369332"/>
          </a:xfrm>
          <a:prstGeom prst="rect">
            <a:avLst/>
          </a:prstGeom>
        </p:spPr>
        <p:txBody>
          <a:bodyPr wrap="none">
            <a:spAutoFit/>
          </a:bodyPr>
          <a:lstStyle/>
          <a:p>
            <a:r>
              <a:rPr lang="en-US" dirty="0" err="1"/>
              <a:t>Rasm</a:t>
            </a:r>
            <a:r>
              <a:rPr lang="en-US" dirty="0"/>
              <a:t> </a:t>
            </a:r>
            <a:r>
              <a:rPr lang="uz-Cyrl-UZ" dirty="0"/>
              <a:t>      </a:t>
            </a:r>
            <a:r>
              <a:rPr lang="en-US" dirty="0" err="1"/>
              <a:t>Korrozion</a:t>
            </a:r>
            <a:r>
              <a:rPr lang="en-US" dirty="0"/>
              <a:t> element </a:t>
            </a:r>
            <a:r>
              <a:rPr lang="en-US" dirty="0" err="1"/>
              <a:t>sxemasi</a:t>
            </a:r>
            <a:r>
              <a:rPr lang="en-US" dirty="0"/>
              <a:t>.</a:t>
            </a:r>
            <a:endParaRPr lang="ru-RU" dirty="0"/>
          </a:p>
        </p:txBody>
      </p:sp>
    </p:spTree>
    <p:extLst>
      <p:ext uri="{BB962C8B-B14F-4D97-AF65-F5344CB8AC3E}">
        <p14:creationId xmlns:p14="http://schemas.microsoft.com/office/powerpoint/2010/main" val="530297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Effect transition="in" filter="wipe(down)">
                                      <p:cBhvr>
                                        <p:cTn id="28" dur="500"/>
                                        <p:tgtEl>
                                          <p:spTgt spid="1026"/>
                                        </p:tgtEl>
                                      </p:cBhvr>
                                    </p:animEffect>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down)">
                                      <p:cBhvr>
                                        <p:cTn id="33" dur="580">
                                          <p:stCondLst>
                                            <p:cond delay="0"/>
                                          </p:stCondLst>
                                        </p:cTn>
                                        <p:tgtEl>
                                          <p:spTgt spid="4"/>
                                        </p:tgtEl>
                                      </p:cBhvr>
                                    </p:animEffect>
                                    <p:anim calcmode="lin" valueType="num">
                                      <p:cBhvr>
                                        <p:cTn id="3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9" dur="26">
                                          <p:stCondLst>
                                            <p:cond delay="650"/>
                                          </p:stCondLst>
                                        </p:cTn>
                                        <p:tgtEl>
                                          <p:spTgt spid="4"/>
                                        </p:tgtEl>
                                      </p:cBhvr>
                                      <p:to x="100000" y="60000"/>
                                    </p:animScale>
                                    <p:animScale>
                                      <p:cBhvr>
                                        <p:cTn id="40" dur="166" decel="50000">
                                          <p:stCondLst>
                                            <p:cond delay="676"/>
                                          </p:stCondLst>
                                        </p:cTn>
                                        <p:tgtEl>
                                          <p:spTgt spid="4"/>
                                        </p:tgtEl>
                                      </p:cBhvr>
                                      <p:to x="100000" y="100000"/>
                                    </p:animScale>
                                    <p:animScale>
                                      <p:cBhvr>
                                        <p:cTn id="41" dur="26">
                                          <p:stCondLst>
                                            <p:cond delay="1312"/>
                                          </p:stCondLst>
                                        </p:cTn>
                                        <p:tgtEl>
                                          <p:spTgt spid="4"/>
                                        </p:tgtEl>
                                      </p:cBhvr>
                                      <p:to x="100000" y="80000"/>
                                    </p:animScale>
                                    <p:animScale>
                                      <p:cBhvr>
                                        <p:cTn id="42" dur="166" decel="50000">
                                          <p:stCondLst>
                                            <p:cond delay="1338"/>
                                          </p:stCondLst>
                                        </p:cTn>
                                        <p:tgtEl>
                                          <p:spTgt spid="4"/>
                                        </p:tgtEl>
                                      </p:cBhvr>
                                      <p:to x="100000" y="100000"/>
                                    </p:animScale>
                                    <p:animScale>
                                      <p:cBhvr>
                                        <p:cTn id="43" dur="26">
                                          <p:stCondLst>
                                            <p:cond delay="1642"/>
                                          </p:stCondLst>
                                        </p:cTn>
                                        <p:tgtEl>
                                          <p:spTgt spid="4"/>
                                        </p:tgtEl>
                                      </p:cBhvr>
                                      <p:to x="100000" y="90000"/>
                                    </p:animScale>
                                    <p:animScale>
                                      <p:cBhvr>
                                        <p:cTn id="44" dur="166" decel="50000">
                                          <p:stCondLst>
                                            <p:cond delay="1668"/>
                                          </p:stCondLst>
                                        </p:cTn>
                                        <p:tgtEl>
                                          <p:spTgt spid="4"/>
                                        </p:tgtEl>
                                      </p:cBhvr>
                                      <p:to x="100000" y="100000"/>
                                    </p:animScale>
                                    <p:animScale>
                                      <p:cBhvr>
                                        <p:cTn id="45" dur="26">
                                          <p:stCondLst>
                                            <p:cond delay="1808"/>
                                          </p:stCondLst>
                                        </p:cTn>
                                        <p:tgtEl>
                                          <p:spTgt spid="4"/>
                                        </p:tgtEl>
                                      </p:cBhvr>
                                      <p:to x="100000" y="95000"/>
                                    </p:animScale>
                                    <p:animScale>
                                      <p:cBhvr>
                                        <p:cTn id="4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3939" y="1052736"/>
            <a:ext cx="4176122" cy="2603218"/>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Прямоугольник 9"/>
          <p:cNvSpPr/>
          <p:nvPr/>
        </p:nvSpPr>
        <p:spPr>
          <a:xfrm>
            <a:off x="1547664" y="3933056"/>
            <a:ext cx="5832648" cy="646331"/>
          </a:xfrm>
          <a:prstGeom prst="rect">
            <a:avLst/>
          </a:prstGeom>
        </p:spPr>
        <p:txBody>
          <a:bodyPr wrap="square">
            <a:spAutoFit/>
          </a:bodyPr>
          <a:lstStyle/>
          <a:p>
            <a:r>
              <a:rPr lang="en-US" dirty="0" err="1"/>
              <a:t>Rasm</a:t>
            </a:r>
            <a:r>
              <a:rPr lang="en-US" dirty="0"/>
              <a:t> </a:t>
            </a:r>
            <a:r>
              <a:rPr lang="uz-Cyrl-UZ" dirty="0"/>
              <a:t>      </a:t>
            </a:r>
            <a:r>
              <a:rPr lang="en-US" dirty="0" err="1"/>
              <a:t>Elektrolit</a:t>
            </a:r>
            <a:r>
              <a:rPr lang="en-US" dirty="0"/>
              <a:t> </a:t>
            </a:r>
            <a:r>
              <a:rPr lang="en-US" dirty="0" err="1"/>
              <a:t>tarkibini</a:t>
            </a:r>
            <a:r>
              <a:rPr lang="en-US" dirty="0"/>
              <a:t> </a:t>
            </a:r>
            <a:r>
              <a:rPr lang="en-US" dirty="0" err="1"/>
              <a:t>korroziyalanish</a:t>
            </a:r>
            <a:r>
              <a:rPr lang="en-US" dirty="0"/>
              <a:t> </a:t>
            </a:r>
            <a:r>
              <a:rPr lang="en-US" dirty="0" err="1"/>
              <a:t>tezligiga</a:t>
            </a:r>
            <a:r>
              <a:rPr lang="en-US" dirty="0"/>
              <a:t> </a:t>
            </a:r>
            <a:r>
              <a:rPr lang="en-US" dirty="0" err="1"/>
              <a:t>ta’siri</a:t>
            </a:r>
            <a:r>
              <a:rPr lang="en-US" dirty="0"/>
              <a:t>.</a:t>
            </a:r>
            <a:endParaRPr lang="ru-RU" dirty="0"/>
          </a:p>
        </p:txBody>
      </p:sp>
    </p:spTree>
    <p:extLst>
      <p:ext uri="{BB962C8B-B14F-4D97-AF65-F5344CB8AC3E}">
        <p14:creationId xmlns:p14="http://schemas.microsoft.com/office/powerpoint/2010/main" val="2647835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wipe(down)">
                                      <p:cBhvr>
                                        <p:cTn id="7" dur="580">
                                          <p:stCondLst>
                                            <p:cond delay="0"/>
                                          </p:stCondLst>
                                        </p:cTn>
                                        <p:tgtEl>
                                          <p:spTgt spid="2052"/>
                                        </p:tgtEl>
                                      </p:cBhvr>
                                    </p:animEffect>
                                    <p:anim calcmode="lin" valueType="num">
                                      <p:cBhvr>
                                        <p:cTn id="8"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2"/>
                                        </p:tgtEl>
                                      </p:cBhvr>
                                      <p:to x="100000" y="60000"/>
                                    </p:animScale>
                                    <p:animScale>
                                      <p:cBhvr>
                                        <p:cTn id="14" dur="166" decel="50000">
                                          <p:stCondLst>
                                            <p:cond delay="676"/>
                                          </p:stCondLst>
                                        </p:cTn>
                                        <p:tgtEl>
                                          <p:spTgt spid="2052"/>
                                        </p:tgtEl>
                                      </p:cBhvr>
                                      <p:to x="100000" y="100000"/>
                                    </p:animScale>
                                    <p:animScale>
                                      <p:cBhvr>
                                        <p:cTn id="15" dur="26">
                                          <p:stCondLst>
                                            <p:cond delay="1312"/>
                                          </p:stCondLst>
                                        </p:cTn>
                                        <p:tgtEl>
                                          <p:spTgt spid="2052"/>
                                        </p:tgtEl>
                                      </p:cBhvr>
                                      <p:to x="100000" y="80000"/>
                                    </p:animScale>
                                    <p:animScale>
                                      <p:cBhvr>
                                        <p:cTn id="16" dur="166" decel="50000">
                                          <p:stCondLst>
                                            <p:cond delay="1338"/>
                                          </p:stCondLst>
                                        </p:cTn>
                                        <p:tgtEl>
                                          <p:spTgt spid="2052"/>
                                        </p:tgtEl>
                                      </p:cBhvr>
                                      <p:to x="100000" y="100000"/>
                                    </p:animScale>
                                    <p:animScale>
                                      <p:cBhvr>
                                        <p:cTn id="17" dur="26">
                                          <p:stCondLst>
                                            <p:cond delay="1642"/>
                                          </p:stCondLst>
                                        </p:cTn>
                                        <p:tgtEl>
                                          <p:spTgt spid="2052"/>
                                        </p:tgtEl>
                                      </p:cBhvr>
                                      <p:to x="100000" y="90000"/>
                                    </p:animScale>
                                    <p:animScale>
                                      <p:cBhvr>
                                        <p:cTn id="18" dur="166" decel="50000">
                                          <p:stCondLst>
                                            <p:cond delay="1668"/>
                                          </p:stCondLst>
                                        </p:cTn>
                                        <p:tgtEl>
                                          <p:spTgt spid="2052"/>
                                        </p:tgtEl>
                                      </p:cBhvr>
                                      <p:to x="100000" y="100000"/>
                                    </p:animScale>
                                    <p:animScale>
                                      <p:cBhvr>
                                        <p:cTn id="19" dur="26">
                                          <p:stCondLst>
                                            <p:cond delay="1808"/>
                                          </p:stCondLst>
                                        </p:cTn>
                                        <p:tgtEl>
                                          <p:spTgt spid="2052"/>
                                        </p:tgtEl>
                                      </p:cBhvr>
                                      <p:to x="100000" y="95000"/>
                                    </p:animScale>
                                    <p:animScale>
                                      <p:cBhvr>
                                        <p:cTn id="20" dur="166" decel="50000">
                                          <p:stCondLst>
                                            <p:cond delay="1834"/>
                                          </p:stCondLst>
                                        </p:cTn>
                                        <p:tgtEl>
                                          <p:spTgt spid="205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87624" y="764704"/>
            <a:ext cx="6984776" cy="864096"/>
          </a:xfrm>
        </p:spPr>
        <p:txBody>
          <a:bodyPr>
            <a:normAutofit fontScale="70000" lnSpcReduction="20000"/>
          </a:bodyPr>
          <a:lstStyle/>
          <a:p>
            <a:r>
              <a:rPr lang="en-US" b="1" dirty="0" err="1"/>
              <a:t>Austenitli</a:t>
            </a:r>
            <a:r>
              <a:rPr lang="en-US" b="1" dirty="0"/>
              <a:t> </a:t>
            </a:r>
            <a:r>
              <a:rPr lang="en-US" b="1" dirty="0" err="1"/>
              <a:t>po‘latlar</a:t>
            </a:r>
            <a:endParaRPr lang="ru-RU" dirty="0"/>
          </a:p>
          <a:p>
            <a:r>
              <a:rPr lang="en-US" dirty="0"/>
              <a:t>Bu </a:t>
            </a:r>
            <a:r>
              <a:rPr lang="en-US" dirty="0" err="1"/>
              <a:t>po‘latlar</a:t>
            </a:r>
            <a:r>
              <a:rPr lang="en-US" dirty="0"/>
              <a:t> universal, </a:t>
            </a:r>
            <a:r>
              <a:rPr lang="en-US" dirty="0" err="1"/>
              <a:t>shuning</a:t>
            </a:r>
            <a:r>
              <a:rPr lang="en-US" dirty="0"/>
              <a:t> </a:t>
            </a:r>
            <a:r>
              <a:rPr lang="en-US" dirty="0" err="1"/>
              <a:t>uchun</a:t>
            </a:r>
            <a:r>
              <a:rPr lang="en-US" dirty="0"/>
              <a:t> </a:t>
            </a:r>
            <a:r>
              <a:rPr lang="en-US" dirty="0" err="1"/>
              <a:t>ko‘p</a:t>
            </a:r>
            <a:r>
              <a:rPr lang="en-US" dirty="0"/>
              <a:t> </a:t>
            </a:r>
            <a:r>
              <a:rPr lang="en-US" dirty="0" err="1"/>
              <a:t>ishlatiladi</a:t>
            </a:r>
            <a:r>
              <a:rPr lang="en-US" dirty="0"/>
              <a:t>. </a:t>
            </a:r>
            <a:r>
              <a:rPr lang="en-US" dirty="0" err="1"/>
              <a:t>Kimyoviy</a:t>
            </a:r>
            <a:r>
              <a:rPr lang="en-US" dirty="0"/>
              <a:t> </a:t>
            </a:r>
            <a:r>
              <a:rPr lang="en-US" dirty="0" err="1"/>
              <a:t>tarkibiga</a:t>
            </a:r>
            <a:r>
              <a:rPr lang="en-US" dirty="0"/>
              <a:t> </a:t>
            </a:r>
            <a:r>
              <a:rPr lang="en-US" dirty="0" err="1"/>
              <a:t>qarab</a:t>
            </a:r>
            <a:r>
              <a:rPr lang="en-US" dirty="0"/>
              <a:t> </a:t>
            </a:r>
            <a:r>
              <a:rPr lang="en-US" dirty="0" err="1"/>
              <a:t>xrom-nikelli</a:t>
            </a:r>
            <a:r>
              <a:rPr lang="en-US" dirty="0"/>
              <a:t> </a:t>
            </a:r>
            <a:r>
              <a:rPr lang="en-US" dirty="0" err="1"/>
              <a:t>va</a:t>
            </a:r>
            <a:r>
              <a:rPr lang="en-US" dirty="0"/>
              <a:t> </a:t>
            </a:r>
            <a:r>
              <a:rPr lang="en-US" dirty="0" err="1"/>
              <a:t>xrom-marganetsli</a:t>
            </a:r>
            <a:r>
              <a:rPr lang="en-US" dirty="0"/>
              <a:t> </a:t>
            </a:r>
            <a:r>
              <a:rPr lang="en-US" dirty="0" err="1"/>
              <a:t>klasslarga</a:t>
            </a:r>
            <a:r>
              <a:rPr lang="en-US" dirty="0"/>
              <a:t> </a:t>
            </a:r>
            <a:r>
              <a:rPr lang="en-US" dirty="0" err="1"/>
              <a:t>bo‘linadi</a:t>
            </a:r>
            <a:r>
              <a:rPr lang="en-US" dirty="0"/>
              <a:t>.</a:t>
            </a:r>
            <a:endParaRPr lang="ru-RU" dirty="0"/>
          </a:p>
          <a:p>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1094044213"/>
              </p:ext>
            </p:extLst>
          </p:nvPr>
        </p:nvGraphicFramePr>
        <p:xfrm>
          <a:off x="1547664" y="2060848"/>
          <a:ext cx="6129020" cy="2955466"/>
        </p:xfrm>
        <a:graphic>
          <a:graphicData uri="http://schemas.openxmlformats.org/drawingml/2006/table">
            <a:tbl>
              <a:tblPr firstRow="1" firstCol="1" bandRow="1">
                <a:tableStyleId>{5C22544A-7EE6-4342-B048-85BDC9FD1C3A}</a:tableStyleId>
              </a:tblPr>
              <a:tblGrid>
                <a:gridCol w="1283335"/>
                <a:gridCol w="662305"/>
                <a:gridCol w="677545"/>
                <a:gridCol w="850900"/>
                <a:gridCol w="597535"/>
                <a:gridCol w="848995"/>
                <a:gridCol w="1208405"/>
              </a:tblGrid>
              <a:tr h="1354120">
                <a:tc>
                  <a:txBody>
                    <a:bodyPr/>
                    <a:lstStyle/>
                    <a:p>
                      <a:pPr indent="101600" algn="ctr">
                        <a:lnSpc>
                          <a:spcPct val="115000"/>
                        </a:lnSpc>
                        <a:spcAft>
                          <a:spcPts val="1000"/>
                        </a:spcAft>
                      </a:pPr>
                      <a:r>
                        <a:rPr lang="ru-RU" sz="1200" dirty="0" err="1">
                          <a:effectLst/>
                        </a:rPr>
                        <a:t>Po‘lat</a:t>
                      </a:r>
                      <a:r>
                        <a:rPr lang="ru-RU" sz="1200" dirty="0">
                          <a:effectLst/>
                        </a:rPr>
                        <a:t> </a:t>
                      </a:r>
                      <a:r>
                        <a:rPr lang="ru-RU" sz="1200" dirty="0" err="1">
                          <a:effectLst/>
                        </a:rPr>
                        <a:t>markasi</a:t>
                      </a:r>
                      <a:endParaRPr lang="ru-RU" sz="1100" dirty="0">
                        <a:effectLst/>
                        <a:latin typeface="Calibri"/>
                        <a:ea typeface="Calibri"/>
                        <a:cs typeface="Times New Roman"/>
                      </a:endParaRPr>
                    </a:p>
                  </a:txBody>
                  <a:tcPr marL="68580" marR="68580" marT="0" marB="0"/>
                </a:tc>
                <a:tc>
                  <a:txBody>
                    <a:bodyPr/>
                    <a:lstStyle/>
                    <a:p>
                      <a:pPr indent="93345" algn="ctr">
                        <a:lnSpc>
                          <a:spcPct val="115000"/>
                        </a:lnSpc>
                        <a:spcAft>
                          <a:spcPts val="1000"/>
                        </a:spcAft>
                      </a:pPr>
                      <a:r>
                        <a:rPr lang="en-US" sz="1200" dirty="0">
                          <a:effectLst/>
                        </a:rPr>
                        <a:t>C</a:t>
                      </a:r>
                      <a:r>
                        <a:rPr lang="ru-RU" sz="1200" dirty="0">
                          <a:effectLst/>
                        </a:rPr>
                        <a:t>%</a:t>
                      </a:r>
                      <a:endParaRPr lang="ru-RU" sz="1100" dirty="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en-US" sz="1200">
                          <a:effectLst/>
                        </a:rPr>
                        <a:t>Cr</a:t>
                      </a:r>
                      <a:r>
                        <a:rPr lang="ru-RU" sz="1200">
                          <a:effectLst/>
                        </a:rPr>
                        <a:t> %</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en-US" sz="1200" dirty="0" err="1">
                          <a:effectLst/>
                        </a:rPr>
                        <a:t>Mn</a:t>
                      </a:r>
                      <a:r>
                        <a:rPr lang="ru-RU" sz="1200" dirty="0">
                          <a:effectLst/>
                        </a:rPr>
                        <a:t> %</a:t>
                      </a:r>
                      <a:endParaRPr lang="ru-RU" sz="1100" dirty="0">
                        <a:effectLst/>
                        <a:latin typeface="Calibri"/>
                        <a:ea typeface="Calibri"/>
                        <a:cs typeface="Times New Roman"/>
                      </a:endParaRPr>
                    </a:p>
                  </a:txBody>
                  <a:tcPr marL="68580" marR="68580" marT="0" marB="0"/>
                </a:tc>
                <a:tc>
                  <a:txBody>
                    <a:bodyPr/>
                    <a:lstStyle/>
                    <a:p>
                      <a:pPr algn="ctr">
                        <a:lnSpc>
                          <a:spcPct val="115000"/>
                        </a:lnSpc>
                        <a:spcAft>
                          <a:spcPts val="1000"/>
                        </a:spcAft>
                      </a:pPr>
                      <a:r>
                        <a:rPr lang="en-US" sz="1200">
                          <a:effectLst/>
                        </a:rPr>
                        <a:t>Ni</a:t>
                      </a:r>
                      <a:r>
                        <a:rPr lang="ru-RU" sz="1200">
                          <a:effectLst/>
                        </a:rPr>
                        <a:t> %</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en-US" sz="1200">
                          <a:effectLst/>
                        </a:rPr>
                        <a:t>N</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Boshqa elementlar</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12×18N9</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0,12</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17-19</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≤2</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8-10</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12×18N10T</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0,12</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17-19</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≤2</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9-11</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(5</a:t>
                      </a:r>
                      <a:r>
                        <a:rPr lang="en-US" sz="1200">
                          <a:effectLst/>
                        </a:rPr>
                        <a:t>c</a:t>
                      </a:r>
                      <a:r>
                        <a:rPr lang="ru-RU" sz="1200">
                          <a:effectLst/>
                        </a:rPr>
                        <a:t>-0,8)</a:t>
                      </a:r>
                      <a:r>
                        <a:rPr lang="en-US" sz="1200">
                          <a:effectLst/>
                        </a:rPr>
                        <a:t>Ti</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08×18N12B</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0,08</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17-19</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≤2</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11-13</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(10</a:t>
                      </a:r>
                      <a:r>
                        <a:rPr lang="en-US" sz="1200">
                          <a:effectLst/>
                        </a:rPr>
                        <a:t>c</a:t>
                      </a:r>
                      <a:r>
                        <a:rPr lang="ru-RU" sz="1200">
                          <a:effectLst/>
                        </a:rPr>
                        <a:t>-1,1)</a:t>
                      </a:r>
                      <a:r>
                        <a:rPr lang="en-US" sz="1200">
                          <a:effectLst/>
                        </a:rPr>
                        <a:t>Nb</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10×14AG15</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0,10</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13-15</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14,5-16,5</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0,15-0,25</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≥5(</a:t>
                      </a:r>
                      <a:r>
                        <a:rPr lang="en-US" sz="1200">
                          <a:effectLst/>
                        </a:rPr>
                        <a:t>c</a:t>
                      </a:r>
                      <a:r>
                        <a:rPr lang="ru-RU" sz="1200">
                          <a:effectLst/>
                        </a:rPr>
                        <a:t>-0,02)</a:t>
                      </a:r>
                      <a:r>
                        <a:rPr lang="en-US" sz="1200">
                          <a:effectLst/>
                        </a:rPr>
                        <a:t>Ti</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10×14G14N4T</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0,10</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13-15</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2,8-4,5</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r>
              <a:tr h="0">
                <a:tc>
                  <a:txBody>
                    <a:bodyPr/>
                    <a:lstStyle/>
                    <a:p>
                      <a:pPr indent="101600" algn="ctr">
                        <a:lnSpc>
                          <a:spcPct val="115000"/>
                        </a:lnSpc>
                        <a:spcAft>
                          <a:spcPts val="1000"/>
                        </a:spcAft>
                      </a:pPr>
                      <a:r>
                        <a:rPr lang="ru-RU" sz="1200">
                          <a:effectLst/>
                        </a:rPr>
                        <a:t>03×13AG19</a:t>
                      </a:r>
                      <a:endParaRPr lang="ru-RU" sz="1100">
                        <a:effectLst/>
                        <a:latin typeface="Calibri"/>
                        <a:ea typeface="Calibri"/>
                        <a:cs typeface="Times New Roman"/>
                      </a:endParaRPr>
                    </a:p>
                  </a:txBody>
                  <a:tcPr marL="68580" marR="68580" marT="0" marB="0"/>
                </a:tc>
                <a:tc>
                  <a:txBody>
                    <a:bodyPr/>
                    <a:lstStyle/>
                    <a:p>
                      <a:pPr indent="3175" algn="ctr">
                        <a:lnSpc>
                          <a:spcPct val="115000"/>
                        </a:lnSpc>
                        <a:spcAft>
                          <a:spcPts val="1000"/>
                        </a:spcAft>
                      </a:pPr>
                      <a:r>
                        <a:rPr lang="ru-RU" sz="1200">
                          <a:effectLst/>
                        </a:rPr>
                        <a:t>0,03</a:t>
                      </a:r>
                      <a:endParaRPr lang="ru-RU" sz="1100">
                        <a:effectLst/>
                        <a:latin typeface="Calibri"/>
                        <a:ea typeface="Calibri"/>
                        <a:cs typeface="Times New Roman"/>
                      </a:endParaRPr>
                    </a:p>
                  </a:txBody>
                  <a:tcPr marL="68580" marR="68580" marT="0" marB="0"/>
                </a:tc>
                <a:tc>
                  <a:txBody>
                    <a:bodyPr/>
                    <a:lstStyle/>
                    <a:p>
                      <a:pPr indent="60960" algn="ctr">
                        <a:lnSpc>
                          <a:spcPct val="115000"/>
                        </a:lnSpc>
                        <a:spcAft>
                          <a:spcPts val="1000"/>
                        </a:spcAft>
                      </a:pPr>
                      <a:r>
                        <a:rPr lang="ru-RU" sz="1200">
                          <a:effectLst/>
                        </a:rPr>
                        <a:t>12-15</a:t>
                      </a:r>
                      <a:endParaRPr lang="ru-RU" sz="1100">
                        <a:effectLst/>
                        <a:latin typeface="Calibri"/>
                        <a:ea typeface="Calibri"/>
                        <a:cs typeface="Times New Roman"/>
                      </a:endParaRPr>
                    </a:p>
                  </a:txBody>
                  <a:tcPr marL="68580" marR="68580" marT="0" marB="0"/>
                </a:tc>
                <a:tc>
                  <a:txBody>
                    <a:bodyPr/>
                    <a:lstStyle/>
                    <a:p>
                      <a:pPr indent="103505" algn="ctr">
                        <a:lnSpc>
                          <a:spcPct val="115000"/>
                        </a:lnSpc>
                        <a:spcAft>
                          <a:spcPts val="1000"/>
                        </a:spcAft>
                      </a:pPr>
                      <a:r>
                        <a:rPr lang="ru-RU" sz="1200">
                          <a:effectLst/>
                        </a:rPr>
                        <a:t>19-22</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1,0</a:t>
                      </a:r>
                      <a:endParaRPr lang="ru-RU" sz="1100">
                        <a:effectLst/>
                        <a:latin typeface="Calibri"/>
                        <a:ea typeface="Calibri"/>
                        <a:cs typeface="Times New Roman"/>
                      </a:endParaRPr>
                    </a:p>
                  </a:txBody>
                  <a:tcPr marL="68580" marR="68580" marT="0" marB="0"/>
                </a:tc>
                <a:tc>
                  <a:txBody>
                    <a:bodyPr/>
                    <a:lstStyle/>
                    <a:p>
                      <a:pPr indent="95250" algn="ctr">
                        <a:lnSpc>
                          <a:spcPct val="115000"/>
                        </a:lnSpc>
                        <a:spcAft>
                          <a:spcPts val="1000"/>
                        </a:spcAft>
                      </a:pPr>
                      <a:r>
                        <a:rPr lang="ru-RU" sz="1200">
                          <a:effectLst/>
                        </a:rPr>
                        <a:t>0,05-1,10</a:t>
                      </a:r>
                      <a:endParaRPr lang="ru-RU" sz="1100">
                        <a:effectLst/>
                        <a:latin typeface="Calibri"/>
                        <a:ea typeface="Calibri"/>
                        <a:cs typeface="Times New Roman"/>
                      </a:endParaRPr>
                    </a:p>
                  </a:txBody>
                  <a:tcPr marL="68580" marR="68580" marT="0" marB="0"/>
                </a:tc>
                <a:tc>
                  <a:txBody>
                    <a:bodyPr/>
                    <a:lstStyle/>
                    <a:p>
                      <a:pPr indent="56515" algn="ctr">
                        <a:lnSpc>
                          <a:spcPct val="115000"/>
                        </a:lnSpc>
                        <a:spcAft>
                          <a:spcPts val="1000"/>
                        </a:spcAft>
                      </a:pPr>
                      <a:r>
                        <a:rPr lang="ru-RU" sz="1200" dirty="0">
                          <a:effectLst/>
                        </a:rPr>
                        <a:t> </a:t>
                      </a:r>
                      <a:endParaRPr lang="ru-RU"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148238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43608" y="1196752"/>
            <a:ext cx="7056784" cy="4896544"/>
          </a:xfr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ormAutofit fontScale="62500" lnSpcReduction="20000"/>
          </a:bodyPr>
          <a:lstStyle/>
          <a:p>
            <a:r>
              <a:rPr lang="en-US" b="1" dirty="0"/>
              <a:t> </a:t>
            </a:r>
            <a:r>
              <a:rPr lang="en-US" b="1" dirty="0" err="1"/>
              <a:t>Issiqbardosh</a:t>
            </a:r>
            <a:r>
              <a:rPr lang="en-US" b="1" dirty="0"/>
              <a:t> </a:t>
            </a:r>
            <a:r>
              <a:rPr lang="en-US" b="1" dirty="0" err="1"/>
              <a:t>po‘latlar</a:t>
            </a:r>
            <a:endParaRPr lang="ru-RU" dirty="0"/>
          </a:p>
          <a:p>
            <a:r>
              <a:rPr lang="en-US" b="1" dirty="0"/>
              <a:t> </a:t>
            </a:r>
            <a:r>
              <a:rPr lang="en-US" b="1" dirty="0" err="1"/>
              <a:t>Materiallarning</a:t>
            </a:r>
            <a:r>
              <a:rPr lang="en-US" b="1" dirty="0"/>
              <a:t> </a:t>
            </a:r>
            <a:r>
              <a:rPr lang="en-US" b="1" dirty="0" err="1"/>
              <a:t>issiqbardoshlik</a:t>
            </a:r>
            <a:r>
              <a:rPr lang="en-US" b="1" dirty="0"/>
              <a:t> </a:t>
            </a:r>
            <a:r>
              <a:rPr lang="en-US" b="1" dirty="0" err="1"/>
              <a:t>mezonlari</a:t>
            </a:r>
            <a:r>
              <a:rPr lang="en-US" b="1" dirty="0"/>
              <a:t> (</a:t>
            </a:r>
            <a:r>
              <a:rPr lang="en-US" b="1" dirty="0" err="1"/>
              <a:t>kriteriyalari</a:t>
            </a:r>
            <a:r>
              <a:rPr lang="en-US" b="1" dirty="0"/>
              <a:t>)</a:t>
            </a:r>
            <a:endParaRPr lang="ru-RU" dirty="0"/>
          </a:p>
          <a:p>
            <a:r>
              <a:rPr lang="en-US" dirty="0" err="1"/>
              <a:t>Materiallarni</a:t>
            </a:r>
            <a:r>
              <a:rPr lang="en-US" dirty="0"/>
              <a:t> </a:t>
            </a:r>
            <a:r>
              <a:rPr lang="en-US" dirty="0" err="1"/>
              <a:t>o‘z</a:t>
            </a:r>
            <a:r>
              <a:rPr lang="en-US" dirty="0"/>
              <a:t> </a:t>
            </a:r>
            <a:r>
              <a:rPr lang="en-US" dirty="0" err="1"/>
              <a:t>erish</a:t>
            </a:r>
            <a:r>
              <a:rPr lang="en-US" dirty="0"/>
              <a:t> </a:t>
            </a:r>
            <a:r>
              <a:rPr lang="en-US" dirty="0" err="1"/>
              <a:t>haroratini</a:t>
            </a:r>
            <a:r>
              <a:rPr lang="en-US" dirty="0"/>
              <a:t> 0,3 </a:t>
            </a:r>
            <a:r>
              <a:rPr lang="en-US" dirty="0" err="1"/>
              <a:t>qismidan</a:t>
            </a:r>
            <a:r>
              <a:rPr lang="en-US" dirty="0"/>
              <a:t> </a:t>
            </a:r>
            <a:r>
              <a:rPr lang="en-US" dirty="0" err="1"/>
              <a:t>yuqorisida</a:t>
            </a:r>
            <a:r>
              <a:rPr lang="en-US" dirty="0"/>
              <a:t> </a:t>
            </a:r>
            <a:r>
              <a:rPr lang="en-US" dirty="0" err="1"/>
              <a:t>uzoq</a:t>
            </a:r>
            <a:r>
              <a:rPr lang="en-US" dirty="0"/>
              <a:t> </a:t>
            </a:r>
            <a:r>
              <a:rPr lang="en-US" dirty="0" err="1"/>
              <a:t>vaqt</a:t>
            </a:r>
            <a:r>
              <a:rPr lang="en-US" dirty="0"/>
              <a:t> </a:t>
            </a:r>
            <a:r>
              <a:rPr lang="en-US" dirty="0" err="1"/>
              <a:t>deformatsiyaga</a:t>
            </a:r>
            <a:r>
              <a:rPr lang="en-US" dirty="0"/>
              <a:t> (</a:t>
            </a:r>
            <a:r>
              <a:rPr lang="en-US" dirty="0" err="1"/>
              <a:t>mexanik</a:t>
            </a:r>
            <a:r>
              <a:rPr lang="en-US" dirty="0"/>
              <a:t> </a:t>
            </a:r>
            <a:r>
              <a:rPr lang="en-US" dirty="0" err="1"/>
              <a:t>nagruzkalarga</a:t>
            </a:r>
            <a:r>
              <a:rPr lang="en-US" dirty="0"/>
              <a:t>) </a:t>
            </a:r>
            <a:r>
              <a:rPr lang="en-US" dirty="0" err="1"/>
              <a:t>bardosh</a:t>
            </a:r>
            <a:r>
              <a:rPr lang="en-US" dirty="0"/>
              <a:t> </a:t>
            </a:r>
            <a:r>
              <a:rPr lang="en-US" dirty="0" err="1"/>
              <a:t>berishligi</a:t>
            </a:r>
            <a:r>
              <a:rPr lang="en-US" dirty="0"/>
              <a:t> </a:t>
            </a:r>
            <a:r>
              <a:rPr lang="en-US" dirty="0" err="1"/>
              <a:t>va</a:t>
            </a:r>
            <a:r>
              <a:rPr lang="en-US" dirty="0"/>
              <a:t> </a:t>
            </a:r>
            <a:r>
              <a:rPr lang="en-US" dirty="0" err="1"/>
              <a:t>buzilmasligi</a:t>
            </a:r>
            <a:r>
              <a:rPr lang="en-US" dirty="0"/>
              <a:t> (</a:t>
            </a:r>
            <a:r>
              <a:rPr lang="en-US" dirty="0" err="1"/>
              <a:t>emirilmasligi</a:t>
            </a:r>
            <a:r>
              <a:rPr lang="en-US" dirty="0"/>
              <a:t>) </a:t>
            </a:r>
            <a:r>
              <a:rPr lang="en-US" dirty="0" err="1"/>
              <a:t>uni</a:t>
            </a:r>
            <a:r>
              <a:rPr lang="en-US" dirty="0"/>
              <a:t> </a:t>
            </a:r>
            <a:r>
              <a:rPr lang="en-US" dirty="0" err="1"/>
              <a:t>issiqbardoshligi</a:t>
            </a:r>
            <a:r>
              <a:rPr lang="en-US" dirty="0"/>
              <a:t> </a:t>
            </a:r>
            <a:r>
              <a:rPr lang="en-US" dirty="0" err="1"/>
              <a:t>deyiladi</a:t>
            </a:r>
            <a:r>
              <a:rPr lang="en-US" dirty="0"/>
              <a:t>. </a:t>
            </a:r>
            <a:r>
              <a:rPr lang="en-US" dirty="0" err="1"/>
              <a:t>Hozirgi</a:t>
            </a:r>
            <a:r>
              <a:rPr lang="en-US" dirty="0"/>
              <a:t> </a:t>
            </a:r>
            <a:r>
              <a:rPr lang="en-US" dirty="0" err="1"/>
              <a:t>zamon</a:t>
            </a:r>
            <a:r>
              <a:rPr lang="en-US" dirty="0"/>
              <a:t> </a:t>
            </a:r>
            <a:r>
              <a:rPr lang="en-US" dirty="0" err="1"/>
              <a:t>mashina</a:t>
            </a:r>
            <a:r>
              <a:rPr lang="en-US" dirty="0"/>
              <a:t> </a:t>
            </a:r>
            <a:r>
              <a:rPr lang="en-US" dirty="0" err="1"/>
              <a:t>detallari</a:t>
            </a:r>
            <a:r>
              <a:rPr lang="en-US" dirty="0"/>
              <a:t> </a:t>
            </a:r>
            <a:r>
              <a:rPr lang="en-US" dirty="0" err="1"/>
              <a:t>yuqori</a:t>
            </a:r>
            <a:r>
              <a:rPr lang="en-US" dirty="0"/>
              <a:t> </a:t>
            </a:r>
            <a:r>
              <a:rPr lang="en-US" dirty="0" err="1"/>
              <a:t>haroratda</a:t>
            </a:r>
            <a:r>
              <a:rPr lang="en-US" dirty="0"/>
              <a:t> </a:t>
            </a:r>
            <a:r>
              <a:rPr lang="en-US" dirty="0" err="1"/>
              <a:t>katta</a:t>
            </a:r>
            <a:r>
              <a:rPr lang="en-US" dirty="0"/>
              <a:t> </a:t>
            </a:r>
            <a:r>
              <a:rPr lang="en-US" dirty="0" err="1"/>
              <a:t>kuchlar</a:t>
            </a:r>
            <a:r>
              <a:rPr lang="en-US" dirty="0"/>
              <a:t> </a:t>
            </a:r>
            <a:r>
              <a:rPr lang="en-US" dirty="0" err="1"/>
              <a:t>ostida</a:t>
            </a:r>
            <a:r>
              <a:rPr lang="en-US" dirty="0"/>
              <a:t> </a:t>
            </a:r>
            <a:r>
              <a:rPr lang="en-US" dirty="0" err="1"/>
              <a:t>ishlaydilar</a:t>
            </a:r>
            <a:r>
              <a:rPr lang="en-US" dirty="0"/>
              <a:t>: </a:t>
            </a:r>
            <a:r>
              <a:rPr lang="en-US" dirty="0" err="1"/>
              <a:t>metallurgiya</a:t>
            </a:r>
            <a:r>
              <a:rPr lang="en-US" dirty="0"/>
              <a:t> </a:t>
            </a:r>
            <a:r>
              <a:rPr lang="en-US" dirty="0" err="1"/>
              <a:t>pechlari</a:t>
            </a:r>
            <a:r>
              <a:rPr lang="en-US" dirty="0"/>
              <a:t>, </a:t>
            </a:r>
            <a:r>
              <a:rPr lang="en-US" dirty="0" err="1"/>
              <a:t>gaz</a:t>
            </a:r>
            <a:r>
              <a:rPr lang="en-US" dirty="0"/>
              <a:t> </a:t>
            </a:r>
            <a:r>
              <a:rPr lang="en-US" dirty="0" err="1"/>
              <a:t>trubinalari,uchish</a:t>
            </a:r>
            <a:r>
              <a:rPr lang="en-US" dirty="0"/>
              <a:t> </a:t>
            </a:r>
            <a:r>
              <a:rPr lang="en-US" dirty="0" err="1"/>
              <a:t>apparati</a:t>
            </a:r>
            <a:r>
              <a:rPr lang="en-US" dirty="0"/>
              <a:t> </a:t>
            </a:r>
            <a:r>
              <a:rPr lang="en-US" dirty="0" err="1"/>
              <a:t>dvigatellari</a:t>
            </a:r>
            <a:r>
              <a:rPr lang="en-US" dirty="0"/>
              <a:t> </a:t>
            </a:r>
            <a:r>
              <a:rPr lang="en-US" dirty="0" err="1"/>
              <a:t>ichki</a:t>
            </a:r>
            <a:r>
              <a:rPr lang="en-US" dirty="0"/>
              <a:t> </a:t>
            </a:r>
            <a:r>
              <a:rPr lang="en-US" dirty="0" err="1"/>
              <a:t>yonar</a:t>
            </a:r>
            <a:r>
              <a:rPr lang="en-US" dirty="0"/>
              <a:t> </a:t>
            </a:r>
            <a:r>
              <a:rPr lang="en-US" dirty="0" err="1"/>
              <a:t>dvigatellar</a:t>
            </a:r>
            <a:r>
              <a:rPr lang="en-US" dirty="0"/>
              <a:t> </a:t>
            </a:r>
            <a:r>
              <a:rPr lang="en-US" dirty="0" err="1"/>
              <a:t>va</a:t>
            </a:r>
            <a:r>
              <a:rPr lang="en-US" dirty="0"/>
              <a:t> </a:t>
            </a:r>
            <a:r>
              <a:rPr lang="en-US" dirty="0" err="1"/>
              <a:t>h.k</a:t>
            </a:r>
            <a:r>
              <a:rPr lang="en-US" dirty="0"/>
              <a:t>.</a:t>
            </a:r>
            <a:endParaRPr lang="ru-RU" dirty="0"/>
          </a:p>
          <a:p>
            <a:r>
              <a:rPr lang="en-US" dirty="0" err="1"/>
              <a:t>Materialni</a:t>
            </a:r>
            <a:r>
              <a:rPr lang="en-US" dirty="0"/>
              <a:t> </a:t>
            </a:r>
            <a:r>
              <a:rPr lang="en-US" dirty="0" err="1"/>
              <a:t>tanlashda</a:t>
            </a:r>
            <a:r>
              <a:rPr lang="en-US" dirty="0"/>
              <a:t> </a:t>
            </a:r>
            <a:r>
              <a:rPr lang="en-US" dirty="0" err="1"/>
              <a:t>kuch</a:t>
            </a:r>
            <a:r>
              <a:rPr lang="en-US" dirty="0"/>
              <a:t> </a:t>
            </a:r>
            <a:r>
              <a:rPr lang="en-US" dirty="0" err="1"/>
              <a:t>ostida</a:t>
            </a:r>
            <a:r>
              <a:rPr lang="en-US" dirty="0"/>
              <a:t> </a:t>
            </a:r>
            <a:r>
              <a:rPr lang="en-US" dirty="0" err="1"/>
              <a:t>ishlash</a:t>
            </a:r>
            <a:r>
              <a:rPr lang="en-US" dirty="0"/>
              <a:t> </a:t>
            </a:r>
            <a:r>
              <a:rPr lang="en-US" dirty="0" err="1"/>
              <a:t>vaqti</a:t>
            </a:r>
            <a:r>
              <a:rPr lang="en-US" dirty="0"/>
              <a:t> </a:t>
            </a:r>
            <a:r>
              <a:rPr lang="en-US" dirty="0" err="1"/>
              <a:t>uzoqligi</a:t>
            </a:r>
            <a:r>
              <a:rPr lang="en-US" dirty="0"/>
              <a:t> </a:t>
            </a:r>
            <a:r>
              <a:rPr lang="en-US" dirty="0" err="1"/>
              <a:t>va</a:t>
            </a:r>
            <a:r>
              <a:rPr lang="en-US" dirty="0"/>
              <a:t> </a:t>
            </a:r>
            <a:r>
              <a:rPr lang="en-US" dirty="0" err="1"/>
              <a:t>ta’sir</a:t>
            </a:r>
            <a:r>
              <a:rPr lang="en-US" dirty="0"/>
              <a:t> </a:t>
            </a:r>
            <a:r>
              <a:rPr lang="en-US" dirty="0" err="1"/>
              <a:t>qiluvchi</a:t>
            </a:r>
            <a:r>
              <a:rPr lang="en-US" dirty="0"/>
              <a:t> </a:t>
            </a:r>
            <a:r>
              <a:rPr lang="en-US" dirty="0" err="1"/>
              <a:t>kuchlar</a:t>
            </a:r>
            <a:r>
              <a:rPr lang="en-US" dirty="0"/>
              <a:t> </a:t>
            </a:r>
            <a:r>
              <a:rPr lang="en-US" dirty="0" err="1"/>
              <a:t>xal</a:t>
            </a:r>
            <a:r>
              <a:rPr lang="en-US" dirty="0"/>
              <a:t> </a:t>
            </a:r>
            <a:r>
              <a:rPr lang="en-US" dirty="0" err="1"/>
              <a:t>qiluvchi</a:t>
            </a:r>
            <a:r>
              <a:rPr lang="en-US" dirty="0"/>
              <a:t> </a:t>
            </a:r>
            <a:r>
              <a:rPr lang="en-US" dirty="0" err="1"/>
              <a:t>ahamiyatga</a:t>
            </a:r>
            <a:r>
              <a:rPr lang="en-US" dirty="0"/>
              <a:t> </a:t>
            </a:r>
            <a:r>
              <a:rPr lang="en-US" dirty="0" err="1"/>
              <a:t>ega</a:t>
            </a:r>
            <a:r>
              <a:rPr lang="en-US" dirty="0"/>
              <a:t>.</a:t>
            </a:r>
            <a:endParaRPr lang="ru-RU" dirty="0"/>
          </a:p>
          <a:p>
            <a:r>
              <a:rPr lang="en-US" dirty="0" err="1"/>
              <a:t>Qizdirish</a:t>
            </a:r>
            <a:r>
              <a:rPr lang="en-US" dirty="0"/>
              <a:t> </a:t>
            </a:r>
            <a:r>
              <a:rPr lang="en-US" dirty="0" err="1"/>
              <a:t>atomlararo</a:t>
            </a:r>
            <a:r>
              <a:rPr lang="en-US" dirty="0"/>
              <a:t> </a:t>
            </a:r>
            <a:r>
              <a:rPr lang="en-US" dirty="0" err="1"/>
              <a:t>bog‘lanish</a:t>
            </a:r>
            <a:r>
              <a:rPr lang="en-US" dirty="0"/>
              <a:t> </a:t>
            </a:r>
            <a:r>
              <a:rPr lang="en-US" dirty="0" err="1"/>
              <a:t>kuchlarini</a:t>
            </a:r>
            <a:r>
              <a:rPr lang="en-US" dirty="0"/>
              <a:t> </a:t>
            </a:r>
            <a:r>
              <a:rPr lang="en-US" dirty="0" err="1"/>
              <a:t>pasaytiradi,yuqori</a:t>
            </a:r>
            <a:r>
              <a:rPr lang="en-US" dirty="0"/>
              <a:t> </a:t>
            </a:r>
            <a:r>
              <a:rPr lang="en-US" dirty="0" err="1"/>
              <a:t>haroratlarda</a:t>
            </a:r>
            <a:r>
              <a:rPr lang="en-US" dirty="0"/>
              <a:t> </a:t>
            </a:r>
            <a:r>
              <a:rPr lang="en-US" dirty="0" err="1"/>
              <a:t>elastik</a:t>
            </a:r>
            <a:r>
              <a:rPr lang="en-US" dirty="0"/>
              <a:t> moduli </a:t>
            </a:r>
            <a:r>
              <a:rPr lang="en-US" dirty="0" err="1"/>
              <a:t>kichiklashadi</a:t>
            </a:r>
            <a:r>
              <a:rPr lang="en-US" dirty="0"/>
              <a:t>, </a:t>
            </a:r>
            <a:r>
              <a:rPr lang="en-US" dirty="0" err="1"/>
              <a:t>vaqtincha</a:t>
            </a:r>
            <a:r>
              <a:rPr lang="en-US" dirty="0"/>
              <a:t> </a:t>
            </a:r>
            <a:r>
              <a:rPr lang="en-US" dirty="0" err="1"/>
              <a:t>qarshilik</a:t>
            </a:r>
            <a:r>
              <a:rPr lang="en-US" dirty="0"/>
              <a:t> ham </a:t>
            </a:r>
            <a:r>
              <a:rPr lang="en-US" dirty="0" err="1"/>
              <a:t>kamayadi</a:t>
            </a:r>
            <a:r>
              <a:rPr lang="en-US" dirty="0"/>
              <a:t>, </a:t>
            </a:r>
            <a:r>
              <a:rPr lang="en-US" dirty="0" err="1"/>
              <a:t>oquvchanlik</a:t>
            </a:r>
            <a:r>
              <a:rPr lang="en-US" dirty="0"/>
              <a:t> </a:t>
            </a:r>
            <a:r>
              <a:rPr lang="en-US" dirty="0" err="1"/>
              <a:t>chegarasi</a:t>
            </a:r>
            <a:r>
              <a:rPr lang="en-US" dirty="0"/>
              <a:t> </a:t>
            </a:r>
            <a:r>
              <a:rPr lang="en-US" dirty="0" err="1"/>
              <a:t>xam</a:t>
            </a:r>
            <a:r>
              <a:rPr lang="en-US" dirty="0"/>
              <a:t>, </a:t>
            </a:r>
            <a:r>
              <a:rPr lang="en-US" dirty="0" err="1"/>
              <a:t>qattiqlik</a:t>
            </a:r>
            <a:r>
              <a:rPr lang="en-US" dirty="0"/>
              <a:t> ham </a:t>
            </a:r>
            <a:r>
              <a:rPr lang="en-US" dirty="0" err="1"/>
              <a:t>pasayadi</a:t>
            </a:r>
            <a:r>
              <a:rPr lang="en-US" dirty="0"/>
              <a:t>. </a:t>
            </a:r>
            <a:r>
              <a:rPr lang="en-US" dirty="0" err="1"/>
              <a:t>Qotishma</a:t>
            </a:r>
            <a:r>
              <a:rPr lang="en-US" dirty="0"/>
              <a:t> </a:t>
            </a:r>
            <a:r>
              <a:rPr lang="en-US" dirty="0" err="1"/>
              <a:t>asosini</a:t>
            </a:r>
            <a:r>
              <a:rPr lang="en-US" dirty="0"/>
              <a:t> </a:t>
            </a:r>
            <a:r>
              <a:rPr lang="en-US" dirty="0" err="1"/>
              <a:t>erish</a:t>
            </a:r>
            <a:r>
              <a:rPr lang="en-US" dirty="0"/>
              <a:t> </a:t>
            </a:r>
            <a:r>
              <a:rPr lang="en-US" dirty="0" err="1"/>
              <a:t>harorati</a:t>
            </a:r>
            <a:r>
              <a:rPr lang="en-US" dirty="0"/>
              <a:t> (</a:t>
            </a:r>
            <a:r>
              <a:rPr lang="en-US" dirty="0" err="1"/>
              <a:t>t</a:t>
            </a:r>
            <a:r>
              <a:rPr lang="en-US" baseline="-25000" dirty="0" err="1"/>
              <a:t>er</a:t>
            </a:r>
            <a:r>
              <a:rPr lang="en-US" dirty="0"/>
              <a:t>) </a:t>
            </a:r>
            <a:r>
              <a:rPr lang="en-US" dirty="0" err="1"/>
              <a:t>qancha</a:t>
            </a:r>
            <a:r>
              <a:rPr lang="en-US" dirty="0"/>
              <a:t> past </a:t>
            </a:r>
            <a:r>
              <a:rPr lang="en-US" dirty="0" err="1"/>
              <a:t>bo‘lsa</a:t>
            </a:r>
            <a:r>
              <a:rPr lang="en-US" dirty="0"/>
              <a:t>, </a:t>
            </a:r>
            <a:r>
              <a:rPr lang="en-US" dirty="0" err="1"/>
              <a:t>uni</a:t>
            </a:r>
            <a:r>
              <a:rPr lang="en-US" dirty="0"/>
              <a:t> </a:t>
            </a:r>
            <a:r>
              <a:rPr lang="en-US" dirty="0" err="1"/>
              <a:t>chegaralangan</a:t>
            </a:r>
            <a:r>
              <a:rPr lang="en-US" dirty="0"/>
              <a:t> </a:t>
            </a:r>
            <a:r>
              <a:rPr lang="en-US" dirty="0" err="1"/>
              <a:t>ishlash</a:t>
            </a:r>
            <a:r>
              <a:rPr lang="en-US" dirty="0"/>
              <a:t> </a:t>
            </a:r>
            <a:r>
              <a:rPr lang="en-US" dirty="0" err="1"/>
              <a:t>harorati</a:t>
            </a:r>
            <a:r>
              <a:rPr lang="en-US" dirty="0"/>
              <a:t> ham </a:t>
            </a:r>
            <a:r>
              <a:rPr lang="en-US" dirty="0" err="1"/>
              <a:t>shuncha</a:t>
            </a:r>
            <a:r>
              <a:rPr lang="en-US" dirty="0"/>
              <a:t> past </a:t>
            </a:r>
            <a:r>
              <a:rPr lang="en-US" dirty="0" err="1"/>
              <a:t>bo‘ladi</a:t>
            </a:r>
            <a:r>
              <a:rPr lang="uz-Cyrl-UZ" dirty="0"/>
              <a:t>.</a:t>
            </a:r>
            <a:endParaRPr lang="ru-RU" dirty="0"/>
          </a:p>
          <a:p>
            <a:r>
              <a:rPr lang="en-US" dirty="0" err="1"/>
              <a:t>Yuqori</a:t>
            </a:r>
            <a:r>
              <a:rPr lang="en-US" dirty="0"/>
              <a:t> </a:t>
            </a:r>
            <a:r>
              <a:rPr lang="en-US" dirty="0" err="1"/>
              <a:t>haroratlarda</a:t>
            </a:r>
            <a:r>
              <a:rPr lang="en-US" dirty="0"/>
              <a:t> </a:t>
            </a:r>
            <a:r>
              <a:rPr lang="en-US" dirty="0" err="1"/>
              <a:t>uzoq</a:t>
            </a:r>
            <a:r>
              <a:rPr lang="en-US" dirty="0"/>
              <a:t> </a:t>
            </a:r>
            <a:r>
              <a:rPr lang="en-US" dirty="0" err="1"/>
              <a:t>vaqt</a:t>
            </a:r>
            <a:r>
              <a:rPr lang="en-US" dirty="0"/>
              <a:t> </a:t>
            </a:r>
            <a:r>
              <a:rPr lang="en-US" dirty="0" err="1"/>
              <a:t>kuch</a:t>
            </a:r>
            <a:r>
              <a:rPr lang="en-US" dirty="0"/>
              <a:t> </a:t>
            </a:r>
            <a:r>
              <a:rPr lang="en-US" dirty="0" err="1"/>
              <a:t>yuklangandagi</a:t>
            </a:r>
            <a:r>
              <a:rPr lang="en-US" dirty="0"/>
              <a:t> material </a:t>
            </a:r>
            <a:r>
              <a:rPr lang="en-US" dirty="0" err="1"/>
              <a:t>holati</a:t>
            </a:r>
            <a:r>
              <a:rPr lang="en-US" dirty="0"/>
              <a:t> (</a:t>
            </a:r>
            <a:r>
              <a:rPr lang="en-US" dirty="0" err="1"/>
              <a:t>o‘zini</a:t>
            </a:r>
            <a:r>
              <a:rPr lang="en-US" dirty="0"/>
              <a:t> </a:t>
            </a:r>
            <a:r>
              <a:rPr lang="en-US" dirty="0" err="1"/>
              <a:t>tutishi</a:t>
            </a:r>
            <a:r>
              <a:rPr lang="en-US" dirty="0"/>
              <a:t>) </a:t>
            </a:r>
            <a:r>
              <a:rPr lang="en-US" dirty="0" err="1"/>
              <a:t>undagi</a:t>
            </a:r>
            <a:r>
              <a:rPr lang="en-US" dirty="0"/>
              <a:t> </a:t>
            </a:r>
            <a:r>
              <a:rPr lang="en-US" dirty="0" err="1"/>
              <a:t>diffuzion</a:t>
            </a:r>
            <a:r>
              <a:rPr lang="en-US" dirty="0"/>
              <a:t> </a:t>
            </a:r>
            <a:r>
              <a:rPr lang="en-US" dirty="0" err="1"/>
              <a:t>jarayonlar</a:t>
            </a:r>
            <a:r>
              <a:rPr lang="en-US" dirty="0"/>
              <a:t> </a:t>
            </a:r>
            <a:r>
              <a:rPr lang="en-US" dirty="0" err="1"/>
              <a:t>bilan</a:t>
            </a:r>
            <a:r>
              <a:rPr lang="en-US" dirty="0"/>
              <a:t> </a:t>
            </a:r>
            <a:r>
              <a:rPr lang="en-US" dirty="0" err="1"/>
              <a:t>aniqlanadi</a:t>
            </a:r>
            <a:r>
              <a:rPr lang="en-US" dirty="0"/>
              <a:t>. Bu </a:t>
            </a:r>
            <a:r>
              <a:rPr lang="en-US" dirty="0" err="1"/>
              <a:t>sharoitlarda</a:t>
            </a:r>
            <a:r>
              <a:rPr lang="en-US" dirty="0"/>
              <a:t> </a:t>
            </a:r>
            <a:r>
              <a:rPr lang="en-US" dirty="0" err="1"/>
              <a:t>oquvchanlik</a:t>
            </a:r>
            <a:r>
              <a:rPr lang="en-US" dirty="0"/>
              <a:t> </a:t>
            </a:r>
            <a:r>
              <a:rPr lang="en-US" dirty="0" err="1"/>
              <a:t>jarayonlari</a:t>
            </a:r>
            <a:r>
              <a:rPr lang="en-US" dirty="0"/>
              <a:t> </a:t>
            </a:r>
            <a:r>
              <a:rPr lang="en-US" dirty="0" err="1"/>
              <a:t>va</a:t>
            </a:r>
            <a:r>
              <a:rPr lang="en-US" dirty="0"/>
              <a:t> </a:t>
            </a:r>
            <a:r>
              <a:rPr lang="en-US" dirty="0" err="1"/>
              <a:t>kuchlanish</a:t>
            </a:r>
            <a:r>
              <a:rPr lang="en-US" dirty="0"/>
              <a:t> </a:t>
            </a:r>
            <a:r>
              <a:rPr lang="en-US" dirty="0" err="1"/>
              <a:t>reloksatsiyasi</a:t>
            </a:r>
            <a:r>
              <a:rPr lang="en-US" dirty="0"/>
              <a:t> </a:t>
            </a:r>
            <a:r>
              <a:rPr lang="en-US" dirty="0" err="1"/>
              <a:t>jarayonlari</a:t>
            </a:r>
            <a:r>
              <a:rPr lang="en-US" dirty="0"/>
              <a:t> </a:t>
            </a:r>
            <a:r>
              <a:rPr lang="en-US" dirty="0" err="1"/>
              <a:t>xususiyatiga</a:t>
            </a:r>
            <a:r>
              <a:rPr lang="en-US" dirty="0"/>
              <a:t> </a:t>
            </a:r>
            <a:r>
              <a:rPr lang="en-US" dirty="0" err="1"/>
              <a:t>ega</a:t>
            </a:r>
            <a:r>
              <a:rPr lang="en-US" dirty="0"/>
              <a:t>.</a:t>
            </a:r>
            <a:endParaRPr lang="ru-RU" dirty="0"/>
          </a:p>
          <a:p>
            <a:r>
              <a:rPr lang="en-US" dirty="0" err="1"/>
              <a:t>Oquvchanlik</a:t>
            </a:r>
            <a:r>
              <a:rPr lang="en-US" dirty="0"/>
              <a:t> </a:t>
            </a:r>
            <a:r>
              <a:rPr lang="en-US" dirty="0" err="1"/>
              <a:t>chegarasidan</a:t>
            </a:r>
            <a:r>
              <a:rPr lang="en-US" dirty="0"/>
              <a:t> past </a:t>
            </a:r>
            <a:r>
              <a:rPr lang="en-US" dirty="0" err="1"/>
              <a:t>kuchlar</a:t>
            </a:r>
            <a:r>
              <a:rPr lang="en-US" dirty="0"/>
              <a:t> </a:t>
            </a:r>
            <a:r>
              <a:rPr lang="en-US" dirty="0" err="1"/>
              <a:t>ta’sirida</a:t>
            </a:r>
            <a:r>
              <a:rPr lang="en-US" dirty="0"/>
              <a:t> </a:t>
            </a:r>
            <a:r>
              <a:rPr lang="en-US" dirty="0" err="1"/>
              <a:t>plastik</a:t>
            </a:r>
            <a:r>
              <a:rPr lang="en-US" dirty="0"/>
              <a:t> </a:t>
            </a:r>
            <a:r>
              <a:rPr lang="en-US" dirty="0" err="1"/>
              <a:t>deformatsiyaning</a:t>
            </a:r>
            <a:r>
              <a:rPr lang="en-US" dirty="0"/>
              <a:t> </a:t>
            </a:r>
            <a:r>
              <a:rPr lang="en-US" dirty="0" err="1"/>
              <a:t>asta-sekin</a:t>
            </a:r>
            <a:r>
              <a:rPr lang="en-US" dirty="0"/>
              <a:t> </a:t>
            </a:r>
            <a:r>
              <a:rPr lang="en-US" dirty="0" err="1"/>
              <a:t>o‘sishiga</a:t>
            </a:r>
            <a:r>
              <a:rPr lang="en-US" dirty="0"/>
              <a:t> </a:t>
            </a:r>
            <a:r>
              <a:rPr lang="en-US" b="1" u="sng" dirty="0" err="1"/>
              <a:t>oquvchanlik</a:t>
            </a:r>
            <a:r>
              <a:rPr lang="en-US" b="1" u="sng" dirty="0"/>
              <a:t> </a:t>
            </a:r>
            <a:r>
              <a:rPr lang="en-US" dirty="0" err="1"/>
              <a:t>deyiladi</a:t>
            </a:r>
            <a:r>
              <a:rPr lang="en-US" dirty="0"/>
              <a:t>.</a:t>
            </a:r>
            <a:endParaRPr lang="ru-RU" dirty="0"/>
          </a:p>
          <a:p>
            <a:r>
              <a:rPr lang="en-US" dirty="0" err="1"/>
              <a:t>Deformatsiyani</a:t>
            </a:r>
            <a:r>
              <a:rPr lang="en-US" dirty="0"/>
              <a:t> </a:t>
            </a:r>
            <a:r>
              <a:rPr lang="en-US" dirty="0" err="1"/>
              <a:t>kuch</a:t>
            </a:r>
            <a:r>
              <a:rPr lang="en-US" dirty="0"/>
              <a:t> </a:t>
            </a:r>
            <a:r>
              <a:rPr lang="en-US" dirty="0" err="1"/>
              <a:t>qo‘yish</a:t>
            </a:r>
            <a:r>
              <a:rPr lang="en-US" dirty="0"/>
              <a:t> </a:t>
            </a:r>
            <a:r>
              <a:rPr lang="en-US" dirty="0" err="1"/>
              <a:t>vaqti</a:t>
            </a:r>
            <a:r>
              <a:rPr lang="en-US" dirty="0"/>
              <a:t> </a:t>
            </a:r>
            <a:r>
              <a:rPr lang="en-US" dirty="0" err="1"/>
              <a:t>uzoqligiga</a:t>
            </a:r>
            <a:r>
              <a:rPr lang="en-US" dirty="0"/>
              <a:t> </a:t>
            </a:r>
            <a:r>
              <a:rPr lang="en-US" dirty="0" err="1"/>
              <a:t>qarab</a:t>
            </a:r>
            <a:r>
              <a:rPr lang="en-US" dirty="0"/>
              <a:t> </a:t>
            </a:r>
            <a:r>
              <a:rPr lang="en-US" dirty="0" err="1"/>
              <a:t>o‘ziga</a:t>
            </a:r>
            <a:r>
              <a:rPr lang="en-US" dirty="0"/>
              <a:t> </a:t>
            </a:r>
            <a:r>
              <a:rPr lang="en-US" dirty="0" err="1"/>
              <a:t>xos</a:t>
            </a:r>
            <a:r>
              <a:rPr lang="en-US" dirty="0"/>
              <a:t> </a:t>
            </a:r>
            <a:r>
              <a:rPr lang="en-US" dirty="0" err="1"/>
              <a:t>o‘zgarishi</a:t>
            </a:r>
            <a:r>
              <a:rPr lang="en-US" dirty="0"/>
              <a:t> </a:t>
            </a:r>
            <a:r>
              <a:rPr lang="en-US" dirty="0" err="1"/>
              <a:t>rasm</a:t>
            </a:r>
            <a:r>
              <a:rPr lang="en-US" dirty="0"/>
              <a:t> </a:t>
            </a:r>
            <a:r>
              <a:rPr lang="uz-Cyrl-UZ" dirty="0"/>
              <a:t>    </a:t>
            </a:r>
            <a:r>
              <a:rPr lang="en-US" dirty="0"/>
              <a:t>da </a:t>
            </a:r>
            <a:r>
              <a:rPr lang="en-US" dirty="0" err="1"/>
              <a:t>ko‘rsatilgan</a:t>
            </a:r>
            <a:r>
              <a:rPr lang="en-US" dirty="0"/>
              <a:t>.</a:t>
            </a:r>
            <a:endParaRPr lang="ru-RU" dirty="0"/>
          </a:p>
          <a:p>
            <a:endParaRPr lang="ru-RU" dirty="0"/>
          </a:p>
        </p:txBody>
      </p:sp>
    </p:spTree>
    <p:extLst>
      <p:ext uri="{BB962C8B-B14F-4D97-AF65-F5344CB8AC3E}">
        <p14:creationId xmlns:p14="http://schemas.microsoft.com/office/powerpoint/2010/main" val="3958973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
                                            <p:txEl>
                                              <p:pRg st="5" end="5"/>
                                            </p:txEl>
                                          </p:spTgt>
                                        </p:tgtEl>
                                        <p:attrNameLst>
                                          <p:attrName>style.visibility</p:attrName>
                                        </p:attrNameLst>
                                      </p:cBhvr>
                                      <p:to>
                                        <p:strVal val="visible"/>
                                      </p:to>
                                    </p:set>
                                    <p:animEffect transition="in" filter="wipe(down)">
                                      <p:cBhvr>
                                        <p:cTn id="97" dur="580">
                                          <p:stCondLst>
                                            <p:cond delay="0"/>
                                          </p:stCondLst>
                                        </p:cTn>
                                        <p:tgtEl>
                                          <p:spTgt spid="3">
                                            <p:txEl>
                                              <p:pRg st="5" end="5"/>
                                            </p:txEl>
                                          </p:spTgt>
                                        </p:tgtEl>
                                      </p:cBhvr>
                                    </p:animEffect>
                                    <p:anim calcmode="lin" valueType="num">
                                      <p:cBhvr>
                                        <p:cTn id="9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5" end="5"/>
                                            </p:txEl>
                                          </p:spTgt>
                                        </p:tgtEl>
                                      </p:cBhvr>
                                      <p:to x="100000" y="60000"/>
                                    </p:animScale>
                                    <p:animScale>
                                      <p:cBhvr>
                                        <p:cTn id="104" dur="166" decel="50000">
                                          <p:stCondLst>
                                            <p:cond delay="676"/>
                                          </p:stCondLst>
                                        </p:cTn>
                                        <p:tgtEl>
                                          <p:spTgt spid="3">
                                            <p:txEl>
                                              <p:pRg st="5" end="5"/>
                                            </p:txEl>
                                          </p:spTgt>
                                        </p:tgtEl>
                                      </p:cBhvr>
                                      <p:to x="100000" y="100000"/>
                                    </p:animScale>
                                    <p:animScale>
                                      <p:cBhvr>
                                        <p:cTn id="105" dur="26">
                                          <p:stCondLst>
                                            <p:cond delay="1312"/>
                                          </p:stCondLst>
                                        </p:cTn>
                                        <p:tgtEl>
                                          <p:spTgt spid="3">
                                            <p:txEl>
                                              <p:pRg st="5" end="5"/>
                                            </p:txEl>
                                          </p:spTgt>
                                        </p:tgtEl>
                                      </p:cBhvr>
                                      <p:to x="100000" y="80000"/>
                                    </p:animScale>
                                    <p:animScale>
                                      <p:cBhvr>
                                        <p:cTn id="106" dur="166" decel="50000">
                                          <p:stCondLst>
                                            <p:cond delay="1338"/>
                                          </p:stCondLst>
                                        </p:cTn>
                                        <p:tgtEl>
                                          <p:spTgt spid="3">
                                            <p:txEl>
                                              <p:pRg st="5" end="5"/>
                                            </p:txEl>
                                          </p:spTgt>
                                        </p:tgtEl>
                                      </p:cBhvr>
                                      <p:to x="100000" y="100000"/>
                                    </p:animScale>
                                    <p:animScale>
                                      <p:cBhvr>
                                        <p:cTn id="107" dur="26">
                                          <p:stCondLst>
                                            <p:cond delay="1642"/>
                                          </p:stCondLst>
                                        </p:cTn>
                                        <p:tgtEl>
                                          <p:spTgt spid="3">
                                            <p:txEl>
                                              <p:pRg st="5" end="5"/>
                                            </p:txEl>
                                          </p:spTgt>
                                        </p:tgtEl>
                                      </p:cBhvr>
                                      <p:to x="100000" y="90000"/>
                                    </p:animScale>
                                    <p:animScale>
                                      <p:cBhvr>
                                        <p:cTn id="108" dur="166" decel="50000">
                                          <p:stCondLst>
                                            <p:cond delay="1668"/>
                                          </p:stCondLst>
                                        </p:cTn>
                                        <p:tgtEl>
                                          <p:spTgt spid="3">
                                            <p:txEl>
                                              <p:pRg st="5" end="5"/>
                                            </p:txEl>
                                          </p:spTgt>
                                        </p:tgtEl>
                                      </p:cBhvr>
                                      <p:to x="100000" y="100000"/>
                                    </p:animScale>
                                    <p:animScale>
                                      <p:cBhvr>
                                        <p:cTn id="109" dur="26">
                                          <p:stCondLst>
                                            <p:cond delay="1808"/>
                                          </p:stCondLst>
                                        </p:cTn>
                                        <p:tgtEl>
                                          <p:spTgt spid="3">
                                            <p:txEl>
                                              <p:pRg st="5" end="5"/>
                                            </p:txEl>
                                          </p:spTgt>
                                        </p:tgtEl>
                                      </p:cBhvr>
                                      <p:to x="100000" y="95000"/>
                                    </p:animScale>
                                    <p:animScale>
                                      <p:cBhvr>
                                        <p:cTn id="110" dur="166" decel="50000">
                                          <p:stCondLst>
                                            <p:cond delay="1834"/>
                                          </p:stCondLst>
                                        </p:cTn>
                                        <p:tgtEl>
                                          <p:spTgt spid="3">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3">
                                            <p:txEl>
                                              <p:pRg st="6" end="6"/>
                                            </p:txEl>
                                          </p:spTgt>
                                        </p:tgtEl>
                                        <p:attrNameLst>
                                          <p:attrName>style.visibility</p:attrName>
                                        </p:attrNameLst>
                                      </p:cBhvr>
                                      <p:to>
                                        <p:strVal val="visible"/>
                                      </p:to>
                                    </p:set>
                                    <p:animEffect transition="in" filter="wipe(down)">
                                      <p:cBhvr>
                                        <p:cTn id="115" dur="580">
                                          <p:stCondLst>
                                            <p:cond delay="0"/>
                                          </p:stCondLst>
                                        </p:cTn>
                                        <p:tgtEl>
                                          <p:spTgt spid="3">
                                            <p:txEl>
                                              <p:pRg st="6" end="6"/>
                                            </p:txEl>
                                          </p:spTgt>
                                        </p:tgtEl>
                                      </p:cBhvr>
                                    </p:animEffect>
                                    <p:anim calcmode="lin" valueType="num">
                                      <p:cBhvr>
                                        <p:cTn id="11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3">
                                            <p:txEl>
                                              <p:pRg st="6" end="6"/>
                                            </p:txEl>
                                          </p:spTgt>
                                        </p:tgtEl>
                                      </p:cBhvr>
                                      <p:to x="100000" y="60000"/>
                                    </p:animScale>
                                    <p:animScale>
                                      <p:cBhvr>
                                        <p:cTn id="122" dur="166" decel="50000">
                                          <p:stCondLst>
                                            <p:cond delay="676"/>
                                          </p:stCondLst>
                                        </p:cTn>
                                        <p:tgtEl>
                                          <p:spTgt spid="3">
                                            <p:txEl>
                                              <p:pRg st="6" end="6"/>
                                            </p:txEl>
                                          </p:spTgt>
                                        </p:tgtEl>
                                      </p:cBhvr>
                                      <p:to x="100000" y="100000"/>
                                    </p:animScale>
                                    <p:animScale>
                                      <p:cBhvr>
                                        <p:cTn id="123" dur="26">
                                          <p:stCondLst>
                                            <p:cond delay="1312"/>
                                          </p:stCondLst>
                                        </p:cTn>
                                        <p:tgtEl>
                                          <p:spTgt spid="3">
                                            <p:txEl>
                                              <p:pRg st="6" end="6"/>
                                            </p:txEl>
                                          </p:spTgt>
                                        </p:tgtEl>
                                      </p:cBhvr>
                                      <p:to x="100000" y="80000"/>
                                    </p:animScale>
                                    <p:animScale>
                                      <p:cBhvr>
                                        <p:cTn id="124" dur="166" decel="50000">
                                          <p:stCondLst>
                                            <p:cond delay="1338"/>
                                          </p:stCondLst>
                                        </p:cTn>
                                        <p:tgtEl>
                                          <p:spTgt spid="3">
                                            <p:txEl>
                                              <p:pRg st="6" end="6"/>
                                            </p:txEl>
                                          </p:spTgt>
                                        </p:tgtEl>
                                      </p:cBhvr>
                                      <p:to x="100000" y="100000"/>
                                    </p:animScale>
                                    <p:animScale>
                                      <p:cBhvr>
                                        <p:cTn id="125" dur="26">
                                          <p:stCondLst>
                                            <p:cond delay="1642"/>
                                          </p:stCondLst>
                                        </p:cTn>
                                        <p:tgtEl>
                                          <p:spTgt spid="3">
                                            <p:txEl>
                                              <p:pRg st="6" end="6"/>
                                            </p:txEl>
                                          </p:spTgt>
                                        </p:tgtEl>
                                      </p:cBhvr>
                                      <p:to x="100000" y="90000"/>
                                    </p:animScale>
                                    <p:animScale>
                                      <p:cBhvr>
                                        <p:cTn id="126" dur="166" decel="50000">
                                          <p:stCondLst>
                                            <p:cond delay="1668"/>
                                          </p:stCondLst>
                                        </p:cTn>
                                        <p:tgtEl>
                                          <p:spTgt spid="3">
                                            <p:txEl>
                                              <p:pRg st="6" end="6"/>
                                            </p:txEl>
                                          </p:spTgt>
                                        </p:tgtEl>
                                      </p:cBhvr>
                                      <p:to x="100000" y="100000"/>
                                    </p:animScale>
                                    <p:animScale>
                                      <p:cBhvr>
                                        <p:cTn id="127" dur="26">
                                          <p:stCondLst>
                                            <p:cond delay="1808"/>
                                          </p:stCondLst>
                                        </p:cTn>
                                        <p:tgtEl>
                                          <p:spTgt spid="3">
                                            <p:txEl>
                                              <p:pRg st="6" end="6"/>
                                            </p:txEl>
                                          </p:spTgt>
                                        </p:tgtEl>
                                      </p:cBhvr>
                                      <p:to x="100000" y="95000"/>
                                    </p:animScale>
                                    <p:animScale>
                                      <p:cBhvr>
                                        <p:cTn id="128" dur="166" decel="50000">
                                          <p:stCondLst>
                                            <p:cond delay="1834"/>
                                          </p:stCondLst>
                                        </p:cTn>
                                        <p:tgtEl>
                                          <p:spTgt spid="3">
                                            <p:txEl>
                                              <p:pRg st="6" end="6"/>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3">
                                            <p:txEl>
                                              <p:pRg st="7" end="7"/>
                                            </p:txEl>
                                          </p:spTgt>
                                        </p:tgtEl>
                                        <p:attrNameLst>
                                          <p:attrName>style.visibility</p:attrName>
                                        </p:attrNameLst>
                                      </p:cBhvr>
                                      <p:to>
                                        <p:strVal val="visible"/>
                                      </p:to>
                                    </p:set>
                                    <p:animEffect transition="in" filter="wipe(down)">
                                      <p:cBhvr>
                                        <p:cTn id="133" dur="580">
                                          <p:stCondLst>
                                            <p:cond delay="0"/>
                                          </p:stCondLst>
                                        </p:cTn>
                                        <p:tgtEl>
                                          <p:spTgt spid="3">
                                            <p:txEl>
                                              <p:pRg st="7" end="7"/>
                                            </p:txEl>
                                          </p:spTgt>
                                        </p:tgtEl>
                                      </p:cBhvr>
                                    </p:animEffect>
                                    <p:anim calcmode="lin" valueType="num">
                                      <p:cBhvr>
                                        <p:cTn id="134"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3">
                                            <p:txEl>
                                              <p:pRg st="7" end="7"/>
                                            </p:txEl>
                                          </p:spTgt>
                                        </p:tgtEl>
                                      </p:cBhvr>
                                      <p:to x="100000" y="60000"/>
                                    </p:animScale>
                                    <p:animScale>
                                      <p:cBhvr>
                                        <p:cTn id="140" dur="166" decel="50000">
                                          <p:stCondLst>
                                            <p:cond delay="676"/>
                                          </p:stCondLst>
                                        </p:cTn>
                                        <p:tgtEl>
                                          <p:spTgt spid="3">
                                            <p:txEl>
                                              <p:pRg st="7" end="7"/>
                                            </p:txEl>
                                          </p:spTgt>
                                        </p:tgtEl>
                                      </p:cBhvr>
                                      <p:to x="100000" y="100000"/>
                                    </p:animScale>
                                    <p:animScale>
                                      <p:cBhvr>
                                        <p:cTn id="141" dur="26">
                                          <p:stCondLst>
                                            <p:cond delay="1312"/>
                                          </p:stCondLst>
                                        </p:cTn>
                                        <p:tgtEl>
                                          <p:spTgt spid="3">
                                            <p:txEl>
                                              <p:pRg st="7" end="7"/>
                                            </p:txEl>
                                          </p:spTgt>
                                        </p:tgtEl>
                                      </p:cBhvr>
                                      <p:to x="100000" y="80000"/>
                                    </p:animScale>
                                    <p:animScale>
                                      <p:cBhvr>
                                        <p:cTn id="142" dur="166" decel="50000">
                                          <p:stCondLst>
                                            <p:cond delay="1338"/>
                                          </p:stCondLst>
                                        </p:cTn>
                                        <p:tgtEl>
                                          <p:spTgt spid="3">
                                            <p:txEl>
                                              <p:pRg st="7" end="7"/>
                                            </p:txEl>
                                          </p:spTgt>
                                        </p:tgtEl>
                                      </p:cBhvr>
                                      <p:to x="100000" y="100000"/>
                                    </p:animScale>
                                    <p:animScale>
                                      <p:cBhvr>
                                        <p:cTn id="143" dur="26">
                                          <p:stCondLst>
                                            <p:cond delay="1642"/>
                                          </p:stCondLst>
                                        </p:cTn>
                                        <p:tgtEl>
                                          <p:spTgt spid="3">
                                            <p:txEl>
                                              <p:pRg st="7" end="7"/>
                                            </p:txEl>
                                          </p:spTgt>
                                        </p:tgtEl>
                                      </p:cBhvr>
                                      <p:to x="100000" y="90000"/>
                                    </p:animScale>
                                    <p:animScale>
                                      <p:cBhvr>
                                        <p:cTn id="144" dur="166" decel="50000">
                                          <p:stCondLst>
                                            <p:cond delay="1668"/>
                                          </p:stCondLst>
                                        </p:cTn>
                                        <p:tgtEl>
                                          <p:spTgt spid="3">
                                            <p:txEl>
                                              <p:pRg st="7" end="7"/>
                                            </p:txEl>
                                          </p:spTgt>
                                        </p:tgtEl>
                                      </p:cBhvr>
                                      <p:to x="100000" y="100000"/>
                                    </p:animScale>
                                    <p:animScale>
                                      <p:cBhvr>
                                        <p:cTn id="145" dur="26">
                                          <p:stCondLst>
                                            <p:cond delay="1808"/>
                                          </p:stCondLst>
                                        </p:cTn>
                                        <p:tgtEl>
                                          <p:spTgt spid="3">
                                            <p:txEl>
                                              <p:pRg st="7" end="7"/>
                                            </p:txEl>
                                          </p:spTgt>
                                        </p:tgtEl>
                                      </p:cBhvr>
                                      <p:to x="100000" y="95000"/>
                                    </p:animScale>
                                    <p:animScale>
                                      <p:cBhvr>
                                        <p:cTn id="146"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56557" y="1052736"/>
            <a:ext cx="3846909" cy="268856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1187624" y="4293096"/>
            <a:ext cx="6984776" cy="646331"/>
          </a:xfrm>
          <a:prstGeom prst="rect">
            <a:avLst/>
          </a:prstGeom>
        </p:spPr>
        <p:txBody>
          <a:bodyPr wrap="square">
            <a:spAutoFit/>
          </a:bodyPr>
          <a:lstStyle/>
          <a:p>
            <a:r>
              <a:rPr lang="en-US" dirty="0"/>
              <a:t> </a:t>
            </a:r>
            <a:r>
              <a:rPr lang="en-US" dirty="0" err="1"/>
              <a:t>Rasm</a:t>
            </a:r>
            <a:r>
              <a:rPr lang="en-US" dirty="0"/>
              <a:t> </a:t>
            </a:r>
            <a:r>
              <a:rPr lang="uz-Cyrl-UZ" dirty="0"/>
              <a:t>       </a:t>
            </a:r>
            <a:r>
              <a:rPr lang="en-US" dirty="0" err="1"/>
              <a:t>Oquvchanlik</a:t>
            </a:r>
            <a:r>
              <a:rPr lang="en-US" dirty="0"/>
              <a:t> </a:t>
            </a:r>
            <a:r>
              <a:rPr lang="en-US" dirty="0" err="1"/>
              <a:t>egri</a:t>
            </a:r>
            <a:r>
              <a:rPr lang="en-US" dirty="0"/>
              <a:t> </a:t>
            </a:r>
            <a:r>
              <a:rPr lang="en-US" dirty="0" err="1"/>
              <a:t>chizig‘i</a:t>
            </a:r>
            <a:r>
              <a:rPr lang="en-US" dirty="0"/>
              <a:t>. 1-turg‘un </a:t>
            </a:r>
            <a:r>
              <a:rPr lang="en-US" dirty="0" err="1"/>
              <a:t>emas</a:t>
            </a:r>
            <a:r>
              <a:rPr lang="en-US" dirty="0"/>
              <a:t> </a:t>
            </a:r>
            <a:r>
              <a:rPr lang="en-US" dirty="0" err="1"/>
              <a:t>davr</a:t>
            </a:r>
            <a:r>
              <a:rPr lang="en-US" dirty="0"/>
              <a:t>; 2-turg‘un </a:t>
            </a:r>
            <a:r>
              <a:rPr lang="en-US" dirty="0" err="1"/>
              <a:t>davr</a:t>
            </a:r>
            <a:r>
              <a:rPr lang="en-US" dirty="0"/>
              <a:t>; 3-emirilish </a:t>
            </a:r>
            <a:r>
              <a:rPr lang="en-US" dirty="0" err="1"/>
              <a:t>davri</a:t>
            </a:r>
            <a:r>
              <a:rPr lang="en-US" dirty="0"/>
              <a:t>.</a:t>
            </a:r>
            <a:endParaRPr lang="ru-RU" dirty="0"/>
          </a:p>
        </p:txBody>
      </p:sp>
    </p:spTree>
    <p:extLst>
      <p:ext uri="{BB962C8B-B14F-4D97-AF65-F5344CB8AC3E}">
        <p14:creationId xmlns:p14="http://schemas.microsoft.com/office/powerpoint/2010/main" val="209419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down)">
                                      <p:cBhvr>
                                        <p:cTn id="7" dur="580">
                                          <p:stCondLst>
                                            <p:cond delay="0"/>
                                          </p:stCondLst>
                                        </p:cTn>
                                        <p:tgtEl>
                                          <p:spTgt spid="5122"/>
                                        </p:tgtEl>
                                      </p:cBhvr>
                                    </p:animEffect>
                                    <p:anim calcmode="lin" valueType="num">
                                      <p:cBhvr>
                                        <p:cTn id="8"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3" dur="26">
                                          <p:stCondLst>
                                            <p:cond delay="650"/>
                                          </p:stCondLst>
                                        </p:cTn>
                                        <p:tgtEl>
                                          <p:spTgt spid="5122"/>
                                        </p:tgtEl>
                                      </p:cBhvr>
                                      <p:to x="100000" y="60000"/>
                                    </p:animScale>
                                    <p:animScale>
                                      <p:cBhvr>
                                        <p:cTn id="14" dur="166" decel="50000">
                                          <p:stCondLst>
                                            <p:cond delay="676"/>
                                          </p:stCondLst>
                                        </p:cTn>
                                        <p:tgtEl>
                                          <p:spTgt spid="5122"/>
                                        </p:tgtEl>
                                      </p:cBhvr>
                                      <p:to x="100000" y="100000"/>
                                    </p:animScale>
                                    <p:animScale>
                                      <p:cBhvr>
                                        <p:cTn id="15" dur="26">
                                          <p:stCondLst>
                                            <p:cond delay="1312"/>
                                          </p:stCondLst>
                                        </p:cTn>
                                        <p:tgtEl>
                                          <p:spTgt spid="5122"/>
                                        </p:tgtEl>
                                      </p:cBhvr>
                                      <p:to x="100000" y="80000"/>
                                    </p:animScale>
                                    <p:animScale>
                                      <p:cBhvr>
                                        <p:cTn id="16" dur="166" decel="50000">
                                          <p:stCondLst>
                                            <p:cond delay="1338"/>
                                          </p:stCondLst>
                                        </p:cTn>
                                        <p:tgtEl>
                                          <p:spTgt spid="5122"/>
                                        </p:tgtEl>
                                      </p:cBhvr>
                                      <p:to x="100000" y="100000"/>
                                    </p:animScale>
                                    <p:animScale>
                                      <p:cBhvr>
                                        <p:cTn id="17" dur="26">
                                          <p:stCondLst>
                                            <p:cond delay="1642"/>
                                          </p:stCondLst>
                                        </p:cTn>
                                        <p:tgtEl>
                                          <p:spTgt spid="5122"/>
                                        </p:tgtEl>
                                      </p:cBhvr>
                                      <p:to x="100000" y="90000"/>
                                    </p:animScale>
                                    <p:animScale>
                                      <p:cBhvr>
                                        <p:cTn id="18" dur="166" decel="50000">
                                          <p:stCondLst>
                                            <p:cond delay="1668"/>
                                          </p:stCondLst>
                                        </p:cTn>
                                        <p:tgtEl>
                                          <p:spTgt spid="5122"/>
                                        </p:tgtEl>
                                      </p:cBhvr>
                                      <p:to x="100000" y="100000"/>
                                    </p:animScale>
                                    <p:animScale>
                                      <p:cBhvr>
                                        <p:cTn id="19" dur="26">
                                          <p:stCondLst>
                                            <p:cond delay="1808"/>
                                          </p:stCondLst>
                                        </p:cTn>
                                        <p:tgtEl>
                                          <p:spTgt spid="5122"/>
                                        </p:tgtEl>
                                      </p:cBhvr>
                                      <p:to x="100000" y="95000"/>
                                    </p:animScale>
                                    <p:animScale>
                                      <p:cBhvr>
                                        <p:cTn id="20" dur="166" decel="50000">
                                          <p:stCondLst>
                                            <p:cond delay="1834"/>
                                          </p:stCondLst>
                                        </p:cTn>
                                        <p:tgtEl>
                                          <p:spTgt spid="512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64859" y="764704"/>
            <a:ext cx="4493141" cy="2877561"/>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1475656" y="3933056"/>
            <a:ext cx="6336704" cy="1754326"/>
          </a:xfrm>
          <a:prstGeom prst="rect">
            <a:avLst/>
          </a:prstGeom>
        </p:spPr>
        <p:txBody>
          <a:bodyPr wrap="square">
            <a:spAutoFit/>
          </a:bodyPr>
          <a:lstStyle/>
          <a:p>
            <a:r>
              <a:rPr lang="en-US" dirty="0"/>
              <a:t>. Ni</a:t>
            </a:r>
            <a:r>
              <a:rPr lang="uz-Cyrl-UZ" dirty="0"/>
              <a:t>    </a:t>
            </a:r>
            <a:r>
              <a:rPr lang="en-US" dirty="0"/>
              <a:t>2. Ni-Cr</a:t>
            </a:r>
            <a:r>
              <a:rPr lang="uz-Cyrl-UZ" dirty="0"/>
              <a:t>    </a:t>
            </a:r>
            <a:r>
              <a:rPr lang="en-US" dirty="0"/>
              <a:t>	3. Ni-Cr-Ti-Al</a:t>
            </a:r>
            <a:r>
              <a:rPr lang="uz-Cyrl-UZ" dirty="0"/>
              <a:t>        </a:t>
            </a:r>
            <a:r>
              <a:rPr lang="en-US" dirty="0"/>
              <a:t>4. Ni-Cr-Ti-Al-B</a:t>
            </a:r>
            <a:r>
              <a:rPr lang="uz-Cyrl-UZ" dirty="0"/>
              <a:t>    </a:t>
            </a:r>
            <a:r>
              <a:rPr lang="en-US" dirty="0"/>
              <a:t>5. Ni-Cr-Ti-Al-B-Mo-W</a:t>
            </a:r>
            <a:endParaRPr lang="ru-RU" dirty="0"/>
          </a:p>
          <a:p>
            <a:r>
              <a:rPr lang="en-US" dirty="0"/>
              <a:t>	6. Ni-Cr-Ti-Al-B-Mo-Co</a:t>
            </a:r>
            <a:r>
              <a:rPr lang="uz-Cyrl-UZ" dirty="0"/>
              <a:t>  </a:t>
            </a:r>
            <a:r>
              <a:rPr lang="en-US" dirty="0"/>
              <a:t>	7. Ni-Cr-Ti-Al-B-Mo-Co-</a:t>
            </a:r>
            <a:r>
              <a:rPr lang="en-US" dirty="0" err="1"/>
              <a:t>Nb</a:t>
            </a:r>
            <a:r>
              <a:rPr lang="en-US" dirty="0"/>
              <a:t>-</a:t>
            </a:r>
            <a:r>
              <a:rPr lang="en-US" dirty="0" err="1"/>
              <a:t>Hf</a:t>
            </a:r>
            <a:endParaRPr lang="ru-RU" dirty="0"/>
          </a:p>
          <a:p>
            <a:r>
              <a:rPr lang="en-US" dirty="0" err="1"/>
              <a:t>Rasm</a:t>
            </a:r>
            <a:r>
              <a:rPr lang="en-US" dirty="0"/>
              <a:t> </a:t>
            </a:r>
            <a:r>
              <a:rPr lang="uz-Cyrl-UZ" dirty="0"/>
              <a:t>     </a:t>
            </a:r>
            <a:r>
              <a:rPr lang="en-US" dirty="0" err="1"/>
              <a:t>Nikel</a:t>
            </a:r>
            <a:r>
              <a:rPr lang="en-US" dirty="0"/>
              <a:t> </a:t>
            </a:r>
            <a:r>
              <a:rPr lang="en-US" dirty="0" err="1"/>
              <a:t>qotishma</a:t>
            </a:r>
            <a:r>
              <a:rPr lang="en-US" dirty="0"/>
              <a:t> </a:t>
            </a:r>
            <a:r>
              <a:rPr lang="en-US" dirty="0" err="1"/>
              <a:t>tarkibini</a:t>
            </a:r>
            <a:r>
              <a:rPr lang="en-US" dirty="0"/>
              <a:t> (</a:t>
            </a:r>
            <a:r>
              <a:rPr lang="en-US" dirty="0" err="1"/>
              <a:t>komponentlarini</a:t>
            </a:r>
            <a:r>
              <a:rPr lang="en-US" dirty="0"/>
              <a:t>) </a:t>
            </a:r>
            <a:r>
              <a:rPr lang="en-US" dirty="0" err="1"/>
              <a:t>qotishma</a:t>
            </a:r>
            <a:r>
              <a:rPr lang="en-US" dirty="0"/>
              <a:t> </a:t>
            </a:r>
            <a:r>
              <a:rPr lang="en-US" dirty="0" err="1"/>
              <a:t>mustahkamligiga</a:t>
            </a:r>
            <a:r>
              <a:rPr lang="en-US" dirty="0"/>
              <a:t> </a:t>
            </a:r>
            <a:r>
              <a:rPr lang="en-US" dirty="0" err="1"/>
              <a:t>ta’siri</a:t>
            </a:r>
            <a:endParaRPr lang="ru-RU" dirty="0"/>
          </a:p>
        </p:txBody>
      </p:sp>
    </p:spTree>
    <p:extLst>
      <p:ext uri="{BB962C8B-B14F-4D97-AF65-F5344CB8AC3E}">
        <p14:creationId xmlns:p14="http://schemas.microsoft.com/office/powerpoint/2010/main" val="4167536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ppt_x"/>
                                          </p:val>
                                        </p:tav>
                                        <p:tav tm="100000">
                                          <p:val>
                                            <p:strVal val="#ppt_x"/>
                                          </p:val>
                                        </p:tav>
                                      </p:tavLst>
                                    </p:anim>
                                    <p:anim calcmode="lin" valueType="num">
                                      <p:cBhvr additive="base">
                                        <p:cTn id="8" dur="500" fill="hold"/>
                                        <p:tgtEl>
                                          <p:spTgt spid="614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547664" y="1052736"/>
            <a:ext cx="6196405" cy="4310293"/>
          </a:xfrm>
        </p:spPr>
        <p:txBody>
          <a:bodyPr>
            <a:normAutofit fontScale="70000" lnSpcReduction="20000"/>
          </a:bodyPr>
          <a:lstStyle/>
          <a:p>
            <a:r>
              <a:rPr lang="en-US" b="1" dirty="0" err="1"/>
              <a:t>Olovbardosh</a:t>
            </a:r>
            <a:r>
              <a:rPr lang="en-US" b="1" dirty="0"/>
              <a:t> </a:t>
            </a:r>
            <a:r>
              <a:rPr lang="en-US" b="1" dirty="0" err="1"/>
              <a:t>nikel</a:t>
            </a:r>
            <a:r>
              <a:rPr lang="en-US" b="1" dirty="0"/>
              <a:t> </a:t>
            </a:r>
            <a:r>
              <a:rPr lang="en-US" b="1" dirty="0" err="1"/>
              <a:t>qotishmalari</a:t>
            </a:r>
            <a:endParaRPr lang="ru-RU" dirty="0"/>
          </a:p>
          <a:p>
            <a:r>
              <a:rPr lang="en-US" dirty="0" err="1"/>
              <a:t>Yonish</a:t>
            </a:r>
            <a:r>
              <a:rPr lang="en-US" dirty="0"/>
              <a:t> </a:t>
            </a:r>
            <a:r>
              <a:rPr lang="en-US" dirty="0" err="1"/>
              <a:t>kameralarida</a:t>
            </a:r>
            <a:r>
              <a:rPr lang="en-US" dirty="0"/>
              <a:t> </a:t>
            </a:r>
            <a:r>
              <a:rPr lang="en-US" dirty="0" err="1"/>
              <a:t>ishlovchi</a:t>
            </a:r>
            <a:r>
              <a:rPr lang="en-US" dirty="0"/>
              <a:t> </a:t>
            </a:r>
            <a:r>
              <a:rPr lang="en-US" dirty="0" err="1"/>
              <a:t>olovbardosh</a:t>
            </a:r>
            <a:r>
              <a:rPr lang="en-US" dirty="0"/>
              <a:t> </a:t>
            </a:r>
            <a:r>
              <a:rPr lang="en-US" dirty="0" err="1"/>
              <a:t>materiallar</a:t>
            </a:r>
            <a:r>
              <a:rPr lang="en-US" dirty="0"/>
              <a:t> </a:t>
            </a:r>
            <a:r>
              <a:rPr lang="en-US" dirty="0" err="1"/>
              <a:t>yana</a:t>
            </a:r>
            <a:r>
              <a:rPr lang="en-US" dirty="0"/>
              <a:t> </a:t>
            </a:r>
            <a:r>
              <a:rPr lang="en-US" dirty="0" err="1"/>
              <a:t>qo‘shimcha</a:t>
            </a:r>
            <a:r>
              <a:rPr lang="en-US" dirty="0"/>
              <a:t> </a:t>
            </a:r>
            <a:r>
              <a:rPr lang="en-US" dirty="0" err="1"/>
              <a:t>talablarga</a:t>
            </a:r>
            <a:r>
              <a:rPr lang="en-US" dirty="0"/>
              <a:t> ham </a:t>
            </a:r>
            <a:r>
              <a:rPr lang="en-US" dirty="0" err="1"/>
              <a:t>javob</a:t>
            </a:r>
            <a:r>
              <a:rPr lang="en-US" dirty="0"/>
              <a:t> </a:t>
            </a:r>
            <a:r>
              <a:rPr lang="en-US" dirty="0" err="1"/>
              <a:t>berishi</a:t>
            </a:r>
            <a:r>
              <a:rPr lang="en-US" dirty="0"/>
              <a:t> </a:t>
            </a:r>
            <a:r>
              <a:rPr lang="en-US" dirty="0" err="1"/>
              <a:t>kerak</a:t>
            </a:r>
            <a:r>
              <a:rPr lang="en-US" dirty="0"/>
              <a:t>. </a:t>
            </a:r>
            <a:r>
              <a:rPr lang="en-US" dirty="0" err="1"/>
              <a:t>Ular</a:t>
            </a:r>
            <a:r>
              <a:rPr lang="en-US" dirty="0"/>
              <a:t> </a:t>
            </a:r>
            <a:r>
              <a:rPr lang="en-US" dirty="0" err="1"/>
              <a:t>haroratning</a:t>
            </a:r>
            <a:r>
              <a:rPr lang="en-US" dirty="0"/>
              <a:t> </a:t>
            </a:r>
            <a:r>
              <a:rPr lang="en-US" dirty="0" err="1"/>
              <a:t>keskin</a:t>
            </a:r>
            <a:r>
              <a:rPr lang="en-US" dirty="0"/>
              <a:t> </a:t>
            </a:r>
            <a:r>
              <a:rPr lang="en-US" dirty="0" err="1"/>
              <a:t>o‘zgarish</a:t>
            </a:r>
            <a:r>
              <a:rPr lang="en-US" dirty="0"/>
              <a:t> </a:t>
            </a:r>
            <a:r>
              <a:rPr lang="en-US" dirty="0" err="1"/>
              <a:t>sharoitida</a:t>
            </a:r>
            <a:r>
              <a:rPr lang="en-US" dirty="0"/>
              <a:t> </a:t>
            </a:r>
            <a:r>
              <a:rPr lang="en-US" dirty="0" err="1"/>
              <a:t>ishlaydilar</a:t>
            </a:r>
            <a:r>
              <a:rPr lang="en-US" dirty="0"/>
              <a:t>: </a:t>
            </a:r>
            <a:r>
              <a:rPr lang="en-US" dirty="0" err="1"/>
              <a:t>kamera</a:t>
            </a:r>
            <a:r>
              <a:rPr lang="en-US" dirty="0"/>
              <a:t> </a:t>
            </a:r>
            <a:r>
              <a:rPr lang="en-US" dirty="0" err="1"/>
              <a:t>qizdiriladi</a:t>
            </a:r>
            <a:r>
              <a:rPr lang="en-US" dirty="0"/>
              <a:t> </a:t>
            </a:r>
            <a:r>
              <a:rPr lang="uz-Cyrl-UZ" dirty="0"/>
              <a:t>–</a:t>
            </a:r>
            <a:r>
              <a:rPr lang="en-US" dirty="0"/>
              <a:t> </a:t>
            </a:r>
            <a:r>
              <a:rPr lang="en-US" dirty="0" err="1"/>
              <a:t>sovitiladi</a:t>
            </a:r>
            <a:r>
              <a:rPr lang="en-US" dirty="0"/>
              <a:t>. </a:t>
            </a:r>
            <a:r>
              <a:rPr lang="en-US" dirty="0" err="1"/>
              <a:t>Bu­ning</a:t>
            </a:r>
            <a:r>
              <a:rPr lang="en-US" dirty="0"/>
              <a:t> </a:t>
            </a:r>
            <a:r>
              <a:rPr lang="en-US" dirty="0" err="1"/>
              <a:t>natijasida</a:t>
            </a:r>
            <a:r>
              <a:rPr lang="en-US" dirty="0"/>
              <a:t> </a:t>
            </a:r>
            <a:r>
              <a:rPr lang="en-US" dirty="0" err="1"/>
              <a:t>yetarli</a:t>
            </a:r>
            <a:r>
              <a:rPr lang="en-US" dirty="0"/>
              <a:t> </a:t>
            </a:r>
            <a:r>
              <a:rPr lang="en-US" dirty="0" err="1"/>
              <a:t>darajada</a:t>
            </a:r>
            <a:r>
              <a:rPr lang="en-US" dirty="0"/>
              <a:t> </a:t>
            </a:r>
            <a:r>
              <a:rPr lang="en-US" dirty="0" err="1"/>
              <a:t>termik</a:t>
            </a:r>
            <a:r>
              <a:rPr lang="en-US" dirty="0"/>
              <a:t> </a:t>
            </a:r>
            <a:r>
              <a:rPr lang="en-US" dirty="0" err="1"/>
              <a:t>kuchlanish</a:t>
            </a:r>
            <a:r>
              <a:rPr lang="en-US" dirty="0"/>
              <a:t> </a:t>
            </a:r>
            <a:r>
              <a:rPr lang="en-US" dirty="0" err="1"/>
              <a:t>vujudga</a:t>
            </a:r>
            <a:r>
              <a:rPr lang="en-US" dirty="0"/>
              <a:t> </a:t>
            </a:r>
            <a:r>
              <a:rPr lang="en-US" dirty="0" err="1"/>
              <a:t>keladi</a:t>
            </a:r>
            <a:r>
              <a:rPr lang="en-US" dirty="0"/>
              <a:t>, </a:t>
            </a:r>
            <a:r>
              <a:rPr lang="en-US" dirty="0" err="1"/>
              <a:t>keysiki</a:t>
            </a:r>
            <a:r>
              <a:rPr lang="en-US" dirty="0"/>
              <a:t> </a:t>
            </a:r>
            <a:r>
              <a:rPr lang="en-US" dirty="0" err="1"/>
              <a:t>darz</a:t>
            </a:r>
            <a:r>
              <a:rPr lang="en-US" dirty="0"/>
              <a:t> </a:t>
            </a:r>
            <a:r>
              <a:rPr lang="en-US" dirty="0" err="1"/>
              <a:t>ketishga</a:t>
            </a:r>
            <a:r>
              <a:rPr lang="en-US" dirty="0"/>
              <a:t> </a:t>
            </a:r>
            <a:r>
              <a:rPr lang="en-US" dirty="0" err="1"/>
              <a:t>va</a:t>
            </a:r>
            <a:r>
              <a:rPr lang="en-US" dirty="0"/>
              <a:t> </a:t>
            </a:r>
            <a:r>
              <a:rPr lang="en-US" dirty="0" err="1"/>
              <a:t>buzilishiga</a:t>
            </a:r>
            <a:r>
              <a:rPr lang="en-US" dirty="0"/>
              <a:t> </a:t>
            </a:r>
            <a:r>
              <a:rPr lang="en-US" dirty="0" err="1"/>
              <a:t>olib</a:t>
            </a:r>
            <a:r>
              <a:rPr lang="en-US" dirty="0"/>
              <a:t> </a:t>
            </a:r>
            <a:r>
              <a:rPr lang="en-US" dirty="0" err="1"/>
              <a:t>yelishi</a:t>
            </a:r>
            <a:r>
              <a:rPr lang="en-US" dirty="0"/>
              <a:t> </a:t>
            </a:r>
            <a:r>
              <a:rPr lang="en-US" dirty="0" err="1"/>
              <a:t>mumkin</a:t>
            </a:r>
            <a:r>
              <a:rPr lang="en-US" dirty="0"/>
              <a:t>. </a:t>
            </a:r>
            <a:r>
              <a:rPr lang="en-US" dirty="0" err="1"/>
              <a:t>Shuning</a:t>
            </a:r>
            <a:r>
              <a:rPr lang="en-US" dirty="0"/>
              <a:t> </a:t>
            </a:r>
            <a:r>
              <a:rPr lang="en-US" dirty="0" err="1"/>
              <a:t>uchun</a:t>
            </a:r>
            <a:r>
              <a:rPr lang="en-US" dirty="0"/>
              <a:t> </a:t>
            </a:r>
            <a:r>
              <a:rPr lang="en-US" dirty="0" err="1"/>
              <a:t>iloji</a:t>
            </a:r>
            <a:r>
              <a:rPr lang="en-US" dirty="0"/>
              <a:t> </a:t>
            </a:r>
            <a:r>
              <a:rPr lang="en-US" dirty="0" err="1"/>
              <a:t>boricha</a:t>
            </a:r>
            <a:r>
              <a:rPr lang="en-US" dirty="0"/>
              <a:t> </a:t>
            </a:r>
            <a:r>
              <a:rPr lang="en-US" dirty="0" err="1"/>
              <a:t>issiqlik</a:t>
            </a:r>
            <a:r>
              <a:rPr lang="en-US" dirty="0"/>
              <a:t> </a:t>
            </a:r>
            <a:r>
              <a:rPr lang="en-US" dirty="0" err="1"/>
              <a:t>natijasida</a:t>
            </a:r>
            <a:r>
              <a:rPr lang="en-US" dirty="0"/>
              <a:t> (</a:t>
            </a:r>
            <a:r>
              <a:rPr lang="en-US" dirty="0" err="1"/>
              <a:t>kengayish</a:t>
            </a:r>
            <a:r>
              <a:rPr lang="en-US" dirty="0"/>
              <a:t>) </a:t>
            </a:r>
            <a:r>
              <a:rPr lang="en-US" dirty="0" err="1"/>
              <a:t>chizigiy</a:t>
            </a:r>
            <a:r>
              <a:rPr lang="en-US" dirty="0"/>
              <a:t> </a:t>
            </a:r>
            <a:r>
              <a:rPr lang="en-US" dirty="0" err="1"/>
              <a:t>kengayish-uza­yish</a:t>
            </a:r>
            <a:r>
              <a:rPr lang="en-US" dirty="0"/>
              <a:t> </a:t>
            </a:r>
            <a:r>
              <a:rPr lang="en-US" dirty="0" err="1"/>
              <a:t>koeffitsienti</a:t>
            </a:r>
            <a:r>
              <a:rPr lang="en-US" dirty="0"/>
              <a:t> </a:t>
            </a:r>
            <a:r>
              <a:rPr lang="en-US" dirty="0" err="1"/>
              <a:t>kam</a:t>
            </a:r>
            <a:r>
              <a:rPr lang="en-US" dirty="0"/>
              <a:t> </a:t>
            </a:r>
            <a:r>
              <a:rPr lang="en-US" dirty="0" err="1"/>
              <a:t>va</a:t>
            </a:r>
            <a:r>
              <a:rPr lang="en-US" dirty="0"/>
              <a:t> </a:t>
            </a:r>
            <a:r>
              <a:rPr lang="en-US" dirty="0" err="1"/>
              <a:t>katta</a:t>
            </a:r>
            <a:r>
              <a:rPr lang="en-US" dirty="0"/>
              <a:t> </a:t>
            </a:r>
            <a:r>
              <a:rPr lang="en-US" dirty="0" err="1"/>
              <a:t>issiqlik</a:t>
            </a:r>
            <a:r>
              <a:rPr lang="en-US" dirty="0"/>
              <a:t> </a:t>
            </a:r>
            <a:r>
              <a:rPr lang="en-US" dirty="0" err="1"/>
              <a:t>o‘tkazish</a:t>
            </a:r>
            <a:r>
              <a:rPr lang="en-US" dirty="0"/>
              <a:t> </a:t>
            </a:r>
            <a:r>
              <a:rPr lang="en-US" dirty="0" err="1"/>
              <a:t>koeffitsientli</a:t>
            </a:r>
            <a:r>
              <a:rPr lang="en-US" dirty="0"/>
              <a:t> </a:t>
            </a:r>
            <a:r>
              <a:rPr lang="en-US" dirty="0" err="1"/>
              <a:t>ma­teriallar</a:t>
            </a:r>
            <a:r>
              <a:rPr lang="en-US" dirty="0"/>
              <a:t> </a:t>
            </a:r>
            <a:r>
              <a:rPr lang="en-US" dirty="0" err="1"/>
              <a:t>ishlatilishi</a:t>
            </a:r>
            <a:r>
              <a:rPr lang="en-US" dirty="0"/>
              <a:t> </a:t>
            </a:r>
            <a:r>
              <a:rPr lang="en-US" dirty="0" err="1"/>
              <a:t>kerak</a:t>
            </a:r>
            <a:r>
              <a:rPr lang="en-US" dirty="0"/>
              <a:t>.</a:t>
            </a:r>
            <a:endParaRPr lang="ru-RU" dirty="0"/>
          </a:p>
          <a:p>
            <a:r>
              <a:rPr lang="en-US" dirty="0"/>
              <a:t>	XN78T, XN75MBTYu, XN60VT </a:t>
            </a:r>
            <a:r>
              <a:rPr lang="en-US" dirty="0" err="1"/>
              <a:t>qotishmalari</a:t>
            </a:r>
            <a:r>
              <a:rPr lang="en-US" dirty="0"/>
              <a:t> </a:t>
            </a:r>
            <a:r>
              <a:rPr lang="en-US" dirty="0" err="1"/>
              <a:t>va</a:t>
            </a:r>
            <a:r>
              <a:rPr lang="en-US" dirty="0"/>
              <a:t> "</a:t>
            </a:r>
            <a:r>
              <a:rPr lang="en-US" dirty="0" err="1"/>
              <a:t>dispers</a:t>
            </a:r>
            <a:r>
              <a:rPr lang="en-US" dirty="0"/>
              <a:t>" </a:t>
            </a:r>
            <a:r>
              <a:rPr lang="en-US" dirty="0" err="1"/>
              <a:t>puxtalan­gan</a:t>
            </a:r>
            <a:r>
              <a:rPr lang="en-US" dirty="0"/>
              <a:t> </a:t>
            </a:r>
            <a:r>
              <a:rPr lang="en-US" dirty="0" err="1"/>
              <a:t>qotishmalar</a:t>
            </a:r>
            <a:r>
              <a:rPr lang="en-US" dirty="0"/>
              <a:t> VDU-1 </a:t>
            </a:r>
            <a:r>
              <a:rPr lang="en-US" dirty="0" err="1"/>
              <a:t>va</a:t>
            </a:r>
            <a:r>
              <a:rPr lang="en-US" dirty="0"/>
              <a:t> VDU-2 </a:t>
            </a:r>
            <a:r>
              <a:rPr lang="en-US" dirty="0" err="1"/>
              <a:t>lar</a:t>
            </a:r>
            <a:r>
              <a:rPr lang="en-US" dirty="0"/>
              <a:t> </a:t>
            </a:r>
            <a:r>
              <a:rPr lang="en-US" dirty="0" err="1"/>
              <a:t>ko‘p</a:t>
            </a:r>
            <a:r>
              <a:rPr lang="en-US" dirty="0"/>
              <a:t> </a:t>
            </a:r>
            <a:r>
              <a:rPr lang="en-US" dirty="0" err="1"/>
              <a:t>tarqalgan</a:t>
            </a:r>
            <a:r>
              <a:rPr lang="en-US" dirty="0"/>
              <a:t>.</a:t>
            </a:r>
            <a:endParaRPr lang="ru-RU" dirty="0"/>
          </a:p>
          <a:p>
            <a:r>
              <a:rPr lang="en-US" dirty="0"/>
              <a:t>	VDU-1, VDU-2 </a:t>
            </a:r>
            <a:r>
              <a:rPr lang="en-US" dirty="0" err="1"/>
              <a:t>qotishmalar</a:t>
            </a:r>
            <a:r>
              <a:rPr lang="en-US" dirty="0"/>
              <a:t> </a:t>
            </a:r>
            <a:r>
              <a:rPr lang="en-US" dirty="0" err="1"/>
              <a:t>yuqori</a:t>
            </a:r>
            <a:r>
              <a:rPr lang="en-US" dirty="0"/>
              <a:t> </a:t>
            </a:r>
            <a:r>
              <a:rPr lang="en-US" dirty="0" err="1"/>
              <a:t>haroratda</a:t>
            </a:r>
            <a:r>
              <a:rPr lang="en-US" dirty="0"/>
              <a:t> </a:t>
            </a:r>
            <a:r>
              <a:rPr lang="en-US" dirty="0" err="1"/>
              <a:t>eriydigan</a:t>
            </a:r>
            <a:r>
              <a:rPr lang="en-US" dirty="0"/>
              <a:t> </a:t>
            </a:r>
            <a:r>
              <a:rPr lang="en-US" dirty="0" err="1"/>
              <a:t>oksidlar</a:t>
            </a:r>
            <a:r>
              <a:rPr lang="en-US" dirty="0"/>
              <a:t> </a:t>
            </a:r>
            <a:r>
              <a:rPr lang="en-US" dirty="0" err="1"/>
              <a:t>bilan</a:t>
            </a:r>
            <a:r>
              <a:rPr lang="en-US" dirty="0"/>
              <a:t> </a:t>
            </a:r>
            <a:r>
              <a:rPr lang="en-US" dirty="0" err="1"/>
              <a:t>puxtalanadi</a:t>
            </a:r>
            <a:r>
              <a:rPr lang="en-US" dirty="0"/>
              <a:t>: ThO2 (</a:t>
            </a:r>
            <a:r>
              <a:rPr lang="en-US" dirty="0" err="1"/>
              <a:t>toriy</a:t>
            </a:r>
            <a:r>
              <a:rPr lang="en-US" dirty="0"/>
              <a:t> </a:t>
            </a:r>
            <a:r>
              <a:rPr lang="en-US" dirty="0" err="1"/>
              <a:t>oksidi</a:t>
            </a:r>
            <a:r>
              <a:rPr lang="en-US" dirty="0"/>
              <a:t>) - </a:t>
            </a:r>
            <a:r>
              <a:rPr lang="en-US" dirty="0" err="1"/>
              <a:t>t°erish</a:t>
            </a:r>
            <a:r>
              <a:rPr lang="en-US" dirty="0"/>
              <a:t> =2800°S. Bu </a:t>
            </a:r>
            <a:r>
              <a:rPr lang="en-US" dirty="0" err="1"/>
              <a:t>qotish­malar</a:t>
            </a:r>
            <a:r>
              <a:rPr lang="en-US" dirty="0"/>
              <a:t> </a:t>
            </a:r>
            <a:r>
              <a:rPr lang="en-US" dirty="0" err="1"/>
              <a:t>yaxshi</a:t>
            </a:r>
            <a:r>
              <a:rPr lang="en-US" dirty="0"/>
              <a:t> </a:t>
            </a:r>
            <a:r>
              <a:rPr lang="en-US" dirty="0" err="1"/>
              <a:t>olovbardosh</a:t>
            </a:r>
            <a:r>
              <a:rPr lang="en-US" dirty="0"/>
              <a:t> (1300°S-da ham </a:t>
            </a:r>
            <a:r>
              <a:rPr lang="en-US" dirty="0" err="1"/>
              <a:t>mustahkamligini</a:t>
            </a:r>
            <a:r>
              <a:rPr lang="en-US" dirty="0"/>
              <a:t> </a:t>
            </a:r>
            <a:r>
              <a:rPr lang="en-US" dirty="0" err="1"/>
              <a:t>pasaytirmasdan</a:t>
            </a:r>
            <a:r>
              <a:rPr lang="en-US" dirty="0"/>
              <a:t> </a:t>
            </a:r>
            <a:r>
              <a:rPr lang="en-US" dirty="0" err="1"/>
              <a:t>ishlayveradi</a:t>
            </a:r>
            <a:r>
              <a:rPr lang="en-US" dirty="0"/>
              <a:t>) </a:t>
            </a:r>
            <a:r>
              <a:rPr lang="en-US" dirty="0" err="1"/>
              <a:t>va</a:t>
            </a:r>
            <a:r>
              <a:rPr lang="en-US" dirty="0"/>
              <a:t> </a:t>
            </a:r>
            <a:r>
              <a:rPr lang="en-US" dirty="0" err="1"/>
              <a:t>termik</a:t>
            </a:r>
            <a:r>
              <a:rPr lang="en-US" dirty="0"/>
              <a:t> </a:t>
            </a:r>
            <a:r>
              <a:rPr lang="en-US" dirty="0" err="1"/>
              <a:t>kuchlanishlarga</a:t>
            </a:r>
            <a:r>
              <a:rPr lang="en-US" dirty="0"/>
              <a:t> </a:t>
            </a:r>
            <a:r>
              <a:rPr lang="en-US" dirty="0" err="1"/>
              <a:t>yaxshi</a:t>
            </a:r>
            <a:r>
              <a:rPr lang="en-US" dirty="0"/>
              <a:t>.</a:t>
            </a:r>
            <a:endParaRPr lang="ru-RU" dirty="0"/>
          </a:p>
          <a:p>
            <a:endParaRPr lang="ru-RU" dirty="0"/>
          </a:p>
        </p:txBody>
      </p:sp>
    </p:spTree>
    <p:extLst>
      <p:ext uri="{BB962C8B-B14F-4D97-AF65-F5344CB8AC3E}">
        <p14:creationId xmlns:p14="http://schemas.microsoft.com/office/powerpoint/2010/main" val="356955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Кнопка">
  <a:themeElements>
    <a:clrScheme name="Кнопка">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Кнопка">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28</TotalTime>
  <Words>993</Words>
  <Application>Microsoft Office PowerPoint</Application>
  <PresentationFormat>Экран (4:3)</PresentationFormat>
  <Paragraphs>125</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Кнопка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Пользователь Windows</cp:lastModifiedBy>
  <cp:revision>5</cp:revision>
  <dcterms:created xsi:type="dcterms:W3CDTF">2018-03-26T15:14:36Z</dcterms:created>
  <dcterms:modified xsi:type="dcterms:W3CDTF">2018-11-14T06:12:16Z</dcterms:modified>
</cp:coreProperties>
</file>