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378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5000">
        <p14:vortex dir="u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5000">
        <p14:vortex dir="u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5000">
        <p14:vortex dir="u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5000">
        <p14:vortex dir="u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5000">
        <p14:vortex dir="u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5000">
        <p14:vortex dir="u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5000">
        <p14:vortex dir="u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5000">
        <p14:vortex dir="u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5000">
        <p14:vortex dir="u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5000">
        <p14:vortex dir="u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5000">
        <p14:vortex dir="u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6BDD8443-9C0F-4E81-93B4-D3FCEFB0E39E}" type="datetimeFigureOut">
              <a:rPr lang="ru-RU" smtClean="0"/>
              <a:t>14.11.2018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7750" advClick="0" advTm="5000">
        <p14:vortex dir="u"/>
      </p:transition>
    </mc:Choice>
    <mc:Fallback xmlns="">
      <p:transition spd="slow" advClick="0" advTm="5000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двумя скругленными соседними углами 4"/>
          <p:cNvSpPr/>
          <p:nvPr/>
        </p:nvSpPr>
        <p:spPr>
          <a:xfrm>
            <a:off x="1547664" y="404664"/>
            <a:ext cx="5400600" cy="1224136"/>
          </a:xfrm>
          <a:prstGeom prst="round2SameRect">
            <a:avLst/>
          </a:prstGeom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2000" endA="300" endPos="35000" dir="5400000" sy="-100000" algn="bl" rotWithShape="0"/>
            <a:softEdge rad="6350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MATERIALLARNING ISHQALANISHI VA EYILISHI HAQIDA ASOSIY VA NAZARIY TUSHUNCHALAR. POLIMER KOMPOZITSION MATERIALLARNING ISHQALANISH VA EYILISH MEXANIZMI</a:t>
            </a:r>
            <a:endParaRPr lang="ru-RU" dirty="0"/>
          </a:p>
        </p:txBody>
      </p:sp>
      <p:sp>
        <p:nvSpPr>
          <p:cNvPr id="7" name="Прямоугольник с двумя вырезанными соседними углами 6"/>
          <p:cNvSpPr/>
          <p:nvPr/>
        </p:nvSpPr>
        <p:spPr>
          <a:xfrm>
            <a:off x="1084392" y="2204864"/>
            <a:ext cx="6408712" cy="3672408"/>
          </a:xfrm>
          <a:prstGeom prst="snip2SameRect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/>
              <a:t>                                                 </a:t>
            </a:r>
            <a:r>
              <a:rPr lang="en-US" dirty="0"/>
              <a:t>R</a:t>
            </a:r>
            <a:r>
              <a:rPr lang="de-DE" dirty="0"/>
              <a:t>Е</a:t>
            </a:r>
            <a:r>
              <a:rPr lang="en-US" dirty="0"/>
              <a:t>JA</a:t>
            </a:r>
            <a:endParaRPr lang="ru-RU" dirty="0"/>
          </a:p>
          <a:p>
            <a:pPr lvl="0"/>
            <a:r>
              <a:rPr lang="en-US" dirty="0" err="1"/>
              <a:t>Materiallarning</a:t>
            </a:r>
            <a:r>
              <a:rPr lang="en-US" dirty="0"/>
              <a:t> </a:t>
            </a:r>
            <a:r>
              <a:rPr lang="en-US" dirty="0" err="1"/>
              <a:t>ishqalanishi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eyilishi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nazariy</a:t>
            </a:r>
            <a:r>
              <a:rPr lang="en-US" dirty="0"/>
              <a:t> </a:t>
            </a:r>
            <a:r>
              <a:rPr lang="en-US" dirty="0" err="1"/>
              <a:t>tushunchalar</a:t>
            </a:r>
            <a:r>
              <a:rPr lang="en-US" dirty="0"/>
              <a:t>. </a:t>
            </a:r>
            <a:endParaRPr lang="ru-RU" dirty="0"/>
          </a:p>
          <a:p>
            <a:pPr lvl="0"/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materiallarning</a:t>
            </a:r>
            <a:r>
              <a:rPr lang="en-US" dirty="0"/>
              <a:t> </a:t>
            </a:r>
            <a:r>
              <a:rPr lang="en-US" dirty="0" err="1"/>
              <a:t>ishqalanish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eyilish</a:t>
            </a:r>
            <a:r>
              <a:rPr lang="en-US" dirty="0"/>
              <a:t> </a:t>
            </a:r>
            <a:r>
              <a:rPr lang="en-US" dirty="0" err="1"/>
              <a:t>mexanizmi</a:t>
            </a:r>
            <a:r>
              <a:rPr lang="en-US" dirty="0"/>
              <a:t>. </a:t>
            </a:r>
            <a:endParaRPr lang="ru-RU" dirty="0"/>
          </a:p>
          <a:p>
            <a:pPr lvl="0"/>
            <a:r>
              <a:rPr lang="en-US" dirty="0"/>
              <a:t>PTFE </a:t>
            </a:r>
            <a:r>
              <a:rPr lang="en-US" dirty="0" err="1"/>
              <a:t>asosidagi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materiallarning</a:t>
            </a:r>
            <a:r>
              <a:rPr lang="en-US" dirty="0"/>
              <a:t> </a:t>
            </a:r>
            <a:r>
              <a:rPr lang="en-US" dirty="0" err="1"/>
              <a:t>ishqalanish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eyilish</a:t>
            </a:r>
            <a:r>
              <a:rPr lang="en-US" dirty="0"/>
              <a:t> </a:t>
            </a:r>
            <a:r>
              <a:rPr lang="en-US"/>
              <a:t>mexanizmi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10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5000">
        <p14:vortex dir="u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7620000" cy="6212160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3turga </a:t>
            </a:r>
            <a:r>
              <a:rPr lang="en-US" dirty="0" err="1"/>
              <a:t>bo‘linadilar</a:t>
            </a:r>
            <a:r>
              <a:rPr lang="en-US" dirty="0"/>
              <a:t>: </a:t>
            </a:r>
            <a:r>
              <a:rPr lang="en-US" dirty="0" err="1"/>
              <a:t>o‘tkazuvchilar</a:t>
            </a:r>
            <a:r>
              <a:rPr lang="en-US" dirty="0"/>
              <a:t>, </a:t>
            </a:r>
            <a:r>
              <a:rPr lang="en-US" dirty="0" err="1"/>
              <a:t>yarim</a:t>
            </a:r>
            <a:r>
              <a:rPr lang="en-US" dirty="0"/>
              <a:t> </a:t>
            </a:r>
            <a:r>
              <a:rPr lang="en-US" dirty="0" err="1"/>
              <a:t>o‘tkazgichlar</a:t>
            </a:r>
            <a:r>
              <a:rPr lang="en-US" dirty="0"/>
              <a:t>, </a:t>
            </a:r>
            <a:r>
              <a:rPr lang="en-US" dirty="0" err="1"/>
              <a:t>dielektriklar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O‘tkazgichlarning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elektrik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10-8-10-5 Om*m </a:t>
            </a:r>
            <a:r>
              <a:rPr lang="en-US" dirty="0" err="1"/>
              <a:t>bo‘ladi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harorat</a:t>
            </a:r>
            <a:r>
              <a:rPr lang="en-US" dirty="0"/>
              <a:t> </a:t>
            </a:r>
            <a:r>
              <a:rPr lang="en-US" dirty="0" err="1"/>
              <a:t>ko‘tarilishi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u ham </a:t>
            </a:r>
            <a:r>
              <a:rPr lang="en-US" dirty="0" err="1"/>
              <a:t>ortadi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Yarimo‘tkazgichlarniki</a:t>
            </a:r>
            <a:r>
              <a:rPr lang="en-US" dirty="0"/>
              <a:t> 10-5-10-8 Om*m </a:t>
            </a:r>
            <a:r>
              <a:rPr lang="en-US" dirty="0" err="1"/>
              <a:t>bo‘ladi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harorat</a:t>
            </a:r>
            <a:r>
              <a:rPr lang="en-US" dirty="0"/>
              <a:t> </a:t>
            </a:r>
            <a:r>
              <a:rPr lang="en-US" dirty="0" err="1"/>
              <a:t>ko‘tarilishi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u </a:t>
            </a:r>
            <a:r>
              <a:rPr lang="en-US" dirty="0" err="1"/>
              <a:t>kamayadi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tokni</a:t>
            </a:r>
            <a:r>
              <a:rPr lang="en-US" dirty="0"/>
              <a:t> </a:t>
            </a:r>
            <a:r>
              <a:rPr lang="en-US" dirty="0" err="1"/>
              <a:t>to‘g‘rilash</a:t>
            </a:r>
            <a:r>
              <a:rPr lang="en-US" dirty="0"/>
              <a:t>,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signallarini</a:t>
            </a:r>
            <a:r>
              <a:rPr lang="en-US" dirty="0"/>
              <a:t> </a:t>
            </a:r>
            <a:r>
              <a:rPr lang="en-US" dirty="0" err="1"/>
              <a:t>ko‘paytirish</a:t>
            </a:r>
            <a:r>
              <a:rPr lang="en-US" dirty="0"/>
              <a:t>,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energiyalarni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energiyasiga</a:t>
            </a:r>
            <a:r>
              <a:rPr lang="en-US" dirty="0"/>
              <a:t> </a:t>
            </a:r>
            <a:r>
              <a:rPr lang="en-US" dirty="0" err="1"/>
              <a:t>aylantirish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Dielektriklarning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-10-8-10-16 Om*m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izolyator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/>
              <a:t> </a:t>
            </a:r>
            <a:r>
              <a:rPr lang="en-US" b="1" dirty="0" err="1"/>
              <a:t>Metall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ularning</a:t>
            </a:r>
            <a:r>
              <a:rPr lang="en-US" b="1" dirty="0"/>
              <a:t> </a:t>
            </a:r>
            <a:r>
              <a:rPr lang="en-US" b="1" dirty="0" err="1"/>
              <a:t>qotishmalaridan</a:t>
            </a:r>
            <a:r>
              <a:rPr lang="en-US" b="1" dirty="0"/>
              <a:t> </a:t>
            </a:r>
            <a:r>
              <a:rPr lang="en-US" b="1" dirty="0" err="1"/>
              <a:t>yasalgan</a:t>
            </a:r>
            <a:r>
              <a:rPr lang="en-US" b="1" dirty="0"/>
              <a:t> </a:t>
            </a:r>
            <a:r>
              <a:rPr lang="en-US" b="1" dirty="0" err="1"/>
              <a:t>o‘tkazgichlar</a:t>
            </a:r>
            <a:endParaRPr lang="ru-RU" dirty="0"/>
          </a:p>
          <a:p>
            <a:r>
              <a:rPr lang="uz-Cyrl-UZ" dirty="0"/>
              <a:t>Texnikada, Ayniqsa aviatsiyada tokni yuqori darajada o‘tkazadigan yuqori o‘tkazgich metallari va qotishmalari keng qo‘llaniladi: oltin, kumush, mis, bronza, latun va h.k. Bular yuqori elektr o‘tkazuvchanlik; yetarli mustahkamlik, plastiklik atmosfera sharoitida korroziyabardoshlik qobiliyatlariga ega.</a:t>
            </a:r>
            <a:endParaRPr lang="ru-RU" dirty="0"/>
          </a:p>
          <a:p>
            <a:r>
              <a:rPr lang="uz-Cyrl-UZ" dirty="0"/>
              <a:t>Metallar qancha toza bo‘lsa (qo‘shimchalar-primeslar va nuqsonlardan) shuncha ularning o‘tkazuvchanligi yuqori bo‘ladi.</a:t>
            </a:r>
            <a:endParaRPr lang="ru-RU" dirty="0"/>
          </a:p>
          <a:p>
            <a:r>
              <a:rPr lang="uz-Cyrl-UZ" dirty="0"/>
              <a:t>Oksidlanmaydigan o‘tkazgichlar, yuqori va o‘ta yuqori chastotali asboblar-priborlarning kontaktlari va pechatli mikrosxemalar uchun kumush ishlatiladi. </a:t>
            </a:r>
            <a:r>
              <a:rPr lang="en-US" dirty="0" err="1"/>
              <a:t>Kumush</a:t>
            </a:r>
            <a:r>
              <a:rPr lang="en-US" dirty="0"/>
              <a:t> </a:t>
            </a:r>
            <a:r>
              <a:rPr lang="en-US" dirty="0" err="1"/>
              <a:t>havoda</a:t>
            </a:r>
            <a:r>
              <a:rPr lang="en-US" dirty="0"/>
              <a:t> </a:t>
            </a:r>
            <a:r>
              <a:rPr lang="en-US" dirty="0" err="1"/>
              <a:t>oksidlanmaydi</a:t>
            </a:r>
            <a:r>
              <a:rPr lang="en-US" dirty="0"/>
              <a:t>. </a:t>
            </a:r>
            <a:r>
              <a:rPr lang="en-US" dirty="0" err="1"/>
              <a:t>Lozim</a:t>
            </a:r>
            <a:r>
              <a:rPr lang="en-US" dirty="0"/>
              <a:t> </a:t>
            </a:r>
            <a:r>
              <a:rPr lang="en-US" dirty="0" err="1"/>
              <a:t>bo‘lganda</a:t>
            </a:r>
            <a:r>
              <a:rPr lang="en-US" dirty="0"/>
              <a:t> </a:t>
            </a:r>
            <a:r>
              <a:rPr lang="en-US" dirty="0" err="1"/>
              <a:t>mis</a:t>
            </a:r>
            <a:r>
              <a:rPr lang="en-US" dirty="0"/>
              <a:t>, </a:t>
            </a:r>
            <a:r>
              <a:rPr lang="en-US" dirty="0" err="1"/>
              <a:t>latun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o‘tkazmaydigan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(</a:t>
            </a:r>
            <a:r>
              <a:rPr lang="en-US" dirty="0" err="1"/>
              <a:t>keramika</a:t>
            </a:r>
            <a:r>
              <a:rPr lang="en-US" dirty="0"/>
              <a:t>, </a:t>
            </a:r>
            <a:r>
              <a:rPr lang="en-US" dirty="0" err="1"/>
              <a:t>oyna</a:t>
            </a:r>
            <a:r>
              <a:rPr lang="uz-Cyrl-UZ" dirty="0"/>
              <a:t>, </a:t>
            </a:r>
            <a:r>
              <a:rPr lang="en-US" dirty="0" err="1"/>
              <a:t>kvarts</a:t>
            </a:r>
            <a:r>
              <a:rPr lang="en-US" dirty="0"/>
              <a:t>, </a:t>
            </a:r>
            <a:r>
              <a:rPr lang="en-US" dirty="0" err="1"/>
              <a:t>polimer</a:t>
            </a:r>
            <a:r>
              <a:rPr lang="en-US" dirty="0"/>
              <a:t>) </a:t>
            </a:r>
            <a:r>
              <a:rPr lang="en-US" dirty="0" err="1"/>
              <a:t>ustiga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usul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kumush</a:t>
            </a:r>
            <a:r>
              <a:rPr lang="en-US" dirty="0"/>
              <a:t> </a:t>
            </a:r>
            <a:r>
              <a:rPr lang="en-US" dirty="0" err="1"/>
              <a:t>qoplama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.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kumush</a:t>
            </a:r>
            <a:r>
              <a:rPr lang="en-US" dirty="0"/>
              <a:t> </a:t>
            </a:r>
            <a:r>
              <a:rPr lang="en-US" dirty="0" err="1"/>
              <a:t>oltin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almashtiriladi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772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5000">
        <p14:vortex dir="u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278206"/>
              </p:ext>
            </p:extLst>
          </p:nvPr>
        </p:nvGraphicFramePr>
        <p:xfrm>
          <a:off x="1228407" y="1988842"/>
          <a:ext cx="6077585" cy="3384373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76200" dir="13500000" sy="23000" kx="1200000" algn="br" rotWithShape="0">
                    <a:prstClr val="black">
                      <a:alpha val="20000"/>
                    </a:prstClr>
                  </a:outerShdw>
                  <a:reflection blurRad="6350" stA="50000" endA="300" endPos="38500" dist="50800" dir="5400000" sy="-100000" algn="bl" rotWithShape="0"/>
                </a:effectLst>
                <a:tableStyleId>{5C22544A-7EE6-4342-B048-85BDC9FD1C3A}</a:tableStyleId>
              </a:tblPr>
              <a:tblGrid>
                <a:gridCol w="2409190"/>
                <a:gridCol w="989965"/>
                <a:gridCol w="989965"/>
                <a:gridCol w="900430"/>
                <a:gridCol w="788035"/>
              </a:tblGrid>
              <a:tr h="475037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err="1">
                          <a:effectLst/>
                        </a:rPr>
                        <a:t>Ko‘rsatgichlar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</a:rPr>
                        <a:t>Ag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Au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176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Cu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Al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5037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Zichlik,kg</a:t>
                      </a:r>
                      <a:r>
                        <a:rPr lang="en-US" sz="1200">
                          <a:effectLst/>
                        </a:rPr>
                        <a:t>/</a:t>
                      </a:r>
                      <a:r>
                        <a:rPr lang="ru-RU" sz="1200">
                          <a:effectLst/>
                        </a:rPr>
                        <a:t>m</a:t>
                      </a:r>
                      <a:r>
                        <a:rPr lang="ru-RU" sz="1200" baseline="300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10500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19300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176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8900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2700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5037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Erish harorati,ºS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960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1063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176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1084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658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79631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elektr qarshilikning haroratli koeffitsenti,α</a:t>
                      </a:r>
                      <a:r>
                        <a:rPr lang="en-US" sz="1200" baseline="-25000">
                          <a:effectLst/>
                        </a:rPr>
                        <a:t>p</a:t>
                      </a:r>
                      <a:r>
                        <a:rPr lang="en-US" sz="1200">
                          <a:effectLst/>
                        </a:rPr>
                        <a:t>10</a:t>
                      </a:r>
                      <a:r>
                        <a:rPr lang="en-US" sz="1200" baseline="30000">
                          <a:effectLst/>
                        </a:rPr>
                        <a:t>3</a:t>
                      </a:r>
                      <a:r>
                        <a:rPr lang="en-US" sz="1200">
                          <a:effectLst/>
                        </a:rPr>
                        <a:t> ºC</a:t>
                      </a:r>
                      <a:r>
                        <a:rPr lang="en-US" sz="1200" baseline="30000">
                          <a:effectLst/>
                        </a:rPr>
                        <a:t>-1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3,6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176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4,5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4,3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79631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Nisbiy elektroqarshilik,r,mkOm*m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0,016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0,024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176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0,018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0,027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07504" y="116632"/>
            <a:ext cx="8208912" cy="1200329"/>
          </a:xfrm>
          <a:prstGeom prst="rect">
            <a:avLst/>
          </a:prstGeom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rtDeco"/>
          </a:sp3d>
        </p:spPr>
        <p:txBody>
          <a:bodyPr wrap="square">
            <a:spAutoFit/>
          </a:bodyPr>
          <a:lstStyle/>
          <a:p>
            <a:r>
              <a:rPr lang="en-US" dirty="0" err="1"/>
              <a:t>Temirning</a:t>
            </a:r>
            <a:r>
              <a:rPr lang="en-US" dirty="0"/>
              <a:t> </a:t>
            </a:r>
            <a:r>
              <a:rPr lang="en-US" dirty="0" err="1"/>
              <a:t>o‘tkazuvchanligi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past.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mustahkam</a:t>
            </a:r>
            <a:r>
              <a:rPr lang="en-US" dirty="0"/>
              <a:t> (</a:t>
            </a:r>
            <a:r>
              <a:rPr lang="ru-RU" dirty="0"/>
              <a:t>Ϭ</a:t>
            </a:r>
            <a:r>
              <a:rPr lang="en-US" dirty="0"/>
              <a:t>=300+700MPa). Bu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oqlaydi</a:t>
            </a:r>
            <a:r>
              <a:rPr lang="en-US" dirty="0"/>
              <a:t>.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uglerodli</a:t>
            </a:r>
            <a:r>
              <a:rPr lang="en-US" dirty="0"/>
              <a:t> (S=0,1-0,15%)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sifatli</a:t>
            </a:r>
            <a:r>
              <a:rPr lang="en-US" dirty="0"/>
              <a:t> </a:t>
            </a:r>
            <a:r>
              <a:rPr lang="en-US" dirty="0" err="1"/>
              <a:t>po‘latlar</a:t>
            </a:r>
            <a:r>
              <a:rPr lang="en-US" dirty="0"/>
              <a:t> (St0,St1,…..St6)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Bulardan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shinalari,tramvay,metro</a:t>
            </a:r>
            <a:r>
              <a:rPr lang="en-US" dirty="0"/>
              <a:t> </a:t>
            </a:r>
            <a:r>
              <a:rPr lang="en-US" dirty="0" err="1"/>
              <a:t>temir</a:t>
            </a:r>
            <a:r>
              <a:rPr lang="en-US" dirty="0"/>
              <a:t> </a:t>
            </a:r>
            <a:r>
              <a:rPr lang="en-US" dirty="0" err="1"/>
              <a:t>yo‘llari</a:t>
            </a:r>
            <a:r>
              <a:rPr lang="en-US" dirty="0"/>
              <a:t> (</a:t>
            </a:r>
            <a:r>
              <a:rPr lang="en-US" dirty="0" err="1"/>
              <a:t>elektropoezd</a:t>
            </a:r>
            <a:r>
              <a:rPr lang="en-US" dirty="0"/>
              <a:t>\u) </a:t>
            </a:r>
            <a:r>
              <a:rPr lang="en-US" dirty="0" err="1"/>
              <a:t>rel</a:t>
            </a:r>
            <a:r>
              <a:rPr lang="ru-RU" dirty="0"/>
              <a:t>ь</a:t>
            </a:r>
            <a:r>
              <a:rPr lang="en-US" dirty="0" err="1"/>
              <a:t>slari</a:t>
            </a:r>
            <a:r>
              <a:rPr lang="en-US" dirty="0"/>
              <a:t> </a:t>
            </a:r>
            <a:r>
              <a:rPr lang="en-US" dirty="0" err="1"/>
              <a:t>yasaladi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389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5000">
        <p14:vortex dir="u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16632"/>
            <a:ext cx="8460432" cy="147732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r>
              <a:rPr lang="en-US" b="1" dirty="0"/>
              <a:t> </a:t>
            </a:r>
            <a:r>
              <a:rPr lang="en-US" b="1" dirty="0" err="1"/>
              <a:t>O‘ta</a:t>
            </a:r>
            <a:r>
              <a:rPr lang="en-US" b="1" dirty="0"/>
              <a:t> </a:t>
            </a:r>
            <a:r>
              <a:rPr lang="en-US" b="1" dirty="0" err="1"/>
              <a:t>o‘tkazgichlar</a:t>
            </a:r>
            <a:r>
              <a:rPr lang="en-US" b="1" dirty="0"/>
              <a:t> (</a:t>
            </a:r>
            <a:r>
              <a:rPr lang="en-US" b="1" dirty="0" err="1"/>
              <a:t>sverxprovodniki</a:t>
            </a:r>
            <a:r>
              <a:rPr lang="en-US" b="1" dirty="0"/>
              <a:t>)</a:t>
            </a:r>
            <a:endParaRPr lang="ru-RU" dirty="0"/>
          </a:p>
          <a:p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(30xil </a:t>
            </a:r>
            <a:r>
              <a:rPr lang="en-US" dirty="0" err="1"/>
              <a:t>elementlar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qotishmalar</a:t>
            </a:r>
            <a:r>
              <a:rPr lang="en-US" dirty="0"/>
              <a:t> (10000xil) abs</a:t>
            </a:r>
            <a:r>
              <a:rPr lang="uz-Cyrl-UZ" dirty="0"/>
              <a:t>o</a:t>
            </a:r>
            <a:r>
              <a:rPr lang="en-US" dirty="0" err="1"/>
              <a:t>lyut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ru-RU" dirty="0"/>
              <a:t>ь</a:t>
            </a:r>
            <a:r>
              <a:rPr lang="en-US" dirty="0"/>
              <a:t> </a:t>
            </a:r>
            <a:r>
              <a:rPr lang="en-US" dirty="0" err="1"/>
              <a:t>haroratiga</a:t>
            </a:r>
            <a:r>
              <a:rPr lang="en-US" dirty="0"/>
              <a:t> </a:t>
            </a:r>
            <a:r>
              <a:rPr lang="en-US" dirty="0" err="1"/>
              <a:t>yaqin</a:t>
            </a:r>
            <a:r>
              <a:rPr lang="en-US" dirty="0"/>
              <a:t> </a:t>
            </a:r>
            <a:r>
              <a:rPr lang="en-US" dirty="0" err="1"/>
              <a:t>haroratda</a:t>
            </a:r>
            <a:r>
              <a:rPr lang="en-US" dirty="0"/>
              <a:t>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</a:t>
            </a:r>
            <a:r>
              <a:rPr lang="en-US" dirty="0"/>
              <a:t> </a:t>
            </a:r>
            <a:r>
              <a:rPr lang="en-US" dirty="0" err="1"/>
              <a:t>holatiga</a:t>
            </a:r>
            <a:r>
              <a:rPr lang="en-US" dirty="0"/>
              <a:t> </a:t>
            </a:r>
            <a:r>
              <a:rPr lang="en-US" dirty="0" err="1"/>
              <a:t>o‘tadilar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elektroqarshilik</a:t>
            </a:r>
            <a:r>
              <a:rPr lang="en-US" dirty="0"/>
              <a:t> </a:t>
            </a:r>
            <a:r>
              <a:rPr lang="en-US" dirty="0" err="1"/>
              <a:t>yo‘q</a:t>
            </a:r>
            <a:r>
              <a:rPr lang="en-US" dirty="0"/>
              <a:t> </a:t>
            </a:r>
            <a:r>
              <a:rPr lang="en-US" dirty="0" err="1"/>
              <a:t>hisobida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: r=10</a:t>
            </a:r>
            <a:r>
              <a:rPr lang="en-US" baseline="30000" dirty="0"/>
              <a:t>-25</a:t>
            </a:r>
            <a:r>
              <a:rPr lang="en-US" dirty="0"/>
              <a:t>Om*m. (</a:t>
            </a:r>
            <a:r>
              <a:rPr lang="en-US" dirty="0" err="1"/>
              <a:t>O‘tkazgichlarda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qarshilik</a:t>
            </a:r>
            <a:r>
              <a:rPr lang="en-US" dirty="0"/>
              <a:t> r=10</a:t>
            </a:r>
            <a:r>
              <a:rPr lang="en-US" baseline="30000" dirty="0"/>
              <a:t>-15</a:t>
            </a:r>
            <a:r>
              <a:rPr lang="en-US" dirty="0"/>
              <a:t>Om*m)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213" y="1988840"/>
            <a:ext cx="3314005" cy="213974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95736" y="5013176"/>
            <a:ext cx="4243021" cy="36933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 </a:t>
            </a:r>
            <a:r>
              <a:rPr lang="en-US" dirty="0" err="1"/>
              <a:t>Haroratni</a:t>
            </a:r>
            <a:r>
              <a:rPr lang="en-US" dirty="0"/>
              <a:t>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o‘tkazgichliligiga</a:t>
            </a:r>
            <a:r>
              <a:rPr lang="en-US" dirty="0"/>
              <a:t> </a:t>
            </a:r>
            <a:r>
              <a:rPr lang="en-US" dirty="0" err="1"/>
              <a:t>ta’siri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180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5000">
        <p14:vortex dir="u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1120" y="1412776"/>
            <a:ext cx="8208912" cy="258532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tarqalgan</a:t>
            </a:r>
            <a:r>
              <a:rPr lang="en-US" dirty="0"/>
              <a:t>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</a:t>
            </a:r>
            <a:r>
              <a:rPr lang="en-US" dirty="0"/>
              <a:t> </a:t>
            </a:r>
            <a:r>
              <a:rPr lang="en-US" dirty="0" err="1"/>
              <a:t>qotishmalariga</a:t>
            </a:r>
            <a:r>
              <a:rPr lang="en-US" dirty="0"/>
              <a:t> </a:t>
            </a:r>
            <a:r>
              <a:rPr lang="en-US" dirty="0" err="1"/>
              <a:t>quyidagilar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: </a:t>
            </a:r>
            <a:r>
              <a:rPr lang="en-US" dirty="0" err="1"/>
              <a:t>Nb-Zr</a:t>
            </a:r>
            <a:r>
              <a:rPr lang="en-US" dirty="0"/>
              <a:t>; </a:t>
            </a:r>
            <a:r>
              <a:rPr lang="en-US" dirty="0" err="1"/>
              <a:t>Nb</a:t>
            </a:r>
            <a:r>
              <a:rPr lang="en-US" dirty="0"/>
              <a:t>-Ti; </a:t>
            </a:r>
            <a:r>
              <a:rPr lang="en-US" dirty="0" err="1"/>
              <a:t>V-Ti;Ta-Ti</a:t>
            </a:r>
            <a:r>
              <a:rPr lang="en-US" dirty="0"/>
              <a:t>. Markalanishi:65BTva 35BT(</a:t>
            </a:r>
            <a:r>
              <a:rPr lang="en-US" dirty="0" err="1"/>
              <a:t>gost</a:t>
            </a:r>
            <a:r>
              <a:rPr lang="en-US" dirty="0"/>
              <a:t> 10994-74).65BT da 22-26% Ti, 63-68% </a:t>
            </a:r>
            <a:r>
              <a:rPr lang="en-US" dirty="0" err="1"/>
              <a:t>Nb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8,5-11,5% </a:t>
            </a:r>
            <a:r>
              <a:rPr lang="en-US" dirty="0" err="1"/>
              <a:t>Zr</a:t>
            </a:r>
            <a:r>
              <a:rPr lang="en-US" dirty="0"/>
              <a:t> </a:t>
            </a:r>
            <a:r>
              <a:rPr lang="en-US" dirty="0" err="1"/>
              <a:t>bor.Tkr</a:t>
            </a:r>
            <a:r>
              <a:rPr lang="en-US" dirty="0"/>
              <a:t>=9,7K(-263,3ºS). 35BT da 60-64% Ti, 33,5-36,5% </a:t>
            </a:r>
            <a:r>
              <a:rPr lang="en-US" dirty="0" err="1"/>
              <a:t>Nb</a:t>
            </a:r>
            <a:r>
              <a:rPr lang="en-US" dirty="0"/>
              <a:t>, 1,7-4,3% </a:t>
            </a:r>
            <a:r>
              <a:rPr lang="en-US" dirty="0" err="1"/>
              <a:t>Zr</a:t>
            </a:r>
            <a:r>
              <a:rPr lang="en-US" dirty="0"/>
              <a:t> bor.</a:t>
            </a:r>
            <a:endParaRPr lang="ru-RU" dirty="0"/>
          </a:p>
          <a:p>
            <a:r>
              <a:rPr lang="en-US" dirty="0"/>
              <a:t>Bu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qotishma</a:t>
            </a:r>
            <a:r>
              <a:rPr lang="en-US" dirty="0"/>
              <a:t> </a:t>
            </a:r>
            <a:r>
              <a:rPr lang="en-US" dirty="0" err="1"/>
              <a:t>kuchli</a:t>
            </a:r>
            <a:r>
              <a:rPr lang="en-US" dirty="0"/>
              <a:t> </a:t>
            </a:r>
            <a:r>
              <a:rPr lang="en-US" dirty="0" err="1"/>
              <a:t>generatorlarning</a:t>
            </a:r>
            <a:r>
              <a:rPr lang="en-US" dirty="0"/>
              <a:t> </a:t>
            </a:r>
            <a:r>
              <a:rPr lang="en-US" dirty="0" err="1"/>
              <a:t>o‘ramalari</a:t>
            </a:r>
            <a:r>
              <a:rPr lang="en-US" dirty="0"/>
              <a:t> (“</a:t>
            </a:r>
            <a:r>
              <a:rPr lang="en-US" dirty="0" err="1"/>
              <a:t>obmotka”lari</a:t>
            </a:r>
            <a:r>
              <a:rPr lang="en-US" dirty="0"/>
              <a:t>), </a:t>
            </a:r>
            <a:r>
              <a:rPr lang="en-US" dirty="0" err="1"/>
              <a:t>quvvatli</a:t>
            </a:r>
            <a:r>
              <a:rPr lang="en-US" dirty="0"/>
              <a:t> </a:t>
            </a:r>
            <a:r>
              <a:rPr lang="en-US" dirty="0" err="1"/>
              <a:t>magnitlarning</a:t>
            </a:r>
            <a:r>
              <a:rPr lang="en-US" dirty="0"/>
              <a:t> </a:t>
            </a:r>
            <a:r>
              <a:rPr lang="en-US" dirty="0" err="1"/>
              <a:t>obmotkalari</a:t>
            </a:r>
            <a:r>
              <a:rPr lang="en-US" dirty="0"/>
              <a:t> (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yostiqli</a:t>
            </a:r>
            <a:r>
              <a:rPr lang="en-US" dirty="0"/>
              <a:t> </a:t>
            </a:r>
            <a:r>
              <a:rPr lang="en-US" dirty="0" err="1"/>
              <a:t>poezdlardagi</a:t>
            </a:r>
            <a:r>
              <a:rPr lang="en-US" dirty="0"/>
              <a:t>), E</a:t>
            </a:r>
            <a:r>
              <a:rPr lang="uz-Cyrl-UZ" dirty="0"/>
              <a:t>H</a:t>
            </a:r>
            <a:r>
              <a:rPr lang="en-US" dirty="0" err="1"/>
              <a:t>Mlarning</a:t>
            </a:r>
            <a:r>
              <a:rPr lang="en-US" dirty="0"/>
              <a:t> </a:t>
            </a:r>
            <a:r>
              <a:rPr lang="en-US" dirty="0" err="1"/>
              <a:t>tunnelli</a:t>
            </a:r>
            <a:r>
              <a:rPr lang="en-US" dirty="0"/>
              <a:t> </a:t>
            </a:r>
            <a:r>
              <a:rPr lang="en-US" dirty="0" err="1"/>
              <a:t>diodlari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Nemis</a:t>
            </a:r>
            <a:r>
              <a:rPr lang="en-US" dirty="0"/>
              <a:t> </a:t>
            </a:r>
            <a:r>
              <a:rPr lang="en-US" dirty="0" err="1"/>
              <a:t>fizik</a:t>
            </a:r>
            <a:r>
              <a:rPr lang="en-US" dirty="0"/>
              <a:t> </a:t>
            </a:r>
            <a:r>
              <a:rPr lang="en-US" dirty="0" err="1"/>
              <a:t>olimlari</a:t>
            </a:r>
            <a:r>
              <a:rPr lang="en-US" dirty="0"/>
              <a:t> </a:t>
            </a:r>
            <a:r>
              <a:rPr lang="en-US" dirty="0" err="1"/>
              <a:t>V.Mayenev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R.Oksenfel</a:t>
            </a:r>
            <a:r>
              <a:rPr lang="ru-RU" dirty="0"/>
              <a:t>ь</a:t>
            </a:r>
            <a:r>
              <a:rPr lang="en-US" dirty="0"/>
              <a:t>d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o‘tkazgichlar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haroratda</a:t>
            </a:r>
            <a:r>
              <a:rPr lang="en-US" dirty="0"/>
              <a:t> ideal </a:t>
            </a:r>
            <a:r>
              <a:rPr lang="en-US" dirty="0" err="1"/>
              <a:t>diamagnetikka</a:t>
            </a:r>
            <a:r>
              <a:rPr lang="en-US" dirty="0"/>
              <a:t> </a:t>
            </a:r>
            <a:r>
              <a:rPr lang="en-US" dirty="0" err="1"/>
              <a:t>aylanish</a:t>
            </a:r>
            <a:r>
              <a:rPr lang="en-US" dirty="0"/>
              <a:t> </a:t>
            </a:r>
            <a:r>
              <a:rPr lang="en-US" dirty="0" err="1"/>
              <a:t>hodisasini</a:t>
            </a:r>
            <a:r>
              <a:rPr lang="en-US" dirty="0"/>
              <a:t> </a:t>
            </a:r>
            <a:r>
              <a:rPr lang="en-US" dirty="0" err="1"/>
              <a:t>topdilar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461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5000">
        <p14:vortex dir="u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20</TotalTime>
  <Words>461</Words>
  <Application>Microsoft Office PowerPoint</Application>
  <PresentationFormat>Экран (4:3)</PresentationFormat>
  <Paragraphs>46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Соседство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 Windows</cp:lastModifiedBy>
  <cp:revision>4</cp:revision>
  <dcterms:created xsi:type="dcterms:W3CDTF">2018-03-25T18:37:25Z</dcterms:created>
  <dcterms:modified xsi:type="dcterms:W3CDTF">2018-11-14T06:15:55Z</dcterms:modified>
</cp:coreProperties>
</file>