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1"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77"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91" autoAdjust="0"/>
    <p:restoredTop sz="94660"/>
  </p:normalViewPr>
  <p:slideViewPr>
    <p:cSldViewPr snapToGrid="0">
      <p:cViewPr varScale="1">
        <p:scale>
          <a:sx n="73" d="100"/>
          <a:sy n="73" d="100"/>
        </p:scale>
        <p:origin x="-1278"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776FF7-170E-44F5-9625-7CEBAAE84CB7}" type="doc">
      <dgm:prSet loTypeId="urn:microsoft.com/office/officeart/2005/8/layout/radial6" loCatId="relationship" qsTypeId="urn:microsoft.com/office/officeart/2005/8/quickstyle/simple1" qsCatId="simple" csTypeId="urn:microsoft.com/office/officeart/2005/8/colors/accent1_2" csCatId="accent1" phldr="1"/>
      <dgm:spPr/>
      <dgm:t>
        <a:bodyPr/>
        <a:lstStyle/>
        <a:p>
          <a:endParaRPr lang="ru-RU"/>
        </a:p>
      </dgm:t>
    </dgm:pt>
    <dgm:pt modelId="{A5D7BE41-B988-4DE2-B7FA-BC7FB1B7583D}">
      <dgm:prSet phldrT="[Текст]" custT="1"/>
      <dgm:spPr/>
      <dgm:t>
        <a:bodyPr/>
        <a:lstStyle/>
        <a:p>
          <a:r>
            <a:rPr lang="uz-Cyrl-UZ" sz="2400" dirty="0" smtClean="0"/>
            <a:t>Материаллар </a:t>
          </a:r>
          <a:r>
            <a:rPr lang="uz-Cyrl-UZ" sz="2300" dirty="0" smtClean="0"/>
            <a:t>қаршилиги</a:t>
          </a:r>
          <a:r>
            <a:rPr lang="en-US" sz="2300" dirty="0" smtClean="0"/>
            <a:t> </a:t>
          </a:r>
          <a:r>
            <a:rPr lang="uz-Cyrl-UZ" sz="2300" dirty="0" smtClean="0"/>
            <a:t>фани</a:t>
          </a:r>
          <a:endParaRPr lang="ru-RU" sz="2300" dirty="0"/>
        </a:p>
      </dgm:t>
    </dgm:pt>
    <dgm:pt modelId="{D5502A27-5B1F-43BA-B594-69300F95D4E2}" type="parTrans" cxnId="{A168D6D2-96E4-4034-8B3F-EFA0703A4002}">
      <dgm:prSet/>
      <dgm:spPr/>
      <dgm:t>
        <a:bodyPr/>
        <a:lstStyle/>
        <a:p>
          <a:endParaRPr lang="ru-RU"/>
        </a:p>
      </dgm:t>
    </dgm:pt>
    <dgm:pt modelId="{EB4B9CEE-2D23-43E4-89FE-A84BE02AD65C}" type="sibTrans" cxnId="{A168D6D2-96E4-4034-8B3F-EFA0703A4002}">
      <dgm:prSet/>
      <dgm:spPr/>
      <dgm:t>
        <a:bodyPr/>
        <a:lstStyle/>
        <a:p>
          <a:endParaRPr lang="ru-RU"/>
        </a:p>
      </dgm:t>
    </dgm:pt>
    <dgm:pt modelId="{AF353893-6CA7-419B-96B0-87BDD1FAD9A9}">
      <dgm:prSet phldrT="[Текст]" custT="1"/>
      <dgm:spPr/>
      <dgm:t>
        <a:bodyPr/>
        <a:lstStyle/>
        <a:p>
          <a:r>
            <a:rPr lang="uz-Cyrl-UZ" sz="2000" dirty="0" smtClean="0"/>
            <a:t>Мустахкамликка</a:t>
          </a:r>
          <a:endParaRPr lang="ru-RU" sz="2000" dirty="0"/>
        </a:p>
      </dgm:t>
    </dgm:pt>
    <dgm:pt modelId="{6C620DF4-E845-4F17-938F-41489DD97A4F}" type="parTrans" cxnId="{A7830369-B492-4E23-80BF-3287BA5C791A}">
      <dgm:prSet/>
      <dgm:spPr/>
      <dgm:t>
        <a:bodyPr/>
        <a:lstStyle/>
        <a:p>
          <a:endParaRPr lang="ru-RU"/>
        </a:p>
      </dgm:t>
    </dgm:pt>
    <dgm:pt modelId="{7DF32505-1A08-4DC1-8E5F-D24A5F5C7522}" type="sibTrans" cxnId="{A7830369-B492-4E23-80BF-3287BA5C791A}">
      <dgm:prSet/>
      <dgm:spPr/>
      <dgm:t>
        <a:bodyPr/>
        <a:lstStyle/>
        <a:p>
          <a:endParaRPr lang="ru-RU"/>
        </a:p>
      </dgm:t>
    </dgm:pt>
    <dgm:pt modelId="{A4F29772-B013-474D-996A-CA14E97C7738}">
      <dgm:prSet phldrT="[Текст]" custT="1"/>
      <dgm:spPr/>
      <dgm:t>
        <a:bodyPr/>
        <a:lstStyle/>
        <a:p>
          <a:r>
            <a:rPr lang="uz-Cyrl-UZ" sz="2000" dirty="0" smtClean="0"/>
            <a:t>Устиворликка (турғунлик)</a:t>
          </a:r>
          <a:endParaRPr lang="ru-RU" sz="2000" dirty="0"/>
        </a:p>
      </dgm:t>
    </dgm:pt>
    <dgm:pt modelId="{05B5503C-27FA-4CE6-AC7C-BC8128CBA3CB}" type="parTrans" cxnId="{508B4D92-B5B8-4B3A-BE6A-9FF3A4B330B0}">
      <dgm:prSet/>
      <dgm:spPr/>
      <dgm:t>
        <a:bodyPr/>
        <a:lstStyle/>
        <a:p>
          <a:endParaRPr lang="ru-RU"/>
        </a:p>
      </dgm:t>
    </dgm:pt>
    <dgm:pt modelId="{9392CA32-7F63-4602-BB6F-E37EFD905AC6}" type="sibTrans" cxnId="{508B4D92-B5B8-4B3A-BE6A-9FF3A4B330B0}">
      <dgm:prSet/>
      <dgm:spPr/>
      <dgm:t>
        <a:bodyPr/>
        <a:lstStyle/>
        <a:p>
          <a:endParaRPr lang="ru-RU"/>
        </a:p>
      </dgm:t>
    </dgm:pt>
    <dgm:pt modelId="{33282850-94FC-4DD1-9E7C-894048C3C76E}">
      <dgm:prSet phldrT="[Текст]"/>
      <dgm:spPr/>
      <dgm:t>
        <a:bodyPr/>
        <a:lstStyle/>
        <a:p>
          <a:r>
            <a:rPr lang="uz-Cyrl-UZ" dirty="0" smtClean="0"/>
            <a:t>Бикирликка</a:t>
          </a:r>
          <a:endParaRPr lang="ru-RU" dirty="0"/>
        </a:p>
      </dgm:t>
    </dgm:pt>
    <dgm:pt modelId="{CA34048C-032F-4B61-AAD5-93CFE18BFEC8}" type="parTrans" cxnId="{0A84EDFA-F797-43C0-BD7A-DD7D2701C7A5}">
      <dgm:prSet/>
      <dgm:spPr/>
      <dgm:t>
        <a:bodyPr/>
        <a:lstStyle/>
        <a:p>
          <a:endParaRPr lang="ru-RU"/>
        </a:p>
      </dgm:t>
    </dgm:pt>
    <dgm:pt modelId="{54CDACBD-F330-4FEA-B92F-24A957342DF2}" type="sibTrans" cxnId="{0A84EDFA-F797-43C0-BD7A-DD7D2701C7A5}">
      <dgm:prSet/>
      <dgm:spPr/>
      <dgm:t>
        <a:bodyPr/>
        <a:lstStyle/>
        <a:p>
          <a:endParaRPr lang="ru-RU"/>
        </a:p>
      </dgm:t>
    </dgm:pt>
    <dgm:pt modelId="{9A6291BF-F347-4AA4-BB08-7B86D3EB4E94}">
      <dgm:prSet phldrT="[Текст]" custT="1"/>
      <dgm:spPr/>
      <dgm:t>
        <a:bodyPr/>
        <a:lstStyle/>
        <a:p>
          <a:r>
            <a:rPr lang="uz-Cyrl-UZ" sz="2000" dirty="0" smtClean="0"/>
            <a:t>Тежамли қилиб лойиҳалаш</a:t>
          </a:r>
          <a:endParaRPr lang="ru-RU" sz="2000" dirty="0"/>
        </a:p>
      </dgm:t>
    </dgm:pt>
    <dgm:pt modelId="{4ACB24F6-6271-4BB1-889B-DA5E5C655FC4}" type="parTrans" cxnId="{DA6991B9-52AB-48DC-8FF7-B5A913B53E6E}">
      <dgm:prSet/>
      <dgm:spPr/>
      <dgm:t>
        <a:bodyPr/>
        <a:lstStyle/>
        <a:p>
          <a:endParaRPr lang="ru-RU"/>
        </a:p>
      </dgm:t>
    </dgm:pt>
    <dgm:pt modelId="{2664BC85-1996-4C3E-8BD8-7EE1FA01FAFE}" type="sibTrans" cxnId="{DA6991B9-52AB-48DC-8FF7-B5A913B53E6E}">
      <dgm:prSet/>
      <dgm:spPr/>
      <dgm:t>
        <a:bodyPr/>
        <a:lstStyle/>
        <a:p>
          <a:endParaRPr lang="ru-RU"/>
        </a:p>
      </dgm:t>
    </dgm:pt>
    <dgm:pt modelId="{87D621E6-6568-4DE8-8987-A9871834CB66}" type="pres">
      <dgm:prSet presAssocID="{2D776FF7-170E-44F5-9625-7CEBAAE84CB7}" presName="Name0" presStyleCnt="0">
        <dgm:presLayoutVars>
          <dgm:chMax val="1"/>
          <dgm:dir/>
          <dgm:animLvl val="ctr"/>
          <dgm:resizeHandles val="exact"/>
        </dgm:presLayoutVars>
      </dgm:prSet>
      <dgm:spPr/>
      <dgm:t>
        <a:bodyPr/>
        <a:lstStyle/>
        <a:p>
          <a:endParaRPr lang="ru-RU"/>
        </a:p>
      </dgm:t>
    </dgm:pt>
    <dgm:pt modelId="{3964D975-D972-4BCC-9B89-70FE7E1D3676}" type="pres">
      <dgm:prSet presAssocID="{A5D7BE41-B988-4DE2-B7FA-BC7FB1B7583D}" presName="centerShape" presStyleLbl="node0" presStyleIdx="0" presStyleCnt="1" custScaleX="131995" custScaleY="131960"/>
      <dgm:spPr/>
      <dgm:t>
        <a:bodyPr/>
        <a:lstStyle/>
        <a:p>
          <a:endParaRPr lang="ru-RU"/>
        </a:p>
      </dgm:t>
    </dgm:pt>
    <dgm:pt modelId="{B1AE001D-6966-4B68-BA17-683262D23215}" type="pres">
      <dgm:prSet presAssocID="{AF353893-6CA7-419B-96B0-87BDD1FAD9A9}" presName="node" presStyleLbl="node1" presStyleIdx="0" presStyleCnt="4" custScaleX="127089" custScaleY="127089" custRadScaleRad="109794" custRadScaleInc="-166810">
        <dgm:presLayoutVars>
          <dgm:bulletEnabled val="1"/>
        </dgm:presLayoutVars>
      </dgm:prSet>
      <dgm:spPr/>
      <dgm:t>
        <a:bodyPr/>
        <a:lstStyle/>
        <a:p>
          <a:endParaRPr lang="ru-RU"/>
        </a:p>
      </dgm:t>
    </dgm:pt>
    <dgm:pt modelId="{EA8F2973-3C57-4B3B-BDB4-DF835C6B0E20}" type="pres">
      <dgm:prSet presAssocID="{AF353893-6CA7-419B-96B0-87BDD1FAD9A9}" presName="dummy" presStyleCnt="0"/>
      <dgm:spPr/>
    </dgm:pt>
    <dgm:pt modelId="{D52A5B1B-CE58-4D80-980A-EA567B2DBFED}" type="pres">
      <dgm:prSet presAssocID="{7DF32505-1A08-4DC1-8E5F-D24A5F5C7522}" presName="sibTrans" presStyleLbl="sibTrans2D1" presStyleIdx="0" presStyleCnt="4"/>
      <dgm:spPr/>
      <dgm:t>
        <a:bodyPr/>
        <a:lstStyle/>
        <a:p>
          <a:endParaRPr lang="ru-RU"/>
        </a:p>
      </dgm:t>
    </dgm:pt>
    <dgm:pt modelId="{9CD984BC-C0A5-404E-8008-FC254F68B83E}" type="pres">
      <dgm:prSet presAssocID="{A4F29772-B013-474D-996A-CA14E97C7738}" presName="node" presStyleLbl="node1" presStyleIdx="1" presStyleCnt="4" custScaleX="127089" custScaleY="127089" custRadScaleRad="108809" custRadScaleInc="-133998">
        <dgm:presLayoutVars>
          <dgm:bulletEnabled val="1"/>
        </dgm:presLayoutVars>
      </dgm:prSet>
      <dgm:spPr/>
      <dgm:t>
        <a:bodyPr/>
        <a:lstStyle/>
        <a:p>
          <a:endParaRPr lang="ru-RU"/>
        </a:p>
      </dgm:t>
    </dgm:pt>
    <dgm:pt modelId="{921A3461-23CE-4473-9C46-7F81ED65FE4E}" type="pres">
      <dgm:prSet presAssocID="{A4F29772-B013-474D-996A-CA14E97C7738}" presName="dummy" presStyleCnt="0"/>
      <dgm:spPr/>
    </dgm:pt>
    <dgm:pt modelId="{3BB18831-DBA1-49AB-B1D4-4B4F9BD3E6C5}" type="pres">
      <dgm:prSet presAssocID="{9392CA32-7F63-4602-BB6F-E37EFD905AC6}" presName="sibTrans" presStyleLbl="sibTrans2D1" presStyleIdx="1" presStyleCnt="4"/>
      <dgm:spPr/>
      <dgm:t>
        <a:bodyPr/>
        <a:lstStyle/>
        <a:p>
          <a:endParaRPr lang="ru-RU"/>
        </a:p>
      </dgm:t>
    </dgm:pt>
    <dgm:pt modelId="{43BE44BF-0C2C-477E-8CDD-7371A693BB3A}" type="pres">
      <dgm:prSet presAssocID="{33282850-94FC-4DD1-9E7C-894048C3C76E}" presName="node" presStyleLbl="node1" presStyleIdx="2" presStyleCnt="4" custScaleX="127089" custScaleY="127089" custRadScaleRad="110930" custRadScaleInc="-160232">
        <dgm:presLayoutVars>
          <dgm:bulletEnabled val="1"/>
        </dgm:presLayoutVars>
      </dgm:prSet>
      <dgm:spPr/>
      <dgm:t>
        <a:bodyPr/>
        <a:lstStyle/>
        <a:p>
          <a:endParaRPr lang="ru-RU"/>
        </a:p>
      </dgm:t>
    </dgm:pt>
    <dgm:pt modelId="{5932CDDA-7448-4B57-B564-5F8E3994732D}" type="pres">
      <dgm:prSet presAssocID="{33282850-94FC-4DD1-9E7C-894048C3C76E}" presName="dummy" presStyleCnt="0"/>
      <dgm:spPr/>
    </dgm:pt>
    <dgm:pt modelId="{C011FC7F-38C0-4F4A-9B01-41B4E20B87B1}" type="pres">
      <dgm:prSet presAssocID="{54CDACBD-F330-4FEA-B92F-24A957342DF2}" presName="sibTrans" presStyleLbl="sibTrans2D1" presStyleIdx="2" presStyleCnt="4"/>
      <dgm:spPr/>
      <dgm:t>
        <a:bodyPr/>
        <a:lstStyle/>
        <a:p>
          <a:endParaRPr lang="ru-RU"/>
        </a:p>
      </dgm:t>
    </dgm:pt>
    <dgm:pt modelId="{7DF47ED6-0F22-4C9C-9FFB-AC94C249034A}" type="pres">
      <dgm:prSet presAssocID="{9A6291BF-F347-4AA4-BB08-7B86D3EB4E94}" presName="node" presStyleLbl="node1" presStyleIdx="3" presStyleCnt="4" custScaleX="127089" custScaleY="127089" custRadScaleRad="111538" custRadScaleInc="-139708">
        <dgm:presLayoutVars>
          <dgm:bulletEnabled val="1"/>
        </dgm:presLayoutVars>
      </dgm:prSet>
      <dgm:spPr/>
      <dgm:t>
        <a:bodyPr/>
        <a:lstStyle/>
        <a:p>
          <a:endParaRPr lang="ru-RU"/>
        </a:p>
      </dgm:t>
    </dgm:pt>
    <dgm:pt modelId="{02F479CC-CAD2-4210-ABB1-D936126C8AB9}" type="pres">
      <dgm:prSet presAssocID="{9A6291BF-F347-4AA4-BB08-7B86D3EB4E94}" presName="dummy" presStyleCnt="0"/>
      <dgm:spPr/>
    </dgm:pt>
    <dgm:pt modelId="{BA776E56-0C59-493A-975D-8D30BB97B686}" type="pres">
      <dgm:prSet presAssocID="{2664BC85-1996-4C3E-8BD8-7EE1FA01FAFE}" presName="sibTrans" presStyleLbl="sibTrans2D1" presStyleIdx="3" presStyleCnt="4"/>
      <dgm:spPr/>
      <dgm:t>
        <a:bodyPr/>
        <a:lstStyle/>
        <a:p>
          <a:endParaRPr lang="ru-RU"/>
        </a:p>
      </dgm:t>
    </dgm:pt>
  </dgm:ptLst>
  <dgm:cxnLst>
    <dgm:cxn modelId="{DBC16813-AEAB-4DA9-A064-0B3B43570C61}" type="presOf" srcId="{2D776FF7-170E-44F5-9625-7CEBAAE84CB7}" destId="{87D621E6-6568-4DE8-8987-A9871834CB66}" srcOrd="0" destOrd="0" presId="urn:microsoft.com/office/officeart/2005/8/layout/radial6"/>
    <dgm:cxn modelId="{79A788B2-7BB6-40A0-BC55-BACB23904059}" type="presOf" srcId="{9392CA32-7F63-4602-BB6F-E37EFD905AC6}" destId="{3BB18831-DBA1-49AB-B1D4-4B4F9BD3E6C5}" srcOrd="0" destOrd="0" presId="urn:microsoft.com/office/officeart/2005/8/layout/radial6"/>
    <dgm:cxn modelId="{DA6991B9-52AB-48DC-8FF7-B5A913B53E6E}" srcId="{A5D7BE41-B988-4DE2-B7FA-BC7FB1B7583D}" destId="{9A6291BF-F347-4AA4-BB08-7B86D3EB4E94}" srcOrd="3" destOrd="0" parTransId="{4ACB24F6-6271-4BB1-889B-DA5E5C655FC4}" sibTransId="{2664BC85-1996-4C3E-8BD8-7EE1FA01FAFE}"/>
    <dgm:cxn modelId="{5BBE7EBA-1AD4-490E-81F5-A7026481F5EF}" type="presOf" srcId="{A5D7BE41-B988-4DE2-B7FA-BC7FB1B7583D}" destId="{3964D975-D972-4BCC-9B89-70FE7E1D3676}" srcOrd="0" destOrd="0" presId="urn:microsoft.com/office/officeart/2005/8/layout/radial6"/>
    <dgm:cxn modelId="{D2972DF6-8D03-445A-84E1-79559B38E0B8}" type="presOf" srcId="{7DF32505-1A08-4DC1-8E5F-D24A5F5C7522}" destId="{D52A5B1B-CE58-4D80-980A-EA567B2DBFED}" srcOrd="0" destOrd="0" presId="urn:microsoft.com/office/officeart/2005/8/layout/radial6"/>
    <dgm:cxn modelId="{7F765D35-567C-490D-8B0F-720A348EFE66}" type="presOf" srcId="{33282850-94FC-4DD1-9E7C-894048C3C76E}" destId="{43BE44BF-0C2C-477E-8CDD-7371A693BB3A}" srcOrd="0" destOrd="0" presId="urn:microsoft.com/office/officeart/2005/8/layout/radial6"/>
    <dgm:cxn modelId="{7BF8B34D-53AE-49A5-8D4D-574F2D5CA17B}" type="presOf" srcId="{9A6291BF-F347-4AA4-BB08-7B86D3EB4E94}" destId="{7DF47ED6-0F22-4C9C-9FFB-AC94C249034A}" srcOrd="0" destOrd="0" presId="urn:microsoft.com/office/officeart/2005/8/layout/radial6"/>
    <dgm:cxn modelId="{3020643A-273A-4480-B012-CA18C023A0F4}" type="presOf" srcId="{54CDACBD-F330-4FEA-B92F-24A957342DF2}" destId="{C011FC7F-38C0-4F4A-9B01-41B4E20B87B1}" srcOrd="0" destOrd="0" presId="urn:microsoft.com/office/officeart/2005/8/layout/radial6"/>
    <dgm:cxn modelId="{508B4D92-B5B8-4B3A-BE6A-9FF3A4B330B0}" srcId="{A5D7BE41-B988-4DE2-B7FA-BC7FB1B7583D}" destId="{A4F29772-B013-474D-996A-CA14E97C7738}" srcOrd="1" destOrd="0" parTransId="{05B5503C-27FA-4CE6-AC7C-BC8128CBA3CB}" sibTransId="{9392CA32-7F63-4602-BB6F-E37EFD905AC6}"/>
    <dgm:cxn modelId="{D0CAEBBA-7BA7-46CF-805E-793368BF634F}" type="presOf" srcId="{2664BC85-1996-4C3E-8BD8-7EE1FA01FAFE}" destId="{BA776E56-0C59-493A-975D-8D30BB97B686}" srcOrd="0" destOrd="0" presId="urn:microsoft.com/office/officeart/2005/8/layout/radial6"/>
    <dgm:cxn modelId="{29E3BBE0-0C34-4502-86F1-0A6564E36A52}" type="presOf" srcId="{AF353893-6CA7-419B-96B0-87BDD1FAD9A9}" destId="{B1AE001D-6966-4B68-BA17-683262D23215}" srcOrd="0" destOrd="0" presId="urn:microsoft.com/office/officeart/2005/8/layout/radial6"/>
    <dgm:cxn modelId="{EED8D2C5-309B-4BFA-888D-D25B8A0B244B}" type="presOf" srcId="{A4F29772-B013-474D-996A-CA14E97C7738}" destId="{9CD984BC-C0A5-404E-8008-FC254F68B83E}" srcOrd="0" destOrd="0" presId="urn:microsoft.com/office/officeart/2005/8/layout/radial6"/>
    <dgm:cxn modelId="{0A84EDFA-F797-43C0-BD7A-DD7D2701C7A5}" srcId="{A5D7BE41-B988-4DE2-B7FA-BC7FB1B7583D}" destId="{33282850-94FC-4DD1-9E7C-894048C3C76E}" srcOrd="2" destOrd="0" parTransId="{CA34048C-032F-4B61-AAD5-93CFE18BFEC8}" sibTransId="{54CDACBD-F330-4FEA-B92F-24A957342DF2}"/>
    <dgm:cxn modelId="{A168D6D2-96E4-4034-8B3F-EFA0703A4002}" srcId="{2D776FF7-170E-44F5-9625-7CEBAAE84CB7}" destId="{A5D7BE41-B988-4DE2-B7FA-BC7FB1B7583D}" srcOrd="0" destOrd="0" parTransId="{D5502A27-5B1F-43BA-B594-69300F95D4E2}" sibTransId="{EB4B9CEE-2D23-43E4-89FE-A84BE02AD65C}"/>
    <dgm:cxn modelId="{A7830369-B492-4E23-80BF-3287BA5C791A}" srcId="{A5D7BE41-B988-4DE2-B7FA-BC7FB1B7583D}" destId="{AF353893-6CA7-419B-96B0-87BDD1FAD9A9}" srcOrd="0" destOrd="0" parTransId="{6C620DF4-E845-4F17-938F-41489DD97A4F}" sibTransId="{7DF32505-1A08-4DC1-8E5F-D24A5F5C7522}"/>
    <dgm:cxn modelId="{0F5507C7-D2F6-4767-AFBF-4F70B543A771}" type="presParOf" srcId="{87D621E6-6568-4DE8-8987-A9871834CB66}" destId="{3964D975-D972-4BCC-9B89-70FE7E1D3676}" srcOrd="0" destOrd="0" presId="urn:microsoft.com/office/officeart/2005/8/layout/radial6"/>
    <dgm:cxn modelId="{1E36ACF5-4739-440E-B30E-A97C16127CF2}" type="presParOf" srcId="{87D621E6-6568-4DE8-8987-A9871834CB66}" destId="{B1AE001D-6966-4B68-BA17-683262D23215}" srcOrd="1" destOrd="0" presId="urn:microsoft.com/office/officeart/2005/8/layout/radial6"/>
    <dgm:cxn modelId="{CD151FC4-A437-4629-AEEE-0DCDC594B55A}" type="presParOf" srcId="{87D621E6-6568-4DE8-8987-A9871834CB66}" destId="{EA8F2973-3C57-4B3B-BDB4-DF835C6B0E20}" srcOrd="2" destOrd="0" presId="urn:microsoft.com/office/officeart/2005/8/layout/radial6"/>
    <dgm:cxn modelId="{EF3E592C-84AD-40B8-B8BD-EAC2A73EEC70}" type="presParOf" srcId="{87D621E6-6568-4DE8-8987-A9871834CB66}" destId="{D52A5B1B-CE58-4D80-980A-EA567B2DBFED}" srcOrd="3" destOrd="0" presId="urn:microsoft.com/office/officeart/2005/8/layout/radial6"/>
    <dgm:cxn modelId="{FD4F2112-DE7C-4E3F-8DDF-9BF007AB6042}" type="presParOf" srcId="{87D621E6-6568-4DE8-8987-A9871834CB66}" destId="{9CD984BC-C0A5-404E-8008-FC254F68B83E}" srcOrd="4" destOrd="0" presId="urn:microsoft.com/office/officeart/2005/8/layout/radial6"/>
    <dgm:cxn modelId="{E7CDEAA3-AC2D-4DEB-9525-3A5EFDEFF48B}" type="presParOf" srcId="{87D621E6-6568-4DE8-8987-A9871834CB66}" destId="{921A3461-23CE-4473-9C46-7F81ED65FE4E}" srcOrd="5" destOrd="0" presId="urn:microsoft.com/office/officeart/2005/8/layout/radial6"/>
    <dgm:cxn modelId="{BE1703B7-AF63-453A-927A-06302B846FB8}" type="presParOf" srcId="{87D621E6-6568-4DE8-8987-A9871834CB66}" destId="{3BB18831-DBA1-49AB-B1D4-4B4F9BD3E6C5}" srcOrd="6" destOrd="0" presId="urn:microsoft.com/office/officeart/2005/8/layout/radial6"/>
    <dgm:cxn modelId="{DB9505B7-193D-4A3B-9DE5-21C984B1892C}" type="presParOf" srcId="{87D621E6-6568-4DE8-8987-A9871834CB66}" destId="{43BE44BF-0C2C-477E-8CDD-7371A693BB3A}" srcOrd="7" destOrd="0" presId="urn:microsoft.com/office/officeart/2005/8/layout/radial6"/>
    <dgm:cxn modelId="{8170CEFD-C8C0-4325-B14C-5A8FACE5B836}" type="presParOf" srcId="{87D621E6-6568-4DE8-8987-A9871834CB66}" destId="{5932CDDA-7448-4B57-B564-5F8E3994732D}" srcOrd="8" destOrd="0" presId="urn:microsoft.com/office/officeart/2005/8/layout/radial6"/>
    <dgm:cxn modelId="{2B2E4CD0-7ABC-46A2-A0F2-01F7F49644D7}" type="presParOf" srcId="{87D621E6-6568-4DE8-8987-A9871834CB66}" destId="{C011FC7F-38C0-4F4A-9B01-41B4E20B87B1}" srcOrd="9" destOrd="0" presId="urn:microsoft.com/office/officeart/2005/8/layout/radial6"/>
    <dgm:cxn modelId="{A8A2685E-E6C7-4EC9-9627-26276BB257D9}" type="presParOf" srcId="{87D621E6-6568-4DE8-8987-A9871834CB66}" destId="{7DF47ED6-0F22-4C9C-9FFB-AC94C249034A}" srcOrd="10" destOrd="0" presId="urn:microsoft.com/office/officeart/2005/8/layout/radial6"/>
    <dgm:cxn modelId="{079B6638-7647-4B26-B38A-5EEE35B442EF}" type="presParOf" srcId="{87D621E6-6568-4DE8-8987-A9871834CB66}" destId="{02F479CC-CAD2-4210-ABB1-D936126C8AB9}" srcOrd="11" destOrd="0" presId="urn:microsoft.com/office/officeart/2005/8/layout/radial6"/>
    <dgm:cxn modelId="{F22FB30F-2260-4816-9F55-868C88A4C4F5}" type="presParOf" srcId="{87D621E6-6568-4DE8-8987-A9871834CB66}" destId="{BA776E56-0C59-493A-975D-8D30BB97B686}" srcOrd="12" destOrd="0" presId="urn:microsoft.com/office/officeart/2005/8/layout/radial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76E56-0C59-493A-975D-8D30BB97B686}">
      <dsp:nvSpPr>
        <dsp:cNvPr id="0" name=""/>
        <dsp:cNvSpPr/>
      </dsp:nvSpPr>
      <dsp:spPr>
        <a:xfrm>
          <a:off x="1543999" y="827760"/>
          <a:ext cx="5277137" cy="5277137"/>
        </a:xfrm>
        <a:prstGeom prst="blockArc">
          <a:avLst>
            <a:gd name="adj1" fmla="val 7983881"/>
            <a:gd name="adj2" fmla="val 13561259"/>
            <a:gd name="adj3" fmla="val 46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011FC7F-38C0-4F4A-9B01-41B4E20B87B1}">
      <dsp:nvSpPr>
        <dsp:cNvPr id="0" name=""/>
        <dsp:cNvSpPr/>
      </dsp:nvSpPr>
      <dsp:spPr>
        <a:xfrm>
          <a:off x="1913951" y="1259324"/>
          <a:ext cx="5277137" cy="5277137"/>
        </a:xfrm>
        <a:prstGeom prst="blockArc">
          <a:avLst>
            <a:gd name="adj1" fmla="val 2040603"/>
            <a:gd name="adj2" fmla="val 8743604"/>
            <a:gd name="adj3" fmla="val 46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BB18831-DBA1-49AB-B1D4-4B4F9BD3E6C5}">
      <dsp:nvSpPr>
        <dsp:cNvPr id="0" name=""/>
        <dsp:cNvSpPr/>
      </dsp:nvSpPr>
      <dsp:spPr>
        <a:xfrm>
          <a:off x="2274120" y="833450"/>
          <a:ext cx="5277137" cy="5277137"/>
        </a:xfrm>
        <a:prstGeom prst="blockArc">
          <a:avLst>
            <a:gd name="adj1" fmla="val 18841690"/>
            <a:gd name="adj2" fmla="val 2786004"/>
            <a:gd name="adj3" fmla="val 46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52A5B1B-CE58-4D80-980A-EA567B2DBFED}">
      <dsp:nvSpPr>
        <dsp:cNvPr id="0" name=""/>
        <dsp:cNvSpPr/>
      </dsp:nvSpPr>
      <dsp:spPr>
        <a:xfrm>
          <a:off x="1907487" y="389634"/>
          <a:ext cx="5277137" cy="5277137"/>
        </a:xfrm>
        <a:prstGeom prst="blockArc">
          <a:avLst>
            <a:gd name="adj1" fmla="val 12800397"/>
            <a:gd name="adj2" fmla="val 19611127"/>
            <a:gd name="adj3" fmla="val 46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964D975-D972-4BCC-9B89-70FE7E1D3676}">
      <dsp:nvSpPr>
        <dsp:cNvPr id="0" name=""/>
        <dsp:cNvSpPr/>
      </dsp:nvSpPr>
      <dsp:spPr>
        <a:xfrm>
          <a:off x="2959551" y="1827003"/>
          <a:ext cx="3204843" cy="320399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uz-Cyrl-UZ" sz="2400" kern="1200" dirty="0" smtClean="0"/>
            <a:t>Материаллар </a:t>
          </a:r>
          <a:r>
            <a:rPr lang="uz-Cyrl-UZ" sz="2300" kern="1200" dirty="0" smtClean="0"/>
            <a:t>қаршилиги</a:t>
          </a:r>
          <a:r>
            <a:rPr lang="en-US" sz="2300" kern="1200" dirty="0" smtClean="0"/>
            <a:t> </a:t>
          </a:r>
          <a:r>
            <a:rPr lang="uz-Cyrl-UZ" sz="2300" kern="1200" dirty="0" smtClean="0"/>
            <a:t>фани</a:t>
          </a:r>
          <a:endParaRPr lang="ru-RU" sz="2300" kern="1200" dirty="0"/>
        </a:p>
      </dsp:txBody>
      <dsp:txXfrm>
        <a:off x="3428889" y="2296217"/>
        <a:ext cx="2266167" cy="2265565"/>
      </dsp:txXfrm>
    </dsp:sp>
    <dsp:sp modelId="{B1AE001D-6966-4B68-BA17-683262D23215}">
      <dsp:nvSpPr>
        <dsp:cNvPr id="0" name=""/>
        <dsp:cNvSpPr/>
      </dsp:nvSpPr>
      <dsp:spPr>
        <a:xfrm>
          <a:off x="1312843" y="531655"/>
          <a:ext cx="2160007" cy="216000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kern="1200" dirty="0" smtClean="0"/>
            <a:t>Мустахкамликка</a:t>
          </a:r>
          <a:endParaRPr lang="ru-RU" sz="2000" kern="1200" dirty="0"/>
        </a:p>
      </dsp:txBody>
      <dsp:txXfrm>
        <a:off x="1629169" y="847981"/>
        <a:ext cx="1527355" cy="1527355"/>
      </dsp:txXfrm>
    </dsp:sp>
    <dsp:sp modelId="{9CD984BC-C0A5-404E-8008-FC254F68B83E}">
      <dsp:nvSpPr>
        <dsp:cNvPr id="0" name=""/>
        <dsp:cNvSpPr/>
      </dsp:nvSpPr>
      <dsp:spPr>
        <a:xfrm>
          <a:off x="5623997" y="538881"/>
          <a:ext cx="2160007" cy="216000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kern="1200" dirty="0" smtClean="0"/>
            <a:t>Устиворликка (турғунлик)</a:t>
          </a:r>
          <a:endParaRPr lang="ru-RU" sz="2000" kern="1200" dirty="0"/>
        </a:p>
      </dsp:txBody>
      <dsp:txXfrm>
        <a:off x="5940323" y="855207"/>
        <a:ext cx="1527355" cy="1527355"/>
      </dsp:txXfrm>
    </dsp:sp>
    <dsp:sp modelId="{43BE44BF-0C2C-477E-8CDD-7371A693BB3A}">
      <dsp:nvSpPr>
        <dsp:cNvPr id="0" name=""/>
        <dsp:cNvSpPr/>
      </dsp:nvSpPr>
      <dsp:spPr>
        <a:xfrm>
          <a:off x="5609010" y="4259519"/>
          <a:ext cx="2160007" cy="216000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uz-Cyrl-UZ" sz="1900" kern="1200" dirty="0" smtClean="0"/>
            <a:t>Бикирликка</a:t>
          </a:r>
          <a:endParaRPr lang="ru-RU" sz="1900" kern="1200" dirty="0"/>
        </a:p>
      </dsp:txBody>
      <dsp:txXfrm>
        <a:off x="5925336" y="4575845"/>
        <a:ext cx="1527355" cy="1527355"/>
      </dsp:txXfrm>
    </dsp:sp>
    <dsp:sp modelId="{7DF47ED6-0F22-4C9C-9FFB-AC94C249034A}">
      <dsp:nvSpPr>
        <dsp:cNvPr id="0" name=""/>
        <dsp:cNvSpPr/>
      </dsp:nvSpPr>
      <dsp:spPr>
        <a:xfrm>
          <a:off x="1342667" y="4269318"/>
          <a:ext cx="2160007" cy="216000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kern="1200" dirty="0" smtClean="0"/>
            <a:t>Тежамли қилиб лойиҳалаш</a:t>
          </a:r>
          <a:endParaRPr lang="ru-RU" sz="2000" kern="1200" dirty="0"/>
        </a:p>
      </dsp:txBody>
      <dsp:txXfrm>
        <a:off x="1658993" y="4585644"/>
        <a:ext cx="1527355" cy="1527355"/>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13256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1998181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796027F-7875-4030-9381-8BD8C4F21935}" type="datetimeFigureOut">
              <a:rPr lang="en-US" smtClean="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1293830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949341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pPr/>
              <a:t>5/30/2018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614961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127678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914631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1562233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669029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1038083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36618994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xmlns="" val="39854620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8924492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9981587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3449830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8590915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888839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smtClean="0"/>
              <a:pPr/>
              <a:t>5/30/2018</a:t>
            </a:fld>
            <a:endParaRPr lang="en-US" dirty="0"/>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3551141988"/>
      </p:ext>
    </p:extLst>
  </p:cSld>
  <p:clrMap bg1="dk1" tx1="lt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Lst>
  <p:hf sldNum="0" hdr="0" ftr="0" dt="0"/>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66442" y="1447801"/>
            <a:ext cx="7058358" cy="3329581"/>
          </a:xfrm>
        </p:spPr>
        <p:txBody>
          <a:bodyPr/>
          <a:lstStyle/>
          <a:p>
            <a:pPr algn="ctr"/>
            <a:r>
              <a:rPr lang="ru-RU" b="1" dirty="0" err="1"/>
              <a:t>Материаллар</a:t>
            </a:r>
            <a:r>
              <a:rPr lang="ru-RU" b="1" dirty="0"/>
              <a:t> </a:t>
            </a:r>
            <a:r>
              <a:rPr lang="uz-Cyrl-UZ" b="1" dirty="0"/>
              <a:t>қаршилиги фанига кириш</a:t>
            </a:r>
            <a:endParaRPr lang="en-US" dirty="0"/>
          </a:p>
        </p:txBody>
      </p:sp>
    </p:spTree>
    <p:extLst>
      <p:ext uri="{BB962C8B-B14F-4D97-AF65-F5344CB8AC3E}">
        <p14:creationId xmlns:p14="http://schemas.microsoft.com/office/powerpoint/2010/main" xmlns="" val="4573758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4710" y="452718"/>
            <a:ext cx="8202090" cy="918882"/>
          </a:xfrm>
        </p:spPr>
        <p:txBody>
          <a:bodyPr/>
          <a:lstStyle/>
          <a:p>
            <a:pPr algn="ctr"/>
            <a:r>
              <a:rPr lang="ru-RU" sz="4800" b="1" dirty="0">
                <a:solidFill>
                  <a:srgbClr val="FF0000"/>
                </a:solidFill>
              </a:rPr>
              <a:t>Режа</a:t>
            </a:r>
            <a:r>
              <a:rPr lang="en-US" sz="4800" b="1" dirty="0" smtClean="0">
                <a:solidFill>
                  <a:srgbClr val="FF0000"/>
                </a:solidFill>
              </a:rPr>
              <a:t>:</a:t>
            </a:r>
            <a:endParaRPr lang="en-US" sz="4800" dirty="0">
              <a:solidFill>
                <a:srgbClr val="FF0000"/>
              </a:solidFill>
            </a:endParaRPr>
          </a:p>
        </p:txBody>
      </p:sp>
      <p:sp>
        <p:nvSpPr>
          <p:cNvPr id="3" name="Объект 2"/>
          <p:cNvSpPr>
            <a:spLocks noGrp="1"/>
          </p:cNvSpPr>
          <p:nvPr>
            <p:ph idx="1"/>
          </p:nvPr>
        </p:nvSpPr>
        <p:spPr>
          <a:xfrm>
            <a:off x="317500" y="1506825"/>
            <a:ext cx="8369300" cy="4195481"/>
          </a:xfrm>
        </p:spPr>
        <p:txBody>
          <a:bodyPr>
            <a:noAutofit/>
          </a:bodyPr>
          <a:lstStyle/>
          <a:p>
            <a:pPr>
              <a:lnSpc>
                <a:spcPct val="150000"/>
              </a:lnSpc>
            </a:pPr>
            <a:r>
              <a:rPr lang="ru-RU" sz="2400" b="1" dirty="0" err="1" smtClean="0"/>
              <a:t>Кириш</a:t>
            </a:r>
            <a:r>
              <a:rPr lang="ru-RU" sz="2400" b="1" dirty="0"/>
              <a:t>. </a:t>
            </a:r>
            <a:r>
              <a:rPr lang="ru-RU" sz="2400" b="1" dirty="0" err="1"/>
              <a:t>Фаннинг</a:t>
            </a:r>
            <a:r>
              <a:rPr lang="ru-RU" sz="2400" b="1" dirty="0"/>
              <a:t> </a:t>
            </a:r>
            <a:r>
              <a:rPr lang="ru-RU" sz="2400" b="1" dirty="0" err="1"/>
              <a:t>мақсади</a:t>
            </a:r>
            <a:r>
              <a:rPr lang="ru-RU" sz="2400" b="1" dirty="0"/>
              <a:t> </a:t>
            </a:r>
            <a:r>
              <a:rPr lang="ru-RU" sz="2400" b="1" dirty="0" err="1"/>
              <a:t>ва</a:t>
            </a:r>
            <a:r>
              <a:rPr lang="ru-RU" sz="2400" b="1" dirty="0"/>
              <a:t> </a:t>
            </a:r>
            <a:r>
              <a:rPr lang="ru-RU" sz="2400" b="1" dirty="0" err="1"/>
              <a:t>вазифалари</a:t>
            </a:r>
            <a:r>
              <a:rPr lang="ru-RU" sz="2400" b="1" dirty="0"/>
              <a:t>.</a:t>
            </a:r>
            <a:endParaRPr lang="en-US" sz="2400" dirty="0"/>
          </a:p>
          <a:p>
            <a:pPr>
              <a:lnSpc>
                <a:spcPct val="150000"/>
              </a:lnSpc>
            </a:pPr>
            <a:r>
              <a:rPr lang="ru-RU" sz="2400" b="1" dirty="0" err="1" smtClean="0"/>
              <a:t>Фаннинг</a:t>
            </a:r>
            <a:r>
              <a:rPr lang="ru-RU" sz="2400" b="1" dirty="0" smtClean="0"/>
              <a:t> </a:t>
            </a:r>
            <a:r>
              <a:rPr lang="ru-RU" sz="2400" b="1" dirty="0" err="1"/>
              <a:t>тарихи</a:t>
            </a:r>
            <a:r>
              <a:rPr lang="ru-RU" sz="2400" b="1" dirty="0"/>
              <a:t> </a:t>
            </a:r>
            <a:r>
              <a:rPr lang="ru-RU" sz="2400" b="1" dirty="0" err="1"/>
              <a:t>ва</a:t>
            </a:r>
            <a:r>
              <a:rPr lang="ru-RU" sz="2400" b="1" dirty="0"/>
              <a:t> </a:t>
            </a:r>
            <a:r>
              <a:rPr lang="ru-RU" sz="2400" b="1" dirty="0" err="1"/>
              <a:t>бошқа</a:t>
            </a:r>
            <a:r>
              <a:rPr lang="ru-RU" sz="2400" b="1" dirty="0"/>
              <a:t> </a:t>
            </a:r>
            <a:r>
              <a:rPr lang="ru-RU" sz="2400" b="1" dirty="0" err="1"/>
              <a:t>фанлар</a:t>
            </a:r>
            <a:r>
              <a:rPr lang="ru-RU" sz="2400" b="1" dirty="0"/>
              <a:t> </a:t>
            </a:r>
            <a:r>
              <a:rPr lang="ru-RU" sz="2400" b="1" dirty="0" err="1"/>
              <a:t>билан</a:t>
            </a:r>
            <a:r>
              <a:rPr lang="ru-RU" sz="2400" b="1" dirty="0"/>
              <a:t> </a:t>
            </a:r>
            <a:r>
              <a:rPr lang="ru-RU" sz="2400" b="1" dirty="0" err="1"/>
              <a:t>боғлиқлиги</a:t>
            </a:r>
            <a:r>
              <a:rPr lang="ru-RU" sz="2400" b="1" dirty="0"/>
              <a:t>.</a:t>
            </a:r>
            <a:endParaRPr lang="en-US" sz="2400" dirty="0"/>
          </a:p>
          <a:p>
            <a:pPr>
              <a:lnSpc>
                <a:spcPct val="150000"/>
              </a:lnSpc>
            </a:pPr>
            <a:r>
              <a:rPr lang="ru-RU" sz="2400" b="1" dirty="0" smtClean="0"/>
              <a:t>Конструкция </a:t>
            </a:r>
            <a:r>
              <a:rPr lang="ru-RU" sz="2400" b="1" dirty="0" err="1"/>
              <a:t>турлари</a:t>
            </a:r>
            <a:r>
              <a:rPr lang="ru-RU" sz="2400" b="1" dirty="0"/>
              <a:t>.</a:t>
            </a:r>
            <a:endParaRPr lang="en-US" sz="2400" dirty="0"/>
          </a:p>
          <a:p>
            <a:pPr>
              <a:lnSpc>
                <a:spcPct val="150000"/>
              </a:lnSpc>
            </a:pPr>
            <a:r>
              <a:rPr lang="ru-RU" sz="2400" b="1" dirty="0" err="1" smtClean="0"/>
              <a:t>Ташқи</a:t>
            </a:r>
            <a:r>
              <a:rPr lang="ru-RU" sz="2400" b="1" dirty="0" smtClean="0"/>
              <a:t> </a:t>
            </a:r>
            <a:r>
              <a:rPr lang="ru-RU" sz="2400" b="1" dirty="0" err="1"/>
              <a:t>кучлар</a:t>
            </a:r>
            <a:r>
              <a:rPr lang="ru-RU" sz="2400" b="1" dirty="0"/>
              <a:t> </a:t>
            </a:r>
            <a:r>
              <a:rPr lang="ru-RU" sz="2400" b="1" dirty="0" err="1"/>
              <a:t>ва</a:t>
            </a:r>
            <a:r>
              <a:rPr lang="ru-RU" sz="2400" b="1" dirty="0"/>
              <a:t> </a:t>
            </a:r>
            <a:r>
              <a:rPr lang="ru-RU" sz="2400" b="1" dirty="0" err="1"/>
              <a:t>уларни</a:t>
            </a:r>
            <a:r>
              <a:rPr lang="ru-RU" sz="2400" b="1" dirty="0"/>
              <a:t> </a:t>
            </a:r>
            <a:r>
              <a:rPr lang="ru-RU" sz="2400" b="1" dirty="0" err="1"/>
              <a:t>таснифи</a:t>
            </a:r>
            <a:r>
              <a:rPr lang="ru-RU" sz="2400" b="1" dirty="0"/>
              <a:t>.. </a:t>
            </a:r>
            <a:endParaRPr lang="en-US" sz="2400" dirty="0"/>
          </a:p>
          <a:p>
            <a:pPr>
              <a:lnSpc>
                <a:spcPct val="150000"/>
              </a:lnSpc>
            </a:pPr>
            <a:r>
              <a:rPr lang="ru-RU" sz="2400" b="1" dirty="0" err="1" smtClean="0"/>
              <a:t>Материаллар</a:t>
            </a:r>
            <a:r>
              <a:rPr lang="ru-RU" sz="2400" b="1" dirty="0" smtClean="0"/>
              <a:t> </a:t>
            </a:r>
            <a:r>
              <a:rPr lang="ru-RU" sz="2400" b="1" dirty="0" err="1"/>
              <a:t>қаршилигида</a:t>
            </a:r>
            <a:r>
              <a:rPr lang="ru-RU" sz="2400" b="1" dirty="0"/>
              <a:t> </a:t>
            </a:r>
            <a:r>
              <a:rPr lang="ru-RU" sz="2400" b="1" dirty="0" err="1"/>
              <a:t>қабул</a:t>
            </a:r>
            <a:r>
              <a:rPr lang="ru-RU" sz="2400" b="1" dirty="0"/>
              <a:t> </a:t>
            </a:r>
            <a:r>
              <a:rPr lang="ru-RU" sz="2400" b="1" dirty="0" err="1"/>
              <a:t>қилинган</a:t>
            </a:r>
            <a:r>
              <a:rPr lang="ru-RU" sz="2400" b="1" dirty="0"/>
              <a:t>  </a:t>
            </a:r>
            <a:r>
              <a:rPr lang="en-US" sz="2400" b="1" dirty="0" smtClean="0"/>
              <a:t> </a:t>
            </a:r>
            <a:r>
              <a:rPr lang="ru-RU" sz="2400" b="1" dirty="0" err="1" smtClean="0"/>
              <a:t>гипотезалар</a:t>
            </a:r>
            <a:r>
              <a:rPr lang="ru-RU" sz="2400" b="1" dirty="0" smtClean="0"/>
              <a:t> </a:t>
            </a:r>
            <a:r>
              <a:rPr lang="ru-RU" sz="2400" b="1" dirty="0"/>
              <a:t>(</a:t>
            </a:r>
            <a:r>
              <a:rPr lang="ru-RU" sz="2400" b="1" dirty="0" err="1"/>
              <a:t>чекланишлар</a:t>
            </a:r>
            <a:r>
              <a:rPr lang="ru-RU" sz="2400" b="1" dirty="0" smtClean="0"/>
              <a:t>).</a:t>
            </a:r>
            <a:endParaRPr lang="en-US" sz="2400" dirty="0"/>
          </a:p>
        </p:txBody>
      </p:sp>
    </p:spTree>
    <p:extLst>
      <p:ext uri="{BB962C8B-B14F-4D97-AF65-F5344CB8AC3E}">
        <p14:creationId xmlns:p14="http://schemas.microsoft.com/office/powerpoint/2010/main" xmlns="" val="17534438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98718"/>
            <a:ext cx="9144000" cy="1400530"/>
          </a:xfrm>
        </p:spPr>
        <p:txBody>
          <a:bodyPr/>
          <a:lstStyle/>
          <a:p>
            <a:pPr algn="ctr"/>
            <a:r>
              <a:rPr lang="uz-Cyrl-UZ" sz="3200" b="1" dirty="0">
                <a:solidFill>
                  <a:srgbClr val="FF0000"/>
                </a:solidFill>
              </a:rPr>
              <a:t>Кириш. </a:t>
            </a:r>
            <a:r>
              <a:rPr lang="ru-RU" sz="3200" b="1" dirty="0" err="1">
                <a:solidFill>
                  <a:srgbClr val="FF0000"/>
                </a:solidFill>
              </a:rPr>
              <a:t>Фаннинг</a:t>
            </a:r>
            <a:r>
              <a:rPr lang="ru-RU" sz="3200" b="1" dirty="0">
                <a:solidFill>
                  <a:srgbClr val="FF0000"/>
                </a:solidFill>
              </a:rPr>
              <a:t> </a:t>
            </a:r>
            <a:r>
              <a:rPr lang="ru-RU" sz="3200" b="1" dirty="0" err="1">
                <a:solidFill>
                  <a:srgbClr val="FF0000"/>
                </a:solidFill>
              </a:rPr>
              <a:t>мақсади</a:t>
            </a:r>
            <a:r>
              <a:rPr lang="ru-RU" sz="3200" b="1" dirty="0">
                <a:solidFill>
                  <a:srgbClr val="FF0000"/>
                </a:solidFill>
              </a:rPr>
              <a:t> </a:t>
            </a:r>
            <a:r>
              <a:rPr lang="ru-RU" sz="3200" b="1" dirty="0" err="1">
                <a:solidFill>
                  <a:srgbClr val="FF0000"/>
                </a:solidFill>
              </a:rPr>
              <a:t>ва</a:t>
            </a:r>
            <a:r>
              <a:rPr lang="ru-RU" sz="3200" b="1" dirty="0">
                <a:solidFill>
                  <a:srgbClr val="FF0000"/>
                </a:solidFill>
              </a:rPr>
              <a:t> </a:t>
            </a:r>
            <a:r>
              <a:rPr lang="ru-RU" sz="3200" b="1" dirty="0" err="1">
                <a:solidFill>
                  <a:srgbClr val="FF0000"/>
                </a:solidFill>
              </a:rPr>
              <a:t>вазифалари</a:t>
            </a:r>
            <a:endParaRPr lang="en-US" sz="3200" dirty="0">
              <a:solidFill>
                <a:srgbClr val="FF0000"/>
              </a:solidFill>
            </a:endParaRPr>
          </a:p>
        </p:txBody>
      </p:sp>
      <p:sp>
        <p:nvSpPr>
          <p:cNvPr id="4" name="Прямоугольник 3"/>
          <p:cNvSpPr/>
          <p:nvPr/>
        </p:nvSpPr>
        <p:spPr>
          <a:xfrm>
            <a:off x="0" y="993718"/>
            <a:ext cx="9144000" cy="5511637"/>
          </a:xfrm>
          <a:prstGeom prst="rect">
            <a:avLst/>
          </a:prstGeom>
        </p:spPr>
        <p:txBody>
          <a:bodyPr wrap="square">
            <a:spAutoFit/>
          </a:bodyPr>
          <a:lstStyle/>
          <a:p>
            <a:pPr marL="228600" marR="179705" indent="457200" algn="just">
              <a:lnSpc>
                <a:spcPct val="115000"/>
              </a:lnSpc>
              <a:spcBef>
                <a:spcPts val="0"/>
              </a:spcBef>
              <a:spcAft>
                <a:spcPts val="1000"/>
              </a:spcAft>
            </a:pPr>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Бирор машина ёки иншоот қуришдан аввал, ундан қандай мақсадда фойдаланишига қараб, керак бўладиган материаллар танланади. Материалларни танлашда машина ёки иншотларнинг ўлчамлари қандай шароитда ишланиши ва улар қандай юкланишларга, яъни қандай ташқи кучларга бардош бера олиши кераклигини, қисмларда қандай зўриқишлар ҳосил бўлиши ва бу зўриқишларга қандай материал бардош бериши ҳамда кесим ўлчамларини қандай танлаб олиниши ҳақидаги масалалар олдиндан ҳал қилиниши керак. </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058714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xmlns="" val="1629117104"/>
              </p:ext>
            </p:extLst>
          </p:nvPr>
        </p:nvGraphicFramePr>
        <p:xfrm>
          <a:off x="20052" y="0"/>
          <a:ext cx="9123947"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4772218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
            <a:ext cx="9144000" cy="2103974"/>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nSpc>
                <a:spcPct val="115000"/>
              </a:lnSpc>
              <a:spcAft>
                <a:spcPts val="1000"/>
              </a:spcAft>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Машина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иншоот</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исмларини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емирилишга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аршилик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илиш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обилияти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a:t>
            </a:r>
            <a:r>
              <a:rPr lang="uz-Cyrl-UZ" dirty="0">
                <a:latin typeface="Times New Roman" panose="02020603050405020304" pitchFamily="18" charset="0"/>
                <a:ea typeface="Times New Roman" panose="02020603050405020304" pitchFamily="18" charset="0"/>
                <a:cs typeface="Times New Roman" panose="02020603050405020304" pitchFamily="18" charset="0"/>
              </a:rPr>
              <a:t>ст</a:t>
            </a:r>
            <a:r>
              <a:rPr lang="ru-RU" dirty="0">
                <a:latin typeface="Times New Roman" panose="02020603050405020304" pitchFamily="18" charset="0"/>
                <a:ea typeface="Times New Roman" panose="02020603050405020304" pitchFamily="18" charset="0"/>
                <a:cs typeface="Times New Roman" panose="02020603050405020304" pitchFamily="18" charset="0"/>
              </a:rPr>
              <a:t>а</a:t>
            </a:r>
            <a:r>
              <a:rPr lang="uz-Cyrl-UZ" dirty="0">
                <a:latin typeface="Times New Roman" panose="02020603050405020304" pitchFamily="18" charset="0"/>
                <a:ea typeface="Times New Roman" panose="02020603050405020304" pitchFamily="18" charset="0"/>
                <a:cs typeface="Times New Roman" panose="02020603050405020304" pitchFamily="18" charset="0"/>
              </a:rPr>
              <a:t>х</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камлик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дейилади</a:t>
            </a:r>
            <a:r>
              <a:rPr lang="uz-Cyrl-UZ" dirty="0">
                <a:latin typeface="Times New Roman" panose="02020603050405020304" pitchFamily="18" charset="0"/>
                <a:ea typeface="Times New Roman" panose="02020603050405020304" pitchFamily="18" charset="0"/>
                <a:cs typeface="Times New Roman" panose="02020603050405020304" pitchFamily="18" charset="0"/>
              </a:rPr>
              <a:t>.Мустахкамликка хисоблашда  кам материал сарфлаб деталларнинг берилган нагрузкага чидаш бера оладиган ўлчамлари ва шаклини аниқлаш имконини беради</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a:lnSpc>
                <a:spcPct val="115000"/>
              </a:lnSpc>
              <a:spcAft>
                <a:spcPts val="1000"/>
              </a:spcAft>
            </a:pPr>
            <a:endParaRPr lang="uz-Cyrl-UZ" sz="14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1000"/>
              </a:spcAft>
            </a:pP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50800" y="2146739"/>
            <a:ext cx="9093200" cy="2109808"/>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spcAft>
                <a:spcPts val="1000"/>
              </a:spcAft>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Машина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иншоотларни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ҳ</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амда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элементларини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деформа</a:t>
            </a:r>
            <a:r>
              <a:rPr lang="uz-Cyrl-UZ" dirty="0">
                <a:latin typeface="Times New Roman" panose="02020603050405020304" pitchFamily="18" charset="0"/>
                <a:ea typeface="Times New Roman" panose="02020603050405020304" pitchFamily="18" charset="0"/>
                <a:cs typeface="Times New Roman" panose="02020603050405020304" pitchFamily="18" charset="0"/>
              </a:rPr>
              <a:t>ц</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ияланишига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қаршилик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қилиш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қобилияти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бикрлик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дейилади</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Бикирликка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хисоблашда констукция ҳамда унинг элементлари шакллари ҳамда ўлчамларидаги </a:t>
            </a:r>
            <a:endParaRPr lang="uz-Cyrl-UZ" dirty="0" smtClean="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1000"/>
              </a:spcAft>
            </a:pP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ўзгаришларнинг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белгиланган нормалардан </a:t>
            </a:r>
            <a:endParaRPr lang="uz-Cyrl-UZ" dirty="0" smtClean="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1000"/>
              </a:spcAft>
            </a:pP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ошмаслигини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таъминлайди</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lnSpc>
                <a:spcPct val="115000"/>
              </a:lnSpc>
              <a:spcAft>
                <a:spcPts val="1000"/>
              </a:spcAft>
            </a:pP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Прямоугольник 4"/>
          <p:cNvSpPr/>
          <p:nvPr/>
        </p:nvSpPr>
        <p:spPr>
          <a:xfrm>
            <a:off x="50800" y="3892465"/>
            <a:ext cx="9029700" cy="3131627"/>
          </a:xfrm>
          <a:prstGeom prst="rect">
            <a:avLst/>
          </a:prstGeom>
        </p:spPr>
        <p:style>
          <a:lnRef idx="0">
            <a:schemeClr val="accent5"/>
          </a:lnRef>
          <a:fillRef idx="3">
            <a:schemeClr val="accent5"/>
          </a:fillRef>
          <a:effectRef idx="3">
            <a:schemeClr val="accent5"/>
          </a:effectRef>
          <a:fontRef idx="minor">
            <a:schemeClr val="lt1"/>
          </a:fontRef>
        </p:style>
        <p:txBody>
          <a:bodyPr wrap="square">
            <a:spAutoFit/>
          </a:bodyPr>
          <a:lstStyle/>
          <a:p>
            <a:pPr>
              <a:lnSpc>
                <a:spcPct val="115000"/>
              </a:lnSpc>
              <a:spcAft>
                <a:spcPts val="1000"/>
              </a:spcAft>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Машина </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иншоотларнинг</a:t>
            </a:r>
            <a:r>
              <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мувозанатлик</a:t>
            </a:r>
            <a:r>
              <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олатини</a:t>
            </a:r>
            <a:r>
              <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са</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лаш</a:t>
            </a:r>
            <a:r>
              <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обилияти</a:t>
            </a:r>
            <a:r>
              <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у</a:t>
            </a:r>
            <a:r>
              <a:rPr lang="uz-Cyrl-UZ"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ст</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a:t>
            </a:r>
            <a:r>
              <a:rPr lang="ru-RU"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ворлик</a:t>
            </a:r>
            <a:r>
              <a:rPr lang="ru-RU"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дейилади</a:t>
            </a:r>
            <a:r>
              <a:rPr lang="ru-RU"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Устиворликка хисоблашда </a:t>
            </a:r>
            <a:r>
              <a:rPr lang="uz-Cyrl-UZ"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устиворликнинг                                 </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тўсатдан йўқолиши ва узун ёки ингичка деталлар қийшайишининг </a:t>
            </a:r>
            <a:r>
              <a:rPr lang="uz-Cyrl-UZ"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олдини </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олади. </a:t>
            </a:r>
            <a:r>
              <a:rPr lang="uz-Cyrl-UZ"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Тўғри </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чизиқли узун стержень ўқ бўйлаб сиқилганида </a:t>
            </a:r>
            <a:r>
              <a:rPr lang="uz-Cyrl-UZ"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тўсатдан </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қийшайиши устиворликнинг йўқолишига</a:t>
            </a:r>
            <a:r>
              <a:rPr lang="uz-Cyrl-UZ" dirty="0">
                <a:solidFill>
                  <a:schemeClr val="bg1"/>
                </a:solidFill>
                <a:latin typeface="Arial" panose="020B0604020202020204" pitchFamily="34" charset="0"/>
                <a:ea typeface="Times New Roman" panose="02020603050405020304" pitchFamily="18" charset="0"/>
                <a:cs typeface="Times New Roman" panose="02020603050405020304" pitchFamily="18" charset="0"/>
              </a:rPr>
              <a:t> </a:t>
            </a:r>
            <a:r>
              <a:rPr lang="uz-Cyrl-UZ" dirty="0" smtClean="0">
                <a:solidFill>
                  <a:schemeClr val="bg1"/>
                </a:solidFill>
                <a:latin typeface="Arial" panose="020B0604020202020204" pitchFamily="34" charset="0"/>
                <a:ea typeface="Times New Roman" panose="02020603050405020304" pitchFamily="18" charset="0"/>
                <a:cs typeface="Times New Roman" panose="02020603050405020304" pitchFamily="18" charset="0"/>
              </a:rPr>
              <a:t>                                                               </a:t>
            </a:r>
            <a:r>
              <a:rPr lang="uz-Cyrl-UZ"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мисол </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бўла олади</a:t>
            </a:r>
            <a:r>
              <a:rPr lang="uz-Cyrl-UZ"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pPr>
              <a:lnSpc>
                <a:spcPct val="115000"/>
              </a:lnSpc>
              <a:spcAft>
                <a:spcPts val="1000"/>
              </a:spcAft>
            </a:pPr>
            <a:endParaRPr lang="uz-Cyrl-UZ" sz="14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1000"/>
              </a:spcAft>
            </a:pPr>
            <a:endParaRPr lang="uz-Cyrl-UZ" sz="1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1000"/>
              </a:spcAft>
            </a:pP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Прямоугольник 5"/>
          <p:cNvSpPr/>
          <p:nvPr/>
        </p:nvSpPr>
        <p:spPr>
          <a:xfrm>
            <a:off x="0" y="6128570"/>
            <a:ext cx="9029700" cy="72943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nSpc>
                <a:spcPct val="115000"/>
              </a:lnSpc>
              <a:spcAft>
                <a:spcPts val="1000"/>
              </a:spcAft>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Му</a:t>
            </a:r>
            <a:r>
              <a:rPr lang="uz-Cyrl-UZ" dirty="0">
                <a:latin typeface="Times New Roman" panose="02020603050405020304" pitchFamily="18" charset="0"/>
                <a:ea typeface="Times New Roman" panose="02020603050405020304" pitchFamily="18" charset="0"/>
                <a:cs typeface="Times New Roman" panose="02020603050405020304" pitchFamily="18" charset="0"/>
              </a:rPr>
              <a:t>ст</a:t>
            </a:r>
            <a:r>
              <a:rPr lang="ru-RU" dirty="0">
                <a:latin typeface="Times New Roman" panose="02020603050405020304" pitchFamily="18" charset="0"/>
                <a:ea typeface="Times New Roman" panose="02020603050405020304" pitchFamily="18" charset="0"/>
                <a:cs typeface="Times New Roman" panose="02020603050405020304" pitchFamily="18" charset="0"/>
              </a:rPr>
              <a:t>а</a:t>
            </a:r>
            <a:r>
              <a:rPr lang="uz-Cyrl-UZ" dirty="0">
                <a:latin typeface="Times New Roman" panose="02020603050405020304" pitchFamily="18" charset="0"/>
                <a:ea typeface="Times New Roman" panose="02020603050405020304" pitchFamily="18" charset="0"/>
                <a:cs typeface="Times New Roman" panose="02020603050405020304" pitchFamily="18" charset="0"/>
              </a:rPr>
              <a:t>ҳ</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бикр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у</a:t>
            </a:r>
            <a:r>
              <a:rPr lang="uz-Cyrl-UZ" dirty="0">
                <a:latin typeface="Times New Roman" panose="02020603050405020304" pitchFamily="18" charset="0"/>
                <a:ea typeface="Times New Roman" panose="02020603050405020304" pitchFamily="18" charset="0"/>
                <a:cs typeface="Times New Roman" panose="02020603050405020304" pitchFamily="18" charset="0"/>
              </a:rPr>
              <a:t>сти</a:t>
            </a:r>
            <a:r>
              <a:rPr lang="ru-RU" dirty="0">
                <a:latin typeface="Times New Roman" panose="02020603050405020304" pitchFamily="18" charset="0"/>
                <a:ea typeface="Times New Roman" panose="02020603050405020304" pitchFamily="18" charset="0"/>
                <a:cs typeface="Times New Roman" panose="02020603050405020304" pitchFamily="18" charset="0"/>
              </a:rPr>
              <a:t>вор б</a:t>
            </a:r>
            <a:r>
              <a:rPr lang="uz-Cyrl-UZ" dirty="0">
                <a:latin typeface="Times New Roman" panose="02020603050405020304" pitchFamily="18" charset="0"/>
                <a:ea typeface="Times New Roman" panose="02020603050405020304" pitchFamily="18" charset="0"/>
                <a:cs typeface="Times New Roman" panose="02020603050405020304" pitchFamily="18" charset="0"/>
              </a:rPr>
              <a:t>ў</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либ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кам</a:t>
            </a:r>
            <a:r>
              <a:rPr lang="ru-RU" dirty="0">
                <a:latin typeface="Times New Roman" panose="02020603050405020304" pitchFamily="18" charset="0"/>
                <a:ea typeface="Times New Roman" panose="02020603050405020304" pitchFamily="18" charset="0"/>
                <a:cs typeface="Times New Roman" panose="02020603050405020304" pitchFamily="18" charset="0"/>
              </a:rPr>
              <a:t> материал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сарфланган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кон</a:t>
            </a:r>
            <a:r>
              <a:rPr lang="uz-Cyrl-UZ" dirty="0">
                <a:latin typeface="Times New Roman" panose="02020603050405020304" pitchFamily="18" charset="0"/>
                <a:ea typeface="Times New Roman" panose="02020603050405020304" pitchFamily="18" charset="0"/>
                <a:cs typeface="Times New Roman" panose="02020603050405020304" pitchFamily="18" charset="0"/>
              </a:rPr>
              <a:t>ст</a:t>
            </a:r>
            <a:r>
              <a:rPr lang="ru-RU" dirty="0">
                <a:latin typeface="Times New Roman" panose="02020603050405020304" pitchFamily="18" charset="0"/>
                <a:ea typeface="Times New Roman" panose="02020603050405020304" pitchFamily="18" charset="0"/>
                <a:cs typeface="Times New Roman" panose="02020603050405020304" pitchFamily="18" charset="0"/>
              </a:rPr>
              <a:t>рук</a:t>
            </a:r>
            <a:r>
              <a:rPr lang="uz-Cyrl-UZ" dirty="0">
                <a:latin typeface="Times New Roman" panose="02020603050405020304" pitchFamily="18" charset="0"/>
                <a:ea typeface="Times New Roman" panose="02020603050405020304" pitchFamily="18" charset="0"/>
                <a:cs typeface="Times New Roman" panose="02020603050405020304" pitchFamily="18" charset="0"/>
              </a:rPr>
              <a:t>ц</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ия</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элементи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тежамли</a:t>
            </a:r>
            <a:r>
              <a:rPr lang="ru-RU" dirty="0">
                <a:latin typeface="Times New Roman" panose="02020603050405020304" pitchFamily="18" charset="0"/>
                <a:ea typeface="Times New Roman" panose="02020603050405020304" pitchFamily="18" charset="0"/>
                <a:cs typeface="Times New Roman" panose="02020603050405020304" pitchFamily="18" charset="0"/>
              </a:rPr>
              <a:t> кон</a:t>
            </a:r>
            <a:r>
              <a:rPr lang="uz-Cyrl-UZ" dirty="0">
                <a:latin typeface="Times New Roman" panose="02020603050405020304" pitchFamily="18" charset="0"/>
                <a:ea typeface="Times New Roman" panose="02020603050405020304" pitchFamily="18" charset="0"/>
                <a:cs typeface="Times New Roman" panose="02020603050405020304" pitchFamily="18" charset="0"/>
              </a:rPr>
              <a:t>ст</a:t>
            </a:r>
            <a:r>
              <a:rPr lang="ru-RU" dirty="0">
                <a:latin typeface="Times New Roman" panose="02020603050405020304" pitchFamily="18" charset="0"/>
                <a:ea typeface="Times New Roman" panose="02020603050405020304" pitchFamily="18" charset="0"/>
                <a:cs typeface="Times New Roman" panose="02020603050405020304" pitchFamily="18" charset="0"/>
              </a:rPr>
              <a:t>рук</a:t>
            </a:r>
            <a:r>
              <a:rPr lang="uz-Cyrl-UZ" dirty="0">
                <a:latin typeface="Times New Roman" panose="02020603050405020304" pitchFamily="18" charset="0"/>
                <a:ea typeface="Times New Roman" panose="02020603050405020304" pitchFamily="18" charset="0"/>
                <a:cs typeface="Times New Roman" panose="02020603050405020304" pitchFamily="18" charset="0"/>
              </a:rPr>
              <a:t>ц</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ия</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дейилади</a:t>
            </a: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
          <a:srcRect/>
          <a:stretch>
            <a:fillRect/>
          </a:stretch>
        </p:blipFill>
        <p:spPr bwMode="auto">
          <a:xfrm>
            <a:off x="1939563" y="992778"/>
            <a:ext cx="4324350" cy="1097280"/>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6703287" y="2756263"/>
            <a:ext cx="2270896" cy="966651"/>
          </a:xfrm>
          <a:prstGeom prst="rect">
            <a:avLst/>
          </a:prstGeom>
          <a:noFill/>
          <a:ln w="9525">
            <a:noFill/>
            <a:miter lim="800000"/>
            <a:headEnd/>
            <a:tailEnd/>
          </a:ln>
          <a:effectLst/>
        </p:spPr>
      </p:pic>
      <p:pic>
        <p:nvPicPr>
          <p:cNvPr id="1028" name="Picture 4"/>
          <p:cNvPicPr>
            <a:picLocks noChangeAspect="1" noChangeArrowheads="1"/>
          </p:cNvPicPr>
          <p:nvPr/>
        </p:nvPicPr>
        <p:blipFill>
          <a:blip r:embed="rId4"/>
          <a:srcRect/>
          <a:stretch>
            <a:fillRect/>
          </a:stretch>
        </p:blipFill>
        <p:spPr bwMode="auto">
          <a:xfrm>
            <a:off x="7705453" y="3781017"/>
            <a:ext cx="1257300" cy="2352675"/>
          </a:xfrm>
          <a:prstGeom prst="rect">
            <a:avLst/>
          </a:prstGeom>
          <a:noFill/>
          <a:ln w="9525">
            <a:noFill/>
            <a:miter lim="800000"/>
            <a:headEnd/>
            <a:tailEnd/>
          </a:ln>
          <a:effectLst/>
        </p:spPr>
      </p:pic>
    </p:spTree>
    <p:extLst>
      <p:ext uri="{BB962C8B-B14F-4D97-AF65-F5344CB8AC3E}">
        <p14:creationId xmlns:p14="http://schemas.microsoft.com/office/powerpoint/2010/main" xmlns="" val="33468834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7000" y="256621"/>
            <a:ext cx="8839200" cy="6268383"/>
          </a:xfrm>
          <a:prstGeom prst="rect">
            <a:avLst/>
          </a:prstGeom>
        </p:spPr>
        <p:txBody>
          <a:bodyPr wrap="square">
            <a:spAutoFit/>
          </a:bodyPr>
          <a:lstStyle/>
          <a:p>
            <a:pPr indent="450215" algn="just">
              <a:lnSpc>
                <a:spcPct val="115000"/>
              </a:lnSpc>
              <a:spcAft>
                <a:spcPts val="1000"/>
              </a:spcAft>
            </a:pP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Материаллар қаршилиги фанида  машина ва иншоотларнинг асосий элементлари сифатида қараладиган стерженларнинг деформацияланиши, мустаҳкамлиги, бикирлиги  ва устиворлиги масалаларига кенг эътибор берилади.</a:t>
            </a:r>
            <a:endParaRPr lang="en-US"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1000"/>
              </a:spcAft>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Демак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қандай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машина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иншоотга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турлича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талаблар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қўйилади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Улар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қўйилган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юклар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таъсирида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ҳамма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вақт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хавф-хатарсиз</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ишлаши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керак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шунинг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машина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иншоотлар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қуриш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зарур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материалларнинг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баъзи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физик, механик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ҳоссаларини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ифодаловчи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параметрларни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олдиндан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билиш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керак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экан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1000"/>
              </a:spcAft>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Материаллар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қаршилигида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аналитик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усуллар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бирга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лаборатория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табиий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шароитда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олинган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тажриба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натижалари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ўрганилади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1000"/>
              </a:spcAft>
            </a:pP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Ҳар қандай машина ёки иншоот қурилмасин конструктор ёки қурувчи олдида уларнинг қисмларини таъминлаш масаласи туради.</a:t>
            </a:r>
            <a:endParaRPr lang="en-US"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1000"/>
              </a:spcAft>
            </a:pP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Машина ёки иншоотлар қуриш учун зарур бўлган материалларнинг баъзи физик, механик ҳоссаларини ифодаловчи  </a:t>
            </a:r>
            <a:r>
              <a:rPr lang="uz-Cyrl-UZ" sz="20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изотроп, </a:t>
            </a:r>
            <a:r>
              <a:rPr lang="uz-Cyrl-UZ" sz="2000" dirty="0">
                <a:solidFill>
                  <a:srgbClr val="0033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анизатроп</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 ва </a:t>
            </a:r>
            <a:r>
              <a:rPr lang="uz-Cyrl-UZ" sz="20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ортотроп </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материаллардан  фойдаланилади</a:t>
            </a:r>
            <a:r>
              <a:rPr lang="uz-Cyrl-UZ" sz="20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696485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68300" y="498629"/>
            <a:ext cx="4927600" cy="5503045"/>
          </a:xfrm>
          <a:prstGeom prst="rect">
            <a:avLst/>
          </a:prstGeom>
        </p:spPr>
        <p:txBody>
          <a:bodyPr wrap="square">
            <a:spAutoFit/>
          </a:bodyPr>
          <a:lstStyle/>
          <a:p>
            <a:pPr indent="450215" algn="just">
              <a:lnSpc>
                <a:spcPct val="115000"/>
              </a:lnSpc>
              <a:spcAft>
                <a:spcPts val="1000"/>
              </a:spcAft>
            </a:pP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1000"/>
              </a:spcAft>
            </a:pPr>
            <a:r>
              <a:rPr lang="uz-Cyrl-UZ"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Изотроп материаллар деб</a:t>
            </a:r>
            <a:r>
              <a:rPr lang="uz-Cyrl-UZ"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r>
              <a:rPr lang="en-US"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физик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механик хоссалари барча йўналишларда бир хил бўлган материалга айтилади. Масалан: мис, бетон, шиша киради, бундай материалларни  аниқлик даражаси анча юқори бўлади.</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1000"/>
              </a:spcAft>
            </a:pPr>
            <a:r>
              <a:rPr lang="uz-Cyrl-UZ"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Анизатроп</a:t>
            </a:r>
            <a:r>
              <a:rPr lang="uz-Cyrl-UZ"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материаллар деб,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физик механик хоссалари турли  йўналишларда ҳар  хил бўлган материалга айтилади. Масалан: ёғоч,  фанер, арматураланган толали пластмассалар киради. </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1000"/>
              </a:spcAft>
            </a:pPr>
            <a:r>
              <a:rPr lang="uz-Cyrl-UZ"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Ортотроп материаллар деб,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маълум йўналишларда бир хил физик механик хоссаларга эга бўлган материаллар. Масалан: Прокат пўлат, совуқлайин тортилган сим ва бошқа материаллар киради.</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7458891" y="2547585"/>
            <a:ext cx="1685109" cy="1593342"/>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5295900" y="235458"/>
            <a:ext cx="1671638" cy="2062665"/>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474721" y="5579472"/>
            <a:ext cx="2013738" cy="1278527"/>
          </a:xfrm>
          <a:prstGeom prst="rect">
            <a:avLst/>
          </a:prstGeom>
        </p:spPr>
      </p:pic>
      <p:pic>
        <p:nvPicPr>
          <p:cNvPr id="6" name="Рисунок 5"/>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5482113" y="2549236"/>
            <a:ext cx="1872275" cy="1760220"/>
          </a:xfrm>
          <a:prstGeom prst="rect">
            <a:avLst/>
          </a:prstGeom>
        </p:spPr>
      </p:pic>
      <p:pic>
        <p:nvPicPr>
          <p:cNvPr id="1026" name="Picture 2"/>
          <p:cNvPicPr>
            <a:picLocks noChangeAspect="1" noChangeArrowheads="1"/>
          </p:cNvPicPr>
          <p:nvPr/>
        </p:nvPicPr>
        <p:blipFill>
          <a:blip r:embed="rId6"/>
          <a:srcRect/>
          <a:stretch>
            <a:fillRect/>
          </a:stretch>
        </p:blipFill>
        <p:spPr bwMode="auto">
          <a:xfrm>
            <a:off x="5822089" y="4533628"/>
            <a:ext cx="3038475" cy="1657350"/>
          </a:xfrm>
          <a:prstGeom prst="rect">
            <a:avLst/>
          </a:prstGeom>
          <a:noFill/>
          <a:ln w="9525">
            <a:noFill/>
            <a:miter lim="800000"/>
            <a:headEnd/>
            <a:tailEnd/>
          </a:ln>
          <a:effectLst/>
        </p:spPr>
      </p:pic>
      <p:pic>
        <p:nvPicPr>
          <p:cNvPr id="1027" name="Picture 3"/>
          <p:cNvPicPr>
            <a:picLocks noChangeAspect="1" noChangeArrowheads="1"/>
          </p:cNvPicPr>
          <p:nvPr/>
        </p:nvPicPr>
        <p:blipFill>
          <a:blip r:embed="rId7"/>
          <a:srcRect/>
          <a:stretch>
            <a:fillRect/>
          </a:stretch>
        </p:blipFill>
        <p:spPr bwMode="auto">
          <a:xfrm>
            <a:off x="7101432" y="303032"/>
            <a:ext cx="1363299" cy="1839277"/>
          </a:xfrm>
          <a:prstGeom prst="rect">
            <a:avLst/>
          </a:prstGeom>
          <a:noFill/>
          <a:ln w="9525">
            <a:noFill/>
            <a:miter lim="800000"/>
            <a:headEnd/>
            <a:tailEnd/>
          </a:ln>
          <a:effectLst/>
        </p:spPr>
      </p:pic>
    </p:spTree>
    <p:extLst>
      <p:ext uri="{BB962C8B-B14F-4D97-AF65-F5344CB8AC3E}">
        <p14:creationId xmlns:p14="http://schemas.microsoft.com/office/powerpoint/2010/main" xmlns="" val="18256111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400" y="1214651"/>
            <a:ext cx="3164006" cy="4722125"/>
          </a:xfrm>
        </p:spPr>
        <p:txBody>
          <a:bodyPr/>
          <a:lstStyle/>
          <a:p>
            <a:pPr algn="ctr"/>
            <a:r>
              <a:rPr lang="uz-Cyrl-UZ" sz="3200" b="1" dirty="0">
                <a:solidFill>
                  <a:srgbClr val="FF0000"/>
                </a:solidFill>
              </a:rPr>
              <a:t>Материаллар қаршилиги фани ва  масалаларини ечишни ўрганиш  </a:t>
            </a:r>
            <a:r>
              <a:rPr lang="uz-Cyrl-UZ" sz="3200" b="1" dirty="0" smtClean="0">
                <a:solidFill>
                  <a:srgbClr val="FF0000"/>
                </a:solidFill>
              </a:rPr>
              <a:t>усули</a:t>
            </a:r>
            <a:endParaRPr lang="en-US" sz="3200" dirty="0">
              <a:solidFill>
                <a:srgbClr val="FF0000"/>
              </a:solidFill>
            </a:endParaRPr>
          </a:p>
        </p:txBody>
      </p:sp>
      <p:pic>
        <p:nvPicPr>
          <p:cNvPr id="4" name="Рисунок 3"/>
          <p:cNvPicPr>
            <a:picLocks noChangeAspect="1"/>
          </p:cNvPicPr>
          <p:nvPr/>
        </p:nvPicPr>
        <p:blipFill>
          <a:blip r:embed="rId2"/>
          <a:stretch>
            <a:fillRect/>
          </a:stretch>
        </p:blipFill>
        <p:spPr>
          <a:xfrm>
            <a:off x="3316406" y="122518"/>
            <a:ext cx="5718411" cy="66194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5228583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3773" y="15983"/>
            <a:ext cx="8980227" cy="1400530"/>
          </a:xfrm>
        </p:spPr>
        <p:txBody>
          <a:bodyPr/>
          <a:lstStyle/>
          <a:p>
            <a:pPr algn="ctr"/>
            <a:r>
              <a:rPr lang="ru-RU" sz="3600" b="1" dirty="0">
                <a:solidFill>
                  <a:srgbClr val="FF0000"/>
                </a:solidFill>
              </a:rPr>
              <a:t>Фан </a:t>
            </a:r>
            <a:r>
              <a:rPr lang="ru-RU" sz="3600" b="1" dirty="0" err="1">
                <a:solidFill>
                  <a:srgbClr val="FF0000"/>
                </a:solidFill>
              </a:rPr>
              <a:t>тарихи</a:t>
            </a:r>
            <a:r>
              <a:rPr lang="ru-RU" sz="3600" b="1" dirty="0">
                <a:solidFill>
                  <a:srgbClr val="FF0000"/>
                </a:solidFill>
              </a:rPr>
              <a:t> </a:t>
            </a:r>
            <a:r>
              <a:rPr lang="uz-Cyrl-UZ" sz="3600" b="1" dirty="0">
                <a:solidFill>
                  <a:srgbClr val="FF0000"/>
                </a:solidFill>
              </a:rPr>
              <a:t>ва</a:t>
            </a:r>
            <a:r>
              <a:rPr lang="ru-RU" sz="3600" b="1" dirty="0">
                <a:solidFill>
                  <a:srgbClr val="FF0000"/>
                </a:solidFill>
              </a:rPr>
              <a:t> бош</a:t>
            </a:r>
            <a:r>
              <a:rPr lang="uz-Cyrl-UZ" sz="3600" b="1" dirty="0">
                <a:solidFill>
                  <a:srgbClr val="FF0000"/>
                </a:solidFill>
              </a:rPr>
              <a:t>қа ф</a:t>
            </a:r>
            <a:r>
              <a:rPr lang="ru-RU" sz="3600" b="1" dirty="0" err="1">
                <a:solidFill>
                  <a:srgbClr val="FF0000"/>
                </a:solidFill>
              </a:rPr>
              <a:t>анлар</a:t>
            </a:r>
            <a:r>
              <a:rPr lang="ru-RU" sz="3600" b="1" dirty="0">
                <a:solidFill>
                  <a:srgbClr val="FF0000"/>
                </a:solidFill>
              </a:rPr>
              <a:t> </a:t>
            </a:r>
            <a:r>
              <a:rPr lang="ru-RU" sz="3600" b="1" dirty="0" err="1">
                <a:solidFill>
                  <a:srgbClr val="FF0000"/>
                </a:solidFill>
              </a:rPr>
              <a:t>билан</a:t>
            </a:r>
            <a:r>
              <a:rPr lang="ru-RU" sz="3600" b="1" dirty="0">
                <a:solidFill>
                  <a:srgbClr val="FF0000"/>
                </a:solidFill>
              </a:rPr>
              <a:t> </a:t>
            </a:r>
            <a:r>
              <a:rPr lang="ru-RU" sz="3600" b="1" dirty="0" err="1">
                <a:solidFill>
                  <a:srgbClr val="FF0000"/>
                </a:solidFill>
              </a:rPr>
              <a:t>бо</a:t>
            </a:r>
            <a:r>
              <a:rPr lang="uz-Cyrl-UZ" sz="3600" b="1" dirty="0">
                <a:solidFill>
                  <a:srgbClr val="FF0000"/>
                </a:solidFill>
              </a:rPr>
              <a:t>ғлиқ</a:t>
            </a:r>
            <a:r>
              <a:rPr lang="ru-RU" sz="3600" b="1" dirty="0">
                <a:solidFill>
                  <a:srgbClr val="FF0000"/>
                </a:solidFill>
              </a:rPr>
              <a:t>лиги</a:t>
            </a:r>
            <a:endParaRPr lang="en-US" sz="3600" dirty="0">
              <a:solidFill>
                <a:srgbClr val="FF0000"/>
              </a:solidFill>
            </a:endParaRPr>
          </a:p>
        </p:txBody>
      </p:sp>
      <p:sp>
        <p:nvSpPr>
          <p:cNvPr id="4" name="Прямоугольник 3"/>
          <p:cNvSpPr/>
          <p:nvPr/>
        </p:nvSpPr>
        <p:spPr>
          <a:xfrm>
            <a:off x="0" y="1087429"/>
            <a:ext cx="9144000" cy="5830314"/>
          </a:xfrm>
          <a:prstGeom prst="rect">
            <a:avLst/>
          </a:prstGeom>
        </p:spPr>
        <p:txBody>
          <a:bodyPr wrap="square">
            <a:spAutoFit/>
          </a:bodyPr>
          <a:lstStyle/>
          <a:p>
            <a:pPr indent="457200">
              <a:lnSpc>
                <a:spcPct val="115000"/>
              </a:lnSpc>
              <a:spcAft>
                <a:spcPts val="1000"/>
              </a:spcAft>
            </a:pP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Материаллар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қаршилиги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фани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ўз</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ривожланиш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тарихига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олимларни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тад</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ru-RU" dirty="0">
                <a:latin typeface="Times New Roman" panose="02020603050405020304" pitchFamily="18" charset="0"/>
                <a:ea typeface="Times New Roman" panose="02020603050405020304" pitchFamily="18" charset="0"/>
                <a:cs typeface="Times New Roman" panose="02020603050405020304" pitchFamily="18" charset="0"/>
              </a:rPr>
              <a:t>и</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отлари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туфайли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Материаллар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қаршилиги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фани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келди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Фанга асос солган Ўрта Осиё  буюк олимларидан:</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Абдул Аббос Аҳмад ибн Муҳаммад Қасир ал-Фарғоний</a:t>
            </a:r>
            <a:r>
              <a:rPr lang="uz-Cyrl-UZ" dirty="0">
                <a:latin typeface="Times New Roman" panose="02020603050405020304" pitchFamily="18" charset="0"/>
                <a:ea typeface="Times New Roman" panose="02020603050405020304" pitchFamily="18" charset="0"/>
                <a:cs typeface="Times New Roman" panose="02020603050405020304" pitchFamily="18" charset="0"/>
              </a:rPr>
              <a:t> (788 йилда туғилган)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томонидан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яратилган механик календарь, бурчакларни ўлчаш асбоблари; </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1000"/>
              </a:spcAft>
            </a:pPr>
            <a:r>
              <a:rPr lang="en-US"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Абу </a:t>
            </a:r>
            <a:r>
              <a:rPr lang="uz-Cyrl-UZ"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Али ал-Ҳусаёин ибн Абдуллоҳ ибн Синонинг</a:t>
            </a:r>
            <a:r>
              <a:rPr lang="uz-Cyrl-UZ" dirty="0">
                <a:latin typeface="Times New Roman" panose="02020603050405020304" pitchFamily="18" charset="0"/>
                <a:ea typeface="Times New Roman" panose="02020603050405020304" pitchFamily="18" charset="0"/>
                <a:cs typeface="Times New Roman" panose="02020603050405020304" pitchFamily="18" charset="0"/>
              </a:rPr>
              <a:t> (980-1087) “Ақл мезони”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асарида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механикадаги оддий системалар, яъни ричаглар, блоклар, поғоналардан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тузилган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механизмларнинг ишлаш принциплари баён қилинган; </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1000"/>
              </a:spcAft>
            </a:pPr>
            <a:r>
              <a:rPr lang="en-US"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Абу </a:t>
            </a:r>
            <a:r>
              <a:rPr lang="uz-Cyrl-UZ"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Юсуф ал-Хоразмий</a:t>
            </a:r>
            <a:r>
              <a:rPr lang="uz-Cyrl-UZ" dirty="0">
                <a:latin typeface="Times New Roman" panose="02020603050405020304" pitchFamily="18" charset="0"/>
                <a:ea typeface="Times New Roman" panose="02020603050405020304" pitchFamily="18" charset="0"/>
                <a:cs typeface="Times New Roman" panose="02020603050405020304" pitchFamily="18" charset="0"/>
              </a:rPr>
              <a:t>(Х аср)нинг ”Илмларнинг калити” китоблари эътиборга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сазовордир</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Леонардо </a:t>
            </a:r>
            <a:r>
              <a:rPr lang="uz-Cyrl-UZ"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да Винче</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машҳур  италян олими (1452-1519йиллар)да турли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машиналар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хакида баъзи маълумотларни ёритган. </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1000"/>
              </a:spcAft>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Материаллар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қаршилиги фанинг тарихий тараққиётида биринчи бўлиб     XVII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асрда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италян олими </a:t>
            </a:r>
            <a:r>
              <a:rPr lang="uz-Cyrl-UZ"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Галилио Галилей </a:t>
            </a:r>
            <a:r>
              <a:rPr lang="uz-Cyrl-UZ" dirty="0">
                <a:latin typeface="Times New Roman" panose="02020603050405020304" pitchFamily="18" charset="0"/>
                <a:ea typeface="Times New Roman" panose="02020603050405020304" pitchFamily="18" charset="0"/>
                <a:cs typeface="Times New Roman" panose="02020603050405020304" pitchFamily="18" charset="0"/>
              </a:rPr>
              <a:t>(1564-1642)йилларда ўтказган. У биринчи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бўлиб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ташқи кучлар таъсиридаги стерженларнинг қаршилик кўрсата олишини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баҳолаш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учун аналитик ҳисоблашларини кашф қилган</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63773" y="2084006"/>
            <a:ext cx="601889" cy="807905"/>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63773" y="2997155"/>
            <a:ext cx="585898" cy="813748"/>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63773" y="3916147"/>
            <a:ext cx="585898" cy="764068"/>
          </a:xfrm>
          <a:prstGeom prst="rect">
            <a:avLst/>
          </a:prstGeom>
        </p:spPr>
      </p:pic>
      <p:pic>
        <p:nvPicPr>
          <p:cNvPr id="7" name="Рисунок 6"/>
          <p:cNvPicPr>
            <a:picLocks noChangeAspect="1"/>
          </p:cNvPicPr>
          <p:nvPr/>
        </p:nvPicPr>
        <p:blipFill>
          <a:blip r:embed="rId5">
            <a:lum bright="40000" contrast="34000"/>
            <a:extLst>
              <a:ext uri="{28A0092B-C50C-407E-A947-70E740481C1C}">
                <a14:useLocalDpi xmlns:a14="http://schemas.microsoft.com/office/drawing/2010/main" xmlns="" val="0"/>
              </a:ext>
            </a:extLst>
          </a:blip>
          <a:stretch>
            <a:fillRect/>
          </a:stretch>
        </p:blipFill>
        <p:spPr>
          <a:xfrm>
            <a:off x="163773" y="4785459"/>
            <a:ext cx="575423" cy="575423"/>
          </a:xfrm>
          <a:prstGeom prst="rect">
            <a:avLst/>
          </a:prstGeom>
        </p:spPr>
      </p:pic>
      <p:pic>
        <p:nvPicPr>
          <p:cNvPr id="8" name="Рисунок 7"/>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169326" y="5799686"/>
            <a:ext cx="596336" cy="679253"/>
          </a:xfrm>
          <a:prstGeom prst="rect">
            <a:avLst/>
          </a:prstGeom>
        </p:spPr>
      </p:pic>
    </p:spTree>
    <p:extLst>
      <p:ext uri="{BB962C8B-B14F-4D97-AF65-F5344CB8AC3E}">
        <p14:creationId xmlns:p14="http://schemas.microsoft.com/office/powerpoint/2010/main" xmlns="" val="4668452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5536" y="104425"/>
            <a:ext cx="8993875" cy="6785960"/>
          </a:xfrm>
          <a:prstGeom prst="rect">
            <a:avLst/>
          </a:prstGeom>
        </p:spPr>
        <p:txBody>
          <a:bodyPr wrap="square">
            <a:spAutoFit/>
          </a:bodyPr>
          <a:lstStyle/>
          <a:p>
            <a:pPr indent="449580" algn="just">
              <a:lnSpc>
                <a:spcPct val="115000"/>
              </a:lnSpc>
              <a:spcAft>
                <a:spcPts val="1000"/>
              </a:spcAft>
            </a:pPr>
            <a:r>
              <a:rPr lang="en-US"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Р.Гук</a:t>
            </a:r>
            <a:r>
              <a:rPr lang="uz-Cyrl-UZ" b="1" u="sng"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итальян  олими (1635-1703) 1676 йилда  чўзилишда куч билан узайиш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орасидаги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пропорционал боғланишни аниқлади. Бу боғланиш Гук қонуни билан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машҳур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бўлиб материаллар қаршилиги фанида жуда муҳим аҳамиятга эга.   </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1000"/>
              </a:spcAft>
            </a:pPr>
            <a:r>
              <a:rPr lang="en-US"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Л.Эйлер</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(1707-1783) устворлик ва эластиклик назариялари ривожига ўз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ҳиссасини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қўшган.</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1000"/>
              </a:spcAft>
            </a:pPr>
            <a:r>
              <a:rPr lang="en-US"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Бернулли</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(1700-1782) йиллирда ясси кесимлар  тўғрисида яъни деформацияга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қадар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ясси ва ғўла ўқига нормал бўлган кўндаланг кесимлар деформациядан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кейин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ҳам ясси ва ғўла ўқига нормаллигича қолади деган.</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1000"/>
              </a:spcAft>
            </a:pPr>
            <a:r>
              <a:rPr lang="en-US"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Ш.Кулон</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  француз олими (1736-1806) эластик  жисмларни текшириш,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балкаларнинг эгилиши, колонналарнинг сиқилиши, буралиш, буралишдаги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тебранишлар бўйича ишлар олиб борган.</a:t>
            </a:r>
            <a:endParaRPr lang="en-US"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Материаллар қаршилиги ривожланишида рус олимларидан </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П.В. Гадолин, Журавский Д.И, Ясинский Ф, Тимошенко С.П , Писаренко В. ва бошқаларнинг ишлари катта аҳамиятга  эгадир.Мактаб яратган олимлар: Беляев Н.М, Филоненко-Бородич М.М,  Ильюшин А.А,  Работнов Ю.Н,  Власов В.З,   Рахматулин Х.А,  Уразбоев М.Т,  Қобулов В.Ј,  Рашидов Т.Р, Одилхўжаев  Э.А, Кондратьев В.М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ва бошқалар материаллар қаршилигининг айрим бўлимларидан мустақил фанлар яратдилар</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Ўзбек олими </a:t>
            </a:r>
            <a:r>
              <a:rPr lang="uz-Cyrl-UZ"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М.Т. Ўрозбоев  </a:t>
            </a:r>
            <a:r>
              <a:rPr lang="uz-Cyrl-UZ" dirty="0">
                <a:latin typeface="Times New Roman" panose="02020603050405020304" pitchFamily="18" charset="0"/>
                <a:ea typeface="Times New Roman" panose="02020603050405020304" pitchFamily="18" charset="0"/>
                <a:cs typeface="Times New Roman" panose="02020603050405020304" pitchFamily="18" charset="0"/>
              </a:rPr>
              <a:t>1973 йили  ўзбек тилида биринчи бўлиб дарслик чоп этган</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33636" y="1137766"/>
            <a:ext cx="723534" cy="874068"/>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0136" y="3204991"/>
            <a:ext cx="882896" cy="743105"/>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37885" y="104425"/>
            <a:ext cx="719285" cy="943872"/>
          </a:xfrm>
          <a:prstGeom prst="rect">
            <a:avLst/>
          </a:prstGeom>
        </p:spPr>
      </p:pic>
      <p:pic>
        <p:nvPicPr>
          <p:cNvPr id="6" name="Рисунок 5"/>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133636" y="2091135"/>
            <a:ext cx="693310" cy="926725"/>
          </a:xfrm>
          <a:prstGeom prst="rect">
            <a:avLst/>
          </a:prstGeom>
        </p:spPr>
      </p:pic>
    </p:spTree>
    <p:extLst>
      <p:ext uri="{BB962C8B-B14F-4D97-AF65-F5344CB8AC3E}">
        <p14:creationId xmlns:p14="http://schemas.microsoft.com/office/powerpoint/2010/main" xmlns="" val="42490725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908300" y="101600"/>
            <a:ext cx="5943599" cy="6685827"/>
          </a:xfrm>
          <a:prstGeom prst="rect">
            <a:avLst/>
          </a:prstGeom>
          <a:ln>
            <a:noFill/>
          </a:ln>
          <a:effectLst>
            <a:outerShdw blurRad="190500" algn="tl" rotWithShape="0">
              <a:srgbClr val="000000">
                <a:alpha val="70000"/>
              </a:srgbClr>
            </a:outerShdw>
          </a:effectLst>
        </p:spPr>
      </p:pic>
      <p:sp>
        <p:nvSpPr>
          <p:cNvPr id="3" name="Прямоугольник 2"/>
          <p:cNvSpPr/>
          <p:nvPr/>
        </p:nvSpPr>
        <p:spPr>
          <a:xfrm>
            <a:off x="-12700" y="1502185"/>
            <a:ext cx="2997200" cy="2923877"/>
          </a:xfrm>
          <a:prstGeom prst="rect">
            <a:avLst/>
          </a:prstGeom>
        </p:spPr>
        <p:txBody>
          <a:bodyPr wrap="square">
            <a:spAutoFit/>
          </a:bodyPr>
          <a:lstStyle/>
          <a:p>
            <a:pPr>
              <a:lnSpc>
                <a:spcPct val="115000"/>
              </a:lnSpc>
              <a:spcAft>
                <a:spcPts val="1000"/>
              </a:spcAft>
            </a:pPr>
            <a:r>
              <a:rPr lang="en-US"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Материаллар </a:t>
            </a:r>
            <a:r>
              <a:rPr lang="uz-Cyrl-UZ"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қаршилиги фанини  </a:t>
            </a:r>
            <a:r>
              <a:rPr lang="ru-RU"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бош</a:t>
            </a:r>
            <a:r>
              <a:rPr lang="uz-Cyrl-UZ"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қа ф</a:t>
            </a:r>
            <a:r>
              <a:rPr lang="ru-RU"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анлар</a:t>
            </a:r>
            <a:r>
              <a:rPr lang="ru-RU"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бо</a:t>
            </a:r>
            <a:r>
              <a:rPr lang="uz-Cyrl-UZ"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ғлиқ</a:t>
            </a:r>
            <a:r>
              <a:rPr lang="ru-RU"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лиги</a:t>
            </a:r>
            <a:endParaRPr lang="en-US" sz="24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3868280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8510" y="-4482"/>
            <a:ext cx="8379890" cy="855382"/>
          </a:xfrm>
        </p:spPr>
        <p:txBody>
          <a:bodyPr/>
          <a:lstStyle/>
          <a:p>
            <a:pPr algn="ctr"/>
            <a:r>
              <a:rPr lang="uz-Cyrl-UZ" b="1" dirty="0">
                <a:solidFill>
                  <a:srgbClr val="FF0000"/>
                </a:solidFill>
              </a:rPr>
              <a:t>К</a:t>
            </a:r>
            <a:r>
              <a:rPr lang="ru-RU" b="1" dirty="0" err="1">
                <a:solidFill>
                  <a:srgbClr val="FF0000"/>
                </a:solidFill>
              </a:rPr>
              <a:t>онструкция</a:t>
            </a:r>
            <a:r>
              <a:rPr lang="ru-RU" b="1" dirty="0">
                <a:solidFill>
                  <a:srgbClr val="FF0000"/>
                </a:solidFill>
              </a:rPr>
              <a:t> </a:t>
            </a:r>
            <a:r>
              <a:rPr lang="ru-RU" b="1" dirty="0" err="1">
                <a:solidFill>
                  <a:srgbClr val="FF0000"/>
                </a:solidFill>
              </a:rPr>
              <a:t>турлари</a:t>
            </a:r>
            <a:endParaRPr lang="en-US" dirty="0">
              <a:solidFill>
                <a:srgbClr val="FF0000"/>
              </a:solidFill>
            </a:endParaRPr>
          </a:p>
        </p:txBody>
      </p:sp>
      <p:sp>
        <p:nvSpPr>
          <p:cNvPr id="4" name="Прямоугольник 3"/>
          <p:cNvSpPr/>
          <p:nvPr/>
        </p:nvSpPr>
        <p:spPr>
          <a:xfrm>
            <a:off x="101600" y="676455"/>
            <a:ext cx="9029700" cy="1176219"/>
          </a:xfrm>
          <a:prstGeom prst="rect">
            <a:avLst/>
          </a:prstGeom>
        </p:spPr>
        <p:txBody>
          <a:bodyPr wrap="square">
            <a:spAutoFit/>
          </a:bodyPr>
          <a:lstStyle/>
          <a:p>
            <a:pPr marL="228600" marR="0" algn="just">
              <a:lnSpc>
                <a:spcPct val="115000"/>
              </a:lnSpc>
              <a:spcBef>
                <a:spcPts val="0"/>
              </a:spcBef>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Турмушда учрайдиган конструкция турлари хилма-хил бўлиб, анча мураккаб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тузилади</a:t>
            </a:r>
            <a:r>
              <a:rPr lang="uz-Cyrl-UZ" dirty="0">
                <a:latin typeface="Times New Roman" panose="02020603050405020304" pitchFamily="18" charset="0"/>
                <a:ea typeface="Times New Roman" panose="02020603050405020304" pitchFamily="18" charset="0"/>
                <a:cs typeface="Times New Roman" panose="02020603050405020304" pitchFamily="18" charset="0"/>
              </a:rPr>
              <a:t>. Уларнинг элементлари эса оддий кўринишга келтирилади.</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u="sng" dirty="0">
                <a:latin typeface="Times New Roman" panose="02020603050405020304" pitchFamily="18" charset="0"/>
                <a:ea typeface="Times New Roman" panose="02020603050405020304" pitchFamily="18" charset="0"/>
                <a:cs typeface="Times New Roman" panose="02020603050405020304" pitchFamily="18" charset="0"/>
              </a:rPr>
              <a:t>Материаллар қаршилигида конструкция элементлари </a:t>
            </a:r>
            <a:r>
              <a:rPr lang="uz-Cyrl-UZ"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учга </a:t>
            </a:r>
            <a:r>
              <a:rPr lang="uz-Cyrl-UZ" u="sng" dirty="0">
                <a:latin typeface="Times New Roman" panose="02020603050405020304" pitchFamily="18" charset="0"/>
                <a:ea typeface="Times New Roman" panose="02020603050405020304" pitchFamily="18" charset="0"/>
                <a:cs typeface="Times New Roman" panose="02020603050405020304" pitchFamily="18" charset="0"/>
              </a:rPr>
              <a:t>бўлинади        </a:t>
            </a:r>
            <a:endParaRPr lang="en-US" sz="1400" u="sng"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7" name="Прямоугольник 6"/>
          <p:cNvSpPr/>
          <p:nvPr/>
        </p:nvSpPr>
        <p:spPr>
          <a:xfrm>
            <a:off x="3096200" y="1779503"/>
            <a:ext cx="3043343" cy="1366528"/>
          </a:xfrm>
          <a:prstGeom prst="rect">
            <a:avLst/>
          </a:prstGeom>
        </p:spPr>
        <p:txBody>
          <a:bodyPr wrap="square">
            <a:spAutoFit/>
          </a:bodyPr>
          <a:lstStyle/>
          <a:p>
            <a:pPr indent="449580">
              <a:lnSpc>
                <a:spcPct val="115000"/>
              </a:lnSpc>
              <a:spcAft>
                <a:spcPts val="1000"/>
              </a:spcAft>
            </a:pPr>
            <a:r>
              <a:rPr lang="uz-Cyrl-UZ"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a:t>
            </a:r>
            <a:r>
              <a:rPr lang="uz-Cyrl-UZ"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Икки ўлчамли бир ўлчамдан бир неча маротаба катта элементлар-плита, пластинка ва  қобиқлар</a:t>
            </a:r>
            <a:r>
              <a:rPr lang="uz-Cyrl-UZ" dirty="0">
                <a:latin typeface="Calibri" panose="020F0502020204030204" pitchFamily="34" charset="0"/>
                <a:ea typeface="Times New Roman" panose="02020603050405020304" pitchFamily="18" charset="0"/>
                <a:cs typeface="Times New Roman" panose="02020603050405020304" pitchFamily="18" charset="0"/>
              </a:rPr>
              <a:t>.</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9" name="Прямоугольник 8"/>
          <p:cNvSpPr/>
          <p:nvPr/>
        </p:nvSpPr>
        <p:spPr>
          <a:xfrm>
            <a:off x="101600" y="1870944"/>
            <a:ext cx="3035300" cy="2003625"/>
          </a:xfrm>
          <a:prstGeom prst="rect">
            <a:avLst/>
          </a:prstGeom>
        </p:spPr>
        <p:txBody>
          <a:bodyPr wrap="square">
            <a:spAutoFit/>
          </a:bodyPr>
          <a:lstStyle/>
          <a:p>
            <a:pPr>
              <a:lnSpc>
                <a:spcPct val="115000"/>
              </a:lnSpc>
              <a:spcAft>
                <a:spcPts val="1000"/>
              </a:spcAft>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1.</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Икки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ўлчамли бир ўлчамдан бир неча бор кичик брус яъни стерженлар ( тўсин, устун, вал,   ҳори, ҳавон .ва бошқалар).Тўғри ва эгри стерженлар бўлади.</a:t>
            </a:r>
            <a:endParaRPr lang="en-US" sz="14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 name="Прямоугольник 9"/>
          <p:cNvSpPr/>
          <p:nvPr/>
        </p:nvSpPr>
        <p:spPr>
          <a:xfrm>
            <a:off x="6485964" y="1870943"/>
            <a:ext cx="1997328" cy="2003625"/>
          </a:xfrm>
          <a:prstGeom prst="rect">
            <a:avLst/>
          </a:prstGeom>
        </p:spPr>
        <p:txBody>
          <a:bodyPr wrap="square">
            <a:spAutoFit/>
          </a:bodyPr>
          <a:lstStyle/>
          <a:p>
            <a:pPr indent="449580">
              <a:lnSpc>
                <a:spcPct val="115000"/>
              </a:lnSpc>
              <a:spcAft>
                <a:spcPts val="1000"/>
              </a:spcAft>
            </a:pPr>
            <a:r>
              <a:rPr lang="uz-Cyrl-UZ"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3.</a:t>
            </a:r>
            <a:r>
              <a:rPr lang="uz-Cyrl-UZ" dirty="0">
                <a:latin typeface="Times New Roman" panose="02020603050405020304" pitchFamily="18" charset="0"/>
                <a:ea typeface="Times New Roman" panose="02020603050405020304" pitchFamily="18" charset="0"/>
                <a:cs typeface="Times New Roman" panose="02020603050405020304" pitchFamily="18" charset="0"/>
              </a:rPr>
              <a:t>Уч ўлчамли таҳминан тенг конструкциялар-массивлар (устун фундаментлари, тўғонлар)  </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2"/>
          <a:srcRect/>
          <a:stretch>
            <a:fillRect/>
          </a:stretch>
        </p:blipFill>
        <p:spPr bwMode="auto">
          <a:xfrm>
            <a:off x="297861" y="4045131"/>
            <a:ext cx="1990725" cy="1981200"/>
          </a:xfrm>
          <a:prstGeom prst="rect">
            <a:avLst/>
          </a:prstGeom>
          <a:noFill/>
          <a:ln w="9525">
            <a:noFill/>
            <a:miter lim="800000"/>
            <a:headEnd/>
            <a:tailEnd/>
          </a:ln>
          <a:effectLst/>
        </p:spPr>
      </p:pic>
      <p:pic>
        <p:nvPicPr>
          <p:cNvPr id="2051" name="Picture 3"/>
          <p:cNvPicPr>
            <a:picLocks noChangeAspect="1" noChangeArrowheads="1"/>
          </p:cNvPicPr>
          <p:nvPr/>
        </p:nvPicPr>
        <p:blipFill>
          <a:blip r:embed="rId3"/>
          <a:srcRect/>
          <a:stretch>
            <a:fillRect/>
          </a:stretch>
        </p:blipFill>
        <p:spPr bwMode="auto">
          <a:xfrm>
            <a:off x="3205710" y="3187337"/>
            <a:ext cx="2672576" cy="1841863"/>
          </a:xfrm>
          <a:prstGeom prst="rect">
            <a:avLst/>
          </a:prstGeom>
          <a:noFill/>
          <a:ln w="9525">
            <a:noFill/>
            <a:miter lim="800000"/>
            <a:headEnd/>
            <a:tailEnd/>
          </a:ln>
          <a:effectLst/>
        </p:spPr>
      </p:pic>
      <p:pic>
        <p:nvPicPr>
          <p:cNvPr id="2052" name="Picture 4"/>
          <p:cNvPicPr>
            <a:picLocks noChangeAspect="1" noChangeArrowheads="1"/>
          </p:cNvPicPr>
          <p:nvPr/>
        </p:nvPicPr>
        <p:blipFill>
          <a:blip r:embed="rId4"/>
          <a:srcRect/>
          <a:stretch>
            <a:fillRect/>
          </a:stretch>
        </p:blipFill>
        <p:spPr bwMode="auto">
          <a:xfrm>
            <a:off x="6315075" y="3875451"/>
            <a:ext cx="2828925" cy="2790825"/>
          </a:xfrm>
          <a:prstGeom prst="rect">
            <a:avLst/>
          </a:prstGeom>
          <a:noFill/>
          <a:ln w="9525">
            <a:noFill/>
            <a:miter lim="800000"/>
            <a:headEnd/>
            <a:tailEnd/>
          </a:ln>
          <a:effectLst/>
        </p:spPr>
      </p:pic>
      <p:pic>
        <p:nvPicPr>
          <p:cNvPr id="2053" name="Picture 5"/>
          <p:cNvPicPr>
            <a:picLocks noChangeAspect="1" noChangeArrowheads="1"/>
          </p:cNvPicPr>
          <p:nvPr/>
        </p:nvPicPr>
        <p:blipFill>
          <a:blip r:embed="rId5"/>
          <a:srcRect/>
          <a:stretch>
            <a:fillRect/>
          </a:stretch>
        </p:blipFill>
        <p:spPr bwMode="auto">
          <a:xfrm>
            <a:off x="3148149" y="5042262"/>
            <a:ext cx="2743200" cy="1815737"/>
          </a:xfrm>
          <a:prstGeom prst="rect">
            <a:avLst/>
          </a:prstGeom>
          <a:noFill/>
          <a:ln w="9525">
            <a:noFill/>
            <a:miter lim="800000"/>
            <a:headEnd/>
            <a:tailEnd/>
          </a:ln>
          <a:effectLst/>
        </p:spPr>
      </p:pic>
    </p:spTree>
    <p:extLst>
      <p:ext uri="{BB962C8B-B14F-4D97-AF65-F5344CB8AC3E}">
        <p14:creationId xmlns:p14="http://schemas.microsoft.com/office/powerpoint/2010/main" xmlns="" val="24709265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 y="418010"/>
            <a:ext cx="2651760" cy="1631216"/>
          </a:xfrm>
          <a:prstGeom prst="rect">
            <a:avLst/>
          </a:prstGeom>
        </p:spPr>
        <p:txBody>
          <a:bodyPr wrap="square">
            <a:spAutoFit/>
          </a:bodyPr>
          <a:lstStyle/>
          <a:p>
            <a:pPr algn="ctr">
              <a:spcAft>
                <a:spcPts val="0"/>
              </a:spcAft>
            </a:pPr>
            <a:r>
              <a:rPr lang="ru-RU" sz="2000" dirty="0">
                <a:latin typeface="Arial" panose="020B0604020202020204" pitchFamily="34" charset="0"/>
                <a:ea typeface="Times New Roman" panose="02020603050405020304" pitchFamily="18" charset="0"/>
                <a:cs typeface="Arial" panose="020B0604020202020204" pitchFamily="34" charset="0"/>
              </a:rPr>
              <a:t> </a:t>
            </a:r>
            <a:r>
              <a:rPr lang="uz-Cyrl-UZ" sz="2000" dirty="0">
                <a:latin typeface="Arial" panose="020B0604020202020204" pitchFamily="34" charset="0"/>
                <a:ea typeface="Times New Roman" panose="02020603050405020304" pitchFamily="18" charset="0"/>
                <a:cs typeface="Arial" panose="020B0604020202020204" pitchFamily="34" charset="0"/>
              </a:rPr>
              <a:t>Агар стержен чўзилиш  ёки сиқилишга </a:t>
            </a:r>
            <a:r>
              <a:rPr lang="uz-Cyrl-UZ" sz="2000" dirty="0" smtClean="0">
                <a:latin typeface="Arial" panose="020B0604020202020204" pitchFamily="34" charset="0"/>
                <a:ea typeface="Times New Roman" panose="02020603050405020304" pitchFamily="18" charset="0"/>
                <a:cs typeface="Arial" panose="020B0604020202020204" pitchFamily="34" charset="0"/>
              </a:rPr>
              <a:t>ишласа</a:t>
            </a:r>
            <a:r>
              <a:rPr lang="en-US" sz="2000" dirty="0" smtClean="0">
                <a:latin typeface="Arial" panose="020B0604020202020204" pitchFamily="34" charset="0"/>
                <a:ea typeface="Times New Roman" panose="02020603050405020304" pitchFamily="18" charset="0"/>
                <a:cs typeface="Arial" panose="020B0604020202020204" pitchFamily="34" charset="0"/>
              </a:rPr>
              <a:t> </a:t>
            </a:r>
            <a:r>
              <a:rPr lang="uz-Cyrl-UZ" sz="2000" b="1" u="sng" dirty="0" smtClean="0">
                <a:latin typeface="Arial" panose="020B0604020202020204" pitchFamily="34" charset="0"/>
                <a:ea typeface="Times New Roman" panose="02020603050405020304" pitchFamily="18" charset="0"/>
                <a:cs typeface="Arial" panose="020B0604020202020204" pitchFamily="34" charset="0"/>
              </a:rPr>
              <a:t>стержен</a:t>
            </a:r>
            <a:r>
              <a:rPr lang="uz-Cyrl-UZ" sz="2000" dirty="0" smtClean="0">
                <a:latin typeface="Arial" panose="020B0604020202020204" pitchFamily="34" charset="0"/>
                <a:ea typeface="Times New Roman" panose="02020603050405020304" pitchFamily="18" charset="0"/>
                <a:cs typeface="Arial" panose="020B0604020202020204" pitchFamily="34" charset="0"/>
              </a:rPr>
              <a:t> дейилади.</a:t>
            </a:r>
            <a:endParaRPr lang="uz-Cyrl-UZ" sz="2000" dirty="0" smtClean="0">
              <a:latin typeface="Arial" panose="020B0604020202020204" pitchFamily="34" charset="0"/>
              <a:cs typeface="Arial" panose="020B0604020202020204" pitchFamily="34" charset="0"/>
            </a:endParaRPr>
          </a:p>
          <a:p>
            <a:pPr algn="ctr">
              <a:spcAft>
                <a:spcPts val="0"/>
              </a:spcAft>
            </a:pPr>
            <a:endParaRPr lang="ru-RU" sz="2000" dirty="0">
              <a:latin typeface="Arial" panose="020B0604020202020204" pitchFamily="34" charset="0"/>
              <a:cs typeface="Arial" panose="020B0604020202020204" pitchFamily="34" charset="0"/>
            </a:endParaRPr>
          </a:p>
        </p:txBody>
      </p:sp>
      <p:sp>
        <p:nvSpPr>
          <p:cNvPr id="5" name="Прямоугольник 4"/>
          <p:cNvSpPr/>
          <p:nvPr/>
        </p:nvSpPr>
        <p:spPr>
          <a:xfrm>
            <a:off x="261256" y="3149572"/>
            <a:ext cx="3082835" cy="1938992"/>
          </a:xfrm>
          <a:prstGeom prst="rect">
            <a:avLst/>
          </a:prstGeom>
        </p:spPr>
        <p:txBody>
          <a:bodyPr wrap="square">
            <a:spAutoFit/>
          </a:bodyPr>
          <a:lstStyle/>
          <a:p>
            <a:pPr algn="ctr">
              <a:spcAft>
                <a:spcPts val="0"/>
              </a:spcAft>
            </a:pPr>
            <a:r>
              <a:rPr lang="uz-Cyrl-UZ" sz="2000" dirty="0">
                <a:latin typeface="Arial" panose="020B0604020202020204" pitchFamily="34" charset="0"/>
                <a:ea typeface="Times New Roman" panose="02020603050405020304" pitchFamily="18" charset="0"/>
                <a:cs typeface="Arial" panose="020B0604020202020204" pitchFamily="34" charset="0"/>
              </a:rPr>
              <a:t>Агар стержен  буралишга ишласа </a:t>
            </a:r>
            <a:r>
              <a:rPr lang="uz-Cyrl-UZ" sz="2000" b="1" u="sng" dirty="0" smtClean="0">
                <a:latin typeface="Arial" panose="020B0604020202020204" pitchFamily="34" charset="0"/>
                <a:ea typeface="Times New Roman" panose="02020603050405020304" pitchFamily="18" charset="0"/>
                <a:cs typeface="Arial" panose="020B0604020202020204" pitchFamily="34" charset="0"/>
              </a:rPr>
              <a:t>вал</a:t>
            </a:r>
            <a:r>
              <a:rPr lang="uz-Cyrl-UZ" sz="2000" dirty="0" smtClean="0">
                <a:latin typeface="Arial" panose="020B0604020202020204" pitchFamily="34" charset="0"/>
                <a:ea typeface="Times New Roman" panose="02020603050405020304" pitchFamily="18" charset="0"/>
                <a:cs typeface="Arial" panose="020B0604020202020204" pitchFamily="34" charset="0"/>
              </a:rPr>
              <a:t> </a:t>
            </a:r>
            <a:r>
              <a:rPr lang="uz-Cyrl-UZ" sz="2000" dirty="0">
                <a:latin typeface="Arial" panose="020B0604020202020204" pitchFamily="34" charset="0"/>
                <a:ea typeface="Times New Roman" panose="02020603050405020304" pitchFamily="18" charset="0"/>
                <a:cs typeface="Arial" panose="020B0604020202020204" pitchFamily="34" charset="0"/>
              </a:rPr>
              <a:t>дейилади</a:t>
            </a:r>
            <a:r>
              <a:rPr lang="uz-Cyrl-UZ" sz="2000" dirty="0" smtClean="0">
                <a:latin typeface="Arial" panose="020B0604020202020204" pitchFamily="34" charset="0"/>
                <a:ea typeface="Times New Roman" panose="02020603050405020304" pitchFamily="18" charset="0"/>
                <a:cs typeface="Arial" panose="020B0604020202020204" pitchFamily="34" charset="0"/>
              </a:rPr>
              <a:t>.</a:t>
            </a:r>
          </a:p>
          <a:p>
            <a:pPr algn="ctr">
              <a:spcAft>
                <a:spcPts val="0"/>
              </a:spcAft>
            </a:pPr>
            <a:endParaRPr lang="uz-Cyrl-UZ" sz="2000" dirty="0" smtClean="0">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endParaRPr lang="uz-Cyrl-UZ" sz="20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endParaRPr lang="ru-RU" sz="20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6" name="Прямоугольник 5"/>
          <p:cNvSpPr/>
          <p:nvPr/>
        </p:nvSpPr>
        <p:spPr>
          <a:xfrm>
            <a:off x="209006" y="5226784"/>
            <a:ext cx="2555603" cy="1631216"/>
          </a:xfrm>
          <a:prstGeom prst="rect">
            <a:avLst/>
          </a:prstGeom>
        </p:spPr>
        <p:txBody>
          <a:bodyPr wrap="square">
            <a:spAutoFit/>
          </a:bodyPr>
          <a:lstStyle/>
          <a:p>
            <a:pPr algn="ctr">
              <a:spcAft>
                <a:spcPts val="0"/>
              </a:spcAft>
            </a:pPr>
            <a:r>
              <a:rPr lang="uz-Cyrl-UZ" sz="2000" dirty="0">
                <a:latin typeface="Arial" panose="020B0604020202020204" pitchFamily="34" charset="0"/>
                <a:ea typeface="Times New Roman" panose="02020603050405020304" pitchFamily="18" charset="0"/>
                <a:cs typeface="Arial" panose="020B0604020202020204" pitchFamily="34" charset="0"/>
              </a:rPr>
              <a:t>Агар стержен  эгилишга </a:t>
            </a:r>
            <a:r>
              <a:rPr lang="uz-Cyrl-UZ" sz="2000" dirty="0" smtClean="0">
                <a:latin typeface="Arial" panose="020B0604020202020204" pitchFamily="34" charset="0"/>
                <a:ea typeface="Times New Roman" panose="02020603050405020304" pitchFamily="18" charset="0"/>
                <a:cs typeface="Arial" panose="020B0604020202020204" pitchFamily="34" charset="0"/>
              </a:rPr>
              <a:t>ишласа </a:t>
            </a:r>
            <a:r>
              <a:rPr lang="uz-Cyrl-UZ" sz="2000" b="1" u="sng" dirty="0" smtClean="0">
                <a:latin typeface="Arial" panose="020B0604020202020204" pitchFamily="34" charset="0"/>
                <a:ea typeface="Times New Roman" panose="02020603050405020304" pitchFamily="18" charset="0"/>
                <a:cs typeface="Arial" panose="020B0604020202020204" pitchFamily="34" charset="0"/>
              </a:rPr>
              <a:t>тўсин</a:t>
            </a:r>
            <a:r>
              <a:rPr lang="uz-Cyrl-UZ" sz="2000" dirty="0" smtClean="0">
                <a:latin typeface="Arial" panose="020B0604020202020204" pitchFamily="34" charset="0"/>
                <a:ea typeface="Times New Roman" panose="02020603050405020304" pitchFamily="18" charset="0"/>
                <a:cs typeface="Arial" panose="020B0604020202020204" pitchFamily="34" charset="0"/>
              </a:rPr>
              <a:t> </a:t>
            </a:r>
            <a:r>
              <a:rPr lang="uz-Cyrl-UZ" sz="2000" dirty="0">
                <a:latin typeface="Arial" panose="020B0604020202020204" pitchFamily="34" charset="0"/>
                <a:ea typeface="Times New Roman" panose="02020603050405020304" pitchFamily="18" charset="0"/>
                <a:cs typeface="Arial" panose="020B0604020202020204" pitchFamily="34" charset="0"/>
              </a:rPr>
              <a:t>дейилади</a:t>
            </a:r>
            <a:r>
              <a:rPr lang="uz-Cyrl-UZ" sz="2000" dirty="0" smtClean="0">
                <a:latin typeface="Arial" panose="020B0604020202020204" pitchFamily="34" charset="0"/>
                <a:ea typeface="Times New Roman" panose="02020603050405020304" pitchFamily="18" charset="0"/>
                <a:cs typeface="Arial" panose="020B0604020202020204" pitchFamily="34" charset="0"/>
              </a:rPr>
              <a:t>.</a:t>
            </a:r>
          </a:p>
          <a:p>
            <a:pPr algn="ctr">
              <a:spcAft>
                <a:spcPts val="0"/>
              </a:spcAft>
            </a:pPr>
            <a:endParaRPr lang="uz-Cyrl-UZ" sz="20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endParaRPr lang="ru-RU" sz="20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2656"/>
          <a:stretch/>
        </p:blipFill>
        <p:spPr bwMode="auto">
          <a:xfrm>
            <a:off x="2779122" y="262332"/>
            <a:ext cx="3067981" cy="17850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355110" y="2938202"/>
            <a:ext cx="3053696" cy="19405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615144" y="4996733"/>
            <a:ext cx="3067981" cy="186126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74" name="Picture 2"/>
          <p:cNvPicPr>
            <a:picLocks noChangeAspect="1" noChangeArrowheads="1"/>
          </p:cNvPicPr>
          <p:nvPr/>
        </p:nvPicPr>
        <p:blipFill>
          <a:blip r:embed="rId5"/>
          <a:srcRect/>
          <a:stretch>
            <a:fillRect/>
          </a:stretch>
        </p:blipFill>
        <p:spPr bwMode="auto">
          <a:xfrm>
            <a:off x="5852160" y="0"/>
            <a:ext cx="3291840" cy="2943225"/>
          </a:xfrm>
          <a:prstGeom prst="rect">
            <a:avLst/>
          </a:prstGeom>
          <a:noFill/>
          <a:ln w="9525">
            <a:noFill/>
            <a:miter lim="800000"/>
            <a:headEnd/>
            <a:tailEnd/>
          </a:ln>
          <a:effectLst/>
        </p:spPr>
      </p:pic>
    </p:spTree>
    <p:extLst>
      <p:ext uri="{BB962C8B-B14F-4D97-AF65-F5344CB8AC3E}">
        <p14:creationId xmlns:p14="http://schemas.microsoft.com/office/powerpoint/2010/main" xmlns="" val="12953960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46062" y="576262"/>
            <a:ext cx="8698851" cy="59388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4321889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39021" y="169862"/>
            <a:ext cx="6798808" cy="31956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Рисунок 3"/>
          <p:cNvPicPr>
            <a:picLocks noChangeAspect="1"/>
          </p:cNvPicPr>
          <p:nvPr/>
        </p:nvPicPr>
        <p:blipFill>
          <a:blip r:embed="rId3"/>
          <a:stretch>
            <a:fillRect/>
          </a:stretch>
        </p:blipFill>
        <p:spPr>
          <a:xfrm>
            <a:off x="2070517" y="3491525"/>
            <a:ext cx="6928338" cy="31923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934629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8686" y="104375"/>
            <a:ext cx="8955314" cy="1400530"/>
          </a:xfrm>
        </p:spPr>
        <p:txBody>
          <a:bodyPr/>
          <a:lstStyle/>
          <a:p>
            <a:pPr algn="ctr"/>
            <a:r>
              <a:rPr lang="ru-RU" sz="4000" b="1" dirty="0" err="1">
                <a:solidFill>
                  <a:srgbClr val="FF0000"/>
                </a:solidFill>
              </a:rPr>
              <a:t>Ташқи</a:t>
            </a:r>
            <a:r>
              <a:rPr lang="ru-RU" sz="4000" b="1" dirty="0">
                <a:solidFill>
                  <a:srgbClr val="FF0000"/>
                </a:solidFill>
              </a:rPr>
              <a:t> </a:t>
            </a:r>
            <a:r>
              <a:rPr lang="ru-RU" sz="4000" b="1" dirty="0" err="1">
                <a:solidFill>
                  <a:srgbClr val="FF0000"/>
                </a:solidFill>
              </a:rPr>
              <a:t>кучла</a:t>
            </a:r>
            <a:r>
              <a:rPr lang="uz-Cyrl-UZ" sz="4000" b="1" dirty="0">
                <a:solidFill>
                  <a:srgbClr val="FF0000"/>
                </a:solidFill>
              </a:rPr>
              <a:t>р ва уларни </a:t>
            </a:r>
            <a:r>
              <a:rPr lang="uz-Cyrl-UZ" sz="4000" b="1" dirty="0" smtClean="0">
                <a:solidFill>
                  <a:srgbClr val="FF0000"/>
                </a:solidFill>
              </a:rPr>
              <a:t>таснифи</a:t>
            </a:r>
            <a:endParaRPr lang="en-US" sz="4000" dirty="0">
              <a:solidFill>
                <a:srgbClr val="FF0000"/>
              </a:solidFill>
            </a:endParaRPr>
          </a:p>
        </p:txBody>
      </p:sp>
      <p:sp>
        <p:nvSpPr>
          <p:cNvPr id="5" name="Прямоугольник 4"/>
          <p:cNvSpPr/>
          <p:nvPr/>
        </p:nvSpPr>
        <p:spPr>
          <a:xfrm>
            <a:off x="0" y="999903"/>
            <a:ext cx="9144000" cy="800219"/>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a:lnSpc>
                <a:spcPct val="115000"/>
              </a:lnSpc>
              <a:spcAft>
                <a:spcPts val="1000"/>
              </a:spcAft>
            </a:pPr>
            <a:r>
              <a:rPr lang="en-US" sz="20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ea typeface="Times New Roman" panose="02020603050405020304" pitchFamily="18" charset="0"/>
                <a:cs typeface="Times New Roman" panose="02020603050405020304" pitchFamily="18" charset="0"/>
              </a:rPr>
              <a:t>Кон</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ст</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рук</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ц</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ия</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қисмига</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таъсир</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қилувчи</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нагрузка куч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жуфт</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куч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тарзида</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ёйилган</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нуқта</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қ</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ў</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йилган</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б</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ў</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либ</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ташқи</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куч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дейилади</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a:off x="2497422" y="1800123"/>
            <a:ext cx="5649074" cy="5052436"/>
          </a:xfrm>
          <a:prstGeom prst="rect">
            <a:avLst/>
          </a:prstGeom>
        </p:spPr>
      </p:pic>
      <p:sp>
        <p:nvSpPr>
          <p:cNvPr id="7" name="Прямоугольник 6"/>
          <p:cNvSpPr/>
          <p:nvPr/>
        </p:nvSpPr>
        <p:spPr>
          <a:xfrm>
            <a:off x="0" y="2680324"/>
            <a:ext cx="2439366" cy="3108543"/>
          </a:xfrm>
          <a:prstGeom prst="rect">
            <a:avLst/>
          </a:prstGeom>
        </p:spPr>
        <p:txBody>
          <a:bodyPr wrap="square">
            <a:spAutoFit/>
          </a:bodyPr>
          <a:lstStyle/>
          <a:p>
            <a:r>
              <a:rPr lang="uz-Cyrl-UZ" sz="2800" dirty="0">
                <a:solidFill>
                  <a:srgbClr val="FF0000"/>
                </a:solidFill>
                <a:latin typeface="Times New Roman" panose="02020603050405020304" pitchFamily="18" charset="0"/>
                <a:ea typeface="Times New Roman" panose="02020603050405020304" pitchFamily="18" charset="0"/>
              </a:rPr>
              <a:t>Ташқи кучлар- кучларнинг қўйилишига қараб қуйидаги турларга бўлинади:</a:t>
            </a:r>
            <a:endParaRPr lang="en-US" sz="2800" dirty="0">
              <a:solidFill>
                <a:srgbClr val="FF0000"/>
              </a:solidFill>
            </a:endParaRPr>
          </a:p>
        </p:txBody>
      </p:sp>
    </p:spTree>
    <p:extLst>
      <p:ext uri="{BB962C8B-B14F-4D97-AF65-F5344CB8AC3E}">
        <p14:creationId xmlns:p14="http://schemas.microsoft.com/office/powerpoint/2010/main" xmlns="" val="32570178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810" y="452718"/>
            <a:ext cx="8659290" cy="1400530"/>
          </a:xfrm>
        </p:spPr>
        <p:txBody>
          <a:bodyPr/>
          <a:lstStyle/>
          <a:p>
            <a:pPr algn="ctr"/>
            <a:r>
              <a:rPr lang="uz-Cyrl-UZ" sz="3000" b="1" dirty="0">
                <a:solidFill>
                  <a:srgbClr val="FF0000"/>
                </a:solidFill>
              </a:rPr>
              <a:t>Ташқи кучлар конструкцияга таъсир этишига қараб қуйидагича таснифланади</a:t>
            </a:r>
            <a:r>
              <a:rPr lang="uz-Cyrl-UZ" sz="3000" b="1" dirty="0" smtClean="0">
                <a:solidFill>
                  <a:srgbClr val="FF0000"/>
                </a:solidFill>
              </a:rPr>
              <a:t>:</a:t>
            </a:r>
            <a:endParaRPr lang="en-US" sz="3000" b="1" dirty="0">
              <a:solidFill>
                <a:srgbClr val="FF0000"/>
              </a:solidFill>
            </a:endParaRPr>
          </a:p>
        </p:txBody>
      </p:sp>
      <p:pic>
        <p:nvPicPr>
          <p:cNvPr id="4" name="Рисунок 3"/>
          <p:cNvPicPr>
            <a:picLocks noChangeAspect="1"/>
          </p:cNvPicPr>
          <p:nvPr/>
        </p:nvPicPr>
        <p:blipFill>
          <a:blip r:embed="rId2"/>
          <a:stretch>
            <a:fillRect/>
          </a:stretch>
        </p:blipFill>
        <p:spPr>
          <a:xfrm>
            <a:off x="75375" y="1891051"/>
            <a:ext cx="9005377" cy="45790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5195962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400530"/>
          </a:xfrm>
        </p:spPr>
        <p:txBody>
          <a:bodyPr/>
          <a:lstStyle/>
          <a:p>
            <a:pPr algn="ctr"/>
            <a:r>
              <a:rPr lang="uz-Cyrl-UZ" sz="3200" b="1" dirty="0">
                <a:solidFill>
                  <a:srgbClr val="FF0000"/>
                </a:solidFill>
              </a:rPr>
              <a:t>Материаллар қар</a:t>
            </a:r>
            <a:r>
              <a:rPr lang="ru-RU" sz="3200" b="1" dirty="0" err="1">
                <a:solidFill>
                  <a:srgbClr val="FF0000"/>
                </a:solidFill>
              </a:rPr>
              <a:t>шилигида</a:t>
            </a:r>
            <a:r>
              <a:rPr lang="ru-RU" sz="3200" b="1" dirty="0">
                <a:solidFill>
                  <a:srgbClr val="FF0000"/>
                </a:solidFill>
              </a:rPr>
              <a:t> </a:t>
            </a:r>
            <a:r>
              <a:rPr lang="ru-RU" sz="3200" b="1" dirty="0" err="1">
                <a:solidFill>
                  <a:srgbClr val="FF0000"/>
                </a:solidFill>
              </a:rPr>
              <a:t>қабул</a:t>
            </a:r>
            <a:r>
              <a:rPr lang="ru-RU" sz="3200" b="1" dirty="0">
                <a:solidFill>
                  <a:srgbClr val="FF0000"/>
                </a:solidFill>
              </a:rPr>
              <a:t> </a:t>
            </a:r>
            <a:r>
              <a:rPr lang="ru-RU" sz="3200" b="1" dirty="0" err="1">
                <a:solidFill>
                  <a:srgbClr val="FF0000"/>
                </a:solidFill>
              </a:rPr>
              <a:t>қилинган</a:t>
            </a:r>
            <a:r>
              <a:rPr lang="ru-RU" sz="3200" b="1" dirty="0">
                <a:solidFill>
                  <a:srgbClr val="FF0000"/>
                </a:solidFill>
              </a:rPr>
              <a:t>  </a:t>
            </a:r>
            <a:r>
              <a:rPr lang="ru-RU" sz="3200" b="1" dirty="0" err="1">
                <a:solidFill>
                  <a:srgbClr val="FF0000"/>
                </a:solidFill>
              </a:rPr>
              <a:t>гипотезалар</a:t>
            </a:r>
            <a:r>
              <a:rPr lang="ru-RU" sz="3200" b="1" dirty="0">
                <a:solidFill>
                  <a:srgbClr val="FF0000"/>
                </a:solidFill>
              </a:rPr>
              <a:t> (</a:t>
            </a:r>
            <a:r>
              <a:rPr lang="ru-RU" sz="3200" b="1" dirty="0" err="1">
                <a:solidFill>
                  <a:srgbClr val="FF0000"/>
                </a:solidFill>
              </a:rPr>
              <a:t>чекланишлар</a:t>
            </a:r>
            <a:r>
              <a:rPr lang="ru-RU" sz="3200" b="1" dirty="0">
                <a:solidFill>
                  <a:srgbClr val="FF0000"/>
                </a:solidFill>
              </a:rPr>
              <a:t>)</a:t>
            </a:r>
            <a:endParaRPr lang="en-US" sz="3200" dirty="0">
              <a:solidFill>
                <a:srgbClr val="FF0000"/>
              </a:solidFill>
            </a:endParaRPr>
          </a:p>
        </p:txBody>
      </p:sp>
      <p:sp>
        <p:nvSpPr>
          <p:cNvPr id="4" name="Прямоугольник 3"/>
          <p:cNvSpPr/>
          <p:nvPr/>
        </p:nvSpPr>
        <p:spPr>
          <a:xfrm>
            <a:off x="88900" y="1077364"/>
            <a:ext cx="9055100" cy="646331"/>
          </a:xfrm>
          <a:prstGeom prst="rect">
            <a:avLst/>
          </a:prstGeom>
        </p:spPr>
        <p:txBody>
          <a:bodyPr wrap="square">
            <a:spAutoFit/>
          </a:bodyPr>
          <a:lstStyle/>
          <a:p>
            <a:pPr algn="ctr"/>
            <a:r>
              <a:rPr lang="en-US" b="1" dirty="0" smtClean="0">
                <a:solidFill>
                  <a:schemeClr val="bg1"/>
                </a:solidFill>
                <a:latin typeface="Times New Roman" panose="02020603050405020304" pitchFamily="18" charset="0"/>
                <a:ea typeface="Times New Roman" panose="02020603050405020304" pitchFamily="18" charset="0"/>
              </a:rPr>
              <a:t>	</a:t>
            </a:r>
            <a:r>
              <a:rPr lang="uz-Cyrl-UZ" b="1" u="sng" dirty="0" smtClean="0">
                <a:solidFill>
                  <a:schemeClr val="accent3">
                    <a:lumMod val="60000"/>
                    <a:lumOff val="40000"/>
                  </a:schemeClr>
                </a:solidFill>
                <a:latin typeface="Times New Roman" panose="02020603050405020304" pitchFamily="18" charset="0"/>
                <a:ea typeface="Times New Roman" panose="02020603050405020304" pitchFamily="18" charset="0"/>
              </a:rPr>
              <a:t>1</a:t>
            </a:r>
            <a:r>
              <a:rPr lang="en-US" b="1" u="sng" dirty="0">
                <a:solidFill>
                  <a:schemeClr val="accent3">
                    <a:lumMod val="60000"/>
                    <a:lumOff val="40000"/>
                  </a:schemeClr>
                </a:solidFill>
                <a:latin typeface="Times New Roman" panose="02020603050405020304" pitchFamily="18" charset="0"/>
                <a:ea typeface="Times New Roman" panose="02020603050405020304" pitchFamily="18" charset="0"/>
              </a:rPr>
              <a:t>.</a:t>
            </a:r>
            <a:r>
              <a:rPr lang="uz-Cyrl-UZ"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Чекланиш</a:t>
            </a:r>
            <a:r>
              <a:rPr lang="ru-RU" b="1" u="sng" dirty="0" smtClean="0">
                <a:solidFill>
                  <a:schemeClr val="accent3">
                    <a:lumMod val="60000"/>
                    <a:lumOff val="40000"/>
                  </a:schemeClr>
                </a:solidFill>
                <a:latin typeface="Times New Roman" panose="02020603050405020304" pitchFamily="18" charset="0"/>
                <a:ea typeface="Times New Roman" panose="02020603050405020304" pitchFamily="18" charset="0"/>
              </a:rPr>
              <a:t>.</a:t>
            </a:r>
            <a:r>
              <a:rPr lang="ru-RU" dirty="0" smtClean="0">
                <a:solidFill>
                  <a:schemeClr val="accent3">
                    <a:lumMod val="60000"/>
                    <a:lumOff val="40000"/>
                  </a:schemeClr>
                </a:solidFill>
                <a:latin typeface="Times New Roman" panose="02020603050405020304" pitchFamily="18" charset="0"/>
                <a:ea typeface="Times New Roman" panose="02020603050405020304" pitchFamily="18" charset="0"/>
              </a:rPr>
              <a:t> </a:t>
            </a:r>
            <a:r>
              <a:rPr lang="en-US" dirty="0" smtClean="0">
                <a:solidFill>
                  <a:schemeClr val="accent3">
                    <a:lumMod val="60000"/>
                    <a:lumOff val="40000"/>
                  </a:schemeClr>
                </a:solidFill>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Жисм</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материали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жинсли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яхлит</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ғ</a:t>
            </a:r>
            <a:r>
              <a:rPr lang="ru-RU" dirty="0" err="1">
                <a:latin typeface="Times New Roman" panose="02020603050405020304" pitchFamily="18" charset="0"/>
                <a:ea typeface="Times New Roman" panose="02020603050405020304" pitchFamily="18" charset="0"/>
              </a:rPr>
              <a:t>оваксиз</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ҳисоблана­ди</a:t>
            </a:r>
            <a:r>
              <a:rPr lang="uz-Cyrl-UZ" dirty="0">
                <a:latin typeface="Times New Roman" panose="02020603050405020304" pitchFamily="18" charset="0"/>
                <a:ea typeface="Times New Roman" panose="02020603050405020304" pitchFamily="18" charset="0"/>
              </a:rPr>
              <a:t>, яъни унинг хоссаси элементнинг шакли ва ўлчамларига боғлиқ эмас деб қаралади.</a:t>
            </a:r>
            <a:r>
              <a:rPr lang="ru-RU" dirty="0">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177800" y="1685595"/>
            <a:ext cx="9055100" cy="1366528"/>
          </a:xfrm>
          <a:prstGeom prst="rect">
            <a:avLst/>
          </a:prstGeom>
        </p:spPr>
        <p:txBody>
          <a:bodyPr wrap="square">
            <a:spAutoFit/>
          </a:bodyPr>
          <a:lstStyle/>
          <a:p>
            <a:pPr>
              <a:lnSpc>
                <a:spcPct val="115000"/>
              </a:lnSpc>
              <a:spcAft>
                <a:spcPts val="1000"/>
              </a:spcAft>
            </a:pPr>
            <a:r>
              <a:rPr lang="en-US"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Чекланиш</a:t>
            </a:r>
            <a:r>
              <a:rPr lang="uz-Cyrl-UZ"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Жисм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материали бир жинсли  изотроп деб олинади, яъни унинг хоссаси барча йўналишда бир хил деб қабул қилинади.Бу чекланиш анизатроп материаллрда ишлатилмайди. Масалан:ёғоч. Металл бир жинсли  материалдан бўлиб, бетон тош, ғишт бир жинсли хусусияти камроқдир.</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Прямоугольник 5"/>
          <p:cNvSpPr/>
          <p:nvPr/>
        </p:nvSpPr>
        <p:spPr>
          <a:xfrm>
            <a:off x="177800" y="3026723"/>
            <a:ext cx="8902700" cy="1477328"/>
          </a:xfrm>
          <a:prstGeom prst="rect">
            <a:avLst/>
          </a:prstGeom>
        </p:spPr>
        <p:txBody>
          <a:bodyPr wrap="square">
            <a:spAutoFit/>
          </a:bodyPr>
          <a:lstStyle/>
          <a:p>
            <a:r>
              <a:rPr lang="en-US" b="1" dirty="0" smtClean="0">
                <a:solidFill>
                  <a:schemeClr val="accent3">
                    <a:lumMod val="60000"/>
                    <a:lumOff val="40000"/>
                  </a:schemeClr>
                </a:solidFill>
                <a:latin typeface="Times New Roman" panose="02020603050405020304" pitchFamily="18" charset="0"/>
                <a:ea typeface="Times New Roman" panose="02020603050405020304" pitchFamily="18" charset="0"/>
              </a:rPr>
              <a:t>	</a:t>
            </a:r>
            <a:r>
              <a:rPr lang="en-US" b="1" u="sng" dirty="0" smtClean="0">
                <a:solidFill>
                  <a:schemeClr val="accent3">
                    <a:lumMod val="60000"/>
                    <a:lumOff val="40000"/>
                  </a:schemeClr>
                </a:solidFill>
                <a:latin typeface="Times New Roman" panose="02020603050405020304" pitchFamily="18" charset="0"/>
                <a:ea typeface="Times New Roman" panose="02020603050405020304" pitchFamily="18" charset="0"/>
              </a:rPr>
              <a:t>3.</a:t>
            </a:r>
            <a:r>
              <a:rPr lang="uz-Cyrl-UZ"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Чекланиш</a:t>
            </a:r>
            <a:r>
              <a:rPr lang="ru-RU" b="1" u="sng" dirty="0" smtClean="0">
                <a:solidFill>
                  <a:schemeClr val="accent3">
                    <a:lumMod val="60000"/>
                    <a:lumOff val="40000"/>
                  </a:schemeClr>
                </a:solidFill>
                <a:latin typeface="Times New Roman" panose="02020603050405020304" pitchFamily="18" charset="0"/>
                <a:ea typeface="Times New Roman" panose="02020603050405020304" pitchFamily="18" charset="0"/>
              </a:rPr>
              <a:t>.</a:t>
            </a:r>
            <a:r>
              <a:rPr lang="ru-RU" dirty="0" smtClean="0">
                <a:solidFill>
                  <a:schemeClr val="accent3">
                    <a:lumMod val="60000"/>
                    <a:lumOff val="40000"/>
                  </a:schemeClr>
                </a:solidFill>
                <a:latin typeface="Times New Roman" panose="02020603050405020304" pitchFamily="18" charset="0"/>
                <a:ea typeface="Times New Roman" panose="02020603050405020304" pitchFamily="18" charset="0"/>
              </a:rPr>
              <a:t> </a:t>
            </a:r>
            <a:r>
              <a:rPr lang="en-US" dirty="0" smtClean="0">
                <a:solidFill>
                  <a:schemeClr val="accent3">
                    <a:lumMod val="60000"/>
                    <a:lumOff val="40000"/>
                  </a:schemeClr>
                </a:solidFill>
                <a:latin typeface="Times New Roman" panose="02020603050405020304" pitchFamily="18" charset="0"/>
                <a:ea typeface="Times New Roman" panose="02020603050405020304" pitchFamily="18" charset="0"/>
              </a:rPr>
              <a:t> </a:t>
            </a:r>
            <a:r>
              <a:rPr lang="ru-RU" dirty="0" err="1" smtClean="0">
                <a:solidFill>
                  <a:schemeClr val="accent3">
                    <a:lumMod val="60000"/>
                    <a:lumOff val="40000"/>
                  </a:schemeClr>
                </a:solidFill>
                <a:latin typeface="Times New Roman" panose="02020603050405020304" pitchFamily="18" charset="0"/>
                <a:ea typeface="Times New Roman" panose="02020603050405020304" pitchFamily="18" charset="0"/>
              </a:rPr>
              <a:t>Кучлар</a:t>
            </a:r>
            <a:r>
              <a:rPr lang="ru-RU" dirty="0" smtClean="0">
                <a:solidFill>
                  <a:schemeClr val="accent3">
                    <a:lumMod val="60000"/>
                    <a:lumOff val="40000"/>
                  </a:schemeClr>
                </a:solidFill>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таъсирининг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мустақиллилик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принципи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принципга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кучлар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системаси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таъсирининг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натижасида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кучларни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ёки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кетма</a:t>
            </a:r>
            <a:r>
              <a:rPr lang="ru-RU" dirty="0">
                <a:latin typeface="Times New Roman" panose="02020603050405020304" pitchFamily="18" charset="0"/>
                <a:ea typeface="Times New Roman" panose="02020603050405020304" pitchFamily="18" charset="0"/>
              </a:rPr>
              <a:t>-кет </a:t>
            </a:r>
            <a:r>
              <a:rPr lang="ru-RU" dirty="0" err="1">
                <a:latin typeface="Times New Roman" panose="02020603050405020304" pitchFamily="18" charset="0"/>
                <a:ea typeface="Times New Roman" panose="02020603050405020304" pitchFamily="18" charset="0"/>
              </a:rPr>
              <a:t>ёки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тартибсиз</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қўйилишидан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ҳосил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бўладиган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таъсирлар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натижаси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фараз</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қилинади</a:t>
            </a:r>
            <a:r>
              <a:rPr lang="ru-RU"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r>
              <a:rPr lang="ru-RU" b="1" u="sng" dirty="0">
                <a:latin typeface="Times New Roman" panose="02020603050405020304" pitchFamily="18" charset="0"/>
                <a:ea typeface="Times New Roman" panose="02020603050405020304" pitchFamily="18" charset="0"/>
              </a:rPr>
              <a:t>«</a:t>
            </a:r>
            <a:r>
              <a:rPr lang="ru-RU" b="1" u="sng" dirty="0" err="1">
                <a:latin typeface="Times New Roman" panose="02020603050405020304" pitchFamily="18" charset="0"/>
                <a:ea typeface="Times New Roman" panose="02020603050405020304" pitchFamily="18" charset="0"/>
              </a:rPr>
              <a:t>Таъсир</a:t>
            </a:r>
            <a:r>
              <a:rPr lang="ru-RU" b="1" u="sng" dirty="0">
                <a:latin typeface="Times New Roman" panose="02020603050405020304" pitchFamily="18" charset="0"/>
                <a:ea typeface="Times New Roman" panose="02020603050405020304" pitchFamily="18" charset="0"/>
              </a:rPr>
              <a:t> </a:t>
            </a:r>
            <a:r>
              <a:rPr lang="ru-RU" b="1" u="sng" dirty="0" err="1">
                <a:latin typeface="Times New Roman" panose="02020603050405020304" pitchFamily="18" charset="0"/>
                <a:ea typeface="Times New Roman" panose="02020603050405020304" pitchFamily="18" charset="0"/>
              </a:rPr>
              <a:t>натижаси</a:t>
            </a:r>
            <a:r>
              <a:rPr lang="ru-RU" b="1" u="sng" dirty="0">
                <a:latin typeface="Times New Roman" panose="02020603050405020304" pitchFamily="18" charset="0"/>
                <a:ea typeface="Times New Roman" panose="02020603050405020304" pitchFamily="18" charset="0"/>
              </a:rPr>
              <a:t>»</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деганда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жисмда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ички</a:t>
            </a:r>
            <a:r>
              <a:rPr lang="ru-RU" dirty="0">
                <a:latin typeface="Times New Roman" panose="02020603050405020304" pitchFamily="18" charset="0"/>
                <a:ea typeface="Times New Roman" panose="02020603050405020304" pitchFamily="18" charset="0"/>
              </a:rPr>
              <a:t> куч </a:t>
            </a:r>
            <a:r>
              <a:rPr lang="ru-RU" dirty="0" err="1">
                <a:latin typeface="Times New Roman" panose="02020603050405020304" pitchFamily="18" charset="0"/>
                <a:ea typeface="Times New Roman" panose="02020603050405020304" pitchFamily="18" charset="0"/>
              </a:rPr>
              <a:t>таъсиридан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айрим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нуқталарида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ҳосил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бўладиган</a:t>
            </a:r>
            <a:r>
              <a:rPr lang="ru-RU" dirty="0">
                <a:latin typeface="Times New Roman" panose="02020603050405020304" pitchFamily="18" charset="0"/>
                <a:ea typeface="Times New Roman" panose="02020603050405020304" pitchFamily="18" charset="0"/>
              </a:rPr>
              <a:t> деформация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кўчишлар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тушунилади</a:t>
            </a:r>
            <a:r>
              <a:rPr lang="ru-RU" dirty="0" smtClean="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p:txBody>
      </p:sp>
      <p:sp>
        <p:nvSpPr>
          <p:cNvPr id="7" name="Прямоугольник 6"/>
          <p:cNvSpPr/>
          <p:nvPr/>
        </p:nvSpPr>
        <p:spPr>
          <a:xfrm>
            <a:off x="177800" y="4500516"/>
            <a:ext cx="8864600" cy="2031325"/>
          </a:xfrm>
          <a:prstGeom prst="rect">
            <a:avLst/>
          </a:prstGeom>
        </p:spPr>
        <p:txBody>
          <a:bodyPr wrap="square">
            <a:spAutoFit/>
          </a:bodyPr>
          <a:lstStyle/>
          <a:p>
            <a:r>
              <a:rPr lang="ru-RU" dirty="0">
                <a:solidFill>
                  <a:schemeClr val="accent3">
                    <a:lumMod val="60000"/>
                    <a:lumOff val="40000"/>
                  </a:schemeClr>
                </a:solidFill>
                <a:latin typeface="Times New Roman" panose="02020603050405020304" pitchFamily="18" charset="0"/>
                <a:ea typeface="Times New Roman" panose="02020603050405020304" pitchFamily="18" charset="0"/>
              </a:rPr>
              <a:t>	</a:t>
            </a:r>
            <a:r>
              <a:rPr lang="ru-RU" dirty="0" err="1">
                <a:solidFill>
                  <a:schemeClr val="accent3">
                    <a:lumMod val="60000"/>
                    <a:lumOff val="40000"/>
                  </a:schemeClr>
                </a:solidFill>
                <a:latin typeface="Times New Roman" panose="02020603050405020304" pitchFamily="18" charset="0"/>
                <a:ea typeface="Times New Roman" panose="02020603050405020304" pitchFamily="18" charset="0"/>
              </a:rPr>
              <a:t>Бу</a:t>
            </a:r>
            <a:r>
              <a:rPr lang="ru-RU" dirty="0">
                <a:solidFill>
                  <a:schemeClr val="accent3">
                    <a:lumMod val="60000"/>
                    <a:lumOff val="40000"/>
                  </a:schemeClr>
                </a:solidFill>
                <a:latin typeface="Times New Roman" panose="02020603050405020304" pitchFamily="18" charset="0"/>
                <a:ea typeface="Times New Roman" panose="02020603050405020304" pitchFamily="18" charset="0"/>
              </a:rPr>
              <a:t> </a:t>
            </a:r>
            <a:r>
              <a:rPr lang="ru-RU" dirty="0" err="1">
                <a:solidFill>
                  <a:schemeClr val="accent3">
                    <a:lumMod val="60000"/>
                    <a:lumOff val="40000"/>
                  </a:schemeClr>
                </a:solidFill>
                <a:latin typeface="Times New Roman" panose="02020603050405020304" pitchFamily="18" charset="0"/>
                <a:ea typeface="Times New Roman" panose="02020603050405020304" pitchFamily="18" charset="0"/>
              </a:rPr>
              <a:t>принципдан</a:t>
            </a:r>
            <a:r>
              <a:rPr lang="ru-RU" dirty="0">
                <a:solidFill>
                  <a:schemeClr val="accent3">
                    <a:lumMod val="60000"/>
                    <a:lumOff val="40000"/>
                  </a:schemeClr>
                </a:solidFill>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назарий</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механикада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қўлланилсада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деформацияланувчи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жисмлар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ундан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қуйидаги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икки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шарт</a:t>
            </a:r>
            <a:r>
              <a:rPr lang="ru-RU"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342900" lvl="0" indent="-342900">
              <a:buFont typeface="+mj-lt"/>
              <a:buAutoNum type="arabicParenR"/>
              <a:tabLst>
                <a:tab pos="666750" algn="l"/>
                <a:tab pos="685800" algn="l"/>
              </a:tabLst>
            </a:pPr>
            <a:r>
              <a:rPr lang="ru-RU" dirty="0">
                <a:latin typeface="Times New Roman" panose="02020603050405020304" pitchFamily="18" charset="0"/>
                <a:ea typeface="Times New Roman" panose="02020603050405020304" pitchFamily="18" charset="0"/>
              </a:rPr>
              <a:t>Куч </a:t>
            </a:r>
            <a:r>
              <a:rPr lang="ru-RU" dirty="0" err="1">
                <a:latin typeface="Times New Roman" panose="02020603050405020304" pitchFamily="18" charset="0"/>
                <a:ea typeface="Times New Roman" panose="02020603050405020304" pitchFamily="18" charset="0"/>
              </a:rPr>
              <a:t>қўйилган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нуқтанинг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кўчиши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жисм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ўлчамларига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жуда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кичик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бўлиши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шарти</a:t>
            </a:r>
            <a:r>
              <a:rPr lang="ru-RU"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342900" lvl="0" indent="-342900">
              <a:buFont typeface="+mj-lt"/>
              <a:buAutoNum type="arabicParenR"/>
              <a:tabLst>
                <a:tab pos="666750" algn="l"/>
                <a:tab pos="685800" algn="l"/>
              </a:tabLst>
            </a:pPr>
            <a:r>
              <a:rPr lang="ru-RU" dirty="0" err="1">
                <a:latin typeface="Times New Roman" panose="02020603050405020304" pitchFamily="18" charset="0"/>
                <a:ea typeface="Times New Roman" panose="02020603050405020304" pitchFamily="18" charset="0"/>
              </a:rPr>
              <a:t>Кўчишлар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деформацияларнинг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натижаси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бўлган-лигидан</a:t>
            </a:r>
            <a:r>
              <a:rPr lang="ru-RU" dirty="0">
                <a:latin typeface="Times New Roman" panose="02020603050405020304" pitchFamily="18" charset="0"/>
                <a:ea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rPr>
              <a:t>таъсир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кучларга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пропорционал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яъни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чизиқли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ботланган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бўлиши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шарти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бажарилган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тақдирдагина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фойдаланиши</a:t>
            </a:r>
            <a:r>
              <a:rPr lang="ru-RU" dirty="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мумкин</a:t>
            </a:r>
            <a:r>
              <a:rPr lang="ru-RU" dirty="0" smtClean="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6218866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41300" y="172413"/>
            <a:ext cx="8902700" cy="1754326"/>
          </a:xfrm>
          <a:prstGeom prst="rect">
            <a:avLst/>
          </a:prstGeom>
        </p:spPr>
        <p:txBody>
          <a:bodyPr wrap="square">
            <a:spAutoFit/>
          </a:bodyPr>
          <a:lstStyle/>
          <a:p>
            <a:pPr algn="just">
              <a:lnSpc>
                <a:spcPct val="150000"/>
              </a:lnSpc>
              <a:spcAft>
                <a:spcPts val="1000"/>
              </a:spcAft>
            </a:pPr>
            <a:r>
              <a:rPr lang="en-US" b="1"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4</a:t>
            </a:r>
            <a:r>
              <a:rPr lang="en-US"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a:t>
            </a:r>
            <a:r>
              <a:rPr lang="en-US" b="1" u="sng" dirty="0" err="1"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Чекланиш</a:t>
            </a:r>
            <a:r>
              <a:rPr lang="en-US"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жисм</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юкланишдан</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олдин</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унда</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бошлан</a:t>
            </a:r>
            <a:r>
              <a:rPr lang="uz-Cyrl-UZ" dirty="0">
                <a:latin typeface="Times New Roman" panose="02020603050405020304" pitchFamily="18" charset="0"/>
                <a:ea typeface="Times New Roman" panose="02020603050405020304" pitchFamily="18" charset="0"/>
                <a:cs typeface="Times New Roman" panose="02020603050405020304" pitchFamily="18" charset="0"/>
              </a:rPr>
              <a:t>ғ</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ич</a:t>
            </a:r>
            <a:r>
              <a:rPr lang="en-US" dirty="0">
                <a:latin typeface="Times New Roman" panose="02020603050405020304" pitchFamily="18" charset="0"/>
                <a:ea typeface="Times New Roman" panose="02020603050405020304" pitchFamily="18" charset="0"/>
                <a:cs typeface="Times New Roman" panose="02020603050405020304" pitchFamily="18" charset="0"/>
              </a:rPr>
              <a:t> з</a:t>
            </a:r>
            <a:r>
              <a:rPr lang="uz-Cyrl-UZ" dirty="0">
                <a:latin typeface="Times New Roman" panose="02020603050405020304" pitchFamily="18" charset="0"/>
                <a:ea typeface="Times New Roman" panose="02020603050405020304" pitchFamily="18" charset="0"/>
                <a:cs typeface="Times New Roman" panose="02020603050405020304" pitchFamily="18" charset="0"/>
              </a:rPr>
              <a:t>ў</a:t>
            </a:r>
            <a:r>
              <a:rPr lang="en-US" dirty="0" err="1">
                <a:latin typeface="Times New Roman" panose="02020603050405020304" pitchFamily="18" charset="0"/>
                <a:ea typeface="Times New Roman" panose="02020603050405020304" pitchFamily="18" charset="0"/>
                <a:cs typeface="Times New Roman" panose="02020603050405020304" pitchFamily="18" charset="0"/>
              </a:rPr>
              <a:t>ри</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иш</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кучлари</a:t>
            </a:r>
            <a:r>
              <a:rPr lang="en-US" dirty="0">
                <a:latin typeface="Times New Roman" panose="02020603050405020304" pitchFamily="18" charset="0"/>
                <a:ea typeface="Times New Roman" panose="02020603050405020304" pitchFamily="18" charset="0"/>
                <a:cs typeface="Times New Roman" panose="02020603050405020304" pitchFamily="18" charset="0"/>
              </a:rPr>
              <a:t> б</a:t>
            </a:r>
            <a:r>
              <a:rPr lang="uz-Cyrl-UZ" dirty="0">
                <a:latin typeface="Times New Roman" panose="02020603050405020304" pitchFamily="18" charset="0"/>
                <a:ea typeface="Times New Roman" panose="02020603050405020304" pitchFamily="18" charset="0"/>
                <a:cs typeface="Times New Roman" panose="02020603050405020304" pitchFamily="18" charset="0"/>
              </a:rPr>
              <a:t>ў</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лмайди</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фараз</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илинади</a:t>
            </a:r>
            <a:r>
              <a:rPr lang="en-US" dirty="0">
                <a:latin typeface="Times New Roman" panose="02020603050405020304" pitchFamily="18" charset="0"/>
                <a:ea typeface="Times New Roman" panose="02020603050405020304" pitchFamily="18" charset="0"/>
                <a:cs typeface="Times New Roman" panose="02020603050405020304" pitchFamily="18" charset="0"/>
              </a:rPr>
              <a:t>. П</a:t>
            </a:r>
            <a:r>
              <a:rPr lang="uz-Cyrl-UZ" dirty="0">
                <a:latin typeface="Times New Roman" panose="02020603050405020304" pitchFamily="18" charset="0"/>
                <a:ea typeface="Times New Roman" panose="02020603050405020304" pitchFamily="18" charset="0"/>
                <a:cs typeface="Times New Roman" panose="02020603050405020304" pitchFamily="18" charset="0"/>
              </a:rPr>
              <a:t>ў</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лат</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деталларнинг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нотекис</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совуши</a:t>
            </a:r>
            <a:r>
              <a:rPr lang="en-US" dirty="0">
                <a:latin typeface="Times New Roman" panose="02020603050405020304" pitchFamily="18" charset="0"/>
                <a:ea typeface="Times New Roman" panose="02020603050405020304" pitchFamily="18" charset="0"/>
                <a:cs typeface="Times New Roman" panose="02020603050405020304" pitchFamily="18" charset="0"/>
              </a:rPr>
              <a:t>, ё</a:t>
            </a:r>
            <a:r>
              <a:rPr lang="uz-Cyrl-UZ" dirty="0">
                <a:latin typeface="Times New Roman" panose="02020603050405020304" pitchFamily="18" charset="0"/>
                <a:ea typeface="Times New Roman" panose="02020603050405020304" pitchFamily="18" charset="0"/>
                <a:cs typeface="Times New Roman" panose="02020603050405020304" pitchFamily="18" charset="0"/>
              </a:rPr>
              <a:t>ғ</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очнинг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нотекис</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en-US" dirty="0" err="1">
                <a:latin typeface="Times New Roman" panose="02020603050405020304" pitchFamily="18" charset="0"/>
                <a:ea typeface="Times New Roman" panose="02020603050405020304" pitchFamily="18" charset="0"/>
                <a:cs typeface="Times New Roman" panose="02020603050405020304" pitchFamily="18" charset="0"/>
              </a:rPr>
              <a:t>уриши</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бетоннинг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нотекис</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отиши</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натижасида</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уларда</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бошлан</a:t>
            </a:r>
            <a:r>
              <a:rPr lang="uz-Cyrl-UZ" dirty="0">
                <a:latin typeface="Times New Roman" panose="02020603050405020304" pitchFamily="18" charset="0"/>
                <a:ea typeface="Times New Roman" panose="02020603050405020304" pitchFamily="18" charset="0"/>
                <a:cs typeface="Times New Roman" panose="02020603050405020304" pitchFamily="18" charset="0"/>
              </a:rPr>
              <a:t>ғ</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ич</a:t>
            </a:r>
            <a:r>
              <a:rPr lang="en-US" dirty="0">
                <a:latin typeface="Times New Roman" panose="02020603050405020304" pitchFamily="18" charset="0"/>
                <a:ea typeface="Times New Roman" panose="02020603050405020304" pitchFamily="18" charset="0"/>
                <a:cs typeface="Times New Roman" panose="02020603050405020304" pitchFamily="18" charset="0"/>
              </a:rPr>
              <a:t> з</a:t>
            </a:r>
            <a:r>
              <a:rPr lang="uz-Cyrl-UZ" dirty="0">
                <a:latin typeface="Times New Roman" panose="02020603050405020304" pitchFamily="18" charset="0"/>
                <a:ea typeface="Times New Roman" panose="02020603050405020304" pitchFamily="18" charset="0"/>
                <a:cs typeface="Times New Roman" panose="02020603050405020304" pitchFamily="18" charset="0"/>
              </a:rPr>
              <a:t>ў</a:t>
            </a:r>
            <a:r>
              <a:rPr lang="en-US" dirty="0" err="1">
                <a:latin typeface="Times New Roman" panose="02020603050405020304" pitchFamily="18" charset="0"/>
                <a:ea typeface="Times New Roman" panose="02020603050405020304" pitchFamily="18" charset="0"/>
                <a:cs typeface="Times New Roman" panose="02020603050405020304" pitchFamily="18" charset="0"/>
              </a:rPr>
              <a:t>ри</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иш</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кучлари</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пайдо</a:t>
            </a:r>
            <a:r>
              <a:rPr lang="en-US" dirty="0">
                <a:latin typeface="Times New Roman" panose="02020603050405020304" pitchFamily="18" charset="0"/>
                <a:ea typeface="Times New Roman" panose="02020603050405020304" pitchFamily="18" charset="0"/>
                <a:cs typeface="Times New Roman" panose="02020603050405020304" pitchFamily="18" charset="0"/>
              </a:rPr>
              <a:t> б</a:t>
            </a:r>
            <a:r>
              <a:rPr lang="uz-Cyrl-UZ" dirty="0">
                <a:latin typeface="Times New Roman" panose="02020603050405020304" pitchFamily="18" charset="0"/>
                <a:ea typeface="Times New Roman" panose="02020603050405020304" pitchFamily="18" charset="0"/>
                <a:cs typeface="Times New Roman" panose="02020603050405020304" pitchFamily="18" charset="0"/>
              </a:rPr>
              <a:t>ў</a:t>
            </a:r>
            <a:r>
              <a:rPr lang="en-US" dirty="0" err="1">
                <a:latin typeface="Times New Roman" panose="02020603050405020304" pitchFamily="18" charset="0"/>
                <a:ea typeface="Times New Roman" panose="02020603050405020304" pitchFamily="18" charset="0"/>
                <a:cs typeface="Times New Roman" panose="02020603050405020304" pitchFamily="18" charset="0"/>
              </a:rPr>
              <a:t>лади</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Прямоугольник 4"/>
          <p:cNvSpPr/>
          <p:nvPr/>
        </p:nvSpPr>
        <p:spPr>
          <a:xfrm>
            <a:off x="241300" y="1817588"/>
            <a:ext cx="8902700" cy="1338828"/>
          </a:xfrm>
          <a:prstGeom prst="rect">
            <a:avLst/>
          </a:prstGeom>
        </p:spPr>
        <p:txBody>
          <a:bodyPr wrap="square">
            <a:spAutoFit/>
          </a:bodyPr>
          <a:lstStyle/>
          <a:p>
            <a:pPr indent="449580" algn="just">
              <a:lnSpc>
                <a:spcPct val="150000"/>
              </a:lnSpc>
              <a:spcAft>
                <a:spcPts val="1000"/>
              </a:spcAft>
            </a:pPr>
            <a:r>
              <a:rPr lang="en-US"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5.</a:t>
            </a:r>
            <a:r>
              <a:rPr lang="uz-Cyrl-UZ"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Чекланиш</a:t>
            </a:r>
            <a:r>
              <a:rPr lang="en-US"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a:t>
            </a:r>
            <a:r>
              <a:rPr lang="en-US"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ясси </a:t>
            </a:r>
            <a:r>
              <a:rPr lang="uz-Cyrl-UZ" dirty="0">
                <a:latin typeface="Times New Roman" panose="02020603050405020304" pitchFamily="18" charset="0"/>
                <a:ea typeface="Times New Roman" panose="02020603050405020304" pitchFamily="18" charset="0"/>
                <a:cs typeface="Times New Roman" panose="02020603050405020304" pitchFamily="18" charset="0"/>
              </a:rPr>
              <a:t>кесимлар гипотезаси(Бернулли гипотезаси). Деформацияга қадар ясси ва ғўла ўқига нормал бўлган кўндаланг кесимлар деформациядан кейин ҳам ясси ва ғўла ўқига нормаллигича қолади.</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Прямоугольник 5"/>
          <p:cNvSpPr/>
          <p:nvPr/>
        </p:nvSpPr>
        <p:spPr>
          <a:xfrm>
            <a:off x="241300" y="3144967"/>
            <a:ext cx="8902700" cy="2631490"/>
          </a:xfrm>
          <a:prstGeom prst="rect">
            <a:avLst/>
          </a:prstGeom>
        </p:spPr>
        <p:txBody>
          <a:bodyPr wrap="square">
            <a:spAutoFit/>
          </a:bodyPr>
          <a:lstStyle/>
          <a:p>
            <a:pPr algn="just">
              <a:lnSpc>
                <a:spcPct val="150000"/>
              </a:lnSpc>
            </a:pPr>
            <a:r>
              <a:rPr lang="en-US" b="1" dirty="0" smtClean="0">
                <a:solidFill>
                  <a:schemeClr val="bg1"/>
                </a:solidFill>
                <a:latin typeface="Times New Roman" panose="02020603050405020304" pitchFamily="18" charset="0"/>
                <a:ea typeface="Times New Roman" panose="02020603050405020304" pitchFamily="18" charset="0"/>
              </a:rPr>
              <a:t>	</a:t>
            </a:r>
            <a:r>
              <a:rPr lang="uz-Cyrl-UZ" b="1" u="sng" dirty="0" smtClean="0">
                <a:solidFill>
                  <a:schemeClr val="accent3">
                    <a:lumMod val="60000"/>
                    <a:lumOff val="40000"/>
                  </a:schemeClr>
                </a:solidFill>
                <a:latin typeface="Times New Roman" panose="02020603050405020304" pitchFamily="18" charset="0"/>
                <a:ea typeface="Times New Roman" panose="02020603050405020304" pitchFamily="18" charset="0"/>
              </a:rPr>
              <a:t>6</a:t>
            </a:r>
            <a:r>
              <a:rPr lang="en-US" b="1" u="sng" dirty="0">
                <a:solidFill>
                  <a:schemeClr val="accent3">
                    <a:lumMod val="60000"/>
                    <a:lumOff val="40000"/>
                  </a:schemeClr>
                </a:solidFill>
                <a:latin typeface="Times New Roman" panose="02020603050405020304" pitchFamily="18" charset="0"/>
                <a:ea typeface="Times New Roman" panose="02020603050405020304" pitchFamily="18" charset="0"/>
              </a:rPr>
              <a:t>.</a:t>
            </a:r>
            <a:r>
              <a:rPr lang="uz-Cyrl-UZ"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Чекланиш</a:t>
            </a:r>
            <a:r>
              <a:rPr lang="ru-RU" b="1" u="sng" dirty="0" smtClean="0">
                <a:solidFill>
                  <a:schemeClr val="accent3">
                    <a:lumMod val="60000"/>
                    <a:lumOff val="40000"/>
                  </a:schemeClr>
                </a:solidFill>
                <a:latin typeface="Times New Roman" panose="02020603050405020304" pitchFamily="18" charset="0"/>
                <a:ea typeface="Times New Roman" panose="02020603050405020304" pitchFamily="18" charset="0"/>
              </a:rPr>
              <a:t>. </a:t>
            </a:r>
            <a:r>
              <a:rPr lang="ru-RU" b="1" u="sng" dirty="0">
                <a:solidFill>
                  <a:schemeClr val="accent3">
                    <a:lumMod val="60000"/>
                    <a:lumOff val="40000"/>
                  </a:schemeClr>
                </a:solidFill>
                <a:latin typeface="Times New Roman" panose="02020603050405020304" pitchFamily="18" charset="0"/>
                <a:ea typeface="Times New Roman" panose="02020603050405020304" pitchFamily="18" charset="0"/>
              </a:rPr>
              <a:t>Сен-Венан </a:t>
            </a:r>
            <a:r>
              <a:rPr lang="ru-RU" b="1" u="sng" dirty="0" err="1">
                <a:solidFill>
                  <a:schemeClr val="accent3">
                    <a:lumMod val="60000"/>
                    <a:lumOff val="40000"/>
                  </a:schemeClr>
                </a:solidFill>
                <a:latin typeface="Times New Roman" panose="02020603050405020304" pitchFamily="18" charset="0"/>
                <a:ea typeface="Times New Roman" panose="02020603050405020304" pitchFamily="18" charset="0"/>
              </a:rPr>
              <a:t>принципи</a:t>
            </a:r>
            <a:r>
              <a:rPr lang="ru-RU" b="1" u="sng" dirty="0">
                <a:solidFill>
                  <a:schemeClr val="bg1"/>
                </a:solidFill>
                <a:latin typeface="Times New Roman" panose="02020603050405020304" pitchFamily="18" charset="0"/>
                <a:ea typeface="Times New Roman" panose="02020603050405020304" pitchFamily="18" charset="0"/>
              </a:rPr>
              <a:t>.</a:t>
            </a:r>
            <a:r>
              <a:rPr lang="ru-RU" dirty="0">
                <a:solidFill>
                  <a:schemeClr val="bg1"/>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Жисмга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қўйилган</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кучнинг</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таъсир</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нуқтасидан</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етарлича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узоқда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жойлашган</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нуқталарда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ҳосил</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бўладиган</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ички</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кучлар</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характери</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ташқи</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кучнинг</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таъсир</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характерига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ботлиқ</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эмас</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Бу</a:t>
            </a:r>
            <a:r>
              <a:rPr lang="ru-RU" dirty="0">
                <a:solidFill>
                  <a:srgbClr val="CCFFFF"/>
                </a:solidFill>
                <a:latin typeface="Times New Roman" panose="02020603050405020304" pitchFamily="18" charset="0"/>
                <a:ea typeface="Times New Roman" panose="02020603050405020304" pitchFamily="18" charset="0"/>
              </a:rPr>
              <a:t> принцип </a:t>
            </a:r>
            <a:r>
              <a:rPr lang="ru-RU" dirty="0" err="1">
                <a:solidFill>
                  <a:srgbClr val="CCFFFF"/>
                </a:solidFill>
                <a:latin typeface="Times New Roman" panose="02020603050405020304" pitchFamily="18" charset="0"/>
                <a:ea typeface="Times New Roman" panose="02020603050405020304" pitchFamily="18" charset="0"/>
              </a:rPr>
              <a:t>асосида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жисмга</a:t>
            </a:r>
            <a:r>
              <a:rPr lang="ru-RU" dirty="0">
                <a:solidFill>
                  <a:srgbClr val="CCFFFF"/>
                </a:solidFill>
                <a:latin typeface="Times New Roman" panose="02020603050405020304" pitchFamily="18" charset="0"/>
                <a:ea typeface="Times New Roman" panose="02020603050405020304" pitchFamily="18" charset="0"/>
              </a:rPr>
              <a:t> у </a:t>
            </a:r>
            <a:r>
              <a:rPr lang="ru-RU" dirty="0" err="1">
                <a:solidFill>
                  <a:srgbClr val="CCFFFF"/>
                </a:solidFill>
                <a:latin typeface="Times New Roman" panose="02020603050405020304" pitchFamily="18" charset="0"/>
                <a:ea typeface="Times New Roman" panose="02020603050405020304" pitchFamily="18" charset="0"/>
              </a:rPr>
              <a:t>қадар</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катта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бўлмаган</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юзачаларда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тақсимланган</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кучлар</a:t>
            </a:r>
            <a:r>
              <a:rPr lang="ru-RU" dirty="0">
                <a:solidFill>
                  <a:srgbClr val="CCFFFF"/>
                </a:solidFill>
                <a:latin typeface="Times New Roman" panose="02020603050405020304" pitchFamily="18" charset="0"/>
                <a:ea typeface="Times New Roman" panose="02020603050405020304" pitchFamily="18" charset="0"/>
              </a:rPr>
              <a:t> шу </a:t>
            </a:r>
            <a:r>
              <a:rPr lang="ru-RU" dirty="0" err="1">
                <a:solidFill>
                  <a:srgbClr val="CCFFFF"/>
                </a:solidFill>
                <a:latin typeface="Times New Roman" panose="02020603050405020304" pitchFamily="18" charset="0"/>
                <a:ea typeface="Times New Roman" panose="02020603050405020304" pitchFamily="18" charset="0"/>
              </a:rPr>
              <a:t>кучларнинг</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тенг</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таъсир</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этувчисини</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ифодаловчи</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битта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бир</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нуқтага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қўйилган</a:t>
            </a:r>
            <a:r>
              <a:rPr lang="ru-RU" dirty="0">
                <a:solidFill>
                  <a:srgbClr val="CCFFFF"/>
                </a:solidFill>
                <a:latin typeface="Times New Roman" panose="02020603050405020304" pitchFamily="18" charset="0"/>
                <a:ea typeface="Times New Roman" panose="02020603050405020304" pitchFamily="18" charset="0"/>
              </a:rPr>
              <a:t> куч </a:t>
            </a:r>
            <a:r>
              <a:rPr lang="ru-RU" dirty="0" err="1">
                <a:solidFill>
                  <a:srgbClr val="CCFFFF"/>
                </a:solidFill>
                <a:latin typeface="Times New Roman" panose="02020603050405020304" pitchFamily="18" charset="0"/>
                <a:ea typeface="Times New Roman" panose="02020603050405020304" pitchFamily="18" charset="0"/>
              </a:rPr>
              <a:t>билан</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алмаштирилиши</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мумкин</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бунинг</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натижасида</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ҳисоб-китоб</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иши</a:t>
            </a:r>
            <a:r>
              <a:rPr lang="ru-RU" dirty="0">
                <a:solidFill>
                  <a:srgbClr val="CCFFFF"/>
                </a:solidFill>
                <a:latin typeface="Times New Roman" panose="02020603050405020304" pitchFamily="18" charset="0"/>
                <a:ea typeface="Times New Roman" panose="02020603050405020304" pitchFamily="18" charset="0"/>
              </a:rPr>
              <a:t> </a:t>
            </a:r>
            <a:r>
              <a:rPr lang="ru-RU" dirty="0" err="1">
                <a:solidFill>
                  <a:srgbClr val="CCFFFF"/>
                </a:solidFill>
                <a:latin typeface="Times New Roman" panose="02020603050405020304" pitchFamily="18" charset="0"/>
                <a:ea typeface="Times New Roman" panose="02020603050405020304" pitchFamily="18" charset="0"/>
              </a:rPr>
              <a:t>соддалашади</a:t>
            </a:r>
            <a:r>
              <a:rPr lang="ru-RU" sz="2000" dirty="0">
                <a:solidFill>
                  <a:srgbClr val="CCFFFF"/>
                </a:solidFill>
                <a:latin typeface="Times New Roman" panose="02020603050405020304" pitchFamily="18" charset="0"/>
                <a:ea typeface="Times New Roman" panose="02020603050405020304" pitchFamily="18" charset="0"/>
              </a:rPr>
              <a:t>.</a:t>
            </a:r>
            <a:endParaRPr lang="en-US" sz="2000" dirty="0">
              <a:effectLst/>
              <a:latin typeface="Times New Roman" panose="02020603050405020304" pitchFamily="18" charset="0"/>
              <a:ea typeface="Times New Roman" panose="02020603050405020304" pitchFamily="18" charset="0"/>
            </a:endParaRPr>
          </a:p>
        </p:txBody>
      </p:sp>
      <p:sp>
        <p:nvSpPr>
          <p:cNvPr id="7" name="Прямоугольник 6"/>
          <p:cNvSpPr/>
          <p:nvPr/>
        </p:nvSpPr>
        <p:spPr>
          <a:xfrm>
            <a:off x="241300" y="5787911"/>
            <a:ext cx="8902700" cy="923330"/>
          </a:xfrm>
          <a:prstGeom prst="rect">
            <a:avLst/>
          </a:prstGeom>
        </p:spPr>
        <p:txBody>
          <a:bodyPr wrap="square">
            <a:spAutoFit/>
          </a:bodyPr>
          <a:lstStyle/>
          <a:p>
            <a:pPr indent="449580" algn="just">
              <a:lnSpc>
                <a:spcPct val="150000"/>
              </a:lnSpc>
              <a:spcAft>
                <a:spcPts val="1000"/>
              </a:spcAft>
            </a:pPr>
            <a:r>
              <a:rPr lang="uz-Cyrl-UZ" b="1" u="sng" dirty="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7</a:t>
            </a:r>
            <a:r>
              <a:rPr lang="en-US"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a:t>
            </a:r>
            <a:r>
              <a:rPr lang="en-US" b="1" u="sng" dirty="0" err="1"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Чекланиш</a:t>
            </a:r>
            <a:r>
              <a:rPr lang="en-US" b="1" u="sng" dirty="0" smtClean="0">
                <a:solidFill>
                  <a:schemeClr val="accent3">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з</a:t>
            </a:r>
            <a:r>
              <a:rPr lang="uz-Cyrl-UZ"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ў</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ри</a:t>
            </a:r>
            <a:r>
              <a:rPr lang="uz-Cyrl-UZ"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маганлик</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ҳ</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а</a:t>
            </a:r>
            <a:r>
              <a:rPr lang="uz-Cyrl-UZ"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идаги</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чекланиш.Юк</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қў</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йилганга</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адар</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жисмда</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кучланиш</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б</a:t>
            </a:r>
            <a:r>
              <a:rPr lang="uz-Cyrl-UZ"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ў</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лмайди</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деб</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тахмин</a:t>
            </a:r>
            <a:r>
              <a:rPr lang="en-US"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dirty="0" err="1">
                <a:solidFill>
                  <a:srgbClr val="CCFFFF"/>
                </a:solidFill>
                <a:latin typeface="Times New Roman" panose="02020603050405020304" pitchFamily="18" charset="0"/>
                <a:ea typeface="Times New Roman" panose="02020603050405020304" pitchFamily="18" charset="0"/>
                <a:cs typeface="Times New Roman" panose="02020603050405020304" pitchFamily="18" charset="0"/>
              </a:rPr>
              <a:t>илади</a:t>
            </a:r>
            <a:r>
              <a:rPr lang="en-US" dirty="0">
                <a:solidFill>
                  <a:srgbClr val="CCFFFF"/>
                </a:solidFill>
                <a:latin typeface="BalticaUzbek"/>
                <a:ea typeface="Times New Roman" panose="02020603050405020304" pitchFamily="18" charset="0"/>
                <a:cs typeface="BalticaUzbek"/>
              </a:rPr>
              <a:t>.</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236736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957943" y="0"/>
            <a:ext cx="6879771" cy="6879135"/>
          </a:xfrm>
          <a:prstGeom prst="rect">
            <a:avLst/>
          </a:prstGeom>
        </p:spPr>
      </p:pic>
    </p:spTree>
    <p:extLst>
      <p:ext uri="{BB962C8B-B14F-4D97-AF65-F5344CB8AC3E}">
        <p14:creationId xmlns:p14="http://schemas.microsoft.com/office/powerpoint/2010/main" xmlns="" val="52207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52650" y="181820"/>
            <a:ext cx="6308137" cy="584775"/>
          </a:xfrm>
          <a:prstGeom prst="rect">
            <a:avLst/>
          </a:prstGeom>
        </p:spPr>
        <p:txBody>
          <a:bodyPr wrap="none">
            <a:spAutoFit/>
          </a:bodyPr>
          <a:lstStyle/>
          <a:p>
            <a:r>
              <a:rPr lang="uz-Cyrl-UZ" sz="3200" b="1" dirty="0">
                <a:solidFill>
                  <a:srgbClr val="FF0000"/>
                </a:solidFill>
                <a:latin typeface="Times New Roman" panose="02020603050405020304" pitchFamily="18" charset="0"/>
                <a:ea typeface="Times New Roman" panose="02020603050405020304" pitchFamily="18" charset="0"/>
              </a:rPr>
              <a:t>Ўз – ўзини текшириш саволлари</a:t>
            </a:r>
            <a:endParaRPr lang="en-US" sz="3200" dirty="0"/>
          </a:p>
        </p:txBody>
      </p:sp>
      <p:sp>
        <p:nvSpPr>
          <p:cNvPr id="5" name="Прямоугольник 4"/>
          <p:cNvSpPr/>
          <p:nvPr/>
        </p:nvSpPr>
        <p:spPr>
          <a:xfrm>
            <a:off x="0" y="908070"/>
            <a:ext cx="9434286" cy="5678478"/>
          </a:xfrm>
          <a:prstGeom prst="rect">
            <a:avLst/>
          </a:prstGeom>
        </p:spPr>
        <p:txBody>
          <a:bodyPr wrap="square">
            <a:spAutoFit/>
          </a:bodyPr>
          <a:lstStyle/>
          <a:p>
            <a:pPr indent="449580">
              <a:spcAft>
                <a:spcPts val="100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1.Ташқи кучлар ва уларни классификацияси. </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100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2.Конструкция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турлари.</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100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3.</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Мустахкамлик</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нимага</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айтилади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100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4.</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Бикирлик</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нимага</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айтилади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100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5.</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Устворлик</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нимага</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айтилади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100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6.Тежамли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конструкция нима?</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100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7.Анизатроп материаллар нима ва унга мисол.</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100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8. Изотроп ва материаллар нима ва унга мисол.</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100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9.Ортотроп материаллар нима  ва унга мисол.</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10.Материаллар қаршилигида қабул қилинган</a:t>
            </a:r>
            <a:r>
              <a:rPr lang="de-DE" sz="24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гипотезалар</a:t>
            </a:r>
            <a:r>
              <a:rPr lang="de-DE" sz="2400" dirty="0">
                <a:latin typeface="Times New Roman" panose="02020603050405020304" pitchFamily="18" charset="0"/>
                <a:ea typeface="Times New Roman" panose="02020603050405020304" pitchFamily="18" charset="0"/>
                <a:cs typeface="Times New Roman" panose="02020603050405020304" pitchFamily="18" charset="0"/>
              </a:rPr>
              <a:t> </a:t>
            </a:r>
            <a:r>
              <a:rPr lang="de-DE"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чекланишлар</a:t>
            </a:r>
            <a:r>
              <a:rPr lang="de-DE"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11</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Таянч реакция кучлари турлари нечта?</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51123620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Ион">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631</TotalTime>
  <Words>636</Words>
  <Application>Microsoft Office PowerPoint</Application>
  <PresentationFormat>Экран (4:3)</PresentationFormat>
  <Paragraphs>83</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Ион</vt:lpstr>
      <vt:lpstr>Материаллар қаршилиги фанига кириш</vt:lpstr>
      <vt:lpstr>Режа:</vt:lpstr>
      <vt:lpstr>Кириш. Фаннинг мақсади ва вазифалари</vt:lpstr>
      <vt:lpstr>Слайд 4</vt:lpstr>
      <vt:lpstr>Слайд 5</vt:lpstr>
      <vt:lpstr>Слайд 6</vt:lpstr>
      <vt:lpstr>Слайд 7</vt:lpstr>
      <vt:lpstr>Материаллар қаршилиги фани ва  масалаларини ечишни ўрганиш  усули</vt:lpstr>
      <vt:lpstr>Фан тарихи ва бошқа фанлар билан боғлиқлиги</vt:lpstr>
      <vt:lpstr>Слайд 10</vt:lpstr>
      <vt:lpstr>Слайд 11</vt:lpstr>
      <vt:lpstr>Конструкция турлари</vt:lpstr>
      <vt:lpstr>Слайд 13</vt:lpstr>
      <vt:lpstr>Слайд 14</vt:lpstr>
      <vt:lpstr>Слайд 15</vt:lpstr>
      <vt:lpstr>Ташқи кучлар ва уларни таснифи</vt:lpstr>
      <vt:lpstr>Ташқи кучлар конструкцияга таъсир этишига қараб қуйидагича таснифланади:</vt:lpstr>
      <vt:lpstr>Материаллар қаршилигида қабул қилинган  гипотезалар (чекланишлар)</vt:lpstr>
      <vt:lpstr>Слайд 19</vt:lpstr>
      <vt:lpstr>Слайд 20</vt:lpstr>
      <vt:lpstr>Слайд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Windows User</dc:creator>
  <cp:lastModifiedBy>New Tech</cp:lastModifiedBy>
  <cp:revision>50</cp:revision>
  <dcterms:created xsi:type="dcterms:W3CDTF">2018-03-02T07:22:31Z</dcterms:created>
  <dcterms:modified xsi:type="dcterms:W3CDTF">2018-05-30T10:31:36Z</dcterms:modified>
</cp:coreProperties>
</file>