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7" r:id="rId11"/>
    <p:sldId id="268" r:id="rId12"/>
    <p:sldId id="278" r:id="rId13"/>
    <p:sldId id="269" r:id="rId14"/>
    <p:sldId id="265" r:id="rId15"/>
    <p:sldId id="266" r:id="rId16"/>
    <p:sldId id="270" r:id="rId17"/>
    <p:sldId id="271" r:id="rId18"/>
    <p:sldId id="272" r:id="rId19"/>
    <p:sldId id="273" r:id="rId20"/>
    <p:sldId id="274" r:id="rId21"/>
    <p:sldId id="275" r:id="rId22"/>
    <p:sldId id="276" r:id="rId23"/>
    <p:sldId id="277" r:id="rId2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311F"/>
    <a:srgbClr val="2E0F00"/>
    <a:srgbClr val="3E1F00"/>
    <a:srgbClr val="422C16"/>
    <a:srgbClr val="0C788E"/>
    <a:srgbClr val="006666"/>
    <a:srgbClr val="0099CC"/>
    <a:srgbClr val="66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8D230F3-CF80-4859-8CE7-A43EE81993B5}" styleName="Светлый стиль 1 — акцент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323" autoAdjust="0"/>
    <p:restoredTop sz="94652" autoAdjust="0"/>
  </p:normalViewPr>
  <p:slideViewPr>
    <p:cSldViewPr>
      <p:cViewPr varScale="1">
        <p:scale>
          <a:sx n="69" d="100"/>
          <a:sy n="69" d="100"/>
        </p:scale>
        <p:origin x="-134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5" Type="http://schemas.openxmlformats.org/officeDocument/2006/relationships/image" Target="../media/image20.wmf"/><Relationship Id="rId4" Type="http://schemas.openxmlformats.org/officeDocument/2006/relationships/image" Target="../media/image19.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4" Type="http://schemas.openxmlformats.org/officeDocument/2006/relationships/image" Target="../media/image25.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image" Target="../media/image3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image" Target="../media/image40.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79EA8A61-D67E-444B-B856-19BA8EAC3732}" type="slidenum">
              <a:rPr lang="es-ES" altLang="en-US"/>
              <a:pPr/>
              <a:t>‹#›</a:t>
            </a:fld>
            <a:endParaRPr lang="es-ES" altLang="en-US"/>
          </a:p>
        </p:txBody>
      </p:sp>
    </p:spTree>
    <p:extLst>
      <p:ext uri="{BB962C8B-B14F-4D97-AF65-F5344CB8AC3E}">
        <p14:creationId xmlns:p14="http://schemas.microsoft.com/office/powerpoint/2010/main" xmlns="" val="3177906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02C488BE-0786-4BEA-B54C-ED784ED04BAA}" type="slidenum">
              <a:rPr lang="es-ES" altLang="en-US"/>
              <a:pPr/>
              <a:t>‹#›</a:t>
            </a:fld>
            <a:endParaRPr lang="es-ES" altLang="en-US"/>
          </a:p>
        </p:txBody>
      </p:sp>
    </p:spTree>
    <p:extLst>
      <p:ext uri="{BB962C8B-B14F-4D97-AF65-F5344CB8AC3E}">
        <p14:creationId xmlns:p14="http://schemas.microsoft.com/office/powerpoint/2010/main" xmlns="" val="863588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2080F329-0525-4C37-94CB-F0175EB9681A}" type="slidenum">
              <a:rPr lang="es-ES" altLang="en-US"/>
              <a:pPr/>
              <a:t>‹#›</a:t>
            </a:fld>
            <a:endParaRPr lang="es-ES" altLang="en-US"/>
          </a:p>
        </p:txBody>
      </p:sp>
    </p:spTree>
    <p:extLst>
      <p:ext uri="{BB962C8B-B14F-4D97-AF65-F5344CB8AC3E}">
        <p14:creationId xmlns:p14="http://schemas.microsoft.com/office/powerpoint/2010/main" xmlns="" val="4164944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fld id="{260473EA-807E-4C57-84D4-1E8F2ACD76B3}" type="slidenum">
              <a:rPr lang="es-ES" altLang="en-US"/>
              <a:pPr/>
              <a:t>‹#›</a:t>
            </a:fld>
            <a:endParaRPr lang="es-ES" altLang="en-US"/>
          </a:p>
        </p:txBody>
      </p:sp>
    </p:spTree>
    <p:extLst>
      <p:ext uri="{BB962C8B-B14F-4D97-AF65-F5344CB8AC3E}">
        <p14:creationId xmlns:p14="http://schemas.microsoft.com/office/powerpoint/2010/main" xmlns="" val="3274570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fld id="{B8433009-579D-4BD9-BDDE-23D72B5FCA93}" type="slidenum">
              <a:rPr lang="es-ES" altLang="en-US"/>
              <a:pPr/>
              <a:t>‹#›</a:t>
            </a:fld>
            <a:endParaRPr lang="es-ES" altLang="en-US"/>
          </a:p>
        </p:txBody>
      </p:sp>
    </p:spTree>
    <p:extLst>
      <p:ext uri="{BB962C8B-B14F-4D97-AF65-F5344CB8AC3E}">
        <p14:creationId xmlns:p14="http://schemas.microsoft.com/office/powerpoint/2010/main" xmlns="" val="801914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fld id="{27E6AF82-6843-4024-8A2D-F7344FACB40D}" type="slidenum">
              <a:rPr lang="es-ES" altLang="en-US"/>
              <a:pPr/>
              <a:t>‹#›</a:t>
            </a:fld>
            <a:endParaRPr lang="es-ES" altLang="en-US"/>
          </a:p>
        </p:txBody>
      </p:sp>
    </p:spTree>
    <p:extLst>
      <p:ext uri="{BB962C8B-B14F-4D97-AF65-F5344CB8AC3E}">
        <p14:creationId xmlns:p14="http://schemas.microsoft.com/office/powerpoint/2010/main" xmlns="" val="1113413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fld id="{3963A7DC-DAF0-4035-9904-6FE45F12179B}" type="slidenum">
              <a:rPr lang="es-ES" altLang="en-US"/>
              <a:pPr/>
              <a:t>‹#›</a:t>
            </a:fld>
            <a:endParaRPr lang="es-ES" altLang="en-US"/>
          </a:p>
        </p:txBody>
      </p:sp>
    </p:spTree>
    <p:extLst>
      <p:ext uri="{BB962C8B-B14F-4D97-AF65-F5344CB8AC3E}">
        <p14:creationId xmlns:p14="http://schemas.microsoft.com/office/powerpoint/2010/main" xmlns="" val="31310642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fld id="{29FCEE67-7819-40B8-97F6-AF828BA631DE}" type="slidenum">
              <a:rPr lang="es-ES" altLang="en-US"/>
              <a:pPr/>
              <a:t>‹#›</a:t>
            </a:fld>
            <a:endParaRPr lang="es-ES" altLang="en-US"/>
          </a:p>
        </p:txBody>
      </p:sp>
    </p:spTree>
    <p:extLst>
      <p:ext uri="{BB962C8B-B14F-4D97-AF65-F5344CB8AC3E}">
        <p14:creationId xmlns:p14="http://schemas.microsoft.com/office/powerpoint/2010/main" xmlns="" val="98165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fld id="{285199F0-652A-45FF-89EB-C5B06B4C4059}" type="slidenum">
              <a:rPr lang="es-ES" altLang="en-US"/>
              <a:pPr/>
              <a:t>‹#›</a:t>
            </a:fld>
            <a:endParaRPr lang="es-ES" altLang="en-US"/>
          </a:p>
        </p:txBody>
      </p:sp>
    </p:spTree>
    <p:extLst>
      <p:ext uri="{BB962C8B-B14F-4D97-AF65-F5344CB8AC3E}">
        <p14:creationId xmlns:p14="http://schemas.microsoft.com/office/powerpoint/2010/main" xmlns="" val="3565750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83EA5DF5-B4AD-4170-9F85-67E04CD4813E}" type="slidenum">
              <a:rPr lang="es-ES" altLang="en-US"/>
              <a:pPr/>
              <a:t>‹#›</a:t>
            </a:fld>
            <a:endParaRPr lang="es-ES" altLang="en-US"/>
          </a:p>
        </p:txBody>
      </p:sp>
    </p:spTree>
    <p:extLst>
      <p:ext uri="{BB962C8B-B14F-4D97-AF65-F5344CB8AC3E}">
        <p14:creationId xmlns:p14="http://schemas.microsoft.com/office/powerpoint/2010/main" xmlns="" val="2317356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C8C231EA-0CA4-4177-971B-ABA99040600D}" type="slidenum">
              <a:rPr lang="es-ES" altLang="en-US"/>
              <a:pPr/>
              <a:t>‹#›</a:t>
            </a:fld>
            <a:endParaRPr lang="es-ES" altLang="en-US"/>
          </a:p>
        </p:txBody>
      </p:sp>
    </p:spTree>
    <p:extLst>
      <p:ext uri="{BB962C8B-B14F-4D97-AF65-F5344CB8AC3E}">
        <p14:creationId xmlns:p14="http://schemas.microsoft.com/office/powerpoint/2010/main" xmlns="" val="3630110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dirty="0">
                <a:latin typeface="Arial" charset="0"/>
                <a:cs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dirty="0">
                <a:latin typeface="Arial" charset="0"/>
                <a:cs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8EB2085B-04BF-4531-A3D4-6FDDC0AB8A5E}" type="slidenum">
              <a:rPr lang="es-ES" altLang="en-US"/>
              <a:pPr/>
              <a:t>‹#›</a:t>
            </a:fld>
            <a:endParaRPr lang="es-E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9.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5.png"/><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oleObject" Target="../embeddings/oleObject5.bin"/><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oleObject" Target="../embeddings/oleObject7.bin"/><Relationship Id="rId4" Type="http://schemas.openxmlformats.org/officeDocument/2006/relationships/oleObject" Target="../embeddings/oleObject6.bin"/><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oleObject" Target="../embeddings/oleObject11.bin"/><Relationship Id="rId7" Type="http://schemas.openxmlformats.org/officeDocument/2006/relationships/oleObject" Target="../embeddings/oleObject15.bin"/><Relationship Id="rId12"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4.bin"/><Relationship Id="rId11" Type="http://schemas.openxmlformats.org/officeDocument/2006/relationships/image" Target="../media/image26.png"/><Relationship Id="rId5" Type="http://schemas.openxmlformats.org/officeDocument/2006/relationships/oleObject" Target="../embeddings/oleObject13.bin"/><Relationship Id="rId10" Type="http://schemas.openxmlformats.org/officeDocument/2006/relationships/oleObject" Target="../embeddings/oleObject18.bin"/><Relationship Id="rId4" Type="http://schemas.openxmlformats.org/officeDocument/2006/relationships/oleObject" Target="../embeddings/oleObject12.bin"/><Relationship Id="rId9" Type="http://schemas.openxmlformats.org/officeDocument/2006/relationships/oleObject" Target="../embeddings/oleObject17.bin"/></Relationships>
</file>

<file path=ppt/slides/_rels/slide10.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oleObject" Target="../embeddings/oleObject21.bin"/><Relationship Id="rId4" Type="http://schemas.openxmlformats.org/officeDocument/2006/relationships/oleObject" Target="../embeddings/oleObject20.bin"/></Relationships>
</file>

<file path=ppt/slides/_rels/slide1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38.png"/></Relationships>
</file>

<file path=ppt/slides/_rels/slide1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oleObject" Target="../embeddings/oleObject25.bin"/><Relationship Id="rId4" Type="http://schemas.openxmlformats.org/officeDocument/2006/relationships/oleObject" Target="../embeddings/oleObject24.bin"/></Relationships>
</file>

<file path=ppt/slides/_rels/slide2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0" name="Rectangle 170"/>
          <p:cNvSpPr>
            <a:spLocks noGrp="1" noChangeArrowheads="1"/>
          </p:cNvSpPr>
          <p:nvPr>
            <p:ph type="ctrTitle"/>
          </p:nvPr>
        </p:nvSpPr>
        <p:spPr>
          <a:xfrm>
            <a:off x="611560" y="4839047"/>
            <a:ext cx="7992888" cy="1038225"/>
          </a:xfrm>
        </p:spPr>
        <p:txBody>
          <a:bodyPr/>
          <a:lstStyle/>
          <a:p>
            <a:pPr eaLnBrk="1" hangingPunct="1"/>
            <a:r>
              <a:rPr lang="uz-Cyrl-UZ" sz="4800" b="1" dirty="0"/>
              <a:t>Тўғри стерженни ч</a:t>
            </a:r>
            <a:r>
              <a:rPr lang="ru-RU" sz="4800" b="1" dirty="0" err="1"/>
              <a:t>ўзилиш</a:t>
            </a:r>
            <a:r>
              <a:rPr lang="uz-Cyrl-UZ" sz="4800" b="1" dirty="0"/>
              <a:t>и</a:t>
            </a:r>
            <a:r>
              <a:rPr lang="ru-RU" sz="4800" b="1" dirty="0"/>
              <a:t> </a:t>
            </a:r>
            <a:r>
              <a:rPr lang="ru-RU" sz="4800" b="1" dirty="0" err="1"/>
              <a:t>ва</a:t>
            </a:r>
            <a:r>
              <a:rPr lang="ru-RU" sz="4800" b="1" dirty="0"/>
              <a:t> </a:t>
            </a:r>
            <a:r>
              <a:rPr lang="ru-RU" sz="4800" b="1" dirty="0" err="1"/>
              <a:t>сиқилиш</a:t>
            </a:r>
            <a:r>
              <a:rPr lang="uz-Cyrl-UZ" sz="4800" b="1" dirty="0"/>
              <a:t>и.</a:t>
            </a:r>
            <a:endParaRPr lang="es-ES" altLang="en-US" sz="4000" b="1" dirty="0" smtClean="0">
              <a:solidFill>
                <a:srgbClr val="1B311F"/>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510952" y="141539"/>
            <a:ext cx="8229600" cy="1143000"/>
          </a:xfrm>
        </p:spPr>
        <p:txBody>
          <a:bodyPr/>
          <a:lstStyle/>
          <a:p>
            <a:pPr eaLnBrk="1" hangingPunct="1"/>
            <a:r>
              <a:rPr lang="uz-Cyrl-UZ" sz="5400" b="1" dirty="0"/>
              <a:t>Режа</a:t>
            </a:r>
            <a:r>
              <a:rPr lang="uz-Cyrl-UZ" sz="5400" b="1" dirty="0" smtClean="0"/>
              <a:t>:</a:t>
            </a:r>
            <a:endParaRPr lang="en-US" altLang="en-US" sz="5400" dirty="0" smtClean="0">
              <a:solidFill>
                <a:schemeClr val="tx1"/>
              </a:solidFill>
            </a:endParaRPr>
          </a:p>
        </p:txBody>
      </p:sp>
      <p:sp>
        <p:nvSpPr>
          <p:cNvPr id="3075" name="Rectangle 3"/>
          <p:cNvSpPr>
            <a:spLocks noGrp="1" noChangeArrowheads="1"/>
          </p:cNvSpPr>
          <p:nvPr>
            <p:ph type="body" idx="1"/>
          </p:nvPr>
        </p:nvSpPr>
        <p:spPr>
          <a:xfrm>
            <a:off x="107504" y="1207046"/>
            <a:ext cx="9036496" cy="4742234"/>
          </a:xfrm>
        </p:spPr>
        <p:txBody>
          <a:bodyPr/>
          <a:lstStyle/>
          <a:p>
            <a:pPr marL="0" indent="0">
              <a:buNone/>
            </a:pPr>
            <a:r>
              <a:rPr lang="uz-Cyrl-UZ" sz="3000" b="1" dirty="0"/>
              <a:t>1</a:t>
            </a:r>
            <a:r>
              <a:rPr lang="uz-Cyrl-UZ" sz="3000" b="1" dirty="0" smtClean="0"/>
              <a:t>.</a:t>
            </a:r>
            <a:r>
              <a:rPr lang="en-US" sz="3000" b="1" dirty="0" smtClean="0"/>
              <a:t>	</a:t>
            </a:r>
            <a:r>
              <a:rPr lang="uz-Cyrl-UZ" sz="3000" b="1" dirty="0" smtClean="0"/>
              <a:t>Бўйлама </a:t>
            </a:r>
            <a:r>
              <a:rPr lang="uz-Cyrl-UZ" sz="3000" b="1" dirty="0"/>
              <a:t>куч. Кучланиш.</a:t>
            </a:r>
            <a:endParaRPr lang="en-US" sz="3000" dirty="0"/>
          </a:p>
          <a:p>
            <a:pPr marL="0" indent="0">
              <a:buNone/>
            </a:pPr>
            <a:r>
              <a:rPr lang="uz-Cyrl-UZ" sz="3000" b="1" dirty="0"/>
              <a:t>2. </a:t>
            </a:r>
            <a:r>
              <a:rPr lang="en-US" sz="3000" b="1" dirty="0" smtClean="0"/>
              <a:t>	</a:t>
            </a:r>
            <a:r>
              <a:rPr lang="uz-Cyrl-UZ" sz="3000" b="1" dirty="0" smtClean="0"/>
              <a:t>Бўйлама </a:t>
            </a:r>
            <a:r>
              <a:rPr lang="uz-Cyrl-UZ" sz="3000" b="1" dirty="0"/>
              <a:t>ва кўндаланг </a:t>
            </a:r>
            <a:r>
              <a:rPr lang="uz-Cyrl-UZ" sz="3000" b="1" dirty="0" smtClean="0"/>
              <a:t>деформация.</a:t>
            </a:r>
            <a:r>
              <a:rPr lang="en-US" sz="3000" b="1" dirty="0" smtClean="0"/>
              <a:t> </a:t>
            </a:r>
            <a:r>
              <a:rPr lang="uz-Cyrl-UZ" sz="3000" b="1" dirty="0" smtClean="0"/>
              <a:t>Пуассон </a:t>
            </a:r>
            <a:r>
              <a:rPr lang="uz-Cyrl-UZ" sz="3000" b="1" dirty="0"/>
              <a:t>коэффиценти.</a:t>
            </a:r>
            <a:endParaRPr lang="en-US" sz="3000" dirty="0"/>
          </a:p>
          <a:p>
            <a:pPr marL="0" indent="0">
              <a:buNone/>
            </a:pPr>
            <a:r>
              <a:rPr lang="uz-Cyrl-UZ" sz="3000" b="1" dirty="0"/>
              <a:t>3. </a:t>
            </a:r>
            <a:r>
              <a:rPr lang="en-US" sz="3000" b="1" dirty="0" smtClean="0"/>
              <a:t>	</a:t>
            </a:r>
            <a:r>
              <a:rPr lang="uz-Cyrl-UZ" sz="3000" b="1" dirty="0" smtClean="0"/>
              <a:t>Гук </a:t>
            </a:r>
            <a:r>
              <a:rPr lang="uz-Cyrl-UZ" sz="3000" b="1" dirty="0"/>
              <a:t>қонуни. Эластиклик модули.</a:t>
            </a:r>
            <a:endParaRPr lang="en-US" sz="3000" dirty="0"/>
          </a:p>
          <a:p>
            <a:pPr marL="0" indent="0">
              <a:buNone/>
            </a:pPr>
            <a:r>
              <a:rPr lang="uz-Cyrl-UZ" sz="3000" b="1" dirty="0"/>
              <a:t>4. </a:t>
            </a:r>
            <a:r>
              <a:rPr lang="en-US" sz="3000" b="1" dirty="0" smtClean="0"/>
              <a:t>	</a:t>
            </a:r>
            <a:r>
              <a:rPr lang="uz-Cyrl-UZ" sz="3000" b="1" dirty="0" smtClean="0"/>
              <a:t>Деформациянинг </a:t>
            </a:r>
            <a:r>
              <a:rPr lang="uz-Cyrl-UZ" sz="3000" b="1" dirty="0"/>
              <a:t>потенциал энергиияси.</a:t>
            </a:r>
            <a:endParaRPr lang="en-US" sz="3000" dirty="0"/>
          </a:p>
          <a:p>
            <a:pPr marL="0" indent="0">
              <a:buNone/>
            </a:pPr>
            <a:r>
              <a:rPr lang="uz-Cyrl-UZ" sz="3000" b="1" dirty="0" smtClean="0"/>
              <a:t>5.</a:t>
            </a:r>
            <a:r>
              <a:rPr lang="en-US" sz="3000" b="1" dirty="0" smtClean="0"/>
              <a:t>	</a:t>
            </a:r>
            <a:r>
              <a:rPr lang="uz-Cyrl-UZ" sz="3000" b="1" dirty="0" smtClean="0"/>
              <a:t>Стерженларнинг </a:t>
            </a:r>
            <a:r>
              <a:rPr lang="uz-Cyrl-UZ" sz="3000" b="1" dirty="0"/>
              <a:t>чўзилиши ва </a:t>
            </a:r>
            <a:r>
              <a:rPr lang="uz-Cyrl-UZ" sz="3000" b="1" dirty="0" smtClean="0"/>
              <a:t>сиқилишининг  </a:t>
            </a:r>
            <a:r>
              <a:rPr lang="uz-Cyrl-UZ" sz="3000" b="1" dirty="0"/>
              <a:t>кўндаланг кесимларида ҳосил бўладиган зўриқиш    кучларини аниклаш. Статик аниқ масала.</a:t>
            </a:r>
            <a:endParaRPr lang="en-US" altLang="en-US" sz="30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68313" y="188640"/>
            <a:ext cx="8229600" cy="1143000"/>
          </a:xfrm>
        </p:spPr>
        <p:txBody>
          <a:bodyPr/>
          <a:lstStyle/>
          <a:p>
            <a:pPr eaLnBrk="1" hangingPunct="1"/>
            <a:r>
              <a:rPr lang="uz-Cyrl-UZ" b="1" dirty="0" smtClean="0"/>
              <a:t>1.Бўйлама </a:t>
            </a:r>
            <a:r>
              <a:rPr lang="uz-Cyrl-UZ" b="1" dirty="0"/>
              <a:t>куч .Кучланиш.</a:t>
            </a:r>
            <a:endParaRPr lang="en-US" altLang="en-US" dirty="0" smtClean="0">
              <a:solidFill>
                <a:schemeClr val="tx1"/>
              </a:solidFill>
            </a:endParaRPr>
          </a:p>
        </p:txBody>
      </p:sp>
      <p:sp>
        <p:nvSpPr>
          <p:cNvPr id="2" name="Прямоугольник 1"/>
          <p:cNvSpPr/>
          <p:nvPr/>
        </p:nvSpPr>
        <p:spPr>
          <a:xfrm>
            <a:off x="64865" y="1196752"/>
            <a:ext cx="9036496" cy="923330"/>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Чўзилиши </a:t>
            </a:r>
            <a:r>
              <a:rPr lang="uz-Cyrl-UZ" dirty="0">
                <a:latin typeface="Times New Roman" panose="02020603050405020304" pitchFamily="18" charset="0"/>
                <a:ea typeface="Times New Roman" panose="02020603050405020304" pitchFamily="18" charset="0"/>
              </a:rPr>
              <a:t>ва сиқилиш қурилиш конструкциялари ва машина элементларида тез-тез учраб туради. Мисол учун: кўтаргичнинг (1-расм,а) а,б тросида чўзилиш, фабрика трубасида ўз оғирлигидан (1-расм б) сиқилиш пайдо бўлади.</a:t>
            </a:r>
            <a:endParaRPr lang="en-US" dirty="0"/>
          </a:p>
        </p:txBody>
      </p:sp>
      <p:pic>
        <p:nvPicPr>
          <p:cNvPr id="3" name="Рисунок 2"/>
          <p:cNvPicPr>
            <a:picLocks noChangeAspect="1"/>
          </p:cNvPicPr>
          <p:nvPr/>
        </p:nvPicPr>
        <p:blipFill>
          <a:blip r:embed="rId2" cstate="print"/>
          <a:stretch>
            <a:fillRect/>
          </a:stretch>
        </p:blipFill>
        <p:spPr>
          <a:xfrm>
            <a:off x="2336011" y="2120082"/>
            <a:ext cx="4494204" cy="27490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Прямоугольник 3"/>
          <p:cNvSpPr/>
          <p:nvPr/>
        </p:nvSpPr>
        <p:spPr>
          <a:xfrm>
            <a:off x="0" y="4843026"/>
            <a:ext cx="9036495" cy="1754326"/>
          </a:xfrm>
          <a:prstGeom prst="rect">
            <a:avLst/>
          </a:prstGeom>
        </p:spPr>
        <p:txBody>
          <a:bodyPr wrap="square">
            <a:spAutoFit/>
          </a:bodyPr>
          <a:lstStyle/>
          <a:p>
            <a:pPr marL="0" marR="0" algn="just">
              <a:spcBef>
                <a:spcPts val="0"/>
              </a:spcBef>
              <a:spcAft>
                <a:spcPts val="0"/>
              </a:spcAft>
            </a:pPr>
            <a:r>
              <a:rPr lang="en-US"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Ундан</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автомобилни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шатакка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олишда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ишлатиладиган</a:t>
            </a:r>
            <a:r>
              <a:rPr lang="ru-RU" dirty="0">
                <a:latin typeface="Times New Roman" panose="02020603050405020304" pitchFamily="18" charset="0"/>
                <a:ea typeface="Times New Roman" panose="02020603050405020304" pitchFamily="18" charset="0"/>
              </a:rPr>
              <a:t> трос, </a:t>
            </a:r>
            <a:r>
              <a:rPr lang="ru-RU" dirty="0" err="1">
                <a:latin typeface="Times New Roman" panose="02020603050405020304" pitchFamily="18" charset="0"/>
                <a:ea typeface="Times New Roman" panose="02020603050405020304" pitchFamily="18" charset="0"/>
              </a:rPr>
              <a:t>занжирлар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юк</a:t>
            </a:r>
            <a:r>
              <a:rPr lang="ru-RU" dirty="0">
                <a:latin typeface="Times New Roman" panose="02020603050405020304" pitchFamily="18" charset="0"/>
                <a:ea typeface="Times New Roman" panose="02020603050405020304" pitchFamily="18" charset="0"/>
              </a:rPr>
              <a:t> к</a:t>
            </a:r>
            <a:r>
              <a:rPr lang="uz-Cyrl-UZ" dirty="0">
                <a:latin typeface="Times New Roman" panose="02020603050405020304" pitchFamily="18" charset="0"/>
                <a:ea typeface="Times New Roman" panose="02020603050405020304" pitchFamily="18" charset="0"/>
              </a:rPr>
              <a:t>ў</a:t>
            </a:r>
            <a:r>
              <a:rPr lang="ru-RU" dirty="0" err="1">
                <a:latin typeface="Times New Roman" panose="02020603050405020304" pitchFamily="18" charset="0"/>
                <a:ea typeface="Times New Roman" panose="02020603050405020304" pitchFamily="18" charset="0"/>
              </a:rPr>
              <a:t>тариш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крандаги</a:t>
            </a:r>
            <a:r>
              <a:rPr lang="ru-RU" dirty="0">
                <a:latin typeface="Times New Roman" panose="02020603050405020304" pitchFamily="18" charset="0"/>
                <a:ea typeface="Times New Roman" panose="02020603050405020304" pitchFamily="18" charset="0"/>
              </a:rPr>
              <a:t> (2расм) п</a:t>
            </a:r>
            <a:r>
              <a:rPr lang="uz-Cyrl-UZ" dirty="0">
                <a:latin typeface="Times New Roman" panose="02020603050405020304" pitchFamily="18" charset="0"/>
                <a:ea typeface="Times New Roman" panose="02020603050405020304" pitchFamily="18" charset="0"/>
              </a:rPr>
              <a:t>ў</a:t>
            </a:r>
            <a:r>
              <a:rPr lang="ru-RU" dirty="0">
                <a:latin typeface="Times New Roman" panose="02020603050405020304" pitchFamily="18" charset="0"/>
                <a:ea typeface="Times New Roman" panose="02020603050405020304" pitchFamily="18" charset="0"/>
              </a:rPr>
              <a:t>лат ар</a:t>
            </a:r>
            <a:r>
              <a:rPr lang="uz-Cyrl-UZ" dirty="0">
                <a:latin typeface="Times New Roman" panose="02020603050405020304" pitchFamily="18" charset="0"/>
                <a:ea typeface="Times New Roman" panose="02020603050405020304" pitchFamily="18" charset="0"/>
              </a:rPr>
              <a:t>қ</a:t>
            </a:r>
            <a:r>
              <a:rPr lang="ru-RU" dirty="0">
                <a:latin typeface="Times New Roman" panose="02020603050405020304" pitchFamily="18" charset="0"/>
                <a:ea typeface="Times New Roman" panose="02020603050405020304" pitchFamily="18" charset="0"/>
              </a:rPr>
              <a:t>он, </a:t>
            </a:r>
            <a:r>
              <a:rPr lang="ru-RU" dirty="0" err="1">
                <a:latin typeface="Times New Roman" panose="02020603050405020304" pitchFamily="18" charset="0"/>
                <a:ea typeface="Times New Roman" panose="02020603050405020304" pitchFamily="18" charset="0"/>
              </a:rPr>
              <a:t>узатмадаги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тасма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бошкалар</a:t>
            </a:r>
            <a:r>
              <a:rPr lang="ru-RU" dirty="0">
                <a:latin typeface="Times New Roman" panose="02020603050405020304" pitchFamily="18" charset="0"/>
                <a:ea typeface="Times New Roman" panose="02020603050405020304" pitchFamily="18" charset="0"/>
              </a:rPr>
              <a:t> ч</a:t>
            </a:r>
            <a:r>
              <a:rPr lang="uz-Cyrl-UZ" dirty="0">
                <a:latin typeface="Times New Roman" panose="02020603050405020304" pitchFamily="18" charset="0"/>
                <a:ea typeface="Times New Roman" panose="02020603050405020304" pitchFamily="18" charset="0"/>
              </a:rPr>
              <a:t>ў</a:t>
            </a:r>
            <a:r>
              <a:rPr lang="ru-RU" dirty="0" err="1">
                <a:latin typeface="Times New Roman" panose="02020603050405020304" pitchFamily="18" charset="0"/>
                <a:ea typeface="Times New Roman" panose="02020603050405020304" pitchFamily="18" charset="0"/>
              </a:rPr>
              <a:t>зилишга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ишласа</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ғ</a:t>
            </a:r>
            <a:r>
              <a:rPr lang="ru-RU" dirty="0" err="1">
                <a:latin typeface="Times New Roman" panose="02020603050405020304" pitchFamily="18" charset="0"/>
                <a:ea typeface="Times New Roman" panose="02020603050405020304" pitchFamily="18" charset="0"/>
              </a:rPr>
              <a:t>иштлар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тошлардан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терилган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девор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бино</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томини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ушлаб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турувчи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колонналар</a:t>
            </a:r>
            <a:r>
              <a:rPr lang="ru-RU" dirty="0">
                <a:latin typeface="Times New Roman" panose="02020603050405020304" pitchFamily="18" charset="0"/>
                <a:ea typeface="Times New Roman" panose="02020603050405020304" pitchFamily="18" charset="0"/>
              </a:rPr>
              <a:t> си</a:t>
            </a:r>
            <a:r>
              <a:rPr lang="uz-Cyrl-UZ" dirty="0">
                <a:latin typeface="Times New Roman" panose="02020603050405020304" pitchFamily="18" charset="0"/>
                <a:ea typeface="Times New Roman" panose="02020603050405020304" pitchFamily="18" charset="0"/>
              </a:rPr>
              <a:t>қ</a:t>
            </a:r>
            <a:r>
              <a:rPr lang="ru-RU" dirty="0" err="1">
                <a:latin typeface="Times New Roman" panose="02020603050405020304" pitchFamily="18" charset="0"/>
                <a:ea typeface="Times New Roman" panose="02020603050405020304" pitchFamily="18" charset="0"/>
              </a:rPr>
              <a:t>илишга</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қ</a:t>
            </a:r>
            <a:r>
              <a:rPr lang="ru-RU" dirty="0" err="1">
                <a:latin typeface="Times New Roman" panose="02020603050405020304" pitchFamily="18" charset="0"/>
                <a:ea typeface="Times New Roman" panose="02020603050405020304" pitchFamily="18" charset="0"/>
              </a:rPr>
              <a:t>аршилик</a:t>
            </a:r>
            <a:r>
              <a:rPr lang="ru-RU" dirty="0">
                <a:latin typeface="Times New Roman" panose="02020603050405020304" pitchFamily="18" charset="0"/>
                <a:ea typeface="Times New Roman" panose="02020603050405020304" pitchFamily="18" charset="0"/>
              </a:rPr>
              <a:t> к</a:t>
            </a:r>
            <a:r>
              <a:rPr lang="uz-Cyrl-UZ" dirty="0">
                <a:latin typeface="Times New Roman" panose="02020603050405020304" pitchFamily="18" charset="0"/>
                <a:ea typeface="Times New Roman" panose="02020603050405020304" pitchFamily="18" charset="0"/>
              </a:rPr>
              <a:t>ў</a:t>
            </a:r>
            <a:r>
              <a:rPr lang="ru-RU" dirty="0" err="1">
                <a:latin typeface="Times New Roman" panose="02020603050405020304" pitchFamily="18" charset="0"/>
                <a:ea typeface="Times New Roman" panose="02020603050405020304" pitchFamily="18" charset="0"/>
              </a:rPr>
              <a:t>рсатади</a:t>
            </a:r>
            <a:r>
              <a:rPr lang="ru-RU" dirty="0">
                <a:latin typeface="Times New Roman" panose="02020603050405020304" pitchFamily="18" charset="0"/>
                <a:ea typeface="Times New Roman" panose="02020603050405020304" pitchFamily="18" charset="0"/>
              </a:rPr>
              <a:t>.</a:t>
            </a:r>
            <a:endParaRPr lang="en-US" sz="1100" dirty="0">
              <a:ea typeface="Times New Roman" panose="02020603050405020304" pitchFamily="18" charset="0"/>
            </a:endParaRPr>
          </a:p>
          <a:p>
            <a:r>
              <a:rPr lang="ru-RU" dirty="0" err="1">
                <a:latin typeface="Times New Roman" panose="02020603050405020304" pitchFamily="18" charset="0"/>
                <a:ea typeface="Times New Roman" panose="02020603050405020304" pitchFamily="18" charset="0"/>
              </a:rPr>
              <a:t>Стерженларнинг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a:t>
            </a:r>
            <a:r>
              <a:rPr lang="uz-Cyrl-UZ" dirty="0">
                <a:latin typeface="Times New Roman" panose="02020603050405020304" pitchFamily="18" charset="0"/>
                <a:ea typeface="Times New Roman" panose="02020603050405020304" pitchFamily="18" charset="0"/>
              </a:rPr>
              <a:t>ҳ</a:t>
            </a:r>
            <a:r>
              <a:rPr lang="ru-RU" dirty="0" err="1">
                <a:latin typeface="Times New Roman" panose="02020603050405020304" pitchFamily="18" charset="0"/>
                <a:ea typeface="Times New Roman" panose="02020603050405020304" pitchFamily="18" charset="0"/>
              </a:rPr>
              <a:t>камланиш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турига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нагрузкаларнинг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таъсир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этишига</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қ</a:t>
            </a:r>
            <a:r>
              <a:rPr lang="ru-RU" dirty="0">
                <a:latin typeface="Times New Roman" panose="02020603050405020304" pitchFamily="18" charset="0"/>
                <a:ea typeface="Times New Roman" panose="02020603050405020304" pitchFamily="18" charset="0"/>
              </a:rPr>
              <a:t>араб </a:t>
            </a:r>
            <a:r>
              <a:rPr lang="ru-RU" dirty="0" err="1">
                <a:latin typeface="Times New Roman" panose="02020603050405020304" pitchFamily="18" charset="0"/>
                <a:ea typeface="Times New Roman" panose="02020603050405020304" pitchFamily="18" charset="0"/>
              </a:rPr>
              <a:t>турли</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ҳ</a:t>
            </a:r>
            <a:r>
              <a:rPr lang="ru-RU" dirty="0">
                <a:latin typeface="Times New Roman" panose="02020603050405020304" pitchFamily="18" charset="0"/>
                <a:ea typeface="Times New Roman" panose="02020603050405020304" pitchFamily="18" charset="0"/>
              </a:rPr>
              <a:t>ил ч</a:t>
            </a:r>
            <a:r>
              <a:rPr lang="uz-Cyrl-UZ" dirty="0">
                <a:latin typeface="Times New Roman" panose="02020603050405020304" pitchFamily="18" charset="0"/>
                <a:ea typeface="Times New Roman" panose="02020603050405020304" pitchFamily="18" charset="0"/>
              </a:rPr>
              <a:t>ў</a:t>
            </a:r>
            <a:r>
              <a:rPr lang="ru-RU" dirty="0" err="1">
                <a:latin typeface="Times New Roman" panose="02020603050405020304" pitchFamily="18" charset="0"/>
                <a:ea typeface="Times New Roman" panose="02020603050405020304" pitchFamily="18" charset="0"/>
              </a:rPr>
              <a:t>зилиш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си</a:t>
            </a:r>
            <a:r>
              <a:rPr lang="uz-Cyrl-UZ" dirty="0">
                <a:latin typeface="Times New Roman" panose="02020603050405020304" pitchFamily="18" charset="0"/>
                <a:ea typeface="Times New Roman" panose="02020603050405020304" pitchFamily="18" charset="0"/>
              </a:rPr>
              <a:t>қ</a:t>
            </a:r>
            <a:r>
              <a:rPr lang="ru-RU" dirty="0" err="1">
                <a:latin typeface="Times New Roman" panose="02020603050405020304" pitchFamily="18" charset="0"/>
                <a:ea typeface="Times New Roman" panose="02020603050405020304" pitchFamily="18" charset="0"/>
              </a:rPr>
              <a:t>илиш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пайдо</a:t>
            </a:r>
            <a:r>
              <a:rPr lang="ru-RU" dirty="0">
                <a:latin typeface="Times New Roman" panose="02020603050405020304" pitchFamily="18" charset="0"/>
                <a:ea typeface="Times New Roman" panose="02020603050405020304" pitchFamily="18" charset="0"/>
              </a:rPr>
              <a:t> б</a:t>
            </a:r>
            <a:r>
              <a:rPr lang="uz-Cyrl-UZ" dirty="0">
                <a:latin typeface="Times New Roman" panose="02020603050405020304" pitchFamily="18" charset="0"/>
                <a:ea typeface="Times New Roman" panose="02020603050405020304" pitchFamily="18" charset="0"/>
              </a:rPr>
              <a:t>ў</a:t>
            </a:r>
            <a:r>
              <a:rPr lang="ru-RU" dirty="0">
                <a:latin typeface="Times New Roman" panose="02020603050405020304" pitchFamily="18" charset="0"/>
                <a:ea typeface="Times New Roman" panose="02020603050405020304" pitchFamily="18" charset="0"/>
              </a:rPr>
              <a:t>лиши </a:t>
            </a:r>
            <a:r>
              <a:rPr lang="ru-RU" dirty="0" err="1">
                <a:latin typeface="Times New Roman" panose="02020603050405020304" pitchFamily="18" charset="0"/>
                <a:ea typeface="Times New Roman" panose="02020603050405020304" pitchFamily="18" charset="0"/>
              </a:rPr>
              <a:t>мумкин</a:t>
            </a:r>
            <a:r>
              <a:rPr lang="ru-RU" dirty="0">
                <a:ea typeface="Times New Roman" panose="02020603050405020304" pitchFamily="18" charset="0"/>
              </a:rPr>
              <a:t>.</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34308" y="250032"/>
            <a:ext cx="5943600" cy="1295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34308" y="1686660"/>
            <a:ext cx="5943600" cy="2311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Прямоугольник 3"/>
          <p:cNvSpPr/>
          <p:nvPr/>
        </p:nvSpPr>
        <p:spPr>
          <a:xfrm>
            <a:off x="0" y="339035"/>
            <a:ext cx="3131840" cy="6186309"/>
          </a:xfrm>
          <a:prstGeom prst="rect">
            <a:avLst/>
          </a:prstGeom>
        </p:spPr>
        <p:txBody>
          <a:bodyPr wrap="square">
            <a:spAutoFit/>
          </a:bodyPr>
          <a:lstStyle/>
          <a:p>
            <a:r>
              <a:rPr lang="uz-Cyrl-UZ" b="1" dirty="0" smtClean="0">
                <a:solidFill>
                  <a:srgbClr val="0000FF"/>
                </a:solidFill>
                <a:latin typeface="Times New Roman" panose="02020603050405020304" pitchFamily="18" charset="0"/>
                <a:ea typeface="Times New Roman" panose="02020603050405020304" pitchFamily="18" charset="0"/>
              </a:rPr>
              <a:t>Марказий </a:t>
            </a:r>
            <a:r>
              <a:rPr lang="uz-Cyrl-UZ" b="1" dirty="0">
                <a:solidFill>
                  <a:srgbClr val="0000FF"/>
                </a:solidFill>
                <a:latin typeface="Times New Roman" panose="02020603050405020304" pitchFamily="18" charset="0"/>
                <a:ea typeface="Times New Roman" panose="02020603050405020304" pitchFamily="18" charset="0"/>
              </a:rPr>
              <a:t>чўзилиш ёки сиқилиш деб</a:t>
            </a:r>
            <a:r>
              <a:rPr lang="uz-Cyrl-UZ" b="1" dirty="0">
                <a:solidFill>
                  <a:srgbClr val="3366FF"/>
                </a:solidFill>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бир-бирига тенг ва ўқи бўйлаб қарама –қарши томонларга йўналган  кучлар таъсиридаги стерженларнинг деформациясига айтилади</a:t>
            </a:r>
            <a:r>
              <a:rPr lang="uz-Cyrl-UZ" dirty="0" smtClean="0">
                <a:latin typeface="Times New Roman" panose="02020603050405020304" pitchFamily="18" charset="0"/>
                <a:ea typeface="Times New Roman" panose="02020603050405020304" pitchFamily="18" charset="0"/>
              </a:rPr>
              <a:t>.</a:t>
            </a:r>
            <a:endParaRPr lang="en-US" dirty="0" smtClean="0">
              <a:latin typeface="Times New Roman" panose="02020603050405020304" pitchFamily="18" charset="0"/>
              <a:ea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rPr>
              <a:t>Стержен чўзилганда унинг узунлиги ортади, кўндаланг ўлчамлари қисқаради, сиқилишда эса аксинча, стержен узунлиги қисқариб, кўндаланг кесим ўлчамлари ортади. Чўзилиш ва сиқилиш деформацияси стерженнинг узунлиги ва кўндаланг кесимлари ўзгаришидан иборат. Бруснинг кўндаланг кесимида ҳосил бўлган нормал кучланишларнинг тенг таъсир этувчисига бўйлама куч дейилади. </a:t>
            </a:r>
            <a:endParaRPr lang="en-US" sz="1100" dirty="0">
              <a:ea typeface="Times New Roman" panose="02020603050405020304" pitchFamily="18" charset="0"/>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034309" y="4139288"/>
            <a:ext cx="5943600" cy="24955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3810351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476672"/>
            <a:ext cx="9036496" cy="1754326"/>
          </a:xfrm>
          <a:prstGeom prst="rect">
            <a:avLst/>
          </a:prstGeom>
        </p:spPr>
        <p:txBody>
          <a:bodyPr wrap="square">
            <a:spAutoFit/>
          </a:bodyPr>
          <a:lstStyle/>
          <a:p>
            <a:pPr marL="0" marR="0" algn="just">
              <a:spcBef>
                <a:spcPts val="0"/>
              </a:spcBef>
              <a:spcAft>
                <a:spcPts val="0"/>
              </a:spcAft>
            </a:pPr>
            <a:r>
              <a:rPr lang="uz-Cyrl-UZ" dirty="0" smtClean="0">
                <a:latin typeface="Times New Roman" panose="02020603050405020304" pitchFamily="18" charset="0"/>
                <a:ea typeface="Times New Roman" panose="02020603050405020304" pitchFamily="18" charset="0"/>
              </a:rPr>
              <a:t>Чўзилган </a:t>
            </a:r>
            <a:r>
              <a:rPr lang="uz-Cyrl-UZ" dirty="0">
                <a:latin typeface="Times New Roman" panose="02020603050405020304" pitchFamily="18" charset="0"/>
                <a:ea typeface="Times New Roman" panose="02020603050405020304" pitchFamily="18" charset="0"/>
              </a:rPr>
              <a:t>ёки сиқилган тўғри брусларда кўндаланг кесимларида бўйлама зўриқиш кучлари ҳосил бўлади, яъни Nх. </a:t>
            </a:r>
            <a:endParaRPr lang="en-US" sz="1100" dirty="0">
              <a:ea typeface="Times New Roman" panose="02020603050405020304" pitchFamily="18" charset="0"/>
            </a:endParaRPr>
          </a:p>
          <a:p>
            <a:pPr marL="0" marR="0" algn="just">
              <a:spcBef>
                <a:spcPts val="0"/>
              </a:spcBef>
              <a:spcAft>
                <a:spcPts val="0"/>
              </a:spcAft>
            </a:pPr>
            <a:r>
              <a:rPr lang="uz-Cyrl-UZ" dirty="0">
                <a:latin typeface="Times New Roman" panose="02020603050405020304" pitchFamily="18" charset="0"/>
                <a:ea typeface="Times New Roman" panose="02020603050405020304" pitchFamily="18" charset="0"/>
              </a:rPr>
              <a:t>Масалан: чўзилган ёки сиқилган брусларнинг энг оддийсини кўриб чиқамиз.</a:t>
            </a:r>
            <a:endParaRPr lang="en-US" sz="1100" dirty="0">
              <a:ea typeface="Times New Roman" panose="02020603050405020304" pitchFamily="18" charset="0"/>
            </a:endParaRPr>
          </a:p>
          <a:p>
            <a:pPr marL="0" marR="0" algn="just">
              <a:spcBef>
                <a:spcPts val="0"/>
              </a:spcBef>
              <a:spcAft>
                <a:spcPts val="0"/>
              </a:spcAft>
            </a:pPr>
            <a:r>
              <a:rPr lang="uz-Cyrl-UZ" dirty="0">
                <a:latin typeface="Times New Roman" panose="02020603050405020304" pitchFamily="18" charset="0"/>
                <a:ea typeface="Times New Roman" panose="02020603050405020304" pitchFamily="18" charset="0"/>
              </a:rPr>
              <a:t>Масалаларда зўриқиш кучларини топишда кесиш методидан фойдаланилади. Бу методга кўра, зўриқиш кучларини аниқлаш учун ғўлани фикран кесамиз ва қолдирилган қисм мувозанатини ёзамиз.</a:t>
            </a:r>
            <a:endParaRPr lang="en-US" sz="1800" dirty="0">
              <a:effectLst/>
              <a:latin typeface="Times New Roman" panose="02020603050405020304" pitchFamily="18" charset="0"/>
              <a:ea typeface="Times New Roman" panose="0202060305040502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699792" y="2132856"/>
            <a:ext cx="3165218" cy="4859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Прямоугольник 4"/>
          <p:cNvSpPr/>
          <p:nvPr/>
        </p:nvSpPr>
        <p:spPr>
          <a:xfrm>
            <a:off x="0" y="2828836"/>
            <a:ext cx="9144000" cy="646331"/>
          </a:xfrm>
          <a:prstGeom prst="rect">
            <a:avLst/>
          </a:prstGeom>
        </p:spPr>
        <p:txBody>
          <a:bodyPr wrap="square">
            <a:spAutoFit/>
          </a:bodyPr>
          <a:lstStyle/>
          <a:p>
            <a:r>
              <a:rPr lang="uz-Cyrl-UZ" dirty="0">
                <a:latin typeface="Times New Roman" panose="02020603050405020304" pitchFamily="18" charset="0"/>
                <a:cs typeface="Times New Roman" panose="02020603050405020304" pitchFamily="18" charset="0"/>
              </a:rPr>
              <a:t>Бу ерда </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белгисининг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харфи қолдирилган қисмга қўйилган кучларнинг  Z ўқидаги проекциялари алгебраик йиғиндисини англатади.</a:t>
            </a:r>
            <a:endParaRPr lang="en-US" dirty="0">
              <a:latin typeface="Times New Roman" panose="02020603050405020304" pitchFamily="18" charset="0"/>
              <a:cs typeface="Times New Roman" panose="02020603050405020304" pitchFamily="18" charset="0"/>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xmlns="" val="689234229"/>
              </p:ext>
            </p:extLst>
          </p:nvPr>
        </p:nvGraphicFramePr>
        <p:xfrm>
          <a:off x="971600" y="2852936"/>
          <a:ext cx="333375" cy="371475"/>
        </p:xfrm>
        <a:graphic>
          <a:graphicData uri="http://schemas.openxmlformats.org/presentationml/2006/ole">
            <p:oleObj spid="_x0000_s2105" name="Уравнение" r:id="rId4" imgW="330200" imgH="368300" progId="Equation.3">
              <p:embed/>
            </p:oleObj>
          </a:graphicData>
        </a:graphic>
      </p:graphicFrame>
      <p:pic>
        <p:nvPicPr>
          <p:cNvPr id="2065" name="Picture 17"/>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07504" y="3650050"/>
            <a:ext cx="6146800" cy="27400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Прямоугольник 8"/>
          <p:cNvSpPr/>
          <p:nvPr/>
        </p:nvSpPr>
        <p:spPr>
          <a:xfrm>
            <a:off x="6289455" y="3650050"/>
            <a:ext cx="2854545" cy="2862322"/>
          </a:xfrm>
          <a:prstGeom prst="rect">
            <a:avLst/>
          </a:prstGeom>
        </p:spPr>
        <p:txBody>
          <a:bodyPr wrap="square">
            <a:spAutoFit/>
          </a:bodyPr>
          <a:lstStyle/>
          <a:p>
            <a:r>
              <a:rPr lang="uz-Cyrl-UZ" dirty="0">
                <a:ea typeface="Times New Roman" panose="02020603050405020304" pitchFamily="18" charset="0"/>
              </a:rPr>
              <a:t>Агар бруснинг ҳар қайси кўндаланг кесимида ҳосил бўладиган бўйлама кучларнинг қийматлари турлича бўлса, уларнинг брус ўқи бўйича ўзгаришни кўрсатувчи график </a:t>
            </a:r>
            <a:r>
              <a:rPr lang="uz-Cyrl-UZ" dirty="0">
                <a:solidFill>
                  <a:srgbClr val="0000FF"/>
                </a:solidFill>
                <a:ea typeface="Times New Roman" panose="02020603050405020304" pitchFamily="18" charset="0"/>
              </a:rPr>
              <a:t>бўйлама куч </a:t>
            </a:r>
            <a:r>
              <a:rPr lang="uz-Cyrl-UZ" b="1" i="1" dirty="0">
                <a:solidFill>
                  <a:srgbClr val="0000FF"/>
                </a:solidFill>
                <a:ea typeface="Times New Roman" panose="02020603050405020304" pitchFamily="18" charset="0"/>
              </a:rPr>
              <a:t>эпюраси </a:t>
            </a:r>
            <a:r>
              <a:rPr lang="uz-Cyrl-UZ" dirty="0">
                <a:solidFill>
                  <a:srgbClr val="0000FF"/>
                </a:solidFill>
                <a:ea typeface="Times New Roman" panose="02020603050405020304" pitchFamily="18" charset="0"/>
              </a:rPr>
              <a:t> дейилади.</a:t>
            </a:r>
            <a:endParaRPr lang="en-US" dirty="0"/>
          </a:p>
        </p:txBody>
      </p:sp>
      <p:sp>
        <p:nvSpPr>
          <p:cNvPr id="8" name="Прямоугольник 7"/>
          <p:cNvSpPr/>
          <p:nvPr/>
        </p:nvSpPr>
        <p:spPr>
          <a:xfrm>
            <a:off x="5912589" y="2175792"/>
            <a:ext cx="753732"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2.1.1</a:t>
            </a:r>
            <a:endParaRPr lang="en-US" sz="2000" dirty="0">
              <a:solidFill>
                <a:srgbClr val="FF0000"/>
              </a:solidFill>
            </a:endParaRPr>
          </a:p>
        </p:txBody>
      </p:sp>
      <p:sp>
        <p:nvSpPr>
          <p:cNvPr id="11" name="Прямоугольник 10"/>
          <p:cNvSpPr/>
          <p:nvPr/>
        </p:nvSpPr>
        <p:spPr>
          <a:xfrm>
            <a:off x="5158857" y="5805264"/>
            <a:ext cx="753732"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2.1.2</a:t>
            </a:r>
            <a:endParaRPr lang="en-US" sz="2000" dirty="0">
              <a:solidFill>
                <a:srgbClr val="FF0000"/>
              </a:solidFill>
            </a:endParaRPr>
          </a:p>
        </p:txBody>
      </p:sp>
    </p:spTree>
    <p:extLst>
      <p:ext uri="{BB962C8B-B14F-4D97-AF65-F5344CB8AC3E}">
        <p14:creationId xmlns:p14="http://schemas.microsoft.com/office/powerpoint/2010/main" xmlns="" val="38695009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a:extLst>
              <a:ext uri="{28A0092B-C50C-407E-A947-70E740481C1C}">
                <a14:useLocalDpi xmlns:a14="http://schemas.microsoft.com/office/drawing/2010/main" xmlns="" val="0"/>
              </a:ext>
            </a:extLst>
          </a:blip>
          <a:srcRect l="1144" t="1933" b="2646"/>
          <a:stretch>
            <a:fillRect/>
          </a:stretch>
        </p:blipFill>
        <p:spPr bwMode="auto">
          <a:xfrm>
            <a:off x="0" y="0"/>
            <a:ext cx="6072655" cy="6845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72655" y="1340768"/>
            <a:ext cx="3080700" cy="35835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Прямоугольник 4"/>
          <p:cNvSpPr/>
          <p:nvPr/>
        </p:nvSpPr>
        <p:spPr>
          <a:xfrm>
            <a:off x="8172400" y="4365104"/>
            <a:ext cx="753732"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2.1.3</a:t>
            </a:r>
            <a:endParaRPr lang="en-US" sz="2000" dirty="0">
              <a:solidFill>
                <a:srgbClr val="FF0000"/>
              </a:solidFill>
            </a:endParaRPr>
          </a:p>
        </p:txBody>
      </p:sp>
    </p:spTree>
    <p:extLst>
      <p:ext uri="{BB962C8B-B14F-4D97-AF65-F5344CB8AC3E}">
        <p14:creationId xmlns:p14="http://schemas.microsoft.com/office/powerpoint/2010/main" xmlns="" val="34067048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2768" y="7456"/>
            <a:ext cx="9051232" cy="1477328"/>
          </a:xfrm>
          <a:prstGeom prst="rect">
            <a:avLst/>
          </a:prstGeom>
        </p:spPr>
        <p:txBody>
          <a:bodyPr wrap="square">
            <a:spAutoFit/>
          </a:bodyPr>
          <a:lstStyle/>
          <a:p>
            <a:pPr>
              <a:spcBef>
                <a:spcPts val="0"/>
              </a:spcBef>
              <a:spcAft>
                <a:spcPts val="0"/>
              </a:spcAft>
            </a:pP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Шундай </a:t>
            </a:r>
            <a:r>
              <a:rPr lang="uz-Cyrl-UZ" dirty="0">
                <a:latin typeface="Times New Roman" panose="02020603050405020304" pitchFamily="18" charset="0"/>
                <a:ea typeface="Times New Roman" panose="02020603050405020304" pitchFamily="18" charset="0"/>
              </a:rPr>
              <a:t>қилиб, </a:t>
            </a:r>
            <a:r>
              <a:rPr lang="uz-Cyrl-UZ" b="1" dirty="0">
                <a:solidFill>
                  <a:srgbClr val="0070C0"/>
                </a:solidFill>
                <a:latin typeface="Times New Roman" panose="02020603050405020304" pitchFamily="18" charset="0"/>
                <a:ea typeface="Times New Roman" panose="02020603050405020304" pitchFamily="18" charset="0"/>
              </a:rPr>
              <a:t>ғўланинг иҳтиёрий кўндаланг кесимдаги бўйлама куч -ғўланинг қолдирилган қисмига таъсир қилган барча ташқи кучларнинг ғўла ўқига туширилган проекциялари алгебраик йиғиндисига тенг.</a:t>
            </a:r>
            <a:endParaRPr lang="en-US" b="1" dirty="0">
              <a:solidFill>
                <a:srgbClr val="0070C0"/>
              </a:solidFill>
              <a:latin typeface="Times New Roman" panose="02020603050405020304" pitchFamily="18" charset="0"/>
              <a:ea typeface="Times New Roman" panose="02020603050405020304" pitchFamily="18" charset="0"/>
            </a:endParaRPr>
          </a:p>
          <a:p>
            <a:pPr marL="0" marR="0" indent="449580">
              <a:spcBef>
                <a:spcPts val="0"/>
              </a:spcBef>
              <a:spcAft>
                <a:spcPts val="0"/>
              </a:spcAft>
            </a:pPr>
            <a:r>
              <a:rPr lang="uz-Cyrl-UZ" sz="1100" dirty="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N</a:t>
            </a:r>
            <a:r>
              <a:rPr lang="uz-Cyrl-UZ" baseline="-25000" dirty="0">
                <a:latin typeface="Times New Roman" panose="02020603050405020304" pitchFamily="18" charset="0"/>
                <a:ea typeface="Times New Roman" panose="02020603050405020304" pitchFamily="18" charset="0"/>
              </a:rPr>
              <a:t>x</a:t>
            </a:r>
            <a:r>
              <a:rPr lang="uz-Cyrl-UZ" dirty="0">
                <a:latin typeface="Times New Roman" panose="02020603050405020304" pitchFamily="18" charset="0"/>
                <a:ea typeface="Times New Roman" panose="02020603050405020304" pitchFamily="18" charset="0"/>
              </a:rPr>
              <a:t> нинг йўналиши ғўланинг қолдирилган қисмига қўйилган барча кучларнинг  ғўла ўқига туширилган проекциялари йиғиндисининг йўналишига тескари бўлади</a:t>
            </a:r>
            <a:r>
              <a:rPr lang="uz-Cyrl-UZ" dirty="0">
                <a:ea typeface="Times New Roman" panose="02020603050405020304" pitchFamily="18" charset="0"/>
              </a:rPr>
              <a:t>.	</a:t>
            </a:r>
            <a:endParaRPr lang="en-US" sz="1100" dirty="0">
              <a:ea typeface="Times New Roman" panose="02020603050405020304" pitchFamily="18" charset="0"/>
            </a:endParaRPr>
          </a:p>
        </p:txBody>
      </p:sp>
      <p:sp>
        <p:nvSpPr>
          <p:cNvPr id="6" name="Прямоугольник 5"/>
          <p:cNvSpPr/>
          <p:nvPr/>
        </p:nvSpPr>
        <p:spPr>
          <a:xfrm>
            <a:off x="142844" y="1428736"/>
            <a:ext cx="3286116" cy="3139321"/>
          </a:xfrm>
          <a:prstGeom prst="rect">
            <a:avLst/>
          </a:prstGeom>
        </p:spPr>
        <p:txBody>
          <a:bodyPr wrap="square">
            <a:spAutoFit/>
          </a:bodyPr>
          <a:lstStyle/>
          <a:p>
            <a:r>
              <a:rPr lang="uz-Cyrl-UZ" dirty="0" smtClean="0">
                <a:latin typeface="Times New Roman" panose="02020603050405020304" pitchFamily="18" charset="0"/>
                <a:ea typeface="Times New Roman" panose="02020603050405020304" pitchFamily="18" charset="0"/>
              </a:rPr>
              <a:t>Бу </a:t>
            </a:r>
            <a:r>
              <a:rPr lang="uz-Cyrl-UZ" dirty="0">
                <a:latin typeface="Times New Roman" panose="02020603050405020304" pitchFamily="18" charset="0"/>
                <a:ea typeface="Times New Roman" panose="02020603050405020304" pitchFamily="18" charset="0"/>
              </a:rPr>
              <a:t>қоидага асосланиб, қуйидаги </a:t>
            </a:r>
            <a:r>
              <a:rPr lang="uz-Cyrl-UZ" dirty="0" smtClean="0">
                <a:latin typeface="Times New Roman" panose="02020603050405020304" pitchFamily="18" charset="0"/>
                <a:ea typeface="Times New Roman" panose="02020603050405020304" pitchFamily="18" charset="0"/>
              </a:rPr>
              <a:t>расмда  </a:t>
            </a:r>
            <a:r>
              <a:rPr lang="uz-Cyrl-UZ" dirty="0">
                <a:latin typeface="Times New Roman" panose="02020603050405020304" pitchFamily="18" charset="0"/>
                <a:ea typeface="Times New Roman" panose="02020603050405020304" pitchFamily="18" charset="0"/>
              </a:rPr>
              <a:t>берилган мисолни  ечамиз.ғўланинг кўндаланг кесимида ҳосил бўладиган нормал кучланишларнинг тенг таъсир этувчиси шу кўндаланг кесимда ҳосил бўладиган  куч деб аталади. Бу таърифнинг  математик ифодаси қуйидаги кўринишда бўлади</a:t>
            </a:r>
            <a:r>
              <a:rPr lang="uz-Cyrl-UZ" dirty="0">
                <a:ea typeface="Times New Roman" panose="02020603050405020304" pitchFamily="18" charset="0"/>
              </a:rPr>
              <a:t>: </a:t>
            </a:r>
            <a:endParaRPr lang="en-US" dirty="0"/>
          </a:p>
        </p:txBody>
      </p:sp>
      <p:graphicFrame>
        <p:nvGraphicFramePr>
          <p:cNvPr id="7" name="Объект 6"/>
          <p:cNvGraphicFramePr>
            <a:graphicFrameLocks noChangeAspect="1"/>
          </p:cNvGraphicFramePr>
          <p:nvPr>
            <p:extLst>
              <p:ext uri="{D42A27DB-BD31-4B8C-83A1-F6EECF244321}">
                <p14:modId xmlns:p14="http://schemas.microsoft.com/office/powerpoint/2010/main" xmlns="" val="3143169904"/>
              </p:ext>
            </p:extLst>
          </p:nvPr>
        </p:nvGraphicFramePr>
        <p:xfrm>
          <a:off x="2643174" y="4357694"/>
          <a:ext cx="316945" cy="405689"/>
        </p:xfrm>
        <a:graphic>
          <a:graphicData uri="http://schemas.openxmlformats.org/presentationml/2006/ole">
            <p:oleObj spid="_x0000_s4234" name="Уравнение" r:id="rId3" imgW="215806" imgH="228501" progId="Equation.3">
              <p:embed/>
            </p:oleObj>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xmlns="" val="3656134562"/>
              </p:ext>
            </p:extLst>
          </p:nvPr>
        </p:nvGraphicFramePr>
        <p:xfrm>
          <a:off x="3071802" y="4357694"/>
          <a:ext cx="849411" cy="443722"/>
        </p:xfrm>
        <a:graphic>
          <a:graphicData uri="http://schemas.openxmlformats.org/presentationml/2006/ole">
            <p:oleObj spid="_x0000_s4235" name="Уравнение" r:id="rId4" imgW="596641" imgH="253890" progId="Equation.3">
              <p:embed/>
            </p:oleObj>
          </a:graphicData>
        </a:graphic>
      </p:graphicFrame>
      <p:sp>
        <p:nvSpPr>
          <p:cNvPr id="12" name="Прямоугольник 11"/>
          <p:cNvSpPr/>
          <p:nvPr/>
        </p:nvSpPr>
        <p:spPr>
          <a:xfrm>
            <a:off x="67544" y="4725144"/>
            <a:ext cx="9051232" cy="646331"/>
          </a:xfrm>
          <a:prstGeom prst="rect">
            <a:avLst/>
          </a:prstGeom>
        </p:spPr>
        <p:txBody>
          <a:bodyPr wrap="square">
            <a:spAutoFit/>
          </a:bodyPr>
          <a:lstStyle/>
          <a:p>
            <a:r>
              <a:rPr lang="ru-RU" dirty="0" err="1">
                <a:latin typeface="Times New Roman" panose="02020603050405020304" pitchFamily="18" charset="0"/>
                <a:ea typeface="Times New Roman" panose="02020603050405020304" pitchFamily="18" charset="0"/>
              </a:rPr>
              <a:t>Чўзилиш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си</a:t>
            </a:r>
            <a:r>
              <a:rPr lang="uz-Cyrl-UZ" dirty="0">
                <a:latin typeface="Times New Roman" panose="02020603050405020304" pitchFamily="18" charset="0"/>
                <a:ea typeface="Times New Roman" panose="02020603050405020304" pitchFamily="18" charset="0"/>
              </a:rPr>
              <a:t>қ</a:t>
            </a:r>
            <a:r>
              <a:rPr lang="ru-RU" dirty="0" err="1">
                <a:latin typeface="Times New Roman" panose="02020603050405020304" pitchFamily="18" charset="0"/>
                <a:ea typeface="Times New Roman" panose="02020603050405020304" pitchFamily="18" charset="0"/>
              </a:rPr>
              <a:t>илишда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стержен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кесим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юзасининг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хар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ну</a:t>
            </a:r>
            <a:r>
              <a:rPr lang="uz-Cyrl-UZ" dirty="0">
                <a:latin typeface="Times New Roman" panose="02020603050405020304" pitchFamily="18" charset="0"/>
                <a:ea typeface="Times New Roman" panose="02020603050405020304" pitchFamily="18" charset="0"/>
              </a:rPr>
              <a:t>қ</a:t>
            </a:r>
            <a:r>
              <a:rPr lang="ru-RU" dirty="0" err="1">
                <a:latin typeface="Times New Roman" panose="02020603050405020304" pitchFamily="18" charset="0"/>
                <a:ea typeface="Times New Roman" panose="02020603050405020304" pitchFamily="18" charset="0"/>
              </a:rPr>
              <a:t>тасига</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қў</a:t>
            </a:r>
            <a:r>
              <a:rPr lang="ru-RU" dirty="0" err="1">
                <a:latin typeface="Times New Roman" panose="02020603050405020304" pitchFamily="18" charset="0"/>
                <a:ea typeface="Times New Roman" panose="02020603050405020304" pitchFamily="18" charset="0"/>
              </a:rPr>
              <a:t>йилган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кучланиш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хил </a:t>
            </a:r>
            <a:r>
              <a:rPr lang="ru-RU" dirty="0" err="1">
                <a:latin typeface="Times New Roman" panose="02020603050405020304" pitchFamily="18" charset="0"/>
                <a:ea typeface="Times New Roman" panose="02020603050405020304" pitchFamily="18" charset="0"/>
              </a:rPr>
              <a:t>бўлади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яъни</a:t>
            </a:r>
            <a:r>
              <a:rPr lang="ru-RU"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G</a:t>
            </a:r>
            <a:r>
              <a:rPr lang="ru-RU" dirty="0" smtClean="0">
                <a:latin typeface="Times New Roman" panose="02020603050405020304" pitchFamily="18" charset="0"/>
                <a:ea typeface="Times New Roman" panose="02020603050405020304" pitchFamily="18" charset="0"/>
              </a:rPr>
              <a:t>=</a:t>
            </a:r>
            <a:r>
              <a:rPr lang="en-US" dirty="0" smtClean="0">
                <a:latin typeface="Times New Roman" panose="02020603050405020304" pitchFamily="18" charset="0"/>
                <a:ea typeface="Times New Roman" panose="02020603050405020304" pitchFamily="18" charset="0"/>
              </a:rPr>
              <a:t>const.</a:t>
            </a:r>
            <a:r>
              <a:rPr lang="ru-RU" dirty="0" err="1">
                <a:latin typeface="Times New Roman" panose="02020603050405020304" pitchFamily="18" charset="0"/>
                <a:ea typeface="Times New Roman" panose="02020603050405020304" pitchFamily="18" charset="0"/>
              </a:rPr>
              <a:t>олинган</a:t>
            </a:r>
            <a:r>
              <a:rPr lang="en-US" dirty="0">
                <a:latin typeface="Times New Roman" panose="02020603050405020304" pitchFamily="18" charset="0"/>
                <a:ea typeface="Times New Roman" panose="02020603050405020304" pitchFamily="18" charset="0"/>
              </a:rPr>
              <a:t> (2) </a:t>
            </a:r>
            <a:r>
              <a:rPr lang="ru-RU" dirty="0">
                <a:latin typeface="Times New Roman" panose="02020603050405020304" pitchFamily="18" charset="0"/>
                <a:ea typeface="Times New Roman" panose="02020603050405020304" pitchFamily="18" charset="0"/>
              </a:rPr>
              <a:t>формула </a:t>
            </a:r>
            <a:r>
              <a:rPr lang="uz-Cyrl-UZ" dirty="0">
                <a:latin typeface="Times New Roman" panose="02020603050405020304" pitchFamily="18" charset="0"/>
                <a:ea typeface="Times New Roman" panose="02020603050405020304" pitchFamily="18" charset="0"/>
              </a:rPr>
              <a:t>қ</a:t>
            </a:r>
            <a:r>
              <a:rPr lang="ru-RU" dirty="0" err="1">
                <a:latin typeface="Times New Roman" panose="02020603050405020304" pitchFamily="18" charset="0"/>
                <a:ea typeface="Times New Roman" panose="02020603050405020304" pitchFamily="18" charset="0"/>
              </a:rPr>
              <a:t>уйидагича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бўлади</a:t>
            </a:r>
            <a:r>
              <a:rPr lang="en-US" sz="1100" dirty="0">
                <a:latin typeface="Times New Roman" panose="02020603050405020304" pitchFamily="18" charset="0"/>
                <a:ea typeface="Times New Roman" panose="02020603050405020304" pitchFamily="18" charset="0"/>
              </a:rPr>
              <a:t>. </a:t>
            </a:r>
            <a:endParaRPr lang="en-US" dirty="0"/>
          </a:p>
        </p:txBody>
      </p:sp>
      <p:graphicFrame>
        <p:nvGraphicFramePr>
          <p:cNvPr id="14" name="Объект 13"/>
          <p:cNvGraphicFramePr>
            <a:graphicFrameLocks noChangeAspect="1"/>
          </p:cNvGraphicFramePr>
          <p:nvPr>
            <p:extLst>
              <p:ext uri="{D42A27DB-BD31-4B8C-83A1-F6EECF244321}">
                <p14:modId xmlns:p14="http://schemas.microsoft.com/office/powerpoint/2010/main" xmlns="" val="1246233592"/>
              </p:ext>
            </p:extLst>
          </p:nvPr>
        </p:nvGraphicFramePr>
        <p:xfrm>
          <a:off x="3419872" y="5344254"/>
          <a:ext cx="1060323" cy="461010"/>
        </p:xfrm>
        <a:graphic>
          <a:graphicData uri="http://schemas.openxmlformats.org/presentationml/2006/ole">
            <p:oleObj spid="_x0000_s4236" name="Уравнение" r:id="rId5" imgW="444307" imgH="393529" progId="Equation.3">
              <p:embed/>
            </p:oleObj>
          </a:graphicData>
        </a:graphic>
      </p:graphicFrame>
      <p:sp>
        <p:nvSpPr>
          <p:cNvPr id="15" name="Прямоугольник 14"/>
          <p:cNvSpPr/>
          <p:nvPr/>
        </p:nvSpPr>
        <p:spPr>
          <a:xfrm>
            <a:off x="827584" y="5435932"/>
            <a:ext cx="7090690" cy="369332"/>
          </a:xfrm>
          <a:prstGeom prst="rect">
            <a:avLst/>
          </a:prstGeom>
        </p:spPr>
        <p:txBody>
          <a:bodyPr wrap="square">
            <a:spAutoFit/>
          </a:bodyPr>
          <a:lstStyle/>
          <a:p>
            <a:r>
              <a:rPr lang="en-US" dirty="0">
                <a:latin typeface="Times New Roman" panose="02020603050405020304" pitchFamily="18" charset="0"/>
                <a:ea typeface="Times New Roman" panose="02020603050405020304" pitchFamily="18" charset="0"/>
              </a:rPr>
              <a:t> 	N  </a:t>
            </a:r>
            <a:r>
              <a:rPr lang="ru-RU" dirty="0" smtClean="0">
                <a:latin typeface="Times New Roman" panose="02020603050405020304" pitchFamily="18" charset="0"/>
                <a:ea typeface="Times New Roman" panose="02020603050405020304" pitchFamily="18" charset="0"/>
              </a:rPr>
              <a:t>=</a:t>
            </a:r>
            <a:r>
              <a:rPr lang="en-US" dirty="0" smtClean="0">
                <a:latin typeface="Times New Roman" panose="02020603050405020304" pitchFamily="18" charset="0"/>
                <a:ea typeface="Times New Roman" panose="02020603050405020304" pitchFamily="18" charset="0"/>
              </a:rPr>
              <a:t>G*A       </a:t>
            </a:r>
            <a:r>
              <a:rPr lang="ru-RU" dirty="0" err="1">
                <a:latin typeface="Times New Roman" panose="02020603050405020304" pitchFamily="18" charset="0"/>
                <a:ea typeface="Times New Roman" panose="02020603050405020304" pitchFamily="18" charset="0"/>
              </a:rPr>
              <a:t>ва</a:t>
            </a: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келиб</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чикади</a:t>
            </a:r>
            <a:r>
              <a:rPr lang="en-US" dirty="0">
                <a:latin typeface="Times New Roman" panose="02020603050405020304" pitchFamily="18" charset="0"/>
                <a:ea typeface="Times New Roman" panose="02020603050405020304" pitchFamily="18" charset="0"/>
              </a:rPr>
              <a:t>.</a:t>
            </a:r>
            <a:endParaRPr lang="en-US" dirty="0"/>
          </a:p>
        </p:txBody>
      </p:sp>
      <p:sp>
        <p:nvSpPr>
          <p:cNvPr id="16" name="Прямоугольник 15"/>
          <p:cNvSpPr/>
          <p:nvPr/>
        </p:nvSpPr>
        <p:spPr>
          <a:xfrm>
            <a:off x="-45421" y="5805264"/>
            <a:ext cx="9051232" cy="646331"/>
          </a:xfrm>
          <a:prstGeom prst="rect">
            <a:avLst/>
          </a:prstGeom>
        </p:spPr>
        <p:txBody>
          <a:bodyPr wrap="square">
            <a:spAutoFit/>
          </a:bodyPr>
          <a:lstStyle/>
          <a:p>
            <a:pPr marL="0" marR="0" algn="just">
              <a:spcBef>
                <a:spcPts val="0"/>
              </a:spcBef>
              <a:spcAft>
                <a:spcPts val="0"/>
              </a:spcAft>
              <a:tabLst>
                <a:tab pos="914400" algn="l"/>
                <a:tab pos="962025" algn="l"/>
              </a:tabLst>
            </a:pP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ерда</a:t>
            </a:r>
            <a:r>
              <a:rPr lang="en-US" dirty="0">
                <a:latin typeface="Times New Roman" panose="02020603050405020304" pitchFamily="18" charset="0"/>
                <a:ea typeface="Times New Roman" panose="02020603050405020304" pitchFamily="18" charset="0"/>
              </a:rPr>
              <a:t>- G-</a:t>
            </a:r>
            <a:r>
              <a:rPr lang="ru-RU" dirty="0" err="1">
                <a:latin typeface="Times New Roman" panose="02020603050405020304" pitchFamily="18" charset="0"/>
                <a:ea typeface="Times New Roman" panose="02020603050405020304" pitchFamily="18" charset="0"/>
              </a:rPr>
              <a:t>стерженнинг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кесим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юзасининг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нормал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кучланиши</a:t>
            </a:r>
            <a:r>
              <a:rPr lang="en-US" dirty="0">
                <a:latin typeface="Times New Roman" panose="02020603050405020304" pitchFamily="18" charset="0"/>
                <a:ea typeface="Times New Roman" panose="02020603050405020304" pitchFamily="18" charset="0"/>
              </a:rPr>
              <a:t>;</a:t>
            </a:r>
            <a:endParaRPr lang="en-US" sz="1100" dirty="0">
              <a:ea typeface="Times New Roman" panose="02020603050405020304" pitchFamily="18" charset="0"/>
            </a:endParaRPr>
          </a:p>
          <a:p>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А-</a:t>
            </a:r>
            <a:r>
              <a:rPr lang="ru-RU" dirty="0" err="1">
                <a:latin typeface="Times New Roman" panose="02020603050405020304" pitchFamily="18" charset="0"/>
                <a:ea typeface="Times New Roman" panose="02020603050405020304" pitchFamily="18" charset="0"/>
              </a:rPr>
              <a:t>стержен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кундаланг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кесим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юзаси</a:t>
            </a:r>
            <a:r>
              <a:rPr lang="ru-RU" dirty="0">
                <a:ea typeface="Times New Roman" panose="02020603050405020304" pitchFamily="18" charset="0"/>
              </a:rPr>
              <a:t>.</a:t>
            </a:r>
            <a:endParaRPr lang="en-US" dirty="0"/>
          </a:p>
        </p:txBody>
      </p:sp>
      <p:sp>
        <p:nvSpPr>
          <p:cNvPr id="11" name="Прямоугольник 10"/>
          <p:cNvSpPr/>
          <p:nvPr/>
        </p:nvSpPr>
        <p:spPr>
          <a:xfrm>
            <a:off x="4000496" y="4357694"/>
            <a:ext cx="753732"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2.1.4</a:t>
            </a:r>
            <a:endParaRPr lang="en-US" sz="2000" dirty="0">
              <a:solidFill>
                <a:srgbClr val="FF0000"/>
              </a:solidFill>
            </a:endParaRPr>
          </a:p>
        </p:txBody>
      </p:sp>
      <p:sp>
        <p:nvSpPr>
          <p:cNvPr id="13" name="Прямоугольник 12"/>
          <p:cNvSpPr/>
          <p:nvPr/>
        </p:nvSpPr>
        <p:spPr>
          <a:xfrm>
            <a:off x="4394332" y="5388314"/>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(2.1.6)</a:t>
            </a:r>
            <a:endParaRPr lang="en-US" sz="2000" dirty="0">
              <a:solidFill>
                <a:srgbClr val="FF0000"/>
              </a:solidFill>
            </a:endParaRPr>
          </a:p>
        </p:txBody>
      </p:sp>
      <p:sp>
        <p:nvSpPr>
          <p:cNvPr id="17" name="Прямоугольник 16"/>
          <p:cNvSpPr/>
          <p:nvPr/>
        </p:nvSpPr>
        <p:spPr>
          <a:xfrm>
            <a:off x="914008" y="5420543"/>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(2.1.5)</a:t>
            </a:r>
            <a:endParaRPr lang="en-US" sz="2000" dirty="0">
              <a:solidFill>
                <a:srgbClr val="FF0000"/>
              </a:solidFill>
            </a:endParaRPr>
          </a:p>
        </p:txBody>
      </p:sp>
      <p:pic>
        <p:nvPicPr>
          <p:cNvPr id="18" name="Рисунок 17"/>
          <p:cNvPicPr/>
          <p:nvPr/>
        </p:nvPicPr>
        <p:blipFill>
          <a:blip r:embed="rId6"/>
          <a:srcRect l="9615" t="12640"/>
          <a:stretch>
            <a:fillRect/>
          </a:stretch>
        </p:blipFill>
        <p:spPr bwMode="auto">
          <a:xfrm>
            <a:off x="3428992" y="1428736"/>
            <a:ext cx="5372096" cy="2962275"/>
          </a:xfrm>
          <a:prstGeom prst="rect">
            <a:avLst/>
          </a:prstGeom>
          <a:noFill/>
          <a:ln w="9525">
            <a:noFill/>
            <a:miter lim="800000"/>
            <a:headEnd/>
            <a:tailEnd/>
          </a:ln>
        </p:spPr>
      </p:pic>
    </p:spTree>
    <p:extLst>
      <p:ext uri="{BB962C8B-B14F-4D97-AF65-F5344CB8AC3E}">
        <p14:creationId xmlns:p14="http://schemas.microsoft.com/office/powerpoint/2010/main" xmlns="" val="23890059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1143000"/>
          </a:xfrm>
        </p:spPr>
        <p:txBody>
          <a:bodyPr/>
          <a:lstStyle/>
          <a:p>
            <a:r>
              <a:rPr lang="uz-Cyrl-UZ" sz="3600" b="1" dirty="0"/>
              <a:t>2.Бўйлама ва кўндаланг деформация. Пуассон коэффиценти</a:t>
            </a:r>
            <a:endParaRPr lang="en-US" sz="3600" dirty="0"/>
          </a:p>
        </p:txBody>
      </p:sp>
      <p:sp>
        <p:nvSpPr>
          <p:cNvPr id="4" name="Прямоугольник 3"/>
          <p:cNvSpPr/>
          <p:nvPr/>
        </p:nvSpPr>
        <p:spPr>
          <a:xfrm>
            <a:off x="0" y="1556792"/>
            <a:ext cx="9144000" cy="2031325"/>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Агар </a:t>
            </a:r>
            <a:r>
              <a:rPr lang="uz-Cyrl-UZ" dirty="0">
                <a:latin typeface="Times New Roman" panose="02020603050405020304" pitchFamily="18" charset="0"/>
                <a:ea typeface="Times New Roman" panose="02020603050405020304" pitchFamily="18" charset="0"/>
              </a:rPr>
              <a:t>стержен бир жинсли параллел толалардан тузилган деб фараз қилсак, ташқи куч таъсиридан барча толалари бир хилда чўзилади (сиқилади) ва унинг кўндаланг кесимининг юзаси ўз-ўзига параллел равишда кўчади. Натижада стерженнинг деформациягача бўлган узунлиги </a:t>
            </a: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узайиб</a:t>
            </a:r>
            <a:r>
              <a:rPr lang="en-US" dirty="0" smtClean="0">
                <a:latin typeface="Times New Roman" panose="02020603050405020304" pitchFamily="18" charset="0"/>
                <a:cs typeface="Times New Roman" panose="02020603050405020304" pitchFamily="18" charset="0"/>
              </a:rPr>
              <a:t>	</a:t>
            </a:r>
            <a:r>
              <a:rPr lang="uz-Cyrl-UZ" baseline="-25000" dirty="0">
                <a:latin typeface="Times New Roman" panose="02020603050405020304" pitchFamily="18" charset="0"/>
                <a:cs typeface="Times New Roman" panose="02020603050405020304" pitchFamily="18" charset="0"/>
              </a:rPr>
              <a:t>1</a:t>
            </a:r>
            <a:r>
              <a:rPr lang="uz-Cyrl-UZ" dirty="0">
                <a:latin typeface="Times New Roman" panose="02020603050405020304" pitchFamily="18" charset="0"/>
                <a:cs typeface="Times New Roman" panose="02020603050405020304" pitchFamily="18" charset="0"/>
              </a:rPr>
              <a:t> ҳолатни олади. Чўзилиш ёки сиқилишда кўриладиган асосий масалалар мутлоқ деформация, бўйлама куч, нормал кучланишларга алохида эътибор бериш керак. Масалан:  Бир томондан қистириб маҳкамланган эркин учига ўқи бўйича куч билан юкланган учун (стержен)ни текширамиз.</a:t>
            </a:r>
            <a:endParaRPr lang="en-US" dirty="0">
              <a:latin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xmlns="" val="2702548435"/>
              </p:ext>
            </p:extLst>
          </p:nvPr>
        </p:nvGraphicFramePr>
        <p:xfrm>
          <a:off x="3468550" y="2420888"/>
          <a:ext cx="167346" cy="264966"/>
        </p:xfrm>
        <a:graphic>
          <a:graphicData uri="http://schemas.openxmlformats.org/presentationml/2006/ole">
            <p:oleObj spid="_x0000_s5356" name="Уравнение" r:id="rId3" imgW="114102" imgH="177492" progId="Equation.3">
              <p:embed/>
            </p:oleObj>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xmlns="" val="3456194369"/>
              </p:ext>
            </p:extLst>
          </p:nvPr>
        </p:nvGraphicFramePr>
        <p:xfrm>
          <a:off x="4479959" y="2417457"/>
          <a:ext cx="184081" cy="291463"/>
        </p:xfrm>
        <a:graphic>
          <a:graphicData uri="http://schemas.openxmlformats.org/presentationml/2006/ole">
            <p:oleObj spid="_x0000_s5357" name="Уравнение" r:id="rId4" imgW="114102" imgH="177492" progId="Equation.3">
              <p:embed/>
            </p:oleObj>
          </a:graphicData>
        </a:graphic>
      </p:graphicFrame>
      <p:sp>
        <p:nvSpPr>
          <p:cNvPr id="11" name="Прямоугольник 10"/>
          <p:cNvSpPr/>
          <p:nvPr/>
        </p:nvSpPr>
        <p:spPr>
          <a:xfrm>
            <a:off x="2718508" y="3588117"/>
            <a:ext cx="6425492" cy="1200329"/>
          </a:xfrm>
          <a:prstGeom prst="rect">
            <a:avLst/>
          </a:prstGeom>
        </p:spPr>
        <p:txBody>
          <a:bodyPr wrap="square">
            <a:spAutoFit/>
          </a:bodyPr>
          <a:lstStyle/>
          <a:p>
            <a:r>
              <a:rPr lang="ru-RU" dirty="0" err="1">
                <a:latin typeface="Times New Roman" panose="02020603050405020304" pitchFamily="18" charset="0"/>
                <a:ea typeface="Times New Roman" panose="02020603050405020304" pitchFamily="18" charset="0"/>
                <a:cs typeface="Times New Roman" panose="02020603050405020304" pitchFamily="18" charset="0"/>
              </a:rPr>
              <a:t>Агар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чизмадаги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стерженни</a:t>
            </a:r>
            <a:r>
              <a:rPr lang="ru-RU" dirty="0">
                <a:latin typeface="Times New Roman" panose="02020603050405020304" pitchFamily="18" charset="0"/>
                <a:ea typeface="Times New Roman" panose="02020603050405020304" pitchFamily="18" charset="0"/>
                <a:cs typeface="Times New Roman" panose="02020603050405020304" pitchFamily="18" charset="0"/>
              </a:rPr>
              <a:t> куч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таъсир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қилгунча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ҳ</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олатини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 </a:t>
            </a:r>
            <a:r>
              <a:rPr lang="ru-RU" dirty="0" err="1">
                <a:latin typeface="Times New Roman" panose="02020603050405020304" pitchFamily="18" charset="0"/>
                <a:cs typeface="Times New Roman" panose="02020603050405020304" pitchFamily="18" charset="0"/>
              </a:rPr>
              <a:t>деформациядан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кейинги</a:t>
            </a:r>
            <a:r>
              <a:rPr lang="ru-RU"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олати</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десак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стерженнинг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мутлоқ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ўзгариши</a:t>
            </a:r>
            <a:r>
              <a:rPr lang="en-US" dirty="0" smtClean="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ru-RU" baseline="-25000" dirty="0" smtClean="0"/>
              <a:t>(</a:t>
            </a:r>
            <a:r>
              <a:rPr lang="ru-RU" baseline="-25000" dirty="0"/>
              <a:t>мм, см)    </a:t>
            </a:r>
            <a:endParaRPr lang="en-US" dirty="0">
              <a:latin typeface="Times New Roman" panose="02020603050405020304" pitchFamily="18" charset="0"/>
              <a:cs typeface="Times New Roman" panose="02020603050405020304" pitchFamily="18" charset="0"/>
            </a:endParaRPr>
          </a:p>
        </p:txBody>
      </p:sp>
      <p:graphicFrame>
        <p:nvGraphicFramePr>
          <p:cNvPr id="12" name="Объект 11"/>
          <p:cNvGraphicFramePr>
            <a:graphicFrameLocks noChangeAspect="1"/>
          </p:cNvGraphicFramePr>
          <p:nvPr>
            <p:extLst>
              <p:ext uri="{D42A27DB-BD31-4B8C-83A1-F6EECF244321}">
                <p14:modId xmlns:p14="http://schemas.microsoft.com/office/powerpoint/2010/main" xmlns="" val="141252924"/>
              </p:ext>
            </p:extLst>
          </p:nvPr>
        </p:nvGraphicFramePr>
        <p:xfrm>
          <a:off x="8676456" y="3668090"/>
          <a:ext cx="167346" cy="264966"/>
        </p:xfrm>
        <a:graphic>
          <a:graphicData uri="http://schemas.openxmlformats.org/presentationml/2006/ole">
            <p:oleObj spid="_x0000_s5358" name="Уравнение" r:id="rId5" imgW="114102" imgH="177492" progId="Equation.3">
              <p:embed/>
            </p:oleObj>
          </a:graphicData>
        </a:graphic>
      </p:graphicFrame>
      <p:graphicFrame>
        <p:nvGraphicFramePr>
          <p:cNvPr id="14" name="Объект 13"/>
          <p:cNvGraphicFramePr>
            <a:graphicFrameLocks noChangeAspect="1"/>
          </p:cNvGraphicFramePr>
          <p:nvPr>
            <p:extLst>
              <p:ext uri="{D42A27DB-BD31-4B8C-83A1-F6EECF244321}">
                <p14:modId xmlns:p14="http://schemas.microsoft.com/office/powerpoint/2010/main" xmlns="" val="2143920160"/>
              </p:ext>
            </p:extLst>
          </p:nvPr>
        </p:nvGraphicFramePr>
        <p:xfrm>
          <a:off x="6732240" y="3906890"/>
          <a:ext cx="237075" cy="320748"/>
        </p:xfrm>
        <a:graphic>
          <a:graphicData uri="http://schemas.openxmlformats.org/presentationml/2006/ole">
            <p:oleObj spid="_x0000_s5359" name="Уравнение" r:id="rId6" imgW="164885" imgH="215619" progId="Equation.3">
              <p:embed/>
            </p:oleObj>
          </a:graphicData>
        </a:graphic>
      </p:graphicFrame>
      <p:graphicFrame>
        <p:nvGraphicFramePr>
          <p:cNvPr id="18" name="Объект 17"/>
          <p:cNvGraphicFramePr>
            <a:graphicFrameLocks noChangeAspect="1"/>
          </p:cNvGraphicFramePr>
          <p:nvPr>
            <p:extLst>
              <p:ext uri="{D42A27DB-BD31-4B8C-83A1-F6EECF244321}">
                <p14:modId xmlns:p14="http://schemas.microsoft.com/office/powerpoint/2010/main" xmlns="" val="3886872730"/>
              </p:ext>
            </p:extLst>
          </p:nvPr>
        </p:nvGraphicFramePr>
        <p:xfrm>
          <a:off x="4860032" y="4432199"/>
          <a:ext cx="1269046" cy="348640"/>
        </p:xfrm>
        <a:graphic>
          <a:graphicData uri="http://schemas.openxmlformats.org/presentationml/2006/ole">
            <p:oleObj spid="_x0000_s5360" name="Уравнение" r:id="rId7" imgW="863225" imgH="241195" progId="Equation.3">
              <p:embed/>
            </p:oleObj>
          </a:graphicData>
        </a:graphic>
      </p:graphicFrame>
      <p:sp>
        <p:nvSpPr>
          <p:cNvPr id="19" name="Прямоугольник 18"/>
          <p:cNvSpPr/>
          <p:nvPr/>
        </p:nvSpPr>
        <p:spPr>
          <a:xfrm>
            <a:off x="2747145" y="4777138"/>
            <a:ext cx="6317987" cy="1754326"/>
          </a:xfrm>
          <a:prstGeom prst="rect">
            <a:avLst/>
          </a:prstGeom>
        </p:spPr>
        <p:txBody>
          <a:bodyPr wrap="square">
            <a:spAutoFit/>
          </a:bodyPr>
          <a:lstStyle/>
          <a:p>
            <a:pPr marL="0" marR="0">
              <a:spcBef>
                <a:spcPts val="0"/>
              </a:spcBef>
              <a:spcAft>
                <a:spcPts val="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Δℓ</a:t>
            </a:r>
            <a:r>
              <a:rPr lang="ru-RU"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r>
              <a:rPr lang="ru-RU"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мутлоқ </a:t>
            </a:r>
            <a:r>
              <a:rPr lang="ru-RU"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бўйлама</a:t>
            </a:r>
            <a:r>
              <a:rPr lang="ru-RU"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деформация </a:t>
            </a:r>
            <a:r>
              <a:rPr lang="ru-RU"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дейилади</a:t>
            </a:r>
            <a:r>
              <a:rPr lang="ru-RU" b="1" i="1" u="sng" dirty="0">
                <a:solidFill>
                  <a:srgbClr val="3366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100" dirty="0">
              <a:latin typeface="Times New Roman" panose="02020603050405020304" pitchFamily="18" charset="0"/>
              <a:ea typeface="Times New Roman" panose="02020603050405020304" pitchFamily="18" charset="0"/>
              <a:cs typeface="Times New Roman" panose="02020603050405020304" pitchFamily="18" charset="0"/>
            </a:endParaRPr>
          </a:p>
          <a:p>
            <a:r>
              <a:rPr lang="ru-RU" dirty="0" err="1">
                <a:latin typeface="Times New Roman" panose="02020603050405020304" pitchFamily="18" charset="0"/>
                <a:ea typeface="Times New Roman" panose="02020603050405020304" pitchFamily="18" charset="0"/>
                <a:cs typeface="Times New Roman" panose="02020603050405020304" pitchFamily="18" charset="0"/>
              </a:rPr>
              <a:t>Мутлок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бўйлама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деформациянинг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стерженнинг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дастлабки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узунлигига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нисбий</a:t>
            </a:r>
            <a:r>
              <a:rPr lang="ru-RU"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бўйлама</a:t>
            </a:r>
            <a:r>
              <a:rPr lang="ru-RU"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деформация </a:t>
            </a:r>
            <a:r>
              <a:rPr lang="ru-RU"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дейилади</a:t>
            </a:r>
            <a:r>
              <a:rPr lang="ru-RU"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dirty="0">
                <a:solidFill>
                  <a:srgbClr val="0000FF"/>
                </a:solidFill>
                <a:latin typeface="Times New Roman" panose="02020603050405020304" pitchFamily="18" charset="0"/>
                <a:cs typeface="Times New Roman" panose="02020603050405020304" pitchFamily="18" charset="0"/>
              </a:rPr>
              <a:t>	</a:t>
            </a:r>
            <a:r>
              <a:rPr lang="en-US" dirty="0" smtClean="0">
                <a:solidFill>
                  <a:srgbClr val="0000FF"/>
                </a:solidFill>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const</a:t>
            </a:r>
            <a:r>
              <a:rPr lang="ru-RU"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Бу (3) формула Я.Бернулли гипотезасига таянади, </a:t>
            </a:r>
            <a:r>
              <a:rPr lang="uz-Cyrl-UZ" dirty="0" smtClean="0">
                <a:latin typeface="Times New Roman" panose="02020603050405020304" pitchFamily="18" charset="0"/>
                <a:cs typeface="Times New Roman" panose="02020603050405020304" pitchFamily="18" charset="0"/>
              </a:rPr>
              <a:t>яъни</a:t>
            </a:r>
            <a:endParaRPr lang="en-US" dirty="0">
              <a:latin typeface="Times New Roman" panose="02020603050405020304" pitchFamily="18" charset="0"/>
              <a:cs typeface="Times New Roman" panose="02020603050405020304" pitchFamily="18" charset="0"/>
            </a:endParaRPr>
          </a:p>
        </p:txBody>
      </p:sp>
      <p:graphicFrame>
        <p:nvGraphicFramePr>
          <p:cNvPr id="21" name="Объект 20"/>
          <p:cNvGraphicFramePr>
            <a:graphicFrameLocks noChangeAspect="1"/>
          </p:cNvGraphicFramePr>
          <p:nvPr>
            <p:extLst>
              <p:ext uri="{D42A27DB-BD31-4B8C-83A1-F6EECF244321}">
                <p14:modId xmlns:p14="http://schemas.microsoft.com/office/powerpoint/2010/main" xmlns="" val="3161035767"/>
              </p:ext>
            </p:extLst>
          </p:nvPr>
        </p:nvGraphicFramePr>
        <p:xfrm>
          <a:off x="4647668" y="5733256"/>
          <a:ext cx="608533" cy="519790"/>
        </p:xfrm>
        <a:graphic>
          <a:graphicData uri="http://schemas.openxmlformats.org/presentationml/2006/ole">
            <p:oleObj spid="_x0000_s5361" name="Уравнение" r:id="rId8" imgW="457200" imgH="393480" progId="Equation.3">
              <p:embed/>
            </p:oleObj>
          </a:graphicData>
        </a:graphic>
      </p:graphicFrame>
      <p:sp>
        <p:nvSpPr>
          <p:cNvPr id="13" name="Прямоугольник 12"/>
          <p:cNvSpPr/>
          <p:nvPr/>
        </p:nvSpPr>
        <p:spPr>
          <a:xfrm>
            <a:off x="6744693" y="4365104"/>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(2.2.1)</a:t>
            </a:r>
            <a:endParaRPr lang="en-US" sz="2000" dirty="0">
              <a:solidFill>
                <a:srgbClr val="FF0000"/>
              </a:solidFill>
            </a:endParaRPr>
          </a:p>
        </p:txBody>
      </p:sp>
      <p:sp>
        <p:nvSpPr>
          <p:cNvPr id="15" name="Прямоугольник 14"/>
          <p:cNvSpPr/>
          <p:nvPr/>
        </p:nvSpPr>
        <p:spPr>
          <a:xfrm>
            <a:off x="6388951" y="5793096"/>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(2.2.2)</a:t>
            </a:r>
            <a:endParaRPr lang="en-US" sz="2000" dirty="0">
              <a:solidFill>
                <a:srgbClr val="FF0000"/>
              </a:solidFill>
            </a:endParaRPr>
          </a:p>
        </p:txBody>
      </p:sp>
      <p:pic>
        <p:nvPicPr>
          <p:cNvPr id="16" name="Рисунок 15"/>
          <p:cNvPicPr/>
          <p:nvPr/>
        </p:nvPicPr>
        <p:blipFill>
          <a:blip r:embed="rId9"/>
          <a:srcRect l="3210" t="12973" r="61156" b="20811"/>
          <a:stretch>
            <a:fillRect/>
          </a:stretch>
        </p:blipFill>
        <p:spPr bwMode="auto">
          <a:xfrm rot="5400000">
            <a:off x="-107173" y="3679050"/>
            <a:ext cx="3000394" cy="2786050"/>
          </a:xfrm>
          <a:prstGeom prst="rect">
            <a:avLst/>
          </a:prstGeom>
          <a:noFill/>
          <a:ln w="9525">
            <a:noFill/>
            <a:miter lim="800000"/>
            <a:headEnd/>
            <a:tailEnd/>
          </a:ln>
        </p:spPr>
      </p:pic>
    </p:spTree>
    <p:extLst>
      <p:ext uri="{BB962C8B-B14F-4D97-AF65-F5344CB8AC3E}">
        <p14:creationId xmlns:p14="http://schemas.microsoft.com/office/powerpoint/2010/main" xmlns="" val="9874287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332656"/>
            <a:ext cx="9144000" cy="646331"/>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ru-RU" b="1" u="sng" dirty="0" err="1">
                <a:solidFill>
                  <a:srgbClr val="FF0000"/>
                </a:solidFill>
                <a:latin typeface="Times New Roman" panose="02020603050405020304" pitchFamily="18" charset="0"/>
                <a:ea typeface="Times New Roman" panose="02020603050405020304" pitchFamily="18" charset="0"/>
              </a:rPr>
              <a:t>Я.Бернулли</a:t>
            </a:r>
            <a:r>
              <a:rPr lang="ru-RU" b="1" u="sng" dirty="0">
                <a:solidFill>
                  <a:srgbClr val="FF0000"/>
                </a:solidFill>
                <a:latin typeface="Times New Roman" panose="02020603050405020304" pitchFamily="18" charset="0"/>
                <a:ea typeface="Times New Roman" panose="02020603050405020304" pitchFamily="18" charset="0"/>
              </a:rPr>
              <a:t> </a:t>
            </a:r>
            <a:r>
              <a:rPr lang="ru-RU" b="1" u="sng" dirty="0" err="1">
                <a:solidFill>
                  <a:srgbClr val="FF0000"/>
                </a:solidFill>
                <a:latin typeface="Times New Roman" panose="02020603050405020304" pitchFamily="18" charset="0"/>
                <a:ea typeface="Times New Roman" panose="02020603050405020304" pitchFamily="18" charset="0"/>
              </a:rPr>
              <a:t>гипотезаси</a:t>
            </a:r>
            <a:r>
              <a:rPr lang="ru-RU" b="1" u="sng" dirty="0">
                <a:solidFill>
                  <a:srgbClr val="FF0000"/>
                </a:solidFill>
                <a:latin typeface="Times New Roman" panose="02020603050405020304" pitchFamily="18" charset="0"/>
                <a:ea typeface="Times New Roman" panose="02020603050405020304" pitchFamily="18" charset="0"/>
              </a:rPr>
              <a:t>- </a:t>
            </a:r>
            <a:r>
              <a:rPr lang="uz-Cyrl-UZ" b="1" dirty="0">
                <a:latin typeface="Times New Roman" panose="02020603050405020304" pitchFamily="18" charset="0"/>
                <a:ea typeface="Times New Roman" panose="02020603050405020304" pitchFamily="18" charset="0"/>
              </a:rPr>
              <a:t>Стерженнинг деформациягача булган текис ва стержень кесимлари деформациядан кейин хам текис ва стержен укига тиклигича колади.</a:t>
            </a:r>
            <a:endParaRPr lang="en-US" dirty="0"/>
          </a:p>
        </p:txBody>
      </p:sp>
      <p:sp>
        <p:nvSpPr>
          <p:cNvPr id="5" name="Прямоугольник 4"/>
          <p:cNvSpPr/>
          <p:nvPr/>
        </p:nvSpPr>
        <p:spPr>
          <a:xfrm>
            <a:off x="0" y="1052736"/>
            <a:ext cx="9144000" cy="1200329"/>
          </a:xfrm>
          <a:prstGeom prst="rect">
            <a:avLst/>
          </a:prstGeom>
        </p:spPr>
        <p:txBody>
          <a:bodyPr wrap="square">
            <a:spAutoFit/>
          </a:bodyPr>
          <a:lstStyle/>
          <a:p>
            <a:pPr marL="0" marR="0" indent="449580">
              <a:spcBef>
                <a:spcPts val="0"/>
              </a:spcBef>
              <a:spcAft>
                <a:spcPts val="0"/>
              </a:spcAft>
            </a:pPr>
            <a:r>
              <a:rPr lang="uz-Cyrl-UZ" dirty="0">
                <a:latin typeface="Times New Roman" panose="02020603050405020304" pitchFamily="18" charset="0"/>
                <a:ea typeface="Times New Roman" panose="02020603050405020304" pitchFamily="18" charset="0"/>
              </a:rPr>
              <a:t>Стержен чўзилганда кўндаланг кесим ўлчамлари камаяди, сиқилишда эса ортади. </a:t>
            </a:r>
            <a:r>
              <a:rPr lang="uz-Cyrl-UZ" dirty="0">
                <a:solidFill>
                  <a:srgbClr val="0000FF"/>
                </a:solidFill>
                <a:latin typeface="Times New Roman" panose="02020603050405020304" pitchFamily="18" charset="0"/>
                <a:ea typeface="Times New Roman" panose="02020603050405020304" pitchFamily="18" charset="0"/>
              </a:rPr>
              <a:t>Бунга кўндаланг деформация дейилади.</a:t>
            </a:r>
            <a:endParaRPr lang="en-US" sz="1100" dirty="0">
              <a:ea typeface="Times New Roman" panose="02020603050405020304" pitchFamily="18" charset="0"/>
            </a:endParaRPr>
          </a:p>
          <a:p>
            <a:pPr marL="0" marR="0">
              <a:spcBef>
                <a:spcPts val="0"/>
              </a:spcBef>
              <a:spcAft>
                <a:spcPts val="0"/>
              </a:spcAft>
            </a:pPr>
            <a:r>
              <a:rPr lang="uz-Cyrl-UZ" dirty="0">
                <a:latin typeface="Times New Roman" panose="02020603050405020304" pitchFamily="18" charset="0"/>
                <a:ea typeface="Times New Roman" panose="02020603050405020304" pitchFamily="18" charset="0"/>
              </a:rPr>
              <a:t>Агар чўзилиш (сиқилиш)вактида кўндаланг кесимларда ўлчами </a:t>
            </a:r>
            <a:endParaRPr lang="en-US" sz="1100" dirty="0">
              <a:ea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Δ</a:t>
            </a:r>
            <a:r>
              <a:rPr lang="uz-Cyrl-UZ" dirty="0">
                <a:latin typeface="Times New Roman" panose="02020603050405020304" pitchFamily="18" charset="0"/>
                <a:ea typeface="Times New Roman" panose="02020603050405020304" pitchFamily="18" charset="0"/>
              </a:rPr>
              <a:t>b қ b</a:t>
            </a:r>
            <a:r>
              <a:rPr lang="uz-Cyrl-UZ" baseline="-25000" dirty="0">
                <a:latin typeface="Times New Roman" panose="02020603050405020304" pitchFamily="18" charset="0"/>
                <a:ea typeface="Times New Roman" panose="02020603050405020304" pitchFamily="18" charset="0"/>
              </a:rPr>
              <a:t>1</a:t>
            </a:r>
            <a:r>
              <a:rPr lang="uz-Cyrl-UZ" dirty="0">
                <a:latin typeface="Times New Roman" panose="02020603050405020304" pitchFamily="18" charset="0"/>
                <a:ea typeface="Times New Roman" panose="02020603050405020304" pitchFamily="18" charset="0"/>
              </a:rPr>
              <a:t>- b кийматга ўзгарса у ҳолда  нисбий кўндаланг  деформация </a:t>
            </a:r>
            <a:endParaRPr lang="en-US" dirty="0"/>
          </a:p>
        </p:txBody>
      </p:sp>
      <p:graphicFrame>
        <p:nvGraphicFramePr>
          <p:cNvPr id="7" name="Объект 6"/>
          <p:cNvGraphicFramePr>
            <a:graphicFrameLocks noChangeAspect="1"/>
          </p:cNvGraphicFramePr>
          <p:nvPr>
            <p:extLst>
              <p:ext uri="{D42A27DB-BD31-4B8C-83A1-F6EECF244321}">
                <p14:modId xmlns:p14="http://schemas.microsoft.com/office/powerpoint/2010/main" xmlns="" val="3591376810"/>
              </p:ext>
            </p:extLst>
          </p:nvPr>
        </p:nvGraphicFramePr>
        <p:xfrm>
          <a:off x="4261394" y="2253065"/>
          <a:ext cx="621212" cy="570501"/>
        </p:xfrm>
        <a:graphic>
          <a:graphicData uri="http://schemas.openxmlformats.org/presentationml/2006/ole">
            <p:oleObj spid="_x0000_s6426" name="Уравнение" r:id="rId3" imgW="469696" imgH="431613" progId="Equation.3">
              <p:embed/>
            </p:oleObj>
          </a:graphicData>
        </a:graphic>
      </p:graphicFrame>
      <p:sp>
        <p:nvSpPr>
          <p:cNvPr id="8" name="Прямоугольник 7"/>
          <p:cNvSpPr/>
          <p:nvPr/>
        </p:nvSpPr>
        <p:spPr>
          <a:xfrm>
            <a:off x="0" y="2807063"/>
            <a:ext cx="9144000" cy="2585323"/>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Стерженнинг </a:t>
            </a:r>
            <a:r>
              <a:rPr lang="uz-Cyrl-UZ" dirty="0">
                <a:latin typeface="Times New Roman" panose="02020603050405020304" pitchFamily="18" charset="0"/>
                <a:ea typeface="Times New Roman" panose="02020603050405020304" pitchFamily="18" charset="0"/>
                <a:cs typeface="Times New Roman" panose="02020603050405020304" pitchFamily="18" charset="0"/>
              </a:rPr>
              <a:t>узунлиги, эни, абсалют бўйлама ва кўндаланг деформациялари узунлик бирлигида ўлчангалиги учун </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ва</a:t>
            </a:r>
            <a:r>
              <a:rPr lang="en-US"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деформациялар ўлчовсиз сон бўлади. Стержень чўзилса, </a:t>
            </a:r>
            <a:r>
              <a:rPr lang="uz-Cyrl-UZ"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&gt; </a:t>
            </a:r>
            <a:r>
              <a:rPr lang="uz-Cyrl-UZ" dirty="0">
                <a:latin typeface="Times New Roman" panose="02020603050405020304" pitchFamily="18" charset="0"/>
                <a:cs typeface="Times New Roman" panose="02020603050405020304" pitchFamily="18" charset="0"/>
              </a:rPr>
              <a:t>0 , </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&gt; </a:t>
            </a:r>
            <a:r>
              <a:rPr lang="uz-Cyrl-UZ" dirty="0">
                <a:latin typeface="Times New Roman" panose="02020603050405020304" pitchFamily="18" charset="0"/>
                <a:cs typeface="Times New Roman" panose="02020603050405020304" pitchFamily="18" charset="0"/>
              </a:rPr>
              <a:t>0 </a:t>
            </a:r>
            <a:r>
              <a:rPr lang="en-US" dirty="0" smtClean="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Ўтказилган тажрибалар шуни кўрсатадики, оддий чўзилиш (</a:t>
            </a:r>
            <a:r>
              <a:rPr lang="uz-Cyrl-UZ" dirty="0" smtClean="0">
                <a:latin typeface="Times New Roman" panose="02020603050405020304" pitchFamily="18" charset="0"/>
                <a:cs typeface="Times New Roman" panose="02020603050405020304" pitchFamily="18" charset="0"/>
              </a:rPr>
              <a:t>сиқилиш)да</a:t>
            </a:r>
            <a:endParaRPr lang="en-US" dirty="0" smtClean="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кўндаланг нисбий </a:t>
            </a:r>
            <a:r>
              <a:rPr lang="uz-Cyrl-UZ" dirty="0" smtClean="0">
                <a:latin typeface="Times New Roman" panose="02020603050405020304" pitchFamily="18" charset="0"/>
                <a:cs typeface="Times New Roman" panose="02020603050405020304" pitchFamily="18" charset="0"/>
              </a:rPr>
              <a:t>деформациянинг</a:t>
            </a:r>
            <a:r>
              <a:rPr lang="en-US"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бўйлама нисбий деформацияга нисбати ўзгармас миқдор бўлиб, у фақат стерженнинг материалига боғлиқ бўлади ва унинг абсалют </a:t>
            </a:r>
            <a:r>
              <a:rPr lang="uz-Cyrl-UZ" dirty="0" smtClean="0">
                <a:latin typeface="Times New Roman" panose="02020603050405020304" pitchFamily="18" charset="0"/>
                <a:cs typeface="Times New Roman" panose="02020603050405020304" pitchFamily="18" charset="0"/>
              </a:rPr>
              <a:t>қиймати</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билан белгиланиб Пуассон коэффиценти деб аталади. Нисбий к</a:t>
            </a:r>
            <a:r>
              <a:rPr lang="ru-RU" dirty="0">
                <a:latin typeface="Times New Roman" panose="02020603050405020304" pitchFamily="18" charset="0"/>
                <a:cs typeface="Times New Roman" panose="02020603050405020304" pitchFamily="18" charset="0"/>
              </a:rPr>
              <a:t>ў</a:t>
            </a:r>
            <a:r>
              <a:rPr lang="uz-Cyrl-UZ" dirty="0">
                <a:latin typeface="Times New Roman" panose="02020603050405020304" pitchFamily="18" charset="0"/>
                <a:cs typeface="Times New Roman" panose="02020603050405020304" pitchFamily="18" charset="0"/>
              </a:rPr>
              <a:t>ндаланг деформацияси нисбий кўндаланг бўйлама деформацияга нисбати Пуассон коэффиценти дейилади. </a:t>
            </a:r>
            <a:r>
              <a:rPr lang="uz-Cyrl-UZ" dirty="0" smtClean="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xmlns="" val="2179124634"/>
              </p:ext>
            </p:extLst>
          </p:nvPr>
        </p:nvGraphicFramePr>
        <p:xfrm>
          <a:off x="3779912" y="3140968"/>
          <a:ext cx="296984" cy="315547"/>
        </p:xfrm>
        <a:graphic>
          <a:graphicData uri="http://schemas.openxmlformats.org/presentationml/2006/ole">
            <p:oleObj spid="_x0000_s6427" name="Уравнение" r:id="rId4" imgW="152268" imgH="164957" progId="Equation.3">
              <p:embed/>
            </p:oleObj>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xmlns="" val="1700610240"/>
              </p:ext>
            </p:extLst>
          </p:nvPr>
        </p:nvGraphicFramePr>
        <p:xfrm>
          <a:off x="4303298" y="3063865"/>
          <a:ext cx="315547" cy="352670"/>
        </p:xfrm>
        <a:graphic>
          <a:graphicData uri="http://schemas.openxmlformats.org/presentationml/2006/ole">
            <p:oleObj spid="_x0000_s6428" name="Уравнение" r:id="rId5" imgW="164814" imgH="177492" progId="Equation.3">
              <p:embed/>
            </p:oleObj>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xmlns="" val="3363454816"/>
              </p:ext>
            </p:extLst>
          </p:nvPr>
        </p:nvGraphicFramePr>
        <p:xfrm>
          <a:off x="2003157" y="3409704"/>
          <a:ext cx="296984" cy="315547"/>
        </p:xfrm>
        <a:graphic>
          <a:graphicData uri="http://schemas.openxmlformats.org/presentationml/2006/ole">
            <p:oleObj spid="_x0000_s6429" name="Уравнение" r:id="rId6" imgW="152268" imgH="164957" progId="Equation.3">
              <p:embed/>
            </p:oleObj>
          </a:graphicData>
        </a:graphic>
      </p:graphicFrame>
      <p:graphicFrame>
        <p:nvGraphicFramePr>
          <p:cNvPr id="11" name="Объект 10"/>
          <p:cNvGraphicFramePr>
            <a:graphicFrameLocks noChangeAspect="1"/>
          </p:cNvGraphicFramePr>
          <p:nvPr>
            <p:extLst>
              <p:ext uri="{D42A27DB-BD31-4B8C-83A1-F6EECF244321}">
                <p14:modId xmlns:p14="http://schemas.microsoft.com/office/powerpoint/2010/main" xmlns="" val="3321991738"/>
              </p:ext>
            </p:extLst>
          </p:nvPr>
        </p:nvGraphicFramePr>
        <p:xfrm>
          <a:off x="2744285" y="3364362"/>
          <a:ext cx="315547" cy="352670"/>
        </p:xfrm>
        <a:graphic>
          <a:graphicData uri="http://schemas.openxmlformats.org/presentationml/2006/ole">
            <p:oleObj spid="_x0000_s6430" name="Уравнение" r:id="rId7" imgW="164814" imgH="177492" progId="Equation.3">
              <p:embed/>
            </p:oleObj>
          </a:graphicData>
        </a:graphic>
      </p:graphicFrame>
      <p:graphicFrame>
        <p:nvGraphicFramePr>
          <p:cNvPr id="12" name="Объект 11"/>
          <p:cNvGraphicFramePr>
            <a:graphicFrameLocks noChangeAspect="1"/>
          </p:cNvGraphicFramePr>
          <p:nvPr>
            <p:extLst>
              <p:ext uri="{D42A27DB-BD31-4B8C-83A1-F6EECF244321}">
                <p14:modId xmlns:p14="http://schemas.microsoft.com/office/powerpoint/2010/main" xmlns="" val="1986958616"/>
              </p:ext>
            </p:extLst>
          </p:nvPr>
        </p:nvGraphicFramePr>
        <p:xfrm>
          <a:off x="8216893" y="3573016"/>
          <a:ext cx="315547" cy="352670"/>
        </p:xfrm>
        <a:graphic>
          <a:graphicData uri="http://schemas.openxmlformats.org/presentationml/2006/ole">
            <p:oleObj spid="_x0000_s6431" name="Уравнение" r:id="rId8" imgW="164814" imgH="177492" progId="Equation.3">
              <p:embed/>
            </p:oleObj>
          </a:graphicData>
        </a:graphic>
      </p:graphicFrame>
      <p:graphicFrame>
        <p:nvGraphicFramePr>
          <p:cNvPr id="13" name="Объект 12"/>
          <p:cNvGraphicFramePr>
            <a:graphicFrameLocks noChangeAspect="1"/>
          </p:cNvGraphicFramePr>
          <p:nvPr>
            <p:extLst>
              <p:ext uri="{D42A27DB-BD31-4B8C-83A1-F6EECF244321}">
                <p14:modId xmlns:p14="http://schemas.microsoft.com/office/powerpoint/2010/main" xmlns="" val="1875891630"/>
              </p:ext>
            </p:extLst>
          </p:nvPr>
        </p:nvGraphicFramePr>
        <p:xfrm>
          <a:off x="3626944" y="3950639"/>
          <a:ext cx="296984" cy="315547"/>
        </p:xfrm>
        <a:graphic>
          <a:graphicData uri="http://schemas.openxmlformats.org/presentationml/2006/ole">
            <p:oleObj spid="_x0000_s6432" name="Уравнение" r:id="rId9" imgW="152268" imgH="164957" progId="Equation.3">
              <p:embed/>
            </p:oleObj>
          </a:graphicData>
        </a:graphic>
      </p:graphicFrame>
      <p:graphicFrame>
        <p:nvGraphicFramePr>
          <p:cNvPr id="18" name="Объект 17"/>
          <p:cNvGraphicFramePr>
            <a:graphicFrameLocks noChangeAspect="1"/>
          </p:cNvGraphicFramePr>
          <p:nvPr>
            <p:extLst>
              <p:ext uri="{D42A27DB-BD31-4B8C-83A1-F6EECF244321}">
                <p14:modId xmlns:p14="http://schemas.microsoft.com/office/powerpoint/2010/main" xmlns="" val="1282621353"/>
              </p:ext>
            </p:extLst>
          </p:nvPr>
        </p:nvGraphicFramePr>
        <p:xfrm>
          <a:off x="179512" y="4538671"/>
          <a:ext cx="326682" cy="347102"/>
        </p:xfrm>
        <a:graphic>
          <a:graphicData uri="http://schemas.openxmlformats.org/presentationml/2006/ole">
            <p:oleObj spid="_x0000_s6433" name="Уравнение" r:id="rId10" imgW="152268" imgH="164957" progId="Equation.3">
              <p:embed/>
            </p:oleObj>
          </a:graphicData>
        </a:graphic>
      </p:graphicFrame>
      <p:pic>
        <p:nvPicPr>
          <p:cNvPr id="19" name="Рисунок 18"/>
          <p:cNvPicPr>
            <a:picLocks noChangeAspect="1"/>
          </p:cNvPicPr>
          <p:nvPr/>
        </p:nvPicPr>
        <p:blipFill>
          <a:blip r:embed="rId11"/>
          <a:stretch>
            <a:fillRect/>
          </a:stretch>
        </p:blipFill>
        <p:spPr>
          <a:xfrm>
            <a:off x="1967416" y="5133842"/>
            <a:ext cx="1409876" cy="162508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 name="Рисунок 19"/>
          <p:cNvPicPr>
            <a:picLocks noChangeAspect="1"/>
          </p:cNvPicPr>
          <p:nvPr/>
        </p:nvPicPr>
        <p:blipFill>
          <a:blip r:embed="rId12"/>
          <a:stretch>
            <a:fillRect/>
          </a:stretch>
        </p:blipFill>
        <p:spPr>
          <a:xfrm rot="16200000">
            <a:off x="4706509" y="4633364"/>
            <a:ext cx="1685921" cy="267410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5" name="Прямоугольник 14"/>
          <p:cNvSpPr/>
          <p:nvPr/>
        </p:nvSpPr>
        <p:spPr>
          <a:xfrm>
            <a:off x="5004048" y="2303860"/>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(2.2.3)</a:t>
            </a:r>
            <a:endParaRPr lang="en-US" sz="2000" dirty="0">
              <a:solidFill>
                <a:srgbClr val="FF0000"/>
              </a:solidFill>
            </a:endParaRPr>
          </a:p>
        </p:txBody>
      </p:sp>
    </p:spTree>
    <p:extLst>
      <p:ext uri="{BB962C8B-B14F-4D97-AF65-F5344CB8AC3E}">
        <p14:creationId xmlns:p14="http://schemas.microsoft.com/office/powerpoint/2010/main" xmlns="" val="40950618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404664"/>
            <a:ext cx="9144000" cy="1477328"/>
          </a:xfrm>
          <a:prstGeom prst="rect">
            <a:avLst/>
          </a:prstGeom>
        </p:spPr>
        <p:txBody>
          <a:bodyPr wrap="square">
            <a:spAutoFit/>
          </a:bodyPr>
          <a:lstStyle/>
          <a:p>
            <a:pPr marL="0" marR="0" algn="just">
              <a:spcBef>
                <a:spcPts val="0"/>
              </a:spcBef>
              <a:spcAft>
                <a:spcPts val="0"/>
              </a:spcAft>
              <a:tabLst>
                <a:tab pos="2390775" algn="l"/>
              </a:tabLst>
            </a:pPr>
            <a:r>
              <a:rPr lang="en-US" dirty="0" smtClean="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μ</a:t>
            </a:r>
            <a:r>
              <a:rPr lang="uz-Cyrl-UZ" dirty="0" smtClean="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 кўндаланг деформация коэффиценти ёки Пуассон коэффиценти  деб аталиб, материалнинг эластиклик хоссаларини  тасвирлайди.Пуассон коэффиценти турли материаллар учун турличадир. Масалан: пўлат учун </a:t>
            </a:r>
            <a:r>
              <a:rPr lang="ru-RU" dirty="0">
                <a:latin typeface="Times New Roman" panose="02020603050405020304" pitchFamily="18" charset="0"/>
                <a:ea typeface="Times New Roman" panose="02020603050405020304" pitchFamily="18" charset="0"/>
              </a:rPr>
              <a:t>μ </a:t>
            </a:r>
            <a:r>
              <a:rPr lang="uz-Cyrl-UZ" dirty="0">
                <a:latin typeface="Times New Roman" panose="02020603050405020304" pitchFamily="18" charset="0"/>
                <a:ea typeface="Times New Roman" panose="02020603050405020304" pitchFamily="18" charset="0"/>
              </a:rPr>
              <a:t>қ028-033қ 0,3     Умуман Пуассон коэффицентининг  0&lt; </a:t>
            </a:r>
            <a:r>
              <a:rPr lang="ru-RU" dirty="0">
                <a:latin typeface="Times New Roman" panose="02020603050405020304" pitchFamily="18" charset="0"/>
                <a:ea typeface="Times New Roman" panose="02020603050405020304" pitchFamily="18" charset="0"/>
              </a:rPr>
              <a:t>μ</a:t>
            </a:r>
            <a:r>
              <a:rPr lang="uz-Cyrl-UZ" dirty="0">
                <a:latin typeface="Times New Roman" panose="02020603050405020304" pitchFamily="18" charset="0"/>
                <a:ea typeface="Times New Roman" panose="02020603050405020304" pitchFamily="18" charset="0"/>
              </a:rPr>
              <a:t> &lt;0,5 оралиқда ўзгаради. Мутлоқ деформациялар узунлик бирлигида ўлчанади яни мм, см, м.</a:t>
            </a:r>
            <a:endParaRPr lang="en-US" sz="1100" dirty="0">
              <a:ea typeface="Times New Roman" panose="02020603050405020304" pitchFamily="18" charset="0"/>
            </a:endParaRPr>
          </a:p>
        </p:txBody>
      </p:sp>
      <p:sp>
        <p:nvSpPr>
          <p:cNvPr id="10" name="Прямоугольник 9"/>
          <p:cNvSpPr/>
          <p:nvPr/>
        </p:nvSpPr>
        <p:spPr>
          <a:xfrm>
            <a:off x="53752" y="1772816"/>
            <a:ext cx="9036496" cy="646331"/>
          </a:xfrm>
          <a:prstGeom prst="rect">
            <a:avLst/>
          </a:prstGeom>
        </p:spPr>
        <p:txBody>
          <a:bodyPr wrap="square">
            <a:spAutoFit/>
          </a:bodyPr>
          <a:lstStyle/>
          <a:p>
            <a:pPr marL="0" marR="0" indent="360045" algn="just">
              <a:spcBef>
                <a:spcPts val="0"/>
              </a:spcBef>
              <a:spcAft>
                <a:spcPts val="0"/>
              </a:spcAft>
              <a:tabLst>
                <a:tab pos="228600" algn="l"/>
                <a:tab pos="457200" algn="l"/>
              </a:tabLst>
            </a:pPr>
            <a:r>
              <a:rPr lang="uz-Cyrl-UZ" dirty="0">
                <a:latin typeface="Times New Roman" panose="02020603050405020304" pitchFamily="18" charset="0"/>
                <a:ea typeface="Times New Roman" panose="02020603050405020304" pitchFamily="18" charset="0"/>
              </a:rPr>
              <a:t>Турли материаллар учун Пуассон коэффициенти </a:t>
            </a:r>
            <a:r>
              <a:rPr lang="ru-RU" dirty="0">
                <a:latin typeface="Times New Roman" panose="02020603050405020304" pitchFamily="18" charset="0"/>
                <a:ea typeface="Times New Roman" panose="02020603050405020304" pitchFamily="18" charset="0"/>
              </a:rPr>
              <a:t>μ </a:t>
            </a:r>
            <a:r>
              <a:rPr lang="uz-Cyrl-UZ" dirty="0">
                <a:latin typeface="Times New Roman" panose="02020603050405020304" pitchFamily="18" charset="0"/>
                <a:ea typeface="Times New Roman" panose="02020603050405020304" pitchFamily="18" charset="0"/>
              </a:rPr>
              <a:t> ва  эластиклик модули  </a:t>
            </a:r>
            <a:r>
              <a:rPr lang="en-US" dirty="0">
                <a:latin typeface="Times New Roman" panose="02020603050405020304" pitchFamily="18" charset="0"/>
                <a:ea typeface="Times New Roman" panose="02020603050405020304" pitchFamily="18" charset="0"/>
              </a:rPr>
              <a:t>E</a:t>
            </a:r>
            <a:r>
              <a:rPr lang="uz-Cyrl-UZ" dirty="0">
                <a:latin typeface="Times New Roman" panose="02020603050405020304" pitchFamily="18" charset="0"/>
                <a:ea typeface="Times New Roman" panose="02020603050405020304" pitchFamily="18" charset="0"/>
              </a:rPr>
              <a:t> нинг қийматлари.</a:t>
            </a:r>
            <a:endParaRPr lang="en-US" sz="1600" dirty="0">
              <a:effectLst/>
              <a:latin typeface="Times New Roman" panose="02020603050405020304" pitchFamily="18" charset="0"/>
              <a:ea typeface="Times New Roman" panose="02020603050405020304" pitchFamily="18" charset="0"/>
            </a:endParaRPr>
          </a:p>
        </p:txBody>
      </p:sp>
      <p:graphicFrame>
        <p:nvGraphicFramePr>
          <p:cNvPr id="17" name="Таблица 16"/>
          <p:cNvGraphicFramePr>
            <a:graphicFrameLocks noGrp="1"/>
          </p:cNvGraphicFramePr>
          <p:nvPr>
            <p:extLst>
              <p:ext uri="{D42A27DB-BD31-4B8C-83A1-F6EECF244321}">
                <p14:modId xmlns:p14="http://schemas.microsoft.com/office/powerpoint/2010/main" xmlns="" val="3791192574"/>
              </p:ext>
            </p:extLst>
          </p:nvPr>
        </p:nvGraphicFramePr>
        <p:xfrm>
          <a:off x="971600" y="2419147"/>
          <a:ext cx="7488831" cy="4034189"/>
        </p:xfrm>
        <a:graphic>
          <a:graphicData uri="http://schemas.openxmlformats.org/drawingml/2006/table">
            <a:tbl>
              <a:tblPr firstRow="1" firstCol="1" lastRow="1" lastCol="1" bandRow="1" bandCol="1">
                <a:tableStyleId>{912C8C85-51F0-491E-9774-3900AFEF0FD7}</a:tableStyleId>
              </a:tblPr>
              <a:tblGrid>
                <a:gridCol w="2466928">
                  <a:extLst>
                    <a:ext uri="{9D8B030D-6E8A-4147-A177-3AD203B41FA5}">
                      <a16:colId xmlns="" xmlns:a16="http://schemas.microsoft.com/office/drawing/2014/main" val="106084115"/>
                    </a:ext>
                  </a:extLst>
                </a:gridCol>
                <a:gridCol w="2553374">
                  <a:extLst>
                    <a:ext uri="{9D8B030D-6E8A-4147-A177-3AD203B41FA5}">
                      <a16:colId xmlns="" xmlns:a16="http://schemas.microsoft.com/office/drawing/2014/main" val="1408283416"/>
                    </a:ext>
                  </a:extLst>
                </a:gridCol>
                <a:gridCol w="2468529">
                  <a:extLst>
                    <a:ext uri="{9D8B030D-6E8A-4147-A177-3AD203B41FA5}">
                      <a16:colId xmlns="" xmlns:a16="http://schemas.microsoft.com/office/drawing/2014/main" val="2976319503"/>
                    </a:ext>
                  </a:extLst>
                </a:gridCol>
              </a:tblGrid>
              <a:tr h="474611">
                <a:tc>
                  <a:txBody>
                    <a:bodyPr/>
                    <a:lstStyle/>
                    <a:p>
                      <a:pPr marL="0" marR="0" indent="0">
                        <a:spcBef>
                          <a:spcPts val="0"/>
                        </a:spcBef>
                        <a:spcAft>
                          <a:spcPts val="0"/>
                        </a:spcAft>
                        <a:tabLst>
                          <a:tab pos="228600" algn="l"/>
                          <a:tab pos="457200" algn="l"/>
                        </a:tabLst>
                      </a:pPr>
                      <a:r>
                        <a:rPr lang="uz-Cyrl-UZ" sz="1400">
                          <a:effectLst/>
                        </a:rPr>
                        <a:t>Материалларнинг</a:t>
                      </a:r>
                      <a:endParaRPr lang="en-US" sz="1200">
                        <a:effectLst/>
                      </a:endParaRPr>
                    </a:p>
                    <a:p>
                      <a:pPr marL="0" marR="0" indent="0">
                        <a:spcBef>
                          <a:spcPts val="0"/>
                        </a:spcBef>
                        <a:spcAft>
                          <a:spcPts val="0"/>
                        </a:spcAft>
                        <a:tabLst>
                          <a:tab pos="228600" algn="l"/>
                          <a:tab pos="457200" algn="l"/>
                        </a:tabLst>
                      </a:pPr>
                      <a:r>
                        <a:rPr lang="uz-Cyrl-UZ" sz="1400">
                          <a:effectLst/>
                        </a:rPr>
                        <a:t>Номи</a:t>
                      </a:r>
                      <a:endParaRPr lang="en-US"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indent="0">
                        <a:spcBef>
                          <a:spcPts val="0"/>
                        </a:spcBef>
                        <a:spcAft>
                          <a:spcPts val="0"/>
                        </a:spcAft>
                        <a:tabLst>
                          <a:tab pos="228600" algn="l"/>
                          <a:tab pos="457200" algn="l"/>
                        </a:tabLst>
                      </a:pPr>
                      <a:r>
                        <a:rPr lang="uz-Cyrl-UZ" sz="1400">
                          <a:effectLst/>
                        </a:rPr>
                        <a:t>Пуассон коэффисенти</a:t>
                      </a:r>
                      <a:endParaRPr lang="en-US" sz="1200">
                        <a:effectLst/>
                      </a:endParaRPr>
                    </a:p>
                    <a:p>
                      <a:pPr marL="0" marR="0" indent="0">
                        <a:spcBef>
                          <a:spcPts val="0"/>
                        </a:spcBef>
                        <a:spcAft>
                          <a:spcPts val="0"/>
                        </a:spcAft>
                        <a:tabLst>
                          <a:tab pos="228600" algn="l"/>
                          <a:tab pos="457200" algn="l"/>
                        </a:tabLst>
                      </a:pPr>
                      <a:r>
                        <a:rPr lang="ru-RU" sz="1400">
                          <a:effectLst/>
                        </a:rPr>
                        <a:t>μ</a:t>
                      </a:r>
                      <a:endParaRPr lang="en-US"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indent="0">
                        <a:spcBef>
                          <a:spcPts val="0"/>
                        </a:spcBef>
                        <a:spcAft>
                          <a:spcPts val="0"/>
                        </a:spcAft>
                        <a:tabLst>
                          <a:tab pos="228600" algn="l"/>
                          <a:tab pos="457200" algn="l"/>
                        </a:tabLst>
                      </a:pPr>
                      <a:r>
                        <a:rPr lang="uz-Cyrl-UZ" sz="1400">
                          <a:effectLst/>
                        </a:rPr>
                        <a:t>Эластиклик модули Е</a:t>
                      </a:r>
                      <a:endParaRPr lang="en-US" sz="1200">
                        <a:effectLst/>
                      </a:endParaRPr>
                    </a:p>
                    <a:p>
                      <a:pPr marL="0" marR="0" indent="0">
                        <a:spcBef>
                          <a:spcPts val="0"/>
                        </a:spcBef>
                        <a:spcAft>
                          <a:spcPts val="0"/>
                        </a:spcAft>
                        <a:tabLst>
                          <a:tab pos="228600" algn="l"/>
                          <a:tab pos="457200" algn="l"/>
                        </a:tabLst>
                      </a:pPr>
                      <a:r>
                        <a:rPr lang="uz-Cyrl-UZ" sz="1400">
                          <a:effectLst/>
                        </a:rPr>
                        <a:t>(МПа)</a:t>
                      </a:r>
                      <a:endParaRPr lang="en-US"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1868032403"/>
                  </a:ext>
                </a:extLst>
              </a:tr>
              <a:tr h="3559578">
                <a:tc>
                  <a:txBody>
                    <a:bodyPr/>
                    <a:lstStyle/>
                    <a:p>
                      <a:pPr marL="0" marR="0">
                        <a:spcBef>
                          <a:spcPts val="0"/>
                        </a:spcBef>
                        <a:spcAft>
                          <a:spcPts val="0"/>
                        </a:spcAft>
                      </a:pPr>
                      <a:r>
                        <a:rPr lang="uz-Cyrl-UZ" sz="1400" dirty="0">
                          <a:effectLst/>
                        </a:rPr>
                        <a:t>Пўлат</a:t>
                      </a:r>
                      <a:endParaRPr lang="en-US" sz="1000" dirty="0">
                        <a:effectLst/>
                      </a:endParaRPr>
                    </a:p>
                    <a:p>
                      <a:pPr marL="0" marR="0">
                        <a:spcBef>
                          <a:spcPts val="0"/>
                        </a:spcBef>
                        <a:spcAft>
                          <a:spcPts val="0"/>
                        </a:spcAft>
                      </a:pPr>
                      <a:r>
                        <a:rPr lang="uz-Cyrl-UZ" sz="1400" dirty="0">
                          <a:effectLst/>
                        </a:rPr>
                        <a:t> Мис </a:t>
                      </a:r>
                      <a:endParaRPr lang="en-US" sz="1000" dirty="0">
                        <a:effectLst/>
                      </a:endParaRPr>
                    </a:p>
                    <a:p>
                      <a:pPr marL="0" marR="0">
                        <a:spcBef>
                          <a:spcPts val="0"/>
                        </a:spcBef>
                        <a:spcAft>
                          <a:spcPts val="0"/>
                        </a:spcAft>
                      </a:pPr>
                      <a:r>
                        <a:rPr lang="uz-Cyrl-UZ" sz="1400" dirty="0">
                          <a:effectLst/>
                        </a:rPr>
                        <a:t> Бронза</a:t>
                      </a:r>
                      <a:endParaRPr lang="en-US" sz="1000" dirty="0">
                        <a:effectLst/>
                      </a:endParaRPr>
                    </a:p>
                    <a:p>
                      <a:pPr marL="0" marR="0">
                        <a:spcBef>
                          <a:spcPts val="0"/>
                        </a:spcBef>
                        <a:spcAft>
                          <a:spcPts val="0"/>
                        </a:spcAft>
                      </a:pPr>
                      <a:r>
                        <a:rPr lang="uz-Cyrl-UZ" sz="1400" dirty="0">
                          <a:effectLst/>
                        </a:rPr>
                        <a:t>Чўян</a:t>
                      </a:r>
                      <a:endParaRPr lang="en-US" sz="1000" dirty="0">
                        <a:effectLst/>
                      </a:endParaRPr>
                    </a:p>
                    <a:p>
                      <a:pPr marL="0" marR="0">
                        <a:spcBef>
                          <a:spcPts val="0"/>
                        </a:spcBef>
                        <a:spcAft>
                          <a:spcPts val="0"/>
                        </a:spcAft>
                      </a:pPr>
                      <a:r>
                        <a:rPr lang="uz-Cyrl-UZ" sz="1400" dirty="0">
                          <a:effectLst/>
                        </a:rPr>
                        <a:t>Қўрғошин</a:t>
                      </a:r>
                      <a:endParaRPr lang="en-US" sz="1000" dirty="0">
                        <a:effectLst/>
                      </a:endParaRPr>
                    </a:p>
                    <a:p>
                      <a:pPr marL="0" marR="0">
                        <a:spcBef>
                          <a:spcPts val="0"/>
                        </a:spcBef>
                        <a:spcAft>
                          <a:spcPts val="0"/>
                        </a:spcAft>
                      </a:pPr>
                      <a:r>
                        <a:rPr lang="uz-Cyrl-UZ" sz="1400" dirty="0">
                          <a:effectLst/>
                        </a:rPr>
                        <a:t>Латунь </a:t>
                      </a:r>
                      <a:endParaRPr lang="en-US" sz="1000" dirty="0">
                        <a:effectLst/>
                      </a:endParaRPr>
                    </a:p>
                    <a:p>
                      <a:pPr marL="0" marR="0">
                        <a:spcBef>
                          <a:spcPts val="0"/>
                        </a:spcBef>
                        <a:spcAft>
                          <a:spcPts val="0"/>
                        </a:spcAft>
                      </a:pPr>
                      <a:r>
                        <a:rPr lang="uz-Cyrl-UZ" sz="1400" dirty="0">
                          <a:effectLst/>
                        </a:rPr>
                        <a:t>Алюминиий ва дюралюминий</a:t>
                      </a:r>
                      <a:endParaRPr lang="en-US" sz="1000" dirty="0">
                        <a:effectLst/>
                      </a:endParaRPr>
                    </a:p>
                    <a:p>
                      <a:pPr marL="0" marR="0">
                        <a:spcBef>
                          <a:spcPts val="0"/>
                        </a:spcBef>
                        <a:spcAft>
                          <a:spcPts val="0"/>
                        </a:spcAft>
                      </a:pPr>
                      <a:r>
                        <a:rPr lang="uz-Cyrl-UZ" sz="1400" dirty="0">
                          <a:effectLst/>
                        </a:rPr>
                        <a:t>Каучук</a:t>
                      </a:r>
                      <a:endParaRPr lang="en-US" sz="1000" dirty="0">
                        <a:effectLst/>
                      </a:endParaRPr>
                    </a:p>
                    <a:p>
                      <a:pPr marL="0" marR="0">
                        <a:spcBef>
                          <a:spcPts val="0"/>
                        </a:spcBef>
                        <a:spcAft>
                          <a:spcPts val="0"/>
                        </a:spcAft>
                      </a:pPr>
                      <a:r>
                        <a:rPr lang="uz-Cyrl-UZ" sz="1400" dirty="0">
                          <a:effectLst/>
                        </a:rPr>
                        <a:t>Шиша</a:t>
                      </a:r>
                      <a:endParaRPr lang="en-US" sz="1000" dirty="0">
                        <a:effectLst/>
                      </a:endParaRPr>
                    </a:p>
                    <a:p>
                      <a:pPr marL="0" marR="0">
                        <a:spcBef>
                          <a:spcPts val="0"/>
                        </a:spcBef>
                        <a:spcAft>
                          <a:spcPts val="0"/>
                        </a:spcAft>
                      </a:pPr>
                      <a:r>
                        <a:rPr lang="uz-Cyrl-UZ" sz="1400" dirty="0">
                          <a:effectLst/>
                        </a:rPr>
                        <a:t>Ёғоч: тола бўйича</a:t>
                      </a:r>
                      <a:endParaRPr lang="en-US" sz="1000" dirty="0">
                        <a:effectLst/>
                      </a:endParaRPr>
                    </a:p>
                    <a:p>
                      <a:pPr marL="0" marR="0">
                        <a:spcBef>
                          <a:spcPts val="0"/>
                        </a:spcBef>
                        <a:spcAft>
                          <a:spcPts val="0"/>
                        </a:spcAft>
                      </a:pPr>
                      <a:r>
                        <a:rPr lang="uz-Cyrl-UZ" sz="1400" dirty="0">
                          <a:effectLst/>
                        </a:rPr>
                        <a:t>          йўналишда</a:t>
                      </a:r>
                      <a:endParaRPr lang="en-US" sz="1000" dirty="0">
                        <a:effectLst/>
                      </a:endParaRPr>
                    </a:p>
                    <a:p>
                      <a:pPr marL="0" marR="0">
                        <a:spcBef>
                          <a:spcPts val="0"/>
                        </a:spcBef>
                        <a:spcAft>
                          <a:spcPts val="0"/>
                        </a:spcAft>
                      </a:pPr>
                      <a:r>
                        <a:rPr lang="uz-Cyrl-UZ" sz="1400" dirty="0">
                          <a:effectLst/>
                        </a:rPr>
                        <a:t>          толага тик</a:t>
                      </a:r>
                      <a:endParaRPr lang="en-US" sz="1000" dirty="0">
                        <a:effectLst/>
                      </a:endParaRPr>
                    </a:p>
                    <a:p>
                      <a:pPr marL="0" marR="0">
                        <a:spcBef>
                          <a:spcPts val="0"/>
                        </a:spcBef>
                        <a:spcAft>
                          <a:spcPts val="0"/>
                        </a:spcAft>
                      </a:pPr>
                      <a:r>
                        <a:rPr lang="uz-Cyrl-UZ" sz="1400" dirty="0">
                          <a:effectLst/>
                        </a:rPr>
                        <a:t>          йўналишда </a:t>
                      </a:r>
                      <a:endParaRPr lang="en-US" sz="1000" dirty="0">
                        <a:effectLst/>
                      </a:endParaRPr>
                    </a:p>
                  </a:txBody>
                  <a:tcPr marL="68580" marR="68580" marT="0" marB="0"/>
                </a:tc>
                <a:tc>
                  <a:txBody>
                    <a:bodyPr/>
                    <a:lstStyle/>
                    <a:p>
                      <a:pPr marL="0" marR="0" indent="0">
                        <a:spcBef>
                          <a:spcPts val="0"/>
                        </a:spcBef>
                        <a:spcAft>
                          <a:spcPts val="0"/>
                        </a:spcAft>
                        <a:tabLst>
                          <a:tab pos="228600" algn="l"/>
                          <a:tab pos="457200" algn="l"/>
                        </a:tabLst>
                      </a:pPr>
                      <a:r>
                        <a:rPr lang="uz-Cyrl-UZ" sz="1400">
                          <a:effectLst/>
                        </a:rPr>
                        <a:t>0,24 – 0,33</a:t>
                      </a:r>
                      <a:endParaRPr lang="en-US" sz="1200">
                        <a:effectLst/>
                      </a:endParaRPr>
                    </a:p>
                    <a:p>
                      <a:pPr marL="0" marR="0" indent="0">
                        <a:spcBef>
                          <a:spcPts val="0"/>
                        </a:spcBef>
                        <a:spcAft>
                          <a:spcPts val="0"/>
                        </a:spcAft>
                        <a:tabLst>
                          <a:tab pos="228600" algn="l"/>
                          <a:tab pos="457200" algn="l"/>
                        </a:tabLst>
                      </a:pPr>
                      <a:r>
                        <a:rPr lang="uz-Cyrl-UZ" sz="1400">
                          <a:effectLst/>
                        </a:rPr>
                        <a:t>0,31 – 0,34</a:t>
                      </a:r>
                      <a:endParaRPr lang="en-US" sz="1200">
                        <a:effectLst/>
                      </a:endParaRPr>
                    </a:p>
                    <a:p>
                      <a:pPr marL="0" marR="0" indent="0">
                        <a:spcBef>
                          <a:spcPts val="0"/>
                        </a:spcBef>
                        <a:spcAft>
                          <a:spcPts val="0"/>
                        </a:spcAft>
                        <a:tabLst>
                          <a:tab pos="228600" algn="l"/>
                          <a:tab pos="457200" algn="l"/>
                        </a:tabLst>
                      </a:pPr>
                      <a:r>
                        <a:rPr lang="uz-Cyrl-UZ" sz="1400">
                          <a:effectLst/>
                        </a:rPr>
                        <a:t>0,32 – 0,35</a:t>
                      </a:r>
                      <a:endParaRPr lang="en-US" sz="1200">
                        <a:effectLst/>
                      </a:endParaRPr>
                    </a:p>
                    <a:p>
                      <a:pPr marL="0" marR="0" indent="0">
                        <a:spcBef>
                          <a:spcPts val="0"/>
                        </a:spcBef>
                        <a:spcAft>
                          <a:spcPts val="0"/>
                        </a:spcAft>
                        <a:tabLst>
                          <a:tab pos="228600" algn="l"/>
                          <a:tab pos="457200" algn="l"/>
                        </a:tabLst>
                      </a:pPr>
                      <a:r>
                        <a:rPr lang="uz-Cyrl-UZ" sz="1400">
                          <a:effectLst/>
                        </a:rPr>
                        <a:t>0 ,23 – 0,27</a:t>
                      </a:r>
                      <a:endParaRPr lang="en-US" sz="1200">
                        <a:effectLst/>
                      </a:endParaRPr>
                    </a:p>
                    <a:p>
                      <a:pPr marL="0" marR="0" indent="0">
                        <a:spcBef>
                          <a:spcPts val="0"/>
                        </a:spcBef>
                        <a:spcAft>
                          <a:spcPts val="0"/>
                        </a:spcAft>
                        <a:tabLst>
                          <a:tab pos="228600" algn="l"/>
                          <a:tab pos="457200" algn="l"/>
                        </a:tabLst>
                      </a:pPr>
                      <a:r>
                        <a:rPr lang="uz-Cyrl-UZ" sz="1400">
                          <a:effectLst/>
                        </a:rPr>
                        <a:t>0,45</a:t>
                      </a:r>
                      <a:endParaRPr lang="en-US" sz="1200">
                        <a:effectLst/>
                      </a:endParaRPr>
                    </a:p>
                    <a:p>
                      <a:pPr marL="0" marR="0" indent="0">
                        <a:spcBef>
                          <a:spcPts val="0"/>
                        </a:spcBef>
                        <a:spcAft>
                          <a:spcPts val="0"/>
                        </a:spcAft>
                        <a:tabLst>
                          <a:tab pos="228600" algn="l"/>
                          <a:tab pos="457200" algn="l"/>
                        </a:tabLst>
                      </a:pPr>
                      <a:r>
                        <a:rPr lang="uz-Cyrl-UZ" sz="1400">
                          <a:effectLst/>
                        </a:rPr>
                        <a:t>0,32 – 0,42</a:t>
                      </a:r>
                      <a:endParaRPr lang="en-US" sz="1200">
                        <a:effectLst/>
                      </a:endParaRPr>
                    </a:p>
                    <a:p>
                      <a:pPr marL="0" marR="0" indent="0">
                        <a:spcBef>
                          <a:spcPts val="0"/>
                        </a:spcBef>
                        <a:spcAft>
                          <a:spcPts val="0"/>
                        </a:spcAft>
                        <a:tabLst>
                          <a:tab pos="228600" algn="l"/>
                          <a:tab pos="457200" algn="l"/>
                        </a:tabLst>
                      </a:pPr>
                      <a:r>
                        <a:rPr lang="uz-Cyrl-UZ" sz="1400">
                          <a:effectLst/>
                        </a:rPr>
                        <a:t> </a:t>
                      </a:r>
                      <a:endParaRPr lang="en-US" sz="1200">
                        <a:effectLst/>
                      </a:endParaRPr>
                    </a:p>
                    <a:p>
                      <a:pPr marL="0" marR="0" indent="0">
                        <a:spcBef>
                          <a:spcPts val="0"/>
                        </a:spcBef>
                        <a:spcAft>
                          <a:spcPts val="0"/>
                        </a:spcAft>
                        <a:tabLst>
                          <a:tab pos="228600" algn="l"/>
                          <a:tab pos="457200" algn="l"/>
                        </a:tabLst>
                      </a:pPr>
                      <a:r>
                        <a:rPr lang="uz-Cyrl-UZ" sz="1400">
                          <a:effectLst/>
                        </a:rPr>
                        <a:t>0,32 – 0,36</a:t>
                      </a:r>
                      <a:endParaRPr lang="en-US" sz="1200">
                        <a:effectLst/>
                      </a:endParaRPr>
                    </a:p>
                    <a:p>
                      <a:pPr marL="0" marR="0" indent="0">
                        <a:spcBef>
                          <a:spcPts val="0"/>
                        </a:spcBef>
                        <a:spcAft>
                          <a:spcPts val="0"/>
                        </a:spcAft>
                        <a:tabLst>
                          <a:tab pos="228600" algn="l"/>
                          <a:tab pos="457200" algn="l"/>
                        </a:tabLst>
                      </a:pPr>
                      <a:r>
                        <a:rPr lang="uz-Cyrl-UZ" sz="1400">
                          <a:effectLst/>
                        </a:rPr>
                        <a:t>0,47</a:t>
                      </a:r>
                      <a:endParaRPr lang="en-US" sz="1200">
                        <a:effectLst/>
                      </a:endParaRPr>
                    </a:p>
                    <a:p>
                      <a:pPr marL="0" marR="0" indent="0">
                        <a:spcBef>
                          <a:spcPts val="0"/>
                        </a:spcBef>
                        <a:spcAft>
                          <a:spcPts val="0"/>
                        </a:spcAft>
                        <a:tabLst>
                          <a:tab pos="228600" algn="l"/>
                          <a:tab pos="457200" algn="l"/>
                        </a:tabLst>
                      </a:pPr>
                      <a:r>
                        <a:rPr lang="uz-Cyrl-UZ" sz="1400">
                          <a:effectLst/>
                        </a:rPr>
                        <a:t>0,25</a:t>
                      </a:r>
                      <a:endParaRPr lang="en-US" sz="1200">
                        <a:effectLst/>
                      </a:endParaRPr>
                    </a:p>
                    <a:p>
                      <a:pPr marL="0" marR="0" indent="0">
                        <a:spcBef>
                          <a:spcPts val="0"/>
                        </a:spcBef>
                        <a:spcAft>
                          <a:spcPts val="0"/>
                        </a:spcAft>
                        <a:tabLst>
                          <a:tab pos="228600" algn="l"/>
                          <a:tab pos="457200" algn="l"/>
                        </a:tabLst>
                      </a:pPr>
                      <a:r>
                        <a:rPr lang="uz-Cyrl-UZ" sz="1400">
                          <a:effectLst/>
                        </a:rPr>
                        <a:t> </a:t>
                      </a:r>
                      <a:endParaRPr lang="en-US" sz="1200">
                        <a:effectLst/>
                      </a:endParaRPr>
                    </a:p>
                    <a:p>
                      <a:pPr marL="0" marR="0" indent="0">
                        <a:spcBef>
                          <a:spcPts val="0"/>
                        </a:spcBef>
                        <a:spcAft>
                          <a:spcPts val="0"/>
                        </a:spcAft>
                        <a:tabLst>
                          <a:tab pos="228600" algn="l"/>
                          <a:tab pos="457200" algn="l"/>
                        </a:tabLst>
                      </a:pPr>
                      <a:r>
                        <a:rPr lang="uz-Cyrl-UZ" sz="1400">
                          <a:effectLst/>
                        </a:rPr>
                        <a:t>-</a:t>
                      </a:r>
                      <a:endParaRPr lang="en-US" sz="1200">
                        <a:effectLst/>
                      </a:endParaRPr>
                    </a:p>
                    <a:p>
                      <a:pPr marL="0" marR="0" indent="0">
                        <a:spcBef>
                          <a:spcPts val="0"/>
                        </a:spcBef>
                        <a:spcAft>
                          <a:spcPts val="0"/>
                        </a:spcAft>
                        <a:tabLst>
                          <a:tab pos="228600" algn="l"/>
                          <a:tab pos="457200" algn="l"/>
                        </a:tabLst>
                      </a:pPr>
                      <a:r>
                        <a:rPr lang="uz-Cyrl-UZ" sz="1400">
                          <a:effectLst/>
                        </a:rPr>
                        <a:t> </a:t>
                      </a:r>
                      <a:endParaRPr lang="en-US" sz="1200">
                        <a:effectLst/>
                      </a:endParaRPr>
                    </a:p>
                    <a:p>
                      <a:pPr marL="0" marR="0" indent="0">
                        <a:spcBef>
                          <a:spcPts val="0"/>
                        </a:spcBef>
                        <a:spcAft>
                          <a:spcPts val="0"/>
                        </a:spcAft>
                        <a:tabLst>
                          <a:tab pos="228600" algn="l"/>
                          <a:tab pos="457200" algn="l"/>
                        </a:tabLst>
                      </a:pPr>
                      <a:r>
                        <a:rPr lang="uz-Cyrl-UZ" sz="1400">
                          <a:effectLst/>
                        </a:rPr>
                        <a:t>-  </a:t>
                      </a:r>
                      <a:endParaRPr lang="en-US"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indent="0">
                        <a:spcBef>
                          <a:spcPts val="0"/>
                        </a:spcBef>
                        <a:spcAft>
                          <a:spcPts val="0"/>
                        </a:spcAft>
                        <a:tabLst>
                          <a:tab pos="228600" algn="l"/>
                          <a:tab pos="457200" algn="l"/>
                        </a:tabLst>
                      </a:pPr>
                      <a:r>
                        <a:rPr lang="uz-Cyrl-UZ" sz="1400" dirty="0">
                          <a:effectLst/>
                        </a:rPr>
                        <a:t>(2,0-2,1)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(0,84-1,3 )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(1,05-1,15)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(1,15-1,60)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0,17 10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(0,90-1,00)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 </a:t>
                      </a:r>
                      <a:endParaRPr lang="en-US" sz="1200" dirty="0">
                        <a:effectLst/>
                      </a:endParaRPr>
                    </a:p>
                    <a:p>
                      <a:pPr marL="0" marR="0" indent="0">
                        <a:spcBef>
                          <a:spcPts val="0"/>
                        </a:spcBef>
                        <a:spcAft>
                          <a:spcPts val="0"/>
                        </a:spcAft>
                        <a:tabLst>
                          <a:tab pos="228600" algn="l"/>
                          <a:tab pos="457200" algn="l"/>
                        </a:tabLst>
                      </a:pPr>
                      <a:r>
                        <a:rPr lang="uz-Cyrl-UZ" sz="1400" dirty="0">
                          <a:effectLst/>
                        </a:rPr>
                        <a:t>(0,59-0,71)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0,00008  10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0,56  10</a:t>
                      </a:r>
                      <a:r>
                        <a:rPr lang="uz-Cyrl-UZ" sz="1400" baseline="30000" dirty="0">
                          <a:effectLst/>
                        </a:rPr>
                        <a:t>5 </a:t>
                      </a:r>
                      <a:endParaRPr lang="en-US" sz="1200" dirty="0">
                        <a:effectLst/>
                      </a:endParaRPr>
                    </a:p>
                    <a:p>
                      <a:pPr marL="0" marR="0" indent="0">
                        <a:spcBef>
                          <a:spcPts val="0"/>
                        </a:spcBef>
                        <a:spcAft>
                          <a:spcPts val="0"/>
                        </a:spcAft>
                        <a:tabLst>
                          <a:tab pos="228600" algn="l"/>
                          <a:tab pos="457200" algn="l"/>
                        </a:tabLst>
                      </a:pPr>
                      <a:r>
                        <a:rPr lang="uz-Cyrl-UZ" sz="1400" dirty="0">
                          <a:effectLst/>
                        </a:rPr>
                        <a:t> </a:t>
                      </a:r>
                      <a:endParaRPr lang="en-US" sz="1200" dirty="0">
                        <a:effectLst/>
                      </a:endParaRPr>
                    </a:p>
                    <a:p>
                      <a:pPr marL="0" marR="0" indent="0">
                        <a:spcBef>
                          <a:spcPts val="0"/>
                        </a:spcBef>
                        <a:spcAft>
                          <a:spcPts val="0"/>
                        </a:spcAft>
                        <a:tabLst>
                          <a:tab pos="228600" algn="l"/>
                          <a:tab pos="457200" algn="l"/>
                        </a:tabLst>
                      </a:pPr>
                      <a:r>
                        <a:rPr lang="uz-Cyrl-UZ" sz="1400" dirty="0">
                          <a:effectLst/>
                        </a:rPr>
                        <a:t>(0,10-0,12)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 </a:t>
                      </a:r>
                      <a:endParaRPr lang="en-US" sz="1200" dirty="0">
                        <a:effectLst/>
                      </a:endParaRPr>
                    </a:p>
                    <a:p>
                      <a:pPr marL="0" marR="0" indent="0">
                        <a:spcBef>
                          <a:spcPts val="0"/>
                        </a:spcBef>
                        <a:spcAft>
                          <a:spcPts val="0"/>
                        </a:spcAft>
                        <a:tabLst>
                          <a:tab pos="228600" algn="l"/>
                          <a:tab pos="457200" algn="l"/>
                        </a:tabLst>
                      </a:pPr>
                      <a:r>
                        <a:rPr lang="uz-Cyrl-UZ" sz="1400" dirty="0">
                          <a:effectLst/>
                        </a:rPr>
                        <a:t>(0,005-0,01) 10</a:t>
                      </a:r>
                      <a:r>
                        <a:rPr lang="uz-Cyrl-UZ" sz="1400" baseline="30000" dirty="0">
                          <a:effectLst/>
                        </a:rPr>
                        <a:t>5</a:t>
                      </a:r>
                      <a:endParaRPr lang="en-US" sz="1200" dirty="0">
                        <a:effectLst/>
                      </a:endParaRPr>
                    </a:p>
                    <a:p>
                      <a:pPr marL="0" marR="0" indent="0">
                        <a:spcBef>
                          <a:spcPts val="0"/>
                        </a:spcBef>
                        <a:spcAft>
                          <a:spcPts val="0"/>
                        </a:spcAft>
                        <a:tabLst>
                          <a:tab pos="228600" algn="l"/>
                          <a:tab pos="457200" algn="l"/>
                        </a:tabLst>
                      </a:pPr>
                      <a:r>
                        <a:rPr lang="uz-Cyrl-UZ" sz="1400" dirty="0">
                          <a:effectLst/>
                        </a:rPr>
                        <a:t> </a:t>
                      </a:r>
                      <a:endParaRPr lang="en-US"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 xmlns:a16="http://schemas.microsoft.com/office/drawing/2014/main" val="1739885150"/>
                  </a:ext>
                </a:extLst>
              </a:tr>
            </a:tbl>
          </a:graphicData>
        </a:graphic>
      </p:graphicFrame>
      <p:pic>
        <p:nvPicPr>
          <p:cNvPr id="7175" name="Picture 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152400" cy="161925"/>
          </a:xfrm>
          <a:prstGeom prst="rect">
            <a:avLst/>
          </a:prstGeom>
          <a:noFill/>
          <a:extLst>
            <a:ext uri="{909E8E84-426E-40DD-AFC4-6F175D3DCCD1}">
              <a14:hiddenFill xmlns:a14="http://schemas.microsoft.com/office/drawing/2010/main" xmlns="">
                <a:solidFill>
                  <a:srgbClr val="FFFFFF"/>
                </a:solidFill>
              </a14:hiddenFill>
            </a:ext>
          </a:extLst>
        </p:spPr>
      </p:pic>
      <p:pic>
        <p:nvPicPr>
          <p:cNvPr id="7174"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114300" cy="21907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660609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41784"/>
            <a:ext cx="9144000" cy="1143000"/>
          </a:xfrm>
        </p:spPr>
        <p:txBody>
          <a:bodyPr/>
          <a:lstStyle/>
          <a:p>
            <a:r>
              <a:rPr lang="en-US" b="1" u="sng" dirty="0"/>
              <a:t>3</a:t>
            </a:r>
            <a:r>
              <a:rPr lang="uz-Cyrl-UZ" b="1" u="sng" dirty="0"/>
              <a:t>. Гук қонуни. Эластиклик модули.</a:t>
            </a:r>
            <a:endParaRPr lang="en-US" dirty="0"/>
          </a:p>
        </p:txBody>
      </p:sp>
      <p:sp>
        <p:nvSpPr>
          <p:cNvPr id="4" name="Прямоугольник 3"/>
          <p:cNvSpPr/>
          <p:nvPr/>
        </p:nvSpPr>
        <p:spPr>
          <a:xfrm>
            <a:off x="0" y="1700808"/>
            <a:ext cx="9144000" cy="923330"/>
          </a:xfrm>
          <a:prstGeom prst="rect">
            <a:avLst/>
          </a:prstGeom>
        </p:spPr>
        <p:txBody>
          <a:bodyPr wrap="square">
            <a:spAutoFit/>
          </a:bodyPr>
          <a:lstStyle/>
          <a:p>
            <a:pPr marL="0" marR="0" indent="449580" algn="just">
              <a:spcBef>
                <a:spcPts val="0"/>
              </a:spcBef>
              <a:spcAft>
                <a:spcPts val="0"/>
              </a:spcAft>
            </a:pPr>
            <a:r>
              <a:rPr lang="uz-Cyrl-UZ" dirty="0">
                <a:latin typeface="Times New Roman" panose="02020603050405020304" pitchFamily="18" charset="0"/>
                <a:ea typeface="Times New Roman" panose="02020603050405020304" pitchFamily="18" charset="0"/>
              </a:rPr>
              <a:t>Нормал кучланиш билан нисбий бўйлама деформация орасидаги боғланишни инглиз олими Р.Гук 1660 йили тажрибалар ёрдамида қуйидагича формула билан ифодаланишни аниқлаган.</a:t>
            </a:r>
            <a:endParaRPr lang="en-US" sz="1100" dirty="0">
              <a:ea typeface="Times New Roman" panose="02020603050405020304" pitchFamily="18" charset="0"/>
            </a:endParaRPr>
          </a:p>
        </p:txBody>
      </p:sp>
      <p:pic>
        <p:nvPicPr>
          <p:cNvPr id="5" name="Рисунок 4"/>
          <p:cNvPicPr>
            <a:picLocks noChangeAspect="1"/>
          </p:cNvPicPr>
          <p:nvPr/>
        </p:nvPicPr>
        <p:blipFill rotWithShape="1">
          <a:blip r:embed="rId2"/>
          <a:srcRect r="12284"/>
          <a:stretch/>
        </p:blipFill>
        <p:spPr>
          <a:xfrm>
            <a:off x="971600" y="2924944"/>
            <a:ext cx="2952328" cy="6236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Прямоугольник 5"/>
          <p:cNvSpPr/>
          <p:nvPr/>
        </p:nvSpPr>
        <p:spPr>
          <a:xfrm>
            <a:off x="0" y="3940021"/>
            <a:ext cx="9108504" cy="2585323"/>
          </a:xfrm>
          <a:prstGeom prst="rect">
            <a:avLst/>
          </a:prstGeom>
        </p:spPr>
        <p:txBody>
          <a:bodyPr wrap="square">
            <a:spAutoFit/>
          </a:bodyPr>
          <a:lstStyle/>
          <a:p>
            <a:pPr marL="0" marR="0">
              <a:spcBef>
                <a:spcPts val="0"/>
              </a:spcBef>
              <a:spcAft>
                <a:spcPts val="0"/>
              </a:spcAft>
              <a:tabLst>
                <a:tab pos="2390775" algn="l"/>
              </a:tabLst>
            </a:pP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ерда</a:t>
            </a:r>
            <a:r>
              <a:rPr lang="ru-RU" dirty="0">
                <a:latin typeface="Times New Roman" panose="02020603050405020304" pitchFamily="18" charset="0"/>
                <a:ea typeface="Times New Roman" panose="02020603050405020304" pitchFamily="18" charset="0"/>
              </a:rPr>
              <a:t> Е- </a:t>
            </a:r>
            <a:r>
              <a:rPr lang="ru-RU" dirty="0" err="1">
                <a:latin typeface="Times New Roman" panose="02020603050405020304" pitchFamily="18" charset="0"/>
                <a:ea typeface="Times New Roman" panose="02020603050405020304" pitchFamily="18" charset="0"/>
              </a:rPr>
              <a:t>биринчи</a:t>
            </a:r>
            <a:r>
              <a:rPr lang="ru-RU" dirty="0">
                <a:latin typeface="Times New Roman" panose="02020603050405020304" pitchFamily="18" charset="0"/>
                <a:ea typeface="Times New Roman" panose="02020603050405020304" pitchFamily="18" charset="0"/>
              </a:rPr>
              <a:t> тур </a:t>
            </a:r>
            <a:r>
              <a:rPr lang="ru-RU" dirty="0" err="1">
                <a:latin typeface="Times New Roman" panose="02020603050405020304" pitchFamily="18" charset="0"/>
                <a:ea typeface="Times New Roman" panose="02020603050405020304" pitchFamily="18" charset="0"/>
              </a:rPr>
              <a:t>эластиклик</a:t>
            </a:r>
            <a:r>
              <a:rPr lang="ru-RU" dirty="0">
                <a:latin typeface="Times New Roman" panose="02020603050405020304" pitchFamily="18" charset="0"/>
                <a:ea typeface="Times New Roman" panose="02020603050405020304" pitchFamily="18" charset="0"/>
              </a:rPr>
              <a:t> модули </a:t>
            </a:r>
            <a:r>
              <a:rPr lang="ru-RU" dirty="0" err="1">
                <a:latin typeface="Times New Roman" panose="02020603050405020304" pitchFamily="18" charset="0"/>
                <a:ea typeface="Times New Roman" panose="02020603050405020304" pitchFamily="18" charset="0"/>
              </a:rPr>
              <a:t>ёки</a:t>
            </a:r>
            <a:r>
              <a:rPr lang="ru-RU" dirty="0">
                <a:solidFill>
                  <a:srgbClr val="3366FF"/>
                </a:solidFill>
                <a:latin typeface="Times New Roman" panose="02020603050405020304" pitchFamily="18" charset="0"/>
                <a:ea typeface="Times New Roman" panose="02020603050405020304" pitchFamily="18" charset="0"/>
              </a:rPr>
              <a:t> </a:t>
            </a:r>
            <a:r>
              <a:rPr lang="ru-RU" dirty="0">
                <a:solidFill>
                  <a:srgbClr val="0000FF"/>
                </a:solidFill>
                <a:latin typeface="Times New Roman" panose="02020603050405020304" pitchFamily="18" charset="0"/>
                <a:ea typeface="Times New Roman" panose="02020603050405020304" pitchFamily="18" charset="0"/>
              </a:rPr>
              <a:t>Юнг модули </a:t>
            </a:r>
            <a:r>
              <a:rPr lang="ru-RU" dirty="0" err="1">
                <a:solidFill>
                  <a:srgbClr val="0000FF"/>
                </a:solidFill>
                <a:latin typeface="Times New Roman" panose="02020603050405020304" pitchFamily="18" charset="0"/>
                <a:ea typeface="Times New Roman" panose="02020603050405020304" pitchFamily="18" charset="0"/>
              </a:rPr>
              <a:t>деб</a:t>
            </a:r>
            <a:r>
              <a:rPr lang="ru-RU" dirty="0">
                <a:solidFill>
                  <a:srgbClr val="0000FF"/>
                </a:solidFill>
                <a:latin typeface="Times New Roman" panose="02020603050405020304" pitchFamily="18" charset="0"/>
                <a:ea typeface="Times New Roman" panose="02020603050405020304" pitchFamily="18" charset="0"/>
              </a:rPr>
              <a:t> </a:t>
            </a:r>
            <a:r>
              <a:rPr lang="ru-RU" dirty="0" err="1">
                <a:solidFill>
                  <a:srgbClr val="0000FF"/>
                </a:solidFill>
                <a:latin typeface="Times New Roman" panose="02020603050405020304" pitchFamily="18" charset="0"/>
                <a:ea typeface="Times New Roman" panose="02020603050405020304" pitchFamily="18" charset="0"/>
              </a:rPr>
              <a:t>аталади</a:t>
            </a:r>
            <a:r>
              <a:rPr lang="ru-RU" dirty="0">
                <a:solidFill>
                  <a:srgbClr val="0000FF"/>
                </a:solidFill>
                <a:latin typeface="Times New Roman" panose="02020603050405020304" pitchFamily="18" charset="0"/>
                <a:ea typeface="Times New Roman" panose="02020603050405020304" pitchFamily="18" charset="0"/>
              </a:rPr>
              <a:t>.</a:t>
            </a:r>
            <a:endParaRPr lang="en-US" sz="1100" dirty="0">
              <a:ea typeface="Times New Roman" panose="02020603050405020304" pitchFamily="18" charset="0"/>
            </a:endParaRPr>
          </a:p>
          <a:p>
            <a:pPr marL="0" marR="0" indent="449580" algn="just">
              <a:spcBef>
                <a:spcPts val="0"/>
              </a:spcBef>
              <a:spcAft>
                <a:spcPts val="0"/>
              </a:spcAft>
            </a:pPr>
            <a:r>
              <a:rPr lang="ru-RU" dirty="0" err="1">
                <a:latin typeface="Times New Roman" panose="02020603050405020304" pitchFamily="18" charset="0"/>
                <a:ea typeface="Times New Roman" panose="02020603050405020304" pitchFamily="18" charset="0"/>
              </a:rPr>
              <a:t>Яъни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оддий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чўзилиш</a:t>
            </a:r>
            <a:r>
              <a:rPr lang="ru-RU" dirty="0">
                <a:latin typeface="Times New Roman" panose="02020603050405020304" pitchFamily="18" charset="0"/>
                <a:ea typeface="Times New Roman" panose="02020603050405020304" pitchFamily="18" charset="0"/>
              </a:rPr>
              <a:t> си</a:t>
            </a:r>
            <a:r>
              <a:rPr lang="uz-Cyrl-UZ" dirty="0">
                <a:latin typeface="Times New Roman" panose="02020603050405020304" pitchFamily="18" charset="0"/>
                <a:ea typeface="Times New Roman" panose="02020603050405020304" pitchFamily="18" charset="0"/>
              </a:rPr>
              <a:t>қил</a:t>
            </a:r>
            <a:r>
              <a:rPr lang="ru-RU" dirty="0" err="1">
                <a:latin typeface="Times New Roman" panose="02020603050405020304" pitchFamily="18" charset="0"/>
                <a:ea typeface="Times New Roman" panose="02020603050405020304" pitchFamily="18" charset="0"/>
              </a:rPr>
              <a:t>ишда</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ҳ</a:t>
            </a:r>
            <a:r>
              <a:rPr lang="ru-RU" dirty="0" err="1">
                <a:latin typeface="Times New Roman" panose="02020603050405020304" pitchFamily="18" charset="0"/>
                <a:ea typeface="Times New Roman" panose="02020603050405020304" pitchFamily="18" charset="0"/>
              </a:rPr>
              <a:t>осил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бўладиган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нормал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кучланиш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нисбий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бўйлама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деформацияга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пропорционал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равишда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Гук </a:t>
            </a:r>
            <a:r>
              <a:rPr lang="ru-RU" dirty="0" err="1">
                <a:latin typeface="Times New Roman" panose="02020603050405020304" pitchFamily="18" charset="0"/>
                <a:ea typeface="Times New Roman" panose="02020603050405020304" pitchFamily="18" charset="0"/>
              </a:rPr>
              <a:t>қонуни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дейилиб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материаллар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қаршилиги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фаниниг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асосий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a:t>
            </a:r>
            <a:r>
              <a:rPr lang="uz-Cyrl-UZ" dirty="0">
                <a:latin typeface="Times New Roman" panose="02020603050405020304" pitchFamily="18" charset="0"/>
                <a:ea typeface="Times New Roman" panose="02020603050405020304" pitchFamily="18" charset="0"/>
              </a:rPr>
              <a:t>ғ</a:t>
            </a:r>
            <a:r>
              <a:rPr lang="ru-RU" dirty="0" err="1">
                <a:latin typeface="Times New Roman" panose="02020603050405020304" pitchFamily="18" charset="0"/>
                <a:ea typeface="Times New Roman" panose="02020603050405020304" pitchFamily="18" charset="0"/>
              </a:rPr>
              <a:t>ланишларидан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биридир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қонун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барча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материаллар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rPr>
              <a:t> эластик деформация </a:t>
            </a:r>
            <a:r>
              <a:rPr lang="ru-RU" dirty="0" err="1">
                <a:latin typeface="Times New Roman" panose="02020603050405020304" pitchFamily="18" charset="0"/>
                <a:ea typeface="Times New Roman" panose="02020603050405020304" pitchFamily="18" charset="0"/>
              </a:rPr>
              <a:t>чегарасида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бажарилади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Формуладаги</a:t>
            </a:r>
            <a:r>
              <a:rPr lang="ru-RU" dirty="0">
                <a:latin typeface="Times New Roman" panose="02020603050405020304" pitchFamily="18" charset="0"/>
                <a:ea typeface="Times New Roman" panose="02020603050405020304" pitchFamily="18" charset="0"/>
              </a:rPr>
              <a:t> Е </a:t>
            </a:r>
            <a:r>
              <a:rPr lang="ru-RU" dirty="0" err="1">
                <a:latin typeface="Times New Roman" panose="02020603050405020304" pitchFamily="18" charset="0"/>
                <a:ea typeface="Times New Roman" panose="02020603050405020304" pitchFamily="18" charset="0"/>
              </a:rPr>
              <a:t>биринчи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тартибли</a:t>
            </a:r>
            <a:r>
              <a:rPr lang="ru-RU" dirty="0">
                <a:latin typeface="Times New Roman" panose="02020603050405020304" pitchFamily="18" charset="0"/>
                <a:ea typeface="Times New Roman" panose="02020603050405020304" pitchFamily="18" charset="0"/>
              </a:rPr>
              <a:t> эластик </a:t>
            </a:r>
            <a:r>
              <a:rPr lang="ru-RU" dirty="0" err="1">
                <a:latin typeface="Times New Roman" panose="02020603050405020304" pitchFamily="18" charset="0"/>
                <a:ea typeface="Times New Roman" panose="02020603050405020304" pitchFamily="18" charset="0"/>
              </a:rPr>
              <a:t>модулидир</a:t>
            </a:r>
            <a:r>
              <a:rPr lang="ru-RU" dirty="0">
                <a:latin typeface="Times New Roman" panose="02020603050405020304" pitchFamily="18" charset="0"/>
                <a:ea typeface="Times New Roman" panose="02020603050405020304" pitchFamily="18" charset="0"/>
              </a:rPr>
              <a:t>. У </a:t>
            </a:r>
            <a:r>
              <a:rPr lang="uz-Cyrl-UZ" dirty="0">
                <a:latin typeface="Times New Roman" panose="02020603050405020304" pitchFamily="18" charset="0"/>
                <a:ea typeface="Times New Roman" panose="02020603050405020304" pitchFamily="18" charset="0"/>
              </a:rPr>
              <a:t>ҳ</a:t>
            </a:r>
            <a:r>
              <a:rPr lang="ru-RU" dirty="0" err="1">
                <a:latin typeface="Times New Roman" panose="02020603050405020304" pitchFamily="18" charset="0"/>
                <a:ea typeface="Times New Roman" panose="02020603050405020304" pitchFamily="18" charset="0"/>
              </a:rPr>
              <a:t>ам</a:t>
            </a:r>
            <a:r>
              <a:rPr lang="ru-RU" dirty="0">
                <a:latin typeface="Times New Roman" panose="02020603050405020304" pitchFamily="18" charset="0"/>
                <a:ea typeface="Times New Roman" panose="02020603050405020304" pitchFamily="18" charset="0"/>
              </a:rPr>
              <a:t> Пуассон </a:t>
            </a:r>
            <a:r>
              <a:rPr lang="ru-RU" dirty="0" err="1">
                <a:latin typeface="Times New Roman" panose="02020603050405020304" pitchFamily="18" charset="0"/>
                <a:ea typeface="Times New Roman" panose="02020603050405020304" pitchFamily="18" charset="0"/>
              </a:rPr>
              <a:t>коэффициенти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сингари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материалларнинг</a:t>
            </a:r>
            <a:r>
              <a:rPr lang="ru-RU" dirty="0">
                <a:latin typeface="Times New Roman" panose="02020603050405020304" pitchFamily="18" charset="0"/>
                <a:ea typeface="Times New Roman" panose="02020603050405020304" pitchFamily="18" charset="0"/>
              </a:rPr>
              <a:t> физик </a:t>
            </a:r>
            <a:r>
              <a:rPr lang="uz-Cyrl-UZ" dirty="0">
                <a:latin typeface="Times New Roman" panose="02020603050405020304" pitchFamily="18" charset="0"/>
                <a:ea typeface="Times New Roman" panose="02020603050405020304" pitchFamily="18" charset="0"/>
              </a:rPr>
              <a:t>ҳ</a:t>
            </a:r>
            <a:r>
              <a:rPr lang="ru-RU" dirty="0" err="1">
                <a:latin typeface="Times New Roman" panose="02020603050405020304" pitchFamily="18" charset="0"/>
                <a:ea typeface="Times New Roman" panose="02020603050405020304" pitchFamily="18" charset="0"/>
              </a:rPr>
              <a:t>арактеристикаси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тажрибалар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ёрдамида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аниқланади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махсус</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жадвалларда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келтирилади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Масалан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пўлат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материали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Еқ</a:t>
            </a:r>
            <a:r>
              <a:rPr lang="ru-RU" dirty="0">
                <a:latin typeface="Times New Roman" panose="02020603050405020304" pitchFamily="18" charset="0"/>
                <a:ea typeface="Times New Roman" panose="02020603050405020304" pitchFamily="18" charset="0"/>
              </a:rPr>
              <a:t>  2</a:t>
            </a:r>
            <a:r>
              <a:rPr lang="ar-SA" dirty="0">
                <a:ea typeface="Times New Roman" panose="02020603050405020304" pitchFamily="18" charset="0"/>
                <a:cs typeface="Times New Roman" panose="02020603050405020304" pitchFamily="18" charset="0"/>
              </a:rPr>
              <a:t>۰</a:t>
            </a:r>
            <a:r>
              <a:rPr lang="ru-RU" dirty="0">
                <a:latin typeface="Times New Roman" panose="02020603050405020304" pitchFamily="18" charset="0"/>
                <a:ea typeface="Times New Roman" panose="02020603050405020304" pitchFamily="18" charset="0"/>
              </a:rPr>
              <a:t>10</a:t>
            </a:r>
            <a:r>
              <a:rPr lang="ru-RU" baseline="30000" dirty="0">
                <a:latin typeface="Times New Roman" panose="02020603050405020304" pitchFamily="18" charset="0"/>
                <a:ea typeface="Times New Roman" panose="02020603050405020304" pitchFamily="18" charset="0"/>
              </a:rPr>
              <a:t>4 </a:t>
            </a:r>
            <a:r>
              <a:rPr lang="ru-RU" dirty="0">
                <a:latin typeface="Times New Roman" panose="02020603050405020304" pitchFamily="18" charset="0"/>
                <a:ea typeface="Times New Roman" panose="02020603050405020304" pitchFamily="18" charset="0"/>
              </a:rPr>
              <a:t> Мпа </a:t>
            </a:r>
            <a:r>
              <a:rPr lang="ru-RU" dirty="0" err="1">
                <a:latin typeface="Times New Roman" panose="02020603050405020304" pitchFamily="18" charset="0"/>
                <a:ea typeface="Times New Roman" panose="02020603050405020304" pitchFamily="18" charset="0"/>
              </a:rPr>
              <a:t>унинг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бирлиги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кучланиш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бирлигидир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Шаклда</a:t>
            </a:r>
            <a:r>
              <a:rPr lang="ru-RU" dirty="0">
                <a:latin typeface="Times New Roman" panose="02020603050405020304" pitchFamily="18" charset="0"/>
                <a:ea typeface="Times New Roman" panose="02020603050405020304" pitchFamily="18" charset="0"/>
              </a:rPr>
              <a:t> Е </a:t>
            </a:r>
            <a:r>
              <a:rPr lang="ru-RU" dirty="0" err="1">
                <a:latin typeface="Times New Roman" panose="02020603050405020304" pitchFamily="18" charset="0"/>
                <a:ea typeface="Times New Roman" panose="02020603050405020304" pitchFamily="18" charset="0"/>
              </a:rPr>
              <a:t>нинг</a:t>
            </a:r>
            <a:r>
              <a:rPr lang="ru-RU" dirty="0">
                <a:latin typeface="Times New Roman" panose="02020603050405020304" pitchFamily="18" charset="0"/>
                <a:ea typeface="Times New Roman" panose="02020603050405020304" pitchFamily="18" charset="0"/>
              </a:rPr>
              <a:t> график </a:t>
            </a:r>
            <a:r>
              <a:rPr lang="ru-RU" dirty="0" err="1">
                <a:latin typeface="Times New Roman" panose="02020603050405020304" pitchFamily="18" charset="0"/>
                <a:ea typeface="Times New Roman" panose="02020603050405020304" pitchFamily="18" charset="0"/>
              </a:rPr>
              <a:t>миқдори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кўрсатилган</a:t>
            </a:r>
            <a:r>
              <a:rPr lang="ru-RU" dirty="0">
                <a:latin typeface="Times New Roman" panose="02020603050405020304" pitchFamily="18" charset="0"/>
                <a:ea typeface="Times New Roman" panose="02020603050405020304" pitchFamily="18" charset="0"/>
              </a:rPr>
              <a:t>. </a:t>
            </a:r>
            <a:endParaRPr lang="en-US" sz="1100" dirty="0">
              <a:ea typeface="Times New Roman" panose="02020603050405020304" pitchFamily="18" charset="0"/>
            </a:endParaRPr>
          </a:p>
        </p:txBody>
      </p:sp>
      <p:pic>
        <p:nvPicPr>
          <p:cNvPr id="7" name="Рисунок 6"/>
          <p:cNvPicPr>
            <a:picLocks noChangeAspect="1"/>
          </p:cNvPicPr>
          <p:nvPr/>
        </p:nvPicPr>
        <p:blipFill>
          <a:blip r:embed="rId3"/>
          <a:stretch>
            <a:fillRect/>
          </a:stretch>
        </p:blipFill>
        <p:spPr>
          <a:xfrm>
            <a:off x="5580112" y="2420888"/>
            <a:ext cx="2221742" cy="158753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Прямоугольник 7"/>
          <p:cNvSpPr/>
          <p:nvPr/>
        </p:nvSpPr>
        <p:spPr>
          <a:xfrm>
            <a:off x="3923928" y="3014600"/>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(2.3.1)</a:t>
            </a:r>
            <a:endParaRPr lang="en-US" sz="2000" dirty="0">
              <a:solidFill>
                <a:srgbClr val="FF0000"/>
              </a:solidFill>
            </a:endParaRPr>
          </a:p>
        </p:txBody>
      </p:sp>
    </p:spTree>
    <p:extLst>
      <p:ext uri="{BB962C8B-B14F-4D97-AF65-F5344CB8AC3E}">
        <p14:creationId xmlns:p14="http://schemas.microsoft.com/office/powerpoint/2010/main" xmlns="" val="3825433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3" name="Прямоугольник 2"/>
          <p:cNvSpPr/>
          <p:nvPr/>
        </p:nvSpPr>
        <p:spPr>
          <a:xfrm>
            <a:off x="8028384" y="5445224"/>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(2.3.2)</a:t>
            </a:r>
            <a:endParaRPr lang="en-US" sz="2000" dirty="0">
              <a:solidFill>
                <a:srgbClr val="FF0000"/>
              </a:solidFill>
            </a:endParaRPr>
          </a:p>
        </p:txBody>
      </p:sp>
    </p:spTree>
    <p:extLst>
      <p:ext uri="{BB962C8B-B14F-4D97-AF65-F5344CB8AC3E}">
        <p14:creationId xmlns:p14="http://schemas.microsoft.com/office/powerpoint/2010/main" xmlns="" val="1771106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318" y="359946"/>
            <a:ext cx="9144000" cy="2492990"/>
          </a:xfrm>
          <a:prstGeom prst="rect">
            <a:avLst/>
          </a:prstGeom>
        </p:spPr>
        <p:txBody>
          <a:bodyPr wrap="square">
            <a:spAutoFit/>
          </a:bodyPr>
          <a:lstStyle/>
          <a:p>
            <a:pPr marL="0" marR="0" algn="ctr">
              <a:spcBef>
                <a:spcPts val="0"/>
              </a:spcBef>
              <a:spcAft>
                <a:spcPts val="0"/>
              </a:spcAft>
              <a:tabLst>
                <a:tab pos="2390775" algn="l"/>
              </a:tabLst>
            </a:pPr>
            <a:r>
              <a:rPr lang="ru-RU" sz="3600" dirty="0" err="1">
                <a:solidFill>
                  <a:srgbClr val="FF0000"/>
                </a:solidFill>
                <a:latin typeface="Times New Roman" panose="02020603050405020304" pitchFamily="18" charset="0"/>
                <a:ea typeface="Times New Roman" panose="02020603050405020304" pitchFamily="18" charset="0"/>
              </a:rPr>
              <a:t>Хулоса</a:t>
            </a:r>
            <a:endParaRPr lang="en-US" sz="1400" dirty="0">
              <a:solidFill>
                <a:srgbClr val="FF0000"/>
              </a:solidFill>
              <a:ea typeface="Times New Roman" panose="02020603050405020304" pitchFamily="18" charset="0"/>
            </a:endParaRPr>
          </a:p>
          <a:p>
            <a:r>
              <a:rPr lang="uz-Cyrl-UZ" sz="2400" dirty="0">
                <a:latin typeface="Times New Roman" panose="02020603050405020304" pitchFamily="18" charset="0"/>
                <a:ea typeface="Times New Roman" panose="02020603050405020304" pitchFamily="18" charset="0"/>
              </a:rPr>
              <a:t>Гук қонунидан фойдаланиб, чўзувчи куч, стерженнинг кўндаланг кесим ўлч</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амлари ва абсалют деформациялари орасидаги боғланишни топамиз</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Агар</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формулага</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Гук </a:t>
            </a:r>
            <a:r>
              <a:rPr lang="uz-Cyrl-UZ" sz="2400" dirty="0">
                <a:latin typeface="Times New Roman" panose="02020603050405020304" pitchFamily="18" charset="0"/>
                <a:cs typeface="Times New Roman" panose="02020603050405020304" pitchFamily="18" charset="0"/>
              </a:rPr>
              <a:t>қ</a:t>
            </a:r>
            <a:r>
              <a:rPr lang="ru-RU" sz="2400" dirty="0" err="1">
                <a:latin typeface="Times New Roman" panose="02020603050405020304" pitchFamily="18" charset="0"/>
                <a:cs typeface="Times New Roman" panose="02020603050405020304" pitchFamily="18" charset="0"/>
              </a:rPr>
              <a:t>онунидан</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формулага</a:t>
            </a:r>
            <a:r>
              <a:rPr lang="ru-RU"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sym typeface="Symbol" panose="05050102010706020507" pitchFamily="18" charset="2"/>
              </a:rPr>
              <a:t></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қ</a:t>
            </a:r>
            <a:r>
              <a:rPr lang="ru-RU" sz="2400" dirty="0" err="1">
                <a:latin typeface="Times New Roman" panose="02020603050405020304" pitchFamily="18" charset="0"/>
                <a:cs typeface="Times New Roman" panose="02020603050405020304" pitchFamily="18" charset="0"/>
              </a:rPr>
              <a:t>ийматларини</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қў</a:t>
            </a:r>
            <a:r>
              <a:rPr lang="ru-RU" sz="2400" dirty="0" err="1">
                <a:latin typeface="Times New Roman" panose="02020603050405020304" pitchFamily="18" charset="0"/>
                <a:cs typeface="Times New Roman" panose="02020603050405020304" pitchFamily="18" charset="0"/>
              </a:rPr>
              <a:t>йиб</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қ</a:t>
            </a:r>
            <a:r>
              <a:rPr lang="ru-RU" sz="2400" dirty="0" err="1">
                <a:latin typeface="Times New Roman" panose="02020603050405020304" pitchFamily="18" charset="0"/>
                <a:cs typeface="Times New Roman" panose="02020603050405020304" pitchFamily="18" charset="0"/>
              </a:rPr>
              <a:t>уйидаги</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қ</a:t>
            </a:r>
            <a:r>
              <a:rPr lang="ru-RU" sz="2400" dirty="0" err="1">
                <a:latin typeface="Times New Roman" panose="02020603050405020304" pitchFamily="18" charset="0"/>
                <a:cs typeface="Times New Roman" panose="02020603050405020304" pitchFamily="18" charset="0"/>
              </a:rPr>
              <a:t>ийматга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бўламиз</a:t>
            </a:r>
            <a:r>
              <a:rPr lang="ru-RU" sz="2400"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xmlns="" val="2853645289"/>
              </p:ext>
            </p:extLst>
          </p:nvPr>
        </p:nvGraphicFramePr>
        <p:xfrm>
          <a:off x="3924189" y="1628800"/>
          <a:ext cx="669386" cy="571769"/>
        </p:xfrm>
        <a:graphic>
          <a:graphicData uri="http://schemas.openxmlformats.org/presentationml/2006/ole">
            <p:oleObj spid="_x0000_s8288" name="Уравнение" r:id="rId3" imgW="457002" imgH="393529" progId="Equation.3">
              <p:embed/>
            </p:oleObj>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xmlns="" val="2115525627"/>
              </p:ext>
            </p:extLst>
          </p:nvPr>
        </p:nvGraphicFramePr>
        <p:xfrm>
          <a:off x="507047" y="1985785"/>
          <a:ext cx="1204389" cy="507111"/>
        </p:xfrm>
        <a:graphic>
          <a:graphicData uri="http://schemas.openxmlformats.org/presentationml/2006/ole">
            <p:oleObj spid="_x0000_s8289" name="Уравнение" r:id="rId4" imgW="457002" imgH="393529" progId="Equation.3">
              <p:embed/>
            </p:oleObj>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xmlns="" val="1428093800"/>
              </p:ext>
            </p:extLst>
          </p:nvPr>
        </p:nvGraphicFramePr>
        <p:xfrm>
          <a:off x="3320514" y="2860556"/>
          <a:ext cx="1535546" cy="860581"/>
        </p:xfrm>
        <a:graphic>
          <a:graphicData uri="http://schemas.openxmlformats.org/presentationml/2006/ole">
            <p:oleObj spid="_x0000_s8290" name="Уравнение" r:id="rId5" imgW="558558" imgH="393529" progId="Equation.3">
              <p:embed/>
            </p:oleObj>
          </a:graphicData>
        </a:graphic>
      </p:graphicFrame>
      <p:sp>
        <p:nvSpPr>
          <p:cNvPr id="11" name="Прямоугольник 10"/>
          <p:cNvSpPr/>
          <p:nvPr/>
        </p:nvSpPr>
        <p:spPr>
          <a:xfrm>
            <a:off x="-36512" y="3650248"/>
            <a:ext cx="9144000" cy="1938992"/>
          </a:xfrm>
          <a:prstGeom prst="rect">
            <a:avLst/>
          </a:prstGeom>
        </p:spPr>
        <p:txBody>
          <a:bodyPr wrap="square">
            <a:spAutoFit/>
          </a:bodyPr>
          <a:lstStyle/>
          <a:p>
            <a:pPr marL="0" marR="0" indent="449580" algn="just">
              <a:spcBef>
                <a:spcPts val="0"/>
              </a:spcBef>
              <a:spcAft>
                <a:spcPts val="0"/>
              </a:spcAft>
            </a:pPr>
            <a:r>
              <a:rPr lang="ru-RU" sz="2400" dirty="0" err="1">
                <a:latin typeface="Times New Roman" panose="02020603050405020304" pitchFamily="18" charset="0"/>
                <a:ea typeface="Times New Roman" panose="02020603050405020304" pitchFamily="18" charset="0"/>
              </a:rPr>
              <a:t>Охирги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ифода</a:t>
            </a:r>
            <a:r>
              <a:rPr lang="ru-RU" sz="2400" dirty="0">
                <a:latin typeface="Times New Roman" panose="02020603050405020304" pitchFamily="18" charset="0"/>
                <a:ea typeface="Times New Roman" panose="02020603050405020304" pitchFamily="18" charset="0"/>
              </a:rPr>
              <a:t> Гук </a:t>
            </a:r>
            <a:r>
              <a:rPr lang="ru-RU" sz="2400" dirty="0" err="1">
                <a:latin typeface="Times New Roman" panose="02020603050405020304" pitchFamily="18" charset="0"/>
                <a:ea typeface="Times New Roman" panose="02020603050405020304" pitchFamily="18" charset="0"/>
              </a:rPr>
              <a:t>қонунинг</a:t>
            </a:r>
            <a:r>
              <a:rPr lang="ru-RU" sz="2400" dirty="0">
                <a:latin typeface="Times New Roman" panose="02020603050405020304" pitchFamily="18" charset="0"/>
                <a:ea typeface="Times New Roman" panose="02020603050405020304" pitchFamily="18" charset="0"/>
              </a:rPr>
              <a:t> математик </a:t>
            </a:r>
            <a:r>
              <a:rPr lang="ru-RU" sz="2400" dirty="0" err="1">
                <a:latin typeface="Times New Roman" panose="02020603050405020304" pitchFamily="18" charset="0"/>
                <a:ea typeface="Times New Roman" panose="02020603050405020304" pitchFamily="18" charset="0"/>
              </a:rPr>
              <a:t>ифодаси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ёки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мутлоқ</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бўйлама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чўзилишини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ташқи</a:t>
            </a:r>
            <a:r>
              <a:rPr lang="ru-RU" sz="2400" dirty="0">
                <a:latin typeface="Times New Roman" panose="02020603050405020304" pitchFamily="18" charset="0"/>
                <a:ea typeface="Times New Roman" panose="02020603050405020304" pitchFamily="18" charset="0"/>
              </a:rPr>
              <a:t> куч, </a:t>
            </a:r>
            <a:r>
              <a:rPr lang="ru-RU" sz="2400" dirty="0" err="1">
                <a:latin typeface="Times New Roman" panose="02020603050405020304" pitchFamily="18" charset="0"/>
                <a:ea typeface="Times New Roman" panose="02020603050405020304" pitchFamily="18" charset="0"/>
              </a:rPr>
              <a:t>элементи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узунлиги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ва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бикрлиги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орқали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ифодаланишидир</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Формуладаги</a:t>
            </a:r>
            <a:r>
              <a:rPr lang="ru-RU" sz="2400" dirty="0">
                <a:latin typeface="Times New Roman" panose="02020603050405020304" pitchFamily="18" charset="0"/>
                <a:ea typeface="Times New Roman" panose="02020603050405020304" pitchFamily="18" charset="0"/>
              </a:rPr>
              <a:t> ЕА </a:t>
            </a:r>
            <a:r>
              <a:rPr lang="ru-RU" sz="2400" dirty="0" err="1">
                <a:latin typeface="Times New Roman" panose="02020603050405020304" pitchFamily="18" charset="0"/>
                <a:ea typeface="Times New Roman" panose="02020603050405020304" pitchFamily="18" charset="0"/>
              </a:rPr>
              <a:t>кўпайтма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чўзилиши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ёки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сиқилишидаги</a:t>
            </a:r>
            <a:r>
              <a:rPr lang="ru-RU" sz="2400" dirty="0">
                <a:latin typeface="Times New Roman" panose="02020603050405020304" pitchFamily="18" charset="0"/>
                <a:ea typeface="Times New Roman" panose="02020603050405020304" pitchFamily="18" charset="0"/>
              </a:rPr>
              <a:t> </a:t>
            </a:r>
            <a:r>
              <a:rPr lang="ru-RU" sz="2400" dirty="0" err="1">
                <a:solidFill>
                  <a:srgbClr val="0000FF"/>
                </a:solidFill>
                <a:latin typeface="Times New Roman" panose="02020603050405020304" pitchFamily="18" charset="0"/>
                <a:ea typeface="Times New Roman" panose="02020603050405020304" pitchFamily="18" charset="0"/>
              </a:rPr>
              <a:t>бикрлик</a:t>
            </a:r>
            <a:r>
              <a:rPr lang="ru-RU" sz="2400" dirty="0">
                <a:solidFill>
                  <a:srgbClr val="0000FF"/>
                </a:solidFill>
                <a:latin typeface="Times New Roman" panose="02020603050405020304" pitchFamily="18" charset="0"/>
                <a:ea typeface="Times New Roman" panose="02020603050405020304" pitchFamily="18" charset="0"/>
              </a:rPr>
              <a:t> </a:t>
            </a:r>
            <a:r>
              <a:rPr lang="ru-RU" sz="2400" dirty="0" err="1">
                <a:solidFill>
                  <a:srgbClr val="0000FF"/>
                </a:solidFill>
                <a:latin typeface="Times New Roman" panose="02020603050405020304" pitchFamily="18" charset="0"/>
                <a:ea typeface="Times New Roman" panose="02020603050405020304" pitchFamily="18" charset="0"/>
              </a:rPr>
              <a:t>дейилади</a:t>
            </a:r>
            <a:r>
              <a:rPr lang="ru-RU" sz="2400" dirty="0">
                <a:solidFill>
                  <a:srgbClr val="3366FF"/>
                </a:solidFill>
                <a:latin typeface="Times New Roman" panose="02020603050405020304" pitchFamily="18" charset="0"/>
                <a:ea typeface="Times New Roman" panose="02020603050405020304" pitchFamily="18" charset="0"/>
              </a:rPr>
              <a:t>.</a:t>
            </a:r>
            <a:r>
              <a:rPr lang="ru-RU" sz="2400" dirty="0">
                <a:latin typeface="Times New Roman" panose="02020603050405020304" pitchFamily="18" charset="0"/>
                <a:ea typeface="Times New Roman" panose="02020603050405020304" pitchFamily="18" charset="0"/>
              </a:rPr>
              <a:t> ЕА </a:t>
            </a:r>
            <a:r>
              <a:rPr lang="ru-RU" sz="2400" dirty="0" err="1">
                <a:latin typeface="Times New Roman" panose="02020603050405020304" pitchFamily="18" charset="0"/>
                <a:ea typeface="Times New Roman" panose="02020603050405020304" pitchFamily="18" charset="0"/>
              </a:rPr>
              <a:t>қанчалик</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катта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бўлса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деформацияланиш</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шунчалик</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кичик</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ва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аксинча</a:t>
            </a:r>
            <a:r>
              <a:rPr lang="ru-RU" sz="2400" dirty="0">
                <a:latin typeface="Times New Roman" panose="02020603050405020304" pitchFamily="18" charset="0"/>
                <a:ea typeface="Times New Roman" panose="02020603050405020304" pitchFamily="18" charset="0"/>
              </a:rPr>
              <a:t>.</a:t>
            </a:r>
            <a:endParaRPr lang="en-US" sz="1400" dirty="0">
              <a:ea typeface="Times New Roman" panose="02020603050405020304" pitchFamily="18" charset="0"/>
            </a:endParaRPr>
          </a:p>
        </p:txBody>
      </p:sp>
      <p:sp>
        <p:nvSpPr>
          <p:cNvPr id="7" name="Прямоугольник 6"/>
          <p:cNvSpPr/>
          <p:nvPr/>
        </p:nvSpPr>
        <p:spPr>
          <a:xfrm>
            <a:off x="4842943" y="3051537"/>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(2.3.3)</a:t>
            </a:r>
            <a:endParaRPr lang="en-US" sz="2000" dirty="0">
              <a:solidFill>
                <a:srgbClr val="FF0000"/>
              </a:solidFill>
            </a:endParaRPr>
          </a:p>
        </p:txBody>
      </p:sp>
    </p:spTree>
    <p:extLst>
      <p:ext uri="{BB962C8B-B14F-4D97-AF65-F5344CB8AC3E}">
        <p14:creationId xmlns:p14="http://schemas.microsoft.com/office/powerpoint/2010/main" xmlns="" val="25879769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1143000"/>
          </a:xfrm>
        </p:spPr>
        <p:txBody>
          <a:bodyPr/>
          <a:lstStyle/>
          <a:p>
            <a:r>
              <a:rPr lang="uz-Cyrl-UZ" b="1" u="sng" dirty="0"/>
              <a:t>4.Деформациянинг потенциал энергияси</a:t>
            </a:r>
            <a:r>
              <a:rPr lang="uz-Cyrl-UZ" b="1" u="sng" dirty="0" smtClean="0"/>
              <a:t>.</a:t>
            </a:r>
            <a:endParaRPr lang="en-US" dirty="0"/>
          </a:p>
        </p:txBody>
      </p:sp>
      <p:sp>
        <p:nvSpPr>
          <p:cNvPr id="4" name="Прямоугольник 3"/>
          <p:cNvSpPr/>
          <p:nvPr/>
        </p:nvSpPr>
        <p:spPr>
          <a:xfrm>
            <a:off x="0" y="1628800"/>
            <a:ext cx="9144000" cy="1477328"/>
          </a:xfrm>
          <a:prstGeom prst="rect">
            <a:avLst/>
          </a:prstGeom>
        </p:spPr>
        <p:txBody>
          <a:bodyPr wrap="square">
            <a:spAutoFit/>
          </a:bodyPr>
          <a:lstStyle/>
          <a:p>
            <a:r>
              <a:rPr lang="en-US" dirty="0" smtClean="0">
                <a:ea typeface="Times New Roman" panose="02020603050405020304" pitchFamily="18" charset="0"/>
              </a:rPr>
              <a:t>	</a:t>
            </a:r>
            <a:r>
              <a:rPr lang="uz-Cyrl-UZ" dirty="0" smtClean="0">
                <a:ea typeface="Times New Roman" panose="02020603050405020304" pitchFamily="18" charset="0"/>
              </a:rPr>
              <a:t>Эластик </a:t>
            </a:r>
            <a:r>
              <a:rPr lang="uz-Cyrl-UZ" dirty="0">
                <a:ea typeface="Times New Roman" panose="02020603050405020304" pitchFamily="18" charset="0"/>
              </a:rPr>
              <a:t>стерженга юк қўйилганда шу юк қўйилган жисмга таъсир этувчи куч жисмни қўзғатишда иш бажаради. Агар жисмнинг деформацияси соф эластик бўлса, куч таъсири олинганда, жисмнинг ўлчамлари ва шакли аввалги ҳолатига батамом қайтади; унинг деформацияси учун сарф бўлган иш эса механик энергия сифатида жисмни дастлабки ҳолатига қайтариш учун сарфланади.</a:t>
            </a:r>
            <a:endParaRPr lang="en-US" dirty="0"/>
          </a:p>
        </p:txBody>
      </p:sp>
      <p:pic>
        <p:nvPicPr>
          <p:cNvPr id="9" name="Рисунок 8"/>
          <p:cNvPicPr>
            <a:picLocks noChangeAspect="1"/>
          </p:cNvPicPr>
          <p:nvPr/>
        </p:nvPicPr>
        <p:blipFill>
          <a:blip r:embed="rId2"/>
          <a:stretch>
            <a:fillRect/>
          </a:stretch>
        </p:blipFill>
        <p:spPr>
          <a:xfrm>
            <a:off x="1379223" y="3068960"/>
            <a:ext cx="6385552" cy="34264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4627442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60" y="332656"/>
            <a:ext cx="9144000" cy="1754326"/>
          </a:xfrm>
          <a:prstGeom prst="rect">
            <a:avLst/>
          </a:prstGeom>
        </p:spPr>
        <p:txBody>
          <a:bodyPr wrap="square">
            <a:spAutoFit/>
          </a:bodyPr>
          <a:lstStyle/>
          <a:p>
            <a:r>
              <a:rPr lang="en-US" dirty="0" smtClean="0">
                <a:ea typeface="Times New Roman" panose="02020603050405020304" pitchFamily="18" charset="0"/>
              </a:rPr>
              <a:t>	</a:t>
            </a:r>
            <a:r>
              <a:rPr lang="uz-Cyrl-UZ" dirty="0" smtClean="0">
                <a:ea typeface="Times New Roman" panose="02020603050405020304" pitchFamily="18" charset="0"/>
              </a:rPr>
              <a:t>Бинобарин </a:t>
            </a:r>
            <a:r>
              <a:rPr lang="uz-Cyrl-UZ" dirty="0">
                <a:ea typeface="Times New Roman" panose="02020603050405020304" pitchFamily="18" charset="0"/>
              </a:rPr>
              <a:t>деформацияланувчи эла</a:t>
            </a:r>
            <a:r>
              <a:rPr lang="ru-RU" dirty="0" err="1">
                <a:ea typeface="Times New Roman" panose="02020603050405020304" pitchFamily="18" charset="0"/>
              </a:rPr>
              <a:t>ст</a:t>
            </a:r>
            <a:r>
              <a:rPr lang="uz-Cyrl-UZ" dirty="0">
                <a:ea typeface="Times New Roman" panose="02020603050405020304" pitchFamily="18" charset="0"/>
              </a:rPr>
              <a:t>ик жисм энергия манбаи бўлган аккумуляторга айланади; бу энергия деформациянинг потенциал энергияси дейилади. Эластик жисмга қўйилган куч бажарган ишининг бир қисми жисм зарраларига тезлик берса, яъни кинетик энергия (Т) га айланса, қолган қисми жисмда  деформациянинг потенциал энергияси сифатида тўпланади. Энергиянинг сақланиш қонуни қуйидагича ёзилади:</a:t>
            </a:r>
            <a:endParaRPr lang="en-US" dirty="0"/>
          </a:p>
        </p:txBody>
      </p:sp>
      <p:graphicFrame>
        <p:nvGraphicFramePr>
          <p:cNvPr id="6" name="Объект 5"/>
          <p:cNvGraphicFramePr>
            <a:graphicFrameLocks noChangeAspect="1"/>
          </p:cNvGraphicFramePr>
          <p:nvPr>
            <p:extLst>
              <p:ext uri="{D42A27DB-BD31-4B8C-83A1-F6EECF244321}">
                <p14:modId xmlns:p14="http://schemas.microsoft.com/office/powerpoint/2010/main" xmlns="" val="1735819285"/>
              </p:ext>
            </p:extLst>
          </p:nvPr>
        </p:nvGraphicFramePr>
        <p:xfrm>
          <a:off x="3665538" y="2109788"/>
          <a:ext cx="1555750" cy="280987"/>
        </p:xfrm>
        <a:graphic>
          <a:graphicData uri="http://schemas.openxmlformats.org/presentationml/2006/ole">
            <p:oleObj spid="_x0000_s10271" name="Уравнение" r:id="rId3" imgW="965160" imgH="177480" progId="Equation.3">
              <p:embed/>
            </p:oleObj>
          </a:graphicData>
        </a:graphic>
      </p:graphicFrame>
      <p:sp>
        <p:nvSpPr>
          <p:cNvPr id="7" name="Прямоугольник 6"/>
          <p:cNvSpPr/>
          <p:nvPr/>
        </p:nvSpPr>
        <p:spPr>
          <a:xfrm>
            <a:off x="0" y="2564904"/>
            <a:ext cx="9144000" cy="1200329"/>
          </a:xfrm>
          <a:prstGeom prst="rect">
            <a:avLst/>
          </a:prstGeom>
        </p:spPr>
        <p:txBody>
          <a:bodyPr wrap="square">
            <a:spAutoFit/>
          </a:bodyPr>
          <a:lstStyle/>
          <a:p>
            <a:r>
              <a:rPr lang="ru-RU" dirty="0" err="1">
                <a:latin typeface="Times New Roman" panose="02020603050405020304" pitchFamily="18" charset="0"/>
                <a:ea typeface="Times New Roman" panose="02020603050405020304" pitchFamily="18" charset="0"/>
              </a:rPr>
              <a:t>Жисмга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қўйилган</a:t>
            </a:r>
            <a:r>
              <a:rPr lang="ru-RU" dirty="0">
                <a:latin typeface="Times New Roman" panose="02020603050405020304" pitchFamily="18" charset="0"/>
                <a:ea typeface="Times New Roman" panose="02020603050405020304" pitchFamily="18" charset="0"/>
              </a:rPr>
              <a:t> куч статик </a:t>
            </a:r>
            <a:r>
              <a:rPr lang="ru-RU" dirty="0" err="1">
                <a:latin typeface="Times New Roman" panose="02020603050405020304" pitchFamily="18" charset="0"/>
                <a:ea typeface="Times New Roman" panose="02020603050405020304" pitchFamily="18" charset="0"/>
              </a:rPr>
              <a:t>равиш</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таъсир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этса</a:t>
            </a:r>
            <a:r>
              <a:rPr lang="ru-RU" dirty="0">
                <a:latin typeface="Times New Roman" panose="02020603050405020304" pitchFamily="18" charset="0"/>
                <a:ea typeface="Times New Roman" panose="02020603050405020304" pitchFamily="18" charset="0"/>
                <a:cs typeface="Times New Roman" panose="02020603050405020304" pitchFamily="18" charset="0"/>
              </a:rPr>
              <a:t> Тқ0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формулани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қуйидагича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ёзиш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А=</a:t>
            </a:r>
            <a:r>
              <a:rPr lang="en-US" dirty="0">
                <a:latin typeface="Times New Roman" panose="02020603050405020304" pitchFamily="18" charset="0"/>
                <a:cs typeface="Times New Roman" panose="02020603050405020304" pitchFamily="18" charset="0"/>
              </a:rPr>
              <a:t>U</a:t>
            </a:r>
            <a:r>
              <a:rPr lang="ru-RU"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	Шундай қилиб, деформациянинг потенциал энергияси миқдор жихатидан ташқи кучларнинг бажарган ишига тенгдир</a:t>
            </a:r>
            <a:r>
              <a:rPr lang="uz-Cyrl-UZ" b="1"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pic>
        <p:nvPicPr>
          <p:cNvPr id="10243"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799692" y="3717032"/>
            <a:ext cx="5544616" cy="30973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Прямоугольник 7"/>
          <p:cNvSpPr/>
          <p:nvPr/>
        </p:nvSpPr>
        <p:spPr>
          <a:xfrm>
            <a:off x="5076056" y="2061056"/>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(2.4.1)</a:t>
            </a:r>
            <a:endParaRPr lang="en-US" sz="2000" dirty="0">
              <a:solidFill>
                <a:srgbClr val="FF0000"/>
              </a:solidFill>
            </a:endParaRPr>
          </a:p>
        </p:txBody>
      </p:sp>
      <p:sp>
        <p:nvSpPr>
          <p:cNvPr id="9" name="Прямоугольник 8"/>
          <p:cNvSpPr/>
          <p:nvPr/>
        </p:nvSpPr>
        <p:spPr>
          <a:xfrm>
            <a:off x="5304533" y="2812866"/>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(2.4.2)</a:t>
            </a:r>
            <a:endParaRPr lang="en-US" sz="2000" dirty="0">
              <a:solidFill>
                <a:srgbClr val="FF0000"/>
              </a:solidFill>
            </a:endParaRPr>
          </a:p>
        </p:txBody>
      </p:sp>
      <p:sp>
        <p:nvSpPr>
          <p:cNvPr id="10" name="Прямоугольник 9"/>
          <p:cNvSpPr/>
          <p:nvPr/>
        </p:nvSpPr>
        <p:spPr>
          <a:xfrm>
            <a:off x="6420657" y="6309320"/>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(2.4.3)</a:t>
            </a:r>
            <a:endParaRPr lang="en-US" sz="2000" dirty="0">
              <a:solidFill>
                <a:srgbClr val="FF0000"/>
              </a:solidFill>
            </a:endParaRPr>
          </a:p>
        </p:txBody>
      </p:sp>
    </p:spTree>
    <p:extLst>
      <p:ext uri="{BB962C8B-B14F-4D97-AF65-F5344CB8AC3E}">
        <p14:creationId xmlns:p14="http://schemas.microsoft.com/office/powerpoint/2010/main" xmlns="" val="23150124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980728"/>
            <a:ext cx="9144000" cy="50405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Прямоугольник 2"/>
          <p:cNvSpPr/>
          <p:nvPr/>
        </p:nvSpPr>
        <p:spPr>
          <a:xfrm>
            <a:off x="971600" y="5301208"/>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(2.4.8)</a:t>
            </a:r>
            <a:endParaRPr lang="en-US" sz="2000" dirty="0">
              <a:solidFill>
                <a:srgbClr val="FF0000"/>
              </a:solidFill>
            </a:endParaRPr>
          </a:p>
        </p:txBody>
      </p:sp>
      <p:sp>
        <p:nvSpPr>
          <p:cNvPr id="4" name="Прямоугольник 3"/>
          <p:cNvSpPr/>
          <p:nvPr/>
        </p:nvSpPr>
        <p:spPr>
          <a:xfrm>
            <a:off x="8238537" y="1988840"/>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(2.4.4)</a:t>
            </a:r>
            <a:endParaRPr lang="en-US" sz="2000" dirty="0">
              <a:solidFill>
                <a:srgbClr val="FF0000"/>
              </a:solidFill>
            </a:endParaRPr>
          </a:p>
        </p:txBody>
      </p:sp>
      <p:sp>
        <p:nvSpPr>
          <p:cNvPr id="5" name="Прямоугольник 4"/>
          <p:cNvSpPr/>
          <p:nvPr/>
        </p:nvSpPr>
        <p:spPr>
          <a:xfrm>
            <a:off x="8238537" y="2492896"/>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(2.4.5)</a:t>
            </a:r>
            <a:endParaRPr lang="en-US" sz="2000" dirty="0">
              <a:solidFill>
                <a:srgbClr val="FF0000"/>
              </a:solidFill>
            </a:endParaRPr>
          </a:p>
        </p:txBody>
      </p:sp>
      <p:sp>
        <p:nvSpPr>
          <p:cNvPr id="6" name="Прямоугольник 5"/>
          <p:cNvSpPr/>
          <p:nvPr/>
        </p:nvSpPr>
        <p:spPr>
          <a:xfrm>
            <a:off x="1920269" y="3436708"/>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(2.4.6)</a:t>
            </a:r>
            <a:endParaRPr lang="en-US" sz="2000" dirty="0">
              <a:solidFill>
                <a:srgbClr val="FF0000"/>
              </a:solidFill>
            </a:endParaRPr>
          </a:p>
        </p:txBody>
      </p:sp>
      <p:sp>
        <p:nvSpPr>
          <p:cNvPr id="7" name="Прямоугольник 6"/>
          <p:cNvSpPr/>
          <p:nvPr/>
        </p:nvSpPr>
        <p:spPr>
          <a:xfrm>
            <a:off x="1691680" y="4293096"/>
            <a:ext cx="923651" cy="400110"/>
          </a:xfrm>
          <a:prstGeom prst="rect">
            <a:avLst/>
          </a:prstGeom>
        </p:spPr>
        <p:txBody>
          <a:bodyPr wrap="none">
            <a:spAutoFit/>
          </a:bodyPr>
          <a:ls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smtClean="0">
                <a:solidFill>
                  <a:srgbClr val="FF0000"/>
                </a:solidFill>
              </a:rPr>
              <a:t>(2.4.7)</a:t>
            </a:r>
            <a:endParaRPr lang="en-US" sz="2000" dirty="0">
              <a:solidFill>
                <a:srgbClr val="FF0000"/>
              </a:solidFill>
            </a:endParaRPr>
          </a:p>
        </p:txBody>
      </p:sp>
    </p:spTree>
    <p:extLst>
      <p:ext uri="{BB962C8B-B14F-4D97-AF65-F5344CB8AC3E}">
        <p14:creationId xmlns:p14="http://schemas.microsoft.com/office/powerpoint/2010/main" xmlns="" val="17899595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6632"/>
            <a:ext cx="9144000" cy="1143000"/>
          </a:xfrm>
        </p:spPr>
        <p:txBody>
          <a:bodyPr/>
          <a:lstStyle/>
          <a:p>
            <a:r>
              <a:rPr lang="uz-Cyrl-UZ" sz="4000" b="1" dirty="0">
                <a:solidFill>
                  <a:srgbClr val="FF0000"/>
                </a:solidFill>
              </a:rPr>
              <a:t>Ўз-ўзини текшириш саволлари</a:t>
            </a:r>
            <a:r>
              <a:rPr lang="uz-Cyrl-UZ" sz="4000" b="1" dirty="0" smtClean="0">
                <a:solidFill>
                  <a:srgbClr val="FF0000"/>
                </a:solidFill>
              </a:rPr>
              <a:t>.</a:t>
            </a:r>
            <a:endParaRPr lang="en-US" sz="4000" dirty="0">
              <a:solidFill>
                <a:srgbClr val="FF0000"/>
              </a:solidFill>
            </a:endParaRPr>
          </a:p>
        </p:txBody>
      </p:sp>
      <p:sp>
        <p:nvSpPr>
          <p:cNvPr id="4" name="Прямоугольник 3"/>
          <p:cNvSpPr/>
          <p:nvPr/>
        </p:nvSpPr>
        <p:spPr>
          <a:xfrm>
            <a:off x="0" y="1250958"/>
            <a:ext cx="9036496" cy="5170646"/>
          </a:xfrm>
          <a:prstGeom prst="rect">
            <a:avLst/>
          </a:prstGeom>
        </p:spPr>
        <p:txBody>
          <a:bodyPr wrap="square">
            <a:spAutoFit/>
          </a:bodyPr>
          <a:lstStyle/>
          <a:p>
            <a:pPr marL="342900" lvl="0" indent="-342900">
              <a:spcBef>
                <a:spcPts val="0"/>
              </a:spcBef>
              <a:spcAft>
                <a:spcPts val="0"/>
              </a:spcAft>
              <a:buFont typeface="+mj-lt"/>
              <a:buAutoNum type="arabicPeriod"/>
              <a:tabLst>
                <a:tab pos="381635" algn="l"/>
              </a:tabLst>
            </a:pPr>
            <a:r>
              <a:rPr lang="ru-RU" sz="2200" dirty="0" err="1">
                <a:latin typeface="Times New Roman" panose="02020603050405020304" pitchFamily="18" charset="0"/>
                <a:ea typeface="Times New Roman" panose="02020603050405020304" pitchFamily="18" charset="0"/>
              </a:rPr>
              <a:t>Текис</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кесим</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гипотезаси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нимадан</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иборат</a:t>
            </a:r>
            <a:r>
              <a:rPr lang="ru-RU" sz="2200"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ru-RU" sz="2200" dirty="0" err="1">
                <a:latin typeface="Times New Roman" panose="02020603050405020304" pitchFamily="18" charset="0"/>
                <a:ea typeface="Times New Roman" panose="02020603050405020304" pitchFamily="18" charset="0"/>
              </a:rPr>
              <a:t>Марказий</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чўзилиш</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ёки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сиқилиш</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деформацияси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қайси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ҳолда</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ҳосил</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бўлади</a:t>
            </a:r>
            <a:r>
              <a:rPr lang="ru-RU" sz="2200"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ru-RU" sz="2200" dirty="0" err="1">
                <a:latin typeface="Times New Roman" panose="02020603050405020304" pitchFamily="18" charset="0"/>
                <a:ea typeface="Times New Roman" panose="02020603050405020304" pitchFamily="18" charset="0"/>
              </a:rPr>
              <a:t>Чўзилган</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ёки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сиқилган</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стерженларнинг</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исталган</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кесимларидаги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бўйлама</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кучлар</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қандай</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топилади</a:t>
            </a:r>
            <a:r>
              <a:rPr lang="ru-RU" sz="2200"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ru-RU" sz="2200" dirty="0" err="1">
                <a:latin typeface="Times New Roman" panose="02020603050405020304" pitchFamily="18" charset="0"/>
                <a:ea typeface="Times New Roman" panose="02020603050405020304" pitchFamily="18" charset="0"/>
              </a:rPr>
              <a:t>Бўйлама</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кучнинг</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эпюраси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қандай</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ясалади</a:t>
            </a:r>
            <a:r>
              <a:rPr lang="ru-RU" sz="2200"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ru-RU" sz="2200" dirty="0" err="1">
                <a:latin typeface="Times New Roman" panose="02020603050405020304" pitchFamily="18" charset="0"/>
                <a:ea typeface="Times New Roman" panose="02020603050405020304" pitchFamily="18" charset="0"/>
              </a:rPr>
              <a:t>Бўйлама</a:t>
            </a:r>
            <a:r>
              <a:rPr lang="ru-RU" sz="2200" dirty="0">
                <a:latin typeface="Times New Roman" panose="02020603050405020304" pitchFamily="18" charset="0"/>
                <a:ea typeface="Times New Roman" panose="02020603050405020304" pitchFamily="18" charset="0"/>
              </a:rPr>
              <a:t> куч </a:t>
            </a:r>
            <a:r>
              <a:rPr lang="ru-RU" sz="2200" dirty="0" err="1">
                <a:latin typeface="Times New Roman" panose="02020603050405020304" pitchFamily="18" charset="0"/>
                <a:ea typeface="Times New Roman" panose="02020603050405020304" pitchFamily="18" charset="0"/>
              </a:rPr>
              <a:t>билан</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нормал</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кучланиш</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орасидаги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бо</a:t>
            </a:r>
            <a:r>
              <a:rPr lang="uz-Cyrl-UZ" sz="2200" dirty="0">
                <a:latin typeface="Times New Roman" panose="02020603050405020304" pitchFamily="18" charset="0"/>
                <a:ea typeface="Times New Roman" panose="02020603050405020304" pitchFamily="18" charset="0"/>
              </a:rPr>
              <a:t>ғ</a:t>
            </a:r>
            <a:r>
              <a:rPr lang="ru-RU" sz="2200" dirty="0" err="1">
                <a:latin typeface="Times New Roman" panose="02020603050405020304" pitchFamily="18" charset="0"/>
                <a:ea typeface="Times New Roman" panose="02020603050405020304" pitchFamily="18" charset="0"/>
              </a:rPr>
              <a:t>ланишни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ёзинг</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ru-RU" sz="2200" dirty="0">
                <a:latin typeface="Times New Roman" panose="02020603050405020304" pitchFamily="18" charset="0"/>
                <a:ea typeface="Times New Roman" panose="02020603050405020304" pitchFamily="18" charset="0"/>
              </a:rPr>
              <a:t>Абсолют</a:t>
            </a:r>
            <a:r>
              <a:rPr lang="uz-Cyrl-UZ" sz="2200" dirty="0">
                <a:latin typeface="Times New Roman" panose="02020603050405020304" pitchFamily="18" charset="0"/>
                <a:ea typeface="Times New Roman" panose="02020603050405020304" pitchFamily="18" charset="0"/>
              </a:rPr>
              <a:t> ва н</a:t>
            </a:r>
            <a:r>
              <a:rPr lang="ru-RU" sz="2200" dirty="0" err="1">
                <a:latin typeface="Times New Roman" panose="02020603050405020304" pitchFamily="18" charset="0"/>
                <a:ea typeface="Times New Roman" panose="02020603050405020304" pitchFamily="18" charset="0"/>
              </a:rPr>
              <a:t>исбий</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чўзилиш</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чўзилиш</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нима</a:t>
            </a:r>
            <a:r>
              <a:rPr lang="uz-Cyrl-UZ" sz="2200" dirty="0">
                <a:latin typeface="Times New Roman" panose="02020603050405020304" pitchFamily="18" charset="0"/>
                <a:ea typeface="Times New Roman" panose="02020603050405020304" pitchFamily="18" charset="0"/>
              </a:rPr>
              <a:t> ва </a:t>
            </a:r>
            <a:r>
              <a:rPr lang="ru-RU" sz="2200" dirty="0">
                <a:latin typeface="Times New Roman" panose="02020603050405020304" pitchFamily="18" charset="0"/>
                <a:ea typeface="Times New Roman" panose="02020603050405020304" pitchFamily="18" charset="0"/>
              </a:rPr>
              <a:t> у</a:t>
            </a:r>
            <a:r>
              <a:rPr lang="uz-Cyrl-UZ" sz="2200" dirty="0">
                <a:latin typeface="Times New Roman" panose="02020603050405020304" pitchFamily="18" charset="0"/>
                <a:ea typeface="Times New Roman" panose="02020603050405020304" pitchFamily="18" charset="0"/>
              </a:rPr>
              <a:t>ларнинг </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ўлчами</a:t>
            </a:r>
            <a:r>
              <a:rPr lang="uz-Cyrl-UZ" sz="2200" dirty="0">
                <a:latin typeface="Times New Roman" panose="02020603050405020304" pitchFamily="18" charset="0"/>
                <a:ea typeface="Times New Roman" panose="02020603050405020304" pitchFamily="18" charset="0"/>
              </a:rPr>
              <a:t>  қандай топилади</a:t>
            </a:r>
            <a:r>
              <a:rPr lang="ru-RU" sz="2200"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ru-RU" sz="2200" dirty="0">
                <a:latin typeface="Times New Roman" panose="02020603050405020304" pitchFamily="18" charset="0"/>
                <a:ea typeface="Times New Roman" panose="02020603050405020304" pitchFamily="18" charset="0"/>
              </a:rPr>
              <a:t>Гук </a:t>
            </a:r>
            <a:r>
              <a:rPr lang="ru-RU" sz="2200" dirty="0" err="1">
                <a:latin typeface="Times New Roman" panose="02020603050405020304" pitchFamily="18" charset="0"/>
                <a:ea typeface="Times New Roman" panose="02020603050405020304" pitchFamily="18" charset="0"/>
              </a:rPr>
              <a:t>қонуни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нимадан</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иборат</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ва</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унинг</a:t>
            </a:r>
            <a:r>
              <a:rPr lang="ru-RU" sz="2200" dirty="0">
                <a:latin typeface="Times New Roman" panose="02020603050405020304" pitchFamily="18" charset="0"/>
                <a:ea typeface="Times New Roman" panose="02020603050405020304" pitchFamily="18" charset="0"/>
              </a:rPr>
              <a:t> математик </a:t>
            </a:r>
            <a:r>
              <a:rPr lang="ru-RU" sz="2200" dirty="0" err="1">
                <a:latin typeface="Times New Roman" panose="02020603050405020304" pitchFamily="18" charset="0"/>
                <a:ea typeface="Times New Roman" panose="02020603050405020304" pitchFamily="18" charset="0"/>
              </a:rPr>
              <a:t>ифодаси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қандай</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ёзилади</a:t>
            </a:r>
            <a:r>
              <a:rPr lang="ru-RU" sz="2200"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ru-RU" sz="2200" dirty="0" err="1">
                <a:latin typeface="Times New Roman" panose="02020603050405020304" pitchFamily="18" charset="0"/>
                <a:ea typeface="Times New Roman" panose="02020603050405020304" pitchFamily="18" charset="0"/>
              </a:rPr>
              <a:t>Чўзилиш</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ёки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сиқилишдаги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эластиклик</a:t>
            </a:r>
            <a:r>
              <a:rPr lang="ru-RU" sz="2200" dirty="0">
                <a:latin typeface="Times New Roman" panose="02020603050405020304" pitchFamily="18" charset="0"/>
                <a:ea typeface="Times New Roman" panose="02020603050405020304" pitchFamily="18" charset="0"/>
              </a:rPr>
              <a:t> модули </a:t>
            </a:r>
            <a:r>
              <a:rPr lang="ru-RU" sz="2200" dirty="0" err="1">
                <a:latin typeface="Times New Roman" panose="02020603050405020304" pitchFamily="18" charset="0"/>
                <a:ea typeface="Times New Roman" panose="02020603050405020304" pitchFamily="18" charset="0"/>
              </a:rPr>
              <a:t>нимани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характерлайди</a:t>
            </a:r>
            <a:r>
              <a:rPr lang="ru-RU" sz="2200"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ru-RU" sz="2200" dirty="0" err="1">
                <a:latin typeface="Times New Roman" panose="02020603050405020304" pitchFamily="18" charset="0"/>
                <a:ea typeface="Times New Roman" panose="02020603050405020304" pitchFamily="18" charset="0"/>
              </a:rPr>
              <a:t>Чўзилиш</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ва</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сиқилишдаги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бикрликнинг</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ифодаси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қандай</a:t>
            </a:r>
            <a:r>
              <a:rPr lang="ru-RU" sz="2200"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ru-RU" sz="2200" dirty="0" err="1">
                <a:latin typeface="Times New Roman" panose="02020603050405020304" pitchFamily="18" charset="0"/>
                <a:ea typeface="Times New Roman" panose="02020603050405020304" pitchFamily="18" charset="0"/>
              </a:rPr>
              <a:t>Бикрлик</a:t>
            </a:r>
            <a:r>
              <a:rPr lang="ru-RU" sz="2200" dirty="0">
                <a:latin typeface="Times New Roman" panose="02020603050405020304" pitchFamily="18" charset="0"/>
                <a:ea typeface="Times New Roman" panose="02020603050405020304" pitchFamily="18" charset="0"/>
              </a:rPr>
              <a:t> </a:t>
            </a:r>
            <a:r>
              <a:rPr lang="uz-Cyrl-UZ" sz="2200" dirty="0">
                <a:latin typeface="Times New Roman" panose="02020603050405020304" pitchFamily="18" charset="0"/>
                <a:ea typeface="Times New Roman" panose="02020603050405020304" pitchFamily="18" charset="0"/>
              </a:rPr>
              <a:t> ва </a:t>
            </a:r>
            <a:r>
              <a:rPr lang="ru-RU" sz="2200" dirty="0">
                <a:latin typeface="Times New Roman" panose="02020603050405020304" pitchFamily="18" charset="0"/>
                <a:ea typeface="Times New Roman" panose="02020603050405020304" pitchFamily="18" charset="0"/>
              </a:rPr>
              <a:t>Пуассон </a:t>
            </a:r>
            <a:r>
              <a:rPr lang="ru-RU" sz="2200" dirty="0" err="1">
                <a:latin typeface="Times New Roman" panose="02020603050405020304" pitchFamily="18" charset="0"/>
                <a:ea typeface="Times New Roman" panose="02020603050405020304" pitchFamily="18" charset="0"/>
              </a:rPr>
              <a:t>коэффициенти</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нима</a:t>
            </a:r>
            <a:r>
              <a:rPr lang="ru-RU" sz="2200"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a:p>
            <a:pPr marL="342900" lvl="0" indent="-342900">
              <a:spcBef>
                <a:spcPts val="0"/>
              </a:spcBef>
              <a:spcAft>
                <a:spcPts val="0"/>
              </a:spcAft>
              <a:buFont typeface="+mj-lt"/>
              <a:buAutoNum type="arabicPeriod"/>
              <a:tabLst>
                <a:tab pos="381635" algn="l"/>
              </a:tabLst>
            </a:pPr>
            <a:r>
              <a:rPr lang="uz-Cyrl-UZ" sz="2200" dirty="0">
                <a:latin typeface="Times New Roman" panose="02020603050405020304" pitchFamily="18" charset="0"/>
                <a:ea typeface="Times New Roman" panose="02020603050405020304" pitchFamily="18" charset="0"/>
              </a:rPr>
              <a:t>Деформациянинг потенциал энергияси турлари айтинг.</a:t>
            </a:r>
            <a:endParaRPr lang="en-US"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8145114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32656"/>
            <a:ext cx="9144000" cy="1143000"/>
          </a:xfrm>
        </p:spPr>
        <p:txBody>
          <a:bodyPr/>
          <a:lstStyle/>
          <a:p>
            <a:r>
              <a:rPr lang="uz-Cyrl-UZ" b="1" dirty="0"/>
              <a:t>Статик аниқ  конструкцияларни хоссалари</a:t>
            </a:r>
            <a:endParaRPr lang="en-US" dirty="0"/>
          </a:p>
        </p:txBody>
      </p:sp>
      <p:sp>
        <p:nvSpPr>
          <p:cNvPr id="4" name="Прямоугольник 3"/>
          <p:cNvSpPr/>
          <p:nvPr/>
        </p:nvSpPr>
        <p:spPr>
          <a:xfrm>
            <a:off x="23543" y="1412776"/>
            <a:ext cx="2460225" cy="461665"/>
          </a:xfrm>
          <a:prstGeom prst="rect">
            <a:avLst/>
          </a:prstGeom>
        </p:spPr>
        <p:txBody>
          <a:bodyPr wrap="none">
            <a:spAutoFit/>
          </a:bodyPr>
          <a:lstStyle/>
          <a:p>
            <a:pPr marL="0" marR="0" algn="ctr">
              <a:spcBef>
                <a:spcPts val="0"/>
              </a:spcBef>
              <a:spcAft>
                <a:spcPts val="0"/>
              </a:spcAft>
            </a:pPr>
            <a:r>
              <a:rPr lang="uz-Cyrl-UZ" sz="2400" b="1" dirty="0">
                <a:solidFill>
                  <a:srgbClr val="FF0000"/>
                </a:solidFill>
                <a:latin typeface="Times New Roman" panose="02020603050405020304" pitchFamily="18" charset="0"/>
                <a:ea typeface="Times New Roman" panose="02020603050405020304" pitchFamily="18" charset="0"/>
              </a:rPr>
              <a:t>СТАТИК АНИҚ</a:t>
            </a:r>
            <a:endParaRPr lang="en-US" sz="1400" dirty="0">
              <a:solidFill>
                <a:srgbClr val="FF0000"/>
              </a:solidFill>
              <a:ea typeface="Times New Roman" panose="02020603050405020304" pitchFamily="18" charset="0"/>
            </a:endParaRPr>
          </a:p>
        </p:txBody>
      </p:sp>
      <p:sp>
        <p:nvSpPr>
          <p:cNvPr id="5" name="Прямоугольник 4"/>
          <p:cNvSpPr/>
          <p:nvPr/>
        </p:nvSpPr>
        <p:spPr>
          <a:xfrm>
            <a:off x="0" y="1861466"/>
            <a:ext cx="9180512" cy="830997"/>
          </a:xfrm>
          <a:prstGeom prst="rect">
            <a:avLst/>
          </a:prstGeom>
        </p:spPr>
        <p:txBody>
          <a:bodyPr wrap="square">
            <a:spAutoFit/>
          </a:bodyPr>
          <a:lstStyle/>
          <a:p>
            <a:pPr marL="0" marR="0">
              <a:spcBef>
                <a:spcPts val="0"/>
              </a:spcBef>
              <a:spcAft>
                <a:spcPts val="0"/>
              </a:spcAft>
            </a:pPr>
            <a:r>
              <a:rPr lang="en-US"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Кучларнинг </a:t>
            </a:r>
            <a:r>
              <a:rPr lang="uz-Cyrl-UZ" sz="2400" dirty="0">
                <a:latin typeface="Times New Roman" panose="02020603050405020304" pitchFamily="18" charset="0"/>
                <a:ea typeface="Times New Roman" panose="02020603050405020304" pitchFamily="18" charset="0"/>
              </a:rPr>
              <a:t>элементлари бўйича тақсимоти бикирликка</a:t>
            </a:r>
            <a:r>
              <a:rPr lang="uz-Cyrl-UZ" sz="2400" dirty="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боғлиқ эмас</a:t>
            </a:r>
            <a:endParaRPr lang="en-US" sz="1400" dirty="0">
              <a:ea typeface="Times New Roman" panose="02020603050405020304" pitchFamily="18" charset="0"/>
            </a:endParaRPr>
          </a:p>
        </p:txBody>
      </p:sp>
      <p:sp>
        <p:nvSpPr>
          <p:cNvPr id="6" name="Прямоугольник 5"/>
          <p:cNvSpPr/>
          <p:nvPr/>
        </p:nvSpPr>
        <p:spPr>
          <a:xfrm>
            <a:off x="-53599" y="2636912"/>
            <a:ext cx="9144000" cy="830997"/>
          </a:xfrm>
          <a:prstGeom prst="rect">
            <a:avLst/>
          </a:prstGeom>
        </p:spPr>
        <p:txBody>
          <a:bodyPr wrap="square">
            <a:spAutoFit/>
          </a:bodyPr>
          <a:lstStyle/>
          <a:p>
            <a:pPr marL="0" marR="0">
              <a:spcBef>
                <a:spcPts val="0"/>
              </a:spcBef>
              <a:spcAft>
                <a:spcPts val="0"/>
              </a:spcAft>
            </a:pPr>
            <a:r>
              <a:rPr lang="en-US"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Элементларда </a:t>
            </a:r>
            <a:r>
              <a:rPr lang="uz-Cyrl-UZ" sz="2400" dirty="0">
                <a:latin typeface="Times New Roman" panose="02020603050405020304" pitchFamily="18" charset="0"/>
                <a:ea typeface="Times New Roman" panose="02020603050405020304" pitchFamily="18" charset="0"/>
              </a:rPr>
              <a:t>ички кучлар ва кучланишлар фақатгина ташқи кучлар таъсирида </a:t>
            </a:r>
            <a:r>
              <a:rPr lang="uz-Cyrl-UZ" sz="2400" dirty="0" smtClean="0">
                <a:latin typeface="Times New Roman" panose="02020603050405020304" pitchFamily="18" charset="0"/>
                <a:ea typeface="Times New Roman" panose="02020603050405020304" pitchFamily="18" charset="0"/>
              </a:rPr>
              <a:t>хосил</a:t>
            </a:r>
            <a:r>
              <a:rPr lang="en-US"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бўлади</a:t>
            </a:r>
            <a:endParaRPr lang="en-US" sz="1400" dirty="0">
              <a:ea typeface="Times New Roman" panose="02020603050405020304" pitchFamily="18" charset="0"/>
            </a:endParaRPr>
          </a:p>
        </p:txBody>
      </p:sp>
      <p:sp>
        <p:nvSpPr>
          <p:cNvPr id="7" name="Прямоугольник 6"/>
          <p:cNvSpPr/>
          <p:nvPr/>
        </p:nvSpPr>
        <p:spPr>
          <a:xfrm>
            <a:off x="-53599" y="3501008"/>
            <a:ext cx="9184341" cy="830997"/>
          </a:xfrm>
          <a:prstGeom prst="rect">
            <a:avLst/>
          </a:prstGeom>
        </p:spPr>
        <p:txBody>
          <a:bodyPr wrap="square">
            <a:spAutoFit/>
          </a:bodyPr>
          <a:lstStyle/>
          <a:p>
            <a:pPr marL="0" marR="0">
              <a:spcBef>
                <a:spcPts val="0"/>
              </a:spcBef>
              <a:spcAft>
                <a:spcPts val="0"/>
              </a:spcAft>
            </a:pPr>
            <a:r>
              <a:rPr lang="en-US"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Температура </a:t>
            </a:r>
            <a:r>
              <a:rPr lang="uz-Cyrl-UZ" sz="2400" dirty="0">
                <a:latin typeface="Times New Roman" panose="02020603050405020304" pitchFamily="18" charset="0"/>
                <a:ea typeface="Times New Roman" panose="02020603050405020304" pitchFamily="18" charset="0"/>
              </a:rPr>
              <a:t>ўзгариши ички кучлар ва кучланишларни хосил қилмайди</a:t>
            </a:r>
            <a:endParaRPr lang="en-US" sz="1400" dirty="0">
              <a:ea typeface="Times New Roman" panose="02020603050405020304" pitchFamily="18" charset="0"/>
            </a:endParaRPr>
          </a:p>
        </p:txBody>
      </p:sp>
      <p:sp>
        <p:nvSpPr>
          <p:cNvPr id="8" name="Прямоугольник 7"/>
          <p:cNvSpPr/>
          <p:nvPr/>
        </p:nvSpPr>
        <p:spPr>
          <a:xfrm>
            <a:off x="-63216" y="4365104"/>
            <a:ext cx="9144000" cy="461665"/>
          </a:xfrm>
          <a:prstGeom prst="rect">
            <a:avLst/>
          </a:prstGeom>
        </p:spPr>
        <p:txBody>
          <a:bodyPr wrap="square">
            <a:spAutoFit/>
          </a:bodyPr>
          <a:lstStyle/>
          <a:p>
            <a:pPr marL="0" marR="0">
              <a:spcBef>
                <a:spcPts val="0"/>
              </a:spcBef>
              <a:spcAft>
                <a:spcPts val="0"/>
              </a:spcAft>
            </a:pPr>
            <a:r>
              <a:rPr lang="en-US"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Монтаж </a:t>
            </a:r>
            <a:r>
              <a:rPr lang="uz-Cyrl-UZ" sz="2400" dirty="0">
                <a:latin typeface="Times New Roman" panose="02020603050405020304" pitchFamily="18" charset="0"/>
                <a:ea typeface="Times New Roman" panose="02020603050405020304" pitchFamily="18" charset="0"/>
              </a:rPr>
              <a:t>кучланишлари пайдо бўлиши мумкин эмас</a:t>
            </a:r>
            <a:endParaRPr lang="en-US" sz="1400" dirty="0">
              <a:ea typeface="Times New Roman" panose="02020603050405020304" pitchFamily="18" charset="0"/>
            </a:endParaRPr>
          </a:p>
        </p:txBody>
      </p:sp>
      <p:sp>
        <p:nvSpPr>
          <p:cNvPr id="9" name="Прямоугольник 8"/>
          <p:cNvSpPr/>
          <p:nvPr/>
        </p:nvSpPr>
        <p:spPr>
          <a:xfrm>
            <a:off x="49923" y="4941168"/>
            <a:ext cx="9144000" cy="830997"/>
          </a:xfrm>
          <a:prstGeom prst="rect">
            <a:avLst/>
          </a:prstGeom>
        </p:spPr>
        <p:txBody>
          <a:bodyPr wrap="square">
            <a:spAutoFit/>
          </a:bodyPr>
          <a:lstStyle/>
          <a:p>
            <a:pPr marL="0" marR="0">
              <a:spcBef>
                <a:spcPts val="0"/>
              </a:spcBef>
              <a:spcAft>
                <a:spcPts val="0"/>
              </a:spcAft>
            </a:pPr>
            <a:r>
              <a:rPr lang="en-US"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Тенг </a:t>
            </a:r>
            <a:r>
              <a:rPr lang="uz-Cyrl-UZ" sz="2400" dirty="0">
                <a:latin typeface="Times New Roman" panose="02020603050405020304" pitchFamily="18" charset="0"/>
                <a:ea typeface="Times New Roman" panose="02020603050405020304" pitchFamily="18" charset="0"/>
              </a:rPr>
              <a:t>кучланишларга эга бўлган элементли конструкцияларни лойихалаш </a:t>
            </a:r>
            <a:r>
              <a:rPr lang="uz-Cyrl-UZ" sz="2400" dirty="0" smtClean="0">
                <a:latin typeface="Times New Roman" panose="02020603050405020304" pitchFamily="18" charset="0"/>
                <a:ea typeface="Times New Roman" panose="02020603050405020304" pitchFamily="18" charset="0"/>
              </a:rPr>
              <a:t>мумкин</a:t>
            </a:r>
            <a:endParaRPr lang="en-US" sz="1400" dirty="0">
              <a:ea typeface="Times New Roman" panose="02020603050405020304" pitchFamily="18" charset="0"/>
            </a:endParaRPr>
          </a:p>
        </p:txBody>
      </p:sp>
    </p:spTree>
    <p:extLst>
      <p:ext uri="{BB962C8B-B14F-4D97-AF65-F5344CB8AC3E}">
        <p14:creationId xmlns:p14="http://schemas.microsoft.com/office/powerpoint/2010/main" xmlns="" val="8411975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85800"/>
            <a:ext cx="8229600" cy="1143000"/>
          </a:xfrm>
        </p:spPr>
        <p:txBody>
          <a:bodyPr/>
          <a:lstStyle/>
          <a:p>
            <a:r>
              <a:rPr lang="uz-Cyrl-UZ" sz="4800" b="1" u="sng" dirty="0"/>
              <a:t>Мaсалa.</a:t>
            </a:r>
            <a:endParaRPr lang="en-US" sz="4800" dirty="0"/>
          </a:p>
        </p:txBody>
      </p:sp>
      <p:sp>
        <p:nvSpPr>
          <p:cNvPr id="4" name="Прямоугольник 3"/>
          <p:cNvSpPr/>
          <p:nvPr/>
        </p:nvSpPr>
        <p:spPr>
          <a:xfrm>
            <a:off x="0" y="3068960"/>
            <a:ext cx="9144000" cy="1323439"/>
          </a:xfrm>
          <a:prstGeom prst="rect">
            <a:avLst/>
          </a:prstGeom>
        </p:spPr>
        <p:txBody>
          <a:bodyPr wrap="square">
            <a:spAutoFit/>
          </a:bodyPr>
          <a:lstStyle/>
          <a:p>
            <a:pPr algn="ctr"/>
            <a:r>
              <a:rPr lang="uz-Cyrl-UZ" sz="4000" b="1" u="sng" dirty="0">
                <a:solidFill>
                  <a:srgbClr val="0000FF"/>
                </a:solidFill>
                <a:latin typeface="Times New Roman" panose="02020603050405020304" pitchFamily="18" charset="0"/>
                <a:ea typeface="Times New Roman" panose="02020603050405020304" pitchFamily="18" charset="0"/>
              </a:rPr>
              <a:t>Мавзу: Чўзилиш ва сиқилишда статик аниқ масала</a:t>
            </a:r>
            <a:endParaRPr lang="en-US" sz="4000" dirty="0"/>
          </a:p>
        </p:txBody>
      </p:sp>
    </p:spTree>
    <p:extLst>
      <p:ext uri="{BB962C8B-B14F-4D97-AF65-F5344CB8AC3E}">
        <p14:creationId xmlns:p14="http://schemas.microsoft.com/office/powerpoint/2010/main" xmlns="" val="6324450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1143000"/>
          </a:xfrm>
        </p:spPr>
        <p:txBody>
          <a:bodyPr/>
          <a:lstStyle/>
          <a:p>
            <a:r>
              <a:rPr lang="uz-Cyrl-UZ" b="1" u="sng" dirty="0"/>
              <a:t>Режа</a:t>
            </a:r>
            <a:r>
              <a:rPr lang="uz-Cyrl-UZ" b="1" u="sng" dirty="0" smtClean="0"/>
              <a:t>:</a:t>
            </a:r>
            <a:endParaRPr lang="en-US" dirty="0"/>
          </a:p>
        </p:txBody>
      </p:sp>
      <p:sp>
        <p:nvSpPr>
          <p:cNvPr id="5" name="Прямоугольник 4"/>
          <p:cNvSpPr/>
          <p:nvPr/>
        </p:nvSpPr>
        <p:spPr>
          <a:xfrm>
            <a:off x="0" y="1268760"/>
            <a:ext cx="9144000" cy="3170099"/>
          </a:xfrm>
          <a:prstGeom prst="rect">
            <a:avLst/>
          </a:prstGeom>
        </p:spPr>
        <p:txBody>
          <a:bodyPr wrap="square">
            <a:spAutoFit/>
          </a:bodyPr>
          <a:lstStyle/>
          <a:p>
            <a:pPr marL="0" marR="0">
              <a:lnSpc>
                <a:spcPct val="150000"/>
              </a:lnSpc>
              <a:spcBef>
                <a:spcPts val="0"/>
              </a:spcBef>
              <a:spcAft>
                <a:spcPts val="0"/>
              </a:spcAft>
              <a:tabLst>
                <a:tab pos="800100" algn="l"/>
              </a:tabLst>
            </a:pPr>
            <a:r>
              <a:rPr lang="en-US" sz="2000" dirty="0" smtClean="0">
                <a:latin typeface="Times New Roman" panose="02020603050405020304" pitchFamily="18" charset="0"/>
                <a:ea typeface="Times New Roman" panose="02020603050405020304" pitchFamily="18" charset="0"/>
              </a:rPr>
              <a:t>	</a:t>
            </a:r>
            <a:r>
              <a:rPr lang="uz-Cyrl-UZ" sz="2000" dirty="0" smtClean="0">
                <a:latin typeface="Times New Roman" panose="02020603050405020304" pitchFamily="18" charset="0"/>
                <a:ea typeface="Times New Roman" panose="02020603050405020304" pitchFamily="18" charset="0"/>
              </a:rPr>
              <a:t>Бир </a:t>
            </a:r>
            <a:r>
              <a:rPr lang="uz-Cyrl-UZ" sz="2000" dirty="0">
                <a:latin typeface="Times New Roman" panose="02020603050405020304" pitchFamily="18" charset="0"/>
                <a:ea typeface="Times New Roman" panose="02020603050405020304" pitchFamily="18" charset="0"/>
              </a:rPr>
              <a:t>томондан  қистириб махкамланган пўлат  стерженга F</a:t>
            </a:r>
            <a:r>
              <a:rPr lang="uz-Cyrl-UZ" sz="2000" baseline="-25000" dirty="0">
                <a:latin typeface="Times New Roman" panose="02020603050405020304" pitchFamily="18" charset="0"/>
                <a:ea typeface="Times New Roman" panose="02020603050405020304" pitchFamily="18" charset="0"/>
              </a:rPr>
              <a:t>1</a:t>
            </a:r>
            <a:r>
              <a:rPr lang="uz-Cyrl-UZ" sz="2000" dirty="0">
                <a:latin typeface="Times New Roman" panose="02020603050405020304" pitchFamily="18" charset="0"/>
                <a:ea typeface="Times New Roman" panose="02020603050405020304" pitchFamily="18" charset="0"/>
              </a:rPr>
              <a:t> , F</a:t>
            </a:r>
            <a:r>
              <a:rPr lang="uz-Cyrl-UZ" sz="2000" baseline="-25000" dirty="0">
                <a:latin typeface="Times New Roman" panose="02020603050405020304" pitchFamily="18" charset="0"/>
                <a:ea typeface="Times New Roman" panose="02020603050405020304" pitchFamily="18" charset="0"/>
              </a:rPr>
              <a:t>2</a:t>
            </a:r>
            <a:r>
              <a:rPr lang="uz-Cyrl-UZ" sz="2000" dirty="0">
                <a:latin typeface="Times New Roman" panose="02020603050405020304" pitchFamily="18" charset="0"/>
                <a:ea typeface="Times New Roman" panose="02020603050405020304" pitchFamily="18" charset="0"/>
              </a:rPr>
              <a:t> ,  кучлар  таъсир қиляпти, уни топиш учун:</a:t>
            </a:r>
            <a:endParaRPr lang="en-US" sz="1200" dirty="0">
              <a:ea typeface="Times New Roman" panose="02020603050405020304" pitchFamily="18" charset="0"/>
            </a:endParaRPr>
          </a:p>
          <a:p>
            <a:pPr marL="0" marR="0">
              <a:lnSpc>
                <a:spcPct val="150000"/>
              </a:lnSpc>
              <a:spcBef>
                <a:spcPts val="0"/>
              </a:spcBef>
              <a:spcAft>
                <a:spcPts val="0"/>
              </a:spcAft>
              <a:tabLst>
                <a:tab pos="800100" algn="l"/>
              </a:tabLst>
            </a:pPr>
            <a:r>
              <a:rPr lang="uz-Cyrl-UZ" sz="2000" dirty="0">
                <a:latin typeface="Times New Roman" panose="02020603050405020304" pitchFamily="18" charset="0"/>
                <a:ea typeface="Times New Roman" panose="02020603050405020304" pitchFamily="18" charset="0"/>
              </a:rPr>
              <a:t>1.Участка кесимлари алоҳида-алоҳида қирқилиб,</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 мувозанат тенгламаси </a:t>
            </a:r>
            <a:endParaRPr lang="en-US" sz="12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a:lnSpc>
                <a:spcPct val="150000"/>
              </a:lnSpc>
              <a:spcBef>
                <a:spcPts val="0"/>
              </a:spcBef>
              <a:spcAft>
                <a:spcPts val="0"/>
              </a:spcAft>
              <a:tabLst>
                <a:tab pos="800100" algn="l"/>
              </a:tabLst>
            </a:pP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     тузилсин.</a:t>
            </a:r>
            <a:endParaRPr lang="en-US" sz="1200" dirty="0">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2. Кесимлар учун бўйлама куч </a:t>
            </a:r>
            <a:r>
              <a:rPr lang="uz-Cyrl-UZ" sz="2000" dirty="0" smtClean="0">
                <a:latin typeface="Times New Roman" panose="02020603050405020304" pitchFamily="18" charset="0"/>
                <a:ea typeface="Times New Roman" panose="02020603050405020304" pitchFamily="18" charset="0"/>
                <a:cs typeface="Times New Roman" panose="02020603050405020304" pitchFamily="18" charset="0"/>
              </a:rPr>
              <a:t>N,кучланиш</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мутлоқ </a:t>
            </a:r>
            <a:r>
              <a:rPr lang="uz-Cyrl-UZ" sz="2000" dirty="0" smtClean="0">
                <a:latin typeface="Times New Roman" panose="02020603050405020304" pitchFamily="18" charset="0"/>
                <a:cs typeface="Times New Roman" panose="02020603050405020304" pitchFamily="18" charset="0"/>
              </a:rPr>
              <a:t>деформация </a:t>
            </a:r>
            <a:r>
              <a:rPr lang="uz-Cyrl-UZ"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 қийматлари  аниқлансин.</a:t>
            </a:r>
            <a:endParaRPr lang="en-US" sz="2000" dirty="0" smtClean="0">
              <a:latin typeface="Times New Roman" panose="02020603050405020304" pitchFamily="18" charset="0"/>
              <a:cs typeface="Times New Roman" panose="02020603050405020304" pitchFamily="18" charset="0"/>
            </a:endParaRPr>
          </a:p>
          <a:p>
            <a:r>
              <a:rPr lang="uz-Cyrl-UZ" sz="2000" dirty="0" smtClean="0">
                <a:latin typeface="Times New Roman" panose="02020603050405020304" pitchFamily="18" charset="0"/>
                <a:cs typeface="Times New Roman" panose="02020603050405020304" pitchFamily="18" charset="0"/>
              </a:rPr>
              <a:t>3. Топилган қийматлар асосида бўйлама куч N,кучланиш</a:t>
            </a:r>
            <a:r>
              <a:rPr lang="en-US" sz="2000" dirty="0" smtClean="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мутлоқ деформация</a:t>
            </a:r>
            <a:endParaRPr lang="en-US" sz="2000" dirty="0" smtClean="0">
              <a:latin typeface="Times New Roman" panose="02020603050405020304" pitchFamily="18" charset="0"/>
              <a:cs typeface="Times New Roman" panose="02020603050405020304" pitchFamily="18" charset="0"/>
            </a:endParaRPr>
          </a:p>
          <a:p>
            <a:r>
              <a:rPr lang="uz-Cyrl-UZ" sz="2000" dirty="0">
                <a:latin typeface="Times New Roman" panose="02020603050405020304" pitchFamily="18" charset="0"/>
                <a:cs typeface="Times New Roman" panose="02020603050405020304" pitchFamily="18" charset="0"/>
              </a:rPr>
              <a:t>эпюралари қурилсин. </a:t>
            </a:r>
            <a:r>
              <a:rPr lang="uz-Cyrl-UZ" sz="2000" dirty="0" smtClean="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graphicFrame>
        <p:nvGraphicFramePr>
          <p:cNvPr id="9" name="Объект 8"/>
          <p:cNvGraphicFramePr>
            <a:graphicFrameLocks noChangeAspect="1"/>
          </p:cNvGraphicFramePr>
          <p:nvPr>
            <p:extLst>
              <p:ext uri="{D42A27DB-BD31-4B8C-83A1-F6EECF244321}">
                <p14:modId xmlns:p14="http://schemas.microsoft.com/office/powerpoint/2010/main" xmlns="" val="1686333617"/>
              </p:ext>
            </p:extLst>
          </p:nvPr>
        </p:nvGraphicFramePr>
        <p:xfrm>
          <a:off x="5076056" y="3212976"/>
          <a:ext cx="246063" cy="220662"/>
        </p:xfrm>
        <a:graphic>
          <a:graphicData uri="http://schemas.openxmlformats.org/presentationml/2006/ole">
            <p:oleObj spid="_x0000_s13383" name="Уравнение" r:id="rId3" imgW="152280" imgH="139680" progId="Equation.3">
              <p:embed/>
            </p:oleObj>
          </a:graphicData>
        </a:graphic>
      </p:graphicFrame>
      <p:graphicFrame>
        <p:nvGraphicFramePr>
          <p:cNvPr id="11" name="Объект 10"/>
          <p:cNvGraphicFramePr>
            <a:graphicFrameLocks noChangeAspect="1"/>
          </p:cNvGraphicFramePr>
          <p:nvPr>
            <p:extLst>
              <p:ext uri="{D42A27DB-BD31-4B8C-83A1-F6EECF244321}">
                <p14:modId xmlns:p14="http://schemas.microsoft.com/office/powerpoint/2010/main" xmlns="" val="4121107997"/>
              </p:ext>
            </p:extLst>
          </p:nvPr>
        </p:nvGraphicFramePr>
        <p:xfrm>
          <a:off x="7881955" y="3190824"/>
          <a:ext cx="292857" cy="264966"/>
        </p:xfrm>
        <a:graphic>
          <a:graphicData uri="http://schemas.openxmlformats.org/presentationml/2006/ole">
            <p:oleObj spid="_x0000_s13384" name="Уравнение" r:id="rId4" imgW="202936" imgH="177569" progId="Equation.3">
              <p:embed/>
            </p:oleObj>
          </a:graphicData>
        </a:graphic>
      </p:graphicFrame>
      <p:graphicFrame>
        <p:nvGraphicFramePr>
          <p:cNvPr id="13" name="Объект 12"/>
          <p:cNvGraphicFramePr>
            <a:graphicFrameLocks noChangeAspect="1"/>
          </p:cNvGraphicFramePr>
          <p:nvPr>
            <p:extLst>
              <p:ext uri="{D42A27DB-BD31-4B8C-83A1-F6EECF244321}">
                <p14:modId xmlns:p14="http://schemas.microsoft.com/office/powerpoint/2010/main" xmlns="" val="2052376188"/>
              </p:ext>
            </p:extLst>
          </p:nvPr>
        </p:nvGraphicFramePr>
        <p:xfrm>
          <a:off x="6300192" y="3789040"/>
          <a:ext cx="292857" cy="264966"/>
        </p:xfrm>
        <a:graphic>
          <a:graphicData uri="http://schemas.openxmlformats.org/presentationml/2006/ole">
            <p:oleObj spid="_x0000_s13385" name="Уравнение" r:id="rId5" imgW="202936" imgH="177569" progId="Equation.3">
              <p:embed/>
            </p:oleObj>
          </a:graphicData>
        </a:graphic>
      </p:graphicFrame>
    </p:spTree>
    <p:extLst>
      <p:ext uri="{BB962C8B-B14F-4D97-AF65-F5344CB8AC3E}">
        <p14:creationId xmlns:p14="http://schemas.microsoft.com/office/powerpoint/2010/main" xmlns="" val="15687701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210362"/>
            <a:ext cx="9144000" cy="6437275"/>
          </a:xfrm>
          <a:prstGeom prst="rect">
            <a:avLst/>
          </a:prstGeom>
        </p:spPr>
      </p:pic>
    </p:spTree>
    <p:extLst>
      <p:ext uri="{BB962C8B-B14F-4D97-AF65-F5344CB8AC3E}">
        <p14:creationId xmlns:p14="http://schemas.microsoft.com/office/powerpoint/2010/main" xmlns="" val="18971953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332656"/>
            <a:ext cx="6654207" cy="6192688"/>
          </a:xfrm>
          <a:prstGeom prst="rect">
            <a:avLst/>
          </a:prstGeom>
        </p:spPr>
      </p:pic>
      <p:pic>
        <p:nvPicPr>
          <p:cNvPr id="5" name="Рисунок 4"/>
          <p:cNvPicPr>
            <a:picLocks noChangeAspect="1"/>
          </p:cNvPicPr>
          <p:nvPr/>
        </p:nvPicPr>
        <p:blipFill>
          <a:blip r:embed="rId3"/>
          <a:stretch>
            <a:fillRect/>
          </a:stretch>
        </p:blipFill>
        <p:spPr>
          <a:xfrm>
            <a:off x="3491880" y="3861048"/>
            <a:ext cx="5652120" cy="2664296"/>
          </a:xfrm>
          <a:prstGeom prst="rect">
            <a:avLst/>
          </a:prstGeom>
        </p:spPr>
      </p:pic>
      <p:pic>
        <p:nvPicPr>
          <p:cNvPr id="6" name="Рисунок 5"/>
          <p:cNvPicPr>
            <a:picLocks noChangeAspect="1"/>
          </p:cNvPicPr>
          <p:nvPr/>
        </p:nvPicPr>
        <p:blipFill>
          <a:blip r:embed="rId4"/>
          <a:stretch>
            <a:fillRect/>
          </a:stretch>
        </p:blipFill>
        <p:spPr>
          <a:xfrm>
            <a:off x="3491880" y="2780837"/>
            <a:ext cx="1510340" cy="1080211"/>
          </a:xfrm>
          <a:prstGeom prst="rect">
            <a:avLst/>
          </a:prstGeom>
        </p:spPr>
      </p:pic>
      <p:pic>
        <p:nvPicPr>
          <p:cNvPr id="7" name="Рисунок 6"/>
          <p:cNvPicPr>
            <a:picLocks noChangeAspect="1"/>
          </p:cNvPicPr>
          <p:nvPr/>
        </p:nvPicPr>
        <p:blipFill>
          <a:blip r:embed="rId5"/>
          <a:stretch>
            <a:fillRect/>
          </a:stretch>
        </p:blipFill>
        <p:spPr>
          <a:xfrm>
            <a:off x="6317940" y="332656"/>
            <a:ext cx="2826060" cy="3528392"/>
          </a:xfrm>
          <a:prstGeom prst="rect">
            <a:avLst/>
          </a:prstGeom>
        </p:spPr>
      </p:pic>
    </p:spTree>
    <p:extLst>
      <p:ext uri="{BB962C8B-B14F-4D97-AF65-F5344CB8AC3E}">
        <p14:creationId xmlns:p14="http://schemas.microsoft.com/office/powerpoint/2010/main" xmlns="" val="27765181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rot="5400000">
            <a:off x="1478831" y="-1132728"/>
            <a:ext cx="6192688" cy="9150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Рисунок 3"/>
          <p:cNvPicPr>
            <a:picLocks noChangeAspect="1"/>
          </p:cNvPicPr>
          <p:nvPr/>
        </p:nvPicPr>
        <p:blipFill>
          <a:blip r:embed="rId3"/>
          <a:stretch>
            <a:fillRect/>
          </a:stretch>
        </p:blipFill>
        <p:spPr>
          <a:xfrm>
            <a:off x="207231" y="332656"/>
            <a:ext cx="8735887" cy="870923"/>
          </a:xfrm>
          <a:prstGeom prst="rect">
            <a:avLst/>
          </a:prstGeom>
        </p:spPr>
      </p:pic>
    </p:spTree>
    <p:extLst>
      <p:ext uri="{BB962C8B-B14F-4D97-AF65-F5344CB8AC3E}">
        <p14:creationId xmlns:p14="http://schemas.microsoft.com/office/powerpoint/2010/main" xmlns="" val="3400207286"/>
      </p:ext>
    </p:extLst>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18082</TotalTime>
  <Words>876</Words>
  <Application>Microsoft Office PowerPoint</Application>
  <PresentationFormat>Экран (4:3)</PresentationFormat>
  <Paragraphs>152</Paragraphs>
  <Slides>23</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23</vt:i4>
      </vt:variant>
    </vt:vector>
  </HeadingPairs>
  <TitlesOfParts>
    <vt:vector size="25" baseType="lpstr">
      <vt:lpstr>Diseño predeterminado</vt:lpstr>
      <vt:lpstr>Уравнение</vt:lpstr>
      <vt:lpstr>Тўғри стерженни чўзилиши ва сиқилиши.</vt:lpstr>
      <vt:lpstr>Режа:</vt:lpstr>
      <vt:lpstr>1.Бўйлама куч .Кучланиш.</vt:lpstr>
      <vt:lpstr>Слайд 4</vt:lpstr>
      <vt:lpstr>Слайд 5</vt:lpstr>
      <vt:lpstr>Слайд 6</vt:lpstr>
      <vt:lpstr>Слайд 7</vt:lpstr>
      <vt:lpstr>2.Бўйлама ва кўндаланг деформация. Пуассон коэффиценти</vt:lpstr>
      <vt:lpstr>Слайд 9</vt:lpstr>
      <vt:lpstr>Слайд 10</vt:lpstr>
      <vt:lpstr>3. Гук қонуни. Эластиклик модули.</vt:lpstr>
      <vt:lpstr>Слайд 12</vt:lpstr>
      <vt:lpstr>Слайд 13</vt:lpstr>
      <vt:lpstr>4.Деформациянинг потенциал энергияси.</vt:lpstr>
      <vt:lpstr>Слайд 15</vt:lpstr>
      <vt:lpstr>Слайд 16</vt:lpstr>
      <vt:lpstr>Ўз-ўзини текшириш саволлари.</vt:lpstr>
      <vt:lpstr>Статик аниқ  конструкцияларни хоссалари</vt:lpstr>
      <vt:lpstr>Мaсалa.</vt:lpstr>
      <vt:lpstr>Режа:</vt:lpstr>
      <vt:lpstr>Слайд 21</vt:lpstr>
      <vt:lpstr>Слайд 22</vt:lpstr>
      <vt:lpstr>Слайд 23</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New Tech</cp:lastModifiedBy>
  <cp:revision>820</cp:revision>
  <dcterms:created xsi:type="dcterms:W3CDTF">2010-05-23T14:28:12Z</dcterms:created>
  <dcterms:modified xsi:type="dcterms:W3CDTF">2018-05-02T08:46:31Z</dcterms:modified>
</cp:coreProperties>
</file>