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Default Extension="bin" ContentType="application/vnd.openxmlformats-officedocument.oleObject"/>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vml" ContentType="application/vnd.openxmlformats-officedocument.vmlDrawing"/>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1" r:id="rId1"/>
  </p:sldMasterIdLst>
  <p:sldIdLst>
    <p:sldId id="256" r:id="rId2"/>
    <p:sldId id="257" r:id="rId3"/>
    <p:sldId id="258" r:id="rId4"/>
    <p:sldId id="259" r:id="rId5"/>
    <p:sldId id="260" r:id="rId6"/>
    <p:sldId id="261" r:id="rId7"/>
    <p:sldId id="262" r:id="rId8"/>
    <p:sldId id="263" r:id="rId9"/>
    <p:sldId id="264" r:id="rId10"/>
    <p:sldId id="265" r:id="rId11"/>
    <p:sldId id="272" r:id="rId12"/>
    <p:sldId id="266" r:id="rId13"/>
    <p:sldId id="267" r:id="rId14"/>
    <p:sldId id="26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16025" autoAdjust="0"/>
    <p:restoredTop sz="94660"/>
  </p:normalViewPr>
  <p:slideViewPr>
    <p:cSldViewPr snapToGrid="0">
      <p:cViewPr varScale="1">
        <p:scale>
          <a:sx n="73" d="100"/>
          <a:sy n="73" d="100"/>
        </p:scale>
        <p:origin x="-1278" y="-102"/>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image" Target="../media/image9.wmf"/><Relationship Id="rId1" Type="http://schemas.openxmlformats.org/officeDocument/2006/relationships/image" Target="../media/image8.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4.vml.rels><?xml version="1.0" encoding="UTF-8" standalone="yes"?>
<Relationships xmlns="http://schemas.openxmlformats.org/package/2006/relationships"><Relationship Id="rId3" Type="http://schemas.openxmlformats.org/officeDocument/2006/relationships/image" Target="../media/image16.wmf"/><Relationship Id="rId7" Type="http://schemas.openxmlformats.org/officeDocument/2006/relationships/image" Target="../media/image20.wmf"/><Relationship Id="rId2" Type="http://schemas.openxmlformats.org/officeDocument/2006/relationships/image" Target="../media/image15.wmf"/><Relationship Id="rId1" Type="http://schemas.openxmlformats.org/officeDocument/2006/relationships/image" Target="../media/image14.wmf"/><Relationship Id="rId6" Type="http://schemas.openxmlformats.org/officeDocument/2006/relationships/image" Target="../media/image19.wmf"/><Relationship Id="rId5" Type="http://schemas.openxmlformats.org/officeDocument/2006/relationships/image" Target="../media/image18.wmf"/><Relationship Id="rId4" Type="http://schemas.openxmlformats.org/officeDocument/2006/relationships/image" Target="../media/image17.wmf"/></Relationships>
</file>

<file path=ppt/drawings/_rels/vmlDrawing5.v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image" Target="../media/image23.wmf"/><Relationship Id="rId7" Type="http://schemas.openxmlformats.org/officeDocument/2006/relationships/image" Target="../media/image27.wmf"/><Relationship Id="rId2" Type="http://schemas.openxmlformats.org/officeDocument/2006/relationships/image" Target="../media/image22.wmf"/><Relationship Id="rId1" Type="http://schemas.openxmlformats.org/officeDocument/2006/relationships/image" Target="../media/image21.wmf"/><Relationship Id="rId6" Type="http://schemas.openxmlformats.org/officeDocument/2006/relationships/image" Target="../media/image26.wmf"/><Relationship Id="rId5" Type="http://schemas.openxmlformats.org/officeDocument/2006/relationships/image" Target="../media/image25.wmf"/><Relationship Id="rId4" Type="http://schemas.openxmlformats.org/officeDocument/2006/relationships/image" Target="../media/image24.wmf"/><Relationship Id="rId9" Type="http://schemas.openxmlformats.org/officeDocument/2006/relationships/image" Target="../media/image29.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32.wmf"/><Relationship Id="rId7" Type="http://schemas.openxmlformats.org/officeDocument/2006/relationships/image" Target="../media/image36.wmf"/><Relationship Id="rId2" Type="http://schemas.openxmlformats.org/officeDocument/2006/relationships/image" Target="../media/image31.wmf"/><Relationship Id="rId1" Type="http://schemas.openxmlformats.org/officeDocument/2006/relationships/image" Target="../media/image30.wmf"/><Relationship Id="rId6" Type="http://schemas.openxmlformats.org/officeDocument/2006/relationships/image" Target="../media/image35.wmf"/><Relationship Id="rId5" Type="http://schemas.openxmlformats.org/officeDocument/2006/relationships/image" Target="../media/image34.wmf"/><Relationship Id="rId4" Type="http://schemas.openxmlformats.org/officeDocument/2006/relationships/image" Target="../media/image3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37.wmf"/></Relationships>
</file>

<file path=ppt/drawings/_rels/vmlDrawing8.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43.w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22960" y="758952"/>
            <a:ext cx="75438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ru-RU" smtClean="0"/>
              <a:t>Образец заголовка</a:t>
            </a:r>
            <a:endParaRPr lang="en-US" dirty="0"/>
          </a:p>
        </p:txBody>
      </p:sp>
      <p:sp>
        <p:nvSpPr>
          <p:cNvPr id="3" name="Subtitle 2"/>
          <p:cNvSpPr>
            <a:spLocks noGrp="1"/>
          </p:cNvSpPr>
          <p:nvPr>
            <p:ph type="subTitle" idx="1"/>
          </p:nvPr>
        </p:nvSpPr>
        <p:spPr>
          <a:xfrm>
            <a:off x="825038" y="4455621"/>
            <a:ext cx="75438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5A069CB8-F204-4D06-B913-C5A26A89888A}" type="datetimeFigureOut">
              <a:rPr lang="en-US" smtClean="0"/>
              <a:pPr/>
              <a:t>5/2/2018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178530725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D30BB376-B19C-488D-ABEB-03C7E6E9E3E0}" type="datetimeFigureOut">
              <a:rPr lang="en-US" smtClean="0"/>
              <a:pPr/>
              <a:t>5/2/2018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29637A9-119A-49DA-BD12-AAC58B377D80}" type="slidenum">
              <a:rPr lang="en-US" smtClean="0"/>
              <a:pPr/>
              <a:t>‹#›</a:t>
            </a:fld>
            <a:endParaRPr lang="en-US" dirty="0"/>
          </a:p>
        </p:txBody>
      </p:sp>
    </p:spTree>
    <p:extLst>
      <p:ext uri="{BB962C8B-B14F-4D97-AF65-F5344CB8AC3E}">
        <p14:creationId xmlns="" xmlns:p14="http://schemas.microsoft.com/office/powerpoint/2010/main" val="10390284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758952"/>
            <a:ext cx="7543800" cy="3566160"/>
          </a:xfrm>
        </p:spPr>
        <p:txBody>
          <a:bodyPr anchor="b" anchorCtr="0">
            <a:normAutofit/>
          </a:bodyPr>
          <a:lstStyle>
            <a:lvl1pPr>
              <a:lnSpc>
                <a:spcPct val="85000"/>
              </a:lnSpc>
              <a:defRPr sz="8000" b="0">
                <a:solidFill>
                  <a:schemeClr val="tx1">
                    <a:lumMod val="85000"/>
                    <a:lumOff val="15000"/>
                  </a:schemeClr>
                </a:solidFill>
              </a:defRPr>
            </a:lvl1pPr>
          </a:lstStyle>
          <a:p>
            <a:r>
              <a:rPr lang="ru-RU" smtClean="0"/>
              <a:t>Образец заголовка</a:t>
            </a:r>
            <a:endParaRPr lang="en-US" dirty="0"/>
          </a:p>
        </p:txBody>
      </p:sp>
      <p:sp>
        <p:nvSpPr>
          <p:cNvPr id="3" name="Text Placeholder 2"/>
          <p:cNvSpPr>
            <a:spLocks noGrp="1"/>
          </p:cNvSpPr>
          <p:nvPr>
            <p:ph type="body" idx="1"/>
          </p:nvPr>
        </p:nvSpPr>
        <p:spPr>
          <a:xfrm>
            <a:off x="822960" y="4453128"/>
            <a:ext cx="75438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486F077B-A50F-4D64-8574-E2D6A98A5553}" type="datetimeFigureOut">
              <a:rPr lang="en-US" smtClean="0"/>
              <a:pPr/>
              <a:t>5/2/2018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9" name="Straight Connector 8"/>
          <p:cNvCxnSpPr/>
          <p:nvPr/>
        </p:nvCxnSpPr>
        <p:spPr>
          <a:xfrm>
            <a:off x="905744" y="4343400"/>
            <a:ext cx="740664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10" name="Rectangle 9"/>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 xmlns:p14="http://schemas.microsoft.com/office/powerpoint/2010/main" val="16964436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22960" y="1845734"/>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4663440" y="1845735"/>
            <a:ext cx="3703320" cy="402336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7D9E2A62-1983-43A1-A163-D8AA46534C80}" type="datetimeFigureOut">
              <a:rPr lang="en-US" smtClean="0"/>
              <a:pPr/>
              <a:t>5/2/2018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26291955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a:xfrm>
            <a:off x="822960" y="286604"/>
            <a:ext cx="7543800" cy="1450757"/>
          </a:xfrm>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82296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22960" y="2582334"/>
            <a:ext cx="370332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63440" y="1846052"/>
            <a:ext cx="370332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4663440" y="2582334"/>
            <a:ext cx="3703320" cy="33782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98F3E3B-34E3-4345-B2A1-994B83598A9C}" type="datetimeFigureOut">
              <a:rPr lang="en-US" smtClean="0"/>
              <a:pPr/>
              <a:t>5/2/2018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616327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D816C96-82A1-4D77-8ADA-627AC6FE3D65}" type="datetimeFigureOut">
              <a:rPr lang="en-US" smtClean="0"/>
              <a:pPr/>
              <a:t>5/2/2018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16221735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5" name="Rectangle 4"/>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2" y="633431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1D102C1E-28F2-47E9-802D-339E64E2F920}" type="datetimeFigureOut">
              <a:rPr lang="en-US" smtClean="0"/>
              <a:pPr/>
              <a:t>5/2/2018</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6150596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8" name="Rectangle 7"/>
          <p:cNvSpPr/>
          <p:nvPr/>
        </p:nvSpPr>
        <p:spPr>
          <a:xfrm>
            <a:off x="13" y="0"/>
            <a:ext cx="3038093" cy="6858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3030053" y="0"/>
            <a:ext cx="48006"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342900" y="594359"/>
            <a:ext cx="2400300" cy="2286000"/>
          </a:xfrm>
        </p:spPr>
        <p:txBody>
          <a:bodyPr anchor="b">
            <a:normAutofit/>
          </a:bodyPr>
          <a:lstStyle>
            <a:lvl1pPr>
              <a:defRPr sz="3600" b="0">
                <a:solidFill>
                  <a:srgbClr val="FFFFFF"/>
                </a:solidFill>
              </a:defRPr>
            </a:lvl1pPr>
          </a:lstStyle>
          <a:p>
            <a:r>
              <a:rPr lang="ru-RU" smtClean="0"/>
              <a:t>Образец заголовка</a:t>
            </a:r>
            <a:endParaRPr lang="en-US" dirty="0"/>
          </a:p>
        </p:txBody>
      </p:sp>
      <p:sp>
        <p:nvSpPr>
          <p:cNvPr id="3" name="Content Placeholder 2"/>
          <p:cNvSpPr>
            <a:spLocks noGrp="1"/>
          </p:cNvSpPr>
          <p:nvPr>
            <p:ph idx="1"/>
          </p:nvPr>
        </p:nvSpPr>
        <p:spPr>
          <a:xfrm>
            <a:off x="3600450" y="731520"/>
            <a:ext cx="4869180" cy="5257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342900" y="2926080"/>
            <a:ext cx="24003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49134" y="6459786"/>
            <a:ext cx="1963883" cy="365125"/>
          </a:xfrm>
        </p:spPr>
        <p:txBody>
          <a:bodyPr/>
          <a:lstStyle>
            <a:lvl1pPr algn="l">
              <a:defRPr/>
            </a:lvl1pPr>
          </a:lstStyle>
          <a:p>
            <a:fld id="{24271A48-F18A-45B3-BC05-1E27DA3F88AF}" type="datetimeFigureOut">
              <a:rPr lang="en-US" smtClean="0"/>
              <a:pPr/>
              <a:t>5/2/2018</a:t>
            </a:fld>
            <a:endParaRPr lang="en-US" dirty="0"/>
          </a:p>
        </p:txBody>
      </p:sp>
      <p:sp>
        <p:nvSpPr>
          <p:cNvPr id="6" name="Footer Placeholder 5"/>
          <p:cNvSpPr>
            <a:spLocks noGrp="1"/>
          </p:cNvSpPr>
          <p:nvPr>
            <p:ph type="ftr" sz="quarter" idx="11"/>
          </p:nvPr>
        </p:nvSpPr>
        <p:spPr>
          <a:xfrm>
            <a:off x="3600450" y="6459786"/>
            <a:ext cx="348615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33575187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4953000"/>
            <a:ext cx="9141619" cy="19050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2" y="4915076"/>
            <a:ext cx="914161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22960" y="5074920"/>
            <a:ext cx="7585234" cy="822960"/>
          </a:xfrm>
        </p:spPr>
        <p:txBody>
          <a:bodyPr tIns="0" bIns="0" anchor="b">
            <a:noAutofit/>
          </a:bodyPr>
          <a:lstStyle>
            <a:lvl1pPr>
              <a:defRPr sz="3600" b="0">
                <a:solidFill>
                  <a:srgbClr val="FFFFFF"/>
                </a:solidFill>
              </a:defRPr>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12" y="0"/>
            <a:ext cx="9143989"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22960" y="5907024"/>
            <a:ext cx="7589520"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65B747F8-9654-4282-85D2-65F41AAE7A75}" type="datetimeFigureOut">
              <a:rPr lang="en-US" smtClean="0"/>
              <a:pPr/>
              <a:t>5/2/2018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18398753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50B6E300-0A13-4A81-945A-7333C271A069}" type="datetimeFigureOut">
              <a:rPr lang="en-US" smtClean="0"/>
              <a:pPr/>
              <a:t>5/2/2018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4157757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7" name="Rectangle 6"/>
          <p:cNvSpPr/>
          <p:nvPr/>
        </p:nvSpPr>
        <p:spPr>
          <a:xfrm>
            <a:off x="2382" y="6400800"/>
            <a:ext cx="9141619"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2" y="6334316"/>
            <a:ext cx="9143989" cy="6400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6543675" y="412302"/>
            <a:ext cx="1971675" cy="57598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628650" y="412302"/>
            <a:ext cx="5800725" cy="5759898"/>
          </a:xfrm>
        </p:spPr>
        <p:txBody>
          <a:bodyPr vert="eaVert" lIns="45720" tIns="0" rIns="45720" bIns="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34671962-1EA4-46E7-BCB0-F36CE46D1A59}" type="datetimeFigureOut">
              <a:rPr lang="en-US" smtClean="0"/>
              <a:pPr/>
              <a:t>5/2/2018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 xmlns:p14="http://schemas.microsoft.com/office/powerpoint/2010/main" val="380662007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7" name="Rectangle 6"/>
          <p:cNvSpPr/>
          <p:nvPr/>
        </p:nvSpPr>
        <p:spPr>
          <a:xfrm>
            <a:off x="0" y="6400800"/>
            <a:ext cx="9144001" cy="457200"/>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5"/>
            <a:ext cx="9144001" cy="659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822960" y="286604"/>
            <a:ext cx="7543800" cy="1450757"/>
          </a:xfrm>
          <a:prstGeom prst="rect">
            <a:avLst/>
          </a:prstGeom>
        </p:spPr>
        <p:txBody>
          <a:bodyPr vert="horz" lIns="91440" tIns="45720" rIns="91440" bIns="45720" rtlCol="0" anchor="b">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822959" y="1845734"/>
            <a:ext cx="7543801" cy="4023360"/>
          </a:xfrm>
          <a:prstGeom prst="rect">
            <a:avLst/>
          </a:prstGeom>
        </p:spPr>
        <p:txBody>
          <a:bodyPr vert="horz" lIns="0" tIns="45720" rIns="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822961" y="6459786"/>
            <a:ext cx="1854203" cy="365125"/>
          </a:xfrm>
          <a:prstGeom prst="rect">
            <a:avLst/>
          </a:prstGeom>
        </p:spPr>
        <p:txBody>
          <a:bodyPr vert="horz" lIns="91440" tIns="45720" rIns="91440" bIns="45720" rtlCol="0" anchor="ctr"/>
          <a:lstStyle>
            <a:lvl1pPr algn="l">
              <a:defRPr sz="900">
                <a:solidFill>
                  <a:srgbClr val="FFFFFF"/>
                </a:solidFill>
              </a:defRPr>
            </a:lvl1pPr>
          </a:lstStyle>
          <a:p>
            <a:fld id="{5DC5B261-8843-42D1-AAFC-05E20E2D9B97}" type="datetimeFigureOut">
              <a:rPr lang="en-US" smtClean="0"/>
              <a:pPr/>
              <a:t>5/2/2018</a:t>
            </a:fld>
            <a:endParaRPr lang="en-US" dirty="0"/>
          </a:p>
        </p:txBody>
      </p:sp>
      <p:sp>
        <p:nvSpPr>
          <p:cNvPr id="5" name="Footer Placeholder 4"/>
          <p:cNvSpPr>
            <a:spLocks noGrp="1"/>
          </p:cNvSpPr>
          <p:nvPr>
            <p:ph type="ftr" sz="quarter" idx="3"/>
          </p:nvPr>
        </p:nvSpPr>
        <p:spPr>
          <a:xfrm>
            <a:off x="2764639" y="6459786"/>
            <a:ext cx="3617103"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7425344" y="6459786"/>
            <a:ext cx="984019"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smtClean="0"/>
              <a:pPr/>
              <a:t>‹#›</a:t>
            </a:fld>
            <a:endParaRPr lang="en-US" dirty="0"/>
          </a:p>
        </p:txBody>
      </p:sp>
      <p:cxnSp>
        <p:nvCxnSpPr>
          <p:cNvPr id="10" name="Straight Connector 9"/>
          <p:cNvCxnSpPr/>
          <p:nvPr/>
        </p:nvCxnSpPr>
        <p:spPr>
          <a:xfrm>
            <a:off x="895149" y="1737845"/>
            <a:ext cx="74752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 xmlns:p14="http://schemas.microsoft.com/office/powerpoint/2010/main" val="1987498879"/>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image" Target="../media/image11.png"/><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slideLayout" Target="../slideLayouts/slideLayout2.xml"/><Relationship Id="rId1" Type="http://schemas.openxmlformats.org/officeDocument/2006/relationships/vmlDrawing" Target="../drawings/vmlDrawing3.vml"/><Relationship Id="rId4" Type="http://schemas.openxmlformats.org/officeDocument/2006/relationships/oleObject" Target="../embeddings/oleObject5.bin"/></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11.bin"/><Relationship Id="rId3" Type="http://schemas.openxmlformats.org/officeDocument/2006/relationships/oleObject" Target="../embeddings/oleObject6.bin"/><Relationship Id="rId7" Type="http://schemas.openxmlformats.org/officeDocument/2006/relationships/oleObject" Target="../embeddings/oleObject10.bin"/><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oleObject" Target="../embeddings/oleObject9.bin"/><Relationship Id="rId5" Type="http://schemas.openxmlformats.org/officeDocument/2006/relationships/oleObject" Target="../embeddings/oleObject8.bin"/><Relationship Id="rId4" Type="http://schemas.openxmlformats.org/officeDocument/2006/relationships/oleObject" Target="../embeddings/oleObject7.bin"/><Relationship Id="rId9" Type="http://schemas.openxmlformats.org/officeDocument/2006/relationships/oleObject" Target="../embeddings/oleObject12.bin"/></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18.bin"/><Relationship Id="rId3" Type="http://schemas.openxmlformats.org/officeDocument/2006/relationships/oleObject" Target="../embeddings/oleObject13.bin"/><Relationship Id="rId7" Type="http://schemas.openxmlformats.org/officeDocument/2006/relationships/oleObject" Target="../embeddings/oleObject17.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6.bin"/><Relationship Id="rId11" Type="http://schemas.openxmlformats.org/officeDocument/2006/relationships/oleObject" Target="../embeddings/oleObject21.bin"/><Relationship Id="rId5" Type="http://schemas.openxmlformats.org/officeDocument/2006/relationships/oleObject" Target="../embeddings/oleObject15.bin"/><Relationship Id="rId10" Type="http://schemas.openxmlformats.org/officeDocument/2006/relationships/oleObject" Target="../embeddings/oleObject20.bin"/><Relationship Id="rId4" Type="http://schemas.openxmlformats.org/officeDocument/2006/relationships/oleObject" Target="../embeddings/oleObject14.bin"/><Relationship Id="rId9" Type="http://schemas.openxmlformats.org/officeDocument/2006/relationships/oleObject" Target="../embeddings/oleObject19.bin"/></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27.bin"/><Relationship Id="rId3" Type="http://schemas.openxmlformats.org/officeDocument/2006/relationships/oleObject" Target="../embeddings/oleObject22.bin"/><Relationship Id="rId7" Type="http://schemas.openxmlformats.org/officeDocument/2006/relationships/oleObject" Target="../embeddings/oleObject26.bin"/><Relationship Id="rId2" Type="http://schemas.openxmlformats.org/officeDocument/2006/relationships/slideLayout" Target="../slideLayouts/slideLayout2.xml"/><Relationship Id="rId1" Type="http://schemas.openxmlformats.org/officeDocument/2006/relationships/vmlDrawing" Target="../drawings/vmlDrawing6.vml"/><Relationship Id="rId6" Type="http://schemas.openxmlformats.org/officeDocument/2006/relationships/oleObject" Target="../embeddings/oleObject25.bin"/><Relationship Id="rId5" Type="http://schemas.openxmlformats.org/officeDocument/2006/relationships/oleObject" Target="../embeddings/oleObject24.bin"/><Relationship Id="rId4" Type="http://schemas.openxmlformats.org/officeDocument/2006/relationships/oleObject" Target="../embeddings/oleObject23.bin"/><Relationship Id="rId9" Type="http://schemas.openxmlformats.org/officeDocument/2006/relationships/oleObject" Target="../embeddings/oleObject28.bin"/></Relationships>
</file>

<file path=ppt/slides/_rels/slide10.xml.rels><?xml version="1.0" encoding="UTF-8" standalone="yes"?>
<Relationships xmlns="http://schemas.openxmlformats.org/package/2006/relationships"><Relationship Id="rId3" Type="http://schemas.openxmlformats.org/officeDocument/2006/relationships/oleObject" Target="../embeddings/oleObject29.bin"/><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image" Target="../media/image38.png"/></Relationships>
</file>

<file path=ppt/slides/_rels/slide11.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30.bin"/><Relationship Id="rId4" Type="http://schemas.openxmlformats.org/officeDocument/2006/relationships/image" Target="../media/image42.png"/></Relationships>
</file>

<file path=ppt/slides/_rels/slide13.xml.rels><?xml version="1.0" encoding="UTF-8" standalone="yes"?>
<Relationships xmlns="http://schemas.openxmlformats.org/package/2006/relationships"><Relationship Id="rId3" Type="http://schemas.openxmlformats.org/officeDocument/2006/relationships/oleObject" Target="../embeddings/oleObject31.bin"/><Relationship Id="rId7" Type="http://schemas.openxmlformats.org/officeDocument/2006/relationships/image" Target="../media/image47.png"/><Relationship Id="rId2" Type="http://schemas.openxmlformats.org/officeDocument/2006/relationships/slideLayout" Target="../slideLayouts/slideLayout2.xml"/><Relationship Id="rId1" Type="http://schemas.openxmlformats.org/officeDocument/2006/relationships/vmlDrawing" Target="../drawings/vmlDrawing9.v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254760" y="3044952"/>
            <a:ext cx="7543800" cy="1171448"/>
          </a:xfrm>
        </p:spPr>
        <p:txBody>
          <a:bodyPr/>
          <a:lstStyle/>
          <a:p>
            <a:r>
              <a:rPr lang="en-US" dirty="0" err="1"/>
              <a:t>Sof</a:t>
            </a:r>
            <a:r>
              <a:rPr lang="en-US" dirty="0"/>
              <a:t> </a:t>
            </a:r>
            <a:r>
              <a:rPr lang="en-US" dirty="0" err="1"/>
              <a:t>siljish</a:t>
            </a:r>
            <a:endParaRPr lang="ru-RU" dirty="0"/>
          </a:p>
        </p:txBody>
      </p:sp>
    </p:spTree>
    <p:extLst>
      <p:ext uri="{BB962C8B-B14F-4D97-AF65-F5344CB8AC3E}">
        <p14:creationId xmlns="" xmlns:p14="http://schemas.microsoft.com/office/powerpoint/2010/main" val="249072843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286605"/>
            <a:ext cx="7543800" cy="729396"/>
          </a:xfrm>
        </p:spPr>
        <p:txBody>
          <a:bodyPr/>
          <a:lstStyle/>
          <a:p>
            <a:pPr algn="ctr"/>
            <a:r>
              <a:rPr lang="en-US" b="1" dirty="0" err="1"/>
              <a:t>Reja</a:t>
            </a:r>
            <a:r>
              <a:rPr lang="en-US" b="1" dirty="0" smtClean="0"/>
              <a:t>:</a:t>
            </a:r>
            <a:endParaRPr lang="ru-RU" dirty="0"/>
          </a:p>
        </p:txBody>
      </p:sp>
      <p:sp>
        <p:nvSpPr>
          <p:cNvPr id="3" name="Объект 2"/>
          <p:cNvSpPr>
            <a:spLocks noGrp="1"/>
          </p:cNvSpPr>
          <p:nvPr>
            <p:ph idx="1"/>
          </p:nvPr>
        </p:nvSpPr>
        <p:spPr>
          <a:xfrm>
            <a:off x="269239" y="1667934"/>
            <a:ext cx="8651241" cy="4023360"/>
          </a:xfrm>
        </p:spPr>
        <p:txBody>
          <a:bodyPr>
            <a:normAutofit/>
          </a:bodyPr>
          <a:lstStyle/>
          <a:p>
            <a:r>
              <a:rPr lang="uz-Cyrl-UZ" sz="2800" dirty="0"/>
              <a:t>1.</a:t>
            </a:r>
            <a:r>
              <a:rPr lang="en-US" sz="2800" dirty="0" err="1"/>
              <a:t>Sof</a:t>
            </a:r>
            <a:r>
              <a:rPr lang="en-US" sz="2800" dirty="0"/>
              <a:t> </a:t>
            </a:r>
            <a:r>
              <a:rPr lang="en-US" sz="2800" dirty="0" err="1"/>
              <a:t>siljish</a:t>
            </a:r>
            <a:r>
              <a:rPr lang="en-US" sz="2800" dirty="0"/>
              <a:t>.</a:t>
            </a:r>
            <a:endParaRPr lang="ru-RU" sz="2800" dirty="0"/>
          </a:p>
          <a:p>
            <a:r>
              <a:rPr lang="en-US" sz="2800" dirty="0"/>
              <a:t>2.Sof </a:t>
            </a:r>
            <a:r>
              <a:rPr lang="en-US" sz="2800" dirty="0" err="1"/>
              <a:t>siljishda</a:t>
            </a:r>
            <a:r>
              <a:rPr lang="uz-Cyrl-UZ" sz="2800" dirty="0"/>
              <a:t>g</a:t>
            </a:r>
            <a:r>
              <a:rPr lang="en-US" sz="2800" dirty="0" err="1"/>
              <a:t>i</a:t>
            </a:r>
            <a:r>
              <a:rPr lang="en-US" sz="2800" dirty="0"/>
              <a:t> </a:t>
            </a:r>
            <a:r>
              <a:rPr lang="en-US" sz="2800" dirty="0" err="1"/>
              <a:t>kuchlanish</a:t>
            </a:r>
            <a:r>
              <a:rPr lang="uz-Cyrl-UZ" sz="2800" dirty="0"/>
              <a:t>lar  va deformatsiya</a:t>
            </a:r>
            <a:r>
              <a:rPr lang="en-US" sz="2800" dirty="0"/>
              <a:t>.</a:t>
            </a:r>
            <a:endParaRPr lang="ru-RU" sz="2800" dirty="0"/>
          </a:p>
          <a:p>
            <a:r>
              <a:rPr lang="en-US" sz="2800" dirty="0"/>
              <a:t>3.Sof </a:t>
            </a:r>
            <a:r>
              <a:rPr lang="en-US" sz="2800" dirty="0" err="1"/>
              <a:t>siljishdagi</a:t>
            </a:r>
            <a:r>
              <a:rPr lang="en-US" sz="2800" dirty="0"/>
              <a:t> </a:t>
            </a:r>
            <a:r>
              <a:rPr lang="en-US" sz="2800" dirty="0" err="1"/>
              <a:t>Guk</a:t>
            </a:r>
            <a:r>
              <a:rPr lang="en-US" sz="2800" dirty="0"/>
              <a:t> </a:t>
            </a:r>
            <a:r>
              <a:rPr lang="en-US" sz="2800" dirty="0" err="1"/>
              <a:t>qonuni</a:t>
            </a:r>
            <a:r>
              <a:rPr lang="en-US" sz="2800" dirty="0"/>
              <a:t>. </a:t>
            </a:r>
            <a:r>
              <a:rPr lang="en-US" sz="2800" dirty="0" err="1"/>
              <a:t>Ikkinchi</a:t>
            </a:r>
            <a:r>
              <a:rPr lang="en-US" sz="2800" dirty="0"/>
              <a:t> </a:t>
            </a:r>
            <a:r>
              <a:rPr lang="en-US" sz="2800" dirty="0" err="1"/>
              <a:t>tartibli</a:t>
            </a:r>
            <a:r>
              <a:rPr lang="en-US" sz="2800" dirty="0"/>
              <a:t> Yung moduli</a:t>
            </a:r>
            <a:endParaRPr lang="ru-RU" sz="2800" dirty="0"/>
          </a:p>
          <a:p>
            <a:r>
              <a:rPr lang="en-US" sz="2800" dirty="0"/>
              <a:t>4.Sof </a:t>
            </a:r>
            <a:r>
              <a:rPr lang="en-US" sz="2800" dirty="0" err="1"/>
              <a:t>siljishdagi</a:t>
            </a:r>
            <a:r>
              <a:rPr lang="en-US" sz="2800" dirty="0"/>
              <a:t> </a:t>
            </a:r>
            <a:r>
              <a:rPr lang="uz-Cyrl-UZ" sz="2800" dirty="0"/>
              <a:t>hisoblash tenglamalari.</a:t>
            </a:r>
            <a:endParaRPr lang="ru-RU" sz="2800" dirty="0"/>
          </a:p>
          <a:p>
            <a:r>
              <a:rPr lang="en-US" sz="2800" dirty="0"/>
              <a:t>5. </a:t>
            </a:r>
            <a:r>
              <a:rPr lang="uz-Cyrl-UZ" sz="2800" dirty="0"/>
              <a:t>Siljishdagi potentsial energiya</a:t>
            </a:r>
            <a:r>
              <a:rPr lang="en-US" sz="2800" dirty="0"/>
              <a:t>.</a:t>
            </a:r>
            <a:endParaRPr lang="ru-RU" sz="2800" dirty="0"/>
          </a:p>
          <a:p>
            <a:r>
              <a:rPr lang="uz-Cyrl-UZ" sz="2800" dirty="0"/>
              <a:t>6. </a:t>
            </a:r>
            <a:r>
              <a:rPr lang="en-US" sz="2800" dirty="0" err="1"/>
              <a:t>Siljishdagi</a:t>
            </a:r>
            <a:r>
              <a:rPr lang="en-US" sz="2800" dirty="0"/>
              <a:t> </a:t>
            </a:r>
            <a:r>
              <a:rPr lang="en-US" sz="2800" dirty="0" err="1"/>
              <a:t>mustahkamlik</a:t>
            </a:r>
            <a:r>
              <a:rPr lang="en-US" sz="2800" dirty="0"/>
              <a:t> </a:t>
            </a:r>
            <a:r>
              <a:rPr lang="en-US" sz="2800" dirty="0" err="1"/>
              <a:t>sharti</a:t>
            </a:r>
            <a:r>
              <a:rPr lang="en-US" sz="2800" dirty="0" smtClean="0"/>
              <a:t>.</a:t>
            </a:r>
            <a:endParaRPr lang="ru-RU" sz="2800" dirty="0"/>
          </a:p>
        </p:txBody>
      </p:sp>
    </p:spTree>
    <p:extLst>
      <p:ext uri="{BB962C8B-B14F-4D97-AF65-F5344CB8AC3E}">
        <p14:creationId xmlns="" xmlns:p14="http://schemas.microsoft.com/office/powerpoint/2010/main" val="39287940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8760" y="185005"/>
            <a:ext cx="7543800" cy="792896"/>
          </a:xfrm>
        </p:spPr>
        <p:txBody>
          <a:bodyPr/>
          <a:lstStyle/>
          <a:p>
            <a:r>
              <a:rPr lang="uz-Cyrl-UZ" b="1" dirty="0"/>
              <a:t>1.Sof </a:t>
            </a:r>
            <a:r>
              <a:rPr lang="uz-Cyrl-UZ" b="1" dirty="0" smtClean="0"/>
              <a:t>siljish</a:t>
            </a:r>
            <a:endParaRPr lang="ru-RU" dirty="0"/>
          </a:p>
        </p:txBody>
      </p:sp>
      <p:sp>
        <p:nvSpPr>
          <p:cNvPr id="4" name="Прямоугольник 3"/>
          <p:cNvSpPr/>
          <p:nvPr/>
        </p:nvSpPr>
        <p:spPr>
          <a:xfrm>
            <a:off x="0" y="977901"/>
            <a:ext cx="9144000" cy="1477328"/>
          </a:xfrm>
          <a:prstGeom prst="rect">
            <a:avLst/>
          </a:prstGeom>
        </p:spPr>
        <p:txBody>
          <a:bodyPr wrap="square">
            <a:spAutoFit/>
          </a:bodyPr>
          <a:lstStyle/>
          <a:p>
            <a:r>
              <a:rPr lang="en-US" b="1" dirty="0" smtClean="0">
                <a:solidFill>
                  <a:srgbClr val="0000FF"/>
                </a:solidFill>
                <a:latin typeface="Times New Roman" panose="02020603050405020304" pitchFamily="18" charset="0"/>
                <a:ea typeface="Times New Roman" panose="02020603050405020304" pitchFamily="18" charset="0"/>
              </a:rPr>
              <a:t>	</a:t>
            </a:r>
            <a:r>
              <a:rPr lang="uz-Cyrl-UZ" b="1" dirty="0" smtClean="0">
                <a:solidFill>
                  <a:srgbClr val="0000FF"/>
                </a:solidFill>
                <a:latin typeface="Times New Roman" panose="02020603050405020304" pitchFamily="18" charset="0"/>
                <a:ea typeface="Times New Roman" panose="02020603050405020304" pitchFamily="18" charset="0"/>
              </a:rPr>
              <a:t>Siljish </a:t>
            </a:r>
            <a:r>
              <a:rPr lang="uz-Cyrl-UZ" b="1" dirty="0">
                <a:solidFill>
                  <a:srgbClr val="0000FF"/>
                </a:solidFill>
                <a:latin typeface="Times New Roman" panose="02020603050405020304" pitchFamily="18" charset="0"/>
                <a:ea typeface="Times New Roman" panose="02020603050405020304" pitchFamily="18" charset="0"/>
              </a:rPr>
              <a:t>deb,</a:t>
            </a:r>
            <a:r>
              <a:rPr lang="uz-Cyrl-UZ" dirty="0">
                <a:latin typeface="Times New Roman" panose="02020603050405020304" pitchFamily="18" charset="0"/>
                <a:ea typeface="Times New Roman" panose="02020603050405020304" pitchFamily="18" charset="0"/>
              </a:rPr>
              <a:t> deformatsiyaning shunday	 turiga aytiladiki, bunda brusning istalgan ko’ndalang kesimida faqat ko’ndalang kuch paydo bo’ladi.Siljish deformatsiyasini, masalan: qaychi bilan metall polosalar yoki chiviqlarni kesishda kuzatish mumkin.Ko’ndalang kuch siljishda ko’ndalang kesimga ta’sir etadigan ichki urunma zo’riqish kuchlarining tengsh ta’sir etuvchisidir.</a:t>
            </a:r>
            <a:endParaRPr lang="ru-RU" dirty="0"/>
          </a:p>
        </p:txBody>
      </p:sp>
      <p:sp>
        <p:nvSpPr>
          <p:cNvPr id="5" name="Прямоугольник 4"/>
          <p:cNvSpPr/>
          <p:nvPr/>
        </p:nvSpPr>
        <p:spPr>
          <a:xfrm>
            <a:off x="0" y="2350702"/>
            <a:ext cx="6944360" cy="2031325"/>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Amaliyotda </a:t>
            </a:r>
            <a:r>
              <a:rPr lang="uz-Cyrl-UZ" dirty="0">
                <a:latin typeface="Times New Roman" panose="02020603050405020304" pitchFamily="18" charset="0"/>
                <a:ea typeface="Times New Roman" panose="02020603050405020304" pitchFamily="18" charset="0"/>
              </a:rPr>
              <a:t>boltli, parchin mixli, payvandili </a:t>
            </a:r>
            <a:endParaRPr lang="ru-RU" sz="1100" dirty="0">
              <a:latin typeface="Arial" panose="020B0604020202020204" pitchFamily="34" charset="0"/>
              <a:ea typeface="Times New Roman" panose="02020603050405020304" pitchFamily="18" charset="0"/>
            </a:endParaRPr>
          </a:p>
          <a:p>
            <a:pPr algn="just">
              <a:spcAft>
                <a:spcPts val="0"/>
              </a:spcAft>
            </a:pPr>
            <a:r>
              <a:rPr lang="uz-Cyrl-UZ" dirty="0">
                <a:latin typeface="Times New Roman" panose="02020603050405020304" pitchFamily="18" charset="0"/>
                <a:ea typeface="Times New Roman" panose="02020603050405020304" pitchFamily="18" charset="0"/>
              </a:rPr>
              <a:t>birikmalar siljish deformatsiyasiga uchraydi. </a:t>
            </a:r>
            <a:endParaRPr lang="ru-RU" sz="1100" dirty="0">
              <a:latin typeface="Arial" panose="020B0604020202020204" pitchFamily="34"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Oddiy cho’zilash yoki siqilishda bo’lgan sterjenning qiya tekisligida normal va urunma kuchlanishlar hosil bo’lib, bu kuchlanishlar ta’sirida sterjenda uzayish yoki siljish sodir bo’ladi. Siljish deformatsiyasini o’rganish uchun shunday yuzalarni tanlash kerakki, bu yuzalarda normal kuchlanishlar nolga teng bo’lib, faqat urunma kuchlanishlar  ta’sir qilsin.</a:t>
            </a:r>
            <a:endParaRPr lang="ru-RU" dirty="0"/>
          </a:p>
        </p:txBody>
      </p:sp>
      <p:pic>
        <p:nvPicPr>
          <p:cNvPr id="1026" name="Picture 2"/>
          <p:cNvPicPr>
            <a:picLocks noChangeAspect="1" noChangeArrowheads="1"/>
          </p:cNvPicPr>
          <p:nvPr/>
        </p:nvPicPr>
        <p:blipFill>
          <a:blip r:embed="rId2">
            <a:extLst>
              <a:ext uri="{28A0092B-C50C-407E-A947-70E740481C1C}">
                <a14:useLocalDpi xmlns="" xmlns:a14="http://schemas.microsoft.com/office/drawing/2010/main" val="0"/>
              </a:ext>
            </a:extLst>
          </a:blip>
          <a:srcRect/>
          <a:stretch>
            <a:fillRect/>
          </a:stretch>
        </p:blipFill>
        <p:spPr bwMode="auto">
          <a:xfrm>
            <a:off x="6944360" y="2371001"/>
            <a:ext cx="1676400" cy="19907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6" name="Прямоугольник 5"/>
          <p:cNvSpPr/>
          <p:nvPr/>
        </p:nvSpPr>
        <p:spPr>
          <a:xfrm>
            <a:off x="0" y="4402326"/>
            <a:ext cx="5118100" cy="923330"/>
          </a:xfrm>
          <a:prstGeom prst="rect">
            <a:avLst/>
          </a:prstGeom>
        </p:spPr>
        <p:txBody>
          <a:bodyPr wrap="square">
            <a:spAutoFit/>
          </a:bodyPr>
          <a:lstStyle/>
          <a:p>
            <a:pPr>
              <a:spcAft>
                <a:spcPts val="0"/>
              </a:spcAft>
            </a:pPr>
            <a:r>
              <a:rPr lang="en-US" b="1" dirty="0" smtClean="0">
                <a:solidFill>
                  <a:srgbClr val="FF0000"/>
                </a:solidFill>
                <a:latin typeface="Times New Roman" panose="02020603050405020304" pitchFamily="18" charset="0"/>
                <a:ea typeface="Times New Roman" panose="02020603050405020304" pitchFamily="18" charset="0"/>
              </a:rPr>
              <a:t>	</a:t>
            </a:r>
            <a:r>
              <a:rPr lang="uz-Cyrl-UZ" b="1" dirty="0" smtClean="0">
                <a:solidFill>
                  <a:srgbClr val="FF0000"/>
                </a:solidFill>
                <a:latin typeface="Times New Roman" panose="02020603050405020304" pitchFamily="18" charset="0"/>
                <a:ea typeface="Times New Roman" panose="02020603050405020304" pitchFamily="18" charset="0"/>
              </a:rPr>
              <a:t>Faqat </a:t>
            </a:r>
            <a:r>
              <a:rPr lang="uz-Cyrl-UZ" b="1" dirty="0">
                <a:solidFill>
                  <a:srgbClr val="FF0000"/>
                </a:solidFill>
                <a:latin typeface="Times New Roman" panose="02020603050405020304" pitchFamily="18" charset="0"/>
                <a:ea typeface="Times New Roman" panose="02020603050405020304" pitchFamily="18" charset="0"/>
              </a:rPr>
              <a:t>urunma kuchlanishlar ta’sirida bo’lgan elementning kuchlanganlik holatiga  sof siljish deyiladi.</a:t>
            </a:r>
            <a:endParaRPr lang="ru-RU" sz="1100" dirty="0">
              <a:solidFill>
                <a:srgbClr val="FF0000"/>
              </a:solidFill>
              <a:effectLst/>
              <a:latin typeface="Arial" panose="020B0604020202020204" pitchFamily="34" charset="0"/>
              <a:ea typeface="Times New Roman" panose="02020603050405020304" pitchFamily="18" charset="0"/>
            </a:endParaRPr>
          </a:p>
        </p:txBody>
      </p:sp>
      <p:sp>
        <p:nvSpPr>
          <p:cNvPr id="7" name="Прямоугольник 6"/>
          <p:cNvSpPr/>
          <p:nvPr/>
        </p:nvSpPr>
        <p:spPr>
          <a:xfrm>
            <a:off x="0" y="5375711"/>
            <a:ext cx="4622800" cy="1200329"/>
          </a:xfrm>
          <a:prstGeom prst="rect">
            <a:avLst/>
          </a:prstGeom>
        </p:spPr>
        <p:txBody>
          <a:bodyPr wrap="square">
            <a:spAutoFit/>
          </a:bodyPr>
          <a:lstStyle/>
          <a:p>
            <a:pPr algn="just">
              <a:spcAft>
                <a:spcPts val="0"/>
              </a:spcAft>
            </a:pP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Sof </a:t>
            </a:r>
            <a:r>
              <a:rPr lang="uz-Cyrl-UZ" dirty="0">
                <a:latin typeface="Times New Roman" panose="02020603050405020304" pitchFamily="18" charset="0"/>
                <a:ea typeface="Times New Roman" panose="02020603050405020304" pitchFamily="18" charset="0"/>
              </a:rPr>
              <a:t>siljishga ishlayotgan kubikning qirralari urunma kuchlanishlar ta’sirida shu kuchlanishalr yo’nalishi bo’yicha deformatsiyaga uchraydi.</a:t>
            </a:r>
            <a:endParaRPr lang="ru-RU" sz="1100" dirty="0">
              <a:effectLst/>
              <a:latin typeface="Arial" panose="020B0604020202020204" pitchFamily="34" charset="0"/>
              <a:ea typeface="Times New Roman" panose="02020603050405020304" pitchFamily="18" charset="0"/>
            </a:endParaRPr>
          </a:p>
        </p:txBody>
      </p:sp>
      <p:pic>
        <p:nvPicPr>
          <p:cNvPr id="9" name="Picture 2"/>
          <p:cNvPicPr>
            <a:picLocks noChangeAspect="1" noChangeArrowheads="1"/>
          </p:cNvPicPr>
          <p:nvPr/>
        </p:nvPicPr>
        <p:blipFill>
          <a:blip r:embed="rId3">
            <a:extLst>
              <a:ext uri="{28A0092B-C50C-407E-A947-70E740481C1C}">
                <a14:useLocalDpi xmlns="" xmlns:a14="http://schemas.microsoft.com/office/drawing/2010/main" val="0"/>
              </a:ext>
            </a:extLst>
          </a:blip>
          <a:srcRect t="6999" b="2219"/>
          <a:stretch>
            <a:fillRect/>
          </a:stretch>
        </p:blipFill>
        <p:spPr bwMode="auto">
          <a:xfrm>
            <a:off x="4929809" y="4529425"/>
            <a:ext cx="4029101" cy="221200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Прямоугольник 10"/>
          <p:cNvSpPr/>
          <p:nvPr/>
        </p:nvSpPr>
        <p:spPr>
          <a:xfrm>
            <a:off x="7488451" y="5488861"/>
            <a:ext cx="792205" cy="369332"/>
          </a:xfrm>
          <a:prstGeom prst="rect">
            <a:avLst/>
          </a:prstGeom>
        </p:spPr>
        <p:txBody>
          <a:bodyPr wrap="none">
            <a:spAutoFit/>
          </a:bodyPr>
          <a:lstStyle/>
          <a:p>
            <a:r>
              <a:rPr lang="en-US" dirty="0" smtClean="0">
                <a:solidFill>
                  <a:srgbClr val="FF0000"/>
                </a:solidFill>
              </a:rPr>
              <a:t>(7.1.1)</a:t>
            </a:r>
            <a:endParaRPr lang="ru-RU" dirty="0">
              <a:solidFill>
                <a:srgbClr val="FF0000"/>
              </a:solidFill>
            </a:endParaRPr>
          </a:p>
        </p:txBody>
      </p:sp>
    </p:spTree>
    <p:extLst>
      <p:ext uri="{BB962C8B-B14F-4D97-AF65-F5344CB8AC3E}">
        <p14:creationId xmlns="" xmlns:p14="http://schemas.microsoft.com/office/powerpoint/2010/main" val="27933013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Заголовок 5"/>
          <p:cNvSpPr>
            <a:spLocks noGrp="1"/>
          </p:cNvSpPr>
          <p:nvPr>
            <p:ph type="title"/>
          </p:nvPr>
        </p:nvSpPr>
        <p:spPr>
          <a:xfrm>
            <a:off x="-50800" y="2794000"/>
            <a:ext cx="2971641" cy="1450757"/>
          </a:xfrm>
        </p:spPr>
        <p:txBody>
          <a:bodyPr>
            <a:normAutofit fontScale="90000"/>
          </a:bodyPr>
          <a:lstStyle/>
          <a:p>
            <a:r>
              <a:rPr lang="uz-Cyrl-UZ" sz="4400" b="1" dirty="0" smtClean="0"/>
              <a:t>2. Sof </a:t>
            </a:r>
            <a:r>
              <a:rPr lang="uz-Cyrl-UZ" sz="4400" b="1" dirty="0"/>
              <a:t>siljishda kuchlanishlar </a:t>
            </a:r>
            <a:r>
              <a:rPr lang="uz-Cyrl-UZ" sz="4400" b="1" dirty="0" smtClean="0"/>
              <a:t>va </a:t>
            </a:r>
            <a:r>
              <a:rPr lang="uz-Cyrl-UZ" sz="4400" b="1" dirty="0"/>
              <a:t>deformatsiya.</a:t>
            </a:r>
            <a:endParaRPr lang="ru-RU" sz="4400" dirty="0"/>
          </a:p>
        </p:txBody>
      </p:sp>
      <p:pic>
        <p:nvPicPr>
          <p:cNvPr id="2052" name="Picture 4"/>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2888932" y="0"/>
            <a:ext cx="6255068" cy="68580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8" name="Прямоугольник 7"/>
          <p:cNvSpPr/>
          <p:nvPr/>
        </p:nvSpPr>
        <p:spPr>
          <a:xfrm>
            <a:off x="5909167" y="120134"/>
            <a:ext cx="1253633" cy="646331"/>
          </a:xfrm>
          <a:prstGeom prst="rect">
            <a:avLst/>
          </a:prstGeom>
        </p:spPr>
        <p:txBody>
          <a:bodyPr wrap="square">
            <a:spAutoFit/>
          </a:bodyPr>
          <a:lstStyle/>
          <a:p>
            <a:pPr>
              <a:spcAft>
                <a:spcPts val="0"/>
              </a:spcAft>
            </a:pPr>
            <a:r>
              <a:rPr lang="uz-Cyrl-UZ" dirty="0">
                <a:latin typeface="Times New Roman" panose="02020603050405020304" pitchFamily="18" charset="0"/>
                <a:ea typeface="Times New Roman" panose="02020603050405020304" pitchFamily="18" charset="0"/>
              </a:rPr>
              <a:t>Urunma kuchlanish</a:t>
            </a:r>
            <a:endParaRPr lang="ru-RU" sz="1200" dirty="0">
              <a:effectLst/>
              <a:latin typeface="Arial" panose="020B0604020202020204" pitchFamily="34" charset="0"/>
              <a:ea typeface="Times New Roman" panose="02020603050405020304" pitchFamily="18" charset="0"/>
            </a:endParaRPr>
          </a:p>
        </p:txBody>
      </p:sp>
      <p:sp>
        <p:nvSpPr>
          <p:cNvPr id="9" name="Прямоугольник 8"/>
          <p:cNvSpPr/>
          <p:nvPr/>
        </p:nvSpPr>
        <p:spPr>
          <a:xfrm>
            <a:off x="7349538" y="210522"/>
            <a:ext cx="2048462" cy="338554"/>
          </a:xfrm>
          <a:prstGeom prst="rect">
            <a:avLst/>
          </a:prstGeom>
        </p:spPr>
        <p:txBody>
          <a:bodyPr wrap="square">
            <a:spAutoFit/>
          </a:bodyPr>
          <a:lstStyle/>
          <a:p>
            <a:pPr>
              <a:spcAft>
                <a:spcPts val="0"/>
              </a:spcAft>
            </a:pPr>
            <a:r>
              <a:rPr lang="uz-Cyrl-UZ" sz="1600" dirty="0">
                <a:latin typeface="Times New Roman" panose="02020603050405020304" pitchFamily="18" charset="0"/>
                <a:ea typeface="Times New Roman" panose="02020603050405020304" pitchFamily="18" charset="0"/>
              </a:rPr>
              <a:t>Tekislikdagi qirqish</a:t>
            </a:r>
            <a:endParaRPr lang="ru-RU" sz="1100" dirty="0">
              <a:effectLst/>
              <a:latin typeface="Arial" panose="020B0604020202020204" pitchFamily="34" charset="0"/>
              <a:ea typeface="Times New Roman" panose="02020603050405020304" pitchFamily="18" charset="0"/>
            </a:endParaRPr>
          </a:p>
        </p:txBody>
      </p:sp>
      <p:sp>
        <p:nvSpPr>
          <p:cNvPr id="10" name="Прямоугольник 9"/>
          <p:cNvSpPr/>
          <p:nvPr/>
        </p:nvSpPr>
        <p:spPr>
          <a:xfrm>
            <a:off x="8782405" y="1326634"/>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4" name="Прямоугольник 13"/>
          <p:cNvSpPr/>
          <p:nvPr/>
        </p:nvSpPr>
        <p:spPr>
          <a:xfrm>
            <a:off x="5909167" y="1809234"/>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5" name="Прямоугольник 14"/>
          <p:cNvSpPr/>
          <p:nvPr/>
        </p:nvSpPr>
        <p:spPr>
          <a:xfrm>
            <a:off x="5909167" y="1001236"/>
            <a:ext cx="325730" cy="369332"/>
          </a:xfrm>
          <a:prstGeom prst="rect">
            <a:avLst/>
          </a:prstGeom>
        </p:spPr>
        <p:txBody>
          <a:bodyPr wrap="none">
            <a:spAutoFit/>
          </a:bodyPr>
          <a:lstStyle/>
          <a:p>
            <a:pPr>
              <a:spcAft>
                <a:spcPts val="0"/>
              </a:spcAft>
            </a:pPr>
            <a:r>
              <a:rPr lang="en-US" b="1" dirty="0">
                <a:latin typeface="Times New Roman" panose="02020603050405020304" pitchFamily="18" charset="0"/>
                <a:ea typeface="Times New Roman" panose="02020603050405020304" pitchFamily="18" charset="0"/>
              </a:rPr>
              <a:t>F</a:t>
            </a:r>
            <a:endParaRPr lang="ru-RU" dirty="0">
              <a:latin typeface="Arial" panose="020B0604020202020204" pitchFamily="34" charset="0"/>
              <a:ea typeface="Times New Roman" panose="02020603050405020304" pitchFamily="18" charset="0"/>
            </a:endParaRPr>
          </a:p>
        </p:txBody>
      </p:sp>
      <p:sp>
        <p:nvSpPr>
          <p:cNvPr id="11" name="Прямоугольник 10"/>
          <p:cNvSpPr/>
          <p:nvPr/>
        </p:nvSpPr>
        <p:spPr>
          <a:xfrm>
            <a:off x="3245529" y="258633"/>
            <a:ext cx="2307042" cy="369332"/>
          </a:xfrm>
          <a:prstGeom prst="rect">
            <a:avLst/>
          </a:prstGeom>
        </p:spPr>
        <p:txBody>
          <a:bodyPr wrap="none">
            <a:spAutoFit/>
          </a:bodyPr>
          <a:lstStyle/>
          <a:p>
            <a:r>
              <a:rPr lang="uz-Cyrl-UZ" b="1" dirty="0">
                <a:latin typeface="Times New Roman" panose="02020603050405020304" pitchFamily="18" charset="0"/>
                <a:ea typeface="Times New Roman" panose="02020603050405020304" pitchFamily="18" charset="0"/>
              </a:rPr>
              <a:t>Siljish deformatsiyasi</a:t>
            </a:r>
            <a:endParaRPr lang="ru-RU" dirty="0"/>
          </a:p>
        </p:txBody>
      </p:sp>
      <p:sp>
        <p:nvSpPr>
          <p:cNvPr id="12" name="Прямоугольник 11"/>
          <p:cNvSpPr/>
          <p:nvPr/>
        </p:nvSpPr>
        <p:spPr>
          <a:xfrm>
            <a:off x="3382859" y="1568966"/>
            <a:ext cx="1794081" cy="369332"/>
          </a:xfrm>
          <a:prstGeom prst="rect">
            <a:avLst/>
          </a:prstGeom>
        </p:spPr>
        <p:txBody>
          <a:bodyPr wrap="none">
            <a:spAutoFit/>
          </a:bodyPr>
          <a:lstStyle/>
          <a:p>
            <a:r>
              <a:rPr lang="uz-Cyrl-UZ" b="1" dirty="0">
                <a:latin typeface="Times New Roman" panose="02020603050405020304" pitchFamily="18" charset="0"/>
                <a:ea typeface="Times New Roman" panose="02020603050405020304" pitchFamily="18" charset="0"/>
              </a:rPr>
              <a:t>Siljish (Kesilish)</a:t>
            </a:r>
            <a:endParaRPr lang="ru-RU" dirty="0"/>
          </a:p>
        </p:txBody>
      </p:sp>
      <p:graphicFrame>
        <p:nvGraphicFramePr>
          <p:cNvPr id="16" name="Объект 15"/>
          <p:cNvGraphicFramePr>
            <a:graphicFrameLocks noChangeAspect="1"/>
          </p:cNvGraphicFramePr>
          <p:nvPr>
            <p:extLst>
              <p:ext uri="{D42A27DB-BD31-4B8C-83A1-F6EECF244321}">
                <p14:modId xmlns="" xmlns:p14="http://schemas.microsoft.com/office/powerpoint/2010/main" val="98809002"/>
              </p:ext>
            </p:extLst>
          </p:nvPr>
        </p:nvGraphicFramePr>
        <p:xfrm>
          <a:off x="3973097" y="1892681"/>
          <a:ext cx="613604" cy="571769"/>
        </p:xfrm>
        <a:graphic>
          <a:graphicData uri="http://schemas.openxmlformats.org/presentationml/2006/ole">
            <p:oleObj spid="_x0000_s2111" name="Уравнение" r:id="rId4" imgW="418918" imgH="393529" progId="Equation.3">
              <p:embed/>
            </p:oleObj>
          </a:graphicData>
        </a:graphic>
      </p:graphicFrame>
      <p:sp>
        <p:nvSpPr>
          <p:cNvPr id="17" name="Прямоугольник 16"/>
          <p:cNvSpPr/>
          <p:nvPr/>
        </p:nvSpPr>
        <p:spPr>
          <a:xfrm>
            <a:off x="3958965" y="3188984"/>
            <a:ext cx="1255472" cy="369332"/>
          </a:xfrm>
          <a:prstGeom prst="rect">
            <a:avLst/>
          </a:prstGeom>
        </p:spPr>
        <p:txBody>
          <a:bodyPr wrap="none">
            <a:spAutoFit/>
          </a:bodyPr>
          <a:lstStyle/>
          <a:p>
            <a:pPr algn="ctr">
              <a:spcAft>
                <a:spcPts val="0"/>
              </a:spcAft>
            </a:pPr>
            <a:r>
              <a:rPr lang="uz-Cyrl-UZ" b="1" smtClean="0">
                <a:latin typeface="Times New Roman" panose="02020603050405020304" pitchFamily="18" charset="0"/>
                <a:ea typeface="Times New Roman" panose="02020603050405020304" pitchFamily="18" charset="0"/>
              </a:rPr>
              <a:t>Sof siljish  </a:t>
            </a:r>
            <a:endParaRPr lang="ru-RU" sz="1100" dirty="0">
              <a:effectLst/>
              <a:latin typeface="Arial" panose="020B0604020202020204" pitchFamily="34" charset="0"/>
              <a:ea typeface="Times New Roman" panose="02020603050405020304" pitchFamily="18" charset="0"/>
            </a:endParaRPr>
          </a:p>
        </p:txBody>
      </p:sp>
      <p:sp>
        <p:nvSpPr>
          <p:cNvPr id="18" name="Прямоугольник 17"/>
          <p:cNvSpPr/>
          <p:nvPr/>
        </p:nvSpPr>
        <p:spPr>
          <a:xfrm>
            <a:off x="5410201" y="2785729"/>
            <a:ext cx="3530600" cy="2031325"/>
          </a:xfrm>
          <a:prstGeom prst="rect">
            <a:avLst/>
          </a:prstGeom>
        </p:spPr>
        <p:txBody>
          <a:bodyPr wrap="square">
            <a:spAutoFit/>
          </a:bodyPr>
          <a:lstStyle/>
          <a:p>
            <a:pPr algn="just">
              <a:spcAft>
                <a:spcPts val="0"/>
              </a:spcAft>
            </a:pPr>
            <a:r>
              <a:rPr lang="uz-Cyrl-UZ" dirty="0">
                <a:latin typeface="Times New Roman" panose="02020603050405020304" pitchFamily="18" charset="0"/>
                <a:ea typeface="Times New Roman" panose="02020603050405020304" pitchFamily="18" charset="0"/>
              </a:rPr>
              <a:t>Sof siljishda siquvchi va cho’zuvchi bosh kuchlanishilar o’zaro va miqdor jihatdan ekstremal urunma kuchlanishlarga teng bo’ladi. Bosh kuchlanishlar sof siljish yuzasiga nisbatan  45</a:t>
            </a:r>
            <a:r>
              <a:rPr lang="uz-Cyrl-UZ" baseline="30000" dirty="0">
                <a:latin typeface="Times New Roman" panose="02020603050405020304" pitchFamily="18" charset="0"/>
                <a:ea typeface="Times New Roman" panose="02020603050405020304" pitchFamily="18" charset="0"/>
              </a:rPr>
              <a:t>0 </a:t>
            </a:r>
            <a:r>
              <a:rPr lang="uz-Cyrl-UZ" dirty="0">
                <a:latin typeface="Times New Roman" panose="02020603050405020304" pitchFamily="18" charset="0"/>
                <a:ea typeface="Times New Roman" panose="02020603050405020304" pitchFamily="18" charset="0"/>
              </a:rPr>
              <a:t> burchak ostida joylashgan bo’ladi.</a:t>
            </a:r>
            <a:endParaRPr lang="ru-RU" sz="1400" dirty="0">
              <a:effectLst/>
              <a:latin typeface="Arial" panose="020B0604020202020204" pitchFamily="34" charset="0"/>
              <a:ea typeface="Times New Roman" panose="02020603050405020304" pitchFamily="18" charset="0"/>
            </a:endParaRPr>
          </a:p>
        </p:txBody>
      </p:sp>
      <p:pic>
        <p:nvPicPr>
          <p:cNvPr id="19" name="Рисунок 18"/>
          <p:cNvPicPr>
            <a:picLocks noChangeAspect="1"/>
          </p:cNvPicPr>
          <p:nvPr/>
        </p:nvPicPr>
        <p:blipFill>
          <a:blip r:embed="rId5"/>
          <a:stretch>
            <a:fillRect/>
          </a:stretch>
        </p:blipFill>
        <p:spPr>
          <a:xfrm>
            <a:off x="3243802" y="3900565"/>
            <a:ext cx="2166399" cy="2088331"/>
          </a:xfrm>
          <a:prstGeom prst="rect">
            <a:avLst/>
          </a:prstGeom>
        </p:spPr>
      </p:pic>
      <p:sp>
        <p:nvSpPr>
          <p:cNvPr id="20" name="Прямоугольник 19"/>
          <p:cNvSpPr/>
          <p:nvPr/>
        </p:nvSpPr>
        <p:spPr>
          <a:xfrm>
            <a:off x="5214437" y="5100638"/>
            <a:ext cx="338134" cy="2524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4" name="Прямоугольник 23"/>
          <p:cNvSpPr/>
          <p:nvPr/>
        </p:nvSpPr>
        <p:spPr>
          <a:xfrm>
            <a:off x="5167706" y="5622132"/>
            <a:ext cx="338134" cy="25241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pic>
        <p:nvPicPr>
          <p:cNvPr id="21" name="Рисунок 20"/>
          <p:cNvPicPr>
            <a:picLocks noChangeAspect="1"/>
          </p:cNvPicPr>
          <p:nvPr/>
        </p:nvPicPr>
        <p:blipFill rotWithShape="1">
          <a:blip r:embed="rId6"/>
          <a:srcRect r="26842"/>
          <a:stretch/>
        </p:blipFill>
        <p:spPr>
          <a:xfrm>
            <a:off x="5324073" y="4880480"/>
            <a:ext cx="3819927" cy="692727"/>
          </a:xfrm>
          <a:prstGeom prst="rect">
            <a:avLst/>
          </a:prstGeom>
        </p:spPr>
      </p:pic>
      <p:sp>
        <p:nvSpPr>
          <p:cNvPr id="22" name="Прямоугольник 21"/>
          <p:cNvSpPr/>
          <p:nvPr/>
        </p:nvSpPr>
        <p:spPr>
          <a:xfrm>
            <a:off x="5324073" y="5562558"/>
            <a:ext cx="1723549"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siljish  burchagi</a:t>
            </a:r>
            <a:r>
              <a:rPr lang="uz-Cyrl-UZ" dirty="0">
                <a:latin typeface="Arial" panose="020B0604020202020204" pitchFamily="34" charset="0"/>
                <a:ea typeface="Times New Roman" panose="02020603050405020304" pitchFamily="18" charset="0"/>
              </a:rPr>
              <a:t> </a:t>
            </a:r>
            <a:endParaRPr lang="ru-RU" dirty="0"/>
          </a:p>
        </p:txBody>
      </p:sp>
      <mc:AlternateContent xmlns:mc="http://schemas.openxmlformats.org/markup-compatibility/2006">
        <mc:Choice xmlns="" xmlns:a14="http://schemas.microsoft.com/office/drawing/2010/main" Requires="a14">
          <p:sp>
            <p:nvSpPr>
              <p:cNvPr id="27" name="Прямоугольник 26"/>
              <p:cNvSpPr/>
              <p:nvPr/>
            </p:nvSpPr>
            <p:spPr>
              <a:xfrm>
                <a:off x="5167706" y="5958366"/>
                <a:ext cx="4083405" cy="646331"/>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bu yerda</a:t>
                </a:r>
                <a:r>
                  <a:rPr lang="uz-Cyrl-UZ" dirty="0">
                    <a:latin typeface="Arial" panose="020B0604020202020204" pitchFamily="34" charset="0"/>
                    <a:ea typeface="Times New Roman" panose="02020603050405020304" pitchFamily="18" charset="0"/>
                  </a:rPr>
                  <a:t/>
                </a:r>
                <a14:m>
                  <m:oMath xmlns:m="http://schemas.openxmlformats.org/officeDocument/2006/math">
                    <m:r>
                      <a:rPr lang="uz-Cyrl-UZ" i="1" smtClean="0">
                        <a:latin typeface="Cambria Math" panose="02040503050406030204" pitchFamily="18" charset="0"/>
                        <a:ea typeface="Cambria Math" panose="02040503050406030204" pitchFamily="18" charset="0"/>
                      </a:rPr>
                      <m:t>∆</m:t>
                    </m:r>
                  </m:oMath>
                </a14:m>
                <a:r>
                  <a:rPr lang="en-US" dirty="0" smtClean="0">
                    <a:latin typeface="Arial" panose="020B0604020202020204" pitchFamily="34" charset="0"/>
                    <a:ea typeface="Times New Roman" panose="02020603050405020304" pitchFamily="18" charset="0"/>
                  </a:rPr>
                  <a:t>S</a:t>
                </a:r>
                <a:r>
                  <a:rPr lang="uz-Cyrl-UZ" dirty="0" smtClean="0">
                    <a:latin typeface="Arial" panose="020B0604020202020204" pitchFamily="34" charset="0"/>
                    <a:ea typeface="Times New Roman" panose="02020603050405020304" pitchFamily="18" charset="0"/>
                  </a:rPr>
                  <a:t/>
                </a:r>
                <a:r>
                  <a:rPr lang="uz-Cyrl-UZ" dirty="0">
                    <a:latin typeface="Arial" panose="020B0604020202020204" pitchFamily="34"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mutloq </a:t>
                </a:r>
                <a:r>
                  <a:rPr lang="uz-Cyrl-UZ" dirty="0" smtClean="0">
                    <a:latin typeface="Times New Roman" panose="02020603050405020304" pitchFamily="18" charset="0"/>
                    <a:ea typeface="Times New Roman" panose="02020603050405020304" pitchFamily="18" charset="0"/>
                  </a:rPr>
                  <a:t>siljish</a:t>
                </a:r>
                <a:r>
                  <a:rPr lang="en-US" dirty="0" smtClean="0">
                    <a:latin typeface="Times New Roman" panose="02020603050405020304" pitchFamily="18" charset="0"/>
                    <a:ea typeface="Times New Roman" panose="02020603050405020304" pitchFamily="18" charset="0"/>
                  </a:rPr>
                  <a:t/>
                </a:r>
                <a:r>
                  <a:rPr lang="uz-Cyrl-UZ" dirty="0" smtClean="0">
                    <a:latin typeface="Times New Roman" panose="02020603050405020304" pitchFamily="18" charset="0"/>
                    <a:ea typeface="Times New Roman" panose="02020603050405020304" pitchFamily="18" charset="0"/>
                  </a:rPr>
                  <a:t>radianlarda </a:t>
                </a:r>
                <a:r>
                  <a:rPr lang="uz-Cyrl-UZ" dirty="0">
                    <a:latin typeface="Times New Roman" panose="02020603050405020304" pitchFamily="18" charset="0"/>
                    <a:ea typeface="Times New Roman" panose="02020603050405020304" pitchFamily="18" charset="0"/>
                  </a:rPr>
                  <a:t>o’lchanadi.</a:t>
                </a:r>
                <a:r>
                  <a:rPr lang="uz-Cyrl-UZ" dirty="0">
                    <a:latin typeface="Arial" panose="020B0604020202020204" pitchFamily="34" charset="0"/>
                    <a:ea typeface="Times New Roman" panose="02020603050405020304" pitchFamily="18" charset="0"/>
                  </a:rPr>
                  <a:t/>
                </a:r>
                <a:endParaRPr lang="ru-RU" dirty="0"/>
              </a:p>
            </p:txBody>
          </p:sp>
        </mc:Choice>
        <mc:Fallback>
          <p:sp>
            <p:nvSpPr>
              <p:cNvPr id="27" name="Прямоугольник 26"/>
              <p:cNvSpPr>
                <a:spLocks noRot="1" noChangeAspect="1" noMove="1" noResize="1" noEditPoints="1" noAdjustHandles="1" noChangeArrowheads="1" noChangeShapeType="1" noTextEdit="1"/>
              </p:cNvSpPr>
              <p:nvPr/>
            </p:nvSpPr>
            <p:spPr>
              <a:xfrm>
                <a:off x="5167706" y="5958366"/>
                <a:ext cx="4083405" cy="646331"/>
              </a:xfrm>
              <a:prstGeom prst="rect">
                <a:avLst/>
              </a:prstGeom>
              <a:blipFill>
                <a:blip r:embed="rId7"/>
                <a:stretch>
                  <a:fillRect l="-1343" t="-4717" b="-13208"/>
                </a:stretch>
              </a:blipFill>
            </p:spPr>
            <p:txBody>
              <a:bodyPr/>
              <a:lstStyle/>
              <a:p>
                <a:r>
                  <a:rPr lang="ru-RU">
                    <a:noFill/>
                  </a:rPr>
                  <a:t> </a:t>
                </a:r>
              </a:p>
            </p:txBody>
          </p:sp>
        </mc:Fallback>
      </mc:AlternateContent>
      <p:sp>
        <p:nvSpPr>
          <p:cNvPr id="28" name="Прямоугольник 27"/>
          <p:cNvSpPr/>
          <p:nvPr/>
        </p:nvSpPr>
        <p:spPr>
          <a:xfrm>
            <a:off x="2920841" y="6184585"/>
            <a:ext cx="1704995" cy="646331"/>
          </a:xfrm>
          <a:prstGeom prst="rect">
            <a:avLst/>
          </a:prstGeom>
        </p:spPr>
        <p:txBody>
          <a:bodyPr wrap="square">
            <a:spAutoFit/>
          </a:bodyPr>
          <a:lstStyle/>
          <a:p>
            <a:pPr>
              <a:spcAft>
                <a:spcPts val="0"/>
              </a:spcAft>
            </a:pPr>
            <a:r>
              <a:rPr lang="uz-Cyrl-UZ" b="1" dirty="0">
                <a:latin typeface="Times New Roman" panose="02020603050405020304" pitchFamily="18" charset="0"/>
                <a:ea typeface="Times New Roman" panose="02020603050405020304" pitchFamily="18" charset="0"/>
              </a:rPr>
              <a:t>Buralish</a:t>
            </a:r>
            <a:endParaRPr lang="ru-RU" sz="1200" dirty="0">
              <a:latin typeface="Arial" panose="020B0604020202020204" pitchFamily="34" charset="0"/>
              <a:ea typeface="Times New Roman" panose="02020603050405020304" pitchFamily="18" charset="0"/>
            </a:endParaRPr>
          </a:p>
          <a:p>
            <a:pPr>
              <a:spcAft>
                <a:spcPts val="0"/>
              </a:spcAft>
            </a:pPr>
            <a:r>
              <a:rPr lang="uz-Cyrl-UZ" dirty="0">
                <a:latin typeface="Times New Roman" panose="02020603050405020304" pitchFamily="18" charset="0"/>
                <a:ea typeface="Times New Roman" panose="02020603050405020304" pitchFamily="18" charset="0"/>
              </a:rPr>
              <a:t>deformatsiyasi</a:t>
            </a:r>
            <a:endParaRPr lang="ru-RU" sz="1200" dirty="0">
              <a:effectLst/>
              <a:latin typeface="Arial" panose="020B0604020202020204" pitchFamily="34" charset="0"/>
              <a:ea typeface="Times New Roman" panose="02020603050405020304" pitchFamily="18" charset="0"/>
            </a:endParaRPr>
          </a:p>
        </p:txBody>
      </p:sp>
      <p:sp>
        <p:nvSpPr>
          <p:cNvPr id="32" name="Прямоугольник 31"/>
          <p:cNvSpPr/>
          <p:nvPr/>
        </p:nvSpPr>
        <p:spPr>
          <a:xfrm>
            <a:off x="8315930" y="5501862"/>
            <a:ext cx="792205" cy="369332"/>
          </a:xfrm>
          <a:prstGeom prst="rect">
            <a:avLst/>
          </a:prstGeom>
        </p:spPr>
        <p:txBody>
          <a:bodyPr wrap="none">
            <a:spAutoFit/>
          </a:bodyPr>
          <a:lstStyle/>
          <a:p>
            <a:r>
              <a:rPr lang="en-US" dirty="0" smtClean="0">
                <a:solidFill>
                  <a:srgbClr val="FF0000"/>
                </a:solidFill>
              </a:rPr>
              <a:t>(7.2.1)</a:t>
            </a:r>
            <a:endParaRPr lang="ru-RU" dirty="0">
              <a:solidFill>
                <a:srgbClr val="FF0000"/>
              </a:solidFill>
            </a:endParaRPr>
          </a:p>
        </p:txBody>
      </p:sp>
    </p:spTree>
    <p:extLst>
      <p:ext uri="{BB962C8B-B14F-4D97-AF65-F5344CB8AC3E}">
        <p14:creationId xmlns="" xmlns:p14="http://schemas.microsoft.com/office/powerpoint/2010/main" val="34323858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152400"/>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Ma’lumki</a:t>
            </a:r>
            <a:r>
              <a:rPr lang="uz-Cyrl-UZ" dirty="0">
                <a:latin typeface="Times New Roman" panose="02020603050405020304" pitchFamily="18" charset="0"/>
                <a:ea typeface="Times New Roman" panose="02020603050405020304" pitchFamily="18" charset="0"/>
              </a:rPr>
              <a:t>, eng katta urinma     kuchlanishlar bosh yuzalar bilan va burchak hosil qilgan hollarda  paydo bo’ladi, demak</a:t>
            </a:r>
            <a:endParaRPr lang="ru-RU" dirty="0"/>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1627403852"/>
              </p:ext>
            </p:extLst>
          </p:nvPr>
        </p:nvGraphicFramePr>
        <p:xfrm>
          <a:off x="0" y="798731"/>
          <a:ext cx="2663601" cy="599660"/>
        </p:xfrm>
        <a:graphic>
          <a:graphicData uri="http://schemas.openxmlformats.org/presentationml/2006/ole">
            <p:oleObj spid="_x0000_s3224" name="Уравнение" r:id="rId3" imgW="1815312" imgH="406224" progId="Equation.3">
              <p:embed/>
            </p:oleObj>
          </a:graphicData>
        </a:graphic>
      </p:graphicFrame>
      <p:sp>
        <p:nvSpPr>
          <p:cNvPr id="7" name="Прямоугольник 6"/>
          <p:cNvSpPr/>
          <p:nvPr/>
        </p:nvSpPr>
        <p:spPr>
          <a:xfrm>
            <a:off x="3667374" y="912726"/>
            <a:ext cx="595035" cy="369332"/>
          </a:xfrm>
          <a:prstGeom prst="rect">
            <a:avLst/>
          </a:prstGeom>
        </p:spPr>
        <p:txBody>
          <a:bodyPr wrap="none">
            <a:spAutoFit/>
          </a:bodyPr>
          <a:lstStyle/>
          <a:p>
            <a:r>
              <a:rPr lang="uz-Cyrl-UZ" dirty="0" smtClean="0">
                <a:latin typeface="Times New Roman" panose="02020603050405020304" pitchFamily="18" charset="0"/>
                <a:ea typeface="Times New Roman" panose="02020603050405020304" pitchFamily="18" charset="0"/>
              </a:rPr>
              <a:t>yoki</a:t>
            </a:r>
            <a:endParaRPr lang="ru-RU" dirty="0"/>
          </a:p>
        </p:txBody>
      </p:sp>
      <p:graphicFrame>
        <p:nvGraphicFramePr>
          <p:cNvPr id="9" name="Объект 8"/>
          <p:cNvGraphicFramePr>
            <a:graphicFrameLocks noChangeAspect="1"/>
          </p:cNvGraphicFramePr>
          <p:nvPr>
            <p:extLst>
              <p:ext uri="{D42A27DB-BD31-4B8C-83A1-F6EECF244321}">
                <p14:modId xmlns="" xmlns:p14="http://schemas.microsoft.com/office/powerpoint/2010/main" val="4010957363"/>
              </p:ext>
            </p:extLst>
          </p:nvPr>
        </p:nvGraphicFramePr>
        <p:xfrm>
          <a:off x="4262409" y="913895"/>
          <a:ext cx="1641391" cy="368163"/>
        </p:xfrm>
        <a:graphic>
          <a:graphicData uri="http://schemas.openxmlformats.org/presentationml/2006/ole">
            <p:oleObj spid="_x0000_s3225" name="Уравнение" r:id="rId4" imgW="1016000" imgH="228600" progId="Equation.3">
              <p:embed/>
            </p:oleObj>
          </a:graphicData>
        </a:graphic>
      </p:graphicFrame>
      <p:sp>
        <p:nvSpPr>
          <p:cNvPr id="10" name="Прямоугольник 9"/>
          <p:cNvSpPr/>
          <p:nvPr/>
        </p:nvSpPr>
        <p:spPr>
          <a:xfrm>
            <a:off x="2663601" y="912726"/>
            <a:ext cx="792205" cy="369332"/>
          </a:xfrm>
          <a:prstGeom prst="rect">
            <a:avLst/>
          </a:prstGeom>
        </p:spPr>
        <p:txBody>
          <a:bodyPr wrap="none">
            <a:spAutoFit/>
          </a:bodyPr>
          <a:lstStyle/>
          <a:p>
            <a:r>
              <a:rPr lang="en-US" dirty="0" smtClean="0">
                <a:solidFill>
                  <a:srgbClr val="FF0000"/>
                </a:solidFill>
              </a:rPr>
              <a:t>(7.2.2)</a:t>
            </a:r>
            <a:endParaRPr lang="ru-RU" dirty="0">
              <a:solidFill>
                <a:srgbClr val="FF0000"/>
              </a:solidFill>
            </a:endParaRPr>
          </a:p>
        </p:txBody>
      </p:sp>
      <p:sp>
        <p:nvSpPr>
          <p:cNvPr id="11" name="Прямоугольник 10"/>
          <p:cNvSpPr/>
          <p:nvPr/>
        </p:nvSpPr>
        <p:spPr>
          <a:xfrm>
            <a:off x="5903800" y="912726"/>
            <a:ext cx="792205" cy="369332"/>
          </a:xfrm>
          <a:prstGeom prst="rect">
            <a:avLst/>
          </a:prstGeom>
        </p:spPr>
        <p:txBody>
          <a:bodyPr wrap="none">
            <a:spAutoFit/>
          </a:bodyPr>
          <a:lstStyle/>
          <a:p>
            <a:r>
              <a:rPr lang="en-US" dirty="0" smtClean="0">
                <a:solidFill>
                  <a:srgbClr val="FF0000"/>
                </a:solidFill>
              </a:rPr>
              <a:t>(7.2.3)</a:t>
            </a:r>
            <a:endParaRPr lang="ru-RU" dirty="0">
              <a:solidFill>
                <a:srgbClr val="FF0000"/>
              </a:solidFill>
            </a:endParaRPr>
          </a:p>
        </p:txBody>
      </p:sp>
      <p:sp>
        <p:nvSpPr>
          <p:cNvPr id="12" name="Прямоугольник 11"/>
          <p:cNvSpPr/>
          <p:nvPr/>
        </p:nvSpPr>
        <p:spPr>
          <a:xfrm>
            <a:off x="0" y="1573790"/>
            <a:ext cx="2467342"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Normal </a:t>
            </a:r>
            <a:r>
              <a:rPr lang="uz-Cyrl-UZ" dirty="0">
                <a:latin typeface="Times New Roman" panose="02020603050405020304" pitchFamily="18" charset="0"/>
                <a:ea typeface="Times New Roman" panose="02020603050405020304" pitchFamily="18" charset="0"/>
              </a:rPr>
              <a:t>kuchlanish.</a:t>
            </a:r>
            <a:endParaRPr lang="ru-RU" dirty="0"/>
          </a:p>
        </p:txBody>
      </p:sp>
      <p:graphicFrame>
        <p:nvGraphicFramePr>
          <p:cNvPr id="14" name="Объект 13"/>
          <p:cNvGraphicFramePr>
            <a:graphicFrameLocks noChangeAspect="1"/>
          </p:cNvGraphicFramePr>
          <p:nvPr>
            <p:extLst>
              <p:ext uri="{D42A27DB-BD31-4B8C-83A1-F6EECF244321}">
                <p14:modId xmlns="" xmlns:p14="http://schemas.microsoft.com/office/powerpoint/2010/main" val="2262748625"/>
              </p:ext>
            </p:extLst>
          </p:nvPr>
        </p:nvGraphicFramePr>
        <p:xfrm>
          <a:off x="3312619" y="1423762"/>
          <a:ext cx="683333" cy="669386"/>
        </p:xfrm>
        <a:graphic>
          <a:graphicData uri="http://schemas.openxmlformats.org/presentationml/2006/ole">
            <p:oleObj spid="_x0000_s3226" name="Уравнение" r:id="rId5" imgW="469900" imgH="457200" progId="Equation.3">
              <p:embed/>
            </p:oleObj>
          </a:graphicData>
        </a:graphic>
      </p:graphicFrame>
      <p:sp>
        <p:nvSpPr>
          <p:cNvPr id="15" name="Прямоугольник 14"/>
          <p:cNvSpPr/>
          <p:nvPr/>
        </p:nvSpPr>
        <p:spPr>
          <a:xfrm>
            <a:off x="4175897" y="1537052"/>
            <a:ext cx="792205" cy="369332"/>
          </a:xfrm>
          <a:prstGeom prst="rect">
            <a:avLst/>
          </a:prstGeom>
        </p:spPr>
        <p:txBody>
          <a:bodyPr wrap="none">
            <a:spAutoFit/>
          </a:bodyPr>
          <a:lstStyle/>
          <a:p>
            <a:r>
              <a:rPr lang="en-US" dirty="0" smtClean="0">
                <a:solidFill>
                  <a:srgbClr val="FF0000"/>
                </a:solidFill>
              </a:rPr>
              <a:t>(7.2.4)</a:t>
            </a:r>
            <a:endParaRPr lang="ru-RU" dirty="0">
              <a:solidFill>
                <a:srgbClr val="FF0000"/>
              </a:solidFill>
            </a:endParaRPr>
          </a:p>
        </p:txBody>
      </p:sp>
      <p:sp>
        <p:nvSpPr>
          <p:cNvPr id="16" name="Прямоугольник 15"/>
          <p:cNvSpPr/>
          <p:nvPr/>
        </p:nvSpPr>
        <p:spPr>
          <a:xfrm>
            <a:off x="0" y="2268547"/>
            <a:ext cx="9144000" cy="1200329"/>
          </a:xfrm>
          <a:prstGeom prst="rect">
            <a:avLst/>
          </a:prstGeom>
        </p:spPr>
        <p:txBody>
          <a:bodyPr wrap="squar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Demak, shakldagi holatda kubdan ajratilgan AVSD element sof siqilish deformatsiyasi holatida ekan.</a:t>
            </a:r>
            <a:endParaRPr lang="ru-RU" sz="1100" dirty="0">
              <a:latin typeface="Arial" panose="020B0604020202020204" pitchFamily="34"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 </a:t>
            </a:r>
            <a:endParaRPr lang="ru-RU" sz="1100" dirty="0">
              <a:latin typeface="Arial" panose="020B0604020202020204" pitchFamily="34" charset="0"/>
              <a:ea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rPr>
              <a:t>      Sof siljishda urunma kuchlanishlarni ishora qoidalari quyidagicha:</a:t>
            </a:r>
            <a:endParaRPr lang="ru-RU" dirty="0"/>
          </a:p>
        </p:txBody>
      </p:sp>
      <p:pic>
        <p:nvPicPr>
          <p:cNvPr id="3091" name="Picture 19"/>
          <p:cNvPicPr>
            <a:picLocks noChangeAspect="1" noChangeArrowheads="1"/>
          </p:cNvPicPr>
          <p:nvPr/>
        </p:nvPicPr>
        <p:blipFill>
          <a:blip r:embed="rId6">
            <a:extLst>
              <a:ext uri="{28A0092B-C50C-407E-A947-70E740481C1C}">
                <a14:useLocalDpi xmlns="" xmlns:a14="http://schemas.microsoft.com/office/drawing/2010/main" val="0"/>
              </a:ext>
            </a:extLst>
          </a:blip>
          <a:srcRect/>
          <a:stretch>
            <a:fillRect/>
          </a:stretch>
        </p:blipFill>
        <p:spPr bwMode="auto">
          <a:xfrm>
            <a:off x="2001064" y="3468876"/>
            <a:ext cx="5934075" cy="336232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40397408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5496"/>
            <a:ext cx="9144000" cy="1450757"/>
          </a:xfrm>
        </p:spPr>
        <p:txBody>
          <a:bodyPr>
            <a:normAutofit/>
          </a:bodyPr>
          <a:lstStyle/>
          <a:p>
            <a:r>
              <a:rPr lang="uz-Cyrl-UZ" b="1" dirty="0"/>
              <a:t>3</a:t>
            </a:r>
            <a:r>
              <a:rPr lang="uz-Cyrl-UZ" b="1" dirty="0" smtClean="0"/>
              <a:t>.</a:t>
            </a:r>
            <a:r>
              <a:rPr lang="en-US" b="1" dirty="0" smtClean="0"/>
              <a:t> </a:t>
            </a:r>
            <a:r>
              <a:rPr lang="uz-Cyrl-UZ" b="1" dirty="0" smtClean="0"/>
              <a:t>Sof </a:t>
            </a:r>
            <a:r>
              <a:rPr lang="uz-Cyrl-UZ" b="1" dirty="0"/>
              <a:t>siljishdagi Guk qonuni. Ikkinchi tartibli Yung </a:t>
            </a:r>
            <a:r>
              <a:rPr lang="uz-Cyrl-UZ" b="1" dirty="0" smtClean="0"/>
              <a:t>moduli</a:t>
            </a:r>
            <a:endParaRPr lang="ru-RU" dirty="0"/>
          </a:p>
        </p:txBody>
      </p:sp>
      <p:sp>
        <p:nvSpPr>
          <p:cNvPr id="4" name="Прямоугольник 3"/>
          <p:cNvSpPr/>
          <p:nvPr/>
        </p:nvSpPr>
        <p:spPr>
          <a:xfrm>
            <a:off x="-3" y="1493789"/>
            <a:ext cx="9144000" cy="923330"/>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Yuqoridagi </a:t>
            </a:r>
            <a:r>
              <a:rPr lang="uz-Cyrl-UZ" dirty="0">
                <a:latin typeface="Times New Roman" panose="02020603050405020304" pitchFamily="18" charset="0"/>
                <a:ea typeface="Times New Roman" panose="02020603050405020304" pitchFamily="18" charset="0"/>
              </a:rPr>
              <a:t>element umumiy holda bo’ylama cho’zilish va ko’ndalanggigacha siqilish deformatsiya holatida qiya 45</a:t>
            </a:r>
            <a:r>
              <a:rPr lang="uz-Cyrl-UZ" baseline="30000" dirty="0">
                <a:latin typeface="Times New Roman" panose="02020603050405020304" pitchFamily="18" charset="0"/>
                <a:ea typeface="Times New Roman" panose="02020603050405020304" pitchFamily="18" charset="0"/>
              </a:rPr>
              <a:t>0 </a:t>
            </a:r>
            <a:r>
              <a:rPr lang="uz-Cyrl-UZ" dirty="0">
                <a:latin typeface="Times New Roman" panose="02020603050405020304" pitchFamily="18" charset="0"/>
                <a:ea typeface="Times New Roman" panose="02020603050405020304" pitchFamily="18" charset="0"/>
              </a:rPr>
              <a:t> gradusli  burchak bilan qismi esa sof siljish holatida. Demak, cho’zilish, siqilish va siljish deformatsiyalari orasida bog’lanish mavjud.</a:t>
            </a:r>
            <a:endParaRPr lang="ru-RU" dirty="0"/>
          </a:p>
        </p:txBody>
      </p:sp>
      <p:pic>
        <p:nvPicPr>
          <p:cNvPr id="4098" name="Picture 2"/>
          <p:cNvPicPr>
            <a:picLocks noChangeAspect="1" noChangeArrowheads="1"/>
          </p:cNvPicPr>
          <p:nvPr/>
        </p:nvPicPr>
        <p:blipFill>
          <a:blip r:embed="rId3">
            <a:extLst>
              <a:ext uri="{28A0092B-C50C-407E-A947-70E740481C1C}">
                <a14:useLocalDpi xmlns="" xmlns:a14="http://schemas.microsoft.com/office/drawing/2010/main" val="0"/>
              </a:ext>
            </a:extLst>
          </a:blip>
          <a:srcRect/>
          <a:stretch>
            <a:fillRect/>
          </a:stretch>
        </p:blipFill>
        <p:spPr bwMode="auto">
          <a:xfrm>
            <a:off x="1332828" y="2516197"/>
            <a:ext cx="6478343" cy="177488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Прямоугольник 4"/>
          <p:cNvSpPr/>
          <p:nvPr/>
        </p:nvSpPr>
        <p:spPr>
          <a:xfrm>
            <a:off x="-3" y="4440755"/>
            <a:ext cx="9144001"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C</a:t>
            </a:r>
            <a:r>
              <a:rPr lang="en-US" dirty="0" smtClean="0">
                <a:latin typeface="Times New Roman" panose="02020603050405020304" pitchFamily="18" charset="0"/>
                <a:ea typeface="Times New Roman" panose="02020603050405020304" pitchFamily="18" charset="0"/>
              </a:rPr>
              <a:t>h</a:t>
            </a:r>
            <a:r>
              <a:rPr lang="uz-Cyrl-UZ" dirty="0" smtClean="0">
                <a:latin typeface="Times New Roman" panose="02020603050405020304" pitchFamily="18" charset="0"/>
                <a:ea typeface="Times New Roman" panose="02020603050405020304" pitchFamily="18" charset="0"/>
              </a:rPr>
              <a:t>o’zuvchi </a:t>
            </a:r>
            <a:r>
              <a:rPr lang="uz-Cyrl-UZ" dirty="0">
                <a:latin typeface="Times New Roman" panose="02020603050405020304" pitchFamily="18" charset="0"/>
                <a:ea typeface="Times New Roman" panose="02020603050405020304" pitchFamily="18" charset="0"/>
              </a:rPr>
              <a:t>va siquvchi  bosh kuchlanishlar tengligida</a:t>
            </a:r>
            <a:endParaRPr lang="ru-RU" dirty="0"/>
          </a:p>
        </p:txBody>
      </p:sp>
      <p:graphicFrame>
        <p:nvGraphicFramePr>
          <p:cNvPr id="7" name="Объект 6"/>
          <p:cNvGraphicFramePr>
            <a:graphicFrameLocks noChangeAspect="1"/>
          </p:cNvGraphicFramePr>
          <p:nvPr>
            <p:extLst>
              <p:ext uri="{D42A27DB-BD31-4B8C-83A1-F6EECF244321}">
                <p14:modId xmlns="" xmlns:p14="http://schemas.microsoft.com/office/powerpoint/2010/main" val="341978848"/>
              </p:ext>
            </p:extLst>
          </p:nvPr>
        </p:nvGraphicFramePr>
        <p:xfrm>
          <a:off x="3082737" y="4925080"/>
          <a:ext cx="1597400" cy="405689"/>
        </p:xfrm>
        <a:graphic>
          <a:graphicData uri="http://schemas.openxmlformats.org/presentationml/2006/ole">
            <p:oleObj spid="_x0000_s4143" name="Уравнение" r:id="rId4" imgW="1002865" imgH="253890" progId="Equation.3">
              <p:embed/>
            </p:oleObj>
          </a:graphicData>
        </a:graphic>
      </p:graphicFrame>
      <p:sp>
        <p:nvSpPr>
          <p:cNvPr id="9" name="Прямоугольник 8"/>
          <p:cNvSpPr/>
          <p:nvPr/>
        </p:nvSpPr>
        <p:spPr>
          <a:xfrm>
            <a:off x="4848997" y="4943258"/>
            <a:ext cx="792205" cy="369332"/>
          </a:xfrm>
          <a:prstGeom prst="rect">
            <a:avLst/>
          </a:prstGeom>
        </p:spPr>
        <p:txBody>
          <a:bodyPr wrap="none">
            <a:spAutoFit/>
          </a:bodyPr>
          <a:lstStyle/>
          <a:p>
            <a:r>
              <a:rPr lang="en-US" dirty="0" smtClean="0">
                <a:solidFill>
                  <a:srgbClr val="FF0000"/>
                </a:solidFill>
              </a:rPr>
              <a:t>(7.3.1)</a:t>
            </a:r>
            <a:endParaRPr lang="ru-RU" dirty="0">
              <a:solidFill>
                <a:srgbClr val="FF0000"/>
              </a:solidFill>
            </a:endParaRPr>
          </a:p>
        </p:txBody>
      </p:sp>
      <p:sp>
        <p:nvSpPr>
          <p:cNvPr id="8" name="Прямоугольник 7"/>
          <p:cNvSpPr/>
          <p:nvPr/>
        </p:nvSpPr>
        <p:spPr>
          <a:xfrm>
            <a:off x="-3" y="5429847"/>
            <a:ext cx="9144001" cy="646331"/>
          </a:xfrm>
          <a:prstGeom prst="rect">
            <a:avLst/>
          </a:prstGeom>
        </p:spPr>
        <p:txBody>
          <a:bodyPr wrap="square">
            <a:spAutoFit/>
          </a:bodyPr>
          <a:lstStyle/>
          <a:p>
            <a:pPr indent="449580">
              <a:spcAft>
                <a:spcPts val="0"/>
              </a:spcAft>
            </a:pPr>
            <a:r>
              <a:rPr lang="en-US" dirty="0" err="1" smtClean="0">
                <a:latin typeface="Times New Roman" panose="02020603050405020304" pitchFamily="18" charset="0"/>
                <a:ea typeface="Times New Roman" panose="02020603050405020304" pitchFamily="18" charset="0"/>
              </a:rPr>
              <a:t>Mutlo</a:t>
            </a:r>
            <a:r>
              <a:rPr lang="uz-Cyrl-UZ" dirty="0">
                <a:latin typeface="Times New Roman" panose="02020603050405020304" pitchFamily="18" charset="0"/>
                <a:ea typeface="Times New Roman" panose="02020603050405020304" pitchFamily="18" charset="0"/>
              </a:rPr>
              <a:t>q </a:t>
            </a:r>
            <a:r>
              <a:rPr lang="en-US" dirty="0">
                <a:latin typeface="Times New Roman" panose="02020603050405020304" pitchFamily="18" charset="0"/>
                <a:ea typeface="Times New Roman" panose="02020603050405020304" pitchFamily="18" charset="0"/>
              </a:rPr>
              <a:t>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ylama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mutlo</a:t>
            </a:r>
            <a:r>
              <a:rPr lang="uz-Cyrl-UZ" dirty="0">
                <a:latin typeface="Times New Roman" panose="02020603050405020304" pitchFamily="18" charset="0"/>
                <a:ea typeface="Times New Roman" panose="02020603050405020304" pitchFamily="18" charset="0"/>
              </a:rPr>
              <a:t>q </a:t>
            </a:r>
            <a:r>
              <a:rPr lang="en-US" dirty="0">
                <a:latin typeface="Times New Roman" panose="02020603050405020304" pitchFamily="18" charset="0"/>
                <a:ea typeface="Times New Roman" panose="02020603050405020304" pitchFamily="18" charset="0"/>
              </a:rPr>
              <a:t>k</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ndalang</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iyalar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kelib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iq</a:t>
            </a:r>
            <a:r>
              <a:rPr lang="en-US" dirty="0" err="1">
                <a:latin typeface="Times New Roman" panose="02020603050405020304" pitchFamily="18" charset="0"/>
                <a:ea typeface="Times New Roman" panose="02020603050405020304" pitchFamily="18" charset="0"/>
              </a:rPr>
              <a:t>adi</a:t>
            </a:r>
            <a:r>
              <a:rPr lang="en-US" dirty="0">
                <a:latin typeface="Times New Roman" panose="02020603050405020304" pitchFamily="18" charset="0"/>
                <a:ea typeface="Times New Roman" panose="02020603050405020304" pitchFamily="18" charset="0"/>
              </a:rPr>
              <a:t> (4) AVSD element </a:t>
            </a:r>
            <a:r>
              <a:rPr lang="en-US" dirty="0" err="1">
                <a:latin typeface="Times New Roman" panose="02020603050405020304" pitchFamily="18" charset="0"/>
                <a:ea typeface="Times New Roman" panose="02020603050405020304" pitchFamily="18" charset="0"/>
              </a:rPr>
              <a:t>siljib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romb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shaklini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oladi</a:t>
            </a:r>
            <a:r>
              <a:rPr lang="en-US" dirty="0">
                <a:latin typeface="Times New Roman" panose="02020603050405020304" pitchFamily="18" charset="0"/>
                <a:ea typeface="Times New Roman" panose="02020603050405020304" pitchFamily="18" charset="0"/>
              </a:rPr>
              <a:t>. ABD </a:t>
            </a:r>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 V D  </a:t>
            </a:r>
            <a:r>
              <a:rPr lang="en-US" dirty="0" err="1">
                <a:latin typeface="Times New Roman" panose="02020603050405020304" pitchFamily="18" charset="0"/>
                <a:ea typeface="Times New Roman" panose="02020603050405020304" pitchFamily="18" charset="0"/>
              </a:rPr>
              <a:t>burchaklar</a:t>
            </a:r>
            <a:r>
              <a:rPr lang="en-US" dirty="0">
                <a:latin typeface="Times New Roman" panose="02020603050405020304" pitchFamily="18" charset="0"/>
                <a:ea typeface="Times New Roman" panose="02020603050405020304" pitchFamily="18" charset="0"/>
              </a:rPr>
              <a:t> far</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i</a:t>
            </a:r>
            <a:r>
              <a:rPr lang="en-US" dirty="0">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siljish</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burchagi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deyiladi</a:t>
            </a:r>
            <a:r>
              <a:rPr lang="en-US" dirty="0">
                <a:latin typeface="Times New Roman" panose="02020603050405020304" pitchFamily="18" charset="0"/>
                <a:ea typeface="Times New Roman" panose="02020603050405020304" pitchFamily="18" charset="0"/>
              </a:rPr>
              <a:t>.</a:t>
            </a:r>
            <a:endParaRPr lang="ru-RU" sz="1100" dirty="0">
              <a:effectLst/>
              <a:latin typeface="Arial" panose="020B0604020202020204" pitchFamily="34" charset="0"/>
              <a:ea typeface="Times New Roman" panose="02020603050405020304" pitchFamily="18" charset="0"/>
            </a:endParaRPr>
          </a:p>
        </p:txBody>
      </p:sp>
    </p:spTree>
    <p:extLst>
      <p:ext uri="{BB962C8B-B14F-4D97-AF65-F5344CB8AC3E}">
        <p14:creationId xmlns="" xmlns:p14="http://schemas.microsoft.com/office/powerpoint/2010/main" val="40606432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ChangeAspect="1"/>
          </p:cNvGraphicFramePr>
          <p:nvPr>
            <p:extLst>
              <p:ext uri="{D42A27DB-BD31-4B8C-83A1-F6EECF244321}">
                <p14:modId xmlns="" xmlns:p14="http://schemas.microsoft.com/office/powerpoint/2010/main" val="2960604666"/>
              </p:ext>
            </p:extLst>
          </p:nvPr>
        </p:nvGraphicFramePr>
        <p:xfrm>
          <a:off x="931863" y="250825"/>
          <a:ext cx="2922587" cy="1152525"/>
        </p:xfrm>
        <a:graphic>
          <a:graphicData uri="http://schemas.openxmlformats.org/presentationml/2006/ole">
            <p:oleObj spid="_x0000_s5386" name="Уравнение" r:id="rId3" imgW="2197080" imgH="863280" progId="Equation.3">
              <p:embed/>
            </p:oleObj>
          </a:graphicData>
        </a:graphic>
      </p:graphicFrame>
      <p:sp>
        <p:nvSpPr>
          <p:cNvPr id="6" name="Прямоугольник 5"/>
          <p:cNvSpPr/>
          <p:nvPr/>
        </p:nvSpPr>
        <p:spPr>
          <a:xfrm>
            <a:off x="4099697" y="365125"/>
            <a:ext cx="792205" cy="369332"/>
          </a:xfrm>
          <a:prstGeom prst="rect">
            <a:avLst/>
          </a:prstGeom>
        </p:spPr>
        <p:txBody>
          <a:bodyPr wrap="none">
            <a:spAutoFit/>
          </a:bodyPr>
          <a:lstStyle/>
          <a:p>
            <a:r>
              <a:rPr lang="en-US" dirty="0" smtClean="0">
                <a:solidFill>
                  <a:srgbClr val="FF0000"/>
                </a:solidFill>
              </a:rPr>
              <a:t>(7.3.2)</a:t>
            </a:r>
            <a:endParaRPr lang="ru-RU" dirty="0">
              <a:solidFill>
                <a:srgbClr val="FF0000"/>
              </a:solidFill>
            </a:endParaRPr>
          </a:p>
        </p:txBody>
      </p:sp>
      <p:sp>
        <p:nvSpPr>
          <p:cNvPr id="7" name="Прямоугольник 6"/>
          <p:cNvSpPr/>
          <p:nvPr/>
        </p:nvSpPr>
        <p:spPr>
          <a:xfrm>
            <a:off x="3307492" y="922337"/>
            <a:ext cx="792205" cy="369332"/>
          </a:xfrm>
          <a:prstGeom prst="rect">
            <a:avLst/>
          </a:prstGeom>
        </p:spPr>
        <p:txBody>
          <a:bodyPr wrap="none">
            <a:spAutoFit/>
          </a:bodyPr>
          <a:lstStyle/>
          <a:p>
            <a:r>
              <a:rPr lang="en-US" dirty="0" smtClean="0">
                <a:solidFill>
                  <a:srgbClr val="FF0000"/>
                </a:solidFill>
              </a:rPr>
              <a:t>(7.3.3)</a:t>
            </a:r>
            <a:endParaRPr lang="ru-RU" dirty="0">
              <a:solidFill>
                <a:srgbClr val="FF0000"/>
              </a:solidFill>
            </a:endParaRPr>
          </a:p>
        </p:txBody>
      </p:sp>
      <p:sp>
        <p:nvSpPr>
          <p:cNvPr id="8" name="Прямоугольник 7"/>
          <p:cNvSpPr/>
          <p:nvPr/>
        </p:nvSpPr>
        <p:spPr>
          <a:xfrm>
            <a:off x="0" y="1555234"/>
            <a:ext cx="3619500"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Burchak</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kichikligidan</a:t>
            </a:r>
            <a:endParaRPr lang="ru-RU" dirty="0"/>
          </a:p>
        </p:txBody>
      </p:sp>
      <p:graphicFrame>
        <p:nvGraphicFramePr>
          <p:cNvPr id="10" name="Объект 9"/>
          <p:cNvGraphicFramePr>
            <a:graphicFrameLocks noChangeAspect="1"/>
          </p:cNvGraphicFramePr>
          <p:nvPr>
            <p:extLst>
              <p:ext uri="{D42A27DB-BD31-4B8C-83A1-F6EECF244321}">
                <p14:modId xmlns="" xmlns:p14="http://schemas.microsoft.com/office/powerpoint/2010/main" val="300954930"/>
              </p:ext>
            </p:extLst>
          </p:nvPr>
        </p:nvGraphicFramePr>
        <p:xfrm>
          <a:off x="3051097" y="1581861"/>
          <a:ext cx="860581" cy="320609"/>
        </p:xfrm>
        <a:graphic>
          <a:graphicData uri="http://schemas.openxmlformats.org/presentationml/2006/ole">
            <p:oleObj spid="_x0000_s5387" name="Уравнение" r:id="rId4" imgW="482181" imgH="177646" progId="Equation.3">
              <p:embed/>
            </p:oleObj>
          </a:graphicData>
        </a:graphic>
      </p:graphicFrame>
      <p:sp>
        <p:nvSpPr>
          <p:cNvPr id="11" name="Прямоугольник 10"/>
          <p:cNvSpPr/>
          <p:nvPr/>
        </p:nvSpPr>
        <p:spPr>
          <a:xfrm>
            <a:off x="3954707" y="1540714"/>
            <a:ext cx="792205" cy="369332"/>
          </a:xfrm>
          <a:prstGeom prst="rect">
            <a:avLst/>
          </a:prstGeom>
        </p:spPr>
        <p:txBody>
          <a:bodyPr wrap="none">
            <a:spAutoFit/>
          </a:bodyPr>
          <a:lstStyle/>
          <a:p>
            <a:r>
              <a:rPr lang="en-US" dirty="0" smtClean="0">
                <a:solidFill>
                  <a:srgbClr val="FF0000"/>
                </a:solidFill>
              </a:rPr>
              <a:t>(7.3.4)</a:t>
            </a:r>
            <a:endParaRPr lang="ru-RU" dirty="0">
              <a:solidFill>
                <a:srgbClr val="FF0000"/>
              </a:solidFill>
            </a:endParaRPr>
          </a:p>
        </p:txBody>
      </p:sp>
      <p:sp>
        <p:nvSpPr>
          <p:cNvPr id="12" name="Прямоугольник 11"/>
          <p:cNvSpPr/>
          <p:nvPr/>
        </p:nvSpPr>
        <p:spPr>
          <a:xfrm>
            <a:off x="5082119" y="1540714"/>
            <a:ext cx="595035"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yoki</a:t>
            </a:r>
            <a:endParaRPr lang="ru-RU" dirty="0"/>
          </a:p>
        </p:txBody>
      </p:sp>
      <p:graphicFrame>
        <p:nvGraphicFramePr>
          <p:cNvPr id="14" name="Объект 13"/>
          <p:cNvGraphicFramePr>
            <a:graphicFrameLocks noChangeAspect="1"/>
          </p:cNvGraphicFramePr>
          <p:nvPr>
            <p:extLst>
              <p:ext uri="{D42A27DB-BD31-4B8C-83A1-F6EECF244321}">
                <p14:modId xmlns="" xmlns:p14="http://schemas.microsoft.com/office/powerpoint/2010/main" val="3748984667"/>
              </p:ext>
            </p:extLst>
          </p:nvPr>
        </p:nvGraphicFramePr>
        <p:xfrm>
          <a:off x="931863" y="2124834"/>
          <a:ext cx="1636279" cy="1227208"/>
        </p:xfrm>
        <a:graphic>
          <a:graphicData uri="http://schemas.openxmlformats.org/presentationml/2006/ole">
            <p:oleObj spid="_x0000_s5388" name="Уравнение" r:id="rId5" imgW="1117440" imgH="838080" progId="Equation.3">
              <p:embed/>
            </p:oleObj>
          </a:graphicData>
        </a:graphic>
      </p:graphicFrame>
      <p:sp>
        <p:nvSpPr>
          <p:cNvPr id="17" name="Прямоугольник 16"/>
          <p:cNvSpPr/>
          <p:nvPr/>
        </p:nvSpPr>
        <p:spPr>
          <a:xfrm>
            <a:off x="3008068" y="2243461"/>
            <a:ext cx="792205" cy="369332"/>
          </a:xfrm>
          <a:prstGeom prst="rect">
            <a:avLst/>
          </a:prstGeom>
        </p:spPr>
        <p:txBody>
          <a:bodyPr wrap="none">
            <a:spAutoFit/>
          </a:bodyPr>
          <a:lstStyle/>
          <a:p>
            <a:r>
              <a:rPr lang="en-US" dirty="0" smtClean="0">
                <a:solidFill>
                  <a:srgbClr val="FF0000"/>
                </a:solidFill>
              </a:rPr>
              <a:t>(7.3.5)</a:t>
            </a:r>
            <a:endParaRPr lang="ru-RU" dirty="0">
              <a:solidFill>
                <a:srgbClr val="FF0000"/>
              </a:solidFill>
            </a:endParaRPr>
          </a:p>
        </p:txBody>
      </p:sp>
      <p:sp>
        <p:nvSpPr>
          <p:cNvPr id="18" name="Прямоугольник 17"/>
          <p:cNvSpPr/>
          <p:nvPr/>
        </p:nvSpPr>
        <p:spPr>
          <a:xfrm>
            <a:off x="1995900" y="2890837"/>
            <a:ext cx="792205" cy="369332"/>
          </a:xfrm>
          <a:prstGeom prst="rect">
            <a:avLst/>
          </a:prstGeom>
        </p:spPr>
        <p:txBody>
          <a:bodyPr wrap="none">
            <a:spAutoFit/>
          </a:bodyPr>
          <a:lstStyle/>
          <a:p>
            <a:r>
              <a:rPr lang="en-US" dirty="0" smtClean="0">
                <a:solidFill>
                  <a:srgbClr val="FF0000"/>
                </a:solidFill>
              </a:rPr>
              <a:t>(7.3.6)</a:t>
            </a:r>
            <a:endParaRPr lang="ru-RU" dirty="0">
              <a:solidFill>
                <a:srgbClr val="FF0000"/>
              </a:solidFill>
            </a:endParaRPr>
          </a:p>
        </p:txBody>
      </p:sp>
      <p:sp>
        <p:nvSpPr>
          <p:cNvPr id="19" name="Прямоугольник 18"/>
          <p:cNvSpPr/>
          <p:nvPr/>
        </p:nvSpPr>
        <p:spPr>
          <a:xfrm>
            <a:off x="-12702" y="3517880"/>
            <a:ext cx="9156701"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demak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o’y</a:t>
            </a:r>
            <a:r>
              <a:rPr lang="en-US" dirty="0">
                <a:latin typeface="Times New Roman" panose="02020603050405020304" pitchFamily="18" charset="0"/>
                <a:ea typeface="Times New Roman" panose="02020603050405020304" pitchFamily="18" charset="0"/>
              </a:rPr>
              <a:t>lama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zilish</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siq</a:t>
            </a:r>
            <a:r>
              <a:rPr lang="en-US" dirty="0" err="1">
                <a:latin typeface="Times New Roman" panose="02020603050405020304" pitchFamily="18" charset="0"/>
                <a:ea typeface="Times New Roman" panose="02020603050405020304" pitchFamily="18" charset="0"/>
              </a:rPr>
              <a:t>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burchagini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yarmiga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tengdir</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Nisbiy</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ch</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zilish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bilan</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orasidagi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bo</a:t>
            </a:r>
            <a:r>
              <a:rPr lang="uz-Cyrl-UZ" dirty="0">
                <a:latin typeface="Times New Roman" panose="02020603050405020304" pitchFamily="18" charset="0"/>
                <a:ea typeface="Times New Roman" panose="02020603050405020304" pitchFamily="18" charset="0"/>
              </a:rPr>
              <a:t>g’</a:t>
            </a:r>
            <a:r>
              <a:rPr lang="en-US" dirty="0" err="1">
                <a:latin typeface="Times New Roman" panose="02020603050405020304" pitchFamily="18" charset="0"/>
                <a:ea typeface="Times New Roman" panose="02020603050405020304" pitchFamily="18" charset="0"/>
              </a:rPr>
              <a:t>lanishni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topamiz</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21" name="Объект 20"/>
          <p:cNvGraphicFramePr>
            <a:graphicFrameLocks noChangeAspect="1"/>
          </p:cNvGraphicFramePr>
          <p:nvPr>
            <p:extLst>
              <p:ext uri="{D42A27DB-BD31-4B8C-83A1-F6EECF244321}">
                <p14:modId xmlns="" xmlns:p14="http://schemas.microsoft.com/office/powerpoint/2010/main" val="1947609627"/>
              </p:ext>
            </p:extLst>
          </p:nvPr>
        </p:nvGraphicFramePr>
        <p:xfrm>
          <a:off x="405735" y="4211300"/>
          <a:ext cx="1052256" cy="519790"/>
        </p:xfrm>
        <a:graphic>
          <a:graphicData uri="http://schemas.openxmlformats.org/presentationml/2006/ole">
            <p:oleObj spid="_x0000_s5389" name="Уравнение" r:id="rId6" imgW="787058" imgH="393529" progId="Equation.3">
              <p:embed/>
            </p:oleObj>
          </a:graphicData>
        </a:graphic>
      </p:graphicFrame>
      <p:graphicFrame>
        <p:nvGraphicFramePr>
          <p:cNvPr id="23" name="Объект 22"/>
          <p:cNvGraphicFramePr>
            <a:graphicFrameLocks noChangeAspect="1"/>
          </p:cNvGraphicFramePr>
          <p:nvPr>
            <p:extLst>
              <p:ext uri="{D42A27DB-BD31-4B8C-83A1-F6EECF244321}">
                <p14:modId xmlns="" xmlns:p14="http://schemas.microsoft.com/office/powerpoint/2010/main" val="3885470949"/>
              </p:ext>
            </p:extLst>
          </p:nvPr>
        </p:nvGraphicFramePr>
        <p:xfrm>
          <a:off x="3382208" y="4211299"/>
          <a:ext cx="950833" cy="519790"/>
        </p:xfrm>
        <a:graphic>
          <a:graphicData uri="http://schemas.openxmlformats.org/presentationml/2006/ole">
            <p:oleObj spid="_x0000_s5390" name="Уравнение" r:id="rId7" imgW="710891" imgH="393529" progId="Equation.3">
              <p:embed/>
            </p:oleObj>
          </a:graphicData>
        </a:graphic>
      </p:graphicFrame>
      <p:graphicFrame>
        <p:nvGraphicFramePr>
          <p:cNvPr id="25" name="Объект 24"/>
          <p:cNvGraphicFramePr>
            <a:graphicFrameLocks noChangeAspect="1"/>
          </p:cNvGraphicFramePr>
          <p:nvPr>
            <p:extLst>
              <p:ext uri="{D42A27DB-BD31-4B8C-83A1-F6EECF244321}">
                <p14:modId xmlns="" xmlns:p14="http://schemas.microsoft.com/office/powerpoint/2010/main" val="2092026250"/>
              </p:ext>
            </p:extLst>
          </p:nvPr>
        </p:nvGraphicFramePr>
        <p:xfrm>
          <a:off x="394135" y="4945356"/>
          <a:ext cx="2015767" cy="570501"/>
        </p:xfrm>
        <a:graphic>
          <a:graphicData uri="http://schemas.openxmlformats.org/presentationml/2006/ole">
            <p:oleObj spid="_x0000_s5391" name="Уравнение" r:id="rId8" imgW="1511300" imgH="431800" progId="Equation.3">
              <p:embed/>
            </p:oleObj>
          </a:graphicData>
        </a:graphic>
      </p:graphicFrame>
      <p:sp>
        <p:nvSpPr>
          <p:cNvPr id="26" name="Прямоугольник 25"/>
          <p:cNvSpPr/>
          <p:nvPr/>
        </p:nvSpPr>
        <p:spPr>
          <a:xfrm>
            <a:off x="3382208" y="5005798"/>
            <a:ext cx="5761792" cy="369332"/>
          </a:xfrm>
          <a:prstGeom prst="rect">
            <a:avLst/>
          </a:prstGeom>
        </p:spPr>
        <p:txBody>
          <a:bodyPr wrap="square">
            <a:spAutoFit/>
          </a:bodyPr>
          <a:lstStyle/>
          <a:p>
            <a:pPr indent="449580">
              <a:spcAft>
                <a:spcPts val="0"/>
              </a:spcAft>
            </a:pPr>
            <a:r>
              <a:rPr lang="en-US" dirty="0">
                <a:latin typeface="Times New Roman" panose="02020603050405020304" pitchFamily="18" charset="0"/>
                <a:ea typeface="Times New Roman" panose="02020603050405020304" pitchFamily="18" charset="0"/>
              </a:rPr>
              <a:t>O</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irgi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ifoda</a:t>
            </a:r>
            <a:r>
              <a:rPr lang="en-US" dirty="0">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sof</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siljishdagi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Guk</a:t>
            </a:r>
            <a:r>
              <a:rPr lang="en-US" dirty="0">
                <a:solidFill>
                  <a:srgbClr val="0000FF"/>
                </a:solidFill>
                <a:latin typeface="Times New Roman" panose="02020603050405020304" pitchFamily="18" charset="0"/>
                <a:ea typeface="Times New Roman" panose="02020603050405020304" pitchFamily="18" charset="0"/>
              </a:rPr>
              <a:t> </a:t>
            </a:r>
            <a:r>
              <a:rPr lang="uz-Cyrl-UZ" dirty="0">
                <a:solidFill>
                  <a:srgbClr val="0000FF"/>
                </a:solidFill>
                <a:latin typeface="Times New Roman" panose="02020603050405020304" pitchFamily="18" charset="0"/>
                <a:ea typeface="Times New Roman" panose="02020603050405020304" pitchFamily="18" charset="0"/>
              </a:rPr>
              <a:t>q</a:t>
            </a:r>
            <a:r>
              <a:rPr lang="en-US" dirty="0" err="1">
                <a:solidFill>
                  <a:srgbClr val="0000FF"/>
                </a:solidFill>
                <a:latin typeface="Times New Roman" panose="02020603050405020304" pitchFamily="18" charset="0"/>
                <a:ea typeface="Times New Roman" panose="02020603050405020304" pitchFamily="18" charset="0"/>
              </a:rPr>
              <a:t>onuni</a:t>
            </a:r>
            <a:r>
              <a:rPr lang="en-US" dirty="0">
                <a:solidFill>
                  <a:srgbClr val="0000FF"/>
                </a:solidFill>
                <a:latin typeface="Times New Roman" panose="02020603050405020304" pitchFamily="18" charset="0"/>
                <a:ea typeface="Times New Roman" panose="02020603050405020304" pitchFamily="18" charset="0"/>
              </a:rPr>
              <a:t> </a:t>
            </a:r>
            <a:r>
              <a:rPr lang="en-US" dirty="0" err="1">
                <a:solidFill>
                  <a:srgbClr val="0000FF"/>
                </a:solidFill>
                <a:latin typeface="Times New Roman" panose="02020603050405020304" pitchFamily="18" charset="0"/>
                <a:ea typeface="Times New Roman" panose="02020603050405020304" pitchFamily="18" charset="0"/>
              </a:rPr>
              <a:t>deyiladi</a:t>
            </a:r>
            <a:r>
              <a:rPr lang="en-US" dirty="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Bunda</a:t>
            </a:r>
            <a:endParaRPr lang="ru-RU" sz="1100" dirty="0">
              <a:effectLst/>
              <a:latin typeface="Arial" panose="020B0604020202020204" pitchFamily="34" charset="0"/>
              <a:ea typeface="Times New Roman" panose="02020603050405020304" pitchFamily="18" charset="0"/>
            </a:endParaRPr>
          </a:p>
        </p:txBody>
      </p:sp>
      <p:sp>
        <p:nvSpPr>
          <p:cNvPr id="27" name="Прямоугольник 26"/>
          <p:cNvSpPr/>
          <p:nvPr/>
        </p:nvSpPr>
        <p:spPr>
          <a:xfrm>
            <a:off x="1938544" y="4286528"/>
            <a:ext cx="792205" cy="369332"/>
          </a:xfrm>
          <a:prstGeom prst="rect">
            <a:avLst/>
          </a:prstGeom>
        </p:spPr>
        <p:txBody>
          <a:bodyPr wrap="none">
            <a:spAutoFit/>
          </a:bodyPr>
          <a:lstStyle/>
          <a:p>
            <a:r>
              <a:rPr lang="en-US" dirty="0" smtClean="0">
                <a:solidFill>
                  <a:srgbClr val="FF0000"/>
                </a:solidFill>
              </a:rPr>
              <a:t>(7.3.7)</a:t>
            </a:r>
            <a:endParaRPr lang="ru-RU" dirty="0">
              <a:solidFill>
                <a:srgbClr val="FF0000"/>
              </a:solidFill>
            </a:endParaRPr>
          </a:p>
        </p:txBody>
      </p:sp>
      <p:sp>
        <p:nvSpPr>
          <p:cNvPr id="29" name="Прямоугольник 28"/>
          <p:cNvSpPr/>
          <p:nvPr/>
        </p:nvSpPr>
        <p:spPr>
          <a:xfrm>
            <a:off x="4350809" y="4286528"/>
            <a:ext cx="792205" cy="369332"/>
          </a:xfrm>
          <a:prstGeom prst="rect">
            <a:avLst/>
          </a:prstGeom>
        </p:spPr>
        <p:txBody>
          <a:bodyPr wrap="none">
            <a:spAutoFit/>
          </a:bodyPr>
          <a:lstStyle/>
          <a:p>
            <a:r>
              <a:rPr lang="en-US" dirty="0" smtClean="0">
                <a:solidFill>
                  <a:srgbClr val="FF0000"/>
                </a:solidFill>
              </a:rPr>
              <a:t>(7.3.8)</a:t>
            </a:r>
            <a:endParaRPr lang="ru-RU" dirty="0">
              <a:solidFill>
                <a:srgbClr val="FF0000"/>
              </a:solidFill>
            </a:endParaRPr>
          </a:p>
        </p:txBody>
      </p:sp>
      <p:graphicFrame>
        <p:nvGraphicFramePr>
          <p:cNvPr id="31" name="Объект 30"/>
          <p:cNvGraphicFramePr>
            <a:graphicFrameLocks noChangeAspect="1"/>
          </p:cNvGraphicFramePr>
          <p:nvPr>
            <p:extLst>
              <p:ext uri="{D42A27DB-BD31-4B8C-83A1-F6EECF244321}">
                <p14:modId xmlns="" xmlns:p14="http://schemas.microsoft.com/office/powerpoint/2010/main" val="276500924"/>
              </p:ext>
            </p:extLst>
          </p:nvPr>
        </p:nvGraphicFramePr>
        <p:xfrm>
          <a:off x="481801" y="5856554"/>
          <a:ext cx="976190" cy="557822"/>
        </p:xfrm>
        <a:graphic>
          <a:graphicData uri="http://schemas.openxmlformats.org/presentationml/2006/ole">
            <p:oleObj spid="_x0000_s5392" name="Уравнение" r:id="rId9" imgW="761669" imgH="431613" progId="Equation.3">
              <p:embed/>
            </p:oleObj>
          </a:graphicData>
        </a:graphic>
      </p:graphicFrame>
      <p:sp>
        <p:nvSpPr>
          <p:cNvPr id="32" name="Прямоугольник 31"/>
          <p:cNvSpPr/>
          <p:nvPr/>
        </p:nvSpPr>
        <p:spPr>
          <a:xfrm>
            <a:off x="2605903" y="5834601"/>
            <a:ext cx="6538097" cy="646331"/>
          </a:xfrm>
          <a:prstGeom prst="rect">
            <a:avLst/>
          </a:prstGeom>
        </p:spPr>
        <p:txBody>
          <a:bodyPr wrap="square">
            <a:spAutoFit/>
          </a:bodyPr>
          <a:lstStyle/>
          <a:p>
            <a:r>
              <a:rPr lang="uz-Cyrl-UZ" dirty="0">
                <a:latin typeface="Times New Roman" panose="02020603050405020304" pitchFamily="18" charset="0"/>
                <a:ea typeface="Times New Roman" panose="02020603050405020304" pitchFamily="18" charset="0"/>
              </a:rPr>
              <a:t>Bu yerda E- siljishdagi elastilik modulidir.(13)uchta fizik kattaliklar orasidagi matematik bog’lanishdir.</a:t>
            </a:r>
            <a:endParaRPr lang="ru-RU" dirty="0"/>
          </a:p>
        </p:txBody>
      </p:sp>
      <p:sp>
        <p:nvSpPr>
          <p:cNvPr id="33" name="Прямоугольник 32"/>
          <p:cNvSpPr/>
          <p:nvPr/>
        </p:nvSpPr>
        <p:spPr>
          <a:xfrm>
            <a:off x="2393155" y="5005798"/>
            <a:ext cx="792205" cy="369332"/>
          </a:xfrm>
          <a:prstGeom prst="rect">
            <a:avLst/>
          </a:prstGeom>
        </p:spPr>
        <p:txBody>
          <a:bodyPr wrap="none">
            <a:spAutoFit/>
          </a:bodyPr>
          <a:lstStyle/>
          <a:p>
            <a:r>
              <a:rPr lang="en-US" dirty="0" smtClean="0">
                <a:solidFill>
                  <a:srgbClr val="FF0000"/>
                </a:solidFill>
              </a:rPr>
              <a:t>(7.3.9)</a:t>
            </a:r>
            <a:endParaRPr lang="ru-RU" dirty="0">
              <a:solidFill>
                <a:srgbClr val="FF0000"/>
              </a:solidFill>
            </a:endParaRPr>
          </a:p>
        </p:txBody>
      </p:sp>
      <p:sp>
        <p:nvSpPr>
          <p:cNvPr id="34" name="Прямоугольник 33"/>
          <p:cNvSpPr/>
          <p:nvPr/>
        </p:nvSpPr>
        <p:spPr>
          <a:xfrm>
            <a:off x="1541288" y="5950799"/>
            <a:ext cx="909223" cy="369332"/>
          </a:xfrm>
          <a:prstGeom prst="rect">
            <a:avLst/>
          </a:prstGeom>
        </p:spPr>
        <p:txBody>
          <a:bodyPr wrap="none">
            <a:spAutoFit/>
          </a:bodyPr>
          <a:lstStyle/>
          <a:p>
            <a:r>
              <a:rPr lang="en-US" dirty="0" smtClean="0">
                <a:solidFill>
                  <a:srgbClr val="FF0000"/>
                </a:solidFill>
              </a:rPr>
              <a:t>(7.3.10)</a:t>
            </a:r>
            <a:endParaRPr lang="ru-RU" dirty="0">
              <a:solidFill>
                <a:srgbClr val="FF0000"/>
              </a:solidFill>
            </a:endParaRPr>
          </a:p>
        </p:txBody>
      </p:sp>
    </p:spTree>
    <p:extLst>
      <p:ext uri="{BB962C8B-B14F-4D97-AF65-F5344CB8AC3E}">
        <p14:creationId xmlns="" xmlns:p14="http://schemas.microsoft.com/office/powerpoint/2010/main" val="38084566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4291" y="1"/>
            <a:ext cx="9258300" cy="952500"/>
          </a:xfrm>
        </p:spPr>
        <p:txBody>
          <a:bodyPr/>
          <a:lstStyle/>
          <a:p>
            <a:r>
              <a:rPr lang="uz-Cyrl-UZ" b="1" dirty="0"/>
              <a:t>4.Sof siljishdagi hisoblash tenglamalari.</a:t>
            </a:r>
            <a:endParaRPr lang="ru-RU" dirty="0"/>
          </a:p>
        </p:txBody>
      </p:sp>
      <p:sp>
        <p:nvSpPr>
          <p:cNvPr id="4" name="Прямоугольник 3"/>
          <p:cNvSpPr/>
          <p:nvPr/>
        </p:nvSpPr>
        <p:spPr>
          <a:xfrm>
            <a:off x="10158" y="1050836"/>
            <a:ext cx="9133841" cy="923330"/>
          </a:xfrm>
          <a:prstGeom prst="rect">
            <a:avLst/>
          </a:prstGeom>
        </p:spPr>
        <p:txBody>
          <a:bodyPr wrap="squar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Siljish deformatsiyasida ruhsat etilgan kuchlanishni tanlash mustahkamlik nazariyalari yordamida bajariladi.</a:t>
            </a:r>
            <a:endParaRPr lang="ru-RU" sz="1100" dirty="0">
              <a:latin typeface="Arial" panose="020B0604020202020204" pitchFamily="34" charset="0"/>
              <a:ea typeface="Times New Roman" panose="02020603050405020304" pitchFamily="18" charset="0"/>
            </a:endParaRPr>
          </a:p>
          <a:p>
            <a:pPr indent="449580">
              <a:spcAft>
                <a:spcPts val="0"/>
              </a:spcAft>
            </a:pPr>
            <a:r>
              <a:rPr lang="uz-Cyrl-UZ" dirty="0">
                <a:latin typeface="Times New Roman" panose="02020603050405020304" pitchFamily="18" charset="0"/>
                <a:ea typeface="Times New Roman" panose="02020603050405020304" pitchFamily="18" charset="0"/>
              </a:rPr>
              <a:t>Ikkinchi  nazariyaga ko’ra </a:t>
            </a:r>
            <a:endParaRPr lang="ru-RU" sz="1100" dirty="0">
              <a:effectLst/>
              <a:latin typeface="Arial" panose="020B0604020202020204" pitchFamily="34" charset="0"/>
              <a:ea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2105503289"/>
              </p:ext>
            </p:extLst>
          </p:nvPr>
        </p:nvGraphicFramePr>
        <p:xfrm>
          <a:off x="2910412" y="2072501"/>
          <a:ext cx="1395951" cy="352823"/>
        </p:xfrm>
        <a:graphic>
          <a:graphicData uri="http://schemas.openxmlformats.org/presentationml/2006/ole">
            <p:oleObj spid="_x0000_s6422" name="Уравнение" r:id="rId3" imgW="863225" imgH="215806" progId="Equation.3">
              <p:embed/>
            </p:oleObj>
          </a:graphicData>
        </a:graphic>
      </p:graphicFrame>
      <p:sp>
        <p:nvSpPr>
          <p:cNvPr id="7" name="Прямоугольник 6"/>
          <p:cNvSpPr/>
          <p:nvPr/>
        </p:nvSpPr>
        <p:spPr>
          <a:xfrm>
            <a:off x="4331763" y="2068692"/>
            <a:ext cx="792205" cy="369332"/>
          </a:xfrm>
          <a:prstGeom prst="rect">
            <a:avLst/>
          </a:prstGeom>
        </p:spPr>
        <p:txBody>
          <a:bodyPr wrap="none">
            <a:spAutoFit/>
          </a:bodyPr>
          <a:lstStyle/>
          <a:p>
            <a:r>
              <a:rPr lang="en-US" dirty="0" smtClean="0">
                <a:solidFill>
                  <a:srgbClr val="FF0000"/>
                </a:solidFill>
              </a:rPr>
              <a:t>(7.4.1)</a:t>
            </a:r>
            <a:endParaRPr lang="ru-RU" dirty="0">
              <a:solidFill>
                <a:srgbClr val="FF0000"/>
              </a:solidFill>
            </a:endParaRPr>
          </a:p>
        </p:txBody>
      </p:sp>
      <p:sp>
        <p:nvSpPr>
          <p:cNvPr id="8" name="Прямоугольник 7"/>
          <p:cNvSpPr/>
          <p:nvPr/>
        </p:nvSpPr>
        <p:spPr>
          <a:xfrm>
            <a:off x="10158" y="2523659"/>
            <a:ext cx="5984242"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P</a:t>
            </a:r>
            <a:r>
              <a:rPr lang="uz-Cyrl-UZ" dirty="0" smtClean="0">
                <a:latin typeface="Times New Roman" panose="02020603050405020304" pitchFamily="18" charset="0"/>
                <a:ea typeface="Times New Roman" panose="02020603050405020304" pitchFamily="18" charset="0"/>
              </a:rPr>
              <a:t>o’lat </a:t>
            </a:r>
            <a:r>
              <a:rPr lang="uz-Cyrl-UZ" dirty="0">
                <a:latin typeface="Times New Roman" panose="02020603050405020304" pitchFamily="18" charset="0"/>
                <a:ea typeface="Times New Roman" panose="02020603050405020304" pitchFamily="18" charset="0"/>
              </a:rPr>
              <a:t>uchun  µ =0,3  qabul qilinsa</a:t>
            </a:r>
            <a:endParaRPr lang="ru-RU" dirty="0"/>
          </a:p>
        </p:txBody>
      </p:sp>
      <p:graphicFrame>
        <p:nvGraphicFramePr>
          <p:cNvPr id="10" name="Объект 9"/>
          <p:cNvGraphicFramePr>
            <a:graphicFrameLocks noChangeAspect="1"/>
          </p:cNvGraphicFramePr>
          <p:nvPr>
            <p:extLst>
              <p:ext uri="{D42A27DB-BD31-4B8C-83A1-F6EECF244321}">
                <p14:modId xmlns="" xmlns:p14="http://schemas.microsoft.com/office/powerpoint/2010/main" val="359492278"/>
              </p:ext>
            </p:extLst>
          </p:nvPr>
        </p:nvGraphicFramePr>
        <p:xfrm>
          <a:off x="2823740" y="2987517"/>
          <a:ext cx="1569294" cy="388105"/>
        </p:xfrm>
        <a:graphic>
          <a:graphicData uri="http://schemas.openxmlformats.org/presentationml/2006/ole">
            <p:oleObj spid="_x0000_s6423" name="Уравнение" r:id="rId4" imgW="888614" imgH="215806" progId="Equation.3">
              <p:embed/>
            </p:oleObj>
          </a:graphicData>
        </a:graphic>
      </p:graphicFrame>
      <p:sp>
        <p:nvSpPr>
          <p:cNvPr id="11" name="Прямоугольник 10"/>
          <p:cNvSpPr/>
          <p:nvPr/>
        </p:nvSpPr>
        <p:spPr>
          <a:xfrm>
            <a:off x="4393034" y="2996903"/>
            <a:ext cx="792205" cy="369332"/>
          </a:xfrm>
          <a:prstGeom prst="rect">
            <a:avLst/>
          </a:prstGeom>
        </p:spPr>
        <p:txBody>
          <a:bodyPr wrap="none">
            <a:spAutoFit/>
          </a:bodyPr>
          <a:lstStyle/>
          <a:p>
            <a:r>
              <a:rPr lang="en-US" dirty="0" smtClean="0">
                <a:solidFill>
                  <a:srgbClr val="FF0000"/>
                </a:solidFill>
              </a:rPr>
              <a:t>(7.4.2)</a:t>
            </a:r>
            <a:endParaRPr lang="ru-RU" dirty="0">
              <a:solidFill>
                <a:srgbClr val="FF0000"/>
              </a:solidFill>
            </a:endParaRPr>
          </a:p>
        </p:txBody>
      </p:sp>
      <p:sp>
        <p:nvSpPr>
          <p:cNvPr id="12" name="Прямоугольник 11"/>
          <p:cNvSpPr/>
          <p:nvPr/>
        </p:nvSpPr>
        <p:spPr>
          <a:xfrm>
            <a:off x="0" y="3470148"/>
            <a:ext cx="3229089" cy="369332"/>
          </a:xfrm>
          <a:prstGeom prst="rect">
            <a:avLst/>
          </a:prstGeom>
        </p:spPr>
        <p:txBody>
          <a:bodyPr wrap="non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Uchinchi nazariyaga binoan</a:t>
            </a:r>
            <a:endParaRPr lang="ru-RU" sz="1100" dirty="0">
              <a:effectLst/>
              <a:latin typeface="Arial" panose="020B0604020202020204" pitchFamily="34" charset="0"/>
              <a:ea typeface="Times New Roman" panose="02020603050405020304" pitchFamily="18" charset="0"/>
            </a:endParaRPr>
          </a:p>
        </p:txBody>
      </p:sp>
      <p:graphicFrame>
        <p:nvGraphicFramePr>
          <p:cNvPr id="14" name="Объект 13"/>
          <p:cNvGraphicFramePr>
            <a:graphicFrameLocks noChangeAspect="1"/>
          </p:cNvGraphicFramePr>
          <p:nvPr>
            <p:extLst>
              <p:ext uri="{D42A27DB-BD31-4B8C-83A1-F6EECF244321}">
                <p14:modId xmlns="" xmlns:p14="http://schemas.microsoft.com/office/powerpoint/2010/main" val="2147260012"/>
              </p:ext>
            </p:extLst>
          </p:nvPr>
        </p:nvGraphicFramePr>
        <p:xfrm>
          <a:off x="1376784" y="3934006"/>
          <a:ext cx="843707" cy="352823"/>
        </p:xfrm>
        <a:graphic>
          <a:graphicData uri="http://schemas.openxmlformats.org/presentationml/2006/ole">
            <p:oleObj spid="_x0000_s6424" name="Уравнение" r:id="rId5" imgW="520474" imgH="215806" progId="Equation.3">
              <p:embed/>
            </p:oleObj>
          </a:graphicData>
        </a:graphic>
      </p:graphicFrame>
      <p:sp>
        <p:nvSpPr>
          <p:cNvPr id="15" name="Прямоугольник 14"/>
          <p:cNvSpPr/>
          <p:nvPr/>
        </p:nvSpPr>
        <p:spPr>
          <a:xfrm>
            <a:off x="2617911" y="3917497"/>
            <a:ext cx="652743"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yoki </a:t>
            </a:r>
            <a:endParaRPr lang="ru-RU" dirty="0"/>
          </a:p>
        </p:txBody>
      </p:sp>
      <p:graphicFrame>
        <p:nvGraphicFramePr>
          <p:cNvPr id="17" name="Объект 16"/>
          <p:cNvGraphicFramePr>
            <a:graphicFrameLocks noChangeAspect="1"/>
          </p:cNvGraphicFramePr>
          <p:nvPr>
            <p:extLst>
              <p:ext uri="{D42A27DB-BD31-4B8C-83A1-F6EECF244321}">
                <p14:modId xmlns="" xmlns:p14="http://schemas.microsoft.com/office/powerpoint/2010/main" val="3567918964"/>
              </p:ext>
            </p:extLst>
          </p:nvPr>
        </p:nvGraphicFramePr>
        <p:xfrm>
          <a:off x="3608387" y="3934006"/>
          <a:ext cx="1104488" cy="352823"/>
        </p:xfrm>
        <a:graphic>
          <a:graphicData uri="http://schemas.openxmlformats.org/presentationml/2006/ole">
            <p:oleObj spid="_x0000_s6425" name="Уравнение" r:id="rId6" imgW="685502" imgH="215806" progId="Equation.3">
              <p:embed/>
            </p:oleObj>
          </a:graphicData>
        </a:graphic>
      </p:graphicFrame>
      <p:sp>
        <p:nvSpPr>
          <p:cNvPr id="18" name="Прямоугольник 17"/>
          <p:cNvSpPr/>
          <p:nvPr/>
        </p:nvSpPr>
        <p:spPr>
          <a:xfrm>
            <a:off x="5050608" y="3917497"/>
            <a:ext cx="792205" cy="369332"/>
          </a:xfrm>
          <a:prstGeom prst="rect">
            <a:avLst/>
          </a:prstGeom>
        </p:spPr>
        <p:txBody>
          <a:bodyPr wrap="none">
            <a:spAutoFit/>
          </a:bodyPr>
          <a:lstStyle/>
          <a:p>
            <a:r>
              <a:rPr lang="en-US" dirty="0" smtClean="0">
                <a:solidFill>
                  <a:srgbClr val="FF0000"/>
                </a:solidFill>
              </a:rPr>
              <a:t>(7.4.3)</a:t>
            </a:r>
            <a:endParaRPr lang="ru-RU" dirty="0">
              <a:solidFill>
                <a:srgbClr val="FF0000"/>
              </a:solidFill>
            </a:endParaRPr>
          </a:p>
        </p:txBody>
      </p:sp>
      <p:sp>
        <p:nvSpPr>
          <p:cNvPr id="19" name="Прямоугольник 18"/>
          <p:cNvSpPr/>
          <p:nvPr/>
        </p:nvSpPr>
        <p:spPr>
          <a:xfrm>
            <a:off x="-19286" y="4309443"/>
            <a:ext cx="3289940" cy="369332"/>
          </a:xfrm>
          <a:prstGeom prst="rect">
            <a:avLst/>
          </a:prstGeom>
        </p:spPr>
        <p:txBody>
          <a:bodyPr wrap="none">
            <a:spAutoFit/>
          </a:bodyPr>
          <a:lstStyle/>
          <a:p>
            <a:pPr indent="449580">
              <a:spcAft>
                <a:spcPts val="0"/>
              </a:spcAft>
            </a:pPr>
            <a:r>
              <a:rPr lang="uz-Cyrl-UZ" dirty="0">
                <a:latin typeface="Times New Roman" panose="02020603050405020304" pitchFamily="18" charset="0"/>
                <a:ea typeface="Times New Roman" panose="02020603050405020304" pitchFamily="18" charset="0"/>
              </a:rPr>
              <a:t>To’rtinchi nazariyaga asosan</a:t>
            </a:r>
            <a:endParaRPr lang="ru-RU" sz="1100" dirty="0">
              <a:effectLst/>
              <a:latin typeface="Arial" panose="020B0604020202020204" pitchFamily="34" charset="0"/>
              <a:ea typeface="Times New Roman" panose="02020603050405020304" pitchFamily="18" charset="0"/>
            </a:endParaRPr>
          </a:p>
        </p:txBody>
      </p:sp>
      <p:graphicFrame>
        <p:nvGraphicFramePr>
          <p:cNvPr id="21" name="Объект 20"/>
          <p:cNvGraphicFramePr>
            <a:graphicFrameLocks noChangeAspect="1"/>
          </p:cNvGraphicFramePr>
          <p:nvPr>
            <p:extLst>
              <p:ext uri="{D42A27DB-BD31-4B8C-83A1-F6EECF244321}">
                <p14:modId xmlns="" xmlns:p14="http://schemas.microsoft.com/office/powerpoint/2010/main" val="1179333379"/>
              </p:ext>
            </p:extLst>
          </p:nvPr>
        </p:nvGraphicFramePr>
        <p:xfrm>
          <a:off x="1253432" y="4731392"/>
          <a:ext cx="1119829" cy="444864"/>
        </p:xfrm>
        <a:graphic>
          <a:graphicData uri="http://schemas.openxmlformats.org/presentationml/2006/ole">
            <p:oleObj spid="_x0000_s6426" name="Уравнение" r:id="rId7" imgW="698500" imgH="279400" progId="Equation.3">
              <p:embed/>
            </p:oleObj>
          </a:graphicData>
        </a:graphic>
      </p:graphicFrame>
      <p:sp>
        <p:nvSpPr>
          <p:cNvPr id="24" name="Прямоугольник 23"/>
          <p:cNvSpPr/>
          <p:nvPr/>
        </p:nvSpPr>
        <p:spPr>
          <a:xfrm>
            <a:off x="2576346" y="4751565"/>
            <a:ext cx="652743"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yoki </a:t>
            </a:r>
            <a:endParaRPr lang="ru-RU" dirty="0"/>
          </a:p>
        </p:txBody>
      </p:sp>
      <p:graphicFrame>
        <p:nvGraphicFramePr>
          <p:cNvPr id="26" name="Объект 25"/>
          <p:cNvGraphicFramePr>
            <a:graphicFrameLocks noChangeAspect="1"/>
          </p:cNvGraphicFramePr>
          <p:nvPr>
            <p:extLst>
              <p:ext uri="{D42A27DB-BD31-4B8C-83A1-F6EECF244321}">
                <p14:modId xmlns="" xmlns:p14="http://schemas.microsoft.com/office/powerpoint/2010/main" val="791047765"/>
              </p:ext>
            </p:extLst>
          </p:nvPr>
        </p:nvGraphicFramePr>
        <p:xfrm>
          <a:off x="3477228" y="4759771"/>
          <a:ext cx="1366805" cy="388105"/>
        </p:xfrm>
        <a:graphic>
          <a:graphicData uri="http://schemas.openxmlformats.org/presentationml/2006/ole">
            <p:oleObj spid="_x0000_s6427" name="Уравнение" r:id="rId8" imgW="774364" imgH="215806" progId="Equation.3">
              <p:embed/>
            </p:oleObj>
          </a:graphicData>
        </a:graphic>
      </p:graphicFrame>
      <p:sp>
        <p:nvSpPr>
          <p:cNvPr id="27" name="Прямоугольник 26"/>
          <p:cNvSpPr/>
          <p:nvPr/>
        </p:nvSpPr>
        <p:spPr>
          <a:xfrm>
            <a:off x="5054885" y="4769157"/>
            <a:ext cx="792205" cy="369332"/>
          </a:xfrm>
          <a:prstGeom prst="rect">
            <a:avLst/>
          </a:prstGeom>
        </p:spPr>
        <p:txBody>
          <a:bodyPr wrap="none">
            <a:spAutoFit/>
          </a:bodyPr>
          <a:lstStyle/>
          <a:p>
            <a:r>
              <a:rPr lang="en-US" dirty="0" smtClean="0">
                <a:solidFill>
                  <a:srgbClr val="FF0000"/>
                </a:solidFill>
              </a:rPr>
              <a:t>(7.4.4)</a:t>
            </a:r>
            <a:endParaRPr lang="ru-RU" dirty="0">
              <a:solidFill>
                <a:srgbClr val="FF0000"/>
              </a:solidFill>
            </a:endParaRPr>
          </a:p>
        </p:txBody>
      </p:sp>
      <p:sp>
        <p:nvSpPr>
          <p:cNvPr id="28" name="Прямоугольник 27"/>
          <p:cNvSpPr/>
          <p:nvPr/>
        </p:nvSpPr>
        <p:spPr>
          <a:xfrm>
            <a:off x="0" y="5216809"/>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Avvallari </a:t>
            </a:r>
            <a:r>
              <a:rPr lang="uz-Cyrl-UZ" dirty="0">
                <a:latin typeface="Times New Roman" panose="02020603050405020304" pitchFamily="18" charset="0"/>
                <a:ea typeface="Times New Roman" panose="02020603050405020304" pitchFamily="18" charset="0"/>
              </a:rPr>
              <a:t>ikkinchi nazariya bo’yicha hisoblanilgan, ya’ni hozirgi paytda to’rtinchi nazariya bo’yicha loyihalash ishlari olib boriladi. </a:t>
            </a:r>
            <a:r>
              <a:rPr lang="uz-Cyrl-UZ" dirty="0" smtClean="0">
                <a:latin typeface="Times New Roman" panose="02020603050405020304" pitchFamily="18" charset="0"/>
                <a:ea typeface="Times New Roman" panose="02020603050405020304" pitchFamily="18" charset="0"/>
              </a:rPr>
              <a:t>Demak </a:t>
            </a:r>
            <a:endParaRPr lang="ru-RU" dirty="0"/>
          </a:p>
        </p:txBody>
      </p:sp>
      <p:graphicFrame>
        <p:nvGraphicFramePr>
          <p:cNvPr id="30" name="Объект 29"/>
          <p:cNvGraphicFramePr>
            <a:graphicFrameLocks noChangeAspect="1"/>
          </p:cNvGraphicFramePr>
          <p:nvPr>
            <p:extLst>
              <p:ext uri="{D42A27DB-BD31-4B8C-83A1-F6EECF244321}">
                <p14:modId xmlns="" xmlns:p14="http://schemas.microsoft.com/office/powerpoint/2010/main" val="16478592"/>
              </p:ext>
            </p:extLst>
          </p:nvPr>
        </p:nvGraphicFramePr>
        <p:xfrm>
          <a:off x="2845272" y="5863140"/>
          <a:ext cx="1119829" cy="352823"/>
        </p:xfrm>
        <a:graphic>
          <a:graphicData uri="http://schemas.openxmlformats.org/presentationml/2006/ole">
            <p:oleObj spid="_x0000_s6428" name="Уравнение" r:id="rId9" imgW="698197" imgH="215806" progId="Equation.3">
              <p:embed/>
            </p:oleObj>
          </a:graphicData>
        </a:graphic>
      </p:graphicFrame>
      <p:sp>
        <p:nvSpPr>
          <p:cNvPr id="31" name="Прямоугольник 30"/>
          <p:cNvSpPr/>
          <p:nvPr/>
        </p:nvSpPr>
        <p:spPr>
          <a:xfrm>
            <a:off x="4332576" y="5835932"/>
            <a:ext cx="792205" cy="369332"/>
          </a:xfrm>
          <a:prstGeom prst="rect">
            <a:avLst/>
          </a:prstGeom>
        </p:spPr>
        <p:txBody>
          <a:bodyPr wrap="none">
            <a:spAutoFit/>
          </a:bodyPr>
          <a:lstStyle/>
          <a:p>
            <a:r>
              <a:rPr lang="en-US" dirty="0" smtClean="0">
                <a:solidFill>
                  <a:srgbClr val="FF0000"/>
                </a:solidFill>
              </a:rPr>
              <a:t>(7.4.5)</a:t>
            </a:r>
            <a:endParaRPr lang="ru-RU" dirty="0">
              <a:solidFill>
                <a:srgbClr val="FF0000"/>
              </a:solidFill>
            </a:endParaRPr>
          </a:p>
        </p:txBody>
      </p:sp>
      <p:sp>
        <p:nvSpPr>
          <p:cNvPr id="32" name="Прямоугольник 31"/>
          <p:cNvSpPr/>
          <p:nvPr/>
        </p:nvSpPr>
        <p:spPr>
          <a:xfrm>
            <a:off x="382865" y="6335296"/>
            <a:ext cx="1415772" cy="369332"/>
          </a:xfrm>
          <a:prstGeom prst="rect">
            <a:avLst/>
          </a:prstGeom>
        </p:spPr>
        <p:txBody>
          <a:bodyPr wrap="none">
            <a:spAutoFit/>
          </a:bodyPr>
          <a:lstStyle/>
          <a:p>
            <a:r>
              <a:rPr lang="en-US" dirty="0">
                <a:latin typeface="Times New Roman" panose="02020603050405020304" pitchFamily="18" charset="0"/>
                <a:ea typeface="Times New Roman" panose="02020603050405020304" pitchFamily="18" charset="0"/>
              </a:rPr>
              <a:t>P</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lat</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endParaRPr lang="ru-RU" dirty="0"/>
          </a:p>
        </p:txBody>
      </p:sp>
      <p:graphicFrame>
        <p:nvGraphicFramePr>
          <p:cNvPr id="34" name="Объект 33"/>
          <p:cNvGraphicFramePr>
            <a:graphicFrameLocks noChangeAspect="1"/>
          </p:cNvGraphicFramePr>
          <p:nvPr>
            <p:extLst>
              <p:ext uri="{D42A27DB-BD31-4B8C-83A1-F6EECF244321}">
                <p14:modId xmlns="" xmlns:p14="http://schemas.microsoft.com/office/powerpoint/2010/main" val="3406932208"/>
              </p:ext>
            </p:extLst>
          </p:nvPr>
        </p:nvGraphicFramePr>
        <p:xfrm>
          <a:off x="2151006" y="6377323"/>
          <a:ext cx="850680" cy="320748"/>
        </p:xfrm>
        <a:graphic>
          <a:graphicData uri="http://schemas.openxmlformats.org/presentationml/2006/ole">
            <p:oleObj spid="_x0000_s6429" name="Уравнение" r:id="rId10" imgW="583693" imgH="215713" progId="Equation.3">
              <p:embed/>
            </p:oleObj>
          </a:graphicData>
        </a:graphic>
      </p:graphicFrame>
      <p:sp>
        <p:nvSpPr>
          <p:cNvPr id="35" name="Прямоугольник 34"/>
          <p:cNvSpPr/>
          <p:nvPr/>
        </p:nvSpPr>
        <p:spPr>
          <a:xfrm>
            <a:off x="3056537" y="6344683"/>
            <a:ext cx="710451"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mPa, </a:t>
            </a:r>
            <a:endParaRPr lang="ru-RU" dirty="0"/>
          </a:p>
        </p:txBody>
      </p:sp>
      <p:graphicFrame>
        <p:nvGraphicFramePr>
          <p:cNvPr id="37" name="Объект 36"/>
          <p:cNvGraphicFramePr>
            <a:graphicFrameLocks noChangeAspect="1"/>
          </p:cNvGraphicFramePr>
          <p:nvPr>
            <p:extLst>
              <p:ext uri="{D42A27DB-BD31-4B8C-83A1-F6EECF244321}">
                <p14:modId xmlns="" xmlns:p14="http://schemas.microsoft.com/office/powerpoint/2010/main" val="3946259497"/>
              </p:ext>
            </p:extLst>
          </p:nvPr>
        </p:nvGraphicFramePr>
        <p:xfrm>
          <a:off x="3860940" y="6362106"/>
          <a:ext cx="780951" cy="320748"/>
        </p:xfrm>
        <a:graphic>
          <a:graphicData uri="http://schemas.openxmlformats.org/presentationml/2006/ole">
            <p:oleObj spid="_x0000_s6430" name="Уравнение" r:id="rId11" imgW="532937" imgH="215713" progId="Equation.3">
              <p:embed/>
            </p:oleObj>
          </a:graphicData>
        </a:graphic>
      </p:graphicFrame>
      <p:sp>
        <p:nvSpPr>
          <p:cNvPr id="38" name="Прямоугольник 37"/>
          <p:cNvSpPr/>
          <p:nvPr/>
        </p:nvSpPr>
        <p:spPr>
          <a:xfrm>
            <a:off x="4839121" y="6329692"/>
            <a:ext cx="954172" cy="369332"/>
          </a:xfrm>
          <a:prstGeom prst="rect">
            <a:avLst/>
          </a:prstGeom>
        </p:spPr>
        <p:txBody>
          <a:bodyPr wrap="none">
            <a:spAutoFit/>
          </a:bodyPr>
          <a:lstStyle/>
          <a:p>
            <a:r>
              <a:rPr lang="en-US" dirty="0" smtClean="0">
                <a:latin typeface="Times New Roman" panose="02020603050405020304" pitchFamily="18" charset="0"/>
                <a:ea typeface="Times New Roman" panose="02020603050405020304" pitchFamily="18" charset="0"/>
              </a:rPr>
              <a:t>mPa dir.</a:t>
            </a:r>
            <a:endParaRPr lang="ru-RU" dirty="0"/>
          </a:p>
        </p:txBody>
      </p:sp>
    </p:spTree>
    <p:extLst>
      <p:ext uri="{BB962C8B-B14F-4D97-AF65-F5344CB8AC3E}">
        <p14:creationId xmlns="" xmlns:p14="http://schemas.microsoft.com/office/powerpoint/2010/main" val="32538084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0"/>
            <a:ext cx="8232140" cy="932596"/>
          </a:xfrm>
        </p:spPr>
        <p:txBody>
          <a:bodyPr>
            <a:normAutofit/>
          </a:bodyPr>
          <a:lstStyle/>
          <a:p>
            <a:r>
              <a:rPr lang="en-US" b="1" dirty="0"/>
              <a:t>5. </a:t>
            </a:r>
            <a:r>
              <a:rPr lang="uz-Cyrl-UZ" b="1" dirty="0"/>
              <a:t>Siljishdagi potentsial energiya.</a:t>
            </a:r>
            <a:endParaRPr lang="ru-RU" dirty="0"/>
          </a:p>
        </p:txBody>
      </p:sp>
      <p:sp>
        <p:nvSpPr>
          <p:cNvPr id="4" name="Прямоугольник 3"/>
          <p:cNvSpPr/>
          <p:nvPr/>
        </p:nvSpPr>
        <p:spPr>
          <a:xfrm>
            <a:off x="0" y="1059596"/>
            <a:ext cx="9144000" cy="923330"/>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isob</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iyasi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tekkis</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kuchlanganlik</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olatining</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ususiy</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oli</a:t>
            </a:r>
            <a:r>
              <a:rPr lang="en-US" dirty="0">
                <a:latin typeface="Times New Roman" panose="02020603050405020304" pitchFamily="18" charset="0"/>
                <a:ea typeface="Times New Roman" panose="02020603050405020304" pitchFamily="18" charset="0"/>
              </a:rPr>
              <a:t>  b</a:t>
            </a:r>
            <a:r>
              <a:rPr lang="uz-Cyrl-UZ" dirty="0">
                <a:latin typeface="Times New Roman" panose="02020603050405020304" pitchFamily="18" charset="0"/>
                <a:ea typeface="Times New Roman" panose="02020603050405020304" pitchFamily="18" charset="0"/>
              </a:rPr>
              <a:t>o’</a:t>
            </a:r>
            <a:r>
              <a:rPr lang="en-US" dirty="0" err="1">
                <a:latin typeface="Times New Roman" panose="02020603050405020304" pitchFamily="18" charset="0"/>
                <a:ea typeface="Times New Roman" panose="02020603050405020304" pitchFamily="18" charset="0"/>
              </a:rPr>
              <a:t>lga</a:t>
            </a:r>
            <a:r>
              <a:rPr lang="uz-Cyrl-UZ" dirty="0">
                <a:latin typeface="Times New Roman" panose="02020603050405020304" pitchFamily="18" charset="0"/>
                <a:ea typeface="Times New Roman" panose="02020603050405020304" pitchFamily="18" charset="0"/>
              </a:rPr>
              <a:t>nligini  h</a:t>
            </a:r>
            <a:r>
              <a:rPr lang="en-US" dirty="0" err="1">
                <a:latin typeface="Times New Roman" panose="02020603050405020304" pitchFamily="18" charset="0"/>
                <a:ea typeface="Times New Roman" panose="02020603050405020304" pitchFamily="18" charset="0"/>
              </a:rPr>
              <a:t>isobga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olsak</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deforma</a:t>
            </a:r>
            <a:r>
              <a:rPr lang="uz-Cyrl-UZ" dirty="0">
                <a:latin typeface="Times New Roman" panose="02020603050405020304" pitchFamily="18" charset="0"/>
                <a:ea typeface="Times New Roman" panose="02020603050405020304" pitchFamily="18" charset="0"/>
              </a:rPr>
              <a:t>ts</a:t>
            </a:r>
            <a:r>
              <a:rPr lang="en-US" dirty="0" err="1">
                <a:latin typeface="Times New Roman" panose="02020603050405020304" pitchFamily="18" charset="0"/>
                <a:ea typeface="Times New Roman" panose="02020603050405020304" pitchFamily="18" charset="0"/>
              </a:rPr>
              <a:t>iyaning</a:t>
            </a:r>
            <a:r>
              <a:rPr lang="en-US" dirty="0">
                <a:latin typeface="Times New Roman" panose="02020603050405020304" pitchFamily="18" charset="0"/>
                <a:ea typeface="Times New Roman" panose="02020603050405020304" pitchFamily="18" charset="0"/>
              </a:rPr>
              <a:t> </a:t>
            </a:r>
            <a:r>
              <a:rPr lang="en-US" b="1" u="sng" dirty="0">
                <a:solidFill>
                  <a:srgbClr val="0000FF"/>
                </a:solidFill>
                <a:latin typeface="Times New Roman" panose="02020603050405020304" pitchFamily="18" charset="0"/>
                <a:ea typeface="Times New Roman" panose="02020603050405020304" pitchFamily="18" charset="0"/>
              </a:rPr>
              <a:t>SOLISHTIRMA</a:t>
            </a:r>
            <a:r>
              <a:rPr lang="en-US" b="1" dirty="0">
                <a:solidFill>
                  <a:srgbClr val="0000FF"/>
                </a:solidFill>
                <a:latin typeface="Times New Roman" panose="02020603050405020304" pitchFamily="18" charset="0"/>
                <a:ea typeface="Times New Roman" panose="02020603050405020304" pitchFamily="18" charset="0"/>
              </a:rPr>
              <a:t> </a:t>
            </a:r>
            <a:r>
              <a:rPr lang="en-US" b="1" dirty="0" err="1">
                <a:solidFill>
                  <a:srgbClr val="0000FF"/>
                </a:solidFill>
                <a:latin typeface="Times New Roman" panose="02020603050405020304" pitchFamily="18" charset="0"/>
                <a:ea typeface="Times New Roman" panose="02020603050405020304" pitchFamily="18" charset="0"/>
              </a:rPr>
              <a:t>poten</a:t>
            </a:r>
            <a:r>
              <a:rPr lang="uz-Cyrl-UZ" b="1" dirty="0">
                <a:solidFill>
                  <a:srgbClr val="0000FF"/>
                </a:solidFill>
                <a:latin typeface="Times New Roman" panose="02020603050405020304" pitchFamily="18" charset="0"/>
                <a:ea typeface="Times New Roman" panose="02020603050405020304" pitchFamily="18" charset="0"/>
              </a:rPr>
              <a:t>ts</a:t>
            </a:r>
            <a:r>
              <a:rPr lang="en-US" b="1" dirty="0" err="1">
                <a:solidFill>
                  <a:srgbClr val="0000FF"/>
                </a:solidFill>
                <a:latin typeface="Times New Roman" panose="02020603050405020304" pitchFamily="18" charset="0"/>
                <a:ea typeface="Times New Roman" panose="02020603050405020304" pitchFamily="18" charset="0"/>
              </a:rPr>
              <a:t>ial</a:t>
            </a:r>
            <a:r>
              <a:rPr lang="en-US" b="1" dirty="0">
                <a:solidFill>
                  <a:srgbClr val="0000FF"/>
                </a:solidFill>
                <a:latin typeface="Times New Roman" panose="02020603050405020304" pitchFamily="18" charset="0"/>
                <a:ea typeface="Times New Roman" panose="02020603050405020304" pitchFamily="18" charset="0"/>
              </a:rPr>
              <a:t> </a:t>
            </a:r>
            <a:r>
              <a:rPr lang="en-US" b="1" dirty="0" err="1">
                <a:solidFill>
                  <a:srgbClr val="0000FF"/>
                </a:solidFill>
                <a:latin typeface="Times New Roman" panose="02020603050405020304" pitchFamily="18" charset="0"/>
                <a:ea typeface="Times New Roman" panose="02020603050405020304" pitchFamily="18" charset="0"/>
              </a:rPr>
              <a:t>energiyasi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uyidagicha</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a:t>
            </a:r>
            <a:r>
              <a:rPr lang="en-US" dirty="0" err="1">
                <a:latin typeface="Times New Roman" panose="02020603050405020304" pitchFamily="18" charset="0"/>
                <a:ea typeface="Times New Roman" panose="02020603050405020304" pitchFamily="18" charset="0"/>
              </a:rPr>
              <a:t>isoblanadi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3064649131"/>
              </p:ext>
            </p:extLst>
          </p:nvPr>
        </p:nvGraphicFramePr>
        <p:xfrm>
          <a:off x="2799700" y="2017982"/>
          <a:ext cx="2565982" cy="571769"/>
        </p:xfrm>
        <a:graphic>
          <a:graphicData uri="http://schemas.openxmlformats.org/presentationml/2006/ole">
            <p:oleObj spid="_x0000_s7334" name="Уравнение" r:id="rId3" imgW="1752600" imgH="393700" progId="Equation.3">
              <p:embed/>
            </p:oleObj>
          </a:graphicData>
        </a:graphic>
      </p:graphicFrame>
      <p:sp>
        <p:nvSpPr>
          <p:cNvPr id="7" name="Прямоугольник 6"/>
          <p:cNvSpPr/>
          <p:nvPr/>
        </p:nvSpPr>
        <p:spPr>
          <a:xfrm>
            <a:off x="5492997" y="2119200"/>
            <a:ext cx="792205" cy="369332"/>
          </a:xfrm>
          <a:prstGeom prst="rect">
            <a:avLst/>
          </a:prstGeom>
        </p:spPr>
        <p:txBody>
          <a:bodyPr wrap="none">
            <a:spAutoFit/>
          </a:bodyPr>
          <a:lstStyle/>
          <a:p>
            <a:r>
              <a:rPr lang="en-US" dirty="0" smtClean="0">
                <a:solidFill>
                  <a:srgbClr val="FF0000"/>
                </a:solidFill>
              </a:rPr>
              <a:t>(7.5.1)</a:t>
            </a:r>
            <a:endParaRPr lang="ru-RU" dirty="0">
              <a:solidFill>
                <a:srgbClr val="FF0000"/>
              </a:solidFill>
            </a:endParaRPr>
          </a:p>
        </p:txBody>
      </p:sp>
      <p:graphicFrame>
        <p:nvGraphicFramePr>
          <p:cNvPr id="9" name="Объект 8"/>
          <p:cNvGraphicFramePr>
            <a:graphicFrameLocks noChangeAspect="1"/>
          </p:cNvGraphicFramePr>
          <p:nvPr>
            <p:extLst>
              <p:ext uri="{D42A27DB-BD31-4B8C-83A1-F6EECF244321}">
                <p14:modId xmlns="" xmlns:p14="http://schemas.microsoft.com/office/powerpoint/2010/main" val="2632472066"/>
              </p:ext>
            </p:extLst>
          </p:nvPr>
        </p:nvGraphicFramePr>
        <p:xfrm>
          <a:off x="277678" y="2823374"/>
          <a:ext cx="571769" cy="320748"/>
        </p:xfrm>
        <a:graphic>
          <a:graphicData uri="http://schemas.openxmlformats.org/presentationml/2006/ole">
            <p:oleObj spid="_x0000_s7335" name="Уравнение" r:id="rId4" imgW="393359" imgH="215713" progId="Equation.3">
              <p:embed/>
            </p:oleObj>
          </a:graphicData>
        </a:graphic>
      </p:graphicFrame>
      <p:graphicFrame>
        <p:nvGraphicFramePr>
          <p:cNvPr id="11" name="Объект 10"/>
          <p:cNvGraphicFramePr>
            <a:graphicFrameLocks noChangeAspect="1"/>
          </p:cNvGraphicFramePr>
          <p:nvPr>
            <p:extLst>
              <p:ext uri="{D42A27DB-BD31-4B8C-83A1-F6EECF244321}">
                <p14:modId xmlns="" xmlns:p14="http://schemas.microsoft.com/office/powerpoint/2010/main" val="114262952"/>
              </p:ext>
            </p:extLst>
          </p:nvPr>
        </p:nvGraphicFramePr>
        <p:xfrm>
          <a:off x="1507627" y="2823374"/>
          <a:ext cx="739115" cy="320748"/>
        </p:xfrm>
        <a:graphic>
          <a:graphicData uri="http://schemas.openxmlformats.org/presentationml/2006/ole">
            <p:oleObj spid="_x0000_s7336" name="Уравнение" r:id="rId5" imgW="508000" imgH="228600" progId="Equation.3">
              <p:embed/>
            </p:oleObj>
          </a:graphicData>
        </a:graphic>
      </p:graphicFrame>
      <p:sp>
        <p:nvSpPr>
          <p:cNvPr id="12" name="Прямоугольник 11"/>
          <p:cNvSpPr/>
          <p:nvPr/>
        </p:nvSpPr>
        <p:spPr>
          <a:xfrm>
            <a:off x="971183" y="2799082"/>
            <a:ext cx="460382" cy="369332"/>
          </a:xfrm>
          <a:prstGeom prst="rect">
            <a:avLst/>
          </a:prstGeom>
        </p:spPr>
        <p:txBody>
          <a:bodyPr wrap="none">
            <a:spAutoFit/>
          </a:bodyPr>
          <a:lstStyle/>
          <a:p>
            <a:r>
              <a:rPr lang="en-US" dirty="0" err="1">
                <a:latin typeface="Times New Roman" panose="02020603050405020304" pitchFamily="18" charset="0"/>
                <a:ea typeface="Times New Roman" panose="02020603050405020304" pitchFamily="18" charset="0"/>
              </a:rPr>
              <a:t>va</a:t>
            </a:r>
            <a:r>
              <a:rPr lang="en-US" dirty="0">
                <a:latin typeface="Times New Roman" panose="02020603050405020304" pitchFamily="18" charset="0"/>
                <a:ea typeface="Times New Roman" panose="02020603050405020304" pitchFamily="18" charset="0"/>
              </a:rPr>
              <a:t> </a:t>
            </a:r>
            <a:endParaRPr lang="ru-RU" dirty="0"/>
          </a:p>
        </p:txBody>
      </p:sp>
      <p:sp>
        <p:nvSpPr>
          <p:cNvPr id="13" name="Прямоугольник 12"/>
          <p:cNvSpPr/>
          <p:nvPr/>
        </p:nvSpPr>
        <p:spPr>
          <a:xfrm>
            <a:off x="2345641" y="2799082"/>
            <a:ext cx="2593659"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e</a:t>
            </a:r>
            <a:r>
              <a:rPr lang="en-US" dirty="0" err="1">
                <a:latin typeface="Times New Roman" panose="02020603050405020304" pitchFamily="18" charset="0"/>
                <a:ea typeface="Times New Roman" panose="02020603050405020304" pitchFamily="18" charset="0"/>
              </a:rPr>
              <a:t>kanligini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e’tiborga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olsak</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15" name="Объект 14"/>
          <p:cNvGraphicFramePr>
            <a:graphicFrameLocks noChangeAspect="1"/>
          </p:cNvGraphicFramePr>
          <p:nvPr>
            <p:extLst>
              <p:ext uri="{D42A27DB-BD31-4B8C-83A1-F6EECF244321}">
                <p14:modId xmlns="" xmlns:p14="http://schemas.microsoft.com/office/powerpoint/2010/main" val="648895509"/>
              </p:ext>
            </p:extLst>
          </p:nvPr>
        </p:nvGraphicFramePr>
        <p:xfrm>
          <a:off x="6219083" y="2676946"/>
          <a:ext cx="1185373" cy="613604"/>
        </p:xfrm>
        <a:graphic>
          <a:graphicData uri="http://schemas.openxmlformats.org/presentationml/2006/ole">
            <p:oleObj spid="_x0000_s7337" name="Уравнение" r:id="rId6" imgW="812447" imgH="418918" progId="Equation.3">
              <p:embed/>
            </p:oleObj>
          </a:graphicData>
        </a:graphic>
      </p:graphicFrame>
      <p:sp>
        <p:nvSpPr>
          <p:cNvPr id="16" name="Прямоугольник 15"/>
          <p:cNvSpPr/>
          <p:nvPr/>
        </p:nvSpPr>
        <p:spPr>
          <a:xfrm>
            <a:off x="7609176" y="2799082"/>
            <a:ext cx="792205" cy="369332"/>
          </a:xfrm>
          <a:prstGeom prst="rect">
            <a:avLst/>
          </a:prstGeom>
        </p:spPr>
        <p:txBody>
          <a:bodyPr wrap="none">
            <a:spAutoFit/>
          </a:bodyPr>
          <a:lstStyle/>
          <a:p>
            <a:r>
              <a:rPr lang="en-US" dirty="0" smtClean="0">
                <a:solidFill>
                  <a:srgbClr val="FF0000"/>
                </a:solidFill>
              </a:rPr>
              <a:t>(7.5.2)</a:t>
            </a:r>
            <a:endParaRPr lang="ru-RU" dirty="0">
              <a:solidFill>
                <a:srgbClr val="FF0000"/>
              </a:solidFill>
            </a:endParaRPr>
          </a:p>
        </p:txBody>
      </p:sp>
      <p:sp>
        <p:nvSpPr>
          <p:cNvPr id="17" name="Прямоугольник 16"/>
          <p:cNvSpPr/>
          <p:nvPr/>
        </p:nvSpPr>
        <p:spPr>
          <a:xfrm>
            <a:off x="0" y="3493750"/>
            <a:ext cx="1719098" cy="369332"/>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rPr>
              <a:t>kelib</a:t>
            </a:r>
            <a:r>
              <a:rPr lang="en-US" dirty="0">
                <a:latin typeface="Times New Roman" panose="02020603050405020304" pitchFamily="18" charset="0"/>
                <a:ea typeface="Times New Roman" panose="02020603050405020304" pitchFamily="18" charset="0"/>
              </a:rPr>
              <a:t> chi</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adi</a:t>
            </a:r>
            <a:r>
              <a:rPr lang="en-US" dirty="0">
                <a:latin typeface="Times New Roman" panose="02020603050405020304" pitchFamily="18" charset="0"/>
                <a:ea typeface="Times New Roman" panose="02020603050405020304" pitchFamily="18" charset="0"/>
              </a:rPr>
              <a:t>.</a:t>
            </a:r>
            <a:endParaRPr lang="ru-RU" dirty="0"/>
          </a:p>
        </p:txBody>
      </p:sp>
      <p:graphicFrame>
        <p:nvGraphicFramePr>
          <p:cNvPr id="19" name="Объект 18"/>
          <p:cNvGraphicFramePr>
            <a:graphicFrameLocks noChangeAspect="1"/>
          </p:cNvGraphicFramePr>
          <p:nvPr>
            <p:extLst>
              <p:ext uri="{D42A27DB-BD31-4B8C-83A1-F6EECF244321}">
                <p14:modId xmlns="" xmlns:p14="http://schemas.microsoft.com/office/powerpoint/2010/main" val="792278179"/>
              </p:ext>
            </p:extLst>
          </p:nvPr>
        </p:nvGraphicFramePr>
        <p:xfrm>
          <a:off x="2033688" y="3385688"/>
          <a:ext cx="925478" cy="570501"/>
        </p:xfrm>
        <a:graphic>
          <a:graphicData uri="http://schemas.openxmlformats.org/presentationml/2006/ole">
            <p:oleObj spid="_x0000_s7338" name="Уравнение" r:id="rId7" imgW="698197" imgH="431613" progId="Equation.3">
              <p:embed/>
            </p:oleObj>
          </a:graphicData>
        </a:graphic>
      </p:graphicFrame>
      <p:sp>
        <p:nvSpPr>
          <p:cNvPr id="20" name="Прямоугольник 19"/>
          <p:cNvSpPr/>
          <p:nvPr/>
        </p:nvSpPr>
        <p:spPr>
          <a:xfrm>
            <a:off x="3305519" y="3486273"/>
            <a:ext cx="1633781" cy="369332"/>
          </a:xfrm>
          <a:prstGeom prst="rect">
            <a:avLst/>
          </a:prstGeom>
        </p:spPr>
        <p:txBody>
          <a:bodyPr wrap="none">
            <a:spAutoFit/>
          </a:bodyPr>
          <a:lstStyle/>
          <a:p>
            <a:r>
              <a:rPr lang="uz-Cyrl-UZ" dirty="0">
                <a:latin typeface="Times New Roman" panose="02020603050405020304" pitchFamily="18" charset="0"/>
                <a:ea typeface="Times New Roman" panose="02020603050405020304" pitchFamily="18" charset="0"/>
              </a:rPr>
              <a:t>bo’</a:t>
            </a:r>
            <a:r>
              <a:rPr lang="en-US" dirty="0" err="1">
                <a:latin typeface="Times New Roman" panose="02020603050405020304" pitchFamily="18" charset="0"/>
                <a:ea typeface="Times New Roman" panose="02020603050405020304" pitchFamily="18" charset="0"/>
              </a:rPr>
              <a:t>lgani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uchun</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22" name="Объект 21"/>
          <p:cNvGraphicFramePr>
            <a:graphicFrameLocks noChangeAspect="1"/>
          </p:cNvGraphicFramePr>
          <p:nvPr>
            <p:extLst>
              <p:ext uri="{D42A27DB-BD31-4B8C-83A1-F6EECF244321}">
                <p14:modId xmlns="" xmlns:p14="http://schemas.microsoft.com/office/powerpoint/2010/main" val="1087739394"/>
              </p:ext>
            </p:extLst>
          </p:nvPr>
        </p:nvGraphicFramePr>
        <p:xfrm>
          <a:off x="4990511" y="3364640"/>
          <a:ext cx="1282991" cy="627551"/>
        </p:xfrm>
        <a:graphic>
          <a:graphicData uri="http://schemas.openxmlformats.org/presentationml/2006/ole">
            <p:oleObj spid="_x0000_s7339" name="Уравнение" r:id="rId8" imgW="876300" imgH="431800" progId="Equation.3">
              <p:embed/>
            </p:oleObj>
          </a:graphicData>
        </a:graphic>
      </p:graphicFrame>
      <p:sp>
        <p:nvSpPr>
          <p:cNvPr id="23" name="Прямоугольник 22"/>
          <p:cNvSpPr/>
          <p:nvPr/>
        </p:nvSpPr>
        <p:spPr>
          <a:xfrm>
            <a:off x="6318581" y="3508754"/>
            <a:ext cx="792205" cy="369332"/>
          </a:xfrm>
          <a:prstGeom prst="rect">
            <a:avLst/>
          </a:prstGeom>
        </p:spPr>
        <p:txBody>
          <a:bodyPr wrap="none">
            <a:spAutoFit/>
          </a:bodyPr>
          <a:lstStyle/>
          <a:p>
            <a:r>
              <a:rPr lang="en-US" dirty="0" smtClean="0">
                <a:solidFill>
                  <a:srgbClr val="FF0000"/>
                </a:solidFill>
              </a:rPr>
              <a:t>(7.5.3)</a:t>
            </a:r>
            <a:endParaRPr lang="ru-RU" dirty="0">
              <a:solidFill>
                <a:srgbClr val="FF0000"/>
              </a:solidFill>
            </a:endParaRPr>
          </a:p>
        </p:txBody>
      </p:sp>
      <p:sp>
        <p:nvSpPr>
          <p:cNvPr id="24" name="Прямоугольник 23"/>
          <p:cNvSpPr/>
          <p:nvPr/>
        </p:nvSpPr>
        <p:spPr>
          <a:xfrm>
            <a:off x="-1000" y="4577637"/>
            <a:ext cx="4432299" cy="369332"/>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ea typeface="Times New Roman" panose="02020603050405020304" pitchFamily="18" charset="0"/>
              </a:rPr>
              <a:t>Sof</a:t>
            </a:r>
            <a:r>
              <a:rPr lang="en-US" dirty="0" smtClean="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siljishdagi</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Guk</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q</a:t>
            </a:r>
            <a:r>
              <a:rPr lang="en-US" dirty="0" err="1">
                <a:latin typeface="Times New Roman" panose="02020603050405020304" pitchFamily="18" charset="0"/>
                <a:ea typeface="Times New Roman" panose="02020603050405020304" pitchFamily="18" charset="0"/>
              </a:rPr>
              <a:t>onuniga</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binoan</a:t>
            </a:r>
            <a:r>
              <a:rPr lang="en-US" dirty="0">
                <a:latin typeface="Times New Roman" panose="02020603050405020304" pitchFamily="18" charset="0"/>
                <a:ea typeface="Times New Roman" panose="02020603050405020304" pitchFamily="18" charset="0"/>
              </a:rPr>
              <a:t> </a:t>
            </a:r>
            <a:endParaRPr lang="ru-RU" dirty="0"/>
          </a:p>
        </p:txBody>
      </p:sp>
      <p:graphicFrame>
        <p:nvGraphicFramePr>
          <p:cNvPr id="26" name="Объект 25"/>
          <p:cNvGraphicFramePr>
            <a:graphicFrameLocks noChangeAspect="1"/>
          </p:cNvGraphicFramePr>
          <p:nvPr>
            <p:extLst>
              <p:ext uri="{D42A27DB-BD31-4B8C-83A1-F6EECF244321}">
                <p14:modId xmlns="" xmlns:p14="http://schemas.microsoft.com/office/powerpoint/2010/main" val="3739446765"/>
              </p:ext>
            </p:extLst>
          </p:nvPr>
        </p:nvGraphicFramePr>
        <p:xfrm>
          <a:off x="4285417" y="4469119"/>
          <a:ext cx="862089" cy="519790"/>
        </p:xfrm>
        <a:graphic>
          <a:graphicData uri="http://schemas.openxmlformats.org/presentationml/2006/ole">
            <p:oleObj spid="_x0000_s7340" name="Уравнение" r:id="rId9" imgW="647419" imgH="393529" progId="Equation.3">
              <p:embed/>
            </p:oleObj>
          </a:graphicData>
        </a:graphic>
      </p:graphicFrame>
      <p:sp>
        <p:nvSpPr>
          <p:cNvPr id="27" name="Прямоугольник 26"/>
          <p:cNvSpPr/>
          <p:nvPr/>
        </p:nvSpPr>
        <p:spPr>
          <a:xfrm>
            <a:off x="5234903" y="4577637"/>
            <a:ext cx="792205" cy="369332"/>
          </a:xfrm>
          <a:prstGeom prst="rect">
            <a:avLst/>
          </a:prstGeom>
        </p:spPr>
        <p:txBody>
          <a:bodyPr wrap="none">
            <a:spAutoFit/>
          </a:bodyPr>
          <a:lstStyle/>
          <a:p>
            <a:r>
              <a:rPr lang="en-US" dirty="0" smtClean="0">
                <a:solidFill>
                  <a:srgbClr val="FF0000"/>
                </a:solidFill>
              </a:rPr>
              <a:t>(7.5.4)</a:t>
            </a:r>
            <a:endParaRPr lang="ru-RU" dirty="0">
              <a:solidFill>
                <a:srgbClr val="FF0000"/>
              </a:solidFill>
            </a:endParaRPr>
          </a:p>
        </p:txBody>
      </p:sp>
      <p:sp>
        <p:nvSpPr>
          <p:cNvPr id="28" name="Прямоугольник 27"/>
          <p:cNvSpPr/>
          <p:nvPr/>
        </p:nvSpPr>
        <p:spPr>
          <a:xfrm>
            <a:off x="0" y="5394910"/>
            <a:ext cx="9144000" cy="646331"/>
          </a:xfrm>
          <a:prstGeom prst="rect">
            <a:avLst/>
          </a:prstGeom>
        </p:spPr>
        <p:txBody>
          <a:bodyPr wrap="square">
            <a:spAutoFit/>
          </a:bodyPr>
          <a:lstStyle/>
          <a:p>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Natijada</a:t>
            </a:r>
            <a:r>
              <a:rPr lang="uz-Cyrl-UZ" dirty="0">
                <a:latin typeface="Times New Roman" panose="02020603050405020304" pitchFamily="18" charset="0"/>
                <a:ea typeface="Times New Roman" panose="02020603050405020304" pitchFamily="18" charset="0"/>
              </a:rPr>
              <a:t>, siljishdagi deformatsiyaning solishtirma potentsial energiyasi urinma kuchlanishning yoki siljish burchagining kvadrat funktsiyasidir.</a:t>
            </a:r>
            <a:endParaRPr lang="ru-RU" dirty="0"/>
          </a:p>
        </p:txBody>
      </p:sp>
    </p:spTree>
    <p:extLst>
      <p:ext uri="{BB962C8B-B14F-4D97-AF65-F5344CB8AC3E}">
        <p14:creationId xmlns="" xmlns:p14="http://schemas.microsoft.com/office/powerpoint/2010/main" val="42650120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59" y="121504"/>
            <a:ext cx="7660641" cy="805595"/>
          </a:xfrm>
        </p:spPr>
        <p:txBody>
          <a:bodyPr/>
          <a:lstStyle/>
          <a:p>
            <a:r>
              <a:rPr lang="uz-Cyrl-UZ" b="1" dirty="0"/>
              <a:t>Siljishdagi mustahkamlik sharti</a:t>
            </a:r>
            <a:r>
              <a:rPr lang="uz-Cyrl-UZ" b="1" dirty="0" smtClean="0"/>
              <a:t>.</a:t>
            </a:r>
            <a:endParaRPr lang="ru-RU" dirty="0"/>
          </a:p>
        </p:txBody>
      </p:sp>
      <p:sp>
        <p:nvSpPr>
          <p:cNvPr id="4" name="Прямоугольник 3"/>
          <p:cNvSpPr/>
          <p:nvPr/>
        </p:nvSpPr>
        <p:spPr>
          <a:xfrm>
            <a:off x="0" y="1098540"/>
            <a:ext cx="9144000" cy="2031325"/>
          </a:xfrm>
          <a:prstGeom prst="rect">
            <a:avLst/>
          </a:prstGeom>
        </p:spPr>
        <p:txBody>
          <a:bodyPr wrap="square">
            <a:spAutoFit/>
          </a:bodyPr>
          <a:lstStyle/>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Ushbu masala mashina detallari va po’lat tuzilmalari fanlarida mukammal ko’riladi. Bu yerda uning asoslarini ko’rib chiqamiz.</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Siljishga boltli, parchinli va payvand birikmalar, shponkalar, vallarning shlitsalari va hokazolar hisoblanadi.</a:t>
            </a:r>
            <a:endParaRPr lang="ru-RU" sz="1400" dirty="0">
              <a:latin typeface="Academy Uzb"/>
              <a:ea typeface="Times New Roman" panose="02020603050405020304" pitchFamily="18" charset="0"/>
              <a:cs typeface="Times New Roman" panose="02020603050405020304" pitchFamily="18" charset="0"/>
            </a:endParaRPr>
          </a:p>
          <a:p>
            <a:r>
              <a:rPr lang="uz-Cyrl-UZ" dirty="0">
                <a:latin typeface="Times New Roman" panose="02020603050405020304" pitchFamily="18" charset="0"/>
                <a:ea typeface="Times New Roman" panose="02020603050405020304" pitchFamily="18" charset="0"/>
                <a:cs typeface="Arial" panose="020B0604020202020204" pitchFamily="34" charset="0"/>
              </a:rPr>
              <a:t>Umuman, siljishga ishlaydigan tuzilma qismlarining mustahkamligini ta’minlash uchun eng katta urinma kuchlanishlar yo’l qo’yiladigan urinma kuchlanishdan ortmasliklari kerak. Siljishdagi mustahkamlik sharti quyidagi ko’rinishda bo’ladi:</a:t>
            </a:r>
            <a:endParaRPr lang="ru-RU" dirty="0"/>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2518206159"/>
              </p:ext>
            </p:extLst>
          </p:nvPr>
        </p:nvGraphicFramePr>
        <p:xfrm>
          <a:off x="3825913" y="3129865"/>
          <a:ext cx="1492174" cy="669386"/>
        </p:xfrm>
        <a:graphic>
          <a:graphicData uri="http://schemas.openxmlformats.org/presentationml/2006/ole">
            <p:oleObj spid="_x0000_s8213" name="Уравнение" r:id="rId3" imgW="863225" imgH="393529" progId="Equation.3">
              <p:embed/>
            </p:oleObj>
          </a:graphicData>
        </a:graphic>
      </p:graphicFrame>
      <p:sp>
        <p:nvSpPr>
          <p:cNvPr id="7" name="Прямоугольник 6"/>
          <p:cNvSpPr/>
          <p:nvPr/>
        </p:nvSpPr>
        <p:spPr>
          <a:xfrm>
            <a:off x="5425403" y="3301306"/>
            <a:ext cx="792205" cy="369332"/>
          </a:xfrm>
          <a:prstGeom prst="rect">
            <a:avLst/>
          </a:prstGeom>
        </p:spPr>
        <p:txBody>
          <a:bodyPr wrap="none">
            <a:spAutoFit/>
          </a:bodyPr>
          <a:lstStyle/>
          <a:p>
            <a:r>
              <a:rPr lang="en-US" dirty="0" smtClean="0">
                <a:solidFill>
                  <a:srgbClr val="FF0000"/>
                </a:solidFill>
              </a:rPr>
              <a:t>(7.5.5)</a:t>
            </a:r>
            <a:endParaRPr lang="ru-RU" dirty="0">
              <a:solidFill>
                <a:srgbClr val="FF0000"/>
              </a:solidFill>
            </a:endParaRPr>
          </a:p>
        </p:txBody>
      </p:sp>
      <p:sp>
        <p:nvSpPr>
          <p:cNvPr id="8" name="Прямоугольник 7"/>
          <p:cNvSpPr/>
          <p:nvPr/>
        </p:nvSpPr>
        <p:spPr>
          <a:xfrm>
            <a:off x="17778" y="3862751"/>
            <a:ext cx="9126221" cy="1754326"/>
          </a:xfrm>
          <a:prstGeom prst="rect">
            <a:avLst/>
          </a:prstGeom>
          <a:noFill/>
          <a:ln>
            <a:noFill/>
          </a:ln>
        </p:spPr>
        <p:txBody>
          <a:bodyPr wrap="square">
            <a:spAutoFit/>
          </a:bodyPr>
          <a:lstStyle/>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Ushbu mustahkamlik sharti asosida ham uch xil masala hal qilinishi mumkinligiga e’tibor berish lozim.</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Sof siljishdagi potentsial energiyani aniqlash uchun o’lchamlari dx, dy va qalinligi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bo’lgan to’rtburchaksimon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element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shaklining o’zgarishini ko’raylik. Elementning pastki qirrasini shartli ravishda mahkamlangan deb faraz</a:t>
            </a:r>
            <a:r>
              <a:rPr lang="uz-Cyrl-UZ" sz="1600"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qilsak, uning yuqori qirrasining ko’chishida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dx</a:t>
            </a:r>
            <a:r>
              <a:rPr lang="en-US"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kuchi </a:t>
            </a:r>
            <a:r>
              <a:rPr lang="ru-RU"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uz-Cyrl-UZ" dirty="0">
                <a:latin typeface="Times New Roman" panose="02020603050405020304" pitchFamily="18" charset="0"/>
                <a:ea typeface="Times New Roman" panose="02020603050405020304" pitchFamily="18" charset="0"/>
                <a:cs typeface="Times New Roman" panose="02020603050405020304" pitchFamily="18" charset="0"/>
              </a:rPr>
              <a:t>dy ko’chishda ish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bajaradi</a:t>
            </a:r>
            <a:r>
              <a:rPr lang="en-US" sz="1400" dirty="0" smtClean="0">
                <a:latin typeface="Academy Uzb"/>
                <a:ea typeface="Times New Roman" panose="02020603050405020304" pitchFamily="18" charset="0"/>
                <a:cs typeface="Times New Roman" panose="02020603050405020304" pitchFamily="18" charset="0"/>
              </a:rPr>
              <a:t>.</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8197" name="Рисунок 45" descr="108-~1"/>
          <p:cNvPicPr>
            <a:picLocks noChangeAspect="1" noChangeArrowheads="1"/>
          </p:cNvPicPr>
          <p:nvPr/>
        </p:nvPicPr>
        <p:blipFill>
          <a:blip r:embed="rId4">
            <a:extLst>
              <a:ext uri="{28A0092B-C50C-407E-A947-70E740481C1C}">
                <a14:useLocalDpi xmlns="" xmlns:a14="http://schemas.microsoft.com/office/drawing/2010/main" val="0"/>
              </a:ext>
            </a:extLst>
          </a:blip>
          <a:srcRect l="-439" t="4515" r="1097"/>
          <a:stretch>
            <a:fillRect/>
          </a:stretch>
        </p:blipFill>
        <p:spPr bwMode="auto">
          <a:xfrm>
            <a:off x="3356086" y="5609431"/>
            <a:ext cx="2431828" cy="1248569"/>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Tree>
    <p:extLst>
      <p:ext uri="{BB962C8B-B14F-4D97-AF65-F5344CB8AC3E}">
        <p14:creationId xmlns="" xmlns:p14="http://schemas.microsoft.com/office/powerpoint/2010/main" val="251295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a:picLocks noChangeAspect="1"/>
          </p:cNvPicPr>
          <p:nvPr/>
        </p:nvPicPr>
        <p:blipFill>
          <a:blip r:embed="rId2" cstate="print">
            <a:extLst>
              <a:ext uri="{28A0092B-C50C-407E-A947-70E740481C1C}">
                <a14:useLocalDpi xmlns="" xmlns:a14="http://schemas.microsoft.com/office/drawing/2010/main" val="0"/>
              </a:ext>
            </a:extLst>
          </a:blip>
          <a:stretch>
            <a:fillRect/>
          </a:stretch>
        </p:blipFill>
        <p:spPr>
          <a:xfrm>
            <a:off x="0" y="0"/>
            <a:ext cx="9144000" cy="6858000"/>
          </a:xfrm>
          <a:prstGeom prst="rect">
            <a:avLst/>
          </a:prstGeom>
        </p:spPr>
      </p:pic>
    </p:spTree>
    <p:extLst>
      <p:ext uri="{BB962C8B-B14F-4D97-AF65-F5344CB8AC3E}">
        <p14:creationId xmlns="" xmlns:p14="http://schemas.microsoft.com/office/powerpoint/2010/main" val="220050878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0"/>
            <a:ext cx="9144000" cy="923330"/>
          </a:xfrm>
          <a:prstGeom prst="rect">
            <a:avLst/>
          </a:prstGeom>
        </p:spPr>
        <p:txBody>
          <a:bodyPr wrap="square">
            <a:spAutoFit/>
          </a:bodyPr>
          <a:lstStyle/>
          <a:p>
            <a:pPr indent="342900" algn="just">
              <a:spcAft>
                <a:spcPts val="0"/>
              </a:spcAft>
              <a:tabLst>
                <a:tab pos="-1028700" algn="l"/>
              </a:tabLst>
            </a:pPr>
            <a:r>
              <a:rPr lang="uz-Cyrl-UZ" dirty="0">
                <a:latin typeface="Times New Roman" panose="02020603050405020304" pitchFamily="18" charset="0"/>
                <a:ea typeface="Times New Roman" panose="02020603050405020304" pitchFamily="18" charset="0"/>
                <a:cs typeface="Times New Roman" panose="02020603050405020304" pitchFamily="18" charset="0"/>
              </a:rPr>
              <a:t>Parchin birikmalarda harbir parchin bir tekislik bo’yicha kesilsa (kesilish biriktiriluvchi listlarning tutashish tekisligi bo’yicha sodir bo’ladi) bir kesikli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agar </a:t>
            </a:r>
            <a:r>
              <a:rPr lang="uz-Cyrl-UZ" dirty="0">
                <a:latin typeface="Times New Roman" panose="02020603050405020304" pitchFamily="18" charset="0"/>
                <a:ea typeface="Times New Roman" panose="02020603050405020304" pitchFamily="18" charset="0"/>
                <a:cs typeface="Times New Roman" panose="02020603050405020304" pitchFamily="18" charset="0"/>
              </a:rPr>
              <a:t>ikki tekislik bo’yicha kesilsa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uz-Cyrl-UZ" dirty="0">
                <a:latin typeface="Times New Roman" panose="02020603050405020304" pitchFamily="18" charset="0"/>
                <a:ea typeface="Times New Roman" panose="02020603050405020304" pitchFamily="18" charset="0"/>
                <a:cs typeface="Times New Roman" panose="02020603050405020304" pitchFamily="18" charset="0"/>
              </a:rPr>
              <a:t>- ikki kesikli va h.k. deb yuritiladi. </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9218" name="Рисунок 46" descr="107-~1"/>
          <p:cNvPicPr>
            <a:picLocks noChangeAspect="1" noChangeArrowheads="1"/>
          </p:cNvPicPr>
          <p:nvPr/>
        </p:nvPicPr>
        <p:blipFill>
          <a:blip r:embed="rId3">
            <a:extLst>
              <a:ext uri="{28A0092B-C50C-407E-A947-70E740481C1C}">
                <a14:useLocalDpi xmlns="" xmlns:a14="http://schemas.microsoft.com/office/drawing/2010/main" val="0"/>
              </a:ext>
            </a:extLst>
          </a:blip>
          <a:srcRect t="3551" r="1900"/>
          <a:stretch>
            <a:fillRect/>
          </a:stretch>
        </p:blipFill>
        <p:spPr bwMode="auto">
          <a:xfrm>
            <a:off x="6049669" y="858355"/>
            <a:ext cx="2912063" cy="188427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5" name="Прямоугольник 4"/>
          <p:cNvSpPr/>
          <p:nvPr/>
        </p:nvSpPr>
        <p:spPr>
          <a:xfrm>
            <a:off x="0" y="923330"/>
            <a:ext cx="5867400" cy="1754326"/>
          </a:xfrm>
          <a:prstGeom prst="rect">
            <a:avLst/>
          </a:prstGeom>
        </p:spPr>
        <p:txBody>
          <a:bodyPr wrap="square">
            <a:spAutoFit/>
          </a:bodyPr>
          <a:lstStyle/>
          <a:p>
            <a:pPr indent="342900" algn="just">
              <a:spcAft>
                <a:spcPts val="0"/>
              </a:spcAft>
              <a:tabLst>
                <a:tab pos="-1028700" algn="l"/>
              </a:tabLst>
            </a:pP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Parchin </a:t>
            </a:r>
            <a:r>
              <a:rPr lang="uz-Cyrl-UZ" dirty="0">
                <a:latin typeface="Times New Roman" panose="02020603050405020304" pitchFamily="18" charset="0"/>
                <a:ea typeface="Times New Roman" panose="02020603050405020304" pitchFamily="18" charset="0"/>
                <a:cs typeface="Times New Roman" panose="02020603050405020304" pitchFamily="18" charset="0"/>
              </a:rPr>
              <a:t>va boltli birikmalar hisoblarida ba’zi soddalashtirishlar qabul qilinadi.</a:t>
            </a:r>
            <a:endParaRPr lang="ru-RU" sz="1400" dirty="0">
              <a:latin typeface="Academy Uzb"/>
              <a:ea typeface="Times New Roman" panose="02020603050405020304" pitchFamily="18" charset="0"/>
              <a:cs typeface="Times New Roman" panose="02020603050405020304" pitchFamily="18" charset="0"/>
            </a:endParaRPr>
          </a:p>
          <a:p>
            <a:r>
              <a:rPr lang="en-US" dirty="0" smtClean="0">
                <a:latin typeface="Times New Roman" panose="02020603050405020304" pitchFamily="18" charset="0"/>
                <a:ea typeface="Times New Roman" panose="02020603050405020304" pitchFamily="18" charset="0"/>
                <a:cs typeface="Arial" panose="020B0604020202020204" pitchFamily="34" charset="0"/>
              </a:rPr>
              <a:t>      </a:t>
            </a:r>
            <a:r>
              <a:rPr lang="uz-Cyrl-UZ" dirty="0" smtClean="0">
                <a:latin typeface="Times New Roman" panose="02020603050405020304" pitchFamily="18" charset="0"/>
                <a:ea typeface="Times New Roman" panose="02020603050405020304" pitchFamily="18" charset="0"/>
                <a:cs typeface="Arial" panose="020B0604020202020204" pitchFamily="34" charset="0"/>
              </a:rPr>
              <a:t>Birinchidan</a:t>
            </a:r>
            <a:r>
              <a:rPr lang="uz-Cyrl-UZ" dirty="0">
                <a:latin typeface="Times New Roman" panose="02020603050405020304" pitchFamily="18" charset="0"/>
                <a:ea typeface="Times New Roman" panose="02020603050405020304" pitchFamily="18" charset="0"/>
                <a:cs typeface="Arial" panose="020B0604020202020204" pitchFamily="34" charset="0"/>
              </a:rPr>
              <a:t>, parchin materialining yemirilish zonasida haqiqiy kuchlanganlik holatini aniqlash qiyinligidan qirqilish tekisligida faqat urinma kuchlanishlar ta’sir etadi deb hisoblanadi.</a:t>
            </a:r>
            <a:endParaRPr lang="ru-RU" dirty="0"/>
          </a:p>
        </p:txBody>
      </p:sp>
      <p:sp>
        <p:nvSpPr>
          <p:cNvPr id="6" name="Прямоугольник 5"/>
          <p:cNvSpPr/>
          <p:nvPr/>
        </p:nvSpPr>
        <p:spPr>
          <a:xfrm>
            <a:off x="0" y="2626856"/>
            <a:ext cx="5867400" cy="4247317"/>
          </a:xfrm>
          <a:prstGeom prst="rect">
            <a:avLst/>
          </a:prstGeom>
        </p:spPr>
        <p:txBody>
          <a:bodyPr wrap="square">
            <a:spAutoFit/>
          </a:bodyPr>
          <a:lstStyle/>
          <a:p>
            <a:pPr indent="342900" algn="just">
              <a:spcAft>
                <a:spcPts val="0"/>
              </a:spcAft>
              <a:tabLst>
                <a:tab pos="-10287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Ikkinchidan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birikmadagi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barcha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xil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yuklanadilar</a:t>
            </a:r>
            <a:r>
              <a:rPr lang="en-US"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Amalda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masalan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olti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birikmadagi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chekka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birinchi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oltinchi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o’rtadagi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uchinchi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to’rtinchi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parchinlarga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deyarli</a:t>
            </a:r>
            <a:r>
              <a:rPr lang="en-US" dirty="0">
                <a:latin typeface="Times New Roman" panose="02020603050405020304" pitchFamily="18" charset="0"/>
                <a:ea typeface="Times New Roman" panose="02020603050405020304" pitchFamily="18" charset="0"/>
                <a:cs typeface="Times New Roman" panose="02020603050405020304" pitchFamily="18" charset="0"/>
              </a:rPr>
              <a:t> 2,5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marta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ko’proq</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kesuvchi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yuk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to’g’ri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keladi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Kuzatish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natijalari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ko’rsatadiki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statik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ta’sirida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vaqtda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yemiriladilar</a:t>
            </a:r>
            <a:r>
              <a:rPr lang="en-US" dirty="0">
                <a:latin typeface="Times New Roman" panose="02020603050405020304" pitchFamily="18" charset="0"/>
                <a:ea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plastikligi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zaklepkalar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listlar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orasidagi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tirqishlar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hisobiga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yuklanishning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tekislanishi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tushuntiriladi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Uchinchidan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parchinlar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boltlarning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qirqilish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yuzasida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urinma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tekis</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taqsimlanadilar</a:t>
            </a:r>
            <a:r>
              <a:rPr lang="en-US" dirty="0">
                <a:latin typeface="Times New Roman" panose="02020603050405020304" pitchFamily="18" charset="0"/>
                <a:ea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qabul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qilinadi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Aslida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bunday</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bo’lmasada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plastik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deformatsiyalar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hisobiga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yemirilish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paytida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kuchlanishlar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taqsimlanishi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tekislashadi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r>
              <a:rPr lang="en-US" dirty="0" err="1">
                <a:latin typeface="Times New Roman" panose="02020603050405020304" pitchFamily="18" charset="0"/>
                <a:ea typeface="Times New Roman" panose="02020603050405020304" pitchFamily="18" charset="0"/>
                <a:cs typeface="Arial" panose="020B0604020202020204" pitchFamily="34" charset="0"/>
              </a:rPr>
              <a:t>Parchinlarning</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qirqilishga</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mustahkamlik</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sharti</a:t>
            </a:r>
            <a:endParaRPr lang="ru-RU" dirty="0"/>
          </a:p>
        </p:txBody>
      </p:sp>
      <p:pic>
        <p:nvPicPr>
          <p:cNvPr id="9219" name="Рисунок 2" descr="109-~1"/>
          <p:cNvPicPr>
            <a:picLocks noChangeAspect="1" noChangeArrowheads="1"/>
          </p:cNvPicPr>
          <p:nvPr/>
        </p:nvPicPr>
        <p:blipFill>
          <a:blip r:embed="rId4">
            <a:extLst>
              <a:ext uri="{28A0092B-C50C-407E-A947-70E740481C1C}">
                <a14:useLocalDpi xmlns="" xmlns:a14="http://schemas.microsoft.com/office/drawing/2010/main" val="0"/>
              </a:ext>
            </a:extLst>
          </a:blip>
          <a:srcRect l="3784" t="2985" r="3909" b="3851"/>
          <a:stretch>
            <a:fillRect/>
          </a:stretch>
        </p:blipFill>
        <p:spPr bwMode="auto">
          <a:xfrm>
            <a:off x="5948830" y="3736824"/>
            <a:ext cx="3113739" cy="2379964"/>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graphicFrame>
        <p:nvGraphicFramePr>
          <p:cNvPr id="8" name="Объект 7"/>
          <p:cNvGraphicFramePr>
            <a:graphicFrameLocks noChangeAspect="1"/>
          </p:cNvGraphicFramePr>
          <p:nvPr>
            <p:extLst>
              <p:ext uri="{D42A27DB-BD31-4B8C-83A1-F6EECF244321}">
                <p14:modId xmlns="" xmlns:p14="http://schemas.microsoft.com/office/powerpoint/2010/main" val="1652754114"/>
              </p:ext>
            </p:extLst>
          </p:nvPr>
        </p:nvGraphicFramePr>
        <p:xfrm>
          <a:off x="6166967" y="6224022"/>
          <a:ext cx="1610078" cy="583178"/>
        </p:xfrm>
        <a:graphic>
          <a:graphicData uri="http://schemas.openxmlformats.org/presentationml/2006/ole">
            <p:oleObj spid="_x0000_s9228" name="Уравнение" r:id="rId5" imgW="1079500" imgH="393700" progId="Equation.3">
              <p:embed/>
            </p:oleObj>
          </a:graphicData>
        </a:graphic>
      </p:graphicFrame>
      <p:sp>
        <p:nvSpPr>
          <p:cNvPr id="11" name="Прямоугольник 10"/>
          <p:cNvSpPr/>
          <p:nvPr/>
        </p:nvSpPr>
        <p:spPr>
          <a:xfrm>
            <a:off x="7901903" y="6330945"/>
            <a:ext cx="792205" cy="369332"/>
          </a:xfrm>
          <a:prstGeom prst="rect">
            <a:avLst/>
          </a:prstGeom>
        </p:spPr>
        <p:txBody>
          <a:bodyPr wrap="none">
            <a:spAutoFit/>
          </a:bodyPr>
          <a:lstStyle/>
          <a:p>
            <a:r>
              <a:rPr lang="en-US" dirty="0" smtClean="0">
                <a:solidFill>
                  <a:srgbClr val="FF0000"/>
                </a:solidFill>
              </a:rPr>
              <a:t>(7.5.6)</a:t>
            </a:r>
            <a:endParaRPr lang="ru-RU" dirty="0">
              <a:solidFill>
                <a:srgbClr val="FF0000"/>
              </a:solidFill>
            </a:endParaRPr>
          </a:p>
        </p:txBody>
      </p:sp>
    </p:spTree>
    <p:extLst>
      <p:ext uri="{BB962C8B-B14F-4D97-AF65-F5344CB8AC3E}">
        <p14:creationId xmlns="" xmlns:p14="http://schemas.microsoft.com/office/powerpoint/2010/main" val="3588173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0" y="279400"/>
            <a:ext cx="9144000" cy="1200329"/>
          </a:xfrm>
          <a:prstGeom prst="rect">
            <a:avLst/>
          </a:prstGeom>
        </p:spPr>
        <p:txBody>
          <a:bodyPr wrap="square">
            <a:spAutoFit/>
          </a:bodyPr>
          <a:lstStyle/>
          <a:p>
            <a:pPr indent="342900" algn="just">
              <a:spcAft>
                <a:spcPts val="0"/>
              </a:spcAft>
              <a:tabLst>
                <a:tab pos="-1028700" algn="l"/>
              </a:tabLst>
            </a:pPr>
            <a:r>
              <a:rPr lang="en-US" dirty="0">
                <a:latin typeface="Times New Roman" panose="02020603050405020304" pitchFamily="18" charset="0"/>
                <a:ea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yerda</a:t>
            </a:r>
            <a:r>
              <a:rPr lang="en-US" dirty="0">
                <a:latin typeface="Times New Roman" panose="02020603050405020304" pitchFamily="18" charset="0"/>
                <a:ea typeface="Times New Roman" panose="02020603050405020304" pitchFamily="18" charset="0"/>
                <a:cs typeface="Times New Roman" panose="02020603050405020304" pitchFamily="18" charset="0"/>
              </a:rPr>
              <a:t> d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tutashtiriluvchi</a:t>
            </a:r>
            <a:r>
              <a:rPr lang="en-US" dirty="0">
                <a:latin typeface="Times New Roman" panose="02020603050405020304" pitchFamily="18" charset="0"/>
                <a:ea typeface="Times New Roman" panose="02020603050405020304" pitchFamily="18" charset="0"/>
                <a:cs typeface="Times New Roman" panose="02020603050405020304" pitchFamily="18" charset="0"/>
              </a:rPr>
              <a:t> list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qalinligi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ustma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ust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qo’yib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ulashda</a:t>
            </a:r>
            <a:r>
              <a:rPr lang="en-US" dirty="0">
                <a:latin typeface="Times New Roman" panose="02020603050405020304" pitchFamily="18" charset="0"/>
                <a:ea typeface="Times New Roman" panose="02020603050405020304" pitchFamily="18" charset="0"/>
                <a:cs typeface="Times New Roman" panose="02020603050405020304" pitchFamily="18" charset="0"/>
              </a:rPr>
              <a:t> d=t,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uchma</a:t>
            </a:r>
            <a:r>
              <a:rPr lang="en-US" dirty="0">
                <a:latin typeface="Times New Roman" panose="02020603050405020304" pitchFamily="18" charset="0"/>
                <a:ea typeface="Times New Roman" panose="02020603050405020304" pitchFamily="18" charset="0"/>
                <a:cs typeface="Times New Roman" panose="02020603050405020304" pitchFamily="18" charset="0"/>
              </a:rPr>
              <a:t> -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qo’yib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ulashda</a:t>
            </a:r>
            <a:r>
              <a:rPr lang="en-US" dirty="0">
                <a:latin typeface="Times New Roman" panose="02020603050405020304" pitchFamily="18" charset="0"/>
                <a:ea typeface="Times New Roman" panose="02020603050405020304" pitchFamily="18" charset="0"/>
                <a:cs typeface="Times New Roman" panose="02020603050405020304" pitchFamily="18" charset="0"/>
              </a:rPr>
              <a:t> agar t&lt;2t</a:t>
            </a:r>
            <a:r>
              <a:rPr lang="en-US"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bo’lsa</a:t>
            </a:r>
            <a:r>
              <a:rPr lang="en-US" dirty="0">
                <a:latin typeface="Times New Roman" panose="02020603050405020304" pitchFamily="18" charset="0"/>
                <a:ea typeface="Times New Roman" panose="02020603050405020304" pitchFamily="18" charset="0"/>
                <a:cs typeface="Times New Roman" panose="02020603050405020304" pitchFamily="18" charset="0"/>
              </a:rPr>
              <a:t> (1</a:t>
            </a:r>
            <a:r>
              <a:rPr lang="uz-Cyrl-UZ" dirty="0">
                <a:latin typeface="Times New Roman" panose="02020603050405020304" pitchFamily="18" charset="0"/>
                <a:ea typeface="Times New Roman" panose="02020603050405020304" pitchFamily="18" charset="0"/>
                <a:cs typeface="Times New Roman" panose="02020603050405020304" pitchFamily="18" charset="0"/>
              </a:rPr>
              <a:t>5</a:t>
            </a:r>
            <a:r>
              <a:rPr lang="en-US" dirty="0">
                <a:latin typeface="Times New Roman" panose="02020603050405020304" pitchFamily="18" charset="0"/>
                <a:ea typeface="Times New Roman" panose="02020603050405020304" pitchFamily="18" charset="0"/>
                <a:cs typeface="Times New Roman" panose="02020603050405020304" pitchFamily="18" charset="0"/>
              </a:rPr>
              <a:t>.10-shakl) d=t;  t&gt;2t</a:t>
            </a:r>
            <a:r>
              <a:rPr lang="en-US"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holda</a:t>
            </a:r>
            <a:r>
              <a:rPr lang="en-US" dirty="0">
                <a:latin typeface="Times New Roman" panose="02020603050405020304" pitchFamily="18" charset="0"/>
                <a:ea typeface="Times New Roman" panose="02020603050405020304" pitchFamily="18" charset="0"/>
                <a:cs typeface="Times New Roman" panose="02020603050405020304" pitchFamily="18" charset="0"/>
              </a:rPr>
              <a:t> d=2t</a:t>
            </a:r>
            <a:r>
              <a:rPr lang="en-US"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qilib</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Ezilish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ruxsat</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etilgan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kuchlanish</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baseline="-25000" dirty="0" err="1">
                <a:latin typeface="Times New Roman" panose="02020603050405020304" pitchFamily="18" charset="0"/>
                <a:ea typeface="Times New Roman" panose="02020603050405020304" pitchFamily="18" charset="0"/>
                <a:cs typeface="Times New Roman" panose="02020603050405020304" pitchFamily="18" charset="0"/>
              </a:rPr>
              <a:t>ez</a:t>
            </a:r>
            <a:r>
              <a:rPr lang="en-US" dirty="0">
                <a:latin typeface="Times New Roman" panose="02020603050405020304" pitchFamily="18" charset="0"/>
                <a:ea typeface="Times New Roman" panose="02020603050405020304" pitchFamily="18" charset="0"/>
                <a:cs typeface="Times New Roman" panose="02020603050405020304" pitchFamily="18" charset="0"/>
              </a:rPr>
              <a:t>]=(2...2,5)[</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a:t>
            </a:r>
            <a:r>
              <a:rPr lang="en-US" baseline="-25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en-US"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birikmalar</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mustahkamlik</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sharti</a:t>
            </a:r>
            <a:endParaRPr lang="ru-RU" sz="1400" dirty="0">
              <a:effectLst/>
              <a:latin typeface="Academy Uzb"/>
              <a:ea typeface="Times New Roman" panose="02020603050405020304" pitchFamily="18" charset="0"/>
              <a:cs typeface="Times New Roman" panose="02020603050405020304" pitchFamily="18" charset="0"/>
            </a:endParaRPr>
          </a:p>
        </p:txBody>
      </p:sp>
      <p:graphicFrame>
        <p:nvGraphicFramePr>
          <p:cNvPr id="6" name="Объект 5"/>
          <p:cNvGraphicFramePr>
            <a:graphicFrameLocks noChangeAspect="1"/>
          </p:cNvGraphicFramePr>
          <p:nvPr>
            <p:extLst>
              <p:ext uri="{D42A27DB-BD31-4B8C-83A1-F6EECF244321}">
                <p14:modId xmlns="" xmlns:p14="http://schemas.microsoft.com/office/powerpoint/2010/main" val="2073219561"/>
              </p:ext>
            </p:extLst>
          </p:nvPr>
        </p:nvGraphicFramePr>
        <p:xfrm>
          <a:off x="208394" y="1453603"/>
          <a:ext cx="1631631" cy="683333"/>
        </p:xfrm>
        <a:graphic>
          <a:graphicData uri="http://schemas.openxmlformats.org/presentationml/2006/ole">
            <p:oleObj spid="_x0000_s10248" name="Уравнение" r:id="rId3" imgW="1002865" imgH="418918" progId="Equation.3">
              <p:embed/>
            </p:oleObj>
          </a:graphicData>
        </a:graphic>
      </p:graphicFrame>
      <p:sp>
        <p:nvSpPr>
          <p:cNvPr id="7" name="Прямоугольник 6"/>
          <p:cNvSpPr/>
          <p:nvPr/>
        </p:nvSpPr>
        <p:spPr>
          <a:xfrm>
            <a:off x="1810982" y="1532227"/>
            <a:ext cx="792205" cy="369332"/>
          </a:xfrm>
          <a:prstGeom prst="rect">
            <a:avLst/>
          </a:prstGeom>
        </p:spPr>
        <p:txBody>
          <a:bodyPr wrap="none">
            <a:spAutoFit/>
          </a:bodyPr>
          <a:lstStyle/>
          <a:p>
            <a:r>
              <a:rPr lang="en-US" dirty="0" smtClean="0">
                <a:solidFill>
                  <a:srgbClr val="FF0000"/>
                </a:solidFill>
              </a:rPr>
              <a:t>(7.5.7)</a:t>
            </a:r>
            <a:endParaRPr lang="ru-RU" dirty="0">
              <a:solidFill>
                <a:srgbClr val="FF0000"/>
              </a:solidFill>
            </a:endParaRPr>
          </a:p>
        </p:txBody>
      </p:sp>
      <p:sp>
        <p:nvSpPr>
          <p:cNvPr id="8" name="Прямоугольник 7"/>
          <p:cNvSpPr/>
          <p:nvPr/>
        </p:nvSpPr>
        <p:spPr>
          <a:xfrm>
            <a:off x="0" y="2163062"/>
            <a:ext cx="9144000" cy="369332"/>
          </a:xfrm>
          <a:prstGeom prst="rect">
            <a:avLst/>
          </a:prstGeom>
        </p:spPr>
        <p:txBody>
          <a:bodyPr wrap="square">
            <a:spAutoFit/>
          </a:bodyPr>
          <a:lstStyle/>
          <a:p>
            <a:r>
              <a:rPr lang="en-US" dirty="0" err="1">
                <a:latin typeface="Times New Roman" panose="02020603050405020304" pitchFamily="18" charset="0"/>
                <a:ea typeface="Times New Roman" panose="02020603050405020304" pitchFamily="18" charset="0"/>
                <a:cs typeface="Arial" panose="020B0604020202020204" pitchFamily="34" charset="0"/>
              </a:rPr>
              <a:t>ko’rinishga</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ega</a:t>
            </a:r>
            <a:r>
              <a:rPr lang="en-US" dirty="0">
                <a:latin typeface="Times New Roman" panose="02020603050405020304" pitchFamily="18" charset="0"/>
                <a:ea typeface="Times New Roman" panose="02020603050405020304" pitchFamily="18" charset="0"/>
                <a:cs typeface="Arial" panose="020B0604020202020204" pitchFamily="34" charset="0"/>
              </a:rPr>
              <a:t>. Bu </a:t>
            </a:r>
            <a:r>
              <a:rPr lang="en-US" dirty="0" err="1">
                <a:latin typeface="Times New Roman" panose="02020603050405020304" pitchFamily="18" charset="0"/>
                <a:ea typeface="Times New Roman" panose="02020603050405020304" pitchFamily="18" charset="0"/>
                <a:cs typeface="Arial" panose="020B0604020202020204" pitchFamily="34" charset="0"/>
              </a:rPr>
              <a:t>yerda</a:t>
            </a:r>
            <a:r>
              <a:rPr lang="en-US" dirty="0">
                <a:latin typeface="Times New Roman" panose="02020603050405020304" pitchFamily="18" charset="0"/>
                <a:ea typeface="Times New Roman" panose="02020603050405020304" pitchFamily="18" charset="0"/>
                <a:cs typeface="Arial" panose="020B0604020202020204" pitchFamily="34" charset="0"/>
              </a:rPr>
              <a:t> l - </a:t>
            </a:r>
            <a:r>
              <a:rPr lang="en-US" dirty="0" err="1">
                <a:latin typeface="Times New Roman" panose="02020603050405020304" pitchFamily="18" charset="0"/>
                <a:ea typeface="Times New Roman" panose="02020603050405020304" pitchFamily="18" charset="0"/>
                <a:cs typeface="Arial" panose="020B0604020202020204" pitchFamily="34" charset="0"/>
              </a:rPr>
              <a:t>payvand</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chok</a:t>
            </a:r>
            <a:r>
              <a:rPr lang="en-US" dirty="0">
                <a:latin typeface="Times New Roman" panose="02020603050405020304" pitchFamily="18" charset="0"/>
                <a:ea typeface="Times New Roman" panose="02020603050405020304" pitchFamily="18" charset="0"/>
                <a:cs typeface="Arial" panose="020B0604020202020204" pitchFamily="34" charset="0"/>
              </a:rPr>
              <a:t> </a:t>
            </a:r>
            <a:r>
              <a:rPr lang="en-US" dirty="0" err="1">
                <a:latin typeface="Times New Roman" panose="02020603050405020304" pitchFamily="18" charset="0"/>
                <a:ea typeface="Times New Roman" panose="02020603050405020304" pitchFamily="18" charset="0"/>
                <a:cs typeface="Arial" panose="020B0604020202020204" pitchFamily="34" charset="0"/>
              </a:rPr>
              <a:t>uzunligi</a:t>
            </a:r>
            <a:r>
              <a:rPr lang="en-US" dirty="0">
                <a:latin typeface="Times New Roman" panose="02020603050405020304" pitchFamily="18" charset="0"/>
                <a:ea typeface="Times New Roman" panose="02020603050405020304" pitchFamily="18" charset="0"/>
                <a:cs typeface="Arial" panose="020B0604020202020204" pitchFamily="34" charset="0"/>
              </a:rPr>
              <a:t>.</a:t>
            </a:r>
            <a:endParaRPr lang="ru-RU" dirty="0"/>
          </a:p>
        </p:txBody>
      </p:sp>
      <p:sp>
        <p:nvSpPr>
          <p:cNvPr id="9" name="Прямоугольник 8"/>
          <p:cNvSpPr/>
          <p:nvPr/>
        </p:nvSpPr>
        <p:spPr>
          <a:xfrm>
            <a:off x="0" y="2477063"/>
            <a:ext cx="9144000" cy="923330"/>
          </a:xfrm>
          <a:prstGeom prst="rect">
            <a:avLst/>
          </a:prstGeom>
        </p:spPr>
        <p:txBody>
          <a:bodyPr wrap="square">
            <a:spAutoFit/>
          </a:bodyPr>
          <a:lstStyle/>
          <a:p>
            <a:pPr indent="342900" algn="just">
              <a:spcAft>
                <a:spcPts val="0"/>
              </a:spcAft>
              <a:tabLst>
                <a:tab pos="-1028700" algn="l"/>
              </a:tabLs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qanday</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joylashishidan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qat</a:t>
            </a:r>
            <a:r>
              <a:rPr lang="en-US" dirty="0">
                <a:latin typeface="Times New Roman" panose="02020603050405020304" pitchFamily="18" charset="0"/>
                <a:ea typeface="Times New Roman" panose="02020603050405020304" pitchFamily="18" charset="0"/>
                <a:cs typeface="Times New Roman" panose="02020603050405020304" pitchFamily="18" charset="0"/>
              </a:rPr>
              <a:t>o</a:t>
            </a:r>
            <a:r>
              <a:rPr lang="ru-RU" dirty="0" err="1">
                <a:latin typeface="Times New Roman" panose="02020603050405020304" pitchFamily="18" charset="0"/>
                <a:ea typeface="Times New Roman" panose="02020603050405020304" pitchFamily="18" charset="0"/>
                <a:cs typeface="Times New Roman" panose="02020603050405020304" pitchFamily="18" charset="0"/>
              </a:rPr>
              <a:t>iy</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nazar</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uning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xavfli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kesimi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uchburchak</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ko’rinishidagi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bissektrisa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tekisligi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mos</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bo’ladi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S</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h</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uning</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uchun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xavfli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kesim</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yuzasi</a:t>
            </a:r>
            <a:r>
              <a:rPr lang="ru-RU" dirty="0">
                <a:latin typeface="Times New Roman" panose="02020603050405020304" pitchFamily="18" charset="0"/>
                <a:ea typeface="Times New Roman" panose="02020603050405020304" pitchFamily="18" charset="0"/>
                <a:cs typeface="Times New Roman" panose="02020603050405020304" pitchFamily="18" charset="0"/>
              </a:rPr>
              <a:t> 0,10</a:t>
            </a:r>
            <a:r>
              <a:rPr lang="en-US" i="1" dirty="0" err="1">
                <a:latin typeface="Times New Roman" panose="02020603050405020304" pitchFamily="18" charset="0"/>
                <a:ea typeface="Times New Roman" panose="02020603050405020304" pitchFamily="18" charset="0"/>
                <a:cs typeface="Times New Roman" panose="02020603050405020304" pitchFamily="18" charset="0"/>
              </a:rPr>
              <a:t>t</a:t>
            </a:r>
            <a:r>
              <a:rPr lang="en-US" dirty="0" err="1">
                <a:latin typeface="Times New Roman" panose="02020603050405020304" pitchFamily="18" charset="0"/>
                <a:ea typeface="Times New Roman" panose="02020603050405020304" pitchFamily="18" charset="0"/>
                <a:cs typeface="Times New Roman" panose="02020603050405020304" pitchFamily="18" charset="0"/>
              </a:rPr>
              <a:t>l</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ga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teng</a:t>
            </a:r>
            <a:r>
              <a:rPr lang="ru-RU"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Academy Uzb"/>
              <a:ea typeface="Times New Roman" panose="02020603050405020304" pitchFamily="18" charset="0"/>
              <a:cs typeface="Times New Roman" panose="02020603050405020304" pitchFamily="18" charset="0"/>
            </a:endParaRPr>
          </a:p>
        </p:txBody>
      </p:sp>
      <p:sp>
        <p:nvSpPr>
          <p:cNvPr id="10" name="Прямоугольник 9"/>
          <p:cNvSpPr/>
          <p:nvPr/>
        </p:nvSpPr>
        <p:spPr>
          <a:xfrm>
            <a:off x="0" y="3450863"/>
            <a:ext cx="4572000" cy="1200329"/>
          </a:xfrm>
          <a:prstGeom prst="rect">
            <a:avLst/>
          </a:prstGeom>
        </p:spPr>
        <p:txBody>
          <a:bodyPr>
            <a:spAutoFit/>
          </a:bodyPr>
          <a:lstStyle/>
          <a:p>
            <a:pPr indent="342900" algn="just">
              <a:spcAft>
                <a:spcPts val="0"/>
              </a:spcAft>
              <a:tabLst>
                <a:tab pos="-1028700" algn="l"/>
              </a:tabLst>
            </a:pP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Amalda</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payvand</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chok</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uchun</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ruxsat</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etilgan</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kuchlanish</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payvandlanayotgan</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material</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uchun</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cho’zilishdagi</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ruxsat</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etilgan</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kuchlanishning</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50...100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foizi</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qadar</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belgilanadi</a:t>
            </a:r>
            <a:r>
              <a:rPr lang="ru-RU"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ea typeface="Times New Roman" panose="02020603050405020304" pitchFamily="18" charset="0"/>
                <a:cs typeface="Times New Roman" panose="02020603050405020304" pitchFamily="18" charset="0"/>
              </a:rPr>
              <a:t>ya’ni</a:t>
            </a:r>
            <a:r>
              <a:rPr lang="en-US"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10245" name="Рисунок 6" descr="1010-~1"/>
          <p:cNvPicPr>
            <a:picLocks noChangeAspect="1" noChangeArrowheads="1"/>
          </p:cNvPicPr>
          <p:nvPr/>
        </p:nvPicPr>
        <p:blipFill>
          <a:blip r:embed="rId4">
            <a:extLst>
              <a:ext uri="{28A0092B-C50C-407E-A947-70E740481C1C}">
                <a14:useLocalDpi xmlns="" xmlns:a14="http://schemas.microsoft.com/office/drawing/2010/main" val="0"/>
              </a:ext>
            </a:extLst>
          </a:blip>
          <a:srcRect l="4694" r="5353"/>
          <a:stretch>
            <a:fillRect/>
          </a:stretch>
        </p:blipFill>
        <p:spPr bwMode="auto">
          <a:xfrm>
            <a:off x="4737997" y="3849146"/>
            <a:ext cx="4202683" cy="21657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pic>
      <p:sp>
        <p:nvSpPr>
          <p:cNvPr id="11" name="Прямоугольник 10"/>
          <p:cNvSpPr/>
          <p:nvPr/>
        </p:nvSpPr>
        <p:spPr>
          <a:xfrm>
            <a:off x="0" y="4705789"/>
            <a:ext cx="4572000" cy="1754326"/>
          </a:xfrm>
          <a:prstGeom prst="rect">
            <a:avLst/>
          </a:prstGeom>
        </p:spPr>
        <p:txBody>
          <a:bodyPr>
            <a:spAutoFit/>
          </a:bodyPr>
          <a:lstStyle/>
          <a:p>
            <a:pPr indent="342900" algn="r">
              <a:spcAft>
                <a:spcPts val="0"/>
              </a:spcAft>
              <a:tabLst>
                <a:tab pos="-1028700" algn="l"/>
              </a:tabLst>
            </a:pPr>
            <a:r>
              <a:rPr lang="ru-RU" dirty="0">
                <a:latin typeface="Times New Roman" panose="02020603050405020304" pitchFamily="18" charset="0"/>
                <a:ea typeface="Times New Roman" panose="02020603050405020304" pitchFamily="18" charset="0"/>
                <a:cs typeface="Times New Roman" panose="02020603050405020304" pitchFamily="18" charset="0"/>
              </a:rPr>
              <a:t>[</a:t>
            </a:r>
            <a:r>
              <a:rPr lang="en-US" dirty="0">
                <a:latin typeface="Times New Roman" panose="02020603050405020304" pitchFamily="18" charset="0"/>
                <a:ea typeface="Times New Roman" panose="02020603050405020304" pitchFamily="18" charset="0"/>
                <a:cs typeface="Times New Roman" panose="02020603050405020304" pitchFamily="18" charset="0"/>
              </a:rPr>
              <a:t>t</a:t>
            </a:r>
            <a:r>
              <a:rPr lang="ru-RU" baseline="-25000" dirty="0" err="1">
                <a:latin typeface="Times New Roman" panose="02020603050405020304" pitchFamily="18" charset="0"/>
                <a:ea typeface="Times New Roman" panose="02020603050405020304" pitchFamily="18" charset="0"/>
                <a:cs typeface="Times New Roman" panose="02020603050405020304" pitchFamily="18" charset="0"/>
              </a:rPr>
              <a:t>chok</a:t>
            </a:r>
            <a:r>
              <a:rPr lang="ru-RU" dirty="0">
                <a:latin typeface="Times New Roman" panose="02020603050405020304" pitchFamily="18" charset="0"/>
                <a:ea typeface="Times New Roman" panose="02020603050405020304" pitchFamily="18" charset="0"/>
                <a:cs typeface="Times New Roman" panose="02020603050405020304" pitchFamily="18" charset="0"/>
              </a:rPr>
              <a:t>]=(0,5...0,10)[</a:t>
            </a:r>
            <a:r>
              <a:rPr lang="en-US" dirty="0">
                <a:latin typeface="Times New Roman" panose="02020603050405020304" pitchFamily="18" charset="0"/>
                <a:ea typeface="Times New Roman" panose="02020603050405020304" pitchFamily="18" charset="0"/>
                <a:cs typeface="Times New Roman" panose="02020603050405020304" pitchFamily="18" charset="0"/>
              </a:rPr>
              <a:t>s</a:t>
            </a:r>
            <a:r>
              <a:rPr lang="ru-RU" baseline="-25000" dirty="0" err="1">
                <a:latin typeface="Times New Roman" panose="02020603050405020304" pitchFamily="18" charset="0"/>
                <a:ea typeface="Times New Roman" panose="02020603050405020304" pitchFamily="18" charset="0"/>
                <a:cs typeface="Times New Roman" panose="02020603050405020304" pitchFamily="18" charset="0"/>
              </a:rPr>
              <a:t>ch</a:t>
            </a:r>
            <a:r>
              <a:rPr lang="ru-RU" dirty="0">
                <a:latin typeface="Times New Roman" panose="02020603050405020304" pitchFamily="18" charset="0"/>
                <a:ea typeface="Times New Roman" panose="02020603050405020304" pitchFamily="18" charset="0"/>
                <a:cs typeface="Times New Roman" panose="02020603050405020304" pitchFamily="18" charset="0"/>
              </a:rPr>
              <a:t>]	(1</a:t>
            </a:r>
            <a:r>
              <a:rPr lang="uz-Cyrl-UZ" dirty="0">
                <a:latin typeface="Times New Roman" panose="02020603050405020304" pitchFamily="18" charset="0"/>
                <a:ea typeface="Times New Roman" panose="02020603050405020304" pitchFamily="18" charset="0"/>
                <a:cs typeface="Times New Roman" panose="02020603050405020304" pitchFamily="18" charset="0"/>
              </a:rPr>
              <a:t>5</a:t>
            </a:r>
            <a:r>
              <a:rPr lang="ru-RU" dirty="0">
                <a:latin typeface="Times New Roman" panose="02020603050405020304" pitchFamily="18" charset="0"/>
                <a:ea typeface="Times New Roman" panose="02020603050405020304" pitchFamily="18" charset="0"/>
                <a:cs typeface="Times New Roman" panose="02020603050405020304" pitchFamily="18" charset="0"/>
              </a:rPr>
              <a:t>.12)</a:t>
            </a:r>
            <a:endParaRPr lang="ru-RU" sz="1400" dirty="0">
              <a:latin typeface="Academy Uzb"/>
              <a:ea typeface="Times New Roman" panose="02020603050405020304" pitchFamily="18" charset="0"/>
              <a:cs typeface="Times New Roman" panose="02020603050405020304" pitchFamily="18" charset="0"/>
            </a:endParaRPr>
          </a:p>
          <a:p>
            <a:pPr indent="342900" algn="just">
              <a:spcAft>
                <a:spcPts val="0"/>
              </a:spcAft>
              <a:tabLst>
                <a:tab pos="-1028700" algn="l"/>
              </a:tabLst>
            </a:pPr>
            <a:r>
              <a:rPr lang="ru-RU" dirty="0" err="1">
                <a:latin typeface="Times New Roman" panose="02020603050405020304" pitchFamily="18" charset="0"/>
                <a:ea typeface="Times New Roman" panose="02020603050405020304" pitchFamily="18" charset="0"/>
                <a:cs typeface="Times New Roman" panose="02020603050405020304" pitchFamily="18" charset="0"/>
              </a:rPr>
              <a:t>Bundan</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tashqari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payvand</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loyiha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uzunligi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hisob</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uzunlikka</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nisbatan</a:t>
            </a:r>
            <a:r>
              <a:rPr lang="ru-RU" dirty="0">
                <a:latin typeface="Times New Roman" panose="02020603050405020304" pitchFamily="18" charset="0"/>
                <a:ea typeface="Times New Roman" panose="02020603050405020304" pitchFamily="18" charset="0"/>
                <a:cs typeface="Times New Roman" panose="02020603050405020304" pitchFamily="18" charset="0"/>
              </a:rPr>
              <a:t> 10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mm</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orttirib</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ru-RU"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ru-RU"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a:latin typeface="Times New Roman" panose="02020603050405020304" pitchFamily="18" charset="0"/>
                <a:ea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bilan</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chokning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boshlanishi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oxirida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payvandlashning</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sifatsizligini</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eotiborga</a:t>
            </a:r>
            <a:r>
              <a:rPr lang="en-US" dirty="0">
                <a:latin typeface="Times New Roman" panose="02020603050405020304" pitchFamily="18" charset="0"/>
                <a:ea typeface="Times New Roman" panose="02020603050405020304" pitchFamily="18" charset="0"/>
                <a:cs typeface="Times New Roman" panose="02020603050405020304" pitchFamily="18" charset="0"/>
              </a:rPr>
              <a:t> </a:t>
            </a:r>
            <a:r>
              <a:rPr lang="en-US" dirty="0" err="1">
                <a:latin typeface="Times New Roman" panose="02020603050405020304" pitchFamily="18" charset="0"/>
                <a:ea typeface="Times New Roman" panose="02020603050405020304" pitchFamily="18" charset="0"/>
                <a:cs typeface="Times New Roman" panose="02020603050405020304" pitchFamily="18" charset="0"/>
              </a:rPr>
              <a:t>olinadi</a:t>
            </a:r>
            <a:r>
              <a:rPr lang="en-US"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1400" dirty="0">
              <a:effectLst/>
              <a:latin typeface="Academy Uzb"/>
              <a:ea typeface="Times New Roman" panose="02020603050405020304" pitchFamily="18" charset="0"/>
              <a:cs typeface="Times New Roman" panose="02020603050405020304" pitchFamily="18" charset="0"/>
            </a:endParaRPr>
          </a:p>
        </p:txBody>
      </p:sp>
      <p:pic>
        <p:nvPicPr>
          <p:cNvPr id="10249" name="Picture 9"/>
          <p:cNvPicPr>
            <a:picLocks noChangeAspect="1" noChangeArrowheads="1"/>
          </p:cNvPicPr>
          <p:nvPr/>
        </p:nvPicPr>
        <p:blipFill>
          <a:blip r:embed="rId5"/>
          <a:srcRect t="10642"/>
          <a:stretch>
            <a:fillRect/>
          </a:stretch>
        </p:blipFill>
        <p:spPr bwMode="auto">
          <a:xfrm>
            <a:off x="5056143" y="1149532"/>
            <a:ext cx="2114550" cy="1438411"/>
          </a:xfrm>
          <a:prstGeom prst="rect">
            <a:avLst/>
          </a:prstGeom>
          <a:noFill/>
          <a:ln w="9525">
            <a:noFill/>
            <a:miter lim="800000"/>
            <a:headEnd/>
            <a:tailEnd/>
          </a:ln>
          <a:effectLst/>
        </p:spPr>
      </p:pic>
      <p:pic>
        <p:nvPicPr>
          <p:cNvPr id="10250" name="Picture 10"/>
          <p:cNvPicPr>
            <a:picLocks noChangeAspect="1" noChangeArrowheads="1"/>
          </p:cNvPicPr>
          <p:nvPr/>
        </p:nvPicPr>
        <p:blipFill>
          <a:blip r:embed="rId6"/>
          <a:srcRect/>
          <a:stretch>
            <a:fillRect/>
          </a:stretch>
        </p:blipFill>
        <p:spPr bwMode="auto">
          <a:xfrm>
            <a:off x="7229883" y="1141639"/>
            <a:ext cx="1685925" cy="1047750"/>
          </a:xfrm>
          <a:prstGeom prst="rect">
            <a:avLst/>
          </a:prstGeom>
          <a:noFill/>
          <a:ln w="9525">
            <a:noFill/>
            <a:miter lim="800000"/>
            <a:headEnd/>
            <a:tailEnd/>
          </a:ln>
          <a:effectLst/>
        </p:spPr>
      </p:pic>
      <p:pic>
        <p:nvPicPr>
          <p:cNvPr id="10251" name="Picture 11"/>
          <p:cNvPicPr>
            <a:picLocks noChangeAspect="1" noChangeArrowheads="1"/>
          </p:cNvPicPr>
          <p:nvPr/>
        </p:nvPicPr>
        <p:blipFill>
          <a:blip r:embed="rId7"/>
          <a:srcRect/>
          <a:stretch>
            <a:fillRect/>
          </a:stretch>
        </p:blipFill>
        <p:spPr bwMode="auto">
          <a:xfrm>
            <a:off x="2535691" y="1489166"/>
            <a:ext cx="2402069" cy="600891"/>
          </a:xfrm>
          <a:prstGeom prst="rect">
            <a:avLst/>
          </a:prstGeom>
          <a:noFill/>
          <a:ln w="9525">
            <a:noFill/>
            <a:miter lim="800000"/>
            <a:headEnd/>
            <a:tailEnd/>
          </a:ln>
          <a:effectLst/>
        </p:spPr>
      </p:pic>
    </p:spTree>
    <p:extLst>
      <p:ext uri="{BB962C8B-B14F-4D97-AF65-F5344CB8AC3E}">
        <p14:creationId xmlns="" xmlns:p14="http://schemas.microsoft.com/office/powerpoint/2010/main" val="16505568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22960" y="134205"/>
            <a:ext cx="7543800" cy="894496"/>
          </a:xfrm>
        </p:spPr>
        <p:txBody>
          <a:bodyPr/>
          <a:lstStyle/>
          <a:p>
            <a:r>
              <a:rPr lang="uz-Cyrl-UZ" b="1" dirty="0"/>
              <a:t>O’z-o’zini tekshirish    savollari</a:t>
            </a:r>
            <a:r>
              <a:rPr lang="uz-Cyrl-UZ" b="1" dirty="0" smtClean="0"/>
              <a:t>.</a:t>
            </a:r>
            <a:endParaRPr lang="ru-RU" dirty="0"/>
          </a:p>
        </p:txBody>
      </p:sp>
      <p:sp>
        <p:nvSpPr>
          <p:cNvPr id="4" name="Прямоугольник 3"/>
          <p:cNvSpPr/>
          <p:nvPr/>
        </p:nvSpPr>
        <p:spPr>
          <a:xfrm>
            <a:off x="10160" y="1028701"/>
            <a:ext cx="9133840" cy="5493812"/>
          </a:xfrm>
          <a:prstGeom prst="rect">
            <a:avLst/>
          </a:prstGeom>
        </p:spPr>
        <p:txBody>
          <a:bodyPr wrap="square">
            <a:spAutoFit/>
          </a:bodyPr>
          <a:lstStyle/>
          <a:p>
            <a:pPr algn="just">
              <a:lnSpc>
                <a:spcPct val="150000"/>
              </a:lnSpc>
              <a:spcAft>
                <a:spcPts val="0"/>
              </a:spcAft>
            </a:pPr>
            <a:r>
              <a:rPr lang="uz-Cyrl-UZ" dirty="0">
                <a:latin typeface="Times New Roman" panose="02020603050405020304" pitchFamily="18" charset="0"/>
                <a:ea typeface="Times New Roman" panose="02020603050405020304" pitchFamily="18" charset="0"/>
              </a:rPr>
              <a:t>1. Qanday kuchlanish holati sof </a:t>
            </a:r>
            <a:r>
              <a:rPr lang="uz-Cyrl-UZ" dirty="0" smtClean="0">
                <a:latin typeface="Times New Roman" panose="02020603050405020304" pitchFamily="18" charset="0"/>
                <a:ea typeface="Times New Roman" panose="02020603050405020304" pitchFamily="18" charset="0"/>
              </a:rPr>
              <a:t>siljish</a:t>
            </a:r>
            <a:r>
              <a:rPr lang="en-US" dirty="0" smtClean="0">
                <a:latin typeface="Arial" panose="020B0604020202020204" pitchFamily="34"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deyiladi</a:t>
            </a:r>
            <a:r>
              <a:rPr lang="uz-Cyrl-UZ" dirty="0">
                <a:latin typeface="Times New Roman" panose="02020603050405020304" pitchFamily="18" charset="0"/>
                <a:ea typeface="Times New Roman" panose="02020603050405020304" pitchFamily="18" charset="0"/>
              </a:rPr>
              <a:t>.</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2</a:t>
            </a:r>
            <a:r>
              <a:rPr lang="uz-Cyrl-UZ" dirty="0">
                <a:latin typeface="Times New Roman" panose="02020603050405020304" pitchFamily="18" charset="0"/>
                <a:ea typeface="Times New Roman" panose="02020603050405020304" pitchFamily="18" charset="0"/>
              </a:rPr>
              <a:t>. Siljishdagi GUK qonuni  va </a:t>
            </a:r>
            <a:r>
              <a:rPr lang="uz-Cyrl-UZ" dirty="0" smtClean="0">
                <a:latin typeface="Times New Roman" panose="02020603050405020304" pitchFamily="18" charset="0"/>
                <a:ea typeface="Times New Roman" panose="02020603050405020304" pitchFamily="18" charset="0"/>
              </a:rPr>
              <a:t>ikkinchi</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tartibli </a:t>
            </a:r>
            <a:r>
              <a:rPr lang="uz-Cyrl-UZ" dirty="0">
                <a:latin typeface="Times New Roman" panose="02020603050405020304" pitchFamily="18" charset="0"/>
                <a:ea typeface="Times New Roman" panose="02020603050405020304" pitchFamily="18" charset="0"/>
              </a:rPr>
              <a:t>Yung moduli qanday ifodalanadi.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3</a:t>
            </a:r>
            <a:r>
              <a:rPr lang="uz-Cyrl-UZ" dirty="0">
                <a:latin typeface="Times New Roman" panose="02020603050405020304" pitchFamily="18" charset="0"/>
                <a:ea typeface="Times New Roman" panose="02020603050405020304" pitchFamily="18" charset="0"/>
              </a:rPr>
              <a:t>. Siljishdagi ruhsat etilgan </a:t>
            </a:r>
            <a:r>
              <a:rPr lang="uz-Cyrl-UZ" dirty="0" smtClean="0">
                <a:latin typeface="Times New Roman" panose="02020603050405020304" pitchFamily="18" charset="0"/>
                <a:ea typeface="Times New Roman" panose="02020603050405020304" pitchFamily="18" charset="0"/>
              </a:rPr>
              <a:t>kuchlanish</a:t>
            </a:r>
            <a:r>
              <a:rPr lang="en-US" dirty="0" smtClean="0">
                <a:latin typeface="Times New Roman" panose="02020603050405020304" pitchFamily="18" charset="0"/>
                <a:ea typeface="Times New Roman" panose="02020603050405020304" pitchFamily="18" charset="0"/>
              </a:rPr>
              <a:t> </a:t>
            </a:r>
            <a:r>
              <a:rPr lang="uz-Cyrl-UZ" dirty="0" smtClean="0">
                <a:latin typeface="Times New Roman" panose="02020603050405020304" pitchFamily="18" charset="0"/>
                <a:ea typeface="Times New Roman" panose="02020603050405020304" pitchFamily="18" charset="0"/>
              </a:rPr>
              <a:t>bilan </a:t>
            </a:r>
            <a:r>
              <a:rPr lang="uz-Cyrl-UZ" dirty="0">
                <a:latin typeface="Times New Roman" panose="02020603050405020304" pitchFamily="18" charset="0"/>
                <a:ea typeface="Times New Roman" panose="02020603050405020304" pitchFamily="18" charset="0"/>
              </a:rPr>
              <a:t>cho’zilishi.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4</a:t>
            </a:r>
            <a:r>
              <a:rPr lang="uz-Cyrl-UZ" dirty="0">
                <a:latin typeface="Times New Roman" panose="02020603050405020304" pitchFamily="18" charset="0"/>
                <a:ea typeface="Times New Roman" panose="02020603050405020304" pitchFamily="18" charset="0"/>
              </a:rPr>
              <a:t>. Siljishdagi ruhsat etilgan kuchlanishlar </a:t>
            </a:r>
            <a:r>
              <a:rPr lang="uz-Cyrl-UZ" dirty="0" smtClean="0">
                <a:latin typeface="Times New Roman" panose="02020603050405020304" pitchFamily="18" charset="0"/>
                <a:ea typeface="Times New Roman" panose="02020603050405020304" pitchFamily="18" charset="0"/>
              </a:rPr>
              <a:t>orasida </a:t>
            </a:r>
            <a:r>
              <a:rPr lang="uz-Cyrl-UZ" dirty="0">
                <a:latin typeface="Times New Roman" panose="02020603050405020304" pitchFamily="18" charset="0"/>
                <a:ea typeface="Times New Roman" panose="02020603050405020304" pitchFamily="18" charset="0"/>
              </a:rPr>
              <a:t>qanday bog’lanish bor.</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5.Siljishdagi </a:t>
            </a:r>
            <a:r>
              <a:rPr lang="uz-Cyrl-UZ" dirty="0">
                <a:latin typeface="Times New Roman" panose="02020603050405020304" pitchFamily="18" charset="0"/>
                <a:ea typeface="Times New Roman" panose="02020603050405020304" pitchFamily="18" charset="0"/>
              </a:rPr>
              <a:t>potentsial energiya qanday </a:t>
            </a:r>
            <a:r>
              <a:rPr lang="uz-Cyrl-UZ" dirty="0" smtClean="0">
                <a:latin typeface="Times New Roman" panose="02020603050405020304" pitchFamily="18" charset="0"/>
                <a:ea typeface="Times New Roman" panose="02020603050405020304" pitchFamily="18" charset="0"/>
              </a:rPr>
              <a:t>topiladi</a:t>
            </a:r>
            <a:r>
              <a:rPr lang="uz-Cyrl-UZ" dirty="0">
                <a:latin typeface="Times New Roman" panose="02020603050405020304" pitchFamily="18" charset="0"/>
                <a:ea typeface="Times New Roman" panose="02020603050405020304" pitchFamily="18" charset="0"/>
              </a:rPr>
              <a:t>.</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6.Sof </a:t>
            </a:r>
            <a:r>
              <a:rPr lang="uz-Cyrl-UZ" dirty="0">
                <a:latin typeface="Times New Roman" panose="02020603050405020304" pitchFamily="18" charset="0"/>
                <a:ea typeface="Times New Roman" panose="02020603050405020304" pitchFamily="18" charset="0"/>
              </a:rPr>
              <a:t>siljishdagi solishtirma potentsial energiya.</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7</a:t>
            </a:r>
            <a:r>
              <a:rPr lang="uz-Cyrl-UZ" dirty="0">
                <a:latin typeface="Times New Roman" panose="02020603050405020304" pitchFamily="18" charset="0"/>
                <a:ea typeface="Times New Roman" panose="02020603050405020304" pitchFamily="18" charset="0"/>
              </a:rPr>
              <a:t>. Siljish deformatsiya.</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8</a:t>
            </a:r>
            <a:r>
              <a:rPr lang="uz-Cyrl-UZ" dirty="0">
                <a:latin typeface="Times New Roman" panose="02020603050405020304" pitchFamily="18" charset="0"/>
                <a:ea typeface="Times New Roman" panose="02020603050405020304" pitchFamily="18" charset="0"/>
              </a:rPr>
              <a:t>. Nisbiy cho’zilish.</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9</a:t>
            </a:r>
            <a:r>
              <a:rPr lang="uz-Cyrl-UZ" dirty="0">
                <a:latin typeface="Times New Roman" panose="02020603050405020304" pitchFamily="18" charset="0"/>
                <a:ea typeface="Times New Roman" panose="02020603050405020304" pitchFamily="18" charset="0"/>
              </a:rPr>
              <a:t>. Mustahkamlik nazariyalari.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10</a:t>
            </a:r>
            <a:r>
              <a:rPr lang="uz-Cyrl-UZ" dirty="0">
                <a:latin typeface="Times New Roman" panose="02020603050405020304" pitchFamily="18" charset="0"/>
                <a:ea typeface="Times New Roman" panose="02020603050405020304" pitchFamily="18" charset="0"/>
              </a:rPr>
              <a:t>. Siljish burchagi.</a:t>
            </a:r>
            <a:endParaRPr lang="ru-RU" dirty="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rPr>
              <a:t>11</a:t>
            </a:r>
            <a:r>
              <a:rPr lang="en-US" dirty="0">
                <a:latin typeface="Times New Roman" panose="02020603050405020304" pitchFamily="18" charset="0"/>
                <a:ea typeface="Times New Roman" panose="02020603050405020304" pitchFamily="18" charset="0"/>
              </a:rPr>
              <a:t>.</a:t>
            </a:r>
            <a:r>
              <a:rPr lang="en-US" dirty="0" err="1">
                <a:latin typeface="Times New Roman" panose="02020603050405020304" pitchFamily="18" charset="0"/>
                <a:ea typeface="Times New Roman" panose="02020603050405020304" pitchFamily="18" charset="0"/>
              </a:rPr>
              <a:t>Sof</a:t>
            </a:r>
            <a:r>
              <a:rPr lang="en-US" dirty="0">
                <a:latin typeface="Times New Roman" panose="02020603050405020304" pitchFamily="18" charset="0"/>
                <a:ea typeface="Times New Roman" panose="02020603050405020304" pitchFamily="18" charset="0"/>
              </a:rPr>
              <a:t> </a:t>
            </a:r>
            <a:r>
              <a:rPr lang="en-US" dirty="0" err="1">
                <a:latin typeface="Times New Roman" panose="02020603050405020304" pitchFamily="18" charset="0"/>
                <a:ea typeface="Times New Roman" panose="02020603050405020304" pitchFamily="18" charset="0"/>
              </a:rPr>
              <a:t>siljishdagi</a:t>
            </a:r>
            <a:r>
              <a:rPr lang="en-US" dirty="0">
                <a:latin typeface="Times New Roman" panose="02020603050405020304" pitchFamily="18" charset="0"/>
                <a:ea typeface="Times New Roman" panose="02020603050405020304" pitchFamily="18" charset="0"/>
              </a:rPr>
              <a:t> </a:t>
            </a:r>
            <a:r>
              <a:rPr lang="uz-Cyrl-UZ" dirty="0">
                <a:latin typeface="Times New Roman" panose="02020603050405020304" pitchFamily="18" charset="0"/>
                <a:ea typeface="Times New Roman" panose="02020603050405020304" pitchFamily="18" charset="0"/>
              </a:rPr>
              <a:t>hisoblash </a:t>
            </a:r>
            <a:r>
              <a:rPr lang="uz-Cyrl-UZ" dirty="0" smtClean="0">
                <a:latin typeface="Times New Roman" panose="02020603050405020304" pitchFamily="18" charset="0"/>
                <a:ea typeface="Times New Roman" panose="02020603050405020304" pitchFamily="18" charset="0"/>
              </a:rPr>
              <a:t>tenglamalari.</a:t>
            </a:r>
            <a:endParaRPr lang="en-US" dirty="0" smtClean="0">
              <a:latin typeface="Arial" panose="020B0604020202020204" pitchFamily="34" charset="0"/>
              <a:ea typeface="Times New Roman" panose="02020603050405020304" pitchFamily="18" charset="0"/>
            </a:endParaRPr>
          </a:p>
          <a:p>
            <a:pPr algn="just">
              <a:lnSpc>
                <a:spcPct val="150000"/>
              </a:lnSpc>
              <a:spcAft>
                <a:spcPts val="0"/>
              </a:spcAft>
            </a:pP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12.Siljishdagi </a:t>
            </a:r>
            <a:r>
              <a:rPr lang="uz-Cyrl-UZ" dirty="0">
                <a:latin typeface="Times New Roman" panose="02020603050405020304" pitchFamily="18" charset="0"/>
                <a:ea typeface="Times New Roman" panose="02020603050405020304" pitchFamily="18" charset="0"/>
                <a:cs typeface="Times New Roman" panose="02020603050405020304" pitchFamily="18" charset="0"/>
              </a:rPr>
              <a:t>mustahkamlik sharti qanday ko’rinishga ega va uning   yordamida qanday masalalarni hal qilish </a:t>
            </a:r>
            <a:r>
              <a:rPr lang="uz-Cyrl-UZ" dirty="0" smtClean="0">
                <a:latin typeface="Times New Roman" panose="02020603050405020304" pitchFamily="18" charset="0"/>
                <a:ea typeface="Times New Roman" panose="02020603050405020304" pitchFamily="18" charset="0"/>
                <a:cs typeface="Times New Roman" panose="02020603050405020304" pitchFamily="18" charset="0"/>
              </a:rPr>
              <a:t>mumkin?</a:t>
            </a:r>
            <a:endParaRPr lang="en-US" dirty="0" smtClean="0">
              <a:latin typeface="Academy Uzb"/>
              <a:ea typeface="Times New Roman" panose="02020603050405020304" pitchFamily="18" charset="0"/>
              <a:cs typeface="Times New Roman" panose="02020603050405020304" pitchFamily="18" charset="0"/>
            </a:endParaRPr>
          </a:p>
        </p:txBody>
      </p:sp>
    </p:spTree>
    <p:extLst>
      <p:ext uri="{BB962C8B-B14F-4D97-AF65-F5344CB8AC3E}">
        <p14:creationId xmlns="" xmlns:p14="http://schemas.microsoft.com/office/powerpoint/2010/main" val="331552318"/>
      </p:ext>
    </p:extLst>
  </p:cSld>
  <p:clrMapOvr>
    <a:masterClrMapping/>
  </p:clrMapOvr>
</p:sld>
</file>

<file path=ppt/theme/theme1.xml><?xml version="1.0" encoding="utf-8"?>
<a:theme xmlns:a="http://schemas.openxmlformats.org/drawingml/2006/main" name="Ретро">
  <a:themeElements>
    <a:clrScheme name="Ретро">
      <a:dk1>
        <a:sysClr val="windowText" lastClr="000000"/>
      </a:dk1>
      <a:lt1>
        <a:sysClr val="window" lastClr="FFFFFF"/>
      </a:lt1>
      <a:dk2>
        <a:srgbClr val="514949"/>
      </a:dk2>
      <a:lt2>
        <a:srgbClr val="E1E1DB"/>
      </a:lt2>
      <a:accent1>
        <a:srgbClr val="9DBFBE"/>
      </a:accent1>
      <a:accent2>
        <a:srgbClr val="DB8631"/>
      </a:accent2>
      <a:accent3>
        <a:srgbClr val="E3CC5A"/>
      </a:accent3>
      <a:accent4>
        <a:srgbClr val="ACADA8"/>
      </a:accent4>
      <a:accent5>
        <a:srgbClr val="927C61"/>
      </a:accent5>
      <a:accent6>
        <a:srgbClr val="B3B435"/>
      </a:accent6>
      <a:hlink>
        <a:srgbClr val="0000FF"/>
      </a:hlink>
      <a:folHlink>
        <a:srgbClr val="800080"/>
      </a:folHlink>
    </a:clrScheme>
    <a:fontScheme name="Ретро">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Ретро">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 xmlns:thm15="http://schemas.microsoft.com/office/thememl/2012/main" name="Retrospect" id="{5F128B03-DCCA-4EEB-AB3B-CF2899314A46}" vid="{243AF7DC-D15B-41C0-AE81-23980D1B9FC4}"/>
    </a:ext>
  </a:extLst>
</a:theme>
</file>

<file path=docProps/app.xml><?xml version="1.0" encoding="utf-8"?>
<Properties xmlns="http://schemas.openxmlformats.org/officeDocument/2006/extended-properties" xmlns:vt="http://schemas.openxmlformats.org/officeDocument/2006/docPropsVTypes">
  <Template>Retrospect</Template>
  <TotalTime>903</TotalTime>
  <Words>859</Words>
  <Application>Microsoft Office PowerPoint</Application>
  <PresentationFormat>Экран (4:3)</PresentationFormat>
  <Paragraphs>125</Paragraphs>
  <Slides>14</Slides>
  <Notes>0</Notes>
  <HiddenSlides>0</HiddenSlides>
  <MMClips>0</MMClips>
  <ScaleCrop>false</ScaleCrop>
  <HeadingPairs>
    <vt:vector size="6" baseType="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16" baseType="lpstr">
      <vt:lpstr>Ретро</vt:lpstr>
      <vt:lpstr>Уравнение</vt:lpstr>
      <vt:lpstr>Sof siljish</vt:lpstr>
      <vt:lpstr>Reja:</vt:lpstr>
      <vt:lpstr>1.Sof siljish</vt:lpstr>
      <vt:lpstr>2. Sof siljishda kuchlanishlar va deformatsiya.</vt:lpstr>
      <vt:lpstr>Слайд 5</vt:lpstr>
      <vt:lpstr>3. Sof siljishdagi Guk qonuni. Ikkinchi tartibli Yung moduli</vt:lpstr>
      <vt:lpstr>Слайд 7</vt:lpstr>
      <vt:lpstr>4.Sof siljishdagi hisoblash tenglamalari.</vt:lpstr>
      <vt:lpstr>5. Siljishdagi potentsial energiya.</vt:lpstr>
      <vt:lpstr>Siljishdagi mustahkamlik sharti.</vt:lpstr>
      <vt:lpstr>Слайд 11</vt:lpstr>
      <vt:lpstr>Слайд 12</vt:lpstr>
      <vt:lpstr>Слайд 13</vt:lpstr>
      <vt:lpstr>O’z-o’zini tekshirish    savollari.</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Sof siljish</dc:title>
  <dc:creator>Ibrohimjon</dc:creator>
  <cp:lastModifiedBy>New Tech</cp:lastModifiedBy>
  <cp:revision>72</cp:revision>
  <dcterms:created xsi:type="dcterms:W3CDTF">2018-04-24T18:28:48Z</dcterms:created>
  <dcterms:modified xsi:type="dcterms:W3CDTF">2018-05-02T10:51:08Z</dcterms:modified>
</cp:coreProperties>
</file>