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70" r:id="rId2"/>
    <p:sldId id="256" r:id="rId3"/>
    <p:sldId id="257" r:id="rId4"/>
    <p:sldId id="258" r:id="rId5"/>
    <p:sldId id="259" r:id="rId6"/>
    <p:sldId id="260" r:id="rId7"/>
    <p:sldId id="261" r:id="rId8"/>
    <p:sldId id="262" r:id="rId9"/>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0" d="100"/>
          <a:sy n="80" d="100"/>
        </p:scale>
        <p:origin x="22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21E1CE40-C34C-4B12-B56A-4AC8EFDDF547}"/>
              </a:ext>
            </a:extLst>
          </p:cNvPr>
          <p:cNvSpPr>
            <a:spLocks noGrp="1"/>
          </p:cNvSpPr>
          <p:nvPr>
            <p:ph type="ctrTitle"/>
          </p:nvPr>
        </p:nvSpPr>
        <p:spPr>
          <a:xfrm>
            <a:off x="1524000" y="1122363"/>
            <a:ext cx="9144000" cy="2387600"/>
          </a:xfrm>
        </p:spPr>
        <p:txBody>
          <a:bodyPr anchor="b"/>
          <a:lstStyle>
            <a:lvl1pPr algn="ctr">
              <a:defRPr sz="6000"/>
            </a:lvl1pPr>
          </a:lstStyle>
          <a:p>
            <a:r>
              <a:rPr lang="uz-Latn-UZ"/>
              <a:t>Sarlavha namunasini tahrirlash uchun bosing</a:t>
            </a:r>
          </a:p>
        </p:txBody>
      </p:sp>
      <p:sp>
        <p:nvSpPr>
          <p:cNvPr id="3" name="Tagsarlavha 2">
            <a:extLst>
              <a:ext uri="{FF2B5EF4-FFF2-40B4-BE49-F238E27FC236}">
                <a16:creationId xmlns:a16="http://schemas.microsoft.com/office/drawing/2014/main" xmlns="" id="{E83CA33D-F4B8-4514-B0B5-0BCDC0582B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z-Latn-UZ"/>
              <a:t>Taglavha namunasini tahrirlash uchun bosing</a:t>
            </a:r>
          </a:p>
        </p:txBody>
      </p:sp>
      <p:sp>
        <p:nvSpPr>
          <p:cNvPr id="4" name="Sana 3">
            <a:extLst>
              <a:ext uri="{FF2B5EF4-FFF2-40B4-BE49-F238E27FC236}">
                <a16:creationId xmlns:a16="http://schemas.microsoft.com/office/drawing/2014/main" xmlns="" id="{0726EF37-5A8E-4943-91B4-C0C0AE112FB7}"/>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5" name="Pastki kolontitul 4">
            <a:extLst>
              <a:ext uri="{FF2B5EF4-FFF2-40B4-BE49-F238E27FC236}">
                <a16:creationId xmlns:a16="http://schemas.microsoft.com/office/drawing/2014/main" xmlns="" id="{A697722C-B8D1-4CA0-9958-7BD388939A48}"/>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21CF1E6C-5D25-4232-81EF-083259F35A12}"/>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27380293"/>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65D503E1-EC88-4726-974C-D744318BB046}"/>
              </a:ext>
            </a:extLst>
          </p:cNvPr>
          <p:cNvSpPr>
            <a:spLocks noGrp="1"/>
          </p:cNvSpPr>
          <p:nvPr>
            <p:ph type="title"/>
          </p:nvPr>
        </p:nvSpPr>
        <p:spPr/>
        <p:txBody>
          <a:bodyPr/>
          <a:lstStyle/>
          <a:p>
            <a:r>
              <a:rPr lang="uz-Latn-UZ"/>
              <a:t>Sarlavha namunasini tahrirlash uchun bosing</a:t>
            </a:r>
          </a:p>
        </p:txBody>
      </p:sp>
      <p:sp>
        <p:nvSpPr>
          <p:cNvPr id="3" name="Tarkibi 2">
            <a:extLst>
              <a:ext uri="{FF2B5EF4-FFF2-40B4-BE49-F238E27FC236}">
                <a16:creationId xmlns:a16="http://schemas.microsoft.com/office/drawing/2014/main" xmlns="" id="{FC7E38E0-E7CC-4111-8FE9-6940CFF0D771}"/>
              </a:ext>
            </a:extLst>
          </p:cNvPr>
          <p:cNvSpPr>
            <a:spLocks noGrp="1"/>
          </p:cNvSpPr>
          <p:nvPr>
            <p:ph idx="1"/>
          </p:nvPr>
        </p:nvSpPr>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Sana 3">
            <a:extLst>
              <a:ext uri="{FF2B5EF4-FFF2-40B4-BE49-F238E27FC236}">
                <a16:creationId xmlns:a16="http://schemas.microsoft.com/office/drawing/2014/main" xmlns="" id="{CA4E4B3C-C43D-47ED-993C-3B8488EE8D41}"/>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5" name="Pastki kolontitul 4">
            <a:extLst>
              <a:ext uri="{FF2B5EF4-FFF2-40B4-BE49-F238E27FC236}">
                <a16:creationId xmlns:a16="http://schemas.microsoft.com/office/drawing/2014/main" xmlns="" id="{7D33A743-6B79-43D8-916F-578AB8FFEF5E}"/>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CC175A5A-F33E-40D8-BB0C-A4B020725DAF}"/>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1365593"/>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B17E13FF-401A-48CD-BC38-FE51A93B3DAF}"/>
              </a:ext>
            </a:extLst>
          </p:cNvPr>
          <p:cNvSpPr>
            <a:spLocks noGrp="1"/>
          </p:cNvSpPr>
          <p:nvPr>
            <p:ph type="title"/>
          </p:nvPr>
        </p:nvSpPr>
        <p:spPr>
          <a:xfrm>
            <a:off x="831851" y="1709739"/>
            <a:ext cx="10515600" cy="2852737"/>
          </a:xfrm>
        </p:spPr>
        <p:txBody>
          <a:bodyPr anchor="b"/>
          <a:lstStyle>
            <a:lvl1pPr>
              <a:defRPr sz="6000"/>
            </a:lvl1pPr>
          </a:lstStyle>
          <a:p>
            <a:r>
              <a:rPr lang="uz-Latn-UZ"/>
              <a:t>Sarlavha namunasini tahrirlash uchun bosing</a:t>
            </a:r>
          </a:p>
        </p:txBody>
      </p:sp>
      <p:sp>
        <p:nvSpPr>
          <p:cNvPr id="3" name="Matn 2">
            <a:extLst>
              <a:ext uri="{FF2B5EF4-FFF2-40B4-BE49-F238E27FC236}">
                <a16:creationId xmlns:a16="http://schemas.microsoft.com/office/drawing/2014/main" xmlns="" id="{84C6F680-A061-4379-B9F5-DC3353DC0373}"/>
              </a:ext>
            </a:extLst>
          </p:cNvPr>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uz-Latn-UZ"/>
              <a:t>Matn namunasini tahrirlash</a:t>
            </a:r>
          </a:p>
        </p:txBody>
      </p:sp>
      <p:sp>
        <p:nvSpPr>
          <p:cNvPr id="4" name="Sana 3">
            <a:extLst>
              <a:ext uri="{FF2B5EF4-FFF2-40B4-BE49-F238E27FC236}">
                <a16:creationId xmlns:a16="http://schemas.microsoft.com/office/drawing/2014/main" xmlns="" id="{830B2274-1E0F-4208-883A-740641E758C9}"/>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5" name="Pastki kolontitul 4">
            <a:extLst>
              <a:ext uri="{FF2B5EF4-FFF2-40B4-BE49-F238E27FC236}">
                <a16:creationId xmlns:a16="http://schemas.microsoft.com/office/drawing/2014/main" xmlns="" id="{34818DEE-F64A-4BA7-9779-20BEF4E1BE02}"/>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F9305DED-638A-4245-B859-1828DDF5FB1A}"/>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34338773"/>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A64718EE-710D-4F5D-AB9D-B44AF42E493B}"/>
              </a:ext>
            </a:extLst>
          </p:cNvPr>
          <p:cNvSpPr>
            <a:spLocks noGrp="1"/>
          </p:cNvSpPr>
          <p:nvPr>
            <p:ph type="title"/>
          </p:nvPr>
        </p:nvSpPr>
        <p:spPr/>
        <p:txBody>
          <a:bodyPr/>
          <a:lstStyle/>
          <a:p>
            <a:r>
              <a:rPr lang="uz-Latn-UZ"/>
              <a:t>Sarlavha namunasini tahrirlash uchun bosing</a:t>
            </a:r>
          </a:p>
        </p:txBody>
      </p:sp>
      <p:sp>
        <p:nvSpPr>
          <p:cNvPr id="3" name="Tarkibi 2">
            <a:extLst>
              <a:ext uri="{FF2B5EF4-FFF2-40B4-BE49-F238E27FC236}">
                <a16:creationId xmlns:a16="http://schemas.microsoft.com/office/drawing/2014/main" xmlns="" id="{3866F015-3D6B-44A8-A785-F9395B360435}"/>
              </a:ext>
            </a:extLst>
          </p:cNvPr>
          <p:cNvSpPr>
            <a:spLocks noGrp="1"/>
          </p:cNvSpPr>
          <p:nvPr>
            <p:ph sz="half" idx="1"/>
          </p:nvPr>
        </p:nvSpPr>
        <p:spPr>
          <a:xfrm>
            <a:off x="609600" y="1600201"/>
            <a:ext cx="5384800" cy="4525963"/>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Tarkibi 3">
            <a:extLst>
              <a:ext uri="{FF2B5EF4-FFF2-40B4-BE49-F238E27FC236}">
                <a16:creationId xmlns:a16="http://schemas.microsoft.com/office/drawing/2014/main" xmlns="" id="{9E559C17-9706-493E-849A-DBDA88BB6BF9}"/>
              </a:ext>
            </a:extLst>
          </p:cNvPr>
          <p:cNvSpPr>
            <a:spLocks noGrp="1"/>
          </p:cNvSpPr>
          <p:nvPr>
            <p:ph sz="half" idx="2"/>
          </p:nvPr>
        </p:nvSpPr>
        <p:spPr>
          <a:xfrm>
            <a:off x="6197600" y="1600201"/>
            <a:ext cx="5384800" cy="4525963"/>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5" name="Sana 4">
            <a:extLst>
              <a:ext uri="{FF2B5EF4-FFF2-40B4-BE49-F238E27FC236}">
                <a16:creationId xmlns:a16="http://schemas.microsoft.com/office/drawing/2014/main" xmlns="" id="{D4F25EFC-7C8A-40D4-9B72-500D90491C9A}"/>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6" name="Pastki kolontitul 5">
            <a:extLst>
              <a:ext uri="{FF2B5EF4-FFF2-40B4-BE49-F238E27FC236}">
                <a16:creationId xmlns:a16="http://schemas.microsoft.com/office/drawing/2014/main" xmlns="" id="{FAD7B282-FD73-4659-B2A8-85B7B983C1A3}"/>
              </a:ext>
            </a:extLst>
          </p:cNvPr>
          <p:cNvSpPr>
            <a:spLocks noGrp="1"/>
          </p:cNvSpPr>
          <p:nvPr>
            <p:ph type="ftr" sz="quarter" idx="11"/>
          </p:nvPr>
        </p:nvSpPr>
        <p:spPr/>
        <p:txBody>
          <a:bodyPr/>
          <a:lstStyle>
            <a:lvl1pPr>
              <a:defRPr/>
            </a:lvl1pPr>
          </a:lstStyle>
          <a:p>
            <a:endParaRPr lang="en-US" dirty="0"/>
          </a:p>
        </p:txBody>
      </p:sp>
      <p:sp>
        <p:nvSpPr>
          <p:cNvPr id="7" name="Slayd raqami 6">
            <a:extLst>
              <a:ext uri="{FF2B5EF4-FFF2-40B4-BE49-F238E27FC236}">
                <a16:creationId xmlns:a16="http://schemas.microsoft.com/office/drawing/2014/main" xmlns="" id="{E1334B26-B1A7-42CB-9ED3-5E516E9F2613}"/>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9366406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B8097AD3-DE4C-40F2-A7C6-1CC5E8F2EF60}"/>
              </a:ext>
            </a:extLst>
          </p:cNvPr>
          <p:cNvSpPr>
            <a:spLocks noGrp="1"/>
          </p:cNvSpPr>
          <p:nvPr>
            <p:ph type="title"/>
          </p:nvPr>
        </p:nvSpPr>
        <p:spPr>
          <a:xfrm>
            <a:off x="840317" y="365126"/>
            <a:ext cx="10515600" cy="1325563"/>
          </a:xfrm>
        </p:spPr>
        <p:txBody>
          <a:bodyPr/>
          <a:lstStyle/>
          <a:p>
            <a:r>
              <a:rPr lang="uz-Latn-UZ"/>
              <a:t>Sarlavha namunasini tahrirlash uchun bosing</a:t>
            </a:r>
          </a:p>
        </p:txBody>
      </p:sp>
      <p:sp>
        <p:nvSpPr>
          <p:cNvPr id="3" name="Matn 2">
            <a:extLst>
              <a:ext uri="{FF2B5EF4-FFF2-40B4-BE49-F238E27FC236}">
                <a16:creationId xmlns:a16="http://schemas.microsoft.com/office/drawing/2014/main" xmlns="" id="{67654FDE-3415-4BE8-A50D-BF8D48F9A952}"/>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4" name="Tarkibi 3">
            <a:extLst>
              <a:ext uri="{FF2B5EF4-FFF2-40B4-BE49-F238E27FC236}">
                <a16:creationId xmlns:a16="http://schemas.microsoft.com/office/drawing/2014/main" xmlns="" id="{83D08938-858D-485F-9B5D-0DA291788CDB}"/>
              </a:ext>
            </a:extLst>
          </p:cNvPr>
          <p:cNvSpPr>
            <a:spLocks noGrp="1"/>
          </p:cNvSpPr>
          <p:nvPr>
            <p:ph sz="half" idx="2"/>
          </p:nvPr>
        </p:nvSpPr>
        <p:spPr>
          <a:xfrm>
            <a:off x="840318" y="2505075"/>
            <a:ext cx="5158316" cy="368458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5" name="Matn 4">
            <a:extLst>
              <a:ext uri="{FF2B5EF4-FFF2-40B4-BE49-F238E27FC236}">
                <a16:creationId xmlns:a16="http://schemas.microsoft.com/office/drawing/2014/main" xmlns="" id="{57FB8B48-EE55-4F55-AECD-1E9E1E4A8E69}"/>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namunasini tahrirlash</a:t>
            </a:r>
          </a:p>
        </p:txBody>
      </p:sp>
      <p:sp>
        <p:nvSpPr>
          <p:cNvPr id="6" name="Tarkibi 5">
            <a:extLst>
              <a:ext uri="{FF2B5EF4-FFF2-40B4-BE49-F238E27FC236}">
                <a16:creationId xmlns:a16="http://schemas.microsoft.com/office/drawing/2014/main" xmlns="" id="{EBD717E8-F9FF-473D-B94C-22FC084FDBC1}"/>
              </a:ext>
            </a:extLst>
          </p:cNvPr>
          <p:cNvSpPr>
            <a:spLocks noGrp="1"/>
          </p:cNvSpPr>
          <p:nvPr>
            <p:ph sz="quarter" idx="4"/>
          </p:nvPr>
        </p:nvSpPr>
        <p:spPr>
          <a:xfrm>
            <a:off x="6172200" y="2505075"/>
            <a:ext cx="5183717" cy="3684588"/>
          </a:xfrm>
        </p:spPr>
        <p:txBody>
          <a:body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7" name="Sana 6">
            <a:extLst>
              <a:ext uri="{FF2B5EF4-FFF2-40B4-BE49-F238E27FC236}">
                <a16:creationId xmlns:a16="http://schemas.microsoft.com/office/drawing/2014/main" xmlns="" id="{299E52E0-4CB4-44F7-A69A-F8529EDB818A}"/>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8" name="Pastki kolontitul 7">
            <a:extLst>
              <a:ext uri="{FF2B5EF4-FFF2-40B4-BE49-F238E27FC236}">
                <a16:creationId xmlns:a16="http://schemas.microsoft.com/office/drawing/2014/main" xmlns="" id="{3354E85F-83F6-474E-840B-BD6F44A3FC9D}"/>
              </a:ext>
            </a:extLst>
          </p:cNvPr>
          <p:cNvSpPr>
            <a:spLocks noGrp="1"/>
          </p:cNvSpPr>
          <p:nvPr>
            <p:ph type="ftr" sz="quarter" idx="11"/>
          </p:nvPr>
        </p:nvSpPr>
        <p:spPr/>
        <p:txBody>
          <a:bodyPr/>
          <a:lstStyle>
            <a:lvl1pPr>
              <a:defRPr/>
            </a:lvl1pPr>
          </a:lstStyle>
          <a:p>
            <a:endParaRPr lang="en-US" dirty="0"/>
          </a:p>
        </p:txBody>
      </p:sp>
      <p:sp>
        <p:nvSpPr>
          <p:cNvPr id="9" name="Slayd raqami 8">
            <a:extLst>
              <a:ext uri="{FF2B5EF4-FFF2-40B4-BE49-F238E27FC236}">
                <a16:creationId xmlns:a16="http://schemas.microsoft.com/office/drawing/2014/main" xmlns="" id="{1333417F-596E-42A5-9428-DA64C082DA7F}"/>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72129552"/>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1452F84F-3085-4958-965C-696E0E7219E0}"/>
              </a:ext>
            </a:extLst>
          </p:cNvPr>
          <p:cNvSpPr>
            <a:spLocks noGrp="1"/>
          </p:cNvSpPr>
          <p:nvPr>
            <p:ph type="title"/>
          </p:nvPr>
        </p:nvSpPr>
        <p:spPr/>
        <p:txBody>
          <a:bodyPr/>
          <a:lstStyle/>
          <a:p>
            <a:r>
              <a:rPr lang="uz-Latn-UZ"/>
              <a:t>Sarlavha namunasini tahrirlash uchun bosing</a:t>
            </a:r>
          </a:p>
        </p:txBody>
      </p:sp>
      <p:sp>
        <p:nvSpPr>
          <p:cNvPr id="3" name="Sana 2">
            <a:extLst>
              <a:ext uri="{FF2B5EF4-FFF2-40B4-BE49-F238E27FC236}">
                <a16:creationId xmlns:a16="http://schemas.microsoft.com/office/drawing/2014/main" xmlns="" id="{ADA30B99-54E3-4A55-9464-E8567844ED55}"/>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4" name="Pastki kolontitul 3">
            <a:extLst>
              <a:ext uri="{FF2B5EF4-FFF2-40B4-BE49-F238E27FC236}">
                <a16:creationId xmlns:a16="http://schemas.microsoft.com/office/drawing/2014/main" xmlns="" id="{420AFBF3-354D-4492-A736-8E603272F612}"/>
              </a:ext>
            </a:extLst>
          </p:cNvPr>
          <p:cNvSpPr>
            <a:spLocks noGrp="1"/>
          </p:cNvSpPr>
          <p:nvPr>
            <p:ph type="ftr" sz="quarter" idx="11"/>
          </p:nvPr>
        </p:nvSpPr>
        <p:spPr/>
        <p:txBody>
          <a:bodyPr/>
          <a:lstStyle>
            <a:lvl1pPr>
              <a:defRPr/>
            </a:lvl1pPr>
          </a:lstStyle>
          <a:p>
            <a:endParaRPr lang="en-US" dirty="0"/>
          </a:p>
        </p:txBody>
      </p:sp>
      <p:sp>
        <p:nvSpPr>
          <p:cNvPr id="5" name="Slayd raqami 4">
            <a:extLst>
              <a:ext uri="{FF2B5EF4-FFF2-40B4-BE49-F238E27FC236}">
                <a16:creationId xmlns:a16="http://schemas.microsoft.com/office/drawing/2014/main" xmlns="" id="{206D06FF-37E4-4974-8B57-5842B5E527DA}"/>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13616599"/>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Sana 1">
            <a:extLst>
              <a:ext uri="{FF2B5EF4-FFF2-40B4-BE49-F238E27FC236}">
                <a16:creationId xmlns:a16="http://schemas.microsoft.com/office/drawing/2014/main" xmlns="" id="{906FB12C-615F-4C10-9C4E-579B0C1A13A0}"/>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3" name="Pastki kolontitul 2">
            <a:extLst>
              <a:ext uri="{FF2B5EF4-FFF2-40B4-BE49-F238E27FC236}">
                <a16:creationId xmlns:a16="http://schemas.microsoft.com/office/drawing/2014/main" xmlns="" id="{4F0D7238-735C-4DBB-9C58-9AF266DBFF1D}"/>
              </a:ext>
            </a:extLst>
          </p:cNvPr>
          <p:cNvSpPr>
            <a:spLocks noGrp="1"/>
          </p:cNvSpPr>
          <p:nvPr>
            <p:ph type="ftr" sz="quarter" idx="11"/>
          </p:nvPr>
        </p:nvSpPr>
        <p:spPr/>
        <p:txBody>
          <a:bodyPr/>
          <a:lstStyle>
            <a:lvl1pPr>
              <a:defRPr/>
            </a:lvl1pPr>
          </a:lstStyle>
          <a:p>
            <a:endParaRPr lang="en-US" dirty="0"/>
          </a:p>
        </p:txBody>
      </p:sp>
      <p:sp>
        <p:nvSpPr>
          <p:cNvPr id="4" name="Slayd raqami 3">
            <a:extLst>
              <a:ext uri="{FF2B5EF4-FFF2-40B4-BE49-F238E27FC236}">
                <a16:creationId xmlns:a16="http://schemas.microsoft.com/office/drawing/2014/main" xmlns="" id="{6D874CB5-278C-4F72-B5C3-32EADEBBA6F9}"/>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29198798"/>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C42E6A8D-0D5D-491D-8594-0895B758EBCF}"/>
              </a:ext>
            </a:extLst>
          </p:cNvPr>
          <p:cNvSpPr>
            <a:spLocks noGrp="1"/>
          </p:cNvSpPr>
          <p:nvPr>
            <p:ph type="title"/>
          </p:nvPr>
        </p:nvSpPr>
        <p:spPr>
          <a:xfrm>
            <a:off x="840318" y="457200"/>
            <a:ext cx="3932767" cy="1600200"/>
          </a:xfrm>
        </p:spPr>
        <p:txBody>
          <a:bodyPr anchor="b"/>
          <a:lstStyle>
            <a:lvl1pPr>
              <a:defRPr sz="3200"/>
            </a:lvl1pPr>
          </a:lstStyle>
          <a:p>
            <a:r>
              <a:rPr lang="uz-Latn-UZ"/>
              <a:t>Sarlavha namunasini tahrirlash uchun bosing</a:t>
            </a:r>
          </a:p>
        </p:txBody>
      </p:sp>
      <p:sp>
        <p:nvSpPr>
          <p:cNvPr id="3" name="Tarkibi 2">
            <a:extLst>
              <a:ext uri="{FF2B5EF4-FFF2-40B4-BE49-F238E27FC236}">
                <a16:creationId xmlns:a16="http://schemas.microsoft.com/office/drawing/2014/main" xmlns="" id="{BDB3E982-FF6F-419F-B676-5F9FDE84EE04}"/>
              </a:ext>
            </a:extLst>
          </p:cNvPr>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Matn 3">
            <a:extLst>
              <a:ext uri="{FF2B5EF4-FFF2-40B4-BE49-F238E27FC236}">
                <a16:creationId xmlns:a16="http://schemas.microsoft.com/office/drawing/2014/main" xmlns="" id="{1DF110D2-BB4B-4516-ABF2-263571488EDD}"/>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Sana 4">
            <a:extLst>
              <a:ext uri="{FF2B5EF4-FFF2-40B4-BE49-F238E27FC236}">
                <a16:creationId xmlns:a16="http://schemas.microsoft.com/office/drawing/2014/main" xmlns="" id="{C0B89131-4201-4033-AB71-F29F9F4CEEDB}"/>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6" name="Pastki kolontitul 5">
            <a:extLst>
              <a:ext uri="{FF2B5EF4-FFF2-40B4-BE49-F238E27FC236}">
                <a16:creationId xmlns:a16="http://schemas.microsoft.com/office/drawing/2014/main" xmlns="" id="{57C4D86F-6692-494E-964A-5CCD46A10203}"/>
              </a:ext>
            </a:extLst>
          </p:cNvPr>
          <p:cNvSpPr>
            <a:spLocks noGrp="1"/>
          </p:cNvSpPr>
          <p:nvPr>
            <p:ph type="ftr" sz="quarter" idx="11"/>
          </p:nvPr>
        </p:nvSpPr>
        <p:spPr/>
        <p:txBody>
          <a:bodyPr/>
          <a:lstStyle>
            <a:lvl1pPr>
              <a:defRPr/>
            </a:lvl1pPr>
          </a:lstStyle>
          <a:p>
            <a:endParaRPr lang="en-US" dirty="0"/>
          </a:p>
        </p:txBody>
      </p:sp>
      <p:sp>
        <p:nvSpPr>
          <p:cNvPr id="7" name="Slayd raqami 6">
            <a:extLst>
              <a:ext uri="{FF2B5EF4-FFF2-40B4-BE49-F238E27FC236}">
                <a16:creationId xmlns:a16="http://schemas.microsoft.com/office/drawing/2014/main" xmlns="" id="{E400438D-1BCA-4E61-8425-5B7E427F3657}"/>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92291035"/>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263085F0-8051-43AD-84A8-D06AAC5C5841}"/>
              </a:ext>
            </a:extLst>
          </p:cNvPr>
          <p:cNvSpPr>
            <a:spLocks noGrp="1"/>
          </p:cNvSpPr>
          <p:nvPr>
            <p:ph type="title"/>
          </p:nvPr>
        </p:nvSpPr>
        <p:spPr>
          <a:xfrm>
            <a:off x="840318" y="457200"/>
            <a:ext cx="3932767" cy="1600200"/>
          </a:xfrm>
        </p:spPr>
        <p:txBody>
          <a:bodyPr anchor="b"/>
          <a:lstStyle>
            <a:lvl1pPr>
              <a:defRPr sz="3200"/>
            </a:lvl1pPr>
          </a:lstStyle>
          <a:p>
            <a:r>
              <a:rPr lang="uz-Latn-UZ"/>
              <a:t>Sarlavha namunasini tahrirlash uchun bosing</a:t>
            </a:r>
          </a:p>
        </p:txBody>
      </p:sp>
      <p:sp>
        <p:nvSpPr>
          <p:cNvPr id="3" name="Rasm 2">
            <a:extLst>
              <a:ext uri="{FF2B5EF4-FFF2-40B4-BE49-F238E27FC236}">
                <a16:creationId xmlns:a16="http://schemas.microsoft.com/office/drawing/2014/main" xmlns="" id="{CDB5A8C4-E34E-49B9-9C93-6969DDF4CBA2}"/>
              </a:ext>
            </a:extLst>
          </p:cNvPr>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z-Latn-UZ"/>
              <a:t>Rasm joylash uchun belgi ustiga bosing</a:t>
            </a:r>
          </a:p>
        </p:txBody>
      </p:sp>
      <p:sp>
        <p:nvSpPr>
          <p:cNvPr id="4" name="Matn 3">
            <a:extLst>
              <a:ext uri="{FF2B5EF4-FFF2-40B4-BE49-F238E27FC236}">
                <a16:creationId xmlns:a16="http://schemas.microsoft.com/office/drawing/2014/main" xmlns="" id="{F23F9AE7-E23E-4637-BE01-0C4C7938E90D}"/>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z-Latn-UZ"/>
              <a:t>Matn namunasini tahrirlash</a:t>
            </a:r>
          </a:p>
        </p:txBody>
      </p:sp>
      <p:sp>
        <p:nvSpPr>
          <p:cNvPr id="5" name="Sana 4">
            <a:extLst>
              <a:ext uri="{FF2B5EF4-FFF2-40B4-BE49-F238E27FC236}">
                <a16:creationId xmlns:a16="http://schemas.microsoft.com/office/drawing/2014/main" xmlns="" id="{2C6147AC-5CBD-4583-A588-331D53C93682}"/>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6" name="Pastki kolontitul 5">
            <a:extLst>
              <a:ext uri="{FF2B5EF4-FFF2-40B4-BE49-F238E27FC236}">
                <a16:creationId xmlns:a16="http://schemas.microsoft.com/office/drawing/2014/main" xmlns="" id="{8D28D4B5-EB19-4477-B3E3-1C9C9B169045}"/>
              </a:ext>
            </a:extLst>
          </p:cNvPr>
          <p:cNvSpPr>
            <a:spLocks noGrp="1"/>
          </p:cNvSpPr>
          <p:nvPr>
            <p:ph type="ftr" sz="quarter" idx="11"/>
          </p:nvPr>
        </p:nvSpPr>
        <p:spPr/>
        <p:txBody>
          <a:bodyPr/>
          <a:lstStyle>
            <a:lvl1pPr>
              <a:defRPr/>
            </a:lvl1pPr>
          </a:lstStyle>
          <a:p>
            <a:endParaRPr lang="en-US" dirty="0"/>
          </a:p>
        </p:txBody>
      </p:sp>
      <p:sp>
        <p:nvSpPr>
          <p:cNvPr id="7" name="Slayd raqami 6">
            <a:extLst>
              <a:ext uri="{FF2B5EF4-FFF2-40B4-BE49-F238E27FC236}">
                <a16:creationId xmlns:a16="http://schemas.microsoft.com/office/drawing/2014/main" xmlns="" id="{1F60A1C8-C305-4C1D-ACD1-582C39109FFD}"/>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97297229"/>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310FA61E-B8FB-4B59-9AA8-A371B93687E3}"/>
              </a:ext>
            </a:extLst>
          </p:cNvPr>
          <p:cNvSpPr>
            <a:spLocks noGrp="1"/>
          </p:cNvSpPr>
          <p:nvPr>
            <p:ph type="title"/>
          </p:nvPr>
        </p:nvSpPr>
        <p:spPr/>
        <p:txBody>
          <a:bodyPr/>
          <a:lstStyle/>
          <a:p>
            <a:r>
              <a:rPr lang="uz-Latn-UZ"/>
              <a:t>Sarlavha namunasini tahrirlash uchun bosing</a:t>
            </a:r>
          </a:p>
        </p:txBody>
      </p:sp>
      <p:sp>
        <p:nvSpPr>
          <p:cNvPr id="3" name="Vertikal matn 2">
            <a:extLst>
              <a:ext uri="{FF2B5EF4-FFF2-40B4-BE49-F238E27FC236}">
                <a16:creationId xmlns:a16="http://schemas.microsoft.com/office/drawing/2014/main" xmlns="" id="{820B6E99-E0F2-4EEC-9CB3-17F5DF409FC8}"/>
              </a:ext>
            </a:extLst>
          </p:cNvPr>
          <p:cNvSpPr>
            <a:spLocks noGrp="1"/>
          </p:cNvSpPr>
          <p:nvPr>
            <p:ph type="body" orient="vert" idx="1"/>
          </p:nvPr>
        </p:nvSpPr>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Sana 3">
            <a:extLst>
              <a:ext uri="{FF2B5EF4-FFF2-40B4-BE49-F238E27FC236}">
                <a16:creationId xmlns:a16="http://schemas.microsoft.com/office/drawing/2014/main" xmlns="" id="{3E1F6E14-FF28-41A9-9BB4-72A6C4874ABC}"/>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5" name="Pastki kolontitul 4">
            <a:extLst>
              <a:ext uri="{FF2B5EF4-FFF2-40B4-BE49-F238E27FC236}">
                <a16:creationId xmlns:a16="http://schemas.microsoft.com/office/drawing/2014/main" xmlns="" id="{81DE919F-BCE0-4570-803D-6E4623AE8930}"/>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D3EEEC0F-E9ED-455E-85C4-8923632CDCD6}"/>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28130389"/>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2" name="Vertikal sarlavha 1">
            <a:extLst>
              <a:ext uri="{FF2B5EF4-FFF2-40B4-BE49-F238E27FC236}">
                <a16:creationId xmlns:a16="http://schemas.microsoft.com/office/drawing/2014/main" xmlns="" id="{E1007B5C-C1A6-4B2F-9F23-521FF3F100F0}"/>
              </a:ext>
            </a:extLst>
          </p:cNvPr>
          <p:cNvSpPr>
            <a:spLocks noGrp="1"/>
          </p:cNvSpPr>
          <p:nvPr>
            <p:ph type="title" orient="vert"/>
          </p:nvPr>
        </p:nvSpPr>
        <p:spPr>
          <a:xfrm>
            <a:off x="8839200" y="274639"/>
            <a:ext cx="2743200" cy="5851525"/>
          </a:xfrm>
        </p:spPr>
        <p:txBody>
          <a:bodyPr vert="eaVert"/>
          <a:lstStyle/>
          <a:p>
            <a:r>
              <a:rPr lang="uz-Latn-UZ"/>
              <a:t>Sarlavha namunasini tahrirlash uchun bosing</a:t>
            </a:r>
          </a:p>
        </p:txBody>
      </p:sp>
      <p:sp>
        <p:nvSpPr>
          <p:cNvPr id="3" name="Vertikal matn 2">
            <a:extLst>
              <a:ext uri="{FF2B5EF4-FFF2-40B4-BE49-F238E27FC236}">
                <a16:creationId xmlns:a16="http://schemas.microsoft.com/office/drawing/2014/main" xmlns="" id="{0491E328-8375-493B-9B23-3930DC7904E8}"/>
              </a:ext>
            </a:extLst>
          </p:cNvPr>
          <p:cNvSpPr>
            <a:spLocks noGrp="1"/>
          </p:cNvSpPr>
          <p:nvPr>
            <p:ph type="body" orient="vert" idx="1"/>
          </p:nvPr>
        </p:nvSpPr>
        <p:spPr>
          <a:xfrm>
            <a:off x="609600" y="274639"/>
            <a:ext cx="8026400" cy="5851525"/>
          </a:xfrm>
        </p:spPr>
        <p:txBody>
          <a:bodyPr vert="eaVert"/>
          <a:lstStyle/>
          <a:p>
            <a:pPr lvl="0"/>
            <a:r>
              <a:rPr lang="uz-Latn-UZ"/>
              <a:t>Matn namunasini tahrirlash</a:t>
            </a:r>
          </a:p>
          <a:p>
            <a:pPr lvl="1"/>
            <a:r>
              <a:rPr lang="uz-Latn-UZ"/>
              <a:t>Ikkinchi daraja</a:t>
            </a:r>
          </a:p>
          <a:p>
            <a:pPr lvl="2"/>
            <a:r>
              <a:rPr lang="uz-Latn-UZ"/>
              <a:t>Uchinchi daraja</a:t>
            </a:r>
          </a:p>
          <a:p>
            <a:pPr lvl="3"/>
            <a:r>
              <a:rPr lang="uz-Latn-UZ"/>
              <a:t>To‘rtinchi daraja</a:t>
            </a:r>
          </a:p>
          <a:p>
            <a:pPr lvl="4"/>
            <a:r>
              <a:rPr lang="uz-Latn-UZ"/>
              <a:t>Beshinchi daraja</a:t>
            </a:r>
          </a:p>
        </p:txBody>
      </p:sp>
      <p:sp>
        <p:nvSpPr>
          <p:cNvPr id="4" name="Sana 3">
            <a:extLst>
              <a:ext uri="{FF2B5EF4-FFF2-40B4-BE49-F238E27FC236}">
                <a16:creationId xmlns:a16="http://schemas.microsoft.com/office/drawing/2014/main" xmlns="" id="{AB039E8D-9A3D-4CF0-9904-2E199E0647DE}"/>
              </a:ext>
            </a:extLst>
          </p:cNvPr>
          <p:cNvSpPr>
            <a:spLocks noGrp="1"/>
          </p:cNvSpPr>
          <p:nvPr>
            <p:ph type="dt" sz="half" idx="10"/>
          </p:nvPr>
        </p:nvSpPr>
        <p:spPr/>
        <p:txBody>
          <a:bodyPr/>
          <a:lstStyle>
            <a:lvl1pPr>
              <a:defRPr/>
            </a:lvl1pPr>
          </a:lstStyle>
          <a:p>
            <a:fld id="{B61BEF0D-F0BB-DE4B-95CE-6DB70DBA9567}" type="datetimeFigureOut">
              <a:rPr lang="en-US" smtClean="0"/>
              <a:pPr/>
              <a:t>11/5/2018</a:t>
            </a:fld>
            <a:endParaRPr lang="en-US" dirty="0"/>
          </a:p>
        </p:txBody>
      </p:sp>
      <p:sp>
        <p:nvSpPr>
          <p:cNvPr id="5" name="Pastki kolontitul 4">
            <a:extLst>
              <a:ext uri="{FF2B5EF4-FFF2-40B4-BE49-F238E27FC236}">
                <a16:creationId xmlns:a16="http://schemas.microsoft.com/office/drawing/2014/main" xmlns="" id="{AF97484B-117E-48C2-AC31-088C5BAA423F}"/>
              </a:ext>
            </a:extLst>
          </p:cNvPr>
          <p:cNvSpPr>
            <a:spLocks noGrp="1"/>
          </p:cNvSpPr>
          <p:nvPr>
            <p:ph type="ftr" sz="quarter" idx="11"/>
          </p:nvPr>
        </p:nvSpPr>
        <p:spPr/>
        <p:txBody>
          <a:bodyPr/>
          <a:lstStyle>
            <a:lvl1pPr>
              <a:defRPr/>
            </a:lvl1pPr>
          </a:lstStyle>
          <a:p>
            <a:endParaRPr lang="en-US" dirty="0"/>
          </a:p>
        </p:txBody>
      </p:sp>
      <p:sp>
        <p:nvSpPr>
          <p:cNvPr id="6" name="Slayd raqami 5">
            <a:extLst>
              <a:ext uri="{FF2B5EF4-FFF2-40B4-BE49-F238E27FC236}">
                <a16:creationId xmlns:a16="http://schemas.microsoft.com/office/drawing/2014/main" xmlns="" id="{2621CF74-D5C1-4B93-B209-35EDB294C38C}"/>
              </a:ext>
            </a:extLst>
          </p:cNvPr>
          <p:cNvSpPr>
            <a:spLocks noGrp="1"/>
          </p:cNvSpPr>
          <p:nvPr>
            <p:ph type="sldNum" sz="quarter" idx="12"/>
          </p:nvPr>
        </p:nvSpPr>
        <p:spPr/>
        <p:txBody>
          <a:bodyPr/>
          <a:lstStyle>
            <a:lvl1pP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4788269"/>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AFF00004-1DDC-421C-A1DB-BDEA21FC652F}"/>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uz-Latn-UZ"/>
              <a:t>Haga clic para cambiar el estilo de título	</a:t>
            </a:r>
          </a:p>
        </p:txBody>
      </p:sp>
      <p:sp>
        <p:nvSpPr>
          <p:cNvPr id="1027" name="Rectangle 3">
            <a:extLst>
              <a:ext uri="{FF2B5EF4-FFF2-40B4-BE49-F238E27FC236}">
                <a16:creationId xmlns:a16="http://schemas.microsoft.com/office/drawing/2014/main" xmlns="" id="{A9E0035B-B0B1-41FC-8C3A-945670D56B41}"/>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uz-Latn-UZ"/>
              <a:t>Haga clic para modificar el estilo de texto del patrón</a:t>
            </a:r>
          </a:p>
          <a:p>
            <a:pPr lvl="1"/>
            <a:r>
              <a:rPr lang="es-ES" altLang="uz-Latn-UZ"/>
              <a:t>Segundo nivel</a:t>
            </a:r>
          </a:p>
          <a:p>
            <a:pPr lvl="2"/>
            <a:r>
              <a:rPr lang="es-ES" altLang="uz-Latn-UZ"/>
              <a:t>Tercer nivel</a:t>
            </a:r>
          </a:p>
          <a:p>
            <a:pPr lvl="3"/>
            <a:r>
              <a:rPr lang="es-ES" altLang="uz-Latn-UZ"/>
              <a:t>Cuarto nivel</a:t>
            </a:r>
          </a:p>
          <a:p>
            <a:pPr lvl="4"/>
            <a:r>
              <a:rPr lang="es-ES" altLang="uz-Latn-UZ"/>
              <a:t>Quinto nivel</a:t>
            </a:r>
          </a:p>
        </p:txBody>
      </p:sp>
      <p:sp>
        <p:nvSpPr>
          <p:cNvPr id="1028" name="Rectangle 4">
            <a:extLst>
              <a:ext uri="{FF2B5EF4-FFF2-40B4-BE49-F238E27FC236}">
                <a16:creationId xmlns:a16="http://schemas.microsoft.com/office/drawing/2014/main" xmlns="" id="{B3C89DEF-0C02-4DC8-8BB6-5735DC607E8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fld id="{B61BEF0D-F0BB-DE4B-95CE-6DB70DBA9567}" type="datetimeFigureOut">
              <a:rPr lang="en-US" smtClean="0"/>
              <a:pPr/>
              <a:t>11/5/2018</a:t>
            </a:fld>
            <a:endParaRPr lang="en-US" dirty="0"/>
          </a:p>
        </p:txBody>
      </p:sp>
      <p:sp>
        <p:nvSpPr>
          <p:cNvPr id="1029" name="Rectangle 5">
            <a:extLst>
              <a:ext uri="{FF2B5EF4-FFF2-40B4-BE49-F238E27FC236}">
                <a16:creationId xmlns:a16="http://schemas.microsoft.com/office/drawing/2014/main" xmlns="" id="{2E37D587-9FC8-417C-BC93-43DCBF45EEA8}"/>
              </a:ext>
            </a:extLst>
          </p:cNvPr>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dirty="0"/>
          </a:p>
        </p:txBody>
      </p:sp>
      <p:sp>
        <p:nvSpPr>
          <p:cNvPr id="1030" name="Rectangle 6">
            <a:extLst>
              <a:ext uri="{FF2B5EF4-FFF2-40B4-BE49-F238E27FC236}">
                <a16:creationId xmlns:a16="http://schemas.microsoft.com/office/drawing/2014/main" xmlns="" id="{53D59C09-8542-4FD9-971B-7004DBAC79B3}"/>
              </a:ext>
            </a:extLst>
          </p:cNvPr>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493329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ransition spd="slow">
    <p:wipe/>
  </p:transition>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684D6C43-DE93-46DB-AA78-69A53D79C9B9}"/>
              </a:ext>
            </a:extLst>
          </p:cNvPr>
          <p:cNvSpPr/>
          <p:nvPr/>
        </p:nvSpPr>
        <p:spPr>
          <a:xfrm>
            <a:off x="1186816" y="2393412"/>
            <a:ext cx="8640507" cy="1446550"/>
          </a:xfrm>
          <a:prstGeom prst="rect">
            <a:avLst/>
          </a:prstGeom>
        </p:spPr>
        <p:txBody>
          <a:bodyPr wrap="none">
            <a:spAutoFit/>
          </a:bodyPr>
          <a:lstStyle/>
          <a:p>
            <a:r>
              <a:rPr lang="uz-Cyrl-UZ" sz="4400" b="1" dirty="0">
                <a:latin typeface="a_MachinaOrtoSht" panose="04040804020802020304" pitchFamily="82" charset="-52"/>
                <a:ea typeface="Times New Roman" panose="02020603050405020304" pitchFamily="18" charset="0"/>
              </a:rPr>
              <a:t>Egriligi katta bruslarning </a:t>
            </a:r>
            <a:endParaRPr lang="en-US" sz="4400" b="1" dirty="0" smtClean="0">
              <a:latin typeface="a_MachinaOrtoSht" panose="04040804020802020304" pitchFamily="82" charset="-52"/>
              <a:ea typeface="Times New Roman" panose="02020603050405020304" pitchFamily="18" charset="0"/>
            </a:endParaRPr>
          </a:p>
          <a:p>
            <a:r>
              <a:rPr lang="uz-Cyrl-UZ" sz="4400" b="1" dirty="0" smtClean="0">
                <a:latin typeface="a_MachinaOrtoSht" panose="04040804020802020304" pitchFamily="82" charset="-52"/>
                <a:ea typeface="Times New Roman" panose="02020603050405020304" pitchFamily="18" charset="0"/>
              </a:rPr>
              <a:t>tekis </a:t>
            </a:r>
            <a:r>
              <a:rPr lang="uz-Cyrl-UZ" sz="4400" b="1" dirty="0">
                <a:latin typeface="a_MachinaOrtoSht" panose="04040804020802020304" pitchFamily="82" charset="-52"/>
                <a:ea typeface="Times New Roman" panose="02020603050405020304" pitchFamily="18" charset="0"/>
              </a:rPr>
              <a:t>egilishi</a:t>
            </a:r>
            <a:endParaRPr lang="uz-Latn-UZ" sz="4400" dirty="0">
              <a:latin typeface="Painter PERSONAL USE ONLY" pitchFamily="2" charset="0"/>
            </a:endParaRPr>
          </a:p>
        </p:txBody>
      </p:sp>
    </p:spTree>
    <p:extLst>
      <p:ext uri="{BB962C8B-B14F-4D97-AF65-F5344CB8AC3E}">
        <p14:creationId xmlns:p14="http://schemas.microsoft.com/office/powerpoint/2010/main" val="307665282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DC5E6BFE-ECE9-49F1-89AC-DEE52FCDEC76}"/>
              </a:ext>
            </a:extLst>
          </p:cNvPr>
          <p:cNvSpPr/>
          <p:nvPr/>
        </p:nvSpPr>
        <p:spPr>
          <a:xfrm>
            <a:off x="993228" y="977462"/>
            <a:ext cx="10909738" cy="3970318"/>
          </a:xfrm>
          <a:prstGeom prst="rect">
            <a:avLst/>
          </a:prstGeom>
        </p:spPr>
        <p:txBody>
          <a:bodyPr wrap="square">
            <a:spAutoFit/>
          </a:bodyPr>
          <a:lstStyle/>
          <a:p>
            <a:r>
              <a:rPr lang="uz-Cyrl-UZ" sz="2800" dirty="0">
                <a:latin typeface="Times New Roman" panose="02020603050405020304" pitchFamily="18" charset="0"/>
                <a:ea typeface="Times New Roman" panose="02020603050405020304" pitchFamily="18" charset="0"/>
              </a:rPr>
              <a:t>Mashina va inshoot qismlari orasida, ayniqsa mashinasozlikda to’g’ri  bruslar  bilan  bir  qatorda  egri  bruslar  ham  keng  ko’lamda ishlatiladi. </a:t>
            </a:r>
            <a:r>
              <a:rPr lang="en-US" sz="2800" dirty="0" err="1">
                <a:latin typeface="Times New Roman" panose="02020603050405020304" pitchFamily="18" charset="0"/>
                <a:ea typeface="Times New Roman" panose="02020603050405020304" pitchFamily="18" charset="0"/>
              </a:rPr>
              <a:t>Bunday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bruslarning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o’ziga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xos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tomoni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shundan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iboratki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egri</a:t>
            </a:r>
            <a:r>
              <a:rPr lang="en-US" sz="2800" dirty="0">
                <a:latin typeface="Times New Roman" panose="02020603050405020304" pitchFamily="18" charset="0"/>
                <a:ea typeface="Times New Roman" panose="02020603050405020304" pitchFamily="18" charset="0"/>
              </a:rPr>
              <a:t>  chiziqdan  </a:t>
            </a:r>
            <a:r>
              <a:rPr lang="en-US" sz="2800" dirty="0" err="1">
                <a:latin typeface="Times New Roman" panose="02020603050405020304" pitchFamily="18" charset="0"/>
                <a:ea typeface="Times New Roman" panose="02020603050405020304" pitchFamily="18" charset="0"/>
              </a:rPr>
              <a:t>iboratdir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Masalan</a:t>
            </a:r>
            <a:r>
              <a:rPr lang="en-US" sz="2800" dirty="0">
                <a:latin typeface="Times New Roman" panose="02020603050405020304" pitchFamily="18" charset="0"/>
                <a:ea typeface="Times New Roman" panose="02020603050405020304" pitchFamily="18" charset="0"/>
              </a:rPr>
              <a:t>,  yuk </a:t>
            </a:r>
            <a:r>
              <a:rPr lang="en-US" sz="2800" dirty="0" err="1">
                <a:latin typeface="Times New Roman" panose="02020603050405020304" pitchFamily="18" charset="0"/>
                <a:ea typeface="Times New Roman" panose="02020603050405020304" pitchFamily="18" charset="0"/>
              </a:rPr>
              <a:t>ko’tarish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kranining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ilmog’i</a:t>
            </a:r>
            <a:r>
              <a:rPr lang="en-US" sz="2800" dirty="0">
                <a:latin typeface="Times New Roman" panose="02020603050405020304" pitchFamily="18" charset="0"/>
                <a:ea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rPr>
              <a:t>zanjir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xalqalari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g’ildirak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to’g’ini,arka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kabilar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brusga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misol</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bo’ladi</a:t>
            </a:r>
            <a:r>
              <a:rPr lang="en-US" sz="2800" dirty="0">
                <a:latin typeface="Times New Roman" panose="02020603050405020304" pitchFamily="18" charset="0"/>
                <a:ea typeface="Times New Roman" panose="02020603050405020304" pitchFamily="18" charset="0"/>
              </a:rPr>
              <a:t>  (15.1-shakl).</a:t>
            </a:r>
            <a:r>
              <a:rPr lang="en-US" sz="2800" dirty="0" err="1">
                <a:latin typeface="Times New Roman" panose="02020603050405020304" pitchFamily="18" charset="0"/>
                <a:ea typeface="Times New Roman" panose="02020603050405020304" pitchFamily="18" charset="0"/>
              </a:rPr>
              <a:t>Sterjenning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egriligi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egrilik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radiusi</a:t>
            </a:r>
            <a:r>
              <a:rPr lang="ru-RU" sz="2800" dirty="0">
                <a:latin typeface="Times New Roman" panose="02020603050405020304" pitchFamily="18" charset="0"/>
                <a:ea typeface="Times New Roman" panose="02020603050405020304" pitchFamily="18" charset="0"/>
              </a:rPr>
              <a:t>ρ</a:t>
            </a:r>
            <a:r>
              <a:rPr lang="en-US" sz="2800" dirty="0" err="1">
                <a:latin typeface="Times New Roman" panose="02020603050405020304" pitchFamily="18" charset="0"/>
                <a:ea typeface="Times New Roman" panose="02020603050405020304" pitchFamily="18" charset="0"/>
              </a:rPr>
              <a:t>ning</a:t>
            </a:r>
            <a:r>
              <a:rPr lang="en-US" sz="2800" dirty="0">
                <a:latin typeface="Times New Roman" panose="02020603050405020304" pitchFamily="18" charset="0"/>
                <a:ea typeface="Times New Roman" panose="02020603050405020304" pitchFamily="18" charset="0"/>
              </a:rPr>
              <a:t> eng </a:t>
            </a:r>
            <a:r>
              <a:rPr lang="en-US" sz="2800" dirty="0" err="1">
                <a:latin typeface="Times New Roman" panose="02020603050405020304" pitchFamily="18" charset="0"/>
                <a:ea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balandligih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nisbati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ifodalanadi</a:t>
            </a:r>
            <a:r>
              <a:rPr lang="en-US" sz="2800" dirty="0">
                <a:latin typeface="Times New Roman" panose="02020603050405020304" pitchFamily="18" charset="0"/>
                <a:ea typeface="Times New Roman" panose="02020603050405020304" pitchFamily="18" charset="0"/>
              </a:rPr>
              <a:t>. </a:t>
            </a:r>
            <a:r>
              <a:rPr lang="ru-RU" sz="2800" dirty="0">
                <a:latin typeface="Times New Roman" panose="02020603050405020304" pitchFamily="18" charset="0"/>
                <a:ea typeface="Times New Roman" panose="02020603050405020304" pitchFamily="18" charset="0"/>
              </a:rPr>
              <a:t>ρ</a:t>
            </a:r>
            <a:r>
              <a:rPr lang="uz-Cyrl-UZ" sz="2800"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h&gt;5 </a:t>
            </a:r>
            <a:r>
              <a:rPr lang="en-US" sz="2800" dirty="0" err="1">
                <a:latin typeface="Times New Roman" panose="02020603050405020304" pitchFamily="18" charset="0"/>
                <a:ea typeface="Times New Roman" panose="02020603050405020304" pitchFamily="18" charset="0"/>
              </a:rPr>
              <a:t>bo’lganda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sterjen</a:t>
            </a:r>
            <a:r>
              <a:rPr lang="ru-RU" sz="2800" dirty="0">
                <a:latin typeface="Times New Roman" panose="02020603050405020304" pitchFamily="18" charset="0"/>
                <a:ea typeface="Times New Roman" panose="02020603050405020304" pitchFamily="18" charset="0"/>
              </a:rPr>
              <a:t>ь</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kichikegrilikda</a:t>
            </a:r>
            <a:r>
              <a:rPr lang="en-US" sz="2800" dirty="0">
                <a:latin typeface="Times New Roman" panose="02020603050405020304" pitchFamily="18" charset="0"/>
                <a:ea typeface="Times New Roman" panose="02020603050405020304" pitchFamily="18" charset="0"/>
              </a:rPr>
              <a:t>,  </a:t>
            </a:r>
            <a:r>
              <a:rPr lang="ru-RU" sz="2800" dirty="0">
                <a:latin typeface="Times New Roman" panose="02020603050405020304" pitchFamily="18" charset="0"/>
                <a:ea typeface="Times New Roman" panose="02020603050405020304" pitchFamily="18" charset="0"/>
              </a:rPr>
              <a:t>ρ</a:t>
            </a:r>
            <a:r>
              <a:rPr lang="uz-Cyrl-UZ" sz="2800"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h ≤ 5 </a:t>
            </a:r>
            <a:r>
              <a:rPr lang="en-US" sz="2800" dirty="0" err="1">
                <a:latin typeface="Times New Roman" panose="02020603050405020304" pitchFamily="18" charset="0"/>
                <a:ea typeface="Times New Roman" panose="02020603050405020304" pitchFamily="18" charset="0"/>
              </a:rPr>
              <a:t>bo’lganda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katta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egrilikda</a:t>
            </a:r>
            <a:r>
              <a:rPr lang="en-US" sz="2800" dirty="0">
                <a:latin typeface="Times New Roman" panose="02020603050405020304" pitchFamily="18" charset="0"/>
                <a:ea typeface="Times New Roman" panose="02020603050405020304" pitchFamily="18" charset="0"/>
              </a:rPr>
              <a:t>, agar </a:t>
            </a:r>
            <a:r>
              <a:rPr lang="ru-RU" sz="2800" dirty="0">
                <a:latin typeface="Times New Roman" panose="02020603050405020304" pitchFamily="18" charset="0"/>
                <a:ea typeface="Times New Roman" panose="02020603050405020304" pitchFamily="18" charset="0"/>
              </a:rPr>
              <a:t>ρ</a:t>
            </a:r>
            <a:r>
              <a:rPr lang="uz-Cyrl-UZ" sz="2800" dirty="0">
                <a:latin typeface="Times New Roman" panose="02020603050405020304" pitchFamily="18" charset="0"/>
                <a:ea typeface="Times New Roman" panose="02020603050405020304" pitchFamily="18" charset="0"/>
              </a:rPr>
              <a:t>/</a:t>
            </a:r>
            <a:r>
              <a:rPr lang="en-US" sz="2800" dirty="0">
                <a:latin typeface="Times New Roman" panose="02020603050405020304" pitchFamily="18" charset="0"/>
                <a:ea typeface="Times New Roman" panose="02020603050405020304" pitchFamily="18" charset="0"/>
              </a:rPr>
              <a:t>h=∞</a:t>
            </a:r>
            <a:r>
              <a:rPr lang="uz-Cyrl-UZ" sz="2800" dirty="0">
                <a:latin typeface="Times New Roman" panose="02020603050405020304" pitchFamily="18" charset="0"/>
                <a:ea typeface="Times New Roman" panose="02020603050405020304" pitchFamily="18" charset="0"/>
              </a:rPr>
              <a:t> b</a:t>
            </a:r>
            <a:r>
              <a:rPr lang="en-US" sz="2800" dirty="0" err="1">
                <a:latin typeface="Times New Roman" panose="02020603050405020304" pitchFamily="18" charset="0"/>
                <a:ea typeface="Times New Roman" panose="02020603050405020304" pitchFamily="18" charset="0"/>
              </a:rPr>
              <a:t>o’lsa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to’g’rio’qli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bo’lad</a:t>
            </a:r>
            <a:endParaRPr lang="uz-Latn-UZ" sz="2800" dirty="0"/>
          </a:p>
        </p:txBody>
      </p:sp>
    </p:spTree>
    <p:extLst>
      <p:ext uri="{BB962C8B-B14F-4D97-AF65-F5344CB8AC3E}">
        <p14:creationId xmlns:p14="http://schemas.microsoft.com/office/powerpoint/2010/main" val="1495383202"/>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2">
            <a:extLst>
              <a:ext uri="{FF2B5EF4-FFF2-40B4-BE49-F238E27FC236}">
                <a16:creationId xmlns:a16="http://schemas.microsoft.com/office/drawing/2014/main" xmlns="" id="{F847450D-93E5-4272-998D-DF8F4CE92D2B}"/>
              </a:ext>
            </a:extLst>
          </p:cNvPr>
          <p:cNvPicPr/>
          <p:nvPr/>
        </p:nvPicPr>
        <p:blipFill>
          <a:blip r:embed="rId2"/>
          <a:srcRect l="34119" t="13896" r="18095" b="13155"/>
          <a:stretch>
            <a:fillRect/>
          </a:stretch>
        </p:blipFill>
        <p:spPr bwMode="auto">
          <a:xfrm>
            <a:off x="940675" y="346841"/>
            <a:ext cx="10773103" cy="6180083"/>
          </a:xfrm>
          <a:prstGeom prst="rect">
            <a:avLst/>
          </a:prstGeom>
          <a:noFill/>
          <a:ln w="9525">
            <a:noFill/>
            <a:miter lim="800000"/>
            <a:headEnd/>
            <a:tailEnd/>
          </a:ln>
        </p:spPr>
      </p:pic>
    </p:spTree>
    <p:extLst>
      <p:ext uri="{BB962C8B-B14F-4D97-AF65-F5344CB8AC3E}">
        <p14:creationId xmlns:p14="http://schemas.microsoft.com/office/powerpoint/2010/main" val="3117865440"/>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25E15845-B508-4C96-90A3-A6B71EDE0B19}"/>
              </a:ext>
            </a:extLst>
          </p:cNvPr>
          <p:cNvSpPr/>
          <p:nvPr/>
        </p:nvSpPr>
        <p:spPr>
          <a:xfrm>
            <a:off x="1135117" y="204952"/>
            <a:ext cx="10720552" cy="1200329"/>
          </a:xfrm>
          <a:prstGeom prst="rect">
            <a:avLst/>
          </a:prstGeom>
        </p:spPr>
        <p:txBody>
          <a:bodyPr wrap="square">
            <a:spAutoFit/>
          </a:bodyPr>
          <a:lstStyle/>
          <a:p>
            <a:pPr algn="just">
              <a:spcAft>
                <a:spcPts val="0"/>
              </a:spcAft>
            </a:pPr>
            <a:r>
              <a:rPr lang="uz-Cyrl-UZ" sz="3600" dirty="0">
                <a:latin typeface="Times New Roman" panose="02020603050405020304" pitchFamily="18" charset="0"/>
                <a:ea typeface="Times New Roman" panose="02020603050405020304" pitchFamily="18" charset="0"/>
              </a:rPr>
              <a:t>Egri bruslarni loyihalash va hisoblash jarayonlarida quyidagicheklanishlardan foydalanamiz:</a:t>
            </a:r>
            <a:endParaRPr lang="uz-Latn-UZ" sz="2000" dirty="0">
              <a:ea typeface="Times New Roman" panose="02020603050405020304" pitchFamily="18" charset="0"/>
            </a:endParaRPr>
          </a:p>
        </p:txBody>
      </p:sp>
      <p:sp>
        <p:nvSpPr>
          <p:cNvPr id="3" name="To‘g‘riburchak 2">
            <a:extLst>
              <a:ext uri="{FF2B5EF4-FFF2-40B4-BE49-F238E27FC236}">
                <a16:creationId xmlns:a16="http://schemas.microsoft.com/office/drawing/2014/main" xmlns="" id="{9A3BE33E-8B1B-4567-8374-A0CA5E00525D}"/>
              </a:ext>
            </a:extLst>
          </p:cNvPr>
          <p:cNvSpPr/>
          <p:nvPr/>
        </p:nvSpPr>
        <p:spPr>
          <a:xfrm>
            <a:off x="740979" y="1986455"/>
            <a:ext cx="10988566" cy="3970318"/>
          </a:xfrm>
          <a:prstGeom prst="rect">
            <a:avLst/>
          </a:prstGeom>
        </p:spPr>
        <p:txBody>
          <a:bodyPr wrap="square">
            <a:spAutoFit/>
          </a:bodyPr>
          <a:lstStyle/>
          <a:p>
            <a:pPr indent="449580" algn="just">
              <a:spcAft>
                <a:spcPts val="0"/>
              </a:spcAft>
            </a:pPr>
            <a:r>
              <a:rPr lang="uz-Cyrl-UZ" sz="2800" dirty="0">
                <a:latin typeface="Times New Roman" panose="02020603050405020304" pitchFamily="18" charset="0"/>
                <a:ea typeface="Times New Roman" panose="02020603050405020304" pitchFamily="18" charset="0"/>
              </a:rPr>
              <a:t>a)  egri  bruslarning  ko’ndalang  kesimi  eng  kamida  bitta simmetriya o’qiga ega;</a:t>
            </a:r>
            <a:endParaRPr lang="uz-Latn-UZ" sz="2800" dirty="0">
              <a:ea typeface="Times New Roman" panose="02020603050405020304" pitchFamily="18" charset="0"/>
            </a:endParaRPr>
          </a:p>
          <a:p>
            <a:pPr indent="449580" algn="just">
              <a:spcAft>
                <a:spcPts val="0"/>
              </a:spcAft>
            </a:pPr>
            <a:r>
              <a:rPr lang="uz-Cyrl-UZ" sz="2800" dirty="0">
                <a:latin typeface="Times New Roman" panose="02020603050405020304" pitchFamily="18" charset="0"/>
                <a:ea typeface="Times New Roman" panose="02020603050405020304" pitchFamily="18" charset="0"/>
              </a:rPr>
              <a:t>b)  egri    brusning  o’qi  ko’ndalang  kesim  og’irlik  markazidano’tuvchi  tekis  egri  chiziqdan  iborat  bo’lib,  uning  simmetriya tekisligida yotadi;</a:t>
            </a:r>
            <a:endParaRPr lang="uz-Latn-UZ" sz="2800" dirty="0">
              <a:ea typeface="Times New Roman" panose="02020603050405020304" pitchFamily="18" charset="0"/>
            </a:endParaRPr>
          </a:p>
          <a:p>
            <a:pPr indent="449580" algn="just">
              <a:spcAft>
                <a:spcPts val="0"/>
              </a:spcAft>
            </a:pPr>
            <a:r>
              <a:rPr lang="uz-Cyrl-UZ" sz="2800" dirty="0">
                <a:latin typeface="Times New Roman" panose="02020603050405020304" pitchFamily="18" charset="0"/>
                <a:ea typeface="Times New Roman" panose="02020603050405020304" pitchFamily="18" charset="0"/>
              </a:rPr>
              <a:t>v)  egri  brusga  qo’yilgan  barcha  tashqi  yuklar  uning  simmetriyatekisligida yotadi;</a:t>
            </a:r>
            <a:endParaRPr lang="uz-Latn-UZ" sz="2800" dirty="0">
              <a:ea typeface="Times New Roman" panose="02020603050405020304" pitchFamily="18" charset="0"/>
            </a:endParaRPr>
          </a:p>
          <a:p>
            <a:r>
              <a:rPr lang="uz-Cyrl-UZ" sz="2800" dirty="0">
                <a:latin typeface="Times New Roman" panose="02020603050405020304" pitchFamily="18" charset="0"/>
                <a:ea typeface="Times New Roman" panose="02020603050405020304" pitchFamily="18" charset="0"/>
              </a:rPr>
              <a:t>g)  egri  bruslar  o’zgarmas  yoki  o’zgaruvchan  bikrlikka  ega;  hattouning  ko’ndalang  kesimi  o’qi  bo’ylab  shaklan  o’zgarishi  ham  mumkin</a:t>
            </a:r>
            <a:endParaRPr lang="uz-Latn-UZ" sz="2800" dirty="0"/>
          </a:p>
        </p:txBody>
      </p:sp>
    </p:spTree>
    <p:extLst>
      <p:ext uri="{BB962C8B-B14F-4D97-AF65-F5344CB8AC3E}">
        <p14:creationId xmlns:p14="http://schemas.microsoft.com/office/powerpoint/2010/main" val="1180283551"/>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C9C7DC67-A69A-4855-90D7-74A9AB38C767}"/>
              </a:ext>
            </a:extLst>
          </p:cNvPr>
          <p:cNvSpPr/>
          <p:nvPr/>
        </p:nvSpPr>
        <p:spPr>
          <a:xfrm>
            <a:off x="1277007" y="756744"/>
            <a:ext cx="10468304" cy="5078313"/>
          </a:xfrm>
          <a:prstGeom prst="rect">
            <a:avLst/>
          </a:prstGeom>
        </p:spPr>
        <p:txBody>
          <a:bodyPr wrap="square">
            <a:spAutoFit/>
          </a:bodyPr>
          <a:lstStyle/>
          <a:p>
            <a:r>
              <a:rPr lang="uz-Latn-UZ" sz="3600" dirty="0">
                <a:latin typeface="Times New Roman" panose="02020603050405020304" pitchFamily="18" charset="0"/>
                <a:ea typeface="Times New Roman" panose="02020603050405020304" pitchFamily="18" charset="0"/>
              </a:rPr>
              <a:t>	</a:t>
            </a:r>
            <a:r>
              <a:rPr lang="uz-Cyrl-UZ" sz="3600" dirty="0">
                <a:latin typeface="Times New Roman" panose="02020603050405020304" pitchFamily="18" charset="0"/>
                <a:ea typeface="Times New Roman" panose="02020603050405020304" pitchFamily="18" charset="0"/>
              </a:rPr>
              <a:t>Vintsimon tsilindrik prujinalar vagon, avtomobil va boshqa mexanizmlarda cho’zuvchi va siquvchi kuchlar ta’siriga qarshilik  ko’rsatadi.  Bunday  prujinalar  mashinasozlik,  asbobsozlik  sanoatida zarb kuchini yumshatish maqsadida, ya’ni amartizatsiya  elementi sifatida, shuningdek, joyidan ko’chgan detallarni eski holiga qaytaruvchi element tariqasida ishlatiladi, shuning uchun  ular ayrim hollarda energiya beruvchi asbob sifatida qo’llaniladi</a:t>
            </a:r>
            <a:endParaRPr lang="uz-Latn-UZ" sz="3600" dirty="0"/>
          </a:p>
        </p:txBody>
      </p:sp>
    </p:spTree>
    <p:extLst>
      <p:ext uri="{BB962C8B-B14F-4D97-AF65-F5344CB8AC3E}">
        <p14:creationId xmlns:p14="http://schemas.microsoft.com/office/powerpoint/2010/main" val="251270336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6075">
            <a:extLst>
              <a:ext uri="{FF2B5EF4-FFF2-40B4-BE49-F238E27FC236}">
                <a16:creationId xmlns:a16="http://schemas.microsoft.com/office/drawing/2014/main" xmlns="" id="{031C6DCF-4E19-4E03-8864-B4B497E3FC6B}"/>
              </a:ext>
            </a:extLst>
          </p:cNvPr>
          <p:cNvPicPr/>
          <p:nvPr/>
        </p:nvPicPr>
        <p:blipFill>
          <a:blip r:embed="rId2"/>
          <a:srcRect/>
          <a:stretch>
            <a:fillRect/>
          </a:stretch>
        </p:blipFill>
        <p:spPr bwMode="auto">
          <a:xfrm>
            <a:off x="1461594" y="567559"/>
            <a:ext cx="5128391" cy="5781017"/>
          </a:xfrm>
          <a:prstGeom prst="rect">
            <a:avLst/>
          </a:prstGeom>
          <a:noFill/>
          <a:ln w="9525">
            <a:noFill/>
            <a:miter lim="800000"/>
            <a:headEnd/>
            <a:tailEnd/>
          </a:ln>
        </p:spPr>
      </p:pic>
      <p:pic>
        <p:nvPicPr>
          <p:cNvPr id="3" name="Рисунок 3">
            <a:extLst>
              <a:ext uri="{FF2B5EF4-FFF2-40B4-BE49-F238E27FC236}">
                <a16:creationId xmlns:a16="http://schemas.microsoft.com/office/drawing/2014/main" xmlns="" id="{F9AD79C0-F70E-4746-A98D-659B7F9811D8}"/>
              </a:ext>
            </a:extLst>
          </p:cNvPr>
          <p:cNvPicPr/>
          <p:nvPr/>
        </p:nvPicPr>
        <p:blipFill>
          <a:blip r:embed="rId3"/>
          <a:srcRect/>
          <a:stretch>
            <a:fillRect/>
          </a:stretch>
        </p:blipFill>
        <p:spPr bwMode="auto">
          <a:xfrm>
            <a:off x="6921062" y="567559"/>
            <a:ext cx="4855779" cy="5781017"/>
          </a:xfrm>
          <a:prstGeom prst="rect">
            <a:avLst/>
          </a:prstGeom>
          <a:noFill/>
          <a:ln w="9525">
            <a:noFill/>
            <a:miter lim="800000"/>
            <a:headEnd/>
            <a:tailEnd/>
          </a:ln>
        </p:spPr>
      </p:pic>
    </p:spTree>
    <p:extLst>
      <p:ext uri="{BB962C8B-B14F-4D97-AF65-F5344CB8AC3E}">
        <p14:creationId xmlns:p14="http://schemas.microsoft.com/office/powerpoint/2010/main" val="3117754676"/>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xmlns="" id="{9E50556E-9B48-42E1-AFE5-5451EE19A7F8}"/>
              </a:ext>
            </a:extLst>
          </p:cNvPr>
          <p:cNvPicPr/>
          <p:nvPr/>
        </p:nvPicPr>
        <p:blipFill>
          <a:blip r:embed="rId2"/>
          <a:srcRect/>
          <a:stretch>
            <a:fillRect/>
          </a:stretch>
        </p:blipFill>
        <p:spPr bwMode="auto">
          <a:xfrm>
            <a:off x="1576552" y="252249"/>
            <a:ext cx="9995338" cy="6038192"/>
          </a:xfrm>
          <a:prstGeom prst="rect">
            <a:avLst/>
          </a:prstGeom>
          <a:noFill/>
          <a:ln w="9525">
            <a:noFill/>
            <a:miter lim="800000"/>
            <a:headEnd/>
            <a:tailEnd/>
          </a:ln>
        </p:spPr>
      </p:pic>
    </p:spTree>
    <p:extLst>
      <p:ext uri="{BB962C8B-B14F-4D97-AF65-F5344CB8AC3E}">
        <p14:creationId xmlns:p14="http://schemas.microsoft.com/office/powerpoint/2010/main" val="3479210152"/>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16CFBB35-D273-4F4F-BEDA-0BA5088DAB9D}"/>
              </a:ext>
            </a:extLst>
          </p:cNvPr>
          <p:cNvSpPr/>
          <p:nvPr/>
        </p:nvSpPr>
        <p:spPr>
          <a:xfrm>
            <a:off x="1371600" y="614855"/>
            <a:ext cx="10326414" cy="5262979"/>
          </a:xfrm>
          <a:prstGeom prst="rect">
            <a:avLst/>
          </a:prstGeom>
        </p:spPr>
        <p:txBody>
          <a:bodyPr wrap="square">
            <a:spAutoFit/>
          </a:bodyPr>
          <a:lstStyle/>
          <a:p>
            <a:r>
              <a:rPr lang="uz-Latn-UZ"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Vintsimon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tsilindrik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prujinalarni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loyihalash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uchun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mustahkamligini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hisoblash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birga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ta’siridan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siqilishini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yoki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cho’zilishini</a:t>
            </a:r>
            <a:r>
              <a:rPr lang="en-US" sz="2800" dirty="0">
                <a:latin typeface="Times New Roman" panose="02020603050405020304" pitchFamily="18" charset="0"/>
                <a:ea typeface="Times New Roman" panose="02020603050405020304" pitchFamily="18" charset="0"/>
              </a:rPr>
              <a:t> ham </a:t>
            </a:r>
            <a:r>
              <a:rPr lang="en-US" sz="2800" dirty="0" err="1">
                <a:latin typeface="Times New Roman" panose="02020603050405020304" pitchFamily="18" charset="0"/>
                <a:ea typeface="Times New Roman" panose="02020603050405020304" pitchFamily="18" charset="0"/>
              </a:rPr>
              <a:t>oldindan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lozim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qilib</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bunday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prujinalarni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hisoblashda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materiali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geometrik </a:t>
            </a:r>
            <a:r>
              <a:rPr lang="en-US" sz="2800" dirty="0" err="1">
                <a:latin typeface="Times New Roman" panose="02020603050405020304" pitchFamily="18" charset="0"/>
                <a:ea typeface="Times New Roman" panose="02020603050405020304" pitchFamily="18" charset="0"/>
              </a:rPr>
              <a:t>o’lchamlari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ma’lum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qo’yiladigan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kuch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tegishli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deformatsiya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orasidagi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bog’lanishlarni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aniqlashga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to’g’ri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kelar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ekan</a:t>
            </a:r>
            <a:r>
              <a:rPr lang="en-US" sz="2800" dirty="0">
                <a:latin typeface="Times New Roman" panose="02020603050405020304" pitchFamily="18" charset="0"/>
                <a:ea typeface="Times New Roman" panose="02020603050405020304" pitchFamily="18" charset="0"/>
              </a:rPr>
              <a:t>. 6.9 -</a:t>
            </a:r>
            <a:r>
              <a:rPr lang="en-US" sz="2800" dirty="0" err="1">
                <a:latin typeface="Times New Roman" panose="02020603050405020304" pitchFamily="18" charset="0"/>
                <a:ea typeface="Times New Roman" panose="02020603050405020304" pitchFamily="18" charset="0"/>
              </a:rPr>
              <a:t>shakl</a:t>
            </a:r>
            <a:r>
              <a:rPr lang="en-US" sz="2800" dirty="0">
                <a:latin typeface="Times New Roman" panose="02020603050405020304" pitchFamily="18" charset="0"/>
                <a:ea typeface="Times New Roman" panose="02020603050405020304" pitchFamily="18" charset="0"/>
              </a:rPr>
              <a:t>, a da </a:t>
            </a:r>
            <a:r>
              <a:rPr lang="en-US" sz="2800" dirty="0" err="1">
                <a:latin typeface="Times New Roman" panose="02020603050405020304" pitchFamily="18" charset="0"/>
                <a:ea typeface="Times New Roman" panose="02020603050405020304" pitchFamily="18" charset="0"/>
              </a:rPr>
              <a:t>ko’rsatilgan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kichik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qadamli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vintsimon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tsilindrik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prujinani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cho’zilishi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siqilishini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tekshiramiz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Prujinada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o’ramlarning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uning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o’qiga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tekislikka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og’ish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burchagi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kichik</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bo’lganligidan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o’ramlar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shu</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tekislikda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yotadi</a:t>
            </a:r>
            <a:r>
              <a:rPr lang="en-US" sz="2800" dirty="0">
                <a:latin typeface="Times New Roman" panose="02020603050405020304" pitchFamily="18" charset="0"/>
                <a:ea typeface="Times New Roman" panose="02020603050405020304" pitchFamily="18" charset="0"/>
              </a:rPr>
              <a:t> deb </a:t>
            </a:r>
            <a:r>
              <a:rPr lang="en-US" sz="2800" dirty="0" err="1">
                <a:latin typeface="Times New Roman" panose="02020603050405020304" pitchFamily="18" charset="0"/>
                <a:ea typeface="Times New Roman" panose="02020603050405020304" pitchFamily="18" charset="0"/>
              </a:rPr>
              <a:t>faraz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qilamiz</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Prujina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o’ramlarining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radiusini</a:t>
            </a:r>
            <a:r>
              <a:rPr lang="en-US" sz="2800" dirty="0">
                <a:latin typeface="Times New Roman" panose="02020603050405020304" pitchFamily="18" charset="0"/>
                <a:ea typeface="Times New Roman" panose="02020603050405020304" pitchFamily="18" charset="0"/>
              </a:rPr>
              <a:t>  , R </a:t>
            </a:r>
            <a:r>
              <a:rPr lang="en-US" sz="2800" dirty="0" err="1">
                <a:latin typeface="Times New Roman" panose="02020603050405020304" pitchFamily="18" charset="0"/>
                <a:ea typeface="Times New Roman" panose="02020603050405020304" pitchFamily="18" charset="0"/>
              </a:rPr>
              <a:t>prujina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tayyorlangan</a:t>
            </a:r>
            <a:r>
              <a:rPr lang="en-US" sz="2800" dirty="0">
                <a:latin typeface="Times New Roman" panose="02020603050405020304" pitchFamily="18" charset="0"/>
                <a:ea typeface="Times New Roman" panose="02020603050405020304" pitchFamily="18" charset="0"/>
              </a:rPr>
              <a:t> sim </a:t>
            </a:r>
            <a:r>
              <a:rPr lang="en-US" sz="2800" dirty="0" err="1">
                <a:latin typeface="Times New Roman" panose="02020603050405020304" pitchFamily="18" charset="0"/>
                <a:ea typeface="Times New Roman" panose="02020603050405020304" pitchFamily="18" charset="0"/>
              </a:rPr>
              <a:t>diametri</a:t>
            </a:r>
            <a:r>
              <a:rPr lang="en-US" sz="2800" dirty="0">
                <a:latin typeface="Times New Roman" panose="02020603050405020304" pitchFamily="18" charset="0"/>
                <a:ea typeface="Times New Roman" panose="02020603050405020304" pitchFamily="18" charset="0"/>
              </a:rPr>
              <a:t>  d </a:t>
            </a:r>
            <a:r>
              <a:rPr lang="en-US" sz="2800" dirty="0" err="1">
                <a:latin typeface="Times New Roman" panose="02020603050405020304" pitchFamily="18" charset="0"/>
                <a:ea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o’ramlar</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sonini</a:t>
            </a:r>
            <a:r>
              <a:rPr lang="en-US" sz="2800" dirty="0">
                <a:latin typeface="Times New Roman" panose="02020603050405020304" pitchFamily="18" charset="0"/>
                <a:ea typeface="Times New Roman" panose="02020603050405020304" pitchFamily="18" charset="0"/>
              </a:rPr>
              <a:t>  n </a:t>
            </a:r>
            <a:r>
              <a:rPr lang="en-US" sz="2800" dirty="0" err="1">
                <a:latin typeface="Times New Roman" panose="02020603050405020304" pitchFamily="18" charset="0"/>
                <a:ea typeface="Times New Roman" panose="02020603050405020304" pitchFamily="18" charset="0"/>
              </a:rPr>
              <a:t>bilan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belgilaymiz</a:t>
            </a:r>
            <a:r>
              <a:rPr lang="en-US" sz="2800" dirty="0">
                <a:latin typeface="Times New Roman" panose="02020603050405020304" pitchFamily="18" charset="0"/>
                <a:ea typeface="Times New Roman" panose="02020603050405020304" pitchFamily="18" charset="0"/>
              </a:rPr>
              <a:t>.</a:t>
            </a:r>
            <a:endParaRPr lang="uz-Latn-UZ" sz="2800" dirty="0"/>
          </a:p>
        </p:txBody>
      </p:sp>
    </p:spTree>
    <p:extLst>
      <p:ext uri="{BB962C8B-B14F-4D97-AF65-F5344CB8AC3E}">
        <p14:creationId xmlns:p14="http://schemas.microsoft.com/office/powerpoint/2010/main" val="2907062355"/>
      </p:ext>
    </p:extLst>
  </p:cSld>
  <p:clrMapOvr>
    <a:masterClrMapping/>
  </p:clrMapOvr>
  <p:transition spd="slow">
    <p:wipe/>
  </p:transition>
</p:sld>
</file>

<file path=ppt/theme/theme1.xml><?xml version="1.0" encoding="utf-8"?>
<a:theme xmlns:a="http://schemas.openxmlformats.org/drawingml/2006/main" name="Mavzu26">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Mavzu26" id="{0BD34013-16A4-4399-B789-6E0C06DEEFD6}" vid="{15578B8F-DB8C-4A4D-B78A-09F1E1AED4DB}"/>
    </a:ext>
  </a:extLst>
</a:theme>
</file>

<file path=docProps/app.xml><?xml version="1.0" encoding="utf-8"?>
<Properties xmlns="http://schemas.openxmlformats.org/officeDocument/2006/extended-properties" xmlns:vt="http://schemas.openxmlformats.org/officeDocument/2006/docPropsVTypes">
  <Template>Mavzu26</Template>
  <TotalTime>14</TotalTime>
  <Words>178</Words>
  <Application>Microsoft Office PowerPoint</Application>
  <PresentationFormat>Широкоэкранный</PresentationFormat>
  <Paragraphs>10</Paragraphs>
  <Slides>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vt:i4>
      </vt:variant>
    </vt:vector>
  </HeadingPairs>
  <TitlesOfParts>
    <vt:vector size="13" baseType="lpstr">
      <vt:lpstr>a_MachinaOrtoSht</vt:lpstr>
      <vt:lpstr>Arial</vt:lpstr>
      <vt:lpstr>Painter PERSONAL USE ONLY</vt:lpstr>
      <vt:lpstr>Times New Roman</vt:lpstr>
      <vt:lpstr>Mavzu26</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taqdimoti</dc:title>
  <dc:creator>Shokirov Ismoiljon</dc:creator>
  <cp:lastModifiedBy>Ibrohim</cp:lastModifiedBy>
  <cp:revision>6</cp:revision>
  <dcterms:created xsi:type="dcterms:W3CDTF">2018-11-01T13:59:53Z</dcterms:created>
  <dcterms:modified xsi:type="dcterms:W3CDTF">2018-11-05T14:33:48Z</dcterms:modified>
</cp:coreProperties>
</file>