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cha uslub 2 - Urg‘u belgi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ul slayd">
    <p:bg>
      <p:bgPr>
        <a:solidFill>
          <a:schemeClr val="accent1"/>
        </a:solidFill>
        <a:effectLst/>
      </p:bgPr>
    </p:bg>
    <p:spTree>
      <p:nvGrpSpPr>
        <p:cNvPr id="1" name=""/>
        <p:cNvGrpSpPr/>
        <p:nvPr/>
      </p:nvGrpSpPr>
      <p:grpSpPr>
        <a:xfrm>
          <a:off x="0" y="0"/>
          <a:ext cx="0" cy="0"/>
          <a:chOff x="0" y="0"/>
          <a:chExt cx="0" cy="0"/>
        </a:xfrm>
      </p:grpSpPr>
      <p:sp>
        <p:nvSpPr>
          <p:cNvPr id="12" name="Freeform 6"/>
          <p:cNvSpPr/>
          <p:nvPr/>
        </p:nvSpPr>
        <p:spPr bwMode="auto">
          <a:xfrm>
            <a:off x="11784011"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913" y="1143293"/>
            <a:ext cx="7034362" cy="4268965"/>
          </a:xfrm>
        </p:spPr>
        <p:txBody>
          <a:bodyPr anchor="t">
            <a:normAutofit/>
          </a:bodyPr>
          <a:lstStyle>
            <a:lvl1pPr algn="l">
              <a:lnSpc>
                <a:spcPct val="85000"/>
              </a:lnSpc>
              <a:defRPr sz="7700" cap="all" baseline="0">
                <a:solidFill>
                  <a:schemeClr val="tx2"/>
                </a:solidFill>
              </a:defRPr>
            </a:lvl1pPr>
          </a:lstStyle>
          <a:p>
            <a:r>
              <a:rPr lang="uz-Latn-UZ"/>
              <a:t>Sarlavha namunasini tahrirlash uchun bosing</a:t>
            </a:r>
            <a:endParaRPr lang="en-US" dirty="0"/>
          </a:p>
        </p:txBody>
      </p:sp>
      <p:sp>
        <p:nvSpPr>
          <p:cNvPr id="3" name="Subtitle 2"/>
          <p:cNvSpPr>
            <a:spLocks noGrp="1"/>
          </p:cNvSpPr>
          <p:nvPr>
            <p:ph type="subTitle" idx="1"/>
          </p:nvPr>
        </p:nvSpPr>
        <p:spPr>
          <a:xfrm>
            <a:off x="1088914" y="5537925"/>
            <a:ext cx="7034362" cy="706355"/>
          </a:xfrm>
        </p:spPr>
        <p:txBody>
          <a:bodyPr>
            <a:normAutofit/>
          </a:bodyPr>
          <a:lstStyle>
            <a:lvl1pPr marL="0" indent="0" algn="l">
              <a:lnSpc>
                <a:spcPct val="114000"/>
              </a:lnSpc>
              <a:spcBef>
                <a:spcPts val="0"/>
              </a:spcBef>
              <a:buNone/>
              <a:defRPr sz="20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z-Latn-UZ"/>
              <a:t>Taglavha namunasini tahrirlash uchun bosing</a:t>
            </a:r>
            <a:endParaRPr lang="en-US" dirty="0"/>
          </a:p>
        </p:txBody>
      </p:sp>
      <p:sp>
        <p:nvSpPr>
          <p:cNvPr id="4" name="Date Placeholder 3"/>
          <p:cNvSpPr>
            <a:spLocks noGrp="1"/>
          </p:cNvSpPr>
          <p:nvPr>
            <p:ph type="dt" sz="half" idx="10"/>
          </p:nvPr>
        </p:nvSpPr>
        <p:spPr>
          <a:xfrm>
            <a:off x="1088913" y="6314440"/>
            <a:ext cx="1596622" cy="365125"/>
          </a:xfrm>
        </p:spPr>
        <p:txBody>
          <a:bodyPr/>
          <a:lstStyle>
            <a:lvl1pPr algn="l">
              <a:defRPr sz="1200">
                <a:solidFill>
                  <a:schemeClr val="tx2"/>
                </a:solidFill>
              </a:defRPr>
            </a:lvl1pPr>
          </a:lstStyle>
          <a:p>
            <a:fld id="{3C633830-2244-49AE-BC4A-47F415C177C6}" type="datetimeFigureOut">
              <a:rPr lang="en-US" dirty="0"/>
              <a:pPr/>
              <a:t>11/13/2018</a:t>
            </a:fld>
            <a:endParaRPr lang="en-US" dirty="0"/>
          </a:p>
        </p:txBody>
      </p:sp>
      <p:sp>
        <p:nvSpPr>
          <p:cNvPr id="5" name="Footer Placeholder 4"/>
          <p:cNvSpPr>
            <a:spLocks noGrp="1"/>
          </p:cNvSpPr>
          <p:nvPr>
            <p:ph type="ftr" sz="quarter" idx="11"/>
          </p:nvPr>
        </p:nvSpPr>
        <p:spPr>
          <a:xfrm>
            <a:off x="3000591" y="6314440"/>
            <a:ext cx="5122683" cy="365125"/>
          </a:xfrm>
        </p:spPr>
        <p:txBody>
          <a:bodyPr/>
          <a:lstStyle>
            <a:lvl1pPr algn="l">
              <a:defRPr b="0">
                <a:solidFill>
                  <a:schemeClr val="tx2"/>
                </a:solidFill>
              </a:defRPr>
            </a:lvl1pPr>
          </a:lstStyle>
          <a:p>
            <a:endParaRPr lang="en-US" dirty="0"/>
          </a:p>
        </p:txBody>
      </p:sp>
      <p:sp>
        <p:nvSpPr>
          <p:cNvPr id="6" name="Slide Number Placeholder 5"/>
          <p:cNvSpPr>
            <a:spLocks noGrp="1"/>
          </p:cNvSpPr>
          <p:nvPr>
            <p:ph type="sldNum" sz="quarter" idx="12"/>
          </p:nvPr>
        </p:nvSpPr>
        <p:spPr>
          <a:xfrm>
            <a:off x="11784011" y="1416216"/>
            <a:ext cx="407988" cy="365125"/>
          </a:xfrm>
        </p:spPr>
        <p:txBody>
          <a:bodyPr/>
          <a:lstStyle>
            <a:lvl1pPr algn="r">
              <a:defRPr>
                <a:solidFill>
                  <a:schemeClr val="accent1"/>
                </a:solidFill>
              </a:defRPr>
            </a:lvl1pPr>
          </a:lstStyle>
          <a:p>
            <a:fld id="{2AC27A5A-7290-4DE1-BA94-4BE8A8E57DCF}" type="slidenum">
              <a:rPr lang="en-US" dirty="0"/>
              <a:pPr/>
              <a:t>‹#›</a:t>
            </a:fld>
            <a:endParaRPr lang="en-US" dirty="0"/>
          </a:p>
        </p:txBody>
      </p:sp>
      <p:cxnSp>
        <p:nvCxnSpPr>
          <p:cNvPr id="9" name="Straight Connector 8"/>
          <p:cNvCxnSpPr/>
          <p:nvPr/>
        </p:nvCxnSpPr>
        <p:spPr>
          <a:xfrm>
            <a:off x="773855"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transition spd="slow">
    <p:comb/>
  </p:transition>
  <p:extLst mod="1">
    <p:ext uri="{DCECCB84-F9BA-43D5-87BE-67443E8EF086}">
      <p15:sldGuideLst xmlns:p15="http://schemas.microsoft.com/office/powerpoint/2012/main" xmlns="">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Content Placeholder 2"/>
          <p:cNvSpPr>
            <a:spLocks noGrp="1"/>
          </p:cNvSpPr>
          <p:nvPr>
            <p:ph idx="1"/>
          </p:nvPr>
        </p:nvSpPr>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o‘lim sarlavhasi">
    <p:bg>
      <p:bgPr>
        <a:solidFill>
          <a:schemeClr val="bg2"/>
        </a:solidFill>
        <a:effectLst/>
      </p:bgPr>
    </p:bg>
    <p:spTree>
      <p:nvGrpSpPr>
        <p:cNvPr id="1" name=""/>
        <p:cNvGrpSpPr/>
        <p:nvPr/>
      </p:nvGrpSpPr>
      <p:grpSpPr>
        <a:xfrm>
          <a:off x="0" y="0"/>
          <a:ext cx="0" cy="0"/>
          <a:chOff x="0" y="0"/>
          <a:chExt cx="0" cy="0"/>
        </a:xfrm>
      </p:grpSpPr>
      <p:sp>
        <p:nvSpPr>
          <p:cNvPr id="7" name="Freeform 6"/>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all" baseline="0">
                <a:solidFill>
                  <a:schemeClr val="accent1"/>
                </a:solidFill>
              </a:defRPr>
            </a:lvl1pPr>
          </a:lstStyle>
          <a:p>
            <a:r>
              <a:rPr lang="uz-Latn-UZ"/>
              <a:t>Sarlavha namunasini tahrirlash uchun bosing</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z-Latn-UZ"/>
              <a:t>Matn namunasini tahrirlash</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accent1"/>
                </a:solidFill>
              </a:defRPr>
            </a:lvl1pPr>
          </a:lstStyle>
          <a:p>
            <a:fld id="{3C633830-2244-49AE-BC4A-47F415C177C6}" type="datetimeFigureOut">
              <a:rPr lang="en-US" dirty="0"/>
              <a:pPr/>
              <a:t>11/13/2018</a:t>
            </a:fld>
            <a:endParaRPr lang="en-US" dirty="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accent1"/>
                </a:solidFill>
              </a:defRPr>
            </a:lvl1pPr>
          </a:lstStyle>
          <a:p>
            <a:endParaRPr lang="en-US" dirty="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2AC27A5A-7290-4DE1-BA94-4BE8A8E57DCF}" type="slidenum">
              <a:rPr lang="en-US" dirty="0"/>
              <a:pPr/>
              <a:t>‹#›</a:t>
            </a:fld>
            <a:endParaRPr lang="en-US" dirty="0"/>
          </a:p>
        </p:txBody>
      </p:sp>
      <p:cxnSp>
        <p:nvCxnSpPr>
          <p:cNvPr id="10" name="Straight Connector 9"/>
          <p:cNvCxnSpPr/>
          <p:nvPr/>
        </p:nvCxnSpPr>
        <p:spPr>
          <a:xfrm flipH="1">
            <a:off x="1" y="6178167"/>
            <a:ext cx="10244326"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omb/>
  </p:transition>
  <p:extLst mod="1">
    <p:ext uri="{DCECCB84-F9BA-43D5-87BE-67443E8EF086}">
      <p15:sldGuideLst xmlns:p15="http://schemas.microsoft.com/office/powerpoint/2012/main" xmlns="">
        <p15:guide id="1" pos="64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Date Placeholder 4"/>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uz-Latn-UZ"/>
              <a:t>Sarlavha namunasini tahrirlash uchun bosing</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4" name="Content Placeholder 3"/>
          <p:cNvSpPr>
            <a:spLocks noGrp="1"/>
          </p:cNvSpPr>
          <p:nvPr>
            <p:ph sz="half" idx="2"/>
          </p:nvPr>
        </p:nvSpPr>
        <p:spPr>
          <a:xfrm>
            <a:off x="5181600" y="1526671"/>
            <a:ext cx="6245352" cy="175564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6" name="Content Placeholder 5"/>
          <p:cNvSpPr>
            <a:spLocks noGrp="1"/>
          </p:cNvSpPr>
          <p:nvPr>
            <p:ph sz="quarter" idx="4"/>
          </p:nvPr>
        </p:nvSpPr>
        <p:spPr>
          <a:xfrm>
            <a:off x="5181600" y="4669432"/>
            <a:ext cx="6245352" cy="175564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7" name="Date Placeholder 6"/>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Date Placeholder 2"/>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Title 1"/>
          <p:cNvSpPr>
            <a:spLocks noGrp="1"/>
          </p:cNvSpPr>
          <p:nvPr>
            <p:ph type="title"/>
          </p:nvPr>
        </p:nvSpPr>
        <p:spPr>
          <a:xfrm>
            <a:off x="762000" y="555479"/>
            <a:ext cx="3838776" cy="1921022"/>
          </a:xfrm>
        </p:spPr>
        <p:txBody>
          <a:bodyPr anchor="t">
            <a:noAutofit/>
          </a:bodyPr>
          <a:lstStyle>
            <a:lvl1pPr>
              <a:lnSpc>
                <a:spcPct val="93000"/>
              </a:lnSpc>
              <a:defRPr sz="4000"/>
            </a:lvl1pPr>
          </a:lstStyle>
          <a:p>
            <a:r>
              <a:rPr lang="uz-Latn-UZ"/>
              <a:t>Sarlavha namunasini tahrirlash uchun bosing</a:t>
            </a:r>
            <a:endParaRPr lang="en-US" dirty="0"/>
          </a:p>
        </p:txBody>
      </p:sp>
      <p:sp>
        <p:nvSpPr>
          <p:cNvPr id="3" name="Content Placeholder 2"/>
          <p:cNvSpPr>
            <a:spLocks noGrp="1"/>
          </p:cNvSpPr>
          <p:nvPr>
            <p:ph idx="1"/>
          </p:nvPr>
        </p:nvSpPr>
        <p:spPr>
          <a:xfrm>
            <a:off x="5181600" y="564147"/>
            <a:ext cx="62484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Text Placeholder 3"/>
          <p:cNvSpPr>
            <a:spLocks noGrp="1"/>
          </p:cNvSpPr>
          <p:nvPr>
            <p:ph type="body" sz="half" idx="2"/>
          </p:nvPr>
        </p:nvSpPr>
        <p:spPr>
          <a:xfrm>
            <a:off x="762000" y="2621512"/>
            <a:ext cx="3838776" cy="3239537"/>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Date Placeholder 4"/>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Title 1"/>
          <p:cNvSpPr>
            <a:spLocks noGrp="1"/>
          </p:cNvSpPr>
          <p:nvPr>
            <p:ph type="title"/>
          </p:nvPr>
        </p:nvSpPr>
        <p:spPr>
          <a:xfrm>
            <a:off x="758952" y="557261"/>
            <a:ext cx="3840480" cy="1919239"/>
          </a:xfrm>
        </p:spPr>
        <p:txBody>
          <a:bodyPr anchor="t">
            <a:noAutofit/>
          </a:bodyPr>
          <a:lstStyle>
            <a:lvl1pPr>
              <a:lnSpc>
                <a:spcPct val="93000"/>
              </a:lnSpc>
              <a:defRPr sz="4000" baseline="0"/>
            </a:lvl1pPr>
          </a:lstStyle>
          <a:p>
            <a:r>
              <a:rPr lang="uz-Latn-UZ"/>
              <a:t>Sarlavha namunasini tahrirlash uchun bosing</a:t>
            </a:r>
            <a:endParaRPr lang="en-US" dirty="0"/>
          </a:p>
        </p:txBody>
      </p:sp>
      <p:sp>
        <p:nvSpPr>
          <p:cNvPr id="3" name="Picture Placeholder 2"/>
          <p:cNvSpPr>
            <a:spLocks noGrp="1" noChangeAspect="1"/>
          </p:cNvSpPr>
          <p:nvPr>
            <p:ph type="pic" idx="1"/>
          </p:nvPr>
        </p:nvSpPr>
        <p:spPr>
          <a:xfrm>
            <a:off x="5257800" y="0"/>
            <a:ext cx="6172200"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z-Latn-UZ"/>
              <a:t>Rasm joylash uchun belgi ustiga bosing</a:t>
            </a:r>
            <a:endParaRPr lang="en-US" dirty="0"/>
          </a:p>
        </p:txBody>
      </p:sp>
      <p:sp>
        <p:nvSpPr>
          <p:cNvPr id="4" name="Text Placeholder 3"/>
          <p:cNvSpPr>
            <a:spLocks noGrp="1"/>
          </p:cNvSpPr>
          <p:nvPr>
            <p:ph type="body" sz="half" idx="2"/>
          </p:nvPr>
        </p:nvSpPr>
        <p:spPr>
          <a:xfrm>
            <a:off x="758952" y="2621512"/>
            <a:ext cx="3840480" cy="3236976"/>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Date Placeholder 4"/>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Vertical Text Placeholder 2"/>
          <p:cNvSpPr>
            <a:spLocks noGrp="1"/>
          </p:cNvSpPr>
          <p:nvPr>
            <p:ph type="body" orient="vert" idx="1"/>
          </p:nvPr>
        </p:nvSpPr>
        <p:spPr>
          <a:xfrm>
            <a:off x="5181600" y="640080"/>
            <a:ext cx="6248398" cy="5584142"/>
          </a:xfrm>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3C633830-2244-49AE-BC4A-47F415C177C6}"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C27A5A-7290-4DE1-BA94-4BE8A8E57DCF}" type="slidenum">
              <a:rPr lang="en-US" dirty="0"/>
              <a:pPr/>
              <a:t>‹#›</a:t>
            </a:fld>
            <a:endParaRPr lang="en-US" dirty="0"/>
          </a:p>
        </p:txBody>
      </p:sp>
    </p:spTree>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 sarlavha va matn">
    <p:spTree>
      <p:nvGrpSpPr>
        <p:cNvPr id="1" name=""/>
        <p:cNvGrpSpPr/>
        <p:nvPr/>
      </p:nvGrpSpPr>
      <p:grpSpPr>
        <a:xfrm>
          <a:off x="0" y="0"/>
          <a:ext cx="0" cy="0"/>
          <a:chOff x="0" y="0"/>
          <a:chExt cx="0" cy="0"/>
        </a:xfrm>
      </p:grpSpPr>
      <p:sp>
        <p:nvSpPr>
          <p:cNvPr id="12" name="Freeform 6"/>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Vertical Title 1"/>
          <p:cNvSpPr>
            <a:spLocks noGrp="1"/>
          </p:cNvSpPr>
          <p:nvPr>
            <p:ph type="title" orient="vert"/>
          </p:nvPr>
        </p:nvSpPr>
        <p:spPr>
          <a:xfrm>
            <a:off x="7990765" y="642931"/>
            <a:ext cx="2446670" cy="4678106"/>
          </a:xfrm>
        </p:spPr>
        <p:txBody>
          <a:bodyPr vert="eaVert"/>
          <a:lstStyle>
            <a:lvl1pPr algn="l">
              <a:defRPr/>
            </a:lvl1pPr>
          </a:lstStyle>
          <a:p>
            <a:r>
              <a:rPr lang="uz-Latn-UZ"/>
              <a:t>Sarlavha namunasini tahrirlash uchun bosing</a:t>
            </a:r>
            <a:endParaRPr lang="en-US" dirty="0"/>
          </a:p>
        </p:txBody>
      </p:sp>
      <p:sp>
        <p:nvSpPr>
          <p:cNvPr id="3" name="Vertical Text Placeholder 2"/>
          <p:cNvSpPr>
            <a:spLocks noGrp="1"/>
          </p:cNvSpPr>
          <p:nvPr>
            <p:ph type="body" orient="vert" idx="1"/>
          </p:nvPr>
        </p:nvSpPr>
        <p:spPr>
          <a:xfrm>
            <a:off x="838200" y="642932"/>
            <a:ext cx="7070678" cy="4678105"/>
          </a:xfrm>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a:xfrm>
            <a:off x="6536187" y="5927131"/>
            <a:ext cx="3814856" cy="365125"/>
          </a:xfrm>
        </p:spPr>
        <p:txBody>
          <a:bodyPr/>
          <a:lstStyle/>
          <a:p>
            <a:fld id="{3C633830-2244-49AE-BC4A-47F415C177C6}" type="datetimeFigureOut">
              <a:rPr lang="en-US" dirty="0"/>
              <a:pPr/>
              <a:t>11/13/2018</a:t>
            </a:fld>
            <a:endParaRPr lang="en-US" dirty="0"/>
          </a:p>
        </p:txBody>
      </p:sp>
      <p:sp>
        <p:nvSpPr>
          <p:cNvPr id="5" name="Footer Placeholder 4"/>
          <p:cNvSpPr>
            <a:spLocks noGrp="1"/>
          </p:cNvSpPr>
          <p:nvPr>
            <p:ph type="ftr" sz="quarter" idx="11"/>
          </p:nvPr>
        </p:nvSpPr>
        <p:spPr>
          <a:xfrm>
            <a:off x="6536187" y="6315949"/>
            <a:ext cx="3814856" cy="365125"/>
          </a:xfrm>
        </p:spPr>
        <p:txBody>
          <a:bodyPr/>
          <a:lstStyle/>
          <a:p>
            <a:endParaRPr lang="en-US" dirty="0"/>
          </a:p>
        </p:txBody>
      </p:sp>
      <p:sp>
        <p:nvSpPr>
          <p:cNvPr id="6" name="Slide Number Placeholder 5"/>
          <p:cNvSpPr>
            <a:spLocks noGrp="1"/>
          </p:cNvSpPr>
          <p:nvPr>
            <p:ph type="sldNum" sz="quarter" idx="12"/>
          </p:nvPr>
        </p:nvSpPr>
        <p:spPr>
          <a:xfrm>
            <a:off x="11784011" y="5607592"/>
            <a:ext cx="407988" cy="365125"/>
          </a:xfrm>
        </p:spPr>
        <p:txBody>
          <a:bodyPr/>
          <a:lstStyle/>
          <a:p>
            <a:fld id="{2AC27A5A-7290-4DE1-BA94-4BE8A8E57DCF}" type="slidenum">
              <a:rPr lang="en-US" dirty="0"/>
              <a:pPr/>
              <a:t>‹#›</a:t>
            </a:fld>
            <a:endParaRPr lang="en-US" dirty="0"/>
          </a:p>
        </p:txBody>
      </p:sp>
      <p:cxnSp>
        <p:nvCxnSpPr>
          <p:cNvPr id="13" name="Straight Connector 12"/>
          <p:cNvCxnSpPr/>
          <p:nvPr/>
        </p:nvCxnSpPr>
        <p:spPr>
          <a:xfrm>
            <a:off x="0" y="6199730"/>
            <a:ext cx="10260011"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omb/>
  </p:transition>
  <p:extLst mod="1">
    <p:ext uri="{DCECCB84-F9BA-43D5-87BE-67443E8EF086}">
      <p15:sldGuideLst xmlns:p15="http://schemas.microsoft.com/office/powerpoint/2012/main" xmlns="">
        <p15:guide id="1" pos="645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uz-Latn-UZ"/>
              <a:t>Sarlavha namunasini tahrirlash uchun bosing</a:t>
            </a:r>
            <a:endParaRPr lang="en-US" dirty="0"/>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accent1"/>
                </a:solidFill>
                <a:latin typeface="+mj-lt"/>
              </a:defRPr>
            </a:lvl1pPr>
          </a:lstStyle>
          <a:p>
            <a:fld id="{3C633830-2244-49AE-BC4A-47F415C177C6}" type="datetimeFigureOut">
              <a:rPr lang="en-US" dirty="0"/>
              <a:pPr/>
              <a:t>11/13/2018</a:t>
            </a:fld>
            <a:endParaRPr lang="en-US" dirty="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accent1"/>
                </a:solidFill>
                <a:latin typeface="+mj-lt"/>
              </a:defRPr>
            </a:lvl1pPr>
          </a:lstStyle>
          <a:p>
            <a:endParaRPr lang="en-US" dirty="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2AC27A5A-7290-4DE1-BA94-4BE8A8E57DCF}" type="slidenum">
              <a:rPr lang="en-US" dirty="0"/>
              <a:pPr/>
              <a:t>‹#›</a:t>
            </a:fld>
            <a:endParaRPr lang="en-US" dirty="0"/>
          </a:p>
        </p:txBody>
      </p:sp>
      <p:cxnSp>
        <p:nvCxnSpPr>
          <p:cNvPr id="10" name="Straight Connector 9"/>
          <p:cNvCxnSpPr/>
          <p:nvPr/>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mb/>
  </p:transition>
  <p:txStyles>
    <p:titleStyle>
      <a:lvl1pPr algn="r" defTabSz="914400" rtl="0" eaLnBrk="1" latinLnBrk="0" hangingPunct="1">
        <a:lnSpc>
          <a:spcPct val="90000"/>
        </a:lnSpc>
        <a:spcBef>
          <a:spcPct val="0"/>
        </a:spcBef>
        <a:buNone/>
        <a:defRPr sz="5000" b="0" i="1" kern="1200" baseline="0">
          <a:solidFill>
            <a:schemeClr val="accent1"/>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rlavha 3">
            <a:extLst>
              <a:ext uri="{FF2B5EF4-FFF2-40B4-BE49-F238E27FC236}">
                <a16:creationId xmlns:a16="http://schemas.microsoft.com/office/drawing/2014/main" xmlns="" id="{F80E2274-89E2-4E19-A01B-1744ABF91F25}"/>
              </a:ext>
            </a:extLst>
          </p:cNvPr>
          <p:cNvSpPr>
            <a:spLocks noGrp="1"/>
          </p:cNvSpPr>
          <p:nvPr>
            <p:ph type="ctrTitle"/>
          </p:nvPr>
        </p:nvSpPr>
        <p:spPr>
          <a:xfrm>
            <a:off x="783942" y="1752892"/>
            <a:ext cx="11219372" cy="4268965"/>
          </a:xfrm>
        </p:spPr>
        <p:txBody>
          <a:bodyPr>
            <a:normAutofit/>
          </a:bodyPr>
          <a:lstStyle/>
          <a:p>
            <a:r>
              <a:rPr lang="en-US" b="1" dirty="0"/>
              <a:t>Statik </a:t>
            </a:r>
            <a:r>
              <a:rPr lang="en-US" b="1" dirty="0" err="1"/>
              <a:t>noani</a:t>
            </a:r>
            <a:r>
              <a:rPr lang="uz-Cyrl-UZ" b="1" dirty="0"/>
              <a:t>q tizimlar</a:t>
            </a:r>
            <a:r>
              <a:rPr lang="uz-Latn-UZ" b="1" dirty="0"/>
              <a:t>.</a:t>
            </a:r>
            <a:r>
              <a:rPr lang="en-US" b="1" dirty="0"/>
              <a:t> </a:t>
            </a:r>
            <a:r>
              <a:rPr lang="en-US" b="1" dirty="0" err="1"/>
              <a:t>Yupqa</a:t>
            </a:r>
            <a:r>
              <a:rPr lang="en-US" b="1" dirty="0"/>
              <a:t> </a:t>
            </a:r>
            <a:r>
              <a:rPr lang="en-US" b="1" dirty="0" err="1"/>
              <a:t>devorli</a:t>
            </a:r>
            <a:r>
              <a:rPr lang="en-US" b="1" dirty="0"/>
              <a:t> </a:t>
            </a:r>
            <a:r>
              <a:rPr lang="en-US" b="1" dirty="0" err="1"/>
              <a:t>va</a:t>
            </a:r>
            <a:r>
              <a:rPr lang="en-US" b="1" dirty="0"/>
              <a:t> </a:t>
            </a:r>
            <a:r>
              <a:rPr lang="en-US" b="1" dirty="0" err="1"/>
              <a:t>qalin</a:t>
            </a:r>
            <a:r>
              <a:rPr lang="en-US" b="1" dirty="0"/>
              <a:t> </a:t>
            </a:r>
            <a:r>
              <a:rPr lang="en-US" b="1" dirty="0" err="1"/>
              <a:t>devorli</a:t>
            </a:r>
            <a:r>
              <a:rPr lang="en-US" b="1" dirty="0"/>
              <a:t> </a:t>
            </a:r>
            <a:r>
              <a:rPr lang="en-US" b="1" dirty="0" err="1"/>
              <a:t>silindrlar</a:t>
            </a:r>
            <a:endParaRPr lang="uz-Latn-UZ" dirty="0"/>
          </a:p>
        </p:txBody>
      </p:sp>
    </p:spTree>
    <p:extLst>
      <p:ext uri="{BB962C8B-B14F-4D97-AF65-F5344CB8AC3E}">
        <p14:creationId xmlns:p14="http://schemas.microsoft.com/office/powerpoint/2010/main" xmlns="" val="3950477177"/>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B748A0C7-44C4-471A-8F4B-8A7E06E91FDD}"/>
              </a:ext>
            </a:extLst>
          </p:cNvPr>
          <p:cNvSpPr/>
          <p:nvPr/>
        </p:nvSpPr>
        <p:spPr>
          <a:xfrm>
            <a:off x="570187" y="914400"/>
            <a:ext cx="11051626" cy="4031873"/>
          </a:xfrm>
          <a:prstGeom prst="rect">
            <a:avLst/>
          </a:prstGeom>
        </p:spPr>
        <p:txBody>
          <a:bodyPr wrap="square">
            <a:spAutoFit/>
          </a:bodyPr>
          <a:lstStyle/>
          <a:p>
            <a:r>
              <a:rPr lang="uz-Latn-UZ" sz="3200" dirty="0">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Tayanchlarning reaktsiya  kuchlarini yoki  zo’riqish  kuchlarini faqat statikaning muvozanatlik tenglamalari yordamida aniqlab bo’lmaydigan to’sinlar </a:t>
            </a:r>
            <a:r>
              <a:rPr lang="uz-Cyrl-UZ" sz="3200" b="1" dirty="0">
                <a:latin typeface="Times New Roman" panose="02020603050405020304" pitchFamily="18" charset="0"/>
                <a:ea typeface="Times New Roman" panose="02020603050405020304" pitchFamily="18" charset="0"/>
              </a:rPr>
              <a:t>statik noaniq to’sinlar  deyiladi</a:t>
            </a:r>
            <a:r>
              <a:rPr lang="uz-Cyrl-UZ" sz="3200" dirty="0">
                <a:latin typeface="Times New Roman" panose="02020603050405020304" pitchFamily="18" charset="0"/>
                <a:ea typeface="Times New Roman" panose="02020603050405020304" pitchFamily="18" charset="0"/>
              </a:rPr>
              <a:t>.Masalan, ikki tayanchda yotgan oddiy to’sinning bikrligini oshirish maqsadida tayanchlar orasiga  yana bir tayanch qo’yilsa bu to’sin uch tayanchli to’singa aylanib, unda hosil bo’ladigan reaktsiya kuchlari soni statikaning tekislikdagi muvozanatlik tenglamalari sonidan ortib ketadi. Natijada masala statik noaniq bo’lib qoladi</a:t>
            </a:r>
            <a:endParaRPr lang="uz-Latn-UZ" sz="3200" dirty="0"/>
          </a:p>
        </p:txBody>
      </p:sp>
    </p:spTree>
    <p:extLst>
      <p:ext uri="{BB962C8B-B14F-4D97-AF65-F5344CB8AC3E}">
        <p14:creationId xmlns:p14="http://schemas.microsoft.com/office/powerpoint/2010/main" xmlns="" val="403935627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05751BEE-AFB1-4FB4-A3B0-26BD1FE0A57E}"/>
              </a:ext>
            </a:extLst>
          </p:cNvPr>
          <p:cNvSpPr/>
          <p:nvPr/>
        </p:nvSpPr>
        <p:spPr>
          <a:xfrm>
            <a:off x="451944" y="1012954"/>
            <a:ext cx="11288111" cy="4832092"/>
          </a:xfrm>
          <a:prstGeom prst="rect">
            <a:avLst/>
          </a:prstGeom>
        </p:spPr>
        <p:txBody>
          <a:bodyPr wrap="square">
            <a:spAutoFit/>
          </a:bodyPr>
          <a:lstStyle/>
          <a:p>
            <a:pPr indent="449580" algn="just">
              <a:spcAft>
                <a:spcPts val="0"/>
              </a:spcAft>
            </a:pPr>
            <a:r>
              <a:rPr lang="uz-Cyrl-UZ" sz="2800" dirty="0">
                <a:latin typeface="Times New Roman" panose="02020603050405020304" pitchFamily="18" charset="0"/>
                <a:ea typeface="Times New Roman" panose="02020603050405020304" pitchFamily="18" charset="0"/>
              </a:rPr>
              <a:t>Statik noaniq to’sinlarning barcha tayanch reaktsiya kuchlarini aniqlash statikaning muvozanatlik tenglamalaridan tashkari qo’shimcha deformatsiya  tenglamalar tuzish lozim. Bunday tenglamalar to’sinning deformatsiya lanish shartlaridan tuziladi. Deformatsiya  tenglamalari soni masalaning necha marotaba statik noaniqligiga bog’liq bo’ladi.</a:t>
            </a:r>
            <a:endParaRPr lang="uz-Latn-UZ" sz="2800" dirty="0">
              <a:latin typeface="Arial" panose="020B0604020202020204" pitchFamily="34" charset="0"/>
              <a:ea typeface="Times New Roman" panose="02020603050405020304" pitchFamily="18" charset="0"/>
            </a:endParaRPr>
          </a:p>
          <a:p>
            <a:pPr indent="449580" algn="just">
              <a:spcAft>
                <a:spcPts val="0"/>
              </a:spcAft>
            </a:pPr>
            <a:r>
              <a:rPr lang="en-US" sz="2800" dirty="0" err="1">
                <a:latin typeface="Times New Roman" panose="02020603050405020304" pitchFamily="18" charset="0"/>
                <a:ea typeface="Times New Roman" panose="02020603050405020304" pitchFamily="18" charset="0"/>
              </a:rPr>
              <a:t>Deformatsiya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tenglamalarini</a:t>
            </a:r>
            <a:r>
              <a:rPr lang="en-US" sz="2800" dirty="0">
                <a:latin typeface="Times New Roman" panose="02020603050405020304" pitchFamily="18" charset="0"/>
                <a:ea typeface="Times New Roman" panose="02020603050405020304" pitchFamily="18" charset="0"/>
              </a:rPr>
              <a:t> t</a:t>
            </a:r>
            <a:r>
              <a:rPr lang="uz-Cyrl-UZ" sz="2800" dirty="0">
                <a:latin typeface="Times New Roman" panose="02020603050405020304" pitchFamily="18" charset="0"/>
                <a:ea typeface="Times New Roman" panose="02020603050405020304" pitchFamily="18" charset="0"/>
              </a:rPr>
              <a:t>u</a:t>
            </a:r>
            <a:r>
              <a:rPr lang="en-US" sz="2800" dirty="0" err="1">
                <a:latin typeface="Times New Roman" panose="02020603050405020304" pitchFamily="18" charset="0"/>
                <a:ea typeface="Times New Roman" panose="02020603050405020304" pitchFamily="18" charset="0"/>
              </a:rPr>
              <a:t>zishda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analitik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grafo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analitik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energetik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usullardan</a:t>
            </a:r>
            <a:r>
              <a:rPr lang="en-US" sz="2800" dirty="0">
                <a:latin typeface="Times New Roman" panose="02020603050405020304" pitchFamily="18" charset="0"/>
                <a:ea typeface="Times New Roman" panose="02020603050405020304" pitchFamily="18" charset="0"/>
              </a:rPr>
              <a:t>,   Ko</a:t>
            </a:r>
            <a:r>
              <a:rPr lang="uz-Cyrl-UZ" sz="2800" dirty="0">
                <a:latin typeface="Times New Roman" panose="02020603050405020304" pitchFamily="18" charset="0"/>
                <a:ea typeface="Times New Roman" panose="02020603050405020304" pitchFamily="18" charset="0"/>
              </a:rPr>
              <a:t>st</a:t>
            </a:r>
            <a:r>
              <a:rPr lang="en-US" sz="2800" dirty="0" err="1">
                <a:latin typeface="Times New Roman" panose="02020603050405020304" pitchFamily="18" charset="0"/>
                <a:ea typeface="Times New Roman" panose="02020603050405020304" pitchFamily="18" charset="0"/>
              </a:rPr>
              <a:t>il</a:t>
            </a:r>
            <a:r>
              <a:rPr lang="uz-Cyrl-UZ" sz="2800" dirty="0">
                <a:latin typeface="Times New Roman" panose="02020603050405020304" pitchFamily="18" charset="0"/>
                <a:ea typeface="Times New Roman" panose="02020603050405020304" pitchFamily="18" charset="0"/>
              </a:rPr>
              <a:t>ь</a:t>
            </a:r>
            <a:r>
              <a:rPr lang="en-US" sz="2800" dirty="0">
                <a:latin typeface="Times New Roman" panose="02020603050405020304" pitchFamily="18" charset="0"/>
                <a:ea typeface="Times New Roman" panose="02020603050405020304" pitchFamily="18" charset="0"/>
              </a:rPr>
              <a:t>o, </a:t>
            </a:r>
            <a:r>
              <a:rPr lang="en-US" sz="2800" dirty="0" err="1">
                <a:latin typeface="Times New Roman" panose="02020603050405020304" pitchFamily="18" charset="0"/>
                <a:ea typeface="Times New Roman" panose="02020603050405020304" pitchFamily="18" charset="0"/>
              </a:rPr>
              <a:t>Mor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teoremalari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Vereshagin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usulidan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foydalaniladi</a:t>
            </a:r>
            <a:r>
              <a:rPr lang="en-US" sz="2800" dirty="0">
                <a:latin typeface="Times New Roman" panose="02020603050405020304" pitchFamily="18" charset="0"/>
                <a:ea typeface="Times New Roman" panose="02020603050405020304" pitchFamily="18" charset="0"/>
              </a:rPr>
              <a:t>.</a:t>
            </a:r>
            <a:endParaRPr lang="uz-Latn-UZ" sz="2800" dirty="0">
              <a:latin typeface="Arial" panose="020B0604020202020204" pitchFamily="34" charset="0"/>
              <a:ea typeface="Times New Roman" panose="02020603050405020304" pitchFamily="18" charset="0"/>
            </a:endParaRPr>
          </a:p>
          <a:p>
            <a:r>
              <a:rPr lang="en-US" sz="2800" dirty="0">
                <a:latin typeface="Times New Roman" panose="02020603050405020304" pitchFamily="18" charset="0"/>
                <a:ea typeface="Times New Roman" panose="02020603050405020304" pitchFamily="18" charset="0"/>
              </a:rPr>
              <a:t>Statik noaniq </a:t>
            </a:r>
            <a:r>
              <a:rPr lang="en-US" sz="2800" dirty="0" err="1">
                <a:latin typeface="Times New Roman" panose="02020603050405020304" pitchFamily="18" charset="0"/>
                <a:ea typeface="Times New Roman" panose="02020603050405020304" pitchFamily="18" charset="0"/>
              </a:rPr>
              <a:t>to’sinlar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soddarok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bo’lganda</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o’shimcha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tenglama</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t</a:t>
            </a:r>
            <a:r>
              <a:rPr lang="uz-Cyrl-UZ" sz="2800" dirty="0">
                <a:latin typeface="Times New Roman" panose="02020603050405020304" pitchFamily="18" charset="0"/>
                <a:ea typeface="Times New Roman" panose="02020603050405020304" pitchFamily="18" charset="0"/>
              </a:rPr>
              <a:t>u</a:t>
            </a:r>
            <a:r>
              <a:rPr lang="en-US" sz="2800" dirty="0" err="1">
                <a:latin typeface="Times New Roman" panose="02020603050405020304" pitchFamily="18" charset="0"/>
                <a:ea typeface="Times New Roman" panose="02020603050405020304" pitchFamily="18" charset="0"/>
              </a:rPr>
              <a:t>zishda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deformatsiya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solishtirish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usulini</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o’llash</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qu</a:t>
            </a:r>
            <a:r>
              <a:rPr lang="en-US" sz="2800" dirty="0">
                <a:latin typeface="Times New Roman" panose="02020603050405020304" pitchFamily="18" charset="0"/>
                <a:ea typeface="Times New Roman" panose="02020603050405020304" pitchFamily="18" charset="0"/>
              </a:rPr>
              <a:t>lay. </a:t>
            </a:r>
            <a:r>
              <a:rPr lang="en-US" sz="2800" dirty="0" err="1">
                <a:latin typeface="Times New Roman" panose="02020603050405020304" pitchFamily="18" charset="0"/>
                <a:ea typeface="Times New Roman" panose="02020603050405020304" pitchFamily="18" charset="0"/>
              </a:rPr>
              <a:t>Bunday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oddiy</a:t>
            </a:r>
            <a:r>
              <a:rPr lang="en-US" sz="2800" dirty="0">
                <a:latin typeface="Times New Roman" panose="02020603050405020304" pitchFamily="18" charset="0"/>
                <a:ea typeface="Times New Roman" panose="02020603050405020304" pitchFamily="18" charset="0"/>
              </a:rPr>
              <a:t> b</a:t>
            </a:r>
            <a:r>
              <a:rPr lang="uz-Cyrl-UZ" sz="2800" dirty="0">
                <a:latin typeface="Times New Roman" panose="02020603050405020304" pitchFamily="18" charset="0"/>
                <a:ea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rPr>
              <a:t>lkalarda</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h</a:t>
            </a:r>
            <a:r>
              <a:rPr lang="en-US" sz="2800" dirty="0" err="1">
                <a:latin typeface="Times New Roman" panose="02020603050405020304" pitchFamily="18" charset="0"/>
                <a:ea typeface="Times New Roman" panose="02020603050405020304" pitchFamily="18" charset="0"/>
              </a:rPr>
              <a:t>osil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sal</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ilik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aylanish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burchaklarining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maxsus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jadvalidan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foydalaniladi</a:t>
            </a:r>
            <a:r>
              <a:rPr lang="en-US" sz="2800" dirty="0">
                <a:latin typeface="Times New Roman" panose="02020603050405020304" pitchFamily="18" charset="0"/>
                <a:ea typeface="Times New Roman" panose="02020603050405020304" pitchFamily="18" charset="0"/>
              </a:rPr>
              <a:t>.</a:t>
            </a:r>
            <a:endParaRPr lang="uz-Latn-UZ" sz="2800" dirty="0"/>
          </a:p>
        </p:txBody>
      </p:sp>
    </p:spTree>
    <p:extLst>
      <p:ext uri="{BB962C8B-B14F-4D97-AF65-F5344CB8AC3E}">
        <p14:creationId xmlns:p14="http://schemas.microsoft.com/office/powerpoint/2010/main" xmlns="" val="399422466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3C894D24-406D-4BE9-BFF8-A2B8D53FA85A}"/>
              </a:ext>
            </a:extLst>
          </p:cNvPr>
          <p:cNvSpPr/>
          <p:nvPr/>
        </p:nvSpPr>
        <p:spPr>
          <a:xfrm>
            <a:off x="472966" y="126124"/>
            <a:ext cx="10783614" cy="6186309"/>
          </a:xfrm>
          <a:prstGeom prst="rect">
            <a:avLst/>
          </a:prstGeom>
        </p:spPr>
        <p:txBody>
          <a:bodyPr wrap="square">
            <a:spAutoFit/>
          </a:bodyPr>
          <a:lstStyle/>
          <a:p>
            <a:pPr indent="449580" algn="just">
              <a:spcAft>
                <a:spcPts val="0"/>
              </a:spcAft>
            </a:pPr>
            <a:r>
              <a:rPr lang="uz-Cyrl-UZ" sz="4400" dirty="0">
                <a:latin typeface="Times New Roman" panose="02020603050405020304" pitchFamily="18" charset="0"/>
                <a:ea typeface="Times New Roman" panose="02020603050405020304" pitchFamily="18" charset="0"/>
              </a:rPr>
              <a:t>Deformatsiya  tenglamalarini tuzishda berilgan balkadan asosiy sistema tuzi sh qulay bo’ladi.Berilgan  to’sinda biror ortiqcha  bog’lanishni yo’qotib olingan statik aniq sistema </a:t>
            </a:r>
            <a:r>
              <a:rPr lang="uz-Cyrl-UZ" sz="4400" b="1" u="sng" dirty="0">
                <a:latin typeface="Times New Roman" panose="02020603050405020304" pitchFamily="18" charset="0"/>
                <a:ea typeface="Times New Roman" panose="02020603050405020304" pitchFamily="18" charset="0"/>
              </a:rPr>
              <a:t>asosiy sistema deyiladi</a:t>
            </a:r>
            <a:r>
              <a:rPr lang="uz-Cyrl-UZ" sz="4400" dirty="0">
                <a:latin typeface="Times New Roman" panose="02020603050405020304" pitchFamily="18" charset="0"/>
                <a:ea typeface="Times New Roman" panose="02020603050405020304" pitchFamily="18" charset="0"/>
              </a:rPr>
              <a:t>. </a:t>
            </a:r>
            <a:endParaRPr lang="uz-Latn-UZ" sz="4400" dirty="0">
              <a:latin typeface="Arial" panose="020B0604020202020204" pitchFamily="34" charset="0"/>
              <a:ea typeface="Times New Roman" panose="02020603050405020304" pitchFamily="18" charset="0"/>
            </a:endParaRPr>
          </a:p>
          <a:p>
            <a:r>
              <a:rPr lang="uz-Cyrl-UZ" sz="4400" dirty="0">
                <a:latin typeface="Times New Roman" panose="02020603050405020304" pitchFamily="18" charset="0"/>
                <a:ea typeface="Times New Roman" panose="02020603050405020304" pitchFamily="18" charset="0"/>
              </a:rPr>
              <a:t>Ortiqcha  bog’lanishga tegishli reaktsiya kuchi </a:t>
            </a:r>
            <a:r>
              <a:rPr lang="uz-Cyrl-UZ" sz="4400" b="1" u="sng" dirty="0">
                <a:latin typeface="Times New Roman" panose="02020603050405020304" pitchFamily="18" charset="0"/>
                <a:ea typeface="Times New Roman" panose="02020603050405020304" pitchFamily="18" charset="0"/>
              </a:rPr>
              <a:t>(Ortiqcha ) nomalum deyiladi.</a:t>
            </a:r>
            <a:r>
              <a:rPr lang="uz-Cyrl-UZ" sz="4400" dirty="0">
                <a:latin typeface="Times New Roman" panose="02020603050405020304" pitchFamily="18" charset="0"/>
                <a:ea typeface="Times New Roman" panose="02020603050405020304" pitchFamily="18" charset="0"/>
              </a:rPr>
              <a:t> </a:t>
            </a:r>
            <a:r>
              <a:rPr lang="en-US" sz="4400" dirty="0" err="1">
                <a:latin typeface="Times New Roman" panose="02020603050405020304" pitchFamily="18" charset="0"/>
                <a:ea typeface="Times New Roman" panose="02020603050405020304" pitchFamily="18" charset="0"/>
              </a:rPr>
              <a:t>Berilgan</a:t>
            </a:r>
            <a:r>
              <a:rPr lang="en-US" sz="4400" dirty="0">
                <a:latin typeface="Times New Roman" panose="02020603050405020304" pitchFamily="18" charset="0"/>
                <a:ea typeface="Times New Roman" panose="02020603050405020304" pitchFamily="18" charset="0"/>
              </a:rPr>
              <a:t> </a:t>
            </a:r>
            <a:r>
              <a:rPr lang="en-US" sz="4400" dirty="0" err="1">
                <a:latin typeface="Times New Roman" panose="02020603050405020304" pitchFamily="18" charset="0"/>
                <a:ea typeface="Times New Roman" panose="02020603050405020304" pitchFamily="18" charset="0"/>
              </a:rPr>
              <a:t>si</a:t>
            </a:r>
            <a:r>
              <a:rPr lang="uz-Cyrl-UZ" sz="4400" dirty="0">
                <a:latin typeface="Times New Roman" panose="02020603050405020304" pitchFamily="18" charset="0"/>
                <a:ea typeface="Times New Roman" panose="02020603050405020304" pitchFamily="18" charset="0"/>
              </a:rPr>
              <a:t>st</a:t>
            </a:r>
            <a:r>
              <a:rPr lang="en-US" sz="4400" dirty="0">
                <a:latin typeface="Times New Roman" panose="02020603050405020304" pitchFamily="18" charset="0"/>
                <a:ea typeface="Times New Roman" panose="02020603050405020304" pitchFamily="18" charset="0"/>
              </a:rPr>
              <a:t>ema </a:t>
            </a:r>
            <a:r>
              <a:rPr lang="en-US" sz="4400" dirty="0" err="1">
                <a:latin typeface="Times New Roman" panose="02020603050405020304" pitchFamily="18" charset="0"/>
                <a:ea typeface="Times New Roman" panose="02020603050405020304" pitchFamily="18" charset="0"/>
              </a:rPr>
              <a:t>va</a:t>
            </a:r>
            <a:r>
              <a:rPr lang="en-US" sz="4400" dirty="0">
                <a:latin typeface="Times New Roman" panose="02020603050405020304" pitchFamily="18" charset="0"/>
                <a:ea typeface="Times New Roman" panose="02020603050405020304" pitchFamily="18" charset="0"/>
              </a:rPr>
              <a:t> </a:t>
            </a:r>
            <a:r>
              <a:rPr lang="en-US" sz="4400" dirty="0" err="1">
                <a:latin typeface="Times New Roman" panose="02020603050405020304" pitchFamily="18" charset="0"/>
                <a:ea typeface="Times New Roman" panose="02020603050405020304" pitchFamily="18" charset="0"/>
              </a:rPr>
              <a:t>asosiy</a:t>
            </a:r>
            <a:r>
              <a:rPr lang="en-US" sz="4400" dirty="0">
                <a:latin typeface="Times New Roman" panose="02020603050405020304" pitchFamily="18" charset="0"/>
                <a:ea typeface="Times New Roman" panose="02020603050405020304" pitchFamily="18" charset="0"/>
              </a:rPr>
              <a:t> </a:t>
            </a:r>
            <a:r>
              <a:rPr lang="en-US" sz="4400" dirty="0" err="1">
                <a:latin typeface="Times New Roman" panose="02020603050405020304" pitchFamily="18" charset="0"/>
                <a:ea typeface="Times New Roman" panose="02020603050405020304" pitchFamily="18" charset="0"/>
              </a:rPr>
              <a:t>si</a:t>
            </a:r>
            <a:r>
              <a:rPr lang="uz-Cyrl-UZ" sz="4400" dirty="0">
                <a:latin typeface="Times New Roman" panose="02020603050405020304" pitchFamily="18" charset="0"/>
                <a:ea typeface="Times New Roman" panose="02020603050405020304" pitchFamily="18" charset="0"/>
              </a:rPr>
              <a:t>st</a:t>
            </a:r>
            <a:r>
              <a:rPr lang="en-US" sz="4400" dirty="0" err="1">
                <a:latin typeface="Times New Roman" panose="02020603050405020304" pitchFamily="18" charset="0"/>
                <a:ea typeface="Times New Roman" panose="02020603050405020304" pitchFamily="18" charset="0"/>
              </a:rPr>
              <a:t>emaga</a:t>
            </a:r>
            <a:r>
              <a:rPr lang="en-US" sz="4400" dirty="0">
                <a:latin typeface="Times New Roman" panose="02020603050405020304" pitchFamily="18" charset="0"/>
                <a:ea typeface="Times New Roman" panose="02020603050405020304" pitchFamily="18" charset="0"/>
              </a:rPr>
              <a:t> </a:t>
            </a:r>
            <a:r>
              <a:rPr lang="en-US" sz="4400" dirty="0" err="1">
                <a:latin typeface="Times New Roman" panose="02020603050405020304" pitchFamily="18" charset="0"/>
                <a:ea typeface="Times New Roman" panose="02020603050405020304" pitchFamily="18" charset="0"/>
              </a:rPr>
              <a:t>misollar</a:t>
            </a:r>
            <a:r>
              <a:rPr lang="en-US" sz="4400" dirty="0">
                <a:latin typeface="Times New Roman" panose="02020603050405020304" pitchFamily="18" charset="0"/>
                <a:ea typeface="Times New Roman" panose="02020603050405020304" pitchFamily="18" charset="0"/>
              </a:rPr>
              <a:t> 2-shaklda </a:t>
            </a:r>
            <a:r>
              <a:rPr lang="en-US" sz="4400" dirty="0" err="1">
                <a:latin typeface="Times New Roman" panose="02020603050405020304" pitchFamily="18" charset="0"/>
                <a:ea typeface="Times New Roman" panose="02020603050405020304" pitchFamily="18" charset="0"/>
              </a:rPr>
              <a:t>keltirilgan</a:t>
            </a:r>
            <a:endParaRPr lang="uz-Latn-UZ" sz="4400" dirty="0"/>
          </a:p>
        </p:txBody>
      </p:sp>
    </p:spTree>
    <p:extLst>
      <p:ext uri="{BB962C8B-B14F-4D97-AF65-F5344CB8AC3E}">
        <p14:creationId xmlns:p14="http://schemas.microsoft.com/office/powerpoint/2010/main" xmlns="" val="363301716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360" descr="9,19 шакл">
            <a:extLst>
              <a:ext uri="{FF2B5EF4-FFF2-40B4-BE49-F238E27FC236}">
                <a16:creationId xmlns:a16="http://schemas.microsoft.com/office/drawing/2014/main" xmlns="" id="{87C072AE-1E1D-4184-A5C3-8D643D6BF511}"/>
              </a:ext>
            </a:extLst>
          </p:cNvPr>
          <p:cNvPicPr/>
          <p:nvPr/>
        </p:nvPicPr>
        <p:blipFill>
          <a:blip r:embed="rId2"/>
          <a:srcRect b="8182"/>
          <a:stretch>
            <a:fillRect/>
          </a:stretch>
        </p:blipFill>
        <p:spPr bwMode="auto">
          <a:xfrm>
            <a:off x="0" y="0"/>
            <a:ext cx="12192000" cy="6858000"/>
          </a:xfrm>
          <a:prstGeom prst="rect">
            <a:avLst/>
          </a:prstGeom>
          <a:noFill/>
          <a:ln w="9525">
            <a:noFill/>
            <a:miter lim="800000"/>
            <a:headEnd/>
            <a:tailEnd/>
          </a:ln>
        </p:spPr>
      </p:pic>
    </p:spTree>
    <p:extLst>
      <p:ext uri="{BB962C8B-B14F-4D97-AF65-F5344CB8AC3E}">
        <p14:creationId xmlns:p14="http://schemas.microsoft.com/office/powerpoint/2010/main" xmlns="" val="75471152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B3392A70-1C72-415F-9193-9A5AD24D82EC}"/>
              </a:ext>
            </a:extLst>
          </p:cNvPr>
          <p:cNvSpPr/>
          <p:nvPr/>
        </p:nvSpPr>
        <p:spPr>
          <a:xfrm>
            <a:off x="204951" y="236483"/>
            <a:ext cx="11776841" cy="5693866"/>
          </a:xfrm>
          <a:prstGeom prst="rect">
            <a:avLst/>
          </a:prstGeom>
        </p:spPr>
        <p:txBody>
          <a:bodyPr wrap="square">
            <a:spAutoFit/>
          </a:bodyPr>
          <a:lstStyle/>
          <a:p>
            <a:pPr algn="just">
              <a:spcAft>
                <a:spcPts val="0"/>
              </a:spcAft>
            </a:pPr>
            <a:r>
              <a:rPr lang="en-US" sz="2800" dirty="0">
                <a:latin typeface="Times New Roman" panose="02020603050405020304" pitchFamily="18" charset="0"/>
                <a:ea typeface="Times New Roman" panose="02020603050405020304" pitchFamily="18" charset="0"/>
              </a:rPr>
              <a:t>Statik noaniq </a:t>
            </a:r>
            <a:r>
              <a:rPr lang="en-US" sz="2800" dirty="0" err="1">
                <a:latin typeface="Times New Roman" panose="02020603050405020304" pitchFamily="18" charset="0"/>
                <a:ea typeface="Times New Roman" panose="02020603050405020304" pitchFamily="18" charset="0"/>
              </a:rPr>
              <a:t>to’sinlarni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yechishning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umumiy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rejasi</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uyidagicha</a:t>
            </a:r>
            <a:r>
              <a:rPr lang="en-US" sz="2800" dirty="0">
                <a:latin typeface="Times New Roman" panose="02020603050405020304" pitchFamily="18" charset="0"/>
                <a:ea typeface="Times New Roman" panose="02020603050405020304" pitchFamily="18" charset="0"/>
              </a:rPr>
              <a:t>: </a:t>
            </a:r>
            <a:endParaRPr lang="uz-Latn-UZ" sz="2800" dirty="0">
              <a:latin typeface="Arial" panose="020B0604020202020204" pitchFamily="34" charset="0"/>
              <a:ea typeface="Times New Roman" panose="02020603050405020304" pitchFamily="18" charset="0"/>
            </a:endParaRPr>
          </a:p>
          <a:p>
            <a:pPr algn="just">
              <a:spcAft>
                <a:spcPts val="0"/>
              </a:spcAft>
            </a:pPr>
            <a:r>
              <a:rPr lang="en-US" sz="2800" dirty="0">
                <a:latin typeface="Times New Roman" panose="02020603050405020304" pitchFamily="18" charset="0"/>
                <a:ea typeface="Times New Roman" panose="02020603050405020304" pitchFamily="18" charset="0"/>
              </a:rPr>
              <a:t>1) </a:t>
            </a:r>
            <a:r>
              <a:rPr lang="en-US" sz="2800" dirty="0" err="1">
                <a:latin typeface="Times New Roman" panose="02020603050405020304" pitchFamily="18" charset="0"/>
                <a:ea typeface="Times New Roman" panose="02020603050405020304" pitchFamily="18" charset="0"/>
              </a:rPr>
              <a:t>Berilgan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to’sinning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reaktsiyalarini</a:t>
            </a:r>
            <a:r>
              <a:rPr lang="en-US" sz="2800" dirty="0">
                <a:latin typeface="Times New Roman" panose="02020603050405020304" pitchFamily="18" charset="0"/>
                <a:ea typeface="Times New Roman" panose="02020603050405020304" pitchFamily="18" charset="0"/>
              </a:rPr>
              <a:t> k</a:t>
            </a:r>
            <a:r>
              <a:rPr lang="uz-Cyrl-UZ" sz="2800" dirty="0">
                <a:latin typeface="Times New Roman" panose="02020603050405020304" pitchFamily="18" charset="0"/>
                <a:ea typeface="Times New Roman" panose="02020603050405020304" pitchFamily="18" charset="0"/>
              </a:rPr>
              <a:t>o’</a:t>
            </a:r>
            <a:r>
              <a:rPr lang="en-US" sz="2800" dirty="0" err="1">
                <a:latin typeface="Times New Roman" panose="02020603050405020304" pitchFamily="18" charset="0"/>
                <a:ea typeface="Times New Roman" panose="02020603050405020304" pitchFamily="18" charset="0"/>
              </a:rPr>
              <a:t>rsatib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statikaning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muvozanatlik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tenglamalari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yordamida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topilishi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mumkin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bo’lganlarini</a:t>
            </a:r>
            <a:r>
              <a:rPr lang="en-US" sz="2800" dirty="0">
                <a:latin typeface="Times New Roman" panose="02020603050405020304" pitchFamily="18" charset="0"/>
                <a:ea typeface="Times New Roman" panose="02020603050405020304" pitchFamily="18" charset="0"/>
              </a:rPr>
              <a:t> ani</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laymiz</a:t>
            </a:r>
            <a:r>
              <a:rPr lang="en-US" sz="2800" dirty="0">
                <a:latin typeface="Times New Roman" panose="02020603050405020304" pitchFamily="18" charset="0"/>
                <a:ea typeface="Times New Roman" panose="02020603050405020304" pitchFamily="18" charset="0"/>
              </a:rPr>
              <a:t>.</a:t>
            </a:r>
            <a:endParaRPr lang="uz-Latn-UZ" sz="2800" dirty="0">
              <a:latin typeface="Arial" panose="020B0604020202020204" pitchFamily="34" charset="0"/>
              <a:ea typeface="Times New Roman" panose="02020603050405020304" pitchFamily="18" charset="0"/>
            </a:endParaRPr>
          </a:p>
          <a:p>
            <a:pPr algn="just">
              <a:spcAft>
                <a:spcPts val="0"/>
              </a:spcAft>
            </a:pPr>
            <a:r>
              <a:rPr lang="en-US" sz="2800" dirty="0">
                <a:latin typeface="Times New Roman" panose="02020603050405020304" pitchFamily="18" charset="0"/>
                <a:ea typeface="Times New Roman" panose="02020603050405020304" pitchFamily="18" charset="0"/>
              </a:rPr>
              <a:t>2)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reaktsiya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Ortiqcha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no’malum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abul</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ilib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a:t>
            </a:r>
            <a:r>
              <a:rPr lang="uz-Cyrl-UZ" sz="2800" dirty="0">
                <a:latin typeface="Times New Roman" panose="02020603050405020304" pitchFamily="18" charset="0"/>
                <a:ea typeface="Times New Roman" panose="02020603050405020304" pitchFamily="18" charset="0"/>
              </a:rPr>
              <a:t>st</a:t>
            </a:r>
            <a:r>
              <a:rPr lang="en-US" sz="2800" dirty="0">
                <a:latin typeface="Times New Roman" panose="02020603050405020304" pitchFamily="18" charset="0"/>
                <a:ea typeface="Times New Roman" panose="02020603050405020304" pitchFamily="18" charset="0"/>
              </a:rPr>
              <a:t>ema </a:t>
            </a:r>
            <a:r>
              <a:rPr lang="en-US" sz="2800" dirty="0" err="1">
                <a:latin typeface="Times New Roman" panose="02020603050405020304" pitchFamily="18" charset="0"/>
                <a:ea typeface="Times New Roman" panose="02020603050405020304" pitchFamily="18" charset="0"/>
              </a:rPr>
              <a:t>tuzamiz</a:t>
            </a:r>
            <a:r>
              <a:rPr lang="en-US" sz="2800" dirty="0">
                <a:latin typeface="Times New Roman" panose="02020603050405020304" pitchFamily="18" charset="0"/>
                <a:ea typeface="Times New Roman" panose="02020603050405020304" pitchFamily="18" charset="0"/>
              </a:rPr>
              <a:t>:</a:t>
            </a:r>
            <a:endParaRPr lang="uz-Latn-UZ" sz="2800" dirty="0">
              <a:latin typeface="Arial" panose="020B0604020202020204" pitchFamily="34" charset="0"/>
              <a:ea typeface="Times New Roman" panose="02020603050405020304" pitchFamily="18" charset="0"/>
            </a:endParaRPr>
          </a:p>
          <a:p>
            <a:pPr algn="just">
              <a:spcAft>
                <a:spcPts val="0"/>
              </a:spcAft>
            </a:pPr>
            <a:r>
              <a:rPr lang="en-US" sz="2800" dirty="0">
                <a:latin typeface="Times New Roman" panose="02020603050405020304" pitchFamily="18" charset="0"/>
                <a:ea typeface="Times New Roman" panose="02020603050405020304" pitchFamily="18" charset="0"/>
              </a:rPr>
              <a:t>3) </a:t>
            </a:r>
            <a:r>
              <a:rPr lang="en-US" sz="2800" dirty="0" err="1">
                <a:latin typeface="Times New Roman" panose="02020603050405020304" pitchFamily="18" charset="0"/>
                <a:ea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to’singa</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tash</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reaktsiya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orti</a:t>
            </a:r>
            <a:r>
              <a:rPr lang="uz-Cyrl-UZ" sz="2800" dirty="0">
                <a:latin typeface="Times New Roman" panose="02020603050405020304" pitchFamily="18" charset="0"/>
                <a:ea typeface="Times New Roman" panose="02020603050405020304" pitchFamily="18" charset="0"/>
              </a:rPr>
              <a:t>q</a:t>
            </a:r>
            <a:r>
              <a:rPr lang="en-US" sz="2800" dirty="0">
                <a:latin typeface="Times New Roman" panose="02020603050405020304" pitchFamily="18" charset="0"/>
                <a:ea typeface="Times New Roman" panose="02020603050405020304" pitchFamily="18" charset="0"/>
              </a:rPr>
              <a:t>cha ) </a:t>
            </a:r>
            <a:r>
              <a:rPr lang="en-US" sz="2800" dirty="0" err="1">
                <a:latin typeface="Times New Roman" panose="02020603050405020304" pitchFamily="18" charset="0"/>
                <a:ea typeface="Times New Roman" panose="02020603050405020304" pitchFamily="18" charset="0"/>
              </a:rPr>
              <a:t>no’malum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reaktsiya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yuklaymiz</a:t>
            </a:r>
            <a:r>
              <a:rPr lang="en-US" sz="2800" dirty="0">
                <a:latin typeface="Times New Roman" panose="02020603050405020304" pitchFamily="18" charset="0"/>
                <a:ea typeface="Times New Roman" panose="02020603050405020304" pitchFamily="18" charset="0"/>
              </a:rPr>
              <a:t>: </a:t>
            </a:r>
            <a:endParaRPr lang="uz-Latn-UZ" sz="2800" dirty="0">
              <a:latin typeface="Arial" panose="020B0604020202020204" pitchFamily="34" charset="0"/>
              <a:ea typeface="Times New Roman" panose="02020603050405020304" pitchFamily="18" charset="0"/>
            </a:endParaRPr>
          </a:p>
          <a:p>
            <a:pPr algn="just">
              <a:spcAft>
                <a:spcPts val="0"/>
              </a:spcAft>
            </a:pPr>
            <a:r>
              <a:rPr lang="en-US" sz="2800" dirty="0">
                <a:latin typeface="Times New Roman" panose="02020603050405020304" pitchFamily="18" charset="0"/>
                <a:ea typeface="Times New Roman" panose="02020603050405020304" pitchFamily="18" charset="0"/>
              </a:rPr>
              <a:t>4) Statik </a:t>
            </a:r>
            <a:r>
              <a:rPr lang="en-US" sz="2800" dirty="0" err="1">
                <a:latin typeface="Times New Roman" panose="02020603050405020304" pitchFamily="18" charset="0"/>
                <a:ea typeface="Times New Roman" panose="02020603050405020304" pitchFamily="18" charset="0"/>
              </a:rPr>
              <a:t>aniqmas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sistemada</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yo’q</a:t>
            </a:r>
            <a:r>
              <a:rPr lang="en-US" sz="2800" dirty="0" err="1">
                <a:latin typeface="Times New Roman" panose="02020603050405020304" pitchFamily="18" charset="0"/>
                <a:ea typeface="Times New Roman" panose="02020603050405020304" pitchFamily="18" charset="0"/>
              </a:rPr>
              <a:t>otilgan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a:t>
            </a:r>
            <a:r>
              <a:rPr lang="uz-Cyrl-UZ" sz="2800" dirty="0">
                <a:latin typeface="Times New Roman" panose="02020603050405020304" pitchFamily="18" charset="0"/>
                <a:ea typeface="Times New Roman" panose="02020603050405020304" pitchFamily="18" charset="0"/>
              </a:rPr>
              <a:t>g’</a:t>
            </a:r>
            <a:r>
              <a:rPr lang="en-US" sz="2800" dirty="0" err="1">
                <a:latin typeface="Times New Roman" panose="02020603050405020304" pitchFamily="18" charset="0"/>
                <a:ea typeface="Times New Roman" panose="02020603050405020304" pitchFamily="18" charset="0"/>
              </a:rPr>
              <a:t>lanishga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tegishli</a:t>
            </a:r>
            <a:r>
              <a:rPr lang="en-US" sz="2800" dirty="0">
                <a:latin typeface="Times New Roman" panose="02020603050405020304" pitchFamily="18" charset="0"/>
                <a:ea typeface="Times New Roman" panose="02020603050405020304" pitchFamily="18" charset="0"/>
              </a:rPr>
              <a:t> nu</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taga</a:t>
            </a:r>
            <a:r>
              <a:rPr lang="en-US" sz="2800" dirty="0">
                <a:latin typeface="Times New Roman" panose="02020603050405020304" pitchFamily="18" charset="0"/>
                <a:ea typeface="Times New Roman" panose="02020603050405020304" pitchFamily="18" charset="0"/>
              </a:rPr>
              <a:t> to’</a:t>
            </a:r>
            <a:r>
              <a:rPr lang="uz-Cyrl-UZ" sz="2800" dirty="0">
                <a:latin typeface="Times New Roman" panose="02020603050405020304" pitchFamily="18" charset="0"/>
                <a:ea typeface="Times New Roman" panose="02020603050405020304" pitchFamily="18" charset="0"/>
              </a:rPr>
              <a:t>g’</a:t>
            </a:r>
            <a:r>
              <a:rPr lang="en-US" sz="2800" dirty="0" err="1">
                <a:latin typeface="Times New Roman" panose="02020603050405020304" pitchFamily="18" charset="0"/>
                <a:ea typeface="Times New Roman" panose="02020603050405020304" pitchFamily="18" charset="0"/>
              </a:rPr>
              <a:t>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kuchlanishning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nolga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bo’lishidan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foydalanib</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o’shimcha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tenglama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tuzamiz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ixtiyoriy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metoddan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foydalanish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mumkin</a:t>
            </a:r>
            <a:r>
              <a:rPr lang="en-US" sz="2800" dirty="0">
                <a:latin typeface="Times New Roman" panose="02020603050405020304" pitchFamily="18" charset="0"/>
                <a:ea typeface="Times New Roman" panose="02020603050405020304" pitchFamily="18" charset="0"/>
              </a:rPr>
              <a:t> ): </a:t>
            </a:r>
            <a:endParaRPr lang="uz-Latn-UZ" sz="2800" dirty="0">
              <a:latin typeface="Arial" panose="020B0604020202020204" pitchFamily="34" charset="0"/>
              <a:ea typeface="Times New Roman" panose="02020603050405020304" pitchFamily="18" charset="0"/>
            </a:endParaRPr>
          </a:p>
          <a:p>
            <a:r>
              <a:rPr lang="en-US" sz="2800" dirty="0">
                <a:latin typeface="Times New Roman" panose="02020603050405020304" pitchFamily="18" charset="0"/>
                <a:ea typeface="Times New Roman" panose="02020603050405020304" pitchFamily="18" charset="0"/>
              </a:rPr>
              <a:t>5) </a:t>
            </a:r>
            <a:r>
              <a:rPr lang="uz-Cyrl-UZ" sz="2800" dirty="0">
                <a:latin typeface="Times New Roman" panose="02020603050405020304" pitchFamily="18" charset="0"/>
                <a:ea typeface="Times New Roman" panose="02020603050405020304" pitchFamily="18" charset="0"/>
              </a:rPr>
              <a:t>H</a:t>
            </a:r>
            <a:r>
              <a:rPr lang="en-US" sz="2800" dirty="0" err="1">
                <a:latin typeface="Times New Roman" panose="02020603050405020304" pitchFamily="18" charset="0"/>
                <a:ea typeface="Times New Roman" panose="02020603050405020304" pitchFamily="18" charset="0"/>
              </a:rPr>
              <a:t>osil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tenglamalar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birgalikda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yechilib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zarur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noma</a:t>
            </a:r>
            <a:r>
              <a:rPr lang="uz-Cyrl-UZ" sz="2800" dirty="0">
                <a:latin typeface="Times New Roman" panose="02020603050405020304" pitchFamily="18" charset="0"/>
                <a:ea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rPr>
              <a:t>lumlar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Masalaning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keyingi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xisobi</a:t>
            </a:r>
            <a:r>
              <a:rPr lang="en-US" sz="2800" dirty="0">
                <a:latin typeface="Times New Roman" panose="02020603050405020304" pitchFamily="18" charset="0"/>
                <a:ea typeface="Times New Roman" panose="02020603050405020304" pitchFamily="18" charset="0"/>
              </a:rPr>
              <a:t> statik </a:t>
            </a:r>
            <a:r>
              <a:rPr lang="en-US" sz="2800" dirty="0" err="1">
                <a:latin typeface="Times New Roman" panose="02020603050405020304" pitchFamily="18" charset="0"/>
                <a:ea typeface="Times New Roman" panose="02020603050405020304" pitchFamily="18" charset="0"/>
              </a:rPr>
              <a:t>aniq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to’sindagidek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bajariladi</a:t>
            </a:r>
            <a:r>
              <a:rPr lang="en-US" sz="2800" dirty="0">
                <a:latin typeface="Times New Roman" panose="02020603050405020304" pitchFamily="18" charset="0"/>
                <a:ea typeface="Times New Roman" panose="02020603050405020304" pitchFamily="18" charset="0"/>
              </a:rPr>
              <a:t>.</a:t>
            </a:r>
            <a:endParaRPr lang="uz-Latn-UZ" sz="2800" dirty="0"/>
          </a:p>
        </p:txBody>
      </p:sp>
    </p:spTree>
    <p:extLst>
      <p:ext uri="{BB962C8B-B14F-4D97-AF65-F5344CB8AC3E}">
        <p14:creationId xmlns:p14="http://schemas.microsoft.com/office/powerpoint/2010/main" xmlns="" val="276231410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4" name="To‘g‘riburchak 3">
                <a:extLst>
                  <a:ext uri="{FF2B5EF4-FFF2-40B4-BE49-F238E27FC236}">
                    <a16:creationId xmlns:a16="http://schemas.microsoft.com/office/drawing/2014/main" id="{F5DE49B6-B362-4A16-84C1-0F62551AFBFB}"/>
                  </a:ext>
                </a:extLst>
              </p:cNvPr>
              <p:cNvSpPr/>
              <p:nvPr/>
            </p:nvSpPr>
            <p:spPr>
              <a:xfrm>
                <a:off x="396765" y="1166842"/>
                <a:ext cx="11398469" cy="4524315"/>
              </a:xfrm>
              <a:prstGeom prst="rect">
                <a:avLst/>
              </a:prstGeom>
            </p:spPr>
            <p:txBody>
              <a:bodyPr wrap="square">
                <a:spAutoFit/>
              </a:bodyPr>
              <a:lstStyle/>
              <a:p>
                <a:r>
                  <a:rPr lang="uz-Latn-UZ" sz="3600" dirty="0">
                    <a:latin typeface="Times New Roman" panose="02020603050405020304" pitchFamily="18" charset="0"/>
                    <a:ea typeface="Times New Roman" panose="02020603050405020304" pitchFamily="18" charset="0"/>
                  </a:rPr>
                  <a:t/>
                </a:r>
                <a:r>
                  <a:rPr lang="uz-Cyrl-UZ" sz="3600" dirty="0">
                    <a:latin typeface="Times New Roman" panose="02020603050405020304" pitchFamily="18" charset="0"/>
                    <a:ea typeface="Times New Roman" panose="02020603050405020304" pitchFamily="18" charset="0"/>
                  </a:rPr>
                  <a:t>Devorining qalinligi  </a:t>
                </a:r>
                <a:r>
                  <a:rPr lang="ru-RU" sz="3600" dirty="0">
                    <a:latin typeface="Times New Roman" panose="02020603050405020304" pitchFamily="18" charset="0"/>
                    <a:ea typeface="Times New Roman" panose="02020603050405020304" pitchFamily="18" charset="0"/>
                  </a:rPr>
                  <a:t>δ</a:t>
                </a:r>
                <a:r>
                  <a:rPr lang="uz-Cyrl-UZ" sz="3600" dirty="0">
                    <a:latin typeface="Times New Roman" panose="02020603050405020304" pitchFamily="18" charset="0"/>
                    <a:ea typeface="Times New Roman" panose="02020603050405020304" pitchFamily="18" charset="0"/>
                  </a:rPr>
                  <a:t> , ko’ndalang kesimining asosiy o’lchamlaridan  b yoki  h , ko’ndalang kesim o’lchamlari esa uzinligi  </a:t>
                </a:r>
                <a14:m>
                  <m:oMath xmlns:m="http://schemas.openxmlformats.org/officeDocument/2006/math">
                    <m:r>
                      <a:rPr lang="uz-Cyrl-UZ" sz="3600" i="1">
                        <a:latin typeface="Cambria Math" panose="02040503050406030204" pitchFamily="18" charset="0"/>
                        <a:ea typeface="Times New Roman" panose="02020603050405020304" pitchFamily="18" charset="0"/>
                        <a:cs typeface="Times New Roman" panose="02020603050405020304" pitchFamily="18" charset="0"/>
                      </a:rPr>
                      <m:t>𝑙</m:t>
                    </m:r>
                  </m:oMath>
                </a14:m>
                <a:r>
                  <a:rPr lang="uz-Cyrl-UZ" sz="3600" dirty="0">
                    <a:latin typeface="Times New Roman" panose="02020603050405020304" pitchFamily="18" charset="0"/>
                    <a:ea typeface="Times New Roman" panose="02020603050405020304" pitchFamily="18" charset="0"/>
                  </a:rPr>
                  <a:t> dan  8÷ 10marta kichik bo’lgan sterjenlarga </a:t>
                </a:r>
                <a:r>
                  <a:rPr lang="uz-Cyrl-UZ" sz="3600" b="1" dirty="0">
                    <a:latin typeface="Times New Roman" panose="02020603050405020304" pitchFamily="18" charset="0"/>
                    <a:ea typeface="Times New Roman" panose="02020603050405020304" pitchFamily="18" charset="0"/>
                  </a:rPr>
                  <a:t>yupqa devorli sterjenlar deyiladi</a:t>
                </a:r>
                <a:r>
                  <a:rPr lang="uz-Cyrl-UZ" sz="3600" dirty="0">
                    <a:latin typeface="Times New Roman" panose="02020603050405020304" pitchFamily="18" charset="0"/>
                    <a:ea typeface="Times New Roman" panose="02020603050405020304" pitchFamily="18" charset="0"/>
                  </a:rPr>
                  <a:t> (14.1-shakl, a). Rus olimi V.Z.Vlasov yupqa devorli  sterjenlar  turkimiga  kiruvchi  sterjenlar    </a:t>
                </a:r>
                <a:r>
                  <a:rPr lang="ru-RU" sz="3600" dirty="0">
                    <a:latin typeface="Times New Roman" panose="02020603050405020304" pitchFamily="18" charset="0"/>
                    <a:ea typeface="Times New Roman" panose="02020603050405020304" pitchFamily="18" charset="0"/>
                  </a:rPr>
                  <a:t>δ</a:t>
                </a:r>
                <a14:m>
                  <m:oMath xmlns:m="http://schemas.openxmlformats.org/officeDocument/2006/math">
                    <m:r>
                      <a:rPr lang="uz-Cyrl-UZ" sz="3600">
                        <a:latin typeface="Cambria Math" panose="02040503050406030204" pitchFamily="18" charset="0"/>
                        <a:ea typeface="Times New Roman" panose="02020603050405020304" pitchFamily="18" charset="0"/>
                        <a:cs typeface="Times New Roman" panose="02020603050405020304" pitchFamily="18" charset="0"/>
                      </a:rPr>
                      <m:t>&lt;</m:t>
                    </m:r>
                  </m:oMath>
                </a14:m>
                <a:r>
                  <a:rPr lang="uz-Cyrl-UZ" sz="3600" dirty="0">
                    <a:latin typeface="Times New Roman" panose="02020603050405020304" pitchFamily="18" charset="0"/>
                    <a:ea typeface="Times New Roman" panose="02020603050405020304" pitchFamily="18" charset="0"/>
                  </a:rPr>
                  <a:t> b </a:t>
                </a:r>
                <a14:m>
                  <m:oMath xmlns:m="http://schemas.openxmlformats.org/officeDocument/2006/math">
                    <m:r>
                      <a:rPr lang="uz-Cyrl-UZ" sz="3600">
                        <a:latin typeface="Cambria Math" panose="02040503050406030204" pitchFamily="18" charset="0"/>
                        <a:ea typeface="Times New Roman" panose="02020603050405020304" pitchFamily="18" charset="0"/>
                        <a:cs typeface="Times New Roman" panose="02020603050405020304" pitchFamily="18" charset="0"/>
                      </a:rPr>
                      <m:t>&lt;</m:t>
                    </m:r>
                  </m:oMath>
                </a14:m>
                <a:r>
                  <a:rPr lang="uz-Cyrl-UZ" sz="3600" dirty="0">
                    <a:latin typeface="Times New Roman" panose="02020603050405020304" pitchFamily="18" charset="0"/>
                    <a:ea typeface="Times New Roman" panose="02020603050405020304" pitchFamily="18" charset="0"/>
                  </a:rPr>
                  <a:t> 0, 1 ; b/</a:t>
                </a:r>
                <a14:m>
                  <m:oMath xmlns:m="http://schemas.openxmlformats.org/officeDocument/2006/math">
                    <m:r>
                      <a:rPr lang="uz-Cyrl-UZ" sz="3600" i="1">
                        <a:latin typeface="Cambria Math" panose="02040503050406030204" pitchFamily="18" charset="0"/>
                        <a:ea typeface="Times New Roman" panose="02020603050405020304" pitchFamily="18" charset="0"/>
                        <a:cs typeface="Times New Roman" panose="02020603050405020304" pitchFamily="18" charset="0"/>
                      </a:rPr>
                      <m:t> </m:t>
                    </m:r>
                    <m:r>
                      <a:rPr lang="uz-Cyrl-UZ" sz="3600" i="1">
                        <a:latin typeface="Cambria Math" panose="02040503050406030204" pitchFamily="18" charset="0"/>
                        <a:ea typeface="Times New Roman" panose="02020603050405020304" pitchFamily="18" charset="0"/>
                        <a:cs typeface="Times New Roman" panose="02020603050405020304" pitchFamily="18" charset="0"/>
                      </a:rPr>
                      <m:t>𝓁</m:t>
                    </m:r>
                    <m:r>
                      <a:rPr lang="uz-Cyrl-UZ" sz="3600">
                        <a:latin typeface="Cambria Math" panose="02040503050406030204" pitchFamily="18" charset="0"/>
                        <a:ea typeface="Times New Roman" panose="02020603050405020304" pitchFamily="18" charset="0"/>
                        <a:cs typeface="Times New Roman" panose="02020603050405020304" pitchFamily="18" charset="0"/>
                      </a:rPr>
                      <m:t>&lt;</m:t>
                    </m:r>
                  </m:oMath>
                </a14:m>
                <a:r>
                  <a:rPr lang="uz-Cyrl-UZ" sz="3600" dirty="0">
                    <a:latin typeface="Times New Roman" panose="02020603050405020304" pitchFamily="18" charset="0"/>
                    <a:ea typeface="Times New Roman" panose="02020603050405020304" pitchFamily="18" charset="0"/>
                  </a:rPr>
                  <a:t> 0,1 talabga javob berishini taklif qilgan va bu turdagi sterjenlarning to’la hisobini ishlab chiqqan</a:t>
                </a:r>
                <a:endParaRPr lang="uz-Latn-UZ" sz="3600" dirty="0"/>
              </a:p>
            </p:txBody>
          </p:sp>
        </mc:Choice>
        <mc:Fallback>
          <p:sp>
            <p:nvSpPr>
              <p:cNvPr id="4" name="To‘g‘riburchak 3">
                <a:extLst>
                  <a:ext uri="{FF2B5EF4-FFF2-40B4-BE49-F238E27FC236}">
                    <a16:creationId xmlns:a16="http://schemas.microsoft.com/office/drawing/2014/main" xmlns="" id="{F5DE49B6-B362-4A16-84C1-0F62551AFBFB}"/>
                  </a:ext>
                </a:extLst>
              </p:cNvPr>
              <p:cNvSpPr>
                <a:spLocks noRot="1" noChangeAspect="1" noMove="1" noResize="1" noEditPoints="1" noAdjustHandles="1" noChangeArrowheads="1" noChangeShapeType="1" noTextEdit="1"/>
              </p:cNvSpPr>
              <p:nvPr/>
            </p:nvSpPr>
            <p:spPr>
              <a:xfrm>
                <a:off x="396765" y="1166842"/>
                <a:ext cx="11398469" cy="4524315"/>
              </a:xfrm>
              <a:prstGeom prst="rect">
                <a:avLst/>
              </a:prstGeom>
              <a:blipFill>
                <a:blip r:embed="rId2"/>
                <a:stretch>
                  <a:fillRect l="-1604" t="-2153" r="-2246" b="-3769"/>
                </a:stretch>
              </a:blipFill>
            </p:spPr>
            <p:txBody>
              <a:bodyPr/>
              <a:lstStyle/>
              <a:p>
                <a:r>
                  <a:rPr lang="uz-Latn-UZ">
                    <a:noFill/>
                  </a:rPr>
                  <a:t> </a:t>
                </a:r>
              </a:p>
            </p:txBody>
          </p:sp>
        </mc:Fallback>
      </mc:AlternateContent>
    </p:spTree>
    <p:extLst>
      <p:ext uri="{BB962C8B-B14F-4D97-AF65-F5344CB8AC3E}">
        <p14:creationId xmlns:p14="http://schemas.microsoft.com/office/powerpoint/2010/main" xmlns="" val="300513289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Jadval 3">
            <a:extLst>
              <a:ext uri="{FF2B5EF4-FFF2-40B4-BE49-F238E27FC236}">
                <a16:creationId xmlns:a16="http://schemas.microsoft.com/office/drawing/2014/main" xmlns="" id="{2A841CAA-DD5B-48C9-8745-95831CCDD47A}"/>
              </a:ext>
            </a:extLst>
          </p:cNvPr>
          <p:cNvGraphicFramePr>
            <a:graphicFrameLocks noGrp="1"/>
          </p:cNvGraphicFramePr>
          <p:nvPr>
            <p:extLst>
              <p:ext uri="{D42A27DB-BD31-4B8C-83A1-F6EECF244321}">
                <p14:modId xmlns:p14="http://schemas.microsoft.com/office/powerpoint/2010/main" xmlns="" val="1421860588"/>
              </p:ext>
            </p:extLst>
          </p:nvPr>
        </p:nvGraphicFramePr>
        <p:xfrm>
          <a:off x="0" y="0"/>
          <a:ext cx="12192000" cy="6858000"/>
        </p:xfrm>
        <a:graphic>
          <a:graphicData uri="http://schemas.openxmlformats.org/drawingml/2006/table">
            <a:tbl>
              <a:tblPr firstRow="1" firstCol="1" bandRow="1">
                <a:tableStyleId>{5C22544A-7EE6-4342-B048-85BDC9FD1C3A}</a:tableStyleId>
              </a:tblPr>
              <a:tblGrid>
                <a:gridCol w="3577017">
                  <a:extLst>
                    <a:ext uri="{9D8B030D-6E8A-4147-A177-3AD203B41FA5}">
                      <a16:colId xmlns:a16="http://schemas.microsoft.com/office/drawing/2014/main" xmlns="" val="1840581025"/>
                    </a:ext>
                  </a:extLst>
                </a:gridCol>
                <a:gridCol w="8614983">
                  <a:extLst>
                    <a:ext uri="{9D8B030D-6E8A-4147-A177-3AD203B41FA5}">
                      <a16:colId xmlns:a16="http://schemas.microsoft.com/office/drawing/2014/main" xmlns="" val="368112077"/>
                    </a:ext>
                  </a:extLst>
                </a:gridCol>
              </a:tblGrid>
              <a:tr h="6858000">
                <a:tc>
                  <a:txBody>
                    <a:bodyPr/>
                    <a:lstStyle/>
                    <a:p>
                      <a:pPr algn="just">
                        <a:spcAft>
                          <a:spcPts val="0"/>
                        </a:spcAft>
                      </a:pPr>
                      <a:endParaRPr lang="uz-Cyrl-UZ" sz="1400" dirty="0">
                        <a:effectLst/>
                        <a:latin typeface="Times New Roman" panose="02020603050405020304" pitchFamily="18" charset="0"/>
                        <a:ea typeface="Times New Roman" panose="02020603050405020304" pitchFamily="18" charset="0"/>
                      </a:endParaRPr>
                    </a:p>
                  </a:txBody>
                  <a:tcPr marL="67274" marR="67274" marT="0" marB="0"/>
                </a:tc>
                <a:tc>
                  <a:txBody>
                    <a:bodyPr/>
                    <a:lstStyle/>
                    <a:p>
                      <a:pPr algn="just">
                        <a:spcAft>
                          <a:spcPts val="0"/>
                        </a:spcAft>
                      </a:pPr>
                      <a:r>
                        <a:rPr lang="uz-Latn-UZ" sz="2800" dirty="0">
                          <a:effectLst/>
                        </a:rPr>
                        <a:t>          </a:t>
                      </a:r>
                      <a:r>
                        <a:rPr lang="uz-Cyrl-UZ" sz="2800" dirty="0">
                          <a:effectLst/>
                        </a:rPr>
                        <a:t>Vasiliy Zaxarovich Vlasov (1906-1958), SSRI fanlar akademiyasining akademigi. Uning ishlari bir necha ilmiy  monografiyada  chop  etilgan.  Jumladan, “Тонкостенний упругие стержни» (1940 y), birinchi darajali,  «Строителная  механика  тонкостеннх систем» (1949 y) va «Обшая теория оболочек и ее приложения в теxники» (1949 y) nomli kitoblari ikkinchi darajali Stalin mukofatiga loyiq deb topilgan. U butun ishini yupqa devorli konstruktsiya nazariyasiga  bag’ishladi.  Uning  asosiy  xizmati qobiqlarni hisoblashning injener uchun qulay bo’lgan taqribiy usullarini yaratganligidadir.</a:t>
                      </a:r>
                      <a:endParaRPr lang="uz-Latn-UZ" sz="2800" dirty="0">
                        <a:effectLst/>
                        <a:latin typeface="Times New Roman" panose="02020603050405020304" pitchFamily="18" charset="0"/>
                        <a:ea typeface="Times New Roman" panose="02020603050405020304" pitchFamily="18" charset="0"/>
                      </a:endParaRPr>
                    </a:p>
                  </a:txBody>
                  <a:tcPr marL="67274" marR="67274" marT="0" marB="0"/>
                </a:tc>
                <a:extLst>
                  <a:ext uri="{0D108BD9-81ED-4DB2-BD59-A6C34878D82A}">
                    <a16:rowId xmlns:a16="http://schemas.microsoft.com/office/drawing/2014/main" xmlns="" val="2595290181"/>
                  </a:ext>
                </a:extLst>
              </a:tr>
            </a:tbl>
          </a:graphicData>
        </a:graphic>
      </p:graphicFrame>
      <p:pic>
        <p:nvPicPr>
          <p:cNvPr id="1025" name="Рисунок 2885">
            <a:extLst>
              <a:ext uri="{FF2B5EF4-FFF2-40B4-BE49-F238E27FC236}">
                <a16:creationId xmlns:a16="http://schemas.microsoft.com/office/drawing/2014/main" xmlns="" id="{A17311BB-0E13-4327-8EEF-10959DBD7EC5}"/>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402020"/>
            <a:ext cx="3564600" cy="425669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904979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11">
            <a:extLst>
              <a:ext uri="{FF2B5EF4-FFF2-40B4-BE49-F238E27FC236}">
                <a16:creationId xmlns:a16="http://schemas.microsoft.com/office/drawing/2014/main" xmlns="" id="{AA2D66F1-E6E4-4DBB-A969-80A59C75BD78}"/>
              </a:ext>
            </a:extLst>
          </p:cNvPr>
          <p:cNvPicPr/>
          <p:nvPr/>
        </p:nvPicPr>
        <p:blipFill>
          <a:blip r:embed="rId2"/>
          <a:srcRect l="38431" t="57014" r="28622" b="5698"/>
          <a:stretch>
            <a:fillRect/>
          </a:stretch>
        </p:blipFill>
        <p:spPr bwMode="auto">
          <a:xfrm>
            <a:off x="0" y="0"/>
            <a:ext cx="12191999" cy="6858000"/>
          </a:xfrm>
          <a:prstGeom prst="rect">
            <a:avLst/>
          </a:prstGeom>
          <a:noFill/>
          <a:ln w="9525">
            <a:noFill/>
            <a:miter lim="800000"/>
            <a:headEnd/>
            <a:tailEnd/>
          </a:ln>
        </p:spPr>
      </p:pic>
    </p:spTree>
    <p:extLst>
      <p:ext uri="{BB962C8B-B14F-4D97-AF65-F5344CB8AC3E}">
        <p14:creationId xmlns:p14="http://schemas.microsoft.com/office/powerpoint/2010/main" xmlns="" val="2468771890"/>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F26FF7B2-6FEB-40F1-AB9E-13B28640A4DA}"/>
              </a:ext>
            </a:extLst>
          </p:cNvPr>
          <p:cNvSpPr/>
          <p:nvPr/>
        </p:nvSpPr>
        <p:spPr>
          <a:xfrm>
            <a:off x="0" y="0"/>
            <a:ext cx="12192000" cy="954107"/>
          </a:xfrm>
          <a:prstGeom prst="rect">
            <a:avLst/>
          </a:prstGeom>
        </p:spPr>
        <p:txBody>
          <a:bodyPr wrap="square">
            <a:spAutoFit/>
          </a:bodyPr>
          <a:lstStyle/>
          <a:p>
            <a:r>
              <a:rPr lang="uz-Latn-UZ"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Yupqa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devorli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sterjenlarning</a:t>
            </a:r>
            <a:r>
              <a:rPr lang="en-US" sz="2800"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erkin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buralishi</a:t>
            </a:r>
            <a:r>
              <a:rPr lang="en-US" sz="2800" b="1" dirty="0">
                <a:latin typeface="Times New Roman" panose="02020603050405020304" pitchFamily="18" charset="0"/>
                <a:ea typeface="Times New Roman" panose="02020603050405020304" pitchFamily="18" charset="0"/>
              </a:rPr>
              <a:t> deb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ko’ndalang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kesim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yuzalarida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deplanatsiya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buralishga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aytiladi</a:t>
            </a:r>
            <a:r>
              <a:rPr lang="en-US" sz="2800" dirty="0">
                <a:latin typeface="Times New Roman" panose="02020603050405020304" pitchFamily="18" charset="0"/>
                <a:ea typeface="Times New Roman" panose="02020603050405020304" pitchFamily="18" charset="0"/>
              </a:rPr>
              <a:t> </a:t>
            </a:r>
            <a:endParaRPr lang="uz-Latn-UZ" sz="2800" dirty="0"/>
          </a:p>
        </p:txBody>
      </p:sp>
      <p:pic>
        <p:nvPicPr>
          <p:cNvPr id="5" name="Рисунок 17">
            <a:extLst>
              <a:ext uri="{FF2B5EF4-FFF2-40B4-BE49-F238E27FC236}">
                <a16:creationId xmlns:a16="http://schemas.microsoft.com/office/drawing/2014/main" xmlns="" id="{43052638-0B4E-426A-BCA3-9A3103131DB3}"/>
              </a:ext>
            </a:extLst>
          </p:cNvPr>
          <p:cNvPicPr/>
          <p:nvPr/>
        </p:nvPicPr>
        <p:blipFill>
          <a:blip r:embed="rId2"/>
          <a:srcRect l="46062" t="13104" r="33392" b="56120"/>
          <a:stretch>
            <a:fillRect/>
          </a:stretch>
        </p:blipFill>
        <p:spPr bwMode="auto">
          <a:xfrm>
            <a:off x="777876" y="1335728"/>
            <a:ext cx="3678010" cy="4861872"/>
          </a:xfrm>
          <a:prstGeom prst="rect">
            <a:avLst/>
          </a:prstGeom>
          <a:noFill/>
          <a:ln w="9525">
            <a:noFill/>
            <a:miter lim="800000"/>
            <a:headEnd/>
            <a:tailEnd/>
          </a:ln>
        </p:spPr>
      </p:pic>
      <p:pic>
        <p:nvPicPr>
          <p:cNvPr id="6" name="Рисунок 1">
            <a:extLst>
              <a:ext uri="{FF2B5EF4-FFF2-40B4-BE49-F238E27FC236}">
                <a16:creationId xmlns:a16="http://schemas.microsoft.com/office/drawing/2014/main" xmlns="" id="{FA4B7AEF-15A3-4841-B028-09E6B41DFDFA}"/>
              </a:ext>
            </a:extLst>
          </p:cNvPr>
          <p:cNvPicPr/>
          <p:nvPr/>
        </p:nvPicPr>
        <p:blipFill>
          <a:blip r:embed="rId3"/>
          <a:srcRect l="13390" r="4558"/>
          <a:stretch>
            <a:fillRect/>
          </a:stretch>
        </p:blipFill>
        <p:spPr bwMode="auto">
          <a:xfrm>
            <a:off x="7164161" y="1335728"/>
            <a:ext cx="3678009" cy="4861872"/>
          </a:xfrm>
          <a:prstGeom prst="rect">
            <a:avLst/>
          </a:prstGeom>
          <a:noFill/>
          <a:ln w="9525">
            <a:noFill/>
            <a:miter lim="800000"/>
            <a:headEnd/>
            <a:tailEnd/>
          </a:ln>
        </p:spPr>
      </p:pic>
    </p:spTree>
    <p:extLst>
      <p:ext uri="{BB962C8B-B14F-4D97-AF65-F5344CB8AC3E}">
        <p14:creationId xmlns:p14="http://schemas.microsoft.com/office/powerpoint/2010/main" xmlns="" val="550898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4BC05748-EBE1-48F1-BD65-F811A08A531A}"/>
              </a:ext>
            </a:extLst>
          </p:cNvPr>
          <p:cNvSpPr/>
          <p:nvPr/>
        </p:nvSpPr>
        <p:spPr>
          <a:xfrm>
            <a:off x="442685" y="1494972"/>
            <a:ext cx="11306629" cy="3539430"/>
          </a:xfrm>
          <a:prstGeom prst="rect">
            <a:avLst/>
          </a:prstGeom>
        </p:spPr>
        <p:txBody>
          <a:bodyPr wrap="square">
            <a:spAutoFit/>
          </a:bodyPr>
          <a:lstStyle/>
          <a:p>
            <a:r>
              <a:rPr lang="uz-Latn-UZ" sz="3200" dirty="0">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Har xil suyukliklar, gazlar va sochiluvchan moddalar solinadigan jismlar </a:t>
            </a:r>
            <a:r>
              <a:rPr lang="uz-Cyrl-UZ" sz="3200" b="1" dirty="0">
                <a:latin typeface="Times New Roman" panose="02020603050405020304" pitchFamily="18" charset="0"/>
                <a:ea typeface="Times New Roman" panose="02020603050405020304" pitchFamily="18" charset="0"/>
              </a:rPr>
              <a:t>idishlar deyiladi</a:t>
            </a:r>
            <a:r>
              <a:rPr lang="uz-Cyrl-UZ" sz="3200" dirty="0">
                <a:latin typeface="Times New Roman" panose="02020603050405020304" pitchFamily="18" charset="0"/>
                <a:ea typeface="Times New Roman" panose="02020603050405020304" pitchFamily="18" charset="0"/>
              </a:rPr>
              <a:t>. Idishlarning mustahkamligini hisoblaganda ular yupqa devorli qobikdar jumlasiga kiritiladi. Agar rmin &gt; 18</a:t>
            </a:r>
            <a:r>
              <a:rPr lang="ru-RU" sz="3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3200" dirty="0">
                <a:latin typeface="Times New Roman" panose="02020603050405020304" pitchFamily="18" charset="0"/>
                <a:ea typeface="Times New Roman" panose="02020603050405020304" pitchFamily="18" charset="0"/>
              </a:rPr>
              <a:t> bo’lsa, ular qobiklar sohasiga kirmaydi, bular odadta qalin devorli trubalarga kiradi. </a:t>
            </a:r>
            <a:r>
              <a:rPr lang="en-US" sz="3200" dirty="0" err="1">
                <a:latin typeface="Times New Roman" panose="02020603050405020304" pitchFamily="18" charset="0"/>
                <a:ea typeface="Times New Roman" panose="02020603050405020304" pitchFamily="18" charset="0"/>
              </a:rPr>
              <a:t>Bunda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a:t>
            </a:r>
            <a:r>
              <a:rPr lang="en-US" sz="3200" baseline="-25000" dirty="0" err="1">
                <a:latin typeface="Times New Roman" panose="02020603050405020304" pitchFamily="18" charset="0"/>
                <a:ea typeface="Times New Roman" panose="02020603050405020304" pitchFamily="18" charset="0"/>
              </a:rPr>
              <a:t>min</a:t>
            </a:r>
            <a:r>
              <a:rPr lang="en-US" sz="3200" dirty="0">
                <a:latin typeface="Times New Roman" panose="02020603050405020304" pitchFamily="18" charset="0"/>
                <a:ea typeface="Times New Roman" panose="02020603050405020304" pitchFamily="18" charset="0"/>
              </a:rPr>
              <a:t> eng </a:t>
            </a:r>
            <a:r>
              <a:rPr lang="en-US" sz="3200" dirty="0" err="1">
                <a:latin typeface="Times New Roman" panose="02020603050405020304" pitchFamily="18" charset="0"/>
                <a:ea typeface="Times New Roman" panose="02020603050405020304" pitchFamily="18" charset="0"/>
              </a:rPr>
              <a:t>kichik</a:t>
            </a:r>
            <a:r>
              <a:rPr lang="en-US" sz="3200" dirty="0">
                <a:latin typeface="Times New Roman" panose="02020603050405020304" pitchFamily="18" charset="0"/>
                <a:ea typeface="Times New Roman" panose="02020603050405020304" pitchFamily="18" charset="0"/>
              </a:rPr>
              <a:t> bosh </a:t>
            </a:r>
            <a:r>
              <a:rPr lang="en-US" sz="3200" dirty="0" err="1">
                <a:latin typeface="Times New Roman" panose="02020603050405020304" pitchFamily="18" charset="0"/>
                <a:ea typeface="Times New Roman" panose="02020603050405020304" pitchFamily="18" charset="0"/>
              </a:rPr>
              <a:t>egrilikning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radiusi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ru-RU" sz="3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qalinligidir</a:t>
            </a:r>
            <a:r>
              <a:rPr lang="en-US" sz="3200" dirty="0">
                <a:latin typeface="Times New Roman" panose="02020603050405020304" pitchFamily="18" charset="0"/>
                <a:ea typeface="Times New Roman" panose="02020603050405020304" pitchFamily="18" charset="0"/>
              </a:rPr>
              <a:t>. Bu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xil</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ya’ni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trubalarni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hisoblash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metodlari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bir-biridan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katta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farq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qiladi</a:t>
            </a:r>
            <a:r>
              <a:rPr lang="en-US" sz="3200" dirty="0">
                <a:latin typeface="Times New Roman" panose="02020603050405020304" pitchFamily="18" charset="0"/>
                <a:ea typeface="Times New Roman" panose="02020603050405020304" pitchFamily="18" charset="0"/>
              </a:rPr>
              <a:t>.</a:t>
            </a:r>
            <a:endParaRPr lang="uz-Latn-UZ" sz="3200" dirty="0"/>
          </a:p>
        </p:txBody>
      </p:sp>
    </p:spTree>
    <p:extLst>
      <p:ext uri="{BB962C8B-B14F-4D97-AF65-F5344CB8AC3E}">
        <p14:creationId xmlns:p14="http://schemas.microsoft.com/office/powerpoint/2010/main" xmlns="" val="276260181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304AC289-C6CA-49DF-AFF3-3F6382D5CB33}"/>
              </a:ext>
            </a:extLst>
          </p:cNvPr>
          <p:cNvSpPr/>
          <p:nvPr/>
        </p:nvSpPr>
        <p:spPr>
          <a:xfrm>
            <a:off x="406399" y="682171"/>
            <a:ext cx="11640457" cy="5016758"/>
          </a:xfrm>
          <a:prstGeom prst="rect">
            <a:avLst/>
          </a:prstGeom>
        </p:spPr>
        <p:txBody>
          <a:bodyPr wrap="square">
            <a:spAutoFit/>
          </a:bodyPr>
          <a:lstStyle/>
          <a:p>
            <a:r>
              <a:rPr lang="uz-Latn-UZ"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Qobiq</a:t>
            </a:r>
            <a:r>
              <a:rPr lang="en-US" sz="3200" dirty="0">
                <a:latin typeface="Times New Roman" panose="02020603050405020304" pitchFamily="18" charset="0"/>
                <a:ea typeface="Times New Roman" panose="02020603050405020304" pitchFamily="18" charset="0"/>
              </a:rPr>
              <a:t> deb </a:t>
            </a:r>
            <a:r>
              <a:rPr lang="en-US" sz="3200" dirty="0" err="1">
                <a:latin typeface="Times New Roman" panose="02020603050405020304" pitchFamily="18" charset="0"/>
                <a:ea typeface="Times New Roman" panose="02020603050405020304" pitchFamily="18" charset="0"/>
              </a:rPr>
              <a:t>ikkita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bir-biriga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juda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yaqin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joylashgan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yasi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sirt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chegaralangan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aytiladi</a:t>
            </a:r>
            <a:r>
              <a:rPr lang="en-US" sz="3200" dirty="0">
                <a:latin typeface="Times New Roman" panose="02020603050405020304" pitchFamily="18" charset="0"/>
                <a:ea typeface="Times New Roman" panose="02020603050405020304" pitchFamily="18" charset="0"/>
              </a:rPr>
              <a:t>. Bu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sirt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orasida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masofa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qobiqning</a:t>
            </a:r>
            <a:r>
              <a:rPr lang="en-US" sz="3200" dirty="0">
                <a:latin typeface="Times New Roman" panose="02020603050405020304" pitchFamily="18" charset="0"/>
                <a:ea typeface="Times New Roman" panose="02020603050405020304" pitchFamily="18" charset="0"/>
              </a:rPr>
              <a:t> </a:t>
            </a:r>
            <a:r>
              <a:rPr lang="ru-RU" sz="3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qalinligidir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Qobik</a:t>
            </a:r>
            <a:r>
              <a:rPr lang="uz-Cyrl-UZ" sz="3200" dirty="0">
                <a:latin typeface="Times New Roman" panose="02020603050405020304" pitchFamily="18" charset="0"/>
                <a:ea typeface="Times New Roman" panose="02020603050405020304" pitchFamily="18" charset="0"/>
              </a:rPr>
              <a:t>l</a:t>
            </a:r>
            <a:r>
              <a:rPr lang="en-US" sz="3200" dirty="0" err="1">
                <a:latin typeface="Times New Roman" panose="02020603050405020304" pitchFamily="18" charset="0"/>
                <a:ea typeface="Times New Roman" panose="02020603050405020304" pitchFamily="18" charset="0"/>
              </a:rPr>
              <a:t>arga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bu</a:t>
            </a:r>
            <a:r>
              <a:rPr lang="uz-Cyrl-UZ" sz="3200" dirty="0">
                <a:latin typeface="Times New Roman" panose="02020603050405020304" pitchFamily="18" charset="0"/>
                <a:ea typeface="Times New Roman" panose="02020603050405020304" pitchFamily="18" charset="0"/>
              </a:rPr>
              <a:t>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qozonlari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rezervuarlar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tsisternalar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h.q. </a:t>
            </a:r>
            <a:r>
              <a:rPr lang="en-US" sz="3200" dirty="0" err="1">
                <a:latin typeface="Times New Roman" panose="02020603050405020304" pitchFamily="18" charset="0"/>
                <a:ea typeface="Times New Roman" panose="02020603050405020304" pitchFamily="18" charset="0"/>
              </a:rPr>
              <a:t>kiradi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Qobiqlar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tsilindrik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konus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sferik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boshqa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shakllarda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uchraydi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devorlarida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faqat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cho’zuvchi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siquvchi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kuchlanishlar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hosil</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bo’ladi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ya’ni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egilmaydi</a:t>
            </a:r>
            <a:r>
              <a:rPr lang="en-US" sz="3200" dirty="0">
                <a:latin typeface="Times New Roman" panose="02020603050405020304" pitchFamily="18" charset="0"/>
                <a:ea typeface="Times New Roman" panose="02020603050405020304" pitchFamily="18" charset="0"/>
              </a:rPr>
              <a:t> deb </a:t>
            </a:r>
            <a:r>
              <a:rPr lang="en-US" sz="3200" dirty="0" err="1">
                <a:latin typeface="Times New Roman" panose="02020603050405020304" pitchFamily="18" charset="0"/>
                <a:ea typeface="Times New Roman" panose="02020603050405020304" pitchFamily="18" charset="0"/>
              </a:rPr>
              <a:t>qaraladi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Qobiklarni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hisoblashda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egilish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e’tiborga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olinsa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hisoblash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juda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murakkablashadi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Qobiklarni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hisoblaganda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ularni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biror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sirtning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o’z</a:t>
            </a:r>
            <a:r>
              <a:rPr lang="en-US" sz="3200" dirty="0">
                <a:latin typeface="Times New Roman" panose="02020603050405020304" pitchFamily="18" charset="0"/>
                <a:ea typeface="Times New Roman" panose="02020603050405020304" pitchFamily="18" charset="0"/>
              </a:rPr>
              <a:t> o’qi </a:t>
            </a:r>
            <a:r>
              <a:rPr lang="en-US" sz="3200" dirty="0" err="1">
                <a:latin typeface="Times New Roman" panose="02020603050405020304" pitchFamily="18" charset="0"/>
                <a:ea typeface="Times New Roman" panose="02020603050405020304" pitchFamily="18" charset="0"/>
              </a:rPr>
              <a:t>atrofida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aylanishidan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hosil</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bo’lgan</a:t>
            </a:r>
            <a:r>
              <a:rPr lang="en-US" sz="3200" dirty="0">
                <a:latin typeface="Times New Roman" panose="02020603050405020304" pitchFamily="18" charset="0"/>
                <a:ea typeface="Times New Roman" panose="02020603050405020304" pitchFamily="18" charset="0"/>
              </a:rPr>
              <a:t> jism deb </a:t>
            </a:r>
            <a:r>
              <a:rPr lang="en-US" sz="3200" dirty="0" err="1">
                <a:latin typeface="Times New Roman" panose="02020603050405020304" pitchFamily="18" charset="0"/>
                <a:ea typeface="Times New Roman" panose="02020603050405020304" pitchFamily="18" charset="0"/>
              </a:rPr>
              <a:t>qaraladi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u </a:t>
            </a:r>
            <a:r>
              <a:rPr lang="en-US" sz="3200" dirty="0" err="1">
                <a:latin typeface="Times New Roman" panose="02020603050405020304" pitchFamily="18" charset="0"/>
                <a:ea typeface="Times New Roman" panose="02020603050405020304" pitchFamily="18" charset="0"/>
              </a:rPr>
              <a:t>ichki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boshli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ta’siridan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egilmaydi</a:t>
            </a:r>
            <a:r>
              <a:rPr lang="en-US" sz="3200" dirty="0">
                <a:latin typeface="Times New Roman" panose="02020603050405020304" pitchFamily="18" charset="0"/>
                <a:ea typeface="Times New Roman" panose="02020603050405020304" pitchFamily="18" charset="0"/>
              </a:rPr>
              <a:t> deb </a:t>
            </a:r>
            <a:r>
              <a:rPr lang="en-US" sz="3200" dirty="0" err="1">
                <a:latin typeface="Times New Roman" panose="02020603050405020304" pitchFamily="18" charset="0"/>
                <a:ea typeface="Times New Roman" panose="02020603050405020304" pitchFamily="18" charset="0"/>
              </a:rPr>
              <a:t>tushuniladi</a:t>
            </a:r>
            <a:r>
              <a:rPr lang="en-US" sz="3200" dirty="0">
                <a:latin typeface="Times New Roman" panose="02020603050405020304" pitchFamily="18" charset="0"/>
                <a:ea typeface="Times New Roman" panose="02020603050405020304" pitchFamily="18" charset="0"/>
              </a:rPr>
              <a:t>.</a:t>
            </a:r>
            <a:endParaRPr lang="uz-Latn-UZ" sz="3200" dirty="0"/>
          </a:p>
        </p:txBody>
      </p:sp>
    </p:spTree>
    <p:extLst>
      <p:ext uri="{BB962C8B-B14F-4D97-AF65-F5344CB8AC3E}">
        <p14:creationId xmlns:p14="http://schemas.microsoft.com/office/powerpoint/2010/main" xmlns="" val="122902625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24">
            <a:extLst>
              <a:ext uri="{FF2B5EF4-FFF2-40B4-BE49-F238E27FC236}">
                <a16:creationId xmlns:a16="http://schemas.microsoft.com/office/drawing/2014/main" xmlns="" id="{6ECCA1D9-8060-4456-8A71-1A1C4DD80846}"/>
              </a:ext>
            </a:extLst>
          </p:cNvPr>
          <p:cNvPicPr/>
          <p:nvPr/>
        </p:nvPicPr>
        <p:blipFill>
          <a:blip r:embed="rId2"/>
          <a:srcRect/>
          <a:stretch>
            <a:fillRect/>
          </a:stretch>
        </p:blipFill>
        <p:spPr bwMode="auto">
          <a:xfrm>
            <a:off x="0" y="609601"/>
            <a:ext cx="5264332" cy="5289799"/>
          </a:xfrm>
          <a:prstGeom prst="rect">
            <a:avLst/>
          </a:prstGeom>
          <a:noFill/>
          <a:ln w="9525">
            <a:noFill/>
            <a:miter lim="800000"/>
            <a:headEnd/>
            <a:tailEnd/>
          </a:ln>
        </p:spPr>
      </p:pic>
      <p:pic>
        <p:nvPicPr>
          <p:cNvPr id="5" name="Рисунок 1">
            <a:extLst>
              <a:ext uri="{FF2B5EF4-FFF2-40B4-BE49-F238E27FC236}">
                <a16:creationId xmlns:a16="http://schemas.microsoft.com/office/drawing/2014/main" xmlns="" id="{74A83BB1-D85B-47DA-97FD-39A3C96F141D}"/>
              </a:ext>
            </a:extLst>
          </p:cNvPr>
          <p:cNvPicPr/>
          <p:nvPr/>
        </p:nvPicPr>
        <p:blipFill>
          <a:blip r:embed="rId3"/>
          <a:srcRect/>
          <a:stretch>
            <a:fillRect/>
          </a:stretch>
        </p:blipFill>
        <p:spPr bwMode="auto">
          <a:xfrm>
            <a:off x="6927670" y="609602"/>
            <a:ext cx="5264332" cy="5289798"/>
          </a:xfrm>
          <a:prstGeom prst="rect">
            <a:avLst/>
          </a:prstGeom>
          <a:noFill/>
          <a:ln w="9525">
            <a:noFill/>
            <a:miter lim="800000"/>
            <a:headEnd/>
            <a:tailEnd/>
          </a:ln>
        </p:spPr>
      </p:pic>
    </p:spTree>
    <p:extLst>
      <p:ext uri="{BB962C8B-B14F-4D97-AF65-F5344CB8AC3E}">
        <p14:creationId xmlns:p14="http://schemas.microsoft.com/office/powerpoint/2010/main" xmlns="" val="43365828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26">
            <a:extLst>
              <a:ext uri="{FF2B5EF4-FFF2-40B4-BE49-F238E27FC236}">
                <a16:creationId xmlns:a16="http://schemas.microsoft.com/office/drawing/2014/main" xmlns="" id="{32C55064-1428-490B-A605-322C40D81348}"/>
              </a:ext>
            </a:extLst>
          </p:cNvPr>
          <p:cNvPicPr/>
          <p:nvPr/>
        </p:nvPicPr>
        <p:blipFill>
          <a:blip r:embed="rId2"/>
          <a:srcRect/>
          <a:stretch>
            <a:fillRect/>
          </a:stretch>
        </p:blipFill>
        <p:spPr bwMode="auto">
          <a:xfrm>
            <a:off x="1335314" y="751114"/>
            <a:ext cx="9521372" cy="5355772"/>
          </a:xfrm>
          <a:prstGeom prst="rect">
            <a:avLst/>
          </a:prstGeom>
          <a:noFill/>
          <a:ln w="9525">
            <a:noFill/>
            <a:miter lim="800000"/>
            <a:headEnd/>
            <a:tailEnd/>
          </a:ln>
        </p:spPr>
      </p:pic>
    </p:spTree>
    <p:extLst>
      <p:ext uri="{BB962C8B-B14F-4D97-AF65-F5344CB8AC3E}">
        <p14:creationId xmlns:p14="http://schemas.microsoft.com/office/powerpoint/2010/main" xmlns="" val="327274164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169817" y="1371600"/>
            <a:ext cx="10838032" cy="415498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12-мавзу. Назорат саволлари</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1.Statik noaniq masalalar deb nimaga aytiladi</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2.Deformatsiya larni solishtirish usuli va deformatsiya   tenglamalari  qanday tuzi ladi.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3.Tutash balkalar deb qanday balkalarga aytiladi</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4.Uch moment tenglamasi qanday tenglama va u qanday yoziladi</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5.To’sinning  salqiligi nechaga teng.</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6. To’sinlar deb nimaga aytiladi.</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7. Statikaning muvozanat shartlari.</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8.Ortiqcha  noma’lum nimaga aytiladi.</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9. Statik noaniq to’sinlarni TEKSHIRISH qoidalari.</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10.Tutash  to’sinlarning tayanch reaktsiyalari.         </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spd="slow">
    <p:comb/>
  </p:transition>
</p:sld>
</file>

<file path=ppt/theme/theme1.xml><?xml version="1.0" encoding="utf-8"?>
<a:theme xmlns:a="http://schemas.openxmlformats.org/drawingml/2006/main" name="Sarlavhalar">
  <a:themeElements>
    <a:clrScheme name="Headlines">
      <a:dk1>
        <a:sysClr val="windowText" lastClr="000000"/>
      </a:dk1>
      <a:lt1>
        <a:sysClr val="window" lastClr="FFFFFF"/>
      </a:lt1>
      <a:dk2>
        <a:srgbClr val="07151B"/>
      </a:dk2>
      <a:lt2>
        <a:srgbClr val="F2F3F3"/>
      </a:lt2>
      <a:accent1>
        <a:srgbClr val="1C546B"/>
      </a:accent1>
      <a:accent2>
        <a:srgbClr val="606968"/>
      </a:accent2>
      <a:accent3>
        <a:srgbClr val="8D8D35"/>
      </a:accent3>
      <a:accent4>
        <a:srgbClr val="D9A142"/>
      </a:accent4>
      <a:accent5>
        <a:srgbClr val="C47023"/>
      </a:accent5>
      <a:accent6>
        <a:srgbClr val="754D64"/>
      </a:accent6>
      <a:hlink>
        <a:srgbClr val="417E93"/>
      </a:hlink>
      <a:folHlink>
        <a:srgbClr val="A76D89"/>
      </a:folHlink>
    </a:clrScheme>
    <a:fontScheme name="Headlines">
      <a:majorFont>
        <a:latin typeface="Century Schoolbook"/>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Headlines" id="{3841520A-25F2-4EB8-BE4C-611DB5ABEED9}" vid="{12434FFF-CE4A-40FC-99FF-CA1400F2E62F}"/>
    </a:ext>
  </a:extLst>
</a:theme>
</file>

<file path=docProps/app.xml><?xml version="1.0" encoding="utf-8"?>
<Properties xmlns="http://schemas.openxmlformats.org/officeDocument/2006/extended-properties" xmlns:vt="http://schemas.openxmlformats.org/officeDocument/2006/docPropsVTypes">
  <Template>TM10001103[[fn=Headlines]]</Template>
  <TotalTime>19</TotalTime>
  <Words>464</Words>
  <Application>Microsoft Office PowerPoint</Application>
  <PresentationFormat>Произвольный</PresentationFormat>
  <Paragraphs>29</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Sarlavhalar</vt:lpstr>
      <vt:lpstr>Statik noaniq tizimlar. Yupqa devorli va qalin devorli silindrlar</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Statik noaniq tizimlar</dc:title>
  <dc:creator>Shokirov Ismoiljon</dc:creator>
  <cp:lastModifiedBy>New Tech</cp:lastModifiedBy>
  <cp:revision>5</cp:revision>
  <dcterms:created xsi:type="dcterms:W3CDTF">2018-11-02T15:54:36Z</dcterms:created>
  <dcterms:modified xsi:type="dcterms:W3CDTF">2018-11-13T09:59:08Z</dcterms:modified>
</cp:coreProperties>
</file>