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78" r:id="rId1"/>
  </p:sldMasterIdLst>
  <p:sldIdLst>
    <p:sldId id="256" r:id="rId2"/>
    <p:sldId id="267"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66" r:id="rId18"/>
    <p:sldId id="257" r:id="rId19"/>
    <p:sldId id="258" r:id="rId20"/>
    <p:sldId id="259" r:id="rId21"/>
    <p:sldId id="260" r:id="rId22"/>
    <p:sldId id="261" r:id="rId23"/>
    <p:sldId id="262" r:id="rId24"/>
    <p:sldId id="263" r:id="rId25"/>
    <p:sldId id="264" r:id="rId26"/>
    <p:sldId id="265" r:id="rId27"/>
  </p:sldIdLst>
  <p:sldSz cx="12192000" cy="6858000"/>
  <p:notesSz cx="6858000" cy="9144000"/>
  <p:defaultTex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O‘rtacha uslub 2 - Urg‘u belgi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73" d="100"/>
          <a:sy n="73" d="100"/>
        </p:scale>
        <p:origin x="-624"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8.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AE64A18B-5A80-4A11-AF1E-FDCC35FEB8AC}"/>
              </a:ext>
            </a:extLst>
          </p:cNvPr>
          <p:cNvSpPr>
            <a:spLocks noGrp="1"/>
          </p:cNvSpPr>
          <p:nvPr>
            <p:ph type="ctrTitle"/>
          </p:nvPr>
        </p:nvSpPr>
        <p:spPr>
          <a:xfrm>
            <a:off x="1524000" y="1122363"/>
            <a:ext cx="9144000" cy="2387600"/>
          </a:xfrm>
        </p:spPr>
        <p:txBody>
          <a:bodyPr anchor="b"/>
          <a:lstStyle>
            <a:lvl1pPr algn="ctr">
              <a:defRPr sz="6000"/>
            </a:lvl1pPr>
          </a:lstStyle>
          <a:p>
            <a:r>
              <a:rPr lang="uz-Latn-UZ"/>
              <a:t>Sarlavha namunasini tahrirlash uchun bosing</a:t>
            </a:r>
          </a:p>
        </p:txBody>
      </p:sp>
      <p:sp>
        <p:nvSpPr>
          <p:cNvPr id="3" name="Tagsarlavha 2">
            <a:extLst>
              <a:ext uri="{FF2B5EF4-FFF2-40B4-BE49-F238E27FC236}">
                <a16:creationId xmlns:a16="http://schemas.microsoft.com/office/drawing/2014/main" xmlns="" id="{81CE7325-CE40-4FF4-8EC3-5446BB46C5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z-Latn-UZ"/>
              <a:t>Taglavha namunasini tahrirlash uchun bosing</a:t>
            </a:r>
          </a:p>
        </p:txBody>
      </p:sp>
      <p:sp>
        <p:nvSpPr>
          <p:cNvPr id="4" name="Sana 3">
            <a:extLst>
              <a:ext uri="{FF2B5EF4-FFF2-40B4-BE49-F238E27FC236}">
                <a16:creationId xmlns:a16="http://schemas.microsoft.com/office/drawing/2014/main" xmlns="" id="{1278BAB8-64C2-48D9-90D1-38C7DAC8066B}"/>
              </a:ext>
            </a:extLst>
          </p:cNvPr>
          <p:cNvSpPr>
            <a:spLocks noGrp="1"/>
          </p:cNvSpPr>
          <p:nvPr>
            <p:ph type="dt" sz="half" idx="10"/>
          </p:nvPr>
        </p:nvSpPr>
        <p:spPr/>
        <p:txBody>
          <a:bodyPr/>
          <a:lstStyle>
            <a:lvl1pPr>
              <a:defRPr/>
            </a:lvl1pPr>
          </a:lstStyle>
          <a:p>
            <a:fld id="{5586B75A-687E-405C-8A0B-8D00578BA2C3}" type="datetimeFigureOut">
              <a:rPr lang="en-US" smtClean="0"/>
              <a:pPr/>
              <a:t>11/13/2018</a:t>
            </a:fld>
            <a:endParaRPr lang="en-US" dirty="0"/>
          </a:p>
        </p:txBody>
      </p:sp>
      <p:sp>
        <p:nvSpPr>
          <p:cNvPr id="5" name="Pastki kolontitul 4">
            <a:extLst>
              <a:ext uri="{FF2B5EF4-FFF2-40B4-BE49-F238E27FC236}">
                <a16:creationId xmlns:a16="http://schemas.microsoft.com/office/drawing/2014/main" xmlns="" id="{85D7AA9D-6D04-4053-8311-31175F47410F}"/>
              </a:ext>
            </a:extLst>
          </p:cNvPr>
          <p:cNvSpPr>
            <a:spLocks noGrp="1"/>
          </p:cNvSpPr>
          <p:nvPr>
            <p:ph type="ftr" sz="quarter" idx="11"/>
          </p:nvPr>
        </p:nvSpPr>
        <p:spPr/>
        <p:txBody>
          <a:bodyPr/>
          <a:lstStyle>
            <a:lvl1pPr>
              <a:defRPr/>
            </a:lvl1pPr>
          </a:lstStyle>
          <a:p>
            <a:endParaRPr lang="en-US" dirty="0"/>
          </a:p>
        </p:txBody>
      </p:sp>
      <p:sp>
        <p:nvSpPr>
          <p:cNvPr id="6" name="Slayd raqami 5">
            <a:extLst>
              <a:ext uri="{FF2B5EF4-FFF2-40B4-BE49-F238E27FC236}">
                <a16:creationId xmlns:a16="http://schemas.microsoft.com/office/drawing/2014/main" xmlns="" id="{9FE1C5F0-3699-4FE4-AC0A-954A1B9AA0D4}"/>
              </a:ext>
            </a:extLst>
          </p:cNvPr>
          <p:cNvSpPr>
            <a:spLocks noGrp="1"/>
          </p:cNvSpPr>
          <p:nvPr>
            <p:ph type="sldNum" sz="quarter" idx="12"/>
          </p:nvPr>
        </p:nvSpPr>
        <p:spPr/>
        <p:txBody>
          <a:bodyPr/>
          <a:lstStyle>
            <a:lvl1pPr>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106786827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E59C05A3-32CC-443B-817E-EEB0DC615571}"/>
              </a:ext>
            </a:extLst>
          </p:cNvPr>
          <p:cNvSpPr>
            <a:spLocks noGrp="1"/>
          </p:cNvSpPr>
          <p:nvPr>
            <p:ph type="title"/>
          </p:nvPr>
        </p:nvSpPr>
        <p:spPr/>
        <p:txBody>
          <a:bodyPr/>
          <a:lstStyle/>
          <a:p>
            <a:r>
              <a:rPr lang="uz-Latn-UZ"/>
              <a:t>Sarlavha namunasini tahrirlash uchun bosing</a:t>
            </a:r>
          </a:p>
        </p:txBody>
      </p:sp>
      <p:sp>
        <p:nvSpPr>
          <p:cNvPr id="3" name="Tarkibi 2">
            <a:extLst>
              <a:ext uri="{FF2B5EF4-FFF2-40B4-BE49-F238E27FC236}">
                <a16:creationId xmlns:a16="http://schemas.microsoft.com/office/drawing/2014/main" xmlns="" id="{78FDFAB5-D8A2-4DCF-A30F-2131AA1A6065}"/>
              </a:ext>
            </a:extLst>
          </p:cNvPr>
          <p:cNvSpPr>
            <a:spLocks noGrp="1"/>
          </p:cNvSpPr>
          <p:nvPr>
            <p:ph idx="1"/>
          </p:nvPr>
        </p:nvSpPr>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4" name="Sana 3">
            <a:extLst>
              <a:ext uri="{FF2B5EF4-FFF2-40B4-BE49-F238E27FC236}">
                <a16:creationId xmlns:a16="http://schemas.microsoft.com/office/drawing/2014/main" xmlns="" id="{4746B989-0A0D-46BD-95AD-6E16494C8C5C}"/>
              </a:ext>
            </a:extLst>
          </p:cNvPr>
          <p:cNvSpPr>
            <a:spLocks noGrp="1"/>
          </p:cNvSpPr>
          <p:nvPr>
            <p:ph type="dt" sz="half" idx="10"/>
          </p:nvPr>
        </p:nvSpPr>
        <p:spPr/>
        <p:txBody>
          <a:bodyPr/>
          <a:lstStyle>
            <a:lvl1pPr>
              <a:defRPr/>
            </a:lvl1pPr>
          </a:lstStyle>
          <a:p>
            <a:fld id="{5586B75A-687E-405C-8A0B-8D00578BA2C3}" type="datetimeFigureOut">
              <a:rPr lang="en-US" smtClean="0"/>
              <a:pPr/>
              <a:t>11/13/2018</a:t>
            </a:fld>
            <a:endParaRPr lang="en-US" dirty="0"/>
          </a:p>
        </p:txBody>
      </p:sp>
      <p:sp>
        <p:nvSpPr>
          <p:cNvPr id="5" name="Pastki kolontitul 4">
            <a:extLst>
              <a:ext uri="{FF2B5EF4-FFF2-40B4-BE49-F238E27FC236}">
                <a16:creationId xmlns:a16="http://schemas.microsoft.com/office/drawing/2014/main" xmlns="" id="{C64437D7-CC85-41A1-8B2B-95D24C60B481}"/>
              </a:ext>
            </a:extLst>
          </p:cNvPr>
          <p:cNvSpPr>
            <a:spLocks noGrp="1"/>
          </p:cNvSpPr>
          <p:nvPr>
            <p:ph type="ftr" sz="quarter" idx="11"/>
          </p:nvPr>
        </p:nvSpPr>
        <p:spPr/>
        <p:txBody>
          <a:bodyPr/>
          <a:lstStyle>
            <a:lvl1pPr>
              <a:defRPr/>
            </a:lvl1pPr>
          </a:lstStyle>
          <a:p>
            <a:endParaRPr lang="en-US" dirty="0"/>
          </a:p>
        </p:txBody>
      </p:sp>
      <p:sp>
        <p:nvSpPr>
          <p:cNvPr id="6" name="Slayd raqami 5">
            <a:extLst>
              <a:ext uri="{FF2B5EF4-FFF2-40B4-BE49-F238E27FC236}">
                <a16:creationId xmlns:a16="http://schemas.microsoft.com/office/drawing/2014/main" xmlns="" id="{8C05C4B7-4068-45EB-B585-866CB27C7A05}"/>
              </a:ext>
            </a:extLst>
          </p:cNvPr>
          <p:cNvSpPr>
            <a:spLocks noGrp="1"/>
          </p:cNvSpPr>
          <p:nvPr>
            <p:ph type="sldNum" sz="quarter" idx="12"/>
          </p:nvPr>
        </p:nvSpPr>
        <p:spPr/>
        <p:txBody>
          <a:bodyPr/>
          <a:lstStyle>
            <a:lvl1pPr>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360645663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79857650-2790-408F-BE43-0C740874545F}"/>
              </a:ext>
            </a:extLst>
          </p:cNvPr>
          <p:cNvSpPr>
            <a:spLocks noGrp="1"/>
          </p:cNvSpPr>
          <p:nvPr>
            <p:ph type="title"/>
          </p:nvPr>
        </p:nvSpPr>
        <p:spPr>
          <a:xfrm>
            <a:off x="831851" y="1709739"/>
            <a:ext cx="10515600" cy="2852737"/>
          </a:xfrm>
        </p:spPr>
        <p:txBody>
          <a:bodyPr anchor="b"/>
          <a:lstStyle>
            <a:lvl1pPr>
              <a:defRPr sz="6000"/>
            </a:lvl1pPr>
          </a:lstStyle>
          <a:p>
            <a:r>
              <a:rPr lang="uz-Latn-UZ"/>
              <a:t>Sarlavha namunasini tahrirlash uchun bosing</a:t>
            </a:r>
          </a:p>
        </p:txBody>
      </p:sp>
      <p:sp>
        <p:nvSpPr>
          <p:cNvPr id="3" name="Matn 2">
            <a:extLst>
              <a:ext uri="{FF2B5EF4-FFF2-40B4-BE49-F238E27FC236}">
                <a16:creationId xmlns:a16="http://schemas.microsoft.com/office/drawing/2014/main" xmlns="" id="{70C794B1-13DC-4213-9F83-1D4BDCC1125C}"/>
              </a:ext>
            </a:extLst>
          </p:cNvPr>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uz-Latn-UZ"/>
              <a:t>Matn namunasini tahrirlash</a:t>
            </a:r>
          </a:p>
        </p:txBody>
      </p:sp>
      <p:sp>
        <p:nvSpPr>
          <p:cNvPr id="4" name="Sana 3">
            <a:extLst>
              <a:ext uri="{FF2B5EF4-FFF2-40B4-BE49-F238E27FC236}">
                <a16:creationId xmlns:a16="http://schemas.microsoft.com/office/drawing/2014/main" xmlns="" id="{71B39D37-E8DF-4467-BDDA-EC370E3898FF}"/>
              </a:ext>
            </a:extLst>
          </p:cNvPr>
          <p:cNvSpPr>
            <a:spLocks noGrp="1"/>
          </p:cNvSpPr>
          <p:nvPr>
            <p:ph type="dt" sz="half" idx="10"/>
          </p:nvPr>
        </p:nvSpPr>
        <p:spPr/>
        <p:txBody>
          <a:bodyPr/>
          <a:lstStyle>
            <a:lvl1pPr>
              <a:defRPr/>
            </a:lvl1pPr>
          </a:lstStyle>
          <a:p>
            <a:fld id="{5586B75A-687E-405C-8A0B-8D00578BA2C3}" type="datetimeFigureOut">
              <a:rPr lang="en-US" smtClean="0"/>
              <a:pPr/>
              <a:t>11/13/2018</a:t>
            </a:fld>
            <a:endParaRPr lang="en-US" dirty="0"/>
          </a:p>
        </p:txBody>
      </p:sp>
      <p:sp>
        <p:nvSpPr>
          <p:cNvPr id="5" name="Pastki kolontitul 4">
            <a:extLst>
              <a:ext uri="{FF2B5EF4-FFF2-40B4-BE49-F238E27FC236}">
                <a16:creationId xmlns:a16="http://schemas.microsoft.com/office/drawing/2014/main" xmlns="" id="{CBF37C02-90F4-46CE-917C-893E1C831F92}"/>
              </a:ext>
            </a:extLst>
          </p:cNvPr>
          <p:cNvSpPr>
            <a:spLocks noGrp="1"/>
          </p:cNvSpPr>
          <p:nvPr>
            <p:ph type="ftr" sz="quarter" idx="11"/>
          </p:nvPr>
        </p:nvSpPr>
        <p:spPr/>
        <p:txBody>
          <a:bodyPr/>
          <a:lstStyle>
            <a:lvl1pPr>
              <a:defRPr/>
            </a:lvl1pPr>
          </a:lstStyle>
          <a:p>
            <a:endParaRPr lang="en-US" dirty="0"/>
          </a:p>
        </p:txBody>
      </p:sp>
      <p:sp>
        <p:nvSpPr>
          <p:cNvPr id="6" name="Slayd raqami 5">
            <a:extLst>
              <a:ext uri="{FF2B5EF4-FFF2-40B4-BE49-F238E27FC236}">
                <a16:creationId xmlns:a16="http://schemas.microsoft.com/office/drawing/2014/main" xmlns="" id="{A771FBAA-4227-490A-931B-8C11981E879D}"/>
              </a:ext>
            </a:extLst>
          </p:cNvPr>
          <p:cNvSpPr>
            <a:spLocks noGrp="1"/>
          </p:cNvSpPr>
          <p:nvPr>
            <p:ph type="sldNum" sz="quarter" idx="12"/>
          </p:nvPr>
        </p:nvSpPr>
        <p:spPr/>
        <p:txBody>
          <a:bodyPr/>
          <a:lstStyle>
            <a:lvl1pPr>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23566437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2A2AA6A1-D84A-4D1B-83C1-2E720BA217A2}"/>
              </a:ext>
            </a:extLst>
          </p:cNvPr>
          <p:cNvSpPr>
            <a:spLocks noGrp="1"/>
          </p:cNvSpPr>
          <p:nvPr>
            <p:ph type="title"/>
          </p:nvPr>
        </p:nvSpPr>
        <p:spPr/>
        <p:txBody>
          <a:bodyPr/>
          <a:lstStyle/>
          <a:p>
            <a:r>
              <a:rPr lang="uz-Latn-UZ"/>
              <a:t>Sarlavha namunasini tahrirlash uchun bosing</a:t>
            </a:r>
          </a:p>
        </p:txBody>
      </p:sp>
      <p:sp>
        <p:nvSpPr>
          <p:cNvPr id="3" name="Tarkibi 2">
            <a:extLst>
              <a:ext uri="{FF2B5EF4-FFF2-40B4-BE49-F238E27FC236}">
                <a16:creationId xmlns:a16="http://schemas.microsoft.com/office/drawing/2014/main" xmlns="" id="{B042084B-D578-40FA-BC84-8192342BCF53}"/>
              </a:ext>
            </a:extLst>
          </p:cNvPr>
          <p:cNvSpPr>
            <a:spLocks noGrp="1"/>
          </p:cNvSpPr>
          <p:nvPr>
            <p:ph sz="half" idx="1"/>
          </p:nvPr>
        </p:nvSpPr>
        <p:spPr>
          <a:xfrm>
            <a:off x="609600" y="1600201"/>
            <a:ext cx="5384800" cy="4525963"/>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4" name="Tarkibi 3">
            <a:extLst>
              <a:ext uri="{FF2B5EF4-FFF2-40B4-BE49-F238E27FC236}">
                <a16:creationId xmlns:a16="http://schemas.microsoft.com/office/drawing/2014/main" xmlns="" id="{D006F4B0-436D-4D94-A8E0-02826973B1B9}"/>
              </a:ext>
            </a:extLst>
          </p:cNvPr>
          <p:cNvSpPr>
            <a:spLocks noGrp="1"/>
          </p:cNvSpPr>
          <p:nvPr>
            <p:ph sz="half" idx="2"/>
          </p:nvPr>
        </p:nvSpPr>
        <p:spPr>
          <a:xfrm>
            <a:off x="6197600" y="1600201"/>
            <a:ext cx="5384800" cy="4525963"/>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5" name="Sana 4">
            <a:extLst>
              <a:ext uri="{FF2B5EF4-FFF2-40B4-BE49-F238E27FC236}">
                <a16:creationId xmlns:a16="http://schemas.microsoft.com/office/drawing/2014/main" xmlns="" id="{DECD3983-B658-411B-AEE3-3538C22C2FD4}"/>
              </a:ext>
            </a:extLst>
          </p:cNvPr>
          <p:cNvSpPr>
            <a:spLocks noGrp="1"/>
          </p:cNvSpPr>
          <p:nvPr>
            <p:ph type="dt" sz="half" idx="10"/>
          </p:nvPr>
        </p:nvSpPr>
        <p:spPr/>
        <p:txBody>
          <a:bodyPr/>
          <a:lstStyle>
            <a:lvl1pPr>
              <a:defRPr/>
            </a:lvl1pPr>
          </a:lstStyle>
          <a:p>
            <a:fld id="{5586B75A-687E-405C-8A0B-8D00578BA2C3}" type="datetimeFigureOut">
              <a:rPr lang="en-US" smtClean="0"/>
              <a:pPr/>
              <a:t>11/13/2018</a:t>
            </a:fld>
            <a:endParaRPr lang="en-US" dirty="0"/>
          </a:p>
        </p:txBody>
      </p:sp>
      <p:sp>
        <p:nvSpPr>
          <p:cNvPr id="6" name="Pastki kolontitul 5">
            <a:extLst>
              <a:ext uri="{FF2B5EF4-FFF2-40B4-BE49-F238E27FC236}">
                <a16:creationId xmlns:a16="http://schemas.microsoft.com/office/drawing/2014/main" xmlns="" id="{836142CF-38D6-4B41-B2F5-4B10254FDBBD}"/>
              </a:ext>
            </a:extLst>
          </p:cNvPr>
          <p:cNvSpPr>
            <a:spLocks noGrp="1"/>
          </p:cNvSpPr>
          <p:nvPr>
            <p:ph type="ftr" sz="quarter" idx="11"/>
          </p:nvPr>
        </p:nvSpPr>
        <p:spPr/>
        <p:txBody>
          <a:bodyPr/>
          <a:lstStyle>
            <a:lvl1pPr>
              <a:defRPr/>
            </a:lvl1pPr>
          </a:lstStyle>
          <a:p>
            <a:endParaRPr lang="en-US" dirty="0"/>
          </a:p>
        </p:txBody>
      </p:sp>
      <p:sp>
        <p:nvSpPr>
          <p:cNvPr id="7" name="Slayd raqami 6">
            <a:extLst>
              <a:ext uri="{FF2B5EF4-FFF2-40B4-BE49-F238E27FC236}">
                <a16:creationId xmlns:a16="http://schemas.microsoft.com/office/drawing/2014/main" xmlns="" id="{39DFE8B6-D7D1-4F64-9F61-308A348FC3AB}"/>
              </a:ext>
            </a:extLst>
          </p:cNvPr>
          <p:cNvSpPr>
            <a:spLocks noGrp="1"/>
          </p:cNvSpPr>
          <p:nvPr>
            <p:ph type="sldNum" sz="quarter" idx="12"/>
          </p:nvPr>
        </p:nvSpPr>
        <p:spPr/>
        <p:txBody>
          <a:bodyPr/>
          <a:lstStyle>
            <a:lvl1pPr>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978467289"/>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6F432810-8250-4356-94E9-CDDA4D308F42}"/>
              </a:ext>
            </a:extLst>
          </p:cNvPr>
          <p:cNvSpPr>
            <a:spLocks noGrp="1"/>
          </p:cNvSpPr>
          <p:nvPr>
            <p:ph type="title"/>
          </p:nvPr>
        </p:nvSpPr>
        <p:spPr>
          <a:xfrm>
            <a:off x="840317" y="365126"/>
            <a:ext cx="10515600" cy="1325563"/>
          </a:xfrm>
        </p:spPr>
        <p:txBody>
          <a:bodyPr/>
          <a:lstStyle/>
          <a:p>
            <a:r>
              <a:rPr lang="uz-Latn-UZ"/>
              <a:t>Sarlavha namunasini tahrirlash uchun bosing</a:t>
            </a:r>
          </a:p>
        </p:txBody>
      </p:sp>
      <p:sp>
        <p:nvSpPr>
          <p:cNvPr id="3" name="Matn 2">
            <a:extLst>
              <a:ext uri="{FF2B5EF4-FFF2-40B4-BE49-F238E27FC236}">
                <a16:creationId xmlns:a16="http://schemas.microsoft.com/office/drawing/2014/main" xmlns="" id="{B08A6D09-6530-4D65-A82E-CAC1798C9A82}"/>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z-Latn-UZ"/>
              <a:t>Matn namunasini tahrirlash</a:t>
            </a:r>
          </a:p>
        </p:txBody>
      </p:sp>
      <p:sp>
        <p:nvSpPr>
          <p:cNvPr id="4" name="Tarkibi 3">
            <a:extLst>
              <a:ext uri="{FF2B5EF4-FFF2-40B4-BE49-F238E27FC236}">
                <a16:creationId xmlns:a16="http://schemas.microsoft.com/office/drawing/2014/main" xmlns="" id="{629658CD-355A-4C04-9A05-9BED97088014}"/>
              </a:ext>
            </a:extLst>
          </p:cNvPr>
          <p:cNvSpPr>
            <a:spLocks noGrp="1"/>
          </p:cNvSpPr>
          <p:nvPr>
            <p:ph sz="half" idx="2"/>
          </p:nvPr>
        </p:nvSpPr>
        <p:spPr>
          <a:xfrm>
            <a:off x="840318" y="2505075"/>
            <a:ext cx="5158316" cy="3684588"/>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5" name="Matn 4">
            <a:extLst>
              <a:ext uri="{FF2B5EF4-FFF2-40B4-BE49-F238E27FC236}">
                <a16:creationId xmlns:a16="http://schemas.microsoft.com/office/drawing/2014/main" xmlns="" id="{16ACFA5D-ED43-4D53-A03B-0B81E21A7131}"/>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z-Latn-UZ"/>
              <a:t>Matn namunasini tahrirlash</a:t>
            </a:r>
          </a:p>
        </p:txBody>
      </p:sp>
      <p:sp>
        <p:nvSpPr>
          <p:cNvPr id="6" name="Tarkibi 5">
            <a:extLst>
              <a:ext uri="{FF2B5EF4-FFF2-40B4-BE49-F238E27FC236}">
                <a16:creationId xmlns:a16="http://schemas.microsoft.com/office/drawing/2014/main" xmlns="" id="{4E5B8D10-9A40-4C76-B729-B81A998B9E6E}"/>
              </a:ext>
            </a:extLst>
          </p:cNvPr>
          <p:cNvSpPr>
            <a:spLocks noGrp="1"/>
          </p:cNvSpPr>
          <p:nvPr>
            <p:ph sz="quarter" idx="4"/>
          </p:nvPr>
        </p:nvSpPr>
        <p:spPr>
          <a:xfrm>
            <a:off x="6172200" y="2505075"/>
            <a:ext cx="5183717" cy="3684588"/>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7" name="Sana 6">
            <a:extLst>
              <a:ext uri="{FF2B5EF4-FFF2-40B4-BE49-F238E27FC236}">
                <a16:creationId xmlns:a16="http://schemas.microsoft.com/office/drawing/2014/main" xmlns="" id="{CD39397A-741B-408F-8F63-3A42085EBBDD}"/>
              </a:ext>
            </a:extLst>
          </p:cNvPr>
          <p:cNvSpPr>
            <a:spLocks noGrp="1"/>
          </p:cNvSpPr>
          <p:nvPr>
            <p:ph type="dt" sz="half" idx="10"/>
          </p:nvPr>
        </p:nvSpPr>
        <p:spPr/>
        <p:txBody>
          <a:bodyPr/>
          <a:lstStyle>
            <a:lvl1pPr>
              <a:defRPr/>
            </a:lvl1pPr>
          </a:lstStyle>
          <a:p>
            <a:fld id="{5586B75A-687E-405C-8A0B-8D00578BA2C3}" type="datetimeFigureOut">
              <a:rPr lang="en-US" smtClean="0"/>
              <a:pPr/>
              <a:t>11/13/2018</a:t>
            </a:fld>
            <a:endParaRPr lang="en-US" dirty="0"/>
          </a:p>
        </p:txBody>
      </p:sp>
      <p:sp>
        <p:nvSpPr>
          <p:cNvPr id="8" name="Pastki kolontitul 7">
            <a:extLst>
              <a:ext uri="{FF2B5EF4-FFF2-40B4-BE49-F238E27FC236}">
                <a16:creationId xmlns:a16="http://schemas.microsoft.com/office/drawing/2014/main" xmlns="" id="{F48BA350-8B96-4C22-968B-77CB46AA18A5}"/>
              </a:ext>
            </a:extLst>
          </p:cNvPr>
          <p:cNvSpPr>
            <a:spLocks noGrp="1"/>
          </p:cNvSpPr>
          <p:nvPr>
            <p:ph type="ftr" sz="quarter" idx="11"/>
          </p:nvPr>
        </p:nvSpPr>
        <p:spPr/>
        <p:txBody>
          <a:bodyPr/>
          <a:lstStyle>
            <a:lvl1pPr>
              <a:defRPr/>
            </a:lvl1pPr>
          </a:lstStyle>
          <a:p>
            <a:endParaRPr lang="en-US" dirty="0"/>
          </a:p>
        </p:txBody>
      </p:sp>
      <p:sp>
        <p:nvSpPr>
          <p:cNvPr id="9" name="Slayd raqami 8">
            <a:extLst>
              <a:ext uri="{FF2B5EF4-FFF2-40B4-BE49-F238E27FC236}">
                <a16:creationId xmlns:a16="http://schemas.microsoft.com/office/drawing/2014/main" xmlns="" id="{0B0806D7-C1D5-4F1F-BAD1-D354642F7BBB}"/>
              </a:ext>
            </a:extLst>
          </p:cNvPr>
          <p:cNvSpPr>
            <a:spLocks noGrp="1"/>
          </p:cNvSpPr>
          <p:nvPr>
            <p:ph type="sldNum" sz="quarter" idx="12"/>
          </p:nvPr>
        </p:nvSpPr>
        <p:spPr/>
        <p:txBody>
          <a:bodyPr/>
          <a:lstStyle>
            <a:lvl1pPr>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216235652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6466B0E2-1E86-4865-8BD9-F9A818BAAFC7}"/>
              </a:ext>
            </a:extLst>
          </p:cNvPr>
          <p:cNvSpPr>
            <a:spLocks noGrp="1"/>
          </p:cNvSpPr>
          <p:nvPr>
            <p:ph type="title"/>
          </p:nvPr>
        </p:nvSpPr>
        <p:spPr/>
        <p:txBody>
          <a:bodyPr/>
          <a:lstStyle/>
          <a:p>
            <a:r>
              <a:rPr lang="uz-Latn-UZ"/>
              <a:t>Sarlavha namunasini tahrirlash uchun bosing</a:t>
            </a:r>
          </a:p>
        </p:txBody>
      </p:sp>
      <p:sp>
        <p:nvSpPr>
          <p:cNvPr id="3" name="Sana 2">
            <a:extLst>
              <a:ext uri="{FF2B5EF4-FFF2-40B4-BE49-F238E27FC236}">
                <a16:creationId xmlns:a16="http://schemas.microsoft.com/office/drawing/2014/main" xmlns="" id="{729A90BD-ADD2-49D0-9D2E-3F1D427EE96C}"/>
              </a:ext>
            </a:extLst>
          </p:cNvPr>
          <p:cNvSpPr>
            <a:spLocks noGrp="1"/>
          </p:cNvSpPr>
          <p:nvPr>
            <p:ph type="dt" sz="half" idx="10"/>
          </p:nvPr>
        </p:nvSpPr>
        <p:spPr/>
        <p:txBody>
          <a:bodyPr/>
          <a:lstStyle>
            <a:lvl1pPr>
              <a:defRPr/>
            </a:lvl1pPr>
          </a:lstStyle>
          <a:p>
            <a:fld id="{5586B75A-687E-405C-8A0B-8D00578BA2C3}" type="datetimeFigureOut">
              <a:rPr lang="en-US" smtClean="0"/>
              <a:pPr/>
              <a:t>11/13/2018</a:t>
            </a:fld>
            <a:endParaRPr lang="en-US" dirty="0"/>
          </a:p>
        </p:txBody>
      </p:sp>
      <p:sp>
        <p:nvSpPr>
          <p:cNvPr id="4" name="Pastki kolontitul 3">
            <a:extLst>
              <a:ext uri="{FF2B5EF4-FFF2-40B4-BE49-F238E27FC236}">
                <a16:creationId xmlns:a16="http://schemas.microsoft.com/office/drawing/2014/main" xmlns="" id="{6C4AFC91-669D-470B-A452-1AECC921AE09}"/>
              </a:ext>
            </a:extLst>
          </p:cNvPr>
          <p:cNvSpPr>
            <a:spLocks noGrp="1"/>
          </p:cNvSpPr>
          <p:nvPr>
            <p:ph type="ftr" sz="quarter" idx="11"/>
          </p:nvPr>
        </p:nvSpPr>
        <p:spPr/>
        <p:txBody>
          <a:bodyPr/>
          <a:lstStyle>
            <a:lvl1pPr>
              <a:defRPr/>
            </a:lvl1pPr>
          </a:lstStyle>
          <a:p>
            <a:endParaRPr lang="en-US" dirty="0"/>
          </a:p>
        </p:txBody>
      </p:sp>
      <p:sp>
        <p:nvSpPr>
          <p:cNvPr id="5" name="Slayd raqami 4">
            <a:extLst>
              <a:ext uri="{FF2B5EF4-FFF2-40B4-BE49-F238E27FC236}">
                <a16:creationId xmlns:a16="http://schemas.microsoft.com/office/drawing/2014/main" xmlns="" id="{80CDD580-655A-4632-AAE4-36DB339494BF}"/>
              </a:ext>
            </a:extLst>
          </p:cNvPr>
          <p:cNvSpPr>
            <a:spLocks noGrp="1"/>
          </p:cNvSpPr>
          <p:nvPr>
            <p:ph type="sldNum" sz="quarter" idx="12"/>
          </p:nvPr>
        </p:nvSpPr>
        <p:spPr/>
        <p:txBody>
          <a:bodyPr/>
          <a:lstStyle>
            <a:lvl1pPr>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1428458584"/>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2" name="Sana 1">
            <a:extLst>
              <a:ext uri="{FF2B5EF4-FFF2-40B4-BE49-F238E27FC236}">
                <a16:creationId xmlns:a16="http://schemas.microsoft.com/office/drawing/2014/main" xmlns="" id="{FB7A7968-947D-4DD0-9B30-994C9C4F34CB}"/>
              </a:ext>
            </a:extLst>
          </p:cNvPr>
          <p:cNvSpPr>
            <a:spLocks noGrp="1"/>
          </p:cNvSpPr>
          <p:nvPr>
            <p:ph type="dt" sz="half" idx="10"/>
          </p:nvPr>
        </p:nvSpPr>
        <p:spPr/>
        <p:txBody>
          <a:bodyPr/>
          <a:lstStyle>
            <a:lvl1pPr>
              <a:defRPr/>
            </a:lvl1pPr>
          </a:lstStyle>
          <a:p>
            <a:fld id="{5586B75A-687E-405C-8A0B-8D00578BA2C3}" type="datetimeFigureOut">
              <a:rPr lang="en-US" smtClean="0"/>
              <a:pPr/>
              <a:t>11/13/2018</a:t>
            </a:fld>
            <a:endParaRPr lang="en-US" dirty="0"/>
          </a:p>
        </p:txBody>
      </p:sp>
      <p:sp>
        <p:nvSpPr>
          <p:cNvPr id="3" name="Pastki kolontitul 2">
            <a:extLst>
              <a:ext uri="{FF2B5EF4-FFF2-40B4-BE49-F238E27FC236}">
                <a16:creationId xmlns:a16="http://schemas.microsoft.com/office/drawing/2014/main" xmlns="" id="{024D1FA6-0A6B-4009-88FE-24340302DB9B}"/>
              </a:ext>
            </a:extLst>
          </p:cNvPr>
          <p:cNvSpPr>
            <a:spLocks noGrp="1"/>
          </p:cNvSpPr>
          <p:nvPr>
            <p:ph type="ftr" sz="quarter" idx="11"/>
          </p:nvPr>
        </p:nvSpPr>
        <p:spPr/>
        <p:txBody>
          <a:bodyPr/>
          <a:lstStyle>
            <a:lvl1pPr>
              <a:defRPr/>
            </a:lvl1pPr>
          </a:lstStyle>
          <a:p>
            <a:endParaRPr lang="en-US" dirty="0"/>
          </a:p>
        </p:txBody>
      </p:sp>
      <p:sp>
        <p:nvSpPr>
          <p:cNvPr id="4" name="Slayd raqami 3">
            <a:extLst>
              <a:ext uri="{FF2B5EF4-FFF2-40B4-BE49-F238E27FC236}">
                <a16:creationId xmlns:a16="http://schemas.microsoft.com/office/drawing/2014/main" xmlns="" id="{5510AC13-6FFA-4E58-8EBA-396BD5E30D7B}"/>
              </a:ext>
            </a:extLst>
          </p:cNvPr>
          <p:cNvSpPr>
            <a:spLocks noGrp="1"/>
          </p:cNvSpPr>
          <p:nvPr>
            <p:ph type="sldNum" sz="quarter" idx="12"/>
          </p:nvPr>
        </p:nvSpPr>
        <p:spPr/>
        <p:txBody>
          <a:bodyPr/>
          <a:lstStyle>
            <a:lvl1pPr>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344030771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32532BDB-F7B9-4E57-9174-3C4DBA464C57}"/>
              </a:ext>
            </a:extLst>
          </p:cNvPr>
          <p:cNvSpPr>
            <a:spLocks noGrp="1"/>
          </p:cNvSpPr>
          <p:nvPr>
            <p:ph type="title"/>
          </p:nvPr>
        </p:nvSpPr>
        <p:spPr>
          <a:xfrm>
            <a:off x="840318" y="457200"/>
            <a:ext cx="3932767" cy="1600200"/>
          </a:xfrm>
        </p:spPr>
        <p:txBody>
          <a:bodyPr anchor="b"/>
          <a:lstStyle>
            <a:lvl1pPr>
              <a:defRPr sz="3200"/>
            </a:lvl1pPr>
          </a:lstStyle>
          <a:p>
            <a:r>
              <a:rPr lang="uz-Latn-UZ"/>
              <a:t>Sarlavha namunasini tahrirlash uchun bosing</a:t>
            </a:r>
          </a:p>
        </p:txBody>
      </p:sp>
      <p:sp>
        <p:nvSpPr>
          <p:cNvPr id="3" name="Tarkibi 2">
            <a:extLst>
              <a:ext uri="{FF2B5EF4-FFF2-40B4-BE49-F238E27FC236}">
                <a16:creationId xmlns:a16="http://schemas.microsoft.com/office/drawing/2014/main" xmlns="" id="{5B08478D-1D33-4EE8-8D7D-188E8527430C}"/>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4" name="Matn 3">
            <a:extLst>
              <a:ext uri="{FF2B5EF4-FFF2-40B4-BE49-F238E27FC236}">
                <a16:creationId xmlns:a16="http://schemas.microsoft.com/office/drawing/2014/main" xmlns="" id="{D00315BD-7A82-4D27-80B9-F980023659C6}"/>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z-Latn-UZ"/>
              <a:t>Matn namunasini tahrirlash</a:t>
            </a:r>
          </a:p>
        </p:txBody>
      </p:sp>
      <p:sp>
        <p:nvSpPr>
          <p:cNvPr id="5" name="Sana 4">
            <a:extLst>
              <a:ext uri="{FF2B5EF4-FFF2-40B4-BE49-F238E27FC236}">
                <a16:creationId xmlns:a16="http://schemas.microsoft.com/office/drawing/2014/main" xmlns="" id="{ED651772-DAA3-462F-A608-B991642CB317}"/>
              </a:ext>
            </a:extLst>
          </p:cNvPr>
          <p:cNvSpPr>
            <a:spLocks noGrp="1"/>
          </p:cNvSpPr>
          <p:nvPr>
            <p:ph type="dt" sz="half" idx="10"/>
          </p:nvPr>
        </p:nvSpPr>
        <p:spPr/>
        <p:txBody>
          <a:bodyPr/>
          <a:lstStyle>
            <a:lvl1pPr>
              <a:defRPr/>
            </a:lvl1pPr>
          </a:lstStyle>
          <a:p>
            <a:fld id="{5586B75A-687E-405C-8A0B-8D00578BA2C3}" type="datetimeFigureOut">
              <a:rPr lang="en-US" smtClean="0"/>
              <a:pPr/>
              <a:t>11/13/2018</a:t>
            </a:fld>
            <a:endParaRPr lang="en-US" dirty="0"/>
          </a:p>
        </p:txBody>
      </p:sp>
      <p:sp>
        <p:nvSpPr>
          <p:cNvPr id="6" name="Pastki kolontitul 5">
            <a:extLst>
              <a:ext uri="{FF2B5EF4-FFF2-40B4-BE49-F238E27FC236}">
                <a16:creationId xmlns:a16="http://schemas.microsoft.com/office/drawing/2014/main" xmlns="" id="{C81B441A-D673-4A3E-A700-AC695DBA66E8}"/>
              </a:ext>
            </a:extLst>
          </p:cNvPr>
          <p:cNvSpPr>
            <a:spLocks noGrp="1"/>
          </p:cNvSpPr>
          <p:nvPr>
            <p:ph type="ftr" sz="quarter" idx="11"/>
          </p:nvPr>
        </p:nvSpPr>
        <p:spPr/>
        <p:txBody>
          <a:bodyPr/>
          <a:lstStyle>
            <a:lvl1pPr>
              <a:defRPr/>
            </a:lvl1pPr>
          </a:lstStyle>
          <a:p>
            <a:endParaRPr lang="en-US" dirty="0"/>
          </a:p>
        </p:txBody>
      </p:sp>
      <p:sp>
        <p:nvSpPr>
          <p:cNvPr id="7" name="Slayd raqami 6">
            <a:extLst>
              <a:ext uri="{FF2B5EF4-FFF2-40B4-BE49-F238E27FC236}">
                <a16:creationId xmlns:a16="http://schemas.microsoft.com/office/drawing/2014/main" xmlns="" id="{BDF8B3B1-DF95-4920-B3FC-039D0E1997B3}"/>
              </a:ext>
            </a:extLst>
          </p:cNvPr>
          <p:cNvSpPr>
            <a:spLocks noGrp="1"/>
          </p:cNvSpPr>
          <p:nvPr>
            <p:ph type="sldNum" sz="quarter" idx="12"/>
          </p:nvPr>
        </p:nvSpPr>
        <p:spPr/>
        <p:txBody>
          <a:bodyPr/>
          <a:lstStyle>
            <a:lvl1pPr>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194913072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58ABCA3B-2D37-42B2-BCF2-F0D08A247883}"/>
              </a:ext>
            </a:extLst>
          </p:cNvPr>
          <p:cNvSpPr>
            <a:spLocks noGrp="1"/>
          </p:cNvSpPr>
          <p:nvPr>
            <p:ph type="title"/>
          </p:nvPr>
        </p:nvSpPr>
        <p:spPr>
          <a:xfrm>
            <a:off x="840318" y="457200"/>
            <a:ext cx="3932767" cy="1600200"/>
          </a:xfrm>
        </p:spPr>
        <p:txBody>
          <a:bodyPr anchor="b"/>
          <a:lstStyle>
            <a:lvl1pPr>
              <a:defRPr sz="3200"/>
            </a:lvl1pPr>
          </a:lstStyle>
          <a:p>
            <a:r>
              <a:rPr lang="uz-Latn-UZ"/>
              <a:t>Sarlavha namunasini tahrirlash uchun bosing</a:t>
            </a:r>
          </a:p>
        </p:txBody>
      </p:sp>
      <p:sp>
        <p:nvSpPr>
          <p:cNvPr id="3" name="Rasm 2">
            <a:extLst>
              <a:ext uri="{FF2B5EF4-FFF2-40B4-BE49-F238E27FC236}">
                <a16:creationId xmlns:a16="http://schemas.microsoft.com/office/drawing/2014/main" xmlns="" id="{4FF47DEF-F527-442C-9688-BAA769B9810B}"/>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z-Latn-UZ"/>
              <a:t>Rasm joylash uchun belgi ustiga bosing</a:t>
            </a:r>
          </a:p>
        </p:txBody>
      </p:sp>
      <p:sp>
        <p:nvSpPr>
          <p:cNvPr id="4" name="Matn 3">
            <a:extLst>
              <a:ext uri="{FF2B5EF4-FFF2-40B4-BE49-F238E27FC236}">
                <a16:creationId xmlns:a16="http://schemas.microsoft.com/office/drawing/2014/main" xmlns="" id="{E9244D0F-600A-47CE-A28F-B02D3ECB2154}"/>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z-Latn-UZ"/>
              <a:t>Matn namunasini tahrirlash</a:t>
            </a:r>
          </a:p>
        </p:txBody>
      </p:sp>
      <p:sp>
        <p:nvSpPr>
          <p:cNvPr id="5" name="Sana 4">
            <a:extLst>
              <a:ext uri="{FF2B5EF4-FFF2-40B4-BE49-F238E27FC236}">
                <a16:creationId xmlns:a16="http://schemas.microsoft.com/office/drawing/2014/main" xmlns="" id="{5AE91AFF-D8A9-4DB4-BCF4-C152C432A018}"/>
              </a:ext>
            </a:extLst>
          </p:cNvPr>
          <p:cNvSpPr>
            <a:spLocks noGrp="1"/>
          </p:cNvSpPr>
          <p:nvPr>
            <p:ph type="dt" sz="half" idx="10"/>
          </p:nvPr>
        </p:nvSpPr>
        <p:spPr/>
        <p:txBody>
          <a:bodyPr/>
          <a:lstStyle>
            <a:lvl1pPr>
              <a:defRPr/>
            </a:lvl1pPr>
          </a:lstStyle>
          <a:p>
            <a:fld id="{5586B75A-687E-405C-8A0B-8D00578BA2C3}" type="datetimeFigureOut">
              <a:rPr lang="en-US" smtClean="0"/>
              <a:pPr/>
              <a:t>11/13/2018</a:t>
            </a:fld>
            <a:endParaRPr lang="en-US" dirty="0"/>
          </a:p>
        </p:txBody>
      </p:sp>
      <p:sp>
        <p:nvSpPr>
          <p:cNvPr id="6" name="Pastki kolontitul 5">
            <a:extLst>
              <a:ext uri="{FF2B5EF4-FFF2-40B4-BE49-F238E27FC236}">
                <a16:creationId xmlns:a16="http://schemas.microsoft.com/office/drawing/2014/main" xmlns="" id="{C0F60696-403F-4B55-B4BB-742131CA1B79}"/>
              </a:ext>
            </a:extLst>
          </p:cNvPr>
          <p:cNvSpPr>
            <a:spLocks noGrp="1"/>
          </p:cNvSpPr>
          <p:nvPr>
            <p:ph type="ftr" sz="quarter" idx="11"/>
          </p:nvPr>
        </p:nvSpPr>
        <p:spPr/>
        <p:txBody>
          <a:bodyPr/>
          <a:lstStyle>
            <a:lvl1pPr>
              <a:defRPr/>
            </a:lvl1pPr>
          </a:lstStyle>
          <a:p>
            <a:endParaRPr lang="en-US" dirty="0"/>
          </a:p>
        </p:txBody>
      </p:sp>
      <p:sp>
        <p:nvSpPr>
          <p:cNvPr id="7" name="Slayd raqami 6">
            <a:extLst>
              <a:ext uri="{FF2B5EF4-FFF2-40B4-BE49-F238E27FC236}">
                <a16:creationId xmlns:a16="http://schemas.microsoft.com/office/drawing/2014/main" xmlns="" id="{149580F3-F913-45DF-B5F3-95A6F316EF69}"/>
              </a:ext>
            </a:extLst>
          </p:cNvPr>
          <p:cNvSpPr>
            <a:spLocks noGrp="1"/>
          </p:cNvSpPr>
          <p:nvPr>
            <p:ph type="sldNum" sz="quarter" idx="12"/>
          </p:nvPr>
        </p:nvSpPr>
        <p:spPr/>
        <p:txBody>
          <a:bodyPr/>
          <a:lstStyle>
            <a:lvl1pPr>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249997636"/>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31CB5839-4123-4420-BF63-94E5B22C415E}"/>
              </a:ext>
            </a:extLst>
          </p:cNvPr>
          <p:cNvSpPr>
            <a:spLocks noGrp="1"/>
          </p:cNvSpPr>
          <p:nvPr>
            <p:ph type="title"/>
          </p:nvPr>
        </p:nvSpPr>
        <p:spPr/>
        <p:txBody>
          <a:bodyPr/>
          <a:lstStyle/>
          <a:p>
            <a:r>
              <a:rPr lang="uz-Latn-UZ"/>
              <a:t>Sarlavha namunasini tahrirlash uchun bosing</a:t>
            </a:r>
          </a:p>
        </p:txBody>
      </p:sp>
      <p:sp>
        <p:nvSpPr>
          <p:cNvPr id="3" name="Vertikal matn 2">
            <a:extLst>
              <a:ext uri="{FF2B5EF4-FFF2-40B4-BE49-F238E27FC236}">
                <a16:creationId xmlns:a16="http://schemas.microsoft.com/office/drawing/2014/main" xmlns="" id="{46535097-9D38-418E-A42B-71BEED6099A5}"/>
              </a:ext>
            </a:extLst>
          </p:cNvPr>
          <p:cNvSpPr>
            <a:spLocks noGrp="1"/>
          </p:cNvSpPr>
          <p:nvPr>
            <p:ph type="body" orient="vert" idx="1"/>
          </p:nvPr>
        </p:nvSpPr>
        <p:spPr/>
        <p:txBody>
          <a:bodyPr vert="eaVert"/>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4" name="Sana 3">
            <a:extLst>
              <a:ext uri="{FF2B5EF4-FFF2-40B4-BE49-F238E27FC236}">
                <a16:creationId xmlns:a16="http://schemas.microsoft.com/office/drawing/2014/main" xmlns="" id="{5E8C1DCE-6B05-4A69-B05A-808E92EE15DD}"/>
              </a:ext>
            </a:extLst>
          </p:cNvPr>
          <p:cNvSpPr>
            <a:spLocks noGrp="1"/>
          </p:cNvSpPr>
          <p:nvPr>
            <p:ph type="dt" sz="half" idx="10"/>
          </p:nvPr>
        </p:nvSpPr>
        <p:spPr/>
        <p:txBody>
          <a:bodyPr/>
          <a:lstStyle>
            <a:lvl1pPr>
              <a:defRPr/>
            </a:lvl1pPr>
          </a:lstStyle>
          <a:p>
            <a:fld id="{5586B75A-687E-405C-8A0B-8D00578BA2C3}" type="datetimeFigureOut">
              <a:rPr lang="en-US" smtClean="0"/>
              <a:pPr/>
              <a:t>11/13/2018</a:t>
            </a:fld>
            <a:endParaRPr lang="en-US" dirty="0"/>
          </a:p>
        </p:txBody>
      </p:sp>
      <p:sp>
        <p:nvSpPr>
          <p:cNvPr id="5" name="Pastki kolontitul 4">
            <a:extLst>
              <a:ext uri="{FF2B5EF4-FFF2-40B4-BE49-F238E27FC236}">
                <a16:creationId xmlns:a16="http://schemas.microsoft.com/office/drawing/2014/main" xmlns="" id="{D09DFA3E-677F-4168-AF31-F523D023364F}"/>
              </a:ext>
            </a:extLst>
          </p:cNvPr>
          <p:cNvSpPr>
            <a:spLocks noGrp="1"/>
          </p:cNvSpPr>
          <p:nvPr>
            <p:ph type="ftr" sz="quarter" idx="11"/>
          </p:nvPr>
        </p:nvSpPr>
        <p:spPr/>
        <p:txBody>
          <a:bodyPr/>
          <a:lstStyle>
            <a:lvl1pPr>
              <a:defRPr/>
            </a:lvl1pPr>
          </a:lstStyle>
          <a:p>
            <a:endParaRPr lang="en-US" dirty="0"/>
          </a:p>
        </p:txBody>
      </p:sp>
      <p:sp>
        <p:nvSpPr>
          <p:cNvPr id="6" name="Slayd raqami 5">
            <a:extLst>
              <a:ext uri="{FF2B5EF4-FFF2-40B4-BE49-F238E27FC236}">
                <a16:creationId xmlns:a16="http://schemas.microsoft.com/office/drawing/2014/main" xmlns="" id="{09A106B6-817C-44E6-90FE-02CBA6F9527E}"/>
              </a:ext>
            </a:extLst>
          </p:cNvPr>
          <p:cNvSpPr>
            <a:spLocks noGrp="1"/>
          </p:cNvSpPr>
          <p:nvPr>
            <p:ph type="sldNum" sz="quarter" idx="12"/>
          </p:nvPr>
        </p:nvSpPr>
        <p:spPr/>
        <p:txBody>
          <a:bodyPr/>
          <a:lstStyle>
            <a:lvl1pPr>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422091190"/>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2" name="Vertikal sarlavha 1">
            <a:extLst>
              <a:ext uri="{FF2B5EF4-FFF2-40B4-BE49-F238E27FC236}">
                <a16:creationId xmlns:a16="http://schemas.microsoft.com/office/drawing/2014/main" xmlns="" id="{4AE51E92-8225-471A-83F8-09E4540EFD20}"/>
              </a:ext>
            </a:extLst>
          </p:cNvPr>
          <p:cNvSpPr>
            <a:spLocks noGrp="1"/>
          </p:cNvSpPr>
          <p:nvPr>
            <p:ph type="title" orient="vert"/>
          </p:nvPr>
        </p:nvSpPr>
        <p:spPr>
          <a:xfrm>
            <a:off x="8839200" y="274639"/>
            <a:ext cx="2743200" cy="5851525"/>
          </a:xfrm>
        </p:spPr>
        <p:txBody>
          <a:bodyPr vert="eaVert"/>
          <a:lstStyle/>
          <a:p>
            <a:r>
              <a:rPr lang="uz-Latn-UZ"/>
              <a:t>Sarlavha namunasini tahrirlash uchun bosing</a:t>
            </a:r>
          </a:p>
        </p:txBody>
      </p:sp>
      <p:sp>
        <p:nvSpPr>
          <p:cNvPr id="3" name="Vertikal matn 2">
            <a:extLst>
              <a:ext uri="{FF2B5EF4-FFF2-40B4-BE49-F238E27FC236}">
                <a16:creationId xmlns:a16="http://schemas.microsoft.com/office/drawing/2014/main" xmlns="" id="{C8069618-BD3C-4513-9524-33AB1FC63588}"/>
              </a:ext>
            </a:extLst>
          </p:cNvPr>
          <p:cNvSpPr>
            <a:spLocks noGrp="1"/>
          </p:cNvSpPr>
          <p:nvPr>
            <p:ph type="body" orient="vert" idx="1"/>
          </p:nvPr>
        </p:nvSpPr>
        <p:spPr>
          <a:xfrm>
            <a:off x="609600" y="274639"/>
            <a:ext cx="8026400" cy="5851525"/>
          </a:xfrm>
        </p:spPr>
        <p:txBody>
          <a:bodyPr vert="eaVert"/>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4" name="Sana 3">
            <a:extLst>
              <a:ext uri="{FF2B5EF4-FFF2-40B4-BE49-F238E27FC236}">
                <a16:creationId xmlns:a16="http://schemas.microsoft.com/office/drawing/2014/main" xmlns="" id="{6F543F31-F24D-40AD-8E91-E54D7B4F9317}"/>
              </a:ext>
            </a:extLst>
          </p:cNvPr>
          <p:cNvSpPr>
            <a:spLocks noGrp="1"/>
          </p:cNvSpPr>
          <p:nvPr>
            <p:ph type="dt" sz="half" idx="10"/>
          </p:nvPr>
        </p:nvSpPr>
        <p:spPr/>
        <p:txBody>
          <a:bodyPr/>
          <a:lstStyle>
            <a:lvl1pPr>
              <a:defRPr/>
            </a:lvl1pPr>
          </a:lstStyle>
          <a:p>
            <a:fld id="{5586B75A-687E-405C-8A0B-8D00578BA2C3}" type="datetimeFigureOut">
              <a:rPr lang="en-US" smtClean="0"/>
              <a:pPr/>
              <a:t>11/13/2018</a:t>
            </a:fld>
            <a:endParaRPr lang="en-US" dirty="0"/>
          </a:p>
        </p:txBody>
      </p:sp>
      <p:sp>
        <p:nvSpPr>
          <p:cNvPr id="5" name="Pastki kolontitul 4">
            <a:extLst>
              <a:ext uri="{FF2B5EF4-FFF2-40B4-BE49-F238E27FC236}">
                <a16:creationId xmlns:a16="http://schemas.microsoft.com/office/drawing/2014/main" xmlns="" id="{421EE48F-6B16-4718-8B2E-4C7D96EC2197}"/>
              </a:ext>
            </a:extLst>
          </p:cNvPr>
          <p:cNvSpPr>
            <a:spLocks noGrp="1"/>
          </p:cNvSpPr>
          <p:nvPr>
            <p:ph type="ftr" sz="quarter" idx="11"/>
          </p:nvPr>
        </p:nvSpPr>
        <p:spPr/>
        <p:txBody>
          <a:bodyPr/>
          <a:lstStyle>
            <a:lvl1pPr>
              <a:defRPr/>
            </a:lvl1pPr>
          </a:lstStyle>
          <a:p>
            <a:endParaRPr lang="en-US" dirty="0"/>
          </a:p>
        </p:txBody>
      </p:sp>
      <p:sp>
        <p:nvSpPr>
          <p:cNvPr id="6" name="Slayd raqami 5">
            <a:extLst>
              <a:ext uri="{FF2B5EF4-FFF2-40B4-BE49-F238E27FC236}">
                <a16:creationId xmlns:a16="http://schemas.microsoft.com/office/drawing/2014/main" xmlns="" id="{7CB2C664-B59C-4E0F-B535-144086ABF544}"/>
              </a:ext>
            </a:extLst>
          </p:cNvPr>
          <p:cNvSpPr>
            <a:spLocks noGrp="1"/>
          </p:cNvSpPr>
          <p:nvPr>
            <p:ph type="sldNum" sz="quarter" idx="12"/>
          </p:nvPr>
        </p:nvSpPr>
        <p:spPr/>
        <p:txBody>
          <a:bodyPr/>
          <a:lstStyle>
            <a:lvl1pPr>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1310153836"/>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xmlns="" id="{2C684F86-BC84-4656-BEDA-0EFB63AD4992}"/>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uz-Latn-UZ"/>
              <a:t>Haga clic para cambiar el estilo de título	</a:t>
            </a:r>
          </a:p>
        </p:txBody>
      </p:sp>
      <p:sp>
        <p:nvSpPr>
          <p:cNvPr id="1027" name="Rectangle 3">
            <a:extLst>
              <a:ext uri="{FF2B5EF4-FFF2-40B4-BE49-F238E27FC236}">
                <a16:creationId xmlns:a16="http://schemas.microsoft.com/office/drawing/2014/main" xmlns="" id="{0DD992C6-C703-4FC5-BD72-5A21605F9CBA}"/>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uz-Latn-UZ"/>
              <a:t>Haga clic para modificar el estilo de texto del patrón</a:t>
            </a:r>
          </a:p>
          <a:p>
            <a:pPr lvl="1"/>
            <a:r>
              <a:rPr lang="es-ES" altLang="uz-Latn-UZ"/>
              <a:t>Segundo nivel</a:t>
            </a:r>
          </a:p>
          <a:p>
            <a:pPr lvl="2"/>
            <a:r>
              <a:rPr lang="es-ES" altLang="uz-Latn-UZ"/>
              <a:t>Tercer nivel</a:t>
            </a:r>
          </a:p>
          <a:p>
            <a:pPr lvl="3"/>
            <a:r>
              <a:rPr lang="es-ES" altLang="uz-Latn-UZ"/>
              <a:t>Cuarto nivel</a:t>
            </a:r>
          </a:p>
          <a:p>
            <a:pPr lvl="4"/>
            <a:r>
              <a:rPr lang="es-ES" altLang="uz-Latn-UZ"/>
              <a:t>Quinto nivel</a:t>
            </a:r>
          </a:p>
        </p:txBody>
      </p:sp>
      <p:sp>
        <p:nvSpPr>
          <p:cNvPr id="1028" name="Rectangle 4">
            <a:extLst>
              <a:ext uri="{FF2B5EF4-FFF2-40B4-BE49-F238E27FC236}">
                <a16:creationId xmlns:a16="http://schemas.microsoft.com/office/drawing/2014/main" xmlns="" id="{421A62FB-4A2E-4457-9804-879FA3A0060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fld id="{5586B75A-687E-405C-8A0B-8D00578BA2C3}" type="datetimeFigureOut">
              <a:rPr lang="en-US" smtClean="0"/>
              <a:pPr/>
              <a:t>11/13/2018</a:t>
            </a:fld>
            <a:endParaRPr lang="en-US" dirty="0"/>
          </a:p>
        </p:txBody>
      </p:sp>
      <p:sp>
        <p:nvSpPr>
          <p:cNvPr id="1029" name="Rectangle 5">
            <a:extLst>
              <a:ext uri="{FF2B5EF4-FFF2-40B4-BE49-F238E27FC236}">
                <a16:creationId xmlns:a16="http://schemas.microsoft.com/office/drawing/2014/main" xmlns="" id="{89C06998-C3EB-411E-9F6F-14F95B3E21F9}"/>
              </a:ext>
            </a:extLst>
          </p:cNvPr>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dirty="0"/>
          </a:p>
        </p:txBody>
      </p:sp>
      <p:sp>
        <p:nvSpPr>
          <p:cNvPr id="1030" name="Rectangle 6">
            <a:extLst>
              <a:ext uri="{FF2B5EF4-FFF2-40B4-BE49-F238E27FC236}">
                <a16:creationId xmlns:a16="http://schemas.microsoft.com/office/drawing/2014/main" xmlns="" id="{D488F50A-5BBB-4CDE-B535-DF303E00031E}"/>
              </a:ext>
            </a:extLst>
          </p:cNvPr>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2910327966"/>
      </p:ext>
    </p:extLst>
  </p:cSld>
  <p:clrMap bg1="lt1" tx1="dk1" bg2="lt2" tx2="dk2" accent1="accent1" accent2="accent2" accent3="accent3" accent4="accent4" accent5="accent5" accent6="accent6" hlink="hlink" folHlink="folHlink"/>
  <p:sldLayoutIdLst>
    <p:sldLayoutId id="2147483879" r:id="rId1"/>
    <p:sldLayoutId id="2147483880"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Lst>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hf sldNum="0" hdr="0" ftr="0" dt="0"/>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vmlDrawing" Target="../drawings/vmlDrawing3.v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4.v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5.v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p:txBody>
          <a:bodyPr/>
          <a:lstStyle/>
          <a:p>
            <a:r>
              <a:rPr lang="en-US" dirty="0" err="1" smtClean="0"/>
              <a:t>Siqilgan</a:t>
            </a:r>
            <a:r>
              <a:rPr lang="en-US" dirty="0" smtClean="0"/>
              <a:t> </a:t>
            </a:r>
            <a:r>
              <a:rPr lang="en-US" dirty="0" err="1" smtClean="0"/>
              <a:t>sterjenlar</a:t>
            </a:r>
            <a:r>
              <a:rPr lang="en-US" dirty="0" smtClean="0"/>
              <a:t> </a:t>
            </a:r>
            <a:r>
              <a:rPr lang="en-US" dirty="0" err="1" smtClean="0"/>
              <a:t>ustivorligi</a:t>
            </a:r>
            <a:endParaRPr lang="ru-RU" dirty="0"/>
          </a:p>
        </p:txBody>
      </p:sp>
    </p:spTree>
    <p:extLst>
      <p:ext uri="{BB962C8B-B14F-4D97-AF65-F5344CB8AC3E}">
        <p14:creationId xmlns:p14="http://schemas.microsoft.com/office/powerpoint/2010/main" xmlns="" val="464831425"/>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66354" y="1195253"/>
            <a:ext cx="10972800" cy="4525963"/>
          </a:xfrm>
        </p:spPr>
        <p:txBody>
          <a:bodyPr/>
          <a:lstStyle/>
          <a:p>
            <a:r>
              <a:rPr lang="en-US" b="1" i="1" dirty="0" smtClean="0"/>
              <a:t>REJA:</a:t>
            </a:r>
            <a:endParaRPr lang="ru-RU" dirty="0" smtClean="0"/>
          </a:p>
          <a:p>
            <a:r>
              <a:rPr lang="en-US" dirty="0" smtClean="0"/>
              <a:t> </a:t>
            </a:r>
            <a:endParaRPr lang="ru-RU" dirty="0" smtClean="0"/>
          </a:p>
          <a:p>
            <a:pPr lvl="0"/>
            <a:r>
              <a:rPr lang="uz-Cyrl-UZ" dirty="0" smtClean="0"/>
              <a:t>Ustivorlik. Muvozanatning ustivor va noustivor shakllari haqida tushuncha. </a:t>
            </a:r>
            <a:endParaRPr lang="ru-RU" dirty="0" smtClean="0"/>
          </a:p>
          <a:p>
            <a:pPr lvl="0"/>
            <a:r>
              <a:rPr lang="uz-Cyrl-UZ" dirty="0" smtClean="0"/>
              <a:t>Kritik kuch. Siqilgan sterjenlarning ustivorligi. Eyler formulasi va undan foydalanish chegarasi. Kritik kuchlanish. Egiluvchanlik.</a:t>
            </a:r>
            <a:endParaRPr lang="ru-RU" dirty="0" smtClean="0"/>
          </a:p>
          <a:p>
            <a:endParaRPr lang="ru-RU" dirty="0"/>
          </a:p>
        </p:txBody>
      </p:sp>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83474" y="1143001"/>
            <a:ext cx="10972800" cy="4525963"/>
          </a:xfrm>
        </p:spPr>
        <p:txBody>
          <a:bodyPr/>
          <a:lstStyle/>
          <a:p>
            <a:r>
              <a:rPr lang="uz-Cyrl-UZ" dirty="0" smtClean="0"/>
              <a:t> Har xil tuzilmalar buzilish sabablarini kuzatish shuni ko’rsatadiki tashqi kuchlar ta’sirida tuzilma xavfsiz ishlashi uchun, uning elementlari mustaxkam bo’lishi bilan birga, ularni muvozanat holatida turib ishlashini ham tahminlash kerak bo’ladi.Biz mustahkamlikka hisoblaganimizda har qanday sistema deformatsiya holatida muvozanat holatida bo’ladi deb qabul qilgan edik. Amalda tashqi kuch bilan ichki kuchlar muvozanatda bo’lmasligi ham mumkin.</a:t>
            </a:r>
            <a:endParaRPr lang="ru-RU" dirty="0"/>
          </a:p>
        </p:txBody>
      </p:sp>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Grp="1" noChangeAspect="1" noChangeArrowheads="1"/>
          </p:cNvPicPr>
          <p:nvPr>
            <p:ph idx="1"/>
          </p:nvPr>
        </p:nvPicPr>
        <p:blipFill>
          <a:blip r:embed="rId2"/>
          <a:srcRect l="28310" t="32181" r="23658" b="14135"/>
          <a:stretch>
            <a:fillRect/>
          </a:stretch>
        </p:blipFill>
        <p:spPr bwMode="auto">
          <a:xfrm>
            <a:off x="1774439" y="718458"/>
            <a:ext cx="8323149" cy="5399902"/>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87977" y="868681"/>
            <a:ext cx="10972800" cy="4525963"/>
          </a:xfrm>
        </p:spPr>
        <p:txBody>
          <a:bodyPr/>
          <a:lstStyle/>
          <a:p>
            <a:r>
              <a:rPr lang="uz-Cyrl-UZ" sz="2600" dirty="0" smtClean="0"/>
              <a:t>Masalan botiq sirtida yotgan sharning muvozanati ustivor bo’ladi. Agar shar bir oz qo’zg’atilsa, u yana o’zining avvalgi holatiga qaytib keladi. (1 –shakl, a)gorizontal tekislikda yotgan shar muvozanati befarq bo’ladi . chunki sharni tekislikning xar bir nuqtasiga qo’ysak ham shu joyda turib kola veradi. (1 –shakl, b). Qavariq sirt ustida turgan sharning muvozanati ustivor (turg’un) bo’lmaydi. (1 –shakl, v).</a:t>
            </a:r>
            <a:endParaRPr lang="ru-RU" sz="2600" dirty="0" smtClean="0"/>
          </a:p>
          <a:p>
            <a:r>
              <a:rPr lang="uz-Cyrl-UZ" sz="2600" dirty="0" smtClean="0"/>
              <a:t>Bunga o’xshash misollarni biz deformatsiyalanuvchi elastik siste</a:t>
            </a:r>
            <a:r>
              <a:rPr lang="en-US" sz="2600" dirty="0" err="1" smtClean="0"/>
              <a:t>malar</a:t>
            </a:r>
            <a:r>
              <a:rPr lang="en-US" sz="2600" dirty="0" smtClean="0"/>
              <a:t> </a:t>
            </a:r>
            <a:r>
              <a:rPr lang="en-US" sz="2600" dirty="0" err="1" smtClean="0"/>
              <a:t>misolida</a:t>
            </a:r>
            <a:r>
              <a:rPr lang="en-US" sz="2600" dirty="0" smtClean="0"/>
              <a:t> ham </a:t>
            </a:r>
            <a:r>
              <a:rPr lang="en-US" sz="2600" dirty="0" err="1" smtClean="0"/>
              <a:t>keltirishimiz</a:t>
            </a:r>
            <a:r>
              <a:rPr lang="en-US" sz="2600" dirty="0" smtClean="0"/>
              <a:t> </a:t>
            </a:r>
            <a:r>
              <a:rPr lang="en-US" sz="2600" dirty="0" err="1" smtClean="0"/>
              <a:t>mumkin</a:t>
            </a:r>
            <a:r>
              <a:rPr lang="en-US" sz="2600" dirty="0" smtClean="0"/>
              <a:t>. </a:t>
            </a:r>
            <a:r>
              <a:rPr lang="en-US" sz="2600" dirty="0" err="1" smtClean="0"/>
              <a:t>Deformatsiya</a:t>
            </a:r>
            <a:r>
              <a:rPr lang="en-US" sz="2600" dirty="0" smtClean="0"/>
              <a:t> </a:t>
            </a:r>
            <a:r>
              <a:rPr lang="en-US" sz="2600" dirty="0" err="1" smtClean="0"/>
              <a:t>tashqi</a:t>
            </a:r>
            <a:r>
              <a:rPr lang="en-US" sz="2600" dirty="0" smtClean="0"/>
              <a:t> </a:t>
            </a:r>
            <a:r>
              <a:rPr lang="en-US" sz="2600" dirty="0" err="1" smtClean="0"/>
              <a:t>kuch</a:t>
            </a:r>
            <a:r>
              <a:rPr lang="en-US" sz="2600" dirty="0" smtClean="0"/>
              <a:t> </a:t>
            </a:r>
            <a:r>
              <a:rPr lang="en-US" sz="2600" dirty="0" err="1" smtClean="0"/>
              <a:t>miqdoriga</a:t>
            </a:r>
            <a:r>
              <a:rPr lang="en-US" sz="2600" dirty="0" smtClean="0"/>
              <a:t> </a:t>
            </a:r>
            <a:r>
              <a:rPr lang="en-US" sz="2600" dirty="0" err="1" smtClean="0"/>
              <a:t>bog’liq</a:t>
            </a:r>
            <a:r>
              <a:rPr lang="en-US" sz="2600" dirty="0" smtClean="0"/>
              <a:t>, </a:t>
            </a:r>
            <a:r>
              <a:rPr lang="en-US" sz="2600" dirty="0" err="1" smtClean="0"/>
              <a:t>shuning</a:t>
            </a:r>
            <a:r>
              <a:rPr lang="en-US" sz="2600" dirty="0" smtClean="0"/>
              <a:t> </a:t>
            </a:r>
            <a:r>
              <a:rPr lang="en-US" sz="2600" dirty="0" err="1" smtClean="0"/>
              <a:t>uchun</a:t>
            </a:r>
            <a:r>
              <a:rPr lang="en-US" sz="2600" dirty="0" smtClean="0"/>
              <a:t> </a:t>
            </a:r>
            <a:r>
              <a:rPr lang="en-US" sz="2600" dirty="0" err="1" smtClean="0"/>
              <a:t>elastik</a:t>
            </a:r>
            <a:r>
              <a:rPr lang="en-US" sz="2600" dirty="0" smtClean="0"/>
              <a:t> </a:t>
            </a:r>
            <a:r>
              <a:rPr lang="en-US" sz="2600" dirty="0" err="1" smtClean="0"/>
              <a:t>sistemalar</a:t>
            </a:r>
            <a:r>
              <a:rPr lang="en-US" sz="2600" dirty="0" smtClean="0"/>
              <a:t> </a:t>
            </a:r>
            <a:r>
              <a:rPr lang="en-US" sz="2600" dirty="0" err="1" smtClean="0"/>
              <a:t>ustivorligi</a:t>
            </a:r>
            <a:r>
              <a:rPr lang="en-US" sz="2600" dirty="0" smtClean="0"/>
              <a:t> </a:t>
            </a:r>
            <a:r>
              <a:rPr lang="en-US" sz="2600" dirty="0" err="1" smtClean="0"/>
              <a:t>unga</a:t>
            </a:r>
            <a:r>
              <a:rPr lang="en-US" sz="2600" dirty="0" smtClean="0"/>
              <a:t> </a:t>
            </a:r>
            <a:r>
              <a:rPr lang="en-US" sz="2600" dirty="0" err="1" smtClean="0"/>
              <a:t>bog’liq</a:t>
            </a:r>
            <a:r>
              <a:rPr lang="en-US" sz="2600" dirty="0" smtClean="0"/>
              <a:t> </a:t>
            </a:r>
            <a:r>
              <a:rPr lang="en-US" sz="2600" dirty="0" err="1" smtClean="0"/>
              <a:t>bo’ladi</a:t>
            </a:r>
            <a:r>
              <a:rPr lang="en-US" sz="2600" dirty="0" smtClean="0"/>
              <a:t>.</a:t>
            </a:r>
            <a:endParaRPr lang="ru-RU" sz="2600" dirty="0" smtClean="0"/>
          </a:p>
          <a:p>
            <a:r>
              <a:rPr lang="en-US" sz="2600" dirty="0" err="1" smtClean="0"/>
              <a:t>Yuqoridagi</a:t>
            </a:r>
            <a:r>
              <a:rPr lang="en-US" sz="2600" dirty="0" smtClean="0"/>
              <a:t> </a:t>
            </a:r>
            <a:r>
              <a:rPr lang="en-US" sz="2600" dirty="0" err="1" smtClean="0"/>
              <a:t>ingichka</a:t>
            </a:r>
            <a:r>
              <a:rPr lang="en-US" sz="2600" dirty="0" smtClean="0"/>
              <a:t> </a:t>
            </a:r>
            <a:r>
              <a:rPr lang="en-US" sz="2600" dirty="0" err="1" smtClean="0"/>
              <a:t>elastik</a:t>
            </a:r>
            <a:r>
              <a:rPr lang="en-US" sz="2600" dirty="0" smtClean="0"/>
              <a:t> </a:t>
            </a:r>
            <a:r>
              <a:rPr lang="en-US" sz="2600" dirty="0" err="1" smtClean="0"/>
              <a:t>sterjen</a:t>
            </a:r>
            <a:r>
              <a:rPr lang="en-US" sz="2600" dirty="0" smtClean="0"/>
              <a:t> </a:t>
            </a:r>
            <a:r>
              <a:rPr lang="en-US" sz="2600" dirty="0" err="1" smtClean="0"/>
              <a:t>ko’ndalang</a:t>
            </a:r>
            <a:r>
              <a:rPr lang="en-US" sz="2600" dirty="0" smtClean="0"/>
              <a:t> </a:t>
            </a:r>
            <a:r>
              <a:rPr lang="en-US" sz="2600" dirty="0" err="1" smtClean="0"/>
              <a:t>kesimi</a:t>
            </a:r>
            <a:r>
              <a:rPr lang="en-US" sz="2600" dirty="0" smtClean="0"/>
              <a:t> </a:t>
            </a:r>
            <a:r>
              <a:rPr lang="en-US" sz="2600" dirty="0" err="1" smtClean="0"/>
              <a:t>og’irlik</a:t>
            </a:r>
            <a:r>
              <a:rPr lang="en-US" sz="2600" dirty="0" smtClean="0"/>
              <a:t> </a:t>
            </a:r>
            <a:r>
              <a:rPr lang="en-US" sz="2600" dirty="0" err="1" smtClean="0"/>
              <a:t>markaziga</a:t>
            </a:r>
            <a:r>
              <a:rPr lang="en-US" sz="2600" dirty="0" smtClean="0"/>
              <a:t> </a:t>
            </a:r>
            <a:r>
              <a:rPr lang="en-US" sz="2600" dirty="0" err="1" smtClean="0"/>
              <a:t>qo’yilgan</a:t>
            </a:r>
            <a:r>
              <a:rPr lang="en-US" sz="2600" dirty="0" smtClean="0"/>
              <a:t> </a:t>
            </a:r>
            <a:r>
              <a:rPr lang="en-US" sz="2600" dirty="0" err="1" smtClean="0"/>
              <a:t>siquvchi</a:t>
            </a:r>
            <a:r>
              <a:rPr lang="en-US" sz="2600" dirty="0" smtClean="0"/>
              <a:t> </a:t>
            </a:r>
            <a:r>
              <a:rPr lang="en-US" sz="2600" dirty="0" err="1" smtClean="0"/>
              <a:t>bo’ylama</a:t>
            </a:r>
            <a:r>
              <a:rPr lang="en-US" sz="2600" dirty="0" smtClean="0"/>
              <a:t> </a:t>
            </a:r>
            <a:r>
              <a:rPr lang="en-US" sz="2600" dirty="0" err="1" smtClean="0"/>
              <a:t>kuch</a:t>
            </a:r>
            <a:r>
              <a:rPr lang="en-US" sz="2600" dirty="0" smtClean="0"/>
              <a:t> </a:t>
            </a:r>
            <a:r>
              <a:rPr lang="en-US" sz="2600" dirty="0" err="1" smtClean="0"/>
              <a:t>ta’sirida</a:t>
            </a:r>
            <a:r>
              <a:rPr lang="en-US" sz="2600" dirty="0" smtClean="0"/>
              <a:t> </a:t>
            </a:r>
            <a:r>
              <a:rPr lang="en-US" sz="2600" dirty="0" err="1" smtClean="0"/>
              <a:t>bo’lsin</a:t>
            </a:r>
            <a:r>
              <a:rPr lang="en-US" sz="2600" dirty="0" smtClean="0"/>
              <a:t> </a:t>
            </a:r>
            <a:r>
              <a:rPr lang="en-US" sz="2600" dirty="0" err="1" smtClean="0"/>
              <a:t>deylik</a:t>
            </a:r>
            <a:r>
              <a:rPr lang="en-US" sz="2600" dirty="0" smtClean="0"/>
              <a:t>.</a:t>
            </a:r>
            <a:endParaRPr lang="ru-RU" sz="2600" dirty="0" smtClean="0"/>
          </a:p>
          <a:p>
            <a:endParaRPr lang="ru-RU" sz="2600" dirty="0"/>
          </a:p>
        </p:txBody>
      </p:sp>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74914" y="790303"/>
            <a:ext cx="10972800" cy="4525963"/>
          </a:xfrm>
        </p:spPr>
        <p:txBody>
          <a:bodyPr/>
          <a:lstStyle/>
          <a:p>
            <a:r>
              <a:rPr lang="en-US" sz="2800" dirty="0" smtClean="0"/>
              <a:t>R&lt;</a:t>
            </a:r>
            <a:r>
              <a:rPr lang="en-US" sz="2800" dirty="0" err="1" smtClean="0"/>
              <a:t>R</a:t>
            </a:r>
            <a:r>
              <a:rPr lang="en-US" sz="2800" baseline="-25000" dirty="0" err="1" smtClean="0"/>
              <a:t>kr</a:t>
            </a:r>
            <a:r>
              <a:rPr lang="en-US" sz="2800" dirty="0" smtClean="0"/>
              <a:t> </a:t>
            </a:r>
            <a:r>
              <a:rPr lang="en-US" sz="2800" dirty="0" err="1" smtClean="0"/>
              <a:t>bo’lganda</a:t>
            </a:r>
            <a:r>
              <a:rPr lang="en-US" sz="2800" dirty="0" smtClean="0"/>
              <a:t> </a:t>
            </a:r>
            <a:r>
              <a:rPr lang="en-US" sz="2800" dirty="0" err="1" smtClean="0"/>
              <a:t>sterjenni</a:t>
            </a:r>
            <a:r>
              <a:rPr lang="en-US" sz="2800" dirty="0" smtClean="0"/>
              <a:t> </a:t>
            </a:r>
            <a:r>
              <a:rPr lang="en-US" sz="2800" dirty="0" err="1" smtClean="0"/>
              <a:t>ko’ndalang</a:t>
            </a:r>
            <a:r>
              <a:rPr lang="en-US" sz="2800" dirty="0" smtClean="0"/>
              <a:t> </a:t>
            </a:r>
            <a:r>
              <a:rPr lang="en-US" sz="2800" dirty="0" err="1" smtClean="0"/>
              <a:t>kuch</a:t>
            </a:r>
            <a:r>
              <a:rPr lang="en-US" sz="2800" dirty="0" smtClean="0"/>
              <a:t> </a:t>
            </a:r>
            <a:r>
              <a:rPr lang="en-US" sz="2800" dirty="0" err="1" smtClean="0"/>
              <a:t>ta’sirida</a:t>
            </a:r>
            <a:r>
              <a:rPr lang="en-US" sz="2800" dirty="0" smtClean="0"/>
              <a:t> </a:t>
            </a:r>
            <a:r>
              <a:rPr lang="en-US" sz="2800" dirty="0" err="1" smtClean="0"/>
              <a:t>uni</a:t>
            </a:r>
            <a:r>
              <a:rPr lang="en-US" sz="2800" dirty="0" smtClean="0"/>
              <a:t> </a:t>
            </a:r>
            <a:r>
              <a:rPr lang="en-US" sz="2800" dirty="0" err="1" smtClean="0"/>
              <a:t>muvozanat</a:t>
            </a:r>
            <a:r>
              <a:rPr lang="en-US" sz="2800" dirty="0" smtClean="0"/>
              <a:t> </a:t>
            </a:r>
            <a:r>
              <a:rPr lang="en-US" sz="2800" dirty="0" err="1" smtClean="0"/>
              <a:t>holatidan</a:t>
            </a:r>
            <a:r>
              <a:rPr lang="en-US" sz="2800" dirty="0" smtClean="0"/>
              <a:t> </a:t>
            </a:r>
            <a:r>
              <a:rPr lang="en-US" sz="2800" dirty="0" err="1" smtClean="0"/>
              <a:t>ozgina</a:t>
            </a:r>
            <a:r>
              <a:rPr lang="en-US" sz="2800" dirty="0" smtClean="0"/>
              <a:t> </a:t>
            </a:r>
            <a:r>
              <a:rPr lang="en-US" sz="2800" dirty="0" err="1" smtClean="0"/>
              <a:t>og’dirib</a:t>
            </a:r>
            <a:r>
              <a:rPr lang="en-US" sz="2800" dirty="0" smtClean="0"/>
              <a:t> </a:t>
            </a:r>
            <a:r>
              <a:rPr lang="en-US" sz="2800" dirty="0" err="1" smtClean="0"/>
              <a:t>qo’yib</a:t>
            </a:r>
            <a:r>
              <a:rPr lang="en-US" sz="2800" dirty="0" smtClean="0"/>
              <a:t> </a:t>
            </a:r>
            <a:r>
              <a:rPr lang="en-US" sz="2800" dirty="0" err="1" smtClean="0"/>
              <a:t>yuborsak</a:t>
            </a:r>
            <a:r>
              <a:rPr lang="en-US" sz="2800" dirty="0" smtClean="0"/>
              <a:t> u </a:t>
            </a:r>
            <a:r>
              <a:rPr lang="en-US" sz="2800" dirty="0" err="1" smtClean="0"/>
              <a:t>avvalgi</a:t>
            </a:r>
            <a:r>
              <a:rPr lang="en-US" sz="2800" dirty="0" smtClean="0"/>
              <a:t> </a:t>
            </a:r>
            <a:r>
              <a:rPr lang="en-US" sz="2800" dirty="0" err="1" smtClean="0"/>
              <a:t>to’g’ri</a:t>
            </a:r>
            <a:r>
              <a:rPr lang="en-US" sz="2800" dirty="0" smtClean="0"/>
              <a:t> </a:t>
            </a:r>
            <a:r>
              <a:rPr lang="en-US" sz="2800" dirty="0" err="1" smtClean="0"/>
              <a:t>chiziq</a:t>
            </a:r>
            <a:r>
              <a:rPr lang="en-US" sz="2800" dirty="0" smtClean="0"/>
              <a:t> </a:t>
            </a:r>
            <a:r>
              <a:rPr lang="en-US" sz="2800" dirty="0" err="1" smtClean="0"/>
              <a:t>muvozanat</a:t>
            </a:r>
            <a:r>
              <a:rPr lang="en-US" sz="2800" dirty="0" smtClean="0"/>
              <a:t> </a:t>
            </a:r>
            <a:r>
              <a:rPr lang="en-US" sz="2800" dirty="0" err="1" smtClean="0"/>
              <a:t>holatiga</a:t>
            </a:r>
            <a:r>
              <a:rPr lang="en-US" sz="2800" dirty="0" smtClean="0"/>
              <a:t> </a:t>
            </a:r>
            <a:r>
              <a:rPr lang="en-US" sz="2800" dirty="0" err="1" smtClean="0"/>
              <a:t>qaytib</a:t>
            </a:r>
            <a:r>
              <a:rPr lang="en-US" sz="2800" dirty="0" smtClean="0"/>
              <a:t> </a:t>
            </a:r>
            <a:r>
              <a:rPr lang="en-US" sz="2800" dirty="0" err="1" smtClean="0"/>
              <a:t>keladi</a:t>
            </a:r>
            <a:r>
              <a:rPr lang="en-US" sz="2800" dirty="0" smtClean="0"/>
              <a:t>, u </a:t>
            </a:r>
            <a:r>
              <a:rPr lang="en-US" sz="2800" dirty="0" err="1" smtClean="0"/>
              <a:t>bu</a:t>
            </a:r>
            <a:r>
              <a:rPr lang="en-US" sz="2800" dirty="0" smtClean="0"/>
              <a:t> </a:t>
            </a:r>
            <a:r>
              <a:rPr lang="en-US" sz="2800" dirty="0" err="1" smtClean="0"/>
              <a:t>holda</a:t>
            </a:r>
            <a:r>
              <a:rPr lang="en-US" sz="2800" dirty="0" smtClean="0"/>
              <a:t> </a:t>
            </a:r>
            <a:r>
              <a:rPr lang="en-US" sz="2800" dirty="0" err="1" smtClean="0"/>
              <a:t>ustivor</a:t>
            </a:r>
            <a:r>
              <a:rPr lang="en-US" sz="2800" dirty="0" smtClean="0"/>
              <a:t> </a:t>
            </a:r>
            <a:r>
              <a:rPr lang="en-US" sz="2800" dirty="0" err="1" smtClean="0"/>
              <a:t>holatida</a:t>
            </a:r>
            <a:r>
              <a:rPr lang="en-US" sz="2800" dirty="0" smtClean="0"/>
              <a:t> </a:t>
            </a:r>
            <a:r>
              <a:rPr lang="en-US" sz="2800" dirty="0" err="1" smtClean="0"/>
              <a:t>bo’ladi</a:t>
            </a:r>
            <a:r>
              <a:rPr lang="en-US" sz="2800" dirty="0" smtClean="0"/>
              <a:t>.</a:t>
            </a:r>
            <a:endParaRPr lang="ru-RU" sz="2800" dirty="0" smtClean="0"/>
          </a:p>
          <a:p>
            <a:r>
              <a:rPr lang="en-US" sz="2800" dirty="0" err="1" smtClean="0"/>
              <a:t>Siquvchi</a:t>
            </a:r>
            <a:r>
              <a:rPr lang="en-US" sz="2800" dirty="0" smtClean="0"/>
              <a:t> </a:t>
            </a:r>
            <a:r>
              <a:rPr lang="en-US" sz="2800" dirty="0" err="1" smtClean="0"/>
              <a:t>kuchni</a:t>
            </a:r>
            <a:r>
              <a:rPr lang="en-US" sz="2800" dirty="0" smtClean="0"/>
              <a:t> </a:t>
            </a:r>
            <a:r>
              <a:rPr lang="en-US" sz="2800" dirty="0" err="1" smtClean="0"/>
              <a:t>asta</a:t>
            </a:r>
            <a:r>
              <a:rPr lang="en-US" sz="2800" dirty="0" smtClean="0"/>
              <a:t> </a:t>
            </a:r>
            <a:r>
              <a:rPr lang="en-US" sz="2800" dirty="0" err="1" smtClean="0"/>
              <a:t>sekin</a:t>
            </a:r>
            <a:r>
              <a:rPr lang="en-US" sz="2800" dirty="0" smtClean="0"/>
              <a:t> </a:t>
            </a:r>
            <a:r>
              <a:rPr lang="en-US" sz="2800" dirty="0" err="1" smtClean="0"/>
              <a:t>orttirib</a:t>
            </a:r>
            <a:r>
              <a:rPr lang="en-US" sz="2800" dirty="0" smtClean="0"/>
              <a:t> </a:t>
            </a:r>
            <a:r>
              <a:rPr lang="en-US" sz="2800" dirty="0" err="1" smtClean="0"/>
              <a:t>borsak</a:t>
            </a:r>
            <a:r>
              <a:rPr lang="en-US" sz="2800" dirty="0" smtClean="0"/>
              <a:t> </a:t>
            </a:r>
            <a:r>
              <a:rPr lang="en-US" sz="2800" dirty="0" err="1" smtClean="0"/>
              <a:t>bu</a:t>
            </a:r>
            <a:r>
              <a:rPr lang="en-US" sz="2800" dirty="0" smtClean="0"/>
              <a:t> </a:t>
            </a:r>
            <a:r>
              <a:rPr lang="en-US" sz="2800" dirty="0" err="1" smtClean="0"/>
              <a:t>qaytib</a:t>
            </a:r>
            <a:r>
              <a:rPr lang="en-US" sz="2800" dirty="0" smtClean="0"/>
              <a:t> </a:t>
            </a:r>
            <a:r>
              <a:rPr lang="en-US" sz="2800" dirty="0" err="1" smtClean="0"/>
              <a:t>kelish</a:t>
            </a:r>
            <a:r>
              <a:rPr lang="en-US" sz="2800" dirty="0" smtClean="0"/>
              <a:t> </a:t>
            </a:r>
            <a:r>
              <a:rPr lang="en-US" sz="2800" dirty="0" err="1" smtClean="0"/>
              <a:t>muddati</a:t>
            </a:r>
            <a:r>
              <a:rPr lang="en-US" sz="2800" dirty="0" smtClean="0"/>
              <a:t> </a:t>
            </a:r>
            <a:r>
              <a:rPr lang="en-US" sz="2800" dirty="0" err="1" smtClean="0"/>
              <a:t>sekinlasha</a:t>
            </a:r>
            <a:r>
              <a:rPr lang="en-US" sz="2800" dirty="0" smtClean="0"/>
              <a:t> </a:t>
            </a:r>
            <a:r>
              <a:rPr lang="en-US" sz="2800" dirty="0" err="1" smtClean="0"/>
              <a:t>boshlaydi</a:t>
            </a:r>
            <a:r>
              <a:rPr lang="en-US" sz="2800" dirty="0" smtClean="0"/>
              <a:t>. Agar R=</a:t>
            </a:r>
            <a:r>
              <a:rPr lang="en-US" sz="2800" dirty="0" err="1" smtClean="0"/>
              <a:t>R</a:t>
            </a:r>
            <a:r>
              <a:rPr lang="en-US" sz="2800" baseline="-25000" dirty="0" err="1" smtClean="0"/>
              <a:t>kr</a:t>
            </a:r>
            <a:r>
              <a:rPr lang="en-US" sz="2800" dirty="0" smtClean="0"/>
              <a:t> </a:t>
            </a:r>
            <a:r>
              <a:rPr lang="en-US" sz="2800" dirty="0" err="1" smtClean="0"/>
              <a:t>holatga</a:t>
            </a:r>
            <a:r>
              <a:rPr lang="en-US" sz="2800" dirty="0" smtClean="0"/>
              <a:t> </a:t>
            </a:r>
            <a:r>
              <a:rPr lang="en-US" sz="2800" dirty="0" err="1" smtClean="0"/>
              <a:t>yetkazsak</a:t>
            </a:r>
            <a:r>
              <a:rPr lang="en-US" sz="2800" dirty="0" smtClean="0"/>
              <a:t> </a:t>
            </a:r>
            <a:r>
              <a:rPr lang="en-US" sz="2800" dirty="0" err="1" smtClean="0"/>
              <a:t>sterjen</a:t>
            </a:r>
            <a:r>
              <a:rPr lang="en-US" sz="2800" dirty="0" smtClean="0"/>
              <a:t> </a:t>
            </a:r>
            <a:r>
              <a:rPr lang="en-US" sz="2800" dirty="0" err="1" smtClean="0"/>
              <a:t>egri</a:t>
            </a:r>
            <a:r>
              <a:rPr lang="en-US" sz="2800" dirty="0" smtClean="0"/>
              <a:t> </a:t>
            </a:r>
            <a:r>
              <a:rPr lang="en-US" sz="2800" dirty="0" err="1" smtClean="0"/>
              <a:t>shaklda</a:t>
            </a:r>
            <a:r>
              <a:rPr lang="en-US" sz="2800" dirty="0" smtClean="0"/>
              <a:t> </a:t>
            </a:r>
            <a:r>
              <a:rPr lang="en-US" sz="2800" dirty="0" err="1" smtClean="0"/>
              <a:t>bo’ladi</a:t>
            </a:r>
            <a:r>
              <a:rPr lang="en-US" sz="2800" dirty="0" smtClean="0"/>
              <a:t> </a:t>
            </a:r>
            <a:r>
              <a:rPr lang="en-US" sz="2800" dirty="0" err="1" smtClean="0"/>
              <a:t>lekin</a:t>
            </a:r>
            <a:r>
              <a:rPr lang="en-US" sz="2800" dirty="0" smtClean="0"/>
              <a:t>, </a:t>
            </a:r>
            <a:r>
              <a:rPr lang="en-US" sz="2800" dirty="0" err="1" smtClean="0"/>
              <a:t>avvalgi</a:t>
            </a:r>
            <a:r>
              <a:rPr lang="en-US" sz="2800" dirty="0" smtClean="0"/>
              <a:t> </a:t>
            </a:r>
            <a:r>
              <a:rPr lang="en-US" sz="2800" dirty="0" err="1" smtClean="0"/>
              <a:t>to’g’ri</a:t>
            </a:r>
            <a:r>
              <a:rPr lang="en-US" sz="2800" dirty="0" smtClean="0"/>
              <a:t> </a:t>
            </a:r>
            <a:r>
              <a:rPr lang="en-US" sz="2800" dirty="0" err="1" smtClean="0"/>
              <a:t>chiziq</a:t>
            </a:r>
            <a:r>
              <a:rPr lang="en-US" sz="2800" dirty="0" smtClean="0"/>
              <a:t> </a:t>
            </a:r>
            <a:r>
              <a:rPr lang="en-US" sz="2800" dirty="0" err="1" smtClean="0"/>
              <a:t>vaziyatga</a:t>
            </a:r>
            <a:r>
              <a:rPr lang="en-US" sz="2800" dirty="0" smtClean="0"/>
              <a:t> </a:t>
            </a:r>
            <a:r>
              <a:rPr lang="en-US" sz="2800" dirty="0" err="1" smtClean="0"/>
              <a:t>qaytmaydi</a:t>
            </a:r>
            <a:r>
              <a:rPr lang="en-US" sz="2800" dirty="0" smtClean="0"/>
              <a:t>, </a:t>
            </a:r>
            <a:r>
              <a:rPr lang="en-US" sz="2800" dirty="0" err="1" smtClean="0"/>
              <a:t>lekin</a:t>
            </a:r>
            <a:r>
              <a:rPr lang="en-US" sz="2800" dirty="0" smtClean="0"/>
              <a:t> u </a:t>
            </a:r>
            <a:r>
              <a:rPr lang="en-US" sz="2800" dirty="0" err="1" smtClean="0"/>
              <a:t>muvozanat</a:t>
            </a:r>
            <a:r>
              <a:rPr lang="en-US" sz="2800" dirty="0" smtClean="0"/>
              <a:t> </a:t>
            </a:r>
            <a:r>
              <a:rPr lang="en-US" sz="2800" dirty="0" err="1" smtClean="0"/>
              <a:t>holatida</a:t>
            </a:r>
            <a:r>
              <a:rPr lang="en-US" sz="2800" dirty="0" smtClean="0"/>
              <a:t> </a:t>
            </a:r>
            <a:r>
              <a:rPr lang="en-US" sz="2800" dirty="0" err="1" smtClean="0"/>
              <a:t>bo’ladi</a:t>
            </a:r>
            <a:r>
              <a:rPr lang="en-US" sz="2800" dirty="0" smtClean="0"/>
              <a:t>. Agar </a:t>
            </a:r>
            <a:r>
              <a:rPr lang="en-US" sz="2800" dirty="0" err="1" smtClean="0"/>
              <a:t>uni</a:t>
            </a:r>
            <a:r>
              <a:rPr lang="en-US" sz="2800" dirty="0" smtClean="0"/>
              <a:t> </a:t>
            </a:r>
            <a:r>
              <a:rPr lang="en-US" sz="2800" dirty="0" err="1" smtClean="0"/>
              <a:t>to’g’irlab</a:t>
            </a:r>
            <a:r>
              <a:rPr lang="en-US" sz="2800" dirty="0" smtClean="0"/>
              <a:t> </a:t>
            </a:r>
            <a:r>
              <a:rPr lang="en-US" sz="2800" dirty="0" err="1" smtClean="0"/>
              <a:t>qo’ysak</a:t>
            </a:r>
            <a:r>
              <a:rPr lang="en-US" sz="2800" dirty="0" smtClean="0"/>
              <a:t> u </a:t>
            </a:r>
            <a:r>
              <a:rPr lang="en-US" sz="2800" dirty="0" err="1" smtClean="0"/>
              <a:t>bu</a:t>
            </a:r>
            <a:r>
              <a:rPr lang="en-US" sz="2800" dirty="0" smtClean="0"/>
              <a:t> </a:t>
            </a:r>
            <a:r>
              <a:rPr lang="en-US" sz="2800" dirty="0" err="1" smtClean="0"/>
              <a:t>holatda</a:t>
            </a:r>
            <a:r>
              <a:rPr lang="en-US" sz="2800" dirty="0" smtClean="0"/>
              <a:t> ham </a:t>
            </a:r>
            <a:r>
              <a:rPr lang="en-US" sz="2800" dirty="0" err="1" smtClean="0"/>
              <a:t>muvozanatda</a:t>
            </a:r>
            <a:r>
              <a:rPr lang="en-US" sz="2800" dirty="0" smtClean="0"/>
              <a:t> </a:t>
            </a:r>
            <a:r>
              <a:rPr lang="en-US" sz="2800" dirty="0" err="1" smtClean="0"/>
              <a:t>bo’ladi</a:t>
            </a:r>
            <a:r>
              <a:rPr lang="en-US" sz="2800" dirty="0" smtClean="0"/>
              <a:t>. Bu </a:t>
            </a:r>
            <a:r>
              <a:rPr lang="en-US" sz="2800" dirty="0" err="1" smtClean="0"/>
              <a:t>holat</a:t>
            </a:r>
            <a:r>
              <a:rPr lang="en-US" sz="2800" dirty="0" smtClean="0"/>
              <a:t> </a:t>
            </a:r>
            <a:r>
              <a:rPr lang="en-US" sz="2800" dirty="0" err="1" smtClean="0"/>
              <a:t>befarq</a:t>
            </a:r>
            <a:r>
              <a:rPr lang="en-US" sz="2800" dirty="0" smtClean="0"/>
              <a:t> </a:t>
            </a:r>
            <a:r>
              <a:rPr lang="en-US" sz="2800" dirty="0" err="1" smtClean="0"/>
              <a:t>muvozanat</a:t>
            </a:r>
            <a:r>
              <a:rPr lang="en-US" sz="2800" dirty="0" smtClean="0"/>
              <a:t> </a:t>
            </a:r>
            <a:r>
              <a:rPr lang="en-US" sz="2800" dirty="0" err="1" smtClean="0"/>
              <a:t>holatga</a:t>
            </a:r>
            <a:r>
              <a:rPr lang="en-US" sz="2800" dirty="0" smtClean="0"/>
              <a:t> </a:t>
            </a:r>
            <a:r>
              <a:rPr lang="en-US" sz="2800" dirty="0" err="1" smtClean="0"/>
              <a:t>to’g’ri</a:t>
            </a:r>
            <a:r>
              <a:rPr lang="en-US" sz="2800" dirty="0" smtClean="0"/>
              <a:t> </a:t>
            </a:r>
            <a:r>
              <a:rPr lang="en-US" sz="2800" dirty="0" err="1" smtClean="0"/>
              <a:t>keladi.R</a:t>
            </a:r>
            <a:r>
              <a:rPr lang="en-US" sz="2800" dirty="0" smtClean="0"/>
              <a:t>&gt;</a:t>
            </a:r>
            <a:r>
              <a:rPr lang="en-US" sz="2800" dirty="0" err="1" smtClean="0"/>
              <a:t>R</a:t>
            </a:r>
            <a:r>
              <a:rPr lang="en-US" sz="2800" baseline="-25000" dirty="0" err="1" smtClean="0"/>
              <a:t>kr</a:t>
            </a:r>
            <a:r>
              <a:rPr lang="en-US" sz="2800" dirty="0" smtClean="0"/>
              <a:t> </a:t>
            </a:r>
            <a:r>
              <a:rPr lang="en-US" sz="2800" dirty="0" err="1" smtClean="0"/>
              <a:t>sterjen</a:t>
            </a:r>
            <a:r>
              <a:rPr lang="en-US" sz="2800" dirty="0" smtClean="0"/>
              <a:t> </a:t>
            </a:r>
            <a:r>
              <a:rPr lang="en-US" sz="2800" dirty="0" err="1" smtClean="0"/>
              <a:t>butunlay</a:t>
            </a:r>
            <a:r>
              <a:rPr lang="en-US" sz="2800" dirty="0" smtClean="0"/>
              <a:t> </a:t>
            </a:r>
            <a:r>
              <a:rPr lang="en-US" sz="2800" dirty="0" err="1" smtClean="0"/>
              <a:t>egilib</a:t>
            </a:r>
            <a:r>
              <a:rPr lang="en-US" sz="2800" dirty="0" smtClean="0"/>
              <a:t> </a:t>
            </a:r>
            <a:r>
              <a:rPr lang="en-US" sz="2800" dirty="0" err="1" smtClean="0"/>
              <a:t>ustivorligini</a:t>
            </a:r>
            <a:r>
              <a:rPr lang="en-US" sz="2800" dirty="0" smtClean="0"/>
              <a:t> </a:t>
            </a:r>
            <a:r>
              <a:rPr lang="en-US" sz="2800" dirty="0" err="1" smtClean="0"/>
              <a:t>yo’qotadi</a:t>
            </a:r>
            <a:r>
              <a:rPr lang="en-US" sz="2800" dirty="0" smtClean="0"/>
              <a:t>.</a:t>
            </a:r>
            <a:endParaRPr lang="ru-RU" sz="2800" dirty="0" smtClean="0"/>
          </a:p>
          <a:p>
            <a:endParaRPr lang="ru-RU" sz="2800" dirty="0"/>
          </a:p>
        </p:txBody>
      </p:sp>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01040" y="1038498"/>
            <a:ext cx="10972800" cy="4525963"/>
          </a:xfrm>
        </p:spPr>
        <p:txBody>
          <a:bodyPr/>
          <a:lstStyle/>
          <a:p>
            <a:r>
              <a:rPr lang="en-US" b="1" dirty="0" smtClean="0"/>
              <a:t>11.2</a:t>
            </a:r>
            <a:r>
              <a:rPr lang="uz-Cyrl-UZ" b="1" dirty="0" smtClean="0"/>
              <a:t>Kritik kuch. Siqilgan sterjenlarning ustivorligi.</a:t>
            </a:r>
            <a:endParaRPr lang="ru-RU" dirty="0" smtClean="0"/>
          </a:p>
          <a:p>
            <a:r>
              <a:rPr lang="en-US" dirty="0" err="1" smtClean="0"/>
              <a:t>Ustivor</a:t>
            </a:r>
            <a:r>
              <a:rPr lang="en-US" dirty="0" smtClean="0"/>
              <a:t> </a:t>
            </a:r>
            <a:r>
              <a:rPr lang="en-US" dirty="0" err="1" smtClean="0"/>
              <a:t>holatdan</a:t>
            </a:r>
            <a:r>
              <a:rPr lang="en-US" dirty="0" smtClean="0"/>
              <a:t> </a:t>
            </a:r>
            <a:r>
              <a:rPr lang="en-US" dirty="0" err="1" smtClean="0"/>
              <a:t>noustivor</a:t>
            </a:r>
            <a:r>
              <a:rPr lang="en-US" dirty="0" smtClean="0"/>
              <a:t> </a:t>
            </a:r>
            <a:r>
              <a:rPr lang="en-US" dirty="0" err="1" smtClean="0"/>
              <a:t>holatiga</a:t>
            </a:r>
            <a:r>
              <a:rPr lang="en-US" dirty="0" smtClean="0"/>
              <a:t> </a:t>
            </a:r>
            <a:r>
              <a:rPr lang="en-US" dirty="0" err="1" smtClean="0"/>
              <a:t>o’tishdagi</a:t>
            </a:r>
            <a:r>
              <a:rPr lang="en-US" dirty="0" smtClean="0"/>
              <a:t> </a:t>
            </a:r>
            <a:r>
              <a:rPr lang="en-US" dirty="0" err="1" smtClean="0"/>
              <a:t>chegara</a:t>
            </a:r>
            <a:r>
              <a:rPr lang="en-US" dirty="0" smtClean="0"/>
              <a:t> </a:t>
            </a:r>
            <a:r>
              <a:rPr lang="en-US" dirty="0" err="1" smtClean="0"/>
              <a:t>holati</a:t>
            </a:r>
            <a:r>
              <a:rPr lang="en-US" dirty="0" smtClean="0"/>
              <a:t>, </a:t>
            </a:r>
            <a:r>
              <a:rPr lang="en-US" dirty="0" err="1" smtClean="0"/>
              <a:t>befarq</a:t>
            </a:r>
            <a:r>
              <a:rPr lang="en-US" dirty="0" smtClean="0"/>
              <a:t> </a:t>
            </a:r>
            <a:r>
              <a:rPr lang="en-US" dirty="0" err="1" smtClean="0"/>
              <a:t>muvozanat</a:t>
            </a:r>
            <a:r>
              <a:rPr lang="en-US" dirty="0" smtClean="0"/>
              <a:t> </a:t>
            </a:r>
            <a:r>
              <a:rPr lang="en-US" dirty="0" err="1" smtClean="0"/>
              <a:t>holatiga</a:t>
            </a:r>
            <a:r>
              <a:rPr lang="en-US" dirty="0" smtClean="0"/>
              <a:t> </a:t>
            </a:r>
            <a:r>
              <a:rPr lang="en-US" dirty="0" err="1" smtClean="0"/>
              <a:t>to’g’ri</a:t>
            </a:r>
            <a:r>
              <a:rPr lang="en-US" dirty="0" smtClean="0"/>
              <a:t> </a:t>
            </a:r>
            <a:r>
              <a:rPr lang="en-US" dirty="0" err="1" smtClean="0"/>
              <a:t>kelib</a:t>
            </a:r>
            <a:r>
              <a:rPr lang="en-US" dirty="0" smtClean="0"/>
              <a:t> </a:t>
            </a:r>
            <a:r>
              <a:rPr lang="en-US" dirty="0" err="1" smtClean="0"/>
              <a:t>sterjenning</a:t>
            </a:r>
            <a:r>
              <a:rPr lang="en-US" dirty="0" smtClean="0"/>
              <a:t> ham </a:t>
            </a:r>
            <a:r>
              <a:rPr lang="en-US" dirty="0" err="1" smtClean="0"/>
              <a:t>to’g’ri</a:t>
            </a:r>
            <a:r>
              <a:rPr lang="en-US" dirty="0" smtClean="0"/>
              <a:t> </a:t>
            </a:r>
            <a:r>
              <a:rPr lang="en-US" dirty="0" err="1" smtClean="0"/>
              <a:t>chiziqli</a:t>
            </a:r>
            <a:r>
              <a:rPr lang="en-US" dirty="0" smtClean="0"/>
              <a:t>, ham </a:t>
            </a:r>
            <a:r>
              <a:rPr lang="en-US" dirty="0" err="1" smtClean="0"/>
              <a:t>egri</a:t>
            </a:r>
            <a:r>
              <a:rPr lang="en-US" dirty="0" smtClean="0"/>
              <a:t> </a:t>
            </a:r>
            <a:r>
              <a:rPr lang="en-US" dirty="0" err="1" smtClean="0"/>
              <a:t>chiziqli</a:t>
            </a:r>
            <a:r>
              <a:rPr lang="en-US" dirty="0" smtClean="0"/>
              <a:t> </a:t>
            </a:r>
            <a:r>
              <a:rPr lang="en-US" dirty="0" err="1" smtClean="0"/>
              <a:t>holati</a:t>
            </a:r>
            <a:r>
              <a:rPr lang="en-US" dirty="0" smtClean="0"/>
              <a:t> </a:t>
            </a:r>
            <a:r>
              <a:rPr lang="en-US" dirty="0" err="1" smtClean="0"/>
              <a:t>muvozanatda</a:t>
            </a:r>
            <a:r>
              <a:rPr lang="en-US" dirty="0" smtClean="0"/>
              <a:t> </a:t>
            </a:r>
            <a:r>
              <a:rPr lang="en-US" dirty="0" err="1" smtClean="0"/>
              <a:t>bo’ladi</a:t>
            </a:r>
            <a:r>
              <a:rPr lang="en-US" dirty="0" smtClean="0"/>
              <a:t> </a:t>
            </a:r>
            <a:r>
              <a:rPr lang="uz-Cyrl-UZ" dirty="0" smtClean="0"/>
              <a:t>-</a:t>
            </a:r>
            <a:r>
              <a:rPr lang="en-US" dirty="0" err="1" smtClean="0"/>
              <a:t>shu</a:t>
            </a:r>
            <a:r>
              <a:rPr lang="en-US" dirty="0" smtClean="0"/>
              <a:t> </a:t>
            </a:r>
            <a:r>
              <a:rPr lang="en-US" dirty="0" err="1" smtClean="0"/>
              <a:t>holatga</a:t>
            </a:r>
            <a:r>
              <a:rPr lang="en-US" dirty="0" smtClean="0"/>
              <a:t> </a:t>
            </a:r>
            <a:r>
              <a:rPr lang="en-US" dirty="0" err="1" smtClean="0"/>
              <a:t>to’g’ri</a:t>
            </a:r>
            <a:r>
              <a:rPr lang="en-US" dirty="0" smtClean="0"/>
              <a:t> </a:t>
            </a:r>
            <a:r>
              <a:rPr lang="en-US" dirty="0" err="1" smtClean="0"/>
              <a:t>keluvchi</a:t>
            </a:r>
            <a:r>
              <a:rPr lang="en-US" dirty="0" smtClean="0"/>
              <a:t> </a:t>
            </a:r>
            <a:r>
              <a:rPr lang="en-US" dirty="0" err="1" smtClean="0"/>
              <a:t>tashqi</a:t>
            </a:r>
            <a:r>
              <a:rPr lang="en-US" dirty="0" smtClean="0"/>
              <a:t> </a:t>
            </a:r>
            <a:r>
              <a:rPr lang="en-US" dirty="0" err="1" smtClean="0"/>
              <a:t>kuchni</a:t>
            </a:r>
            <a:r>
              <a:rPr lang="en-US" dirty="0" smtClean="0"/>
              <a:t> – </a:t>
            </a:r>
            <a:r>
              <a:rPr lang="en-US" dirty="0" err="1" smtClean="0"/>
              <a:t>kritik</a:t>
            </a:r>
            <a:r>
              <a:rPr lang="en-US" dirty="0" smtClean="0"/>
              <a:t> </a:t>
            </a:r>
            <a:r>
              <a:rPr lang="en-US" dirty="0" err="1" smtClean="0"/>
              <a:t>kuch</a:t>
            </a:r>
            <a:r>
              <a:rPr lang="en-US" dirty="0" smtClean="0"/>
              <a:t> </a:t>
            </a:r>
            <a:r>
              <a:rPr lang="en-US" dirty="0" err="1" smtClean="0"/>
              <a:t>deyiladi</a:t>
            </a:r>
            <a:r>
              <a:rPr lang="en-US" dirty="0" smtClean="0"/>
              <a:t> </a:t>
            </a:r>
            <a:r>
              <a:rPr lang="en-US" dirty="0" err="1" smtClean="0"/>
              <a:t>yoki</a:t>
            </a:r>
            <a:r>
              <a:rPr lang="en-US" dirty="0" smtClean="0"/>
              <a:t>, </a:t>
            </a:r>
            <a:r>
              <a:rPr lang="en-US" dirty="0" err="1" smtClean="0"/>
              <a:t>sterjenni</a:t>
            </a:r>
            <a:r>
              <a:rPr lang="en-US" dirty="0" smtClean="0"/>
              <a:t> </a:t>
            </a:r>
            <a:r>
              <a:rPr lang="en-US" dirty="0" err="1" smtClean="0"/>
              <a:t>avvalgi</a:t>
            </a:r>
            <a:r>
              <a:rPr lang="en-US" dirty="0" smtClean="0"/>
              <a:t> </a:t>
            </a:r>
            <a:r>
              <a:rPr lang="en-US" dirty="0" err="1" smtClean="0"/>
              <a:t>muvozanat</a:t>
            </a:r>
            <a:r>
              <a:rPr lang="en-US" dirty="0" smtClean="0"/>
              <a:t> </a:t>
            </a:r>
            <a:r>
              <a:rPr lang="en-US" dirty="0" err="1" smtClean="0"/>
              <a:t>holatini</a:t>
            </a:r>
            <a:r>
              <a:rPr lang="en-US" dirty="0" smtClean="0"/>
              <a:t> </a:t>
            </a:r>
            <a:r>
              <a:rPr lang="en-US" dirty="0" err="1" smtClean="0"/>
              <a:t>yo’qotish</a:t>
            </a:r>
            <a:r>
              <a:rPr lang="en-US" dirty="0" smtClean="0"/>
              <a:t> </a:t>
            </a:r>
            <a:r>
              <a:rPr lang="en-US" dirty="0" err="1" smtClean="0"/>
              <a:t>paytidagi</a:t>
            </a:r>
            <a:r>
              <a:rPr lang="en-US" dirty="0" smtClean="0"/>
              <a:t> </a:t>
            </a:r>
            <a:r>
              <a:rPr lang="en-US" dirty="0" err="1" smtClean="0"/>
              <a:t>tashqi</a:t>
            </a:r>
            <a:r>
              <a:rPr lang="en-US" dirty="0" smtClean="0"/>
              <a:t> </a:t>
            </a:r>
            <a:r>
              <a:rPr lang="en-US" dirty="0" err="1" smtClean="0"/>
              <a:t>kuch</a:t>
            </a:r>
            <a:r>
              <a:rPr lang="en-US" dirty="0" smtClean="0"/>
              <a:t> – </a:t>
            </a:r>
            <a:r>
              <a:rPr lang="en-US" dirty="0" err="1" smtClean="0"/>
              <a:t>R</a:t>
            </a:r>
            <a:r>
              <a:rPr lang="en-US" baseline="-25000" dirty="0" err="1" smtClean="0"/>
              <a:t>kr</a:t>
            </a:r>
            <a:r>
              <a:rPr lang="en-US" dirty="0" smtClean="0"/>
              <a:t> </a:t>
            </a:r>
            <a:r>
              <a:rPr lang="en-US" b="1" dirty="0" err="1" smtClean="0"/>
              <a:t>kritik</a:t>
            </a:r>
            <a:r>
              <a:rPr lang="en-US" b="1" dirty="0" smtClean="0"/>
              <a:t> </a:t>
            </a:r>
            <a:r>
              <a:rPr lang="en-US" b="1" dirty="0" err="1" smtClean="0"/>
              <a:t>kuch</a:t>
            </a:r>
            <a:r>
              <a:rPr lang="en-US" b="1" dirty="0" smtClean="0"/>
              <a:t> </a:t>
            </a:r>
            <a:r>
              <a:rPr lang="en-US" b="1" dirty="0" err="1" smtClean="0"/>
              <a:t>deyiladi</a:t>
            </a:r>
            <a:r>
              <a:rPr lang="en-US" dirty="0" smtClean="0"/>
              <a:t>.</a:t>
            </a:r>
            <a:endParaRPr lang="ru-RU" dirty="0" smtClean="0"/>
          </a:p>
          <a:p>
            <a:r>
              <a:rPr lang="uz-Cyrl-UZ" dirty="0" smtClean="0"/>
              <a:t>SHunga o’xshash misollarni tuzilmalarning boshqa xilidagi elementlarida ham keltirilishimiz mumkin.</a:t>
            </a:r>
            <a:endParaRPr lang="ru-RU" dirty="0" smtClean="0"/>
          </a:p>
          <a:p>
            <a:endParaRPr lang="ru-RU" dirty="0"/>
          </a:p>
        </p:txBody>
      </p:sp>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35726" y="659676"/>
            <a:ext cx="10972800" cy="4525963"/>
          </a:xfrm>
        </p:spPr>
        <p:txBody>
          <a:bodyPr/>
          <a:lstStyle/>
          <a:p>
            <a:r>
              <a:rPr lang="uz-Cyrl-UZ" dirty="0" smtClean="0"/>
              <a:t>Misol: Radial kuchlar ta’siridagi qobiqlar yoki halqasimon tuzilmada q=q</a:t>
            </a:r>
            <a:r>
              <a:rPr lang="uz-Cyrl-UZ" baseline="-25000" dirty="0" smtClean="0"/>
              <a:t>kr</a:t>
            </a:r>
            <a:r>
              <a:rPr lang="uz-Cyrl-UZ" dirty="0" smtClean="0"/>
              <a:t> bo’lganda halqa siqilish bilan birga egilishga ham qarshilik ko’rsatishga majbur bo’ladi. (2-rasm)</a:t>
            </a:r>
            <a:endParaRPr lang="ru-RU" dirty="0" smtClean="0"/>
          </a:p>
          <a:p>
            <a:endParaRPr lang="ru-RU" dirty="0"/>
          </a:p>
        </p:txBody>
      </p:sp>
      <p:pic>
        <p:nvPicPr>
          <p:cNvPr id="24578" name="Picture 2"/>
          <p:cNvPicPr>
            <a:picLocks noChangeAspect="1" noChangeArrowheads="1"/>
          </p:cNvPicPr>
          <p:nvPr/>
        </p:nvPicPr>
        <p:blipFill>
          <a:blip r:embed="rId2"/>
          <a:srcRect l="37649" t="37857" r="32633" b="35893"/>
          <a:stretch>
            <a:fillRect/>
          </a:stretch>
        </p:blipFill>
        <p:spPr bwMode="auto">
          <a:xfrm>
            <a:off x="2373441" y="2769325"/>
            <a:ext cx="7338660" cy="3644537"/>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61852" y="685801"/>
            <a:ext cx="10972800" cy="5205548"/>
          </a:xfrm>
        </p:spPr>
        <p:txBody>
          <a:bodyPr/>
          <a:lstStyle/>
          <a:p>
            <a:r>
              <a:rPr lang="uz-Cyrl-UZ" sz="2400" dirty="0" smtClean="0"/>
              <a:t>konsol kuch P&lt; P</a:t>
            </a:r>
            <a:r>
              <a:rPr lang="uz-Cyrl-UZ" sz="2400" baseline="-25000" dirty="0" smtClean="0"/>
              <a:t>K </a:t>
            </a:r>
            <a:r>
              <a:rPr lang="uz-Cyrl-UZ" sz="2400" dirty="0" smtClean="0"/>
              <a:t>bo’lganda tekis egilishga, P &gt;P</a:t>
            </a:r>
            <a:r>
              <a:rPr lang="uz-Cyrl-UZ" sz="2400" baseline="-25000" dirty="0" smtClean="0"/>
              <a:t>K </a:t>
            </a:r>
            <a:r>
              <a:rPr lang="uz-Cyrl-UZ" sz="2400" dirty="0" smtClean="0"/>
              <a:t>bo’lganda esa egilish bilan buralishga qarshilik ko’rsatadi va ustivorligini yo’qotadi.(3-rasm)</a:t>
            </a:r>
            <a:endParaRPr lang="ru-RU" sz="2400" dirty="0" smtClean="0"/>
          </a:p>
          <a:p>
            <a:r>
              <a:rPr lang="uz-Cyrl-UZ" sz="2400" dirty="0" smtClean="0"/>
              <a:t>Bu misollardan shunday xulosa kelib chiqadi shunga o’xshash tuzilmalarni loyihalaganda albatta ularni mustahkamlikka hisoblash bilan birga ustivorligini ham tekshirish kerak ekan.</a:t>
            </a:r>
            <a:endParaRPr lang="ru-RU" sz="2400" dirty="0" smtClean="0"/>
          </a:p>
          <a:p>
            <a:r>
              <a:rPr lang="uz-Cyrl-UZ" sz="2400" dirty="0" smtClean="0"/>
              <a:t>Demak biz tekshirgan sterjen xavfsiz ishlashi uchun sterjenga qo’yilgan siquvchi kuch Rk dan bir necha marotaba kichik bo’lishi kerak.</a:t>
            </a:r>
            <a:endParaRPr lang="ru-RU" sz="2400" dirty="0" smtClean="0"/>
          </a:p>
          <a:p>
            <a:r>
              <a:rPr lang="uz-Cyrl-UZ" sz="2400" dirty="0" smtClean="0"/>
              <a:t>                                             </a:t>
            </a:r>
            <a:r>
              <a:rPr lang="en-US" sz="2400" dirty="0" smtClean="0"/>
              <a:t>			</a:t>
            </a:r>
            <a:r>
              <a:rPr lang="uz-Cyrl-UZ" sz="2400" dirty="0" smtClean="0"/>
              <a:t>(</a:t>
            </a:r>
            <a:r>
              <a:rPr lang="uz-Cyrl-UZ" sz="2400" dirty="0" smtClean="0"/>
              <a:t>1)</a:t>
            </a:r>
            <a:endParaRPr lang="ru-RU" sz="2400" dirty="0" smtClean="0"/>
          </a:p>
          <a:p>
            <a:endParaRPr lang="en-US" sz="2400" dirty="0" smtClean="0"/>
          </a:p>
          <a:p>
            <a:endParaRPr lang="en-US" sz="2400" dirty="0" smtClean="0"/>
          </a:p>
          <a:p>
            <a:endParaRPr lang="en-US" sz="2400" dirty="0" smtClean="0"/>
          </a:p>
          <a:p>
            <a:r>
              <a:rPr lang="en-US" sz="2400" dirty="0" smtClean="0"/>
              <a:t>Ku </a:t>
            </a:r>
            <a:r>
              <a:rPr lang="en-US" sz="2400" dirty="0" smtClean="0"/>
              <a:t>– </a:t>
            </a:r>
            <a:r>
              <a:rPr lang="en-US" sz="2400" dirty="0" err="1" smtClean="0"/>
              <a:t>ustivorlik</a:t>
            </a:r>
            <a:r>
              <a:rPr lang="en-US" sz="2400" dirty="0" smtClean="0"/>
              <a:t> </a:t>
            </a:r>
            <a:r>
              <a:rPr lang="en-US" sz="2400" dirty="0" err="1" smtClean="0"/>
              <a:t>uchun</a:t>
            </a:r>
            <a:r>
              <a:rPr lang="en-US" sz="2400" dirty="0" smtClean="0"/>
              <a:t> </a:t>
            </a:r>
            <a:r>
              <a:rPr lang="en-US" sz="2400" dirty="0" err="1" smtClean="0"/>
              <a:t>ehtiyojlik</a:t>
            </a:r>
            <a:r>
              <a:rPr lang="en-US" sz="2400" dirty="0" smtClean="0"/>
              <a:t> </a:t>
            </a:r>
            <a:r>
              <a:rPr lang="en-US" sz="2400" dirty="0" err="1" smtClean="0"/>
              <a:t>koeffitsienti</a:t>
            </a:r>
            <a:r>
              <a:rPr lang="en-US" sz="2400" dirty="0" smtClean="0"/>
              <a:t>, </a:t>
            </a:r>
            <a:r>
              <a:rPr lang="en-US" sz="2400" dirty="0" err="1" smtClean="0"/>
              <a:t>Rkr</a:t>
            </a:r>
            <a:r>
              <a:rPr lang="en-US" sz="2400" dirty="0" smtClean="0"/>
              <a:t> – </a:t>
            </a:r>
            <a:r>
              <a:rPr lang="en-US" sz="2400" dirty="0" err="1" smtClean="0"/>
              <a:t>kritik</a:t>
            </a:r>
            <a:r>
              <a:rPr lang="en-US" sz="2400" dirty="0" smtClean="0"/>
              <a:t> </a:t>
            </a:r>
            <a:r>
              <a:rPr lang="en-US" sz="2400" dirty="0" err="1" smtClean="0"/>
              <a:t>kuch</a:t>
            </a:r>
            <a:r>
              <a:rPr lang="en-US" sz="2400" dirty="0" smtClean="0"/>
              <a:t>.</a:t>
            </a:r>
            <a:endParaRPr lang="ru-RU" sz="2400" dirty="0" smtClean="0"/>
          </a:p>
          <a:p>
            <a:endParaRPr lang="ru-RU" sz="2400" dirty="0"/>
          </a:p>
        </p:txBody>
      </p:sp>
      <p:sp>
        <p:nvSpPr>
          <p:cNvPr id="25602" name="Rectangle 2"/>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5601" name="Object 1"/>
          <p:cNvGraphicFramePr>
            <a:graphicFrameLocks noChangeAspect="1"/>
          </p:cNvGraphicFramePr>
          <p:nvPr/>
        </p:nvGraphicFramePr>
        <p:xfrm>
          <a:off x="0" y="0"/>
          <a:ext cx="619125" cy="466725"/>
        </p:xfrm>
        <a:graphic>
          <a:graphicData uri="http://schemas.openxmlformats.org/presentationml/2006/ole">
            <p:oleObj spid="_x0000_s25601" name="Формула" r:id="rId3" imgW="622030" imgH="469696" progId="Equation.3">
              <p:embed/>
            </p:oleObj>
          </a:graphicData>
        </a:graphic>
      </p:graphicFrame>
      <p:pic>
        <p:nvPicPr>
          <p:cNvPr id="25605" name="Picture 5"/>
          <p:cNvPicPr>
            <a:picLocks noChangeAspect="1" noChangeArrowheads="1"/>
          </p:cNvPicPr>
          <p:nvPr/>
        </p:nvPicPr>
        <p:blipFill>
          <a:blip r:embed="rId4"/>
          <a:srcRect l="42468" t="49107" r="51709" b="44107"/>
          <a:stretch>
            <a:fillRect/>
          </a:stretch>
        </p:blipFill>
        <p:spPr bwMode="auto">
          <a:xfrm>
            <a:off x="3997234" y="3605348"/>
            <a:ext cx="2325189" cy="1523399"/>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40228" y="359229"/>
            <a:ext cx="10972800" cy="4525963"/>
          </a:xfrm>
        </p:spPr>
        <p:txBody>
          <a:bodyPr/>
          <a:lstStyle/>
          <a:p>
            <a:r>
              <a:rPr lang="uz-Cyrl-UZ" sz="2400" dirty="0" smtClean="0"/>
              <a:t>Muxandislik inshootlarini loyihalash san’ati rivojlanishi tarixida ularni ustivorlikka hisoblashda qo’yilgan xatolar ko’pgina xavf-xatarlarga olib kelmoqda. </a:t>
            </a:r>
            <a:endParaRPr lang="ru-RU" sz="2400" dirty="0" smtClean="0"/>
          </a:p>
          <a:p>
            <a:r>
              <a:rPr lang="uz-Cyrl-UZ" sz="2400" b="1" u="sng" dirty="0" smtClean="0"/>
              <a:t>Masalan,</a:t>
            </a:r>
            <a:r>
              <a:rPr lang="uz-Cyrl-UZ" sz="2400" dirty="0" smtClean="0"/>
              <a:t> AQSHda Kvebekdan 14 km uzoqlikdagi SHimoliy Lavrentiya daryosiga 1907 yilda qurilayotgan ko’prik ish vaqtining tugashiga oz vaqt </a:t>
            </a:r>
            <a:r>
              <a:rPr lang="uz-Cyrl-UZ" sz="2400" dirty="0" smtClean="0"/>
              <a:t>qolganda</a:t>
            </a:r>
            <a:r>
              <a:rPr lang="en-US" sz="2400" dirty="0" smtClean="0"/>
              <a:t> </a:t>
            </a:r>
            <a:r>
              <a:rPr lang="uz-Cyrl-UZ" sz="2400" dirty="0" smtClean="0"/>
              <a:t>ag’darilib </a:t>
            </a:r>
            <a:r>
              <a:rPr lang="uz-Cyrl-UZ" sz="2400" dirty="0" smtClean="0"/>
              <a:t>tushgan. Ko’prik konsol sistemali bo’lib bosh prolyoti 549 m ga teng, unda ishlayotgan barcha ishchi va texniklar halok bo’lgan va 9000 tonnali metall konstruktsiya butunlay ishdan chiqib, uning ko’pgina qismi suvga 40 m chuqurlikka g’arq bo’lgan. 1916 yili, ya’ni oradan 9 yil o’tib, yana shu joyda o’sha sxema bo’yicha yangi Kvebek ko’prigini qurish nihoyasiga yetkazilgan, ammo ikkinchi marta ham ko’prik halokatga uchragan, bu safar osma prolyoti suvga ag’darilib tushgan va cho’kib ketgan. Ikkala holda ham halokatga siqilgan yig’ma sterjenning ustivorlikka noto’g’ri hisoblanganligi sabab bo’lib, u vaqtlarda siqilgan sterjenlarni hisoblash nazariyasi mukammal ishlab chiqilmaganligidan loyihachilarning gunohini yengillashtiruvchi sabablardan biri edi.</a:t>
            </a:r>
            <a:endParaRPr lang="ru-RU" sz="2400" dirty="0" smtClean="0"/>
          </a:p>
          <a:p>
            <a:endParaRPr lang="ru-RU" sz="2400" dirty="0"/>
          </a:p>
        </p:txBody>
      </p:sp>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09600" y="933995"/>
            <a:ext cx="10972800" cy="4525963"/>
          </a:xfrm>
        </p:spPr>
        <p:txBody>
          <a:bodyPr/>
          <a:lstStyle/>
          <a:p>
            <a:r>
              <a:rPr lang="uz-Cyrl-UZ" sz="2800" dirty="0" smtClean="0"/>
              <a:t>Siqilgan sterjenlarni ustivorlikka mumkin qadar puxta hisoblash zarur va muhimligini ko’rsatuvchi saboq, 1891 yilda SHveytsariyaning  Menxenshteyn  qishlog’ida  bo’lgan  halokatli hodisasidir. 42 m uzunlikdagi 12 vagondan iborat bo’lgan passajir poezdi ko’prikdan o’tish vaqtida halokatga uchragan buning asosiy sababi fermaning siqilgan tirgovuchlaridan biri ustivorligini yo’qotganligi bo’lib, butun ko’prikning buzilishiga olib kelgan.</a:t>
            </a:r>
            <a:endParaRPr lang="ru-RU" sz="2800" dirty="0" smtClean="0"/>
          </a:p>
          <a:p>
            <a:r>
              <a:rPr lang="uz-Cyrl-UZ" sz="2800" dirty="0" smtClean="0"/>
              <a:t>Demak, bo’ylama egilish xavfli ekan, shuning uchun uning hosil bo’lishiga yo’l qo’yib bo’lmaydi. Siqilgan sterjenlarning ko’ndalang kesim yuzalari o’lchamlarini mustahkamlik shartidan foydalanib hisoblamasdan, siquvchi kuchlanishning kritik kuchlanishdan kichik bo’lishi shartidan foydalanib hisoblash to’g’ridi</a:t>
            </a:r>
            <a:endParaRPr lang="ru-RU" sz="2800" dirty="0" smtClean="0"/>
          </a:p>
          <a:p>
            <a:endParaRPr lang="ru-RU" sz="2800" dirty="0"/>
          </a:p>
        </p:txBody>
      </p:sp>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Grp="1" noChangeAspect="1" noChangeArrowheads="1"/>
          </p:cNvPicPr>
          <p:nvPr>
            <p:ph idx="1"/>
          </p:nvPr>
        </p:nvPicPr>
        <p:blipFill>
          <a:blip r:embed="rId2"/>
          <a:srcRect l="27174" t="26986" r="23171" b="24237"/>
          <a:stretch>
            <a:fillRect/>
          </a:stretch>
        </p:blipFill>
        <p:spPr bwMode="auto">
          <a:xfrm>
            <a:off x="1331640" y="992778"/>
            <a:ext cx="9082472" cy="5016136"/>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srcRect l="29015" t="33214" r="23497" b="40000"/>
          <a:stretch>
            <a:fillRect/>
          </a:stretch>
        </p:blipFill>
        <p:spPr bwMode="auto">
          <a:xfrm>
            <a:off x="805371" y="1149531"/>
            <a:ext cx="10586219" cy="4232366"/>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300446" y="836022"/>
            <a:ext cx="10620103"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SHarnirli</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maxkamlangan</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uchlariga</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chegaraviy</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kuchlar</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H=</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a:t>
            </a:r>
            <a:r>
              <a:rPr kumimoji="0" lang="en-US" sz="2000" b="0" i="0" u="none" strike="noStrike" cap="none" normalizeH="0" baseline="-30000" dirty="0" err="1" smtClean="0">
                <a:ln>
                  <a:noFill/>
                </a:ln>
                <a:solidFill>
                  <a:schemeClr val="tx1"/>
                </a:solidFill>
                <a:effectLst/>
                <a:latin typeface="Arial" pitchFamily="34" charset="0"/>
                <a:ea typeface="Times New Roman" pitchFamily="18" charset="0"/>
                <a:cs typeface="Arial" pitchFamily="34" charset="0"/>
              </a:rPr>
              <a:t>gt</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(4-rasm)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qo’</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yilgan</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sterjenni</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k</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rib chi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q</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amiz</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Ustivorligini</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y</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o’q</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otgan</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sterjenning</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eng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kichik</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GK</a:t>
            </a:r>
            <a:r>
              <a:rPr kumimoji="0" lang="en-US" sz="2000" b="0" i="0" u="none" strike="noStrike" cap="none" normalizeH="0" baseline="-30000" dirty="0" err="1" smtClean="0">
                <a:ln>
                  <a:noFill/>
                </a:ln>
                <a:solidFill>
                  <a:schemeClr val="tx1"/>
                </a:solidFill>
                <a:effectLst/>
                <a:latin typeface="Arial" pitchFamily="34" charset="0"/>
                <a:ea typeface="Times New Roman" pitchFamily="18" charset="0"/>
                <a:cs typeface="Arial" pitchFamily="34" charset="0"/>
              </a:rPr>
              <a:t>okp</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tekislikda</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yuz</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beradi</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Kritik</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kuchni</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ani</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q</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lash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uchun</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sterjen</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egilgan</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o’q</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ining</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q</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ribiy</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differentsial</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tenglamasidan</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foydalaniladi</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34817" name="Object 1"/>
          <p:cNvGraphicFramePr>
            <a:graphicFrameLocks noChangeAspect="1"/>
          </p:cNvGraphicFramePr>
          <p:nvPr/>
        </p:nvGraphicFramePr>
        <p:xfrm>
          <a:off x="4558937" y="2481943"/>
          <a:ext cx="2024743" cy="734907"/>
        </p:xfrm>
        <a:graphic>
          <a:graphicData uri="http://schemas.openxmlformats.org/presentationml/2006/ole">
            <p:oleObj spid="_x0000_s34817" name="Формула" r:id="rId3" imgW="1168400" imgH="419100" progId="Equation.3">
              <p:embed/>
            </p:oleObj>
          </a:graphicData>
        </a:graphic>
      </p:graphicFrame>
      <p:sp>
        <p:nvSpPr>
          <p:cNvPr id="34819" name="Rectangle 3"/>
          <p:cNvSpPr>
            <a:spLocks noChangeArrowheads="1"/>
          </p:cNvSpPr>
          <p:nvPr/>
        </p:nvSpPr>
        <p:spPr bwMode="auto">
          <a:xfrm>
            <a:off x="0" y="923925"/>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r>
              <a:rPr kumimoji="0" lang="ru-RU" sz="11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34821" name="Rectangle 5"/>
          <p:cNvSpPr>
            <a:spLocks noChangeArrowheads="1"/>
          </p:cNvSpPr>
          <p:nvPr/>
        </p:nvSpPr>
        <p:spPr bwMode="auto">
          <a:xfrm>
            <a:off x="718457" y="3592285"/>
            <a:ext cx="4689566"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Ixtiyoriy</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kesimdagi</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eguchi</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moment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34820" name="Object 4"/>
          <p:cNvGraphicFramePr>
            <a:graphicFrameLocks noChangeAspect="1"/>
          </p:cNvGraphicFramePr>
          <p:nvPr/>
        </p:nvGraphicFramePr>
        <p:xfrm>
          <a:off x="5852159" y="3500846"/>
          <a:ext cx="2064775" cy="653143"/>
        </p:xfrm>
        <a:graphic>
          <a:graphicData uri="http://schemas.openxmlformats.org/presentationml/2006/ole">
            <p:oleObj spid="_x0000_s34820" name="Формула" r:id="rId4" imgW="762000" imgH="241300" progId="Equation.3">
              <p:embed/>
            </p:oleObj>
          </a:graphicData>
        </a:graphic>
      </p:graphicFrame>
      <p:sp>
        <p:nvSpPr>
          <p:cNvPr id="34822" name="Rectangle 6"/>
          <p:cNvSpPr>
            <a:spLocks noChangeArrowheads="1"/>
          </p:cNvSpPr>
          <p:nvPr/>
        </p:nvSpPr>
        <p:spPr bwMode="auto">
          <a:xfrm>
            <a:off x="0" y="295275"/>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(2)</a:t>
            </a:r>
            <a:r>
              <a:rPr kumimoji="0" lang="ru-RU" sz="11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34824" name="Rectangle 8"/>
          <p:cNvSpPr>
            <a:spLocks noChangeArrowheads="1"/>
          </p:cNvSpPr>
          <p:nvPr/>
        </p:nvSpPr>
        <p:spPr bwMode="auto">
          <a:xfrm>
            <a:off x="627018" y="4794068"/>
            <a:ext cx="420624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U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a:t>
            </a:r>
            <a:r>
              <a:rPr kumimoji="0" lang="en-US"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olda</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34823" name="Object 7"/>
          <p:cNvGraphicFramePr>
            <a:graphicFrameLocks noChangeAspect="1"/>
          </p:cNvGraphicFramePr>
          <p:nvPr/>
        </p:nvGraphicFramePr>
        <p:xfrm>
          <a:off x="4756673" y="4728755"/>
          <a:ext cx="1948111" cy="694781"/>
        </p:xfrm>
        <a:graphic>
          <a:graphicData uri="http://schemas.openxmlformats.org/presentationml/2006/ole">
            <p:oleObj spid="_x0000_s34823" name="Формула" r:id="rId5" imgW="1181100" imgH="419100" progId="Equation.3">
              <p:embed/>
            </p:oleObj>
          </a:graphicData>
        </a:graphic>
      </p:graphicFrame>
      <p:sp>
        <p:nvSpPr>
          <p:cNvPr id="34825" name="Rectangle 9"/>
          <p:cNvSpPr>
            <a:spLocks noChangeArrowheads="1"/>
          </p:cNvSpPr>
          <p:nvPr/>
        </p:nvSpPr>
        <p:spPr bwMode="auto">
          <a:xfrm>
            <a:off x="0" y="942975"/>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(3)</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2"/>
          <a:srcRect l="28613" t="42500" r="35846" b="27500"/>
          <a:stretch>
            <a:fillRect/>
          </a:stretch>
        </p:blipFill>
        <p:spPr bwMode="auto">
          <a:xfrm>
            <a:off x="1374401" y="1254034"/>
            <a:ext cx="8918198" cy="4232365"/>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p:cNvPicPr>
            <a:picLocks noChangeAspect="1" noChangeArrowheads="1"/>
          </p:cNvPicPr>
          <p:nvPr/>
        </p:nvPicPr>
        <p:blipFill>
          <a:blip r:embed="rId2"/>
          <a:srcRect l="28412" t="25893" r="23799" b="25714"/>
          <a:stretch>
            <a:fillRect/>
          </a:stretch>
        </p:blipFill>
        <p:spPr bwMode="auto">
          <a:xfrm>
            <a:off x="1723576" y="770709"/>
            <a:ext cx="8700584" cy="4953485"/>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arlavha 1">
            <a:extLst>
              <a:ext uri="{FF2B5EF4-FFF2-40B4-BE49-F238E27FC236}">
                <a16:creationId xmlns:a16="http://schemas.microsoft.com/office/drawing/2014/main" xmlns="" id="{E6E7F6CB-AE2B-4058-9B26-95FF578CA84E}"/>
              </a:ext>
            </a:extLst>
          </p:cNvPr>
          <p:cNvSpPr>
            <a:spLocks noGrp="1"/>
          </p:cNvSpPr>
          <p:nvPr>
            <p:ph idx="1"/>
          </p:nvPr>
        </p:nvSpPr>
        <p:spPr/>
        <p:txBody>
          <a:bodyPr/>
          <a:lstStyle/>
          <a:p>
            <a:pPr algn="ctr"/>
            <a:r>
              <a:rPr lang="en-US" sz="5400" dirty="0" err="1"/>
              <a:t>Kritik</a:t>
            </a:r>
            <a:r>
              <a:rPr lang="en-US" sz="5400" dirty="0"/>
              <a:t> </a:t>
            </a:r>
            <a:r>
              <a:rPr lang="en-US" sz="5400" dirty="0" err="1"/>
              <a:t>kuchlanish</a:t>
            </a:r>
            <a:r>
              <a:rPr lang="en-US" sz="5400" dirty="0"/>
              <a:t> </a:t>
            </a:r>
            <a:endParaRPr lang="uz-Latn-UZ" sz="5400" dirty="0"/>
          </a:p>
        </p:txBody>
      </p:sp>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A0DD6BCB-8DCA-423C-81D1-21A5CD183B22}"/>
              </a:ext>
            </a:extLst>
          </p:cNvPr>
          <p:cNvSpPr/>
          <p:nvPr/>
        </p:nvSpPr>
        <p:spPr>
          <a:xfrm>
            <a:off x="299545" y="961697"/>
            <a:ext cx="11682248" cy="4154984"/>
          </a:xfrm>
          <a:prstGeom prst="rect">
            <a:avLst/>
          </a:prstGeom>
        </p:spPr>
        <p:txBody>
          <a:bodyPr wrap="square">
            <a:spAutoFit/>
          </a:bodyPr>
          <a:lstStyle/>
          <a:p>
            <a:pPr indent="449580" algn="just">
              <a:spcAft>
                <a:spcPts val="0"/>
              </a:spcAft>
            </a:pPr>
            <a:r>
              <a:rPr lang="uz-Cyrl-UZ" sz="2400" b="1" i="1" dirty="0">
                <a:latin typeface="Times New Roman" panose="02020603050405020304" pitchFamily="18" charset="0"/>
                <a:ea typeface="Calibri" panose="020F0502020204030204" pitchFamily="34" charset="0"/>
                <a:cs typeface="Times New Roman" panose="02020603050405020304" pitchFamily="18" charset="0"/>
              </a:rPr>
              <a:t>Ko’pgina  hollarda,  inshoot  va  mashina  qismlari  uchun ishlatiladigan  konstruktsiya  elementlarining  egiluvchanligi, yuqorida aniqlangan chegaradan kichik bo’lgan hollar uchrab turadi.</a:t>
            </a:r>
            <a:endParaRPr lang="uz-Latn-UZ" sz="2400" b="1" i="1" dirty="0">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uz-Cyrl-UZ" sz="2400" b="1" i="1" dirty="0">
                <a:latin typeface="Times New Roman" panose="02020603050405020304" pitchFamily="18" charset="0"/>
                <a:ea typeface="Calibri" panose="020F0502020204030204" pitchFamily="34" charset="0"/>
                <a:cs typeface="Times New Roman" panose="02020603050405020304" pitchFamily="18" charset="0"/>
              </a:rPr>
              <a:t>Bunday hollarda, kritik kuchlanish proportsionallik chegarasidan oshib ketganligi sababli, Guk qonuni o’z kuchini yo’qotadi, shuning uchun Eyler formulasidan foydalanib bo’lmaydi. Egiluvchanligi 100 40÷ oraliqda bo’lgan konstruktsiya elementlari amalda juda ko’p uchraydi. Bu chegarada kritik kuchlanishning qiymatini aniqlash uchun ko’p tajribalar o’tkazilgan bo’lib,  ulardan  eng  muhim  xulosalar  chiqarishga  erishgan tajribalardan birini rus olimi F . Yasinskiy o’tkazgandir</a:t>
            </a:r>
            <a:endParaRPr lang="uz-Latn-UZ" sz="2400" b="1" i="1" dirty="0">
              <a:latin typeface="Calibri" panose="020F0502020204030204" pitchFamily="34" charset="0"/>
              <a:ea typeface="Calibri" panose="020F0502020204030204" pitchFamily="34" charset="0"/>
              <a:cs typeface="Times New Roman" panose="02020603050405020304" pitchFamily="18" charset="0"/>
            </a:endParaRPr>
          </a:p>
          <a:p>
            <a:r>
              <a:rPr lang="uz-Cyrl-UZ" sz="2400" b="1" i="1" dirty="0">
                <a:latin typeface="Times New Roman" panose="02020603050405020304" pitchFamily="18" charset="0"/>
                <a:ea typeface="Times New Roman" panose="02020603050405020304" pitchFamily="18" charset="0"/>
              </a:rPr>
              <a:t> Umuman sterjen uchlari biz tekshirgan holdan boshqacha maxkamlangan bo’lsa, </a:t>
            </a:r>
            <a:r>
              <a:rPr lang="ru-RU" sz="2400" b="1"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400" b="1" i="1" dirty="0">
                <a:latin typeface="Times New Roman" panose="02020603050405020304" pitchFamily="18" charset="0"/>
                <a:ea typeface="Times New Roman" panose="02020603050405020304" pitchFamily="18" charset="0"/>
              </a:rPr>
              <a:t> xollar uchun xam diferentsial tenglamani tuzib kritik kuch qiymatini topishimiz mumkin.</a:t>
            </a:r>
            <a:endParaRPr lang="uz-Latn-UZ" sz="2400" b="1" i="1" dirty="0"/>
          </a:p>
        </p:txBody>
      </p:sp>
    </p:spTree>
    <p:extLst>
      <p:ext uri="{BB962C8B-B14F-4D97-AF65-F5344CB8AC3E}">
        <p14:creationId xmlns:p14="http://schemas.microsoft.com/office/powerpoint/2010/main" xmlns="" val="682155859"/>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Jadval 14">
            <a:extLst>
              <a:ext uri="{FF2B5EF4-FFF2-40B4-BE49-F238E27FC236}">
                <a16:creationId xmlns:a16="http://schemas.microsoft.com/office/drawing/2014/main" xmlns="" id="{F1C75812-9C7A-44CC-AB21-D57BE55ED59E}"/>
              </a:ext>
            </a:extLst>
          </p:cNvPr>
          <p:cNvGraphicFramePr>
            <a:graphicFrameLocks noGrp="1"/>
          </p:cNvGraphicFramePr>
          <p:nvPr>
            <p:extLst>
              <p:ext uri="{D42A27DB-BD31-4B8C-83A1-F6EECF244321}">
                <p14:modId xmlns:p14="http://schemas.microsoft.com/office/powerpoint/2010/main" xmlns="" val="487448136"/>
              </p:ext>
            </p:extLst>
          </p:nvPr>
        </p:nvGraphicFramePr>
        <p:xfrm>
          <a:off x="976859" y="772512"/>
          <a:ext cx="11098924" cy="5470634"/>
        </p:xfrm>
        <a:graphic>
          <a:graphicData uri="http://schemas.openxmlformats.org/drawingml/2006/table">
            <a:tbl>
              <a:tblPr firstRow="1" firstCol="1" bandRow="1"/>
              <a:tblGrid>
                <a:gridCol w="3645104">
                  <a:extLst>
                    <a:ext uri="{9D8B030D-6E8A-4147-A177-3AD203B41FA5}">
                      <a16:colId xmlns:a16="http://schemas.microsoft.com/office/drawing/2014/main" xmlns="" val="3091783198"/>
                    </a:ext>
                  </a:extLst>
                </a:gridCol>
                <a:gridCol w="7453820">
                  <a:extLst>
                    <a:ext uri="{9D8B030D-6E8A-4147-A177-3AD203B41FA5}">
                      <a16:colId xmlns:a16="http://schemas.microsoft.com/office/drawing/2014/main" xmlns="" val="2826063155"/>
                    </a:ext>
                  </a:extLst>
                </a:gridCol>
              </a:tblGrid>
              <a:tr h="5470634">
                <a:tc>
                  <a:txBody>
                    <a:bodyPr/>
                    <a:lstStyle/>
                    <a:p>
                      <a:pPr>
                        <a:lnSpc>
                          <a:spcPct val="200000"/>
                        </a:lnSpc>
                        <a:spcAft>
                          <a:spcPts val="600"/>
                        </a:spcAft>
                        <a:tabLst>
                          <a:tab pos="450215" algn="l"/>
                        </a:tabLst>
                      </a:pPr>
                      <a:endParaRPr lang="uz-Cyrl-UZ"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Yasinskiy Feliks Stanislavovich (1856-1899),</a:t>
                      </a:r>
                      <a:endParaRPr lang="uz-Latn-UZ" sz="2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professor. Sterjenli sistemalar va sterjenlar ustivorligi   sohasida  taniqli  rus  olimi.</a:t>
                      </a:r>
                      <a:endParaRPr lang="uz-Latn-UZ" sz="2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Bo’ylama  egilishda  differentsial tenglamalarning aniq yechimini ishlab chiqqan va</a:t>
                      </a:r>
                      <a:endParaRPr lang="uz-Latn-UZ" sz="2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sterjenlarning  keltirilgan  uzunligi</a:t>
                      </a:r>
                      <a:endParaRPr lang="uz-Latn-UZ" sz="2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tushunchasini  kiritgan.  SHuningdek  metall</a:t>
                      </a:r>
                      <a:endParaRPr lang="uz-Latn-UZ" sz="2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prokat kesim yuzalarini optimallashtirish</a:t>
                      </a:r>
                      <a:endParaRPr lang="uz-Latn-UZ" sz="2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sohasidagi izlanishlar va fazoviy fermalar</a:t>
                      </a:r>
                      <a:endParaRPr lang="uz-Latn-UZ" sz="2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ham unga taaluqlidir</a:t>
                      </a:r>
                      <a:endParaRPr lang="uz-Latn-UZ"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610462318"/>
                  </a:ext>
                </a:extLst>
              </a:tr>
            </a:tbl>
          </a:graphicData>
        </a:graphic>
      </p:graphicFrame>
      <p:pic>
        <p:nvPicPr>
          <p:cNvPr id="1036" name="Рисунок 1925">
            <a:extLst>
              <a:ext uri="{FF2B5EF4-FFF2-40B4-BE49-F238E27FC236}">
                <a16:creationId xmlns:a16="http://schemas.microsoft.com/office/drawing/2014/main" xmlns="" id="{234AD534-0D2C-40B6-9CF8-62E7DDF6A3BA}"/>
              </a:ext>
            </a:extLst>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76859" y="948531"/>
            <a:ext cx="3606614" cy="402037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446898908"/>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72885C3B-F61D-4A34-AFD3-D8C9D29D470B}"/>
              </a:ext>
            </a:extLst>
          </p:cNvPr>
          <p:cNvSpPr/>
          <p:nvPr/>
        </p:nvSpPr>
        <p:spPr>
          <a:xfrm>
            <a:off x="693682" y="1228397"/>
            <a:ext cx="10357946" cy="4401205"/>
          </a:xfrm>
          <a:prstGeom prst="rect">
            <a:avLst/>
          </a:prstGeom>
        </p:spPr>
        <p:txBody>
          <a:bodyPr wrap="square">
            <a:spAutoFit/>
          </a:bodyPr>
          <a:lstStyle/>
          <a:p>
            <a:r>
              <a:rPr lang="uz-Latn-UZ"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Kritik kuchni aniqlashda Eyler formulasidan foydalanish to’g’risida uzoq vaqt munozaralar davom etdi. Uning bosh sabablaridan biri Eyler formulasi sterjen elastik deformatsiyalar chegarasida, ya’ni Guk qonuni kuchga ega bo’lgan chegarada keltirib chiqarilgan edi. SHuning uchun ham Eyler formulasidan hamma vaqt ham foydalanib bo’lavermaydi. CHunki biz Eyler formulasini chiqarganda balka elastik chizig’i universal formulasidan foydalangan edik, u formula esa Guk qonuni asosida keltirib chiqarilgan shunga asosan undan kritik kuchlanish proportsionallik chegarasidan katta bo’lgan xollarda foydalanib bo’lmaydi. </a:t>
            </a:r>
            <a:endParaRPr lang="uz-Latn-UZ" sz="2800" dirty="0"/>
          </a:p>
        </p:txBody>
      </p:sp>
    </p:spTree>
    <p:extLst>
      <p:ext uri="{BB962C8B-B14F-4D97-AF65-F5344CB8AC3E}">
        <p14:creationId xmlns:p14="http://schemas.microsoft.com/office/powerpoint/2010/main" xmlns="" val="1229552378"/>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F7407348-4878-4767-85A1-88EDD4087FCF}"/>
              </a:ext>
            </a:extLst>
          </p:cNvPr>
          <p:cNvSpPr/>
          <p:nvPr/>
        </p:nvSpPr>
        <p:spPr>
          <a:xfrm>
            <a:off x="662152" y="1072054"/>
            <a:ext cx="10957034" cy="2677656"/>
          </a:xfrm>
          <a:prstGeom prst="rect">
            <a:avLst/>
          </a:prstGeom>
        </p:spPr>
        <p:txBody>
          <a:bodyPr wrap="square">
            <a:spAutoFit/>
          </a:bodyPr>
          <a:lstStyle/>
          <a:p>
            <a:r>
              <a:rPr lang="uz-Latn-UZ"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CHunki Guk qonuni faqat </a:t>
            </a:r>
            <a:r>
              <a:rPr lang="ru-RU"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800" baseline="-25000" dirty="0">
                <a:latin typeface="Times New Roman" panose="02020603050405020304" pitchFamily="18" charset="0"/>
                <a:ea typeface="Times New Roman" panose="02020603050405020304" pitchFamily="18" charset="0"/>
              </a:rPr>
              <a:t>pch </a:t>
            </a:r>
            <a:r>
              <a:rPr lang="uz-Cyrl-UZ" sz="2800" dirty="0">
                <a:latin typeface="Times New Roman" panose="02020603050405020304" pitchFamily="18" charset="0"/>
                <a:ea typeface="Times New Roman" panose="02020603050405020304" pitchFamily="18" charset="0"/>
              </a:rPr>
              <a:t>dagina to’g’ridir.Bu xulosa asosida </a:t>
            </a:r>
            <a:r>
              <a:rPr lang="ru-RU"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800" baseline="-25000" dirty="0">
                <a:latin typeface="Times New Roman" panose="02020603050405020304" pitchFamily="18" charset="0"/>
                <a:ea typeface="Times New Roman" panose="02020603050405020304" pitchFamily="18" charset="0"/>
              </a:rPr>
              <a:t>kr</a:t>
            </a:r>
            <a:r>
              <a:rPr lang="ru-RU"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800" baseline="-25000" dirty="0">
                <a:latin typeface="Times New Roman" panose="02020603050405020304" pitchFamily="18" charset="0"/>
                <a:ea typeface="Times New Roman" panose="02020603050405020304" pitchFamily="18" charset="0"/>
              </a:rPr>
              <a:t>pch</a:t>
            </a:r>
            <a:r>
              <a:rPr lang="uz-Cyrl-UZ" sz="2800" dirty="0">
                <a:latin typeface="Times New Roman" panose="02020603050405020304" pitchFamily="18" charset="0"/>
                <a:ea typeface="Times New Roman" panose="02020603050405020304" pitchFamily="18" charset="0"/>
              </a:rPr>
              <a:t>. Eyler formulani qo’llash mumkin bo’lgan chegarani aniqlaymiz. Haqiqatan ham undagi kuchlanish </a:t>
            </a:r>
            <a:r>
              <a:rPr lang="ru-RU"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800" baseline="-25000" dirty="0">
                <a:latin typeface="Times New Roman" panose="02020603050405020304" pitchFamily="18" charset="0"/>
                <a:ea typeface="Times New Roman" panose="02020603050405020304" pitchFamily="18" charset="0"/>
              </a:rPr>
              <a:t>pch </a:t>
            </a:r>
            <a:r>
              <a:rPr lang="uz-Cyrl-UZ" sz="2800" dirty="0">
                <a:latin typeface="Times New Roman" panose="02020603050405020304" pitchFamily="18" charset="0"/>
                <a:ea typeface="Times New Roman" panose="02020603050405020304" pitchFamily="18" charset="0"/>
              </a:rPr>
              <a:t>dan tashqaridagi chegaralardan agar sterjenli to’g’ri chiziqli holati ustivor bo’lsa elastik chizig’ differentsial tenglamasi Guk qonuni asosida keltirib chiqarilganidan undan foydalanib bo’lmaydi. </a:t>
            </a:r>
            <a:endParaRPr lang="uz-Latn-UZ" sz="2800" dirty="0"/>
          </a:p>
        </p:txBody>
      </p:sp>
      <p:sp>
        <p:nvSpPr>
          <p:cNvPr id="5" name="Rectangle 2">
            <a:extLst>
              <a:ext uri="{FF2B5EF4-FFF2-40B4-BE49-F238E27FC236}">
                <a16:creationId xmlns:a16="http://schemas.microsoft.com/office/drawing/2014/main" xmlns="" id="{62FE6D6A-5011-4339-837C-2B6D60E4D943}"/>
              </a:ext>
            </a:extLst>
          </p:cNvPr>
          <p:cNvSpPr>
            <a:spLocks noChangeArrowheads="1"/>
          </p:cNvSpPr>
          <p:nvPr/>
        </p:nvSpPr>
        <p:spPr bwMode="auto">
          <a:xfrm flipV="1">
            <a:off x="-2325434" y="5033804"/>
            <a:ext cx="21189627" cy="457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uz-Latn-UZ"/>
          </a:p>
        </p:txBody>
      </p:sp>
      <p:graphicFrame>
        <p:nvGraphicFramePr>
          <p:cNvPr id="6" name="Obyekt 5">
            <a:extLst>
              <a:ext uri="{FF2B5EF4-FFF2-40B4-BE49-F238E27FC236}">
                <a16:creationId xmlns:a16="http://schemas.microsoft.com/office/drawing/2014/main" xmlns="" id="{62A961A3-6E9B-474C-9B14-0BB29522AA66}"/>
              </a:ext>
            </a:extLst>
          </p:cNvPr>
          <p:cNvGraphicFramePr>
            <a:graphicFrameLocks noChangeAspect="1"/>
          </p:cNvGraphicFramePr>
          <p:nvPr>
            <p:extLst>
              <p:ext uri="{D42A27DB-BD31-4B8C-83A1-F6EECF244321}">
                <p14:modId xmlns:p14="http://schemas.microsoft.com/office/powerpoint/2010/main" xmlns="" val="1530212475"/>
              </p:ext>
            </p:extLst>
          </p:nvPr>
        </p:nvGraphicFramePr>
        <p:xfrm>
          <a:off x="2441828" y="3958085"/>
          <a:ext cx="7397682" cy="2151438"/>
        </p:xfrm>
        <a:graphic>
          <a:graphicData uri="http://schemas.openxmlformats.org/presentationml/2006/ole">
            <p:oleObj spid="_x0000_s2053" r:id="rId3" imgW="1714500" imgH="508000" progId="Equation.3">
              <p:embed/>
            </p:oleObj>
          </a:graphicData>
        </a:graphic>
      </p:graphicFrame>
    </p:spTree>
    <p:extLst>
      <p:ext uri="{BB962C8B-B14F-4D97-AF65-F5344CB8AC3E}">
        <p14:creationId xmlns:p14="http://schemas.microsoft.com/office/powerpoint/2010/main" xmlns="" val="4153110929"/>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1">
            <a:extLst>
              <a:ext uri="{FF2B5EF4-FFF2-40B4-BE49-F238E27FC236}">
                <a16:creationId xmlns:a16="http://schemas.microsoft.com/office/drawing/2014/main" xmlns="" id="{B051BABA-2656-4A8F-BFD2-53B3A0A46399}"/>
              </a:ext>
            </a:extLst>
          </p:cNvPr>
          <p:cNvGrpSpPr>
            <a:grpSpLocks/>
          </p:cNvGrpSpPr>
          <p:nvPr/>
        </p:nvGrpSpPr>
        <p:grpSpPr bwMode="auto">
          <a:xfrm>
            <a:off x="651641" y="725214"/>
            <a:ext cx="10888717" cy="5407572"/>
            <a:chOff x="1134" y="783"/>
            <a:chExt cx="9360" cy="5432"/>
          </a:xfrm>
        </p:grpSpPr>
        <p:pic>
          <p:nvPicPr>
            <p:cNvPr id="3077" name="Picture 5">
              <a:extLst>
                <a:ext uri="{FF2B5EF4-FFF2-40B4-BE49-F238E27FC236}">
                  <a16:creationId xmlns:a16="http://schemas.microsoft.com/office/drawing/2014/main" xmlns="" id="{B40DCAD0-AE75-46A6-B66D-2544658446B9}"/>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l="2814" r="15292"/>
            <a:stretch>
              <a:fillRect/>
            </a:stretch>
          </p:blipFill>
          <p:spPr bwMode="auto">
            <a:xfrm>
              <a:off x="1674" y="783"/>
              <a:ext cx="2634" cy="3944"/>
            </a:xfrm>
            <a:prstGeom prst="rect">
              <a:avLst/>
            </a:prstGeom>
            <a:noFill/>
            <a:extLst>
              <a:ext uri="{909E8E84-426E-40DD-AFC4-6F175D3DCCD1}">
                <a14:hiddenFill xmlns:a14="http://schemas.microsoft.com/office/drawing/2010/main" xmlns="">
                  <a:solidFill>
                    <a:srgbClr val="FFFFFF"/>
                  </a:solidFill>
                </a14:hiddenFill>
              </a:ext>
            </a:extLst>
          </p:spPr>
        </p:pic>
        <p:pic>
          <p:nvPicPr>
            <p:cNvPr id="3076" name="Picture 4" descr="Top_014">
              <a:extLst>
                <a:ext uri="{FF2B5EF4-FFF2-40B4-BE49-F238E27FC236}">
                  <a16:creationId xmlns:a16="http://schemas.microsoft.com/office/drawing/2014/main" xmlns="" id="{ED0BD5CB-9D1A-4A82-A014-2101D0B9178E}"/>
                </a:ext>
              </a:extLst>
            </p:cNvPr>
            <p:cNvPicPr>
              <a:picLocks noChangeAspect="1" noChangeArrowheads="1"/>
            </p:cNvPicPr>
            <p:nvPr/>
          </p:nvPicPr>
          <p:blipFill>
            <a:blip r:embed="rId3">
              <a:extLst>
                <a:ext uri="{28A0092B-C50C-407E-A947-70E740481C1C}">
                  <a14:useLocalDpi xmlns:a14="http://schemas.microsoft.com/office/drawing/2010/main" xmlns="" val="0"/>
                </a:ext>
              </a:extLst>
            </a:blip>
            <a:srcRect l="12119" t="70700" r="16452" b="5864"/>
            <a:stretch>
              <a:fillRect/>
            </a:stretch>
          </p:blipFill>
          <p:spPr bwMode="auto">
            <a:xfrm>
              <a:off x="5411" y="2043"/>
              <a:ext cx="5083" cy="2066"/>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ext Box 3">
              <a:extLst>
                <a:ext uri="{FF2B5EF4-FFF2-40B4-BE49-F238E27FC236}">
                  <a16:creationId xmlns:a16="http://schemas.microsoft.com/office/drawing/2014/main" xmlns="" id="{68D650A5-3414-4B27-B8ED-E70F5E5F0FA5}"/>
                </a:ext>
              </a:extLst>
            </p:cNvPr>
            <p:cNvSpPr txBox="1">
              <a:spLocks noChangeArrowheads="1"/>
            </p:cNvSpPr>
            <p:nvPr/>
          </p:nvSpPr>
          <p:spPr bwMode="auto">
            <a:xfrm>
              <a:off x="1134" y="4527"/>
              <a:ext cx="3780" cy="1688"/>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uz-Latn-UZ"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2 - shakl</a:t>
              </a:r>
              <a:endParaRPr kumimoji="0" lang="uz-Cyrl-UZ" altLang="uz-Latn-UZ" sz="11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altLang="uz-Latn-UZ"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Temir yo’l metall ko’prigi fermasini markaziy siqilgan havoning ustivorligining yo’qoli-shini ko’rinishi</a:t>
              </a:r>
              <a:endParaRPr kumimoji="0" lang="uz-Cyrl-UZ" altLang="uz-Latn-UZ" sz="1800" b="0" i="0" u="none" strike="noStrike" cap="none" normalizeH="0" baseline="0">
                <a:ln>
                  <a:noFill/>
                </a:ln>
                <a:solidFill>
                  <a:schemeClr val="tx1"/>
                </a:solidFill>
                <a:effectLst/>
                <a:latin typeface="Arial" panose="020B0604020202020204" pitchFamily="34" charset="0"/>
              </a:endParaRPr>
            </a:p>
          </p:txBody>
        </p:sp>
        <p:sp>
          <p:nvSpPr>
            <p:cNvPr id="7" name="Text Box 2">
              <a:extLst>
                <a:ext uri="{FF2B5EF4-FFF2-40B4-BE49-F238E27FC236}">
                  <a16:creationId xmlns:a16="http://schemas.microsoft.com/office/drawing/2014/main" xmlns="" id="{4F2F9CB6-CCF5-42F9-8E2C-F1EED02C2C64}"/>
                </a:ext>
              </a:extLst>
            </p:cNvPr>
            <p:cNvSpPr txBox="1">
              <a:spLocks noChangeArrowheads="1"/>
            </p:cNvSpPr>
            <p:nvPr/>
          </p:nvSpPr>
          <p:spPr bwMode="auto">
            <a:xfrm>
              <a:off x="5994" y="4347"/>
              <a:ext cx="4140" cy="108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indent="342900"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342900" algn="ctr" defTabSz="914400" rtl="0" eaLnBrk="0" fontAlgn="base" latinLnBrk="0" hangingPunct="0">
                <a:lnSpc>
                  <a:spcPct val="100000"/>
                </a:lnSpc>
                <a:spcBef>
                  <a:spcPct val="0"/>
                </a:spcBef>
                <a:spcAft>
                  <a:spcPct val="0"/>
                </a:spcAft>
                <a:buClrTx/>
                <a:buSzTx/>
                <a:buFontTx/>
                <a:buNone/>
                <a:tabLst/>
              </a:pPr>
              <a:r>
                <a:rPr kumimoji="0" lang="uz-Cyrl-UZ" altLang="uz-Latn-UZ"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3 - shakl</a:t>
              </a:r>
              <a:endParaRPr kumimoji="0" lang="uz-Cyrl-UZ" altLang="uz-Latn-UZ" sz="1100" b="0" i="0" u="none" strike="noStrike" cap="none" normalizeH="0" baseline="0">
                <a:ln>
                  <a:noFill/>
                </a:ln>
                <a:solidFill>
                  <a:schemeClr val="tx1"/>
                </a:solidFill>
                <a:effectLst/>
                <a:latin typeface="Arial" panose="020B0604020202020204" pitchFamily="34" charset="0"/>
              </a:endParaRPr>
            </a:p>
            <a:p>
              <a:pPr marL="0" marR="0" lvl="0" indent="342900" algn="l" defTabSz="914400" rtl="0" eaLnBrk="0" fontAlgn="base" latinLnBrk="0" hangingPunct="0">
                <a:lnSpc>
                  <a:spcPct val="100000"/>
                </a:lnSpc>
                <a:spcBef>
                  <a:spcPct val="0"/>
                </a:spcBef>
                <a:spcAft>
                  <a:spcPct val="0"/>
                </a:spcAft>
                <a:buClrTx/>
                <a:buSzTx/>
                <a:buFontTx/>
                <a:buNone/>
                <a:tabLst/>
              </a:pPr>
              <a:r>
                <a:rPr kumimoji="0" lang="uz-Cyrl-UZ" altLang="uz-Latn-UZ"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To’sinni tekkis egilish shaklida ustivorligini yo’qolishi</a:t>
              </a:r>
              <a:endParaRPr kumimoji="0" lang="uz-Cyrl-UZ" altLang="uz-Latn-UZ" sz="1100" b="0" i="0" u="none" strike="noStrike" cap="none" normalizeH="0" baseline="0">
                <a:ln>
                  <a:noFill/>
                </a:ln>
                <a:solidFill>
                  <a:schemeClr val="tx1"/>
                </a:solidFill>
                <a:effectLst/>
                <a:latin typeface="Arial" panose="020B0604020202020204" pitchFamily="34" charset="0"/>
              </a:endParaRPr>
            </a:p>
            <a:p>
              <a:pPr marL="0" marR="0" lvl="0" indent="342900" algn="ctr" defTabSz="914400" rtl="0" eaLnBrk="0" fontAlgn="base" latinLnBrk="0" hangingPunct="0">
                <a:lnSpc>
                  <a:spcPct val="100000"/>
                </a:lnSpc>
                <a:spcBef>
                  <a:spcPct val="0"/>
                </a:spcBef>
                <a:spcAft>
                  <a:spcPct val="0"/>
                </a:spcAft>
                <a:buClrTx/>
                <a:buSzTx/>
                <a:buFontTx/>
                <a:buNone/>
                <a:tabLst/>
              </a:pPr>
              <a:r>
                <a:rPr kumimoji="0" lang="uz-Cyrl-UZ" altLang="uz-Latn-UZ" sz="12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йўқолиши кўриниши</a:t>
              </a:r>
              <a:endParaRPr kumimoji="0" lang="uz-Cyrl-UZ" altLang="uz-Latn-UZ" sz="1100" b="0" i="0" u="none" strike="noStrike" cap="none" normalizeH="0" baseline="0">
                <a:ln>
                  <a:noFill/>
                </a:ln>
                <a:solidFill>
                  <a:schemeClr val="tx1"/>
                </a:solidFill>
                <a:effectLst/>
                <a:latin typeface="Arial" panose="020B0604020202020204" pitchFamily="34" charset="0"/>
              </a:endParaRPr>
            </a:p>
            <a:p>
              <a:pPr marL="0" marR="0" lvl="0" indent="342900" algn="l" defTabSz="914400" rtl="0" eaLnBrk="0" fontAlgn="base" latinLnBrk="0" hangingPunct="0">
                <a:lnSpc>
                  <a:spcPct val="100000"/>
                </a:lnSpc>
                <a:spcBef>
                  <a:spcPct val="0"/>
                </a:spcBef>
                <a:spcAft>
                  <a:spcPct val="0"/>
                </a:spcAft>
                <a:buClrTx/>
                <a:buSzTx/>
                <a:buFontTx/>
                <a:buNone/>
                <a:tabLst/>
              </a:pPr>
              <a:endParaRPr kumimoji="0" lang="uz-Cyrl-UZ" altLang="uz-Latn-UZ" sz="1800" b="0" i="0" u="none" strike="noStrike" cap="none" normalizeH="0" baseline="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xmlns="" val="152080424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7FB18C57-405F-4C36-B011-63D5156A9A5B}"/>
              </a:ext>
            </a:extLst>
          </p:cNvPr>
          <p:cNvSpPr/>
          <p:nvPr/>
        </p:nvSpPr>
        <p:spPr>
          <a:xfrm>
            <a:off x="567559" y="1213944"/>
            <a:ext cx="11288110" cy="3970318"/>
          </a:xfrm>
          <a:prstGeom prst="rect">
            <a:avLst/>
          </a:prstGeom>
        </p:spPr>
        <p:txBody>
          <a:bodyPr wrap="square">
            <a:spAutoFit/>
          </a:bodyPr>
          <a:lstStyle/>
          <a:p>
            <a:pPr marL="180340" algn="just">
              <a:spcAft>
                <a:spcPts val="0"/>
              </a:spcAft>
            </a:pPr>
            <a:r>
              <a:rPr lang="uz-Latn-UZ"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Nazariy masalani ya’ni </a:t>
            </a:r>
            <a:r>
              <a:rPr lang="ru-RU" sz="2800" dirty="0">
                <a:latin typeface="Times New Roman" panose="02020603050405020304" pitchFamily="18" charset="0"/>
                <a:ea typeface="Times New Roman" panose="02020603050405020304" pitchFamily="18" charset="0"/>
                <a:sym typeface="Symbol" panose="05050102010706020507" pitchFamily="18" charset="2"/>
              </a:rPr>
              <a:t></a:t>
            </a:r>
            <a:r>
              <a:rPr lang="uz-Cyrl-UZ" sz="2800" baseline="-25000" dirty="0">
                <a:latin typeface="Times New Roman" panose="02020603050405020304" pitchFamily="18" charset="0"/>
                <a:ea typeface="Times New Roman" panose="02020603050405020304" pitchFamily="18" charset="0"/>
              </a:rPr>
              <a:t>pch </a:t>
            </a:r>
            <a:r>
              <a:rPr lang="uz-Cyrl-UZ" sz="2800" dirty="0">
                <a:latin typeface="Times New Roman" panose="02020603050405020304" pitchFamily="18" charset="0"/>
                <a:ea typeface="Times New Roman" panose="02020603050405020304" pitchFamily="18" charset="0"/>
              </a:rPr>
              <a:t>dan tashqarida ustuvorligini yo’qotuvchi sterjenlarni ustuvorligi to’g’risidagi masalani xal etish murakkab masaladir. SHuning uchun juda ko’p tajribalar natijalari asosida chiqarilgan  Empirik formulalardan foydalaniladi. </a:t>
            </a:r>
            <a:endParaRPr lang="uz-Latn-UZ" sz="2800" dirty="0">
              <a:latin typeface="Times New Roman" panose="02020603050405020304" pitchFamily="18" charset="0"/>
              <a:ea typeface="Times New Roman" panose="02020603050405020304" pitchFamily="18" charset="0"/>
            </a:endParaRPr>
          </a:p>
          <a:p>
            <a:r>
              <a:rPr lang="uz-Cyrl-UZ" sz="2800" dirty="0">
                <a:latin typeface="Times New Roman" panose="02020603050405020304" pitchFamily="18" charset="0"/>
                <a:ea typeface="Times New Roman" panose="02020603050405020304" pitchFamily="18" charset="0"/>
              </a:rPr>
              <a:t>	Bunday bo’ylama egilgan sterjenlar ustidagi tajribalarni har xil materiallar ustida F.S. Yasinskiy o’tkazib sterjen egiluvchanligiga bog’liq kritik kuchlanishlar jadvalini tuzdi va buning asosida quyidagi </a:t>
            </a:r>
            <a:r>
              <a:rPr lang="ru-RU"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800" baseline="-25000" dirty="0">
                <a:latin typeface="Times New Roman" panose="02020603050405020304" pitchFamily="18" charset="0"/>
                <a:ea typeface="Times New Roman" panose="02020603050405020304" pitchFamily="18" charset="0"/>
              </a:rPr>
              <a:t>pch </a:t>
            </a:r>
            <a:r>
              <a:rPr lang="uz-Cyrl-UZ" sz="2800" dirty="0">
                <a:latin typeface="Times New Roman" panose="02020603050405020304" pitchFamily="18" charset="0"/>
                <a:ea typeface="Times New Roman" panose="02020603050405020304" pitchFamily="18" charset="0"/>
              </a:rPr>
              <a:t>dan tashqaridagi ustuvorligini yo’qotuvchi sterjenlar uchun Empirik formulani taklif etdi</a:t>
            </a:r>
            <a:endParaRPr lang="uz-Latn-UZ" sz="2800" dirty="0"/>
          </a:p>
        </p:txBody>
      </p:sp>
    </p:spTree>
    <p:extLst>
      <p:ext uri="{BB962C8B-B14F-4D97-AF65-F5344CB8AC3E}">
        <p14:creationId xmlns:p14="http://schemas.microsoft.com/office/powerpoint/2010/main" xmlns="" val="479070036"/>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D5913BAC-86DF-4521-AF8A-DF4C0F43AE7A}"/>
              </a:ext>
            </a:extLst>
          </p:cNvPr>
          <p:cNvSpPr/>
          <p:nvPr/>
        </p:nvSpPr>
        <p:spPr>
          <a:xfrm>
            <a:off x="712076" y="1466194"/>
            <a:ext cx="10767848" cy="3539430"/>
          </a:xfrm>
          <a:prstGeom prst="rect">
            <a:avLst/>
          </a:prstGeom>
        </p:spPr>
        <p:txBody>
          <a:bodyPr wrap="square">
            <a:spAutoFit/>
          </a:bodyPr>
          <a:lstStyle/>
          <a:p>
            <a:pPr marL="180340" algn="just">
              <a:spcAft>
                <a:spcPts val="0"/>
              </a:spcAft>
            </a:pPr>
            <a:r>
              <a:rPr lang="uz-Latn-UZ" sz="3200" dirty="0">
                <a:latin typeface="Times New Roman" panose="02020603050405020304" pitchFamily="18" charset="0"/>
                <a:ea typeface="Times New Roman" panose="02020603050405020304" pitchFamily="18" charset="0"/>
              </a:rPr>
              <a:t>	</a:t>
            </a:r>
            <a:r>
              <a:rPr lang="uz-Cyrl-UZ" sz="3200" dirty="0">
                <a:latin typeface="Times New Roman" panose="02020603050405020304" pitchFamily="18" charset="0"/>
                <a:ea typeface="Times New Roman" panose="02020603050405020304" pitchFamily="18" charset="0"/>
              </a:rPr>
              <a:t>Kalta sterjeng’ markaziy siqilish ta’sirida bo’lganda, uning mustahkamligi faqat sterjenning kesim yuzasining miqdoriga bog’liq bo’ladi.</a:t>
            </a:r>
            <a:endParaRPr lang="uz-Latn-UZ" sz="3200" dirty="0">
              <a:latin typeface="Times New Roman" panose="02020603050405020304" pitchFamily="18" charset="0"/>
              <a:ea typeface="Times New Roman" panose="02020603050405020304" pitchFamily="18" charset="0"/>
            </a:endParaRPr>
          </a:p>
          <a:p>
            <a:pPr marL="180340" algn="just">
              <a:spcAft>
                <a:spcPts val="0"/>
              </a:spcAft>
            </a:pPr>
            <a:r>
              <a:rPr lang="uz-Latn-UZ" sz="3200" dirty="0">
                <a:latin typeface="Times New Roman" panose="02020603050405020304" pitchFamily="18" charset="0"/>
                <a:ea typeface="Times New Roman" panose="02020603050405020304" pitchFamily="18" charset="0"/>
              </a:rPr>
              <a:t>	</a:t>
            </a:r>
            <a:r>
              <a:rPr lang="uz-Cyrl-UZ" sz="3200" dirty="0">
                <a:latin typeface="Times New Roman" panose="02020603050405020304" pitchFamily="18" charset="0"/>
                <a:ea typeface="Times New Roman" panose="02020603050405020304" pitchFamily="18" charset="0"/>
              </a:rPr>
              <a:t>Uzun sterjenlar siqilganda ular bo’ylama egilishga qarshilik ko’rsatadi, bunday kuchlanish xolati uning egiluvchanligi, demak ko’ndalang kesimining minimal inertsiya radiusi muxim ahamiyatga ega bo’ladi.</a:t>
            </a:r>
            <a:endParaRPr lang="uz-Latn-UZ"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51732383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762DA301-7448-4D1B-94E3-2D2FAB049361}"/>
              </a:ext>
            </a:extLst>
          </p:cNvPr>
          <p:cNvSpPr/>
          <p:nvPr/>
        </p:nvSpPr>
        <p:spPr>
          <a:xfrm>
            <a:off x="346841" y="867103"/>
            <a:ext cx="11445766" cy="5016758"/>
          </a:xfrm>
          <a:prstGeom prst="rect">
            <a:avLst/>
          </a:prstGeom>
        </p:spPr>
        <p:txBody>
          <a:bodyPr wrap="square">
            <a:spAutoFit/>
          </a:bodyPr>
          <a:lstStyle/>
          <a:p>
            <a:pPr marL="180340" algn="just">
              <a:spcAft>
                <a:spcPts val="0"/>
              </a:spcAft>
            </a:pPr>
            <a:r>
              <a:rPr lang="uz-Latn-UZ" sz="3200" dirty="0">
                <a:latin typeface="Times New Roman" panose="02020603050405020304" pitchFamily="18" charset="0"/>
                <a:ea typeface="Times New Roman" panose="02020603050405020304" pitchFamily="18" charset="0"/>
              </a:rPr>
              <a:t>	</a:t>
            </a:r>
            <a:r>
              <a:rPr lang="uz-Cyrl-UZ" sz="3200" dirty="0">
                <a:latin typeface="Times New Roman" panose="02020603050405020304" pitchFamily="18" charset="0"/>
                <a:ea typeface="Times New Roman" panose="02020603050405020304" pitchFamily="18" charset="0"/>
              </a:rPr>
              <a:t>Bunday kesimlarga material asosiy qismi  kesim og’irligi markazidan  eng uzoq masofada joylashgan shakllar  kiradi. Bundan  tashqari shunday shakllar qulay buladiki, bu ustunlar teng ustivor bo’lishi kerak, buning uchun shaklning ikkala bosh inertsiya radiusi teng bo’ladi. SHundagina u hamma yo’nalishdagi bo’ylama egilishga bir hil qarshilik ko’rsatadi. J</a:t>
            </a:r>
            <a:r>
              <a:rPr lang="uz-Cyrl-UZ" sz="3200" baseline="-25000" dirty="0">
                <a:latin typeface="Times New Roman" panose="02020603050405020304" pitchFamily="18" charset="0"/>
                <a:ea typeface="Times New Roman" panose="02020603050405020304" pitchFamily="18" charset="0"/>
              </a:rPr>
              <a:t>x</a:t>
            </a:r>
            <a:r>
              <a:rPr lang="uz-Cyrl-UZ" sz="3200" dirty="0">
                <a:latin typeface="Times New Roman" panose="02020603050405020304" pitchFamily="18" charset="0"/>
                <a:ea typeface="Times New Roman" panose="02020603050405020304" pitchFamily="18" charset="0"/>
              </a:rPr>
              <a:t> = J</a:t>
            </a:r>
            <a:r>
              <a:rPr lang="uz-Cyrl-UZ" sz="3200" baseline="-25000" dirty="0">
                <a:latin typeface="Times New Roman" panose="02020603050405020304" pitchFamily="18" charset="0"/>
                <a:ea typeface="Times New Roman" panose="02020603050405020304" pitchFamily="18" charset="0"/>
              </a:rPr>
              <a:t>y </a:t>
            </a:r>
            <a:r>
              <a:rPr lang="uz-Cyrl-UZ" sz="3200" dirty="0">
                <a:latin typeface="Times New Roman" panose="02020603050405020304" pitchFamily="18" charset="0"/>
                <a:ea typeface="Times New Roman" panose="02020603050405020304" pitchFamily="18" charset="0"/>
              </a:rPr>
              <a:t>– shart bajarilishi kerak.</a:t>
            </a:r>
            <a:endParaRPr lang="uz-Latn-UZ" sz="3200" dirty="0">
              <a:latin typeface="Times New Roman" panose="02020603050405020304" pitchFamily="18" charset="0"/>
              <a:ea typeface="Times New Roman" panose="02020603050405020304" pitchFamily="18" charset="0"/>
            </a:endParaRPr>
          </a:p>
          <a:p>
            <a:pPr marL="180340" algn="just">
              <a:spcAft>
                <a:spcPts val="0"/>
              </a:spcAft>
            </a:pPr>
            <a:r>
              <a:rPr lang="uz-Cyrl-UZ" sz="3200" dirty="0">
                <a:latin typeface="Times New Roman" panose="02020603050405020304" pitchFamily="18" charset="0"/>
                <a:ea typeface="Times New Roman" panose="02020603050405020304" pitchFamily="18" charset="0"/>
              </a:rPr>
              <a:t>Bu shartlarni bajaradigan shakl – halqa shakldir, shuning uchun ham ko’p xollarda siqilgan ustunlar trubalardan loihalanadi.</a:t>
            </a:r>
            <a:endParaRPr lang="uz-Latn-UZ" sz="3200" dirty="0">
              <a:latin typeface="Times New Roman" panose="02020603050405020304" pitchFamily="18" charset="0"/>
              <a:ea typeface="Times New Roman" panose="02020603050405020304" pitchFamily="18" charset="0"/>
            </a:endParaRPr>
          </a:p>
          <a:p>
            <a:pPr marL="180340" algn="just">
              <a:spcAft>
                <a:spcPts val="0"/>
              </a:spcAft>
            </a:pPr>
            <a:r>
              <a:rPr lang="uz-Cyrl-UZ" sz="3200" dirty="0">
                <a:latin typeface="Times New Roman" panose="02020603050405020304" pitchFamily="18" charset="0"/>
                <a:ea typeface="Times New Roman" panose="02020603050405020304" pitchFamily="18" charset="0"/>
              </a:rPr>
              <a:t>Ularni yana ham baqquvvat qilish maqsadida maolum oraliqda diafragmmalar qo’iladi (bikrlik qabirg’alari).</a:t>
            </a:r>
            <a:endParaRPr lang="uz-Latn-UZ"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3441948139"/>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4">
            <a:extLst>
              <a:ext uri="{FF2B5EF4-FFF2-40B4-BE49-F238E27FC236}">
                <a16:creationId xmlns:a16="http://schemas.microsoft.com/office/drawing/2014/main" xmlns="" id="{183FC890-7AD7-4BC7-950E-F4CFF5A927F7}"/>
              </a:ext>
            </a:extLst>
          </p:cNvPr>
          <p:cNvGrpSpPr>
            <a:grpSpLocks/>
          </p:cNvGrpSpPr>
          <p:nvPr/>
        </p:nvGrpSpPr>
        <p:grpSpPr bwMode="auto">
          <a:xfrm>
            <a:off x="930166" y="1319894"/>
            <a:ext cx="4004441" cy="3637363"/>
            <a:chOff x="1332" y="12073"/>
            <a:chExt cx="2700" cy="2340"/>
          </a:xfrm>
        </p:grpSpPr>
        <p:sp>
          <p:nvSpPr>
            <p:cNvPr id="7" name="Oval 5">
              <a:extLst>
                <a:ext uri="{FF2B5EF4-FFF2-40B4-BE49-F238E27FC236}">
                  <a16:creationId xmlns:a16="http://schemas.microsoft.com/office/drawing/2014/main" xmlns="" id="{828522F9-0AEE-465F-8E23-A2E887DA970B}"/>
                </a:ext>
              </a:extLst>
            </p:cNvPr>
            <p:cNvSpPr>
              <a:spLocks noChangeArrowheads="1"/>
            </p:cNvSpPr>
            <p:nvPr/>
          </p:nvSpPr>
          <p:spPr bwMode="auto">
            <a:xfrm>
              <a:off x="1647" y="12372"/>
              <a:ext cx="1981" cy="1801"/>
            </a:xfrm>
            <a:prstGeom prst="ellipse">
              <a:avLst/>
            </a:prstGeom>
            <a:solidFill>
              <a:srgbClr val="FFFFFF"/>
            </a:solid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uz-Latn-UZ"/>
            </a:p>
          </p:txBody>
        </p:sp>
        <p:sp>
          <p:nvSpPr>
            <p:cNvPr id="8" name="Oval 6">
              <a:extLst>
                <a:ext uri="{FF2B5EF4-FFF2-40B4-BE49-F238E27FC236}">
                  <a16:creationId xmlns:a16="http://schemas.microsoft.com/office/drawing/2014/main" xmlns="" id="{935F38DB-B25C-4F85-8A6B-F85876F5F65C}"/>
                </a:ext>
              </a:extLst>
            </p:cNvPr>
            <p:cNvSpPr>
              <a:spLocks noChangeArrowheads="1"/>
            </p:cNvSpPr>
            <p:nvPr/>
          </p:nvSpPr>
          <p:spPr bwMode="auto">
            <a:xfrm>
              <a:off x="1827" y="12553"/>
              <a:ext cx="1619" cy="1441"/>
            </a:xfrm>
            <a:prstGeom prst="ellipse">
              <a:avLst/>
            </a:prstGeom>
            <a:solidFill>
              <a:srgbClr val="FFFFFF"/>
            </a:solid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uz-Latn-UZ"/>
            </a:p>
          </p:txBody>
        </p:sp>
        <p:sp>
          <p:nvSpPr>
            <p:cNvPr id="9" name="Line 7">
              <a:extLst>
                <a:ext uri="{FF2B5EF4-FFF2-40B4-BE49-F238E27FC236}">
                  <a16:creationId xmlns:a16="http://schemas.microsoft.com/office/drawing/2014/main" xmlns="" id="{E8C0F120-A974-4403-9645-21B2F56E557D}"/>
                </a:ext>
              </a:extLst>
            </p:cNvPr>
            <p:cNvSpPr>
              <a:spLocks noChangeShapeType="1"/>
            </p:cNvSpPr>
            <p:nvPr/>
          </p:nvSpPr>
          <p:spPr bwMode="auto">
            <a:xfrm flipV="1">
              <a:off x="2637" y="12073"/>
              <a:ext cx="1" cy="2340"/>
            </a:xfrm>
            <a:prstGeom prst="line">
              <a:avLst/>
            </a:prstGeom>
            <a:noFill/>
            <a:ln w="28575">
              <a:solidFill>
                <a:srgbClr val="000000"/>
              </a:solidFill>
              <a:round/>
              <a:headEnd/>
              <a:tailEnd type="triangle" w="med" len="me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uz-Latn-UZ"/>
            </a:p>
          </p:txBody>
        </p:sp>
        <p:sp>
          <p:nvSpPr>
            <p:cNvPr id="10" name="Line 8">
              <a:extLst>
                <a:ext uri="{FF2B5EF4-FFF2-40B4-BE49-F238E27FC236}">
                  <a16:creationId xmlns:a16="http://schemas.microsoft.com/office/drawing/2014/main" xmlns="" id="{DCD548EE-9A5B-46F0-A984-F560725BFF27}"/>
                </a:ext>
              </a:extLst>
            </p:cNvPr>
            <p:cNvSpPr>
              <a:spLocks noChangeShapeType="1"/>
            </p:cNvSpPr>
            <p:nvPr/>
          </p:nvSpPr>
          <p:spPr bwMode="auto">
            <a:xfrm>
              <a:off x="1332" y="13288"/>
              <a:ext cx="2700" cy="1"/>
            </a:xfrm>
            <a:prstGeom prst="line">
              <a:avLst/>
            </a:prstGeom>
            <a:noFill/>
            <a:ln w="28575">
              <a:solidFill>
                <a:srgbClr val="000000"/>
              </a:solidFill>
              <a:round/>
              <a:headEnd/>
              <a:tailEnd type="triangle" w="med" len="me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uz-Latn-UZ"/>
            </a:p>
          </p:txBody>
        </p:sp>
      </p:grpSp>
      <p:graphicFrame>
        <p:nvGraphicFramePr>
          <p:cNvPr id="14" name="Obyekt 13">
            <a:extLst>
              <a:ext uri="{FF2B5EF4-FFF2-40B4-BE49-F238E27FC236}">
                <a16:creationId xmlns:a16="http://schemas.microsoft.com/office/drawing/2014/main" xmlns="" id="{B3B41594-0F55-4C02-BF8E-792EF35A731A}"/>
              </a:ext>
            </a:extLst>
          </p:cNvPr>
          <p:cNvGraphicFramePr>
            <a:graphicFrameLocks noChangeAspect="1"/>
          </p:cNvGraphicFramePr>
          <p:nvPr>
            <p:extLst>
              <p:ext uri="{D42A27DB-BD31-4B8C-83A1-F6EECF244321}">
                <p14:modId xmlns:p14="http://schemas.microsoft.com/office/powerpoint/2010/main" xmlns="" val="2476105142"/>
              </p:ext>
            </p:extLst>
          </p:nvPr>
        </p:nvGraphicFramePr>
        <p:xfrm>
          <a:off x="6593138" y="872010"/>
          <a:ext cx="3109423" cy="4533133"/>
        </p:xfrm>
        <a:graphic>
          <a:graphicData uri="http://schemas.openxmlformats.org/presentationml/2006/ole">
            <p:oleObj spid="_x0000_s4108" r:id="rId3" imgW="1314286" imgH="1914286" progId="">
              <p:embed/>
            </p:oleObj>
          </a:graphicData>
        </a:graphic>
      </p:graphicFrame>
    </p:spTree>
    <p:extLst>
      <p:ext uri="{BB962C8B-B14F-4D97-AF65-F5344CB8AC3E}">
        <p14:creationId xmlns:p14="http://schemas.microsoft.com/office/powerpoint/2010/main" xmlns="" val="323492458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Mavzu22">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Mavzu22" id="{80087ECA-C1B6-4E0F-9854-29D7F6162697}" vid="{21C002E7-A111-4582-A49A-BA709CF39141}"/>
    </a:ext>
  </a:extLst>
</a:theme>
</file>

<file path=docProps/app.xml><?xml version="1.0" encoding="utf-8"?>
<Properties xmlns="http://schemas.openxmlformats.org/officeDocument/2006/extended-properties" xmlns:vt="http://schemas.openxmlformats.org/officeDocument/2006/docPropsVTypes">
  <Template>Mavzu22</Template>
  <TotalTime>127</TotalTime>
  <Words>865</Words>
  <Application>Microsoft Office PowerPoint</Application>
  <PresentationFormat>Произвольный</PresentationFormat>
  <Paragraphs>60</Paragraphs>
  <Slides>26</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26</vt:i4>
      </vt:variant>
    </vt:vector>
  </HeadingPairs>
  <TitlesOfParts>
    <vt:vector size="28" baseType="lpstr">
      <vt:lpstr>Mavzu22</vt:lpstr>
      <vt:lpstr>Microsoft Equation 3.0</vt:lpstr>
      <vt:lpstr>Siqilgan sterjenlar ustivorligi</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Kritik kuchlanish </dc:title>
  <dc:creator>Shokirov Ismoiljon</dc:creator>
  <cp:lastModifiedBy>Asus</cp:lastModifiedBy>
  <cp:revision>10</cp:revision>
  <dcterms:created xsi:type="dcterms:W3CDTF">2018-11-03T12:36:49Z</dcterms:created>
  <dcterms:modified xsi:type="dcterms:W3CDTF">2018-11-13T10:24:52Z</dcterms:modified>
</cp:coreProperties>
</file>