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1" r:id="rId11"/>
    <p:sldId id="267"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ul slayd">
    <p:spTree>
      <p:nvGrpSpPr>
        <p:cNvPr id="1" name=""/>
        <p:cNvGrpSpPr/>
        <p:nvPr/>
      </p:nvGrpSpPr>
      <p:grpSpPr>
        <a:xfrm>
          <a:off x="0" y="0"/>
          <a:ext cx="0" cy="0"/>
          <a:chOff x="0" y="0"/>
          <a:chExt cx="0" cy="0"/>
        </a:xfrm>
      </p:grpSpPr>
      <p:sp>
        <p:nvSpPr>
          <p:cNvPr id="5" name="Rectangle 4" descr="Office desk with laptop in the center surrounded by paper, pen, pencils, and other office items"/>
          <p:cNvSpPr/>
          <p:nvPr/>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6" name="Rectangle 5"/>
          <p:cNvSpPr/>
          <p:nvPr/>
        </p:nvSpPr>
        <p:spPr bwMode="auto">
          <a:xfrm>
            <a:off x="2718924" y="3394610"/>
            <a:ext cx="9473076" cy="2023285"/>
          </a:xfrm>
          <a:prstGeom prst="rect">
            <a:avLst/>
          </a:prstGeom>
          <a:solidFill>
            <a:schemeClr val="accent2">
              <a:lumMod val="75000"/>
            </a:schemeClr>
          </a:solidFill>
          <a:ln>
            <a:noFill/>
          </a:ln>
        </p:spPr>
        <p:txBody>
          <a:bodyPr lIns="91425" tIns="91425" rIns="91425" bIns="91425" anchor="ctr" anchorCtr="0">
            <a:noAutofit/>
          </a:bodyPr>
          <a:lstStyle/>
          <a:p>
            <a:pPr lvl="0">
              <a:spcBef>
                <a:spcPts val="0"/>
              </a:spcBef>
              <a:buNone/>
            </a:pPr>
            <a:endParaRPr lang="en-US">
              <a:solidFill>
                <a:schemeClr val="tx1"/>
              </a:solidFill>
            </a:endParaRPr>
          </a:p>
        </p:txBody>
      </p:sp>
      <p:sp>
        <p:nvSpPr>
          <p:cNvPr id="8" name="Title 1"/>
          <p:cNvSpPr>
            <a:spLocks noGrp="1"/>
          </p:cNvSpPr>
          <p:nvPr>
            <p:ph type="title"/>
          </p:nvPr>
        </p:nvSpPr>
        <p:spPr>
          <a:xfrm>
            <a:off x="4539632" y="3850504"/>
            <a:ext cx="7611908" cy="1111495"/>
          </a:xfrm>
          <a:noFill/>
        </p:spPr>
        <p:txBody>
          <a:bodyPr>
            <a:normAutofit/>
          </a:bodyPr>
          <a:lstStyle>
            <a:lvl1pPr algn="l">
              <a:defRPr sz="4400">
                <a:solidFill>
                  <a:schemeClr val="bg1"/>
                </a:solidFill>
                <a:latin typeface="+mj-lt"/>
              </a:defRPr>
            </a:lvl1pPr>
          </a:lstStyle>
          <a:p>
            <a:r>
              <a:rPr lang="uz-Latn-UZ"/>
              <a:t>Sarlavha namunasini tahrirlash uchun bosing</a:t>
            </a:r>
            <a:endParaRPr lang="en-US" dirty="0"/>
          </a:p>
        </p:txBody>
      </p:sp>
    </p:spTree>
    <p:extLst>
      <p:ext uri="{BB962C8B-B14F-4D97-AF65-F5344CB8AC3E}">
        <p14:creationId xmlns:p14="http://schemas.microsoft.com/office/powerpoint/2010/main" xmlns="" val="171854949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arlavha va obyekt">
    <p:spTree>
      <p:nvGrpSpPr>
        <p:cNvPr id="1" name=""/>
        <p:cNvGrpSpPr/>
        <p:nvPr/>
      </p:nvGrpSpPr>
      <p:grpSpPr>
        <a:xfrm>
          <a:off x="0" y="0"/>
          <a:ext cx="0" cy="0"/>
          <a:chOff x="0" y="0"/>
          <a:chExt cx="0" cy="0"/>
        </a:xfrm>
      </p:grpSpPr>
      <p:sp>
        <p:nvSpPr>
          <p:cNvPr id="8" name="Rectangle 7"/>
          <p:cNvSpPr/>
          <p:nvPr/>
        </p:nvSpPr>
        <p:spPr>
          <a:xfrm>
            <a:off x="1" y="0"/>
            <a:ext cx="1440382"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lvl="0" algn="ctr"/>
            <a:endParaRPr lang="en-US" dirty="0"/>
          </a:p>
        </p:txBody>
      </p:sp>
      <p:sp>
        <p:nvSpPr>
          <p:cNvPr id="9" name="Rectangle 8"/>
          <p:cNvSpPr/>
          <p:nvPr/>
        </p:nvSpPr>
        <p:spPr>
          <a:xfrm>
            <a:off x="0" y="0"/>
            <a:ext cx="1440382"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lvl="0" algn="ctr"/>
            <a:endParaRPr lang="en-US" dirty="0"/>
          </a:p>
        </p:txBody>
      </p:sp>
      <p:sp>
        <p:nvSpPr>
          <p:cNvPr id="5" name="Title 4"/>
          <p:cNvSpPr>
            <a:spLocks noGrp="1"/>
          </p:cNvSpPr>
          <p:nvPr>
            <p:ph type="title"/>
          </p:nvPr>
        </p:nvSpPr>
        <p:spPr/>
        <p:txBody>
          <a:bodyPr/>
          <a:lstStyle/>
          <a:p>
            <a:r>
              <a:rPr lang="uz-Latn-UZ"/>
              <a:t>Sarlavha namunasini tahrirlash uchun bosing</a:t>
            </a:r>
            <a:endParaRPr lang="en-US" dirty="0"/>
          </a:p>
        </p:txBody>
      </p:sp>
      <p:sp>
        <p:nvSpPr>
          <p:cNvPr id="7" name="Content Placeholder 6"/>
          <p:cNvSpPr>
            <a:spLocks noGrp="1"/>
          </p:cNvSpPr>
          <p:nvPr>
            <p:ph sz="quarter" idx="13"/>
          </p:nvPr>
        </p:nvSpPr>
        <p:spPr>
          <a:xfrm>
            <a:off x="1752600" y="1444752"/>
            <a:ext cx="10076688" cy="4389120"/>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2" name="Date Placeholder 1"/>
          <p:cNvSpPr>
            <a:spLocks noGrp="1"/>
          </p:cNvSpPr>
          <p:nvPr>
            <p:ph type="dt" sz="half" idx="10"/>
          </p:nvPr>
        </p:nvSpPr>
        <p:spPr/>
        <p:txBody>
          <a:bodyPr/>
          <a:lstStyle/>
          <a:p>
            <a:fld id="{8BEEBAAA-29B5-4AF5-BC5F-7E580C29002D}" type="datetimeFigureOut">
              <a:rPr lang="en-US" smtClean="0"/>
              <a:pPr/>
              <a:t>11/13/2018</a:t>
            </a:fld>
            <a:endParaRPr lang="en-US" dirty="0"/>
          </a:p>
        </p:txBody>
      </p:sp>
      <p:sp>
        <p:nvSpPr>
          <p:cNvPr id="3" name="Footer Placeholder 2"/>
          <p:cNvSpPr>
            <a:spLocks noGrp="1"/>
          </p:cNvSpPr>
          <p:nvPr>
            <p:ph type="ftr" sz="quarter" idx="11"/>
          </p:nvPr>
        </p:nvSpPr>
        <p:spPr/>
        <p:txBody>
          <a:bodyPr/>
          <a:lstStyle/>
          <a:p>
            <a:r>
              <a:rPr lang="en-US"/>
              <a:t>Add a footer</a:t>
            </a:r>
            <a:endParaRPr lang="en-US" dirty="0"/>
          </a:p>
        </p:txBody>
      </p:sp>
      <p:sp>
        <p:nvSpPr>
          <p:cNvPr id="4" name="Slide Number Placeholder 3"/>
          <p:cNvSpPr>
            <a:spLocks noGrp="1"/>
          </p:cNvSpPr>
          <p:nvPr>
            <p:ph type="sldNum" sz="quarter" idx="12"/>
          </p:nvPr>
        </p:nvSpPr>
        <p:spPr/>
        <p:txBody>
          <a:bodyPr/>
          <a:lstStyle/>
          <a:p>
            <a:fld id="{9860EDB8-5305-433F-BE41-D7A86D811DB3}" type="slidenum">
              <a:rPr lang="en-US" smtClean="0"/>
              <a:pPr/>
              <a:t>‹#›</a:t>
            </a:fld>
            <a:endParaRPr lang="en-US" dirty="0"/>
          </a:p>
        </p:txBody>
      </p:sp>
    </p:spTree>
    <p:extLst>
      <p:ext uri="{BB962C8B-B14F-4D97-AF65-F5344CB8AC3E}">
        <p14:creationId xmlns:p14="http://schemas.microsoft.com/office/powerpoint/2010/main" xmlns="" val="2185836540"/>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2600" y="1709738"/>
            <a:ext cx="10079736" cy="2852737"/>
          </a:xfrm>
        </p:spPr>
        <p:txBody>
          <a:bodyPr anchor="b">
            <a:normAutofit/>
          </a:bodyPr>
          <a:lstStyle>
            <a:lvl1pPr>
              <a:defRPr sz="4400"/>
            </a:lvl1pPr>
          </a:lstStyle>
          <a:p>
            <a:r>
              <a:rPr lang="uz-Latn-UZ"/>
              <a:t>Sarlavha namunasini tahrirlash uchun bosing</a:t>
            </a:r>
            <a:endParaRPr lang="en-US" dirty="0"/>
          </a:p>
        </p:txBody>
      </p:sp>
      <p:sp>
        <p:nvSpPr>
          <p:cNvPr id="3" name="Text Placeholder 2"/>
          <p:cNvSpPr>
            <a:spLocks noGrp="1"/>
          </p:cNvSpPr>
          <p:nvPr>
            <p:ph type="body" idx="1"/>
          </p:nvPr>
        </p:nvSpPr>
        <p:spPr>
          <a:xfrm>
            <a:off x="1752600" y="4589463"/>
            <a:ext cx="1007973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z-Latn-UZ"/>
              <a:t>Matn namunasini tahrirlash</a:t>
            </a:r>
          </a:p>
        </p:txBody>
      </p:sp>
      <p:sp>
        <p:nvSpPr>
          <p:cNvPr id="4" name="Date Placeholder 3"/>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555736" y="6356352"/>
            <a:ext cx="3276600" cy="365125"/>
          </a:xfrm>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2109384451"/>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Content Placeholder 2"/>
          <p:cNvSpPr>
            <a:spLocks noGrp="1"/>
          </p:cNvSpPr>
          <p:nvPr>
            <p:ph sz="half" idx="1"/>
          </p:nvPr>
        </p:nvSpPr>
        <p:spPr>
          <a:xfrm>
            <a:off x="1752600" y="1501775"/>
            <a:ext cx="4743450" cy="435133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Content Placeholder 3"/>
          <p:cNvSpPr>
            <a:spLocks noGrp="1"/>
          </p:cNvSpPr>
          <p:nvPr>
            <p:ph sz="half" idx="2"/>
          </p:nvPr>
        </p:nvSpPr>
        <p:spPr>
          <a:xfrm>
            <a:off x="7086600" y="1501775"/>
            <a:ext cx="4743450" cy="435133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a:p>
        </p:txBody>
      </p:sp>
      <p:sp>
        <p:nvSpPr>
          <p:cNvPr id="5" name="Date Placeholder 4"/>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3519516809"/>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olishtirish">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52600" y="1414463"/>
            <a:ext cx="47021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4" name="Content Placeholder 3"/>
          <p:cNvSpPr>
            <a:spLocks noGrp="1"/>
          </p:cNvSpPr>
          <p:nvPr>
            <p:ph sz="half" idx="2"/>
          </p:nvPr>
        </p:nvSpPr>
        <p:spPr>
          <a:xfrm>
            <a:off x="1752600" y="2238375"/>
            <a:ext cx="4702175" cy="368458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a:p>
        </p:txBody>
      </p:sp>
      <p:sp>
        <p:nvSpPr>
          <p:cNvPr id="5" name="Text Placeholder 4"/>
          <p:cNvSpPr>
            <a:spLocks noGrp="1"/>
          </p:cNvSpPr>
          <p:nvPr>
            <p:ph type="body" sz="quarter" idx="3"/>
          </p:nvPr>
        </p:nvSpPr>
        <p:spPr>
          <a:xfrm>
            <a:off x="7107004" y="1414463"/>
            <a:ext cx="472533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6" name="Content Placeholder 5"/>
          <p:cNvSpPr>
            <a:spLocks noGrp="1"/>
          </p:cNvSpPr>
          <p:nvPr>
            <p:ph sz="quarter" idx="4"/>
          </p:nvPr>
        </p:nvSpPr>
        <p:spPr>
          <a:xfrm>
            <a:off x="7107004" y="2238375"/>
            <a:ext cx="4725332" cy="368458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a:p>
        </p:txBody>
      </p:sp>
      <p:sp>
        <p:nvSpPr>
          <p:cNvPr id="7" name="Date Placeholder 6"/>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555736" y="6356352"/>
            <a:ext cx="3276600" cy="365125"/>
          </a:xfrm>
        </p:spPr>
        <p:txBody>
          <a:bodyPr/>
          <a:lstStyle/>
          <a:p>
            <a:fld id="{44E4EFAB-AE02-4809-8285-EDC44B9E34E2}" type="slidenum">
              <a:rPr lang="en-US" smtClean="0"/>
              <a:pPr/>
              <a:t>‹#›</a:t>
            </a:fld>
            <a:endParaRPr lang="en-US"/>
          </a:p>
        </p:txBody>
      </p:sp>
      <p:sp>
        <p:nvSpPr>
          <p:cNvPr id="10" name="Title 9"/>
          <p:cNvSpPr>
            <a:spLocks noGrp="1"/>
          </p:cNvSpPr>
          <p:nvPr>
            <p:ph type="title"/>
          </p:nvPr>
        </p:nvSpPr>
        <p:spPr>
          <a:xfrm>
            <a:off x="521208" y="448056"/>
            <a:ext cx="11311128" cy="640080"/>
          </a:xfrm>
        </p:spPr>
        <p:txBody>
          <a:bodyPr/>
          <a:lstStyle/>
          <a:p>
            <a:r>
              <a:rPr lang="uz-Latn-UZ"/>
              <a:t>Sarlavha namunasini tahrirlash uchun bosing</a:t>
            </a:r>
            <a:endParaRPr lang="en-US"/>
          </a:p>
        </p:txBody>
      </p:sp>
    </p:spTree>
    <p:extLst>
      <p:ext uri="{BB962C8B-B14F-4D97-AF65-F5344CB8AC3E}">
        <p14:creationId xmlns:p14="http://schemas.microsoft.com/office/powerpoint/2010/main" xmlns="" val="1328740190"/>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Faqat sarlavh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8BEEBAAA-29B5-4AF5-BC5F-7E580C29002D}" type="datetimeFigureOut">
              <a:rPr lang="en-US" smtClean="0"/>
              <a:pPr/>
              <a:t>11/13/2018</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9860EDB8-5305-433F-BE41-D7A86D811DB3}" type="slidenum">
              <a:rPr lang="en-US" smtClean="0"/>
              <a:pPr/>
              <a:t>‹#›</a:t>
            </a:fld>
            <a:endParaRPr lang="en-US" dirty="0"/>
          </a:p>
        </p:txBody>
      </p:sp>
    </p:spTree>
    <p:extLst>
      <p:ext uri="{BB962C8B-B14F-4D97-AF65-F5344CB8AC3E}">
        <p14:creationId xmlns:p14="http://schemas.microsoft.com/office/powerpoint/2010/main" xmlns="" val="135744281"/>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1930043269"/>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Title 1"/>
          <p:cNvSpPr>
            <a:spLocks noGrp="1"/>
          </p:cNvSpPr>
          <p:nvPr>
            <p:ph type="title"/>
          </p:nvPr>
        </p:nvSpPr>
        <p:spPr>
          <a:xfrm>
            <a:off x="1771650" y="457200"/>
            <a:ext cx="3943350" cy="1600200"/>
          </a:xfrm>
        </p:spPr>
        <p:txBody>
          <a:bodyPr anchor="b"/>
          <a:lstStyle>
            <a:lvl1pPr>
              <a:defRPr sz="3200"/>
            </a:lvl1pPr>
          </a:lstStyle>
          <a:p>
            <a:r>
              <a:rPr lang="uz-Latn-UZ"/>
              <a:t>Sarlavha namunasini tahrirlash uchun bosing</a:t>
            </a:r>
            <a:endParaRPr lang="en-US" dirty="0"/>
          </a:p>
        </p:txBody>
      </p:sp>
      <p:sp>
        <p:nvSpPr>
          <p:cNvPr id="3" name="Content Placeholder 2"/>
          <p:cNvSpPr>
            <a:spLocks noGrp="1"/>
          </p:cNvSpPr>
          <p:nvPr>
            <p:ph idx="1"/>
          </p:nvPr>
        </p:nvSpPr>
        <p:spPr>
          <a:xfrm>
            <a:off x="6210300" y="987425"/>
            <a:ext cx="562203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Text Placeholder 3"/>
          <p:cNvSpPr>
            <a:spLocks noGrp="1"/>
          </p:cNvSpPr>
          <p:nvPr>
            <p:ph type="body" sz="half" idx="2"/>
          </p:nvPr>
        </p:nvSpPr>
        <p:spPr>
          <a:xfrm>
            <a:off x="1771650" y="2171700"/>
            <a:ext cx="3943350" cy="3697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Date Placeholder 4"/>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555736" y="6356352"/>
            <a:ext cx="3276600" cy="365125"/>
          </a:xfrm>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2709979113"/>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Title 1"/>
          <p:cNvSpPr>
            <a:spLocks noGrp="1"/>
          </p:cNvSpPr>
          <p:nvPr>
            <p:ph type="title"/>
          </p:nvPr>
        </p:nvSpPr>
        <p:spPr>
          <a:xfrm>
            <a:off x="1773936" y="457200"/>
            <a:ext cx="3941064" cy="1600200"/>
          </a:xfrm>
        </p:spPr>
        <p:txBody>
          <a:bodyPr anchor="b"/>
          <a:lstStyle>
            <a:lvl1pPr>
              <a:defRPr sz="3200"/>
            </a:lvl1pPr>
          </a:lstStyle>
          <a:p>
            <a:r>
              <a:rPr lang="uz-Latn-UZ"/>
              <a:t>Sarlavha namunasini tahrirlash uchun bosing</a:t>
            </a:r>
            <a:endParaRPr lang="en-US" dirty="0"/>
          </a:p>
        </p:txBody>
      </p:sp>
      <p:sp>
        <p:nvSpPr>
          <p:cNvPr id="3" name="Picture Placeholder 2" descr="An empty placeholder to add an image. Click on the placeholder and select the image that you wish to add"/>
          <p:cNvSpPr>
            <a:spLocks noGrp="1"/>
          </p:cNvSpPr>
          <p:nvPr>
            <p:ph type="pic" idx="1"/>
          </p:nvPr>
        </p:nvSpPr>
        <p:spPr>
          <a:xfrm>
            <a:off x="6208776" y="987425"/>
            <a:ext cx="562356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z-Latn-UZ"/>
              <a:t>Rasm joylash uchun belgi ustiga bosing</a:t>
            </a:r>
            <a:endParaRPr lang="en-US"/>
          </a:p>
        </p:txBody>
      </p:sp>
      <p:sp>
        <p:nvSpPr>
          <p:cNvPr id="4" name="Text Placeholder 3"/>
          <p:cNvSpPr>
            <a:spLocks noGrp="1"/>
          </p:cNvSpPr>
          <p:nvPr>
            <p:ph type="body" sz="half" idx="2"/>
          </p:nvPr>
        </p:nvSpPr>
        <p:spPr>
          <a:xfrm>
            <a:off x="1773936" y="2176272"/>
            <a:ext cx="3941064" cy="369417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Date Placeholder 4"/>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69298498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a:p>
        </p:txBody>
      </p:sp>
      <p:sp>
        <p:nvSpPr>
          <p:cNvPr id="3" name="Vertical Text Placeholder 2"/>
          <p:cNvSpPr>
            <a:spLocks noGrp="1"/>
          </p:cNvSpPr>
          <p:nvPr>
            <p:ph type="body" orient="vert" idx="1"/>
          </p:nvPr>
        </p:nvSpPr>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a:p>
        </p:txBody>
      </p:sp>
      <p:sp>
        <p:nvSpPr>
          <p:cNvPr id="4" name="Date Placeholder 3"/>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387375416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192256" y="365125"/>
            <a:ext cx="640080" cy="5811838"/>
          </a:xfrm>
        </p:spPr>
        <p:txBody>
          <a:bodyPr vert="eaVert"/>
          <a:lstStyle/>
          <a:p>
            <a:r>
              <a:rPr lang="uz-Latn-UZ"/>
              <a:t>Sarlavha namunasini tahrirlash uchun bosing</a:t>
            </a:r>
            <a:endParaRPr lang="en-US" dirty="0"/>
          </a:p>
        </p:txBody>
      </p:sp>
      <p:sp>
        <p:nvSpPr>
          <p:cNvPr id="3" name="Vertical Text Placeholder 2"/>
          <p:cNvSpPr>
            <a:spLocks noGrp="1"/>
          </p:cNvSpPr>
          <p:nvPr>
            <p:ph type="body" orient="vert" idx="1"/>
          </p:nvPr>
        </p:nvSpPr>
        <p:spPr>
          <a:xfrm>
            <a:off x="1752600" y="365125"/>
            <a:ext cx="9163050" cy="5811838"/>
          </a:xfrm>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endParaRPr lang="en-US"/>
          </a:p>
        </p:txBody>
      </p:sp>
      <p:sp>
        <p:nvSpPr>
          <p:cNvPr id="4" name="Date Placeholder 3"/>
          <p:cNvSpPr>
            <a:spLocks noGrp="1"/>
          </p:cNvSpPr>
          <p:nvPr>
            <p:ph type="dt" sz="half" idx="10"/>
          </p:nvPr>
        </p:nvSpPr>
        <p:spPr/>
        <p:txBody>
          <a:bodyPr/>
          <a:lstStyle/>
          <a:p>
            <a:fld id="{C6BD31A3-BB3E-4313-83C9-61296DA7E415}" type="datetimeFigureOut">
              <a:rPr lang="en-US" smtClean="0"/>
              <a:pPr/>
              <a:t>11/13/2018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555736" y="6356352"/>
            <a:ext cx="3276600" cy="365125"/>
          </a:xfrm>
        </p:spPr>
        <p:txBody>
          <a:bodyPr/>
          <a:lstStyle/>
          <a:p>
            <a:fld id="{44E4EFAB-AE02-4809-8285-EDC44B9E34E2}" type="slidenum">
              <a:rPr lang="en-US" smtClean="0"/>
              <a:pPr/>
              <a:t>‹#›</a:t>
            </a:fld>
            <a:endParaRPr lang="en-US"/>
          </a:p>
        </p:txBody>
      </p:sp>
    </p:spTree>
    <p:extLst>
      <p:ext uri="{BB962C8B-B14F-4D97-AF65-F5344CB8AC3E}">
        <p14:creationId xmlns:p14="http://schemas.microsoft.com/office/powerpoint/2010/main" xmlns="" val="420707676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1440382"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lvl="0" algn="ctr"/>
            <a:endParaRPr lang="en-US" dirty="0"/>
          </a:p>
        </p:txBody>
      </p:sp>
      <p:sp>
        <p:nvSpPr>
          <p:cNvPr id="2" name="Title Placeholder 1"/>
          <p:cNvSpPr>
            <a:spLocks noGrp="1"/>
          </p:cNvSpPr>
          <p:nvPr>
            <p:ph type="title"/>
          </p:nvPr>
        </p:nvSpPr>
        <p:spPr>
          <a:xfrm>
            <a:off x="521208" y="448056"/>
            <a:ext cx="11311128" cy="640080"/>
          </a:xfrm>
          <a:prstGeom prst="rect">
            <a:avLst/>
          </a:prstGeom>
          <a:solidFill>
            <a:schemeClr val="accent2">
              <a:lumMod val="75000"/>
            </a:schemeClr>
          </a:solidFill>
        </p:spPr>
        <p:txBody>
          <a:bodyPr vert="horz" lIns="91440" tIns="45720" rIns="91440" bIns="45720" rtlCol="0" anchor="ctr">
            <a:normAutofit/>
          </a:bodyPr>
          <a:lstStyle/>
          <a:p>
            <a:r>
              <a:rPr lang="uz-Latn-UZ"/>
              <a:t>Sarlavha namunasini tahrirlash uchun bosing</a:t>
            </a:r>
            <a:endParaRPr lang="en-US" dirty="0"/>
          </a:p>
        </p:txBody>
      </p:sp>
      <p:sp>
        <p:nvSpPr>
          <p:cNvPr id="3" name="Text Placeholder 2"/>
          <p:cNvSpPr>
            <a:spLocks noGrp="1"/>
          </p:cNvSpPr>
          <p:nvPr>
            <p:ph type="body" idx="1"/>
          </p:nvPr>
        </p:nvSpPr>
        <p:spPr>
          <a:xfrm>
            <a:off x="1755648" y="1447800"/>
            <a:ext cx="10076688" cy="438607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p:txBody>
      </p:sp>
      <p:sp>
        <p:nvSpPr>
          <p:cNvPr id="4" name="Date Placeholder 3"/>
          <p:cNvSpPr>
            <a:spLocks noGrp="1"/>
          </p:cNvSpPr>
          <p:nvPr>
            <p:ph type="dt" sz="half" idx="2"/>
          </p:nvPr>
        </p:nvSpPr>
        <p:spPr>
          <a:xfrm>
            <a:off x="1755648" y="6356352"/>
            <a:ext cx="3276600" cy="365125"/>
          </a:xfrm>
          <a:prstGeom prst="rect">
            <a:avLst/>
          </a:prstGeom>
        </p:spPr>
        <p:txBody>
          <a:bodyPr vert="horz" lIns="91440" tIns="45720" rIns="91440" bIns="45720" rtlCol="0" anchor="ctr"/>
          <a:lstStyle>
            <a:lvl1pPr algn="l">
              <a:defRPr sz="1100">
                <a:solidFill>
                  <a:schemeClr val="tx1"/>
                </a:solidFill>
              </a:defRPr>
            </a:lvl1pPr>
          </a:lstStyle>
          <a:p>
            <a:fld id="{8BEEBAAA-29B5-4AF5-BC5F-7E580C29002D}" type="datetimeFigureOut">
              <a:rPr lang="en-US" smtClean="0"/>
              <a:pPr/>
              <a:t>11/13/2018</a:t>
            </a:fld>
            <a:endParaRPr lang="en-US" dirty="0"/>
          </a:p>
        </p:txBody>
      </p:sp>
      <p:sp>
        <p:nvSpPr>
          <p:cNvPr id="5" name="Footer Placeholder 4"/>
          <p:cNvSpPr>
            <a:spLocks noGrp="1"/>
          </p:cNvSpPr>
          <p:nvPr>
            <p:ph type="ftr" sz="quarter" idx="3"/>
          </p:nvPr>
        </p:nvSpPr>
        <p:spPr>
          <a:xfrm>
            <a:off x="5346192" y="6356352"/>
            <a:ext cx="2895600" cy="365125"/>
          </a:xfrm>
          <a:prstGeom prst="rect">
            <a:avLst/>
          </a:prstGeom>
        </p:spPr>
        <p:txBody>
          <a:bodyPr vert="horz" lIns="91440" tIns="45720" rIns="91440" bIns="45720" rtlCol="0" anchor="ctr"/>
          <a:lstStyle>
            <a:lvl1pPr algn="ctr">
              <a:defRPr sz="1100">
                <a:solidFill>
                  <a:schemeClr val="tx1"/>
                </a:solidFill>
              </a:defRPr>
            </a:lvl1pPr>
          </a:lstStyle>
          <a:p>
            <a:r>
              <a:rPr lang="en-US"/>
              <a:t>Add a footer</a:t>
            </a:r>
            <a:endParaRPr lang="en-US" dirty="0"/>
          </a:p>
        </p:txBody>
      </p:sp>
      <p:sp>
        <p:nvSpPr>
          <p:cNvPr id="6" name="Slide Number Placeholder 5"/>
          <p:cNvSpPr>
            <a:spLocks noGrp="1"/>
          </p:cNvSpPr>
          <p:nvPr>
            <p:ph type="sldNum" sz="quarter" idx="4"/>
          </p:nvPr>
        </p:nvSpPr>
        <p:spPr>
          <a:xfrm>
            <a:off x="8555736" y="6356352"/>
            <a:ext cx="3276600" cy="365125"/>
          </a:xfrm>
          <a:prstGeom prst="rect">
            <a:avLst/>
          </a:prstGeom>
        </p:spPr>
        <p:txBody>
          <a:bodyPr vert="horz" lIns="91440" tIns="45720" rIns="91440" bIns="45720" rtlCol="0" anchor="ctr"/>
          <a:lstStyle>
            <a:lvl1pPr algn="r">
              <a:defRPr sz="1100">
                <a:solidFill>
                  <a:schemeClr val="tx1"/>
                </a:solidFill>
              </a:defRPr>
            </a:lvl1pPr>
          </a:lstStyle>
          <a:p>
            <a:fld id="{9860EDB8-5305-433F-BE41-D7A86D811DB3}" type="slidenum">
              <a:rPr lang="en-US" smtClean="0"/>
              <a:pPr/>
              <a:t>‹#›</a:t>
            </a:fld>
            <a:endParaRPr lang="en-US" dirty="0"/>
          </a:p>
        </p:txBody>
      </p:sp>
    </p:spTree>
    <p:extLst>
      <p:ext uri="{BB962C8B-B14F-4D97-AF65-F5344CB8AC3E}">
        <p14:creationId xmlns:p14="http://schemas.microsoft.com/office/powerpoint/2010/main" xmlns="" val="946754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6" r:id="rId3"/>
    <p:sldLayoutId id="2147483677" r:id="rId4"/>
    <p:sldLayoutId id="2147483678" r:id="rId5"/>
    <p:sldLayoutId id="2147483672" r:id="rId6"/>
    <p:sldLayoutId id="2147483680" r:id="rId7"/>
    <p:sldLayoutId id="2147483681" r:id="rId8"/>
    <p:sldLayoutId id="2147483682" r:id="rId9"/>
    <p:sldLayoutId id="2147483683" r:id="rId10"/>
    <p:sldLayoutId id="2147483684" r:id="rId11"/>
  </p:sldLayoutIdLst>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xStyles>
    <p:titleStyle>
      <a:lvl1pPr algn="l" defTabSz="914400" rtl="0" eaLnBrk="1" latinLnBrk="0" hangingPunct="1">
        <a:spcBef>
          <a:spcPct val="0"/>
        </a:spcBef>
        <a:buNone/>
        <a:defRPr sz="2800" kern="1200">
          <a:solidFill>
            <a:schemeClr val="bg1"/>
          </a:solidFill>
          <a:latin typeface="+mj-lt"/>
          <a:ea typeface="+mj-ea"/>
          <a:cs typeface="+mj-cs"/>
        </a:defRPr>
      </a:lvl1pPr>
    </p:titleStyle>
    <p:bodyStyle>
      <a:lvl1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a:solidFill>
            <a:schemeClr val="tx1">
              <a:lumMod val="75000"/>
              <a:lumOff val="25000"/>
            </a:schemeClr>
          </a:solidFill>
          <a:latin typeface="+mn-lt"/>
          <a:ea typeface="+mn-ea"/>
          <a:cs typeface="+mn-cs"/>
        </a:defRPr>
      </a:lvl1pPr>
      <a:lvl2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a:solidFill>
            <a:schemeClr val="tx1">
              <a:lumMod val="75000"/>
              <a:lumOff val="25000"/>
            </a:schemeClr>
          </a:solidFill>
          <a:latin typeface="+mn-lt"/>
          <a:ea typeface="+mn-ea"/>
          <a:cs typeface="+mn-cs"/>
        </a:defRPr>
      </a:lvl2pPr>
      <a:lvl3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a:solidFill>
            <a:schemeClr val="tx1">
              <a:lumMod val="75000"/>
              <a:lumOff val="25000"/>
            </a:schemeClr>
          </a:solidFill>
          <a:latin typeface="+mn-lt"/>
          <a:ea typeface="+mn-ea"/>
          <a:cs typeface="+mn-cs"/>
        </a:defRPr>
      </a:lvl3pPr>
      <a:lvl4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a:solidFill>
            <a:schemeClr val="tx1">
              <a:lumMod val="75000"/>
              <a:lumOff val="25000"/>
            </a:schemeClr>
          </a:solidFill>
          <a:latin typeface="+mn-lt"/>
          <a:ea typeface="+mn-ea"/>
          <a:cs typeface="+mn-cs"/>
        </a:defRPr>
      </a:lvl4pPr>
      <a:lvl5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a:solidFill>
            <a:schemeClr val="tx1">
              <a:lumMod val="75000"/>
              <a:lumOff val="25000"/>
            </a:schemeClr>
          </a:solidFill>
          <a:latin typeface="+mn-lt"/>
          <a:ea typeface="+mn-ea"/>
          <a:cs typeface="+mn-cs"/>
        </a:defRPr>
      </a:lvl5pPr>
      <a:lvl6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baseline="0">
          <a:solidFill>
            <a:schemeClr val="tx1">
              <a:lumMod val="75000"/>
              <a:lumOff val="25000"/>
            </a:schemeClr>
          </a:solidFill>
          <a:latin typeface="+mn-lt"/>
          <a:ea typeface="+mn-ea"/>
          <a:cs typeface="+mn-cs"/>
        </a:defRPr>
      </a:lvl6pPr>
      <a:lvl7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baseline="0">
          <a:solidFill>
            <a:schemeClr val="tx1">
              <a:lumMod val="75000"/>
              <a:lumOff val="25000"/>
            </a:schemeClr>
          </a:solidFill>
          <a:latin typeface="+mn-lt"/>
          <a:ea typeface="+mn-ea"/>
          <a:cs typeface="+mn-cs"/>
        </a:defRPr>
      </a:lvl7pPr>
      <a:lvl8pPr marL="0" indent="0" algn="l" defTabSz="914400" rtl="0" eaLnBrk="1" latinLnBrk="0" hangingPunct="1">
        <a:lnSpc>
          <a:spcPct val="108000"/>
        </a:lnSpc>
        <a:spcBef>
          <a:spcPts val="0"/>
        </a:spcBef>
        <a:spcAft>
          <a:spcPts val="800"/>
        </a:spcAft>
        <a:buClr>
          <a:schemeClr val="tx1">
            <a:lumMod val="75000"/>
            <a:lumOff val="25000"/>
          </a:schemeClr>
        </a:buClr>
        <a:buFontTx/>
        <a:buNone/>
        <a:defRPr sz="1600" kern="1200" baseline="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ct val="30000"/>
        </a:spcBef>
        <a:buClr>
          <a:schemeClr val="tx1">
            <a:lumMod val="75000"/>
            <a:lumOff val="25000"/>
          </a:schemeClr>
        </a:buClr>
        <a:buFont typeface="Arial" panose="020B0604020202020204" pitchFamily="34" charset="0"/>
        <a:buNone/>
        <a:defRPr sz="1800" kern="1200" baseline="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5E21B659-747C-4BAE-9D91-F55B22697743}"/>
              </a:ext>
            </a:extLst>
          </p:cNvPr>
          <p:cNvSpPr>
            <a:spLocks noGrp="1"/>
          </p:cNvSpPr>
          <p:nvPr>
            <p:ph type="title"/>
          </p:nvPr>
        </p:nvSpPr>
        <p:spPr>
          <a:xfrm>
            <a:off x="2680138" y="3429000"/>
            <a:ext cx="9511861" cy="1978572"/>
          </a:xfrm>
        </p:spPr>
        <p:txBody>
          <a:bodyPr>
            <a:normAutofit fontScale="90000"/>
          </a:bodyPr>
          <a:lstStyle/>
          <a:p>
            <a:pPr algn="ctr"/>
            <a:r>
              <a:rPr lang="uz-Cyrl-UZ" dirty="0" smtClean="0"/>
              <a:t>Vaqt bo`yicha siklik o`zgaradigan kuchlanishlarda mustahkamlik. Dinamik yuklanish</a:t>
            </a:r>
            <a:endParaRPr lang="uz-Latn-UZ" dirty="0"/>
          </a:p>
        </p:txBody>
      </p:sp>
    </p:spTree>
    <p:extLst>
      <p:ext uri="{BB962C8B-B14F-4D97-AF65-F5344CB8AC3E}">
        <p14:creationId xmlns:p14="http://schemas.microsoft.com/office/powerpoint/2010/main" xmlns="" val="300809516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D83E8BC2-2271-439E-BD9B-B1A068CBB073}"/>
              </a:ext>
            </a:extLst>
          </p:cNvPr>
          <p:cNvSpPr/>
          <p:nvPr/>
        </p:nvSpPr>
        <p:spPr>
          <a:xfrm>
            <a:off x="1497723" y="674400"/>
            <a:ext cx="10436773" cy="5509200"/>
          </a:xfrm>
          <a:prstGeom prst="rect">
            <a:avLst/>
          </a:prstGeom>
        </p:spPr>
        <p:txBody>
          <a:bodyPr wrap="square">
            <a:spAutoFit/>
          </a:bodyPr>
          <a:lstStyle/>
          <a:p>
            <a:r>
              <a:rPr lang="uz-Latn-UZ" sz="3200" dirty="0">
                <a:latin typeface="Times New Roman" panose="02020603050405020304" pitchFamily="18" charset="0"/>
                <a:ea typeface="Times New Roman" panose="02020603050405020304" pitchFamily="18" charset="0"/>
              </a:rPr>
              <a:t>	Davriy yoki umuman uyg’otuvchi kuchlar ta’sirida mashina va  inshoot qismlarida tebranma harakat ya’ni majburiy tebranish  hosil bo’ladi. Mashina va inshoot qismlari ishlash jarayonida  majburiy tebranishdan qat’i nazar, erkin tebranish harakatini ham  bajaradi va uning o’z detallarida tebranma harakat hosil bo’lishi  bilan birga, unga yopishgan qismlarida va qo’shni </a:t>
            </a:r>
            <a:r>
              <a:rPr lang="uz-Latn-UZ" sz="3200" dirty="0" err="1">
                <a:latin typeface="Times New Roman" panose="02020603050405020304" pitchFamily="18" charset="0"/>
                <a:ea typeface="Times New Roman" panose="02020603050405020304" pitchFamily="18" charset="0"/>
              </a:rPr>
              <a:t>konstruktsiyalarda</a:t>
            </a:r>
            <a:r>
              <a:rPr lang="uz-Latn-UZ" sz="3200" dirty="0">
                <a:latin typeface="Times New Roman" panose="02020603050405020304" pitchFamily="18" charset="0"/>
                <a:ea typeface="Times New Roman" panose="02020603050405020304" pitchFamily="18" charset="0"/>
              </a:rPr>
              <a:t>  ham tebranma harakat hosil bo’ladi .Agar erkin tebranish harakatining davri </a:t>
            </a:r>
            <a:r>
              <a:rPr lang="uz-Latn-UZ" sz="3200" dirty="0" err="1">
                <a:latin typeface="Times New Roman" panose="02020603050405020304" pitchFamily="18" charset="0"/>
                <a:ea typeface="Times New Roman" panose="02020603050405020304" pitchFamily="18" charset="0"/>
              </a:rPr>
              <a:t>o’yg’atuvchi</a:t>
            </a:r>
            <a:r>
              <a:rPr lang="uz-Latn-UZ" sz="3200" dirty="0">
                <a:latin typeface="Times New Roman" panose="02020603050405020304" pitchFamily="18" charset="0"/>
                <a:ea typeface="Times New Roman" panose="02020603050405020304" pitchFamily="18" charset="0"/>
              </a:rPr>
              <a:t> kuch davriga mos kelib qolsa, rezonans hodisasi ro’y berib, bu tebranma  harakat ba’zi noqulay hollarda </a:t>
            </a:r>
            <a:r>
              <a:rPr lang="uz-Latn-UZ" sz="3200" dirty="0" err="1">
                <a:latin typeface="Times New Roman" panose="02020603050405020304" pitchFamily="18" charset="0"/>
                <a:ea typeface="Times New Roman" panose="02020603050405020304" pitchFamily="18" charset="0"/>
              </a:rPr>
              <a:t>konstruktsiyaning</a:t>
            </a:r>
            <a:r>
              <a:rPr lang="uz-Latn-UZ" sz="3200" dirty="0">
                <a:latin typeface="Times New Roman" panose="02020603050405020304" pitchFamily="18" charset="0"/>
                <a:ea typeface="Times New Roman" panose="02020603050405020304" pitchFamily="18" charset="0"/>
              </a:rPr>
              <a:t> </a:t>
            </a:r>
            <a:r>
              <a:rPr lang="uz-Latn-UZ" sz="3200" dirty="0" err="1">
                <a:latin typeface="Times New Roman" panose="02020603050405020304" pitchFamily="18" charset="0"/>
                <a:ea typeface="Times New Roman" panose="02020603050405020304" pitchFamily="18" charset="0"/>
              </a:rPr>
              <a:t>yemirilishigacha</a:t>
            </a:r>
            <a:r>
              <a:rPr lang="uz-Latn-UZ" sz="3200" dirty="0">
                <a:latin typeface="Times New Roman" panose="02020603050405020304" pitchFamily="18" charset="0"/>
                <a:ea typeface="Times New Roman" panose="02020603050405020304" pitchFamily="18" charset="0"/>
              </a:rPr>
              <a:t>  olib keladi. </a:t>
            </a:r>
            <a:endParaRPr lang="uz-Latn-UZ" sz="3200" dirty="0"/>
          </a:p>
        </p:txBody>
      </p:sp>
    </p:spTree>
    <p:extLst>
      <p:ext uri="{BB962C8B-B14F-4D97-AF65-F5344CB8AC3E}">
        <p14:creationId xmlns:p14="http://schemas.microsoft.com/office/powerpoint/2010/main" xmlns="" val="296283057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2950E6A7-875A-4B59-99E4-722D05B3A7BF}"/>
              </a:ext>
            </a:extLst>
          </p:cNvPr>
          <p:cNvSpPr/>
          <p:nvPr/>
        </p:nvSpPr>
        <p:spPr>
          <a:xfrm>
            <a:off x="1576552" y="567559"/>
            <a:ext cx="10373710" cy="6001643"/>
          </a:xfrm>
          <a:prstGeom prst="rect">
            <a:avLst/>
          </a:prstGeom>
        </p:spPr>
        <p:txBody>
          <a:bodyPr wrap="square">
            <a:spAutoFit/>
          </a:bodyPr>
          <a:lstStyle/>
          <a:p>
            <a:r>
              <a:rPr lang="uz-Latn-UZ" sz="3200" dirty="0">
                <a:latin typeface="Times New Roman" panose="02020603050405020304" pitchFamily="18" charset="0"/>
                <a:ea typeface="Times New Roman" panose="02020603050405020304" pitchFamily="18" charset="0"/>
              </a:rPr>
              <a:t>	Shuning uchun mashina va inshootlarni loyihalashda ya’ni  statik va dinamik kuchlar ta’siridan ularni hisoblashda faqat  mustahkamligini, </a:t>
            </a:r>
            <a:r>
              <a:rPr lang="uz-Latn-UZ" sz="3200" dirty="0" err="1">
                <a:latin typeface="Times New Roman" panose="02020603050405020304" pitchFamily="18" charset="0"/>
                <a:ea typeface="Times New Roman" panose="02020603050405020304" pitchFamily="18" charset="0"/>
              </a:rPr>
              <a:t>bikrligini</a:t>
            </a:r>
            <a:r>
              <a:rPr lang="uz-Latn-UZ" sz="3200" dirty="0">
                <a:latin typeface="Times New Roman" panose="02020603050405020304" pitchFamily="18" charset="0"/>
                <a:ea typeface="Times New Roman" panose="02020603050405020304" pitchFamily="18" charset="0"/>
              </a:rPr>
              <a:t> va </a:t>
            </a:r>
            <a:r>
              <a:rPr lang="uz-Latn-UZ" sz="3200" dirty="0" err="1">
                <a:latin typeface="Times New Roman" panose="02020603050405020304" pitchFamily="18" charset="0"/>
                <a:ea typeface="Times New Roman" panose="02020603050405020304" pitchFamily="18" charset="0"/>
              </a:rPr>
              <a:t>ustivorliginii</a:t>
            </a:r>
            <a:r>
              <a:rPr lang="uz-Latn-UZ" sz="3200" dirty="0">
                <a:latin typeface="Times New Roman" panose="02020603050405020304" pitchFamily="18" charset="0"/>
                <a:ea typeface="Times New Roman" panose="02020603050405020304" pitchFamily="18" charset="0"/>
              </a:rPr>
              <a:t> ta’minlash kifoya  qilmay, balki ularning tebranuvchi qismida rezonans hodisasining  yuz bermasligini ta’minlash kerak.  Mashina va inshoot qismlarida hosil bo’ladigan uyg’otuvchi yoki  siltovchi kuchlarning davri oldindan ma’lum miqdor bo’lganidan  loyihalovchining ixtiyorida faqat erkin tebranish </a:t>
            </a:r>
            <a:r>
              <a:rPr lang="uz-Latn-UZ" sz="3200" dirty="0" err="1">
                <a:latin typeface="Times New Roman" panose="02020603050405020304" pitchFamily="18" charset="0"/>
                <a:ea typeface="Times New Roman" panose="02020603050405020304" pitchFamily="18" charset="0"/>
              </a:rPr>
              <a:t>davrigina</a:t>
            </a:r>
            <a:r>
              <a:rPr lang="uz-Latn-UZ" sz="3200" dirty="0">
                <a:latin typeface="Times New Roman" panose="02020603050405020304" pitchFamily="18" charset="0"/>
                <a:ea typeface="Times New Roman" panose="02020603050405020304" pitchFamily="18" charset="0"/>
              </a:rPr>
              <a:t> qolib,  u majburiy tebranish davriga hech qachon mos kelmaydigan qilib tanlanishi lozim.  Tebranma  harakat  jarayoni  tekshirilayotgan  elastik  sistemaning erkinlik darajasi soni bilan aniqlanadi.</a:t>
            </a:r>
            <a:endParaRPr lang="uz-Latn-UZ" sz="3200" dirty="0"/>
          </a:p>
        </p:txBody>
      </p:sp>
    </p:spTree>
    <p:extLst>
      <p:ext uri="{BB962C8B-B14F-4D97-AF65-F5344CB8AC3E}">
        <p14:creationId xmlns:p14="http://schemas.microsoft.com/office/powerpoint/2010/main" xmlns="" val="673273943"/>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5597">
            <a:extLst>
              <a:ext uri="{FF2B5EF4-FFF2-40B4-BE49-F238E27FC236}">
                <a16:creationId xmlns:a16="http://schemas.microsoft.com/office/drawing/2014/main" xmlns="" id="{7960C363-E18E-4E7B-A7BE-5AE5AF2BB3D8}"/>
              </a:ext>
            </a:extLst>
          </p:cNvPr>
          <p:cNvPicPr/>
          <p:nvPr/>
        </p:nvPicPr>
        <p:blipFill>
          <a:blip r:embed="rId2"/>
          <a:srcRect l="46422" t="23510" r="37281" b="64103"/>
          <a:stretch>
            <a:fillRect/>
          </a:stretch>
        </p:blipFill>
        <p:spPr bwMode="auto">
          <a:xfrm>
            <a:off x="1705303" y="551793"/>
            <a:ext cx="8781393" cy="5754414"/>
          </a:xfrm>
          <a:prstGeom prst="rect">
            <a:avLst/>
          </a:prstGeom>
          <a:noFill/>
          <a:ln w="9525">
            <a:noFill/>
            <a:miter lim="800000"/>
            <a:headEnd/>
            <a:tailEnd/>
          </a:ln>
        </p:spPr>
      </p:pic>
    </p:spTree>
    <p:extLst>
      <p:ext uri="{BB962C8B-B14F-4D97-AF65-F5344CB8AC3E}">
        <p14:creationId xmlns:p14="http://schemas.microsoft.com/office/powerpoint/2010/main" xmlns="" val="22211003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E71194C7-8166-4BFE-A359-C585440124F8}"/>
              </a:ext>
            </a:extLst>
          </p:cNvPr>
          <p:cNvSpPr/>
          <p:nvPr/>
        </p:nvSpPr>
        <p:spPr>
          <a:xfrm>
            <a:off x="1718441" y="117693"/>
            <a:ext cx="10231821" cy="6740307"/>
          </a:xfrm>
          <a:prstGeom prst="rect">
            <a:avLst/>
          </a:prstGeom>
        </p:spPr>
        <p:txBody>
          <a:bodyPr wrap="square">
            <a:spAutoFit/>
          </a:bodyPr>
          <a:lstStyle/>
          <a:p>
            <a:r>
              <a:rPr lang="uz-Latn-UZ" sz="3600" dirty="0">
                <a:latin typeface="Times New Roman" panose="02020603050405020304" pitchFamily="18" charset="0"/>
                <a:ea typeface="Times New Roman" panose="02020603050405020304" pitchFamily="18" charset="0"/>
              </a:rPr>
              <a:t>	Har bir nuqtaga tegishli bir-biriga bog’liq bo’lmagan  koordinatalar soni sistemaning erkinlik darajasi soni deyiladi  va ular elastik sistema deformatsiyalanganda uning massasining  vaziyatini bildiradi. Shunday qilib, har qanday elastik sistema  cheksiz ko’p erkinlik darajasiga ega bo’lar ekan. Agar elastik  sistema massiv yuklarni biriktiruvchi elastik jismlardan iborat  bo’lsa, bunday sistemaning o’z massasi hisobga olinmaydi va  sistemaning erkinlik darajasi har bir yukning vaziyatini  aniqlovchi bir-biriga bog’liq bo’lmagan koordinatalar soniga teng  bo’ladi. </a:t>
            </a:r>
            <a:endParaRPr lang="uz-Latn-UZ" sz="3600" dirty="0"/>
          </a:p>
        </p:txBody>
      </p:sp>
    </p:spTree>
    <p:extLst>
      <p:ext uri="{BB962C8B-B14F-4D97-AF65-F5344CB8AC3E}">
        <p14:creationId xmlns:p14="http://schemas.microsoft.com/office/powerpoint/2010/main" xmlns="" val="1321438084"/>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683C2640-9518-4024-AC14-18398A8578BB}"/>
              </a:ext>
            </a:extLst>
          </p:cNvPr>
          <p:cNvSpPr/>
          <p:nvPr/>
        </p:nvSpPr>
        <p:spPr>
          <a:xfrm>
            <a:off x="1529255" y="582067"/>
            <a:ext cx="10279117" cy="5693866"/>
          </a:xfrm>
          <a:prstGeom prst="rect">
            <a:avLst/>
          </a:prstGeom>
        </p:spPr>
        <p:txBody>
          <a:bodyPr wrap="square">
            <a:spAutoFit/>
          </a:bodyPr>
          <a:lstStyle/>
          <a:p>
            <a:pPr indent="449580" algn="just">
              <a:spcAft>
                <a:spcPts val="0"/>
              </a:spcAft>
            </a:pPr>
            <a:r>
              <a:rPr lang="uz-Latn-UZ" sz="2800" dirty="0">
                <a:latin typeface="Times New Roman" panose="02020603050405020304" pitchFamily="18" charset="0"/>
                <a:ea typeface="Times New Roman" panose="02020603050405020304" pitchFamily="18" charset="0"/>
              </a:rPr>
              <a:t>Materiallarni vaqt bo’yicha o’zgaruvchan yuklar ta’siriga qarshilik ko’rsatishi, statik yuklar ta’siriga qarshiliklar ko’rsatishidan katta farq qiladi. O’zgaruvchan yuklar ta’sirida bo’lgan </a:t>
            </a:r>
            <a:r>
              <a:rPr lang="uz-Latn-UZ" sz="2800" dirty="0" err="1">
                <a:latin typeface="Times New Roman" panose="02020603050405020304" pitchFamily="18" charset="0"/>
                <a:ea typeface="Times New Roman" panose="02020603050405020304" pitchFamily="18" charset="0"/>
              </a:rPr>
              <a:t>konstruktsiya</a:t>
            </a:r>
            <a:r>
              <a:rPr lang="uz-Latn-UZ" sz="2800" dirty="0">
                <a:latin typeface="Times New Roman" panose="02020603050405020304" pitchFamily="18" charset="0"/>
                <a:ea typeface="Times New Roman" panose="02020603050405020304" pitchFamily="18" charset="0"/>
              </a:rPr>
              <a:t> elementlari statik  kuch ta’siridan hosil bo’ladigan kuchlanishlardan kichik kuchlanishlarda sinib </a:t>
            </a:r>
            <a:r>
              <a:rPr lang="uz-Latn-UZ" sz="2800" dirty="0" err="1">
                <a:latin typeface="Times New Roman" panose="02020603050405020304" pitchFamily="18" charset="0"/>
                <a:ea typeface="Times New Roman" panose="02020603050405020304" pitchFamily="18" charset="0"/>
              </a:rPr>
              <a:t>ketadi.Texnika</a:t>
            </a:r>
            <a:r>
              <a:rPr lang="uz-Latn-UZ" sz="2800" dirty="0">
                <a:latin typeface="Times New Roman" panose="02020603050405020304" pitchFamily="18" charset="0"/>
                <a:ea typeface="Times New Roman" panose="02020603050405020304" pitchFamily="18" charset="0"/>
              </a:rPr>
              <a:t> taraqqiyoti, tez yurar mashina va mexanizmlar yaratilishi bilan vagon hamda </a:t>
            </a:r>
            <a:r>
              <a:rPr lang="uz-Latn-UZ" sz="2800" dirty="0" err="1">
                <a:latin typeface="Times New Roman" panose="02020603050405020304" pitchFamily="18" charset="0"/>
                <a:ea typeface="Times New Roman" panose="02020603050405020304" pitchFamily="18" charset="0"/>
              </a:rPr>
              <a:t>lokomativlarning</a:t>
            </a:r>
            <a:r>
              <a:rPr lang="uz-Latn-UZ" sz="2800" dirty="0">
                <a:latin typeface="Times New Roman" panose="02020603050405020304" pitchFamily="18" charset="0"/>
                <a:ea typeface="Times New Roman" panose="02020603050405020304" pitchFamily="18" charset="0"/>
              </a:rPr>
              <a:t> o’qlari, bandajlar, g’ildiraklar, </a:t>
            </a:r>
            <a:r>
              <a:rPr lang="uz-Latn-UZ" sz="2800" dirty="0" err="1">
                <a:latin typeface="Times New Roman" panose="02020603050405020304" pitchFamily="18" charset="0"/>
                <a:ea typeface="Times New Roman" panose="02020603050405020304" pitchFamily="18" charset="0"/>
              </a:rPr>
              <a:t>relpslar</a:t>
            </a:r>
            <a:r>
              <a:rPr lang="uz-Latn-UZ" sz="2800" dirty="0">
                <a:latin typeface="Times New Roman" panose="02020603050405020304" pitchFamily="18" charset="0"/>
                <a:ea typeface="Times New Roman" panose="02020603050405020304" pitchFamily="18" charset="0"/>
              </a:rPr>
              <a:t>, </a:t>
            </a:r>
            <a:r>
              <a:rPr lang="uz-Latn-UZ" sz="2800" dirty="0" err="1">
                <a:latin typeface="Times New Roman" panose="02020603050405020304" pitchFamily="18" charset="0"/>
                <a:ea typeface="Times New Roman" panose="02020603050405020304" pitchFamily="18" charset="0"/>
              </a:rPr>
              <a:t>ressorlar</a:t>
            </a:r>
            <a:r>
              <a:rPr lang="uz-Latn-UZ" sz="2800" dirty="0">
                <a:latin typeface="Times New Roman" panose="02020603050405020304" pitchFamily="18" charset="0"/>
                <a:ea typeface="Times New Roman" panose="02020603050405020304" pitchFamily="18" charset="0"/>
              </a:rPr>
              <a:t>, turli vallar, </a:t>
            </a:r>
            <a:r>
              <a:rPr lang="uz-Latn-UZ" sz="2800" dirty="0" err="1">
                <a:latin typeface="Times New Roman" panose="02020603050405020304" pitchFamily="18" charset="0"/>
                <a:ea typeface="Times New Roman" panose="02020603050405020304" pitchFamily="18" charset="0"/>
              </a:rPr>
              <a:t>shatunlar</a:t>
            </a:r>
            <a:r>
              <a:rPr lang="uz-Latn-UZ" sz="2800" dirty="0">
                <a:latin typeface="Times New Roman" panose="02020603050405020304" pitchFamily="18" charset="0"/>
                <a:ea typeface="Times New Roman" panose="02020603050405020304" pitchFamily="18" charset="0"/>
              </a:rPr>
              <a:t>, </a:t>
            </a:r>
            <a:r>
              <a:rPr lang="uz-Latn-UZ" sz="2800" dirty="0" err="1">
                <a:latin typeface="Times New Roman" panose="02020603050405020304" pitchFamily="18" charset="0"/>
                <a:ea typeface="Times New Roman" panose="02020603050405020304" pitchFamily="18" charset="0"/>
              </a:rPr>
              <a:t>krivoshiplar</a:t>
            </a:r>
            <a:r>
              <a:rPr lang="uz-Latn-UZ" sz="2800" dirty="0">
                <a:latin typeface="Times New Roman" panose="02020603050405020304" pitchFamily="18" charset="0"/>
                <a:ea typeface="Times New Roman" panose="02020603050405020304" pitchFamily="18" charset="0"/>
              </a:rPr>
              <a:t>, </a:t>
            </a:r>
            <a:r>
              <a:rPr lang="uz-Latn-UZ" sz="2800" dirty="0" err="1">
                <a:latin typeface="Times New Roman" panose="02020603050405020304" pitchFamily="18" charset="0"/>
                <a:ea typeface="Times New Roman" panose="02020603050405020304" pitchFamily="18" charset="0"/>
              </a:rPr>
              <a:t>purjinalar,trubina</a:t>
            </a:r>
            <a:r>
              <a:rPr lang="uz-Latn-UZ" sz="2800" dirty="0">
                <a:latin typeface="Times New Roman" panose="02020603050405020304" pitchFamily="18" charset="0"/>
                <a:ea typeface="Times New Roman" panose="02020603050405020304" pitchFamily="18" charset="0"/>
              </a:rPr>
              <a:t> </a:t>
            </a:r>
            <a:r>
              <a:rPr lang="uz-Latn-UZ" sz="2800" dirty="0" err="1">
                <a:latin typeface="Times New Roman" panose="02020603050405020304" pitchFamily="18" charset="0"/>
                <a:ea typeface="Times New Roman" panose="02020603050405020304" pitchFamily="18" charset="0"/>
              </a:rPr>
              <a:t>kurakchalari</a:t>
            </a:r>
            <a:r>
              <a:rPr lang="uz-Latn-UZ" sz="2800" dirty="0">
                <a:latin typeface="Times New Roman" panose="02020603050405020304" pitchFamily="18" charset="0"/>
                <a:ea typeface="Times New Roman" panose="02020603050405020304" pitchFamily="18" charset="0"/>
              </a:rPr>
              <a:t> kabi detallarning sinishi kuzatila boshladi. Mashina detallari birdan sinmasdan, </a:t>
            </a:r>
            <a:r>
              <a:rPr lang="uz-Latn-UZ" sz="2800" dirty="0" err="1">
                <a:latin typeface="Times New Roman" panose="02020603050405020304" pitchFamily="18" charset="0"/>
                <a:ea typeface="Times New Roman" panose="02020603050405020304" pitchFamily="18" charset="0"/>
              </a:rPr>
              <a:t>bahzan</a:t>
            </a:r>
            <a:r>
              <a:rPr lang="uz-Latn-UZ" sz="2800" dirty="0">
                <a:latin typeface="Times New Roman" panose="02020603050405020304" pitchFamily="18" charset="0"/>
                <a:ea typeface="Times New Roman" panose="02020603050405020304" pitchFamily="18" charset="0"/>
              </a:rPr>
              <a:t> mashina va mexanizmlar uzoq muddat ishlagandan keyin  sinishi ham yuz berdi. Ushbu xollar o’zgaruvchan yuk ta’sirida bo’lgan materiallar vaqt o’tishi bilan "toliqadi", </a:t>
            </a:r>
            <a:r>
              <a:rPr lang="uz-Latn-UZ" sz="2800" dirty="0" err="1">
                <a:latin typeface="Times New Roman" panose="02020603050405020304" pitchFamily="18" charset="0"/>
                <a:ea typeface="Times New Roman" panose="02020603050405020304" pitchFamily="18" charset="0"/>
              </a:rPr>
              <a:t>plastik</a:t>
            </a:r>
            <a:r>
              <a:rPr lang="uz-Latn-UZ" sz="2800" dirty="0">
                <a:latin typeface="Times New Roman" panose="02020603050405020304" pitchFamily="18" charset="0"/>
                <a:ea typeface="Times New Roman" panose="02020603050405020304" pitchFamily="18" charset="0"/>
              </a:rPr>
              <a:t> material </a:t>
            </a:r>
            <a:r>
              <a:rPr lang="uz-Latn-UZ" sz="2800" dirty="0" err="1">
                <a:latin typeface="Times New Roman" panose="02020603050405020304" pitchFamily="18" charset="0"/>
                <a:ea typeface="Times New Roman" panose="02020603050405020304" pitchFamily="18" charset="0"/>
              </a:rPr>
              <a:t>mo’rt</a:t>
            </a:r>
            <a:r>
              <a:rPr lang="uz-Latn-UZ" sz="2800" dirty="0">
                <a:latin typeface="Times New Roman" panose="02020603050405020304" pitchFamily="18" charset="0"/>
                <a:ea typeface="Times New Roman" panose="02020603050405020304" pitchFamily="18" charset="0"/>
              </a:rPr>
              <a:t> bo’lib qoladi degan taxminni paydo qildi.</a:t>
            </a:r>
          </a:p>
        </p:txBody>
      </p:sp>
    </p:spTree>
    <p:extLst>
      <p:ext uri="{BB962C8B-B14F-4D97-AF65-F5344CB8AC3E}">
        <p14:creationId xmlns:p14="http://schemas.microsoft.com/office/powerpoint/2010/main" xmlns="" val="1083436729"/>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a:extLst>
              <a:ext uri="{FF2B5EF4-FFF2-40B4-BE49-F238E27FC236}">
                <a16:creationId xmlns:a16="http://schemas.microsoft.com/office/drawing/2014/main" xmlns="" id="{EDDD91C4-BE48-47E9-ADC3-5A5DFEEA52B5}"/>
              </a:ext>
            </a:extLst>
          </p:cNvPr>
          <p:cNvPicPr/>
          <p:nvPr/>
        </p:nvPicPr>
        <p:blipFill>
          <a:blip r:embed="rId2"/>
          <a:srcRect t="4427" b="8333"/>
          <a:stretch>
            <a:fillRect/>
          </a:stretch>
        </p:blipFill>
        <p:spPr bwMode="auto">
          <a:xfrm>
            <a:off x="3417175" y="394138"/>
            <a:ext cx="5357649" cy="6069723"/>
          </a:xfrm>
          <a:prstGeom prst="rect">
            <a:avLst/>
          </a:prstGeom>
          <a:noFill/>
          <a:ln w="9525">
            <a:noFill/>
            <a:miter lim="800000"/>
            <a:headEnd/>
            <a:tailEnd/>
          </a:ln>
        </p:spPr>
      </p:pic>
    </p:spTree>
    <p:extLst>
      <p:ext uri="{BB962C8B-B14F-4D97-AF65-F5344CB8AC3E}">
        <p14:creationId xmlns:p14="http://schemas.microsoft.com/office/powerpoint/2010/main" xmlns="" val="79666754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5">
            <a:extLst>
              <a:ext uri="{FF2B5EF4-FFF2-40B4-BE49-F238E27FC236}">
                <a16:creationId xmlns:a16="http://schemas.microsoft.com/office/drawing/2014/main" xmlns="" id="{6AA70A78-05AF-4D34-A52F-737FAD7257AC}"/>
              </a:ext>
            </a:extLst>
          </p:cNvPr>
          <p:cNvPicPr/>
          <p:nvPr/>
        </p:nvPicPr>
        <p:blipFill>
          <a:blip r:embed="rId2"/>
          <a:srcRect/>
          <a:stretch>
            <a:fillRect/>
          </a:stretch>
        </p:blipFill>
        <p:spPr bwMode="auto">
          <a:xfrm>
            <a:off x="2400300" y="335017"/>
            <a:ext cx="7391400" cy="6187966"/>
          </a:xfrm>
          <a:prstGeom prst="rect">
            <a:avLst/>
          </a:prstGeom>
          <a:noFill/>
          <a:ln w="9525">
            <a:noFill/>
            <a:miter lim="800000"/>
            <a:headEnd/>
            <a:tailEnd/>
          </a:ln>
        </p:spPr>
      </p:pic>
    </p:spTree>
    <p:extLst>
      <p:ext uri="{BB962C8B-B14F-4D97-AF65-F5344CB8AC3E}">
        <p14:creationId xmlns:p14="http://schemas.microsoft.com/office/powerpoint/2010/main" xmlns="" val="910330789"/>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6C8A003B-DC30-4911-9BCD-FD9867C26D82}"/>
              </a:ext>
            </a:extLst>
          </p:cNvPr>
          <p:cNvSpPr/>
          <p:nvPr/>
        </p:nvSpPr>
        <p:spPr>
          <a:xfrm>
            <a:off x="1655379" y="520261"/>
            <a:ext cx="10310649" cy="5509200"/>
          </a:xfrm>
          <a:prstGeom prst="rect">
            <a:avLst/>
          </a:prstGeom>
        </p:spPr>
        <p:txBody>
          <a:bodyPr wrap="square">
            <a:spAutoFit/>
          </a:bodyPr>
          <a:lstStyle/>
          <a:p>
            <a:r>
              <a:rPr lang="uz-Latn-UZ" sz="3200" dirty="0">
                <a:latin typeface="Times New Roman" panose="02020603050405020304" pitchFamily="18" charset="0"/>
                <a:ea typeface="Times New Roman" panose="02020603050405020304" pitchFamily="18" charset="0"/>
              </a:rPr>
              <a:t>	Tajribalar shuni ko’rsatadiki agar namuna 10</a:t>
            </a:r>
            <a:r>
              <a:rPr lang="uz-Latn-UZ" sz="3200" baseline="30000" dirty="0">
                <a:latin typeface="Times New Roman" panose="02020603050405020304" pitchFamily="18" charset="0"/>
                <a:ea typeface="Times New Roman" panose="02020603050405020304" pitchFamily="18" charset="0"/>
              </a:rPr>
              <a:t>7</a:t>
            </a:r>
            <a:r>
              <a:rPr lang="uz-Latn-UZ" sz="3200" dirty="0">
                <a:latin typeface="Times New Roman" panose="02020603050405020304" pitchFamily="18" charset="0"/>
                <a:ea typeface="Times New Roman" panose="02020603050405020304" pitchFamily="18" charset="0"/>
              </a:rPr>
              <a:t> marta aylantirilgandan so’ng yemirilmasa, undan  ko’p  aylantirishlarda </a:t>
            </a:r>
            <a:r>
              <a:rPr lang="uz-Latn-UZ" sz="3200" dirty="0" err="1">
                <a:latin typeface="Times New Roman" panose="02020603050405020304" pitchFamily="18" charset="0"/>
                <a:ea typeface="Times New Roman" panose="02020603050405020304" pitchFamily="18" charset="0"/>
              </a:rPr>
              <a:t>xam</a:t>
            </a:r>
            <a:r>
              <a:rPr lang="uz-Latn-UZ" sz="3200" dirty="0">
                <a:latin typeface="Times New Roman" panose="02020603050405020304" pitchFamily="18" charset="0"/>
                <a:ea typeface="Times New Roman" panose="02020603050405020304" pitchFamily="18" charset="0"/>
              </a:rPr>
              <a:t> yemirilmaydi. Shuning uchun qora </a:t>
            </a:r>
            <a:r>
              <a:rPr lang="uz-Latn-UZ" sz="3200" dirty="0" err="1">
                <a:latin typeface="Times New Roman" panose="02020603050405020304" pitchFamily="18" charset="0"/>
                <a:ea typeface="Times New Roman" panose="02020603050405020304" pitchFamily="18" charset="0"/>
              </a:rPr>
              <a:t>metallardan</a:t>
            </a:r>
            <a:r>
              <a:rPr lang="uz-Latn-UZ" sz="3200" dirty="0">
                <a:latin typeface="Times New Roman" panose="02020603050405020304" pitchFamily="18" charset="0"/>
                <a:ea typeface="Times New Roman" panose="02020603050405020304" pitchFamily="18" charset="0"/>
              </a:rPr>
              <a:t> yasalgan namunalar sinovi 10</a:t>
            </a:r>
            <a:r>
              <a:rPr lang="uz-Latn-UZ" sz="3200" baseline="30000" dirty="0">
                <a:latin typeface="Times New Roman" panose="02020603050405020304" pitchFamily="18" charset="0"/>
                <a:ea typeface="Times New Roman" panose="02020603050405020304" pitchFamily="18" charset="0"/>
              </a:rPr>
              <a:t>7</a:t>
            </a:r>
            <a:r>
              <a:rPr lang="uz-Latn-UZ" sz="3200" dirty="0">
                <a:latin typeface="Times New Roman" panose="02020603050405020304" pitchFamily="18" charset="0"/>
                <a:ea typeface="Times New Roman" panose="02020603050405020304" pitchFamily="18" charset="0"/>
              </a:rPr>
              <a:t> marta aylanishdan so’ng, rangli </a:t>
            </a:r>
            <a:r>
              <a:rPr lang="uz-Latn-UZ" sz="3200" dirty="0" err="1">
                <a:latin typeface="Times New Roman" panose="02020603050405020304" pitchFamily="18" charset="0"/>
                <a:ea typeface="Times New Roman" panose="02020603050405020304" pitchFamily="18" charset="0"/>
              </a:rPr>
              <a:t>metallar</a:t>
            </a:r>
            <a:r>
              <a:rPr lang="uz-Latn-UZ" sz="3200" dirty="0">
                <a:latin typeface="Times New Roman" panose="02020603050405020304" pitchFamily="18" charset="0"/>
                <a:ea typeface="Times New Roman" panose="02020603050405020304" pitchFamily="18" charset="0"/>
              </a:rPr>
              <a:t> 10</a:t>
            </a:r>
            <a:r>
              <a:rPr lang="uz-Latn-UZ" sz="3200" baseline="30000" dirty="0">
                <a:latin typeface="Times New Roman" panose="02020603050405020304" pitchFamily="18" charset="0"/>
                <a:ea typeface="Times New Roman" panose="02020603050405020304" pitchFamily="18" charset="0"/>
              </a:rPr>
              <a:t>8</a:t>
            </a:r>
            <a:r>
              <a:rPr lang="uz-Latn-UZ" sz="3200" dirty="0">
                <a:latin typeface="Times New Roman" panose="02020603050405020304" pitchFamily="18" charset="0"/>
                <a:ea typeface="Times New Roman" panose="02020603050405020304" pitchFamily="18" charset="0"/>
              </a:rPr>
              <a:t> marta aylanishdan so’ng to’xtatiladi. Rangli </a:t>
            </a:r>
            <a:r>
              <a:rPr lang="uz-Latn-UZ" sz="3200" dirty="0" err="1">
                <a:latin typeface="Times New Roman" panose="02020603050405020304" pitchFamily="18" charset="0"/>
                <a:ea typeface="Times New Roman" panose="02020603050405020304" pitchFamily="18" charset="0"/>
              </a:rPr>
              <a:t>metallar</a:t>
            </a:r>
            <a:r>
              <a:rPr lang="uz-Latn-UZ" sz="3200" dirty="0">
                <a:latin typeface="Times New Roman" panose="02020603050405020304" pitchFamily="18" charset="0"/>
                <a:ea typeface="Times New Roman" panose="02020603050405020304" pitchFamily="18" charset="0"/>
              </a:rPr>
              <a:t> uchun qurilgan chidamlilik egri </a:t>
            </a:r>
            <a:r>
              <a:rPr lang="uz-Latn-UZ" sz="3200" dirty="0" err="1">
                <a:latin typeface="Times New Roman" panose="02020603050405020304" pitchFamily="18" charset="0"/>
                <a:ea typeface="Times New Roman" panose="02020603050405020304" pitchFamily="18" charset="0"/>
              </a:rPr>
              <a:t>chiziqlari</a:t>
            </a:r>
            <a:r>
              <a:rPr lang="uz-Latn-UZ" sz="3200" dirty="0">
                <a:latin typeface="Times New Roman" panose="02020603050405020304" pitchFamily="18" charset="0"/>
                <a:ea typeface="Times New Roman" panose="02020603050405020304" pitchFamily="18" charset="0"/>
              </a:rPr>
              <a:t> </a:t>
            </a:r>
            <a:r>
              <a:rPr lang="uz-Latn-UZ" sz="3200" dirty="0" err="1">
                <a:latin typeface="Times New Roman" panose="02020603050405020304" pitchFamily="18" charset="0"/>
                <a:ea typeface="Times New Roman" panose="02020603050405020304" pitchFamily="18" charset="0"/>
              </a:rPr>
              <a:t>asimptotaga</a:t>
            </a:r>
            <a:r>
              <a:rPr lang="uz-Latn-UZ" sz="3200" dirty="0">
                <a:latin typeface="Times New Roman" panose="02020603050405020304" pitchFamily="18" charset="0"/>
                <a:ea typeface="Times New Roman" panose="02020603050405020304" pitchFamily="18" charset="0"/>
              </a:rPr>
              <a:t>  ega bo’lmaydi, aylanishlar soni ortishi bilan egri chiziq nolgacha tushadi. Bular uchun chidamlilik chegarasi sifatida namuna kamida  10</a:t>
            </a:r>
            <a:r>
              <a:rPr lang="uz-Latn-UZ" sz="3200" baseline="30000" dirty="0">
                <a:latin typeface="Times New Roman" panose="02020603050405020304" pitchFamily="18" charset="0"/>
                <a:ea typeface="Times New Roman" panose="02020603050405020304" pitchFamily="18" charset="0"/>
              </a:rPr>
              <a:t>8</a:t>
            </a:r>
            <a:r>
              <a:rPr lang="uz-Latn-UZ" sz="3200" dirty="0">
                <a:latin typeface="Times New Roman" panose="02020603050405020304" pitchFamily="18" charset="0"/>
                <a:ea typeface="Times New Roman" panose="02020603050405020304" pitchFamily="18" charset="0"/>
              </a:rPr>
              <a:t> </a:t>
            </a:r>
            <a:r>
              <a:rPr lang="uz-Latn-UZ" sz="3200" dirty="0" err="1">
                <a:latin typeface="Times New Roman" panose="02020603050405020304" pitchFamily="18" charset="0"/>
                <a:ea typeface="Times New Roman" panose="02020603050405020304" pitchFamily="18" charset="0"/>
              </a:rPr>
              <a:t>tsiklga</a:t>
            </a:r>
            <a:r>
              <a:rPr lang="uz-Latn-UZ" sz="3200" dirty="0">
                <a:latin typeface="Times New Roman" panose="02020603050405020304" pitchFamily="18" charset="0"/>
                <a:ea typeface="Times New Roman" panose="02020603050405020304" pitchFamily="18" charset="0"/>
              </a:rPr>
              <a:t> chidash bergan eng katta kuchlanish qabul qilinadi va uni cheklangan </a:t>
            </a:r>
            <a:r>
              <a:rPr lang="uz-Latn-UZ" sz="3200" b="1" dirty="0">
                <a:latin typeface="Times New Roman" panose="02020603050405020304" pitchFamily="18" charset="0"/>
                <a:ea typeface="Times New Roman" panose="02020603050405020304" pitchFamily="18" charset="0"/>
              </a:rPr>
              <a:t>chidamlilik chegarasi deyiladi</a:t>
            </a:r>
            <a:endParaRPr lang="uz-Latn-UZ" sz="3200" dirty="0"/>
          </a:p>
        </p:txBody>
      </p:sp>
    </p:spTree>
    <p:extLst>
      <p:ext uri="{BB962C8B-B14F-4D97-AF65-F5344CB8AC3E}">
        <p14:creationId xmlns:p14="http://schemas.microsoft.com/office/powerpoint/2010/main" xmlns="" val="131377232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57BB181A-67A6-4A3F-942C-1E8504B7E81E}"/>
              </a:ext>
            </a:extLst>
          </p:cNvPr>
          <p:cNvSpPr/>
          <p:nvPr/>
        </p:nvSpPr>
        <p:spPr>
          <a:xfrm>
            <a:off x="1403132" y="428178"/>
            <a:ext cx="10499834" cy="6001643"/>
          </a:xfrm>
          <a:prstGeom prst="rect">
            <a:avLst/>
          </a:prstGeom>
        </p:spPr>
        <p:txBody>
          <a:bodyPr wrap="square">
            <a:spAutoFit/>
          </a:bodyPr>
          <a:lstStyle/>
          <a:p>
            <a:pPr algn="just">
              <a:spcAft>
                <a:spcPts val="0"/>
              </a:spcAft>
            </a:pPr>
            <a:r>
              <a:rPr lang="uz-Latn-UZ" sz="3200" b="1" dirty="0">
                <a:latin typeface="Times New Roman" panose="02020603050405020304" pitchFamily="18" charset="0"/>
                <a:ea typeface="Times New Roman" panose="02020603050405020304" pitchFamily="18" charset="0"/>
              </a:rPr>
              <a:t>	</a:t>
            </a:r>
            <a:r>
              <a:rPr lang="uz-Latn-UZ" sz="3200" b="1" u="sng" dirty="0">
                <a:latin typeface="Times New Roman" panose="02020603050405020304" pitchFamily="18" charset="0"/>
                <a:ea typeface="Times New Roman" panose="02020603050405020304" pitchFamily="18" charset="0"/>
              </a:rPr>
              <a:t>Detal sirtining sifati:</a:t>
            </a:r>
            <a:r>
              <a:rPr lang="uz-Latn-UZ" sz="3200" b="1" dirty="0">
                <a:latin typeface="Times New Roman" panose="02020603050405020304" pitchFamily="18" charset="0"/>
                <a:ea typeface="Times New Roman" panose="02020603050405020304" pitchFamily="18" charset="0"/>
              </a:rPr>
              <a:t> </a:t>
            </a:r>
            <a:r>
              <a:rPr lang="uz-Latn-UZ" sz="3200" dirty="0">
                <a:latin typeface="Times New Roman" panose="02020603050405020304" pitchFamily="18" charset="0"/>
                <a:ea typeface="Times New Roman" panose="02020603050405020304" pitchFamily="18" charset="0"/>
              </a:rPr>
              <a:t> Detalning sirti qancha </a:t>
            </a:r>
            <a:r>
              <a:rPr lang="uz-Latn-UZ" sz="3200" dirty="0" err="1">
                <a:latin typeface="Times New Roman" panose="02020603050405020304" pitchFamily="18" charset="0"/>
                <a:ea typeface="Times New Roman" panose="02020603050405020304" pitchFamily="18" charset="0"/>
              </a:rPr>
              <a:t>dag’al</a:t>
            </a:r>
            <a:r>
              <a:rPr lang="uz-Latn-UZ" sz="3200" dirty="0">
                <a:latin typeface="Times New Roman" panose="02020603050405020304" pitchFamily="18" charset="0"/>
                <a:ea typeface="Times New Roman" panose="02020603050405020304" pitchFamily="18" charset="0"/>
              </a:rPr>
              <a:t> ishlangan bo’lsa, chidamlilik chegarasi shuncha past bo’ladi, </a:t>
            </a:r>
            <a:r>
              <a:rPr lang="uz-Latn-UZ" sz="3200" dirty="0" err="1">
                <a:latin typeface="Times New Roman" panose="02020603050405020304" pitchFamily="18" charset="0"/>
                <a:ea typeface="Times New Roman" panose="02020603050405020304" pitchFamily="18" charset="0"/>
              </a:rPr>
              <a:t>mustaxkamlik</a:t>
            </a:r>
            <a:r>
              <a:rPr lang="uz-Latn-UZ" sz="3200" dirty="0">
                <a:latin typeface="Times New Roman" panose="02020603050405020304" pitchFamily="18" charset="0"/>
                <a:ea typeface="Times New Roman" panose="02020603050405020304" pitchFamily="18" charset="0"/>
              </a:rPr>
              <a:t> chegarasi yuqori bo’lgan materiallar uchun bu pasayish ancha sezilarli bo’ladi. Detal sirtiga </a:t>
            </a:r>
            <a:r>
              <a:rPr lang="uz-Latn-UZ" sz="3200" dirty="0" err="1">
                <a:latin typeface="Times New Roman" panose="02020603050405020304" pitchFamily="18" charset="0"/>
                <a:ea typeface="Times New Roman" panose="02020603050405020304" pitchFamily="18" charset="0"/>
              </a:rPr>
              <a:t>dag’al</a:t>
            </a:r>
            <a:r>
              <a:rPr lang="uz-Latn-UZ" sz="3200" dirty="0">
                <a:latin typeface="Times New Roman" panose="02020603050405020304" pitchFamily="18" charset="0"/>
                <a:ea typeface="Times New Roman" panose="02020603050405020304" pitchFamily="18" charset="0"/>
              </a:rPr>
              <a:t> ishlov berilganda kuchlanishlar </a:t>
            </a:r>
            <a:r>
              <a:rPr lang="uz-Latn-UZ" sz="3200" dirty="0" err="1">
                <a:latin typeface="Times New Roman" panose="02020603050405020304" pitchFamily="18" charset="0"/>
                <a:ea typeface="Times New Roman" panose="02020603050405020304" pitchFamily="18" charset="0"/>
              </a:rPr>
              <a:t>kontsentratsiyalanadigan</a:t>
            </a:r>
            <a:r>
              <a:rPr lang="uz-Latn-UZ" sz="3200" dirty="0">
                <a:latin typeface="Times New Roman" panose="02020603050405020304" pitchFamily="18" charset="0"/>
                <a:ea typeface="Times New Roman" panose="02020603050405020304" pitchFamily="18" charset="0"/>
              </a:rPr>
              <a:t> qo’shimcha joylar paydo bo’ladi </a:t>
            </a:r>
            <a:r>
              <a:rPr lang="uz-Latn-UZ" sz="3200" dirty="0" err="1">
                <a:latin typeface="Times New Roman" panose="02020603050405020304" pitchFamily="18" charset="0"/>
                <a:ea typeface="Times New Roman" panose="02020603050405020304" pitchFamily="18" charset="0"/>
              </a:rPr>
              <a:t>yahni</a:t>
            </a:r>
            <a:r>
              <a:rPr lang="uz-Latn-UZ" sz="3200" dirty="0">
                <a:latin typeface="Times New Roman" panose="02020603050405020304" pitchFamily="18" charset="0"/>
                <a:ea typeface="Times New Roman" panose="02020603050405020304" pitchFamily="18" charset="0"/>
              </a:rPr>
              <a:t> </a:t>
            </a:r>
            <a:r>
              <a:rPr lang="uz-Latn-UZ" sz="3200" dirty="0" err="1">
                <a:latin typeface="Times New Roman" panose="02020603050405020304" pitchFamily="18" charset="0"/>
                <a:ea typeface="Times New Roman" panose="02020603050405020304" pitchFamily="18" charset="0"/>
              </a:rPr>
              <a:t>mikrodarzlar</a:t>
            </a:r>
            <a:r>
              <a:rPr lang="uz-Latn-UZ" sz="3200" dirty="0">
                <a:latin typeface="Times New Roman" panose="02020603050405020304" pitchFamily="18" charset="0"/>
                <a:ea typeface="Times New Roman" panose="02020603050405020304" pitchFamily="18" charset="0"/>
              </a:rPr>
              <a:t> paydo bo’lish uchun sharoit yuzaga keladi. </a:t>
            </a:r>
            <a:r>
              <a:rPr lang="uz-Latn-UZ" sz="3200" dirty="0" err="1">
                <a:latin typeface="Times New Roman" panose="02020603050405020304" pitchFamily="18" charset="0"/>
                <a:ea typeface="Times New Roman" panose="02020603050405020304" pitchFamily="18" charset="0"/>
              </a:rPr>
              <a:t>SHuning</a:t>
            </a:r>
            <a:r>
              <a:rPr lang="uz-Latn-UZ" sz="3200" dirty="0">
                <a:latin typeface="Times New Roman" panose="02020603050405020304" pitchFamily="18" charset="0"/>
                <a:ea typeface="Times New Roman" panose="02020603050405020304" pitchFamily="18" charset="0"/>
              </a:rPr>
              <a:t> uchun </a:t>
            </a:r>
            <a:r>
              <a:rPr lang="uz-Latn-UZ" sz="3200" dirty="0" err="1">
                <a:latin typeface="Times New Roman" panose="02020603050405020304" pitchFamily="18" charset="0"/>
                <a:ea typeface="Times New Roman" panose="02020603050405020304" pitchFamily="18" charset="0"/>
              </a:rPr>
              <a:t>xam</a:t>
            </a:r>
            <a:r>
              <a:rPr lang="uz-Latn-UZ" sz="3200" dirty="0">
                <a:latin typeface="Times New Roman" panose="02020603050405020304" pitchFamily="18" charset="0"/>
                <a:ea typeface="Times New Roman" panose="02020603050405020304" pitchFamily="18" charset="0"/>
              </a:rPr>
              <a:t> mashina va mexanizmlarning </a:t>
            </a:r>
            <a:r>
              <a:rPr lang="uz-Latn-UZ" sz="3200" dirty="0" err="1">
                <a:latin typeface="Times New Roman" panose="02020603050405020304" pitchFamily="18" charset="0"/>
                <a:ea typeface="Times New Roman" panose="02020603050405020304" pitchFamily="18" charset="0"/>
              </a:rPr>
              <a:t>maosulyatli</a:t>
            </a:r>
            <a:r>
              <a:rPr lang="uz-Latn-UZ" sz="3200" dirty="0">
                <a:latin typeface="Times New Roman" panose="02020603050405020304" pitchFamily="18" charset="0"/>
                <a:ea typeface="Times New Roman" panose="02020603050405020304" pitchFamily="18" charset="0"/>
              </a:rPr>
              <a:t> detallari ko’pincha, jilolanadi. </a:t>
            </a:r>
          </a:p>
          <a:p>
            <a:pPr algn="just">
              <a:spcAft>
                <a:spcPts val="0"/>
              </a:spcAft>
            </a:pPr>
            <a:r>
              <a:rPr lang="uz-Latn-UZ" sz="3200" dirty="0">
                <a:latin typeface="Times New Roman" panose="02020603050405020304" pitchFamily="18" charset="0"/>
                <a:ea typeface="Times New Roman" panose="02020603050405020304" pitchFamily="18" charset="0"/>
              </a:rPr>
              <a:t>Agar detalning sirtiga maxsus ishlov berilsa, uning toliqish </a:t>
            </a:r>
            <a:r>
              <a:rPr lang="uz-Latn-UZ" sz="3200" dirty="0" err="1">
                <a:latin typeface="Times New Roman" panose="02020603050405020304" pitchFamily="18" charset="0"/>
                <a:ea typeface="Times New Roman" panose="02020603050405020304" pitchFamily="18" charset="0"/>
              </a:rPr>
              <a:t>mustaxkamligi</a:t>
            </a:r>
            <a:r>
              <a:rPr lang="uz-Latn-UZ" sz="3200" dirty="0">
                <a:latin typeface="Times New Roman" panose="02020603050405020304" pitchFamily="18" charset="0"/>
                <a:ea typeface="Times New Roman" panose="02020603050405020304" pitchFamily="18" charset="0"/>
              </a:rPr>
              <a:t> ortadi. Sirt </a:t>
            </a:r>
            <a:r>
              <a:rPr lang="uz-Latn-UZ" sz="3200" dirty="0" err="1">
                <a:latin typeface="Times New Roman" panose="02020603050405020304" pitchFamily="18" charset="0"/>
                <a:ea typeface="Times New Roman" panose="02020603050405020304" pitchFamily="18" charset="0"/>
              </a:rPr>
              <a:t>ga</a:t>
            </a:r>
            <a:r>
              <a:rPr lang="uz-Latn-UZ" sz="3200" dirty="0">
                <a:latin typeface="Times New Roman" panose="02020603050405020304" pitchFamily="18" charset="0"/>
                <a:ea typeface="Times New Roman" panose="02020603050405020304" pitchFamily="18" charset="0"/>
              </a:rPr>
              <a:t> ishlov berishning </a:t>
            </a:r>
            <a:r>
              <a:rPr lang="uz-Latn-UZ" sz="3200" dirty="0" err="1">
                <a:latin typeface="Times New Roman" panose="02020603050405020304" pitchFamily="18" charset="0"/>
                <a:ea typeface="Times New Roman" panose="02020603050405020304" pitchFamily="18" charset="0"/>
              </a:rPr>
              <a:t>tsementlash</a:t>
            </a:r>
            <a:r>
              <a:rPr lang="uz-Latn-UZ" sz="3200" dirty="0">
                <a:latin typeface="Times New Roman" panose="02020603050405020304" pitchFamily="18" charset="0"/>
                <a:ea typeface="Times New Roman" panose="02020603050405020304" pitchFamily="18" charset="0"/>
              </a:rPr>
              <a:t>, yuqori chastotali toklar bilan toblash, katta bosim ostida roliklar bilan jo’valash  kabi bir necha xil usullari mavjud.</a:t>
            </a:r>
          </a:p>
        </p:txBody>
      </p:sp>
    </p:spTree>
    <p:extLst>
      <p:ext uri="{BB962C8B-B14F-4D97-AF65-F5344CB8AC3E}">
        <p14:creationId xmlns:p14="http://schemas.microsoft.com/office/powerpoint/2010/main" xmlns="" val="1351277857"/>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B2915C56-CE20-4C06-9B3F-CFD48A5F6B5B}"/>
              </a:ext>
            </a:extLst>
          </p:cNvPr>
          <p:cNvSpPr/>
          <p:nvPr/>
        </p:nvSpPr>
        <p:spPr>
          <a:xfrm>
            <a:off x="1765738" y="920621"/>
            <a:ext cx="10200290" cy="5016758"/>
          </a:xfrm>
          <a:prstGeom prst="rect">
            <a:avLst/>
          </a:prstGeom>
        </p:spPr>
        <p:txBody>
          <a:bodyPr wrap="square">
            <a:spAutoFit/>
          </a:bodyPr>
          <a:lstStyle/>
          <a:p>
            <a:r>
              <a:rPr lang="uz-Latn-UZ" sz="3200" b="1" dirty="0">
                <a:latin typeface="Times New Roman" panose="02020603050405020304" pitchFamily="18" charset="0"/>
                <a:ea typeface="Times New Roman" panose="02020603050405020304" pitchFamily="18" charset="0"/>
              </a:rPr>
              <a:t>	</a:t>
            </a:r>
            <a:r>
              <a:rPr lang="uz-Latn-UZ" sz="3200" b="1" u="sng" dirty="0">
                <a:latin typeface="Times New Roman" panose="02020603050405020304" pitchFamily="18" charset="0"/>
                <a:ea typeface="Times New Roman" panose="02020603050405020304" pitchFamily="18" charset="0"/>
              </a:rPr>
              <a:t>Detalning </a:t>
            </a:r>
            <a:r>
              <a:rPr lang="uz-Latn-UZ" sz="3200" b="1" u="sng" dirty="0" err="1">
                <a:latin typeface="Times New Roman" panose="02020603050405020304" pitchFamily="18" charset="0"/>
                <a:ea typeface="Times New Roman" panose="02020603050405020304" pitchFamily="18" charset="0"/>
              </a:rPr>
              <a:t>absalyut</a:t>
            </a:r>
            <a:r>
              <a:rPr lang="uz-Latn-UZ" sz="3200" b="1" u="sng" dirty="0">
                <a:latin typeface="Times New Roman" panose="02020603050405020304" pitchFamily="18" charset="0"/>
                <a:ea typeface="Times New Roman" panose="02020603050405020304" pitchFamily="18" charset="0"/>
              </a:rPr>
              <a:t> o’lchamlari</a:t>
            </a:r>
            <a:r>
              <a:rPr lang="uz-Latn-UZ" sz="3200" b="1" dirty="0">
                <a:latin typeface="Times New Roman" panose="02020603050405020304" pitchFamily="18" charset="0"/>
                <a:ea typeface="Times New Roman" panose="02020603050405020304" pitchFamily="18" charset="0"/>
              </a:rPr>
              <a:t>.</a:t>
            </a:r>
            <a:r>
              <a:rPr lang="uz-Latn-UZ" sz="3200" dirty="0">
                <a:latin typeface="Times New Roman" panose="02020603050405020304" pitchFamily="18" charset="0"/>
                <a:ea typeface="Times New Roman" panose="02020603050405020304" pitchFamily="18" charset="0"/>
              </a:rPr>
              <a:t> Tajribalar namunalarning o’lchamlari  chidamlilik chegarasiga  ta’sir  qilishini ko’rsatadi. O’lchamlar ortishi bilan chidamlilik chegarasi kamayadi. Masalan, vagon o’qlarini tayyorlashga  ishlatiladigan  po’latdan yasalgan d=7.5 </a:t>
            </a:r>
            <a:r>
              <a:rPr lang="uz-Latn-UZ" sz="3200" dirty="0" err="1">
                <a:latin typeface="Times New Roman" panose="02020603050405020304" pitchFamily="18" charset="0"/>
                <a:ea typeface="Times New Roman" panose="02020603050405020304" pitchFamily="18" charset="0"/>
              </a:rPr>
              <a:t>mm</a:t>
            </a:r>
            <a:r>
              <a:rPr lang="uz-Latn-UZ" sz="3200" dirty="0">
                <a:latin typeface="Times New Roman" panose="02020603050405020304" pitchFamily="18" charset="0"/>
                <a:ea typeface="Times New Roman" panose="02020603050405020304" pitchFamily="18" charset="0"/>
              </a:rPr>
              <a:t> diametrli namunaning chidamlilik chegarasi 2300 </a:t>
            </a:r>
            <a:r>
              <a:rPr lang="uz-Latn-UZ" sz="3200" dirty="0" err="1">
                <a:latin typeface="Times New Roman" panose="02020603050405020304" pitchFamily="18" charset="0"/>
                <a:ea typeface="Times New Roman" panose="02020603050405020304" pitchFamily="18" charset="0"/>
              </a:rPr>
              <a:t>kg</a:t>
            </a:r>
            <a:r>
              <a:rPr lang="uz-Latn-UZ" sz="3200" dirty="0">
                <a:latin typeface="Times New Roman" panose="02020603050405020304" pitchFamily="18" charset="0"/>
                <a:ea typeface="Times New Roman" panose="02020603050405020304" pitchFamily="18" charset="0"/>
              </a:rPr>
              <a:t>/sm</a:t>
            </a:r>
            <a:r>
              <a:rPr lang="uz-Latn-UZ" sz="3200" baseline="30000" dirty="0">
                <a:latin typeface="Times New Roman" panose="02020603050405020304" pitchFamily="18" charset="0"/>
                <a:ea typeface="Times New Roman" panose="02020603050405020304" pitchFamily="18" charset="0"/>
              </a:rPr>
              <a:t>2</a:t>
            </a:r>
            <a:r>
              <a:rPr lang="uz-Latn-UZ" sz="3200" dirty="0">
                <a:latin typeface="Times New Roman" panose="02020603050405020304" pitchFamily="18" charset="0"/>
                <a:ea typeface="Times New Roman" panose="02020603050405020304" pitchFamily="18" charset="0"/>
              </a:rPr>
              <a:t> </a:t>
            </a:r>
            <a:r>
              <a:rPr lang="uz-Latn-UZ" sz="3200" dirty="0" err="1">
                <a:latin typeface="Times New Roman" panose="02020603050405020304" pitchFamily="18" charset="0"/>
                <a:ea typeface="Times New Roman" panose="02020603050405020304" pitchFamily="18" charset="0"/>
              </a:rPr>
              <a:t>ga</a:t>
            </a:r>
            <a:r>
              <a:rPr lang="uz-Latn-UZ" sz="3200" dirty="0">
                <a:latin typeface="Times New Roman" panose="02020603050405020304" pitchFamily="18" charset="0"/>
                <a:ea typeface="Times New Roman" panose="02020603050405020304" pitchFamily="18" charset="0"/>
              </a:rPr>
              <a:t> teng. </a:t>
            </a:r>
            <a:r>
              <a:rPr lang="uz-Latn-UZ" sz="3200" dirty="0" err="1">
                <a:latin typeface="Times New Roman" panose="02020603050405020304" pitchFamily="18" charset="0"/>
                <a:ea typeface="Times New Roman" panose="02020603050405020304" pitchFamily="18" charset="0"/>
              </a:rPr>
              <a:t>Xaqiqatda</a:t>
            </a:r>
            <a:r>
              <a:rPr lang="uz-Latn-UZ" sz="3200" dirty="0">
                <a:latin typeface="Times New Roman" panose="02020603050405020304" pitchFamily="18" charset="0"/>
                <a:ea typeface="Times New Roman" panose="02020603050405020304" pitchFamily="18" charset="0"/>
              </a:rPr>
              <a:t> vagon </a:t>
            </a:r>
            <a:r>
              <a:rPr lang="uz-Latn-UZ" sz="3200" dirty="0" err="1">
                <a:latin typeface="Times New Roman" panose="02020603050405020304" pitchFamily="18" charset="0"/>
                <a:ea typeface="Times New Roman" panose="02020603050405020304" pitchFamily="18" charset="0"/>
              </a:rPr>
              <a:t>o’qining</a:t>
            </a:r>
            <a:r>
              <a:rPr lang="uz-Latn-UZ" sz="3200" dirty="0">
                <a:latin typeface="Times New Roman" panose="02020603050405020304" pitchFamily="18" charset="0"/>
                <a:ea typeface="Times New Roman" panose="02020603050405020304" pitchFamily="18" charset="0"/>
              </a:rPr>
              <a:t>  diametri D=170 </a:t>
            </a:r>
            <a:r>
              <a:rPr lang="uz-Latn-UZ" sz="3200" dirty="0" err="1">
                <a:latin typeface="Times New Roman" panose="02020603050405020304" pitchFamily="18" charset="0"/>
                <a:ea typeface="Times New Roman" panose="02020603050405020304" pitchFamily="18" charset="0"/>
              </a:rPr>
              <a:t>mm</a:t>
            </a:r>
            <a:r>
              <a:rPr lang="uz-Latn-UZ" sz="3200" dirty="0">
                <a:latin typeface="Times New Roman" panose="02020603050405020304" pitchFamily="18" charset="0"/>
                <a:ea typeface="Times New Roman" panose="02020603050405020304" pitchFamily="18" charset="0"/>
              </a:rPr>
              <a:t> bo’lib chidamlilik chegarasi 1200 </a:t>
            </a:r>
            <a:r>
              <a:rPr lang="uz-Latn-UZ" sz="3200" dirty="0" err="1">
                <a:latin typeface="Times New Roman" panose="02020603050405020304" pitchFamily="18" charset="0"/>
                <a:ea typeface="Times New Roman" panose="02020603050405020304" pitchFamily="18" charset="0"/>
              </a:rPr>
              <a:t>kg</a:t>
            </a:r>
            <a:r>
              <a:rPr lang="uz-Latn-UZ" sz="3200" dirty="0">
                <a:latin typeface="Times New Roman" panose="02020603050405020304" pitchFamily="18" charset="0"/>
                <a:ea typeface="Times New Roman" panose="02020603050405020304" pitchFamily="18" charset="0"/>
              </a:rPr>
              <a:t>/sm</a:t>
            </a:r>
            <a:r>
              <a:rPr lang="uz-Latn-UZ" sz="3200" baseline="30000" dirty="0">
                <a:latin typeface="Times New Roman" panose="02020603050405020304" pitchFamily="18" charset="0"/>
                <a:ea typeface="Times New Roman" panose="02020603050405020304" pitchFamily="18" charset="0"/>
              </a:rPr>
              <a:t>2 </a:t>
            </a:r>
            <a:r>
              <a:rPr lang="uz-Latn-UZ" sz="3200" dirty="0">
                <a:latin typeface="Times New Roman" panose="02020603050405020304" pitchFamily="18" charset="0"/>
                <a:ea typeface="Times New Roman" panose="02020603050405020304" pitchFamily="18" charset="0"/>
              </a:rPr>
              <a:t>, bu laboratoriya natijalaridan ikki mata kichikdir. </a:t>
            </a:r>
            <a:r>
              <a:rPr lang="uz-Latn-UZ" sz="3200" dirty="0" err="1">
                <a:latin typeface="Times New Roman" panose="02020603050405020304" pitchFamily="18" charset="0"/>
                <a:ea typeface="Times New Roman" panose="02020603050405020304" pitchFamily="18" charset="0"/>
              </a:rPr>
              <a:t>Xozirgacha</a:t>
            </a:r>
            <a:r>
              <a:rPr lang="uz-Latn-UZ" sz="3200" dirty="0">
                <a:latin typeface="Times New Roman" panose="02020603050405020304" pitchFamily="18" charset="0"/>
                <a:ea typeface="Times New Roman" panose="02020603050405020304" pitchFamily="18" charset="0"/>
              </a:rPr>
              <a:t> bu faktlarni to’la tushuntirib berish qiyin</a:t>
            </a:r>
            <a:endParaRPr lang="uz-Latn-UZ" sz="3200" dirty="0"/>
          </a:p>
        </p:txBody>
      </p:sp>
    </p:spTree>
    <p:extLst>
      <p:ext uri="{BB962C8B-B14F-4D97-AF65-F5344CB8AC3E}">
        <p14:creationId xmlns:p14="http://schemas.microsoft.com/office/powerpoint/2010/main" xmlns="" val="2572058301"/>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07844DDD-6101-4C3F-A281-B0A204B9238A}"/>
              </a:ext>
            </a:extLst>
          </p:cNvPr>
          <p:cNvSpPr/>
          <p:nvPr/>
        </p:nvSpPr>
        <p:spPr>
          <a:xfrm>
            <a:off x="1702676" y="920621"/>
            <a:ext cx="10279117" cy="5016758"/>
          </a:xfrm>
          <a:prstGeom prst="rect">
            <a:avLst/>
          </a:prstGeom>
        </p:spPr>
        <p:txBody>
          <a:bodyPr wrap="square">
            <a:spAutoFit/>
          </a:bodyPr>
          <a:lstStyle/>
          <a:p>
            <a:r>
              <a:rPr lang="uz-Latn-UZ" sz="3200" b="1" dirty="0">
                <a:latin typeface="Times New Roman" panose="02020603050405020304" pitchFamily="18" charset="0"/>
                <a:ea typeface="Times New Roman" panose="02020603050405020304" pitchFamily="18" charset="0"/>
              </a:rPr>
              <a:t>	Tashqi </a:t>
            </a:r>
            <a:r>
              <a:rPr lang="uz-Latn-UZ" sz="3200" b="1" dirty="0" err="1">
                <a:latin typeface="Times New Roman" panose="02020603050405020304" pitchFamily="18" charset="0"/>
                <a:ea typeface="Times New Roman" panose="02020603050405020304" pitchFamily="18" charset="0"/>
              </a:rPr>
              <a:t>muxit</a:t>
            </a:r>
            <a:r>
              <a:rPr lang="uz-Latn-UZ" sz="3200" dirty="0">
                <a:latin typeface="Times New Roman" panose="02020603050405020304" pitchFamily="18" charset="0"/>
                <a:ea typeface="Times New Roman" panose="02020603050405020304" pitchFamily="18" charset="0"/>
              </a:rPr>
              <a:t>: Toliqish </a:t>
            </a:r>
            <a:r>
              <a:rPr lang="uz-Latn-UZ" sz="3200" dirty="0" err="1">
                <a:latin typeface="Times New Roman" panose="02020603050405020304" pitchFamily="18" charset="0"/>
                <a:ea typeface="Times New Roman" panose="02020603050405020304" pitchFamily="18" charset="0"/>
              </a:rPr>
              <a:t>mustaxkamligi</a:t>
            </a:r>
            <a:r>
              <a:rPr lang="uz-Latn-UZ" sz="3200" dirty="0">
                <a:latin typeface="Times New Roman" panose="02020603050405020304" pitchFamily="18" charset="0"/>
                <a:ea typeface="Times New Roman" panose="02020603050405020304" pitchFamily="18" charset="0"/>
              </a:rPr>
              <a:t> detal turgan muhitga ham bog’liq bo’ladi. </a:t>
            </a:r>
            <a:r>
              <a:rPr lang="uz-Latn-UZ" sz="3200" dirty="0" err="1">
                <a:latin typeface="Times New Roman" panose="02020603050405020304" pitchFamily="18" charset="0"/>
                <a:ea typeface="Times New Roman" panose="02020603050405020304" pitchFamily="18" charset="0"/>
              </a:rPr>
              <a:t>Korroziyalovchi</a:t>
            </a:r>
            <a:r>
              <a:rPr lang="uz-Latn-UZ" sz="3200" dirty="0">
                <a:latin typeface="Times New Roman" panose="02020603050405020304" pitchFamily="18" charset="0"/>
                <a:ea typeface="Times New Roman" panose="02020603050405020304" pitchFamily="18" charset="0"/>
              </a:rPr>
              <a:t> muhit (suv, sho’r suv, kislotalar, bug’lar) toliqish </a:t>
            </a:r>
            <a:r>
              <a:rPr lang="uz-Latn-UZ" sz="3200" dirty="0" err="1">
                <a:latin typeface="Times New Roman" panose="02020603050405020304" pitchFamily="18" charset="0"/>
                <a:ea typeface="Times New Roman" panose="02020603050405020304" pitchFamily="18" charset="0"/>
              </a:rPr>
              <a:t>mustaokamligini</a:t>
            </a:r>
            <a:r>
              <a:rPr lang="uz-Latn-UZ" sz="3200" dirty="0">
                <a:latin typeface="Times New Roman" panose="02020603050405020304" pitchFamily="18" charset="0"/>
                <a:ea typeface="Times New Roman" panose="02020603050405020304" pitchFamily="18" charset="0"/>
              </a:rPr>
              <a:t> keskin kamaytiradi. Sirtlarni </a:t>
            </a:r>
            <a:r>
              <a:rPr lang="uz-Latn-UZ" sz="3200" dirty="0" err="1">
                <a:latin typeface="Times New Roman" panose="02020603050405020304" pitchFamily="18" charset="0"/>
                <a:ea typeface="Times New Roman" panose="02020603050405020304" pitchFamily="18" charset="0"/>
              </a:rPr>
              <a:t>oimoya</a:t>
            </a:r>
            <a:r>
              <a:rPr lang="uz-Latn-UZ" sz="3200" dirty="0">
                <a:latin typeface="Times New Roman" panose="02020603050405020304" pitchFamily="18" charset="0"/>
                <a:ea typeface="Times New Roman" panose="02020603050405020304" pitchFamily="18" charset="0"/>
              </a:rPr>
              <a:t> qoplamlari bilan qoplash (bo‘yash, </a:t>
            </a:r>
            <a:r>
              <a:rPr lang="uz-Latn-UZ" sz="3200" dirty="0" err="1">
                <a:latin typeface="Times New Roman" panose="02020603050405020304" pitchFamily="18" charset="0"/>
                <a:ea typeface="Times New Roman" panose="02020603050405020304" pitchFamily="18" charset="0"/>
              </a:rPr>
              <a:t>metallash</a:t>
            </a:r>
            <a:r>
              <a:rPr lang="uz-Latn-UZ" sz="3200" dirty="0">
                <a:latin typeface="Times New Roman" panose="02020603050405020304" pitchFamily="18" charset="0"/>
                <a:ea typeface="Times New Roman" panose="02020603050405020304" pitchFamily="18" charset="0"/>
              </a:rPr>
              <a:t>, azotlash, sementlash, ruh bilan qoplash) muhitning </a:t>
            </a:r>
            <a:r>
              <a:rPr lang="uz-Latn-UZ" sz="3200" dirty="0" err="1">
                <a:latin typeface="Times New Roman" panose="02020603050405020304" pitchFamily="18" charset="0"/>
                <a:ea typeface="Times New Roman" panose="02020603050405020304" pitchFamily="18" charset="0"/>
              </a:rPr>
              <a:t>korroziyalash</a:t>
            </a:r>
            <a:r>
              <a:rPr lang="uz-Latn-UZ" sz="3200" dirty="0">
                <a:latin typeface="Times New Roman" panose="02020603050405020304" pitchFamily="18" charset="0"/>
                <a:ea typeface="Times New Roman" panose="02020603050405020304" pitchFamily="18" charset="0"/>
              </a:rPr>
              <a:t> ta’sir ini kamaytiradi. Yuqori temperaturalar toliqish </a:t>
            </a:r>
            <a:r>
              <a:rPr lang="uz-Latn-UZ" sz="3200" dirty="0" err="1">
                <a:latin typeface="Times New Roman" panose="02020603050405020304" pitchFamily="18" charset="0"/>
                <a:ea typeface="Times New Roman" panose="02020603050405020304" pitchFamily="18" charset="0"/>
              </a:rPr>
              <a:t>mustaokamligini</a:t>
            </a:r>
            <a:r>
              <a:rPr lang="uz-Latn-UZ" sz="3200" dirty="0">
                <a:latin typeface="Times New Roman" panose="02020603050405020304" pitchFamily="18" charset="0"/>
                <a:ea typeface="Times New Roman" panose="02020603050405020304" pitchFamily="18" charset="0"/>
              </a:rPr>
              <a:t> kamaytirsa, past temperaturalar esa bir oz oshiradi. Lekin shuni esdan chiqarmaslik kerakki, past temperaturada metallning </a:t>
            </a:r>
            <a:r>
              <a:rPr lang="uz-Latn-UZ" sz="3200" dirty="0" err="1">
                <a:latin typeface="Times New Roman" panose="02020603050405020304" pitchFamily="18" charset="0"/>
                <a:ea typeface="Times New Roman" panose="02020603050405020304" pitchFamily="18" charset="0"/>
              </a:rPr>
              <a:t>zarbiy</a:t>
            </a:r>
            <a:r>
              <a:rPr lang="uz-Latn-UZ" sz="3200" dirty="0">
                <a:latin typeface="Times New Roman" panose="02020603050405020304" pitchFamily="18" charset="0"/>
                <a:ea typeface="Times New Roman" panose="02020603050405020304" pitchFamily="18" charset="0"/>
              </a:rPr>
              <a:t> mo‘rtligi keskin pasayib ketadi.</a:t>
            </a:r>
            <a:endParaRPr lang="uz-Latn-UZ" sz="3200" dirty="0"/>
          </a:p>
        </p:txBody>
      </p:sp>
    </p:spTree>
    <p:extLst>
      <p:ext uri="{BB962C8B-B14F-4D97-AF65-F5344CB8AC3E}">
        <p14:creationId xmlns:p14="http://schemas.microsoft.com/office/powerpoint/2010/main" xmlns="" val="3250213034"/>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
</file>

<file path=ppt/theme/theme1.xml><?xml version="1.0" encoding="utf-8"?>
<a:theme xmlns:a="http://schemas.openxmlformats.org/drawingml/2006/main" name="Mavzu5">
  <a:themeElements>
    <a:clrScheme name="Custom 9">
      <a:dk1>
        <a:sysClr val="windowText" lastClr="000000"/>
      </a:dk1>
      <a:lt1>
        <a:sysClr val="window" lastClr="FFFFFF"/>
      </a:lt1>
      <a:dk2>
        <a:srgbClr val="44546A"/>
      </a:dk2>
      <a:lt2>
        <a:srgbClr val="E7E6E6"/>
      </a:lt2>
      <a:accent1>
        <a:srgbClr val="5B9BD5"/>
      </a:accent1>
      <a:accent2>
        <a:srgbClr val="D83B01"/>
      </a:accent2>
      <a:accent3>
        <a:srgbClr val="A5A5A5"/>
      </a:accent3>
      <a:accent4>
        <a:srgbClr val="FFC000"/>
      </a:accent4>
      <a:accent5>
        <a:srgbClr val="4472C4"/>
      </a:accent5>
      <a:accent6>
        <a:srgbClr val="70AD47"/>
      </a:accent6>
      <a:hlink>
        <a:srgbClr val="034A90"/>
      </a:hlink>
      <a:folHlink>
        <a:srgbClr val="6F3B55"/>
      </a:folHlink>
    </a:clrScheme>
    <a:fontScheme name="Custom 7">
      <a:majorFont>
        <a:latin typeface="Cambria"/>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Mavzu5" id="{4E7B6DAB-05DA-4128-B602-CC6D3A04D5B6}" vid="{F3326DBD-61A3-4B8A-B801-885DA5063477}"/>
    </a:ext>
  </a:extLst>
</a:theme>
</file>

<file path=docProps/app.xml><?xml version="1.0" encoding="utf-8"?>
<Properties xmlns="http://schemas.openxmlformats.org/officeDocument/2006/extended-properties" xmlns:vt="http://schemas.openxmlformats.org/officeDocument/2006/docPropsVTypes">
  <Template/>
  <TotalTime>16</TotalTime>
  <Words>121</Words>
  <Application>Microsoft Office PowerPoint</Application>
  <PresentationFormat>Произвольный</PresentationFormat>
  <Paragraphs>10</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Mavzu5</vt:lpstr>
      <vt:lpstr>Vaqt bo`yicha siklik o`zgaradigan kuchlanishlarda mustahkamlik. Dinamik yuklanish</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Dinamik kuchlar.Siklli o‘zgaruvchan kuchlanishlar ta’siridan mustahkamlikka hisoblash</dc:title>
  <dc:creator>Shokirov Ismoiljon</dc:creator>
  <cp:lastModifiedBy>New Tech</cp:lastModifiedBy>
  <cp:revision>11</cp:revision>
  <dcterms:created xsi:type="dcterms:W3CDTF">2018-11-04T01:54:09Z</dcterms:created>
  <dcterms:modified xsi:type="dcterms:W3CDTF">2018-11-13T09:16:33Z</dcterms:modified>
</cp:coreProperties>
</file>