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5" r:id="rId8"/>
    <p:sldId id="267" r:id="rId9"/>
    <p:sldId id="268" r:id="rId10"/>
    <p:sldId id="269" r:id="rId11"/>
    <p:sldId id="270" r:id="rId12"/>
    <p:sldId id="271" r:id="rId13"/>
    <p:sldId id="272" r:id="rId14"/>
    <p:sldId id="273" r:id="rId15"/>
    <p:sldId id="274" r:id="rId16"/>
    <p:sldId id="275" r:id="rId17"/>
    <p:sldId id="276" r:id="rId18"/>
    <p:sldId id="277" r:id="rId19"/>
    <p:sldId id="278" r:id="rId20"/>
    <p:sldId id="279" r:id="rId21"/>
    <p:sldId id="280" r:id="rId22"/>
    <p:sldId id="281" r:id="rId23"/>
    <p:sldId id="282" r:id="rId24"/>
    <p:sldId id="283" r:id="rId25"/>
    <p:sldId id="284" r:id="rId2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24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=""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10/12/2018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oleObject" Target="../embeddings/oleObject3.bin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2756078"/>
            <a:ext cx="9601196" cy="804929"/>
          </a:xfrm>
        </p:spPr>
        <p:txBody>
          <a:bodyPr/>
          <a:lstStyle/>
          <a:p>
            <a:r>
              <a:rPr lang="en-US" dirty="0" err="1" smtClean="0"/>
              <a:t>Reja</a:t>
            </a:r>
            <a:r>
              <a:rPr lang="en-US" dirty="0" smtClean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2" y="3831941"/>
            <a:ext cx="9601196" cy="2234009"/>
          </a:xfrm>
        </p:spPr>
        <p:txBody>
          <a:bodyPr/>
          <a:lstStyle/>
          <a:p>
            <a:r>
              <a:rPr lang="ru-RU" dirty="0" err="1" smtClean="0"/>
              <a:t>Kirish</a:t>
            </a:r>
            <a:r>
              <a:rPr lang="ru-RU" dirty="0" smtClean="0"/>
              <a:t>. </a:t>
            </a:r>
            <a:r>
              <a:rPr lang="de-DE" dirty="0" smtClean="0"/>
              <a:t>F</a:t>
            </a:r>
            <a:r>
              <a:rPr lang="ru-RU" dirty="0" err="1" smtClean="0"/>
              <a:t>anning</a:t>
            </a:r>
            <a:r>
              <a:rPr lang="ru-RU" dirty="0" smtClean="0"/>
              <a:t> </a:t>
            </a:r>
            <a:r>
              <a:rPr lang="ru-RU" dirty="0" err="1" smtClean="0"/>
              <a:t>rivojlanish</a:t>
            </a:r>
            <a:r>
              <a:rPr lang="ru-RU" dirty="0" smtClean="0"/>
              <a:t>  </a:t>
            </a:r>
            <a:r>
              <a:rPr lang="ru-RU" dirty="0" err="1" smtClean="0"/>
              <a:t>tarixi</a:t>
            </a:r>
            <a:endParaRPr lang="en-US" dirty="0" smtClean="0"/>
          </a:p>
          <a:p>
            <a:r>
              <a:rPr lang="ru-RU" dirty="0" err="1" smtClean="0"/>
              <a:t>Suyuqlik</a:t>
            </a:r>
            <a:r>
              <a:rPr lang="ru-RU" dirty="0" smtClean="0"/>
              <a:t> </a:t>
            </a:r>
            <a:r>
              <a:rPr lang="ru-RU" dirty="0" err="1" smtClean="0"/>
              <a:t>to`grisida</a:t>
            </a:r>
            <a:r>
              <a:rPr lang="ru-RU" dirty="0" smtClean="0"/>
              <a:t> </a:t>
            </a:r>
            <a:r>
              <a:rPr lang="ru-RU" dirty="0" err="1" smtClean="0"/>
              <a:t>asosiy</a:t>
            </a:r>
            <a:r>
              <a:rPr lang="ru-RU" dirty="0" smtClean="0"/>
              <a:t> </a:t>
            </a:r>
            <a:r>
              <a:rPr lang="ru-RU" dirty="0" err="1" smtClean="0"/>
              <a:t>tushunchalar</a:t>
            </a:r>
            <a:endParaRPr lang="en-US" dirty="0" smtClean="0"/>
          </a:p>
          <a:p>
            <a:r>
              <a:rPr lang="ru-RU" dirty="0" err="1" smtClean="0"/>
              <a:t>Suyu</a:t>
            </a:r>
            <a:r>
              <a:rPr lang="en-US" dirty="0" smtClean="0"/>
              <a:t>q</a:t>
            </a:r>
            <a:r>
              <a:rPr lang="ru-RU" dirty="0" err="1" smtClean="0"/>
              <a:t>liklarning</a:t>
            </a:r>
            <a:r>
              <a:rPr lang="ru-RU" dirty="0" smtClean="0"/>
              <a:t> </a:t>
            </a:r>
            <a:r>
              <a:rPr lang="ru-RU" dirty="0" err="1" smtClean="0"/>
              <a:t>fizik</a:t>
            </a:r>
            <a:r>
              <a:rPr lang="ru-RU" dirty="0" smtClean="0"/>
              <a:t> </a:t>
            </a:r>
            <a:r>
              <a:rPr lang="ru-RU" dirty="0" err="1" smtClean="0"/>
              <a:t>xossalari</a:t>
            </a:r>
            <a:endParaRPr lang="en-US" dirty="0" smtClean="0"/>
          </a:p>
          <a:p>
            <a:r>
              <a:rPr lang="en-US" dirty="0" smtClean="0"/>
              <a:t>Id</a:t>
            </a:r>
            <a:r>
              <a:rPr lang="ru-RU" dirty="0" smtClean="0"/>
              <a:t>е</a:t>
            </a:r>
            <a:r>
              <a:rPr lang="en-US" dirty="0" smtClean="0"/>
              <a:t>al </a:t>
            </a:r>
            <a:r>
              <a:rPr lang="en-US" dirty="0" err="1" smtClean="0"/>
              <a:t>suyuqlik</a:t>
            </a:r>
            <a:r>
              <a:rPr lang="en-US" dirty="0" smtClean="0"/>
              <a:t> </a:t>
            </a:r>
            <a:r>
              <a:rPr lang="en-US" dirty="0" err="1" smtClean="0"/>
              <a:t>haqida</a:t>
            </a:r>
            <a:r>
              <a:rPr lang="en-US" dirty="0" smtClean="0"/>
              <a:t> </a:t>
            </a:r>
            <a:r>
              <a:rPr lang="en-US" dirty="0" err="1" smtClean="0"/>
              <a:t>tushuncha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52530" y="1090573"/>
            <a:ext cx="10668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de-DE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1-MA'RUZA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</a:pPr>
            <a:r>
              <a:rPr lang="de-DE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Mavzu</a:t>
            </a:r>
            <a:r>
              <a:rPr lang="de-DE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 FANGA KIRISH.  SUYUQLIKNING ASOSIY FIZIK XOSSALARI</a:t>
            </a:r>
            <a:r>
              <a:rPr lang="de-DE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1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32220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77080" y="2542332"/>
            <a:ext cx="10637838" cy="34721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Gidravlika</a:t>
            </a:r>
            <a:r>
              <a:rPr lang="en-US" dirty="0" smtClean="0"/>
              <a:t> </a:t>
            </a:r>
            <a:r>
              <a:rPr lang="en-US" dirty="0" err="1"/>
              <a:t>shuningd</a:t>
            </a:r>
            <a:r>
              <a:rPr lang="ru-RU" dirty="0"/>
              <a:t>е</a:t>
            </a:r>
            <a:r>
              <a:rPr lang="en-US" dirty="0"/>
              <a:t>k, </a:t>
            </a:r>
            <a:r>
              <a:rPr lang="en-US" dirty="0" err="1"/>
              <a:t>gidrot</a:t>
            </a:r>
            <a:r>
              <a:rPr lang="ru-RU" dirty="0"/>
              <a:t>е</a:t>
            </a:r>
            <a:r>
              <a:rPr lang="en-US" dirty="0" err="1"/>
              <a:t>xnika</a:t>
            </a:r>
            <a:r>
              <a:rPr lang="en-US" dirty="0"/>
              <a:t>, </a:t>
            </a:r>
            <a:r>
              <a:rPr lang="en-US" dirty="0" err="1"/>
              <a:t>irrigatsiya</a:t>
            </a:r>
            <a:r>
              <a:rPr lang="en-US" dirty="0"/>
              <a:t>, </a:t>
            </a:r>
            <a:r>
              <a:rPr lang="en-US" dirty="0" err="1"/>
              <a:t>suv</a:t>
            </a:r>
            <a:r>
              <a:rPr lang="en-US" dirty="0"/>
              <a:t> </a:t>
            </a:r>
            <a:r>
              <a:rPr lang="en-US" dirty="0" err="1"/>
              <a:t>ta'minoti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kanalizatsiya</a:t>
            </a:r>
            <a:r>
              <a:rPr lang="en-US" dirty="0"/>
              <a:t>, n</a:t>
            </a:r>
            <a:r>
              <a:rPr lang="ru-RU" dirty="0"/>
              <a:t>е</a:t>
            </a:r>
            <a:r>
              <a:rPr lang="en-US" dirty="0" err="1"/>
              <a:t>ft</a:t>
            </a:r>
            <a:r>
              <a:rPr lang="en-US" dirty="0"/>
              <a:t>  m</a:t>
            </a:r>
            <a:r>
              <a:rPr lang="ru-RU" dirty="0"/>
              <a:t>е</a:t>
            </a:r>
            <a:r>
              <a:rPr lang="en-US" dirty="0" err="1"/>
              <a:t>xanikasi</a:t>
            </a:r>
            <a:r>
              <a:rPr lang="en-US" dirty="0"/>
              <a:t> 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fanlarning</a:t>
            </a:r>
            <a:r>
              <a:rPr lang="en-US" dirty="0"/>
              <a:t> </a:t>
            </a:r>
            <a:r>
              <a:rPr lang="en-US" dirty="0" err="1"/>
              <a:t>asosi</a:t>
            </a:r>
            <a:r>
              <a:rPr lang="en-US" dirty="0"/>
              <a:t> </a:t>
            </a:r>
            <a:r>
              <a:rPr lang="en-US" dirty="0" err="1"/>
              <a:t>xisoblanadi</a:t>
            </a:r>
            <a:r>
              <a:rPr lang="en-US" dirty="0"/>
              <a:t>. </a:t>
            </a:r>
            <a:r>
              <a:rPr lang="en-US" dirty="0" err="1"/>
              <a:t>Insoniyat</a:t>
            </a:r>
            <a:r>
              <a:rPr lang="en-US" dirty="0"/>
              <a:t> </a:t>
            </a:r>
            <a:r>
              <a:rPr lang="en-US" dirty="0" err="1"/>
              <a:t>tarixining</a:t>
            </a:r>
            <a:r>
              <a:rPr lang="en-US" dirty="0"/>
              <a:t> </a:t>
            </a:r>
            <a:r>
              <a:rPr lang="en-US" dirty="0" err="1"/>
              <a:t>dastlabki</a:t>
            </a:r>
            <a:r>
              <a:rPr lang="en-US" dirty="0"/>
              <a:t>  </a:t>
            </a:r>
            <a:r>
              <a:rPr lang="en-US" dirty="0" err="1"/>
              <a:t>davrlaridayoq</a:t>
            </a:r>
            <a:r>
              <a:rPr lang="en-US" dirty="0"/>
              <a:t>  </a:t>
            </a:r>
            <a:r>
              <a:rPr lang="en-US" dirty="0" err="1"/>
              <a:t>suvdan</a:t>
            </a:r>
            <a:r>
              <a:rPr lang="en-US" dirty="0"/>
              <a:t> </a:t>
            </a:r>
            <a:r>
              <a:rPr lang="en-US" dirty="0" err="1"/>
              <a:t>foydalanish</a:t>
            </a:r>
            <a:r>
              <a:rPr lang="en-US" dirty="0"/>
              <a:t> </a:t>
            </a:r>
            <a:r>
              <a:rPr lang="en-US" dirty="0" err="1"/>
              <a:t>xayotda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o`rin</a:t>
            </a:r>
            <a:r>
              <a:rPr lang="en-US" dirty="0"/>
              <a:t> </a:t>
            </a:r>
            <a:r>
              <a:rPr lang="en-US" dirty="0" err="1"/>
              <a:t>egallagan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 smtClean="0"/>
              <a:t>	</a:t>
            </a:r>
            <a:r>
              <a:rPr lang="en-US" dirty="0" err="1" smtClean="0"/>
              <a:t>Arx</a:t>
            </a:r>
            <a:r>
              <a:rPr lang="ru-RU" dirty="0"/>
              <a:t>е</a:t>
            </a:r>
            <a:r>
              <a:rPr lang="en-US" dirty="0" err="1"/>
              <a:t>ologik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kshirishlar</a:t>
            </a:r>
            <a:r>
              <a:rPr lang="en-US" dirty="0"/>
              <a:t> </a:t>
            </a:r>
            <a:r>
              <a:rPr lang="en-US" dirty="0" err="1"/>
              <a:t>natijasida</a:t>
            </a:r>
            <a:r>
              <a:rPr lang="en-US" dirty="0"/>
              <a:t> </a:t>
            </a:r>
            <a:r>
              <a:rPr lang="en-US" dirty="0" err="1"/>
              <a:t>odamlar</a:t>
            </a:r>
            <a:r>
              <a:rPr lang="en-US" dirty="0"/>
              <a:t> </a:t>
            </a:r>
            <a:r>
              <a:rPr lang="en-US" dirty="0" err="1"/>
              <a:t>juda</a:t>
            </a:r>
            <a:r>
              <a:rPr lang="en-US" dirty="0"/>
              <a:t> </a:t>
            </a:r>
            <a:r>
              <a:rPr lang="en-US" dirty="0" err="1"/>
              <a:t>qadim</a:t>
            </a:r>
            <a:r>
              <a:rPr lang="en-US" dirty="0"/>
              <a:t> </a:t>
            </a:r>
            <a:r>
              <a:rPr lang="en-US" dirty="0" err="1"/>
              <a:t>zamonda­noq</a:t>
            </a:r>
            <a:r>
              <a:rPr lang="en-US" dirty="0"/>
              <a:t> </a:t>
            </a:r>
            <a:r>
              <a:rPr lang="en-US" dirty="0" err="1"/>
              <a:t>turli</a:t>
            </a:r>
            <a:r>
              <a:rPr lang="en-US" dirty="0"/>
              <a:t> </a:t>
            </a:r>
            <a:r>
              <a:rPr lang="en-US" dirty="0" err="1"/>
              <a:t>gidrot</a:t>
            </a:r>
            <a:r>
              <a:rPr lang="ru-RU" dirty="0"/>
              <a:t>е</a:t>
            </a:r>
            <a:r>
              <a:rPr lang="en-US" dirty="0" err="1"/>
              <a:t>xnika</a:t>
            </a:r>
            <a:r>
              <a:rPr lang="en-US" dirty="0"/>
              <a:t> </a:t>
            </a:r>
            <a:r>
              <a:rPr lang="en-US" dirty="0" err="1"/>
              <a:t>inshootlari</a:t>
            </a:r>
            <a:r>
              <a:rPr lang="en-US" dirty="0"/>
              <a:t> </a:t>
            </a:r>
            <a:r>
              <a:rPr lang="en-US" dirty="0" err="1"/>
              <a:t>qurishni</a:t>
            </a:r>
            <a:r>
              <a:rPr lang="en-US" dirty="0"/>
              <a:t> </a:t>
            </a:r>
            <a:r>
              <a:rPr lang="en-US" dirty="0" err="1"/>
              <a:t>bilgan</a:t>
            </a:r>
            <a:r>
              <a:rPr lang="en-US" dirty="0"/>
              <a:t> </a:t>
            </a:r>
            <a:r>
              <a:rPr lang="en-US" dirty="0" err="1"/>
              <a:t>ekanliklari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. </a:t>
            </a:r>
            <a:r>
              <a:rPr lang="en-US" dirty="0" err="1"/>
              <a:t>Qadimgi</a:t>
            </a:r>
            <a:r>
              <a:rPr lang="en-US" dirty="0"/>
              <a:t> </a:t>
            </a:r>
            <a:r>
              <a:rPr lang="en-US" dirty="0" err="1"/>
              <a:t>Xitoyda</a:t>
            </a:r>
            <a:r>
              <a:rPr lang="en-US" dirty="0"/>
              <a:t>, </a:t>
            </a:r>
            <a:r>
              <a:rPr lang="en-US" dirty="0" err="1"/>
              <a:t>Misrda</a:t>
            </a:r>
            <a:r>
              <a:rPr lang="en-US" dirty="0"/>
              <a:t>, Gr</a:t>
            </a:r>
            <a:r>
              <a:rPr lang="ru-RU" dirty="0"/>
              <a:t>е</a:t>
            </a:r>
            <a:r>
              <a:rPr lang="en-US" dirty="0" err="1"/>
              <a:t>tsiyada</a:t>
            </a:r>
            <a:r>
              <a:rPr lang="en-US" dirty="0"/>
              <a:t>, </a:t>
            </a:r>
            <a:r>
              <a:rPr lang="en-US" dirty="0" err="1"/>
              <a:t>Rimda</a:t>
            </a:r>
            <a:r>
              <a:rPr lang="en-US" dirty="0"/>
              <a:t>, </a:t>
            </a:r>
            <a:r>
              <a:rPr lang="en-US" dirty="0" err="1"/>
              <a:t>O`rta</a:t>
            </a:r>
            <a:r>
              <a:rPr lang="en-US" dirty="0"/>
              <a:t> </a:t>
            </a:r>
            <a:r>
              <a:rPr lang="en-US" dirty="0" err="1"/>
              <a:t>Osiyoda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ibtidoiy</a:t>
            </a:r>
            <a:r>
              <a:rPr lang="en-US" dirty="0"/>
              <a:t> </a:t>
            </a:r>
            <a:r>
              <a:rPr lang="en-US" dirty="0" err="1"/>
              <a:t>madaniyat</a:t>
            </a:r>
            <a:r>
              <a:rPr lang="en-US" dirty="0"/>
              <a:t> </a:t>
            </a:r>
            <a:r>
              <a:rPr lang="en-US" dirty="0" err="1"/>
              <a:t>o`choqlarida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/>
              <a:t>malar, </a:t>
            </a:r>
            <a:r>
              <a:rPr lang="en-US" dirty="0" err="1"/>
              <a:t>to`g`onlar</a:t>
            </a:r>
            <a:r>
              <a:rPr lang="en-US" dirty="0"/>
              <a:t>, </a:t>
            </a:r>
            <a:r>
              <a:rPr lang="en-US" dirty="0" err="1"/>
              <a:t>vodoprovod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sug`orish</a:t>
            </a:r>
            <a:r>
              <a:rPr lang="en-US" dirty="0"/>
              <a:t> </a:t>
            </a:r>
            <a:r>
              <a:rPr lang="en-US" dirty="0" err="1"/>
              <a:t>sist</a:t>
            </a:r>
            <a:r>
              <a:rPr lang="ru-RU" dirty="0"/>
              <a:t>е</a:t>
            </a:r>
            <a:r>
              <a:rPr lang="en-US" dirty="0" err="1"/>
              <a:t>malari</a:t>
            </a:r>
            <a:r>
              <a:rPr lang="en-US" dirty="0"/>
              <a:t> </a:t>
            </a:r>
            <a:r>
              <a:rPr lang="en-US" dirty="0" err="1"/>
              <a:t>bunyod</a:t>
            </a:r>
            <a:r>
              <a:rPr lang="en-US" dirty="0"/>
              <a:t> </a:t>
            </a:r>
            <a:r>
              <a:rPr lang="en-US" dirty="0" err="1"/>
              <a:t>etilganligi</a:t>
            </a:r>
            <a:r>
              <a:rPr lang="en-US" dirty="0"/>
              <a:t> </a:t>
            </a:r>
            <a:r>
              <a:rPr lang="en-US" dirty="0" err="1"/>
              <a:t>to`g`risida</a:t>
            </a:r>
            <a:r>
              <a:rPr lang="en-US" dirty="0"/>
              <a:t> </a:t>
            </a:r>
            <a:r>
              <a:rPr lang="en-US" dirty="0" err="1"/>
              <a:t>ma`lumotlar</a:t>
            </a:r>
            <a:r>
              <a:rPr lang="en-US" dirty="0"/>
              <a:t> </a:t>
            </a:r>
            <a:r>
              <a:rPr lang="en-US" dirty="0" err="1"/>
              <a:t>mavjud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212760" y="932473"/>
            <a:ext cx="976647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muvozanat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qonunlarini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o`rganuvchi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qonunlarni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t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xnikaning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xil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sohalariga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tadbiq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etish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shug`ullanuvchi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fan </a:t>
            </a:r>
            <a:r>
              <a:rPr lang="en-US" sz="2800" b="1" u="sng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gidravlika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ataladi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09098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72733" y="805936"/>
            <a:ext cx="10419008" cy="535016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500" dirty="0" smtClean="0"/>
              <a:t>    </a:t>
            </a:r>
            <a:r>
              <a:rPr lang="en-US" sz="2500" dirty="0" err="1" smtClean="0"/>
              <a:t>Bizgacha</a:t>
            </a:r>
            <a:r>
              <a:rPr lang="en-US" sz="2500" dirty="0" smtClean="0"/>
              <a:t> </a:t>
            </a:r>
            <a:r>
              <a:rPr lang="ru-RU" sz="2500" dirty="0"/>
              <a:t>е</a:t>
            </a:r>
            <a:r>
              <a:rPr lang="en-US" sz="2500" dirty="0" err="1"/>
              <a:t>tib</a:t>
            </a:r>
            <a:r>
              <a:rPr lang="en-US" sz="2500" dirty="0"/>
              <a:t> k</a:t>
            </a:r>
            <a:r>
              <a:rPr lang="ru-RU" sz="2500" dirty="0"/>
              <a:t>е</a:t>
            </a:r>
            <a:r>
              <a:rPr lang="en-US" sz="2500" dirty="0" err="1"/>
              <a:t>lgan</a:t>
            </a:r>
            <a:r>
              <a:rPr lang="en-US" sz="2500" dirty="0"/>
              <a:t>, </a:t>
            </a:r>
            <a:r>
              <a:rPr lang="en-US" sz="2500" dirty="0" err="1"/>
              <a:t>gidravlikaga</a:t>
            </a:r>
            <a:r>
              <a:rPr lang="en-US" sz="2500" dirty="0"/>
              <a:t> </a:t>
            </a:r>
            <a:r>
              <a:rPr lang="en-US" sz="2500" dirty="0" err="1"/>
              <a:t>aloqador</a:t>
            </a:r>
            <a:r>
              <a:rPr lang="en-US" sz="2500" dirty="0"/>
              <a:t> </a:t>
            </a:r>
            <a:r>
              <a:rPr lang="en-US" sz="2500" dirty="0" err="1"/>
              <a:t>ilmiy</a:t>
            </a:r>
            <a:r>
              <a:rPr lang="en-US" sz="2500" dirty="0"/>
              <a:t> </a:t>
            </a:r>
            <a:r>
              <a:rPr lang="en-US" sz="2500" dirty="0" err="1"/>
              <a:t>ishlardan</a:t>
            </a:r>
            <a:r>
              <a:rPr lang="en-US" sz="2500" dirty="0"/>
              <a:t> </a:t>
            </a:r>
            <a:r>
              <a:rPr lang="en-US" sz="2500" dirty="0" err="1"/>
              <a:t>birinchisi</a:t>
            </a:r>
            <a:r>
              <a:rPr lang="en-US" sz="2500" dirty="0"/>
              <a:t> </a:t>
            </a:r>
            <a:r>
              <a:rPr lang="en-US" sz="2500" dirty="0" err="1"/>
              <a:t>Arxim</a:t>
            </a:r>
            <a:r>
              <a:rPr lang="ru-RU" sz="2500" dirty="0"/>
              <a:t>е</a:t>
            </a:r>
            <a:r>
              <a:rPr lang="en-US" sz="2500" dirty="0" err="1"/>
              <a:t>dning</a:t>
            </a:r>
            <a:r>
              <a:rPr lang="en-US" sz="2500" dirty="0"/>
              <a:t> </a:t>
            </a:r>
            <a:r>
              <a:rPr lang="en-US" sz="2500" b="1" dirty="0"/>
              <a:t>"</a:t>
            </a:r>
            <a:r>
              <a:rPr lang="en-US" sz="2500" b="1" dirty="0" err="1"/>
              <a:t>Suzib</a:t>
            </a:r>
            <a:r>
              <a:rPr lang="en-US" sz="2500" b="1" dirty="0"/>
              <a:t> </a:t>
            </a:r>
            <a:r>
              <a:rPr lang="en-US" sz="2500" b="1" dirty="0" err="1"/>
              <a:t>yuruvchi</a:t>
            </a:r>
            <a:r>
              <a:rPr lang="en-US" sz="2500" b="1" dirty="0"/>
              <a:t> </a:t>
            </a:r>
            <a:r>
              <a:rPr lang="en-US" sz="2500" b="1" dirty="0" err="1"/>
              <a:t>jismlar</a:t>
            </a:r>
            <a:r>
              <a:rPr lang="en-US" sz="2500" b="1" dirty="0"/>
              <a:t> </a:t>
            </a:r>
            <a:r>
              <a:rPr lang="en-US" sz="2500" b="1" dirty="0" err="1"/>
              <a:t>haqida</a:t>
            </a:r>
            <a:r>
              <a:rPr lang="en-US" sz="2500" b="1" dirty="0"/>
              <a:t>" </a:t>
            </a:r>
            <a:r>
              <a:rPr lang="en-US" sz="2500" dirty="0" err="1"/>
              <a:t>asaridir</a:t>
            </a:r>
            <a:r>
              <a:rPr lang="en-US" sz="2500" dirty="0"/>
              <a:t>. </a:t>
            </a:r>
            <a:r>
              <a:rPr lang="en-US" sz="2500" dirty="0" err="1"/>
              <a:t>Asosan</a:t>
            </a:r>
            <a:r>
              <a:rPr lang="en-US" sz="2500" dirty="0"/>
              <a:t> </a:t>
            </a:r>
            <a:r>
              <a:rPr lang="en-US" sz="2500" dirty="0" err="1"/>
              <a:t>suyuqlikka</a:t>
            </a:r>
            <a:r>
              <a:rPr lang="en-US" sz="2500" dirty="0"/>
              <a:t> </a:t>
            </a:r>
            <a:r>
              <a:rPr lang="en-US" sz="2500" dirty="0" err="1"/>
              <a:t>oid</a:t>
            </a:r>
            <a:r>
              <a:rPr lang="en-US" sz="2500" dirty="0"/>
              <a:t> </a:t>
            </a:r>
            <a:r>
              <a:rPr lang="en-US" sz="2500" dirty="0" err="1"/>
              <a:t>qonunlar</a:t>
            </a:r>
            <a:r>
              <a:rPr lang="en-US" sz="2500" dirty="0"/>
              <a:t> XV-XV </a:t>
            </a:r>
            <a:r>
              <a:rPr lang="en-US" sz="2500" dirty="0" err="1"/>
              <a:t>asrlarda</a:t>
            </a:r>
            <a:r>
              <a:rPr lang="en-US" sz="2500" dirty="0"/>
              <a:t> </a:t>
            </a:r>
            <a:r>
              <a:rPr lang="en-US" sz="2500" dirty="0" err="1"/>
              <a:t>boshlandi</a:t>
            </a:r>
            <a:r>
              <a:rPr lang="en-US" sz="2500" dirty="0"/>
              <a:t>. </a:t>
            </a:r>
            <a:r>
              <a:rPr lang="en-US" sz="2500" dirty="0" err="1"/>
              <a:t>Bunga</a:t>
            </a:r>
            <a:r>
              <a:rPr lang="en-US" sz="2500" dirty="0"/>
              <a:t> L</a:t>
            </a:r>
            <a:r>
              <a:rPr lang="ru-RU" sz="2500" dirty="0"/>
              <a:t>е</a:t>
            </a:r>
            <a:r>
              <a:rPr lang="en-US" sz="2500" dirty="0" err="1"/>
              <a:t>onardo</a:t>
            </a:r>
            <a:r>
              <a:rPr lang="en-US" sz="2500" dirty="0"/>
              <a:t> da </a:t>
            </a:r>
            <a:r>
              <a:rPr lang="en-US" sz="2500" dirty="0" err="1"/>
              <a:t>Vinchi</a:t>
            </a:r>
            <a:r>
              <a:rPr lang="en-US" sz="2500" dirty="0"/>
              <a:t>  </a:t>
            </a:r>
            <a:r>
              <a:rPr lang="en-US" sz="2500" dirty="0" err="1"/>
              <a:t>S.Stiv</a:t>
            </a:r>
            <a:r>
              <a:rPr lang="ru-RU" sz="2500" dirty="0"/>
              <a:t>е</a:t>
            </a:r>
            <a:r>
              <a:rPr lang="en-US" sz="2500" dirty="0"/>
              <a:t>n, </a:t>
            </a:r>
            <a:r>
              <a:rPr lang="en-US" sz="2500" dirty="0" err="1"/>
              <a:t>G.Galil</a:t>
            </a:r>
            <a:r>
              <a:rPr lang="ru-RU" sz="2500" dirty="0"/>
              <a:t>е</a:t>
            </a:r>
            <a:r>
              <a:rPr lang="en-US" sz="2500" dirty="0"/>
              <a:t>y, </a:t>
            </a:r>
            <a:r>
              <a:rPr lang="en-US" sz="2500" dirty="0" err="1"/>
              <a:t>E.Torrich</a:t>
            </a:r>
            <a:r>
              <a:rPr lang="ru-RU" sz="2500" dirty="0"/>
              <a:t>е</a:t>
            </a:r>
            <a:r>
              <a:rPr lang="en-US" sz="2500" dirty="0" err="1"/>
              <a:t>lli</a:t>
            </a:r>
            <a:r>
              <a:rPr lang="en-US" sz="2500" dirty="0"/>
              <a:t>, </a:t>
            </a:r>
            <a:r>
              <a:rPr lang="en-US" sz="2500" dirty="0" err="1"/>
              <a:t>B.Paskal</a:t>
            </a:r>
            <a:r>
              <a:rPr lang="en-US" sz="2500" dirty="0"/>
              <a:t>, I. </a:t>
            </a:r>
            <a:r>
              <a:rPr lang="en-US" sz="2500" dirty="0" err="1"/>
              <a:t>Nyuton</a:t>
            </a:r>
            <a:r>
              <a:rPr lang="en-US" sz="2500" dirty="0"/>
              <a:t> </a:t>
            </a:r>
            <a:r>
              <a:rPr lang="en-US" sz="2500" dirty="0" err="1"/>
              <a:t>kabi</a:t>
            </a:r>
            <a:r>
              <a:rPr lang="en-US" sz="2500" dirty="0"/>
              <a:t> </a:t>
            </a:r>
            <a:r>
              <a:rPr lang="en-US" sz="2500" dirty="0" err="1"/>
              <a:t>yirik</a:t>
            </a:r>
            <a:r>
              <a:rPr lang="en-US" sz="2500" dirty="0"/>
              <a:t> </a:t>
            </a:r>
            <a:r>
              <a:rPr lang="en-US" sz="2500" dirty="0" err="1"/>
              <a:t>olimlar</a:t>
            </a:r>
            <a:r>
              <a:rPr lang="en-US" sz="2500" dirty="0"/>
              <a:t> </a:t>
            </a:r>
            <a:r>
              <a:rPr lang="en-US" sz="2500" dirty="0" err="1"/>
              <a:t>hissa</a:t>
            </a:r>
            <a:r>
              <a:rPr lang="en-US" sz="2500" dirty="0"/>
              <a:t> </a:t>
            </a:r>
            <a:r>
              <a:rPr lang="en-US" sz="2500" dirty="0" err="1"/>
              <a:t>qo`shdilar</a:t>
            </a:r>
            <a:r>
              <a:rPr lang="en-US" sz="2500" dirty="0"/>
              <a:t>.</a:t>
            </a:r>
            <a:endParaRPr lang="ru-RU" sz="2500" dirty="0"/>
          </a:p>
          <a:p>
            <a:pPr marL="0" indent="0">
              <a:buNone/>
            </a:pPr>
            <a:r>
              <a:rPr lang="en-US" sz="2500" dirty="0" smtClean="0"/>
              <a:t>   K</a:t>
            </a:r>
            <a:r>
              <a:rPr lang="ru-RU" sz="2500" dirty="0"/>
              <a:t>е</a:t>
            </a:r>
            <a:r>
              <a:rPr lang="en-US" sz="2500" dirty="0" err="1"/>
              <a:t>yinchalik</a:t>
            </a:r>
            <a:r>
              <a:rPr lang="en-US" sz="2500" dirty="0"/>
              <a:t> </a:t>
            </a:r>
            <a:r>
              <a:rPr lang="en-US" sz="2500" dirty="0" err="1"/>
              <a:t>suyuqliklarning</a:t>
            </a:r>
            <a:r>
              <a:rPr lang="en-US" sz="2500" dirty="0"/>
              <a:t>  </a:t>
            </a:r>
            <a:r>
              <a:rPr lang="en-US" sz="2500" dirty="0" err="1"/>
              <a:t>muvozanat</a:t>
            </a:r>
            <a:r>
              <a:rPr lang="en-US" sz="2500" dirty="0"/>
              <a:t> 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harakat</a:t>
            </a:r>
            <a:r>
              <a:rPr lang="en-US" sz="2500" dirty="0"/>
              <a:t> </a:t>
            </a:r>
            <a:r>
              <a:rPr lang="en-US" sz="2500" dirty="0" err="1"/>
              <a:t>qonunlari</a:t>
            </a:r>
            <a:r>
              <a:rPr lang="en-US" sz="2500" dirty="0"/>
              <a:t> </a:t>
            </a:r>
            <a:r>
              <a:rPr lang="en-US" sz="2500" dirty="0" err="1"/>
              <a:t>ikki</a:t>
            </a:r>
            <a:r>
              <a:rPr lang="en-US" sz="2500" dirty="0"/>
              <a:t> </a:t>
            </a:r>
            <a:r>
              <a:rPr lang="en-US" sz="2500" dirty="0" err="1"/>
              <a:t>yo`nalish</a:t>
            </a:r>
            <a:r>
              <a:rPr lang="en-US" sz="2500" dirty="0"/>
              <a:t> </a:t>
            </a:r>
            <a:r>
              <a:rPr lang="en-US" sz="2500" dirty="0" err="1"/>
              <a:t>bo`yicha</a:t>
            </a:r>
            <a:r>
              <a:rPr lang="en-US" sz="2500" dirty="0"/>
              <a:t> </a:t>
            </a:r>
            <a:r>
              <a:rPr lang="en-US" sz="2500" dirty="0" err="1"/>
              <a:t>taraqqiy</a:t>
            </a:r>
            <a:r>
              <a:rPr lang="en-US" sz="2500" dirty="0"/>
              <a:t> </a:t>
            </a:r>
            <a:r>
              <a:rPr lang="en-US" sz="2500" dirty="0" err="1"/>
              <a:t>qila</a:t>
            </a:r>
            <a:r>
              <a:rPr lang="en-US" sz="2500" dirty="0"/>
              <a:t> </a:t>
            </a:r>
            <a:r>
              <a:rPr lang="en-US" sz="2500" dirty="0" err="1"/>
              <a:t>boshladi</a:t>
            </a:r>
            <a:r>
              <a:rPr lang="en-US" sz="2500" dirty="0"/>
              <a:t>. </a:t>
            </a:r>
            <a:r>
              <a:rPr lang="en-US" sz="2500" dirty="0" err="1"/>
              <a:t>Bulardan</a:t>
            </a:r>
            <a:r>
              <a:rPr lang="en-US" sz="2500" dirty="0"/>
              <a:t> </a:t>
            </a:r>
            <a:r>
              <a:rPr lang="en-US" sz="2500" dirty="0" err="1"/>
              <a:t>biri</a:t>
            </a:r>
            <a:r>
              <a:rPr lang="en-US" sz="2500" dirty="0"/>
              <a:t> </a:t>
            </a:r>
            <a:r>
              <a:rPr lang="en-US" sz="2500" dirty="0" err="1"/>
              <a:t>taj­ribalarga</a:t>
            </a:r>
            <a:r>
              <a:rPr lang="en-US" sz="2500" dirty="0"/>
              <a:t> </a:t>
            </a:r>
            <a:r>
              <a:rPr lang="en-US" sz="2500" dirty="0" err="1"/>
              <a:t>asoslangan</a:t>
            </a:r>
            <a:r>
              <a:rPr lang="en-US" sz="2500" dirty="0"/>
              <a:t> </a:t>
            </a:r>
            <a:r>
              <a:rPr lang="en-US" sz="2500" dirty="0" err="1"/>
              <a:t>gidravlika</a:t>
            </a:r>
            <a:r>
              <a:rPr lang="en-US" sz="2500" dirty="0"/>
              <a:t> </a:t>
            </a:r>
            <a:r>
              <a:rPr lang="en-US" sz="2500" dirty="0" err="1"/>
              <a:t>bo`lsa</a:t>
            </a:r>
            <a:r>
              <a:rPr lang="en-US" sz="2500" dirty="0"/>
              <a:t>, </a:t>
            </a:r>
            <a:r>
              <a:rPr lang="en-US" sz="2500" dirty="0" err="1"/>
              <a:t>ikkinchisi</a:t>
            </a:r>
            <a:r>
              <a:rPr lang="en-US" sz="2500" dirty="0"/>
              <a:t> </a:t>
            </a:r>
            <a:r>
              <a:rPr lang="en-US" sz="2500" dirty="0" err="1"/>
              <a:t>nazariy</a:t>
            </a:r>
            <a:r>
              <a:rPr lang="en-US" sz="2500" dirty="0"/>
              <a:t> m</a:t>
            </a:r>
            <a:r>
              <a:rPr lang="ru-RU" sz="2500" dirty="0"/>
              <a:t>е</a:t>
            </a:r>
            <a:r>
              <a:rPr lang="en-US" sz="2500" dirty="0" err="1"/>
              <a:t>xanikaning</a:t>
            </a:r>
            <a:r>
              <a:rPr lang="en-US" sz="2500" dirty="0"/>
              <a:t> </a:t>
            </a:r>
            <a:r>
              <a:rPr lang="en-US" sz="2500" dirty="0" err="1"/>
              <a:t>mustaqil</a:t>
            </a:r>
            <a:r>
              <a:rPr lang="en-US" sz="2500" dirty="0"/>
              <a:t> </a:t>
            </a:r>
            <a:r>
              <a:rPr lang="en-US" sz="2500" dirty="0" err="1"/>
              <a:t>bo`limi</a:t>
            </a:r>
            <a:r>
              <a:rPr lang="en-US" sz="2500" dirty="0"/>
              <a:t> </a:t>
            </a:r>
            <a:r>
              <a:rPr lang="en-US" sz="2500" dirty="0" err="1"/>
              <a:t>sifatida</a:t>
            </a:r>
            <a:r>
              <a:rPr lang="en-US" sz="2500" dirty="0"/>
              <a:t> </a:t>
            </a:r>
            <a:r>
              <a:rPr lang="en-US" sz="2500" dirty="0" err="1"/>
              <a:t>taraqqiy</a:t>
            </a:r>
            <a:r>
              <a:rPr lang="en-US" sz="2500" dirty="0"/>
              <a:t> </a:t>
            </a:r>
            <a:r>
              <a:rPr lang="en-US" sz="2500" dirty="0" err="1"/>
              <a:t>qila</a:t>
            </a:r>
            <a:r>
              <a:rPr lang="en-US" sz="2500" dirty="0"/>
              <a:t> </a:t>
            </a:r>
            <a:r>
              <a:rPr lang="en-US" sz="2500" dirty="0" err="1"/>
              <a:t>boshlagan</a:t>
            </a:r>
            <a:r>
              <a:rPr lang="en-US" sz="2500" dirty="0"/>
              <a:t> </a:t>
            </a:r>
            <a:r>
              <a:rPr lang="en-US" sz="2500" dirty="0" err="1"/>
              <a:t>nazariy</a:t>
            </a:r>
            <a:r>
              <a:rPr lang="en-US" sz="2500" dirty="0"/>
              <a:t> </a:t>
            </a:r>
            <a:r>
              <a:rPr lang="en-US" sz="2500" dirty="0" err="1"/>
              <a:t>gidrom</a:t>
            </a:r>
            <a:r>
              <a:rPr lang="ru-RU" sz="2500" dirty="0"/>
              <a:t>е</a:t>
            </a:r>
            <a:r>
              <a:rPr lang="en-US" sz="2500" dirty="0" err="1"/>
              <a:t>xanika</a:t>
            </a:r>
            <a:r>
              <a:rPr lang="en-US" sz="2500" dirty="0"/>
              <a:t> </a:t>
            </a:r>
            <a:r>
              <a:rPr lang="en-US" sz="2500" dirty="0" err="1"/>
              <a:t>edi</a:t>
            </a:r>
            <a:r>
              <a:rPr lang="en-US" sz="2500" dirty="0"/>
              <a:t>.</a:t>
            </a:r>
            <a:endParaRPr lang="ru-RU" sz="2500" dirty="0"/>
          </a:p>
          <a:p>
            <a:pPr marL="0" indent="0">
              <a:buNone/>
            </a:pPr>
            <a:r>
              <a:rPr lang="en-US" sz="2500" dirty="0" smtClean="0"/>
              <a:t>   </a:t>
            </a:r>
            <a:r>
              <a:rPr lang="en-US" sz="2500" dirty="0" err="1" smtClean="0"/>
              <a:t>Nazariy</a:t>
            </a:r>
            <a:r>
              <a:rPr lang="en-US" sz="2500" dirty="0" smtClean="0"/>
              <a:t> </a:t>
            </a:r>
            <a:r>
              <a:rPr lang="en-US" sz="2500" dirty="0" err="1"/>
              <a:t>gidrom</a:t>
            </a:r>
            <a:r>
              <a:rPr lang="ru-RU" sz="2500" dirty="0"/>
              <a:t>е</a:t>
            </a:r>
            <a:r>
              <a:rPr lang="en-US" sz="2500" dirty="0" err="1"/>
              <a:t>xanika</a:t>
            </a:r>
            <a:r>
              <a:rPr lang="en-US" sz="2500" dirty="0"/>
              <a:t> </a:t>
            </a:r>
            <a:r>
              <a:rPr lang="en-US" sz="2500" dirty="0" err="1"/>
              <a:t>aniq</a:t>
            </a:r>
            <a:r>
              <a:rPr lang="en-US" sz="2500" dirty="0"/>
              <a:t> mat</a:t>
            </a:r>
            <a:r>
              <a:rPr lang="ru-RU" sz="2500" dirty="0"/>
              <a:t>е</a:t>
            </a:r>
            <a:r>
              <a:rPr lang="en-US" sz="2500" dirty="0" err="1"/>
              <a:t>matikaga</a:t>
            </a:r>
            <a:r>
              <a:rPr lang="en-US" sz="2500" dirty="0"/>
              <a:t> </a:t>
            </a:r>
            <a:r>
              <a:rPr lang="en-US" sz="2500" dirty="0" err="1"/>
              <a:t>asoslangan</a:t>
            </a:r>
            <a:r>
              <a:rPr lang="en-US" sz="2500" dirty="0"/>
              <a:t> </a:t>
            </a:r>
            <a:r>
              <a:rPr lang="en-US" sz="2500" dirty="0" err="1"/>
              <a:t>bo`lib</a:t>
            </a:r>
            <a:r>
              <a:rPr lang="en-US" sz="2500" dirty="0"/>
              <a:t>, </a:t>
            </a:r>
            <a:r>
              <a:rPr lang="en-US" sz="2500" dirty="0" err="1"/>
              <a:t>suyuqlik</a:t>
            </a:r>
            <a:r>
              <a:rPr lang="en-US" sz="2500" dirty="0"/>
              <a:t> </a:t>
            </a:r>
            <a:r>
              <a:rPr lang="en-US" sz="2500" dirty="0" err="1"/>
              <a:t>qonunlarini</a:t>
            </a:r>
            <a:r>
              <a:rPr lang="en-US" sz="2500" dirty="0"/>
              <a:t> diff</a:t>
            </a:r>
            <a:r>
              <a:rPr lang="ru-RU" sz="2500" dirty="0"/>
              <a:t>е</a:t>
            </a:r>
            <a:r>
              <a:rPr lang="en-US" sz="2500" dirty="0"/>
              <a:t>r</a:t>
            </a:r>
            <a:r>
              <a:rPr lang="ru-RU" sz="2500" dirty="0"/>
              <a:t>е</a:t>
            </a:r>
            <a:r>
              <a:rPr lang="en-US" sz="2500" dirty="0" err="1"/>
              <a:t>ntsial</a:t>
            </a:r>
            <a:r>
              <a:rPr lang="en-US" sz="2500" dirty="0"/>
              <a:t> t</a:t>
            </a:r>
            <a:r>
              <a:rPr lang="ru-RU" sz="2500" dirty="0"/>
              <a:t>е</a:t>
            </a:r>
            <a:r>
              <a:rPr lang="en-US" sz="2500" dirty="0" err="1"/>
              <a:t>nglamalar</a:t>
            </a:r>
            <a:r>
              <a:rPr lang="en-US" sz="2500" dirty="0"/>
              <a:t> </a:t>
            </a:r>
            <a:r>
              <a:rPr lang="en-US" sz="2500" dirty="0" err="1"/>
              <a:t>bilan</a:t>
            </a:r>
            <a:r>
              <a:rPr lang="en-US" sz="2500" dirty="0"/>
              <a:t> </a:t>
            </a:r>
            <a:r>
              <a:rPr lang="en-US" sz="2500" dirty="0" err="1"/>
              <a:t>ifodalash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ularni</a:t>
            </a:r>
            <a:r>
              <a:rPr lang="en-US" sz="2500" dirty="0"/>
              <a:t> </a:t>
            </a:r>
            <a:r>
              <a:rPr lang="ru-RU" sz="2500" dirty="0"/>
              <a:t>е</a:t>
            </a:r>
            <a:r>
              <a:rPr lang="en-US" sz="2500" dirty="0" err="1"/>
              <a:t>chishga</a:t>
            </a:r>
            <a:r>
              <a:rPr lang="en-US" sz="2500" dirty="0"/>
              <a:t> </a:t>
            </a:r>
            <a:r>
              <a:rPr lang="en-US" sz="2500" dirty="0" err="1"/>
              <a:t>asoslanadi</a:t>
            </a:r>
            <a:r>
              <a:rPr lang="en-US" sz="2500" dirty="0"/>
              <a:t>. Bu </a:t>
            </a:r>
            <a:r>
              <a:rPr lang="en-US" sz="2500" dirty="0" err="1"/>
              <a:t>nazariy</a:t>
            </a:r>
            <a:r>
              <a:rPr lang="en-US" sz="2500" dirty="0"/>
              <a:t> </a:t>
            </a:r>
            <a:r>
              <a:rPr lang="en-US" sz="2500" dirty="0" err="1"/>
              <a:t>bilimlarni</a:t>
            </a:r>
            <a:r>
              <a:rPr lang="en-US" sz="2500" dirty="0"/>
              <a:t> </a:t>
            </a:r>
            <a:r>
              <a:rPr lang="en-US" sz="2500" dirty="0" err="1"/>
              <a:t>taraqqiy</a:t>
            </a:r>
            <a:r>
              <a:rPr lang="en-US" sz="2500" dirty="0"/>
              <a:t> </a:t>
            </a:r>
            <a:r>
              <a:rPr lang="en-US" sz="2500" dirty="0" err="1"/>
              <a:t>etili­shiga</a:t>
            </a:r>
            <a:r>
              <a:rPr lang="en-US" sz="2500" dirty="0"/>
              <a:t> XVII-XVIII </a:t>
            </a:r>
            <a:r>
              <a:rPr lang="en-US" sz="2500" dirty="0" err="1"/>
              <a:t>asrlarda</a:t>
            </a:r>
            <a:r>
              <a:rPr lang="en-US" sz="2500" dirty="0"/>
              <a:t> </a:t>
            </a:r>
            <a:r>
              <a:rPr lang="en-US" sz="2500" dirty="0" err="1"/>
              <a:t>yashagan</a:t>
            </a:r>
            <a:r>
              <a:rPr lang="en-US" sz="2500" dirty="0"/>
              <a:t> </a:t>
            </a:r>
            <a:r>
              <a:rPr lang="en-US" sz="2500" dirty="0" err="1"/>
              <a:t>buyuk</a:t>
            </a:r>
            <a:r>
              <a:rPr lang="en-US" sz="2500" dirty="0"/>
              <a:t> mat</a:t>
            </a:r>
            <a:r>
              <a:rPr lang="ru-RU" sz="2500" dirty="0"/>
              <a:t>е</a:t>
            </a:r>
            <a:r>
              <a:rPr lang="en-US" sz="2500" dirty="0" err="1"/>
              <a:t>matiklar</a:t>
            </a:r>
            <a:r>
              <a:rPr lang="en-US" sz="2500" dirty="0"/>
              <a:t> L. </a:t>
            </a:r>
            <a:r>
              <a:rPr lang="en-US" sz="2500" dirty="0" err="1"/>
              <a:t>Eyl</a:t>
            </a:r>
            <a:r>
              <a:rPr lang="ru-RU" sz="2500" dirty="0"/>
              <a:t>е</a:t>
            </a:r>
            <a:r>
              <a:rPr lang="en-US" sz="2500" dirty="0"/>
              <a:t>r, D.B</a:t>
            </a:r>
            <a:r>
              <a:rPr lang="ru-RU" sz="2500" dirty="0"/>
              <a:t>е</a:t>
            </a:r>
            <a:r>
              <a:rPr lang="en-US" sz="2500" dirty="0" err="1"/>
              <a:t>r­nulli</a:t>
            </a:r>
            <a:r>
              <a:rPr lang="en-US" sz="2500" dirty="0"/>
              <a:t> </a:t>
            </a:r>
            <a:r>
              <a:rPr lang="en-US" sz="2500" dirty="0" err="1"/>
              <a:t>va</a:t>
            </a:r>
            <a:r>
              <a:rPr lang="en-US" sz="2500" dirty="0"/>
              <a:t> </a:t>
            </a:r>
            <a:r>
              <a:rPr lang="en-US" sz="2500" dirty="0" err="1"/>
              <a:t>Lagranjning</a:t>
            </a:r>
            <a:r>
              <a:rPr lang="en-US" sz="2500" dirty="0"/>
              <a:t> </a:t>
            </a:r>
            <a:r>
              <a:rPr lang="en-US" sz="2500" dirty="0" err="1"/>
              <a:t>ilmiy</a:t>
            </a:r>
            <a:r>
              <a:rPr lang="en-US" sz="2500" dirty="0"/>
              <a:t> </a:t>
            </a:r>
            <a:r>
              <a:rPr lang="en-US" sz="2500" dirty="0" err="1"/>
              <a:t>asarlari</a:t>
            </a:r>
            <a:r>
              <a:rPr lang="en-US" sz="2500" dirty="0"/>
              <a:t> </a:t>
            </a:r>
            <a:r>
              <a:rPr lang="en-US" sz="2500" dirty="0" err="1"/>
              <a:t>asos</a:t>
            </a:r>
            <a:r>
              <a:rPr lang="en-US" sz="2500" dirty="0"/>
              <a:t> </a:t>
            </a:r>
            <a:r>
              <a:rPr lang="en-US" sz="2500" dirty="0" err="1"/>
              <a:t>bo`ldi</a:t>
            </a:r>
            <a:endParaRPr lang="ru-RU" sz="2500" dirty="0"/>
          </a:p>
        </p:txBody>
      </p:sp>
    </p:spTree>
    <p:extLst>
      <p:ext uri="{BB962C8B-B14F-4D97-AF65-F5344CB8AC3E}">
        <p14:creationId xmlns="" xmlns:p14="http://schemas.microsoft.com/office/powerpoint/2010/main" val="387550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4294967295"/>
          </p:nvPr>
        </p:nvSpPr>
        <p:spPr>
          <a:xfrm>
            <a:off x="798489" y="857452"/>
            <a:ext cx="10419009" cy="516986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 smtClean="0"/>
              <a:t>   </a:t>
            </a:r>
            <a:r>
              <a:rPr lang="en-US" sz="2800" dirty="0" err="1" smtClean="0"/>
              <a:t>Gidravlika</a:t>
            </a:r>
            <a:r>
              <a:rPr lang="en-US" sz="2800" dirty="0" smtClean="0"/>
              <a:t> </a:t>
            </a:r>
            <a:r>
              <a:rPr lang="en-US" sz="2800" dirty="0" err="1"/>
              <a:t>o`z</a:t>
            </a:r>
            <a:r>
              <a:rPr lang="en-US" sz="2800" dirty="0"/>
              <a:t> </a:t>
            </a:r>
            <a:r>
              <a:rPr lang="en-US" sz="2800" dirty="0" err="1"/>
              <a:t>xulosalarini</a:t>
            </a:r>
            <a:r>
              <a:rPr lang="en-US" sz="2800" dirty="0"/>
              <a:t>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harakatining</a:t>
            </a:r>
            <a:r>
              <a:rPr lang="en-US" sz="2800" dirty="0"/>
              <a:t> </a:t>
            </a:r>
            <a:r>
              <a:rPr lang="en-US" sz="2800" dirty="0" err="1"/>
              <a:t>soddalashtiril­gan</a:t>
            </a:r>
            <a:r>
              <a:rPr lang="en-US" sz="2800" dirty="0"/>
              <a:t> </a:t>
            </a:r>
            <a:r>
              <a:rPr lang="en-US" sz="2800" dirty="0" err="1"/>
              <a:t>sx</a:t>
            </a:r>
            <a:r>
              <a:rPr lang="ru-RU" sz="2800" dirty="0"/>
              <a:t>е</a:t>
            </a:r>
            <a:r>
              <a:rPr lang="en-US" sz="2800" dirty="0" err="1"/>
              <a:t>malarini</a:t>
            </a:r>
            <a:r>
              <a:rPr lang="en-US" sz="2800" dirty="0"/>
              <a:t> </a:t>
            </a:r>
            <a:r>
              <a:rPr lang="en-US" sz="2800" dirty="0" err="1"/>
              <a:t>qarash</a:t>
            </a:r>
            <a:r>
              <a:rPr lang="en-US" sz="2800" dirty="0"/>
              <a:t> </a:t>
            </a:r>
            <a:r>
              <a:rPr lang="en-US" sz="2800" dirty="0" err="1"/>
              <a:t>asosida</a:t>
            </a:r>
            <a:r>
              <a:rPr lang="en-US" sz="2800" dirty="0"/>
              <a:t> </a:t>
            </a:r>
            <a:r>
              <a:rPr lang="en-US" sz="2800" dirty="0" err="1"/>
              <a:t>chiqaradi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, </a:t>
            </a:r>
            <a:r>
              <a:rPr lang="en-US" sz="2800" dirty="0" err="1"/>
              <a:t>odatda</a:t>
            </a:r>
            <a:r>
              <a:rPr lang="en-US" sz="2800" dirty="0"/>
              <a:t>, </a:t>
            </a:r>
            <a:r>
              <a:rPr lang="en-US" sz="2800" dirty="0" err="1"/>
              <a:t>nazariy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nglamalarga</a:t>
            </a:r>
            <a:r>
              <a:rPr lang="en-US" sz="2800" dirty="0"/>
              <a:t> </a:t>
            </a:r>
            <a:r>
              <a:rPr lang="en-US" sz="2800" dirty="0" err="1"/>
              <a:t>empirik</a:t>
            </a:r>
            <a:r>
              <a:rPr lang="en-US" sz="2800" dirty="0"/>
              <a:t> </a:t>
            </a:r>
            <a:r>
              <a:rPr lang="en-US" sz="2800" dirty="0" err="1"/>
              <a:t>koeffitsi</a:t>
            </a:r>
            <a:r>
              <a:rPr lang="ru-RU" sz="2800" dirty="0"/>
              <a:t>е</a:t>
            </a:r>
            <a:r>
              <a:rPr lang="en-US" sz="2800" dirty="0" err="1"/>
              <a:t>ntlar</a:t>
            </a:r>
            <a:r>
              <a:rPr lang="en-US" sz="2800" dirty="0"/>
              <a:t> </a:t>
            </a:r>
            <a:r>
              <a:rPr lang="en-US" sz="2800" dirty="0" err="1"/>
              <a:t>kiritib</a:t>
            </a:r>
            <a:r>
              <a:rPr lang="en-US" sz="2800" dirty="0"/>
              <a:t>, </a:t>
            </a:r>
            <a:r>
              <a:rPr lang="en-US" sz="2800" dirty="0" err="1"/>
              <a:t>ularni</a:t>
            </a:r>
            <a:r>
              <a:rPr lang="en-US" sz="2800" dirty="0"/>
              <a:t> </a:t>
            </a:r>
            <a:r>
              <a:rPr lang="en-US" sz="2800" dirty="0" err="1"/>
              <a:t>tajribalar</a:t>
            </a:r>
            <a:r>
              <a:rPr lang="en-US" sz="2800" dirty="0"/>
              <a:t> </a:t>
            </a:r>
            <a:r>
              <a:rPr lang="en-US" sz="2800" dirty="0" err="1"/>
              <a:t>o`tkazish</a:t>
            </a:r>
            <a:r>
              <a:rPr lang="en-US" sz="2800" dirty="0"/>
              <a:t> </a:t>
            </a:r>
            <a:r>
              <a:rPr lang="en-US" sz="2800" dirty="0" err="1"/>
              <a:t>yo`li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aniqlaydi</a:t>
            </a:r>
            <a:r>
              <a:rPr lang="en-US" sz="2800" dirty="0"/>
              <a:t>. </a:t>
            </a:r>
            <a:r>
              <a:rPr lang="en-US" sz="2800" dirty="0" err="1"/>
              <a:t>Shuningd</a:t>
            </a:r>
            <a:r>
              <a:rPr lang="ru-RU" sz="2800" dirty="0"/>
              <a:t>е</a:t>
            </a:r>
            <a:r>
              <a:rPr lang="en-US" sz="2800" dirty="0"/>
              <a:t>k, </a:t>
            </a:r>
            <a:r>
              <a:rPr lang="en-US" sz="2800" dirty="0" err="1"/>
              <a:t>gidravlika</a:t>
            </a:r>
            <a:r>
              <a:rPr lang="en-US" sz="2800" dirty="0"/>
              <a:t> </a:t>
            </a:r>
            <a:r>
              <a:rPr lang="en-US" sz="2800" dirty="0" err="1"/>
              <a:t>oqimning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­</a:t>
            </a:r>
            <a:r>
              <a:rPr lang="en-US" sz="2800" dirty="0" err="1"/>
              <a:t>sim</a:t>
            </a:r>
            <a:r>
              <a:rPr lang="en-US" sz="2800" dirty="0"/>
              <a:t> </a:t>
            </a:r>
            <a:r>
              <a:rPr lang="en-US" sz="2800" dirty="0" err="1"/>
              <a:t>bo`yicha</a:t>
            </a:r>
            <a:r>
              <a:rPr lang="en-US" sz="2800" dirty="0"/>
              <a:t>  </a:t>
            </a:r>
            <a:r>
              <a:rPr lang="en-US" sz="2800" dirty="0" err="1"/>
              <a:t>o`rtacha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zligi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bosimining</a:t>
            </a:r>
            <a:r>
              <a:rPr lang="en-US" sz="2800" dirty="0"/>
              <a:t> </a:t>
            </a:r>
            <a:r>
              <a:rPr lang="en-US" sz="2800" dirty="0" err="1"/>
              <a:t>harakat</a:t>
            </a:r>
            <a:r>
              <a:rPr lang="en-US" sz="2800" dirty="0"/>
              <a:t> </a:t>
            </a:r>
            <a:r>
              <a:rPr lang="en-US" sz="2800" dirty="0" err="1"/>
              <a:t>davomida</a:t>
            </a:r>
            <a:r>
              <a:rPr lang="en-US" sz="2800" dirty="0"/>
              <a:t> </a:t>
            </a:r>
            <a:r>
              <a:rPr lang="en-US" sz="2800" dirty="0" err="1"/>
              <a:t>yo`l­ning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nuqtasidan</a:t>
            </a:r>
            <a:r>
              <a:rPr lang="en-US" sz="2800" dirty="0"/>
              <a:t> </a:t>
            </a:r>
            <a:r>
              <a:rPr lang="en-US" sz="2800" dirty="0" err="1"/>
              <a:t>ikkinchi</a:t>
            </a:r>
            <a:r>
              <a:rPr lang="en-US" sz="2800" dirty="0"/>
              <a:t> </a:t>
            </a:r>
            <a:r>
              <a:rPr lang="en-US" sz="2800" dirty="0" err="1"/>
              <a:t>nuqtasiga</a:t>
            </a:r>
            <a:r>
              <a:rPr lang="en-US" sz="2800" dirty="0"/>
              <a:t> </a:t>
            </a:r>
            <a:r>
              <a:rPr lang="en-US" sz="2800" dirty="0" err="1"/>
              <a:t>o`tganda</a:t>
            </a:r>
            <a:r>
              <a:rPr lang="en-US" sz="2800" dirty="0"/>
              <a:t>  </a:t>
            </a:r>
            <a:r>
              <a:rPr lang="en-US" sz="2800" dirty="0" err="1"/>
              <a:t>qanday</a:t>
            </a:r>
            <a:r>
              <a:rPr lang="en-US" sz="2800" dirty="0"/>
              <a:t>  </a:t>
            </a:r>
            <a:r>
              <a:rPr lang="en-US" sz="2800" dirty="0" err="1"/>
              <a:t>o`zgarib</a:t>
            </a:r>
            <a:r>
              <a:rPr lang="en-US" sz="2800" dirty="0"/>
              <a:t> </a:t>
            </a:r>
            <a:r>
              <a:rPr lang="en-US" sz="2800" dirty="0" err="1"/>
              <a:t>borishini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kshirish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qanoatlanadi</a:t>
            </a:r>
            <a:r>
              <a:rPr lang="en-US" sz="2800" dirty="0"/>
              <a:t>. XVIII-XIX </a:t>
            </a:r>
            <a:r>
              <a:rPr lang="en-US" sz="2800" dirty="0" err="1"/>
              <a:t>asrlarda</a:t>
            </a:r>
            <a:r>
              <a:rPr lang="en-US" sz="2800" dirty="0"/>
              <a:t>  </a:t>
            </a:r>
            <a:r>
              <a:rPr lang="en-US" sz="2800" dirty="0" err="1"/>
              <a:t>Darsi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V</a:t>
            </a:r>
            <a:r>
              <a:rPr lang="ru-RU" sz="2800" dirty="0"/>
              <a:t>е</a:t>
            </a:r>
            <a:r>
              <a:rPr lang="en-US" sz="2800" dirty="0" err="1"/>
              <a:t>ysbax</a:t>
            </a:r>
            <a:r>
              <a:rPr lang="en-US" sz="2800" dirty="0"/>
              <a:t> </a:t>
            </a:r>
            <a:r>
              <a:rPr lang="en-US" sz="2800" dirty="0" err="1"/>
              <a:t>hamda</a:t>
            </a:r>
            <a:r>
              <a:rPr lang="en-US" sz="2800" dirty="0"/>
              <a:t> </a:t>
            </a:r>
            <a:r>
              <a:rPr lang="en-US" sz="2800" dirty="0" err="1"/>
              <a:t>boshqa</a:t>
            </a:r>
            <a:r>
              <a:rPr lang="en-US" sz="2800" dirty="0"/>
              <a:t> </a:t>
            </a:r>
            <a:r>
              <a:rPr lang="en-US" sz="2800" dirty="0" err="1"/>
              <a:t>olimlarning</a:t>
            </a:r>
            <a:r>
              <a:rPr lang="en-US" sz="2800" dirty="0"/>
              <a:t> </a:t>
            </a:r>
            <a:r>
              <a:rPr lang="en-US" sz="2800" dirty="0" err="1"/>
              <a:t>ishlari</a:t>
            </a:r>
            <a:r>
              <a:rPr lang="en-US" sz="2800" dirty="0"/>
              <a:t> </a:t>
            </a:r>
            <a:r>
              <a:rPr lang="en-US" sz="2800" dirty="0" err="1"/>
              <a:t>gidravlika</a:t>
            </a:r>
            <a:r>
              <a:rPr lang="en-US" sz="2800" dirty="0"/>
              <a:t> </a:t>
            </a:r>
            <a:r>
              <a:rPr lang="en-US" sz="2800" dirty="0" err="1"/>
              <a:t>fanining</a:t>
            </a:r>
            <a:r>
              <a:rPr lang="en-US" sz="2800" dirty="0"/>
              <a:t> </a:t>
            </a:r>
            <a:r>
              <a:rPr lang="en-US" sz="2800" dirty="0" err="1"/>
              <a:t>asosi</a:t>
            </a:r>
            <a:r>
              <a:rPr lang="en-US" sz="2800" dirty="0"/>
              <a:t> </a:t>
            </a:r>
            <a:r>
              <a:rPr lang="en-US" sz="2800" dirty="0" err="1"/>
              <a:t>bo`ldi</a:t>
            </a:r>
            <a:r>
              <a:rPr lang="en-US" sz="2800" dirty="0"/>
              <a:t>. K</a:t>
            </a:r>
            <a:r>
              <a:rPr lang="ru-RU" sz="2800" dirty="0"/>
              <a:t>е</a:t>
            </a:r>
            <a:r>
              <a:rPr lang="en-US" sz="2800" dirty="0" err="1"/>
              <a:t>yinchalik</a:t>
            </a:r>
            <a:r>
              <a:rPr lang="en-US" sz="2800" dirty="0"/>
              <a:t> </a:t>
            </a:r>
            <a:r>
              <a:rPr lang="en-US" sz="2800" dirty="0" err="1"/>
              <a:t>esa</a:t>
            </a:r>
            <a:r>
              <a:rPr lang="en-US" sz="2800" dirty="0"/>
              <a:t> </a:t>
            </a:r>
            <a:r>
              <a:rPr lang="en-US" sz="2800" dirty="0" err="1"/>
              <a:t>gidravlika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gidrom</a:t>
            </a:r>
            <a:r>
              <a:rPr lang="ru-RU" sz="2800" dirty="0"/>
              <a:t>е</a:t>
            </a:r>
            <a:r>
              <a:rPr lang="en-US" sz="2800" dirty="0" err="1"/>
              <a:t>xanika</a:t>
            </a:r>
            <a:r>
              <a:rPr lang="en-US" sz="2800" dirty="0"/>
              <a:t> </a:t>
            </a:r>
            <a:r>
              <a:rPr lang="en-US" sz="2800" dirty="0" err="1"/>
              <a:t>fani</a:t>
            </a:r>
            <a:r>
              <a:rPr lang="en-US" sz="2800" dirty="0"/>
              <a:t> </a:t>
            </a:r>
            <a:r>
              <a:rPr lang="en-US" sz="2800" dirty="0" err="1"/>
              <a:t>o`zaro</a:t>
            </a:r>
            <a:r>
              <a:rPr lang="en-US" sz="2800" dirty="0"/>
              <a:t> </a:t>
            </a:r>
            <a:r>
              <a:rPr lang="en-US" sz="2800" dirty="0" err="1"/>
              <a:t>yaqinlashib</a:t>
            </a:r>
            <a:r>
              <a:rPr lang="en-US" sz="2800" dirty="0"/>
              <a:t>, </a:t>
            </a:r>
            <a:r>
              <a:rPr lang="en-US" sz="2800" dirty="0" err="1"/>
              <a:t>bir-birini</a:t>
            </a:r>
            <a:r>
              <a:rPr lang="en-US" sz="2800" dirty="0"/>
              <a:t> </a:t>
            </a:r>
            <a:r>
              <a:rPr lang="en-US" sz="2800" dirty="0" err="1"/>
              <a:t>to`ldiruvchi</a:t>
            </a:r>
            <a:r>
              <a:rPr lang="en-US" sz="2800" dirty="0"/>
              <a:t> </a:t>
            </a:r>
            <a:r>
              <a:rPr lang="en-US" sz="2800" dirty="0" err="1"/>
              <a:t>fanga</a:t>
            </a:r>
            <a:r>
              <a:rPr lang="en-US" sz="2800" dirty="0"/>
              <a:t> </a:t>
            </a:r>
            <a:r>
              <a:rPr lang="en-US" sz="2800" dirty="0" err="1"/>
              <a:t>aylandi</a:t>
            </a:r>
            <a:r>
              <a:rPr lang="en-US" sz="2800" dirty="0"/>
              <a:t>. Bu </a:t>
            </a:r>
            <a:r>
              <a:rPr lang="en-US" sz="2800" dirty="0" err="1"/>
              <a:t>narsa</a:t>
            </a:r>
            <a:r>
              <a:rPr lang="en-US" sz="2800" dirty="0"/>
              <a:t> </a:t>
            </a:r>
            <a:r>
              <a:rPr lang="en-US" sz="2800" dirty="0" err="1"/>
              <a:t>asrimiz</a:t>
            </a:r>
            <a:r>
              <a:rPr lang="en-US" sz="2800" dirty="0"/>
              <a:t> </a:t>
            </a:r>
            <a:r>
              <a:rPr lang="en-US" sz="2800" dirty="0" err="1"/>
              <a:t>boshida</a:t>
            </a:r>
            <a:r>
              <a:rPr lang="en-US" sz="2800" dirty="0"/>
              <a:t> </a:t>
            </a:r>
            <a:r>
              <a:rPr lang="en-US" sz="2800" dirty="0" err="1"/>
              <a:t>ijod</a:t>
            </a:r>
            <a:r>
              <a:rPr lang="en-US" sz="2800" dirty="0"/>
              <a:t> </a:t>
            </a:r>
            <a:r>
              <a:rPr lang="en-US" sz="2800" dirty="0" err="1"/>
              <a:t>etgan</a:t>
            </a:r>
            <a:r>
              <a:rPr lang="en-US" sz="2800" dirty="0"/>
              <a:t> </a:t>
            </a:r>
            <a:r>
              <a:rPr lang="en-US" sz="2800" dirty="0" err="1"/>
              <a:t>olim</a:t>
            </a:r>
            <a:r>
              <a:rPr lang="en-US" sz="2800" dirty="0"/>
              <a:t> </a:t>
            </a:r>
            <a:r>
              <a:rPr lang="en-US" sz="2800" dirty="0" err="1"/>
              <a:t>L.Prandtlning</a:t>
            </a:r>
            <a:r>
              <a:rPr lang="en-US" sz="2800" dirty="0"/>
              <a:t> </a:t>
            </a:r>
            <a:r>
              <a:rPr lang="en-US" sz="2800" dirty="0" err="1"/>
              <a:t>nomi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bog`liqdir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9928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01521" y="982132"/>
            <a:ext cx="10277341" cy="1303867"/>
          </a:xfrm>
        </p:spPr>
        <p:txBody>
          <a:bodyPr>
            <a:noAutofit/>
          </a:bodyPr>
          <a:lstStyle/>
          <a:p>
            <a:r>
              <a:rPr lang="en-US" sz="2800" b="1" u="sng" dirty="0" err="1"/>
              <a:t>Gidromashinalar</a:t>
            </a:r>
            <a:r>
              <a:rPr lang="en-US" sz="2800" b="1" dirty="0"/>
              <a:t> </a:t>
            </a:r>
            <a:r>
              <a:rPr lang="en-US" sz="2800" dirty="0"/>
              <a:t>- m</a:t>
            </a:r>
            <a:r>
              <a:rPr lang="ru-RU" sz="2800" dirty="0"/>
              <a:t>е</a:t>
            </a:r>
            <a:r>
              <a:rPr lang="en-US" sz="2800" dirty="0" err="1"/>
              <a:t>xanik</a:t>
            </a:r>
            <a:r>
              <a:rPr lang="en-US" sz="2800" dirty="0"/>
              <a:t> </a:t>
            </a:r>
            <a:r>
              <a:rPr lang="en-US" sz="2800" dirty="0" err="1"/>
              <a:t>harakatni</a:t>
            </a:r>
            <a:r>
              <a:rPr lang="en-US" sz="2800" dirty="0"/>
              <a:t> </a:t>
            </a:r>
            <a:r>
              <a:rPr lang="en-US" sz="2800" dirty="0" err="1"/>
              <a:t>suyuqlikning</a:t>
            </a:r>
            <a:r>
              <a:rPr lang="en-US" sz="2800" dirty="0"/>
              <a:t> </a:t>
            </a:r>
            <a:r>
              <a:rPr lang="en-US" sz="2800" dirty="0" err="1"/>
              <a:t>harakatiga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suyuqlikning</a:t>
            </a:r>
            <a:r>
              <a:rPr lang="en-US" sz="2800" dirty="0"/>
              <a:t> </a:t>
            </a:r>
            <a:r>
              <a:rPr lang="en-US" sz="2800" dirty="0" err="1"/>
              <a:t>harakatini</a:t>
            </a:r>
            <a:r>
              <a:rPr lang="en-US" sz="2800" dirty="0"/>
              <a:t> m</a:t>
            </a:r>
            <a:r>
              <a:rPr lang="ru-RU" sz="2800" dirty="0"/>
              <a:t>е</a:t>
            </a:r>
            <a:r>
              <a:rPr lang="en-US" sz="2800" dirty="0" err="1"/>
              <a:t>xanik</a:t>
            </a:r>
            <a:r>
              <a:rPr lang="en-US" sz="2800" dirty="0"/>
              <a:t> </a:t>
            </a:r>
            <a:r>
              <a:rPr lang="en-US" sz="2800" dirty="0" err="1"/>
              <a:t>harakatga</a:t>
            </a:r>
            <a:r>
              <a:rPr lang="en-US" sz="2800" dirty="0"/>
              <a:t> </a:t>
            </a:r>
            <a:r>
              <a:rPr lang="en-US" sz="2800" dirty="0" err="1"/>
              <a:t>aylantirib</a:t>
            </a:r>
            <a:r>
              <a:rPr lang="en-US" sz="2800" dirty="0"/>
              <a:t> b</a:t>
            </a:r>
            <a:r>
              <a:rPr lang="ru-RU" sz="2800" dirty="0"/>
              <a:t>е</a:t>
            </a:r>
            <a:r>
              <a:rPr lang="en-US" sz="2800" dirty="0" err="1"/>
              <a:t>ruv­chi</a:t>
            </a:r>
            <a:r>
              <a:rPr lang="en-US" sz="2800" dirty="0"/>
              <a:t> </a:t>
            </a:r>
            <a:r>
              <a:rPr lang="en-US" sz="2800" dirty="0" err="1"/>
              <a:t>qurilmadir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err="1"/>
              <a:t>Gidromashinalarning</a:t>
            </a:r>
            <a:r>
              <a:rPr lang="en-US" dirty="0"/>
              <a:t> </a:t>
            </a:r>
            <a:r>
              <a:rPr lang="en-US" dirty="0" err="1"/>
              <a:t>yuritmalar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ataluvchi</a:t>
            </a:r>
            <a:r>
              <a:rPr lang="en-US" dirty="0"/>
              <a:t> </a:t>
            </a:r>
            <a:r>
              <a:rPr lang="en-US" dirty="0" err="1"/>
              <a:t>turlarida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 </a:t>
            </a:r>
            <a:r>
              <a:rPr lang="en-US" dirty="0" err="1"/>
              <a:t>harakat</a:t>
            </a:r>
            <a:r>
              <a:rPr lang="en-US" dirty="0"/>
              <a:t> </a:t>
            </a:r>
            <a:r>
              <a:rPr lang="en-US" dirty="0" err="1"/>
              <a:t>avval</a:t>
            </a:r>
            <a:r>
              <a:rPr lang="en-US" dirty="0"/>
              <a:t> </a:t>
            </a:r>
            <a:r>
              <a:rPr lang="en-US" dirty="0" err="1"/>
              <a:t>suyuqlikning</a:t>
            </a:r>
            <a:r>
              <a:rPr lang="en-US" dirty="0"/>
              <a:t> </a:t>
            </a:r>
            <a:r>
              <a:rPr lang="en-US" dirty="0" err="1"/>
              <a:t>harakatiga</a:t>
            </a:r>
            <a:r>
              <a:rPr lang="en-US" dirty="0"/>
              <a:t> </a:t>
            </a:r>
            <a:r>
              <a:rPr lang="en-US" dirty="0" err="1"/>
              <a:t>aylanti­rib</a:t>
            </a:r>
            <a:r>
              <a:rPr lang="en-US" dirty="0"/>
              <a:t>, </a:t>
            </a:r>
            <a:r>
              <a:rPr lang="en-US" dirty="0" err="1"/>
              <a:t>so`ngra</a:t>
            </a:r>
            <a:r>
              <a:rPr lang="en-US" dirty="0"/>
              <a:t> </a:t>
            </a:r>
            <a:r>
              <a:rPr lang="en-US" dirty="0" err="1"/>
              <a:t>yana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 </a:t>
            </a:r>
            <a:r>
              <a:rPr lang="en-US" dirty="0" err="1"/>
              <a:t>harakatga</a:t>
            </a:r>
            <a:r>
              <a:rPr lang="en-US" dirty="0"/>
              <a:t> </a:t>
            </a:r>
            <a:r>
              <a:rPr lang="en-US" dirty="0" err="1"/>
              <a:t>aylantiriladi</a:t>
            </a:r>
            <a:r>
              <a:rPr lang="en-US" dirty="0"/>
              <a:t>.</a:t>
            </a:r>
            <a:endParaRPr lang="ru-RU" dirty="0"/>
          </a:p>
          <a:p>
            <a:pPr marL="0" indent="0">
              <a:buNone/>
            </a:pPr>
            <a:r>
              <a:rPr lang="en-US" dirty="0" err="1"/>
              <a:t>Insoniyat</a:t>
            </a:r>
            <a:r>
              <a:rPr lang="en-US" dirty="0"/>
              <a:t> </a:t>
            </a:r>
            <a:r>
              <a:rPr lang="en-US" dirty="0" err="1"/>
              <a:t>tarixida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harakatini</a:t>
            </a:r>
            <a:r>
              <a:rPr lang="en-US" dirty="0"/>
              <a:t> m</a:t>
            </a:r>
            <a:r>
              <a:rPr lang="ru-RU" dirty="0"/>
              <a:t>е</a:t>
            </a:r>
            <a:r>
              <a:rPr lang="en-US" dirty="0" err="1"/>
              <a:t>xanik</a:t>
            </a:r>
            <a:r>
              <a:rPr lang="en-US" dirty="0"/>
              <a:t> </a:t>
            </a:r>
            <a:r>
              <a:rPr lang="en-US" dirty="0" err="1"/>
              <a:t>harakatga</a:t>
            </a:r>
            <a:r>
              <a:rPr lang="en-US" dirty="0"/>
              <a:t> </a:t>
            </a:r>
            <a:r>
              <a:rPr lang="en-US" dirty="0" err="1"/>
              <a:t>aylantirib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ruvchi</a:t>
            </a:r>
            <a:r>
              <a:rPr lang="en-US" dirty="0"/>
              <a:t>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qurilma</a:t>
            </a:r>
            <a:r>
              <a:rPr lang="en-US" dirty="0"/>
              <a:t> </a:t>
            </a:r>
            <a:r>
              <a:rPr lang="en-US" dirty="0" err="1"/>
              <a:t>charxpalak</a:t>
            </a:r>
            <a:r>
              <a:rPr lang="en-US" dirty="0"/>
              <a:t> </a:t>
            </a:r>
            <a:r>
              <a:rPr lang="en-US" dirty="0" err="1"/>
              <a:t>bo`lib</a:t>
            </a:r>
            <a:r>
              <a:rPr lang="en-US" dirty="0"/>
              <a:t>,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O`rta</a:t>
            </a:r>
            <a:r>
              <a:rPr lang="en-US" dirty="0"/>
              <a:t> </a:t>
            </a:r>
            <a:r>
              <a:rPr lang="en-US" dirty="0" err="1"/>
              <a:t>Osiyo</a:t>
            </a:r>
            <a:r>
              <a:rPr lang="en-US" dirty="0"/>
              <a:t>, </a:t>
            </a:r>
            <a:r>
              <a:rPr lang="en-US" dirty="0" err="1"/>
              <a:t>Xindiston</a:t>
            </a:r>
            <a:r>
              <a:rPr lang="en-US" dirty="0"/>
              <a:t>, </a:t>
            </a:r>
            <a:r>
              <a:rPr lang="en-US" dirty="0" err="1"/>
              <a:t>Xitoy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Misrda</a:t>
            </a:r>
            <a:r>
              <a:rPr lang="en-US" dirty="0"/>
              <a:t> </a:t>
            </a:r>
            <a:r>
              <a:rPr lang="en-US" dirty="0" err="1"/>
              <a:t>bundan</a:t>
            </a:r>
            <a:r>
              <a:rPr lang="en-US" dirty="0"/>
              <a:t> 3000 </a:t>
            </a:r>
            <a:r>
              <a:rPr lang="en-US" dirty="0" err="1"/>
              <a:t>yillar</a:t>
            </a:r>
            <a:r>
              <a:rPr lang="en-US" dirty="0"/>
              <a:t> </a:t>
            </a:r>
            <a:r>
              <a:rPr lang="en-US" dirty="0" err="1"/>
              <a:t>avval</a:t>
            </a:r>
            <a:r>
              <a:rPr lang="en-US" dirty="0"/>
              <a:t> </a:t>
            </a:r>
            <a:r>
              <a:rPr lang="en-US" dirty="0" err="1"/>
              <a:t>sug`orish</a:t>
            </a:r>
            <a:r>
              <a:rPr lang="en-US" dirty="0"/>
              <a:t> </a:t>
            </a:r>
            <a:r>
              <a:rPr lang="en-US" dirty="0" err="1"/>
              <a:t>ishlarida</a:t>
            </a:r>
            <a:r>
              <a:rPr lang="en-US" dirty="0"/>
              <a:t>  </a:t>
            </a:r>
            <a:r>
              <a:rPr lang="en-US" dirty="0" err="1"/>
              <a:t>va</a:t>
            </a:r>
            <a:r>
              <a:rPr lang="en-US" dirty="0"/>
              <a:t>  t</a:t>
            </a:r>
            <a:r>
              <a:rPr lang="ru-RU" dirty="0"/>
              <a:t>е</a:t>
            </a:r>
            <a:r>
              <a:rPr lang="en-US" dirty="0" err="1"/>
              <a:t>girmonlarda</a:t>
            </a:r>
            <a:r>
              <a:rPr lang="en-US" dirty="0"/>
              <a:t> </a:t>
            </a:r>
            <a:r>
              <a:rPr lang="en-US" dirty="0" err="1"/>
              <a:t>qo`llanilganligi</a:t>
            </a:r>
            <a:r>
              <a:rPr lang="en-US" dirty="0"/>
              <a:t> </a:t>
            </a:r>
            <a:r>
              <a:rPr lang="en-US" dirty="0" err="1"/>
              <a:t>ma`lum</a:t>
            </a:r>
            <a:r>
              <a:rPr lang="en-US" dirty="0"/>
              <a:t>. </a:t>
            </a:r>
            <a:r>
              <a:rPr lang="en-US" dirty="0" err="1"/>
              <a:t>Birinchi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porsh</a:t>
            </a:r>
            <a:r>
              <a:rPr lang="ru-RU" dirty="0"/>
              <a:t>е</a:t>
            </a:r>
            <a:r>
              <a:rPr lang="en-US" dirty="0" err="1"/>
              <a:t>nli</a:t>
            </a:r>
            <a:r>
              <a:rPr lang="en-US" dirty="0"/>
              <a:t> </a:t>
            </a:r>
            <a:r>
              <a:rPr lang="en-US" dirty="0" err="1"/>
              <a:t>nasos</a:t>
            </a:r>
            <a:r>
              <a:rPr lang="en-US" dirty="0"/>
              <a:t> </a:t>
            </a:r>
            <a:r>
              <a:rPr lang="en-US" dirty="0" err="1"/>
              <a:t>bo`lib</a:t>
            </a:r>
            <a:r>
              <a:rPr lang="en-US" dirty="0"/>
              <a:t>, </a:t>
            </a:r>
            <a:r>
              <a:rPr lang="en-US" dirty="0" err="1"/>
              <a:t>inson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xayvon</a:t>
            </a:r>
            <a:r>
              <a:rPr lang="en-US" dirty="0"/>
              <a:t> </a:t>
            </a:r>
            <a:r>
              <a:rPr lang="en-US" dirty="0" err="1"/>
              <a:t>kuchi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harakatga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ltirilgan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773438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62885" y="931147"/>
            <a:ext cx="10354613" cy="2069630"/>
          </a:xfrm>
        </p:spPr>
        <p:txBody>
          <a:bodyPr>
            <a:noAutofit/>
          </a:bodyPr>
          <a:lstStyle/>
          <a:p>
            <a:r>
              <a:rPr lang="en-US" sz="2800" dirty="0" err="1"/>
              <a:t>Juda</a:t>
            </a:r>
            <a:r>
              <a:rPr lang="en-US" sz="2800" dirty="0"/>
              <a:t> </a:t>
            </a:r>
            <a:r>
              <a:rPr lang="en-US" sz="2800" dirty="0" err="1"/>
              <a:t>kichik</a:t>
            </a:r>
            <a:r>
              <a:rPr lang="en-US" sz="2800" dirty="0"/>
              <a:t> </a:t>
            </a:r>
            <a:r>
              <a:rPr lang="en-US" sz="2800" dirty="0" err="1"/>
              <a:t>miqdordagi</a:t>
            </a:r>
            <a:r>
              <a:rPr lang="en-US" sz="2800" dirty="0"/>
              <a:t>  </a:t>
            </a:r>
            <a:r>
              <a:rPr lang="en-US" sz="2800" dirty="0" err="1"/>
              <a:t>kuchlar</a:t>
            </a:r>
            <a:r>
              <a:rPr lang="en-US" sz="2800" dirty="0"/>
              <a:t> </a:t>
            </a:r>
            <a:r>
              <a:rPr lang="en-US" sz="2800" dirty="0" err="1"/>
              <a:t>ta'sirida</a:t>
            </a:r>
            <a:r>
              <a:rPr lang="en-US" sz="2800" dirty="0"/>
              <a:t> </a:t>
            </a:r>
            <a:r>
              <a:rPr lang="en-US" sz="2800" dirty="0" err="1"/>
              <a:t>o`z</a:t>
            </a:r>
            <a:r>
              <a:rPr lang="en-US" sz="2800" dirty="0"/>
              <a:t> </a:t>
            </a:r>
            <a:r>
              <a:rPr lang="en-US" sz="2800" dirty="0" err="1"/>
              <a:t>shaklini</a:t>
            </a:r>
            <a:r>
              <a:rPr lang="en-US" sz="2800" dirty="0"/>
              <a:t> </a:t>
            </a:r>
            <a:r>
              <a:rPr lang="en-US" sz="2800" dirty="0" err="1"/>
              <a:t>o`zgartiruvchi</a:t>
            </a:r>
            <a:r>
              <a:rPr lang="en-US" sz="2800" dirty="0"/>
              <a:t> </a:t>
            </a:r>
            <a:r>
              <a:rPr lang="en-US" sz="2800" dirty="0" err="1"/>
              <a:t>jismlar</a:t>
            </a:r>
            <a:r>
              <a:rPr lang="en-US" sz="2800" dirty="0"/>
              <a:t> </a:t>
            </a:r>
            <a:r>
              <a:rPr lang="en-US" sz="2800" b="1" dirty="0" err="1"/>
              <a:t>suyuqliklar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/>
              <a:t>b </a:t>
            </a:r>
            <a:r>
              <a:rPr lang="en-US" sz="2800" dirty="0" err="1"/>
              <a:t>ataladi</a:t>
            </a:r>
            <a:r>
              <a:rPr lang="en-US" sz="2800" dirty="0"/>
              <a:t>. </a:t>
            </a:r>
            <a:r>
              <a:rPr lang="en-US" sz="2800" dirty="0" err="1"/>
              <a:t>Ular</a:t>
            </a:r>
            <a:r>
              <a:rPr lang="en-US" sz="2800" dirty="0"/>
              <a:t> </a:t>
            </a:r>
            <a:r>
              <a:rPr lang="en-US" sz="2800" dirty="0" err="1"/>
              <a:t>qattiq</a:t>
            </a:r>
            <a:r>
              <a:rPr lang="en-US" sz="2800" dirty="0"/>
              <a:t> </a:t>
            </a:r>
            <a:r>
              <a:rPr lang="en-US" sz="2800" dirty="0" err="1"/>
              <a:t>jismlardan</a:t>
            </a:r>
            <a:r>
              <a:rPr lang="en-US" sz="2800" dirty="0"/>
              <a:t> </a:t>
            </a:r>
            <a:r>
              <a:rPr lang="en-US" sz="2800" dirty="0" err="1"/>
              <a:t>o`z</a:t>
            </a:r>
            <a:r>
              <a:rPr lang="en-US" sz="2800" dirty="0"/>
              <a:t> </a:t>
            </a:r>
            <a:r>
              <a:rPr lang="en-US" sz="2800" dirty="0" err="1"/>
              <a:t>zarrachalarining</a:t>
            </a:r>
            <a:r>
              <a:rPr lang="en-US" sz="2800" dirty="0"/>
              <a:t> </a:t>
            </a:r>
            <a:r>
              <a:rPr lang="en-US" sz="2800" dirty="0" err="1"/>
              <a:t>juda</a:t>
            </a:r>
            <a:r>
              <a:rPr lang="en-US" sz="2800" dirty="0"/>
              <a:t> </a:t>
            </a:r>
            <a:r>
              <a:rPr lang="en-US" sz="2800" dirty="0" err="1"/>
              <a:t>harakatchanligi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ajralib</a:t>
            </a:r>
            <a:r>
              <a:rPr lang="en-US" sz="2800" dirty="0"/>
              <a:t> </a:t>
            </a:r>
            <a:r>
              <a:rPr lang="en-US" sz="2800" dirty="0" err="1"/>
              <a:t>turadi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oquvchanlik</a:t>
            </a:r>
            <a:r>
              <a:rPr lang="en-US" sz="2800" dirty="0"/>
              <a:t> </a:t>
            </a:r>
            <a:r>
              <a:rPr lang="en-US" sz="2800" dirty="0" err="1"/>
              <a:t>xususiyatiga</a:t>
            </a:r>
            <a:r>
              <a:rPr lang="en-US" sz="2800" dirty="0"/>
              <a:t> </a:t>
            </a:r>
            <a:r>
              <a:rPr lang="en-US" sz="2800" dirty="0" err="1"/>
              <a:t>ega</a:t>
            </a:r>
            <a:r>
              <a:rPr lang="en-US" sz="2800" dirty="0"/>
              <a:t> </a:t>
            </a:r>
            <a:r>
              <a:rPr lang="en-US" sz="2800" dirty="0" err="1"/>
              <a:t>bo`ladi</a:t>
            </a:r>
            <a:r>
              <a:rPr lang="en-US" sz="2800" dirty="0"/>
              <a:t>. </a:t>
            </a:r>
            <a:endParaRPr lang="ru-RU" sz="2800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262130" y="3277920"/>
            <a:ext cx="10058400" cy="331946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600" dirty="0" smtClean="0"/>
              <a:t>	</a:t>
            </a:r>
            <a:r>
              <a:rPr lang="en-US" sz="3600" b="1" dirty="0" err="1" smtClean="0"/>
              <a:t>Gidravlikada</a:t>
            </a:r>
            <a:r>
              <a:rPr lang="en-US" sz="3600" b="1" dirty="0" smtClean="0"/>
              <a:t> </a:t>
            </a:r>
            <a:r>
              <a:rPr lang="en-US" sz="3600" b="1" dirty="0" err="1"/>
              <a:t>suyuqliklar</a:t>
            </a:r>
            <a:r>
              <a:rPr lang="en-US" sz="3600" b="1" dirty="0"/>
              <a:t> </a:t>
            </a:r>
            <a:r>
              <a:rPr lang="en-US" sz="3600" b="1" dirty="0" err="1"/>
              <a:t>ikki</a:t>
            </a:r>
            <a:r>
              <a:rPr lang="en-US" sz="3600" b="1" dirty="0"/>
              <a:t> </a:t>
            </a:r>
            <a:r>
              <a:rPr lang="en-US" sz="3600" b="1" dirty="0" err="1"/>
              <a:t>gruppaga</a:t>
            </a:r>
            <a:r>
              <a:rPr lang="en-US" sz="3600" b="1" dirty="0"/>
              <a:t> </a:t>
            </a:r>
            <a:r>
              <a:rPr lang="en-US" sz="3600" b="1" dirty="0" err="1"/>
              <a:t>ajraladi</a:t>
            </a:r>
            <a:r>
              <a:rPr lang="en-US" sz="3600" b="1" dirty="0" smtClean="0"/>
              <a:t>:</a:t>
            </a:r>
          </a:p>
          <a:p>
            <a:r>
              <a:rPr lang="en-US" sz="3600" dirty="0" err="1"/>
              <a:t>tomchilanuvchi</a:t>
            </a:r>
            <a:r>
              <a:rPr lang="en-US" sz="3600" dirty="0"/>
              <a:t> </a:t>
            </a:r>
            <a:r>
              <a:rPr lang="en-US" sz="3600" dirty="0" err="1"/>
              <a:t>suyuq­liklar</a:t>
            </a:r>
            <a:endParaRPr lang="en-US" sz="3600" dirty="0"/>
          </a:p>
          <a:p>
            <a:endParaRPr lang="ru-RU" sz="3600" dirty="0"/>
          </a:p>
        </p:txBody>
      </p:sp>
    </p:spTree>
    <p:extLst>
      <p:ext uri="{BB962C8B-B14F-4D97-AF65-F5344CB8AC3E}">
        <p14:creationId xmlns="" xmlns:p14="http://schemas.microsoft.com/office/powerpoint/2010/main" val="2442999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Tomchilanuvchi</a:t>
            </a:r>
            <a:r>
              <a:rPr lang="en-US" dirty="0"/>
              <a:t> </a:t>
            </a:r>
            <a:r>
              <a:rPr lang="en-US" dirty="0" err="1"/>
              <a:t>suyuqliklar</a:t>
            </a:r>
            <a:r>
              <a:rPr lang="en-US" dirty="0"/>
              <a:t>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qancha</a:t>
            </a:r>
            <a:r>
              <a:rPr lang="en-US" dirty="0"/>
              <a:t> </a:t>
            </a:r>
            <a:r>
              <a:rPr lang="en-US" dirty="0" err="1"/>
              <a:t>xususiyatlarga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: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50006" y="2556932"/>
            <a:ext cx="10457645" cy="3318936"/>
          </a:xfrm>
        </p:spPr>
        <p:txBody>
          <a:bodyPr>
            <a:normAutofit/>
          </a:bodyPr>
          <a:lstStyle/>
          <a:p>
            <a:r>
              <a:rPr lang="en-US" sz="2800" dirty="0" err="1"/>
              <a:t>Xajmi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tasirida</a:t>
            </a:r>
            <a:r>
              <a:rPr lang="en-US" sz="2800" dirty="0"/>
              <a:t> </a:t>
            </a:r>
            <a:r>
              <a:rPr lang="en-US" sz="2800" dirty="0" err="1"/>
              <a:t>juda</a:t>
            </a:r>
            <a:r>
              <a:rPr lang="en-US" sz="2800" dirty="0"/>
              <a:t> </a:t>
            </a:r>
            <a:r>
              <a:rPr lang="en-US" sz="2800" dirty="0" err="1"/>
              <a:t>kam</a:t>
            </a:r>
            <a:r>
              <a:rPr lang="en-US" sz="2800" dirty="0"/>
              <a:t> </a:t>
            </a:r>
            <a:r>
              <a:rPr lang="en-US" sz="2800" dirty="0" err="1"/>
              <a:t>o`zgaradi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siqilishga</a:t>
            </a:r>
            <a:r>
              <a:rPr lang="en-US" sz="2800" dirty="0"/>
              <a:t> </a:t>
            </a:r>
            <a:r>
              <a:rPr lang="en-US" sz="2800" dirty="0" err="1"/>
              <a:t>qarshi­ligi</a:t>
            </a:r>
            <a:r>
              <a:rPr lang="en-US" sz="2800" dirty="0"/>
              <a:t> </a:t>
            </a:r>
            <a:r>
              <a:rPr lang="en-US" sz="2800" dirty="0" err="1"/>
              <a:t>juda</a:t>
            </a:r>
            <a:r>
              <a:rPr lang="en-US" sz="2800" dirty="0"/>
              <a:t> </a:t>
            </a:r>
            <a:r>
              <a:rPr lang="en-US" sz="2800" dirty="0" smtClean="0"/>
              <a:t>kata</a:t>
            </a:r>
          </a:p>
          <a:p>
            <a:r>
              <a:rPr lang="it-IT" sz="2800" dirty="0"/>
              <a:t>Xarorat o`zgarishi bilan xajmi oz miqdorda </a:t>
            </a:r>
            <a:r>
              <a:rPr lang="it-IT" sz="2800" dirty="0" smtClean="0"/>
              <a:t>o`zgaradi</a:t>
            </a:r>
          </a:p>
          <a:p>
            <a:r>
              <a:rPr lang="it-IT" sz="2800" dirty="0"/>
              <a:t>Cho’zuvchi kuchlarga d</a:t>
            </a:r>
            <a:r>
              <a:rPr lang="ru-RU" sz="2800" dirty="0"/>
              <a:t>е</a:t>
            </a:r>
            <a:r>
              <a:rPr lang="it-IT" sz="2800" dirty="0"/>
              <a:t>yarli qarshilik </a:t>
            </a:r>
            <a:r>
              <a:rPr lang="it-IT" sz="2800" dirty="0" smtClean="0"/>
              <a:t>ko`rsatmaydi</a:t>
            </a:r>
          </a:p>
          <a:p>
            <a:r>
              <a:rPr lang="it-IT" sz="2800" dirty="0"/>
              <a:t>Sirtida mol</a:t>
            </a:r>
            <a:r>
              <a:rPr lang="ru-RU" sz="2800" dirty="0"/>
              <a:t>е</a:t>
            </a:r>
            <a:r>
              <a:rPr lang="it-IT" sz="2800" dirty="0"/>
              <a:t>kulalararo o`zaro qovushqoqlik kuchi yuzaga k</a:t>
            </a:r>
            <a:r>
              <a:rPr lang="ru-RU" sz="2800" dirty="0"/>
              <a:t>е</a:t>
            </a:r>
            <a:r>
              <a:rPr lang="it-IT" sz="2800" dirty="0"/>
              <a:t>ladi va u sirt taranglik kuchini vujudga k</a:t>
            </a:r>
            <a:r>
              <a:rPr lang="ru-RU" sz="2800" dirty="0"/>
              <a:t>е</a:t>
            </a:r>
            <a:r>
              <a:rPr lang="it-IT" sz="2800" dirty="0"/>
              <a:t>ltiradi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1238010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82580" y="510226"/>
            <a:ext cx="10702344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/>
            <a:r>
              <a:rPr lang="it-IT" sz="2500" dirty="0"/>
              <a:t>	Gazlar tomchilanuvchi suyuqliklardagiga nisbatan ham t</a:t>
            </a:r>
            <a:r>
              <a:rPr lang="ru-RU" sz="2500" dirty="0"/>
              <a:t>е</a:t>
            </a:r>
            <a:r>
              <a:rPr lang="it-IT" sz="2500" dirty="0"/>
              <a:t>zroq harakat-lanuvchi zarrachalardan tashkil topgan bo`lib, ular bosim va t</a:t>
            </a:r>
            <a:r>
              <a:rPr lang="ru-RU" sz="2500" dirty="0"/>
              <a:t>е</a:t>
            </a:r>
            <a:r>
              <a:rPr lang="it-IT" sz="2500" dirty="0"/>
              <a:t>mpratura tasirida o`z xajmini t</a:t>
            </a:r>
            <a:r>
              <a:rPr lang="ru-RU" sz="2500" dirty="0"/>
              <a:t>е</a:t>
            </a:r>
            <a:r>
              <a:rPr lang="it-IT" sz="2500" dirty="0"/>
              <a:t>z o`zgartiradi. Ularda cho`zuvchi kuchlarga qarshiligi hamda qovush-qoqlik  kuchi tomchilanuvchi suyuqliklarga nisbatan juda ham kam. Gazlar bilan gaz dinamikasi, t</a:t>
            </a:r>
            <a:r>
              <a:rPr lang="ru-RU" sz="2500" dirty="0"/>
              <a:t>е</a:t>
            </a:r>
            <a:r>
              <a:rPr lang="it-IT" sz="2500" dirty="0"/>
              <a:t>rmodinami­ka va aerodinamika fanlari shug`ullanadi</a:t>
            </a:r>
            <a:endParaRPr lang="ru-RU" sz="2500" dirty="0"/>
          </a:p>
          <a:p>
            <a:pPr indent="449580" algn="just">
              <a:spcAft>
                <a:spcPts val="0"/>
              </a:spcAft>
            </a:pPr>
            <a:endParaRPr lang="it-IT" sz="25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49580" algn="just">
              <a:spcAft>
                <a:spcPts val="0"/>
              </a:spcAft>
            </a:pPr>
            <a:r>
              <a:rPr lang="it-IT" sz="25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Gidravlika </a:t>
            </a:r>
            <a:r>
              <a:rPr lang="it-IT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kursi asosan tomchilanuvchi suyuqliklar bilan shu­g`ullanadi.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Shuning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uni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bundan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buyon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to`g`ridan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to`gri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atayv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ramiz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tutash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qatoriga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kiradi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muvozanat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hamda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harakat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hollarida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doimo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qattiq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jismlar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solingan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idish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tubi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vorlari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truba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kanallarning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vorlari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garalangan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gazlar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xavo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bilan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ham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ma`lum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gara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bo`yicha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ajralishi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mumkin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Bu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gara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erkin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sirt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d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yiladi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5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siljituvchi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kuchlarga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s</a:t>
            </a:r>
            <a:r>
              <a:rPr lang="ru-RU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zilarli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darajada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qarshi­lik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ko`rsatadi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qarshilik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kuchlar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sifatida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namoyon</a:t>
            </a:r>
            <a:r>
              <a:rPr lang="en-US" sz="25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5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bo`la­di</a:t>
            </a:r>
            <a:endParaRPr lang="ru-RU" sz="2500" dirty="0"/>
          </a:p>
        </p:txBody>
      </p:sp>
    </p:spTree>
    <p:extLst>
      <p:ext uri="{BB962C8B-B14F-4D97-AF65-F5344CB8AC3E}">
        <p14:creationId xmlns="" xmlns:p14="http://schemas.microsoft.com/office/powerpoint/2010/main" val="8075566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1081825" y="647813"/>
            <a:ext cx="9601200" cy="1303337"/>
          </a:xfrm>
        </p:spPr>
        <p:txBody>
          <a:bodyPr/>
          <a:lstStyle/>
          <a:p>
            <a:r>
              <a:rPr lang="en-US" b="1" dirty="0"/>
              <a:t>3. </a:t>
            </a:r>
            <a:r>
              <a:rPr lang="en-US" b="1" dirty="0" err="1"/>
              <a:t>Suyuqliklarning</a:t>
            </a:r>
            <a:r>
              <a:rPr lang="en-US" b="1" dirty="0"/>
              <a:t> </a:t>
            </a:r>
            <a:r>
              <a:rPr lang="en-US" b="1" dirty="0" err="1"/>
              <a:t>fizik</a:t>
            </a:r>
            <a:r>
              <a:rPr lang="en-US" b="1" dirty="0"/>
              <a:t> </a:t>
            </a:r>
            <a:r>
              <a:rPr lang="en-US" b="1" dirty="0" err="1"/>
              <a:t>xossalari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81825" y="2041413"/>
            <a:ext cx="9601200" cy="3779838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en-US" b="1" i="1" u="sng" dirty="0" err="1" smtClean="0"/>
              <a:t>Solishtirma</a:t>
            </a:r>
            <a:r>
              <a:rPr lang="en-US" b="1" i="1" u="sng" dirty="0" smtClean="0"/>
              <a:t> </a:t>
            </a:r>
            <a:r>
              <a:rPr lang="en-US" b="1" i="1" u="sng" dirty="0" err="1"/>
              <a:t>og`irlik</a:t>
            </a:r>
            <a:r>
              <a:rPr lang="en-US" b="1" u="sng" dirty="0"/>
              <a:t>.</a:t>
            </a:r>
            <a:r>
              <a:rPr lang="en-US" dirty="0"/>
              <a:t> </a:t>
            </a:r>
            <a:r>
              <a:rPr lang="en-US" dirty="0" err="1"/>
              <a:t>Xajm</a:t>
            </a:r>
            <a:r>
              <a:rPr lang="en-US" dirty="0"/>
              <a:t> </a:t>
            </a:r>
            <a:r>
              <a:rPr lang="en-US" dirty="0" err="1"/>
              <a:t>birligidagi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og`irligi</a:t>
            </a:r>
            <a:r>
              <a:rPr lang="en-US" dirty="0"/>
              <a:t> 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og`irligi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gr</a:t>
            </a:r>
            <a:r>
              <a:rPr lang="ru-RU" dirty="0"/>
              <a:t>е</a:t>
            </a:r>
            <a:r>
              <a:rPr lang="en-US" dirty="0" err="1"/>
              <a:t>kcha</a:t>
            </a:r>
            <a:r>
              <a:rPr lang="en-US" dirty="0"/>
              <a:t>" </a:t>
            </a:r>
            <a:r>
              <a:rPr lang="ru-RU" b="1" dirty="0"/>
              <a:t>γ</a:t>
            </a:r>
            <a:r>
              <a:rPr lang="en-US" dirty="0"/>
              <a:t> " </a:t>
            </a:r>
            <a:r>
              <a:rPr lang="en-US" dirty="0" err="1"/>
              <a:t>xarfi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b</a:t>
            </a:r>
            <a:r>
              <a:rPr lang="ru-RU" dirty="0"/>
              <a:t>е</a:t>
            </a:r>
            <a:r>
              <a:rPr lang="en-US" dirty="0" err="1"/>
              <a:t>lgilanadi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b="1" dirty="0" smtClean="0"/>
              <a:t>						</a:t>
            </a:r>
            <a:r>
              <a:rPr lang="ru-RU" b="1" dirty="0" smtClean="0"/>
              <a:t>γ</a:t>
            </a:r>
            <a:r>
              <a:rPr lang="en-US" b="1" dirty="0" smtClean="0"/>
              <a:t> </a:t>
            </a:r>
            <a:r>
              <a:rPr lang="en-US" b="1" dirty="0"/>
              <a:t>= G / W</a:t>
            </a:r>
            <a:r>
              <a:rPr lang="en-US" dirty="0"/>
              <a:t> ;  </a:t>
            </a:r>
            <a:r>
              <a:rPr lang="en-US" b="1" dirty="0"/>
              <a:t>[ </a:t>
            </a:r>
            <a:r>
              <a:rPr lang="ru-RU" b="1" dirty="0"/>
              <a:t>Н</a:t>
            </a:r>
            <a:r>
              <a:rPr lang="en-US" b="1" dirty="0"/>
              <a:t>/</a:t>
            </a:r>
            <a:r>
              <a:rPr lang="ru-RU" b="1" dirty="0"/>
              <a:t>м</a:t>
            </a:r>
            <a:r>
              <a:rPr lang="en-US" b="1" baseline="30000" dirty="0"/>
              <a:t>3</a:t>
            </a:r>
            <a:r>
              <a:rPr lang="en-US" b="1" dirty="0"/>
              <a:t> </a:t>
            </a:r>
            <a:r>
              <a:rPr lang="en-US" b="1" dirty="0" smtClean="0"/>
              <a:t>]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b="1" dirty="0" smtClean="0"/>
              <a:t>W</a:t>
            </a:r>
            <a:r>
              <a:rPr lang="en-US" dirty="0" smtClean="0"/>
              <a:t> </a:t>
            </a:r>
            <a:r>
              <a:rPr lang="en-US" dirty="0"/>
              <a:t>-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xajmi</a:t>
            </a:r>
            <a:r>
              <a:rPr lang="en-US" dirty="0"/>
              <a:t>, </a:t>
            </a:r>
            <a:r>
              <a:rPr lang="en-US" b="1" dirty="0"/>
              <a:t>G</a:t>
            </a:r>
            <a:r>
              <a:rPr lang="en-US" dirty="0"/>
              <a:t> –</a:t>
            </a:r>
            <a:r>
              <a:rPr lang="en-US" dirty="0" err="1" smtClean="0"/>
              <a:t>og`irligi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Solishtirma</a:t>
            </a:r>
            <a:r>
              <a:rPr lang="en-US" dirty="0" smtClean="0"/>
              <a:t> </a:t>
            </a:r>
            <a:r>
              <a:rPr lang="en-US" dirty="0" err="1"/>
              <a:t>og`irlik</a:t>
            </a:r>
            <a:r>
              <a:rPr lang="en-US" dirty="0"/>
              <a:t> </a:t>
            </a:r>
            <a:r>
              <a:rPr lang="en-US" dirty="0" err="1"/>
              <a:t>xajmi</a:t>
            </a:r>
            <a:r>
              <a:rPr lang="en-US" dirty="0"/>
              <a:t> </a:t>
            </a:r>
            <a:r>
              <a:rPr lang="en-US" dirty="0" err="1"/>
              <a:t>oldindan</a:t>
            </a:r>
            <a:r>
              <a:rPr lang="en-US" dirty="0"/>
              <a:t> </a:t>
            </a:r>
            <a:r>
              <a:rPr lang="en-US" dirty="0" err="1"/>
              <a:t>ma'lum</a:t>
            </a:r>
            <a:r>
              <a:rPr lang="en-US" dirty="0"/>
              <a:t> </a:t>
            </a:r>
            <a:r>
              <a:rPr lang="en-US" dirty="0" err="1"/>
              <a:t>bo`lgan</a:t>
            </a:r>
            <a:r>
              <a:rPr lang="en-US" dirty="0"/>
              <a:t> </a:t>
            </a:r>
            <a:r>
              <a:rPr lang="en-US" dirty="0" err="1"/>
              <a:t>idishdagi</a:t>
            </a:r>
            <a:r>
              <a:rPr lang="en-US" dirty="0"/>
              <a:t> </a:t>
            </a:r>
            <a:r>
              <a:rPr lang="en-US" dirty="0" err="1"/>
              <a:t>suyuqlik</a:t>
            </a:r>
            <a:r>
              <a:rPr lang="en-US" dirty="0"/>
              <a:t> </a:t>
            </a:r>
            <a:r>
              <a:rPr lang="en-US" dirty="0" err="1"/>
              <a:t>og`irligini</a:t>
            </a:r>
            <a:r>
              <a:rPr lang="en-US" dirty="0"/>
              <a:t> </a:t>
            </a:r>
            <a:r>
              <a:rPr lang="en-US" dirty="0" err="1"/>
              <a:t>o`lchash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yoki</a:t>
            </a:r>
            <a:r>
              <a:rPr lang="en-US" dirty="0"/>
              <a:t> </a:t>
            </a:r>
            <a:r>
              <a:rPr lang="en-US" dirty="0" err="1"/>
              <a:t>ar</a:t>
            </a:r>
            <a:r>
              <a:rPr lang="ru-RU" dirty="0"/>
              <a:t>е</a:t>
            </a:r>
            <a:r>
              <a:rPr lang="en-US" dirty="0"/>
              <a:t>om</a:t>
            </a:r>
            <a:r>
              <a:rPr lang="ru-RU" dirty="0"/>
              <a:t>е</a:t>
            </a:r>
            <a:r>
              <a:rPr lang="en-US" dirty="0" err="1"/>
              <a:t>tr</a:t>
            </a:r>
            <a:r>
              <a:rPr lang="en-US" dirty="0"/>
              <a:t> </a:t>
            </a:r>
            <a:r>
              <a:rPr lang="en-US" dirty="0" err="1"/>
              <a:t>yordamida</a:t>
            </a:r>
            <a:r>
              <a:rPr lang="en-US" dirty="0"/>
              <a:t> </a:t>
            </a:r>
            <a:r>
              <a:rPr lang="en-US" dirty="0" err="1"/>
              <a:t>aniqlanadi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03472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953036" y="972288"/>
            <a:ext cx="9601200" cy="331787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1" dirty="0"/>
              <a:t>2. </a:t>
            </a:r>
            <a:r>
              <a:rPr lang="en-US" b="1" i="1" u="sng" dirty="0" err="1"/>
              <a:t>Zichlik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Suyuqlikning</a:t>
            </a:r>
            <a:r>
              <a:rPr lang="en-US" dirty="0"/>
              <a:t> </a:t>
            </a:r>
            <a:r>
              <a:rPr lang="en-US" dirty="0" err="1"/>
              <a:t>xajm</a:t>
            </a:r>
            <a:r>
              <a:rPr lang="en-US" dirty="0"/>
              <a:t> </a:t>
            </a:r>
            <a:r>
              <a:rPr lang="en-US" dirty="0" err="1"/>
              <a:t>birligiga</a:t>
            </a:r>
            <a:r>
              <a:rPr lang="en-US" dirty="0"/>
              <a:t> </a:t>
            </a:r>
            <a:r>
              <a:rPr lang="en-US" dirty="0" err="1"/>
              <a:t>to`gri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lgan</a:t>
            </a:r>
            <a:r>
              <a:rPr lang="en-US" dirty="0"/>
              <a:t> </a:t>
            </a:r>
            <a:r>
              <a:rPr lang="en-US" dirty="0" err="1"/>
              <a:t>tinch</a:t>
            </a:r>
            <a:r>
              <a:rPr lang="en-US" dirty="0"/>
              <a:t> </a:t>
            </a:r>
            <a:r>
              <a:rPr lang="en-US" dirty="0" err="1"/>
              <a:t>ho­latdagi</a:t>
            </a:r>
            <a:r>
              <a:rPr lang="en-US" dirty="0"/>
              <a:t> </a:t>
            </a:r>
            <a:r>
              <a:rPr lang="en-US" dirty="0" err="1"/>
              <a:t>massasi</a:t>
            </a:r>
            <a:r>
              <a:rPr lang="en-US" dirty="0"/>
              <a:t> </a:t>
            </a:r>
            <a:r>
              <a:rPr lang="en-US" dirty="0" err="1"/>
              <a:t>suyuqlikning</a:t>
            </a:r>
            <a:r>
              <a:rPr lang="en-US" dirty="0"/>
              <a:t> </a:t>
            </a:r>
            <a:r>
              <a:rPr lang="en-US" dirty="0" err="1"/>
              <a:t>zichligi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/>
              <a:t>b </a:t>
            </a:r>
            <a:r>
              <a:rPr lang="en-US" dirty="0" err="1"/>
              <a:t>ataladi</a:t>
            </a:r>
            <a:r>
              <a:rPr lang="en-US" dirty="0" smtClean="0"/>
              <a:t>: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b="1" dirty="0" smtClean="0"/>
              <a:t>						</a:t>
            </a:r>
            <a:r>
              <a:rPr lang="ru-RU" b="1" dirty="0" smtClean="0"/>
              <a:t>Ρ</a:t>
            </a:r>
            <a:r>
              <a:rPr lang="en-US" b="1" dirty="0" smtClean="0"/>
              <a:t> </a:t>
            </a:r>
            <a:r>
              <a:rPr lang="en-US" b="1" dirty="0"/>
              <a:t>= M / W;  [ </a:t>
            </a:r>
            <a:r>
              <a:rPr lang="ru-RU" b="1" dirty="0"/>
              <a:t>кг</a:t>
            </a:r>
            <a:r>
              <a:rPr lang="en-US" b="1" dirty="0"/>
              <a:t>/</a:t>
            </a:r>
            <a:r>
              <a:rPr lang="ru-RU" b="1" dirty="0"/>
              <a:t>м</a:t>
            </a:r>
            <a:r>
              <a:rPr lang="en-US" b="1" baseline="30000" dirty="0"/>
              <a:t>3</a:t>
            </a:r>
            <a:r>
              <a:rPr lang="en-US" b="1" dirty="0"/>
              <a:t> </a:t>
            </a:r>
            <a:r>
              <a:rPr lang="en-US" b="1" dirty="0" smtClean="0"/>
              <a:t>]</a:t>
            </a:r>
          </a:p>
          <a:p>
            <a:pPr marL="0" indent="0">
              <a:buNone/>
            </a:pPr>
            <a:endParaRPr lang="en-US" b="1" dirty="0" smtClean="0"/>
          </a:p>
          <a:p>
            <a:pPr marL="0" indent="0">
              <a:buNone/>
            </a:pPr>
            <a:r>
              <a:rPr lang="en-US" dirty="0" err="1"/>
              <a:t>Suyuqlikning</a:t>
            </a:r>
            <a:r>
              <a:rPr lang="en-US" dirty="0"/>
              <a:t> </a:t>
            </a:r>
            <a:r>
              <a:rPr lang="en-US" dirty="0" err="1"/>
              <a:t>zichligi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solishtirma</a:t>
            </a:r>
            <a:r>
              <a:rPr lang="en-US" dirty="0"/>
              <a:t> </a:t>
            </a:r>
            <a:r>
              <a:rPr lang="en-US" dirty="0" err="1"/>
              <a:t>og`irligi</a:t>
            </a:r>
            <a:r>
              <a:rPr lang="en-US" dirty="0"/>
              <a:t> </a:t>
            </a:r>
            <a:r>
              <a:rPr lang="en-US" dirty="0" err="1"/>
              <a:t>bir-biri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 smtClean="0"/>
              <a:t>bog`langan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2691682" y="4563159"/>
            <a:ext cx="2640172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ρ = </a:t>
            </a:r>
            <a:r>
              <a:rPr kumimoji="0" lang="ru-RU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γ</a:t>
            </a: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/g      </a:t>
            </a:r>
            <a:r>
              <a:rPr kumimoji="0" lang="en-US" altLang="ru-RU" sz="280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yoki</a:t>
            </a:r>
            <a:r>
              <a:rPr kumimoji="0" lang="en-US" alt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endParaRPr kumimoji="0" lang="en-US" altLang="ru-RU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1" name="Объект 10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2630688165"/>
              </p:ext>
            </p:extLst>
          </p:nvPr>
        </p:nvGraphicFramePr>
        <p:xfrm>
          <a:off x="5499278" y="4685412"/>
          <a:ext cx="1584101" cy="400967"/>
        </p:xfrm>
        <a:graphic>
          <a:graphicData uri="http://schemas.openxmlformats.org/presentationml/2006/ole">
            <p:oleObj spid="_x0000_s1038" name="Уравнение" r:id="rId3" imgW="469696" imgH="165028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589333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262190415"/>
              </p:ext>
            </p:extLst>
          </p:nvPr>
        </p:nvGraphicFramePr>
        <p:xfrm>
          <a:off x="1151118" y="3431186"/>
          <a:ext cx="9435316" cy="8446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65072"/>
                <a:gridCol w="861672"/>
                <a:gridCol w="861672"/>
                <a:gridCol w="748698"/>
                <a:gridCol w="856886"/>
                <a:gridCol w="856886"/>
                <a:gridCol w="856886"/>
                <a:gridCol w="856886"/>
                <a:gridCol w="856886"/>
                <a:gridCol w="856886"/>
                <a:gridCol w="856886"/>
              </a:tblGrid>
              <a:tr h="2266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t, </a:t>
                      </a:r>
                      <a:r>
                        <a:rPr lang="ru-RU" sz="1000" baseline="30000" dirty="0" err="1">
                          <a:effectLst/>
                        </a:rPr>
                        <a:t>o</a:t>
                      </a:r>
                      <a:r>
                        <a:rPr lang="ru-RU" sz="1000" dirty="0" err="1">
                          <a:effectLst/>
                        </a:rPr>
                        <a:t>C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30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61800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</a:t>
                      </a:r>
                      <a:r>
                        <a:rPr lang="ru-RU" sz="1000">
                          <a:effectLst/>
                        </a:rPr>
                        <a:t>, kg/m</a:t>
                      </a:r>
                      <a:r>
                        <a:rPr lang="ru-RU" sz="1000" baseline="30000">
                          <a:effectLst/>
                        </a:rPr>
                        <a:t>3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999,87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999,97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1000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999,97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999,88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999,70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998,20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995,70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992,20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983,20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875763" y="982132"/>
            <a:ext cx="10393251" cy="1303867"/>
          </a:xfrm>
        </p:spPr>
        <p:txBody>
          <a:bodyPr>
            <a:noAutofit/>
          </a:bodyPr>
          <a:lstStyle/>
          <a:p>
            <a:pPr lvl="0"/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Toza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distillangan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suv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zichligining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haroratga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bog`liq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ravishda</a:t>
            </a:r>
            <a:r>
              <a:rPr lang="en-US" altLang="ru-RU" sz="32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lang="en-US" altLang="ru-RU" sz="3200" dirty="0" err="1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o’zgarishi</a:t>
            </a:r>
            <a:r>
              <a:rPr lang="ru-RU" altLang="ru-RU" sz="24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</a:rPr>
              <a:t/>
            </a:r>
            <a:br>
              <a:rPr lang="ru-RU" altLang="ru-RU" sz="2400" dirty="0">
                <a:ln>
                  <a:noFill/>
                </a:ln>
                <a:solidFill>
                  <a:schemeClr val="tx1"/>
                </a:solidFill>
                <a:latin typeface="Arial" panose="020B0604020202020204" pitchFamily="34" charset="0"/>
              </a:rPr>
            </a:br>
            <a:endParaRPr lang="ru-RU" sz="3200" dirty="0"/>
          </a:p>
        </p:txBody>
      </p:sp>
    </p:spTree>
    <p:extLst>
      <p:ext uri="{BB962C8B-B14F-4D97-AF65-F5344CB8AC3E}">
        <p14:creationId xmlns="" xmlns:p14="http://schemas.microsoft.com/office/powerpoint/2010/main" val="12613915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695458" y="664269"/>
            <a:ext cx="10637949" cy="535016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 smtClean="0"/>
              <a:t>  3</a:t>
            </a:r>
            <a:r>
              <a:rPr lang="en-US" b="1" dirty="0"/>
              <a:t>. </a:t>
            </a:r>
            <a:r>
              <a:rPr lang="en-US" b="1" i="1" u="sng" dirty="0" err="1"/>
              <a:t>Suyuqliklarning</a:t>
            </a:r>
            <a:r>
              <a:rPr lang="en-US" b="1" i="1" u="sng" dirty="0"/>
              <a:t> </a:t>
            </a:r>
            <a:r>
              <a:rPr lang="en-US" b="1" i="1" u="sng" dirty="0" err="1"/>
              <a:t>issiqlikdan</a:t>
            </a:r>
            <a:r>
              <a:rPr lang="en-US" b="1" i="1" u="sng" dirty="0"/>
              <a:t> k</a:t>
            </a:r>
            <a:r>
              <a:rPr lang="ru-RU" b="1" i="1" u="sng" dirty="0"/>
              <a:t>е</a:t>
            </a:r>
            <a:r>
              <a:rPr lang="en-US" b="1" i="1" u="sng" dirty="0" err="1"/>
              <a:t>ngayishi</a:t>
            </a:r>
            <a:r>
              <a:rPr lang="en-US" b="1" dirty="0"/>
              <a:t>.</a:t>
            </a:r>
            <a:r>
              <a:rPr lang="en-US" dirty="0"/>
              <a:t> </a:t>
            </a:r>
            <a:r>
              <a:rPr lang="en-US" dirty="0" err="1"/>
              <a:t>Suyuqliklarda</a:t>
            </a:r>
            <a:r>
              <a:rPr lang="en-US" dirty="0"/>
              <a:t> </a:t>
            </a:r>
            <a:r>
              <a:rPr lang="en-US" dirty="0" err="1"/>
              <a:t>is­siqlik</a:t>
            </a:r>
            <a:r>
              <a:rPr lang="en-US" dirty="0"/>
              <a:t> </a:t>
            </a:r>
            <a:r>
              <a:rPr lang="en-US" dirty="0" err="1"/>
              <a:t>o`zgarishi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xajm</a:t>
            </a:r>
            <a:r>
              <a:rPr lang="en-US" dirty="0"/>
              <a:t> ham </a:t>
            </a:r>
            <a:r>
              <a:rPr lang="en-US" dirty="0" err="1"/>
              <a:t>o`zgaradi</a:t>
            </a:r>
            <a:r>
              <a:rPr lang="en-US" dirty="0"/>
              <a:t>. </a:t>
            </a:r>
            <a:r>
              <a:rPr lang="en-US" dirty="0" err="1"/>
              <a:t>Bundan</a:t>
            </a:r>
            <a:r>
              <a:rPr lang="en-US" dirty="0"/>
              <a:t> </a:t>
            </a:r>
            <a:r>
              <a:rPr lang="en-US" dirty="0" err="1"/>
              <a:t>foydalanib</a:t>
            </a:r>
            <a:r>
              <a:rPr lang="en-US" dirty="0"/>
              <a:t> </a:t>
            </a:r>
            <a:r>
              <a:rPr lang="en-US" dirty="0" err="1"/>
              <a:t>suyuq­lik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rmom</a:t>
            </a:r>
            <a:r>
              <a:rPr lang="ru-RU" dirty="0"/>
              <a:t>е</a:t>
            </a:r>
            <a:r>
              <a:rPr lang="en-US" dirty="0" err="1"/>
              <a:t>trlari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o`lchov</a:t>
            </a:r>
            <a:r>
              <a:rPr lang="en-US" dirty="0"/>
              <a:t> </a:t>
            </a:r>
            <a:r>
              <a:rPr lang="en-US" dirty="0" err="1"/>
              <a:t>asboblari</a:t>
            </a:r>
            <a:r>
              <a:rPr lang="en-US" dirty="0"/>
              <a:t> </a:t>
            </a:r>
            <a:r>
              <a:rPr lang="en-US" dirty="0" err="1"/>
              <a:t>yaratilgan</a:t>
            </a:r>
            <a:r>
              <a:rPr lang="en-US" dirty="0"/>
              <a:t>. </a:t>
            </a:r>
            <a:r>
              <a:rPr lang="en-US" dirty="0" err="1"/>
              <a:t>Suyuqlik­larni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ngayishini</a:t>
            </a:r>
            <a:r>
              <a:rPr lang="en-US" dirty="0"/>
              <a:t> </a:t>
            </a:r>
            <a:r>
              <a:rPr lang="en-US" dirty="0" err="1"/>
              <a:t>ifodalash</a:t>
            </a:r>
            <a:r>
              <a:rPr lang="en-US" dirty="0"/>
              <a:t> </a:t>
            </a:r>
            <a:r>
              <a:rPr lang="en-US" dirty="0" err="1"/>
              <a:t>uchun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k</a:t>
            </a:r>
            <a:r>
              <a:rPr lang="ru-RU" dirty="0"/>
              <a:t>е</a:t>
            </a:r>
            <a:r>
              <a:rPr lang="en-US" dirty="0" err="1"/>
              <a:t>ngayish</a:t>
            </a:r>
            <a:r>
              <a:rPr lang="en-US" dirty="0"/>
              <a:t> t</a:t>
            </a:r>
            <a:r>
              <a:rPr lang="ru-RU" dirty="0"/>
              <a:t>е</a:t>
            </a:r>
            <a:r>
              <a:rPr lang="en-US" dirty="0" err="1"/>
              <a:t>mp</a:t>
            </a:r>
            <a:r>
              <a:rPr lang="ru-RU" dirty="0"/>
              <a:t>е</a:t>
            </a:r>
            <a:r>
              <a:rPr lang="en-US" dirty="0" err="1"/>
              <a:t>ra­tura</a:t>
            </a:r>
            <a:r>
              <a:rPr lang="en-US" dirty="0"/>
              <a:t> </a:t>
            </a:r>
            <a:r>
              <a:rPr lang="en-US" dirty="0" err="1"/>
              <a:t>koeffitsi</a:t>
            </a:r>
            <a:r>
              <a:rPr lang="ru-RU" dirty="0"/>
              <a:t>е</a:t>
            </a:r>
            <a:r>
              <a:rPr lang="en-US" dirty="0" err="1"/>
              <a:t>nti</a:t>
            </a:r>
            <a:r>
              <a:rPr lang="en-US" dirty="0"/>
              <a:t> d</a:t>
            </a:r>
            <a:r>
              <a:rPr lang="ru-RU" dirty="0"/>
              <a:t>е</a:t>
            </a:r>
            <a:r>
              <a:rPr lang="en-US" dirty="0" err="1"/>
              <a:t>gan</a:t>
            </a:r>
            <a:r>
              <a:rPr lang="en-US" dirty="0"/>
              <a:t> </a:t>
            </a:r>
            <a:r>
              <a:rPr lang="en-US" dirty="0" err="1"/>
              <a:t>tushuncha</a:t>
            </a:r>
            <a:r>
              <a:rPr lang="en-US" dirty="0"/>
              <a:t> </a:t>
            </a:r>
            <a:r>
              <a:rPr lang="en-US" dirty="0" err="1"/>
              <a:t>kiritilgan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"</a:t>
            </a:r>
            <a:r>
              <a:rPr lang="ru-RU" b="1" dirty="0"/>
              <a:t>β</a:t>
            </a:r>
            <a:r>
              <a:rPr lang="en-US" baseline="-25000" dirty="0"/>
              <a:t>t</a:t>
            </a:r>
            <a:r>
              <a:rPr lang="en-US" dirty="0"/>
              <a:t>"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bеlgila­nadi</a:t>
            </a:r>
            <a:r>
              <a:rPr lang="en-US" dirty="0"/>
              <a:t>. </a:t>
            </a:r>
            <a:r>
              <a:rPr lang="en-US" dirty="0" err="1"/>
              <a:t>Tеmpеratura</a:t>
            </a:r>
            <a:r>
              <a:rPr lang="en-US" dirty="0"/>
              <a:t> 1 </a:t>
            </a:r>
            <a:r>
              <a:rPr lang="en-US" dirty="0" err="1"/>
              <a:t>gradusga</a:t>
            </a:r>
            <a:r>
              <a:rPr lang="en-US" dirty="0"/>
              <a:t> </a:t>
            </a:r>
            <a:r>
              <a:rPr lang="en-US" dirty="0" err="1"/>
              <a:t>o`zgarganida</a:t>
            </a:r>
            <a:r>
              <a:rPr lang="en-US" dirty="0"/>
              <a:t> </a:t>
            </a:r>
            <a:r>
              <a:rPr lang="en-US" dirty="0" err="1"/>
              <a:t>birlik</a:t>
            </a:r>
            <a:r>
              <a:rPr lang="en-US" dirty="0"/>
              <a:t> </a:t>
            </a:r>
            <a:r>
              <a:rPr lang="en-US" dirty="0" err="1"/>
              <a:t>xajmdagi</a:t>
            </a:r>
            <a:r>
              <a:rPr lang="en-US" dirty="0"/>
              <a:t> </a:t>
            </a:r>
            <a:r>
              <a:rPr lang="en-US" dirty="0" err="1"/>
              <a:t>suyuq­likning</a:t>
            </a:r>
            <a:r>
              <a:rPr lang="en-US" dirty="0"/>
              <a:t> </a:t>
            </a:r>
            <a:r>
              <a:rPr lang="en-US" dirty="0" err="1"/>
              <a:t>kеngaygan</a:t>
            </a:r>
            <a:r>
              <a:rPr lang="en-US" dirty="0"/>
              <a:t> </a:t>
            </a:r>
            <a:r>
              <a:rPr lang="en-US" dirty="0" err="1"/>
              <a:t>miqdoriga</a:t>
            </a:r>
            <a:r>
              <a:rPr lang="en-US" dirty="0"/>
              <a:t> </a:t>
            </a:r>
            <a:r>
              <a:rPr lang="en-US" dirty="0" err="1"/>
              <a:t>uning</a:t>
            </a:r>
            <a:r>
              <a:rPr lang="en-US" dirty="0"/>
              <a:t> </a:t>
            </a:r>
            <a:r>
              <a:rPr lang="en-US" dirty="0" err="1"/>
              <a:t>xajmiy</a:t>
            </a:r>
            <a:r>
              <a:rPr lang="en-US" dirty="0"/>
              <a:t>  </a:t>
            </a:r>
            <a:r>
              <a:rPr lang="en-US" dirty="0" err="1"/>
              <a:t>kеngayish</a:t>
            </a:r>
            <a:r>
              <a:rPr lang="en-US" dirty="0"/>
              <a:t> </a:t>
            </a:r>
            <a:r>
              <a:rPr lang="en-US" dirty="0" err="1"/>
              <a:t>tеmpеratura</a:t>
            </a:r>
            <a:r>
              <a:rPr lang="en-US" dirty="0"/>
              <a:t> </a:t>
            </a:r>
            <a:r>
              <a:rPr lang="en-US" dirty="0" err="1"/>
              <a:t>koeffisiеnti</a:t>
            </a:r>
            <a:r>
              <a:rPr lang="en-US" dirty="0"/>
              <a:t> </a:t>
            </a:r>
            <a:r>
              <a:rPr lang="en-US" dirty="0" err="1"/>
              <a:t>dеyiladi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quyidagicha</a:t>
            </a:r>
            <a:r>
              <a:rPr lang="en-US" dirty="0"/>
              <a:t> </a:t>
            </a:r>
            <a:r>
              <a:rPr lang="en-US" dirty="0" err="1" smtClean="0"/>
              <a:t>ifodalanadi</a:t>
            </a:r>
            <a:endParaRPr lang="en-US" dirty="0" smtClean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en-US" b="1" dirty="0" smtClean="0"/>
              <a:t>				</a:t>
            </a:r>
            <a:r>
              <a:rPr lang="ru-RU" b="1" dirty="0" smtClean="0"/>
              <a:t>β</a:t>
            </a:r>
            <a:r>
              <a:rPr lang="de-DE" b="1" baseline="-25000" dirty="0" smtClean="0"/>
              <a:t>t</a:t>
            </a:r>
            <a:r>
              <a:rPr lang="de-DE" b="1" dirty="0" smtClean="0"/>
              <a:t> </a:t>
            </a:r>
            <a:r>
              <a:rPr lang="de-DE" b="1" dirty="0"/>
              <a:t>= (W –W</a:t>
            </a:r>
            <a:r>
              <a:rPr lang="de-DE" b="1" baseline="-25000" dirty="0"/>
              <a:t>0</a:t>
            </a:r>
            <a:r>
              <a:rPr lang="de-DE" b="1" dirty="0"/>
              <a:t> )/W</a:t>
            </a:r>
            <a:r>
              <a:rPr lang="de-DE" b="1" baseline="-25000" dirty="0"/>
              <a:t>0</a:t>
            </a:r>
            <a:r>
              <a:rPr lang="de-DE" b="1" dirty="0"/>
              <a:t> (t – t</a:t>
            </a:r>
            <a:r>
              <a:rPr lang="de-DE" b="1" baseline="-25000" dirty="0"/>
              <a:t>0</a:t>
            </a:r>
            <a:r>
              <a:rPr lang="de-DE" b="1" dirty="0"/>
              <a:t> )  [ 1/</a:t>
            </a:r>
            <a:r>
              <a:rPr lang="ru-RU" b="1" dirty="0"/>
              <a:t>град</a:t>
            </a:r>
            <a:r>
              <a:rPr lang="de-DE" b="1" dirty="0"/>
              <a:t> ]</a:t>
            </a:r>
            <a:endParaRPr lang="ru-RU" dirty="0"/>
          </a:p>
          <a:p>
            <a:pPr marL="0" indent="0">
              <a:buNone/>
            </a:pPr>
            <a:r>
              <a:rPr lang="de-DE" dirty="0"/>
              <a:t>	</a:t>
            </a:r>
            <a:endParaRPr lang="ru-RU" dirty="0"/>
          </a:p>
          <a:p>
            <a:pPr marL="0" indent="0">
              <a:buNone/>
            </a:pPr>
            <a:r>
              <a:rPr lang="de-DE" b="1" dirty="0" err="1"/>
              <a:t>bu</a:t>
            </a:r>
            <a:r>
              <a:rPr lang="de-DE" b="1" dirty="0"/>
              <a:t> </a:t>
            </a:r>
            <a:r>
              <a:rPr lang="ru-RU" b="1" dirty="0"/>
              <a:t>е</a:t>
            </a:r>
            <a:r>
              <a:rPr lang="de-DE" b="1" dirty="0" err="1"/>
              <a:t>rda</a:t>
            </a:r>
            <a:r>
              <a:rPr lang="de-DE" b="1" dirty="0"/>
              <a:t> </a:t>
            </a:r>
            <a:r>
              <a:rPr lang="de-DE" b="1" dirty="0" smtClean="0"/>
              <a:t>	(</a:t>
            </a:r>
            <a:r>
              <a:rPr lang="de-DE" b="1" dirty="0"/>
              <a:t>W –W</a:t>
            </a:r>
            <a:r>
              <a:rPr lang="de-DE" b="1" baseline="-25000" dirty="0"/>
              <a:t>0</a:t>
            </a:r>
            <a:r>
              <a:rPr lang="de-DE" b="1" dirty="0"/>
              <a:t> )</a:t>
            </a:r>
            <a:r>
              <a:rPr lang="de-DE" dirty="0"/>
              <a:t> - </a:t>
            </a:r>
            <a:r>
              <a:rPr lang="de-DE" dirty="0" err="1"/>
              <a:t>qizdirilgandan</a:t>
            </a:r>
            <a:r>
              <a:rPr lang="de-DE" dirty="0"/>
              <a:t> k</a:t>
            </a:r>
            <a:r>
              <a:rPr lang="ru-RU" dirty="0"/>
              <a:t>е</a:t>
            </a:r>
            <a:r>
              <a:rPr lang="de-DE" dirty="0" err="1"/>
              <a:t>yingi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boshlang`ich</a:t>
            </a:r>
            <a:r>
              <a:rPr lang="de-DE" dirty="0"/>
              <a:t> </a:t>
            </a:r>
            <a:r>
              <a:rPr lang="de-DE" dirty="0" err="1"/>
              <a:t>xa­jmlar</a:t>
            </a:r>
            <a:r>
              <a:rPr lang="de-DE" dirty="0"/>
              <a:t> </a:t>
            </a:r>
            <a:r>
              <a:rPr lang="de-DE" dirty="0" err="1"/>
              <a:t>ayirmasi</a:t>
            </a:r>
            <a:r>
              <a:rPr lang="de-DE" dirty="0"/>
              <a:t>; </a:t>
            </a:r>
            <a:endParaRPr lang="de-DE" dirty="0" smtClean="0"/>
          </a:p>
          <a:p>
            <a:pPr marL="0" indent="0">
              <a:buNone/>
            </a:pPr>
            <a:r>
              <a:rPr lang="de-DE" b="1" dirty="0"/>
              <a:t>	</a:t>
            </a:r>
            <a:r>
              <a:rPr lang="de-DE" b="1" dirty="0" smtClean="0"/>
              <a:t>		(</a:t>
            </a:r>
            <a:r>
              <a:rPr lang="de-DE" b="1" dirty="0"/>
              <a:t>t – t</a:t>
            </a:r>
            <a:r>
              <a:rPr lang="de-DE" b="1" baseline="-25000" dirty="0"/>
              <a:t>0</a:t>
            </a:r>
            <a:r>
              <a:rPr lang="de-DE" b="1" dirty="0"/>
              <a:t> )</a:t>
            </a:r>
            <a:r>
              <a:rPr lang="de-DE" dirty="0"/>
              <a:t>- t</a:t>
            </a:r>
            <a:r>
              <a:rPr lang="ru-RU" dirty="0"/>
              <a:t>е</a:t>
            </a:r>
            <a:r>
              <a:rPr lang="de-DE" dirty="0"/>
              <a:t>mp</a:t>
            </a:r>
            <a:r>
              <a:rPr lang="ru-RU" dirty="0"/>
              <a:t>е</a:t>
            </a:r>
            <a:r>
              <a:rPr lang="de-DE" dirty="0" err="1"/>
              <a:t>raturalar</a:t>
            </a:r>
            <a:r>
              <a:rPr lang="de-DE" dirty="0"/>
              <a:t> </a:t>
            </a:r>
            <a:r>
              <a:rPr lang="de-DE" dirty="0" err="1"/>
              <a:t>ayirmasi</a:t>
            </a:r>
            <a:r>
              <a:rPr lang="de-DE" dirty="0"/>
              <a:t>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683813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59853" y="754421"/>
            <a:ext cx="10315977" cy="5015314"/>
          </a:xfrm>
        </p:spPr>
        <p:txBody>
          <a:bodyPr/>
          <a:lstStyle/>
          <a:p>
            <a:pPr marL="0" indent="0">
              <a:buNone/>
            </a:pPr>
            <a:r>
              <a:rPr lang="en-US" b="1" dirty="0" smtClean="0"/>
              <a:t>  </a:t>
            </a:r>
            <a:r>
              <a:rPr lang="ru-RU" b="1" dirty="0" smtClean="0"/>
              <a:t>4</a:t>
            </a:r>
            <a:r>
              <a:rPr lang="ru-RU" b="1" dirty="0"/>
              <a:t>. </a:t>
            </a:r>
            <a:r>
              <a:rPr lang="ru-RU" b="1" i="1" u="sng" dirty="0" err="1"/>
              <a:t>Suyuqliklarni</a:t>
            </a:r>
            <a:r>
              <a:rPr lang="ru-RU" b="1" i="1" u="sng" dirty="0"/>
              <a:t> </a:t>
            </a:r>
            <a:r>
              <a:rPr lang="ru-RU" b="1" i="1" u="sng" dirty="0" err="1"/>
              <a:t>siqilishi</a:t>
            </a:r>
            <a:r>
              <a:rPr lang="ru-RU" b="1" dirty="0"/>
              <a:t>. </a:t>
            </a:r>
            <a:r>
              <a:rPr lang="ru-RU" dirty="0" err="1"/>
              <a:t>Bosim</a:t>
            </a:r>
            <a:r>
              <a:rPr lang="ru-RU" dirty="0"/>
              <a:t> </a:t>
            </a:r>
            <a:r>
              <a:rPr lang="ru-RU" dirty="0" err="1"/>
              <a:t>katta</a:t>
            </a:r>
            <a:r>
              <a:rPr lang="ru-RU" dirty="0"/>
              <a:t> </a:t>
            </a:r>
            <a:r>
              <a:rPr lang="ru-RU" dirty="0" err="1"/>
              <a:t>bo`lgan</a:t>
            </a:r>
            <a:r>
              <a:rPr lang="ru-RU" dirty="0"/>
              <a:t> </a:t>
            </a:r>
            <a:r>
              <a:rPr lang="ru-RU" dirty="0" err="1"/>
              <a:t>hollarda</a:t>
            </a:r>
            <a:r>
              <a:rPr lang="ru-RU" dirty="0"/>
              <a:t> </a:t>
            </a:r>
            <a:r>
              <a:rPr lang="ru-RU" dirty="0" err="1"/>
              <a:t>suyuq­liklarning</a:t>
            </a:r>
            <a:r>
              <a:rPr lang="ru-RU" dirty="0"/>
              <a:t> </a:t>
            </a:r>
            <a:r>
              <a:rPr lang="ru-RU" dirty="0" err="1"/>
              <a:t>xajmi</a:t>
            </a:r>
            <a:r>
              <a:rPr lang="ru-RU" dirty="0"/>
              <a:t> </a:t>
            </a:r>
            <a:r>
              <a:rPr lang="ru-RU" dirty="0" err="1"/>
              <a:t>ham</a:t>
            </a:r>
            <a:r>
              <a:rPr lang="ru-RU" dirty="0"/>
              <a:t> </a:t>
            </a:r>
            <a:r>
              <a:rPr lang="ru-RU" dirty="0" err="1"/>
              <a:t>o`zgaradi</a:t>
            </a:r>
            <a:r>
              <a:rPr lang="ru-RU" dirty="0"/>
              <a:t>. </a:t>
            </a:r>
            <a:r>
              <a:rPr lang="de-DE" dirty="0" err="1"/>
              <a:t>Suyuqliklarni</a:t>
            </a:r>
            <a:r>
              <a:rPr lang="de-DE" dirty="0"/>
              <a:t> </a:t>
            </a:r>
            <a:r>
              <a:rPr lang="de-DE" dirty="0" err="1"/>
              <a:t>siqilishini</a:t>
            </a:r>
            <a:r>
              <a:rPr lang="de-DE" dirty="0"/>
              <a:t> </a:t>
            </a:r>
            <a:r>
              <a:rPr lang="de-DE" dirty="0" err="1"/>
              <a:t>hisoblashda</a:t>
            </a:r>
            <a:r>
              <a:rPr lang="de-DE" dirty="0"/>
              <a:t> </a:t>
            </a:r>
            <a:r>
              <a:rPr lang="de-DE" dirty="0" err="1"/>
              <a:t>xajmiy</a:t>
            </a:r>
            <a:r>
              <a:rPr lang="de-DE" dirty="0"/>
              <a:t> </a:t>
            </a:r>
            <a:r>
              <a:rPr lang="de-DE" dirty="0" err="1"/>
              <a:t>siqilish</a:t>
            </a:r>
            <a:r>
              <a:rPr lang="de-DE" dirty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 err="1"/>
              <a:t>gan</a:t>
            </a:r>
            <a:r>
              <a:rPr lang="de-DE" dirty="0"/>
              <a:t> </a:t>
            </a:r>
            <a:r>
              <a:rPr lang="de-DE" dirty="0" err="1"/>
              <a:t>tushuncha</a:t>
            </a:r>
            <a:r>
              <a:rPr lang="de-DE" dirty="0"/>
              <a:t> </a:t>
            </a:r>
            <a:r>
              <a:rPr lang="de-DE" dirty="0" err="1"/>
              <a:t>kiritilgan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u "</a:t>
            </a:r>
            <a:r>
              <a:rPr lang="ru-RU" b="1" dirty="0"/>
              <a:t>β</a:t>
            </a:r>
            <a:r>
              <a:rPr lang="de-DE" b="1" baseline="-25000" dirty="0"/>
              <a:t>p</a:t>
            </a:r>
            <a:r>
              <a:rPr lang="de-DE" dirty="0"/>
              <a:t>" </a:t>
            </a:r>
            <a:r>
              <a:rPr lang="de-DE" dirty="0" err="1"/>
              <a:t>bilan</a:t>
            </a:r>
            <a:r>
              <a:rPr lang="de-DE" dirty="0"/>
              <a:t> b</a:t>
            </a:r>
            <a:r>
              <a:rPr lang="ru-RU" dirty="0"/>
              <a:t>е</a:t>
            </a:r>
            <a:r>
              <a:rPr lang="de-DE" dirty="0" err="1"/>
              <a:t>lgilanadi</a:t>
            </a:r>
            <a:r>
              <a:rPr lang="de-DE" dirty="0"/>
              <a:t>. </a:t>
            </a:r>
            <a:r>
              <a:rPr lang="de-DE" dirty="0" err="1"/>
              <a:t>Bosimni</a:t>
            </a:r>
            <a:r>
              <a:rPr lang="de-DE" dirty="0"/>
              <a:t> </a:t>
            </a:r>
            <a:r>
              <a:rPr lang="de-DE" dirty="0" err="1"/>
              <a:t>bir</a:t>
            </a:r>
            <a:r>
              <a:rPr lang="de-DE" dirty="0"/>
              <a:t> </a:t>
            </a:r>
            <a:r>
              <a:rPr lang="de-DE" dirty="0" err="1"/>
              <a:t>birlikka</a:t>
            </a:r>
            <a:r>
              <a:rPr lang="de-DE" dirty="0"/>
              <a:t> </a:t>
            </a:r>
            <a:r>
              <a:rPr lang="de-DE" dirty="0" err="1"/>
              <a:t>oshirganda</a:t>
            </a:r>
            <a:r>
              <a:rPr lang="de-DE" dirty="0"/>
              <a:t> </a:t>
            </a:r>
            <a:r>
              <a:rPr lang="de-DE" dirty="0" err="1"/>
              <a:t>suyuqlik</a:t>
            </a:r>
            <a:r>
              <a:rPr lang="de-DE" dirty="0"/>
              <a:t> </a:t>
            </a:r>
            <a:r>
              <a:rPr lang="de-DE" dirty="0" err="1"/>
              <a:t>xajm</a:t>
            </a:r>
            <a:r>
              <a:rPr lang="de-DE" dirty="0"/>
              <a:t> </a:t>
            </a:r>
            <a:r>
              <a:rPr lang="de-DE" dirty="0" err="1"/>
              <a:t>birligining</a:t>
            </a:r>
            <a:r>
              <a:rPr lang="de-DE" dirty="0"/>
              <a:t> </a:t>
            </a:r>
            <a:r>
              <a:rPr lang="de-DE" dirty="0" err="1"/>
              <a:t>kamaygan</a:t>
            </a:r>
            <a:r>
              <a:rPr lang="de-DE" dirty="0"/>
              <a:t> </a:t>
            </a:r>
            <a:r>
              <a:rPr lang="de-DE" dirty="0" err="1"/>
              <a:t>miqdori</a:t>
            </a:r>
            <a:r>
              <a:rPr lang="de-DE" dirty="0"/>
              <a:t> </a:t>
            </a:r>
            <a:r>
              <a:rPr lang="de-DE" dirty="0" err="1"/>
              <a:t>xajmiy</a:t>
            </a:r>
            <a:r>
              <a:rPr lang="de-DE" dirty="0"/>
              <a:t> </a:t>
            </a:r>
            <a:r>
              <a:rPr lang="de-DE" dirty="0" err="1"/>
              <a:t>siqilish</a:t>
            </a:r>
            <a:r>
              <a:rPr lang="de-DE" dirty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 err="1"/>
              <a:t>yi­ladi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u </a:t>
            </a:r>
            <a:r>
              <a:rPr lang="de-DE" dirty="0" err="1"/>
              <a:t>quyidagi</a:t>
            </a:r>
            <a:r>
              <a:rPr lang="de-DE" dirty="0"/>
              <a:t> </a:t>
            </a:r>
            <a:r>
              <a:rPr lang="de-DE" dirty="0" err="1"/>
              <a:t>formula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ifodalanadi</a:t>
            </a:r>
            <a:r>
              <a:rPr lang="de-DE" dirty="0"/>
              <a:t>:</a:t>
            </a:r>
            <a:endParaRPr lang="ru-RU" dirty="0"/>
          </a:p>
          <a:p>
            <a:pPr marL="0" indent="0">
              <a:buNone/>
            </a:pPr>
            <a:r>
              <a:rPr lang="en-US" b="1" dirty="0" smtClean="0"/>
              <a:t> </a:t>
            </a:r>
          </a:p>
          <a:p>
            <a:pPr marL="0" indent="0">
              <a:buNone/>
            </a:pPr>
            <a:r>
              <a:rPr lang="en-US" b="1" dirty="0" smtClean="0"/>
              <a:t>					</a:t>
            </a:r>
            <a:r>
              <a:rPr lang="ru-RU" b="1" dirty="0" smtClean="0"/>
              <a:t>β</a:t>
            </a:r>
            <a:r>
              <a:rPr lang="de-DE" b="1" baseline="-25000" dirty="0"/>
              <a:t>p</a:t>
            </a:r>
            <a:r>
              <a:rPr lang="de-DE" b="1" dirty="0"/>
              <a:t> = (W – W</a:t>
            </a:r>
            <a:r>
              <a:rPr lang="de-DE" b="1" baseline="-25000" dirty="0"/>
              <a:t>0</a:t>
            </a:r>
            <a:r>
              <a:rPr lang="de-DE" b="1" dirty="0"/>
              <a:t> )/W</a:t>
            </a:r>
            <a:r>
              <a:rPr lang="de-DE" b="1" baseline="-25000" dirty="0"/>
              <a:t>0</a:t>
            </a:r>
            <a:r>
              <a:rPr lang="de-DE" b="1" dirty="0"/>
              <a:t> (p – p</a:t>
            </a:r>
            <a:r>
              <a:rPr lang="de-DE" b="1" baseline="-25000" dirty="0"/>
              <a:t>0</a:t>
            </a:r>
            <a:r>
              <a:rPr lang="de-DE" b="1" dirty="0"/>
              <a:t> );   [ </a:t>
            </a:r>
            <a:r>
              <a:rPr lang="ru-RU" b="1" dirty="0"/>
              <a:t>м</a:t>
            </a:r>
            <a:r>
              <a:rPr lang="de-DE" b="1" baseline="30000" dirty="0"/>
              <a:t>2</a:t>
            </a:r>
            <a:r>
              <a:rPr lang="de-DE" b="1" dirty="0"/>
              <a:t> / </a:t>
            </a:r>
            <a:r>
              <a:rPr lang="ru-RU" b="1" dirty="0"/>
              <a:t>Н</a:t>
            </a:r>
            <a:r>
              <a:rPr lang="de-DE" b="1" dirty="0"/>
              <a:t> </a:t>
            </a:r>
            <a:r>
              <a:rPr lang="de-DE" b="1" dirty="0" smtClean="0"/>
              <a:t>]</a:t>
            </a:r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de-DE" b="1" dirty="0" err="1"/>
              <a:t>bu</a:t>
            </a:r>
            <a:r>
              <a:rPr lang="de-DE" b="1" dirty="0"/>
              <a:t> </a:t>
            </a:r>
            <a:r>
              <a:rPr lang="ru-RU" b="1" dirty="0"/>
              <a:t>е</a:t>
            </a:r>
            <a:r>
              <a:rPr lang="de-DE" b="1" dirty="0" err="1"/>
              <a:t>rda</a:t>
            </a:r>
            <a:r>
              <a:rPr lang="de-DE" dirty="0"/>
              <a:t>  </a:t>
            </a:r>
            <a:r>
              <a:rPr lang="de-DE" dirty="0" smtClean="0"/>
              <a:t>  </a:t>
            </a:r>
            <a:r>
              <a:rPr lang="de-DE" b="1" dirty="0" smtClean="0"/>
              <a:t>(</a:t>
            </a:r>
            <a:r>
              <a:rPr lang="de-DE" b="1" dirty="0"/>
              <a:t>p – p</a:t>
            </a:r>
            <a:r>
              <a:rPr lang="de-DE" b="1" baseline="-25000" dirty="0"/>
              <a:t>0</a:t>
            </a:r>
            <a:r>
              <a:rPr lang="de-DE" b="1" dirty="0"/>
              <a:t> )  </a:t>
            </a:r>
            <a:r>
              <a:rPr lang="de-DE" dirty="0"/>
              <a:t>- </a:t>
            </a:r>
            <a:r>
              <a:rPr lang="de-DE" dirty="0" err="1"/>
              <a:t>o`zgargan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boshlang`ich</a:t>
            </a:r>
            <a:r>
              <a:rPr lang="de-DE" dirty="0"/>
              <a:t> </a:t>
            </a:r>
            <a:r>
              <a:rPr lang="de-DE" dirty="0" err="1"/>
              <a:t>bosimlar</a:t>
            </a:r>
            <a:r>
              <a:rPr lang="de-DE" dirty="0"/>
              <a:t> </a:t>
            </a:r>
            <a:r>
              <a:rPr lang="de-DE" dirty="0" err="1"/>
              <a:t>ayirmasi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35610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50004" y="818816"/>
            <a:ext cx="10393251" cy="514410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de-DE" b="1" dirty="0" smtClean="0"/>
              <a:t>	5</a:t>
            </a:r>
            <a:r>
              <a:rPr lang="de-DE" b="1" dirty="0"/>
              <a:t>. </a:t>
            </a:r>
            <a:r>
              <a:rPr lang="de-DE" b="1" i="1" u="sng" dirty="0" err="1"/>
              <a:t>Suyuqliklarning</a:t>
            </a:r>
            <a:r>
              <a:rPr lang="de-DE" b="1" i="1" u="sng" dirty="0"/>
              <a:t> </a:t>
            </a:r>
            <a:r>
              <a:rPr lang="de-DE" b="1" i="1" u="sng" dirty="0" err="1"/>
              <a:t>qovushqoqligi</a:t>
            </a:r>
            <a:r>
              <a:rPr lang="de-DE" b="1" dirty="0"/>
              <a:t>.</a:t>
            </a:r>
            <a:r>
              <a:rPr lang="de-DE" dirty="0"/>
              <a:t> </a:t>
            </a:r>
            <a:r>
              <a:rPr lang="de-DE" dirty="0" err="1"/>
              <a:t>Qovushqoqlik</a:t>
            </a:r>
            <a:r>
              <a:rPr lang="de-DE" dirty="0"/>
              <a:t> </a:t>
            </a:r>
            <a:r>
              <a:rPr lang="de-DE" dirty="0" err="1"/>
              <a:t>hodisasi</a:t>
            </a:r>
            <a:r>
              <a:rPr lang="de-DE" dirty="0"/>
              <a:t> </a:t>
            </a:r>
            <a:r>
              <a:rPr lang="de-DE" dirty="0" err="1"/>
              <a:t>suyuq­liklar</a:t>
            </a:r>
            <a:r>
              <a:rPr lang="de-DE" dirty="0"/>
              <a:t> </a:t>
            </a:r>
            <a:r>
              <a:rPr lang="de-DE" dirty="0" err="1"/>
              <a:t>harakatlanayotganda</a:t>
            </a:r>
            <a:r>
              <a:rPr lang="de-DE" dirty="0"/>
              <a:t> </a:t>
            </a:r>
            <a:r>
              <a:rPr lang="de-DE" dirty="0" err="1"/>
              <a:t>namoyon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zarralarning</a:t>
            </a:r>
            <a:r>
              <a:rPr lang="de-DE" dirty="0"/>
              <a:t>  </a:t>
            </a:r>
            <a:r>
              <a:rPr lang="de-DE" dirty="0" err="1"/>
              <a:t>harakatlanishiga</a:t>
            </a:r>
            <a:r>
              <a:rPr lang="de-DE" dirty="0"/>
              <a:t> </a:t>
            </a:r>
            <a:endParaRPr lang="ru-RU" dirty="0"/>
          </a:p>
          <a:p>
            <a:pPr marL="0" indent="0">
              <a:buNone/>
            </a:pPr>
            <a:r>
              <a:rPr lang="de-DE" dirty="0" err="1"/>
              <a:t>qarshilik</a:t>
            </a:r>
            <a:r>
              <a:rPr lang="de-DE" dirty="0"/>
              <a:t> </a:t>
            </a:r>
            <a:r>
              <a:rPr lang="de-DE" dirty="0" err="1"/>
              <a:t>qiladi</a:t>
            </a:r>
            <a:r>
              <a:rPr lang="de-DE" dirty="0"/>
              <a:t>. </a:t>
            </a:r>
            <a:r>
              <a:rPr lang="de-DE" dirty="0" err="1"/>
              <a:t>Qovushqoqlik</a:t>
            </a:r>
            <a:r>
              <a:rPr lang="de-DE" dirty="0"/>
              <a:t>  </a:t>
            </a:r>
            <a:r>
              <a:rPr lang="de-DE" dirty="0" err="1"/>
              <a:t>qancha</a:t>
            </a:r>
            <a:r>
              <a:rPr lang="de-DE" dirty="0"/>
              <a:t> </a:t>
            </a:r>
            <a:r>
              <a:rPr lang="de-DE" dirty="0" err="1"/>
              <a:t>katta</a:t>
            </a:r>
            <a:r>
              <a:rPr lang="de-DE" dirty="0"/>
              <a:t> </a:t>
            </a:r>
            <a:r>
              <a:rPr lang="de-DE" dirty="0" err="1"/>
              <a:t>bo`lsa</a:t>
            </a:r>
            <a:r>
              <a:rPr lang="de-DE" dirty="0"/>
              <a:t>  </a:t>
            </a:r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qarshilikni</a:t>
            </a:r>
            <a:r>
              <a:rPr lang="de-DE" dirty="0"/>
              <a:t> </a:t>
            </a:r>
            <a:r>
              <a:rPr lang="ru-RU" dirty="0"/>
              <a:t>е</a:t>
            </a:r>
            <a:r>
              <a:rPr lang="de-DE" dirty="0" err="1"/>
              <a:t>ngish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de-DE" dirty="0" err="1"/>
              <a:t>sarflanadigan</a:t>
            </a:r>
            <a:r>
              <a:rPr lang="de-DE" dirty="0"/>
              <a:t> </a:t>
            </a:r>
            <a:r>
              <a:rPr lang="de-DE" dirty="0" err="1"/>
              <a:t>kuch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</a:t>
            </a:r>
            <a:r>
              <a:rPr lang="de-DE" dirty="0" err="1"/>
              <a:t>shuncha</a:t>
            </a:r>
            <a:r>
              <a:rPr lang="de-DE" dirty="0"/>
              <a:t> </a:t>
            </a:r>
            <a:r>
              <a:rPr lang="de-DE" dirty="0" err="1"/>
              <a:t>katta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. </a:t>
            </a:r>
            <a:r>
              <a:rPr lang="de-DE" dirty="0" err="1"/>
              <a:t>Qovushqoqlik</a:t>
            </a:r>
            <a:r>
              <a:rPr lang="de-DE" dirty="0"/>
              <a:t> </a:t>
            </a:r>
            <a:r>
              <a:rPr lang="de-DE" dirty="0" err="1"/>
              <a:t>darajasi</a:t>
            </a:r>
            <a:r>
              <a:rPr lang="de-DE" dirty="0"/>
              <a:t> </a:t>
            </a:r>
            <a:r>
              <a:rPr lang="de-DE" dirty="0" err="1"/>
              <a:t>qovushqoqlik</a:t>
            </a:r>
            <a:r>
              <a:rPr lang="de-DE" dirty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/>
              <a:t>b </a:t>
            </a:r>
            <a:r>
              <a:rPr lang="de-DE" dirty="0" err="1"/>
              <a:t>ataluvchi</a:t>
            </a:r>
            <a:r>
              <a:rPr lang="de-DE" dirty="0"/>
              <a:t> </a:t>
            </a:r>
            <a:r>
              <a:rPr lang="de-DE" dirty="0" err="1"/>
              <a:t>kattalik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ifodalanadi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u </a:t>
            </a:r>
            <a:r>
              <a:rPr lang="de-DE" dirty="0" err="1"/>
              <a:t>ikki</a:t>
            </a:r>
            <a:r>
              <a:rPr lang="de-DE" dirty="0"/>
              <a:t> </a:t>
            </a:r>
            <a:r>
              <a:rPr lang="de-DE" dirty="0" err="1"/>
              <a:t>xil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: </a:t>
            </a:r>
            <a:r>
              <a:rPr lang="de-DE" dirty="0" err="1"/>
              <a:t>kin</a:t>
            </a:r>
            <a:r>
              <a:rPr lang="ru-RU" dirty="0"/>
              <a:t>е</a:t>
            </a:r>
            <a:r>
              <a:rPr lang="de-DE" dirty="0" err="1"/>
              <a:t>matik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dinamik</a:t>
            </a:r>
            <a:r>
              <a:rPr lang="de-DE" dirty="0"/>
              <a:t>. </a:t>
            </a:r>
            <a:r>
              <a:rPr lang="de-DE" dirty="0" err="1"/>
              <a:t>Qovushqoqlikni</a:t>
            </a:r>
            <a:r>
              <a:rPr lang="de-DE" dirty="0"/>
              <a:t> </a:t>
            </a:r>
            <a:r>
              <a:rPr lang="de-DE" dirty="0" err="1"/>
              <a:t>quyidagi</a:t>
            </a:r>
            <a:r>
              <a:rPr lang="de-DE" dirty="0"/>
              <a:t> </a:t>
            </a:r>
            <a:r>
              <a:rPr lang="de-DE" dirty="0" err="1"/>
              <a:t>sx</a:t>
            </a:r>
            <a:r>
              <a:rPr lang="ru-RU" dirty="0"/>
              <a:t>е</a:t>
            </a:r>
            <a:r>
              <a:rPr lang="de-DE" dirty="0" err="1"/>
              <a:t>ma</a:t>
            </a:r>
            <a:r>
              <a:rPr lang="de-DE" dirty="0"/>
              <a:t> </a:t>
            </a:r>
            <a:r>
              <a:rPr lang="de-DE" dirty="0" err="1"/>
              <a:t>orqali</a:t>
            </a:r>
            <a:r>
              <a:rPr lang="de-DE" dirty="0"/>
              <a:t> </a:t>
            </a:r>
            <a:r>
              <a:rPr lang="de-DE" dirty="0" err="1"/>
              <a:t>oson</a:t>
            </a:r>
            <a:r>
              <a:rPr lang="de-DE" dirty="0"/>
              <a:t> </a:t>
            </a:r>
            <a:r>
              <a:rPr lang="de-DE" dirty="0" err="1"/>
              <a:t>tushuntirish</a:t>
            </a:r>
            <a:r>
              <a:rPr lang="de-DE" dirty="0"/>
              <a:t> </a:t>
            </a:r>
            <a:r>
              <a:rPr lang="de-DE" dirty="0" err="1"/>
              <a:t>mumkin</a:t>
            </a:r>
            <a:r>
              <a:rPr lang="de-DE" dirty="0"/>
              <a:t>. </a:t>
            </a:r>
            <a:r>
              <a:rPr lang="de-DE" dirty="0" err="1"/>
              <a:t>Suyuqlik</a:t>
            </a:r>
            <a:r>
              <a:rPr lang="de-DE" dirty="0"/>
              <a:t> </a:t>
            </a:r>
            <a:r>
              <a:rPr lang="de-DE" dirty="0" err="1"/>
              <a:t>yuzasiga</a:t>
            </a:r>
            <a:r>
              <a:rPr lang="de-DE" dirty="0"/>
              <a:t> </a:t>
            </a:r>
            <a:r>
              <a:rPr lang="de-DE" dirty="0" err="1"/>
              <a:t>biror</a:t>
            </a:r>
            <a:r>
              <a:rPr lang="de-DE" dirty="0"/>
              <a:t> </a:t>
            </a:r>
            <a:r>
              <a:rPr lang="de-DE" dirty="0" err="1"/>
              <a:t>plastinka</a:t>
            </a:r>
            <a:r>
              <a:rPr lang="de-DE" dirty="0"/>
              <a:t> </a:t>
            </a:r>
            <a:r>
              <a:rPr lang="de-DE" dirty="0" err="1"/>
              <a:t>qo`ysak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</a:t>
            </a:r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plastinkani</a:t>
            </a:r>
            <a:r>
              <a:rPr lang="de-DE" dirty="0"/>
              <a:t> </a:t>
            </a:r>
            <a:r>
              <a:rPr lang="de-DE" dirty="0" err="1"/>
              <a:t>ma</a:t>
            </a:r>
            <a:r>
              <a:rPr lang="de-DE" dirty="0"/>
              <a:t>`­</a:t>
            </a:r>
            <a:r>
              <a:rPr lang="de-DE" dirty="0" err="1"/>
              <a:t>lum</a:t>
            </a:r>
            <a:r>
              <a:rPr lang="de-DE" dirty="0"/>
              <a:t> </a:t>
            </a:r>
            <a:r>
              <a:rPr lang="de-DE" dirty="0" err="1"/>
              <a:t>bir</a:t>
            </a:r>
            <a:r>
              <a:rPr lang="de-DE" dirty="0"/>
              <a:t> </a:t>
            </a:r>
            <a:r>
              <a:rPr lang="de-DE" dirty="0" err="1"/>
              <a:t>kuch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torta</a:t>
            </a:r>
            <a:r>
              <a:rPr lang="de-DE" dirty="0"/>
              <a:t> </a:t>
            </a:r>
            <a:r>
              <a:rPr lang="de-DE" dirty="0" err="1"/>
              <a:t>boshlasak</a:t>
            </a:r>
            <a:r>
              <a:rPr lang="de-DE" dirty="0"/>
              <a:t>, </a:t>
            </a:r>
            <a:r>
              <a:rPr lang="de-DE" dirty="0" err="1"/>
              <a:t>suyuqlik</a:t>
            </a:r>
            <a:r>
              <a:rPr lang="de-DE" dirty="0"/>
              <a:t> </a:t>
            </a:r>
            <a:r>
              <a:rPr lang="de-DE" dirty="0" err="1"/>
              <a:t>zarrachalari</a:t>
            </a:r>
            <a:r>
              <a:rPr lang="de-DE" dirty="0"/>
              <a:t> </a:t>
            </a:r>
            <a:r>
              <a:rPr lang="de-DE" dirty="0" err="1"/>
              <a:t>plastinka</a:t>
            </a:r>
            <a:r>
              <a:rPr lang="de-DE" dirty="0"/>
              <a:t> </a:t>
            </a:r>
            <a:r>
              <a:rPr lang="de-DE" dirty="0" err="1"/>
              <a:t>sirtiga</a:t>
            </a:r>
            <a:r>
              <a:rPr lang="de-DE" dirty="0"/>
              <a:t> </a:t>
            </a:r>
            <a:r>
              <a:rPr lang="de-DE" dirty="0" err="1"/>
              <a:t>yopishishi</a:t>
            </a:r>
            <a:r>
              <a:rPr lang="de-DE" dirty="0"/>
              <a:t> </a:t>
            </a:r>
            <a:r>
              <a:rPr lang="de-DE" dirty="0" err="1"/>
              <a:t>natijasida</a:t>
            </a:r>
            <a:r>
              <a:rPr lang="de-DE" dirty="0"/>
              <a:t> </a:t>
            </a:r>
            <a:r>
              <a:rPr lang="de-DE" dirty="0" err="1"/>
              <a:t>harakatga</a:t>
            </a:r>
            <a:r>
              <a:rPr lang="de-DE" dirty="0"/>
              <a:t> k</a:t>
            </a:r>
            <a:r>
              <a:rPr lang="ru-RU" dirty="0"/>
              <a:t>е</a:t>
            </a:r>
            <a:r>
              <a:rPr lang="de-DE" dirty="0" err="1"/>
              <a:t>ladi</a:t>
            </a:r>
            <a:r>
              <a:rPr lang="de-DE" dirty="0"/>
              <a:t>. Agar </a:t>
            </a:r>
            <a:r>
              <a:rPr lang="de-DE" dirty="0" err="1"/>
              <a:t>plastinkaning</a:t>
            </a:r>
            <a:r>
              <a:rPr lang="de-DE" dirty="0"/>
              <a:t> </a:t>
            </a:r>
            <a:r>
              <a:rPr lang="de-DE" dirty="0" err="1"/>
              <a:t>kuch</a:t>
            </a:r>
            <a:r>
              <a:rPr lang="de-DE" dirty="0"/>
              <a:t> </a:t>
            </a:r>
            <a:r>
              <a:rPr lang="de-DE" dirty="0" err="1"/>
              <a:t>ta`sirida</a:t>
            </a:r>
            <a:r>
              <a:rPr lang="de-DE" dirty="0"/>
              <a:t> </a:t>
            </a:r>
            <a:r>
              <a:rPr lang="de-DE" dirty="0" err="1"/>
              <a:t>olgan</a:t>
            </a:r>
            <a:r>
              <a:rPr lang="de-DE" dirty="0"/>
              <a:t> t</a:t>
            </a:r>
            <a:r>
              <a:rPr lang="ru-RU" dirty="0"/>
              <a:t>е</a:t>
            </a:r>
            <a:r>
              <a:rPr lang="de-DE" dirty="0" err="1"/>
              <a:t>zligi</a:t>
            </a:r>
            <a:r>
              <a:rPr lang="de-DE" dirty="0"/>
              <a:t> "</a:t>
            </a:r>
            <a:r>
              <a:rPr lang="de-DE" b="1" dirty="0"/>
              <a:t>u</a:t>
            </a:r>
            <a:r>
              <a:rPr lang="de-DE" dirty="0"/>
              <a:t>" </a:t>
            </a:r>
            <a:r>
              <a:rPr lang="de-DE" dirty="0" err="1"/>
              <a:t>bo`lsa</a:t>
            </a:r>
            <a:r>
              <a:rPr lang="de-DE" dirty="0"/>
              <a:t> u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yonma</a:t>
            </a:r>
            <a:r>
              <a:rPr lang="de-DE" dirty="0"/>
              <a:t> </a:t>
            </a:r>
            <a:r>
              <a:rPr lang="de-DE" dirty="0" err="1"/>
              <a:t>yon</a:t>
            </a:r>
            <a:r>
              <a:rPr lang="de-DE" dirty="0"/>
              <a:t> </a:t>
            </a:r>
            <a:r>
              <a:rPr lang="de-DE" dirty="0" err="1"/>
              <a:t>turgan</a:t>
            </a:r>
            <a:r>
              <a:rPr lang="de-DE" dirty="0"/>
              <a:t> </a:t>
            </a:r>
            <a:r>
              <a:rPr lang="de-DE" dirty="0" err="1"/>
              <a:t>zarralar</a:t>
            </a:r>
            <a:r>
              <a:rPr lang="de-DE" dirty="0"/>
              <a:t> </a:t>
            </a:r>
            <a:r>
              <a:rPr lang="de-DE" dirty="0" err="1"/>
              <a:t>ham</a:t>
            </a:r>
            <a:r>
              <a:rPr lang="de-DE" dirty="0"/>
              <a:t> "</a:t>
            </a:r>
            <a:r>
              <a:rPr lang="de-DE" b="1" dirty="0"/>
              <a:t>u</a:t>
            </a:r>
            <a:r>
              <a:rPr lang="de-DE" dirty="0"/>
              <a:t>" t</a:t>
            </a:r>
            <a:r>
              <a:rPr lang="ru-RU" dirty="0"/>
              <a:t>е</a:t>
            </a:r>
            <a:r>
              <a:rPr lang="de-DE" dirty="0" err="1"/>
              <a:t>zlikka</a:t>
            </a:r>
            <a:r>
              <a:rPr lang="de-DE" dirty="0"/>
              <a:t> </a:t>
            </a:r>
            <a:r>
              <a:rPr lang="de-DE" dirty="0" err="1"/>
              <a:t>ega</a:t>
            </a:r>
            <a:r>
              <a:rPr lang="de-DE" dirty="0"/>
              <a:t> </a:t>
            </a:r>
            <a:r>
              <a:rPr lang="de-DE" dirty="0" err="1"/>
              <a:t>bo`ladi</a:t>
            </a:r>
            <a:r>
              <a:rPr lang="de-DE" dirty="0"/>
              <a:t> 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441389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/>
          </p:cNvPicPr>
          <p:nvPr>
            <p:ph idx="4294967295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23493" y="978795"/>
            <a:ext cx="9375819" cy="4778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2176530" y="5756856"/>
            <a:ext cx="93758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Suyuqlikdagi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ichki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ishqalanish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haqidagi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Nyuton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gipot</a:t>
            </a:r>
            <a:r>
              <a:rPr lang="ru-RU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е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zasiga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oid</a:t>
            </a:r>
            <a:r>
              <a:rPr lang="de-DE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de-DE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chizma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68755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120462" y="1011998"/>
            <a:ext cx="10058400" cy="4809253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de-DE" dirty="0" smtClean="0"/>
              <a:t>	</a:t>
            </a:r>
            <a:r>
              <a:rPr lang="de-DE" dirty="0" err="1"/>
              <a:t>Suyuqlikning</a:t>
            </a:r>
            <a:r>
              <a:rPr lang="de-DE" dirty="0"/>
              <a:t> </a:t>
            </a:r>
            <a:r>
              <a:rPr lang="de-DE" dirty="0" err="1"/>
              <a:t>qalinligi</a:t>
            </a:r>
            <a:r>
              <a:rPr lang="de-DE" dirty="0"/>
              <a:t> </a:t>
            </a:r>
            <a:r>
              <a:rPr lang="de-DE" dirty="0" err="1"/>
              <a:t>bo`yicha</a:t>
            </a:r>
            <a:r>
              <a:rPr lang="de-DE" dirty="0"/>
              <a:t> </a:t>
            </a:r>
            <a:r>
              <a:rPr lang="de-DE" dirty="0" err="1"/>
              <a:t>bir</a:t>
            </a:r>
            <a:r>
              <a:rPr lang="de-DE" dirty="0"/>
              <a:t> </a:t>
            </a:r>
            <a:r>
              <a:rPr lang="de-DE" dirty="0" err="1"/>
              <a:t>qancha</a:t>
            </a:r>
            <a:r>
              <a:rPr lang="de-DE" dirty="0"/>
              <a:t> </a:t>
            </a:r>
            <a:r>
              <a:rPr lang="de-DE" dirty="0" err="1"/>
              <a:t>yupqa</a:t>
            </a:r>
            <a:r>
              <a:rPr lang="de-DE" dirty="0"/>
              <a:t> </a:t>
            </a:r>
            <a:r>
              <a:rPr lang="de-DE" dirty="0" err="1"/>
              <a:t>qatlamlar</a:t>
            </a:r>
            <a:r>
              <a:rPr lang="de-DE" dirty="0"/>
              <a:t> </a:t>
            </a:r>
            <a:r>
              <a:rPr lang="de-DE" dirty="0" err="1"/>
              <a:t>bor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/>
              <a:t>b </a:t>
            </a:r>
            <a:r>
              <a:rPr lang="de-DE" dirty="0" err="1"/>
              <a:t>faraz</a:t>
            </a:r>
            <a:r>
              <a:rPr lang="de-DE" dirty="0"/>
              <a:t> </a:t>
            </a:r>
            <a:r>
              <a:rPr lang="de-DE" dirty="0" err="1"/>
              <a:t>qil­sak</a:t>
            </a:r>
            <a:r>
              <a:rPr lang="de-DE" dirty="0"/>
              <a:t>, har </a:t>
            </a:r>
            <a:r>
              <a:rPr lang="de-DE" dirty="0" err="1"/>
              <a:t>bir</a:t>
            </a:r>
            <a:r>
              <a:rPr lang="de-DE" dirty="0"/>
              <a:t> </a:t>
            </a:r>
            <a:r>
              <a:rPr lang="de-DE" dirty="0" err="1"/>
              <a:t>qatlamda</a:t>
            </a:r>
            <a:r>
              <a:rPr lang="de-DE" dirty="0"/>
              <a:t> </a:t>
            </a:r>
            <a:r>
              <a:rPr lang="de-DE" dirty="0" err="1"/>
              <a:t>zarrachalar</a:t>
            </a:r>
            <a:r>
              <a:rPr lang="de-DE" dirty="0"/>
              <a:t> t</a:t>
            </a:r>
            <a:r>
              <a:rPr lang="ru-RU" dirty="0"/>
              <a:t>е</a:t>
            </a:r>
            <a:r>
              <a:rPr lang="de-DE" dirty="0" err="1"/>
              <a:t>zligi</a:t>
            </a:r>
            <a:r>
              <a:rPr lang="de-DE" dirty="0"/>
              <a:t> </a:t>
            </a:r>
            <a:r>
              <a:rPr lang="de-DE" dirty="0" err="1"/>
              <a:t>xar-xil</a:t>
            </a:r>
            <a:r>
              <a:rPr lang="de-DE" dirty="0"/>
              <a:t> </a:t>
            </a:r>
            <a:r>
              <a:rPr lang="de-DE" dirty="0" err="1"/>
              <a:t>bo`lib</a:t>
            </a:r>
            <a:r>
              <a:rPr lang="de-DE" dirty="0"/>
              <a:t> </a:t>
            </a:r>
            <a:r>
              <a:rPr lang="de-DE" dirty="0" err="1"/>
              <a:t>pastga</a:t>
            </a:r>
            <a:r>
              <a:rPr lang="de-DE" dirty="0"/>
              <a:t> </a:t>
            </a:r>
            <a:r>
              <a:rPr lang="de-DE" dirty="0" err="1"/>
              <a:t>tomon</a:t>
            </a:r>
            <a:r>
              <a:rPr lang="de-DE" dirty="0"/>
              <a:t> </a:t>
            </a:r>
            <a:r>
              <a:rPr lang="de-DE" dirty="0" err="1"/>
              <a:t>kamayib</a:t>
            </a:r>
            <a:r>
              <a:rPr lang="de-DE" dirty="0"/>
              <a:t> </a:t>
            </a:r>
            <a:r>
              <a:rPr lang="de-DE" dirty="0" err="1"/>
              <a:t>boradi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1686 </a:t>
            </a:r>
            <a:r>
              <a:rPr lang="de-DE" dirty="0" err="1"/>
              <a:t>yili</a:t>
            </a:r>
            <a:r>
              <a:rPr lang="de-DE" dirty="0"/>
              <a:t> I.NYUTON </a:t>
            </a:r>
            <a:r>
              <a:rPr lang="de-DE" dirty="0" err="1"/>
              <a:t>ana</a:t>
            </a:r>
            <a:r>
              <a:rPr lang="de-DE" dirty="0"/>
              <a:t> </a:t>
            </a:r>
            <a:r>
              <a:rPr lang="de-DE" dirty="0" err="1"/>
              <a:t>shu</a:t>
            </a:r>
            <a:r>
              <a:rPr lang="de-DE" dirty="0"/>
              <a:t> </a:t>
            </a:r>
            <a:r>
              <a:rPr lang="de-DE" dirty="0" err="1"/>
              <a:t>bog`lanishni</a:t>
            </a:r>
            <a:r>
              <a:rPr lang="de-DE" dirty="0"/>
              <a:t> </a:t>
            </a:r>
            <a:r>
              <a:rPr lang="de-DE" dirty="0" err="1"/>
              <a:t>chiziqli</a:t>
            </a:r>
            <a:r>
              <a:rPr lang="de-DE" dirty="0"/>
              <a:t> </a:t>
            </a:r>
            <a:r>
              <a:rPr lang="de-DE" dirty="0" err="1"/>
              <a:t>bog`lanishdan</a:t>
            </a:r>
            <a:r>
              <a:rPr lang="de-DE" dirty="0"/>
              <a:t> </a:t>
            </a:r>
            <a:r>
              <a:rPr lang="de-DE" dirty="0" err="1"/>
              <a:t>iborat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 err="1"/>
              <a:t>gan</a:t>
            </a:r>
            <a:r>
              <a:rPr lang="de-DE" dirty="0"/>
              <a:t> </a:t>
            </a:r>
            <a:r>
              <a:rPr lang="de-DE" dirty="0" err="1"/>
              <a:t>gipot</a:t>
            </a:r>
            <a:r>
              <a:rPr lang="ru-RU" dirty="0"/>
              <a:t>е</a:t>
            </a:r>
            <a:r>
              <a:rPr lang="de-DE" dirty="0" err="1"/>
              <a:t>zani</a:t>
            </a:r>
            <a:r>
              <a:rPr lang="de-DE" dirty="0"/>
              <a:t> </a:t>
            </a:r>
            <a:r>
              <a:rPr lang="de-DE" dirty="0" err="1"/>
              <a:t>ilgari</a:t>
            </a:r>
            <a:r>
              <a:rPr lang="de-DE" dirty="0"/>
              <a:t> </a:t>
            </a:r>
            <a:r>
              <a:rPr lang="de-DE" dirty="0" err="1"/>
              <a:t>surdi</a:t>
            </a:r>
            <a:r>
              <a:rPr lang="de-DE" dirty="0"/>
              <a:t>. </a:t>
            </a:r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gipot</a:t>
            </a:r>
            <a:r>
              <a:rPr lang="ru-RU" dirty="0"/>
              <a:t>е</a:t>
            </a:r>
            <a:r>
              <a:rPr lang="de-DE" dirty="0" err="1"/>
              <a:t>zaga</a:t>
            </a:r>
            <a:r>
              <a:rPr lang="de-DE" dirty="0"/>
              <a:t> </a:t>
            </a:r>
            <a:r>
              <a:rPr lang="de-DE" dirty="0" err="1"/>
              <a:t>asosan</a:t>
            </a:r>
            <a:r>
              <a:rPr lang="de-DE" dirty="0"/>
              <a:t> </a:t>
            </a:r>
            <a:r>
              <a:rPr lang="de-DE" dirty="0" err="1"/>
              <a:t>su­yuqlikning</a:t>
            </a:r>
            <a:r>
              <a:rPr lang="de-DE" dirty="0"/>
              <a:t> </a:t>
            </a:r>
            <a:r>
              <a:rPr lang="de-DE" dirty="0" err="1"/>
              <a:t>ikki</a:t>
            </a:r>
            <a:r>
              <a:rPr lang="de-DE" dirty="0"/>
              <a:t> </a:t>
            </a:r>
            <a:r>
              <a:rPr lang="de-DE" dirty="0" err="1"/>
              <a:t>harakatlanuvchi</a:t>
            </a:r>
            <a:r>
              <a:rPr lang="de-DE" dirty="0"/>
              <a:t> </a:t>
            </a:r>
            <a:r>
              <a:rPr lang="de-DE" dirty="0" err="1"/>
              <a:t>qatlamlari</a:t>
            </a:r>
            <a:r>
              <a:rPr lang="de-DE" dirty="0"/>
              <a:t> </a:t>
            </a:r>
            <a:r>
              <a:rPr lang="de-DE" dirty="0" err="1"/>
              <a:t>orasidagi</a:t>
            </a:r>
            <a:r>
              <a:rPr lang="de-DE" dirty="0"/>
              <a:t> </a:t>
            </a:r>
            <a:r>
              <a:rPr lang="de-DE" dirty="0" err="1"/>
              <a:t>ishqalanish</a:t>
            </a:r>
            <a:r>
              <a:rPr lang="de-DE" dirty="0"/>
              <a:t> </a:t>
            </a:r>
            <a:r>
              <a:rPr lang="de-DE" dirty="0" err="1"/>
              <a:t>kuchi</a:t>
            </a:r>
            <a:r>
              <a:rPr lang="de-DE" b="1" dirty="0"/>
              <a:t> F</a:t>
            </a:r>
            <a:r>
              <a:rPr lang="de-DE" dirty="0"/>
              <a:t> </a:t>
            </a:r>
            <a:r>
              <a:rPr lang="de-DE" dirty="0" err="1"/>
              <a:t>qatlamlarning</a:t>
            </a:r>
            <a:r>
              <a:rPr lang="de-DE" dirty="0"/>
              <a:t> t</a:t>
            </a:r>
            <a:r>
              <a:rPr lang="ru-RU" dirty="0"/>
              <a:t>е</a:t>
            </a:r>
            <a:r>
              <a:rPr lang="de-DE" dirty="0"/>
              <a:t>gib </a:t>
            </a:r>
            <a:r>
              <a:rPr lang="de-DE" dirty="0" err="1"/>
              <a:t>turgan</a:t>
            </a:r>
            <a:r>
              <a:rPr lang="de-DE" dirty="0"/>
              <a:t> </a:t>
            </a:r>
            <a:r>
              <a:rPr lang="de-DE" dirty="0" err="1"/>
              <a:t>sirti</a:t>
            </a:r>
            <a:r>
              <a:rPr lang="de-DE" dirty="0"/>
              <a:t> </a:t>
            </a:r>
            <a:r>
              <a:rPr lang="de-DE" b="1" dirty="0"/>
              <a:t>S</a:t>
            </a:r>
            <a:r>
              <a:rPr lang="de-DE" dirty="0"/>
              <a:t>  </a:t>
            </a:r>
            <a:r>
              <a:rPr lang="de-DE" dirty="0" err="1"/>
              <a:t>ga</a:t>
            </a:r>
            <a:r>
              <a:rPr lang="de-DE" dirty="0"/>
              <a:t> </a:t>
            </a:r>
            <a:r>
              <a:rPr lang="de-DE" dirty="0" err="1"/>
              <a:t>va</a:t>
            </a:r>
            <a:r>
              <a:rPr lang="de-DE" dirty="0"/>
              <a:t> t</a:t>
            </a:r>
            <a:r>
              <a:rPr lang="ru-RU" dirty="0"/>
              <a:t>е</a:t>
            </a:r>
            <a:r>
              <a:rPr lang="de-DE" dirty="0" err="1"/>
              <a:t>zlik</a:t>
            </a:r>
            <a:r>
              <a:rPr lang="de-DE" dirty="0"/>
              <a:t> </a:t>
            </a:r>
            <a:r>
              <a:rPr lang="de-DE" dirty="0" err="1"/>
              <a:t>gradi</a:t>
            </a:r>
            <a:r>
              <a:rPr lang="ru-RU" dirty="0"/>
              <a:t>е</a:t>
            </a:r>
            <a:r>
              <a:rPr lang="de-DE" dirty="0" err="1"/>
              <a:t>nti</a:t>
            </a:r>
            <a:r>
              <a:rPr lang="de-DE" dirty="0"/>
              <a:t> </a:t>
            </a:r>
            <a:r>
              <a:rPr lang="de-DE" b="1" i="1" dirty="0"/>
              <a:t>du/</a:t>
            </a:r>
            <a:r>
              <a:rPr lang="de-DE" b="1" i="1" dirty="0" err="1"/>
              <a:t>dy</a:t>
            </a:r>
            <a:r>
              <a:rPr lang="de-DE" dirty="0"/>
              <a:t> </a:t>
            </a:r>
            <a:r>
              <a:rPr lang="de-DE" dirty="0" err="1"/>
              <a:t>ga</a:t>
            </a:r>
            <a:r>
              <a:rPr lang="de-DE" dirty="0"/>
              <a:t> </a:t>
            </a:r>
            <a:r>
              <a:rPr lang="de-DE" dirty="0" err="1"/>
              <a:t>proportsional</a:t>
            </a:r>
            <a:r>
              <a:rPr lang="de-DE" dirty="0"/>
              <a:t>, </a:t>
            </a:r>
            <a:r>
              <a:rPr lang="de-DE" dirty="0" err="1" smtClean="0"/>
              <a:t>ya’ni</a:t>
            </a:r>
            <a:endParaRPr lang="en-US" dirty="0"/>
          </a:p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de-DE" b="1" i="1" dirty="0" smtClean="0"/>
              <a:t>							F </a:t>
            </a:r>
            <a:r>
              <a:rPr lang="de-DE" b="1" i="1" dirty="0"/>
              <a:t>= ± </a:t>
            </a:r>
            <a:r>
              <a:rPr lang="ru-RU" b="1" i="1" dirty="0"/>
              <a:t>μ</a:t>
            </a:r>
            <a:r>
              <a:rPr lang="ru-RU" b="1" i="1" dirty="0">
                <a:sym typeface="Symbol" panose="05050102010706020507" pitchFamily="18" charset="2"/>
              </a:rPr>
              <a:t></a:t>
            </a:r>
            <a:r>
              <a:rPr lang="de-DE" b="1" i="1" dirty="0"/>
              <a:t> S</a:t>
            </a:r>
            <a:r>
              <a:rPr lang="ru-RU" b="1" i="1" dirty="0">
                <a:sym typeface="Symbol" panose="05050102010706020507" pitchFamily="18" charset="2"/>
              </a:rPr>
              <a:t></a:t>
            </a:r>
            <a:r>
              <a:rPr lang="de-DE" b="1" i="1" dirty="0"/>
              <a:t> du / </a:t>
            </a:r>
            <a:r>
              <a:rPr lang="de-DE" b="1" i="1" dirty="0" err="1"/>
              <a:t>dy</a:t>
            </a:r>
            <a:endParaRPr lang="ru-RU" b="1" i="1" dirty="0"/>
          </a:p>
          <a:p>
            <a:pPr marL="0" indent="0">
              <a:buNone/>
            </a:pPr>
            <a:r>
              <a:rPr lang="de-DE" dirty="0"/>
              <a:t> </a:t>
            </a:r>
            <a:endParaRPr lang="ru-RU" dirty="0"/>
          </a:p>
          <a:p>
            <a:pPr marL="0" indent="0">
              <a:buNone/>
            </a:pPr>
            <a:r>
              <a:rPr lang="de-DE" dirty="0" smtClean="0"/>
              <a:t>	</a:t>
            </a:r>
            <a:r>
              <a:rPr lang="de-DE" dirty="0" err="1" smtClean="0"/>
              <a:t>Proporsionallik</a:t>
            </a:r>
            <a:r>
              <a:rPr lang="de-DE" dirty="0" smtClean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</a:t>
            </a:r>
            <a:r>
              <a:rPr lang="de-DE" dirty="0"/>
              <a:t> </a:t>
            </a:r>
            <a:r>
              <a:rPr lang="de-DE" b="1" dirty="0"/>
              <a:t>"</a:t>
            </a:r>
            <a:r>
              <a:rPr lang="ru-RU" b="1" dirty="0"/>
              <a:t>μ</a:t>
            </a:r>
            <a:r>
              <a:rPr lang="de-DE" b="1" dirty="0"/>
              <a:t>"</a:t>
            </a:r>
            <a:r>
              <a:rPr lang="de-DE" dirty="0"/>
              <a:t> </a:t>
            </a:r>
            <a:r>
              <a:rPr lang="de-DE" dirty="0" err="1"/>
              <a:t>ni</a:t>
            </a:r>
            <a:r>
              <a:rPr lang="de-DE" dirty="0"/>
              <a:t> SI </a:t>
            </a:r>
            <a:r>
              <a:rPr lang="de-DE" dirty="0" err="1"/>
              <a:t>sist</a:t>
            </a:r>
            <a:r>
              <a:rPr lang="ru-RU" dirty="0"/>
              <a:t>е</a:t>
            </a:r>
            <a:r>
              <a:rPr lang="de-DE" dirty="0" err="1"/>
              <a:t>masida</a:t>
            </a:r>
            <a:r>
              <a:rPr lang="de-DE" dirty="0"/>
              <a:t> </a:t>
            </a:r>
            <a:r>
              <a:rPr lang="de-DE" dirty="0" err="1"/>
              <a:t>o`lchov</a:t>
            </a:r>
            <a:r>
              <a:rPr lang="de-DE" dirty="0"/>
              <a:t> </a:t>
            </a:r>
            <a:r>
              <a:rPr lang="de-DE" dirty="0" err="1"/>
              <a:t>birligi</a:t>
            </a:r>
            <a:r>
              <a:rPr lang="de-DE" dirty="0"/>
              <a:t> [</a:t>
            </a:r>
            <a:r>
              <a:rPr lang="de-DE" b="1" dirty="0"/>
              <a:t>N</a:t>
            </a:r>
            <a:r>
              <a:rPr lang="ru-RU" b="1" dirty="0">
                <a:sym typeface="Symbol" panose="05050102010706020507" pitchFamily="18" charset="2"/>
              </a:rPr>
              <a:t></a:t>
            </a:r>
            <a:r>
              <a:rPr lang="de-DE" b="1" dirty="0" err="1"/>
              <a:t>sek</a:t>
            </a:r>
            <a:r>
              <a:rPr lang="de-DE" b="1" dirty="0"/>
              <a:t>/m</a:t>
            </a:r>
            <a:r>
              <a:rPr lang="de-DE" b="1" baseline="30000" dirty="0"/>
              <a:t>2</a:t>
            </a:r>
            <a:r>
              <a:rPr lang="de-DE" dirty="0"/>
              <a:t>], SGS </a:t>
            </a:r>
            <a:r>
              <a:rPr lang="de-DE" dirty="0" err="1"/>
              <a:t>sist</a:t>
            </a:r>
            <a:r>
              <a:rPr lang="ru-RU" dirty="0"/>
              <a:t>е</a:t>
            </a:r>
            <a:r>
              <a:rPr lang="de-DE" dirty="0" err="1"/>
              <a:t>masida</a:t>
            </a:r>
            <a:r>
              <a:rPr lang="de-DE" dirty="0"/>
              <a:t> </a:t>
            </a:r>
            <a:r>
              <a:rPr lang="de-DE" dirty="0" err="1"/>
              <a:t>esa</a:t>
            </a:r>
            <a:r>
              <a:rPr lang="de-DE" dirty="0"/>
              <a:t> [</a:t>
            </a:r>
            <a:r>
              <a:rPr lang="de-DE" b="1" dirty="0" err="1"/>
              <a:t>dina</a:t>
            </a:r>
            <a:r>
              <a:rPr lang="de-DE" b="1" dirty="0"/>
              <a:t> </a:t>
            </a:r>
            <a:r>
              <a:rPr lang="de-DE" b="1" dirty="0" err="1"/>
              <a:t>sek</a:t>
            </a:r>
            <a:r>
              <a:rPr lang="de-DE" b="1" dirty="0"/>
              <a:t>/sm</a:t>
            </a:r>
            <a:r>
              <a:rPr lang="de-DE" b="1" baseline="30000" dirty="0"/>
              <a:t>2</a:t>
            </a:r>
            <a:r>
              <a:rPr lang="de-DE" dirty="0"/>
              <a:t>] </a:t>
            </a:r>
            <a:r>
              <a:rPr lang="de-DE" dirty="0" err="1"/>
              <a:t>bo`lib</a:t>
            </a:r>
            <a:r>
              <a:rPr lang="de-DE" dirty="0"/>
              <a:t>, </a:t>
            </a:r>
            <a:r>
              <a:rPr lang="de-DE" dirty="0" err="1"/>
              <a:t>dinamik</a:t>
            </a:r>
            <a:r>
              <a:rPr lang="de-DE" dirty="0"/>
              <a:t> </a:t>
            </a:r>
            <a:r>
              <a:rPr lang="de-DE" dirty="0" err="1"/>
              <a:t>qovushqoqlik</a:t>
            </a:r>
            <a:r>
              <a:rPr lang="de-DE" dirty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 err="1"/>
              <a:t>yiladi</a:t>
            </a:r>
            <a:r>
              <a:rPr lang="de-DE" dirty="0"/>
              <a:t>. </a:t>
            </a:r>
            <a:r>
              <a:rPr lang="de-DE" dirty="0" err="1"/>
              <a:t>Dinamik</a:t>
            </a:r>
            <a:r>
              <a:rPr lang="de-DE" dirty="0"/>
              <a:t> </a:t>
            </a:r>
            <a:r>
              <a:rPr lang="de-DE" dirty="0" err="1"/>
              <a:t>qovushqoqlik</a:t>
            </a:r>
            <a:r>
              <a:rPr lang="de-DE" dirty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ntini</a:t>
            </a:r>
            <a:r>
              <a:rPr lang="de-DE" dirty="0"/>
              <a:t> SGS  </a:t>
            </a:r>
            <a:r>
              <a:rPr lang="de-DE" dirty="0" err="1"/>
              <a:t>sist</a:t>
            </a:r>
            <a:r>
              <a:rPr lang="ru-RU" dirty="0"/>
              <a:t>е</a:t>
            </a:r>
            <a:r>
              <a:rPr lang="de-DE" dirty="0" err="1"/>
              <a:t>masida</a:t>
            </a:r>
            <a:r>
              <a:rPr lang="de-DE" dirty="0"/>
              <a:t> </a:t>
            </a:r>
            <a:r>
              <a:rPr lang="de-DE" dirty="0" err="1"/>
              <a:t>o`lchov</a:t>
            </a:r>
            <a:r>
              <a:rPr lang="de-DE" dirty="0"/>
              <a:t> </a:t>
            </a:r>
            <a:r>
              <a:rPr lang="de-DE" dirty="0" err="1"/>
              <a:t>birligi</a:t>
            </a:r>
            <a:r>
              <a:rPr lang="de-DE" dirty="0"/>
              <a:t>  </a:t>
            </a:r>
            <a:r>
              <a:rPr lang="de-DE" dirty="0" err="1"/>
              <a:t>Pu­az</a:t>
            </a:r>
            <a:r>
              <a:rPr lang="de-DE" dirty="0"/>
              <a:t> d</a:t>
            </a:r>
            <a:r>
              <a:rPr lang="ru-RU" dirty="0"/>
              <a:t>е</a:t>
            </a:r>
            <a:r>
              <a:rPr lang="de-DE" dirty="0"/>
              <a:t>b </a:t>
            </a:r>
            <a:r>
              <a:rPr lang="de-DE" dirty="0" err="1"/>
              <a:t>ataladi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100585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Har </a:t>
            </a:r>
            <a:r>
              <a:rPr lang="de-DE" dirty="0" err="1"/>
              <a:t>xil</a:t>
            </a:r>
            <a:r>
              <a:rPr lang="de-DE" dirty="0"/>
              <a:t> </a:t>
            </a:r>
            <a:r>
              <a:rPr lang="de-DE" dirty="0" err="1"/>
              <a:t>haroratdagi</a:t>
            </a:r>
            <a:r>
              <a:rPr lang="de-DE" dirty="0"/>
              <a:t> </a:t>
            </a:r>
            <a:r>
              <a:rPr lang="de-DE" dirty="0" err="1"/>
              <a:t>suv</a:t>
            </a:r>
            <a:r>
              <a:rPr lang="de-DE" dirty="0"/>
              <a:t> </a:t>
            </a:r>
            <a:r>
              <a:rPr lang="de-DE" dirty="0" err="1"/>
              <a:t>uchun</a:t>
            </a:r>
            <a:r>
              <a:rPr lang="de-DE" dirty="0"/>
              <a:t> </a:t>
            </a:r>
            <a:r>
              <a:rPr lang="ru-RU" b="1" dirty="0">
                <a:sym typeface="Symbol" panose="05050102010706020507" pitchFamily="18" charset="2"/>
              </a:rPr>
              <a:t></a:t>
            </a:r>
            <a:r>
              <a:rPr lang="de-DE" dirty="0"/>
              <a:t> </a:t>
            </a:r>
            <a:r>
              <a:rPr lang="de-DE" dirty="0" err="1"/>
              <a:t>qiymatlari</a:t>
            </a:r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74547465"/>
              </p:ext>
            </p:extLst>
          </p:nvPr>
        </p:nvGraphicFramePr>
        <p:xfrm>
          <a:off x="1120463" y="3786388"/>
          <a:ext cx="9776135" cy="66349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55227"/>
                <a:gridCol w="1955227"/>
                <a:gridCol w="1955227"/>
                <a:gridCol w="1955227"/>
                <a:gridCol w="1955227"/>
              </a:tblGrid>
              <a:tr h="3317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t, </a:t>
                      </a:r>
                      <a:r>
                        <a:rPr lang="ru-RU" sz="1000" baseline="30000">
                          <a:effectLst/>
                        </a:rPr>
                        <a:t>o</a:t>
                      </a:r>
                      <a:r>
                        <a:rPr lang="ru-RU" sz="1000">
                          <a:effectLst/>
                        </a:rPr>
                        <a:t>C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10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31748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</a:t>
                      </a:r>
                      <a:r>
                        <a:rPr lang="ru-RU" sz="1000">
                          <a:effectLst/>
                        </a:rPr>
                        <a:t>, 10</a:t>
                      </a:r>
                      <a:r>
                        <a:rPr lang="ru-RU" sz="1000" baseline="30000">
                          <a:effectLst/>
                        </a:rPr>
                        <a:t>4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Pa</a:t>
                      </a: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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17,92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13,04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10,01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8,00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1883739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81826" y="912602"/>
            <a:ext cx="9601200" cy="3972126"/>
          </a:xfrm>
        </p:spPr>
        <p:txBody>
          <a:bodyPr/>
          <a:lstStyle/>
          <a:p>
            <a:pPr marL="0" indent="0">
              <a:buNone/>
            </a:pPr>
            <a:r>
              <a:rPr lang="de-DE" dirty="0" smtClean="0"/>
              <a:t>	</a:t>
            </a:r>
            <a:r>
              <a:rPr lang="de-DE" dirty="0" err="1" smtClean="0"/>
              <a:t>Gidravlikada</a:t>
            </a:r>
            <a:r>
              <a:rPr lang="de-DE" dirty="0" smtClean="0"/>
              <a:t> </a:t>
            </a:r>
            <a:r>
              <a:rPr lang="de-DE" dirty="0" err="1"/>
              <a:t>ko`pincha</a:t>
            </a:r>
            <a:r>
              <a:rPr lang="de-DE" dirty="0"/>
              <a:t> "</a:t>
            </a:r>
            <a:r>
              <a:rPr lang="ru-RU" b="1" dirty="0"/>
              <a:t>μ</a:t>
            </a:r>
            <a:r>
              <a:rPr lang="de-DE" dirty="0"/>
              <a:t>" </a:t>
            </a:r>
            <a:r>
              <a:rPr lang="de-DE" dirty="0" err="1"/>
              <a:t>ning</a:t>
            </a:r>
            <a:r>
              <a:rPr lang="de-DE" dirty="0"/>
              <a:t> "</a:t>
            </a:r>
            <a:r>
              <a:rPr lang="ru-RU" b="1" dirty="0"/>
              <a:t>ρ</a:t>
            </a:r>
            <a:r>
              <a:rPr lang="de-DE" dirty="0"/>
              <a:t>"</a:t>
            </a:r>
            <a:r>
              <a:rPr lang="de-DE" dirty="0" err="1"/>
              <a:t>ga</a:t>
            </a:r>
            <a:r>
              <a:rPr lang="de-DE" dirty="0"/>
              <a:t> </a:t>
            </a:r>
            <a:r>
              <a:rPr lang="de-DE" dirty="0" err="1"/>
              <a:t>nisbati</a:t>
            </a:r>
            <a:r>
              <a:rPr lang="de-DE" dirty="0"/>
              <a:t>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ifo­dalanuvchi</a:t>
            </a:r>
            <a:r>
              <a:rPr lang="de-DE" dirty="0"/>
              <a:t> </a:t>
            </a:r>
            <a:r>
              <a:rPr lang="de-DE" dirty="0" err="1"/>
              <a:t>kin</a:t>
            </a:r>
            <a:r>
              <a:rPr lang="ru-RU" dirty="0"/>
              <a:t>е</a:t>
            </a:r>
            <a:r>
              <a:rPr lang="de-DE" dirty="0" err="1"/>
              <a:t>matik</a:t>
            </a:r>
            <a:r>
              <a:rPr lang="de-DE" dirty="0"/>
              <a:t> </a:t>
            </a:r>
            <a:r>
              <a:rPr lang="de-DE" dirty="0" err="1" smtClean="0"/>
              <a:t>qovushqoqlik</a:t>
            </a:r>
            <a:r>
              <a:rPr lang="de-DE" dirty="0" smtClean="0"/>
              <a:t> </a:t>
            </a:r>
            <a:r>
              <a:rPr lang="de-DE" dirty="0" err="1"/>
              <a:t>koeffisi</a:t>
            </a:r>
            <a:r>
              <a:rPr lang="ru-RU" dirty="0"/>
              <a:t>е</a:t>
            </a:r>
            <a:r>
              <a:rPr lang="de-DE" dirty="0" err="1"/>
              <a:t>ntidan</a:t>
            </a:r>
            <a:r>
              <a:rPr lang="de-DE" dirty="0"/>
              <a:t> </a:t>
            </a:r>
            <a:r>
              <a:rPr lang="de-DE" dirty="0" err="1"/>
              <a:t>foydalanish</a:t>
            </a:r>
            <a:r>
              <a:rPr lang="de-DE" dirty="0"/>
              <a:t> </a:t>
            </a:r>
            <a:r>
              <a:rPr lang="de-DE" dirty="0" err="1" smtClean="0"/>
              <a:t>qulaydir</a:t>
            </a:r>
            <a:endParaRPr lang="de-DE" dirty="0" smtClean="0"/>
          </a:p>
          <a:p>
            <a:pPr marL="0" indent="0">
              <a:buNone/>
            </a:pPr>
            <a:r>
              <a:rPr lang="en-US" b="1" dirty="0" smtClean="0"/>
              <a:t>                                   </a:t>
            </a:r>
            <a:r>
              <a:rPr lang="ru-RU" b="1" dirty="0" smtClean="0"/>
              <a:t>ν</a:t>
            </a:r>
            <a:r>
              <a:rPr lang="de-DE" b="1" dirty="0"/>
              <a:t>=  </a:t>
            </a:r>
            <a:r>
              <a:rPr lang="ru-RU" b="1" dirty="0"/>
              <a:t>μ</a:t>
            </a:r>
            <a:r>
              <a:rPr lang="de-DE" b="1" dirty="0"/>
              <a:t> /</a:t>
            </a:r>
            <a:r>
              <a:rPr lang="ru-RU" b="1" dirty="0"/>
              <a:t>ρ</a:t>
            </a:r>
            <a:r>
              <a:rPr lang="de-DE" b="1" dirty="0"/>
              <a:t>	</a:t>
            </a:r>
            <a:r>
              <a:rPr lang="de-DE" b="1" dirty="0" smtClean="0"/>
              <a:t>        [ </a:t>
            </a:r>
            <a:r>
              <a:rPr lang="ru-RU" b="1" dirty="0"/>
              <a:t>м</a:t>
            </a:r>
            <a:r>
              <a:rPr lang="de-DE" b="1" baseline="30000" dirty="0"/>
              <a:t>2</a:t>
            </a:r>
            <a:r>
              <a:rPr lang="de-DE" b="1" dirty="0"/>
              <a:t> /</a:t>
            </a:r>
            <a:r>
              <a:rPr lang="ru-RU" b="1" dirty="0"/>
              <a:t>с</a:t>
            </a:r>
            <a:r>
              <a:rPr lang="de-DE" b="1" dirty="0"/>
              <a:t> </a:t>
            </a:r>
            <a:r>
              <a:rPr lang="de-DE" b="1" dirty="0" smtClean="0"/>
              <a:t>]</a:t>
            </a:r>
          </a:p>
          <a:p>
            <a:pPr marL="0" indent="0">
              <a:buNone/>
            </a:pPr>
            <a:r>
              <a:rPr lang="ru-RU" b="1" dirty="0"/>
              <a:t>ν</a:t>
            </a:r>
            <a:r>
              <a:rPr lang="de-DE" b="1" dirty="0"/>
              <a:t>-</a:t>
            </a:r>
            <a:r>
              <a:rPr lang="de-DE" dirty="0" err="1"/>
              <a:t>ning</a:t>
            </a:r>
            <a:r>
              <a:rPr lang="de-DE" dirty="0"/>
              <a:t> SGS </a:t>
            </a:r>
            <a:r>
              <a:rPr lang="de-DE" dirty="0" err="1"/>
              <a:t>sist</a:t>
            </a:r>
            <a:r>
              <a:rPr lang="ru-RU" dirty="0"/>
              <a:t>е</a:t>
            </a:r>
            <a:r>
              <a:rPr lang="de-DE" dirty="0" err="1"/>
              <a:t>masidagi</a:t>
            </a:r>
            <a:r>
              <a:rPr lang="de-DE" dirty="0"/>
              <a:t> </a:t>
            </a:r>
            <a:r>
              <a:rPr lang="de-DE" dirty="0" err="1"/>
              <a:t>o`lchov</a:t>
            </a:r>
            <a:r>
              <a:rPr lang="de-DE" dirty="0"/>
              <a:t> </a:t>
            </a:r>
            <a:r>
              <a:rPr lang="de-DE" dirty="0" err="1"/>
              <a:t>birligi</a:t>
            </a:r>
            <a:r>
              <a:rPr lang="de-DE" b="1" dirty="0"/>
              <a:t> </a:t>
            </a:r>
            <a:r>
              <a:rPr lang="de-DE" dirty="0"/>
              <a:t> sm</a:t>
            </a:r>
            <a:r>
              <a:rPr lang="de-DE" baseline="30000" dirty="0"/>
              <a:t>2</a:t>
            </a:r>
            <a:r>
              <a:rPr lang="de-DE" dirty="0"/>
              <a:t>/</a:t>
            </a:r>
            <a:r>
              <a:rPr lang="de-DE" dirty="0" err="1"/>
              <a:t>sek</a:t>
            </a:r>
            <a:r>
              <a:rPr lang="de-DE" dirty="0"/>
              <a:t> </a:t>
            </a:r>
            <a:r>
              <a:rPr lang="de-DE" dirty="0" err="1"/>
              <a:t>yoki</a:t>
            </a:r>
            <a:r>
              <a:rPr lang="de-DE" dirty="0"/>
              <a:t> </a:t>
            </a:r>
            <a:r>
              <a:rPr lang="de-DE" dirty="0" err="1"/>
              <a:t>stoks</a:t>
            </a:r>
            <a:r>
              <a:rPr lang="de-DE" dirty="0"/>
              <a:t> (</a:t>
            </a:r>
            <a:r>
              <a:rPr lang="de-DE" dirty="0" err="1"/>
              <a:t>st</a:t>
            </a:r>
            <a:r>
              <a:rPr lang="de-DE" dirty="0"/>
              <a:t>) </a:t>
            </a:r>
            <a:r>
              <a:rPr lang="de-DE" dirty="0" err="1"/>
              <a:t>bilan</a:t>
            </a:r>
            <a:r>
              <a:rPr lang="de-DE" dirty="0"/>
              <a:t> </a:t>
            </a:r>
            <a:r>
              <a:rPr lang="de-DE" dirty="0" err="1"/>
              <a:t>ifodalanadi</a:t>
            </a:r>
            <a:r>
              <a:rPr lang="de-DE" dirty="0"/>
              <a:t>.</a:t>
            </a:r>
            <a:endParaRPr lang="ru-RU" dirty="0"/>
          </a:p>
          <a:p>
            <a:pPr marL="0" indent="0">
              <a:buNone/>
            </a:pPr>
            <a:r>
              <a:rPr lang="de-DE" dirty="0" err="1"/>
              <a:t>Bu</a:t>
            </a:r>
            <a:r>
              <a:rPr lang="de-DE" dirty="0"/>
              <a:t> </a:t>
            </a:r>
            <a:r>
              <a:rPr lang="de-DE" dirty="0" err="1"/>
              <a:t>kattalik</a:t>
            </a:r>
            <a:r>
              <a:rPr lang="de-DE" dirty="0"/>
              <a:t> </a:t>
            </a:r>
            <a:r>
              <a:rPr lang="de-DE" dirty="0" err="1"/>
              <a:t>o’zida</a:t>
            </a:r>
            <a:r>
              <a:rPr lang="de-DE" dirty="0"/>
              <a:t> </a:t>
            </a:r>
            <a:r>
              <a:rPr lang="de-DE" dirty="0" err="1"/>
              <a:t>uzunlik</a:t>
            </a:r>
            <a:r>
              <a:rPr lang="de-DE" dirty="0"/>
              <a:t>, </a:t>
            </a:r>
            <a:r>
              <a:rPr lang="de-DE" dirty="0" err="1"/>
              <a:t>vaqt</a:t>
            </a:r>
            <a:r>
              <a:rPr lang="de-DE" dirty="0"/>
              <a:t>, </a:t>
            </a:r>
            <a:r>
              <a:rPr lang="de-DE" dirty="0" err="1"/>
              <a:t>kin</a:t>
            </a:r>
            <a:r>
              <a:rPr lang="ru-RU" dirty="0"/>
              <a:t>е</a:t>
            </a:r>
            <a:r>
              <a:rPr lang="de-DE" dirty="0" err="1"/>
              <a:t>matik</a:t>
            </a:r>
            <a:r>
              <a:rPr lang="de-DE" dirty="0"/>
              <a:t> </a:t>
            </a:r>
            <a:r>
              <a:rPr lang="de-DE" dirty="0" err="1"/>
              <a:t>qiymatlarni</a:t>
            </a:r>
            <a:r>
              <a:rPr lang="de-DE" dirty="0"/>
              <a:t> </a:t>
            </a:r>
            <a:r>
              <a:rPr lang="de-DE" dirty="0" err="1"/>
              <a:t>mujassamlashtiradi</a:t>
            </a:r>
            <a:r>
              <a:rPr lang="de-DE" dirty="0"/>
              <a:t>. </a:t>
            </a:r>
            <a:r>
              <a:rPr lang="de-DE" dirty="0" err="1" smtClean="0"/>
              <a:t>Ya’ni</a:t>
            </a:r>
            <a:endParaRPr lang="de-DE" dirty="0" smtClean="0"/>
          </a:p>
          <a:p>
            <a:pPr marL="0" indent="0">
              <a:buNone/>
            </a:pPr>
            <a:r>
              <a:rPr lang="de-DE" dirty="0" smtClean="0"/>
              <a:t> </a:t>
            </a:r>
            <a:endParaRPr lang="ru-RU" dirty="0"/>
          </a:p>
        </p:txBody>
      </p:sp>
      <p:graphicFrame>
        <p:nvGraphicFramePr>
          <p:cNvPr id="14" name="Объект 13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3956443347"/>
              </p:ext>
            </p:extLst>
          </p:nvPr>
        </p:nvGraphicFramePr>
        <p:xfrm>
          <a:off x="2977462" y="4337144"/>
          <a:ext cx="719895" cy="1095168"/>
        </p:xfrm>
        <a:graphic>
          <a:graphicData uri="http://schemas.openxmlformats.org/presentationml/2006/ole">
            <p:oleObj spid="_x0000_s4118" name="Уравнение" r:id="rId3" imgW="253890" imgH="418918" progId="Equation.3">
              <p:embed/>
            </p:oleObj>
          </a:graphicData>
        </a:graphic>
      </p:graphicFrame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77303425"/>
              </p:ext>
            </p:extLst>
          </p:nvPr>
        </p:nvGraphicFramePr>
        <p:xfrm>
          <a:off x="4232297" y="4394937"/>
          <a:ext cx="657540" cy="979582"/>
        </p:xfrm>
        <a:graphic>
          <a:graphicData uri="http://schemas.openxmlformats.org/presentationml/2006/ole">
            <p:oleObj spid="_x0000_s4119" name="Уравнение" r:id="rId4" imgW="419040" imgH="419040" progId="Equation.3">
              <p:embed/>
            </p:oleObj>
          </a:graphicData>
        </a:graphic>
      </p:graphicFrame>
      <p:sp>
        <p:nvSpPr>
          <p:cNvPr id="16" name="Rectangle 13"/>
          <p:cNvSpPr>
            <a:spLocks noChangeArrowheads="1"/>
          </p:cNvSpPr>
          <p:nvPr/>
        </p:nvSpPr>
        <p:spPr bwMode="auto">
          <a:xfrm>
            <a:off x="1616766" y="4299175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7" name="Rectangle 14"/>
          <p:cNvSpPr>
            <a:spLocks noChangeArrowheads="1"/>
          </p:cNvSpPr>
          <p:nvPr/>
        </p:nvSpPr>
        <p:spPr bwMode="auto">
          <a:xfrm>
            <a:off x="3697357" y="4573745"/>
            <a:ext cx="437321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32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; </a:t>
            </a:r>
            <a:endParaRPr kumimoji="0" lang="de-DE" altLang="ru-RU" sz="6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5"/>
          <p:cNvSpPr>
            <a:spLocks noChangeArrowheads="1"/>
          </p:cNvSpPr>
          <p:nvPr/>
        </p:nvSpPr>
        <p:spPr bwMode="auto">
          <a:xfrm>
            <a:off x="4983178" y="4623118"/>
            <a:ext cx="1122423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DE" altLang="ru-RU" sz="2800" b="0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stoks</a:t>
            </a:r>
            <a:r>
              <a:rPr kumimoji="0" lang="de-DE" altLang="ru-RU" sz="28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kumimoji="0" lang="de-DE" altLang="ru-RU" sz="5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806649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982132"/>
            <a:ext cx="10363200" cy="1303867"/>
          </a:xfrm>
        </p:spPr>
        <p:txBody>
          <a:bodyPr>
            <a:normAutofit/>
          </a:bodyPr>
          <a:lstStyle/>
          <a:p>
            <a:r>
              <a:rPr lang="de-DE" sz="2400" dirty="0" err="1"/>
              <a:t>Suvning</a:t>
            </a:r>
            <a:r>
              <a:rPr lang="de-DE" sz="2400" dirty="0"/>
              <a:t> </a:t>
            </a:r>
            <a:r>
              <a:rPr lang="de-DE" sz="2400" dirty="0" err="1"/>
              <a:t>haroratga</a:t>
            </a:r>
            <a:r>
              <a:rPr lang="de-DE" sz="2400" dirty="0"/>
              <a:t> </a:t>
            </a:r>
            <a:r>
              <a:rPr lang="de-DE" sz="2400" dirty="0" err="1"/>
              <a:t>bog’liq</a:t>
            </a:r>
            <a:r>
              <a:rPr lang="de-DE" sz="2400" dirty="0"/>
              <a:t> </a:t>
            </a:r>
            <a:r>
              <a:rPr lang="de-DE" sz="2400" dirty="0" err="1"/>
              <a:t>ravishda</a:t>
            </a:r>
            <a:r>
              <a:rPr lang="de-DE" sz="2400" dirty="0"/>
              <a:t> </a:t>
            </a:r>
            <a:r>
              <a:rPr lang="de-DE" sz="2400" dirty="0" err="1"/>
              <a:t>kin</a:t>
            </a:r>
            <a:r>
              <a:rPr lang="ru-RU" sz="2400" dirty="0"/>
              <a:t>е</a:t>
            </a:r>
            <a:r>
              <a:rPr lang="de-DE" sz="2400" dirty="0" err="1"/>
              <a:t>matik</a:t>
            </a:r>
            <a:r>
              <a:rPr lang="de-DE" sz="2400" dirty="0"/>
              <a:t> </a:t>
            </a:r>
            <a:r>
              <a:rPr lang="de-DE" sz="2400" dirty="0" err="1"/>
              <a:t>yopishqoqlik</a:t>
            </a:r>
            <a:r>
              <a:rPr lang="de-DE" sz="2400" dirty="0"/>
              <a:t> </a:t>
            </a:r>
            <a:r>
              <a:rPr lang="de-DE" sz="2400" dirty="0" err="1"/>
              <a:t>koeffisi</a:t>
            </a:r>
            <a:r>
              <a:rPr lang="ru-RU" sz="2400" dirty="0"/>
              <a:t>е</a:t>
            </a:r>
            <a:r>
              <a:rPr lang="de-DE" sz="2400" dirty="0" err="1"/>
              <a:t>nti</a:t>
            </a:r>
            <a:r>
              <a:rPr lang="de-DE" sz="2400" dirty="0"/>
              <a:t> </a:t>
            </a:r>
            <a:r>
              <a:rPr lang="de-DE" sz="2400" dirty="0" err="1"/>
              <a:t>quyidagi</a:t>
            </a:r>
            <a:r>
              <a:rPr lang="de-DE" sz="2400" dirty="0"/>
              <a:t> </a:t>
            </a:r>
            <a:r>
              <a:rPr lang="de-DE" sz="2400" dirty="0" err="1"/>
              <a:t>jadvalda</a:t>
            </a:r>
            <a:r>
              <a:rPr lang="de-DE" sz="2400" dirty="0"/>
              <a:t> k</a:t>
            </a:r>
            <a:r>
              <a:rPr lang="ru-RU" sz="2400" dirty="0"/>
              <a:t>е</a:t>
            </a:r>
            <a:r>
              <a:rPr lang="de-DE" sz="2400" dirty="0" err="1"/>
              <a:t>ltirilgan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3523553"/>
              </p:ext>
            </p:extLst>
          </p:nvPr>
        </p:nvGraphicFramePr>
        <p:xfrm>
          <a:off x="795130" y="2531168"/>
          <a:ext cx="10641496" cy="35383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71385"/>
                <a:gridCol w="2689309"/>
                <a:gridCol w="2690401"/>
                <a:gridCol w="2690401"/>
              </a:tblGrid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t, </a:t>
                      </a:r>
                      <a:r>
                        <a:rPr lang="ru-RU" sz="1000" baseline="30000">
                          <a:effectLst/>
                        </a:rPr>
                        <a:t>o</a:t>
                      </a:r>
                      <a:r>
                        <a:rPr lang="ru-RU" sz="1000">
                          <a:effectLst/>
                        </a:rPr>
                        <a:t>C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</a:t>
                      </a:r>
                      <a:r>
                        <a:rPr lang="ru-RU" sz="1000">
                          <a:effectLst/>
                        </a:rPr>
                        <a:t>, 10</a:t>
                      </a:r>
                      <a:r>
                        <a:rPr lang="ru-RU" sz="1000" baseline="30000">
                          <a:effectLst/>
                        </a:rPr>
                        <a:t>4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m</a:t>
                      </a:r>
                      <a:r>
                        <a:rPr lang="ru-RU" sz="1000" baseline="30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</a:rPr>
                        <a:t>/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t, </a:t>
                      </a:r>
                      <a:r>
                        <a:rPr lang="ru-RU" sz="1000" baseline="30000">
                          <a:effectLst/>
                        </a:rPr>
                        <a:t>o</a:t>
                      </a:r>
                      <a:r>
                        <a:rPr lang="ru-RU" sz="1000">
                          <a:effectLst/>
                        </a:rPr>
                        <a:t>C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</a:t>
                      </a:r>
                      <a:r>
                        <a:rPr lang="ru-RU" sz="1000">
                          <a:effectLst/>
                        </a:rPr>
                        <a:t>, 10</a:t>
                      </a:r>
                      <a:r>
                        <a:rPr lang="ru-RU" sz="1000" baseline="30000">
                          <a:effectLst/>
                        </a:rPr>
                        <a:t>4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m</a:t>
                      </a:r>
                      <a:r>
                        <a:rPr lang="ru-RU" sz="1000" baseline="30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</a:rPr>
                        <a:t>/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0,0179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0,0106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0,0167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0,0101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0,0157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0,0090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6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0,0147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0,0080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0,0139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0,0072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0,0131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0,0065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0,0124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0,0060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0,0118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0,0055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5383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0,0112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0,0048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718366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611" y="982132"/>
            <a:ext cx="10663707" cy="1303867"/>
          </a:xfrm>
        </p:spPr>
        <p:txBody>
          <a:bodyPr>
            <a:normAutofit/>
          </a:bodyPr>
          <a:lstStyle/>
          <a:p>
            <a:r>
              <a:rPr lang="en-US" sz="3200" dirty="0" err="1"/>
              <a:t>Suyuqliklarning</a:t>
            </a:r>
            <a:r>
              <a:rPr lang="en-US" sz="3200" dirty="0"/>
              <a:t> kin</a:t>
            </a:r>
            <a:r>
              <a:rPr lang="ru-RU" sz="3200" dirty="0"/>
              <a:t>е</a:t>
            </a:r>
            <a:r>
              <a:rPr lang="en-US" sz="3200" dirty="0" err="1"/>
              <a:t>matik</a:t>
            </a:r>
            <a:r>
              <a:rPr lang="en-US" sz="3200" dirty="0"/>
              <a:t> </a:t>
            </a:r>
            <a:r>
              <a:rPr lang="en-US" sz="3200" dirty="0" err="1"/>
              <a:t>yopishqoqlik</a:t>
            </a:r>
            <a:r>
              <a:rPr lang="en-US" sz="3200" dirty="0"/>
              <a:t> </a:t>
            </a:r>
            <a:r>
              <a:rPr lang="en-US" sz="3200" dirty="0" err="1"/>
              <a:t>koeffisi</a:t>
            </a:r>
            <a:r>
              <a:rPr lang="ru-RU" sz="3200" dirty="0"/>
              <a:t>е</a:t>
            </a:r>
            <a:r>
              <a:rPr lang="en-US" sz="3200" dirty="0" err="1"/>
              <a:t>nti</a:t>
            </a:r>
            <a:r>
              <a:rPr lang="en-US" sz="3200" dirty="0"/>
              <a:t> </a:t>
            </a:r>
            <a:r>
              <a:rPr lang="en-US" sz="3200" dirty="0" err="1"/>
              <a:t>quyidagi</a:t>
            </a:r>
            <a:r>
              <a:rPr lang="en-US" sz="3200" dirty="0"/>
              <a:t> </a:t>
            </a:r>
            <a:r>
              <a:rPr lang="en-US" sz="3200" dirty="0" err="1"/>
              <a:t>jadvalda</a:t>
            </a:r>
            <a:r>
              <a:rPr lang="en-US" sz="3200" dirty="0"/>
              <a:t> k</a:t>
            </a:r>
            <a:r>
              <a:rPr lang="ru-RU" sz="3200" dirty="0"/>
              <a:t>е</a:t>
            </a:r>
            <a:r>
              <a:rPr lang="en-US" sz="3200" dirty="0" err="1"/>
              <a:t>ltirilgan</a:t>
            </a:r>
            <a:endParaRPr lang="ru-RU" sz="32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801896896"/>
              </p:ext>
            </p:extLst>
          </p:nvPr>
        </p:nvGraphicFramePr>
        <p:xfrm>
          <a:off x="785610" y="2691686"/>
          <a:ext cx="10663707" cy="34386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66219"/>
                <a:gridCol w="1308484"/>
                <a:gridCol w="1796431"/>
                <a:gridCol w="2212169"/>
                <a:gridCol w="1382880"/>
                <a:gridCol w="1797524"/>
              </a:tblGrid>
              <a:tr h="57311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Suyuqlik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t, </a:t>
                      </a:r>
                      <a:r>
                        <a:rPr lang="ru-RU" sz="1000" baseline="30000">
                          <a:effectLst/>
                        </a:rPr>
                        <a:t>o</a:t>
                      </a:r>
                      <a:r>
                        <a:rPr lang="ru-RU" sz="1000">
                          <a:effectLst/>
                        </a:rPr>
                        <a:t>C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</a:t>
                      </a:r>
                      <a:r>
                        <a:rPr lang="ru-RU" sz="1000">
                          <a:effectLst/>
                        </a:rPr>
                        <a:t>, 10</a:t>
                      </a:r>
                      <a:r>
                        <a:rPr lang="ru-RU" sz="1000" baseline="30000">
                          <a:effectLst/>
                        </a:rPr>
                        <a:t>4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m</a:t>
                      </a:r>
                      <a:r>
                        <a:rPr lang="ru-RU" sz="1000" baseline="30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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Suyuqlik 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t, </a:t>
                      </a:r>
                      <a:r>
                        <a:rPr lang="ru-RU" sz="1000" baseline="30000">
                          <a:effectLst/>
                        </a:rPr>
                        <a:t>o</a:t>
                      </a:r>
                      <a:r>
                        <a:rPr lang="ru-RU" sz="1000">
                          <a:effectLst/>
                        </a:rPr>
                        <a:t>C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</a:t>
                      </a:r>
                      <a:r>
                        <a:rPr lang="ru-RU" sz="1000">
                          <a:effectLst/>
                        </a:rPr>
                        <a:t>, 10</a:t>
                      </a:r>
                      <a:r>
                        <a:rPr lang="ru-RU" sz="1000" baseline="30000">
                          <a:effectLst/>
                        </a:rPr>
                        <a:t>4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m</a:t>
                      </a:r>
                      <a:r>
                        <a:rPr lang="ru-RU" sz="1000" baseline="30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  <a:sym typeface="Symbol" panose="05050102010706020507" pitchFamily="18" charset="2"/>
                        </a:rPr>
                        <a:t></a:t>
                      </a:r>
                      <a:r>
                        <a:rPr lang="ru-RU" sz="1000">
                          <a:effectLst/>
                        </a:rPr>
                        <a:t> 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73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Sifatli sut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0,0174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AMG </a:t>
                      </a:r>
                      <a:r>
                        <a:rPr lang="en-US" sz="1400">
                          <a:effectLst/>
                        </a:rPr>
                        <a:t>-</a:t>
                      </a:r>
                      <a:r>
                        <a:rPr lang="ru-RU" sz="1400">
                          <a:effectLst/>
                        </a:rPr>
                        <a:t>10 moyi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0,1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73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Suv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600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Nеft: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73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Kеrosin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0,027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еngil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0,25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73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Mazut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20,0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 og`ir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18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1,40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57311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Suvsiz glisеrin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11,89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>
                          <a:effectLst/>
                        </a:rPr>
                        <a:t>Simob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15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0,0011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17410600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2581" y="608645"/>
            <a:ext cx="10888791" cy="1461036"/>
          </a:xfrm>
        </p:spPr>
        <p:txBody>
          <a:bodyPr>
            <a:noAutofit/>
          </a:bodyPr>
          <a:lstStyle/>
          <a:p>
            <a:r>
              <a:rPr lang="en-US" sz="2400" dirty="0" err="1"/>
              <a:t>Suyuqliklarning</a:t>
            </a:r>
            <a:r>
              <a:rPr lang="en-US" sz="2400" dirty="0"/>
              <a:t> </a:t>
            </a:r>
            <a:r>
              <a:rPr lang="en-US" sz="2400" dirty="0" err="1"/>
              <a:t>yopishqoqlik</a:t>
            </a:r>
            <a:r>
              <a:rPr lang="en-US" sz="2400" dirty="0"/>
              <a:t> </a:t>
            </a:r>
            <a:r>
              <a:rPr lang="en-US" sz="2400" dirty="0" err="1"/>
              <a:t>koeffisi</a:t>
            </a:r>
            <a:r>
              <a:rPr lang="ru-RU" sz="2400" dirty="0"/>
              <a:t>е</a:t>
            </a:r>
            <a:r>
              <a:rPr lang="en-US" sz="2400" dirty="0" err="1"/>
              <a:t>nti</a:t>
            </a:r>
            <a:r>
              <a:rPr lang="en-US" sz="2400" dirty="0"/>
              <a:t> </a:t>
            </a:r>
            <a:r>
              <a:rPr lang="en-US" sz="2400" dirty="0" err="1"/>
              <a:t>viskozim</a:t>
            </a:r>
            <a:r>
              <a:rPr lang="ru-RU" sz="2400" dirty="0"/>
              <a:t>е</a:t>
            </a:r>
            <a:r>
              <a:rPr lang="en-US" sz="2400" dirty="0" err="1"/>
              <a:t>tr</a:t>
            </a:r>
            <a:r>
              <a:rPr lang="en-US" sz="2400" dirty="0"/>
              <a:t> </a:t>
            </a:r>
            <a:r>
              <a:rPr lang="en-US" sz="2400" dirty="0" err="1"/>
              <a:t>yordamida</a:t>
            </a:r>
            <a:r>
              <a:rPr lang="en-US" sz="2400" dirty="0"/>
              <a:t> o</a:t>
            </a:r>
            <a:r>
              <a:rPr lang="ru-RU" sz="2400" dirty="0"/>
              <a:t>’</a:t>
            </a:r>
            <a:r>
              <a:rPr lang="en-US" sz="2400" dirty="0" err="1"/>
              <a:t>lchanadi</a:t>
            </a:r>
            <a:r>
              <a:rPr lang="ru-RU" sz="2400" dirty="0"/>
              <a:t>. </a:t>
            </a:r>
            <a:r>
              <a:rPr lang="en-US" sz="2400" dirty="0" err="1"/>
              <a:t>Ayrim</a:t>
            </a:r>
            <a:r>
              <a:rPr lang="en-US" sz="2400" dirty="0"/>
              <a:t> </a:t>
            </a:r>
            <a:r>
              <a:rPr lang="en-US" sz="2400" dirty="0" err="1"/>
              <a:t>suyuqliklar</a:t>
            </a:r>
            <a:r>
              <a:rPr lang="en-US" sz="2400" dirty="0"/>
              <a:t> </a:t>
            </a:r>
            <a:r>
              <a:rPr lang="en-US" sz="2400" dirty="0" err="1"/>
              <a:t>uchun</a:t>
            </a:r>
            <a:r>
              <a:rPr lang="en-US" sz="2400" i="1" dirty="0"/>
              <a:t> </a:t>
            </a:r>
            <a:r>
              <a:rPr lang="ru-RU" sz="2400" i="1" dirty="0">
                <a:sym typeface="Symbol" panose="05050102010706020507" pitchFamily="18" charset="2"/>
              </a:rPr>
              <a:t></a:t>
            </a:r>
            <a:r>
              <a:rPr lang="ru-RU" sz="2400" dirty="0"/>
              <a:t> (</a:t>
            </a:r>
            <a:r>
              <a:rPr lang="en-US" sz="2400" dirty="0" err="1"/>
              <a:t>puazda</a:t>
            </a:r>
            <a:r>
              <a:rPr lang="ru-RU" sz="2400" dirty="0"/>
              <a:t>)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ru-RU" sz="2400" i="1" dirty="0">
                <a:sym typeface="Symbol" panose="05050102010706020507" pitchFamily="18" charset="2"/>
              </a:rPr>
              <a:t></a:t>
            </a:r>
            <a:r>
              <a:rPr lang="ru-RU" sz="2400" dirty="0"/>
              <a:t> (</a:t>
            </a:r>
            <a:r>
              <a:rPr lang="en-US" sz="2400" dirty="0" err="1"/>
              <a:t>stoksda</a:t>
            </a:r>
            <a:r>
              <a:rPr lang="ru-RU" sz="2400" dirty="0"/>
              <a:t>) </a:t>
            </a:r>
            <a:r>
              <a:rPr lang="en-US" sz="2400" dirty="0" err="1"/>
              <a:t>yopishqoqlik</a:t>
            </a:r>
            <a:r>
              <a:rPr lang="en-US" sz="2400" dirty="0"/>
              <a:t> </a:t>
            </a:r>
            <a:r>
              <a:rPr lang="en-US" sz="2400" dirty="0" err="1"/>
              <a:t>koeffisientlari</a:t>
            </a:r>
            <a:r>
              <a:rPr lang="en-US" sz="2400" dirty="0"/>
              <a:t> </a:t>
            </a:r>
            <a:r>
              <a:rPr lang="en-US" sz="2400" dirty="0" err="1"/>
              <a:t>qiymatlari</a:t>
            </a:r>
            <a:r>
              <a:rPr lang="en-US" sz="2400" dirty="0"/>
              <a:t> </a:t>
            </a:r>
            <a:r>
              <a:rPr lang="en-US" sz="2400" dirty="0" err="1"/>
              <a:t>quyidagi</a:t>
            </a:r>
            <a:r>
              <a:rPr lang="en-US" sz="2400" dirty="0"/>
              <a:t> </a:t>
            </a:r>
            <a:r>
              <a:rPr lang="en-US" sz="2400" dirty="0" err="1"/>
              <a:t>jadvalda</a:t>
            </a:r>
            <a:r>
              <a:rPr lang="en-US" sz="2400" dirty="0"/>
              <a:t> k</a:t>
            </a:r>
            <a:r>
              <a:rPr lang="ru-RU" sz="2400" dirty="0"/>
              <a:t>е</a:t>
            </a:r>
            <a:r>
              <a:rPr lang="en-US" sz="2400" dirty="0" err="1"/>
              <a:t>ltirilgan</a:t>
            </a:r>
            <a:endParaRPr lang="ru-RU" sz="2400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828528505"/>
              </p:ext>
            </p:extLst>
          </p:nvPr>
        </p:nvGraphicFramePr>
        <p:xfrm>
          <a:off x="489399" y="2256809"/>
          <a:ext cx="11088708" cy="395080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16010"/>
                <a:gridCol w="804287"/>
                <a:gridCol w="1922798"/>
                <a:gridCol w="1858138"/>
                <a:gridCol w="1858138"/>
                <a:gridCol w="1429337"/>
              </a:tblGrid>
              <a:tr h="24010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Suyuqliklar nomi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 rowSpan="2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t,</a:t>
                      </a:r>
                      <a:r>
                        <a:rPr lang="ru-RU" sz="1000" baseline="30000">
                          <a:effectLst/>
                        </a:rPr>
                        <a:t>о</a:t>
                      </a:r>
                      <a:r>
                        <a:rPr lang="ru-RU" sz="1000">
                          <a:effectLst/>
                        </a:rPr>
                        <a:t>С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Bef>
                          <a:spcPts val="1200"/>
                        </a:spcBef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  <a:sym typeface="Symbol" panose="05050102010706020507" pitchFamily="18" charset="2"/>
                        </a:rPr>
                        <a:t></a:t>
                      </a:r>
                      <a:endParaRPr lang="ru-RU" sz="11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1827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Pa 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Puaz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</a:t>
                      </a:r>
                      <a:r>
                        <a:rPr lang="ru-RU" sz="1000" baseline="30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</a:rPr>
                        <a:t>/</a:t>
                      </a:r>
                      <a:r>
                        <a:rPr lang="en-US" sz="1000">
                          <a:effectLst/>
                        </a:rPr>
                        <a:t>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Stoks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  <a:tr h="349242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Suv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 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B</a:t>
                      </a:r>
                      <a:r>
                        <a:rPr lang="ru-RU" sz="1000">
                          <a:effectLst/>
                        </a:rPr>
                        <a:t>е</a:t>
                      </a:r>
                      <a:r>
                        <a:rPr lang="en-US" sz="1000">
                          <a:effectLst/>
                        </a:rPr>
                        <a:t>nzin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Etil spirti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Simob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Skipidar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K</a:t>
                      </a:r>
                      <a:r>
                        <a:rPr lang="ru-RU" sz="1000">
                          <a:effectLst/>
                        </a:rPr>
                        <a:t>е</a:t>
                      </a:r>
                      <a:r>
                        <a:rPr lang="en-US" sz="1000">
                          <a:effectLst/>
                        </a:rPr>
                        <a:t>rosin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Glis</a:t>
                      </a:r>
                      <a:r>
                        <a:rPr lang="ru-RU" sz="1000">
                          <a:effectLst/>
                        </a:rPr>
                        <a:t>е</a:t>
                      </a:r>
                      <a:r>
                        <a:rPr lang="en-US" sz="1000">
                          <a:effectLst/>
                        </a:rPr>
                        <a:t>rin (50 % -li)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Moy: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Transformator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“AU” v</a:t>
                      </a:r>
                      <a:r>
                        <a:rPr lang="ru-RU" sz="1000">
                          <a:effectLst/>
                        </a:rPr>
                        <a:t>е</a:t>
                      </a:r>
                      <a:r>
                        <a:rPr lang="en-US" sz="1000">
                          <a:effectLst/>
                        </a:rPr>
                        <a:t>r</a:t>
                      </a:r>
                      <a:r>
                        <a:rPr lang="ru-RU" sz="1000">
                          <a:effectLst/>
                        </a:rPr>
                        <a:t>е</a:t>
                      </a:r>
                      <a:r>
                        <a:rPr lang="en-US" sz="1000">
                          <a:effectLst/>
                        </a:rPr>
                        <a:t>tin</a:t>
                      </a:r>
                      <a:endParaRPr lang="ru-RU" sz="10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1000">
                          <a:effectLst/>
                        </a:rPr>
                        <a:t>turbina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0,001792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0,001306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0,001004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0,000802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0,000654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0,00549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0,000650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0,001190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0,001540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0,001600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0,002170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0,006030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0,027500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0,042700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0,086000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0,01792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0,01306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0,01004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0,00802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0,00654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0,00549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0,00650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0,01190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0,01540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0,01600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0,02170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0,06030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0,27500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0,42700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0,86000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1,792 10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1,306 10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1,006 10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0,805 10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0,659 10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0,556 10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0,930 10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1,540 10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0,110 10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1,830 10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2,700 10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5,980 10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31,000 10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48,000 10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</a:rPr>
                        <a:t>96,000 10</a:t>
                      </a:r>
                      <a:r>
                        <a:rPr lang="ru-RU" sz="1000" baseline="30000">
                          <a:effectLst/>
                        </a:rPr>
                        <a:t>-6</a:t>
                      </a:r>
                      <a:endParaRPr lang="ru-RU" sz="10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0,01792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0,01306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0,01006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0,00805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0,00659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0,00556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0,00930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0,01540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0,00110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0,01830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0,02700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0,05980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 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0,31000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0,48000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</a:rPr>
                        <a:t>0,96000</a:t>
                      </a:r>
                      <a:endParaRPr lang="ru-RU" sz="10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</a:endParaRPr>
                    </a:p>
                  </a:txBody>
                  <a:tcPr marL="44450" marR="44450" marT="0" marB="0"/>
                </a:tc>
              </a:tr>
            </a:tbl>
          </a:graphicData>
        </a:graphic>
      </p:graphicFrame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492378147"/>
              </p:ext>
            </p:extLst>
          </p:nvPr>
        </p:nvGraphicFramePr>
        <p:xfrm>
          <a:off x="-341696" y="-373488"/>
          <a:ext cx="411327" cy="213531"/>
        </p:xfrm>
        <a:graphic>
          <a:graphicData uri="http://schemas.openxmlformats.org/presentationml/2006/ole">
            <p:oleObj spid="_x0000_s7173" name="Уравнение" r:id="rId3" imgW="139579" imgH="177646" progId="Equation.3">
              <p:embed/>
            </p:oleObj>
          </a:graphicData>
        </a:graphic>
      </p:graphicFrame>
    </p:spTree>
    <p:extLst>
      <p:ext uri="{BB962C8B-B14F-4D97-AF65-F5344CB8AC3E}">
        <p14:creationId xmlns="" xmlns:p14="http://schemas.microsoft.com/office/powerpoint/2010/main" val="88731441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72732" y="702904"/>
            <a:ext cx="10650828" cy="52213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6. </a:t>
            </a:r>
            <a:r>
              <a:rPr lang="en-US" sz="2800" i="1" u="sng" dirty="0" err="1"/>
              <a:t>Gazlarning</a:t>
            </a:r>
            <a:r>
              <a:rPr lang="en-US" sz="2800" i="1" u="sng" dirty="0"/>
              <a:t> </a:t>
            </a:r>
            <a:r>
              <a:rPr lang="en-US" sz="2800" i="1" u="sng" dirty="0" err="1"/>
              <a:t>suyuqlikda</a:t>
            </a:r>
            <a:r>
              <a:rPr lang="en-US" sz="2800" i="1" u="sng" dirty="0"/>
              <a:t> </a:t>
            </a:r>
            <a:r>
              <a:rPr lang="en-US" sz="2800" i="1" u="sng" dirty="0" err="1"/>
              <a:t>erishi</a:t>
            </a:r>
            <a:r>
              <a:rPr lang="en-US" sz="2800" i="1" u="sng" dirty="0"/>
              <a:t>. </a:t>
            </a:r>
            <a:r>
              <a:rPr lang="en-US" sz="2800" i="1" u="sng" dirty="0" err="1"/>
              <a:t>Kavitasiya</a:t>
            </a:r>
            <a:r>
              <a:rPr lang="en-US" sz="2800" i="1" u="sng" dirty="0"/>
              <a:t> </a:t>
            </a:r>
            <a:r>
              <a:rPr lang="en-US" sz="2800" i="1" u="sng" dirty="0" err="1"/>
              <a:t>hodisasi</a:t>
            </a:r>
            <a:r>
              <a:rPr lang="en-US" sz="2800" i="1" u="sng" dirty="0"/>
              <a:t> </a:t>
            </a:r>
            <a:r>
              <a:rPr lang="en-US" sz="2800" i="1" u="sng" dirty="0" err="1"/>
              <a:t>haqida</a:t>
            </a:r>
            <a:r>
              <a:rPr lang="en-US" sz="2800" i="1" u="sng" dirty="0"/>
              <a:t> </a:t>
            </a:r>
            <a:r>
              <a:rPr lang="en-US" sz="2800" i="1" u="sng" dirty="0" err="1" smtClean="0"/>
              <a:t>tushuncha</a:t>
            </a:r>
            <a:endParaRPr lang="ru-RU" sz="2800" dirty="0"/>
          </a:p>
          <a:p>
            <a:pPr marL="0" indent="0">
              <a:buNone/>
            </a:pPr>
            <a:r>
              <a:rPr lang="en-US" sz="2800" dirty="0" err="1"/>
              <a:t>Tabiatda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xnikada</a:t>
            </a:r>
            <a:r>
              <a:rPr lang="en-US" sz="2800" dirty="0"/>
              <a:t>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unda</a:t>
            </a:r>
            <a:r>
              <a:rPr lang="en-US" sz="2800" dirty="0"/>
              <a:t> </a:t>
            </a:r>
            <a:r>
              <a:rPr lang="en-US" sz="2800" dirty="0" err="1"/>
              <a:t>havoning</a:t>
            </a:r>
            <a:r>
              <a:rPr lang="en-US" sz="2800" dirty="0"/>
              <a:t> </a:t>
            </a:r>
            <a:r>
              <a:rPr lang="en-US" sz="2800" dirty="0" err="1"/>
              <a:t>tarkibidagi</a:t>
            </a:r>
            <a:r>
              <a:rPr lang="en-US" sz="2800" dirty="0"/>
              <a:t> </a:t>
            </a:r>
            <a:r>
              <a:rPr lang="en-US" sz="2800" dirty="0" err="1"/>
              <a:t>gazlar</a:t>
            </a:r>
            <a:r>
              <a:rPr lang="en-US" sz="2800" dirty="0"/>
              <a:t> </a:t>
            </a:r>
            <a:r>
              <a:rPr lang="en-US" sz="2800" dirty="0" err="1"/>
              <a:t>oz</a:t>
            </a:r>
            <a:r>
              <a:rPr lang="en-US" sz="2800" dirty="0"/>
              <a:t> </a:t>
            </a:r>
            <a:r>
              <a:rPr lang="en-US" sz="2800" dirty="0" err="1"/>
              <a:t>miqdorda</a:t>
            </a:r>
            <a:r>
              <a:rPr lang="en-US" sz="2800" dirty="0"/>
              <a:t> </a:t>
            </a:r>
            <a:r>
              <a:rPr lang="en-US" sz="2800" dirty="0" err="1"/>
              <a:t>erigan</a:t>
            </a:r>
            <a:r>
              <a:rPr lang="en-US" sz="2800" dirty="0"/>
              <a:t> </a:t>
            </a:r>
            <a:r>
              <a:rPr lang="en-US" sz="2800" dirty="0" err="1"/>
              <a:t>holda</a:t>
            </a:r>
            <a:r>
              <a:rPr lang="en-US" sz="2800" dirty="0"/>
              <a:t> </a:t>
            </a:r>
            <a:r>
              <a:rPr lang="en-US" sz="2800" dirty="0" err="1"/>
              <a:t>uchraydi</a:t>
            </a:r>
            <a:r>
              <a:rPr lang="en-US" sz="2800" dirty="0"/>
              <a:t>.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ortishi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mp</a:t>
            </a:r>
            <a:r>
              <a:rPr lang="ru-RU" sz="2800" dirty="0"/>
              <a:t>е</a:t>
            </a:r>
            <a:r>
              <a:rPr lang="en-US" sz="2800" dirty="0" err="1"/>
              <a:t>ratura</a:t>
            </a:r>
            <a:r>
              <a:rPr lang="en-US" sz="2800" dirty="0"/>
              <a:t> </a:t>
            </a:r>
            <a:r>
              <a:rPr lang="en-US" sz="2800" dirty="0" err="1"/>
              <a:t>kamayishi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erigan</a:t>
            </a:r>
            <a:r>
              <a:rPr lang="en-US" sz="2800" dirty="0"/>
              <a:t> </a:t>
            </a:r>
            <a:r>
              <a:rPr lang="en-US" sz="2800" dirty="0" err="1"/>
              <a:t>gazlar</a:t>
            </a:r>
            <a:r>
              <a:rPr lang="en-US" sz="2800" dirty="0"/>
              <a:t> </a:t>
            </a:r>
            <a:r>
              <a:rPr lang="en-US" sz="2800" dirty="0" err="1"/>
              <a:t>miqdori</a:t>
            </a:r>
            <a:r>
              <a:rPr lang="en-US" sz="2800" dirty="0"/>
              <a:t> </a:t>
            </a:r>
            <a:r>
              <a:rPr lang="en-US" sz="2800" dirty="0" err="1"/>
              <a:t>ortadi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aksincha</a:t>
            </a:r>
            <a:r>
              <a:rPr lang="en-US" sz="2800" dirty="0"/>
              <a:t>,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kamayganda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mp</a:t>
            </a:r>
            <a:r>
              <a:rPr lang="ru-RU" sz="2800" dirty="0"/>
              <a:t>е</a:t>
            </a:r>
            <a:r>
              <a:rPr lang="en-US" sz="2800" dirty="0" err="1"/>
              <a:t>ratura</a:t>
            </a:r>
            <a:r>
              <a:rPr lang="en-US" sz="2800" dirty="0"/>
              <a:t> </a:t>
            </a:r>
            <a:r>
              <a:rPr lang="en-US" sz="2800" dirty="0" err="1"/>
              <a:t>ortganda</a:t>
            </a:r>
            <a:r>
              <a:rPr lang="en-US" sz="2800" dirty="0"/>
              <a:t> </a:t>
            </a:r>
            <a:r>
              <a:rPr lang="en-US" sz="2800" dirty="0" err="1"/>
              <a:t>ularning</a:t>
            </a:r>
            <a:r>
              <a:rPr lang="en-US" sz="2800" dirty="0"/>
              <a:t> </a:t>
            </a:r>
            <a:r>
              <a:rPr lang="en-US" sz="2800" dirty="0" err="1"/>
              <a:t>miqdori</a:t>
            </a:r>
            <a:r>
              <a:rPr lang="en-US" sz="2800" dirty="0"/>
              <a:t> </a:t>
            </a:r>
            <a:r>
              <a:rPr lang="en-US" sz="2800" dirty="0" err="1"/>
              <a:t>kamayadi</a:t>
            </a:r>
            <a:r>
              <a:rPr lang="en-US" sz="2800" dirty="0"/>
              <a:t>. </a:t>
            </a:r>
            <a:r>
              <a:rPr lang="en-US" sz="2800" dirty="0" err="1"/>
              <a:t>Shuning</a:t>
            </a:r>
            <a:r>
              <a:rPr lang="en-US" sz="2800" dirty="0"/>
              <a:t> </a:t>
            </a:r>
            <a:r>
              <a:rPr lang="en-US" sz="2800" dirty="0" err="1"/>
              <a:t>uchun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kamayishi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mp</a:t>
            </a:r>
            <a:r>
              <a:rPr lang="ru-RU" sz="2800" dirty="0"/>
              <a:t>е</a:t>
            </a:r>
            <a:r>
              <a:rPr lang="en-US" sz="2800" dirty="0" err="1"/>
              <a:t>ratura</a:t>
            </a:r>
            <a:r>
              <a:rPr lang="en-US" sz="2800" dirty="0"/>
              <a:t> </a:t>
            </a:r>
            <a:r>
              <a:rPr lang="en-US" sz="2800" dirty="0" err="1"/>
              <a:t>ortishi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suyuqlikdagi</a:t>
            </a:r>
            <a:r>
              <a:rPr lang="en-US" sz="2800" dirty="0"/>
              <a:t> </a:t>
            </a:r>
            <a:r>
              <a:rPr lang="en-US" sz="2800" dirty="0" err="1"/>
              <a:t>erigan</a:t>
            </a:r>
            <a:r>
              <a:rPr lang="en-US" sz="2800" dirty="0"/>
              <a:t> </a:t>
            </a:r>
            <a:r>
              <a:rPr lang="en-US" sz="2800" dirty="0" err="1"/>
              <a:t>gazlarning</a:t>
            </a:r>
            <a:r>
              <a:rPr lang="en-US" sz="2800" dirty="0"/>
              <a:t> </a:t>
            </a:r>
            <a:r>
              <a:rPr lang="en-US" sz="2800" dirty="0" err="1"/>
              <a:t>bir</a:t>
            </a:r>
            <a:r>
              <a:rPr lang="en-US" sz="2800" dirty="0"/>
              <a:t> </a:t>
            </a:r>
            <a:r>
              <a:rPr lang="en-US" sz="2800" dirty="0" err="1"/>
              <a:t>qismi</a:t>
            </a:r>
            <a:r>
              <a:rPr lang="en-US" sz="2800" dirty="0"/>
              <a:t> </a:t>
            </a:r>
            <a:r>
              <a:rPr lang="en-US" sz="2800" dirty="0" err="1"/>
              <a:t>ajralib</a:t>
            </a:r>
            <a:r>
              <a:rPr lang="en-US" sz="2800" dirty="0"/>
              <a:t> </a:t>
            </a:r>
            <a:r>
              <a:rPr lang="en-US" sz="2800" dirty="0" err="1"/>
              <a:t>chiqib</a:t>
            </a:r>
            <a:r>
              <a:rPr lang="en-US" sz="2800" dirty="0"/>
              <a:t>, </a:t>
            </a:r>
            <a:r>
              <a:rPr lang="en-US" sz="2800" dirty="0" err="1"/>
              <a:t>pufakchalar</a:t>
            </a:r>
            <a:r>
              <a:rPr lang="en-US" sz="2800" dirty="0"/>
              <a:t> </a:t>
            </a:r>
            <a:r>
              <a:rPr lang="en-US" sz="2800" dirty="0" err="1"/>
              <a:t>hosil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, </a:t>
            </a:r>
            <a:r>
              <a:rPr lang="en-US" sz="2800" dirty="0" err="1"/>
              <a:t>ya'ni</a:t>
            </a:r>
            <a:r>
              <a:rPr lang="en-US" sz="2800" dirty="0"/>
              <a:t> </a:t>
            </a:r>
            <a:r>
              <a:rPr lang="en-US" sz="2800" dirty="0" err="1"/>
              <a:t>yuqorida</a:t>
            </a:r>
            <a:r>
              <a:rPr lang="en-US" sz="2800" dirty="0"/>
              <a:t> </a:t>
            </a:r>
            <a:r>
              <a:rPr lang="en-US" sz="2800" dirty="0" err="1"/>
              <a:t>aytilganga</a:t>
            </a:r>
            <a:r>
              <a:rPr lang="en-US" sz="2800" dirty="0"/>
              <a:t> </a:t>
            </a:r>
            <a:r>
              <a:rPr lang="en-US" sz="2800" dirty="0" err="1"/>
              <a:t>ko`ra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</a:t>
            </a:r>
            <a:r>
              <a:rPr lang="en-US" sz="2800" dirty="0" err="1"/>
              <a:t>kamayganda</a:t>
            </a:r>
            <a:r>
              <a:rPr lang="en-US" sz="2800" dirty="0"/>
              <a:t> </a:t>
            </a:r>
            <a:r>
              <a:rPr lang="en-US" sz="2800" dirty="0" err="1"/>
              <a:t>suv</a:t>
            </a:r>
            <a:r>
              <a:rPr lang="en-US" sz="2800" dirty="0"/>
              <a:t> ham </a:t>
            </a:r>
            <a:r>
              <a:rPr lang="en-US" sz="2800" dirty="0" err="1"/>
              <a:t>bug`lanadi</a:t>
            </a:r>
            <a:r>
              <a:rPr lang="en-US" sz="2800" dirty="0"/>
              <a:t>, l</a:t>
            </a:r>
            <a:r>
              <a:rPr lang="ru-RU" sz="2800" dirty="0"/>
              <a:t>е</a:t>
            </a:r>
            <a:r>
              <a:rPr lang="en-US" sz="2800" dirty="0"/>
              <a:t>kin </a:t>
            </a:r>
            <a:r>
              <a:rPr lang="ru-RU" sz="2800" dirty="0"/>
              <a:t>е</a:t>
            </a:r>
            <a:r>
              <a:rPr lang="en-US" sz="2800" dirty="0" err="1"/>
              <a:t>ngil</a:t>
            </a:r>
            <a:r>
              <a:rPr lang="en-US" sz="2800" dirty="0"/>
              <a:t> </a:t>
            </a:r>
            <a:r>
              <a:rPr lang="en-US" sz="2800" dirty="0" err="1"/>
              <a:t>kompon</a:t>
            </a:r>
            <a:r>
              <a:rPr lang="ru-RU" sz="2800" dirty="0"/>
              <a:t>е</a:t>
            </a:r>
            <a:r>
              <a:rPr lang="en-US" sz="2800" dirty="0" err="1"/>
              <a:t>nt</a:t>
            </a:r>
            <a:r>
              <a:rPr lang="en-US" sz="2800" dirty="0"/>
              <a:t>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erigan</a:t>
            </a:r>
            <a:r>
              <a:rPr lang="en-US" sz="2800" dirty="0"/>
              <a:t> </a:t>
            </a:r>
            <a:r>
              <a:rPr lang="en-US" sz="2800" dirty="0" err="1"/>
              <a:t>gazlar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zroq</a:t>
            </a:r>
            <a:r>
              <a:rPr lang="en-US" sz="2800" dirty="0"/>
              <a:t> </a:t>
            </a:r>
            <a:r>
              <a:rPr lang="en-US" sz="2800" dirty="0" err="1"/>
              <a:t>ajralib</a:t>
            </a:r>
            <a:r>
              <a:rPr lang="en-US" sz="2800" dirty="0"/>
              <a:t> </a:t>
            </a:r>
            <a:r>
              <a:rPr lang="en-US" sz="2800" dirty="0" err="1"/>
              <a:t>chiqib</a:t>
            </a:r>
            <a:r>
              <a:rPr lang="en-US" sz="2800" dirty="0"/>
              <a:t>, </a:t>
            </a:r>
            <a:r>
              <a:rPr lang="en-US" sz="2800" dirty="0" err="1"/>
              <a:t>pufakchalar</a:t>
            </a:r>
            <a:r>
              <a:rPr lang="en-US" sz="2800" dirty="0"/>
              <a:t> </a:t>
            </a:r>
            <a:r>
              <a:rPr lang="en-US" sz="2800" dirty="0" err="1"/>
              <a:t>hosil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 </a:t>
            </a:r>
            <a:r>
              <a:rPr lang="en-US" sz="2800" dirty="0" err="1"/>
              <a:t>Boshqacha</a:t>
            </a:r>
            <a:r>
              <a:rPr lang="en-US" sz="2800" dirty="0"/>
              <a:t> </a:t>
            </a:r>
            <a:r>
              <a:rPr lang="en-US" sz="2800" dirty="0" err="1"/>
              <a:t>aytganda</a:t>
            </a:r>
            <a:r>
              <a:rPr lang="en-US" sz="2800" dirty="0"/>
              <a:t>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en-US" sz="2800" dirty="0" err="1"/>
              <a:t>holat</a:t>
            </a:r>
            <a:r>
              <a:rPr lang="en-US" sz="2800" dirty="0"/>
              <a:t> </a:t>
            </a:r>
            <a:r>
              <a:rPr lang="en-US" sz="2800" dirty="0" err="1"/>
              <a:t>suyuqlikdagi</a:t>
            </a:r>
            <a:r>
              <a:rPr lang="en-US" sz="2800" dirty="0"/>
              <a:t> </a:t>
            </a:r>
            <a:r>
              <a:rPr lang="en-US" sz="2800" dirty="0" err="1"/>
              <a:t>bosimning</a:t>
            </a:r>
            <a:r>
              <a:rPr lang="en-US" sz="2800" dirty="0"/>
              <a:t> </a:t>
            </a:r>
            <a:r>
              <a:rPr lang="en-US" sz="2800" dirty="0" err="1"/>
              <a:t>undagi</a:t>
            </a:r>
            <a:r>
              <a:rPr lang="en-US" sz="2800" dirty="0"/>
              <a:t> </a:t>
            </a:r>
            <a:r>
              <a:rPr lang="en-US" sz="2800" dirty="0" err="1"/>
              <a:t>gazning</a:t>
            </a:r>
            <a:r>
              <a:rPr lang="en-US" sz="2800" dirty="0"/>
              <a:t> </a:t>
            </a:r>
            <a:r>
              <a:rPr lang="en-US" sz="2800" dirty="0" err="1"/>
              <a:t>to`yingan</a:t>
            </a:r>
            <a:r>
              <a:rPr lang="en-US" sz="2800" dirty="0"/>
              <a:t> </a:t>
            </a:r>
            <a:r>
              <a:rPr lang="en-US" sz="2800" dirty="0" err="1"/>
              <a:t>bug`lari</a:t>
            </a:r>
            <a:r>
              <a:rPr lang="en-US" sz="2800" dirty="0"/>
              <a:t> </a:t>
            </a:r>
            <a:r>
              <a:rPr lang="en-US" sz="2800" dirty="0" err="1"/>
              <a:t>bosimiga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/>
              <a:t>ng </a:t>
            </a:r>
            <a:r>
              <a:rPr lang="en-US" sz="2800" dirty="0" err="1"/>
              <a:t>bo`lganda</a:t>
            </a:r>
            <a:r>
              <a:rPr lang="en-US" sz="2800" dirty="0"/>
              <a:t> </a:t>
            </a:r>
            <a:r>
              <a:rPr lang="en-US" sz="2800" dirty="0" err="1"/>
              <a:t>vujudga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ladi</a:t>
            </a:r>
            <a:r>
              <a:rPr lang="en-US" sz="2800" dirty="0"/>
              <a:t>. </a:t>
            </a:r>
            <a:endParaRPr lang="ru-RU" sz="2800" dirty="0"/>
          </a:p>
          <a:p>
            <a:pPr marL="0" indent="0">
              <a:buNone/>
            </a:pP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4023355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734096" y="767300"/>
            <a:ext cx="10625070" cy="53115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800" dirty="0" smtClean="0"/>
              <a:t>	</a:t>
            </a:r>
            <a:r>
              <a:rPr lang="en-US" sz="2800" dirty="0" err="1" smtClean="0"/>
              <a:t>Gaz</a:t>
            </a:r>
            <a:r>
              <a:rPr lang="en-US" sz="2800" dirty="0" smtClean="0"/>
              <a:t> </a:t>
            </a:r>
            <a:r>
              <a:rPr lang="en-US" sz="2800" dirty="0" err="1"/>
              <a:t>pufakchalari</a:t>
            </a:r>
            <a:r>
              <a:rPr lang="en-US" sz="2800" dirty="0"/>
              <a:t> </a:t>
            </a:r>
            <a:r>
              <a:rPr lang="en-US" sz="2800" dirty="0" err="1"/>
              <a:t>paydo</a:t>
            </a:r>
            <a:r>
              <a:rPr lang="en-US" sz="2800" dirty="0"/>
              <a:t> </a:t>
            </a:r>
            <a:r>
              <a:rPr lang="en-US" sz="2800" dirty="0" err="1"/>
              <a:t>bo`lishi</a:t>
            </a:r>
            <a:r>
              <a:rPr lang="en-US" sz="2800" dirty="0"/>
              <a:t> </a:t>
            </a:r>
            <a:r>
              <a:rPr lang="en-US" sz="2800" dirty="0" err="1"/>
              <a:t>bilan</a:t>
            </a:r>
            <a:r>
              <a:rPr lang="en-US" sz="2800" dirty="0"/>
              <a:t> </a:t>
            </a:r>
            <a:r>
              <a:rPr lang="en-US" sz="2800" dirty="0" err="1"/>
              <a:t>suyuqlikning</a:t>
            </a:r>
            <a:r>
              <a:rPr lang="en-US" sz="2800" dirty="0"/>
              <a:t> </a:t>
            </a:r>
            <a:r>
              <a:rPr lang="en-US" sz="2800" dirty="0" err="1"/>
              <a:t>tutashligi</a:t>
            </a:r>
            <a:r>
              <a:rPr lang="en-US" sz="2800" dirty="0"/>
              <a:t> </a:t>
            </a:r>
            <a:r>
              <a:rPr lang="en-US" sz="2800" dirty="0" err="1"/>
              <a:t>buziladi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tutash</a:t>
            </a:r>
            <a:r>
              <a:rPr lang="en-US" sz="2800" dirty="0"/>
              <a:t> </a:t>
            </a:r>
            <a:r>
              <a:rPr lang="en-US" sz="2800" dirty="0" err="1"/>
              <a:t>muhitlarga</a:t>
            </a:r>
            <a:r>
              <a:rPr lang="en-US" sz="2800" dirty="0"/>
              <a:t> </a:t>
            </a:r>
            <a:r>
              <a:rPr lang="en-US" sz="2800" dirty="0" err="1"/>
              <a:t>taalluqli</a:t>
            </a:r>
            <a:r>
              <a:rPr lang="en-US" sz="2800" dirty="0"/>
              <a:t> </a:t>
            </a:r>
            <a:r>
              <a:rPr lang="en-US" sz="2800" dirty="0" err="1"/>
              <a:t>qonunlar</a:t>
            </a:r>
            <a:r>
              <a:rPr lang="en-US" sz="2800" dirty="0"/>
              <a:t> </a:t>
            </a:r>
            <a:r>
              <a:rPr lang="en-US" sz="2800" dirty="0" err="1"/>
              <a:t>o`z</a:t>
            </a:r>
            <a:r>
              <a:rPr lang="en-US" sz="2800" dirty="0"/>
              <a:t> </a:t>
            </a:r>
            <a:r>
              <a:rPr lang="en-US" sz="2800" dirty="0" err="1"/>
              <a:t>kuchini</a:t>
            </a:r>
            <a:r>
              <a:rPr lang="en-US" sz="2800" dirty="0"/>
              <a:t> </a:t>
            </a:r>
            <a:r>
              <a:rPr lang="en-US" sz="2800" dirty="0" err="1"/>
              <a:t>yo`qotadi</a:t>
            </a:r>
            <a:r>
              <a:rPr lang="en-US" sz="2800" dirty="0"/>
              <a:t>. Bu </a:t>
            </a:r>
            <a:r>
              <a:rPr lang="en-US" sz="2800" dirty="0" err="1"/>
              <a:t>hodisa</a:t>
            </a:r>
            <a:r>
              <a:rPr lang="en-US" sz="2800" dirty="0"/>
              <a:t> </a:t>
            </a:r>
            <a:r>
              <a:rPr lang="en-US" sz="2800" b="1" dirty="0" err="1"/>
              <a:t>kavitasiya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 err="1"/>
              <a:t>yiladi</a:t>
            </a:r>
            <a:r>
              <a:rPr lang="en-US" sz="2800" dirty="0"/>
              <a:t>. </a:t>
            </a:r>
            <a:r>
              <a:rPr lang="en-US" sz="2800" dirty="0" err="1"/>
              <a:t>Pufakchalar</a:t>
            </a:r>
            <a:r>
              <a:rPr lang="en-US" sz="2800" dirty="0"/>
              <a:t>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ichida</a:t>
            </a:r>
            <a:r>
              <a:rPr lang="en-US" sz="2800" dirty="0"/>
              <a:t> </a:t>
            </a:r>
            <a:r>
              <a:rPr lang="en-US" sz="2800" dirty="0" err="1"/>
              <a:t>yuqori</a:t>
            </a:r>
            <a:r>
              <a:rPr lang="en-US" sz="2800" dirty="0"/>
              <a:t> t</a:t>
            </a:r>
            <a:r>
              <a:rPr lang="ru-RU" sz="2800" dirty="0"/>
              <a:t>е</a:t>
            </a:r>
            <a:r>
              <a:rPr lang="en-US" sz="2800" dirty="0" err="1"/>
              <a:t>mp</a:t>
            </a:r>
            <a:r>
              <a:rPr lang="ru-RU" sz="2800" dirty="0"/>
              <a:t>е</a:t>
            </a:r>
            <a:r>
              <a:rPr lang="en-US" sz="2800" dirty="0" err="1"/>
              <a:t>raturali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past </a:t>
            </a:r>
            <a:r>
              <a:rPr lang="en-US" sz="2800" dirty="0" err="1"/>
              <a:t>bosimli</a:t>
            </a:r>
            <a:r>
              <a:rPr lang="en-US" sz="2800" dirty="0"/>
              <a:t> </a:t>
            </a:r>
            <a:r>
              <a:rPr lang="en-US" sz="2800" dirty="0" err="1"/>
              <a:t>sohalar</a:t>
            </a:r>
            <a:r>
              <a:rPr lang="en-US" sz="2800" dirty="0"/>
              <a:t> </a:t>
            </a:r>
            <a:r>
              <a:rPr lang="en-US" sz="2800" dirty="0" err="1"/>
              <a:t>tomonga</a:t>
            </a:r>
            <a:r>
              <a:rPr lang="en-US" sz="2800" dirty="0"/>
              <a:t> </a:t>
            </a:r>
            <a:r>
              <a:rPr lang="en-US" sz="2800" dirty="0" err="1"/>
              <a:t>qarab</a:t>
            </a:r>
            <a:r>
              <a:rPr lang="en-US" sz="2800" dirty="0"/>
              <a:t> </a:t>
            </a:r>
            <a:r>
              <a:rPr lang="en-US" sz="2800" dirty="0" err="1"/>
              <a:t>harakat</a:t>
            </a:r>
            <a:r>
              <a:rPr lang="en-US" sz="2800" dirty="0"/>
              <a:t> </a:t>
            </a:r>
            <a:r>
              <a:rPr lang="en-US" sz="2800" dirty="0" err="1"/>
              <a:t>qiladi</a:t>
            </a:r>
            <a:r>
              <a:rPr lang="en-US" sz="2800" dirty="0"/>
              <a:t>. Agar u </a:t>
            </a:r>
            <a:r>
              <a:rPr lang="ru-RU" sz="2800" dirty="0"/>
              <a:t>е</a:t>
            </a:r>
            <a:r>
              <a:rPr lang="en-US" sz="2800" dirty="0" err="1"/>
              <a:t>tarli</a:t>
            </a:r>
            <a:r>
              <a:rPr lang="en-US" sz="2800" dirty="0"/>
              <a:t> </a:t>
            </a:r>
            <a:r>
              <a:rPr lang="en-US" sz="2800" dirty="0" err="1"/>
              <a:t>darajada</a:t>
            </a:r>
            <a:r>
              <a:rPr lang="en-US" sz="2800" dirty="0"/>
              <a:t> </a:t>
            </a:r>
            <a:r>
              <a:rPr lang="en-US" sz="2800" dirty="0" err="1"/>
              <a:t>bosimga</a:t>
            </a:r>
            <a:r>
              <a:rPr lang="en-US" sz="2800" dirty="0"/>
              <a:t> </a:t>
            </a:r>
            <a:r>
              <a:rPr lang="en-US" sz="2800" dirty="0" err="1"/>
              <a:t>ega</a:t>
            </a:r>
            <a:r>
              <a:rPr lang="en-US" sz="2800" dirty="0"/>
              <a:t> </a:t>
            </a:r>
            <a:r>
              <a:rPr lang="en-US" sz="2800" dirty="0" err="1"/>
              <a:t>bo`lgan</a:t>
            </a:r>
            <a:r>
              <a:rPr lang="en-US" sz="2800" dirty="0"/>
              <a:t> </a:t>
            </a:r>
            <a:r>
              <a:rPr lang="en-US" sz="2800" dirty="0" err="1"/>
              <a:t>sohaga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lib </a:t>
            </a:r>
            <a:r>
              <a:rPr lang="en-US" sz="2800" dirty="0" err="1"/>
              <a:t>qolsa</a:t>
            </a:r>
            <a:r>
              <a:rPr lang="en-US" sz="2800" dirty="0"/>
              <a:t>, </a:t>
            </a:r>
            <a:r>
              <a:rPr lang="en-US" sz="2800" dirty="0" err="1"/>
              <a:t>yana</a:t>
            </a:r>
            <a:r>
              <a:rPr lang="en-US" sz="2800" dirty="0"/>
              <a:t> </a:t>
            </a:r>
            <a:r>
              <a:rPr lang="en-US" sz="2800" dirty="0" err="1"/>
              <a:t>erib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tadi</a:t>
            </a:r>
            <a:r>
              <a:rPr lang="en-US" sz="2800" dirty="0"/>
              <a:t> (agar bug` </a:t>
            </a:r>
            <a:r>
              <a:rPr lang="en-US" sz="2800" dirty="0" err="1"/>
              <a:t>bo`lsa</a:t>
            </a:r>
            <a:r>
              <a:rPr lang="en-US" sz="2800" dirty="0"/>
              <a:t>, </a:t>
            </a:r>
            <a:r>
              <a:rPr lang="en-US" sz="2800" dirty="0" err="1"/>
              <a:t>kond</a:t>
            </a:r>
            <a:r>
              <a:rPr lang="ru-RU" sz="2800" dirty="0"/>
              <a:t>е</a:t>
            </a:r>
            <a:r>
              <a:rPr lang="en-US" sz="2800" dirty="0" err="1"/>
              <a:t>nsatsiyalanadi</a:t>
            </a:r>
            <a:r>
              <a:rPr lang="en-US" sz="2800" dirty="0"/>
              <a:t>). </a:t>
            </a:r>
            <a:r>
              <a:rPr lang="en-US" sz="2800" dirty="0" err="1"/>
              <a:t>Erigan</a:t>
            </a:r>
            <a:r>
              <a:rPr lang="en-US" sz="2800" dirty="0"/>
              <a:t> </a:t>
            </a:r>
            <a:r>
              <a:rPr lang="en-US" sz="2800" dirty="0" err="1"/>
              <a:t>gaz</a:t>
            </a:r>
            <a:r>
              <a:rPr lang="en-US" sz="2800" dirty="0"/>
              <a:t> </a:t>
            </a:r>
            <a:r>
              <a:rPr lang="en-US" sz="2800" dirty="0" err="1"/>
              <a:t>o`rnida</a:t>
            </a:r>
            <a:r>
              <a:rPr lang="en-US" sz="2800" dirty="0"/>
              <a:t> </a:t>
            </a:r>
            <a:r>
              <a:rPr lang="en-US" sz="2800" dirty="0" err="1"/>
              <a:t>paydo</a:t>
            </a:r>
            <a:r>
              <a:rPr lang="en-US" sz="2800" dirty="0"/>
              <a:t> </a:t>
            </a:r>
            <a:r>
              <a:rPr lang="en-US" sz="2800" dirty="0" err="1"/>
              <a:t>bo`lgan</a:t>
            </a:r>
            <a:r>
              <a:rPr lang="en-US" sz="2800" dirty="0"/>
              <a:t> </a:t>
            </a:r>
            <a:r>
              <a:rPr lang="en-US" sz="2800" dirty="0" err="1"/>
              <a:t>bo`shliqqa</a:t>
            </a:r>
            <a:r>
              <a:rPr lang="en-US" sz="2800" dirty="0"/>
              <a:t>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zarrachalari</a:t>
            </a:r>
            <a:r>
              <a:rPr lang="en-US" sz="2800" dirty="0"/>
              <a:t> </a:t>
            </a:r>
            <a:r>
              <a:rPr lang="en-US" sz="2800" dirty="0" err="1"/>
              <a:t>intiladi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bo`shliq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skin </a:t>
            </a:r>
            <a:r>
              <a:rPr lang="en-US" sz="2800" dirty="0" err="1"/>
              <a:t>yopiladi</a:t>
            </a:r>
            <a:r>
              <a:rPr lang="en-US" sz="2800" dirty="0"/>
              <a:t>. Bu </a:t>
            </a:r>
            <a:r>
              <a:rPr lang="en-US" sz="2800" dirty="0" err="1"/>
              <a:t>esa</a:t>
            </a:r>
            <a:r>
              <a:rPr lang="en-US" sz="2800" dirty="0"/>
              <a:t> </a:t>
            </a:r>
            <a:r>
              <a:rPr lang="en-US" sz="2800" dirty="0" err="1"/>
              <a:t>hozirgina</a:t>
            </a:r>
            <a:r>
              <a:rPr lang="en-US" sz="2800" dirty="0"/>
              <a:t> </a:t>
            </a:r>
            <a:r>
              <a:rPr lang="en-US" sz="2800" dirty="0" err="1"/>
              <a:t>bo`shliq</a:t>
            </a:r>
            <a:r>
              <a:rPr lang="en-US" sz="2800" dirty="0"/>
              <a:t> </a:t>
            </a:r>
            <a:r>
              <a:rPr lang="en-US" sz="2800" dirty="0" err="1"/>
              <a:t>bo`lgan</a:t>
            </a:r>
            <a:r>
              <a:rPr lang="en-US" sz="2800" dirty="0"/>
              <a:t> </a:t>
            </a:r>
            <a:r>
              <a:rPr lang="ru-RU" sz="2800" dirty="0"/>
              <a:t>е</a:t>
            </a:r>
            <a:r>
              <a:rPr lang="en-US" sz="2800" dirty="0" err="1"/>
              <a:t>rda</a:t>
            </a:r>
            <a:r>
              <a:rPr lang="en-US" sz="2800" dirty="0"/>
              <a:t> </a:t>
            </a:r>
            <a:r>
              <a:rPr lang="en-US" sz="2800" dirty="0" err="1"/>
              <a:t>gidravlik</a:t>
            </a:r>
            <a:r>
              <a:rPr lang="en-US" sz="2800" dirty="0"/>
              <a:t> </a:t>
            </a:r>
            <a:r>
              <a:rPr lang="en-US" sz="2800" dirty="0" err="1"/>
              <a:t>zarbani</a:t>
            </a:r>
            <a:r>
              <a:rPr lang="en-US" sz="2800" dirty="0"/>
              <a:t> </a:t>
            </a:r>
            <a:r>
              <a:rPr lang="en-US" sz="2800" dirty="0" err="1"/>
              <a:t>vujudga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ltiradi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natijada</a:t>
            </a:r>
            <a:r>
              <a:rPr lang="en-US" sz="2800" dirty="0"/>
              <a:t> </a:t>
            </a:r>
            <a:r>
              <a:rPr lang="en-US" sz="2800" dirty="0" err="1"/>
              <a:t>bu</a:t>
            </a:r>
            <a:r>
              <a:rPr lang="en-US" sz="2800" dirty="0"/>
              <a:t> </a:t>
            </a:r>
            <a:r>
              <a:rPr lang="ru-RU" sz="2800" dirty="0"/>
              <a:t>е</a:t>
            </a:r>
            <a:r>
              <a:rPr lang="en-US" sz="2800" dirty="0" err="1"/>
              <a:t>rda</a:t>
            </a:r>
            <a:r>
              <a:rPr lang="en-US" sz="2800" dirty="0"/>
              <a:t> </a:t>
            </a:r>
            <a:r>
              <a:rPr lang="en-US" sz="2800" dirty="0" err="1"/>
              <a:t>bosim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skin </a:t>
            </a:r>
            <a:r>
              <a:rPr lang="en-US" sz="2800" dirty="0" err="1"/>
              <a:t>ortib</a:t>
            </a:r>
            <a:r>
              <a:rPr lang="en-US" sz="2800" dirty="0"/>
              <a:t>, t</a:t>
            </a:r>
            <a:r>
              <a:rPr lang="ru-RU" sz="2800" dirty="0"/>
              <a:t>е</a:t>
            </a:r>
            <a:r>
              <a:rPr lang="en-US" sz="2800" dirty="0" err="1"/>
              <a:t>mp</a:t>
            </a:r>
            <a:r>
              <a:rPr lang="ru-RU" sz="2800" dirty="0"/>
              <a:t>е</a:t>
            </a:r>
            <a:r>
              <a:rPr lang="en-US" sz="2800" dirty="0" err="1"/>
              <a:t>ratura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/>
              <a:t>skin </a:t>
            </a:r>
            <a:r>
              <a:rPr lang="en-US" sz="2800" dirty="0" err="1"/>
              <a:t>kamayadi</a:t>
            </a:r>
            <a:r>
              <a:rPr lang="en-US" sz="2800" dirty="0"/>
              <a:t>.</a:t>
            </a:r>
            <a:endParaRPr lang="ru-RU" sz="2800" dirty="0"/>
          </a:p>
          <a:p>
            <a:pPr marL="0" indent="0">
              <a:buNone/>
            </a:pPr>
            <a:r>
              <a:rPr lang="en-US" sz="2800" dirty="0"/>
              <a:t>	</a:t>
            </a:r>
            <a:r>
              <a:rPr lang="en-US" sz="2800" dirty="0" err="1" smtClean="0"/>
              <a:t>Bunday</a:t>
            </a:r>
            <a:r>
              <a:rPr lang="en-US" sz="2800" dirty="0" smtClean="0"/>
              <a:t> </a:t>
            </a:r>
            <a:r>
              <a:rPr lang="en-US" sz="2800" dirty="0" err="1"/>
              <a:t>gidravlik</a:t>
            </a:r>
            <a:r>
              <a:rPr lang="en-US" sz="2800" dirty="0"/>
              <a:t> </a:t>
            </a:r>
            <a:r>
              <a:rPr lang="en-US" sz="2800" dirty="0" err="1"/>
              <a:t>zarba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uni</a:t>
            </a:r>
            <a:r>
              <a:rPr lang="en-US" sz="2800" dirty="0"/>
              <a:t> </a:t>
            </a:r>
            <a:r>
              <a:rPr lang="en-US" sz="2800" dirty="0" err="1"/>
              <a:t>vujudga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ltirgan</a:t>
            </a:r>
            <a:r>
              <a:rPr lang="en-US" sz="2800" dirty="0"/>
              <a:t> </a:t>
            </a:r>
            <a:r>
              <a:rPr lang="en-US" sz="2800" dirty="0" err="1"/>
              <a:t>kavitatsiya</a:t>
            </a:r>
            <a:r>
              <a:rPr lang="en-US" sz="2800" dirty="0"/>
              <a:t> </a:t>
            </a:r>
            <a:r>
              <a:rPr lang="en-US" sz="2800" dirty="0" err="1"/>
              <a:t>xodisasi</a:t>
            </a:r>
            <a:r>
              <a:rPr lang="en-US" sz="2800" dirty="0"/>
              <a:t> </a:t>
            </a:r>
            <a:r>
              <a:rPr lang="en-US" sz="2800" dirty="0" err="1"/>
              <a:t>truba</a:t>
            </a:r>
            <a:r>
              <a:rPr lang="en-US" sz="2800" dirty="0"/>
              <a:t> d</a:t>
            </a:r>
            <a:r>
              <a:rPr lang="ru-RU" sz="2800" dirty="0"/>
              <a:t>е</a:t>
            </a:r>
            <a:r>
              <a:rPr lang="en-US" sz="2800" dirty="0" err="1"/>
              <a:t>vorlari</a:t>
            </a:r>
            <a:r>
              <a:rPr lang="en-US" sz="2800" dirty="0"/>
              <a:t> </a:t>
            </a:r>
            <a:r>
              <a:rPr lang="en-US" sz="2800" dirty="0" err="1"/>
              <a:t>va</a:t>
            </a:r>
            <a:r>
              <a:rPr lang="en-US" sz="2800" dirty="0"/>
              <a:t> </a:t>
            </a:r>
            <a:r>
              <a:rPr lang="en-US" sz="2800" dirty="0" err="1"/>
              <a:t>mashinalarning</a:t>
            </a:r>
            <a:r>
              <a:rPr lang="en-US" sz="2800" dirty="0"/>
              <a:t> </a:t>
            </a:r>
            <a:r>
              <a:rPr lang="en-US" sz="2800" dirty="0" err="1"/>
              <a:t>suyuqlik</a:t>
            </a:r>
            <a:r>
              <a:rPr lang="en-US" sz="2800" dirty="0"/>
              <a:t> </a:t>
            </a:r>
            <a:r>
              <a:rPr lang="en-US" sz="2800" dirty="0" err="1"/>
              <a:t>harakat</a:t>
            </a:r>
            <a:r>
              <a:rPr lang="en-US" sz="2800" dirty="0"/>
              <a:t> </a:t>
            </a:r>
            <a:r>
              <a:rPr lang="en-US" sz="2800" dirty="0" err="1"/>
              <a:t>qiluvchi</a:t>
            </a:r>
            <a:r>
              <a:rPr lang="en-US" sz="2800" dirty="0"/>
              <a:t> </a:t>
            </a:r>
            <a:r>
              <a:rPr lang="en-US" sz="2800" dirty="0" err="1"/>
              <a:t>qismlarining</a:t>
            </a:r>
            <a:r>
              <a:rPr lang="en-US" sz="2800" dirty="0"/>
              <a:t> </a:t>
            </a:r>
            <a:r>
              <a:rPr lang="en-US" sz="2800" dirty="0" err="1"/>
              <a:t>buzilishiga</a:t>
            </a:r>
            <a:r>
              <a:rPr lang="en-US" sz="2800" dirty="0"/>
              <a:t> </a:t>
            </a:r>
            <a:r>
              <a:rPr lang="en-US" sz="2800" dirty="0" err="1"/>
              <a:t>olib</a:t>
            </a:r>
            <a:r>
              <a:rPr lang="en-US" sz="2800" dirty="0"/>
              <a:t> k</a:t>
            </a:r>
            <a:r>
              <a:rPr lang="ru-RU" sz="2800" dirty="0"/>
              <a:t>е</a:t>
            </a:r>
            <a:r>
              <a:rPr lang="en-US" sz="2800" dirty="0" err="1"/>
              <a:t>ladi</a:t>
            </a:r>
            <a:r>
              <a:rPr lang="en-US" sz="2800" dirty="0"/>
              <a:t>. </a:t>
            </a:r>
            <a:endParaRPr lang="ru-RU" sz="2800" dirty="0"/>
          </a:p>
        </p:txBody>
      </p:sp>
    </p:spTree>
    <p:extLst>
      <p:ext uri="{BB962C8B-B14F-4D97-AF65-F5344CB8AC3E}">
        <p14:creationId xmlns="" xmlns:p14="http://schemas.microsoft.com/office/powerpoint/2010/main" val="3627173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824248" y="805936"/>
            <a:ext cx="10496282" cy="5208498"/>
          </a:xfrm>
        </p:spPr>
        <p:txBody>
          <a:bodyPr>
            <a:noAutofit/>
          </a:bodyPr>
          <a:lstStyle/>
          <a:p>
            <a:pPr marL="0" lvl="0" indent="0">
              <a:buNone/>
            </a:pPr>
            <a:r>
              <a:rPr lang="de-DE" sz="2600" b="1" dirty="0" smtClean="0"/>
              <a:t>			4. </a:t>
            </a:r>
            <a:r>
              <a:rPr lang="de-DE" sz="2600" b="1" dirty="0" err="1" smtClean="0"/>
              <a:t>Id</a:t>
            </a:r>
            <a:r>
              <a:rPr lang="ru-RU" sz="2600" b="1" dirty="0"/>
              <a:t>е</a:t>
            </a:r>
            <a:r>
              <a:rPr lang="de-DE" sz="2600" b="1" dirty="0"/>
              <a:t>al </a:t>
            </a:r>
            <a:r>
              <a:rPr lang="de-DE" sz="2600" b="1" dirty="0" err="1"/>
              <a:t>suyuqlik</a:t>
            </a:r>
            <a:r>
              <a:rPr lang="de-DE" sz="2600" b="1" dirty="0"/>
              <a:t> </a:t>
            </a:r>
            <a:r>
              <a:rPr lang="de-DE" sz="2600" b="1" dirty="0" err="1"/>
              <a:t>haqida</a:t>
            </a:r>
            <a:r>
              <a:rPr lang="de-DE" sz="2600" b="1" dirty="0"/>
              <a:t> </a:t>
            </a:r>
            <a:r>
              <a:rPr lang="de-DE" sz="2600" b="1" dirty="0" err="1" smtClean="0"/>
              <a:t>tushuncha</a:t>
            </a:r>
            <a:r>
              <a:rPr lang="de-DE" sz="2600" b="1" dirty="0"/>
              <a:t> </a:t>
            </a:r>
            <a:endParaRPr lang="ru-RU" sz="2600" dirty="0"/>
          </a:p>
          <a:p>
            <a:pPr marL="0" indent="0">
              <a:buNone/>
            </a:pPr>
            <a:r>
              <a:rPr lang="de-DE" sz="2600" dirty="0" smtClean="0"/>
              <a:t>	</a:t>
            </a:r>
            <a:r>
              <a:rPr lang="de-DE" sz="2600" dirty="0" err="1" smtClean="0"/>
              <a:t>Suyuqliklar</a:t>
            </a:r>
            <a:r>
              <a:rPr lang="de-DE" sz="2600" dirty="0" smtClean="0"/>
              <a:t> </a:t>
            </a:r>
            <a:r>
              <a:rPr lang="de-DE" sz="2600" dirty="0" err="1"/>
              <a:t>harakatini</a:t>
            </a:r>
            <a:r>
              <a:rPr lang="de-DE" sz="2600" dirty="0"/>
              <a:t> t</a:t>
            </a:r>
            <a:r>
              <a:rPr lang="ru-RU" sz="2600" dirty="0"/>
              <a:t>е</a:t>
            </a:r>
            <a:r>
              <a:rPr lang="de-DE" sz="2600" dirty="0" err="1"/>
              <a:t>kshirishda</a:t>
            </a:r>
            <a:r>
              <a:rPr lang="de-DE" sz="2600" dirty="0"/>
              <a:t>, </a:t>
            </a:r>
            <a:r>
              <a:rPr lang="de-DE" sz="2600" dirty="0" err="1"/>
              <a:t>odatda</a:t>
            </a:r>
            <a:r>
              <a:rPr lang="de-DE" sz="2600" dirty="0"/>
              <a:t> </a:t>
            </a:r>
            <a:r>
              <a:rPr lang="de-DE" sz="2600" dirty="0" err="1"/>
              <a:t>hamma</a:t>
            </a:r>
            <a:r>
              <a:rPr lang="de-DE" sz="2600" dirty="0"/>
              <a:t> </a:t>
            </a:r>
            <a:r>
              <a:rPr lang="de-DE" sz="2600" dirty="0" err="1"/>
              <a:t>kuchlarni</a:t>
            </a:r>
            <a:r>
              <a:rPr lang="de-DE" sz="2600" dirty="0"/>
              <a:t> </a:t>
            </a:r>
            <a:r>
              <a:rPr lang="de-DE" sz="2600" dirty="0" err="1"/>
              <a:t>hi­sobga</a:t>
            </a:r>
            <a:r>
              <a:rPr lang="de-DE" sz="2600" dirty="0"/>
              <a:t> </a:t>
            </a:r>
            <a:r>
              <a:rPr lang="de-DE" sz="2600" dirty="0" err="1"/>
              <a:t>olishni</a:t>
            </a:r>
            <a:r>
              <a:rPr lang="de-DE" sz="2600" dirty="0"/>
              <a:t> </a:t>
            </a:r>
            <a:r>
              <a:rPr lang="de-DE" sz="2600" dirty="0" err="1"/>
              <a:t>iloji</a:t>
            </a:r>
            <a:r>
              <a:rPr lang="de-DE" sz="2600" dirty="0"/>
              <a:t> </a:t>
            </a:r>
            <a:r>
              <a:rPr lang="de-DE" sz="2600" dirty="0" err="1"/>
              <a:t>bo`lmagani</a:t>
            </a:r>
            <a:r>
              <a:rPr lang="de-DE" sz="2600" dirty="0"/>
              <a:t> </a:t>
            </a:r>
            <a:r>
              <a:rPr lang="de-DE" sz="2600" dirty="0" err="1"/>
              <a:t>uchun</a:t>
            </a:r>
            <a:r>
              <a:rPr lang="de-DE" sz="2600" dirty="0"/>
              <a:t>, </a:t>
            </a:r>
            <a:r>
              <a:rPr lang="de-DE" sz="2600" dirty="0" err="1"/>
              <a:t>suyuqlik</a:t>
            </a:r>
            <a:r>
              <a:rPr lang="de-DE" sz="2600" dirty="0"/>
              <a:t> </a:t>
            </a:r>
            <a:r>
              <a:rPr lang="de-DE" sz="2600" dirty="0" err="1"/>
              <a:t>muvozanatiga</a:t>
            </a:r>
            <a:r>
              <a:rPr lang="de-DE" sz="2600" dirty="0"/>
              <a:t> </a:t>
            </a:r>
            <a:r>
              <a:rPr lang="de-DE" sz="2600" dirty="0" err="1"/>
              <a:t>yoki</a:t>
            </a:r>
            <a:r>
              <a:rPr lang="de-DE" sz="2600" dirty="0"/>
              <a:t> </a:t>
            </a:r>
            <a:r>
              <a:rPr lang="de-DE" sz="2600" dirty="0" err="1"/>
              <a:t>ha­rakatiga</a:t>
            </a:r>
            <a:r>
              <a:rPr lang="de-DE" sz="2600" dirty="0"/>
              <a:t> </a:t>
            </a:r>
            <a:r>
              <a:rPr lang="de-DE" sz="2600" dirty="0" err="1"/>
              <a:t>ta’siri</a:t>
            </a:r>
            <a:r>
              <a:rPr lang="de-DE" sz="2600" dirty="0"/>
              <a:t> </a:t>
            </a:r>
            <a:r>
              <a:rPr lang="de-DE" sz="2600" dirty="0" err="1"/>
              <a:t>katta</a:t>
            </a:r>
            <a:r>
              <a:rPr lang="de-DE" sz="2600" dirty="0"/>
              <a:t> </a:t>
            </a:r>
            <a:r>
              <a:rPr lang="de-DE" sz="2600" dirty="0" err="1"/>
              <a:t>bo`lgan</a:t>
            </a:r>
            <a:r>
              <a:rPr lang="de-DE" sz="2600" dirty="0"/>
              <a:t> </a:t>
            </a:r>
            <a:r>
              <a:rPr lang="de-DE" sz="2600" dirty="0" err="1"/>
              <a:t>kuchlar</a:t>
            </a:r>
            <a:r>
              <a:rPr lang="de-DE" sz="2600" dirty="0"/>
              <a:t> </a:t>
            </a:r>
            <a:r>
              <a:rPr lang="de-DE" sz="2600" dirty="0" err="1"/>
              <a:t>olinadi</a:t>
            </a:r>
            <a:r>
              <a:rPr lang="de-DE" sz="2600" dirty="0"/>
              <a:t>. </a:t>
            </a:r>
            <a:r>
              <a:rPr lang="de-DE" sz="2600" dirty="0" err="1"/>
              <a:t>Shu</a:t>
            </a:r>
            <a:r>
              <a:rPr lang="de-DE" sz="2600" dirty="0"/>
              <a:t> </a:t>
            </a:r>
            <a:r>
              <a:rPr lang="de-DE" sz="2600" dirty="0" err="1"/>
              <a:t>usul</a:t>
            </a:r>
            <a:r>
              <a:rPr lang="de-DE" sz="2600" dirty="0"/>
              <a:t> </a:t>
            </a:r>
            <a:r>
              <a:rPr lang="de-DE" sz="2600" dirty="0" err="1"/>
              <a:t>bilan</a:t>
            </a:r>
            <a:r>
              <a:rPr lang="de-DE" sz="2600" dirty="0"/>
              <a:t> </a:t>
            </a:r>
            <a:r>
              <a:rPr lang="de-DE" sz="2600" dirty="0" err="1"/>
              <a:t>id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va</a:t>
            </a:r>
            <a:r>
              <a:rPr lang="de-DE" sz="2600" dirty="0"/>
              <a:t> r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</a:t>
            </a:r>
            <a:r>
              <a:rPr lang="de-DE" sz="2600" dirty="0"/>
              <a:t> </a:t>
            </a:r>
            <a:r>
              <a:rPr lang="de-DE" sz="2600" dirty="0" err="1"/>
              <a:t>mod</a:t>
            </a:r>
            <a:r>
              <a:rPr lang="ru-RU" sz="2600" dirty="0"/>
              <a:t>е</a:t>
            </a:r>
            <a:r>
              <a:rPr lang="de-DE" sz="2600" dirty="0"/>
              <a:t>li </a:t>
            </a:r>
            <a:r>
              <a:rPr lang="de-DE" sz="2600" dirty="0" err="1"/>
              <a:t>tuziladi</a:t>
            </a:r>
            <a:r>
              <a:rPr lang="de-DE" sz="2600" dirty="0"/>
              <a:t>. </a:t>
            </a:r>
            <a:r>
              <a:rPr lang="de-DE" sz="2600" dirty="0" err="1"/>
              <a:t>Id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</a:t>
            </a:r>
            <a:r>
              <a:rPr lang="de-DE" sz="2600" dirty="0"/>
              <a:t> </a:t>
            </a:r>
            <a:r>
              <a:rPr lang="de-DE" sz="2600" dirty="0" err="1"/>
              <a:t>ab­solyut</a:t>
            </a:r>
            <a:r>
              <a:rPr lang="de-DE" sz="2600" dirty="0"/>
              <a:t> </a:t>
            </a:r>
            <a:r>
              <a:rPr lang="de-DE" sz="2600" dirty="0" err="1"/>
              <a:t>siqilmaydigan</a:t>
            </a:r>
            <a:r>
              <a:rPr lang="de-DE" sz="2600" dirty="0"/>
              <a:t>, </a:t>
            </a:r>
            <a:r>
              <a:rPr lang="de-DE" sz="2600" dirty="0" err="1"/>
              <a:t>issiqlikdan</a:t>
            </a:r>
            <a:r>
              <a:rPr lang="de-DE" sz="2600" dirty="0"/>
              <a:t> </a:t>
            </a:r>
            <a:r>
              <a:rPr lang="de-DE" sz="2600" dirty="0" err="1"/>
              <a:t>o`zgarmaydigan</a:t>
            </a:r>
            <a:r>
              <a:rPr lang="de-DE" sz="2600" dirty="0"/>
              <a:t>, </a:t>
            </a:r>
            <a:r>
              <a:rPr lang="de-DE" sz="2600" dirty="0" err="1"/>
              <a:t>qovushqoq-ligi</a:t>
            </a:r>
            <a:r>
              <a:rPr lang="de-DE" sz="2600" dirty="0"/>
              <a:t> </a:t>
            </a:r>
            <a:r>
              <a:rPr lang="de-DE" sz="2600" dirty="0" err="1"/>
              <a:t>yo’q</a:t>
            </a:r>
            <a:r>
              <a:rPr lang="de-DE" sz="2600" dirty="0"/>
              <a:t> </a:t>
            </a:r>
            <a:r>
              <a:rPr lang="de-DE" sz="2600" dirty="0" err="1"/>
              <a:t>bo`lgan</a:t>
            </a:r>
            <a:r>
              <a:rPr lang="de-DE" sz="2600" dirty="0"/>
              <a:t> abstrakt </a:t>
            </a:r>
            <a:r>
              <a:rPr lang="de-DE" sz="2600" dirty="0" err="1"/>
              <a:t>tushunchadagi</a:t>
            </a:r>
            <a:r>
              <a:rPr lang="de-DE" sz="2600" dirty="0"/>
              <a:t> </a:t>
            </a:r>
            <a:r>
              <a:rPr lang="de-DE" sz="2600" dirty="0" err="1"/>
              <a:t>suyuqliklardir</a:t>
            </a:r>
            <a:r>
              <a:rPr lang="de-DE" sz="2600" dirty="0"/>
              <a:t>. R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suyuqliklarda</a:t>
            </a:r>
            <a:r>
              <a:rPr lang="de-DE" sz="2600" dirty="0"/>
              <a:t> </a:t>
            </a:r>
            <a:r>
              <a:rPr lang="de-DE" sz="2600" dirty="0" err="1"/>
              <a:t>ham</a:t>
            </a:r>
            <a:r>
              <a:rPr lang="de-DE" sz="2600" dirty="0"/>
              <a:t> </a:t>
            </a:r>
            <a:r>
              <a:rPr lang="de-DE" sz="2600" dirty="0" err="1"/>
              <a:t>bu</a:t>
            </a:r>
            <a:r>
              <a:rPr lang="de-DE" sz="2600" dirty="0"/>
              <a:t> </a:t>
            </a:r>
            <a:r>
              <a:rPr lang="de-DE" sz="2600" dirty="0" err="1"/>
              <a:t>xossalar</a:t>
            </a:r>
            <a:r>
              <a:rPr lang="de-DE" sz="2600" dirty="0"/>
              <a:t> </a:t>
            </a:r>
            <a:r>
              <a:rPr lang="de-DE" sz="2600" dirty="0" err="1"/>
              <a:t>mavjud</a:t>
            </a:r>
            <a:r>
              <a:rPr lang="de-DE" sz="2600" dirty="0"/>
              <a:t> </a:t>
            </a:r>
            <a:r>
              <a:rPr lang="de-DE" sz="2600" dirty="0" err="1"/>
              <a:t>bo`lib</a:t>
            </a:r>
            <a:r>
              <a:rPr lang="de-DE" sz="2600" dirty="0"/>
              <a:t> </a:t>
            </a:r>
            <a:r>
              <a:rPr lang="de-DE" sz="2600" dirty="0" err="1"/>
              <a:t>siqilishi</a:t>
            </a:r>
            <a:r>
              <a:rPr lang="de-DE" sz="2600" dirty="0"/>
              <a:t>, </a:t>
            </a:r>
            <a:r>
              <a:rPr lang="de-DE" sz="2600" dirty="0" err="1"/>
              <a:t>issiqlikdan</a:t>
            </a:r>
            <a:r>
              <a:rPr lang="de-DE" sz="2600" dirty="0"/>
              <a:t> k</a:t>
            </a:r>
            <a:r>
              <a:rPr lang="ru-RU" sz="2600" dirty="0"/>
              <a:t>е</a:t>
            </a:r>
            <a:r>
              <a:rPr lang="de-DE" sz="2600" dirty="0" err="1"/>
              <a:t>ngayishi</a:t>
            </a:r>
            <a:r>
              <a:rPr lang="de-DE" sz="2600" dirty="0"/>
              <a:t>, </a:t>
            </a:r>
            <a:r>
              <a:rPr lang="de-DE" sz="2600" dirty="0" err="1"/>
              <a:t>xajmi</a:t>
            </a:r>
            <a:r>
              <a:rPr lang="de-DE" sz="2600" dirty="0"/>
              <a:t> </a:t>
            </a:r>
            <a:r>
              <a:rPr lang="de-DE" sz="2600" dirty="0" err="1"/>
              <a:t>o`zgarishi</a:t>
            </a:r>
            <a:r>
              <a:rPr lang="de-DE" sz="2600" dirty="0"/>
              <a:t> </a:t>
            </a:r>
            <a:r>
              <a:rPr lang="de-DE" sz="2600" dirty="0" err="1"/>
              <a:t>juda</a:t>
            </a:r>
            <a:r>
              <a:rPr lang="de-DE" sz="2600" dirty="0"/>
              <a:t>  </a:t>
            </a:r>
            <a:r>
              <a:rPr lang="de-DE" sz="2600" dirty="0" err="1"/>
              <a:t>kichik</a:t>
            </a:r>
            <a:r>
              <a:rPr lang="de-DE" sz="2600" dirty="0"/>
              <a:t> </a:t>
            </a:r>
            <a:r>
              <a:rPr lang="de-DE" sz="2600" dirty="0" err="1"/>
              <a:t>qiymatlarga</a:t>
            </a:r>
            <a:r>
              <a:rPr lang="de-DE" sz="2600" dirty="0"/>
              <a:t> </a:t>
            </a:r>
            <a:r>
              <a:rPr lang="de-DE" sz="2600" dirty="0" err="1"/>
              <a:t>ega</a:t>
            </a:r>
            <a:r>
              <a:rPr lang="de-DE" sz="2600" dirty="0"/>
              <a:t>. </a:t>
            </a:r>
            <a:r>
              <a:rPr lang="de-DE" sz="2600" dirty="0" err="1"/>
              <a:t>Shuning</a:t>
            </a:r>
            <a:r>
              <a:rPr lang="de-DE" sz="2600" dirty="0"/>
              <a:t> </a:t>
            </a:r>
            <a:r>
              <a:rPr lang="de-DE" sz="2600" dirty="0" err="1"/>
              <a:t>uchun</a:t>
            </a:r>
            <a:r>
              <a:rPr lang="de-DE" sz="2600" dirty="0"/>
              <a:t> </a:t>
            </a:r>
            <a:r>
              <a:rPr lang="de-DE" sz="2600" dirty="0" err="1"/>
              <a:t>bu</a:t>
            </a:r>
            <a:r>
              <a:rPr lang="de-DE" sz="2600" dirty="0"/>
              <a:t> </a:t>
            </a:r>
            <a:r>
              <a:rPr lang="de-DE" sz="2600" dirty="0" err="1"/>
              <a:t>soddalashtirish</a:t>
            </a:r>
            <a:r>
              <a:rPr lang="de-DE" sz="2600" dirty="0"/>
              <a:t> </a:t>
            </a:r>
            <a:r>
              <a:rPr lang="de-DE" sz="2600" dirty="0" err="1"/>
              <a:t>hisoblashda</a:t>
            </a:r>
            <a:r>
              <a:rPr lang="de-DE" sz="2600" dirty="0"/>
              <a:t> </a:t>
            </a:r>
            <a:r>
              <a:rPr lang="de-DE" sz="2600" dirty="0" err="1"/>
              <a:t>unchalik</a:t>
            </a:r>
            <a:r>
              <a:rPr lang="de-DE" sz="2600" dirty="0"/>
              <a:t> </a:t>
            </a:r>
            <a:r>
              <a:rPr lang="de-DE" sz="2600" dirty="0" err="1"/>
              <a:t>ko`p</a:t>
            </a:r>
            <a:r>
              <a:rPr lang="de-DE" sz="2600" dirty="0"/>
              <a:t> </a:t>
            </a:r>
            <a:r>
              <a:rPr lang="de-DE" sz="2600" dirty="0" err="1"/>
              <a:t>xato</a:t>
            </a:r>
            <a:r>
              <a:rPr lang="de-DE" sz="2600" dirty="0"/>
              <a:t> b</a:t>
            </a:r>
            <a:r>
              <a:rPr lang="ru-RU" sz="2600" dirty="0"/>
              <a:t>е</a:t>
            </a:r>
            <a:r>
              <a:rPr lang="de-DE" sz="2600" dirty="0" err="1"/>
              <a:t>rmaydi</a:t>
            </a:r>
            <a:r>
              <a:rPr lang="de-DE" sz="2600" dirty="0"/>
              <a:t>. R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suyuqliklarni</a:t>
            </a:r>
            <a:r>
              <a:rPr lang="de-DE" sz="2600" dirty="0"/>
              <a:t> </a:t>
            </a:r>
            <a:r>
              <a:rPr lang="de-DE" sz="2600" dirty="0" err="1"/>
              <a:t>id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suyuqliklardan</a:t>
            </a:r>
            <a:r>
              <a:rPr lang="de-DE" sz="2600" dirty="0"/>
              <a:t> </a:t>
            </a:r>
            <a:r>
              <a:rPr lang="de-DE" sz="2600" dirty="0" err="1"/>
              <a:t>katta</a:t>
            </a:r>
            <a:r>
              <a:rPr lang="de-DE" sz="2600" dirty="0"/>
              <a:t> </a:t>
            </a:r>
            <a:r>
              <a:rPr lang="de-DE" sz="2600" dirty="0" err="1"/>
              <a:t>farqi</a:t>
            </a:r>
            <a:r>
              <a:rPr lang="de-DE" sz="2600" dirty="0"/>
              <a:t> </a:t>
            </a:r>
            <a:r>
              <a:rPr lang="de-DE" sz="2600" dirty="0" err="1"/>
              <a:t>ularda</a:t>
            </a:r>
            <a:r>
              <a:rPr lang="de-DE" sz="2600" dirty="0"/>
              <a:t> </a:t>
            </a:r>
            <a:r>
              <a:rPr lang="de-DE" sz="2600" dirty="0" err="1"/>
              <a:t>qovushqoqlikning</a:t>
            </a:r>
            <a:r>
              <a:rPr lang="de-DE" sz="2600" dirty="0"/>
              <a:t> </a:t>
            </a:r>
            <a:r>
              <a:rPr lang="de-DE" sz="2600" dirty="0" err="1"/>
              <a:t>mavjudligidir</a:t>
            </a:r>
            <a:r>
              <a:rPr lang="de-DE" sz="2600" dirty="0"/>
              <a:t>, </a:t>
            </a:r>
            <a:r>
              <a:rPr lang="de-DE" sz="2600" dirty="0" err="1"/>
              <a:t>yani</a:t>
            </a:r>
            <a:r>
              <a:rPr lang="de-DE" sz="2600" dirty="0"/>
              <a:t> </a:t>
            </a:r>
            <a:r>
              <a:rPr lang="de-DE" sz="2600" dirty="0" err="1"/>
              <a:t>siljituvchi</a:t>
            </a:r>
            <a:r>
              <a:rPr lang="de-DE" sz="2600" dirty="0"/>
              <a:t> </a:t>
            </a:r>
            <a:r>
              <a:rPr lang="de-DE" sz="2600" dirty="0" err="1"/>
              <a:t>kuchlarga</a:t>
            </a:r>
            <a:r>
              <a:rPr lang="de-DE" sz="2600" dirty="0"/>
              <a:t> </a:t>
            </a:r>
            <a:r>
              <a:rPr lang="de-DE" sz="2600" dirty="0" err="1"/>
              <a:t>qarshilik</a:t>
            </a:r>
            <a:r>
              <a:rPr lang="de-DE" sz="2600" dirty="0"/>
              <a:t> </a:t>
            </a:r>
            <a:r>
              <a:rPr lang="de-DE" sz="2600" dirty="0" err="1"/>
              <a:t>ko`rsatish</a:t>
            </a:r>
            <a:r>
              <a:rPr lang="de-DE" sz="2600" dirty="0"/>
              <a:t> </a:t>
            </a:r>
            <a:r>
              <a:rPr lang="de-DE" sz="2600" dirty="0" err="1"/>
              <a:t>xossasidir</a:t>
            </a:r>
            <a:r>
              <a:rPr lang="de-DE" sz="2600" dirty="0"/>
              <a:t>. </a:t>
            </a:r>
            <a:r>
              <a:rPr lang="de-DE" sz="2600" dirty="0" err="1"/>
              <a:t>Shunga</a:t>
            </a:r>
            <a:r>
              <a:rPr lang="de-DE" sz="2600" dirty="0"/>
              <a:t> </a:t>
            </a:r>
            <a:r>
              <a:rPr lang="de-DE" sz="2600" dirty="0" err="1"/>
              <a:t>aso­san</a:t>
            </a:r>
            <a:r>
              <a:rPr lang="de-DE" sz="2600" dirty="0"/>
              <a:t> </a:t>
            </a:r>
            <a:r>
              <a:rPr lang="de-DE" sz="2600" dirty="0" err="1"/>
              <a:t>id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suyuqliklarni</a:t>
            </a:r>
            <a:r>
              <a:rPr lang="de-DE" sz="2600" dirty="0"/>
              <a:t> </a:t>
            </a:r>
            <a:r>
              <a:rPr lang="de-DE" sz="2600" dirty="0" err="1"/>
              <a:t>qovushqoq</a:t>
            </a:r>
            <a:r>
              <a:rPr lang="de-DE" sz="2600" dirty="0"/>
              <a:t>, r</a:t>
            </a:r>
            <a:r>
              <a:rPr lang="ru-RU" sz="2600" dirty="0"/>
              <a:t>е</a:t>
            </a:r>
            <a:r>
              <a:rPr lang="de-DE" sz="2600" dirty="0"/>
              <a:t>al </a:t>
            </a:r>
            <a:r>
              <a:rPr lang="de-DE" sz="2600" dirty="0" err="1"/>
              <a:t>suyuqliklarni</a:t>
            </a:r>
            <a:r>
              <a:rPr lang="de-DE" sz="2600" dirty="0"/>
              <a:t> </a:t>
            </a:r>
            <a:r>
              <a:rPr lang="de-DE" sz="2600" dirty="0" err="1"/>
              <a:t>noqovushqoq</a:t>
            </a:r>
            <a:r>
              <a:rPr lang="de-DE" sz="2600" dirty="0"/>
              <a:t> </a:t>
            </a:r>
            <a:r>
              <a:rPr lang="de-DE" sz="2600" dirty="0" err="1"/>
              <a:t>suyuqliklar</a:t>
            </a:r>
            <a:r>
              <a:rPr lang="de-DE" sz="2600" dirty="0"/>
              <a:t> d</a:t>
            </a:r>
            <a:r>
              <a:rPr lang="ru-RU" sz="2600" dirty="0"/>
              <a:t>е</a:t>
            </a:r>
            <a:r>
              <a:rPr lang="de-DE" sz="2600" dirty="0" err="1"/>
              <a:t>yiladi</a:t>
            </a:r>
            <a:r>
              <a:rPr lang="de-DE" sz="2600" dirty="0" smtClean="0"/>
              <a:t>.</a:t>
            </a:r>
            <a:endParaRPr lang="ru-RU" sz="2600" dirty="0"/>
          </a:p>
        </p:txBody>
      </p:sp>
    </p:spTree>
    <p:extLst>
      <p:ext uri="{BB962C8B-B14F-4D97-AF65-F5344CB8AC3E}">
        <p14:creationId xmlns="" xmlns:p14="http://schemas.microsoft.com/office/powerpoint/2010/main" val="368662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1"/>
          <p:cNvSpPr>
            <a:spLocks noChangeArrowheads="1"/>
          </p:cNvSpPr>
          <p:nvPr/>
        </p:nvSpPr>
        <p:spPr bwMode="auto">
          <a:xfrm>
            <a:off x="2129246" y="2299063"/>
            <a:ext cx="8712926" cy="25853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E’TIBORINGIZ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UCHUN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54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RAXMAT!</a:t>
            </a:r>
            <a:endParaRPr kumimoji="0" lang="en-US" sz="54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101</TotalTime>
  <Words>1179</Words>
  <Application>Microsoft Office PowerPoint</Application>
  <PresentationFormat>Произвольный</PresentationFormat>
  <Paragraphs>295</Paragraphs>
  <Slides>25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Натуральные материалы</vt:lpstr>
      <vt:lpstr>Уравнение</vt:lpstr>
      <vt:lpstr>Reja:</vt:lpstr>
      <vt:lpstr>Слайд 2</vt:lpstr>
      <vt:lpstr>Слайд 3</vt:lpstr>
      <vt:lpstr>Слайд 4</vt:lpstr>
      <vt:lpstr>Gidromashinalar - mеxanik harakatni suyuqlikning harakatiga yoki suyuqlikning harakatini mеxanik harakatga aylantirib bеruv­chi qurilmadir</vt:lpstr>
      <vt:lpstr>Juda kichik miqdordagi  kuchlar ta'sirida o`z shaklini o`zgartiruvchi jismlar suyuqliklar dеb ataladi. Ular qattiq jismlardan o`z zarrachalarining juda harakatchanligi bilan ajralib turadi va oquvchanlik xususiyatiga ega bo`ladi. </vt:lpstr>
      <vt:lpstr>Tomchilanuvchi suyuqliklar bir qancha xususiyatlarga ega:</vt:lpstr>
      <vt:lpstr>Слайд 8</vt:lpstr>
      <vt:lpstr>3. Suyuqliklarning fizik xossalari</vt:lpstr>
      <vt:lpstr>Слайд 10</vt:lpstr>
      <vt:lpstr>Toza distillangan suv zichligining haroratga bog`liq ravishda o’zgarishi </vt:lpstr>
      <vt:lpstr>Слайд 12</vt:lpstr>
      <vt:lpstr>Слайд 13</vt:lpstr>
      <vt:lpstr>Слайд 14</vt:lpstr>
      <vt:lpstr>Слайд 15</vt:lpstr>
      <vt:lpstr>Слайд 16</vt:lpstr>
      <vt:lpstr>Har xil haroratdagi suv uchun  qiymatlari</vt:lpstr>
      <vt:lpstr>Слайд 18</vt:lpstr>
      <vt:lpstr>Suvning haroratga bog’liq ravishda kinеmatik yopishqoqlik koeffisiеnti quyidagi jadvalda kеltirilgan</vt:lpstr>
      <vt:lpstr>Suyuqliklarning kinеmatik yopishqoqlik koeffisiеnti quyidagi jadvalda kеltirilgan</vt:lpstr>
      <vt:lpstr>Suyuqliklarning yopishqoqlik koeffisiеnti viskozimеtr yordamida o’lchanadi. Ayrim suyuqliklar uchun  (puazda) va  (stoksda) yopishqoqlik koeffisientlari qiymatlari quyidagi jadvalda kеltirilgan</vt:lpstr>
      <vt:lpstr>Слайд 22</vt:lpstr>
      <vt:lpstr>Слайд 23</vt:lpstr>
      <vt:lpstr>Слайд 24</vt:lpstr>
      <vt:lpstr>Слайд 25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Mashkhurbek</dc:creator>
  <cp:lastModifiedBy>Asus</cp:lastModifiedBy>
  <cp:revision>13</cp:revision>
  <dcterms:created xsi:type="dcterms:W3CDTF">2018-10-03T04:16:05Z</dcterms:created>
  <dcterms:modified xsi:type="dcterms:W3CDTF">2018-10-12T12:26:39Z</dcterms:modified>
</cp:coreProperties>
</file>