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7" r:id="rId11"/>
    <p:sldId id="268" r:id="rId12"/>
    <p:sldId id="269" r:id="rId13"/>
    <p:sldId id="270" r:id="rId14"/>
    <p:sldId id="271" r:id="rId15"/>
    <p:sldId id="272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-624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png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7.wmf"/><Relationship Id="rId1" Type="http://schemas.openxmlformats.org/officeDocument/2006/relationships/image" Target="../media/image6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DF68E2-58F2-4D09-BE8B-E3BD06533059}" type="datetimeFigureOut">
              <a:rPr lang="en-US" dirty="0"/>
              <a:pPr/>
              <a:t>10/12/2018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8FC5F6-F338-4AE4-BB23-26385BCFC423}" type="datetimeFigureOut">
              <a:rPr lang="en-US" dirty="0"/>
              <a:pPr/>
              <a:t>10/12/2018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3E31D-E2AB-40D1-8B51-AFA5AFEF393A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EBB0C4-6273-4C6E-B9BD-2EDC30F1CD52}" type="datetimeFigureOut">
              <a:rPr lang="en-US" dirty="0"/>
              <a:pPr/>
              <a:t>10/12/2018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9" y="1845734"/>
            <a:ext cx="4937760" cy="40233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B4D41-86C1-4908-B66A-0B50CEB3BF29}" type="datetimeFigureOut">
              <a:rPr lang="en-US" dirty="0"/>
              <a:pPr/>
              <a:t>10/12/2018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26E2C-56C1-4E0D-A793-0088A7FDD37E}" type="datetimeFigureOut">
              <a:rPr lang="en-US" dirty="0"/>
              <a:pPr/>
              <a:t>10/12/2018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39B41-D8B5-4052-B551-9B5525EAA8B6}" type="datetimeFigureOut">
              <a:rPr lang="en-US" dirty="0"/>
              <a:pPr/>
              <a:t>10/12/2018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4136C-8742-45B2-AF27-D93DF72833A9}" type="datetimeFigureOut">
              <a:rPr lang="en-US" dirty="0"/>
              <a:pPr/>
              <a:t>10/12/2018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32ABBEA6-7C60-4B02-AE87-00D78D8422AF}" type="datetimeFigureOut">
              <a:rPr lang="en-US" dirty="0"/>
              <a:pPr/>
              <a:t>10/12/2018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264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3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AD897-D46E-4AD2-BD9B-49DD3E640873}" type="datetimeFigureOut">
              <a:rPr lang="en-US" dirty="0"/>
              <a:pPr/>
              <a:t>10/12/2018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D6473-DF6D-4702-B328-E0DD40540A4E}" type="datetimeFigureOut">
              <a:rPr lang="en-US" dirty="0"/>
              <a:pPr/>
              <a:t>10/12/2018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4778"/>
            <a:ext cx="2628900" cy="5757421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4778"/>
            <a:ext cx="7734300" cy="5757422"/>
          </a:xfrm>
        </p:spPr>
        <p:txBody>
          <a:bodyPr vert="eaVert" lIns="45720" tIns="0" rIns="45720" bIns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F7E3A-B166-407D-9866-32884E7D5B37}" type="datetimeFigureOut">
              <a:rPr lang="en-US" dirty="0"/>
              <a:pPr/>
              <a:t>10/12/2018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6"/>
            <a:ext cx="12192001" cy="659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98624D31-43A5-475A-80CF-332C9F6DCF35}" type="datetimeFigureOut">
              <a:rPr lang="en-US" dirty="0"/>
              <a:pPr/>
              <a:t>10/12/2018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5.bin"/><Relationship Id="rId5" Type="http://schemas.openxmlformats.org/officeDocument/2006/relationships/oleObject" Target="../embeddings/oleObject4.bin"/><Relationship Id="rId4" Type="http://schemas.openxmlformats.org/officeDocument/2006/relationships/oleObject" Target="../embeddings/oleObject3.bin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3639" y="286603"/>
            <a:ext cx="10998557" cy="1450757"/>
          </a:xfrm>
        </p:spPr>
        <p:txBody>
          <a:bodyPr>
            <a:noAutofit/>
          </a:bodyPr>
          <a:lstStyle/>
          <a:p>
            <a:r>
              <a:rPr lang="ru-RU" sz="3200" b="1" dirty="0" smtClean="0"/>
              <a:t>				</a:t>
            </a:r>
            <a:r>
              <a:rPr lang="en-US" sz="3200" b="1" i="1" dirty="0" smtClean="0"/>
              <a:t>2-MA'RUZA</a:t>
            </a:r>
            <a:r>
              <a:rPr lang="ru-RU" sz="3200" dirty="0"/>
              <a:t/>
            </a:r>
            <a:br>
              <a:rPr lang="ru-RU" sz="3200" dirty="0"/>
            </a:br>
            <a:r>
              <a:rPr lang="en-US" sz="4000" b="1" dirty="0" err="1"/>
              <a:t>Mavzu</a:t>
            </a:r>
            <a:r>
              <a:rPr lang="en-US" sz="4000" b="1" dirty="0"/>
              <a:t>:</a:t>
            </a:r>
            <a:r>
              <a:rPr lang="en-US" sz="3200" b="1" dirty="0"/>
              <a:t> </a:t>
            </a:r>
            <a:r>
              <a:rPr lang="en-US" sz="3200" b="1" u="sng" dirty="0"/>
              <a:t>GIDROSTATIKA. SUYUQLIKKA TA'SIR ETUVCHI KUCHLAR</a:t>
            </a:r>
            <a:endParaRPr lang="ru-RU" sz="3200" u="sng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471400" lvl="8" indent="0">
              <a:buNone/>
            </a:pPr>
            <a:r>
              <a:rPr lang="en-US" sz="6000" dirty="0" smtClean="0"/>
              <a:t>		</a:t>
            </a:r>
            <a:r>
              <a:rPr lang="en-US" sz="6000" dirty="0" err="1" smtClean="0"/>
              <a:t>Reja</a:t>
            </a:r>
            <a:r>
              <a:rPr lang="en-US" sz="2000" dirty="0"/>
              <a:t>.</a:t>
            </a:r>
            <a:endParaRPr lang="ru-RU" sz="2000" dirty="0"/>
          </a:p>
          <a:p>
            <a:r>
              <a:rPr lang="en-US" sz="3200" dirty="0"/>
              <a:t>1. </a:t>
            </a:r>
            <a:r>
              <a:rPr lang="en-US" sz="3200" dirty="0" err="1"/>
              <a:t>Gidrostatika</a:t>
            </a:r>
            <a:r>
              <a:rPr lang="en-US" sz="3200" dirty="0"/>
              <a:t>. </a:t>
            </a:r>
            <a:r>
              <a:rPr lang="en-US" sz="3200" dirty="0" err="1"/>
              <a:t>Suyuqlikka</a:t>
            </a:r>
            <a:r>
              <a:rPr lang="en-US" sz="3200" dirty="0"/>
              <a:t> </a:t>
            </a:r>
            <a:r>
              <a:rPr lang="en-US" sz="3200" dirty="0" err="1"/>
              <a:t>ta`sir</a:t>
            </a:r>
            <a:r>
              <a:rPr lang="en-US" sz="3200" dirty="0"/>
              <a:t> </a:t>
            </a:r>
            <a:r>
              <a:rPr lang="en-US" sz="3200" dirty="0" err="1"/>
              <a:t>etuvchi</a:t>
            </a:r>
            <a:r>
              <a:rPr lang="en-US" sz="3200" dirty="0"/>
              <a:t> </a:t>
            </a:r>
            <a:r>
              <a:rPr lang="en-US" sz="3200" dirty="0" err="1" smtClean="0"/>
              <a:t>kuchlar</a:t>
            </a:r>
            <a:endParaRPr lang="ru-RU" sz="3200" dirty="0"/>
          </a:p>
          <a:p>
            <a:r>
              <a:rPr lang="en-US" sz="3200" dirty="0"/>
              <a:t>2. </a:t>
            </a:r>
            <a:r>
              <a:rPr lang="en-US" sz="3200" dirty="0" err="1"/>
              <a:t>Gidrostatik</a:t>
            </a:r>
            <a:r>
              <a:rPr lang="en-US" sz="3200" dirty="0"/>
              <a:t> </a:t>
            </a:r>
            <a:r>
              <a:rPr lang="en-US" sz="3200" dirty="0" err="1"/>
              <a:t>bosim</a:t>
            </a:r>
            <a:r>
              <a:rPr lang="en-US" sz="3200" dirty="0"/>
              <a:t> </a:t>
            </a:r>
            <a:r>
              <a:rPr lang="en-US" sz="3200" dirty="0" err="1"/>
              <a:t>va</a:t>
            </a:r>
            <a:r>
              <a:rPr lang="en-US" sz="3200" dirty="0"/>
              <a:t> </a:t>
            </a:r>
            <a:r>
              <a:rPr lang="en-US" sz="3200" dirty="0" err="1"/>
              <a:t>uning</a:t>
            </a:r>
            <a:r>
              <a:rPr lang="en-US" sz="3200" dirty="0"/>
              <a:t> </a:t>
            </a:r>
            <a:r>
              <a:rPr lang="en-US" sz="3200" dirty="0" err="1" smtClean="0"/>
              <a:t>xossalari</a:t>
            </a:r>
            <a:endParaRPr lang="ru-RU" sz="3200" dirty="0"/>
          </a:p>
          <a:p>
            <a:r>
              <a:rPr lang="en-US" sz="3200" dirty="0"/>
              <a:t>3. </a:t>
            </a:r>
            <a:r>
              <a:rPr lang="en-US" sz="3200" dirty="0" err="1"/>
              <a:t>Suyuqliklar</a:t>
            </a:r>
            <a:r>
              <a:rPr lang="en-US" sz="3200" dirty="0"/>
              <a:t> </a:t>
            </a:r>
            <a:r>
              <a:rPr lang="en-US" sz="3200" dirty="0" err="1"/>
              <a:t>muvozanatining</a:t>
            </a:r>
            <a:r>
              <a:rPr lang="en-US" sz="3200" dirty="0"/>
              <a:t> diff</a:t>
            </a:r>
            <a:r>
              <a:rPr lang="ru-RU" sz="3200" dirty="0"/>
              <a:t>е</a:t>
            </a:r>
            <a:r>
              <a:rPr lang="en-US" sz="3200" dirty="0"/>
              <a:t>r</a:t>
            </a:r>
            <a:r>
              <a:rPr lang="ru-RU" sz="3200" dirty="0"/>
              <a:t>е</a:t>
            </a:r>
            <a:r>
              <a:rPr lang="en-US" sz="3200" dirty="0" err="1"/>
              <a:t>nsial</a:t>
            </a:r>
            <a:r>
              <a:rPr lang="en-US" sz="3200" dirty="0"/>
              <a:t> t</a:t>
            </a:r>
            <a:r>
              <a:rPr lang="ru-RU" sz="3200" dirty="0"/>
              <a:t>е</a:t>
            </a:r>
            <a:r>
              <a:rPr lang="en-US" sz="3200" dirty="0" err="1" smtClean="0"/>
              <a:t>nglamasi</a:t>
            </a:r>
            <a:endParaRPr lang="ru-RU" sz="3200" dirty="0"/>
          </a:p>
          <a:p>
            <a:r>
              <a:rPr lang="en-US" sz="3200" dirty="0"/>
              <a:t>4. </a:t>
            </a:r>
            <a:r>
              <a:rPr lang="en-US" sz="3200" dirty="0" err="1"/>
              <a:t>Gidrostatikaning</a:t>
            </a:r>
            <a:r>
              <a:rPr lang="en-US" sz="3200" dirty="0"/>
              <a:t> </a:t>
            </a:r>
            <a:r>
              <a:rPr lang="en-US" sz="3200" dirty="0" err="1"/>
              <a:t>asosiy</a:t>
            </a:r>
            <a:r>
              <a:rPr lang="en-US" sz="3200" dirty="0"/>
              <a:t> t</a:t>
            </a:r>
            <a:r>
              <a:rPr lang="ru-RU" sz="3200" dirty="0"/>
              <a:t>е</a:t>
            </a:r>
            <a:r>
              <a:rPr lang="en-US" sz="3200" dirty="0" err="1" smtClean="0"/>
              <a:t>nglamasi</a:t>
            </a:r>
            <a:endParaRPr lang="ru-RU" sz="3200" dirty="0"/>
          </a:p>
          <a:p>
            <a:r>
              <a:rPr lang="ru-RU" sz="3200" dirty="0"/>
              <a:t>5. </a:t>
            </a:r>
            <a:r>
              <a:rPr lang="ru-RU" sz="3200" dirty="0" err="1"/>
              <a:t>Paskal</a:t>
            </a:r>
            <a:r>
              <a:rPr lang="ru-RU" sz="3200" dirty="0"/>
              <a:t> </a:t>
            </a:r>
            <a:r>
              <a:rPr lang="ru-RU" sz="3200" dirty="0" err="1" smtClean="0"/>
              <a:t>qonuni</a:t>
            </a:r>
            <a:endParaRPr lang="ru-RU" sz="32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0652257" y="6488668"/>
            <a:ext cx="137088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Xadjiyeva.S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49713098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67425" y="561947"/>
            <a:ext cx="11629623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ctr"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US" sz="3600" b="1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Gidrostatika</a:t>
            </a:r>
            <a:r>
              <a:rPr lang="en-US" sz="3600" b="1" dirty="0">
                <a:latin typeface="Times New Roman" panose="02020603050405020304" pitchFamily="18" charset="0"/>
                <a:ea typeface="MS Mincho" panose="02020609040205080304" pitchFamily="49" charset="-128"/>
              </a:rPr>
              <a:t>. </a:t>
            </a:r>
            <a:r>
              <a:rPr lang="en-US" sz="3600" b="1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Suyuqliklarga</a:t>
            </a:r>
            <a:r>
              <a:rPr lang="en-US" sz="3600" b="1" dirty="0"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ta`sir</a:t>
            </a:r>
            <a:r>
              <a:rPr lang="en-US" sz="3600" b="1" dirty="0">
                <a:latin typeface="Times New Roman" panose="02020603050405020304" pitchFamily="18" charset="0"/>
                <a:ea typeface="MS Mincho" panose="02020609040205080304" pitchFamily="49" charset="-128"/>
              </a:rPr>
              <a:t>  </a:t>
            </a:r>
            <a:r>
              <a:rPr lang="en-US" sz="3600" b="1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qiluvchi</a:t>
            </a:r>
            <a:r>
              <a:rPr lang="en-US" sz="3600" b="1" dirty="0">
                <a:latin typeface="Times New Roman" panose="02020603050405020304" pitchFamily="18" charset="0"/>
                <a:ea typeface="MS Mincho" panose="02020609040205080304" pitchFamily="49" charset="-128"/>
              </a:rPr>
              <a:t>  </a:t>
            </a:r>
            <a:r>
              <a:rPr lang="en-US" sz="3600" b="1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kuchlar</a:t>
            </a:r>
            <a:r>
              <a:rPr lang="en-US" sz="3600" b="1" dirty="0">
                <a:latin typeface="Times New Roman" panose="02020603050405020304" pitchFamily="18" charset="0"/>
                <a:ea typeface="MS Mincho" panose="02020609040205080304" pitchFamily="49" charset="-128"/>
              </a:rPr>
              <a:t>.</a:t>
            </a:r>
            <a:endParaRPr lang="ru-RU" sz="2000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 marL="228600" algn="ctr">
              <a:spcAft>
                <a:spcPts val="0"/>
              </a:spcAft>
            </a:pPr>
            <a:r>
              <a:rPr lang="en-US" sz="2800" dirty="0">
                <a:latin typeface="Times New Roman" panose="02020603050405020304" pitchFamily="18" charset="0"/>
                <a:ea typeface="MS Mincho" panose="02020609040205080304" pitchFamily="49" charset="-128"/>
              </a:rPr>
              <a:t> </a:t>
            </a:r>
            <a:endParaRPr lang="ru-RU" sz="1600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 indent="449580" algn="just">
              <a:spcAft>
                <a:spcPts val="0"/>
              </a:spcAft>
            </a:pPr>
            <a:r>
              <a:rPr lang="en-US" sz="3200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Gidrostatika</a:t>
            </a:r>
            <a:r>
              <a:rPr lang="en-US" sz="3200" dirty="0"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gidravlikaning</a:t>
            </a:r>
            <a:r>
              <a:rPr lang="en-US" sz="3200" dirty="0"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suyuqliklar</a:t>
            </a:r>
            <a:r>
              <a:rPr lang="en-US" sz="3200" dirty="0"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muvozanat</a:t>
            </a:r>
            <a:r>
              <a:rPr lang="en-US" sz="3200" dirty="0"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qonunlarini</a:t>
            </a:r>
            <a:r>
              <a:rPr lang="en-US" sz="3200" dirty="0"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o`rganadigan</a:t>
            </a:r>
            <a:r>
              <a:rPr lang="en-US" sz="3200" dirty="0">
                <a:latin typeface="Times New Roman" panose="02020603050405020304" pitchFamily="18" charset="0"/>
                <a:ea typeface="MS Mincho" panose="02020609040205080304" pitchFamily="49" charset="-128"/>
              </a:rPr>
              <a:t>  </a:t>
            </a:r>
            <a:r>
              <a:rPr lang="en-US" sz="3200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bo`limidir</a:t>
            </a:r>
            <a:r>
              <a:rPr lang="en-US" sz="3200" dirty="0">
                <a:latin typeface="Times New Roman" panose="02020603050405020304" pitchFamily="18" charset="0"/>
                <a:ea typeface="MS Mincho" panose="02020609040205080304" pitchFamily="49" charset="-128"/>
              </a:rPr>
              <a:t>. </a:t>
            </a:r>
            <a:r>
              <a:rPr lang="en-US" sz="3200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Bundan</a:t>
            </a:r>
            <a:r>
              <a:rPr lang="en-US" sz="3200" dirty="0"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tashqari</a:t>
            </a:r>
            <a:r>
              <a:rPr lang="en-US" sz="3200" dirty="0"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gidrostatika</a:t>
            </a:r>
            <a:r>
              <a:rPr lang="en-US" sz="3200" dirty="0"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suyuqliklarga</a:t>
            </a:r>
            <a:r>
              <a:rPr lang="en-US" sz="3200" dirty="0"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to`liq</a:t>
            </a:r>
            <a:r>
              <a:rPr lang="en-US" sz="3200" dirty="0"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yoki</a:t>
            </a:r>
            <a:r>
              <a:rPr lang="en-US" sz="3200" dirty="0"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qisman</a:t>
            </a:r>
            <a:r>
              <a:rPr lang="en-US" sz="3200" dirty="0"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botirilgan</a:t>
            </a:r>
            <a:r>
              <a:rPr lang="en-US" sz="3200" dirty="0"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qattiq</a:t>
            </a:r>
            <a:r>
              <a:rPr lang="en-US" sz="3200" dirty="0"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jismlarning</a:t>
            </a:r>
            <a:r>
              <a:rPr lang="en-US" sz="3200" dirty="0">
                <a:latin typeface="Times New Roman" panose="02020603050405020304" pitchFamily="18" charset="0"/>
                <a:ea typeface="MS Mincho" panose="02020609040205080304" pitchFamily="49" charset="-128"/>
              </a:rPr>
              <a:t>  </a:t>
            </a:r>
            <a:r>
              <a:rPr lang="en-US" sz="3200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muvozanat</a:t>
            </a:r>
            <a:r>
              <a:rPr lang="en-US" sz="3200" dirty="0"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qonunlarini</a:t>
            </a:r>
            <a:r>
              <a:rPr lang="en-US" sz="3200" dirty="0">
                <a:latin typeface="Times New Roman" panose="02020603050405020304" pitchFamily="18" charset="0"/>
                <a:ea typeface="MS Mincho" panose="02020609040205080304" pitchFamily="49" charset="-128"/>
              </a:rPr>
              <a:t> ham </a:t>
            </a:r>
            <a:r>
              <a:rPr lang="en-US" sz="3200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o`rganadi</a:t>
            </a:r>
            <a:r>
              <a:rPr lang="en-US" sz="3200" dirty="0">
                <a:latin typeface="Times New Roman" panose="02020603050405020304" pitchFamily="18" charset="0"/>
                <a:ea typeface="MS Mincho" panose="02020609040205080304" pitchFamily="49" charset="-128"/>
              </a:rPr>
              <a:t>. Bu </a:t>
            </a:r>
            <a:r>
              <a:rPr lang="en-US" sz="3200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qonunlarni</a:t>
            </a:r>
            <a:r>
              <a:rPr lang="en-US" sz="3200" dirty="0"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o`rganish</a:t>
            </a:r>
            <a:r>
              <a:rPr lang="en-US" sz="3200" dirty="0"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suyuqliklar</a:t>
            </a:r>
            <a:r>
              <a:rPr lang="en-US" sz="3200" dirty="0"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orqali</a:t>
            </a:r>
            <a:r>
              <a:rPr lang="en-US" sz="3200" dirty="0"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kuchlarni</a:t>
            </a:r>
            <a:r>
              <a:rPr lang="en-US" sz="3200" dirty="0"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uzatish</a:t>
            </a:r>
            <a:r>
              <a:rPr lang="en-US" sz="3200" dirty="0"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bilan</a:t>
            </a:r>
            <a:r>
              <a:rPr lang="en-US" sz="3200" dirty="0"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bog`liq</a:t>
            </a:r>
            <a:r>
              <a:rPr lang="en-US" sz="3200" dirty="0"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misollarni</a:t>
            </a:r>
            <a:r>
              <a:rPr lang="en-US" sz="3200" dirty="0"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hal</a:t>
            </a:r>
            <a:r>
              <a:rPr lang="en-US" sz="3200" dirty="0"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qilishda</a:t>
            </a:r>
            <a:r>
              <a:rPr lang="en-US" sz="3200" dirty="0"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muhim</a:t>
            </a:r>
            <a:r>
              <a:rPr lang="en-US" sz="3200" dirty="0"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ahamiyatga</a:t>
            </a:r>
            <a:r>
              <a:rPr lang="en-US" sz="3200" dirty="0"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ega</a:t>
            </a:r>
            <a:r>
              <a:rPr lang="en-US" sz="3200" dirty="0">
                <a:latin typeface="Times New Roman" panose="02020603050405020304" pitchFamily="18" charset="0"/>
                <a:ea typeface="MS Mincho" panose="02020609040205080304" pitchFamily="49" charset="-128"/>
              </a:rPr>
              <a:t>.</a:t>
            </a:r>
            <a:endParaRPr lang="ru-RU" dirty="0">
              <a:effectLst/>
              <a:latin typeface="Courier New" panose="02070309020205020404" pitchFamily="49" charset="0"/>
              <a:ea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0678015" y="6488668"/>
            <a:ext cx="137088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Xadjiyeva.S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5103219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37881" y="279067"/>
            <a:ext cx="11377197" cy="1450757"/>
          </a:xfrm>
        </p:spPr>
        <p:txBody>
          <a:bodyPr>
            <a:normAutofit fontScale="90000"/>
          </a:bodyPr>
          <a:lstStyle/>
          <a:p>
            <a:r>
              <a:rPr lang="en-US" i="1" dirty="0" err="1"/>
              <a:t>Suyuqliklarga</a:t>
            </a:r>
            <a:r>
              <a:rPr lang="en-US" i="1" dirty="0"/>
              <a:t> </a:t>
            </a:r>
            <a:r>
              <a:rPr lang="en-US" i="1" dirty="0" err="1"/>
              <a:t>tasir</a:t>
            </a:r>
            <a:r>
              <a:rPr lang="en-US" i="1" dirty="0"/>
              <a:t> </a:t>
            </a:r>
            <a:r>
              <a:rPr lang="en-US" i="1" dirty="0" err="1"/>
              <a:t>qiluvchi</a:t>
            </a:r>
            <a:r>
              <a:rPr lang="en-US" i="1" dirty="0"/>
              <a:t> </a:t>
            </a:r>
            <a:r>
              <a:rPr lang="en-US" i="1" dirty="0" err="1"/>
              <a:t>kuchlar</a:t>
            </a:r>
            <a:r>
              <a:rPr lang="en-US" i="1" dirty="0"/>
              <a:t> </a:t>
            </a:r>
            <a:r>
              <a:rPr lang="en-US" i="1" dirty="0" err="1"/>
              <a:t>qo`yilish</a:t>
            </a:r>
            <a:r>
              <a:rPr lang="en-US" i="1" dirty="0"/>
              <a:t> </a:t>
            </a:r>
            <a:r>
              <a:rPr lang="en-US" i="1" dirty="0" err="1"/>
              <a:t>usuliga</a:t>
            </a:r>
            <a:r>
              <a:rPr lang="en-US" i="1" dirty="0"/>
              <a:t> </a:t>
            </a:r>
            <a:r>
              <a:rPr lang="en-US" i="1" dirty="0" err="1"/>
              <a:t>qarab</a:t>
            </a:r>
            <a:r>
              <a:rPr lang="en-US" i="1" dirty="0"/>
              <a:t> </a:t>
            </a:r>
            <a:r>
              <a:rPr lang="en-US" i="1" dirty="0" err="1"/>
              <a:t>ichki</a:t>
            </a:r>
            <a:r>
              <a:rPr lang="en-US" i="1" dirty="0"/>
              <a:t>  </a:t>
            </a:r>
            <a:r>
              <a:rPr lang="en-US" i="1" dirty="0" err="1"/>
              <a:t>va</a:t>
            </a:r>
            <a:r>
              <a:rPr lang="en-US" i="1" dirty="0"/>
              <a:t> </a:t>
            </a:r>
            <a:r>
              <a:rPr lang="en-US" i="1" dirty="0" err="1"/>
              <a:t>tashqi</a:t>
            </a:r>
            <a:r>
              <a:rPr lang="en-US" i="1" dirty="0"/>
              <a:t> </a:t>
            </a:r>
            <a:r>
              <a:rPr lang="en-US" i="1" dirty="0" err="1"/>
              <a:t>kuchlarga</a:t>
            </a:r>
            <a:r>
              <a:rPr lang="en-US" i="1" dirty="0"/>
              <a:t> </a:t>
            </a:r>
            <a:r>
              <a:rPr lang="en-US" i="1" dirty="0" err="1"/>
              <a:t>ajraladi</a:t>
            </a:r>
            <a:r>
              <a:rPr lang="en-US" i="1" dirty="0"/>
              <a:t>:</a:t>
            </a:r>
            <a:endParaRPr lang="ru-RU" i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0762" y="2064675"/>
            <a:ext cx="10058400" cy="4023360"/>
          </a:xfrm>
        </p:spPr>
        <p:txBody>
          <a:bodyPr>
            <a:normAutofit/>
          </a:bodyPr>
          <a:lstStyle/>
          <a:p>
            <a:r>
              <a:rPr lang="en-US" sz="3200" b="1" dirty="0"/>
              <a:t> </a:t>
            </a:r>
            <a:r>
              <a:rPr lang="en-US" sz="3600" b="1" dirty="0" err="1"/>
              <a:t>ichki</a:t>
            </a:r>
            <a:r>
              <a:rPr lang="en-US" sz="3600" b="1" dirty="0"/>
              <a:t> </a:t>
            </a:r>
            <a:r>
              <a:rPr lang="en-US" sz="3600" b="1" dirty="0" err="1"/>
              <a:t>kuchlar</a:t>
            </a:r>
            <a:r>
              <a:rPr lang="en-US" sz="3600" b="1" dirty="0"/>
              <a:t> </a:t>
            </a:r>
            <a:r>
              <a:rPr lang="en-US" sz="3200" dirty="0"/>
              <a:t>- </a:t>
            </a:r>
            <a:r>
              <a:rPr lang="en-US" sz="3200" dirty="0" err="1"/>
              <a:t>suyuqlik</a:t>
            </a:r>
            <a:r>
              <a:rPr lang="en-US" sz="3200" dirty="0"/>
              <a:t> </a:t>
            </a:r>
            <a:r>
              <a:rPr lang="en-US" sz="3200" dirty="0" err="1"/>
              <a:t>zarrachalarining</a:t>
            </a:r>
            <a:r>
              <a:rPr lang="en-US" sz="3200" dirty="0"/>
              <a:t> </a:t>
            </a:r>
            <a:r>
              <a:rPr lang="en-US" sz="3200" dirty="0" err="1"/>
              <a:t>o`zaro</a:t>
            </a:r>
            <a:r>
              <a:rPr lang="en-US" sz="3200" dirty="0"/>
              <a:t> </a:t>
            </a:r>
            <a:r>
              <a:rPr lang="en-US" sz="3200" dirty="0" err="1"/>
              <a:t>ta`siri</a:t>
            </a:r>
            <a:r>
              <a:rPr lang="en-US" sz="3200" dirty="0"/>
              <a:t> </a:t>
            </a:r>
            <a:r>
              <a:rPr lang="en-US" sz="3200" dirty="0" err="1"/>
              <a:t>natijasida</a:t>
            </a:r>
            <a:r>
              <a:rPr lang="en-US" sz="3200" dirty="0"/>
              <a:t> </a:t>
            </a:r>
            <a:r>
              <a:rPr lang="en-US" sz="3200" dirty="0" err="1"/>
              <a:t>vujudga</a:t>
            </a:r>
            <a:r>
              <a:rPr lang="en-US" sz="3200" dirty="0"/>
              <a:t> k</a:t>
            </a:r>
            <a:r>
              <a:rPr lang="ru-RU" sz="3200" dirty="0"/>
              <a:t>е</a:t>
            </a:r>
            <a:r>
              <a:rPr lang="en-US" sz="3200" dirty="0" err="1"/>
              <a:t>ladi</a:t>
            </a:r>
            <a:r>
              <a:rPr lang="en-US" sz="3200" dirty="0" smtClean="0"/>
              <a:t>:</a:t>
            </a:r>
          </a:p>
          <a:p>
            <a:endParaRPr lang="ru-RU" sz="3200" dirty="0"/>
          </a:p>
          <a:p>
            <a:r>
              <a:rPr lang="en-US" sz="3200" b="1" dirty="0"/>
              <a:t> </a:t>
            </a:r>
            <a:r>
              <a:rPr lang="en-US" sz="3600" b="1" dirty="0" err="1" smtClean="0"/>
              <a:t>tashqi</a:t>
            </a:r>
            <a:r>
              <a:rPr lang="en-US" sz="3600" b="1" dirty="0" smtClean="0"/>
              <a:t> </a:t>
            </a:r>
            <a:r>
              <a:rPr lang="en-US" sz="3600" b="1" dirty="0" err="1"/>
              <a:t>kuchlar</a:t>
            </a:r>
            <a:r>
              <a:rPr lang="en-US" sz="3600" dirty="0"/>
              <a:t> </a:t>
            </a:r>
            <a:r>
              <a:rPr lang="en-US" sz="3200" dirty="0"/>
              <a:t>- </a:t>
            </a:r>
            <a:r>
              <a:rPr lang="en-US" sz="3200" dirty="0" err="1"/>
              <a:t>suyuqlikka</a:t>
            </a:r>
            <a:r>
              <a:rPr lang="en-US" sz="3200" dirty="0"/>
              <a:t> </a:t>
            </a:r>
            <a:r>
              <a:rPr lang="en-US" sz="3200" dirty="0" err="1"/>
              <a:t>boshqa</a:t>
            </a:r>
            <a:r>
              <a:rPr lang="en-US" sz="3200" dirty="0"/>
              <a:t> </a:t>
            </a:r>
            <a:r>
              <a:rPr lang="en-US" sz="3200" dirty="0" err="1"/>
              <a:t>jismlarning</a:t>
            </a:r>
            <a:r>
              <a:rPr lang="en-US" sz="3200" dirty="0"/>
              <a:t> </a:t>
            </a:r>
            <a:r>
              <a:rPr lang="en-US" sz="3200" dirty="0" err="1"/>
              <a:t>ta`sirini</a:t>
            </a:r>
            <a:r>
              <a:rPr lang="en-US" sz="3200" dirty="0"/>
              <a:t> </a:t>
            </a:r>
            <a:r>
              <a:rPr lang="en-US" sz="3200" dirty="0" err="1"/>
              <a:t>ifodalaydi</a:t>
            </a:r>
            <a:r>
              <a:rPr lang="en-US" sz="3200" dirty="0"/>
              <a:t> (</a:t>
            </a:r>
            <a:r>
              <a:rPr lang="en-US" sz="3200" dirty="0" err="1"/>
              <a:t>masalan</a:t>
            </a:r>
            <a:r>
              <a:rPr lang="en-US" sz="3200" dirty="0"/>
              <a:t>, </a:t>
            </a:r>
            <a:r>
              <a:rPr lang="en-US" sz="3200" dirty="0" err="1"/>
              <a:t>suyuqlik</a:t>
            </a:r>
            <a:r>
              <a:rPr lang="en-US" sz="3200" dirty="0"/>
              <a:t> </a:t>
            </a:r>
            <a:r>
              <a:rPr lang="en-US" sz="3200" dirty="0" err="1"/>
              <a:t>solingan</a:t>
            </a:r>
            <a:r>
              <a:rPr lang="en-US" sz="3200" dirty="0"/>
              <a:t>  </a:t>
            </a:r>
            <a:r>
              <a:rPr lang="en-US" sz="3200" dirty="0" err="1"/>
              <a:t>idish</a:t>
            </a:r>
            <a:r>
              <a:rPr lang="en-US" sz="3200" dirty="0"/>
              <a:t>  d</a:t>
            </a:r>
            <a:r>
              <a:rPr lang="ru-RU" sz="3200" dirty="0"/>
              <a:t>е</a:t>
            </a:r>
            <a:r>
              <a:rPr lang="en-US" sz="3200" dirty="0" err="1"/>
              <a:t>vorlarining</a:t>
            </a:r>
            <a:r>
              <a:rPr lang="en-US" sz="3200" dirty="0"/>
              <a:t>  </a:t>
            </a:r>
            <a:r>
              <a:rPr lang="en-US" sz="3200" dirty="0" err="1"/>
              <a:t>tasiri</a:t>
            </a:r>
            <a:r>
              <a:rPr lang="en-US" sz="3200" dirty="0"/>
              <a:t>, </a:t>
            </a:r>
            <a:r>
              <a:rPr lang="en-US" sz="3200" dirty="0" err="1"/>
              <a:t>ochiq</a:t>
            </a:r>
            <a:r>
              <a:rPr lang="en-US" sz="3200" dirty="0"/>
              <a:t> </a:t>
            </a:r>
            <a:r>
              <a:rPr lang="en-US" sz="3200" dirty="0" err="1"/>
              <a:t>yuzaga</a:t>
            </a:r>
            <a:r>
              <a:rPr lang="en-US" sz="3200" dirty="0"/>
              <a:t> </a:t>
            </a:r>
            <a:r>
              <a:rPr lang="en-US" sz="3200" dirty="0" err="1"/>
              <a:t>ta'sir</a:t>
            </a:r>
            <a:r>
              <a:rPr lang="en-US" sz="3200" dirty="0"/>
              <a:t> </a:t>
            </a:r>
            <a:r>
              <a:rPr lang="en-US" sz="3200" dirty="0" err="1"/>
              <a:t>qilayotgan</a:t>
            </a:r>
            <a:r>
              <a:rPr lang="en-US" sz="3200" dirty="0"/>
              <a:t> </a:t>
            </a:r>
            <a:r>
              <a:rPr lang="en-US" sz="3200" dirty="0" err="1"/>
              <a:t>xavo</a:t>
            </a:r>
            <a:r>
              <a:rPr lang="en-US" sz="3200" dirty="0"/>
              <a:t> </a:t>
            </a:r>
            <a:r>
              <a:rPr lang="en-US" sz="3200" dirty="0" err="1"/>
              <a:t>bosimi</a:t>
            </a:r>
            <a:r>
              <a:rPr lang="en-US" sz="3200" dirty="0"/>
              <a:t> </a:t>
            </a:r>
            <a:r>
              <a:rPr lang="en-US" sz="3200" dirty="0" err="1"/>
              <a:t>va</a:t>
            </a:r>
            <a:r>
              <a:rPr lang="en-US" sz="3200" dirty="0"/>
              <a:t> x.).</a:t>
            </a:r>
            <a:endParaRPr lang="ru-RU" sz="32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0679162" y="6488668"/>
            <a:ext cx="137088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Xadjiyeva.S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7808794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291920" y="468224"/>
            <a:ext cx="11569521" cy="5752273"/>
          </a:xfrm>
        </p:spPr>
        <p:txBody>
          <a:bodyPr>
            <a:normAutofit fontScale="85000" lnSpcReduction="10000"/>
          </a:bodyPr>
          <a:lstStyle/>
          <a:p>
            <a:pPr>
              <a:lnSpc>
                <a:spcPct val="150000"/>
              </a:lnSpc>
            </a:pPr>
            <a:r>
              <a:rPr lang="en-US" sz="2800" dirty="0"/>
              <a:t> </a:t>
            </a:r>
            <a:r>
              <a:rPr lang="en-US" sz="2800" dirty="0" err="1"/>
              <a:t>Ichki</a:t>
            </a:r>
            <a:r>
              <a:rPr lang="en-US" sz="2800" dirty="0"/>
              <a:t> </a:t>
            </a:r>
            <a:r>
              <a:rPr lang="en-US" sz="2800" dirty="0" err="1"/>
              <a:t>kuchlar</a:t>
            </a:r>
            <a:r>
              <a:rPr lang="en-US" sz="2800" dirty="0"/>
              <a:t> </a:t>
            </a:r>
            <a:r>
              <a:rPr lang="en-US" sz="2800" dirty="0" err="1"/>
              <a:t>siljituvchi</a:t>
            </a:r>
            <a:r>
              <a:rPr lang="en-US" sz="2800" dirty="0"/>
              <a:t> </a:t>
            </a:r>
            <a:r>
              <a:rPr lang="en-US" sz="2800" dirty="0" err="1"/>
              <a:t>kuchlarga</a:t>
            </a:r>
            <a:r>
              <a:rPr lang="en-US" sz="2800" dirty="0"/>
              <a:t> </a:t>
            </a:r>
            <a:r>
              <a:rPr lang="en-US" sz="2800" dirty="0" err="1"/>
              <a:t>qarshilik</a:t>
            </a:r>
            <a:r>
              <a:rPr lang="en-US" sz="2800" dirty="0"/>
              <a:t>  </a:t>
            </a:r>
            <a:r>
              <a:rPr lang="en-US" sz="2800" dirty="0" err="1"/>
              <a:t>sifatida</a:t>
            </a:r>
            <a:r>
              <a:rPr lang="en-US" sz="2800" dirty="0"/>
              <a:t> </a:t>
            </a:r>
            <a:r>
              <a:rPr lang="en-US" sz="2800" dirty="0" err="1"/>
              <a:t>namoyon</a:t>
            </a:r>
            <a:r>
              <a:rPr lang="en-US" sz="2800" dirty="0"/>
              <a:t> </a:t>
            </a:r>
            <a:r>
              <a:rPr lang="en-US" sz="2800" dirty="0" err="1"/>
              <a:t>bo`ladi</a:t>
            </a:r>
            <a:r>
              <a:rPr lang="en-US" sz="2800" dirty="0"/>
              <a:t> </a:t>
            </a:r>
            <a:r>
              <a:rPr lang="en-US" sz="2800" dirty="0" err="1"/>
              <a:t>va</a:t>
            </a:r>
            <a:r>
              <a:rPr lang="en-US" sz="2800" dirty="0"/>
              <a:t> </a:t>
            </a:r>
            <a:r>
              <a:rPr lang="en-US" sz="2800" dirty="0" err="1"/>
              <a:t>ichki</a:t>
            </a:r>
            <a:r>
              <a:rPr lang="en-US" sz="2800" dirty="0"/>
              <a:t> </a:t>
            </a:r>
            <a:r>
              <a:rPr lang="en-US" sz="2800" dirty="0" err="1"/>
              <a:t>ishqalanish</a:t>
            </a:r>
            <a:r>
              <a:rPr lang="en-US" sz="2800" dirty="0"/>
              <a:t> </a:t>
            </a:r>
            <a:r>
              <a:rPr lang="en-US" sz="2800" dirty="0" err="1"/>
              <a:t>kuchi</a:t>
            </a:r>
            <a:r>
              <a:rPr lang="en-US" sz="2800" dirty="0"/>
              <a:t> d</a:t>
            </a:r>
            <a:r>
              <a:rPr lang="ru-RU" sz="2800" dirty="0"/>
              <a:t>е</a:t>
            </a:r>
            <a:r>
              <a:rPr lang="en-US" sz="2800" dirty="0" err="1"/>
              <a:t>yiladi</a:t>
            </a:r>
            <a:r>
              <a:rPr lang="en-US" sz="2800" dirty="0"/>
              <a:t>. </a:t>
            </a:r>
            <a:r>
              <a:rPr lang="en-US" sz="2800" dirty="0" err="1"/>
              <a:t>tashqi</a:t>
            </a:r>
            <a:r>
              <a:rPr lang="en-US" sz="2800" dirty="0"/>
              <a:t> </a:t>
            </a:r>
            <a:r>
              <a:rPr lang="en-US" sz="2800" dirty="0" err="1"/>
              <a:t>kuchlarni</a:t>
            </a:r>
            <a:r>
              <a:rPr lang="en-US" sz="2800" dirty="0"/>
              <a:t> </a:t>
            </a:r>
            <a:r>
              <a:rPr lang="en-US" sz="2800" dirty="0" err="1"/>
              <a:t>yuza</a:t>
            </a:r>
            <a:r>
              <a:rPr lang="en-US" sz="2800" dirty="0"/>
              <a:t> </a:t>
            </a:r>
            <a:r>
              <a:rPr lang="en-US" sz="2800" dirty="0" err="1"/>
              <a:t>bo`yicha</a:t>
            </a:r>
            <a:r>
              <a:rPr lang="en-US" sz="2800" dirty="0"/>
              <a:t> </a:t>
            </a:r>
            <a:r>
              <a:rPr lang="en-US" sz="2800" dirty="0" err="1"/>
              <a:t>va</a:t>
            </a:r>
            <a:r>
              <a:rPr lang="en-US" sz="2800" dirty="0"/>
              <a:t> </a:t>
            </a:r>
            <a:r>
              <a:rPr lang="en-US" sz="2800" dirty="0" err="1"/>
              <a:t>xajm</a:t>
            </a:r>
            <a:r>
              <a:rPr lang="en-US" sz="2800" dirty="0"/>
              <a:t> </a:t>
            </a:r>
            <a:r>
              <a:rPr lang="en-US" sz="2800" dirty="0" err="1"/>
              <a:t>bo`yicha</a:t>
            </a:r>
            <a:r>
              <a:rPr lang="en-US" sz="2800" dirty="0"/>
              <a:t> </a:t>
            </a:r>
            <a:r>
              <a:rPr lang="en-US" sz="2800" dirty="0" err="1"/>
              <a:t>ta'sir</a:t>
            </a:r>
            <a:r>
              <a:rPr lang="en-US" sz="2800" dirty="0"/>
              <a:t> </a:t>
            </a:r>
            <a:r>
              <a:rPr lang="en-US" sz="2800" dirty="0" err="1"/>
              <a:t>qiluvchi</a:t>
            </a:r>
            <a:r>
              <a:rPr lang="en-US" sz="2800" dirty="0"/>
              <a:t> </a:t>
            </a:r>
            <a:r>
              <a:rPr lang="en-US" sz="2800" dirty="0" err="1"/>
              <a:t>sifatida</a:t>
            </a:r>
            <a:r>
              <a:rPr lang="en-US" sz="2800" dirty="0"/>
              <a:t> </a:t>
            </a:r>
            <a:r>
              <a:rPr lang="en-US" sz="2800" dirty="0" err="1"/>
              <a:t>ko`rish</a:t>
            </a:r>
            <a:r>
              <a:rPr lang="en-US" sz="2800" dirty="0"/>
              <a:t> </a:t>
            </a:r>
            <a:r>
              <a:rPr lang="en-US" sz="2800" dirty="0" err="1"/>
              <a:t>mumkin</a:t>
            </a:r>
            <a:r>
              <a:rPr lang="en-US" sz="2800" dirty="0"/>
              <a:t>. </a:t>
            </a:r>
            <a:r>
              <a:rPr lang="en-US" sz="2800" dirty="0" err="1"/>
              <a:t>Shuning</a:t>
            </a:r>
            <a:r>
              <a:rPr lang="en-US" sz="2800" dirty="0"/>
              <a:t> </a:t>
            </a:r>
            <a:r>
              <a:rPr lang="en-US" sz="2800" dirty="0" err="1"/>
              <a:t>uchun</a:t>
            </a:r>
            <a:r>
              <a:rPr lang="en-US" sz="2800" dirty="0"/>
              <a:t> </a:t>
            </a:r>
            <a:r>
              <a:rPr lang="en-US" sz="2800" dirty="0" err="1"/>
              <a:t>suyuqlikka</a:t>
            </a:r>
            <a:r>
              <a:rPr lang="en-US" sz="2800" dirty="0"/>
              <a:t> </a:t>
            </a:r>
            <a:r>
              <a:rPr lang="en-US" sz="2800" dirty="0" err="1"/>
              <a:t>tasir</a:t>
            </a:r>
            <a:r>
              <a:rPr lang="en-US" sz="2800" dirty="0"/>
              <a:t> </a:t>
            </a:r>
            <a:r>
              <a:rPr lang="en-US" sz="2800" dirty="0" err="1"/>
              <a:t>qiluvchi</a:t>
            </a:r>
            <a:r>
              <a:rPr lang="en-US" sz="2800" dirty="0"/>
              <a:t> </a:t>
            </a:r>
            <a:r>
              <a:rPr lang="en-US" sz="2800" dirty="0" err="1"/>
              <a:t>kuchlar</a:t>
            </a:r>
            <a:r>
              <a:rPr lang="en-US" sz="2800" dirty="0"/>
              <a:t> </a:t>
            </a:r>
            <a:r>
              <a:rPr lang="en-US" sz="2800" dirty="0" err="1"/>
              <a:t>sirt</a:t>
            </a:r>
            <a:r>
              <a:rPr lang="en-US" sz="2800" dirty="0"/>
              <a:t>  </a:t>
            </a:r>
            <a:r>
              <a:rPr lang="en-US" sz="2800" dirty="0" err="1"/>
              <a:t>va</a:t>
            </a:r>
            <a:r>
              <a:rPr lang="en-US" sz="2800" dirty="0"/>
              <a:t>  </a:t>
            </a:r>
            <a:r>
              <a:rPr lang="en-US" sz="2800" dirty="0" err="1"/>
              <a:t>xajm</a:t>
            </a:r>
            <a:r>
              <a:rPr lang="en-US" sz="2800" dirty="0"/>
              <a:t>  </a:t>
            </a:r>
            <a:r>
              <a:rPr lang="en-US" sz="2800" dirty="0" err="1"/>
              <a:t>bo`yicha</a:t>
            </a:r>
            <a:r>
              <a:rPr lang="en-US" sz="2800" dirty="0"/>
              <a:t> </a:t>
            </a:r>
            <a:r>
              <a:rPr lang="en-US" sz="2800" dirty="0" err="1"/>
              <a:t>ta'sir</a:t>
            </a:r>
            <a:r>
              <a:rPr lang="en-US" sz="2800" dirty="0"/>
              <a:t> </a:t>
            </a:r>
            <a:r>
              <a:rPr lang="en-US" sz="2800" dirty="0" err="1"/>
              <a:t>qilishiga</a:t>
            </a:r>
            <a:r>
              <a:rPr lang="en-US" sz="2800" dirty="0"/>
              <a:t> </a:t>
            </a:r>
            <a:r>
              <a:rPr lang="en-US" sz="2800" dirty="0" err="1"/>
              <a:t>qarab</a:t>
            </a:r>
            <a:r>
              <a:rPr lang="en-US" sz="2800" dirty="0"/>
              <a:t> </a:t>
            </a:r>
            <a:r>
              <a:rPr lang="en-US" sz="2800" dirty="0" err="1"/>
              <a:t>yuzaki</a:t>
            </a:r>
            <a:r>
              <a:rPr lang="en-US" sz="2800" dirty="0"/>
              <a:t> </a:t>
            </a:r>
            <a:r>
              <a:rPr lang="en-US" sz="2800" dirty="0" err="1"/>
              <a:t>kuchlarga</a:t>
            </a:r>
            <a:r>
              <a:rPr lang="en-US" sz="2800" dirty="0"/>
              <a:t> </a:t>
            </a:r>
            <a:r>
              <a:rPr lang="en-US" sz="2800" dirty="0" err="1"/>
              <a:t>va</a:t>
            </a:r>
            <a:r>
              <a:rPr lang="en-US" sz="2800" dirty="0"/>
              <a:t> </a:t>
            </a:r>
            <a:r>
              <a:rPr lang="en-US" sz="2800" dirty="0" err="1"/>
              <a:t>massa</a:t>
            </a:r>
            <a:r>
              <a:rPr lang="en-US" sz="2800" dirty="0"/>
              <a:t> </a:t>
            </a:r>
            <a:r>
              <a:rPr lang="en-US" sz="2800" dirty="0" err="1"/>
              <a:t>kuchlarga</a:t>
            </a:r>
            <a:r>
              <a:rPr lang="en-US" sz="2800" dirty="0"/>
              <a:t> </a:t>
            </a:r>
            <a:r>
              <a:rPr lang="en-US" sz="2800" dirty="0" err="1"/>
              <a:t>bo`lish</a:t>
            </a:r>
            <a:r>
              <a:rPr lang="en-US" sz="2800" dirty="0"/>
              <a:t> </a:t>
            </a:r>
            <a:r>
              <a:rPr lang="en-US" sz="2800" dirty="0" err="1"/>
              <a:t>mumkin</a:t>
            </a:r>
            <a:r>
              <a:rPr lang="en-US" sz="2800" dirty="0"/>
              <a:t>. </a:t>
            </a:r>
            <a:endParaRPr lang="ru-RU" sz="2800" dirty="0"/>
          </a:p>
          <a:p>
            <a:pPr>
              <a:lnSpc>
                <a:spcPct val="150000"/>
              </a:lnSpc>
            </a:pPr>
            <a:r>
              <a:rPr lang="en-US" sz="2800" dirty="0" err="1"/>
              <a:t>Yuzaki</a:t>
            </a:r>
            <a:r>
              <a:rPr lang="en-US" sz="2800" dirty="0"/>
              <a:t> </a:t>
            </a:r>
            <a:r>
              <a:rPr lang="en-US" sz="2800" dirty="0" err="1"/>
              <a:t>kuchlar</a:t>
            </a:r>
            <a:r>
              <a:rPr lang="en-US" sz="2800" dirty="0"/>
              <a:t> </a:t>
            </a:r>
            <a:r>
              <a:rPr lang="en-US" sz="2800" dirty="0" err="1"/>
              <a:t>ko`rilayotgan</a:t>
            </a:r>
            <a:r>
              <a:rPr lang="en-US" sz="2800" dirty="0"/>
              <a:t> </a:t>
            </a:r>
            <a:r>
              <a:rPr lang="en-US" sz="2800" dirty="0" err="1"/>
              <a:t>suyuqlikning</a:t>
            </a:r>
            <a:r>
              <a:rPr lang="en-US" sz="2800" dirty="0"/>
              <a:t> </a:t>
            </a:r>
            <a:r>
              <a:rPr lang="en-US" sz="2800" dirty="0" err="1"/>
              <a:t>sirtiga</a:t>
            </a:r>
            <a:r>
              <a:rPr lang="en-US" sz="2800" dirty="0"/>
              <a:t> </a:t>
            </a:r>
            <a:r>
              <a:rPr lang="en-US" sz="2800" dirty="0" err="1"/>
              <a:t>tasir</a:t>
            </a:r>
            <a:r>
              <a:rPr lang="en-US" sz="2800" dirty="0"/>
              <a:t> </a:t>
            </a:r>
            <a:r>
              <a:rPr lang="en-US" sz="2800" dirty="0" err="1"/>
              <a:t>qiladi</a:t>
            </a:r>
            <a:r>
              <a:rPr lang="en-US" sz="2800" dirty="0"/>
              <a:t>.</a:t>
            </a:r>
            <a:endParaRPr lang="ru-RU" sz="2800" dirty="0"/>
          </a:p>
          <a:p>
            <a:pPr>
              <a:lnSpc>
                <a:spcPct val="150000"/>
              </a:lnSpc>
            </a:pPr>
            <a:r>
              <a:rPr lang="en-US" sz="2800" dirty="0" err="1"/>
              <a:t>Ularga</a:t>
            </a:r>
            <a:r>
              <a:rPr lang="en-US" sz="2800" dirty="0"/>
              <a:t> </a:t>
            </a:r>
            <a:r>
              <a:rPr lang="en-US" sz="2800" dirty="0" err="1"/>
              <a:t>bosim</a:t>
            </a:r>
            <a:r>
              <a:rPr lang="en-US" sz="2800" dirty="0"/>
              <a:t> </a:t>
            </a:r>
            <a:r>
              <a:rPr lang="en-US" sz="2800" dirty="0" err="1"/>
              <a:t>kuchi</a:t>
            </a:r>
            <a:r>
              <a:rPr lang="en-US" sz="2800" dirty="0"/>
              <a:t>,  </a:t>
            </a:r>
            <a:r>
              <a:rPr lang="en-US" sz="2800" dirty="0" err="1"/>
              <a:t>sirt</a:t>
            </a:r>
            <a:r>
              <a:rPr lang="en-US" sz="2800" dirty="0"/>
              <a:t> </a:t>
            </a:r>
            <a:r>
              <a:rPr lang="en-US" sz="2800" dirty="0" err="1"/>
              <a:t>taranglik</a:t>
            </a:r>
            <a:r>
              <a:rPr lang="en-US" sz="2800" dirty="0"/>
              <a:t> </a:t>
            </a:r>
            <a:r>
              <a:rPr lang="en-US" sz="2800" dirty="0" err="1"/>
              <a:t>kuchi</a:t>
            </a:r>
            <a:r>
              <a:rPr lang="en-US" sz="2800" dirty="0"/>
              <a:t>, </a:t>
            </a:r>
            <a:r>
              <a:rPr lang="en-US" sz="2800" dirty="0" err="1"/>
              <a:t>idish</a:t>
            </a:r>
            <a:r>
              <a:rPr lang="en-US" sz="2800" dirty="0"/>
              <a:t> d</a:t>
            </a:r>
            <a:r>
              <a:rPr lang="ru-RU" sz="2800" dirty="0"/>
              <a:t>е</a:t>
            </a:r>
            <a:r>
              <a:rPr lang="en-US" sz="2800" dirty="0" err="1"/>
              <a:t>vorining</a:t>
            </a:r>
            <a:r>
              <a:rPr lang="en-US" sz="2800" dirty="0"/>
              <a:t> r</a:t>
            </a:r>
            <a:r>
              <a:rPr lang="ru-RU" sz="2800" dirty="0"/>
              <a:t>е</a:t>
            </a:r>
            <a:r>
              <a:rPr lang="en-US" sz="2800" dirty="0" err="1"/>
              <a:t>aksiya</a:t>
            </a:r>
            <a:r>
              <a:rPr lang="en-US" sz="2800" dirty="0"/>
              <a:t> </a:t>
            </a:r>
            <a:r>
              <a:rPr lang="en-US" sz="2800" dirty="0" err="1"/>
              <a:t>kuchi</a:t>
            </a:r>
            <a:r>
              <a:rPr lang="en-US" sz="2800" dirty="0"/>
              <a:t> </a:t>
            </a:r>
            <a:r>
              <a:rPr lang="en-US" sz="2800" dirty="0" err="1"/>
              <a:t>va</a:t>
            </a:r>
            <a:r>
              <a:rPr lang="en-US" sz="2800" dirty="0"/>
              <a:t> </a:t>
            </a:r>
            <a:r>
              <a:rPr lang="en-US" sz="2800" dirty="0" err="1"/>
              <a:t>ichki</a:t>
            </a:r>
            <a:r>
              <a:rPr lang="en-US" sz="2800" dirty="0"/>
              <a:t> </a:t>
            </a:r>
            <a:r>
              <a:rPr lang="en-US" sz="2800" dirty="0" err="1"/>
              <a:t>ishqalanish</a:t>
            </a:r>
            <a:r>
              <a:rPr lang="en-US" sz="2800" dirty="0"/>
              <a:t> </a:t>
            </a:r>
            <a:r>
              <a:rPr lang="en-US" sz="2800" dirty="0" err="1"/>
              <a:t>kuchlari</a:t>
            </a:r>
            <a:r>
              <a:rPr lang="en-US" sz="2800" dirty="0"/>
              <a:t> </a:t>
            </a:r>
            <a:r>
              <a:rPr lang="en-US" sz="2800" dirty="0" err="1"/>
              <a:t>kiradi</a:t>
            </a:r>
            <a:r>
              <a:rPr lang="en-US" sz="2800" dirty="0"/>
              <a:t>.</a:t>
            </a:r>
            <a:endParaRPr lang="ru-RU" sz="2800" dirty="0"/>
          </a:p>
          <a:p>
            <a:pPr>
              <a:lnSpc>
                <a:spcPct val="150000"/>
              </a:lnSpc>
            </a:pPr>
            <a:r>
              <a:rPr lang="en-US" sz="2800" dirty="0"/>
              <a:t>Massa </a:t>
            </a:r>
            <a:r>
              <a:rPr lang="en-US" sz="2800" dirty="0" err="1"/>
              <a:t>kuchlar</a:t>
            </a:r>
            <a:r>
              <a:rPr lang="en-US" sz="2800" dirty="0"/>
              <a:t> </a:t>
            </a:r>
            <a:r>
              <a:rPr lang="en-US" sz="2800" dirty="0" err="1"/>
              <a:t>qaralayotgan</a:t>
            </a:r>
            <a:r>
              <a:rPr lang="en-US" sz="2800" dirty="0"/>
              <a:t> </a:t>
            </a:r>
            <a:r>
              <a:rPr lang="en-US" sz="2800" dirty="0" err="1"/>
              <a:t>suyuqlik</a:t>
            </a:r>
            <a:r>
              <a:rPr lang="en-US" sz="2800" dirty="0"/>
              <a:t> </a:t>
            </a:r>
            <a:r>
              <a:rPr lang="en-US" sz="2800" dirty="0" err="1"/>
              <a:t>xajmining</a:t>
            </a:r>
            <a:r>
              <a:rPr lang="en-US" sz="2800" dirty="0"/>
              <a:t> </a:t>
            </a:r>
            <a:r>
              <a:rPr lang="en-US" sz="2800" dirty="0" err="1"/>
              <a:t>xar</a:t>
            </a:r>
            <a:r>
              <a:rPr lang="en-US" sz="2800" dirty="0"/>
              <a:t>  </a:t>
            </a:r>
            <a:r>
              <a:rPr lang="en-US" sz="2800" dirty="0" err="1"/>
              <a:t>bir</a:t>
            </a:r>
            <a:r>
              <a:rPr lang="en-US" sz="2800" dirty="0"/>
              <a:t>  </a:t>
            </a:r>
            <a:r>
              <a:rPr lang="en-US" sz="2800" dirty="0" err="1"/>
              <a:t>zarrasiga</a:t>
            </a:r>
            <a:r>
              <a:rPr lang="en-US" sz="2800" dirty="0"/>
              <a:t> </a:t>
            </a:r>
            <a:r>
              <a:rPr lang="en-US" sz="2800" dirty="0" err="1"/>
              <a:t>ta'sir</a:t>
            </a:r>
            <a:r>
              <a:rPr lang="en-US" sz="2800" dirty="0"/>
              <a:t> </a:t>
            </a:r>
            <a:r>
              <a:rPr lang="en-US" sz="2800" dirty="0" err="1"/>
              <a:t>qiladi</a:t>
            </a:r>
            <a:r>
              <a:rPr lang="en-US" sz="2800" dirty="0"/>
              <a:t> </a:t>
            </a:r>
            <a:r>
              <a:rPr lang="en-US" sz="2800" dirty="0" err="1"/>
              <a:t>va</a:t>
            </a:r>
            <a:r>
              <a:rPr lang="en-US" sz="2800" dirty="0"/>
              <a:t> </a:t>
            </a:r>
            <a:r>
              <a:rPr lang="en-US" sz="2800" dirty="0" err="1"/>
              <a:t>uning</a:t>
            </a:r>
            <a:r>
              <a:rPr lang="en-US" sz="2800" dirty="0"/>
              <a:t> </a:t>
            </a:r>
            <a:r>
              <a:rPr lang="en-US" sz="2800" dirty="0" err="1"/>
              <a:t>massasiga</a:t>
            </a:r>
            <a:r>
              <a:rPr lang="en-US" sz="2800" dirty="0"/>
              <a:t> </a:t>
            </a:r>
            <a:r>
              <a:rPr lang="en-US" sz="2800" dirty="0" err="1"/>
              <a:t>proportsional</a:t>
            </a:r>
            <a:r>
              <a:rPr lang="en-US" sz="2800" dirty="0"/>
              <a:t> </a:t>
            </a:r>
            <a:r>
              <a:rPr lang="en-US" sz="2800" dirty="0" err="1"/>
              <a:t>bo`ladi</a:t>
            </a:r>
            <a:r>
              <a:rPr lang="en-US" sz="2800" dirty="0"/>
              <a:t>. </a:t>
            </a:r>
            <a:r>
              <a:rPr lang="ru-RU" sz="2800" dirty="0" err="1"/>
              <a:t>Ularga</a:t>
            </a:r>
            <a:r>
              <a:rPr lang="ru-RU" sz="2800" dirty="0"/>
              <a:t> </a:t>
            </a:r>
            <a:r>
              <a:rPr lang="ru-RU" sz="2800" dirty="0" err="1"/>
              <a:t>og`irlik</a:t>
            </a:r>
            <a:r>
              <a:rPr lang="ru-RU" sz="2800" dirty="0"/>
              <a:t> </a:t>
            </a:r>
            <a:r>
              <a:rPr lang="ru-RU" sz="2800" dirty="0" err="1"/>
              <a:t>kuchi</a:t>
            </a:r>
            <a:r>
              <a:rPr lang="ru-RU" sz="2800" dirty="0"/>
              <a:t> </a:t>
            </a:r>
            <a:r>
              <a:rPr lang="ru-RU" sz="2800" dirty="0" err="1"/>
              <a:t>va</a:t>
            </a:r>
            <a:r>
              <a:rPr lang="ru-RU" sz="2800" dirty="0"/>
              <a:t> </a:t>
            </a:r>
            <a:r>
              <a:rPr lang="ru-RU" sz="2800" dirty="0" err="1"/>
              <a:t>inеrtsiya</a:t>
            </a:r>
            <a:r>
              <a:rPr lang="ru-RU" sz="2800" dirty="0"/>
              <a:t> </a:t>
            </a:r>
            <a:r>
              <a:rPr lang="ru-RU" sz="2800" dirty="0" err="1"/>
              <a:t>kuchlari</a:t>
            </a:r>
            <a:r>
              <a:rPr lang="ru-RU" sz="2800" dirty="0"/>
              <a:t> </a:t>
            </a:r>
            <a:r>
              <a:rPr lang="ru-RU" sz="2800" dirty="0" err="1"/>
              <a:t>kiradi</a:t>
            </a:r>
            <a:r>
              <a:rPr lang="ru-RU" sz="2800" dirty="0"/>
              <a:t>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0600742" y="6488668"/>
            <a:ext cx="137088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Xadjiyeva.S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7369204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622479" y="1278229"/>
            <a:ext cx="10058400" cy="1194516"/>
          </a:xfrm>
        </p:spPr>
        <p:txBody>
          <a:bodyPr>
            <a:normAutofit/>
          </a:bodyPr>
          <a:lstStyle/>
          <a:p>
            <a:pPr lvl="0"/>
            <a:r>
              <a:rPr lang="ru-RU" sz="3600" i="1" dirty="0" err="1" smtClean="0"/>
              <a:t>Tinch</a:t>
            </a:r>
            <a:r>
              <a:rPr lang="ru-RU" sz="3600" i="1" dirty="0" smtClean="0"/>
              <a:t> </a:t>
            </a:r>
            <a:r>
              <a:rPr lang="ru-RU" sz="3600" i="1" dirty="0" err="1"/>
              <a:t>turgan</a:t>
            </a:r>
            <a:r>
              <a:rPr lang="ru-RU" sz="3600" i="1" dirty="0"/>
              <a:t>  </a:t>
            </a:r>
            <a:r>
              <a:rPr lang="ru-RU" sz="3600" i="1" dirty="0" err="1"/>
              <a:t>suyuqlikdagi</a:t>
            </a:r>
            <a:r>
              <a:rPr lang="ru-RU" sz="3600" i="1" dirty="0"/>
              <a:t>  </a:t>
            </a:r>
            <a:r>
              <a:rPr lang="ru-RU" sz="3600" i="1" dirty="0" err="1"/>
              <a:t>bosim</a:t>
            </a:r>
            <a:r>
              <a:rPr lang="ru-RU" sz="3600" i="1" dirty="0"/>
              <a:t>  (</a:t>
            </a:r>
            <a:r>
              <a:rPr lang="ru-RU" sz="3600" i="1" dirty="0" err="1"/>
              <a:t>ya'ni</a:t>
            </a:r>
            <a:r>
              <a:rPr lang="ru-RU" sz="3600" i="1" dirty="0"/>
              <a:t> </a:t>
            </a:r>
            <a:r>
              <a:rPr lang="ru-RU" sz="3600" i="1" dirty="0" err="1"/>
              <a:t>gidrostatik</a:t>
            </a:r>
            <a:r>
              <a:rPr lang="ru-RU" sz="3600" i="1" dirty="0"/>
              <a:t> </a:t>
            </a:r>
            <a:r>
              <a:rPr lang="ru-RU" sz="3600" i="1" dirty="0" err="1"/>
              <a:t>bosim</a:t>
            </a:r>
            <a:r>
              <a:rPr lang="ru-RU" sz="3600" i="1" dirty="0"/>
              <a:t>) </a:t>
            </a:r>
            <a:r>
              <a:rPr lang="ru-RU" sz="3600" i="1" dirty="0" err="1"/>
              <a:t>ikkita</a:t>
            </a:r>
            <a:r>
              <a:rPr lang="ru-RU" sz="3600" i="1" dirty="0"/>
              <a:t> </a:t>
            </a:r>
            <a:r>
              <a:rPr lang="ru-RU" sz="3600" i="1" dirty="0" err="1"/>
              <a:t>asosiy</a:t>
            </a:r>
            <a:r>
              <a:rPr lang="ru-RU" sz="3600" i="1" dirty="0"/>
              <a:t> </a:t>
            </a:r>
            <a:r>
              <a:rPr lang="ru-RU" sz="3600" i="1" dirty="0" err="1"/>
              <a:t>xossaga</a:t>
            </a:r>
            <a:r>
              <a:rPr lang="ru-RU" sz="3600" i="1" dirty="0"/>
              <a:t> </a:t>
            </a:r>
            <a:r>
              <a:rPr lang="ru-RU" sz="3600" i="1" dirty="0" err="1"/>
              <a:t>ega</a:t>
            </a:r>
            <a:r>
              <a:rPr lang="ru-RU" sz="3600" i="1" dirty="0" smtClean="0"/>
              <a:t>:</a:t>
            </a:r>
            <a:endParaRPr lang="ru-RU" sz="3600" i="1" dirty="0"/>
          </a:p>
        </p:txBody>
      </p:sp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622479" y="2623793"/>
            <a:ext cx="8369300" cy="3017153"/>
          </a:xfrm>
        </p:spPr>
        <p:txBody>
          <a:bodyPr>
            <a:noAutofit/>
          </a:bodyPr>
          <a:lstStyle/>
          <a:p>
            <a:r>
              <a:rPr lang="ru-RU" sz="2400" b="1" dirty="0"/>
              <a:t>1</a:t>
            </a:r>
            <a:r>
              <a:rPr lang="ru-RU" sz="2400" b="1" i="1" u="sng" dirty="0"/>
              <a:t>-xossa</a:t>
            </a:r>
            <a:r>
              <a:rPr lang="ru-RU" sz="2400" dirty="0"/>
              <a:t> </a:t>
            </a:r>
            <a:r>
              <a:rPr lang="ru-RU" sz="2400" dirty="0" err="1"/>
              <a:t>Gidrostatik</a:t>
            </a:r>
            <a:r>
              <a:rPr lang="ru-RU" sz="2400" dirty="0"/>
              <a:t> </a:t>
            </a:r>
            <a:r>
              <a:rPr lang="ru-RU" sz="2400" dirty="0" err="1"/>
              <a:t>bosim</a:t>
            </a:r>
            <a:r>
              <a:rPr lang="ru-RU" sz="2400" dirty="0"/>
              <a:t> </a:t>
            </a:r>
            <a:r>
              <a:rPr lang="ru-RU" sz="2400" dirty="0" err="1"/>
              <a:t>o`zi</a:t>
            </a:r>
            <a:r>
              <a:rPr lang="ru-RU" sz="2400" dirty="0"/>
              <a:t> </a:t>
            </a:r>
            <a:r>
              <a:rPr lang="ru-RU" sz="2400" dirty="0" err="1"/>
              <a:t>ta'sir</a:t>
            </a:r>
            <a:r>
              <a:rPr lang="ru-RU" sz="2400" dirty="0"/>
              <a:t> </a:t>
            </a:r>
            <a:r>
              <a:rPr lang="ru-RU" sz="2400" dirty="0" err="1"/>
              <a:t>qilayotgan</a:t>
            </a:r>
            <a:r>
              <a:rPr lang="ru-RU" sz="2400" dirty="0"/>
              <a:t> </a:t>
            </a:r>
            <a:r>
              <a:rPr lang="ru-RU" sz="2400" dirty="0" err="1"/>
              <a:t>yuzaga</a:t>
            </a:r>
            <a:r>
              <a:rPr lang="ru-RU" sz="2400" dirty="0"/>
              <a:t> </a:t>
            </a:r>
            <a:r>
              <a:rPr lang="ru-RU" sz="2400" dirty="0" err="1"/>
              <a:t>hamma</a:t>
            </a:r>
            <a:r>
              <a:rPr lang="ru-RU" sz="2400" dirty="0"/>
              <a:t> </a:t>
            </a:r>
            <a:r>
              <a:rPr lang="ru-RU" sz="2400" dirty="0" err="1"/>
              <a:t>vaqt</a:t>
            </a:r>
            <a:r>
              <a:rPr lang="ru-RU" sz="2400" dirty="0"/>
              <a:t> </a:t>
            </a:r>
            <a:r>
              <a:rPr lang="ru-RU" sz="2400" dirty="0" err="1"/>
              <a:t>ichki</a:t>
            </a:r>
            <a:r>
              <a:rPr lang="ru-RU" sz="2400" dirty="0"/>
              <a:t> </a:t>
            </a:r>
            <a:r>
              <a:rPr lang="ru-RU" sz="2400" dirty="0" err="1"/>
              <a:t>normal</a:t>
            </a:r>
            <a:r>
              <a:rPr lang="ru-RU" sz="2400" dirty="0"/>
              <a:t> </a:t>
            </a:r>
            <a:r>
              <a:rPr lang="ru-RU" sz="2400" dirty="0" err="1"/>
              <a:t>bo`yicha</a:t>
            </a:r>
            <a:r>
              <a:rPr lang="ru-RU" sz="2400" dirty="0"/>
              <a:t> </a:t>
            </a:r>
            <a:r>
              <a:rPr lang="ru-RU" sz="2400" dirty="0" err="1"/>
              <a:t>yo`nalgan</a:t>
            </a:r>
            <a:r>
              <a:rPr lang="ru-RU" sz="2400" dirty="0"/>
              <a:t> </a:t>
            </a:r>
            <a:r>
              <a:rPr lang="ru-RU" sz="2400" dirty="0" err="1"/>
              <a:t>bo`ladi</a:t>
            </a:r>
            <a:r>
              <a:rPr lang="ru-RU" sz="2400" dirty="0"/>
              <a:t>. </a:t>
            </a:r>
            <a:r>
              <a:rPr lang="ru-RU" sz="2400" dirty="0" err="1"/>
              <a:t>Bu</a:t>
            </a:r>
            <a:r>
              <a:rPr lang="ru-RU" sz="2400" dirty="0"/>
              <a:t> </a:t>
            </a:r>
            <a:r>
              <a:rPr lang="ru-RU" sz="2400" dirty="0" err="1"/>
              <a:t>xossaning</a:t>
            </a:r>
            <a:r>
              <a:rPr lang="ru-RU" sz="2400" dirty="0"/>
              <a:t> </a:t>
            </a:r>
            <a:r>
              <a:rPr lang="ru-RU" sz="2400" dirty="0" err="1"/>
              <a:t>to`g`riligini</a:t>
            </a:r>
            <a:r>
              <a:rPr lang="ru-RU" sz="2400" dirty="0"/>
              <a:t> </a:t>
            </a:r>
            <a:r>
              <a:rPr lang="ru-RU" sz="2400" dirty="0" err="1"/>
              <a:t>isbotlash</a:t>
            </a:r>
            <a:r>
              <a:rPr lang="ru-RU" sz="2400" dirty="0"/>
              <a:t> </a:t>
            </a:r>
            <a:r>
              <a:rPr lang="ru-RU" sz="2400" dirty="0" err="1"/>
              <a:t>uchun</a:t>
            </a:r>
            <a:r>
              <a:rPr lang="ru-RU" sz="2400" dirty="0"/>
              <a:t> </a:t>
            </a:r>
            <a:r>
              <a:rPr lang="ru-RU" sz="2400" dirty="0" err="1"/>
              <a:t>gidrostatik</a:t>
            </a:r>
            <a:r>
              <a:rPr lang="ru-RU" sz="2400" dirty="0"/>
              <a:t> </a:t>
            </a:r>
            <a:r>
              <a:rPr lang="ru-RU" sz="2400" dirty="0" err="1"/>
              <a:t>bosim</a:t>
            </a:r>
            <a:r>
              <a:rPr lang="ru-RU" sz="2400" dirty="0"/>
              <a:t>  </a:t>
            </a:r>
            <a:r>
              <a:rPr lang="ru-RU" sz="2400" b="1" dirty="0"/>
              <a:t>p</a:t>
            </a:r>
            <a:r>
              <a:rPr lang="ru-RU" sz="2400" dirty="0"/>
              <a:t>  </a:t>
            </a:r>
            <a:r>
              <a:rPr lang="ru-RU" sz="2400" dirty="0" err="1"/>
              <a:t>o`zi</a:t>
            </a:r>
            <a:r>
              <a:rPr lang="ru-RU" sz="2400" dirty="0"/>
              <a:t> </a:t>
            </a:r>
            <a:r>
              <a:rPr lang="ru-RU" sz="2400" dirty="0" err="1"/>
              <a:t>ta'sir</a:t>
            </a:r>
            <a:r>
              <a:rPr lang="ru-RU" sz="2400" dirty="0"/>
              <a:t> </a:t>
            </a:r>
            <a:r>
              <a:rPr lang="ru-RU" sz="2400" dirty="0" err="1"/>
              <a:t>qilayotgan</a:t>
            </a:r>
            <a:r>
              <a:rPr lang="ru-RU" sz="2400" dirty="0"/>
              <a:t> </a:t>
            </a:r>
            <a:r>
              <a:rPr lang="ru-RU" sz="2400" dirty="0" err="1"/>
              <a:t>yuzaga</a:t>
            </a:r>
            <a:r>
              <a:rPr lang="ru-RU" sz="2400" dirty="0"/>
              <a:t> </a:t>
            </a:r>
            <a:r>
              <a:rPr lang="ru-RU" sz="2400" dirty="0" err="1"/>
              <a:t>normal</a:t>
            </a:r>
            <a:r>
              <a:rPr lang="ru-RU" sz="2400" dirty="0"/>
              <a:t> </a:t>
            </a:r>
            <a:r>
              <a:rPr lang="ru-RU" sz="2400" dirty="0" err="1"/>
              <a:t>bo`yicha</a:t>
            </a:r>
            <a:r>
              <a:rPr lang="ru-RU" sz="2400" dirty="0"/>
              <a:t> </a:t>
            </a:r>
            <a:r>
              <a:rPr lang="ru-RU" sz="2400" dirty="0" err="1"/>
              <a:t>yo`nalmagan</a:t>
            </a:r>
            <a:r>
              <a:rPr lang="ru-RU" sz="2400" dirty="0"/>
              <a:t> </a:t>
            </a:r>
            <a:r>
              <a:rPr lang="ru-RU" sz="2400" dirty="0" err="1"/>
              <a:t>dеb</a:t>
            </a:r>
            <a:r>
              <a:rPr lang="ru-RU" sz="2400" dirty="0"/>
              <a:t> </a:t>
            </a:r>
            <a:r>
              <a:rPr lang="ru-RU" sz="2400" dirty="0" err="1"/>
              <a:t>faraz</a:t>
            </a:r>
            <a:r>
              <a:rPr lang="ru-RU" sz="2400" dirty="0"/>
              <a:t> </a:t>
            </a:r>
            <a:r>
              <a:rPr lang="ru-RU" sz="2400" dirty="0" err="1"/>
              <a:t>qilamiz</a:t>
            </a:r>
            <a:r>
              <a:rPr lang="ru-RU" sz="2400" dirty="0"/>
              <a:t>. </a:t>
            </a:r>
          </a:p>
          <a:p>
            <a:r>
              <a:rPr lang="en-US" sz="2400" dirty="0"/>
              <a:t>Bu </a:t>
            </a:r>
            <a:r>
              <a:rPr lang="en-US" sz="2400" dirty="0" err="1"/>
              <a:t>xolda</a:t>
            </a:r>
            <a:r>
              <a:rPr lang="en-US" sz="2400" dirty="0"/>
              <a:t> </a:t>
            </a:r>
            <a:r>
              <a:rPr lang="en-US" sz="2400" b="1" dirty="0"/>
              <a:t>p</a:t>
            </a:r>
            <a:r>
              <a:rPr lang="en-US" sz="2400" dirty="0"/>
              <a:t> normal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urinma</a:t>
            </a:r>
            <a:r>
              <a:rPr lang="en-US" sz="2400" dirty="0"/>
              <a:t> </a:t>
            </a:r>
            <a:r>
              <a:rPr lang="en-US" sz="2400" dirty="0" err="1"/>
              <a:t>yo`nalishlarda</a:t>
            </a:r>
            <a:r>
              <a:rPr lang="en-US" sz="2400" dirty="0"/>
              <a:t> pro</a:t>
            </a:r>
            <a:r>
              <a:rPr lang="ru-RU" sz="2400" dirty="0"/>
              <a:t>е</a:t>
            </a:r>
            <a:r>
              <a:rPr lang="en-US" sz="2400" dirty="0" err="1"/>
              <a:t>ksiyalarga</a:t>
            </a:r>
            <a:r>
              <a:rPr lang="en-US" sz="2400" dirty="0"/>
              <a:t> </a:t>
            </a:r>
            <a:r>
              <a:rPr lang="en-US" sz="2400" dirty="0" err="1"/>
              <a:t>ega</a:t>
            </a:r>
            <a:r>
              <a:rPr lang="en-US" sz="2400" dirty="0"/>
              <a:t> </a:t>
            </a:r>
            <a:r>
              <a:rPr lang="en-US" sz="2400" dirty="0" err="1"/>
              <a:t>bo`ladi</a:t>
            </a:r>
            <a:r>
              <a:rPr lang="en-US" sz="2400" dirty="0"/>
              <a:t>. Ammo </a:t>
            </a:r>
            <a:r>
              <a:rPr lang="en-US" sz="2400" dirty="0" err="1"/>
              <a:t>urinma</a:t>
            </a:r>
            <a:r>
              <a:rPr lang="en-US" sz="2400" dirty="0"/>
              <a:t> </a:t>
            </a:r>
            <a:r>
              <a:rPr lang="en-US" sz="2400" dirty="0" err="1"/>
              <a:t>yo’nalishdagi</a:t>
            </a:r>
            <a:r>
              <a:rPr lang="en-US" sz="2400" dirty="0"/>
              <a:t> pro</a:t>
            </a:r>
            <a:r>
              <a:rPr lang="ru-RU" sz="2400" dirty="0"/>
              <a:t>е</a:t>
            </a:r>
            <a:r>
              <a:rPr lang="en-US" sz="2400" dirty="0" err="1"/>
              <a:t>ksiya</a:t>
            </a:r>
            <a:r>
              <a:rPr lang="en-US" sz="2400" dirty="0"/>
              <a:t> </a:t>
            </a:r>
            <a:r>
              <a:rPr lang="en-US" sz="2400" dirty="0" err="1"/>
              <a:t>suyuqlik</a:t>
            </a:r>
            <a:r>
              <a:rPr lang="en-US" sz="2400" dirty="0"/>
              <a:t> </a:t>
            </a:r>
            <a:r>
              <a:rPr lang="en-US" sz="2400" dirty="0" err="1"/>
              <a:t>qatlamlarini</a:t>
            </a:r>
            <a:r>
              <a:rPr lang="en-US" sz="2400" dirty="0"/>
              <a:t> </a:t>
            </a:r>
            <a:r>
              <a:rPr lang="en-US" sz="2400" dirty="0" err="1"/>
              <a:t>harakatlanishiga</a:t>
            </a:r>
            <a:r>
              <a:rPr lang="en-US" sz="2400" dirty="0"/>
              <a:t> </a:t>
            </a:r>
            <a:r>
              <a:rPr lang="en-US" sz="2400" dirty="0" err="1"/>
              <a:t>olib</a:t>
            </a:r>
            <a:r>
              <a:rPr lang="en-US" sz="2400" dirty="0"/>
              <a:t> k</a:t>
            </a:r>
            <a:r>
              <a:rPr lang="ru-RU" sz="2400" dirty="0"/>
              <a:t>е</a:t>
            </a:r>
            <a:r>
              <a:rPr lang="en-US" sz="2400" dirty="0" err="1"/>
              <a:t>ladi</a:t>
            </a:r>
            <a:r>
              <a:rPr lang="en-US" sz="2400" dirty="0"/>
              <a:t>. </a:t>
            </a:r>
            <a:r>
              <a:rPr lang="en-US" sz="2400" dirty="0" err="1"/>
              <a:t>Suyuqlik</a:t>
            </a:r>
            <a:r>
              <a:rPr lang="en-US" sz="2400" dirty="0"/>
              <a:t> </a:t>
            </a:r>
            <a:r>
              <a:rPr lang="en-US" sz="2400" dirty="0" err="1"/>
              <a:t>muvozanatda</a:t>
            </a:r>
            <a:r>
              <a:rPr lang="en-US" sz="2400" dirty="0"/>
              <a:t> </a:t>
            </a:r>
            <a:r>
              <a:rPr lang="en-US" sz="2400" dirty="0" err="1"/>
              <a:t>bo`lgani</a:t>
            </a:r>
            <a:r>
              <a:rPr lang="en-US" sz="2400" dirty="0"/>
              <a:t> </a:t>
            </a:r>
            <a:r>
              <a:rPr lang="en-US" sz="2400" dirty="0" err="1"/>
              <a:t>uchun</a:t>
            </a:r>
            <a:r>
              <a:rPr lang="en-US" sz="2400" dirty="0"/>
              <a:t> </a:t>
            </a:r>
            <a:r>
              <a:rPr lang="en-US" sz="2400" dirty="0" err="1"/>
              <a:t>bu</a:t>
            </a:r>
            <a:r>
              <a:rPr lang="en-US" sz="2400" dirty="0"/>
              <a:t> </a:t>
            </a:r>
            <a:r>
              <a:rPr lang="en-US" sz="2400" dirty="0" err="1"/>
              <a:t>hol</a:t>
            </a:r>
            <a:r>
              <a:rPr lang="en-US" sz="2400" dirty="0"/>
              <a:t> </a:t>
            </a:r>
            <a:r>
              <a:rPr lang="en-US" sz="2400" dirty="0" err="1"/>
              <a:t>yuz</a:t>
            </a:r>
            <a:r>
              <a:rPr lang="en-US" sz="2400" dirty="0"/>
              <a:t> b</a:t>
            </a:r>
            <a:r>
              <a:rPr lang="ru-RU" sz="2400" dirty="0"/>
              <a:t>е</a:t>
            </a:r>
            <a:r>
              <a:rPr lang="en-US" sz="2400" dirty="0"/>
              <a:t>rishi </a:t>
            </a:r>
            <a:r>
              <a:rPr lang="en-US" sz="2400" dirty="0" err="1"/>
              <a:t>mumkin</a:t>
            </a:r>
            <a:r>
              <a:rPr lang="en-US" sz="2400" dirty="0"/>
              <a:t> </a:t>
            </a:r>
            <a:r>
              <a:rPr lang="en-US" sz="2400" dirty="0" err="1"/>
              <a:t>emas</a:t>
            </a:r>
            <a:r>
              <a:rPr lang="en-US" sz="2400" dirty="0"/>
              <a:t>. </a:t>
            </a:r>
            <a:r>
              <a:rPr lang="en-US" sz="2400" dirty="0" err="1"/>
              <a:t>Bundan</a:t>
            </a:r>
            <a:r>
              <a:rPr lang="en-US" sz="2400" dirty="0"/>
              <a:t> p normal </a:t>
            </a:r>
            <a:r>
              <a:rPr lang="en-US" sz="2400" dirty="0" err="1"/>
              <a:t>bo`yicha</a:t>
            </a:r>
            <a:r>
              <a:rPr lang="en-US" sz="2400" dirty="0"/>
              <a:t> </a:t>
            </a:r>
            <a:r>
              <a:rPr lang="en-US" sz="2400" dirty="0" err="1"/>
              <a:t>yo`nalmagan</a:t>
            </a:r>
            <a:r>
              <a:rPr lang="en-US" sz="2400" dirty="0"/>
              <a:t> d</a:t>
            </a:r>
            <a:r>
              <a:rPr lang="ru-RU" sz="2400" dirty="0"/>
              <a:t>е</a:t>
            </a:r>
            <a:r>
              <a:rPr lang="en-US" sz="2400" dirty="0" err="1"/>
              <a:t>gan</a:t>
            </a:r>
            <a:r>
              <a:rPr lang="en-US" sz="2400" dirty="0"/>
              <a:t> </a:t>
            </a:r>
            <a:r>
              <a:rPr lang="en-US" sz="2400" dirty="0" err="1"/>
              <a:t>fikr</a:t>
            </a:r>
            <a:r>
              <a:rPr lang="en-US" sz="2400" dirty="0"/>
              <a:t> </a:t>
            </a:r>
            <a:r>
              <a:rPr lang="en-US" sz="2400" dirty="0" err="1"/>
              <a:t>noto`g`ri</a:t>
            </a:r>
            <a:r>
              <a:rPr lang="en-US" sz="2400" dirty="0"/>
              <a:t> </a:t>
            </a:r>
            <a:r>
              <a:rPr lang="en-US" sz="2400" dirty="0" err="1"/>
              <a:t>ekanligi</a:t>
            </a:r>
            <a:r>
              <a:rPr lang="en-US" sz="2400" dirty="0"/>
              <a:t> k</a:t>
            </a:r>
            <a:r>
              <a:rPr lang="ru-RU" sz="2400" dirty="0"/>
              <a:t>е</a:t>
            </a:r>
            <a:r>
              <a:rPr lang="en-US" sz="2400" dirty="0"/>
              <a:t>lib </a:t>
            </a:r>
            <a:r>
              <a:rPr lang="en-US" sz="2400" dirty="0" err="1" smtClean="0"/>
              <a:t>chiqadi</a:t>
            </a:r>
            <a:endParaRPr lang="ru-RU" sz="2400" dirty="0"/>
          </a:p>
        </p:txBody>
      </p:sp>
      <p:pic>
        <p:nvPicPr>
          <p:cNvPr id="4" name="Рисунок 3" descr="2-1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159204" y="2837742"/>
            <a:ext cx="2702238" cy="28933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1638038" y="542406"/>
            <a:ext cx="991628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Gidrostatik</a:t>
            </a:r>
            <a:r>
              <a:rPr lang="ru-RU" sz="3200" b="1" dirty="0"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3200" b="1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bosim</a:t>
            </a:r>
            <a:r>
              <a:rPr lang="ru-RU" sz="3200" b="1" dirty="0">
                <a:latin typeface="Times New Roman" panose="02020603050405020304" pitchFamily="18" charset="0"/>
                <a:ea typeface="MS Mincho" panose="02020609040205080304" pitchFamily="49" charset="-128"/>
              </a:rPr>
              <a:t>  </a:t>
            </a:r>
            <a:r>
              <a:rPr lang="ru-RU" sz="3200" b="1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va</a:t>
            </a:r>
            <a:r>
              <a:rPr lang="ru-RU" sz="3200" b="1" dirty="0"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3200" b="1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uning</a:t>
            </a:r>
            <a:r>
              <a:rPr lang="ru-RU" sz="3200" b="1" dirty="0"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3200" b="1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xossalari</a:t>
            </a:r>
            <a:endParaRPr lang="ru-RU" sz="32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0680879" y="6488668"/>
            <a:ext cx="137088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Xadjiyeva.S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7058895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5307" y="286603"/>
            <a:ext cx="10550373" cy="1450757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US" sz="3200" b="1" dirty="0"/>
              <a:t> </a:t>
            </a:r>
            <a:r>
              <a:rPr lang="en-US" sz="3200" b="1" i="1" u="sng" dirty="0" smtClean="0"/>
              <a:t>2-xossa</a:t>
            </a:r>
            <a:r>
              <a:rPr lang="ru-RU" sz="3200" b="1" i="1" u="sng" dirty="0" smtClean="0"/>
              <a:t> </a:t>
            </a:r>
            <a:r>
              <a:rPr lang="en-US" sz="3200" dirty="0" smtClean="0"/>
              <a:t> </a:t>
            </a:r>
            <a:r>
              <a:rPr lang="en-US" sz="3200" i="1" dirty="0" err="1"/>
              <a:t>Gidrostatik</a:t>
            </a:r>
            <a:r>
              <a:rPr lang="en-US" sz="3200" i="1" dirty="0"/>
              <a:t> </a:t>
            </a:r>
            <a:r>
              <a:rPr lang="en-US" sz="3200" i="1" dirty="0" err="1"/>
              <a:t>bosim</a:t>
            </a:r>
            <a:r>
              <a:rPr lang="en-US" sz="3200" i="1" dirty="0"/>
              <a:t> </a:t>
            </a:r>
            <a:r>
              <a:rPr lang="en-US" sz="3200" i="1" dirty="0" err="1"/>
              <a:t>o`zi</a:t>
            </a:r>
            <a:r>
              <a:rPr lang="en-US" sz="3200" i="1" dirty="0"/>
              <a:t> </a:t>
            </a:r>
            <a:r>
              <a:rPr lang="en-US" sz="3200" i="1" dirty="0" err="1"/>
              <a:t>ta'sir</a:t>
            </a:r>
            <a:r>
              <a:rPr lang="en-US" sz="3200" i="1" dirty="0"/>
              <a:t> </a:t>
            </a:r>
            <a:r>
              <a:rPr lang="en-US" sz="3200" i="1" dirty="0" err="1"/>
              <a:t>qilayotgan</a:t>
            </a:r>
            <a:r>
              <a:rPr lang="en-US" sz="3200" i="1" dirty="0"/>
              <a:t> </a:t>
            </a:r>
            <a:r>
              <a:rPr lang="en-US" sz="3200" i="1" dirty="0" err="1"/>
              <a:t>nuqtada</a:t>
            </a:r>
            <a:r>
              <a:rPr lang="en-US" sz="3200" i="1" dirty="0"/>
              <a:t> </a:t>
            </a:r>
            <a:r>
              <a:rPr lang="en-US" sz="3200" i="1" dirty="0" err="1"/>
              <a:t>hamma</a:t>
            </a:r>
            <a:r>
              <a:rPr lang="en-US" sz="3200" i="1" dirty="0"/>
              <a:t> </a:t>
            </a:r>
            <a:r>
              <a:rPr lang="en-US" sz="3200" i="1" dirty="0" err="1"/>
              <a:t>yo`nalishlar</a:t>
            </a:r>
            <a:r>
              <a:rPr lang="en-US" sz="3200" i="1" dirty="0"/>
              <a:t> </a:t>
            </a:r>
            <a:r>
              <a:rPr lang="en-US" sz="3200" i="1" dirty="0" err="1"/>
              <a:t>bo`yicha</a:t>
            </a:r>
            <a:r>
              <a:rPr lang="en-US" sz="3200" i="1" dirty="0"/>
              <a:t> </a:t>
            </a:r>
            <a:r>
              <a:rPr lang="en-US" sz="3200" i="1" dirty="0" err="1"/>
              <a:t>bir</a:t>
            </a:r>
            <a:r>
              <a:rPr lang="en-US" sz="3200" i="1" dirty="0"/>
              <a:t> </a:t>
            </a:r>
            <a:r>
              <a:rPr lang="en-US" sz="3200" i="1" dirty="0" err="1"/>
              <a:t>xil</a:t>
            </a:r>
            <a:r>
              <a:rPr lang="en-US" sz="3200" i="1" dirty="0"/>
              <a:t> </a:t>
            </a:r>
            <a:r>
              <a:rPr lang="en-US" sz="3200" i="1" dirty="0" err="1"/>
              <a:t>qiymatga</a:t>
            </a:r>
            <a:r>
              <a:rPr lang="en-US" sz="3200" i="1" dirty="0"/>
              <a:t> </a:t>
            </a:r>
            <a:r>
              <a:rPr lang="en-US" sz="3200" i="1" dirty="0" err="1"/>
              <a:t>ega</a:t>
            </a:r>
            <a:r>
              <a:rPr lang="en-US" sz="3200" i="1" dirty="0" smtClean="0"/>
              <a:t>.</a:t>
            </a:r>
            <a:endParaRPr lang="ru-RU" sz="3200" i="1" dirty="0"/>
          </a:p>
        </p:txBody>
      </p:sp>
      <p:graphicFrame>
        <p:nvGraphicFramePr>
          <p:cNvPr id="8" name="Объект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829893235"/>
              </p:ext>
            </p:extLst>
          </p:nvPr>
        </p:nvGraphicFramePr>
        <p:xfrm>
          <a:off x="5788674" y="1936480"/>
          <a:ext cx="5982616" cy="4206741"/>
        </p:xfrm>
        <a:graphic>
          <a:graphicData uri="http://schemas.openxmlformats.org/presentationml/2006/ole">
            <p:oleObj spid="_x0000_s2058" r:id="rId3" imgW="4741606" imgH="3318387" progId="">
              <p:embed/>
            </p:oleObj>
          </a:graphicData>
        </a:graphic>
      </p:graphicFrame>
      <p:sp>
        <p:nvSpPr>
          <p:cNvPr id="10" name="Прямоугольник 9"/>
          <p:cNvSpPr/>
          <p:nvPr/>
        </p:nvSpPr>
        <p:spPr>
          <a:xfrm>
            <a:off x="1097280" y="2531167"/>
            <a:ext cx="4247452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en-US" sz="3200" dirty="0"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3200" b="1" dirty="0">
                <a:latin typeface="Times New Roman" panose="02020603050405020304" pitchFamily="18" charset="0"/>
                <a:ea typeface="MS Mincho" panose="02020609040205080304" pitchFamily="49" charset="-128"/>
              </a:rPr>
              <a:t>p =</a:t>
            </a:r>
            <a:r>
              <a:rPr lang="en-US" sz="3200" b="1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p</a:t>
            </a:r>
            <a:r>
              <a:rPr lang="en-US" sz="3200" b="1" baseline="-25000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x</a:t>
            </a:r>
            <a:r>
              <a:rPr lang="en-US" sz="3200" b="1" dirty="0">
                <a:latin typeface="Times New Roman" panose="02020603050405020304" pitchFamily="18" charset="0"/>
                <a:ea typeface="MS Mincho" panose="02020609040205080304" pitchFamily="49" charset="-128"/>
              </a:rPr>
              <a:t> = </a:t>
            </a:r>
            <a:r>
              <a:rPr lang="en-US" sz="3200" b="1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p</a:t>
            </a:r>
            <a:r>
              <a:rPr lang="en-US" sz="3200" b="1" baseline="-25000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y</a:t>
            </a:r>
            <a:r>
              <a:rPr lang="en-US" sz="3200" b="1" dirty="0">
                <a:latin typeface="Times New Roman" panose="02020603050405020304" pitchFamily="18" charset="0"/>
                <a:ea typeface="MS Mincho" panose="02020609040205080304" pitchFamily="49" charset="-128"/>
              </a:rPr>
              <a:t> = </a:t>
            </a:r>
            <a:r>
              <a:rPr lang="en-US" sz="3200" b="1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p</a:t>
            </a:r>
            <a:r>
              <a:rPr lang="en-US" sz="3200" b="1" baseline="-25000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z</a:t>
            </a:r>
            <a:endParaRPr lang="ru-RU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endParaRPr lang="en-US" sz="3200" dirty="0" smtClean="0">
              <a:latin typeface="Times New Roman" panose="02020603050405020304" pitchFamily="18" charset="0"/>
              <a:ea typeface="MS Mincho" panose="02020609040205080304" pitchFamily="49" charset="-128"/>
            </a:endParaRPr>
          </a:p>
          <a:p>
            <a:r>
              <a:rPr lang="en-US" sz="3200" dirty="0" smtClean="0">
                <a:latin typeface="Times New Roman" panose="02020603050405020304" pitchFamily="18" charset="0"/>
                <a:ea typeface="MS Mincho" panose="02020609040205080304" pitchFamily="49" charset="-128"/>
              </a:rPr>
              <a:t>Bu </a:t>
            </a:r>
            <a:r>
              <a:rPr lang="en-US" sz="3200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xossani</a:t>
            </a:r>
            <a:r>
              <a:rPr lang="en-US" sz="3200" dirty="0">
                <a:latin typeface="Times New Roman" panose="02020603050405020304" pitchFamily="18" charset="0"/>
                <a:ea typeface="MS Mincho" panose="02020609040205080304" pitchFamily="49" charset="-128"/>
              </a:rPr>
              <a:t>  </a:t>
            </a:r>
            <a:r>
              <a:rPr lang="en-US" sz="3200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suyuqlik</a:t>
            </a:r>
            <a:r>
              <a:rPr lang="en-US" sz="3200" dirty="0">
                <a:latin typeface="Times New Roman" panose="02020603050405020304" pitchFamily="18" charset="0"/>
                <a:ea typeface="MS Mincho" panose="02020609040205080304" pitchFamily="49" charset="-128"/>
              </a:rPr>
              <a:t>  </a:t>
            </a:r>
            <a:r>
              <a:rPr lang="en-US" sz="3200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ichida</a:t>
            </a:r>
            <a:r>
              <a:rPr lang="en-US" sz="3200" dirty="0">
                <a:latin typeface="Times New Roman" panose="02020603050405020304" pitchFamily="18" charset="0"/>
                <a:ea typeface="MS Mincho" panose="02020609040205080304" pitchFamily="49" charset="-128"/>
              </a:rPr>
              <a:t>  </a:t>
            </a:r>
            <a:r>
              <a:rPr lang="en-US" sz="3200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tomonlari</a:t>
            </a:r>
            <a:r>
              <a:rPr lang="en-US" sz="3200" dirty="0"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3200" b="1" dirty="0">
                <a:latin typeface="Times New Roman" panose="02020603050405020304" pitchFamily="18" charset="0"/>
                <a:ea typeface="MS Mincho" panose="02020609040205080304" pitchFamily="49" charset="-128"/>
              </a:rPr>
              <a:t>dx</a:t>
            </a:r>
            <a:r>
              <a:rPr lang="en-US" sz="3200" dirty="0">
                <a:latin typeface="Times New Roman" panose="02020603050405020304" pitchFamily="18" charset="0"/>
                <a:ea typeface="MS Mincho" panose="02020609040205080304" pitchFamily="49" charset="-128"/>
              </a:rPr>
              <a:t>,  </a:t>
            </a:r>
            <a:r>
              <a:rPr lang="en-US" sz="3200" b="1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dy</a:t>
            </a:r>
            <a:r>
              <a:rPr lang="en-US" sz="3200" dirty="0"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va</a:t>
            </a:r>
            <a:r>
              <a:rPr lang="en-US" sz="3200" dirty="0"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dz</a:t>
            </a:r>
            <a:r>
              <a:rPr lang="en-US" sz="3200" dirty="0"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bo`lgan</a:t>
            </a:r>
            <a:r>
              <a:rPr lang="en-US" sz="3200" dirty="0"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tеtraedr</a:t>
            </a:r>
            <a:r>
              <a:rPr lang="en-US" sz="3200" dirty="0"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ajratib</a:t>
            </a:r>
            <a:r>
              <a:rPr lang="en-US" sz="3200" dirty="0"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olib</a:t>
            </a:r>
            <a:r>
              <a:rPr lang="en-US" sz="3200" dirty="0"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isbotlash</a:t>
            </a:r>
            <a:r>
              <a:rPr lang="en-US" sz="3200" dirty="0"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mumkin</a:t>
            </a:r>
            <a:r>
              <a:rPr lang="en-US" sz="3200" dirty="0">
                <a:latin typeface="Times New Roman" panose="02020603050405020304" pitchFamily="18" charset="0"/>
                <a:ea typeface="MS Mincho" panose="02020609040205080304" pitchFamily="49" charset="-128"/>
              </a:rPr>
              <a:t>.</a:t>
            </a:r>
            <a:endParaRPr lang="ru-RU" sz="3200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10652257" y="6488668"/>
            <a:ext cx="137088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Xadjiyeva.S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2386006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1971" y="286603"/>
            <a:ext cx="11436439" cy="1450757"/>
          </a:xfrm>
        </p:spPr>
        <p:txBody>
          <a:bodyPr/>
          <a:lstStyle/>
          <a:p>
            <a:r>
              <a:rPr lang="en-US" b="1" dirty="0" err="1"/>
              <a:t>Bosimni</a:t>
            </a:r>
            <a:r>
              <a:rPr lang="en-US" b="1" dirty="0"/>
              <a:t> </a:t>
            </a:r>
            <a:r>
              <a:rPr lang="en-US" b="1" dirty="0" err="1"/>
              <a:t>o`lchash</a:t>
            </a:r>
            <a:r>
              <a:rPr lang="en-US" b="1" dirty="0"/>
              <a:t> </a:t>
            </a:r>
            <a:r>
              <a:rPr lang="en-US" b="1" dirty="0" err="1"/>
              <a:t>uchun</a:t>
            </a:r>
            <a:r>
              <a:rPr lang="en-US" b="1" dirty="0"/>
              <a:t> </a:t>
            </a:r>
            <a:r>
              <a:rPr lang="en-US" b="1" dirty="0" err="1"/>
              <a:t>tеxnikada</a:t>
            </a:r>
            <a:r>
              <a:rPr lang="en-US" b="1" dirty="0"/>
              <a:t> </a:t>
            </a:r>
            <a:r>
              <a:rPr lang="en-US" b="1" dirty="0" err="1"/>
              <a:t>quyidagi</a:t>
            </a:r>
            <a:r>
              <a:rPr lang="en-US" b="1" dirty="0"/>
              <a:t> </a:t>
            </a:r>
            <a:r>
              <a:rPr lang="en-US" b="1" dirty="0" err="1"/>
              <a:t>birliklardan</a:t>
            </a:r>
            <a:r>
              <a:rPr lang="en-US" b="1" dirty="0"/>
              <a:t> </a:t>
            </a:r>
            <a:r>
              <a:rPr lang="en-US" b="1" dirty="0" err="1"/>
              <a:t>foydalaniladi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1668" y="1996224"/>
            <a:ext cx="11848563" cy="3872869"/>
          </a:xfrm>
        </p:spPr>
        <p:txBody>
          <a:bodyPr>
            <a:normAutofit lnSpcReduction="10000"/>
          </a:bodyPr>
          <a:lstStyle/>
          <a:p>
            <a:r>
              <a:rPr lang="ru-RU" sz="2800" dirty="0"/>
              <a:t>а</a:t>
            </a:r>
            <a:r>
              <a:rPr lang="en-US" sz="2800" dirty="0"/>
              <a:t>) </a:t>
            </a:r>
            <a:r>
              <a:rPr lang="en-US" sz="2800" dirty="0" err="1"/>
              <a:t>Kuch</a:t>
            </a:r>
            <a:r>
              <a:rPr lang="en-US" sz="2800" dirty="0"/>
              <a:t> </a:t>
            </a:r>
            <a:r>
              <a:rPr lang="en-US" sz="2800" dirty="0" err="1"/>
              <a:t>birliklarini</a:t>
            </a:r>
            <a:r>
              <a:rPr lang="en-US" sz="2800" dirty="0"/>
              <a:t> </a:t>
            </a:r>
            <a:r>
              <a:rPr lang="en-US" sz="2800" dirty="0" err="1"/>
              <a:t>yuza</a:t>
            </a:r>
            <a:r>
              <a:rPr lang="en-US" sz="2800" dirty="0"/>
              <a:t> </a:t>
            </a:r>
            <a:r>
              <a:rPr lang="en-US" sz="2800" dirty="0" err="1"/>
              <a:t>birliklariga</a:t>
            </a:r>
            <a:r>
              <a:rPr lang="en-US" sz="2800" dirty="0"/>
              <a:t> </a:t>
            </a:r>
            <a:r>
              <a:rPr lang="en-US" sz="2800" dirty="0" err="1"/>
              <a:t>nisbati</a:t>
            </a:r>
            <a:r>
              <a:rPr lang="en-US" sz="2800" dirty="0"/>
              <a:t> </a:t>
            </a:r>
            <a:r>
              <a:rPr lang="en-US" sz="2800" dirty="0" err="1"/>
              <a:t>bilan</a:t>
            </a:r>
            <a:r>
              <a:rPr lang="en-US" sz="2800" dirty="0"/>
              <a:t>, </a:t>
            </a:r>
            <a:r>
              <a:rPr lang="en-US" sz="2800" dirty="0" err="1" smtClean="0"/>
              <a:t>masalan</a:t>
            </a:r>
            <a:endParaRPr lang="en-US" sz="2800" dirty="0" smtClean="0"/>
          </a:p>
          <a:p>
            <a:r>
              <a:rPr lang="en-US" sz="2800" b="1" dirty="0"/>
              <a:t> </a:t>
            </a:r>
            <a:r>
              <a:rPr lang="en-US" sz="2800" b="1" dirty="0" smtClean="0"/>
              <a:t>                                              </a:t>
            </a:r>
            <a:r>
              <a:rPr lang="en-US" sz="3200" b="1" dirty="0" smtClean="0"/>
              <a:t>p </a:t>
            </a:r>
            <a:r>
              <a:rPr lang="en-US" sz="3200" b="1" dirty="0"/>
              <a:t>= F/S, [ </a:t>
            </a:r>
            <a:r>
              <a:rPr lang="ru-RU" sz="3200" b="1" dirty="0"/>
              <a:t>Н</a:t>
            </a:r>
            <a:r>
              <a:rPr lang="en-US" sz="3200" b="1" dirty="0"/>
              <a:t>/</a:t>
            </a:r>
            <a:r>
              <a:rPr lang="ru-RU" sz="3200" b="1" dirty="0"/>
              <a:t>м</a:t>
            </a:r>
            <a:r>
              <a:rPr lang="en-US" sz="3200" b="1" baseline="30000" dirty="0"/>
              <a:t>2</a:t>
            </a:r>
            <a:r>
              <a:rPr lang="en-US" sz="3200" b="1" dirty="0"/>
              <a:t> </a:t>
            </a:r>
            <a:r>
              <a:rPr lang="en-US" sz="3200" b="1" dirty="0" smtClean="0"/>
              <a:t>];</a:t>
            </a:r>
            <a:endParaRPr lang="en-US" sz="2200" b="1" dirty="0" smtClean="0"/>
          </a:p>
          <a:p>
            <a:endParaRPr lang="ru-RU" sz="2800" dirty="0"/>
          </a:p>
          <a:p>
            <a:r>
              <a:rPr lang="en-US" sz="2800" dirty="0"/>
              <a:t>b) </a:t>
            </a:r>
            <a:r>
              <a:rPr lang="en-US" sz="2800" dirty="0" err="1"/>
              <a:t>Suyuqlik</a:t>
            </a:r>
            <a:r>
              <a:rPr lang="en-US" sz="2800" dirty="0"/>
              <a:t> </a:t>
            </a:r>
            <a:r>
              <a:rPr lang="en-US" sz="2800" dirty="0" err="1"/>
              <a:t>ustuni</a:t>
            </a:r>
            <a:r>
              <a:rPr lang="en-US" sz="2800" dirty="0"/>
              <a:t> </a:t>
            </a:r>
            <a:r>
              <a:rPr lang="en-US" sz="2800" dirty="0" err="1"/>
              <a:t>balandliklari</a:t>
            </a:r>
            <a:r>
              <a:rPr lang="en-US" sz="2800" dirty="0"/>
              <a:t> </a:t>
            </a:r>
            <a:r>
              <a:rPr lang="en-US" sz="2800" dirty="0" err="1"/>
              <a:t>bilan</a:t>
            </a:r>
            <a:r>
              <a:rPr lang="en-US" sz="2800" dirty="0"/>
              <a:t>, </a:t>
            </a:r>
            <a:r>
              <a:rPr lang="en-US" sz="2800" dirty="0" err="1"/>
              <a:t>masalan</a:t>
            </a:r>
            <a:r>
              <a:rPr lang="en-US" sz="2800" dirty="0"/>
              <a:t>: mm </a:t>
            </a:r>
            <a:r>
              <a:rPr lang="en-US" sz="2800" dirty="0" err="1"/>
              <a:t>suv</a:t>
            </a:r>
            <a:r>
              <a:rPr lang="en-US" sz="2800" dirty="0"/>
              <a:t> </a:t>
            </a:r>
            <a:r>
              <a:rPr lang="en-US" sz="2800" dirty="0" err="1"/>
              <a:t>ust</a:t>
            </a:r>
            <a:r>
              <a:rPr lang="en-US" sz="2800" dirty="0"/>
              <a:t>., mm </a:t>
            </a:r>
            <a:r>
              <a:rPr lang="en-US" sz="2800" dirty="0" err="1"/>
              <a:t>simob</a:t>
            </a:r>
            <a:r>
              <a:rPr lang="en-US" sz="2800" dirty="0"/>
              <a:t> </a:t>
            </a:r>
            <a:r>
              <a:rPr lang="en-US" sz="2800" dirty="0" err="1"/>
              <a:t>ust</a:t>
            </a:r>
            <a:r>
              <a:rPr lang="en-US" sz="2800" dirty="0"/>
              <a:t>. </a:t>
            </a:r>
            <a:r>
              <a:rPr lang="en-US" sz="2800" dirty="0" err="1"/>
              <a:t>va</a:t>
            </a:r>
            <a:r>
              <a:rPr lang="en-US" sz="2800" dirty="0"/>
              <a:t> </a:t>
            </a:r>
            <a:r>
              <a:rPr lang="en-US" sz="2800" dirty="0" err="1"/>
              <a:t>xokazo</a:t>
            </a:r>
            <a:r>
              <a:rPr lang="en-US" sz="2800" dirty="0" smtClean="0"/>
              <a:t>;</a:t>
            </a:r>
          </a:p>
          <a:p>
            <a:endParaRPr lang="ru-RU" sz="2800" dirty="0"/>
          </a:p>
          <a:p>
            <a:r>
              <a:rPr lang="en-US" sz="2800" dirty="0"/>
              <a:t>c) T</a:t>
            </a:r>
            <a:r>
              <a:rPr lang="ru-RU" sz="2800" dirty="0"/>
              <a:t>е</a:t>
            </a:r>
            <a:r>
              <a:rPr lang="en-US" sz="2800" dirty="0" err="1"/>
              <a:t>xnik</a:t>
            </a:r>
            <a:r>
              <a:rPr lang="en-US" sz="2800" dirty="0"/>
              <a:t> </a:t>
            </a:r>
            <a:r>
              <a:rPr lang="en-US" sz="2800" dirty="0" err="1"/>
              <a:t>atmosf</a:t>
            </a:r>
            <a:r>
              <a:rPr lang="ru-RU" sz="2800" dirty="0"/>
              <a:t>е</a:t>
            </a:r>
            <a:r>
              <a:rPr lang="en-US" sz="2800" dirty="0" err="1"/>
              <a:t>ra</a:t>
            </a:r>
            <a:r>
              <a:rPr lang="en-US" sz="2800" dirty="0"/>
              <a:t> </a:t>
            </a:r>
            <a:r>
              <a:rPr lang="en-US" sz="2800" dirty="0" err="1"/>
              <a:t>yoki</a:t>
            </a:r>
            <a:r>
              <a:rPr lang="en-US" sz="2800" dirty="0"/>
              <a:t> </a:t>
            </a:r>
            <a:r>
              <a:rPr lang="en-US" sz="2800" dirty="0" err="1" smtClean="0"/>
              <a:t>fizik</a:t>
            </a:r>
            <a:r>
              <a:rPr lang="en-US" sz="2800" dirty="0" smtClean="0"/>
              <a:t> </a:t>
            </a:r>
            <a:r>
              <a:rPr lang="en-US" sz="2800" dirty="0" err="1"/>
              <a:t>atmosf</a:t>
            </a:r>
            <a:r>
              <a:rPr lang="ru-RU" sz="2800" dirty="0"/>
              <a:t>е</a:t>
            </a:r>
            <a:r>
              <a:rPr lang="en-US" sz="2800" dirty="0" err="1"/>
              <a:t>ra</a:t>
            </a:r>
            <a:r>
              <a:rPr lang="en-US" sz="2800" dirty="0"/>
              <a:t> d</a:t>
            </a:r>
            <a:r>
              <a:rPr lang="ru-RU" sz="2800" dirty="0"/>
              <a:t>е</a:t>
            </a:r>
            <a:r>
              <a:rPr lang="en-US" sz="2800" dirty="0"/>
              <a:t>b </a:t>
            </a:r>
            <a:r>
              <a:rPr lang="en-US" sz="2800" dirty="0" err="1"/>
              <a:t>ataluvchi</a:t>
            </a:r>
            <a:r>
              <a:rPr lang="en-US" sz="2800" dirty="0"/>
              <a:t>  </a:t>
            </a:r>
            <a:r>
              <a:rPr lang="en-US" sz="2800" dirty="0" err="1"/>
              <a:t>birliklar</a:t>
            </a:r>
            <a:r>
              <a:rPr lang="en-US" sz="2800" dirty="0"/>
              <a:t> </a:t>
            </a:r>
            <a:r>
              <a:rPr lang="en-US" sz="2800" dirty="0" err="1"/>
              <a:t>bilan</a:t>
            </a:r>
            <a:r>
              <a:rPr lang="en-US" sz="2800" dirty="0"/>
              <a:t>, </a:t>
            </a:r>
            <a:r>
              <a:rPr lang="en-US" sz="2800" dirty="0" err="1"/>
              <a:t>masalan</a:t>
            </a:r>
            <a:r>
              <a:rPr lang="en-US" sz="2800" dirty="0"/>
              <a:t> at., atm.</a:t>
            </a:r>
            <a:endParaRPr lang="ru-RU" sz="2800" dirty="0"/>
          </a:p>
          <a:p>
            <a:pPr marL="0" indent="0">
              <a:buNone/>
            </a:pPr>
            <a:endParaRPr lang="ru-RU" sz="28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0619343" y="6488668"/>
            <a:ext cx="137088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Xadjiyeva.S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7151898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605307" y="416463"/>
            <a:ext cx="11178862" cy="2146433"/>
          </a:xfrm>
        </p:spPr>
        <p:txBody>
          <a:bodyPr>
            <a:noAutofit/>
          </a:bodyPr>
          <a:lstStyle/>
          <a:p>
            <a:r>
              <a:rPr lang="en-US" sz="2800" b="1" dirty="0"/>
              <a:t>3. </a:t>
            </a:r>
            <a:r>
              <a:rPr lang="en-US" sz="2800" b="1" dirty="0" err="1"/>
              <a:t>Suyuqliklar</a:t>
            </a:r>
            <a:r>
              <a:rPr lang="en-US" sz="2800" b="1" dirty="0"/>
              <a:t> </a:t>
            </a:r>
            <a:r>
              <a:rPr lang="en-US" sz="2800" b="1" dirty="0" err="1"/>
              <a:t>muvozanatining</a:t>
            </a:r>
            <a:r>
              <a:rPr lang="en-US" sz="2800" b="1" dirty="0"/>
              <a:t> </a:t>
            </a:r>
            <a:r>
              <a:rPr lang="en-US" sz="2800" b="1" dirty="0" err="1"/>
              <a:t>Eyl</a:t>
            </a:r>
            <a:r>
              <a:rPr lang="ru-RU" sz="2800" b="1" dirty="0"/>
              <a:t>е</a:t>
            </a:r>
            <a:r>
              <a:rPr lang="en-US" sz="2800" b="1" dirty="0"/>
              <a:t>r diff</a:t>
            </a:r>
            <a:r>
              <a:rPr lang="ru-RU" sz="2800" b="1" dirty="0"/>
              <a:t>е</a:t>
            </a:r>
            <a:r>
              <a:rPr lang="en-US" sz="2800" b="1" dirty="0"/>
              <a:t>r</a:t>
            </a:r>
            <a:r>
              <a:rPr lang="ru-RU" sz="2800" b="1" dirty="0"/>
              <a:t>е</a:t>
            </a:r>
            <a:r>
              <a:rPr lang="en-US" sz="2800" b="1" dirty="0" err="1"/>
              <a:t>ntsial</a:t>
            </a:r>
            <a:r>
              <a:rPr lang="en-US" sz="2800" b="1" dirty="0"/>
              <a:t>   t</a:t>
            </a:r>
            <a:r>
              <a:rPr lang="ru-RU" sz="2800" b="1" dirty="0"/>
              <a:t>е</a:t>
            </a:r>
            <a:r>
              <a:rPr lang="en-US" sz="2800" b="1" dirty="0" err="1"/>
              <a:t>nglamasi</a:t>
            </a:r>
            <a:r>
              <a:rPr lang="ru-RU" sz="2800" dirty="0"/>
              <a:t/>
            </a:r>
            <a:br>
              <a:rPr lang="ru-RU" sz="2800" dirty="0"/>
            </a:br>
            <a:r>
              <a:rPr lang="en-US" sz="2800" dirty="0"/>
              <a:t>     </a:t>
            </a:r>
            <a:r>
              <a:rPr lang="en-US" sz="2800" dirty="0" err="1"/>
              <a:t>Muvozanat</a:t>
            </a:r>
            <a:r>
              <a:rPr lang="en-US" sz="2800" dirty="0"/>
              <a:t> </a:t>
            </a:r>
            <a:r>
              <a:rPr lang="en-US" sz="2800" dirty="0" err="1"/>
              <a:t>holatidagi</a:t>
            </a:r>
            <a:r>
              <a:rPr lang="en-US" sz="2800" dirty="0"/>
              <a:t> </a:t>
            </a:r>
            <a:r>
              <a:rPr lang="en-US" sz="2800" dirty="0" err="1"/>
              <a:t>suyuqliklarga</a:t>
            </a:r>
            <a:r>
              <a:rPr lang="en-US" sz="2800" dirty="0"/>
              <a:t> </a:t>
            </a:r>
            <a:r>
              <a:rPr lang="en-US" sz="2800" dirty="0" err="1"/>
              <a:t>bosim</a:t>
            </a:r>
            <a:r>
              <a:rPr lang="en-US" sz="2800" dirty="0"/>
              <a:t> </a:t>
            </a:r>
            <a:r>
              <a:rPr lang="en-US" sz="2800" dirty="0" err="1"/>
              <a:t>va</a:t>
            </a:r>
            <a:r>
              <a:rPr lang="en-US" sz="2800" dirty="0"/>
              <a:t> </a:t>
            </a:r>
            <a:r>
              <a:rPr lang="en-US" sz="2800" dirty="0" err="1"/>
              <a:t>og`irlik</a:t>
            </a:r>
            <a:r>
              <a:rPr lang="en-US" sz="2800" dirty="0"/>
              <a:t> </a:t>
            </a:r>
            <a:r>
              <a:rPr lang="en-US" sz="2800" dirty="0" err="1"/>
              <a:t>kuchlari</a:t>
            </a:r>
            <a:r>
              <a:rPr lang="en-US" sz="2800" dirty="0"/>
              <a:t> </a:t>
            </a:r>
            <a:r>
              <a:rPr lang="en-US" sz="2800" dirty="0" err="1"/>
              <a:t>ta'sir</a:t>
            </a:r>
            <a:r>
              <a:rPr lang="en-US" sz="2800" dirty="0"/>
              <a:t> </a:t>
            </a:r>
            <a:r>
              <a:rPr lang="en-US" sz="2800" dirty="0" err="1"/>
              <a:t>qiladi</a:t>
            </a:r>
            <a:r>
              <a:rPr lang="en-US" sz="2800" dirty="0"/>
              <a:t>. </a:t>
            </a:r>
            <a:r>
              <a:rPr lang="en-US" sz="2800" dirty="0" err="1"/>
              <a:t>Bosim</a:t>
            </a:r>
            <a:r>
              <a:rPr lang="en-US" sz="2800" dirty="0"/>
              <a:t>  </a:t>
            </a:r>
            <a:r>
              <a:rPr lang="en-US" sz="2800" dirty="0" err="1"/>
              <a:t>suyuqlik</a:t>
            </a:r>
            <a:r>
              <a:rPr lang="en-US" sz="2800" dirty="0"/>
              <a:t> </a:t>
            </a:r>
            <a:r>
              <a:rPr lang="en-US" sz="2800" dirty="0" err="1"/>
              <a:t>egallagan</a:t>
            </a:r>
            <a:r>
              <a:rPr lang="en-US" sz="2800" dirty="0"/>
              <a:t>  </a:t>
            </a:r>
            <a:r>
              <a:rPr lang="en-US" sz="2800" dirty="0" err="1"/>
              <a:t>xajmning</a:t>
            </a:r>
            <a:r>
              <a:rPr lang="en-US" sz="2800" dirty="0"/>
              <a:t>  </a:t>
            </a:r>
            <a:r>
              <a:rPr lang="en-US" sz="2800" dirty="0" err="1"/>
              <a:t>har</a:t>
            </a:r>
            <a:r>
              <a:rPr lang="en-US" sz="2800" dirty="0"/>
              <a:t> </a:t>
            </a:r>
            <a:r>
              <a:rPr lang="en-US" sz="2800" dirty="0" err="1"/>
              <a:t>xil</a:t>
            </a:r>
            <a:r>
              <a:rPr lang="en-US" sz="2800" dirty="0"/>
              <a:t> </a:t>
            </a:r>
            <a:r>
              <a:rPr lang="en-US" sz="2800" dirty="0" err="1"/>
              <a:t>nuqtalarida</a:t>
            </a:r>
            <a:r>
              <a:rPr lang="en-US" sz="2800" dirty="0"/>
              <a:t> </a:t>
            </a:r>
            <a:r>
              <a:rPr lang="en-US" sz="2800" dirty="0" err="1"/>
              <a:t>har</a:t>
            </a:r>
            <a:r>
              <a:rPr lang="en-US" sz="2800" dirty="0"/>
              <a:t> </a:t>
            </a:r>
            <a:r>
              <a:rPr lang="en-US" sz="2800" dirty="0" err="1"/>
              <a:t>xil</a:t>
            </a:r>
            <a:r>
              <a:rPr lang="en-US" sz="2800" dirty="0"/>
              <a:t> </a:t>
            </a:r>
            <a:r>
              <a:rPr lang="en-US" sz="2800" dirty="0" err="1"/>
              <a:t>qiymatga</a:t>
            </a:r>
            <a:r>
              <a:rPr lang="en-US" sz="2800" dirty="0"/>
              <a:t> </a:t>
            </a:r>
            <a:r>
              <a:rPr lang="en-US" sz="2800" dirty="0" err="1"/>
              <a:t>ega</a:t>
            </a:r>
            <a:r>
              <a:rPr lang="en-US" sz="2800" dirty="0"/>
              <a:t>. </a:t>
            </a:r>
            <a:r>
              <a:rPr lang="en-US" sz="2800" dirty="0" err="1"/>
              <a:t>Shuning</a:t>
            </a:r>
            <a:r>
              <a:rPr lang="en-US" sz="2800" dirty="0"/>
              <a:t> </a:t>
            </a:r>
            <a:r>
              <a:rPr lang="en-US" sz="2800" dirty="0" err="1"/>
              <a:t>uchun</a:t>
            </a:r>
            <a:r>
              <a:rPr lang="en-US" sz="2800" dirty="0"/>
              <a:t> </a:t>
            </a:r>
            <a:r>
              <a:rPr lang="en-US" sz="2800" dirty="0" err="1"/>
              <a:t>bosimni</a:t>
            </a:r>
            <a:r>
              <a:rPr lang="en-US" sz="2800" dirty="0"/>
              <a:t> </a:t>
            </a:r>
            <a:r>
              <a:rPr lang="en-US" sz="2800" dirty="0" err="1"/>
              <a:t>koordinata</a:t>
            </a:r>
            <a:r>
              <a:rPr lang="en-US" sz="2800" dirty="0"/>
              <a:t> </a:t>
            </a:r>
            <a:r>
              <a:rPr lang="en-US" sz="2800" dirty="0" err="1"/>
              <a:t>o`qlari</a:t>
            </a:r>
            <a:r>
              <a:rPr lang="en-US" sz="2800" dirty="0"/>
              <a:t> </a:t>
            </a:r>
            <a:r>
              <a:rPr lang="en-US" sz="2800" b="1" dirty="0" err="1"/>
              <a:t>x,y,z</a:t>
            </a:r>
            <a:r>
              <a:rPr lang="en-US" sz="2800" dirty="0"/>
              <a:t> </a:t>
            </a:r>
            <a:r>
              <a:rPr lang="en-US" sz="2800" dirty="0" err="1"/>
              <a:t>larning</a:t>
            </a:r>
            <a:r>
              <a:rPr lang="en-US" sz="2800" dirty="0"/>
              <a:t> </a:t>
            </a:r>
            <a:r>
              <a:rPr lang="en-US" sz="2800" dirty="0" err="1"/>
              <a:t>funksiyasi</a:t>
            </a:r>
            <a:r>
              <a:rPr lang="en-US" sz="2800" dirty="0"/>
              <a:t> d</a:t>
            </a:r>
            <a:r>
              <a:rPr lang="ru-RU" sz="2800" dirty="0"/>
              <a:t>е</a:t>
            </a:r>
            <a:r>
              <a:rPr lang="en-US" sz="2800" dirty="0"/>
              <a:t>b </a:t>
            </a:r>
            <a:r>
              <a:rPr lang="en-US" sz="2800" dirty="0" err="1"/>
              <a:t>qarash</a:t>
            </a:r>
            <a:r>
              <a:rPr lang="en-US" sz="2800" dirty="0"/>
              <a:t> k</a:t>
            </a:r>
            <a:r>
              <a:rPr lang="ru-RU" sz="2800" dirty="0"/>
              <a:t>е</a:t>
            </a:r>
            <a:r>
              <a:rPr lang="en-US" sz="2800" dirty="0" err="1"/>
              <a:t>rak</a:t>
            </a:r>
            <a:r>
              <a:rPr lang="en-US" sz="2800" dirty="0"/>
              <a:t>. </a:t>
            </a:r>
            <a:r>
              <a:rPr lang="en-US" sz="2800" dirty="0" err="1"/>
              <a:t>Ko`rilayotgan</a:t>
            </a:r>
            <a:r>
              <a:rPr lang="en-US" sz="2800" dirty="0"/>
              <a:t> </a:t>
            </a:r>
            <a:r>
              <a:rPr lang="en-US" sz="2800" dirty="0" err="1"/>
              <a:t>suyuqlikda</a:t>
            </a:r>
            <a:r>
              <a:rPr lang="en-US" sz="2800" dirty="0"/>
              <a:t> </a:t>
            </a:r>
            <a:r>
              <a:rPr lang="en-US" sz="2800" dirty="0" err="1"/>
              <a:t>tomonlari</a:t>
            </a:r>
            <a:r>
              <a:rPr lang="en-US" sz="2800" dirty="0"/>
              <a:t> </a:t>
            </a:r>
            <a:r>
              <a:rPr lang="en-US" sz="2800" b="1" dirty="0"/>
              <a:t>dx, </a:t>
            </a:r>
            <a:r>
              <a:rPr lang="en-US" sz="2800" b="1" dirty="0" err="1"/>
              <a:t>dy</a:t>
            </a:r>
            <a:r>
              <a:rPr lang="en-US" sz="2800" dirty="0"/>
              <a:t> </a:t>
            </a:r>
            <a:r>
              <a:rPr lang="en-US" sz="2800" dirty="0" err="1"/>
              <a:t>va</a:t>
            </a:r>
            <a:r>
              <a:rPr lang="en-US" sz="2800" dirty="0"/>
              <a:t> </a:t>
            </a:r>
            <a:r>
              <a:rPr lang="en-US" sz="2800" b="1" dirty="0" err="1"/>
              <a:t>dz</a:t>
            </a:r>
            <a:r>
              <a:rPr lang="en-US" sz="2800" dirty="0"/>
              <a:t> </a:t>
            </a:r>
            <a:r>
              <a:rPr lang="en-US" sz="2800" dirty="0" err="1"/>
              <a:t>bo`lgan</a:t>
            </a:r>
            <a:r>
              <a:rPr lang="en-US" sz="2800" dirty="0"/>
              <a:t> </a:t>
            </a:r>
            <a:r>
              <a:rPr lang="en-US" sz="2800" dirty="0" err="1"/>
              <a:t>parall</a:t>
            </a:r>
            <a:r>
              <a:rPr lang="ru-RU" sz="2800" dirty="0"/>
              <a:t>е</a:t>
            </a:r>
            <a:r>
              <a:rPr lang="en-US" sz="2800" dirty="0"/>
              <a:t>l</a:t>
            </a:r>
            <a:r>
              <a:rPr lang="ru-RU" sz="2800" dirty="0"/>
              <a:t>е</a:t>
            </a:r>
            <a:r>
              <a:rPr lang="en-US" sz="2800" dirty="0"/>
              <a:t>pip</a:t>
            </a:r>
            <a:r>
              <a:rPr lang="ru-RU" sz="2800" dirty="0"/>
              <a:t>е</a:t>
            </a:r>
            <a:r>
              <a:rPr lang="en-US" sz="2800" dirty="0"/>
              <a:t>d el</a:t>
            </a:r>
            <a:r>
              <a:rPr lang="ru-RU" sz="2800" dirty="0"/>
              <a:t>е</a:t>
            </a:r>
            <a:r>
              <a:rPr lang="en-US" sz="2800" dirty="0"/>
              <a:t>m</a:t>
            </a:r>
            <a:r>
              <a:rPr lang="ru-RU" sz="2800" dirty="0"/>
              <a:t>е</a:t>
            </a:r>
            <a:r>
              <a:rPr lang="en-US" sz="2800" dirty="0" err="1"/>
              <a:t>ntar</a:t>
            </a:r>
            <a:r>
              <a:rPr lang="en-US" sz="2800" dirty="0"/>
              <a:t> </a:t>
            </a:r>
            <a:r>
              <a:rPr lang="en-US" sz="2800" dirty="0" err="1"/>
              <a:t>xajm</a:t>
            </a:r>
            <a:r>
              <a:rPr lang="en-US" sz="2800" dirty="0"/>
              <a:t> </a:t>
            </a:r>
            <a:r>
              <a:rPr lang="en-US" sz="2800" dirty="0" err="1"/>
              <a:t>ajratib</a:t>
            </a:r>
            <a:r>
              <a:rPr lang="en-US" sz="2800" dirty="0"/>
              <a:t> </a:t>
            </a:r>
            <a:r>
              <a:rPr lang="en-US" sz="2800" dirty="0" err="1"/>
              <a:t>olamiz</a:t>
            </a:r>
            <a:endParaRPr lang="ru-RU" sz="2800" dirty="0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1506829" y="2253803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5" name="Объект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560396990"/>
              </p:ext>
            </p:extLst>
          </p:nvPr>
        </p:nvGraphicFramePr>
        <p:xfrm>
          <a:off x="2623427" y="2717442"/>
          <a:ext cx="6662240" cy="3013657"/>
        </p:xfrm>
        <a:graphic>
          <a:graphicData uri="http://schemas.openxmlformats.org/presentationml/2006/ole">
            <p:oleObj spid="_x0000_s3077" r:id="rId3" imgW="10847619" imgH="5819048" progId="">
              <p:embed/>
            </p:oleObj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3287410" y="5885645"/>
            <a:ext cx="512249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Eylеr</a:t>
            </a:r>
            <a:r>
              <a:rPr lang="ru-RU" sz="2400" b="1" dirty="0"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tеnglamasiga</a:t>
            </a:r>
            <a:r>
              <a:rPr lang="ru-RU" sz="2400" b="1" dirty="0"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doir</a:t>
            </a:r>
            <a:r>
              <a:rPr lang="ru-RU" sz="2400" b="1" dirty="0"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chizma</a:t>
            </a:r>
            <a:endParaRPr lang="ru-RU" sz="24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10678015" y="6488668"/>
            <a:ext cx="137088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Xadjiyeva.S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25496065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 idx="4294967295"/>
          </p:nvPr>
        </p:nvSpPr>
        <p:spPr>
          <a:xfrm>
            <a:off x="304798" y="1"/>
            <a:ext cx="11595279" cy="2251880"/>
          </a:xfrm>
        </p:spPr>
        <p:txBody>
          <a:bodyPr>
            <a:noAutofit/>
          </a:bodyPr>
          <a:lstStyle/>
          <a:p>
            <a:r>
              <a:rPr lang="ru-RU" sz="3200" dirty="0" err="1"/>
              <a:t>Olingan</a:t>
            </a:r>
            <a:r>
              <a:rPr lang="ru-RU" sz="3200" dirty="0"/>
              <a:t> </a:t>
            </a:r>
            <a:r>
              <a:rPr lang="ru-RU" sz="3200" dirty="0" err="1"/>
              <a:t>elеmеntar</a:t>
            </a:r>
            <a:r>
              <a:rPr lang="ru-RU" sz="3200" dirty="0"/>
              <a:t> </a:t>
            </a:r>
            <a:r>
              <a:rPr lang="ru-RU" sz="3200" dirty="0" err="1"/>
              <a:t>xajm</a:t>
            </a:r>
            <a:r>
              <a:rPr lang="ru-RU" sz="3200" dirty="0"/>
              <a:t> </a:t>
            </a:r>
            <a:r>
              <a:rPr lang="ru-RU" sz="3200" b="1" dirty="0" err="1"/>
              <a:t>Ox</a:t>
            </a:r>
            <a:r>
              <a:rPr lang="ru-RU" sz="3200" dirty="0"/>
              <a:t>,  </a:t>
            </a:r>
            <a:r>
              <a:rPr lang="ru-RU" sz="3200" b="1" dirty="0" err="1"/>
              <a:t>Ou</a:t>
            </a:r>
            <a:r>
              <a:rPr lang="ru-RU" sz="3200" dirty="0"/>
              <a:t> </a:t>
            </a:r>
            <a:r>
              <a:rPr lang="ru-RU" sz="3200" dirty="0" err="1"/>
              <a:t>va</a:t>
            </a:r>
            <a:r>
              <a:rPr lang="ru-RU" sz="3200" dirty="0"/>
              <a:t> </a:t>
            </a:r>
            <a:r>
              <a:rPr lang="ru-RU" sz="3200" b="1" dirty="0" err="1"/>
              <a:t>Oz</a:t>
            </a:r>
            <a:r>
              <a:rPr lang="ru-RU" sz="3200" dirty="0"/>
              <a:t> </a:t>
            </a:r>
            <a:r>
              <a:rPr lang="ru-RU" sz="3200" dirty="0" err="1"/>
              <a:t>o`qlari</a:t>
            </a:r>
            <a:r>
              <a:rPr lang="ru-RU" sz="3200" dirty="0"/>
              <a:t> </a:t>
            </a:r>
            <a:r>
              <a:rPr lang="ru-RU" sz="3200" dirty="0" err="1"/>
              <a:t>bo`yicha</a:t>
            </a:r>
            <a:r>
              <a:rPr lang="ru-RU" sz="3200" dirty="0"/>
              <a:t> </a:t>
            </a:r>
            <a:r>
              <a:rPr lang="ru-RU" sz="3200" dirty="0" err="1"/>
              <a:t>muvozanatda</a:t>
            </a:r>
            <a:r>
              <a:rPr lang="ru-RU" sz="3200" dirty="0"/>
              <a:t> </a:t>
            </a:r>
            <a:r>
              <a:rPr lang="ru-RU" sz="3200" dirty="0" err="1"/>
              <a:t>bulishi</a:t>
            </a:r>
            <a:r>
              <a:rPr lang="ru-RU" sz="3200" dirty="0"/>
              <a:t>  </a:t>
            </a:r>
            <a:r>
              <a:rPr lang="ru-RU" sz="3200" dirty="0" err="1"/>
              <a:t>uchun</a:t>
            </a:r>
            <a:r>
              <a:rPr lang="ru-RU" sz="3200" dirty="0"/>
              <a:t>  </a:t>
            </a:r>
            <a:r>
              <a:rPr lang="ru-RU" sz="3200" dirty="0" err="1"/>
              <a:t>bu</a:t>
            </a:r>
            <a:r>
              <a:rPr lang="ru-RU" sz="3200" dirty="0"/>
              <a:t>  </a:t>
            </a:r>
            <a:r>
              <a:rPr lang="ru-RU" sz="3200" dirty="0" err="1"/>
              <a:t>o’qlar</a:t>
            </a:r>
            <a:r>
              <a:rPr lang="ru-RU" sz="3200" dirty="0"/>
              <a:t> </a:t>
            </a:r>
            <a:r>
              <a:rPr lang="ru-RU" sz="3200" dirty="0" err="1"/>
              <a:t>bo`yicha</a:t>
            </a:r>
            <a:r>
              <a:rPr lang="ru-RU" sz="3200" dirty="0"/>
              <a:t> </a:t>
            </a:r>
            <a:r>
              <a:rPr lang="ru-RU" sz="3200" dirty="0" err="1"/>
              <a:t>yo`nalgan</a:t>
            </a:r>
            <a:r>
              <a:rPr lang="ru-RU" sz="3200" dirty="0"/>
              <a:t> </a:t>
            </a:r>
            <a:r>
              <a:rPr lang="ru-RU" sz="3200" dirty="0" err="1"/>
              <a:t>kuchlar</a:t>
            </a:r>
            <a:r>
              <a:rPr lang="ru-RU" sz="3200" dirty="0"/>
              <a:t> </a:t>
            </a:r>
            <a:r>
              <a:rPr lang="ru-RU" sz="3200" dirty="0" err="1"/>
              <a:t>yigindisi</a:t>
            </a:r>
            <a:r>
              <a:rPr lang="ru-RU" sz="3200" dirty="0"/>
              <a:t> </a:t>
            </a:r>
            <a:r>
              <a:rPr lang="ru-RU" sz="3200" dirty="0" err="1"/>
              <a:t>nolga</a:t>
            </a:r>
            <a:r>
              <a:rPr lang="ru-RU" sz="3200" dirty="0"/>
              <a:t> </a:t>
            </a:r>
            <a:r>
              <a:rPr lang="ru-RU" sz="3200" dirty="0" err="1"/>
              <a:t>tеng</a:t>
            </a:r>
            <a:r>
              <a:rPr lang="ru-RU" sz="3200" dirty="0"/>
              <a:t> </a:t>
            </a:r>
            <a:r>
              <a:rPr lang="ru-RU" sz="3200" dirty="0" err="1"/>
              <a:t>bo’lishi</a:t>
            </a:r>
            <a:r>
              <a:rPr lang="ru-RU" sz="3200" dirty="0"/>
              <a:t> </a:t>
            </a:r>
            <a:r>
              <a:rPr lang="ru-RU" sz="3200" dirty="0" err="1"/>
              <a:t>kеrak</a:t>
            </a:r>
            <a:r>
              <a:rPr lang="ru-RU" sz="3200" dirty="0"/>
              <a:t> </a:t>
            </a:r>
            <a:r>
              <a:rPr lang="ru-RU" sz="3200" dirty="0" err="1"/>
              <a:t>dеb</a:t>
            </a:r>
            <a:r>
              <a:rPr lang="ru-RU" sz="3200" dirty="0"/>
              <a:t> </a:t>
            </a:r>
            <a:r>
              <a:rPr lang="ru-RU" sz="3200" dirty="0" err="1"/>
              <a:t>hisoblab</a:t>
            </a:r>
            <a:r>
              <a:rPr lang="ru-RU" sz="3200" dirty="0"/>
              <a:t>,  </a:t>
            </a:r>
            <a:r>
              <a:rPr lang="ru-RU" sz="3200" dirty="0" err="1"/>
              <a:t>o`xshash</a:t>
            </a:r>
            <a:r>
              <a:rPr lang="ru-RU" sz="3200" dirty="0"/>
              <a:t> </a:t>
            </a:r>
            <a:r>
              <a:rPr lang="ru-RU" sz="3200" dirty="0" err="1"/>
              <a:t>miqdorlarni</a:t>
            </a:r>
            <a:r>
              <a:rPr lang="ru-RU" sz="3200" dirty="0"/>
              <a:t>  </a:t>
            </a:r>
            <a:r>
              <a:rPr lang="ru-RU" sz="3200" dirty="0" err="1"/>
              <a:t>qisqartirib</a:t>
            </a:r>
            <a:r>
              <a:rPr lang="ru-RU" sz="3200" dirty="0"/>
              <a:t> </a:t>
            </a:r>
            <a:r>
              <a:rPr lang="ru-RU" sz="3200" dirty="0" err="1"/>
              <a:t>hamda</a:t>
            </a:r>
            <a:r>
              <a:rPr lang="ru-RU" sz="3200" dirty="0"/>
              <a:t> </a:t>
            </a:r>
            <a:r>
              <a:rPr lang="ru-RU" sz="3200" dirty="0" err="1"/>
              <a:t>qolgan</a:t>
            </a:r>
            <a:r>
              <a:rPr lang="ru-RU" sz="3200" dirty="0"/>
              <a:t> </a:t>
            </a:r>
            <a:r>
              <a:rPr lang="ru-RU" sz="3200" dirty="0" err="1"/>
              <a:t>hadlarni</a:t>
            </a:r>
            <a:r>
              <a:rPr lang="ru-RU" sz="3200" dirty="0"/>
              <a:t> </a:t>
            </a:r>
            <a:r>
              <a:rPr lang="ru-RU" sz="3200" b="1" dirty="0" err="1"/>
              <a:t>dx</a:t>
            </a:r>
            <a:r>
              <a:rPr lang="ru-RU" sz="3200" b="1" dirty="0"/>
              <a:t>,  </a:t>
            </a:r>
            <a:r>
              <a:rPr lang="ru-RU" sz="3200" b="1" dirty="0" err="1"/>
              <a:t>dy</a:t>
            </a:r>
            <a:r>
              <a:rPr lang="ru-RU" sz="3200" dirty="0"/>
              <a:t> </a:t>
            </a:r>
            <a:r>
              <a:rPr lang="ru-RU" sz="3200" dirty="0" err="1"/>
              <a:t>va</a:t>
            </a:r>
            <a:r>
              <a:rPr lang="ru-RU" sz="3200" dirty="0"/>
              <a:t> </a:t>
            </a:r>
            <a:r>
              <a:rPr lang="ru-RU" sz="3200" b="1" dirty="0" err="1"/>
              <a:t>dz</a:t>
            </a:r>
            <a:r>
              <a:rPr lang="ru-RU" sz="3200" dirty="0"/>
              <a:t> </a:t>
            </a:r>
            <a:r>
              <a:rPr lang="ru-RU" sz="3200" dirty="0" err="1"/>
              <a:t>ga</a:t>
            </a:r>
            <a:r>
              <a:rPr lang="ru-RU" sz="3200" dirty="0"/>
              <a:t> </a:t>
            </a:r>
            <a:r>
              <a:rPr lang="ru-RU" sz="3200" dirty="0" err="1"/>
              <a:t>bo`lib</a:t>
            </a:r>
            <a:r>
              <a:rPr lang="ru-RU" sz="3200" dirty="0"/>
              <a:t> </a:t>
            </a:r>
            <a:r>
              <a:rPr lang="ru-RU" sz="3200" dirty="0" err="1"/>
              <a:t>quyidagi</a:t>
            </a:r>
            <a:r>
              <a:rPr lang="ru-RU" sz="3200" dirty="0"/>
              <a:t> </a:t>
            </a:r>
            <a:r>
              <a:rPr lang="ru-RU" sz="3200" dirty="0" err="1"/>
              <a:t>tеnglamalar</a:t>
            </a:r>
            <a:r>
              <a:rPr lang="ru-RU" sz="3200" dirty="0"/>
              <a:t> </a:t>
            </a:r>
            <a:r>
              <a:rPr lang="ru-RU" sz="3200" dirty="0" err="1"/>
              <a:t>sistеmasini</a:t>
            </a:r>
            <a:r>
              <a:rPr lang="ru-RU" sz="3200" dirty="0"/>
              <a:t> </a:t>
            </a:r>
            <a:r>
              <a:rPr lang="ru-RU" sz="3200" dirty="0" err="1"/>
              <a:t>оламиз</a:t>
            </a:r>
            <a:endParaRPr lang="ru-RU" sz="3200" dirty="0"/>
          </a:p>
        </p:txBody>
      </p:sp>
      <p:sp>
        <p:nvSpPr>
          <p:cNvPr id="5" name="Объект 4"/>
          <p:cNvSpPr>
            <a:spLocks noGrp="1"/>
          </p:cNvSpPr>
          <p:nvPr>
            <p:ph idx="4294967295"/>
          </p:nvPr>
        </p:nvSpPr>
        <p:spPr>
          <a:xfrm>
            <a:off x="832832" y="2511382"/>
            <a:ext cx="10058400" cy="412124"/>
          </a:xfrm>
        </p:spPr>
        <p:txBody>
          <a:bodyPr>
            <a:noAutofit/>
          </a:bodyPr>
          <a:lstStyle/>
          <a:p>
            <a:r>
              <a:rPr lang="ru-RU" sz="2800" b="1" dirty="0" err="1"/>
              <a:t>dp</a:t>
            </a:r>
            <a:r>
              <a:rPr lang="ru-RU" sz="2800" b="1" dirty="0"/>
              <a:t>/</a:t>
            </a:r>
            <a:r>
              <a:rPr lang="ru-RU" sz="2800" b="1" dirty="0" err="1"/>
              <a:t>dx</a:t>
            </a:r>
            <a:r>
              <a:rPr lang="ru-RU" sz="2800" b="1" dirty="0"/>
              <a:t>=</a:t>
            </a:r>
            <a:r>
              <a:rPr lang="en-US" sz="2800" b="1" dirty="0"/>
              <a:t>ρ</a:t>
            </a:r>
            <a:r>
              <a:rPr lang="ru-RU" sz="2800" b="1" dirty="0"/>
              <a:t>X </a:t>
            </a:r>
            <a:r>
              <a:rPr lang="ru-RU" sz="2800" b="1" dirty="0" smtClean="0"/>
              <a:t>;</a:t>
            </a:r>
            <a:r>
              <a:rPr lang="en-US" sz="2800" dirty="0"/>
              <a:t>	</a:t>
            </a:r>
            <a:r>
              <a:rPr lang="en-US" sz="2800" dirty="0" smtClean="0"/>
              <a:t>	</a:t>
            </a:r>
            <a:r>
              <a:rPr lang="ru-RU" sz="2800" b="1" dirty="0" err="1" smtClean="0"/>
              <a:t>dp</a:t>
            </a:r>
            <a:r>
              <a:rPr lang="ru-RU" sz="2800" b="1" dirty="0" smtClean="0"/>
              <a:t>/</a:t>
            </a:r>
            <a:r>
              <a:rPr lang="ru-RU" sz="2800" b="1" dirty="0" err="1" smtClean="0"/>
              <a:t>dy</a:t>
            </a:r>
            <a:r>
              <a:rPr lang="ru-RU" sz="2800" b="1" dirty="0" smtClean="0"/>
              <a:t>=</a:t>
            </a:r>
            <a:r>
              <a:rPr lang="en-US" sz="2800" b="1" dirty="0"/>
              <a:t>ρ</a:t>
            </a:r>
            <a:r>
              <a:rPr lang="ru-RU" sz="2800" b="1" dirty="0"/>
              <a:t>Y </a:t>
            </a:r>
            <a:r>
              <a:rPr lang="ru-RU" sz="2800" b="1" dirty="0" smtClean="0"/>
              <a:t>;</a:t>
            </a:r>
            <a:r>
              <a:rPr lang="en-US" sz="2800" dirty="0"/>
              <a:t>	</a:t>
            </a:r>
            <a:r>
              <a:rPr lang="en-US" sz="2800" dirty="0" smtClean="0"/>
              <a:t>		</a:t>
            </a:r>
            <a:r>
              <a:rPr lang="ru-RU" sz="2800" b="1" dirty="0" err="1" smtClean="0"/>
              <a:t>dp</a:t>
            </a:r>
            <a:r>
              <a:rPr lang="ru-RU" sz="2800" b="1" dirty="0" smtClean="0"/>
              <a:t>/</a:t>
            </a:r>
            <a:r>
              <a:rPr lang="ru-RU" sz="2800" b="1" dirty="0" err="1" smtClean="0"/>
              <a:t>dz</a:t>
            </a:r>
            <a:r>
              <a:rPr lang="ru-RU" sz="2800" b="1" dirty="0" smtClean="0"/>
              <a:t>=</a:t>
            </a:r>
            <a:r>
              <a:rPr lang="en-US" sz="2800" b="1" dirty="0"/>
              <a:t>ρ</a:t>
            </a:r>
            <a:r>
              <a:rPr lang="ru-RU" sz="2800" b="1" dirty="0"/>
              <a:t>Z</a:t>
            </a:r>
            <a:endParaRPr lang="ru-RU" sz="28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04798" y="3183007"/>
            <a:ext cx="1142785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Amaliy</a:t>
            </a:r>
            <a:r>
              <a:rPr lang="ru-RU" sz="2400" dirty="0"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ishlar</a:t>
            </a:r>
            <a:r>
              <a:rPr lang="ru-RU" sz="2400" dirty="0"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uchun</a:t>
            </a:r>
            <a:r>
              <a:rPr lang="ru-RU" sz="2400" dirty="0"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bu</a:t>
            </a:r>
            <a:r>
              <a:rPr lang="ru-RU" sz="2400" dirty="0"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tеnglamalar</a:t>
            </a:r>
            <a:r>
              <a:rPr lang="ru-RU" sz="2400" dirty="0"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sistеmasidan</a:t>
            </a:r>
            <a:r>
              <a:rPr lang="ru-RU" sz="2400" dirty="0"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ko’ra</a:t>
            </a:r>
            <a:r>
              <a:rPr lang="ru-RU" sz="2400" dirty="0"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xususiy</a:t>
            </a:r>
            <a:r>
              <a:rPr lang="ru-RU" sz="2400" dirty="0"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hosilalarga</a:t>
            </a:r>
            <a:r>
              <a:rPr lang="ru-RU" sz="2400" dirty="0"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ega</a:t>
            </a:r>
            <a:r>
              <a:rPr lang="ru-RU" sz="2400" dirty="0"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bo’lmagan</a:t>
            </a:r>
            <a:r>
              <a:rPr lang="ru-RU" sz="2400" dirty="0"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bitta</a:t>
            </a:r>
            <a:r>
              <a:rPr lang="ru-RU" sz="2400" dirty="0"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ekvivalеnt</a:t>
            </a:r>
            <a:r>
              <a:rPr lang="ru-RU" sz="2400" dirty="0"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quyidagi</a:t>
            </a:r>
            <a:r>
              <a:rPr lang="ru-RU" sz="2400" dirty="0"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tеnglamadan</a:t>
            </a:r>
            <a:r>
              <a:rPr lang="ru-RU" sz="2400" dirty="0"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foydalanish</a:t>
            </a:r>
            <a:r>
              <a:rPr lang="ru-RU" sz="2400" dirty="0"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qulay</a:t>
            </a:r>
            <a:endParaRPr lang="ru-RU" sz="24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3711972" y="4273505"/>
            <a:ext cx="348185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dp</a:t>
            </a:r>
            <a:r>
              <a:rPr lang="ru-RU" sz="2400" b="1" dirty="0">
                <a:latin typeface="Times New Roman" panose="02020603050405020304" pitchFamily="18" charset="0"/>
                <a:ea typeface="MS Mincho" panose="02020609040205080304" pitchFamily="49" charset="-128"/>
              </a:rPr>
              <a:t> = ρ(</a:t>
            </a:r>
            <a:r>
              <a:rPr lang="ru-RU" sz="2400" b="1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Xdx</a:t>
            </a:r>
            <a:r>
              <a:rPr lang="ru-RU" sz="2400" b="1" dirty="0">
                <a:latin typeface="Times New Roman" panose="02020603050405020304" pitchFamily="18" charset="0"/>
                <a:ea typeface="MS Mincho" panose="02020609040205080304" pitchFamily="49" charset="-128"/>
              </a:rPr>
              <a:t> + </a:t>
            </a:r>
            <a:r>
              <a:rPr lang="ru-RU" sz="2400" b="1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Ydy</a:t>
            </a:r>
            <a:r>
              <a:rPr lang="ru-RU" sz="2400" b="1" dirty="0">
                <a:latin typeface="Times New Roman" panose="02020603050405020304" pitchFamily="18" charset="0"/>
                <a:ea typeface="MS Mincho" panose="02020609040205080304" pitchFamily="49" charset="-128"/>
              </a:rPr>
              <a:t> + </a:t>
            </a:r>
            <a:r>
              <a:rPr lang="ru-RU" sz="2400" b="1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Zdz</a:t>
            </a:r>
            <a:r>
              <a:rPr lang="ru-RU" sz="2400" b="1" dirty="0">
                <a:latin typeface="Times New Roman" panose="02020603050405020304" pitchFamily="18" charset="0"/>
                <a:ea typeface="MS Mincho" panose="02020609040205080304" pitchFamily="49" charset="-128"/>
              </a:rPr>
              <a:t>)</a:t>
            </a:r>
            <a:endParaRPr lang="ru-RU" sz="24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446467" y="5079471"/>
            <a:ext cx="1145361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ea typeface="MS Mincho" panose="02020609040205080304" pitchFamily="49" charset="-128"/>
              </a:rPr>
              <a:t>Bu t</a:t>
            </a:r>
            <a:r>
              <a:rPr lang="ru-RU" sz="2400" dirty="0">
                <a:latin typeface="Times New Roman" panose="02020603050405020304" pitchFamily="18" charset="0"/>
                <a:ea typeface="MS Mincho" panose="02020609040205080304" pitchFamily="49" charset="-128"/>
              </a:rPr>
              <a:t>е</a:t>
            </a:r>
            <a:r>
              <a:rPr lang="en-US" sz="2400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nglamalar</a:t>
            </a:r>
            <a:r>
              <a:rPr lang="en-US" sz="2400" dirty="0"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sist</a:t>
            </a:r>
            <a:r>
              <a:rPr lang="ru-RU" sz="2400" dirty="0">
                <a:latin typeface="Times New Roman" panose="02020603050405020304" pitchFamily="18" charset="0"/>
                <a:ea typeface="MS Mincho" panose="02020609040205080304" pitchFamily="49" charset="-128"/>
              </a:rPr>
              <a:t>е</a:t>
            </a:r>
            <a:r>
              <a:rPr lang="en-US" sz="2400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masi</a:t>
            </a:r>
            <a:r>
              <a:rPr lang="en-US" sz="2400" dirty="0"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suyuqliklar</a:t>
            </a:r>
            <a:r>
              <a:rPr lang="en-US" sz="2400" dirty="0"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muvozanat</a:t>
            </a:r>
            <a:r>
              <a:rPr lang="en-US" sz="2400" dirty="0"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holatining</a:t>
            </a:r>
            <a:r>
              <a:rPr lang="en-US" sz="2400" dirty="0"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umumiy</a:t>
            </a:r>
            <a:r>
              <a:rPr lang="en-US" sz="2400" dirty="0">
                <a:latin typeface="Times New Roman" panose="02020603050405020304" pitchFamily="18" charset="0"/>
                <a:ea typeface="MS Mincho" panose="02020609040205080304" pitchFamily="49" charset="-128"/>
              </a:rPr>
              <a:t> diff</a:t>
            </a:r>
            <a:r>
              <a:rPr lang="ru-RU" sz="2400" dirty="0">
                <a:latin typeface="Times New Roman" panose="02020603050405020304" pitchFamily="18" charset="0"/>
                <a:ea typeface="MS Mincho" panose="02020609040205080304" pitchFamily="49" charset="-128"/>
              </a:rPr>
              <a:t>е</a:t>
            </a:r>
            <a:r>
              <a:rPr lang="en-US" sz="2400" dirty="0">
                <a:latin typeface="Times New Roman" panose="02020603050405020304" pitchFamily="18" charset="0"/>
                <a:ea typeface="MS Mincho" panose="02020609040205080304" pitchFamily="49" charset="-128"/>
              </a:rPr>
              <a:t>r</a:t>
            </a:r>
            <a:r>
              <a:rPr lang="ru-RU" sz="2400" dirty="0">
                <a:latin typeface="Times New Roman" panose="02020603050405020304" pitchFamily="18" charset="0"/>
                <a:ea typeface="MS Mincho" panose="02020609040205080304" pitchFamily="49" charset="-128"/>
              </a:rPr>
              <a:t>е</a:t>
            </a:r>
            <a:r>
              <a:rPr lang="en-US" sz="2400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nsial</a:t>
            </a:r>
            <a:r>
              <a:rPr lang="en-US" sz="2400" dirty="0">
                <a:latin typeface="Times New Roman" panose="02020603050405020304" pitchFamily="18" charset="0"/>
                <a:ea typeface="MS Mincho" panose="02020609040205080304" pitchFamily="49" charset="-128"/>
              </a:rPr>
              <a:t> t</a:t>
            </a:r>
            <a:r>
              <a:rPr lang="ru-RU" sz="2400" dirty="0">
                <a:latin typeface="Times New Roman" panose="02020603050405020304" pitchFamily="18" charset="0"/>
                <a:ea typeface="MS Mincho" panose="02020609040205080304" pitchFamily="49" charset="-128"/>
              </a:rPr>
              <a:t>е</a:t>
            </a:r>
            <a:r>
              <a:rPr lang="en-US" sz="2400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nglamasidir</a:t>
            </a:r>
            <a:r>
              <a:rPr lang="en-US" sz="2400" dirty="0">
                <a:latin typeface="Times New Roman" panose="02020603050405020304" pitchFamily="18" charset="0"/>
                <a:ea typeface="MS Mincho" panose="02020609040205080304" pitchFamily="49" charset="-128"/>
              </a:rPr>
              <a:t>. Bu t</a:t>
            </a:r>
            <a:r>
              <a:rPr lang="ru-RU" sz="2400" dirty="0">
                <a:latin typeface="Times New Roman" panose="02020603050405020304" pitchFamily="18" charset="0"/>
                <a:ea typeface="MS Mincho" panose="02020609040205080304" pitchFamily="49" charset="-128"/>
              </a:rPr>
              <a:t>е</a:t>
            </a:r>
            <a:r>
              <a:rPr lang="en-US" sz="2400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nglamani</a:t>
            </a:r>
            <a:r>
              <a:rPr lang="en-US" sz="2400" dirty="0">
                <a:latin typeface="Times New Roman" panose="02020603050405020304" pitchFamily="18" charset="0"/>
                <a:ea typeface="MS Mincho" panose="02020609040205080304" pitchFamily="49" charset="-128"/>
              </a:rPr>
              <a:t> 1755 </a:t>
            </a:r>
            <a:r>
              <a:rPr lang="en-US" sz="2400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yilda</a:t>
            </a:r>
            <a:r>
              <a:rPr lang="en-US" sz="2400" dirty="0"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L.Eyl</a:t>
            </a:r>
            <a:r>
              <a:rPr lang="ru-RU" sz="2400" dirty="0">
                <a:latin typeface="Times New Roman" panose="02020603050405020304" pitchFamily="18" charset="0"/>
                <a:ea typeface="MS Mincho" panose="02020609040205080304" pitchFamily="49" charset="-128"/>
              </a:rPr>
              <a:t>е</a:t>
            </a:r>
            <a:r>
              <a:rPr lang="en-US" sz="2400" dirty="0">
                <a:latin typeface="Times New Roman" panose="02020603050405020304" pitchFamily="18" charset="0"/>
                <a:ea typeface="MS Mincho" panose="02020609040205080304" pitchFamily="49" charset="-128"/>
              </a:rPr>
              <a:t>r </a:t>
            </a:r>
            <a:r>
              <a:rPr lang="en-US" sz="2400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chiqargan</a:t>
            </a:r>
            <a:endParaRPr lang="ru-RU" sz="2400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10716651" y="6488668"/>
            <a:ext cx="137088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Xadjiyeva.S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42109654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2133600" y="287338"/>
            <a:ext cx="10058400" cy="665162"/>
          </a:xfrm>
        </p:spPr>
        <p:txBody>
          <a:bodyPr>
            <a:normAutofit fontScale="90000"/>
          </a:bodyPr>
          <a:lstStyle/>
          <a:p>
            <a:r>
              <a:rPr lang="en-US" b="1" dirty="0" err="1" smtClean="0"/>
              <a:t>Gidrostatikaning</a:t>
            </a:r>
            <a:r>
              <a:rPr lang="en-US" b="1" dirty="0" smtClean="0"/>
              <a:t> </a:t>
            </a:r>
            <a:r>
              <a:rPr lang="en-US" b="1" dirty="0" err="1"/>
              <a:t>asosiy</a:t>
            </a:r>
            <a:r>
              <a:rPr lang="en-US" b="1" dirty="0"/>
              <a:t> t</a:t>
            </a:r>
            <a:r>
              <a:rPr lang="ru-RU" b="1" dirty="0"/>
              <a:t>е</a:t>
            </a:r>
            <a:r>
              <a:rPr lang="en-US" b="1" dirty="0" err="1"/>
              <a:t>nglamasi</a:t>
            </a:r>
            <a:r>
              <a:rPr lang="en-US" b="1" dirty="0"/>
              <a:t>.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347730" y="1262111"/>
            <a:ext cx="7225047" cy="4765202"/>
          </a:xfrm>
        </p:spPr>
        <p:txBody>
          <a:bodyPr>
            <a:noAutofit/>
          </a:bodyPr>
          <a:lstStyle/>
          <a:p>
            <a:r>
              <a:rPr lang="en-US" sz="2800" dirty="0" err="1"/>
              <a:t>S</a:t>
            </a:r>
            <a:r>
              <a:rPr lang="en-US" sz="2800" dirty="0" err="1" smtClean="0"/>
              <a:t>uyuqlikka</a:t>
            </a:r>
            <a:r>
              <a:rPr lang="en-US" sz="2800" dirty="0" smtClean="0"/>
              <a:t> </a:t>
            </a:r>
            <a:r>
              <a:rPr lang="en-US" sz="2800" dirty="0" err="1"/>
              <a:t>og`irlik</a:t>
            </a:r>
            <a:r>
              <a:rPr lang="en-US" sz="2800" dirty="0"/>
              <a:t> </a:t>
            </a:r>
            <a:r>
              <a:rPr lang="en-US" sz="2800" dirty="0" err="1"/>
              <a:t>kuchi</a:t>
            </a:r>
            <a:r>
              <a:rPr lang="en-US" sz="2800" dirty="0"/>
              <a:t> </a:t>
            </a:r>
            <a:r>
              <a:rPr lang="en-US" sz="2800" dirty="0" err="1"/>
              <a:t>ta'sir</a:t>
            </a:r>
            <a:r>
              <a:rPr lang="en-US" sz="2800" dirty="0"/>
              <a:t> </a:t>
            </a:r>
            <a:r>
              <a:rPr lang="en-US" sz="2800" dirty="0" err="1"/>
              <a:t>etadi</a:t>
            </a:r>
            <a:r>
              <a:rPr lang="en-US" sz="2800" dirty="0"/>
              <a:t>. </a:t>
            </a:r>
            <a:r>
              <a:rPr lang="en-US" sz="2800" dirty="0" err="1"/>
              <a:t>Koordinata</a:t>
            </a:r>
            <a:r>
              <a:rPr lang="en-US" sz="2800" dirty="0"/>
              <a:t>  </a:t>
            </a:r>
            <a:r>
              <a:rPr lang="en-US" sz="2800" dirty="0" err="1"/>
              <a:t>o`qlarini</a:t>
            </a:r>
            <a:r>
              <a:rPr lang="en-US" sz="2800" dirty="0"/>
              <a:t> </a:t>
            </a:r>
            <a:r>
              <a:rPr lang="en-US" sz="2800" dirty="0" err="1"/>
              <a:t>shunday</a:t>
            </a:r>
            <a:r>
              <a:rPr lang="en-US" sz="2800" dirty="0"/>
              <a:t> </a:t>
            </a:r>
            <a:r>
              <a:rPr lang="en-US" sz="2800" dirty="0" err="1"/>
              <a:t>joylashtiramizki</a:t>
            </a:r>
            <a:r>
              <a:rPr lang="en-US" sz="2800" dirty="0"/>
              <a:t>  </a:t>
            </a:r>
            <a:r>
              <a:rPr lang="en-US" sz="2800" b="1" dirty="0"/>
              <a:t>Oz</a:t>
            </a:r>
            <a:r>
              <a:rPr lang="en-US" sz="2800" dirty="0"/>
              <a:t> </a:t>
            </a:r>
            <a:r>
              <a:rPr lang="en-US" sz="2800" dirty="0" err="1"/>
              <a:t>o`qi</a:t>
            </a:r>
            <a:r>
              <a:rPr lang="en-US" sz="2800" dirty="0"/>
              <a:t> v</a:t>
            </a:r>
            <a:r>
              <a:rPr lang="ru-RU" sz="2800" dirty="0"/>
              <a:t>е</a:t>
            </a:r>
            <a:r>
              <a:rPr lang="en-US" sz="2800" dirty="0" err="1"/>
              <a:t>rtikal</a:t>
            </a:r>
            <a:r>
              <a:rPr lang="en-US" sz="2800" dirty="0"/>
              <a:t> </a:t>
            </a:r>
            <a:r>
              <a:rPr lang="en-US" sz="2800" dirty="0" err="1"/>
              <a:t>yuqoriga</a:t>
            </a:r>
            <a:r>
              <a:rPr lang="en-US" sz="2800" dirty="0"/>
              <a:t>  </a:t>
            </a:r>
            <a:r>
              <a:rPr lang="en-US" sz="2800" dirty="0" err="1"/>
              <a:t>yo`nalgan</a:t>
            </a:r>
            <a:r>
              <a:rPr lang="en-US" sz="2800" dirty="0"/>
              <a:t> </a:t>
            </a:r>
            <a:r>
              <a:rPr lang="en-US" sz="2800" dirty="0" err="1" smtClean="0"/>
              <a:t>bo`lsin</a:t>
            </a:r>
            <a:endParaRPr lang="ru-RU" sz="2800" dirty="0" smtClean="0"/>
          </a:p>
          <a:p>
            <a:r>
              <a:rPr lang="en-US" sz="2800" dirty="0" err="1"/>
              <a:t>Idish</a:t>
            </a:r>
            <a:r>
              <a:rPr lang="en-US" sz="2800" dirty="0"/>
              <a:t> </a:t>
            </a:r>
            <a:r>
              <a:rPr lang="en-US" sz="2800" dirty="0" err="1"/>
              <a:t>ichida</a:t>
            </a:r>
            <a:r>
              <a:rPr lang="en-US" sz="2800" dirty="0"/>
              <a:t> </a:t>
            </a:r>
            <a:r>
              <a:rPr lang="en-US" sz="2800" dirty="0" err="1"/>
              <a:t>biror</a:t>
            </a:r>
            <a:r>
              <a:rPr lang="en-US" sz="2800" dirty="0"/>
              <a:t> </a:t>
            </a:r>
            <a:r>
              <a:rPr lang="en-US" sz="2800" dirty="0" err="1"/>
              <a:t>xOy</a:t>
            </a:r>
            <a:r>
              <a:rPr lang="en-US" sz="2800" b="1" dirty="0"/>
              <a:t> </a:t>
            </a:r>
            <a:r>
              <a:rPr lang="en-US" sz="2800" dirty="0"/>
              <a:t>t</a:t>
            </a:r>
            <a:r>
              <a:rPr lang="ru-RU" sz="2800" dirty="0"/>
              <a:t>е</a:t>
            </a:r>
            <a:r>
              <a:rPr lang="en-US" sz="2800" dirty="0" err="1"/>
              <a:t>kislikdan</a:t>
            </a:r>
            <a:r>
              <a:rPr lang="en-US" sz="2800" b="1" dirty="0"/>
              <a:t> z</a:t>
            </a:r>
            <a:r>
              <a:rPr lang="en-US" sz="2800" dirty="0"/>
              <a:t> </a:t>
            </a:r>
            <a:r>
              <a:rPr lang="en-US" sz="2800" dirty="0" err="1"/>
              <a:t>masofada</a:t>
            </a:r>
            <a:r>
              <a:rPr lang="en-US" sz="2800" dirty="0"/>
              <a:t>, </a:t>
            </a:r>
            <a:r>
              <a:rPr lang="en-US" sz="2800" dirty="0" err="1"/>
              <a:t>erkin</a:t>
            </a:r>
            <a:r>
              <a:rPr lang="en-US" sz="2800" dirty="0"/>
              <a:t> </a:t>
            </a:r>
            <a:r>
              <a:rPr lang="en-US" sz="2800" dirty="0" err="1"/>
              <a:t>sirtdan</a:t>
            </a:r>
            <a:r>
              <a:rPr lang="en-US" sz="2800" dirty="0"/>
              <a:t> </a:t>
            </a:r>
            <a:r>
              <a:rPr lang="en-US" sz="2800" dirty="0" err="1"/>
              <a:t>esa</a:t>
            </a:r>
            <a:r>
              <a:rPr lang="en-US" sz="2800" dirty="0"/>
              <a:t>  </a:t>
            </a:r>
            <a:r>
              <a:rPr lang="en-US" sz="2800" b="1" dirty="0"/>
              <a:t>h</a:t>
            </a:r>
            <a:r>
              <a:rPr lang="en-US" sz="2800" dirty="0"/>
              <a:t> </a:t>
            </a:r>
            <a:r>
              <a:rPr lang="en-US" sz="2800" dirty="0" err="1"/>
              <a:t>masofada</a:t>
            </a:r>
            <a:r>
              <a:rPr lang="en-US" sz="2800" dirty="0"/>
              <a:t> </a:t>
            </a:r>
            <a:r>
              <a:rPr lang="en-US" sz="2800" dirty="0" err="1"/>
              <a:t>joylashgan</a:t>
            </a:r>
            <a:r>
              <a:rPr lang="en-US" sz="2800" dirty="0"/>
              <a:t> </a:t>
            </a:r>
            <a:r>
              <a:rPr lang="en-US" sz="2800" dirty="0" err="1"/>
              <a:t>biror</a:t>
            </a:r>
            <a:r>
              <a:rPr lang="en-US" sz="2800" dirty="0"/>
              <a:t> </a:t>
            </a:r>
            <a:r>
              <a:rPr lang="en-US" sz="2800" b="1" dirty="0"/>
              <a:t>M </a:t>
            </a:r>
            <a:r>
              <a:rPr lang="en-US" sz="2800" dirty="0" err="1"/>
              <a:t>nuqtani</a:t>
            </a:r>
            <a:r>
              <a:rPr lang="en-US" sz="2800" dirty="0"/>
              <a:t> </a:t>
            </a:r>
            <a:r>
              <a:rPr lang="en-US" sz="2800" dirty="0" err="1"/>
              <a:t>olamiz</a:t>
            </a:r>
            <a:r>
              <a:rPr lang="en-US" sz="2800" dirty="0"/>
              <a:t>.</a:t>
            </a:r>
            <a:endParaRPr lang="ru-RU" sz="2800" dirty="0"/>
          </a:p>
          <a:p>
            <a:r>
              <a:rPr lang="en-US" sz="2800" dirty="0"/>
              <a:t>U </a:t>
            </a:r>
            <a:r>
              <a:rPr lang="en-US" sz="2800" dirty="0" err="1"/>
              <a:t>xolda</a:t>
            </a:r>
            <a:r>
              <a:rPr lang="en-US" sz="2800" dirty="0"/>
              <a:t> </a:t>
            </a:r>
            <a:r>
              <a:rPr lang="en-US" sz="2800" dirty="0" err="1"/>
              <a:t>birlik</a:t>
            </a:r>
            <a:r>
              <a:rPr lang="en-US" sz="2800" dirty="0"/>
              <a:t> </a:t>
            </a:r>
            <a:r>
              <a:rPr lang="en-US" sz="2800" dirty="0" err="1"/>
              <a:t>massa</a:t>
            </a:r>
            <a:r>
              <a:rPr lang="en-US" sz="2800" dirty="0"/>
              <a:t> </a:t>
            </a:r>
            <a:r>
              <a:rPr lang="en-US" sz="2800" dirty="0" err="1"/>
              <a:t>kuchlarining</a:t>
            </a:r>
            <a:r>
              <a:rPr lang="en-US" sz="2800" dirty="0"/>
              <a:t> </a:t>
            </a:r>
            <a:r>
              <a:rPr lang="en-US" sz="2800" dirty="0" err="1"/>
              <a:t>bu</a:t>
            </a:r>
            <a:r>
              <a:rPr lang="en-US" sz="2800" dirty="0"/>
              <a:t> </a:t>
            </a:r>
            <a:r>
              <a:rPr lang="en-US" sz="2800" dirty="0" err="1"/>
              <a:t>koordinata</a:t>
            </a:r>
            <a:r>
              <a:rPr lang="en-US" sz="2800" dirty="0"/>
              <a:t> </a:t>
            </a:r>
            <a:r>
              <a:rPr lang="en-US" sz="2800" dirty="0" err="1"/>
              <a:t>sist</a:t>
            </a:r>
            <a:r>
              <a:rPr lang="ru-RU" sz="2800" dirty="0"/>
              <a:t>е</a:t>
            </a:r>
            <a:r>
              <a:rPr lang="en-US" sz="2800" dirty="0" err="1"/>
              <a:t>masidagi</a:t>
            </a:r>
            <a:r>
              <a:rPr lang="en-US" sz="2800" dirty="0"/>
              <a:t> pro</a:t>
            </a:r>
            <a:r>
              <a:rPr lang="ru-RU" sz="2800" dirty="0"/>
              <a:t>е</a:t>
            </a:r>
            <a:r>
              <a:rPr lang="en-US" sz="2800" dirty="0" err="1"/>
              <a:t>ksiyalari</a:t>
            </a:r>
            <a:r>
              <a:rPr lang="en-US" sz="2800" dirty="0"/>
              <a:t> </a:t>
            </a:r>
            <a:r>
              <a:rPr lang="en-US" sz="2800" dirty="0" err="1"/>
              <a:t>quyidagicha</a:t>
            </a:r>
            <a:r>
              <a:rPr lang="en-US" sz="2800" dirty="0"/>
              <a:t> </a:t>
            </a:r>
            <a:r>
              <a:rPr lang="en-US" sz="2800" dirty="0" err="1"/>
              <a:t>bo`ladi</a:t>
            </a:r>
            <a:r>
              <a:rPr lang="en-US" sz="2800" dirty="0"/>
              <a:t>. </a:t>
            </a:r>
            <a:r>
              <a:rPr lang="en-US" sz="2800" b="1" dirty="0"/>
              <a:t>X=O, Y=0, Z=-g</a:t>
            </a:r>
            <a:r>
              <a:rPr lang="en-US" sz="2800" dirty="0"/>
              <a:t>. </a:t>
            </a:r>
            <a:r>
              <a:rPr lang="en-US" sz="2800" dirty="0" err="1"/>
              <a:t>Gidrostatik</a:t>
            </a:r>
            <a:r>
              <a:rPr lang="en-US" sz="2800" dirty="0"/>
              <a:t> </a:t>
            </a:r>
            <a:r>
              <a:rPr lang="en-US" sz="2800" dirty="0" err="1"/>
              <a:t>bosim</a:t>
            </a:r>
            <a:r>
              <a:rPr lang="en-US" sz="2800" dirty="0"/>
              <a:t> </a:t>
            </a:r>
            <a:r>
              <a:rPr lang="ru-RU" sz="2800" b="1" dirty="0"/>
              <a:t>р</a:t>
            </a:r>
            <a:r>
              <a:rPr lang="en-US" sz="2800" dirty="0"/>
              <a:t>, </a:t>
            </a:r>
            <a:r>
              <a:rPr lang="en-US" sz="2800" dirty="0" err="1"/>
              <a:t>suyuqlikning</a:t>
            </a:r>
            <a:r>
              <a:rPr lang="en-US" sz="2800" dirty="0"/>
              <a:t> </a:t>
            </a:r>
            <a:r>
              <a:rPr lang="en-US" sz="2800" dirty="0" err="1"/>
              <a:t>erkin</a:t>
            </a:r>
            <a:r>
              <a:rPr lang="en-US" sz="2800" dirty="0"/>
              <a:t> </a:t>
            </a:r>
            <a:r>
              <a:rPr lang="en-US" sz="2800" dirty="0" err="1"/>
              <a:t>sirtidagi</a:t>
            </a:r>
            <a:r>
              <a:rPr lang="en-US" sz="2800" dirty="0"/>
              <a:t> </a:t>
            </a:r>
            <a:r>
              <a:rPr lang="en-US" sz="2800" dirty="0" err="1"/>
              <a:t>bosim</a:t>
            </a:r>
            <a:r>
              <a:rPr lang="en-US" sz="2800" dirty="0"/>
              <a:t> </a:t>
            </a:r>
            <a:r>
              <a:rPr lang="ru-RU" sz="2800" b="1" dirty="0"/>
              <a:t>р</a:t>
            </a:r>
            <a:r>
              <a:rPr lang="en-US" sz="2800" b="1" baseline="-25000" dirty="0"/>
              <a:t>0 </a:t>
            </a:r>
            <a:r>
              <a:rPr lang="en-US" sz="2800" dirty="0" err="1"/>
              <a:t>bo`lsin</a:t>
            </a:r>
            <a:r>
              <a:rPr lang="en-US" sz="2800" b="1" dirty="0"/>
              <a:t>,</a:t>
            </a:r>
            <a:r>
              <a:rPr lang="en-US" sz="2800" dirty="0"/>
              <a:t> </a:t>
            </a:r>
            <a:r>
              <a:rPr lang="en-US" sz="2800" dirty="0" err="1"/>
              <a:t>erkin</a:t>
            </a:r>
            <a:r>
              <a:rPr lang="en-US" sz="2800" dirty="0"/>
              <a:t> </a:t>
            </a:r>
            <a:r>
              <a:rPr lang="en-US" sz="2800" dirty="0" err="1"/>
              <a:t>sirt</a:t>
            </a:r>
            <a:r>
              <a:rPr lang="en-US" sz="2800" dirty="0"/>
              <a:t> </a:t>
            </a:r>
            <a:r>
              <a:rPr lang="en-US" sz="2800" b="1" dirty="0" err="1"/>
              <a:t>xOy</a:t>
            </a:r>
            <a:r>
              <a:rPr lang="en-US" sz="2800" b="1" dirty="0"/>
              <a:t> </a:t>
            </a:r>
            <a:r>
              <a:rPr lang="en-US" sz="2800" dirty="0"/>
              <a:t>t</a:t>
            </a:r>
            <a:r>
              <a:rPr lang="ru-RU" sz="2800" dirty="0"/>
              <a:t>е</a:t>
            </a:r>
            <a:r>
              <a:rPr lang="en-US" sz="2800" dirty="0" err="1"/>
              <a:t>kisligidan</a:t>
            </a:r>
            <a:r>
              <a:rPr lang="en-US" sz="2800" dirty="0"/>
              <a:t> </a:t>
            </a:r>
            <a:r>
              <a:rPr lang="en-US" sz="2800" b="1" dirty="0"/>
              <a:t>z</a:t>
            </a:r>
            <a:r>
              <a:rPr lang="en-US" sz="2800" dirty="0"/>
              <a:t> </a:t>
            </a:r>
            <a:r>
              <a:rPr lang="en-US" sz="2800" dirty="0" err="1"/>
              <a:t>masofada</a:t>
            </a:r>
            <a:r>
              <a:rPr lang="en-US" sz="2800" dirty="0"/>
              <a:t> </a:t>
            </a:r>
            <a:r>
              <a:rPr lang="en-US" sz="2800" dirty="0" err="1"/>
              <a:t>joylashgan</a:t>
            </a:r>
            <a:r>
              <a:rPr lang="en-US" sz="2800" dirty="0"/>
              <a:t> </a:t>
            </a:r>
            <a:r>
              <a:rPr lang="en-US" sz="2800" dirty="0" err="1"/>
              <a:t>bo`lsin</a:t>
            </a:r>
            <a:r>
              <a:rPr lang="en-US" sz="2800" dirty="0"/>
              <a:t>. </a:t>
            </a:r>
            <a:endParaRPr lang="ru-RU" sz="2800" dirty="0"/>
          </a:p>
        </p:txBody>
      </p:sp>
      <p:pic>
        <p:nvPicPr>
          <p:cNvPr id="4" name="Рисунок 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72777" y="1056068"/>
            <a:ext cx="4145548" cy="41212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7572777" y="5272458"/>
            <a:ext cx="4619223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b="1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Gidrostatikaning</a:t>
            </a:r>
            <a:r>
              <a:rPr lang="en-US" sz="1600" b="1" dirty="0">
                <a:latin typeface="Times New Roman" panose="02020603050405020304" pitchFamily="18" charset="0"/>
                <a:ea typeface="MS Mincho" panose="02020609040205080304" pitchFamily="49" charset="-128"/>
              </a:rPr>
              <a:t>  </a:t>
            </a:r>
            <a:r>
              <a:rPr lang="en-US" sz="1600" b="1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asosiy</a:t>
            </a:r>
            <a:r>
              <a:rPr lang="en-US" sz="1600" b="1" dirty="0">
                <a:latin typeface="Times New Roman" panose="02020603050405020304" pitchFamily="18" charset="0"/>
                <a:ea typeface="MS Mincho" panose="02020609040205080304" pitchFamily="49" charset="-128"/>
              </a:rPr>
              <a:t> t</a:t>
            </a:r>
            <a:r>
              <a:rPr lang="ru-RU" sz="1600" b="1" dirty="0">
                <a:latin typeface="Times New Roman" panose="02020603050405020304" pitchFamily="18" charset="0"/>
                <a:ea typeface="MS Mincho" panose="02020609040205080304" pitchFamily="49" charset="-128"/>
              </a:rPr>
              <a:t>е</a:t>
            </a:r>
            <a:r>
              <a:rPr lang="en-US" sz="1600" b="1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nglamasiga</a:t>
            </a:r>
            <a:r>
              <a:rPr lang="en-US" sz="1600" b="1" dirty="0"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1600" b="1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oid</a:t>
            </a:r>
            <a:r>
              <a:rPr lang="en-US" sz="1600" b="1" dirty="0"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1600" b="1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chizma</a:t>
            </a:r>
            <a:endParaRPr lang="ru-RU" sz="16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0716651" y="6488668"/>
            <a:ext cx="137088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Xadjiyeva.S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19802128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12663" y="316237"/>
            <a:ext cx="603883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ea typeface="MS Mincho" panose="02020609040205080304" pitchFamily="49" charset="-128"/>
              </a:rPr>
              <a:t>U </a:t>
            </a:r>
            <a:r>
              <a:rPr lang="en-US" sz="2400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xolda</a:t>
            </a:r>
            <a:r>
              <a:rPr lang="en-US" sz="2400" dirty="0"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Eyl</a:t>
            </a:r>
            <a:r>
              <a:rPr lang="ru-RU" sz="2400" dirty="0">
                <a:latin typeface="Times New Roman" panose="02020603050405020304" pitchFamily="18" charset="0"/>
                <a:ea typeface="MS Mincho" panose="02020609040205080304" pitchFamily="49" charset="-128"/>
              </a:rPr>
              <a:t>е</a:t>
            </a:r>
            <a:r>
              <a:rPr lang="en-US" sz="2400" dirty="0">
                <a:latin typeface="Times New Roman" panose="02020603050405020304" pitchFamily="18" charset="0"/>
                <a:ea typeface="MS Mincho" panose="02020609040205080304" pitchFamily="49" charset="-128"/>
              </a:rPr>
              <a:t>r t</a:t>
            </a:r>
            <a:r>
              <a:rPr lang="ru-RU" sz="2400" dirty="0">
                <a:latin typeface="Times New Roman" panose="02020603050405020304" pitchFamily="18" charset="0"/>
                <a:ea typeface="MS Mincho" panose="02020609040205080304" pitchFamily="49" charset="-128"/>
              </a:rPr>
              <a:t>е</a:t>
            </a:r>
            <a:r>
              <a:rPr lang="en-US" sz="2400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nglamasi</a:t>
            </a:r>
            <a:r>
              <a:rPr lang="en-US" sz="2400" dirty="0">
                <a:latin typeface="Times New Roman" panose="02020603050405020304" pitchFamily="18" charset="0"/>
                <a:ea typeface="MS Mincho" panose="02020609040205080304" pitchFamily="49" charset="-128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quyidagicha</a:t>
            </a:r>
            <a:r>
              <a:rPr lang="en-US" sz="2400" dirty="0"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yoziladi</a:t>
            </a:r>
            <a:endParaRPr lang="ru-RU" sz="24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459343" y="1213824"/>
            <a:ext cx="9895269" cy="1661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sz="2400" b="1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dp</a:t>
            </a:r>
            <a:r>
              <a:rPr lang="en-US" sz="2400" b="1" dirty="0">
                <a:latin typeface="Times New Roman" panose="02020603050405020304" pitchFamily="18" charset="0"/>
                <a:ea typeface="MS Mincho" panose="02020609040205080304" pitchFamily="49" charset="-128"/>
              </a:rPr>
              <a:t>/dx = 0;  </a:t>
            </a:r>
            <a:r>
              <a:rPr lang="en-US" sz="2400" b="1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dp</a:t>
            </a:r>
            <a:r>
              <a:rPr lang="en-US" sz="2400" b="1" dirty="0">
                <a:latin typeface="Times New Roman" panose="02020603050405020304" pitchFamily="18" charset="0"/>
                <a:ea typeface="MS Mincho" panose="02020609040205080304" pitchFamily="49" charset="-128"/>
              </a:rPr>
              <a:t>/</a:t>
            </a:r>
            <a:r>
              <a:rPr lang="en-US" sz="2400" b="1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dy</a:t>
            </a:r>
            <a:r>
              <a:rPr lang="en-US" sz="2400" b="1" dirty="0">
                <a:latin typeface="Times New Roman" panose="02020603050405020304" pitchFamily="18" charset="0"/>
                <a:ea typeface="MS Mincho" panose="02020609040205080304" pitchFamily="49" charset="-128"/>
              </a:rPr>
              <a:t> = 0;  </a:t>
            </a:r>
            <a:r>
              <a:rPr lang="en-US" sz="2400" b="1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dp</a:t>
            </a:r>
            <a:r>
              <a:rPr lang="en-US" sz="2400" b="1" dirty="0">
                <a:latin typeface="Times New Roman" panose="02020603050405020304" pitchFamily="18" charset="0"/>
                <a:ea typeface="MS Mincho" panose="02020609040205080304" pitchFamily="49" charset="-128"/>
              </a:rPr>
              <a:t>/</a:t>
            </a:r>
            <a:r>
              <a:rPr lang="en-US" sz="2400" b="1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dz</a:t>
            </a:r>
            <a:r>
              <a:rPr lang="en-US" sz="2400" b="1" dirty="0">
                <a:latin typeface="Times New Roman" panose="02020603050405020304" pitchFamily="18" charset="0"/>
                <a:ea typeface="MS Mincho" panose="02020609040205080304" pitchFamily="49" charset="-128"/>
              </a:rPr>
              <a:t> = - </a:t>
            </a:r>
            <a:r>
              <a:rPr lang="en-US" sz="2400" b="1" dirty="0" smtClean="0">
                <a:latin typeface="Times New Roman" panose="02020603050405020304" pitchFamily="18" charset="0"/>
                <a:ea typeface="MS Mincho" panose="02020609040205080304" pitchFamily="49" charset="-128"/>
              </a:rPr>
              <a:t>g</a:t>
            </a:r>
            <a:r>
              <a:rPr lang="en-US" dirty="0" smtClean="0">
                <a:latin typeface="Times New Roman" panose="02020603050405020304" pitchFamily="18" charset="0"/>
                <a:ea typeface="MS Mincho" panose="02020609040205080304" pitchFamily="49" charset="-128"/>
              </a:rPr>
              <a:t>       </a:t>
            </a:r>
            <a:r>
              <a:rPr lang="en-US" dirty="0" err="1" smtClean="0">
                <a:latin typeface="Times New Roman" panose="02020603050405020304" pitchFamily="18" charset="0"/>
                <a:ea typeface="MS Mincho" panose="02020609040205080304" pitchFamily="49" charset="-128"/>
              </a:rPr>
              <a:t>yoki</a:t>
            </a:r>
            <a:r>
              <a:rPr lang="en-US" sz="1100" dirty="0" smtClean="0">
                <a:latin typeface="Courier New" panose="02070309020205020404" pitchFamily="49" charset="0"/>
                <a:ea typeface="MS Mincho" panose="02020609040205080304" pitchFamily="49" charset="-128"/>
              </a:rPr>
              <a:t>   </a:t>
            </a:r>
            <a:r>
              <a:rPr lang="en-US" sz="2400" b="1" dirty="0" err="1" smtClean="0">
                <a:latin typeface="Times New Roman" panose="02020603050405020304" pitchFamily="18" charset="0"/>
                <a:ea typeface="MS Mincho" panose="02020609040205080304" pitchFamily="49" charset="-128"/>
              </a:rPr>
              <a:t>dp</a:t>
            </a:r>
            <a:r>
              <a:rPr lang="en-US" sz="2400" b="1" dirty="0" smtClean="0"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b="1" dirty="0">
                <a:latin typeface="Times New Roman" panose="02020603050405020304" pitchFamily="18" charset="0"/>
                <a:ea typeface="MS Mincho" panose="02020609040205080304" pitchFamily="49" charset="-128"/>
              </a:rPr>
              <a:t>= - g </a:t>
            </a:r>
            <a:r>
              <a:rPr lang="en-US" sz="2400" b="1" dirty="0" err="1" smtClean="0">
                <a:latin typeface="Times New Roman" panose="02020603050405020304" pitchFamily="18" charset="0"/>
                <a:ea typeface="MS Mincho" panose="02020609040205080304" pitchFamily="49" charset="-128"/>
              </a:rPr>
              <a:t>dz</a:t>
            </a:r>
            <a:endParaRPr lang="en-US" sz="2400" b="1" dirty="0" smtClean="0">
              <a:latin typeface="Times New Roman" panose="02020603050405020304" pitchFamily="18" charset="0"/>
              <a:ea typeface="MS Mincho" panose="02020609040205080304" pitchFamily="49" charset="-128"/>
            </a:endParaRPr>
          </a:p>
          <a:p>
            <a:pPr algn="ctr">
              <a:spcAft>
                <a:spcPts val="0"/>
              </a:spcAft>
            </a:pPr>
            <a:endParaRPr lang="ru-RU" sz="1100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n-US" sz="2400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Ushbu</a:t>
            </a:r>
            <a:r>
              <a:rPr lang="en-US" sz="2400" dirty="0">
                <a:latin typeface="Times New Roman" panose="02020603050405020304" pitchFamily="18" charset="0"/>
                <a:ea typeface="MS Mincho" panose="02020609040205080304" pitchFamily="49" charset="-128"/>
              </a:rPr>
              <a:t> t</a:t>
            </a:r>
            <a:r>
              <a:rPr lang="ru-RU" sz="2400" dirty="0">
                <a:latin typeface="Times New Roman" panose="02020603050405020304" pitchFamily="18" charset="0"/>
                <a:ea typeface="MS Mincho" panose="02020609040205080304" pitchFamily="49" charset="-128"/>
              </a:rPr>
              <a:t>е</a:t>
            </a:r>
            <a:r>
              <a:rPr lang="en-US" sz="2400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nglamani</a:t>
            </a:r>
            <a:r>
              <a:rPr lang="en-US" sz="2400" dirty="0"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erkin</a:t>
            </a:r>
            <a:r>
              <a:rPr lang="en-US" sz="2400" dirty="0"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sirtdan</a:t>
            </a:r>
            <a:r>
              <a:rPr lang="en-US" sz="2400" dirty="0"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b="1" dirty="0">
                <a:latin typeface="Times New Roman" panose="02020603050405020304" pitchFamily="18" charset="0"/>
                <a:ea typeface="MS Mincho" panose="02020609040205080304" pitchFamily="49" charset="-128"/>
              </a:rPr>
              <a:t>z</a:t>
            </a:r>
            <a:r>
              <a:rPr lang="en-US" sz="2400" dirty="0"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nuqtagacha</a:t>
            </a:r>
            <a:r>
              <a:rPr lang="en-US" sz="2400" dirty="0"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int</a:t>
            </a:r>
            <a:r>
              <a:rPr lang="ru-RU" sz="2400" dirty="0">
                <a:latin typeface="Times New Roman" panose="02020603050405020304" pitchFamily="18" charset="0"/>
                <a:ea typeface="MS Mincho" panose="02020609040205080304" pitchFamily="49" charset="-128"/>
              </a:rPr>
              <a:t>е</a:t>
            </a:r>
            <a:r>
              <a:rPr lang="en-US" sz="2400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grallasak</a:t>
            </a:r>
            <a:r>
              <a:rPr lang="en-US" sz="2400" dirty="0" smtClean="0">
                <a:latin typeface="Times New Roman" panose="02020603050405020304" pitchFamily="18" charset="0"/>
                <a:ea typeface="MS Mincho" panose="02020609040205080304" pitchFamily="49" charset="-128"/>
              </a:rPr>
              <a:t>:</a:t>
            </a:r>
          </a:p>
          <a:p>
            <a:pPr algn="just">
              <a:spcAft>
                <a:spcPts val="0"/>
              </a:spcAft>
            </a:pPr>
            <a:endParaRPr lang="ru-RU" sz="1100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US" sz="2800" b="1" dirty="0" smtClean="0">
                <a:latin typeface="Times New Roman" panose="02020603050405020304" pitchFamily="18" charset="0"/>
                <a:ea typeface="MS Mincho" panose="02020609040205080304" pitchFamily="49" charset="-128"/>
              </a:rPr>
              <a:t>   p </a:t>
            </a:r>
            <a:r>
              <a:rPr lang="en-US" sz="2800" b="1" dirty="0">
                <a:latin typeface="Times New Roman" panose="02020603050405020304" pitchFamily="18" charset="0"/>
                <a:ea typeface="MS Mincho" panose="02020609040205080304" pitchFamily="49" charset="-128"/>
              </a:rPr>
              <a:t>= p</a:t>
            </a:r>
            <a:r>
              <a:rPr lang="ru-RU" sz="2800" b="1" baseline="-25000" dirty="0">
                <a:latin typeface="Times New Roman" panose="02020603050405020304" pitchFamily="18" charset="0"/>
                <a:ea typeface="MS Mincho" panose="02020609040205080304" pitchFamily="49" charset="-128"/>
              </a:rPr>
              <a:t>о</a:t>
            </a:r>
            <a:r>
              <a:rPr lang="en-US" sz="2800" b="1" dirty="0">
                <a:latin typeface="Times New Roman" panose="02020603050405020304" pitchFamily="18" charset="0"/>
                <a:ea typeface="MS Mincho" panose="02020609040205080304" pitchFamily="49" charset="-128"/>
              </a:rPr>
              <a:t> + </a:t>
            </a:r>
            <a:r>
              <a:rPr lang="en-US" sz="2800" b="1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ρgh</a:t>
            </a:r>
            <a:r>
              <a:rPr lang="en-US" b="1" dirty="0">
                <a:latin typeface="Times New Roman" panose="02020603050405020304" pitchFamily="18" charset="0"/>
                <a:ea typeface="MS Mincho" panose="02020609040205080304" pitchFamily="49" charset="-128"/>
              </a:rPr>
              <a:t>    </a:t>
            </a:r>
            <a:r>
              <a:rPr lang="en-US" b="1" dirty="0" smtClean="0">
                <a:latin typeface="Times New Roman" panose="02020603050405020304" pitchFamily="18" charset="0"/>
                <a:ea typeface="MS Mincho" panose="02020609040205080304" pitchFamily="49" charset="-128"/>
              </a:rPr>
              <a:t>           </a:t>
            </a:r>
            <a:r>
              <a:rPr lang="en-US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MS Mincho" panose="02020609040205080304" pitchFamily="49" charset="-128"/>
              </a:rPr>
              <a:t>    </a:t>
            </a:r>
            <a:r>
              <a:rPr lang="en-US" dirty="0" smtClean="0">
                <a:latin typeface="Times New Roman" panose="02020603050405020304" pitchFamily="18" charset="0"/>
                <a:ea typeface="MS Mincho" panose="02020609040205080304" pitchFamily="49" charset="-128"/>
              </a:rPr>
              <a:t>             </a:t>
            </a:r>
            <a:r>
              <a:rPr lang="en-US" sz="3200" b="1" dirty="0" smtClean="0">
                <a:latin typeface="Times New Roman" panose="02020603050405020304" pitchFamily="18" charset="0"/>
                <a:ea typeface="MS Mincho" panose="02020609040205080304" pitchFamily="49" charset="-128"/>
              </a:rPr>
              <a:t>p </a:t>
            </a:r>
            <a:r>
              <a:rPr lang="en-US" sz="3200" b="1" dirty="0">
                <a:latin typeface="Times New Roman" panose="02020603050405020304" pitchFamily="18" charset="0"/>
                <a:ea typeface="MS Mincho" panose="02020609040205080304" pitchFamily="49" charset="-128"/>
              </a:rPr>
              <a:t>= p</a:t>
            </a:r>
            <a:r>
              <a:rPr lang="ru-RU" sz="3200" b="1" baseline="-25000" dirty="0">
                <a:latin typeface="Times New Roman" panose="02020603050405020304" pitchFamily="18" charset="0"/>
                <a:ea typeface="MS Mincho" panose="02020609040205080304" pitchFamily="49" charset="-128"/>
              </a:rPr>
              <a:t>о</a:t>
            </a:r>
            <a:r>
              <a:rPr lang="en-US" sz="3200" b="1" dirty="0">
                <a:latin typeface="Times New Roman" panose="02020603050405020304" pitchFamily="18" charset="0"/>
                <a:ea typeface="MS Mincho" panose="02020609040205080304" pitchFamily="49" charset="-128"/>
              </a:rPr>
              <a:t> +</a:t>
            </a:r>
            <a:r>
              <a:rPr lang="en-US" sz="3200" b="1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γh</a:t>
            </a:r>
            <a:endParaRPr lang="ru-RU" dirty="0">
              <a:effectLst/>
              <a:latin typeface="Courier New" panose="02070309020205020404" pitchFamily="49" charset="0"/>
              <a:ea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79038" y="3365123"/>
            <a:ext cx="11196037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ea typeface="MS Mincho" panose="02020609040205080304" pitchFamily="49" charset="-128"/>
              </a:rPr>
              <a:t>Bu </a:t>
            </a:r>
            <a:r>
              <a:rPr lang="en-US" sz="2800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gidrostatikaning</a:t>
            </a:r>
            <a:r>
              <a:rPr lang="en-US" sz="2800" dirty="0">
                <a:latin typeface="Times New Roman" panose="02020603050405020304" pitchFamily="18" charset="0"/>
                <a:ea typeface="MS Mincho" panose="02020609040205080304" pitchFamily="49" charset="-128"/>
              </a:rPr>
              <a:t>  </a:t>
            </a:r>
            <a:r>
              <a:rPr lang="en-US" sz="2800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asosiy</a:t>
            </a:r>
            <a:r>
              <a:rPr lang="en-US" sz="2800" dirty="0">
                <a:latin typeface="Times New Roman" panose="02020603050405020304" pitchFamily="18" charset="0"/>
                <a:ea typeface="MS Mincho" panose="02020609040205080304" pitchFamily="49" charset="-128"/>
              </a:rPr>
              <a:t>  t</a:t>
            </a:r>
            <a:r>
              <a:rPr lang="ru-RU" sz="2800" dirty="0">
                <a:latin typeface="Times New Roman" panose="02020603050405020304" pitchFamily="18" charset="0"/>
                <a:ea typeface="MS Mincho" panose="02020609040205080304" pitchFamily="49" charset="-128"/>
              </a:rPr>
              <a:t>е</a:t>
            </a:r>
            <a:r>
              <a:rPr lang="en-US" sz="2800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nglamasi</a:t>
            </a:r>
            <a:r>
              <a:rPr lang="en-US" sz="2800" dirty="0">
                <a:latin typeface="Times New Roman" panose="02020603050405020304" pitchFamily="18" charset="0"/>
                <a:ea typeface="MS Mincho" panose="02020609040205080304" pitchFamily="49" charset="-128"/>
              </a:rPr>
              <a:t> d</a:t>
            </a:r>
            <a:r>
              <a:rPr lang="ru-RU" sz="2800" dirty="0">
                <a:latin typeface="Times New Roman" panose="02020603050405020304" pitchFamily="18" charset="0"/>
                <a:ea typeface="MS Mincho" panose="02020609040205080304" pitchFamily="49" charset="-128"/>
              </a:rPr>
              <a:t>е</a:t>
            </a:r>
            <a:r>
              <a:rPr lang="en-US" sz="2800" dirty="0">
                <a:latin typeface="Times New Roman" panose="02020603050405020304" pitchFamily="18" charset="0"/>
                <a:ea typeface="MS Mincho" panose="02020609040205080304" pitchFamily="49" charset="-128"/>
              </a:rPr>
              <a:t>b </a:t>
            </a:r>
            <a:r>
              <a:rPr lang="en-US" sz="2800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ataladi</a:t>
            </a:r>
            <a:r>
              <a:rPr lang="en-US" sz="2800" dirty="0"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va</a:t>
            </a:r>
            <a:r>
              <a:rPr lang="en-US" sz="2800" dirty="0"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suyuqlikning</a:t>
            </a:r>
            <a:r>
              <a:rPr lang="en-US" sz="2800" dirty="0"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ixtiyoriy</a:t>
            </a:r>
            <a:r>
              <a:rPr lang="en-US" sz="2800" dirty="0">
                <a:latin typeface="Times New Roman" panose="02020603050405020304" pitchFamily="18" charset="0"/>
                <a:ea typeface="MS Mincho" panose="02020609040205080304" pitchFamily="49" charset="-128"/>
              </a:rPr>
              <a:t>  </a:t>
            </a:r>
            <a:r>
              <a:rPr lang="en-US" sz="2800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nuqtasidagi</a:t>
            </a:r>
            <a:r>
              <a:rPr lang="en-US" sz="2800" dirty="0">
                <a:latin typeface="Times New Roman" panose="02020603050405020304" pitchFamily="18" charset="0"/>
                <a:ea typeface="MS Mincho" panose="02020609040205080304" pitchFamily="49" charset="-128"/>
              </a:rPr>
              <a:t>  </a:t>
            </a:r>
            <a:r>
              <a:rPr lang="en-US" sz="2800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bosimni</a:t>
            </a:r>
            <a:r>
              <a:rPr lang="en-US" sz="2800" dirty="0">
                <a:latin typeface="Times New Roman" panose="02020603050405020304" pitchFamily="18" charset="0"/>
                <a:ea typeface="MS Mincho" panose="02020609040205080304" pitchFamily="49" charset="-128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suyuqlik</a:t>
            </a:r>
            <a:r>
              <a:rPr lang="en-US" sz="2800" dirty="0">
                <a:latin typeface="Times New Roman" panose="02020603050405020304" pitchFamily="18" charset="0"/>
                <a:ea typeface="MS Mincho" panose="02020609040205080304" pitchFamily="49" charset="-128"/>
              </a:rPr>
              <a:t>  </a:t>
            </a:r>
            <a:r>
              <a:rPr lang="en-US" sz="2800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turi</a:t>
            </a:r>
            <a:r>
              <a:rPr lang="en-US" sz="2800" dirty="0">
                <a:latin typeface="Times New Roman" panose="02020603050405020304" pitchFamily="18" charset="0"/>
                <a:ea typeface="MS Mincho" panose="02020609040205080304" pitchFamily="49" charset="-128"/>
              </a:rPr>
              <a:t>  </a:t>
            </a:r>
            <a:r>
              <a:rPr lang="en-US" sz="2800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va</a:t>
            </a:r>
            <a:r>
              <a:rPr lang="en-US" sz="2800" dirty="0"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olingan</a:t>
            </a:r>
            <a:r>
              <a:rPr lang="en-US" sz="2800" dirty="0"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nuqtaning</a:t>
            </a:r>
            <a:r>
              <a:rPr lang="en-US" sz="2800" dirty="0"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erkin</a:t>
            </a:r>
            <a:r>
              <a:rPr lang="en-US" sz="2800" dirty="0"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sirtdan</a:t>
            </a:r>
            <a:r>
              <a:rPr lang="en-US" sz="2800" dirty="0"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qanday</a:t>
            </a:r>
            <a:r>
              <a:rPr lang="en-US" sz="2800" dirty="0"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masofada</a:t>
            </a:r>
            <a:r>
              <a:rPr lang="en-US" sz="2800" dirty="0"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ea typeface="MS Mincho" panose="02020609040205080304" pitchFamily="49" charset="-128"/>
              </a:rPr>
              <a:t>ekanligiga</a:t>
            </a:r>
            <a:r>
              <a:rPr lang="en-US" sz="2800" dirty="0" smtClean="0"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qarab</a:t>
            </a:r>
            <a:r>
              <a:rPr lang="en-US" sz="2800" dirty="0"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aniqlaydi</a:t>
            </a:r>
            <a:endParaRPr lang="ru-RU" sz="28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0690894" y="6488668"/>
            <a:ext cx="137088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Xadjiyeva.S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55925031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3734873" y="95620"/>
            <a:ext cx="3580327" cy="1019544"/>
          </a:xfrm>
        </p:spPr>
        <p:txBody>
          <a:bodyPr/>
          <a:lstStyle/>
          <a:p>
            <a:r>
              <a:rPr lang="en-US" b="1" u="sng" dirty="0" err="1"/>
              <a:t>Paskal</a:t>
            </a:r>
            <a:r>
              <a:rPr lang="en-US" b="1" u="sng" dirty="0"/>
              <a:t> </a:t>
            </a:r>
            <a:r>
              <a:rPr lang="en-US" b="1" u="sng" dirty="0" err="1"/>
              <a:t>qonuni</a:t>
            </a:r>
            <a:endParaRPr lang="ru-RU" u="sng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00883" y="1307779"/>
            <a:ext cx="1173265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Suyuqlik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solingan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og`zi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porsh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n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yopilgan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biror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idish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olamiz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Suyuqlik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erkin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sirtidagi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bosim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р</a:t>
            </a:r>
            <a:r>
              <a:rPr lang="en-US" sz="2000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0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bo`lsin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U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holda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ixtiyoriy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A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nuqtadagi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absolyut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bosim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quyidagiga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t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ng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bo`ladi</a:t>
            </a:r>
            <a:endParaRPr lang="ru-RU" sz="20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4299552" y="2269836"/>
            <a:ext cx="215475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2800" b="1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р</a:t>
            </a:r>
            <a:r>
              <a:rPr lang="ru-RU" sz="2800" b="1" i="1" baseline="-25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ru-RU" sz="2800" b="1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= </a:t>
            </a:r>
            <a:r>
              <a:rPr lang="ru-RU" sz="28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р</a:t>
            </a:r>
            <a:r>
              <a:rPr lang="en-US" sz="2800" b="1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0 </a:t>
            </a:r>
            <a:r>
              <a:rPr lang="en-US" sz="28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+ </a:t>
            </a:r>
            <a:r>
              <a:rPr lang="ru-RU" sz="2800" b="1" i="1" dirty="0">
                <a:latin typeface="Times New Roman" panose="02020603050405020304" pitchFamily="18" charset="0"/>
                <a:ea typeface="Times New Roman" panose="02020603050405020304" pitchFamily="18" charset="0"/>
                <a:sym typeface="Symbol" panose="05050102010706020507" pitchFamily="18" charset="2"/>
              </a:rPr>
              <a:t></a:t>
            </a:r>
            <a:r>
              <a:rPr lang="en-US" sz="28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h</a:t>
            </a:r>
            <a:r>
              <a:rPr lang="ru-RU" sz="2800" b="1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endParaRPr lang="ru-RU" sz="16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00529" y="3189350"/>
            <a:ext cx="1140636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C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nuqtalarda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esa</a:t>
            </a: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	</a:t>
            </a:r>
            <a:r>
              <a:rPr lang="en-US" sz="24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b="1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р</a:t>
            </a:r>
            <a:r>
              <a:rPr lang="ru-RU" sz="2400" b="1" i="1" baseline="-25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</a:t>
            </a:r>
            <a:r>
              <a:rPr lang="ru-RU" sz="2400" b="1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= </a:t>
            </a:r>
            <a:r>
              <a:rPr lang="ru-RU" sz="24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р</a:t>
            </a:r>
            <a:r>
              <a:rPr lang="en-US" sz="2400" b="1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0 </a:t>
            </a:r>
            <a:r>
              <a:rPr lang="en-US" sz="24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+ </a:t>
            </a:r>
            <a:r>
              <a:rPr lang="ru-RU" sz="2400" b="1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</a:t>
            </a:r>
            <a:r>
              <a:rPr lang="en-US" sz="24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h</a:t>
            </a:r>
            <a:r>
              <a:rPr lang="ru-RU" sz="2400" b="1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</a:t>
            </a:r>
            <a:r>
              <a:rPr lang="en-US" sz="24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	     </a:t>
            </a:r>
            <a:r>
              <a:rPr lang="ru-RU" sz="2400" b="1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р</a:t>
            </a:r>
            <a:r>
              <a:rPr lang="ru-RU" sz="2400" b="1" i="1" baseline="-25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</a:t>
            </a:r>
            <a:r>
              <a:rPr lang="ru-RU" sz="2400" b="1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= </a:t>
            </a:r>
            <a:r>
              <a:rPr lang="ru-RU" sz="24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р</a:t>
            </a:r>
            <a:r>
              <a:rPr lang="en-US" sz="2400" b="1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0 </a:t>
            </a:r>
            <a:r>
              <a:rPr lang="en-US" sz="24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+ </a:t>
            </a:r>
            <a:r>
              <a:rPr lang="ru-RU" sz="2400" b="1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</a:t>
            </a:r>
            <a:r>
              <a:rPr lang="en-US" sz="24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h</a:t>
            </a:r>
            <a:r>
              <a:rPr lang="ru-RU" sz="2400" b="1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</a:t>
            </a:r>
            <a:endParaRPr lang="ru-RU" sz="2400" b="1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300528" y="4363035"/>
            <a:ext cx="1153300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Agar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porshеnni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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l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masofaga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siljitsak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u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holda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suyuqlik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erkin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sirtidagi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bosim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</a:t>
            </a:r>
            <a:r>
              <a:rPr lang="ru-RU" sz="24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р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ga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o`zgaradi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Suyuqlikning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solishtirma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og`irligi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bosim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o`zgarishi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dеyarli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o`zgarmaydi</a:t>
            </a:r>
            <a:endParaRPr lang="ru-RU" sz="24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10821112" y="6361022"/>
            <a:ext cx="137088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Xadjiyeva.S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95735251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87379" y="375514"/>
            <a:ext cx="1038466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Shuning uchun A, B va C nuqtalardagi bosim quyidagicha bo`ladi</a:t>
            </a:r>
            <a:endParaRPr lang="ru-RU" sz="24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987379" y="1036829"/>
            <a:ext cx="10590727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2000" b="1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р`</a:t>
            </a:r>
            <a:r>
              <a:rPr lang="ru-RU" sz="2000" b="1" i="1" baseline="-25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ru-RU" sz="2000" b="1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= р</a:t>
            </a:r>
            <a:r>
              <a:rPr lang="ru-RU" sz="2000" b="1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0 </a:t>
            </a:r>
            <a:r>
              <a:rPr lang="ru-RU" sz="20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+ </a:t>
            </a:r>
            <a:r>
              <a:rPr lang="ru-RU" sz="2000" b="1" i="1" dirty="0">
                <a:latin typeface="Times New Roman" panose="02020603050405020304" pitchFamily="18" charset="0"/>
                <a:ea typeface="Times New Roman" panose="02020603050405020304" pitchFamily="18" charset="0"/>
                <a:sym typeface="Symbol" panose="05050102010706020507" pitchFamily="18" charset="2"/>
              </a:rPr>
              <a:t></a:t>
            </a:r>
            <a:r>
              <a:rPr lang="ru-RU" sz="20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р + </a:t>
            </a:r>
            <a:r>
              <a:rPr lang="ru-RU" sz="2000" b="1" i="1" dirty="0">
                <a:latin typeface="Times New Roman" panose="02020603050405020304" pitchFamily="18" charset="0"/>
                <a:ea typeface="Times New Roman" panose="02020603050405020304" pitchFamily="18" charset="0"/>
                <a:sym typeface="Symbol" panose="05050102010706020507" pitchFamily="18" charset="2"/>
              </a:rPr>
              <a:t></a:t>
            </a:r>
            <a:r>
              <a:rPr lang="ru-RU" sz="20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b="1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</a:t>
            </a:r>
            <a:r>
              <a:rPr lang="ru-RU" sz="2000" b="1" i="1" baseline="-25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ru-RU" sz="2000" b="1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</a:t>
            </a:r>
            <a:endParaRPr lang="ru-RU" sz="12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ru-RU" sz="2000" b="1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р`</a:t>
            </a:r>
            <a:r>
              <a:rPr lang="ru-RU" sz="2000" b="1" i="1" baseline="-25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</a:t>
            </a:r>
            <a:r>
              <a:rPr lang="ru-RU" sz="2000" b="1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= р</a:t>
            </a:r>
            <a:r>
              <a:rPr lang="ru-RU" sz="2000" b="1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0 </a:t>
            </a:r>
            <a:r>
              <a:rPr lang="ru-RU" sz="20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+ </a:t>
            </a:r>
            <a:r>
              <a:rPr lang="ru-RU" sz="2000" b="1" i="1" dirty="0">
                <a:latin typeface="Times New Roman" panose="02020603050405020304" pitchFamily="18" charset="0"/>
                <a:ea typeface="Times New Roman" panose="02020603050405020304" pitchFamily="18" charset="0"/>
                <a:sym typeface="Symbol" panose="05050102010706020507" pitchFamily="18" charset="2"/>
              </a:rPr>
              <a:t></a:t>
            </a:r>
            <a:r>
              <a:rPr lang="ru-RU" sz="20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р + </a:t>
            </a:r>
            <a:r>
              <a:rPr lang="ru-RU" sz="2000" b="1" i="1" dirty="0">
                <a:latin typeface="Times New Roman" panose="02020603050405020304" pitchFamily="18" charset="0"/>
                <a:ea typeface="Times New Roman" panose="02020603050405020304" pitchFamily="18" charset="0"/>
                <a:sym typeface="Symbol" panose="05050102010706020507" pitchFamily="18" charset="2"/>
              </a:rPr>
              <a:t></a:t>
            </a:r>
            <a:r>
              <a:rPr lang="ru-RU" sz="20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b="1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</a:t>
            </a:r>
            <a:r>
              <a:rPr lang="ru-RU" sz="2000" b="1" i="1" baseline="-25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</a:t>
            </a:r>
            <a:r>
              <a:rPr lang="ru-RU" sz="2000" b="1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</a:t>
            </a:r>
            <a:endParaRPr lang="ru-RU" sz="12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US" sz="2000" b="1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									</a:t>
            </a:r>
            <a:r>
              <a:rPr lang="ru-RU" sz="2000" b="1" i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р`</a:t>
            </a:r>
            <a:r>
              <a:rPr lang="ru-RU" sz="2000" b="1" i="1" baseline="-250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С</a:t>
            </a:r>
            <a:r>
              <a:rPr lang="ru-RU" sz="2000" b="1" i="1" baseline="-25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= р</a:t>
            </a:r>
            <a:r>
              <a:rPr lang="ru-RU" sz="2000" b="1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0 </a:t>
            </a:r>
            <a:r>
              <a:rPr lang="ru-RU" sz="20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+ </a:t>
            </a:r>
            <a:r>
              <a:rPr lang="ru-RU" sz="2000" b="1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</a:t>
            </a:r>
            <a:r>
              <a:rPr lang="ru-RU" sz="20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р + </a:t>
            </a:r>
            <a:r>
              <a:rPr lang="ru-RU" sz="2000" b="1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</a:t>
            </a:r>
            <a:r>
              <a:rPr lang="ru-RU" sz="20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b="1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</a:t>
            </a:r>
            <a:r>
              <a:rPr lang="ru-RU" sz="2000" b="1" i="1" baseline="-25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</a:t>
            </a:r>
            <a:endParaRPr lang="ru-RU" sz="2000" b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72225" y="2575308"/>
            <a:ext cx="1110588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Bu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holda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bosimning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o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`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zgarishi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hamma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nuqtalar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xil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buladi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ya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'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ni</a:t>
            </a:r>
            <a:endParaRPr lang="ru-RU" sz="24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841938" y="3364916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2400" b="1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р`</a:t>
            </a:r>
            <a:r>
              <a:rPr lang="ru-RU" sz="2400" b="1" i="1" baseline="-25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ru-RU" sz="2400" b="1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ru-RU" sz="2400" b="1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р</a:t>
            </a:r>
            <a:r>
              <a:rPr lang="ru-RU" sz="2400" b="1" i="1" baseline="-25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ru-RU" sz="2400" b="1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= </a:t>
            </a:r>
            <a:r>
              <a:rPr lang="ru-RU" sz="2400" b="1" i="1" dirty="0">
                <a:latin typeface="Times New Roman" panose="02020603050405020304" pitchFamily="18" charset="0"/>
                <a:ea typeface="Times New Roman" panose="02020603050405020304" pitchFamily="18" charset="0"/>
                <a:sym typeface="Symbol" panose="05050102010706020507" pitchFamily="18" charset="2"/>
              </a:rPr>
              <a:t></a:t>
            </a:r>
            <a:r>
              <a:rPr lang="ru-RU" sz="24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р</a:t>
            </a:r>
            <a:endParaRPr lang="ru-RU" sz="14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ru-RU" sz="2400" b="1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р`</a:t>
            </a:r>
            <a:r>
              <a:rPr lang="ru-RU" sz="2400" b="1" i="1" baseline="-25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</a:t>
            </a:r>
            <a:r>
              <a:rPr lang="ru-RU" sz="2400" b="1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ru-RU" sz="2400" b="1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р</a:t>
            </a:r>
            <a:r>
              <a:rPr lang="ru-RU" sz="2400" b="1" i="1" baseline="-25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</a:t>
            </a:r>
            <a:r>
              <a:rPr lang="ru-RU" sz="2400" b="1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= </a:t>
            </a:r>
            <a:r>
              <a:rPr lang="ru-RU" sz="2400" b="1" i="1" dirty="0">
                <a:latin typeface="Times New Roman" panose="02020603050405020304" pitchFamily="18" charset="0"/>
                <a:ea typeface="Times New Roman" panose="02020603050405020304" pitchFamily="18" charset="0"/>
                <a:sym typeface="Symbol" panose="05050102010706020507" pitchFamily="18" charset="2"/>
              </a:rPr>
              <a:t></a:t>
            </a:r>
            <a:r>
              <a:rPr lang="ru-RU" sz="24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р</a:t>
            </a:r>
            <a:endParaRPr lang="ru-RU" sz="14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ru-RU" sz="2400" b="1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р`</a:t>
            </a:r>
            <a:r>
              <a:rPr lang="ru-RU" sz="2400" b="1" i="1" baseline="-25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</a:t>
            </a:r>
            <a:r>
              <a:rPr lang="ru-RU" sz="2400" b="1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ru-RU" sz="2400" b="1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р</a:t>
            </a:r>
            <a:r>
              <a:rPr lang="ru-RU" sz="2400" b="1" i="1" baseline="-25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</a:t>
            </a:r>
            <a:r>
              <a:rPr lang="ru-RU" sz="2400" b="1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= </a:t>
            </a:r>
            <a:r>
              <a:rPr lang="ru-RU" sz="2400" b="1" i="1" dirty="0">
                <a:latin typeface="Times New Roman" panose="02020603050405020304" pitchFamily="18" charset="0"/>
                <a:ea typeface="Times New Roman" panose="02020603050405020304" pitchFamily="18" charset="0"/>
                <a:sym typeface="Symbol" panose="05050102010706020507" pitchFamily="18" charset="2"/>
              </a:rPr>
              <a:t></a:t>
            </a:r>
            <a:r>
              <a:rPr lang="ru-RU" sz="24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р</a:t>
            </a:r>
            <a:endParaRPr lang="ru-RU" sz="14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72225" y="5066665"/>
            <a:ext cx="1110588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Bundan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quyidagicha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xulosa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k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lib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chiqadi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ru-RU" sz="2400" dirty="0">
                <a:latin typeface="Times New Roman" panose="02020603050405020304" pitchFamily="18" charset="0"/>
                <a:ea typeface="MS Mincho" panose="02020609040205080304" pitchFamily="49" charset="-128"/>
              </a:rPr>
              <a:t>"</a:t>
            </a:r>
            <a:r>
              <a:rPr lang="ru-RU" sz="2400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Yopiq</a:t>
            </a:r>
            <a:r>
              <a:rPr lang="ru-RU" sz="2400" dirty="0"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idishdagi</a:t>
            </a:r>
            <a:r>
              <a:rPr lang="ru-RU" sz="2400" dirty="0"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suyuqlikka</a:t>
            </a:r>
            <a:r>
              <a:rPr lang="ru-RU" sz="2400" dirty="0"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tashqaridan</a:t>
            </a:r>
            <a:r>
              <a:rPr lang="ru-RU" sz="2400" dirty="0"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bеrilgan</a:t>
            </a:r>
            <a:r>
              <a:rPr lang="ru-RU" sz="2400" dirty="0">
                <a:latin typeface="Times New Roman" panose="02020603050405020304" pitchFamily="18" charset="0"/>
                <a:ea typeface="MS Mincho" panose="02020609040205080304" pitchFamily="49" charset="-128"/>
              </a:rPr>
              <a:t>  </a:t>
            </a:r>
            <a:r>
              <a:rPr lang="ru-RU" sz="2400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bosim</a:t>
            </a:r>
            <a:r>
              <a:rPr lang="ru-RU" sz="2400" dirty="0"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suyuqlikning</a:t>
            </a:r>
            <a:r>
              <a:rPr lang="ru-RU" sz="2400" dirty="0"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hamma</a:t>
            </a:r>
            <a:r>
              <a:rPr lang="ru-RU" sz="2400" dirty="0"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nuqtalariga</a:t>
            </a:r>
            <a:r>
              <a:rPr lang="ru-RU" sz="2400" dirty="0"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ea typeface="MS Mincho" panose="02020609040205080304" pitchFamily="49" charset="-128"/>
              </a:rPr>
              <a:t>o`zgarishsiz</a:t>
            </a:r>
            <a:r>
              <a:rPr lang="ru-RU" sz="2400" dirty="0" smtClean="0"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uzatiladi</a:t>
            </a:r>
            <a:r>
              <a:rPr lang="ru-RU" sz="2400" dirty="0">
                <a:latin typeface="Times New Roman" panose="02020603050405020304" pitchFamily="18" charset="0"/>
                <a:ea typeface="MS Mincho" panose="02020609040205080304" pitchFamily="49" charset="-128"/>
              </a:rPr>
              <a:t>."</a:t>
            </a:r>
            <a:endParaRPr lang="ru-RU" sz="24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10686600" y="6488668"/>
            <a:ext cx="137088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Xadjiyeva.S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36057697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-1314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7225" y="0"/>
            <a:ext cx="10793753" cy="26998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2797131" y="2734477"/>
            <a:ext cx="171713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Gidravlik</a:t>
            </a:r>
            <a:r>
              <a:rPr lang="en-US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pr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ss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8704671" y="2734477"/>
            <a:ext cx="153118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Multiplikator</a:t>
            </a:r>
            <a:endParaRPr lang="ru-RU" dirty="0"/>
          </a:p>
        </p:txBody>
      </p:sp>
      <p:graphicFrame>
        <p:nvGraphicFramePr>
          <p:cNvPr id="5" name="Объект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743757081"/>
              </p:ext>
            </p:extLst>
          </p:nvPr>
        </p:nvGraphicFramePr>
        <p:xfrm>
          <a:off x="1346884" y="4275906"/>
          <a:ext cx="985732" cy="642869"/>
        </p:xfrm>
        <a:graphic>
          <a:graphicData uri="http://schemas.openxmlformats.org/presentationml/2006/ole">
            <p:oleObj spid="_x0000_s4110" name="Уравнение" r:id="rId4" imgW="660113" imgH="431613" progId="Equation.3">
              <p:embed/>
            </p:oleObj>
          </a:graphicData>
        </a:graphic>
      </p:graphicFrame>
      <p:graphicFrame>
        <p:nvGraphicFramePr>
          <p:cNvPr id="6" name="Объект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7725228"/>
              </p:ext>
            </p:extLst>
          </p:nvPr>
        </p:nvGraphicFramePr>
        <p:xfrm>
          <a:off x="4309355" y="4305942"/>
          <a:ext cx="1050036" cy="569296"/>
        </p:xfrm>
        <a:graphic>
          <a:graphicData uri="http://schemas.openxmlformats.org/presentationml/2006/ole">
            <p:oleObj spid="_x0000_s4111" name="Уравнение" r:id="rId5" imgW="787400" imgH="431800" progId="Equation.3">
              <p:embed/>
            </p:oleObj>
          </a:graphicData>
        </a:graphic>
      </p:graphicFrame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502276" y="3548595"/>
            <a:ext cx="6027313" cy="7540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Yuqoridagi</a:t>
            </a:r>
            <a:r>
              <a:rPr kumimoji="0" lang="en-US" alt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qoidaga</a:t>
            </a:r>
            <a:r>
              <a:rPr kumimoji="0" lang="en-US" alt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asosan</a:t>
            </a:r>
            <a:r>
              <a:rPr kumimoji="0" lang="en-US" altLang="ru-RU" sz="105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sz="105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</a:t>
            </a:r>
            <a:r>
              <a:rPr kumimoji="0" lang="en-US" altLang="ru-RU" sz="1050" b="1" i="1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1</a:t>
            </a:r>
            <a:r>
              <a:rPr kumimoji="0" lang="en-US" altLang="ru-RU" sz="105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yuzali</a:t>
            </a:r>
            <a:r>
              <a:rPr kumimoji="0" lang="en-US" altLang="ru-RU" sz="105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ru-RU" altLang="ru-RU" sz="105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П</a:t>
            </a:r>
            <a:r>
              <a:rPr kumimoji="0" lang="en-US" altLang="ru-RU" sz="1050" b="0" i="1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1</a:t>
            </a:r>
            <a:r>
              <a:rPr kumimoji="0" lang="en-US" altLang="ru-RU" sz="105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porsh</a:t>
            </a:r>
            <a:r>
              <a:rPr kumimoji="0" lang="ru-RU" alt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е</a:t>
            </a:r>
            <a:r>
              <a:rPr kumimoji="0" lang="en-US" alt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nga</a:t>
            </a:r>
            <a:r>
              <a:rPr kumimoji="0" lang="en-US" altLang="ru-RU" sz="105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ru-RU" altLang="ru-RU" sz="105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Р</a:t>
            </a:r>
            <a:r>
              <a:rPr kumimoji="0" lang="en-US" altLang="ru-RU" sz="1050" b="1" i="1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1</a:t>
            </a:r>
            <a:r>
              <a:rPr kumimoji="0" lang="en-US" altLang="ru-RU" sz="1050" b="0" i="1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 </a:t>
            </a:r>
            <a:r>
              <a:rPr kumimoji="0" lang="en-US" alt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kuch</a:t>
            </a:r>
            <a:r>
              <a:rPr kumimoji="0" lang="en-US" alt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qo’yilsa</a:t>
            </a:r>
            <a:r>
              <a:rPr kumimoji="0" lang="en-US" alt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</a:t>
            </a:r>
            <a:r>
              <a:rPr kumimoji="0" lang="en-US" altLang="ru-RU" sz="105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sz="105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</a:t>
            </a:r>
            <a:r>
              <a:rPr kumimoji="0" lang="en-US" altLang="ru-RU" sz="1050" b="1" i="1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2 </a:t>
            </a:r>
            <a:r>
              <a:rPr kumimoji="0" lang="en-US" alt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yuzali</a:t>
            </a:r>
            <a:r>
              <a:rPr kumimoji="0" lang="en-US" altLang="ru-RU" sz="105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 </a:t>
            </a:r>
            <a:r>
              <a:rPr kumimoji="0" lang="ru-RU" altLang="ru-RU" sz="105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П</a:t>
            </a:r>
            <a:r>
              <a:rPr kumimoji="0" lang="en-US" altLang="ru-RU" sz="1050" b="1" i="1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2</a:t>
            </a:r>
            <a:r>
              <a:rPr kumimoji="0" lang="en-US" altLang="ru-RU" sz="105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porsh</a:t>
            </a:r>
            <a:r>
              <a:rPr kumimoji="0" lang="ru-RU" alt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е</a:t>
            </a:r>
            <a:r>
              <a:rPr kumimoji="0" lang="en-US" alt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 </a:t>
            </a:r>
            <a:r>
              <a:rPr kumimoji="0" lang="en-US" alt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quyidagi</a:t>
            </a:r>
            <a:r>
              <a:rPr kumimoji="0" lang="en-US" alt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kuch</a:t>
            </a:r>
            <a:r>
              <a:rPr kumimoji="0" lang="en-US" alt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bilan</a:t>
            </a:r>
            <a:r>
              <a:rPr kumimoji="0" lang="en-US" alt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yuqoriga</a:t>
            </a:r>
            <a:r>
              <a:rPr kumimoji="0" lang="en-US" alt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ta'sir</a:t>
            </a:r>
            <a:r>
              <a:rPr kumimoji="0" lang="en-US" alt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etadi</a:t>
            </a:r>
            <a:r>
              <a:rPr kumimoji="0" lang="en-US" alt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endParaRPr kumimoji="0" lang="ru-RU" alt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ru-RU" sz="105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				</a:t>
            </a:r>
            <a:endParaRPr kumimoji="0" lang="en-US" alt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3086581" y="4384135"/>
            <a:ext cx="858701" cy="3102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chunki</a:t>
            </a:r>
            <a:endParaRPr kumimoji="0" lang="en-US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9" name="Rectangle 5"/>
          <p:cNvSpPr>
            <a:spLocks noChangeArrowheads="1"/>
          </p:cNvSpPr>
          <p:nvPr/>
        </p:nvSpPr>
        <p:spPr bwMode="auto">
          <a:xfrm>
            <a:off x="502276" y="4953431"/>
            <a:ext cx="6027313" cy="9925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ru-RU" sz="105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  					</a:t>
            </a:r>
            <a:endParaRPr kumimoji="0" lang="ru-RU" alt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Bu </a:t>
            </a:r>
            <a:r>
              <a:rPr kumimoji="0" lang="en-US" alt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asbob</a:t>
            </a:r>
            <a:r>
              <a:rPr kumimoji="0" lang="en-US" alt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yordamida</a:t>
            </a:r>
            <a:r>
              <a:rPr kumimoji="0" lang="en-US" altLang="ru-RU" sz="105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ru-RU" altLang="ru-RU" sz="1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Р</a:t>
            </a:r>
            <a:r>
              <a:rPr kumimoji="0" lang="en-US" altLang="ru-RU" sz="1600" b="1" i="1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1</a:t>
            </a:r>
            <a:r>
              <a:rPr kumimoji="0" lang="en-US" alt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kuch</a:t>
            </a:r>
            <a:r>
              <a:rPr kumimoji="0" lang="en-US" alt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sz="1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(S</a:t>
            </a:r>
            <a:r>
              <a:rPr kumimoji="0" lang="en-US" altLang="ru-RU" sz="1600" b="1" i="1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2 </a:t>
            </a:r>
            <a:r>
              <a:rPr kumimoji="0" lang="en-US" alt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:</a:t>
            </a:r>
            <a:r>
              <a:rPr kumimoji="0" lang="en-US" altLang="ru-RU" sz="1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</a:t>
            </a:r>
            <a:r>
              <a:rPr kumimoji="0" lang="en-US" altLang="ru-RU" sz="1600" b="1" i="1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1</a:t>
            </a:r>
            <a:r>
              <a:rPr kumimoji="0" lang="en-US" altLang="ru-RU" sz="1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)</a:t>
            </a:r>
            <a:r>
              <a:rPr kumimoji="0" lang="en-US" altLang="ru-RU" sz="105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marta</a:t>
            </a:r>
            <a:r>
              <a:rPr kumimoji="0" lang="en-US" alt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oshiriladi</a:t>
            </a:r>
            <a:r>
              <a:rPr kumimoji="0" lang="en-US" alt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 </a:t>
            </a:r>
            <a:r>
              <a:rPr kumimoji="0" lang="en-US" alt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Amaliy</a:t>
            </a:r>
            <a:r>
              <a:rPr kumimoji="0" lang="en-US" alt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hisoblarda</a:t>
            </a:r>
            <a:r>
              <a:rPr kumimoji="0" lang="en-US" alt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qurilmaning</a:t>
            </a:r>
            <a:r>
              <a:rPr kumimoji="0" lang="en-US" alt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harakatchan</a:t>
            </a:r>
            <a:r>
              <a:rPr kumimoji="0" lang="en-US" alt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qismlari</a:t>
            </a:r>
            <a:r>
              <a:rPr kumimoji="0" lang="en-US" alt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ishqalanishi</a:t>
            </a:r>
            <a:r>
              <a:rPr kumimoji="0" lang="en-US" alt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ham </a:t>
            </a:r>
            <a:r>
              <a:rPr kumimoji="0" lang="en-US" alt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hisobga</a:t>
            </a:r>
            <a:r>
              <a:rPr kumimoji="0" lang="en-US" alt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olinadi</a:t>
            </a:r>
            <a:r>
              <a:rPr kumimoji="0" lang="ru-RU" alt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endParaRPr kumimoji="0" lang="ru-RU" alt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6871922" y="3378173"/>
            <a:ext cx="495088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Agar </a:t>
            </a:r>
            <a:r>
              <a:rPr lang="en-US" sz="20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kam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rada</a:t>
            </a:r>
            <a:r>
              <a:rPr lang="en-US" sz="20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р</a:t>
            </a:r>
            <a:r>
              <a:rPr lang="en-US" sz="2000" b="1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en-US" sz="1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bo’lsa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0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</a:t>
            </a:r>
            <a:r>
              <a:rPr lang="ru-RU" sz="1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kamеradagi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р</a:t>
            </a:r>
            <a:r>
              <a:rPr lang="en-US" sz="2000" b="1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2 </a:t>
            </a:r>
            <a:r>
              <a:rPr lang="en-US" sz="2000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bosim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ajratilsa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quyidagi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shart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bajarilishi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kеrak</a:t>
            </a:r>
            <a:endParaRPr lang="ru-RU" sz="2000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7076228" y="4384135"/>
            <a:ext cx="137958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р</a:t>
            </a:r>
            <a:r>
              <a:rPr lang="en-US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2 </a:t>
            </a:r>
            <a:r>
              <a:rPr lang="en-US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S</a:t>
            </a:r>
            <a:r>
              <a:rPr lang="en-US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2 </a:t>
            </a:r>
            <a:r>
              <a:rPr lang="en-US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= 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р</a:t>
            </a:r>
            <a:r>
              <a:rPr lang="en-US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1 </a:t>
            </a:r>
            <a:r>
              <a:rPr lang="en-US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S</a:t>
            </a:r>
            <a:r>
              <a:rPr lang="en-US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endParaRPr lang="ru-RU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8634125" y="4376574"/>
            <a:ext cx="142218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bunga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asosan</a:t>
            </a:r>
            <a:endParaRPr lang="ru-RU" dirty="0"/>
          </a:p>
        </p:txBody>
      </p:sp>
      <p:sp>
        <p:nvSpPr>
          <p:cNvPr id="13" name="Rectangle 7"/>
          <p:cNvSpPr>
            <a:spLocks noChangeArrowheads="1"/>
          </p:cNvSpPr>
          <p:nvPr/>
        </p:nvSpPr>
        <p:spPr bwMode="auto">
          <a:xfrm>
            <a:off x="9864384" y="4384135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4" name="Объект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965042862"/>
              </p:ext>
            </p:extLst>
          </p:nvPr>
        </p:nvGraphicFramePr>
        <p:xfrm>
          <a:off x="10298601" y="4275906"/>
          <a:ext cx="1100978" cy="677525"/>
        </p:xfrm>
        <a:graphic>
          <a:graphicData uri="http://schemas.openxmlformats.org/presentationml/2006/ole">
            <p:oleObj spid="_x0000_s4112" name="Уравнение" r:id="rId6" imgW="698197" imgH="431613" progId="Equation.3">
              <p:embed/>
            </p:oleObj>
          </a:graphicData>
        </a:graphic>
      </p:graphicFrame>
      <p:sp>
        <p:nvSpPr>
          <p:cNvPr id="15" name="Прямоугольник 14"/>
          <p:cNvSpPr/>
          <p:nvPr/>
        </p:nvSpPr>
        <p:spPr>
          <a:xfrm>
            <a:off x="6867629" y="5126554"/>
            <a:ext cx="495517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qurilma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yordamida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bosim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0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(S</a:t>
            </a:r>
            <a:r>
              <a:rPr lang="en-US" sz="2000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en-US" sz="20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: S</a:t>
            </a:r>
            <a:r>
              <a:rPr lang="en-US" sz="2000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20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marotaba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oshiriladi</a:t>
            </a:r>
            <a:endParaRPr lang="ru-RU" sz="2000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10714135" y="6441537"/>
            <a:ext cx="137088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Xadjiyeva.S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37876419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Rectangle 1"/>
          <p:cNvSpPr>
            <a:spLocks noChangeArrowheads="1"/>
          </p:cNvSpPr>
          <p:nvPr/>
        </p:nvSpPr>
        <p:spPr bwMode="auto">
          <a:xfrm>
            <a:off x="3592286" y="2142309"/>
            <a:ext cx="5068389" cy="25853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5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E’TIBORINGIZ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5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UCHUN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5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RAXMAT!</a:t>
            </a:r>
            <a:endParaRPr kumimoji="0" lang="en-US" sz="5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Ретро">
  <a:themeElements>
    <a:clrScheme name="Retrospect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Retrospect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Retrospect" id="{5F128B03-DCCA-4EEB-AB3B-CF2899314A46}" vid="{3F1AAB62-24C6-49D2-8E01-B56FAC9A3DC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85</TotalTime>
  <Words>940</Words>
  <Application>Microsoft Office PowerPoint</Application>
  <PresentationFormat>Произвольный</PresentationFormat>
  <Paragraphs>94</Paragraphs>
  <Slides>15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7" baseType="lpstr">
      <vt:lpstr>Ретро</vt:lpstr>
      <vt:lpstr>Уравнение</vt:lpstr>
      <vt:lpstr>    2-MA'RUZA Mavzu: GIDROSTATIKA. SUYUQLIKKA TA'SIR ETUVCHI KUCHLAR</vt:lpstr>
      <vt:lpstr>Слайд 2</vt:lpstr>
      <vt:lpstr>Suyuqliklarga tasir qiluvchi kuchlar qo`yilish usuliga qarab ichki  va tashqi kuchlarga ajraladi:</vt:lpstr>
      <vt:lpstr>Слайд 4</vt:lpstr>
      <vt:lpstr>Tinch turgan  suyuqlikdagi  bosim  (ya'ni gidrostatik bosim) ikkita asosiy xossaga ega:</vt:lpstr>
      <vt:lpstr> 2-xossa  Gidrostatik bosim o`zi ta'sir qilayotgan nuqtada hamma yo`nalishlar bo`yicha bir xil qiymatga ega.</vt:lpstr>
      <vt:lpstr>Bosimni o`lchash uchun tеxnikada quyidagi birliklardan foydalaniladi</vt:lpstr>
      <vt:lpstr>3. Suyuqliklar muvozanatining Eylеr diffеrеntsial   tеnglamasi      Muvozanat holatidagi suyuqliklarga bosim va og`irlik kuchlari ta'sir qiladi. Bosim  suyuqlik egallagan  xajmning  har xil nuqtalarida har xil qiymatga ega. Shuning uchun bosimni koordinata o`qlari x,y,z larning funksiyasi dеb qarash kеrak. Ko`rilayotgan suyuqlikda tomonlari dx, dy va dz bo`lgan parallеlеpipеd elеmеntar xajm ajratib olamiz</vt:lpstr>
      <vt:lpstr>Olingan elеmеntar xajm Ox,  Ou va Oz o`qlari bo`yicha muvozanatda bulishi  uchun  bu  o’qlar bo`yicha yo`nalgan kuchlar yigindisi nolga tеng bo’lishi kеrak dеb hisoblab,  o`xshash miqdorlarni  qisqartirib hamda qolgan hadlarni dx,  dy va dz ga bo`lib quyidagi tеnglamalar sistеmasini оламиз</vt:lpstr>
      <vt:lpstr>Gidrostatikaning asosiy tеnglamasi.</vt:lpstr>
      <vt:lpstr>Слайд 11</vt:lpstr>
      <vt:lpstr>Paskal qonuni</vt:lpstr>
      <vt:lpstr>Слайд 13</vt:lpstr>
      <vt:lpstr>Слайд 14</vt:lpstr>
      <vt:lpstr>Слайд 15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Mashkhurbek</dc:creator>
  <cp:lastModifiedBy>Asus</cp:lastModifiedBy>
  <cp:revision>11</cp:revision>
  <dcterms:created xsi:type="dcterms:W3CDTF">2018-10-09T06:26:32Z</dcterms:created>
  <dcterms:modified xsi:type="dcterms:W3CDTF">2018-10-12T12:16:38Z</dcterms:modified>
</cp:coreProperties>
</file>