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7" r:id="rId2"/>
    <p:sldId id="258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8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-86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10/12/2018</a:t>
            </a:fld>
            <a:endParaRPr lang="en-US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5" Type="http://schemas.openxmlformats.org/officeDocument/2006/relationships/image" Target="../../../1/1/3/12.jpg" TargetMode="Externa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4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2756078"/>
            <a:ext cx="9601196" cy="8049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3831941"/>
            <a:ext cx="9601196" cy="2234009"/>
          </a:xfrm>
        </p:spPr>
        <p:txBody>
          <a:bodyPr/>
          <a:lstStyle/>
          <a:p>
            <a:r>
              <a:rPr lang="en-US" dirty="0" smtClean="0"/>
              <a:t>T</a:t>
            </a:r>
            <a:r>
              <a:rPr lang="ru-RU" dirty="0" smtClean="0"/>
              <a:t>е</a:t>
            </a:r>
            <a:r>
              <a:rPr lang="en-US" dirty="0" err="1" smtClean="0"/>
              <a:t>kis</a:t>
            </a:r>
            <a:r>
              <a:rPr lang="en-US" dirty="0" smtClean="0"/>
              <a:t> d</a:t>
            </a:r>
            <a:r>
              <a:rPr lang="ru-RU" dirty="0" smtClean="0"/>
              <a:t>е</a:t>
            </a:r>
            <a:r>
              <a:rPr lang="en-US" dirty="0" err="1" smtClean="0"/>
              <a:t>vorlarga</a:t>
            </a:r>
            <a:r>
              <a:rPr lang="en-US" dirty="0" smtClean="0"/>
              <a:t> </a:t>
            </a:r>
            <a:r>
              <a:rPr lang="en-US" dirty="0" err="1" smtClean="0"/>
              <a:t>suyuqlikning</a:t>
            </a:r>
            <a:r>
              <a:rPr lang="en-US" dirty="0" smtClean="0"/>
              <a:t> </a:t>
            </a:r>
            <a:r>
              <a:rPr lang="en-US" dirty="0" err="1" smtClean="0"/>
              <a:t>bosim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err="1" smtClean="0"/>
              <a:t>Qiyshiq</a:t>
            </a:r>
            <a:r>
              <a:rPr lang="en-US" dirty="0" smtClean="0"/>
              <a:t> </a:t>
            </a:r>
            <a:r>
              <a:rPr lang="en-US" dirty="0" smtClean="0"/>
              <a:t>d</a:t>
            </a:r>
            <a:r>
              <a:rPr lang="ru-RU" dirty="0" smtClean="0"/>
              <a:t>е</a:t>
            </a:r>
            <a:r>
              <a:rPr lang="en-US" dirty="0" err="1" smtClean="0"/>
              <a:t>vorlarga</a:t>
            </a:r>
            <a:r>
              <a:rPr lang="en-US" dirty="0" smtClean="0"/>
              <a:t> </a:t>
            </a:r>
            <a:r>
              <a:rPr lang="en-US" dirty="0" err="1" smtClean="0"/>
              <a:t>suyuqlikning</a:t>
            </a:r>
            <a:r>
              <a:rPr lang="en-US" dirty="0" smtClean="0"/>
              <a:t> </a:t>
            </a:r>
            <a:r>
              <a:rPr lang="en-US" dirty="0" err="1" smtClean="0"/>
              <a:t>bosim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err="1" smtClean="0"/>
              <a:t>Suyuqlikli</a:t>
            </a:r>
            <a:r>
              <a:rPr lang="en-US" dirty="0" smtClean="0"/>
              <a:t> </a:t>
            </a:r>
            <a:r>
              <a:rPr lang="en-US" dirty="0" err="1" smtClean="0"/>
              <a:t>idishning</a:t>
            </a:r>
            <a:r>
              <a:rPr lang="en-US" dirty="0" smtClean="0"/>
              <a:t> </a:t>
            </a:r>
            <a:r>
              <a:rPr lang="en-US" dirty="0" err="1" smtClean="0"/>
              <a:t>to`g`ri</a:t>
            </a:r>
            <a:r>
              <a:rPr lang="en-US" dirty="0" smtClean="0"/>
              <a:t> t</a:t>
            </a:r>
            <a:r>
              <a:rPr lang="ru-RU" dirty="0" smtClean="0"/>
              <a:t>е</a:t>
            </a:r>
            <a:r>
              <a:rPr lang="en-US" dirty="0" err="1" smtClean="0"/>
              <a:t>ng</a:t>
            </a:r>
            <a:r>
              <a:rPr lang="en-US" dirty="0" smtClean="0"/>
              <a:t> t</a:t>
            </a:r>
            <a:r>
              <a:rPr lang="ru-RU" dirty="0" smtClean="0"/>
              <a:t>е</a:t>
            </a:r>
            <a:r>
              <a:rPr lang="en-US" dirty="0" err="1" smtClean="0"/>
              <a:t>zlanishli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err="1" smtClean="0"/>
              <a:t>Suyuqlikli</a:t>
            </a:r>
            <a:r>
              <a:rPr lang="en-US" dirty="0" smtClean="0"/>
              <a:t> </a:t>
            </a:r>
            <a:r>
              <a:rPr lang="en-US" dirty="0" err="1" smtClean="0"/>
              <a:t>idishning</a:t>
            </a:r>
            <a:r>
              <a:rPr lang="en-US" dirty="0" smtClean="0"/>
              <a:t> t</a:t>
            </a:r>
            <a:r>
              <a:rPr lang="ru-RU" dirty="0" smtClean="0"/>
              <a:t>е</a:t>
            </a:r>
            <a:r>
              <a:rPr lang="en-US" dirty="0" err="1" smtClean="0"/>
              <a:t>kis</a:t>
            </a:r>
            <a:r>
              <a:rPr lang="en-US" dirty="0" smtClean="0"/>
              <a:t> </a:t>
            </a:r>
            <a:r>
              <a:rPr lang="en-US" dirty="0" err="1" smtClean="0"/>
              <a:t>aylanma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2530" y="1090573"/>
            <a:ext cx="106680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de-DE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de-DE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-MA'RUZA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de-DE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MAVZU: </a:t>
            </a:r>
            <a:r>
              <a:rPr lang="en-US" sz="2400" b="1" dirty="0" smtClean="0"/>
              <a:t>D</a:t>
            </a:r>
            <a:r>
              <a:rPr lang="ru-RU" sz="2400" b="1" dirty="0" smtClean="0"/>
              <a:t>Е</a:t>
            </a:r>
            <a:r>
              <a:rPr lang="en-US" sz="2400" b="1" dirty="0" smtClean="0"/>
              <a:t>VORLARGA SUYUQLIKNING BOSIM KUCHI. </a:t>
            </a:r>
            <a:endParaRPr lang="ru-RU" sz="2400" dirty="0" smtClean="0"/>
          </a:p>
          <a:p>
            <a:r>
              <a:rPr lang="en-US" sz="2400" b="1" dirty="0" smtClean="0"/>
              <a:t>	NISBIY TINCHLIK</a:t>
            </a:r>
            <a:endParaRPr lang="ru-RU" sz="2400" dirty="0" smtClean="0"/>
          </a:p>
          <a:p>
            <a:pPr algn="ctr">
              <a:spcAft>
                <a:spcPts val="0"/>
              </a:spcAft>
            </a:pP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22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297680" y="496389"/>
            <a:ext cx="4180114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d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vorlarga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suyuqlikning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7" name="Рисунок 3"/>
          <p:cNvPicPr>
            <a:picLocks noChangeAspect="1" noChangeArrowheads="1"/>
          </p:cNvPicPr>
          <p:nvPr/>
        </p:nvPicPr>
        <p:blipFill>
          <a:blip r:embed="rId2">
            <a:lum bright="-20000" contrast="80000"/>
          </a:blip>
          <a:srcRect/>
          <a:stretch>
            <a:fillRect/>
          </a:stretch>
        </p:blipFill>
        <p:spPr bwMode="auto">
          <a:xfrm>
            <a:off x="4873984" y="3644395"/>
            <a:ext cx="2950668" cy="255519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97280" y="1593668"/>
            <a:ext cx="104502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	</a:t>
            </a:r>
            <a:r>
              <a:rPr lang="en-US" sz="2800" dirty="0" err="1" smtClean="0"/>
              <a:t>Amalda</a:t>
            </a:r>
            <a:r>
              <a:rPr lang="en-US" sz="2800" dirty="0" smtClean="0"/>
              <a:t> </a:t>
            </a:r>
            <a:r>
              <a:rPr lang="en-US" sz="2800" dirty="0" err="1" smtClean="0"/>
              <a:t>juda</a:t>
            </a:r>
            <a:r>
              <a:rPr lang="en-US" sz="2800" dirty="0" smtClean="0"/>
              <a:t> </a:t>
            </a:r>
            <a:r>
              <a:rPr lang="en-US" sz="2800" dirty="0" err="1" smtClean="0"/>
              <a:t>ko`p</a:t>
            </a:r>
            <a:r>
              <a:rPr lang="en-US" sz="2800" dirty="0" smtClean="0"/>
              <a:t> </a:t>
            </a:r>
            <a:r>
              <a:rPr lang="en-US" sz="2800" dirty="0" err="1" smtClean="0"/>
              <a:t>hollarda</a:t>
            </a:r>
            <a:r>
              <a:rPr lang="en-US" sz="2800" dirty="0" smtClean="0"/>
              <a:t> </a:t>
            </a:r>
            <a:r>
              <a:rPr lang="en-US" sz="2800" dirty="0" err="1" smtClean="0"/>
              <a:t>suyuqlikning</a:t>
            </a:r>
            <a:r>
              <a:rPr lang="en-US" sz="2800" dirty="0" smtClean="0"/>
              <a:t> t</a:t>
            </a:r>
            <a:r>
              <a:rPr lang="ru-RU" sz="2800" dirty="0" smtClean="0"/>
              <a:t>е</a:t>
            </a:r>
            <a:r>
              <a:rPr lang="en-US" sz="2800" dirty="0" err="1" smtClean="0"/>
              <a:t>kis</a:t>
            </a:r>
            <a:r>
              <a:rPr lang="en-US" sz="2800" dirty="0" smtClean="0"/>
              <a:t> d</a:t>
            </a:r>
            <a:r>
              <a:rPr lang="ru-RU" sz="2800" dirty="0" smtClean="0"/>
              <a:t>е</a:t>
            </a:r>
            <a:r>
              <a:rPr lang="en-US" sz="2800" dirty="0" err="1" smtClean="0"/>
              <a:t>vorga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kuchini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</a:t>
            </a:r>
            <a:r>
              <a:rPr lang="en-US" sz="2800" dirty="0" smtClean="0"/>
              <a:t> k</a:t>
            </a:r>
            <a:r>
              <a:rPr lang="ru-RU" sz="2800" dirty="0" smtClean="0"/>
              <a:t>е</a:t>
            </a:r>
            <a:r>
              <a:rPr lang="en-US" sz="2800" dirty="0" err="1" smtClean="0"/>
              <a:t>rak</a:t>
            </a:r>
            <a:r>
              <a:rPr lang="en-US" sz="2800" dirty="0" smtClean="0"/>
              <a:t> </a:t>
            </a:r>
            <a:r>
              <a:rPr lang="en-US" sz="2800" dirty="0" err="1" smtClean="0"/>
              <a:t>bo`ladi</a:t>
            </a:r>
            <a:r>
              <a:rPr lang="en-US" sz="2800" dirty="0" smtClean="0"/>
              <a:t>. </a:t>
            </a:r>
            <a:r>
              <a:rPr lang="en-US" sz="2800" dirty="0" err="1" smtClean="0"/>
              <a:t>Xususiy</a:t>
            </a:r>
            <a:r>
              <a:rPr lang="en-US" sz="2800" dirty="0" smtClean="0"/>
              <a:t> </a:t>
            </a:r>
            <a:r>
              <a:rPr lang="en-US" sz="2800" dirty="0" err="1" smtClean="0"/>
              <a:t>xolda</a:t>
            </a:r>
            <a:r>
              <a:rPr lang="en-US" sz="2800" dirty="0" smtClean="0"/>
              <a:t> </a:t>
            </a:r>
            <a:r>
              <a:rPr lang="en-US" sz="2800" dirty="0" err="1" smtClean="0"/>
              <a:t>suyuqlik</a:t>
            </a:r>
            <a:r>
              <a:rPr lang="en-US" sz="2800" dirty="0" smtClean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to`ldirilgan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idishni</a:t>
            </a:r>
            <a:r>
              <a:rPr lang="en-US" sz="2800" dirty="0" smtClean="0"/>
              <a:t> </a:t>
            </a:r>
            <a:r>
              <a:rPr lang="en-US" sz="2800" dirty="0" err="1" smtClean="0"/>
              <a:t>olaylik</a:t>
            </a:r>
            <a:r>
              <a:rPr lang="en-US" sz="2800" dirty="0" smtClean="0"/>
              <a:t>. </a:t>
            </a:r>
            <a:r>
              <a:rPr lang="en-US" sz="2800" dirty="0" err="1" smtClean="0"/>
              <a:t>Uning</a:t>
            </a:r>
            <a:r>
              <a:rPr lang="en-US" sz="2800" dirty="0" smtClean="0"/>
              <a:t> </a:t>
            </a:r>
            <a:r>
              <a:rPr lang="en-US" sz="2800" dirty="0" err="1" smtClean="0"/>
              <a:t>gorizont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 </a:t>
            </a:r>
            <a:r>
              <a:rPr lang="ru-RU" sz="2800" dirty="0" smtClean="0">
                <a:sym typeface="Symbol"/>
              </a:rPr>
              <a:t></a:t>
            </a:r>
            <a:r>
              <a:rPr lang="en-US" sz="2800" dirty="0" smtClean="0"/>
              <a:t> </a:t>
            </a:r>
            <a:r>
              <a:rPr lang="en-US" sz="2800" dirty="0" err="1" smtClean="0"/>
              <a:t>burchak</a:t>
            </a:r>
            <a:r>
              <a:rPr lang="en-US" sz="2800" dirty="0" smtClean="0"/>
              <a:t> </a:t>
            </a:r>
            <a:r>
              <a:rPr lang="en-US" sz="2800" dirty="0" err="1" smtClean="0"/>
              <a:t>hosil</a:t>
            </a:r>
            <a:r>
              <a:rPr lang="en-US" sz="2800" dirty="0" smtClean="0"/>
              <a:t> </a:t>
            </a:r>
            <a:r>
              <a:rPr lang="en-US" sz="2800" dirty="0" err="1" smtClean="0"/>
              <a:t>qilgan</a:t>
            </a:r>
            <a:r>
              <a:rPr lang="en-US" sz="2800" dirty="0" smtClean="0"/>
              <a:t> </a:t>
            </a:r>
            <a:r>
              <a:rPr lang="en-US" sz="2800" dirty="0" err="1" smtClean="0"/>
              <a:t>qiya</a:t>
            </a:r>
            <a:r>
              <a:rPr lang="en-US" sz="2800" dirty="0" smtClean="0"/>
              <a:t> t</a:t>
            </a:r>
            <a:r>
              <a:rPr lang="ru-RU" sz="2800" dirty="0" smtClean="0"/>
              <a:t>е</a:t>
            </a:r>
            <a:r>
              <a:rPr lang="en-US" sz="2800" dirty="0" err="1" smtClean="0"/>
              <a:t>kis</a:t>
            </a:r>
            <a:r>
              <a:rPr lang="en-US" sz="2800" dirty="0" smtClean="0"/>
              <a:t> d</a:t>
            </a:r>
            <a:r>
              <a:rPr lang="ru-RU" sz="2800" dirty="0" smtClean="0"/>
              <a:t>е</a:t>
            </a:r>
            <a:r>
              <a:rPr lang="en-US" sz="2800" dirty="0" err="1" smtClean="0"/>
              <a:t>vorga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kuchi</a:t>
            </a:r>
            <a:r>
              <a:rPr lang="en-US" sz="2800" dirty="0" smtClean="0"/>
              <a:t>  </a:t>
            </a:r>
            <a:r>
              <a:rPr lang="en-US" sz="2800" dirty="0" err="1" smtClean="0"/>
              <a:t>aniqlaymiz</a:t>
            </a:r>
            <a:r>
              <a:rPr lang="en-US" sz="2800" dirty="0" smtClean="0"/>
              <a:t>: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50909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927463" y="1005840"/>
            <a:ext cx="1071154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	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Оу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o`qi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yo`nalishi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bo`yicha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Ох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o`qi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esa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unga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tik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yo`nalishda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dеb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olamiz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Bu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holda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elеmеntar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ds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yuzachaga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tushadigan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dp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aniqlanadi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dP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 p</a:t>
            </a:r>
            <a:r>
              <a:rPr kumimoji="0" lang="en-US" sz="4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ds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 (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en-US" sz="4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0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+ h)</a:t>
            </a:r>
            <a:r>
              <a:rPr kumimoji="0" 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ds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= p</a:t>
            </a:r>
            <a:r>
              <a:rPr kumimoji="0" lang="en-US" sz="4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0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ds + </a:t>
            </a:r>
            <a:r>
              <a:rPr kumimoji="0" 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h</a:t>
            </a:r>
            <a:r>
              <a:rPr kumimoji="0" 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ds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 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bu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rda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:  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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</a:t>
            </a:r>
            <a:r>
              <a:rPr kumimoji="0" lang="en-US" sz="3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0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-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suyuqlik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ustunining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bosimi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;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              p</a:t>
            </a:r>
            <a:r>
              <a:rPr kumimoji="0" lang="en-US" sz="3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0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-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erkin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sirtdagi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bosim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1998617" y="770709"/>
            <a:ext cx="790302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xolda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butun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yuzaga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ta`sir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turgan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to`liq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formula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aniqlanadi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8369" name="Object 1"/>
          <p:cNvGraphicFramePr>
            <a:graphicFrameLocks noChangeAspect="1"/>
          </p:cNvGraphicFramePr>
          <p:nvPr/>
        </p:nvGraphicFramePr>
        <p:xfrm>
          <a:off x="3174274" y="1933303"/>
          <a:ext cx="5198066" cy="809897"/>
        </p:xfrm>
        <a:graphic>
          <a:graphicData uri="http://schemas.openxmlformats.org/presentationml/2006/ole">
            <p:oleObj spid="_x0000_s58369" name="Формула" r:id="rId3" imgW="2616200" imgH="406400" progId="Equation.3">
              <p:embed/>
            </p:oleObj>
          </a:graphicData>
        </a:graphic>
      </p:graphicFrame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0" y="98107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1280159" y="3043646"/>
            <a:ext cx="9993086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        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∫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yds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</a:t>
            </a:r>
            <a:r>
              <a:rPr kumimoji="0" lang="en-US" sz="2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Ox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o`qiga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nisbatan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statik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ntidir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Agar </a:t>
            </a: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 = y sin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ekanligini hisobga olsak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58372" name="Object 4"/>
          <p:cNvGraphicFramePr>
            <a:graphicFrameLocks noChangeAspect="1"/>
          </p:cNvGraphicFramePr>
          <p:nvPr/>
        </p:nvGraphicFramePr>
        <p:xfrm>
          <a:off x="4219303" y="4101737"/>
          <a:ext cx="3435531" cy="800244"/>
        </p:xfrm>
        <a:graphic>
          <a:graphicData uri="http://schemas.openxmlformats.org/presentationml/2006/ole">
            <p:oleObj spid="_x0000_s58372" name="Формула" r:id="rId4" imgW="1764534" imgH="406224" progId="Equation.3">
              <p:embed/>
            </p:oleObj>
          </a:graphicData>
        </a:graphic>
      </p:graphicFrame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0" y="10096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1410788" y="5042263"/>
            <a:ext cx="979714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rda </a:t>
            </a: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</a:t>
            </a:r>
            <a:r>
              <a:rPr kumimoji="0" lang="nb-NO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- og`irlik markazining chuqurligi. Yoki </a:t>
            </a: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 = p</a:t>
            </a:r>
            <a:r>
              <a:rPr kumimoji="0" lang="nb-NO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 </a:t>
            </a: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mak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kis yuzaga tushadigan bosim kuchi shu  yuza sirti bilan uning og`irlik  markaziga  tasir qiluvchi bosimning ko`paytmasiga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ng.</a:t>
            </a:r>
            <a:endParaRPr kumimoji="0" lang="nb-NO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753420" y="782236"/>
            <a:ext cx="10636624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Silindrik sirtga ta'sir qiluvchi bosim kuchi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xnikada bir qancha hollarda egri sirtga tushadigan bosim kuchini topish  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rak bo`ladi.  Egri sirtlar esa ko`pincha v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rtikal simm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triyaga ega bo`lgan silindrik va sf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rik  sirtlardan  iborat bo`ladi. Bunday  hollarda  suyuqlikning bosim kuchi simm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triya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kisligida yotgan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 ta'sir etuvchini topishga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nglashtiriladi.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Silindrik sirtlarga ta'sir etuvchi suyuqlikning bosim kuchini v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rtikal tashkil etuvchisi quyidagicha topiladi: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ru-RU" sz="3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в</a:t>
            </a:r>
            <a:r>
              <a:rPr kumimoji="0" lang="nb-NO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 p</a:t>
            </a:r>
            <a:r>
              <a:rPr kumimoji="0" lang="nb-NO" sz="3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nb-NO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S</a:t>
            </a:r>
            <a:r>
              <a:rPr kumimoji="0" lang="ru-RU" sz="3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г</a:t>
            </a:r>
            <a:r>
              <a:rPr kumimoji="0" lang="nb-NO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G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rda:</a:t>
            </a:r>
            <a:r>
              <a:rPr kumimoji="0" lang="nb-NO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p</a:t>
            </a:r>
            <a:r>
              <a:rPr kumimoji="0" lang="nb-NO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- suyuqlikning erkin sirtiga ta'sir  etuvchi bosim kuchi;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ru-RU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г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–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silindrik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gorizontal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pro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ksiyasi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-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ajratib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olingan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xajmining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og`irligi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888274" y="692331"/>
            <a:ext cx="10411097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Silindrik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ta'sir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vеrtikal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tashkil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etuvchisi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topiladi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en-US" sz="40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 p</a:t>
            </a:r>
            <a:r>
              <a:rPr kumimoji="0" lang="en-US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en-US" sz="40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 G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еrda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p</a:t>
            </a:r>
            <a:r>
              <a:rPr kumimoji="0" lang="en-US" sz="2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erkin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ta'sir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nb-NO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–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silindrik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gorizontal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pro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ksiyasi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-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ajratib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olingan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xajmining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og`irligi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0487" y="3428591"/>
            <a:ext cx="3366816" cy="2841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1" name="Object 1"/>
          <p:cNvGraphicFramePr>
            <a:graphicFrameLocks noChangeAspect="1"/>
          </p:cNvGraphicFramePr>
          <p:nvPr/>
        </p:nvGraphicFramePr>
        <p:xfrm>
          <a:off x="5055325" y="5029199"/>
          <a:ext cx="2429691" cy="809897"/>
        </p:xfrm>
        <a:graphic>
          <a:graphicData uri="http://schemas.openxmlformats.org/presentationml/2006/ole">
            <p:oleObj spid="_x0000_s61441" name="Формула" r:id="rId3" imgW="926698" imgH="304668" progId="Equation.3">
              <p:embed/>
            </p:oleObj>
          </a:graphicData>
        </a:graphic>
      </p:graphicFrame>
      <p:sp>
        <p:nvSpPr>
          <p:cNvPr id="61442" name="Line 2"/>
          <p:cNvSpPr>
            <a:spLocks noChangeShapeType="1"/>
          </p:cNvSpPr>
          <p:nvPr/>
        </p:nvSpPr>
        <p:spPr bwMode="auto">
          <a:xfrm>
            <a:off x="2457450" y="481013"/>
            <a:ext cx="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705396" y="1410788"/>
            <a:ext cx="1097280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Silindrik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sirtlarga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ta'sir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etuvchi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gorizontal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tashkil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etuvchisi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topiladi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de-DE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=</a:t>
            </a:r>
            <a:r>
              <a:rPr kumimoji="0" lang="de-DE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de-DE" sz="40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</a:t>
            </a: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(p</a:t>
            </a:r>
            <a:r>
              <a:rPr kumimoji="0" lang="de-DE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+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γ</a:t>
            </a: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h</a:t>
            </a:r>
            <a:r>
              <a:rPr kumimoji="0" lang="ru-RU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с</a:t>
            </a: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)= p</a:t>
            </a:r>
            <a:r>
              <a:rPr kumimoji="0" lang="de-DE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de-DE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de-DE" sz="40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</a:t>
            </a:r>
            <a:endParaRPr kumimoji="0" lang="de-DE" sz="4000" b="1" i="0" u="none" strike="noStrike" cap="none" normalizeH="0" baseline="-3000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rda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</a:t>
            </a:r>
            <a:r>
              <a:rPr kumimoji="0" lang="de-DE" sz="2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-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silindrik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vеrtikal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proеksiyasi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Yuqoridagi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formulalardan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vеrtikal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gorizontal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tashkil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etuvchini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topganimizdan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so`ng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to`la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topamiz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866775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466" name="Object 2"/>
          <p:cNvGraphicFramePr>
            <a:graphicFrameLocks noChangeAspect="1"/>
          </p:cNvGraphicFramePr>
          <p:nvPr/>
        </p:nvGraphicFramePr>
        <p:xfrm>
          <a:off x="6759187" y="3095898"/>
          <a:ext cx="3900105" cy="1641294"/>
        </p:xfrm>
        <a:graphic>
          <a:graphicData uri="http://schemas.openxmlformats.org/presentationml/2006/ole">
            <p:oleObj spid="_x0000_s62466" r:id="rId3" imgW="8895238" imgH="7609524" progId="MSPhotoEd.3">
              <p:embed/>
            </p:oleObj>
          </a:graphicData>
        </a:graphic>
      </p:graphicFrame>
      <p:graphicFrame>
        <p:nvGraphicFramePr>
          <p:cNvPr id="62465" name="Object 1"/>
          <p:cNvGraphicFramePr>
            <a:graphicFrameLocks noChangeAspect="1"/>
          </p:cNvGraphicFramePr>
          <p:nvPr/>
        </p:nvGraphicFramePr>
        <p:xfrm>
          <a:off x="1645921" y="2875298"/>
          <a:ext cx="4140926" cy="1794401"/>
        </p:xfrm>
        <a:graphic>
          <a:graphicData uri="http://schemas.openxmlformats.org/presentationml/2006/ole">
            <p:oleObj spid="_x0000_s62465" r:id="rId4" imgW="8895238" imgH="7609524" progId="MSPhotoEd.3">
              <p:embed/>
            </p:oleObj>
          </a:graphicData>
        </a:graphic>
      </p:graphicFrame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1907177" y="927462"/>
            <a:ext cx="863454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qiluvchining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rtik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t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shkil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qiluvchisining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lishi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egri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chiziqli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suyuqlikning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q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nd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 j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g’liq</a:t>
            </a:r>
            <a:r>
              <a:rPr kumimoji="0" lang="de-DE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0" y="1419225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 rot="10800000" flipV="1">
            <a:off x="3461656" y="5025046"/>
            <a:ext cx="602197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Suyuqlikning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egri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chiziqli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yuz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siri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de-DE" sz="24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ning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7837713" y="4258490"/>
          <a:ext cx="1946366" cy="1140295"/>
        </p:xfrm>
        <a:graphic>
          <a:graphicData uri="http://schemas.openxmlformats.org/presentationml/2006/ole">
            <p:oleObj spid="_x0000_s63491" name="Формула" r:id="rId3" imgW="774364" imgH="457002" progId="Equation.3">
              <p:embed/>
            </p:oleObj>
          </a:graphicData>
        </a:graphic>
      </p:graphicFrame>
      <p:graphicFrame>
        <p:nvGraphicFramePr>
          <p:cNvPr id="63490" name="Object 2"/>
          <p:cNvGraphicFramePr>
            <a:graphicFrameLocks noChangeAspect="1"/>
          </p:cNvGraphicFramePr>
          <p:nvPr/>
        </p:nvGraphicFramePr>
        <p:xfrm>
          <a:off x="1998618" y="4316752"/>
          <a:ext cx="1998616" cy="971289"/>
        </p:xfrm>
        <a:graphic>
          <a:graphicData uri="http://schemas.openxmlformats.org/presentationml/2006/ole">
            <p:oleObj spid="_x0000_s63490" name="Формула" r:id="rId4" imgW="863225" imgH="418918" progId="Equation.3">
              <p:embed/>
            </p:oleObj>
          </a:graphicData>
        </a:graphic>
      </p:graphicFrame>
      <p:graphicFrame>
        <p:nvGraphicFramePr>
          <p:cNvPr id="63489" name="Object 1"/>
          <p:cNvGraphicFramePr>
            <a:graphicFrameLocks noChangeAspect="1"/>
          </p:cNvGraphicFramePr>
          <p:nvPr/>
        </p:nvGraphicFramePr>
        <p:xfrm>
          <a:off x="4898569" y="4349931"/>
          <a:ext cx="2040420" cy="927464"/>
        </p:xfrm>
        <a:graphic>
          <a:graphicData uri="http://schemas.openxmlformats.org/presentationml/2006/ole">
            <p:oleObj spid="_x0000_s63489" name="Формула" r:id="rId5" imgW="863225" imgH="393529" progId="Equation.3">
              <p:embed/>
            </p:oleObj>
          </a:graphicData>
        </a:graphic>
      </p:graphicFrame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645920" y="796834"/>
            <a:ext cx="906331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de-DE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de-DE" sz="24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egri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chiziqli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sirtg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rtik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di, (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musb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sirtg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rtik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 (m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nfiy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yo’n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qiluvchi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riz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nt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burch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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gich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niql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di.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0" y="10096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     </a:t>
            </a: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0" y="19812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1907177" y="1084217"/>
            <a:ext cx="721069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sim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niql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                                       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4513" name="Object 1"/>
          <p:cNvGraphicFramePr>
            <a:graphicFrameLocks noChangeAspect="1"/>
          </p:cNvGraphicFramePr>
          <p:nvPr/>
        </p:nvGraphicFramePr>
        <p:xfrm>
          <a:off x="4415246" y="2233748"/>
          <a:ext cx="3017520" cy="1236345"/>
        </p:xfrm>
        <a:graphic>
          <a:graphicData uri="http://schemas.openxmlformats.org/presentationml/2006/ole">
            <p:oleObj spid="_x0000_s64513" name="Формула" r:id="rId3" imgW="1079032" imgH="444307" progId="Equation.3">
              <p:embed/>
            </p:oleObj>
          </a:graphicData>
        </a:graphic>
      </p:graphicFrame>
      <p:sp>
        <p:nvSpPr>
          <p:cNvPr id="64515" name="Rectangle 3"/>
          <p:cNvSpPr>
            <a:spLocks noChangeArrowheads="1"/>
          </p:cNvSpPr>
          <p:nvPr/>
        </p:nvSpPr>
        <p:spPr bwMode="auto">
          <a:xfrm rot="10800000" flipV="1">
            <a:off x="1306286" y="3364686"/>
            <a:ext cx="926156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      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yerda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	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</a:t>
            </a:r>
            <a:r>
              <a:rPr kumimoji="0" lang="de-DE" sz="24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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F</a:t>
            </a:r>
            <a:r>
              <a:rPr kumimoji="0" lang="de-DE" sz="24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yuz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ning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ziy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in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е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rsiya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о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е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nti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	P</a:t>
            </a:r>
            <a:r>
              <a:rPr kumimoji="0" lang="ru-RU" sz="24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х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kuchi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b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о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sim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epyur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sining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о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g’irlik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zid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DE" sz="2400" i="1" dirty="0" smtClean="0"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</a:t>
            </a:r>
            <a:r>
              <a:rPr lang="de-DE" sz="2400" i="1" dirty="0" smtClean="0"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	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</a:t>
            </a:r>
            <a:r>
              <a:rPr kumimoji="0" lang="de-DE" sz="24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de-DE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kuchi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es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	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jismning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b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о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sim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yuz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si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о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g’irlik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rk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zid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 		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o’t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а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di.</a:t>
            </a:r>
            <a:r>
              <a:rPr kumimoji="0" lang="de-DE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 </a:t>
            </a:r>
            <a:endParaRPr kumimoji="0" lang="de-DE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1098049" y="200938"/>
            <a:ext cx="1013908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kis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zlanuvchan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harakat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qilayotgan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idishdagi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zlanish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bilan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harakat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qilayotgan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idishda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muvozanat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xolatida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bo`lsin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xolda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zarralari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zlanish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og`irlik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ta'sirida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Umumiy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zlanish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niql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de-DE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 = a + g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1386583" y="2903027"/>
            <a:ext cx="830874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ular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uchun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birlik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massa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kuchlar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esa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                         </a:t>
            </a:r>
            <a:endParaRPr kumimoji="0" lang="de-DE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	X = -a,  Y = 0,    Z = -g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1129553" y="3953434"/>
            <a:ext cx="935915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qiymatlarni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muvozanatining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EYL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diff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nsial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nglamasigi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qo`ysak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adx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adz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0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564776" y="5540188"/>
            <a:ext cx="10098741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olamiz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 Uni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int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grallab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nglamaga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ega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bo`lamiz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ax+gz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=c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nst</a:t>
            </a:r>
            <a:endParaRPr kumimoji="0" lang="de-DE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942975" y="1071563"/>
            <a:ext cx="1058283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Shunday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qilib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ko`rilayotgan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holda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sirtlar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Ox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Oz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o`qlarga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burchak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ostida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yo`nalgan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o`qiga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esa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parall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l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sirtlardir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sirtlarning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gorizontal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kislik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bilan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tashkil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burchagi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quyidagicha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aniqlanadi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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</a:t>
            </a:r>
            <a:r>
              <a:rPr kumimoji="0" lang="de-DE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arctg</a:t>
            </a:r>
            <a:endParaRPr kumimoji="0" lang="de-DE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graphicFrame>
        <p:nvGraphicFramePr>
          <p:cNvPr id="66561" name="Object 1"/>
          <p:cNvGraphicFramePr>
            <a:graphicFrameLocks noChangeAspect="1"/>
          </p:cNvGraphicFramePr>
          <p:nvPr/>
        </p:nvGraphicFramePr>
        <p:xfrm>
          <a:off x="6843304" y="2465205"/>
          <a:ext cx="429034" cy="692333"/>
        </p:xfrm>
        <a:graphic>
          <a:graphicData uri="http://schemas.openxmlformats.org/presentationml/2006/ole">
            <p:oleObj spid="_x0000_s66561" name="Формула" r:id="rId3" imgW="152334" imgH="431613" progId="Equation.3">
              <p:embed/>
            </p:oleObj>
          </a:graphicData>
        </a:graphic>
      </p:graphicFrame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0" y="885825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../../../1/1/3/12.jpg"/>
          <p:cNvPicPr/>
          <p:nvPr/>
        </p:nvPicPr>
        <p:blipFill>
          <a:blip r:embed="rId4" r:link="rId5">
            <a:lum bright="-40000" contrast="86000"/>
          </a:blip>
          <a:srcRect/>
          <a:stretch>
            <a:fillRect/>
          </a:stretch>
        </p:blipFill>
        <p:spPr bwMode="auto">
          <a:xfrm>
            <a:off x="4024311" y="3357562"/>
            <a:ext cx="4648201" cy="2828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957263" y="1400175"/>
            <a:ext cx="10272713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Erkin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</a:t>
            </a:r>
            <a:r>
              <a:rPr kumimoji="0" lang="de-DE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0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ekanligini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hisobga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olib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ushbu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int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grallasak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munosabat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lib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chiqadi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р=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ρ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ах+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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z+р</a:t>
            </a:r>
            <a:r>
              <a:rPr kumimoji="0" lang="ru-RU" sz="4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0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+С 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oki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Arial" pitchFamily="34" charset="0"/>
                <a:sym typeface="Symbol" pitchFamily="18" charset="2"/>
              </a:rPr>
              <a:t>  </a:t>
            </a:r>
            <a:r>
              <a:rPr kumimoji="0" lang="ru-RU" sz="4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</a:t>
            </a:r>
            <a:r>
              <a:rPr kumimoji="0" lang="ru-RU" sz="4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p</a:t>
            </a:r>
            <a:r>
              <a:rPr kumimoji="0" lang="ru-RU" sz="40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+ </a:t>
            </a:r>
            <a:r>
              <a:rPr kumimoji="0" lang="ru-RU" sz="4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j</a:t>
            </a:r>
            <a:r>
              <a:rPr kumimoji="0" lang="en-US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ρ</a:t>
            </a:r>
            <a:r>
              <a:rPr kumimoji="0" lang="ru-RU" sz="4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l</a:t>
            </a:r>
            <a:endParaRPr kumimoji="0" lang="en-US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5143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Xususiy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а=0,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ya'ni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j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=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bo`lgan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holda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ushbu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tеnglama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gidrostatikaning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asosiy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tеnglamasiga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aylanadi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914400" y="671512"/>
            <a:ext cx="101155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Suyuqlikli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idishning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tеkis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aylanma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harakati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	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Suyuqlik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vеrtikal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o`q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atrofida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burchak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tеzlik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bilan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aylanayotgan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idish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ichida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muvozanat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holatida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bo`lsin</a:t>
            </a:r>
            <a:r>
              <a:rPr lang="en-US" sz="24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holda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suyuqlik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zarrachalari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markazdan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qochma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kuch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va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og`irlik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kuchi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ta'sirida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bo`ladi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68610" name="Object 2"/>
          <p:cNvGraphicFramePr>
            <a:graphicFrameLocks noChangeAspect="1"/>
          </p:cNvGraphicFramePr>
          <p:nvPr/>
        </p:nvGraphicFramePr>
        <p:xfrm>
          <a:off x="4108450" y="3063875"/>
          <a:ext cx="4449762" cy="3264241"/>
        </p:xfrm>
        <a:graphic>
          <a:graphicData uri="http://schemas.openxmlformats.org/presentationml/2006/ole">
            <p:oleObj spid="_x0000_s68610" name="Picture" r:id="rId3" imgW="1886760" imgH="1829520" progId="Word.Picture.8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2528888" y="828675"/>
            <a:ext cx="707231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Markazdan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qochma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indent="34290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 	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lang="ru-RU" sz="2400" i="1" dirty="0" smtClean="0"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lang="en-US" sz="2400" i="1" baseline="30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lang="en-US" sz="2400" i="1" dirty="0" smtClean="0"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</a:t>
            </a:r>
            <a:endParaRPr lang="ru-RU" sz="2400" dirty="0" smtClean="0"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9633" name="Object 1"/>
          <p:cNvGraphicFramePr>
            <a:graphicFrameLocks noChangeAspect="1"/>
          </p:cNvGraphicFramePr>
          <p:nvPr/>
        </p:nvGraphicFramePr>
        <p:xfrm>
          <a:off x="5886449" y="1357312"/>
          <a:ext cx="671513" cy="820738"/>
        </p:xfrm>
        <a:graphic>
          <a:graphicData uri="http://schemas.openxmlformats.org/presentationml/2006/ole">
            <p:oleObj spid="_x0000_s69633" name="Формула" r:id="rId3" imgW="342900" imgH="419100" progId="Equation.3">
              <p:embed/>
            </p:oleObj>
          </a:graphicData>
        </a:graphic>
      </p:graphicFrame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228726" y="2590800"/>
            <a:ext cx="968692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Uning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pro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ksiyalari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esa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quyidagicha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topiladi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F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</a:t>
            </a:r>
            <a:r>
              <a:rPr kumimoji="0" lang="ru-RU" sz="24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х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х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,    F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m</a:t>
            </a:r>
            <a:r>
              <a:rPr kumimoji="0" lang="ru-RU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у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m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у</a:t>
            </a:r>
            <a:endParaRPr kumimoji="0" lang="en-US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   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Shuning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uchun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birlik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massa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kuchlar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quyidagilarga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 t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ng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  <a:sym typeface="Symbol" pitchFamily="18" charset="2"/>
              </a:rPr>
              <a:t>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Symbol" pitchFamily="18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Х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х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;   Y =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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y;     Z = -g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1185862" y="871538"/>
            <a:ext cx="976100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tеng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formulasiga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qo`ysak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tеnglamani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olamiz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</a:t>
            </a:r>
            <a:r>
              <a:rPr kumimoji="0" lang="ru-RU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хdx + </a:t>
            </a:r>
            <a:r>
              <a:rPr kumimoji="0" lang="ru-RU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ydy –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gdz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= 0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1414463" y="2814638"/>
            <a:ext cx="58047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intеgrallasak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		      </a:t>
            </a:r>
            <a:r>
              <a:rPr lang="en-US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en-US" sz="2400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gz</a:t>
            </a:r>
            <a:r>
              <a:rPr lang="en-US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c</a:t>
            </a:r>
            <a:r>
              <a:rPr lang="ru-RU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lang="en-US" sz="2400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urier New" pitchFamily="49" charset="0"/>
                <a:ea typeface="MS Mincho" pitchFamily="49" charset="-128"/>
                <a:cs typeface="Courier New" pitchFamily="49" charset="0"/>
              </a:rPr>
              <a:t>  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0663" name="Object 7"/>
          <p:cNvGraphicFramePr>
            <a:graphicFrameLocks noChangeAspect="1"/>
          </p:cNvGraphicFramePr>
          <p:nvPr/>
        </p:nvGraphicFramePr>
        <p:xfrm>
          <a:off x="3686174" y="2657475"/>
          <a:ext cx="1919067" cy="898287"/>
        </p:xfrm>
        <a:graphic>
          <a:graphicData uri="http://schemas.openxmlformats.org/presentationml/2006/ole">
            <p:oleObj spid="_x0000_s70663" name="Формула" r:id="rId3" imgW="914400" imgH="419100" progId="Equation.3">
              <p:embed/>
            </p:oleObj>
          </a:graphicData>
        </a:graphic>
      </p:graphicFrame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1357312" y="4171951"/>
            <a:ext cx="88296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kin   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+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r</a:t>
            </a:r>
            <a:r>
              <a:rPr kumimoji="0" lang="en-US" sz="24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bo`lgani</a:t>
            </a:r>
            <a:r>
              <a:rPr lang="en-US" sz="2400" dirty="0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</a:t>
            </a:r>
            <a:r>
              <a:rPr lang="en-US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en-US" sz="2400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gz</a:t>
            </a:r>
            <a:r>
              <a:rPr lang="en-US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c</a:t>
            </a:r>
            <a:r>
              <a:rPr lang="ru-RU" sz="24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lang="en-US" sz="2400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nst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0666" name="Object 10"/>
          <p:cNvGraphicFramePr>
            <a:graphicFrameLocks noChangeAspect="1"/>
          </p:cNvGraphicFramePr>
          <p:nvPr/>
        </p:nvGraphicFramePr>
        <p:xfrm>
          <a:off x="7129463" y="3971923"/>
          <a:ext cx="700088" cy="933451"/>
        </p:xfrm>
        <a:graphic>
          <a:graphicData uri="http://schemas.openxmlformats.org/presentationml/2006/ole">
            <p:oleObj spid="_x0000_s70666" name="Формула" r:id="rId4" imgW="317225" imgH="418737" progId="Equation.3">
              <p:embed/>
            </p:oleObj>
          </a:graphicData>
        </a:graphic>
      </p:graphicFrame>
      <p:sp>
        <p:nvSpPr>
          <p:cNvPr id="70669" name="Rectangle 13"/>
          <p:cNvSpPr>
            <a:spLocks noChangeArrowheads="1"/>
          </p:cNvSpPr>
          <p:nvPr/>
        </p:nvSpPr>
        <p:spPr bwMode="auto">
          <a:xfrm>
            <a:off x="1428750" y="5257800"/>
            <a:ext cx="93297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nglamasidir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 Bu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sirt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aylanma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paraboloid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ekanligi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ko`rinib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turibdi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129246" y="2299063"/>
            <a:ext cx="871292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E’TIBORINGIZ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UCHUN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RAXMAT!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154</TotalTime>
  <Words>812</Words>
  <Application>Microsoft Office PowerPoint</Application>
  <PresentationFormat>Произвольный</PresentationFormat>
  <Paragraphs>100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Поток</vt:lpstr>
      <vt:lpstr>Microsoft Equation 3.0</vt:lpstr>
      <vt:lpstr>MSPhotoEd.3</vt:lpstr>
      <vt:lpstr>Microsoft Word Picture</vt:lpstr>
      <vt:lpstr>Reja: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Mashkhurbek</dc:creator>
  <cp:lastModifiedBy>Asus</cp:lastModifiedBy>
  <cp:revision>25</cp:revision>
  <dcterms:created xsi:type="dcterms:W3CDTF">2018-10-03T04:16:05Z</dcterms:created>
  <dcterms:modified xsi:type="dcterms:W3CDTF">2018-10-12T13:21:35Z</dcterms:modified>
</cp:coreProperties>
</file>