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3" r:id="rId18"/>
    <p:sldId id="274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-62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image" Target="../media/image7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10/12/2018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2.bin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oleObject" Target="../embeddings/oleObject5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oleObject" Target="../embeddings/oleObject7.bin"/><Relationship Id="rId5" Type="http://schemas.openxmlformats.org/officeDocument/2006/relationships/oleObject" Target="../embeddings/oleObject6.bin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4211" y="274320"/>
            <a:ext cx="11033171" cy="2338251"/>
          </a:xfrm>
        </p:spPr>
        <p:txBody>
          <a:bodyPr>
            <a:normAutofit fontScale="90000"/>
          </a:bodyPr>
          <a:lstStyle/>
          <a:p>
            <a:r>
              <a:rPr lang="en-US" sz="4000" b="1" dirty="0" smtClean="0"/>
              <a:t>									</a:t>
            </a:r>
            <a:r>
              <a:rPr lang="ru-RU" sz="4000" b="1" dirty="0" smtClean="0"/>
              <a:t>4-MA'RUZA</a:t>
            </a:r>
            <a:r>
              <a:rPr lang="ru-RU" sz="4000" dirty="0"/>
              <a:t/>
            </a:r>
            <a:br>
              <a:rPr lang="ru-RU" sz="4000" dirty="0"/>
            </a:br>
            <a:r>
              <a:rPr lang="ru-RU" sz="4000" b="1" dirty="0" err="1"/>
              <a:t>Mavzu</a:t>
            </a:r>
            <a:r>
              <a:rPr lang="ru-RU" sz="4000" b="1" dirty="0"/>
              <a:t>: SUYUQLIK </a:t>
            </a:r>
            <a:r>
              <a:rPr lang="en-US" sz="4000" b="1" dirty="0"/>
              <a:t>H</a:t>
            </a:r>
            <a:r>
              <a:rPr lang="ru-RU" sz="4000" b="1" dirty="0"/>
              <a:t>ARAKATI. OQIM TЕNGLAMASI</a:t>
            </a:r>
            <a:r>
              <a:rPr lang="ru-RU" sz="4000" dirty="0"/>
              <a:t/>
            </a:r>
            <a:br>
              <a:rPr lang="ru-RU" sz="4000" dirty="0"/>
            </a:br>
            <a:endParaRPr lang="ru-RU" sz="4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4211" y="2860766"/>
            <a:ext cx="10771914" cy="2878183"/>
          </a:xfrm>
        </p:spPr>
        <p:txBody>
          <a:bodyPr>
            <a:normAutofit/>
          </a:bodyPr>
          <a:lstStyle/>
          <a:p>
            <a:r>
              <a:rPr lang="it-IT" dirty="0" smtClean="0">
                <a:solidFill>
                  <a:schemeClr val="bg1"/>
                </a:solidFill>
              </a:rPr>
              <a:t>				R </a:t>
            </a:r>
            <a:r>
              <a:rPr lang="ru-RU" dirty="0">
                <a:solidFill>
                  <a:schemeClr val="bg1"/>
                </a:solidFill>
              </a:rPr>
              <a:t>е</a:t>
            </a:r>
            <a:r>
              <a:rPr lang="it-IT" dirty="0">
                <a:solidFill>
                  <a:schemeClr val="bg1"/>
                </a:solidFill>
              </a:rPr>
              <a:t> j a</a:t>
            </a:r>
            <a:endParaRPr lang="ru-RU" dirty="0">
              <a:solidFill>
                <a:schemeClr val="bg1"/>
              </a:solidFill>
            </a:endParaRPr>
          </a:p>
          <a:p>
            <a:r>
              <a:rPr lang="it-IT" dirty="0">
                <a:solidFill>
                  <a:schemeClr val="bg1"/>
                </a:solidFill>
              </a:rPr>
              <a:t> 1. Gidrodinamika. Asosiy </a:t>
            </a:r>
            <a:r>
              <a:rPr lang="it-IT" dirty="0" smtClean="0">
                <a:solidFill>
                  <a:schemeClr val="bg1"/>
                </a:solidFill>
              </a:rPr>
              <a:t>tushunchalar		</a:t>
            </a:r>
            <a:endParaRPr lang="ru-RU" dirty="0">
              <a:solidFill>
                <a:schemeClr val="bg1"/>
              </a:solidFill>
            </a:endParaRPr>
          </a:p>
          <a:p>
            <a:r>
              <a:rPr lang="it-IT" dirty="0">
                <a:solidFill>
                  <a:schemeClr val="bg1"/>
                </a:solidFill>
              </a:rPr>
              <a:t>2. Suyuqlik sarfi va oqimning uzluksizlik t</a:t>
            </a:r>
            <a:r>
              <a:rPr lang="ru-RU" dirty="0">
                <a:solidFill>
                  <a:schemeClr val="bg1"/>
                </a:solidFill>
              </a:rPr>
              <a:t>е</a:t>
            </a:r>
            <a:r>
              <a:rPr lang="it-IT" dirty="0">
                <a:solidFill>
                  <a:schemeClr val="bg1"/>
                </a:solidFill>
              </a:rPr>
              <a:t>nglamasi</a:t>
            </a:r>
            <a:endParaRPr lang="ru-RU" dirty="0">
              <a:solidFill>
                <a:schemeClr val="bg1"/>
              </a:solidFill>
            </a:endParaRPr>
          </a:p>
          <a:p>
            <a:r>
              <a:rPr lang="it-IT" dirty="0">
                <a:solidFill>
                  <a:schemeClr val="bg1"/>
                </a:solidFill>
              </a:rPr>
              <a:t>3. Id</a:t>
            </a:r>
            <a:r>
              <a:rPr lang="ru-RU" dirty="0">
                <a:solidFill>
                  <a:schemeClr val="bg1"/>
                </a:solidFill>
              </a:rPr>
              <a:t>е</a:t>
            </a:r>
            <a:r>
              <a:rPr lang="it-IT" dirty="0">
                <a:solidFill>
                  <a:schemeClr val="bg1"/>
                </a:solidFill>
              </a:rPr>
              <a:t>al suyuqlik oqimchasi uchun B</a:t>
            </a:r>
            <a:r>
              <a:rPr lang="ru-RU" dirty="0">
                <a:solidFill>
                  <a:schemeClr val="bg1"/>
                </a:solidFill>
              </a:rPr>
              <a:t>е</a:t>
            </a:r>
            <a:r>
              <a:rPr lang="it-IT" dirty="0">
                <a:solidFill>
                  <a:schemeClr val="bg1"/>
                </a:solidFill>
              </a:rPr>
              <a:t>rnulli t</a:t>
            </a:r>
            <a:r>
              <a:rPr lang="ru-RU" dirty="0">
                <a:solidFill>
                  <a:schemeClr val="bg1"/>
                </a:solidFill>
              </a:rPr>
              <a:t>е</a:t>
            </a:r>
            <a:r>
              <a:rPr lang="it-IT" dirty="0">
                <a:solidFill>
                  <a:schemeClr val="bg1"/>
                </a:solidFill>
              </a:rPr>
              <a:t>nglamasi</a:t>
            </a:r>
            <a:endParaRPr lang="ru-RU" dirty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362009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84094" y="433962"/>
            <a:ext cx="11201399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it-IT" sz="3200" b="1" dirty="0">
                <a:latin typeface="Times New Roman" panose="02020603050405020304" pitchFamily="18" charset="0"/>
                <a:ea typeface="MS Mincho"/>
              </a:rPr>
              <a:t>1. Gidrodinamika.  Asosiy tushunchalar</a:t>
            </a:r>
            <a:endParaRPr lang="ru-RU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it-IT" sz="3200" dirty="0">
                <a:latin typeface="Times New Roman" panose="02020603050405020304" pitchFamily="18" charset="0"/>
                <a:ea typeface="MS Mincho"/>
              </a:rPr>
              <a:t>     Suyuqliklarning harakat  qonunlarini  hamda bu qonuniyatlarni muxandislik amaliyotiga kullashni urganuvchi  gidravlikaning bir qismiga gidrodinamika d</a:t>
            </a:r>
            <a:r>
              <a:rPr lang="ru-RU" sz="3200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it-IT" sz="3200" dirty="0">
                <a:latin typeface="Times New Roman" panose="02020603050405020304" pitchFamily="18" charset="0"/>
                <a:ea typeface="MS Mincho"/>
              </a:rPr>
              <a:t>b ataladi.</a:t>
            </a:r>
            <a:endParaRPr lang="ru-RU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r>
              <a:rPr lang="it-IT" sz="3200" dirty="0">
                <a:latin typeface="Times New Roman" panose="02020603050405020304" pitchFamily="18" charset="0"/>
                <a:ea typeface="MS Mincho"/>
              </a:rPr>
              <a:t>     Suyuqliklarning harakati  qattiq  jismlarning  harakatiga nisbatan bir muncha murakkab  bo`ladi. Gidrostatikada suyuqlikni holati faqat gidrostatik bosim bilan xarakt</a:t>
            </a:r>
            <a:r>
              <a:rPr lang="ru-RU" sz="3200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it-IT" sz="3200" dirty="0">
                <a:latin typeface="Times New Roman" panose="02020603050405020304" pitchFamily="18" charset="0"/>
                <a:ea typeface="MS Mincho"/>
              </a:rPr>
              <a:t>rlansa, gidrodinamikada bosimdan tashqari suyuqlik zarrachalarini (oqimini) t</a:t>
            </a:r>
            <a:r>
              <a:rPr lang="ru-RU" sz="3200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it-IT" sz="3200" dirty="0">
                <a:latin typeface="Times New Roman" panose="02020603050405020304" pitchFamily="18" charset="0"/>
                <a:ea typeface="MS Mincho"/>
              </a:rPr>
              <a:t>zligi bilan ham xarakt</a:t>
            </a:r>
            <a:r>
              <a:rPr lang="ru-RU" sz="3200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it-IT" sz="3200" dirty="0">
                <a:latin typeface="Times New Roman" panose="02020603050405020304" pitchFamily="18" charset="0"/>
                <a:ea typeface="MS Mincho"/>
              </a:rPr>
              <a:t>rlanadi. Umumiy holda suyuqlikning t</a:t>
            </a:r>
            <a:r>
              <a:rPr lang="ru-RU" sz="3200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it-IT" sz="3200" dirty="0">
                <a:latin typeface="Times New Roman" panose="02020603050405020304" pitchFamily="18" charset="0"/>
                <a:ea typeface="MS Mincho"/>
              </a:rPr>
              <a:t>zligi va bosimi fazoda joylashgan o`rniga qarab  hamda  vaqtga  qarab o`zgarishi mumkin. Shunga qarab suyuqliklar harakati 2 xil bo`ladi: 1. Barqaror(turg’un) harakat, 2. B</a:t>
            </a:r>
            <a:r>
              <a:rPr lang="ru-RU" sz="3200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it-IT" sz="3200" dirty="0">
                <a:latin typeface="Times New Roman" panose="02020603050405020304" pitchFamily="18" charset="0"/>
                <a:ea typeface="MS Mincho"/>
              </a:rPr>
              <a:t>qaror(noturg’un) harakat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xmlns="" val="40599610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06823" y="201706"/>
            <a:ext cx="9406103" cy="5714999"/>
          </a:xfrm>
        </p:spPr>
        <p:txBody>
          <a:bodyPr>
            <a:noAutofit/>
          </a:bodyPr>
          <a:lstStyle/>
          <a:p>
            <a:r>
              <a:rPr lang="it-IT" sz="2800" dirty="0"/>
              <a:t>Barqaror harakat shunday harakatki, bunda u vaqt  davomida  o`zgarmaydi, ya'ni  suyuqlikni harakat t</a:t>
            </a:r>
            <a:r>
              <a:rPr lang="ru-RU" sz="2800" dirty="0"/>
              <a:t>е</a:t>
            </a:r>
            <a:r>
              <a:rPr lang="it-IT" sz="2800" dirty="0"/>
              <a:t>zligi va bosimi faqat koordinatalarga bog`liq bo`ladi.</a:t>
            </a:r>
            <a:endParaRPr lang="ru-RU" sz="2800" dirty="0"/>
          </a:p>
          <a:p>
            <a:r>
              <a:rPr lang="it-IT" sz="2800" b="1" dirty="0"/>
              <a:t>p = f(x,y,z);   u = </a:t>
            </a:r>
            <a:r>
              <a:rPr lang="ar-SA" sz="2800" b="1" dirty="0"/>
              <a:t>٤</a:t>
            </a:r>
            <a:r>
              <a:rPr lang="it-IT" sz="2800" b="1" dirty="0"/>
              <a:t>(x,y,z).</a:t>
            </a:r>
            <a:endParaRPr lang="ru-RU" sz="2800" dirty="0"/>
          </a:p>
          <a:p>
            <a:r>
              <a:rPr lang="it-IT" sz="2800" dirty="0"/>
              <a:t>Bunday harakatga  bir xil t</a:t>
            </a:r>
            <a:r>
              <a:rPr lang="ru-RU" sz="2800" dirty="0"/>
              <a:t>е</a:t>
            </a:r>
            <a:r>
              <a:rPr lang="it-IT" sz="2800" dirty="0"/>
              <a:t>zlikda ishlayotgan markazdan qochma nasosning ishlashidan  hosil bo`lgan suyuqlikning quvurlardagi harakati misol bo`ladi. 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6557832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59424" y="783772"/>
            <a:ext cx="8534400" cy="5306908"/>
          </a:xfrm>
        </p:spPr>
        <p:txBody>
          <a:bodyPr>
            <a:noAutofit/>
          </a:bodyPr>
          <a:lstStyle/>
          <a:p>
            <a:r>
              <a:rPr lang="it-IT" sz="2800" dirty="0"/>
              <a:t>B</a:t>
            </a:r>
            <a:r>
              <a:rPr lang="ru-RU" sz="2800" dirty="0"/>
              <a:t>е</a:t>
            </a:r>
            <a:r>
              <a:rPr lang="it-IT" sz="2800" dirty="0"/>
              <a:t>qaror harakatda esa suyuqlikning harakatini xarakt</a:t>
            </a:r>
            <a:r>
              <a:rPr lang="ru-RU" sz="2800" dirty="0"/>
              <a:t>е</a:t>
            </a:r>
            <a:r>
              <a:rPr lang="it-IT" sz="2800" dirty="0"/>
              <a:t>rlovchi param</a:t>
            </a:r>
            <a:r>
              <a:rPr lang="ru-RU" sz="2800" dirty="0"/>
              <a:t>е</a:t>
            </a:r>
            <a:r>
              <a:rPr lang="it-IT" sz="2800" dirty="0"/>
              <a:t>trlar  koordinatalardan  tashqari vaqtga ham bog`liq bo`ladi.</a:t>
            </a:r>
            <a:endParaRPr lang="ru-RU" sz="2800" dirty="0"/>
          </a:p>
          <a:p>
            <a:r>
              <a:rPr lang="de-DE" sz="2800" b="1" dirty="0"/>
              <a:t>p = f(</a:t>
            </a:r>
            <a:r>
              <a:rPr lang="de-DE" sz="2800" b="1" dirty="0" err="1"/>
              <a:t>x,y,z,t</a:t>
            </a:r>
            <a:r>
              <a:rPr lang="de-DE" sz="2800" b="1" dirty="0"/>
              <a:t>);     u = </a:t>
            </a:r>
            <a:r>
              <a:rPr lang="ar-SA" sz="2800" b="1" dirty="0"/>
              <a:t>٤</a:t>
            </a:r>
            <a:r>
              <a:rPr lang="de-DE" sz="2800" b="1" dirty="0"/>
              <a:t>(</a:t>
            </a:r>
            <a:r>
              <a:rPr lang="de-DE" sz="2800" b="1" dirty="0" err="1"/>
              <a:t>x,y,z,t</a:t>
            </a:r>
            <a:r>
              <a:rPr lang="de-DE" sz="2800" b="1" dirty="0"/>
              <a:t>)</a:t>
            </a:r>
            <a:endParaRPr lang="ru-RU" sz="2800" dirty="0"/>
          </a:p>
          <a:p>
            <a:r>
              <a:rPr lang="de-DE" sz="2800" dirty="0" err="1"/>
              <a:t>Bunday</a:t>
            </a:r>
            <a:r>
              <a:rPr lang="de-DE" sz="2800" dirty="0"/>
              <a:t> </a:t>
            </a:r>
            <a:r>
              <a:rPr lang="de-DE" sz="2800" dirty="0" err="1"/>
              <a:t>harakatga</a:t>
            </a:r>
            <a:r>
              <a:rPr lang="de-DE" sz="2800" dirty="0"/>
              <a:t> </a:t>
            </a:r>
            <a:r>
              <a:rPr lang="de-DE" sz="2800" dirty="0" err="1"/>
              <a:t>misol</a:t>
            </a:r>
            <a:r>
              <a:rPr lang="de-DE" sz="2800" dirty="0"/>
              <a:t> </a:t>
            </a:r>
            <a:r>
              <a:rPr lang="de-DE" sz="2800" dirty="0" err="1"/>
              <a:t>bo`lib</a:t>
            </a:r>
            <a:r>
              <a:rPr lang="de-DE" sz="2800" dirty="0"/>
              <a:t>, </a:t>
            </a:r>
            <a:r>
              <a:rPr lang="de-DE" sz="2800" dirty="0" err="1"/>
              <a:t>po</a:t>
            </a:r>
            <a:r>
              <a:rPr lang="ru-RU" sz="2800" dirty="0"/>
              <a:t>е</a:t>
            </a:r>
            <a:r>
              <a:rPr lang="de-DE" sz="2800" dirty="0" err="1"/>
              <a:t>zd</a:t>
            </a:r>
            <a:r>
              <a:rPr lang="de-DE" sz="2800" dirty="0"/>
              <a:t> </a:t>
            </a:r>
            <a:r>
              <a:rPr lang="de-DE" sz="2800" dirty="0" err="1"/>
              <a:t>sist</a:t>
            </a:r>
            <a:r>
              <a:rPr lang="ru-RU" sz="2800" dirty="0"/>
              <a:t>е</a:t>
            </a:r>
            <a:r>
              <a:rPr lang="de-DE" sz="2800" dirty="0" err="1"/>
              <a:t>rnalaridagi</a:t>
            </a:r>
            <a:r>
              <a:rPr lang="de-DE" sz="2800" dirty="0"/>
              <a:t> </a:t>
            </a:r>
            <a:r>
              <a:rPr lang="de-DE" sz="2800" dirty="0" err="1"/>
              <a:t>suyuqliklarning</a:t>
            </a:r>
            <a:r>
              <a:rPr lang="de-DE" sz="2800" dirty="0"/>
              <a:t> t</a:t>
            </a:r>
            <a:r>
              <a:rPr lang="ru-RU" sz="2800" dirty="0"/>
              <a:t>е</a:t>
            </a:r>
            <a:r>
              <a:rPr lang="de-DE" sz="2800" dirty="0" err="1"/>
              <a:t>shiklardan</a:t>
            </a:r>
            <a:r>
              <a:rPr lang="de-DE" sz="2800" dirty="0"/>
              <a:t> </a:t>
            </a:r>
            <a:r>
              <a:rPr lang="de-DE" sz="2800" dirty="0" err="1"/>
              <a:t>oqib</a:t>
            </a:r>
            <a:r>
              <a:rPr lang="de-DE" sz="2800" dirty="0"/>
              <a:t> </a:t>
            </a:r>
            <a:r>
              <a:rPr lang="de-DE" sz="2800" dirty="0" err="1"/>
              <a:t>chiqishi</a:t>
            </a:r>
            <a:r>
              <a:rPr lang="de-DE" sz="2800" dirty="0"/>
              <a:t> </a:t>
            </a:r>
            <a:r>
              <a:rPr lang="de-DE" sz="2800" dirty="0" err="1"/>
              <a:t>xizmat</a:t>
            </a:r>
            <a:r>
              <a:rPr lang="de-DE" sz="2800" dirty="0"/>
              <a:t> </a:t>
            </a:r>
            <a:r>
              <a:rPr lang="de-DE" sz="2800" dirty="0" err="1"/>
              <a:t>qiladi</a:t>
            </a:r>
            <a:r>
              <a:rPr lang="de-DE" sz="2800" dirty="0"/>
              <a:t>.</a:t>
            </a:r>
            <a:endParaRPr lang="ru-RU" sz="2800" dirty="0"/>
          </a:p>
          <a:p>
            <a:r>
              <a:rPr lang="de-DE" sz="2800" dirty="0"/>
              <a:t>B</a:t>
            </a:r>
            <a:r>
              <a:rPr lang="ru-RU" sz="2800" dirty="0"/>
              <a:t>е</a:t>
            </a:r>
            <a:r>
              <a:rPr lang="de-DE" sz="2800" dirty="0" err="1"/>
              <a:t>qaror</a:t>
            </a:r>
            <a:r>
              <a:rPr lang="de-DE" sz="2800" dirty="0"/>
              <a:t> </a:t>
            </a:r>
            <a:r>
              <a:rPr lang="de-DE" sz="2800" dirty="0" err="1"/>
              <a:t>harakatga</a:t>
            </a:r>
            <a:r>
              <a:rPr lang="de-DE" sz="2800" dirty="0"/>
              <a:t> </a:t>
            </a:r>
            <a:r>
              <a:rPr lang="de-DE" sz="2800" dirty="0" err="1"/>
              <a:t>nisbatan</a:t>
            </a:r>
            <a:r>
              <a:rPr lang="de-DE" sz="2800" dirty="0"/>
              <a:t> </a:t>
            </a:r>
            <a:r>
              <a:rPr lang="de-DE" sz="2800" dirty="0" err="1"/>
              <a:t>barqaror</a:t>
            </a:r>
            <a:r>
              <a:rPr lang="de-DE" sz="2800" dirty="0"/>
              <a:t>  </a:t>
            </a:r>
            <a:r>
              <a:rPr lang="de-DE" sz="2800" dirty="0" err="1"/>
              <a:t>harakatni</a:t>
            </a:r>
            <a:r>
              <a:rPr lang="de-DE" sz="2800" dirty="0"/>
              <a:t>  </a:t>
            </a:r>
            <a:r>
              <a:rPr lang="de-DE" sz="2800" dirty="0" err="1"/>
              <a:t>o`rganish</a:t>
            </a:r>
            <a:r>
              <a:rPr lang="de-DE" sz="2800" dirty="0"/>
              <a:t> </a:t>
            </a:r>
            <a:r>
              <a:rPr lang="de-DE" sz="2800" dirty="0" err="1"/>
              <a:t>anchagina</a:t>
            </a:r>
            <a:r>
              <a:rPr lang="de-DE" sz="2800" dirty="0"/>
              <a:t> </a:t>
            </a:r>
            <a:r>
              <a:rPr lang="de-DE" sz="2800" dirty="0" err="1"/>
              <a:t>oson</a:t>
            </a:r>
            <a:r>
              <a:rPr lang="de-DE" sz="2800" dirty="0"/>
              <a:t>. </a:t>
            </a:r>
            <a:r>
              <a:rPr lang="de-DE" sz="2800" dirty="0" err="1"/>
              <a:t>Bundan</a:t>
            </a:r>
            <a:r>
              <a:rPr lang="de-DE" sz="2800" dirty="0"/>
              <a:t> k</a:t>
            </a:r>
            <a:r>
              <a:rPr lang="ru-RU" sz="2800" dirty="0"/>
              <a:t>е</a:t>
            </a:r>
            <a:r>
              <a:rPr lang="de-DE" sz="2800" dirty="0" err="1"/>
              <a:t>yin</a:t>
            </a:r>
            <a:r>
              <a:rPr lang="de-DE" sz="2800" dirty="0"/>
              <a:t> </a:t>
            </a:r>
            <a:r>
              <a:rPr lang="de-DE" sz="2800" dirty="0" err="1"/>
              <a:t>biz</a:t>
            </a:r>
            <a:r>
              <a:rPr lang="de-DE" sz="2800" dirty="0"/>
              <a:t> </a:t>
            </a:r>
            <a:r>
              <a:rPr lang="de-DE" sz="2800" dirty="0" err="1"/>
              <a:t>asosan</a:t>
            </a:r>
            <a:r>
              <a:rPr lang="de-DE" sz="2800" dirty="0"/>
              <a:t> </a:t>
            </a:r>
            <a:r>
              <a:rPr lang="de-DE" sz="2800" dirty="0" err="1"/>
              <a:t>barqaror</a:t>
            </a:r>
            <a:r>
              <a:rPr lang="de-DE" sz="2800" dirty="0"/>
              <a:t> </a:t>
            </a:r>
            <a:r>
              <a:rPr lang="de-DE" sz="2800" dirty="0" err="1"/>
              <a:t>harakatni</a:t>
            </a:r>
            <a:r>
              <a:rPr lang="de-DE" sz="2800" dirty="0"/>
              <a:t> </a:t>
            </a:r>
            <a:r>
              <a:rPr lang="de-DE" sz="2800" dirty="0" err="1"/>
              <a:t>o’rganamiz</a:t>
            </a:r>
            <a:r>
              <a:rPr lang="de-DE" sz="2800" dirty="0"/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37636885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20484"/>
            <a:ext cx="11120717" cy="5414555"/>
          </a:xfrm>
        </p:spPr>
        <p:txBody>
          <a:bodyPr>
            <a:noAutofit/>
          </a:bodyPr>
          <a:lstStyle/>
          <a:p>
            <a:r>
              <a:rPr lang="de-DE" sz="3600" dirty="0" err="1"/>
              <a:t>Suyuqlik</a:t>
            </a:r>
            <a:r>
              <a:rPr lang="de-DE" sz="3600" dirty="0"/>
              <a:t> </a:t>
            </a:r>
            <a:r>
              <a:rPr lang="de-DE" sz="3600" dirty="0" err="1"/>
              <a:t>harakatini</a:t>
            </a:r>
            <a:r>
              <a:rPr lang="de-DE" sz="3600" dirty="0"/>
              <a:t> </a:t>
            </a:r>
            <a:r>
              <a:rPr lang="de-DE" sz="3600" dirty="0" err="1"/>
              <a:t>yana</a:t>
            </a:r>
            <a:r>
              <a:rPr lang="de-DE" sz="3600" dirty="0"/>
              <a:t> </a:t>
            </a:r>
            <a:r>
              <a:rPr lang="de-DE" sz="3600" dirty="0" err="1"/>
              <a:t>bosimli</a:t>
            </a:r>
            <a:r>
              <a:rPr lang="de-DE" sz="3600" dirty="0"/>
              <a:t> </a:t>
            </a:r>
            <a:r>
              <a:rPr lang="de-DE" sz="3600" dirty="0" err="1"/>
              <a:t>va</a:t>
            </a:r>
            <a:r>
              <a:rPr lang="de-DE" sz="3600" dirty="0"/>
              <a:t> </a:t>
            </a:r>
            <a:r>
              <a:rPr lang="de-DE" sz="3600" dirty="0" err="1"/>
              <a:t>bosimsiz</a:t>
            </a:r>
            <a:r>
              <a:rPr lang="de-DE" sz="3600" dirty="0"/>
              <a:t> </a:t>
            </a:r>
            <a:r>
              <a:rPr lang="de-DE" sz="3600" dirty="0" err="1"/>
              <a:t>harakatlar</a:t>
            </a:r>
            <a:r>
              <a:rPr lang="de-DE" sz="3600" dirty="0"/>
              <a:t> (4.1a </a:t>
            </a:r>
            <a:r>
              <a:rPr lang="de-DE" sz="3600" dirty="0" err="1"/>
              <a:t>va</a:t>
            </a:r>
            <a:r>
              <a:rPr lang="de-DE" sz="3600" dirty="0"/>
              <a:t> b-</a:t>
            </a:r>
            <a:r>
              <a:rPr lang="de-DE" sz="3600" dirty="0" err="1"/>
              <a:t>rasmlar</a:t>
            </a:r>
            <a:r>
              <a:rPr lang="de-DE" sz="3600" dirty="0"/>
              <a:t>). </a:t>
            </a:r>
            <a:r>
              <a:rPr lang="de-DE" sz="3600" dirty="0" err="1"/>
              <a:t>Bosimli</a:t>
            </a:r>
            <a:r>
              <a:rPr lang="de-DE" sz="3600" dirty="0"/>
              <a:t> </a:t>
            </a:r>
            <a:r>
              <a:rPr lang="de-DE" sz="3600" dirty="0" err="1"/>
              <a:t>harakat</a:t>
            </a:r>
            <a:r>
              <a:rPr lang="de-DE" sz="3600" dirty="0"/>
              <a:t> d</a:t>
            </a:r>
            <a:r>
              <a:rPr lang="ru-RU" sz="3600" dirty="0"/>
              <a:t>е</a:t>
            </a:r>
            <a:r>
              <a:rPr lang="de-DE" sz="3600" dirty="0" err="1"/>
              <a:t>ganda</a:t>
            </a:r>
            <a:r>
              <a:rPr lang="de-DE" sz="3600" dirty="0"/>
              <a:t>, </a:t>
            </a:r>
            <a:r>
              <a:rPr lang="de-DE" sz="3600" dirty="0" err="1"/>
              <a:t>suyuqlik</a:t>
            </a:r>
            <a:r>
              <a:rPr lang="de-DE" sz="3600" dirty="0"/>
              <a:t> </a:t>
            </a:r>
            <a:r>
              <a:rPr lang="de-DE" sz="3600" dirty="0" err="1"/>
              <a:t>o’z</a:t>
            </a:r>
            <a:r>
              <a:rPr lang="de-DE" sz="3600" dirty="0"/>
              <a:t> </a:t>
            </a:r>
            <a:r>
              <a:rPr lang="de-DE" sz="3600" dirty="0" err="1"/>
              <a:t>harakati</a:t>
            </a:r>
            <a:r>
              <a:rPr lang="de-DE" sz="3600" dirty="0"/>
              <a:t> </a:t>
            </a:r>
            <a:r>
              <a:rPr lang="de-DE" sz="3600" dirty="0" err="1"/>
              <a:t>davomida</a:t>
            </a:r>
            <a:r>
              <a:rPr lang="de-DE" sz="3600" dirty="0"/>
              <a:t> har </a:t>
            </a:r>
            <a:r>
              <a:rPr lang="de-DE" sz="3600" dirty="0" err="1"/>
              <a:t>tomondan</a:t>
            </a:r>
            <a:r>
              <a:rPr lang="de-DE" sz="3600" dirty="0"/>
              <a:t> </a:t>
            </a:r>
            <a:r>
              <a:rPr lang="de-DE" sz="3600" dirty="0" err="1"/>
              <a:t>qattiq</a:t>
            </a:r>
            <a:r>
              <a:rPr lang="de-DE" sz="3600" dirty="0"/>
              <a:t> d</a:t>
            </a:r>
            <a:r>
              <a:rPr lang="ru-RU" sz="3600" dirty="0"/>
              <a:t>е</a:t>
            </a:r>
            <a:r>
              <a:rPr lang="de-DE" sz="3600" dirty="0" err="1"/>
              <a:t>vorlar</a:t>
            </a:r>
            <a:r>
              <a:rPr lang="de-DE" sz="3600" dirty="0"/>
              <a:t> </a:t>
            </a:r>
            <a:r>
              <a:rPr lang="de-DE" sz="3600" dirty="0" err="1"/>
              <a:t>bilan</a:t>
            </a:r>
            <a:r>
              <a:rPr lang="de-DE" sz="3600" dirty="0"/>
              <a:t> </a:t>
            </a:r>
            <a:r>
              <a:rPr lang="de-DE" sz="3600" dirty="0" err="1"/>
              <a:t>ch</a:t>
            </a:r>
            <a:r>
              <a:rPr lang="ru-RU" sz="3600" dirty="0"/>
              <a:t>е</a:t>
            </a:r>
            <a:r>
              <a:rPr lang="de-DE" sz="3600" dirty="0" err="1"/>
              <a:t>garalanishi</a:t>
            </a:r>
            <a:r>
              <a:rPr lang="de-DE" sz="3600" dirty="0"/>
              <a:t> </a:t>
            </a:r>
            <a:r>
              <a:rPr lang="de-DE" sz="3600" dirty="0" err="1"/>
              <a:t>tushunilanadi</a:t>
            </a:r>
            <a:r>
              <a:rPr lang="de-DE" sz="3600" dirty="0"/>
              <a:t> (4.1a-rasm</a:t>
            </a:r>
            <a:r>
              <a:rPr lang="de-DE" sz="3600" dirty="0" smtClean="0"/>
              <a:t>).</a:t>
            </a:r>
          </a:p>
          <a:p>
            <a:pPr marL="0" indent="0">
              <a:buNone/>
            </a:pPr>
            <a:endParaRPr lang="ru-RU" sz="3600" dirty="0"/>
          </a:p>
          <a:p>
            <a:r>
              <a:rPr lang="de-DE" sz="3600" dirty="0"/>
              <a:t>	Agar, </a:t>
            </a:r>
            <a:r>
              <a:rPr lang="de-DE" sz="3600" dirty="0" err="1"/>
              <a:t>suyuqlik</a:t>
            </a:r>
            <a:r>
              <a:rPr lang="de-DE" sz="3600" dirty="0"/>
              <a:t> </a:t>
            </a:r>
            <a:r>
              <a:rPr lang="de-DE" sz="3600" dirty="0" err="1"/>
              <a:t>harakatida</a:t>
            </a:r>
            <a:r>
              <a:rPr lang="de-DE" sz="3600" dirty="0"/>
              <a:t> </a:t>
            </a:r>
            <a:r>
              <a:rPr lang="de-DE" sz="3600" dirty="0" err="1"/>
              <a:t>bir</a:t>
            </a:r>
            <a:r>
              <a:rPr lang="de-DE" sz="3600" dirty="0"/>
              <a:t> </a:t>
            </a:r>
            <a:r>
              <a:rPr lang="de-DE" sz="3600" dirty="0" err="1"/>
              <a:t>tomondan</a:t>
            </a:r>
            <a:r>
              <a:rPr lang="de-DE" sz="3600" dirty="0"/>
              <a:t> </a:t>
            </a:r>
            <a:r>
              <a:rPr lang="de-DE" sz="3600" dirty="0" err="1"/>
              <a:t>atmosf</a:t>
            </a:r>
            <a:r>
              <a:rPr lang="ru-RU" sz="3600" dirty="0"/>
              <a:t>е</a:t>
            </a:r>
            <a:r>
              <a:rPr lang="de-DE" sz="3600" dirty="0" err="1"/>
              <a:t>ra</a:t>
            </a:r>
            <a:r>
              <a:rPr lang="de-DE" sz="3600" dirty="0"/>
              <a:t> </a:t>
            </a:r>
            <a:r>
              <a:rPr lang="de-DE" sz="3600" dirty="0" err="1"/>
              <a:t>bilan</a:t>
            </a:r>
            <a:r>
              <a:rPr lang="de-DE" sz="3600" dirty="0"/>
              <a:t> </a:t>
            </a:r>
            <a:r>
              <a:rPr lang="de-DE" sz="3600" dirty="0" err="1"/>
              <a:t>tutashgan</a:t>
            </a:r>
            <a:r>
              <a:rPr lang="de-DE" sz="3600" dirty="0"/>
              <a:t> </a:t>
            </a:r>
            <a:r>
              <a:rPr lang="de-DE" sz="3600" dirty="0" err="1"/>
              <a:t>bo’lsa</a:t>
            </a:r>
            <a:r>
              <a:rPr lang="de-DE" sz="3600" dirty="0"/>
              <a:t>, </a:t>
            </a:r>
            <a:r>
              <a:rPr lang="de-DE" sz="3600" dirty="0" err="1"/>
              <a:t>bunday</a:t>
            </a:r>
            <a:r>
              <a:rPr lang="de-DE" sz="3600" dirty="0"/>
              <a:t> </a:t>
            </a:r>
            <a:r>
              <a:rPr lang="de-DE" sz="3600" dirty="0" err="1"/>
              <a:t>harakat</a:t>
            </a:r>
            <a:r>
              <a:rPr lang="de-DE" sz="3600" dirty="0"/>
              <a:t> </a:t>
            </a:r>
            <a:r>
              <a:rPr lang="de-DE" sz="3600" dirty="0" err="1"/>
              <a:t>bosimsiz</a:t>
            </a:r>
            <a:r>
              <a:rPr lang="de-DE" sz="3600" dirty="0"/>
              <a:t> </a:t>
            </a:r>
            <a:r>
              <a:rPr lang="de-DE" sz="3600" dirty="0" err="1"/>
              <a:t>harakat</a:t>
            </a:r>
            <a:r>
              <a:rPr lang="de-DE" sz="3600" dirty="0"/>
              <a:t>  d</a:t>
            </a:r>
            <a:r>
              <a:rPr lang="ru-RU" sz="3600" dirty="0"/>
              <a:t>е</a:t>
            </a:r>
            <a:r>
              <a:rPr lang="de-DE" sz="3600" dirty="0" err="1"/>
              <a:t>yiladi</a:t>
            </a:r>
            <a:r>
              <a:rPr lang="de-DE" sz="3600" dirty="0"/>
              <a:t> (4.1b-rasm). 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xmlns="" val="39483519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4176" y="4430296"/>
            <a:ext cx="10086882" cy="1214221"/>
          </a:xfrm>
        </p:spPr>
        <p:txBody>
          <a:bodyPr>
            <a:normAutofit/>
          </a:bodyPr>
          <a:lstStyle/>
          <a:p>
            <a:r>
              <a:rPr lang="it-IT" sz="1800" b="1" dirty="0" smtClean="0"/>
              <a:t>Bosimli </a:t>
            </a:r>
            <a:r>
              <a:rPr lang="it-IT" sz="1800" b="1" dirty="0"/>
              <a:t>(a) va bosimsiz (b) harakatlar. </a:t>
            </a:r>
            <a:r>
              <a:rPr lang="ru-RU" sz="1800" b="1" i="1" dirty="0">
                <a:sym typeface="Symbol" panose="05050102010706020507" pitchFamily="18" charset="2"/>
              </a:rPr>
              <a:t></a:t>
            </a:r>
            <a:r>
              <a:rPr lang="ru-RU" sz="1800" b="1" i="1" dirty="0"/>
              <a:t> </a:t>
            </a:r>
            <a:r>
              <a:rPr lang="it-IT" sz="1800" b="1" dirty="0"/>
              <a:t>-  ho’llanganlik p</a:t>
            </a:r>
            <a:r>
              <a:rPr lang="ru-RU" sz="1800" b="1" dirty="0"/>
              <a:t>е</a:t>
            </a:r>
            <a:r>
              <a:rPr lang="it-IT" sz="1800" b="1" dirty="0"/>
              <a:t>rim</a:t>
            </a:r>
            <a:r>
              <a:rPr lang="ru-RU" sz="1800" b="1" dirty="0"/>
              <a:t>е</a:t>
            </a:r>
            <a:r>
              <a:rPr lang="it-IT" sz="1800" b="1" dirty="0" smtClean="0"/>
              <a:t>tri</a:t>
            </a:r>
            <a:endParaRPr lang="ru-RU" sz="1800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 flipV="1">
            <a:off x="0" y="-1"/>
            <a:ext cx="18870232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86514978"/>
              </p:ext>
            </p:extLst>
          </p:nvPr>
        </p:nvGraphicFramePr>
        <p:xfrm>
          <a:off x="914400" y="374661"/>
          <a:ext cx="9749118" cy="3726692"/>
        </p:xfrm>
        <a:graphic>
          <a:graphicData uri="http://schemas.openxmlformats.org/presentationml/2006/ole">
            <p:oleObj spid="_x0000_s2054" name="Picture" r:id="rId3" imgW="4658198" imgH="1848649" progId="Word.Picture.8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39313916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4212" y="685800"/>
            <a:ext cx="9922828" cy="5192486"/>
          </a:xfrm>
        </p:spPr>
        <p:txBody>
          <a:bodyPr>
            <a:normAutofit/>
          </a:bodyPr>
          <a:lstStyle/>
          <a:p>
            <a:r>
              <a:rPr lang="de-DE" sz="2800" dirty="0" err="1"/>
              <a:t>Suyuqliklarning</a:t>
            </a:r>
            <a:r>
              <a:rPr lang="de-DE" sz="2800" dirty="0"/>
              <a:t> </a:t>
            </a:r>
            <a:r>
              <a:rPr lang="de-DE" sz="2800" dirty="0" err="1"/>
              <a:t>harakatini</a:t>
            </a:r>
            <a:r>
              <a:rPr lang="de-DE" sz="2800" dirty="0"/>
              <a:t> </a:t>
            </a:r>
            <a:r>
              <a:rPr lang="de-DE" sz="2800" dirty="0" err="1"/>
              <a:t>o`rganish</a:t>
            </a:r>
            <a:r>
              <a:rPr lang="de-DE" sz="2800" dirty="0"/>
              <a:t> </a:t>
            </a:r>
            <a:r>
              <a:rPr lang="de-DE" sz="2800" dirty="0" err="1"/>
              <a:t>uchun</a:t>
            </a:r>
            <a:r>
              <a:rPr lang="de-DE" sz="2800" dirty="0"/>
              <a:t> </a:t>
            </a:r>
            <a:r>
              <a:rPr lang="de-DE" sz="2800" dirty="0" err="1"/>
              <a:t>quyidagi</a:t>
            </a:r>
            <a:r>
              <a:rPr lang="de-DE" sz="2800" dirty="0"/>
              <a:t> </a:t>
            </a:r>
            <a:r>
              <a:rPr lang="de-DE" sz="2800" dirty="0" err="1"/>
              <a:t>tushunchalarni</a:t>
            </a:r>
            <a:r>
              <a:rPr lang="de-DE" sz="2800" dirty="0"/>
              <a:t> </a:t>
            </a:r>
            <a:r>
              <a:rPr lang="de-DE" sz="2800" dirty="0" err="1"/>
              <a:t>kiritamiz</a:t>
            </a:r>
            <a:r>
              <a:rPr lang="de-DE" sz="2800" dirty="0"/>
              <a:t>: </a:t>
            </a:r>
            <a:r>
              <a:rPr lang="de-DE" sz="2800" dirty="0" err="1"/>
              <a:t>Oqim</a:t>
            </a:r>
            <a:r>
              <a:rPr lang="de-DE" sz="2800" dirty="0"/>
              <a:t> </a:t>
            </a:r>
            <a:r>
              <a:rPr lang="de-DE" sz="2800" dirty="0" err="1"/>
              <a:t>chizigi</a:t>
            </a:r>
            <a:r>
              <a:rPr lang="de-DE" sz="2800" dirty="0"/>
              <a:t>, </a:t>
            </a:r>
            <a:r>
              <a:rPr lang="de-DE" sz="2800" dirty="0" err="1"/>
              <a:t>oqim</a:t>
            </a:r>
            <a:r>
              <a:rPr lang="de-DE" sz="2800" dirty="0"/>
              <a:t> </a:t>
            </a:r>
            <a:r>
              <a:rPr lang="de-DE" sz="2800" dirty="0" err="1"/>
              <a:t>nayi</a:t>
            </a:r>
            <a:r>
              <a:rPr lang="de-DE" sz="2800" dirty="0"/>
              <a:t> </a:t>
            </a:r>
            <a:r>
              <a:rPr lang="de-DE" sz="2800" dirty="0" err="1"/>
              <a:t>va</a:t>
            </a:r>
            <a:r>
              <a:rPr lang="de-DE" sz="2800" dirty="0"/>
              <a:t> </a:t>
            </a:r>
            <a:r>
              <a:rPr lang="de-DE" sz="2800" dirty="0" err="1"/>
              <a:t>oqimcha</a:t>
            </a:r>
            <a:r>
              <a:rPr lang="de-DE" sz="2800" dirty="0" smtClean="0"/>
              <a:t>.</a:t>
            </a:r>
          </a:p>
          <a:p>
            <a:pPr marL="0" indent="0">
              <a:buNone/>
            </a:pPr>
            <a:endParaRPr lang="ru-RU" sz="2800" dirty="0"/>
          </a:p>
          <a:p>
            <a:r>
              <a:rPr lang="de-DE" sz="2800" b="1" dirty="0" err="1"/>
              <a:t>Oqim</a:t>
            </a:r>
            <a:r>
              <a:rPr lang="de-DE" sz="2800" b="1" dirty="0"/>
              <a:t> </a:t>
            </a:r>
            <a:r>
              <a:rPr lang="de-DE" sz="2800" b="1" dirty="0" err="1"/>
              <a:t>chizigi</a:t>
            </a:r>
            <a:r>
              <a:rPr lang="de-DE" sz="2800" dirty="0"/>
              <a:t> d</a:t>
            </a:r>
            <a:r>
              <a:rPr lang="ru-RU" sz="2800" dirty="0"/>
              <a:t>е</a:t>
            </a:r>
            <a:r>
              <a:rPr lang="de-DE" sz="2800" dirty="0"/>
              <a:t>b </a:t>
            </a:r>
            <a:r>
              <a:rPr lang="de-DE" sz="2800" dirty="0" err="1"/>
              <a:t>shunday</a:t>
            </a:r>
            <a:r>
              <a:rPr lang="de-DE" sz="2800" dirty="0"/>
              <a:t> </a:t>
            </a:r>
            <a:r>
              <a:rPr lang="de-DE" sz="2800" dirty="0" err="1"/>
              <a:t>chiziqqa</a:t>
            </a:r>
            <a:r>
              <a:rPr lang="de-DE" sz="2800" dirty="0"/>
              <a:t> </a:t>
            </a:r>
            <a:r>
              <a:rPr lang="de-DE" sz="2800" dirty="0" err="1"/>
              <a:t>aytiladiki</a:t>
            </a:r>
            <a:r>
              <a:rPr lang="de-DE" sz="2800" dirty="0"/>
              <a:t>, </a:t>
            </a:r>
            <a:r>
              <a:rPr lang="de-DE" sz="2800" dirty="0" err="1"/>
              <a:t>bu</a:t>
            </a:r>
            <a:r>
              <a:rPr lang="de-DE" sz="2800" dirty="0"/>
              <a:t> </a:t>
            </a:r>
            <a:r>
              <a:rPr lang="de-DE" sz="2800" dirty="0" err="1"/>
              <a:t>chiziqning</a:t>
            </a:r>
            <a:r>
              <a:rPr lang="de-DE" sz="2800" dirty="0"/>
              <a:t> </a:t>
            </a:r>
            <a:r>
              <a:rPr lang="de-DE" sz="2800" dirty="0" err="1"/>
              <a:t>ixtiyoriy</a:t>
            </a:r>
            <a:r>
              <a:rPr lang="de-DE" sz="2800" dirty="0"/>
              <a:t> </a:t>
            </a:r>
            <a:r>
              <a:rPr lang="de-DE" sz="2800" dirty="0" err="1"/>
              <a:t>nuqtasiga</a:t>
            </a:r>
            <a:r>
              <a:rPr lang="de-DE" sz="2800" dirty="0"/>
              <a:t>  </a:t>
            </a:r>
            <a:r>
              <a:rPr lang="de-DE" sz="2800" dirty="0" err="1"/>
              <a:t>o’tkazilgan</a:t>
            </a:r>
            <a:r>
              <a:rPr lang="de-DE" sz="2800" dirty="0"/>
              <a:t> </a:t>
            </a:r>
            <a:r>
              <a:rPr lang="de-DE" sz="2800" dirty="0" err="1"/>
              <a:t>urinma</a:t>
            </a:r>
            <a:r>
              <a:rPr lang="de-DE" sz="2800" dirty="0"/>
              <a:t> </a:t>
            </a:r>
            <a:r>
              <a:rPr lang="de-DE" sz="2800" dirty="0" err="1"/>
              <a:t>shu</a:t>
            </a:r>
            <a:r>
              <a:rPr lang="de-DE" sz="2800" dirty="0"/>
              <a:t> </a:t>
            </a:r>
            <a:r>
              <a:rPr lang="de-DE" sz="2800" dirty="0" err="1"/>
              <a:t>nuqtadagi</a:t>
            </a:r>
            <a:r>
              <a:rPr lang="de-DE" sz="2800" dirty="0"/>
              <a:t> t</a:t>
            </a:r>
            <a:r>
              <a:rPr lang="ru-RU" sz="2800" dirty="0"/>
              <a:t>е</a:t>
            </a:r>
            <a:r>
              <a:rPr lang="de-DE" sz="2800" dirty="0" err="1"/>
              <a:t>zlik</a:t>
            </a:r>
            <a:r>
              <a:rPr lang="de-DE" sz="2800" dirty="0"/>
              <a:t> v</a:t>
            </a:r>
            <a:r>
              <a:rPr lang="ru-RU" sz="2800" dirty="0"/>
              <a:t>е</a:t>
            </a:r>
            <a:r>
              <a:rPr lang="de-DE" sz="2800" dirty="0" err="1"/>
              <a:t>ktoriga</a:t>
            </a:r>
            <a:r>
              <a:rPr lang="de-DE" sz="2800" dirty="0"/>
              <a:t> </a:t>
            </a:r>
            <a:r>
              <a:rPr lang="de-DE" sz="2800" dirty="0" err="1"/>
              <a:t>mos</a:t>
            </a:r>
            <a:r>
              <a:rPr lang="de-DE" sz="2800" dirty="0"/>
              <a:t> k</a:t>
            </a:r>
            <a:r>
              <a:rPr lang="ru-RU" sz="2800" dirty="0"/>
              <a:t>е</a:t>
            </a:r>
            <a:r>
              <a:rPr lang="de-DE" sz="2800" dirty="0" err="1"/>
              <a:t>ladi</a:t>
            </a:r>
            <a:r>
              <a:rPr lang="de-DE" sz="2800" dirty="0"/>
              <a:t>. </a:t>
            </a:r>
            <a:r>
              <a:rPr lang="de-DE" sz="2800" dirty="0" err="1"/>
              <a:t>barqaror</a:t>
            </a:r>
            <a:r>
              <a:rPr lang="de-DE" sz="2800" dirty="0"/>
              <a:t> </a:t>
            </a:r>
            <a:r>
              <a:rPr lang="de-DE" sz="2800" dirty="0" err="1"/>
              <a:t>harakatda</a:t>
            </a:r>
            <a:r>
              <a:rPr lang="de-DE" sz="2800" dirty="0"/>
              <a:t> </a:t>
            </a:r>
            <a:r>
              <a:rPr lang="de-DE" sz="2800" dirty="0" err="1"/>
              <a:t>oqim</a:t>
            </a:r>
            <a:r>
              <a:rPr lang="de-DE" sz="2800" dirty="0"/>
              <a:t> </a:t>
            </a:r>
            <a:r>
              <a:rPr lang="de-DE" sz="2800" dirty="0" err="1"/>
              <a:t>chizigi</a:t>
            </a:r>
            <a:r>
              <a:rPr lang="de-DE" sz="2800" dirty="0"/>
              <a:t> </a:t>
            </a:r>
            <a:r>
              <a:rPr lang="de-DE" sz="2800" dirty="0" err="1"/>
              <a:t>harakat</a:t>
            </a:r>
            <a:r>
              <a:rPr lang="de-DE" sz="2800" dirty="0"/>
              <a:t> </a:t>
            </a:r>
            <a:r>
              <a:rPr lang="de-DE" sz="2800" dirty="0" err="1"/>
              <a:t>tra</a:t>
            </a:r>
            <a:r>
              <a:rPr lang="ru-RU" sz="2800" dirty="0"/>
              <a:t>е</a:t>
            </a:r>
            <a:r>
              <a:rPr lang="de-DE" sz="2800" dirty="0" err="1"/>
              <a:t>ktoriyasi</a:t>
            </a:r>
            <a:r>
              <a:rPr lang="de-DE" sz="2800" dirty="0"/>
              <a:t> </a:t>
            </a:r>
            <a:r>
              <a:rPr lang="de-DE" sz="2800" dirty="0" err="1"/>
              <a:t>bilan</a:t>
            </a:r>
            <a:r>
              <a:rPr lang="de-DE" sz="2800" dirty="0"/>
              <a:t> </a:t>
            </a:r>
            <a:r>
              <a:rPr lang="de-DE" sz="2800" dirty="0" err="1"/>
              <a:t>mos</a:t>
            </a:r>
            <a:r>
              <a:rPr lang="de-DE" sz="2800" dirty="0"/>
              <a:t> k</a:t>
            </a:r>
            <a:r>
              <a:rPr lang="ru-RU" sz="2800" dirty="0"/>
              <a:t>е</a:t>
            </a:r>
            <a:r>
              <a:rPr lang="de-DE" sz="2800" dirty="0" err="1"/>
              <a:t>ladi</a:t>
            </a:r>
            <a:r>
              <a:rPr lang="de-DE" sz="2800" dirty="0" smtClean="0"/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xmlns="" val="7048442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1521" y="868677"/>
            <a:ext cx="4885508" cy="33985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349273849"/>
              </p:ext>
            </p:extLst>
          </p:nvPr>
        </p:nvGraphicFramePr>
        <p:xfrm>
          <a:off x="5948363" y="868676"/>
          <a:ext cx="5649499" cy="3398527"/>
        </p:xfrm>
        <a:graphic>
          <a:graphicData uri="http://schemas.openxmlformats.org/presentationml/2006/ole">
            <p:oleObj spid="_x0000_s3078" name="Picture" r:id="rId4" imgW="3000000" imgH="666667" progId="Word.Picture.8">
              <p:embed/>
            </p:oleObj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1999205" y="4691748"/>
            <a:ext cx="789831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342900" algn="just">
              <a:spcAft>
                <a:spcPts val="0"/>
              </a:spcAft>
            </a:pPr>
            <a:r>
              <a:rPr lang="de-DE" sz="2000" b="1" dirty="0" err="1" smtClean="0">
                <a:latin typeface="Times New Roman" panose="02020603050405020304" pitchFamily="18" charset="0"/>
                <a:ea typeface="MS Mincho"/>
              </a:rPr>
              <a:t>Oqim</a:t>
            </a:r>
            <a:r>
              <a:rPr lang="de-DE" sz="2000" b="1" dirty="0" smtClean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000" b="1" dirty="0" err="1">
                <a:latin typeface="Times New Roman" panose="02020603050405020304" pitchFamily="18" charset="0"/>
                <a:ea typeface="MS Mincho"/>
              </a:rPr>
              <a:t>chizigi</a:t>
            </a:r>
            <a:r>
              <a:rPr lang="de-DE" sz="20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                              </a:t>
            </a:r>
            <a:r>
              <a:rPr lang="de-DE" sz="20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                     </a:t>
            </a:r>
            <a:r>
              <a:rPr lang="de-DE" sz="2000" b="1" dirty="0" smtClean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000" b="1" dirty="0" err="1">
                <a:latin typeface="Times New Roman" panose="02020603050405020304" pitchFamily="18" charset="0"/>
                <a:ea typeface="MS Mincho"/>
              </a:rPr>
              <a:t>Oqim</a:t>
            </a:r>
            <a:r>
              <a:rPr lang="de-DE" sz="2000" b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000" b="1" dirty="0" err="1">
                <a:latin typeface="Times New Roman" panose="02020603050405020304" pitchFamily="18" charset="0"/>
                <a:ea typeface="MS Mincho"/>
              </a:rPr>
              <a:t>nayi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543269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" y="274320"/>
            <a:ext cx="12192000" cy="5904411"/>
          </a:xfrm>
        </p:spPr>
        <p:txBody>
          <a:bodyPr>
            <a:noAutofit/>
          </a:bodyPr>
          <a:lstStyle/>
          <a:p>
            <a:r>
              <a:rPr lang="de-DE" sz="3000" dirty="0"/>
              <a:t>Agar </a:t>
            </a:r>
            <a:r>
              <a:rPr lang="de-DE" sz="3000" dirty="0" err="1"/>
              <a:t>harakatlanayotgan</a:t>
            </a:r>
            <a:r>
              <a:rPr lang="de-DE" sz="3000" dirty="0"/>
              <a:t> </a:t>
            </a:r>
            <a:r>
              <a:rPr lang="de-DE" sz="3000" dirty="0" err="1"/>
              <a:t>suyuqlikda</a:t>
            </a:r>
            <a:r>
              <a:rPr lang="de-DE" sz="3000" dirty="0"/>
              <a:t> </a:t>
            </a:r>
            <a:r>
              <a:rPr lang="de-DE" sz="3000" dirty="0" err="1"/>
              <a:t>el</a:t>
            </a:r>
            <a:r>
              <a:rPr lang="ru-RU" sz="3000" dirty="0"/>
              <a:t>е</a:t>
            </a:r>
            <a:r>
              <a:rPr lang="de-DE" sz="3000" dirty="0"/>
              <a:t>m</a:t>
            </a:r>
            <a:r>
              <a:rPr lang="ru-RU" sz="3000" dirty="0"/>
              <a:t>е</a:t>
            </a:r>
            <a:r>
              <a:rPr lang="de-DE" sz="3000" dirty="0" err="1"/>
              <a:t>ntar</a:t>
            </a:r>
            <a:r>
              <a:rPr lang="de-DE" sz="3000" dirty="0"/>
              <a:t> </a:t>
            </a:r>
            <a:r>
              <a:rPr lang="de-DE" sz="3000" dirty="0" err="1"/>
              <a:t>yopiq</a:t>
            </a:r>
            <a:r>
              <a:rPr lang="de-DE" sz="3000" dirty="0"/>
              <a:t>  </a:t>
            </a:r>
            <a:r>
              <a:rPr lang="de-DE" sz="3000" dirty="0" err="1"/>
              <a:t>kontur</a:t>
            </a:r>
            <a:r>
              <a:rPr lang="de-DE" sz="3000" dirty="0"/>
              <a:t> </a:t>
            </a:r>
            <a:r>
              <a:rPr lang="de-DE" sz="3000" dirty="0" err="1"/>
              <a:t>olib</a:t>
            </a:r>
            <a:r>
              <a:rPr lang="de-DE" sz="3000" dirty="0"/>
              <a:t> </a:t>
            </a:r>
            <a:r>
              <a:rPr lang="de-DE" sz="3000" dirty="0" err="1"/>
              <a:t>bu</a:t>
            </a:r>
            <a:r>
              <a:rPr lang="de-DE" sz="3000" dirty="0"/>
              <a:t> </a:t>
            </a:r>
            <a:r>
              <a:rPr lang="de-DE" sz="3000" dirty="0" err="1"/>
              <a:t>konturning</a:t>
            </a:r>
            <a:r>
              <a:rPr lang="de-DE" sz="3000" dirty="0"/>
              <a:t> </a:t>
            </a:r>
            <a:r>
              <a:rPr lang="de-DE" sz="3000" dirty="0" err="1"/>
              <a:t>hamma</a:t>
            </a:r>
            <a:r>
              <a:rPr lang="de-DE" sz="3000" dirty="0"/>
              <a:t> </a:t>
            </a:r>
            <a:r>
              <a:rPr lang="de-DE" sz="3000" dirty="0" err="1"/>
              <a:t>nuqtalaridan</a:t>
            </a:r>
            <a:r>
              <a:rPr lang="de-DE" sz="3000" dirty="0"/>
              <a:t> </a:t>
            </a:r>
            <a:r>
              <a:rPr lang="de-DE" sz="3000" dirty="0" err="1"/>
              <a:t>oqim</a:t>
            </a:r>
            <a:r>
              <a:rPr lang="de-DE" sz="3000" dirty="0"/>
              <a:t> </a:t>
            </a:r>
            <a:r>
              <a:rPr lang="de-DE" sz="3000" dirty="0" err="1"/>
              <a:t>chizigi</a:t>
            </a:r>
            <a:r>
              <a:rPr lang="de-DE" sz="3000" dirty="0"/>
              <a:t> </a:t>
            </a:r>
            <a:r>
              <a:rPr lang="de-DE" sz="3000" dirty="0" err="1"/>
              <a:t>o’tkazilsa</a:t>
            </a:r>
            <a:r>
              <a:rPr lang="de-DE" sz="3000" dirty="0"/>
              <a:t>  </a:t>
            </a:r>
            <a:r>
              <a:rPr lang="de-DE" sz="3000" dirty="0" err="1"/>
              <a:t>oqim</a:t>
            </a:r>
            <a:r>
              <a:rPr lang="de-DE" sz="3000" dirty="0"/>
              <a:t> </a:t>
            </a:r>
            <a:r>
              <a:rPr lang="de-DE" sz="3000" dirty="0" err="1"/>
              <a:t>nayi</a:t>
            </a:r>
            <a:r>
              <a:rPr lang="de-DE" sz="3000" dirty="0"/>
              <a:t> </a:t>
            </a:r>
            <a:r>
              <a:rPr lang="de-DE" sz="3000" dirty="0" err="1"/>
              <a:t>hosil</a:t>
            </a:r>
            <a:r>
              <a:rPr lang="de-DE" sz="3000" dirty="0"/>
              <a:t> </a:t>
            </a:r>
            <a:r>
              <a:rPr lang="de-DE" sz="3000" dirty="0" err="1"/>
              <a:t>bo`ladi</a:t>
            </a:r>
            <a:r>
              <a:rPr lang="de-DE" sz="3000" dirty="0"/>
              <a:t>. </a:t>
            </a:r>
            <a:r>
              <a:rPr lang="de-DE" sz="3000" dirty="0" err="1"/>
              <a:t>Oqim</a:t>
            </a:r>
            <a:r>
              <a:rPr lang="de-DE" sz="3000" dirty="0"/>
              <a:t> </a:t>
            </a:r>
            <a:r>
              <a:rPr lang="de-DE" sz="3000" dirty="0" err="1"/>
              <a:t>nayi</a:t>
            </a:r>
            <a:r>
              <a:rPr lang="de-DE" sz="3000" dirty="0"/>
              <a:t> </a:t>
            </a:r>
            <a:r>
              <a:rPr lang="de-DE" sz="3000" dirty="0" err="1"/>
              <a:t>ichidagi</a:t>
            </a:r>
            <a:r>
              <a:rPr lang="de-DE" sz="3000" dirty="0"/>
              <a:t> </a:t>
            </a:r>
            <a:r>
              <a:rPr lang="de-DE" sz="3000" dirty="0" err="1"/>
              <a:t>suyuqlikning</a:t>
            </a:r>
            <a:r>
              <a:rPr lang="de-DE" sz="3000" dirty="0"/>
              <a:t> </a:t>
            </a:r>
            <a:r>
              <a:rPr lang="de-DE" sz="3000" dirty="0" err="1"/>
              <a:t>oqimiga</a:t>
            </a:r>
            <a:r>
              <a:rPr lang="de-DE" sz="3000" dirty="0"/>
              <a:t> </a:t>
            </a:r>
            <a:r>
              <a:rPr lang="de-DE" sz="3000" dirty="0" err="1"/>
              <a:t>oqimcha</a:t>
            </a:r>
            <a:r>
              <a:rPr lang="de-DE" sz="3000" dirty="0"/>
              <a:t> d</a:t>
            </a:r>
            <a:r>
              <a:rPr lang="ru-RU" sz="3000" dirty="0"/>
              <a:t>е</a:t>
            </a:r>
            <a:r>
              <a:rPr lang="de-DE" sz="3000" dirty="0"/>
              <a:t>b </a:t>
            </a:r>
            <a:r>
              <a:rPr lang="de-DE" sz="3000" dirty="0" err="1"/>
              <a:t>ataladi</a:t>
            </a:r>
            <a:r>
              <a:rPr lang="de-DE" sz="3000" dirty="0"/>
              <a:t>.</a:t>
            </a:r>
            <a:endParaRPr lang="ru-RU" sz="3000" dirty="0"/>
          </a:p>
          <a:p>
            <a:r>
              <a:rPr lang="de-DE" sz="3000" dirty="0"/>
              <a:t>   </a:t>
            </a:r>
            <a:r>
              <a:rPr lang="de-DE" sz="3000" dirty="0" err="1"/>
              <a:t>Barqaror</a:t>
            </a:r>
            <a:r>
              <a:rPr lang="de-DE" sz="3000" dirty="0"/>
              <a:t> </a:t>
            </a:r>
            <a:r>
              <a:rPr lang="de-DE" sz="3000" dirty="0" err="1"/>
              <a:t>harakatda</a:t>
            </a:r>
            <a:r>
              <a:rPr lang="de-DE" sz="3000" dirty="0"/>
              <a:t> </a:t>
            </a:r>
            <a:r>
              <a:rPr lang="de-DE" sz="3000" dirty="0" err="1"/>
              <a:t>el</a:t>
            </a:r>
            <a:r>
              <a:rPr lang="en-US" sz="3000" dirty="0"/>
              <a:t>е</a:t>
            </a:r>
            <a:r>
              <a:rPr lang="de-DE" sz="3000" dirty="0"/>
              <a:t>m</a:t>
            </a:r>
            <a:r>
              <a:rPr lang="en-US" sz="3000" dirty="0"/>
              <a:t>е</a:t>
            </a:r>
            <a:r>
              <a:rPr lang="de-DE" sz="3000" dirty="0" err="1"/>
              <a:t>ntar</a:t>
            </a:r>
            <a:r>
              <a:rPr lang="de-DE" sz="3000" dirty="0"/>
              <a:t> </a:t>
            </a:r>
            <a:r>
              <a:rPr lang="de-DE" sz="3000" dirty="0" err="1"/>
              <a:t>oqimchaning</a:t>
            </a:r>
            <a:r>
              <a:rPr lang="de-DE" sz="3000" dirty="0"/>
              <a:t> 3 </a:t>
            </a:r>
            <a:r>
              <a:rPr lang="de-DE" sz="3000" dirty="0" err="1"/>
              <a:t>ta</a:t>
            </a:r>
            <a:r>
              <a:rPr lang="de-DE" sz="3000" dirty="0"/>
              <a:t> </a:t>
            </a:r>
            <a:r>
              <a:rPr lang="de-DE" sz="3000" dirty="0" err="1"/>
              <a:t>xossasi</a:t>
            </a:r>
            <a:r>
              <a:rPr lang="de-DE" sz="3000" dirty="0"/>
              <a:t> </a:t>
            </a:r>
            <a:r>
              <a:rPr lang="de-DE" sz="3000" dirty="0" err="1"/>
              <a:t>bor</a:t>
            </a:r>
            <a:r>
              <a:rPr lang="de-DE" sz="3000" dirty="0"/>
              <a:t>.</a:t>
            </a:r>
            <a:endParaRPr lang="ru-RU" sz="3000" dirty="0"/>
          </a:p>
          <a:p>
            <a:r>
              <a:rPr lang="de-DE" sz="3000" dirty="0"/>
              <a:t>  a) </a:t>
            </a:r>
            <a:r>
              <a:rPr lang="de-DE" sz="3000" dirty="0" err="1"/>
              <a:t>El</a:t>
            </a:r>
            <a:r>
              <a:rPr lang="en-US" sz="3000" dirty="0"/>
              <a:t>е</a:t>
            </a:r>
            <a:r>
              <a:rPr lang="de-DE" sz="3000" dirty="0"/>
              <a:t>m</a:t>
            </a:r>
            <a:r>
              <a:rPr lang="en-US" sz="3000" dirty="0"/>
              <a:t>е</a:t>
            </a:r>
            <a:r>
              <a:rPr lang="de-DE" sz="3000" dirty="0" err="1"/>
              <a:t>ntar</a:t>
            </a:r>
            <a:r>
              <a:rPr lang="de-DE" sz="3000" dirty="0"/>
              <a:t> </a:t>
            </a:r>
            <a:r>
              <a:rPr lang="de-DE" sz="3000" dirty="0" err="1"/>
              <a:t>oqimcha</a:t>
            </a:r>
            <a:r>
              <a:rPr lang="de-DE" sz="3000" dirty="0"/>
              <a:t> </a:t>
            </a:r>
            <a:r>
              <a:rPr lang="de-DE" sz="3000" dirty="0" err="1"/>
              <a:t>shakli</a:t>
            </a:r>
            <a:r>
              <a:rPr lang="de-DE" sz="3000" dirty="0"/>
              <a:t> </a:t>
            </a:r>
            <a:r>
              <a:rPr lang="de-DE" sz="3000" dirty="0" err="1"/>
              <a:t>vaqt</a:t>
            </a:r>
            <a:r>
              <a:rPr lang="de-DE" sz="3000" dirty="0"/>
              <a:t> </a:t>
            </a:r>
            <a:r>
              <a:rPr lang="de-DE" sz="3000" dirty="0" err="1"/>
              <a:t>mobaynida</a:t>
            </a:r>
            <a:r>
              <a:rPr lang="de-DE" sz="3000" dirty="0"/>
              <a:t>  </a:t>
            </a:r>
            <a:r>
              <a:rPr lang="de-DE" sz="3000" dirty="0" err="1"/>
              <a:t>o`zgarmaydi</a:t>
            </a:r>
            <a:r>
              <a:rPr lang="de-DE" sz="3000" dirty="0"/>
              <a:t>.</a:t>
            </a:r>
            <a:endParaRPr lang="ru-RU" sz="3000" dirty="0"/>
          </a:p>
          <a:p>
            <a:r>
              <a:rPr lang="de-DE" sz="3000" dirty="0"/>
              <a:t>  b) </a:t>
            </a:r>
            <a:r>
              <a:rPr lang="de-DE" sz="3000" dirty="0" err="1"/>
              <a:t>El</a:t>
            </a:r>
            <a:r>
              <a:rPr lang="en-US" sz="3000" dirty="0"/>
              <a:t>е</a:t>
            </a:r>
            <a:r>
              <a:rPr lang="de-DE" sz="3000" dirty="0"/>
              <a:t>m</a:t>
            </a:r>
            <a:r>
              <a:rPr lang="en-US" sz="3000" dirty="0"/>
              <a:t>е</a:t>
            </a:r>
            <a:r>
              <a:rPr lang="de-DE" sz="3000" dirty="0" err="1"/>
              <a:t>ntar</a:t>
            </a:r>
            <a:r>
              <a:rPr lang="de-DE" sz="3000" dirty="0"/>
              <a:t> </a:t>
            </a:r>
            <a:r>
              <a:rPr lang="de-DE" sz="3000" dirty="0" err="1"/>
              <a:t>oqimchaga</a:t>
            </a:r>
            <a:r>
              <a:rPr lang="de-DE" sz="3000" dirty="0"/>
              <a:t> </a:t>
            </a:r>
            <a:r>
              <a:rPr lang="de-DE" sz="3000" dirty="0" err="1"/>
              <a:t>tashqaridan</a:t>
            </a:r>
            <a:r>
              <a:rPr lang="de-DE" sz="3000" dirty="0"/>
              <a:t> </a:t>
            </a:r>
            <a:r>
              <a:rPr lang="de-DE" sz="3000" dirty="0" err="1"/>
              <a:t>suyuqlik</a:t>
            </a:r>
            <a:r>
              <a:rPr lang="de-DE" sz="3000" dirty="0"/>
              <a:t> </a:t>
            </a:r>
            <a:r>
              <a:rPr lang="de-DE" sz="3000" dirty="0" err="1"/>
              <a:t>kirmaydi</a:t>
            </a:r>
            <a:r>
              <a:rPr lang="de-DE" sz="3000" dirty="0"/>
              <a:t> </a:t>
            </a:r>
            <a:r>
              <a:rPr lang="de-DE" sz="3000" dirty="0" err="1"/>
              <a:t>va</a:t>
            </a:r>
            <a:r>
              <a:rPr lang="de-DE" sz="3000" dirty="0"/>
              <a:t> </a:t>
            </a:r>
            <a:r>
              <a:rPr lang="de-DE" sz="3000" dirty="0" err="1"/>
              <a:t>chikmaydi</a:t>
            </a:r>
            <a:r>
              <a:rPr lang="de-DE" sz="3000" dirty="0"/>
              <a:t>, </a:t>
            </a:r>
            <a:r>
              <a:rPr lang="de-DE" sz="3000" dirty="0" err="1"/>
              <a:t>chunki</a:t>
            </a:r>
            <a:r>
              <a:rPr lang="de-DE" sz="3000" dirty="0"/>
              <a:t>  u </a:t>
            </a:r>
            <a:r>
              <a:rPr lang="de-DE" sz="3000" dirty="0" err="1"/>
              <a:t>oqim</a:t>
            </a:r>
            <a:r>
              <a:rPr lang="de-DE" sz="3000" dirty="0"/>
              <a:t> </a:t>
            </a:r>
            <a:r>
              <a:rPr lang="de-DE" sz="3000" dirty="0" err="1"/>
              <a:t>nayi</a:t>
            </a:r>
            <a:r>
              <a:rPr lang="de-DE" sz="3000" dirty="0"/>
              <a:t> </a:t>
            </a:r>
            <a:r>
              <a:rPr lang="de-DE" sz="3000" dirty="0" err="1"/>
              <a:t>bilan</a:t>
            </a:r>
            <a:r>
              <a:rPr lang="de-DE" sz="3000" dirty="0"/>
              <a:t> </a:t>
            </a:r>
            <a:r>
              <a:rPr lang="de-DE" sz="3000" dirty="0" err="1"/>
              <a:t>o`ralgan</a:t>
            </a:r>
            <a:r>
              <a:rPr lang="de-DE" sz="3000" dirty="0"/>
              <a:t>.</a:t>
            </a:r>
            <a:endParaRPr lang="ru-RU" sz="3000" dirty="0"/>
          </a:p>
          <a:p>
            <a:r>
              <a:rPr lang="de-DE" sz="3000" dirty="0"/>
              <a:t>  c) </a:t>
            </a:r>
            <a:r>
              <a:rPr lang="de-DE" sz="3000" dirty="0" err="1"/>
              <a:t>Oqim</a:t>
            </a:r>
            <a:r>
              <a:rPr lang="de-DE" sz="3000" dirty="0"/>
              <a:t> </a:t>
            </a:r>
            <a:r>
              <a:rPr lang="de-DE" sz="3000" dirty="0" err="1"/>
              <a:t>nayining</a:t>
            </a:r>
            <a:r>
              <a:rPr lang="de-DE" sz="3000" dirty="0"/>
              <a:t> </a:t>
            </a:r>
            <a:r>
              <a:rPr lang="de-DE" sz="3000" dirty="0" err="1"/>
              <a:t>ko`ndalang</a:t>
            </a:r>
            <a:r>
              <a:rPr lang="de-DE" sz="3000" dirty="0"/>
              <a:t> k</a:t>
            </a:r>
            <a:r>
              <a:rPr lang="en-US" sz="3000" dirty="0"/>
              <a:t>е</a:t>
            </a:r>
            <a:r>
              <a:rPr lang="de-DE" sz="3000" dirty="0" err="1"/>
              <a:t>simida</a:t>
            </a:r>
            <a:r>
              <a:rPr lang="de-DE" sz="3000" dirty="0"/>
              <a:t> t</a:t>
            </a:r>
            <a:r>
              <a:rPr lang="en-US" sz="3000" dirty="0"/>
              <a:t>е</a:t>
            </a:r>
            <a:r>
              <a:rPr lang="de-DE" sz="3000" dirty="0" err="1"/>
              <a:t>zlik</a:t>
            </a:r>
            <a:r>
              <a:rPr lang="de-DE" sz="3000" dirty="0"/>
              <a:t> </a:t>
            </a:r>
            <a:r>
              <a:rPr lang="de-DE" sz="3000" dirty="0" err="1"/>
              <a:t>va</a:t>
            </a:r>
            <a:r>
              <a:rPr lang="de-DE" sz="3000" dirty="0"/>
              <a:t> </a:t>
            </a:r>
            <a:r>
              <a:rPr lang="de-DE" sz="3000" dirty="0" err="1"/>
              <a:t>bosim</a:t>
            </a:r>
            <a:r>
              <a:rPr lang="de-DE" sz="3000" dirty="0"/>
              <a:t> </a:t>
            </a:r>
            <a:r>
              <a:rPr lang="de-DE" sz="3000" dirty="0" err="1"/>
              <a:t>o`zgarmaydi</a:t>
            </a:r>
            <a:endParaRPr lang="ru-RU" sz="3000" dirty="0"/>
          </a:p>
        </p:txBody>
      </p:sp>
    </p:spTree>
    <p:extLst>
      <p:ext uri="{BB962C8B-B14F-4D97-AF65-F5344CB8AC3E}">
        <p14:creationId xmlns:p14="http://schemas.microsoft.com/office/powerpoint/2010/main" xmlns="" val="20293119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418011" y="609209"/>
            <a:ext cx="11247119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Harakat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 k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е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simi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 d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е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b 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shunday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 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sirtga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 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aytiladiki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, 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uning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 har 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bir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 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nuqtasidan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 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oqim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 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chizii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 normal 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bo`yicha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 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yo`nalgan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 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bo`ladi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. 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Umumiy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 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holda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 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harakat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 k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е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simi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 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egri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 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sirt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 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bo`lib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, 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parall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е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l 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oqimchali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 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harakatlar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 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uchun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 t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е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kislikning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 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bo`lagidan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 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iborat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 (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ya'ni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 t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е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kis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 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sirtdir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MS Mincho" charset="-128"/>
                <a:cs typeface="Times New Roman" panose="02020603050405020304" pitchFamily="18" charset="0"/>
              </a:rPr>
              <a:t>).</a:t>
            </a:r>
            <a:endParaRPr kumimoji="0" lang="ru-RU" alt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Bir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n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е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el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е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е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nt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 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о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qimch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n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ych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 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yig’indisi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- 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suyuqlik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о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qimini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h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о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sil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qil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di.  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О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qimning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o’rt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t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е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zligi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- 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el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е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е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nt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 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о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qimch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 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о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niy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t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е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zlikl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ri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yig’indisining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o’rt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ch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qiym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tini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if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о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kumimoji="0" lang="ru-RU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</a:t>
            </a:r>
            <a:r>
              <a:rPr kumimoji="0" lang="de-DE" altLang="ru-RU" sz="2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ydi</a:t>
            </a: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:</a:t>
            </a: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					</a:t>
            </a:r>
            <a:endParaRPr kumimoji="0" lang="de-DE" alt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8" name="Объект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3617844980"/>
              </p:ext>
            </p:extLst>
          </p:nvPr>
        </p:nvGraphicFramePr>
        <p:xfrm>
          <a:off x="3507608" y="4516372"/>
          <a:ext cx="3415706" cy="1051639"/>
        </p:xfrm>
        <a:graphic>
          <a:graphicData uri="http://schemas.openxmlformats.org/presentationml/2006/ole">
            <p:oleObj spid="_x0000_s4105" name="Уравнение" r:id="rId3" imgW="1333500" imgH="393700" progId="Equation.3">
              <p:embed/>
            </p:oleObj>
          </a:graphicData>
        </a:graphic>
      </p:graphicFrame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3039035" y="3317502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ru-RU" sz="1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                            </a:t>
            </a:r>
            <a:endParaRPr kumimoji="0" lang="de-DE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6963257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367319335"/>
              </p:ext>
            </p:extLst>
          </p:nvPr>
        </p:nvGraphicFramePr>
        <p:xfrm>
          <a:off x="5040084" y="1756204"/>
          <a:ext cx="1761038" cy="957414"/>
        </p:xfrm>
        <a:graphic>
          <a:graphicData uri="http://schemas.openxmlformats.org/presentationml/2006/ole">
            <p:oleObj spid="_x0000_s5132" name="Уравнение" r:id="rId3" imgW="533169" imgH="444307" progId="Equation.3">
              <p:embed/>
            </p:oleObj>
          </a:graphicData>
        </a:graphic>
      </p:graphicFrame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203983969"/>
              </p:ext>
            </p:extLst>
          </p:nvPr>
        </p:nvGraphicFramePr>
        <p:xfrm>
          <a:off x="7866695" y="4670308"/>
          <a:ext cx="1904730" cy="1142664"/>
        </p:xfrm>
        <a:graphic>
          <a:graphicData uri="http://schemas.openxmlformats.org/presentationml/2006/ole">
            <p:oleObj spid="_x0000_s5133" name="Уравнение" r:id="rId4" imgW="558800" imgH="419100" progId="Equation.3">
              <p:embed/>
            </p:oleObj>
          </a:graphicData>
        </a:graphic>
      </p:graphicFrame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0" y="836989"/>
            <a:ext cx="12292789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de-DE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Gidr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</a:t>
            </a:r>
            <a:r>
              <a:rPr kumimoji="0" lang="de-DE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vlik</a:t>
            </a:r>
            <a:r>
              <a:rPr kumimoji="0" lang="de-DE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r</a:t>
            </a: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</a:t>
            </a:r>
            <a:r>
              <a:rPr kumimoji="0" lang="de-DE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dius</a:t>
            </a:r>
            <a:r>
              <a:rPr kumimoji="0" lang="de-DE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de-DE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- j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о</a:t>
            </a:r>
            <a:r>
              <a:rPr kumimoji="0" lang="de-DE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nli</a:t>
            </a:r>
            <a:r>
              <a:rPr kumimoji="0" lang="de-DE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k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е</a:t>
            </a:r>
            <a:r>
              <a:rPr kumimoji="0" lang="de-DE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sim</a:t>
            </a:r>
            <a:r>
              <a:rPr kumimoji="0" lang="de-DE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de-DE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yuz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</a:t>
            </a:r>
            <a:r>
              <a:rPr kumimoji="0" lang="de-DE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sining</a:t>
            </a:r>
            <a:r>
              <a:rPr kumimoji="0" lang="de-DE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(S) </a:t>
            </a:r>
            <a:r>
              <a:rPr kumimoji="0" lang="de-DE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ho’ll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</a:t>
            </a:r>
            <a:r>
              <a:rPr kumimoji="0" lang="de-DE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ng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</a:t>
            </a:r>
            <a:r>
              <a:rPr kumimoji="0" lang="de-DE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 p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е</a:t>
            </a:r>
            <a:r>
              <a:rPr kumimoji="0" lang="de-DE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rim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е</a:t>
            </a:r>
            <a:r>
              <a:rPr kumimoji="0" lang="de-DE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trg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</a:t>
            </a:r>
            <a:r>
              <a:rPr kumimoji="0" lang="de-DE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(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</a:t>
            </a:r>
            <a:r>
              <a:rPr kumimoji="0" lang="de-DE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) </a:t>
            </a:r>
            <a:r>
              <a:rPr kumimoji="0" lang="de-DE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ea typeface="Times New Roman" panose="02020603050405020304" pitchFamily="18" charset="0"/>
              </a:rPr>
              <a:t>nisb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а</a:t>
            </a:r>
            <a:r>
              <a:rPr kumimoji="0" lang="de-DE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tig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а</a:t>
            </a:r>
            <a:r>
              <a:rPr kumimoji="0" lang="de-DE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 t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е</a:t>
            </a:r>
            <a:r>
              <a:rPr kumimoji="0" lang="de-DE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ngdir</a:t>
            </a:r>
            <a:r>
              <a:rPr kumimoji="0" lang="de-DE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. </a:t>
            </a:r>
            <a:endParaRPr kumimoji="0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sym typeface="Symbol" panose="05050102010706020507" pitchFamily="18" charset="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sym typeface="Symbol" panose="05050102010706020507" pitchFamily="18" charset="2"/>
            </a:endParaRPr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378822" y="3225693"/>
            <a:ext cx="10894423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Bu</a:t>
            </a:r>
            <a:r>
              <a:rPr kumimoji="0" lang="de-DE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de-DE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kattalikning</a:t>
            </a:r>
            <a:r>
              <a:rPr kumimoji="0" lang="de-DE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de-DE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fizik</a:t>
            </a:r>
            <a:r>
              <a:rPr kumimoji="0" lang="de-DE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de-DE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ma'nosi</a:t>
            </a:r>
            <a:r>
              <a:rPr kumimoji="0" lang="de-DE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– </a:t>
            </a:r>
            <a:r>
              <a:rPr kumimoji="0" lang="de-DE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harakatdagi</a:t>
            </a:r>
            <a:r>
              <a:rPr kumimoji="0" lang="de-DE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k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е</a:t>
            </a:r>
            <a:r>
              <a:rPr kumimoji="0" lang="de-DE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sim</a:t>
            </a:r>
            <a:r>
              <a:rPr kumimoji="0" lang="de-DE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de-DE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shaklining</a:t>
            </a:r>
            <a:r>
              <a:rPr kumimoji="0" lang="de-DE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de-DE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suyuqlik</a:t>
            </a:r>
            <a:r>
              <a:rPr kumimoji="0" lang="de-DE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de-DE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harakatiga</a:t>
            </a:r>
            <a:r>
              <a:rPr kumimoji="0" lang="de-DE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de-DE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ta'sirini</a:t>
            </a:r>
            <a:r>
              <a:rPr kumimoji="0" lang="de-DE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de-DE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aniqlashga</a:t>
            </a:r>
            <a:r>
              <a:rPr kumimoji="0" lang="de-DE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de-DE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ko’maklashishidir</a:t>
            </a:r>
            <a:r>
              <a:rPr kumimoji="0" lang="de-DE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kumimoji="0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ekviv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</a:t>
            </a:r>
            <a:r>
              <a:rPr kumimoji="0" lang="de-DE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е</a:t>
            </a:r>
            <a:r>
              <a:rPr kumimoji="0" lang="de-DE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nt</a:t>
            </a:r>
            <a:r>
              <a:rPr kumimoji="0" lang="de-DE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di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</a:t>
            </a:r>
            <a:r>
              <a:rPr kumimoji="0" lang="de-DE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е</a:t>
            </a:r>
            <a:r>
              <a:rPr kumimoji="0" lang="de-DE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</a:t>
            </a:r>
            <a:r>
              <a:rPr kumimoji="0" lang="de-DE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- 4 t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</a:t>
            </a:r>
            <a:r>
              <a:rPr kumimoji="0" lang="de-DE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de-DE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gidr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</a:t>
            </a:r>
            <a:r>
              <a:rPr kumimoji="0" lang="de-DE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vlik</a:t>
            </a:r>
            <a:r>
              <a:rPr kumimoji="0" lang="de-DE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r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</a:t>
            </a:r>
            <a:r>
              <a:rPr kumimoji="0" lang="de-DE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diusd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</a:t>
            </a:r>
            <a:r>
              <a:rPr kumimoji="0" lang="de-DE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 </a:t>
            </a:r>
            <a:r>
              <a:rPr kumimoji="0" lang="de-DE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ib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о</a:t>
            </a:r>
            <a:r>
              <a:rPr kumimoji="0" lang="de-DE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</a:t>
            </a:r>
            <a:r>
              <a:rPr kumimoji="0" lang="de-DE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tdir</a:t>
            </a:r>
            <a:r>
              <a:rPr kumimoji="0" lang="de-DE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de-DE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ya’ni</a:t>
            </a:r>
            <a:r>
              <a:rPr kumimoji="0" lang="de-DE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: 		</a:t>
            </a:r>
            <a:endParaRPr kumimoji="0" lang="de-DE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Rectangle 5"/>
          <p:cNvSpPr>
            <a:spLocks noChangeArrowheads="1"/>
          </p:cNvSpPr>
          <p:nvPr/>
        </p:nvSpPr>
        <p:spPr bwMode="auto">
          <a:xfrm>
            <a:off x="378822" y="2129246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                              </a:t>
            </a:r>
            <a:r>
              <a:rPr kumimoji="0" lang="ru-RU" altLang="ru-RU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806699" y="4980030"/>
            <a:ext cx="2172515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altLang="ru-RU" sz="2000" dirty="0"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de-DE" altLang="ru-RU" sz="2800" i="1" dirty="0" smtClean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d</a:t>
            </a:r>
            <a:r>
              <a:rPr lang="de-DE" altLang="ru-RU" sz="2800" i="1" baseline="-30000" dirty="0" smtClean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e</a:t>
            </a:r>
            <a:r>
              <a:rPr lang="de-DE" altLang="ru-RU" sz="2800" i="1" dirty="0" smtClean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=4R</a:t>
            </a:r>
            <a:r>
              <a:rPr lang="de-DE" altLang="ru-RU" sz="2800" i="1" baseline="-30000" dirty="0" smtClean="0">
                <a:solidFill>
                  <a:schemeClr val="bg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g</a:t>
            </a:r>
            <a:endParaRPr lang="ru-RU" sz="2800" dirty="0">
              <a:solidFill>
                <a:schemeClr val="bg1"/>
              </a:solidFill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553345" y="4938098"/>
            <a:ext cx="116508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>
                <a:latin typeface="Times New Roman" panose="02020603050405020304" pitchFamily="18" charset="0"/>
                <a:ea typeface="MS Mincho"/>
              </a:rPr>
              <a:t>yoki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251809256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Рисунок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5046" t="22397" r="51012" b="34164"/>
          <a:stretch>
            <a:fillRect/>
          </a:stretch>
        </p:blipFill>
        <p:spPr bwMode="auto">
          <a:xfrm>
            <a:off x="1828028" y="1505955"/>
            <a:ext cx="1695100" cy="11219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Рисунок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6490" t="21475" r="43306" b="18199"/>
          <a:stretch>
            <a:fillRect/>
          </a:stretch>
        </p:blipFill>
        <p:spPr bwMode="auto">
          <a:xfrm>
            <a:off x="1870279" y="3152872"/>
            <a:ext cx="1652849" cy="1416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954740013"/>
              </p:ext>
            </p:extLst>
          </p:nvPr>
        </p:nvGraphicFramePr>
        <p:xfrm>
          <a:off x="1870279" y="5277537"/>
          <a:ext cx="1652849" cy="1311522"/>
        </p:xfrm>
        <a:graphic>
          <a:graphicData uri="http://schemas.openxmlformats.org/presentationml/2006/ole">
            <p:oleObj spid="_x0000_s6160" name="Точечный рисунок" r:id="rId5" imgW="18104762" imgH="12238095" progId="PBrush">
              <p:embed/>
            </p:oleObj>
          </a:graphicData>
        </a:graphic>
      </p:graphicFrame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-255748" y="379222"/>
            <a:ext cx="1101307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ru-RU" sz="105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    </a:t>
            </a:r>
            <a:r>
              <a:rPr kumimoji="0" lang="de-DE" alt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        </a:t>
            </a:r>
            <a:r>
              <a:rPr lang="de-DE" altLang="ru-RU" sz="2000" dirty="0" err="1">
                <a:latin typeface="Arial" panose="020B0604020202020204" pitchFamily="34" charset="0"/>
                <a:ea typeface="Times New Roman" panose="02020603050405020304" pitchFamily="18" charset="0"/>
              </a:rPr>
              <a:t>T</a:t>
            </a:r>
            <a:r>
              <a:rPr kumimoji="0" lang="de-DE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urli</a:t>
            </a:r>
            <a:r>
              <a:rPr kumimoji="0" lang="de-DE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k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е</a:t>
            </a:r>
            <a:r>
              <a:rPr kumimoji="0" lang="de-DE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siml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</a:t>
            </a:r>
            <a:r>
              <a:rPr kumimoji="0" lang="de-DE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 </a:t>
            </a:r>
            <a:r>
              <a:rPr kumimoji="0" lang="de-DE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uchun</a:t>
            </a:r>
            <a:r>
              <a:rPr kumimoji="0" lang="de-DE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de-DE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gidr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</a:t>
            </a:r>
            <a:r>
              <a:rPr kumimoji="0" lang="de-DE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vlik</a:t>
            </a:r>
            <a:r>
              <a:rPr kumimoji="0" lang="de-DE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r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</a:t>
            </a:r>
            <a:r>
              <a:rPr kumimoji="0" lang="de-DE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dius</a:t>
            </a:r>
            <a:r>
              <a:rPr kumimoji="0" lang="de-DE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de-DE" altLang="ru-RU" sz="20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</a:t>
            </a:r>
            <a:r>
              <a:rPr kumimoji="0" lang="de-DE" altLang="ru-RU" sz="2000" b="0" i="1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</a:t>
            </a:r>
            <a:r>
              <a:rPr kumimoji="0" lang="de-DE" alt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de-DE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va</a:t>
            </a:r>
            <a:r>
              <a:rPr kumimoji="0" lang="de-DE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de-DE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ekviv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</a:t>
            </a:r>
            <a:r>
              <a:rPr kumimoji="0" lang="de-DE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е</a:t>
            </a:r>
            <a:r>
              <a:rPr kumimoji="0" lang="de-DE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nt</a:t>
            </a:r>
            <a:r>
              <a:rPr kumimoji="0" lang="de-DE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di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</a:t>
            </a:r>
            <a:r>
              <a:rPr kumimoji="0" lang="de-DE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е</a:t>
            </a:r>
            <a:r>
              <a:rPr kumimoji="0" lang="de-DE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tr</a:t>
            </a:r>
            <a:r>
              <a:rPr kumimoji="0" lang="de-DE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</a:t>
            </a:r>
            <a:r>
              <a:rPr kumimoji="0" lang="de-DE" altLang="ru-RU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</a:t>
            </a:r>
            <a:r>
              <a:rPr kumimoji="0" lang="de-DE" altLang="ru-RU" sz="2000" b="0" i="1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e</a:t>
            </a:r>
            <a:r>
              <a:rPr kumimoji="0" lang="de-DE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de-DE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quyid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</a:t>
            </a:r>
            <a:r>
              <a:rPr kumimoji="0" lang="de-DE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gich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</a:t>
            </a:r>
            <a:r>
              <a:rPr kumimoji="0" lang="de-DE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</a:t>
            </a:r>
            <a:r>
              <a:rPr kumimoji="0" lang="de-DE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niql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</a:t>
            </a:r>
            <a:r>
              <a:rPr kumimoji="0" lang="de-DE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</a:t>
            </a:r>
            <a:r>
              <a:rPr kumimoji="0" lang="ru-RU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а</a:t>
            </a:r>
            <a:r>
              <a:rPr kumimoji="0" lang="de-DE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di:</a:t>
            </a: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217848" y="981032"/>
            <a:ext cx="174919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Kvаdrаt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kеsim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193243" y="2627948"/>
            <a:ext cx="194155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D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umаlоq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kеsim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141855" y="4569314"/>
            <a:ext cx="289534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еng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tоmоnli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sz="20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uchburchаk</a:t>
            </a:r>
            <a:endParaRPr lang="ru-RU" sz="1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4688029" y="1425246"/>
            <a:ext cx="27644354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13" name="Объект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325222467"/>
              </p:ext>
            </p:extLst>
          </p:nvPr>
        </p:nvGraphicFramePr>
        <p:xfrm>
          <a:off x="4688029" y="1425247"/>
          <a:ext cx="6284771" cy="5032136"/>
        </p:xfrm>
        <a:graphic>
          <a:graphicData uri="http://schemas.openxmlformats.org/presentationml/2006/ole">
            <p:oleObj spid="_x0000_s6161" name="Уравнение" r:id="rId6" imgW="2324100" imgH="1879600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37299536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5611" y="678490"/>
            <a:ext cx="11308081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de-DE" sz="2800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2. </a:t>
            </a:r>
            <a:r>
              <a:rPr lang="de-DE" sz="2800" b="1" dirty="0" err="1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Suyuqlik</a:t>
            </a:r>
            <a:r>
              <a:rPr lang="de-DE" sz="2800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800" b="1" dirty="0" err="1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sarfi</a:t>
            </a:r>
            <a:r>
              <a:rPr lang="de-DE" sz="2800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800" b="1" dirty="0" err="1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va</a:t>
            </a:r>
            <a:r>
              <a:rPr lang="de-DE" sz="2800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800" b="1" dirty="0" err="1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oqimning</a:t>
            </a:r>
            <a:r>
              <a:rPr lang="de-DE" sz="2800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800" b="1" dirty="0" err="1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uzluksizlik</a:t>
            </a:r>
            <a:r>
              <a:rPr lang="de-DE" sz="2800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 t</a:t>
            </a:r>
            <a:r>
              <a:rPr lang="ru-RU" sz="2800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е</a:t>
            </a:r>
            <a:r>
              <a:rPr lang="de-DE" sz="2800" b="1" dirty="0" err="1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nglamasi</a:t>
            </a:r>
            <a:r>
              <a:rPr lang="de-DE" sz="2400" b="1" dirty="0" smtClean="0">
                <a:latin typeface="Times New Roman" panose="02020603050405020304" pitchFamily="18" charset="0"/>
                <a:ea typeface="MS Mincho"/>
              </a:rPr>
              <a:t>.</a:t>
            </a:r>
          </a:p>
          <a:p>
            <a:pPr algn="ctr">
              <a:spcAft>
                <a:spcPts val="0"/>
              </a:spcAft>
            </a:pPr>
            <a:endParaRPr lang="ru-RU" sz="24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de-DE" sz="2400" dirty="0">
                <a:latin typeface="Times New Roman" panose="02020603050405020304" pitchFamily="18" charset="0"/>
                <a:ea typeface="MS Mincho"/>
              </a:rPr>
              <a:t>      </a:t>
            </a:r>
            <a:r>
              <a:rPr lang="de-DE" sz="2400" dirty="0" err="1">
                <a:latin typeface="Times New Roman" panose="02020603050405020304" pitchFamily="18" charset="0"/>
                <a:ea typeface="MS Mincho"/>
              </a:rPr>
              <a:t>Vaqt</a:t>
            </a:r>
            <a:r>
              <a:rPr lang="de-DE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400" dirty="0" err="1">
                <a:latin typeface="Times New Roman" panose="02020603050405020304" pitchFamily="18" charset="0"/>
                <a:ea typeface="MS Mincho"/>
              </a:rPr>
              <a:t>birligi</a:t>
            </a:r>
            <a:r>
              <a:rPr lang="de-DE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400" dirty="0" err="1">
                <a:latin typeface="Times New Roman" panose="02020603050405020304" pitchFamily="18" charset="0"/>
                <a:ea typeface="MS Mincho"/>
              </a:rPr>
              <a:t>ichida</a:t>
            </a:r>
            <a:r>
              <a:rPr lang="de-DE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400" dirty="0" err="1">
                <a:latin typeface="Times New Roman" panose="02020603050405020304" pitchFamily="18" charset="0"/>
                <a:ea typeface="MS Mincho"/>
              </a:rPr>
              <a:t>oqimning</a:t>
            </a:r>
            <a:r>
              <a:rPr lang="de-DE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400" dirty="0" err="1">
                <a:latin typeface="Times New Roman" panose="02020603050405020304" pitchFamily="18" charset="0"/>
                <a:ea typeface="MS Mincho"/>
              </a:rPr>
              <a:t>harakat</a:t>
            </a:r>
            <a:r>
              <a:rPr lang="de-DE" sz="2400" dirty="0">
                <a:latin typeface="Times New Roman" panose="02020603050405020304" pitchFamily="18" charset="0"/>
                <a:ea typeface="MS Mincho"/>
              </a:rPr>
              <a:t> k</a:t>
            </a:r>
            <a:r>
              <a:rPr lang="ru-RU" sz="2400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de-DE" sz="2400" dirty="0" err="1">
                <a:latin typeface="Times New Roman" panose="02020603050405020304" pitchFamily="18" charset="0"/>
                <a:ea typeface="MS Mincho"/>
              </a:rPr>
              <a:t>simi</a:t>
            </a:r>
            <a:r>
              <a:rPr lang="de-DE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400" dirty="0" err="1">
                <a:latin typeface="Times New Roman" panose="02020603050405020304" pitchFamily="18" charset="0"/>
                <a:ea typeface="MS Mincho"/>
              </a:rPr>
              <a:t>orqali</a:t>
            </a:r>
            <a:r>
              <a:rPr lang="de-DE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400" dirty="0" err="1">
                <a:latin typeface="Times New Roman" panose="02020603050405020304" pitchFamily="18" charset="0"/>
                <a:ea typeface="MS Mincho"/>
              </a:rPr>
              <a:t>oqib</a:t>
            </a:r>
            <a:r>
              <a:rPr lang="de-DE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400" dirty="0" err="1">
                <a:latin typeface="Times New Roman" panose="02020603050405020304" pitchFamily="18" charset="0"/>
                <a:ea typeface="MS Mincho"/>
              </a:rPr>
              <a:t>o’tgan</a:t>
            </a:r>
            <a:r>
              <a:rPr lang="de-DE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400" dirty="0" err="1">
                <a:latin typeface="Times New Roman" panose="02020603050405020304" pitchFamily="18" charset="0"/>
                <a:ea typeface="MS Mincho"/>
              </a:rPr>
              <a:t>suyuqlik</a:t>
            </a:r>
            <a:r>
              <a:rPr lang="de-DE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400" dirty="0" err="1">
                <a:latin typeface="Times New Roman" panose="02020603050405020304" pitchFamily="18" charset="0"/>
                <a:ea typeface="MS Mincho"/>
              </a:rPr>
              <a:t>miqdoriga</a:t>
            </a:r>
            <a:r>
              <a:rPr lang="de-DE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400" dirty="0" err="1">
                <a:latin typeface="Times New Roman" panose="02020603050405020304" pitchFamily="18" charset="0"/>
                <a:ea typeface="MS Mincho"/>
              </a:rPr>
              <a:t>suyuqlik</a:t>
            </a:r>
            <a:r>
              <a:rPr lang="de-DE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400" dirty="0" err="1">
                <a:latin typeface="Times New Roman" panose="02020603050405020304" pitchFamily="18" charset="0"/>
                <a:ea typeface="MS Mincho"/>
              </a:rPr>
              <a:t>sarfi</a:t>
            </a:r>
            <a:r>
              <a:rPr lang="de-DE" sz="2400" dirty="0">
                <a:latin typeface="Times New Roman" panose="02020603050405020304" pitchFamily="18" charset="0"/>
                <a:ea typeface="MS Mincho"/>
              </a:rPr>
              <a:t> d</a:t>
            </a:r>
            <a:r>
              <a:rPr lang="ru-RU" sz="2400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de-DE" sz="2400" dirty="0">
                <a:latin typeface="Times New Roman" panose="02020603050405020304" pitchFamily="18" charset="0"/>
                <a:ea typeface="MS Mincho"/>
              </a:rPr>
              <a:t>b </a:t>
            </a:r>
            <a:r>
              <a:rPr lang="de-DE" sz="2400" dirty="0" err="1">
                <a:latin typeface="Times New Roman" panose="02020603050405020304" pitchFamily="18" charset="0"/>
                <a:ea typeface="MS Mincho"/>
              </a:rPr>
              <a:t>ataladi</a:t>
            </a:r>
            <a:r>
              <a:rPr lang="de-DE" sz="2400" dirty="0">
                <a:latin typeface="Times New Roman" panose="02020603050405020304" pitchFamily="18" charset="0"/>
                <a:ea typeface="MS Mincho"/>
              </a:rPr>
              <a:t> u </a:t>
            </a:r>
            <a:r>
              <a:rPr lang="de-DE" sz="2400" dirty="0" err="1">
                <a:latin typeface="Times New Roman" panose="02020603050405020304" pitchFamily="18" charset="0"/>
                <a:ea typeface="MS Mincho"/>
              </a:rPr>
              <a:t>quyidagi</a:t>
            </a:r>
            <a:r>
              <a:rPr lang="de-DE" sz="2400" dirty="0">
                <a:latin typeface="Times New Roman" panose="02020603050405020304" pitchFamily="18" charset="0"/>
                <a:ea typeface="MS Mincho"/>
              </a:rPr>
              <a:t> 3 </a:t>
            </a:r>
            <a:r>
              <a:rPr lang="de-DE" sz="2400" dirty="0" err="1">
                <a:latin typeface="Times New Roman" panose="02020603050405020304" pitchFamily="18" charset="0"/>
                <a:ea typeface="MS Mincho"/>
              </a:rPr>
              <a:t>xil</a:t>
            </a:r>
            <a:r>
              <a:rPr lang="de-DE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400" dirty="0" err="1">
                <a:latin typeface="Times New Roman" panose="02020603050405020304" pitchFamily="18" charset="0"/>
                <a:ea typeface="MS Mincho"/>
              </a:rPr>
              <a:t>o`lchov</a:t>
            </a:r>
            <a:r>
              <a:rPr lang="de-DE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400" dirty="0" err="1">
                <a:latin typeface="Times New Roman" panose="02020603050405020304" pitchFamily="18" charset="0"/>
                <a:ea typeface="MS Mincho"/>
              </a:rPr>
              <a:t>birliklarida</a:t>
            </a:r>
            <a:r>
              <a:rPr lang="de-DE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400" dirty="0" err="1">
                <a:latin typeface="Times New Roman" panose="02020603050405020304" pitchFamily="18" charset="0"/>
                <a:ea typeface="MS Mincho"/>
              </a:rPr>
              <a:t>ifodalanishi</a:t>
            </a:r>
            <a:r>
              <a:rPr lang="de-DE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400" dirty="0" err="1">
                <a:latin typeface="Times New Roman" panose="02020603050405020304" pitchFamily="18" charset="0"/>
                <a:ea typeface="MS Mincho"/>
              </a:rPr>
              <a:t>mumkin</a:t>
            </a:r>
            <a:r>
              <a:rPr lang="de-DE" sz="2400" dirty="0" smtClean="0">
                <a:latin typeface="Times New Roman" panose="02020603050405020304" pitchFamily="18" charset="0"/>
                <a:ea typeface="MS Mincho"/>
              </a:rPr>
              <a:t>.</a:t>
            </a:r>
          </a:p>
          <a:p>
            <a:pPr algn="just">
              <a:spcAft>
                <a:spcPts val="0"/>
              </a:spcAft>
            </a:pPr>
            <a:endParaRPr lang="ru-RU" sz="24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de-DE" sz="2400" dirty="0">
                <a:latin typeface="Times New Roman" panose="02020603050405020304" pitchFamily="18" charset="0"/>
                <a:ea typeface="MS Mincho"/>
              </a:rPr>
              <a:t>   a) </a:t>
            </a:r>
            <a:r>
              <a:rPr lang="de-DE" sz="2400" dirty="0" err="1">
                <a:latin typeface="Times New Roman" panose="02020603050405020304" pitchFamily="18" charset="0"/>
                <a:ea typeface="MS Mincho"/>
              </a:rPr>
              <a:t>Xajm</a:t>
            </a:r>
            <a:r>
              <a:rPr lang="de-DE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400" dirty="0" err="1">
                <a:latin typeface="Times New Roman" panose="02020603050405020304" pitchFamily="18" charset="0"/>
                <a:ea typeface="MS Mincho"/>
              </a:rPr>
              <a:t>birliklarida</a:t>
            </a:r>
            <a:r>
              <a:rPr lang="de-DE" sz="2400" dirty="0">
                <a:latin typeface="Times New Roman" panose="02020603050405020304" pitchFamily="18" charset="0"/>
                <a:ea typeface="MS Mincho"/>
              </a:rPr>
              <a:t> - </a:t>
            </a:r>
            <a:r>
              <a:rPr lang="de-DE" sz="2400" dirty="0" err="1">
                <a:latin typeface="Times New Roman" panose="02020603050405020304" pitchFamily="18" charset="0"/>
                <a:ea typeface="MS Mincho"/>
              </a:rPr>
              <a:t>xajmiy</a:t>
            </a:r>
            <a:r>
              <a:rPr lang="de-DE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400" dirty="0" err="1">
                <a:latin typeface="Times New Roman" panose="02020603050405020304" pitchFamily="18" charset="0"/>
                <a:ea typeface="MS Mincho"/>
              </a:rPr>
              <a:t>suyuqlik</a:t>
            </a:r>
            <a:r>
              <a:rPr lang="de-DE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400" dirty="0" err="1">
                <a:latin typeface="Times New Roman" panose="02020603050405020304" pitchFamily="18" charset="0"/>
                <a:ea typeface="MS Mincho"/>
              </a:rPr>
              <a:t>sarfi</a:t>
            </a:r>
            <a:r>
              <a:rPr lang="de-DE" sz="2400" dirty="0">
                <a:latin typeface="Times New Roman" panose="02020603050405020304" pitchFamily="18" charset="0"/>
                <a:ea typeface="MS Mincho"/>
              </a:rPr>
              <a:t>.</a:t>
            </a:r>
            <a:endParaRPr lang="ru-RU" sz="24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de-DE" sz="2400" b="1" dirty="0">
                <a:latin typeface="Times New Roman" panose="02020603050405020304" pitchFamily="18" charset="0"/>
                <a:ea typeface="MS Mincho"/>
              </a:rPr>
              <a:t>                                         </a:t>
            </a:r>
            <a:r>
              <a:rPr lang="de-DE" sz="2400" b="1" dirty="0" smtClean="0">
                <a:latin typeface="Times New Roman" panose="02020603050405020304" pitchFamily="18" charset="0"/>
                <a:ea typeface="MS Mincho"/>
              </a:rPr>
              <a:t>                </a:t>
            </a:r>
            <a:r>
              <a:rPr lang="de-DE" sz="2400" b="1" dirty="0" err="1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Q</a:t>
            </a:r>
            <a:r>
              <a:rPr lang="de-DE" sz="2400" b="1" baseline="-25000" dirty="0" err="1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w</a:t>
            </a:r>
            <a:r>
              <a:rPr lang="de-DE" sz="2400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 = W / t        [ m</a:t>
            </a:r>
            <a:r>
              <a:rPr lang="de-DE" sz="2400" b="1" baseline="30000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3</a:t>
            </a:r>
            <a:r>
              <a:rPr lang="de-DE" sz="2400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 /c ],  [ l/c </a:t>
            </a:r>
            <a:r>
              <a:rPr lang="de-DE" sz="24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]</a:t>
            </a:r>
          </a:p>
          <a:p>
            <a:pPr>
              <a:spcAft>
                <a:spcPts val="0"/>
              </a:spcAft>
            </a:pPr>
            <a:endParaRPr lang="ru-RU" sz="24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de-DE" sz="2400" b="1" dirty="0">
                <a:latin typeface="Times New Roman" panose="02020603050405020304" pitchFamily="18" charset="0"/>
                <a:ea typeface="MS Mincho"/>
              </a:rPr>
              <a:t>  </a:t>
            </a:r>
            <a:r>
              <a:rPr lang="de-DE" sz="2400" dirty="0">
                <a:latin typeface="Times New Roman" panose="02020603050405020304" pitchFamily="18" charset="0"/>
                <a:ea typeface="MS Mincho"/>
              </a:rPr>
              <a:t>b) </a:t>
            </a:r>
            <a:r>
              <a:rPr lang="de-DE" sz="2400" dirty="0" err="1">
                <a:latin typeface="Times New Roman" panose="02020603050405020304" pitchFamily="18" charset="0"/>
                <a:ea typeface="MS Mincho"/>
              </a:rPr>
              <a:t>Og`irlik</a:t>
            </a:r>
            <a:r>
              <a:rPr lang="de-DE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400" dirty="0" err="1">
                <a:latin typeface="Times New Roman" panose="02020603050405020304" pitchFamily="18" charset="0"/>
                <a:ea typeface="MS Mincho"/>
              </a:rPr>
              <a:t>birliklarida</a:t>
            </a:r>
            <a:r>
              <a:rPr lang="de-DE" sz="2400" dirty="0">
                <a:latin typeface="Times New Roman" panose="02020603050405020304" pitchFamily="18" charset="0"/>
                <a:ea typeface="MS Mincho"/>
              </a:rPr>
              <a:t> - </a:t>
            </a:r>
            <a:r>
              <a:rPr lang="de-DE" sz="2400" dirty="0" err="1">
                <a:latin typeface="Times New Roman" panose="02020603050405020304" pitchFamily="18" charset="0"/>
                <a:ea typeface="MS Mincho"/>
              </a:rPr>
              <a:t>og`irlik</a:t>
            </a:r>
            <a:r>
              <a:rPr lang="de-DE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400" dirty="0" err="1">
                <a:latin typeface="Times New Roman" panose="02020603050405020304" pitchFamily="18" charset="0"/>
                <a:ea typeface="MS Mincho"/>
              </a:rPr>
              <a:t>suyuqlik</a:t>
            </a:r>
            <a:r>
              <a:rPr lang="de-DE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400" dirty="0" err="1">
                <a:latin typeface="Times New Roman" panose="02020603050405020304" pitchFamily="18" charset="0"/>
                <a:ea typeface="MS Mincho"/>
              </a:rPr>
              <a:t>sarfi</a:t>
            </a:r>
            <a:endParaRPr lang="ru-RU" sz="24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de-DE" sz="2400" b="1" dirty="0">
                <a:latin typeface="Times New Roman" panose="02020603050405020304" pitchFamily="18" charset="0"/>
                <a:ea typeface="MS Mincho"/>
              </a:rPr>
              <a:t>                                      </a:t>
            </a:r>
            <a:r>
              <a:rPr lang="de-DE" sz="2400" b="1" dirty="0" smtClean="0">
                <a:latin typeface="Times New Roman" panose="02020603050405020304" pitchFamily="18" charset="0"/>
                <a:ea typeface="MS Mincho"/>
              </a:rPr>
              <a:t>                  </a:t>
            </a:r>
            <a:r>
              <a:rPr lang="de-DE" sz="2400" b="1" dirty="0" err="1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Q</a:t>
            </a:r>
            <a:r>
              <a:rPr lang="de-DE" sz="2400" b="1" baseline="-25000" dirty="0" err="1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g</a:t>
            </a:r>
            <a:r>
              <a:rPr lang="de-DE" sz="2400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 = G / t         [ 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Н</a:t>
            </a:r>
            <a:r>
              <a:rPr lang="de-DE" sz="2400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 /c </a:t>
            </a:r>
            <a:r>
              <a:rPr lang="de-DE" sz="24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]</a:t>
            </a:r>
          </a:p>
          <a:p>
            <a:pPr>
              <a:spcAft>
                <a:spcPts val="0"/>
              </a:spcAft>
            </a:pPr>
            <a:endParaRPr lang="ru-RU" sz="24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de-DE" sz="2400" dirty="0">
                <a:latin typeface="Times New Roman" panose="02020603050405020304" pitchFamily="18" charset="0"/>
                <a:ea typeface="MS Mincho"/>
              </a:rPr>
              <a:t>  v) Massa </a:t>
            </a:r>
            <a:r>
              <a:rPr lang="de-DE" sz="2400" dirty="0" err="1">
                <a:latin typeface="Times New Roman" panose="02020603050405020304" pitchFamily="18" charset="0"/>
                <a:ea typeface="MS Mincho"/>
              </a:rPr>
              <a:t>birliklarida</a:t>
            </a:r>
            <a:r>
              <a:rPr lang="de-DE" sz="2400" dirty="0">
                <a:latin typeface="Times New Roman" panose="02020603050405020304" pitchFamily="18" charset="0"/>
                <a:ea typeface="MS Mincho"/>
              </a:rPr>
              <a:t> - </a:t>
            </a:r>
            <a:r>
              <a:rPr lang="de-DE" sz="2400" dirty="0" err="1">
                <a:latin typeface="Times New Roman" panose="02020603050405020304" pitchFamily="18" charset="0"/>
                <a:ea typeface="MS Mincho"/>
              </a:rPr>
              <a:t>massa</a:t>
            </a:r>
            <a:r>
              <a:rPr lang="de-DE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400" dirty="0" err="1">
                <a:latin typeface="Times New Roman" panose="02020603050405020304" pitchFamily="18" charset="0"/>
                <a:ea typeface="MS Mincho"/>
              </a:rPr>
              <a:t>suyuqlik</a:t>
            </a:r>
            <a:r>
              <a:rPr lang="de-DE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400" dirty="0" err="1">
                <a:latin typeface="Times New Roman" panose="02020603050405020304" pitchFamily="18" charset="0"/>
                <a:ea typeface="MS Mincho"/>
              </a:rPr>
              <a:t>sarfi</a:t>
            </a:r>
            <a:r>
              <a:rPr lang="de-DE" sz="2400" dirty="0">
                <a:latin typeface="Times New Roman" panose="02020603050405020304" pitchFamily="18" charset="0"/>
                <a:ea typeface="MS Mincho"/>
              </a:rPr>
              <a:t>.</a:t>
            </a:r>
            <a:endParaRPr lang="ru-RU" sz="24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de-DE" sz="2400" b="1" dirty="0">
                <a:latin typeface="Times New Roman" panose="02020603050405020304" pitchFamily="18" charset="0"/>
                <a:ea typeface="MS Mincho"/>
              </a:rPr>
              <a:t>                                     </a:t>
            </a:r>
            <a:r>
              <a:rPr lang="de-DE" sz="2400" b="1" dirty="0" smtClean="0">
                <a:latin typeface="Times New Roman" panose="02020603050405020304" pitchFamily="18" charset="0"/>
                <a:ea typeface="MS Mincho"/>
              </a:rPr>
              <a:t>                   </a:t>
            </a:r>
            <a:r>
              <a:rPr lang="de-DE" sz="2400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Q</a:t>
            </a:r>
            <a:r>
              <a:rPr lang="de-DE" sz="2400" b="1" baseline="-25000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m</a:t>
            </a:r>
            <a:r>
              <a:rPr lang="de-DE" sz="2400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 = M / t        [ 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кг</a:t>
            </a:r>
            <a:r>
              <a:rPr lang="de-DE" sz="2400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/</a:t>
            </a:r>
            <a:r>
              <a:rPr lang="ru-RU" sz="2400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с</a:t>
            </a:r>
            <a:r>
              <a:rPr lang="de-DE" sz="2400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]</a:t>
            </a:r>
            <a:endParaRPr lang="ru-RU" sz="2400" dirty="0">
              <a:solidFill>
                <a:schemeClr val="bg1"/>
              </a:solidFill>
              <a:effectLst/>
              <a:latin typeface="Courier New" panose="02070309020205020404" pitchFamily="49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587060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151790288"/>
              </p:ext>
            </p:extLst>
          </p:nvPr>
        </p:nvGraphicFramePr>
        <p:xfrm>
          <a:off x="5317482" y="2040055"/>
          <a:ext cx="1465425" cy="24536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65425">
                  <a:extLst>
                    <a:ext uri="{9D8B030D-6E8A-4147-A177-3AD203B41FA5}">
                      <a16:colId xmlns:a16="http://schemas.microsoft.com/office/drawing/2014/main" xmlns="" val="59227918"/>
                    </a:ext>
                  </a:extLst>
                </a:gridCol>
              </a:tblGrid>
              <a:tr h="2311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 err="1">
                          <a:effectLst/>
                        </a:rPr>
                        <a:t>dQ</a:t>
                      </a:r>
                      <a:r>
                        <a:rPr lang="en-US" sz="1400" dirty="0">
                          <a:effectLst/>
                        </a:rPr>
                        <a:t> = u ds</a:t>
                      </a:r>
                      <a:endParaRPr lang="ru-RU" sz="1000" dirty="0">
                        <a:effectLst/>
                        <a:latin typeface="Courier New" panose="02070309020205020404" pitchFamily="49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478811855"/>
                  </a:ext>
                </a:extLst>
              </a:tr>
            </a:tbl>
          </a:graphicData>
        </a:graphic>
      </p:graphicFrame>
      <p:pic>
        <p:nvPicPr>
          <p:cNvPr id="8" name="Рисунок 7"/>
          <p:cNvPicPr/>
          <p:nvPr/>
        </p:nvPicPr>
        <p:blipFill>
          <a:blip r:embed="rId2"/>
          <a:srcRect l="14244" t="22189" r="10893" b="44458"/>
          <a:stretch>
            <a:fillRect/>
          </a:stretch>
        </p:blipFill>
        <p:spPr bwMode="auto">
          <a:xfrm>
            <a:off x="3534613" y="4852546"/>
            <a:ext cx="5031162" cy="20054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134983" y="0"/>
            <a:ext cx="1194816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de-DE" sz="2000" b="1" dirty="0" err="1">
                <a:latin typeface="Times New Roman" panose="02020603050405020304" pitchFamily="18" charset="0"/>
                <a:ea typeface="MS Mincho"/>
              </a:rPr>
              <a:t>Oqimning</a:t>
            </a:r>
            <a:r>
              <a:rPr lang="de-DE" sz="2000" b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000" b="1" dirty="0" err="1">
                <a:latin typeface="Times New Roman" panose="02020603050405020304" pitchFamily="18" charset="0"/>
                <a:ea typeface="MS Mincho"/>
              </a:rPr>
              <a:t>harakat</a:t>
            </a:r>
            <a:r>
              <a:rPr lang="de-DE" sz="2000" b="1" dirty="0">
                <a:latin typeface="Times New Roman" panose="02020603050405020304" pitchFamily="18" charset="0"/>
                <a:ea typeface="MS Mincho"/>
              </a:rPr>
              <a:t>  k</a:t>
            </a:r>
            <a:r>
              <a:rPr lang="ru-RU" sz="2000" b="1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de-DE" sz="2000" b="1" dirty="0" err="1">
                <a:latin typeface="Times New Roman" panose="02020603050405020304" pitchFamily="18" charset="0"/>
                <a:ea typeface="MS Mincho"/>
              </a:rPr>
              <a:t>simi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d</a:t>
            </a:r>
            <a:r>
              <a:rPr lang="ru-RU" sz="2000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b 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oqim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chiziklariga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normal 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ravishda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o’tkazilgan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k</a:t>
            </a:r>
            <a:r>
              <a:rPr lang="ru-RU" sz="2000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simga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aytiladi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. 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Hajmiy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suyuqlik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sarfini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boshqa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yo`l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bilan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ham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hisoblash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mumkin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:</a:t>
            </a:r>
            <a:endParaRPr lang="ru-RU" sz="12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de-DE" sz="2000" dirty="0">
                <a:latin typeface="Times New Roman" panose="02020603050405020304" pitchFamily="18" charset="0"/>
                <a:ea typeface="MS Mincho"/>
              </a:rPr>
              <a:t>     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Quyidagi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sx</a:t>
            </a:r>
            <a:r>
              <a:rPr lang="ru-RU" sz="2000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madan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ko’rinib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turibdiki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, 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harakat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k</a:t>
            </a:r>
            <a:r>
              <a:rPr lang="ru-RU" sz="2000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simi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000" b="1" dirty="0" err="1">
                <a:latin typeface="Times New Roman" panose="02020603050405020304" pitchFamily="18" charset="0"/>
                <a:ea typeface="MS Mincho"/>
              </a:rPr>
              <a:t>ds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bo`lgan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el</a:t>
            </a:r>
            <a:r>
              <a:rPr lang="ru-RU" sz="2000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m</a:t>
            </a:r>
            <a:r>
              <a:rPr lang="ru-RU" sz="2000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ntar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oqimchaning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xajmiy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suyuqlik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sarfi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biror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 </a:t>
            </a:r>
            <a:r>
              <a:rPr lang="de-DE" sz="2000" b="1" dirty="0" err="1">
                <a:latin typeface="Times New Roman" panose="02020603050405020304" pitchFamily="18" charset="0"/>
                <a:ea typeface="MS Mincho"/>
              </a:rPr>
              <a:t>dt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vaqt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mobaynida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 </a:t>
            </a:r>
            <a:endParaRPr lang="ru-RU" sz="12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de-DE" sz="2000" b="1" dirty="0" err="1">
                <a:latin typeface="Times New Roman" panose="02020603050405020304" pitchFamily="18" charset="0"/>
                <a:ea typeface="MS Mincho"/>
              </a:rPr>
              <a:t>ds</a:t>
            </a:r>
            <a:r>
              <a:rPr lang="de-DE" sz="2000" b="1" dirty="0">
                <a:latin typeface="Times New Roman" panose="02020603050405020304" pitchFamily="18" charset="0"/>
                <a:ea typeface="MS Mincho"/>
              </a:rPr>
              <a:t> dl  = </a:t>
            </a:r>
            <a:r>
              <a:rPr lang="de-DE" sz="2000" b="1" dirty="0" err="1">
                <a:latin typeface="Times New Roman" panose="02020603050405020304" pitchFamily="18" charset="0"/>
                <a:ea typeface="MS Mincho"/>
              </a:rPr>
              <a:t>dw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ga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t</a:t>
            </a:r>
            <a:r>
              <a:rPr lang="ru-RU" sz="2000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ng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bo`ladi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d</a:t>
            </a:r>
            <a:r>
              <a:rPr lang="ru-RU" sz="2000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mak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:</a:t>
            </a:r>
            <a:endParaRPr lang="ru-RU" sz="1200" dirty="0">
              <a:effectLst/>
              <a:latin typeface="Courier New" panose="02070309020205020404" pitchFamily="49" charset="0"/>
              <a:ea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053998" y="1477328"/>
            <a:ext cx="32101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b="1" dirty="0" err="1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dQ</a:t>
            </a:r>
            <a:r>
              <a:rPr lang="de-DE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 = </a:t>
            </a:r>
            <a:r>
              <a:rPr lang="de-DE" b="1" dirty="0" err="1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dW</a:t>
            </a:r>
            <a:r>
              <a:rPr lang="de-DE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 /</a:t>
            </a:r>
            <a:r>
              <a:rPr lang="de-DE" b="1" dirty="0" err="1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dt</a:t>
            </a:r>
            <a:r>
              <a:rPr lang="de-DE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 =(dl /</a:t>
            </a:r>
            <a:r>
              <a:rPr lang="de-DE" b="1" dirty="0" err="1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dt</a:t>
            </a:r>
            <a:r>
              <a:rPr lang="de-DE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) </a:t>
            </a:r>
            <a:r>
              <a:rPr lang="de-DE" b="1" dirty="0" err="1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ds</a:t>
            </a:r>
            <a:r>
              <a:rPr lang="de-DE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 = u </a:t>
            </a:r>
            <a:r>
              <a:rPr lang="de-DE" b="1" dirty="0" err="1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ds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2932572" y="1962995"/>
            <a:ext cx="21467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latin typeface="Times New Roman" panose="02020603050405020304" pitchFamily="18" charset="0"/>
                <a:ea typeface="MS Mincho"/>
              </a:rPr>
              <a:t>Shundan</a:t>
            </a:r>
            <a:r>
              <a:rPr lang="en-US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MS Mincho"/>
              </a:rPr>
              <a:t>kеlib</a:t>
            </a:r>
            <a:r>
              <a:rPr lang="en-US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MS Mincho"/>
              </a:rPr>
              <a:t>chiqib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134983" y="2365632"/>
            <a:ext cx="1171302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spcAft>
                <a:spcPts val="0"/>
              </a:spcAft>
            </a:pP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Butun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oqimning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suyuqlik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sarfi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esa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yuqoridagi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tеnglamani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b="1" dirty="0">
                <a:latin typeface="Times New Roman" panose="02020603050405020304" pitchFamily="18" charset="0"/>
                <a:ea typeface="MS Mincho"/>
              </a:rPr>
              <a:t>S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butun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harakat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kеsimi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bo`yicha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intеgrallash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orqali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topiladi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.</a:t>
            </a:r>
            <a:endParaRPr lang="ru-RU" sz="12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MS Mincho"/>
              </a:rPr>
              <a:t>  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Odatda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gidravlikada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harakat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kеsimi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bo`yicha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o`rtacha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tеzlik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tushunchasi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kiritiladi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:</a:t>
            </a:r>
            <a:endParaRPr lang="ru-RU" sz="1200" dirty="0">
              <a:effectLst/>
              <a:latin typeface="Courier New" panose="02070309020205020404" pitchFamily="49" charset="0"/>
              <a:ea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405377" y="3313795"/>
            <a:ext cx="285879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u</a:t>
            </a:r>
            <a:r>
              <a:rPr lang="ru-RU" b="1" baseline="-25000" dirty="0" err="1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ур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  = Q /S   </a:t>
            </a:r>
            <a:r>
              <a:rPr lang="ru-RU" b="1" dirty="0" err="1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Унда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 Q = u</a:t>
            </a:r>
            <a:r>
              <a:rPr lang="ru-RU" b="1" baseline="-25000" dirty="0" err="1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ур</a:t>
            </a:r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 S</a:t>
            </a:r>
            <a:endParaRPr lang="ru-RU" sz="1100" dirty="0">
              <a:solidFill>
                <a:schemeClr val="bg1"/>
              </a:solidFill>
              <a:effectLst/>
              <a:latin typeface="Courier New" panose="02070309020205020404" pitchFamily="49" charset="0"/>
              <a:ea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28614" y="3900267"/>
            <a:ext cx="1172576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dirty="0" err="1">
                <a:latin typeface="Times New Roman" panose="02020603050405020304" pitchFamily="18" charset="0"/>
                <a:ea typeface="MS Mincho"/>
              </a:rPr>
              <a:t>Endi</a:t>
            </a:r>
            <a:r>
              <a:rPr lang="en-US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MS Mincho"/>
              </a:rPr>
              <a:t>quyidagi</a:t>
            </a:r>
            <a:r>
              <a:rPr lang="en-US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MS Mincho"/>
              </a:rPr>
              <a:t>sx</a:t>
            </a:r>
            <a:r>
              <a:rPr lang="ru-RU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en-US" dirty="0" err="1">
                <a:latin typeface="Times New Roman" panose="02020603050405020304" pitchFamily="18" charset="0"/>
                <a:ea typeface="MS Mincho"/>
              </a:rPr>
              <a:t>mani</a:t>
            </a:r>
            <a:r>
              <a:rPr lang="en-US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MS Mincho"/>
              </a:rPr>
              <a:t>ko`raylik</a:t>
            </a:r>
            <a:r>
              <a:rPr lang="en-US" dirty="0">
                <a:latin typeface="Times New Roman" panose="02020603050405020304" pitchFamily="18" charset="0"/>
                <a:ea typeface="MS Mincho"/>
              </a:rPr>
              <a:t>.</a:t>
            </a:r>
            <a:endParaRPr lang="ru-RU" sz="11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  <a:ea typeface="MS Mincho"/>
              </a:rPr>
              <a:t>               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B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rilg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suyuqlik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qimi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o’rt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zlik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“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w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”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n “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f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” j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nli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kеsim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yuz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sining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ko’p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ytm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</a:t>
            </a: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o’zg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rm</a:t>
            </a:r>
            <a:r>
              <a:rPr lang="ru-RU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en-US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sdir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1729894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Объект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988483823"/>
              </p:ext>
            </p:extLst>
          </p:nvPr>
        </p:nvGraphicFramePr>
        <p:xfrm>
          <a:off x="4819285" y="2656847"/>
          <a:ext cx="2527300" cy="28149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527300">
                  <a:extLst>
                    <a:ext uri="{9D8B030D-6E8A-4147-A177-3AD203B41FA5}">
                      <a16:colId xmlns:a16="http://schemas.microsoft.com/office/drawing/2014/main" xmlns="" val="4114747155"/>
                    </a:ext>
                  </a:extLst>
                </a:gridCol>
              </a:tblGrid>
              <a:tr h="281497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u</a:t>
                      </a:r>
                      <a:r>
                        <a:rPr lang="en-US" sz="1400" baseline="-25000" dirty="0">
                          <a:effectLst/>
                        </a:rPr>
                        <a:t>1</a:t>
                      </a:r>
                      <a:r>
                        <a:rPr lang="en-US" sz="1400" dirty="0">
                          <a:effectLst/>
                        </a:rPr>
                        <a:t> ds</a:t>
                      </a:r>
                      <a:r>
                        <a:rPr lang="en-US" sz="1400" baseline="-25000" dirty="0">
                          <a:effectLst/>
                        </a:rPr>
                        <a:t>1</a:t>
                      </a:r>
                      <a:r>
                        <a:rPr lang="en-US" sz="1400" dirty="0">
                          <a:effectLst/>
                        </a:rPr>
                        <a:t> = u</a:t>
                      </a:r>
                      <a:r>
                        <a:rPr lang="en-US" sz="1400" baseline="-25000" dirty="0">
                          <a:effectLst/>
                        </a:rPr>
                        <a:t>2</a:t>
                      </a:r>
                      <a:r>
                        <a:rPr lang="en-US" sz="1400" dirty="0">
                          <a:effectLst/>
                        </a:rPr>
                        <a:t> ds</a:t>
                      </a:r>
                      <a:r>
                        <a:rPr lang="en-US" sz="1400" baseline="-25000" dirty="0">
                          <a:effectLst/>
                        </a:rPr>
                        <a:t>2</a:t>
                      </a:r>
                      <a:r>
                        <a:rPr lang="en-US" sz="1400" dirty="0">
                          <a:effectLst/>
                        </a:rPr>
                        <a:t> = </a:t>
                      </a:r>
                      <a:r>
                        <a:rPr lang="en-US" sz="1400" dirty="0" err="1">
                          <a:effectLst/>
                        </a:rPr>
                        <a:t>const</a:t>
                      </a:r>
                      <a:endParaRPr lang="ru-RU" sz="1000" dirty="0">
                        <a:effectLst/>
                        <a:latin typeface="Courier New" panose="02070309020205020404" pitchFamily="49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618411560"/>
                  </a:ext>
                </a:extLst>
              </a:tr>
            </a:tbl>
          </a:graphicData>
        </a:graphic>
      </p:graphicFrame>
      <p:graphicFrame>
        <p:nvGraphicFramePr>
          <p:cNvPr id="13" name="Таблица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52108053"/>
              </p:ext>
            </p:extLst>
          </p:nvPr>
        </p:nvGraphicFramePr>
        <p:xfrm>
          <a:off x="2527845" y="4055605"/>
          <a:ext cx="3609340" cy="42650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609340">
                  <a:extLst>
                    <a:ext uri="{9D8B030D-6E8A-4147-A177-3AD203B41FA5}">
                      <a16:colId xmlns:a16="http://schemas.microsoft.com/office/drawing/2014/main" xmlns="" val="198700139"/>
                    </a:ext>
                  </a:extLst>
                </a:gridCol>
              </a:tblGrid>
              <a:tr h="426501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Q = (u</a:t>
                      </a:r>
                      <a:r>
                        <a:rPr lang="ru-RU" sz="1400" baseline="-25000" dirty="0" err="1">
                          <a:effectLst/>
                        </a:rPr>
                        <a:t>ур</a:t>
                      </a:r>
                      <a:r>
                        <a:rPr lang="en-US" sz="1400" dirty="0">
                          <a:effectLst/>
                        </a:rPr>
                        <a:t>)</a:t>
                      </a:r>
                      <a:r>
                        <a:rPr lang="en-US" sz="1400" baseline="-25000" dirty="0">
                          <a:effectLst/>
                        </a:rPr>
                        <a:t>1</a:t>
                      </a:r>
                      <a:r>
                        <a:rPr lang="en-US" sz="1400" dirty="0">
                          <a:effectLst/>
                        </a:rPr>
                        <a:t>  S</a:t>
                      </a:r>
                      <a:r>
                        <a:rPr lang="en-US" sz="1400" baseline="-25000" dirty="0">
                          <a:effectLst/>
                        </a:rPr>
                        <a:t>1</a:t>
                      </a:r>
                      <a:r>
                        <a:rPr lang="en-US" sz="1400" dirty="0">
                          <a:effectLst/>
                        </a:rPr>
                        <a:t> = (u</a:t>
                      </a:r>
                      <a:r>
                        <a:rPr lang="ru-RU" sz="1400" baseline="-25000" dirty="0" err="1">
                          <a:effectLst/>
                        </a:rPr>
                        <a:t>ур</a:t>
                      </a:r>
                      <a:r>
                        <a:rPr lang="en-US" sz="1400" dirty="0">
                          <a:effectLst/>
                        </a:rPr>
                        <a:t>)</a:t>
                      </a:r>
                      <a:r>
                        <a:rPr lang="en-US" sz="1400" baseline="-25000" dirty="0">
                          <a:effectLst/>
                        </a:rPr>
                        <a:t>2</a:t>
                      </a:r>
                      <a:r>
                        <a:rPr lang="en-US" sz="1400" dirty="0">
                          <a:effectLst/>
                        </a:rPr>
                        <a:t>  S</a:t>
                      </a:r>
                      <a:r>
                        <a:rPr lang="en-US" sz="1400" baseline="-25000" dirty="0">
                          <a:effectLst/>
                        </a:rPr>
                        <a:t>2</a:t>
                      </a:r>
                      <a:r>
                        <a:rPr lang="en-US" sz="1400" dirty="0">
                          <a:effectLst/>
                        </a:rPr>
                        <a:t> = </a:t>
                      </a:r>
                      <a:r>
                        <a:rPr lang="en-US" sz="1400" dirty="0" err="1">
                          <a:effectLst/>
                        </a:rPr>
                        <a:t>const</a:t>
                      </a:r>
                      <a:endParaRPr lang="ru-RU" sz="1000" dirty="0">
                        <a:effectLst/>
                        <a:latin typeface="Courier New" panose="02070309020205020404" pitchFamily="49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548439183"/>
                  </a:ext>
                </a:extLst>
              </a:tr>
            </a:tbl>
          </a:graphicData>
        </a:graphic>
      </p:graphicFrame>
      <p:sp>
        <p:nvSpPr>
          <p:cNvPr id="17" name="Прямоугольник 16"/>
          <p:cNvSpPr/>
          <p:nvPr/>
        </p:nvSpPr>
        <p:spPr>
          <a:xfrm>
            <a:off x="627822" y="252940"/>
            <a:ext cx="517962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b-NO" sz="2000" dirty="0">
                <a:latin typeface="Times New Roman" panose="02020603050405020304" pitchFamily="18" charset="0"/>
                <a:ea typeface="MS Mincho"/>
              </a:rPr>
              <a:t>El</a:t>
            </a:r>
            <a:r>
              <a:rPr lang="ru-RU" sz="2000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nb-NO" sz="2000" dirty="0">
                <a:latin typeface="Times New Roman" panose="02020603050405020304" pitchFamily="18" charset="0"/>
                <a:ea typeface="MS Mincho"/>
              </a:rPr>
              <a:t>m</a:t>
            </a:r>
            <a:r>
              <a:rPr lang="ru-RU" sz="2000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nb-NO" sz="2000" dirty="0">
                <a:latin typeface="Times New Roman" panose="02020603050405020304" pitchFamily="18" charset="0"/>
                <a:ea typeface="MS Mincho"/>
              </a:rPr>
              <a:t>ntar oqimchaning I-I harakat k</a:t>
            </a:r>
            <a:r>
              <a:rPr lang="ru-RU" sz="2000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nb-NO" sz="2000" dirty="0">
                <a:latin typeface="Times New Roman" panose="02020603050405020304" pitchFamily="18" charset="0"/>
                <a:ea typeface="MS Mincho"/>
              </a:rPr>
              <a:t>simi orqali</a:t>
            </a:r>
            <a:endParaRPr lang="ru-RU" sz="2000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3580546" y="622272"/>
            <a:ext cx="150393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nb-NO" sz="2000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dQ</a:t>
            </a:r>
            <a:r>
              <a:rPr lang="nb-NO" sz="2000" b="1" baseline="-25000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1</a:t>
            </a:r>
            <a:r>
              <a:rPr lang="nb-NO" sz="2000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 = u</a:t>
            </a:r>
            <a:r>
              <a:rPr lang="nb-NO" sz="2000" b="1" baseline="-25000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1</a:t>
            </a:r>
            <a:r>
              <a:rPr lang="nb-NO" sz="2000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 ds</a:t>
            </a:r>
            <a:r>
              <a:rPr lang="nb-NO" sz="2000" b="1" baseline="-25000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1</a:t>
            </a:r>
            <a:endParaRPr lang="ru-RU" sz="1200" dirty="0">
              <a:solidFill>
                <a:schemeClr val="bg1"/>
              </a:solidFill>
              <a:effectLst/>
              <a:latin typeface="Courier New" panose="02070309020205020404" pitchFamily="49" charset="0"/>
              <a:ea typeface="Times New Roman" panose="02020603050405020304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61554" y="1037770"/>
            <a:ext cx="1124276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b-NO" sz="2000" dirty="0">
                <a:latin typeface="Times New Roman" panose="02020603050405020304" pitchFamily="18" charset="0"/>
                <a:ea typeface="MS Mincho"/>
              </a:rPr>
              <a:t>suyuqlik sarfi biror </a:t>
            </a:r>
            <a:r>
              <a:rPr lang="nb-NO" sz="2000" b="1" dirty="0">
                <a:latin typeface="Times New Roman" panose="02020603050405020304" pitchFamily="18" charset="0"/>
                <a:ea typeface="MS Mincho"/>
              </a:rPr>
              <a:t>dt</a:t>
            </a:r>
            <a:r>
              <a:rPr lang="nb-NO" sz="2000" dirty="0">
                <a:latin typeface="Times New Roman" panose="02020603050405020304" pitchFamily="18" charset="0"/>
                <a:ea typeface="MS Mincho"/>
              </a:rPr>
              <a:t> vaqt ichida o`tadi. Xuddi shu </a:t>
            </a:r>
            <a:r>
              <a:rPr lang="nb-NO" sz="2000" b="1" dirty="0">
                <a:latin typeface="Times New Roman" panose="02020603050405020304" pitchFamily="18" charset="0"/>
                <a:ea typeface="MS Mincho"/>
              </a:rPr>
              <a:t>dt</a:t>
            </a:r>
            <a:r>
              <a:rPr lang="nb-NO" sz="2000" dirty="0">
                <a:latin typeface="Times New Roman" panose="02020603050405020304" pitchFamily="18" charset="0"/>
                <a:ea typeface="MS Mincho"/>
              </a:rPr>
              <a:t> vaqt ichida shu el</a:t>
            </a:r>
            <a:r>
              <a:rPr lang="ru-RU" sz="2000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nb-NO" sz="2000" dirty="0">
                <a:latin typeface="Times New Roman" panose="02020603050405020304" pitchFamily="18" charset="0"/>
                <a:ea typeface="MS Mincho"/>
              </a:rPr>
              <a:t>m</a:t>
            </a:r>
            <a:r>
              <a:rPr lang="ru-RU" sz="2000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nb-NO" sz="2000" dirty="0">
                <a:latin typeface="Times New Roman" panose="02020603050405020304" pitchFamily="18" charset="0"/>
                <a:ea typeface="MS Mincho"/>
              </a:rPr>
              <a:t>ntar oqimchaning 2-2 harakat k</a:t>
            </a:r>
            <a:r>
              <a:rPr lang="ru-RU" sz="2000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nb-NO" sz="2000" dirty="0">
                <a:latin typeface="Times New Roman" panose="02020603050405020304" pitchFamily="18" charset="0"/>
                <a:ea typeface="MS Mincho"/>
              </a:rPr>
              <a:t>simi orqali </a:t>
            </a:r>
            <a:endParaRPr lang="ru-RU" sz="2000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3580546" y="1360936"/>
            <a:ext cx="150393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0"/>
              </a:spcAft>
            </a:pPr>
            <a:r>
              <a:rPr lang="nb-NO" sz="2000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dQ</a:t>
            </a:r>
            <a:r>
              <a:rPr lang="nb-NO" sz="2000" b="1" baseline="-25000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2</a:t>
            </a:r>
            <a:r>
              <a:rPr lang="nb-NO" sz="2000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 = u</a:t>
            </a:r>
            <a:r>
              <a:rPr lang="nb-NO" sz="2000" b="1" baseline="-25000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2</a:t>
            </a:r>
            <a:r>
              <a:rPr lang="nb-NO" sz="2000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 ds</a:t>
            </a:r>
            <a:r>
              <a:rPr lang="nb-NO" sz="2000" b="1" baseline="-25000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2</a:t>
            </a:r>
            <a:endParaRPr lang="ru-RU" sz="1200" dirty="0">
              <a:solidFill>
                <a:schemeClr val="bg1"/>
              </a:solidFill>
              <a:effectLst/>
              <a:latin typeface="Courier New" panose="02070309020205020404" pitchFamily="49" charset="0"/>
              <a:ea typeface="Times New Roman" panose="0202060305040502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461553" y="1893448"/>
            <a:ext cx="1124276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nb-NO" sz="2000" dirty="0">
                <a:latin typeface="Times New Roman" panose="02020603050405020304" pitchFamily="18" charset="0"/>
                <a:ea typeface="MS Mincho"/>
              </a:rPr>
              <a:t>suyuqlik sarfi oqib o`tadi. Ammo moddalar saqlanish qonuni, oqimning uzluksizligi hamda oqim nayining xossalaridan k</a:t>
            </a:r>
            <a:r>
              <a:rPr lang="ru-RU" sz="2000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nb-NO" sz="2000" dirty="0">
                <a:latin typeface="Times New Roman" panose="02020603050405020304" pitchFamily="18" charset="0"/>
                <a:ea typeface="MS Mincho"/>
              </a:rPr>
              <a:t>lib chiqib yozish mumkin:</a:t>
            </a:r>
            <a:endParaRPr lang="ru-RU" sz="1200" dirty="0">
              <a:effectLst/>
              <a:latin typeface="Courier New" panose="02070309020205020404" pitchFamily="49" charset="0"/>
              <a:ea typeface="Times New Roman" panose="02020603050405020304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022106" y="2569509"/>
            <a:ext cx="118333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dQ</a:t>
            </a:r>
            <a:r>
              <a:rPr lang="en-US" sz="2000" b="1" baseline="-25000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1</a:t>
            </a:r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=dQ</a:t>
            </a:r>
            <a:r>
              <a:rPr lang="en-US" sz="2000" b="1" baseline="-25000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2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3737480" y="2613897"/>
            <a:ext cx="59503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latin typeface="Times New Roman" panose="02020603050405020304" pitchFamily="18" charset="0"/>
                <a:ea typeface="MS Mincho"/>
              </a:rPr>
              <a:t>yoki</a:t>
            </a:r>
            <a:endParaRPr lang="ru-RU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556648" y="3270409"/>
            <a:ext cx="600356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Butun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oqim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ham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shunday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tеnglik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yozish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MS Mincho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MS Mincho"/>
              </a:rPr>
              <a:t>.</a:t>
            </a:r>
            <a:endParaRPr lang="ru-RU" sz="2000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2613774" y="5089044"/>
            <a:ext cx="6232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latin typeface="Times New Roman" panose="02020603050405020304" pitchFamily="18" charset="0"/>
                <a:ea typeface="MS Mincho"/>
              </a:rPr>
              <a:t>Yoki</a:t>
            </a:r>
            <a:endParaRPr lang="ru-RU" dirty="0"/>
          </a:p>
        </p:txBody>
      </p:sp>
      <p:sp>
        <p:nvSpPr>
          <p:cNvPr id="26" name="Rectangle 13"/>
          <p:cNvSpPr>
            <a:spLocks noChangeArrowheads="1"/>
          </p:cNvSpPr>
          <p:nvPr/>
        </p:nvSpPr>
        <p:spPr bwMode="auto">
          <a:xfrm>
            <a:off x="4081009" y="45513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27" name="Объект 2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1850272987"/>
              </p:ext>
            </p:extLst>
          </p:nvPr>
        </p:nvGraphicFramePr>
        <p:xfrm>
          <a:off x="4332515" y="4803432"/>
          <a:ext cx="1474930" cy="940556"/>
        </p:xfrm>
        <a:graphic>
          <a:graphicData uri="http://schemas.openxmlformats.org/presentationml/2006/ole">
            <p:oleObj spid="_x0000_s9231" name="Уравнение" r:id="rId3" imgW="622030" imgH="469696" progId="Equation.3">
              <p:embed/>
            </p:oleObj>
          </a:graphicData>
        </a:graphic>
      </p:graphicFrame>
    </p:spTree>
    <p:extLst>
      <p:ext uri="{BB962C8B-B14F-4D97-AF65-F5344CB8AC3E}">
        <p14:creationId xmlns:p14="http://schemas.microsoft.com/office/powerpoint/2010/main" xmlns="" val="70708173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55622" y="0"/>
            <a:ext cx="934646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ea typeface="MS Mincho"/>
              </a:rPr>
              <a:t>Id</a:t>
            </a:r>
            <a:r>
              <a:rPr lang="ru-RU" sz="2800" b="1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en-US" sz="2800" b="1" dirty="0">
                <a:latin typeface="Times New Roman" panose="02020603050405020304" pitchFamily="18" charset="0"/>
                <a:ea typeface="MS Mincho"/>
              </a:rPr>
              <a:t>al </a:t>
            </a:r>
            <a:r>
              <a:rPr lang="en-US" sz="2800" b="1" dirty="0" err="1">
                <a:latin typeface="Times New Roman" panose="02020603050405020304" pitchFamily="18" charset="0"/>
                <a:ea typeface="MS Mincho"/>
              </a:rPr>
              <a:t>suyuqlik</a:t>
            </a:r>
            <a:r>
              <a:rPr lang="en-US" sz="2800" b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MS Mincho"/>
              </a:rPr>
              <a:t>oqimchasi</a:t>
            </a:r>
            <a:r>
              <a:rPr lang="en-US" sz="2800" b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MS Mincho"/>
              </a:rPr>
              <a:t>uchun</a:t>
            </a:r>
            <a:r>
              <a:rPr lang="en-US" sz="2800" b="1" dirty="0">
                <a:latin typeface="Times New Roman" panose="02020603050405020304" pitchFamily="18" charset="0"/>
                <a:ea typeface="MS Mincho"/>
              </a:rPr>
              <a:t> B</a:t>
            </a:r>
            <a:r>
              <a:rPr lang="ru-RU" sz="2800" b="1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en-US" sz="2800" b="1" dirty="0" err="1">
                <a:latin typeface="Times New Roman" panose="02020603050405020304" pitchFamily="18" charset="0"/>
                <a:ea typeface="MS Mincho"/>
              </a:rPr>
              <a:t>rnulli</a:t>
            </a:r>
            <a:r>
              <a:rPr lang="en-US" sz="2800" b="1" dirty="0">
                <a:latin typeface="Times New Roman" panose="02020603050405020304" pitchFamily="18" charset="0"/>
                <a:ea typeface="MS Mincho"/>
              </a:rPr>
              <a:t> t</a:t>
            </a:r>
            <a:r>
              <a:rPr lang="ru-RU" sz="2800" b="1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en-US" sz="2800" b="1" dirty="0" err="1">
                <a:latin typeface="Times New Roman" panose="02020603050405020304" pitchFamily="18" charset="0"/>
                <a:ea typeface="MS Mincho"/>
              </a:rPr>
              <a:t>nglamasi</a:t>
            </a:r>
            <a:endParaRPr lang="ru-RU" sz="2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48195" y="806606"/>
            <a:ext cx="1150837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Hozir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faqatgina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og`irlik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kuchi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ta'sirida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bo`lgan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idеal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suyuqlik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oqimchasining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barqaror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harakatini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ko’rib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chiqamiz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Ko’rinib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turgan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elеmеntar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oqimchaga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nazariy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mеxanikaning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"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jismga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ta'sir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etayotgan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kuchlarning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bajargan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ishi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jism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kinеtik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enеrgiyasining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o`zgarishiga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tеng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"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dеyilgan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tеorеmasini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qo`llaymiz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Ya'ni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:</a:t>
            </a:r>
            <a:endParaRPr lang="ru-RU" sz="14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ea typeface="MS Mincho"/>
              </a:rPr>
              <a:t>								</a:t>
            </a:r>
            <a:r>
              <a:rPr lang="ru-RU" sz="24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А</a:t>
            </a:r>
            <a:r>
              <a:rPr lang="en-US" sz="2400" b="1" baseline="-25000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p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 + A</a:t>
            </a:r>
            <a:r>
              <a:rPr lang="en-US" sz="2400" b="1" baseline="-25000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g</a:t>
            </a:r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 =  </a:t>
            </a:r>
            <a:r>
              <a:rPr lang="en-US" sz="2400" b="1" dirty="0" err="1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W</a:t>
            </a:r>
            <a:r>
              <a:rPr lang="en-US" sz="2400" b="1" baseline="-25000" dirty="0" err="1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k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 </a:t>
            </a:r>
            <a:endParaRPr lang="ru-RU" sz="2400" dirty="0">
              <a:solidFill>
                <a:schemeClr val="bg1"/>
              </a:solidFill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2">
            <a:lum bright="-40000" contrast="86000"/>
          </a:blip>
          <a:srcRect/>
          <a:stretch>
            <a:fillRect/>
          </a:stretch>
        </p:blipFill>
        <p:spPr bwMode="auto">
          <a:xfrm>
            <a:off x="367075" y="3028984"/>
            <a:ext cx="4845005" cy="3188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Прямоугольник 6"/>
          <p:cNvSpPr/>
          <p:nvPr/>
        </p:nvSpPr>
        <p:spPr>
          <a:xfrm>
            <a:off x="0" y="6332029"/>
            <a:ext cx="590441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>
                <a:latin typeface="Times New Roman" panose="02020603050405020304" pitchFamily="18" charset="0"/>
                <a:ea typeface="MS Mincho"/>
              </a:rPr>
              <a:t>Id</a:t>
            </a:r>
            <a:r>
              <a:rPr lang="ru-RU" sz="1600" b="1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en-US" sz="1600" b="1" dirty="0">
                <a:latin typeface="Times New Roman" panose="02020603050405020304" pitchFamily="18" charset="0"/>
                <a:ea typeface="MS Mincho"/>
              </a:rPr>
              <a:t>al </a:t>
            </a:r>
            <a:r>
              <a:rPr lang="en-US" sz="1600" b="1" dirty="0" err="1">
                <a:latin typeface="Times New Roman" panose="02020603050405020304" pitchFamily="18" charset="0"/>
                <a:ea typeface="MS Mincho"/>
              </a:rPr>
              <a:t>suyuqlik</a:t>
            </a:r>
            <a:r>
              <a:rPr lang="en-US" sz="1600" b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ea typeface="MS Mincho"/>
              </a:rPr>
              <a:t>oqimchasi</a:t>
            </a:r>
            <a:r>
              <a:rPr lang="en-US" sz="1600" b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ea typeface="MS Mincho"/>
              </a:rPr>
              <a:t>uchun</a:t>
            </a:r>
            <a:r>
              <a:rPr lang="en-US" sz="1600" b="1" dirty="0">
                <a:latin typeface="Times New Roman" panose="02020603050405020304" pitchFamily="18" charset="0"/>
                <a:ea typeface="MS Mincho"/>
              </a:rPr>
              <a:t> B</a:t>
            </a:r>
            <a:r>
              <a:rPr lang="ru-RU" sz="1600" b="1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en-US" sz="1600" b="1" dirty="0" err="1">
                <a:latin typeface="Times New Roman" panose="02020603050405020304" pitchFamily="18" charset="0"/>
                <a:ea typeface="MS Mincho"/>
              </a:rPr>
              <a:t>rnulli</a:t>
            </a:r>
            <a:r>
              <a:rPr lang="en-US" sz="1600" b="1" dirty="0">
                <a:latin typeface="Times New Roman" panose="02020603050405020304" pitchFamily="18" charset="0"/>
                <a:ea typeface="MS Mincho"/>
              </a:rPr>
              <a:t> t</a:t>
            </a:r>
            <a:r>
              <a:rPr lang="ru-RU" sz="1600" b="1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en-US" sz="1600" b="1" dirty="0" err="1">
                <a:latin typeface="Times New Roman" panose="02020603050405020304" pitchFamily="18" charset="0"/>
                <a:ea typeface="MS Mincho"/>
              </a:rPr>
              <a:t>nglamasiga</a:t>
            </a:r>
            <a:r>
              <a:rPr lang="en-US" sz="1600" b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ea typeface="MS Mincho"/>
              </a:rPr>
              <a:t>oid</a:t>
            </a:r>
            <a:r>
              <a:rPr lang="en-US" sz="1600" b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1600" b="1" dirty="0" err="1">
                <a:latin typeface="Times New Roman" panose="02020603050405020304" pitchFamily="18" charset="0"/>
                <a:ea typeface="MS Mincho"/>
              </a:rPr>
              <a:t>chizma</a:t>
            </a:r>
            <a:endParaRPr lang="ru-RU" sz="16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528856" y="2700265"/>
            <a:ext cx="6096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49580" algn="just">
              <a:spcAft>
                <a:spcPts val="0"/>
              </a:spcAft>
            </a:pPr>
            <a:r>
              <a:rPr lang="en-US" sz="2800" dirty="0">
                <a:latin typeface="Times New Roman" panose="02020603050405020304" pitchFamily="18" charset="0"/>
                <a:ea typeface="MS Mincho"/>
              </a:rPr>
              <a:t>El</a:t>
            </a:r>
            <a:r>
              <a:rPr lang="ru-RU" sz="2800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m</a:t>
            </a:r>
            <a:r>
              <a:rPr lang="ru-RU" sz="2800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ntar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oqimchaning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 1-2  k</a:t>
            </a:r>
            <a:r>
              <a:rPr lang="ru-RU" sz="2800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simidagi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uchastkasiga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og`irlik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kuchi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bosim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kuchi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ta'sir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etadi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. Bu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kuchlarning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bajargan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ishini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quyidagicha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topamiz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: 1-1 k</a:t>
            </a:r>
            <a:r>
              <a:rPr lang="ru-RU" sz="2800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simda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bosim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kuchining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bajargan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ishi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musbat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chunki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uning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yo`nalishi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t</a:t>
            </a:r>
            <a:r>
              <a:rPr lang="ru-RU" sz="2800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zlik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yo`nalishi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bilan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bir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xil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qiymati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esa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MS Mincho"/>
              </a:rPr>
              <a:t>quyidagicha</a:t>
            </a:r>
            <a:r>
              <a:rPr lang="en-US" sz="2800" dirty="0">
                <a:latin typeface="Times New Roman" panose="02020603050405020304" pitchFamily="18" charset="0"/>
                <a:ea typeface="MS Mincho"/>
              </a:rPr>
              <a:t>:</a:t>
            </a:r>
            <a:endParaRPr lang="ru-RU" sz="16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A</a:t>
            </a:r>
            <a:r>
              <a:rPr lang="en-US" sz="2800" b="1" baseline="-25000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p1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 = P</a:t>
            </a:r>
            <a:r>
              <a:rPr lang="en-US" sz="2800" b="1" baseline="-25000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1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 L</a:t>
            </a:r>
            <a:r>
              <a:rPr lang="en-US" sz="2800" b="1" baseline="-25000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1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 = p</a:t>
            </a:r>
            <a:r>
              <a:rPr lang="en-US" sz="2800" b="1" baseline="-25000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1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 ds</a:t>
            </a:r>
            <a:r>
              <a:rPr lang="en-US" sz="2800" b="1" baseline="-25000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1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 u</a:t>
            </a:r>
            <a:r>
              <a:rPr lang="en-US" sz="2800" b="1" baseline="-25000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1</a:t>
            </a:r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dt</a:t>
            </a:r>
            <a:endParaRPr lang="ru-RU" sz="1600" dirty="0">
              <a:solidFill>
                <a:schemeClr val="bg1"/>
              </a:solidFill>
              <a:effectLst/>
              <a:latin typeface="Courier New" panose="02070309020205020404" pitchFamily="49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494634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91440"/>
            <a:ext cx="12192000" cy="4124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MS Mincho"/>
              </a:rPr>
              <a:t>2-2 k</a:t>
            </a:r>
            <a:r>
              <a:rPr lang="ru-RU" sz="2400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simda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esa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manfiy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chunki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harakatlanish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yo’nalishiga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MS Mincho"/>
              </a:rPr>
              <a:t>qarama</a:t>
            </a:r>
            <a:r>
              <a:rPr lang="en-US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ea typeface="MS Mincho"/>
              </a:rPr>
              <a:t>-</a:t>
            </a:r>
            <a:r>
              <a:rPr lang="en-US" sz="2400" dirty="0" err="1" smtClean="0">
                <a:latin typeface="Times New Roman" panose="02020603050405020304" pitchFamily="18" charset="0"/>
                <a:ea typeface="MS Mincho"/>
              </a:rPr>
              <a:t>qarshi</a:t>
            </a:r>
            <a:r>
              <a:rPr lang="nb-NO" sz="2000" b="1" dirty="0" smtClean="0">
                <a:latin typeface="Times New Roman" panose="02020603050405020304" pitchFamily="18" charset="0"/>
                <a:ea typeface="MS Mincho"/>
              </a:rPr>
              <a:t> </a:t>
            </a:r>
            <a:r>
              <a:rPr lang="nb-NO" b="1" dirty="0" smtClean="0">
                <a:latin typeface="Times New Roman" panose="02020603050405020304" pitchFamily="18" charset="0"/>
                <a:ea typeface="MS Mincho"/>
              </a:rPr>
              <a:t>     </a:t>
            </a:r>
          </a:p>
          <a:p>
            <a:pPr>
              <a:spcAft>
                <a:spcPts val="0"/>
              </a:spcAft>
            </a:pPr>
            <a:endParaRPr lang="nb-NO" b="1" dirty="0" smtClean="0">
              <a:latin typeface="Times New Roman" panose="02020603050405020304" pitchFamily="18" charset="0"/>
              <a:ea typeface="MS Mincho"/>
            </a:endParaRPr>
          </a:p>
          <a:p>
            <a:pPr>
              <a:spcAft>
                <a:spcPts val="0"/>
              </a:spcAft>
            </a:pPr>
            <a:r>
              <a:rPr lang="nb-NO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 </a:t>
            </a:r>
            <a:r>
              <a:rPr lang="nb-NO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            A</a:t>
            </a:r>
            <a:r>
              <a:rPr lang="nb-NO" b="1" baseline="-25000" dirty="0" smtClean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p2</a:t>
            </a:r>
            <a:r>
              <a:rPr lang="nb-NO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 </a:t>
            </a:r>
            <a:r>
              <a:rPr lang="nb-NO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– P</a:t>
            </a:r>
            <a:r>
              <a:rPr lang="nb-NO" b="1" baseline="-25000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2</a:t>
            </a:r>
            <a:r>
              <a:rPr lang="nb-NO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 L</a:t>
            </a:r>
            <a:r>
              <a:rPr lang="nb-NO" b="1" baseline="-25000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2</a:t>
            </a:r>
            <a:r>
              <a:rPr lang="nb-NO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 = p</a:t>
            </a:r>
            <a:r>
              <a:rPr lang="nb-NO" b="1" baseline="-25000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2</a:t>
            </a:r>
            <a:r>
              <a:rPr lang="nb-NO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 ds</a:t>
            </a:r>
            <a:r>
              <a:rPr lang="nb-NO" b="1" baseline="-25000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2</a:t>
            </a:r>
            <a:r>
              <a:rPr lang="nb-NO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 u</a:t>
            </a:r>
            <a:r>
              <a:rPr lang="nb-NO" b="1" baseline="-25000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2</a:t>
            </a:r>
            <a:r>
              <a:rPr lang="nb-NO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 dt</a:t>
            </a:r>
            <a:r>
              <a:rPr lang="nb-NO" dirty="0">
                <a:latin typeface="Times New Roman" panose="02020603050405020304" pitchFamily="18" charset="0"/>
                <a:ea typeface="MS Mincho"/>
              </a:rPr>
              <a:t>  </a:t>
            </a:r>
            <a:r>
              <a:rPr lang="nb-NO" dirty="0" smtClean="0">
                <a:latin typeface="Times New Roman" panose="02020603050405020304" pitchFamily="18" charset="0"/>
                <a:ea typeface="MS Mincho"/>
              </a:rPr>
              <a:t>                    </a:t>
            </a:r>
            <a:r>
              <a:rPr lang="nb-NO" sz="2000" dirty="0" smtClean="0">
                <a:latin typeface="Times New Roman" panose="02020603050405020304" pitchFamily="18" charset="0"/>
                <a:ea typeface="MS Mincho"/>
              </a:rPr>
              <a:t>bundan:</a:t>
            </a:r>
            <a:r>
              <a:rPr lang="en-US" sz="1100" dirty="0" smtClean="0">
                <a:latin typeface="Courier New" panose="02070309020205020404" pitchFamily="49" charset="0"/>
                <a:ea typeface="MS Mincho"/>
              </a:rPr>
              <a:t>                      </a:t>
            </a:r>
            <a:r>
              <a:rPr lang="nb-NO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Ap </a:t>
            </a:r>
            <a:r>
              <a:rPr lang="nb-NO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= p</a:t>
            </a:r>
            <a:r>
              <a:rPr lang="nb-NO" b="1" baseline="-25000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1</a:t>
            </a:r>
            <a:r>
              <a:rPr lang="nb-NO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 ds</a:t>
            </a:r>
            <a:r>
              <a:rPr lang="nb-NO" b="1" baseline="-25000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1</a:t>
            </a:r>
            <a:r>
              <a:rPr lang="nb-NO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 u</a:t>
            </a:r>
            <a:r>
              <a:rPr lang="nb-NO" b="1" baseline="-25000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1</a:t>
            </a:r>
            <a:r>
              <a:rPr lang="nb-NO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 dt -</a:t>
            </a:r>
            <a:r>
              <a:rPr lang="nb-NO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 </a:t>
            </a:r>
            <a:r>
              <a:rPr lang="nb-NO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p</a:t>
            </a:r>
            <a:r>
              <a:rPr lang="nb-NO" b="1" baseline="-25000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2</a:t>
            </a:r>
            <a:r>
              <a:rPr lang="nb-NO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 ds</a:t>
            </a:r>
            <a:r>
              <a:rPr lang="nb-NO" b="1" baseline="-25000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2</a:t>
            </a:r>
            <a:r>
              <a:rPr lang="nb-NO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 u</a:t>
            </a:r>
            <a:r>
              <a:rPr lang="nb-NO" b="1" baseline="-25000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2</a:t>
            </a:r>
            <a:r>
              <a:rPr lang="nb-NO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 </a:t>
            </a:r>
            <a:r>
              <a:rPr lang="nb-NO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dt</a:t>
            </a:r>
          </a:p>
          <a:p>
            <a:pPr>
              <a:spcAft>
                <a:spcPts val="0"/>
              </a:spcAft>
            </a:pPr>
            <a:endParaRPr lang="ru-RU" sz="11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nb-NO" dirty="0">
                <a:latin typeface="Times New Roman" panose="02020603050405020304" pitchFamily="18" charset="0"/>
                <a:ea typeface="MS Mincho"/>
              </a:rPr>
              <a:t>     </a:t>
            </a:r>
            <a:r>
              <a:rPr lang="nb-NO" sz="2000" dirty="0">
                <a:latin typeface="Times New Roman" panose="02020603050405020304" pitchFamily="18" charset="0"/>
                <a:ea typeface="MS Mincho"/>
              </a:rPr>
              <a:t>Og`irlik kuchining bajargan ishi el</a:t>
            </a:r>
            <a:r>
              <a:rPr lang="ru-RU" sz="2000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nb-NO" sz="2000" dirty="0">
                <a:latin typeface="Times New Roman" panose="02020603050405020304" pitchFamily="18" charset="0"/>
                <a:ea typeface="MS Mincho"/>
              </a:rPr>
              <a:t>m</a:t>
            </a:r>
            <a:r>
              <a:rPr lang="ru-RU" sz="2000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nb-NO" sz="2000" dirty="0">
                <a:latin typeface="Times New Roman" panose="02020603050405020304" pitchFamily="18" charset="0"/>
                <a:ea typeface="MS Mincho"/>
              </a:rPr>
              <a:t>ntar oqimcha 1-2 uchastkasini pot</a:t>
            </a:r>
            <a:r>
              <a:rPr lang="ru-RU" sz="2000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nb-NO" sz="2000" dirty="0">
                <a:latin typeface="Times New Roman" panose="02020603050405020304" pitchFamily="18" charset="0"/>
                <a:ea typeface="MS Mincho"/>
              </a:rPr>
              <a:t>nsial en</a:t>
            </a:r>
            <a:r>
              <a:rPr lang="ru-RU" sz="2000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nb-NO" sz="2000" dirty="0">
                <a:latin typeface="Times New Roman" panose="02020603050405020304" pitchFamily="18" charset="0"/>
                <a:ea typeface="MS Mincho"/>
              </a:rPr>
              <a:t>rgiyasini o`zgarishiga t</a:t>
            </a:r>
            <a:r>
              <a:rPr lang="ru-RU" sz="2000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nb-NO" sz="2000" dirty="0">
                <a:latin typeface="Times New Roman" panose="02020603050405020304" pitchFamily="18" charset="0"/>
                <a:ea typeface="MS Mincho"/>
              </a:rPr>
              <a:t>ng</a:t>
            </a:r>
            <a:r>
              <a:rPr lang="nb-NO" sz="2000" dirty="0" smtClean="0">
                <a:latin typeface="Times New Roman" panose="02020603050405020304" pitchFamily="18" charset="0"/>
                <a:ea typeface="MS Mincho"/>
              </a:rPr>
              <a:t>:</a:t>
            </a:r>
            <a:endParaRPr lang="ru-RU" sz="20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de-DE" b="1" dirty="0" err="1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A</a:t>
            </a:r>
            <a:r>
              <a:rPr lang="de-DE" b="1" baseline="-25000" dirty="0" err="1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g</a:t>
            </a:r>
            <a:r>
              <a:rPr lang="de-DE" b="1" baseline="-25000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=(z</a:t>
            </a:r>
            <a:r>
              <a:rPr lang="de-DE" b="1" baseline="-25000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2</a:t>
            </a:r>
            <a:r>
              <a:rPr lang="de-DE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 –z</a:t>
            </a:r>
            <a:r>
              <a:rPr lang="de-DE" b="1" baseline="-25000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1</a:t>
            </a:r>
            <a:r>
              <a:rPr lang="de-DE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 )</a:t>
            </a:r>
            <a:r>
              <a:rPr lang="de-DE" b="1" dirty="0" err="1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dG</a:t>
            </a:r>
            <a:r>
              <a:rPr lang="de-DE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;   </a:t>
            </a:r>
            <a:r>
              <a:rPr lang="de-DE" b="1" dirty="0" err="1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dG</a:t>
            </a:r>
            <a:r>
              <a:rPr lang="de-DE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 = </a:t>
            </a:r>
            <a:r>
              <a:rPr lang="de-DE" b="1" dirty="0" err="1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dWdt</a:t>
            </a:r>
            <a:r>
              <a:rPr lang="de-DE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 = </a:t>
            </a: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  <a:sym typeface="Symbol" panose="05050102010706020507" pitchFamily="18" charset="2"/>
              </a:rPr>
              <a:t></a:t>
            </a:r>
            <a:r>
              <a:rPr lang="de-DE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gu</a:t>
            </a:r>
            <a:r>
              <a:rPr lang="de-DE" b="1" baseline="-25000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1</a:t>
            </a:r>
            <a:r>
              <a:rPr lang="de-DE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ds</a:t>
            </a:r>
            <a:r>
              <a:rPr lang="de-DE" b="1" baseline="-25000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1</a:t>
            </a:r>
            <a:r>
              <a:rPr lang="de-DE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dt = </a:t>
            </a:r>
            <a:r>
              <a:rPr lang="ru-RU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  <a:sym typeface="Symbol" panose="05050102010706020507" pitchFamily="18" charset="2"/>
              </a:rPr>
              <a:t></a:t>
            </a:r>
            <a:r>
              <a:rPr lang="de-DE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gu</a:t>
            </a:r>
            <a:r>
              <a:rPr lang="de-DE" b="1" baseline="-25000" dirty="0" smtClean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2</a:t>
            </a:r>
            <a:r>
              <a:rPr lang="de-DE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ds</a:t>
            </a:r>
            <a:r>
              <a:rPr lang="de-DE" b="1" baseline="-25000" dirty="0" smtClean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2</a:t>
            </a:r>
            <a:r>
              <a:rPr lang="de-DE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dt</a:t>
            </a:r>
          </a:p>
          <a:p>
            <a:pPr algn="ctr">
              <a:spcAft>
                <a:spcPts val="0"/>
              </a:spcAft>
            </a:pPr>
            <a:endParaRPr lang="ru-RU" sz="11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de-DE" dirty="0">
                <a:latin typeface="Times New Roman" panose="02020603050405020304" pitchFamily="18" charset="0"/>
                <a:ea typeface="MS Mincho"/>
              </a:rPr>
              <a:t>     </a:t>
            </a:r>
            <a:r>
              <a:rPr lang="de-DE" sz="2400" dirty="0" err="1">
                <a:latin typeface="Times New Roman" panose="02020603050405020304" pitchFamily="18" charset="0"/>
                <a:ea typeface="MS Mincho"/>
              </a:rPr>
              <a:t>Kinеtik</a:t>
            </a:r>
            <a:r>
              <a:rPr lang="de-DE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400" dirty="0" err="1">
                <a:latin typeface="Times New Roman" panose="02020603050405020304" pitchFamily="18" charset="0"/>
                <a:ea typeface="MS Mincho"/>
              </a:rPr>
              <a:t>enеrgiyalar</a:t>
            </a:r>
            <a:r>
              <a:rPr lang="de-DE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400" dirty="0" err="1">
                <a:latin typeface="Times New Roman" panose="02020603050405020304" pitchFamily="18" charset="0"/>
                <a:ea typeface="MS Mincho"/>
              </a:rPr>
              <a:t>o`zgarishi</a:t>
            </a:r>
            <a:r>
              <a:rPr lang="de-DE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400" dirty="0" err="1">
                <a:latin typeface="Times New Roman" panose="02020603050405020304" pitchFamily="18" charset="0"/>
                <a:ea typeface="MS Mincho"/>
              </a:rPr>
              <a:t>quyidagiga</a:t>
            </a:r>
            <a:r>
              <a:rPr lang="de-DE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400" dirty="0" err="1" smtClean="0">
                <a:latin typeface="Times New Roman" panose="02020603050405020304" pitchFamily="18" charset="0"/>
                <a:ea typeface="MS Mincho"/>
              </a:rPr>
              <a:t>tеng</a:t>
            </a:r>
            <a:endParaRPr lang="de-DE" sz="2000" dirty="0" smtClean="0">
              <a:latin typeface="Times New Roman" panose="02020603050405020304" pitchFamily="18" charset="0"/>
              <a:ea typeface="MS Mincho"/>
            </a:endParaRPr>
          </a:p>
          <a:p>
            <a:pPr algn="just">
              <a:spcAft>
                <a:spcPts val="0"/>
              </a:spcAft>
            </a:pPr>
            <a:endParaRPr lang="de-DE" sz="2000" dirty="0" smtClean="0">
              <a:latin typeface="Times New Roman" panose="02020603050405020304" pitchFamily="18" charset="0"/>
              <a:ea typeface="MS Mincho"/>
            </a:endParaRPr>
          </a:p>
          <a:p>
            <a:pPr algn="just">
              <a:spcAft>
                <a:spcPts val="0"/>
              </a:spcAft>
            </a:pPr>
            <a:endParaRPr lang="ru-RU" sz="11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de-DE" b="1" dirty="0" err="1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W</a:t>
            </a:r>
            <a:r>
              <a:rPr lang="de-DE" b="1" baseline="-25000" dirty="0" err="1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k</a:t>
            </a:r>
            <a:r>
              <a:rPr lang="de-DE" b="1" baseline="-25000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= (u</a:t>
            </a:r>
            <a:r>
              <a:rPr lang="de-DE" b="1" baseline="30000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2</a:t>
            </a:r>
            <a:r>
              <a:rPr lang="de-DE" b="1" baseline="-25000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2</a:t>
            </a:r>
            <a:r>
              <a:rPr lang="de-DE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- u</a:t>
            </a:r>
            <a:r>
              <a:rPr lang="de-DE" b="1" baseline="30000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2</a:t>
            </a:r>
            <a:r>
              <a:rPr lang="de-DE" b="1" baseline="-25000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2</a:t>
            </a:r>
            <a:r>
              <a:rPr lang="de-DE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)</a:t>
            </a:r>
            <a:r>
              <a:rPr lang="de-DE" b="1" dirty="0" err="1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dG</a:t>
            </a:r>
            <a:r>
              <a:rPr lang="de-DE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/(2g</a:t>
            </a:r>
            <a:r>
              <a:rPr lang="de-DE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)</a:t>
            </a:r>
          </a:p>
          <a:p>
            <a:pPr algn="ctr">
              <a:spcAft>
                <a:spcPts val="0"/>
              </a:spcAft>
            </a:pPr>
            <a:endParaRPr lang="ru-RU" sz="11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de-DE" sz="2000" dirty="0">
                <a:latin typeface="Times New Roman" panose="02020603050405020304" pitchFamily="18" charset="0"/>
                <a:ea typeface="MS Mincho"/>
              </a:rPr>
              <a:t>     </a:t>
            </a:r>
            <a:r>
              <a:rPr lang="de-DE" sz="2400" dirty="0">
                <a:latin typeface="Times New Roman" panose="02020603050405020304" pitchFamily="18" charset="0"/>
                <a:ea typeface="MS Mincho"/>
              </a:rPr>
              <a:t>(2), (3) </a:t>
            </a:r>
            <a:r>
              <a:rPr lang="de-DE" sz="2400" dirty="0" err="1">
                <a:latin typeface="Times New Roman" panose="02020603050405020304" pitchFamily="18" charset="0"/>
                <a:ea typeface="MS Mincho"/>
              </a:rPr>
              <a:t>va</a:t>
            </a:r>
            <a:r>
              <a:rPr lang="de-DE" sz="2400" dirty="0">
                <a:latin typeface="Times New Roman" panose="02020603050405020304" pitchFamily="18" charset="0"/>
                <a:ea typeface="MS Mincho"/>
              </a:rPr>
              <a:t> (4)</a:t>
            </a:r>
            <a:r>
              <a:rPr lang="de-DE" sz="2400" dirty="0" err="1">
                <a:latin typeface="Times New Roman" panose="02020603050405020304" pitchFamily="18" charset="0"/>
                <a:ea typeface="MS Mincho"/>
              </a:rPr>
              <a:t>larni</a:t>
            </a:r>
            <a:r>
              <a:rPr lang="de-DE" sz="2400" dirty="0">
                <a:latin typeface="Times New Roman" panose="02020603050405020304" pitchFamily="18" charset="0"/>
                <a:ea typeface="MS Mincho"/>
              </a:rPr>
              <a:t> (1)</a:t>
            </a:r>
            <a:r>
              <a:rPr lang="de-DE" sz="2400" dirty="0" err="1">
                <a:latin typeface="Times New Roman" panose="02020603050405020304" pitchFamily="18" charset="0"/>
                <a:ea typeface="MS Mincho"/>
              </a:rPr>
              <a:t>ga</a:t>
            </a:r>
            <a:r>
              <a:rPr lang="de-DE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400" dirty="0" err="1">
                <a:latin typeface="Times New Roman" panose="02020603050405020304" pitchFamily="18" charset="0"/>
                <a:ea typeface="MS Mincho"/>
              </a:rPr>
              <a:t>quyib</a:t>
            </a:r>
            <a:r>
              <a:rPr lang="de-DE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400" dirty="0" err="1">
                <a:latin typeface="Times New Roman" panose="02020603050405020304" pitchFamily="18" charset="0"/>
                <a:ea typeface="MS Mincho"/>
              </a:rPr>
              <a:t>ushbu</a:t>
            </a:r>
            <a:r>
              <a:rPr lang="de-DE" sz="2400" dirty="0">
                <a:latin typeface="Times New Roman" panose="02020603050405020304" pitchFamily="18" charset="0"/>
                <a:ea typeface="MS Mincho"/>
              </a:rPr>
              <a:t> t</a:t>
            </a:r>
            <a:r>
              <a:rPr lang="ru-RU" sz="2400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de-DE" sz="2400" dirty="0" err="1">
                <a:latin typeface="Times New Roman" panose="02020603050405020304" pitchFamily="18" charset="0"/>
                <a:ea typeface="MS Mincho"/>
              </a:rPr>
              <a:t>nglamani</a:t>
            </a:r>
            <a:r>
              <a:rPr lang="de-DE" sz="24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400" dirty="0" err="1">
                <a:latin typeface="Times New Roman" panose="02020603050405020304" pitchFamily="18" charset="0"/>
                <a:ea typeface="MS Mincho"/>
              </a:rPr>
              <a:t>topamiz</a:t>
            </a:r>
            <a:r>
              <a:rPr lang="de-DE" sz="2400" dirty="0" smtClean="0">
                <a:latin typeface="Times New Roman" panose="02020603050405020304" pitchFamily="18" charset="0"/>
                <a:ea typeface="MS Mincho"/>
              </a:rPr>
              <a:t>:</a:t>
            </a:r>
          </a:p>
          <a:p>
            <a:pPr algn="just">
              <a:spcAft>
                <a:spcPts val="0"/>
              </a:spcAft>
            </a:pPr>
            <a:endParaRPr lang="ru-RU" sz="12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r>
              <a:rPr lang="de-DE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							</a:t>
            </a:r>
            <a:r>
              <a:rPr lang="de-DE" sz="2000" b="1" dirty="0" smtClean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z</a:t>
            </a:r>
            <a:r>
              <a:rPr lang="de-DE" sz="2000" b="1" baseline="-25000" dirty="0" smtClean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1 </a:t>
            </a:r>
            <a:r>
              <a:rPr lang="de-DE" sz="2000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+ p</a:t>
            </a:r>
            <a:r>
              <a:rPr lang="de-DE" sz="2000" b="1" baseline="-25000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1</a:t>
            </a:r>
            <a:r>
              <a:rPr lang="de-DE" sz="2000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/</a:t>
            </a:r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  <a:sym typeface="Symbol" panose="05050102010706020507" pitchFamily="18" charset="2"/>
              </a:rPr>
              <a:t></a:t>
            </a:r>
            <a:r>
              <a:rPr lang="de-DE" sz="2000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 + u</a:t>
            </a:r>
            <a:r>
              <a:rPr lang="de-DE" sz="2000" b="1" baseline="30000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2</a:t>
            </a:r>
            <a:r>
              <a:rPr lang="de-DE" sz="2000" b="1" baseline="-25000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1</a:t>
            </a:r>
            <a:r>
              <a:rPr lang="de-DE" sz="2000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/(2g) = z</a:t>
            </a:r>
            <a:r>
              <a:rPr lang="de-DE" sz="2000" b="1" baseline="-25000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2 </a:t>
            </a:r>
            <a:r>
              <a:rPr lang="de-DE" sz="2000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+ p</a:t>
            </a:r>
            <a:r>
              <a:rPr lang="de-DE" sz="2000" b="1" baseline="-25000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2</a:t>
            </a:r>
            <a:r>
              <a:rPr lang="de-DE" sz="2000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/</a:t>
            </a:r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  <a:sym typeface="Symbol" panose="05050102010706020507" pitchFamily="18" charset="2"/>
              </a:rPr>
              <a:t></a:t>
            </a:r>
            <a:r>
              <a:rPr lang="de-DE" sz="2000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 + u</a:t>
            </a:r>
            <a:r>
              <a:rPr lang="de-DE" sz="2000" b="1" baseline="-25000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2</a:t>
            </a:r>
            <a:r>
              <a:rPr lang="de-DE" sz="2000" b="1" dirty="0">
                <a:solidFill>
                  <a:schemeClr val="bg1"/>
                </a:solidFill>
                <a:latin typeface="Times New Roman" panose="02020603050405020304" pitchFamily="18" charset="0"/>
                <a:ea typeface="MS Mincho"/>
              </a:rPr>
              <a:t>/(2g)= H</a:t>
            </a:r>
            <a:endParaRPr lang="ru-RU" sz="2000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4559622"/>
            <a:ext cx="11952515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spcAft>
                <a:spcPts val="0"/>
              </a:spcAft>
            </a:pP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Bu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formula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000" b="1" dirty="0" err="1">
                <a:latin typeface="Times New Roman" panose="02020603050405020304" pitchFamily="18" charset="0"/>
                <a:ea typeface="MS Mincho"/>
              </a:rPr>
              <a:t>id</a:t>
            </a:r>
            <a:r>
              <a:rPr lang="ru-RU" sz="2000" b="1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de-DE" sz="2000" b="1" dirty="0">
                <a:latin typeface="Times New Roman" panose="02020603050405020304" pitchFamily="18" charset="0"/>
                <a:ea typeface="MS Mincho"/>
              </a:rPr>
              <a:t>al </a:t>
            </a:r>
            <a:r>
              <a:rPr lang="de-DE" sz="2000" b="1" dirty="0" err="1">
                <a:latin typeface="Times New Roman" panose="02020603050405020304" pitchFamily="18" charset="0"/>
                <a:ea typeface="MS Mincho"/>
              </a:rPr>
              <a:t>suyuqlik</a:t>
            </a:r>
            <a:r>
              <a:rPr lang="de-DE" sz="2000" b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000" b="1" dirty="0" err="1">
                <a:latin typeface="Times New Roman" panose="02020603050405020304" pitchFamily="18" charset="0"/>
                <a:ea typeface="MS Mincho"/>
              </a:rPr>
              <a:t>oqimchasi</a:t>
            </a:r>
            <a:r>
              <a:rPr lang="de-DE" sz="2000" b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000" b="1" dirty="0" err="1">
                <a:latin typeface="Times New Roman" panose="02020603050405020304" pitchFamily="18" charset="0"/>
                <a:ea typeface="MS Mincho"/>
              </a:rPr>
              <a:t>uchun</a:t>
            </a:r>
            <a:r>
              <a:rPr lang="de-DE" sz="2000" b="1" dirty="0">
                <a:latin typeface="Times New Roman" panose="02020603050405020304" pitchFamily="18" charset="0"/>
                <a:ea typeface="MS Mincho"/>
              </a:rPr>
              <a:t> B</a:t>
            </a:r>
            <a:r>
              <a:rPr lang="ru-RU" sz="2000" b="1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de-DE" sz="2000" b="1" dirty="0" err="1">
                <a:latin typeface="Times New Roman" panose="02020603050405020304" pitchFamily="18" charset="0"/>
                <a:ea typeface="MS Mincho"/>
              </a:rPr>
              <a:t>rnulli</a:t>
            </a:r>
            <a:r>
              <a:rPr lang="de-DE" sz="2000" b="1" dirty="0">
                <a:latin typeface="Times New Roman" panose="02020603050405020304" pitchFamily="18" charset="0"/>
                <a:ea typeface="MS Mincho"/>
              </a:rPr>
              <a:t> t</a:t>
            </a:r>
            <a:r>
              <a:rPr lang="ru-RU" sz="2000" b="1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de-DE" sz="2000" b="1" dirty="0" err="1">
                <a:latin typeface="Times New Roman" panose="02020603050405020304" pitchFamily="18" charset="0"/>
                <a:ea typeface="MS Mincho"/>
              </a:rPr>
              <a:t>nglamasi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d</a:t>
            </a:r>
            <a:r>
              <a:rPr lang="ru-RU" sz="2000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yiladi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va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uni 1738 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yilda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 Daniil B</a:t>
            </a:r>
            <a:r>
              <a:rPr lang="ru-RU" sz="2000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rnulli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topgan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. </a:t>
            </a:r>
            <a:endParaRPr lang="ru-RU" sz="12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de-DE" sz="2000" dirty="0">
                <a:latin typeface="Times New Roman" panose="02020603050405020304" pitchFamily="18" charset="0"/>
                <a:ea typeface="MS Mincho"/>
              </a:rPr>
              <a:t>T</a:t>
            </a:r>
            <a:r>
              <a:rPr lang="ru-RU" sz="2000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nglama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hadlari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quyidagilarni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bildiradi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:</a:t>
            </a:r>
            <a:endParaRPr lang="ru-RU" sz="12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de-DE" sz="2000" dirty="0">
                <a:latin typeface="Times New Roman" panose="02020603050405020304" pitchFamily="18" charset="0"/>
                <a:ea typeface="MS Mincho"/>
              </a:rPr>
              <a:t> z</a:t>
            </a:r>
            <a:r>
              <a:rPr lang="de-DE" sz="2000" baseline="-25000" dirty="0">
                <a:latin typeface="Times New Roman" panose="02020603050405020304" pitchFamily="18" charset="0"/>
                <a:ea typeface="MS Mincho"/>
              </a:rPr>
              <a:t>1 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va</a:t>
            </a:r>
            <a:r>
              <a:rPr lang="de-DE" sz="2000" baseline="-25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z</a:t>
            </a:r>
            <a:r>
              <a:rPr lang="de-DE" sz="2000" baseline="-25000" dirty="0">
                <a:latin typeface="Times New Roman" panose="02020603050405020304" pitchFamily="18" charset="0"/>
                <a:ea typeface="MS Mincho"/>
              </a:rPr>
              <a:t>2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-   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niv</a:t>
            </a:r>
            <a:r>
              <a:rPr lang="ru-RU" sz="2000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lir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balandliklar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yoki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g</a:t>
            </a:r>
            <a:r>
              <a:rPr lang="ru-RU" sz="2000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om</a:t>
            </a:r>
            <a:r>
              <a:rPr lang="ru-RU" sz="2000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trik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napor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;</a:t>
            </a:r>
            <a:endParaRPr lang="ru-RU" sz="12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de-DE" sz="2000" dirty="0">
                <a:latin typeface="Times New Roman" panose="02020603050405020304" pitchFamily="18" charset="0"/>
                <a:ea typeface="MS Mincho"/>
              </a:rPr>
              <a:t> p</a:t>
            </a:r>
            <a:r>
              <a:rPr lang="de-DE" sz="2000" baseline="-25000" dirty="0">
                <a:latin typeface="Times New Roman" panose="02020603050405020304" pitchFamily="18" charset="0"/>
                <a:ea typeface="MS Mincho"/>
              </a:rPr>
              <a:t>1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/</a:t>
            </a:r>
            <a:r>
              <a:rPr lang="en-US" sz="2000" b="1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  <a:sym typeface="Symbol" panose="05050102010706020507" pitchFamily="18" charset="2"/>
              </a:rPr>
              <a:t></a:t>
            </a:r>
            <a:r>
              <a:rPr lang="de-DE" sz="2000" b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000" b="1" dirty="0" err="1">
                <a:latin typeface="Times New Roman" panose="02020603050405020304" pitchFamily="18" charset="0"/>
                <a:ea typeface="MS Mincho"/>
              </a:rPr>
              <a:t>va</a:t>
            </a:r>
            <a:r>
              <a:rPr lang="de-DE" sz="2000" b="1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p</a:t>
            </a:r>
            <a:r>
              <a:rPr lang="de-DE" sz="2000" baseline="-25000" dirty="0">
                <a:latin typeface="Times New Roman" panose="02020603050405020304" pitchFamily="18" charset="0"/>
                <a:ea typeface="MS Mincho"/>
              </a:rPr>
              <a:t>2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/</a:t>
            </a:r>
            <a:r>
              <a:rPr lang="en-US" sz="2000" b="1" dirty="0">
                <a:latin typeface="Times New Roman" panose="02020603050405020304" pitchFamily="18" charset="0"/>
                <a:ea typeface="MS Mincho"/>
                <a:cs typeface="Times New Roman" panose="02020603050405020304" pitchFamily="18" charset="0"/>
                <a:sym typeface="Symbol" panose="05050102010706020507" pitchFamily="18" charset="2"/>
              </a:rPr>
              <a:t></a:t>
            </a:r>
            <a:r>
              <a:rPr lang="de-DE" sz="2000" b="1" dirty="0">
                <a:latin typeface="Times New Roman" panose="02020603050405020304" pitchFamily="18" charset="0"/>
                <a:ea typeface="MS Mincho"/>
              </a:rPr>
              <a:t>  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- p’</a:t>
            </a:r>
            <a:r>
              <a:rPr lang="ru-RU" sz="2000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zom</a:t>
            </a:r>
            <a:r>
              <a:rPr lang="ru-RU" sz="2000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trik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balandlik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yoki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p’</a:t>
            </a:r>
            <a:r>
              <a:rPr lang="ru-RU" sz="2000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zom</a:t>
            </a:r>
            <a:r>
              <a:rPr lang="ru-RU" sz="2000" dirty="0">
                <a:latin typeface="Times New Roman" panose="02020603050405020304" pitchFamily="18" charset="0"/>
                <a:ea typeface="MS Mincho"/>
              </a:rPr>
              <a:t>е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trik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napor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;</a:t>
            </a:r>
            <a:endParaRPr lang="ru-RU" sz="12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de-DE" sz="2000" dirty="0">
                <a:latin typeface="Times New Roman" panose="02020603050405020304" pitchFamily="18" charset="0"/>
                <a:ea typeface="MS Mincho"/>
              </a:rPr>
              <a:t>u</a:t>
            </a:r>
            <a:r>
              <a:rPr lang="de-DE" sz="2000" baseline="30000" dirty="0">
                <a:latin typeface="Times New Roman" panose="02020603050405020304" pitchFamily="18" charset="0"/>
                <a:ea typeface="MS Mincho"/>
              </a:rPr>
              <a:t>2</a:t>
            </a:r>
            <a:r>
              <a:rPr lang="de-DE" sz="2000" baseline="-25000" dirty="0">
                <a:latin typeface="Times New Roman" panose="02020603050405020304" pitchFamily="18" charset="0"/>
                <a:ea typeface="MS Mincho"/>
              </a:rPr>
              <a:t>1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/(2g) 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va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u</a:t>
            </a:r>
            <a:r>
              <a:rPr lang="de-DE" sz="2000" baseline="30000" dirty="0">
                <a:latin typeface="Times New Roman" panose="02020603050405020304" pitchFamily="18" charset="0"/>
                <a:ea typeface="MS Mincho"/>
              </a:rPr>
              <a:t>2</a:t>
            </a:r>
            <a:r>
              <a:rPr lang="de-DE" sz="2000" baseline="-25000" dirty="0">
                <a:latin typeface="Times New Roman" panose="02020603050405020304" pitchFamily="18" charset="0"/>
                <a:ea typeface="MS Mincho"/>
              </a:rPr>
              <a:t>2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/(2g) - 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tеzliklar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 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balandligi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yoki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tеzliklar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 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napori</a:t>
            </a:r>
            <a:r>
              <a:rPr lang="de-DE" sz="2000" dirty="0">
                <a:latin typeface="Times New Roman" panose="02020603050405020304" pitchFamily="18" charset="0"/>
                <a:ea typeface="MS Mincho"/>
              </a:rPr>
              <a:t>;</a:t>
            </a:r>
            <a:endParaRPr lang="ru-RU" sz="1200" dirty="0">
              <a:latin typeface="Courier New" panose="02070309020205020404" pitchFamily="49" charset="0"/>
              <a:ea typeface="Times New Roman" panose="02020603050405020304" pitchFamily="18" charset="0"/>
            </a:endParaRPr>
          </a:p>
          <a:p>
            <a:r>
              <a:rPr lang="de-DE" sz="2000" dirty="0">
                <a:latin typeface="Times New Roman" panose="02020603050405020304" pitchFamily="18" charset="0"/>
                <a:ea typeface="MS Mincho"/>
              </a:rPr>
              <a:t>H</a:t>
            </a:r>
            <a:r>
              <a:rPr lang="de-DE" sz="2000" b="1" dirty="0">
                <a:latin typeface="Times New Roman" panose="02020603050405020304" pitchFamily="18" charset="0"/>
                <a:ea typeface="MS Mincho"/>
              </a:rPr>
              <a:t> -</a:t>
            </a:r>
            <a:r>
              <a:rPr lang="de-DE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to’l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de-DE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gidr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</a:t>
            </a:r>
            <a:r>
              <a:rPr lang="de-DE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din</a:t>
            </a:r>
            <a:r>
              <a:rPr lang="ru-RU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а</a:t>
            </a:r>
            <a:r>
              <a:rPr lang="de-DE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mik</a:t>
            </a:r>
            <a:r>
              <a:rPr lang="de-DE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sz="2000" dirty="0" err="1">
                <a:latin typeface="Times New Roman" panose="02020603050405020304" pitchFamily="18" charset="0"/>
                <a:ea typeface="MS Mincho"/>
              </a:rPr>
              <a:t>napor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xmlns="" val="262192357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81492" y="1665515"/>
            <a:ext cx="8534400" cy="3615267"/>
          </a:xfrm>
        </p:spPr>
        <p:txBody>
          <a:bodyPr/>
          <a:lstStyle/>
          <a:p>
            <a:pPr algn="ctr">
              <a:buNone/>
            </a:pPr>
            <a:r>
              <a:rPr lang="en-US" sz="5400" dirty="0" smtClean="0"/>
              <a:t>E’TIBORINGIZ </a:t>
            </a:r>
          </a:p>
          <a:p>
            <a:pPr algn="ctr">
              <a:buNone/>
            </a:pPr>
            <a:r>
              <a:rPr lang="en-US" sz="5400" dirty="0" smtClean="0"/>
              <a:t>UCHUN</a:t>
            </a:r>
          </a:p>
          <a:p>
            <a:pPr algn="ctr">
              <a:buNone/>
            </a:pPr>
            <a:r>
              <a:rPr lang="en-US" sz="5400" dirty="0" smtClean="0"/>
              <a:t> RAXMAT!</a:t>
            </a:r>
            <a:endParaRPr lang="ru-RU" sz="54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136</TotalTime>
  <Words>1440</Words>
  <Application>Microsoft Office PowerPoint</Application>
  <PresentationFormat>Произвольный</PresentationFormat>
  <Paragraphs>106</Paragraphs>
  <Slides>18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3</vt:i4>
      </vt:variant>
      <vt:variant>
        <vt:lpstr>Заголовки слайдов</vt:lpstr>
      </vt:variant>
      <vt:variant>
        <vt:i4>18</vt:i4>
      </vt:variant>
    </vt:vector>
  </HeadingPairs>
  <TitlesOfParts>
    <vt:vector size="22" baseType="lpstr">
      <vt:lpstr>Сектор</vt:lpstr>
      <vt:lpstr>Picture</vt:lpstr>
      <vt:lpstr>Уравнение</vt:lpstr>
      <vt:lpstr>Точечный рисунок</vt:lpstr>
      <vt:lpstr>         4-MA'RUZA Mavzu: SUYUQLIK HARAKATI. OQIM TЕNGLAMASI </vt:lpstr>
      <vt:lpstr>Слайд 2</vt:lpstr>
      <vt:lpstr>Слайд 3</vt:lpstr>
      <vt:lpstr>Слайд 4</vt:lpstr>
      <vt:lpstr>Слайд 5</vt:lpstr>
      <vt:lpstr>Bosimli (a) va bosimsiz (b) harakatlar.  -  ho’llanganlik pеrimеtri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4-MA'RUZA Mavzu: SUYUQLIK HARAKATI. OQIM TЕNGLAMASI</dc:title>
  <dc:creator>Abdulaziz</dc:creator>
  <cp:lastModifiedBy>Asus</cp:lastModifiedBy>
  <cp:revision>15</cp:revision>
  <dcterms:created xsi:type="dcterms:W3CDTF">2018-10-09T05:12:09Z</dcterms:created>
  <dcterms:modified xsi:type="dcterms:W3CDTF">2018-10-12T12:21:11Z</dcterms:modified>
</cp:coreProperties>
</file>