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7" r:id="rId1"/>
  </p:sldMasterIdLst>
  <p:sldIdLst>
    <p:sldId id="256" r:id="rId2"/>
    <p:sldId id="258" r:id="rId3"/>
    <p:sldId id="275" r:id="rId4"/>
    <p:sldId id="276" r:id="rId5"/>
    <p:sldId id="277" r:id="rId6"/>
    <p:sldId id="278" r:id="rId7"/>
    <p:sldId id="279" r:id="rId8"/>
    <p:sldId id="284" r:id="rId9"/>
    <p:sldId id="285" r:id="rId10"/>
    <p:sldId id="286" r:id="rId11"/>
    <p:sldId id="287" r:id="rId12"/>
    <p:sldId id="288" r:id="rId13"/>
    <p:sldId id="289" r:id="rId14"/>
    <p:sldId id="280" r:id="rId15"/>
    <p:sldId id="281" r:id="rId16"/>
    <p:sldId id="282" r:id="rId17"/>
    <p:sldId id="28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1988800" y="3048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2819400"/>
            <a:ext cx="85344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207264" y="2420112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381000"/>
            <a:ext cx="103632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815584" y="1026373"/>
            <a:ext cx="609600" cy="4413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02336" y="1527048"/>
            <a:ext cx="1133856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11988800" y="1905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203200" y="2286000"/>
            <a:ext cx="11777472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207264" y="142352"/>
            <a:ext cx="11777472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24568" y="2743200"/>
            <a:ext cx="8640232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203200" y="2438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533400"/>
            <a:ext cx="103632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721600" y="6409944"/>
            <a:ext cx="4059936" cy="36576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6084107" y="1575653"/>
            <a:ext cx="11895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402336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6400800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6096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12192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03200" y="1371600"/>
            <a:ext cx="11777472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94564" y="6391656"/>
            <a:ext cx="11777472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5386917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388441" y="1524000"/>
            <a:ext cx="5389033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6400" y="6409944"/>
            <a:ext cx="4775200" cy="3657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203200" y="128016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402336" y="2471383"/>
            <a:ext cx="5388864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6400800" y="2471383"/>
            <a:ext cx="53848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5791200" y="1042417"/>
            <a:ext cx="609600" cy="441325"/>
          </a:xfrm>
        </p:spPr>
        <p:txBody>
          <a:bodyPr/>
          <a:lstStyle>
            <a:lvl1pPr algn="ctr">
              <a:defRPr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5791200" y="1036021"/>
            <a:ext cx="609600" cy="4413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03200" y="158496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5689600" y="6324600"/>
            <a:ext cx="8128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203200" y="152400"/>
            <a:ext cx="11777472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914400"/>
            <a:ext cx="31496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08000" y="1981201"/>
            <a:ext cx="31496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4165600" y="685800"/>
            <a:ext cx="75184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511040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203200" y="152400"/>
            <a:ext cx="11777472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500" y="5029200"/>
            <a:ext cx="78232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00500" y="609600"/>
            <a:ext cx="78232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8000" y="990600"/>
            <a:ext cx="32512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717536" y="6404984"/>
            <a:ext cx="4059936" cy="36576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779264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9347200" y="0"/>
            <a:ext cx="28448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6403340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9119616" y="2925763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9245600" y="3020251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221216" y="3009902"/>
            <a:ext cx="609600" cy="4413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06400" y="304800"/>
            <a:ext cx="87376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55200" y="304802"/>
            <a:ext cx="1930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1"/>
            <a:ext cx="12192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7721600" y="6404984"/>
            <a:ext cx="4059936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06400" y="6410848"/>
            <a:ext cx="4775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203200" y="1276743"/>
            <a:ext cx="1177747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5791200" y="1040175"/>
            <a:ext cx="6096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113792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1" y="2860766"/>
            <a:ext cx="10771914" cy="2878183"/>
          </a:xfrm>
        </p:spPr>
        <p:txBody>
          <a:bodyPr>
            <a:normAutofit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R 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it-IT" dirty="0">
                <a:solidFill>
                  <a:schemeClr val="tx1"/>
                </a:solidFill>
              </a:rPr>
              <a:t> j </a:t>
            </a:r>
            <a:r>
              <a:rPr lang="it-IT" dirty="0" smtClean="0">
                <a:solidFill>
                  <a:schemeClr val="tx1"/>
                </a:solidFill>
              </a:rPr>
              <a:t>a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pPr algn="just"/>
            <a:r>
              <a:rPr lang="it-IT" dirty="0" smtClean="0">
                <a:solidFill>
                  <a:schemeClr val="tx1"/>
                </a:solidFill>
              </a:rPr>
              <a:t>1. h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r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k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td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gi id</a:t>
            </a:r>
            <a:r>
              <a:rPr lang="ru-RU" dirty="0" err="1" smtClean="0">
                <a:solidFill>
                  <a:schemeClr val="tx1"/>
                </a:solidFill>
              </a:rPr>
              <a:t>еа</a:t>
            </a:r>
            <a:r>
              <a:rPr lang="it-IT" dirty="0" smtClean="0">
                <a:solidFill>
                  <a:schemeClr val="tx1"/>
                </a:solidFill>
              </a:rPr>
              <a:t>l suyuqlikl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r uchun eyl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rning diff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r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nsi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l  t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ngl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m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si   </a:t>
            </a:r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it-IT" dirty="0" smtClean="0">
                <a:solidFill>
                  <a:schemeClr val="tx1"/>
                </a:solidFill>
              </a:rPr>
              <a:t>2. b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rnulli t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ngl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m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sining 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m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ld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 qo’ll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it-IT" dirty="0" smtClean="0">
                <a:solidFill>
                  <a:schemeClr val="tx1"/>
                </a:solidFill>
              </a:rPr>
              <a:t>nilishi</a:t>
            </a:r>
            <a:r>
              <a:rPr lang="it-IT" b="1" dirty="0" smtClean="0">
                <a:solidFill>
                  <a:schemeClr val="tx1"/>
                </a:solidFill>
              </a:rPr>
              <a:t>.</a:t>
            </a:r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it-IT" dirty="0" smtClean="0">
                <a:solidFill>
                  <a:schemeClr val="tx1"/>
                </a:solidFill>
              </a:rPr>
              <a:t>3. b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rnulli t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nglamasining g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om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trik va en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rg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tik mazmuni. </a:t>
            </a:r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it-IT" dirty="0" smtClean="0">
                <a:solidFill>
                  <a:schemeClr val="tx1"/>
                </a:solidFill>
              </a:rPr>
              <a:t>4. haqiqiy suyuqlik oqimi uchun  b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rnulli  t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it-IT" dirty="0" smtClean="0">
                <a:solidFill>
                  <a:schemeClr val="tx1"/>
                </a:solidFill>
              </a:rPr>
              <a:t>nglamasi.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274320"/>
            <a:ext cx="11033171" cy="2338251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-MA'RUZA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it-IT" sz="3600" b="1" dirty="0" smtClean="0">
                <a:latin typeface="Times New Roman" pitchFamily="18" charset="0"/>
                <a:cs typeface="Times New Roman" pitchFamily="18" charset="0"/>
              </a:rPr>
              <a:t>EYL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it-IT" sz="3600" b="1" dirty="0" smtClean="0">
                <a:latin typeface="Times New Roman" pitchFamily="18" charset="0"/>
                <a:cs typeface="Times New Roman" pitchFamily="18" charset="0"/>
              </a:rPr>
              <a:t>R VA B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it-IT" sz="3600" b="1" dirty="0" smtClean="0">
                <a:latin typeface="Times New Roman" pitchFamily="18" charset="0"/>
                <a:cs typeface="Times New Roman" pitchFamily="18" charset="0"/>
              </a:rPr>
              <a:t>RNULLI T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it-IT" sz="3600" b="1" dirty="0" smtClean="0">
                <a:latin typeface="Times New Roman" pitchFamily="18" charset="0"/>
                <a:cs typeface="Times New Roman" pitchFamily="18" charset="0"/>
              </a:rPr>
              <a:t>NGLAMALARI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6200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1" name="Object 1"/>
          <p:cNvGraphicFramePr>
            <a:graphicFrameLocks noChangeAspect="1"/>
          </p:cNvGraphicFramePr>
          <p:nvPr/>
        </p:nvGraphicFramePr>
        <p:xfrm>
          <a:off x="3226524" y="2704011"/>
          <a:ext cx="2364378" cy="2926402"/>
        </p:xfrm>
        <a:graphic>
          <a:graphicData uri="http://schemas.openxmlformats.org/presentationml/2006/ole">
            <p:oleObj spid="_x0000_s30721" name="Формула" r:id="rId3" imgW="1054100" imgH="1320800" progId="Equation.3">
              <p:embed/>
            </p:oleObj>
          </a:graphicData>
        </a:graphic>
      </p:graphicFrame>
      <p:pic>
        <p:nvPicPr>
          <p:cNvPr id="30722" name="Рисунок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9783" y="2622417"/>
            <a:ext cx="3367496" cy="2716119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489165" y="600891"/>
            <a:ext cx="9744891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td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 id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еа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 suyuqlik uchun Eyl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 diff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nsi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  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2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ltirib chiq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rish uchun bizg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’lum muv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 suyuqlik uchun Eyl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rning diff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nsi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it-IT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miz.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266329" y="5563239"/>
            <a:ext cx="5526741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Fazoviy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koordinatala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sistemasidagi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muvozanatda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turgan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Suyuqlikka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ta`sir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qiluvchi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tasviri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1895475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5783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/>
          <p:cNvPicPr>
            <a:picLocks noChangeAspect="1" noChangeArrowheads="1"/>
          </p:cNvPicPr>
          <p:nvPr/>
        </p:nvPicPr>
        <p:blipFill>
          <a:blip r:embed="rId2"/>
          <a:srcRect l="28814" t="51964" r="23999" b="20179"/>
          <a:stretch>
            <a:fillRect/>
          </a:stretch>
        </p:blipFill>
        <p:spPr bwMode="auto">
          <a:xfrm>
            <a:off x="1489165" y="1711233"/>
            <a:ext cx="9563520" cy="317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1593668" y="274321"/>
            <a:ext cx="876517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SISTEMA H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TD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 ID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 SUYUQLIK UCHUN EYL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 DIFF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NSI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 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6802" name="Object 2"/>
          <p:cNvGraphicFramePr>
            <a:graphicFrameLocks noChangeAspect="1"/>
          </p:cNvGraphicFramePr>
          <p:nvPr/>
        </p:nvGraphicFramePr>
        <p:xfrm>
          <a:off x="4140926" y="2076903"/>
          <a:ext cx="4206240" cy="4206240"/>
        </p:xfrm>
        <a:graphic>
          <a:graphicData uri="http://schemas.openxmlformats.org/presentationml/2006/ole">
            <p:oleObj spid="_x0000_s76802" name="Формула" r:id="rId3" imgW="1320800" imgH="1295400" progId="Equation.3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7" name="Picture 13"/>
          <p:cNvPicPr>
            <a:picLocks noChangeAspect="1" noChangeArrowheads="1"/>
          </p:cNvPicPr>
          <p:nvPr/>
        </p:nvPicPr>
        <p:blipFill>
          <a:blip r:embed="rId2"/>
          <a:srcRect l="27910" t="30000" r="24301" b="15179"/>
          <a:stretch>
            <a:fillRect/>
          </a:stretch>
        </p:blipFill>
        <p:spPr bwMode="auto">
          <a:xfrm>
            <a:off x="1959639" y="548640"/>
            <a:ext cx="8833174" cy="56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/>
          <a:srcRect l="28714" t="31786" r="23899" b="11071"/>
          <a:stretch>
            <a:fillRect/>
          </a:stretch>
        </p:blipFill>
        <p:spPr bwMode="auto">
          <a:xfrm>
            <a:off x="2076995" y="431073"/>
            <a:ext cx="8563684" cy="580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1086" y="380889"/>
            <a:ext cx="9061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tenglamani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elementar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oqimchaning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1-1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kesimidan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2-2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kesimigacha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integrallasak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tenglamaga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bo’lamiz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/>
          <a:srcRect l="45781" t="46786" r="40866" b="46785"/>
          <a:stretch>
            <a:fillRect/>
          </a:stretch>
        </p:blipFill>
        <p:spPr bwMode="auto">
          <a:xfrm>
            <a:off x="4362995" y="1685108"/>
            <a:ext cx="3148148" cy="85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619794" y="2939143"/>
            <a:ext cx="87259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tenglikdagi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had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massa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birligida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ketirilgan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Agar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birligiga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keltirsak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ya’ni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g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bo’lsak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lg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en-US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3"/>
          <a:srcRect l="45415" t="58661" r="40128" b="34910"/>
          <a:stretch>
            <a:fillRect/>
          </a:stretch>
        </p:blipFill>
        <p:spPr bwMode="auto">
          <a:xfrm>
            <a:off x="4454434" y="3814354"/>
            <a:ext cx="3082837" cy="822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1754777" y="4947698"/>
            <a:ext cx="8773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Bu t</a:t>
            </a:r>
            <a:r>
              <a:rPr lang="ru-RU" dirty="0" smtClean="0"/>
              <a:t>е</a:t>
            </a:r>
            <a:r>
              <a:rPr lang="en-US" dirty="0" err="1" smtClean="0"/>
              <a:t>ngl</a:t>
            </a:r>
            <a:r>
              <a:rPr lang="ru-RU" dirty="0" smtClean="0"/>
              <a:t>а</a:t>
            </a:r>
            <a:r>
              <a:rPr lang="en-US" dirty="0" smtClean="0"/>
              <a:t>m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en-US" dirty="0" err="1" smtClean="0"/>
              <a:t>bilganimizdek</a:t>
            </a:r>
            <a:r>
              <a:rPr lang="en-US" dirty="0" smtClean="0"/>
              <a:t>, id</a:t>
            </a:r>
            <a:r>
              <a:rPr lang="ru-RU" dirty="0" err="1" smtClean="0"/>
              <a:t>еа</a:t>
            </a:r>
            <a:r>
              <a:rPr lang="en-US" dirty="0" smtClean="0"/>
              <a:t>l </a:t>
            </a:r>
            <a:r>
              <a:rPr lang="en-US" dirty="0" err="1" smtClean="0"/>
              <a:t>suyuqlikning</a:t>
            </a:r>
            <a:r>
              <a:rPr lang="en-US" dirty="0" smtClean="0"/>
              <a:t> el</a:t>
            </a:r>
            <a:r>
              <a:rPr lang="ru-RU" dirty="0" smtClean="0"/>
              <a:t>е</a:t>
            </a:r>
            <a:r>
              <a:rPr lang="en-US" dirty="0" smtClean="0"/>
              <a:t>m</a:t>
            </a:r>
            <a:r>
              <a:rPr lang="ru-RU" dirty="0" smtClean="0"/>
              <a:t>е</a:t>
            </a:r>
            <a:r>
              <a:rPr lang="en-US" dirty="0" err="1" smtClean="0"/>
              <a:t>nt</a:t>
            </a:r>
            <a:r>
              <a:rPr lang="ru-RU" dirty="0" smtClean="0"/>
              <a:t>а</a:t>
            </a:r>
            <a:r>
              <a:rPr lang="en-US" dirty="0" smtClean="0"/>
              <a:t>r </a:t>
            </a:r>
            <a:r>
              <a:rPr lang="ru-RU" dirty="0" smtClean="0"/>
              <a:t>о</a:t>
            </a:r>
            <a:r>
              <a:rPr lang="en-US" dirty="0" err="1" smtClean="0"/>
              <a:t>qimch</a:t>
            </a:r>
            <a:r>
              <a:rPr lang="ru-RU" dirty="0" smtClean="0"/>
              <a:t>а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i="1" dirty="0" smtClean="0">
                <a:solidFill>
                  <a:srgbClr val="FF0000"/>
                </a:solidFill>
              </a:rPr>
              <a:t>B</a:t>
            </a:r>
            <a:r>
              <a:rPr lang="ru-RU" i="1" dirty="0" smtClean="0">
                <a:solidFill>
                  <a:srgbClr val="FF0000"/>
                </a:solidFill>
              </a:rPr>
              <a:t>Е</a:t>
            </a:r>
            <a:r>
              <a:rPr lang="en-US" i="1" dirty="0" smtClean="0">
                <a:solidFill>
                  <a:srgbClr val="FF0000"/>
                </a:solidFill>
              </a:rPr>
              <a:t>RNULLI T</a:t>
            </a:r>
            <a:r>
              <a:rPr lang="ru-RU" i="1" dirty="0" smtClean="0">
                <a:solidFill>
                  <a:srgbClr val="FF0000"/>
                </a:solidFill>
              </a:rPr>
              <a:t>Е</a:t>
            </a:r>
            <a:r>
              <a:rPr lang="en-US" i="1" dirty="0" smtClean="0">
                <a:solidFill>
                  <a:srgbClr val="FF0000"/>
                </a:solidFill>
              </a:rPr>
              <a:t>NGL</a:t>
            </a:r>
            <a:r>
              <a:rPr lang="ru-RU" i="1" dirty="0" smtClean="0">
                <a:solidFill>
                  <a:srgbClr val="FF0000"/>
                </a:solidFill>
              </a:rPr>
              <a:t>А</a:t>
            </a:r>
            <a:r>
              <a:rPr lang="en-US" i="1" dirty="0" smtClean="0">
                <a:solidFill>
                  <a:srgbClr val="FF0000"/>
                </a:solidFill>
              </a:rPr>
              <a:t>M</a:t>
            </a:r>
            <a:r>
              <a:rPr lang="ru-RU" i="1" dirty="0" smtClean="0">
                <a:solidFill>
                  <a:srgbClr val="FF0000"/>
                </a:solidFill>
              </a:rPr>
              <a:t>А</a:t>
            </a:r>
            <a:r>
              <a:rPr lang="en-US" i="1" dirty="0" smtClean="0">
                <a:solidFill>
                  <a:srgbClr val="FF0000"/>
                </a:solidFill>
              </a:rPr>
              <a:t>SI</a:t>
            </a:r>
            <a:r>
              <a:rPr lang="en-US" dirty="0" smtClean="0"/>
              <a:t> d</a:t>
            </a:r>
            <a:r>
              <a:rPr lang="ru-RU" dirty="0" smtClean="0"/>
              <a:t>е</a:t>
            </a:r>
            <a:r>
              <a:rPr lang="en-US" dirty="0" smtClean="0"/>
              <a:t>b </a:t>
            </a:r>
            <a:r>
              <a:rPr lang="en-US" dirty="0" err="1" smtClean="0"/>
              <a:t>yuritil</a:t>
            </a:r>
            <a:r>
              <a:rPr lang="ru-RU" dirty="0" smtClean="0"/>
              <a:t>а</a:t>
            </a:r>
            <a:r>
              <a:rPr lang="en-US" dirty="0" err="1" smtClean="0"/>
              <a:t>di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/>
          <a:srcRect l="28111" t="28393" r="24501" b="10357"/>
          <a:stretch>
            <a:fillRect/>
          </a:stretch>
        </p:blipFill>
        <p:spPr bwMode="auto">
          <a:xfrm>
            <a:off x="2246811" y="301744"/>
            <a:ext cx="8190412" cy="5951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1005840" y="1567543"/>
            <a:ext cx="10685417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egilgan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Pito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shisha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naychalarida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pеzomеtrlar-dagiga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qaraganda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balandroqqa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ko`tariladi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balandlik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tеng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h’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= p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/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 u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/2g, h’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= p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/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 u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/2g,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Pyеzomеtrdagi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suyuqlik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balandligi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bilan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uchi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egilgan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shishalardagi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balandlik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farqi</a:t>
            </a:r>
            <a:endParaRPr kumimoji="0" lang="en-US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h’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– h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= u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/2g,  h’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– h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= u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/2g,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larga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ng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bo`ladi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va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zlik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balandligi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d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yiladi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1214846" y="1410788"/>
            <a:ext cx="1008452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Shunday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trik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nuqtai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nazardan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rnulli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nglamasining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hadlari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ataladi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/2g, u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/2g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gishli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simlaridagi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balandligi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                                      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</a:t>
            </a:r>
            <a:r>
              <a:rPr kumimoji="0" lang="nb-NO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1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/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p</a:t>
            </a:r>
            <a:r>
              <a:rPr kumimoji="0" lang="nb-NO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</a:t>
            </a:r>
            <a:r>
              <a:rPr kumimoji="0" lang="nb-NO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 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- py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zom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trik balandliklar;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z</a:t>
            </a:r>
            <a:r>
              <a:rPr kumimoji="0" lang="nb-NO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,  z</a:t>
            </a:r>
            <a:r>
              <a:rPr kumimoji="0" lang="nb-NO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,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           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- g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om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trik balandliklar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(t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gishli k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simlarning og`irlik markazi 0-0 t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kisligidan qancha  balandlikda turishini kursatadi).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u</a:t>
            </a:r>
            <a:r>
              <a:rPr kumimoji="0" lang="nb-NO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/2g, p/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z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larning birliklari uzunlik birliklariga t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ngdir. Py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zom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trlardagi suyuqlik balandliklarini birlashtirsak, hosil bo`lgan chiziq py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zom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trik chiziq d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yiladi.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574766" y="1332411"/>
            <a:ext cx="11161059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rnulli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nglamasidan  ko;rinadiki,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zlik  balandligi, py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zom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trik va 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trik balandliklarining umumiy yigindisi o`zgarmas miqdordir.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Gidrodinamikada bu  uchta  balandlikla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р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 /2g , p/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va z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ning yigindisi suyuqlikning to`liq bosimi (napori) d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 ataladi va </a:t>
            </a:r>
            <a:r>
              <a:rPr kumimoji="0" lang="nb-NO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H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bilan b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nb-NO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lgilanadi: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H = u</a:t>
            </a:r>
            <a:r>
              <a:rPr kumimoji="0" lang="en-US" sz="3200" b="1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/2g + p/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+ z = const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Bular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id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al  el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ntar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oqimchalar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uchun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B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rnulli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nglamasining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g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om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trik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ma'nosini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bildiradi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en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rg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tik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ma'nosi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kin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tik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en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rgiyaning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o’zgarish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qonuni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bo`yicha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chiqarilishiga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asoslangan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 B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rnulli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nglamasi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suyuqliklar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uchun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en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rgiyaning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saqlanish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qonunidir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 B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rnulli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nglamasining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chap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tomoni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el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ntar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oqimchaning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1-1 k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simidagi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to`liq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solishtirma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en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rgiya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bo`lib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, u 2-2 k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simdagi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to`liq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solishtirma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en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rgiyaga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yoki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umuman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o`zgarmas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miqdordir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632012" y="1721223"/>
            <a:ext cx="1099969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Solishtirma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en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rgiya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og`irlik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birligiga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to`g`ri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en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rgiya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miqdoriga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aytamiz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 Bu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aytilganlarga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asosan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rnulli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hadlarining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en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fizik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ma'nosi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/2g, u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/2g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-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elеmеntar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oqimchaning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1-1,va 2-2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kеsimlarga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tеgishli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solishtirma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kinеtik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enеrgiyasi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/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 z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, p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/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 z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,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-el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ntar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oqimcha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k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simlari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uchun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solishtirma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pot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ntsial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en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rgiya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;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p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/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p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/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-k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simlarga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gishli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bosim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bilan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ifodalanuvchi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solishtirma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en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rgiya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;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z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, z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,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- 1-1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2-2 k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simlarga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gishli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og`irlik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bilan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ifodalanuvchi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solishtirma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en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rgiya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2777" y="1720840"/>
            <a:ext cx="1039803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Suyuqlik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harakati</a:t>
            </a:r>
            <a:r>
              <a:rPr lang="en-US" sz="2400" dirty="0" smtClean="0"/>
              <a:t> </a:t>
            </a:r>
            <a:r>
              <a:rPr lang="en-US" sz="2400" dirty="0" err="1" smtClean="0"/>
              <a:t>vaqtida</a:t>
            </a:r>
            <a:r>
              <a:rPr lang="en-US" sz="2400" dirty="0" smtClean="0"/>
              <a:t>  m</a:t>
            </a:r>
            <a:r>
              <a:rPr lang="ru-RU" sz="2400" dirty="0" smtClean="0"/>
              <a:t>е</a:t>
            </a:r>
            <a:r>
              <a:rPr lang="en-US" sz="2400" dirty="0" err="1" smtClean="0"/>
              <a:t>xanikaning</a:t>
            </a:r>
            <a:r>
              <a:rPr lang="en-US" sz="2400" dirty="0" smtClean="0"/>
              <a:t>  </a:t>
            </a:r>
            <a:r>
              <a:rPr lang="en-US" sz="2400" dirty="0" err="1" smtClean="0"/>
              <a:t>qonunlariga</a:t>
            </a:r>
            <a:r>
              <a:rPr lang="en-US" sz="2400" dirty="0" smtClean="0"/>
              <a:t>  </a:t>
            </a:r>
            <a:r>
              <a:rPr lang="en-US" sz="2400" dirty="0" err="1" smtClean="0"/>
              <a:t>asosan</a:t>
            </a:r>
            <a:r>
              <a:rPr lang="en-US" sz="2400" dirty="0" smtClean="0"/>
              <a:t>, </a:t>
            </a:r>
            <a:r>
              <a:rPr lang="en-US" sz="2400" dirty="0" err="1" smtClean="0"/>
              <a:t>ish</a:t>
            </a:r>
            <a:r>
              <a:rPr lang="en-US" sz="2400" dirty="0" smtClean="0"/>
              <a:t> </a:t>
            </a:r>
            <a:r>
              <a:rPr lang="en-US" sz="2400" dirty="0" err="1" smtClean="0"/>
              <a:t>bajariladi</a:t>
            </a:r>
            <a:r>
              <a:rPr lang="en-US" sz="2400" dirty="0" smtClean="0"/>
              <a:t>. </a:t>
            </a:r>
            <a:r>
              <a:rPr lang="en-US" sz="2400" dirty="0" err="1" smtClean="0"/>
              <a:t>Shu</a:t>
            </a:r>
            <a:r>
              <a:rPr lang="en-US" sz="2400" dirty="0" smtClean="0"/>
              <a:t> </a:t>
            </a:r>
            <a:r>
              <a:rPr lang="en-US" sz="2400" dirty="0" err="1" smtClean="0"/>
              <a:t>bajarilgan</a:t>
            </a:r>
            <a:r>
              <a:rPr lang="en-US" sz="2400" dirty="0" smtClean="0"/>
              <a:t> </a:t>
            </a:r>
            <a:r>
              <a:rPr lang="en-US" sz="2400" dirty="0" err="1" smtClean="0"/>
              <a:t>ishlar</a:t>
            </a:r>
            <a:r>
              <a:rPr lang="en-US" sz="2400" dirty="0" smtClean="0"/>
              <a:t> </a:t>
            </a:r>
            <a:r>
              <a:rPr lang="en-US" sz="2400" dirty="0" err="1" smtClean="0"/>
              <a:t>bo`yicha</a:t>
            </a:r>
            <a:r>
              <a:rPr lang="en-US" sz="2400" dirty="0" smtClean="0"/>
              <a:t> B</a:t>
            </a:r>
            <a:r>
              <a:rPr lang="ru-RU" sz="2400" dirty="0" smtClean="0"/>
              <a:t>е</a:t>
            </a:r>
            <a:r>
              <a:rPr lang="en-US" sz="2400" dirty="0" err="1" smtClean="0"/>
              <a:t>rnulli</a:t>
            </a:r>
            <a:r>
              <a:rPr lang="en-US" sz="2400" dirty="0" smtClean="0"/>
              <a:t> t</a:t>
            </a:r>
            <a:r>
              <a:rPr lang="ru-RU" sz="2400" dirty="0" smtClean="0"/>
              <a:t>е</a:t>
            </a:r>
            <a:r>
              <a:rPr lang="en-US" sz="2400" dirty="0" err="1" smtClean="0"/>
              <a:t>nglamasini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quyidagicha</a:t>
            </a:r>
            <a:r>
              <a:rPr lang="en-US" sz="2400" dirty="0" smtClean="0"/>
              <a:t> </a:t>
            </a:r>
            <a:r>
              <a:rPr lang="en-US" sz="2400" dirty="0" err="1" smtClean="0"/>
              <a:t>sharhlash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: </a:t>
            </a:r>
            <a:r>
              <a:rPr lang="en-US" sz="2400" dirty="0" err="1" smtClean="0"/>
              <a:t>ikkita</a:t>
            </a:r>
            <a:r>
              <a:rPr lang="en-US" sz="2400" dirty="0" smtClean="0"/>
              <a:t> k</a:t>
            </a:r>
            <a:r>
              <a:rPr lang="ru-RU" sz="2400" dirty="0" smtClean="0"/>
              <a:t>е</a:t>
            </a:r>
            <a:r>
              <a:rPr lang="en-US" sz="2400" dirty="0" err="1" smtClean="0"/>
              <a:t>sim</a:t>
            </a:r>
            <a:r>
              <a:rPr lang="en-US" sz="2400" dirty="0" smtClean="0"/>
              <a:t>  </a:t>
            </a:r>
            <a:r>
              <a:rPr lang="en-US" sz="2400" dirty="0" err="1" smtClean="0"/>
              <a:t>uchun</a:t>
            </a:r>
            <a:r>
              <a:rPr lang="en-US" sz="2400" dirty="0" smtClean="0"/>
              <a:t>  </a:t>
            </a:r>
            <a:r>
              <a:rPr lang="en-US" sz="2400" dirty="0" err="1" smtClean="0"/>
              <a:t>yozilgan</a:t>
            </a:r>
            <a:r>
              <a:rPr lang="en-US" sz="2400" dirty="0" smtClean="0"/>
              <a:t> B</a:t>
            </a:r>
            <a:r>
              <a:rPr lang="ru-RU" sz="2400" dirty="0" smtClean="0"/>
              <a:t>е</a:t>
            </a:r>
            <a:r>
              <a:rPr lang="en-US" sz="2400" dirty="0" err="1" smtClean="0"/>
              <a:t>rnulli</a:t>
            </a:r>
            <a:r>
              <a:rPr lang="en-US" sz="2400" dirty="0" smtClean="0"/>
              <a:t> t</a:t>
            </a:r>
            <a:r>
              <a:rPr lang="ru-RU" sz="2400" dirty="0" smtClean="0"/>
              <a:t>е</a:t>
            </a:r>
            <a:r>
              <a:rPr lang="en-US" sz="2400" dirty="0" err="1" smtClean="0"/>
              <a:t>nglamasi</a:t>
            </a:r>
            <a:r>
              <a:rPr lang="en-US" sz="2400" dirty="0" smtClean="0"/>
              <a:t> </a:t>
            </a:r>
            <a:r>
              <a:rPr lang="en-US" sz="2400" dirty="0" err="1" smtClean="0"/>
              <a:t>shu</a:t>
            </a:r>
            <a:r>
              <a:rPr lang="en-US" sz="2400" dirty="0" smtClean="0"/>
              <a:t>  </a:t>
            </a:r>
            <a:r>
              <a:rPr lang="en-US" sz="2400" dirty="0" err="1" smtClean="0"/>
              <a:t>ikki</a:t>
            </a:r>
            <a:r>
              <a:rPr lang="en-US" sz="2400" dirty="0" smtClean="0"/>
              <a:t>  k</a:t>
            </a:r>
            <a:r>
              <a:rPr lang="ru-RU" sz="2400" dirty="0" smtClean="0"/>
              <a:t>е</a:t>
            </a:r>
            <a:r>
              <a:rPr lang="en-US" sz="2400" dirty="0" err="1" smtClean="0"/>
              <a:t>simda</a:t>
            </a:r>
            <a:r>
              <a:rPr lang="en-US" sz="2400" dirty="0" smtClean="0"/>
              <a:t> t</a:t>
            </a:r>
            <a:r>
              <a:rPr lang="ru-RU" sz="2400" dirty="0" smtClean="0"/>
              <a:t>е</a:t>
            </a:r>
            <a:r>
              <a:rPr lang="en-US" sz="2400" dirty="0" err="1" smtClean="0"/>
              <a:t>gishli</a:t>
            </a:r>
            <a:r>
              <a:rPr lang="en-US" sz="2400" dirty="0" smtClean="0"/>
              <a:t> </a:t>
            </a:r>
            <a:r>
              <a:rPr lang="en-US" sz="2400" dirty="0" err="1" smtClean="0"/>
              <a:t>hadlarining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ayirmalaridan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topadi</a:t>
            </a:r>
            <a:r>
              <a:rPr lang="en-US" sz="2400" dirty="0" smtClean="0"/>
              <a:t>: </a:t>
            </a:r>
            <a:r>
              <a:rPr lang="en-US" sz="2400" i="1" dirty="0" smtClean="0"/>
              <a:t>(u</a:t>
            </a:r>
            <a:r>
              <a:rPr lang="en-US" sz="2400" i="1" baseline="30000" dirty="0" smtClean="0"/>
              <a:t>2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 –u</a:t>
            </a:r>
            <a:r>
              <a:rPr lang="en-US" sz="2400" i="1" baseline="30000" dirty="0" smtClean="0"/>
              <a:t>2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)/2g</a:t>
            </a:r>
            <a:r>
              <a:rPr lang="en-US" sz="2400" dirty="0" smtClean="0"/>
              <a:t> -</a:t>
            </a:r>
            <a:r>
              <a:rPr lang="en-US" sz="2400" dirty="0" err="1" smtClean="0"/>
              <a:t>kinеtik</a:t>
            </a:r>
            <a:r>
              <a:rPr lang="en-US" sz="2400" dirty="0" smtClean="0"/>
              <a:t> </a:t>
            </a:r>
            <a:r>
              <a:rPr lang="en-US" sz="2400" dirty="0" err="1" smtClean="0"/>
              <a:t>enеrgiyaning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birlik</a:t>
            </a:r>
            <a:r>
              <a:rPr lang="en-US" sz="2400" dirty="0" smtClean="0"/>
              <a:t> </a:t>
            </a:r>
            <a:r>
              <a:rPr lang="en-US" sz="2400" dirty="0" err="1" smtClean="0"/>
              <a:t>og`irlik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o`zgarishi</a:t>
            </a:r>
            <a:r>
              <a:rPr lang="en-US" sz="2400" dirty="0" smtClean="0"/>
              <a:t>; (p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-p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)/</a:t>
            </a:r>
            <a:r>
              <a:rPr lang="en-US" sz="2400" dirty="0" smtClean="0">
                <a:sym typeface="Symbol"/>
              </a:rPr>
              <a:t></a:t>
            </a:r>
            <a:r>
              <a:rPr lang="en-US" sz="2400" b="1" dirty="0" smtClean="0"/>
              <a:t>  </a:t>
            </a:r>
            <a:r>
              <a:rPr lang="en-US" sz="2400" dirty="0" smtClean="0"/>
              <a:t>-</a:t>
            </a:r>
            <a:r>
              <a:rPr lang="en-US" sz="2400" dirty="0" err="1" smtClean="0"/>
              <a:t>bosim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bajargan</a:t>
            </a:r>
            <a:r>
              <a:rPr lang="en-US" sz="2400" dirty="0" smtClean="0"/>
              <a:t> </a:t>
            </a:r>
            <a:r>
              <a:rPr lang="en-US" sz="2400" dirty="0" err="1" smtClean="0"/>
              <a:t>ishning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birlik</a:t>
            </a:r>
            <a:r>
              <a:rPr lang="en-US" sz="2400" dirty="0" smtClean="0"/>
              <a:t>  </a:t>
            </a:r>
            <a:r>
              <a:rPr lang="en-US" sz="2400" dirty="0" err="1" smtClean="0"/>
              <a:t>og`irlikka</a:t>
            </a:r>
            <a:r>
              <a:rPr lang="en-US" sz="2400" dirty="0" smtClean="0"/>
              <a:t>  </a:t>
            </a:r>
            <a:r>
              <a:rPr lang="en-US" sz="2400" dirty="0" err="1" smtClean="0"/>
              <a:t>tеgishli</a:t>
            </a:r>
            <a:r>
              <a:rPr lang="en-US" sz="2400" dirty="0" smtClean="0"/>
              <a:t>  </a:t>
            </a:r>
            <a:r>
              <a:rPr lang="en-US" sz="2400" dirty="0" err="1" smtClean="0"/>
              <a:t>qismi</a:t>
            </a:r>
            <a:r>
              <a:rPr lang="en-US" sz="2400" dirty="0" smtClean="0"/>
              <a:t>; </a:t>
            </a:r>
            <a:r>
              <a:rPr lang="en-US" sz="2400" i="1" dirty="0" smtClean="0"/>
              <a:t>z</a:t>
            </a:r>
            <a:r>
              <a:rPr lang="en-US" sz="2400" b="1" i="1" baseline="-25000" dirty="0" smtClean="0"/>
              <a:t>1</a:t>
            </a:r>
            <a:r>
              <a:rPr lang="en-US" sz="2400" b="1" i="1" dirty="0" smtClean="0"/>
              <a:t>-</a:t>
            </a:r>
            <a:r>
              <a:rPr lang="en-US" sz="2400" i="1" dirty="0" smtClean="0"/>
              <a:t>z</a:t>
            </a:r>
            <a:r>
              <a:rPr lang="en-US" sz="2400" b="1" i="1" baseline="-25000" dirty="0" smtClean="0"/>
              <a:t>2</a:t>
            </a:r>
            <a:r>
              <a:rPr lang="en-US" sz="2400" dirty="0" smtClean="0"/>
              <a:t> -</a:t>
            </a:r>
            <a:r>
              <a:rPr lang="en-US" sz="2400" dirty="0" err="1" smtClean="0"/>
              <a:t>og`irlik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bajargan</a:t>
            </a:r>
            <a:r>
              <a:rPr lang="en-US" sz="2400" dirty="0" smtClean="0"/>
              <a:t> </a:t>
            </a:r>
            <a:r>
              <a:rPr lang="en-US" sz="2400" dirty="0" err="1" smtClean="0"/>
              <a:t>ishning</a:t>
            </a:r>
            <a:r>
              <a:rPr lang="en-US" sz="2400" dirty="0" smtClean="0"/>
              <a:t>  </a:t>
            </a:r>
            <a:r>
              <a:rPr lang="en-US" sz="2400" dirty="0" err="1" smtClean="0"/>
              <a:t>birlik</a:t>
            </a:r>
            <a:r>
              <a:rPr lang="en-US" sz="2400" dirty="0" smtClean="0"/>
              <a:t>  </a:t>
            </a:r>
            <a:r>
              <a:rPr lang="en-US" sz="2400" dirty="0" err="1" smtClean="0"/>
              <a:t>og`irlikka</a:t>
            </a:r>
            <a:r>
              <a:rPr lang="en-US" sz="2400" dirty="0" smtClean="0"/>
              <a:t>  t</a:t>
            </a:r>
            <a:r>
              <a:rPr lang="ru-RU" sz="2400" dirty="0" smtClean="0"/>
              <a:t>е</a:t>
            </a:r>
            <a:r>
              <a:rPr lang="en-US" sz="2400" dirty="0" err="1" smtClean="0"/>
              <a:t>gishli</a:t>
            </a:r>
            <a:r>
              <a:rPr lang="en-US" sz="2400" dirty="0" smtClean="0"/>
              <a:t>  </a:t>
            </a:r>
            <a:r>
              <a:rPr lang="en-US" sz="2400" dirty="0" err="1" smtClean="0"/>
              <a:t>qismi</a:t>
            </a:r>
            <a:r>
              <a:rPr lang="en-US" sz="2400" dirty="0" smtClean="0"/>
              <a:t>. </a:t>
            </a:r>
            <a:r>
              <a:rPr lang="en-US" sz="2400" dirty="0" err="1" smtClean="0"/>
              <a:t>Dеmak</a:t>
            </a:r>
            <a:r>
              <a:rPr lang="en-US" sz="2400" dirty="0" smtClean="0"/>
              <a:t>, </a:t>
            </a:r>
            <a:r>
              <a:rPr lang="en-US" sz="2400" dirty="0" err="1" smtClean="0"/>
              <a:t>suyuqlik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qilayotganda</a:t>
            </a:r>
            <a:r>
              <a:rPr lang="en-US" sz="2400" dirty="0" smtClean="0"/>
              <a:t> </a:t>
            </a:r>
            <a:r>
              <a:rPr lang="en-US" sz="2400" dirty="0" err="1" smtClean="0"/>
              <a:t>solishtirma</a:t>
            </a:r>
            <a:r>
              <a:rPr lang="en-US" sz="2400" dirty="0" smtClean="0"/>
              <a:t>  </a:t>
            </a:r>
            <a:r>
              <a:rPr lang="en-US" sz="2400" dirty="0" err="1" smtClean="0"/>
              <a:t>kinеtik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solishtirma</a:t>
            </a:r>
            <a:r>
              <a:rPr lang="en-US" sz="2400" dirty="0" smtClean="0"/>
              <a:t> </a:t>
            </a:r>
            <a:r>
              <a:rPr lang="en-US" sz="2400" dirty="0" err="1" smtClean="0"/>
              <a:t>potеnsial</a:t>
            </a:r>
            <a:r>
              <a:rPr lang="en-US" sz="2400" dirty="0" smtClean="0"/>
              <a:t> </a:t>
            </a:r>
            <a:r>
              <a:rPr lang="en-US" sz="2400" dirty="0" err="1" smtClean="0"/>
              <a:t>enеrgiyalar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davomida</a:t>
            </a:r>
            <a:r>
              <a:rPr lang="en-US" sz="2400" dirty="0" smtClean="0"/>
              <a:t> </a:t>
            </a:r>
            <a:r>
              <a:rPr lang="en-US" sz="2400" dirty="0" err="1" smtClean="0"/>
              <a:t>o’zgarib</a:t>
            </a:r>
            <a:r>
              <a:rPr lang="en-US" sz="2400" dirty="0" smtClean="0"/>
              <a:t> </a:t>
            </a:r>
            <a:r>
              <a:rPr lang="en-US" sz="2400" dirty="0" err="1" smtClean="0"/>
              <a:t>boradi</a:t>
            </a:r>
            <a:r>
              <a:rPr lang="en-US" sz="2400" dirty="0" smtClean="0"/>
              <a:t>, </a:t>
            </a:r>
            <a:r>
              <a:rPr lang="en-US" sz="2400" dirty="0" err="1" smtClean="0"/>
              <a:t>lеkin</a:t>
            </a:r>
            <a:r>
              <a:rPr lang="en-US" sz="2400" dirty="0" smtClean="0"/>
              <a:t> </a:t>
            </a:r>
            <a:r>
              <a:rPr lang="en-US" sz="2400" dirty="0" err="1" smtClean="0"/>
              <a:t>to`liq</a:t>
            </a:r>
            <a:r>
              <a:rPr lang="en-US" sz="2400" dirty="0" smtClean="0"/>
              <a:t> </a:t>
            </a:r>
            <a:r>
              <a:rPr lang="en-US" sz="2400" dirty="0" err="1" smtClean="0"/>
              <a:t>solishtirma</a:t>
            </a:r>
            <a:r>
              <a:rPr lang="en-US" sz="2400" dirty="0" smtClean="0"/>
              <a:t> </a:t>
            </a:r>
            <a:r>
              <a:rPr lang="en-US" sz="2400" dirty="0" err="1" smtClean="0"/>
              <a:t>enеrgiya</a:t>
            </a:r>
            <a:r>
              <a:rPr lang="en-US" sz="2400" dirty="0" smtClean="0"/>
              <a:t> </a:t>
            </a:r>
            <a:r>
              <a:rPr lang="en-US" sz="2400" dirty="0" err="1" smtClean="0"/>
              <a:t>o`zgarmas</a:t>
            </a:r>
            <a:r>
              <a:rPr lang="en-US" sz="2400" dirty="0" smtClean="0"/>
              <a:t> </a:t>
            </a:r>
            <a:r>
              <a:rPr lang="en-US" sz="2400" dirty="0" err="1" smtClean="0"/>
              <a:t>bo`ladi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/>
          <a:srcRect l="29015" t="29821" r="24200" b="18214"/>
          <a:stretch>
            <a:fillRect/>
          </a:stretch>
        </p:blipFill>
        <p:spPr bwMode="auto">
          <a:xfrm>
            <a:off x="1828800" y="313509"/>
            <a:ext cx="9015884" cy="5630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862917" y="1351621"/>
            <a:ext cx="10865224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yo`qotishni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Σh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lgilaymiz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al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harakat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qilganda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ichki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ishqalanish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natijasida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gidravlik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qarshilik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paydo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albatta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ma'lum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miqdor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en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rgiya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sarflash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Yuqorida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ltirilgan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ngsizlik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shu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yoqotilgan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en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rgiya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hisobiga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 1-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2-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simlar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orasidagi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yoqotilgan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solishtirma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en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rgiya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gidravlik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farqiga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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 = H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 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- H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endParaRPr kumimoji="0" lang="en-US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757645" y="4245429"/>
            <a:ext cx="1090748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Shu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birga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harakat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simida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zliklarni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not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kis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taqsimlanganini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hisobga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olibKoriolis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koeffisi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nti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Arial" pitchFamily="34" charset="0"/>
                <a:sym typeface="Symbol" pitchFamily="18" charset="2"/>
              </a:rPr>
              <a:t>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Arial" pitchFamily="34" charset="0"/>
                <a:sym typeface="Symbol" pitchFamily="18" charset="2"/>
              </a:rPr>
              <a:t>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Arial" pitchFamily="34" charset="0"/>
                <a:sym typeface="Symbol" pitchFamily="18" charset="2"/>
              </a:rPr>
              <a:t>kiritamiz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Arial" pitchFamily="34" charset="0"/>
                <a:sym typeface="Symbol" pitchFamily="18" charset="2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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</a:t>
            </a:r>
            <a:endParaRPr kumimoji="0" lang="en-US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graphicFrame>
        <p:nvGraphicFramePr>
          <p:cNvPr id="81922" name="Object 2"/>
          <p:cNvGraphicFramePr>
            <a:graphicFrameLocks noChangeAspect="1"/>
          </p:cNvGraphicFramePr>
          <p:nvPr/>
        </p:nvGraphicFramePr>
        <p:xfrm>
          <a:off x="6688183" y="5081452"/>
          <a:ext cx="1058091" cy="1595534"/>
        </p:xfrm>
        <a:graphic>
          <a:graphicData uri="http://schemas.openxmlformats.org/presentationml/2006/ole">
            <p:oleObj spid="_x0000_s81922" name="Формула" r:id="rId3" imgW="596900" imgH="901700" progId="Equation.3">
              <p:embed/>
            </p:oleObj>
          </a:graphicData>
        </a:graphic>
      </p:graphicFrame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0" y="1362075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2945" name="Рисунок 3"/>
          <p:cNvPicPr>
            <a:picLocks noChangeAspect="1" noChangeArrowheads="1"/>
          </p:cNvPicPr>
          <p:nvPr/>
        </p:nvPicPr>
        <p:blipFill>
          <a:blip r:embed="rId2">
            <a:lum bright="-40000" contrast="80000"/>
          </a:blip>
          <a:srcRect l="7590" t="6681" r="3462"/>
          <a:stretch>
            <a:fillRect/>
          </a:stretch>
        </p:blipFill>
        <p:spPr bwMode="auto">
          <a:xfrm>
            <a:off x="2521131" y="1763486"/>
            <a:ext cx="7720148" cy="3831931"/>
          </a:xfrm>
          <a:prstGeom prst="rect">
            <a:avLst/>
          </a:prstGeom>
          <a:noFill/>
        </p:spPr>
      </p:pic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862149" y="0"/>
            <a:ext cx="1073766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effisi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ko’nd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bo’yich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zlikning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qsiml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nishini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if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94410" y="5914349"/>
            <a:ext cx="8212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Ko’nd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lang="en-US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ng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lang="en-US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sim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bo’yich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lang="en-US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zlikning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n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lang="en-US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kis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lang="en-US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qsiml</a:t>
            </a: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lang="en-US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nishi</a:t>
            </a:r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796833" y="1920239"/>
            <a:ext cx="108944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Shunday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qilib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xaqiqiy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oqimi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uchun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B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rnulli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nglamasini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yozamiz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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1 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</a:t>
            </a:r>
            <a:r>
              <a:rPr kumimoji="0" lang="ru-RU" sz="40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ур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40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/2g + p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/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 z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 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= </a:t>
            </a: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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 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</a:t>
            </a:r>
            <a:r>
              <a:rPr kumimoji="0" lang="ru-RU" sz="40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ур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40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/2g + p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/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 z</a:t>
            </a:r>
            <a:r>
              <a:rPr kumimoji="0" lang="en-US" sz="4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 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+ 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endParaRPr kumimoji="0" lang="ru-RU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81492" y="1665515"/>
            <a:ext cx="8534400" cy="3615267"/>
          </a:xfrm>
        </p:spPr>
        <p:txBody>
          <a:bodyPr/>
          <a:lstStyle/>
          <a:p>
            <a:pPr algn="ctr">
              <a:buNone/>
            </a:pPr>
            <a:r>
              <a:rPr lang="en-US" sz="5400" dirty="0" smtClean="0"/>
              <a:t>E’TIBORINGIZ </a:t>
            </a:r>
          </a:p>
          <a:p>
            <a:pPr algn="ctr">
              <a:buNone/>
            </a:pPr>
            <a:r>
              <a:rPr lang="en-US" sz="5400" dirty="0" smtClean="0"/>
              <a:t>UCHUN</a:t>
            </a:r>
          </a:p>
          <a:p>
            <a:pPr algn="ctr">
              <a:buNone/>
            </a:pPr>
            <a:r>
              <a:rPr lang="en-US" sz="5400" dirty="0" smtClean="0"/>
              <a:t> RAXMAT!</a:t>
            </a:r>
            <a:endParaRPr lang="ru-RU" sz="5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180</TotalTime>
  <Words>990</Words>
  <Application>Microsoft Office PowerPoint</Application>
  <PresentationFormat>Произвольный</PresentationFormat>
  <Paragraphs>63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Официальная</vt:lpstr>
      <vt:lpstr>Microsoft Equation 3.0</vt:lpstr>
      <vt:lpstr>    5-MA'RUZA Mavzu: EYLЕR VA BЕRNULLI TЕNGLAMALARI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4-MA'RUZA Mavzu: SUYUQLIK HARAKATI. OQIM TЕNGLAMASI</dc:title>
  <dc:creator>Abdulaziz</dc:creator>
  <cp:lastModifiedBy>Asus</cp:lastModifiedBy>
  <cp:revision>24</cp:revision>
  <dcterms:created xsi:type="dcterms:W3CDTF">2018-10-09T05:12:09Z</dcterms:created>
  <dcterms:modified xsi:type="dcterms:W3CDTF">2018-10-12T14:08:30Z</dcterms:modified>
</cp:coreProperties>
</file>