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799" y="1964267"/>
            <a:ext cx="5398295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1799" y="4385733"/>
            <a:ext cx="5398295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699419" y="5870576"/>
            <a:ext cx="1200150" cy="377825"/>
          </a:xfrm>
        </p:spPr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71799" y="5870576"/>
            <a:ext cx="3670469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6719" y="5870576"/>
            <a:ext cx="413375" cy="377825"/>
          </a:xfrm>
        </p:spPr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3308581"/>
            <a:ext cx="7598570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7381"/>
            <a:ext cx="759857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1" y="2142067"/>
            <a:ext cx="3746501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66421" y="2142068"/>
            <a:ext cx="3746499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0252" y="2218267"/>
            <a:ext cx="35317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870201"/>
            <a:ext cx="3747692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3" y="2226734"/>
            <a:ext cx="354211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67612" y="2870201"/>
            <a:ext cx="3746501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074333"/>
            <a:ext cx="2760664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6151" y="609601"/>
            <a:ext cx="4626770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445933"/>
            <a:ext cx="276066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600200"/>
            <a:ext cx="4623490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2190" y="914400"/>
            <a:ext cx="2460731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971800"/>
            <a:ext cx="4623490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4732865"/>
            <a:ext cx="759857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8701" y="932112"/>
            <a:ext cx="656987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5299603"/>
            <a:ext cx="7598570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2"/>
            <a:ext cx="7598570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3406" y="3352800"/>
            <a:ext cx="7004388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599" y="4343400"/>
            <a:ext cx="7614275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2" y="3308581"/>
            <a:ext cx="7598569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4777381"/>
            <a:ext cx="759857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44201" y="609602"/>
            <a:ext cx="71627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0" y="3886200"/>
            <a:ext cx="7601577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5200"/>
            <a:ext cx="7601577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2"/>
            <a:ext cx="7598570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1" y="3505200"/>
            <a:ext cx="759857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4343400"/>
            <a:ext cx="759857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69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1619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4006" y="609600"/>
            <a:ext cx="16189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09600"/>
            <a:ext cx="5874087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09601"/>
            <a:ext cx="7598569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142068"/>
            <a:ext cx="7598569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245" y="5870576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D3B686-700D-4791-B5DF-628968B245A5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870576"/>
            <a:ext cx="5870744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546" y="5870576"/>
            <a:ext cx="4133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0AD655-E76B-449B-82C2-7CEE307CD6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2643182"/>
            <a:ext cx="77724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/>
              <a:t>mavzu</a:t>
            </a:r>
            <a:r>
              <a:rPr lang="ru-RU" b="1" dirty="0" smtClean="0"/>
              <a:t>: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QUVURLARNI </a:t>
            </a:r>
            <a:r>
              <a:rPr lang="en-US" b="1" dirty="0">
                <a:solidFill>
                  <a:srgbClr val="FF0000"/>
                </a:solidFill>
              </a:rPr>
              <a:t>GIDRAVLIK </a:t>
            </a:r>
            <a:r>
              <a:rPr lang="en-US" b="1" dirty="0" smtClean="0">
                <a:solidFill>
                  <a:srgbClr val="FF0000"/>
                </a:solidFill>
              </a:rPr>
              <a:t>HISOBLASH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6826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dirty="0" err="1">
                <a:solidFill>
                  <a:srgbClr val="FF0000"/>
                </a:solidFill>
              </a:rPr>
              <a:t>Reja</a:t>
            </a:r>
            <a:r>
              <a:rPr lang="ru-RU" sz="7200" dirty="0" smtClean="0">
                <a:solidFill>
                  <a:srgbClr val="FF0000"/>
                </a:solidFill>
              </a:rPr>
              <a:t>: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US" sz="2800" dirty="0" err="1">
                <a:solidFill>
                  <a:srgbClr val="92D050"/>
                </a:solidFill>
              </a:rPr>
              <a:t>Sodda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quvurni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hisoblashning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asosiy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tenglamasi</a:t>
            </a:r>
            <a:endParaRPr lang="ru-RU" sz="2800" dirty="0">
              <a:solidFill>
                <a:srgbClr val="92D050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800" dirty="0" err="1">
                <a:solidFill>
                  <a:srgbClr val="92D050"/>
                </a:solidFill>
              </a:rPr>
              <a:t>Quvurning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tejamli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diametrini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topish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haqida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tushun</a:t>
            </a:r>
            <a:r>
              <a:rPr lang="ru-RU" sz="2800" dirty="0">
                <a:solidFill>
                  <a:srgbClr val="92D050"/>
                </a:solidFill>
              </a:rPr>
              <a:t>с</a:t>
            </a:r>
            <a:r>
              <a:rPr lang="en-US" sz="2800" dirty="0">
                <a:solidFill>
                  <a:srgbClr val="92D050"/>
                </a:solidFill>
              </a:rPr>
              <a:t>ha</a:t>
            </a:r>
            <a:endParaRPr lang="ru-RU" sz="2800" dirty="0">
              <a:solidFill>
                <a:srgbClr val="92D050"/>
              </a:solidFill>
            </a:endParaRPr>
          </a:p>
          <a:p>
            <a:pPr lvl="0">
              <a:lnSpc>
                <a:spcPct val="150000"/>
              </a:lnSpc>
            </a:pPr>
            <a:r>
              <a:rPr lang="en-US" sz="2800" dirty="0" err="1">
                <a:solidFill>
                  <a:srgbClr val="92D050"/>
                </a:solidFill>
              </a:rPr>
              <a:t>Quvurlarni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ketma-ket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va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>
                <a:solidFill>
                  <a:srgbClr val="92D050"/>
                </a:solidFill>
              </a:rPr>
              <a:t>prallel</a:t>
            </a:r>
            <a:r>
              <a:rPr lang="en-US" sz="2800" dirty="0">
                <a:solidFill>
                  <a:srgbClr val="92D050"/>
                </a:solidFill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</a:rPr>
              <a:t>ulash</a:t>
            </a:r>
            <a:endParaRPr lang="ru-RU" sz="28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3254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>
                <a:solidFill>
                  <a:srgbClr val="92D050"/>
                </a:solidFill>
              </a:rPr>
              <a:t>Quvurlarning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geometrik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o`l</a:t>
            </a:r>
            <a:r>
              <a:rPr lang="ru-RU" sz="3600" dirty="0">
                <a:solidFill>
                  <a:srgbClr val="92D050"/>
                </a:solidFill>
              </a:rPr>
              <a:t>с</a:t>
            </a:r>
            <a:r>
              <a:rPr lang="en-US" sz="3600" dirty="0" err="1">
                <a:solidFill>
                  <a:srgbClr val="92D050"/>
                </a:solidFill>
              </a:rPr>
              <a:t>hamlari</a:t>
            </a:r>
            <a:r>
              <a:rPr lang="en-US" sz="3600" dirty="0">
                <a:solidFill>
                  <a:srgbClr val="92D050"/>
                </a:solidFill>
              </a:rPr>
              <a:t> (</a:t>
            </a:r>
            <a:r>
              <a:rPr lang="en-US" sz="3600" dirty="0" err="1">
                <a:solidFill>
                  <a:srgbClr val="92D050"/>
                </a:solidFill>
              </a:rPr>
              <a:t>diametiri,uzunligi</a:t>
            </a:r>
            <a:r>
              <a:rPr lang="en-US" sz="3600" dirty="0">
                <a:solidFill>
                  <a:srgbClr val="92D050"/>
                </a:solidFill>
              </a:rPr>
              <a:t>) </a:t>
            </a:r>
            <a:r>
              <a:rPr lang="en-US" sz="3600" dirty="0" err="1">
                <a:solidFill>
                  <a:srgbClr val="92D050"/>
                </a:solidFill>
              </a:rPr>
              <a:t>ni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ma'lum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sarfga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moslab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hisoblash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yoki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berilgan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bosimda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o`l</a:t>
            </a:r>
            <a:r>
              <a:rPr lang="ru-RU" sz="3600" dirty="0">
                <a:solidFill>
                  <a:srgbClr val="92D050"/>
                </a:solidFill>
              </a:rPr>
              <a:t>с</a:t>
            </a:r>
            <a:r>
              <a:rPr lang="en-US" sz="3600" dirty="0" err="1">
                <a:solidFill>
                  <a:srgbClr val="92D050"/>
                </a:solidFill>
              </a:rPr>
              <a:t>hamlari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berilgan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quvurlarning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sarflarini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hisoblash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quvurlarni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gidravlik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hisoblash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deyiladi</a:t>
            </a:r>
            <a:r>
              <a:rPr lang="en-US" sz="3600" dirty="0">
                <a:solidFill>
                  <a:srgbClr val="92D050"/>
                </a:solidFill>
              </a:rPr>
              <a:t>.</a:t>
            </a:r>
            <a:endParaRPr lang="ru-RU" sz="36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6244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err="1">
                <a:solidFill>
                  <a:srgbClr val="92D050"/>
                </a:solidFill>
              </a:rPr>
              <a:t>Gidravlik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hisoblash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vaqtida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quvurlarning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uzunligi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yoki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hisoblashning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gidravlik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shartlariga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qarab</a:t>
            </a:r>
            <a:r>
              <a:rPr lang="en-US" sz="3200" dirty="0">
                <a:solidFill>
                  <a:srgbClr val="92D050"/>
                </a:solidFill>
              </a:rPr>
              <a:t>, </a:t>
            </a:r>
            <a:r>
              <a:rPr lang="en-US" sz="3200" dirty="0" err="1">
                <a:solidFill>
                  <a:srgbClr val="92D050"/>
                </a:solidFill>
              </a:rPr>
              <a:t>ular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ikki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turga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bo`linadi</a:t>
            </a:r>
            <a:r>
              <a:rPr lang="en-US" sz="3200" dirty="0">
                <a:solidFill>
                  <a:srgbClr val="92D050"/>
                </a:solidFill>
              </a:rPr>
              <a:t>: </a:t>
            </a:r>
            <a:r>
              <a:rPr lang="en-US" sz="3200" dirty="0" err="1">
                <a:solidFill>
                  <a:srgbClr val="92D050"/>
                </a:solidFill>
              </a:rPr>
              <a:t>uzun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qisqa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turbalar</a:t>
            </a:r>
            <a:r>
              <a:rPr lang="en-US" sz="3200" dirty="0">
                <a:solidFill>
                  <a:srgbClr val="92D050"/>
                </a:solidFill>
              </a:rPr>
              <a:t>.</a:t>
            </a:r>
            <a:endParaRPr lang="ru-RU" sz="3200" dirty="0">
              <a:solidFill>
                <a:srgbClr val="92D050"/>
              </a:solidFill>
            </a:endParaRPr>
          </a:p>
          <a:p>
            <a:r>
              <a:rPr lang="en-US" sz="3200" dirty="0">
                <a:solidFill>
                  <a:srgbClr val="92D050"/>
                </a:solidFill>
              </a:rPr>
              <a:t>          Un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>
                <a:solidFill>
                  <a:srgbClr val="92D050"/>
                </a:solidFill>
              </a:rPr>
              <a:t>ha </a:t>
            </a:r>
            <a:r>
              <a:rPr lang="en-US" sz="3200" dirty="0" err="1">
                <a:solidFill>
                  <a:srgbClr val="92D050"/>
                </a:solidFill>
              </a:rPr>
              <a:t>uzun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bo`lmagan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mahalliy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qarshiliklari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sezilarli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bo`lib</a:t>
            </a:r>
            <a:r>
              <a:rPr lang="en-US" sz="3200" dirty="0">
                <a:solidFill>
                  <a:srgbClr val="92D050"/>
                </a:solidFill>
              </a:rPr>
              <a:t>, </a:t>
            </a:r>
            <a:r>
              <a:rPr lang="en-US" sz="3200" dirty="0" err="1">
                <a:solidFill>
                  <a:srgbClr val="92D050"/>
                </a:solidFill>
              </a:rPr>
              <a:t>umumiy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qarshilikning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kamida</a:t>
            </a:r>
            <a:r>
              <a:rPr lang="en-US" sz="3200" dirty="0">
                <a:solidFill>
                  <a:srgbClr val="92D050"/>
                </a:solidFill>
              </a:rPr>
              <a:t> 5 – 10% </a:t>
            </a:r>
            <a:r>
              <a:rPr lang="en-US" sz="3200" dirty="0" err="1">
                <a:solidFill>
                  <a:srgbClr val="92D050"/>
                </a:solidFill>
              </a:rPr>
              <a:t>ni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tashkil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etadigan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i="1" dirty="0" err="1">
                <a:solidFill>
                  <a:srgbClr val="92D050"/>
                </a:solidFill>
              </a:rPr>
              <a:t>qisqa</a:t>
            </a:r>
            <a:r>
              <a:rPr lang="en-US" sz="3200" i="1" dirty="0">
                <a:solidFill>
                  <a:srgbClr val="92D050"/>
                </a:solidFill>
              </a:rPr>
              <a:t> </a:t>
            </a:r>
            <a:r>
              <a:rPr lang="en-US" sz="3200" i="1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deb </a:t>
            </a:r>
            <a:r>
              <a:rPr lang="en-US" sz="3200" dirty="0" err="1">
                <a:solidFill>
                  <a:srgbClr val="92D050"/>
                </a:solidFill>
              </a:rPr>
              <a:t>ataladi</a:t>
            </a:r>
            <a:r>
              <a:rPr lang="en-US" sz="3200" dirty="0">
                <a:solidFill>
                  <a:srgbClr val="92D050"/>
                </a:solidFill>
              </a:rPr>
              <a:t>.</a:t>
            </a:r>
            <a:endParaRPr lang="ru-RU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4610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340768"/>
            <a:ext cx="7924800" cy="4114800"/>
          </a:xfrm>
        </p:spPr>
        <p:txBody>
          <a:bodyPr>
            <a:normAutofit lnSpcReduction="10000"/>
          </a:bodyPr>
          <a:lstStyle/>
          <a:p>
            <a:r>
              <a:rPr lang="en-US" sz="3600" dirty="0" err="1">
                <a:solidFill>
                  <a:srgbClr val="92D050"/>
                </a:solidFill>
              </a:rPr>
              <a:t>Bularga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misol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qilib</a:t>
            </a:r>
            <a:r>
              <a:rPr lang="en-US" sz="3600" dirty="0">
                <a:solidFill>
                  <a:srgbClr val="92D050"/>
                </a:solidFill>
              </a:rPr>
              <a:t>, </a:t>
            </a:r>
            <a:r>
              <a:rPr lang="en-US" sz="3600" dirty="0" err="1">
                <a:solidFill>
                  <a:srgbClr val="92D050"/>
                </a:solidFill>
              </a:rPr>
              <a:t>nasoslarning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so`rish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quvursini</a:t>
            </a:r>
            <a:r>
              <a:rPr lang="en-US" sz="3600" dirty="0">
                <a:solidFill>
                  <a:srgbClr val="92D050"/>
                </a:solidFill>
              </a:rPr>
              <a:t>, </a:t>
            </a:r>
            <a:r>
              <a:rPr lang="en-US" sz="3600" dirty="0" err="1">
                <a:solidFill>
                  <a:srgbClr val="92D050"/>
                </a:solidFill>
              </a:rPr>
              <a:t>benzobakdan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karbyuratorga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benzin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o`tkazuv</a:t>
            </a:r>
            <a:r>
              <a:rPr lang="ru-RU" sz="3600" dirty="0">
                <a:solidFill>
                  <a:srgbClr val="92D050"/>
                </a:solidFill>
              </a:rPr>
              <a:t>с</a:t>
            </a:r>
            <a:r>
              <a:rPr lang="en-US" sz="3600" dirty="0">
                <a:solidFill>
                  <a:srgbClr val="92D050"/>
                </a:solidFill>
              </a:rPr>
              <a:t>hi </a:t>
            </a:r>
            <a:r>
              <a:rPr lang="en-US" sz="3600" dirty="0" err="1">
                <a:solidFill>
                  <a:srgbClr val="92D050"/>
                </a:solidFill>
              </a:rPr>
              <a:t>quvurni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avtotraktor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va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boshqa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qurilmalar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dvigatelarining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moy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o`tkazuvshi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quvurlarini</a:t>
            </a:r>
            <a:r>
              <a:rPr lang="en-US" sz="3600" dirty="0">
                <a:solidFill>
                  <a:srgbClr val="92D050"/>
                </a:solidFill>
              </a:rPr>
              <a:t>, </a:t>
            </a:r>
            <a:r>
              <a:rPr lang="en-US" sz="3600" dirty="0" err="1">
                <a:solidFill>
                  <a:srgbClr val="92D050"/>
                </a:solidFill>
              </a:rPr>
              <a:t>gidrouzatmalardagi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tutashtiruv</a:t>
            </a:r>
            <a:r>
              <a:rPr lang="ru-RU" sz="3600" dirty="0">
                <a:solidFill>
                  <a:srgbClr val="92D050"/>
                </a:solidFill>
              </a:rPr>
              <a:t>с</a:t>
            </a:r>
            <a:r>
              <a:rPr lang="en-US" sz="3600" dirty="0">
                <a:solidFill>
                  <a:srgbClr val="92D050"/>
                </a:solidFill>
              </a:rPr>
              <a:t>hi </a:t>
            </a:r>
            <a:r>
              <a:rPr lang="en-US" sz="3600" dirty="0" err="1">
                <a:solidFill>
                  <a:srgbClr val="92D050"/>
                </a:solidFill>
              </a:rPr>
              <a:t>quvurlar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va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hokazolarni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keltirish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mumkin</a:t>
            </a:r>
            <a:r>
              <a:rPr lang="en-US" sz="3600" dirty="0" smtClean="0">
                <a:solidFill>
                  <a:srgbClr val="92D050"/>
                </a:solidFill>
              </a:rPr>
              <a:t>.</a:t>
            </a:r>
            <a:endParaRPr lang="ru-RU" sz="36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426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7924800" cy="4896544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92D050"/>
                </a:solidFill>
              </a:rPr>
              <a:t>An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>
                <a:solidFill>
                  <a:srgbClr val="92D050"/>
                </a:solidFill>
              </a:rPr>
              <a:t>ha </a:t>
            </a:r>
            <a:r>
              <a:rPr lang="en-US" sz="3200" dirty="0" err="1">
                <a:solidFill>
                  <a:srgbClr val="92D050"/>
                </a:solidFill>
              </a:rPr>
              <a:t>uzoq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masofaga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 err="1">
                <a:solidFill>
                  <a:srgbClr val="92D050"/>
                </a:solidFill>
              </a:rPr>
              <a:t>ho`zilgan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gidravlik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qarshiliklarda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majmuida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asosiy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qismni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ishqalanish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qarshiligi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tashkil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qilgan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uzun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deb </a:t>
            </a:r>
            <a:r>
              <a:rPr lang="en-US" sz="3200" dirty="0" err="1">
                <a:solidFill>
                  <a:srgbClr val="92D050"/>
                </a:solidFill>
              </a:rPr>
              <a:t>ataladi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Bunday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mahalliy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qarshiliklar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alohida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hisoblanmaydi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ishqalanish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qarshiligining</a:t>
            </a:r>
            <a:r>
              <a:rPr lang="en-US" sz="3200" dirty="0">
                <a:solidFill>
                  <a:srgbClr val="92D050"/>
                </a:solidFill>
              </a:rPr>
              <a:t> 5 – 10% </a:t>
            </a:r>
            <a:r>
              <a:rPr lang="en-US" sz="3200" dirty="0" err="1">
                <a:solidFill>
                  <a:srgbClr val="92D050"/>
                </a:solidFill>
              </a:rPr>
              <a:t>iga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teng</a:t>
            </a:r>
            <a:r>
              <a:rPr lang="en-US" sz="3200" dirty="0">
                <a:solidFill>
                  <a:srgbClr val="92D050"/>
                </a:solidFill>
              </a:rPr>
              <a:t> deb </a:t>
            </a:r>
            <a:r>
              <a:rPr lang="en-US" sz="3200" dirty="0" err="1">
                <a:solidFill>
                  <a:srgbClr val="92D050"/>
                </a:solidFill>
              </a:rPr>
              <a:t>qabul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qilinadi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Bularga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vodoprovod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quvurlari</a:t>
            </a:r>
            <a:r>
              <a:rPr lang="en-US" sz="3200" dirty="0">
                <a:solidFill>
                  <a:srgbClr val="92D050"/>
                </a:solidFill>
              </a:rPr>
              <a:t>, </a:t>
            </a:r>
            <a:r>
              <a:rPr lang="en-US" sz="3200" dirty="0" err="1">
                <a:solidFill>
                  <a:srgbClr val="92D050"/>
                </a:solidFill>
              </a:rPr>
              <a:t>neft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gazlarni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tarqatuv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>
                <a:solidFill>
                  <a:srgbClr val="92D050"/>
                </a:solidFill>
              </a:rPr>
              <a:t>hi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boshqalar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misol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bo`ladi</a:t>
            </a:r>
            <a:r>
              <a:rPr lang="en-US" sz="3200" dirty="0">
                <a:solidFill>
                  <a:srgbClr val="92D050"/>
                </a:solidFill>
              </a:rPr>
              <a:t>.</a:t>
            </a:r>
            <a:endParaRPr lang="ru-RU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9566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7924800" cy="4806280"/>
          </a:xfrm>
        </p:spPr>
        <p:txBody>
          <a:bodyPr>
            <a:noAutofit/>
          </a:bodyPr>
          <a:lstStyle/>
          <a:p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ishlash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sxemasiga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qarab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ikki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turga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bo`linadi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i="1" dirty="0" err="1">
                <a:solidFill>
                  <a:srgbClr val="92D050"/>
                </a:solidFill>
              </a:rPr>
              <a:t>sodda</a:t>
            </a:r>
            <a:r>
              <a:rPr lang="en-US" sz="3200" i="1" dirty="0">
                <a:solidFill>
                  <a:srgbClr val="92D050"/>
                </a:solidFill>
              </a:rPr>
              <a:t> </a:t>
            </a:r>
            <a:r>
              <a:rPr lang="en-US" sz="3200" i="1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(8.1-rasm, a, b); </a:t>
            </a:r>
            <a:r>
              <a:rPr lang="en-US" sz="3200" i="1" dirty="0" err="1">
                <a:solidFill>
                  <a:srgbClr val="92D050"/>
                </a:solidFill>
              </a:rPr>
              <a:t>murakkab</a:t>
            </a:r>
            <a:r>
              <a:rPr lang="en-US" sz="3200" i="1" dirty="0">
                <a:solidFill>
                  <a:srgbClr val="92D050"/>
                </a:solidFill>
              </a:rPr>
              <a:t> </a:t>
            </a:r>
            <a:r>
              <a:rPr lang="en-US" sz="3200" i="1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(8.1-rasm v, g). </a:t>
            </a:r>
            <a:r>
              <a:rPr lang="en-US" sz="3200" dirty="0" err="1">
                <a:solidFill>
                  <a:srgbClr val="92D050"/>
                </a:solidFill>
              </a:rPr>
              <a:t>Sodda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hesh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qanday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tarmoqlarga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ega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bo`lmagan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quvurlardir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Murakkab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esa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bir</a:t>
            </a:r>
            <a:r>
              <a:rPr lang="en-US" sz="3200" dirty="0">
                <a:solidFill>
                  <a:srgbClr val="92D050"/>
                </a:solidFill>
              </a:rPr>
              <a:t> ne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>
                <a:solidFill>
                  <a:srgbClr val="92D050"/>
                </a:solidFill>
              </a:rPr>
              <a:t>ha </a:t>
            </a:r>
            <a:r>
              <a:rPr lang="en-US" sz="3200" dirty="0" err="1">
                <a:solidFill>
                  <a:srgbClr val="92D050"/>
                </a:solidFill>
              </a:rPr>
              <a:t>tarmoqlarga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ega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quvurlardir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Bundan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tashqari</a:t>
            </a:r>
            <a:r>
              <a:rPr lang="en-US" sz="3200" dirty="0">
                <a:solidFill>
                  <a:srgbClr val="92D050"/>
                </a:solidFill>
              </a:rPr>
              <a:t>,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tupik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yopiq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ajraladi</a:t>
            </a:r>
            <a:r>
              <a:rPr lang="en-US" sz="3200" dirty="0">
                <a:solidFill>
                  <a:srgbClr val="92D050"/>
                </a:solidFill>
              </a:rPr>
              <a:t>.</a:t>
            </a:r>
            <a:endParaRPr lang="ru-RU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6716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7924800" cy="4114800"/>
          </a:xfrm>
        </p:spPr>
        <p:txBody>
          <a:bodyPr>
            <a:normAutofit/>
          </a:bodyPr>
          <a:lstStyle/>
          <a:p>
            <a:r>
              <a:rPr lang="en-US" sz="3200" dirty="0" err="1">
                <a:solidFill>
                  <a:srgbClr val="92D050"/>
                </a:solidFill>
              </a:rPr>
              <a:t>Bir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yo`nalishda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suyuqlik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oqadigan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tupik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deyiladi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Suyuqlikning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biror</a:t>
            </a:r>
            <a:r>
              <a:rPr lang="en-US" sz="3200" dirty="0">
                <a:solidFill>
                  <a:srgbClr val="92D050"/>
                </a:solidFill>
              </a:rPr>
              <a:t>  </a:t>
            </a:r>
            <a:r>
              <a:rPr lang="en-US" sz="3200" dirty="0" err="1">
                <a:solidFill>
                  <a:srgbClr val="92D050"/>
                </a:solidFill>
              </a:rPr>
              <a:t>yerga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ikki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undan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ortiq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yo`nalish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bo`yi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>
                <a:solidFill>
                  <a:srgbClr val="92D050"/>
                </a:solidFill>
              </a:rPr>
              <a:t>ha </a:t>
            </a:r>
            <a:r>
              <a:rPr lang="en-US" sz="3200" dirty="0" err="1">
                <a:solidFill>
                  <a:srgbClr val="92D050"/>
                </a:solidFill>
              </a:rPr>
              <a:t>berish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mumkin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yopiq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deyiladi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Yopiq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quvurlar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ishon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 err="1">
                <a:solidFill>
                  <a:srgbClr val="92D050"/>
                </a:solidFill>
              </a:rPr>
              <a:t>hli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bo`lib</a:t>
            </a:r>
            <a:r>
              <a:rPr lang="en-US" sz="3200" dirty="0">
                <a:solidFill>
                  <a:srgbClr val="92D050"/>
                </a:solidFill>
              </a:rPr>
              <a:t>, </a:t>
            </a:r>
            <a:r>
              <a:rPr lang="en-US" sz="3200" dirty="0" err="1">
                <a:solidFill>
                  <a:srgbClr val="92D050"/>
                </a:solidFill>
              </a:rPr>
              <a:t>uning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ayrim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qis­mlari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buzilib</a:t>
            </a:r>
            <a:r>
              <a:rPr lang="en-US" sz="3200" dirty="0">
                <a:solidFill>
                  <a:srgbClr val="92D050"/>
                </a:solidFill>
              </a:rPr>
              <a:t>, </a:t>
            </a:r>
            <a:r>
              <a:rPr lang="en-US" sz="3200" dirty="0" err="1">
                <a:solidFill>
                  <a:srgbClr val="92D050"/>
                </a:solidFill>
              </a:rPr>
              <a:t>tamirlash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davomida</a:t>
            </a:r>
            <a:r>
              <a:rPr lang="en-US" sz="3200" dirty="0">
                <a:solidFill>
                  <a:srgbClr val="92D050"/>
                </a:solidFill>
              </a:rPr>
              <a:t> ham </a:t>
            </a:r>
            <a:r>
              <a:rPr lang="en-US" sz="3200" dirty="0" err="1">
                <a:solidFill>
                  <a:srgbClr val="92D050"/>
                </a:solidFill>
              </a:rPr>
              <a:t>suv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ta'minoti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to`xtamaydi</a:t>
            </a:r>
            <a:r>
              <a:rPr lang="en-US" sz="3200" dirty="0">
                <a:solidFill>
                  <a:srgbClr val="92D050"/>
                </a:solidFill>
              </a:rPr>
              <a:t>.</a:t>
            </a:r>
            <a:endParaRPr lang="ru-RU" sz="3200" dirty="0">
              <a:solidFill>
                <a:srgbClr val="92D050"/>
              </a:solidFill>
            </a:endParaRPr>
          </a:p>
          <a:p>
            <a:endParaRPr lang="ru-RU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8245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99802"/>
            <a:ext cx="7924800" cy="580926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8.1-rasm.Quvurlarni </a:t>
            </a:r>
            <a:r>
              <a:rPr lang="en-US" sz="2800" b="1" dirty="0" err="1">
                <a:solidFill>
                  <a:srgbClr val="FF0000"/>
                </a:solidFill>
              </a:rPr>
              <a:t>Klassifikasiyalashga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doir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с</a:t>
            </a:r>
            <a:r>
              <a:rPr lang="en-US" sz="2800" b="1" dirty="0" err="1">
                <a:solidFill>
                  <a:srgbClr val="FF0000"/>
                </a:solidFill>
              </a:rPr>
              <a:t>hizma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92914"/>
            <a:ext cx="5570842" cy="5230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32666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980728"/>
            <a:ext cx="7924800" cy="4114800"/>
          </a:xfrm>
        </p:spPr>
        <p:txBody>
          <a:bodyPr>
            <a:normAutofit/>
          </a:bodyPr>
          <a:lstStyle/>
          <a:p>
            <a:r>
              <a:rPr lang="en-US" sz="3600" dirty="0" err="1">
                <a:solidFill>
                  <a:srgbClr val="92D050"/>
                </a:solidFill>
              </a:rPr>
              <a:t>Yuqorida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aytilganlardan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tashqari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tranzit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sarfli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quvurlar</a:t>
            </a:r>
            <a:r>
              <a:rPr lang="en-US" sz="3600" dirty="0">
                <a:solidFill>
                  <a:srgbClr val="92D050"/>
                </a:solidFill>
              </a:rPr>
              <a:t> ham </a:t>
            </a:r>
            <a:r>
              <a:rPr lang="en-US" sz="3600" dirty="0" err="1">
                <a:solidFill>
                  <a:srgbClr val="92D050"/>
                </a:solidFill>
              </a:rPr>
              <a:t>mavjud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bo`lib</a:t>
            </a:r>
            <a:r>
              <a:rPr lang="en-US" sz="3600" dirty="0">
                <a:solidFill>
                  <a:srgbClr val="92D050"/>
                </a:solidFill>
              </a:rPr>
              <a:t>, </a:t>
            </a:r>
            <a:r>
              <a:rPr lang="en-US" sz="3600" dirty="0" err="1">
                <a:solidFill>
                  <a:srgbClr val="92D050"/>
                </a:solidFill>
              </a:rPr>
              <a:t>ularda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suyuqlik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yo`l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bo`yi</a:t>
            </a:r>
            <a:r>
              <a:rPr lang="ru-RU" sz="3600" dirty="0">
                <a:solidFill>
                  <a:srgbClr val="92D050"/>
                </a:solidFill>
              </a:rPr>
              <a:t>с</a:t>
            </a:r>
            <a:r>
              <a:rPr lang="en-US" sz="3600" dirty="0">
                <a:solidFill>
                  <a:srgbClr val="92D050"/>
                </a:solidFill>
              </a:rPr>
              <a:t>ha </a:t>
            </a:r>
            <a:r>
              <a:rPr lang="en-US" sz="3600" dirty="0" err="1">
                <a:solidFill>
                  <a:srgbClr val="92D050"/>
                </a:solidFill>
              </a:rPr>
              <a:t>o`zgarmay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qolishi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yoki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tekis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taqsimlanib</a:t>
            </a:r>
            <a:r>
              <a:rPr lang="en-US" sz="3600" dirty="0">
                <a:solidFill>
                  <a:srgbClr val="92D050"/>
                </a:solidFill>
              </a:rPr>
              <a:t> </a:t>
            </a:r>
            <a:r>
              <a:rPr lang="en-US" sz="3600" dirty="0" err="1">
                <a:solidFill>
                  <a:srgbClr val="92D050"/>
                </a:solidFill>
              </a:rPr>
              <a:t>borishi</a:t>
            </a:r>
            <a:r>
              <a:rPr lang="en-US" sz="3600" dirty="0">
                <a:solidFill>
                  <a:srgbClr val="92D050"/>
                </a:solidFill>
              </a:rPr>
              <a:t>  </a:t>
            </a:r>
            <a:r>
              <a:rPr lang="en-US" sz="3600" dirty="0" err="1">
                <a:solidFill>
                  <a:srgbClr val="92D050"/>
                </a:solidFill>
              </a:rPr>
              <a:t>mumkin</a:t>
            </a:r>
            <a:r>
              <a:rPr lang="en-US" sz="3600" dirty="0">
                <a:solidFill>
                  <a:srgbClr val="92D050"/>
                </a:solidFill>
              </a:rPr>
              <a:t>.</a:t>
            </a:r>
            <a:endParaRPr lang="ru-RU" sz="3600" dirty="0">
              <a:solidFill>
                <a:srgbClr val="92D050"/>
              </a:solidFill>
            </a:endParaRPr>
          </a:p>
          <a:p>
            <a:endParaRPr lang="ru-RU" sz="36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0616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</a:rPr>
              <a:t>Sodda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quvurni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hisoblashning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asosiy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tenglamasi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>
                <a:solidFill>
                  <a:srgbClr val="92D050"/>
                </a:solidFill>
              </a:rPr>
              <a:t>Quvurlarni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xisoblashda</a:t>
            </a:r>
            <a:r>
              <a:rPr lang="en-US" sz="3200" dirty="0">
                <a:solidFill>
                  <a:srgbClr val="92D050"/>
                </a:solidFill>
              </a:rPr>
              <a:t> biz </a:t>
            </a:r>
            <a:r>
              <a:rPr lang="en-US" sz="3200" dirty="0" err="1">
                <a:solidFill>
                  <a:srgbClr val="92D050"/>
                </a:solidFill>
              </a:rPr>
              <a:t>yuqorida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keltirilgan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ishqalanish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va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mahalliy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qarshiliklar</a:t>
            </a:r>
            <a:r>
              <a:rPr lang="en-US" sz="3200" dirty="0">
                <a:solidFill>
                  <a:srgbClr val="92D050"/>
                </a:solidFill>
              </a:rPr>
              <a:t> u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 err="1">
                <a:solidFill>
                  <a:srgbClr val="92D050"/>
                </a:solidFill>
              </a:rPr>
              <a:t>hun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 err="1">
                <a:solidFill>
                  <a:srgbClr val="92D050"/>
                </a:solidFill>
              </a:rPr>
              <a:t>hiqarilgan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formulalardan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foydalanamiz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Shuning</a:t>
            </a:r>
            <a:r>
              <a:rPr lang="en-US" sz="3200" dirty="0">
                <a:solidFill>
                  <a:srgbClr val="92D050"/>
                </a:solidFill>
              </a:rPr>
              <a:t> u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 err="1">
                <a:solidFill>
                  <a:srgbClr val="92D050"/>
                </a:solidFill>
              </a:rPr>
              <a:t>hun</a:t>
            </a:r>
            <a:r>
              <a:rPr lang="en-US" sz="3200" dirty="0">
                <a:solidFill>
                  <a:srgbClr val="92D050"/>
                </a:solidFill>
              </a:rPr>
              <a:t> biz </a:t>
            </a:r>
            <a:r>
              <a:rPr lang="en-US" sz="3200" dirty="0" err="1">
                <a:solidFill>
                  <a:srgbClr val="92D050"/>
                </a:solidFill>
              </a:rPr>
              <a:t>suyuqlik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qaysi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tartibda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oqishini</a:t>
            </a:r>
            <a:r>
              <a:rPr lang="en-US" sz="3200" dirty="0">
                <a:solidFill>
                  <a:srgbClr val="92D050"/>
                </a:solidFill>
              </a:rPr>
              <a:t> ham </a:t>
            </a:r>
            <a:r>
              <a:rPr lang="en-US" sz="3200" dirty="0" err="1">
                <a:solidFill>
                  <a:srgbClr val="92D050"/>
                </a:solidFill>
              </a:rPr>
              <a:t>bilishimiz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kerak</a:t>
            </a:r>
            <a:r>
              <a:rPr lang="en-US" sz="3200" dirty="0">
                <a:solidFill>
                  <a:srgbClr val="92D050"/>
                </a:solidFill>
              </a:rPr>
              <a:t>.    </a:t>
            </a:r>
            <a:endParaRPr lang="ru-RU" sz="3200" dirty="0">
              <a:solidFill>
                <a:srgbClr val="92D050"/>
              </a:solidFill>
            </a:endParaRPr>
          </a:p>
          <a:p>
            <a:endParaRPr lang="ru-RU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5053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052736"/>
            <a:ext cx="7924800" cy="411480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Avvalo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o`zgarmas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diametrli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sodda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olamiz</a:t>
            </a:r>
            <a:r>
              <a:rPr lang="en-US" sz="3200" dirty="0">
                <a:solidFill>
                  <a:srgbClr val="92D050"/>
                </a:solidFill>
              </a:rPr>
              <a:t>. </a:t>
            </a:r>
            <a:r>
              <a:rPr lang="en-US" sz="3200" dirty="0" err="1">
                <a:solidFill>
                  <a:srgbClr val="92D050"/>
                </a:solidFill>
              </a:rPr>
              <a:t>Bunday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ketma</a:t>
            </a:r>
            <a:r>
              <a:rPr lang="en-US" sz="3200" dirty="0">
                <a:solidFill>
                  <a:srgbClr val="92D050"/>
                </a:solidFill>
              </a:rPr>
              <a:t> - </a:t>
            </a:r>
            <a:r>
              <a:rPr lang="en-US" sz="3200" dirty="0" err="1">
                <a:solidFill>
                  <a:srgbClr val="92D050"/>
                </a:solidFill>
              </a:rPr>
              <a:t>ket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joylashgan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bir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qan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>
                <a:solidFill>
                  <a:srgbClr val="92D050"/>
                </a:solidFill>
              </a:rPr>
              <a:t>ha </a:t>
            </a:r>
            <a:r>
              <a:rPr lang="en-US" sz="3200" dirty="0" err="1">
                <a:solidFill>
                  <a:srgbClr val="92D050"/>
                </a:solidFill>
              </a:rPr>
              <a:t>to`g`ri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quvur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bo`laklaridan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tashkil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topgan</a:t>
            </a:r>
            <a:r>
              <a:rPr lang="en-US" sz="3200" dirty="0">
                <a:solidFill>
                  <a:srgbClr val="92D050"/>
                </a:solidFill>
              </a:rPr>
              <a:t> deb </a:t>
            </a:r>
            <a:r>
              <a:rPr lang="en-US" sz="3200" dirty="0" err="1">
                <a:solidFill>
                  <a:srgbClr val="92D050"/>
                </a:solidFill>
              </a:rPr>
              <a:t>qarash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mumkin</a:t>
            </a:r>
            <a:r>
              <a:rPr lang="en-US" sz="3200" dirty="0">
                <a:solidFill>
                  <a:srgbClr val="92D050"/>
                </a:solidFill>
              </a:rPr>
              <a:t>. (8.2-rasm). </a:t>
            </a:r>
            <a:r>
              <a:rPr lang="en-US" sz="3200" dirty="0" err="1">
                <a:solidFill>
                  <a:srgbClr val="92D050"/>
                </a:solidFill>
              </a:rPr>
              <a:t>Bularda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bosimning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pasayishini</a:t>
            </a:r>
            <a:r>
              <a:rPr lang="en-US" sz="3200" dirty="0">
                <a:solidFill>
                  <a:srgbClr val="92D050"/>
                </a:solidFill>
              </a:rPr>
              <a:t> bar</a:t>
            </a:r>
            <a:r>
              <a:rPr lang="ru-RU" sz="3200" dirty="0">
                <a:solidFill>
                  <a:srgbClr val="92D050"/>
                </a:solidFill>
              </a:rPr>
              <a:t>с</a:t>
            </a:r>
            <a:r>
              <a:rPr lang="en-US" sz="3200" dirty="0">
                <a:solidFill>
                  <a:srgbClr val="92D050"/>
                </a:solidFill>
              </a:rPr>
              <a:t>ha </a:t>
            </a:r>
            <a:r>
              <a:rPr lang="en-US" sz="3200" dirty="0" err="1">
                <a:solidFill>
                  <a:srgbClr val="92D050"/>
                </a:solidFill>
              </a:rPr>
              <a:t>qarshiliklarning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 smtClean="0">
                <a:solidFill>
                  <a:srgbClr val="92D050"/>
                </a:solidFill>
              </a:rPr>
              <a:t>yig`indisi</a:t>
            </a:r>
            <a:r>
              <a:rPr lang="en-US" sz="3200" dirty="0" smtClean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ko`rinishida</a:t>
            </a:r>
            <a:r>
              <a:rPr lang="en-US" sz="3200" dirty="0">
                <a:solidFill>
                  <a:srgbClr val="92D050"/>
                </a:solidFill>
              </a:rPr>
              <a:t> </a:t>
            </a:r>
            <a:r>
              <a:rPr lang="en-US" sz="3200" dirty="0" err="1">
                <a:solidFill>
                  <a:srgbClr val="92D050"/>
                </a:solidFill>
              </a:rPr>
              <a:t>hisoblaymiz</a:t>
            </a:r>
            <a:endParaRPr lang="ru-RU" sz="32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87608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2463" y="1268760"/>
            <a:ext cx="7924800" cy="79695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8.2-rasm.Sodda </a:t>
            </a:r>
            <a:r>
              <a:rPr lang="en-US" sz="3200" b="1" dirty="0" err="1">
                <a:solidFill>
                  <a:srgbClr val="FF0000"/>
                </a:solidFill>
              </a:rPr>
              <a:t>quvurning</a:t>
            </a:r>
            <a:r>
              <a:rPr lang="en-US" sz="3200" b="1" dirty="0">
                <a:solidFill>
                  <a:srgbClr val="FF0000"/>
                </a:solidFill>
              </a:rPr>
              <a:t>  </a:t>
            </a:r>
            <a:r>
              <a:rPr lang="en-US" sz="3200" b="1" dirty="0" err="1">
                <a:solidFill>
                  <a:srgbClr val="FF0000"/>
                </a:solidFill>
              </a:rPr>
              <a:t>sxemasi</a:t>
            </a:r>
            <a:r>
              <a:rPr lang="en-US" sz="3200" b="1" dirty="0">
                <a:solidFill>
                  <a:srgbClr val="92D050"/>
                </a:solidFill>
              </a:rPr>
              <a:t>. </a:t>
            </a:r>
            <a:endParaRPr lang="ru-RU" sz="3200" dirty="0">
              <a:solidFill>
                <a:srgbClr val="92D05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463" y="2564904"/>
            <a:ext cx="806270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62000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(8.3) </a:t>
            </a:r>
            <a:r>
              <a:rPr lang="en-US" dirty="0" err="1">
                <a:solidFill>
                  <a:srgbClr val="FF0000"/>
                </a:solidFill>
              </a:rPr>
              <a:t>dagi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birin</a:t>
            </a: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en-US" dirty="0">
                <a:solidFill>
                  <a:srgbClr val="FF0000"/>
                </a:solidFill>
              </a:rPr>
              <a:t>hi </a:t>
            </a:r>
            <a:r>
              <a:rPr lang="en-US" dirty="0" err="1">
                <a:solidFill>
                  <a:srgbClr val="FF0000"/>
                </a:solidFill>
              </a:rPr>
              <a:t>hadning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yig`indi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oldidagi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miqdorini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744" t="28590" r="42997" b="65080"/>
          <a:stretch/>
        </p:blipFill>
        <p:spPr bwMode="auto">
          <a:xfrm>
            <a:off x="607616" y="2780928"/>
            <a:ext cx="7910288" cy="30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831725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z-Cyrl-UZ" sz="3200" b="1" dirty="0">
                <a:solidFill>
                  <a:srgbClr val="FF0000"/>
                </a:solidFill>
              </a:rPr>
              <a:t>Foydalaniladigan asosiy darsliklar va </a:t>
            </a:r>
            <a:r>
              <a:rPr lang="en-US" sz="3200" b="1" dirty="0" err="1">
                <a:solidFill>
                  <a:srgbClr val="FF0000"/>
                </a:solidFill>
              </a:rPr>
              <a:t>o’q</a:t>
            </a:r>
            <a:r>
              <a:rPr lang="uz-Cyrl-UZ" sz="3200" b="1" dirty="0">
                <a:solidFill>
                  <a:srgbClr val="FF0000"/>
                </a:solidFill>
              </a:rPr>
              <a:t>uv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qo</a:t>
            </a:r>
            <a:r>
              <a:rPr lang="en-US" sz="3200" b="1" dirty="0">
                <a:solidFill>
                  <a:srgbClr val="FF0000"/>
                </a:solidFill>
              </a:rPr>
              <a:t>’</a:t>
            </a:r>
            <a:r>
              <a:rPr lang="uz-Cyrl-UZ" sz="3200" b="1" dirty="0">
                <a:solidFill>
                  <a:srgbClr val="FF0000"/>
                </a:solidFill>
              </a:rPr>
              <a:t>llanmalar r</a:t>
            </a:r>
            <a:r>
              <a:rPr lang="en-US" sz="3200" b="1" dirty="0">
                <a:solidFill>
                  <a:srgbClr val="FF0000"/>
                </a:solidFill>
              </a:rPr>
              <a:t>o’</a:t>
            </a:r>
            <a:r>
              <a:rPr lang="uz-Cyrl-UZ" sz="3200" b="1" dirty="0" smtClean="0">
                <a:solidFill>
                  <a:srgbClr val="FF0000"/>
                </a:solidFill>
              </a:rPr>
              <a:t>yxati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351" y="2372155"/>
            <a:ext cx="7598569" cy="3649133"/>
          </a:xfrm>
        </p:spPr>
        <p:txBody>
          <a:bodyPr>
            <a:normAutofit lnSpcReduction="10000"/>
          </a:bodyPr>
          <a:lstStyle/>
          <a:p>
            <a:pPr lvl="1"/>
            <a:r>
              <a:rPr lang="uz-Cyrl-UZ" sz="1800" dirty="0" smtClean="0">
                <a:solidFill>
                  <a:srgbClr val="92D050"/>
                </a:solidFill>
              </a:rPr>
              <a:t>Latipov </a:t>
            </a:r>
            <a:r>
              <a:rPr lang="uz-Cyrl-UZ" sz="1800" dirty="0">
                <a:solidFill>
                  <a:srgbClr val="92D050"/>
                </a:solidFill>
              </a:rPr>
              <a:t>K.Sh. Gidravlika, gidromashinalar va gidropnеvmoyuritgichlar. - T., 1994.</a:t>
            </a:r>
            <a:endParaRPr lang="ru-RU" sz="1600" dirty="0">
              <a:solidFill>
                <a:srgbClr val="92D050"/>
              </a:solidFill>
            </a:endParaRPr>
          </a:p>
          <a:p>
            <a:pPr lvl="1"/>
            <a:r>
              <a:rPr lang="en-US" sz="1800" dirty="0" err="1">
                <a:solidFill>
                  <a:srgbClr val="92D050"/>
                </a:solidFill>
              </a:rPr>
              <a:t>Latipov</a:t>
            </a:r>
            <a:r>
              <a:rPr lang="en-US" sz="1800" dirty="0">
                <a:solidFill>
                  <a:srgbClr val="92D050"/>
                </a:solidFill>
              </a:rPr>
              <a:t> </a:t>
            </a:r>
            <a:r>
              <a:rPr lang="en-US" sz="1800" dirty="0" err="1">
                <a:solidFill>
                  <a:srgbClr val="92D050"/>
                </a:solidFill>
              </a:rPr>
              <a:t>K.Sh</a:t>
            </a:r>
            <a:r>
              <a:rPr lang="en-US" sz="1800" dirty="0">
                <a:solidFill>
                  <a:srgbClr val="92D050"/>
                </a:solidFill>
              </a:rPr>
              <a:t>. </a:t>
            </a:r>
            <a:r>
              <a:rPr lang="en-US" sz="1800" dirty="0" err="1">
                <a:solidFill>
                  <a:srgbClr val="92D050"/>
                </a:solidFill>
              </a:rPr>
              <a:t>Gidravlika</a:t>
            </a:r>
            <a:r>
              <a:rPr lang="en-US" sz="1800" dirty="0">
                <a:solidFill>
                  <a:srgbClr val="92D050"/>
                </a:solidFill>
              </a:rPr>
              <a:t> </a:t>
            </a:r>
            <a:r>
              <a:rPr lang="en-US" sz="1800" dirty="0" err="1">
                <a:solidFill>
                  <a:srgbClr val="92D050"/>
                </a:solidFill>
              </a:rPr>
              <a:t>va</a:t>
            </a:r>
            <a:r>
              <a:rPr lang="en-US" sz="1800" dirty="0">
                <a:solidFill>
                  <a:srgbClr val="92D050"/>
                </a:solidFill>
              </a:rPr>
              <a:t> </a:t>
            </a:r>
            <a:r>
              <a:rPr lang="en-US" sz="1800" dirty="0" err="1">
                <a:solidFill>
                  <a:srgbClr val="92D050"/>
                </a:solidFill>
              </a:rPr>
              <a:t>gidroyuritmalar</a:t>
            </a:r>
            <a:r>
              <a:rPr lang="en-US" sz="1800" dirty="0">
                <a:solidFill>
                  <a:srgbClr val="92D050"/>
                </a:solidFill>
              </a:rPr>
              <a:t>. - T., 1992.</a:t>
            </a:r>
            <a:endParaRPr lang="ru-RU" sz="1600" dirty="0">
              <a:solidFill>
                <a:srgbClr val="92D050"/>
              </a:solidFill>
            </a:endParaRPr>
          </a:p>
          <a:p>
            <a:pPr lvl="1"/>
            <a:r>
              <a:rPr lang="en-US" sz="1800" dirty="0" err="1">
                <a:solidFill>
                  <a:srgbClr val="92D050"/>
                </a:solidFill>
              </a:rPr>
              <a:t>Umarov</a:t>
            </a:r>
            <a:r>
              <a:rPr lang="en-US" sz="1800" dirty="0">
                <a:solidFill>
                  <a:srgbClr val="92D050"/>
                </a:solidFill>
              </a:rPr>
              <a:t> </a:t>
            </a:r>
            <a:r>
              <a:rPr lang="en-US" sz="1800" dirty="0" err="1">
                <a:solidFill>
                  <a:srgbClr val="92D050"/>
                </a:solidFill>
              </a:rPr>
              <a:t>A.Yu</a:t>
            </a:r>
            <a:r>
              <a:rPr lang="en-US" sz="1800" dirty="0">
                <a:solidFill>
                  <a:srgbClr val="92D050"/>
                </a:solidFill>
              </a:rPr>
              <a:t>. </a:t>
            </a:r>
            <a:r>
              <a:rPr lang="en-US" sz="1800" dirty="0" err="1">
                <a:solidFill>
                  <a:srgbClr val="92D050"/>
                </a:solidFill>
              </a:rPr>
              <a:t>Gidravlika</a:t>
            </a:r>
            <a:r>
              <a:rPr lang="en-US" sz="1800" dirty="0">
                <a:solidFill>
                  <a:srgbClr val="92D050"/>
                </a:solidFill>
              </a:rPr>
              <a:t>. «</a:t>
            </a:r>
            <a:r>
              <a:rPr lang="en-US" sz="1800" dirty="0" err="1">
                <a:solidFill>
                  <a:srgbClr val="92D050"/>
                </a:solidFill>
              </a:rPr>
              <a:t>O’zb</a:t>
            </a:r>
            <a:r>
              <a:rPr lang="ru-RU" sz="1800" dirty="0">
                <a:solidFill>
                  <a:srgbClr val="92D050"/>
                </a:solidFill>
              </a:rPr>
              <a:t>е</a:t>
            </a:r>
            <a:r>
              <a:rPr lang="en-US" sz="1800" dirty="0" err="1">
                <a:solidFill>
                  <a:srgbClr val="92D050"/>
                </a:solidFill>
              </a:rPr>
              <a:t>kiston</a:t>
            </a:r>
            <a:r>
              <a:rPr lang="en-US" sz="1800" dirty="0">
                <a:solidFill>
                  <a:srgbClr val="92D050"/>
                </a:solidFill>
              </a:rPr>
              <a:t>». </a:t>
            </a:r>
            <a:r>
              <a:rPr lang="ru-RU" sz="1800" dirty="0">
                <a:solidFill>
                  <a:srgbClr val="92D050"/>
                </a:solidFill>
              </a:rPr>
              <a:t>T. 2002.</a:t>
            </a:r>
            <a:endParaRPr lang="ru-RU" sz="1600" dirty="0">
              <a:solidFill>
                <a:srgbClr val="92D050"/>
              </a:solidFill>
            </a:endParaRPr>
          </a:p>
          <a:p>
            <a:pPr lvl="1"/>
            <a:r>
              <a:rPr lang="en-US" sz="1800" dirty="0" err="1">
                <a:solidFill>
                  <a:srgbClr val="92D050"/>
                </a:solidFill>
              </a:rPr>
              <a:t>Bozorov</a:t>
            </a:r>
            <a:r>
              <a:rPr lang="en-US" sz="1800" dirty="0">
                <a:solidFill>
                  <a:srgbClr val="92D050"/>
                </a:solidFill>
              </a:rPr>
              <a:t> D.R., </a:t>
            </a:r>
            <a:r>
              <a:rPr lang="en-US" sz="1800" dirty="0" err="1">
                <a:solidFill>
                  <a:srgbClr val="92D050"/>
                </a:solidFill>
              </a:rPr>
              <a:t>Karimov</a:t>
            </a:r>
            <a:r>
              <a:rPr lang="en-US" sz="1800" dirty="0">
                <a:solidFill>
                  <a:srgbClr val="92D050"/>
                </a:solidFill>
              </a:rPr>
              <a:t> R.M.  </a:t>
            </a:r>
            <a:r>
              <a:rPr lang="ru-RU" sz="1800" dirty="0" err="1">
                <a:solidFill>
                  <a:srgbClr val="92D050"/>
                </a:solidFill>
              </a:rPr>
              <a:t>Gidravlika</a:t>
            </a:r>
            <a:r>
              <a:rPr lang="ru-RU" sz="1800" dirty="0">
                <a:solidFill>
                  <a:srgbClr val="92D050"/>
                </a:solidFill>
              </a:rPr>
              <a:t> </a:t>
            </a:r>
            <a:r>
              <a:rPr lang="ru-RU" sz="1800" dirty="0" err="1">
                <a:solidFill>
                  <a:srgbClr val="92D050"/>
                </a:solidFill>
              </a:rPr>
              <a:t>asoslari</a:t>
            </a:r>
            <a:r>
              <a:rPr lang="ru-RU" sz="1800" dirty="0">
                <a:solidFill>
                  <a:srgbClr val="92D050"/>
                </a:solidFill>
              </a:rPr>
              <a:t>.  T. 2004. </a:t>
            </a:r>
            <a:endParaRPr lang="ru-RU" sz="1600" dirty="0">
              <a:solidFill>
                <a:srgbClr val="92D050"/>
              </a:solidFill>
            </a:endParaRPr>
          </a:p>
          <a:p>
            <a:pPr lvl="1"/>
            <a:r>
              <a:rPr lang="ru-RU" sz="1800" dirty="0" err="1">
                <a:solidFill>
                  <a:srgbClr val="92D050"/>
                </a:solidFill>
              </a:rPr>
              <a:t>Shokirov</a:t>
            </a:r>
            <a:r>
              <a:rPr lang="ru-RU" sz="1800" dirty="0">
                <a:solidFill>
                  <a:srgbClr val="92D050"/>
                </a:solidFill>
              </a:rPr>
              <a:t> A.A., </a:t>
            </a:r>
            <a:r>
              <a:rPr lang="ru-RU" sz="1800" dirty="0" err="1">
                <a:solidFill>
                  <a:srgbClr val="92D050"/>
                </a:solidFill>
              </a:rPr>
              <a:t>Karimov</a:t>
            </a:r>
            <a:r>
              <a:rPr lang="ru-RU" sz="1800" dirty="0">
                <a:solidFill>
                  <a:srgbClr val="92D050"/>
                </a:solidFill>
              </a:rPr>
              <a:t> A.A., </a:t>
            </a:r>
            <a:r>
              <a:rPr lang="ru-RU" sz="1800" dirty="0" err="1">
                <a:solidFill>
                  <a:srgbClr val="92D050"/>
                </a:solidFill>
              </a:rPr>
              <a:t>Parmonov</a:t>
            </a:r>
            <a:r>
              <a:rPr lang="ru-RU" sz="1800" dirty="0">
                <a:solidFill>
                  <a:srgbClr val="92D050"/>
                </a:solidFill>
              </a:rPr>
              <a:t> A.E. “</a:t>
            </a:r>
            <a:r>
              <a:rPr lang="ru-RU" sz="1800" dirty="0" err="1">
                <a:solidFill>
                  <a:srgbClr val="92D050"/>
                </a:solidFill>
              </a:rPr>
              <a:t>Ixcham</a:t>
            </a:r>
            <a:r>
              <a:rPr lang="ru-RU" sz="1800" dirty="0">
                <a:solidFill>
                  <a:srgbClr val="92D050"/>
                </a:solidFill>
              </a:rPr>
              <a:t> </a:t>
            </a:r>
            <a:r>
              <a:rPr lang="ru-RU" sz="1800" dirty="0" err="1">
                <a:solidFill>
                  <a:srgbClr val="92D050"/>
                </a:solidFill>
              </a:rPr>
              <a:t>gidravlika</a:t>
            </a:r>
            <a:r>
              <a:rPr lang="ru-RU" sz="1800" dirty="0">
                <a:solidFill>
                  <a:srgbClr val="92D050"/>
                </a:solidFill>
              </a:rPr>
              <a:t>” </a:t>
            </a:r>
            <a:r>
              <a:rPr lang="ru-RU" sz="1800" dirty="0" err="1">
                <a:solidFill>
                  <a:srgbClr val="92D050"/>
                </a:solidFill>
              </a:rPr>
              <a:t>Toshkеnt</a:t>
            </a:r>
            <a:r>
              <a:rPr lang="ru-RU" sz="1800" dirty="0">
                <a:solidFill>
                  <a:srgbClr val="92D050"/>
                </a:solidFill>
              </a:rPr>
              <a:t>, 2010.</a:t>
            </a:r>
            <a:endParaRPr lang="ru-RU" sz="1600" dirty="0">
              <a:solidFill>
                <a:srgbClr val="92D050"/>
              </a:solidFill>
            </a:endParaRPr>
          </a:p>
          <a:p>
            <a:pPr lvl="1"/>
            <a:r>
              <a:rPr lang="ru-RU" sz="1800" dirty="0" err="1">
                <a:solidFill>
                  <a:srgbClr val="92D050"/>
                </a:solidFill>
              </a:rPr>
              <a:t>Гиргидов</a:t>
            </a:r>
            <a:r>
              <a:rPr lang="ru-RU" sz="1800" dirty="0">
                <a:solidFill>
                  <a:srgbClr val="92D050"/>
                </a:solidFill>
              </a:rPr>
              <a:t> А.Д. Механика жидкости и газа (Гидравлика). Санкт-Петербург. Издательство </a:t>
            </a:r>
            <a:r>
              <a:rPr lang="ru-RU" sz="1800" dirty="0" err="1">
                <a:solidFill>
                  <a:srgbClr val="92D050"/>
                </a:solidFill>
              </a:rPr>
              <a:t>СПбГПУ</a:t>
            </a:r>
            <a:r>
              <a:rPr lang="ru-RU" sz="1800" dirty="0">
                <a:solidFill>
                  <a:srgbClr val="92D050"/>
                </a:solidFill>
              </a:rPr>
              <a:t>. 2004.</a:t>
            </a:r>
            <a:endParaRPr lang="ru-RU" sz="1600" dirty="0">
              <a:solidFill>
                <a:srgbClr val="92D050"/>
              </a:solidFill>
            </a:endParaRPr>
          </a:p>
          <a:p>
            <a:pPr lvl="1"/>
            <a:r>
              <a:rPr lang="ru-RU" sz="1800" dirty="0" err="1">
                <a:solidFill>
                  <a:srgbClr val="92D050"/>
                </a:solidFill>
              </a:rPr>
              <a:t>Дулин</a:t>
            </a:r>
            <a:r>
              <a:rPr lang="ru-RU" sz="1800" dirty="0">
                <a:solidFill>
                  <a:srgbClr val="92D050"/>
                </a:solidFill>
              </a:rPr>
              <a:t> В.С., Заря А.Н. Гидравлика и гидропривод.</a:t>
            </a:r>
            <a:r>
              <a:rPr lang="uz-Cyrl-UZ" sz="1800" dirty="0">
                <a:solidFill>
                  <a:srgbClr val="92D050"/>
                </a:solidFill>
              </a:rPr>
              <a:t> -</a:t>
            </a:r>
            <a:r>
              <a:rPr lang="ru-RU" sz="1800" dirty="0">
                <a:solidFill>
                  <a:srgbClr val="92D050"/>
                </a:solidFill>
              </a:rPr>
              <a:t> М.</a:t>
            </a:r>
            <a:r>
              <a:rPr lang="uz-Cyrl-UZ" sz="1800" dirty="0">
                <a:solidFill>
                  <a:srgbClr val="92D050"/>
                </a:solidFill>
              </a:rPr>
              <a:t>: </a:t>
            </a:r>
            <a:r>
              <a:rPr lang="ru-RU" sz="1800" dirty="0">
                <a:solidFill>
                  <a:srgbClr val="92D050"/>
                </a:solidFill>
              </a:rPr>
              <a:t>Недра</a:t>
            </a:r>
            <a:r>
              <a:rPr lang="uz-Cyrl-UZ" sz="1800" dirty="0">
                <a:solidFill>
                  <a:srgbClr val="92D050"/>
                </a:solidFill>
              </a:rPr>
              <a:t>,</a:t>
            </a:r>
            <a:r>
              <a:rPr lang="ru-RU" sz="1800" dirty="0">
                <a:solidFill>
                  <a:srgbClr val="92D050"/>
                </a:solidFill>
              </a:rPr>
              <a:t> 1991</a:t>
            </a:r>
            <a:r>
              <a:rPr lang="ru-RU" sz="1800" dirty="0" smtClean="0">
                <a:solidFill>
                  <a:srgbClr val="92D050"/>
                </a:solidFill>
              </a:rPr>
              <a:t>.</a:t>
            </a:r>
            <a:endParaRPr lang="ru-RU" sz="1600" dirty="0">
              <a:solidFill>
                <a:srgbClr val="92D050"/>
              </a:solidFill>
            </a:endParaRPr>
          </a:p>
          <a:p>
            <a:endParaRPr lang="ru-RU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19072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36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Тема36</Template>
  <TotalTime>17</TotalTime>
  <Words>532</Words>
  <Application>Microsoft Office PowerPoint</Application>
  <PresentationFormat>Экран (4:3)</PresentationFormat>
  <Paragraphs>27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Тема36</vt:lpstr>
      <vt:lpstr>mavzu: QUVURLARNI GIDRAVLIK HISOBLASH</vt:lpstr>
      <vt:lpstr>Reja:</vt:lpstr>
      <vt:lpstr>Слайд 3</vt:lpstr>
      <vt:lpstr>Слайд 4</vt:lpstr>
      <vt:lpstr>Слайд 5</vt:lpstr>
      <vt:lpstr>Слайд 6</vt:lpstr>
      <vt:lpstr>Слайд 7</vt:lpstr>
      <vt:lpstr>Слайд 8</vt:lpstr>
      <vt:lpstr>8.1-rasm.Quvurlarni Klassifikasiyalashga doir сhizma </vt:lpstr>
      <vt:lpstr>Слайд 10</vt:lpstr>
      <vt:lpstr>Sodda quvurni hisoblashning asosiy tenglamasi</vt:lpstr>
      <vt:lpstr>Слайд 12</vt:lpstr>
      <vt:lpstr>8.2-rasm.Sodda quvurning  sxemasi. </vt:lpstr>
      <vt:lpstr>(8.3) dagi birinсhi hadning yig`indi oldidagi miqdorini</vt:lpstr>
      <vt:lpstr>Foydalaniladigan asosiy darsliklar va o’quv qo’llanmalar ro’yxati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QUVURLARNI GIDRAVLIK HISOBLASH</dc:title>
  <dc:creator>number_one_2</dc:creator>
  <cp:lastModifiedBy>Asus</cp:lastModifiedBy>
  <cp:revision>5</cp:revision>
  <dcterms:created xsi:type="dcterms:W3CDTF">2018-11-09T04:21:04Z</dcterms:created>
  <dcterms:modified xsi:type="dcterms:W3CDTF">2018-11-13T10:37:34Z</dcterms:modified>
</cp:coreProperties>
</file>