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26"/>
          <p:cNvGrpSpPr>
            <a:grpSpLocks/>
          </p:cNvGrpSpPr>
          <p:nvPr/>
        </p:nvGrpSpPr>
        <p:grpSpPr bwMode="auto">
          <a:xfrm>
            <a:off x="0" y="-14288"/>
            <a:ext cx="9155113" cy="6884988"/>
            <a:chOff x="0" y="-9"/>
            <a:chExt cx="5767" cy="4337"/>
          </a:xfrm>
        </p:grpSpPr>
        <p:sp>
          <p:nvSpPr>
            <p:cNvPr id="5" name="Freeform 1027"/>
            <p:cNvSpPr>
              <a:spLocks/>
            </p:cNvSpPr>
            <p:nvPr/>
          </p:nvSpPr>
          <p:spPr bwMode="hidden">
            <a:xfrm>
              <a:off x="1632" y="-5"/>
              <a:ext cx="1737" cy="4333"/>
            </a:xfrm>
            <a:custGeom>
              <a:avLst/>
              <a:gdLst/>
              <a:ahLst/>
              <a:cxnLst>
                <a:cxn ang="0">
                  <a:pos x="494" y="4309"/>
                </a:cxn>
                <a:cxn ang="0">
                  <a:pos x="1737" y="4320"/>
                </a:cxn>
                <a:cxn ang="0">
                  <a:pos x="524" y="0"/>
                </a:cxn>
                <a:cxn ang="0">
                  <a:pos x="0" y="7"/>
                </a:cxn>
                <a:cxn ang="0">
                  <a:pos x="494" y="4309"/>
                </a:cxn>
              </a:cxnLst>
              <a:rect l="0" t="0" r="r" b="b"/>
              <a:pathLst>
                <a:path w="1737" h="4320">
                  <a:moveTo>
                    <a:pt x="494" y="4309"/>
                  </a:moveTo>
                  <a:lnTo>
                    <a:pt x="1737" y="43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30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6" name="Freeform 1028"/>
            <p:cNvSpPr>
              <a:spLocks/>
            </p:cNvSpPr>
            <p:nvPr/>
          </p:nvSpPr>
          <p:spPr bwMode="hidden">
            <a:xfrm>
              <a:off x="0" y="-7"/>
              <a:ext cx="1737" cy="4329"/>
            </a:xfrm>
            <a:custGeom>
              <a:avLst/>
              <a:gdLst/>
              <a:ahLst/>
              <a:cxnLst>
                <a:cxn ang="0">
                  <a:pos x="494" y="4309"/>
                </a:cxn>
                <a:cxn ang="0">
                  <a:pos x="1737" y="4320"/>
                </a:cxn>
                <a:cxn ang="0">
                  <a:pos x="524" y="0"/>
                </a:cxn>
                <a:cxn ang="0">
                  <a:pos x="0" y="7"/>
                </a:cxn>
                <a:cxn ang="0">
                  <a:pos x="494" y="4309"/>
                </a:cxn>
              </a:cxnLst>
              <a:rect l="0" t="0" r="r" b="b"/>
              <a:pathLst>
                <a:path w="1737" h="4320">
                  <a:moveTo>
                    <a:pt x="494" y="4309"/>
                  </a:moveTo>
                  <a:lnTo>
                    <a:pt x="1737" y="43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30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7" name="Freeform 1029"/>
            <p:cNvSpPr>
              <a:spLocks/>
            </p:cNvSpPr>
            <p:nvPr/>
          </p:nvSpPr>
          <p:spPr bwMode="hidden">
            <a:xfrm>
              <a:off x="3744" y="-4"/>
              <a:ext cx="1739" cy="4330"/>
            </a:xfrm>
            <a:custGeom>
              <a:avLst/>
              <a:gdLst/>
              <a:ahLst/>
              <a:cxnLst>
                <a:cxn ang="0">
                  <a:pos x="494" y="4415"/>
                </a:cxn>
                <a:cxn ang="0">
                  <a:pos x="1739" y="4420"/>
                </a:cxn>
                <a:cxn ang="0">
                  <a:pos x="524" y="0"/>
                </a:cxn>
                <a:cxn ang="0">
                  <a:pos x="0" y="7"/>
                </a:cxn>
                <a:cxn ang="0">
                  <a:pos x="494" y="4415"/>
                </a:cxn>
              </a:cxnLst>
              <a:rect l="0" t="0" r="r" b="b"/>
              <a:pathLst>
                <a:path w="1739" h="4420">
                  <a:moveTo>
                    <a:pt x="494" y="4415"/>
                  </a:moveTo>
                  <a:lnTo>
                    <a:pt x="1739" y="44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415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8" name="Freeform 1030"/>
            <p:cNvSpPr>
              <a:spLocks/>
            </p:cNvSpPr>
            <p:nvPr/>
          </p:nvSpPr>
          <p:spPr bwMode="hidden">
            <a:xfrm>
              <a:off x="1920" y="-9"/>
              <a:ext cx="2080" cy="4324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870" y="4338"/>
                </a:cxn>
                <a:cxn ang="0">
                  <a:pos x="2080" y="4338"/>
                </a:cxn>
                <a:cxn ang="0">
                  <a:pos x="1033" y="0"/>
                </a:cxn>
                <a:cxn ang="0">
                  <a:pos x="0" y="7"/>
                </a:cxn>
              </a:cxnLst>
              <a:rect l="0" t="0" r="r" b="b"/>
              <a:pathLst>
                <a:path w="2080" h="4338">
                  <a:moveTo>
                    <a:pt x="0" y="7"/>
                  </a:moveTo>
                  <a:lnTo>
                    <a:pt x="1870" y="4338"/>
                  </a:lnTo>
                  <a:lnTo>
                    <a:pt x="2080" y="4338"/>
                  </a:lnTo>
                  <a:lnTo>
                    <a:pt x="1033" y="0"/>
                  </a:lnTo>
                  <a:lnTo>
                    <a:pt x="0" y="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9" name="Freeform 1031"/>
            <p:cNvSpPr>
              <a:spLocks/>
            </p:cNvSpPr>
            <p:nvPr/>
          </p:nvSpPr>
          <p:spPr bwMode="hidden">
            <a:xfrm>
              <a:off x="117" y="97"/>
              <a:ext cx="3504" cy="1536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" name="Freeform 1032"/>
            <p:cNvSpPr>
              <a:spLocks/>
            </p:cNvSpPr>
            <p:nvPr/>
          </p:nvSpPr>
          <p:spPr bwMode="hidden">
            <a:xfrm rot="2702961" flipH="1">
              <a:off x="810" y="766"/>
              <a:ext cx="2544" cy="1008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1" name="Freeform 1033"/>
            <p:cNvSpPr>
              <a:spLocks/>
            </p:cNvSpPr>
            <p:nvPr/>
          </p:nvSpPr>
          <p:spPr bwMode="hidden">
            <a:xfrm>
              <a:off x="83" y="49"/>
              <a:ext cx="3504" cy="1536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2" name="Freeform 1034"/>
            <p:cNvSpPr>
              <a:spLocks/>
            </p:cNvSpPr>
            <p:nvPr/>
          </p:nvSpPr>
          <p:spPr bwMode="hidden">
            <a:xfrm rot="-2895842">
              <a:off x="-984" y="1041"/>
              <a:ext cx="3504" cy="1536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3" name="Freeform 1035"/>
            <p:cNvSpPr>
              <a:spLocks/>
            </p:cNvSpPr>
            <p:nvPr/>
          </p:nvSpPr>
          <p:spPr bwMode="hidden">
            <a:xfrm rot="-2305141">
              <a:off x="1331" y="913"/>
              <a:ext cx="3594" cy="1735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4" name="Freeform 1036"/>
            <p:cNvSpPr>
              <a:spLocks/>
            </p:cNvSpPr>
            <p:nvPr/>
          </p:nvSpPr>
          <p:spPr bwMode="hidden">
            <a:xfrm rot="2084418" flipH="1">
              <a:off x="1859" y="865"/>
              <a:ext cx="3504" cy="1536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5" name="Freeform 1037"/>
            <p:cNvSpPr>
              <a:spLocks/>
            </p:cNvSpPr>
            <p:nvPr/>
          </p:nvSpPr>
          <p:spPr bwMode="hidden">
            <a:xfrm>
              <a:off x="4250" y="-7"/>
              <a:ext cx="1089" cy="2285"/>
            </a:xfrm>
            <a:custGeom>
              <a:avLst/>
              <a:gdLst/>
              <a:ahLst/>
              <a:cxnLst>
                <a:cxn ang="0">
                  <a:pos x="0" y="2265"/>
                </a:cxn>
                <a:cxn ang="0">
                  <a:pos x="1030" y="0"/>
                </a:cxn>
                <a:cxn ang="0">
                  <a:pos x="1089" y="0"/>
                </a:cxn>
                <a:cxn ang="0">
                  <a:pos x="37" y="2285"/>
                </a:cxn>
                <a:cxn ang="0">
                  <a:pos x="0" y="2265"/>
                </a:cxn>
              </a:cxnLst>
              <a:rect l="0" t="0" r="r" b="b"/>
              <a:pathLst>
                <a:path w="1089" h="2285">
                  <a:moveTo>
                    <a:pt x="0" y="2265"/>
                  </a:moveTo>
                  <a:cubicBezTo>
                    <a:pt x="438" y="996"/>
                    <a:pt x="865" y="377"/>
                    <a:pt x="1030" y="0"/>
                  </a:cubicBezTo>
                  <a:cubicBezTo>
                    <a:pt x="1030" y="0"/>
                    <a:pt x="1059" y="0"/>
                    <a:pt x="1089" y="0"/>
                  </a:cubicBezTo>
                  <a:cubicBezTo>
                    <a:pt x="565" y="834"/>
                    <a:pt x="181" y="1853"/>
                    <a:pt x="37" y="2285"/>
                  </a:cubicBezTo>
                  <a:cubicBezTo>
                    <a:pt x="37" y="2285"/>
                    <a:pt x="0" y="2265"/>
                    <a:pt x="0" y="226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6" name="Rectangle 1038"/>
            <p:cNvSpPr>
              <a:spLocks noChangeArrowheads="1"/>
            </p:cNvSpPr>
            <p:nvPr/>
          </p:nvSpPr>
          <p:spPr bwMode="invGray">
            <a:xfrm>
              <a:off x="0" y="2441"/>
              <a:ext cx="5760" cy="43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7" name="Freeform 1039"/>
            <p:cNvSpPr>
              <a:spLocks/>
            </p:cNvSpPr>
            <p:nvPr/>
          </p:nvSpPr>
          <p:spPr bwMode="invGray">
            <a:xfrm>
              <a:off x="1632" y="2487"/>
              <a:ext cx="1737" cy="382"/>
            </a:xfrm>
            <a:custGeom>
              <a:avLst/>
              <a:gdLst/>
              <a:ahLst/>
              <a:cxnLst>
                <a:cxn ang="0">
                  <a:pos x="494" y="4309"/>
                </a:cxn>
                <a:cxn ang="0">
                  <a:pos x="1737" y="4320"/>
                </a:cxn>
                <a:cxn ang="0">
                  <a:pos x="524" y="0"/>
                </a:cxn>
                <a:cxn ang="0">
                  <a:pos x="0" y="7"/>
                </a:cxn>
                <a:cxn ang="0">
                  <a:pos x="494" y="4309"/>
                </a:cxn>
              </a:cxnLst>
              <a:rect l="0" t="0" r="r" b="b"/>
              <a:pathLst>
                <a:path w="1737" h="4320">
                  <a:moveTo>
                    <a:pt x="494" y="4309"/>
                  </a:moveTo>
                  <a:lnTo>
                    <a:pt x="1737" y="43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30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8" name="Freeform 1040"/>
            <p:cNvSpPr>
              <a:spLocks/>
            </p:cNvSpPr>
            <p:nvPr/>
          </p:nvSpPr>
          <p:spPr bwMode="invGray">
            <a:xfrm>
              <a:off x="0" y="2487"/>
              <a:ext cx="1737" cy="381"/>
            </a:xfrm>
            <a:custGeom>
              <a:avLst/>
              <a:gdLst/>
              <a:ahLst/>
              <a:cxnLst>
                <a:cxn ang="0">
                  <a:pos x="494" y="4309"/>
                </a:cxn>
                <a:cxn ang="0">
                  <a:pos x="1737" y="4320"/>
                </a:cxn>
                <a:cxn ang="0">
                  <a:pos x="524" y="0"/>
                </a:cxn>
                <a:cxn ang="0">
                  <a:pos x="0" y="7"/>
                </a:cxn>
                <a:cxn ang="0">
                  <a:pos x="494" y="4309"/>
                </a:cxn>
              </a:cxnLst>
              <a:rect l="0" t="0" r="r" b="b"/>
              <a:pathLst>
                <a:path w="1737" h="4320">
                  <a:moveTo>
                    <a:pt x="494" y="4309"/>
                  </a:moveTo>
                  <a:lnTo>
                    <a:pt x="1737" y="43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30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9" name="Freeform 1041"/>
            <p:cNvSpPr>
              <a:spLocks/>
            </p:cNvSpPr>
            <p:nvPr/>
          </p:nvSpPr>
          <p:spPr bwMode="invGray">
            <a:xfrm>
              <a:off x="3744" y="2487"/>
              <a:ext cx="1739" cy="382"/>
            </a:xfrm>
            <a:custGeom>
              <a:avLst/>
              <a:gdLst/>
              <a:ahLst/>
              <a:cxnLst>
                <a:cxn ang="0">
                  <a:pos x="494" y="4415"/>
                </a:cxn>
                <a:cxn ang="0">
                  <a:pos x="1739" y="4420"/>
                </a:cxn>
                <a:cxn ang="0">
                  <a:pos x="524" y="0"/>
                </a:cxn>
                <a:cxn ang="0">
                  <a:pos x="0" y="7"/>
                </a:cxn>
                <a:cxn ang="0">
                  <a:pos x="494" y="4415"/>
                </a:cxn>
              </a:cxnLst>
              <a:rect l="0" t="0" r="r" b="b"/>
              <a:pathLst>
                <a:path w="1739" h="4420">
                  <a:moveTo>
                    <a:pt x="494" y="4415"/>
                  </a:moveTo>
                  <a:lnTo>
                    <a:pt x="1739" y="44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415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20" name="Freeform 1042"/>
            <p:cNvSpPr>
              <a:spLocks/>
            </p:cNvSpPr>
            <p:nvPr/>
          </p:nvSpPr>
          <p:spPr bwMode="invGray">
            <a:xfrm>
              <a:off x="1920" y="2487"/>
              <a:ext cx="2080" cy="381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870" y="4338"/>
                </a:cxn>
                <a:cxn ang="0">
                  <a:pos x="2080" y="4338"/>
                </a:cxn>
                <a:cxn ang="0">
                  <a:pos x="1033" y="0"/>
                </a:cxn>
                <a:cxn ang="0">
                  <a:pos x="0" y="7"/>
                </a:cxn>
              </a:cxnLst>
              <a:rect l="0" t="0" r="r" b="b"/>
              <a:pathLst>
                <a:path w="2080" h="4338">
                  <a:moveTo>
                    <a:pt x="0" y="7"/>
                  </a:moveTo>
                  <a:lnTo>
                    <a:pt x="1870" y="4338"/>
                  </a:lnTo>
                  <a:lnTo>
                    <a:pt x="2080" y="4338"/>
                  </a:lnTo>
                  <a:lnTo>
                    <a:pt x="1033" y="0"/>
                  </a:lnTo>
                  <a:lnTo>
                    <a:pt x="0" y="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21" name="Rectangle 1043"/>
            <p:cNvSpPr>
              <a:spLocks noChangeArrowheads="1"/>
            </p:cNvSpPr>
            <p:nvPr/>
          </p:nvSpPr>
          <p:spPr bwMode="invGray">
            <a:xfrm>
              <a:off x="7" y="2456"/>
              <a:ext cx="5760" cy="432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22" name="Freeform 1044"/>
            <p:cNvSpPr>
              <a:spLocks/>
            </p:cNvSpPr>
            <p:nvPr/>
          </p:nvSpPr>
          <p:spPr bwMode="invGray">
            <a:xfrm>
              <a:off x="2583" y="2449"/>
              <a:ext cx="1036" cy="420"/>
            </a:xfrm>
            <a:custGeom>
              <a:avLst/>
              <a:gdLst/>
              <a:ahLst/>
              <a:cxnLst>
                <a:cxn ang="0">
                  <a:pos x="1027" y="0"/>
                </a:cxn>
                <a:cxn ang="0">
                  <a:pos x="0" y="417"/>
                </a:cxn>
                <a:cxn ang="0">
                  <a:pos x="24" y="420"/>
                </a:cxn>
                <a:cxn ang="0">
                  <a:pos x="1036" y="16"/>
                </a:cxn>
                <a:cxn ang="0">
                  <a:pos x="1027" y="0"/>
                </a:cxn>
              </a:cxnLst>
              <a:rect l="0" t="0" r="r" b="b"/>
              <a:pathLst>
                <a:path w="1036" h="420">
                  <a:moveTo>
                    <a:pt x="1027" y="0"/>
                  </a:moveTo>
                  <a:cubicBezTo>
                    <a:pt x="508" y="159"/>
                    <a:pt x="167" y="347"/>
                    <a:pt x="0" y="417"/>
                  </a:cubicBezTo>
                  <a:cubicBezTo>
                    <a:pt x="0" y="417"/>
                    <a:pt x="12" y="418"/>
                    <a:pt x="24" y="420"/>
                  </a:cubicBezTo>
                  <a:cubicBezTo>
                    <a:pt x="237" y="321"/>
                    <a:pt x="708" y="105"/>
                    <a:pt x="1036" y="16"/>
                  </a:cubicBezTo>
                  <a:cubicBezTo>
                    <a:pt x="1036" y="16"/>
                    <a:pt x="1027" y="0"/>
                    <a:pt x="1027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23" name="Freeform 1045"/>
            <p:cNvSpPr>
              <a:spLocks/>
            </p:cNvSpPr>
            <p:nvPr/>
          </p:nvSpPr>
          <p:spPr bwMode="invGray">
            <a:xfrm rot="18897039" flipH="1">
              <a:off x="1486" y="2417"/>
              <a:ext cx="1060" cy="480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24" name="Freeform 1046"/>
            <p:cNvSpPr>
              <a:spLocks/>
            </p:cNvSpPr>
            <p:nvPr/>
          </p:nvSpPr>
          <p:spPr bwMode="invGray">
            <a:xfrm rot="18897039" flipH="1">
              <a:off x="766" y="2417"/>
              <a:ext cx="1060" cy="480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25" name="Freeform 1047"/>
            <p:cNvSpPr>
              <a:spLocks/>
            </p:cNvSpPr>
            <p:nvPr/>
          </p:nvSpPr>
          <p:spPr bwMode="invGray">
            <a:xfrm rot="18897039" flipH="1">
              <a:off x="31" y="2385"/>
              <a:ext cx="1034" cy="487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26" name="Freeform 1048"/>
            <p:cNvSpPr>
              <a:spLocks/>
            </p:cNvSpPr>
            <p:nvPr/>
          </p:nvSpPr>
          <p:spPr bwMode="invGray">
            <a:xfrm flipH="1" flipV="1">
              <a:off x="576" y="2441"/>
              <a:ext cx="3552" cy="432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27" name="Freeform 1049"/>
            <p:cNvSpPr>
              <a:spLocks/>
            </p:cNvSpPr>
            <p:nvPr/>
          </p:nvSpPr>
          <p:spPr bwMode="invGray">
            <a:xfrm flipH="1" flipV="1">
              <a:off x="240" y="2441"/>
              <a:ext cx="1536" cy="432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28" name="Freeform 1050"/>
            <p:cNvSpPr>
              <a:spLocks/>
            </p:cNvSpPr>
            <p:nvPr/>
          </p:nvSpPr>
          <p:spPr bwMode="invGray">
            <a:xfrm flipH="1" flipV="1">
              <a:off x="3036" y="2489"/>
              <a:ext cx="1332" cy="383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29" name="Freeform 1051"/>
            <p:cNvSpPr>
              <a:spLocks/>
            </p:cNvSpPr>
            <p:nvPr/>
          </p:nvSpPr>
          <p:spPr bwMode="invGray">
            <a:xfrm flipH="1" flipV="1">
              <a:off x="3984" y="2441"/>
              <a:ext cx="1536" cy="432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30" name="Freeform 1052"/>
            <p:cNvSpPr>
              <a:spLocks/>
            </p:cNvSpPr>
            <p:nvPr/>
          </p:nvSpPr>
          <p:spPr bwMode="invGray">
            <a:xfrm flipH="1" flipV="1">
              <a:off x="3456" y="2441"/>
              <a:ext cx="2304" cy="432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31" name="Rectangle 1053"/>
            <p:cNvSpPr>
              <a:spLocks noChangeArrowheads="1"/>
            </p:cNvSpPr>
            <p:nvPr/>
          </p:nvSpPr>
          <p:spPr bwMode="invGray">
            <a:xfrm>
              <a:off x="0" y="2462"/>
              <a:ext cx="5760" cy="1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accent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32" name="Rectangle 1054"/>
            <p:cNvSpPr>
              <a:spLocks noChangeArrowheads="1"/>
            </p:cNvSpPr>
            <p:nvPr/>
          </p:nvSpPr>
          <p:spPr bwMode="hidden">
            <a:xfrm>
              <a:off x="0" y="2880"/>
              <a:ext cx="5760" cy="57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33" name="Rectangle 1055"/>
            <p:cNvSpPr>
              <a:spLocks noChangeArrowheads="1"/>
            </p:cNvSpPr>
            <p:nvPr/>
          </p:nvSpPr>
          <p:spPr bwMode="hidden">
            <a:xfrm>
              <a:off x="0" y="3408"/>
              <a:ext cx="5760" cy="91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34" name="Picture 1056" descr="BTZBUL1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6" y="1650"/>
              <a:ext cx="204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7137" name="Rectangle 1057"/>
          <p:cNvSpPr>
            <a:spLocks noGrp="1" noChangeArrowheads="1"/>
          </p:cNvSpPr>
          <p:nvPr>
            <p:ph type="ctrTitle"/>
          </p:nvPr>
        </p:nvSpPr>
        <p:spPr>
          <a:xfrm>
            <a:off x="1676400" y="1905000"/>
            <a:ext cx="7239000" cy="1905000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7138" name="Rectangle 1058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4572000"/>
            <a:ext cx="6400800" cy="1679575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35" name="Rectangle 1059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AFAE28E-BBAB-477B-9377-A8CC0F255D23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36" name="Rectangle 1060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7" name="Rectangle 106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9EA58F8-92CA-485C-A417-9396339B70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02058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AE28E-BBAB-477B-9377-A8CC0F255D23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EA58F8-92CA-485C-A417-9396339B70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83493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AE28E-BBAB-477B-9377-A8CC0F255D23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EA58F8-92CA-485C-A417-9396339B70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966973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AE28E-BBAB-477B-9377-A8CC0F255D23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EA58F8-92CA-485C-A417-9396339B70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7064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AE28E-BBAB-477B-9377-A8CC0F255D23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8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EA58F8-92CA-485C-A417-9396339B70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072422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AE28E-BBAB-477B-9377-A8CC0F255D23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4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EA58F8-92CA-485C-A417-9396339B70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315348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AE28E-BBAB-477B-9377-A8CC0F255D23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3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EA58F8-92CA-485C-A417-9396339B70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36101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AE28E-BBAB-477B-9377-A8CC0F255D23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EA58F8-92CA-485C-A417-9396339B70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80238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AE28E-BBAB-477B-9377-A8CC0F255D23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EA58F8-92CA-485C-A417-9396339B70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225125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AE28E-BBAB-477B-9377-A8CC0F255D23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EA58F8-92CA-485C-A417-9396339B70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628487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465138"/>
            <a:ext cx="1943100" cy="56308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465138"/>
            <a:ext cx="5676900" cy="56308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AE28E-BBAB-477B-9377-A8CC0F255D23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EA58F8-92CA-485C-A417-9396339B70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98206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465138"/>
            <a:ext cx="77724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AE28E-BBAB-477B-9377-A8CC0F255D23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EA58F8-92CA-485C-A417-9396339B70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519644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465138"/>
            <a:ext cx="77724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noProof="0" smtClean="0"/>
              <a:t>Вставка картинки</a:t>
            </a:r>
            <a:endParaRPr lang="en-US" noProof="0" smtClean="0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AE28E-BBAB-477B-9377-A8CC0F255D23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EA58F8-92CA-485C-A417-9396339B701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0017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7405688"/>
            <a:chOff x="0" y="-9"/>
            <a:chExt cx="5760" cy="4665"/>
          </a:xfrm>
        </p:grpSpPr>
        <p:sp>
          <p:nvSpPr>
            <p:cNvPr id="46083" name="Freeform 3"/>
            <p:cNvSpPr>
              <a:spLocks/>
            </p:cNvSpPr>
            <p:nvPr/>
          </p:nvSpPr>
          <p:spPr bwMode="hidden">
            <a:xfrm>
              <a:off x="1632" y="-5"/>
              <a:ext cx="1737" cy="4333"/>
            </a:xfrm>
            <a:custGeom>
              <a:avLst/>
              <a:gdLst/>
              <a:ahLst/>
              <a:cxnLst>
                <a:cxn ang="0">
                  <a:pos x="494" y="4309"/>
                </a:cxn>
                <a:cxn ang="0">
                  <a:pos x="1737" y="4320"/>
                </a:cxn>
                <a:cxn ang="0">
                  <a:pos x="524" y="0"/>
                </a:cxn>
                <a:cxn ang="0">
                  <a:pos x="0" y="7"/>
                </a:cxn>
                <a:cxn ang="0">
                  <a:pos x="494" y="4309"/>
                </a:cxn>
              </a:cxnLst>
              <a:rect l="0" t="0" r="r" b="b"/>
              <a:pathLst>
                <a:path w="1737" h="4320">
                  <a:moveTo>
                    <a:pt x="494" y="4309"/>
                  </a:moveTo>
                  <a:lnTo>
                    <a:pt x="1737" y="43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30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084" name="Freeform 4"/>
            <p:cNvSpPr>
              <a:spLocks/>
            </p:cNvSpPr>
            <p:nvPr/>
          </p:nvSpPr>
          <p:spPr bwMode="hidden">
            <a:xfrm>
              <a:off x="0" y="-7"/>
              <a:ext cx="1737" cy="4329"/>
            </a:xfrm>
            <a:custGeom>
              <a:avLst/>
              <a:gdLst/>
              <a:ahLst/>
              <a:cxnLst>
                <a:cxn ang="0">
                  <a:pos x="494" y="4309"/>
                </a:cxn>
                <a:cxn ang="0">
                  <a:pos x="1737" y="4320"/>
                </a:cxn>
                <a:cxn ang="0">
                  <a:pos x="524" y="0"/>
                </a:cxn>
                <a:cxn ang="0">
                  <a:pos x="0" y="7"/>
                </a:cxn>
                <a:cxn ang="0">
                  <a:pos x="494" y="4309"/>
                </a:cxn>
              </a:cxnLst>
              <a:rect l="0" t="0" r="r" b="b"/>
              <a:pathLst>
                <a:path w="1737" h="4320">
                  <a:moveTo>
                    <a:pt x="494" y="4309"/>
                  </a:moveTo>
                  <a:lnTo>
                    <a:pt x="1737" y="43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30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085" name="Freeform 5"/>
            <p:cNvSpPr>
              <a:spLocks/>
            </p:cNvSpPr>
            <p:nvPr/>
          </p:nvSpPr>
          <p:spPr bwMode="hidden">
            <a:xfrm>
              <a:off x="3744" y="-4"/>
              <a:ext cx="1739" cy="4330"/>
            </a:xfrm>
            <a:custGeom>
              <a:avLst/>
              <a:gdLst/>
              <a:ahLst/>
              <a:cxnLst>
                <a:cxn ang="0">
                  <a:pos x="494" y="4415"/>
                </a:cxn>
                <a:cxn ang="0">
                  <a:pos x="1739" y="4420"/>
                </a:cxn>
                <a:cxn ang="0">
                  <a:pos x="524" y="0"/>
                </a:cxn>
                <a:cxn ang="0">
                  <a:pos x="0" y="7"/>
                </a:cxn>
                <a:cxn ang="0">
                  <a:pos x="494" y="4415"/>
                </a:cxn>
              </a:cxnLst>
              <a:rect l="0" t="0" r="r" b="b"/>
              <a:pathLst>
                <a:path w="1739" h="4420">
                  <a:moveTo>
                    <a:pt x="494" y="4415"/>
                  </a:moveTo>
                  <a:lnTo>
                    <a:pt x="1739" y="44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415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086" name="Freeform 6"/>
            <p:cNvSpPr>
              <a:spLocks/>
            </p:cNvSpPr>
            <p:nvPr/>
          </p:nvSpPr>
          <p:spPr bwMode="hidden">
            <a:xfrm>
              <a:off x="1920" y="-9"/>
              <a:ext cx="2080" cy="4324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870" y="4338"/>
                </a:cxn>
                <a:cxn ang="0">
                  <a:pos x="2080" y="4338"/>
                </a:cxn>
                <a:cxn ang="0">
                  <a:pos x="1033" y="0"/>
                </a:cxn>
                <a:cxn ang="0">
                  <a:pos x="0" y="7"/>
                </a:cxn>
              </a:cxnLst>
              <a:rect l="0" t="0" r="r" b="b"/>
              <a:pathLst>
                <a:path w="2080" h="4338">
                  <a:moveTo>
                    <a:pt x="0" y="7"/>
                  </a:moveTo>
                  <a:lnTo>
                    <a:pt x="1870" y="4338"/>
                  </a:lnTo>
                  <a:lnTo>
                    <a:pt x="2080" y="4338"/>
                  </a:lnTo>
                  <a:lnTo>
                    <a:pt x="1033" y="0"/>
                  </a:lnTo>
                  <a:lnTo>
                    <a:pt x="0" y="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087" name="Freeform 7"/>
            <p:cNvSpPr>
              <a:spLocks/>
            </p:cNvSpPr>
            <p:nvPr/>
          </p:nvSpPr>
          <p:spPr bwMode="hidden">
            <a:xfrm>
              <a:off x="117" y="97"/>
              <a:ext cx="3504" cy="1536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088" name="Freeform 8"/>
            <p:cNvSpPr>
              <a:spLocks/>
            </p:cNvSpPr>
            <p:nvPr/>
          </p:nvSpPr>
          <p:spPr bwMode="hidden">
            <a:xfrm rot="2702961" flipH="1">
              <a:off x="810" y="766"/>
              <a:ext cx="2544" cy="1008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089" name="Freeform 9"/>
            <p:cNvSpPr>
              <a:spLocks/>
            </p:cNvSpPr>
            <p:nvPr/>
          </p:nvSpPr>
          <p:spPr bwMode="hidden">
            <a:xfrm>
              <a:off x="83" y="49"/>
              <a:ext cx="3504" cy="1536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090" name="Freeform 10"/>
            <p:cNvSpPr>
              <a:spLocks/>
            </p:cNvSpPr>
            <p:nvPr userDrawn="1"/>
          </p:nvSpPr>
          <p:spPr bwMode="hidden">
            <a:xfrm rot="-2895842">
              <a:off x="-984" y="1041"/>
              <a:ext cx="3504" cy="1536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091" name="Freeform 11"/>
            <p:cNvSpPr>
              <a:spLocks/>
            </p:cNvSpPr>
            <p:nvPr/>
          </p:nvSpPr>
          <p:spPr bwMode="hidden">
            <a:xfrm rot="-2305141">
              <a:off x="1331" y="913"/>
              <a:ext cx="3594" cy="1735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092" name="Freeform 12"/>
            <p:cNvSpPr>
              <a:spLocks/>
            </p:cNvSpPr>
            <p:nvPr/>
          </p:nvSpPr>
          <p:spPr bwMode="hidden">
            <a:xfrm rot="2084418" flipH="1">
              <a:off x="1859" y="865"/>
              <a:ext cx="3504" cy="1536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093" name="Freeform 13"/>
            <p:cNvSpPr>
              <a:spLocks/>
            </p:cNvSpPr>
            <p:nvPr/>
          </p:nvSpPr>
          <p:spPr bwMode="hidden">
            <a:xfrm>
              <a:off x="4250" y="-7"/>
              <a:ext cx="1089" cy="2285"/>
            </a:xfrm>
            <a:custGeom>
              <a:avLst/>
              <a:gdLst/>
              <a:ahLst/>
              <a:cxnLst>
                <a:cxn ang="0">
                  <a:pos x="0" y="2265"/>
                </a:cxn>
                <a:cxn ang="0">
                  <a:pos x="1030" y="0"/>
                </a:cxn>
                <a:cxn ang="0">
                  <a:pos x="1089" y="0"/>
                </a:cxn>
                <a:cxn ang="0">
                  <a:pos x="37" y="2285"/>
                </a:cxn>
                <a:cxn ang="0">
                  <a:pos x="0" y="2265"/>
                </a:cxn>
              </a:cxnLst>
              <a:rect l="0" t="0" r="r" b="b"/>
              <a:pathLst>
                <a:path w="1089" h="2285">
                  <a:moveTo>
                    <a:pt x="0" y="2265"/>
                  </a:moveTo>
                  <a:cubicBezTo>
                    <a:pt x="438" y="996"/>
                    <a:pt x="865" y="377"/>
                    <a:pt x="1030" y="0"/>
                  </a:cubicBezTo>
                  <a:cubicBezTo>
                    <a:pt x="1030" y="0"/>
                    <a:pt x="1059" y="0"/>
                    <a:pt x="1089" y="0"/>
                  </a:cubicBezTo>
                  <a:cubicBezTo>
                    <a:pt x="565" y="834"/>
                    <a:pt x="181" y="1853"/>
                    <a:pt x="37" y="2285"/>
                  </a:cubicBezTo>
                  <a:cubicBezTo>
                    <a:pt x="37" y="2285"/>
                    <a:pt x="0" y="2265"/>
                    <a:pt x="0" y="226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094" name="Rectangle 14"/>
            <p:cNvSpPr>
              <a:spLocks noChangeArrowheads="1"/>
            </p:cNvSpPr>
            <p:nvPr/>
          </p:nvSpPr>
          <p:spPr bwMode="hidden">
            <a:xfrm>
              <a:off x="0" y="3910"/>
              <a:ext cx="5760" cy="43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095" name="Freeform 15"/>
            <p:cNvSpPr>
              <a:spLocks/>
            </p:cNvSpPr>
            <p:nvPr/>
          </p:nvSpPr>
          <p:spPr bwMode="hidden">
            <a:xfrm>
              <a:off x="1632" y="3956"/>
              <a:ext cx="1737" cy="382"/>
            </a:xfrm>
            <a:custGeom>
              <a:avLst/>
              <a:gdLst/>
              <a:ahLst/>
              <a:cxnLst>
                <a:cxn ang="0">
                  <a:pos x="494" y="4309"/>
                </a:cxn>
                <a:cxn ang="0">
                  <a:pos x="1737" y="4320"/>
                </a:cxn>
                <a:cxn ang="0">
                  <a:pos x="524" y="0"/>
                </a:cxn>
                <a:cxn ang="0">
                  <a:pos x="0" y="7"/>
                </a:cxn>
                <a:cxn ang="0">
                  <a:pos x="494" y="4309"/>
                </a:cxn>
              </a:cxnLst>
              <a:rect l="0" t="0" r="r" b="b"/>
              <a:pathLst>
                <a:path w="1737" h="4320">
                  <a:moveTo>
                    <a:pt x="494" y="4309"/>
                  </a:moveTo>
                  <a:lnTo>
                    <a:pt x="1737" y="43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30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096" name="Freeform 16"/>
            <p:cNvSpPr>
              <a:spLocks/>
            </p:cNvSpPr>
            <p:nvPr/>
          </p:nvSpPr>
          <p:spPr bwMode="hidden">
            <a:xfrm>
              <a:off x="0" y="3956"/>
              <a:ext cx="1737" cy="381"/>
            </a:xfrm>
            <a:custGeom>
              <a:avLst/>
              <a:gdLst/>
              <a:ahLst/>
              <a:cxnLst>
                <a:cxn ang="0">
                  <a:pos x="494" y="4309"/>
                </a:cxn>
                <a:cxn ang="0">
                  <a:pos x="1737" y="4320"/>
                </a:cxn>
                <a:cxn ang="0">
                  <a:pos x="524" y="0"/>
                </a:cxn>
                <a:cxn ang="0">
                  <a:pos x="0" y="7"/>
                </a:cxn>
                <a:cxn ang="0">
                  <a:pos x="494" y="4309"/>
                </a:cxn>
              </a:cxnLst>
              <a:rect l="0" t="0" r="r" b="b"/>
              <a:pathLst>
                <a:path w="1737" h="4320">
                  <a:moveTo>
                    <a:pt x="494" y="4309"/>
                  </a:moveTo>
                  <a:lnTo>
                    <a:pt x="1737" y="43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30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097" name="Freeform 17"/>
            <p:cNvSpPr>
              <a:spLocks/>
            </p:cNvSpPr>
            <p:nvPr/>
          </p:nvSpPr>
          <p:spPr bwMode="hidden">
            <a:xfrm>
              <a:off x="3744" y="3956"/>
              <a:ext cx="1739" cy="382"/>
            </a:xfrm>
            <a:custGeom>
              <a:avLst/>
              <a:gdLst/>
              <a:ahLst/>
              <a:cxnLst>
                <a:cxn ang="0">
                  <a:pos x="494" y="4415"/>
                </a:cxn>
                <a:cxn ang="0">
                  <a:pos x="1739" y="4420"/>
                </a:cxn>
                <a:cxn ang="0">
                  <a:pos x="524" y="0"/>
                </a:cxn>
                <a:cxn ang="0">
                  <a:pos x="0" y="7"/>
                </a:cxn>
                <a:cxn ang="0">
                  <a:pos x="494" y="4415"/>
                </a:cxn>
              </a:cxnLst>
              <a:rect l="0" t="0" r="r" b="b"/>
              <a:pathLst>
                <a:path w="1739" h="4420">
                  <a:moveTo>
                    <a:pt x="494" y="4415"/>
                  </a:moveTo>
                  <a:lnTo>
                    <a:pt x="1739" y="4420"/>
                  </a:lnTo>
                  <a:lnTo>
                    <a:pt x="524" y="0"/>
                  </a:lnTo>
                  <a:lnTo>
                    <a:pt x="0" y="7"/>
                  </a:lnTo>
                  <a:lnTo>
                    <a:pt x="494" y="4415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098" name="Freeform 18"/>
            <p:cNvSpPr>
              <a:spLocks/>
            </p:cNvSpPr>
            <p:nvPr/>
          </p:nvSpPr>
          <p:spPr bwMode="hidden">
            <a:xfrm>
              <a:off x="1920" y="3956"/>
              <a:ext cx="2080" cy="381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870" y="4338"/>
                </a:cxn>
                <a:cxn ang="0">
                  <a:pos x="2080" y="4338"/>
                </a:cxn>
                <a:cxn ang="0">
                  <a:pos x="1033" y="0"/>
                </a:cxn>
                <a:cxn ang="0">
                  <a:pos x="0" y="7"/>
                </a:cxn>
              </a:cxnLst>
              <a:rect l="0" t="0" r="r" b="b"/>
              <a:pathLst>
                <a:path w="2080" h="4338">
                  <a:moveTo>
                    <a:pt x="0" y="7"/>
                  </a:moveTo>
                  <a:lnTo>
                    <a:pt x="1870" y="4338"/>
                  </a:lnTo>
                  <a:lnTo>
                    <a:pt x="2080" y="4338"/>
                  </a:lnTo>
                  <a:lnTo>
                    <a:pt x="1033" y="0"/>
                  </a:lnTo>
                  <a:lnTo>
                    <a:pt x="0" y="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099" name="Rectangle 19"/>
            <p:cNvSpPr>
              <a:spLocks noChangeArrowheads="1"/>
            </p:cNvSpPr>
            <p:nvPr/>
          </p:nvSpPr>
          <p:spPr bwMode="hidden">
            <a:xfrm>
              <a:off x="0" y="3905"/>
              <a:ext cx="5760" cy="432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100" name="Freeform 20"/>
            <p:cNvSpPr>
              <a:spLocks/>
            </p:cNvSpPr>
            <p:nvPr/>
          </p:nvSpPr>
          <p:spPr bwMode="hidden">
            <a:xfrm>
              <a:off x="2583" y="3918"/>
              <a:ext cx="1036" cy="420"/>
            </a:xfrm>
            <a:custGeom>
              <a:avLst/>
              <a:gdLst/>
              <a:ahLst/>
              <a:cxnLst>
                <a:cxn ang="0">
                  <a:pos x="1027" y="0"/>
                </a:cxn>
                <a:cxn ang="0">
                  <a:pos x="0" y="417"/>
                </a:cxn>
                <a:cxn ang="0">
                  <a:pos x="24" y="420"/>
                </a:cxn>
                <a:cxn ang="0">
                  <a:pos x="1036" y="16"/>
                </a:cxn>
                <a:cxn ang="0">
                  <a:pos x="1027" y="0"/>
                </a:cxn>
              </a:cxnLst>
              <a:rect l="0" t="0" r="r" b="b"/>
              <a:pathLst>
                <a:path w="1036" h="420">
                  <a:moveTo>
                    <a:pt x="1027" y="0"/>
                  </a:moveTo>
                  <a:cubicBezTo>
                    <a:pt x="508" y="159"/>
                    <a:pt x="167" y="347"/>
                    <a:pt x="0" y="417"/>
                  </a:cubicBezTo>
                  <a:cubicBezTo>
                    <a:pt x="0" y="417"/>
                    <a:pt x="12" y="418"/>
                    <a:pt x="24" y="420"/>
                  </a:cubicBezTo>
                  <a:cubicBezTo>
                    <a:pt x="237" y="321"/>
                    <a:pt x="708" y="105"/>
                    <a:pt x="1036" y="16"/>
                  </a:cubicBezTo>
                  <a:cubicBezTo>
                    <a:pt x="1036" y="16"/>
                    <a:pt x="1027" y="0"/>
                    <a:pt x="1027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101" name="Freeform 21"/>
            <p:cNvSpPr>
              <a:spLocks/>
            </p:cNvSpPr>
            <p:nvPr/>
          </p:nvSpPr>
          <p:spPr bwMode="hidden">
            <a:xfrm rot="18897039" flipH="1">
              <a:off x="1486" y="3886"/>
              <a:ext cx="1060" cy="480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102" name="Freeform 22"/>
            <p:cNvSpPr>
              <a:spLocks/>
            </p:cNvSpPr>
            <p:nvPr/>
          </p:nvSpPr>
          <p:spPr bwMode="hidden">
            <a:xfrm rot="18897039" flipH="1">
              <a:off x="766" y="3886"/>
              <a:ext cx="1060" cy="480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103" name="Freeform 23"/>
            <p:cNvSpPr>
              <a:spLocks/>
            </p:cNvSpPr>
            <p:nvPr/>
          </p:nvSpPr>
          <p:spPr bwMode="hidden">
            <a:xfrm rot="18897039" flipH="1">
              <a:off x="31" y="3854"/>
              <a:ext cx="1034" cy="487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104" name="Freeform 24"/>
            <p:cNvSpPr>
              <a:spLocks/>
            </p:cNvSpPr>
            <p:nvPr/>
          </p:nvSpPr>
          <p:spPr bwMode="hidden">
            <a:xfrm flipH="1" flipV="1">
              <a:off x="576" y="3910"/>
              <a:ext cx="3552" cy="432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105" name="Freeform 25"/>
            <p:cNvSpPr>
              <a:spLocks/>
            </p:cNvSpPr>
            <p:nvPr/>
          </p:nvSpPr>
          <p:spPr bwMode="hidden">
            <a:xfrm flipH="1" flipV="1">
              <a:off x="240" y="3910"/>
              <a:ext cx="1536" cy="432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106" name="Freeform 26"/>
            <p:cNvSpPr>
              <a:spLocks/>
            </p:cNvSpPr>
            <p:nvPr/>
          </p:nvSpPr>
          <p:spPr bwMode="hidden">
            <a:xfrm flipH="1" flipV="1">
              <a:off x="3036" y="3958"/>
              <a:ext cx="1332" cy="383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107" name="Freeform 27"/>
            <p:cNvSpPr>
              <a:spLocks/>
            </p:cNvSpPr>
            <p:nvPr/>
          </p:nvSpPr>
          <p:spPr bwMode="hidden">
            <a:xfrm flipH="1" flipV="1">
              <a:off x="3984" y="3910"/>
              <a:ext cx="1536" cy="432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108" name="Freeform 28"/>
            <p:cNvSpPr>
              <a:spLocks/>
            </p:cNvSpPr>
            <p:nvPr/>
          </p:nvSpPr>
          <p:spPr bwMode="hidden">
            <a:xfrm flipH="1" flipV="1">
              <a:off x="3456" y="3910"/>
              <a:ext cx="2304" cy="432"/>
            </a:xfrm>
            <a:custGeom>
              <a:avLst/>
              <a:gdLst/>
              <a:ahLst/>
              <a:cxnLst>
                <a:cxn ang="0">
                  <a:pos x="0" y="1778"/>
                </a:cxn>
                <a:cxn ang="0">
                  <a:pos x="4742" y="0"/>
                </a:cxn>
                <a:cxn ang="0">
                  <a:pos x="4763" y="42"/>
                </a:cxn>
                <a:cxn ang="0">
                  <a:pos x="20" y="1845"/>
                </a:cxn>
                <a:cxn ang="0">
                  <a:pos x="0" y="1778"/>
                </a:cxn>
              </a:cxnLst>
              <a:rect l="0" t="0" r="r" b="b"/>
              <a:pathLst>
                <a:path w="4763" h="1845">
                  <a:moveTo>
                    <a:pt x="0" y="1778"/>
                  </a:moveTo>
                  <a:cubicBezTo>
                    <a:pt x="2065" y="797"/>
                    <a:pt x="3942" y="281"/>
                    <a:pt x="4742" y="0"/>
                  </a:cubicBezTo>
                  <a:lnTo>
                    <a:pt x="4763" y="42"/>
                  </a:lnTo>
                  <a:cubicBezTo>
                    <a:pt x="3976" y="350"/>
                    <a:pt x="1830" y="918"/>
                    <a:pt x="20" y="1845"/>
                  </a:cubicBezTo>
                  <a:cubicBezTo>
                    <a:pt x="20" y="1845"/>
                    <a:pt x="0" y="1778"/>
                    <a:pt x="0" y="177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46109" name="Rectangle 29"/>
            <p:cNvSpPr>
              <a:spLocks noChangeArrowheads="1"/>
            </p:cNvSpPr>
            <p:nvPr/>
          </p:nvSpPr>
          <p:spPr bwMode="hidden">
            <a:xfrm>
              <a:off x="0" y="3931"/>
              <a:ext cx="5760" cy="1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accent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1027" name="Rectangle 30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5138"/>
            <a:ext cx="7772400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31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6112" name="Rectangle 3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12788" y="631348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cs typeface="+mn-cs"/>
              </a:defRPr>
            </a:lvl1pPr>
          </a:lstStyle>
          <a:p>
            <a:fld id="{BAFAE28E-BBAB-477B-9377-A8CC0F255D23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46113" name="Rectangle 3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51188" y="631348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46114" name="Rectangle 3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0188" y="631348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cs typeface="+mn-cs"/>
              </a:defRPr>
            </a:lvl1pPr>
          </a:lstStyle>
          <a:p>
            <a:fld id="{D9EA58F8-92CA-485C-A417-9396339B701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</p:sldLayoutIdLst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/>
      <p:bldP spid="1028" grpId="0" build="p"/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85000"/>
        <a:buBlip>
          <a:blip r:embed="rId15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2500306"/>
            <a:ext cx="7239000" cy="1905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/>
              <a:t>MAVZU</a:t>
            </a:r>
            <a:r>
              <a:rPr lang="ru-RU" sz="3600" b="1" dirty="0" smtClean="0"/>
              <a:t>:</a:t>
            </a:r>
            <a:r>
              <a:rPr lang="en-US" sz="3600" b="1" dirty="0" smtClean="0"/>
              <a:t> </a:t>
            </a:r>
            <a:r>
              <a:rPr lang="nb-NO" sz="3600" b="1" dirty="0" smtClean="0"/>
              <a:t>SUYUQLIKLARNING </a:t>
            </a:r>
            <a:r>
              <a:rPr lang="nb-NO" sz="3600" b="1" dirty="0"/>
              <a:t>T</a:t>
            </a:r>
            <a:r>
              <a:rPr lang="uz-Cyrl-UZ" sz="3600" b="1" dirty="0"/>
              <a:t>Е</a:t>
            </a:r>
            <a:r>
              <a:rPr lang="nb-NO" sz="3600" b="1" dirty="0"/>
              <a:t>SHIK VA 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nb-NO" sz="3600" b="1" dirty="0"/>
              <a:t>NAYCHALARDA </a:t>
            </a:r>
            <a:r>
              <a:rPr lang="nb-NO" sz="3600" b="1" dirty="0" smtClean="0"/>
              <a:t>OQISHI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25011593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REJA: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  </a:t>
            </a:r>
            <a:r>
              <a:rPr lang="nb-NO" dirty="0"/>
              <a:t>1.Suyuqlikning yupqa d</a:t>
            </a:r>
            <a:r>
              <a:rPr lang="ru-RU" dirty="0"/>
              <a:t>е</a:t>
            </a:r>
            <a:r>
              <a:rPr lang="nb-NO" dirty="0"/>
              <a:t>vordagi  t</a:t>
            </a:r>
            <a:r>
              <a:rPr lang="ru-RU" dirty="0"/>
              <a:t>е</a:t>
            </a:r>
            <a:r>
              <a:rPr lang="nb-NO" dirty="0"/>
              <a:t>shikdan  o`zgarmas bosimda oqishi.</a:t>
            </a:r>
            <a:endParaRPr lang="ru-RU" dirty="0"/>
          </a:p>
          <a:p>
            <a:r>
              <a:rPr lang="nb-NO" dirty="0"/>
              <a:t>  2.Suyuqlikning silindrik naychadan oqishi.</a:t>
            </a:r>
            <a:endParaRPr lang="ru-RU" dirty="0"/>
          </a:p>
          <a:p>
            <a:r>
              <a:rPr lang="nb-NO" dirty="0"/>
              <a:t>  3.Suyuqlikning t</a:t>
            </a:r>
            <a:r>
              <a:rPr lang="ru-RU" dirty="0"/>
              <a:t>е</a:t>
            </a:r>
            <a:r>
              <a:rPr lang="nb-NO" dirty="0"/>
              <a:t>shikdan O`zgaruvchan bosimda oqishi</a:t>
            </a:r>
            <a:r>
              <a:rPr lang="nb-NO" dirty="0" smtClean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68099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b-NO" sz="2800" b="1" dirty="0"/>
              <a:t>Suyuqlikning yupqa d</a:t>
            </a:r>
            <a:r>
              <a:rPr lang="ru-RU" sz="2800" b="1" dirty="0"/>
              <a:t>е</a:t>
            </a:r>
            <a:r>
              <a:rPr lang="nb-NO" sz="2800" b="1" dirty="0"/>
              <a:t>vordagi t</a:t>
            </a:r>
            <a:r>
              <a:rPr lang="ru-RU" sz="2800" b="1" dirty="0"/>
              <a:t>е</a:t>
            </a:r>
            <a:r>
              <a:rPr lang="nb-NO" sz="2800" b="1" dirty="0"/>
              <a:t>shikdan o`zgarmas</a:t>
            </a:r>
            <a:br>
              <a:rPr lang="nb-NO" sz="2800" b="1" dirty="0"/>
            </a:br>
            <a:r>
              <a:rPr lang="nb-NO" sz="2800" b="1" dirty="0"/>
              <a:t>       bosimda oqishi</a:t>
            </a:r>
            <a:r>
              <a:rPr lang="nb-NO" sz="2800" b="1" dirty="0" smtClean="0"/>
              <a:t>.</a:t>
            </a:r>
            <a:endParaRPr lang="ru-RU" sz="28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nb-NO" dirty="0"/>
              <a:t> </a:t>
            </a:r>
            <a:r>
              <a:rPr lang="nb-NO" dirty="0" smtClean="0"/>
              <a:t>     </a:t>
            </a:r>
            <a:r>
              <a:rPr lang="nb-NO" dirty="0"/>
              <a:t>Biror katta idishhda suyuqlik p1  bosim  ostida  saqlanayotgan bo`lib, u  erkin  sirtdan  Ha masofadagi kichik t</a:t>
            </a:r>
            <a:r>
              <a:rPr lang="ru-RU" dirty="0"/>
              <a:t>е</a:t>
            </a:r>
            <a:r>
              <a:rPr lang="nb-NO" dirty="0"/>
              <a:t>shikdan oqayotgan bo`lsin (9.1a-rasm). Diam</a:t>
            </a:r>
            <a:r>
              <a:rPr lang="ru-RU" dirty="0"/>
              <a:t>е</a:t>
            </a:r>
            <a:r>
              <a:rPr lang="nb-NO" dirty="0"/>
              <a:t>tri idish o`lchamlariga qaraganda juda kichik bo`lgan t</a:t>
            </a:r>
            <a:r>
              <a:rPr lang="ru-RU" dirty="0"/>
              <a:t>е</a:t>
            </a:r>
            <a:r>
              <a:rPr lang="nb-NO" dirty="0"/>
              <a:t>shik kichik t</a:t>
            </a:r>
            <a:r>
              <a:rPr lang="ru-RU" dirty="0"/>
              <a:t>е</a:t>
            </a:r>
            <a:r>
              <a:rPr lang="nb-NO" dirty="0"/>
              <a:t>shik d</a:t>
            </a:r>
            <a:r>
              <a:rPr lang="ru-RU" dirty="0"/>
              <a:t>е</a:t>
            </a:r>
            <a:r>
              <a:rPr lang="nb-NO" dirty="0"/>
              <a:t>b ataladi.  Yupqa d</a:t>
            </a:r>
            <a:r>
              <a:rPr lang="ru-RU" dirty="0"/>
              <a:t>е</a:t>
            </a:r>
            <a:r>
              <a:rPr lang="nb-NO" dirty="0"/>
              <a:t>vor d</a:t>
            </a:r>
            <a:r>
              <a:rPr lang="ru-RU" dirty="0"/>
              <a:t>е</a:t>
            </a:r>
            <a:r>
              <a:rPr lang="nb-NO" dirty="0"/>
              <a:t>b oqayotgan suyuqlik t</a:t>
            </a:r>
            <a:r>
              <a:rPr lang="ru-RU" dirty="0"/>
              <a:t>е</a:t>
            </a:r>
            <a:r>
              <a:rPr lang="nb-NO" dirty="0"/>
              <a:t>shikning fakat ichki qirrasiga t</a:t>
            </a:r>
            <a:r>
              <a:rPr lang="ru-RU" dirty="0"/>
              <a:t>е</a:t>
            </a:r>
            <a:r>
              <a:rPr lang="nb-NO" dirty="0"/>
              <a:t>gib, uning yon sirtiga t</a:t>
            </a:r>
            <a:r>
              <a:rPr lang="ru-RU" dirty="0"/>
              <a:t>е</a:t>
            </a:r>
            <a:r>
              <a:rPr lang="nb-NO" dirty="0"/>
              <a:t>gmagan xolga aytiladi.  Bunday xol d</a:t>
            </a:r>
            <a:r>
              <a:rPr lang="ru-RU" dirty="0"/>
              <a:t>е</a:t>
            </a:r>
            <a:r>
              <a:rPr lang="nb-NO" dirty="0"/>
              <a:t>vor qalinligi t</a:t>
            </a:r>
            <a:r>
              <a:rPr lang="ru-RU" dirty="0"/>
              <a:t>е</a:t>
            </a:r>
            <a:r>
              <a:rPr lang="nb-NO" dirty="0"/>
              <a:t>shik diam</a:t>
            </a:r>
            <a:r>
              <a:rPr lang="ru-RU" dirty="0"/>
              <a:t>е</a:t>
            </a:r>
            <a:r>
              <a:rPr lang="nb-NO" dirty="0"/>
              <a:t>tridan bir n</a:t>
            </a:r>
            <a:r>
              <a:rPr lang="ru-RU" dirty="0"/>
              <a:t>е</a:t>
            </a:r>
            <a:r>
              <a:rPr lang="nb-NO" dirty="0"/>
              <a:t>cha barobar kichik bo`lsa yoki t</a:t>
            </a:r>
            <a:r>
              <a:rPr lang="ru-RU" dirty="0"/>
              <a:t>е</a:t>
            </a:r>
            <a:r>
              <a:rPr lang="nb-NO" dirty="0"/>
              <a:t>shik  k</a:t>
            </a:r>
            <a:r>
              <a:rPr lang="ru-RU" dirty="0"/>
              <a:t>е</a:t>
            </a:r>
            <a:r>
              <a:rPr lang="nb-NO" dirty="0"/>
              <a:t>simining ichki    qirrasidan    tashqariga    k</a:t>
            </a:r>
            <a:r>
              <a:rPr lang="ru-RU" dirty="0"/>
              <a:t>е</a:t>
            </a:r>
            <a:r>
              <a:rPr lang="nb-NO" dirty="0"/>
              <a:t>ngayib   borsagina (9.1b-rasm ) o`rinli bo`ladi.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95189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sz="2800" dirty="0"/>
              <a:t>Bu xolda suyuqlik zarrachalari t</a:t>
            </a:r>
            <a:r>
              <a:rPr lang="ru-RU" sz="2800" dirty="0"/>
              <a:t>е</a:t>
            </a:r>
            <a:r>
              <a:rPr lang="nb-NO" sz="2800" dirty="0"/>
              <a:t>shik atrofdagi xajmdan tashqariga qarab harakat qiladi va t</a:t>
            </a:r>
            <a:r>
              <a:rPr lang="ru-RU" sz="2800" dirty="0"/>
              <a:t>е</a:t>
            </a:r>
            <a:r>
              <a:rPr lang="nb-NO" sz="2800" dirty="0"/>
              <a:t>shikka yaqinlashgan sari  t</a:t>
            </a:r>
            <a:r>
              <a:rPr lang="ru-RU" sz="2800" dirty="0"/>
              <a:t>е</a:t>
            </a:r>
            <a:r>
              <a:rPr lang="nb-NO" sz="2800" dirty="0"/>
              <a:t>zlashib boradi.  Shu  bilan birga suyuqlikning oqayotgan zarrachalarining barchasi uchun bir xil sharoit bo`lib, ular silliq tra</a:t>
            </a:r>
            <a:r>
              <a:rPr lang="ru-RU" sz="2800" dirty="0"/>
              <a:t>е</a:t>
            </a:r>
            <a:r>
              <a:rPr lang="nb-NO" sz="2800" dirty="0"/>
              <a:t>ktoriya bo`yicha harakat  qiladi va t</a:t>
            </a:r>
            <a:r>
              <a:rPr lang="ru-RU" sz="2800" dirty="0"/>
              <a:t>е</a:t>
            </a:r>
            <a:r>
              <a:rPr lang="nb-NO" sz="2800" dirty="0"/>
              <a:t>shik qirrasida idish d</a:t>
            </a:r>
            <a:r>
              <a:rPr lang="ru-RU" sz="2800" dirty="0"/>
              <a:t>е</a:t>
            </a:r>
            <a:r>
              <a:rPr lang="nb-NO" sz="2800" dirty="0"/>
              <a:t>voridan ajraladi. Bundan k</a:t>
            </a:r>
            <a:r>
              <a:rPr lang="ru-RU" sz="2800" dirty="0"/>
              <a:t>е</a:t>
            </a:r>
            <a:r>
              <a:rPr lang="nb-NO" sz="2800" dirty="0"/>
              <a:t>yingi oqish davomida oqimchaning k</a:t>
            </a:r>
            <a:r>
              <a:rPr lang="ru-RU" sz="2800" dirty="0"/>
              <a:t>е</a:t>
            </a:r>
            <a:r>
              <a:rPr lang="nb-NO" sz="2800" dirty="0"/>
              <a:t>simi bir oz </a:t>
            </a:r>
            <a:r>
              <a:rPr lang="it-IT" sz="2800" dirty="0"/>
              <a:t>torayadi va silindrik shaklni oladi.</a:t>
            </a:r>
            <a:endParaRPr lang="ru-RU" sz="2800" dirty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851659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9036496" cy="688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180527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008" y="87707"/>
            <a:ext cx="9036496" cy="6581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092265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060848"/>
            <a:ext cx="7408333" cy="4065315"/>
          </a:xfrm>
        </p:spPr>
        <p:txBody>
          <a:bodyPr>
            <a:normAutofit/>
          </a:bodyPr>
          <a:lstStyle/>
          <a:p>
            <a:r>
              <a:rPr lang="it-IT" sz="3200" dirty="0"/>
              <a:t>Ko`rilayotgan xoldagi asosiy masala t</a:t>
            </a:r>
            <a:r>
              <a:rPr lang="ru-RU" sz="3200" dirty="0"/>
              <a:t>е</a:t>
            </a:r>
            <a:r>
              <a:rPr lang="it-IT" sz="3200" dirty="0"/>
              <a:t>shikdan oqayotgan suyuqlikning t</a:t>
            </a:r>
            <a:r>
              <a:rPr lang="ru-RU" sz="3200" dirty="0"/>
              <a:t>е</a:t>
            </a:r>
            <a:r>
              <a:rPr lang="it-IT" sz="3200" dirty="0"/>
              <a:t>zligini topishdan iborat. Suyuqlikka to`ldirilgan idishda yuzasi S1 bo`lgan 1-1 (erkin sirt)va S2 bo`lgan 2-2 oqayotgan suyuqlik oqimchasining t</a:t>
            </a:r>
            <a:r>
              <a:rPr lang="ru-RU" sz="3200" dirty="0"/>
              <a:t>е</a:t>
            </a:r>
            <a:r>
              <a:rPr lang="it-IT" sz="3200" dirty="0"/>
              <a:t>shik oldidagi k</a:t>
            </a:r>
            <a:r>
              <a:rPr lang="ru-RU" sz="3200" dirty="0"/>
              <a:t>е</a:t>
            </a:r>
            <a:r>
              <a:rPr lang="it-IT" sz="3200" dirty="0"/>
              <a:t>simlari uchun B</a:t>
            </a:r>
            <a:r>
              <a:rPr lang="ru-RU" sz="3200" dirty="0"/>
              <a:t>е</a:t>
            </a:r>
            <a:r>
              <a:rPr lang="it-IT" sz="3200" dirty="0"/>
              <a:t>rnulli t</a:t>
            </a:r>
            <a:r>
              <a:rPr lang="ru-RU" sz="3200" dirty="0"/>
              <a:t>е</a:t>
            </a:r>
            <a:r>
              <a:rPr lang="it-IT" sz="3200" dirty="0"/>
              <a:t>nglamasini yozamiz</a:t>
            </a:r>
            <a:r>
              <a:rPr lang="it-IT" sz="3200" b="1" dirty="0"/>
              <a:t>: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800686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b="1" dirty="0"/>
              <a:t>u</a:t>
            </a:r>
            <a:r>
              <a:rPr lang="it-IT" b="1" baseline="-25000" dirty="0"/>
              <a:t>1</a:t>
            </a:r>
            <a:r>
              <a:rPr lang="it-IT" b="1" baseline="30000" dirty="0"/>
              <a:t>2</a:t>
            </a:r>
            <a:r>
              <a:rPr lang="it-IT" b="1" dirty="0"/>
              <a:t>/2g + p</a:t>
            </a:r>
            <a:r>
              <a:rPr lang="it-IT" b="1" baseline="-25000" dirty="0"/>
              <a:t>1</a:t>
            </a:r>
            <a:r>
              <a:rPr lang="it-IT" b="1" dirty="0"/>
              <a:t>/</a:t>
            </a:r>
            <a:r>
              <a:rPr lang="en-US" b="1" dirty="0">
                <a:sym typeface="Symbol"/>
              </a:rPr>
              <a:t></a:t>
            </a:r>
            <a:r>
              <a:rPr lang="it-IT" b="1" dirty="0"/>
              <a:t> + z</a:t>
            </a:r>
            <a:r>
              <a:rPr lang="it-IT" b="1" baseline="-25000" dirty="0"/>
              <a:t>1 </a:t>
            </a:r>
            <a:r>
              <a:rPr lang="it-IT" b="1" dirty="0"/>
              <a:t>= u</a:t>
            </a:r>
            <a:r>
              <a:rPr lang="it-IT" b="1" baseline="-25000" dirty="0"/>
              <a:t>2</a:t>
            </a:r>
            <a:r>
              <a:rPr lang="it-IT" b="1" baseline="30000" dirty="0"/>
              <a:t>2</a:t>
            </a:r>
            <a:r>
              <a:rPr lang="it-IT" b="1" dirty="0"/>
              <a:t>/2g + p</a:t>
            </a:r>
            <a:r>
              <a:rPr lang="it-IT" b="1" baseline="-25000" dirty="0"/>
              <a:t>2</a:t>
            </a:r>
            <a:r>
              <a:rPr lang="it-IT" b="1" dirty="0"/>
              <a:t>/</a:t>
            </a:r>
            <a:r>
              <a:rPr lang="en-US" b="1" dirty="0">
                <a:sym typeface="Symbol"/>
              </a:rPr>
              <a:t></a:t>
            </a:r>
            <a:r>
              <a:rPr lang="it-IT" b="1" dirty="0"/>
              <a:t> + z</a:t>
            </a:r>
            <a:r>
              <a:rPr lang="it-IT" b="1" baseline="-25000" dirty="0"/>
              <a:t>2 </a:t>
            </a:r>
            <a:r>
              <a:rPr lang="it-IT" b="1" dirty="0"/>
              <a:t>+ (u</a:t>
            </a:r>
            <a:r>
              <a:rPr lang="it-IT" b="1" baseline="-25000" dirty="0"/>
              <a:t>2</a:t>
            </a:r>
            <a:r>
              <a:rPr lang="it-IT" b="1" baseline="30000" dirty="0"/>
              <a:t>2</a:t>
            </a:r>
            <a:r>
              <a:rPr lang="it-IT" b="1" dirty="0"/>
              <a:t>/2g)</a:t>
            </a:r>
            <a:r>
              <a:rPr lang="en-US" b="1" dirty="0">
                <a:sym typeface="Symbol"/>
              </a:rPr>
              <a:t></a:t>
            </a:r>
            <a:r>
              <a:rPr lang="it-IT" b="1" baseline="-25000" dirty="0"/>
              <a:t>n</a:t>
            </a:r>
            <a:r>
              <a:rPr lang="it-IT" b="1" dirty="0"/>
              <a:t>,</a:t>
            </a:r>
            <a:r>
              <a:rPr lang="it-IT" dirty="0"/>
              <a:t>  </a:t>
            </a:r>
            <a:endParaRPr lang="ru-RU" dirty="0"/>
          </a:p>
          <a:p>
            <a:r>
              <a:rPr lang="it-IT" dirty="0"/>
              <a:t>	Bundan t</a:t>
            </a:r>
            <a:r>
              <a:rPr lang="ru-RU" dirty="0"/>
              <a:t>е</a:t>
            </a:r>
            <a:r>
              <a:rPr lang="it-IT" dirty="0"/>
              <a:t>shik uchun maxalliy qarshilik koeffitsi</a:t>
            </a:r>
            <a:r>
              <a:rPr lang="ru-RU" dirty="0"/>
              <a:t>е</a:t>
            </a:r>
            <a:r>
              <a:rPr lang="it-IT" dirty="0"/>
              <a:t>nti </a:t>
            </a:r>
            <a:r>
              <a:rPr lang="en-US" b="1" dirty="0">
                <a:sym typeface="Symbol"/>
              </a:rPr>
              <a:t></a:t>
            </a:r>
            <a:r>
              <a:rPr lang="it-IT" b="1" baseline="-25000" dirty="0"/>
              <a:t>n </a:t>
            </a:r>
            <a:r>
              <a:rPr lang="it-IT" dirty="0"/>
              <a:t>nolga t</a:t>
            </a:r>
            <a:r>
              <a:rPr lang="ru-RU" dirty="0"/>
              <a:t>е</a:t>
            </a:r>
            <a:r>
              <a:rPr lang="it-IT" dirty="0"/>
              <a:t>ng bo`lgan xolda</a:t>
            </a:r>
            <a:r>
              <a:rPr lang="it-IT" b="1" dirty="0"/>
              <a:t> z</a:t>
            </a:r>
            <a:r>
              <a:rPr lang="it-IT" b="1" baseline="-25000" dirty="0"/>
              <a:t>1 </a:t>
            </a:r>
            <a:r>
              <a:rPr lang="it-IT" b="1" dirty="0"/>
              <a:t>– z</a:t>
            </a:r>
            <a:r>
              <a:rPr lang="it-IT" b="1" baseline="-25000" dirty="0"/>
              <a:t>2 </a:t>
            </a:r>
            <a:r>
              <a:rPr lang="it-IT" b="1" dirty="0"/>
              <a:t>= H va  u</a:t>
            </a:r>
            <a:r>
              <a:rPr lang="it-IT" b="1" baseline="-25000" dirty="0"/>
              <a:t>1</a:t>
            </a:r>
            <a:r>
              <a:rPr lang="it-IT" b="1" dirty="0"/>
              <a:t> S</a:t>
            </a:r>
            <a:r>
              <a:rPr lang="it-IT" b="1" baseline="-25000" dirty="0"/>
              <a:t>1 </a:t>
            </a:r>
            <a:r>
              <a:rPr lang="it-IT" b="1" dirty="0"/>
              <a:t>= u</a:t>
            </a:r>
            <a:r>
              <a:rPr lang="it-IT" b="1" baseline="-25000" dirty="0"/>
              <a:t>2 </a:t>
            </a:r>
            <a:r>
              <a:rPr lang="it-IT" b="1" dirty="0"/>
              <a:t>S</a:t>
            </a:r>
            <a:r>
              <a:rPr lang="it-IT" b="1" baseline="-25000" dirty="0"/>
              <a:t>2 </a:t>
            </a:r>
            <a:r>
              <a:rPr lang="it-IT" dirty="0"/>
              <a:t>ekanligini xisobga olib hamda idishning k</a:t>
            </a:r>
            <a:r>
              <a:rPr lang="ru-RU" dirty="0"/>
              <a:t>е</a:t>
            </a:r>
            <a:r>
              <a:rPr lang="it-IT" dirty="0"/>
              <a:t>simi</a:t>
            </a:r>
            <a:r>
              <a:rPr lang="it-IT" b="1" dirty="0"/>
              <a:t> S</a:t>
            </a:r>
            <a:r>
              <a:rPr lang="it-IT" b="1" baseline="-25000" dirty="0"/>
              <a:t>1</a:t>
            </a:r>
            <a:r>
              <a:rPr lang="it-IT" dirty="0"/>
              <a:t> ga qaraganda t</a:t>
            </a:r>
            <a:r>
              <a:rPr lang="ru-RU" dirty="0"/>
              <a:t>е</a:t>
            </a:r>
            <a:r>
              <a:rPr lang="it-IT" dirty="0"/>
              <a:t>shikning  k</a:t>
            </a:r>
            <a:r>
              <a:rPr lang="ru-RU" dirty="0"/>
              <a:t>е</a:t>
            </a:r>
            <a:r>
              <a:rPr lang="it-IT" dirty="0"/>
              <a:t>simi </a:t>
            </a:r>
            <a:r>
              <a:rPr lang="it-IT" b="1" dirty="0"/>
              <a:t>S</a:t>
            </a:r>
            <a:r>
              <a:rPr lang="it-IT" b="1" baseline="-25000" dirty="0"/>
              <a:t>2</a:t>
            </a:r>
            <a:r>
              <a:rPr lang="it-IT" b="1" dirty="0"/>
              <a:t> </a:t>
            </a:r>
            <a:r>
              <a:rPr lang="it-IT" dirty="0"/>
              <a:t>juda kichik bo`lsa, u </a:t>
            </a:r>
            <a:r>
              <a:rPr lang="it-IT" dirty="0" smtClean="0"/>
              <a:t>xolda</a:t>
            </a:r>
            <a:endParaRPr lang="ru-RU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38313559"/>
              </p:ext>
            </p:extLst>
          </p:nvPr>
        </p:nvGraphicFramePr>
        <p:xfrm>
          <a:off x="3995936" y="4725144"/>
          <a:ext cx="2717283" cy="720080"/>
        </p:xfrm>
        <a:graphic>
          <a:graphicData uri="http://schemas.openxmlformats.org/presentationml/2006/ole">
            <p:oleObj spid="_x0000_s3077" name="Формула" r:id="rId3" imgW="1905000" imgH="5080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231418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5800" y="764704"/>
            <a:ext cx="7772400" cy="4114800"/>
          </a:xfrm>
        </p:spPr>
        <p:txBody>
          <a:bodyPr/>
          <a:lstStyle/>
          <a:p>
            <a:r>
              <a:rPr lang="it-IT" sz="2800" dirty="0"/>
              <a:t>Idishdagi suyuqlik sirtida ham,  t</a:t>
            </a:r>
            <a:r>
              <a:rPr lang="ru-RU" sz="2800" dirty="0"/>
              <a:t>е</a:t>
            </a:r>
            <a:r>
              <a:rPr lang="it-IT" sz="2800" dirty="0"/>
              <a:t>shik tashqarisida ham  atmosf</a:t>
            </a:r>
            <a:r>
              <a:rPr lang="ru-RU" sz="2800" dirty="0"/>
              <a:t>е</a:t>
            </a:r>
            <a:r>
              <a:rPr lang="it-IT" sz="2800" dirty="0"/>
              <a:t>ra bosimi bo`lsa yoki, </a:t>
            </a:r>
            <a:r>
              <a:rPr lang="it-IT" sz="2800" b="1" dirty="0"/>
              <a:t>p</a:t>
            </a:r>
            <a:r>
              <a:rPr lang="it-IT" sz="2800" b="1" baseline="-25000" dirty="0"/>
              <a:t>1</a:t>
            </a:r>
            <a:r>
              <a:rPr lang="it-IT" sz="2800" b="1" dirty="0"/>
              <a:t> = p</a:t>
            </a:r>
            <a:r>
              <a:rPr lang="it-IT" sz="2800" b="1" baseline="-25000" dirty="0"/>
              <a:t>2</a:t>
            </a:r>
            <a:r>
              <a:rPr lang="it-IT" sz="2800" dirty="0"/>
              <a:t>  bo`lsa, u xolda </a:t>
            </a:r>
            <a:r>
              <a:rPr lang="it-IT" sz="2800" b="1" dirty="0"/>
              <a:t>                 </a:t>
            </a:r>
            <a:r>
              <a:rPr lang="it-IT" sz="2800" dirty="0"/>
              <a:t>(9.1</a:t>
            </a:r>
            <a:r>
              <a:rPr lang="it-IT" sz="2800" dirty="0" smtClean="0"/>
              <a:t>)</a:t>
            </a:r>
            <a:r>
              <a:rPr lang="it-IT" sz="2800" dirty="0"/>
              <a:t> Bu formula Torrich</a:t>
            </a:r>
            <a:r>
              <a:rPr lang="ru-RU" sz="2800" dirty="0"/>
              <a:t>е</a:t>
            </a:r>
            <a:r>
              <a:rPr lang="it-IT" sz="2800" dirty="0"/>
              <a:t>lli formulasi d</a:t>
            </a:r>
            <a:r>
              <a:rPr lang="ru-RU" sz="2800" dirty="0"/>
              <a:t>е</a:t>
            </a:r>
            <a:r>
              <a:rPr lang="it-IT" sz="2800" dirty="0"/>
              <a:t>b ataladi, u suyuqlikning tor t</a:t>
            </a:r>
            <a:r>
              <a:rPr lang="ru-RU" sz="2800" dirty="0"/>
              <a:t>е</a:t>
            </a:r>
            <a:r>
              <a:rPr lang="it-IT" sz="2800" dirty="0"/>
              <a:t>shikdan oqishi t</a:t>
            </a:r>
            <a:r>
              <a:rPr lang="ru-RU" sz="2800" dirty="0"/>
              <a:t>е</a:t>
            </a:r>
            <a:r>
              <a:rPr lang="it-IT" sz="2800" dirty="0"/>
              <a:t>zligini xisoblash uchun nazariy formuladir</a:t>
            </a:r>
            <a:r>
              <a:rPr lang="it-IT" sz="2800" dirty="0" smtClean="0"/>
              <a:t>.</a:t>
            </a:r>
            <a:r>
              <a:rPr lang="it-IT" sz="2800" dirty="0"/>
              <a:t> Suyuqlikning t</a:t>
            </a:r>
            <a:r>
              <a:rPr lang="ru-RU" sz="2800" dirty="0"/>
              <a:t>е</a:t>
            </a:r>
            <a:r>
              <a:rPr lang="it-IT" sz="2800" dirty="0"/>
              <a:t>shikdan  oqish  t</a:t>
            </a:r>
            <a:r>
              <a:rPr lang="ru-RU" sz="2800" dirty="0"/>
              <a:t>е</a:t>
            </a:r>
            <a:r>
              <a:rPr lang="it-IT" sz="2800" dirty="0"/>
              <a:t>zligi  ma'lum  bo`lgan xolda uning sarfini xisoblash qiyin emas</a:t>
            </a:r>
            <a:r>
              <a:rPr lang="it-IT" sz="2800" dirty="0" smtClean="0"/>
              <a:t>,</a:t>
            </a:r>
            <a:endParaRPr lang="ru-RU" sz="28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59544442"/>
              </p:ext>
            </p:extLst>
          </p:nvPr>
        </p:nvGraphicFramePr>
        <p:xfrm>
          <a:off x="3059832" y="4653136"/>
          <a:ext cx="4360485" cy="1080120"/>
        </p:xfrm>
        <a:graphic>
          <a:graphicData uri="http://schemas.openxmlformats.org/presentationml/2006/ole">
            <p:oleObj spid="_x0000_s4101" name="Формула" r:id="rId3" imgW="888614" imgH="215806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7633170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/>
              <a:t>Suyuqlikning silindrik naychadan oqishi.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Idish d</a:t>
            </a:r>
            <a:r>
              <a:rPr lang="ru-RU" dirty="0"/>
              <a:t>е</a:t>
            </a:r>
            <a:r>
              <a:rPr lang="it-IT" dirty="0"/>
              <a:t>voridagi  t</a:t>
            </a:r>
            <a:r>
              <a:rPr lang="ru-RU" dirty="0"/>
              <a:t>е</a:t>
            </a:r>
            <a:r>
              <a:rPr lang="it-IT" dirty="0"/>
              <a:t>shikka o`rnatilgan kalta trubalar naychalar d</a:t>
            </a:r>
            <a:r>
              <a:rPr lang="ru-RU" dirty="0"/>
              <a:t>е</a:t>
            </a:r>
            <a:r>
              <a:rPr lang="it-IT" dirty="0"/>
              <a:t>b ataladi. Odatda, naychalardan sarfni ko`paytirish yoki ixcham oqimchalar olish uchun foydalaniladi. Ko`p xollarda idish d</a:t>
            </a:r>
            <a:r>
              <a:rPr lang="ru-RU" dirty="0"/>
              <a:t>е</a:t>
            </a:r>
            <a:r>
              <a:rPr lang="it-IT" dirty="0"/>
              <a:t>vori qalin bo`lib,  u parma bilan t</a:t>
            </a:r>
            <a:r>
              <a:rPr lang="ru-RU" dirty="0"/>
              <a:t>е</a:t>
            </a:r>
            <a:r>
              <a:rPr lang="it-IT" dirty="0"/>
              <a:t>shilganda naycha shaklida  t</a:t>
            </a:r>
            <a:r>
              <a:rPr lang="ru-RU" dirty="0"/>
              <a:t>е</a:t>
            </a:r>
            <a:r>
              <a:rPr lang="it-IT" dirty="0"/>
              <a:t>shik paydo bo`ladi</a:t>
            </a:r>
            <a:r>
              <a:rPr lang="it-IT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909572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36075" y="1268760"/>
            <a:ext cx="7408333" cy="3450696"/>
          </a:xfrm>
        </p:spPr>
        <p:txBody>
          <a:bodyPr/>
          <a:lstStyle/>
          <a:p>
            <a:r>
              <a:rPr lang="it-IT" dirty="0"/>
              <a:t>Naychalardan oqadigan suyuqlikni xisoblashda yuqorida  k</a:t>
            </a:r>
            <a:r>
              <a:rPr lang="ru-RU" dirty="0"/>
              <a:t>е</a:t>
            </a:r>
            <a:r>
              <a:rPr lang="it-IT" dirty="0"/>
              <a:t>ltirilgan t</a:t>
            </a:r>
            <a:r>
              <a:rPr lang="ru-RU" dirty="0"/>
              <a:t>е</a:t>
            </a:r>
            <a:r>
              <a:rPr lang="it-IT" dirty="0"/>
              <a:t>zlik va sarf formulalaridan foydalanamiz, l</a:t>
            </a:r>
            <a:r>
              <a:rPr lang="ru-RU" dirty="0"/>
              <a:t>е</a:t>
            </a:r>
            <a:r>
              <a:rPr lang="it-IT" dirty="0"/>
              <a:t>kin  </a:t>
            </a:r>
            <a:r>
              <a:rPr lang="it-IT" b="1" dirty="0"/>
              <a:t> </a:t>
            </a:r>
            <a:r>
              <a:rPr lang="ru-RU" b="1" dirty="0">
                <a:sym typeface="Symbol"/>
              </a:rPr>
              <a:t></a:t>
            </a:r>
            <a:r>
              <a:rPr lang="it-IT" b="1" dirty="0"/>
              <a:t> = S</a:t>
            </a:r>
            <a:r>
              <a:rPr lang="it-IT" b="1" baseline="-25000" dirty="0"/>
              <a:t>1 </a:t>
            </a:r>
            <a:r>
              <a:rPr lang="it-IT" b="1" dirty="0"/>
              <a:t>/ S</a:t>
            </a:r>
            <a:r>
              <a:rPr lang="it-IT" b="1" baseline="-25000" dirty="0"/>
              <a:t>2 </a:t>
            </a:r>
            <a:r>
              <a:rPr lang="it-IT" b="1" dirty="0"/>
              <a:t>= 0,61...0,64-</a:t>
            </a:r>
            <a:r>
              <a:rPr lang="it-IT" dirty="0"/>
              <a:t>  siqilish koeffitsi</a:t>
            </a:r>
            <a:r>
              <a:rPr lang="ru-RU" dirty="0"/>
              <a:t>е</a:t>
            </a:r>
            <a:r>
              <a:rPr lang="it-IT" dirty="0"/>
              <a:t>nti, </a:t>
            </a:r>
            <a:endParaRPr lang="ru-RU" dirty="0"/>
          </a:p>
          <a:p>
            <a:r>
              <a:rPr lang="it-IT" dirty="0"/>
              <a:t>m</a:t>
            </a:r>
            <a:r>
              <a:rPr lang="it-IT" b="1" dirty="0"/>
              <a:t>=u</a:t>
            </a:r>
            <a:r>
              <a:rPr lang="it-IT" b="1" baseline="-25000" dirty="0"/>
              <a:t>1</a:t>
            </a:r>
            <a:r>
              <a:rPr lang="it-IT" b="1" dirty="0"/>
              <a:t>/u</a:t>
            </a:r>
            <a:r>
              <a:rPr lang="it-IT" b="1" baseline="-25000" dirty="0"/>
              <a:t>2 </a:t>
            </a:r>
            <a:r>
              <a:rPr lang="it-IT" dirty="0"/>
              <a:t>– t</a:t>
            </a:r>
            <a:r>
              <a:rPr lang="ru-RU" dirty="0"/>
              <a:t>е</a:t>
            </a:r>
            <a:r>
              <a:rPr lang="it-IT" dirty="0"/>
              <a:t>zlik koeffitsi</a:t>
            </a:r>
            <a:r>
              <a:rPr lang="ru-RU" dirty="0"/>
              <a:t>е</a:t>
            </a:r>
            <a:r>
              <a:rPr lang="it-IT" dirty="0"/>
              <a:t>nti  va  - sarf koeffitsi</a:t>
            </a:r>
            <a:r>
              <a:rPr lang="ru-RU" dirty="0"/>
              <a:t>е</a:t>
            </a:r>
            <a:r>
              <a:rPr lang="it-IT" dirty="0"/>
              <a:t>ntlarining qiymatlari boshqacha bo`ladi.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777052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7808" y="332656"/>
            <a:ext cx="7772400" cy="1431925"/>
          </a:xfrm>
        </p:spPr>
        <p:txBody>
          <a:bodyPr>
            <a:normAutofit fontScale="90000"/>
          </a:bodyPr>
          <a:lstStyle/>
          <a:p>
            <a:r>
              <a:rPr lang="it-IT" b="1" dirty="0"/>
              <a:t>9.2-rasm. Naychadan oqish</a:t>
            </a:r>
            <a:r>
              <a:rPr lang="it-IT" b="1" dirty="0" smtClean="0"/>
              <a:t>.</a:t>
            </a:r>
            <a:endParaRPr lang="ru-RU" dirty="0"/>
          </a:p>
        </p:txBody>
      </p:sp>
      <p:pic>
        <p:nvPicPr>
          <p:cNvPr id="4" name="Рисунок 3" descr="Описание: 20"/>
          <p:cNvPicPr/>
          <p:nvPr/>
        </p:nvPicPr>
        <p:blipFill>
          <a:blip r:embed="rId2">
            <a:lum bright="-40000" contrast="80000"/>
          </a:blip>
          <a:srcRect/>
          <a:stretch>
            <a:fillRect/>
          </a:stretch>
        </p:blipFill>
        <p:spPr bwMode="auto">
          <a:xfrm>
            <a:off x="395536" y="2648446"/>
            <a:ext cx="8352928" cy="3653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08920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08083" y="1628800"/>
            <a:ext cx="7408333" cy="3849291"/>
          </a:xfrm>
        </p:spPr>
        <p:txBody>
          <a:bodyPr/>
          <a:lstStyle/>
          <a:p>
            <a:r>
              <a:rPr lang="it-IT" sz="2800" dirty="0"/>
              <a:t>Silindrik naychalardan suyuq-lik oqayotganda kirishda u d</a:t>
            </a:r>
            <a:r>
              <a:rPr lang="ru-RU" sz="2800" dirty="0"/>
              <a:t>е</a:t>
            </a:r>
            <a:r>
              <a:rPr lang="it-IT" sz="2800" dirty="0"/>
              <a:t>vordan ajraladi va torayadi. Bu xodisa xuddi yupqa d</a:t>
            </a:r>
            <a:r>
              <a:rPr lang="ru-RU" sz="2800" dirty="0"/>
              <a:t>е</a:t>
            </a:r>
            <a:r>
              <a:rPr lang="it-IT" sz="2800" dirty="0"/>
              <a:t>vordagi t</a:t>
            </a:r>
            <a:r>
              <a:rPr lang="ru-RU" sz="2800" dirty="0"/>
              <a:t>е</a:t>
            </a:r>
            <a:r>
              <a:rPr lang="it-IT" sz="2800" dirty="0"/>
              <a:t>shikdan oqish xolidagi kabi bo`ladi. L</a:t>
            </a:r>
            <a:r>
              <a:rPr lang="ru-RU" sz="2800" dirty="0"/>
              <a:t>е</a:t>
            </a:r>
            <a:r>
              <a:rPr lang="it-IT" sz="2800" dirty="0"/>
              <a:t>kin bu torayish to`xtab, toraygan  oqimcha bilan naycha d</a:t>
            </a:r>
            <a:r>
              <a:rPr lang="ru-RU" sz="2800" dirty="0"/>
              <a:t>е</a:t>
            </a:r>
            <a:r>
              <a:rPr lang="it-IT" sz="2800" dirty="0"/>
              <a:t>vori orasida uyurmali harakat vujudga k</a:t>
            </a:r>
            <a:r>
              <a:rPr lang="ru-RU" sz="2800" dirty="0"/>
              <a:t>е</a:t>
            </a:r>
            <a:r>
              <a:rPr lang="it-IT" sz="2800" dirty="0"/>
              <a:t>lganligi sababli k</a:t>
            </a:r>
            <a:r>
              <a:rPr lang="ru-RU" sz="2800" dirty="0"/>
              <a:t>е</a:t>
            </a:r>
            <a:r>
              <a:rPr lang="it-IT" sz="2800" dirty="0"/>
              <a:t>ngayish boshlanadi va oqim  naychaning butun k</a:t>
            </a:r>
            <a:r>
              <a:rPr lang="ru-RU" sz="2800" dirty="0"/>
              <a:t>е</a:t>
            </a:r>
            <a:r>
              <a:rPr lang="it-IT" sz="2800" dirty="0"/>
              <a:t>simini egallab olgunicha davom etadi</a:t>
            </a:r>
            <a:r>
              <a:rPr lang="it-IT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5311133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196752"/>
            <a:ext cx="8163909" cy="4248472"/>
          </a:xfrm>
        </p:spPr>
        <p:txBody>
          <a:bodyPr/>
          <a:lstStyle/>
          <a:p>
            <a:r>
              <a:rPr lang="it-IT" dirty="0"/>
              <a:t>Natijada oqimcha naychaning ko`ndalang k</a:t>
            </a:r>
            <a:r>
              <a:rPr lang="ru-RU" dirty="0"/>
              <a:t>е</a:t>
            </a:r>
            <a:r>
              <a:rPr lang="it-IT" dirty="0"/>
              <a:t>simiga t</a:t>
            </a:r>
            <a:r>
              <a:rPr lang="ru-RU" dirty="0"/>
              <a:t>е</a:t>
            </a:r>
            <a:r>
              <a:rPr lang="it-IT" dirty="0"/>
              <a:t>ng k</a:t>
            </a:r>
            <a:r>
              <a:rPr lang="ru-RU" dirty="0"/>
              <a:t>е</a:t>
            </a:r>
            <a:r>
              <a:rPr lang="it-IT" dirty="0"/>
              <a:t>simda  chiqib k</a:t>
            </a:r>
            <a:r>
              <a:rPr lang="ru-RU" dirty="0"/>
              <a:t>е</a:t>
            </a:r>
            <a:r>
              <a:rPr lang="it-IT" dirty="0"/>
              <a:t>tadi.  Bu  xodisa naychaning uzunligi</a:t>
            </a:r>
            <a:r>
              <a:rPr lang="it-IT" b="1" dirty="0"/>
              <a:t>  L</a:t>
            </a:r>
            <a:r>
              <a:rPr lang="it-IT" dirty="0"/>
              <a:t>  uning diam</a:t>
            </a:r>
            <a:r>
              <a:rPr lang="ru-RU" dirty="0"/>
              <a:t>е</a:t>
            </a:r>
            <a:r>
              <a:rPr lang="it-IT" dirty="0"/>
              <a:t>tridan 3…4 marta katta bo`lganda to`liq amalga oshadi (9.2-rasm, a).</a:t>
            </a:r>
            <a:endParaRPr lang="ru-RU" dirty="0"/>
          </a:p>
          <a:p>
            <a:r>
              <a:rPr lang="it-IT" dirty="0"/>
              <a:t>Bu xolda  oqimcha  diam</a:t>
            </a:r>
            <a:r>
              <a:rPr lang="ru-RU" dirty="0"/>
              <a:t>е</a:t>
            </a:r>
            <a:r>
              <a:rPr lang="it-IT" dirty="0"/>
              <a:t>tri  naycha diam</a:t>
            </a:r>
            <a:r>
              <a:rPr lang="ru-RU" dirty="0"/>
              <a:t>е</a:t>
            </a:r>
            <a:r>
              <a:rPr lang="it-IT" dirty="0"/>
              <a:t>triga t</a:t>
            </a:r>
            <a:r>
              <a:rPr lang="ru-RU" dirty="0"/>
              <a:t>е</a:t>
            </a:r>
            <a:r>
              <a:rPr lang="it-IT" dirty="0"/>
              <a:t>ng bo`lgani uchun siqilish koeffits</a:t>
            </a:r>
            <a:r>
              <a:rPr lang="ru-RU" dirty="0"/>
              <a:t>е</a:t>
            </a:r>
            <a:r>
              <a:rPr lang="it-IT" dirty="0"/>
              <a:t>nti   </a:t>
            </a:r>
            <a:r>
              <a:rPr lang="ru-RU" dirty="0">
                <a:sym typeface="Symbol"/>
              </a:rPr>
              <a:t></a:t>
            </a:r>
            <a:r>
              <a:rPr lang="it-IT" dirty="0"/>
              <a:t>=1,   binobarin,      m=</a:t>
            </a:r>
            <a:r>
              <a:rPr lang="ru-RU" dirty="0">
                <a:sym typeface="Symbol"/>
              </a:rPr>
              <a:t></a:t>
            </a:r>
            <a:r>
              <a:rPr lang="it-IT" dirty="0"/>
              <a:t>   bo`ladi.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343827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08083" y="980728"/>
            <a:ext cx="7408333" cy="3849291"/>
          </a:xfrm>
        </p:spPr>
        <p:txBody>
          <a:bodyPr/>
          <a:lstStyle/>
          <a:p>
            <a:r>
              <a:rPr lang="it-IT" sz="2800" dirty="0"/>
              <a:t>Agar naycha  L</a:t>
            </a:r>
            <a:r>
              <a:rPr lang="it-IT" sz="2800" baseline="-25000" dirty="0"/>
              <a:t>H </a:t>
            </a:r>
            <a:r>
              <a:rPr lang="it-IT" sz="2800" dirty="0"/>
              <a:t>= (3...4)D</a:t>
            </a:r>
            <a:r>
              <a:rPr lang="it-IT" sz="2800" baseline="-25000" dirty="0"/>
              <a:t>H</a:t>
            </a:r>
            <a:r>
              <a:rPr lang="it-IT" sz="2800" dirty="0"/>
              <a:t>   dan  kalta bo`lsa, bu xolda toraygan oqimcha naycha k</a:t>
            </a:r>
            <a:r>
              <a:rPr lang="ru-RU" sz="2800" dirty="0"/>
              <a:t>е</a:t>
            </a:r>
            <a:r>
              <a:rPr lang="it-IT" sz="2800" dirty="0"/>
              <a:t>simigacha k</a:t>
            </a:r>
            <a:r>
              <a:rPr lang="ru-RU" sz="2800" dirty="0"/>
              <a:t>е</a:t>
            </a:r>
            <a:r>
              <a:rPr lang="it-IT" sz="2800" dirty="0"/>
              <a:t>ngayib  ulgurmaydi  va  oqim t</a:t>
            </a:r>
            <a:r>
              <a:rPr lang="ru-RU" sz="2800" dirty="0"/>
              <a:t>е</a:t>
            </a:r>
            <a:r>
              <a:rPr lang="it-IT" sz="2800" dirty="0"/>
              <a:t>shikdan oqayotgan  suyuqlik  kabi  bo`ladi (9.2-rasm b).  Naycha uzunligining uningdiam</a:t>
            </a:r>
            <a:r>
              <a:rPr lang="ru-RU" sz="2800" dirty="0"/>
              <a:t>е</a:t>
            </a:r>
            <a:r>
              <a:rPr lang="it-IT" sz="2800" dirty="0"/>
              <a:t>triga nisbati    L</a:t>
            </a:r>
            <a:r>
              <a:rPr lang="it-IT" sz="2800" baseline="-25000" dirty="0"/>
              <a:t>H</a:t>
            </a:r>
            <a:r>
              <a:rPr lang="it-IT" sz="2800" dirty="0"/>
              <a:t> / D</a:t>
            </a:r>
            <a:r>
              <a:rPr lang="it-IT" sz="2800" baseline="-25000" dirty="0"/>
              <a:t>H</a:t>
            </a:r>
            <a:r>
              <a:rPr lang="it-IT" sz="2800" dirty="0"/>
              <a:t>    va R</a:t>
            </a:r>
            <a:r>
              <a:rPr lang="ru-RU" sz="2800" dirty="0"/>
              <a:t>е</a:t>
            </a:r>
            <a:r>
              <a:rPr lang="it-IT" sz="2800" dirty="0"/>
              <a:t>ynolds soni t</a:t>
            </a:r>
            <a:r>
              <a:rPr lang="ru-RU" sz="2800" dirty="0"/>
              <a:t>е</a:t>
            </a:r>
            <a:r>
              <a:rPr lang="it-IT" sz="2800" dirty="0"/>
              <a:t>zlik  hamda sarf koeffitsi</a:t>
            </a:r>
            <a:r>
              <a:rPr lang="ru-RU" sz="2800" dirty="0"/>
              <a:t>е</a:t>
            </a:r>
            <a:r>
              <a:rPr lang="it-IT" sz="2800" dirty="0"/>
              <a:t>ntlariga ta'sir ko`rsatadi.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2859796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08083" y="764704"/>
            <a:ext cx="7408333" cy="3849291"/>
          </a:xfrm>
        </p:spPr>
        <p:txBody>
          <a:bodyPr>
            <a:noAutofit/>
          </a:bodyPr>
          <a:lstStyle/>
          <a:p>
            <a:r>
              <a:rPr lang="it-IT" sz="2800" dirty="0"/>
              <a:t>Bu ta'sirni tajribalarda ko`p t</a:t>
            </a:r>
            <a:r>
              <a:rPr lang="ru-RU" sz="2800" dirty="0"/>
              <a:t>е</a:t>
            </a:r>
            <a:r>
              <a:rPr lang="it-IT" sz="2800" dirty="0"/>
              <a:t>kshirilgan bo`lib, va ularning o`rtacha  qiymatlari silindrik naychalar uchun quyidagicha bo`ladi:</a:t>
            </a:r>
            <a:endParaRPr lang="ru-RU" sz="2800" dirty="0"/>
          </a:p>
          <a:p>
            <a:r>
              <a:rPr lang="ru-RU" sz="2800" b="1" dirty="0">
                <a:sym typeface="Symbol"/>
              </a:rPr>
              <a:t></a:t>
            </a:r>
            <a:r>
              <a:rPr lang="it-IT" sz="2800" b="1" dirty="0"/>
              <a:t> = m = 0,80 ;           </a:t>
            </a:r>
            <a:r>
              <a:rPr lang="ru-RU" sz="2800" b="1" dirty="0">
                <a:sym typeface="Symbol"/>
              </a:rPr>
              <a:t></a:t>
            </a:r>
            <a:r>
              <a:rPr lang="it-IT" sz="2800" b="1" dirty="0"/>
              <a:t> =  0,55</a:t>
            </a:r>
            <a:endParaRPr lang="ru-RU" sz="2800" dirty="0"/>
          </a:p>
          <a:p>
            <a:pPr marL="0" indent="0">
              <a:buNone/>
            </a:pPr>
            <a:endParaRPr lang="ru-RU" sz="2800" dirty="0"/>
          </a:p>
          <a:p>
            <a:r>
              <a:rPr lang="it-IT" sz="2800" dirty="0"/>
              <a:t>Yupqa d</a:t>
            </a:r>
            <a:r>
              <a:rPr lang="ru-RU" sz="2800" dirty="0"/>
              <a:t>е</a:t>
            </a:r>
            <a:r>
              <a:rPr lang="it-IT" sz="2800" dirty="0"/>
              <a:t>vordagi t</a:t>
            </a:r>
            <a:r>
              <a:rPr lang="ru-RU" sz="2800" dirty="0"/>
              <a:t>е</a:t>
            </a:r>
            <a:r>
              <a:rPr lang="it-IT" sz="2800" dirty="0"/>
              <a:t>shikdan oqish xoli bilan solishtirish shuni kursatadiki, silindrik naychalar naychalardan oqishda oqimchaning siqilishi bulmagani uchun sarf ortadi, l</a:t>
            </a:r>
            <a:r>
              <a:rPr lang="ru-RU" sz="2800" dirty="0"/>
              <a:t>е</a:t>
            </a:r>
            <a:r>
              <a:rPr lang="it-IT" sz="2800" dirty="0"/>
              <a:t>kin qarshilik katta bo`lgani uchun t</a:t>
            </a:r>
            <a:r>
              <a:rPr lang="ru-RU" sz="2800" dirty="0"/>
              <a:t>е</a:t>
            </a:r>
            <a:r>
              <a:rPr lang="it-IT" sz="2800" dirty="0"/>
              <a:t>zlik kamrok bo`ladi.</a:t>
            </a:r>
            <a:endParaRPr lang="ru-RU" sz="2800" dirty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40240608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b="1" dirty="0"/>
              <a:t>Foydalaniladigan asosiy darsliklar va </a:t>
            </a:r>
            <a:r>
              <a:rPr lang="en-US" b="1" dirty="0" err="1"/>
              <a:t>o’q</a:t>
            </a:r>
            <a:r>
              <a:rPr lang="uz-Cyrl-UZ" b="1" dirty="0"/>
              <a:t>uv</a:t>
            </a:r>
            <a:r>
              <a:rPr lang="en-US" b="1" dirty="0"/>
              <a:t> </a:t>
            </a:r>
            <a:r>
              <a:rPr lang="en-US" b="1" dirty="0" err="1"/>
              <a:t>qo</a:t>
            </a:r>
            <a:r>
              <a:rPr lang="en-US" b="1" dirty="0"/>
              <a:t>’</a:t>
            </a:r>
            <a:r>
              <a:rPr lang="uz-Cyrl-UZ" b="1" dirty="0"/>
              <a:t>llanmalar r</a:t>
            </a:r>
            <a:r>
              <a:rPr lang="en-US" b="1" dirty="0"/>
              <a:t>o’</a:t>
            </a:r>
            <a:r>
              <a:rPr lang="uz-Cyrl-UZ" b="1" dirty="0" smtClean="0"/>
              <a:t>yxati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5800" y="2338536"/>
            <a:ext cx="7772400" cy="4114800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uz-Cyrl-UZ" dirty="0" smtClean="0"/>
              <a:t>Latipov </a:t>
            </a:r>
            <a:r>
              <a:rPr lang="uz-Cyrl-UZ" dirty="0"/>
              <a:t>K.Sh. Gidravlika, gidromashinalar va gidropnеvmoyuritgichlar. - T., 1994.</a:t>
            </a:r>
            <a:endParaRPr lang="ru-RU" dirty="0"/>
          </a:p>
          <a:p>
            <a:pPr lvl="0"/>
            <a:r>
              <a:rPr lang="en-US" dirty="0" err="1"/>
              <a:t>Latipov</a:t>
            </a:r>
            <a:r>
              <a:rPr lang="en-US" dirty="0"/>
              <a:t> </a:t>
            </a:r>
            <a:r>
              <a:rPr lang="en-US" dirty="0" err="1"/>
              <a:t>K.Sh</a:t>
            </a:r>
            <a:r>
              <a:rPr lang="en-US" dirty="0"/>
              <a:t>. </a:t>
            </a:r>
            <a:r>
              <a:rPr lang="en-US" dirty="0" err="1"/>
              <a:t>Gidravlika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gidroyuritmalar</a:t>
            </a:r>
            <a:r>
              <a:rPr lang="en-US" dirty="0"/>
              <a:t>. - T., 1992.</a:t>
            </a:r>
            <a:endParaRPr lang="ru-RU" dirty="0"/>
          </a:p>
          <a:p>
            <a:pPr lvl="0"/>
            <a:r>
              <a:rPr lang="en-US" dirty="0" err="1"/>
              <a:t>Umarov</a:t>
            </a:r>
            <a:r>
              <a:rPr lang="en-US" dirty="0"/>
              <a:t> </a:t>
            </a:r>
            <a:r>
              <a:rPr lang="en-US" dirty="0" err="1"/>
              <a:t>A.Yu</a:t>
            </a:r>
            <a:r>
              <a:rPr lang="en-US" dirty="0"/>
              <a:t>. </a:t>
            </a:r>
            <a:r>
              <a:rPr lang="en-US" dirty="0" err="1"/>
              <a:t>Gidravlika</a:t>
            </a:r>
            <a:r>
              <a:rPr lang="en-US" dirty="0"/>
              <a:t>. «</a:t>
            </a:r>
            <a:r>
              <a:rPr lang="en-US" dirty="0" err="1"/>
              <a:t>O’zb</a:t>
            </a:r>
            <a:r>
              <a:rPr lang="ru-RU" dirty="0"/>
              <a:t>е</a:t>
            </a:r>
            <a:r>
              <a:rPr lang="en-US" dirty="0" err="1"/>
              <a:t>kiston</a:t>
            </a:r>
            <a:r>
              <a:rPr lang="en-US" dirty="0"/>
              <a:t>». </a:t>
            </a:r>
            <a:r>
              <a:rPr lang="ru-RU" dirty="0"/>
              <a:t>T. 2002.</a:t>
            </a:r>
          </a:p>
          <a:p>
            <a:pPr lvl="0"/>
            <a:r>
              <a:rPr lang="en-US" dirty="0" err="1"/>
              <a:t>Bozorov</a:t>
            </a:r>
            <a:r>
              <a:rPr lang="en-US" dirty="0"/>
              <a:t> D.R., </a:t>
            </a:r>
            <a:r>
              <a:rPr lang="en-US" dirty="0" err="1"/>
              <a:t>Karimov</a:t>
            </a:r>
            <a:r>
              <a:rPr lang="en-US" dirty="0"/>
              <a:t> R.M.  </a:t>
            </a:r>
            <a:r>
              <a:rPr lang="ru-RU" dirty="0" err="1"/>
              <a:t>Gidravlika</a:t>
            </a:r>
            <a:r>
              <a:rPr lang="ru-RU" dirty="0"/>
              <a:t> </a:t>
            </a:r>
            <a:r>
              <a:rPr lang="ru-RU" dirty="0" err="1"/>
              <a:t>asoslari</a:t>
            </a:r>
            <a:r>
              <a:rPr lang="ru-RU" dirty="0"/>
              <a:t>.  T. 2004. </a:t>
            </a:r>
          </a:p>
          <a:p>
            <a:pPr lvl="0"/>
            <a:r>
              <a:rPr lang="ru-RU" dirty="0" err="1"/>
              <a:t>Shokirov</a:t>
            </a:r>
            <a:r>
              <a:rPr lang="ru-RU" dirty="0"/>
              <a:t> A.A., </a:t>
            </a:r>
            <a:r>
              <a:rPr lang="ru-RU" dirty="0" err="1"/>
              <a:t>Karimov</a:t>
            </a:r>
            <a:r>
              <a:rPr lang="ru-RU" dirty="0"/>
              <a:t> A.A., </a:t>
            </a:r>
            <a:r>
              <a:rPr lang="ru-RU" dirty="0" err="1"/>
              <a:t>Parmonov</a:t>
            </a:r>
            <a:r>
              <a:rPr lang="ru-RU" dirty="0"/>
              <a:t> A.E. “</a:t>
            </a:r>
            <a:r>
              <a:rPr lang="ru-RU" dirty="0" err="1"/>
              <a:t>Ixcham</a:t>
            </a:r>
            <a:r>
              <a:rPr lang="ru-RU" dirty="0"/>
              <a:t> </a:t>
            </a:r>
            <a:r>
              <a:rPr lang="ru-RU" dirty="0" err="1"/>
              <a:t>gidravlika</a:t>
            </a:r>
            <a:r>
              <a:rPr lang="ru-RU" dirty="0"/>
              <a:t>” </a:t>
            </a:r>
            <a:r>
              <a:rPr lang="ru-RU" dirty="0" err="1"/>
              <a:t>Toshkеnt</a:t>
            </a:r>
            <a:r>
              <a:rPr lang="ru-RU" dirty="0"/>
              <a:t>, 2010.</a:t>
            </a:r>
          </a:p>
          <a:p>
            <a:pPr lvl="0"/>
            <a:r>
              <a:rPr lang="ru-RU" dirty="0" err="1"/>
              <a:t>Гиргидов</a:t>
            </a:r>
            <a:r>
              <a:rPr lang="ru-RU" dirty="0"/>
              <a:t> А.Д. Механика жидкости и газа (Гидравлика). Санкт-Петербург. Издательство </a:t>
            </a:r>
            <a:r>
              <a:rPr lang="ru-RU" dirty="0" err="1"/>
              <a:t>СПбГПУ</a:t>
            </a:r>
            <a:r>
              <a:rPr lang="ru-RU" dirty="0"/>
              <a:t>. 2004.</a:t>
            </a:r>
          </a:p>
          <a:p>
            <a:pPr lvl="0"/>
            <a:r>
              <a:rPr lang="ru-RU" dirty="0" err="1"/>
              <a:t>Дулин</a:t>
            </a:r>
            <a:r>
              <a:rPr lang="ru-RU" dirty="0"/>
              <a:t> В.С., Заря А.Н. Гидравлика и гидропривод.</a:t>
            </a:r>
            <a:r>
              <a:rPr lang="uz-Cyrl-UZ" dirty="0"/>
              <a:t> -</a:t>
            </a:r>
            <a:r>
              <a:rPr lang="ru-RU" dirty="0"/>
              <a:t> М.</a:t>
            </a:r>
            <a:r>
              <a:rPr lang="uz-Cyrl-UZ" dirty="0"/>
              <a:t>: </a:t>
            </a:r>
            <a:r>
              <a:rPr lang="ru-RU" dirty="0"/>
              <a:t>Недра</a:t>
            </a:r>
            <a:r>
              <a:rPr lang="uz-Cyrl-UZ" dirty="0"/>
              <a:t>,</a:t>
            </a:r>
            <a:r>
              <a:rPr lang="ru-RU" dirty="0"/>
              <a:t> 1991.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436851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5">
  <a:themeElements>
    <a:clrScheme name="Электронная паутина 4">
      <a:dk1>
        <a:srgbClr val="002E2D"/>
      </a:dk1>
      <a:lt1>
        <a:srgbClr val="FFFFFF"/>
      </a:lt1>
      <a:dk2>
        <a:srgbClr val="005250"/>
      </a:dk2>
      <a:lt2>
        <a:srgbClr val="FFCC00"/>
      </a:lt2>
      <a:accent1>
        <a:srgbClr val="9CE157"/>
      </a:accent1>
      <a:accent2>
        <a:srgbClr val="00817E"/>
      </a:accent2>
      <a:accent3>
        <a:srgbClr val="AAB3B3"/>
      </a:accent3>
      <a:accent4>
        <a:srgbClr val="DADADA"/>
      </a:accent4>
      <a:accent5>
        <a:srgbClr val="CBEEB4"/>
      </a:accent5>
      <a:accent6>
        <a:srgbClr val="007472"/>
      </a:accent6>
      <a:hlink>
        <a:srgbClr val="FFFF99"/>
      </a:hlink>
      <a:folHlink>
        <a:srgbClr val="CCCC00"/>
      </a:folHlink>
    </a:clrScheme>
    <a:fontScheme name="Электронная паутина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Электронная паутина 1">
        <a:dk1>
          <a:srgbClr val="000044"/>
        </a:dk1>
        <a:lt1>
          <a:srgbClr val="FFFFFF"/>
        </a:lt1>
        <a:dk2>
          <a:srgbClr val="000066"/>
        </a:dk2>
        <a:lt2>
          <a:srgbClr val="FFCC00"/>
        </a:lt2>
        <a:accent1>
          <a:srgbClr val="9CE157"/>
        </a:accent1>
        <a:accent2>
          <a:srgbClr val="2663A0"/>
        </a:accent2>
        <a:accent3>
          <a:srgbClr val="AAAAB8"/>
        </a:accent3>
        <a:accent4>
          <a:srgbClr val="DADADA"/>
        </a:accent4>
        <a:accent5>
          <a:srgbClr val="CBEEB4"/>
        </a:accent5>
        <a:accent6>
          <a:srgbClr val="215991"/>
        </a:accent6>
        <a:hlink>
          <a:srgbClr val="F98D43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Электронная паутина 2">
        <a:dk1>
          <a:srgbClr val="000066"/>
        </a:dk1>
        <a:lt1>
          <a:srgbClr val="9CC2E8"/>
        </a:lt1>
        <a:dk2>
          <a:srgbClr val="4D4D4D"/>
        </a:dk2>
        <a:lt2>
          <a:srgbClr val="7DAFE1"/>
        </a:lt2>
        <a:accent1>
          <a:srgbClr val="26D2E4"/>
        </a:accent1>
        <a:accent2>
          <a:srgbClr val="D0E2F4"/>
        </a:accent2>
        <a:accent3>
          <a:srgbClr val="CBDDF2"/>
        </a:accent3>
        <a:accent4>
          <a:srgbClr val="000056"/>
        </a:accent4>
        <a:accent5>
          <a:srgbClr val="ACE5EF"/>
        </a:accent5>
        <a:accent6>
          <a:srgbClr val="BCCDDD"/>
        </a:accent6>
        <a:hlink>
          <a:srgbClr val="003366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Электронная паутина 3">
        <a:dk1>
          <a:srgbClr val="000000"/>
        </a:dk1>
        <a:lt1>
          <a:srgbClr val="EAEAEA"/>
        </a:lt1>
        <a:dk2>
          <a:srgbClr val="333333"/>
        </a:dk2>
        <a:lt2>
          <a:srgbClr val="DDDDDD"/>
        </a:lt2>
        <a:accent1>
          <a:srgbClr val="C0C0C0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DCDCDC"/>
        </a:accent5>
        <a:accent6>
          <a:srgbClr val="E7E7E7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Электронная паутина 4">
        <a:dk1>
          <a:srgbClr val="002E2D"/>
        </a:dk1>
        <a:lt1>
          <a:srgbClr val="FFFFFF"/>
        </a:lt1>
        <a:dk2>
          <a:srgbClr val="005250"/>
        </a:dk2>
        <a:lt2>
          <a:srgbClr val="FFCC00"/>
        </a:lt2>
        <a:accent1>
          <a:srgbClr val="9CE157"/>
        </a:accent1>
        <a:accent2>
          <a:srgbClr val="00817E"/>
        </a:accent2>
        <a:accent3>
          <a:srgbClr val="AAB3B3"/>
        </a:accent3>
        <a:accent4>
          <a:srgbClr val="DADADA"/>
        </a:accent4>
        <a:accent5>
          <a:srgbClr val="CBEEB4"/>
        </a:accent5>
        <a:accent6>
          <a:srgbClr val="007472"/>
        </a:accent6>
        <a:hlink>
          <a:srgbClr val="FFFF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Электронная паутина 5">
        <a:dk1>
          <a:srgbClr val="291A4C"/>
        </a:dk1>
        <a:lt1>
          <a:srgbClr val="FFFFFF"/>
        </a:lt1>
        <a:dk2>
          <a:srgbClr val="3B256B"/>
        </a:dk2>
        <a:lt2>
          <a:srgbClr val="FFCC00"/>
        </a:lt2>
        <a:accent1>
          <a:srgbClr val="6EBFCA"/>
        </a:accent1>
        <a:accent2>
          <a:srgbClr val="56369C"/>
        </a:accent2>
        <a:accent3>
          <a:srgbClr val="AFACBA"/>
        </a:accent3>
        <a:accent4>
          <a:srgbClr val="DADADA"/>
        </a:accent4>
        <a:accent5>
          <a:srgbClr val="BADCE1"/>
        </a:accent5>
        <a:accent6>
          <a:srgbClr val="4D308D"/>
        </a:accent6>
        <a:hlink>
          <a:srgbClr val="CCCCFF"/>
        </a:hlink>
        <a:folHlink>
          <a:srgbClr val="66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Электронная паутина 6">
        <a:dk1>
          <a:srgbClr val="511D30"/>
        </a:dk1>
        <a:lt1>
          <a:srgbClr val="FFFFFF"/>
        </a:lt1>
        <a:dk2>
          <a:srgbClr val="6D2740"/>
        </a:dk2>
        <a:lt2>
          <a:srgbClr val="FDD409"/>
        </a:lt2>
        <a:accent1>
          <a:srgbClr val="FDB83B"/>
        </a:accent1>
        <a:accent2>
          <a:srgbClr val="9D395D"/>
        </a:accent2>
        <a:accent3>
          <a:srgbClr val="BAACAF"/>
        </a:accent3>
        <a:accent4>
          <a:srgbClr val="DADADA"/>
        </a:accent4>
        <a:accent5>
          <a:srgbClr val="FED8AF"/>
        </a:accent5>
        <a:accent6>
          <a:srgbClr val="8E3353"/>
        </a:accent6>
        <a:hlink>
          <a:srgbClr val="FF99CC"/>
        </a:hlink>
        <a:folHlink>
          <a:srgbClr val="D6009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98</TotalTime>
  <Words>750</Words>
  <Application>Microsoft Office PowerPoint</Application>
  <PresentationFormat>Экран (4:3)</PresentationFormat>
  <Paragraphs>33</Paragraphs>
  <Slides>17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Тема5</vt:lpstr>
      <vt:lpstr>Формула</vt:lpstr>
      <vt:lpstr>MAVZU: SUYUQLIKLARNING TЕSHIK VA  NAYCHALARDA OQISHI</vt:lpstr>
      <vt:lpstr>REJA:</vt:lpstr>
      <vt:lpstr>Suyuqlikning yupqa dеvordagi tеshikdan o`zgarmas        bosimda oqishi.</vt:lpstr>
      <vt:lpstr>Слайд 4</vt:lpstr>
      <vt:lpstr>Слайд 5</vt:lpstr>
      <vt:lpstr>Слайд 6</vt:lpstr>
      <vt:lpstr>Слайд 7</vt:lpstr>
      <vt:lpstr>Слайд 8</vt:lpstr>
      <vt:lpstr>Слайд 9</vt:lpstr>
      <vt:lpstr>Suyuqlikning silindrik naychadan oqishi.</vt:lpstr>
      <vt:lpstr>Слайд 11</vt:lpstr>
      <vt:lpstr>9.2-rasm. Naychadan oqish.</vt:lpstr>
      <vt:lpstr>Слайд 13</vt:lpstr>
      <vt:lpstr>Слайд 14</vt:lpstr>
      <vt:lpstr>Слайд 15</vt:lpstr>
      <vt:lpstr>Слайд 16</vt:lpstr>
      <vt:lpstr>Foydalaniladigan asosiy darsliklar va o’quv qo’llanmalar ro’yxati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SUYUQLIKLARNING TЕSHIK VA  NAYCHALARDA OQISHI</dc:title>
  <dc:creator>number_one_2</dc:creator>
  <cp:lastModifiedBy>Asus</cp:lastModifiedBy>
  <cp:revision>7</cp:revision>
  <dcterms:created xsi:type="dcterms:W3CDTF">2018-11-09T08:03:37Z</dcterms:created>
  <dcterms:modified xsi:type="dcterms:W3CDTF">2018-11-13T10:38:08Z</dcterms:modified>
</cp:coreProperties>
</file>