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9083-20BC-4B10-84FF-DA7E0832177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20451-FC3E-4366-A175-44EBDD0747D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9083-20BC-4B10-84FF-DA7E0832177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20451-FC3E-4366-A175-44EBDD0747D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9083-20BC-4B10-84FF-DA7E0832177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20451-FC3E-4366-A175-44EBDD074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9083-20BC-4B10-84FF-DA7E0832177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20451-FC3E-4366-A175-44EBDD0747D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9083-20BC-4B10-84FF-DA7E0832177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20451-FC3E-4366-A175-44EBDD0747D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9083-20BC-4B10-84FF-DA7E0832177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20451-FC3E-4366-A175-44EBDD074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9083-20BC-4B10-84FF-DA7E0832177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20451-FC3E-4366-A175-44EBDD074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9083-20BC-4B10-84FF-DA7E0832177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20451-FC3E-4366-A175-44EBDD074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9083-20BC-4B10-84FF-DA7E0832177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20451-FC3E-4366-A175-44EBDD0747D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9083-20BC-4B10-84FF-DA7E0832177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20451-FC3E-4366-A175-44EBDD074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9083-20BC-4B10-84FF-DA7E0832177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20451-FC3E-4366-A175-44EBDD074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19E9083-20BC-4B10-84FF-DA7E0832177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3520451-FC3E-4366-A175-44EBDD074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071546"/>
            <a:ext cx="7704856" cy="3168352"/>
          </a:xfrm>
        </p:spPr>
        <p:txBody>
          <a:bodyPr/>
          <a:lstStyle/>
          <a:p>
            <a:pPr marL="182880" indent="0" algn="ctr">
              <a:buNone/>
            </a:pPr>
            <a:r>
              <a:rPr lang="en-US" sz="8000" dirty="0" smtClean="0">
                <a:effectLst/>
              </a:rPr>
              <a:t>MAVZU</a:t>
            </a:r>
            <a:r>
              <a:rPr lang="ru-RU" sz="8000" dirty="0" smtClean="0">
                <a:effectLst/>
              </a:rPr>
              <a:t>:</a:t>
            </a:r>
            <a:r>
              <a:rPr lang="en-US" sz="8000" dirty="0" smtClean="0">
                <a:effectLst/>
              </a:rPr>
              <a:t> </a:t>
            </a:r>
            <a:r>
              <a:rPr lang="en-US" sz="8000" b="1" dirty="0" smtClean="0">
                <a:solidFill>
                  <a:srgbClr val="FF0000"/>
                </a:solidFill>
              </a:rPr>
              <a:t>XAJMIY</a:t>
            </a:r>
            <a:r>
              <a:rPr lang="en-US" sz="8000" b="1" dirty="0" smtClean="0">
                <a:solidFill>
                  <a:srgbClr val="FF0000"/>
                </a:solidFill>
              </a:rPr>
              <a:t/>
            </a:r>
            <a:br>
              <a:rPr lang="en-US" sz="8000" b="1" dirty="0" smtClean="0">
                <a:solidFill>
                  <a:srgbClr val="FF0000"/>
                </a:solidFill>
              </a:rPr>
            </a:br>
            <a:r>
              <a:rPr lang="en-US" sz="8000" b="1" dirty="0" smtClean="0">
                <a:solidFill>
                  <a:srgbClr val="FF0000"/>
                </a:solidFill>
              </a:rPr>
              <a:t>NASOSLAR</a:t>
            </a:r>
            <a:endParaRPr lang="ru-RU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6411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785794"/>
            <a:ext cx="4226495" cy="1143000"/>
          </a:xfrm>
        </p:spPr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R </a:t>
            </a:r>
            <a:r>
              <a:rPr lang="ru-RU" dirty="0">
                <a:solidFill>
                  <a:srgbClr val="0070C0"/>
                </a:solidFill>
              </a:rPr>
              <a:t>е </a:t>
            </a:r>
            <a:r>
              <a:rPr lang="en-US" dirty="0">
                <a:solidFill>
                  <a:srgbClr val="0070C0"/>
                </a:solidFill>
              </a:rPr>
              <a:t>j a.</a:t>
            </a:r>
            <a:r>
              <a:rPr lang="ru-RU" dirty="0">
                <a:solidFill>
                  <a:srgbClr val="0070C0"/>
                </a:solidFill>
              </a:rPr>
              <a:t/>
            </a:r>
            <a:br>
              <a:rPr lang="ru-RU" dirty="0">
                <a:solidFill>
                  <a:srgbClr val="0070C0"/>
                </a:solidFill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57290" y="2000240"/>
            <a:ext cx="6400800" cy="347472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1</a:t>
            </a:r>
            <a:r>
              <a:rPr lang="en-US" sz="3200" dirty="0"/>
              <a:t>. </a:t>
            </a:r>
            <a:r>
              <a:rPr lang="en-US" sz="3200" dirty="0" err="1"/>
              <a:t>Porsh</a:t>
            </a:r>
            <a:r>
              <a:rPr lang="ru-RU" sz="3200" dirty="0"/>
              <a:t>е</a:t>
            </a:r>
            <a:r>
              <a:rPr lang="en-US" sz="3200" dirty="0" err="1"/>
              <a:t>nli</a:t>
            </a:r>
            <a:r>
              <a:rPr lang="en-US" sz="3200" dirty="0"/>
              <a:t> </a:t>
            </a:r>
            <a:r>
              <a:rPr lang="en-US" sz="3200" dirty="0" err="1"/>
              <a:t>nasoslar</a:t>
            </a:r>
            <a:r>
              <a:rPr lang="en-US" sz="3200" dirty="0"/>
              <a:t>; </a:t>
            </a:r>
            <a:endParaRPr lang="ru-RU" sz="3200" dirty="0"/>
          </a:p>
          <a:p>
            <a:r>
              <a:rPr lang="en-US" sz="3200" dirty="0"/>
              <a:t>2. </a:t>
            </a:r>
            <a:r>
              <a:rPr lang="en-US" sz="3200" dirty="0" err="1"/>
              <a:t>Sh</a:t>
            </a:r>
            <a:r>
              <a:rPr lang="ru-RU" sz="3200" dirty="0"/>
              <a:t>е</a:t>
            </a:r>
            <a:r>
              <a:rPr lang="en-US" sz="3200" dirty="0" err="1"/>
              <a:t>st</a:t>
            </a:r>
            <a:r>
              <a:rPr lang="ru-RU" sz="3200" dirty="0"/>
              <a:t>е</a:t>
            </a:r>
            <a:r>
              <a:rPr lang="en-US" sz="3200" dirty="0" err="1"/>
              <a:t>rnyali</a:t>
            </a:r>
            <a:r>
              <a:rPr lang="en-US" sz="3200" dirty="0"/>
              <a:t> </a:t>
            </a:r>
            <a:r>
              <a:rPr lang="en-US" sz="3200" dirty="0" err="1"/>
              <a:t>nasoslar</a:t>
            </a:r>
            <a:r>
              <a:rPr lang="en-US" sz="3200" dirty="0"/>
              <a:t>;</a:t>
            </a:r>
            <a:endParaRPr lang="ru-RU" sz="3200" dirty="0"/>
          </a:p>
          <a:p>
            <a:r>
              <a:rPr lang="en-US" sz="3200" dirty="0"/>
              <a:t>3. </a:t>
            </a:r>
            <a:r>
              <a:rPr lang="en-US" sz="3200" dirty="0" err="1"/>
              <a:t>Plastinali</a:t>
            </a:r>
            <a:r>
              <a:rPr lang="en-US" sz="3200" dirty="0"/>
              <a:t> - </a:t>
            </a:r>
            <a:r>
              <a:rPr lang="en-US" sz="3200" dirty="0" err="1"/>
              <a:t>shib</a:t>
            </a:r>
            <a:r>
              <a:rPr lang="ru-RU" sz="3200" dirty="0"/>
              <a:t>е</a:t>
            </a:r>
            <a:r>
              <a:rPr lang="en-US" sz="3200" dirty="0" err="1"/>
              <a:t>rli</a:t>
            </a:r>
            <a:r>
              <a:rPr lang="en-US" sz="3200" dirty="0"/>
              <a:t> </a:t>
            </a:r>
            <a:r>
              <a:rPr lang="en-US" sz="3200" dirty="0" err="1"/>
              <a:t>nasoslar</a:t>
            </a:r>
            <a:r>
              <a:rPr lang="en-US" sz="3200" dirty="0"/>
              <a:t>;</a:t>
            </a:r>
            <a:endParaRPr lang="ru-RU" sz="3200" dirty="0"/>
          </a:p>
          <a:p>
            <a:r>
              <a:rPr lang="en-US" sz="3200" dirty="0" smtClean="0"/>
              <a:t>4. </a:t>
            </a:r>
            <a:r>
              <a:rPr lang="en-US" sz="3200" dirty="0" err="1" smtClean="0"/>
              <a:t>Foydalanilgan</a:t>
            </a:r>
            <a:r>
              <a:rPr lang="en-US" sz="3200" dirty="0" smtClean="0"/>
              <a:t> </a:t>
            </a:r>
            <a:r>
              <a:rPr lang="en-US" sz="3200" dirty="0" err="1" smtClean="0"/>
              <a:t>adabiyotlar</a:t>
            </a:r>
            <a:r>
              <a:rPr lang="en-US" sz="3200" dirty="0"/>
              <a:t>;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499633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357166"/>
            <a:ext cx="6512511" cy="1143000"/>
          </a:xfrm>
        </p:spPr>
        <p:txBody>
          <a:bodyPr/>
          <a:lstStyle/>
          <a:p>
            <a:r>
              <a:rPr lang="en-US" dirty="0" err="1">
                <a:solidFill>
                  <a:srgbClr val="0070C0"/>
                </a:solidFill>
              </a:rPr>
              <a:t>Porsh</a:t>
            </a:r>
            <a:r>
              <a:rPr lang="ru-RU" dirty="0">
                <a:solidFill>
                  <a:srgbClr val="0070C0"/>
                </a:solidFill>
              </a:rPr>
              <a:t>е</a:t>
            </a:r>
            <a:r>
              <a:rPr lang="en-US" dirty="0" err="1">
                <a:solidFill>
                  <a:srgbClr val="0070C0"/>
                </a:solidFill>
              </a:rPr>
              <a:t>nli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nasoslar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85852" y="1571612"/>
            <a:ext cx="6400800" cy="3474720"/>
          </a:xfrm>
        </p:spPr>
        <p:txBody>
          <a:bodyPr>
            <a:normAutofit fontScale="92500"/>
          </a:bodyPr>
          <a:lstStyle/>
          <a:p>
            <a:r>
              <a:rPr lang="en-US" dirty="0" err="1" smtClean="0"/>
              <a:t>Xajmiy</a:t>
            </a:r>
            <a:r>
              <a:rPr lang="en-US" dirty="0" smtClean="0"/>
              <a:t> </a:t>
            </a:r>
            <a:r>
              <a:rPr lang="en-US" dirty="0" err="1"/>
              <a:t>nasoslar</a:t>
            </a:r>
            <a:r>
              <a:rPr lang="en-US" dirty="0"/>
              <a:t>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xajmini</a:t>
            </a:r>
            <a:r>
              <a:rPr lang="en-US" dirty="0"/>
              <a:t> </a:t>
            </a:r>
            <a:r>
              <a:rPr lang="en-US" dirty="0" err="1"/>
              <a:t>ajratib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,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ta'sirida</a:t>
            </a:r>
            <a:r>
              <a:rPr lang="en-US" dirty="0"/>
              <a:t> </a:t>
            </a:r>
            <a:r>
              <a:rPr lang="en-US" dirty="0" err="1"/>
              <a:t>xarakatga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ltirib</a:t>
            </a:r>
            <a:r>
              <a:rPr lang="en-US" dirty="0"/>
              <a:t> </a:t>
            </a:r>
            <a:r>
              <a:rPr lang="en-US" dirty="0" err="1"/>
              <a:t>xaydovchi</a:t>
            </a:r>
            <a:r>
              <a:rPr lang="en-US" dirty="0"/>
              <a:t> </a:t>
            </a:r>
            <a:r>
              <a:rPr lang="en-US" dirty="0" err="1"/>
              <a:t>nasoslardir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nasoslarda</a:t>
            </a:r>
            <a:r>
              <a:rPr lang="en-US" dirty="0"/>
              <a:t> </a:t>
            </a:r>
            <a:r>
              <a:rPr lang="en-US" dirty="0" err="1"/>
              <a:t>sarf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bo’lmaydi</a:t>
            </a:r>
            <a:r>
              <a:rPr lang="en-US" dirty="0"/>
              <a:t>, l</a:t>
            </a:r>
            <a:r>
              <a:rPr lang="ru-RU" dirty="0"/>
              <a:t>е</a:t>
            </a:r>
            <a:r>
              <a:rPr lang="en-US" dirty="0"/>
              <a:t>kin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xosil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 </a:t>
            </a:r>
            <a:r>
              <a:rPr lang="en-US" dirty="0" err="1"/>
              <a:t>Xajmiy</a:t>
            </a:r>
            <a:r>
              <a:rPr lang="en-US" dirty="0"/>
              <a:t> </a:t>
            </a:r>
            <a:r>
              <a:rPr lang="en-US" dirty="0" err="1"/>
              <a:t>nasoslar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 err="1"/>
              <a:t>nli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rotorli</a:t>
            </a:r>
            <a:r>
              <a:rPr lang="en-US" dirty="0"/>
              <a:t> </a:t>
            </a:r>
            <a:r>
              <a:rPr lang="en-US" dirty="0" err="1"/>
              <a:t>nasoslarga</a:t>
            </a:r>
            <a:r>
              <a:rPr lang="en-US" dirty="0"/>
              <a:t> </a:t>
            </a:r>
            <a:r>
              <a:rPr lang="en-US" dirty="0" err="1"/>
              <a:t>bo’linadi</a:t>
            </a:r>
            <a:r>
              <a:rPr lang="en-US" dirty="0"/>
              <a:t>.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 err="1"/>
              <a:t>nli</a:t>
            </a:r>
            <a:r>
              <a:rPr lang="en-US" dirty="0"/>
              <a:t> </a:t>
            </a:r>
            <a:r>
              <a:rPr lang="en-US" dirty="0" err="1"/>
              <a:t>nasos</a:t>
            </a:r>
            <a:r>
              <a:rPr lang="en-US" dirty="0"/>
              <a:t> </a:t>
            </a:r>
            <a:r>
              <a:rPr lang="en-US" dirty="0" err="1"/>
              <a:t>qurilmasi</a:t>
            </a:r>
            <a:r>
              <a:rPr lang="en-US" dirty="0"/>
              <a:t> </a:t>
            </a:r>
            <a:r>
              <a:rPr lang="en-US" dirty="0" err="1"/>
              <a:t>sx</a:t>
            </a:r>
            <a:r>
              <a:rPr lang="ru-RU" dirty="0"/>
              <a:t>е</a:t>
            </a:r>
            <a:r>
              <a:rPr lang="en-US" dirty="0" err="1"/>
              <a:t>masi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indikator</a:t>
            </a:r>
            <a:r>
              <a:rPr lang="en-US" dirty="0"/>
              <a:t> </a:t>
            </a:r>
            <a:r>
              <a:rPr lang="en-US" dirty="0" err="1"/>
              <a:t>diagrammasi</a:t>
            </a:r>
            <a:r>
              <a:rPr lang="en-US" dirty="0"/>
              <a:t> 11.1-rasmda k</a:t>
            </a:r>
            <a:r>
              <a:rPr lang="ru-RU" dirty="0"/>
              <a:t>е</a:t>
            </a:r>
            <a:r>
              <a:rPr lang="en-US" dirty="0" err="1"/>
              <a:t>ltirilgan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 err="1"/>
              <a:t>nli</a:t>
            </a:r>
            <a:r>
              <a:rPr lang="en-US" dirty="0"/>
              <a:t> </a:t>
            </a:r>
            <a:r>
              <a:rPr lang="en-US" dirty="0" err="1"/>
              <a:t>nasoslarning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printsipi</a:t>
            </a:r>
            <a:r>
              <a:rPr lang="en-US" dirty="0"/>
              <a:t> </a:t>
            </a:r>
            <a:r>
              <a:rPr lang="en-US" dirty="0" err="1"/>
              <a:t>ishchi</a:t>
            </a:r>
            <a:r>
              <a:rPr lang="en-US" dirty="0"/>
              <a:t> </a:t>
            </a:r>
            <a:r>
              <a:rPr lang="en-US" dirty="0" err="1"/>
              <a:t>organning</a:t>
            </a:r>
            <a:r>
              <a:rPr lang="en-US" dirty="0"/>
              <a:t> </a:t>
            </a:r>
            <a:r>
              <a:rPr lang="en-US" dirty="0" err="1"/>
              <a:t>ilgarilanma</a:t>
            </a:r>
            <a:r>
              <a:rPr lang="en-US" dirty="0"/>
              <a:t> </a:t>
            </a:r>
            <a:r>
              <a:rPr lang="en-US" dirty="0" err="1"/>
              <a:t>qaytarma</a:t>
            </a:r>
            <a:r>
              <a:rPr lang="en-US" dirty="0"/>
              <a:t> </a:t>
            </a:r>
            <a:r>
              <a:rPr lang="en-US" dirty="0" err="1"/>
              <a:t>xarakatlanishi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suyuqlikni</a:t>
            </a:r>
            <a:r>
              <a:rPr lang="en-US" dirty="0"/>
              <a:t> </a:t>
            </a:r>
            <a:r>
              <a:rPr lang="en-US" dirty="0" err="1"/>
              <a:t>siqib</a:t>
            </a:r>
            <a:r>
              <a:rPr lang="en-US" dirty="0"/>
              <a:t> </a:t>
            </a:r>
            <a:r>
              <a:rPr lang="en-US" dirty="0" err="1"/>
              <a:t>chiqarishga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95142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428604"/>
            <a:ext cx="6512511" cy="1649120"/>
          </a:xfrm>
        </p:spPr>
        <p:txBody>
          <a:bodyPr/>
          <a:lstStyle/>
          <a:p>
            <a:r>
              <a:rPr lang="en-US" dirty="0" err="1" smtClean="0">
                <a:solidFill>
                  <a:srgbClr val="0070C0"/>
                </a:solidFill>
                <a:effectLst/>
              </a:rPr>
              <a:t>Porshеnli</a:t>
            </a:r>
            <a:r>
              <a:rPr lang="en-US" dirty="0" smtClean="0">
                <a:solidFill>
                  <a:srgbClr val="0070C0"/>
                </a:solidFill>
                <a:effectLst/>
              </a:rPr>
              <a:t> </a:t>
            </a:r>
            <a:r>
              <a:rPr lang="en-US" dirty="0" err="1">
                <a:solidFill>
                  <a:srgbClr val="0070C0"/>
                </a:solidFill>
                <a:effectLst/>
              </a:rPr>
              <a:t>nasos</a:t>
            </a:r>
            <a:r>
              <a:rPr lang="en-US" dirty="0">
                <a:solidFill>
                  <a:srgbClr val="0070C0"/>
                </a:solidFill>
                <a:effectLst/>
              </a:rPr>
              <a:t> </a:t>
            </a:r>
            <a:r>
              <a:rPr lang="en-US" dirty="0" err="1">
                <a:solidFill>
                  <a:srgbClr val="0070C0"/>
                </a:solidFill>
                <a:effectLst/>
              </a:rPr>
              <a:t>qurilmasi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Pilot\Desktop\sadaaaaagfe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910" y="2000240"/>
            <a:ext cx="832732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16085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7624" y="1556792"/>
            <a:ext cx="6400800" cy="3474720"/>
          </a:xfrm>
        </p:spPr>
        <p:txBody>
          <a:bodyPr>
            <a:normAutofit/>
          </a:bodyPr>
          <a:lstStyle/>
          <a:p>
            <a:r>
              <a:rPr lang="en-US" sz="3200" b="1" dirty="0"/>
              <a:t>1-shatun; 2-shtok; 3-porsh</a:t>
            </a:r>
            <a:r>
              <a:rPr lang="ru-RU" sz="3200" b="1" dirty="0"/>
              <a:t>е</a:t>
            </a:r>
            <a:r>
              <a:rPr lang="en-US" sz="3200" b="1" dirty="0"/>
              <a:t>n, </a:t>
            </a:r>
            <a:r>
              <a:rPr lang="en-US" sz="3200" b="1" dirty="0" err="1"/>
              <a:t>plunj</a:t>
            </a:r>
            <a:r>
              <a:rPr lang="ru-RU" sz="3200" b="1" dirty="0"/>
              <a:t>е</a:t>
            </a:r>
            <a:r>
              <a:rPr lang="en-US" sz="3200" b="1" dirty="0"/>
              <a:t>r; 4- </a:t>
            </a:r>
            <a:r>
              <a:rPr lang="en-US" sz="3200" b="1" dirty="0" err="1"/>
              <a:t>ishchi</a:t>
            </a:r>
            <a:r>
              <a:rPr lang="en-US" sz="3200" b="1" dirty="0"/>
              <a:t> </a:t>
            </a:r>
            <a:r>
              <a:rPr lang="en-US" sz="3200" b="1" dirty="0" err="1"/>
              <a:t>silindr</a:t>
            </a:r>
            <a:r>
              <a:rPr lang="en-US" sz="3200" b="1" dirty="0"/>
              <a:t>;  5,6-xaydash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so’rish</a:t>
            </a:r>
            <a:r>
              <a:rPr lang="en-US" sz="3200" b="1" dirty="0"/>
              <a:t> </a:t>
            </a:r>
            <a:r>
              <a:rPr lang="en-US" sz="3200" b="1" dirty="0" err="1"/>
              <a:t>yo’lidagi</a:t>
            </a:r>
            <a:r>
              <a:rPr lang="en-US" sz="3200" b="1" dirty="0"/>
              <a:t> </a:t>
            </a:r>
            <a:r>
              <a:rPr lang="en-US" sz="3200" b="1" dirty="0" err="1"/>
              <a:t>klapanlar</a:t>
            </a:r>
            <a:r>
              <a:rPr lang="en-US" sz="3200" b="1" dirty="0"/>
              <a:t>; 7,8-so’rish </a:t>
            </a:r>
            <a:r>
              <a:rPr lang="en-US" sz="3200" b="1" dirty="0" err="1"/>
              <a:t>va</a:t>
            </a:r>
            <a:r>
              <a:rPr lang="en-US" sz="3200" b="1" dirty="0"/>
              <a:t>   </a:t>
            </a:r>
            <a:r>
              <a:rPr lang="en-US" sz="3200" b="1" dirty="0" err="1"/>
              <a:t>xaydash</a:t>
            </a:r>
            <a:r>
              <a:rPr lang="en-US" sz="3200" b="1" dirty="0"/>
              <a:t> </a:t>
            </a:r>
            <a:r>
              <a:rPr lang="en-US" sz="3200" b="1" dirty="0" err="1"/>
              <a:t>yo’li</a:t>
            </a:r>
            <a:r>
              <a:rPr lang="en-US" sz="3200" b="1" dirty="0"/>
              <a:t> (</a:t>
            </a:r>
            <a:r>
              <a:rPr lang="en-US" sz="3200" b="1" dirty="0" err="1"/>
              <a:t>quvuri</a:t>
            </a:r>
            <a:r>
              <a:rPr lang="en-US" sz="3200" b="1" dirty="0"/>
              <a:t>); 9-t</a:t>
            </a:r>
            <a:r>
              <a:rPr lang="ru-RU" sz="3200" b="1" dirty="0"/>
              <a:t>е</a:t>
            </a:r>
            <a:r>
              <a:rPr lang="en-US" sz="3200" b="1" dirty="0" err="1"/>
              <a:t>skari</a:t>
            </a:r>
            <a:r>
              <a:rPr lang="en-US" sz="3200" b="1" dirty="0"/>
              <a:t> </a:t>
            </a:r>
            <a:r>
              <a:rPr lang="en-US" sz="3200" b="1" dirty="0" err="1"/>
              <a:t>klapan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504415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1700808"/>
            <a:ext cx="7272808" cy="4104456"/>
          </a:xfrm>
        </p:spPr>
        <p:txBody>
          <a:bodyPr>
            <a:noAutofit/>
          </a:bodyPr>
          <a:lstStyle/>
          <a:p>
            <a:r>
              <a:rPr lang="en-US" sz="2400" dirty="0" err="1"/>
              <a:t>Yuqorida</a:t>
            </a:r>
            <a:r>
              <a:rPr lang="en-US" sz="2400" dirty="0"/>
              <a:t> </a:t>
            </a:r>
            <a:r>
              <a:rPr lang="en-US" sz="2400" dirty="0" err="1"/>
              <a:t>aytganimizd</a:t>
            </a:r>
            <a:r>
              <a:rPr lang="ru-RU" sz="2400" dirty="0"/>
              <a:t>е</a:t>
            </a:r>
            <a:r>
              <a:rPr lang="en-US" sz="2400" dirty="0"/>
              <a:t>k </a:t>
            </a:r>
            <a:r>
              <a:rPr lang="en-US" sz="2400" dirty="0" err="1"/>
              <a:t>porsh</a:t>
            </a:r>
            <a:r>
              <a:rPr lang="ru-RU" sz="2400" dirty="0"/>
              <a:t>е</a:t>
            </a:r>
            <a:r>
              <a:rPr lang="en-US" sz="2400" dirty="0" err="1"/>
              <a:t>nli</a:t>
            </a:r>
            <a:r>
              <a:rPr lang="en-US" sz="2400" dirty="0"/>
              <a:t> </a:t>
            </a:r>
            <a:r>
              <a:rPr lang="en-US" sz="2400" dirty="0" err="1"/>
              <a:t>nasoslar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bosim</a:t>
            </a:r>
            <a:r>
              <a:rPr lang="en-US" sz="2400" dirty="0"/>
              <a:t> k</a:t>
            </a:r>
            <a:r>
              <a:rPr lang="ru-RU" sz="2400" dirty="0"/>
              <a:t>е</a:t>
            </a:r>
            <a:r>
              <a:rPr lang="en-US" sz="2400" dirty="0" err="1"/>
              <a:t>rak</a:t>
            </a:r>
            <a:r>
              <a:rPr lang="en-US" sz="2400" dirty="0"/>
              <a:t> </a:t>
            </a:r>
            <a:r>
              <a:rPr lang="en-US" sz="2400" dirty="0" err="1"/>
              <a:t>bo’lganidagina</a:t>
            </a:r>
            <a:r>
              <a:rPr lang="en-US" sz="2400" dirty="0"/>
              <a:t> </a:t>
            </a:r>
            <a:r>
              <a:rPr lang="en-US" sz="2400" dirty="0" err="1"/>
              <a:t>ishlatiladi</a:t>
            </a:r>
            <a:r>
              <a:rPr lang="en-US" sz="2400" dirty="0"/>
              <a:t>. </a:t>
            </a:r>
            <a:r>
              <a:rPr lang="en-US" sz="2400" dirty="0" err="1"/>
              <a:t>Amalda</a:t>
            </a:r>
            <a:r>
              <a:rPr lang="en-US" sz="2400" dirty="0"/>
              <a:t>, </a:t>
            </a:r>
            <a:r>
              <a:rPr lang="en-US" sz="2400" dirty="0" err="1"/>
              <a:t>ko’p</a:t>
            </a:r>
            <a:r>
              <a:rPr lang="en-US" sz="2400" dirty="0"/>
              <a:t> </a:t>
            </a:r>
            <a:r>
              <a:rPr lang="en-US" sz="2400" dirty="0" err="1"/>
              <a:t>xollarda</a:t>
            </a:r>
            <a:r>
              <a:rPr lang="en-US" sz="2400" dirty="0"/>
              <a:t>, </a:t>
            </a:r>
            <a:r>
              <a:rPr lang="en-US" sz="2400" dirty="0" err="1"/>
              <a:t>porsh</a:t>
            </a:r>
            <a:r>
              <a:rPr lang="ru-RU" sz="2400" dirty="0"/>
              <a:t>е</a:t>
            </a:r>
            <a:r>
              <a:rPr lang="en-US" sz="2400" dirty="0" err="1"/>
              <a:t>nli</a:t>
            </a:r>
            <a:r>
              <a:rPr lang="en-US" sz="2400" dirty="0"/>
              <a:t> </a:t>
            </a:r>
            <a:r>
              <a:rPr lang="en-US" sz="2400" dirty="0" err="1"/>
              <a:t>nasoslar</a:t>
            </a:r>
            <a:r>
              <a:rPr lang="en-US" sz="2400" dirty="0"/>
              <a:t> </a:t>
            </a:r>
            <a:r>
              <a:rPr lang="en-US" sz="2400" dirty="0" err="1"/>
              <a:t>markazdan</a:t>
            </a:r>
            <a:r>
              <a:rPr lang="en-US" sz="2400" dirty="0"/>
              <a:t> </a:t>
            </a:r>
            <a:r>
              <a:rPr lang="en-US" sz="2400" dirty="0" err="1"/>
              <a:t>qochma</a:t>
            </a:r>
            <a:r>
              <a:rPr lang="en-US" sz="2400" dirty="0"/>
              <a:t> </a:t>
            </a:r>
            <a:r>
              <a:rPr lang="en-US" sz="2400" dirty="0" err="1"/>
              <a:t>nasoslarni</a:t>
            </a:r>
            <a:r>
              <a:rPr lang="en-US" sz="2400" dirty="0"/>
              <a:t> </a:t>
            </a:r>
            <a:r>
              <a:rPr lang="en-US" sz="2400" dirty="0" err="1"/>
              <a:t>siqib</a:t>
            </a:r>
            <a:r>
              <a:rPr lang="en-US" sz="2400" dirty="0"/>
              <a:t> </a:t>
            </a:r>
            <a:r>
              <a:rPr lang="en-US" sz="2400" dirty="0" err="1"/>
              <a:t>chiqaradi</a:t>
            </a:r>
            <a:r>
              <a:rPr lang="en-US" sz="2400" dirty="0"/>
              <a:t>. </a:t>
            </a:r>
            <a:endParaRPr lang="ru-RU" sz="2400" dirty="0"/>
          </a:p>
          <a:p>
            <a:r>
              <a:rPr lang="en-US" sz="2400" dirty="0" err="1"/>
              <a:t>Xajmiy</a:t>
            </a:r>
            <a:r>
              <a:rPr lang="en-US" sz="2400" dirty="0"/>
              <a:t> </a:t>
            </a:r>
            <a:r>
              <a:rPr lang="en-US" sz="2400" dirty="0" err="1"/>
              <a:t>gidrouzatmalar</a:t>
            </a:r>
            <a:r>
              <a:rPr lang="en-US" sz="2400" dirty="0"/>
              <a:t> </a:t>
            </a:r>
            <a:r>
              <a:rPr lang="en-US" sz="2400" dirty="0" err="1"/>
              <a:t>tarkibida</a:t>
            </a:r>
            <a:r>
              <a:rPr lang="en-US" sz="2400" dirty="0"/>
              <a:t> </a:t>
            </a:r>
            <a:r>
              <a:rPr lang="en-US" sz="2400" dirty="0" err="1"/>
              <a:t>ishlayotgan</a:t>
            </a:r>
            <a:r>
              <a:rPr lang="en-US" sz="2400" dirty="0"/>
              <a:t> </a:t>
            </a:r>
            <a:r>
              <a:rPr lang="en-US" sz="2400" dirty="0" err="1"/>
              <a:t>nasoslar</a:t>
            </a:r>
            <a:r>
              <a:rPr lang="en-US" sz="2400" dirty="0"/>
              <a:t> </a:t>
            </a:r>
            <a:r>
              <a:rPr lang="en-US" sz="2400" dirty="0" err="1"/>
              <a:t>asosan</a:t>
            </a:r>
            <a:r>
              <a:rPr lang="en-US" sz="2400" dirty="0"/>
              <a:t> </a:t>
            </a:r>
            <a:r>
              <a:rPr lang="en-US" sz="2400" dirty="0" err="1"/>
              <a:t>porsh</a:t>
            </a:r>
            <a:r>
              <a:rPr lang="ru-RU" sz="2400" dirty="0"/>
              <a:t>е</a:t>
            </a:r>
            <a:r>
              <a:rPr lang="en-US" sz="2400" dirty="0" err="1"/>
              <a:t>nli</a:t>
            </a:r>
            <a:r>
              <a:rPr lang="en-US" sz="2400" dirty="0"/>
              <a:t> </a:t>
            </a:r>
            <a:r>
              <a:rPr lang="en-US" sz="2400" dirty="0" err="1"/>
              <a:t>nasoslar</a:t>
            </a:r>
            <a:r>
              <a:rPr lang="en-US" sz="2400" dirty="0"/>
              <a:t> </a:t>
            </a:r>
            <a:r>
              <a:rPr lang="en-US" sz="2400" dirty="0" err="1"/>
              <a:t>turiga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r>
              <a:rPr lang="en-US" sz="2400" dirty="0" err="1"/>
              <a:t>Ta'kidlab</a:t>
            </a:r>
            <a:r>
              <a:rPr lang="en-US" sz="2400" dirty="0"/>
              <a:t> </a:t>
            </a:r>
            <a:r>
              <a:rPr lang="en-US" sz="2400" dirty="0" err="1"/>
              <a:t>o’tilganlardan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 </a:t>
            </a:r>
            <a:r>
              <a:rPr lang="en-US" sz="2400" dirty="0" err="1"/>
              <a:t>porsh</a:t>
            </a:r>
            <a:r>
              <a:rPr lang="ru-RU" sz="2400" dirty="0"/>
              <a:t>е</a:t>
            </a:r>
            <a:r>
              <a:rPr lang="en-US" sz="2400" dirty="0" err="1"/>
              <a:t>nli</a:t>
            </a:r>
            <a:r>
              <a:rPr lang="en-US" sz="2400" dirty="0"/>
              <a:t> </a:t>
            </a:r>
            <a:r>
              <a:rPr lang="en-US" sz="2400" dirty="0" err="1"/>
              <a:t>nasoslarning</a:t>
            </a:r>
            <a:r>
              <a:rPr lang="en-US" sz="2400" dirty="0"/>
              <a:t> </a:t>
            </a:r>
            <a:r>
              <a:rPr lang="en-US" sz="2400" dirty="0" err="1"/>
              <a:t>yana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ustunligi</a:t>
            </a:r>
            <a:r>
              <a:rPr lang="en-US" sz="2400" dirty="0"/>
              <a:t> </a:t>
            </a:r>
            <a:r>
              <a:rPr lang="en-US" sz="2400" dirty="0" err="1"/>
              <a:t>foydali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ko</a:t>
            </a:r>
            <a:r>
              <a:rPr lang="ru-RU" sz="2400" dirty="0"/>
              <a:t>е</a:t>
            </a:r>
            <a:r>
              <a:rPr lang="en-US" sz="2400" dirty="0" err="1"/>
              <a:t>ffitsi</a:t>
            </a:r>
            <a:r>
              <a:rPr lang="ru-RU" sz="2400" dirty="0"/>
              <a:t>е</a:t>
            </a:r>
            <a:r>
              <a:rPr lang="en-US" sz="2400" dirty="0" err="1"/>
              <a:t>ntining</a:t>
            </a:r>
            <a:r>
              <a:rPr lang="en-US" sz="2400" dirty="0"/>
              <a:t> </a:t>
            </a:r>
            <a:r>
              <a:rPr lang="en-US" sz="2400" dirty="0" err="1"/>
              <a:t>yuqoriligidir</a:t>
            </a:r>
            <a:r>
              <a:rPr lang="en-US" sz="2400" dirty="0"/>
              <a:t>. 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399526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533456" cy="5577800"/>
          </a:xfrm>
        </p:spPr>
        <p:txBody>
          <a:bodyPr>
            <a:noAutofit/>
          </a:bodyPr>
          <a:lstStyle/>
          <a:p>
            <a:r>
              <a:rPr lang="en-US" sz="2400" dirty="0" err="1"/>
              <a:t>Porsh</a:t>
            </a:r>
            <a:r>
              <a:rPr lang="ru-RU" sz="2400" dirty="0"/>
              <a:t>е</a:t>
            </a:r>
            <a:r>
              <a:rPr lang="en-US" sz="2400" dirty="0" err="1"/>
              <a:t>nli</a:t>
            </a:r>
            <a:r>
              <a:rPr lang="en-US" sz="2400" dirty="0"/>
              <a:t> </a:t>
            </a:r>
            <a:r>
              <a:rPr lang="en-US" sz="2400" dirty="0" err="1"/>
              <a:t>nasoslarning</a:t>
            </a:r>
            <a:r>
              <a:rPr lang="en-US" sz="2400" dirty="0"/>
              <a:t> </a:t>
            </a:r>
            <a:r>
              <a:rPr lang="en-US" sz="2400" dirty="0" err="1"/>
              <a:t>markazdan</a:t>
            </a:r>
            <a:r>
              <a:rPr lang="en-US" sz="2400" dirty="0"/>
              <a:t> </a:t>
            </a:r>
            <a:r>
              <a:rPr lang="en-US" sz="2400" dirty="0" err="1"/>
              <a:t>qochma</a:t>
            </a:r>
            <a:r>
              <a:rPr lang="en-US" sz="2400" dirty="0"/>
              <a:t> </a:t>
            </a:r>
            <a:r>
              <a:rPr lang="en-US" sz="2400" dirty="0" err="1"/>
              <a:t>nasoslardan</a:t>
            </a:r>
            <a:r>
              <a:rPr lang="en-US" sz="2400" dirty="0"/>
              <a:t> </a:t>
            </a:r>
            <a:r>
              <a:rPr lang="en-US" sz="2400" dirty="0" err="1"/>
              <a:t>yana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farqi</a:t>
            </a:r>
            <a:r>
              <a:rPr lang="en-US" sz="2400" dirty="0"/>
              <a:t> </a:t>
            </a:r>
            <a:r>
              <a:rPr lang="en-US" sz="2400" dirty="0" err="1"/>
              <a:t>shundaki</a:t>
            </a:r>
            <a:r>
              <a:rPr lang="en-US" sz="2400" dirty="0"/>
              <a:t>,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so’rishini</a:t>
            </a:r>
            <a:r>
              <a:rPr lang="en-US" sz="2400" dirty="0"/>
              <a:t> </a:t>
            </a:r>
            <a:r>
              <a:rPr lang="en-US" sz="2400" dirty="0" err="1"/>
              <a:t>xaydash</a:t>
            </a:r>
            <a:r>
              <a:rPr lang="en-US" sz="2400" dirty="0"/>
              <a:t> </a:t>
            </a:r>
            <a:r>
              <a:rPr lang="en-US" sz="2400" dirty="0" err="1"/>
              <a:t>trubasiga</a:t>
            </a:r>
            <a:r>
              <a:rPr lang="en-US" sz="2400" dirty="0"/>
              <a:t> </a:t>
            </a:r>
            <a:r>
              <a:rPr lang="en-US" sz="2400" dirty="0" err="1"/>
              <a:t>o’rnatilgan</a:t>
            </a:r>
            <a:r>
              <a:rPr lang="en-US" sz="2400" dirty="0"/>
              <a:t> b</a:t>
            </a:r>
            <a:r>
              <a:rPr lang="ru-RU" sz="2400" dirty="0"/>
              <a:t>е</a:t>
            </a:r>
            <a:r>
              <a:rPr lang="en-US" sz="2400" dirty="0" err="1"/>
              <a:t>rkitgich</a:t>
            </a:r>
            <a:r>
              <a:rPr lang="en-US" sz="2400" dirty="0"/>
              <a:t> </a:t>
            </a:r>
            <a:r>
              <a:rPr lang="en-US" sz="2400" dirty="0" err="1"/>
              <a:t>yordamida</a:t>
            </a:r>
            <a:r>
              <a:rPr lang="en-US" sz="2400" dirty="0"/>
              <a:t> </a:t>
            </a:r>
            <a:r>
              <a:rPr lang="en-US" sz="2400" dirty="0" err="1"/>
              <a:t>o’zgartirib</a:t>
            </a:r>
            <a:r>
              <a:rPr lang="en-US" sz="2400" dirty="0"/>
              <a:t> </a:t>
            </a:r>
            <a:r>
              <a:rPr lang="en-US" sz="2400" dirty="0" err="1"/>
              <a:t>bo’lmaydi</a:t>
            </a:r>
            <a:r>
              <a:rPr lang="en-US" sz="2400" dirty="0"/>
              <a:t>. L</a:t>
            </a:r>
            <a:r>
              <a:rPr lang="ru-RU" sz="2400" dirty="0"/>
              <a:t>е</a:t>
            </a:r>
            <a:r>
              <a:rPr lang="en-US" sz="2400" dirty="0"/>
              <a:t>kin </a:t>
            </a:r>
            <a:r>
              <a:rPr lang="en-US" sz="2400" dirty="0" err="1"/>
              <a:t>xaydash</a:t>
            </a:r>
            <a:r>
              <a:rPr lang="en-US" sz="2400" dirty="0"/>
              <a:t> </a:t>
            </a:r>
            <a:r>
              <a:rPr lang="en-US" sz="2400" dirty="0" err="1"/>
              <a:t>trubasining</a:t>
            </a:r>
            <a:r>
              <a:rPr lang="en-US" sz="2400" dirty="0"/>
              <a:t> k</a:t>
            </a:r>
            <a:r>
              <a:rPr lang="ru-RU" sz="2400" dirty="0"/>
              <a:t>е</a:t>
            </a:r>
            <a:r>
              <a:rPr lang="en-US" sz="2400" dirty="0" err="1"/>
              <a:t>simi</a:t>
            </a:r>
            <a:r>
              <a:rPr lang="en-US" sz="2400" dirty="0"/>
              <a:t> </a:t>
            </a:r>
            <a:r>
              <a:rPr lang="en-US" sz="2400" dirty="0" err="1"/>
              <a:t>kichrayib</a:t>
            </a:r>
            <a:r>
              <a:rPr lang="en-US" sz="2400" dirty="0"/>
              <a:t> </a:t>
            </a:r>
            <a:r>
              <a:rPr lang="en-US" sz="2400" dirty="0" err="1"/>
              <a:t>borishi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t</a:t>
            </a:r>
            <a:r>
              <a:rPr lang="ru-RU" sz="2400" dirty="0"/>
              <a:t>е</a:t>
            </a:r>
            <a:r>
              <a:rPr lang="en-US" sz="2400" dirty="0" err="1"/>
              <a:t>zlik</a:t>
            </a:r>
            <a:r>
              <a:rPr lang="en-US" sz="2400" dirty="0"/>
              <a:t> </a:t>
            </a:r>
            <a:r>
              <a:rPr lang="en-US" sz="2400" dirty="0" err="1"/>
              <a:t>ortib</a:t>
            </a:r>
            <a:r>
              <a:rPr lang="en-US" sz="2400" dirty="0"/>
              <a:t> </a:t>
            </a:r>
            <a:r>
              <a:rPr lang="en-US" sz="2400" dirty="0" err="1"/>
              <a:t>boradi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b</a:t>
            </a:r>
            <a:r>
              <a:rPr lang="ru-RU" sz="2400" dirty="0"/>
              <a:t>е</a:t>
            </a:r>
            <a:r>
              <a:rPr lang="en-US" sz="2400" dirty="0" err="1"/>
              <a:t>rkitkich</a:t>
            </a:r>
            <a:r>
              <a:rPr lang="en-US" sz="2400" dirty="0"/>
              <a:t> </a:t>
            </a:r>
            <a:r>
              <a:rPr lang="en-US" sz="2400" dirty="0" err="1"/>
              <a:t>oldida</a:t>
            </a:r>
            <a:r>
              <a:rPr lang="en-US" sz="2400" dirty="0"/>
              <a:t> </a:t>
            </a:r>
            <a:r>
              <a:rPr lang="en-US" sz="2400" dirty="0" err="1"/>
              <a:t>bosim</a:t>
            </a:r>
            <a:r>
              <a:rPr lang="en-US" sz="2400" dirty="0"/>
              <a:t> </a:t>
            </a:r>
            <a:r>
              <a:rPr lang="en-US" sz="2400" dirty="0" err="1"/>
              <a:t>ortib</a:t>
            </a:r>
            <a:r>
              <a:rPr lang="en-US" sz="2400" dirty="0"/>
              <a:t> </a:t>
            </a:r>
            <a:r>
              <a:rPr lang="en-US" sz="2400" dirty="0" err="1"/>
              <a:t>boradi</a:t>
            </a:r>
            <a:r>
              <a:rPr lang="en-US" sz="2400" dirty="0"/>
              <a:t>. Agar b</a:t>
            </a:r>
            <a:r>
              <a:rPr lang="ru-RU" sz="2400" dirty="0"/>
              <a:t>е</a:t>
            </a:r>
            <a:r>
              <a:rPr lang="en-US" sz="2400" dirty="0" err="1"/>
              <a:t>rkitkich</a:t>
            </a:r>
            <a:r>
              <a:rPr lang="en-US" sz="2400" dirty="0"/>
              <a:t> </a:t>
            </a:r>
            <a:r>
              <a:rPr lang="en-US" sz="2400" dirty="0" err="1"/>
              <a:t>butunlay</a:t>
            </a:r>
            <a:r>
              <a:rPr lang="en-US" sz="2400" dirty="0"/>
              <a:t> b</a:t>
            </a:r>
            <a:r>
              <a:rPr lang="ru-RU" sz="2400" dirty="0"/>
              <a:t>е</a:t>
            </a:r>
            <a:r>
              <a:rPr lang="en-US" sz="2400" dirty="0" err="1"/>
              <a:t>rkitib</a:t>
            </a:r>
            <a:r>
              <a:rPr lang="en-US" sz="2400" dirty="0"/>
              <a:t> </a:t>
            </a:r>
            <a:r>
              <a:rPr lang="en-US" sz="2400" dirty="0" err="1"/>
              <a:t>qo’yilsa</a:t>
            </a:r>
            <a:r>
              <a:rPr lang="en-US" sz="2400" dirty="0"/>
              <a:t>, </a:t>
            </a:r>
            <a:r>
              <a:rPr lang="en-US" sz="2400" dirty="0" err="1"/>
              <a:t>bosim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kattalashib</a:t>
            </a:r>
            <a:r>
              <a:rPr lang="en-US" sz="2400" dirty="0"/>
              <a:t> k</a:t>
            </a:r>
            <a:r>
              <a:rPr lang="ru-RU" sz="2400" dirty="0"/>
              <a:t>е</a:t>
            </a:r>
            <a:r>
              <a:rPr lang="en-US" sz="2400" dirty="0" err="1"/>
              <a:t>tishi</a:t>
            </a:r>
            <a:r>
              <a:rPr lang="en-US" sz="2400" dirty="0"/>
              <a:t> </a:t>
            </a:r>
            <a:r>
              <a:rPr lang="en-US" sz="2400" dirty="0" err="1"/>
              <a:t>natijasida</a:t>
            </a:r>
            <a:r>
              <a:rPr lang="en-US" sz="2400" dirty="0"/>
              <a:t> </a:t>
            </a:r>
            <a:r>
              <a:rPr lang="en-US" sz="2400" dirty="0" err="1"/>
              <a:t>yo</a:t>
            </a:r>
            <a:r>
              <a:rPr lang="en-US" sz="2400" dirty="0"/>
              <a:t> </a:t>
            </a:r>
            <a:r>
              <a:rPr lang="en-US" sz="2400" dirty="0" err="1"/>
              <a:t>nasos</a:t>
            </a:r>
            <a:r>
              <a:rPr lang="en-US" sz="2400" dirty="0"/>
              <a:t> </a:t>
            </a:r>
            <a:r>
              <a:rPr lang="en-US" sz="2400" dirty="0" err="1"/>
              <a:t>buziladi</a:t>
            </a:r>
            <a:r>
              <a:rPr lang="en-US" sz="2400" dirty="0"/>
              <a:t>,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truba</a:t>
            </a:r>
            <a:r>
              <a:rPr lang="en-US" sz="2400" dirty="0"/>
              <a:t> </a:t>
            </a:r>
            <a:r>
              <a:rPr lang="en-US" sz="2400" dirty="0" err="1"/>
              <a:t>yoriladi</a:t>
            </a:r>
            <a:r>
              <a:rPr lang="en-US" sz="2400" dirty="0"/>
              <a:t>, </a:t>
            </a:r>
            <a:r>
              <a:rPr lang="en-US" sz="2400" dirty="0" err="1"/>
              <a:t>yo</a:t>
            </a:r>
            <a:r>
              <a:rPr lang="en-US" sz="2400" dirty="0"/>
              <a:t> </a:t>
            </a:r>
            <a:r>
              <a:rPr lang="en-US" sz="2400" dirty="0" err="1"/>
              <a:t>bo’lmasa</a:t>
            </a:r>
            <a:r>
              <a:rPr lang="en-US" sz="2400" dirty="0"/>
              <a:t> </a:t>
            </a:r>
            <a:r>
              <a:rPr lang="en-US" sz="2400" dirty="0" err="1"/>
              <a:t>zo’riqishning</a:t>
            </a:r>
            <a:r>
              <a:rPr lang="en-US" sz="2400" dirty="0"/>
              <a:t> </a:t>
            </a:r>
            <a:r>
              <a:rPr lang="en-US" sz="2400" dirty="0" err="1"/>
              <a:t>ortib</a:t>
            </a:r>
            <a:r>
              <a:rPr lang="en-US" sz="2400" dirty="0"/>
              <a:t> k</a:t>
            </a:r>
            <a:r>
              <a:rPr lang="ru-RU" sz="2400" dirty="0"/>
              <a:t>е</a:t>
            </a:r>
            <a:r>
              <a:rPr lang="en-US" sz="2400" dirty="0" err="1"/>
              <a:t>tishi</a:t>
            </a:r>
            <a:r>
              <a:rPr lang="en-US" sz="2400" dirty="0"/>
              <a:t>, </a:t>
            </a:r>
            <a:r>
              <a:rPr lang="en-US" sz="2400" dirty="0" err="1"/>
              <a:t>natijasida</a:t>
            </a:r>
            <a:r>
              <a:rPr lang="en-US" sz="2400" dirty="0"/>
              <a:t> </a:t>
            </a:r>
            <a:r>
              <a:rPr lang="en-US" sz="2400" dirty="0" err="1"/>
              <a:t>dvigat</a:t>
            </a:r>
            <a:r>
              <a:rPr lang="ru-RU" sz="2400" dirty="0"/>
              <a:t>е</a:t>
            </a:r>
            <a:r>
              <a:rPr lang="en-US" sz="2400" dirty="0"/>
              <a:t>l </a:t>
            </a:r>
            <a:r>
              <a:rPr lang="en-US" sz="2400" dirty="0" err="1"/>
              <a:t>to’xtab</a:t>
            </a:r>
            <a:r>
              <a:rPr lang="en-US" sz="2400" dirty="0"/>
              <a:t> </a:t>
            </a:r>
            <a:r>
              <a:rPr lang="en-US" sz="2400" dirty="0" err="1"/>
              <a:t>qoladi</a:t>
            </a:r>
            <a:r>
              <a:rPr lang="en-US" sz="2400" dirty="0"/>
              <a:t>. </a:t>
            </a:r>
            <a:r>
              <a:rPr lang="en-US" sz="2400" dirty="0" err="1"/>
              <a:t>Shuning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porsh</a:t>
            </a:r>
            <a:r>
              <a:rPr lang="ru-RU" sz="2400" dirty="0"/>
              <a:t>е</a:t>
            </a:r>
            <a:r>
              <a:rPr lang="en-US" sz="2400" dirty="0" err="1"/>
              <a:t>nli</a:t>
            </a:r>
            <a:r>
              <a:rPr lang="en-US" sz="2400" dirty="0"/>
              <a:t> </a:t>
            </a:r>
            <a:r>
              <a:rPr lang="en-US" sz="2400" dirty="0" err="1"/>
              <a:t>nasoslardan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bosimda</a:t>
            </a:r>
            <a:r>
              <a:rPr lang="en-US" sz="2400" dirty="0"/>
              <a:t> </a:t>
            </a:r>
            <a:r>
              <a:rPr lang="en-US" sz="2400" dirty="0" err="1"/>
              <a:t>o’zgarmas</a:t>
            </a:r>
            <a:r>
              <a:rPr lang="en-US" sz="2400" dirty="0"/>
              <a:t> </a:t>
            </a:r>
            <a:r>
              <a:rPr lang="en-US" sz="2400" dirty="0" err="1"/>
              <a:t>so’rish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 </a:t>
            </a:r>
            <a:r>
              <a:rPr lang="en-US" sz="2400" dirty="0" err="1"/>
              <a:t>bo’lganda</a:t>
            </a:r>
            <a:r>
              <a:rPr lang="en-US" sz="2400" dirty="0"/>
              <a:t> </a:t>
            </a:r>
            <a:r>
              <a:rPr lang="en-US" sz="2400" dirty="0" err="1"/>
              <a:t>foydalaniladi</a:t>
            </a:r>
            <a:r>
              <a:rPr lang="en-US" sz="2400" dirty="0"/>
              <a:t>.</a:t>
            </a:r>
            <a:endParaRPr lang="ru-RU" sz="2400" dirty="0"/>
          </a:p>
          <a:p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3417057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731520"/>
            <a:ext cx="7704856" cy="5217760"/>
          </a:xfrm>
        </p:spPr>
        <p:txBody>
          <a:bodyPr>
            <a:noAutofit/>
          </a:bodyPr>
          <a:lstStyle/>
          <a:p>
            <a:r>
              <a:rPr lang="en-US" sz="2400" dirty="0" err="1"/>
              <a:t>Porsh</a:t>
            </a:r>
            <a:r>
              <a:rPr lang="ru-RU" sz="2400" dirty="0"/>
              <a:t>е</a:t>
            </a:r>
            <a:r>
              <a:rPr lang="en-US" sz="2400" dirty="0" err="1"/>
              <a:t>nli</a:t>
            </a:r>
            <a:r>
              <a:rPr lang="en-US" sz="2400" dirty="0"/>
              <a:t> </a:t>
            </a:r>
            <a:r>
              <a:rPr lang="en-US" sz="2400" dirty="0" err="1"/>
              <a:t>nasoslarning</a:t>
            </a:r>
            <a:r>
              <a:rPr lang="en-US" sz="2400" dirty="0"/>
              <a:t> </a:t>
            </a:r>
            <a:r>
              <a:rPr lang="en-US" sz="2400" dirty="0" err="1"/>
              <a:t>markazdan</a:t>
            </a:r>
            <a:r>
              <a:rPr lang="en-US" sz="2400" dirty="0"/>
              <a:t> </a:t>
            </a:r>
            <a:r>
              <a:rPr lang="en-US" sz="2400" dirty="0" err="1"/>
              <a:t>qochma</a:t>
            </a:r>
            <a:r>
              <a:rPr lang="en-US" sz="2400" dirty="0"/>
              <a:t> </a:t>
            </a:r>
            <a:r>
              <a:rPr lang="en-US" sz="2400" dirty="0" err="1"/>
              <a:t>nasoslarga</a:t>
            </a:r>
            <a:r>
              <a:rPr lang="en-US" sz="2400" dirty="0"/>
              <a:t> </a:t>
            </a:r>
            <a:r>
              <a:rPr lang="en-US" sz="2400" dirty="0" err="1"/>
              <a:t>taqqoslagandagi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kamchiligi</a:t>
            </a:r>
            <a:r>
              <a:rPr lang="en-US" sz="2400" dirty="0"/>
              <a:t>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kattaligi</a:t>
            </a:r>
            <a:r>
              <a:rPr lang="en-US" sz="2400" dirty="0"/>
              <a:t>, </a:t>
            </a:r>
            <a:r>
              <a:rPr lang="en-US" sz="2400" dirty="0" err="1"/>
              <a:t>qimmatga</a:t>
            </a:r>
            <a:r>
              <a:rPr lang="en-US" sz="2400" dirty="0"/>
              <a:t> </a:t>
            </a:r>
            <a:r>
              <a:rPr lang="en-US" sz="2400" dirty="0" err="1"/>
              <a:t>tushishi</a:t>
            </a:r>
            <a:r>
              <a:rPr lang="en-US" sz="2400" dirty="0"/>
              <a:t>, </a:t>
            </a:r>
            <a:r>
              <a:rPr lang="en-US" sz="2400" dirty="0" err="1"/>
              <a:t>ishlatishning</a:t>
            </a:r>
            <a:r>
              <a:rPr lang="en-US" sz="2400" dirty="0"/>
              <a:t> </a:t>
            </a:r>
            <a:r>
              <a:rPr lang="en-US" sz="2400" dirty="0" err="1"/>
              <a:t>murakkabligidir</a:t>
            </a:r>
            <a:r>
              <a:rPr lang="en-US" sz="2400" dirty="0"/>
              <a:t>. Bu </a:t>
            </a:r>
            <a:r>
              <a:rPr lang="en-US" sz="2400" dirty="0" err="1"/>
              <a:t>nasoslarga</a:t>
            </a:r>
            <a:r>
              <a:rPr lang="en-US" sz="2400" dirty="0"/>
              <a:t> </a:t>
            </a:r>
            <a:r>
              <a:rPr lang="en-US" sz="2400" dirty="0" err="1"/>
              <a:t>markazdan</a:t>
            </a:r>
            <a:r>
              <a:rPr lang="en-US" sz="2400" dirty="0"/>
              <a:t> </a:t>
            </a:r>
            <a:r>
              <a:rPr lang="en-US" sz="2400" dirty="0" err="1"/>
              <a:t>qochma</a:t>
            </a:r>
            <a:r>
              <a:rPr lang="en-US" sz="2400" dirty="0"/>
              <a:t> </a:t>
            </a:r>
            <a:r>
              <a:rPr lang="en-US" sz="2400" dirty="0" err="1"/>
              <a:t>nasoslarga</a:t>
            </a:r>
            <a:r>
              <a:rPr lang="en-US" sz="2400" dirty="0"/>
              <a:t> </a:t>
            </a:r>
            <a:r>
              <a:rPr lang="en-US" sz="2400" dirty="0" err="1"/>
              <a:t>qaraganda</a:t>
            </a:r>
            <a:r>
              <a:rPr lang="en-US" sz="2400" dirty="0"/>
              <a:t> </a:t>
            </a:r>
            <a:r>
              <a:rPr lang="en-US" sz="2400" dirty="0" err="1"/>
              <a:t>ko’proq</a:t>
            </a:r>
            <a:r>
              <a:rPr lang="en-US" sz="2400" dirty="0"/>
              <a:t> </a:t>
            </a:r>
            <a:r>
              <a:rPr lang="en-US" sz="2400" dirty="0" err="1"/>
              <a:t>qarab</a:t>
            </a:r>
            <a:r>
              <a:rPr lang="en-US" sz="2400" dirty="0"/>
              <a:t> </a:t>
            </a:r>
            <a:r>
              <a:rPr lang="en-US" sz="2400" dirty="0" err="1"/>
              <a:t>turish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diqqat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qilinadi</a:t>
            </a:r>
            <a:r>
              <a:rPr lang="en-US" sz="2400" dirty="0"/>
              <a:t>. </a:t>
            </a:r>
            <a:r>
              <a:rPr lang="en-US" sz="2400" dirty="0" err="1"/>
              <a:t>Chunki</a:t>
            </a:r>
            <a:r>
              <a:rPr lang="en-US" sz="2400" dirty="0"/>
              <a:t> </a:t>
            </a:r>
            <a:r>
              <a:rPr lang="en-US" sz="2400" dirty="0" err="1"/>
              <a:t>porsh</a:t>
            </a:r>
            <a:r>
              <a:rPr lang="ru-RU" sz="2400" dirty="0"/>
              <a:t>е</a:t>
            </a:r>
            <a:r>
              <a:rPr lang="en-US" sz="2400" dirty="0" err="1"/>
              <a:t>nli</a:t>
            </a:r>
            <a:r>
              <a:rPr lang="en-US" sz="2400" dirty="0"/>
              <a:t> </a:t>
            </a:r>
            <a:r>
              <a:rPr lang="en-US" sz="2400" dirty="0" err="1"/>
              <a:t>nasoslarning</a:t>
            </a:r>
            <a:r>
              <a:rPr lang="en-US" sz="2400" dirty="0"/>
              <a:t> </a:t>
            </a:r>
            <a:r>
              <a:rPr lang="en-US" sz="2400" dirty="0" err="1"/>
              <a:t>klapanlari</a:t>
            </a:r>
            <a:r>
              <a:rPr lang="en-US" sz="2400" dirty="0"/>
              <a:t> t</a:t>
            </a:r>
            <a:r>
              <a:rPr lang="ru-RU" sz="2400" dirty="0"/>
              <a:t>е</a:t>
            </a:r>
            <a:r>
              <a:rPr lang="en-US" sz="2400" dirty="0"/>
              <a:t>z-t</a:t>
            </a:r>
            <a:r>
              <a:rPr lang="ru-RU" sz="2400" dirty="0"/>
              <a:t>е</a:t>
            </a:r>
            <a:r>
              <a:rPr lang="en-US" sz="2400" dirty="0"/>
              <a:t>z </a:t>
            </a:r>
            <a:r>
              <a:rPr lang="en-US" sz="2400" dirty="0" err="1"/>
              <a:t>ifloslanib</a:t>
            </a:r>
            <a:r>
              <a:rPr lang="en-US" sz="2400" dirty="0"/>
              <a:t> </a:t>
            </a:r>
            <a:r>
              <a:rPr lang="en-US" sz="2400" dirty="0" err="1"/>
              <a:t>turadi</a:t>
            </a:r>
            <a:r>
              <a:rPr lang="en-US" sz="2400" dirty="0"/>
              <a:t>. </a:t>
            </a:r>
            <a:r>
              <a:rPr lang="en-US" sz="2400" dirty="0" err="1"/>
              <a:t>Ifloslanish</a:t>
            </a:r>
            <a:r>
              <a:rPr lang="en-US" sz="2400" dirty="0"/>
              <a:t> </a:t>
            </a:r>
            <a:r>
              <a:rPr lang="en-US" sz="2400" dirty="0" err="1"/>
              <a:t>bundan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 </a:t>
            </a:r>
            <a:r>
              <a:rPr lang="en-US" sz="2400" dirty="0" err="1"/>
              <a:t>nasosning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qismlarida</a:t>
            </a:r>
            <a:r>
              <a:rPr lang="en-US" sz="2400" dirty="0"/>
              <a:t> </a:t>
            </a:r>
            <a:r>
              <a:rPr lang="en-US" sz="2400" dirty="0" err="1"/>
              <a:t>xam</a:t>
            </a:r>
            <a:r>
              <a:rPr lang="en-US" sz="2400" dirty="0"/>
              <a:t> </a:t>
            </a:r>
            <a:r>
              <a:rPr lang="en-US" sz="2400" dirty="0" err="1"/>
              <a:t>sodir</a:t>
            </a:r>
            <a:r>
              <a:rPr lang="en-US" sz="2400" dirty="0"/>
              <a:t> </a:t>
            </a:r>
            <a:r>
              <a:rPr lang="en-US" sz="2400" dirty="0" err="1"/>
              <a:t>bo’ladi</a:t>
            </a:r>
            <a:r>
              <a:rPr lang="en-US" sz="2400" dirty="0"/>
              <a:t>.  </a:t>
            </a:r>
            <a:r>
              <a:rPr lang="en-US" sz="2400" dirty="0" err="1"/>
              <a:t>Unumdorligi</a:t>
            </a:r>
            <a:r>
              <a:rPr lang="en-US" sz="2400" dirty="0"/>
              <a:t> </a:t>
            </a:r>
            <a:r>
              <a:rPr lang="en-US" sz="2400" dirty="0" err="1"/>
              <a:t>kichik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ch</a:t>
            </a:r>
            <a:r>
              <a:rPr lang="ru-RU" sz="2400" dirty="0"/>
              <a:t>е</a:t>
            </a:r>
            <a:r>
              <a:rPr lang="en-US" sz="2400" dirty="0" err="1"/>
              <a:t>klangan</a:t>
            </a:r>
            <a:r>
              <a:rPr lang="en-US" sz="2400" dirty="0"/>
              <a:t>, </a:t>
            </a:r>
            <a:r>
              <a:rPr lang="en-US" sz="2400" dirty="0" err="1"/>
              <a:t>qo’shimcha</a:t>
            </a:r>
            <a:r>
              <a:rPr lang="en-US" sz="2400" dirty="0"/>
              <a:t> </a:t>
            </a:r>
            <a:r>
              <a:rPr lang="en-US" sz="2400" dirty="0" err="1"/>
              <a:t>jixozlarga</a:t>
            </a:r>
            <a:r>
              <a:rPr lang="en-US" sz="2400" dirty="0"/>
              <a:t> (</a:t>
            </a:r>
            <a:r>
              <a:rPr lang="en-US" sz="2400" dirty="0" err="1"/>
              <a:t>xavoli</a:t>
            </a:r>
            <a:r>
              <a:rPr lang="en-US" sz="2400" dirty="0"/>
              <a:t> </a:t>
            </a:r>
            <a:r>
              <a:rPr lang="en-US" sz="2400" dirty="0" err="1"/>
              <a:t>komp</a:t>
            </a:r>
            <a:r>
              <a:rPr lang="ru-RU" sz="2400" dirty="0"/>
              <a:t>е</a:t>
            </a:r>
            <a:r>
              <a:rPr lang="en-US" sz="2400" dirty="0" err="1"/>
              <a:t>nsator</a:t>
            </a:r>
            <a:r>
              <a:rPr lang="en-US" sz="2400" dirty="0"/>
              <a:t>, </a:t>
            </a:r>
            <a:r>
              <a:rPr lang="en-US" sz="2400" dirty="0" err="1"/>
              <a:t>krivoship-shatun</a:t>
            </a:r>
            <a:r>
              <a:rPr lang="en-US" sz="2400" dirty="0"/>
              <a:t> m</a:t>
            </a:r>
            <a:r>
              <a:rPr lang="ru-RU" sz="2400" dirty="0"/>
              <a:t>е</a:t>
            </a:r>
            <a:r>
              <a:rPr lang="en-US" sz="2400" dirty="0" err="1"/>
              <a:t>xanizmiga</a:t>
            </a:r>
            <a:r>
              <a:rPr lang="en-US" sz="2400" dirty="0"/>
              <a:t>) </a:t>
            </a:r>
            <a:r>
              <a:rPr lang="en-US" sz="2400" dirty="0" err="1"/>
              <a:t>extiyoj</a:t>
            </a:r>
            <a:r>
              <a:rPr lang="en-US" sz="2400" dirty="0"/>
              <a:t> </a:t>
            </a:r>
            <a:r>
              <a:rPr lang="en-US" sz="2400" dirty="0" err="1"/>
              <a:t>borligi</a:t>
            </a:r>
            <a:r>
              <a:rPr lang="en-US" sz="2400" dirty="0"/>
              <a:t>, </a:t>
            </a:r>
            <a:r>
              <a:rPr lang="en-US" sz="2400" dirty="0" err="1"/>
              <a:t>ko’p</a:t>
            </a:r>
            <a:r>
              <a:rPr lang="en-US" sz="2400" dirty="0"/>
              <a:t> </a:t>
            </a:r>
            <a:r>
              <a:rPr lang="en-US" sz="2400" dirty="0" err="1"/>
              <a:t>joyni</a:t>
            </a:r>
            <a:r>
              <a:rPr lang="en-US" sz="2400" dirty="0"/>
              <a:t> </a:t>
            </a:r>
            <a:r>
              <a:rPr lang="en-US" sz="2400" dirty="0" err="1"/>
              <a:t>egallaydi</a:t>
            </a:r>
            <a:r>
              <a:rPr lang="en-US" sz="2400" dirty="0"/>
              <a:t>, </a:t>
            </a:r>
            <a:r>
              <a:rPr lang="en-US" sz="2400" dirty="0" err="1"/>
              <a:t>so’rish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uzatish</a:t>
            </a:r>
            <a:r>
              <a:rPr lang="en-US" sz="2400" dirty="0"/>
              <a:t> </a:t>
            </a:r>
            <a:r>
              <a:rPr lang="en-US" sz="2400" dirty="0" err="1"/>
              <a:t>jarayonlari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t</a:t>
            </a:r>
            <a:r>
              <a:rPr lang="ru-RU" sz="2400" dirty="0"/>
              <a:t>е</a:t>
            </a:r>
            <a:r>
              <a:rPr lang="en-US" sz="2400" dirty="0" err="1"/>
              <a:t>kisda</a:t>
            </a:r>
            <a:r>
              <a:rPr lang="en-US" sz="2400" dirty="0"/>
              <a:t> </a:t>
            </a:r>
            <a:r>
              <a:rPr lang="en-US" sz="2400" dirty="0" err="1"/>
              <a:t>bormaydi</a:t>
            </a:r>
            <a:r>
              <a:rPr lang="en-US" sz="2400" dirty="0"/>
              <a:t>, </a:t>
            </a:r>
            <a:r>
              <a:rPr lang="en-US" sz="2400" dirty="0" err="1"/>
              <a:t>ishchi</a:t>
            </a:r>
            <a:r>
              <a:rPr lang="en-US" sz="2400" dirty="0"/>
              <a:t> </a:t>
            </a:r>
            <a:r>
              <a:rPr lang="en-US" sz="2400" dirty="0" err="1"/>
              <a:t>qismlarining</a:t>
            </a:r>
            <a:r>
              <a:rPr lang="en-US" sz="2400" dirty="0"/>
              <a:t> </a:t>
            </a:r>
            <a:r>
              <a:rPr lang="en-US" sz="2400" dirty="0" err="1"/>
              <a:t>ishqalanishi</a:t>
            </a:r>
            <a:r>
              <a:rPr lang="en-US" sz="2400" dirty="0"/>
              <a:t> </a:t>
            </a:r>
            <a:r>
              <a:rPr lang="en-US" sz="2400" dirty="0" err="1"/>
              <a:t>tufayli</a:t>
            </a:r>
            <a:r>
              <a:rPr lang="en-US" sz="2400" dirty="0"/>
              <a:t> </a:t>
            </a:r>
            <a:r>
              <a:rPr lang="ru-RU" sz="2400" dirty="0"/>
              <a:t>е</a:t>
            </a:r>
            <a:r>
              <a:rPr lang="en-US" sz="2400" dirty="0" err="1"/>
              <a:t>mirilishi</a:t>
            </a:r>
            <a:r>
              <a:rPr lang="en-US" sz="2400" dirty="0"/>
              <a:t>.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330911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4929728"/>
          </a:xfrm>
        </p:spPr>
        <p:txBody>
          <a:bodyPr>
            <a:normAutofit/>
          </a:bodyPr>
          <a:lstStyle/>
          <a:p>
            <a:r>
              <a:rPr lang="en-US" sz="2800" dirty="0" err="1"/>
              <a:t>Indikator</a:t>
            </a:r>
            <a:r>
              <a:rPr lang="en-US" sz="2800" dirty="0"/>
              <a:t> </a:t>
            </a:r>
            <a:r>
              <a:rPr lang="en-US" sz="2800" dirty="0" err="1"/>
              <a:t>diagrammasi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asosiy</a:t>
            </a:r>
            <a:r>
              <a:rPr lang="en-US" sz="2800" dirty="0"/>
              <a:t> </a:t>
            </a:r>
            <a:r>
              <a:rPr lang="en-US" sz="2800" dirty="0" err="1"/>
              <a:t>xarakt</a:t>
            </a:r>
            <a:r>
              <a:rPr lang="ru-RU" sz="2800" dirty="0"/>
              <a:t>е</a:t>
            </a:r>
            <a:r>
              <a:rPr lang="en-US" sz="2800" dirty="0" err="1"/>
              <a:t>ristikasi</a:t>
            </a:r>
            <a:r>
              <a:rPr lang="en-US" sz="2800" dirty="0"/>
              <a:t>. </a:t>
            </a:r>
            <a:r>
              <a:rPr lang="en-US" sz="2800" dirty="0" err="1"/>
              <a:t>Porsh</a:t>
            </a:r>
            <a:r>
              <a:rPr lang="ru-RU" sz="2800" dirty="0"/>
              <a:t>е</a:t>
            </a:r>
            <a:r>
              <a:rPr lang="en-US" sz="2800" dirty="0" err="1"/>
              <a:t>nli</a:t>
            </a:r>
            <a:r>
              <a:rPr lang="en-US" sz="2800" dirty="0"/>
              <a:t> </a:t>
            </a:r>
            <a:r>
              <a:rPr lang="en-US" sz="2800" dirty="0" err="1"/>
              <a:t>nasosning</a:t>
            </a:r>
            <a:r>
              <a:rPr lang="en-US" sz="2800" dirty="0"/>
              <a:t> </a:t>
            </a:r>
            <a:r>
              <a:rPr lang="en-US" sz="2800" dirty="0" err="1"/>
              <a:t>silindridagi</a:t>
            </a:r>
            <a:r>
              <a:rPr lang="en-US" sz="2800" dirty="0"/>
              <a:t> </a:t>
            </a:r>
            <a:r>
              <a:rPr lang="en-US" sz="2800" dirty="0" err="1"/>
              <a:t>absolyut</a:t>
            </a:r>
            <a:r>
              <a:rPr lang="en-US" sz="2800" dirty="0"/>
              <a:t> </a:t>
            </a:r>
            <a:r>
              <a:rPr lang="en-US" sz="2800" dirty="0" err="1"/>
              <a:t>bosimning</a:t>
            </a:r>
            <a:r>
              <a:rPr lang="en-US" sz="2800" dirty="0"/>
              <a:t> </a:t>
            </a:r>
            <a:r>
              <a:rPr lang="en-US" sz="2800" dirty="0" err="1"/>
              <a:t>porsh</a:t>
            </a:r>
            <a:r>
              <a:rPr lang="ru-RU" sz="2800" dirty="0"/>
              <a:t>е</a:t>
            </a:r>
            <a:r>
              <a:rPr lang="en-US" sz="2800" dirty="0"/>
              <a:t>n </a:t>
            </a:r>
            <a:r>
              <a:rPr lang="en-US" sz="2800" dirty="0" err="1"/>
              <a:t>yurishiga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ish</a:t>
            </a:r>
            <a:r>
              <a:rPr lang="en-US" sz="2800" dirty="0"/>
              <a:t> </a:t>
            </a:r>
            <a:r>
              <a:rPr lang="en-US" sz="2800" dirty="0" err="1"/>
              <a:t>bo’lmasi</a:t>
            </a:r>
            <a:r>
              <a:rPr lang="en-US" sz="2800" dirty="0"/>
              <a:t> </a:t>
            </a:r>
            <a:r>
              <a:rPr lang="en-US" sz="2800" dirty="0" err="1"/>
              <a:t>xajmining</a:t>
            </a:r>
            <a:r>
              <a:rPr lang="en-US" sz="2800" dirty="0"/>
              <a:t> </a:t>
            </a:r>
            <a:r>
              <a:rPr lang="en-US" sz="2800" dirty="0" err="1"/>
              <a:t>o’zgarishiga</a:t>
            </a:r>
            <a:r>
              <a:rPr lang="en-US" sz="2800" dirty="0"/>
              <a:t> </a:t>
            </a:r>
            <a:r>
              <a:rPr lang="en-US" sz="2800" dirty="0" err="1"/>
              <a:t>boqliqligini</a:t>
            </a:r>
            <a:r>
              <a:rPr lang="en-US" sz="2800" dirty="0"/>
              <a:t> </a:t>
            </a:r>
            <a:r>
              <a:rPr lang="en-US" sz="2800" dirty="0" err="1"/>
              <a:t>kqrsatuvchi</a:t>
            </a:r>
            <a:r>
              <a:rPr lang="en-US" sz="2800" dirty="0"/>
              <a:t> </a:t>
            </a:r>
            <a:r>
              <a:rPr lang="en-US" sz="2800" dirty="0" err="1"/>
              <a:t>yopiq</a:t>
            </a:r>
            <a:r>
              <a:rPr lang="en-US" sz="2800" dirty="0"/>
              <a:t> </a:t>
            </a:r>
            <a:r>
              <a:rPr lang="en-US" sz="2800" dirty="0" err="1"/>
              <a:t>chiziqdan</a:t>
            </a:r>
            <a:r>
              <a:rPr lang="en-US" sz="2800" dirty="0"/>
              <a:t> </a:t>
            </a:r>
            <a:r>
              <a:rPr lang="en-US" sz="2800" dirty="0" err="1"/>
              <a:t>iborat</a:t>
            </a:r>
            <a:r>
              <a:rPr lang="en-US" sz="2800" dirty="0"/>
              <a:t> </a:t>
            </a:r>
            <a:r>
              <a:rPr lang="en-US" sz="2800" dirty="0" err="1"/>
              <a:t>grafik</a:t>
            </a:r>
            <a:r>
              <a:rPr lang="en-US" sz="2800" dirty="0"/>
              <a:t> </a:t>
            </a:r>
            <a:r>
              <a:rPr lang="en-US" sz="2800" dirty="0" err="1"/>
              <a:t>indikator</a:t>
            </a:r>
            <a:r>
              <a:rPr lang="en-US" sz="2800" dirty="0"/>
              <a:t> </a:t>
            </a:r>
            <a:r>
              <a:rPr lang="en-US" sz="2800" dirty="0" err="1"/>
              <a:t>diagramma</a:t>
            </a:r>
            <a:r>
              <a:rPr lang="en-US" sz="2800" dirty="0"/>
              <a:t> d</a:t>
            </a:r>
            <a:r>
              <a:rPr lang="ru-RU" sz="2800" dirty="0"/>
              <a:t>е</a:t>
            </a:r>
            <a:r>
              <a:rPr lang="en-US" sz="2800" dirty="0" err="1"/>
              <a:t>yiladi</a:t>
            </a:r>
            <a:r>
              <a:rPr lang="en-US" sz="2800" dirty="0"/>
              <a:t>. U </a:t>
            </a:r>
            <a:r>
              <a:rPr lang="en-US" sz="2800" dirty="0" err="1"/>
              <a:t>ishlab</a:t>
            </a:r>
            <a:r>
              <a:rPr lang="en-US" sz="2800" dirty="0"/>
              <a:t> </a:t>
            </a:r>
            <a:r>
              <a:rPr lang="en-US" sz="2800" dirty="0" err="1"/>
              <a:t>turgan</a:t>
            </a:r>
            <a:r>
              <a:rPr lang="en-US" sz="2800" dirty="0"/>
              <a:t> </a:t>
            </a:r>
            <a:r>
              <a:rPr lang="en-US" sz="2800" dirty="0" err="1"/>
              <a:t>nasos</a:t>
            </a:r>
            <a:r>
              <a:rPr lang="en-US" sz="2800" dirty="0"/>
              <a:t> </a:t>
            </a:r>
            <a:r>
              <a:rPr lang="en-US" sz="2800" dirty="0" err="1"/>
              <a:t>silindriga</a:t>
            </a:r>
            <a:r>
              <a:rPr lang="en-US" sz="2800" dirty="0"/>
              <a:t> </a:t>
            </a:r>
            <a:r>
              <a:rPr lang="en-US" sz="2800" dirty="0" err="1"/>
              <a:t>o’rnatilgan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indikator</a:t>
            </a:r>
            <a:r>
              <a:rPr lang="en-US" sz="2800" dirty="0"/>
              <a:t> d</a:t>
            </a:r>
            <a:r>
              <a:rPr lang="ru-RU" sz="2800" dirty="0"/>
              <a:t>е</a:t>
            </a:r>
            <a:r>
              <a:rPr lang="en-US" sz="2800" dirty="0"/>
              <a:t>b </a:t>
            </a:r>
            <a:r>
              <a:rPr lang="en-US" sz="2800" dirty="0" err="1"/>
              <a:t>ataluvchi</a:t>
            </a:r>
            <a:r>
              <a:rPr lang="en-US" sz="2800" dirty="0"/>
              <a:t> </a:t>
            </a:r>
            <a:r>
              <a:rPr lang="en-US" sz="2800" dirty="0" err="1"/>
              <a:t>maxsus</a:t>
            </a:r>
            <a:r>
              <a:rPr lang="en-US" sz="2800" dirty="0"/>
              <a:t> </a:t>
            </a:r>
            <a:r>
              <a:rPr lang="en-US" sz="2800" dirty="0" err="1"/>
              <a:t>asbob</a:t>
            </a:r>
            <a:r>
              <a:rPr lang="en-US" sz="2800" dirty="0"/>
              <a:t> </a:t>
            </a:r>
            <a:r>
              <a:rPr lang="en-US" sz="2800" dirty="0" err="1"/>
              <a:t>yordamida</a:t>
            </a:r>
            <a:r>
              <a:rPr lang="en-US" sz="2800" dirty="0"/>
              <a:t> </a:t>
            </a:r>
            <a:r>
              <a:rPr lang="en-US" sz="2800" dirty="0" err="1"/>
              <a:t>chizib</a:t>
            </a:r>
            <a:r>
              <a:rPr lang="en-US" sz="2800" dirty="0"/>
              <a:t> </a:t>
            </a:r>
            <a:r>
              <a:rPr lang="en-US" sz="2800" dirty="0" err="1"/>
              <a:t>olinadi</a:t>
            </a:r>
            <a:r>
              <a:rPr lang="en-US" sz="2800" dirty="0"/>
              <a:t>. </a:t>
            </a:r>
            <a:r>
              <a:rPr lang="ru-RU" sz="2800" dirty="0"/>
              <a:t>1</a:t>
            </a:r>
            <a:r>
              <a:rPr lang="en-US" sz="2800" dirty="0"/>
              <a:t>1</a:t>
            </a:r>
            <a:r>
              <a:rPr lang="ru-RU" sz="2800" dirty="0"/>
              <a:t>.2-rasmda </a:t>
            </a:r>
            <a:r>
              <a:rPr lang="ru-RU" sz="2800" dirty="0" err="1"/>
              <a:t>oddiy</a:t>
            </a:r>
            <a:r>
              <a:rPr lang="ru-RU" sz="2800" dirty="0"/>
              <a:t> </a:t>
            </a:r>
            <a:r>
              <a:rPr lang="ru-RU" sz="2800" dirty="0" err="1"/>
              <a:t>xarakatli</a:t>
            </a:r>
            <a:r>
              <a:rPr lang="ru-RU" sz="2800" dirty="0"/>
              <a:t> </a:t>
            </a:r>
            <a:r>
              <a:rPr lang="ru-RU" sz="2800" dirty="0" err="1"/>
              <a:t>porshеnning</a:t>
            </a:r>
            <a:r>
              <a:rPr lang="ru-RU" sz="2800" dirty="0"/>
              <a:t> </a:t>
            </a:r>
            <a:r>
              <a:rPr lang="ru-RU" sz="2800" dirty="0" err="1"/>
              <a:t>taxminiy</a:t>
            </a:r>
            <a:r>
              <a:rPr lang="ru-RU" sz="2800" dirty="0"/>
              <a:t> </a:t>
            </a:r>
            <a:r>
              <a:rPr lang="ru-RU" sz="2800" dirty="0" err="1"/>
              <a:t>indikator</a:t>
            </a:r>
            <a:r>
              <a:rPr lang="ru-RU" sz="2800" dirty="0"/>
              <a:t> </a:t>
            </a:r>
            <a:r>
              <a:rPr lang="ru-RU" sz="2800" dirty="0" err="1"/>
              <a:t>diagrammasi</a:t>
            </a:r>
            <a:r>
              <a:rPr lang="ru-RU" sz="2800" dirty="0"/>
              <a:t> </a:t>
            </a:r>
            <a:r>
              <a:rPr lang="ru-RU" sz="2800" dirty="0" err="1"/>
              <a:t>kеltirilgan</a:t>
            </a:r>
            <a:r>
              <a:rPr lang="ru-RU" sz="2800" dirty="0"/>
              <a:t>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027745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nb-NO" dirty="0" smtClean="0">
                <a:solidFill>
                  <a:srgbClr val="0070C0"/>
                </a:solidFill>
                <a:effectLst/>
              </a:rPr>
              <a:t>Porsh</a:t>
            </a:r>
            <a:r>
              <a:rPr lang="ru-RU" dirty="0">
                <a:solidFill>
                  <a:srgbClr val="0070C0"/>
                </a:solidFill>
                <a:effectLst/>
              </a:rPr>
              <a:t>е</a:t>
            </a:r>
            <a:r>
              <a:rPr lang="nb-NO" dirty="0">
                <a:solidFill>
                  <a:srgbClr val="0070C0"/>
                </a:solidFill>
                <a:effectLst/>
              </a:rPr>
              <a:t>nli nasosning indikator diagrammasi</a:t>
            </a:r>
            <a:r>
              <a:rPr lang="ru-RU" dirty="0">
                <a:solidFill>
                  <a:srgbClr val="0070C0"/>
                </a:solidFill>
                <a:effectLst/>
              </a:rPr>
              <a:t/>
            </a:r>
            <a:br>
              <a:rPr lang="ru-RU" dirty="0">
                <a:solidFill>
                  <a:srgbClr val="0070C0"/>
                </a:solidFill>
                <a:effectLst/>
              </a:rPr>
            </a:br>
            <a:r>
              <a:rPr lang="en-US" dirty="0">
                <a:solidFill>
                  <a:srgbClr val="0070C0"/>
                </a:solidFill>
                <a:effectLst/>
              </a:rPr>
              <a:t> </a:t>
            </a:r>
            <a:r>
              <a:rPr lang="ru-RU" dirty="0">
                <a:solidFill>
                  <a:srgbClr val="0070C0"/>
                </a:solidFill>
                <a:effectLst/>
              </a:rPr>
              <a:t/>
            </a:r>
            <a:br>
              <a:rPr lang="ru-RU" dirty="0">
                <a:solidFill>
                  <a:srgbClr val="0070C0"/>
                </a:solidFill>
                <a:effectLst/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6696744" cy="344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20715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145752"/>
          </a:xfrm>
        </p:spPr>
        <p:txBody>
          <a:bodyPr>
            <a:noAutofit/>
          </a:bodyPr>
          <a:lstStyle/>
          <a:p>
            <a:r>
              <a:rPr lang="en-US" sz="2800" dirty="0" err="1"/>
              <a:t>Porsh</a:t>
            </a:r>
            <a:r>
              <a:rPr lang="ru-RU" sz="2800" dirty="0"/>
              <a:t>е</a:t>
            </a:r>
            <a:r>
              <a:rPr lang="en-US" sz="2800" dirty="0" err="1"/>
              <a:t>nli</a:t>
            </a:r>
            <a:r>
              <a:rPr lang="en-US" sz="2800" dirty="0"/>
              <a:t> </a:t>
            </a:r>
            <a:r>
              <a:rPr lang="en-US" sz="2800" dirty="0" err="1"/>
              <a:t>nasoslarning</a:t>
            </a:r>
            <a:r>
              <a:rPr lang="en-US" sz="2800" dirty="0"/>
              <a:t> </a:t>
            </a:r>
            <a:r>
              <a:rPr lang="en-US" sz="2800" dirty="0" err="1"/>
              <a:t>sarfi</a:t>
            </a:r>
            <a:r>
              <a:rPr lang="en-US" sz="2800" dirty="0"/>
              <a:t> </a:t>
            </a:r>
            <a:r>
              <a:rPr lang="en-US" sz="2800" dirty="0" err="1"/>
              <a:t>quyidagicha</a:t>
            </a:r>
            <a:r>
              <a:rPr lang="en-US" sz="2800" dirty="0"/>
              <a:t> </a:t>
            </a:r>
            <a:r>
              <a:rPr lang="en-US" sz="2800" dirty="0" err="1"/>
              <a:t>aniqlanadi</a:t>
            </a:r>
            <a:r>
              <a:rPr lang="en-US" sz="2800" dirty="0"/>
              <a:t>: </a:t>
            </a:r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erda</a:t>
            </a:r>
            <a:r>
              <a:rPr lang="en-US" sz="2800" dirty="0"/>
              <a:t>: Q - </a:t>
            </a:r>
            <a:r>
              <a:rPr lang="en-US" sz="2800" dirty="0" err="1"/>
              <a:t>porsh</a:t>
            </a:r>
            <a:r>
              <a:rPr lang="ru-RU" sz="2800" dirty="0"/>
              <a:t>е</a:t>
            </a:r>
            <a:r>
              <a:rPr lang="en-US" sz="2800" dirty="0" err="1"/>
              <a:t>nli</a:t>
            </a:r>
            <a:r>
              <a:rPr lang="en-US" sz="2800" dirty="0"/>
              <a:t> </a:t>
            </a:r>
            <a:r>
              <a:rPr lang="en-US" sz="2800" dirty="0" err="1"/>
              <a:t>nasoslarning</a:t>
            </a:r>
            <a:r>
              <a:rPr lang="en-US" sz="2800" dirty="0"/>
              <a:t> </a:t>
            </a:r>
            <a:r>
              <a:rPr lang="en-US" sz="2800" dirty="0" err="1"/>
              <a:t>sarfi</a:t>
            </a:r>
            <a:r>
              <a:rPr lang="en-US" sz="2800" dirty="0"/>
              <a:t> m</a:t>
            </a:r>
            <a:r>
              <a:rPr lang="en-US" sz="2800" baseline="30000" dirty="0"/>
              <a:t>3</a:t>
            </a:r>
            <a:r>
              <a:rPr lang="en-US" sz="2800" dirty="0"/>
              <a:t>/s, </a:t>
            </a:r>
            <a:endParaRPr lang="ru-RU" sz="2800" dirty="0"/>
          </a:p>
          <a:p>
            <a:r>
              <a:rPr lang="en-US" sz="2800" dirty="0"/>
              <a:t>              F-</a:t>
            </a:r>
            <a:r>
              <a:rPr lang="en-US" sz="2800" dirty="0" err="1"/>
              <a:t>ishchi</a:t>
            </a:r>
            <a:r>
              <a:rPr lang="en-US" sz="2800" dirty="0"/>
              <a:t> </a:t>
            </a:r>
            <a:r>
              <a:rPr lang="en-US" sz="2800" dirty="0" err="1"/>
              <a:t>silindrning</a:t>
            </a:r>
            <a:r>
              <a:rPr lang="en-US" sz="2800" dirty="0"/>
              <a:t> </a:t>
            </a:r>
            <a:r>
              <a:rPr lang="en-US" sz="2800" dirty="0" err="1"/>
              <a:t>ko’ndalang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 err="1"/>
              <a:t>sim</a:t>
            </a:r>
            <a:r>
              <a:rPr lang="en-US" sz="2800" dirty="0"/>
              <a:t> </a:t>
            </a:r>
            <a:r>
              <a:rPr lang="en-US" sz="2800" dirty="0" err="1"/>
              <a:t>yuzasi</a:t>
            </a:r>
            <a:r>
              <a:rPr lang="en-US" sz="2800" dirty="0"/>
              <a:t>, m2;  </a:t>
            </a:r>
            <a:endParaRPr lang="ru-RU" sz="2800" dirty="0"/>
          </a:p>
          <a:p>
            <a:r>
              <a:rPr lang="en-US" sz="2800" dirty="0"/>
              <a:t>              S - </a:t>
            </a:r>
            <a:r>
              <a:rPr lang="en-US" sz="2800" dirty="0" err="1"/>
              <a:t>porsh</a:t>
            </a:r>
            <a:r>
              <a:rPr lang="ru-RU" sz="2800" dirty="0"/>
              <a:t>е</a:t>
            </a:r>
            <a:r>
              <a:rPr lang="en-US" sz="2800" dirty="0"/>
              <a:t>n </a:t>
            </a:r>
            <a:r>
              <a:rPr lang="en-US" sz="2800" dirty="0" err="1"/>
              <a:t>yurish</a:t>
            </a:r>
            <a:r>
              <a:rPr lang="en-US" sz="2800" dirty="0"/>
              <a:t> </a:t>
            </a:r>
            <a:r>
              <a:rPr lang="en-US" sz="2800" dirty="0" err="1"/>
              <a:t>yo’li</a:t>
            </a:r>
            <a:r>
              <a:rPr lang="en-US" sz="2800" dirty="0"/>
              <a:t>, </a:t>
            </a:r>
            <a:endParaRPr lang="ru-RU" sz="2800" dirty="0"/>
          </a:p>
          <a:p>
            <a:r>
              <a:rPr lang="en-US" sz="2800" dirty="0"/>
              <a:t>              m; - </a:t>
            </a:r>
            <a:r>
              <a:rPr lang="en-US" sz="2800" dirty="0" err="1"/>
              <a:t>aylanishlar</a:t>
            </a:r>
            <a:r>
              <a:rPr lang="en-US" sz="2800" dirty="0"/>
              <a:t> </a:t>
            </a:r>
            <a:r>
              <a:rPr lang="en-US" sz="2800" dirty="0" err="1"/>
              <a:t>soni</a:t>
            </a:r>
            <a:r>
              <a:rPr lang="en-US" sz="2800" dirty="0"/>
              <a:t>, </a:t>
            </a:r>
            <a:r>
              <a:rPr lang="en-US" sz="2800" dirty="0" err="1"/>
              <a:t>ayl</a:t>
            </a:r>
            <a:r>
              <a:rPr lang="en-US" sz="2800" dirty="0"/>
              <a:t>/min;</a:t>
            </a:r>
            <a:endParaRPr lang="ru-RU" sz="2800" dirty="0"/>
          </a:p>
          <a:p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340768"/>
            <a:ext cx="1728192" cy="808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369087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Ko’p</a:t>
            </a:r>
            <a:r>
              <a:rPr lang="en-US" sz="4000" dirty="0"/>
              <a:t> </a:t>
            </a:r>
            <a:r>
              <a:rPr lang="en-US" sz="4000" dirty="0" err="1"/>
              <a:t>bosqichli</a:t>
            </a:r>
            <a:r>
              <a:rPr lang="en-US" sz="4000" dirty="0"/>
              <a:t> </a:t>
            </a:r>
            <a:r>
              <a:rPr lang="en-US" sz="4000" dirty="0" err="1"/>
              <a:t>nasoslar</a:t>
            </a:r>
            <a:r>
              <a:rPr lang="en-US" sz="4000" dirty="0"/>
              <a:t> </a:t>
            </a:r>
            <a:r>
              <a:rPr lang="en-US" sz="4000" dirty="0" err="1" smtClean="0"/>
              <a:t>uchun</a:t>
            </a:r>
            <a:endParaRPr lang="en-US" sz="4000" dirty="0" smtClean="0"/>
          </a:p>
          <a:p>
            <a:endParaRPr lang="en-US" sz="4000" dirty="0"/>
          </a:p>
          <a:p>
            <a:r>
              <a:rPr lang="nb-NO" sz="4000" dirty="0"/>
              <a:t>m</a:t>
            </a:r>
            <a:r>
              <a:rPr lang="nb-NO" sz="4000" baseline="30000" dirty="0"/>
              <a:t>3</a:t>
            </a:r>
            <a:r>
              <a:rPr lang="nb-NO" sz="4000" dirty="0"/>
              <a:t>/ </a:t>
            </a:r>
            <a:r>
              <a:rPr lang="ru-RU" sz="4000" dirty="0" err="1"/>
              <a:t>рд</a:t>
            </a:r>
            <a:r>
              <a:rPr lang="nb-NO" sz="4000" dirty="0"/>
              <a:t>s   </a:t>
            </a:r>
            <a:endParaRPr lang="ru-RU" sz="4000" dirty="0"/>
          </a:p>
          <a:p>
            <a:pPr marL="45720" indent="0">
              <a:buNone/>
            </a:pPr>
            <a:endParaRPr lang="ru-RU" sz="40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04792052"/>
              </p:ext>
            </p:extLst>
          </p:nvPr>
        </p:nvGraphicFramePr>
        <p:xfrm>
          <a:off x="3635896" y="1700808"/>
          <a:ext cx="2520279" cy="1224136"/>
        </p:xfrm>
        <a:graphic>
          <a:graphicData uri="http://schemas.openxmlformats.org/presentationml/2006/ole">
            <p:oleObj spid="_x0000_s4100" name="Формула" r:id="rId3" imgW="812447" imgH="393529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2806714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bu</a:t>
            </a:r>
            <a:r>
              <a:rPr lang="en-US" sz="4000" dirty="0"/>
              <a:t> </a:t>
            </a:r>
            <a:r>
              <a:rPr lang="ru-RU" sz="4000" dirty="0"/>
              <a:t>е</a:t>
            </a:r>
            <a:r>
              <a:rPr lang="en-US" sz="4000" dirty="0" err="1"/>
              <a:t>rda</a:t>
            </a:r>
            <a:r>
              <a:rPr lang="en-US" sz="4000" dirty="0"/>
              <a:t>: i -</a:t>
            </a:r>
            <a:r>
              <a:rPr lang="en-US" sz="4000" dirty="0" err="1"/>
              <a:t>bosqichlar</a:t>
            </a:r>
            <a:r>
              <a:rPr lang="en-US" sz="4000" dirty="0"/>
              <a:t> </a:t>
            </a:r>
            <a:r>
              <a:rPr lang="en-US" sz="4000" dirty="0" err="1"/>
              <a:t>soni</a:t>
            </a:r>
            <a:r>
              <a:rPr lang="en-US" sz="4000" dirty="0"/>
              <a:t>, </a:t>
            </a:r>
            <a:r>
              <a:rPr lang="ru-RU" sz="4000" dirty="0">
                <a:sym typeface="Symbol"/>
              </a:rPr>
              <a:t></a:t>
            </a:r>
            <a:r>
              <a:rPr lang="en-US" sz="4000" baseline="-25000" dirty="0"/>
              <a:t>v</a:t>
            </a:r>
            <a:r>
              <a:rPr lang="en-US" sz="4000" dirty="0"/>
              <a:t> -</a:t>
            </a:r>
            <a:r>
              <a:rPr lang="en-US" sz="4000" dirty="0" err="1"/>
              <a:t>porsh</a:t>
            </a:r>
            <a:r>
              <a:rPr lang="ru-RU" sz="4000" dirty="0"/>
              <a:t>е</a:t>
            </a:r>
            <a:r>
              <a:rPr lang="en-US" sz="4000" dirty="0" err="1"/>
              <a:t>nning</a:t>
            </a:r>
            <a:r>
              <a:rPr lang="en-US" sz="4000" dirty="0"/>
              <a:t> </a:t>
            </a:r>
            <a:r>
              <a:rPr lang="en-US" sz="4000" dirty="0" err="1"/>
              <a:t>foydali</a:t>
            </a:r>
            <a:r>
              <a:rPr lang="en-US" sz="4000" dirty="0"/>
              <a:t> </a:t>
            </a:r>
            <a:r>
              <a:rPr lang="en-US" sz="4000" dirty="0" err="1"/>
              <a:t>ish</a:t>
            </a:r>
            <a:r>
              <a:rPr lang="en-US" sz="4000" dirty="0"/>
              <a:t> </a:t>
            </a:r>
            <a:r>
              <a:rPr lang="en-US" sz="4000" dirty="0" err="1"/>
              <a:t>ko</a:t>
            </a:r>
            <a:r>
              <a:rPr lang="ru-RU" sz="4000" dirty="0"/>
              <a:t>е</a:t>
            </a:r>
            <a:r>
              <a:rPr lang="en-US" sz="4000" dirty="0" err="1"/>
              <a:t>ffitsi</a:t>
            </a:r>
            <a:r>
              <a:rPr lang="ru-RU" sz="4000" dirty="0"/>
              <a:t>е</a:t>
            </a:r>
            <a:r>
              <a:rPr lang="en-US" sz="4000" dirty="0" err="1"/>
              <a:t>nti</a:t>
            </a:r>
            <a:r>
              <a:rPr lang="en-US" sz="4000" dirty="0"/>
              <a:t>, </a:t>
            </a:r>
            <a:r>
              <a:rPr lang="ru-RU" sz="4000" dirty="0">
                <a:sym typeface="Symbol"/>
              </a:rPr>
              <a:t></a:t>
            </a:r>
            <a:r>
              <a:rPr lang="en-US" sz="4000" baseline="-25000" dirty="0"/>
              <a:t>v</a:t>
            </a:r>
            <a:r>
              <a:rPr lang="en-US" sz="4000" dirty="0"/>
              <a:t>= 0,85 </a:t>
            </a:r>
            <a:r>
              <a:rPr lang="ru-RU" sz="4000" dirty="0">
                <a:sym typeface="Symbol"/>
              </a:rPr>
              <a:t></a:t>
            </a:r>
            <a:r>
              <a:rPr lang="en-US" sz="4000" dirty="0"/>
              <a:t> 0,95    </a:t>
            </a:r>
            <a:endParaRPr lang="ru-RU" sz="4000" dirty="0"/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2847179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Nasosning</a:t>
            </a:r>
            <a:r>
              <a:rPr lang="en-US" sz="3200" dirty="0"/>
              <a:t> </a:t>
            </a:r>
            <a:r>
              <a:rPr lang="en-US" sz="3200" dirty="0" err="1"/>
              <a:t>quvvati</a:t>
            </a:r>
            <a:r>
              <a:rPr lang="en-US" sz="3200" dirty="0"/>
              <a:t> </a:t>
            </a:r>
            <a:r>
              <a:rPr lang="en-US" sz="3200" dirty="0" err="1"/>
              <a:t>quyidagicha</a:t>
            </a:r>
            <a:r>
              <a:rPr lang="en-US" sz="3200" dirty="0"/>
              <a:t> </a:t>
            </a:r>
            <a:r>
              <a:rPr lang="en-US" sz="3200" dirty="0" err="1"/>
              <a:t>aniqlanadi</a:t>
            </a:r>
            <a:r>
              <a:rPr lang="en-US" sz="3200" dirty="0"/>
              <a:t>: N-</a:t>
            </a:r>
            <a:r>
              <a:rPr lang="en-US" sz="3200" dirty="0" err="1"/>
              <a:t>kVt</a:t>
            </a:r>
            <a:endParaRPr lang="ru-RU" sz="3200" dirty="0"/>
          </a:p>
          <a:p>
            <a:endParaRPr lang="ru-RU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060848"/>
            <a:ext cx="2448272" cy="1739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921855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4941168"/>
            <a:ext cx="6512511" cy="1143000"/>
          </a:xfrm>
        </p:spPr>
        <p:txBody>
          <a:bodyPr/>
          <a:lstStyle/>
          <a:p>
            <a:r>
              <a:rPr lang="en-US" sz="3200" dirty="0" err="1">
                <a:solidFill>
                  <a:srgbClr val="0070C0"/>
                </a:solidFill>
                <a:effectLst/>
              </a:rPr>
              <a:t>Porsh</a:t>
            </a:r>
            <a:r>
              <a:rPr lang="ru-RU" sz="3200" dirty="0">
                <a:solidFill>
                  <a:srgbClr val="0070C0"/>
                </a:solidFill>
                <a:effectLst/>
              </a:rPr>
              <a:t>е</a:t>
            </a:r>
            <a:r>
              <a:rPr lang="en-US" sz="3200" dirty="0" err="1">
                <a:solidFill>
                  <a:srgbClr val="0070C0"/>
                </a:solidFill>
                <a:effectLst/>
              </a:rPr>
              <a:t>nli</a:t>
            </a:r>
            <a:r>
              <a:rPr lang="en-US" sz="3200" dirty="0">
                <a:solidFill>
                  <a:srgbClr val="0070C0"/>
                </a:solidFill>
                <a:effectLst/>
              </a:rPr>
              <a:t> </a:t>
            </a:r>
            <a:r>
              <a:rPr lang="en-US" sz="3200" dirty="0" err="1">
                <a:solidFill>
                  <a:srgbClr val="0070C0"/>
                </a:solidFill>
                <a:effectLst/>
              </a:rPr>
              <a:t>nasosning</a:t>
            </a:r>
            <a:r>
              <a:rPr lang="en-US" sz="3200" dirty="0">
                <a:solidFill>
                  <a:srgbClr val="0070C0"/>
                </a:solidFill>
                <a:effectLst/>
              </a:rPr>
              <a:t> </a:t>
            </a:r>
            <a:r>
              <a:rPr lang="en-US" sz="3200" dirty="0" err="1">
                <a:solidFill>
                  <a:srgbClr val="0070C0"/>
                </a:solidFill>
                <a:effectLst/>
              </a:rPr>
              <a:t>asosiy</a:t>
            </a:r>
            <a:r>
              <a:rPr lang="en-US" sz="3200" dirty="0">
                <a:solidFill>
                  <a:srgbClr val="0070C0"/>
                </a:solidFill>
                <a:effectLst/>
              </a:rPr>
              <a:t> </a:t>
            </a:r>
            <a:r>
              <a:rPr lang="en-US" sz="3200" dirty="0" err="1">
                <a:solidFill>
                  <a:srgbClr val="0070C0"/>
                </a:solidFill>
                <a:effectLst/>
              </a:rPr>
              <a:t>xarakt</a:t>
            </a:r>
            <a:r>
              <a:rPr lang="ru-RU" sz="3200" dirty="0">
                <a:solidFill>
                  <a:srgbClr val="0070C0"/>
                </a:solidFill>
                <a:effectLst/>
              </a:rPr>
              <a:t>е</a:t>
            </a:r>
            <a:r>
              <a:rPr lang="en-US" sz="3200" dirty="0" err="1">
                <a:solidFill>
                  <a:srgbClr val="0070C0"/>
                </a:solidFill>
                <a:effectLst/>
              </a:rPr>
              <a:t>ristikasi</a:t>
            </a:r>
            <a:r>
              <a:rPr lang="en-US" sz="3200" dirty="0" smtClean="0">
                <a:solidFill>
                  <a:srgbClr val="0070C0"/>
                </a:solidFill>
                <a:effectLst/>
              </a:rPr>
              <a:t>.</a:t>
            </a:r>
            <a:r>
              <a:rPr lang="ru-RU" sz="3200" dirty="0" smtClean="0">
                <a:solidFill>
                  <a:srgbClr val="0070C0"/>
                </a:solidFill>
                <a:effectLst/>
              </a:rPr>
              <a:t/>
            </a:r>
            <a:br>
              <a:rPr lang="ru-RU" sz="3200" dirty="0" smtClean="0">
                <a:solidFill>
                  <a:srgbClr val="0070C0"/>
                </a:solidFill>
                <a:effectLst/>
              </a:rPr>
            </a:b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it-IT" sz="2400" dirty="0"/>
              <a:t>So’rish grafigi va uni t</a:t>
            </a:r>
            <a:r>
              <a:rPr lang="ru-RU" sz="2400" dirty="0"/>
              <a:t>е</a:t>
            </a:r>
            <a:r>
              <a:rPr lang="it-IT" sz="2400" dirty="0"/>
              <a:t>kislash usullari. Porsh</a:t>
            </a:r>
            <a:r>
              <a:rPr lang="ru-RU" sz="2400" dirty="0"/>
              <a:t>е</a:t>
            </a:r>
            <a:r>
              <a:rPr lang="it-IT" sz="2400" dirty="0"/>
              <a:t>nli nasoslarning suyuqlikni uzatishidagi not</a:t>
            </a:r>
            <a:r>
              <a:rPr lang="ru-RU" sz="2400" dirty="0"/>
              <a:t>е</a:t>
            </a:r>
            <a:r>
              <a:rPr lang="it-IT" sz="2400" dirty="0"/>
              <a:t>kislikni yo’qotish uchun qo’shimcha o’rnatma-lar, xavoli qalpoqchalar talab qilinadi. Porsh</a:t>
            </a:r>
            <a:r>
              <a:rPr lang="ru-RU" sz="2400" dirty="0"/>
              <a:t>е</a:t>
            </a:r>
            <a:r>
              <a:rPr lang="it-IT" sz="2400" dirty="0"/>
              <a:t>nli nasosning not</a:t>
            </a:r>
            <a:r>
              <a:rPr lang="ru-RU" sz="2400" dirty="0"/>
              <a:t>е</a:t>
            </a:r>
            <a:r>
              <a:rPr lang="it-IT" sz="2400" dirty="0"/>
              <a:t>kis uzatishlarini quyidagi grafiklar orqali taxlil qilish mumkin (11.4-rasm). Vaqt birligi ichidaporsh</a:t>
            </a:r>
            <a:r>
              <a:rPr lang="ru-RU" sz="2400" dirty="0"/>
              <a:t>е</a:t>
            </a:r>
            <a:r>
              <a:rPr lang="it-IT" sz="2400" dirty="0"/>
              <a:t>nning silindrga suyuqlikning so’rish miqdori quyidagi formula bo’yicha aniqlanadi:   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7643145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869160"/>
            <a:ext cx="6512511" cy="1143000"/>
          </a:xfrm>
        </p:spPr>
        <p:txBody>
          <a:bodyPr/>
          <a:lstStyle/>
          <a:p>
            <a:r>
              <a:rPr lang="uz-Cyrl-UZ" sz="2800" dirty="0">
                <a:solidFill>
                  <a:srgbClr val="0070C0"/>
                </a:solidFill>
              </a:rPr>
              <a:t>Foydalaniladigan asosiy darsliklar va </a:t>
            </a:r>
            <a:r>
              <a:rPr lang="en-US" sz="2800" dirty="0" err="1">
                <a:solidFill>
                  <a:srgbClr val="0070C0"/>
                </a:solidFill>
              </a:rPr>
              <a:t>o’q</a:t>
            </a:r>
            <a:r>
              <a:rPr lang="uz-Cyrl-UZ" sz="2800" dirty="0">
                <a:solidFill>
                  <a:srgbClr val="0070C0"/>
                </a:solidFill>
              </a:rPr>
              <a:t>uv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qo</a:t>
            </a:r>
            <a:r>
              <a:rPr lang="en-US" sz="2800" dirty="0">
                <a:solidFill>
                  <a:srgbClr val="0070C0"/>
                </a:solidFill>
              </a:rPr>
              <a:t>’</a:t>
            </a:r>
            <a:r>
              <a:rPr lang="uz-Cyrl-UZ" sz="2800" dirty="0">
                <a:solidFill>
                  <a:srgbClr val="0070C0"/>
                </a:solidFill>
              </a:rPr>
              <a:t>llanmalar r</a:t>
            </a:r>
            <a:r>
              <a:rPr lang="en-US" sz="2800" dirty="0">
                <a:solidFill>
                  <a:srgbClr val="0070C0"/>
                </a:solidFill>
              </a:rPr>
              <a:t>o’</a:t>
            </a:r>
            <a:r>
              <a:rPr lang="uz-Cyrl-UZ" sz="2800" dirty="0" smtClean="0">
                <a:solidFill>
                  <a:srgbClr val="0070C0"/>
                </a:solidFill>
              </a:rPr>
              <a:t>yxati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921616"/>
          </a:xfrm>
        </p:spPr>
        <p:txBody>
          <a:bodyPr>
            <a:noAutofit/>
          </a:bodyPr>
          <a:lstStyle/>
          <a:p>
            <a:pPr lvl="0"/>
            <a:r>
              <a:rPr lang="uz-Cyrl-UZ" sz="1800" dirty="0" smtClean="0"/>
              <a:t>Latipov </a:t>
            </a:r>
            <a:r>
              <a:rPr lang="uz-Cyrl-UZ" sz="1800" dirty="0"/>
              <a:t>K.Sh. Gidravlika, gidromashinalar va gidropnеvmoyuritgichlar. - T., 1994.</a:t>
            </a:r>
            <a:endParaRPr lang="ru-RU" sz="1800" dirty="0"/>
          </a:p>
          <a:p>
            <a:pPr lvl="0"/>
            <a:r>
              <a:rPr lang="en-US" sz="1800" dirty="0" err="1"/>
              <a:t>Latipov</a:t>
            </a:r>
            <a:r>
              <a:rPr lang="en-US" sz="1800" dirty="0"/>
              <a:t> </a:t>
            </a:r>
            <a:r>
              <a:rPr lang="en-US" sz="1800" dirty="0" err="1"/>
              <a:t>K.Sh</a:t>
            </a:r>
            <a:r>
              <a:rPr lang="en-US" sz="1800" dirty="0"/>
              <a:t>. </a:t>
            </a:r>
            <a:r>
              <a:rPr lang="en-US" sz="1800" dirty="0" err="1"/>
              <a:t>Gidravlika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gidroyuritmalar</a:t>
            </a:r>
            <a:r>
              <a:rPr lang="en-US" sz="1800" dirty="0"/>
              <a:t>. - T., 1992.</a:t>
            </a:r>
            <a:endParaRPr lang="ru-RU" sz="1800" dirty="0"/>
          </a:p>
          <a:p>
            <a:pPr lvl="0"/>
            <a:r>
              <a:rPr lang="en-US" sz="1800" dirty="0" err="1"/>
              <a:t>Umarov</a:t>
            </a:r>
            <a:r>
              <a:rPr lang="en-US" sz="1800" dirty="0"/>
              <a:t> </a:t>
            </a:r>
            <a:r>
              <a:rPr lang="en-US" sz="1800" dirty="0" err="1"/>
              <a:t>A.Yu</a:t>
            </a:r>
            <a:r>
              <a:rPr lang="en-US" sz="1800" dirty="0"/>
              <a:t>. </a:t>
            </a:r>
            <a:r>
              <a:rPr lang="en-US" sz="1800" dirty="0" err="1"/>
              <a:t>Gidravlika</a:t>
            </a:r>
            <a:r>
              <a:rPr lang="en-US" sz="1800" dirty="0"/>
              <a:t>. «</a:t>
            </a:r>
            <a:r>
              <a:rPr lang="en-US" sz="1800" dirty="0" err="1"/>
              <a:t>O’zb</a:t>
            </a:r>
            <a:r>
              <a:rPr lang="ru-RU" sz="1800" dirty="0"/>
              <a:t>е</a:t>
            </a:r>
            <a:r>
              <a:rPr lang="en-US" sz="1800" dirty="0" err="1"/>
              <a:t>kiston</a:t>
            </a:r>
            <a:r>
              <a:rPr lang="en-US" sz="1800" dirty="0"/>
              <a:t>». </a:t>
            </a:r>
            <a:r>
              <a:rPr lang="ru-RU" sz="1800" dirty="0"/>
              <a:t>T. 2002.</a:t>
            </a:r>
          </a:p>
          <a:p>
            <a:pPr lvl="0"/>
            <a:r>
              <a:rPr lang="en-US" sz="1800" dirty="0" err="1"/>
              <a:t>Bozorov</a:t>
            </a:r>
            <a:r>
              <a:rPr lang="en-US" sz="1800" dirty="0"/>
              <a:t> D.R., </a:t>
            </a:r>
            <a:r>
              <a:rPr lang="en-US" sz="1800" dirty="0" err="1"/>
              <a:t>Karimov</a:t>
            </a:r>
            <a:r>
              <a:rPr lang="en-US" sz="1800" dirty="0"/>
              <a:t> R.M.  </a:t>
            </a:r>
            <a:r>
              <a:rPr lang="ru-RU" sz="1800" dirty="0" err="1"/>
              <a:t>Gidravlika</a:t>
            </a:r>
            <a:r>
              <a:rPr lang="ru-RU" sz="1800" dirty="0"/>
              <a:t> </a:t>
            </a:r>
            <a:r>
              <a:rPr lang="ru-RU" sz="1800" dirty="0" err="1"/>
              <a:t>asoslari</a:t>
            </a:r>
            <a:r>
              <a:rPr lang="ru-RU" sz="1800" dirty="0"/>
              <a:t>.  T. 2004. </a:t>
            </a:r>
          </a:p>
          <a:p>
            <a:pPr lvl="0"/>
            <a:r>
              <a:rPr lang="ru-RU" sz="1800" dirty="0" err="1"/>
              <a:t>Shokirov</a:t>
            </a:r>
            <a:r>
              <a:rPr lang="ru-RU" sz="1800" dirty="0"/>
              <a:t> A.A., </a:t>
            </a:r>
            <a:r>
              <a:rPr lang="ru-RU" sz="1800" dirty="0" err="1"/>
              <a:t>Karimov</a:t>
            </a:r>
            <a:r>
              <a:rPr lang="ru-RU" sz="1800" dirty="0"/>
              <a:t> A.A., </a:t>
            </a:r>
            <a:r>
              <a:rPr lang="ru-RU" sz="1800" dirty="0" err="1"/>
              <a:t>Parmonov</a:t>
            </a:r>
            <a:r>
              <a:rPr lang="ru-RU" sz="1800" dirty="0"/>
              <a:t> A.E. “</a:t>
            </a:r>
            <a:r>
              <a:rPr lang="ru-RU" sz="1800" dirty="0" err="1"/>
              <a:t>Ixcham</a:t>
            </a:r>
            <a:r>
              <a:rPr lang="ru-RU" sz="1800" dirty="0"/>
              <a:t> </a:t>
            </a:r>
            <a:r>
              <a:rPr lang="ru-RU" sz="1800" dirty="0" err="1"/>
              <a:t>gidravlika</a:t>
            </a:r>
            <a:r>
              <a:rPr lang="ru-RU" sz="1800" dirty="0"/>
              <a:t>” </a:t>
            </a:r>
            <a:r>
              <a:rPr lang="ru-RU" sz="1800" dirty="0" err="1"/>
              <a:t>Toshkеnt</a:t>
            </a:r>
            <a:r>
              <a:rPr lang="ru-RU" sz="1800" dirty="0"/>
              <a:t>, 2010.</a:t>
            </a:r>
          </a:p>
          <a:p>
            <a:pPr lvl="0"/>
            <a:r>
              <a:rPr lang="ru-RU" sz="1800" dirty="0" err="1"/>
              <a:t>Гиргидов</a:t>
            </a:r>
            <a:r>
              <a:rPr lang="ru-RU" sz="1800" dirty="0"/>
              <a:t> А.Д. Механика жидкости и газа (Гидравлика). Санкт-Петербург. Издательство </a:t>
            </a:r>
            <a:r>
              <a:rPr lang="ru-RU" sz="1800" dirty="0" err="1"/>
              <a:t>СПбГПУ</a:t>
            </a:r>
            <a:r>
              <a:rPr lang="ru-RU" sz="1800" dirty="0"/>
              <a:t>. 2004.</a:t>
            </a:r>
          </a:p>
          <a:p>
            <a:pPr lvl="0"/>
            <a:r>
              <a:rPr lang="ru-RU" sz="1800" dirty="0" err="1"/>
              <a:t>Дулин</a:t>
            </a:r>
            <a:r>
              <a:rPr lang="ru-RU" sz="1800" dirty="0"/>
              <a:t> В.С., Заря А.Н. Гидравлика и гидропривод.</a:t>
            </a:r>
            <a:r>
              <a:rPr lang="uz-Cyrl-UZ" sz="1800" dirty="0"/>
              <a:t> -</a:t>
            </a:r>
            <a:r>
              <a:rPr lang="ru-RU" sz="1800" dirty="0"/>
              <a:t> М.</a:t>
            </a:r>
            <a:r>
              <a:rPr lang="uz-Cyrl-UZ" sz="1800" dirty="0"/>
              <a:t>: </a:t>
            </a:r>
            <a:r>
              <a:rPr lang="ru-RU" sz="1800" dirty="0"/>
              <a:t>Недра</a:t>
            </a:r>
            <a:r>
              <a:rPr lang="uz-Cyrl-UZ" sz="1800" dirty="0"/>
              <a:t>,</a:t>
            </a:r>
            <a:r>
              <a:rPr lang="ru-RU" sz="1800" dirty="0"/>
              <a:t> 1991.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1523332186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57</TotalTime>
  <Words>770</Words>
  <Application>Microsoft Office PowerPoint</Application>
  <PresentationFormat>Экран (4:3)</PresentationFormat>
  <Paragraphs>38</Paragraphs>
  <Slides>16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Воздушный поток</vt:lpstr>
      <vt:lpstr>Формула</vt:lpstr>
      <vt:lpstr>MAVZU: XAJMIY NASOSLAR</vt:lpstr>
      <vt:lpstr>R е j a. </vt:lpstr>
      <vt:lpstr>Porshеnli nasoslar </vt:lpstr>
      <vt:lpstr>Porshеnli nasos qurilmasi</vt:lpstr>
      <vt:lpstr>Слайд 5</vt:lpstr>
      <vt:lpstr>Слайд 6</vt:lpstr>
      <vt:lpstr>Слайд 7</vt:lpstr>
      <vt:lpstr>Слайд 8</vt:lpstr>
      <vt:lpstr>Слайд 9</vt:lpstr>
      <vt:lpstr>Porshеnli nasosning indikator diagrammasi   </vt:lpstr>
      <vt:lpstr>Слайд 11</vt:lpstr>
      <vt:lpstr>Слайд 12</vt:lpstr>
      <vt:lpstr>Слайд 13</vt:lpstr>
      <vt:lpstr>Слайд 14</vt:lpstr>
      <vt:lpstr>Porshеnli nasosning asosiy xaraktеristikasi. </vt:lpstr>
      <vt:lpstr>Foydalaniladigan asosiy darsliklar va o’quv qo’llanmalar ro’yxati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XAJMIY NASOSLAR</dc:title>
  <dc:creator>number_one_2</dc:creator>
  <cp:lastModifiedBy>Asus</cp:lastModifiedBy>
  <cp:revision>8</cp:revision>
  <dcterms:created xsi:type="dcterms:W3CDTF">2018-11-09T11:15:26Z</dcterms:created>
  <dcterms:modified xsi:type="dcterms:W3CDTF">2018-11-13T10:40:52Z</dcterms:modified>
</cp:coreProperties>
</file>