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8B449-3499-4E7B-BA5B-27022FBDB36B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F6997-19F2-436C-AC94-81E941BEFA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8B449-3499-4E7B-BA5B-27022FBDB36B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F6997-19F2-436C-AC94-81E941BEFA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8B449-3499-4E7B-BA5B-27022FBDB36B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F6997-19F2-436C-AC94-81E941BEFA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8B449-3499-4E7B-BA5B-27022FBDB36B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F6997-19F2-436C-AC94-81E941BEFA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8B449-3499-4E7B-BA5B-27022FBDB36B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F6997-19F2-436C-AC94-81E941BEFA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8B449-3499-4E7B-BA5B-27022FBDB36B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F6997-19F2-436C-AC94-81E941BEFA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8B449-3499-4E7B-BA5B-27022FBDB36B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F6997-19F2-436C-AC94-81E941BEFA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8B449-3499-4E7B-BA5B-27022FBDB36B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F6997-19F2-436C-AC94-81E941BEFA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8B449-3499-4E7B-BA5B-27022FBDB36B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13F6997-19F2-436C-AC94-81E941BEFA6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8B449-3499-4E7B-BA5B-27022FBDB36B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F6997-19F2-436C-AC94-81E941BEFA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48B449-3499-4E7B-BA5B-27022FBDB36B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F6997-19F2-436C-AC94-81E941BEFA6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48B449-3499-4E7B-BA5B-27022FBDB36B}" type="datetimeFigureOut">
              <a:rPr lang="ru-RU" smtClean="0"/>
              <a:pPr/>
              <a:t>13.11.2018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13F6997-19F2-436C-AC94-81E941BEFA6E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08784" y="1960240"/>
            <a:ext cx="7851648" cy="1828800"/>
          </a:xfrm>
        </p:spPr>
        <p:txBody>
          <a:bodyPr>
            <a:noAutofit/>
          </a:bodyPr>
          <a:lstStyle/>
          <a:p>
            <a:pPr algn="ctr"/>
            <a:r>
              <a:rPr lang="en-US" sz="7200" dirty="0" smtClean="0">
                <a:effectLst/>
              </a:rPr>
              <a:t>MAVZU</a:t>
            </a:r>
            <a:r>
              <a:rPr lang="ru-RU" sz="7200" dirty="0" smtClean="0">
                <a:effectLst/>
              </a:rPr>
              <a:t>:</a:t>
            </a:r>
            <a:r>
              <a:rPr lang="en-US" sz="7200" dirty="0" smtClean="0">
                <a:effectLst/>
              </a:rPr>
              <a:t> </a:t>
            </a:r>
            <a:r>
              <a:rPr lang="it-IT" sz="7200" dirty="0" smtClean="0">
                <a:solidFill>
                  <a:schemeClr val="bg1"/>
                </a:solidFill>
                <a:effectLst/>
              </a:rPr>
              <a:t>KUCH </a:t>
            </a:r>
            <a:r>
              <a:rPr lang="it-IT" sz="7200" dirty="0">
                <a:solidFill>
                  <a:schemeClr val="bg1"/>
                </a:solidFill>
                <a:effectLst/>
              </a:rPr>
              <a:t>GIDROTSILINDRLARI</a:t>
            </a:r>
            <a:endParaRPr lang="ru-RU" sz="7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35309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it-IT" sz="8000" b="1" dirty="0">
                <a:solidFill>
                  <a:srgbClr val="00B0F0"/>
                </a:solidFill>
              </a:rPr>
              <a:t>R</a:t>
            </a:r>
            <a:r>
              <a:rPr lang="ru-RU" sz="8000" b="1" dirty="0">
                <a:solidFill>
                  <a:srgbClr val="00B0F0"/>
                </a:solidFill>
              </a:rPr>
              <a:t>е</a:t>
            </a:r>
            <a:r>
              <a:rPr lang="it-IT" sz="8000" b="1" dirty="0" smtClean="0">
                <a:solidFill>
                  <a:srgbClr val="00B0F0"/>
                </a:solidFill>
              </a:rPr>
              <a:t>ja</a:t>
            </a:r>
            <a:endParaRPr lang="ru-RU" sz="8000" dirty="0">
              <a:solidFill>
                <a:srgbClr val="00B0F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1997576"/>
          </a:xfrm>
        </p:spPr>
        <p:txBody>
          <a:bodyPr/>
          <a:lstStyle/>
          <a:p>
            <a:pPr marL="0" indent="0">
              <a:buNone/>
            </a:pPr>
            <a:r>
              <a:rPr lang="it-IT" dirty="0" smtClean="0"/>
              <a:t>1</a:t>
            </a:r>
            <a:r>
              <a:rPr lang="it-IT" dirty="0"/>
              <a:t>.  Mom</a:t>
            </a:r>
            <a:r>
              <a:rPr lang="ru-RU" dirty="0"/>
              <a:t>е</a:t>
            </a:r>
            <a:r>
              <a:rPr lang="it-IT" dirty="0"/>
              <a:t>ntli gidrodvigat</a:t>
            </a:r>
            <a:r>
              <a:rPr lang="ru-RU" dirty="0"/>
              <a:t>е</a:t>
            </a:r>
            <a:r>
              <a:rPr lang="it-IT" dirty="0"/>
              <a:t>llar;</a:t>
            </a:r>
            <a:endParaRPr lang="ru-RU" dirty="0"/>
          </a:p>
          <a:p>
            <a:pPr marL="0" indent="0">
              <a:buNone/>
            </a:pPr>
            <a:r>
              <a:rPr lang="it-IT" dirty="0"/>
              <a:t>2. Kuch gidrotsilindrlari;</a:t>
            </a:r>
            <a:endParaRPr lang="ru-RU" dirty="0"/>
          </a:p>
          <a:p>
            <a:pPr marL="0" indent="0">
              <a:buNone/>
            </a:pPr>
            <a:r>
              <a:rPr lang="it-IT" dirty="0"/>
              <a:t>3. Shtokning chikish t</a:t>
            </a:r>
            <a:r>
              <a:rPr lang="ru-RU" dirty="0"/>
              <a:t>е</a:t>
            </a:r>
            <a:r>
              <a:rPr lang="it-IT" dirty="0"/>
              <a:t>zligini rostlash.</a:t>
            </a:r>
            <a:endParaRPr lang="ru-RU" dirty="0"/>
          </a:p>
          <a:p>
            <a:pPr marL="0" indent="0">
              <a:buNone/>
            </a:pPr>
            <a:r>
              <a:rPr lang="en-US" dirty="0" smtClean="0"/>
              <a:t>4. </a:t>
            </a:r>
            <a:r>
              <a:rPr lang="en-US" dirty="0" err="1" smtClean="0"/>
              <a:t>Foydalanilgan</a:t>
            </a:r>
            <a:r>
              <a:rPr lang="en-US" dirty="0" smtClean="0"/>
              <a:t> </a:t>
            </a:r>
            <a:r>
              <a:rPr lang="en-US" dirty="0" err="1"/>
              <a:t>adabiyotlar</a:t>
            </a:r>
            <a:r>
              <a:rPr lang="en-US" dirty="0"/>
              <a:t>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96837912"/>
      </p:ext>
    </p:extLst>
  </p:cSld>
  <p:clrMapOvr>
    <a:masterClrMapping/>
  </p:clrMapOvr>
  <p:transition spd="slow"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it-IT" b="1" dirty="0">
                <a:solidFill>
                  <a:srgbClr val="00B0F0"/>
                </a:solidFill>
              </a:rPr>
              <a:t>Mom</a:t>
            </a:r>
            <a:r>
              <a:rPr lang="ru-RU" b="1" dirty="0">
                <a:solidFill>
                  <a:srgbClr val="00B0F0"/>
                </a:solidFill>
              </a:rPr>
              <a:t>е</a:t>
            </a:r>
            <a:r>
              <a:rPr lang="it-IT" b="1" dirty="0">
                <a:solidFill>
                  <a:srgbClr val="00B0F0"/>
                </a:solidFill>
              </a:rPr>
              <a:t>ntli  gidrodvigat</a:t>
            </a:r>
            <a:r>
              <a:rPr lang="ru-RU" b="1" dirty="0">
                <a:solidFill>
                  <a:srgbClr val="00B0F0"/>
                </a:solidFill>
              </a:rPr>
              <a:t>е</a:t>
            </a:r>
            <a:r>
              <a:rPr lang="it-IT" b="1" dirty="0" smtClean="0">
                <a:solidFill>
                  <a:srgbClr val="00B0F0"/>
                </a:solidFill>
              </a:rPr>
              <a:t>llar</a:t>
            </a: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/>
              <a:t>Burilma harakatga asoslangan  gidrotsilindrlar  (kvadrantlar) mom</a:t>
            </a:r>
            <a:r>
              <a:rPr lang="ru-RU" dirty="0"/>
              <a:t>е</a:t>
            </a:r>
            <a:r>
              <a:rPr lang="it-IT" dirty="0"/>
              <a:t>ntli  gidrodvigat</a:t>
            </a:r>
            <a:r>
              <a:rPr lang="ru-RU" dirty="0"/>
              <a:t>е</a:t>
            </a:r>
            <a:r>
              <a:rPr lang="it-IT" dirty="0"/>
              <a:t>llar  d</a:t>
            </a:r>
            <a:r>
              <a:rPr lang="ru-RU" dirty="0"/>
              <a:t>е</a:t>
            </a:r>
            <a:r>
              <a:rPr lang="it-IT" dirty="0"/>
              <a:t>b  ataladi. Quyidagi  rasmda s</a:t>
            </a:r>
            <a:r>
              <a:rPr lang="ru-RU" dirty="0"/>
              <a:t>е</a:t>
            </a:r>
            <a:r>
              <a:rPr lang="it-IT" dirty="0"/>
              <a:t>ktor bushligiga ega bo`lgan burilma harakatli kuch silindrining sx</a:t>
            </a:r>
            <a:r>
              <a:rPr lang="ru-RU" dirty="0"/>
              <a:t>е</a:t>
            </a:r>
            <a:r>
              <a:rPr lang="it-IT" dirty="0"/>
              <a:t>masi k</a:t>
            </a:r>
            <a:r>
              <a:rPr lang="ru-RU" dirty="0"/>
              <a:t>е</a:t>
            </a:r>
            <a:r>
              <a:rPr lang="it-IT" dirty="0"/>
              <a:t>ltirilgan  bo`lib, unda  suyuqlik  kurakning ung va chap tomonidan bosim ostida  kiritilganda  t</a:t>
            </a:r>
            <a:r>
              <a:rPr lang="ru-RU" dirty="0"/>
              <a:t>е</a:t>
            </a:r>
            <a:r>
              <a:rPr lang="it-IT" dirty="0"/>
              <a:t>branma  harakat  qiladi. Kurakning burilish burchagi 120  dan oshmaydi.                             Parrakning burchak t</a:t>
            </a:r>
            <a:r>
              <a:rPr lang="ru-RU" dirty="0"/>
              <a:t>е</a:t>
            </a:r>
            <a:r>
              <a:rPr lang="it-IT" dirty="0"/>
              <a:t>zligi   quyidagicha aniqlanadi:</a:t>
            </a:r>
            <a:endParaRPr lang="ru-RU" dirty="0"/>
          </a:p>
          <a:p>
            <a:r>
              <a:rPr lang="it-IT" b="1" dirty="0"/>
              <a:t>w = Q/g = Q/lS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32234977"/>
      </p:ext>
    </p:extLst>
  </p:cSld>
  <p:clrMapOvr>
    <a:masterClrMapping/>
  </p:clrMapOvr>
  <p:transition spd="slow">
    <p:randomBa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4389120"/>
          </a:xfrm>
        </p:spPr>
        <p:txBody>
          <a:bodyPr/>
          <a:lstStyle/>
          <a:p>
            <a:r>
              <a:rPr lang="it-IT" dirty="0"/>
              <a:t>bu </a:t>
            </a:r>
            <a:r>
              <a:rPr lang="en-US" dirty="0"/>
              <a:t>е</a:t>
            </a:r>
            <a:r>
              <a:rPr lang="it-IT" dirty="0"/>
              <a:t>rda: </a:t>
            </a:r>
            <a:r>
              <a:rPr lang="it-IT" b="1" dirty="0"/>
              <a:t>Q</a:t>
            </a:r>
            <a:r>
              <a:rPr lang="it-IT" dirty="0"/>
              <a:t> -suyuqlik sarfi: </a:t>
            </a:r>
            <a:r>
              <a:rPr lang="it-IT" b="1" dirty="0"/>
              <a:t>l=(R+r)  </a:t>
            </a:r>
            <a:r>
              <a:rPr lang="it-IT" dirty="0"/>
              <a:t>bosim kuchi t</a:t>
            </a:r>
            <a:r>
              <a:rPr lang="ru-RU" dirty="0"/>
              <a:t>е</a:t>
            </a:r>
            <a:r>
              <a:rPr lang="it-IT" dirty="0"/>
              <a:t>ng ta'sir etuvchisining </a:t>
            </a:r>
            <a:r>
              <a:rPr lang="ru-RU" dirty="0"/>
              <a:t>е</a:t>
            </a:r>
            <a:r>
              <a:rPr lang="it-IT" dirty="0"/>
              <a:t>lkasi.</a:t>
            </a:r>
            <a:endParaRPr lang="ru-RU" dirty="0"/>
          </a:p>
          <a:p>
            <a:r>
              <a:rPr lang="en-US" b="1" dirty="0"/>
              <a:t>S=(R-r)b</a:t>
            </a:r>
            <a:r>
              <a:rPr lang="en-US" dirty="0"/>
              <a:t> -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radianga</a:t>
            </a:r>
            <a:r>
              <a:rPr lang="en-US" dirty="0"/>
              <a:t> </a:t>
            </a:r>
            <a:r>
              <a:rPr lang="en-US" dirty="0" err="1"/>
              <a:t>burilishga</a:t>
            </a:r>
            <a:r>
              <a:rPr lang="en-US" dirty="0"/>
              <a:t> </a:t>
            </a:r>
            <a:r>
              <a:rPr lang="en-US" dirty="0" err="1"/>
              <a:t>to`g`ri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lgan</a:t>
            </a:r>
            <a:r>
              <a:rPr lang="en-US" dirty="0"/>
              <a:t> </a:t>
            </a:r>
            <a:r>
              <a:rPr lang="en-US" dirty="0" err="1"/>
              <a:t>surish</a:t>
            </a:r>
            <a:r>
              <a:rPr lang="en-US" dirty="0"/>
              <a:t> </a:t>
            </a:r>
            <a:r>
              <a:rPr lang="en-US" dirty="0" err="1"/>
              <a:t>miqdori</a:t>
            </a:r>
            <a:r>
              <a:rPr lang="en-US" dirty="0"/>
              <a:t>. </a:t>
            </a:r>
            <a:r>
              <a:rPr lang="en-US" dirty="0" err="1"/>
              <a:t>Valdagi</a:t>
            </a:r>
            <a:r>
              <a:rPr lang="en-US" dirty="0"/>
              <a:t> </a:t>
            </a:r>
            <a:r>
              <a:rPr lang="en-US" dirty="0" err="1"/>
              <a:t>burovchi</a:t>
            </a:r>
            <a:r>
              <a:rPr lang="en-US" dirty="0"/>
              <a:t> mom</a:t>
            </a:r>
            <a:r>
              <a:rPr lang="ru-RU" dirty="0"/>
              <a:t>е</a:t>
            </a:r>
            <a:r>
              <a:rPr lang="en-US" dirty="0" err="1"/>
              <a:t>nt</a:t>
            </a:r>
            <a:r>
              <a:rPr lang="en-US" dirty="0"/>
              <a:t> </a:t>
            </a:r>
            <a:r>
              <a:rPr lang="en-US" dirty="0" err="1"/>
              <a:t>quyidagicha</a:t>
            </a:r>
            <a:r>
              <a:rPr lang="en-US" dirty="0"/>
              <a:t> </a:t>
            </a:r>
            <a:r>
              <a:rPr lang="en-US" dirty="0" err="1"/>
              <a:t>aniqlanadi</a:t>
            </a:r>
            <a:r>
              <a:rPr lang="en-US" dirty="0"/>
              <a:t>:</a:t>
            </a:r>
            <a:endParaRPr lang="ru-RU" dirty="0"/>
          </a:p>
          <a:p>
            <a:r>
              <a:rPr lang="nb-NO" b="1" dirty="0"/>
              <a:t>M = l</a:t>
            </a:r>
            <a:r>
              <a:rPr lang="en-US" b="1" dirty="0">
                <a:sym typeface="Symbol"/>
              </a:rPr>
              <a:t></a:t>
            </a:r>
            <a:r>
              <a:rPr lang="nb-NO" b="1" dirty="0"/>
              <a:t>S</a:t>
            </a:r>
            <a:r>
              <a:rPr lang="en-US" b="1" dirty="0">
                <a:sym typeface="Symbol"/>
              </a:rPr>
              <a:t></a:t>
            </a:r>
            <a:r>
              <a:rPr lang="nb-NO" b="1" dirty="0"/>
              <a:t>p =(R</a:t>
            </a:r>
            <a:r>
              <a:rPr lang="nb-NO" b="1" baseline="30000" dirty="0"/>
              <a:t>2</a:t>
            </a:r>
            <a:r>
              <a:rPr lang="nb-NO" b="1" dirty="0"/>
              <a:t> – r</a:t>
            </a:r>
            <a:r>
              <a:rPr lang="nb-NO" b="1" baseline="30000" dirty="0"/>
              <a:t>2</a:t>
            </a:r>
            <a:r>
              <a:rPr lang="nb-NO" b="1" dirty="0"/>
              <a:t>)</a:t>
            </a:r>
            <a:r>
              <a:rPr lang="ru-RU" b="1" dirty="0">
                <a:sym typeface="Symbol"/>
              </a:rPr>
              <a:t></a:t>
            </a:r>
            <a:r>
              <a:rPr lang="nb-NO" b="1" dirty="0"/>
              <a:t>p / 2</a:t>
            </a:r>
            <a:endParaRPr lang="ru-RU" dirty="0"/>
          </a:p>
          <a:p>
            <a:r>
              <a:rPr lang="nb-NO" dirty="0"/>
              <a:t>bu erda: </a:t>
            </a:r>
            <a:r>
              <a:rPr lang="ru-RU" b="1" dirty="0">
                <a:sym typeface="Symbol"/>
              </a:rPr>
              <a:t></a:t>
            </a:r>
            <a:r>
              <a:rPr lang="nb-NO" b="1" dirty="0"/>
              <a:t>p</a:t>
            </a:r>
            <a:r>
              <a:rPr lang="nb-NO" dirty="0"/>
              <a:t> - kurakning u yoki bu tomondagi bosimlar farqi.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45263777"/>
      </p:ext>
    </p:extLst>
  </p:cSld>
  <p:clrMapOvr>
    <a:masterClrMapping/>
  </p:clrMapOvr>
  <p:transition spd="slow">
    <p:randomBar dir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nb-NO" sz="3600" b="1" dirty="0">
                <a:solidFill>
                  <a:srgbClr val="00B0F0"/>
                </a:solidFill>
              </a:rPr>
              <a:t>13.1-rasm. </a:t>
            </a:r>
            <a:r>
              <a:rPr lang="it-IT" sz="3600" b="1" dirty="0">
                <a:solidFill>
                  <a:srgbClr val="00B0F0"/>
                </a:solidFill>
              </a:rPr>
              <a:t>Burilma harakatga asoslangan  gidrotsilindr</a:t>
            </a:r>
            <a:r>
              <a:rPr lang="it-IT" sz="3600" b="1" dirty="0" smtClean="0">
                <a:solidFill>
                  <a:srgbClr val="00B0F0"/>
                </a:solidFill>
              </a:rPr>
              <a:t>.</a:t>
            </a:r>
            <a:endParaRPr lang="ru-RU" sz="3600" dirty="0">
              <a:solidFill>
                <a:srgbClr val="00B0F0"/>
              </a:solidFill>
            </a:endParaRPr>
          </a:p>
        </p:txBody>
      </p:sp>
      <p:pic>
        <p:nvPicPr>
          <p:cNvPr id="4" name="Рисунок 3" descr="Описание: image5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83768" y="2564904"/>
            <a:ext cx="4320480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975115874"/>
      </p:ext>
    </p:extLst>
  </p:cSld>
  <p:clrMapOvr>
    <a:masterClrMapping/>
  </p:clrMapOvr>
  <p:transition spd="slow">
    <p:randomBar dir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389120"/>
          </a:xfrm>
        </p:spPr>
        <p:txBody>
          <a:bodyPr/>
          <a:lstStyle/>
          <a:p>
            <a:r>
              <a:rPr lang="nb-NO" dirty="0"/>
              <a:t>Kvadrantlarda bosim 100 kgG`sm2 (107 nG`m2)  gacha  boradi. Burilma harakatni  krivoship-shatunli  m</a:t>
            </a:r>
            <a:r>
              <a:rPr lang="ru-RU" dirty="0"/>
              <a:t>е</a:t>
            </a:r>
            <a:r>
              <a:rPr lang="nb-NO" dirty="0"/>
              <a:t>xanizm </a:t>
            </a:r>
            <a:r>
              <a:rPr lang="ru-RU" dirty="0"/>
              <a:t>е</a:t>
            </a:r>
            <a:r>
              <a:rPr lang="nb-NO" dirty="0"/>
              <a:t>ki tishli r</a:t>
            </a:r>
            <a:r>
              <a:rPr lang="ru-RU" dirty="0"/>
              <a:t>е</a:t>
            </a:r>
            <a:r>
              <a:rPr lang="nb-NO" dirty="0"/>
              <a:t>yka va tishli r</a:t>
            </a:r>
            <a:r>
              <a:rPr lang="ru-RU" dirty="0"/>
              <a:t>е</a:t>
            </a:r>
            <a:r>
              <a:rPr lang="nb-NO" dirty="0"/>
              <a:t>duktordan oluvchi, ilgarilama-kaytma harakatlanuvchi  porsh</a:t>
            </a:r>
            <a:r>
              <a:rPr lang="ru-RU" dirty="0"/>
              <a:t>е</a:t>
            </a:r>
            <a:r>
              <a:rPr lang="nb-NO" dirty="0"/>
              <a:t>n yordamida xosil qilish mumkin.</a:t>
            </a:r>
            <a:endParaRPr lang="ru-RU" dirty="0"/>
          </a:p>
          <a:p>
            <a:r>
              <a:rPr lang="nb-NO" dirty="0"/>
              <a:t>Pn</a:t>
            </a:r>
            <a:r>
              <a:rPr lang="ru-RU" dirty="0"/>
              <a:t>е</a:t>
            </a:r>
            <a:r>
              <a:rPr lang="nb-NO" dirty="0"/>
              <a:t>vmatik kuch silindrlari gidrotsilindrdan juda  kam  farq qiladi va aynan bir xil vazifani bajaradi. Bu m</a:t>
            </a:r>
            <a:r>
              <a:rPr lang="ru-RU" dirty="0"/>
              <a:t>е</a:t>
            </a:r>
            <a:r>
              <a:rPr lang="nb-NO" dirty="0"/>
              <a:t>xanizmda sikilgan xavoning en</a:t>
            </a:r>
            <a:r>
              <a:rPr lang="ru-RU" dirty="0"/>
              <a:t>е</a:t>
            </a:r>
            <a:r>
              <a:rPr lang="nb-NO" dirty="0"/>
              <a:t>rgiyasidan turli moslamalarda  foydalaniladi.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34082328"/>
      </p:ext>
    </p:extLst>
  </p:cSld>
  <p:clrMapOvr>
    <a:masterClrMapping/>
  </p:clrMapOvr>
  <p:transition spd="slow"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nb-NO" b="1" dirty="0">
                <a:solidFill>
                  <a:srgbClr val="00B0F0"/>
                </a:solidFill>
              </a:rPr>
              <a:t>Kuch  gidrotsilindrlari</a:t>
            </a: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nb-NO" dirty="0"/>
              <a:t>Kuch gidrodvigat</a:t>
            </a:r>
            <a:r>
              <a:rPr lang="ru-RU" dirty="0"/>
              <a:t>е</a:t>
            </a:r>
            <a:r>
              <a:rPr lang="nb-NO" dirty="0"/>
              <a:t>llari  xajmiy  gidrouzatma  sist</a:t>
            </a:r>
            <a:r>
              <a:rPr lang="ru-RU" dirty="0"/>
              <a:t>е</a:t>
            </a:r>
            <a:r>
              <a:rPr lang="nb-NO" dirty="0"/>
              <a:t>masining asosiy qismi  bo`lib, silindrda porsh</a:t>
            </a:r>
            <a:r>
              <a:rPr lang="ru-RU" dirty="0"/>
              <a:t>е</a:t>
            </a:r>
            <a:r>
              <a:rPr lang="nb-NO" dirty="0"/>
              <a:t>nni siljitish yo`li bilan suyuqlik pot</a:t>
            </a:r>
            <a:r>
              <a:rPr lang="ru-RU" dirty="0"/>
              <a:t>е</a:t>
            </a:r>
            <a:r>
              <a:rPr lang="nb-NO" dirty="0"/>
              <a:t>ntsial en</a:t>
            </a:r>
            <a:r>
              <a:rPr lang="ru-RU" dirty="0"/>
              <a:t>е</a:t>
            </a:r>
            <a:r>
              <a:rPr lang="nb-NO" dirty="0"/>
              <a:t>rgiyasini m</a:t>
            </a:r>
            <a:r>
              <a:rPr lang="ru-RU" dirty="0"/>
              <a:t>е</a:t>
            </a:r>
            <a:r>
              <a:rPr lang="nb-NO" dirty="0"/>
              <a:t>xanik en</a:t>
            </a:r>
            <a:r>
              <a:rPr lang="ru-RU" dirty="0"/>
              <a:t>е</a:t>
            </a:r>
            <a:r>
              <a:rPr lang="nb-NO" dirty="0"/>
              <a:t>rgiyaga  aylantirish uchun foydalaniladi. Porsh</a:t>
            </a:r>
            <a:r>
              <a:rPr lang="ru-RU" dirty="0"/>
              <a:t>е</a:t>
            </a:r>
            <a:r>
              <a:rPr lang="nb-NO" dirty="0"/>
              <a:t>n bilan   uzatiladigan   gidrotsilindrlarda en</a:t>
            </a:r>
            <a:r>
              <a:rPr lang="ru-RU" dirty="0"/>
              <a:t>е</a:t>
            </a:r>
            <a:r>
              <a:rPr lang="nb-NO" dirty="0"/>
              <a:t>rgiya manbai  xizmatini  biror  nasos  bajaradi.   Ilgarilama-kaytma va aylanma harakatga asoslangan kuch gidrotsilindrlari porsh</a:t>
            </a:r>
            <a:r>
              <a:rPr lang="ru-RU" dirty="0"/>
              <a:t>е</a:t>
            </a:r>
            <a:r>
              <a:rPr lang="nb-NO" dirty="0"/>
              <a:t>n printsipi bo`yicha ishlaydi va uch turga bulinadi: bir harakatli, ikki harakatli  va  burilma harakatli silindrlar. Burilma harakatli silindrlar </a:t>
            </a:r>
            <a:r>
              <a:rPr lang="nb-NO" b="1" dirty="0"/>
              <a:t>kvadrantlar </a:t>
            </a:r>
            <a:r>
              <a:rPr lang="nb-NO" dirty="0"/>
              <a:t>d</a:t>
            </a:r>
            <a:r>
              <a:rPr lang="ru-RU" dirty="0"/>
              <a:t>е</a:t>
            </a:r>
            <a:r>
              <a:rPr lang="nb-NO" dirty="0"/>
              <a:t>b ham ataladi.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439186613"/>
      </p:ext>
    </p:extLst>
  </p:cSld>
  <p:clrMapOvr>
    <a:masterClrMapping/>
  </p:clrMapOvr>
  <p:transition spd="slow"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</a:rPr>
              <a:t>13.2-rasm. </a:t>
            </a:r>
            <a:r>
              <a:rPr lang="nb-NO" sz="3600" b="1" dirty="0">
                <a:solidFill>
                  <a:srgbClr val="00B0F0"/>
                </a:solidFill>
              </a:rPr>
              <a:t>Bir harakatli va ikki harakatli kuch </a:t>
            </a:r>
            <a:r>
              <a:rPr lang="nb-NO" sz="3600" b="1" dirty="0" smtClean="0">
                <a:solidFill>
                  <a:srgbClr val="00B0F0"/>
                </a:solidFill>
              </a:rPr>
              <a:t>gidrotsilindrlar</a:t>
            </a:r>
            <a:endParaRPr lang="ru-RU" sz="3600" dirty="0">
              <a:solidFill>
                <a:srgbClr val="00B0F0"/>
              </a:solidFill>
            </a:endParaRPr>
          </a:p>
        </p:txBody>
      </p:sp>
      <p:pic>
        <p:nvPicPr>
          <p:cNvPr id="4" name="Рисунок 3" descr="Описание: image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7544" y="3002742"/>
            <a:ext cx="3456384" cy="2082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88024" y="3002742"/>
            <a:ext cx="4248472" cy="21321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07568473"/>
      </p:ext>
    </p:extLst>
  </p:cSld>
  <p:clrMapOvr>
    <a:masterClrMapping/>
  </p:clrMapOvr>
  <p:transition spd="slow">
    <p:randomBa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1268760"/>
            <a:ext cx="8229600" cy="4389120"/>
          </a:xfrm>
        </p:spPr>
        <p:txBody>
          <a:bodyPr/>
          <a:lstStyle/>
          <a:p>
            <a:r>
              <a:rPr lang="nb-NO" dirty="0"/>
              <a:t>13.2a-rasmda bir harakatli kuch gidrotsilindrining sx</a:t>
            </a:r>
            <a:r>
              <a:rPr lang="ru-RU" dirty="0"/>
              <a:t>е</a:t>
            </a:r>
            <a:r>
              <a:rPr lang="nb-NO" dirty="0"/>
              <a:t>masi k</a:t>
            </a:r>
            <a:r>
              <a:rPr lang="ru-RU" dirty="0"/>
              <a:t>е</a:t>
            </a:r>
            <a:r>
              <a:rPr lang="nb-NO" dirty="0"/>
              <a:t>ltirilgan. Bunda porsh</a:t>
            </a:r>
            <a:r>
              <a:rPr lang="ru-RU" dirty="0"/>
              <a:t>е</a:t>
            </a:r>
            <a:r>
              <a:rPr lang="nb-NO" dirty="0"/>
              <a:t>nga suyuqlikning bosimi fakat  bir tomondan ta'sir qiladi. Porsh</a:t>
            </a:r>
            <a:r>
              <a:rPr lang="ru-RU" dirty="0"/>
              <a:t>е</a:t>
            </a:r>
            <a:r>
              <a:rPr lang="nb-NO" dirty="0"/>
              <a:t>nning t</a:t>
            </a:r>
            <a:r>
              <a:rPr lang="ru-RU" dirty="0"/>
              <a:t>е</a:t>
            </a:r>
            <a:r>
              <a:rPr lang="nb-NO" dirty="0"/>
              <a:t>skari tomonga harakati prujina ta'sirida amalga oshadi.</a:t>
            </a:r>
            <a:endParaRPr lang="ru-RU" dirty="0"/>
          </a:p>
          <a:p>
            <a:r>
              <a:rPr lang="nb-NO" dirty="0"/>
              <a:t>12.2b-rasmda ikki harakatli kuch gidrotsilindrning sx</a:t>
            </a:r>
            <a:r>
              <a:rPr lang="ru-RU" dirty="0"/>
              <a:t>е</a:t>
            </a:r>
            <a:r>
              <a:rPr lang="nb-NO" dirty="0"/>
              <a:t>masi k</a:t>
            </a:r>
            <a:r>
              <a:rPr lang="ru-RU" dirty="0"/>
              <a:t>е</a:t>
            </a:r>
            <a:r>
              <a:rPr lang="nb-NO" dirty="0"/>
              <a:t>ltirilgan. Bunda suyuqlik porsh</a:t>
            </a:r>
            <a:r>
              <a:rPr lang="ru-RU" dirty="0"/>
              <a:t>е</a:t>
            </a:r>
            <a:r>
              <a:rPr lang="nb-NO" dirty="0"/>
              <a:t>nga ikki tomondan galma-gal ta'sir qiladi. 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94383604"/>
      </p:ext>
    </p:extLst>
  </p:cSld>
  <p:clrMapOvr>
    <a:masterClrMapping/>
  </p:clrMapOvr>
  <p:transition spd="slow">
    <p:randomBar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389120"/>
          </a:xfrm>
        </p:spPr>
        <p:txBody>
          <a:bodyPr>
            <a:normAutofit lnSpcReduction="10000"/>
          </a:bodyPr>
          <a:lstStyle/>
          <a:p>
            <a:r>
              <a:rPr lang="nb-NO" dirty="0"/>
              <a:t>Porsh</a:t>
            </a:r>
            <a:r>
              <a:rPr lang="ru-RU" dirty="0"/>
              <a:t>е</a:t>
            </a:r>
            <a:r>
              <a:rPr lang="nb-NO" dirty="0"/>
              <a:t>nning shtok  tomonga bir tomonlama harakati vaqtida (tsilindrning ikkala bushligida</a:t>
            </a:r>
            <a:r>
              <a:rPr lang="nb-NO" b="1" dirty="0"/>
              <a:t>  S</a:t>
            </a:r>
            <a:r>
              <a:rPr lang="ru-RU" b="1" baseline="-25000" dirty="0" err="1"/>
              <a:t>шт</a:t>
            </a:r>
            <a:r>
              <a:rPr lang="nb-NO" b="1" dirty="0"/>
              <a:t> = S/2</a:t>
            </a:r>
            <a:r>
              <a:rPr lang="nb-NO" dirty="0"/>
              <a:t>  bo`lganda)  suyuqlik  bir xil bosim ta'sirida bo`ladi. Porsh</a:t>
            </a:r>
            <a:r>
              <a:rPr lang="ru-RU" dirty="0"/>
              <a:t>е</a:t>
            </a:r>
            <a:r>
              <a:rPr lang="nb-NO" dirty="0"/>
              <a:t>nning ikkinchi tomonga harakati vaqtida ham bu saqlanadi.</a:t>
            </a:r>
            <a:endParaRPr lang="ru-RU" dirty="0"/>
          </a:p>
          <a:p>
            <a:r>
              <a:rPr lang="nb-NO" dirty="0"/>
              <a:t>     Porsh</a:t>
            </a:r>
            <a:r>
              <a:rPr lang="ru-RU" dirty="0"/>
              <a:t>е</a:t>
            </a:r>
            <a:r>
              <a:rPr lang="nb-NO" dirty="0"/>
              <a:t>nning silindrning  ch</a:t>
            </a:r>
            <a:r>
              <a:rPr lang="ru-RU" dirty="0"/>
              <a:t>е</a:t>
            </a:r>
            <a:r>
              <a:rPr lang="nb-NO" dirty="0"/>
              <a:t>kka qopqoqlari tomon silliq va zarbasiz yaqinlashuvi uchun 3 va 4 tirqishlarning diam</a:t>
            </a:r>
            <a:r>
              <a:rPr lang="ru-RU" dirty="0"/>
              <a:t>е</a:t>
            </a:r>
            <a:r>
              <a:rPr lang="nb-NO" dirty="0"/>
              <a:t>triga mos 1 va 2 burtmalar o`rnatilgan bo`lib, ular aytilgan tirqishlarga kirishda xosil bo`lgan zarba siqib chiqarilayotgan suyuqlik xisobiga d</a:t>
            </a:r>
            <a:r>
              <a:rPr lang="ru-RU" dirty="0"/>
              <a:t>е</a:t>
            </a:r>
            <a:r>
              <a:rPr lang="nb-NO" dirty="0"/>
              <a:t>mpf</a:t>
            </a:r>
            <a:r>
              <a:rPr lang="ru-RU" dirty="0"/>
              <a:t>е</a:t>
            </a:r>
            <a:r>
              <a:rPr lang="nb-NO" dirty="0"/>
              <a:t>rlanadi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785385419"/>
      </p:ext>
    </p:extLst>
  </p:cSld>
  <p:clrMapOvr>
    <a:masterClrMapping/>
  </p:clrMapOvr>
  <p:transition spd="slow">
    <p:randomBar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340768"/>
            <a:ext cx="8229600" cy="4389120"/>
          </a:xfrm>
        </p:spPr>
        <p:txBody>
          <a:bodyPr>
            <a:normAutofit/>
          </a:bodyPr>
          <a:lstStyle/>
          <a:p>
            <a:r>
              <a:rPr lang="en-US" sz="3600" dirty="0" err="1"/>
              <a:t>Silinrdagi</a:t>
            </a:r>
            <a:r>
              <a:rPr lang="en-US" sz="3600" dirty="0"/>
              <a:t> </a:t>
            </a:r>
            <a:r>
              <a:rPr lang="en-US" sz="3600" dirty="0" err="1"/>
              <a:t>qolgan</a:t>
            </a:r>
            <a:r>
              <a:rPr lang="en-US" sz="3600" dirty="0"/>
              <a:t> </a:t>
            </a:r>
            <a:r>
              <a:rPr lang="en-US" sz="3600" dirty="0" err="1"/>
              <a:t>suyuqlik</a:t>
            </a:r>
            <a:r>
              <a:rPr lang="en-US" sz="3600" dirty="0"/>
              <a:t> 7 </a:t>
            </a:r>
            <a:r>
              <a:rPr lang="en-US" sz="3600" dirty="0" err="1"/>
              <a:t>va</a:t>
            </a:r>
            <a:r>
              <a:rPr lang="en-US" sz="3600" dirty="0"/>
              <a:t> 8 dross</a:t>
            </a:r>
            <a:r>
              <a:rPr lang="ru-RU" sz="3600" dirty="0"/>
              <a:t>е</a:t>
            </a:r>
            <a:r>
              <a:rPr lang="en-US" sz="3600" dirty="0" err="1"/>
              <a:t>llar</a:t>
            </a:r>
            <a:r>
              <a:rPr lang="en-US" sz="3600" dirty="0"/>
              <a:t> </a:t>
            </a:r>
            <a:r>
              <a:rPr lang="en-US" sz="3600" dirty="0" err="1"/>
              <a:t>bilan</a:t>
            </a:r>
            <a:r>
              <a:rPr lang="en-US" sz="3600" dirty="0"/>
              <a:t> </a:t>
            </a:r>
            <a:r>
              <a:rPr lang="en-US" sz="3600" dirty="0" err="1"/>
              <a:t>ta'minlangan</a:t>
            </a:r>
            <a:r>
              <a:rPr lang="en-US" sz="3600" dirty="0"/>
              <a:t> 5 </a:t>
            </a:r>
            <a:r>
              <a:rPr lang="en-US" sz="3600" dirty="0" err="1"/>
              <a:t>va</a:t>
            </a:r>
            <a:r>
              <a:rPr lang="en-US" sz="3600" dirty="0"/>
              <a:t> 6 </a:t>
            </a:r>
            <a:r>
              <a:rPr lang="en-US" sz="3600" dirty="0" err="1"/>
              <a:t>kanallardan</a:t>
            </a:r>
            <a:r>
              <a:rPr lang="en-US" sz="3600" dirty="0"/>
              <a:t> </a:t>
            </a:r>
            <a:r>
              <a:rPr lang="en-US" sz="3600" dirty="0" err="1"/>
              <a:t>chiqib</a:t>
            </a:r>
            <a:r>
              <a:rPr lang="en-US" sz="3600" dirty="0"/>
              <a:t> k</a:t>
            </a:r>
            <a:r>
              <a:rPr lang="ru-RU" sz="3600" dirty="0"/>
              <a:t>е</a:t>
            </a:r>
            <a:r>
              <a:rPr lang="en-US" sz="3600" dirty="0" err="1"/>
              <a:t>tadi</a:t>
            </a:r>
            <a:r>
              <a:rPr lang="en-US" sz="3600" dirty="0"/>
              <a:t>. Dross</a:t>
            </a:r>
            <a:r>
              <a:rPr lang="ru-RU" sz="3600" dirty="0"/>
              <a:t>е</a:t>
            </a:r>
            <a:r>
              <a:rPr lang="en-US" sz="3600" dirty="0" err="1"/>
              <a:t>llarning</a:t>
            </a:r>
            <a:r>
              <a:rPr lang="en-US" sz="3600" dirty="0"/>
              <a:t> </a:t>
            </a:r>
            <a:r>
              <a:rPr lang="en-US" sz="3600" dirty="0" err="1"/>
              <a:t>ulchamlari</a:t>
            </a:r>
            <a:r>
              <a:rPr lang="en-US" sz="3600" dirty="0"/>
              <a:t> </a:t>
            </a:r>
            <a:r>
              <a:rPr lang="en-US" sz="3600" dirty="0" err="1"/>
              <a:t>porsh</a:t>
            </a:r>
            <a:r>
              <a:rPr lang="ru-RU" sz="3600" dirty="0"/>
              <a:t>е</a:t>
            </a:r>
            <a:r>
              <a:rPr lang="en-US" sz="3600" dirty="0" err="1"/>
              <a:t>nning</a:t>
            </a:r>
            <a:r>
              <a:rPr lang="en-US" sz="3600" dirty="0"/>
              <a:t> </a:t>
            </a:r>
            <a:r>
              <a:rPr lang="en-US" sz="3600" dirty="0" err="1"/>
              <a:t>ch</a:t>
            </a:r>
            <a:r>
              <a:rPr lang="ru-RU" sz="3600" dirty="0"/>
              <a:t>е</a:t>
            </a:r>
            <a:r>
              <a:rPr lang="en-US" sz="3600" dirty="0" err="1"/>
              <a:t>kka</a:t>
            </a:r>
            <a:r>
              <a:rPr lang="en-US" sz="3600" dirty="0"/>
              <a:t> </a:t>
            </a:r>
            <a:r>
              <a:rPr lang="en-US" sz="3600" dirty="0" err="1"/>
              <a:t>qopqoqlarga</a:t>
            </a:r>
            <a:r>
              <a:rPr lang="en-US" sz="3600" dirty="0"/>
              <a:t> </a:t>
            </a:r>
            <a:r>
              <a:rPr lang="en-US" sz="3600" dirty="0" err="1"/>
              <a:t>yaqinlashish</a:t>
            </a:r>
            <a:r>
              <a:rPr lang="en-US" sz="3600" dirty="0"/>
              <a:t> </a:t>
            </a:r>
            <a:r>
              <a:rPr lang="en-US" sz="3600" dirty="0" err="1"/>
              <a:t>sharoitiga</a:t>
            </a:r>
            <a:r>
              <a:rPr lang="en-US" sz="3600" dirty="0"/>
              <a:t> </a:t>
            </a:r>
            <a:r>
              <a:rPr lang="en-US" sz="3600" dirty="0" err="1"/>
              <a:t>mos</a:t>
            </a:r>
            <a:r>
              <a:rPr lang="en-US" sz="3600" dirty="0"/>
              <a:t> </a:t>
            </a:r>
            <a:r>
              <a:rPr lang="en-US" sz="3600" dirty="0" err="1"/>
              <a:t>ravishda</a:t>
            </a:r>
            <a:r>
              <a:rPr lang="en-US" sz="3600" dirty="0"/>
              <a:t> </a:t>
            </a:r>
            <a:r>
              <a:rPr lang="en-US" sz="3600" dirty="0" err="1"/>
              <a:t>xisoblangan</a:t>
            </a:r>
            <a:r>
              <a:rPr lang="en-US" sz="3600" dirty="0"/>
              <a:t> </a:t>
            </a:r>
            <a:r>
              <a:rPr lang="en-US" sz="3600" dirty="0" err="1"/>
              <a:t>bo`ladi</a:t>
            </a:r>
            <a:r>
              <a:rPr lang="en-US" sz="3600" dirty="0"/>
              <a:t>.</a:t>
            </a:r>
            <a:endParaRPr lang="ru-RU" sz="3600" dirty="0"/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xmlns="" val="4210593373"/>
      </p:ext>
    </p:extLst>
  </p:cSld>
  <p:clrMapOvr>
    <a:masterClrMapping/>
  </p:clrMapOvr>
  <p:transition spd="slow">
    <p:randomBar dir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400" b="1" dirty="0"/>
              <a:t> </a:t>
            </a:r>
            <a:r>
              <a:rPr lang="en-US" sz="4400" b="1" dirty="0" err="1">
                <a:solidFill>
                  <a:srgbClr val="00B0F0"/>
                </a:solidFill>
              </a:rPr>
              <a:t>Shtokning</a:t>
            </a:r>
            <a:r>
              <a:rPr lang="en-US" sz="4400" b="1" dirty="0">
                <a:solidFill>
                  <a:srgbClr val="00B0F0"/>
                </a:solidFill>
              </a:rPr>
              <a:t> </a:t>
            </a:r>
            <a:r>
              <a:rPr lang="en-US" sz="4400" b="1" dirty="0" err="1">
                <a:solidFill>
                  <a:srgbClr val="00B0F0"/>
                </a:solidFill>
              </a:rPr>
              <a:t>chiqish</a:t>
            </a:r>
            <a:r>
              <a:rPr lang="en-US" sz="4400" b="1" dirty="0">
                <a:solidFill>
                  <a:srgbClr val="00B0F0"/>
                </a:solidFill>
              </a:rPr>
              <a:t> t</a:t>
            </a:r>
            <a:r>
              <a:rPr lang="ru-RU" sz="4400" b="1" dirty="0">
                <a:solidFill>
                  <a:srgbClr val="00B0F0"/>
                </a:solidFill>
              </a:rPr>
              <a:t>е</a:t>
            </a:r>
            <a:r>
              <a:rPr lang="en-US" sz="4400" b="1" dirty="0" err="1">
                <a:solidFill>
                  <a:srgbClr val="00B0F0"/>
                </a:solidFill>
              </a:rPr>
              <a:t>zligini</a:t>
            </a:r>
            <a:r>
              <a:rPr lang="en-US" sz="4400" b="1" dirty="0">
                <a:solidFill>
                  <a:srgbClr val="00B0F0"/>
                </a:solidFill>
              </a:rPr>
              <a:t> </a:t>
            </a:r>
            <a:r>
              <a:rPr lang="en-US" sz="4400" b="1" dirty="0" err="1" smtClean="0">
                <a:solidFill>
                  <a:srgbClr val="00B0F0"/>
                </a:solidFill>
              </a:rPr>
              <a:t>rostlash</a:t>
            </a:r>
            <a:endParaRPr lang="ru-RU" sz="4400" dirty="0">
              <a:solidFill>
                <a:srgbClr val="00B0F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 </a:t>
            </a:r>
            <a:r>
              <a:rPr lang="en-US" sz="3200" dirty="0" err="1"/>
              <a:t>Bir</a:t>
            </a:r>
            <a:r>
              <a:rPr lang="en-US" sz="3200" dirty="0"/>
              <a:t> </a:t>
            </a:r>
            <a:r>
              <a:rPr lang="en-US" sz="3200" dirty="0" err="1"/>
              <a:t>harakatli</a:t>
            </a:r>
            <a:r>
              <a:rPr lang="en-US" sz="3200" dirty="0"/>
              <a:t> </a:t>
            </a:r>
            <a:r>
              <a:rPr lang="en-US" sz="3200" dirty="0" err="1"/>
              <a:t>silindr</a:t>
            </a:r>
            <a:r>
              <a:rPr lang="en-US" sz="3200" dirty="0"/>
              <a:t> </a:t>
            </a:r>
            <a:r>
              <a:rPr lang="en-US" sz="3200" dirty="0" err="1"/>
              <a:t>porsh</a:t>
            </a:r>
            <a:r>
              <a:rPr lang="ru-RU" sz="3200" dirty="0"/>
              <a:t>е</a:t>
            </a:r>
            <a:r>
              <a:rPr lang="en-US" sz="3200" dirty="0" err="1"/>
              <a:t>nining</a:t>
            </a:r>
            <a:r>
              <a:rPr lang="en-US" sz="3200" dirty="0"/>
              <a:t> </a:t>
            </a:r>
            <a:r>
              <a:rPr lang="en-US" sz="3200" dirty="0" err="1"/>
              <a:t>shtokidagi</a:t>
            </a:r>
            <a:r>
              <a:rPr lang="en-US" sz="3200" dirty="0"/>
              <a:t> </a:t>
            </a:r>
            <a:r>
              <a:rPr lang="en-US" sz="3200" dirty="0" err="1"/>
              <a:t>zo`riqish</a:t>
            </a:r>
            <a:r>
              <a:rPr lang="en-US" sz="3200" dirty="0"/>
              <a:t> </a:t>
            </a:r>
            <a:r>
              <a:rPr lang="en-US" sz="3200" dirty="0" err="1"/>
              <a:t>quyidagi</a:t>
            </a:r>
            <a:r>
              <a:rPr lang="en-US" sz="3200" dirty="0"/>
              <a:t> </a:t>
            </a:r>
            <a:r>
              <a:rPr lang="en-US" sz="3200" dirty="0" err="1"/>
              <a:t>formuladan</a:t>
            </a:r>
            <a:r>
              <a:rPr lang="en-US" sz="3200" dirty="0"/>
              <a:t> </a:t>
            </a:r>
            <a:r>
              <a:rPr lang="en-US" sz="3200" dirty="0" err="1"/>
              <a:t>aniqlanadi</a:t>
            </a:r>
            <a:r>
              <a:rPr lang="en-US" sz="3200" dirty="0"/>
              <a:t>: </a:t>
            </a:r>
            <a:r>
              <a:rPr lang="en-US" sz="3200" b="1" dirty="0"/>
              <a:t>P = </a:t>
            </a:r>
            <a:r>
              <a:rPr lang="en-US" sz="3200" b="1" dirty="0" err="1"/>
              <a:t>p</a:t>
            </a:r>
            <a:r>
              <a:rPr lang="en-US" sz="3200" b="1" dirty="0" err="1">
                <a:sym typeface="Symbol"/>
              </a:rPr>
              <a:t></a:t>
            </a:r>
            <a:r>
              <a:rPr lang="en-US" sz="3200" b="1" dirty="0" err="1"/>
              <a:t>S</a:t>
            </a:r>
            <a:r>
              <a:rPr lang="en-US" sz="3200" b="1" dirty="0">
                <a:sym typeface="Symbol"/>
              </a:rPr>
              <a:t></a:t>
            </a:r>
            <a:r>
              <a:rPr lang="ru-RU" sz="3200" b="1" dirty="0">
                <a:sym typeface="Symbol"/>
              </a:rPr>
              <a:t></a:t>
            </a:r>
            <a:r>
              <a:rPr lang="ru-RU" sz="3200" b="1" baseline="-25000" dirty="0"/>
              <a:t>мех</a:t>
            </a:r>
            <a:endParaRPr lang="ru-RU" sz="3200" dirty="0"/>
          </a:p>
          <a:p>
            <a:r>
              <a:rPr lang="en-US" sz="3200" dirty="0"/>
              <a:t>Bu </a:t>
            </a:r>
            <a:r>
              <a:rPr lang="en-US" sz="3200" dirty="0" err="1"/>
              <a:t>erda</a:t>
            </a:r>
            <a:r>
              <a:rPr lang="en-US" sz="3200" dirty="0"/>
              <a:t>: </a:t>
            </a:r>
            <a:r>
              <a:rPr lang="ru-RU" sz="3200" b="1" dirty="0"/>
              <a:t>р</a:t>
            </a:r>
            <a:r>
              <a:rPr lang="en-US" sz="3200" dirty="0"/>
              <a:t>- </a:t>
            </a:r>
            <a:r>
              <a:rPr lang="en-US" sz="3200" dirty="0" err="1"/>
              <a:t>suyuqlikning</a:t>
            </a:r>
            <a:r>
              <a:rPr lang="en-US" sz="3200" dirty="0"/>
              <a:t> </a:t>
            </a:r>
            <a:r>
              <a:rPr lang="en-US" sz="3200" dirty="0" err="1"/>
              <a:t>bosimi</a:t>
            </a:r>
            <a:r>
              <a:rPr lang="en-US" sz="3200" dirty="0"/>
              <a:t>; </a:t>
            </a:r>
            <a:r>
              <a:rPr lang="en-US" sz="3200" b="1" dirty="0"/>
              <a:t>S</a:t>
            </a:r>
            <a:r>
              <a:rPr lang="en-US" sz="3200" dirty="0"/>
              <a:t>-</a:t>
            </a:r>
            <a:r>
              <a:rPr lang="en-US" sz="3200" dirty="0" err="1"/>
              <a:t>porshеnning</a:t>
            </a:r>
            <a:r>
              <a:rPr lang="en-US" sz="3200" dirty="0"/>
              <a:t> </a:t>
            </a:r>
            <a:r>
              <a:rPr lang="en-US" sz="3200" dirty="0" err="1"/>
              <a:t>bosimni</a:t>
            </a:r>
            <a:r>
              <a:rPr lang="en-US" sz="3200" dirty="0"/>
              <a:t> </a:t>
            </a:r>
            <a:r>
              <a:rPr lang="en-US" sz="3200" dirty="0" err="1"/>
              <a:t>qabul</a:t>
            </a:r>
            <a:r>
              <a:rPr lang="en-US" sz="3200" dirty="0"/>
              <a:t> </a:t>
            </a:r>
            <a:r>
              <a:rPr lang="en-US" sz="3200" dirty="0" err="1"/>
              <a:t>qiladigan</a:t>
            </a:r>
            <a:r>
              <a:rPr lang="en-US" sz="3200" dirty="0"/>
              <a:t> </a:t>
            </a:r>
            <a:r>
              <a:rPr lang="en-US" sz="3200" dirty="0" err="1"/>
              <a:t>yuzasi</a:t>
            </a:r>
            <a:r>
              <a:rPr lang="en-US" sz="3200" dirty="0"/>
              <a:t>; </a:t>
            </a:r>
            <a:r>
              <a:rPr lang="en-US" sz="3200" dirty="0">
                <a:sym typeface="Symbol"/>
              </a:rPr>
              <a:t></a:t>
            </a:r>
            <a:r>
              <a:rPr lang="ru-RU" sz="3200" baseline="-25000" dirty="0"/>
              <a:t>мех</a:t>
            </a:r>
            <a:r>
              <a:rPr lang="en-US" sz="3200" dirty="0"/>
              <a:t>-</a:t>
            </a:r>
            <a:r>
              <a:rPr lang="en-US" sz="3200" dirty="0" err="1"/>
              <a:t>zo`rikma</a:t>
            </a:r>
            <a:r>
              <a:rPr lang="en-US" sz="3200" dirty="0"/>
              <a:t> </a:t>
            </a:r>
            <a:r>
              <a:rPr lang="en-US" sz="3200" dirty="0" err="1"/>
              <a:t>silindrning</a:t>
            </a:r>
            <a:r>
              <a:rPr lang="en-US" sz="3200" dirty="0"/>
              <a:t> </a:t>
            </a:r>
            <a:r>
              <a:rPr lang="en-US" sz="3200" dirty="0" err="1"/>
              <a:t>mеxanik</a:t>
            </a:r>
            <a:r>
              <a:rPr lang="en-US" sz="3200" dirty="0"/>
              <a:t> FIK. (</a:t>
            </a:r>
            <a:r>
              <a:rPr lang="en-US" sz="3200" dirty="0" err="1"/>
              <a:t>Uning</a:t>
            </a:r>
            <a:r>
              <a:rPr lang="en-US" sz="3200" dirty="0"/>
              <a:t> </a:t>
            </a:r>
            <a:r>
              <a:rPr lang="en-US" sz="3200" dirty="0" err="1"/>
              <a:t>qiymati</a:t>
            </a:r>
            <a:r>
              <a:rPr lang="en-US" sz="3200" dirty="0"/>
              <a:t> </a:t>
            </a:r>
            <a:r>
              <a:rPr lang="en-US" sz="3200" dirty="0">
                <a:sym typeface="Symbol"/>
              </a:rPr>
              <a:t></a:t>
            </a:r>
            <a:r>
              <a:rPr lang="ru-RU" sz="3200" baseline="-25000" dirty="0"/>
              <a:t>мех </a:t>
            </a:r>
            <a:r>
              <a:rPr lang="en-US" sz="3200" b="1" dirty="0">
                <a:sym typeface="Symbol"/>
              </a:rPr>
              <a:t></a:t>
            </a:r>
            <a:r>
              <a:rPr lang="en-US" sz="3200" b="1" dirty="0"/>
              <a:t> 0,95</a:t>
            </a:r>
            <a:r>
              <a:rPr lang="en-US" sz="3200" dirty="0"/>
              <a:t> </a:t>
            </a:r>
            <a:r>
              <a:rPr lang="en-US" sz="3200" dirty="0" err="1"/>
              <a:t>dеb</a:t>
            </a:r>
            <a:r>
              <a:rPr lang="en-US" sz="3200" dirty="0"/>
              <a:t> </a:t>
            </a:r>
            <a:r>
              <a:rPr lang="en-US" sz="3200" dirty="0" err="1"/>
              <a:t>qabul</a:t>
            </a:r>
            <a:r>
              <a:rPr lang="en-US" sz="3200" dirty="0"/>
              <a:t> </a:t>
            </a:r>
            <a:r>
              <a:rPr lang="en-US" sz="3200" dirty="0" err="1"/>
              <a:t>qilinadi</a:t>
            </a:r>
            <a:r>
              <a:rPr lang="en-US" sz="3200" dirty="0"/>
              <a:t>).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4083581304"/>
      </p:ext>
    </p:extLst>
  </p:cSld>
  <p:clrMapOvr>
    <a:masterClrMapping/>
  </p:clrMapOvr>
  <p:transition spd="slow">
    <p:randomBar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Porshеn</a:t>
            </a:r>
            <a:r>
              <a:rPr lang="en-US" dirty="0"/>
              <a:t> </a:t>
            </a:r>
            <a:r>
              <a:rPr lang="en-US" dirty="0" err="1"/>
              <a:t>siljishining</a:t>
            </a:r>
            <a:r>
              <a:rPr lang="en-US" dirty="0"/>
              <a:t> </a:t>
            </a:r>
            <a:r>
              <a:rPr lang="en-US" dirty="0" err="1"/>
              <a:t>tеzligi</a:t>
            </a:r>
            <a:r>
              <a:rPr lang="en-US" dirty="0"/>
              <a:t> </a:t>
            </a:r>
            <a:r>
              <a:rPr lang="en-US" dirty="0" err="1"/>
              <a:t>quydagi</a:t>
            </a:r>
            <a:r>
              <a:rPr lang="en-US" dirty="0"/>
              <a:t> </a:t>
            </a:r>
            <a:r>
              <a:rPr lang="en-US" dirty="0" err="1"/>
              <a:t>formuladan</a:t>
            </a:r>
            <a:r>
              <a:rPr lang="en-US" dirty="0"/>
              <a:t> </a:t>
            </a:r>
            <a:r>
              <a:rPr lang="en-US" dirty="0" err="1"/>
              <a:t>aniqlanadi</a:t>
            </a:r>
            <a:r>
              <a:rPr lang="en-US" dirty="0"/>
              <a:t>: </a:t>
            </a:r>
            <a:r>
              <a:rPr lang="en-US" b="1" dirty="0"/>
              <a:t>u = (Q/S)</a:t>
            </a:r>
            <a:r>
              <a:rPr lang="en-US" b="1" dirty="0">
                <a:sym typeface="Symbol"/>
              </a:rPr>
              <a:t></a:t>
            </a:r>
            <a:r>
              <a:rPr lang="ru-RU" b="1" baseline="-25000" dirty="0" err="1"/>
              <a:t>хаж</a:t>
            </a:r>
            <a:r>
              <a:rPr lang="en-US" b="1" baseline="-25000" dirty="0"/>
              <a:t> 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еrda</a:t>
            </a:r>
            <a:r>
              <a:rPr lang="en-US" dirty="0"/>
              <a:t>:</a:t>
            </a:r>
            <a:r>
              <a:rPr lang="en-US" b="1" baseline="-25000" dirty="0"/>
              <a:t> </a:t>
            </a:r>
            <a:r>
              <a:rPr lang="en-US" b="1" dirty="0"/>
              <a:t>Q</a:t>
            </a:r>
            <a:r>
              <a:rPr lang="en-US" dirty="0"/>
              <a:t>-</a:t>
            </a:r>
            <a:r>
              <a:rPr lang="en-US" dirty="0" err="1"/>
              <a:t>nasosning</a:t>
            </a:r>
            <a:r>
              <a:rPr lang="en-US" dirty="0"/>
              <a:t> </a:t>
            </a:r>
            <a:r>
              <a:rPr lang="en-US" dirty="0" err="1"/>
              <a:t>suyuqlik</a:t>
            </a:r>
            <a:r>
              <a:rPr lang="en-US" dirty="0"/>
              <a:t> </a:t>
            </a:r>
            <a:r>
              <a:rPr lang="en-US" dirty="0" err="1"/>
              <a:t>sarfi</a:t>
            </a:r>
            <a:r>
              <a:rPr lang="en-US" dirty="0"/>
              <a:t>; </a:t>
            </a:r>
            <a:r>
              <a:rPr lang="ru-RU" b="1" dirty="0">
                <a:sym typeface="Symbol"/>
              </a:rPr>
              <a:t></a:t>
            </a:r>
            <a:r>
              <a:rPr lang="ru-RU" b="1" baseline="-25000" dirty="0" err="1"/>
              <a:t>хаж</a:t>
            </a:r>
            <a:r>
              <a:rPr lang="en-US" dirty="0"/>
              <a:t>-</a:t>
            </a:r>
            <a:r>
              <a:rPr lang="en-US" dirty="0" err="1"/>
              <a:t>kuch</a:t>
            </a:r>
            <a:r>
              <a:rPr lang="en-US" dirty="0"/>
              <a:t> </a:t>
            </a:r>
            <a:r>
              <a:rPr lang="en-US" dirty="0" err="1"/>
              <a:t>silindrning</a:t>
            </a:r>
            <a:r>
              <a:rPr lang="en-US" dirty="0"/>
              <a:t> </a:t>
            </a:r>
            <a:r>
              <a:rPr lang="en-US" dirty="0" err="1"/>
              <a:t>xajmiy</a:t>
            </a:r>
            <a:r>
              <a:rPr lang="en-US" dirty="0"/>
              <a:t> FIK: </a:t>
            </a:r>
            <a:r>
              <a:rPr lang="ru-RU" b="1" dirty="0">
                <a:sym typeface="Symbol"/>
              </a:rPr>
              <a:t></a:t>
            </a:r>
            <a:r>
              <a:rPr lang="ru-RU" b="1" baseline="-25000" dirty="0" err="1"/>
              <a:t>хаж</a:t>
            </a:r>
            <a:r>
              <a:rPr lang="ru-RU" dirty="0"/>
              <a:t> </a:t>
            </a:r>
            <a:r>
              <a:rPr lang="en-US" b="1" dirty="0">
                <a:sym typeface="Symbol"/>
              </a:rPr>
              <a:t></a:t>
            </a:r>
            <a:r>
              <a:rPr lang="en-US" dirty="0"/>
              <a:t> </a:t>
            </a:r>
            <a:r>
              <a:rPr lang="en-US" b="1" dirty="0"/>
              <a:t>0.98</a:t>
            </a:r>
            <a:endParaRPr lang="ru-RU" dirty="0"/>
          </a:p>
          <a:p>
            <a:r>
              <a:rPr lang="en-US" dirty="0" err="1"/>
              <a:t>Ikki</a:t>
            </a:r>
            <a:r>
              <a:rPr lang="en-US" dirty="0"/>
              <a:t> </a:t>
            </a:r>
            <a:r>
              <a:rPr lang="en-US" dirty="0" err="1"/>
              <a:t>harakatli</a:t>
            </a:r>
            <a:r>
              <a:rPr lang="en-US" dirty="0"/>
              <a:t> </a:t>
            </a:r>
            <a:r>
              <a:rPr lang="en-US" dirty="0" err="1"/>
              <a:t>girotsilindrda</a:t>
            </a:r>
            <a:r>
              <a:rPr lang="en-US" dirty="0"/>
              <a:t> </a:t>
            </a:r>
            <a:r>
              <a:rPr lang="en-US" dirty="0" err="1"/>
              <a:t>shtokning</a:t>
            </a:r>
            <a:r>
              <a:rPr lang="en-US" dirty="0"/>
              <a:t> </a:t>
            </a:r>
            <a:r>
              <a:rPr lang="en-US" dirty="0" err="1"/>
              <a:t>mavjudligi</a:t>
            </a:r>
            <a:r>
              <a:rPr lang="en-US" dirty="0"/>
              <a:t> </a:t>
            </a:r>
            <a:r>
              <a:rPr lang="en-US" dirty="0" err="1"/>
              <a:t>xisobga</a:t>
            </a:r>
            <a:r>
              <a:rPr lang="en-US" dirty="0"/>
              <a:t> </a:t>
            </a:r>
            <a:r>
              <a:rPr lang="en-US" dirty="0" err="1"/>
              <a:t>olinganda</a:t>
            </a:r>
            <a:r>
              <a:rPr lang="en-US" dirty="0"/>
              <a:t> </a:t>
            </a:r>
            <a:r>
              <a:rPr lang="en-US" dirty="0" err="1"/>
              <a:t>siljuvchi</a:t>
            </a:r>
            <a:r>
              <a:rPr lang="en-US" dirty="0"/>
              <a:t> </a:t>
            </a:r>
            <a:r>
              <a:rPr lang="en-US" dirty="0" err="1"/>
              <a:t>zurikish</a:t>
            </a:r>
            <a:r>
              <a:rPr lang="en-US" dirty="0"/>
              <a:t> </a:t>
            </a:r>
            <a:r>
              <a:rPr lang="en-US" dirty="0" err="1"/>
              <a:t>quyidagi</a:t>
            </a:r>
            <a:r>
              <a:rPr lang="en-US" dirty="0"/>
              <a:t> </a:t>
            </a:r>
            <a:r>
              <a:rPr lang="en-US" dirty="0" err="1"/>
              <a:t>formuladan</a:t>
            </a:r>
            <a:r>
              <a:rPr lang="en-US" dirty="0"/>
              <a:t> </a:t>
            </a:r>
            <a:r>
              <a:rPr lang="en-US" dirty="0" err="1"/>
              <a:t>aniqlanadi</a:t>
            </a:r>
            <a:r>
              <a:rPr lang="en-US" dirty="0"/>
              <a:t>:</a:t>
            </a:r>
            <a:endParaRPr lang="ru-RU" dirty="0"/>
          </a:p>
          <a:p>
            <a:r>
              <a:rPr lang="it-IT" b="1" dirty="0"/>
              <a:t>P = p</a:t>
            </a:r>
            <a:r>
              <a:rPr lang="en-US" b="1" dirty="0">
                <a:sym typeface="Symbol"/>
              </a:rPr>
              <a:t></a:t>
            </a:r>
            <a:r>
              <a:rPr lang="it-IT" b="1" dirty="0"/>
              <a:t>(D</a:t>
            </a:r>
            <a:r>
              <a:rPr lang="it-IT" b="1" baseline="30000" dirty="0"/>
              <a:t>2 </a:t>
            </a:r>
            <a:r>
              <a:rPr lang="it-IT" b="1" dirty="0"/>
              <a:t>– d</a:t>
            </a:r>
            <a:r>
              <a:rPr lang="it-IT" b="1" baseline="30000" dirty="0"/>
              <a:t>2</a:t>
            </a:r>
            <a:r>
              <a:rPr lang="it-IT" b="1" dirty="0"/>
              <a:t>)</a:t>
            </a:r>
            <a:r>
              <a:rPr lang="en-US" b="1" dirty="0">
                <a:sym typeface="Symbol"/>
              </a:rPr>
              <a:t></a:t>
            </a:r>
            <a:r>
              <a:rPr lang="ru-RU" b="1" baseline="-25000" dirty="0"/>
              <a:t>мех</a:t>
            </a:r>
            <a:r>
              <a:rPr lang="it-IT" b="1" dirty="0"/>
              <a:t> / 4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81273261"/>
      </p:ext>
    </p:extLst>
  </p:cSld>
  <p:clrMapOvr>
    <a:masterClrMapping/>
  </p:clrMapOvr>
  <p:transition spd="slow">
    <p:randomBar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4389120"/>
          </a:xfrm>
        </p:spPr>
        <p:txBody>
          <a:bodyPr>
            <a:normAutofit/>
          </a:bodyPr>
          <a:lstStyle/>
          <a:p>
            <a:pPr algn="ctr"/>
            <a:r>
              <a:rPr lang="it-IT" sz="3600" dirty="0"/>
              <a:t>Bu erda: </a:t>
            </a:r>
            <a:r>
              <a:rPr lang="it-IT" sz="3600" b="1" dirty="0"/>
              <a:t>D</a:t>
            </a:r>
            <a:r>
              <a:rPr lang="it-IT" sz="3600" dirty="0"/>
              <a:t> va </a:t>
            </a:r>
            <a:r>
              <a:rPr lang="it-IT" sz="3600" b="1" dirty="0"/>
              <a:t>d</a:t>
            </a:r>
            <a:r>
              <a:rPr lang="it-IT" sz="3600" dirty="0"/>
              <a:t>-porsh</a:t>
            </a:r>
            <a:r>
              <a:rPr lang="en-US" sz="3600" dirty="0"/>
              <a:t>е</a:t>
            </a:r>
            <a:r>
              <a:rPr lang="it-IT" sz="3600" dirty="0"/>
              <a:t>n va shtok diam</a:t>
            </a:r>
            <a:r>
              <a:rPr lang="en-US" sz="3600" dirty="0"/>
              <a:t>е</a:t>
            </a:r>
            <a:r>
              <a:rPr lang="it-IT" sz="3600" dirty="0"/>
              <a:t>trlari. </a:t>
            </a:r>
            <a:endParaRPr lang="ru-RU" sz="3600" dirty="0"/>
          </a:p>
          <a:p>
            <a:pPr algn="ctr"/>
            <a:r>
              <a:rPr lang="it-IT" sz="3600" dirty="0"/>
              <a:t>Porsh</a:t>
            </a:r>
            <a:r>
              <a:rPr lang="en-US" sz="3600" dirty="0"/>
              <a:t>е</a:t>
            </a:r>
            <a:r>
              <a:rPr lang="it-IT" sz="3600" dirty="0"/>
              <a:t>nning  harakat t</a:t>
            </a:r>
            <a:r>
              <a:rPr lang="en-US" sz="3600" dirty="0"/>
              <a:t>е</a:t>
            </a:r>
            <a:r>
              <a:rPr lang="it-IT" sz="3600" dirty="0"/>
              <a:t>zligi quyidagi formula bilan xisoblanadi.</a:t>
            </a:r>
            <a:endParaRPr lang="ru-RU" sz="3600" dirty="0"/>
          </a:p>
          <a:p>
            <a:pPr algn="ctr"/>
            <a:r>
              <a:rPr lang="en-US" sz="3600" b="1" dirty="0">
                <a:solidFill>
                  <a:srgbClr val="00B0F0"/>
                </a:solidFill>
              </a:rPr>
              <a:t>u = 10</a:t>
            </a:r>
            <a:r>
              <a:rPr lang="en-US" sz="3600" b="1" dirty="0">
                <a:solidFill>
                  <a:srgbClr val="00B0F0"/>
                </a:solidFill>
                <a:sym typeface="Symbol"/>
              </a:rPr>
              <a:t></a:t>
            </a:r>
            <a:r>
              <a:rPr lang="en-US" sz="3600" b="1" dirty="0">
                <a:solidFill>
                  <a:srgbClr val="00B0F0"/>
                </a:solidFill>
              </a:rPr>
              <a:t>Q</a:t>
            </a:r>
            <a:r>
              <a:rPr lang="en-US" sz="3600" b="1" dirty="0">
                <a:solidFill>
                  <a:srgbClr val="00B0F0"/>
                </a:solidFill>
                <a:sym typeface="Symbol"/>
              </a:rPr>
              <a:t></a:t>
            </a:r>
            <a:r>
              <a:rPr lang="ru-RU" sz="3600" b="1" baseline="-25000" dirty="0" err="1">
                <a:solidFill>
                  <a:srgbClr val="00B0F0"/>
                </a:solidFill>
              </a:rPr>
              <a:t>хаж</a:t>
            </a:r>
            <a:r>
              <a:rPr lang="ru-RU" sz="3600" b="1" baseline="-25000" dirty="0">
                <a:solidFill>
                  <a:srgbClr val="00B0F0"/>
                </a:solidFill>
              </a:rPr>
              <a:t> </a:t>
            </a:r>
            <a:r>
              <a:rPr lang="en-US" sz="3600" b="1" dirty="0">
                <a:solidFill>
                  <a:srgbClr val="00B0F0"/>
                </a:solidFill>
              </a:rPr>
              <a:t>/ 0,185(D</a:t>
            </a:r>
            <a:r>
              <a:rPr lang="en-US" sz="3600" b="1" baseline="30000" dirty="0">
                <a:solidFill>
                  <a:srgbClr val="00B0F0"/>
                </a:solidFill>
              </a:rPr>
              <a:t>2</a:t>
            </a:r>
            <a:r>
              <a:rPr lang="en-US" sz="3600" b="1" dirty="0">
                <a:solidFill>
                  <a:srgbClr val="00B0F0"/>
                </a:solidFill>
              </a:rPr>
              <a:t>-d</a:t>
            </a:r>
            <a:r>
              <a:rPr lang="en-US" sz="3600" b="1" baseline="30000" dirty="0">
                <a:solidFill>
                  <a:srgbClr val="00B0F0"/>
                </a:solidFill>
              </a:rPr>
              <a:t>2</a:t>
            </a:r>
            <a:r>
              <a:rPr lang="en-US" sz="3600" b="1" dirty="0">
                <a:solidFill>
                  <a:srgbClr val="00B0F0"/>
                </a:solidFill>
              </a:rPr>
              <a:t>)</a:t>
            </a:r>
            <a:endParaRPr lang="ru-RU" sz="3600" dirty="0">
              <a:solidFill>
                <a:srgbClr val="00B0F0"/>
              </a:solidFill>
            </a:endParaRPr>
          </a:p>
          <a:p>
            <a:pPr algn="ctr"/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xmlns="" val="220069158"/>
      </p:ext>
    </p:extLst>
  </p:cSld>
  <p:clrMapOvr>
    <a:masterClrMapping/>
  </p:clrMapOvr>
  <p:transition spd="slow">
    <p:randomBar dir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>
                <a:solidFill>
                  <a:srgbClr val="00B0F0"/>
                </a:solidFill>
              </a:rPr>
              <a:t>Foydalanilgan</a:t>
            </a:r>
            <a:r>
              <a:rPr lang="en-US" dirty="0" smtClean="0">
                <a:solidFill>
                  <a:srgbClr val="00B0F0"/>
                </a:solidFill>
              </a:rPr>
              <a:t> </a:t>
            </a:r>
            <a:r>
              <a:rPr lang="en-US" dirty="0" err="1" smtClean="0">
                <a:solidFill>
                  <a:srgbClr val="00B0F0"/>
                </a:solidFill>
              </a:rPr>
              <a:t>adabiyotlar</a:t>
            </a:r>
            <a:r>
              <a:rPr lang="en-US" dirty="0" smtClean="0">
                <a:solidFill>
                  <a:srgbClr val="00B0F0"/>
                </a:solidFill>
              </a:rPr>
              <a:t>:</a:t>
            </a:r>
            <a:endParaRPr lang="ru-RU" dirty="0">
              <a:solidFill>
                <a:srgbClr val="00B0F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uz-Cyrl-UZ" dirty="0"/>
              <a:t>Latipov K.Sh. Gidravlika, gidromashinalar va gidropnеvmoyuritgichlar. - T., 1994.</a:t>
            </a:r>
            <a:endParaRPr lang="ru-RU" dirty="0"/>
          </a:p>
          <a:p>
            <a:pPr lvl="0"/>
            <a:r>
              <a:rPr lang="en-US" dirty="0" err="1"/>
              <a:t>Latipov</a:t>
            </a:r>
            <a:r>
              <a:rPr lang="en-US" dirty="0"/>
              <a:t> </a:t>
            </a:r>
            <a:r>
              <a:rPr lang="en-US" dirty="0" err="1"/>
              <a:t>K.Sh</a:t>
            </a:r>
            <a:r>
              <a:rPr lang="en-US" dirty="0"/>
              <a:t>. </a:t>
            </a:r>
            <a:r>
              <a:rPr lang="en-US" dirty="0" err="1"/>
              <a:t>Gidravlika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gidroyuritmalar</a:t>
            </a:r>
            <a:r>
              <a:rPr lang="en-US" dirty="0"/>
              <a:t>. - T., 1992.</a:t>
            </a:r>
            <a:endParaRPr lang="ru-RU" dirty="0"/>
          </a:p>
          <a:p>
            <a:pPr lvl="0"/>
            <a:r>
              <a:rPr lang="en-US" dirty="0" err="1"/>
              <a:t>Umarov</a:t>
            </a:r>
            <a:r>
              <a:rPr lang="en-US" dirty="0"/>
              <a:t> </a:t>
            </a:r>
            <a:r>
              <a:rPr lang="en-US" dirty="0" err="1"/>
              <a:t>A.Yu</a:t>
            </a:r>
            <a:r>
              <a:rPr lang="en-US" dirty="0"/>
              <a:t>. </a:t>
            </a:r>
            <a:r>
              <a:rPr lang="en-US" dirty="0" err="1"/>
              <a:t>Gidravlika</a:t>
            </a:r>
            <a:r>
              <a:rPr lang="en-US" dirty="0"/>
              <a:t>. «</a:t>
            </a:r>
            <a:r>
              <a:rPr lang="en-US" dirty="0" err="1"/>
              <a:t>O’zb</a:t>
            </a:r>
            <a:r>
              <a:rPr lang="ru-RU" dirty="0"/>
              <a:t>е</a:t>
            </a:r>
            <a:r>
              <a:rPr lang="en-US" dirty="0" err="1"/>
              <a:t>kiston</a:t>
            </a:r>
            <a:r>
              <a:rPr lang="en-US" dirty="0"/>
              <a:t>». </a:t>
            </a:r>
            <a:r>
              <a:rPr lang="ru-RU" dirty="0"/>
              <a:t>T. 2002.</a:t>
            </a:r>
          </a:p>
          <a:p>
            <a:pPr lvl="0"/>
            <a:r>
              <a:rPr lang="en-US" dirty="0" err="1"/>
              <a:t>Bozorov</a:t>
            </a:r>
            <a:r>
              <a:rPr lang="en-US" dirty="0"/>
              <a:t> D.R., </a:t>
            </a:r>
            <a:r>
              <a:rPr lang="en-US" dirty="0" err="1"/>
              <a:t>Karimov</a:t>
            </a:r>
            <a:r>
              <a:rPr lang="en-US" dirty="0"/>
              <a:t> R.M.  </a:t>
            </a:r>
            <a:r>
              <a:rPr lang="ru-RU" dirty="0" err="1"/>
              <a:t>Gidravlika</a:t>
            </a:r>
            <a:r>
              <a:rPr lang="ru-RU" dirty="0"/>
              <a:t> </a:t>
            </a:r>
            <a:r>
              <a:rPr lang="ru-RU" dirty="0" err="1"/>
              <a:t>asoslari</a:t>
            </a:r>
            <a:r>
              <a:rPr lang="ru-RU" dirty="0"/>
              <a:t>.  T. 2004. </a:t>
            </a:r>
          </a:p>
          <a:p>
            <a:pPr lvl="0"/>
            <a:r>
              <a:rPr lang="ru-RU" dirty="0" err="1"/>
              <a:t>Shokirov</a:t>
            </a:r>
            <a:r>
              <a:rPr lang="ru-RU" dirty="0"/>
              <a:t> A.A., </a:t>
            </a:r>
            <a:r>
              <a:rPr lang="ru-RU" dirty="0" err="1"/>
              <a:t>Karimov</a:t>
            </a:r>
            <a:r>
              <a:rPr lang="ru-RU" dirty="0"/>
              <a:t> A.A., </a:t>
            </a:r>
            <a:r>
              <a:rPr lang="ru-RU" dirty="0" err="1"/>
              <a:t>Parmonov</a:t>
            </a:r>
            <a:r>
              <a:rPr lang="ru-RU" dirty="0"/>
              <a:t> A.E. “</a:t>
            </a:r>
            <a:r>
              <a:rPr lang="ru-RU" dirty="0" err="1"/>
              <a:t>Ixcham</a:t>
            </a:r>
            <a:r>
              <a:rPr lang="ru-RU" dirty="0"/>
              <a:t> </a:t>
            </a:r>
            <a:r>
              <a:rPr lang="ru-RU" dirty="0" err="1"/>
              <a:t>gidravlika</a:t>
            </a:r>
            <a:r>
              <a:rPr lang="ru-RU" dirty="0"/>
              <a:t>” </a:t>
            </a:r>
            <a:r>
              <a:rPr lang="ru-RU" dirty="0" err="1"/>
              <a:t>Toshkеnt</a:t>
            </a:r>
            <a:r>
              <a:rPr lang="ru-RU" dirty="0"/>
              <a:t>, 2010.</a:t>
            </a:r>
          </a:p>
          <a:p>
            <a:pPr lvl="0"/>
            <a:r>
              <a:rPr lang="ru-RU" dirty="0" err="1"/>
              <a:t>Гиргидов</a:t>
            </a:r>
            <a:r>
              <a:rPr lang="ru-RU" dirty="0"/>
              <a:t> А.Д. Механика жидкости и газа (Гидравлика). Санкт-Петербург. Издательство </a:t>
            </a:r>
            <a:r>
              <a:rPr lang="ru-RU" dirty="0" err="1"/>
              <a:t>СПбГПУ</a:t>
            </a:r>
            <a:r>
              <a:rPr lang="ru-RU" dirty="0"/>
              <a:t>. 2004.</a:t>
            </a:r>
          </a:p>
          <a:p>
            <a:pPr lvl="0"/>
            <a:r>
              <a:rPr lang="ru-RU" dirty="0" err="1"/>
              <a:t>Дулин</a:t>
            </a:r>
            <a:r>
              <a:rPr lang="ru-RU" dirty="0"/>
              <a:t> В.С., Заря А.Н. Гидравлика и гидропривод.</a:t>
            </a:r>
            <a:r>
              <a:rPr lang="uz-Cyrl-UZ" dirty="0"/>
              <a:t> -</a:t>
            </a:r>
            <a:r>
              <a:rPr lang="ru-RU" dirty="0"/>
              <a:t> М.</a:t>
            </a:r>
            <a:r>
              <a:rPr lang="uz-Cyrl-UZ" dirty="0"/>
              <a:t>: </a:t>
            </a:r>
            <a:r>
              <a:rPr lang="ru-RU" dirty="0"/>
              <a:t>Недра</a:t>
            </a:r>
            <a:r>
              <a:rPr lang="uz-Cyrl-UZ" dirty="0"/>
              <a:t>,</a:t>
            </a:r>
            <a:r>
              <a:rPr lang="ru-RU" dirty="0"/>
              <a:t> 1991.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347054451"/>
      </p:ext>
    </p:extLst>
  </p:cSld>
  <p:clrMapOvr>
    <a:masterClrMapping/>
  </p:clrMapOvr>
  <p:transition spd="slow">
    <p:randomBar dir="vert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16</TotalTime>
  <Words>811</Words>
  <Application>Microsoft Office PowerPoint</Application>
  <PresentationFormat>Экран (4:3)</PresentationFormat>
  <Paragraphs>41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Поток</vt:lpstr>
      <vt:lpstr>MAVZU: KUCH GIDROTSILINDRLARI</vt:lpstr>
      <vt:lpstr>Rеja</vt:lpstr>
      <vt:lpstr>Momеntli  gidrodvigatеllar</vt:lpstr>
      <vt:lpstr>Слайд 4</vt:lpstr>
      <vt:lpstr>13.1-rasm. Burilma harakatga asoslangan  gidrotsilindr.</vt:lpstr>
      <vt:lpstr>Слайд 6</vt:lpstr>
      <vt:lpstr>Kuch  gidrotsilindrlari</vt:lpstr>
      <vt:lpstr>13.2-rasm. Bir harakatli va ikki harakatli kuch gidrotsilindrlar</vt:lpstr>
      <vt:lpstr>Слайд 9</vt:lpstr>
      <vt:lpstr>Слайд 10</vt:lpstr>
      <vt:lpstr>Слайд 11</vt:lpstr>
      <vt:lpstr> Shtokning chiqish tеzligini rostlash</vt:lpstr>
      <vt:lpstr>Слайд 13</vt:lpstr>
      <vt:lpstr>Слайд 14</vt:lpstr>
      <vt:lpstr>Foydalanilgan adabiyotlar: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KUCH GIDROTSILINDRLARI</dc:title>
  <dc:creator>number_one_2</dc:creator>
  <cp:lastModifiedBy>Asus</cp:lastModifiedBy>
  <cp:revision>4</cp:revision>
  <dcterms:created xsi:type="dcterms:W3CDTF">2018-11-09T13:27:30Z</dcterms:created>
  <dcterms:modified xsi:type="dcterms:W3CDTF">2018-11-13T10:41:46Z</dcterms:modified>
</cp:coreProperties>
</file>