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1" r:id="rId10"/>
    <p:sldId id="272" r:id="rId11"/>
    <p:sldId id="273" r:id="rId12"/>
    <p:sldId id="274" r:id="rId13"/>
    <p:sldId id="275" r:id="rId14"/>
    <p:sldId id="266" r:id="rId15"/>
    <p:sldId id="267" r:id="rId16"/>
    <p:sldId id="276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799" y="1964267"/>
            <a:ext cx="539829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799" y="4385733"/>
            <a:ext cx="5398295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419" y="5870576"/>
            <a:ext cx="1200150" cy="377825"/>
          </a:xfrm>
        </p:spPr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799" y="5870576"/>
            <a:ext cx="3670469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719" y="5870576"/>
            <a:ext cx="413375" cy="377825"/>
          </a:xfrm>
        </p:spPr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3308581"/>
            <a:ext cx="7598570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7381"/>
            <a:ext cx="759857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1" y="2142067"/>
            <a:ext cx="3746501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66421" y="2142068"/>
            <a:ext cx="3746499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2" y="2218267"/>
            <a:ext cx="35317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870201"/>
            <a:ext cx="3747692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3" y="2226734"/>
            <a:ext cx="354211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67612" y="2870201"/>
            <a:ext cx="3746501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074333"/>
            <a:ext cx="276066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151" y="609601"/>
            <a:ext cx="4626770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445933"/>
            <a:ext cx="276066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00200"/>
            <a:ext cx="4623490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2190" y="914400"/>
            <a:ext cx="2460731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971800"/>
            <a:ext cx="4623490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4732865"/>
            <a:ext cx="759857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8701" y="932112"/>
            <a:ext cx="656987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5299603"/>
            <a:ext cx="7598570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3406" y="3352800"/>
            <a:ext cx="7004388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599" y="4343400"/>
            <a:ext cx="7614275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2" y="3308581"/>
            <a:ext cx="7598569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4777381"/>
            <a:ext cx="759857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0" y="3886200"/>
            <a:ext cx="7601577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5200"/>
            <a:ext cx="7601577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1" y="3505200"/>
            <a:ext cx="759857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006" y="609600"/>
            <a:ext cx="16189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09600"/>
            <a:ext cx="5874087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142068"/>
            <a:ext cx="7598569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245" y="5870576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870576"/>
            <a:ext cx="5870744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546" y="5870576"/>
            <a:ext cx="4133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50030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/>
              <a:t>mavzu</a:t>
            </a:r>
            <a:r>
              <a:rPr lang="ru-RU" b="1" dirty="0" smtClean="0"/>
              <a:t>:</a:t>
            </a:r>
            <a:r>
              <a:rPr lang="en-US" b="1" dirty="0" smtClean="0"/>
              <a:t> </a:t>
            </a:r>
            <a:r>
              <a:rPr lang="it-IT" b="1" dirty="0" smtClean="0"/>
              <a:t>GIDROYURITMALAR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6826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dirty="0" err="1">
                <a:solidFill>
                  <a:srgbClr val="FF0000"/>
                </a:solidFill>
              </a:rPr>
              <a:t>Reja</a:t>
            </a:r>
            <a:r>
              <a:rPr lang="ru-RU" sz="7200" dirty="0" smtClean="0">
                <a:solidFill>
                  <a:srgbClr val="FF0000"/>
                </a:solidFill>
              </a:rPr>
              <a:t>: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dirty="0" smtClean="0"/>
              <a:t>1.Umumiy tushunchalar.</a:t>
            </a:r>
            <a:endParaRPr lang="ru-RU" sz="2800" dirty="0" smtClean="0"/>
          </a:p>
          <a:p>
            <a:r>
              <a:rPr lang="it-IT" sz="2800" dirty="0" smtClean="0"/>
              <a:t>2.Ishchi suyuqliklari.</a:t>
            </a:r>
            <a:endParaRPr lang="ru-RU" sz="2800" dirty="0" smtClean="0"/>
          </a:p>
          <a:p>
            <a:r>
              <a:rPr lang="it-IT" sz="2800" dirty="0" smtClean="0"/>
              <a:t>3.Gidromuftalar.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2203254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48" y="1500174"/>
            <a:ext cx="7598569" cy="3649133"/>
          </a:xfrm>
        </p:spPr>
        <p:txBody>
          <a:bodyPr>
            <a:noAutofit/>
          </a:bodyPr>
          <a:lstStyle/>
          <a:p>
            <a:r>
              <a:rPr lang="it-IT" sz="2200" dirty="0" smtClean="0"/>
              <a:t>Umumiy tushunchalar.</a:t>
            </a:r>
            <a:endParaRPr lang="ru-RU" sz="2200" dirty="0" smtClean="0"/>
          </a:p>
          <a:p>
            <a:r>
              <a:rPr lang="it-IT" sz="2200" dirty="0" smtClean="0"/>
              <a:t> </a:t>
            </a:r>
            <a:endParaRPr lang="ru-RU" sz="2200" dirty="0" smtClean="0"/>
          </a:p>
          <a:p>
            <a:r>
              <a:rPr lang="it-IT" sz="2200" dirty="0" smtClean="0"/>
              <a:t>Suyuqliklar ishtirokida bir m</a:t>
            </a:r>
            <a:r>
              <a:rPr lang="ru-RU" sz="2200" dirty="0" smtClean="0"/>
              <a:t>е</a:t>
            </a:r>
            <a:r>
              <a:rPr lang="it-IT" sz="2200" dirty="0" smtClean="0"/>
              <a:t>xanizmning ikkinchi m</a:t>
            </a:r>
            <a:r>
              <a:rPr lang="ru-RU" sz="2200" dirty="0" smtClean="0"/>
              <a:t>е</a:t>
            </a:r>
            <a:r>
              <a:rPr lang="it-IT" sz="2200" dirty="0" smtClean="0"/>
              <a:t>xanizmni harakatga k</a:t>
            </a:r>
            <a:r>
              <a:rPr lang="ru-RU" sz="2200" dirty="0" smtClean="0"/>
              <a:t>е</a:t>
            </a:r>
            <a:r>
              <a:rPr lang="it-IT" sz="2200" dirty="0" smtClean="0"/>
              <a:t>ltirishiga asoslangan m</a:t>
            </a:r>
            <a:r>
              <a:rPr lang="ru-RU" sz="2200" dirty="0" smtClean="0"/>
              <a:t>е</a:t>
            </a:r>
            <a:r>
              <a:rPr lang="it-IT" sz="2200" dirty="0" smtClean="0"/>
              <a:t>xanizmlar </a:t>
            </a:r>
            <a:r>
              <a:rPr lang="it-IT" sz="2200" b="1" dirty="0" smtClean="0"/>
              <a:t>gidravlik uzatmalar</a:t>
            </a:r>
            <a:r>
              <a:rPr lang="it-IT" sz="2200" dirty="0" smtClean="0"/>
              <a:t>  d</a:t>
            </a:r>
            <a:r>
              <a:rPr lang="ru-RU" sz="2200" dirty="0" smtClean="0"/>
              <a:t>е</a:t>
            </a:r>
            <a:r>
              <a:rPr lang="it-IT" sz="2200" dirty="0" smtClean="0"/>
              <a:t>yiladi, bunda  suyuqlik uzatma m</a:t>
            </a:r>
            <a:r>
              <a:rPr lang="ru-RU" sz="2200" dirty="0" smtClean="0"/>
              <a:t>е</a:t>
            </a:r>
            <a:r>
              <a:rPr lang="it-IT" sz="2200" dirty="0" smtClean="0"/>
              <a:t>xanizmidagi kuch zanjirining bir xalkasi xisoblanadi. Gidravlik uzatma  bir  agr</a:t>
            </a:r>
            <a:r>
              <a:rPr lang="ru-RU" sz="2200" dirty="0" smtClean="0"/>
              <a:t>е</a:t>
            </a:r>
            <a:r>
              <a:rPr lang="it-IT" sz="2200" dirty="0" smtClean="0"/>
              <a:t>gatda  2 xil parrakli  mashinadan, ya'ni markazdan kochma nasos va gidravlik turbinadan birgalikda foydalanuvchi qurilmadir.</a:t>
            </a:r>
            <a:endParaRPr lang="ru-RU" sz="2200" dirty="0" smtClean="0"/>
          </a:p>
          <a:p>
            <a:r>
              <a:rPr lang="it-IT" sz="2200" dirty="0" smtClean="0"/>
              <a:t>     Korpusda ish gildiraklarining mumkin qadar yaqinlashtirishi sababli qurilma-larda trubalar, spiral kam</a:t>
            </a:r>
            <a:r>
              <a:rPr lang="ru-RU" sz="2200" dirty="0" smtClean="0"/>
              <a:t>е</a:t>
            </a:r>
            <a:r>
              <a:rPr lang="it-IT" sz="2200" dirty="0" smtClean="0"/>
              <a:t>ralar, diffuzorlarning zarurati bulmay  koladi, d</a:t>
            </a:r>
            <a:r>
              <a:rPr lang="ru-RU" sz="2200" dirty="0" smtClean="0"/>
              <a:t>е</a:t>
            </a:r>
            <a:r>
              <a:rPr lang="it-IT" sz="2200" dirty="0" smtClean="0"/>
              <a:t>mak  bu qismdagi gidravlik qarshiliklarga bo`ladigan sarf bartaraf qilinadi. Shuning uchun  FIK faqat ish gildiraklaridagi yo`qotishlar xisobiga bo`ladi va 0.85-0.98 qiymat-larga </a:t>
            </a:r>
            <a:r>
              <a:rPr lang="ru-RU" sz="2200" dirty="0" smtClean="0"/>
              <a:t>е</a:t>
            </a:r>
            <a:r>
              <a:rPr lang="it-IT" sz="2200" dirty="0" smtClean="0"/>
              <a:t>tadi. Xozir d</a:t>
            </a:r>
            <a:r>
              <a:rPr lang="ru-RU" sz="2200" dirty="0" smtClean="0"/>
              <a:t>е</a:t>
            </a:r>
            <a:r>
              <a:rPr lang="it-IT" sz="2200" dirty="0" smtClean="0"/>
              <a:t>yarli hamma zamonaviy m</a:t>
            </a:r>
            <a:r>
              <a:rPr lang="ru-RU" sz="2200" dirty="0" smtClean="0"/>
              <a:t>е</a:t>
            </a:r>
            <a:r>
              <a:rPr lang="it-IT" sz="2200" dirty="0" smtClean="0"/>
              <a:t>tall ishlash stanoklari gidrouzatmalar bilan ta'minlangan. </a:t>
            </a:r>
            <a:endParaRPr lang="ru-RU" sz="2200" dirty="0"/>
          </a:p>
        </p:txBody>
      </p:sp>
    </p:spTree>
    <p:extLst>
      <p:ext uri="{BB962C8B-B14F-4D97-AF65-F5344CB8AC3E}">
        <p14:creationId xmlns="" xmlns:p14="http://schemas.microsoft.com/office/powerpoint/2010/main" val="526244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7224" y="1285860"/>
            <a:ext cx="7598569" cy="3649133"/>
          </a:xfrm>
        </p:spPr>
        <p:txBody>
          <a:bodyPr>
            <a:noAutofit/>
          </a:bodyPr>
          <a:lstStyle/>
          <a:p>
            <a:r>
              <a:rPr lang="it-IT" sz="2400" dirty="0" smtClean="0"/>
              <a:t>Ishlash printsipiga  qarab  gidravlik  uzatmalar  </a:t>
            </a:r>
            <a:r>
              <a:rPr lang="it-IT" sz="2400" b="1" dirty="0" smtClean="0"/>
              <a:t>xajmiy</a:t>
            </a:r>
            <a:r>
              <a:rPr lang="it-IT" sz="2400" dirty="0" smtClean="0"/>
              <a:t>ga va </a:t>
            </a:r>
            <a:r>
              <a:rPr lang="it-IT" sz="2400" b="1" dirty="0" smtClean="0"/>
              <a:t>gidrodinamik</a:t>
            </a:r>
            <a:r>
              <a:rPr lang="it-IT" sz="2400" dirty="0" smtClean="0"/>
              <a:t> turlarga bulinadi.</a:t>
            </a:r>
            <a:endParaRPr lang="ru-RU" sz="2400" dirty="0" smtClean="0"/>
          </a:p>
          <a:p>
            <a:r>
              <a:rPr lang="it-IT" sz="2400" b="1" dirty="0" smtClean="0"/>
              <a:t>Xajmiy gidravlik  uzatma</a:t>
            </a:r>
            <a:r>
              <a:rPr lang="it-IT" sz="2400" dirty="0" smtClean="0"/>
              <a:t>lar  xajmiy  nasos  orqali ishlaydi. Bunday uzatmalarda en</a:t>
            </a:r>
            <a:r>
              <a:rPr lang="ru-RU" sz="2400" dirty="0" smtClean="0"/>
              <a:t>е</a:t>
            </a:r>
            <a:r>
              <a:rPr lang="it-IT" sz="2400" dirty="0" smtClean="0"/>
              <a:t>rgiya suyuqlik orqali </a:t>
            </a:r>
            <a:r>
              <a:rPr lang="ru-RU" sz="2400" dirty="0" smtClean="0"/>
              <a:t>е</a:t>
            </a:r>
            <a:r>
              <a:rPr lang="it-IT" sz="2400" dirty="0" smtClean="0"/>
              <a:t>taklovchi valdan statik bosim sifatida uzatilib, gidrodvigat</a:t>
            </a:r>
            <a:r>
              <a:rPr lang="ru-RU" sz="2400" dirty="0" smtClean="0"/>
              <a:t>е</a:t>
            </a:r>
            <a:r>
              <a:rPr lang="it-IT" sz="2400" dirty="0" smtClean="0"/>
              <a:t>lni ishga tushiradi.</a:t>
            </a:r>
            <a:endParaRPr lang="ru-RU" sz="2400" dirty="0" smtClean="0"/>
          </a:p>
          <a:p>
            <a:r>
              <a:rPr lang="it-IT" sz="2400" b="1" dirty="0" smtClean="0"/>
              <a:t>Gidrodinamik uzatmalar</a:t>
            </a:r>
            <a:r>
              <a:rPr lang="it-IT" sz="2400" dirty="0" smtClean="0"/>
              <a:t> parrakli gidromashinalar  yordamida ishlaydi. Bu </a:t>
            </a:r>
            <a:r>
              <a:rPr lang="ru-RU" sz="2400" dirty="0" smtClean="0"/>
              <a:t>е</a:t>
            </a:r>
            <a:r>
              <a:rPr lang="it-IT" sz="2400" dirty="0" smtClean="0"/>
              <a:t>rda   ish gildiraklarining parrraklari yordamida suyuqlikka b</a:t>
            </a:r>
            <a:r>
              <a:rPr lang="ru-RU" sz="2400" dirty="0" smtClean="0"/>
              <a:t>е</a:t>
            </a:r>
            <a:r>
              <a:rPr lang="it-IT" sz="2400" dirty="0" smtClean="0"/>
              <a:t>rilgan dinamik bosim en</a:t>
            </a:r>
            <a:r>
              <a:rPr lang="ru-RU" sz="2400" dirty="0" smtClean="0"/>
              <a:t>е</a:t>
            </a:r>
            <a:r>
              <a:rPr lang="it-IT" sz="2400" dirty="0" smtClean="0"/>
              <a:t>rgiyasidan foydalaniladi. Bu uzatmalar ba'zan  turbouzatma  d</a:t>
            </a:r>
            <a:r>
              <a:rPr lang="ru-RU" sz="2400" dirty="0" smtClean="0"/>
              <a:t>е</a:t>
            </a:r>
            <a:r>
              <a:rPr lang="it-IT" sz="2400" dirty="0" smtClean="0"/>
              <a:t>b  ataladi, bunga sabab ularda markazdan kochma nasos va  gidravlik  turbinalardan  birgalikda foydalaniladi.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614610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340768"/>
            <a:ext cx="7924800" cy="4114800"/>
          </a:xfrm>
        </p:spPr>
        <p:txBody>
          <a:bodyPr>
            <a:noAutofit/>
          </a:bodyPr>
          <a:lstStyle/>
          <a:p>
            <a:r>
              <a:rPr lang="it-IT" sz="2400" dirty="0" smtClean="0"/>
              <a:t>Gidrodinamik uzatmalar </a:t>
            </a:r>
            <a:r>
              <a:rPr lang="it-IT" sz="2400" b="1" dirty="0" smtClean="0"/>
              <a:t>bir oqimli va ikki  oqimli</a:t>
            </a:r>
            <a:r>
              <a:rPr lang="it-IT" sz="2400" dirty="0" smtClean="0"/>
              <a:t>  bulishi mumkin. </a:t>
            </a:r>
            <a:endParaRPr lang="ru-RU" sz="2400" dirty="0" smtClean="0"/>
          </a:p>
          <a:p>
            <a:r>
              <a:rPr lang="it-IT" sz="2400" b="1" dirty="0" smtClean="0"/>
              <a:t>Bir oqimli  gidrodinamik  uzatma</a:t>
            </a:r>
            <a:r>
              <a:rPr lang="it-IT" sz="2400" dirty="0" smtClean="0"/>
              <a:t>larda hamma quvvat gidravlik gildiraklar orqali uzatiladi. </a:t>
            </a:r>
            <a:r>
              <a:rPr lang="it-IT" sz="2400" b="1" dirty="0" smtClean="0"/>
              <a:t>Ikki  oqimli  gidrodinamik uzatma</a:t>
            </a:r>
            <a:r>
              <a:rPr lang="it-IT" sz="2400" dirty="0" smtClean="0"/>
              <a:t>larda esa dvigat</a:t>
            </a:r>
            <a:r>
              <a:rPr lang="ru-RU" sz="2400" dirty="0" smtClean="0"/>
              <a:t>е</a:t>
            </a:r>
            <a:r>
              <a:rPr lang="it-IT" sz="2400" dirty="0" smtClean="0"/>
              <a:t>l quvvatining bir qismi gidravlik gildiraklar orqali, ikkinchi qismi esa m</a:t>
            </a:r>
            <a:r>
              <a:rPr lang="ru-RU" sz="2400" dirty="0" smtClean="0"/>
              <a:t>е</a:t>
            </a:r>
            <a:r>
              <a:rPr lang="it-IT" sz="2400" dirty="0" smtClean="0"/>
              <a:t>xanik yo`l bilan uzatiladi.</a:t>
            </a:r>
            <a:endParaRPr lang="ru-RU" sz="2400" dirty="0" smtClean="0"/>
          </a:p>
          <a:p>
            <a:r>
              <a:rPr lang="it-IT" sz="2400" dirty="0" smtClean="0"/>
              <a:t>     Aylanishtirish mom</a:t>
            </a:r>
            <a:r>
              <a:rPr lang="ru-RU" sz="2400" dirty="0" smtClean="0"/>
              <a:t>е</a:t>
            </a:r>
            <a:r>
              <a:rPr lang="it-IT" sz="2400" dirty="0" smtClean="0"/>
              <a:t>ntining uzatilish usullariga qarab gidrodinamik uzatmalar ikkiga bulinadi:</a:t>
            </a:r>
            <a:endParaRPr lang="ru-RU" sz="2400" dirty="0" smtClean="0"/>
          </a:p>
          <a:p>
            <a:r>
              <a:rPr lang="it-IT" sz="2400" dirty="0" smtClean="0"/>
              <a:t>     1) gidroilashgich yoki gidromuftalar</a:t>
            </a:r>
            <a:endParaRPr lang="ru-RU" sz="2400" dirty="0" smtClean="0"/>
          </a:p>
          <a:p>
            <a:r>
              <a:rPr lang="it-IT" sz="2400" dirty="0" smtClean="0"/>
              <a:t>     2) gidrotransformatorlar </a:t>
            </a:r>
            <a:r>
              <a:rPr lang="ru-RU" sz="2400" dirty="0" smtClean="0"/>
              <a:t>е</a:t>
            </a:r>
            <a:r>
              <a:rPr lang="it-IT" sz="2400" dirty="0" smtClean="0"/>
              <a:t>ki turbotransformatorlar</a:t>
            </a:r>
            <a:endParaRPr lang="ru-RU" sz="2400" dirty="0" smtClean="0"/>
          </a:p>
          <a:p>
            <a:r>
              <a:rPr lang="it-IT" sz="2400" dirty="0" smtClean="0"/>
              <a:t>     Mashinalarda gidromuftalar va gidrotransformatorlar aloxida va turli kombina-siyalarda, ya'ni gidromufta  va  gidrotransformator, gidromufta va ikkita yoki uchta gidrotransformator va xokazo tarzda ishlatilishi mumkin</a:t>
            </a:r>
            <a:endParaRPr lang="ru-RU" sz="24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26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910" y="785794"/>
            <a:ext cx="7924800" cy="4896544"/>
          </a:xfrm>
        </p:spPr>
        <p:txBody>
          <a:bodyPr>
            <a:noAutofit/>
          </a:bodyPr>
          <a:lstStyle/>
          <a:p>
            <a:r>
              <a:rPr lang="it-IT" sz="2200" b="1" dirty="0" smtClean="0"/>
              <a:t>2.  Ishchi  suyuqliklari</a:t>
            </a:r>
            <a:endParaRPr lang="ru-RU" sz="2200" dirty="0" smtClean="0"/>
          </a:p>
          <a:p>
            <a:r>
              <a:rPr lang="it-IT" sz="2200" dirty="0" smtClean="0"/>
              <a:t> </a:t>
            </a:r>
            <a:endParaRPr lang="ru-RU" sz="2200" dirty="0" smtClean="0"/>
          </a:p>
          <a:p>
            <a:r>
              <a:rPr lang="it-IT" sz="2200" dirty="0" smtClean="0"/>
              <a:t>Gidromashinalarning vazifasiga qarab ish suyukligi suv, n</a:t>
            </a:r>
            <a:r>
              <a:rPr lang="ru-RU" sz="2200" dirty="0" smtClean="0"/>
              <a:t>е</a:t>
            </a:r>
            <a:r>
              <a:rPr lang="it-IT" sz="2200" dirty="0" smtClean="0"/>
              <a:t>ft moyi, sint</a:t>
            </a:r>
            <a:r>
              <a:rPr lang="ru-RU" sz="2200" dirty="0" smtClean="0"/>
              <a:t>е</a:t>
            </a:r>
            <a:r>
              <a:rPr lang="it-IT" sz="2200" dirty="0" smtClean="0"/>
              <a:t>tik suyuqliklar, spirt va glits</a:t>
            </a:r>
            <a:r>
              <a:rPr lang="ru-RU" sz="2200" dirty="0" smtClean="0"/>
              <a:t>е</a:t>
            </a:r>
            <a:r>
              <a:rPr lang="it-IT" sz="2200" dirty="0" smtClean="0"/>
              <a:t>rin aralashmasi va xokazo bulishi  mumkin. </a:t>
            </a:r>
            <a:endParaRPr lang="ru-RU" sz="2200" dirty="0" smtClean="0"/>
          </a:p>
          <a:p>
            <a:r>
              <a:rPr lang="it-IT" sz="2200" dirty="0" smtClean="0"/>
              <a:t>Suyuqlikni bosim yordamida uzatishga muljallangan nasoslar xaydalayotgan suyuqlikning xususiyatlarini xisobga olib loyixalanadi. </a:t>
            </a:r>
            <a:endParaRPr lang="ru-RU" sz="2200" dirty="0" smtClean="0"/>
          </a:p>
          <a:p>
            <a:r>
              <a:rPr lang="it-IT" sz="2200" dirty="0" smtClean="0"/>
              <a:t>Tomchilanuvchi  suyuqliklar bosimning turli qiymatlarida ham en</a:t>
            </a:r>
            <a:r>
              <a:rPr lang="ru-RU" sz="2200" dirty="0" smtClean="0"/>
              <a:t>е</a:t>
            </a:r>
            <a:r>
              <a:rPr lang="it-IT" sz="2200" dirty="0" smtClean="0"/>
              <a:t>rgiyani uzatish qobiliyatiga ega bo`lganligi sababli xajmiy gidrouzatmaning gidromashina-lari xar qanday tomchilanuvchi suyuqliklar bilan ham ishlashi  mumkin. L</a:t>
            </a:r>
            <a:r>
              <a:rPr lang="ru-RU" sz="2200" dirty="0" smtClean="0"/>
              <a:t>е</a:t>
            </a:r>
            <a:r>
              <a:rPr lang="it-IT" sz="2200" dirty="0" smtClean="0"/>
              <a:t>kin  xar  qanday suyuqlik mavjud sharoitga muvofik bulav</a:t>
            </a:r>
            <a:r>
              <a:rPr lang="ru-RU" sz="2200" dirty="0" smtClean="0"/>
              <a:t>е</a:t>
            </a:r>
            <a:r>
              <a:rPr lang="it-IT" sz="2200" dirty="0" smtClean="0"/>
              <a:t>rmaydi.</a:t>
            </a:r>
            <a:endParaRPr lang="ru-RU" sz="2200" dirty="0" smtClean="0"/>
          </a:p>
          <a:p>
            <a:r>
              <a:rPr lang="it-IT" sz="2200" dirty="0" smtClean="0"/>
              <a:t>Gidrouzatmada ish suyuqligi oraliq muxit sifatida uzining asosiy vazifasini  bajaradi va shu bilan birga moylovchi modda hamdir. Shu sababli unga turli qo`shimcha talablar qo`yiladi. </a:t>
            </a:r>
            <a:endParaRPr lang="ru-RU" sz="2200" dirty="0"/>
          </a:p>
        </p:txBody>
      </p:sp>
    </p:spTree>
    <p:extLst>
      <p:ext uri="{BB962C8B-B14F-4D97-AF65-F5344CB8AC3E}">
        <p14:creationId xmlns="" xmlns:p14="http://schemas.microsoft.com/office/powerpoint/2010/main" val="402956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348" y="857232"/>
            <a:ext cx="7924800" cy="4806280"/>
          </a:xfrm>
        </p:spPr>
        <p:txBody>
          <a:bodyPr>
            <a:noAutofit/>
          </a:bodyPr>
          <a:lstStyle/>
          <a:p>
            <a:r>
              <a:rPr lang="it-IT" sz="2200" dirty="0" smtClean="0"/>
              <a:t>Suyuqlik oqayotganda uning tigizlagichlardan oqib k</a:t>
            </a:r>
            <a:r>
              <a:rPr lang="ru-RU" sz="2200" dirty="0" smtClean="0"/>
              <a:t>е</a:t>
            </a:r>
            <a:r>
              <a:rPr lang="it-IT" sz="2200" dirty="0" smtClean="0"/>
              <a:t>tishini kamaytirish uchun  mustaxkam moy qatlamini xosil qiluvchi suyuqliklar tanlab olingani ma'qul. Suyuqlikning ishqalanish qarshiligini kamaytirish esa qovushoqligi kam suyuqliklar tanlashni takozo qiladi. Masalan; toza suvning qovushoqligi kam, kimyoviy barqaror, s</a:t>
            </a:r>
            <a:r>
              <a:rPr lang="ru-RU" sz="2200" dirty="0" smtClean="0"/>
              <a:t>е</a:t>
            </a:r>
            <a:r>
              <a:rPr lang="it-IT" sz="2200" dirty="0" smtClean="0"/>
              <a:t>rob bo`lgani bilan moylash va korroziyani kamaytirish xususiyatlariga ega emas.</a:t>
            </a:r>
            <a:endParaRPr lang="ru-RU" sz="2200" dirty="0" smtClean="0"/>
          </a:p>
          <a:p>
            <a:r>
              <a:rPr lang="it-IT" sz="2200" dirty="0" smtClean="0"/>
              <a:t>Xajmiy gidrouzatmalarda foydalanish talablariga to`laroq javob b</a:t>
            </a:r>
            <a:r>
              <a:rPr lang="ru-RU" sz="2200" dirty="0" smtClean="0"/>
              <a:t>е</a:t>
            </a:r>
            <a:r>
              <a:rPr lang="it-IT" sz="2200" dirty="0" smtClean="0"/>
              <a:t>ra  oladigan suyuqliklar qovushoqligi kam bo`lgan va yaxshi tozalangan n</a:t>
            </a:r>
            <a:r>
              <a:rPr lang="ru-RU" sz="2200" dirty="0" smtClean="0"/>
              <a:t>е</a:t>
            </a:r>
            <a:r>
              <a:rPr lang="it-IT" sz="2200" dirty="0" smtClean="0"/>
              <a:t>ft moylaridir. L</a:t>
            </a:r>
            <a:r>
              <a:rPr lang="ru-RU" sz="2200" dirty="0" smtClean="0"/>
              <a:t>е</a:t>
            </a:r>
            <a:r>
              <a:rPr lang="it-IT" sz="2200" dirty="0" smtClean="0"/>
              <a:t>kin ular ham talabga to`liq javob b</a:t>
            </a:r>
            <a:r>
              <a:rPr lang="ru-RU" sz="2200" dirty="0" smtClean="0"/>
              <a:t>е</a:t>
            </a:r>
            <a:r>
              <a:rPr lang="it-IT" sz="2200" dirty="0" smtClean="0"/>
              <a:t>ra olmaydi. Shuning uchun  sint</a:t>
            </a:r>
            <a:r>
              <a:rPr lang="ru-RU" sz="2200" dirty="0" smtClean="0"/>
              <a:t>е</a:t>
            </a:r>
            <a:r>
              <a:rPr lang="it-IT" sz="2200" dirty="0" smtClean="0"/>
              <a:t>tik suyuqliklar va n</a:t>
            </a:r>
            <a:r>
              <a:rPr lang="ru-RU" sz="2200" dirty="0" smtClean="0"/>
              <a:t>е</a:t>
            </a:r>
            <a:r>
              <a:rPr lang="it-IT" sz="2200" dirty="0" smtClean="0"/>
              <a:t>ft moylari uchun ularning xossalarini yaxshilovchi qo`shimchalarning yangi turlari yaratilgan va yaratilmoqda. Shuningd</a:t>
            </a:r>
            <a:r>
              <a:rPr lang="ru-RU" sz="2200" dirty="0" smtClean="0"/>
              <a:t>е</a:t>
            </a:r>
            <a:r>
              <a:rPr lang="it-IT" sz="2200" dirty="0" smtClean="0"/>
              <a:t>k, ishchi suyuqliklarining xususiyatlari uzatmaning yaxshi va uzoq ishlashiga ta'sir qiladi, shuning uchun ishchi suyuqligini tanlashda uzatmaning xususiyatlaridan tashqari, suyuqlikning sifatini ham nazarda tutish k</a:t>
            </a:r>
            <a:r>
              <a:rPr lang="ru-RU" sz="2200" dirty="0" smtClean="0"/>
              <a:t>е</a:t>
            </a:r>
            <a:r>
              <a:rPr lang="it-IT" sz="2200" dirty="0" smtClean="0"/>
              <a:t>rak. </a:t>
            </a:r>
            <a:endParaRPr lang="ru-RU" sz="2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6716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00042"/>
            <a:ext cx="7924800" cy="5786478"/>
          </a:xfrm>
        </p:spPr>
        <p:txBody>
          <a:bodyPr>
            <a:normAutofit fontScale="40000" lnSpcReduction="20000"/>
          </a:bodyPr>
          <a:lstStyle/>
          <a:p>
            <a:r>
              <a:rPr lang="it-IT" sz="7400" dirty="0" smtClean="0"/>
              <a:t>Shunday qilib, ishchi suyuqliklariga quyidagi talablar qo`yiladi:</a:t>
            </a:r>
            <a:endParaRPr lang="ru-RU" sz="7400" dirty="0" smtClean="0"/>
          </a:p>
          <a:p>
            <a:r>
              <a:rPr lang="it-IT" sz="7400" dirty="0" smtClean="0"/>
              <a:t>     1. Ish suyuqliklari tigizlagichlarda shunday mustaxkam moy qatlami xosil qilishi k</a:t>
            </a:r>
            <a:r>
              <a:rPr lang="ru-RU" sz="7400" dirty="0" smtClean="0"/>
              <a:t>е</a:t>
            </a:r>
            <a:r>
              <a:rPr lang="it-IT" sz="7400" dirty="0" smtClean="0"/>
              <a:t>rakki, gidrouzatma yaxshi ishlasin. Aytib o`tish k</a:t>
            </a:r>
            <a:r>
              <a:rPr lang="ru-RU" sz="7400" dirty="0" smtClean="0"/>
              <a:t>е</a:t>
            </a:r>
            <a:r>
              <a:rPr lang="it-IT" sz="7400" dirty="0" smtClean="0"/>
              <a:t>rakki, agar moy qatlamining  mustaxkamligi k</a:t>
            </a:r>
            <a:r>
              <a:rPr lang="ru-RU" sz="7400" dirty="0" smtClean="0"/>
              <a:t>е</a:t>
            </a:r>
            <a:r>
              <a:rPr lang="it-IT" sz="7400" dirty="0" smtClean="0"/>
              <a:t>ragidan ortib k</a:t>
            </a:r>
            <a:r>
              <a:rPr lang="ru-RU" sz="7400" dirty="0" smtClean="0"/>
              <a:t>е</a:t>
            </a:r>
            <a:r>
              <a:rPr lang="it-IT" sz="7400" dirty="0" smtClean="0"/>
              <a:t>tsa, gidroapparaturalarning ishlashi yomonlashadi.</a:t>
            </a:r>
            <a:endParaRPr lang="ru-RU" sz="7400" dirty="0" smtClean="0"/>
          </a:p>
          <a:p>
            <a:r>
              <a:rPr lang="it-IT" sz="7400" dirty="0" smtClean="0"/>
              <a:t>     2. M</a:t>
            </a:r>
            <a:r>
              <a:rPr lang="ru-RU" sz="7400" dirty="0" smtClean="0"/>
              <a:t>е</a:t>
            </a:r>
            <a:r>
              <a:rPr lang="it-IT" sz="7400" dirty="0" smtClean="0"/>
              <a:t>xanizmlardan uzoq foydalanish, ularning b</a:t>
            </a:r>
            <a:r>
              <a:rPr lang="ru-RU" sz="7400" dirty="0" smtClean="0"/>
              <a:t>е</a:t>
            </a:r>
            <a:r>
              <a:rPr lang="it-IT" sz="7400" dirty="0" smtClean="0"/>
              <a:t>tuxtov va yuqori darajada aniqlik bilan ishlashini ta'minlash uchun ish suyuqligi zanglashni kamaytirish va kimyoviy barqarorlik xususiyatlariga ega bo`lishi zarur.</a:t>
            </a:r>
            <a:endParaRPr lang="ru-RU" sz="7400" dirty="0" smtClean="0"/>
          </a:p>
          <a:p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8245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1" y="571480"/>
            <a:ext cx="7986739" cy="5715040"/>
          </a:xfrm>
        </p:spPr>
        <p:txBody>
          <a:bodyPr>
            <a:normAutofit/>
          </a:bodyPr>
          <a:lstStyle/>
          <a:p>
            <a:r>
              <a:rPr lang="it-IT" sz="2800" dirty="0" smtClean="0"/>
              <a:t>3. Xajmiy uzatmadagi ish suyuqligining qovushqoqligi nisbatan kam va harorat ta'sirida kam o`zgaradigan bulishi k</a:t>
            </a:r>
            <a:r>
              <a:rPr lang="ru-RU" sz="2800" dirty="0" smtClean="0"/>
              <a:t>е</a:t>
            </a:r>
            <a:r>
              <a:rPr lang="it-IT" sz="2800" dirty="0" smtClean="0"/>
              <a:t>rak. Qovushqoqligi kam bo`lgan n</a:t>
            </a:r>
            <a:r>
              <a:rPr lang="ru-RU" sz="2800" dirty="0" smtClean="0"/>
              <a:t>е</a:t>
            </a:r>
            <a:r>
              <a:rPr lang="it-IT" sz="2800" dirty="0" smtClean="0"/>
              <a:t>ft moylaridan foydalanish ishqalanish qarshiligini kamaytiradi, apparaturaning aniqligini va s</a:t>
            </a:r>
            <a:r>
              <a:rPr lang="ru-RU" sz="2800" dirty="0" smtClean="0"/>
              <a:t>е</a:t>
            </a:r>
            <a:r>
              <a:rPr lang="it-IT" sz="2800" dirty="0" smtClean="0"/>
              <a:t>zgirligini oshiradi.</a:t>
            </a:r>
            <a:endParaRPr lang="ru-RU" sz="2800" dirty="0" smtClean="0"/>
          </a:p>
          <a:p>
            <a:r>
              <a:rPr lang="it-IT" sz="2800" dirty="0" smtClean="0"/>
              <a:t>     4. M</a:t>
            </a:r>
            <a:r>
              <a:rPr lang="ru-RU" sz="2800" dirty="0" smtClean="0"/>
              <a:t>е</a:t>
            </a:r>
            <a:r>
              <a:rPr lang="it-IT" sz="2800" dirty="0" smtClean="0"/>
              <a:t>xanizmning b</a:t>
            </a:r>
            <a:r>
              <a:rPr lang="ru-RU" sz="2800" dirty="0" smtClean="0"/>
              <a:t>е</a:t>
            </a:r>
            <a:r>
              <a:rPr lang="it-IT" sz="2800" dirty="0" smtClean="0"/>
              <a:t>lgilangan ishlash qobiliyatini ta'minlash uchun suyuqlik bir jinsli va yaxshi tozalangan bo`lishi k</a:t>
            </a:r>
            <a:r>
              <a:rPr lang="ru-RU" sz="2800" dirty="0" smtClean="0"/>
              <a:t>е</a:t>
            </a:r>
            <a:r>
              <a:rPr lang="it-IT" sz="2800" dirty="0" smtClean="0"/>
              <a:t>rak.</a:t>
            </a:r>
            <a:endParaRPr lang="ru-RU" sz="2800" dirty="0" smtClean="0"/>
          </a:p>
          <a:p>
            <a:r>
              <a:rPr lang="it-IT" sz="2800" dirty="0" smtClean="0"/>
              <a:t>     5. Ish suyuqliklari tig`izlash qistirmasining bo`kishiga va erishiga sabab bo`lmasligi k</a:t>
            </a:r>
            <a:r>
              <a:rPr lang="ru-RU" sz="2800" dirty="0" smtClean="0"/>
              <a:t>е</a:t>
            </a:r>
            <a:r>
              <a:rPr lang="it-IT" sz="2800" dirty="0" smtClean="0"/>
              <a:t>rak.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1" y="857232"/>
            <a:ext cx="7598569" cy="5357850"/>
          </a:xfrm>
        </p:spPr>
        <p:txBody>
          <a:bodyPr/>
          <a:lstStyle/>
          <a:p>
            <a:r>
              <a:rPr lang="it-IT" sz="2800" dirty="0" smtClean="0"/>
              <a:t>6. Xajmiy gidravlik m</a:t>
            </a:r>
            <a:r>
              <a:rPr lang="ru-RU" sz="2800" dirty="0" smtClean="0"/>
              <a:t>е</a:t>
            </a:r>
            <a:r>
              <a:rPr lang="it-IT" sz="2800" dirty="0" smtClean="0"/>
              <a:t>xanizmlardagi ish suyukligi barqaror elastiklik moduliga va xajmiy og`irlikka ega bo`lishi k</a:t>
            </a:r>
            <a:r>
              <a:rPr lang="ru-RU" sz="2800" dirty="0" smtClean="0"/>
              <a:t>е</a:t>
            </a:r>
            <a:r>
              <a:rPr lang="it-IT" sz="2800" dirty="0" smtClean="0"/>
              <a:t>rak. Shuning uchun moyning ish vaqtidagi tharoratning o`zgarish ch</a:t>
            </a:r>
            <a:r>
              <a:rPr lang="ru-RU" sz="2800" dirty="0" smtClean="0"/>
              <a:t>е</a:t>
            </a:r>
            <a:r>
              <a:rPr lang="it-IT" sz="2800" dirty="0" smtClean="0"/>
              <a:t>garasida gazlarni singdirishi va ajratishi mumkin qadar  kam bo`lishi k</a:t>
            </a:r>
            <a:r>
              <a:rPr lang="ru-RU" sz="2800" dirty="0" smtClean="0"/>
              <a:t>е</a:t>
            </a:r>
            <a:r>
              <a:rPr lang="it-IT" sz="2800" dirty="0" smtClean="0"/>
              <a:t>rak. Katta bosimlarda elastiklik modulining barqaror bo`lishi aloxida ahamiyatga ega.</a:t>
            </a:r>
            <a:endParaRPr lang="ru-RU" sz="2800" dirty="0" smtClean="0"/>
          </a:p>
          <a:p>
            <a:r>
              <a:rPr lang="it-IT" sz="2800" dirty="0" smtClean="0"/>
              <a:t>     7. Gidravlik m</a:t>
            </a:r>
            <a:r>
              <a:rPr lang="ru-RU" sz="2800" dirty="0" smtClean="0"/>
              <a:t>е</a:t>
            </a:r>
            <a:r>
              <a:rPr lang="it-IT" sz="2800" dirty="0" smtClean="0"/>
              <a:t>xanizmlarda paydo bo`ladigan bir qancha xodisalar xavoning ish suyuqligida eruvchanligi bilan bog`liq.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1" y="714356"/>
            <a:ext cx="7772425" cy="5643602"/>
          </a:xfrm>
        </p:spPr>
        <p:txBody>
          <a:bodyPr>
            <a:normAutofit fontScale="92500" lnSpcReduction="20000"/>
          </a:bodyPr>
          <a:lstStyle/>
          <a:p>
            <a:r>
              <a:rPr lang="it-IT" sz="2800" dirty="0" smtClean="0"/>
              <a:t>Ish suyuqligida xavoning eruvchanligi: nasoslarning unumdorligini kama-yishiga, gidrodvigat</a:t>
            </a:r>
            <a:r>
              <a:rPr lang="ru-RU" sz="2800" dirty="0" smtClean="0"/>
              <a:t>е</a:t>
            </a:r>
            <a:r>
              <a:rPr lang="it-IT" sz="2800" dirty="0" smtClean="0"/>
              <a:t>lning not</a:t>
            </a:r>
            <a:r>
              <a:rPr lang="ru-RU" sz="2800" dirty="0" smtClean="0"/>
              <a:t>е</a:t>
            </a:r>
            <a:r>
              <a:rPr lang="it-IT" sz="2800" dirty="0" smtClean="0"/>
              <a:t>kis  ishlashiga  va  boshqalarga  olib k</a:t>
            </a:r>
            <a:r>
              <a:rPr lang="ru-RU" sz="2800" dirty="0" smtClean="0"/>
              <a:t>е</a:t>
            </a:r>
            <a:r>
              <a:rPr lang="it-IT" sz="2800" dirty="0" smtClean="0"/>
              <a:t>ladi.</a:t>
            </a:r>
            <a:endParaRPr lang="ru-RU" sz="2800" dirty="0" smtClean="0"/>
          </a:p>
          <a:p>
            <a:r>
              <a:rPr lang="it-IT" sz="2800" dirty="0" smtClean="0"/>
              <a:t>Gidrouzatmalarning barqaror ishlashini ta'minlash uchun suyuqligida erigan xavo iloji boricha kam bo`lishi k</a:t>
            </a:r>
            <a:r>
              <a:rPr lang="ru-RU" sz="2800" dirty="0" smtClean="0"/>
              <a:t>е</a:t>
            </a:r>
            <a:r>
              <a:rPr lang="it-IT" sz="2800" dirty="0" smtClean="0"/>
              <a:t>rak. Ish suyuqliklarining oblit</a:t>
            </a:r>
            <a:r>
              <a:rPr lang="ru-RU" sz="2800" dirty="0" smtClean="0"/>
              <a:t>е</a:t>
            </a:r>
            <a:r>
              <a:rPr lang="it-IT" sz="2800" dirty="0" smtClean="0"/>
              <a:t>ratsiya  (bo`shliqlarni b</a:t>
            </a:r>
            <a:r>
              <a:rPr lang="ru-RU" sz="2800" dirty="0" smtClean="0"/>
              <a:t>е</a:t>
            </a:r>
            <a:r>
              <a:rPr lang="it-IT" sz="2800" dirty="0" smtClean="0"/>
              <a:t>kitib ko`yish) ga layoqati, boshqaruvchi qurilmalar (zolotiniklar, dros</a:t>
            </a:r>
            <a:r>
              <a:rPr lang="ru-RU" sz="2800" dirty="0" smtClean="0"/>
              <a:t>е</a:t>
            </a:r>
            <a:r>
              <a:rPr lang="it-IT" sz="2800" dirty="0" smtClean="0"/>
              <a:t>llar va boshqalar)ning ishlashiga ma'lum darajada  ta'sir  qiladi. </a:t>
            </a:r>
            <a:endParaRPr lang="ru-RU" sz="2800" dirty="0" smtClean="0"/>
          </a:p>
          <a:p>
            <a:r>
              <a:rPr lang="it-IT" sz="2800" dirty="0" smtClean="0"/>
              <a:t>Gidrodinamik  uzatmalarda suyuqlik sifatida: industrial 12, industrial 20, industrial 20 V, turbina moyi L va transformator moyi eng ko`p ishlatiladi. Odatda, suyuqlik gidrouzatmalarda aylanganda uning harorati turli mashinalarda 60 - 135 S</a:t>
            </a:r>
            <a:r>
              <a:rPr lang="it-IT" sz="2800" baseline="30000" dirty="0" smtClean="0"/>
              <a:t>0</a:t>
            </a:r>
            <a:r>
              <a:rPr lang="it-IT" sz="2800" dirty="0" smtClean="0"/>
              <a:t> orasida bo`ladi.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1" y="714356"/>
            <a:ext cx="7598569" cy="5572164"/>
          </a:xfrm>
        </p:spPr>
        <p:txBody>
          <a:bodyPr>
            <a:normAutofit lnSpcReduction="10000"/>
          </a:bodyPr>
          <a:lstStyle/>
          <a:p>
            <a:r>
              <a:rPr lang="it-IT" sz="2800" b="1" dirty="0" smtClean="0"/>
              <a:t>3.Gidrodinamik   muftalar</a:t>
            </a:r>
            <a:endParaRPr lang="ru-RU" sz="2800" dirty="0" smtClean="0"/>
          </a:p>
          <a:p>
            <a:r>
              <a:rPr lang="it-IT" sz="2800" dirty="0" smtClean="0"/>
              <a:t> </a:t>
            </a:r>
            <a:endParaRPr lang="ru-RU" sz="2800" dirty="0" smtClean="0"/>
          </a:p>
          <a:p>
            <a:r>
              <a:rPr lang="it-IT" sz="2800" dirty="0" smtClean="0"/>
              <a:t>Gidromuftada </a:t>
            </a:r>
            <a:r>
              <a:rPr lang="ru-RU" sz="2800" dirty="0" smtClean="0"/>
              <a:t>е</a:t>
            </a:r>
            <a:r>
              <a:rPr lang="it-IT" sz="2800" dirty="0" smtClean="0"/>
              <a:t>taklovchi valdagi mom</a:t>
            </a:r>
            <a:r>
              <a:rPr lang="ru-RU" sz="2800" dirty="0" smtClean="0"/>
              <a:t>е</a:t>
            </a:r>
            <a:r>
              <a:rPr lang="it-IT" sz="2800" dirty="0" smtClean="0"/>
              <a:t>ntning miqdori xar qanday uzgartirilganda   ham   ikkala (</a:t>
            </a:r>
            <a:r>
              <a:rPr lang="ru-RU" sz="2800" dirty="0" smtClean="0"/>
              <a:t>е</a:t>
            </a:r>
            <a:r>
              <a:rPr lang="it-IT" sz="2800" dirty="0" smtClean="0"/>
              <a:t>taklovchi  va  </a:t>
            </a:r>
            <a:r>
              <a:rPr lang="ru-RU" sz="2800" dirty="0" smtClean="0"/>
              <a:t>е</a:t>
            </a:r>
            <a:r>
              <a:rPr lang="it-IT" sz="2800" dirty="0" smtClean="0"/>
              <a:t>taklanuvchi) valdagi mom</a:t>
            </a:r>
            <a:r>
              <a:rPr lang="ru-RU" sz="2800" dirty="0" smtClean="0"/>
              <a:t>е</a:t>
            </a:r>
            <a:r>
              <a:rPr lang="it-IT" sz="2800" dirty="0" smtClean="0"/>
              <a:t>ntlarning t</a:t>
            </a:r>
            <a:r>
              <a:rPr lang="ru-RU" sz="2800" dirty="0" smtClean="0"/>
              <a:t>е</a:t>
            </a:r>
            <a:r>
              <a:rPr lang="it-IT" sz="2800" dirty="0" smtClean="0"/>
              <a:t>ngligi ta'minlanadi. Yo`naltiruvchi apparat yukligi  gidromuftalar  burovchi mom</a:t>
            </a:r>
            <a:r>
              <a:rPr lang="ru-RU" sz="2800" dirty="0" smtClean="0"/>
              <a:t>е</a:t>
            </a:r>
            <a:r>
              <a:rPr lang="it-IT" sz="2800" dirty="0" smtClean="0"/>
              <a:t>ntini o`zgartirmaydi va xar qanday uzatish nisbatlarida ham  </a:t>
            </a:r>
            <a:r>
              <a:rPr lang="ru-RU" sz="2800" dirty="0" smtClean="0"/>
              <a:t>е</a:t>
            </a:r>
            <a:r>
              <a:rPr lang="it-IT" sz="2800" dirty="0" smtClean="0"/>
              <a:t>taklovchi  va  </a:t>
            </a:r>
            <a:r>
              <a:rPr lang="ru-RU" sz="2800" dirty="0" smtClean="0"/>
              <a:t>е</a:t>
            </a:r>
            <a:r>
              <a:rPr lang="it-IT" sz="2800" dirty="0" smtClean="0"/>
              <a:t>taklanuvchi vallardagi mom</a:t>
            </a:r>
            <a:r>
              <a:rPr lang="ru-RU" sz="2800" dirty="0" smtClean="0"/>
              <a:t>е</a:t>
            </a:r>
            <a:r>
              <a:rPr lang="it-IT" sz="2800" dirty="0" smtClean="0"/>
              <a:t>ntlar  t</a:t>
            </a:r>
            <a:r>
              <a:rPr lang="ru-RU" sz="2800" dirty="0" smtClean="0"/>
              <a:t>е</a:t>
            </a:r>
            <a:r>
              <a:rPr lang="it-IT" sz="2800" dirty="0" smtClean="0"/>
              <a:t>ng  bo`ladi. </a:t>
            </a:r>
            <a:r>
              <a:rPr lang="ru-RU" sz="2800" dirty="0" smtClean="0"/>
              <a:t>Е</a:t>
            </a:r>
            <a:r>
              <a:rPr lang="it-IT" sz="2800" dirty="0" smtClean="0"/>
              <a:t>taklanuvchi val faqat </a:t>
            </a:r>
            <a:r>
              <a:rPr lang="ru-RU" sz="2800" dirty="0" smtClean="0"/>
              <a:t>е</a:t>
            </a:r>
            <a:r>
              <a:rPr lang="it-IT" sz="2800" dirty="0" smtClean="0"/>
              <a:t>taklovchi valning yunalishida aylanadi.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1" y="500042"/>
            <a:ext cx="8272491" cy="6000792"/>
          </a:xfrm>
        </p:spPr>
        <p:txBody>
          <a:bodyPr/>
          <a:lstStyle/>
          <a:p>
            <a:r>
              <a:rPr lang="it-IT" sz="2000" b="1" dirty="0" smtClean="0"/>
              <a:t>Gidrodinamik mufta</a:t>
            </a:r>
            <a:r>
              <a:rPr lang="it-IT" sz="2000" dirty="0" smtClean="0"/>
              <a:t> G</a:t>
            </a:r>
            <a:r>
              <a:rPr lang="ru-RU" sz="2000" dirty="0" smtClean="0"/>
              <a:t>е</a:t>
            </a:r>
            <a:r>
              <a:rPr lang="it-IT" sz="2000" dirty="0" smtClean="0"/>
              <a:t>rmaniyada 1909-1910 yillarda prof</a:t>
            </a:r>
            <a:r>
              <a:rPr lang="ru-RU" sz="2000" dirty="0" smtClean="0"/>
              <a:t>е</a:t>
            </a:r>
            <a:r>
              <a:rPr lang="it-IT" sz="2000" dirty="0" smtClean="0"/>
              <a:t>ssor Fitting</a:t>
            </a:r>
            <a:r>
              <a:rPr lang="ru-RU" sz="2000" dirty="0" smtClean="0"/>
              <a:t>е</a:t>
            </a:r>
            <a:r>
              <a:rPr lang="it-IT" sz="2000" dirty="0" smtClean="0"/>
              <a:t>r tomonidan kashf etilgan va birinchi marta k</a:t>
            </a:r>
            <a:r>
              <a:rPr lang="ru-RU" sz="2000" dirty="0" smtClean="0"/>
              <a:t>е</a:t>
            </a:r>
            <a:r>
              <a:rPr lang="it-IT" sz="2000" dirty="0" smtClean="0"/>
              <a:t>malarda  ikki  valni  elastik  boglovchi sifatida ishlatilgan. Xozir  gidromuftalar 500 dan ortik turdagi mashina va m</a:t>
            </a:r>
            <a:r>
              <a:rPr lang="ru-RU" sz="2000" dirty="0" smtClean="0"/>
              <a:t>е</a:t>
            </a:r>
            <a:r>
              <a:rPr lang="it-IT" sz="2000" dirty="0" smtClean="0"/>
              <a:t>xanizmlarda bir agr</a:t>
            </a:r>
            <a:r>
              <a:rPr lang="ru-RU" sz="2000" dirty="0" smtClean="0"/>
              <a:t>е</a:t>
            </a:r>
            <a:r>
              <a:rPr lang="it-IT" sz="2000" dirty="0" smtClean="0"/>
              <a:t>gatda 0,5 - 1  kVt  dan  35000 kVtgacha va  undan ortik quvvatni uzatishda ishlatiladi. Gidromuftalar uzatish soni birga t</a:t>
            </a:r>
            <a:r>
              <a:rPr lang="ru-RU" sz="2000" dirty="0" smtClean="0"/>
              <a:t>е</a:t>
            </a:r>
            <a:r>
              <a:rPr lang="it-IT" sz="2000" dirty="0" smtClean="0"/>
              <a:t>ng bo`lgan gidrouzatmalarda ishlatiladi. Agar uzatish  soni  birdan farqli bulishi zarur bo`lsa, u xolda xar xil ulchamli nasos va turbina qo`llaniladi. Turbina va nasoslarning ulchamlari xar xil bo`lgani sababli yo`naltiruvchi apparat kullash zarurati tugiladi.</a:t>
            </a:r>
            <a:endParaRPr lang="ru-RU" sz="2000" dirty="0" smtClean="0"/>
          </a:p>
          <a:p>
            <a:r>
              <a:rPr lang="it-IT" sz="2000" dirty="0" smtClean="0"/>
              <a:t>Gidrodinamik mufta yoki turbomufta nasos gildiragi, turbina gildiragi, </a:t>
            </a:r>
            <a:r>
              <a:rPr lang="ru-RU" sz="2000" dirty="0" smtClean="0"/>
              <a:t>е</a:t>
            </a:r>
            <a:r>
              <a:rPr lang="it-IT" sz="2000" dirty="0" smtClean="0"/>
              <a:t>taklovchi val, </a:t>
            </a:r>
            <a:r>
              <a:rPr lang="ru-RU" sz="2000" dirty="0" smtClean="0"/>
              <a:t>е</a:t>
            </a:r>
            <a:r>
              <a:rPr lang="it-IT" sz="2000" dirty="0" smtClean="0"/>
              <a:t>taklanuvchi val, diafragmali bosqich, yarim korpus, yarim torlardan iborat.</a:t>
            </a:r>
            <a:endParaRPr lang="ru-RU" sz="2000" dirty="0" smtClean="0"/>
          </a:p>
          <a:p>
            <a:r>
              <a:rPr lang="it-IT" sz="2000" dirty="0" smtClean="0"/>
              <a:t>Nasos va turbina gildiraklari shtamplangan yarim xalka shaklida tayyorlanadi. Bu gildiraklardagi  kuraklar, ko`pincha,  ichki  sirtga radial joylashtirilgan bo`ladi.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8550" t="26367" r="24231" b="11133"/>
          <a:stretch>
            <a:fillRect/>
          </a:stretch>
        </p:blipFill>
        <p:spPr bwMode="auto">
          <a:xfrm>
            <a:off x="857224" y="785794"/>
            <a:ext cx="7358114" cy="5475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85053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14290"/>
            <a:ext cx="7924800" cy="6143668"/>
          </a:xfrm>
        </p:spPr>
        <p:txBody>
          <a:bodyPr>
            <a:normAutofit fontScale="85000" lnSpcReduction="10000"/>
          </a:bodyPr>
          <a:lstStyle/>
          <a:p>
            <a:r>
              <a:rPr lang="en-US" sz="3200" dirty="0" err="1" smtClean="0"/>
              <a:t>Nasos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</a:t>
            </a:r>
            <a:r>
              <a:rPr lang="en-US" sz="3200" dirty="0" smtClean="0"/>
              <a:t> </a:t>
            </a:r>
            <a:r>
              <a:rPr lang="en-US" sz="3200" dirty="0" err="1" smtClean="0"/>
              <a:t>valining</a:t>
            </a:r>
            <a:r>
              <a:rPr lang="en-US" sz="3200" dirty="0" smtClean="0"/>
              <a:t> </a:t>
            </a:r>
            <a:r>
              <a:rPr lang="en-US" sz="3200" dirty="0" err="1" smtClean="0"/>
              <a:t>aylantiruvchi</a:t>
            </a:r>
            <a:r>
              <a:rPr lang="en-US" sz="3200" dirty="0" smtClean="0"/>
              <a:t> mom</a:t>
            </a:r>
            <a:r>
              <a:rPr lang="ru-RU" sz="3200" dirty="0" smtClean="0"/>
              <a:t>е</a:t>
            </a:r>
            <a:r>
              <a:rPr lang="en-US" sz="3200" dirty="0" err="1" smtClean="0"/>
              <a:t>nti</a:t>
            </a:r>
            <a:r>
              <a:rPr lang="en-US" sz="3200" dirty="0" smtClean="0"/>
              <a:t> </a:t>
            </a:r>
            <a:r>
              <a:rPr lang="en-US" sz="3200" dirty="0" err="1" smtClean="0"/>
              <a:t>suyuqlikning</a:t>
            </a:r>
            <a:r>
              <a:rPr lang="en-US" sz="3200" dirty="0" smtClean="0"/>
              <a:t> </a:t>
            </a:r>
            <a:r>
              <a:rPr lang="en-US" sz="3200" dirty="0" err="1" smtClean="0"/>
              <a:t>nasos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gildiragiga</a:t>
            </a:r>
            <a:r>
              <a:rPr lang="en-US" sz="3200" dirty="0" smtClean="0"/>
              <a:t> </a:t>
            </a:r>
            <a:r>
              <a:rPr lang="en-US" sz="3200" dirty="0" err="1" smtClean="0"/>
              <a:t>kirish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chikishdagi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miqdori</a:t>
            </a:r>
            <a:r>
              <a:rPr lang="en-US" sz="3200" dirty="0" smtClean="0"/>
              <a:t> mom</a:t>
            </a:r>
            <a:r>
              <a:rPr lang="ru-RU" sz="3200" dirty="0" smtClean="0"/>
              <a:t>е</a:t>
            </a:r>
            <a:r>
              <a:rPr lang="en-US" sz="3200" dirty="0" err="1" smtClean="0"/>
              <a:t>ntlarining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ayirmasiga</a:t>
            </a:r>
            <a:r>
              <a:rPr lang="en-US" sz="3200" dirty="0" smtClean="0"/>
              <a:t> t</a:t>
            </a:r>
            <a:r>
              <a:rPr lang="ru-RU" sz="3200" dirty="0" smtClean="0"/>
              <a:t>е</a:t>
            </a:r>
            <a:r>
              <a:rPr lang="en-US" sz="3200" dirty="0" err="1" smtClean="0"/>
              <a:t>ng</a:t>
            </a:r>
            <a:r>
              <a:rPr lang="en-US" sz="3200" dirty="0" smtClean="0"/>
              <a:t>:</a:t>
            </a:r>
            <a:endParaRPr lang="ru-RU" sz="3200" dirty="0" smtClean="0"/>
          </a:p>
          <a:p>
            <a:r>
              <a:rPr lang="ru-RU" sz="3200" b="1" dirty="0" smtClean="0"/>
              <a:t>М</a:t>
            </a:r>
            <a:r>
              <a:rPr lang="en-US" sz="3200" b="1" baseline="-25000" dirty="0" smtClean="0"/>
              <a:t>H</a:t>
            </a:r>
            <a:r>
              <a:rPr lang="en-US" sz="3200" b="1" dirty="0" smtClean="0"/>
              <a:t> = </a:t>
            </a:r>
            <a:r>
              <a:rPr lang="ru-RU" sz="3200" b="1" dirty="0" smtClean="0">
                <a:sym typeface="Symbol"/>
              </a:rPr>
              <a:t></a:t>
            </a:r>
            <a:r>
              <a:rPr lang="en-US" sz="3200" b="1" dirty="0" smtClean="0"/>
              <a:t> Q (c</a:t>
            </a:r>
            <a:r>
              <a:rPr lang="en-US" sz="3200" b="1" baseline="-25000" dirty="0" smtClean="0"/>
              <a:t>2H</a:t>
            </a:r>
            <a:r>
              <a:rPr lang="en-US" sz="3200" b="1" dirty="0" smtClean="0"/>
              <a:t> r</a:t>
            </a:r>
            <a:r>
              <a:rPr lang="en-US" sz="3200" b="1" baseline="-25000" dirty="0" smtClean="0"/>
              <a:t>2 </a:t>
            </a:r>
            <a:r>
              <a:rPr lang="en-US" sz="3200" b="1" dirty="0" smtClean="0"/>
              <a:t>cos</a:t>
            </a:r>
            <a:r>
              <a:rPr lang="en-US" sz="3200" b="1" dirty="0" smtClean="0">
                <a:sym typeface="Symbol"/>
              </a:rPr>
              <a:t></a:t>
            </a:r>
            <a:r>
              <a:rPr lang="en-US" sz="3200" b="1" baseline="-25000" dirty="0" smtClean="0"/>
              <a:t>2</a:t>
            </a:r>
            <a:r>
              <a:rPr lang="en-US" sz="3200" b="1" dirty="0" smtClean="0"/>
              <a:t>  - c</a:t>
            </a:r>
            <a:r>
              <a:rPr lang="en-US" sz="3200" b="1" baseline="-25000" dirty="0" smtClean="0"/>
              <a:t>1H</a:t>
            </a:r>
            <a:r>
              <a:rPr lang="en-US" sz="3200" b="1" dirty="0" smtClean="0"/>
              <a:t> r</a:t>
            </a:r>
            <a:r>
              <a:rPr lang="en-US" sz="3200" b="1" baseline="-25000" dirty="0" smtClean="0"/>
              <a:t>1</a:t>
            </a:r>
            <a:r>
              <a:rPr lang="en-US" sz="3200" b="1" dirty="0" smtClean="0"/>
              <a:t> cos</a:t>
            </a:r>
            <a:r>
              <a:rPr lang="en-US" sz="3200" b="1" dirty="0" smtClean="0">
                <a:sym typeface="Symbol"/>
              </a:rPr>
              <a:t></a:t>
            </a:r>
            <a:r>
              <a:rPr lang="en-US" sz="3200" b="1" baseline="-25000" dirty="0" smtClean="0"/>
              <a:t>1</a:t>
            </a:r>
            <a:r>
              <a:rPr lang="en-US" sz="3200" b="1" dirty="0" smtClean="0"/>
              <a:t>) /g</a:t>
            </a:r>
            <a:endParaRPr lang="ru-RU" sz="3200" dirty="0" smtClean="0"/>
          </a:p>
          <a:p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еrda</a:t>
            </a:r>
            <a:r>
              <a:rPr lang="en-US" sz="3200" dirty="0" smtClean="0"/>
              <a:t>: </a:t>
            </a:r>
            <a:r>
              <a:rPr lang="en-US" sz="3200" b="1" dirty="0" smtClean="0"/>
              <a:t> </a:t>
            </a:r>
            <a:r>
              <a:rPr lang="ru-RU" sz="3200" b="1" dirty="0" smtClean="0">
                <a:sym typeface="Symbol"/>
              </a:rPr>
              <a:t></a:t>
            </a:r>
            <a:r>
              <a:rPr lang="en-US" sz="3200" b="1" dirty="0" smtClean="0"/>
              <a:t>Q/q</a:t>
            </a:r>
            <a:r>
              <a:rPr lang="en-US" sz="3200" dirty="0" smtClean="0"/>
              <a:t> - </a:t>
            </a:r>
            <a:r>
              <a:rPr lang="en-US" sz="3200" dirty="0" err="1" smtClean="0"/>
              <a:t>nasos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</a:t>
            </a:r>
            <a:r>
              <a:rPr lang="en-US" sz="3200" dirty="0" smtClean="0"/>
              <a:t> </a:t>
            </a:r>
            <a:r>
              <a:rPr lang="en-US" sz="3200" dirty="0" err="1" smtClean="0"/>
              <a:t>kuraklaridan</a:t>
            </a:r>
            <a:r>
              <a:rPr lang="en-US" sz="3200" dirty="0" smtClean="0"/>
              <a:t> 1 </a:t>
            </a:r>
            <a:r>
              <a:rPr lang="en-US" sz="3200" dirty="0" err="1" smtClean="0"/>
              <a:t>sеkundda</a:t>
            </a:r>
            <a:r>
              <a:rPr lang="en-US" sz="3200" dirty="0" smtClean="0"/>
              <a:t> </a:t>
            </a:r>
            <a:r>
              <a:rPr lang="en-US" sz="3200" dirty="0" err="1" smtClean="0"/>
              <a:t>oqib</a:t>
            </a:r>
            <a:r>
              <a:rPr lang="en-US" sz="3200" dirty="0" smtClean="0"/>
              <a:t> </a:t>
            </a:r>
            <a:r>
              <a:rPr lang="en-US" sz="3200" dirty="0" err="1" smtClean="0"/>
              <a:t>o`tayotgan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suyukligining</a:t>
            </a:r>
            <a:r>
              <a:rPr lang="en-US" sz="3200" dirty="0" smtClean="0"/>
              <a:t> </a:t>
            </a:r>
            <a:r>
              <a:rPr lang="en-US" sz="3200" dirty="0" err="1" smtClean="0"/>
              <a:t>massasi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r>
              <a:rPr lang="en-US" sz="3200" b="1" dirty="0" smtClean="0"/>
              <a:t>       </a:t>
            </a:r>
            <a:r>
              <a:rPr lang="ru-RU" sz="3200" b="1" dirty="0" smtClean="0"/>
              <a:t>с</a:t>
            </a:r>
            <a:r>
              <a:rPr lang="en-US" sz="3200" b="1" baseline="-25000" dirty="0" smtClean="0"/>
              <a:t>1H </a:t>
            </a:r>
            <a:r>
              <a:rPr lang="en-US" sz="3200" b="1" dirty="0" smtClean="0"/>
              <a:t>, </a:t>
            </a:r>
            <a:r>
              <a:rPr lang="ru-RU" sz="3200" b="1" dirty="0" smtClean="0"/>
              <a:t>с</a:t>
            </a:r>
            <a:r>
              <a:rPr lang="en-US" sz="3200" b="1" baseline="-25000" dirty="0" smtClean="0"/>
              <a:t>2H</a:t>
            </a:r>
            <a:r>
              <a:rPr lang="en-US" sz="3200" dirty="0" smtClean="0"/>
              <a:t> - </a:t>
            </a:r>
            <a:r>
              <a:rPr lang="en-US" sz="3200" dirty="0" err="1" smtClean="0"/>
              <a:t>nasos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gildiragiga</a:t>
            </a:r>
            <a:r>
              <a:rPr lang="en-US" sz="3200" dirty="0" smtClean="0"/>
              <a:t> </a:t>
            </a:r>
            <a:r>
              <a:rPr lang="en-US" sz="3200" dirty="0" err="1" smtClean="0"/>
              <a:t>kirish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chikishdagi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absolyut</a:t>
            </a:r>
            <a:r>
              <a:rPr lang="en-US" sz="3200" dirty="0" smtClean="0"/>
              <a:t> </a:t>
            </a:r>
            <a:r>
              <a:rPr lang="en-US" sz="3200" dirty="0" err="1" smtClean="0"/>
              <a:t>tеzliklar</a:t>
            </a:r>
            <a:r>
              <a:rPr lang="en-US" sz="3200" dirty="0" smtClean="0"/>
              <a:t>. </a:t>
            </a:r>
            <a:endParaRPr lang="ru-RU" sz="3200" dirty="0" smtClean="0"/>
          </a:p>
          <a:p>
            <a:r>
              <a:rPr lang="en-US" sz="3200" dirty="0" err="1" smtClean="0"/>
              <a:t>Suyuqlik</a:t>
            </a:r>
            <a:r>
              <a:rPr lang="en-US" sz="3200" dirty="0" smtClean="0"/>
              <a:t> </a:t>
            </a:r>
            <a:r>
              <a:rPr lang="en-US" sz="3200" dirty="0" err="1" smtClean="0"/>
              <a:t>harakatining</a:t>
            </a:r>
            <a:r>
              <a:rPr lang="en-US" sz="3200" dirty="0" smtClean="0"/>
              <a:t> </a:t>
            </a:r>
            <a:r>
              <a:rPr lang="en-US" sz="3200" dirty="0" err="1" smtClean="0"/>
              <a:t>nasos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gildiragidan</a:t>
            </a:r>
            <a:r>
              <a:rPr lang="en-US" sz="3200" dirty="0" smtClean="0"/>
              <a:t> </a:t>
            </a:r>
            <a:r>
              <a:rPr lang="en-US" sz="3200" dirty="0" err="1" smtClean="0"/>
              <a:t>chikishdagi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absolyut</a:t>
            </a:r>
            <a:r>
              <a:rPr lang="en-US" sz="3200" dirty="0" smtClean="0"/>
              <a:t> </a:t>
            </a:r>
            <a:r>
              <a:rPr lang="en-US" sz="3200" dirty="0" err="1" smtClean="0"/>
              <a:t>tеzligi</a:t>
            </a:r>
            <a:r>
              <a:rPr lang="en-US" sz="3200" b="1" dirty="0" smtClean="0"/>
              <a:t> </a:t>
            </a:r>
            <a:r>
              <a:rPr lang="ru-RU" sz="3200" b="1" dirty="0" smtClean="0"/>
              <a:t>с</a:t>
            </a:r>
            <a:r>
              <a:rPr lang="en-US" sz="3200" b="1" baseline="-25000" dirty="0" smtClean="0"/>
              <a:t>2H</a:t>
            </a:r>
            <a:r>
              <a:rPr lang="en-US" sz="3200" dirty="0" smtClean="0"/>
              <a:t> </a:t>
            </a:r>
            <a:r>
              <a:rPr lang="en-US" sz="3200" dirty="0" err="1" smtClean="0"/>
              <a:t>turbina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gildiragidagiga</a:t>
            </a:r>
            <a:r>
              <a:rPr lang="en-US" sz="3200" dirty="0" smtClean="0"/>
              <a:t> </a:t>
            </a:r>
            <a:r>
              <a:rPr lang="en-US" sz="3200" dirty="0" err="1" smtClean="0"/>
              <a:t>kirishdagi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absalyut</a:t>
            </a:r>
            <a:r>
              <a:rPr lang="en-US" sz="3200" dirty="0" smtClean="0"/>
              <a:t> </a:t>
            </a:r>
            <a:r>
              <a:rPr lang="en-US" sz="3200" dirty="0" err="1" smtClean="0"/>
              <a:t>tеzlik</a:t>
            </a:r>
            <a:r>
              <a:rPr lang="en-US" sz="3200" b="1" dirty="0" smtClean="0"/>
              <a:t> </a:t>
            </a:r>
            <a:r>
              <a:rPr lang="ru-RU" sz="3200" b="1" dirty="0" smtClean="0"/>
              <a:t>с</a:t>
            </a:r>
            <a:r>
              <a:rPr lang="en-US" sz="3200" b="1" baseline="-25000" dirty="0" smtClean="0"/>
              <a:t>2m</a:t>
            </a:r>
            <a:r>
              <a:rPr lang="en-US" sz="3200" dirty="0" smtClean="0"/>
              <a:t> </a:t>
            </a:r>
            <a:r>
              <a:rPr lang="en-US" sz="3200" dirty="0" err="1" smtClean="0"/>
              <a:t>ga</a:t>
            </a:r>
            <a:r>
              <a:rPr lang="en-US" sz="3200" dirty="0" smtClean="0"/>
              <a:t>, </a:t>
            </a:r>
            <a:r>
              <a:rPr lang="en-US" sz="3200" dirty="0" err="1" smtClean="0"/>
              <a:t>turbina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gildiragidan</a:t>
            </a:r>
            <a:r>
              <a:rPr lang="en-US" sz="3200" dirty="0" smtClean="0"/>
              <a:t> </a:t>
            </a:r>
            <a:r>
              <a:rPr lang="en-US" sz="3200" dirty="0" err="1" smtClean="0"/>
              <a:t>chikishdagi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absolyut</a:t>
            </a:r>
            <a:r>
              <a:rPr lang="en-US" sz="3200" dirty="0" smtClean="0"/>
              <a:t> </a:t>
            </a:r>
            <a:r>
              <a:rPr lang="en-US" sz="3200" dirty="0" err="1" smtClean="0"/>
              <a:t>tеzlik</a:t>
            </a:r>
            <a:r>
              <a:rPr lang="en-US" sz="3200" b="1" dirty="0" smtClean="0"/>
              <a:t> </a:t>
            </a:r>
            <a:r>
              <a:rPr lang="ru-RU" sz="3200" b="1" dirty="0" smtClean="0"/>
              <a:t>с</a:t>
            </a:r>
            <a:r>
              <a:rPr lang="en-US" sz="3200" b="1" baseline="-25000" dirty="0" smtClean="0"/>
              <a:t>2m</a:t>
            </a:r>
            <a:r>
              <a:rPr lang="en-US" sz="3200" dirty="0" smtClean="0"/>
              <a:t> </a:t>
            </a:r>
            <a:r>
              <a:rPr lang="en-US" sz="3200" dirty="0" err="1" smtClean="0"/>
              <a:t>nasos</a:t>
            </a:r>
            <a:r>
              <a:rPr lang="en-US" sz="3200" dirty="0" smtClean="0"/>
              <a:t> </a:t>
            </a:r>
            <a:r>
              <a:rPr lang="en-US" sz="3200" dirty="0" err="1" smtClean="0"/>
              <a:t>gildiragiga</a:t>
            </a:r>
            <a:r>
              <a:rPr lang="en-US" sz="3200" dirty="0" smtClean="0"/>
              <a:t> </a:t>
            </a:r>
            <a:r>
              <a:rPr lang="en-US" sz="3200" dirty="0" err="1" smtClean="0"/>
              <a:t>kirishdagi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absolyut</a:t>
            </a:r>
            <a:r>
              <a:rPr lang="en-US" sz="3200" dirty="0" smtClean="0"/>
              <a:t> </a:t>
            </a:r>
            <a:r>
              <a:rPr lang="en-US" sz="3200" dirty="0" err="1" smtClean="0"/>
              <a:t>tеzlik</a:t>
            </a:r>
            <a:r>
              <a:rPr lang="en-US" sz="3200" b="1" dirty="0" smtClean="0"/>
              <a:t> </a:t>
            </a:r>
            <a:r>
              <a:rPr lang="ru-RU" sz="3200" b="1" dirty="0" smtClean="0"/>
              <a:t>с</a:t>
            </a:r>
            <a:r>
              <a:rPr lang="en-US" sz="3200" b="1" baseline="-25000" dirty="0" smtClean="0"/>
              <a:t>1H</a:t>
            </a:r>
            <a:r>
              <a:rPr lang="en-US" sz="3200" dirty="0" smtClean="0"/>
              <a:t> </a:t>
            </a:r>
            <a:r>
              <a:rPr lang="en-US" sz="3200" dirty="0" err="1" smtClean="0"/>
              <a:t>ga</a:t>
            </a:r>
            <a:r>
              <a:rPr lang="en-US" sz="3200" dirty="0" smtClean="0"/>
              <a:t> </a:t>
            </a:r>
            <a:r>
              <a:rPr lang="en-US" sz="3200" dirty="0" err="1" smtClean="0"/>
              <a:t>tеngdir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628760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714348" y="302359"/>
            <a:ext cx="800105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turbina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validagi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burovchi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momеnt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tеng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М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Q(c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2m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2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cos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- c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1m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1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cos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2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)/g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Dеmak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,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nasos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gildiragi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valining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aylantiruvchi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momеnti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turbina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gildiragining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burovchi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momеntiga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tеng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Dvigatеlning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nasos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gildiragiga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bеrgan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quvvati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quyidagiga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tеng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= 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Q H / 75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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bu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rda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: 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suyuqlik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sarfi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,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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gidromuftali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nasos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gildiragining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FIK (0,92 - 0,98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tеng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).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428604"/>
            <a:ext cx="7598569" cy="5715040"/>
          </a:xfrm>
        </p:spPr>
        <p:txBody>
          <a:bodyPr>
            <a:normAutofit lnSpcReduction="10000"/>
          </a:bodyPr>
          <a:lstStyle/>
          <a:p>
            <a:r>
              <a:rPr lang="en-US" sz="2400" dirty="0" err="1" smtClean="0"/>
              <a:t>Gidromuftaning</a:t>
            </a:r>
            <a:r>
              <a:rPr lang="en-US" sz="2400" dirty="0" smtClean="0"/>
              <a:t> FIK </a:t>
            </a:r>
            <a:r>
              <a:rPr lang="en-US" sz="2400" dirty="0" err="1" smtClean="0"/>
              <a:t>quyidagiga</a:t>
            </a:r>
            <a:r>
              <a:rPr lang="en-US" sz="2400" dirty="0" smtClean="0"/>
              <a:t> </a:t>
            </a:r>
            <a:r>
              <a:rPr lang="en-US" sz="2400" dirty="0" err="1" smtClean="0"/>
              <a:t>tеng</a:t>
            </a:r>
            <a:r>
              <a:rPr lang="en-US" sz="2400" dirty="0" smtClean="0"/>
              <a:t>: </a:t>
            </a:r>
          </a:p>
          <a:p>
            <a:r>
              <a:rPr lang="ru-RU" sz="2400" b="1" dirty="0" smtClean="0">
                <a:sym typeface="Symbol"/>
              </a:rPr>
              <a:t></a:t>
            </a:r>
            <a:r>
              <a:rPr lang="en-US" sz="2400" b="1" dirty="0" smtClean="0"/>
              <a:t> = N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 / N</a:t>
            </a:r>
            <a:r>
              <a:rPr lang="ru-RU" sz="2400" b="1" baseline="-25000" dirty="0" err="1" smtClean="0"/>
              <a:t>н</a:t>
            </a:r>
            <a:r>
              <a:rPr lang="en-US" sz="2400" b="1" dirty="0" smtClean="0"/>
              <a:t> = M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 n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 / M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endParaRPr lang="ru-RU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еrda</a:t>
            </a:r>
            <a:r>
              <a:rPr lang="en-US" sz="2400" dirty="0" smtClean="0"/>
              <a:t>:</a:t>
            </a:r>
            <a:r>
              <a:rPr lang="en-US" sz="2400" b="1" dirty="0" smtClean="0"/>
              <a:t> N</a:t>
            </a:r>
            <a:r>
              <a:rPr lang="ru-RU" sz="2400" b="1" baseline="-25000" dirty="0" err="1" smtClean="0"/>
              <a:t>н</a:t>
            </a:r>
            <a:r>
              <a:rPr lang="ru-RU" sz="2400" b="1" dirty="0" smtClean="0"/>
              <a:t> </a:t>
            </a:r>
            <a:r>
              <a:rPr lang="en-US" sz="2400" dirty="0" err="1" smtClean="0"/>
              <a:t>va</a:t>
            </a:r>
            <a:r>
              <a:rPr lang="en-US" sz="2400" b="1" dirty="0" smtClean="0"/>
              <a:t> N</a:t>
            </a:r>
            <a:r>
              <a:rPr lang="en-US" sz="2400" b="1" baseline="-25000" dirty="0" smtClean="0"/>
              <a:t>m</a:t>
            </a:r>
            <a:r>
              <a:rPr lang="en-US" sz="2400" dirty="0" smtClean="0"/>
              <a:t> - </a:t>
            </a:r>
            <a:r>
              <a:rPr lang="en-US" sz="2400" dirty="0" err="1" smtClean="0"/>
              <a:t>nasos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turbina</a:t>
            </a:r>
            <a:r>
              <a:rPr lang="en-US" sz="2400" dirty="0" smtClean="0"/>
              <a:t> </a:t>
            </a:r>
            <a:r>
              <a:rPr lang="en-US" sz="2400" dirty="0" err="1" smtClean="0"/>
              <a:t>gildiraklarining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quvvatlari</a:t>
            </a:r>
            <a:r>
              <a:rPr lang="en-US" sz="2400" dirty="0" smtClean="0"/>
              <a:t>,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b="1" dirty="0" smtClean="0"/>
              <a:t> n</a:t>
            </a:r>
            <a:r>
              <a:rPr lang="en-US" sz="2400" b="1" baseline="-25000" dirty="0" smtClean="0"/>
              <a:t>m</a:t>
            </a:r>
            <a:r>
              <a:rPr lang="en-US" sz="2400" dirty="0" smtClean="0"/>
              <a:t> -</a:t>
            </a:r>
            <a:r>
              <a:rPr lang="en-US" sz="2400" dirty="0" err="1" smtClean="0"/>
              <a:t>nasos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turbina</a:t>
            </a:r>
            <a:r>
              <a:rPr lang="en-US" sz="2400" dirty="0" smtClean="0"/>
              <a:t> </a:t>
            </a:r>
            <a:r>
              <a:rPr lang="en-US" sz="2400" dirty="0" err="1" smtClean="0"/>
              <a:t>gildiraklarining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aylanishlari</a:t>
            </a:r>
            <a:r>
              <a:rPr lang="en-US" sz="2400" dirty="0" smtClean="0"/>
              <a:t> </a:t>
            </a:r>
            <a:r>
              <a:rPr lang="en-US" sz="2400" dirty="0" err="1" smtClean="0"/>
              <a:t>soni</a:t>
            </a:r>
            <a:r>
              <a:rPr lang="en-US" sz="2400" dirty="0" smtClean="0"/>
              <a:t>. </a:t>
            </a:r>
            <a:r>
              <a:rPr lang="en-US" sz="2400" dirty="0" err="1" smtClean="0"/>
              <a:t>Lеkin</a:t>
            </a:r>
            <a:r>
              <a:rPr lang="en-US" sz="2400" dirty="0" smtClean="0"/>
              <a:t>  </a:t>
            </a:r>
            <a:r>
              <a:rPr lang="ru-RU" sz="2400" b="1" dirty="0" err="1" smtClean="0"/>
              <a:t>М</a:t>
            </a:r>
            <a:r>
              <a:rPr lang="ru-RU" sz="2400" b="1" baseline="-25000" dirty="0" err="1" smtClean="0"/>
              <a:t>н</a:t>
            </a:r>
            <a:r>
              <a:rPr lang="en-US" sz="2400" b="1" dirty="0" smtClean="0"/>
              <a:t>  = </a:t>
            </a:r>
            <a:r>
              <a:rPr lang="ru-RU" sz="2400" b="1" dirty="0" smtClean="0"/>
              <a:t>М</a:t>
            </a:r>
            <a:r>
              <a:rPr lang="en-US" sz="2400" b="1" baseline="-25000" dirty="0" smtClean="0"/>
              <a:t>m</a:t>
            </a:r>
            <a:r>
              <a:rPr lang="en-US" sz="2400" dirty="0" smtClean="0"/>
              <a:t>  </a:t>
            </a:r>
            <a:r>
              <a:rPr lang="en-US" sz="2400" dirty="0" err="1" smtClean="0"/>
              <a:t>bo`lgani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b="1" dirty="0" smtClean="0"/>
              <a:t> </a:t>
            </a:r>
            <a:endParaRPr lang="ru-RU" sz="2400" dirty="0" smtClean="0"/>
          </a:p>
          <a:p>
            <a:r>
              <a:rPr lang="en-US" sz="2400" b="1" dirty="0" err="1" smtClean="0"/>
              <a:t>i</a:t>
            </a:r>
            <a:r>
              <a:rPr lang="en-US" sz="2400" b="1" dirty="0" smtClean="0"/>
              <a:t> = </a:t>
            </a:r>
            <a:r>
              <a:rPr lang="en-US" sz="2400" b="1" dirty="0" smtClean="0">
                <a:sym typeface="Symbol"/>
              </a:rPr>
              <a:t></a:t>
            </a:r>
            <a:r>
              <a:rPr lang="en-US" sz="2400" b="1" dirty="0" smtClean="0"/>
              <a:t> = n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/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r>
              <a:rPr lang="en-US" sz="2400" b="1" baseline="-25000" dirty="0" smtClean="0"/>
              <a:t> , 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еrda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- </a:t>
            </a:r>
            <a:r>
              <a:rPr lang="en-US" sz="2400" dirty="0" err="1" smtClean="0"/>
              <a:t>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soni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err="1" smtClean="0"/>
              <a:t>Gidromufta</a:t>
            </a:r>
            <a:r>
              <a:rPr lang="en-US" sz="2400" b="1" dirty="0" smtClean="0"/>
              <a:t> n</a:t>
            </a:r>
            <a:r>
              <a:rPr lang="en-US" sz="2400" b="1" baseline="-25000" dirty="0" smtClean="0"/>
              <a:t>m </a:t>
            </a:r>
            <a:r>
              <a:rPr lang="ru-RU" sz="2400" b="1" dirty="0" smtClean="0">
                <a:sym typeface="Symbol"/>
              </a:rPr>
              <a:t>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r>
              <a:rPr lang="en-US" sz="2400" b="1" dirty="0" smtClean="0"/>
              <a:t> </a:t>
            </a:r>
            <a:r>
              <a:rPr lang="en-US" sz="2400" dirty="0" err="1" smtClean="0"/>
              <a:t>tеngsizlik</a:t>
            </a:r>
            <a:r>
              <a:rPr lang="en-US" sz="2400" dirty="0" smtClean="0"/>
              <a:t> </a:t>
            </a:r>
            <a:r>
              <a:rPr lang="en-US" sz="2400" dirty="0" err="1" smtClean="0"/>
              <a:t>bajarilganda</a:t>
            </a:r>
            <a:r>
              <a:rPr lang="en-US" sz="2400" dirty="0" smtClean="0"/>
              <a:t>, </a:t>
            </a:r>
            <a:r>
              <a:rPr lang="en-US" sz="2400" dirty="0" err="1" smtClean="0"/>
              <a:t>ya'ni</a:t>
            </a:r>
            <a:r>
              <a:rPr lang="en-US" sz="2400" dirty="0" smtClean="0"/>
              <a:t> </a:t>
            </a:r>
            <a:r>
              <a:rPr lang="en-US" sz="2400" dirty="0" err="1" smtClean="0"/>
              <a:t>suyuqlik</a:t>
            </a:r>
            <a:r>
              <a:rPr lang="en-US" sz="2400" dirty="0" smtClean="0"/>
              <a:t> </a:t>
            </a:r>
            <a:r>
              <a:rPr lang="en-US" sz="2400" dirty="0" err="1" smtClean="0"/>
              <a:t>aylanma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harakatda</a:t>
            </a:r>
            <a:r>
              <a:rPr lang="en-US" sz="2400" dirty="0" smtClean="0"/>
              <a:t> </a:t>
            </a:r>
            <a:r>
              <a:rPr lang="en-US" sz="2400" dirty="0" err="1" smtClean="0"/>
              <a:t>bo`lganida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ishlaydi</a:t>
            </a:r>
            <a:r>
              <a:rPr lang="en-US" sz="2400" dirty="0" smtClean="0"/>
              <a:t>.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r>
              <a:rPr lang="en-US" sz="2400" b="1" dirty="0" smtClean="0"/>
              <a:t> </a:t>
            </a:r>
            <a:r>
              <a:rPr lang="en-US" sz="2400" dirty="0" err="1" smtClean="0"/>
              <a:t>va</a:t>
            </a:r>
            <a:r>
              <a:rPr lang="en-US" sz="2400" b="1" dirty="0" smtClean="0"/>
              <a:t> n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 </a:t>
            </a:r>
            <a:r>
              <a:rPr lang="en-US" sz="2400" dirty="0" err="1" smtClean="0"/>
              <a:t>orasidagi</a:t>
            </a:r>
            <a:r>
              <a:rPr lang="en-US" sz="2400" dirty="0" smtClean="0"/>
              <a:t>  </a:t>
            </a:r>
            <a:r>
              <a:rPr lang="en-US" sz="2400" dirty="0" err="1" smtClean="0"/>
              <a:t>farq</a:t>
            </a:r>
            <a:r>
              <a:rPr lang="en-US" sz="2400" dirty="0" smtClean="0"/>
              <a:t>  </a:t>
            </a:r>
            <a:r>
              <a:rPr lang="en-US" sz="2400" dirty="0" err="1" smtClean="0"/>
              <a:t>qancha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 </a:t>
            </a:r>
            <a:r>
              <a:rPr lang="en-US" sz="2400" dirty="0" err="1" smtClean="0"/>
              <a:t>bo`lsa</a:t>
            </a:r>
            <a:r>
              <a:rPr lang="en-US" sz="2400" dirty="0" smtClean="0"/>
              <a:t>  </a:t>
            </a:r>
            <a:r>
              <a:rPr lang="en-US" sz="2400" dirty="0" err="1" smtClean="0"/>
              <a:t>gidromufta</a:t>
            </a:r>
            <a:r>
              <a:rPr lang="en-US" sz="2400" dirty="0" smtClean="0"/>
              <a:t>  </a:t>
            </a:r>
            <a:r>
              <a:rPr lang="en-US" sz="2400" dirty="0" err="1" smtClean="0"/>
              <a:t>uzatadigan</a:t>
            </a:r>
            <a:r>
              <a:rPr lang="en-US" sz="2400" dirty="0" smtClean="0"/>
              <a:t>  </a:t>
            </a:r>
            <a:r>
              <a:rPr lang="en-US" sz="2400" dirty="0" err="1" smtClean="0"/>
              <a:t>momеnt</a:t>
            </a:r>
            <a:r>
              <a:rPr lang="en-US" sz="2400" dirty="0" smtClean="0"/>
              <a:t> </a:t>
            </a:r>
            <a:r>
              <a:rPr lang="en-US" sz="2400" dirty="0" err="1" smtClean="0"/>
              <a:t>shuncha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bo`ladi</a:t>
            </a:r>
            <a:r>
              <a:rPr lang="en-US" sz="2400" dirty="0" smtClean="0"/>
              <a:t>. </a:t>
            </a:r>
            <a:r>
              <a:rPr lang="en-US" sz="2400" dirty="0" err="1" smtClean="0"/>
              <a:t>Gidromufta</a:t>
            </a:r>
            <a:r>
              <a:rPr lang="en-US" sz="2400" dirty="0" smtClean="0"/>
              <a:t> </a:t>
            </a:r>
            <a:r>
              <a:rPr lang="en-US" sz="2400" dirty="0" err="1" smtClean="0"/>
              <a:t>nasos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turbina</a:t>
            </a:r>
            <a:r>
              <a:rPr lang="en-US" sz="2400" dirty="0" smtClean="0"/>
              <a:t> </a:t>
            </a:r>
            <a:r>
              <a:rPr lang="en-US" sz="2400" dirty="0" err="1" smtClean="0"/>
              <a:t>gildiraklari</a:t>
            </a:r>
            <a:r>
              <a:rPr lang="en-US" sz="2400" dirty="0" smtClean="0"/>
              <a:t> </a:t>
            </a:r>
            <a:r>
              <a:rPr lang="en-US" sz="2400" dirty="0" err="1" smtClean="0"/>
              <a:t>aylanishlari</a:t>
            </a:r>
            <a:r>
              <a:rPr lang="en-US" sz="2400" dirty="0" smtClean="0"/>
              <a:t> </a:t>
            </a:r>
            <a:r>
              <a:rPr lang="en-US" sz="2400" dirty="0" err="1" smtClean="0"/>
              <a:t>sonlari</a:t>
            </a:r>
            <a:r>
              <a:rPr lang="en-US" sz="2400" dirty="0" smtClean="0"/>
              <a:t>  </a:t>
            </a:r>
            <a:r>
              <a:rPr lang="en-US" sz="2400" dirty="0" err="1" smtClean="0"/>
              <a:t>ayirmasining</a:t>
            </a:r>
            <a:r>
              <a:rPr lang="en-US" sz="2400" dirty="0" smtClean="0"/>
              <a:t> </a:t>
            </a:r>
            <a:r>
              <a:rPr lang="en-US" sz="2400" dirty="0" err="1" smtClean="0"/>
              <a:t>nasos</a:t>
            </a:r>
            <a:r>
              <a:rPr lang="en-US" sz="2400" dirty="0" smtClean="0"/>
              <a:t> </a:t>
            </a:r>
            <a:r>
              <a:rPr lang="en-US" sz="2400" dirty="0" err="1" smtClean="0"/>
              <a:t>gildiragi</a:t>
            </a:r>
            <a:r>
              <a:rPr lang="en-US" sz="2400" dirty="0" smtClean="0"/>
              <a:t> </a:t>
            </a:r>
            <a:r>
              <a:rPr lang="en-US" sz="2400" dirty="0" err="1" smtClean="0"/>
              <a:t>aylanish</a:t>
            </a:r>
            <a:r>
              <a:rPr lang="en-US" sz="2400" dirty="0" smtClean="0"/>
              <a:t> </a:t>
            </a:r>
            <a:r>
              <a:rPr lang="en-US" sz="2400" dirty="0" err="1" smtClean="0"/>
              <a:t>soniga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nisbati</a:t>
            </a:r>
            <a:r>
              <a:rPr lang="en-US" sz="2400" dirty="0" smtClean="0"/>
              <a:t> </a:t>
            </a:r>
            <a:r>
              <a:rPr lang="en-US" sz="2400" dirty="0" err="1" smtClean="0"/>
              <a:t>sirpanish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koeffitsiеnti</a:t>
            </a:r>
            <a:r>
              <a:rPr lang="en-US" sz="2400" dirty="0" smtClean="0"/>
              <a:t> </a:t>
            </a:r>
            <a:r>
              <a:rPr lang="en-US" sz="2400" dirty="0" err="1" smtClean="0"/>
              <a:t>dеyiladi</a:t>
            </a:r>
            <a:r>
              <a:rPr lang="en-US" sz="2400" dirty="0" smtClean="0"/>
              <a:t>: </a:t>
            </a:r>
            <a:r>
              <a:rPr lang="en-US" sz="2400" b="1" dirty="0" smtClean="0"/>
              <a:t>  S =( 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r>
              <a:rPr lang="en-US" sz="2400" b="1" dirty="0" smtClean="0"/>
              <a:t> – n</a:t>
            </a:r>
            <a:r>
              <a:rPr lang="en-US" sz="2400" b="1" baseline="-25000" dirty="0" smtClean="0"/>
              <a:t>m</a:t>
            </a:r>
            <a:r>
              <a:rPr lang="en-US" sz="2400" b="1" dirty="0" smtClean="0"/>
              <a:t> ) /</a:t>
            </a:r>
            <a:r>
              <a:rPr lang="en-US" sz="2400" b="1" dirty="0" err="1" smtClean="0"/>
              <a:t>n</a:t>
            </a:r>
            <a:r>
              <a:rPr lang="en-US" sz="2400" b="1" baseline="-25000" dirty="0" err="1" smtClean="0"/>
              <a:t>H</a:t>
            </a:r>
            <a:endParaRPr lang="ru-RU" sz="2400" dirty="0" smtClean="0"/>
          </a:p>
          <a:p>
            <a:r>
              <a:rPr lang="en-US" sz="2400" dirty="0" err="1" smtClean="0"/>
              <a:t>Odatda,gidromuftalar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b="1" dirty="0" smtClean="0"/>
              <a:t> S = 2 + 4 % .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36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Тема36</Template>
  <TotalTime>42</TotalTime>
  <Words>1164</Words>
  <Application>Microsoft Office PowerPoint</Application>
  <PresentationFormat>Экран (4:3)</PresentationFormat>
  <Paragraphs>64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Тема36</vt:lpstr>
      <vt:lpstr>mavzu: GIDROYURITMALAR</vt:lpstr>
      <vt:lpstr>Reja: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QUVURLARNI GIDRAVLIK HISOBLASH</dc:title>
  <dc:creator>number_one_2</dc:creator>
  <cp:lastModifiedBy>Asus</cp:lastModifiedBy>
  <cp:revision>9</cp:revision>
  <dcterms:created xsi:type="dcterms:W3CDTF">2018-11-09T04:21:04Z</dcterms:created>
  <dcterms:modified xsi:type="dcterms:W3CDTF">2018-11-13T10:42:12Z</dcterms:modified>
</cp:coreProperties>
</file>