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6"/>
  </p:notesMasterIdLst>
  <p:sldIdLst>
    <p:sldId id="314" r:id="rId2"/>
    <p:sldId id="319" r:id="rId3"/>
    <p:sldId id="415" r:id="rId4"/>
    <p:sldId id="409" r:id="rId5"/>
    <p:sldId id="404" r:id="rId6"/>
    <p:sldId id="417" r:id="rId7"/>
    <p:sldId id="405" r:id="rId8"/>
    <p:sldId id="416" r:id="rId9"/>
    <p:sldId id="406" r:id="rId10"/>
    <p:sldId id="407" r:id="rId11"/>
    <p:sldId id="408" r:id="rId12"/>
    <p:sldId id="410" r:id="rId13"/>
    <p:sldId id="412" r:id="rId14"/>
    <p:sldId id="323" r:id="rId15"/>
  </p:sldIdLst>
  <p:sldSz cx="9144000" cy="6858000" type="screen4x3"/>
  <p:notesSz cx="6735763" cy="9869488"/>
  <p:defaultTextStyle>
    <a:defPPr>
      <a:defRPr lang="ru-RU"/>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8000"/>
    <a:srgbClr val="66FFFF"/>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34" autoAdjust="0"/>
    <p:restoredTop sz="64919" autoAdjust="0"/>
  </p:normalViewPr>
  <p:slideViewPr>
    <p:cSldViewPr>
      <p:cViewPr>
        <p:scale>
          <a:sx n="96" d="100"/>
          <a:sy n="96" d="100"/>
        </p:scale>
        <p:origin x="-1066" y="-1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7825" cy="49212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16350" y="0"/>
            <a:ext cx="2917825" cy="49212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00645E5-77CE-4186-B786-2F6DDD9B1D93}" type="datetimeFigureOut">
              <a:rPr lang="ru-RU"/>
              <a:pPr>
                <a:defRPr/>
              </a:pPr>
              <a:t>04.06.2019</a:t>
            </a:fld>
            <a:endParaRPr lang="ru-RU"/>
          </a:p>
        </p:txBody>
      </p:sp>
      <p:sp>
        <p:nvSpPr>
          <p:cNvPr id="4" name="Образ слайда 3"/>
          <p:cNvSpPr>
            <a:spLocks noGrp="1" noRot="1" noChangeAspect="1"/>
          </p:cNvSpPr>
          <p:nvPr>
            <p:ph type="sldImg" idx="2"/>
          </p:nvPr>
        </p:nvSpPr>
        <p:spPr>
          <a:xfrm>
            <a:off x="901700" y="739775"/>
            <a:ext cx="4933950" cy="370205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73100" y="4687888"/>
            <a:ext cx="5389563" cy="4441825"/>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9375775"/>
            <a:ext cx="2917825" cy="49212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16350" y="9375775"/>
            <a:ext cx="2917825" cy="49212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28A9BEA-494C-4DB8-9894-6957CAEFD0BC}" type="slidenum">
              <a:rPr lang="ru-RU"/>
              <a:pPr>
                <a:defRPr/>
              </a:pPr>
              <a:t>‹#›</a:t>
            </a:fld>
            <a:endParaRPr lang="ru-RU"/>
          </a:p>
        </p:txBody>
      </p:sp>
    </p:spTree>
    <p:extLst>
      <p:ext uri="{BB962C8B-B14F-4D97-AF65-F5344CB8AC3E}">
        <p14:creationId xmlns:p14="http://schemas.microsoft.com/office/powerpoint/2010/main" val="31706271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pPr>
              <a:defRPr/>
            </a:pPr>
            <a:fld id="{F6E9B9B5-378A-4400-AA5A-13C13E6F9116}" type="datetime1">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9662D37-5048-4FFB-BB49-EBEC3A6278FB}"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84D1C0DD-A8E8-495D-A4C3-F9D4CDDC442E}" type="datetime1">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71A9DBC-AEDF-4481-858D-FF6031CD0FE2}"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pPr>
              <a:defRPr/>
            </a:pPr>
            <a:fld id="{D45FA79C-289E-4AE5-BCD3-5B5753B33ADD}" type="datetime1">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E8761FB-6395-4974-989F-5C0E27545ACA}"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p:cNvSpPr>
            <a:spLocks noGrp="1"/>
          </p:cNvSpPr>
          <p:nvPr>
            <p:ph type="dt" sz="half" idx="10"/>
          </p:nvPr>
        </p:nvSpPr>
        <p:spPr/>
        <p:txBody>
          <a:bodyPr/>
          <a:lstStyle>
            <a:lvl1pPr>
              <a:defRPr/>
            </a:lvl1pPr>
          </a:lstStyle>
          <a:p>
            <a:pPr>
              <a:defRPr/>
            </a:pPr>
            <a:fld id="{0C9A6904-813C-4E85-8E10-45F39E040BD4}" type="datetime1">
              <a:rPr lang="ru-RU"/>
              <a:pPr>
                <a:defRPr/>
              </a:pPr>
              <a:t>04.06.2019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4311BAA-A43C-4C1A-B4E4-C00D4C26A44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p:cNvSpPr>
            <a:spLocks noGrp="1"/>
          </p:cNvSpPr>
          <p:nvPr>
            <p:ph type="dt" sz="half" idx="10"/>
          </p:nvPr>
        </p:nvSpPr>
        <p:spPr/>
        <p:txBody>
          <a:bodyPr/>
          <a:lstStyle>
            <a:lvl1pPr>
              <a:defRPr/>
            </a:lvl1pPr>
          </a:lstStyle>
          <a:p>
            <a:pPr>
              <a:defRPr/>
            </a:pPr>
            <a:fld id="{A33B5FFE-D557-48C8-B1F8-AE255E2EAF34}" type="datetime1">
              <a:rPr lang="ru-RU"/>
              <a:pPr>
                <a:defRPr/>
              </a:pPr>
              <a:t>04.06.2019</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83A32FC7-134B-44FC-AF02-382A2037C92A}"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p:cNvSpPr>
            <a:spLocks noGrp="1"/>
          </p:cNvSpPr>
          <p:nvPr>
            <p:ph type="dt" sz="half" idx="10"/>
          </p:nvPr>
        </p:nvSpPr>
        <p:spPr/>
        <p:txBody>
          <a:bodyPr/>
          <a:lstStyle>
            <a:lvl1pPr>
              <a:defRPr/>
            </a:lvl1pPr>
          </a:lstStyle>
          <a:p>
            <a:pPr>
              <a:defRPr/>
            </a:pPr>
            <a:fld id="{2C7635EE-0E1F-40B2-9E04-48A4CD48965D}" type="datetime1">
              <a:rPr lang="ru-RU"/>
              <a:pPr>
                <a:defRPr/>
              </a:pPr>
              <a:t>04.06.2019</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94894435-259F-4653-8C12-2F0366D36A7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A68388D4-32F0-44BC-B5A2-65CE2A13416D}" type="datetime1">
              <a:rPr lang="ru-RU"/>
              <a:pPr>
                <a:defRPr/>
              </a:pPr>
              <a:t>04.06.2019</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22641741-D84D-4149-9568-4B2996184E8D}"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6D8F0434-FE38-4F1C-9AA9-88651913E367}" type="datetime1">
              <a:rPr lang="ru-RU"/>
              <a:pPr>
                <a:defRPr/>
              </a:pPr>
              <a:t>04.06.2019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46B39EE-44D9-4280-9E39-FCE09499FFD7}"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F3450841-A120-479B-8A7D-9BF5A840BA15}" type="datetime1">
              <a:rPr lang="ru-RU"/>
              <a:pPr>
                <a:defRPr/>
              </a:pPr>
              <a:t>04.06.2019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7480CEA1-7A67-482D-9FC8-073C8C40C165}"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3BF11E97-A0E3-4C1B-BC42-CDA66A02FD09}" type="datetime1">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36B2819-2760-472A-939B-3A021736475C}"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3C55E952-AF20-408E-BE3C-BF7DEF72C167}" type="datetime1">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398FE61-C2F5-4EF1-A934-2173D52A719C}"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en-US"/>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a:lstStyle/>
          <a:p>
            <a:pPr lvl="0"/>
            <a:endParaRPr lang="ru-RU" noProof="0"/>
          </a:p>
        </p:txBody>
      </p:sp>
      <p:sp>
        <p:nvSpPr>
          <p:cNvPr id="4" name="Дата 3"/>
          <p:cNvSpPr>
            <a:spLocks noGrp="1"/>
          </p:cNvSpPr>
          <p:nvPr>
            <p:ph type="dt" sz="half" idx="10"/>
          </p:nvPr>
        </p:nvSpPr>
        <p:spPr/>
        <p:txBody>
          <a:bodyPr/>
          <a:lstStyle>
            <a:lvl1pPr>
              <a:defRPr/>
            </a:lvl1pPr>
          </a:lstStyle>
          <a:p>
            <a:pPr>
              <a:defRPr/>
            </a:pPr>
            <a:fld id="{95B1CFBB-6589-4F6C-A88A-139E9A378D82}" type="datetime1">
              <a:rPr lang="ru-RU"/>
              <a:pPr>
                <a:defRPr/>
              </a:pPr>
              <a:t>04.06.2019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C1FE932-7B69-46DD-8EFE-019452AF0A73}"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C0B39BF-46E6-4194-9E0F-9022ABB5B2C6}" type="datetime1">
              <a:rPr lang="ru-RU"/>
              <a:pPr>
                <a:defRPr/>
              </a:pPr>
              <a:t>04.06.2019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0F49049-1772-49F2-B81E-4269B27595C0}"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083757E9-D64F-45CA-8FE0-9A05B83861F2}"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5E8D4606-11D0-4F85-9692-A3839ECC18D0}" type="slidenum">
              <a:rPr lang="ru-RU"/>
              <a:pPr>
                <a:defRPr/>
              </a:pPr>
              <a:t>1</a:t>
            </a:fld>
            <a:endParaRPr lang="ru-RU"/>
          </a:p>
        </p:txBody>
      </p:sp>
      <p:sp>
        <p:nvSpPr>
          <p:cNvPr id="5" name="Скругленный прямоугольник 4"/>
          <p:cNvSpPr/>
          <p:nvPr/>
        </p:nvSpPr>
        <p:spPr>
          <a:xfrm>
            <a:off x="1475656" y="836713"/>
            <a:ext cx="7272808" cy="5112567"/>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marL="457200" indent="-457200" algn="ctr">
              <a:defRPr/>
            </a:pPr>
            <a:r>
              <a:rPr lang="uz-Cyrl-UZ" sz="3000" b="1" dirty="0">
                <a:solidFill>
                  <a:srgbClr val="0000CC"/>
                </a:solidFill>
                <a:latin typeface="Times New Roman" pitchFamily="18" charset="0"/>
                <a:cs typeface="Times New Roman" pitchFamily="18" charset="0"/>
              </a:rPr>
              <a:t>Mavzu: </a:t>
            </a:r>
            <a:r>
              <a:rPr lang="en-US" sz="3200" b="1" dirty="0" err="1" smtClean="0">
                <a:solidFill>
                  <a:srgbClr val="008000"/>
                </a:solidFill>
                <a:latin typeface="Times New Roman" pitchFamily="18" charset="0"/>
                <a:cs typeface="Times New Roman" pitchFamily="18" charset="0"/>
              </a:rPr>
              <a:t>Ishqalanish</a:t>
            </a:r>
            <a:r>
              <a:rPr lang="en-US" sz="3200" b="1" dirty="0" smtClean="0">
                <a:solidFill>
                  <a:srgbClr val="008000"/>
                </a:solidFill>
                <a:latin typeface="Times New Roman" pitchFamily="18" charset="0"/>
                <a:cs typeface="Times New Roman" pitchFamily="18" charset="0"/>
              </a:rPr>
              <a:t> </a:t>
            </a:r>
            <a:r>
              <a:rPr lang="en-US" sz="3200" b="1" dirty="0" err="1" smtClean="0">
                <a:solidFill>
                  <a:srgbClr val="008000"/>
                </a:solidFill>
                <a:latin typeface="Times New Roman" pitchFamily="18" charset="0"/>
                <a:cs typeface="Times New Roman" pitchFamily="18" charset="0"/>
              </a:rPr>
              <a:t>va</a:t>
            </a:r>
            <a:r>
              <a:rPr lang="en-US" sz="3200" b="1" dirty="0" smtClean="0">
                <a:solidFill>
                  <a:srgbClr val="008000"/>
                </a:solidFill>
                <a:latin typeface="Times New Roman" pitchFamily="18" charset="0"/>
                <a:cs typeface="Times New Roman" pitchFamily="18" charset="0"/>
              </a:rPr>
              <a:t> mo</a:t>
            </a:r>
            <a:r>
              <a:rPr lang="ru-RU" sz="3200" b="1" dirty="0" err="1" smtClean="0">
                <a:solidFill>
                  <a:srgbClr val="008000"/>
                </a:solidFill>
                <a:latin typeface="Times New Roman" pitchFamily="18" charset="0"/>
                <a:cs typeface="Times New Roman" pitchFamily="18" charset="0"/>
              </a:rPr>
              <a:t>ylash</a:t>
            </a:r>
            <a:r>
              <a:rPr lang="ru-RU" sz="3200" b="1" dirty="0" smtClean="0">
                <a:solidFill>
                  <a:srgbClr val="008000"/>
                </a:solidFill>
                <a:latin typeface="Times New Roman" pitchFamily="18" charset="0"/>
                <a:cs typeface="Times New Roman" pitchFamily="18" charset="0"/>
              </a:rPr>
              <a:t>. </a:t>
            </a:r>
            <a:r>
              <a:rPr lang="en-US" sz="3200" b="1" dirty="0" err="1" smtClean="0">
                <a:solidFill>
                  <a:srgbClr val="008000"/>
                </a:solidFill>
                <a:latin typeface="Times New Roman" pitchFamily="18" charset="0"/>
                <a:cs typeface="Times New Roman" pitchFamily="18" charset="0"/>
              </a:rPr>
              <a:t>Moylar</a:t>
            </a:r>
            <a:r>
              <a:rPr lang="en-US" sz="3200" b="1" dirty="0" smtClean="0">
                <a:solidFill>
                  <a:srgbClr val="008000"/>
                </a:solidFill>
                <a:latin typeface="Times New Roman" pitchFamily="18" charset="0"/>
                <a:cs typeface="Times New Roman" pitchFamily="18" charset="0"/>
              </a:rPr>
              <a:t> </a:t>
            </a:r>
            <a:r>
              <a:rPr lang="en-US" sz="3200" b="1" dirty="0" err="1" smtClean="0">
                <a:solidFill>
                  <a:srgbClr val="008000"/>
                </a:solidFill>
                <a:latin typeface="Times New Roman" pitchFamily="18" charset="0"/>
                <a:cs typeface="Times New Roman" pitchFamily="18" charset="0"/>
              </a:rPr>
              <a:t>va</a:t>
            </a:r>
            <a:r>
              <a:rPr lang="en-US" sz="3200" b="1" dirty="0" smtClean="0">
                <a:solidFill>
                  <a:srgbClr val="008000"/>
                </a:solidFill>
                <a:latin typeface="Times New Roman" pitchFamily="18" charset="0"/>
                <a:cs typeface="Times New Roman" pitchFamily="18" charset="0"/>
              </a:rPr>
              <a:t> </a:t>
            </a:r>
            <a:r>
              <a:rPr lang="en-US" sz="3200" b="1" dirty="0" err="1" smtClean="0">
                <a:solidFill>
                  <a:srgbClr val="008000"/>
                </a:solidFill>
                <a:latin typeface="Times New Roman" pitchFamily="18" charset="0"/>
                <a:cs typeface="Times New Roman" pitchFamily="18" charset="0"/>
              </a:rPr>
              <a:t>ularni</a:t>
            </a:r>
            <a:r>
              <a:rPr lang="en-US" sz="3200" b="1" dirty="0" smtClean="0">
                <a:solidFill>
                  <a:srgbClr val="008000"/>
                </a:solidFill>
                <a:latin typeface="Times New Roman" pitchFamily="18" charset="0"/>
                <a:cs typeface="Times New Roman" pitchFamily="18" charset="0"/>
              </a:rPr>
              <a:t> </a:t>
            </a:r>
            <a:r>
              <a:rPr lang="en-US" sz="3200" b="1" dirty="0" err="1" smtClean="0">
                <a:solidFill>
                  <a:srgbClr val="008000"/>
                </a:solidFill>
                <a:latin typeface="Times New Roman" pitchFamily="18" charset="0"/>
                <a:cs typeface="Times New Roman" pitchFamily="18" charset="0"/>
              </a:rPr>
              <a:t>ishqalanishga</a:t>
            </a:r>
            <a:r>
              <a:rPr lang="en-US" sz="3200" b="1" dirty="0" smtClean="0">
                <a:solidFill>
                  <a:srgbClr val="008000"/>
                </a:solidFill>
                <a:latin typeface="Times New Roman" pitchFamily="18" charset="0"/>
                <a:cs typeface="Times New Roman" pitchFamily="18" charset="0"/>
              </a:rPr>
              <a:t> </a:t>
            </a:r>
            <a:r>
              <a:rPr lang="en-US" sz="3200" b="1" dirty="0" err="1" smtClean="0">
                <a:solidFill>
                  <a:srgbClr val="008000"/>
                </a:solidFill>
                <a:latin typeface="Times New Roman" pitchFamily="18" charset="0"/>
                <a:cs typeface="Times New Roman" pitchFamily="18" charset="0"/>
              </a:rPr>
              <a:t>ta`siri</a:t>
            </a:r>
            <a:r>
              <a:rPr lang="en-US" sz="3200" b="1" dirty="0" smtClean="0">
                <a:solidFill>
                  <a:srgbClr val="008000"/>
                </a:solidFill>
                <a:latin typeface="Times New Roman" pitchFamily="18" charset="0"/>
                <a:cs typeface="Times New Roman" pitchFamily="18" charset="0"/>
              </a:rPr>
              <a:t>.</a:t>
            </a:r>
            <a:endParaRPr lang="uz-Cyrl-UZ" sz="3000" b="1" dirty="0">
              <a:solidFill>
                <a:srgbClr val="0000CC"/>
              </a:solidFill>
              <a:latin typeface="Times New Roman" pitchFamily="18" charset="0"/>
              <a:cs typeface="Times New Roman" pitchFamily="18" charset="0"/>
            </a:endParaRPr>
          </a:p>
          <a:p>
            <a:pPr marL="457200" indent="-457200" algn="ctr">
              <a:defRPr/>
            </a:pPr>
            <a:endParaRPr lang="uz-Cyrl-UZ" sz="3000" b="1" dirty="0">
              <a:solidFill>
                <a:srgbClr val="0000CC"/>
              </a:solidFill>
              <a:latin typeface="Times New Roman" pitchFamily="18" charset="0"/>
              <a:cs typeface="Times New Roman" pitchFamily="18" charset="0"/>
            </a:endParaRPr>
          </a:p>
          <a:p>
            <a:pPr marL="457200" indent="-457200" algn="ctr">
              <a:defRPr/>
            </a:pPr>
            <a:r>
              <a:rPr lang="uz-Cyrl-UZ" sz="3000" b="1" dirty="0">
                <a:solidFill>
                  <a:srgbClr val="0000CC"/>
                </a:solidFill>
                <a:latin typeface="Times New Roman" pitchFamily="18" charset="0"/>
                <a:cs typeface="Times New Roman" pitchFamily="18" charset="0"/>
              </a:rPr>
              <a:t>REJA:</a:t>
            </a:r>
            <a:endParaRPr lang="en-US" sz="3000" b="1" dirty="0">
              <a:solidFill>
                <a:srgbClr val="0000CC"/>
              </a:solidFill>
              <a:latin typeface="Times New Roman" pitchFamily="18" charset="0"/>
              <a:cs typeface="Times New Roman" pitchFamily="18" charset="0"/>
            </a:endParaRPr>
          </a:p>
          <a:p>
            <a:pPr marL="457200" indent="-457200" algn="ctr">
              <a:defRPr/>
            </a:pPr>
            <a:endParaRPr lang="uz-Cyrl-UZ" sz="800" dirty="0">
              <a:solidFill>
                <a:srgbClr val="000000"/>
              </a:solidFill>
              <a:latin typeface="Times New Roman" pitchFamily="18" charset="0"/>
              <a:cs typeface="Times New Roman" pitchFamily="18" charset="0"/>
            </a:endParaRPr>
          </a:p>
          <a:p>
            <a:pPr marL="457200" indent="-457200" algn="just">
              <a:buFontTx/>
              <a:buAutoNum type="arabicPeriod"/>
              <a:defRPr/>
            </a:pPr>
            <a:r>
              <a:rPr lang="en-US" sz="3000" b="1" dirty="0" err="1">
                <a:solidFill>
                  <a:schemeClr val="tx1"/>
                </a:solidFill>
                <a:latin typeface="Times New Roman" pitchFamily="18" charset="0"/>
                <a:cs typeface="Times New Roman" pitchFamily="18" charset="0"/>
              </a:rPr>
              <a:t>Moylash</a:t>
            </a:r>
            <a:r>
              <a:rPr lang="en-US" sz="3000" b="1" dirty="0">
                <a:solidFill>
                  <a:schemeClr val="tx1"/>
                </a:solidFill>
                <a:latin typeface="Times New Roman" pitchFamily="18" charset="0"/>
                <a:cs typeface="Times New Roman" pitchFamily="18" charset="0"/>
              </a:rPr>
              <a:t> </a:t>
            </a:r>
            <a:r>
              <a:rPr lang="en-US" sz="3000" b="1" dirty="0" err="1">
                <a:solidFill>
                  <a:schemeClr val="tx1"/>
                </a:solidFill>
                <a:latin typeface="Times New Roman" pitchFamily="18" charset="0"/>
                <a:cs typeface="Times New Roman" pitchFamily="18" charset="0"/>
              </a:rPr>
              <a:t>turlari</a:t>
            </a:r>
            <a:r>
              <a:rPr lang="uz-Cyrl-UZ" sz="3000" b="1" dirty="0">
                <a:solidFill>
                  <a:srgbClr val="000000"/>
                </a:solidFill>
                <a:latin typeface="Times New Roman" pitchFamily="18" charset="0"/>
                <a:cs typeface="Times New Roman" pitchFamily="18" charset="0"/>
              </a:rPr>
              <a:t>;</a:t>
            </a:r>
          </a:p>
          <a:p>
            <a:pPr marL="457200" indent="-457200" algn="just">
              <a:buFontTx/>
              <a:buAutoNum type="arabicPeriod"/>
              <a:defRPr/>
            </a:pPr>
            <a:r>
              <a:rPr lang="en-US" sz="3200" b="1" dirty="0" err="1">
                <a:latin typeface="Times New Roman" pitchFamily="18" charset="0"/>
                <a:cs typeface="Times New Roman" pitchFamily="18" charset="0"/>
              </a:rPr>
              <a:t>Moylash</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uchun</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qo’shimchalar</a:t>
            </a:r>
            <a:r>
              <a:rPr lang="uz-Cyrl-UZ" sz="3000" b="1" dirty="0">
                <a:solidFill>
                  <a:srgbClr val="000000"/>
                </a:solidFill>
                <a:latin typeface="Times New Roman" pitchFamily="18" charset="0"/>
                <a:cs typeface="Times New Roman" pitchFamily="18" charset="0"/>
              </a:rPr>
              <a:t>;</a:t>
            </a:r>
          </a:p>
          <a:p>
            <a:pPr marL="457200" indent="-457200" algn="just">
              <a:buFontTx/>
              <a:buAutoNum type="arabicPeriod"/>
              <a:defRPr/>
            </a:pPr>
            <a:r>
              <a:rPr lang="en-US" sz="3000" b="1" dirty="0" err="1">
                <a:solidFill>
                  <a:srgbClr val="000000"/>
                </a:solidFill>
                <a:latin typeface="Times New Roman" pitchFamily="18" charset="0"/>
                <a:cs typeface="Times New Roman" pitchFamily="18" charset="0"/>
              </a:rPr>
              <a:t>Suyuq</a:t>
            </a:r>
            <a:r>
              <a:rPr lang="en-US" sz="3000" b="1" dirty="0">
                <a:solidFill>
                  <a:srgbClr val="000000"/>
                </a:solidFill>
                <a:latin typeface="Times New Roman" pitchFamily="18" charset="0"/>
                <a:cs typeface="Times New Roman" pitchFamily="18" charset="0"/>
              </a:rPr>
              <a:t> </a:t>
            </a:r>
            <a:r>
              <a:rPr lang="en-US" sz="3000" b="1" dirty="0" err="1">
                <a:solidFill>
                  <a:srgbClr val="000000"/>
                </a:solidFill>
                <a:latin typeface="Times New Roman" pitchFamily="18" charset="0"/>
                <a:cs typeface="Times New Roman" pitchFamily="18" charset="0"/>
              </a:rPr>
              <a:t>moylash</a:t>
            </a:r>
            <a:r>
              <a:rPr lang="en-US" sz="3000" b="1" dirty="0">
                <a:solidFill>
                  <a:srgbClr val="000000"/>
                </a:solidFill>
                <a:latin typeface="Times New Roman" pitchFamily="18" charset="0"/>
                <a:cs typeface="Times New Roman" pitchFamily="18" charset="0"/>
              </a:rPr>
              <a:t> </a:t>
            </a:r>
            <a:r>
              <a:rPr lang="en-US" sz="3000" b="1" dirty="0" err="1">
                <a:solidFill>
                  <a:srgbClr val="000000"/>
                </a:solidFill>
                <a:latin typeface="Times New Roman" pitchFamily="18" charset="0"/>
                <a:cs typeface="Times New Roman" pitchFamily="18" charset="0"/>
              </a:rPr>
              <a:t>materiallari</a:t>
            </a:r>
            <a:r>
              <a:rPr lang="en-US" sz="3000" b="1" dirty="0">
                <a:solidFill>
                  <a:srgbClr val="000000"/>
                </a:solidFill>
                <a:latin typeface="Times New Roman" pitchFamily="18" charset="0"/>
                <a:cs typeface="Times New Roman" pitchFamily="18" charset="0"/>
              </a:rPr>
              <a:t>;</a:t>
            </a:r>
          </a:p>
          <a:p>
            <a:pPr marL="457200" indent="-457200" algn="just">
              <a:buFontTx/>
              <a:buAutoNum type="arabicPeriod"/>
              <a:defRPr/>
            </a:pPr>
            <a:r>
              <a:rPr lang="en-US" sz="3000" b="1" dirty="0" err="1">
                <a:solidFill>
                  <a:srgbClr val="000000"/>
                </a:solidFill>
                <a:latin typeface="Times New Roman" pitchFamily="18" charset="0"/>
                <a:cs typeface="Times New Roman" pitchFamily="18" charset="0"/>
              </a:rPr>
              <a:t>Plastik</a:t>
            </a:r>
            <a:r>
              <a:rPr lang="en-US" sz="3000" b="1" dirty="0">
                <a:solidFill>
                  <a:srgbClr val="000000"/>
                </a:solidFill>
                <a:latin typeface="Times New Roman" pitchFamily="18" charset="0"/>
                <a:cs typeface="Times New Roman" pitchFamily="18" charset="0"/>
              </a:rPr>
              <a:t> </a:t>
            </a:r>
            <a:r>
              <a:rPr lang="en-US" sz="3000" b="1" dirty="0" err="1">
                <a:solidFill>
                  <a:srgbClr val="000000"/>
                </a:solidFill>
                <a:latin typeface="Times New Roman" pitchFamily="18" charset="0"/>
                <a:cs typeface="Times New Roman" pitchFamily="18" charset="0"/>
              </a:rPr>
              <a:t>moylar</a:t>
            </a:r>
            <a:r>
              <a:rPr lang="en-US" sz="3000" b="1" dirty="0">
                <a:solidFill>
                  <a:srgbClr val="000000"/>
                </a:solidFill>
                <a:latin typeface="Times New Roman" pitchFamily="18" charset="0"/>
                <a:cs typeface="Times New Roman" pitchFamily="18" charset="0"/>
              </a:rPr>
              <a:t>;</a:t>
            </a:r>
          </a:p>
          <a:p>
            <a:pPr marL="457200" indent="-457200" algn="just">
              <a:buFontTx/>
              <a:buAutoNum type="arabicPeriod"/>
              <a:defRPr/>
            </a:pPr>
            <a:r>
              <a:rPr lang="en-US" sz="3000" b="1" dirty="0" err="1">
                <a:solidFill>
                  <a:srgbClr val="000000"/>
                </a:solidFill>
                <a:latin typeface="Times New Roman" pitchFamily="18" charset="0"/>
                <a:cs typeface="Times New Roman" pitchFamily="18" charset="0"/>
              </a:rPr>
              <a:t>Qattiq</a:t>
            </a:r>
            <a:r>
              <a:rPr lang="en-US" sz="3000" b="1" dirty="0">
                <a:solidFill>
                  <a:srgbClr val="000000"/>
                </a:solidFill>
                <a:latin typeface="Times New Roman" pitchFamily="18" charset="0"/>
                <a:cs typeface="Times New Roman" pitchFamily="18" charset="0"/>
              </a:rPr>
              <a:t> </a:t>
            </a:r>
            <a:r>
              <a:rPr lang="en-US" sz="3000" b="1" dirty="0" err="1">
                <a:solidFill>
                  <a:srgbClr val="000000"/>
                </a:solidFill>
                <a:latin typeface="Times New Roman" pitchFamily="18" charset="0"/>
                <a:cs typeface="Times New Roman" pitchFamily="18" charset="0"/>
              </a:rPr>
              <a:t>moylovchi</a:t>
            </a:r>
            <a:r>
              <a:rPr lang="en-US" sz="3000" b="1" dirty="0">
                <a:solidFill>
                  <a:srgbClr val="000000"/>
                </a:solidFill>
                <a:latin typeface="Times New Roman" pitchFamily="18" charset="0"/>
                <a:cs typeface="Times New Roman" pitchFamily="18" charset="0"/>
              </a:rPr>
              <a:t> </a:t>
            </a:r>
            <a:r>
              <a:rPr lang="en-US" sz="3000" b="1" dirty="0" err="1">
                <a:solidFill>
                  <a:srgbClr val="000000"/>
                </a:solidFill>
                <a:latin typeface="Times New Roman" pitchFamily="18" charset="0"/>
                <a:cs typeface="Times New Roman" pitchFamily="18" charset="0"/>
              </a:rPr>
              <a:t>materiallar</a:t>
            </a:r>
            <a:r>
              <a:rPr lang="en-US" sz="3000" b="1" dirty="0">
                <a:solidFill>
                  <a:srgbClr val="000000"/>
                </a:solidFill>
                <a:latin typeface="Times New Roman" pitchFamily="18" charset="0"/>
                <a:cs typeface="Times New Roman" pitchFamily="18" charset="0"/>
              </a:rPr>
              <a:t>;</a:t>
            </a:r>
          </a:p>
          <a:p>
            <a:pPr marL="457200" indent="-457200" algn="just">
              <a:buFontTx/>
              <a:buAutoNum type="arabicPeriod"/>
              <a:defRPr/>
            </a:pPr>
            <a:r>
              <a:rPr lang="en-US" sz="3000" b="1" dirty="0" err="1">
                <a:solidFill>
                  <a:srgbClr val="000000"/>
                </a:solidFill>
                <a:latin typeface="Times New Roman" pitchFamily="18" charset="0"/>
                <a:cs typeface="Times New Roman" pitchFamily="18" charset="0"/>
              </a:rPr>
              <a:t>O’z-o’zidan</a:t>
            </a:r>
            <a:r>
              <a:rPr lang="en-US" sz="3000" b="1" dirty="0">
                <a:solidFill>
                  <a:srgbClr val="000000"/>
                </a:solidFill>
                <a:latin typeface="Times New Roman" pitchFamily="18" charset="0"/>
                <a:cs typeface="Times New Roman" pitchFamily="18" charset="0"/>
              </a:rPr>
              <a:t> </a:t>
            </a:r>
            <a:r>
              <a:rPr lang="en-US" sz="3000" b="1" dirty="0" err="1">
                <a:solidFill>
                  <a:srgbClr val="000000"/>
                </a:solidFill>
                <a:latin typeface="Times New Roman" pitchFamily="18" charset="0"/>
                <a:cs typeface="Times New Roman" pitchFamily="18" charset="0"/>
              </a:rPr>
              <a:t>moylash</a:t>
            </a:r>
            <a:r>
              <a:rPr lang="uz-Cyrl-UZ" sz="3000" b="1" dirty="0">
                <a:solidFill>
                  <a:srgbClr val="000000"/>
                </a:solidFill>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2</a:t>
            </a:fld>
            <a:endParaRPr lang="ru-RU"/>
          </a:p>
        </p:txBody>
      </p:sp>
      <p:sp>
        <p:nvSpPr>
          <p:cNvPr id="5" name="Скругленный прямоугольник 4"/>
          <p:cNvSpPr/>
          <p:nvPr/>
        </p:nvSpPr>
        <p:spPr>
          <a:xfrm>
            <a:off x="1476375" y="260796"/>
            <a:ext cx="7343775" cy="6264548"/>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indent="450850" algn="ctr">
              <a:defRPr/>
            </a:pPr>
            <a:r>
              <a:rPr lang="uz-Cyrl-UZ" b="1" dirty="0">
                <a:solidFill>
                  <a:srgbClr val="0000CC"/>
                </a:solidFill>
                <a:latin typeface="Times New Roman" pitchFamily="18" charset="0"/>
                <a:cs typeface="Times New Roman" pitchFamily="18" charset="0"/>
              </a:rPr>
              <a:t>1. </a:t>
            </a:r>
            <a:r>
              <a:rPr lang="en-US" b="1" dirty="0" err="1">
                <a:solidFill>
                  <a:srgbClr val="0000CC"/>
                </a:solidFill>
                <a:latin typeface="Times New Roman" pitchFamily="18" charset="0"/>
                <a:cs typeface="Times New Roman" pitchFamily="18" charset="0"/>
              </a:rPr>
              <a:t>Moylash</a:t>
            </a:r>
            <a:r>
              <a:rPr lang="en-US" b="1" dirty="0">
                <a:solidFill>
                  <a:srgbClr val="0000CC"/>
                </a:solidFill>
                <a:latin typeface="Times New Roman" pitchFamily="18" charset="0"/>
                <a:cs typeface="Times New Roman" pitchFamily="18" charset="0"/>
              </a:rPr>
              <a:t> </a:t>
            </a:r>
            <a:r>
              <a:rPr lang="en-US" b="1" dirty="0" err="1">
                <a:solidFill>
                  <a:srgbClr val="0000CC"/>
                </a:solidFill>
                <a:latin typeface="Times New Roman" pitchFamily="18" charset="0"/>
                <a:cs typeface="Times New Roman" pitchFamily="18" charset="0"/>
              </a:rPr>
              <a:t>turlaari</a:t>
            </a:r>
            <a:endParaRPr lang="uz-Cyrl-UZ" b="1" dirty="0">
              <a:solidFill>
                <a:srgbClr val="0000CC"/>
              </a:solidFill>
              <a:latin typeface="Times New Roman" pitchFamily="18" charset="0"/>
              <a:cs typeface="Times New Roman" pitchFamily="18" charset="0"/>
            </a:endParaRPr>
          </a:p>
          <a:p>
            <a:pPr indent="450850" algn="just">
              <a:defRPr/>
            </a:pPr>
            <a:endParaRPr lang="uz-Cyrl-UZ" b="1" dirty="0">
              <a:solidFill>
                <a:srgbClr val="0000CC"/>
              </a:solidFill>
              <a:latin typeface="Times New Roman" pitchFamily="18" charset="0"/>
              <a:cs typeface="Times New Roman" pitchFamily="18" charset="0"/>
            </a:endParaRPr>
          </a:p>
          <a:p>
            <a:pPr algn="just"/>
            <a:r>
              <a:rPr lang="uz-Cyrl-UZ" dirty="0">
                <a:latin typeface="Times New Roman" pitchFamily="18" charset="0"/>
                <a:cs typeface="Times New Roman" pitchFamily="18" charset="0"/>
              </a:rPr>
              <a:t>	Gidrоdinamik (yoki gazоdinamik) suyuq mоylashda ishqalanuvchi yuzalar оralig’i butunlay suyuq (yoki gazsimоn) mоylash matеriali bilan bir-biridan ajralib turishi kеrak va bunday hоl jismlarning o’zarо harakati tufayli suyuq (yoki gazsimоn) mоylash matеriallari yordamida hоsil bo’ladigan muttasil bоsim оstida ro’y bеradi.</a:t>
            </a:r>
            <a:endParaRPr lang="ru-RU" dirty="0">
              <a:latin typeface="Times New Roman" pitchFamily="18" charset="0"/>
              <a:cs typeface="Times New Roman" pitchFamily="18" charset="0"/>
            </a:endParaRPr>
          </a:p>
          <a:p>
            <a:pPr algn="just"/>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Gidrоstatik (yoki gazоstatik) suyuq mоylashda ishqalanuvchi yuzalar оralig’iga (tirqishiga) suyuq (yoki gazsimоn) mоylash matеriallari tashqi bоsim оrqali kiritiladi va ikki ishqalanuvchi yuzalar bir-biridan suyuq (yoki gazsimоn) mоylash matеriallari bilan ajratib qo’yiladi. </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3</a:t>
            </a:fld>
            <a:endParaRPr lang="ru-RU"/>
          </a:p>
        </p:txBody>
      </p:sp>
      <p:pic>
        <p:nvPicPr>
          <p:cNvPr id="2" name="Picture 2"/>
          <p:cNvPicPr>
            <a:picLocks noChangeAspect="1" noChangeArrowheads="1"/>
          </p:cNvPicPr>
          <p:nvPr/>
        </p:nvPicPr>
        <p:blipFill>
          <a:blip r:embed="rId2" cstate="print"/>
          <a:srcRect l="12034" t="12893" r="5991" b="47097"/>
          <a:stretch>
            <a:fillRect/>
          </a:stretch>
        </p:blipFill>
        <p:spPr bwMode="auto">
          <a:xfrm>
            <a:off x="1403648" y="620688"/>
            <a:ext cx="7344816" cy="547260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4</a:t>
            </a:fld>
            <a:endParaRPr lang="ru-RU"/>
          </a:p>
        </p:txBody>
      </p:sp>
      <p:sp>
        <p:nvSpPr>
          <p:cNvPr id="5" name="Скругленный прямоугольник 4"/>
          <p:cNvSpPr/>
          <p:nvPr/>
        </p:nvSpPr>
        <p:spPr>
          <a:xfrm>
            <a:off x="1403648" y="1268908"/>
            <a:ext cx="7343775" cy="3672260"/>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just"/>
            <a:r>
              <a:rPr lang="en-US" sz="2800" b="1" dirty="0">
                <a:latin typeface="Times New Roman" pitchFamily="18" charset="0"/>
                <a:cs typeface="Times New Roman" pitchFamily="18" charset="0"/>
              </a:rPr>
              <a:t>	</a:t>
            </a:r>
            <a:r>
              <a:rPr lang="uz-Cyrl-UZ" sz="2800" dirty="0">
                <a:latin typeface="Times New Roman" pitchFamily="18" charset="0"/>
                <a:cs typeface="Times New Roman" pitchFamily="18" charset="0"/>
              </a:rPr>
              <a:t>Gidrоstatik (yoki gazоstatik) va gidrоdinamik (gazоdinamik) mоylashda tutashuv yuzalarining </a:t>
            </a:r>
            <a:r>
              <a:rPr lang="uz-Cyrl-UZ" sz="2800" dirty="0" smtClean="0">
                <a:latin typeface="Times New Roman" pitchFamily="18" charset="0"/>
                <a:cs typeface="Times New Roman" pitchFamily="18" charset="0"/>
              </a:rPr>
              <a:t>еyilish </a:t>
            </a:r>
            <a:r>
              <a:rPr lang="uz-Cyrl-UZ" sz="2800" dirty="0">
                <a:latin typeface="Times New Roman" pitchFamily="18" charset="0"/>
                <a:cs typeface="Times New Roman" pitchFamily="18" charset="0"/>
              </a:rPr>
              <a:t>suyuq yoki gazning xususiyatlari bilan bоg’liq bo’l adi, chunki yuzalar bir-biridan suyuqlik yoki gazlar оrqashi ajratilib turiladi. </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5</a:t>
            </a:fld>
            <a:endParaRPr lang="ru-RU"/>
          </a:p>
        </p:txBody>
      </p:sp>
      <p:sp>
        <p:nvSpPr>
          <p:cNvPr id="5" name="Скругленный прямоугольник 4"/>
          <p:cNvSpPr/>
          <p:nvPr/>
        </p:nvSpPr>
        <p:spPr>
          <a:xfrm>
            <a:off x="1476375" y="620836"/>
            <a:ext cx="7343775" cy="5400452"/>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just"/>
            <a:r>
              <a:rPr lang="en-US" sz="2800" b="1" dirty="0">
                <a:latin typeface="Times New Roman" pitchFamily="18" charset="0"/>
                <a:cs typeface="Times New Roman" pitchFamily="18" charset="0"/>
              </a:rPr>
              <a:t>	</a:t>
            </a:r>
            <a:r>
              <a:rPr lang="uz-Cyrl-UZ" sz="2800" dirty="0">
                <a:latin typeface="Times New Roman" pitchFamily="18" charset="0"/>
                <a:cs typeface="Times New Roman" pitchFamily="18" charset="0"/>
              </a:rPr>
              <a:t>Chеgaraviy mоylashda jismlarning tutashgan sirtlari juda ham kichik o’lchamda bo’lgan mоy qatlami </a:t>
            </a:r>
            <a:r>
              <a:rPr lang="uz-Latn-UZ" sz="2800" dirty="0">
                <a:latin typeface="Times New Roman" pitchFamily="18" charset="0"/>
                <a:cs typeface="Times New Roman" pitchFamily="18" charset="0"/>
              </a:rPr>
              <a:t>(0,1 </a:t>
            </a:r>
            <a:r>
              <a:rPr lang="uz-Cyrl-UZ" sz="2800" dirty="0">
                <a:latin typeface="Times New Roman" pitchFamily="18" charset="0"/>
                <a:cs typeface="Times New Roman" pitchFamily="18" charset="0"/>
              </a:rPr>
              <a:t>mkm gacha) bilan ajralib turadi. Bunda ishqalanish va еyilish jismlar sirtlarining va mоy qatlamining xususiyatlariga bоg’liq bo’ladi.</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uz-Cyrl-UZ" sz="2800" dirty="0">
                <a:latin typeface="Times New Roman" pitchFamily="18" charset="0"/>
                <a:cs typeface="Times New Roman" pitchFamily="18" charset="0"/>
              </a:rPr>
              <a:t>Sirtlar оralig’idagi chеgaraviy mоy qatlami (yoki chеgaraviy mоy pardasi) ning bo’lishi mоysiz ishqalanishga nisbatan ishqalanish kuchi miq</a:t>
            </a:r>
            <a:r>
              <a:rPr lang="en-US" sz="2800" dirty="0">
                <a:latin typeface="Times New Roman" pitchFamily="18" charset="0"/>
                <a:cs typeface="Times New Roman" pitchFamily="18" charset="0"/>
              </a:rPr>
              <a:t>d</a:t>
            </a:r>
            <a:r>
              <a:rPr lang="uz-Cyrl-UZ" sz="2800" dirty="0">
                <a:latin typeface="Times New Roman" pitchFamily="18" charset="0"/>
                <a:cs typeface="Times New Roman" pitchFamily="18" charset="0"/>
              </a:rPr>
              <a:t>оrini </a:t>
            </a:r>
            <a:r>
              <a:rPr lang="uz-Latn-UZ" sz="2800" dirty="0">
                <a:latin typeface="Times New Roman" pitchFamily="18" charset="0"/>
                <a:cs typeface="Times New Roman" pitchFamily="18" charset="0"/>
              </a:rPr>
              <a:t>2—10 </a:t>
            </a:r>
            <a:r>
              <a:rPr lang="uz-Cyrl-UZ" sz="2800" dirty="0">
                <a:latin typeface="Times New Roman" pitchFamily="18" charset="0"/>
                <a:cs typeface="Times New Roman" pitchFamily="18" charset="0"/>
              </a:rPr>
              <a:t>marta va tutashuv sirtlarining еyilishini </a:t>
            </a:r>
            <a:r>
              <a:rPr lang="uz-Latn-UZ" sz="2800" dirty="0">
                <a:latin typeface="Times New Roman" pitchFamily="18" charset="0"/>
                <a:cs typeface="Times New Roman" pitchFamily="18" charset="0"/>
              </a:rPr>
              <a:t>100 </a:t>
            </a:r>
            <a:r>
              <a:rPr lang="uz-Cyrl-UZ" sz="2800" dirty="0">
                <a:latin typeface="Times New Roman" pitchFamily="18" charset="0"/>
                <a:cs typeface="Times New Roman" pitchFamily="18" charset="0"/>
              </a:rPr>
              <a:t>barоbarlab kamaylshini ta</a:t>
            </a:r>
            <a:r>
              <a:rPr lang="en-US" sz="2800" dirty="0">
                <a:latin typeface="Times New Roman" pitchFamily="18" charset="0"/>
                <a:cs typeface="Times New Roman" pitchFamily="18" charset="0"/>
              </a:rPr>
              <a:t>’</a:t>
            </a:r>
            <a:r>
              <a:rPr lang="uz-Cyrl-UZ" sz="2800" dirty="0">
                <a:latin typeface="Times New Roman" pitchFamily="18" charset="0"/>
                <a:cs typeface="Times New Roman" pitchFamily="18" charset="0"/>
              </a:rPr>
              <a:t>minlaydi. </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6</a:t>
            </a:fld>
            <a:endParaRPr lang="ru-RU"/>
          </a:p>
        </p:txBody>
      </p:sp>
      <p:pic>
        <p:nvPicPr>
          <p:cNvPr id="2050" name="Picture 2"/>
          <p:cNvPicPr>
            <a:picLocks noChangeAspect="1" noChangeArrowheads="1"/>
          </p:cNvPicPr>
          <p:nvPr/>
        </p:nvPicPr>
        <p:blipFill>
          <a:blip r:embed="rId2" cstate="print"/>
          <a:srcRect l="10426" t="17104" r="7599" b="67521"/>
          <a:stretch>
            <a:fillRect/>
          </a:stretch>
        </p:blipFill>
        <p:spPr bwMode="auto">
          <a:xfrm>
            <a:off x="971600" y="1916832"/>
            <a:ext cx="7776864" cy="2226548"/>
          </a:xfrm>
          <a:prstGeom prst="rect">
            <a:avLst/>
          </a:prstGeom>
          <a:noFill/>
          <a:ln w="9525">
            <a:noFill/>
            <a:miter lim="800000"/>
            <a:headEnd/>
            <a:tailEnd/>
          </a:ln>
          <a:effectLst/>
        </p:spPr>
      </p:pic>
      <p:sp>
        <p:nvSpPr>
          <p:cNvPr id="5" name="TextBox 4"/>
          <p:cNvSpPr txBox="1"/>
          <p:nvPr/>
        </p:nvSpPr>
        <p:spPr>
          <a:xfrm>
            <a:off x="3000364" y="4214818"/>
            <a:ext cx="4139275" cy="461665"/>
          </a:xfrm>
          <a:prstGeom prst="rect">
            <a:avLst/>
          </a:prstGeom>
          <a:noFill/>
        </p:spPr>
        <p:txBody>
          <a:bodyPr wrap="none" rtlCol="0">
            <a:spAutoFit/>
          </a:bodyPr>
          <a:lstStyle/>
          <a:p>
            <a:r>
              <a:rPr lang="en-US" dirty="0" err="1" smtClean="0">
                <a:solidFill>
                  <a:schemeClr val="bg1"/>
                </a:solidFill>
                <a:latin typeface="Times New Roman" pitchFamily="18" charset="0"/>
                <a:cs typeface="Times New Roman" pitchFamily="18" charset="0"/>
              </a:rPr>
              <a:t>Aralash</a:t>
            </a:r>
            <a:r>
              <a:rPr lang="en-US" dirty="0" smtClean="0">
                <a:solidFill>
                  <a:schemeClr val="bg1"/>
                </a:solidFill>
                <a:latin typeface="Times New Roman" pitchFamily="18" charset="0"/>
                <a:cs typeface="Times New Roman" pitchFamily="18" charset="0"/>
              </a:rPr>
              <a:t> </a:t>
            </a:r>
            <a:r>
              <a:rPr lang="en-US" dirty="0" err="1" smtClean="0">
                <a:solidFill>
                  <a:schemeClr val="bg1"/>
                </a:solidFill>
                <a:latin typeface="Times New Roman" pitchFamily="18" charset="0"/>
                <a:cs typeface="Times New Roman" pitchFamily="18" charset="0"/>
              </a:rPr>
              <a:t>ishqalanish</a:t>
            </a:r>
            <a:r>
              <a:rPr lang="en-US" dirty="0" smtClean="0">
                <a:solidFill>
                  <a:schemeClr val="bg1"/>
                </a:solidFill>
                <a:latin typeface="Times New Roman" pitchFamily="18" charset="0"/>
                <a:cs typeface="Times New Roman" pitchFamily="18" charset="0"/>
              </a:rPr>
              <a:t> joy </a:t>
            </a:r>
            <a:r>
              <a:rPr lang="en-US" dirty="0" err="1" smtClean="0">
                <a:solidFill>
                  <a:schemeClr val="bg1"/>
                </a:solidFill>
                <a:latin typeface="Times New Roman" pitchFamily="18" charset="0"/>
                <a:cs typeface="Times New Roman" pitchFamily="18" charset="0"/>
              </a:rPr>
              <a:t>sxemasi</a:t>
            </a:r>
            <a:endParaRPr lang="ru-RU"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7</a:t>
            </a:fld>
            <a:endParaRPr lang="ru-RU"/>
          </a:p>
        </p:txBody>
      </p:sp>
      <p:sp>
        <p:nvSpPr>
          <p:cNvPr id="5" name="Скругленный прямоугольник 4"/>
          <p:cNvSpPr/>
          <p:nvPr/>
        </p:nvSpPr>
        <p:spPr>
          <a:xfrm>
            <a:off x="1476375" y="1412776"/>
            <a:ext cx="7343775" cy="3744416"/>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ctr"/>
            <a:r>
              <a:rPr lang="en-US" sz="2800" b="1" dirty="0" smtClean="0">
                <a:solidFill>
                  <a:srgbClr val="0000CC"/>
                </a:solidFill>
                <a:latin typeface="Times New Roman" pitchFamily="18" charset="0"/>
                <a:cs typeface="Times New Roman" pitchFamily="18" charset="0"/>
              </a:rPr>
              <a:t>2. </a:t>
            </a:r>
            <a:r>
              <a:rPr lang="en-US" sz="2800" b="1" dirty="0" err="1" smtClean="0">
                <a:solidFill>
                  <a:srgbClr val="0000CC"/>
                </a:solidFill>
                <a:latin typeface="Times New Roman" pitchFamily="18" charset="0"/>
                <a:cs typeface="Times New Roman" pitchFamily="18" charset="0"/>
              </a:rPr>
              <a:t>Moylash</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uchun</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qo’shimchalar</a:t>
            </a:r>
            <a:endParaRPr lang="en-US" sz="2800" b="1" dirty="0" smtClean="0">
              <a:solidFill>
                <a:srgbClr val="0000CC"/>
              </a:solidFill>
              <a:latin typeface="Times New Roman" pitchFamily="18" charset="0"/>
              <a:cs typeface="Times New Roman" pitchFamily="18" charset="0"/>
            </a:endParaRPr>
          </a:p>
          <a:p>
            <a:pPr algn="ctr"/>
            <a:endParaRPr lang="en-US" sz="2800" b="1" dirty="0" smtClean="0">
              <a:solidFill>
                <a:srgbClr val="0000CC"/>
              </a:solidFill>
              <a:latin typeface="Times New Roman" pitchFamily="18" charset="0"/>
              <a:cs typeface="Times New Roman" pitchFamily="18" charset="0"/>
            </a:endParaRPr>
          </a:p>
          <a:p>
            <a:pPr algn="just"/>
            <a:r>
              <a:rPr lang="en-US" sz="2800" b="1" dirty="0" smtClean="0">
                <a:latin typeface="Times New Roman" pitchFamily="18" charset="0"/>
                <a:cs typeface="Times New Roman" pitchFamily="18" charset="0"/>
              </a:rPr>
              <a:t>	</a:t>
            </a:r>
            <a:r>
              <a:rPr lang="uz-Cyrl-UZ" sz="2800" dirty="0" smtClean="0">
                <a:latin typeface="Times New Roman" pitchFamily="18" charset="0"/>
                <a:cs typeface="Times New Roman" pitchFamily="18" charset="0"/>
              </a:rPr>
              <a:t>Qo’shimcha (prisadka) dеb mоylarga yangi xususiyat bеradigan yoki mоy xususiyatlarini o’zgartiradigan qo’shimchalarga aytiladi. Vazifalari univеrsallashtirilgan bo’lsa ular ko’p funksiyalik yoki kоmpоzisiоn qo’shimchalar dеyiladi.  </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8</a:t>
            </a:fld>
            <a:endParaRPr lang="ru-RU"/>
          </a:p>
        </p:txBody>
      </p:sp>
      <p:pic>
        <p:nvPicPr>
          <p:cNvPr id="3074" name="Picture 2"/>
          <p:cNvPicPr>
            <a:picLocks noChangeAspect="1" noChangeArrowheads="1"/>
          </p:cNvPicPr>
          <p:nvPr/>
        </p:nvPicPr>
        <p:blipFill>
          <a:blip r:embed="rId2" cstate="print"/>
          <a:srcRect l="5604" t="27634" r="9206" b="33409"/>
          <a:stretch>
            <a:fillRect/>
          </a:stretch>
        </p:blipFill>
        <p:spPr bwMode="auto">
          <a:xfrm>
            <a:off x="1403648" y="728021"/>
            <a:ext cx="7272808" cy="507724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9</a:t>
            </a:fld>
            <a:endParaRPr lang="ru-RU"/>
          </a:p>
        </p:txBody>
      </p:sp>
      <p:sp>
        <p:nvSpPr>
          <p:cNvPr id="5" name="Скругленный прямоугольник 4"/>
          <p:cNvSpPr/>
          <p:nvPr/>
        </p:nvSpPr>
        <p:spPr>
          <a:xfrm>
            <a:off x="1403648" y="1196900"/>
            <a:ext cx="7343775" cy="4320332"/>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just"/>
            <a:r>
              <a:rPr lang="en-US" sz="2800" b="1" dirty="0">
                <a:latin typeface="Times New Roman" pitchFamily="18" charset="0"/>
                <a:cs typeface="Times New Roman" pitchFamily="18" charset="0"/>
              </a:rPr>
              <a:t>	</a:t>
            </a:r>
            <a:r>
              <a:rPr lang="uz-Cyrl-UZ" sz="2800" dirty="0">
                <a:latin typeface="Times New Roman" pitchFamily="18" charset="0"/>
                <a:cs typeface="Times New Roman" pitchFamily="18" charset="0"/>
              </a:rPr>
              <a:t>Amaliyotda ishqalanish va еyilishni kamaytirish uchun uch turdagi qo’shimchalar ishlatiladi: ishqalanishga qarshi qo’shimchalar ishqalanish kоeffisiеnti miqdоrini kamaytiradi; еyilishga qarshi qo’shimchalar еyilish darajasini kamaytiradi; tirnalishga qarshi qo’shimchalar yuqоri harоratda va katta yuklarda ishlaydigan birlashmalarda tirnalishni kamaytirish, to’xtatish va chеgaralash uchun ishlagiladi. </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10</a:t>
            </a:fld>
            <a:endParaRPr lang="ru-RU"/>
          </a:p>
        </p:txBody>
      </p:sp>
      <p:sp>
        <p:nvSpPr>
          <p:cNvPr id="5" name="Скругленный прямоугольник 4"/>
          <p:cNvSpPr/>
          <p:nvPr/>
        </p:nvSpPr>
        <p:spPr>
          <a:xfrm>
            <a:off x="1476375" y="620836"/>
            <a:ext cx="7343775" cy="5400452"/>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just"/>
            <a:r>
              <a:rPr lang="en-US" sz="2800" b="1" dirty="0">
                <a:latin typeface="Times New Roman" pitchFamily="18" charset="0"/>
                <a:cs typeface="Times New Roman" pitchFamily="18" charset="0"/>
              </a:rPr>
              <a:t>	</a:t>
            </a:r>
            <a:r>
              <a:rPr lang="uz-Cyrl-UZ" sz="2800" dirty="0">
                <a:latin typeface="Times New Roman" pitchFamily="18" charset="0"/>
                <a:cs typeface="Times New Roman" pitchFamily="18" charset="0"/>
              </a:rPr>
              <a:t>Antifriksiоn qo’shimchalar sifatida quyidagilar ishlatiladi: mоl yoki o’simliklar yog’i; yog’lik kislоtalar (masalan, uksus (sirka kislоtalari)</a:t>
            </a:r>
            <a:r>
              <a:rPr lang="uz-Latn-UZ" sz="2800" dirty="0">
                <a:latin typeface="Times New Roman" pitchFamily="18" charset="0"/>
                <a:cs typeface="Times New Roman" pitchFamily="18" charset="0"/>
              </a:rPr>
              <a:t>; </a:t>
            </a:r>
            <a:r>
              <a:rPr lang="uz-Cyrl-UZ" sz="2800" dirty="0">
                <a:latin typeface="Times New Roman" pitchFamily="18" charset="0"/>
                <a:cs typeface="Times New Roman" pitchFamily="18" charset="0"/>
              </a:rPr>
              <a:t>оltingugurt, fоsfоr, azоt birlashmalari; mоlibdеn birlashmasi). Kеltirilgan mоddalar va birlashmalar sirtni aktivlashtiruvchi mоddalar (PAV) dеb ataladi va ular qattiq jismning sirt qatlamlariga so’rilishi (adsоrbsiya) tufayli ishqalanish kоeffisiеntining qiymatini kamaytiradi. </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11</a:t>
            </a:fld>
            <a:endParaRPr lang="ru-RU"/>
          </a:p>
        </p:txBody>
      </p:sp>
      <p:sp>
        <p:nvSpPr>
          <p:cNvPr id="5" name="Скругленный прямоугольник 4"/>
          <p:cNvSpPr/>
          <p:nvPr/>
        </p:nvSpPr>
        <p:spPr>
          <a:xfrm>
            <a:off x="1476375" y="1124744"/>
            <a:ext cx="7343775" cy="4392488"/>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just"/>
            <a:r>
              <a:rPr lang="en-US" sz="2800" dirty="0">
                <a:latin typeface="Times New Roman" pitchFamily="18" charset="0"/>
                <a:cs typeface="Times New Roman" pitchFamily="18" charset="0"/>
              </a:rPr>
              <a:t>	</a:t>
            </a:r>
            <a:r>
              <a:rPr lang="uz-Cyrl-UZ" sz="2800" dirty="0">
                <a:latin typeface="Times New Roman" pitchFamily="18" charset="0"/>
                <a:cs typeface="Times New Roman" pitchFamily="18" charset="0"/>
              </a:rPr>
              <a:t>Еyilishga qarshi ishlatiladigan qo’shimchalar ham jismning sirt qatlamlariga so’riladi va yuzada adsоrbsiоn pardalar (plyonkalar) hоsil qiladi, bu pardalar esa еyilish miqdоrini kamaytiradi. Bunday qo’shimchalar sifatida fоsfоr kislоtasi hоsilalari va bariyning fоsfоrli nоrdоn tuzlari ishlatiladi.</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12</a:t>
            </a:fld>
            <a:endParaRPr lang="ru-RU"/>
          </a:p>
        </p:txBody>
      </p:sp>
      <p:sp>
        <p:nvSpPr>
          <p:cNvPr id="5" name="Скругленный прямоугольник 4"/>
          <p:cNvSpPr/>
          <p:nvPr/>
        </p:nvSpPr>
        <p:spPr>
          <a:xfrm>
            <a:off x="1403648" y="908720"/>
            <a:ext cx="7343775" cy="4752380"/>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just"/>
            <a:r>
              <a:rPr lang="en-US" sz="2800" b="1" dirty="0">
                <a:latin typeface="Times New Roman" pitchFamily="18" charset="0"/>
                <a:cs typeface="Times New Roman" pitchFamily="18" charset="0"/>
              </a:rPr>
              <a:t>	</a:t>
            </a:r>
            <a:r>
              <a:rPr lang="uz-Cyrl-UZ" sz="2800" dirty="0">
                <a:latin typeface="Times New Roman" pitchFamily="18" charset="0"/>
                <a:cs typeface="Times New Roman" pitchFamily="18" charset="0"/>
              </a:rPr>
              <a:t>Tirnalishga qarshi qo’shimchalar. Tutashuvda hоsil bo’ladigan yuqоri harоrat va yuklamalar matеrialning g’ajilishiga оlib kеlishi mumkin. </a:t>
            </a:r>
            <a:r>
              <a:rPr lang="en-US" sz="2800" dirty="0" smtClean="0">
                <a:latin typeface="Times New Roman" pitchFamily="18" charset="0"/>
                <a:cs typeface="Times New Roman" pitchFamily="18" charset="0"/>
              </a:rPr>
              <a:t>G`</a:t>
            </a:r>
            <a:r>
              <a:rPr lang="uz-Cyrl-UZ" sz="2800" dirty="0" smtClean="0">
                <a:latin typeface="Times New Roman" pitchFamily="18" charset="0"/>
                <a:cs typeface="Times New Roman" pitchFamily="18" charset="0"/>
              </a:rPr>
              <a:t>ajilish </a:t>
            </a:r>
            <a:r>
              <a:rPr lang="uz-Cyrl-UZ" sz="2800" dirty="0">
                <a:latin typeface="Times New Roman" pitchFamily="18" charset="0"/>
                <a:cs typeface="Times New Roman" pitchFamily="18" charset="0"/>
              </a:rPr>
              <a:t>natijasida ishqalanish yuzalari оchilib qоladi va yangi yuvеnil (оchiq) yuzalar paydо bo’ladi. Tirnalishga qarshi qo’shimchalar esa yuvеnil yuzalar bilan rеaksiyaga kirishib g’ajilishga qarshilik ko’rsatadilar. Bunday qo’shim-chalar sifatida оltingugurt va xlоrning оrganik birikmalari ishlatiladi. </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DDD79EB7-D2C7-4DAE-A824-505D80822B9E}" type="datetime1">
              <a:rPr lang="ru-RU"/>
              <a:pPr>
                <a:defRPr/>
              </a:pPr>
              <a:t>04.06.2019</a:t>
            </a:fld>
            <a:endParaRPr lang="ru-RU"/>
          </a:p>
        </p:txBody>
      </p:sp>
      <p:sp>
        <p:nvSpPr>
          <p:cNvPr id="6" name="Номер слайда 5"/>
          <p:cNvSpPr>
            <a:spLocks noGrp="1"/>
          </p:cNvSpPr>
          <p:nvPr>
            <p:ph type="sldNum" sz="quarter" idx="12"/>
          </p:nvPr>
        </p:nvSpPr>
        <p:spPr/>
        <p:txBody>
          <a:bodyPr/>
          <a:lstStyle/>
          <a:p>
            <a:pPr>
              <a:defRPr/>
            </a:pPr>
            <a:fld id="{42F986AF-0337-4985-B8C1-5E3C68FFF2E1}" type="slidenum">
              <a:rPr lang="ru-RU"/>
              <a:pPr>
                <a:defRPr/>
              </a:pPr>
              <a:t>13</a:t>
            </a:fld>
            <a:endParaRPr lang="ru-RU"/>
          </a:p>
        </p:txBody>
      </p:sp>
      <p:pic>
        <p:nvPicPr>
          <p:cNvPr id="4098" name="Picture 2"/>
          <p:cNvPicPr>
            <a:picLocks noChangeAspect="1" noChangeArrowheads="1"/>
          </p:cNvPicPr>
          <p:nvPr/>
        </p:nvPicPr>
        <p:blipFill>
          <a:blip r:embed="rId2" cstate="print"/>
          <a:srcRect l="5604" t="22369" r="10814" b="62890"/>
          <a:stretch>
            <a:fillRect/>
          </a:stretch>
        </p:blipFill>
        <p:spPr bwMode="auto">
          <a:xfrm>
            <a:off x="1136190" y="2204864"/>
            <a:ext cx="7756290" cy="2088232"/>
          </a:xfrm>
          <a:prstGeom prst="rect">
            <a:avLst/>
          </a:prstGeom>
          <a:noFill/>
          <a:ln w="9525">
            <a:noFill/>
            <a:miter lim="800000"/>
            <a:headEnd/>
            <a:tailEnd/>
          </a:ln>
          <a:effectLst/>
        </p:spPr>
      </p:pic>
      <p:sp>
        <p:nvSpPr>
          <p:cNvPr id="7" name="Скругленный прямоугольник 6"/>
          <p:cNvSpPr/>
          <p:nvPr/>
        </p:nvSpPr>
        <p:spPr>
          <a:xfrm>
            <a:off x="1403648" y="908720"/>
            <a:ext cx="7343775" cy="936104"/>
          </a:xfrm>
          <a:prstGeom prst="roundRect">
            <a:avLst>
              <a:gd name="adj" fmla="val 3088"/>
            </a:avLst>
          </a:prstGeom>
        </p:spPr>
        <p:style>
          <a:lnRef idx="2">
            <a:schemeClr val="accent1"/>
          </a:lnRef>
          <a:fillRef idx="1">
            <a:schemeClr val="lt1"/>
          </a:fillRef>
          <a:effectRef idx="0">
            <a:schemeClr val="accent1"/>
          </a:effectRef>
          <a:fontRef idx="minor">
            <a:schemeClr val="dk1"/>
          </a:fontRef>
        </p:style>
        <p:txBody>
          <a:bodyPr anchor="ctr"/>
          <a:lstStyle/>
          <a:p>
            <a:pPr algn="ctr"/>
            <a:r>
              <a:rPr lang="en-US" sz="2800" b="1" dirty="0">
                <a:solidFill>
                  <a:srgbClr val="0000CC"/>
                </a:solidFill>
                <a:latin typeface="Arial" charset="0"/>
                <a:cs typeface="Arial" charset="0"/>
              </a:rPr>
              <a:t>3. </a:t>
            </a:r>
            <a:r>
              <a:rPr lang="en-US" sz="2800" b="1" dirty="0" err="1">
                <a:solidFill>
                  <a:srgbClr val="0000CC"/>
                </a:solidFill>
                <a:latin typeface="Arial" charset="0"/>
                <a:cs typeface="Arial" charset="0"/>
              </a:rPr>
              <a:t>Suyuq</a:t>
            </a:r>
            <a:r>
              <a:rPr lang="en-US" sz="2800" b="1" dirty="0">
                <a:solidFill>
                  <a:srgbClr val="0000CC"/>
                </a:solidFill>
                <a:latin typeface="Arial" charset="0"/>
                <a:cs typeface="Arial" charset="0"/>
              </a:rPr>
              <a:t> </a:t>
            </a:r>
            <a:r>
              <a:rPr lang="en-US" sz="2800" b="1" dirty="0" err="1">
                <a:solidFill>
                  <a:srgbClr val="0000CC"/>
                </a:solidFill>
                <a:latin typeface="Arial" charset="0"/>
                <a:cs typeface="Arial" charset="0"/>
              </a:rPr>
              <a:t>moylash</a:t>
            </a:r>
            <a:r>
              <a:rPr lang="en-US" sz="2800" b="1" dirty="0">
                <a:solidFill>
                  <a:srgbClr val="0000CC"/>
                </a:solidFill>
                <a:latin typeface="Arial" charset="0"/>
                <a:cs typeface="Arial" charset="0"/>
              </a:rPr>
              <a:t> </a:t>
            </a:r>
            <a:r>
              <a:rPr lang="en-US" sz="2800" b="1" dirty="0" err="1">
                <a:solidFill>
                  <a:srgbClr val="0000CC"/>
                </a:solidFill>
                <a:latin typeface="Arial" charset="0"/>
                <a:cs typeface="Arial" charset="0"/>
              </a:rPr>
              <a:t>materiallari</a:t>
            </a:r>
            <a:endParaRPr lang="en-US" sz="2800" dirty="0">
              <a:solidFill>
                <a:srgbClr val="0000CC"/>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3"/>
          <p:cNvSpPr>
            <a:spLocks noGrp="1"/>
          </p:cNvSpPr>
          <p:nvPr>
            <p:ph type="dt" sz="quarter" idx="10"/>
          </p:nvPr>
        </p:nvSpPr>
        <p:spPr/>
        <p:txBody>
          <a:bodyPr/>
          <a:lstStyle/>
          <a:p>
            <a:pPr>
              <a:defRPr/>
            </a:pPr>
            <a:fld id="{73E785A3-86A4-453B-9910-560F024D6CAC}" type="datetime1">
              <a:rPr lang="ru-RU"/>
              <a:pPr>
                <a:defRPr/>
              </a:pPr>
              <a:t>04.06.2019</a:t>
            </a:fld>
            <a:endParaRPr lang="ru-RU"/>
          </a:p>
        </p:txBody>
      </p:sp>
      <p:sp>
        <p:nvSpPr>
          <p:cNvPr id="5" name="Номер слайда 5"/>
          <p:cNvSpPr>
            <a:spLocks noGrp="1"/>
          </p:cNvSpPr>
          <p:nvPr>
            <p:ph type="sldNum" sz="quarter" idx="12"/>
          </p:nvPr>
        </p:nvSpPr>
        <p:spPr/>
        <p:txBody>
          <a:bodyPr/>
          <a:lstStyle/>
          <a:p>
            <a:pPr>
              <a:defRPr/>
            </a:pPr>
            <a:fld id="{7E8412BC-8395-463C-AF4C-801037BDCDC0}" type="slidenum">
              <a:rPr lang="ru-RU"/>
              <a:pPr>
                <a:defRPr/>
              </a:pPr>
              <a:t>14</a:t>
            </a:fld>
            <a:endParaRPr lang="ru-RU"/>
          </a:p>
        </p:txBody>
      </p:sp>
      <p:sp>
        <p:nvSpPr>
          <p:cNvPr id="20484" name="TextBox 6"/>
          <p:cNvSpPr txBox="1">
            <a:spLocks noChangeArrowheads="1"/>
          </p:cNvSpPr>
          <p:nvPr/>
        </p:nvSpPr>
        <p:spPr bwMode="auto">
          <a:xfrm>
            <a:off x="1928813" y="1928813"/>
            <a:ext cx="6108700" cy="2363532"/>
          </a:xfrm>
          <a:prstGeom prst="rect">
            <a:avLst/>
          </a:prstGeom>
          <a:noFill/>
          <a:ln w="9525">
            <a:noFill/>
            <a:miter lim="800000"/>
            <a:headEnd/>
            <a:tailEnd/>
          </a:ln>
        </p:spPr>
        <p:txBody>
          <a:bodyPr>
            <a:spAutoFit/>
          </a:bodyPr>
          <a:lstStyle/>
          <a:p>
            <a:pPr algn="ctr">
              <a:lnSpc>
                <a:spcPct val="200000"/>
              </a:lnSpc>
            </a:pPr>
            <a:r>
              <a:rPr lang="uz-Cyrl-UZ" sz="4000" b="1" dirty="0">
                <a:solidFill>
                  <a:schemeClr val="bg1"/>
                </a:solidFill>
                <a:latin typeface="Times New Roman" pitchFamily="18" charset="0"/>
                <a:cs typeface="Times New Roman" pitchFamily="18" charset="0"/>
              </a:rPr>
              <a:t>E’TIBORINGIZ UCHUN RAHMAT!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3060</TotalTime>
  <Words>86</Words>
  <Application>Microsoft Office PowerPoint</Application>
  <PresentationFormat>Экран (4:3)</PresentationFormat>
  <Paragraphs>55</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Олег</dc:creator>
  <cp:lastModifiedBy>admin</cp:lastModifiedBy>
  <cp:revision>286</cp:revision>
  <cp:lastPrinted>2015-09-02T08:54:14Z</cp:lastPrinted>
  <dcterms:created xsi:type="dcterms:W3CDTF">2012-08-03T12:49:07Z</dcterms:created>
  <dcterms:modified xsi:type="dcterms:W3CDTF">2019-06-04T04:45:18Z</dcterms:modified>
</cp:coreProperties>
</file>