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58" r:id="rId3"/>
    <p:sldId id="259" r:id="rId4"/>
    <p:sldId id="260" r:id="rId5"/>
    <p:sldId id="261" r:id="rId6"/>
    <p:sldId id="263" r:id="rId7"/>
    <p:sldId id="264" r:id="rId8"/>
    <p:sldId id="265" r:id="rId9"/>
    <p:sldId id="266" r:id="rId10"/>
    <p:sldId id="267"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4B0D5772-7C2A-48A4-BBAF-A68E511E37B9}"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0D5772-7C2A-48A4-BBAF-A68E511E37B9}"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4B0D5772-7C2A-48A4-BBAF-A68E511E37B9}"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4B0D5772-7C2A-48A4-BBAF-A68E511E37B9}"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771C619-C79E-42CB-B7DA-86CE3B725BA0}" type="datetimeFigureOut">
              <a:rPr lang="ru-RU" smtClean="0"/>
              <a:t>04.06.2019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B0D5772-7C2A-48A4-BBAF-A68E511E37B9}"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771C619-C79E-42CB-B7DA-86CE3B725BA0}" type="datetimeFigureOut">
              <a:rPr lang="ru-RU" smtClean="0"/>
              <a:t>04.06.2019</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B0D5772-7C2A-48A4-BBAF-A68E511E37B9}"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2800" dirty="0" smtClean="0">
                <a:solidFill>
                  <a:schemeClr val="tx1"/>
                </a:solidFill>
                <a:latin typeface="Times New Roman" pitchFamily="18" charset="0"/>
                <a:cs typeface="Times New Roman" pitchFamily="18" charset="0"/>
              </a:rPr>
              <a:t>FRIKSION MATERIALLARGA QO`YOLADIGAN TALABLAR</a:t>
            </a:r>
            <a:endParaRPr lang="ru-RU" sz="28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ctr">
              <a:buNone/>
            </a:pPr>
            <a:r>
              <a:rPr lang="en-US" dirty="0" smtClean="0"/>
              <a:t> </a:t>
            </a:r>
            <a:r>
              <a:rPr lang="en-US" dirty="0" smtClean="0">
                <a:latin typeface="Times New Roman" pitchFamily="18" charset="0"/>
                <a:cs typeface="Times New Roman" pitchFamily="18" charset="0"/>
              </a:rPr>
              <a:t>REJA</a:t>
            </a:r>
            <a:r>
              <a:rPr lang="en-US" dirty="0" smtClean="0"/>
              <a:t> </a:t>
            </a:r>
          </a:p>
          <a:p>
            <a:pPr>
              <a:buNone/>
            </a:pPr>
            <a:r>
              <a:rPr lang="en-US" dirty="0" smtClean="0">
                <a:latin typeface="Times New Roman" pitchFamily="18" charset="0"/>
                <a:cs typeface="Times New Roman" pitchFamily="18" charset="0"/>
              </a:rPr>
              <a:t> </a:t>
            </a:r>
          </a:p>
          <a:p>
            <a:pPr>
              <a:buNone/>
            </a:pPr>
            <a:r>
              <a:rPr lang="en-US" dirty="0" smtClean="0">
                <a:latin typeface="Times New Roman" pitchFamily="18" charset="0"/>
                <a:cs typeface="Times New Roman" pitchFamily="18" charset="0"/>
              </a:rPr>
              <a:t>	1. </a:t>
            </a:r>
            <a:r>
              <a:rPr lang="en-US" dirty="0" err="1" smtClean="0">
                <a:latin typeface="Times New Roman" pitchFamily="18" charset="0"/>
                <a:cs typeface="Times New Roman" pitchFamily="18" charset="0"/>
              </a:rPr>
              <a:t>Friksion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materiallar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haqida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tushuncha</a:t>
            </a:r>
            <a:endParaRPr lang="en-US"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2. </a:t>
            </a:r>
            <a:r>
              <a:rPr lang="en-US" dirty="0" err="1" smtClean="0">
                <a:latin typeface="Times New Roman" pitchFamily="18" charset="0"/>
                <a:cs typeface="Times New Roman" pitchFamily="18" charset="0"/>
              </a:rPr>
              <a:t>Friksion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materiallar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qo`yiladigan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talablar</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428604"/>
            <a:ext cx="7498080" cy="5819796"/>
          </a:xfrm>
        </p:spPr>
        <p:txBody>
          <a:bodyPr>
            <a:normAutofit fontScale="85000" lnSpcReduction="20000"/>
          </a:bodyPr>
          <a:lstStyle/>
          <a:p>
            <a:pPr>
              <a:buNone/>
            </a:pPr>
            <a:r>
              <a:rPr lang="pt-BR" dirty="0" smtClean="0">
                <a:latin typeface="Times New Roman" pitchFamily="18" charset="0"/>
                <a:cs typeface="Times New Roman" pitchFamily="18" charset="0"/>
              </a:rPr>
              <a:t>		Friksion materiallar - ular metall yuzalar bilan yuqori ishqalanish koeffisientiga ega. Shuning uchun undan tormozlar, friksion muftalar va shu kabi detallarni tayyorlashda keng foydalaniladi. Ular organik (yog’och, teri, kigiz), metalli (cho’yan, U6, U7 po’latlar va boshqalar), asbest, kauchuk, plastmassa, mis va temir asosli metallokeramika turlariga bo’linadi.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Yemirilishga bardoshli materiallar, ular katta yuklanish sharoitidagi ishqalanishda ham kam yeyiladi. Bu materiallardan o’ta yuqori yemirilishga bardoshlilik talab qilingan konstruksiyalarda qo’llaniladi: plunjer juftliklari, ekskavator chimichining tishlari, plug lemexlari, ko’pgina texnologik mashinalarning ishchi organlari (skrebka, zanjir, shtamp va boshqalar) tayyorlanadi.</a:t>
            </a: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err="1" smtClean="0">
                <a:latin typeface="Times New Roman" pitchFamily="18" charset="0"/>
                <a:cs typeface="Times New Roman" pitchFamily="18" charset="0"/>
              </a:rPr>
              <a:t>Friksion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materiallar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qo`yiladigan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talablar</a:t>
            </a:r>
            <a:endParaRPr lang="ru-RU" dirty="0"/>
          </a:p>
        </p:txBody>
      </p:sp>
      <p:sp>
        <p:nvSpPr>
          <p:cNvPr id="3" name="Содержимое 2"/>
          <p:cNvSpPr>
            <a:spLocks noGrp="1"/>
          </p:cNvSpPr>
          <p:nvPr>
            <p:ph idx="1"/>
          </p:nvPr>
        </p:nvSpPr>
        <p:spPr>
          <a:xfrm>
            <a:off x="1435608" y="1447800"/>
            <a:ext cx="7498080" cy="5195910"/>
          </a:xfrm>
        </p:spPr>
        <p:txBody>
          <a:bodyPr>
            <a:noAutofit/>
          </a:bodyPr>
          <a:lstStyle/>
          <a:p>
            <a:pPr>
              <a:buNone/>
            </a:pPr>
            <a:r>
              <a:rPr lang="pt-BR" sz="2300" dirty="0" smtClean="0">
                <a:latin typeface="Times New Roman" pitchFamily="18" charset="0"/>
                <a:cs typeface="Times New Roman" pitchFamily="18" charset="0"/>
              </a:rPr>
              <a:t>Friksion materiallarga quyidagi asosiy talablar qo’yiladi:</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1. Ishqalanish koeffisienti katta bo’lishi kerak;</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2. U yupqa va haroratga chidamli bo’lsin, yana shakl va o’lchamlarga hamda friksion juftlik materialiga bog’liq bo’lsin. </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3. Ishqalanish koeffisienti friksion uzatmalarni ish davrida o’zgarmas bo’lishi kerak. </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4. Uzoq muddat ishlash uchun kontakt elastik yoki elastik-plastik bo’lishi kerak. </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5. Friksion materiallar issiqbardosh va issiq o’tkazuvchan bo’lishi kerak. </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6. Eng asosiy talab-eyilishga bardoshli bo’lishi kerak. </a:t>
            </a:r>
            <a:endParaRPr lang="ru-RU" sz="2300" dirty="0" smtClean="0">
              <a:latin typeface="Times New Roman" pitchFamily="18" charset="0"/>
              <a:cs typeface="Times New Roman" pitchFamily="18" charset="0"/>
            </a:endParaRPr>
          </a:p>
          <a:p>
            <a:pPr>
              <a:buNone/>
            </a:pPr>
            <a:r>
              <a:rPr lang="pt-BR" sz="2300" dirty="0" smtClean="0">
                <a:latin typeface="Times New Roman" pitchFamily="18" charset="0"/>
                <a:cs typeface="Times New Roman" pitchFamily="18" charset="0"/>
              </a:rPr>
              <a:t>7. Tez ishlab moslashuvchan bo’lishi zarur.</a:t>
            </a:r>
            <a:endParaRPr lang="ru-RU" sz="23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357166"/>
            <a:ext cx="7498080" cy="6072230"/>
          </a:xfrm>
        </p:spPr>
        <p:txBody>
          <a:bodyPr>
            <a:normAutofit fontScale="70000" lnSpcReduction="20000"/>
          </a:bodyPr>
          <a:lstStyle/>
          <a:p>
            <a:pPr algn="ctr">
              <a:buNone/>
            </a:pPr>
            <a:r>
              <a:rPr lang="pt-BR" dirty="0" smtClean="0">
                <a:latin typeface="Times New Roman" pitchFamily="18" charset="0"/>
                <a:cs typeface="Times New Roman" pitchFamily="18" charset="0"/>
              </a:rPr>
              <a:t>Barcha friksion materiallar 2 guruxga bo’linadi: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1. Metallsimon materiallar (po’latlar, cho’yanlar, legirlangan va zanglamas po’latlar, bronza, xrom, titan, molibden);</a:t>
            </a:r>
            <a:endParaRPr lang="ru-RU" dirty="0" smtClean="0">
              <a:latin typeface="Times New Roman" pitchFamily="18" charset="0"/>
              <a:cs typeface="Times New Roman" pitchFamily="18" charset="0"/>
            </a:endParaRPr>
          </a:p>
          <a:p>
            <a:pPr>
              <a:buNone/>
            </a:pPr>
            <a:r>
              <a:rPr lang="it-IT" dirty="0" smtClean="0">
                <a:latin typeface="Times New Roman" pitchFamily="18" charset="0"/>
                <a:cs typeface="Times New Roman" pitchFamily="18" charset="0"/>
              </a:rPr>
              <a:t>2. Metalmas materiallar (asbofriksion, karton-labeksli, matoli baklibin, uglegrafit, polimerlar va sh. k. materiallar). </a:t>
            </a:r>
            <a:endParaRPr lang="ru-RU" dirty="0" smtClean="0">
              <a:latin typeface="Times New Roman" pitchFamily="18" charset="0"/>
              <a:cs typeface="Times New Roman" pitchFamily="18" charset="0"/>
            </a:endParaRPr>
          </a:p>
          <a:p>
            <a:pPr>
              <a:buNone/>
            </a:pPr>
            <a:r>
              <a:rPr lang="es-AR" dirty="0" smtClean="0">
                <a:latin typeface="Times New Roman" pitchFamily="18" charset="0"/>
                <a:cs typeface="Times New Roman" pitchFamily="18" charset="0"/>
              </a:rPr>
              <a:t>		Ishqalanish qismlari uchun metallar asosiy materiallar hisoblanadi. Chunki ular boshqa materiallarga nisbatan ishqalanayotgan yuzalarning ishlashiga qo’yiladigan har xil talablarga ko’proq javob beradi. Metall yana mustahkamlik va elastiklik kabi sifatlarga, bir yoki bir necha elementli birikma xosil qilish qobiliyatiga egadir. Po’lat va cho’yanlarning yeyilishga chidamliligi ularning strukturasiga bog’liq. Eng ko’proq uglerodni ular tarkibida ortirilsa, qotishmaning qayishqoqligi va yeyilishga chidamliligi ortadi. 	Bundan tashqari termik yoki kimyoviy-termik ishlov berish (sementasiya, azotlash, nitrosementasiyalash va boshqalar), xrom, nikel, marganes, volfram, molibden, vannadiylar bilan legirlash, yuzaki mustahkamlash ( naklep, soqqa yumalatib, yuzani silliqlab, kalibrlab va boshqa usullarda) yo’llari bilan ham metallarni yeyilishga chidamliligini oshirish mumkin.</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85852" y="428604"/>
            <a:ext cx="7647836" cy="5929354"/>
          </a:xfrm>
        </p:spPr>
        <p:txBody>
          <a:bodyPr>
            <a:noAutofit/>
          </a:bodyPr>
          <a:lstStyle/>
          <a:p>
            <a:pPr>
              <a:buNone/>
            </a:pPr>
            <a:r>
              <a:rPr lang="es-AR" sz="2300" dirty="0" smtClean="0">
                <a:latin typeface="Times New Roman" pitchFamily="18" charset="0"/>
                <a:cs typeface="Times New Roman" pitchFamily="18" charset="0"/>
              </a:rPr>
              <a:t>		Mashinasozlikning oldida turgan vazifalaridan biri bu cho’yanni yeyilishga chidamliligini ortirishdir. Agar cho’yan tarkibidagi perlitni 30 % gacha ortirilsa, uni yeyilishga chidamliligi ortadi. Cho’yan strukturasidagi grafit qo’shimchalarining miqdori, formasi va taqsimlanish harakteri uni antifriksion xususiyatiga ta'sir etadi. </a:t>
            </a:r>
            <a:endParaRPr lang="ru-RU" sz="2300" dirty="0" smtClean="0">
              <a:latin typeface="Times New Roman" pitchFamily="18" charset="0"/>
              <a:cs typeface="Times New Roman" pitchFamily="18" charset="0"/>
            </a:endParaRPr>
          </a:p>
          <a:p>
            <a:pPr>
              <a:buNone/>
            </a:pPr>
            <a:r>
              <a:rPr lang="es-AR" sz="2300" dirty="0" smtClean="0">
                <a:latin typeface="Times New Roman" pitchFamily="18" charset="0"/>
                <a:cs typeface="Times New Roman" pitchFamily="18" charset="0"/>
              </a:rPr>
              <a:t>		Friksion mexanizmlarning vazifasi harakat yoki biror kuchni bir joydan ikkinchi joyga uzatish uchun va harakatni to’xtatish uchun ishlatiladi. </a:t>
            </a:r>
            <a:r>
              <a:rPr lang="en-US" sz="2300" dirty="0" err="1" smtClean="0">
                <a:latin typeface="Times New Roman" pitchFamily="18" charset="0"/>
                <a:cs typeface="Times New Roman" pitchFamily="18" charset="0"/>
              </a:rPr>
              <a:t>Friksion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mexanizmlarga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ilashish</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muftalari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tasmali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uzatmalar</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diskli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uzatmalar</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lentali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barabanli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va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diskli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tormozlar</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misol</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bo’ladi</a:t>
            </a:r>
            <a:r>
              <a:rPr lang="en-US" sz="2300" dirty="0" smtClean="0">
                <a:latin typeface="Times New Roman" pitchFamily="18" charset="0"/>
                <a:cs typeface="Times New Roman" pitchFamily="18" charset="0"/>
              </a:rPr>
              <a:t>. </a:t>
            </a:r>
            <a:endParaRPr lang="ru-RU" sz="2300" dirty="0" smtClean="0">
              <a:latin typeface="Times New Roman" pitchFamily="18" charset="0"/>
              <a:cs typeface="Times New Roman" pitchFamily="18" charset="0"/>
            </a:endParaRPr>
          </a:p>
          <a:p>
            <a:pPr>
              <a:buNone/>
            </a:pP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Friksion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materiallarda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ishqalanish</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koeffisienti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katta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bo’lgan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friksion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materiallar</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ishlatiladi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Friksion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uzatmalarda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asosiy</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ko’rsatkichlardan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biri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bu</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ishqalanish</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koeffisientidir</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Bunda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ishqalanish</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koeffisienti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albatta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katta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bo’lishi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kerak</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Aks</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holda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harakatni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uzatib</a:t>
            </a:r>
            <a:r>
              <a:rPr lang="en-US" sz="2300" dirty="0" smtClean="0">
                <a:latin typeface="Times New Roman" pitchFamily="18" charset="0"/>
                <a:cs typeface="Times New Roman" pitchFamily="18" charset="0"/>
              </a:rPr>
              <a:t> ham, </a:t>
            </a:r>
            <a:r>
              <a:rPr lang="en-US" sz="2300" dirty="0" err="1" smtClean="0">
                <a:latin typeface="Times New Roman" pitchFamily="18" charset="0"/>
                <a:cs typeface="Times New Roman" pitchFamily="18" charset="0"/>
              </a:rPr>
              <a:t>to’xtatib</a:t>
            </a:r>
            <a:r>
              <a:rPr lang="en-US" sz="2300" dirty="0" smtClean="0">
                <a:latin typeface="Times New Roman" pitchFamily="18" charset="0"/>
                <a:cs typeface="Times New Roman" pitchFamily="18" charset="0"/>
              </a:rPr>
              <a:t> ham </a:t>
            </a:r>
            <a:r>
              <a:rPr lang="en-US" sz="2300" dirty="0" err="1" smtClean="0">
                <a:latin typeface="Times New Roman" pitchFamily="18" charset="0"/>
                <a:cs typeface="Times New Roman" pitchFamily="18" charset="0"/>
              </a:rPr>
              <a:t>bo`lmaydi</a:t>
            </a:r>
            <a:r>
              <a:rPr lang="en-US" sz="2300" dirty="0" smtClean="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500042"/>
            <a:ext cx="7498080" cy="6000792"/>
          </a:xfrm>
        </p:spPr>
        <p:txBody>
          <a:bodyPr>
            <a:noAutofit/>
          </a:bodyPr>
          <a:lstStyle/>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Friksion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mexanizmlarda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ishqalanish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koeffisienti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hisobiga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ishqalanish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zonasidagi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harorat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juda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Shuning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friksion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materiallarga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qo’yiladigan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talablardan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issiqbardosh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kerak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Friksion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mexanizmlarda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issiqbardosh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materiallar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qo’llaniladi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Bunday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materiallarga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asbest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shisha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rezina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aralashmalari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Friksion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juftliklar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ko’rsatkichlardan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biri</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bu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friksion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kontakt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pishiqligi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Friksion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uzelni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rejimi</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sirpanish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davomiyligi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davri</a:t>
            </a:r>
            <a:r>
              <a:rPr lang="en-US" sz="2400" dirty="0" smtClean="0">
                <a:latin typeface="Times New Roman" pitchFamily="18" charset="0"/>
                <a:cs typeface="Times New Roman" pitchFamily="18" charset="0"/>
              </a:rPr>
              <a:t>) 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baholanadi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qisqa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vaqtli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sirpanish</a:t>
            </a:r>
            <a:r>
              <a:rPr lang="en-US" sz="2400" dirty="0" smtClean="0">
                <a:latin typeface="Times New Roman" pitchFamily="18" charset="0"/>
                <a:cs typeface="Times New Roman" pitchFamily="18" charset="0"/>
              </a:rPr>
              <a:t> t &lt; 60 c;</a:t>
            </a:r>
            <a:endParaRPr lang="ru-RU"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uzoq</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sirpanish</a:t>
            </a:r>
            <a:r>
              <a:rPr lang="en-US" sz="2400" dirty="0" smtClean="0">
                <a:latin typeface="Times New Roman" pitchFamily="18" charset="0"/>
                <a:cs typeface="Times New Roman" pitchFamily="18" charset="0"/>
              </a:rPr>
              <a:t> 60 s &lt; t &lt; 300 c;</a:t>
            </a:r>
            <a:endParaRPr lang="ru-RU" sz="2400" dirty="0" smtClean="0">
              <a:latin typeface="Times New Roman" pitchFamily="18" charset="0"/>
              <a:cs typeface="Times New Roman" pitchFamily="18" charset="0"/>
            </a:endParaRPr>
          </a:p>
          <a:p>
            <a:pPr>
              <a:buNone/>
            </a:pPr>
            <a:r>
              <a:rPr lang="pt-BR" sz="2400" dirty="0" smtClean="0">
                <a:latin typeface="Times New Roman" pitchFamily="18" charset="0"/>
                <a:cs typeface="Times New Roman" pitchFamily="18" charset="0"/>
              </a:rPr>
              <a:t>	-kvazistasionar rejimi 300 s &lt; t &lt; 1000 s;</a:t>
            </a:r>
            <a:endParaRPr lang="ru-RU" sz="2400" dirty="0" smtClean="0">
              <a:latin typeface="Times New Roman" pitchFamily="18" charset="0"/>
              <a:cs typeface="Times New Roman" pitchFamily="18" charset="0"/>
            </a:endParaRPr>
          </a:p>
          <a:p>
            <a:pPr>
              <a:buNone/>
            </a:pPr>
            <a:r>
              <a:rPr lang="pt-BR" sz="2400" dirty="0" smtClean="0">
                <a:latin typeface="Times New Roman" pitchFamily="18" charset="0"/>
                <a:cs typeface="Times New Roman" pitchFamily="18" charset="0"/>
              </a:rPr>
              <a:t>	-stasionar rejim t &gt; 1000 s. </a:t>
            </a:r>
            <a:endParaRPr lang="ru-RU" sz="24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428604"/>
            <a:ext cx="7498080" cy="5819796"/>
          </a:xfrm>
        </p:spPr>
        <p:txBody>
          <a:bodyPr>
            <a:normAutofit fontScale="85000" lnSpcReduction="20000"/>
          </a:bodyPr>
          <a:lstStyle/>
          <a:p>
            <a:pPr algn="ctr">
              <a:buNone/>
            </a:pPr>
            <a:r>
              <a:rPr lang="pt-BR" dirty="0" smtClean="0">
                <a:latin typeface="Times New Roman" pitchFamily="18" charset="0"/>
                <a:cs typeface="Times New Roman" pitchFamily="18" charset="0"/>
              </a:rPr>
              <a:t>Friksion materiallarga quyidagi asosiy talablar qo’yiladi: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1. Ishqalanish koeffisienti katta bo’lishi kerak;</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2. U yupqa va haroratga chidamli bo’lsin, yana shakl va o’lchamlarga hamda friksion juftlik materialiga bog’liq bo’lsin.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3. Ishqalanish koeffisienti friksion uzatmalarni ish davrida o’zgarmas bo’lishi kerak.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4. Uzoq muddat ishlash uchun kontakt elastik yoki elastik-plastik bo’lishi kerak.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5. Friksion materiallar issiqbardosh va issiq o’tkazuvchan bo’lishi kerak.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6. Eng asosiy talab-eyilishga bardoshli bo’lishi kerak.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7. Tez ishlab moslashuvchan bo’lishi zarur.</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500042"/>
            <a:ext cx="7498080" cy="5748358"/>
          </a:xfrm>
        </p:spPr>
        <p:txBody>
          <a:bodyPr>
            <a:normAutofit fontScale="77500" lnSpcReduction="20000"/>
          </a:bodyPr>
          <a:lstStyle/>
          <a:p>
            <a:pPr>
              <a:buNone/>
            </a:pPr>
            <a:r>
              <a:rPr lang="pt-BR" dirty="0" smtClean="0">
                <a:latin typeface="Times New Roman" pitchFamily="18" charset="0"/>
                <a:cs typeface="Times New Roman" pitchFamily="18" charset="0"/>
              </a:rPr>
              <a:t>		Barcha friksion materiallar 2 guruxga bo’linadi:</a:t>
            </a:r>
          </a:p>
          <a:p>
            <a:pPr>
              <a:buNone/>
            </a:pP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1. Metallsimon materiallar (po’latlar, cho’yanlar, legirlangan va zanglamas po’latlar, bronza, xrom, titan, molibden);</a:t>
            </a:r>
            <a:endParaRPr lang="ru-RU" dirty="0" smtClean="0">
              <a:latin typeface="Times New Roman" pitchFamily="18" charset="0"/>
              <a:cs typeface="Times New Roman" pitchFamily="18" charset="0"/>
            </a:endParaRPr>
          </a:p>
          <a:p>
            <a:pPr>
              <a:buNone/>
            </a:pPr>
            <a:r>
              <a:rPr lang="it-IT" dirty="0" smtClean="0">
                <a:latin typeface="Times New Roman" pitchFamily="18" charset="0"/>
                <a:cs typeface="Times New Roman" pitchFamily="18" charset="0"/>
              </a:rPr>
              <a:t>		2. Metalmas materiallar (asbofriksion, karton-labeksli, matoli baklibin, uglegrafit, polimerlar va sh. k. materiallar). </a:t>
            </a:r>
            <a:endParaRPr lang="ru-RU" dirty="0" smtClean="0">
              <a:latin typeface="Times New Roman" pitchFamily="18" charset="0"/>
              <a:cs typeface="Times New Roman" pitchFamily="18" charset="0"/>
            </a:endParaRPr>
          </a:p>
          <a:p>
            <a:pPr>
              <a:buNone/>
            </a:pPr>
            <a:r>
              <a:rPr lang="es-AR" dirty="0" smtClean="0">
                <a:latin typeface="Times New Roman" pitchFamily="18" charset="0"/>
                <a:cs typeface="Times New Roman" pitchFamily="18" charset="0"/>
              </a:rPr>
              <a:t>		Ishqalanish qismlari uchun metallar asosiy materiallar hisoblanadi. Chunki ular boshqa materiallarga nisbatan ishqalanayotgan yuzalarning ishlashiga qo’yiladigan har xil talablarga ko’proq javob beradi. Metall yana mustahkamlik va elastiklik kabi sifatlarga, bir yoki bir necha elementli birikma xosil qilish qobiliyatiga </a:t>
            </a:r>
            <a:endParaRPr lang="ru-RU" dirty="0" smtClean="0">
              <a:latin typeface="Times New Roman" pitchFamily="18" charset="0"/>
              <a:cs typeface="Times New Roman" pitchFamily="18" charset="0"/>
            </a:endParaRPr>
          </a:p>
          <a:p>
            <a:pPr>
              <a:buNone/>
            </a:pPr>
            <a:r>
              <a:rPr lang="es-AR" dirty="0" smtClean="0">
                <a:latin typeface="Times New Roman" pitchFamily="18" charset="0"/>
                <a:cs typeface="Times New Roman" pitchFamily="18" charset="0"/>
              </a:rPr>
              <a:t>	egadir.</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428604"/>
            <a:ext cx="7498080" cy="6000792"/>
          </a:xfrm>
        </p:spPr>
        <p:txBody>
          <a:bodyPr>
            <a:noAutofit/>
          </a:bodyPr>
          <a:lstStyle/>
          <a:p>
            <a:pPr>
              <a:buNone/>
            </a:pPr>
            <a:r>
              <a:rPr lang="es-AR" sz="2300" dirty="0" smtClean="0">
                <a:latin typeface="Times New Roman" pitchFamily="18" charset="0"/>
                <a:cs typeface="Times New Roman" pitchFamily="18" charset="0"/>
              </a:rPr>
              <a:t>		Po’lat va cho’yanlarning yeyilishga chidamliligi ularning strukturasiga bog’liq. Eng ko’proq uglerodni ular tarkibida ortirilsa, qotishmaning qayishqoqligi va yeyilishga chidamliligi ortadi. Bundan tashqari termik yoki kimyoviy-termik ishlov berish (sementasiya, azotlash, nitrosementasiyalash va boshqalar), xrom, nikel, marganes, </a:t>
            </a:r>
            <a:endParaRPr lang="ru-RU" sz="2300" dirty="0" smtClean="0">
              <a:latin typeface="Times New Roman" pitchFamily="18" charset="0"/>
              <a:cs typeface="Times New Roman" pitchFamily="18" charset="0"/>
            </a:endParaRPr>
          </a:p>
          <a:p>
            <a:pPr>
              <a:buNone/>
            </a:pPr>
            <a:r>
              <a:rPr lang="es-AR" sz="2300" dirty="0" smtClean="0">
                <a:latin typeface="Times New Roman" pitchFamily="18" charset="0"/>
                <a:cs typeface="Times New Roman" pitchFamily="18" charset="0"/>
              </a:rPr>
              <a:t>	volfram, molibden, vannadiylar bilan legirlash, yuzaki mustahkamlash ( naklep, soqqa yumalatib, yuzani silliqlab, kalibrlab va boshqa usullarda) yo’llari bilan ham metallarni yeyilishga chidamliligini oshirish mumkin. </a:t>
            </a:r>
            <a:endParaRPr lang="ru-RU" sz="2300" dirty="0" smtClean="0">
              <a:latin typeface="Times New Roman" pitchFamily="18" charset="0"/>
              <a:cs typeface="Times New Roman" pitchFamily="18" charset="0"/>
            </a:endParaRPr>
          </a:p>
          <a:p>
            <a:pPr>
              <a:buNone/>
            </a:pPr>
            <a:r>
              <a:rPr lang="es-AR" sz="2300" dirty="0" smtClean="0">
                <a:latin typeface="Times New Roman" pitchFamily="18" charset="0"/>
                <a:cs typeface="Times New Roman" pitchFamily="18" charset="0"/>
              </a:rPr>
              <a:t>		Mashinasozlikning oldida turgan vazifalaridan biri bu cho’yanni yeyilishga chidamliligini ortirishdir. Agar cho’yan tarkibidagi perlitni 30 % gacha ortirilsa, uni yeyilishga chidamliligi ortadi. Cho’yan strukturasidagi grafit qo’shimchalarining miqdori, formasi va taqsimlanish harakteri uni antifriksion xususiyatiga ta'sir etadi.</a:t>
            </a:r>
            <a:endParaRPr lang="ru-RU" sz="23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500042"/>
            <a:ext cx="7498080" cy="5748358"/>
          </a:xfrm>
        </p:spPr>
        <p:txBody>
          <a:bodyPr/>
          <a:lstStyle/>
          <a:p>
            <a:pPr algn="ctr">
              <a:buNone/>
            </a:pPr>
            <a:endParaRPr lang="en-US" b="1" dirty="0" smtClean="0">
              <a:solidFill>
                <a:srgbClr val="FF0000"/>
              </a:solidFill>
              <a:latin typeface="Times New Roman" pitchFamily="18" charset="0"/>
              <a:cs typeface="Times New Roman" pitchFamily="18" charset="0"/>
            </a:endParaRPr>
          </a:p>
          <a:p>
            <a:pPr algn="ctr">
              <a:buNone/>
            </a:pPr>
            <a:endParaRPr lang="en-US" b="1" dirty="0" smtClean="0">
              <a:solidFill>
                <a:srgbClr val="FF0000"/>
              </a:solidFill>
              <a:latin typeface="Times New Roman" pitchFamily="18" charset="0"/>
              <a:cs typeface="Times New Roman" pitchFamily="18" charset="0"/>
            </a:endParaRPr>
          </a:p>
          <a:p>
            <a:pPr algn="ctr">
              <a:buNone/>
            </a:pPr>
            <a:endParaRPr lang="en-US" b="1" dirty="0" smtClean="0">
              <a:solidFill>
                <a:srgbClr val="FF0000"/>
              </a:solidFill>
              <a:latin typeface="Times New Roman" pitchFamily="18" charset="0"/>
              <a:cs typeface="Times New Roman" pitchFamily="18" charset="0"/>
            </a:endParaRPr>
          </a:p>
          <a:p>
            <a:pPr algn="ctr">
              <a:buNone/>
            </a:pPr>
            <a:r>
              <a:rPr lang="en-US" sz="4000" b="1" i="1" dirty="0" smtClean="0">
                <a:solidFill>
                  <a:srgbClr val="FF0000"/>
                </a:solidFill>
                <a:latin typeface="Times New Roman" pitchFamily="18" charset="0"/>
                <a:cs typeface="Times New Roman" pitchFamily="18" charset="0"/>
              </a:rPr>
              <a:t>E`TIBORINGIZ UCHUN RAHMAT!</a:t>
            </a:r>
            <a:endParaRPr lang="ru-RU" sz="4000" b="1" i="1" dirty="0">
              <a:solidFill>
                <a:srgbClr val="FF0000"/>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36</TotalTime>
  <Words>242</Words>
  <Application>Microsoft Office PowerPoint</Application>
  <PresentationFormat>Экран (4:3)</PresentationFormat>
  <Paragraphs>50</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Солнцестояние</vt:lpstr>
      <vt:lpstr>FRIKSION MATERIALLARGA QO`YOLADIGAN TALABLAR</vt:lpstr>
      <vt:lpstr>Презентация PowerPoint</vt:lpstr>
      <vt:lpstr>Friksion materiallar qo`yiladigan talablar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FRIKSION MATERIALLARGA QO`YOLADIGAN TALABLAR</dc:title>
  <dc:creator>asilbek1992</dc:creator>
  <cp:lastModifiedBy>admin</cp:lastModifiedBy>
  <cp:revision>1</cp:revision>
  <dcterms:created xsi:type="dcterms:W3CDTF">2019-06-04T04:43:25Z</dcterms:created>
  <dcterms:modified xsi:type="dcterms:W3CDTF">2019-06-04T07:58:15Z</dcterms:modified>
</cp:coreProperties>
</file>