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1" d="100"/>
          <a:sy n="91" d="100"/>
        </p:scale>
        <p:origin x="-1210" y="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AE8D3F23-1204-4813-931D-1EF22F5BFD3A}" type="datetimeFigureOut">
              <a:rPr lang="ru-RU" smtClean="0"/>
              <a:t>04.06.2019</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19121FEA-8380-4ADF-B139-5718E322026C}"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AE8D3F23-1204-4813-931D-1EF22F5BFD3A}" type="datetimeFigureOut">
              <a:rPr lang="ru-RU" smtClean="0"/>
              <a:t>04.06.2019</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19121FEA-8380-4ADF-B139-5718E322026C}"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AE8D3F23-1204-4813-931D-1EF22F5BFD3A}" type="datetimeFigureOut">
              <a:rPr lang="ru-RU" smtClean="0"/>
              <a:t>04.06.2019</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19121FEA-8380-4ADF-B139-5718E322026C}" type="slidenum">
              <a:rPr lang="ru-RU" smtClean="0"/>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AE8D3F23-1204-4813-931D-1EF22F5BFD3A}" type="datetimeFigureOut">
              <a:rPr lang="ru-RU" smtClean="0"/>
              <a:t>04.06.2019</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19121FEA-8380-4ADF-B139-5718E322026C}"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AE8D3F23-1204-4813-931D-1EF22F5BFD3A}" type="datetimeFigureOut">
              <a:rPr lang="ru-RU" smtClean="0"/>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19121FEA-8380-4ADF-B139-5718E322026C}" type="slidenum">
              <a:rPr lang="ru-RU" smtClean="0"/>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AE8D3F23-1204-4813-931D-1EF22F5BFD3A}" type="datetimeFigureOut">
              <a:rPr lang="ru-RU" smtClean="0"/>
              <a:t>04.06.2019</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9121FEA-8380-4ADF-B139-5718E322026C}"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AE8D3F23-1204-4813-931D-1EF22F5BFD3A}" type="datetimeFigureOut">
              <a:rPr lang="ru-RU" smtClean="0"/>
              <a:t>04.06.2019</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9121FEA-8380-4ADF-B139-5718E322026C}"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AE8D3F23-1204-4813-931D-1EF22F5BFD3A}" type="datetimeFigureOut">
              <a:rPr lang="ru-RU" smtClean="0"/>
              <a:t>04.06.2019</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9121FEA-8380-4ADF-B139-5718E322026C}"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AE8D3F23-1204-4813-931D-1EF22F5BFD3A}"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19121FEA-8380-4ADF-B139-5718E322026C}" type="slidenum">
              <a:rPr lang="ru-RU" smtClean="0"/>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AE8D3F23-1204-4813-931D-1EF22F5BFD3A}"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9121FEA-8380-4ADF-B139-5718E322026C}"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AE8D3F23-1204-4813-931D-1EF22F5BFD3A}"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9121FEA-8380-4ADF-B139-5718E322026C}"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AE8D3F23-1204-4813-931D-1EF22F5BFD3A}" type="datetimeFigureOut">
              <a:rPr lang="ru-RU" smtClean="0"/>
              <a:t>04.06.2019</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19121FEA-8380-4ADF-B139-5718E322026C}" type="slidenum">
              <a:rPr lang="ru-RU" smtClean="0"/>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b="1" dirty="0" err="1" smtClean="0">
                <a:solidFill>
                  <a:schemeClr val="tx1"/>
                </a:solidFill>
                <a:latin typeface="Times New Roman" pitchFamily="18" charset="0"/>
                <a:cs typeface="Times New Roman" pitchFamily="18" charset="0"/>
              </a:rPr>
              <a:t>yeyilishga</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chidamli</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materiallarni</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tanlash</a:t>
            </a:r>
            <a:endParaRPr lang="ru-RU" b="1"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pPr algn="ctr">
              <a:buNone/>
            </a:pPr>
            <a:r>
              <a:rPr lang="pt-BR" dirty="0" smtClean="0">
                <a:solidFill>
                  <a:schemeClr val="tx1"/>
                </a:solidFill>
                <a:latin typeface="Times New Roman" pitchFamily="18" charset="0"/>
                <a:cs typeface="Times New Roman" pitchFamily="18" charset="0"/>
              </a:rPr>
              <a:t>Reja:</a:t>
            </a:r>
          </a:p>
          <a:p>
            <a:pPr algn="ctr">
              <a:buNone/>
            </a:pPr>
            <a:endParaRPr lang="ru-RU" dirty="0" smtClean="0">
              <a:solidFill>
                <a:schemeClr val="tx1"/>
              </a:solidFill>
              <a:latin typeface="Times New Roman" pitchFamily="18" charset="0"/>
              <a:cs typeface="Times New Roman" pitchFamily="18" charset="0"/>
            </a:endParaRPr>
          </a:p>
          <a:p>
            <a:pPr>
              <a:buNone/>
            </a:pPr>
            <a:r>
              <a:rPr lang="it-IT" dirty="0" smtClean="0">
                <a:solidFill>
                  <a:schemeClr val="tx1"/>
                </a:solidFill>
                <a:latin typeface="Times New Roman" pitchFamily="18" charset="0"/>
                <a:cs typeface="Times New Roman" pitchFamily="18" charset="0"/>
              </a:rPr>
              <a:t>1. Yeyilma va uning turlari. </a:t>
            </a:r>
            <a:endParaRPr lang="ru-RU" dirty="0" smtClean="0">
              <a:solidFill>
                <a:schemeClr val="tx1"/>
              </a:solidFill>
              <a:latin typeface="Times New Roman" pitchFamily="18" charset="0"/>
              <a:cs typeface="Times New Roman" pitchFamily="18" charset="0"/>
            </a:endParaRPr>
          </a:p>
          <a:p>
            <a:pPr>
              <a:buNone/>
            </a:pPr>
            <a:r>
              <a:rPr lang="it-IT" dirty="0" smtClean="0">
                <a:solidFill>
                  <a:schemeClr val="tx1"/>
                </a:solidFill>
                <a:latin typeface="Times New Roman" pitchFamily="18" charset="0"/>
                <a:cs typeface="Times New Roman" pitchFamily="18" charset="0"/>
              </a:rPr>
              <a:t>2. Yeyilmani aniqlash turlari. </a:t>
            </a:r>
            <a:endParaRPr lang="ru-RU" dirty="0" smtClean="0">
              <a:solidFill>
                <a:schemeClr val="tx1"/>
              </a:solidFill>
              <a:latin typeface="Times New Roman" pitchFamily="18" charset="0"/>
              <a:cs typeface="Times New Roman" pitchFamily="18" charset="0"/>
            </a:endParaRPr>
          </a:p>
          <a:p>
            <a:pPr>
              <a:buNone/>
            </a:pPr>
            <a:r>
              <a:rPr lang="it-IT" dirty="0" smtClean="0">
                <a:solidFill>
                  <a:schemeClr val="tx1"/>
                </a:solidFill>
                <a:latin typeface="Times New Roman" pitchFamily="18" charset="0"/>
                <a:cs typeface="Times New Roman" pitchFamily="18" charset="0"/>
              </a:rPr>
              <a:t>3. Ishqalanish va yeyilishni o’rganuvchi mashinalar.</a:t>
            </a:r>
          </a:p>
          <a:p>
            <a:pPr>
              <a:buNone/>
            </a:pPr>
            <a:r>
              <a:rPr lang="it-IT" dirty="0" smtClean="0">
                <a:solidFill>
                  <a:schemeClr val="tx1"/>
                </a:solidFill>
                <a:latin typeface="Times New Roman" pitchFamily="18" charset="0"/>
                <a:cs typeface="Times New Roman" pitchFamily="18" charset="0"/>
              </a:rPr>
              <a:t>4.Yeyilishga chidamli materiallarni aniqlash.</a:t>
            </a:r>
            <a:endParaRPr lang="ru-RU" dirty="0">
              <a:solidFill>
                <a:schemeClr val="tx1"/>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it-IT" dirty="0" smtClean="0">
                <a:solidFill>
                  <a:schemeClr val="tx1"/>
                </a:solidFill>
                <a:latin typeface="Times New Roman" pitchFamily="18" charset="0"/>
                <a:cs typeface="Times New Roman" pitchFamily="18" charset="0"/>
              </a:rPr>
              <a:t>Yeyilma va uning turlari.</a:t>
            </a:r>
            <a:endParaRPr lang="ru-RU" dirty="0"/>
          </a:p>
        </p:txBody>
      </p:sp>
      <p:sp>
        <p:nvSpPr>
          <p:cNvPr id="3" name="Содержимое 2"/>
          <p:cNvSpPr>
            <a:spLocks noGrp="1"/>
          </p:cNvSpPr>
          <p:nvPr>
            <p:ph idx="1"/>
          </p:nvPr>
        </p:nvSpPr>
        <p:spPr>
          <a:xfrm>
            <a:off x="304800" y="1285860"/>
            <a:ext cx="8686800" cy="5214974"/>
          </a:xfrm>
        </p:spPr>
        <p:txBody>
          <a:bodyPr>
            <a:normAutofit fontScale="92500" lnSpcReduction="20000"/>
          </a:bodyPr>
          <a:lstStyle/>
          <a:p>
            <a:pPr>
              <a:buNone/>
            </a:pPr>
            <a:r>
              <a:rPr lang="it-IT" dirty="0" smtClean="0">
                <a:solidFill>
                  <a:schemeClr val="tx1"/>
                </a:solidFill>
                <a:latin typeface="Times New Roman" pitchFamily="18" charset="0"/>
                <a:cs typeface="Times New Roman" pitchFamily="18" charset="0"/>
              </a:rPr>
              <a:t>		Yeyilma deb, ishqalanuvchi detallar ishqalanuvchi yuza ko’rsatkichlarining yeyilish va deformasiya jarayonida o’zgarishiga aytiladi. Uning chiziqli, massali va hajmli turlari mavjud. Chiziqli yeyilmani ta'sir etuvchi kuch yo’nalishiga perpedikulyar va uning miqdori yuzasiga o’tkazilgan normal bo’yicha aniqlanadi. Massali yeyilma deb, yeyilish jarayonida ajralib chiqqan zarrachalarning miqdoriga aytiladi. Hajmiy yeyilma deb, ishqalanish jarayonida ishqalanuvchi hajmining yeyilish va deformasiya ta'sirida o’zgarishiga aytiladi. </a:t>
            </a:r>
            <a:endParaRPr lang="ru-RU" dirty="0" smtClean="0">
              <a:solidFill>
                <a:schemeClr val="tx1"/>
              </a:solidFill>
              <a:latin typeface="Times New Roman" pitchFamily="18" charset="0"/>
              <a:cs typeface="Times New Roman" pitchFamily="18" charset="0"/>
            </a:endParaRPr>
          </a:p>
          <a:p>
            <a:pPr>
              <a:buNone/>
            </a:pPr>
            <a:r>
              <a:rPr lang="it-IT" dirty="0" smtClean="0">
                <a:solidFill>
                  <a:schemeClr val="tx1"/>
                </a:solidFill>
                <a:latin typeface="Times New Roman" pitchFamily="18" charset="0"/>
                <a:cs typeface="Times New Roman" pitchFamily="18" charset="0"/>
              </a:rPr>
              <a:t>	Halqaro standartlarda yeyilish miqdori etib chiziqli yeyilma qabul qilingan:</a:t>
            </a:r>
            <a:endParaRPr lang="ru-RU" dirty="0">
              <a:solidFill>
                <a:schemeClr val="tx1"/>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srcRect/>
          <a:stretch>
            <a:fillRect/>
          </a:stretch>
        </p:blipFill>
        <p:spPr bwMode="auto">
          <a:xfrm>
            <a:off x="4757753" y="6103601"/>
            <a:ext cx="4029089" cy="397234"/>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142852"/>
            <a:ext cx="8686800" cy="838200"/>
          </a:xfrm>
        </p:spPr>
        <p:txBody>
          <a:bodyPr/>
          <a:lstStyle/>
          <a:p>
            <a:pPr algn="ctr"/>
            <a:r>
              <a:rPr lang="en-US" dirty="0" err="1" smtClean="0">
                <a:latin typeface="Times New Roman" pitchFamily="18" charset="0"/>
                <a:cs typeface="Times New Roman" pitchFamily="18" charset="0"/>
              </a:rPr>
              <a:t>Yeyilmani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turlari</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304800" y="1142984"/>
            <a:ext cx="8686800" cy="5715016"/>
          </a:xfrm>
        </p:spPr>
        <p:txBody>
          <a:bodyPr>
            <a:normAutofit fontScale="92500" lnSpcReduction="20000"/>
          </a:bodyPr>
          <a:lstStyle/>
          <a:p>
            <a:pPr>
              <a:buNone/>
            </a:pPr>
            <a:r>
              <a:rPr lang="en-US" sz="2400" dirty="0" smtClean="0">
                <a:solidFill>
                  <a:schemeClr val="tx1"/>
                </a:solidFill>
                <a:latin typeface="Times New Roman" pitchFamily="18" charset="0"/>
                <a:cs typeface="Times New Roman" pitchFamily="18" charset="0"/>
              </a:rPr>
              <a:t>		Eng </a:t>
            </a:r>
            <a:r>
              <a:rPr lang="en-US" sz="2400" dirty="0" err="1" smtClean="0">
                <a:solidFill>
                  <a:schemeClr val="tx1"/>
                </a:solidFill>
                <a:latin typeface="Times New Roman" pitchFamily="18" charset="0"/>
                <a:cs typeface="Times New Roman" pitchFamily="18" charset="0"/>
              </a:rPr>
              <a:t>oson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aniqlanadigan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yeyilma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bu</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massaviy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yeyilmadir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Shuning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uchun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amalda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qo’llaniladi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Umumiy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holda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yeyilmani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aniqlash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turlari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quyidagilar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mikrometrlash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tarozilash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profilograflash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sun'iy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kertmalar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usuli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radiaktiv</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izotoplar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siqilgan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gaz</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havo</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yordamida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aniqlash</a:t>
            </a:r>
            <a:r>
              <a:rPr lang="en-US" sz="2400" dirty="0" smtClean="0">
                <a:solidFill>
                  <a:schemeClr val="tx1"/>
                </a:solidFill>
                <a:latin typeface="Times New Roman" pitchFamily="18" charset="0"/>
                <a:cs typeface="Times New Roman" pitchFamily="18" charset="0"/>
              </a:rPr>
              <a:t>. </a:t>
            </a:r>
            <a:endParaRPr lang="ru-RU" sz="2400" dirty="0" smtClean="0">
              <a:solidFill>
                <a:schemeClr val="tx1"/>
              </a:solidFill>
              <a:latin typeface="Times New Roman" pitchFamily="18" charset="0"/>
              <a:cs typeface="Times New Roman" pitchFamily="18" charset="0"/>
            </a:endParaRPr>
          </a:p>
          <a:p>
            <a:pPr>
              <a:buNone/>
            </a:pP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Mikrometrlashda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tajribadan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oldin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keyin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o’lchash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bilan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aniqlanadi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Profilograflashda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profilgrammadan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aniqlanadi</a:t>
            </a:r>
            <a:r>
              <a:rPr lang="en-US" sz="2400" dirty="0" smtClean="0">
                <a:solidFill>
                  <a:schemeClr val="tx1"/>
                </a:solidFill>
                <a:latin typeface="Times New Roman" pitchFamily="18" charset="0"/>
                <a:cs typeface="Times New Roman" pitchFamily="18" charset="0"/>
              </a:rPr>
              <a:t>. </a:t>
            </a:r>
            <a:endParaRPr lang="ru-RU" sz="2400" dirty="0" smtClean="0">
              <a:solidFill>
                <a:schemeClr val="tx1"/>
              </a:solidFill>
              <a:latin typeface="Times New Roman" pitchFamily="18" charset="0"/>
              <a:cs typeface="Times New Roman" pitchFamily="18" charset="0"/>
            </a:endParaRPr>
          </a:p>
          <a:p>
            <a:pPr>
              <a:buNone/>
            </a:pP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Xosil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bilgan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profilogrammani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ishlash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yo’li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bilan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yeyilgan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yeyilmagan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yuzalarni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profilogrammasini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olib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ishlash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yo’li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bilan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g’adir-budirlikni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o’rtacha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balandligi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aniqlanadi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Tarozilash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standartlashgan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usullardan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bo’lib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mashina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detallari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yeyilmasini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moy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tarkibida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xosil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zarrachalar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miqdorini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oshib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borishiga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qarab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aniqlanadi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Bunda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detal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burlari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bo’yicha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yeyilma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miqdorini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aniqroq</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baholash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uchun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spektral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tahlil</a:t>
            </a:r>
            <a:r>
              <a:rPr lang="en-US" sz="2400" dirty="0" smtClean="0">
                <a:solidFill>
                  <a:schemeClr val="tx1"/>
                </a:solidFill>
                <a:latin typeface="Times New Roman" pitchFamily="18" charset="0"/>
                <a:cs typeface="Times New Roman" pitchFamily="18" charset="0"/>
              </a:rPr>
              <a:t> ham </a:t>
            </a:r>
            <a:r>
              <a:rPr lang="en-US" sz="2400" dirty="0" err="1" smtClean="0">
                <a:solidFill>
                  <a:schemeClr val="tx1"/>
                </a:solidFill>
                <a:latin typeface="Times New Roman" pitchFamily="18" charset="0"/>
                <a:cs typeface="Times New Roman" pitchFamily="18" charset="0"/>
              </a:rPr>
              <a:t>qilinadi</a:t>
            </a:r>
            <a:r>
              <a:rPr lang="en-US" sz="2400" dirty="0" smtClean="0">
                <a:solidFill>
                  <a:schemeClr val="tx1"/>
                </a:solidFill>
                <a:latin typeface="Times New Roman" pitchFamily="18" charset="0"/>
                <a:cs typeface="Times New Roman" pitchFamily="18" charset="0"/>
              </a:rPr>
              <a:t>. </a:t>
            </a:r>
            <a:endParaRPr lang="ru-RU" sz="2400" dirty="0" smtClean="0">
              <a:solidFill>
                <a:schemeClr val="tx1"/>
              </a:solidFill>
              <a:latin typeface="Times New Roman" pitchFamily="18" charset="0"/>
              <a:cs typeface="Times New Roman" pitchFamily="18" charset="0"/>
            </a:endParaRPr>
          </a:p>
          <a:p>
            <a:pPr>
              <a:buNone/>
            </a:pP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Radiaktiv</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qurilmalar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radiaktiv</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nurlanish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xossalaridan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foydalanishga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asoslangan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Chiziqli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o’lchamlarni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o’lchash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uchun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radiaktiv</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nurlar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materialdan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o’tganda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qismi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yutilib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qolgan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qismi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qaytishiga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asoslangan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usuldan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foydalaniladi</a:t>
            </a:r>
            <a:r>
              <a:rPr lang="en-US" sz="2400" dirty="0" smtClean="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2844" y="142852"/>
            <a:ext cx="9001156" cy="6715148"/>
          </a:xfrm>
        </p:spPr>
        <p:txBody>
          <a:bodyPr>
            <a:normAutofit fontScale="77500" lnSpcReduction="20000"/>
          </a:bodyPr>
          <a:lstStyle/>
          <a:p>
            <a:pPr>
              <a:buNone/>
            </a:pP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Siqilgan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gaz</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yoki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havo</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yordamida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yeyilmani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uchun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yeyilgan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yuza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orasidan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ulardan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bo’rini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o’tkazilib</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vaqt</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birligi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ichidagi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sarfi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aniqlanadi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Natijada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yeyilma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miqdori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topiladi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Sun'iy</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kertmalar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usulida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detal</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yuzasi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yeyilish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jarayonida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avval</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piramidasimon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yoki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uchburchaksimon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qattiq</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predmetlar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yordamida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yuzada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iz</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xosil</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qilinadi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Xosil</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bilgan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izning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diagrammalarini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oldin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keyin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ilchab</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yeyilma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miqdori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aniqlanadi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Yuqorida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kirilgan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usullarni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asosiy</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kamchiliklari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mashina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detallarini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yechib</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olib</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o’lchashga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asoslanganidir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Shuning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uchun</a:t>
            </a:r>
            <a:r>
              <a:rPr lang="en-US" dirty="0" smtClean="0">
                <a:solidFill>
                  <a:schemeClr val="tx1"/>
                </a:solidFill>
                <a:latin typeface="Times New Roman" pitchFamily="18" charset="0"/>
                <a:cs typeface="Times New Roman" pitchFamily="18" charset="0"/>
              </a:rPr>
              <a:t> ham </a:t>
            </a:r>
            <a:r>
              <a:rPr lang="en-US" dirty="0" err="1" smtClean="0">
                <a:solidFill>
                  <a:schemeClr val="tx1"/>
                </a:solidFill>
                <a:latin typeface="Times New Roman" pitchFamily="18" charset="0"/>
                <a:cs typeface="Times New Roman" pitchFamily="18" charset="0"/>
              </a:rPr>
              <a:t>bu</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usullar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amalda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ko’p</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hollarda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ilmiy</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tadqiqot</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ishlaridagina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qo’llaniladi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Shuning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uchun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ko’p</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hollrda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mashina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detallarini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yeyilma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miqdorini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uchun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tarozilash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radiaktiv</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izotopli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siqilgan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gaz</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usullari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keng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qo’llaniladi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Yuza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g’adir-budirliklarini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quyidagi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usullarda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mumkin</a:t>
            </a:r>
            <a:r>
              <a:rPr lang="en-US" dirty="0" smtClean="0">
                <a:solidFill>
                  <a:schemeClr val="tx1"/>
                </a:solidFill>
                <a:latin typeface="Times New Roman" pitchFamily="18" charset="0"/>
                <a:cs typeface="Times New Roman" pitchFamily="18" charset="0"/>
              </a:rPr>
              <a:t>. </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Eng </a:t>
            </a:r>
            <a:r>
              <a:rPr lang="en-US" dirty="0" err="1" smtClean="0">
                <a:solidFill>
                  <a:schemeClr val="tx1"/>
                </a:solidFill>
                <a:latin typeface="Times New Roman" pitchFamily="18" charset="0"/>
                <a:cs typeface="Times New Roman" pitchFamily="18" charset="0"/>
              </a:rPr>
              <a:t>keng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tarqalgani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shupli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optik</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usullarda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aniqlashdir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Yuza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g’adir-budirliklarini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Rz</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ko’rsatkichi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bo’yicha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baholashda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ikkilangan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optik</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mikroskop</a:t>
            </a:r>
            <a:r>
              <a:rPr lang="en-US" dirty="0" smtClean="0">
                <a:solidFill>
                  <a:schemeClr val="tx1"/>
                </a:solidFill>
                <a:latin typeface="Times New Roman" pitchFamily="18" charset="0"/>
                <a:cs typeface="Times New Roman" pitchFamily="18" charset="0"/>
              </a:rPr>
              <a:t> MIS-11 </a:t>
            </a:r>
            <a:r>
              <a:rPr lang="en-US" dirty="0" err="1" smtClean="0">
                <a:solidFill>
                  <a:schemeClr val="tx1"/>
                </a:solidFill>
                <a:latin typeface="Times New Roman" pitchFamily="18" charset="0"/>
                <a:cs typeface="Times New Roman" pitchFamily="18" charset="0"/>
              </a:rPr>
              <a:t>qo’llaniladi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Bunda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yuzaning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o’lchanayotgan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qismiga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yorug’lik</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beriladi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Qaytgan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yorug’lik</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nurini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ko’rish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trubkasi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orqali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ko’rish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mumkin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Rz</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qiymati</a:t>
            </a:r>
            <a:r>
              <a:rPr lang="en-US" dirty="0" smtClean="0">
                <a:solidFill>
                  <a:schemeClr val="tx1"/>
                </a:solidFill>
                <a:latin typeface="Times New Roman" pitchFamily="18" charset="0"/>
                <a:cs typeface="Times New Roman" pitchFamily="18" charset="0"/>
              </a:rPr>
              <a:t> 80 </a:t>
            </a:r>
            <a:r>
              <a:rPr lang="en-US" dirty="0" err="1" smtClean="0">
                <a:solidFill>
                  <a:schemeClr val="tx1"/>
                </a:solidFill>
                <a:latin typeface="Times New Roman" pitchFamily="18" charset="0"/>
                <a:cs typeface="Times New Roman" pitchFamily="18" charset="0"/>
              </a:rPr>
              <a:t>dan</a:t>
            </a:r>
            <a:r>
              <a:rPr lang="en-US" dirty="0" smtClean="0">
                <a:solidFill>
                  <a:schemeClr val="tx1"/>
                </a:solidFill>
                <a:latin typeface="Times New Roman" pitchFamily="18" charset="0"/>
                <a:cs typeface="Times New Roman" pitchFamily="18" charset="0"/>
              </a:rPr>
              <a:t> 2 </a:t>
            </a:r>
            <a:r>
              <a:rPr lang="en-US" dirty="0" err="1" smtClean="0">
                <a:solidFill>
                  <a:schemeClr val="tx1"/>
                </a:solidFill>
                <a:latin typeface="Times New Roman" pitchFamily="18" charset="0"/>
                <a:cs typeface="Times New Roman" pitchFamily="18" charset="0"/>
              </a:rPr>
              <a:t>mkm</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gacha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bo’lgan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mikronotyokisliklarni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okulyarli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mikrometrda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o’lchanadi</a:t>
            </a:r>
            <a:r>
              <a:rPr lang="en-US" dirty="0" smtClean="0">
                <a:solidFill>
                  <a:schemeClr val="tx1"/>
                </a:solidFill>
                <a:latin typeface="Times New Roman" pitchFamily="18" charset="0"/>
                <a:cs typeface="Times New Roman" pitchFamily="18" charset="0"/>
              </a:rPr>
              <a:t>. Bu </a:t>
            </a:r>
            <a:r>
              <a:rPr lang="en-US" dirty="0" err="1" smtClean="0">
                <a:solidFill>
                  <a:schemeClr val="tx1"/>
                </a:solidFill>
                <a:latin typeface="Times New Roman" pitchFamily="18" charset="0"/>
                <a:cs typeface="Times New Roman" pitchFamily="18" charset="0"/>
              </a:rPr>
              <a:t>usullar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ko’p</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mehnat</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talab</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qiladi</a:t>
            </a:r>
            <a:r>
              <a:rPr lang="en-US" dirty="0" smtClean="0">
                <a:solidFill>
                  <a:schemeClr val="tx1"/>
                </a:solidFill>
                <a:latin typeface="Times New Roman" pitchFamily="18" charset="0"/>
                <a:cs typeface="Times New Roman" pitchFamily="18" charset="0"/>
              </a:rPr>
              <a:t>. </a:t>
            </a:r>
            <a:endParaRPr lang="ru-RU" dirty="0" smtClean="0">
              <a:solidFill>
                <a:schemeClr val="tx1"/>
              </a:solidFill>
              <a:latin typeface="Times New Roman" pitchFamily="18" charset="0"/>
              <a:cs typeface="Times New Roman" pitchFamily="18" charset="0"/>
            </a:endParaRPr>
          </a:p>
          <a:p>
            <a:pPr>
              <a:buNone/>
            </a:pPr>
            <a:endParaRPr lang="ru-RU" dirty="0">
              <a:solidFill>
                <a:schemeClr val="tx1"/>
              </a:solidFill>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285728"/>
            <a:ext cx="8686800" cy="3786214"/>
          </a:xfrm>
        </p:spPr>
        <p:txBody>
          <a:bodyPr>
            <a:normAutofit/>
          </a:bodyPr>
          <a:lstStyle/>
          <a:p>
            <a:pPr>
              <a:buNone/>
            </a:pPr>
            <a:r>
              <a:rPr lang="en-US" sz="2300" dirty="0" smtClean="0">
                <a:solidFill>
                  <a:schemeClr val="tx1"/>
                </a:solidFill>
                <a:latin typeface="Times New Roman" pitchFamily="18" charset="0"/>
                <a:cs typeface="Times New Roman" pitchFamily="18" charset="0"/>
              </a:rPr>
              <a:t>		Eng </a:t>
            </a:r>
            <a:r>
              <a:rPr lang="en-US" sz="2300" dirty="0" err="1" smtClean="0">
                <a:solidFill>
                  <a:schemeClr val="tx1"/>
                </a:solidFill>
                <a:latin typeface="Times New Roman" pitchFamily="18" charset="0"/>
                <a:cs typeface="Times New Roman" pitchFamily="18" charset="0"/>
              </a:rPr>
              <a:t>ko’p</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tarqalgan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usullardan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biri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shupli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profilograf</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profilometrda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yuza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g’adir-budirligi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ko’rsatkichini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aniqlashdir</a:t>
            </a:r>
            <a:r>
              <a:rPr lang="en-US" sz="2300" dirty="0" smtClean="0">
                <a:solidFill>
                  <a:schemeClr val="tx1"/>
                </a:solidFill>
                <a:latin typeface="Times New Roman" pitchFamily="18" charset="0"/>
                <a:cs typeface="Times New Roman" pitchFamily="18" charset="0"/>
              </a:rPr>
              <a:t>. Bu </a:t>
            </a:r>
            <a:r>
              <a:rPr lang="en-US" sz="2300" dirty="0" err="1" smtClean="0">
                <a:solidFill>
                  <a:schemeClr val="tx1"/>
                </a:solidFill>
                <a:latin typeface="Times New Roman" pitchFamily="18" charset="0"/>
                <a:cs typeface="Times New Roman" pitchFamily="18" charset="0"/>
              </a:rPr>
              <a:t>usul</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tekshirilayotgan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yuzani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olmosli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igna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bilan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tegib</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ko’rib</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olingan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farqlarni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induktiv</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usulda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kuchlanishga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aylantirishga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asoslangandir</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Profilometr</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shkalasi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yuza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g’adir-budirligining</a:t>
            </a:r>
            <a:r>
              <a:rPr lang="en-US" sz="2300" dirty="0" smtClean="0">
                <a:solidFill>
                  <a:schemeClr val="tx1"/>
                </a:solidFill>
                <a:latin typeface="Times New Roman" pitchFamily="18" charset="0"/>
                <a:cs typeface="Times New Roman" pitchFamily="18" charset="0"/>
              </a:rPr>
              <a:t> Ra </a:t>
            </a:r>
            <a:r>
              <a:rPr lang="en-US" sz="2300" dirty="0" err="1" smtClean="0">
                <a:solidFill>
                  <a:schemeClr val="tx1"/>
                </a:solidFill>
                <a:latin typeface="Times New Roman" pitchFamily="18" charset="0"/>
                <a:cs typeface="Times New Roman" pitchFamily="18" charset="0"/>
              </a:rPr>
              <a:t>ko’rsatkichini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ko’rsatadi</a:t>
            </a:r>
            <a:r>
              <a:rPr lang="en-US" sz="2300" dirty="0" smtClean="0">
                <a:solidFill>
                  <a:schemeClr val="tx1"/>
                </a:solidFill>
                <a:latin typeface="Times New Roman" pitchFamily="18" charset="0"/>
                <a:cs typeface="Times New Roman" pitchFamily="18" charset="0"/>
              </a:rPr>
              <a:t>. </a:t>
            </a:r>
            <a:endParaRPr lang="ru-RU" sz="2300" dirty="0" smtClean="0">
              <a:solidFill>
                <a:schemeClr val="tx1"/>
              </a:solidFill>
              <a:latin typeface="Times New Roman" pitchFamily="18" charset="0"/>
              <a:cs typeface="Times New Roman" pitchFamily="18" charset="0"/>
            </a:endParaRPr>
          </a:p>
          <a:p>
            <a:pPr>
              <a:buNone/>
            </a:pP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Olingan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natijani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yozib</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olish</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uchun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profilografdan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foydalaniladi</a:t>
            </a:r>
            <a:r>
              <a:rPr lang="en-US" sz="2300" dirty="0" smtClean="0">
                <a:solidFill>
                  <a:schemeClr val="tx1"/>
                </a:solidFill>
                <a:latin typeface="Times New Roman" pitchFamily="18" charset="0"/>
                <a:cs typeface="Times New Roman" pitchFamily="18" charset="0"/>
              </a:rPr>
              <a:t>. Bu </a:t>
            </a:r>
            <a:r>
              <a:rPr lang="en-US" sz="2300" dirty="0" err="1" smtClean="0">
                <a:solidFill>
                  <a:schemeClr val="tx1"/>
                </a:solidFill>
                <a:latin typeface="Times New Roman" pitchFamily="18" charset="0"/>
                <a:cs typeface="Times New Roman" pitchFamily="18" charset="0"/>
              </a:rPr>
              <a:t>qurilmaning</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sxemasi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va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umumiy</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ko’rinishi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quyida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keltirilgan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Bunda</a:t>
            </a:r>
            <a:r>
              <a:rPr lang="en-US" sz="2300" dirty="0" smtClean="0">
                <a:solidFill>
                  <a:schemeClr val="tx1"/>
                </a:solidFill>
                <a:latin typeface="Times New Roman" pitchFamily="18" charset="0"/>
                <a:cs typeface="Times New Roman" pitchFamily="18" charset="0"/>
              </a:rPr>
              <a:t> 1-karetkali </a:t>
            </a:r>
            <a:r>
              <a:rPr lang="en-US" sz="2300" dirty="0" err="1" smtClean="0">
                <a:solidFill>
                  <a:schemeClr val="tx1"/>
                </a:solidFill>
                <a:latin typeface="Times New Roman" pitchFamily="18" charset="0"/>
                <a:cs typeface="Times New Roman" pitchFamily="18" charset="0"/>
              </a:rPr>
              <a:t>stoyka</a:t>
            </a:r>
            <a:r>
              <a:rPr lang="en-US" sz="2300" dirty="0" smtClean="0">
                <a:solidFill>
                  <a:schemeClr val="tx1"/>
                </a:solidFill>
                <a:latin typeface="Times New Roman" pitchFamily="18" charset="0"/>
                <a:cs typeface="Times New Roman" pitchFamily="18" charset="0"/>
              </a:rPr>
              <a:t>, 2-universal </a:t>
            </a:r>
            <a:r>
              <a:rPr lang="en-US" sz="2300" dirty="0" err="1" smtClean="0">
                <a:solidFill>
                  <a:schemeClr val="tx1"/>
                </a:solidFill>
                <a:latin typeface="Times New Roman" pitchFamily="18" charset="0"/>
                <a:cs typeface="Times New Roman" pitchFamily="18" charset="0"/>
              </a:rPr>
              <a:t>stol</a:t>
            </a:r>
            <a:r>
              <a:rPr lang="en-US" sz="2300" dirty="0" smtClean="0">
                <a:solidFill>
                  <a:schemeClr val="tx1"/>
                </a:solidFill>
                <a:latin typeface="Times New Roman" pitchFamily="18" charset="0"/>
                <a:cs typeface="Times New Roman" pitchFamily="18" charset="0"/>
              </a:rPr>
              <a:t>, 3-datchik, 4-yuritgich, 5-ko’rsatkich </a:t>
            </a:r>
            <a:r>
              <a:rPr lang="en-US" sz="2300" dirty="0" err="1" smtClean="0">
                <a:solidFill>
                  <a:schemeClr val="tx1"/>
                </a:solidFill>
                <a:latin typeface="Times New Roman" pitchFamily="18" charset="0"/>
                <a:cs typeface="Times New Roman" pitchFamily="18" charset="0"/>
              </a:rPr>
              <a:t>asbobli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elektron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blok</a:t>
            </a:r>
            <a:r>
              <a:rPr lang="en-US" sz="2300" dirty="0" smtClean="0">
                <a:solidFill>
                  <a:schemeClr val="tx1"/>
                </a:solidFill>
                <a:latin typeface="Times New Roman" pitchFamily="18" charset="0"/>
                <a:cs typeface="Times New Roman" pitchFamily="18" charset="0"/>
              </a:rPr>
              <a:t>, 6-yozuvchi </a:t>
            </a:r>
            <a:r>
              <a:rPr lang="en-US" sz="2300" dirty="0" err="1" smtClean="0">
                <a:solidFill>
                  <a:schemeClr val="tx1"/>
                </a:solidFill>
                <a:latin typeface="Times New Roman" pitchFamily="18" charset="0"/>
                <a:cs typeface="Times New Roman" pitchFamily="18" charset="0"/>
              </a:rPr>
              <a:t>qurilma</a:t>
            </a:r>
            <a:r>
              <a:rPr lang="en-US" sz="2300" dirty="0" smtClean="0">
                <a:solidFill>
                  <a:schemeClr val="tx1"/>
                </a:solidFill>
                <a:latin typeface="Times New Roman" pitchFamily="18" charset="0"/>
                <a:cs typeface="Times New Roman" pitchFamily="18" charset="0"/>
              </a:rPr>
              <a:t>. (1-rasm).</a:t>
            </a:r>
            <a:endParaRPr lang="ru-RU" sz="2300" dirty="0">
              <a:solidFill>
                <a:schemeClr val="tx1"/>
              </a:solidFill>
              <a:latin typeface="Times New Roman" pitchFamily="18" charset="0"/>
              <a:cs typeface="Times New Roman" pitchFamily="18" charset="0"/>
            </a:endParaRPr>
          </a:p>
        </p:txBody>
      </p:sp>
      <p:pic>
        <p:nvPicPr>
          <p:cNvPr id="2051" name="Picture 3" descr="Профилограф-профилометр &quot;Абрис-ПМ7&quot; "/>
          <p:cNvPicPr>
            <a:picLocks noChangeAspect="1" noChangeArrowheads="1"/>
          </p:cNvPicPr>
          <p:nvPr/>
        </p:nvPicPr>
        <p:blipFill>
          <a:blip r:embed="rId2"/>
          <a:srcRect/>
          <a:stretch>
            <a:fillRect/>
          </a:stretch>
        </p:blipFill>
        <p:spPr bwMode="auto">
          <a:xfrm>
            <a:off x="1357290" y="3986231"/>
            <a:ext cx="6000792" cy="2157413"/>
          </a:xfrm>
          <a:prstGeom prst="rect">
            <a:avLst/>
          </a:prstGeom>
          <a:noFill/>
          <a:ln w="9525">
            <a:noFill/>
            <a:miter lim="800000"/>
            <a:headEnd/>
            <a:tailEnd/>
          </a:ln>
        </p:spPr>
      </p:pic>
      <p:sp>
        <p:nvSpPr>
          <p:cNvPr id="6" name="Прямоугольник 5"/>
          <p:cNvSpPr/>
          <p:nvPr/>
        </p:nvSpPr>
        <p:spPr>
          <a:xfrm>
            <a:off x="2214546" y="6143644"/>
            <a:ext cx="4426212" cy="369332"/>
          </a:xfrm>
          <a:prstGeom prst="rect">
            <a:avLst/>
          </a:prstGeom>
        </p:spPr>
        <p:txBody>
          <a:bodyPr wrap="none">
            <a:spAutoFit/>
          </a:bodyPr>
          <a:lstStyle/>
          <a:p>
            <a:r>
              <a:rPr lang="en-US" dirty="0">
                <a:latin typeface="Times New Roman" pitchFamily="18" charset="0"/>
                <a:cs typeface="Times New Roman" pitchFamily="18" charset="0"/>
              </a:rPr>
              <a:t>1-</a:t>
            </a:r>
            <a:r>
              <a:rPr lang="de-DE" dirty="0" err="1">
                <a:latin typeface="Times New Roman" pitchFamily="18" charset="0"/>
                <a:cs typeface="Times New Roman" pitchFamily="18" charset="0"/>
              </a:rPr>
              <a:t>rasm</a:t>
            </a:r>
            <a:r>
              <a:rPr lang="en-US" dirty="0">
                <a:latin typeface="Times New Roman" pitchFamily="18" charset="0"/>
                <a:cs typeface="Times New Roman" pitchFamily="18" charset="0"/>
              </a:rPr>
              <a:t>. </a:t>
            </a:r>
            <a:r>
              <a:rPr lang="de-DE" dirty="0" err="1">
                <a:latin typeface="Times New Roman" pitchFamily="18" charset="0"/>
                <a:cs typeface="Times New Roman" pitchFamily="18" charset="0"/>
              </a:rPr>
              <a:t>Profilograf</a:t>
            </a:r>
            <a:r>
              <a:rPr lang="en-US" dirty="0">
                <a:latin typeface="Times New Roman" pitchFamily="18" charset="0"/>
                <a:cs typeface="Times New Roman" pitchFamily="18" charset="0"/>
              </a:rPr>
              <a:t>-</a:t>
            </a:r>
            <a:r>
              <a:rPr lang="de-DE" dirty="0" err="1">
                <a:latin typeface="Times New Roman" pitchFamily="18" charset="0"/>
                <a:cs typeface="Times New Roman" pitchFamily="18" charset="0"/>
              </a:rPr>
              <a:t>profilometr</a:t>
            </a:r>
            <a:r>
              <a:rPr lang="en-US" dirty="0">
                <a:latin typeface="Times New Roman" pitchFamily="18" charset="0"/>
                <a:cs typeface="Times New Roman" pitchFamily="18" charset="0"/>
              </a:rPr>
              <a:t> "</a:t>
            </a:r>
            <a:r>
              <a:rPr lang="de-DE" dirty="0">
                <a:latin typeface="Times New Roman" pitchFamily="18" charset="0"/>
                <a:cs typeface="Times New Roman" pitchFamily="18" charset="0"/>
              </a:rPr>
              <a:t>Abris</a:t>
            </a:r>
            <a:r>
              <a:rPr lang="en-US" dirty="0">
                <a:latin typeface="Times New Roman" pitchFamily="18" charset="0"/>
                <a:cs typeface="Times New Roman" pitchFamily="18" charset="0"/>
              </a:rPr>
              <a:t>-</a:t>
            </a:r>
            <a:r>
              <a:rPr lang="de-DE" dirty="0">
                <a:latin typeface="Times New Roman" pitchFamily="18" charset="0"/>
                <a:cs typeface="Times New Roman" pitchFamily="18" charset="0"/>
              </a:rPr>
              <a:t>PM</a:t>
            </a:r>
            <a:r>
              <a:rPr lang="en-US" dirty="0">
                <a:latin typeface="Times New Roman" pitchFamily="18" charset="0"/>
                <a:cs typeface="Times New Roman" pitchFamily="18" charset="0"/>
              </a:rPr>
              <a:t>7".</a:t>
            </a:r>
            <a:endParaRPr lang="ru-RU"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357166"/>
            <a:ext cx="8686800" cy="6143668"/>
          </a:xfrm>
        </p:spPr>
        <p:txBody>
          <a:bodyPr>
            <a:normAutofit/>
          </a:bodyPr>
          <a:lstStyle/>
          <a:p>
            <a:pPr>
              <a:buNone/>
            </a:pPr>
            <a:r>
              <a:rPr lang="de-DE" sz="2400" dirty="0" smtClean="0">
                <a:solidFill>
                  <a:schemeClr val="tx1"/>
                </a:solidFill>
                <a:latin typeface="Times New Roman" pitchFamily="18" charset="0"/>
                <a:cs typeface="Times New Roman" pitchFamily="18" charset="0"/>
              </a:rPr>
              <a:t>		</a:t>
            </a:r>
            <a:r>
              <a:rPr lang="de-DE" sz="2400" dirty="0" err="1" smtClean="0">
                <a:solidFill>
                  <a:schemeClr val="tx1"/>
                </a:solidFill>
                <a:latin typeface="Times New Roman" pitchFamily="18" charset="0"/>
                <a:cs typeface="Times New Roman" pitchFamily="18" charset="0"/>
              </a:rPr>
              <a:t>Amaliyotda</a:t>
            </a:r>
            <a:r>
              <a:rPr lang="de-DE" sz="2400" dirty="0" smtClean="0">
                <a:solidFill>
                  <a:schemeClr val="tx1"/>
                </a:solidFill>
                <a:latin typeface="Times New Roman" pitchFamily="18" charset="0"/>
                <a:cs typeface="Times New Roman" pitchFamily="18" charset="0"/>
              </a:rPr>
              <a:t> </a:t>
            </a:r>
            <a:r>
              <a:rPr lang="de-DE" sz="2400" dirty="0" err="1" smtClean="0">
                <a:solidFill>
                  <a:schemeClr val="tx1"/>
                </a:solidFill>
                <a:latin typeface="Times New Roman" pitchFamily="18" charset="0"/>
                <a:cs typeface="Times New Roman" pitchFamily="18" charset="0"/>
              </a:rPr>
              <a:t>bunday</a:t>
            </a:r>
            <a:r>
              <a:rPr lang="de-DE" sz="2400" dirty="0" smtClean="0">
                <a:solidFill>
                  <a:schemeClr val="tx1"/>
                </a:solidFill>
                <a:latin typeface="Times New Roman" pitchFamily="18" charset="0"/>
                <a:cs typeface="Times New Roman" pitchFamily="18" charset="0"/>
              </a:rPr>
              <a:t> </a:t>
            </a:r>
            <a:r>
              <a:rPr lang="de-DE" sz="2400" dirty="0" err="1" smtClean="0">
                <a:solidFill>
                  <a:schemeClr val="tx1"/>
                </a:solidFill>
                <a:latin typeface="Times New Roman" pitchFamily="18" charset="0"/>
                <a:cs typeface="Times New Roman" pitchFamily="18" charset="0"/>
              </a:rPr>
              <a:t>tekshirish</a:t>
            </a:r>
            <a:r>
              <a:rPr lang="de-DE" sz="2400" dirty="0" smtClean="0">
                <a:solidFill>
                  <a:schemeClr val="tx1"/>
                </a:solidFill>
                <a:latin typeface="Times New Roman" pitchFamily="18" charset="0"/>
                <a:cs typeface="Times New Roman" pitchFamily="18" charset="0"/>
              </a:rPr>
              <a:t> </a:t>
            </a:r>
            <a:r>
              <a:rPr lang="de-DE" sz="2400" dirty="0" err="1" smtClean="0">
                <a:solidFill>
                  <a:schemeClr val="tx1"/>
                </a:solidFill>
                <a:latin typeface="Times New Roman" pitchFamily="18" charset="0"/>
                <a:cs typeface="Times New Roman" pitchFamily="18" charset="0"/>
              </a:rPr>
              <a:t>ishlari</a:t>
            </a:r>
            <a:r>
              <a:rPr lang="en-US" sz="2400" dirty="0" smtClean="0">
                <a:solidFill>
                  <a:schemeClr val="tx1"/>
                </a:solidFill>
                <a:latin typeface="Times New Roman" pitchFamily="18" charset="0"/>
                <a:cs typeface="Times New Roman" pitchFamily="18" charset="0"/>
              </a:rPr>
              <a:t> 4 </a:t>
            </a:r>
            <a:r>
              <a:rPr lang="de-DE" sz="2400" dirty="0" err="1" smtClean="0">
                <a:solidFill>
                  <a:schemeClr val="tx1"/>
                </a:solidFill>
                <a:latin typeface="Times New Roman" pitchFamily="18" charset="0"/>
                <a:cs typeface="Times New Roman" pitchFamily="18" charset="0"/>
              </a:rPr>
              <a:t>bosqichdan</a:t>
            </a:r>
            <a:r>
              <a:rPr lang="de-DE" sz="2400" dirty="0" smtClean="0">
                <a:solidFill>
                  <a:schemeClr val="tx1"/>
                </a:solidFill>
                <a:latin typeface="Times New Roman" pitchFamily="18" charset="0"/>
                <a:cs typeface="Times New Roman" pitchFamily="18" charset="0"/>
              </a:rPr>
              <a:t> </a:t>
            </a:r>
            <a:r>
              <a:rPr lang="de-DE" sz="2400" dirty="0" err="1" smtClean="0">
                <a:solidFill>
                  <a:schemeClr val="tx1"/>
                </a:solidFill>
                <a:latin typeface="Times New Roman" pitchFamily="18" charset="0"/>
                <a:cs typeface="Times New Roman" pitchFamily="18" charset="0"/>
              </a:rPr>
              <a:t>iborat</a:t>
            </a:r>
            <a:r>
              <a:rPr lang="de-DE" sz="2400" dirty="0" smtClean="0">
                <a:solidFill>
                  <a:schemeClr val="tx1"/>
                </a:solidFill>
                <a:latin typeface="Times New Roman" pitchFamily="18" charset="0"/>
                <a:cs typeface="Times New Roman" pitchFamily="18" charset="0"/>
              </a:rPr>
              <a:t> </a:t>
            </a:r>
            <a:r>
              <a:rPr lang="de-DE" sz="2400" dirty="0" err="1" smtClean="0">
                <a:solidFill>
                  <a:schemeClr val="tx1"/>
                </a:solidFill>
                <a:latin typeface="Times New Roman" pitchFamily="18" charset="0"/>
                <a:cs typeface="Times New Roman" pitchFamily="18" charset="0"/>
              </a:rPr>
              <a:t>bo</a:t>
            </a:r>
            <a:r>
              <a:rPr lang="en-US" sz="2400" dirty="0" smtClean="0">
                <a:solidFill>
                  <a:schemeClr val="tx1"/>
                </a:solidFill>
                <a:latin typeface="Times New Roman" pitchFamily="18" charset="0"/>
                <a:cs typeface="Times New Roman" pitchFamily="18" charset="0"/>
              </a:rPr>
              <a:t>’</a:t>
            </a:r>
            <a:r>
              <a:rPr lang="de-DE" sz="2400" dirty="0" err="1" smtClean="0">
                <a:solidFill>
                  <a:schemeClr val="tx1"/>
                </a:solidFill>
                <a:latin typeface="Times New Roman" pitchFamily="18" charset="0"/>
                <a:cs typeface="Times New Roman" pitchFamily="18" charset="0"/>
              </a:rPr>
              <a:t>ladi</a:t>
            </a:r>
            <a:r>
              <a:rPr lang="en-US" sz="2400" dirty="0" smtClean="0">
                <a:solidFill>
                  <a:schemeClr val="tx1"/>
                </a:solidFill>
                <a:latin typeface="Times New Roman" pitchFamily="18" charset="0"/>
                <a:cs typeface="Times New Roman" pitchFamily="18" charset="0"/>
              </a:rPr>
              <a:t>. U </a:t>
            </a:r>
            <a:r>
              <a:rPr lang="en-US" sz="2400" dirty="0" err="1" smtClean="0">
                <a:solidFill>
                  <a:schemeClr val="tx1"/>
                </a:solidFill>
                <a:latin typeface="Times New Roman" pitchFamily="18" charset="0"/>
                <a:cs typeface="Times New Roman" pitchFamily="18" charset="0"/>
              </a:rPr>
              <a:t>quyidagi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jadvalda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keltirilgan</a:t>
            </a:r>
            <a:r>
              <a:rPr lang="en-US" sz="2400" dirty="0" smtClean="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p:txBody>
      </p:sp>
      <p:pic>
        <p:nvPicPr>
          <p:cNvPr id="4" name="Рисунок 3"/>
          <p:cNvPicPr/>
          <p:nvPr/>
        </p:nvPicPr>
        <p:blipFill>
          <a:blip r:embed="rId2"/>
          <a:srcRect l="26777" t="33903" r="27205" b="26496"/>
          <a:stretch>
            <a:fillRect/>
          </a:stretch>
        </p:blipFill>
        <p:spPr bwMode="auto">
          <a:xfrm>
            <a:off x="571472" y="1142984"/>
            <a:ext cx="8143932" cy="3643338"/>
          </a:xfrm>
          <a:prstGeom prst="rect">
            <a:avLst/>
          </a:prstGeom>
          <a:noFill/>
          <a:ln w="9525">
            <a:noFill/>
            <a:miter lim="800000"/>
            <a:headEnd/>
            <a:tailEnd/>
          </a:ln>
        </p:spPr>
      </p:pic>
      <p:sp>
        <p:nvSpPr>
          <p:cNvPr id="6" name="Прямоугольник 5"/>
          <p:cNvSpPr/>
          <p:nvPr/>
        </p:nvSpPr>
        <p:spPr>
          <a:xfrm>
            <a:off x="571504" y="4857760"/>
            <a:ext cx="8143900" cy="1569660"/>
          </a:xfrm>
          <a:prstGeom prst="rect">
            <a:avLst/>
          </a:prstGeom>
        </p:spPr>
        <p:txBody>
          <a:bodyPr wrap="square">
            <a:spAutoFit/>
          </a:bodyPr>
          <a:lstStyle/>
          <a:p>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Tekshirish</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jarayonida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qo’yilgan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topshiriqqa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biror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bosqichni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bajarilmasligi</a:t>
            </a:r>
            <a:r>
              <a:rPr lang="en-US" sz="2400" dirty="0">
                <a:latin typeface="Times New Roman" pitchFamily="18" charset="0"/>
                <a:cs typeface="Times New Roman" pitchFamily="18" charset="0"/>
              </a:rPr>
              <a:t> ham </a:t>
            </a:r>
            <a:r>
              <a:rPr lang="en-US" sz="2400" dirty="0" err="1">
                <a:latin typeface="Times New Roman" pitchFamily="18" charset="0"/>
                <a:cs typeface="Times New Roman" pitchFamily="18" charset="0"/>
              </a:rPr>
              <a:t>mumkin</a:t>
            </a:r>
            <a:r>
              <a:rPr lang="en-US" sz="2400" dirty="0">
                <a:latin typeface="Times New Roman" pitchFamily="18" charset="0"/>
                <a:cs typeface="Times New Roman" pitchFamily="18" charset="0"/>
              </a:rPr>
              <a:t>. 1 - </a:t>
            </a:r>
            <a:r>
              <a:rPr lang="en-US" sz="2400" dirty="0" err="1">
                <a:latin typeface="Times New Roman" pitchFamily="18" charset="0"/>
                <a:cs typeface="Times New Roman" pitchFamily="18" charset="0"/>
              </a:rPr>
              <a:t>jadvalda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materialni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ishqalanish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yeyilishga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tekshirish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uchun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mo’ljallangan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mashinalar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klassifikasiyasi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keltirilgan</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785794"/>
            <a:ext cx="8686800" cy="4525963"/>
          </a:xfrm>
        </p:spPr>
        <p:txBody>
          <a:bodyPr>
            <a:normAutofit fontScale="92500" lnSpcReduction="20000"/>
          </a:bodyPr>
          <a:lstStyle/>
          <a:p>
            <a:pPr>
              <a:buNone/>
            </a:pP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Materiallarni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ishqalanish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yeyilishga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tekshirish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uchun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quyidagiday</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mashinalar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qo’llaniladi</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1. </a:t>
            </a:r>
            <a:r>
              <a:rPr lang="en-US" dirty="0" err="1" smtClean="0">
                <a:solidFill>
                  <a:schemeClr val="tx1"/>
                </a:solidFill>
                <a:latin typeface="Times New Roman" pitchFamily="18" charset="0"/>
                <a:cs typeface="Times New Roman" pitchFamily="18" charset="0"/>
              </a:rPr>
              <a:t>Ishqalanish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mashinasi</a:t>
            </a:r>
            <a:r>
              <a:rPr lang="en-US" dirty="0" smtClean="0">
                <a:solidFill>
                  <a:schemeClr val="tx1"/>
                </a:solidFill>
                <a:latin typeface="Times New Roman" pitchFamily="18" charset="0"/>
                <a:cs typeface="Times New Roman" pitchFamily="18" charset="0"/>
              </a:rPr>
              <a:t> SMS-2. </a:t>
            </a:r>
            <a:r>
              <a:rPr lang="en-US" dirty="0" err="1" smtClean="0">
                <a:solidFill>
                  <a:schemeClr val="tx1"/>
                </a:solidFill>
                <a:latin typeface="Times New Roman" pitchFamily="18" charset="0"/>
                <a:cs typeface="Times New Roman" pitchFamily="18" charset="0"/>
              </a:rPr>
              <a:t>Unda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sirpanib</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dumalash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ishqalanishidagi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dumalab</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ishqalanishdagi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sirpanib</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ishqalanishdagi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ishqalanish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yeyilishni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yog’langan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yoki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yog’lanmagan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sharoitlarda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o’rganishga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mo’ljallangan</a:t>
            </a:r>
            <a:r>
              <a:rPr lang="en-US" dirty="0" smtClean="0">
                <a:solidFill>
                  <a:schemeClr val="tx1"/>
                </a:solidFill>
                <a:latin typeface="Times New Roman" pitchFamily="18" charset="0"/>
                <a:cs typeface="Times New Roman" pitchFamily="18" charset="0"/>
              </a:rPr>
              <a:t>. </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2. MFT-1 </a:t>
            </a:r>
            <a:r>
              <a:rPr lang="en-US" dirty="0" err="1" smtClean="0">
                <a:solidFill>
                  <a:schemeClr val="tx1"/>
                </a:solidFill>
                <a:latin typeface="Times New Roman" pitchFamily="18" charset="0"/>
                <a:cs typeface="Times New Roman" pitchFamily="18" charset="0"/>
              </a:rPr>
              <a:t>mashinasi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materialni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friksion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issiqbardoshliligini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yana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har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xil</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materiallarning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yeyilishi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ishqalanish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koeffisientini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aniqlashga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mo’ljallangan</a:t>
            </a:r>
            <a:r>
              <a:rPr lang="en-US" dirty="0" smtClean="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428604"/>
            <a:ext cx="8686800" cy="6143668"/>
          </a:xfrm>
        </p:spPr>
        <p:txBody>
          <a:bodyPr>
            <a:normAutofit fontScale="92500" lnSpcReduction="20000"/>
          </a:bodyPr>
          <a:lstStyle/>
          <a:p>
            <a:pPr>
              <a:buNone/>
            </a:pPr>
            <a:r>
              <a:rPr lang="en-US" dirty="0" smtClean="0">
                <a:solidFill>
                  <a:schemeClr val="tx1"/>
                </a:solidFill>
                <a:latin typeface="Times New Roman" pitchFamily="18" charset="0"/>
                <a:cs typeface="Times New Roman" pitchFamily="18" charset="0"/>
              </a:rPr>
              <a:t>		3. MDP-1 </a:t>
            </a:r>
            <a:r>
              <a:rPr lang="en-US" dirty="0" err="1" smtClean="0">
                <a:solidFill>
                  <a:schemeClr val="tx1"/>
                </a:solidFill>
                <a:latin typeface="Times New Roman" pitchFamily="18" charset="0"/>
                <a:cs typeface="Times New Roman" pitchFamily="18" charset="0"/>
              </a:rPr>
              <a:t>diskli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mashinasi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materiallarni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ishqalanish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koeffisientini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yeyilish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tezligini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uchun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mo’ljallangan</a:t>
            </a:r>
            <a:r>
              <a:rPr lang="en-US" dirty="0" smtClean="0">
                <a:solidFill>
                  <a:schemeClr val="tx1"/>
                </a:solidFill>
                <a:latin typeface="Times New Roman" pitchFamily="18" charset="0"/>
                <a:cs typeface="Times New Roman" pitchFamily="18" charset="0"/>
              </a:rPr>
              <a:t>. </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4. MPT-1 </a:t>
            </a:r>
            <a:r>
              <a:rPr lang="en-US" dirty="0" err="1" smtClean="0">
                <a:solidFill>
                  <a:schemeClr val="tx1"/>
                </a:solidFill>
                <a:latin typeface="Times New Roman" pitchFamily="18" charset="0"/>
                <a:cs typeface="Times New Roman" pitchFamily="18" charset="0"/>
              </a:rPr>
              <a:t>mashinasi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materiallarni</a:t>
            </a:r>
            <a:r>
              <a:rPr lang="en-US" dirty="0" smtClean="0">
                <a:solidFill>
                  <a:schemeClr val="tx1"/>
                </a:solidFill>
                <a:latin typeface="Times New Roman" pitchFamily="18" charset="0"/>
                <a:cs typeface="Times New Roman" pitchFamily="18" charset="0"/>
              </a:rPr>
              <a:t> normal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yuqori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haroratda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ishqalanish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jarayonini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o’rganishga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mo’ljallangan</a:t>
            </a:r>
            <a:r>
              <a:rPr lang="en-US" dirty="0" smtClean="0">
                <a:solidFill>
                  <a:schemeClr val="tx1"/>
                </a:solidFill>
                <a:latin typeface="Times New Roman" pitchFamily="18" charset="0"/>
                <a:cs typeface="Times New Roman" pitchFamily="18" charset="0"/>
              </a:rPr>
              <a:t>. </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5. MAST-1 </a:t>
            </a:r>
            <a:r>
              <a:rPr lang="en-US" dirty="0" err="1" smtClean="0">
                <a:solidFill>
                  <a:schemeClr val="tx1"/>
                </a:solidFill>
                <a:latin typeface="Times New Roman" pitchFamily="18" charset="0"/>
                <a:cs typeface="Times New Roman" pitchFamily="18" charset="0"/>
              </a:rPr>
              <a:t>mashinasi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materiallarni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antifriksion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xossalarini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baholash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uchun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mo’ljallangan</a:t>
            </a:r>
            <a:r>
              <a:rPr lang="en-US" dirty="0" smtClean="0">
                <a:solidFill>
                  <a:schemeClr val="tx1"/>
                </a:solidFill>
                <a:latin typeface="Times New Roman" pitchFamily="18" charset="0"/>
                <a:cs typeface="Times New Roman" pitchFamily="18" charset="0"/>
              </a:rPr>
              <a:t>. U </a:t>
            </a:r>
            <a:r>
              <a:rPr lang="en-US" dirty="0" err="1" smtClean="0">
                <a:solidFill>
                  <a:schemeClr val="tx1"/>
                </a:solidFill>
                <a:latin typeface="Times New Roman" pitchFamily="18" charset="0"/>
                <a:cs typeface="Times New Roman" pitchFamily="18" charset="0"/>
              </a:rPr>
              <a:t>materiallarni</a:t>
            </a:r>
            <a:r>
              <a:rPr lang="en-US" dirty="0" smtClean="0">
                <a:solidFill>
                  <a:schemeClr val="tx1"/>
                </a:solidFill>
                <a:latin typeface="Times New Roman" pitchFamily="18" charset="0"/>
                <a:cs typeface="Times New Roman" pitchFamily="18" charset="0"/>
              </a:rPr>
              <a:t> normal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yuqori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haroratda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yog’lab</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yog’lamasdan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tekshirish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uchun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ishqalanish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koeffisientini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metalldagi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yog’lovchi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qoplamani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kritik</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haroratini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ishqalanayotgan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materialning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yeyilishga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baholash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uchun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mo’ljallangan</a:t>
            </a:r>
            <a:r>
              <a:rPr lang="en-US" dirty="0" smtClean="0">
                <a:solidFill>
                  <a:schemeClr val="tx1"/>
                </a:solidFill>
                <a:latin typeface="Times New Roman" pitchFamily="18" charset="0"/>
                <a:cs typeface="Times New Roman" pitchFamily="18" charset="0"/>
              </a:rPr>
              <a:t>. </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6. MPI-2 </a:t>
            </a:r>
            <a:r>
              <a:rPr lang="en-US" dirty="0" err="1" smtClean="0">
                <a:solidFill>
                  <a:schemeClr val="tx1"/>
                </a:solidFill>
                <a:latin typeface="Times New Roman" pitchFamily="18" charset="0"/>
                <a:cs typeface="Times New Roman" pitchFamily="18" charset="0"/>
              </a:rPr>
              <a:t>mashinasi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plastmassalarni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abraziv</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yeyilishini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tekshirish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uchun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mo’ljallangan</a:t>
            </a:r>
            <a:r>
              <a:rPr lang="en-US" dirty="0" smtClean="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it-IT" dirty="0" smtClean="0">
                <a:solidFill>
                  <a:schemeClr val="tx1"/>
                </a:solidFill>
                <a:latin typeface="Times New Roman" pitchFamily="18" charset="0"/>
                <a:cs typeface="Times New Roman" pitchFamily="18" charset="0"/>
              </a:rPr>
              <a:t>Yeyilishga chidamli materiallarni aniqlash.</a:t>
            </a:r>
            <a:endParaRPr lang="ru-RU" dirty="0"/>
          </a:p>
        </p:txBody>
      </p:sp>
      <p:sp>
        <p:nvSpPr>
          <p:cNvPr id="3" name="Содержимое 2"/>
          <p:cNvSpPr>
            <a:spLocks noGrp="1"/>
          </p:cNvSpPr>
          <p:nvPr>
            <p:ph idx="1"/>
          </p:nvPr>
        </p:nvSpPr>
        <p:spPr>
          <a:xfrm>
            <a:off x="304800" y="1428736"/>
            <a:ext cx="8686800" cy="5214974"/>
          </a:xfrm>
        </p:spPr>
        <p:txBody>
          <a:bodyPr>
            <a:normAutofit fontScale="70000" lnSpcReduction="20000"/>
          </a:bodyPr>
          <a:lstStyle/>
          <a:p>
            <a:pPr>
              <a:buNone/>
            </a:pPr>
            <a:r>
              <a:rPr lang="it-IT" dirty="0" smtClean="0">
                <a:solidFill>
                  <a:schemeClr val="tx1"/>
                </a:solidFill>
                <a:latin typeface="Times New Roman" pitchFamily="18" charset="0"/>
                <a:cs typeface="Times New Roman" pitchFamily="18" charset="0"/>
              </a:rPr>
              <a:t>	Material tanlash quyidagi asosiy bosqichlardan iborat:</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A. </a:t>
            </a:r>
            <a:r>
              <a:rPr lang="en-US" dirty="0" err="1" smtClean="0">
                <a:solidFill>
                  <a:schemeClr val="tx1"/>
                </a:solidFill>
                <a:latin typeface="Times New Roman" pitchFamily="18" charset="0"/>
                <a:cs typeface="Times New Roman" pitchFamily="18" charset="0"/>
              </a:rPr>
              <a:t>Ishlash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sharoitini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tahlil</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qilish</a:t>
            </a:r>
            <a:r>
              <a:rPr lang="en-US" dirty="0" smtClean="0">
                <a:solidFill>
                  <a:schemeClr val="tx1"/>
                </a:solidFill>
                <a:latin typeface="Times New Roman" pitchFamily="18" charset="0"/>
                <a:cs typeface="Times New Roman" pitchFamily="18" charset="0"/>
              </a:rPr>
              <a:t>. </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1. Bu </a:t>
            </a:r>
            <a:r>
              <a:rPr lang="en-US" dirty="0" err="1" smtClean="0">
                <a:solidFill>
                  <a:schemeClr val="tx1"/>
                </a:solidFill>
                <a:latin typeface="Times New Roman" pitchFamily="18" charset="0"/>
                <a:cs typeface="Times New Roman" pitchFamily="18" charset="0"/>
              </a:rPr>
              <a:t>bosqichda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quyidagi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ishlar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bajariladi</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tashqi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muhit</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tasnifi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yuklanish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sharoiti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aniqlanadi</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yukni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qo’yish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joyi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miqdori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yuklanish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rejimi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aniqlanadi</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harorati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aniqlanadi</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tashqaridan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zarralarni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tushishi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aniqlanadi</a:t>
            </a:r>
            <a:r>
              <a:rPr lang="en-US" dirty="0" smtClean="0">
                <a:solidFill>
                  <a:schemeClr val="tx1"/>
                </a:solidFill>
                <a:latin typeface="Times New Roman" pitchFamily="18" charset="0"/>
                <a:cs typeface="Times New Roman" pitchFamily="18" charset="0"/>
              </a:rPr>
              <a:t>. </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2. </a:t>
            </a:r>
            <a:r>
              <a:rPr lang="en-US" dirty="0" err="1" smtClean="0">
                <a:solidFill>
                  <a:schemeClr val="tx1"/>
                </a:solidFill>
                <a:latin typeface="Times New Roman" pitchFamily="18" charset="0"/>
                <a:cs typeface="Times New Roman" pitchFamily="18" charset="0"/>
              </a:rPr>
              <a:t>Geometrik</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konstruktiv</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talablar</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uzelning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gabarit</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o’lchamlari</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aniqlik</a:t>
            </a:r>
            <a:r>
              <a:rPr lang="en-US" dirty="0" smtClean="0">
                <a:solidFill>
                  <a:schemeClr val="tx1"/>
                </a:solidFill>
                <a:latin typeface="Times New Roman" pitchFamily="18" charset="0"/>
                <a:cs typeface="Times New Roman" pitchFamily="18" charset="0"/>
              </a:rPr>
              <a:t>. </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3. </a:t>
            </a:r>
            <a:r>
              <a:rPr lang="en-US" dirty="0" err="1" smtClean="0">
                <a:solidFill>
                  <a:schemeClr val="tx1"/>
                </a:solidFill>
                <a:latin typeface="Times New Roman" pitchFamily="18" charset="0"/>
                <a:cs typeface="Times New Roman" pitchFamily="18" charset="0"/>
              </a:rPr>
              <a:t>Ekspluatasion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talablar</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ishonchlilik</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ko’rsatkichlari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davri</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a:buNone/>
            </a:pPr>
            <a:r>
              <a:rPr lang="it-IT" dirty="0" smtClean="0">
                <a:solidFill>
                  <a:schemeClr val="tx1"/>
                </a:solidFill>
                <a:latin typeface="Times New Roman" pitchFamily="18" charset="0"/>
                <a:cs typeface="Times New Roman" pitchFamily="18" charset="0"/>
              </a:rPr>
              <a:t>	-ishqalanish koeffisienti va energiya sig’imi;</a:t>
            </a:r>
            <a:endParaRPr lang="ru-RU" dirty="0" smtClean="0">
              <a:solidFill>
                <a:schemeClr val="tx1"/>
              </a:solidFill>
              <a:latin typeface="Times New Roman" pitchFamily="18" charset="0"/>
              <a:cs typeface="Times New Roman" pitchFamily="18" charset="0"/>
            </a:endParaRPr>
          </a:p>
          <a:p>
            <a:pPr>
              <a:buNone/>
            </a:pPr>
            <a:r>
              <a:rPr lang="it-IT" dirty="0" smtClean="0">
                <a:solidFill>
                  <a:schemeClr val="tx1"/>
                </a:solidFill>
                <a:latin typeface="Times New Roman" pitchFamily="18" charset="0"/>
                <a:cs typeface="Times New Roman" pitchFamily="18" charset="0"/>
              </a:rPr>
              <a:t>	-shovqin va zararliligi;</a:t>
            </a:r>
            <a:endParaRPr lang="ru-RU" dirty="0" smtClean="0">
              <a:solidFill>
                <a:schemeClr val="tx1"/>
              </a:solidFill>
              <a:latin typeface="Times New Roman" pitchFamily="18" charset="0"/>
              <a:cs typeface="Times New Roman" pitchFamily="18" charset="0"/>
            </a:endParaRPr>
          </a:p>
          <a:p>
            <a:pPr>
              <a:buNone/>
            </a:pPr>
            <a:r>
              <a:rPr lang="it-IT" dirty="0" smtClean="0">
                <a:solidFill>
                  <a:schemeClr val="tx1"/>
                </a:solidFill>
                <a:latin typeface="Times New Roman" pitchFamily="18" charset="0"/>
                <a:cs typeface="Times New Roman" pitchFamily="18" charset="0"/>
              </a:rPr>
              <a:t>	-saqlash sharoiti. </a:t>
            </a:r>
            <a:endParaRPr lang="ru-RU" dirty="0">
              <a:solidFill>
                <a:schemeClr val="tx1"/>
              </a:solidFill>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214290"/>
            <a:ext cx="8686800" cy="6437339"/>
          </a:xfrm>
        </p:spPr>
        <p:txBody>
          <a:bodyPr>
            <a:normAutofit fontScale="70000" lnSpcReduction="20000"/>
          </a:bodyPr>
          <a:lstStyle/>
          <a:p>
            <a:pPr>
              <a:buNone/>
            </a:pPr>
            <a:r>
              <a:rPr lang="es-AR" dirty="0" smtClean="0">
                <a:solidFill>
                  <a:schemeClr val="tx1"/>
                </a:solidFill>
                <a:latin typeface="Times New Roman" pitchFamily="18" charset="0"/>
                <a:cs typeface="Times New Roman" pitchFamily="18" charset="0"/>
              </a:rPr>
              <a:t>		4. Texnologik va iqtisodiy talablar:</a:t>
            </a:r>
            <a:endParaRPr lang="ru-RU" dirty="0" smtClean="0">
              <a:solidFill>
                <a:schemeClr val="tx1"/>
              </a:solidFill>
              <a:latin typeface="Times New Roman" pitchFamily="18" charset="0"/>
              <a:cs typeface="Times New Roman" pitchFamily="18" charset="0"/>
            </a:endParaRPr>
          </a:p>
          <a:p>
            <a:pPr>
              <a:buNone/>
            </a:pPr>
            <a:r>
              <a:rPr lang="es-AR" dirty="0" smtClean="0">
                <a:solidFill>
                  <a:schemeClr val="tx1"/>
                </a:solidFill>
                <a:latin typeface="Times New Roman" pitchFamily="18" charset="0"/>
                <a:cs typeface="Times New Roman" pitchFamily="18" charset="0"/>
              </a:rPr>
              <a:t>	-ishlab chiqish talablari;</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yillik</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narxi</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jihozlarning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unumi</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energiya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sarfi</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tashqi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ko’rinish</a:t>
            </a:r>
            <a:r>
              <a:rPr lang="en-US"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Tahlil</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asosida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ishqalanuvchi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juftlikni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loyihalash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uchun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texnik</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vazifa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tuziladi</a:t>
            </a:r>
            <a:r>
              <a:rPr lang="en-US" dirty="0" smtClean="0">
                <a:solidFill>
                  <a:schemeClr val="tx1"/>
                </a:solidFill>
                <a:latin typeface="Times New Roman" pitchFamily="18" charset="0"/>
                <a:cs typeface="Times New Roman" pitchFamily="18" charset="0"/>
              </a:rPr>
              <a:t>. </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B. </a:t>
            </a:r>
            <a:r>
              <a:rPr lang="en-US" dirty="0" err="1" smtClean="0">
                <a:solidFill>
                  <a:schemeClr val="tx1"/>
                </a:solidFill>
                <a:latin typeface="Times New Roman" pitchFamily="18" charset="0"/>
                <a:cs typeface="Times New Roman" pitchFamily="18" charset="0"/>
              </a:rPr>
              <a:t>Materialni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boshlang’ich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tanlash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Bir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gurux</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materiallar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asosida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ayrimlari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alohida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qilib</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olinadi</a:t>
            </a:r>
            <a:r>
              <a:rPr lang="en-US" dirty="0" smtClean="0">
                <a:solidFill>
                  <a:schemeClr val="tx1"/>
                </a:solidFill>
                <a:latin typeface="Times New Roman" pitchFamily="18" charset="0"/>
                <a:cs typeface="Times New Roman" pitchFamily="18" charset="0"/>
              </a:rPr>
              <a:t>. </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V. </a:t>
            </a:r>
            <a:r>
              <a:rPr lang="en-US" dirty="0" err="1" smtClean="0">
                <a:solidFill>
                  <a:schemeClr val="tx1"/>
                </a:solidFill>
                <a:latin typeface="Times New Roman" pitchFamily="18" charset="0"/>
                <a:cs typeface="Times New Roman" pitchFamily="18" charset="0"/>
              </a:rPr>
              <a:t>Ishqalanuvchi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uzelning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qobiliyatini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konstruktiv</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hisoblash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yo’li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bilan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baholash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Uzelning</a:t>
            </a:r>
            <a:r>
              <a:rPr lang="en-US" dirty="0" smtClean="0">
                <a:solidFill>
                  <a:schemeClr val="tx1"/>
                </a:solidFill>
                <a:latin typeface="Times New Roman" pitchFamily="18" charset="0"/>
                <a:cs typeface="Times New Roman" pitchFamily="18" charset="0"/>
              </a:rPr>
              <a:t> eng </a:t>
            </a:r>
            <a:r>
              <a:rPr lang="en-US" dirty="0" err="1" smtClean="0">
                <a:solidFill>
                  <a:schemeClr val="tx1"/>
                </a:solidFill>
                <a:latin typeface="Times New Roman" pitchFamily="18" charset="0"/>
                <a:cs typeface="Times New Roman" pitchFamily="18" charset="0"/>
              </a:rPr>
              <a:t>maqul</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shakli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o’lchamlari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aniqlanadi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tutashmaning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tirqishlari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qo’yilgan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yukka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bardoshliligi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aniqlanadi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ishqalanish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koeffisienti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aniqlanib</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uzelning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yeyilish</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tezligini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hisoblab</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topiladi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va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uning</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natijasida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konstruktiv</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o’zgartirishlar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kiritilishi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mumkin</a:t>
            </a:r>
            <a:r>
              <a:rPr lang="en-US" dirty="0" smtClean="0">
                <a:solidFill>
                  <a:schemeClr val="tx1"/>
                </a:solidFill>
                <a:latin typeface="Times New Roman" pitchFamily="18" charset="0"/>
                <a:cs typeface="Times New Roman" pitchFamily="18" charset="0"/>
              </a:rPr>
              <a:t>. </a:t>
            </a:r>
            <a:endParaRPr lang="ru-RU" dirty="0" smtClean="0">
              <a:solidFill>
                <a:schemeClr val="tx1"/>
              </a:solidFill>
              <a:latin typeface="Times New Roman" pitchFamily="18" charset="0"/>
              <a:cs typeface="Times New Roman" pitchFamily="18" charset="0"/>
            </a:endParaRPr>
          </a:p>
          <a:p>
            <a:pPr>
              <a:buNone/>
            </a:pPr>
            <a:r>
              <a:rPr lang="en-US" dirty="0" smtClean="0">
                <a:solidFill>
                  <a:schemeClr val="tx1"/>
                </a:solidFill>
                <a:latin typeface="Times New Roman" pitchFamily="18" charset="0"/>
                <a:cs typeface="Times New Roman" pitchFamily="18" charset="0"/>
              </a:rPr>
              <a:t>		G. </a:t>
            </a:r>
            <a:r>
              <a:rPr lang="en-US" dirty="0" err="1" smtClean="0">
                <a:solidFill>
                  <a:schemeClr val="tx1"/>
                </a:solidFill>
                <a:latin typeface="Times New Roman" pitchFamily="18" charset="0"/>
                <a:cs typeface="Times New Roman" pitchFamily="18" charset="0"/>
              </a:rPr>
              <a:t>Yakuniy</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tanlov</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Hisob</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kitoblar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asosida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detal</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uchun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tanlangan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materiallar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ekspluatasiya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sharoitida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sinaladi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Oldin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laboratoriya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sharoitida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so’ngra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bevosita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stendda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sinaladi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Oxirida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bevosita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ishqalanuvchi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uzelda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tajriba</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qilinib</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sinalgan</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bir</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nechtasini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ichidan</a:t>
            </a:r>
            <a:r>
              <a:rPr lang="en-US" dirty="0" smtClean="0">
                <a:solidFill>
                  <a:schemeClr val="tx1"/>
                </a:solidFill>
                <a:latin typeface="Times New Roman" pitchFamily="18" charset="0"/>
                <a:cs typeface="Times New Roman" pitchFamily="18" charset="0"/>
              </a:rPr>
              <a:t> eng </a:t>
            </a:r>
            <a:r>
              <a:rPr lang="en-US" dirty="0" err="1" smtClean="0">
                <a:solidFill>
                  <a:schemeClr val="tx1"/>
                </a:solidFill>
                <a:latin typeface="Times New Roman" pitchFamily="18" charset="0"/>
                <a:cs typeface="Times New Roman" pitchFamily="18" charset="0"/>
              </a:rPr>
              <a:t>yaxshisini</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tanlab</a:t>
            </a:r>
            <a:r>
              <a:rPr lang="en-US" dirty="0" smtClean="0">
                <a:solidFill>
                  <a:schemeClr val="tx1"/>
                </a:solidFill>
                <a:latin typeface="Times New Roman" pitchFamily="18" charset="0"/>
                <a:cs typeface="Times New Roman" pitchFamily="18" charset="0"/>
              </a:rPr>
              <a:t> </a:t>
            </a:r>
            <a:r>
              <a:rPr lang="en-US" dirty="0" err="1" smtClean="0">
                <a:solidFill>
                  <a:schemeClr val="tx1"/>
                </a:solidFill>
                <a:latin typeface="Times New Roman" pitchFamily="18" charset="0"/>
                <a:cs typeface="Times New Roman" pitchFamily="18" charset="0"/>
              </a:rPr>
              <a:t>olinadi</a:t>
            </a:r>
            <a:r>
              <a:rPr lang="en-US" dirty="0" smtClean="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2600340"/>
            <a:ext cx="8686800" cy="1614478"/>
          </a:xfrm>
        </p:spPr>
        <p:txBody>
          <a:bodyPr>
            <a:noAutofit/>
          </a:bodyPr>
          <a:lstStyle/>
          <a:p>
            <a:pPr algn="ctr"/>
            <a:r>
              <a:rPr lang="en-US" sz="4000" b="1" i="1" dirty="0" smtClean="0">
                <a:solidFill>
                  <a:srgbClr val="C00000"/>
                </a:solidFill>
                <a:latin typeface="Times New Roman" pitchFamily="18" charset="0"/>
                <a:cs typeface="Times New Roman" pitchFamily="18" charset="0"/>
              </a:rPr>
              <a:t>E`TIBORINGIZ UCHUN </a:t>
            </a:r>
            <a:br>
              <a:rPr lang="en-US" sz="4000" b="1" i="1" dirty="0" smtClean="0">
                <a:solidFill>
                  <a:srgbClr val="C00000"/>
                </a:solidFill>
                <a:latin typeface="Times New Roman" pitchFamily="18" charset="0"/>
                <a:cs typeface="Times New Roman" pitchFamily="18" charset="0"/>
              </a:rPr>
            </a:br>
            <a:r>
              <a:rPr lang="en-US" sz="4000" b="1" i="1" dirty="0" smtClean="0">
                <a:solidFill>
                  <a:srgbClr val="C00000"/>
                </a:solidFill>
                <a:latin typeface="Times New Roman" pitchFamily="18" charset="0"/>
                <a:cs typeface="Times New Roman" pitchFamily="18" charset="0"/>
              </a:rPr>
              <a:t>RAHMAT!</a:t>
            </a:r>
            <a:endParaRPr lang="ru-RU" sz="4000" b="1" i="1" dirty="0">
              <a:solidFill>
                <a:srgbClr val="C00000"/>
              </a:solidFill>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107</TotalTime>
  <Words>59</Words>
  <Application>Microsoft Office PowerPoint</Application>
  <PresentationFormat>Экран (4:3)</PresentationFormat>
  <Paragraphs>56</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Трек</vt:lpstr>
      <vt:lpstr>yeyilishga chidamli materiallarni tanlash</vt:lpstr>
      <vt:lpstr>Yeyilma va uning turlari.</vt:lpstr>
      <vt:lpstr>Yeyilmani aniqlash turlari</vt:lpstr>
      <vt:lpstr>Презентация PowerPoint</vt:lpstr>
      <vt:lpstr>Презентация PowerPoint</vt:lpstr>
      <vt:lpstr>Презентация PowerPoint</vt:lpstr>
      <vt:lpstr>Презентация PowerPoint</vt:lpstr>
      <vt:lpstr>Презентация PowerPoint</vt:lpstr>
      <vt:lpstr>Yeyilishga chidamli materiallarni aniqlash.</vt:lpstr>
      <vt:lpstr>Презентация PowerPoint</vt:lpstr>
      <vt:lpstr>E`TIBORINGIZ UCHUN  RAHMAT!</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yeyilishga chidamli materiallarni tanlash</dc:title>
  <dc:creator>asilbek1992</dc:creator>
  <cp:lastModifiedBy>admin</cp:lastModifiedBy>
  <cp:revision>1</cp:revision>
  <dcterms:created xsi:type="dcterms:W3CDTF">2019-06-01T08:07:59Z</dcterms:created>
  <dcterms:modified xsi:type="dcterms:W3CDTF">2019-06-04T04:47:43Z</dcterms:modified>
</cp:coreProperties>
</file>