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8" r:id="rId2"/>
    <p:sldId id="257" r:id="rId3"/>
    <p:sldId id="259" r:id="rId4"/>
    <p:sldId id="260" r:id="rId5"/>
    <p:sldId id="261" r:id="rId6"/>
    <p:sldId id="262" r:id="rId7"/>
    <p:sldId id="263" r:id="rId8"/>
    <p:sldId id="264" r:id="rId9"/>
    <p:sldId id="265" r:id="rId10"/>
    <p:sldId id="266" r:id="rId11"/>
    <p:sldId id="267" r:id="rId12"/>
    <p:sldId id="268" r:id="rId1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91" d="100"/>
          <a:sy n="91" d="100"/>
        </p:scale>
        <p:origin x="-1210" y="1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55CC49F7-B10E-4770-9D71-3CF11990797F}" type="datetimeFigureOut">
              <a:rPr lang="ru-RU" smtClean="0"/>
              <a:t>04.06.2019</a:t>
            </a:fld>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B2E36F50-C7EA-4CC3-AEA5-BBD9E7043C5D}"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5CC49F7-B10E-4770-9D71-3CF11990797F}" type="datetimeFigureOut">
              <a:rPr lang="ru-RU" smtClean="0"/>
              <a:t>04.06.2019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2E36F50-C7EA-4CC3-AEA5-BBD9E7043C5D}"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55CC49F7-B10E-4770-9D71-3CF11990797F}" type="datetimeFigureOut">
              <a:rPr lang="ru-RU" smtClean="0"/>
              <a:t>04.06.2019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2E36F50-C7EA-4CC3-AEA5-BBD9E7043C5D}"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5CC49F7-B10E-4770-9D71-3CF11990797F}" type="datetimeFigureOut">
              <a:rPr lang="ru-RU" smtClean="0"/>
              <a:t>04.06.2019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2E36F50-C7EA-4CC3-AEA5-BBD9E7043C5D}"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55CC49F7-B10E-4770-9D71-3CF11990797F}" type="datetimeFigureOut">
              <a:rPr lang="ru-RU" smtClean="0"/>
              <a:t>04.06.2019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2E36F50-C7EA-4CC3-AEA5-BBD9E7043C5D}"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55CC49F7-B10E-4770-9D71-3CF11990797F}" type="datetimeFigureOut">
              <a:rPr lang="ru-RU" smtClean="0"/>
              <a:t>04.06.2019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2E36F50-C7EA-4CC3-AEA5-BBD9E7043C5D}"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5CC49F7-B10E-4770-9D71-3CF11990797F}" type="datetimeFigureOut">
              <a:rPr lang="ru-RU" smtClean="0"/>
              <a:t>04.06.2019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2E36F50-C7EA-4CC3-AEA5-BBD9E7043C5D}"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5CC49F7-B10E-4770-9D71-3CF11990797F}" type="datetimeFigureOut">
              <a:rPr lang="ru-RU" smtClean="0"/>
              <a:t>04.06.2019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2E36F50-C7EA-4CC3-AEA5-BBD9E7043C5D}"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55CC49F7-B10E-4770-9D71-3CF11990797F}" type="datetimeFigureOut">
              <a:rPr lang="ru-RU" smtClean="0"/>
              <a:t>04.06.2019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B2E36F50-C7EA-4CC3-AEA5-BBD9E7043C5D}" type="slidenum">
              <a:rPr lang="ru-RU" smtClean="0"/>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5CC49F7-B10E-4770-9D71-3CF11990797F}" type="datetimeFigureOut">
              <a:rPr lang="ru-RU" smtClean="0"/>
              <a:t>04.06.2019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2E36F50-C7EA-4CC3-AEA5-BBD9E7043C5D}"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5CC49F7-B10E-4770-9D71-3CF11990797F}" type="datetimeFigureOut">
              <a:rPr lang="ru-RU" smtClean="0"/>
              <a:t>04.06.2019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2E36F50-C7EA-4CC3-AEA5-BBD9E7043C5D}"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55CC49F7-B10E-4770-9D71-3CF11990797F}" type="datetimeFigureOut">
              <a:rPr lang="ru-RU" smtClean="0"/>
              <a:t>04.06.2019</a:t>
            </a:fld>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2E36F50-C7EA-4CC3-AEA5-BBD9E7043C5D}" type="slidenum">
              <a:rPr lang="ru-RU" smtClean="0"/>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algn="ctr"/>
            <a:r>
              <a:rPr lang="it-IT" sz="3500" b="1" dirty="0" smtClean="0">
                <a:latin typeface="Times New Roman" pitchFamily="18" charset="0"/>
                <a:cs typeface="Times New Roman" pitchFamily="18" charset="0"/>
              </a:rPr>
              <a:t>Mashina detallarining yeyilishga  bardoshliligini oshirish usullari</a:t>
            </a:r>
            <a:endParaRPr lang="ru-RU" sz="3500" b="1" dirty="0">
              <a:solidFill>
                <a:schemeClr val="tx1"/>
              </a:solidFill>
              <a:latin typeface="Times New Roman" pitchFamily="18" charset="0"/>
              <a:cs typeface="Times New Roman" pitchFamily="18" charset="0"/>
            </a:endParaRPr>
          </a:p>
        </p:txBody>
      </p:sp>
      <p:sp>
        <p:nvSpPr>
          <p:cNvPr id="3" name="Содержимое 2"/>
          <p:cNvSpPr>
            <a:spLocks noGrp="1"/>
          </p:cNvSpPr>
          <p:nvPr>
            <p:ph idx="1"/>
          </p:nvPr>
        </p:nvSpPr>
        <p:spPr/>
        <p:txBody>
          <a:bodyPr>
            <a:normAutofit/>
          </a:bodyPr>
          <a:lstStyle/>
          <a:p>
            <a:pPr algn="ctr">
              <a:buNone/>
            </a:pPr>
            <a:r>
              <a:rPr lang="de-DE" sz="3000" dirty="0" err="1" smtClean="0">
                <a:latin typeface="Times New Roman" pitchFamily="18" charset="0"/>
                <a:cs typeface="Times New Roman" pitchFamily="18" charset="0"/>
              </a:rPr>
              <a:t>Reja</a:t>
            </a:r>
            <a:r>
              <a:rPr lang="de-DE" sz="3000" dirty="0" smtClean="0">
                <a:latin typeface="Times New Roman" pitchFamily="18" charset="0"/>
                <a:cs typeface="Times New Roman" pitchFamily="18" charset="0"/>
              </a:rPr>
              <a:t>:</a:t>
            </a:r>
          </a:p>
          <a:p>
            <a:pPr algn="ctr">
              <a:buNone/>
            </a:pPr>
            <a:endParaRPr lang="ru-RU" sz="3000" dirty="0" smtClean="0">
              <a:latin typeface="Times New Roman" pitchFamily="18" charset="0"/>
              <a:cs typeface="Times New Roman" pitchFamily="18" charset="0"/>
            </a:endParaRPr>
          </a:p>
          <a:p>
            <a:pPr>
              <a:buNone/>
            </a:pPr>
            <a:r>
              <a:rPr lang="de-DE" sz="3000" dirty="0" smtClean="0">
                <a:latin typeface="Times New Roman" pitchFamily="18" charset="0"/>
                <a:cs typeface="Times New Roman" pitchFamily="18" charset="0"/>
              </a:rPr>
              <a:t>1. Konstruktiv </a:t>
            </a:r>
            <a:r>
              <a:rPr lang="de-DE" sz="3000" dirty="0" err="1" smtClean="0">
                <a:latin typeface="Times New Roman" pitchFamily="18" charset="0"/>
                <a:cs typeface="Times New Roman" pitchFamily="18" charset="0"/>
              </a:rPr>
              <a:t>usullar</a:t>
            </a:r>
            <a:r>
              <a:rPr lang="de-DE" sz="3000" dirty="0" smtClean="0">
                <a:latin typeface="Times New Roman" pitchFamily="18" charset="0"/>
                <a:cs typeface="Times New Roman" pitchFamily="18" charset="0"/>
              </a:rPr>
              <a:t>. </a:t>
            </a:r>
            <a:endParaRPr lang="ru-RU" sz="3000" dirty="0" smtClean="0">
              <a:latin typeface="Times New Roman" pitchFamily="18" charset="0"/>
              <a:cs typeface="Times New Roman" pitchFamily="18" charset="0"/>
            </a:endParaRPr>
          </a:p>
          <a:p>
            <a:pPr>
              <a:buNone/>
            </a:pPr>
            <a:r>
              <a:rPr lang="de-DE" sz="3000" dirty="0" smtClean="0">
                <a:latin typeface="Times New Roman" pitchFamily="18" charset="0"/>
                <a:cs typeface="Times New Roman" pitchFamily="18" charset="0"/>
              </a:rPr>
              <a:t>2. </a:t>
            </a:r>
            <a:r>
              <a:rPr lang="de-DE" sz="3000" dirty="0" err="1" smtClean="0">
                <a:latin typeface="Times New Roman" pitchFamily="18" charset="0"/>
                <a:cs typeface="Times New Roman" pitchFamily="18" charset="0"/>
              </a:rPr>
              <a:t>Texnologik</a:t>
            </a:r>
            <a:r>
              <a:rPr lang="de-DE" sz="3000" dirty="0" smtClean="0">
                <a:latin typeface="Times New Roman" pitchFamily="18" charset="0"/>
                <a:cs typeface="Times New Roman" pitchFamily="18" charset="0"/>
              </a:rPr>
              <a:t> </a:t>
            </a:r>
            <a:r>
              <a:rPr lang="de-DE" sz="3000" dirty="0" err="1" smtClean="0">
                <a:latin typeface="Times New Roman" pitchFamily="18" charset="0"/>
                <a:cs typeface="Times New Roman" pitchFamily="18" charset="0"/>
              </a:rPr>
              <a:t>usullar</a:t>
            </a:r>
            <a:r>
              <a:rPr lang="de-DE" sz="3000" dirty="0" smtClean="0">
                <a:latin typeface="Times New Roman" pitchFamily="18" charset="0"/>
                <a:cs typeface="Times New Roman" pitchFamily="18" charset="0"/>
              </a:rPr>
              <a:t>. </a:t>
            </a:r>
            <a:endParaRPr lang="ru-RU" sz="3000" dirty="0" smtClean="0">
              <a:latin typeface="Times New Roman" pitchFamily="18" charset="0"/>
              <a:cs typeface="Times New Roman" pitchFamily="18" charset="0"/>
            </a:endParaRPr>
          </a:p>
          <a:p>
            <a:pPr>
              <a:buNone/>
            </a:pPr>
            <a:r>
              <a:rPr lang="de-DE" sz="3000" dirty="0" smtClean="0">
                <a:latin typeface="Times New Roman" pitchFamily="18" charset="0"/>
                <a:cs typeface="Times New Roman" pitchFamily="18" charset="0"/>
              </a:rPr>
              <a:t>3. </a:t>
            </a:r>
            <a:r>
              <a:rPr lang="de-DE" sz="3000" dirty="0" err="1" smtClean="0">
                <a:latin typeface="Times New Roman" pitchFamily="18" charset="0"/>
                <a:cs typeface="Times New Roman" pitchFamily="18" charset="0"/>
              </a:rPr>
              <a:t>Qattiq</a:t>
            </a:r>
            <a:r>
              <a:rPr lang="de-DE" sz="3000" dirty="0" smtClean="0">
                <a:latin typeface="Times New Roman" pitchFamily="18" charset="0"/>
                <a:cs typeface="Times New Roman" pitchFamily="18" charset="0"/>
              </a:rPr>
              <a:t> </a:t>
            </a:r>
            <a:r>
              <a:rPr lang="de-DE" sz="3000" dirty="0" err="1" smtClean="0">
                <a:latin typeface="Times New Roman" pitchFamily="18" charset="0"/>
                <a:cs typeface="Times New Roman" pitchFamily="18" charset="0"/>
              </a:rPr>
              <a:t>yeyilishga</a:t>
            </a:r>
            <a:r>
              <a:rPr lang="de-DE" sz="3000" dirty="0" smtClean="0">
                <a:latin typeface="Times New Roman" pitchFamily="18" charset="0"/>
                <a:cs typeface="Times New Roman" pitchFamily="18" charset="0"/>
              </a:rPr>
              <a:t> </a:t>
            </a:r>
            <a:r>
              <a:rPr lang="de-DE" sz="3000" dirty="0" err="1" smtClean="0">
                <a:latin typeface="Times New Roman" pitchFamily="18" charset="0"/>
                <a:cs typeface="Times New Roman" pitchFamily="18" charset="0"/>
              </a:rPr>
              <a:t>bardosh</a:t>
            </a:r>
            <a:r>
              <a:rPr lang="de-DE" sz="3000" dirty="0" smtClean="0">
                <a:latin typeface="Times New Roman" pitchFamily="18" charset="0"/>
                <a:cs typeface="Times New Roman" pitchFamily="18" charset="0"/>
              </a:rPr>
              <a:t> </a:t>
            </a:r>
            <a:r>
              <a:rPr lang="de-DE" sz="3000" dirty="0" err="1" smtClean="0">
                <a:latin typeface="Times New Roman" pitchFamily="18" charset="0"/>
                <a:cs typeface="Times New Roman" pitchFamily="18" charset="0"/>
              </a:rPr>
              <a:t>qoplamalar</a:t>
            </a:r>
            <a:r>
              <a:rPr lang="de-DE" sz="3000" dirty="0" smtClean="0">
                <a:latin typeface="Times New Roman" pitchFamily="18" charset="0"/>
                <a:cs typeface="Times New Roman" pitchFamily="18" charset="0"/>
              </a:rPr>
              <a:t>.</a:t>
            </a:r>
            <a:endParaRPr lang="ru-RU" sz="3000"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42852"/>
            <a:ext cx="8229600" cy="642942"/>
          </a:xfrm>
        </p:spPr>
        <p:txBody>
          <a:bodyPr>
            <a:normAutofit/>
          </a:bodyPr>
          <a:lstStyle/>
          <a:p>
            <a:pPr algn="ctr"/>
            <a:r>
              <a:rPr lang="de-DE" sz="3000" b="1" dirty="0" smtClean="0">
                <a:solidFill>
                  <a:schemeClr val="tx1"/>
                </a:solidFill>
                <a:latin typeface="Times New Roman" pitchFamily="18" charset="0"/>
                <a:cs typeface="Times New Roman" pitchFamily="18" charset="0"/>
              </a:rPr>
              <a:t>Konstruktiv </a:t>
            </a:r>
            <a:r>
              <a:rPr lang="de-DE" sz="3000" b="1" dirty="0" err="1" smtClean="0">
                <a:solidFill>
                  <a:schemeClr val="tx1"/>
                </a:solidFill>
                <a:latin typeface="Times New Roman" pitchFamily="18" charset="0"/>
                <a:cs typeface="Times New Roman" pitchFamily="18" charset="0"/>
              </a:rPr>
              <a:t>usullar</a:t>
            </a:r>
            <a:endParaRPr lang="ru-RU" sz="3000" b="1" dirty="0">
              <a:solidFill>
                <a:schemeClr val="tx1"/>
              </a:solidFill>
              <a:latin typeface="Times New Roman" pitchFamily="18" charset="0"/>
              <a:cs typeface="Times New Roman" pitchFamily="18" charset="0"/>
            </a:endParaRPr>
          </a:p>
        </p:txBody>
      </p:sp>
      <p:sp>
        <p:nvSpPr>
          <p:cNvPr id="3" name="Содержимое 2"/>
          <p:cNvSpPr>
            <a:spLocks noGrp="1"/>
          </p:cNvSpPr>
          <p:nvPr>
            <p:ph idx="1"/>
          </p:nvPr>
        </p:nvSpPr>
        <p:spPr>
          <a:xfrm>
            <a:off x="285720" y="785794"/>
            <a:ext cx="8401080" cy="5857916"/>
          </a:xfrm>
        </p:spPr>
        <p:txBody>
          <a:bodyPr>
            <a:normAutofit fontScale="92500" lnSpcReduction="20000"/>
          </a:bodyPr>
          <a:lstStyle/>
          <a:p>
            <a:pPr>
              <a:buNone/>
            </a:pPr>
            <a:r>
              <a:rPr lang="de-DE" dirty="0" smtClean="0">
                <a:latin typeface="Times New Roman" pitchFamily="18" charset="0"/>
                <a:cs typeface="Times New Roman" pitchFamily="18" charset="0"/>
              </a:rPr>
              <a:t>		</a:t>
            </a:r>
            <a:r>
              <a:rPr lang="de-DE" dirty="0" err="1" smtClean="0">
                <a:latin typeface="Times New Roman" pitchFamily="18" charset="0"/>
                <a:cs typeface="Times New Roman" pitchFamily="18" charset="0"/>
              </a:rPr>
              <a:t>Bu</a:t>
            </a:r>
            <a:r>
              <a:rPr lang="de-DE" dirty="0" smtClean="0">
                <a:latin typeface="Times New Roman" pitchFamily="18" charset="0"/>
                <a:cs typeface="Times New Roman" pitchFamily="18" charset="0"/>
              </a:rPr>
              <a:t> </a:t>
            </a:r>
            <a:r>
              <a:rPr lang="de-DE" dirty="0" err="1" smtClean="0">
                <a:latin typeface="Times New Roman" pitchFamily="18" charset="0"/>
                <a:cs typeface="Times New Roman" pitchFamily="18" charset="0"/>
              </a:rPr>
              <a:t>usul</a:t>
            </a:r>
            <a:r>
              <a:rPr lang="de-DE" dirty="0" smtClean="0">
                <a:latin typeface="Times New Roman" pitchFamily="18" charset="0"/>
                <a:cs typeface="Times New Roman" pitchFamily="18" charset="0"/>
              </a:rPr>
              <a:t> </a:t>
            </a:r>
            <a:r>
              <a:rPr lang="de-DE" dirty="0" err="1" smtClean="0">
                <a:latin typeface="Times New Roman" pitchFamily="18" charset="0"/>
                <a:cs typeface="Times New Roman" pitchFamily="18" charset="0"/>
              </a:rPr>
              <a:t>asosan</a:t>
            </a:r>
            <a:r>
              <a:rPr lang="de-DE" dirty="0" smtClean="0">
                <a:latin typeface="Times New Roman" pitchFamily="18" charset="0"/>
                <a:cs typeface="Times New Roman" pitchFamily="18" charset="0"/>
              </a:rPr>
              <a:t> </a:t>
            </a:r>
            <a:r>
              <a:rPr lang="de-DE" dirty="0" err="1" smtClean="0">
                <a:latin typeface="Times New Roman" pitchFamily="18" charset="0"/>
                <a:cs typeface="Times New Roman" pitchFamily="18" charset="0"/>
              </a:rPr>
              <a:t>detallarni</a:t>
            </a:r>
            <a:r>
              <a:rPr lang="de-DE" dirty="0" smtClean="0">
                <a:latin typeface="Times New Roman" pitchFamily="18" charset="0"/>
                <a:cs typeface="Times New Roman" pitchFamily="18" charset="0"/>
              </a:rPr>
              <a:t> </a:t>
            </a:r>
            <a:r>
              <a:rPr lang="de-DE" dirty="0" err="1" smtClean="0">
                <a:latin typeface="Times New Roman" pitchFamily="18" charset="0"/>
                <a:cs typeface="Times New Roman" pitchFamily="18" charset="0"/>
              </a:rPr>
              <a:t>loyihalash</a:t>
            </a:r>
            <a:r>
              <a:rPr lang="de-DE" dirty="0" smtClean="0">
                <a:latin typeface="Times New Roman" pitchFamily="18" charset="0"/>
                <a:cs typeface="Times New Roman" pitchFamily="18" charset="0"/>
              </a:rPr>
              <a:t> </a:t>
            </a:r>
            <a:r>
              <a:rPr lang="de-DE" dirty="0" err="1" smtClean="0">
                <a:latin typeface="Times New Roman" pitchFamily="18" charset="0"/>
                <a:cs typeface="Times New Roman" pitchFamily="18" charset="0"/>
              </a:rPr>
              <a:t>davrida</a:t>
            </a:r>
            <a:r>
              <a:rPr lang="de-DE" dirty="0" smtClean="0">
                <a:latin typeface="Times New Roman" pitchFamily="18" charset="0"/>
                <a:cs typeface="Times New Roman" pitchFamily="18" charset="0"/>
              </a:rPr>
              <a:t> </a:t>
            </a:r>
            <a:r>
              <a:rPr lang="de-DE" dirty="0" err="1" smtClean="0">
                <a:latin typeface="Times New Roman" pitchFamily="18" charset="0"/>
                <a:cs typeface="Times New Roman" pitchFamily="18" charset="0"/>
              </a:rPr>
              <a:t>ularning</a:t>
            </a:r>
            <a:r>
              <a:rPr lang="de-DE" dirty="0" smtClean="0">
                <a:latin typeface="Times New Roman" pitchFamily="18" charset="0"/>
                <a:cs typeface="Times New Roman" pitchFamily="18" charset="0"/>
              </a:rPr>
              <a:t> </a:t>
            </a:r>
            <a:r>
              <a:rPr lang="de-DE" dirty="0" err="1" smtClean="0">
                <a:latin typeface="Times New Roman" pitchFamily="18" charset="0"/>
                <a:cs typeface="Times New Roman" pitchFamily="18" charset="0"/>
              </a:rPr>
              <a:t>o’lchamlari</a:t>
            </a:r>
            <a:r>
              <a:rPr lang="de-DE" dirty="0" smtClean="0">
                <a:latin typeface="Times New Roman" pitchFamily="18" charset="0"/>
                <a:cs typeface="Times New Roman" pitchFamily="18" charset="0"/>
              </a:rPr>
              <a:t>, </a:t>
            </a:r>
            <a:r>
              <a:rPr lang="de-DE" dirty="0" err="1" smtClean="0">
                <a:latin typeface="Times New Roman" pitchFamily="18" charset="0"/>
                <a:cs typeface="Times New Roman" pitchFamily="18" charset="0"/>
              </a:rPr>
              <a:t>shakli</a:t>
            </a:r>
            <a:r>
              <a:rPr lang="de-DE" dirty="0" smtClean="0">
                <a:latin typeface="Times New Roman" pitchFamily="18" charset="0"/>
                <a:cs typeface="Times New Roman" pitchFamily="18" charset="0"/>
              </a:rPr>
              <a:t>, </a:t>
            </a:r>
            <a:r>
              <a:rPr lang="de-DE" dirty="0" err="1" smtClean="0">
                <a:latin typeface="Times New Roman" pitchFamily="18" charset="0"/>
                <a:cs typeface="Times New Roman" pitchFamily="18" charset="0"/>
              </a:rPr>
              <a:t>materiallari</a:t>
            </a:r>
            <a:r>
              <a:rPr lang="de-DE" dirty="0" smtClean="0">
                <a:latin typeface="Times New Roman" pitchFamily="18" charset="0"/>
                <a:cs typeface="Times New Roman" pitchFamily="18" charset="0"/>
              </a:rPr>
              <a:t> </a:t>
            </a:r>
            <a:r>
              <a:rPr lang="de-DE" dirty="0" err="1" smtClean="0">
                <a:latin typeface="Times New Roman" pitchFamily="18" charset="0"/>
                <a:cs typeface="Times New Roman" pitchFamily="18" charset="0"/>
              </a:rPr>
              <a:t>qanday</a:t>
            </a:r>
            <a:r>
              <a:rPr lang="de-DE" dirty="0" smtClean="0">
                <a:latin typeface="Times New Roman" pitchFamily="18" charset="0"/>
                <a:cs typeface="Times New Roman" pitchFamily="18" charset="0"/>
              </a:rPr>
              <a:t> </a:t>
            </a:r>
            <a:r>
              <a:rPr lang="de-DE" dirty="0" err="1" smtClean="0">
                <a:latin typeface="Times New Roman" pitchFamily="18" charset="0"/>
                <a:cs typeface="Times New Roman" pitchFamily="18" charset="0"/>
              </a:rPr>
              <a:t>va</a:t>
            </a:r>
            <a:r>
              <a:rPr lang="de-DE" dirty="0" smtClean="0">
                <a:latin typeface="Times New Roman" pitchFamily="18" charset="0"/>
                <a:cs typeface="Times New Roman" pitchFamily="18" charset="0"/>
              </a:rPr>
              <a:t> </a:t>
            </a:r>
            <a:r>
              <a:rPr lang="de-DE" dirty="0" err="1" smtClean="0">
                <a:latin typeface="Times New Roman" pitchFamily="18" charset="0"/>
                <a:cs typeface="Times New Roman" pitchFamily="18" charset="0"/>
              </a:rPr>
              <a:t>qay</a:t>
            </a:r>
            <a:r>
              <a:rPr lang="de-DE" dirty="0" smtClean="0">
                <a:latin typeface="Times New Roman" pitchFamily="18" charset="0"/>
                <a:cs typeface="Times New Roman" pitchFamily="18" charset="0"/>
              </a:rPr>
              <a:t> </a:t>
            </a:r>
            <a:r>
              <a:rPr lang="de-DE" dirty="0" err="1" smtClean="0">
                <a:latin typeface="Times New Roman" pitchFamily="18" charset="0"/>
                <a:cs typeface="Times New Roman" pitchFamily="18" charset="0"/>
              </a:rPr>
              <a:t>holatda</a:t>
            </a:r>
            <a:r>
              <a:rPr lang="de-DE" dirty="0" smtClean="0">
                <a:latin typeface="Times New Roman" pitchFamily="18" charset="0"/>
                <a:cs typeface="Times New Roman" pitchFamily="18" charset="0"/>
              </a:rPr>
              <a:t>, </a:t>
            </a:r>
            <a:r>
              <a:rPr lang="de-DE" dirty="0" err="1" smtClean="0">
                <a:latin typeface="Times New Roman" pitchFamily="18" charset="0"/>
                <a:cs typeface="Times New Roman" pitchFamily="18" charset="0"/>
              </a:rPr>
              <a:t>qaysi</a:t>
            </a:r>
            <a:r>
              <a:rPr lang="de-DE" dirty="0" smtClean="0">
                <a:latin typeface="Times New Roman" pitchFamily="18" charset="0"/>
                <a:cs typeface="Times New Roman" pitchFamily="18" charset="0"/>
              </a:rPr>
              <a:t> </a:t>
            </a:r>
            <a:r>
              <a:rPr lang="de-DE" dirty="0" err="1" smtClean="0">
                <a:latin typeface="Times New Roman" pitchFamily="18" charset="0"/>
                <a:cs typeface="Times New Roman" pitchFamily="18" charset="0"/>
              </a:rPr>
              <a:t>materialni</a:t>
            </a:r>
            <a:r>
              <a:rPr lang="de-DE" dirty="0" smtClean="0">
                <a:latin typeface="Times New Roman" pitchFamily="18" charset="0"/>
                <a:cs typeface="Times New Roman" pitchFamily="18" charset="0"/>
              </a:rPr>
              <a:t> </a:t>
            </a:r>
            <a:r>
              <a:rPr lang="de-DE" dirty="0" err="1" smtClean="0">
                <a:latin typeface="Times New Roman" pitchFamily="18" charset="0"/>
                <a:cs typeface="Times New Roman" pitchFamily="18" charset="0"/>
              </a:rPr>
              <a:t>olishga</a:t>
            </a:r>
            <a:r>
              <a:rPr lang="de-DE" dirty="0" smtClean="0">
                <a:latin typeface="Times New Roman" pitchFamily="18" charset="0"/>
                <a:cs typeface="Times New Roman" pitchFamily="18" charset="0"/>
              </a:rPr>
              <a:t> </a:t>
            </a:r>
            <a:r>
              <a:rPr lang="de-DE" dirty="0" err="1" smtClean="0">
                <a:latin typeface="Times New Roman" pitchFamily="18" charset="0"/>
                <a:cs typeface="Times New Roman" pitchFamily="18" charset="0"/>
              </a:rPr>
              <a:t>bog’liq</a:t>
            </a:r>
            <a:r>
              <a:rPr lang="de-DE" dirty="0" smtClean="0">
                <a:latin typeface="Times New Roman" pitchFamily="18" charset="0"/>
                <a:cs typeface="Times New Roman" pitchFamily="18" charset="0"/>
              </a:rPr>
              <a:t>. </a:t>
            </a:r>
            <a:r>
              <a:rPr lang="de-DE" dirty="0" err="1" smtClean="0">
                <a:latin typeface="Times New Roman" pitchFamily="18" charset="0"/>
                <a:cs typeface="Times New Roman" pitchFamily="18" charset="0"/>
              </a:rPr>
              <a:t>Uning</a:t>
            </a:r>
            <a:r>
              <a:rPr lang="de-DE" dirty="0" smtClean="0">
                <a:latin typeface="Times New Roman" pitchFamily="18" charset="0"/>
                <a:cs typeface="Times New Roman" pitchFamily="18" charset="0"/>
              </a:rPr>
              <a:t> </a:t>
            </a:r>
            <a:r>
              <a:rPr lang="de-DE" dirty="0" err="1" smtClean="0">
                <a:latin typeface="Times New Roman" pitchFamily="18" charset="0"/>
                <a:cs typeface="Times New Roman" pitchFamily="18" charset="0"/>
              </a:rPr>
              <a:t>quyidagi</a:t>
            </a:r>
            <a:r>
              <a:rPr lang="de-DE" dirty="0" smtClean="0">
                <a:latin typeface="Times New Roman" pitchFamily="18" charset="0"/>
                <a:cs typeface="Times New Roman" pitchFamily="18" charset="0"/>
              </a:rPr>
              <a:t> </a:t>
            </a:r>
            <a:r>
              <a:rPr lang="de-DE" dirty="0" err="1" smtClean="0">
                <a:latin typeface="Times New Roman" pitchFamily="18" charset="0"/>
                <a:cs typeface="Times New Roman" pitchFamily="18" charset="0"/>
              </a:rPr>
              <a:t>asosiy</a:t>
            </a:r>
            <a:r>
              <a:rPr lang="de-DE" dirty="0" smtClean="0">
                <a:latin typeface="Times New Roman" pitchFamily="18" charset="0"/>
                <a:cs typeface="Times New Roman" pitchFamily="18" charset="0"/>
              </a:rPr>
              <a:t> </a:t>
            </a:r>
            <a:r>
              <a:rPr lang="de-DE" dirty="0" err="1" smtClean="0">
                <a:latin typeface="Times New Roman" pitchFamily="18" charset="0"/>
                <a:cs typeface="Times New Roman" pitchFamily="18" charset="0"/>
              </a:rPr>
              <a:t>turlari</a:t>
            </a:r>
            <a:r>
              <a:rPr lang="de-DE" dirty="0" smtClean="0">
                <a:latin typeface="Times New Roman" pitchFamily="18" charset="0"/>
                <a:cs typeface="Times New Roman" pitchFamily="18" charset="0"/>
              </a:rPr>
              <a:t> </a:t>
            </a:r>
            <a:r>
              <a:rPr lang="de-DE" dirty="0" err="1" smtClean="0">
                <a:latin typeface="Times New Roman" pitchFamily="18" charset="0"/>
                <a:cs typeface="Times New Roman" pitchFamily="18" charset="0"/>
              </a:rPr>
              <a:t>mavjud</a:t>
            </a:r>
            <a:r>
              <a:rPr lang="de-DE"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pPr>
              <a:buNone/>
            </a:pPr>
            <a:r>
              <a:rPr lang="de-DE" dirty="0" smtClean="0">
                <a:latin typeface="Times New Roman" pitchFamily="18" charset="0"/>
                <a:cs typeface="Times New Roman" pitchFamily="18" charset="0"/>
              </a:rPr>
              <a:t>1. </a:t>
            </a:r>
            <a:r>
              <a:rPr lang="de-DE" dirty="0" err="1" smtClean="0">
                <a:latin typeface="Times New Roman" pitchFamily="18" charset="0"/>
                <a:cs typeface="Times New Roman" pitchFamily="18" charset="0"/>
              </a:rPr>
              <a:t>Loyihalash</a:t>
            </a:r>
            <a:r>
              <a:rPr lang="de-DE" dirty="0" smtClean="0">
                <a:latin typeface="Times New Roman" pitchFamily="18" charset="0"/>
                <a:cs typeface="Times New Roman" pitchFamily="18" charset="0"/>
              </a:rPr>
              <a:t> </a:t>
            </a:r>
            <a:r>
              <a:rPr lang="de-DE" dirty="0" err="1" smtClean="0">
                <a:latin typeface="Times New Roman" pitchFamily="18" charset="0"/>
                <a:cs typeface="Times New Roman" pitchFamily="18" charset="0"/>
              </a:rPr>
              <a:t>davrida</a:t>
            </a:r>
            <a:r>
              <a:rPr lang="de-DE" dirty="0" smtClean="0">
                <a:latin typeface="Times New Roman" pitchFamily="18" charset="0"/>
                <a:cs typeface="Times New Roman" pitchFamily="18" charset="0"/>
              </a:rPr>
              <a:t> </a:t>
            </a:r>
            <a:r>
              <a:rPr lang="de-DE" dirty="0" err="1" smtClean="0">
                <a:latin typeface="Times New Roman" pitchFamily="18" charset="0"/>
                <a:cs typeface="Times New Roman" pitchFamily="18" charset="0"/>
              </a:rPr>
              <a:t>tribotexnika</a:t>
            </a:r>
            <a:r>
              <a:rPr lang="de-DE" dirty="0" smtClean="0">
                <a:latin typeface="Times New Roman" pitchFamily="18" charset="0"/>
                <a:cs typeface="Times New Roman" pitchFamily="18" charset="0"/>
              </a:rPr>
              <a:t> </a:t>
            </a:r>
            <a:r>
              <a:rPr lang="de-DE" dirty="0" err="1" smtClean="0">
                <a:latin typeface="Times New Roman" pitchFamily="18" charset="0"/>
                <a:cs typeface="Times New Roman" pitchFamily="18" charset="0"/>
              </a:rPr>
              <a:t>hisob-kitoblarini</a:t>
            </a:r>
            <a:r>
              <a:rPr lang="de-DE" dirty="0" smtClean="0">
                <a:latin typeface="Times New Roman" pitchFamily="18" charset="0"/>
                <a:cs typeface="Times New Roman" pitchFamily="18" charset="0"/>
              </a:rPr>
              <a:t> </a:t>
            </a:r>
            <a:r>
              <a:rPr lang="de-DE" dirty="0" err="1" smtClean="0">
                <a:latin typeface="Times New Roman" pitchFamily="18" charset="0"/>
                <a:cs typeface="Times New Roman" pitchFamily="18" charset="0"/>
              </a:rPr>
              <a:t>qo’llash</a:t>
            </a:r>
            <a:r>
              <a:rPr lang="de-DE"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a:buNone/>
            </a:pPr>
            <a:r>
              <a:rPr lang="de-DE" dirty="0" smtClean="0">
                <a:latin typeface="Times New Roman" pitchFamily="18" charset="0"/>
                <a:cs typeface="Times New Roman" pitchFamily="18" charset="0"/>
              </a:rPr>
              <a:t>Bunda </a:t>
            </a:r>
            <a:r>
              <a:rPr lang="de-DE" dirty="0" err="1" smtClean="0">
                <a:latin typeface="Times New Roman" pitchFamily="18" charset="0"/>
                <a:cs typeface="Times New Roman" pitchFamily="18" charset="0"/>
              </a:rPr>
              <a:t>quyidagi</a:t>
            </a:r>
            <a:r>
              <a:rPr lang="de-DE" dirty="0" smtClean="0">
                <a:latin typeface="Times New Roman" pitchFamily="18" charset="0"/>
                <a:cs typeface="Times New Roman" pitchFamily="18" charset="0"/>
              </a:rPr>
              <a:t> </a:t>
            </a:r>
            <a:r>
              <a:rPr lang="de-DE" dirty="0" err="1" smtClean="0">
                <a:latin typeface="Times New Roman" pitchFamily="18" charset="0"/>
                <a:cs typeface="Times New Roman" pitchFamily="18" charset="0"/>
              </a:rPr>
              <a:t>ishlar</a:t>
            </a:r>
            <a:r>
              <a:rPr lang="de-DE" dirty="0" smtClean="0">
                <a:latin typeface="Times New Roman" pitchFamily="18" charset="0"/>
                <a:cs typeface="Times New Roman" pitchFamily="18" charset="0"/>
              </a:rPr>
              <a:t> </a:t>
            </a:r>
            <a:r>
              <a:rPr lang="de-DE" dirty="0" err="1" smtClean="0">
                <a:latin typeface="Times New Roman" pitchFamily="18" charset="0"/>
                <a:cs typeface="Times New Roman" pitchFamily="18" charset="0"/>
              </a:rPr>
              <a:t>bajariladi</a:t>
            </a:r>
            <a:r>
              <a:rPr lang="de-DE"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pPr>
              <a:buNone/>
            </a:pPr>
            <a:r>
              <a:rPr lang="de-DE" dirty="0" smtClean="0">
                <a:latin typeface="Times New Roman" pitchFamily="18" charset="0"/>
                <a:cs typeface="Times New Roman" pitchFamily="18" charset="0"/>
              </a:rPr>
              <a:t>a). </a:t>
            </a:r>
            <a:r>
              <a:rPr lang="de-DE" dirty="0" err="1" smtClean="0">
                <a:latin typeface="Times New Roman" pitchFamily="18" charset="0"/>
                <a:cs typeface="Times New Roman" pitchFamily="18" charset="0"/>
              </a:rPr>
              <a:t>Detallarning</a:t>
            </a:r>
            <a:r>
              <a:rPr lang="de-DE" dirty="0" smtClean="0">
                <a:latin typeface="Times New Roman" pitchFamily="18" charset="0"/>
                <a:cs typeface="Times New Roman" pitchFamily="18" charset="0"/>
              </a:rPr>
              <a:t> konstruktiv </a:t>
            </a:r>
            <a:r>
              <a:rPr lang="de-DE" dirty="0" err="1" smtClean="0">
                <a:latin typeface="Times New Roman" pitchFamily="18" charset="0"/>
                <a:cs typeface="Times New Roman" pitchFamily="18" charset="0"/>
              </a:rPr>
              <a:t>o’lchamlarini</a:t>
            </a:r>
            <a:r>
              <a:rPr lang="de-DE" dirty="0" smtClean="0">
                <a:latin typeface="Times New Roman" pitchFamily="18" charset="0"/>
                <a:cs typeface="Times New Roman" pitchFamily="18" charset="0"/>
              </a:rPr>
              <a:t> </a:t>
            </a:r>
            <a:r>
              <a:rPr lang="de-DE" dirty="0" err="1" smtClean="0">
                <a:latin typeface="Times New Roman" pitchFamily="18" charset="0"/>
                <a:cs typeface="Times New Roman" pitchFamily="18" charset="0"/>
              </a:rPr>
              <a:t>tanlash</a:t>
            </a:r>
            <a:r>
              <a:rPr lang="de-DE"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a:buNone/>
            </a:pPr>
            <a:r>
              <a:rPr lang="de-DE" dirty="0" smtClean="0">
                <a:latin typeface="Times New Roman" pitchFamily="18" charset="0"/>
                <a:cs typeface="Times New Roman" pitchFamily="18" charset="0"/>
              </a:rPr>
              <a:t>b). </a:t>
            </a:r>
            <a:r>
              <a:rPr lang="de-DE" dirty="0" err="1" smtClean="0">
                <a:latin typeface="Times New Roman" pitchFamily="18" charset="0"/>
                <a:cs typeface="Times New Roman" pitchFamily="18" charset="0"/>
              </a:rPr>
              <a:t>Chegaraviy</a:t>
            </a:r>
            <a:r>
              <a:rPr lang="de-DE" dirty="0" smtClean="0">
                <a:latin typeface="Times New Roman" pitchFamily="18" charset="0"/>
                <a:cs typeface="Times New Roman" pitchFamily="18" charset="0"/>
              </a:rPr>
              <a:t> </a:t>
            </a:r>
            <a:r>
              <a:rPr lang="de-DE" dirty="0" err="1" smtClean="0">
                <a:latin typeface="Times New Roman" pitchFamily="18" charset="0"/>
                <a:cs typeface="Times New Roman" pitchFamily="18" charset="0"/>
              </a:rPr>
              <a:t>yeyilish</a:t>
            </a:r>
            <a:r>
              <a:rPr lang="de-DE" dirty="0" smtClean="0">
                <a:latin typeface="Times New Roman" pitchFamily="18" charset="0"/>
                <a:cs typeface="Times New Roman" pitchFamily="18" charset="0"/>
              </a:rPr>
              <a:t> </a:t>
            </a:r>
            <a:r>
              <a:rPr lang="de-DE" dirty="0" err="1" smtClean="0">
                <a:latin typeface="Times New Roman" pitchFamily="18" charset="0"/>
                <a:cs typeface="Times New Roman" pitchFamily="18" charset="0"/>
              </a:rPr>
              <a:t>miqdorini</a:t>
            </a:r>
            <a:r>
              <a:rPr lang="de-DE" dirty="0" smtClean="0">
                <a:latin typeface="Times New Roman" pitchFamily="18" charset="0"/>
                <a:cs typeface="Times New Roman" pitchFamily="18" charset="0"/>
              </a:rPr>
              <a:t> </a:t>
            </a:r>
            <a:r>
              <a:rPr lang="de-DE" dirty="0" err="1" smtClean="0">
                <a:latin typeface="Times New Roman" pitchFamily="18" charset="0"/>
                <a:cs typeface="Times New Roman" pitchFamily="18" charset="0"/>
              </a:rPr>
              <a:t>aniqlash</a:t>
            </a:r>
            <a:r>
              <a:rPr lang="de-DE"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v). </a:t>
            </a:r>
            <a:r>
              <a:rPr lang="en-US" dirty="0" err="1" smtClean="0">
                <a:latin typeface="Times New Roman" pitchFamily="18" charset="0"/>
                <a:cs typeface="Times New Roman" pitchFamily="18" charset="0"/>
              </a:rPr>
              <a:t>Yeyilishga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bardosh</a:t>
            </a:r>
            <a:r>
              <a:rPr lang="en-US" dirty="0" smtClean="0">
                <a:latin typeface="Times New Roman" pitchFamily="18" charset="0"/>
                <a:cs typeface="Times New Roman" pitchFamily="18" charset="0"/>
              </a:rPr>
              <a:t> material </a:t>
            </a:r>
            <a:r>
              <a:rPr lang="en-US" dirty="0" err="1" smtClean="0">
                <a:latin typeface="Times New Roman" pitchFamily="18" charset="0"/>
                <a:cs typeface="Times New Roman" pitchFamily="18" charset="0"/>
              </a:rPr>
              <a:t>tanlash</a:t>
            </a:r>
            <a:r>
              <a:rPr lang="en-US"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g). </a:t>
            </a:r>
            <a:r>
              <a:rPr lang="en-US" dirty="0" err="1" smtClean="0">
                <a:latin typeface="Times New Roman" pitchFamily="18" charset="0"/>
                <a:cs typeface="Times New Roman" pitchFamily="18" charset="0"/>
              </a:rPr>
              <a:t>Fizik-mexanik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xossalarga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qo’yiladagan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talablarni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asoslash</a:t>
            </a:r>
            <a:r>
              <a:rPr lang="en-US"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2. </a:t>
            </a:r>
            <a:r>
              <a:rPr lang="en-US" dirty="0" err="1" smtClean="0">
                <a:latin typeface="Times New Roman" pitchFamily="18" charset="0"/>
                <a:cs typeface="Times New Roman" pitchFamily="18" charset="0"/>
              </a:rPr>
              <a:t>Ishqalanish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sharoitlarini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yaxshilash</a:t>
            </a:r>
            <a:r>
              <a:rPr lang="en-US"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a:buNone/>
            </a:pPr>
            <a:r>
              <a:rPr lang="en-US" dirty="0" err="1" smtClean="0">
                <a:latin typeface="Times New Roman" pitchFamily="18" charset="0"/>
                <a:cs typeface="Times New Roman" pitchFamily="18" charset="0"/>
              </a:rPr>
              <a:t>Bunda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quyidagi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ishlar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bajariladi</a:t>
            </a:r>
            <a:r>
              <a:rPr lang="en-US"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a). </a:t>
            </a:r>
            <a:r>
              <a:rPr lang="en-US" dirty="0" err="1" smtClean="0">
                <a:latin typeface="Times New Roman" pitchFamily="18" charset="0"/>
                <a:cs typeface="Times New Roman" pitchFamily="18" charset="0"/>
              </a:rPr>
              <a:t>Yuklamani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kamaytirish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tegishli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joylarida</a:t>
            </a:r>
            <a:r>
              <a:rPr lang="en-US"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b). </a:t>
            </a:r>
            <a:r>
              <a:rPr lang="en-US" dirty="0" err="1" smtClean="0">
                <a:latin typeface="Times New Roman" pitchFamily="18" charset="0"/>
                <a:cs typeface="Times New Roman" pitchFamily="18" charset="0"/>
              </a:rPr>
              <a:t>Quruq</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ishqalanishni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moyli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ishqalanishga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almashtirish</a:t>
            </a:r>
            <a:r>
              <a:rPr lang="en-US"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v). </a:t>
            </a:r>
            <a:r>
              <a:rPr lang="en-US" dirty="0" err="1" smtClean="0">
                <a:latin typeface="Times New Roman" pitchFamily="18" charset="0"/>
                <a:cs typeface="Times New Roman" pitchFamily="18" charset="0"/>
              </a:rPr>
              <a:t>Sirtlarni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issiqdan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ilashib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qolishini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yo’qotish</a:t>
            </a:r>
            <a:r>
              <a:rPr lang="en-US"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g). </a:t>
            </a:r>
            <a:r>
              <a:rPr lang="en-US" dirty="0" err="1" smtClean="0">
                <a:latin typeface="Times New Roman" pitchFamily="18" charset="0"/>
                <a:cs typeface="Times New Roman" pitchFamily="18" charset="0"/>
              </a:rPr>
              <a:t>Chegaraviy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ishqalanishni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to’la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gidrodinamik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yoki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gidrostatik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ishqalanish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rejimiga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almashtirish</a:t>
            </a:r>
            <a:r>
              <a:rPr lang="en-US"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endParaRPr lang="ru-RU"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428604"/>
            <a:ext cx="8229600" cy="5895996"/>
          </a:xfrm>
        </p:spPr>
        <p:txBody>
          <a:bodyPr>
            <a:normAutofit lnSpcReduction="10000"/>
          </a:bodyPr>
          <a:lstStyle/>
          <a:p>
            <a:pPr>
              <a:buNone/>
            </a:pPr>
            <a:r>
              <a:rPr lang="en-US" dirty="0" smtClean="0">
                <a:latin typeface="Times New Roman" pitchFamily="18" charset="0"/>
                <a:cs typeface="Times New Roman" pitchFamily="18" charset="0"/>
              </a:rPr>
              <a:t>d). </a:t>
            </a:r>
            <a:r>
              <a:rPr lang="en-US" dirty="0" err="1" smtClean="0">
                <a:latin typeface="Times New Roman" pitchFamily="18" charset="0"/>
                <a:cs typeface="Times New Roman" pitchFamily="18" charset="0"/>
              </a:rPr>
              <a:t>Ishqalanish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bajaradigan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ishni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kamaytirish</a:t>
            </a:r>
            <a:r>
              <a:rPr lang="en-US"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e). </a:t>
            </a:r>
            <a:r>
              <a:rPr lang="en-US" dirty="0" err="1" smtClean="0">
                <a:latin typeface="Times New Roman" pitchFamily="18" charset="0"/>
                <a:cs typeface="Times New Roman" pitchFamily="18" charset="0"/>
              </a:rPr>
              <a:t>Ishqalanish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zonasidagi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haroratni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kamaytirish</a:t>
            </a:r>
            <a:r>
              <a:rPr lang="en-US"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j). </a:t>
            </a:r>
            <a:r>
              <a:rPr lang="en-US" dirty="0" err="1" smtClean="0">
                <a:latin typeface="Times New Roman" pitchFamily="18" charset="0"/>
                <a:cs typeface="Times New Roman" pitchFamily="18" charset="0"/>
              </a:rPr>
              <a:t>Ishqalanuvchi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uzellarni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abraziv</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zarrachalardanximoyalash</a:t>
            </a:r>
            <a:r>
              <a:rPr lang="en-US"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z). </a:t>
            </a:r>
            <a:r>
              <a:rPr lang="en-US" dirty="0" err="1" smtClean="0">
                <a:latin typeface="Times New Roman" pitchFamily="18" charset="0"/>
                <a:cs typeface="Times New Roman" pitchFamily="18" charset="0"/>
              </a:rPr>
              <a:t>Korrozidan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tashqi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muhitdan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ximoyalash</a:t>
            </a:r>
            <a:r>
              <a:rPr lang="en-US" dirty="0" smtClean="0">
                <a:latin typeface="Times New Roman" pitchFamily="18" charset="0"/>
                <a:cs typeface="Times New Roman" pitchFamily="18" charset="0"/>
              </a:rPr>
              <a:t>.</a:t>
            </a:r>
          </a:p>
          <a:p>
            <a:pPr>
              <a:buNone/>
            </a:pPr>
            <a:r>
              <a:rPr lang="en-US" dirty="0" smtClean="0">
                <a:latin typeface="Times New Roman" pitchFamily="18" charset="0"/>
                <a:cs typeface="Times New Roman" pitchFamily="18" charset="0"/>
              </a:rPr>
              <a:t>3. </a:t>
            </a:r>
            <a:r>
              <a:rPr lang="en-US" dirty="0" err="1" smtClean="0">
                <a:latin typeface="Times New Roman" pitchFamily="18" charset="0"/>
                <a:cs typeface="Times New Roman" pitchFamily="18" charset="0"/>
              </a:rPr>
              <a:t>Detal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shakllarini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qulay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holatga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keltirish</a:t>
            </a:r>
            <a:r>
              <a:rPr lang="en-US"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a). </a:t>
            </a:r>
            <a:r>
              <a:rPr lang="en-US" dirty="0" err="1" smtClean="0">
                <a:latin typeface="Times New Roman" pitchFamily="18" charset="0"/>
                <a:cs typeface="Times New Roman" pitchFamily="18" charset="0"/>
              </a:rPr>
              <a:t>Shakllarni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shunday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tanlash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kerakki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bunda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yuklanish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teng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tyokis</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taqsimlansin</a:t>
            </a:r>
            <a:r>
              <a:rPr lang="en-US"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b). </a:t>
            </a:r>
            <a:r>
              <a:rPr lang="en-US" dirty="0" err="1" smtClean="0">
                <a:latin typeface="Times New Roman" pitchFamily="18" charset="0"/>
                <a:cs typeface="Times New Roman" pitchFamily="18" charset="0"/>
              </a:rPr>
              <a:t>Ishlab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moslashuv</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davrida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yeyilish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tezligi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teng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xil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bo’lsin</a:t>
            </a:r>
            <a:r>
              <a:rPr lang="en-US"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4. </a:t>
            </a:r>
            <a:r>
              <a:rPr lang="en-US" dirty="0" err="1" smtClean="0">
                <a:latin typeface="Times New Roman" pitchFamily="18" charset="0"/>
                <a:cs typeface="Times New Roman" pitchFamily="18" charset="0"/>
              </a:rPr>
              <a:t>Detallar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yeyilishini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kompensasiyalash</a:t>
            </a:r>
            <a:r>
              <a:rPr lang="en-US"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a). </a:t>
            </a:r>
            <a:r>
              <a:rPr lang="en-US" dirty="0" err="1" smtClean="0">
                <a:latin typeface="Times New Roman" pitchFamily="18" charset="0"/>
                <a:cs typeface="Times New Roman" pitchFamily="18" charset="0"/>
              </a:rPr>
              <a:t>Qo’l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kuchi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bilan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kompensasiyalash</a:t>
            </a:r>
            <a:r>
              <a:rPr lang="en-US"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b). </a:t>
            </a:r>
            <a:r>
              <a:rPr lang="en-US" dirty="0" err="1" smtClean="0">
                <a:latin typeface="Times New Roman" pitchFamily="18" charset="0"/>
                <a:cs typeface="Times New Roman" pitchFamily="18" charset="0"/>
              </a:rPr>
              <a:t>O’z-o’ini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kompnsasiyalash</a:t>
            </a:r>
            <a:r>
              <a:rPr lang="en-US"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v). </a:t>
            </a:r>
            <a:r>
              <a:rPr lang="en-US" dirty="0" err="1" smtClean="0">
                <a:latin typeface="Times New Roman" pitchFamily="18" charset="0"/>
                <a:cs typeface="Times New Roman" pitchFamily="18" charset="0"/>
              </a:rPr>
              <a:t>Avtokompensasiya</a:t>
            </a:r>
            <a:r>
              <a:rPr lang="en-US"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57166"/>
            <a:ext cx="8229600" cy="6143668"/>
          </a:xfrm>
        </p:spPr>
        <p:txBody>
          <a:bodyPr>
            <a:normAutofit fontScale="85000" lnSpcReduction="20000"/>
          </a:bodyPr>
          <a:lstStyle/>
          <a:p>
            <a:pPr>
              <a:buNone/>
            </a:pPr>
            <a:r>
              <a:rPr lang="en-US" dirty="0" smtClean="0">
                <a:latin typeface="Times New Roman" pitchFamily="18" charset="0"/>
                <a:cs typeface="Times New Roman" pitchFamily="18" charset="0"/>
              </a:rPr>
              <a:t>	5. </a:t>
            </a:r>
            <a:r>
              <a:rPr lang="en-US" dirty="0" err="1" smtClean="0">
                <a:latin typeface="Times New Roman" pitchFamily="18" charset="0"/>
                <a:cs typeface="Times New Roman" pitchFamily="18" charset="0"/>
              </a:rPr>
              <a:t>Yeyilishga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bardoshlilikni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oshirishni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rezerv</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usullari</a:t>
            </a:r>
            <a:r>
              <a:rPr lang="en-US"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a). </a:t>
            </a:r>
            <a:r>
              <a:rPr lang="en-US" dirty="0" err="1" smtClean="0">
                <a:latin typeface="Times New Roman" pitchFamily="18" charset="0"/>
                <a:cs typeface="Times New Roman" pitchFamily="18" charset="0"/>
              </a:rPr>
              <a:t>Ta'mirlash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o’lchamlariga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qirqib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ishlov</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berish</a:t>
            </a:r>
            <a:r>
              <a:rPr lang="en-US"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b). </a:t>
            </a:r>
            <a:r>
              <a:rPr lang="en-US" dirty="0" err="1" smtClean="0">
                <a:latin typeface="Times New Roman" pitchFamily="18" charset="0"/>
                <a:cs typeface="Times New Roman" pitchFamily="18" charset="0"/>
              </a:rPr>
              <a:t>Qo’shimcha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ishchi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yuzalarini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xosil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qilish</a:t>
            </a:r>
            <a:r>
              <a:rPr lang="en-US"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6. </a:t>
            </a:r>
            <a:r>
              <a:rPr lang="en-US" dirty="0" err="1" smtClean="0">
                <a:latin typeface="Times New Roman" pitchFamily="18" charset="0"/>
                <a:cs typeface="Times New Roman" pitchFamily="18" charset="0"/>
              </a:rPr>
              <a:t>Yeyilayotgan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detallarning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xil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puxtaligini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ta'minlash</a:t>
            </a:r>
            <a:r>
              <a:rPr lang="en-US"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a). </a:t>
            </a:r>
            <a:r>
              <a:rPr lang="en-US" dirty="0" err="1" smtClean="0">
                <a:latin typeface="Times New Roman" pitchFamily="18" charset="0"/>
                <a:cs typeface="Times New Roman" pitchFamily="18" charset="0"/>
              </a:rPr>
              <a:t>Har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xil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yeyilishni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yo’qotish</a:t>
            </a:r>
            <a:r>
              <a:rPr lang="en-US"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b). </a:t>
            </a:r>
            <a:r>
              <a:rPr lang="en-US" dirty="0" err="1" smtClean="0">
                <a:latin typeface="Times New Roman" pitchFamily="18" charset="0"/>
                <a:cs typeface="Times New Roman" pitchFamily="18" charset="0"/>
              </a:rPr>
              <a:t>Bir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joydagi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yeyilishni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kamaytirish</a:t>
            </a:r>
            <a:r>
              <a:rPr lang="en-US"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v). </a:t>
            </a:r>
            <a:r>
              <a:rPr lang="en-US" dirty="0" err="1" smtClean="0">
                <a:latin typeface="Times New Roman" pitchFamily="18" charset="0"/>
                <a:cs typeface="Times New Roman" pitchFamily="18" charset="0"/>
              </a:rPr>
              <a:t>Bir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detalni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tez</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yeyilishini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to’xtatish</a:t>
            </a:r>
            <a:r>
              <a:rPr lang="en-US"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Kostruktiv</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usulda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detallarni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yeyilishga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bardoshliligini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oshirish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usullarini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kengroq</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ko’rib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chiqamiz</a:t>
            </a:r>
            <a:r>
              <a:rPr lang="en-US"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1. </a:t>
            </a:r>
            <a:r>
              <a:rPr lang="en-US" i="1" dirty="0" err="1" smtClean="0">
                <a:latin typeface="Times New Roman" pitchFamily="18" charset="0"/>
                <a:cs typeface="Times New Roman" pitchFamily="18" charset="0"/>
              </a:rPr>
              <a:t>Ishqalanayotgan</a:t>
            </a:r>
            <a:r>
              <a:rPr lang="en-US" i="1" dirty="0" smtClean="0">
                <a:latin typeface="Times New Roman" pitchFamily="18" charset="0"/>
                <a:cs typeface="Times New Roman" pitchFamily="18" charset="0"/>
              </a:rPr>
              <a:t> </a:t>
            </a:r>
            <a:r>
              <a:rPr lang="en-US" i="1" dirty="0" err="1" smtClean="0">
                <a:latin typeface="Times New Roman" pitchFamily="18" charset="0"/>
                <a:cs typeface="Times New Roman" pitchFamily="18" charset="0"/>
              </a:rPr>
              <a:t>juftlarni</a:t>
            </a:r>
            <a:r>
              <a:rPr lang="en-US" i="1" dirty="0" smtClean="0">
                <a:latin typeface="Times New Roman" pitchFamily="18" charset="0"/>
                <a:cs typeface="Times New Roman" pitchFamily="18" charset="0"/>
              </a:rPr>
              <a:t> </a:t>
            </a:r>
            <a:r>
              <a:rPr lang="en-US" i="1" dirty="0" err="1" smtClean="0">
                <a:latin typeface="Times New Roman" pitchFamily="18" charset="0"/>
                <a:cs typeface="Times New Roman" pitchFamily="18" charset="0"/>
              </a:rPr>
              <a:t>qattiqligi</a:t>
            </a:r>
            <a:r>
              <a:rPr lang="en-US" i="1" dirty="0" smtClean="0">
                <a:latin typeface="Times New Roman" pitchFamily="18" charset="0"/>
                <a:cs typeface="Times New Roman" pitchFamily="18" charset="0"/>
              </a:rPr>
              <a:t> </a:t>
            </a:r>
            <a:r>
              <a:rPr lang="en-US" i="1" dirty="0" err="1" smtClean="0">
                <a:latin typeface="Times New Roman" pitchFamily="18" charset="0"/>
                <a:cs typeface="Times New Roman" pitchFamily="18" charset="0"/>
              </a:rPr>
              <a:t>bo’yicha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Ishqalanayotgan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yuzalarni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xosil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qilgan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juftlar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uchun</a:t>
            </a:r>
            <a:r>
              <a:rPr lang="en-US" dirty="0" smtClean="0">
                <a:latin typeface="Times New Roman" pitchFamily="18" charset="0"/>
                <a:cs typeface="Times New Roman" pitchFamily="18" charset="0"/>
              </a:rPr>
              <a:t>, agar </a:t>
            </a:r>
            <a:r>
              <a:rPr lang="en-US" dirty="0" err="1" smtClean="0">
                <a:latin typeface="Times New Roman" pitchFamily="18" charset="0"/>
                <a:cs typeface="Times New Roman" pitchFamily="18" charset="0"/>
              </a:rPr>
              <a:t>ularni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qattiqligi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o’lchami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xil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bilsa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ikkita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shartni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qo’yish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mumkin</a:t>
            </a:r>
            <a:r>
              <a:rPr lang="en-US"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pPr>
              <a:buNone/>
            </a:pPr>
            <a:r>
              <a:rPr lang="pt-BR" dirty="0" smtClean="0">
                <a:latin typeface="Times New Roman" pitchFamily="18" charset="0"/>
                <a:cs typeface="Times New Roman" pitchFamily="18" charset="0"/>
              </a:rPr>
              <a:t>a). H</a:t>
            </a:r>
            <a:r>
              <a:rPr lang="pt-BR" baseline="-25000" dirty="0" smtClean="0">
                <a:latin typeface="Times New Roman" pitchFamily="18" charset="0"/>
                <a:cs typeface="Times New Roman" pitchFamily="18" charset="0"/>
              </a:rPr>
              <a:t>1</a:t>
            </a:r>
            <a:r>
              <a:rPr lang="pt-BR" dirty="0" smtClean="0">
                <a:latin typeface="Times New Roman" pitchFamily="18" charset="0"/>
                <a:cs typeface="Times New Roman" pitchFamily="18" charset="0"/>
              </a:rPr>
              <a:t> &gt; H</a:t>
            </a:r>
            <a:r>
              <a:rPr lang="pt-BR" baseline="-25000" dirty="0" smtClean="0">
                <a:latin typeface="Times New Roman" pitchFamily="18" charset="0"/>
                <a:cs typeface="Times New Roman" pitchFamily="18" charset="0"/>
              </a:rPr>
              <a:t>2</a:t>
            </a:r>
            <a:r>
              <a:rPr lang="pt-BR" dirty="0" smtClean="0">
                <a:latin typeface="Times New Roman" pitchFamily="18" charset="0"/>
                <a:cs typeface="Times New Roman" pitchFamily="18" charset="0"/>
              </a:rPr>
              <a:t>; S</a:t>
            </a:r>
            <a:r>
              <a:rPr lang="pt-BR" baseline="-25000" dirty="0" smtClean="0">
                <a:latin typeface="Times New Roman" pitchFamily="18" charset="0"/>
                <a:cs typeface="Times New Roman" pitchFamily="18" charset="0"/>
              </a:rPr>
              <a:t>1</a:t>
            </a:r>
            <a:r>
              <a:rPr lang="pt-BR" dirty="0" smtClean="0">
                <a:latin typeface="Times New Roman" pitchFamily="18" charset="0"/>
                <a:cs typeface="Times New Roman" pitchFamily="18" charset="0"/>
              </a:rPr>
              <a:t> &lt; S</a:t>
            </a:r>
            <a:r>
              <a:rPr lang="pt-BR" baseline="-25000" dirty="0" smtClean="0">
                <a:latin typeface="Times New Roman" pitchFamily="18" charset="0"/>
                <a:cs typeface="Times New Roman" pitchFamily="18" charset="0"/>
              </a:rPr>
              <a:t>2</a:t>
            </a:r>
            <a:r>
              <a:rPr lang="pt-BR" dirty="0" smtClean="0">
                <a:latin typeface="Times New Roman" pitchFamily="18" charset="0"/>
                <a:cs typeface="Times New Roman" pitchFamily="18" charset="0"/>
              </a:rPr>
              <a:t>; 		b). H</a:t>
            </a:r>
            <a:r>
              <a:rPr lang="pt-BR" baseline="-25000" dirty="0" smtClean="0">
                <a:latin typeface="Times New Roman" pitchFamily="18" charset="0"/>
                <a:cs typeface="Times New Roman" pitchFamily="18" charset="0"/>
              </a:rPr>
              <a:t>1</a:t>
            </a:r>
            <a:r>
              <a:rPr lang="pt-BR" dirty="0" smtClean="0">
                <a:latin typeface="Times New Roman" pitchFamily="18" charset="0"/>
                <a:cs typeface="Times New Roman" pitchFamily="18" charset="0"/>
              </a:rPr>
              <a:t> &lt; H</a:t>
            </a:r>
            <a:r>
              <a:rPr lang="pt-BR" baseline="-25000" dirty="0" smtClean="0">
                <a:latin typeface="Times New Roman" pitchFamily="18" charset="0"/>
                <a:cs typeface="Times New Roman" pitchFamily="18" charset="0"/>
              </a:rPr>
              <a:t>2</a:t>
            </a:r>
            <a:r>
              <a:rPr lang="pt-BR" dirty="0" smtClean="0">
                <a:latin typeface="Times New Roman" pitchFamily="18" charset="0"/>
                <a:cs typeface="Times New Roman" pitchFamily="18" charset="0"/>
              </a:rPr>
              <a:t>; S</a:t>
            </a:r>
            <a:r>
              <a:rPr lang="pt-BR" baseline="-25000" dirty="0" smtClean="0">
                <a:latin typeface="Times New Roman" pitchFamily="18" charset="0"/>
                <a:cs typeface="Times New Roman" pitchFamily="18" charset="0"/>
              </a:rPr>
              <a:t>1</a:t>
            </a:r>
            <a:r>
              <a:rPr lang="pt-BR" dirty="0" smtClean="0">
                <a:latin typeface="Times New Roman" pitchFamily="18" charset="0"/>
                <a:cs typeface="Times New Roman" pitchFamily="18" charset="0"/>
              </a:rPr>
              <a:t> &lt; S</a:t>
            </a:r>
            <a:r>
              <a:rPr lang="pt-BR" baseline="-25000" dirty="0" smtClean="0">
                <a:latin typeface="Times New Roman" pitchFamily="18" charset="0"/>
                <a:cs typeface="Times New Roman" pitchFamily="18" charset="0"/>
              </a:rPr>
              <a:t>2</a:t>
            </a:r>
            <a:r>
              <a:rPr lang="pt-BR"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a:buNone/>
            </a:pPr>
            <a:r>
              <a:rPr lang="pt-BR" dirty="0" smtClean="0">
                <a:latin typeface="Times New Roman" pitchFamily="18" charset="0"/>
                <a:cs typeface="Times New Roman" pitchFamily="18" charset="0"/>
              </a:rPr>
              <a:t>bunda, 	N</a:t>
            </a:r>
            <a:r>
              <a:rPr lang="pt-BR" baseline="-25000" dirty="0" smtClean="0">
                <a:latin typeface="Times New Roman" pitchFamily="18" charset="0"/>
                <a:cs typeface="Times New Roman" pitchFamily="18" charset="0"/>
              </a:rPr>
              <a:t>1</a:t>
            </a:r>
            <a:r>
              <a:rPr lang="pt-BR" dirty="0" smtClean="0">
                <a:latin typeface="Times New Roman" pitchFamily="18" charset="0"/>
                <a:cs typeface="Times New Roman" pitchFamily="18" charset="0"/>
              </a:rPr>
              <a:t>, N</a:t>
            </a:r>
            <a:r>
              <a:rPr lang="pt-BR" baseline="-25000" dirty="0" smtClean="0">
                <a:latin typeface="Times New Roman" pitchFamily="18" charset="0"/>
                <a:cs typeface="Times New Roman" pitchFamily="18" charset="0"/>
              </a:rPr>
              <a:t>2</a:t>
            </a:r>
            <a:r>
              <a:rPr lang="pt-BR" dirty="0" smtClean="0">
                <a:latin typeface="Times New Roman" pitchFamily="18" charset="0"/>
                <a:cs typeface="Times New Roman" pitchFamily="18" charset="0"/>
              </a:rPr>
              <a:t> -ishqalanayotgan yuzalarning qattiqligi. </a:t>
            </a:r>
            <a:endParaRPr lang="ru-RU" dirty="0" smtClean="0">
              <a:latin typeface="Times New Roman" pitchFamily="18" charset="0"/>
              <a:cs typeface="Times New Roman" pitchFamily="18" charset="0"/>
            </a:endParaRPr>
          </a:p>
          <a:p>
            <a:pPr>
              <a:buNone/>
            </a:pPr>
            <a:r>
              <a:rPr lang="pt-BR" dirty="0" smtClean="0">
                <a:latin typeface="Times New Roman" pitchFamily="18" charset="0"/>
                <a:cs typeface="Times New Roman" pitchFamily="18" charset="0"/>
              </a:rPr>
              <a:t>S</a:t>
            </a:r>
            <a:r>
              <a:rPr lang="pt-BR" baseline="-25000" dirty="0" smtClean="0">
                <a:latin typeface="Times New Roman" pitchFamily="18" charset="0"/>
                <a:cs typeface="Times New Roman" pitchFamily="18" charset="0"/>
              </a:rPr>
              <a:t>1</a:t>
            </a:r>
            <a:r>
              <a:rPr lang="pt-BR" dirty="0" smtClean="0">
                <a:latin typeface="Times New Roman" pitchFamily="18" charset="0"/>
                <a:cs typeface="Times New Roman" pitchFamily="18" charset="0"/>
              </a:rPr>
              <a:t>, S</a:t>
            </a:r>
            <a:r>
              <a:rPr lang="pt-BR" baseline="-25000" dirty="0" smtClean="0">
                <a:latin typeface="Times New Roman" pitchFamily="18" charset="0"/>
                <a:cs typeface="Times New Roman" pitchFamily="18" charset="0"/>
              </a:rPr>
              <a:t>2</a:t>
            </a:r>
            <a:r>
              <a:rPr lang="pt-BR" dirty="0" smtClean="0">
                <a:latin typeface="Times New Roman" pitchFamily="18" charset="0"/>
                <a:cs typeface="Times New Roman" pitchFamily="18" charset="0"/>
              </a:rPr>
              <a:t> -mos keluvchi yuza maydoni. </a:t>
            </a:r>
            <a:endParaRPr lang="ru-RU" dirty="0" smtClean="0">
              <a:latin typeface="Times New Roman" pitchFamily="18" charset="0"/>
              <a:cs typeface="Times New Roman" pitchFamily="18" charset="0"/>
            </a:endParaRPr>
          </a:p>
          <a:p>
            <a:pPr>
              <a:buNone/>
            </a:pPr>
            <a:r>
              <a:rPr lang="pt-BR" dirty="0" smtClean="0">
                <a:latin typeface="Times New Roman" pitchFamily="18" charset="0"/>
                <a:cs typeface="Times New Roman" pitchFamily="18" charset="0"/>
              </a:rPr>
              <a:t>Birinchi shartni bajaruvchi materialli juftlarni ishqalanishning to’g’ri jufti deb ataymiz, ikkinchi shartni bajaruvchini esa - teskari juft deb ataymiz. To’g’ri juftda, katta yuza bo’yicha qattiqroq jism sirpanadi, teskari juftda yumshoqroq jism sirpanadi.</a:t>
            </a:r>
            <a:endParaRPr lang="ru-RU"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428604"/>
            <a:ext cx="8229600" cy="5895996"/>
          </a:xfrm>
        </p:spPr>
        <p:txBody>
          <a:bodyPr>
            <a:normAutofit fontScale="92500" lnSpcReduction="10000"/>
          </a:bodyPr>
          <a:lstStyle/>
          <a:p>
            <a:pPr algn="ctr">
              <a:buNone/>
            </a:pPr>
            <a:r>
              <a:rPr lang="pt-BR" dirty="0" smtClean="0">
                <a:latin typeface="Times New Roman" pitchFamily="18" charset="0"/>
                <a:cs typeface="Times New Roman" pitchFamily="18" charset="0"/>
              </a:rPr>
              <a:t>	2. </a:t>
            </a:r>
            <a:r>
              <a:rPr lang="pt-BR" i="1" dirty="0" smtClean="0">
                <a:latin typeface="Times New Roman" pitchFamily="18" charset="0"/>
                <a:cs typeface="Times New Roman" pitchFamily="18" charset="0"/>
              </a:rPr>
              <a:t>Detalni bikr, qayishqoq va maxsus konfigurasiyasi bo’yicha</a:t>
            </a:r>
            <a:r>
              <a:rPr lang="pt-BR"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a:buNone/>
            </a:pPr>
            <a:r>
              <a:rPr lang="pt-BR" dirty="0" smtClean="0">
                <a:latin typeface="Times New Roman" pitchFamily="18" charset="0"/>
                <a:cs typeface="Times New Roman" pitchFamily="18" charset="0"/>
              </a:rPr>
              <a:t>		Qismning biror bir detalining qayishqoqligini oshirib yoki butunlay qismni bikrligini oshirilsa, qismni uzoq ishlashiga yaxshi ta'sir etadi. Bir qator hollarda detallarning ishchi yuzalari konfigurasiyasini o’zgartirilib, ishqalanayotgan juftlikning ishi yaxshilanadi. Masalan: tishli uzatmalarda tish konfigurasiyasini bochqaga o’xshash shakl berilishi; tez harakatlanuvchi ichki yonuv dvigatellarida sirpanish podshipniklarining silindrsimon shaklli vkladishi o’rniga, giperboloik shaklli vkladishlar qo’yishi. </a:t>
            </a:r>
            <a:endParaRPr lang="ru-RU" dirty="0" smtClean="0">
              <a:latin typeface="Times New Roman" pitchFamily="18" charset="0"/>
              <a:cs typeface="Times New Roman" pitchFamily="18" charset="0"/>
            </a:endParaRPr>
          </a:p>
          <a:p>
            <a:pPr>
              <a:buNone/>
            </a:pPr>
            <a:r>
              <a:rPr lang="pt-BR" dirty="0" smtClean="0">
                <a:latin typeface="Times New Roman" pitchFamily="18" charset="0"/>
                <a:cs typeface="Times New Roman" pitchFamily="18" charset="0"/>
              </a:rPr>
              <a:t>	3. </a:t>
            </a:r>
            <a:r>
              <a:rPr lang="pt-BR" i="1" dirty="0" smtClean="0">
                <a:latin typeface="Times New Roman" pitchFamily="18" charset="0"/>
                <a:cs typeface="Times New Roman" pitchFamily="18" charset="0"/>
              </a:rPr>
              <a:t>Oquvchi detallar bo’yicha</a:t>
            </a:r>
            <a:r>
              <a:rPr lang="pt-BR" dirty="0" smtClean="0">
                <a:latin typeface="Times New Roman" pitchFamily="18" charset="0"/>
                <a:cs typeface="Times New Roman" pitchFamily="18" charset="0"/>
              </a:rPr>
              <a:t>. Sirpanib ishqalanishdagi qismlarda, bunday detallar oquvchan pales, vtulka, shayba ko’rinishida uchrashi mumkin. Masalan: palesni porshen bobishkasiga yoki shatun kallagiga mahkamlanishi; bunda pales porshen bobishkasida buralganda shatun kallagida ham birdek burala oladi. Bunda pales va vkladishni yeyilish tezligi kamayadi, yeyilish pales yuzasi bo’yicha bir xilda boradi.</a:t>
            </a:r>
            <a:endParaRPr lang="ru-RU"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57166"/>
            <a:ext cx="8229600" cy="5967434"/>
          </a:xfrm>
        </p:spPr>
        <p:txBody>
          <a:bodyPr>
            <a:normAutofit fontScale="92500" lnSpcReduction="10000"/>
          </a:bodyPr>
          <a:lstStyle/>
          <a:p>
            <a:r>
              <a:rPr lang="pt-BR" dirty="0" smtClean="0">
                <a:latin typeface="Times New Roman" pitchFamily="18" charset="0"/>
                <a:cs typeface="Times New Roman" pitchFamily="18" charset="0"/>
              </a:rPr>
              <a:t>2. </a:t>
            </a:r>
            <a:r>
              <a:rPr lang="pt-BR" i="1" dirty="0" smtClean="0">
                <a:latin typeface="Times New Roman" pitchFamily="18" charset="0"/>
                <a:cs typeface="Times New Roman" pitchFamily="18" charset="0"/>
              </a:rPr>
              <a:t>Detalni bikr, qayishqoq va maxsus konfigurasiyasi bo’yicha</a:t>
            </a:r>
            <a:r>
              <a:rPr lang="pt-BR"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a:buNone/>
            </a:pPr>
            <a:r>
              <a:rPr lang="pt-BR" dirty="0" smtClean="0">
                <a:latin typeface="Times New Roman" pitchFamily="18" charset="0"/>
                <a:cs typeface="Times New Roman" pitchFamily="18" charset="0"/>
              </a:rPr>
              <a:t>		Qismning biror bir detalining qayishqoqligini oshirib yoki butunlay qismni bikrligini oshirilsa, qismni uzoq ishlashiga yaxshi ta'sir etadi. Bir qator hollarda detallarning ishchi yuzalari konfigurasiyasini o’zgartirilib, ishqalanayotgan juftlikning ishi yaxshilanadi. Masalan: tishli uzatmalarda tish konfigurasiyasini bochqaga o’xshash shakl berilishi; tez harakatlanuvchi ichki yonuv dvigatellarida sirpanish podshipniklarining silindrsimon shaklli vkladishi o’rniga, giperboloik shaklli vkladishlar qo’yishi. </a:t>
            </a:r>
            <a:endParaRPr lang="ru-RU" dirty="0" smtClean="0">
              <a:latin typeface="Times New Roman" pitchFamily="18" charset="0"/>
              <a:cs typeface="Times New Roman" pitchFamily="18" charset="0"/>
            </a:endParaRPr>
          </a:p>
          <a:p>
            <a:r>
              <a:rPr lang="pt-BR" dirty="0" smtClean="0">
                <a:latin typeface="Times New Roman" pitchFamily="18" charset="0"/>
                <a:cs typeface="Times New Roman" pitchFamily="18" charset="0"/>
              </a:rPr>
              <a:t>3. </a:t>
            </a:r>
            <a:r>
              <a:rPr lang="pt-BR" i="1" dirty="0" smtClean="0">
                <a:latin typeface="Times New Roman" pitchFamily="18" charset="0"/>
                <a:cs typeface="Times New Roman" pitchFamily="18" charset="0"/>
              </a:rPr>
              <a:t>Oquvchi detallar bo’yicha</a:t>
            </a:r>
            <a:r>
              <a:rPr lang="pt-BR" dirty="0" smtClean="0">
                <a:latin typeface="Times New Roman" pitchFamily="18" charset="0"/>
                <a:cs typeface="Times New Roman" pitchFamily="18" charset="0"/>
              </a:rPr>
              <a:t>. Sirpanib ishqalanishdagi qismlarda, bunday detallar oquvchan pales, vtulka, shayba ko’rinishida uchrashi mumkin. Masalan: palesni porshen bobishkasiga yoki shatun kallagiga mahkamlanishi; bunda pales porshen bobishkasida buralganda shatun kallagida ham birdek burala oladi. Bunda pales va vkladishni yeyilish tezligi kamayadi, yeyilish pales yuzasi bo’yicha bir xilda boradi.</a:t>
            </a:r>
            <a:endParaRPr lang="ru-RU"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57166"/>
            <a:ext cx="8229600" cy="5967434"/>
          </a:xfrm>
        </p:spPr>
        <p:txBody>
          <a:bodyPr/>
          <a:lstStyle/>
          <a:p>
            <a:r>
              <a:rPr lang="pt-BR" dirty="0" smtClean="0">
                <a:latin typeface="Times New Roman" pitchFamily="18" charset="0"/>
                <a:cs typeface="Times New Roman" pitchFamily="18" charset="0"/>
              </a:rPr>
              <a:t>4. </a:t>
            </a:r>
            <a:r>
              <a:rPr lang="pt-BR" i="1" dirty="0" smtClean="0">
                <a:latin typeface="Times New Roman" pitchFamily="18" charset="0"/>
                <a:cs typeface="Times New Roman" pitchFamily="18" charset="0"/>
              </a:rPr>
              <a:t>Elastik elementning tashqi ishqalanishini ichki ishqalanishga almashtirish bo’yicha</a:t>
            </a:r>
            <a:r>
              <a:rPr lang="pt-BR" dirty="0" smtClean="0">
                <a:latin typeface="Times New Roman" pitchFamily="18" charset="0"/>
                <a:cs typeface="Times New Roman" pitchFamily="18" charset="0"/>
              </a:rPr>
              <a:t>. Kinematik juftlardagi nisbatan chiziqli, burchakli yoki birgalikda siljuvchi bikr zvenolarni o’ta elastik elementli birikma bilan almashtirilsa, bir qancha avzalliklarga ega bo’ladi. Ish jarayonida zvenolarni o’zaro birgalikdagi sirpanishini maxsus elastik detalni deformasiyalanishi hisobiga amalga oshiriladi. Bunda sirpanishdagi yoki dumalashdagi tashqi ishqalanishni elastik elementning ichki ishqalanishi bilan almashtiriladi. </a:t>
            </a:r>
            <a:endParaRPr lang="ru-RU" dirty="0" smtClean="0">
              <a:latin typeface="Times New Roman" pitchFamily="18" charset="0"/>
              <a:cs typeface="Times New Roman" pitchFamily="18" charset="0"/>
            </a:endParaRPr>
          </a:p>
          <a:p>
            <a:r>
              <a:rPr lang="pt-BR" dirty="0" smtClean="0">
                <a:latin typeface="Times New Roman" pitchFamily="18" charset="0"/>
                <a:cs typeface="Times New Roman" pitchFamily="18" charset="0"/>
              </a:rPr>
              <a:t>6.	</a:t>
            </a:r>
            <a:r>
              <a:rPr lang="pt-BR" i="1" dirty="0" smtClean="0">
                <a:latin typeface="Times New Roman" pitchFamily="18" charset="0"/>
                <a:cs typeface="Times New Roman" pitchFamily="18" charset="0"/>
              </a:rPr>
              <a:t>Sirpanishdagi ishqalanishni dumalashdagiga almashtirish bo’yicha</a:t>
            </a:r>
            <a:r>
              <a:rPr lang="pt-BR" dirty="0" smtClean="0">
                <a:latin typeface="Times New Roman" pitchFamily="18" charset="0"/>
                <a:cs typeface="Times New Roman" pitchFamily="18" charset="0"/>
              </a:rPr>
              <a:t>. Bunday usul qo’llanilsa detalning ishlashdagi ishonchliligi ortadi.</a:t>
            </a:r>
            <a:endParaRPr lang="ru-RU"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7158" y="214290"/>
            <a:ext cx="8229600" cy="428628"/>
          </a:xfrm>
        </p:spPr>
        <p:txBody>
          <a:bodyPr>
            <a:normAutofit fontScale="90000"/>
          </a:bodyPr>
          <a:lstStyle/>
          <a:p>
            <a:pPr algn="ctr"/>
            <a:r>
              <a:rPr lang="pt-BR" sz="3000" b="1" dirty="0" smtClean="0">
                <a:latin typeface="Times New Roman" pitchFamily="18" charset="0"/>
                <a:cs typeface="Times New Roman" pitchFamily="18" charset="0"/>
              </a:rPr>
              <a:t>Texnologik usullar</a:t>
            </a:r>
            <a:endParaRPr lang="ru-RU" sz="3000" dirty="0">
              <a:latin typeface="Times New Roman" pitchFamily="18" charset="0"/>
              <a:cs typeface="Times New Roman" pitchFamily="18" charset="0"/>
            </a:endParaRPr>
          </a:p>
        </p:txBody>
      </p:sp>
      <p:sp>
        <p:nvSpPr>
          <p:cNvPr id="3" name="Содержимое 2"/>
          <p:cNvSpPr>
            <a:spLocks noGrp="1"/>
          </p:cNvSpPr>
          <p:nvPr>
            <p:ph idx="1"/>
          </p:nvPr>
        </p:nvSpPr>
        <p:spPr>
          <a:xfrm>
            <a:off x="214282" y="714356"/>
            <a:ext cx="8643998" cy="5929354"/>
          </a:xfrm>
        </p:spPr>
        <p:txBody>
          <a:bodyPr>
            <a:normAutofit fontScale="77500" lnSpcReduction="20000"/>
          </a:bodyPr>
          <a:lstStyle/>
          <a:p>
            <a:pPr>
              <a:buNone/>
            </a:pPr>
            <a:r>
              <a:rPr lang="pt-BR" dirty="0" smtClean="0">
                <a:latin typeface="Times New Roman" pitchFamily="18" charset="0"/>
                <a:cs typeface="Times New Roman" pitchFamily="18" charset="0"/>
              </a:rPr>
              <a:t>		Yeyilishga bardoshlilikni oshirishning texnologik usullari asosan, ularning ishqalanayotgan sirtlarni qattiqligi va zichligini oshirish natijasida amalga oshiriladi. Texnologik usulning quyidagi 5 ta turi mavjud:</a:t>
            </a:r>
            <a:endParaRPr lang="ru-RU" dirty="0" smtClean="0">
              <a:latin typeface="Times New Roman" pitchFamily="18" charset="0"/>
              <a:cs typeface="Times New Roman" pitchFamily="18" charset="0"/>
            </a:endParaRPr>
          </a:p>
          <a:p>
            <a:pPr>
              <a:buNone/>
            </a:pPr>
            <a:r>
              <a:rPr lang="pt-BR" dirty="0" smtClean="0">
                <a:latin typeface="Times New Roman" pitchFamily="18" charset="0"/>
                <a:cs typeface="Times New Roman" pitchFamily="18" charset="0"/>
              </a:rPr>
              <a:t>1. Qirqib ishlov berish (detal sirtlariga). </a:t>
            </a:r>
            <a:endParaRPr lang="ru-RU" dirty="0" smtClean="0">
              <a:latin typeface="Times New Roman" pitchFamily="18" charset="0"/>
              <a:cs typeface="Times New Roman" pitchFamily="18" charset="0"/>
            </a:endParaRPr>
          </a:p>
          <a:p>
            <a:pPr>
              <a:buNone/>
            </a:pPr>
            <a:r>
              <a:rPr lang="pt-BR" dirty="0" smtClean="0">
                <a:latin typeface="Times New Roman" pitchFamily="18" charset="0"/>
                <a:cs typeface="Times New Roman" pitchFamily="18" charset="0"/>
              </a:rPr>
              <a:t>a). Shunday g’adir-budirliklar xosil qilinadiki, u shu ishqalanuvchi juftlik uchun qulay bilsin. </a:t>
            </a:r>
            <a:endParaRPr lang="ru-RU" dirty="0" smtClean="0">
              <a:latin typeface="Times New Roman" pitchFamily="18" charset="0"/>
              <a:cs typeface="Times New Roman" pitchFamily="18" charset="0"/>
            </a:endParaRPr>
          </a:p>
          <a:p>
            <a:pPr>
              <a:buNone/>
            </a:pPr>
            <a:r>
              <a:rPr lang="pt-BR" dirty="0" smtClean="0">
                <a:latin typeface="Times New Roman" pitchFamily="18" charset="0"/>
                <a:cs typeface="Times New Roman" pitchFamily="18" charset="0"/>
              </a:rPr>
              <a:t>b). G’adir-budirliklar ishlov berish payitida ma'lum yo’nalishda bo’lishi kerak (ishqalanish tezligi yo’nalishida). </a:t>
            </a:r>
            <a:endParaRPr lang="ru-RU" dirty="0" smtClean="0">
              <a:latin typeface="Times New Roman" pitchFamily="18" charset="0"/>
              <a:cs typeface="Times New Roman" pitchFamily="18" charset="0"/>
            </a:endParaRPr>
          </a:p>
          <a:p>
            <a:pPr>
              <a:buNone/>
            </a:pPr>
            <a:r>
              <a:rPr lang="pt-BR" dirty="0" smtClean="0">
                <a:latin typeface="Times New Roman" pitchFamily="18" charset="0"/>
                <a:cs typeface="Times New Roman" pitchFamily="18" charset="0"/>
              </a:rPr>
              <a:t>v). Zichlangan sirtlarni xosil qilish kerak. </a:t>
            </a:r>
            <a:endParaRPr lang="ru-RU" dirty="0" smtClean="0">
              <a:latin typeface="Times New Roman" pitchFamily="18" charset="0"/>
              <a:cs typeface="Times New Roman" pitchFamily="18" charset="0"/>
            </a:endParaRPr>
          </a:p>
          <a:p>
            <a:pPr>
              <a:buNone/>
            </a:pPr>
            <a:r>
              <a:rPr lang="pt-BR" dirty="0" smtClean="0">
                <a:latin typeface="Times New Roman" pitchFamily="18" charset="0"/>
                <a:cs typeface="Times New Roman" pitchFamily="18" charset="0"/>
              </a:rPr>
              <a:t>2. Detal sirtlariga plastik deformasiya asosida ishlov berish. </a:t>
            </a:r>
            <a:endParaRPr lang="ru-RU" dirty="0" smtClean="0">
              <a:latin typeface="Times New Roman" pitchFamily="18" charset="0"/>
              <a:cs typeface="Times New Roman" pitchFamily="18" charset="0"/>
            </a:endParaRPr>
          </a:p>
          <a:p>
            <a:pPr>
              <a:buNone/>
            </a:pPr>
            <a:r>
              <a:rPr lang="pt-BR" dirty="0" smtClean="0">
                <a:latin typeface="Times New Roman" pitchFamily="18" charset="0"/>
                <a:cs typeface="Times New Roman" pitchFamily="18" charset="0"/>
              </a:rPr>
              <a:t>a). Zoldirlar yordamida plastik ishlov berish. </a:t>
            </a:r>
            <a:endParaRPr lang="ru-RU" dirty="0" smtClean="0">
              <a:latin typeface="Times New Roman" pitchFamily="18" charset="0"/>
              <a:cs typeface="Times New Roman" pitchFamily="18" charset="0"/>
            </a:endParaRPr>
          </a:p>
          <a:p>
            <a:pPr>
              <a:buNone/>
            </a:pPr>
            <a:r>
              <a:rPr lang="pt-BR" dirty="0" smtClean="0">
                <a:latin typeface="Times New Roman" pitchFamily="18" charset="0"/>
                <a:cs typeface="Times New Roman" pitchFamily="18" charset="0"/>
              </a:rPr>
              <a:t>b). Roliklar yordamida zichlashtirish. </a:t>
            </a:r>
            <a:endParaRPr lang="ru-RU" dirty="0" smtClean="0">
              <a:latin typeface="Times New Roman" pitchFamily="18" charset="0"/>
              <a:cs typeface="Times New Roman" pitchFamily="18" charset="0"/>
            </a:endParaRPr>
          </a:p>
          <a:p>
            <a:pPr>
              <a:buNone/>
            </a:pPr>
            <a:r>
              <a:rPr lang="pt-BR" dirty="0" smtClean="0">
                <a:latin typeface="Times New Roman" pitchFamily="18" charset="0"/>
                <a:cs typeface="Times New Roman" pitchFamily="18" charset="0"/>
              </a:rPr>
              <a:t>v). Vibra roliklar yordamida zichlashtirish. </a:t>
            </a:r>
            <a:endParaRPr lang="ru-RU" dirty="0" smtClean="0">
              <a:latin typeface="Times New Roman" pitchFamily="18" charset="0"/>
              <a:cs typeface="Times New Roman" pitchFamily="18" charset="0"/>
            </a:endParaRPr>
          </a:p>
          <a:p>
            <a:pPr>
              <a:buNone/>
            </a:pPr>
            <a:r>
              <a:rPr lang="pt-BR" dirty="0" smtClean="0">
                <a:latin typeface="Times New Roman" pitchFamily="18" charset="0"/>
                <a:cs typeface="Times New Roman" pitchFamily="18" charset="0"/>
              </a:rPr>
              <a:t>g). Shariklar yordamida zichlashtirish. </a:t>
            </a:r>
            <a:endParaRPr lang="ru-RU" dirty="0" smtClean="0">
              <a:latin typeface="Times New Roman" pitchFamily="18" charset="0"/>
              <a:cs typeface="Times New Roman" pitchFamily="18" charset="0"/>
            </a:endParaRPr>
          </a:p>
          <a:p>
            <a:pPr>
              <a:buNone/>
            </a:pPr>
            <a:r>
              <a:rPr lang="pt-BR" dirty="0" smtClean="0">
                <a:latin typeface="Times New Roman" pitchFamily="18" charset="0"/>
                <a:cs typeface="Times New Roman" pitchFamily="18" charset="0"/>
              </a:rPr>
              <a:t>d). Olmos yordamida silliqlash. </a:t>
            </a:r>
            <a:endParaRPr lang="ru-RU" dirty="0" smtClean="0">
              <a:latin typeface="Times New Roman" pitchFamily="18" charset="0"/>
              <a:cs typeface="Times New Roman" pitchFamily="18" charset="0"/>
            </a:endParaRPr>
          </a:p>
          <a:p>
            <a:pPr>
              <a:buNone/>
            </a:pPr>
            <a:r>
              <a:rPr lang="pt-BR" dirty="0" smtClean="0">
                <a:latin typeface="Times New Roman" pitchFamily="18" charset="0"/>
                <a:cs typeface="Times New Roman" pitchFamily="18" charset="0"/>
              </a:rPr>
              <a:t>ye). Ultratovush yordamida zichlash. </a:t>
            </a:r>
            <a:endParaRPr lang="ru-RU" dirty="0" smtClean="0">
              <a:latin typeface="Times New Roman" pitchFamily="18" charset="0"/>
              <a:cs typeface="Times New Roman" pitchFamily="18" charset="0"/>
            </a:endParaRPr>
          </a:p>
          <a:p>
            <a:pPr>
              <a:buNone/>
            </a:pPr>
            <a:r>
              <a:rPr lang="pt-BR" dirty="0" smtClean="0">
                <a:latin typeface="Times New Roman" pitchFamily="18" charset="0"/>
                <a:cs typeface="Times New Roman" pitchFamily="18" charset="0"/>
              </a:rPr>
              <a:t>j). </a:t>
            </a:r>
            <a:r>
              <a:rPr lang="de-DE" dirty="0" err="1" smtClean="0">
                <a:latin typeface="Times New Roman" pitchFamily="18" charset="0"/>
                <a:cs typeface="Times New Roman" pitchFamily="18" charset="0"/>
              </a:rPr>
              <a:t>Elektromexanik</a:t>
            </a:r>
            <a:r>
              <a:rPr lang="de-DE" dirty="0" smtClean="0">
                <a:latin typeface="Times New Roman" pitchFamily="18" charset="0"/>
                <a:cs typeface="Times New Roman" pitchFamily="18" charset="0"/>
              </a:rPr>
              <a:t> </a:t>
            </a:r>
            <a:r>
              <a:rPr lang="de-DE" dirty="0" err="1" smtClean="0">
                <a:latin typeface="Times New Roman" pitchFamily="18" charset="0"/>
                <a:cs typeface="Times New Roman" pitchFamily="18" charset="0"/>
              </a:rPr>
              <a:t>usul</a:t>
            </a:r>
            <a:r>
              <a:rPr lang="de-DE" dirty="0" smtClean="0">
                <a:latin typeface="Times New Roman" pitchFamily="18" charset="0"/>
                <a:cs typeface="Times New Roman" pitchFamily="18" charset="0"/>
              </a:rPr>
              <a:t> </a:t>
            </a:r>
            <a:r>
              <a:rPr lang="de-DE" dirty="0" err="1" smtClean="0">
                <a:latin typeface="Times New Roman" pitchFamily="18" charset="0"/>
                <a:cs typeface="Times New Roman" pitchFamily="18" charset="0"/>
              </a:rPr>
              <a:t>bilan</a:t>
            </a:r>
            <a:r>
              <a:rPr lang="de-DE" dirty="0" smtClean="0">
                <a:latin typeface="Times New Roman" pitchFamily="18" charset="0"/>
                <a:cs typeface="Times New Roman" pitchFamily="18" charset="0"/>
              </a:rPr>
              <a:t> </a:t>
            </a:r>
            <a:r>
              <a:rPr lang="de-DE" dirty="0" err="1" smtClean="0">
                <a:latin typeface="Times New Roman" pitchFamily="18" charset="0"/>
                <a:cs typeface="Times New Roman" pitchFamily="18" charset="0"/>
              </a:rPr>
              <a:t>zichlashtirish</a:t>
            </a:r>
            <a:r>
              <a:rPr lang="de-DE"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a:buNone/>
            </a:pPr>
            <a:r>
              <a:rPr lang="de-DE" dirty="0" smtClean="0">
                <a:latin typeface="Times New Roman" pitchFamily="18" charset="0"/>
                <a:cs typeface="Times New Roman" pitchFamily="18" charset="0"/>
              </a:rPr>
              <a:t>i). </a:t>
            </a:r>
            <a:r>
              <a:rPr lang="de-DE" dirty="0" err="1" smtClean="0">
                <a:latin typeface="Times New Roman" pitchFamily="18" charset="0"/>
                <a:cs typeface="Times New Roman" pitchFamily="18" charset="0"/>
              </a:rPr>
              <a:t>Markazdan</a:t>
            </a:r>
            <a:r>
              <a:rPr lang="de-DE" dirty="0" smtClean="0">
                <a:latin typeface="Times New Roman" pitchFamily="18" charset="0"/>
                <a:cs typeface="Times New Roman" pitchFamily="18" charset="0"/>
              </a:rPr>
              <a:t> </a:t>
            </a:r>
            <a:r>
              <a:rPr lang="de-DE" dirty="0" err="1" smtClean="0">
                <a:latin typeface="Times New Roman" pitchFamily="18" charset="0"/>
                <a:cs typeface="Times New Roman" pitchFamily="18" charset="0"/>
              </a:rPr>
              <a:t>qochma</a:t>
            </a:r>
            <a:r>
              <a:rPr lang="de-DE" dirty="0" smtClean="0">
                <a:latin typeface="Times New Roman" pitchFamily="18" charset="0"/>
                <a:cs typeface="Times New Roman" pitchFamily="18" charset="0"/>
              </a:rPr>
              <a:t> </a:t>
            </a:r>
            <a:r>
              <a:rPr lang="de-DE" dirty="0" err="1" smtClean="0">
                <a:latin typeface="Times New Roman" pitchFamily="18" charset="0"/>
                <a:cs typeface="Times New Roman" pitchFamily="18" charset="0"/>
              </a:rPr>
              <a:t>ishlov</a:t>
            </a:r>
            <a:r>
              <a:rPr lang="de-DE" dirty="0" smtClean="0">
                <a:latin typeface="Times New Roman" pitchFamily="18" charset="0"/>
                <a:cs typeface="Times New Roman" pitchFamily="18" charset="0"/>
              </a:rPr>
              <a:t> </a:t>
            </a:r>
            <a:r>
              <a:rPr lang="de-DE" dirty="0" err="1" smtClean="0">
                <a:latin typeface="Times New Roman" pitchFamily="18" charset="0"/>
                <a:cs typeface="Times New Roman" pitchFamily="18" charset="0"/>
              </a:rPr>
              <a:t>berish</a:t>
            </a:r>
            <a:r>
              <a:rPr lang="de-DE"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57166"/>
            <a:ext cx="8229600" cy="5967434"/>
          </a:xfrm>
        </p:spPr>
        <p:txBody>
          <a:bodyPr>
            <a:normAutofit fontScale="92500" lnSpcReduction="10000"/>
          </a:bodyPr>
          <a:lstStyle/>
          <a:p>
            <a:pPr>
              <a:buNone/>
            </a:pPr>
            <a:r>
              <a:rPr lang="de-DE" dirty="0" smtClean="0">
                <a:latin typeface="Times New Roman" pitchFamily="18" charset="0"/>
                <a:cs typeface="Times New Roman" pitchFamily="18" charset="0"/>
              </a:rPr>
              <a:t>	3. </a:t>
            </a:r>
            <a:r>
              <a:rPr lang="de-DE" dirty="0" err="1" smtClean="0">
                <a:latin typeface="Times New Roman" pitchFamily="18" charset="0"/>
                <a:cs typeface="Times New Roman" pitchFamily="18" charset="0"/>
              </a:rPr>
              <a:t>Termik</a:t>
            </a:r>
            <a:r>
              <a:rPr lang="de-DE" dirty="0" smtClean="0">
                <a:latin typeface="Times New Roman" pitchFamily="18" charset="0"/>
                <a:cs typeface="Times New Roman" pitchFamily="18" charset="0"/>
              </a:rPr>
              <a:t> </a:t>
            </a:r>
            <a:r>
              <a:rPr lang="de-DE" dirty="0" err="1" smtClean="0">
                <a:latin typeface="Times New Roman" pitchFamily="18" charset="0"/>
                <a:cs typeface="Times New Roman" pitchFamily="18" charset="0"/>
              </a:rPr>
              <a:t>va</a:t>
            </a:r>
            <a:r>
              <a:rPr lang="de-DE" dirty="0" smtClean="0">
                <a:latin typeface="Times New Roman" pitchFamily="18" charset="0"/>
                <a:cs typeface="Times New Roman" pitchFamily="18" charset="0"/>
              </a:rPr>
              <a:t> </a:t>
            </a:r>
            <a:r>
              <a:rPr lang="de-DE" dirty="0" err="1" smtClean="0">
                <a:latin typeface="Times New Roman" pitchFamily="18" charset="0"/>
                <a:cs typeface="Times New Roman" pitchFamily="18" charset="0"/>
              </a:rPr>
              <a:t>kimyoviy-termik</a:t>
            </a:r>
            <a:r>
              <a:rPr lang="de-DE" dirty="0" smtClean="0">
                <a:latin typeface="Times New Roman" pitchFamily="18" charset="0"/>
                <a:cs typeface="Times New Roman" pitchFamily="18" charset="0"/>
              </a:rPr>
              <a:t> </a:t>
            </a:r>
            <a:r>
              <a:rPr lang="de-DE" dirty="0" err="1" smtClean="0">
                <a:latin typeface="Times New Roman" pitchFamily="18" charset="0"/>
                <a:cs typeface="Times New Roman" pitchFamily="18" charset="0"/>
              </a:rPr>
              <a:t>usullarda</a:t>
            </a:r>
            <a:r>
              <a:rPr lang="de-DE" dirty="0" smtClean="0">
                <a:latin typeface="Times New Roman" pitchFamily="18" charset="0"/>
                <a:cs typeface="Times New Roman" pitchFamily="18" charset="0"/>
              </a:rPr>
              <a:t> </a:t>
            </a:r>
            <a:r>
              <a:rPr lang="de-DE" dirty="0" err="1" smtClean="0">
                <a:latin typeface="Times New Roman" pitchFamily="18" charset="0"/>
                <a:cs typeface="Times New Roman" pitchFamily="18" charset="0"/>
              </a:rPr>
              <a:t>zichlashtirish</a:t>
            </a:r>
            <a:r>
              <a:rPr lang="de-DE"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a)</a:t>
            </a:r>
            <a:r>
              <a:rPr lang="en-US" dirty="0" err="1" smtClean="0">
                <a:latin typeface="Times New Roman" pitchFamily="18" charset="0"/>
                <a:cs typeface="Times New Roman" pitchFamily="18" charset="0"/>
              </a:rPr>
              <a:t>yuzlarni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toblash</a:t>
            </a:r>
            <a:r>
              <a:rPr lang="en-US" dirty="0" smtClean="0">
                <a:latin typeface="Times New Roman" pitchFamily="18" charset="0"/>
                <a:cs typeface="Times New Roman" pitchFamily="18" charset="0"/>
              </a:rPr>
              <a:t>; b)</a:t>
            </a:r>
            <a:r>
              <a:rPr lang="en-US" dirty="0" err="1" smtClean="0">
                <a:latin typeface="Times New Roman" pitchFamily="18" charset="0"/>
                <a:cs typeface="Times New Roman" pitchFamily="18" charset="0"/>
              </a:rPr>
              <a:t>sementitilash</a:t>
            </a:r>
            <a:r>
              <a:rPr lang="en-US" dirty="0" smtClean="0">
                <a:latin typeface="Times New Roman" pitchFamily="18" charset="0"/>
                <a:cs typeface="Times New Roman" pitchFamily="18" charset="0"/>
              </a:rPr>
              <a:t>; v)</a:t>
            </a:r>
            <a:r>
              <a:rPr lang="en-US" dirty="0" err="1" smtClean="0">
                <a:latin typeface="Times New Roman" pitchFamily="18" charset="0"/>
                <a:cs typeface="Times New Roman" pitchFamily="18" charset="0"/>
              </a:rPr>
              <a:t>azotlash</a:t>
            </a:r>
            <a:r>
              <a:rPr lang="en-US"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g)</a:t>
            </a:r>
            <a:r>
              <a:rPr lang="en-US" dirty="0" err="1" smtClean="0">
                <a:latin typeface="Times New Roman" pitchFamily="18" charset="0"/>
                <a:cs typeface="Times New Roman" pitchFamily="18" charset="0"/>
              </a:rPr>
              <a:t>sianlash</a:t>
            </a:r>
            <a:r>
              <a:rPr lang="en-US" dirty="0" smtClean="0">
                <a:latin typeface="Times New Roman" pitchFamily="18" charset="0"/>
                <a:cs typeface="Times New Roman" pitchFamily="18" charset="0"/>
              </a:rPr>
              <a:t>; d)</a:t>
            </a:r>
            <a:r>
              <a:rPr lang="en-US" dirty="0" err="1" smtClean="0">
                <a:latin typeface="Times New Roman" pitchFamily="18" charset="0"/>
                <a:cs typeface="Times New Roman" pitchFamily="18" charset="0"/>
              </a:rPr>
              <a:t>borlash</a:t>
            </a:r>
            <a:r>
              <a:rPr lang="en-US" dirty="0" smtClean="0">
                <a:latin typeface="Times New Roman" pitchFamily="18" charset="0"/>
                <a:cs typeface="Times New Roman" pitchFamily="18" charset="0"/>
              </a:rPr>
              <a:t>; ye)</a:t>
            </a:r>
            <a:r>
              <a:rPr lang="en-US" dirty="0" err="1" smtClean="0">
                <a:latin typeface="Times New Roman" pitchFamily="18" charset="0"/>
                <a:cs typeface="Times New Roman" pitchFamily="18" charset="0"/>
              </a:rPr>
              <a:t>sulfidlash</a:t>
            </a:r>
            <a:r>
              <a:rPr lang="en-US"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	4. </a:t>
            </a:r>
            <a:r>
              <a:rPr lang="en-US" dirty="0" err="1" smtClean="0">
                <a:latin typeface="Times New Roman" pitchFamily="18" charset="0"/>
                <a:cs typeface="Times New Roman" pitchFamily="18" charset="0"/>
              </a:rPr>
              <a:t>Yuzalarga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qattiq</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qoplamalar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eritib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qoplash</a:t>
            </a:r>
            <a:r>
              <a:rPr lang="en-US"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a). </a:t>
            </a:r>
            <a:r>
              <a:rPr lang="en-US" dirty="0" err="1" smtClean="0">
                <a:latin typeface="Times New Roman" pitchFamily="18" charset="0"/>
                <a:cs typeface="Times New Roman" pitchFamily="18" charset="0"/>
              </a:rPr>
              <a:t>Gaz</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yordamida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eritib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qoplash</a:t>
            </a:r>
            <a:r>
              <a:rPr lang="en-US"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b). </a:t>
            </a:r>
            <a:r>
              <a:rPr lang="en-US" dirty="0" err="1" smtClean="0">
                <a:latin typeface="Times New Roman" pitchFamily="18" charset="0"/>
                <a:cs typeface="Times New Roman" pitchFamily="18" charset="0"/>
              </a:rPr>
              <a:t>Elektr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yordamida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qoplash</a:t>
            </a:r>
            <a:r>
              <a:rPr lang="en-US"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v). </a:t>
            </a:r>
            <a:r>
              <a:rPr lang="en-US" dirty="0" err="1" smtClean="0">
                <a:latin typeface="Times New Roman" pitchFamily="18" charset="0"/>
                <a:cs typeface="Times New Roman" pitchFamily="18" charset="0"/>
              </a:rPr>
              <a:t>Elektr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shlak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usulida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qoplash</a:t>
            </a:r>
            <a:r>
              <a:rPr lang="en-US"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g). </a:t>
            </a:r>
            <a:r>
              <a:rPr lang="en-US" dirty="0" err="1" smtClean="0">
                <a:latin typeface="Times New Roman" pitchFamily="18" charset="0"/>
                <a:cs typeface="Times New Roman" pitchFamily="18" charset="0"/>
              </a:rPr>
              <a:t>Metallash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gaz</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elektr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plazma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yordamida</a:t>
            </a:r>
            <a:r>
              <a:rPr lang="en-US"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	5. </a:t>
            </a:r>
            <a:r>
              <a:rPr lang="en-US" dirty="0" err="1" smtClean="0">
                <a:latin typeface="Times New Roman" pitchFamily="18" charset="0"/>
                <a:cs typeface="Times New Roman" pitchFamily="18" charset="0"/>
              </a:rPr>
              <a:t>Yeyilishga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bardosh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qoplamalar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qo’llash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usuli</a:t>
            </a:r>
            <a:r>
              <a:rPr lang="en-US"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a). </a:t>
            </a:r>
            <a:r>
              <a:rPr lang="en-US" dirty="0" err="1" smtClean="0">
                <a:latin typeface="Times New Roman" pitchFamily="18" charset="0"/>
                <a:cs typeface="Times New Roman" pitchFamily="18" charset="0"/>
              </a:rPr>
              <a:t>Xromlash</a:t>
            </a:r>
            <a:r>
              <a:rPr lang="en-US" dirty="0" smtClean="0">
                <a:latin typeface="Times New Roman" pitchFamily="18" charset="0"/>
                <a:cs typeface="Times New Roman" pitchFamily="18" charset="0"/>
              </a:rPr>
              <a:t>.     b). </a:t>
            </a:r>
            <a:r>
              <a:rPr lang="en-US" dirty="0" err="1" smtClean="0">
                <a:latin typeface="Times New Roman" pitchFamily="18" charset="0"/>
                <a:cs typeface="Times New Roman" pitchFamily="18" charset="0"/>
              </a:rPr>
              <a:t>Oksidlash</a:t>
            </a:r>
            <a:r>
              <a:rPr lang="en-US" dirty="0" smtClean="0">
                <a:latin typeface="Times New Roman" pitchFamily="18" charset="0"/>
                <a:cs typeface="Times New Roman" pitchFamily="18" charset="0"/>
              </a:rPr>
              <a:t>.    v). </a:t>
            </a:r>
            <a:r>
              <a:rPr lang="en-US" dirty="0" err="1" smtClean="0">
                <a:latin typeface="Times New Roman" pitchFamily="18" charset="0"/>
                <a:cs typeface="Times New Roman" pitchFamily="18" charset="0"/>
              </a:rPr>
              <a:t>Nikellash</a:t>
            </a:r>
            <a:r>
              <a:rPr lang="en-US"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g). </a:t>
            </a:r>
            <a:r>
              <a:rPr lang="en-US" dirty="0" err="1" smtClean="0">
                <a:latin typeface="Times New Roman" pitchFamily="18" charset="0"/>
                <a:cs typeface="Times New Roman" pitchFamily="18" charset="0"/>
              </a:rPr>
              <a:t>Kompozision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polimer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qoplamalar</a:t>
            </a:r>
            <a:r>
              <a:rPr lang="en-US"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d). </a:t>
            </a:r>
            <a:r>
              <a:rPr lang="en-US" dirty="0" err="1" smtClean="0">
                <a:latin typeface="Times New Roman" pitchFamily="18" charset="0"/>
                <a:cs typeface="Times New Roman" pitchFamily="18" charset="0"/>
              </a:rPr>
              <a:t>Kompozision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keramik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qoplamalar</a:t>
            </a:r>
            <a:r>
              <a:rPr lang="en-US"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Texnologk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usulda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detallarning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bardoshliligini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oshirishni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ko’rib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chiqamiz</a:t>
            </a:r>
            <a:r>
              <a:rPr lang="en-US"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pPr>
              <a:buNone/>
            </a:pPr>
            <a:endParaRPr lang="ru-RU" dirty="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285728"/>
            <a:ext cx="8229600" cy="6143668"/>
          </a:xfrm>
        </p:spPr>
        <p:txBody>
          <a:bodyPr>
            <a:normAutofit fontScale="85000" lnSpcReduction="20000"/>
          </a:bodyPr>
          <a:lstStyle/>
          <a:p>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		1. </a:t>
            </a:r>
            <a:r>
              <a:rPr lang="en-US" i="1" dirty="0" err="1" smtClean="0">
                <a:latin typeface="Times New Roman" pitchFamily="18" charset="0"/>
                <a:cs typeface="Times New Roman" pitchFamily="18" charset="0"/>
              </a:rPr>
              <a:t>Detallarni</a:t>
            </a:r>
            <a:r>
              <a:rPr lang="en-US" i="1" dirty="0" smtClean="0">
                <a:latin typeface="Times New Roman" pitchFamily="18" charset="0"/>
                <a:cs typeface="Times New Roman" pitchFamily="18" charset="0"/>
              </a:rPr>
              <a:t> </a:t>
            </a:r>
            <a:r>
              <a:rPr lang="en-US" i="1" dirty="0" err="1" smtClean="0">
                <a:latin typeface="Times New Roman" pitchFamily="18" charset="0"/>
                <a:cs typeface="Times New Roman" pitchFamily="18" charset="0"/>
              </a:rPr>
              <a:t>yeyilishga</a:t>
            </a:r>
            <a:r>
              <a:rPr lang="en-US" i="1" dirty="0" smtClean="0">
                <a:latin typeface="Times New Roman" pitchFamily="18" charset="0"/>
                <a:cs typeface="Times New Roman" pitchFamily="18" charset="0"/>
              </a:rPr>
              <a:t> </a:t>
            </a:r>
            <a:r>
              <a:rPr lang="en-US" i="1" dirty="0" err="1" smtClean="0">
                <a:latin typeface="Times New Roman" pitchFamily="18" charset="0"/>
                <a:cs typeface="Times New Roman" pitchFamily="18" charset="0"/>
              </a:rPr>
              <a:t>bardoshliligiga</a:t>
            </a:r>
            <a:r>
              <a:rPr lang="en-US" i="1" dirty="0" smtClean="0">
                <a:latin typeface="Times New Roman" pitchFamily="18" charset="0"/>
                <a:cs typeface="Times New Roman" pitchFamily="18" charset="0"/>
              </a:rPr>
              <a:t> </a:t>
            </a:r>
            <a:r>
              <a:rPr lang="en-US" i="1" dirty="0" err="1" smtClean="0">
                <a:latin typeface="Times New Roman" pitchFamily="18" charset="0"/>
                <a:cs typeface="Times New Roman" pitchFamily="18" charset="0"/>
              </a:rPr>
              <a:t>bog’liq</a:t>
            </a:r>
            <a:r>
              <a:rPr lang="en-US" i="1" dirty="0" smtClean="0">
                <a:latin typeface="Times New Roman" pitchFamily="18" charset="0"/>
                <a:cs typeface="Times New Roman" pitchFamily="18" charset="0"/>
              </a:rPr>
              <a:t> </a:t>
            </a:r>
            <a:r>
              <a:rPr lang="en-US" i="1" dirty="0" err="1" smtClean="0">
                <a:latin typeface="Times New Roman" pitchFamily="18" charset="0"/>
                <a:cs typeface="Times New Roman" pitchFamily="18" charset="0"/>
              </a:rPr>
              <a:t>holda</a:t>
            </a:r>
            <a:r>
              <a:rPr lang="en-US" i="1" dirty="0" smtClean="0">
                <a:latin typeface="Times New Roman" pitchFamily="18" charset="0"/>
                <a:cs typeface="Times New Roman" pitchFamily="18" charset="0"/>
              </a:rPr>
              <a:t> </a:t>
            </a:r>
            <a:r>
              <a:rPr lang="en-US" i="1" dirty="0" err="1" smtClean="0">
                <a:latin typeface="Times New Roman" pitchFamily="18" charset="0"/>
                <a:cs typeface="Times New Roman" pitchFamily="18" charset="0"/>
              </a:rPr>
              <a:t>ishqalanayotgan</a:t>
            </a:r>
            <a:r>
              <a:rPr lang="en-US" i="1" dirty="0" smtClean="0">
                <a:latin typeface="Times New Roman" pitchFamily="18" charset="0"/>
                <a:cs typeface="Times New Roman" pitchFamily="18" charset="0"/>
              </a:rPr>
              <a:t> </a:t>
            </a:r>
            <a:r>
              <a:rPr lang="en-US" i="1" dirty="0" err="1" smtClean="0">
                <a:latin typeface="Times New Roman" pitchFamily="18" charset="0"/>
                <a:cs typeface="Times New Roman" pitchFamily="18" charset="0"/>
              </a:rPr>
              <a:t>yuzalarning</a:t>
            </a:r>
            <a:r>
              <a:rPr lang="en-US" i="1" dirty="0" smtClean="0">
                <a:latin typeface="Times New Roman" pitchFamily="18" charset="0"/>
                <a:cs typeface="Times New Roman" pitchFamily="18" charset="0"/>
              </a:rPr>
              <a:t> </a:t>
            </a:r>
            <a:r>
              <a:rPr lang="en-US" i="1" dirty="0" err="1" smtClean="0">
                <a:latin typeface="Times New Roman" pitchFamily="18" charset="0"/>
                <a:cs typeface="Times New Roman" pitchFamily="18" charset="0"/>
              </a:rPr>
              <a:t>sifati</a:t>
            </a:r>
            <a:r>
              <a:rPr lang="en-US" i="1" dirty="0" smtClean="0">
                <a:latin typeface="Times New Roman" pitchFamily="18" charset="0"/>
                <a:cs typeface="Times New Roman" pitchFamily="18" charset="0"/>
              </a:rPr>
              <a:t> </a:t>
            </a:r>
            <a:r>
              <a:rPr lang="en-US" i="1" dirty="0" err="1" smtClean="0">
                <a:latin typeface="Times New Roman" pitchFamily="18" charset="0"/>
                <a:cs typeface="Times New Roman" pitchFamily="18" charset="0"/>
              </a:rPr>
              <a:t>va</a:t>
            </a:r>
            <a:r>
              <a:rPr lang="en-US" i="1" dirty="0" smtClean="0">
                <a:latin typeface="Times New Roman" pitchFamily="18" charset="0"/>
                <a:cs typeface="Times New Roman" pitchFamily="18" charset="0"/>
              </a:rPr>
              <a:t> </a:t>
            </a:r>
            <a:r>
              <a:rPr lang="en-US" i="1" dirty="0" err="1" smtClean="0">
                <a:latin typeface="Times New Roman" pitchFamily="18" charset="0"/>
                <a:cs typeface="Times New Roman" pitchFamily="18" charset="0"/>
              </a:rPr>
              <a:t>aniqligi</a:t>
            </a:r>
            <a:r>
              <a:rPr lang="en-US" i="1" dirty="0" smtClean="0">
                <a:latin typeface="Times New Roman" pitchFamily="18" charset="0"/>
                <a:cs typeface="Times New Roman" pitchFamily="18" charset="0"/>
              </a:rPr>
              <a:t> </a:t>
            </a:r>
            <a:r>
              <a:rPr lang="en-US" i="1" dirty="0" err="1" smtClean="0">
                <a:latin typeface="Times New Roman" pitchFamily="18" charset="0"/>
                <a:cs typeface="Times New Roman" pitchFamily="18" charset="0"/>
              </a:rPr>
              <a:t>bo’yicha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Yuzalarni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xaddan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ortiq</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silliqligi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yoki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g’adir-budirligi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detallarning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yeyilish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bardoshliligiga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salbiy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ta'sir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etadi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Ishqalanayotgan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detal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yuzalarining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g’adir-budirligini</a:t>
            </a:r>
            <a:r>
              <a:rPr lang="en-US" dirty="0" smtClean="0">
                <a:latin typeface="Times New Roman" pitchFamily="18" charset="0"/>
                <a:cs typeface="Times New Roman" pitchFamily="18" charset="0"/>
              </a:rPr>
              <a:t> optimal </a:t>
            </a:r>
            <a:r>
              <a:rPr lang="en-US" dirty="0" err="1" smtClean="0">
                <a:latin typeface="Times New Roman" pitchFamily="18" charset="0"/>
                <a:cs typeface="Times New Roman" pitchFamily="18" charset="0"/>
              </a:rPr>
              <a:t>ko’rsatkichini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aniqlash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aniq</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ishlash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sharoiti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uchun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yuza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g’adir-budirligiga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qo’yilayotgan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talablarni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kamaytirishga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pardozlash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jarayonidan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voz</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kechishga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olib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keladi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Ishqalanayotgan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qism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detallarini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tayerlash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aniqligi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uzoq</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ishlashiga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ta'sir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etadi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Masalan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sirpanish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podshipniklarida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oraliq</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talab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bo’yicha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bo’lganda</a:t>
            </a:r>
            <a:r>
              <a:rPr lang="en-US" dirty="0" smtClean="0">
                <a:latin typeface="Times New Roman" pitchFamily="18" charset="0"/>
                <a:cs typeface="Times New Roman" pitchFamily="18" charset="0"/>
              </a:rPr>
              <a:t> ham, </a:t>
            </a:r>
            <a:r>
              <a:rPr lang="en-US" dirty="0" err="1" smtClean="0">
                <a:latin typeface="Times New Roman" pitchFamily="18" charset="0"/>
                <a:cs typeface="Times New Roman" pitchFamily="18" charset="0"/>
              </a:rPr>
              <a:t>diametrga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nisbatan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dopusk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ortsa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ishlash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muddati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kamayadi</a:t>
            </a:r>
            <a:r>
              <a:rPr lang="en-US"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		2. </a:t>
            </a:r>
            <a:r>
              <a:rPr lang="en-US" i="1" dirty="0" err="1" smtClean="0">
                <a:latin typeface="Times New Roman" pitchFamily="18" charset="0"/>
                <a:cs typeface="Times New Roman" pitchFamily="18" charset="0"/>
              </a:rPr>
              <a:t>Kimyoviy-termik</a:t>
            </a:r>
            <a:r>
              <a:rPr lang="en-US" i="1" dirty="0" smtClean="0">
                <a:latin typeface="Times New Roman" pitchFamily="18" charset="0"/>
                <a:cs typeface="Times New Roman" pitchFamily="18" charset="0"/>
              </a:rPr>
              <a:t> </a:t>
            </a:r>
            <a:r>
              <a:rPr lang="en-US" i="1" dirty="0" err="1" smtClean="0">
                <a:latin typeface="Times New Roman" pitchFamily="18" charset="0"/>
                <a:cs typeface="Times New Roman" pitchFamily="18" charset="0"/>
              </a:rPr>
              <a:t>usullarida</a:t>
            </a:r>
            <a:r>
              <a:rPr lang="en-US" i="1" dirty="0" smtClean="0">
                <a:latin typeface="Times New Roman" pitchFamily="18" charset="0"/>
                <a:cs typeface="Times New Roman" pitchFamily="18" charset="0"/>
              </a:rPr>
              <a:t> </a:t>
            </a:r>
            <a:r>
              <a:rPr lang="en-US" i="1" dirty="0" err="1" smtClean="0">
                <a:latin typeface="Times New Roman" pitchFamily="18" charset="0"/>
                <a:cs typeface="Times New Roman" pitchFamily="18" charset="0"/>
              </a:rPr>
              <a:t>detalning</a:t>
            </a:r>
            <a:r>
              <a:rPr lang="en-US" i="1" dirty="0" smtClean="0">
                <a:latin typeface="Times New Roman" pitchFamily="18" charset="0"/>
                <a:cs typeface="Times New Roman" pitchFamily="18" charset="0"/>
              </a:rPr>
              <a:t> </a:t>
            </a:r>
            <a:r>
              <a:rPr lang="en-US" i="1" dirty="0" err="1" smtClean="0">
                <a:latin typeface="Times New Roman" pitchFamily="18" charset="0"/>
                <a:cs typeface="Times New Roman" pitchFamily="18" charset="0"/>
              </a:rPr>
              <a:t>ishchi</a:t>
            </a:r>
            <a:r>
              <a:rPr lang="en-US" i="1" dirty="0" smtClean="0">
                <a:latin typeface="Times New Roman" pitchFamily="18" charset="0"/>
                <a:cs typeface="Times New Roman" pitchFamily="18" charset="0"/>
              </a:rPr>
              <a:t> </a:t>
            </a:r>
            <a:r>
              <a:rPr lang="en-US" i="1" dirty="0" err="1" smtClean="0">
                <a:latin typeface="Times New Roman" pitchFamily="18" charset="0"/>
                <a:cs typeface="Times New Roman" pitchFamily="18" charset="0"/>
              </a:rPr>
              <a:t>yuzalarini</a:t>
            </a:r>
            <a:r>
              <a:rPr lang="en-US" i="1" dirty="0" smtClean="0">
                <a:latin typeface="Times New Roman" pitchFamily="18" charset="0"/>
                <a:cs typeface="Times New Roman" pitchFamily="18" charset="0"/>
              </a:rPr>
              <a:t> </a:t>
            </a:r>
            <a:r>
              <a:rPr lang="en-US" i="1" dirty="0" err="1" smtClean="0">
                <a:latin typeface="Times New Roman" pitchFamily="18" charset="0"/>
                <a:cs typeface="Times New Roman" pitchFamily="18" charset="0"/>
              </a:rPr>
              <a:t>ishlov</a:t>
            </a:r>
            <a:r>
              <a:rPr lang="en-US" i="1" dirty="0" smtClean="0">
                <a:latin typeface="Times New Roman" pitchFamily="18" charset="0"/>
                <a:cs typeface="Times New Roman" pitchFamily="18" charset="0"/>
              </a:rPr>
              <a:t> </a:t>
            </a:r>
            <a:r>
              <a:rPr lang="en-US" i="1" dirty="0" err="1" smtClean="0">
                <a:latin typeface="Times New Roman" pitchFamily="18" charset="0"/>
                <a:cs typeface="Times New Roman" pitchFamily="18" charset="0"/>
              </a:rPr>
              <a:t>berish</a:t>
            </a:r>
            <a:r>
              <a:rPr lang="en-US" i="1" dirty="0" smtClean="0">
                <a:latin typeface="Times New Roman" pitchFamily="18" charset="0"/>
                <a:cs typeface="Times New Roman" pitchFamily="18" charset="0"/>
              </a:rPr>
              <a:t> </a:t>
            </a:r>
            <a:r>
              <a:rPr lang="en-US" i="1" dirty="0" err="1" smtClean="0">
                <a:latin typeface="Times New Roman" pitchFamily="18" charset="0"/>
                <a:cs typeface="Times New Roman" pitchFamily="18" charset="0"/>
              </a:rPr>
              <a:t>bo’yicha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Sementasiyalash-kam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uglerodli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po’latdan</a:t>
            </a:r>
            <a:r>
              <a:rPr lang="en-US" dirty="0" smtClean="0">
                <a:latin typeface="Times New Roman" pitchFamily="18" charset="0"/>
                <a:cs typeface="Times New Roman" pitchFamily="18" charset="0"/>
              </a:rPr>
              <a:t> (0,3 %) </a:t>
            </a:r>
            <a:r>
              <a:rPr lang="en-US" dirty="0" err="1" smtClean="0">
                <a:latin typeface="Times New Roman" pitchFamily="18" charset="0"/>
                <a:cs typeface="Times New Roman" pitchFamily="18" charset="0"/>
              </a:rPr>
              <a:t>tayyorlangan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detal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yuza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qatlamini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uglerod</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bilan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to’yintirish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jarayonidir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Bunda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sementasiyalash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chuqurligi</a:t>
            </a:r>
            <a:r>
              <a:rPr lang="en-US" dirty="0" smtClean="0">
                <a:latin typeface="Times New Roman" pitchFamily="18" charset="0"/>
                <a:cs typeface="Times New Roman" pitchFamily="18" charset="0"/>
              </a:rPr>
              <a:t> 0,5-2,3 mm, </a:t>
            </a:r>
            <a:r>
              <a:rPr lang="en-US" dirty="0" err="1" smtClean="0">
                <a:latin typeface="Times New Roman" pitchFamily="18" charset="0"/>
                <a:cs typeface="Times New Roman" pitchFamily="18" charset="0"/>
              </a:rPr>
              <a:t>uglerodlash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tezligi</a:t>
            </a:r>
            <a:r>
              <a:rPr lang="en-US" dirty="0" smtClean="0">
                <a:latin typeface="Times New Roman" pitchFamily="18" charset="0"/>
                <a:cs typeface="Times New Roman" pitchFamily="18" charset="0"/>
              </a:rPr>
              <a:t> 0,08-0,1 </a:t>
            </a:r>
            <a:r>
              <a:rPr lang="en-US" dirty="0" err="1" smtClean="0">
                <a:latin typeface="Times New Roman" pitchFamily="18" charset="0"/>
                <a:cs typeface="Times New Roman" pitchFamily="18" charset="0"/>
              </a:rPr>
              <a:t>mm</a:t>
            </a:r>
            <a:r>
              <a:rPr lang="en-US" dirty="0" err="1" smtClean="0">
                <a:latin typeface="Times New Roman" pitchFamily="18" charset="0"/>
                <a:cs typeface="Times New Roman" pitchFamily="18" charset="0"/>
                <a:sym typeface="Symbol"/>
              </a:rPr>
              <a:t></a:t>
            </a:r>
            <a:r>
              <a:rPr lang="en-US" dirty="0" err="1" smtClean="0">
                <a:latin typeface="Times New Roman" pitchFamily="18" charset="0"/>
                <a:cs typeface="Times New Roman" pitchFamily="18" charset="0"/>
              </a:rPr>
              <a:t>s</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jarayonni</a:t>
            </a:r>
            <a:r>
              <a:rPr lang="en-US" dirty="0" smtClean="0">
                <a:latin typeface="Times New Roman" pitchFamily="18" charset="0"/>
                <a:cs typeface="Times New Roman" pitchFamily="18" charset="0"/>
              </a:rPr>
              <a:t> 950-980</a:t>
            </a:r>
            <a:r>
              <a:rPr lang="en-US" baseline="30000" dirty="0" smtClean="0">
                <a:latin typeface="Times New Roman" pitchFamily="18" charset="0"/>
                <a:cs typeface="Times New Roman" pitchFamily="18" charset="0"/>
              </a:rPr>
              <a:t>0</a:t>
            </a:r>
            <a:r>
              <a:rPr lang="en-US" dirty="0" smtClean="0">
                <a:latin typeface="Times New Roman" pitchFamily="18" charset="0"/>
                <a:cs typeface="Times New Roman" pitchFamily="18" charset="0"/>
              </a:rPr>
              <a:t> S </a:t>
            </a:r>
            <a:r>
              <a:rPr lang="en-US" dirty="0" err="1" smtClean="0">
                <a:latin typeface="Times New Roman" pitchFamily="18" charset="0"/>
                <a:cs typeface="Times New Roman" pitchFamily="18" charset="0"/>
              </a:rPr>
              <a:t>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tezlatish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mumkin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Azotlash-po’lat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titanli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detallar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yuza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qatlamini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azot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bilan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diffuziyali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to’yintirish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Azotlashdan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so’ng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detal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o’lchami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ortishi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mumkin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Shuning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uchun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uni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siyqallanadi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yo</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bilmasa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jilvirlanadi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Azotlash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jarayoni</a:t>
            </a:r>
            <a:r>
              <a:rPr lang="en-US" dirty="0" smtClean="0">
                <a:latin typeface="Times New Roman" pitchFamily="18" charset="0"/>
                <a:cs typeface="Times New Roman" pitchFamily="18" charset="0"/>
              </a:rPr>
              <a:t> 520-560</a:t>
            </a:r>
            <a:r>
              <a:rPr lang="en-US" baseline="30000" dirty="0" smtClean="0">
                <a:latin typeface="Times New Roman" pitchFamily="18" charset="0"/>
                <a:cs typeface="Times New Roman" pitchFamily="18" charset="0"/>
              </a:rPr>
              <a:t>0</a:t>
            </a:r>
            <a:r>
              <a:rPr lang="en-US" dirty="0" smtClean="0">
                <a:latin typeface="Times New Roman" pitchFamily="18" charset="0"/>
                <a:cs typeface="Times New Roman" pitchFamily="18" charset="0"/>
              </a:rPr>
              <a:t> S </a:t>
            </a:r>
            <a:r>
              <a:rPr lang="en-US" dirty="0" err="1" smtClean="0">
                <a:latin typeface="Times New Roman" pitchFamily="18" charset="0"/>
                <a:cs typeface="Times New Roman" pitchFamily="18" charset="0"/>
              </a:rPr>
              <a:t>haroratda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olib</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boriladi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Legirlovchi</a:t>
            </a:r>
            <a:r>
              <a:rPr lang="en-US" dirty="0" smtClean="0">
                <a:latin typeface="Times New Roman" pitchFamily="18" charset="0"/>
                <a:cs typeface="Times New Roman" pitchFamily="18" charset="0"/>
              </a:rPr>
              <a:t> element </a:t>
            </a:r>
            <a:r>
              <a:rPr lang="en-US" dirty="0" err="1" smtClean="0">
                <a:latin typeface="Times New Roman" pitchFamily="18" charset="0"/>
                <a:cs typeface="Times New Roman" pitchFamily="18" charset="0"/>
              </a:rPr>
              <a:t>sifatida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alyumin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xrom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molibden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vannadiy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qo’llaniladi</a:t>
            </a:r>
            <a:r>
              <a:rPr lang="en-US"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a:buNone/>
            </a:pPr>
            <a:endParaRPr lang="ru-RU"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57166"/>
            <a:ext cx="8229600" cy="6143668"/>
          </a:xfrm>
        </p:spPr>
        <p:txBody>
          <a:bodyPr>
            <a:normAutofit fontScale="92500" lnSpcReduction="20000"/>
          </a:bodyPr>
          <a:lstStyle/>
          <a:p>
            <a:pPr>
              <a:buNone/>
            </a:pPr>
            <a:r>
              <a:rPr lang="en-US" smtClean="0">
                <a:latin typeface="Times New Roman" pitchFamily="18" charset="0"/>
                <a:cs typeface="Times New Roman" pitchFamily="18" charset="0"/>
              </a:rPr>
              <a:t>		 </a:t>
            </a:r>
            <a:r>
              <a:rPr lang="en-US" i="1" dirty="0" err="1" smtClean="0">
                <a:latin typeface="Times New Roman" pitchFamily="18" charset="0"/>
                <a:cs typeface="Times New Roman" pitchFamily="18" charset="0"/>
              </a:rPr>
              <a:t>Detallarning</a:t>
            </a:r>
            <a:r>
              <a:rPr lang="en-US" i="1" dirty="0" smtClean="0">
                <a:latin typeface="Times New Roman" pitchFamily="18" charset="0"/>
                <a:cs typeface="Times New Roman" pitchFamily="18" charset="0"/>
              </a:rPr>
              <a:t> </a:t>
            </a:r>
            <a:r>
              <a:rPr lang="en-US" i="1" dirty="0" err="1" smtClean="0">
                <a:latin typeface="Times New Roman" pitchFamily="18" charset="0"/>
                <a:cs typeface="Times New Roman" pitchFamily="18" charset="0"/>
              </a:rPr>
              <a:t>ishqalanish</a:t>
            </a:r>
            <a:r>
              <a:rPr lang="en-US" i="1" dirty="0" smtClean="0">
                <a:latin typeface="Times New Roman" pitchFamily="18" charset="0"/>
                <a:cs typeface="Times New Roman" pitchFamily="18" charset="0"/>
              </a:rPr>
              <a:t> </a:t>
            </a:r>
            <a:r>
              <a:rPr lang="en-US" i="1" dirty="0" err="1" smtClean="0">
                <a:latin typeface="Times New Roman" pitchFamily="18" charset="0"/>
                <a:cs typeface="Times New Roman" pitchFamily="18" charset="0"/>
              </a:rPr>
              <a:t>yuzalariga</a:t>
            </a:r>
            <a:r>
              <a:rPr lang="en-US" i="1" dirty="0" smtClean="0">
                <a:latin typeface="Times New Roman" pitchFamily="18" charset="0"/>
                <a:cs typeface="Times New Roman" pitchFamily="18" charset="0"/>
              </a:rPr>
              <a:t> </a:t>
            </a:r>
            <a:r>
              <a:rPr lang="en-US" i="1" dirty="0" err="1" smtClean="0">
                <a:latin typeface="Times New Roman" pitchFamily="18" charset="0"/>
                <a:cs typeface="Times New Roman" pitchFamily="18" charset="0"/>
              </a:rPr>
              <a:t>qattiq</a:t>
            </a:r>
            <a:r>
              <a:rPr lang="en-US" i="1" dirty="0" smtClean="0">
                <a:latin typeface="Times New Roman" pitchFamily="18" charset="0"/>
                <a:cs typeface="Times New Roman" pitchFamily="18" charset="0"/>
              </a:rPr>
              <a:t> </a:t>
            </a:r>
            <a:r>
              <a:rPr lang="en-US" i="1" dirty="0" err="1" smtClean="0">
                <a:latin typeface="Times New Roman" pitchFamily="18" charset="0"/>
                <a:cs typeface="Times New Roman" pitchFamily="18" charset="0"/>
              </a:rPr>
              <a:t>qoplamlarni</a:t>
            </a:r>
            <a:r>
              <a:rPr lang="en-US" i="1" dirty="0" smtClean="0">
                <a:latin typeface="Times New Roman" pitchFamily="18" charset="0"/>
                <a:cs typeface="Times New Roman" pitchFamily="18" charset="0"/>
              </a:rPr>
              <a:t> </a:t>
            </a:r>
            <a:r>
              <a:rPr lang="en-US" i="1" dirty="0" err="1" smtClean="0">
                <a:latin typeface="Times New Roman" pitchFamily="18" charset="0"/>
                <a:cs typeface="Times New Roman" pitchFamily="18" charset="0"/>
              </a:rPr>
              <a:t>eritib</a:t>
            </a:r>
            <a:r>
              <a:rPr lang="en-US" i="1" dirty="0" smtClean="0">
                <a:latin typeface="Times New Roman" pitchFamily="18" charset="0"/>
                <a:cs typeface="Times New Roman" pitchFamily="18" charset="0"/>
              </a:rPr>
              <a:t> </a:t>
            </a:r>
            <a:r>
              <a:rPr lang="en-US" i="1" dirty="0" err="1" smtClean="0">
                <a:latin typeface="Times New Roman" pitchFamily="18" charset="0"/>
                <a:cs typeface="Times New Roman" pitchFamily="18" charset="0"/>
              </a:rPr>
              <a:t>qoplash</a:t>
            </a:r>
            <a:r>
              <a:rPr lang="en-US" i="1" dirty="0" smtClean="0">
                <a:latin typeface="Times New Roman" pitchFamily="18" charset="0"/>
                <a:cs typeface="Times New Roman" pitchFamily="18" charset="0"/>
              </a:rPr>
              <a:t> </a:t>
            </a:r>
            <a:r>
              <a:rPr lang="en-US" i="1" dirty="0" err="1" smtClean="0">
                <a:latin typeface="Times New Roman" pitchFamily="18" charset="0"/>
                <a:cs typeface="Times New Roman" pitchFamily="18" charset="0"/>
              </a:rPr>
              <a:t>bo’yicha</a:t>
            </a:r>
            <a:r>
              <a:rPr lang="en-US" dirty="0" smtClean="0">
                <a:latin typeface="Times New Roman" pitchFamily="18" charset="0"/>
                <a:cs typeface="Times New Roman" pitchFamily="18" charset="0"/>
              </a:rPr>
              <a:t>. Bu </a:t>
            </a:r>
            <a:r>
              <a:rPr lang="en-US" dirty="0" err="1" smtClean="0">
                <a:latin typeface="Times New Roman" pitchFamily="18" charset="0"/>
                <a:cs typeface="Times New Roman" pitchFamily="18" charset="0"/>
              </a:rPr>
              <a:t>usul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bilan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tiklangan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detal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 as</a:t>
            </a:r>
            <a:r>
              <a:rPr lang="en-US" dirty="0" smtClean="0">
                <a:latin typeface="Times New Roman" pitchFamily="18" charset="0"/>
                <a:cs typeface="Times New Roman" pitchFamily="18" charset="0"/>
              </a:rPr>
              <a:t>b</a:t>
            </a:r>
            <a:r>
              <a:rPr lang="en-US" dirty="0" err="1" smtClean="0">
                <a:latin typeface="Times New Roman" pitchFamily="18" charset="0"/>
                <a:cs typeface="Times New Roman" pitchFamily="18" charset="0"/>
              </a:rPr>
              <a:t>oblarni</a:t>
            </a:r>
            <a:r>
              <a:rPr lang="en-US" dirty="0" smtClean="0">
                <a:latin typeface="Times New Roman" pitchFamily="18" charset="0"/>
                <a:cs typeface="Times New Roman" pitchFamily="18" charset="0"/>
              </a:rPr>
              <a:t>n</a:t>
            </a:r>
            <a:r>
              <a:rPr lang="en-US" dirty="0" err="1" smtClean="0">
                <a:latin typeface="Times New Roman" pitchFamily="18" charset="0"/>
                <a:cs typeface="Times New Roman" pitchFamily="18" charset="0"/>
              </a:rPr>
              <a:t>g abraziv </a:t>
            </a:r>
            <a:r>
              <a:rPr lang="en-US" dirty="0" smtClean="0">
                <a:latin typeface="Times New Roman" pitchFamily="18" charset="0"/>
                <a:cs typeface="Times New Roman" pitchFamily="18" charset="0"/>
              </a:rPr>
              <a:t>ye</a:t>
            </a:r>
            <a:r>
              <a:rPr lang="en-US" dirty="0" err="1" smtClean="0">
                <a:latin typeface="Times New Roman" pitchFamily="18" charset="0"/>
                <a:cs typeface="Times New Roman" pitchFamily="18" charset="0"/>
              </a:rPr>
              <a:t>yilishga, elektr</a:t>
            </a:r>
            <a:r>
              <a:rPr lang="en-US" dirty="0" smtClean="0">
                <a:latin typeface="Times New Roman" pitchFamily="18" charset="0"/>
                <a:cs typeface="Times New Roman" pitchFamily="18" charset="0"/>
              </a:rPr>
              <a:t>o</a:t>
            </a:r>
            <a:r>
              <a:rPr lang="en-US" dirty="0" err="1" smtClean="0">
                <a:latin typeface="Times New Roman" pitchFamily="18" charset="0"/>
                <a:cs typeface="Times New Roman" pitchFamily="18" charset="0"/>
              </a:rPr>
              <a:t>-kimyoviy</a:t>
            </a:r>
            <a:r>
              <a:rPr lang="en-US" dirty="0" smtClean="0">
                <a:latin typeface="Times New Roman" pitchFamily="18" charset="0"/>
                <a:cs typeface="Times New Roman" pitchFamily="18" charset="0"/>
              </a:rPr>
              <a:t> k</a:t>
            </a:r>
            <a:r>
              <a:rPr lang="en-US" dirty="0" err="1" smtClean="0">
                <a:latin typeface="Times New Roman" pitchFamily="18" charset="0"/>
                <a:cs typeface="Times New Roman" pitchFamily="18" charset="0"/>
              </a:rPr>
              <a:t>orroziya, </a:t>
            </a:r>
            <a:r>
              <a:rPr lang="en-US" dirty="0" smtClean="0">
                <a:latin typeface="Times New Roman" pitchFamily="18" charset="0"/>
                <a:cs typeface="Times New Roman" pitchFamily="18" charset="0"/>
              </a:rPr>
              <a:t>er</a:t>
            </a:r>
            <a:r>
              <a:rPr lang="en-US" dirty="0" err="1" smtClean="0">
                <a:latin typeface="Times New Roman" pitchFamily="18" charset="0"/>
                <a:cs typeface="Times New Roman" pitchFamily="18" charset="0"/>
              </a:rPr>
              <a:t>roziyaga, k</a:t>
            </a:r>
            <a:r>
              <a:rPr lang="en-US" dirty="0" smtClean="0">
                <a:latin typeface="Times New Roman" pitchFamily="18" charset="0"/>
                <a:cs typeface="Times New Roman" pitchFamily="18" charset="0"/>
              </a:rPr>
              <a:t>a</a:t>
            </a:r>
            <a:r>
              <a:rPr lang="en-US" dirty="0" err="1" smtClean="0">
                <a:latin typeface="Times New Roman" pitchFamily="18" charset="0"/>
                <a:cs typeface="Times New Roman" pitchFamily="18" charset="0"/>
              </a:rPr>
              <a:t>vo’tasion </a:t>
            </a:r>
            <a:r>
              <a:rPr lang="en-US" dirty="0" smtClean="0">
                <a:latin typeface="Times New Roman" pitchFamily="18" charset="0"/>
                <a:cs typeface="Times New Roman" pitchFamily="18" charset="0"/>
              </a:rPr>
              <a:t>y</a:t>
            </a:r>
            <a:r>
              <a:rPr lang="en-US" dirty="0" err="1" smtClean="0">
                <a:latin typeface="Times New Roman" pitchFamily="18" charset="0"/>
                <a:cs typeface="Times New Roman" pitchFamily="18" charset="0"/>
              </a:rPr>
              <a:t>emirishga bardo</a:t>
            </a:r>
            <a:r>
              <a:rPr lang="en-US" dirty="0" smtClean="0">
                <a:latin typeface="Times New Roman" pitchFamily="18" charset="0"/>
                <a:cs typeface="Times New Roman" pitchFamily="18" charset="0"/>
              </a:rPr>
              <a:t>s</a:t>
            </a:r>
            <a:r>
              <a:rPr lang="en-US" dirty="0" err="1" smtClean="0">
                <a:latin typeface="Times New Roman" pitchFamily="18" charset="0"/>
                <a:cs typeface="Times New Roman" pitchFamily="18" charset="0"/>
              </a:rPr>
              <a:t>hliligin</a:t>
            </a:r>
            <a:r>
              <a:rPr lang="en-US" dirty="0" smtClean="0">
                <a:latin typeface="Times New Roman" pitchFamily="18" charset="0"/>
                <a:cs typeface="Times New Roman" pitchFamily="18" charset="0"/>
              </a:rPr>
              <a:t>i</a:t>
            </a:r>
            <a:r>
              <a:rPr lang="en-US" dirty="0" err="1" smtClean="0">
                <a:latin typeface="Times New Roman" pitchFamily="18" charset="0"/>
                <a:cs typeface="Times New Roman" pitchFamily="18" charset="0"/>
              </a:rPr>
              <a:t> oshi</a:t>
            </a:r>
            <a:r>
              <a:rPr lang="en-US" dirty="0" smtClean="0">
                <a:latin typeface="Times New Roman" pitchFamily="18" charset="0"/>
                <a:cs typeface="Times New Roman" pitchFamily="18" charset="0"/>
              </a:rPr>
              <a:t>r</a:t>
            </a:r>
            <a:r>
              <a:rPr lang="en-US" dirty="0" err="1" smtClean="0">
                <a:latin typeface="Times New Roman" pitchFamily="18" charset="0"/>
                <a:cs typeface="Times New Roman" pitchFamily="18" charset="0"/>
              </a:rPr>
              <a:t>ish uc</a:t>
            </a:r>
            <a:r>
              <a:rPr lang="en-US" dirty="0" smtClean="0">
                <a:latin typeface="Times New Roman" pitchFamily="18" charset="0"/>
                <a:cs typeface="Times New Roman" pitchFamily="18" charset="0"/>
              </a:rPr>
              <a:t>h</a:t>
            </a:r>
            <a:r>
              <a:rPr lang="en-US" dirty="0" err="1" smtClean="0">
                <a:latin typeface="Times New Roman" pitchFamily="18" charset="0"/>
                <a:cs typeface="Times New Roman" pitchFamily="18" charset="0"/>
              </a:rPr>
              <a:t>un xiz</a:t>
            </a:r>
            <a:r>
              <a:rPr lang="en-US" dirty="0" smtClean="0">
                <a:latin typeface="Times New Roman" pitchFamily="18" charset="0"/>
                <a:cs typeface="Times New Roman" pitchFamily="18" charset="0"/>
              </a:rPr>
              <a:t>ma</a:t>
            </a:r>
            <a:r>
              <a:rPr lang="en-US" smtClean="0">
                <a:latin typeface="Times New Roman" pitchFamily="18" charset="0"/>
                <a:cs typeface="Times New Roman" pitchFamily="18" charset="0"/>
              </a:rPr>
              <a:t>t qiladi. Qayta qoplash jarayoni metallni eritib qoplangani uchun, detal yuzasi bilan qoplama materiali bir-biriga yaxshi ulanadi. Uni qo’llash orqali metall sarfi kamayadi. Qoplama qilinadigan materialni tanlash, yuza yeyilishning turiga va detalni ish sharoitiga qarab tanlanadi. 	Qoplamning qalinligini esa quyidagicha tanlanadi: sirpanishdagi ishqalanishda ishlaydigan detallar uchun - yeyilishga qo’yilgan qo’yimga teng; dumalashdagi ishqalanishga ishlaydigan detallar uchun-plastik deformasiyani xosil qiluvchi kuchlanishsiz asosga teng; o’zgaruvchan harorat ta'sirida bo’lgan detallar uchun-haroratning o’zgarish chegarasida o’zgaradigan asos bilan birgalikdagi minimal qatlamga teng bo’ladi. </a:t>
            </a:r>
            <a:endParaRPr lang="ru-RU" smtClean="0">
              <a:latin typeface="Times New Roman" pitchFamily="18" charset="0"/>
              <a:cs typeface="Times New Roman" pitchFamily="18" charset="0"/>
            </a:endParaRPr>
          </a:p>
          <a:p>
            <a:pPr>
              <a:buNone/>
            </a:pPr>
            <a:r>
              <a:rPr lang="en-US" smtClean="0">
                <a:latin typeface="Times New Roman" pitchFamily="18" charset="0"/>
                <a:cs typeface="Times New Roman" pitchFamily="18" charset="0"/>
              </a:rPr>
              <a:t>		Bundan tashqari yeyilishga bardoshlilikni oshirishda ekpluatasion usullardan ham foydalaniladi. Bunda asosan texnik qarov va joriy ta'mirni o’z vaqtida o’tkazish kerak.</a:t>
            </a:r>
            <a:endParaRPr lang="ru-RU" smtClean="0">
              <a:latin typeface="Times New Roman" pitchFamily="18" charset="0"/>
              <a:cs typeface="Times New Roman" pitchFamily="18" charset="0"/>
            </a:endParaRPr>
          </a:p>
          <a:p>
            <a:pPr>
              <a:buNone/>
            </a:pPr>
            <a:endParaRPr lang="ru-RU"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935480"/>
            <a:ext cx="8229600" cy="1922148"/>
          </a:xfrm>
        </p:spPr>
        <p:txBody>
          <a:bodyPr>
            <a:normAutofit/>
          </a:bodyPr>
          <a:lstStyle/>
          <a:p>
            <a:pPr algn="ctr">
              <a:buNone/>
            </a:pPr>
            <a:r>
              <a:rPr lang="en-US" sz="3000" b="1" i="1" dirty="0" smtClean="0">
                <a:solidFill>
                  <a:schemeClr val="accent1"/>
                </a:solidFill>
                <a:latin typeface="Times New Roman" pitchFamily="18" charset="0"/>
                <a:cs typeface="Times New Roman" pitchFamily="18" charset="0"/>
              </a:rPr>
              <a:t>E`TIBORINGIZ UCHUN </a:t>
            </a:r>
          </a:p>
          <a:p>
            <a:pPr algn="ctr">
              <a:buNone/>
            </a:pPr>
            <a:r>
              <a:rPr lang="en-US" sz="3000" b="1" i="1" dirty="0" smtClean="0">
                <a:solidFill>
                  <a:schemeClr val="accent1"/>
                </a:solidFill>
                <a:latin typeface="Times New Roman" pitchFamily="18" charset="0"/>
                <a:cs typeface="Times New Roman" pitchFamily="18" charset="0"/>
              </a:rPr>
              <a:t>RAHMAT!</a:t>
            </a:r>
            <a:endParaRPr lang="ru-RU" sz="3000" b="1" i="1" dirty="0">
              <a:solidFill>
                <a:schemeClr val="accent1"/>
              </a:solidFill>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24</TotalTime>
  <Words>194</Words>
  <Application>Microsoft Office PowerPoint</Application>
  <PresentationFormat>Экран (4:3)</PresentationFormat>
  <Paragraphs>87</Paragraphs>
  <Slides>12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12</vt:i4>
      </vt:variant>
    </vt:vector>
  </HeadingPairs>
  <TitlesOfParts>
    <vt:vector size="13" baseType="lpstr">
      <vt:lpstr>Поток</vt:lpstr>
      <vt:lpstr>Mashina detallarining yeyilishga  bardoshliligini oshirish usullari</vt:lpstr>
      <vt:lpstr>Konstruktiv usullar</vt:lpstr>
      <vt:lpstr>Презентация PowerPoint</vt:lpstr>
      <vt:lpstr>Презентация PowerPoint</vt:lpstr>
      <vt:lpstr>Презентация PowerPoint</vt:lpstr>
      <vt:lpstr>Презентация PowerPoint</vt:lpstr>
      <vt:lpstr>Презентация PowerPoint</vt:lpstr>
      <vt:lpstr>Texnologik usullar</vt:lpstr>
      <vt:lpstr>Презентация PowerPoint</vt:lpstr>
      <vt:lpstr>Презентация PowerPoint</vt:lpstr>
      <vt:lpstr>Презентация PowerPoint</vt:lpstr>
      <vt:lpstr>Презентация PowerPoint</vt:lpstr>
    </vt:vector>
  </TitlesOfParts>
  <Company>Grizli777</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Mashina detallarining yeyilishga  bardoshliligini oshirish usullari</dc:title>
  <dc:creator>asilbek1992</dc:creator>
  <cp:lastModifiedBy>admin</cp:lastModifiedBy>
  <cp:revision>1</cp:revision>
  <dcterms:created xsi:type="dcterms:W3CDTF">2019-06-01T07:40:36Z</dcterms:created>
  <dcterms:modified xsi:type="dcterms:W3CDTF">2019-06-04T04:47:24Z</dcterms:modified>
</cp:coreProperties>
</file>