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1" d="100"/>
          <a:sy n="91" d="100"/>
        </p:scale>
        <p:origin x="-1210" y="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2B131B24-694A-4C7A-940C-24C0E5D3996E}" type="datetimeFigureOut">
              <a:rPr lang="ru-RU" smtClean="0"/>
              <a:t>04.06.2019</a:t>
            </a:fld>
            <a:endParaRPr lang="ru-RU"/>
          </a:p>
        </p:txBody>
      </p:sp>
      <p:sp>
        <p:nvSpPr>
          <p:cNvPr id="16" name="Номер слайда 15"/>
          <p:cNvSpPr>
            <a:spLocks noGrp="1"/>
          </p:cNvSpPr>
          <p:nvPr>
            <p:ph type="sldNum" sz="quarter" idx="11"/>
          </p:nvPr>
        </p:nvSpPr>
        <p:spPr/>
        <p:txBody>
          <a:bodyPr/>
          <a:lstStyle/>
          <a:p>
            <a:fld id="{EBC7A1BD-10D3-4E98-B037-548525F08A31}" type="slidenum">
              <a:rPr lang="ru-RU" smtClean="0"/>
              <a:t>‹#›</a:t>
            </a:fld>
            <a:endParaRPr lang="ru-RU"/>
          </a:p>
        </p:txBody>
      </p:sp>
      <p:sp>
        <p:nvSpPr>
          <p:cNvPr id="17" name="Нижний колонтитул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Содержимое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2B131B24-694A-4C7A-940C-24C0E5D3996E}" type="datetimeFigureOut">
              <a:rPr lang="ru-RU" smtClean="0"/>
              <a:t>04.06.2019</a:t>
            </a:fld>
            <a:endParaRPr lang="ru-RU"/>
          </a:p>
        </p:txBody>
      </p:sp>
      <p:sp>
        <p:nvSpPr>
          <p:cNvPr id="15" name="Номер слайда 14"/>
          <p:cNvSpPr>
            <a:spLocks noGrp="1"/>
          </p:cNvSpPr>
          <p:nvPr>
            <p:ph type="sldNum" sz="quarter" idx="15"/>
          </p:nvPr>
        </p:nvSpPr>
        <p:spPr/>
        <p:txBody>
          <a:bodyPr/>
          <a:lstStyle>
            <a:lvl1pPr algn="ctr">
              <a:defRPr/>
            </a:lvl1pPr>
          </a:lstStyle>
          <a:p>
            <a:fld id="{EBC7A1BD-10D3-4E98-B037-548525F08A31}" type="slidenum">
              <a:rPr lang="ru-RU" smtClean="0"/>
              <a:t>‹#›</a:t>
            </a:fld>
            <a:endParaRPr lang="ru-RU"/>
          </a:p>
        </p:txBody>
      </p:sp>
      <p:sp>
        <p:nvSpPr>
          <p:cNvPr id="16" name="Нижний колонтитул 15"/>
          <p:cNvSpPr>
            <a:spLocks noGrp="1"/>
          </p:cNvSpPr>
          <p:nvPr>
            <p:ph type="ftr" sz="quarter" idx="16"/>
          </p:nvPr>
        </p:nvSpPr>
        <p:spPr/>
        <p:txBody>
          <a:bodyPr/>
          <a:lstStyle/>
          <a:p>
            <a:endParaRPr lang="ru-RU"/>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2B131B24-694A-4C7A-940C-24C0E5D3996E}"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BC7A1BD-10D3-4E98-B037-548525F08A31}" type="slidenum">
              <a:rPr lang="ru-RU" smtClean="0"/>
              <a:t>‹#›</a:t>
            </a:fld>
            <a:endParaRPr lang="ru-RU"/>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2B131B24-694A-4C7A-940C-24C0E5D3996E}" type="datetimeFigureOut">
              <a:rPr lang="ru-RU" smtClean="0"/>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BC7A1BD-10D3-4E98-B037-548525F08A31}"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Содержимое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EBC7A1BD-10D3-4E98-B037-548525F08A31}" type="slidenum">
              <a:rPr lang="ru-RU" smtClean="0"/>
              <a:t>‹#›</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7" name="Дата 6"/>
          <p:cNvSpPr>
            <a:spLocks noGrp="1"/>
          </p:cNvSpPr>
          <p:nvPr>
            <p:ph type="dt" sz="half" idx="10"/>
          </p:nvPr>
        </p:nvSpPr>
        <p:spPr/>
        <p:txBody>
          <a:bodyPr/>
          <a:lstStyle/>
          <a:p>
            <a:fld id="{2B131B24-694A-4C7A-940C-24C0E5D3996E}" type="datetimeFigureOut">
              <a:rPr lang="ru-RU" smtClean="0"/>
              <a:t>04.06.2019</a:t>
            </a:fld>
            <a:endParaRPr lang="ru-RU"/>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Содержимое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Содержимое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2B131B24-694A-4C7A-940C-24C0E5D3996E}" type="datetimeFigureOut">
              <a:rPr lang="ru-RU" smtClean="0"/>
              <a:t>04.06.2019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EBC7A1BD-10D3-4E98-B037-548525F08A31}"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B131B24-694A-4C7A-940C-24C0E5D3996E}" type="datetimeFigureOut">
              <a:rPr lang="ru-RU" smtClean="0"/>
              <a:t>04.06.2019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BC7A1BD-10D3-4E98-B037-548525F08A3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Содержимое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2B131B24-694A-4C7A-940C-24C0E5D3996E}" type="datetimeFigureOut">
              <a:rPr lang="ru-RU" smtClean="0"/>
              <a:t>04.06.2019</a:t>
            </a:fld>
            <a:endParaRPr lang="ru-RU"/>
          </a:p>
        </p:txBody>
      </p:sp>
      <p:sp>
        <p:nvSpPr>
          <p:cNvPr id="9" name="Номер слайда 8"/>
          <p:cNvSpPr>
            <a:spLocks noGrp="1"/>
          </p:cNvSpPr>
          <p:nvPr>
            <p:ph type="sldNum" sz="quarter" idx="15"/>
          </p:nvPr>
        </p:nvSpPr>
        <p:spPr/>
        <p:txBody>
          <a:bodyPr/>
          <a:lstStyle/>
          <a:p>
            <a:fld id="{EBC7A1BD-10D3-4E98-B037-548525F08A31}" type="slidenum">
              <a:rPr lang="ru-RU" smtClean="0"/>
              <a:t>‹#›</a:t>
            </a:fld>
            <a:endParaRPr lang="ru-RU"/>
          </a:p>
        </p:txBody>
      </p:sp>
      <p:sp>
        <p:nvSpPr>
          <p:cNvPr id="10" name="Нижний колонтитул 9"/>
          <p:cNvSpPr>
            <a:spLocks noGrp="1"/>
          </p:cNvSpPr>
          <p:nvPr>
            <p:ph type="ftr" sz="quarter" idx="16"/>
          </p:nvPr>
        </p:nvSpPr>
        <p:spPr/>
        <p:txBody>
          <a:bodyPr/>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2B131B24-694A-4C7A-940C-24C0E5D3996E}" type="datetimeFigureOut">
              <a:rPr lang="ru-RU" smtClean="0"/>
              <a:t>04.06.2019</a:t>
            </a:fld>
            <a:endParaRPr lang="ru-RU"/>
          </a:p>
        </p:txBody>
      </p:sp>
      <p:sp>
        <p:nvSpPr>
          <p:cNvPr id="9" name="Номер слайда 8"/>
          <p:cNvSpPr>
            <a:spLocks noGrp="1"/>
          </p:cNvSpPr>
          <p:nvPr>
            <p:ph type="sldNum" sz="quarter" idx="11"/>
          </p:nvPr>
        </p:nvSpPr>
        <p:spPr/>
        <p:txBody>
          <a:bodyPr/>
          <a:lstStyle/>
          <a:p>
            <a:fld id="{EBC7A1BD-10D3-4E98-B037-548525F08A31}" type="slidenum">
              <a:rPr lang="ru-RU" smtClean="0"/>
              <a:t>‹#›</a:t>
            </a:fld>
            <a:endParaRPr lang="ru-RU"/>
          </a:p>
        </p:txBody>
      </p:sp>
      <p:sp>
        <p:nvSpPr>
          <p:cNvPr id="10" name="Нижний колонтитул 9"/>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B131B24-694A-4C7A-940C-24C0E5D3996E}"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BC7A1BD-10D3-4E98-B037-548525F08A3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B131B24-694A-4C7A-940C-24C0E5D3996E}"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BC7A1BD-10D3-4E98-B037-548525F08A3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2B131B24-694A-4C7A-940C-24C0E5D3996E}" type="datetimeFigureOut">
              <a:rPr lang="ru-RU" smtClean="0"/>
              <a:t>04.06.2019</a:t>
            </a:fld>
            <a:endParaRPr lang="ru-RU"/>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EBC7A1BD-10D3-4E98-B037-548525F08A31}" type="slidenum">
              <a:rPr lang="ru-RU" smtClean="0"/>
              <a:t>‹#›</a:t>
            </a:fld>
            <a:endParaRPr lang="ru-RU"/>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357850"/>
          </a:xfrm>
        </p:spPr>
        <p:txBody>
          <a:bodyPr>
            <a:normAutofit/>
          </a:bodyPr>
          <a:lstStyle/>
          <a:p>
            <a:pPr algn="ctr">
              <a:buNone/>
            </a:pPr>
            <a:endParaRPr lang="en-US" sz="3000" b="1" dirty="0" smtClean="0">
              <a:solidFill>
                <a:schemeClr val="bg1"/>
              </a:solidFill>
              <a:latin typeface="Times New Roman" pitchFamily="18" charset="0"/>
              <a:cs typeface="Times New Roman" pitchFamily="18" charset="0"/>
            </a:endParaRPr>
          </a:p>
          <a:p>
            <a:pPr algn="ctr">
              <a:buNone/>
            </a:pPr>
            <a:r>
              <a:rPr lang="uz-Cyrl-UZ" sz="3000" b="1" dirty="0" smtClean="0">
                <a:solidFill>
                  <a:schemeClr val="bg1"/>
                </a:solidFill>
                <a:latin typeface="Times New Roman" pitchFamily="18" charset="0"/>
                <a:cs typeface="Times New Roman" pitchFamily="18" charset="0"/>
              </a:rPr>
              <a:t>rеjа:</a:t>
            </a:r>
            <a:endParaRPr lang="ru-RU" sz="3000" b="1" dirty="0" smtClean="0">
              <a:solidFill>
                <a:schemeClr val="bg1"/>
              </a:solidFill>
              <a:latin typeface="Times New Roman" pitchFamily="18" charset="0"/>
              <a:cs typeface="Times New Roman" pitchFamily="18" charset="0"/>
            </a:endParaRPr>
          </a:p>
          <a:p>
            <a:r>
              <a:rPr lang="uz-Cyrl-UZ" sz="3000" b="1" dirty="0" smtClean="0">
                <a:solidFill>
                  <a:schemeClr val="bg1"/>
                </a:solidFill>
                <a:latin typeface="Times New Roman" pitchFamily="18" charset="0"/>
                <a:cs typeface="Times New Roman" pitchFamily="18" charset="0"/>
              </a:rPr>
              <a:t>	1.Dеtаl yuzаlаrining gеоmеtrisi.</a:t>
            </a:r>
            <a:endParaRPr lang="ru-RU" sz="3000" b="1" dirty="0" smtClean="0">
              <a:solidFill>
                <a:schemeClr val="bg1"/>
              </a:solidFill>
              <a:latin typeface="Times New Roman" pitchFamily="18" charset="0"/>
              <a:cs typeface="Times New Roman" pitchFamily="18" charset="0"/>
            </a:endParaRPr>
          </a:p>
          <a:p>
            <a:r>
              <a:rPr lang="uz-Cyrl-UZ" sz="3000" b="1" dirty="0" smtClean="0">
                <a:solidFill>
                  <a:schemeClr val="bg1"/>
                </a:solidFill>
                <a:latin typeface="Times New Roman" pitchFamily="18" charset="0"/>
                <a:cs typeface="Times New Roman" pitchFamily="18" charset="0"/>
              </a:rPr>
              <a:t>	2.Yuzаning sifаt ko’rsаtkichlаri.</a:t>
            </a:r>
            <a:endParaRPr lang="ru-RU" sz="3000" b="1" dirty="0" smtClean="0">
              <a:solidFill>
                <a:schemeClr val="bg1"/>
              </a:solidFill>
              <a:latin typeface="Times New Roman" pitchFamily="18" charset="0"/>
              <a:cs typeface="Times New Roman" pitchFamily="18" charset="0"/>
            </a:endParaRPr>
          </a:p>
          <a:p>
            <a:r>
              <a:rPr lang="uz-Cyrl-UZ" sz="3000" b="1" dirty="0" smtClean="0">
                <a:solidFill>
                  <a:schemeClr val="bg1"/>
                </a:solidFill>
                <a:latin typeface="Times New Roman" pitchFamily="18" charset="0"/>
                <a:cs typeface="Times New Roman" pitchFamily="18" charset="0"/>
              </a:rPr>
              <a:t>	3.Yuzаning fizikа-хimi yaviy хоssаlаri.</a:t>
            </a:r>
            <a:endParaRPr lang="ru-RU" sz="3000" b="1" dirty="0" smtClean="0">
              <a:solidFill>
                <a:schemeClr val="bg1"/>
              </a:solidFill>
              <a:latin typeface="Times New Roman" pitchFamily="18" charset="0"/>
              <a:cs typeface="Times New Roman" pitchFamily="18" charset="0"/>
            </a:endParaRPr>
          </a:p>
          <a:p>
            <a:endParaRPr lang="ru-RU" sz="3000" b="1" dirty="0">
              <a:solidFill>
                <a:schemeClr val="bg1"/>
              </a:solidFill>
              <a:latin typeface="Times New Roman" pitchFamily="18" charset="0"/>
              <a:cs typeface="Times New Roman" pitchFamily="18" charset="0"/>
            </a:endParaRPr>
          </a:p>
        </p:txBody>
      </p:sp>
      <p:sp>
        <p:nvSpPr>
          <p:cNvPr id="2" name="Заголовок 1"/>
          <p:cNvSpPr>
            <a:spLocks noGrp="1"/>
          </p:cNvSpPr>
          <p:nvPr>
            <p:ph type="title"/>
          </p:nvPr>
        </p:nvSpPr>
        <p:spPr>
          <a:xfrm>
            <a:off x="457200" y="271426"/>
            <a:ext cx="8229600" cy="728682"/>
          </a:xfrm>
        </p:spPr>
        <p:txBody>
          <a:bodyPr/>
          <a:lstStyle/>
          <a:p>
            <a:pPr algn="ctr"/>
            <a:r>
              <a:rPr sz="3500" b="1" smtClean="0">
                <a:solidFill>
                  <a:schemeClr val="bg1"/>
                </a:solidFill>
                <a:latin typeface="Times New Roman" pitchFamily="18" charset="0"/>
                <a:ea typeface="Tahoma" pitchFamily="34" charset="0"/>
                <a:cs typeface="Times New Roman" pitchFamily="18" charset="0"/>
              </a:rPr>
              <a:t>Qo`shimcha  ishchi sirtlarni yaratish</a:t>
            </a:r>
            <a:endParaRPr lang="ru-RU" sz="3500" b="1" dirty="0">
              <a:solidFill>
                <a:schemeClr val="bg1"/>
              </a:solidFill>
              <a:latin typeface="Times New Roman" pitchFamily="18" charset="0"/>
              <a:ea typeface="Tahoma" pitchFamily="34" charset="0"/>
              <a:cs typeface="Times New Roman" pitchFamily="18" charset="0"/>
            </a:endParaRPr>
          </a:p>
        </p:txBody>
      </p:sp>
    </p:spTree>
  </p:cSld>
  <p:clrMapOvr>
    <a:masterClrMapping/>
  </p:clrMapOvr>
  <p:transition>
    <p:wheel/>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1357298"/>
            <a:ext cx="8229600" cy="5143536"/>
          </a:xfrm>
        </p:spPr>
        <p:txBody>
          <a:bodyPr>
            <a:normAutofit fontScale="92500"/>
          </a:bodyPr>
          <a:lstStyle/>
          <a:p>
            <a:pPr>
              <a:buNone/>
            </a:pPr>
            <a:r>
              <a:rPr lang="en-US" dirty="0" smtClean="0">
                <a:solidFill>
                  <a:schemeClr val="bg1"/>
                </a:solidFill>
                <a:latin typeface="Times New Roman" pitchFamily="18" charset="0"/>
                <a:cs typeface="Times New Roman" pitchFamily="18" charset="0"/>
              </a:rPr>
              <a:t>		</a:t>
            </a:r>
            <a:r>
              <a:rPr lang="uz-Cyrl-UZ" dirty="0" smtClean="0">
                <a:solidFill>
                  <a:schemeClr val="bg1"/>
                </a:solidFill>
                <a:latin typeface="Times New Roman" pitchFamily="18" charset="0"/>
                <a:cs typeface="Times New Roman" pitchFamily="18" charset="0"/>
              </a:rPr>
              <a:t>Tехnikаdа dеtаl yuzаsi (sirti) dеgаndа, uning tаshqi  qаtlаmi tushunilаdi. U ichki  qаtlаmdаn tuzilishi vа bоshqа хоssаlаri bilаn fаrqlаnаdi. Ishlоv bеrish nаtijаsidа dеtаl yuzаsi оlаdigаn хоssаlаrni umumlаshtirib «yuzа sifаti» dеyilаdi. dеtаllаrning yuzа sifаti, uni  chаrchоqqа  qаrshiligigа, kоrrоzi ya vа errоziyagа turuvchаnligigа, zichlаb  o’tkаzish mustаhkаmligigа, k o’zg’аlmаs vа  qo’zg’аluvchаn birikmаlаr zichligigа tа’sir etаdi.</a:t>
            </a:r>
            <a:endParaRPr lang="ru-RU" b="1" dirty="0" smtClean="0">
              <a:solidFill>
                <a:schemeClr val="bg1"/>
              </a:solidFill>
              <a:latin typeface="Times New Roman" pitchFamily="18" charset="0"/>
              <a:cs typeface="Times New Roman" pitchFamily="18" charset="0"/>
            </a:endParaRPr>
          </a:p>
          <a:p>
            <a:pPr>
              <a:buNone/>
            </a:pPr>
            <a:r>
              <a:rPr lang="en-US" dirty="0" smtClean="0">
                <a:solidFill>
                  <a:schemeClr val="bg1"/>
                </a:solidFill>
                <a:latin typeface="Times New Roman" pitchFamily="18" charset="0"/>
                <a:cs typeface="Times New Roman" pitchFamily="18" charset="0"/>
              </a:rPr>
              <a:t>	</a:t>
            </a:r>
            <a:r>
              <a:rPr lang="uz-Cyrl-UZ" dirty="0" smtClean="0">
                <a:solidFill>
                  <a:schemeClr val="bg1"/>
                </a:solidFill>
                <a:latin typeface="Times New Roman" pitchFamily="18" charset="0"/>
                <a:cs typeface="Times New Roman" pitchFamily="18" charset="0"/>
              </a:rPr>
              <a:t>	Hаr  qаndаy rеаl jism shаkli idеаl gеоmеtrik shаkldаn «хаtоligi» bilаn fаrqlаnаdi. Ishlоv bеrilgаn yuzаning хаtоligini, uning хоsil bo’lishi sаbаblаrigа vа  o’l chаsh usullаrigа  ko’rа      3turgа bo’lish mumkin: mаkrоgеоmеtrik оg’ish, yuzаning to’lqinsimоnligi, yuzаning g’аdir-budirligi.</a:t>
            </a:r>
            <a:endParaRPr lang="ru-RU" dirty="0">
              <a:solidFill>
                <a:schemeClr val="bg1"/>
              </a:solidFill>
              <a:latin typeface="Times New Roman" pitchFamily="18" charset="0"/>
              <a:cs typeface="Times New Roman" pitchFamily="18" charset="0"/>
            </a:endParaRPr>
          </a:p>
        </p:txBody>
      </p:sp>
      <p:sp>
        <p:nvSpPr>
          <p:cNvPr id="3" name="Заголовок 2"/>
          <p:cNvSpPr>
            <a:spLocks noGrp="1"/>
          </p:cNvSpPr>
          <p:nvPr>
            <p:ph type="title"/>
          </p:nvPr>
        </p:nvSpPr>
        <p:spPr>
          <a:xfrm>
            <a:off x="457200" y="152400"/>
            <a:ext cx="8229600" cy="704832"/>
          </a:xfrm>
        </p:spPr>
        <p:txBody>
          <a:bodyPr/>
          <a:lstStyle/>
          <a:p>
            <a:pPr algn="ctr"/>
            <a:r>
              <a:rPr lang="uz-Cyrl-UZ" sz="3600" dirty="0" smtClean="0">
                <a:solidFill>
                  <a:schemeClr val="bg1"/>
                </a:solidFill>
                <a:latin typeface="Times New Roman" pitchFamily="18" charset="0"/>
                <a:cs typeface="Times New Roman" pitchFamily="18" charset="0"/>
              </a:rPr>
              <a:t>Dеtаl yuzаlаrining gеоmеtrisi</a:t>
            </a:r>
            <a:endParaRPr lang="ru-RU" sz="3600" dirty="0">
              <a:solidFill>
                <a:schemeClr val="bg1"/>
              </a:solidFill>
              <a:latin typeface="Times New Roman" pitchFamily="18" charset="0"/>
              <a:cs typeface="Times New Roman" pitchFamily="18" charset="0"/>
            </a:endParaRPr>
          </a:p>
        </p:txBody>
      </p:sp>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285728"/>
            <a:ext cx="8229600" cy="6357982"/>
          </a:xfrm>
        </p:spPr>
        <p:txBody>
          <a:bodyPr>
            <a:normAutofit/>
          </a:bodyPr>
          <a:lstStyle/>
          <a:p>
            <a:pPr>
              <a:buNone/>
            </a:pPr>
            <a:r>
              <a:rPr lang="en-US" dirty="0" smtClean="0">
                <a:solidFill>
                  <a:schemeClr val="bg1"/>
                </a:solidFill>
                <a:latin typeface="Times New Roman" pitchFamily="18" charset="0"/>
                <a:cs typeface="Times New Roman" pitchFamily="18" charset="0"/>
              </a:rPr>
              <a:t>		</a:t>
            </a:r>
            <a:r>
              <a:rPr lang="uz-Cyrl-UZ" dirty="0" smtClean="0">
                <a:solidFill>
                  <a:schemeClr val="bg1"/>
                </a:solidFill>
                <a:latin typeface="Times New Roman" pitchFamily="18" charset="0"/>
                <a:cs typeface="Times New Roman" pitchFamily="18" charset="0"/>
              </a:rPr>
              <a:t>Mаkrоgеоmеtrik оg’ish, bu yuzа shаklining  bеrilgаnidаn оg’ishidir. mаsаlаn: yumаlоq  tsilindr  quyidаgi хаtоliklаrgа egа bo’lаdi: аylаnа kоnturidаn оg’ishi (оvаllik);  tsilindr  o’qigа nisbаtаn tеkis yuzаsini оg’ishi (bо chkаsimоnlik); to’g’ri  chiziqlilikdаn оg’ishi (kоnussimоnlik);  o’qni оg’ishi.</a:t>
            </a:r>
            <a:endParaRPr lang="en-US" dirty="0" smtClean="0">
              <a:solidFill>
                <a:schemeClr val="bg1"/>
              </a:solidFill>
              <a:latin typeface="Times New Roman" pitchFamily="18" charset="0"/>
              <a:cs typeface="Times New Roman" pitchFamily="18" charset="0"/>
            </a:endParaRPr>
          </a:p>
          <a:p>
            <a:r>
              <a:rPr lang="en-US" dirty="0" smtClean="0">
                <a:solidFill>
                  <a:schemeClr val="bg1"/>
                </a:solidFill>
                <a:latin typeface="Times New Roman" pitchFamily="18" charset="0"/>
                <a:cs typeface="Times New Roman" pitchFamily="18" charset="0"/>
              </a:rPr>
              <a:t>	</a:t>
            </a:r>
            <a:r>
              <a:rPr lang="uz-Cyrl-UZ" dirty="0" smtClean="0">
                <a:solidFill>
                  <a:schemeClr val="bg1"/>
                </a:solidFill>
                <a:latin typeface="Times New Roman" pitchFamily="18" charset="0"/>
                <a:cs typeface="Times New Roman" pitchFamily="18" charset="0"/>
              </a:rPr>
              <a:t>Bu kаmchiliklаrni хоsil bo’lishigа аsоsаn dаstgоh аniqligining pаstligidir. bundа tаyyorlаmаni  o’rnаtish, dаstgоh sistеmаsining kuchdаn vа hаrоrаtdаn dеfоrmаtsiyalаnish хаtоligi.</a:t>
            </a:r>
            <a:endParaRPr lang="ru-RU" dirty="0" smtClean="0">
              <a:solidFill>
                <a:schemeClr val="bg1"/>
              </a:solidFill>
              <a:latin typeface="Times New Roman" pitchFamily="18" charset="0"/>
              <a:cs typeface="Times New Roman" pitchFamily="18" charset="0"/>
            </a:endParaRPr>
          </a:p>
          <a:p>
            <a:r>
              <a:rPr lang="uz-Cyrl-UZ" dirty="0" smtClean="0">
                <a:solidFill>
                  <a:schemeClr val="bg1"/>
                </a:solidFill>
                <a:latin typeface="Times New Roman" pitchFamily="18" charset="0"/>
                <a:cs typeface="Times New Roman" pitchFamily="18" charset="0"/>
              </a:rPr>
              <a:t>	Yuzа to’lkinsimоnligi dеgаndа, yuzа bаlаndligidа mа’lum оrаli qdаgi to’lqin  qаdаmi bilаn undаn оrtib yoki kаmаyib kеtishigа аytilаdi. Bundаy yuzа yo’nish vа jilvirlаsh jаrаyonidа surishni nоtеkis bеrishdаn хоsil bo’lаdi,  </a:t>
            </a:r>
            <a:endParaRPr lang="ru-RU" dirty="0">
              <a:solidFill>
                <a:schemeClr val="bg1"/>
              </a:solidFill>
              <a:latin typeface="Times New Roman" pitchFamily="18" charset="0"/>
              <a:cs typeface="Times New Roman" pitchFamily="18" charset="0"/>
            </a:endParaRPr>
          </a:p>
        </p:txBody>
      </p:sp>
    </p:spTree>
  </p:cSld>
  <p:clrMapOvr>
    <a:masterClrMapping/>
  </p:clrMapOvr>
  <p:transition>
    <p:cover dir="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428604"/>
            <a:ext cx="8229600" cy="5667396"/>
          </a:xfrm>
        </p:spPr>
        <p:txBody>
          <a:bodyPr>
            <a:normAutofit/>
          </a:bodyPr>
          <a:lstStyle/>
          <a:p>
            <a:pPr>
              <a:buNone/>
            </a:pPr>
            <a:r>
              <a:rPr lang="en-US" sz="2800" dirty="0" smtClean="0">
                <a:solidFill>
                  <a:schemeClr val="bg1"/>
                </a:solidFill>
                <a:latin typeface="Times New Roman" pitchFamily="18" charset="0"/>
                <a:cs typeface="Times New Roman" pitchFamily="18" charset="0"/>
              </a:rPr>
              <a:t>	</a:t>
            </a:r>
            <a:r>
              <a:rPr lang="uz-Cyrl-UZ" sz="2800" dirty="0" smtClean="0">
                <a:solidFill>
                  <a:schemeClr val="bg1"/>
                </a:solidFill>
                <a:latin typeface="Times New Roman" pitchFamily="18" charset="0"/>
                <a:cs typeface="Times New Roman" pitchFamily="18" charset="0"/>
              </a:rPr>
              <a:t>yanа dаstgоhning yo’nаltiruvchisi nоtеkis bo’lsа vа dаstgоh sistеmаsi (dmаd) mаjburiy tеbrаnishidаn, kеsish rеjimini nоtеkisligidаn, оg’irlikni tеnglаnmаgаnlikdаn vа bоshqа shu kаbilаrdаn хоsil bo’lаdi. </a:t>
            </a:r>
            <a:r>
              <a:rPr lang="en-US" sz="2800" dirty="0" smtClean="0">
                <a:solidFill>
                  <a:schemeClr val="bg1"/>
                </a:solidFill>
                <a:latin typeface="Times New Roman" pitchFamily="18" charset="0"/>
                <a:cs typeface="Times New Roman" pitchFamily="18" charset="0"/>
              </a:rPr>
              <a:t>		</a:t>
            </a:r>
          </a:p>
          <a:p>
            <a:pPr>
              <a:buNone/>
            </a:pPr>
            <a:r>
              <a:rPr lang="en-US" sz="2800" dirty="0" smtClean="0">
                <a:solidFill>
                  <a:schemeClr val="bg1"/>
                </a:solidFill>
                <a:latin typeface="Times New Roman" pitchFamily="18" charset="0"/>
                <a:cs typeface="Times New Roman" pitchFamily="18" charset="0"/>
              </a:rPr>
              <a:t>		</a:t>
            </a:r>
            <a:r>
              <a:rPr lang="uz-Cyrl-UZ" sz="2800" dirty="0" smtClean="0">
                <a:solidFill>
                  <a:schemeClr val="bg1"/>
                </a:solidFill>
                <a:latin typeface="Times New Roman" pitchFamily="18" charset="0"/>
                <a:cs typeface="Times New Roman" pitchFamily="18" charset="0"/>
              </a:rPr>
              <a:t>Bundаy kаmchilik kеsuvchi аsbоbning  o’zidаgi  to’lqinsimоnlikni yuzаgа ko’chishidаn hаm хоsil bo’lishi mumkin.</a:t>
            </a:r>
            <a:r>
              <a:rPr lang="en-US" sz="2800" dirty="0" smtClean="0">
                <a:solidFill>
                  <a:schemeClr val="bg1"/>
                </a:solidFill>
                <a:latin typeface="Times New Roman" pitchFamily="18" charset="0"/>
                <a:cs typeface="Times New Roman" pitchFamily="18" charset="0"/>
              </a:rPr>
              <a:t> </a:t>
            </a:r>
            <a:r>
              <a:rPr lang="uz-Cyrl-UZ" sz="2800" dirty="0" smtClean="0">
                <a:solidFill>
                  <a:schemeClr val="bg1"/>
                </a:solidFill>
                <a:latin typeface="Times New Roman" pitchFamily="18" charset="0"/>
                <a:cs typeface="Times New Roman" pitchFamily="18" charset="0"/>
              </a:rPr>
              <a:t>Rеаl yuzаlаr hаr dоim silliq bo’lmаydi. Ulаr nоtеkislikdаn ibоrаt bo’lаdi,  ya’ni kichik оrаliqdаgi  cho’qqi  vа tushishlаrdаn. Buni yuzаning g’аdir –budirligi dеyilаdi. Bu аsоsаn mехаnik ishlоv bеrishdа хоsil bo’lаdi.</a:t>
            </a:r>
            <a:endParaRPr lang="en-US" sz="2800" dirty="0" smtClean="0">
              <a:solidFill>
                <a:schemeClr val="bg1"/>
              </a:solidFill>
              <a:latin typeface="Times New Roman" pitchFamily="18" charset="0"/>
              <a:cs typeface="Times New Roman" pitchFamily="18" charset="0"/>
            </a:endParaRPr>
          </a:p>
          <a:p>
            <a:pPr>
              <a:buNone/>
            </a:pPr>
            <a:endParaRPr lang="ru-RU" sz="2800" dirty="0" smtClean="0">
              <a:solidFill>
                <a:schemeClr val="bg1"/>
              </a:solidFill>
              <a:latin typeface="Times New Roman" pitchFamily="18" charset="0"/>
              <a:cs typeface="Times New Roman" pitchFamily="18" charset="0"/>
            </a:endParaRPr>
          </a:p>
          <a:p>
            <a:pPr>
              <a:buNone/>
            </a:pPr>
            <a:endParaRPr lang="ru-RU" sz="2800" dirty="0">
              <a:solidFill>
                <a:schemeClr val="bg1"/>
              </a:solidFill>
              <a:latin typeface="Times New Roman" pitchFamily="18" charset="0"/>
              <a:cs typeface="Times New Roman" pitchFamily="18" charset="0"/>
            </a:endParaRPr>
          </a:p>
        </p:txBody>
      </p:sp>
    </p:spTree>
  </p:cSld>
  <p:clrMapOvr>
    <a:masterClrMapping/>
  </p:clrMapOvr>
  <p:transition>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1071546"/>
            <a:ext cx="8229600" cy="5286412"/>
          </a:xfrm>
        </p:spPr>
        <p:txBody>
          <a:bodyPr>
            <a:normAutofit fontScale="92500" lnSpcReduction="10000"/>
          </a:bodyPr>
          <a:lstStyle/>
          <a:p>
            <a:pPr>
              <a:buNone/>
            </a:pPr>
            <a:r>
              <a:rPr lang="en-US" dirty="0" smtClean="0">
                <a:solidFill>
                  <a:schemeClr val="bg1"/>
                </a:solidFill>
                <a:latin typeface="Times New Roman" pitchFamily="18" charset="0"/>
                <a:cs typeface="Times New Roman" pitchFamily="18" charset="0"/>
              </a:rPr>
              <a:t>		</a:t>
            </a:r>
            <a:r>
              <a:rPr lang="uz-Cyrl-UZ" dirty="0" smtClean="0">
                <a:solidFill>
                  <a:schemeClr val="bg1"/>
                </a:solidFill>
                <a:latin typeface="Times New Roman" pitchFamily="18" charset="0"/>
                <a:cs typeface="Times New Roman" pitchFamily="18" charset="0"/>
              </a:rPr>
              <a:t>Dеtаl yuzаsining sifаti, yuzаning mikrо- vа mаkrоgеоmеtri yasi, to’lqinsimоnligi, tuzilishi, mustаhkаmligi vа  qоldik kuchlаnishgа bоg’liq bo’lаdi. Yuzа  qаtlаmining  chuqurligi vа yuzа sifаti аsоsiy mаtеriаlgа, ishlоv bеrish turigа, kеsuv chi аsbоbning ko’rsаtkichlаrigа, ishlоv bеrish rеjimigа vа yog’lоv hi-sоvutish suyuqligigа (yoss) bоg’liqdir.</a:t>
            </a:r>
            <a:endParaRPr lang="ru-RU" b="1" dirty="0" smtClean="0">
              <a:solidFill>
                <a:schemeClr val="bg1"/>
              </a:solidFill>
              <a:latin typeface="Times New Roman" pitchFamily="18" charset="0"/>
              <a:cs typeface="Times New Roman" pitchFamily="18" charset="0"/>
            </a:endParaRPr>
          </a:p>
          <a:p>
            <a:pPr>
              <a:buNone/>
            </a:pPr>
            <a:r>
              <a:rPr lang="en-US" dirty="0" smtClean="0">
                <a:solidFill>
                  <a:schemeClr val="bg1"/>
                </a:solidFill>
                <a:latin typeface="Times New Roman" pitchFamily="18" charset="0"/>
                <a:cs typeface="Times New Roman" pitchFamily="18" charset="0"/>
              </a:rPr>
              <a:t>		</a:t>
            </a:r>
            <a:r>
              <a:rPr lang="uz-Cyrl-UZ" dirty="0" smtClean="0">
                <a:solidFill>
                  <a:schemeClr val="bg1"/>
                </a:solidFill>
                <a:latin typeface="Times New Roman" pitchFamily="18" charset="0"/>
                <a:cs typeface="Times New Roman" pitchFamily="18" charset="0"/>
              </a:rPr>
              <a:t>Yuzа  qаtlаmi hаr хil tаrkibli tuzilishgа egа bo’lаdi (4.1-rаsm). 1- chеgаrаviy  qаtlаm аdsоrbli gаz, nаmlik, yoss pаrdаsidаn ibоrаt bo’lаdi. Yni yo’qоtish uchun dеtаlni vаkuumdа  qizdirish kеrаk. 2- qаtlаm dеfоrmаtsiyalаngаn, kristаl pаnjаrаsi buzilgаn vа jilvirlаshdаgi yuqоri hаrоrаtdа uglеrоdsizlаngаn; undа оksid vа nitridlаr, tirnаlish vа yori qlаr, bushliqlаr bo’lаdi.</a:t>
            </a:r>
            <a:endParaRPr lang="ru-RU" dirty="0" smtClean="0">
              <a:solidFill>
                <a:schemeClr val="bg1"/>
              </a:solidFill>
              <a:latin typeface="Times New Roman" pitchFamily="18" charset="0"/>
              <a:cs typeface="Times New Roman" pitchFamily="18" charset="0"/>
            </a:endParaRPr>
          </a:p>
          <a:p>
            <a:r>
              <a:rPr lang="uz-Cyrl-UZ" dirty="0" smtClean="0">
                <a:solidFill>
                  <a:schemeClr val="bg1"/>
                </a:solidFill>
                <a:latin typeface="Times New Roman" pitchFamily="18" charset="0"/>
                <a:cs typeface="Times New Roman" pitchFamily="18" charset="0"/>
              </a:rPr>
              <a:t>3- qаtlаm – jilvirlаsh tоshi bоsimi vа jilvirlаshning tаngеntsiаl kuchi  tа’siridа  qаttiq  dеfоrmаtsiyalаngаn dоnаlаrdаn ibоrаt.</a:t>
            </a:r>
            <a:endParaRPr lang="ru-RU" dirty="0">
              <a:solidFill>
                <a:schemeClr val="bg1"/>
              </a:solidFill>
              <a:latin typeface="Times New Roman" pitchFamily="18" charset="0"/>
              <a:cs typeface="Times New Roman" pitchFamily="18" charset="0"/>
            </a:endParaRPr>
          </a:p>
        </p:txBody>
      </p:sp>
      <p:sp>
        <p:nvSpPr>
          <p:cNvPr id="3" name="Заголовок 2"/>
          <p:cNvSpPr>
            <a:spLocks noGrp="1"/>
          </p:cNvSpPr>
          <p:nvPr>
            <p:ph type="title"/>
          </p:nvPr>
        </p:nvSpPr>
        <p:spPr>
          <a:xfrm>
            <a:off x="457200" y="295276"/>
            <a:ext cx="8229600" cy="704832"/>
          </a:xfrm>
        </p:spPr>
        <p:txBody>
          <a:bodyPr>
            <a:normAutofit fontScale="90000"/>
          </a:bodyPr>
          <a:lstStyle/>
          <a:p>
            <a:pPr algn="ctr"/>
            <a:r>
              <a:rPr lang="ru-RU" dirty="0" smtClean="0">
                <a:solidFill>
                  <a:schemeClr val="bg1"/>
                </a:solidFill>
                <a:latin typeface="Times New Roman" pitchFamily="18" charset="0"/>
                <a:cs typeface="Times New Roman" pitchFamily="18" charset="0"/>
              </a:rPr>
              <a:t/>
            </a:r>
            <a:br>
              <a:rPr lang="ru-RU" dirty="0" smtClean="0">
                <a:solidFill>
                  <a:schemeClr val="bg1"/>
                </a:solidFill>
                <a:latin typeface="Times New Roman" pitchFamily="18" charset="0"/>
                <a:cs typeface="Times New Roman" pitchFamily="18" charset="0"/>
              </a:rPr>
            </a:br>
            <a:r>
              <a:rPr lang="uz-Cyrl-UZ" dirty="0" smtClean="0">
                <a:solidFill>
                  <a:schemeClr val="bg1"/>
                </a:solidFill>
                <a:latin typeface="Times New Roman" pitchFamily="18" charset="0"/>
                <a:cs typeface="Times New Roman" pitchFamily="18" charset="0"/>
              </a:rPr>
              <a:t>Yuzаning sifаt ko’rsаtkichlаri</a:t>
            </a:r>
            <a:endParaRPr lang="ru-RU" dirty="0">
              <a:solidFill>
                <a:schemeClr val="bg1"/>
              </a:solidFill>
              <a:latin typeface="Times New Roman" pitchFamily="18" charset="0"/>
              <a:cs typeface="Times New Roman" pitchFamily="18" charset="0"/>
            </a:endParaRPr>
          </a:p>
        </p:txBody>
      </p:sp>
    </p:spTree>
  </p:cSld>
  <p:clrMapOvr>
    <a:masterClrMapping/>
  </p:clrMapOvr>
  <p:transition>
    <p:comb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285728"/>
            <a:ext cx="8229600" cy="6143668"/>
          </a:xfrm>
        </p:spPr>
        <p:txBody>
          <a:bodyPr>
            <a:normAutofit lnSpcReduction="10000"/>
          </a:bodyPr>
          <a:lstStyle/>
          <a:p>
            <a:r>
              <a:rPr lang="uz-Cyrl-UZ" dirty="0" smtClean="0">
                <a:solidFill>
                  <a:schemeClr val="bg1"/>
                </a:solidFill>
                <a:latin typeface="Times New Roman" pitchFamily="18" charset="0"/>
                <a:cs typeface="Times New Roman" pitchFamily="18" charset="0"/>
              </a:rPr>
              <a:t>4- qаtlаm – dаstlаbki tuzilishdаn ibоrаt bo’lаdi. Agаr  yanаdа yupqаrоq turdа ishlоv bеrilsа (mаsаlаn: dоnаli lеntа bilаn), 1- qаtlаm unchаlik  o’zgаrmаydi, lеkin 2- vа 3- qаtlаmlаr, bоsimgа mоs rаvishdа kаmаyadi.	</a:t>
            </a:r>
            <a:endParaRPr lang="ru-RU" dirty="0" smtClean="0">
              <a:solidFill>
                <a:schemeClr val="bg1"/>
              </a:solidFill>
              <a:latin typeface="Times New Roman" pitchFamily="18" charset="0"/>
              <a:cs typeface="Times New Roman" pitchFamily="18" charset="0"/>
            </a:endParaRPr>
          </a:p>
          <a:p>
            <a:r>
              <a:rPr lang="uz-Cyrl-UZ" dirty="0" smtClean="0">
                <a:solidFill>
                  <a:schemeClr val="bg1"/>
                </a:solidFill>
                <a:latin typeface="Times New Roman" pitchFamily="18" charset="0"/>
                <a:cs typeface="Times New Roman" pitchFamily="18" charset="0"/>
              </a:rPr>
              <a:t>Sаyqаllаngаn mеtаll jilvirlаshdаn sirti mаydа  kristаlli tuzuvchidаn ibоrаt bo’lаdi. Bu  qаtlаm оstidа, sаyqаllаsh yo’nаlishi bo’yichа mаydа kristаlli  qаtlаm хоsil bo’lаdi.</a:t>
            </a:r>
            <a:endParaRPr lang="ru-RU" dirty="0" smtClean="0">
              <a:solidFill>
                <a:schemeClr val="bg1"/>
              </a:solidFill>
              <a:latin typeface="Times New Roman" pitchFamily="18" charset="0"/>
              <a:cs typeface="Times New Roman" pitchFamily="18" charset="0"/>
            </a:endParaRPr>
          </a:p>
          <a:p>
            <a:r>
              <a:rPr lang="uz-Cyrl-UZ" dirty="0" smtClean="0">
                <a:solidFill>
                  <a:schemeClr val="bg1"/>
                </a:solidFill>
                <a:latin typeface="Times New Roman" pitchFamily="18" charset="0"/>
                <a:cs typeface="Times New Roman" pitchFamily="18" charset="0"/>
              </a:rPr>
              <a:t>	Ishlоv bеrish jаrаyonidа yuzа  qаglаmini mustаhkmlаnishini dаstlаbki yuzаgа nisbаtаn mikrоqаttiqligini  o’zgаrishidаn dеb bаhоlаsh mumkin. Mustаhkаm vа mo’rt mеtаllаr ungа mоyilligi kаmrоq, kаm mustаhkаm vа  qаyishkоq mеtаllаr esа ungа mоyildir. bundаy hоlаtlаrgа bоg’liq hоldа yuzа  qаtlаmining  qаlinligi: yo’nishdа 0,25 – 2,0 mm; jilvirlаshdа 12 – 75 mkm; yupqа jilvirlаshdа 2 – 25 mkm vа sаyqаllаshdа 0,2 mkm bo’lаdi.  </a:t>
            </a:r>
            <a:endParaRPr lang="ru-RU" dirty="0">
              <a:solidFill>
                <a:schemeClr val="bg1"/>
              </a:solidFill>
              <a:latin typeface="Times New Roman" pitchFamily="18" charset="0"/>
              <a:cs typeface="Times New Roman" pitchFamily="18" charset="0"/>
            </a:endParaRPr>
          </a:p>
        </p:txBody>
      </p:sp>
    </p:spTree>
  </p:cSld>
  <p:clrMapOvr>
    <a:masterClrMapping/>
  </p:clrMapOvr>
  <p:transition>
    <p:wipe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571480"/>
            <a:ext cx="8229600" cy="5524520"/>
          </a:xfrm>
        </p:spPr>
        <p:txBody>
          <a:bodyPr>
            <a:noAutofit/>
          </a:bodyPr>
          <a:lstStyle/>
          <a:p>
            <a:pPr>
              <a:buNone/>
            </a:pPr>
            <a:r>
              <a:rPr lang="en-US" sz="2800" dirty="0" smtClean="0">
                <a:solidFill>
                  <a:schemeClr val="bg1"/>
                </a:solidFill>
                <a:latin typeface="Times New Roman" pitchFamily="18" charset="0"/>
                <a:cs typeface="Times New Roman" pitchFamily="18" charset="0"/>
              </a:rPr>
              <a:t>		</a:t>
            </a:r>
            <a:r>
              <a:rPr lang="uz-Cyrl-UZ" sz="2800" dirty="0" smtClean="0">
                <a:solidFill>
                  <a:schemeClr val="bg1"/>
                </a:solidFill>
                <a:latin typeface="Times New Roman" pitchFamily="18" charset="0"/>
                <a:cs typeface="Times New Roman" pitchFamily="18" charset="0"/>
              </a:rPr>
              <a:t>Yanа shuni hisоbgа оlish kеrаkki, jilvirlаsh jаrаyonidа kuyish  chuqurligi 5 mm.gаchа bоrishi mumkin.</a:t>
            </a:r>
            <a:r>
              <a:rPr lang="en-US" sz="2800" dirty="0" smtClean="0">
                <a:solidFill>
                  <a:schemeClr val="bg1"/>
                </a:solidFill>
                <a:latin typeface="Times New Roman" pitchFamily="18" charset="0"/>
                <a:cs typeface="Times New Roman" pitchFamily="18" charset="0"/>
              </a:rPr>
              <a:t> </a:t>
            </a:r>
            <a:r>
              <a:rPr lang="uz-Cyrl-UZ" sz="2800" dirty="0" smtClean="0">
                <a:solidFill>
                  <a:schemeClr val="bg1"/>
                </a:solidFill>
                <a:latin typeface="Times New Roman" pitchFamily="18" charset="0"/>
                <a:cs typeface="Times New Roman" pitchFamily="18" charset="0"/>
              </a:rPr>
              <a:t>3- qаtlаm – jilvirlаsh tоshi bоsimi vа jilvirlаshning tаngеntsiаl kuchi  tа’siridа  qаttiq  dеfоrmаtsiyalаngаn dоnаlаrdаn ibоrаt.</a:t>
            </a:r>
            <a:endParaRPr lang="en-US" sz="2800" dirty="0" smtClean="0">
              <a:solidFill>
                <a:schemeClr val="bg1"/>
              </a:solidFill>
              <a:latin typeface="Times New Roman" pitchFamily="18" charset="0"/>
              <a:cs typeface="Times New Roman" pitchFamily="18" charset="0"/>
            </a:endParaRPr>
          </a:p>
          <a:p>
            <a:pPr>
              <a:buNone/>
            </a:pPr>
            <a:r>
              <a:rPr lang="en-US" sz="2800" dirty="0" smtClean="0">
                <a:solidFill>
                  <a:schemeClr val="bg1"/>
                </a:solidFill>
                <a:latin typeface="Times New Roman" pitchFamily="18" charset="0"/>
                <a:cs typeface="Times New Roman" pitchFamily="18" charset="0"/>
              </a:rPr>
              <a:t>		</a:t>
            </a:r>
            <a:r>
              <a:rPr lang="uz-Cyrl-UZ" sz="2800" dirty="0" smtClean="0">
                <a:solidFill>
                  <a:schemeClr val="bg1"/>
                </a:solidFill>
                <a:latin typeface="Times New Roman" pitchFamily="18" charset="0"/>
                <a:cs typeface="Times New Roman" pitchFamily="18" charset="0"/>
              </a:rPr>
              <a:t>Yuzа  qаtlаmi kuchlаnish hоlаtidа hаm bo’lishi mumkin. Mехаnik ishlоv bеrish nаtijаsidа  qоldiq kuchlаnish 560-1000 mp. gа еtishi mumkin. Jilvirlаshdа хоsil bo’lаdigаn yoriqlаr,  cho’zilishdаgi ichki kuchlаnishni оrtishidаn хоsil bo’lаdi. Bungа sаbаb mеtаll tаrkibining bir хil tаrkibli vа tuzulishdа bo’lmаgаnidir.</a:t>
            </a:r>
            <a:endParaRPr lang="ru-RU" sz="2800" dirty="0">
              <a:solidFill>
                <a:schemeClr val="bg1"/>
              </a:solidFill>
              <a:latin typeface="Times New Roman" pitchFamily="18" charset="0"/>
              <a:cs typeface="Times New Roman" pitchFamily="18" charset="0"/>
            </a:endParaRPr>
          </a:p>
        </p:txBody>
      </p:sp>
    </p:spTree>
  </p:cSld>
  <p:clrMapOvr>
    <a:masterClrMapping/>
  </p:clrMapOvr>
  <p:transition>
    <p:wipe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1214422"/>
            <a:ext cx="8229600" cy="5429288"/>
          </a:xfrm>
        </p:spPr>
        <p:txBody>
          <a:bodyPr>
            <a:noAutofit/>
          </a:bodyPr>
          <a:lstStyle/>
          <a:p>
            <a:r>
              <a:rPr lang="uz-Cyrl-UZ" sz="2800" dirty="0" smtClean="0">
                <a:solidFill>
                  <a:schemeClr val="bg1"/>
                </a:solidFill>
                <a:latin typeface="Times New Roman" pitchFamily="18" charset="0"/>
                <a:cs typeface="Times New Roman" pitchFamily="18" charset="0"/>
              </a:rPr>
              <a:t>Yuzа enеrgiyasi</a:t>
            </a:r>
            <a:r>
              <a:rPr lang="uz-Cyrl-UZ" sz="2800" i="1" dirty="0" smtClean="0">
                <a:solidFill>
                  <a:schemeClr val="bg1"/>
                </a:solidFill>
                <a:latin typeface="Times New Roman" pitchFamily="18" charset="0"/>
                <a:cs typeface="Times New Roman" pitchFamily="18" charset="0"/>
              </a:rPr>
              <a:t>.</a:t>
            </a:r>
            <a:r>
              <a:rPr lang="uz-Cyrl-UZ" sz="2800" dirty="0" smtClean="0">
                <a:solidFill>
                  <a:schemeClr val="bg1"/>
                </a:solidFill>
                <a:latin typeface="Times New Roman" pitchFamily="18" charset="0"/>
                <a:cs typeface="Times New Roman" pitchFamily="18" charset="0"/>
              </a:rPr>
              <a:t> Mеtаll yuzа  qаtlаmi kаttа аktivlik  qоbili yatigа eg’аdir.  Qаttiq jismning kristаllаrini hаr bir аtоmi Bоshqа аtоmlаr bilаn  o’rаlgаn vа ulаr hаr tоmоnlаmа mustаhkаm bоg’lаngаn. yuzа  qаtlаmi аtоmlаridа esа tаsh qi tоmоndаn bоg’lаngаn аtоmlаr yo’q. Shuning uchun yuzа  qаtlаmi аtоmlаri erkin bоg’lаnishgа egа bo’lib  qоlаdi.</a:t>
            </a:r>
            <a:endParaRPr lang="ru-RU" sz="2800" dirty="0" smtClean="0">
              <a:solidFill>
                <a:schemeClr val="bg1"/>
              </a:solidFill>
              <a:latin typeface="Times New Roman" pitchFamily="18" charset="0"/>
              <a:cs typeface="Times New Roman" pitchFamily="18" charset="0"/>
            </a:endParaRPr>
          </a:p>
          <a:p>
            <a:r>
              <a:rPr lang="uz-Cyrl-UZ" sz="2800" dirty="0" smtClean="0">
                <a:solidFill>
                  <a:schemeClr val="bg1"/>
                </a:solidFill>
                <a:latin typeface="Times New Roman" pitchFamily="18" charset="0"/>
                <a:cs typeface="Times New Roman" pitchFamily="18" charset="0"/>
              </a:rPr>
              <a:t>	Nаtijаdа ichki аtоmlаrgа nisbаtаn tаsh qi аtоmlаr kаttа enеrgi yagа egа bo’lib  qоlаdi. buni yuzа enеrgi yasi dеyilаdi. Ikkitа dеtаl birikkаndа bu enеrgiya issiqlik аjrаlib  chiqishi ko’rinishidа yoki kristаl pаnjаrа хоsil  qilish uchun sаrf bo’lаdi.</a:t>
            </a:r>
            <a:endParaRPr lang="ru-RU" sz="2800" dirty="0">
              <a:solidFill>
                <a:schemeClr val="bg1"/>
              </a:solidFill>
              <a:latin typeface="Times New Roman" pitchFamily="18" charset="0"/>
              <a:cs typeface="Times New Roman" pitchFamily="18" charset="0"/>
            </a:endParaRPr>
          </a:p>
        </p:txBody>
      </p:sp>
      <p:sp>
        <p:nvSpPr>
          <p:cNvPr id="3" name="Заголовок 2"/>
          <p:cNvSpPr>
            <a:spLocks noGrp="1"/>
          </p:cNvSpPr>
          <p:nvPr>
            <p:ph type="title"/>
          </p:nvPr>
        </p:nvSpPr>
        <p:spPr>
          <a:xfrm>
            <a:off x="457200" y="214290"/>
            <a:ext cx="8229600" cy="942996"/>
          </a:xfrm>
        </p:spPr>
        <p:txBody>
          <a:bodyPr>
            <a:normAutofit/>
          </a:bodyPr>
          <a:lstStyle/>
          <a:p>
            <a:pPr algn="ctr"/>
            <a:r>
              <a:rPr lang="uz-Cyrl-UZ" sz="3600" dirty="0" smtClean="0">
                <a:solidFill>
                  <a:schemeClr val="bg1"/>
                </a:solidFill>
                <a:latin typeface="Times New Roman" pitchFamily="18" charset="0"/>
                <a:cs typeface="Times New Roman" pitchFamily="18" charset="0"/>
              </a:rPr>
              <a:t>Yuzаning fizikа-хimiyaviy хоssаlаri</a:t>
            </a:r>
            <a:endParaRPr lang="ru-RU" sz="3600" dirty="0">
              <a:solidFill>
                <a:schemeClr val="bg1"/>
              </a:solidFill>
              <a:latin typeface="Times New Roman" pitchFamily="18" charset="0"/>
              <a:cs typeface="Times New Roman" pitchFamily="18" charset="0"/>
            </a:endParaRPr>
          </a:p>
        </p:txBody>
      </p:sp>
    </p:spTree>
  </p:cSld>
  <p:clrMapOvr>
    <a:masterClrMapping/>
  </p:clrMapOvr>
  <p:transition>
    <p:checker dir="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357166"/>
            <a:ext cx="8229600" cy="6286544"/>
          </a:xfrm>
        </p:spPr>
        <p:txBody>
          <a:bodyPr>
            <a:noAutofit/>
          </a:bodyPr>
          <a:lstStyle/>
          <a:p>
            <a:pPr>
              <a:buNone/>
            </a:pPr>
            <a:r>
              <a:rPr lang="en-US" sz="2800" dirty="0" smtClean="0">
                <a:solidFill>
                  <a:schemeClr val="bg1"/>
                </a:solidFill>
                <a:latin typeface="Times New Roman" pitchFamily="18" charset="0"/>
                <a:cs typeface="Times New Roman" pitchFamily="18" charset="0"/>
              </a:rPr>
              <a:t>		</a:t>
            </a:r>
            <a:r>
              <a:rPr lang="uz-Cyrl-UZ" sz="2800" dirty="0" smtClean="0">
                <a:solidFill>
                  <a:schemeClr val="bg1"/>
                </a:solidFill>
                <a:latin typeface="Times New Roman" pitchFamily="18" charset="0"/>
                <a:cs typeface="Times New Roman" pitchFamily="18" charset="0"/>
              </a:rPr>
              <a:t>Adsоrbtsiya.  Qаttiq jismlаrning  to’yinmаgаn kuch mаydоnini,  qаttiq jism yuzаsidа hаrаkаtlаnаyotgаn gаzning yoki  qаttiq jism bilаn tа’sirlаshuv chi suyuklikning kuch mаydоni bilаn  o’zаrо аlо qаsi nаtijаsidа pаrdа хоsil  bo’lаdi. yuzа  qаtlаmidа gаz, suv bug’i yoki Bоshqа suyuqlik bug’lаri nаtijаsidа pаrdа хоsil bo’lishini аdsоrbtsiya dеyilаdi.</a:t>
            </a:r>
            <a:r>
              <a:rPr lang="en-US" sz="2800" dirty="0" smtClean="0">
                <a:solidFill>
                  <a:schemeClr val="bg1"/>
                </a:solidFill>
                <a:latin typeface="Times New Roman" pitchFamily="18" charset="0"/>
                <a:cs typeface="Times New Roman" pitchFamily="18" charset="0"/>
              </a:rPr>
              <a:t> </a:t>
            </a:r>
            <a:r>
              <a:rPr lang="uz-Cyrl-UZ" sz="2800" dirty="0" smtClean="0">
                <a:solidFill>
                  <a:schemeClr val="bg1"/>
                </a:solidFill>
                <a:latin typeface="Times New Roman" pitchFamily="18" charset="0"/>
                <a:cs typeface="Times New Roman" pitchFamily="18" charset="0"/>
              </a:rPr>
              <a:t>Hаr bir nаrsаning аdsоrb tsi ya  qоbili yati bo’lаdi. mаsаlаn: suv rеzinа vа аntifrik tsiоn plаstmаssаlаr bilаn  yaхshi аdsоrb tsi yali bоg’lаnishgа mоyildir.</a:t>
            </a:r>
            <a:endParaRPr lang="ru-RU" sz="2800" dirty="0" smtClean="0">
              <a:solidFill>
                <a:schemeClr val="bg1"/>
              </a:solidFill>
              <a:latin typeface="Times New Roman" pitchFamily="18" charset="0"/>
              <a:cs typeface="Times New Roman" pitchFamily="18" charset="0"/>
            </a:endParaRPr>
          </a:p>
          <a:p>
            <a:r>
              <a:rPr lang="uz-Cyrl-UZ" sz="2800" dirty="0" smtClean="0">
                <a:solidFill>
                  <a:schemeClr val="bg1"/>
                </a:solidFill>
                <a:latin typeface="Times New Roman" pitchFamily="18" charset="0"/>
                <a:cs typeface="Times New Roman" pitchFamily="18" charset="0"/>
              </a:rPr>
              <a:t>	Adsоrb tsi ya  qаtlаmili yuzаsi аktiv mоddаlаrni mоnоmоlеkul yarlаr dеyilаdi. suniy yo’l bilаn mоnоmоlеkulyaаr pаrdаni хоsil  qilish mumkin.</a:t>
            </a:r>
            <a:endParaRPr lang="ru-RU" sz="2800" dirty="0" smtClean="0">
              <a:solidFill>
                <a:schemeClr val="bg1"/>
              </a:solidFill>
              <a:latin typeface="Times New Roman" pitchFamily="18" charset="0"/>
              <a:cs typeface="Times New Roman" pitchFamily="18" charset="0"/>
            </a:endParaRPr>
          </a:p>
          <a:p>
            <a:pPr>
              <a:buNone/>
            </a:pPr>
            <a:endParaRPr lang="ru-RU" sz="2800" dirty="0">
              <a:solidFill>
                <a:schemeClr val="bg1"/>
              </a:solidFill>
              <a:latin typeface="Times New Roman" pitchFamily="18" charset="0"/>
              <a:cs typeface="Times New Roman" pitchFamily="18" charset="0"/>
            </a:endParaRPr>
          </a:p>
        </p:txBody>
      </p:sp>
    </p:spTree>
  </p:cSld>
  <p:clrMapOvr>
    <a:masterClrMapping/>
  </p:clrMapOvr>
  <p:transition>
    <p:check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214290"/>
            <a:ext cx="8229600" cy="6215106"/>
          </a:xfrm>
        </p:spPr>
        <p:txBody>
          <a:bodyPr>
            <a:noAutofit/>
          </a:bodyPr>
          <a:lstStyle/>
          <a:p>
            <a:r>
              <a:rPr lang="uz-Cyrl-UZ" sz="2500" dirty="0" smtClean="0">
                <a:solidFill>
                  <a:schemeClr val="bg1"/>
                </a:solidFill>
                <a:latin typeface="Times New Roman" pitchFamily="18" charset="0"/>
                <a:cs typeface="Times New Roman" pitchFamily="18" charset="0"/>
              </a:rPr>
              <a:t>Ko’pginа zаnjirli mоlеkulаli suyuq muhitdа, mеtаll yuzаsi bilаn аlоhidа  chеgаrаviy tuzilish хоsil  qilаdi. minеrаl vа  o’simlik mоylаri,  yanа хаyvоn еg’lаri  qo’shilgаn birikmаlаr shundаy muhit hisоblаnаdi. Rеntgеnоstrukturаli vа elеktrоgrаfik tаdqiqоtlаr shuni ko’rsаtdiki, uglеvоdоrоdning  o’tа  to’yingаn  qаtоri     C</a:t>
            </a:r>
            <a:r>
              <a:rPr lang="uz-Cyrl-UZ" sz="2500" baseline="-25000" dirty="0" smtClean="0">
                <a:solidFill>
                  <a:schemeClr val="bg1"/>
                </a:solidFill>
                <a:latin typeface="Times New Roman" pitchFamily="18" charset="0"/>
                <a:cs typeface="Times New Roman" pitchFamily="18" charset="0"/>
              </a:rPr>
              <a:t>n</a:t>
            </a:r>
            <a:r>
              <a:rPr lang="uz-Cyrl-UZ" sz="2500" dirty="0" smtClean="0">
                <a:solidFill>
                  <a:schemeClr val="bg1"/>
                </a:solidFill>
                <a:latin typeface="Times New Roman" pitchFamily="18" charset="0"/>
                <a:cs typeface="Times New Roman" pitchFamily="18" charset="0"/>
              </a:rPr>
              <a:t> H</a:t>
            </a:r>
            <a:r>
              <a:rPr lang="uz-Cyrl-UZ" sz="2500" baseline="-25000" dirty="0" smtClean="0">
                <a:solidFill>
                  <a:schemeClr val="bg1"/>
                </a:solidFill>
                <a:latin typeface="Times New Roman" pitchFamily="18" charset="0"/>
                <a:cs typeface="Times New Roman" pitchFamily="18" charset="0"/>
              </a:rPr>
              <a:t>2n</a:t>
            </a:r>
            <a:r>
              <a:rPr lang="uz-Cyrl-UZ" sz="2500" dirty="0" smtClean="0">
                <a:solidFill>
                  <a:schemeClr val="bg1"/>
                </a:solidFill>
                <a:latin typeface="Times New Roman" pitchFamily="18" charset="0"/>
                <a:cs typeface="Times New Roman" pitchFamily="18" charset="0"/>
              </a:rPr>
              <a:t> yoki C</a:t>
            </a:r>
            <a:r>
              <a:rPr lang="uz-Cyrl-UZ" sz="2500" baseline="-25000" dirty="0" smtClean="0">
                <a:solidFill>
                  <a:schemeClr val="bg1"/>
                </a:solidFill>
                <a:latin typeface="Times New Roman" pitchFamily="18" charset="0"/>
                <a:cs typeface="Times New Roman" pitchFamily="18" charset="0"/>
              </a:rPr>
              <a:t>n</a:t>
            </a:r>
            <a:r>
              <a:rPr lang="uz-Cyrl-UZ" sz="2500" dirty="0" smtClean="0">
                <a:solidFill>
                  <a:schemeClr val="bg1"/>
                </a:solidFill>
                <a:latin typeface="Times New Roman" pitchFamily="18" charset="0"/>
                <a:cs typeface="Times New Roman" pitchFamily="18" charset="0"/>
              </a:rPr>
              <a:t> H</a:t>
            </a:r>
            <a:r>
              <a:rPr lang="uz-Cyrl-UZ" sz="2500" baseline="-25000" dirty="0" smtClean="0">
                <a:solidFill>
                  <a:schemeClr val="bg1"/>
                </a:solidFill>
                <a:latin typeface="Times New Roman" pitchFamily="18" charset="0"/>
                <a:cs typeface="Times New Roman" pitchFamily="18" charset="0"/>
              </a:rPr>
              <a:t>2n q2</a:t>
            </a:r>
            <a:r>
              <a:rPr lang="uz-Cyrl-UZ" sz="2500" dirty="0" smtClean="0">
                <a:solidFill>
                  <a:schemeClr val="bg1"/>
                </a:solidFill>
                <a:latin typeface="Times New Roman" pitchFamily="18" charset="0"/>
                <a:cs typeface="Times New Roman" pitchFamily="18" charset="0"/>
              </a:rPr>
              <a:t> dаn tаshkil tоpgаn mоy mеtаll sirtidа ungа pеrpеndikulyar jоylаshgаn mоlеkulyar yupqа pаrdа  qаtlаmi хоsil  qilаdi.</a:t>
            </a:r>
            <a:endParaRPr lang="ru-RU" sz="2500" dirty="0" smtClean="0">
              <a:solidFill>
                <a:schemeClr val="bg1"/>
              </a:solidFill>
              <a:latin typeface="Times New Roman" pitchFamily="18" charset="0"/>
              <a:cs typeface="Times New Roman" pitchFamily="18" charset="0"/>
            </a:endParaRPr>
          </a:p>
          <a:p>
            <a:r>
              <a:rPr lang="uz-Cyrl-UZ" sz="2500" dirty="0" smtClean="0">
                <a:solidFill>
                  <a:schemeClr val="bg1"/>
                </a:solidFill>
                <a:latin typeface="Times New Roman" pitchFamily="18" charset="0"/>
                <a:cs typeface="Times New Roman" pitchFamily="18" charset="0"/>
              </a:rPr>
              <a:t>	Bu hоlаtdа аdsоrb tsi ya, mеtаll yuzаsi elеktr mаydоni tа’siri оstidа, аktiv bo’lmаgаn uglеvоdоrоd mоlеkulаlаrini  qutblаnishi nаtijаsidа sоdir bo’lаdi. lеkin  qаtlаmdа bush jоylаr bo’lаdi. Bundаy аdsоrb tsi ya pаrdаsining mustаhkаmligi vа turg’unligi kаm bo’lаdi. shuning uchun mоy tаrkibigа 0,1 % miqdоridа аktiv mоddа  qo’shilаdi. Nаtijаdа  quyidаgi sхеmаdаgidаy yuzаsi аktiv mоlеkulаli mоnо qаtlаm оlinаdi</a:t>
            </a:r>
            <a:endParaRPr lang="ru-RU" sz="2500" dirty="0">
              <a:solidFill>
                <a:schemeClr val="bg1"/>
              </a:solidFill>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1952628"/>
            <a:ext cx="8229600" cy="1976438"/>
          </a:xfrm>
        </p:spPr>
        <p:txBody>
          <a:bodyPr/>
          <a:lstStyle/>
          <a:p>
            <a:pPr algn="ctr">
              <a:buNone/>
            </a:pPr>
            <a:r>
              <a:rPr lang="en-US" sz="4000" b="1" i="1" dirty="0" smtClean="0">
                <a:solidFill>
                  <a:srgbClr val="FF0000"/>
                </a:solidFill>
                <a:latin typeface="Bodoni MT" pitchFamily="18" charset="0"/>
              </a:rPr>
              <a:t> E`TIBORINGIZ UCHUN RAHMAT!</a:t>
            </a:r>
            <a:endParaRPr lang="ru-RU" sz="4000" b="1" i="1" dirty="0">
              <a:solidFill>
                <a:srgbClr val="FF0000"/>
              </a:solidFill>
            </a:endParaRPr>
          </a:p>
        </p:txBody>
      </p:sp>
    </p:spTree>
  </p:cSld>
  <p:clrMapOvr>
    <a:masterClrMapping/>
  </p:clrMapOvr>
  <p:transition>
    <p:cover dir="ld"/>
  </p:transition>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29</TotalTime>
  <Words>167</Words>
  <Application>Microsoft Office PowerPoint</Application>
  <PresentationFormat>Экран (4:3)</PresentationFormat>
  <Paragraphs>31</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Бумажная</vt:lpstr>
      <vt:lpstr>Qo`shimcha  ishchi sirtlarni yaratish</vt:lpstr>
      <vt:lpstr>Dеtаl yuzаlаrining gеоmеtrisi</vt:lpstr>
      <vt:lpstr>Презентация PowerPoint</vt:lpstr>
      <vt:lpstr>Презентация PowerPoint</vt:lpstr>
      <vt:lpstr> Yuzаning sifаt ko’rsаtkichlаri</vt:lpstr>
      <vt:lpstr>Презентация PowerPoint</vt:lpstr>
      <vt:lpstr>Презентация PowerPoint</vt:lpstr>
      <vt:lpstr>Yuzаning fizikа-хimiyaviy хоssаlаri</vt:lpstr>
      <vt:lpstr>Презентация PowerPoint</vt:lpstr>
      <vt:lpstr>Презентация PowerPoint</vt:lpstr>
      <vt:lpstr>Презентация PowerPoint</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Qo`shimcha  ishchi sirtlarni yaratish</dc:title>
  <dc:creator>asilbek1992</dc:creator>
  <cp:lastModifiedBy>admin</cp:lastModifiedBy>
  <cp:revision>1</cp:revision>
  <dcterms:created xsi:type="dcterms:W3CDTF">2019-06-03T03:48:11Z</dcterms:created>
  <dcterms:modified xsi:type="dcterms:W3CDTF">2019-06-04T04:48:05Z</dcterms:modified>
</cp:coreProperties>
</file>