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7" r:id="rId2"/>
    <p:sldId id="258" r:id="rId3"/>
    <p:sldId id="260" r:id="rId4"/>
    <p:sldId id="259" r:id="rId5"/>
    <p:sldId id="261" r:id="rId6"/>
    <p:sldId id="262" r:id="rId7"/>
    <p:sldId id="263" r:id="rId8"/>
    <p:sldId id="264" r:id="rId9"/>
    <p:sldId id="265" r:id="rId10"/>
    <p:sldId id="266" r:id="rId11"/>
    <p:sldId id="267" r:id="rId12"/>
    <p:sldId id="268" r:id="rId13"/>
    <p:sldId id="269" r:id="rId14"/>
    <p:sldId id="270" r:id="rId1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1" d="100"/>
          <a:sy n="91" d="100"/>
        </p:scale>
        <p:origin x="-1210" y="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9E118214-84BB-468C-BC47-AE5C07F76F61}" type="datetimeFigureOut">
              <a:rPr lang="ru-RU" smtClean="0"/>
              <a:t>04.06.2019</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B5A413B0-FDA6-4511-8325-34A1DF73200F}"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9E118214-84BB-468C-BC47-AE5C07F76F61}" type="datetimeFigureOut">
              <a:rPr lang="ru-RU" smtClean="0"/>
              <a:t>04.06.2019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5A413B0-FDA6-4511-8325-34A1DF73200F}"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9E118214-84BB-468C-BC47-AE5C07F76F61}" type="datetimeFigureOut">
              <a:rPr lang="ru-RU" smtClean="0"/>
              <a:t>04.06.2019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5A413B0-FDA6-4511-8325-34A1DF73200F}"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9E118214-84BB-468C-BC47-AE5C07F76F61}" type="datetimeFigureOut">
              <a:rPr lang="ru-RU" smtClean="0"/>
              <a:t>04.06.2019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5A413B0-FDA6-4511-8325-34A1DF73200F}"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9E118214-84BB-468C-BC47-AE5C07F76F61}" type="datetimeFigureOut">
              <a:rPr lang="ru-RU" smtClean="0"/>
              <a:t>04.06.2019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5A413B0-FDA6-4511-8325-34A1DF73200F}"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9E118214-84BB-468C-BC47-AE5C07F76F61}" type="datetimeFigureOut">
              <a:rPr lang="ru-RU" smtClean="0"/>
              <a:t>04.06.2019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5A413B0-FDA6-4511-8325-34A1DF73200F}"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E118214-84BB-468C-BC47-AE5C07F76F61}" type="datetimeFigureOut">
              <a:rPr lang="ru-RU" smtClean="0"/>
              <a:t>04.06.2019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5A413B0-FDA6-4511-8325-34A1DF73200F}"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9E118214-84BB-468C-BC47-AE5C07F76F61}" type="datetimeFigureOut">
              <a:rPr lang="ru-RU" smtClean="0"/>
              <a:t>04.06.2019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5A413B0-FDA6-4511-8325-34A1DF73200F}"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9E118214-84BB-468C-BC47-AE5C07F76F61}" type="datetimeFigureOut">
              <a:rPr lang="ru-RU" smtClean="0"/>
              <a:t>04.06.2019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B5A413B0-FDA6-4511-8325-34A1DF73200F}" type="slidenum">
              <a:rPr lang="ru-RU" smtClean="0"/>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9E118214-84BB-468C-BC47-AE5C07F76F61}" type="datetimeFigureOut">
              <a:rPr lang="ru-RU" smtClean="0"/>
              <a:t>04.06.2019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5A413B0-FDA6-4511-8325-34A1DF73200F}"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9E118214-84BB-468C-BC47-AE5C07F76F61}" type="datetimeFigureOut">
              <a:rPr lang="ru-RU" smtClean="0"/>
              <a:t>04.06.2019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5A413B0-FDA6-4511-8325-34A1DF73200F}"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9E118214-84BB-468C-BC47-AE5C07F76F61}" type="datetimeFigureOut">
              <a:rPr lang="ru-RU" smtClean="0"/>
              <a:t>04.06.2019</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5A413B0-FDA6-4511-8325-34A1DF73200F}" type="slidenum">
              <a:rPr lang="ru-RU" smtClean="0"/>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pt-BR" sz="3000" dirty="0" smtClean="0">
                <a:latin typeface="Times New Roman" pitchFamily="18" charset="0"/>
                <a:ea typeface="Tahoma" pitchFamily="34" charset="0"/>
                <a:cs typeface="Times New Roman" pitchFamily="18" charset="0"/>
              </a:rPr>
              <a:t>TRIBOTEXNIKA MATERIALSHUNOSLIGI.</a:t>
            </a:r>
            <a:r>
              <a:rPr lang="ru-RU" sz="3000" dirty="0" smtClean="0">
                <a:latin typeface="Times New Roman" pitchFamily="18" charset="0"/>
                <a:ea typeface="Tahoma" pitchFamily="34" charset="0"/>
                <a:cs typeface="Times New Roman" pitchFamily="18" charset="0"/>
              </a:rPr>
              <a:t/>
            </a:r>
            <a:br>
              <a:rPr lang="ru-RU" sz="3000" dirty="0" smtClean="0">
                <a:latin typeface="Times New Roman" pitchFamily="18" charset="0"/>
                <a:ea typeface="Tahoma" pitchFamily="34" charset="0"/>
                <a:cs typeface="Times New Roman" pitchFamily="18" charset="0"/>
              </a:rPr>
            </a:br>
            <a:endParaRPr lang="ru-RU" sz="3000" dirty="0">
              <a:latin typeface="Times New Roman" pitchFamily="18" charset="0"/>
              <a:ea typeface="Tahoma" pitchFamily="34" charset="0"/>
              <a:cs typeface="Times New Roman" pitchFamily="18" charset="0"/>
            </a:endParaRPr>
          </a:p>
        </p:txBody>
      </p:sp>
      <p:sp>
        <p:nvSpPr>
          <p:cNvPr id="3" name="Содержимое 2"/>
          <p:cNvSpPr>
            <a:spLocks noGrp="1"/>
          </p:cNvSpPr>
          <p:nvPr>
            <p:ph idx="1"/>
          </p:nvPr>
        </p:nvSpPr>
        <p:spPr/>
        <p:txBody>
          <a:bodyPr/>
          <a:lstStyle/>
          <a:p>
            <a:pPr algn="ctr">
              <a:buNone/>
            </a:pPr>
            <a:r>
              <a:rPr lang="pt-BR" dirty="0" smtClean="0">
                <a:latin typeface="Times New Roman" pitchFamily="18" charset="0"/>
                <a:cs typeface="Times New Roman" pitchFamily="18" charset="0"/>
              </a:rPr>
              <a:t>Reja:</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1. Ishqalanuvchi juftlik detallari uchun materiallarni bo’linishi.</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2. Po’lat va cho’yanni ishqalanuvchi juftliklarda qo’llanilishi.</a:t>
            </a:r>
            <a:endParaRPr lang="ru-RU" dirty="0" smtClean="0">
              <a:latin typeface="Times New Roman" pitchFamily="18" charset="0"/>
              <a:cs typeface="Times New Roman" pitchFamily="18" charset="0"/>
            </a:endParaRPr>
          </a:p>
          <a:p>
            <a:pPr>
              <a:buNone/>
            </a:pPr>
            <a:endParaRPr lang="ru-RU"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pt-BR" sz="3000" dirty="0" smtClean="0">
                <a:solidFill>
                  <a:schemeClr val="tx1"/>
                </a:solidFill>
                <a:latin typeface="Times New Roman" pitchFamily="18" charset="0"/>
                <a:cs typeface="Times New Roman" pitchFamily="18" charset="0"/>
              </a:rPr>
              <a:t>Ishqalanuvchi juftlik detallari uchun</a:t>
            </a:r>
            <a:r>
              <a:rPr lang="ru-RU" sz="3000" dirty="0" smtClean="0">
                <a:solidFill>
                  <a:schemeClr val="tx1"/>
                </a:solidFill>
                <a:latin typeface="Times New Roman" pitchFamily="18" charset="0"/>
                <a:cs typeface="Times New Roman" pitchFamily="18" charset="0"/>
              </a:rPr>
              <a:t/>
            </a:r>
            <a:br>
              <a:rPr lang="ru-RU" sz="3000" dirty="0" smtClean="0">
                <a:solidFill>
                  <a:schemeClr val="tx1"/>
                </a:solidFill>
                <a:latin typeface="Times New Roman" pitchFamily="18" charset="0"/>
                <a:cs typeface="Times New Roman" pitchFamily="18" charset="0"/>
              </a:rPr>
            </a:br>
            <a:r>
              <a:rPr lang="pt-BR" sz="3000" dirty="0" smtClean="0">
                <a:solidFill>
                  <a:schemeClr val="tx1"/>
                </a:solidFill>
                <a:latin typeface="Times New Roman" pitchFamily="18" charset="0"/>
                <a:cs typeface="Times New Roman" pitchFamily="18" charset="0"/>
              </a:rPr>
              <a:t>materiallarni bo’linishi</a:t>
            </a:r>
            <a:endParaRPr lang="ru-RU" sz="3000" dirty="0">
              <a:solidFill>
                <a:schemeClr val="tx1"/>
              </a:solidFill>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92500" lnSpcReduction="20000"/>
          </a:bodyPr>
          <a:lstStyle/>
          <a:p>
            <a:pPr>
              <a:buNone/>
            </a:pPr>
            <a:r>
              <a:rPr lang="pt-BR" dirty="0" smtClean="0">
                <a:latin typeface="Times New Roman" pitchFamily="18" charset="0"/>
                <a:cs typeface="Times New Roman" pitchFamily="18" charset="0"/>
              </a:rPr>
              <a:t>		Ishqalanuvchi detallar, ularni qo’llanilish turiga ko’ra, konstruksion, friksion, antifriksion va yeyilishga bardoshli materiallardan tayyorlanadi. Ko’p hollarda asosi konstruksion materiallardan olinib, uni ustini qoplama qilinadi. Ishqalanuvi detallar maxsus sharoit va talablarga ko’ra, yani elektr o’tkazuvchanligi (sirpanuvchi kontaktda), kimyoviy agressiv muhit ta'siriga chidamliligiga qarab, po’lat va boshqa maxsus qotishmalar, metallokeramika va metallmas materiallardan tayyorlanadi.</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		Konstrkusion po’latlardan  o’ta mustahkam, bikr yoki oquvchanlikni, ishqalanish yuzalarining u yoki bu uchastkalaridagi talabni qondiruvchi detallar tayyorlanadi. Undan vallar, paleslar, ssharnir boltlari, tishli g’ildiraklar va boshqa turdagi detallar tayyorlanadi.</a:t>
            </a:r>
            <a:endParaRPr lang="ru-RU"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14290"/>
            <a:ext cx="8229600" cy="6500858"/>
          </a:xfrm>
        </p:spPr>
        <p:txBody>
          <a:bodyPr>
            <a:noAutofit/>
          </a:bodyPr>
          <a:lstStyle/>
          <a:p>
            <a:r>
              <a:rPr lang="pt-BR" sz="2400" dirty="0" smtClean="0">
                <a:latin typeface="Times New Roman" pitchFamily="18" charset="0"/>
                <a:cs typeface="Times New Roman" pitchFamily="18" charset="0"/>
              </a:rPr>
              <a:t>Cho’yandan asosan keng tarqalgan detallar: stanina, asos, karetka, rama, polzun, yo’naltiruvchi, halqa va boshqalar tayyorlanadi.</a:t>
            </a:r>
            <a:endParaRPr lang="ru-RU" sz="2400" dirty="0" smtClean="0">
              <a:latin typeface="Times New Roman" pitchFamily="18" charset="0"/>
              <a:cs typeface="Times New Roman" pitchFamily="18" charset="0"/>
            </a:endParaRPr>
          </a:p>
          <a:p>
            <a:r>
              <a:rPr lang="pt-BR" sz="2400" dirty="0" smtClean="0">
                <a:latin typeface="Times New Roman" pitchFamily="18" charset="0"/>
                <a:cs typeface="Times New Roman" pitchFamily="18" charset="0"/>
              </a:rPr>
              <a:t>	Friksion materiallar - ular metall yuzalar bilan yuqori ishqalanish koeffisientiga ega. Shuning uchun undan tormozlar, friksion muftalar va shu kabi detallarni tayyorlashda keng foydalaniladi. Ular organik (yog’och, teri, kigiz), metalli (cho’yan, U6, U7 po’latlar va boshqalar), asbest, kauchuk, plastmassa, mis va temir asosli metallokeramika turlariga bo’linadi.</a:t>
            </a:r>
            <a:endParaRPr lang="ru-RU" sz="2400" dirty="0" smtClean="0">
              <a:latin typeface="Times New Roman" pitchFamily="18" charset="0"/>
              <a:cs typeface="Times New Roman" pitchFamily="18" charset="0"/>
            </a:endParaRPr>
          </a:p>
          <a:p>
            <a:r>
              <a:rPr lang="pt-BR" sz="2400" dirty="0" smtClean="0">
                <a:latin typeface="Times New Roman" pitchFamily="18" charset="0"/>
                <a:cs typeface="Times New Roman" pitchFamily="18" charset="0"/>
              </a:rPr>
              <a:t>	Yemirilishga bardoshli materiallar, ular katta yuklanish sharoitidagi ishqalanishda ham kam yeyiladi. Bu materiallardan o’ta yuqori yemirilishga bardoshlilik talab qilingan konstruksiyalarda qo’llaniladi: plunjer juftliklari, ekskavator chimichining tishlari, plug lemexlari, ko’pgina texnologik mashinalarning ishchi organlari (skrebka, zanjir, shtamp va boshqalar) tayyorlanadi.</a:t>
            </a:r>
            <a:endParaRPr lang="ru-RU" sz="2400" dirty="0" smtClean="0">
              <a:latin typeface="Times New Roman" pitchFamily="18" charset="0"/>
              <a:cs typeface="Times New Roman" pitchFamily="18" charset="0"/>
            </a:endParaRPr>
          </a:p>
          <a:p>
            <a:pPr>
              <a:buNone/>
            </a:pPr>
            <a:endParaRPr lang="ru-RU" sz="24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85728"/>
            <a:ext cx="8229600" cy="6286544"/>
          </a:xfrm>
        </p:spPr>
        <p:txBody>
          <a:bodyPr>
            <a:normAutofit fontScale="85000" lnSpcReduction="10000"/>
          </a:bodyPr>
          <a:lstStyle/>
          <a:p>
            <a:r>
              <a:rPr lang="pt-BR" dirty="0" smtClean="0">
                <a:latin typeface="Times New Roman" pitchFamily="18" charset="0"/>
                <a:cs typeface="Times New Roman" pitchFamily="18" charset="0"/>
              </a:rPr>
              <a:t>Ishqalanish juftlari orasida sirpanish podshipniklarini dastlab tayyorlashda qiyinchiliklar tug’dirgan. Chunki u yuqori sirpanish tezligi va yuklanish holatida bo’lganda, uni uzoq vaqt normal ishlashini ta'minlash kerak bo’ladi. Bunday podshipniklarni tayyorlash uchun ishqalanish koeffisienti kam bo’lgan antifriksion qotishmalar ishlab cho’qildi.</a:t>
            </a:r>
            <a:endParaRPr lang="ru-RU" dirty="0" smtClean="0">
              <a:latin typeface="Times New Roman" pitchFamily="18" charset="0"/>
              <a:cs typeface="Times New Roman" pitchFamily="18" charset="0"/>
            </a:endParaRPr>
          </a:p>
          <a:p>
            <a:r>
              <a:rPr lang="pt-BR" dirty="0" smtClean="0">
                <a:latin typeface="Times New Roman" pitchFamily="18" charset="0"/>
                <a:cs typeface="Times New Roman" pitchFamily="18" charset="0"/>
              </a:rPr>
              <a:t>	Podshipnik materiallari quyidagi talablarni qondirishi kerak: harorat ortganda yetarlicha statik va dinamik mustahkamligini saqlash; moylovchi materialdan mustahkam chegaraviy qatlam xosil qilish va buzilish sodir bo’lganda, uni tezda tiklash qobiliyatini bo’lishi; yaxshi yog’lanmaganda ishqalanish koeffisientini kam bo’lishi; moylovchi materialni uzatish tuxtab qolganda valni yemirilib ketmasligi; o’ta issiqlik o’tkazuvchan, issiqlik sig’imili, yeyilib ishqalanuvchan bo’lishi; birikmalarda yemirilishga bardoshli bo’lishi; kamyob bo’lmasligi va yuqori texnologikligi.</a:t>
            </a:r>
            <a:endParaRPr lang="ru-RU" dirty="0" smtClean="0">
              <a:latin typeface="Times New Roman" pitchFamily="18" charset="0"/>
              <a:cs typeface="Times New Roman" pitchFamily="18" charset="0"/>
            </a:endParaRPr>
          </a:p>
          <a:p>
            <a:r>
              <a:rPr lang="pt-BR" dirty="0" smtClean="0">
                <a:latin typeface="Times New Roman" pitchFamily="18" charset="0"/>
                <a:cs typeface="Times New Roman" pitchFamily="18" charset="0"/>
              </a:rPr>
              <a:t>	Bu talablarni to’liq bajaruvchi podshipnik materiali yo’qdir. Masalan: qalayli babbit materiali harorat ortishi bilan mustahkamligi kamayadi, shuning uchun uni o’ta yuklanish sharoitida ishlatib bilmaydi. Metallmas antifriksion materiallarni issiqlik o’tkazuvchanligi yomondir.</a:t>
            </a:r>
            <a:endParaRPr lang="ru-RU"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5967434"/>
          </a:xfrm>
        </p:spPr>
        <p:txBody>
          <a:bodyPr>
            <a:normAutofit lnSpcReduction="10000"/>
          </a:bodyPr>
          <a:lstStyle/>
          <a:p>
            <a:r>
              <a:rPr lang="pt-BR" dirty="0" smtClean="0">
                <a:latin typeface="Times New Roman" pitchFamily="18" charset="0"/>
                <a:cs typeface="Times New Roman" pitchFamily="18" charset="0"/>
              </a:rPr>
              <a:t>Hamma ishqalanish juftlari antifriksion xossaga ega bo’lishi kerak. Bunda uchta jism birikmasini qoniqtiruvchi xossalar turkumidan iborat bo’ladi: ishqalanish juftliklari va qo’llaniluvchi moylovchi material.</a:t>
            </a:r>
            <a:endParaRPr lang="ru-RU" dirty="0" smtClean="0">
              <a:latin typeface="Times New Roman" pitchFamily="18" charset="0"/>
              <a:cs typeface="Times New Roman" pitchFamily="18" charset="0"/>
            </a:endParaRPr>
          </a:p>
          <a:p>
            <a:r>
              <a:rPr lang="pt-BR" dirty="0" smtClean="0">
                <a:latin typeface="Times New Roman" pitchFamily="18" charset="0"/>
                <a:cs typeface="Times New Roman" pitchFamily="18" charset="0"/>
              </a:rPr>
              <a:t>	Ishqalanish juftliklarida antifriksion materiallari bilan yeyilishga bardoshli materiallarni ajratish qiyin. Porshen halqasi-silindr juftligi yemirilishga bardoshli, ishqalanish koeffisienti kichik va oson yeyilib moslanuvchi bo’lishi, halqa esa bundan tashqari o’ta elastik bo’lishi kerak.</a:t>
            </a:r>
            <a:endParaRPr lang="ru-RU" dirty="0" smtClean="0">
              <a:latin typeface="Times New Roman" pitchFamily="18" charset="0"/>
              <a:cs typeface="Times New Roman" pitchFamily="18" charset="0"/>
            </a:endParaRPr>
          </a:p>
          <a:p>
            <a:r>
              <a:rPr lang="pt-BR" dirty="0" smtClean="0">
                <a:latin typeface="Times New Roman" pitchFamily="18" charset="0"/>
                <a:cs typeface="Times New Roman" pitchFamily="18" charset="0"/>
              </a:rPr>
              <a:t>	Ko’pgina ishqalanish juftlari uchun materiallar tanlashda, antifriksion xossali materiallar ko’p sonli bo’lgani uchun, ularni almashtirish imkoniyatiga qarab olish kerak. Masalan: val-podshipnik juftlarida, val materialini har turli qilib almashtirish (varirovat) imkoniyati chegaralangandir.</a:t>
            </a:r>
            <a:endParaRPr lang="ru-RU"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pt-BR" sz="2800" b="1" dirty="0" smtClean="0">
                <a:latin typeface="Times New Roman" pitchFamily="18" charset="0"/>
                <a:cs typeface="Times New Roman" pitchFamily="18" charset="0"/>
              </a:rPr>
              <a:t>Po’lat va cho’yanni ishqalanuvchi juftliklarda</a:t>
            </a:r>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r>
              <a:rPr lang="pt-BR" sz="2800" b="1" dirty="0" smtClean="0">
                <a:latin typeface="Times New Roman" pitchFamily="18" charset="0"/>
                <a:cs typeface="Times New Roman" pitchFamily="18" charset="0"/>
              </a:rPr>
              <a:t>qo’llanilishi</a:t>
            </a:r>
            <a:endParaRPr lang="ru-RU" sz="2800"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77500" lnSpcReduction="20000"/>
          </a:bodyPr>
          <a:lstStyle/>
          <a:p>
            <a:r>
              <a:rPr lang="pt-BR" dirty="0" smtClean="0">
                <a:latin typeface="Times New Roman" pitchFamily="18" charset="0"/>
                <a:cs typeface="Times New Roman" pitchFamily="18" charset="0"/>
              </a:rPr>
              <a:t>Ishqalanish juftliklarida asosan metallar qo’llaniladi. Bunga sabab, metall materiallari boshqalariga nisbatan qo’yilgan talablarga ko’proq javob berishidir. Yana metall mustahkamligi va plastiklik sifatiga, bir yoki bir necha elementlardan iborat bo’lgan birikmalar xosil qilish qobiliyatiga egadir. Bulardan eng ko’p tarqalgani po’lat va cho’yanlardir.</a:t>
            </a:r>
            <a:endParaRPr lang="ru-RU" dirty="0" smtClean="0">
              <a:latin typeface="Times New Roman" pitchFamily="18" charset="0"/>
              <a:cs typeface="Times New Roman" pitchFamily="18" charset="0"/>
            </a:endParaRPr>
          </a:p>
          <a:p>
            <a:r>
              <a:rPr lang="pt-BR" dirty="0" smtClean="0">
                <a:latin typeface="Times New Roman" pitchFamily="18" charset="0"/>
                <a:cs typeface="Times New Roman" pitchFamily="18" charset="0"/>
              </a:rPr>
              <a:t>	Po’lat va cho’yanning yeyilishga bardoshliligi, uning tuzilishiga bog’liqdir. Har bir tuzilishda bu metallar har xil xossaga ega bo’lib, uni ishqalanish juftiga material tanlashda e'tiborga olish kerak. Asosan ular tarkibida uglerodni ortishi bilan, ularni qattiqligi va yeyilishga bardoshliligi ortadi.</a:t>
            </a:r>
            <a:endParaRPr lang="ru-RU" dirty="0" smtClean="0">
              <a:latin typeface="Times New Roman" pitchFamily="18" charset="0"/>
              <a:cs typeface="Times New Roman" pitchFamily="18" charset="0"/>
            </a:endParaRPr>
          </a:p>
          <a:p>
            <a:r>
              <a:rPr lang="pt-BR" dirty="0" smtClean="0">
                <a:latin typeface="Times New Roman" pitchFamily="18" charset="0"/>
                <a:cs typeface="Times New Roman" pitchFamily="18" charset="0"/>
              </a:rPr>
              <a:t>	Po’lat va cho’yanning yeyilishga bardoshliligini ortirish uchun, har xil termik va kimyoviy - termik ishlov berish (sementasiyalash, azotlash, nitrosementasiyalash, sianlash, sulfidlash, borlash), xrom, nikel, marganes, volfram, molibden, vannadiylar bilan legirlash, yuzasini mustahkamlash (puxtalash, soqqa bilan juvalash, yuzani silliqlash, kalibrlash va boshqalar) amalga oshiriladi.</a:t>
            </a:r>
            <a:endParaRPr lang="ru-RU"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85728"/>
            <a:ext cx="8229600" cy="6038872"/>
          </a:xfrm>
        </p:spPr>
        <p:txBody>
          <a:bodyPr>
            <a:normAutofit/>
          </a:bodyPr>
          <a:lstStyle/>
          <a:p>
            <a:r>
              <a:rPr lang="pt-BR" dirty="0" smtClean="0">
                <a:latin typeface="Times New Roman" pitchFamily="18" charset="0"/>
                <a:cs typeface="Times New Roman" pitchFamily="18" charset="0"/>
              </a:rPr>
              <a:t>Ishqalanishda metalning aktiv qatlamini tuzilishi o’zgaradi, demak bu qatlamni xossalari ham o’zgaradi, birinchi o’rinda mikroqattiqligi. Metallning aktiv qatlam tuzilishini o’zgarishiga, bu qatlamning deformasiyalanishi, deformasiyalanish zonasida mexanik energiyani issiqlikka aylanishi sabab bo’ladi. Buning natijasida ishqalanuvchi yuzalar mikrohajmini birdaniga qizib ketishi, ular kontaktdan chiqqanda esa birdaniga sovushi sodir bo’ladi.</a:t>
            </a:r>
            <a:endParaRPr lang="ru-RU" dirty="0" smtClean="0">
              <a:latin typeface="Times New Roman" pitchFamily="18" charset="0"/>
              <a:cs typeface="Times New Roman" pitchFamily="18" charset="0"/>
            </a:endParaRPr>
          </a:p>
          <a:p>
            <a:r>
              <a:rPr lang="pt-BR" dirty="0" smtClean="0">
                <a:latin typeface="Times New Roman" pitchFamily="18" charset="0"/>
                <a:cs typeface="Times New Roman" pitchFamily="18" charset="0"/>
              </a:rPr>
              <a:t>	Yuza qatlamida, mexanik va termik ta'sirlarni va ularning jadalligi darajasi, o’zaro ta'sirlashuv jarayonlariga bog’liq ravishda kimyoviy tarkibini o’zgarishi, ikkinchi marotaba toblanish yoki yumshash, rekristallizasiya jarayoni va boshqalar sodir bo’ladi.</a:t>
            </a:r>
            <a:endParaRPr lang="ru-RU"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895996"/>
          </a:xfrm>
        </p:spPr>
        <p:txBody>
          <a:bodyPr>
            <a:normAutofit fontScale="92500" lnSpcReduction="10000"/>
          </a:bodyPr>
          <a:lstStyle/>
          <a:p>
            <a:r>
              <a:rPr lang="pt-BR" dirty="0" smtClean="0">
                <a:latin typeface="Times New Roman" pitchFamily="18" charset="0"/>
                <a:cs typeface="Times New Roman" pitchFamily="18" charset="0"/>
              </a:rPr>
              <a:t>Metallni ishqalanishda xosil bo’ladigan asosiy tuzilishi dastlabki holatidagidan ko’ra yuqori mikroqattiqlikka ega va yeyilishga bardoshli bo’ladi. Shunday qilib, yeyilishga bardoshli metallarning tuzilishini dastlabki holatini emas, balki ishqalanishdan xosil bo’ladigan tuzilishini  ham e'tiborga olish kerak.</a:t>
            </a:r>
            <a:endParaRPr lang="ru-RU" dirty="0" smtClean="0">
              <a:latin typeface="Times New Roman" pitchFamily="18" charset="0"/>
              <a:cs typeface="Times New Roman" pitchFamily="18" charset="0"/>
            </a:endParaRPr>
          </a:p>
          <a:p>
            <a:r>
              <a:rPr lang="pt-BR" dirty="0" smtClean="0">
                <a:latin typeface="Times New Roman" pitchFamily="18" charset="0"/>
                <a:cs typeface="Times New Roman" pitchFamily="18" charset="0"/>
              </a:rPr>
              <a:t>	Metallarning yeyilishga bardoshliligiga ishqalanish jarayonida sodir bo’ladigan yemirilish va parda shaklidagi oksidlar sezilarli ta'sir etadi. Plastik deformasiyalangan metall yuza qatlamini havodagi yoki moylovchi materialdagi kislorod bilan ishqalanish yuzasida adsorbsiyalanib, kimyoviy parda xosil qiladi. Ishqalanish yuzalaridan ularni ajratib olish, yemirilishning dinamik muvozanati va oksid pardalarni tiklash jarayoni kabi boradi. Ba'zi hollarda, ishqalanish qismlari konstruksiyasiga bog’liq holda, ular yuzasida yemirilish zarralaridan qisman qoladi va u yeyilish jarayoniga ta'sir etadi.</a:t>
            </a:r>
            <a:endParaRPr lang="ru-RU"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895996"/>
          </a:xfrm>
        </p:spPr>
        <p:txBody>
          <a:bodyPr>
            <a:normAutofit fontScale="85000" lnSpcReduction="20000"/>
          </a:bodyPr>
          <a:lstStyle/>
          <a:p>
            <a:r>
              <a:rPr lang="pt-BR" dirty="0" smtClean="0">
                <a:latin typeface="Times New Roman" pitchFamily="18" charset="0"/>
                <a:cs typeface="Times New Roman" pitchFamily="18" charset="0"/>
              </a:rPr>
              <a:t>Yangi materiallarni konstruksiyalanganda, nisbatan yumshoq va asosda taqsimlangan qattiq zarralar mavjud bo’lgan tuzilishni ishlab chiqish maqsadga muvofiqdir. Qattiqligi HRC 50 dan yuqori bo’lgan detallarda, eng optimal tuzilish - martensitgacha yumshatilganidir. O’ta yuklangan detallar uchun, sementasiyalangan va o’ta yumshatib toblangan bo’lsa, donalari chegarasi bo’yicha karbid panjarasini bo’lishiga yo’l qiymaslik kerak. Agar bunday bo’lsa, sementasiyalashdan oldin normallashtirish jarayonini amalga oshirish kerak.</a:t>
            </a:r>
            <a:endParaRPr lang="ru-RU" dirty="0" smtClean="0">
              <a:latin typeface="Times New Roman" pitchFamily="18" charset="0"/>
              <a:cs typeface="Times New Roman" pitchFamily="18" charset="0"/>
            </a:endParaRPr>
          </a:p>
          <a:p>
            <a:r>
              <a:rPr lang="pt-BR" dirty="0" smtClean="0">
                <a:latin typeface="Times New Roman" pitchFamily="18" charset="0"/>
                <a:cs typeface="Times New Roman" pitchFamily="18" charset="0"/>
              </a:rPr>
              <a:t>	Termik ishlov berish va mos po’lat tuzilishini tanlash jarayonida, mustahkamlik bilan bir qatorda plastiklikni ham ta'mirlashni hisobga olish kerak. Chunki u po’latni plastik deformasiyalanishiga va yemirilishiga qarshiligini ortiradi.</a:t>
            </a:r>
            <a:endParaRPr lang="ru-RU" dirty="0" smtClean="0">
              <a:latin typeface="Times New Roman" pitchFamily="18" charset="0"/>
              <a:cs typeface="Times New Roman" pitchFamily="18" charset="0"/>
            </a:endParaRPr>
          </a:p>
          <a:p>
            <a:r>
              <a:rPr lang="pt-BR" dirty="0" smtClean="0">
                <a:latin typeface="Times New Roman" pitchFamily="18" charset="0"/>
                <a:cs typeface="Times New Roman" pitchFamily="18" charset="0"/>
              </a:rPr>
              <a:t>	Hozirda mashinasozlik oldida cho’yanni yeyilishga bardoshliligini ortirish turibdi. Chunki undan ishqalanishga ishlovchi ko’plab detallar tayyorlanadi. Cho’yanning antifriksion xossasi va yeyilishga bardoshliligiga, uni tarkibiga grafit va fosfid eftektikasini qo’shish ta'sir etadi. Cho’yanning yeyilishga bardoshliligi uni tarkibidagi perlitga ham bog’liqdir: perlitni miqdori 30 % ga ortsa, uni yeyilishga </a:t>
            </a:r>
            <a:endParaRPr lang="ru-RU"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895996"/>
          </a:xfrm>
        </p:spPr>
        <p:txBody>
          <a:bodyPr>
            <a:normAutofit fontScale="85000" lnSpcReduction="20000"/>
          </a:bodyPr>
          <a:lstStyle/>
          <a:p>
            <a:r>
              <a:rPr lang="pt-BR" dirty="0" smtClean="0">
                <a:latin typeface="Times New Roman" pitchFamily="18" charset="0"/>
                <a:cs typeface="Times New Roman" pitchFamily="18" charset="0"/>
              </a:rPr>
              <a:t>Yangi materiallarni konstruksiyalanganda, nisbatan yumshoq va asosda taqsimlangan qattiq zarralar mavjud bo’lgan tuzilishni ishlab chiqish maqsadga muvofiqdir. Qattiqligi HRC 50 dan yuqori bo’lgan detallarda, eng optimal tuzilish - martensitgacha yumshatilganidir. O’ta yuklangan detallar uchun, sementasiyalangan va o’ta yumshatib toblangan bo’lsa, donalari chegarasi bo’yicha karbid panjarasini bo’lishiga yo’l qiymaslik kerak. Agar bunday bo’lsa, sementasiyalashdan oldin normallashtirish jarayonini amalga oshirish kerak.</a:t>
            </a:r>
            <a:endParaRPr lang="ru-RU" dirty="0" smtClean="0">
              <a:latin typeface="Times New Roman" pitchFamily="18" charset="0"/>
              <a:cs typeface="Times New Roman" pitchFamily="18" charset="0"/>
            </a:endParaRPr>
          </a:p>
          <a:p>
            <a:r>
              <a:rPr lang="pt-BR" dirty="0" smtClean="0">
                <a:latin typeface="Times New Roman" pitchFamily="18" charset="0"/>
                <a:cs typeface="Times New Roman" pitchFamily="18" charset="0"/>
              </a:rPr>
              <a:t>	Termik ishlov berish va mos po’lat tuzilishini tanlash jarayonida, mustahkamlik bilan bir qatorda plastiklikni ham ta'mirlashni hisobga olish kerak. Chunki u po’latni plastik deformasiyalanishiga va yemirilishiga qarshiligini ortiradi.</a:t>
            </a:r>
            <a:endParaRPr lang="ru-RU" dirty="0" smtClean="0">
              <a:latin typeface="Times New Roman" pitchFamily="18" charset="0"/>
              <a:cs typeface="Times New Roman" pitchFamily="18" charset="0"/>
            </a:endParaRPr>
          </a:p>
          <a:p>
            <a:r>
              <a:rPr lang="pt-BR" dirty="0" smtClean="0">
                <a:latin typeface="Times New Roman" pitchFamily="18" charset="0"/>
                <a:cs typeface="Times New Roman" pitchFamily="18" charset="0"/>
              </a:rPr>
              <a:t>	Hozirda mashinasozlik oldida cho’yanni yeyilishga bardoshliligini ortirish turibdi. Chunki undan ishqalanishga ishlovchi ko’plab detallar tayyorlanadi. Cho’yanning antifriksion xossasi va yeyilishga bardoshliligiga, uni tarkibiga grafit va fosfid eftektikasini qo’shish ta'sir etadi. Cho’yanning yeyilishga bardoshliligi uni tarkibidagi perlitga ham bog’liqdir: perlitni miqdori 30 % ga ortsa, uni yeyilishga  bardoshliligi ham ortadi, undan ortig’iga esa o’zgarish bo’lmaydi.</a:t>
            </a:r>
            <a:endParaRPr lang="ru-RU"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6215106"/>
          </a:xfrm>
        </p:spPr>
        <p:txBody>
          <a:bodyPr>
            <a:normAutofit fontScale="85000" lnSpcReduction="20000"/>
          </a:bodyPr>
          <a:lstStyle/>
          <a:p>
            <a:r>
              <a:rPr lang="pt-BR" dirty="0" smtClean="0">
                <a:latin typeface="Times New Roman" pitchFamily="18" charset="0"/>
                <a:cs typeface="Times New Roman" pitchFamily="18" charset="0"/>
              </a:rPr>
              <a:t>Cho’yanning antifriksion xossasi, uning asosiy tarkibidagi grafit qo’shimchasini miqdori, shakli va taqsimlanish tasnifiga bog’liqdir. Ishqalanish juftida cho’yan ishlatilganda, grafit ikki xil vazifani bajaradi: u cho’yan tuzilishida mustahkam bo’lmagan tashkil etuvchi bo’lgani uchun, u cho’yanni ishqalanish kuchiga qarshiligini kamaytiradi, yeyilish mahsuloti sifatida esa - yog’lovchi vazifasini bajaradi. Grafitning yaxshi tomonlaridan biri shundaki, yemirilish natijasida ishqalanayotgan detal yuzalaridagi  g’ovaklarni to’ldiradi, yuzadagi solishtirma bosimni muvozanatlaydi.</a:t>
            </a:r>
            <a:endParaRPr lang="ru-RU" dirty="0" smtClean="0">
              <a:latin typeface="Times New Roman" pitchFamily="18" charset="0"/>
              <a:cs typeface="Times New Roman" pitchFamily="18" charset="0"/>
            </a:endParaRPr>
          </a:p>
          <a:p>
            <a:r>
              <a:rPr lang="pt-BR" dirty="0" smtClean="0">
                <a:latin typeface="Times New Roman" pitchFamily="18" charset="0"/>
                <a:cs typeface="Times New Roman" pitchFamily="18" charset="0"/>
              </a:rPr>
              <a:t>	Grafitning bir xil miqdorida, grafit qo’shimchalari o’lchamini kichrayishi bilan, cho’yanning yeyilishga bardoshliligi ortadi. Cho’yanning yeyilishga bardoshliligi o’ta qattiq bo’lgan Fe</a:t>
            </a:r>
            <a:r>
              <a:rPr lang="pt-BR" baseline="-25000" dirty="0" smtClean="0">
                <a:latin typeface="Times New Roman" pitchFamily="18" charset="0"/>
                <a:cs typeface="Times New Roman" pitchFamily="18" charset="0"/>
              </a:rPr>
              <a:t>3</a:t>
            </a:r>
            <a:r>
              <a:rPr lang="pt-BR" dirty="0" smtClean="0">
                <a:latin typeface="Times New Roman" pitchFamily="18" charset="0"/>
                <a:cs typeface="Times New Roman" pitchFamily="18" charset="0"/>
              </a:rPr>
              <a:t> P birikmali fosfid evtektikasiga ham bog’liqdir. Perlit yoki martensit tuzilishidagi o’ta qattiq birikmali fosfid evtektikasi cho’yanning yeyilishga bardoshliligini ortiradi. Ayniqsa fosforning cho’yandagi miqdori 0,3 - 1,0 % bo’lganda, undan ortig’i ta'sir ko’rsatmaydi. Agar fosfid evtektikasi fosfat asosli cho’yan tarkibida qo’shimcha shaklida bo’lsa, bunda bu qo’shimcha ferrit asosidan ajralib cho’qib, ishqalanish zonasida abraziv zarra vazifasini bajaradi va yeyilishni ortiradi. Fosforni cho’yan tarkibida ortishining yomon ta’sirini ishqalanish zonasida haroratning ortishidan ham ko’rish mumkin.</a:t>
            </a:r>
            <a:endParaRPr lang="ru-RU"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895996"/>
          </a:xfrm>
        </p:spPr>
        <p:txBody>
          <a:bodyPr>
            <a:normAutofit/>
          </a:bodyPr>
          <a:lstStyle/>
          <a:p>
            <a:r>
              <a:rPr lang="es-AR" dirty="0" smtClean="0">
                <a:latin typeface="Times New Roman" pitchFamily="18" charset="0"/>
                <a:cs typeface="Times New Roman" pitchFamily="18" charset="0"/>
              </a:rPr>
              <a:t>Po’lat va cho’yandan olinadigan detallarga misollar bilan ko’rib chiqamiz. Havo bilan sovutiluvchi aviyasiyaning porshenli dvigatelida, uni yeyilishga bardoshliligini ta'minlash uchun azotlangan po’latdan tayyorlanadi. Porshen halqasi esa, o’rtacha 300 – 400</a:t>
            </a:r>
            <a:r>
              <a:rPr lang="es-AR" baseline="30000" dirty="0" smtClean="0">
                <a:latin typeface="Times New Roman" pitchFamily="18" charset="0"/>
                <a:cs typeface="Times New Roman" pitchFamily="18" charset="0"/>
              </a:rPr>
              <a:t>0</a:t>
            </a:r>
            <a:r>
              <a:rPr lang="es-AR" dirty="0" smtClean="0">
                <a:latin typeface="Times New Roman" pitchFamily="18" charset="0"/>
                <a:cs typeface="Times New Roman" pitchFamily="18" charset="0"/>
              </a:rPr>
              <a:t> S haroratda sezilarli elastikligini va yuqori qattiqligini saqlab qolishi zarur bo’lgani uchun, xrom, titan va volfram bilan legirlangan issiqbardosh XTV cho’yanidan tayyorlanadi.</a:t>
            </a:r>
            <a:endParaRPr lang="ru-RU" dirty="0" smtClean="0">
              <a:latin typeface="Times New Roman" pitchFamily="18" charset="0"/>
              <a:cs typeface="Times New Roman" pitchFamily="18" charset="0"/>
            </a:endParaRPr>
          </a:p>
          <a:p>
            <a:r>
              <a:rPr lang="es-AR" dirty="0" smtClean="0">
                <a:latin typeface="Times New Roman" pitchFamily="18" charset="0"/>
                <a:cs typeface="Times New Roman" pitchFamily="18" charset="0"/>
              </a:rPr>
              <a:t>	Tirsakli valni quyish yo’li bilan olish, po’latdan bolg’alab olinganidan avzvllikka egadir: metall iqtisod bo’ladi, mehnat sarfi kamayadi, texnologik bosqich qisqaradi. Quyilgan tirsakli val konstruksiyasini takomillashtirish imkoniyati kattadir. Potok liniyalarida tirsakli valni quyish yo’li bilan olish jarayoni osondir.</a:t>
            </a:r>
            <a:endParaRPr lang="ru-RU"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229600" cy="5753120"/>
          </a:xfrm>
        </p:spPr>
        <p:txBody>
          <a:bodyPr>
            <a:normAutofit fontScale="92500" lnSpcReduction="20000"/>
          </a:bodyPr>
          <a:lstStyle/>
          <a:p>
            <a:r>
              <a:rPr lang="es-AR" dirty="0" smtClean="0">
                <a:latin typeface="Times New Roman" pitchFamily="18" charset="0"/>
                <a:cs typeface="Times New Roman" pitchFamily="18" charset="0"/>
              </a:rPr>
              <a:t>Agar termik ishlov berilmagan plastinkali grafitli o’ta sifatli cho’yandan olingan tirsakli val tannarxini birlik sifatida olinsa, unga nisbbatan perlitli bolg’alanuvchi cho’yandan tayyorlanganini narxi 2,3-3,0 ga; termik ishlovsiz soqqasimon grafitli cho’yandan bo’lsa 1,25 ga, termik ishlov berilgan bo’lsa 1,5 ga; uglerodli po’latdan bo’lsa - 2,5 ga; legirlangan po’latdan bo’lsa - 2,5 ga; grafitlangan po’latdan bo’lsa - 3,0 - 3,3 ga teng tannarxda tayyorlanadi.</a:t>
            </a:r>
            <a:endParaRPr lang="ru-RU" dirty="0" smtClean="0">
              <a:latin typeface="Times New Roman" pitchFamily="18" charset="0"/>
              <a:cs typeface="Times New Roman" pitchFamily="18" charset="0"/>
            </a:endParaRPr>
          </a:p>
          <a:p>
            <a:r>
              <a:rPr lang="es-AR" dirty="0" smtClean="0">
                <a:latin typeface="Times New Roman" pitchFamily="18" charset="0"/>
                <a:cs typeface="Times New Roman" pitchFamily="18" charset="0"/>
              </a:rPr>
              <a:t>	Uglerodli po’latga soqqasimon grafitli cho’yan tenglasha oladi: bir xil mexanik xossali bo’lganda, cho’yanni eritish va quyish osonroq; cho’yanda kamroq tirqish va yoriqlar xosil bo’ladi, cho’yandan olingan tirsakli valning yeyilishga bardoshliligi po’latdan tayyorlanganidan kam emas.	Soqqasimon grafitli va plastinkali yoki </a:t>
            </a:r>
            <a:endParaRPr lang="ru-RU" dirty="0" smtClean="0">
              <a:latin typeface="Times New Roman" pitchFamily="18" charset="0"/>
              <a:cs typeface="Times New Roman" pitchFamily="18" charset="0"/>
            </a:endParaRPr>
          </a:p>
          <a:p>
            <a:r>
              <a:rPr lang="es-AR" dirty="0" smtClean="0">
                <a:latin typeface="Times New Roman" pitchFamily="18" charset="0"/>
                <a:cs typeface="Times New Roman" pitchFamily="18" charset="0"/>
              </a:rPr>
              <a:t>donador perlitli metall asosli cho’yandan avtomobil, traktor, kombayin, teplovoz va boshqa mashinalarining tirsakli vali tayyorlashda keng qo’llaniladi.</a:t>
            </a:r>
            <a:endParaRPr lang="ru-RU"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pPr algn="ctr">
              <a:buNone/>
            </a:pPr>
            <a:endParaRPr lang="en-US" sz="4000" b="1" i="1" dirty="0" smtClean="0">
              <a:solidFill>
                <a:srgbClr val="FF0000"/>
              </a:solidFill>
              <a:latin typeface="Times New Roman" pitchFamily="18" charset="0"/>
              <a:cs typeface="Times New Roman" pitchFamily="18" charset="0"/>
            </a:endParaRPr>
          </a:p>
          <a:p>
            <a:pPr algn="ctr">
              <a:buNone/>
            </a:pPr>
            <a:r>
              <a:rPr lang="en-US" sz="4000" b="1" i="1" dirty="0" smtClean="0">
                <a:solidFill>
                  <a:srgbClr val="FF0000"/>
                </a:solidFill>
                <a:latin typeface="Times New Roman" pitchFamily="18" charset="0"/>
                <a:cs typeface="Times New Roman" pitchFamily="18" charset="0"/>
              </a:rPr>
              <a:t>E`TIBORINGIZ UCHUN </a:t>
            </a:r>
          </a:p>
          <a:p>
            <a:pPr algn="ctr">
              <a:buNone/>
            </a:pPr>
            <a:r>
              <a:rPr lang="en-US" sz="4000" b="1" i="1" dirty="0" smtClean="0">
                <a:solidFill>
                  <a:srgbClr val="FF0000"/>
                </a:solidFill>
                <a:latin typeface="Times New Roman" pitchFamily="18" charset="0"/>
                <a:cs typeface="Times New Roman" pitchFamily="18" charset="0"/>
              </a:rPr>
              <a:t>RAHMAT!</a:t>
            </a:r>
            <a:endParaRPr lang="ru-RU" sz="4000" b="1" i="1" dirty="0">
              <a:solidFill>
                <a:srgbClr val="FF0000"/>
              </a:solidFill>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19</TotalTime>
  <Words>604</Words>
  <Application>Microsoft Office PowerPoint</Application>
  <PresentationFormat>Экран (4:3)</PresentationFormat>
  <Paragraphs>40</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Поток</vt:lpstr>
      <vt:lpstr>TRIBOTEXNIKA MATERIALSHUNOSLIGI. </vt:lpstr>
      <vt:lpstr>Ishqalanuvchi juftlik detallari uchun materiallarni bo’linishi</vt:lpstr>
      <vt:lpstr>Презентация PowerPoint</vt:lpstr>
      <vt:lpstr>Презентация PowerPoint</vt:lpstr>
      <vt:lpstr>Презентация PowerPoint</vt:lpstr>
      <vt:lpstr>Po’lat va cho’yanni ishqalanuvchi juftliklarda qo’llanilishi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Grizli777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TRIBOTEXNIKA MATERIALSHUNOSLIGI.</dc:title>
  <dc:creator>asilbek1992</dc:creator>
  <cp:lastModifiedBy>admin</cp:lastModifiedBy>
  <cp:revision>2</cp:revision>
  <dcterms:created xsi:type="dcterms:W3CDTF">2019-06-01T07:19:10Z</dcterms:created>
  <dcterms:modified xsi:type="dcterms:W3CDTF">2019-06-04T04:47:03Z</dcterms:modified>
</cp:coreProperties>
</file>