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sldIdLst>
    <p:sldId id="256" r:id="rId2"/>
    <p:sldId id="283" r:id="rId3"/>
    <p:sldId id="296" r:id="rId4"/>
    <p:sldId id="298" r:id="rId5"/>
    <p:sldId id="299" r:id="rId6"/>
    <p:sldId id="300" r:id="rId7"/>
    <p:sldId id="301" r:id="rId8"/>
    <p:sldId id="302" r:id="rId9"/>
    <p:sldId id="303" r:id="rId10"/>
    <p:sldId id="304" r:id="rId11"/>
    <p:sldId id="293" r:id="rId12"/>
    <p:sldId id="306" r:id="rId13"/>
    <p:sldId id="295" r:id="rId14"/>
    <p:sldId id="294" r:id="rId15"/>
    <p:sldId id="307" r:id="rId16"/>
    <p:sldId id="313" r:id="rId17"/>
    <p:sldId id="314" r:id="rId18"/>
    <p:sldId id="312" r:id="rId19"/>
    <p:sldId id="309" r:id="rId20"/>
    <p:sldId id="310" r:id="rId21"/>
    <p:sldId id="311" r:id="rId22"/>
    <p:sldId id="277" r:id="rId23"/>
  </p:sldIdLst>
  <p:sldSz cx="9144000" cy="6858000" type="screen4x3"/>
  <p:notesSz cx="6858000" cy="9144000"/>
  <p:custDataLst>
    <p:tags r:id="rId24"/>
  </p:custDataLst>
  <p:defaultTextStyle>
    <a:defPPr>
      <a:defRPr lang="ru-RU"/>
    </a:defPPr>
    <a:lvl1pPr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5pPr>
    <a:lvl6pPr marL="2286000" algn="l" defTabSz="914400" rtl="0" eaLnBrk="1" latinLnBrk="0" hangingPunct="1">
      <a:defRPr kern="1200">
        <a:solidFill>
          <a:schemeClr val="tx1"/>
        </a:solidFill>
        <a:latin typeface="Verdana" panose="020B0604030504040204" pitchFamily="34" charset="0"/>
        <a:ea typeface="+mn-ea"/>
        <a:cs typeface="+mn-cs"/>
      </a:defRPr>
    </a:lvl6pPr>
    <a:lvl7pPr marL="2743200" algn="l" defTabSz="914400" rtl="0" eaLnBrk="1" latinLnBrk="0" hangingPunct="1">
      <a:defRPr kern="1200">
        <a:solidFill>
          <a:schemeClr val="tx1"/>
        </a:solidFill>
        <a:latin typeface="Verdana" panose="020B0604030504040204" pitchFamily="34" charset="0"/>
        <a:ea typeface="+mn-ea"/>
        <a:cs typeface="+mn-cs"/>
      </a:defRPr>
    </a:lvl7pPr>
    <a:lvl8pPr marL="3200400" algn="l" defTabSz="914400" rtl="0" eaLnBrk="1" latinLnBrk="0" hangingPunct="1">
      <a:defRPr kern="1200">
        <a:solidFill>
          <a:schemeClr val="tx1"/>
        </a:solidFill>
        <a:latin typeface="Verdana" panose="020B0604030504040204" pitchFamily="34" charset="0"/>
        <a:ea typeface="+mn-ea"/>
        <a:cs typeface="+mn-cs"/>
      </a:defRPr>
    </a:lvl8pPr>
    <a:lvl9pPr marL="3657600" algn="l" defTabSz="914400" rtl="0" eaLnBrk="1" latinLnBrk="0" hangingPunct="1">
      <a:defRPr kern="1200">
        <a:solidFill>
          <a:schemeClr val="tx1"/>
        </a:solidFill>
        <a:latin typeface="Verdana" panose="020B0604030504040204"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B01D1"/>
    <a:srgbClr val="FF3300"/>
    <a:srgbClr val="0066FF"/>
    <a:srgbClr val="CC0000"/>
    <a:srgbClr val="00CC00"/>
    <a:srgbClr val="00FF99"/>
    <a:srgbClr val="CC0099"/>
    <a:srgbClr val="FFFF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7CE84F3-28C3-443E-9E96-99CF82512B78}" styleName="Темный стиль 1 — акцент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000" autoAdjust="0"/>
    <p:restoredTop sz="93313" autoAdjust="0"/>
  </p:normalViewPr>
  <p:slideViewPr>
    <p:cSldViewPr>
      <p:cViewPr>
        <p:scale>
          <a:sx n="50" d="100"/>
          <a:sy n="50" d="100"/>
        </p:scale>
        <p:origin x="-1878" y="-52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ltLang="ru-RU"/>
          </a:p>
        </p:txBody>
      </p:sp>
      <p:sp>
        <p:nvSpPr>
          <p:cNvPr id="16" name="Footer Placeholder 4"/>
          <p:cNvSpPr>
            <a:spLocks noGrp="1"/>
          </p:cNvSpPr>
          <p:nvPr>
            <p:ph type="ftr" sz="quarter" idx="11"/>
          </p:nvPr>
        </p:nvSpPr>
        <p:spPr/>
        <p:txBody>
          <a:bodyPr/>
          <a:lstStyle>
            <a:lvl1pPr>
              <a:defRPr/>
            </a:lvl1pPr>
          </a:lstStyle>
          <a:p>
            <a:pPr>
              <a:defRPr/>
            </a:pPr>
            <a:endParaRPr lang="ru-RU" altLang="ru-RU"/>
          </a:p>
        </p:txBody>
      </p:sp>
      <p:sp>
        <p:nvSpPr>
          <p:cNvPr id="17" name="Slide Number Placeholder 5"/>
          <p:cNvSpPr>
            <a:spLocks noGrp="1"/>
          </p:cNvSpPr>
          <p:nvPr>
            <p:ph type="sldNum" sz="quarter" idx="12"/>
          </p:nvPr>
        </p:nvSpPr>
        <p:spPr/>
        <p:txBody>
          <a:bodyPr/>
          <a:lstStyle>
            <a:lvl1pPr>
              <a:defRPr/>
            </a:lvl1pPr>
          </a:lstStyle>
          <a:p>
            <a:pPr>
              <a:defRPr/>
            </a:pPr>
            <a:fld id="{EE567363-261D-47C9-8722-E75FD284C148}" type="slidenum">
              <a:rPr lang="ru-RU" altLang="ru-RU"/>
              <a:pPr>
                <a:defRPr/>
              </a:pPr>
              <a:t>‹#›</a:t>
            </a:fld>
            <a:endParaRPr lang="ru-RU" altLang="ru-RU"/>
          </a:p>
        </p:txBody>
      </p:sp>
    </p:spTree>
    <p:extLst>
      <p:ext uri="{BB962C8B-B14F-4D97-AF65-F5344CB8AC3E}">
        <p14:creationId xmlns:p14="http://schemas.microsoft.com/office/powerpoint/2010/main" xmlns="" val="108830904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02BFD592-AB5C-46E7-B3C8-E99E95E1D641}" type="slidenum">
              <a:rPr lang="ru-RU" altLang="ru-RU"/>
              <a:pPr>
                <a:defRPr/>
              </a:pPr>
              <a:t>‹#›</a:t>
            </a:fld>
            <a:endParaRPr lang="ru-RU" altLang="ru-RU"/>
          </a:p>
        </p:txBody>
      </p:sp>
    </p:spTree>
    <p:extLst>
      <p:ext uri="{BB962C8B-B14F-4D97-AF65-F5344CB8AC3E}">
        <p14:creationId xmlns:p14="http://schemas.microsoft.com/office/powerpoint/2010/main" xmlns="" val="148219814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CD33046A-099F-47F0-9A3C-517BD2D5DB88}" type="slidenum">
              <a:rPr lang="ru-RU" altLang="ru-RU"/>
              <a:pPr>
                <a:defRPr/>
              </a:pPr>
              <a:t>‹#›</a:t>
            </a:fld>
            <a:endParaRPr lang="ru-RU" altLang="ru-RU"/>
          </a:p>
        </p:txBody>
      </p:sp>
    </p:spTree>
    <p:extLst>
      <p:ext uri="{BB962C8B-B14F-4D97-AF65-F5344CB8AC3E}">
        <p14:creationId xmlns:p14="http://schemas.microsoft.com/office/powerpoint/2010/main" xmlns="" val="2402092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14E69211-7F0A-439A-8034-7C3118A95FA2}" type="slidenum">
              <a:rPr lang="ru-RU" altLang="ru-RU"/>
              <a:pPr>
                <a:defRPr/>
              </a:pPr>
              <a:t>‹#›</a:t>
            </a:fld>
            <a:endParaRPr lang="ru-RU" altLang="ru-RU"/>
          </a:p>
        </p:txBody>
      </p:sp>
    </p:spTree>
    <p:extLst>
      <p:ext uri="{BB962C8B-B14F-4D97-AF65-F5344CB8AC3E}">
        <p14:creationId xmlns:p14="http://schemas.microsoft.com/office/powerpoint/2010/main" xmlns="" val="529432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ltLang="ru-RU"/>
          </a:p>
        </p:txBody>
      </p:sp>
      <p:sp>
        <p:nvSpPr>
          <p:cNvPr id="8" name="Footer Placeholder 4"/>
          <p:cNvSpPr>
            <a:spLocks noGrp="1"/>
          </p:cNvSpPr>
          <p:nvPr>
            <p:ph type="ftr" sz="quarter" idx="11"/>
          </p:nvPr>
        </p:nvSpPr>
        <p:spPr/>
        <p:txBody>
          <a:bodyPr/>
          <a:lstStyle>
            <a:lvl1pPr>
              <a:defRPr/>
            </a:lvl1pPr>
          </a:lstStyle>
          <a:p>
            <a:pPr>
              <a:defRPr/>
            </a:pPr>
            <a:endParaRPr lang="ru-RU" altLang="ru-RU"/>
          </a:p>
        </p:txBody>
      </p:sp>
      <p:sp>
        <p:nvSpPr>
          <p:cNvPr id="9" name="Slide Number Placeholder 5"/>
          <p:cNvSpPr>
            <a:spLocks noGrp="1"/>
          </p:cNvSpPr>
          <p:nvPr>
            <p:ph type="sldNum" sz="quarter" idx="12"/>
          </p:nvPr>
        </p:nvSpPr>
        <p:spPr/>
        <p:txBody>
          <a:bodyPr/>
          <a:lstStyle>
            <a:lvl1pPr>
              <a:defRPr/>
            </a:lvl1pPr>
          </a:lstStyle>
          <a:p>
            <a:pPr>
              <a:defRPr/>
            </a:pPr>
            <a:fld id="{CEAC3FD7-5006-4E4B-A825-CF645C675DA2}" type="slidenum">
              <a:rPr lang="ru-RU" altLang="ru-RU"/>
              <a:pPr>
                <a:defRPr/>
              </a:pPr>
              <a:t>‹#›</a:t>
            </a:fld>
            <a:endParaRPr lang="ru-RU" altLang="ru-RU"/>
          </a:p>
        </p:txBody>
      </p:sp>
    </p:spTree>
    <p:extLst>
      <p:ext uri="{BB962C8B-B14F-4D97-AF65-F5344CB8AC3E}">
        <p14:creationId xmlns:p14="http://schemas.microsoft.com/office/powerpoint/2010/main" xmlns="" val="2206200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ltLang="ru-RU"/>
          </a:p>
        </p:txBody>
      </p:sp>
      <p:sp>
        <p:nvSpPr>
          <p:cNvPr id="4" name="Footer Placeholder 4"/>
          <p:cNvSpPr>
            <a:spLocks noGrp="1"/>
          </p:cNvSpPr>
          <p:nvPr>
            <p:ph type="ftr" sz="quarter" idx="11"/>
          </p:nvPr>
        </p:nvSpPr>
        <p:spPr/>
        <p:txBody>
          <a:bodyPr/>
          <a:lstStyle>
            <a:lvl1pPr>
              <a:defRPr/>
            </a:lvl1pPr>
          </a:lstStyle>
          <a:p>
            <a:pPr>
              <a:defRPr/>
            </a:pPr>
            <a:endParaRPr lang="ru-RU" altLang="ru-RU"/>
          </a:p>
        </p:txBody>
      </p:sp>
      <p:sp>
        <p:nvSpPr>
          <p:cNvPr id="5" name="Slide Number Placeholder 5"/>
          <p:cNvSpPr>
            <a:spLocks noGrp="1"/>
          </p:cNvSpPr>
          <p:nvPr>
            <p:ph type="sldNum" sz="quarter" idx="12"/>
          </p:nvPr>
        </p:nvSpPr>
        <p:spPr/>
        <p:txBody>
          <a:bodyPr/>
          <a:lstStyle>
            <a:lvl1pPr>
              <a:defRPr/>
            </a:lvl1pPr>
          </a:lstStyle>
          <a:p>
            <a:pPr>
              <a:defRPr/>
            </a:pPr>
            <a:fld id="{1A0C0B0D-293B-44A4-AEB6-38EDEE0E4D4E}" type="slidenum">
              <a:rPr lang="ru-RU" altLang="ru-RU"/>
              <a:pPr>
                <a:defRPr/>
              </a:pPr>
              <a:t>‹#›</a:t>
            </a:fld>
            <a:endParaRPr lang="ru-RU" altLang="ru-RU"/>
          </a:p>
        </p:txBody>
      </p:sp>
    </p:spTree>
    <p:extLst>
      <p:ext uri="{BB962C8B-B14F-4D97-AF65-F5344CB8AC3E}">
        <p14:creationId xmlns:p14="http://schemas.microsoft.com/office/powerpoint/2010/main" xmlns="" val="37904849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ltLang="ru-RU"/>
          </a:p>
        </p:txBody>
      </p:sp>
      <p:sp>
        <p:nvSpPr>
          <p:cNvPr id="3" name="Footer Placeholder 4"/>
          <p:cNvSpPr>
            <a:spLocks noGrp="1"/>
          </p:cNvSpPr>
          <p:nvPr>
            <p:ph type="ftr" sz="quarter" idx="11"/>
          </p:nvPr>
        </p:nvSpPr>
        <p:spPr/>
        <p:txBody>
          <a:bodyPr/>
          <a:lstStyle>
            <a:lvl1pPr>
              <a:defRPr/>
            </a:lvl1pPr>
          </a:lstStyle>
          <a:p>
            <a:pPr>
              <a:defRPr/>
            </a:pPr>
            <a:endParaRPr lang="ru-RU" altLang="ru-RU"/>
          </a:p>
        </p:txBody>
      </p:sp>
      <p:sp>
        <p:nvSpPr>
          <p:cNvPr id="4" name="Slide Number Placeholder 5"/>
          <p:cNvSpPr>
            <a:spLocks noGrp="1"/>
          </p:cNvSpPr>
          <p:nvPr>
            <p:ph type="sldNum" sz="quarter" idx="12"/>
          </p:nvPr>
        </p:nvSpPr>
        <p:spPr/>
        <p:txBody>
          <a:bodyPr/>
          <a:lstStyle>
            <a:lvl1pPr>
              <a:defRPr/>
            </a:lvl1pPr>
          </a:lstStyle>
          <a:p>
            <a:pPr>
              <a:defRPr/>
            </a:pPr>
            <a:fld id="{8E1A322F-3EA8-47D2-A126-05AA1C959D35}" type="slidenum">
              <a:rPr lang="ru-RU" altLang="ru-RU"/>
              <a:pPr>
                <a:defRPr/>
              </a:pPr>
              <a:t>‹#›</a:t>
            </a:fld>
            <a:endParaRPr lang="ru-RU" altLang="ru-RU"/>
          </a:p>
        </p:txBody>
      </p:sp>
    </p:spTree>
    <p:extLst>
      <p:ext uri="{BB962C8B-B14F-4D97-AF65-F5344CB8AC3E}">
        <p14:creationId xmlns:p14="http://schemas.microsoft.com/office/powerpoint/2010/main" xmlns="" val="758127357"/>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2841880A-61FB-488D-9E58-4BF16BC8EB60}" type="slidenum">
              <a:rPr lang="ru-RU" altLang="ru-RU"/>
              <a:pPr>
                <a:defRPr/>
              </a:pPr>
              <a:t>‹#›</a:t>
            </a:fld>
            <a:endParaRPr lang="ru-RU" altLang="ru-RU"/>
          </a:p>
        </p:txBody>
      </p:sp>
    </p:spTree>
    <p:extLst>
      <p:ext uri="{BB962C8B-B14F-4D97-AF65-F5344CB8AC3E}">
        <p14:creationId xmlns:p14="http://schemas.microsoft.com/office/powerpoint/2010/main" xmlns="" val="7111077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29A79201-86FE-4383-91D6-4A3553BF08DE}" type="slidenum">
              <a:rPr lang="ru-RU" altLang="ru-RU"/>
              <a:pPr>
                <a:defRPr/>
              </a:pPr>
              <a:t>‹#›</a:t>
            </a:fld>
            <a:endParaRPr lang="ru-RU" altLang="ru-RU"/>
          </a:p>
        </p:txBody>
      </p:sp>
    </p:spTree>
    <p:extLst>
      <p:ext uri="{BB962C8B-B14F-4D97-AF65-F5344CB8AC3E}">
        <p14:creationId xmlns:p14="http://schemas.microsoft.com/office/powerpoint/2010/main" xmlns="" val="41766092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A59EF2AF-7947-4F5B-9950-1A6044049EB4}" type="slidenum">
              <a:rPr lang="ru-RU" altLang="ru-RU"/>
              <a:pPr>
                <a:defRPr/>
              </a:pPr>
              <a:t>‹#›</a:t>
            </a:fld>
            <a:endParaRPr lang="ru-RU" altLang="ru-RU"/>
          </a:p>
        </p:txBody>
      </p:sp>
    </p:spTree>
    <p:extLst>
      <p:ext uri="{BB962C8B-B14F-4D97-AF65-F5344CB8AC3E}">
        <p14:creationId xmlns:p14="http://schemas.microsoft.com/office/powerpoint/2010/main" xmlns="" val="23938921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pPr>
              <a:defRPr/>
            </a:pPr>
            <a:fld id="{9E6421B1-B71D-4FD0-A39C-5EFF3FF07239}" type="slidenum">
              <a:rPr lang="ru-RU" altLang="ru-RU"/>
              <a:pPr>
                <a:defRPr/>
              </a:pPr>
              <a:t>‹#›</a:t>
            </a:fld>
            <a:endParaRPr lang="ru-RU" altLang="ru-RU"/>
          </a:p>
        </p:txBody>
      </p:sp>
    </p:spTree>
    <p:extLst>
      <p:ext uri="{BB962C8B-B14F-4D97-AF65-F5344CB8AC3E}">
        <p14:creationId xmlns:p14="http://schemas.microsoft.com/office/powerpoint/2010/main" xmlns="" val="6529183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7A23282F-230E-4D55-9239-FF02DF14AF2F}" type="slidenum">
              <a:rPr lang="ru-RU" altLang="ru-RU"/>
              <a:pPr>
                <a:defRPr/>
              </a:pPr>
              <a:t>‹#›</a:t>
            </a:fld>
            <a:endParaRPr lang="ru-RU" altLang="ru-RU"/>
          </a:p>
        </p:txBody>
      </p:sp>
    </p:spTree>
    <p:extLst>
      <p:ext uri="{BB962C8B-B14F-4D97-AF65-F5344CB8AC3E}">
        <p14:creationId xmlns:p14="http://schemas.microsoft.com/office/powerpoint/2010/main" xmlns="" val="9322930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pPr>
              <a:defRPr/>
            </a:pPr>
            <a:fld id="{10575AD1-94ED-4629-816D-DDA9C4DEAD76}" type="slidenum">
              <a:rPr lang="ru-RU" altLang="ru-RU"/>
              <a:pPr>
                <a:defRPr/>
              </a:pPr>
              <a:t>‹#›</a:t>
            </a:fld>
            <a:endParaRPr lang="ru-RU" altLang="ru-RU"/>
          </a:p>
        </p:txBody>
      </p:sp>
    </p:spTree>
    <p:extLst>
      <p:ext uri="{BB962C8B-B14F-4D97-AF65-F5344CB8AC3E}">
        <p14:creationId xmlns:p14="http://schemas.microsoft.com/office/powerpoint/2010/main" xmlns="" val="13846960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ltLang="ru-RU"/>
          </a:p>
        </p:txBody>
      </p:sp>
      <p:sp>
        <p:nvSpPr>
          <p:cNvPr id="6" name="Footer Placeholder 4"/>
          <p:cNvSpPr>
            <a:spLocks noGrp="1"/>
          </p:cNvSpPr>
          <p:nvPr>
            <p:ph type="ftr" sz="quarter" idx="15"/>
          </p:nvPr>
        </p:nvSpPr>
        <p:spPr/>
        <p:txBody>
          <a:bodyPr/>
          <a:lstStyle>
            <a:lvl1pPr>
              <a:defRPr/>
            </a:lvl1pPr>
          </a:lstStyle>
          <a:p>
            <a:pPr>
              <a:defRPr/>
            </a:pPr>
            <a:endParaRPr lang="ru-RU" altLang="ru-RU"/>
          </a:p>
        </p:txBody>
      </p:sp>
      <p:sp>
        <p:nvSpPr>
          <p:cNvPr id="7" name="Slide Number Placeholder 5"/>
          <p:cNvSpPr>
            <a:spLocks noGrp="1"/>
          </p:cNvSpPr>
          <p:nvPr>
            <p:ph type="sldNum" sz="quarter" idx="16"/>
          </p:nvPr>
        </p:nvSpPr>
        <p:spPr/>
        <p:txBody>
          <a:bodyPr/>
          <a:lstStyle>
            <a:lvl1pPr>
              <a:defRPr/>
            </a:lvl1pPr>
          </a:lstStyle>
          <a:p>
            <a:pPr>
              <a:defRPr/>
            </a:pPr>
            <a:fld id="{FD1FD2DD-E9F3-455F-9AFF-1213B8BA6479}" type="slidenum">
              <a:rPr lang="ru-RU" altLang="ru-RU"/>
              <a:pPr>
                <a:defRPr/>
              </a:pPr>
              <a:t>‹#›</a:t>
            </a:fld>
            <a:endParaRPr lang="ru-RU" altLang="ru-RU"/>
          </a:p>
        </p:txBody>
      </p:sp>
    </p:spTree>
    <p:extLst>
      <p:ext uri="{BB962C8B-B14F-4D97-AF65-F5344CB8AC3E}">
        <p14:creationId xmlns:p14="http://schemas.microsoft.com/office/powerpoint/2010/main" xmlns="" val="42885649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A0D117CF-E46D-4CAB-89AD-3CF4B1222477}" type="slidenum">
              <a:rPr lang="ru-RU" altLang="ru-RU"/>
              <a:pPr>
                <a:defRPr/>
              </a:pPr>
              <a:t>‹#›</a:t>
            </a:fld>
            <a:endParaRPr lang="ru-RU" altLang="ru-RU"/>
          </a:p>
        </p:txBody>
      </p:sp>
    </p:spTree>
    <p:extLst>
      <p:ext uri="{BB962C8B-B14F-4D97-AF65-F5344CB8AC3E}">
        <p14:creationId xmlns:p14="http://schemas.microsoft.com/office/powerpoint/2010/main" xmlns="" val="34788941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3E36132E-4328-4664-9E0D-C44C8E44CECB}" type="slidenum">
              <a:rPr lang="ru-RU" altLang="ru-RU"/>
              <a:pPr>
                <a:defRPr/>
              </a:pPr>
              <a:t>‹#›</a:t>
            </a:fld>
            <a:endParaRPr lang="ru-RU" altLang="ru-RU"/>
          </a:p>
        </p:txBody>
      </p:sp>
    </p:spTree>
    <p:extLst>
      <p:ext uri="{BB962C8B-B14F-4D97-AF65-F5344CB8AC3E}">
        <p14:creationId xmlns:p14="http://schemas.microsoft.com/office/powerpoint/2010/main" xmlns="" val="8657518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1028"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1" hangingPunct="1">
              <a:defRPr sz="900">
                <a:solidFill>
                  <a:schemeClr val="tx1">
                    <a:tint val="75000"/>
                  </a:schemeClr>
                </a:solidFill>
              </a:defRPr>
            </a:lvl1pPr>
          </a:lstStyle>
          <a:p>
            <a:pPr>
              <a:defRPr/>
            </a:pPr>
            <a:endParaRPr lang="ru-RU" altLang="ru-RU"/>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1" hangingPunct="1">
              <a:defRPr sz="900">
                <a:solidFill>
                  <a:schemeClr val="tx1">
                    <a:tint val="75000"/>
                  </a:schemeClr>
                </a:solidFill>
              </a:defRPr>
            </a:lvl1pPr>
          </a:lstStyle>
          <a:p>
            <a:pPr>
              <a:defRPr/>
            </a:pPr>
            <a:endParaRPr lang="ru-RU" altLang="ru-RU"/>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lIns="91440" tIns="45720" rIns="91440" bIns="45720" rtlCol="0" anchor="ctr"/>
          <a:lstStyle>
            <a:lvl1pPr algn="r" eaLnBrk="1" hangingPunct="1">
              <a:defRPr sz="900">
                <a:solidFill>
                  <a:schemeClr val="accent1"/>
                </a:solidFill>
              </a:defRPr>
            </a:lvl1pPr>
          </a:lstStyle>
          <a:p>
            <a:pPr>
              <a:defRPr/>
            </a:pPr>
            <a:fld id="{3F6D8A59-11D8-4459-BDEC-9B6A6E814E48}"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3758"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9" r:id="rId11"/>
    <p:sldLayoutId id="2147483754" r:id="rId12"/>
    <p:sldLayoutId id="2147483760" r:id="rId13"/>
    <p:sldLayoutId id="2147483755" r:id="rId14"/>
    <p:sldLayoutId id="2147483756" r:id="rId15"/>
    <p:sldLayoutId id="2147483757" r:id="rId16"/>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9.jpeg"/></Relationships>
</file>

<file path=ppt/slides/_rels/slide1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 Id="rId4" Type="http://schemas.openxmlformats.org/officeDocument/2006/relationships/image" Target="../media/image37.jpeg"/></Relationships>
</file>

<file path=ppt/slides/_rels/slide2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9178" y="548680"/>
            <a:ext cx="8311455" cy="1512887"/>
          </a:xfrm>
        </p:spPr>
        <p:style>
          <a:lnRef idx="2">
            <a:schemeClr val="accent1"/>
          </a:lnRef>
          <a:fillRef idx="1">
            <a:schemeClr val="lt1"/>
          </a:fillRef>
          <a:effectRef idx="0">
            <a:schemeClr val="accent1"/>
          </a:effectRef>
          <a:fontRef idx="minor">
            <a:schemeClr val="dk1"/>
          </a:fontRef>
        </p:style>
        <p:txBody>
          <a:bodyPr/>
          <a:lstStyle/>
          <a:p>
            <a:pPr algn="ctr" eaLnBrk="1" hangingPunct="1">
              <a:defRPr/>
            </a:pPr>
            <a:r>
              <a:rPr lang="uz-Cyrl-UZ" altLang="ru-RU" sz="3200" b="1" dirty="0" smtClean="0">
                <a:solidFill>
                  <a:schemeClr val="accent2">
                    <a:lumMod val="50000"/>
                  </a:schemeClr>
                </a:solidFill>
                <a:latin typeface="Times New Roman" panose="02020603050405020304" pitchFamily="18" charset="0"/>
              </a:rPr>
              <a:t>12</a:t>
            </a:r>
            <a:r>
              <a:rPr lang="en-US" altLang="ru-RU" sz="3200" b="1" dirty="0" smtClean="0">
                <a:solidFill>
                  <a:schemeClr val="accent2">
                    <a:lumMod val="50000"/>
                  </a:schemeClr>
                </a:solidFill>
                <a:latin typeface="Times New Roman" panose="02020603050405020304" pitchFamily="18" charset="0"/>
              </a:rPr>
              <a:t>-</a:t>
            </a:r>
            <a:r>
              <a:rPr lang="uz-Cyrl-UZ" altLang="ru-RU" sz="3200" b="1" dirty="0" smtClean="0">
                <a:solidFill>
                  <a:schemeClr val="accent2">
                    <a:lumMod val="50000"/>
                  </a:schemeClr>
                </a:solidFill>
                <a:latin typeface="Times New Roman" panose="02020603050405020304" pitchFamily="18" charset="0"/>
              </a:rPr>
              <a:t>мавзу:  </a:t>
            </a:r>
            <a:r>
              <a:rPr lang="ru-RU" altLang="ru-RU" sz="2800" b="1" dirty="0" smtClean="0">
                <a:solidFill>
                  <a:schemeClr val="accent2">
                    <a:lumMod val="50000"/>
                  </a:schemeClr>
                </a:solidFill>
                <a:latin typeface="Times New Roman" panose="02020603050405020304" pitchFamily="18" charset="0"/>
              </a:rPr>
              <a:t>ЯЙЛОВЛАРИДА ТАРҚАЛГАН БУТА ВА ЯРИМ БУТА ЎСИМЛИКЛАР</a:t>
            </a:r>
            <a:endParaRPr lang="ru-RU" altLang="ru-RU" sz="2800" dirty="0" smtClean="0">
              <a:solidFill>
                <a:schemeClr val="accent2">
                  <a:lumMod val="50000"/>
                </a:schemeClr>
              </a:solidFill>
              <a:latin typeface="Times New Roman" panose="02020603050405020304" pitchFamily="18" charset="0"/>
            </a:endParaRPr>
          </a:p>
        </p:txBody>
      </p:sp>
      <p:sp>
        <p:nvSpPr>
          <p:cNvPr id="3" name="Прямоугольник 2"/>
          <p:cNvSpPr/>
          <p:nvPr/>
        </p:nvSpPr>
        <p:spPr>
          <a:xfrm>
            <a:off x="1187450" y="2852738"/>
            <a:ext cx="6697663" cy="3046988"/>
          </a:xfrm>
          <a:prstGeom prst="rect">
            <a:avLst/>
          </a:prstGeom>
        </p:spPr>
        <p:txBody>
          <a:bodyPr>
            <a:spAutoFit/>
          </a:bodyPr>
          <a:lstStyle/>
          <a:p>
            <a:pPr algn="ctr">
              <a:defRPr/>
            </a:pPr>
            <a:r>
              <a:rPr lang="uz-Cyrl-UZ" altLang="ru-RU" sz="2400" b="1" i="1" dirty="0">
                <a:solidFill>
                  <a:schemeClr val="accent2">
                    <a:lumMod val="50000"/>
                  </a:schemeClr>
                </a:solidFill>
                <a:latin typeface="Times New Roman" panose="02020603050405020304" pitchFamily="18" charset="0"/>
                <a:cs typeface="Times New Roman" panose="02020603050405020304" pitchFamily="18" charset="0"/>
              </a:rPr>
              <a:t>РЕЖА:</a:t>
            </a:r>
            <a:endParaRPr lang="en-US" altLang="ru-RU" sz="2400" b="1" i="1" dirty="0">
              <a:solidFill>
                <a:schemeClr val="accent2">
                  <a:lumMod val="50000"/>
                </a:schemeClr>
              </a:solidFill>
              <a:latin typeface="Times New Roman" panose="02020603050405020304" pitchFamily="18" charset="0"/>
              <a:cs typeface="Times New Roman" panose="02020603050405020304" pitchFamily="18" charset="0"/>
            </a:endParaRPr>
          </a:p>
          <a:p>
            <a:pPr algn="ctr">
              <a:defRPr/>
            </a:pPr>
            <a:endParaRPr lang="uz-Cyrl-UZ" altLang="ru-RU" sz="2400" b="1" i="1" dirty="0">
              <a:solidFill>
                <a:schemeClr val="accent2">
                  <a:lumMod val="50000"/>
                </a:schemeClr>
              </a:solidFill>
              <a:latin typeface="Times New Roman" panose="02020603050405020304" pitchFamily="18" charset="0"/>
              <a:cs typeface="Times New Roman" panose="02020603050405020304" pitchFamily="18" charset="0"/>
            </a:endParaRPr>
          </a:p>
          <a:p>
            <a:pPr>
              <a:defRPr/>
            </a:pPr>
            <a:r>
              <a:rPr lang="uz-Cyrl-UZ" altLang="ru-RU" sz="2400" b="1" i="1" dirty="0">
                <a:solidFill>
                  <a:schemeClr val="accent2">
                    <a:lumMod val="50000"/>
                  </a:schemeClr>
                </a:solidFill>
                <a:latin typeface="Times New Roman" panose="02020603050405020304" pitchFamily="18" charset="0"/>
                <a:cs typeface="Times New Roman" panose="02020603050405020304" pitchFamily="18" charset="0"/>
              </a:rPr>
              <a:t>1.	Яйловларида тарқалган бута ва ярим бута ўсимликлар умумий таснифи</a:t>
            </a:r>
          </a:p>
          <a:p>
            <a:pPr>
              <a:defRPr/>
            </a:pPr>
            <a:r>
              <a:rPr lang="uz-Cyrl-UZ" altLang="ru-RU" sz="2400" b="1" i="1" dirty="0">
                <a:solidFill>
                  <a:schemeClr val="accent2">
                    <a:lumMod val="50000"/>
                  </a:schemeClr>
                </a:solidFill>
                <a:latin typeface="Times New Roman" panose="02020603050405020304" pitchFamily="18" charset="0"/>
                <a:cs typeface="Times New Roman" panose="02020603050405020304" pitchFamily="18" charset="0"/>
              </a:rPr>
              <a:t>2.	Табиий  яйловларда тарқалган бута ўсимликлар</a:t>
            </a:r>
          </a:p>
          <a:p>
            <a:pPr>
              <a:defRPr/>
            </a:pPr>
            <a:r>
              <a:rPr lang="uz-Cyrl-UZ" altLang="ru-RU" sz="2400" b="1" i="1" dirty="0">
                <a:solidFill>
                  <a:schemeClr val="accent2">
                    <a:lumMod val="50000"/>
                  </a:schemeClr>
                </a:solidFill>
                <a:latin typeface="Times New Roman" panose="02020603050405020304" pitchFamily="18" charset="0"/>
                <a:cs typeface="Times New Roman" panose="02020603050405020304" pitchFamily="18" charset="0"/>
              </a:rPr>
              <a:t>3.	Яйловларида тарқалган ярим бута ўсимликлар</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Прямоугольник 1"/>
          <p:cNvSpPr>
            <a:spLocks noChangeArrowheads="1"/>
          </p:cNvSpPr>
          <p:nvPr/>
        </p:nvSpPr>
        <p:spPr bwMode="auto">
          <a:xfrm>
            <a:off x="251520" y="260648"/>
            <a:ext cx="8652882" cy="400110"/>
          </a:xfrm>
          <a:prstGeom prst="rect">
            <a:avLst/>
          </a:prstGeom>
          <a:ln/>
          <a:extLst/>
        </p:spPr>
        <p:style>
          <a:lnRef idx="2">
            <a:schemeClr val="accent1"/>
          </a:lnRef>
          <a:fillRef idx="1">
            <a:schemeClr val="lt1"/>
          </a:fillRef>
          <a:effectRef idx="0">
            <a:schemeClr val="accent1"/>
          </a:effectRef>
          <a:fontRef idx="minor">
            <a:schemeClr val="dk1"/>
          </a:fontRef>
        </p:style>
        <p:txBody>
          <a:bodyPr wrap="non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ru-RU" altLang="ru-RU" sz="2000" b="1" dirty="0" err="1" smtClean="0">
                <a:solidFill>
                  <a:srgbClr val="0066FF"/>
                </a:solidFill>
                <a:latin typeface="Times New Roman" panose="02020603050405020304" pitchFamily="18" charset="0"/>
                <a:cs typeface="Times New Roman" panose="02020603050405020304" pitchFamily="18" charset="0"/>
              </a:rPr>
              <a:t>Яйловларида</a:t>
            </a:r>
            <a:r>
              <a:rPr lang="ru-RU" altLang="ru-RU" sz="2000" b="1" dirty="0" smtClean="0">
                <a:solidFill>
                  <a:srgbClr val="0066FF"/>
                </a:solidFill>
                <a:latin typeface="Times New Roman" panose="02020603050405020304" pitchFamily="18" charset="0"/>
                <a:cs typeface="Times New Roman" panose="02020603050405020304" pitchFamily="18" charset="0"/>
              </a:rPr>
              <a:t> </a:t>
            </a:r>
            <a:r>
              <a:rPr lang="ru-RU" altLang="ru-RU" sz="2000" b="1" dirty="0" err="1">
                <a:solidFill>
                  <a:srgbClr val="0066FF"/>
                </a:solidFill>
                <a:latin typeface="Times New Roman" panose="02020603050405020304" pitchFamily="18" charset="0"/>
                <a:cs typeface="Times New Roman" panose="02020603050405020304" pitchFamily="18" charset="0"/>
              </a:rPr>
              <a:t>тарқалган</a:t>
            </a:r>
            <a:r>
              <a:rPr lang="ru-RU" altLang="ru-RU" sz="2000" b="1" dirty="0">
                <a:solidFill>
                  <a:srgbClr val="0066FF"/>
                </a:solidFill>
                <a:latin typeface="Times New Roman" panose="02020603050405020304" pitchFamily="18" charset="0"/>
                <a:cs typeface="Times New Roman" panose="02020603050405020304" pitchFamily="18" charset="0"/>
              </a:rPr>
              <a:t> бута </a:t>
            </a:r>
            <a:r>
              <a:rPr lang="ru-RU" altLang="ru-RU" sz="2000" b="1" dirty="0" err="1">
                <a:solidFill>
                  <a:srgbClr val="0066FF"/>
                </a:solidFill>
                <a:latin typeface="Times New Roman" panose="02020603050405020304" pitchFamily="18" charset="0"/>
                <a:cs typeface="Times New Roman" panose="02020603050405020304" pitchFamily="18" charset="0"/>
              </a:rPr>
              <a:t>ва</a:t>
            </a:r>
            <a:r>
              <a:rPr lang="ru-RU" altLang="ru-RU" sz="2000" b="1" dirty="0">
                <a:solidFill>
                  <a:srgbClr val="0066FF"/>
                </a:solidFill>
                <a:latin typeface="Times New Roman" panose="02020603050405020304" pitchFamily="18" charset="0"/>
                <a:cs typeface="Times New Roman" panose="02020603050405020304" pitchFamily="18" charset="0"/>
              </a:rPr>
              <a:t> ярим бута </a:t>
            </a:r>
            <a:r>
              <a:rPr lang="ru-RU" altLang="ru-RU" sz="2000" b="1" dirty="0" err="1">
                <a:solidFill>
                  <a:srgbClr val="0066FF"/>
                </a:solidFill>
                <a:latin typeface="Times New Roman" panose="02020603050405020304" pitchFamily="18" charset="0"/>
                <a:cs typeface="Times New Roman" panose="02020603050405020304" pitchFamily="18" charset="0"/>
              </a:rPr>
              <a:t>ўсимликлар</a:t>
            </a:r>
            <a:r>
              <a:rPr lang="ru-RU" altLang="ru-RU" sz="2000" b="1" dirty="0">
                <a:solidFill>
                  <a:srgbClr val="0066FF"/>
                </a:solidFill>
                <a:latin typeface="Times New Roman" panose="02020603050405020304" pitchFamily="18" charset="0"/>
                <a:cs typeface="Times New Roman" panose="02020603050405020304" pitchFamily="18" charset="0"/>
              </a:rPr>
              <a:t> </a:t>
            </a:r>
            <a:r>
              <a:rPr lang="ru-RU" altLang="ru-RU" sz="2000" b="1" dirty="0" err="1">
                <a:solidFill>
                  <a:srgbClr val="0066FF"/>
                </a:solidFill>
                <a:latin typeface="Times New Roman" panose="02020603050405020304" pitchFamily="18" charset="0"/>
                <a:cs typeface="Times New Roman" panose="02020603050405020304" pitchFamily="18" charset="0"/>
              </a:rPr>
              <a:t>умумий</a:t>
            </a:r>
            <a:r>
              <a:rPr lang="ru-RU" altLang="ru-RU" sz="2000" b="1" dirty="0">
                <a:solidFill>
                  <a:srgbClr val="0066FF"/>
                </a:solidFill>
                <a:latin typeface="Times New Roman" panose="02020603050405020304" pitchFamily="18" charset="0"/>
                <a:cs typeface="Times New Roman" panose="02020603050405020304" pitchFamily="18" charset="0"/>
              </a:rPr>
              <a:t> </a:t>
            </a:r>
            <a:r>
              <a:rPr lang="ru-RU" altLang="ru-RU" sz="2000" b="1" dirty="0" err="1">
                <a:solidFill>
                  <a:srgbClr val="0066FF"/>
                </a:solidFill>
                <a:latin typeface="Times New Roman" panose="02020603050405020304" pitchFamily="18" charset="0"/>
                <a:cs typeface="Times New Roman" panose="02020603050405020304" pitchFamily="18" charset="0"/>
              </a:rPr>
              <a:t>таснифи</a:t>
            </a:r>
            <a:endParaRPr lang="ru-RU" altLang="ru-RU" sz="2000" b="1" dirty="0">
              <a:solidFill>
                <a:srgbClr val="0066FF"/>
              </a:solidFill>
            </a:endParaRPr>
          </a:p>
        </p:txBody>
      </p:sp>
      <p:pic>
        <p:nvPicPr>
          <p:cNvPr id="11268" name="Рисунок 3"/>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285720" y="4175522"/>
            <a:ext cx="2357454" cy="27098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098" name="Picture 2" descr="C:\ЮНЕСКО\Слайдлар\Ем хашак етиштириш\рАСМЛАР\image001(3).png"/>
          <p:cNvPicPr>
            <a:picLocks noChangeAspect="1" noChangeArrowheads="1"/>
          </p:cNvPicPr>
          <p:nvPr/>
        </p:nvPicPr>
        <p:blipFill>
          <a:blip r:embed="rId3"/>
          <a:srcRect/>
          <a:stretch>
            <a:fillRect/>
          </a:stretch>
        </p:blipFill>
        <p:spPr bwMode="auto">
          <a:xfrm>
            <a:off x="5572132" y="4169030"/>
            <a:ext cx="3364940" cy="2500330"/>
          </a:xfrm>
          <a:prstGeom prst="rect">
            <a:avLst/>
          </a:prstGeom>
          <a:noFill/>
        </p:spPr>
      </p:pic>
      <p:pic>
        <p:nvPicPr>
          <p:cNvPr id="4099" name="Picture 3" descr="C:\ЮНЕСКО\Слайдлар\Ем хашак етиштириш\рАСМЛАР\images (15).jpg"/>
          <p:cNvPicPr>
            <a:picLocks noChangeAspect="1" noChangeArrowheads="1"/>
          </p:cNvPicPr>
          <p:nvPr/>
        </p:nvPicPr>
        <p:blipFill>
          <a:blip r:embed="rId4"/>
          <a:srcRect/>
          <a:stretch>
            <a:fillRect/>
          </a:stretch>
        </p:blipFill>
        <p:spPr bwMode="auto">
          <a:xfrm>
            <a:off x="2786050" y="4383344"/>
            <a:ext cx="2612786" cy="2286016"/>
          </a:xfrm>
          <a:prstGeom prst="rect">
            <a:avLst/>
          </a:prstGeom>
          <a:noFill/>
        </p:spPr>
      </p:pic>
      <p:sp>
        <p:nvSpPr>
          <p:cNvPr id="2" name="Rectangle 1"/>
          <p:cNvSpPr>
            <a:spLocks noChangeArrowheads="1"/>
          </p:cNvSpPr>
          <p:nvPr/>
        </p:nvSpPr>
        <p:spPr bwMode="auto">
          <a:xfrm rot="10800000" flipV="1">
            <a:off x="77461" y="718767"/>
            <a:ext cx="9001000" cy="3416320"/>
          </a:xfrm>
          <a:prstGeom prst="rect">
            <a:avLst/>
          </a:prstGeom>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anchor="ctr" anchorCtr="0" compatLnSpc="1">
            <a:prstTxWarp prst="textNoShape">
              <a:avLst/>
            </a:prstTxWarp>
            <a:spAutoFit/>
          </a:bodyPr>
          <a:lstStyle>
            <a:lvl1pPr indent="4572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57200" algn="just" defTabSz="914400" rtl="0" eaLnBrk="0" fontAlgn="base" latinLnBrk="0" hangingPunct="0">
              <a:lnSpc>
                <a:spcPct val="100000"/>
              </a:lnSpc>
              <a:spcBef>
                <a:spcPct val="0"/>
              </a:spcBef>
              <a:spcAft>
                <a:spcPct val="0"/>
              </a:spcAft>
              <a:buClrTx/>
              <a:buSzTx/>
              <a:buFontTx/>
              <a:buNone/>
              <a:tabLst/>
            </a:pPr>
            <a:r>
              <a:rPr kumimoji="0" lang="uz-Cyrl-UZ" altLang="ru-RU" sz="2400" b="0" i="0" u="none" strike="noStrike" cap="none" normalizeH="0" baseline="0" dirty="0" smtClean="0">
                <a:ln>
                  <a:noFill/>
                </a:ln>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Табиий озуқа майдонларида кўпйиллик ўтлардан ташқари кўпйиллик буталар, яримбуталар ва яримбутачалар ҳам ўсади ва булар турли ҳайвонлар учун озуқа ҳисобланади.</a:t>
            </a:r>
            <a:endParaRPr kumimoji="0" lang="ru-RU" altLang="ru-RU" sz="1100" b="0" i="0" u="none" strike="noStrike" cap="none" normalizeH="0" baseline="0" dirty="0" smtClean="0">
              <a:ln>
                <a:noFill/>
              </a:ln>
              <a:solidFill>
                <a:srgbClr val="FFFF00"/>
              </a:solidFill>
              <a:effectLst/>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uz-Cyrl-UZ" altLang="ru-RU" sz="2400" b="0" i="0" u="none" strike="noStrike" cap="none" normalizeH="0" baseline="0" dirty="0" smtClean="0">
                <a:ln>
                  <a:noFill/>
                </a:ln>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Буталар дарахтлар каби йўғонлашган битта танага эга эмас, улар ер устида шохлайди ва бир нечта ингичка поялардан иборат бўлади. Бўйи 4-5 м бўлади ва узоқ йил яшайди. Айрим буталар яхши озуқа беради. Масалан, чўл зонасида оқ ва қора саксовулларнинг барг ва ёш новдаларини туялар ва қўйлар яхши ейди.</a:t>
            </a:r>
            <a:endParaRPr kumimoji="0" lang="uz-Cyrl-UZ" altLang="ru-RU" sz="3200" b="0" i="0" u="none" strike="noStrike" cap="none" normalizeH="0" baseline="0" dirty="0" smtClean="0">
              <a:ln>
                <a:noFill/>
              </a:ln>
              <a:solidFill>
                <a:srgbClr val="FFFF00"/>
              </a:solidFill>
              <a:effectLs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476672"/>
            <a:ext cx="8568952" cy="2554545"/>
          </a:xfrm>
          <a:prstGeom prst="rect">
            <a:avLst/>
          </a:prstGeom>
          <a:pattFill prst="pct5">
            <a:fgClr>
              <a:schemeClr val="accent2"/>
            </a:fgClr>
            <a:bgClr>
              <a:schemeClr val="bg1"/>
            </a:bgClr>
          </a:pattFill>
        </p:spPr>
        <p:txBody>
          <a:bodyPr wrap="square">
            <a:spAutoFit/>
          </a:bodyPr>
          <a:lstStyle/>
          <a:p>
            <a:pPr algn="just"/>
            <a:r>
              <a:rPr lang="uz-Cyrl-UZ" sz="2000" dirty="0"/>
              <a:t>Чўлларда ўсадиган </a:t>
            </a:r>
            <a:r>
              <a:rPr lang="uz-Cyrl-UZ" sz="2000" b="1" i="1" dirty="0"/>
              <a:t>буталарга </a:t>
            </a:r>
            <a:r>
              <a:rPr lang="uz-Cyrl-UZ" sz="2000" dirty="0"/>
              <a:t>келсақ улар дарахтлардан танасизлиги, унинг ўрнига бир нечта таначаларнинг мавжудлиги билан фарқланиб туради. Буталарнинг бўйи 4-5 м, чўлда- 2-2.5 метр атрофида. Яшаш даври ўртача 20-30 йил, баъзан 100 йилгача етади. Ҳар йил таналарининг бир қисми, яъни, кўп йиллик таналар ўзунлигининг ярмидан ками қурийди; қайта тикланиши (кўкариш) тананинг қолган қисмидаги кўртаклар ҳисобидан давом этади</a:t>
            </a:r>
            <a:endParaRPr lang="ru-RU" sz="2000" dirty="0"/>
          </a:p>
        </p:txBody>
      </p:sp>
      <p:pic>
        <p:nvPicPr>
          <p:cNvPr id="7170" name="Picture 2" descr="C:\ЮНЕСКО\Слайдлар\Ем хашак етиштириш\рАСМЛАР\images (16).jpg"/>
          <p:cNvPicPr>
            <a:picLocks noChangeAspect="1" noChangeArrowheads="1"/>
          </p:cNvPicPr>
          <p:nvPr/>
        </p:nvPicPr>
        <p:blipFill>
          <a:blip r:embed="rId2"/>
          <a:srcRect/>
          <a:stretch>
            <a:fillRect/>
          </a:stretch>
        </p:blipFill>
        <p:spPr bwMode="auto">
          <a:xfrm>
            <a:off x="428596" y="3643314"/>
            <a:ext cx="3929058" cy="2786082"/>
          </a:xfrm>
          <a:prstGeom prst="rect">
            <a:avLst/>
          </a:prstGeom>
          <a:noFill/>
        </p:spPr>
      </p:pic>
      <p:pic>
        <p:nvPicPr>
          <p:cNvPr id="7171" name="Picture 3" descr="C:\ЮНЕСКО\Слайдлар\Ем хашак етиштириш\рАСМЛАР\images (17).jpg"/>
          <p:cNvPicPr>
            <a:picLocks noChangeAspect="1" noChangeArrowheads="1"/>
          </p:cNvPicPr>
          <p:nvPr/>
        </p:nvPicPr>
        <p:blipFill>
          <a:blip r:embed="rId3"/>
          <a:srcRect/>
          <a:stretch>
            <a:fillRect/>
          </a:stretch>
        </p:blipFill>
        <p:spPr bwMode="auto">
          <a:xfrm>
            <a:off x="4857752" y="3643314"/>
            <a:ext cx="3648102" cy="2765426"/>
          </a:xfrm>
          <a:prstGeom prst="rect">
            <a:avLst/>
          </a:prstGeom>
          <a:noFill/>
        </p:spPr>
      </p:pic>
    </p:spTree>
    <p:extLst>
      <p:ext uri="{BB962C8B-B14F-4D97-AF65-F5344CB8AC3E}">
        <p14:creationId xmlns:p14="http://schemas.microsoft.com/office/powerpoint/2010/main" xmlns="" val="10186932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idx="1"/>
          </p:nvPr>
        </p:nvSpPr>
        <p:spPr>
          <a:xfrm>
            <a:off x="3635896" y="404664"/>
            <a:ext cx="5184775" cy="6120680"/>
          </a:xfrm>
          <a:pattFill prst="dotGrid">
            <a:fgClr>
              <a:schemeClr val="accent1"/>
            </a:fgClr>
            <a:bgClr>
              <a:schemeClr val="bg1"/>
            </a:bgClr>
          </a:pattFill>
          <a:ln>
            <a:solidFill>
              <a:schemeClr val="accent2">
                <a:lumMod val="75000"/>
              </a:schemeClr>
            </a:solidFill>
          </a:ln>
        </p:spPr>
        <p:txBody>
          <a:bodyPr rtlCol="0">
            <a:noAutofit/>
          </a:bodyPr>
          <a:lstStyle/>
          <a:p>
            <a:r>
              <a:rPr lang="uz-Cyrl-UZ" altLang="ru-RU" sz="2600"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uz-Cyrl-UZ" sz="2600" dirty="0"/>
              <a:t>Буталарнинг тарқалиш зонаси анча кенг-тундрадан тортиб тропикларгача. </a:t>
            </a:r>
            <a:r>
              <a:rPr lang="ru-RU" sz="2600" dirty="0"/>
              <a:t>Улар </a:t>
            </a:r>
            <a:r>
              <a:rPr lang="ru-RU" sz="2600" dirty="0" err="1"/>
              <a:t>ҳам</a:t>
            </a:r>
            <a:r>
              <a:rPr lang="ru-RU" sz="2600" dirty="0"/>
              <a:t> </a:t>
            </a:r>
            <a:r>
              <a:rPr lang="ru-RU" sz="2600" dirty="0" err="1"/>
              <a:t>дарахтлардек</a:t>
            </a:r>
            <a:r>
              <a:rPr lang="ru-RU" sz="2600" dirty="0"/>
              <a:t> </a:t>
            </a:r>
            <a:r>
              <a:rPr lang="ru-RU" sz="2600" b="1" dirty="0"/>
              <a:t>доим </a:t>
            </a:r>
            <a:r>
              <a:rPr lang="ru-RU" sz="2600" b="1" dirty="0" err="1"/>
              <a:t>яшил</a:t>
            </a:r>
            <a:r>
              <a:rPr lang="ru-RU" sz="2600" dirty="0"/>
              <a:t> </a:t>
            </a:r>
            <a:r>
              <a:rPr lang="ru-RU" sz="2600" dirty="0" err="1"/>
              <a:t>ва</a:t>
            </a:r>
            <a:r>
              <a:rPr lang="ru-RU" sz="2600" dirty="0"/>
              <a:t> </a:t>
            </a:r>
            <a:r>
              <a:rPr lang="ru-RU" sz="2600" b="1" dirty="0" err="1"/>
              <a:t>ёзги</a:t>
            </a:r>
            <a:r>
              <a:rPr lang="ru-RU" sz="2600" b="1" dirty="0"/>
              <a:t> </a:t>
            </a:r>
            <a:r>
              <a:rPr lang="ru-RU" sz="2600" b="1" dirty="0" err="1"/>
              <a:t>яшил</a:t>
            </a:r>
            <a:r>
              <a:rPr lang="ru-RU" sz="2600" b="1" dirty="0"/>
              <a:t> </a:t>
            </a:r>
            <a:r>
              <a:rPr lang="ru-RU" sz="2600" dirty="0" err="1"/>
              <a:t>гуруҳга</a:t>
            </a:r>
            <a:r>
              <a:rPr lang="ru-RU" sz="2600" dirty="0"/>
              <a:t> </a:t>
            </a:r>
            <a:r>
              <a:rPr lang="ru-RU" sz="2600" dirty="0" err="1"/>
              <a:t>ажратилади</a:t>
            </a:r>
            <a:r>
              <a:rPr lang="ru-RU" sz="2600" dirty="0"/>
              <a:t>. </a:t>
            </a:r>
            <a:r>
              <a:rPr lang="ru-RU" sz="2600" dirty="0" err="1"/>
              <a:t>Биринчисига</a:t>
            </a:r>
            <a:r>
              <a:rPr lang="ru-RU" sz="2600" dirty="0"/>
              <a:t> </a:t>
            </a:r>
            <a:r>
              <a:rPr lang="ru-RU" sz="2600" dirty="0" err="1"/>
              <a:t>Қрим</a:t>
            </a:r>
            <a:r>
              <a:rPr lang="ru-RU" sz="2600" dirty="0"/>
              <a:t>, </a:t>
            </a:r>
            <a:r>
              <a:rPr lang="ru-RU" sz="2600" dirty="0" err="1"/>
              <a:t>Кавказда</a:t>
            </a:r>
            <a:r>
              <a:rPr lang="ru-RU" sz="2600" dirty="0"/>
              <a:t> </a:t>
            </a:r>
            <a:r>
              <a:rPr lang="ru-RU" sz="2600" dirty="0" err="1"/>
              <a:t>ўсадиган</a:t>
            </a:r>
            <a:r>
              <a:rPr lang="ru-RU" sz="2600" dirty="0"/>
              <a:t> лавр, рододендрон, брусника, </a:t>
            </a:r>
            <a:r>
              <a:rPr lang="ru-RU" sz="2600" dirty="0" err="1"/>
              <a:t>коссондраларни</a:t>
            </a:r>
            <a:r>
              <a:rPr lang="ru-RU" sz="2600" dirty="0"/>
              <a:t>; </a:t>
            </a:r>
            <a:r>
              <a:rPr lang="ru-RU" sz="2600" dirty="0" err="1"/>
              <a:t>иккинчисига</a:t>
            </a:r>
            <a:r>
              <a:rPr lang="ru-RU" sz="2600" dirty="0"/>
              <a:t> — </a:t>
            </a:r>
            <a:r>
              <a:rPr lang="ru-RU" sz="2600" dirty="0" err="1"/>
              <a:t>қрушина</a:t>
            </a:r>
            <a:r>
              <a:rPr lang="ru-RU" sz="2600" dirty="0"/>
              <a:t>, малина, черника, </a:t>
            </a:r>
            <a:r>
              <a:rPr lang="ru-RU" sz="2600" dirty="0" err="1"/>
              <a:t>толлар</a:t>
            </a:r>
            <a:r>
              <a:rPr lang="ru-RU" sz="2600" dirty="0"/>
              <a:t>, </a:t>
            </a:r>
            <a:r>
              <a:rPr lang="ru-RU" sz="2600" dirty="0" err="1"/>
              <a:t>тераклар</a:t>
            </a:r>
            <a:r>
              <a:rPr lang="ru-RU" sz="2600" dirty="0"/>
              <a:t> </a:t>
            </a:r>
            <a:r>
              <a:rPr lang="ru-RU" sz="2600" dirty="0" err="1"/>
              <a:t>мисол</a:t>
            </a:r>
            <a:r>
              <a:rPr lang="ru-RU" sz="2600" dirty="0"/>
              <a:t> </a:t>
            </a:r>
            <a:r>
              <a:rPr lang="ru-RU" sz="2600" dirty="0" err="1"/>
              <a:t>бўлаолади</a:t>
            </a:r>
            <a:r>
              <a:rPr lang="ru-RU" sz="2600" dirty="0"/>
              <a:t>. </a:t>
            </a:r>
            <a:r>
              <a:rPr lang="ru-RU" sz="2600" dirty="0" err="1"/>
              <a:t>Бу</a:t>
            </a:r>
            <a:r>
              <a:rPr lang="ru-RU" sz="2600" dirty="0"/>
              <a:t> </a:t>
            </a:r>
            <a:r>
              <a:rPr lang="ru-RU" sz="2600" dirty="0" err="1"/>
              <a:t>турларнинг</a:t>
            </a:r>
            <a:r>
              <a:rPr lang="ru-RU" sz="2600" dirty="0"/>
              <a:t> </a:t>
            </a:r>
            <a:r>
              <a:rPr lang="ru-RU" sz="2600" dirty="0" err="1"/>
              <a:t>озуқавий</a:t>
            </a:r>
            <a:r>
              <a:rPr lang="ru-RU" sz="2600" dirty="0"/>
              <a:t> </a:t>
            </a:r>
            <a:r>
              <a:rPr lang="ru-RU" sz="2600" dirty="0" err="1"/>
              <a:t>аҳамияти</a:t>
            </a:r>
            <a:r>
              <a:rPr lang="ru-RU" sz="2600" dirty="0"/>
              <a:t> </a:t>
            </a:r>
            <a:r>
              <a:rPr lang="ru-RU" sz="2600" dirty="0" err="1"/>
              <a:t>ва</a:t>
            </a:r>
            <a:r>
              <a:rPr lang="ru-RU" sz="2600" dirty="0"/>
              <a:t> </a:t>
            </a:r>
            <a:r>
              <a:rPr lang="ru-RU" sz="2600" dirty="0" err="1"/>
              <a:t>ейилувчанлиги</a:t>
            </a:r>
            <a:r>
              <a:rPr lang="ru-RU" sz="2600" dirty="0"/>
              <a:t> паст. </a:t>
            </a:r>
          </a:p>
          <a:p>
            <a:pPr marL="0" indent="0" algn="just" eaLnBrk="1" fontAlgn="auto" hangingPunct="1">
              <a:spcAft>
                <a:spcPts val="0"/>
              </a:spcAft>
              <a:buFont typeface="Wingdings 3" panose="05040102010807070707" pitchFamily="18" charset="2"/>
              <a:buNone/>
              <a:defRPr/>
            </a:pPr>
            <a:endParaRPr lang="uz-Cyrl-UZ" altLang="ru-RU" sz="26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31631" y="436295"/>
            <a:ext cx="3521968" cy="2533650"/>
          </a:xfrm>
          <a:prstGeom prst="rect">
            <a:avLst/>
          </a:prstGeom>
        </p:spPr>
      </p:pic>
      <p:pic>
        <p:nvPicPr>
          <p:cNvPr id="4" name="Рисунок 3"/>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35496" y="3429000"/>
            <a:ext cx="3482503" cy="2304256"/>
          </a:xfrm>
          <a:prstGeom prst="rect">
            <a:avLst/>
          </a:prstGeom>
        </p:spPr>
      </p:pic>
    </p:spTree>
    <p:extLst>
      <p:ext uri="{BB962C8B-B14F-4D97-AF65-F5344CB8AC3E}">
        <p14:creationId xmlns:p14="http://schemas.microsoft.com/office/powerpoint/2010/main" xmlns="" val="16188629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336675" y="333375"/>
            <a:ext cx="6348413" cy="600075"/>
          </a:xfrm>
        </p:spPr>
        <p:txBody>
          <a:bodyPr/>
          <a:lstStyle/>
          <a:p>
            <a:pPr algn="ctr" eaLnBrk="1" hangingPunct="1"/>
            <a:r>
              <a:rPr lang="ru-RU" sz="3200" b="1" dirty="0" err="1" smtClean="0"/>
              <a:t>Бутачалар</a:t>
            </a:r>
            <a:r>
              <a:rPr lang="ru-RU" altLang="ru-RU" sz="3200" b="1" dirty="0" smtClean="0">
                <a:solidFill>
                  <a:srgbClr val="0066FF"/>
                </a:solidFill>
                <a:latin typeface="Times New Roman" panose="02020603050405020304" pitchFamily="18" charset="0"/>
                <a:cs typeface="Times New Roman" panose="02020603050405020304" pitchFamily="18" charset="0"/>
              </a:rPr>
              <a:t>.</a:t>
            </a:r>
          </a:p>
        </p:txBody>
      </p:sp>
      <p:sp>
        <p:nvSpPr>
          <p:cNvPr id="30723" name="Rectangle 3"/>
          <p:cNvSpPr>
            <a:spLocks noGrp="1" noChangeArrowheads="1"/>
          </p:cNvSpPr>
          <p:nvPr>
            <p:ph idx="1"/>
          </p:nvPr>
        </p:nvSpPr>
        <p:spPr>
          <a:xfrm>
            <a:off x="251520" y="933450"/>
            <a:ext cx="8229600" cy="2448619"/>
          </a:xfrm>
          <a:pattFill prst="dotGrid">
            <a:fgClr>
              <a:schemeClr val="accent1"/>
            </a:fgClr>
            <a:bgClr>
              <a:schemeClr val="bg1"/>
            </a:bgClr>
          </a:pattFill>
          <a:ln>
            <a:solidFill>
              <a:schemeClr val="accent2">
                <a:lumMod val="75000"/>
              </a:schemeClr>
            </a:solidFill>
          </a:ln>
        </p:spPr>
        <p:txBody>
          <a:bodyPr rtlCol="0">
            <a:noAutofit/>
          </a:bodyPr>
          <a:lstStyle/>
          <a:p>
            <a:r>
              <a:rPr lang="ru-RU" sz="2400" dirty="0" err="1"/>
              <a:t>Ташқи</a:t>
            </a:r>
            <a:r>
              <a:rPr lang="ru-RU" sz="2400" dirty="0"/>
              <a:t> </a:t>
            </a:r>
            <a:r>
              <a:rPr lang="ru-RU" sz="2400" dirty="0" err="1"/>
              <a:t>кўриниши</a:t>
            </a:r>
            <a:r>
              <a:rPr lang="ru-RU" sz="2400" dirty="0"/>
              <a:t> </a:t>
            </a:r>
            <a:r>
              <a:rPr lang="ru-RU" sz="2400" dirty="0" err="1"/>
              <a:t>жиҳатдан</a:t>
            </a:r>
            <a:r>
              <a:rPr lang="ru-RU" sz="2400" dirty="0"/>
              <a:t> </a:t>
            </a:r>
            <a:r>
              <a:rPr lang="ru-RU" sz="2400" dirty="0" err="1"/>
              <a:t>буталарга</a:t>
            </a:r>
            <a:r>
              <a:rPr lang="ru-RU" sz="2400" dirty="0"/>
              <a:t> </a:t>
            </a:r>
            <a:r>
              <a:rPr lang="ru-RU" sz="2400" dirty="0" err="1"/>
              <a:t>ўхшаш</a:t>
            </a:r>
            <a:r>
              <a:rPr lang="ru-RU" sz="2400" dirty="0"/>
              <a:t> </a:t>
            </a:r>
            <a:r>
              <a:rPr lang="ru-RU" sz="2400" dirty="0" err="1"/>
              <a:t>бўлса</a:t>
            </a:r>
            <a:r>
              <a:rPr lang="ru-RU" sz="2400" dirty="0"/>
              <a:t> </a:t>
            </a:r>
            <a:r>
              <a:rPr lang="ru-RU" sz="2400" dirty="0" err="1"/>
              <a:t>ҳам</a:t>
            </a:r>
            <a:r>
              <a:rPr lang="ru-RU" sz="2400" dirty="0"/>
              <a:t> </a:t>
            </a:r>
            <a:r>
              <a:rPr lang="ru-RU" sz="2400" dirty="0" err="1"/>
              <a:t>баландлиги</a:t>
            </a:r>
            <a:r>
              <a:rPr lang="ru-RU" sz="2400" dirty="0"/>
              <a:t> 0.5 </a:t>
            </a:r>
            <a:r>
              <a:rPr lang="ru-RU" sz="2400" dirty="0" err="1"/>
              <a:t>метрдан</a:t>
            </a:r>
            <a:r>
              <a:rPr lang="ru-RU" sz="2400" dirty="0"/>
              <a:t> </a:t>
            </a:r>
            <a:r>
              <a:rPr lang="ru-RU" sz="2400" dirty="0" err="1"/>
              <a:t>ошмаган</a:t>
            </a:r>
            <a:r>
              <a:rPr lang="ru-RU" sz="2400" dirty="0"/>
              <a:t> </a:t>
            </a:r>
            <a:r>
              <a:rPr lang="ru-RU" sz="2400" dirty="0" err="1"/>
              <a:t>буталар</a:t>
            </a:r>
            <a:r>
              <a:rPr lang="ru-RU" sz="2400" dirty="0"/>
              <a:t> </a:t>
            </a:r>
            <a:r>
              <a:rPr lang="ru-RU" sz="2400" b="1" i="1" dirty="0" err="1"/>
              <a:t>бутачалар</a:t>
            </a:r>
            <a:r>
              <a:rPr lang="ru-RU" sz="2400" b="1" i="1" dirty="0"/>
              <a:t> </a:t>
            </a:r>
            <a:r>
              <a:rPr lang="ru-RU" sz="2400" dirty="0" err="1"/>
              <a:t>деб</a:t>
            </a:r>
            <a:r>
              <a:rPr lang="ru-RU" sz="2400" dirty="0"/>
              <a:t> </a:t>
            </a:r>
            <a:r>
              <a:rPr lang="ru-RU" sz="2400" dirty="0" err="1"/>
              <a:t>номланади</a:t>
            </a:r>
            <a:r>
              <a:rPr lang="ru-RU" sz="2400" dirty="0"/>
              <a:t>. </a:t>
            </a:r>
            <a:r>
              <a:rPr lang="ru-RU" sz="2400" dirty="0" err="1"/>
              <a:t>Уларга</a:t>
            </a:r>
            <a:r>
              <a:rPr lang="ru-RU" sz="2400" dirty="0"/>
              <a:t> </a:t>
            </a:r>
            <a:r>
              <a:rPr lang="ru-RU" sz="2400" dirty="0" err="1"/>
              <a:t>буюргун</a:t>
            </a:r>
            <a:r>
              <a:rPr lang="ru-RU" sz="2400" dirty="0"/>
              <a:t>, </a:t>
            </a:r>
            <a:r>
              <a:rPr lang="ru-RU" sz="2400" dirty="0" err="1"/>
              <a:t>тетирлар</a:t>
            </a:r>
            <a:r>
              <a:rPr lang="ru-RU" sz="2400" dirty="0"/>
              <a:t> </a:t>
            </a:r>
            <a:r>
              <a:rPr lang="ru-RU" sz="2400" dirty="0" err="1"/>
              <a:t>мисол</a:t>
            </a:r>
            <a:r>
              <a:rPr lang="ru-RU" sz="2400" dirty="0"/>
              <a:t> </a:t>
            </a:r>
            <a:r>
              <a:rPr lang="ru-RU" sz="2400" dirty="0" err="1"/>
              <a:t>бўлади</a:t>
            </a:r>
            <a:r>
              <a:rPr lang="ru-RU" sz="2400" dirty="0"/>
              <a:t>. </a:t>
            </a:r>
          </a:p>
          <a:p>
            <a:r>
              <a:rPr lang="ru-RU" sz="2400" dirty="0" err="1"/>
              <a:t>Чўл</a:t>
            </a:r>
            <a:r>
              <a:rPr lang="ru-RU" sz="2400" dirty="0"/>
              <a:t> </a:t>
            </a:r>
            <a:r>
              <a:rPr lang="ru-RU" sz="2400" dirty="0" err="1"/>
              <a:t>минтақасида</a:t>
            </a:r>
            <a:r>
              <a:rPr lang="ru-RU" sz="2400" dirty="0"/>
              <a:t> бута </a:t>
            </a:r>
            <a:r>
              <a:rPr lang="ru-RU" sz="2400" dirty="0" err="1"/>
              <a:t>ва</a:t>
            </a:r>
            <a:r>
              <a:rPr lang="ru-RU" sz="2400" dirty="0"/>
              <a:t> </a:t>
            </a:r>
            <a:r>
              <a:rPr lang="ru-RU" sz="2400" dirty="0" err="1"/>
              <a:t>бутачаларнинг</a:t>
            </a:r>
            <a:r>
              <a:rPr lang="ru-RU" sz="2400" dirty="0"/>
              <a:t> </a:t>
            </a:r>
            <a:r>
              <a:rPr lang="ru-RU" sz="2400" dirty="0" err="1"/>
              <a:t>турлари</a:t>
            </a:r>
            <a:r>
              <a:rPr lang="ru-RU" sz="2400" dirty="0"/>
              <a:t> </a:t>
            </a:r>
            <a:r>
              <a:rPr lang="ru-RU" sz="2400" dirty="0" err="1"/>
              <a:t>анча</a:t>
            </a:r>
            <a:r>
              <a:rPr lang="ru-RU" sz="2400" dirty="0"/>
              <a:t> бой </a:t>
            </a:r>
            <a:r>
              <a:rPr lang="ru-RU" sz="2400" dirty="0" err="1"/>
              <a:t>ва</a:t>
            </a:r>
            <a:r>
              <a:rPr lang="ru-RU" sz="2400" dirty="0"/>
              <a:t> </a:t>
            </a:r>
            <a:r>
              <a:rPr lang="ru-RU" sz="2400" dirty="0" err="1"/>
              <a:t>кенг</a:t>
            </a:r>
            <a:r>
              <a:rPr lang="ru-RU" sz="2400" dirty="0"/>
              <a:t> </a:t>
            </a:r>
            <a:r>
              <a:rPr lang="ru-RU" sz="2400" dirty="0" err="1"/>
              <a:t>тарқалган</a:t>
            </a:r>
            <a:r>
              <a:rPr lang="ru-RU" sz="2400" dirty="0"/>
              <a:t> </a:t>
            </a:r>
            <a:r>
              <a:rPr lang="ru-RU" sz="2400" dirty="0" err="1"/>
              <a:t>ҳаётий</a:t>
            </a:r>
            <a:r>
              <a:rPr lang="ru-RU" sz="2400" dirty="0"/>
              <a:t> </a:t>
            </a:r>
            <a:r>
              <a:rPr lang="ru-RU" sz="2400" dirty="0" err="1"/>
              <a:t>шакллар</a:t>
            </a:r>
            <a:r>
              <a:rPr lang="ru-RU" sz="2400" dirty="0"/>
              <a:t> </a:t>
            </a:r>
            <a:r>
              <a:rPr lang="ru-RU" sz="2400" dirty="0" err="1"/>
              <a:t>ҳисобланади</a:t>
            </a:r>
            <a:endPar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pic>
        <p:nvPicPr>
          <p:cNvPr id="7" name="Picture 2" descr="C:\ЮНЕСКО\Слайдлар\Ем хашак етиштириш\рАСМЛАР\1656597.jpg"/>
          <p:cNvPicPr>
            <a:picLocks noChangeAspect="1" noChangeArrowheads="1"/>
          </p:cNvPicPr>
          <p:nvPr/>
        </p:nvPicPr>
        <p:blipFill>
          <a:blip r:embed="rId2"/>
          <a:srcRect/>
          <a:stretch>
            <a:fillRect/>
          </a:stretch>
        </p:blipFill>
        <p:spPr bwMode="auto">
          <a:xfrm>
            <a:off x="2123728" y="3573016"/>
            <a:ext cx="4221682" cy="3053983"/>
          </a:xfrm>
          <a:prstGeom prst="rect">
            <a:avLst/>
          </a:prstGeom>
          <a:noFill/>
        </p:spPr>
      </p:pic>
    </p:spTree>
    <p:extLst>
      <p:ext uri="{BB962C8B-B14F-4D97-AF65-F5344CB8AC3E}">
        <p14:creationId xmlns:p14="http://schemas.microsoft.com/office/powerpoint/2010/main" xmlns="" val="26600611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idx="1"/>
          </p:nvPr>
        </p:nvSpPr>
        <p:spPr>
          <a:xfrm>
            <a:off x="107504" y="1052736"/>
            <a:ext cx="5184775" cy="5568950"/>
          </a:xfrm>
          <a:pattFill prst="pct20">
            <a:fgClr>
              <a:srgbClr val="0B01D1"/>
            </a:fgClr>
            <a:bgClr>
              <a:schemeClr val="bg1"/>
            </a:bgClr>
          </a:pattFill>
          <a:ln>
            <a:solidFill>
              <a:schemeClr val="accent2">
                <a:lumMod val="75000"/>
              </a:schemeClr>
            </a:solidFill>
          </a:ln>
        </p:spPr>
        <p:txBody>
          <a:bodyPr rtlCol="0">
            <a:noAutofit/>
          </a:bodyPr>
          <a:lstStyle/>
          <a:p>
            <a:pPr marL="0" indent="0" algn="just" eaLnBrk="1" fontAlgn="auto" hangingPunct="1">
              <a:spcAft>
                <a:spcPts val="0"/>
              </a:spcAft>
              <a:buNone/>
              <a:defRPr/>
            </a:pPr>
            <a:r>
              <a:rPr lang="uz-Cyrl-UZ" altLang="ru-RU" sz="2800" dirty="0" smtClean="0">
                <a:solidFill>
                  <a:srgbClr val="0B01D1"/>
                </a:solidFill>
                <a:latin typeface="Times New Roman" panose="02020603050405020304" pitchFamily="18" charset="0"/>
                <a:cs typeface="Times New Roman" panose="02020603050405020304" pitchFamily="18" charset="0"/>
              </a:rPr>
              <a:t>	</a:t>
            </a:r>
            <a:r>
              <a:rPr lang="ru-RU" altLang="ru-RU" sz="2800" b="1" dirty="0" smtClean="0">
                <a:solidFill>
                  <a:srgbClr val="0B01D1"/>
                </a:solidFill>
                <a:latin typeface="Times New Roman" panose="02020603050405020304" pitchFamily="18" charset="0"/>
                <a:cs typeface="Times New Roman" panose="02020603050405020304" pitchFamily="18" charset="0"/>
              </a:rPr>
              <a:t>Ярим </a:t>
            </a:r>
            <a:r>
              <a:rPr lang="ru-RU" altLang="ru-RU" sz="2800" b="1" dirty="0" err="1" smtClean="0">
                <a:solidFill>
                  <a:srgbClr val="0B01D1"/>
                </a:solidFill>
                <a:latin typeface="Times New Roman" panose="02020603050405020304" pitchFamily="18" charset="0"/>
                <a:cs typeface="Times New Roman" panose="02020603050405020304" pitchFamily="18" charset="0"/>
              </a:rPr>
              <a:t>буталар</a:t>
            </a:r>
            <a:r>
              <a:rPr lang="ru-RU" altLang="ru-RU" sz="2800" b="1" dirty="0" smtClean="0">
                <a:solidFill>
                  <a:srgbClr val="0B01D1"/>
                </a:solidFill>
                <a:latin typeface="Times New Roman" panose="02020603050405020304" pitchFamily="18" charset="0"/>
                <a:cs typeface="Times New Roman" panose="02020603050405020304" pitchFamily="18" charset="0"/>
              </a:rPr>
              <a:t> </a:t>
            </a:r>
            <a:r>
              <a:rPr lang="ru-RU" altLang="ru-RU" sz="2800" dirty="0" smtClean="0">
                <a:solidFill>
                  <a:srgbClr val="0B01D1"/>
                </a:solidFill>
                <a:latin typeface="Times New Roman" panose="02020603050405020304" pitchFamily="18" charset="0"/>
                <a:cs typeface="Times New Roman" panose="02020603050405020304" pitchFamily="18" charset="0"/>
              </a:rPr>
              <a:t>- </a:t>
            </a:r>
            <a:r>
              <a:rPr lang="ru-RU" altLang="ru-RU" sz="2800" dirty="0" err="1">
                <a:solidFill>
                  <a:srgbClr val="0B01D1"/>
                </a:solidFill>
                <a:latin typeface="Times New Roman" panose="02020603050405020304" pitchFamily="18" charset="0"/>
                <a:cs typeface="Times New Roman" panose="02020603050405020304" pitchFamily="18" charset="0"/>
              </a:rPr>
              <a:t>новдаларининг</a:t>
            </a:r>
            <a:r>
              <a:rPr lang="ru-RU" altLang="ru-RU" sz="2800" dirty="0">
                <a:solidFill>
                  <a:srgbClr val="0B01D1"/>
                </a:solidFill>
                <a:latin typeface="Times New Roman" panose="02020603050405020304" pitchFamily="18" charset="0"/>
                <a:cs typeface="Times New Roman" panose="02020603050405020304" pitchFamily="18" charset="0"/>
              </a:rPr>
              <a:t> </a:t>
            </a:r>
            <a:r>
              <a:rPr lang="ru-RU" altLang="ru-RU" sz="2800" dirty="0" err="1">
                <a:solidFill>
                  <a:srgbClr val="0B01D1"/>
                </a:solidFill>
                <a:latin typeface="Times New Roman" panose="02020603050405020304" pitchFamily="18" charset="0"/>
                <a:cs typeface="Times New Roman" panose="02020603050405020304" pitchFamily="18" charset="0"/>
              </a:rPr>
              <a:t>пастки</a:t>
            </a:r>
            <a:r>
              <a:rPr lang="ru-RU" altLang="ru-RU" sz="2800" dirty="0">
                <a:solidFill>
                  <a:srgbClr val="0B01D1"/>
                </a:solidFill>
                <a:latin typeface="Times New Roman" panose="02020603050405020304" pitchFamily="18" charset="0"/>
                <a:cs typeface="Times New Roman" panose="02020603050405020304" pitchFamily="18" charset="0"/>
              </a:rPr>
              <a:t> </a:t>
            </a:r>
            <a:r>
              <a:rPr lang="ru-RU" altLang="ru-RU" sz="2800" dirty="0" err="1">
                <a:solidFill>
                  <a:srgbClr val="0B01D1"/>
                </a:solidFill>
                <a:latin typeface="Times New Roman" panose="02020603050405020304" pitchFamily="18" charset="0"/>
                <a:cs typeface="Times New Roman" panose="02020603050405020304" pitchFamily="18" charset="0"/>
              </a:rPr>
              <a:t>қисми</a:t>
            </a:r>
            <a:r>
              <a:rPr lang="ru-RU" altLang="ru-RU" sz="2800" dirty="0">
                <a:solidFill>
                  <a:srgbClr val="0B01D1"/>
                </a:solidFill>
                <a:latin typeface="Times New Roman" panose="02020603050405020304" pitchFamily="18" charset="0"/>
                <a:cs typeface="Times New Roman" panose="02020603050405020304" pitchFamily="18" charset="0"/>
              </a:rPr>
              <a:t> </a:t>
            </a:r>
            <a:r>
              <a:rPr lang="ru-RU" altLang="ru-RU" sz="2800" dirty="0" err="1">
                <a:solidFill>
                  <a:srgbClr val="0B01D1"/>
                </a:solidFill>
                <a:latin typeface="Times New Roman" panose="02020603050405020304" pitchFamily="18" charset="0"/>
                <a:cs typeface="Times New Roman" panose="02020603050405020304" pitchFamily="18" charset="0"/>
              </a:rPr>
              <a:t>ёғочлашиб</a:t>
            </a:r>
            <a:r>
              <a:rPr lang="ru-RU" altLang="ru-RU" sz="2800" dirty="0">
                <a:solidFill>
                  <a:srgbClr val="0B01D1"/>
                </a:solidFill>
                <a:latin typeface="Times New Roman" panose="02020603050405020304" pitchFamily="18" charset="0"/>
                <a:cs typeface="Times New Roman" panose="02020603050405020304" pitchFamily="18" charset="0"/>
              </a:rPr>
              <a:t> </a:t>
            </a:r>
            <a:r>
              <a:rPr lang="ru-RU" altLang="ru-RU" sz="2800" dirty="0" err="1">
                <a:solidFill>
                  <a:srgbClr val="0B01D1"/>
                </a:solidFill>
                <a:latin typeface="Times New Roman" panose="02020603050405020304" pitchFamily="18" charset="0"/>
                <a:cs typeface="Times New Roman" panose="02020603050405020304" pitchFamily="18" charset="0"/>
              </a:rPr>
              <a:t>устки</a:t>
            </a:r>
            <a:r>
              <a:rPr lang="ru-RU" altLang="ru-RU" sz="2800" dirty="0">
                <a:solidFill>
                  <a:srgbClr val="0B01D1"/>
                </a:solidFill>
                <a:latin typeface="Times New Roman" panose="02020603050405020304" pitchFamily="18" charset="0"/>
                <a:cs typeface="Times New Roman" panose="02020603050405020304" pitchFamily="18" charset="0"/>
              </a:rPr>
              <a:t> </a:t>
            </a:r>
            <a:r>
              <a:rPr lang="ru-RU" altLang="ru-RU" sz="2800" dirty="0" err="1">
                <a:solidFill>
                  <a:srgbClr val="0B01D1"/>
                </a:solidFill>
                <a:latin typeface="Times New Roman" panose="02020603050405020304" pitchFamily="18" charset="0"/>
                <a:cs typeface="Times New Roman" panose="02020603050405020304" pitchFamily="18" charset="0"/>
              </a:rPr>
              <a:t>қисми</a:t>
            </a:r>
            <a:r>
              <a:rPr lang="ru-RU" altLang="ru-RU" sz="2800" dirty="0">
                <a:solidFill>
                  <a:srgbClr val="0B01D1"/>
                </a:solidFill>
                <a:latin typeface="Times New Roman" panose="02020603050405020304" pitchFamily="18" charset="0"/>
                <a:cs typeface="Times New Roman" panose="02020603050405020304" pitchFamily="18" charset="0"/>
              </a:rPr>
              <a:t> </a:t>
            </a:r>
            <a:r>
              <a:rPr lang="ru-RU" altLang="ru-RU" sz="2800" dirty="0" err="1">
                <a:solidFill>
                  <a:srgbClr val="0B01D1"/>
                </a:solidFill>
                <a:latin typeface="Times New Roman" panose="02020603050405020304" pitchFamily="18" charset="0"/>
                <a:cs typeface="Times New Roman" panose="02020603050405020304" pitchFamily="18" charset="0"/>
              </a:rPr>
              <a:t>эса</a:t>
            </a:r>
            <a:r>
              <a:rPr lang="ru-RU" altLang="ru-RU" sz="2800" dirty="0">
                <a:solidFill>
                  <a:srgbClr val="0B01D1"/>
                </a:solidFill>
                <a:latin typeface="Times New Roman" panose="02020603050405020304" pitchFamily="18" charset="0"/>
                <a:cs typeface="Times New Roman" panose="02020603050405020304" pitchFamily="18" charset="0"/>
              </a:rPr>
              <a:t> </a:t>
            </a:r>
            <a:r>
              <a:rPr lang="ru-RU" altLang="ru-RU" sz="2800" dirty="0" err="1">
                <a:solidFill>
                  <a:srgbClr val="0B01D1"/>
                </a:solidFill>
                <a:latin typeface="Times New Roman" panose="02020603050405020304" pitchFamily="18" charset="0"/>
                <a:cs typeface="Times New Roman" panose="02020603050405020304" pitchFamily="18" charset="0"/>
              </a:rPr>
              <a:t>ҳар</a:t>
            </a:r>
            <a:r>
              <a:rPr lang="ru-RU" altLang="ru-RU" sz="2800" dirty="0">
                <a:solidFill>
                  <a:srgbClr val="0B01D1"/>
                </a:solidFill>
                <a:latin typeface="Times New Roman" panose="02020603050405020304" pitchFamily="18" charset="0"/>
                <a:cs typeface="Times New Roman" panose="02020603050405020304" pitchFamily="18" charset="0"/>
              </a:rPr>
              <a:t> </a:t>
            </a:r>
            <a:r>
              <a:rPr lang="ru-RU" altLang="ru-RU" sz="2800" dirty="0" err="1">
                <a:solidFill>
                  <a:srgbClr val="0B01D1"/>
                </a:solidFill>
                <a:latin typeface="Times New Roman" panose="02020603050405020304" pitchFamily="18" charset="0"/>
                <a:cs typeface="Times New Roman" panose="02020603050405020304" pitchFamily="18" charset="0"/>
              </a:rPr>
              <a:t>йили</a:t>
            </a:r>
            <a:r>
              <a:rPr lang="ru-RU" altLang="ru-RU" sz="2800" dirty="0">
                <a:solidFill>
                  <a:srgbClr val="0B01D1"/>
                </a:solidFill>
                <a:latin typeface="Times New Roman" panose="02020603050405020304" pitchFamily="18" charset="0"/>
                <a:cs typeface="Times New Roman" panose="02020603050405020304" pitchFamily="18" charset="0"/>
              </a:rPr>
              <a:t> </a:t>
            </a:r>
            <a:r>
              <a:rPr lang="ru-RU" altLang="ru-RU" sz="2800" dirty="0" err="1">
                <a:solidFill>
                  <a:srgbClr val="0B01D1"/>
                </a:solidFill>
                <a:latin typeface="Times New Roman" panose="02020603050405020304" pitchFamily="18" charset="0"/>
                <a:cs typeface="Times New Roman" panose="02020603050405020304" pitchFamily="18" charset="0"/>
              </a:rPr>
              <a:t>қурийдиган</a:t>
            </a:r>
            <a:r>
              <a:rPr lang="ru-RU" altLang="ru-RU" sz="2800" dirty="0">
                <a:solidFill>
                  <a:srgbClr val="0B01D1"/>
                </a:solidFill>
                <a:latin typeface="Times New Roman" panose="02020603050405020304" pitchFamily="18" charset="0"/>
                <a:cs typeface="Times New Roman" panose="02020603050405020304" pitchFamily="18" charset="0"/>
              </a:rPr>
              <a:t> </a:t>
            </a:r>
            <a:r>
              <a:rPr lang="ru-RU" altLang="ru-RU" sz="2800" dirty="0" err="1">
                <a:solidFill>
                  <a:srgbClr val="0B01D1"/>
                </a:solidFill>
                <a:latin typeface="Times New Roman" panose="02020603050405020304" pitchFamily="18" charset="0"/>
                <a:cs typeface="Times New Roman" panose="02020603050405020304" pitchFamily="18" charset="0"/>
              </a:rPr>
              <a:t>ҳаётий</a:t>
            </a:r>
            <a:r>
              <a:rPr lang="ru-RU" altLang="ru-RU" sz="2800" dirty="0">
                <a:solidFill>
                  <a:srgbClr val="0B01D1"/>
                </a:solidFill>
                <a:latin typeface="Times New Roman" panose="02020603050405020304" pitchFamily="18" charset="0"/>
                <a:cs typeface="Times New Roman" panose="02020603050405020304" pitchFamily="18" charset="0"/>
              </a:rPr>
              <a:t> </a:t>
            </a:r>
            <a:r>
              <a:rPr lang="ru-RU" altLang="ru-RU" sz="2800" dirty="0" err="1">
                <a:solidFill>
                  <a:srgbClr val="0B01D1"/>
                </a:solidFill>
                <a:latin typeface="Times New Roman" panose="02020603050405020304" pitchFamily="18" charset="0"/>
                <a:cs typeface="Times New Roman" panose="02020603050405020304" pitchFamily="18" charset="0"/>
              </a:rPr>
              <a:t>шакл</a:t>
            </a:r>
            <a:r>
              <a:rPr lang="ru-RU" altLang="ru-RU" sz="2800" dirty="0">
                <a:solidFill>
                  <a:srgbClr val="0B01D1"/>
                </a:solidFill>
                <a:latin typeface="Times New Roman" panose="02020603050405020304" pitchFamily="18" charset="0"/>
                <a:cs typeface="Times New Roman" panose="02020603050405020304" pitchFamily="18" charset="0"/>
              </a:rPr>
              <a:t> </a:t>
            </a:r>
            <a:r>
              <a:rPr lang="ru-RU" altLang="ru-RU" sz="2800" dirty="0" err="1">
                <a:solidFill>
                  <a:srgbClr val="0B01D1"/>
                </a:solidFill>
                <a:latin typeface="Times New Roman" panose="02020603050405020304" pitchFamily="18" charset="0"/>
                <a:cs typeface="Times New Roman" panose="02020603050405020304" pitchFamily="18" charset="0"/>
              </a:rPr>
              <a:t>ҳисобланади</a:t>
            </a:r>
            <a:r>
              <a:rPr lang="ru-RU" altLang="ru-RU" sz="2800" dirty="0">
                <a:solidFill>
                  <a:srgbClr val="0B01D1"/>
                </a:solidFill>
                <a:latin typeface="Times New Roman" panose="02020603050405020304" pitchFamily="18" charset="0"/>
                <a:cs typeface="Times New Roman" panose="02020603050405020304" pitchFamily="18" charset="0"/>
              </a:rPr>
              <a:t>. </a:t>
            </a:r>
            <a:r>
              <a:rPr lang="ru-RU" altLang="ru-RU" sz="2800" dirty="0" err="1">
                <a:solidFill>
                  <a:srgbClr val="0B01D1"/>
                </a:solidFill>
                <a:latin typeface="Times New Roman" panose="02020603050405020304" pitchFamily="18" charset="0"/>
                <a:cs typeface="Times New Roman" panose="02020603050405020304" pitchFamily="18" charset="0"/>
              </a:rPr>
              <a:t>Новдаларнинг</a:t>
            </a:r>
            <a:r>
              <a:rPr lang="ru-RU" altLang="ru-RU" sz="2800" dirty="0">
                <a:solidFill>
                  <a:srgbClr val="0B01D1"/>
                </a:solidFill>
                <a:latin typeface="Times New Roman" panose="02020603050405020304" pitchFamily="18" charset="0"/>
                <a:cs typeface="Times New Roman" panose="02020603050405020304" pitchFamily="18" charset="0"/>
              </a:rPr>
              <a:t> 1-3 </a:t>
            </a:r>
            <a:r>
              <a:rPr lang="ru-RU" altLang="ru-RU" sz="2800" dirty="0" err="1">
                <a:solidFill>
                  <a:srgbClr val="0B01D1"/>
                </a:solidFill>
                <a:latin typeface="Times New Roman" panose="02020603050405020304" pitchFamily="18" charset="0"/>
                <a:cs typeface="Times New Roman" panose="02020603050405020304" pitchFamily="18" charset="0"/>
              </a:rPr>
              <a:t>қисми</a:t>
            </a:r>
            <a:r>
              <a:rPr lang="ru-RU" altLang="ru-RU" sz="2800" dirty="0">
                <a:solidFill>
                  <a:srgbClr val="0B01D1"/>
                </a:solidFill>
                <a:latin typeface="Times New Roman" panose="02020603050405020304" pitchFamily="18" charset="0"/>
                <a:cs typeface="Times New Roman" panose="02020603050405020304" pitchFamily="18" charset="0"/>
              </a:rPr>
              <a:t> </a:t>
            </a:r>
            <a:r>
              <a:rPr lang="ru-RU" altLang="ru-RU" sz="2800" dirty="0" err="1">
                <a:solidFill>
                  <a:srgbClr val="0B01D1"/>
                </a:solidFill>
                <a:latin typeface="Times New Roman" panose="02020603050405020304" pitchFamily="18" charset="0"/>
                <a:cs typeface="Times New Roman" panose="02020603050405020304" pitchFamily="18" charset="0"/>
              </a:rPr>
              <a:t>қурийдиган</a:t>
            </a:r>
            <a:r>
              <a:rPr lang="ru-RU" altLang="ru-RU" sz="2800" dirty="0">
                <a:solidFill>
                  <a:srgbClr val="0B01D1"/>
                </a:solidFill>
                <a:latin typeface="Times New Roman" panose="02020603050405020304" pitchFamily="18" charset="0"/>
                <a:cs typeface="Times New Roman" panose="02020603050405020304" pitchFamily="18" charset="0"/>
              </a:rPr>
              <a:t> </a:t>
            </a:r>
            <a:r>
              <a:rPr lang="ru-RU" altLang="ru-RU" sz="2800" dirty="0" err="1">
                <a:solidFill>
                  <a:srgbClr val="0B01D1"/>
                </a:solidFill>
                <a:latin typeface="Times New Roman" panose="02020603050405020304" pitchFamily="18" charset="0"/>
                <a:cs typeface="Times New Roman" panose="02020603050405020304" pitchFamily="18" charset="0"/>
              </a:rPr>
              <a:t>бўйи</a:t>
            </a:r>
            <a:r>
              <a:rPr lang="ru-RU" altLang="ru-RU" sz="2800" dirty="0">
                <a:solidFill>
                  <a:srgbClr val="0B01D1"/>
                </a:solidFill>
                <a:latin typeface="Times New Roman" panose="02020603050405020304" pitchFamily="18" charset="0"/>
                <a:cs typeface="Times New Roman" panose="02020603050405020304" pitchFamily="18" charset="0"/>
              </a:rPr>
              <a:t> 0.5 </a:t>
            </a:r>
            <a:r>
              <a:rPr lang="ru-RU" altLang="ru-RU" sz="2800" dirty="0" err="1">
                <a:solidFill>
                  <a:srgbClr val="0B01D1"/>
                </a:solidFill>
                <a:latin typeface="Times New Roman" panose="02020603050405020304" pitchFamily="18" charset="0"/>
                <a:cs typeface="Times New Roman" panose="02020603050405020304" pitchFamily="18" charset="0"/>
              </a:rPr>
              <a:t>метрдан</a:t>
            </a:r>
            <a:r>
              <a:rPr lang="ru-RU" altLang="ru-RU" sz="2800" dirty="0">
                <a:solidFill>
                  <a:srgbClr val="0B01D1"/>
                </a:solidFill>
                <a:latin typeface="Times New Roman" panose="02020603050405020304" pitchFamily="18" charset="0"/>
                <a:cs typeface="Times New Roman" panose="02020603050405020304" pitchFamily="18" charset="0"/>
              </a:rPr>
              <a:t> баланд </a:t>
            </a:r>
            <a:r>
              <a:rPr lang="ru-RU" altLang="ru-RU" sz="2800" dirty="0" err="1">
                <a:solidFill>
                  <a:srgbClr val="0B01D1"/>
                </a:solidFill>
                <a:latin typeface="Times New Roman" panose="02020603050405020304" pitchFamily="18" charset="0"/>
                <a:cs typeface="Times New Roman" panose="02020603050405020304" pitchFamily="18" charset="0"/>
              </a:rPr>
              <a:t>турлар</a:t>
            </a:r>
            <a:r>
              <a:rPr lang="ru-RU" altLang="ru-RU" sz="2800" dirty="0">
                <a:solidFill>
                  <a:srgbClr val="0B01D1"/>
                </a:solidFill>
                <a:latin typeface="Times New Roman" panose="02020603050405020304" pitchFamily="18" charset="0"/>
                <a:cs typeface="Times New Roman" panose="02020603050405020304" pitchFamily="18" charset="0"/>
              </a:rPr>
              <a:t> ярим </a:t>
            </a:r>
            <a:r>
              <a:rPr lang="ru-RU" altLang="ru-RU" sz="2800" dirty="0" err="1">
                <a:solidFill>
                  <a:srgbClr val="0B01D1"/>
                </a:solidFill>
                <a:latin typeface="Times New Roman" panose="02020603050405020304" pitchFamily="18" charset="0"/>
                <a:cs typeface="Times New Roman" panose="02020603050405020304" pitchFamily="18" charset="0"/>
              </a:rPr>
              <a:t>буталар</a:t>
            </a:r>
            <a:r>
              <a:rPr lang="ru-RU" altLang="ru-RU" sz="2800" dirty="0">
                <a:solidFill>
                  <a:srgbClr val="0B01D1"/>
                </a:solidFill>
                <a:latin typeface="Times New Roman" panose="02020603050405020304" pitchFamily="18" charset="0"/>
                <a:cs typeface="Times New Roman" panose="02020603050405020304" pitchFamily="18" charset="0"/>
              </a:rPr>
              <a:t> </a:t>
            </a:r>
            <a:r>
              <a:rPr lang="ru-RU" altLang="ru-RU" sz="2800" dirty="0" err="1">
                <a:solidFill>
                  <a:srgbClr val="0B01D1"/>
                </a:solidFill>
                <a:latin typeface="Times New Roman" panose="02020603050405020304" pitchFamily="18" charset="0"/>
                <a:cs typeface="Times New Roman" panose="02020603050405020304" pitchFamily="18" charset="0"/>
              </a:rPr>
              <a:t>жумласига</a:t>
            </a:r>
            <a:r>
              <a:rPr lang="ru-RU" altLang="ru-RU" sz="2800" dirty="0">
                <a:solidFill>
                  <a:srgbClr val="0B01D1"/>
                </a:solidFill>
                <a:latin typeface="Times New Roman" panose="02020603050405020304" pitchFamily="18" charset="0"/>
                <a:cs typeface="Times New Roman" panose="02020603050405020304" pitchFamily="18" charset="0"/>
              </a:rPr>
              <a:t> </a:t>
            </a:r>
            <a:r>
              <a:rPr lang="ru-RU" altLang="ru-RU" sz="2800" dirty="0" err="1">
                <a:solidFill>
                  <a:srgbClr val="0B01D1"/>
                </a:solidFill>
                <a:latin typeface="Times New Roman" panose="02020603050405020304" pitchFamily="18" charset="0"/>
                <a:cs typeface="Times New Roman" panose="02020603050405020304" pitchFamily="18" charset="0"/>
              </a:rPr>
              <a:t>киритилса</a:t>
            </a:r>
            <a:r>
              <a:rPr lang="ru-RU" altLang="ru-RU" sz="2800" dirty="0">
                <a:solidFill>
                  <a:srgbClr val="0B01D1"/>
                </a:solidFill>
                <a:latin typeface="Times New Roman" panose="02020603050405020304" pitchFamily="18" charset="0"/>
                <a:cs typeface="Times New Roman" panose="02020603050405020304" pitchFamily="18" charset="0"/>
              </a:rPr>
              <a:t>, ярим </a:t>
            </a:r>
            <a:r>
              <a:rPr lang="ru-RU" altLang="ru-RU" sz="2800" dirty="0" err="1">
                <a:solidFill>
                  <a:srgbClr val="0B01D1"/>
                </a:solidFill>
                <a:latin typeface="Times New Roman" panose="02020603050405020304" pitchFamily="18" charset="0"/>
                <a:cs typeface="Times New Roman" panose="02020603050405020304" pitchFamily="18" charset="0"/>
              </a:rPr>
              <a:t>бутачаларнинг</a:t>
            </a:r>
            <a:r>
              <a:rPr lang="ru-RU" altLang="ru-RU" sz="2800" dirty="0">
                <a:solidFill>
                  <a:srgbClr val="0B01D1"/>
                </a:solidFill>
                <a:latin typeface="Times New Roman" panose="02020603050405020304" pitchFamily="18" charset="0"/>
                <a:cs typeface="Times New Roman" panose="02020603050405020304" pitchFamily="18" charset="0"/>
              </a:rPr>
              <a:t> </a:t>
            </a:r>
            <a:r>
              <a:rPr lang="ru-RU" altLang="ru-RU" sz="2800" dirty="0" err="1">
                <a:solidFill>
                  <a:srgbClr val="0B01D1"/>
                </a:solidFill>
                <a:latin typeface="Times New Roman" panose="02020603050405020304" pitchFamily="18" charset="0"/>
                <a:cs typeface="Times New Roman" panose="02020603050405020304" pitchFamily="18" charset="0"/>
              </a:rPr>
              <a:t>йиллик</a:t>
            </a:r>
            <a:r>
              <a:rPr lang="ru-RU" altLang="ru-RU" sz="2800" dirty="0">
                <a:solidFill>
                  <a:srgbClr val="0B01D1"/>
                </a:solidFill>
                <a:latin typeface="Times New Roman" panose="02020603050405020304" pitchFamily="18" charset="0"/>
                <a:cs typeface="Times New Roman" panose="02020603050405020304" pitchFamily="18" charset="0"/>
              </a:rPr>
              <a:t> </a:t>
            </a:r>
            <a:r>
              <a:rPr lang="ru-RU" altLang="ru-RU" sz="2800" dirty="0" err="1">
                <a:solidFill>
                  <a:srgbClr val="0B01D1"/>
                </a:solidFill>
                <a:latin typeface="Times New Roman" panose="02020603050405020304" pitchFamily="18" charset="0"/>
                <a:cs typeface="Times New Roman" panose="02020603050405020304" pitchFamily="18" charset="0"/>
              </a:rPr>
              <a:t>новдалари</a:t>
            </a:r>
            <a:r>
              <a:rPr lang="ru-RU" altLang="ru-RU" sz="2800" dirty="0">
                <a:solidFill>
                  <a:srgbClr val="0B01D1"/>
                </a:solidFill>
                <a:latin typeface="Times New Roman" panose="02020603050405020304" pitchFamily="18" charset="0"/>
                <a:cs typeface="Times New Roman" panose="02020603050405020304" pitchFamily="18" charset="0"/>
              </a:rPr>
              <a:t> </a:t>
            </a:r>
            <a:r>
              <a:rPr lang="ru-RU" altLang="ru-RU" sz="2800" dirty="0" err="1">
                <a:solidFill>
                  <a:srgbClr val="0B01D1"/>
                </a:solidFill>
                <a:latin typeface="Times New Roman" panose="02020603050405020304" pitchFamily="18" charset="0"/>
                <a:cs typeface="Times New Roman" panose="02020603050405020304" pitchFamily="18" charset="0"/>
              </a:rPr>
              <a:t>анча</a:t>
            </a:r>
            <a:r>
              <a:rPr lang="ru-RU" altLang="ru-RU" sz="2800" dirty="0">
                <a:solidFill>
                  <a:srgbClr val="0B01D1"/>
                </a:solidFill>
                <a:latin typeface="Times New Roman" panose="02020603050405020304" pitchFamily="18" charset="0"/>
                <a:cs typeface="Times New Roman" panose="02020603050405020304" pitchFamily="18" charset="0"/>
              </a:rPr>
              <a:t> </a:t>
            </a:r>
            <a:r>
              <a:rPr lang="ru-RU" altLang="ru-RU" sz="2800" dirty="0" err="1">
                <a:solidFill>
                  <a:srgbClr val="0B01D1"/>
                </a:solidFill>
                <a:latin typeface="Times New Roman" panose="02020603050405020304" pitchFamily="18" charset="0"/>
                <a:cs typeface="Times New Roman" panose="02020603050405020304" pitchFamily="18" charset="0"/>
              </a:rPr>
              <a:t>қискароқ</a:t>
            </a:r>
            <a:r>
              <a:rPr lang="ru-RU" altLang="ru-RU" sz="2800" dirty="0">
                <a:solidFill>
                  <a:srgbClr val="0B01D1"/>
                </a:solidFill>
                <a:latin typeface="Times New Roman" panose="02020603050405020304" pitchFamily="18" charset="0"/>
                <a:cs typeface="Times New Roman" panose="02020603050405020304" pitchFamily="18" charset="0"/>
              </a:rPr>
              <a:t> (10-20см) </a:t>
            </a:r>
            <a:r>
              <a:rPr lang="ru-RU" altLang="ru-RU" sz="2800" dirty="0" err="1">
                <a:solidFill>
                  <a:srgbClr val="0B01D1"/>
                </a:solidFill>
                <a:latin typeface="Times New Roman" panose="02020603050405020304" pitchFamily="18" charset="0"/>
                <a:cs typeface="Times New Roman" panose="02020603050405020304" pitchFamily="18" charset="0"/>
              </a:rPr>
              <a:t>ва</a:t>
            </a:r>
            <a:r>
              <a:rPr lang="ru-RU" altLang="ru-RU" sz="2800" dirty="0">
                <a:solidFill>
                  <a:srgbClr val="0B01D1"/>
                </a:solidFill>
                <a:latin typeface="Times New Roman" panose="02020603050405020304" pitchFamily="18" charset="0"/>
                <a:cs typeface="Times New Roman" panose="02020603050405020304" pitchFamily="18" charset="0"/>
              </a:rPr>
              <a:t> </a:t>
            </a:r>
            <a:r>
              <a:rPr lang="ru-RU" altLang="ru-RU" sz="2800" dirty="0" err="1">
                <a:solidFill>
                  <a:srgbClr val="0B01D1"/>
                </a:solidFill>
                <a:latin typeface="Times New Roman" panose="02020603050405020304" pitchFamily="18" charset="0"/>
                <a:cs typeface="Times New Roman" panose="02020603050405020304" pitchFamily="18" charset="0"/>
              </a:rPr>
              <a:t>бўйи</a:t>
            </a:r>
            <a:r>
              <a:rPr lang="ru-RU" altLang="ru-RU" sz="2800" dirty="0">
                <a:solidFill>
                  <a:srgbClr val="0B01D1"/>
                </a:solidFill>
                <a:latin typeface="Times New Roman" panose="02020603050405020304" pitchFamily="18" charset="0"/>
                <a:cs typeface="Times New Roman" panose="02020603050405020304" pitchFamily="18" charset="0"/>
              </a:rPr>
              <a:t> 0.5 </a:t>
            </a:r>
            <a:r>
              <a:rPr lang="ru-RU" altLang="ru-RU" sz="2800" dirty="0" err="1">
                <a:solidFill>
                  <a:srgbClr val="0B01D1"/>
                </a:solidFill>
                <a:latin typeface="Times New Roman" panose="02020603050405020304" pitchFamily="18" charset="0"/>
                <a:cs typeface="Times New Roman" panose="02020603050405020304" pitchFamily="18" charset="0"/>
              </a:rPr>
              <a:t>метрдан</a:t>
            </a:r>
            <a:r>
              <a:rPr lang="ru-RU" altLang="ru-RU" sz="2800" dirty="0">
                <a:solidFill>
                  <a:srgbClr val="0B01D1"/>
                </a:solidFill>
                <a:latin typeface="Times New Roman" panose="02020603050405020304" pitchFamily="18" charset="0"/>
                <a:cs typeface="Times New Roman" panose="02020603050405020304" pitchFamily="18" charset="0"/>
              </a:rPr>
              <a:t> </a:t>
            </a:r>
            <a:r>
              <a:rPr lang="ru-RU" altLang="ru-RU" sz="2800" dirty="0" err="1">
                <a:solidFill>
                  <a:srgbClr val="0B01D1"/>
                </a:solidFill>
                <a:latin typeface="Times New Roman" panose="02020603050405020304" pitchFamily="18" charset="0"/>
                <a:cs typeface="Times New Roman" panose="02020603050405020304" pitchFamily="18" charset="0"/>
              </a:rPr>
              <a:t>ошмайди</a:t>
            </a:r>
            <a:r>
              <a:rPr lang="ru-RU" altLang="ru-RU" sz="2800" dirty="0">
                <a:solidFill>
                  <a:srgbClr val="0B01D1"/>
                </a:solidFill>
                <a:latin typeface="Times New Roman" panose="02020603050405020304" pitchFamily="18" charset="0"/>
                <a:cs typeface="Times New Roman" panose="02020603050405020304" pitchFamily="18" charset="0"/>
              </a:rPr>
              <a:t>. </a:t>
            </a:r>
            <a:r>
              <a:rPr lang="uz-Cyrl-UZ" altLang="ru-RU" sz="2800" dirty="0" smtClean="0">
                <a:solidFill>
                  <a:srgbClr val="0B01D1"/>
                </a:solidFill>
                <a:latin typeface="Times New Roman" panose="02020603050405020304" pitchFamily="18" charset="0"/>
                <a:cs typeface="Times New Roman" panose="02020603050405020304" pitchFamily="18" charset="0"/>
              </a:rPr>
              <a:t>.</a:t>
            </a:r>
            <a:endParaRPr lang="uz-Cyrl-UZ" altLang="ru-RU" sz="2800" dirty="0">
              <a:solidFill>
                <a:srgbClr val="0B01D1"/>
              </a:solidFill>
              <a:latin typeface="Times New Roman" panose="02020603050405020304" pitchFamily="18" charset="0"/>
              <a:cs typeface="Times New Roman" panose="02020603050405020304" pitchFamily="18" charset="0"/>
            </a:endParaRPr>
          </a:p>
        </p:txBody>
      </p:sp>
      <p:pic>
        <p:nvPicPr>
          <p:cNvPr id="7" name="Picture 3" descr="C:\ЮНЕСКО\Слайдлар\Ем хашак етиштириш\рАСМЛАР\0_196291_90cc30b2_XL.jpg"/>
          <p:cNvPicPr>
            <a:picLocks noChangeAspect="1" noChangeArrowheads="1"/>
          </p:cNvPicPr>
          <p:nvPr/>
        </p:nvPicPr>
        <p:blipFill>
          <a:blip r:embed="rId2"/>
          <a:srcRect/>
          <a:stretch>
            <a:fillRect/>
          </a:stretch>
        </p:blipFill>
        <p:spPr bwMode="auto">
          <a:xfrm>
            <a:off x="5292279" y="1052736"/>
            <a:ext cx="3705175" cy="2468573"/>
          </a:xfrm>
          <a:prstGeom prst="rect">
            <a:avLst/>
          </a:prstGeom>
          <a:noFill/>
        </p:spPr>
      </p:pic>
      <p:pic>
        <p:nvPicPr>
          <p:cNvPr id="3" name="Рисунок 2"/>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5432103" y="3789040"/>
            <a:ext cx="3552394" cy="2664296"/>
          </a:xfrm>
          <a:prstGeom prst="rect">
            <a:avLst/>
          </a:prstGeom>
        </p:spPr>
      </p:pic>
    </p:spTree>
    <p:extLst>
      <p:ext uri="{BB962C8B-B14F-4D97-AF65-F5344CB8AC3E}">
        <p14:creationId xmlns:p14="http://schemas.microsoft.com/office/powerpoint/2010/main" xmlns="" val="142448567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Прямоугольник 2"/>
          <p:cNvSpPr>
            <a:spLocks noChangeArrowheads="1"/>
          </p:cNvSpPr>
          <p:nvPr/>
        </p:nvSpPr>
        <p:spPr bwMode="auto">
          <a:xfrm>
            <a:off x="395536" y="0"/>
            <a:ext cx="8424936" cy="830997"/>
          </a:xfrm>
          <a:prstGeom prst="rect">
            <a:avLst/>
          </a:prstGeom>
          <a:ln/>
        </p:spPr>
        <p:style>
          <a:lnRef idx="2">
            <a:schemeClr val="dk1"/>
          </a:lnRef>
          <a:fillRef idx="1">
            <a:schemeClr val="lt1"/>
          </a:fillRef>
          <a:effectRef idx="0">
            <a:schemeClr val="dk1"/>
          </a:effectRef>
          <a:fontRef idx="minor">
            <a:schemeClr val="dk1"/>
          </a:fontRef>
        </p:style>
        <p:txBody>
          <a:bodyPr wrap="squar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lvl="0" algn="ctr"/>
            <a:r>
              <a:rPr lang="uz-Cyrl-UZ" sz="2400" b="1" dirty="0"/>
              <a:t>Табиий  яйловларда тарқалган бута ўсимликлар</a:t>
            </a:r>
            <a:endParaRPr lang="ru-RU" sz="2400" dirty="0"/>
          </a:p>
        </p:txBody>
      </p:sp>
      <p:sp>
        <p:nvSpPr>
          <p:cNvPr id="3" name="Прямоугольник 2"/>
          <p:cNvSpPr/>
          <p:nvPr/>
        </p:nvSpPr>
        <p:spPr>
          <a:xfrm>
            <a:off x="3995936" y="1196752"/>
            <a:ext cx="4680520" cy="5216813"/>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marL="133985" marR="13970" indent="450850" algn="just">
              <a:lnSpc>
                <a:spcPct val="115000"/>
              </a:lnSpc>
              <a:spcAft>
                <a:spcPts val="0"/>
              </a:spcAft>
            </a:pPr>
            <a:r>
              <a:rPr lang="uz-Cyrl-UZ" sz="2000" b="1" i="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Қора саксовул</a:t>
            </a:r>
            <a:r>
              <a:rPr lang="uz-Cyrl-UZ" sz="2000" i="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 </a:t>
            </a:r>
            <a:r>
              <a:rPr lang="uz-Cyrl-UZ" sz="2000"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Шўрадошлар оиласига мансуб, буйи 3-4 метр, қулай шароитларда 5-6 метрга етадиган дарахтсимон бута. </a:t>
            </a:r>
            <a:endParaRPr lang="ru-RU" sz="1600" dirty="0">
              <a:solidFill>
                <a:srgbClr val="FFFF00"/>
              </a:solidFill>
              <a:latin typeface="Calibri" panose="020F0502020204030204" pitchFamily="34" charset="0"/>
              <a:ea typeface="Calibri" panose="020F0502020204030204" pitchFamily="34" charset="0"/>
              <a:cs typeface="Times New Roman" panose="02020603050405020304" pitchFamily="18" charset="0"/>
            </a:endParaRPr>
          </a:p>
          <a:p>
            <a:pPr marL="133985" marR="13970" indent="450850" algn="just">
              <a:lnSpc>
                <a:spcPct val="115000"/>
              </a:lnSpc>
              <a:spcAft>
                <a:spcPts val="0"/>
              </a:spcAft>
            </a:pPr>
            <a:r>
              <a:rPr lang="uz-Cyrl-UZ" sz="2000"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Қора саксовул кучли ривожланган илдиз системасига эга бўлиб, унинг илдизи тупроқнинг нам қатламларига етиб боради. Табиий холда вохасимон паст текисликлар, эски даре ўзанлари, зичлашган ва кучувчи қумларда тарқалган. </a:t>
            </a:r>
            <a:endParaRPr lang="ru-RU" sz="1600" dirty="0">
              <a:solidFill>
                <a:srgbClr val="FFFF00"/>
              </a:solidFill>
              <a:latin typeface="Calibri" panose="020F0502020204030204" pitchFamily="34" charset="0"/>
              <a:ea typeface="Calibri" panose="020F0502020204030204" pitchFamily="34" charset="0"/>
              <a:cs typeface="Times New Roman" panose="02020603050405020304" pitchFamily="18" charset="0"/>
            </a:endParaRPr>
          </a:p>
          <a:p>
            <a:r>
              <a:rPr lang="uz-Cyrl-UZ" sz="2000" dirty="0">
                <a:solidFill>
                  <a:srgbClr val="FFFF00"/>
                </a:solidFill>
                <a:latin typeface="Times New Roman" panose="02020603050405020304" pitchFamily="18" charset="0"/>
                <a:ea typeface="Times New Roman" panose="02020603050405020304" pitchFamily="18" charset="0"/>
              </a:rPr>
              <a:t>У кўнғир-бўз, шўрхоқ, қумли тупроқлар, ер ости сувлари тупроқ юзасига якин жойлашган чўл худудларида яхши ривожланади. </a:t>
            </a:r>
            <a:endParaRPr lang="ru-RU" sz="2000" dirty="0">
              <a:solidFill>
                <a:srgbClr val="FFFF00"/>
              </a:solidFill>
            </a:endParaRPr>
          </a:p>
        </p:txBody>
      </p:sp>
      <p:pic>
        <p:nvPicPr>
          <p:cNvPr id="4" name="Рисунок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79512" y="1196752"/>
            <a:ext cx="3600400" cy="2401439"/>
          </a:xfrm>
          <a:prstGeom prst="rect">
            <a:avLst/>
          </a:prstGeom>
        </p:spPr>
      </p:pic>
      <p:pic>
        <p:nvPicPr>
          <p:cNvPr id="8" name="Рисунок 7"/>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107504" y="3933056"/>
            <a:ext cx="3727119" cy="2417952"/>
          </a:xfrm>
          <a:prstGeom prst="rect">
            <a:avLst/>
          </a:prstGeom>
        </p:spPr>
      </p:pic>
    </p:spTree>
    <p:extLst>
      <p:ext uri="{BB962C8B-B14F-4D97-AF65-F5344CB8AC3E}">
        <p14:creationId xmlns:p14="http://schemas.microsoft.com/office/powerpoint/2010/main" xmlns="" val="367834045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585737" y="114945"/>
            <a:ext cx="7993063" cy="803275"/>
          </a:xfrm>
        </p:spPr>
        <p:txBody>
          <a:bodyPr/>
          <a:lstStyle/>
          <a:p>
            <a:pPr algn="ctr" eaLnBrk="1" hangingPunct="1"/>
            <a:r>
              <a:rPr lang="ru-RU" sz="2800" b="1" dirty="0" err="1"/>
              <a:t>Оқ</a:t>
            </a:r>
            <a:r>
              <a:rPr lang="ru-RU" sz="2800" b="1" dirty="0"/>
              <a:t> </a:t>
            </a:r>
            <a:r>
              <a:rPr lang="ru-RU" sz="2800" b="1" dirty="0" err="1"/>
              <a:t>саксовул</a:t>
            </a:r>
            <a:r>
              <a:rPr lang="en-US" altLang="ru-RU" sz="2800" b="1" dirty="0" smtClean="0">
                <a:solidFill>
                  <a:srgbClr val="0066FF"/>
                </a:solidFill>
              </a:rPr>
              <a:t/>
            </a:r>
            <a:br>
              <a:rPr lang="en-US" altLang="ru-RU" sz="2800" b="1" dirty="0" smtClean="0">
                <a:solidFill>
                  <a:srgbClr val="0066FF"/>
                </a:solidFill>
              </a:rPr>
            </a:br>
            <a:endParaRPr lang="ru-RU" altLang="ru-RU" dirty="0" smtClean="0"/>
          </a:p>
        </p:txBody>
      </p:sp>
      <p:sp>
        <p:nvSpPr>
          <p:cNvPr id="18435" name="Rectangle 3"/>
          <p:cNvSpPr>
            <a:spLocks noGrp="1" noChangeArrowheads="1"/>
          </p:cNvSpPr>
          <p:nvPr>
            <p:ph idx="1"/>
          </p:nvPr>
        </p:nvSpPr>
        <p:spPr>
          <a:xfrm>
            <a:off x="107505" y="692696"/>
            <a:ext cx="8469708" cy="3168352"/>
          </a:xfrm>
        </p:spPr>
        <p:style>
          <a:lnRef idx="2">
            <a:schemeClr val="dk1"/>
          </a:lnRef>
          <a:fillRef idx="1">
            <a:schemeClr val="lt1"/>
          </a:fillRef>
          <a:effectRef idx="0">
            <a:schemeClr val="dk1"/>
          </a:effectRef>
          <a:fontRef idx="minor">
            <a:schemeClr val="dk1"/>
          </a:fontRef>
        </p:style>
        <p:txBody>
          <a:bodyPr>
            <a:normAutofit fontScale="92500" lnSpcReduction="20000"/>
          </a:bodyPr>
          <a:lstStyle/>
          <a:p>
            <a:pPr marL="0" indent="0" algn="just" eaLnBrk="1" hangingPunct="1">
              <a:lnSpc>
                <a:spcPct val="90000"/>
              </a:lnSpc>
              <a:buNone/>
              <a:defRPr/>
            </a:pPr>
            <a:r>
              <a:rPr lang="en-US" altLang="ru-RU" sz="2400" dirty="0" smtClean="0">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Оқ</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саксовул</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шўрадошлар</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оиласига</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мансуб</a:t>
            </a:r>
            <a:r>
              <a:rPr lang="ru-RU" altLang="ru-RU" sz="2400" b="1" i="1" dirty="0">
                <a:solidFill>
                  <a:srgbClr val="0066FF"/>
                </a:solidFill>
                <a:latin typeface="Times New Roman" panose="02020603050405020304" pitchFamily="18" charset="0"/>
                <a:cs typeface="Times New Roman" panose="02020603050405020304" pitchFamily="18" charset="0"/>
              </a:rPr>
              <a:t> 3-4 метр </a:t>
            </a:r>
            <a:r>
              <a:rPr lang="ru-RU" altLang="ru-RU" sz="2400" b="1" i="1" dirty="0" err="1">
                <a:solidFill>
                  <a:srgbClr val="0066FF"/>
                </a:solidFill>
                <a:latin typeface="Times New Roman" panose="02020603050405020304" pitchFamily="18" charset="0"/>
                <a:cs typeface="Times New Roman" panose="02020603050405020304" pitchFamily="18" charset="0"/>
              </a:rPr>
              <a:t>баландликдаги</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дарахтсимон</a:t>
            </a:r>
            <a:r>
              <a:rPr lang="ru-RU" altLang="ru-RU" sz="2400" b="1" i="1" dirty="0">
                <a:solidFill>
                  <a:srgbClr val="0066FF"/>
                </a:solidFill>
                <a:latin typeface="Times New Roman" panose="02020603050405020304" pitchFamily="18" charset="0"/>
                <a:cs typeface="Times New Roman" panose="02020603050405020304" pitchFamily="18" charset="0"/>
              </a:rPr>
              <a:t> бута, </a:t>
            </a:r>
            <a:r>
              <a:rPr lang="ru-RU" altLang="ru-RU" sz="2400" b="1" i="1" dirty="0" err="1">
                <a:solidFill>
                  <a:srgbClr val="0066FF"/>
                </a:solidFill>
                <a:latin typeface="Times New Roman" panose="02020603050405020304" pitchFamily="18" charset="0"/>
                <a:cs typeface="Times New Roman" panose="02020603050405020304" pitchFamily="18" charset="0"/>
              </a:rPr>
              <a:t>қора</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саксовулдан</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фарқ</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килароқ</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қумларда</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тарқалган</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ва</a:t>
            </a:r>
            <a:r>
              <a:rPr lang="ru-RU" altLang="ru-RU" sz="2400" b="1" i="1" dirty="0">
                <a:solidFill>
                  <a:srgbClr val="0066FF"/>
                </a:solidFill>
                <a:latin typeface="Times New Roman" panose="02020603050405020304" pitchFamily="18" charset="0"/>
                <a:cs typeface="Times New Roman" panose="02020603050405020304" pitchFamily="18" charset="0"/>
              </a:rPr>
              <a:t> ташки </a:t>
            </a:r>
            <a:r>
              <a:rPr lang="ru-RU" altLang="ru-RU" sz="2400" b="1" i="1" dirty="0" err="1">
                <a:solidFill>
                  <a:srgbClr val="0066FF"/>
                </a:solidFill>
                <a:latin typeface="Times New Roman" panose="02020603050405020304" pitchFamily="18" charset="0"/>
                <a:cs typeface="Times New Roman" panose="02020603050405020304" pitchFamily="18" charset="0"/>
              </a:rPr>
              <a:t>кўриниши</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жихатдан</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эса</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танасининг</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оқиш</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рангли</a:t>
            </a:r>
            <a:r>
              <a:rPr lang="ru-RU" altLang="ru-RU" sz="2400" b="1" i="1" dirty="0">
                <a:solidFill>
                  <a:srgbClr val="0066FF"/>
                </a:solidFill>
                <a:latin typeface="Times New Roman" panose="02020603050405020304" pitchFamily="18" charset="0"/>
                <a:cs typeface="Times New Roman" panose="02020603050405020304" pitchFamily="18" charset="0"/>
              </a:rPr>
              <a:t> пуст </a:t>
            </a:r>
            <a:r>
              <a:rPr lang="ru-RU" altLang="ru-RU" sz="2400" b="1" i="1" dirty="0" err="1">
                <a:solidFill>
                  <a:srgbClr val="0066FF"/>
                </a:solidFill>
                <a:latin typeface="Times New Roman" panose="02020603050405020304" pitchFamily="18" charset="0"/>
                <a:cs typeface="Times New Roman" panose="02020603050405020304" pitchFamily="18" charset="0"/>
              </a:rPr>
              <a:t>билан</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қопланган-лигидадир</a:t>
            </a:r>
            <a:r>
              <a:rPr lang="ru-RU" altLang="ru-RU" sz="2400" b="1" i="1" dirty="0">
                <a:solidFill>
                  <a:srgbClr val="0066FF"/>
                </a:solidFill>
                <a:latin typeface="Times New Roman" panose="02020603050405020304" pitchFamily="18" charset="0"/>
                <a:cs typeface="Times New Roman" panose="02020603050405020304" pitchFamily="18" charset="0"/>
              </a:rPr>
              <a:t>. </a:t>
            </a:r>
          </a:p>
          <a:p>
            <a:pPr marL="0" indent="0" algn="just" eaLnBrk="1" hangingPunct="1">
              <a:lnSpc>
                <a:spcPct val="90000"/>
              </a:lnSpc>
              <a:buNone/>
              <a:defRPr/>
            </a:pPr>
            <a:r>
              <a:rPr lang="ru-RU" altLang="ru-RU" sz="2400" b="1" i="1" dirty="0" err="1">
                <a:solidFill>
                  <a:srgbClr val="0066FF"/>
                </a:solidFill>
                <a:latin typeface="Times New Roman" panose="02020603050405020304" pitchFamily="18" charset="0"/>
                <a:cs typeface="Times New Roman" panose="02020603050405020304" pitchFamily="18" charset="0"/>
              </a:rPr>
              <a:t>Қуй</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эчки</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ва</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туялар</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кўз</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ва</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қиш</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мавсумларида</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унинг</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юмшаган</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новдаларини</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уруғини</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яхши</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ейди</a:t>
            </a:r>
            <a:r>
              <a:rPr lang="ru-RU" altLang="ru-RU" sz="2400" b="1" i="1" dirty="0">
                <a:solidFill>
                  <a:srgbClr val="0066FF"/>
                </a:solidFill>
                <a:latin typeface="Times New Roman" panose="02020603050405020304" pitchFamily="18" charset="0"/>
                <a:cs typeface="Times New Roman" panose="02020603050405020304" pitchFamily="18" charset="0"/>
              </a:rPr>
              <a:t>. </a:t>
            </a:r>
          </a:p>
          <a:p>
            <a:pPr marL="0" indent="0" algn="just" eaLnBrk="1" hangingPunct="1">
              <a:lnSpc>
                <a:spcPct val="90000"/>
              </a:lnSpc>
              <a:buNone/>
              <a:defRPr/>
            </a:pPr>
            <a:r>
              <a:rPr lang="ru-RU" altLang="ru-RU" sz="2400" b="1" i="1" dirty="0" err="1">
                <a:solidFill>
                  <a:srgbClr val="0066FF"/>
                </a:solidFill>
                <a:latin typeface="Times New Roman" panose="02020603050405020304" pitchFamily="18" charset="0"/>
                <a:cs typeface="Times New Roman" panose="02020603050405020304" pitchFamily="18" charset="0"/>
              </a:rPr>
              <a:t>Хашагида</a:t>
            </a:r>
            <a:r>
              <a:rPr lang="ru-RU" altLang="ru-RU" sz="2400" b="1" i="1" dirty="0">
                <a:solidFill>
                  <a:srgbClr val="0066FF"/>
                </a:solidFill>
                <a:latin typeface="Times New Roman" panose="02020603050405020304" pitchFamily="18" charset="0"/>
                <a:cs typeface="Times New Roman" panose="02020603050405020304" pitchFamily="18" charset="0"/>
              </a:rPr>
              <a:t> 3.0-10.0% протеин, 25.0-40.0% АЭМ </a:t>
            </a:r>
            <a:r>
              <a:rPr lang="ru-RU" altLang="ru-RU" sz="2400" b="1" i="1" dirty="0" err="1">
                <a:solidFill>
                  <a:srgbClr val="0066FF"/>
                </a:solidFill>
                <a:latin typeface="Times New Roman" panose="02020603050405020304" pitchFamily="18" charset="0"/>
                <a:cs typeface="Times New Roman" panose="02020603050405020304" pitchFamily="18" charset="0"/>
              </a:rPr>
              <a:t>ва</a:t>
            </a:r>
            <a:r>
              <a:rPr lang="ru-RU" altLang="ru-RU" sz="2400" b="1" i="1" dirty="0">
                <a:solidFill>
                  <a:srgbClr val="0066FF"/>
                </a:solidFill>
                <a:latin typeface="Times New Roman" panose="02020603050405020304" pitchFamily="18" charset="0"/>
                <a:cs typeface="Times New Roman" panose="02020603050405020304" pitchFamily="18" charset="0"/>
              </a:rPr>
              <a:t> 13.016.0%клетчатка </a:t>
            </a:r>
            <a:r>
              <a:rPr lang="ru-RU" altLang="ru-RU" sz="2400" b="1" i="1" dirty="0" err="1">
                <a:solidFill>
                  <a:srgbClr val="0066FF"/>
                </a:solidFill>
                <a:latin typeface="Times New Roman" panose="02020603050405020304" pitchFamily="18" charset="0"/>
                <a:cs typeface="Times New Roman" panose="02020603050405020304" pitchFamily="18" charset="0"/>
              </a:rPr>
              <a:t>мавжуд</a:t>
            </a:r>
            <a:r>
              <a:rPr lang="ru-RU" altLang="ru-RU" sz="2400" b="1" i="1" dirty="0">
                <a:solidFill>
                  <a:srgbClr val="0066FF"/>
                </a:solidFill>
                <a:latin typeface="Times New Roman" panose="02020603050405020304" pitchFamily="18" charset="0"/>
                <a:cs typeface="Times New Roman" panose="02020603050405020304" pitchFamily="18" charset="0"/>
              </a:rPr>
              <a:t>. </a:t>
            </a:r>
          </a:p>
          <a:p>
            <a:pPr marL="0" indent="0" algn="just" eaLnBrk="1" hangingPunct="1">
              <a:lnSpc>
                <a:spcPct val="90000"/>
              </a:lnSpc>
              <a:buNone/>
              <a:defRPr/>
            </a:pPr>
            <a:r>
              <a:rPr lang="ru-RU" altLang="ru-RU" sz="2400" b="1" i="1" dirty="0">
                <a:solidFill>
                  <a:srgbClr val="0066FF"/>
                </a:solidFill>
                <a:latin typeface="Times New Roman" panose="02020603050405020304" pitchFamily="18" charset="0"/>
                <a:cs typeface="Times New Roman" panose="02020603050405020304" pitchFamily="18" charset="0"/>
              </a:rPr>
              <a:t>100 кг </a:t>
            </a:r>
            <a:r>
              <a:rPr lang="ru-RU" altLang="ru-RU" sz="2400" b="1" i="1" dirty="0" err="1">
                <a:solidFill>
                  <a:srgbClr val="0066FF"/>
                </a:solidFill>
                <a:latin typeface="Times New Roman" panose="02020603050405020304" pitchFamily="18" charset="0"/>
                <a:cs typeface="Times New Roman" panose="02020603050405020304" pitchFamily="18" charset="0"/>
              </a:rPr>
              <a:t>озуқасида</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ўртача</a:t>
            </a:r>
            <a:r>
              <a:rPr lang="ru-RU" altLang="ru-RU" sz="2400" b="1" i="1" dirty="0">
                <a:solidFill>
                  <a:srgbClr val="0066FF"/>
                </a:solidFill>
                <a:latin typeface="Times New Roman" panose="02020603050405020304" pitchFamily="18" charset="0"/>
                <a:cs typeface="Times New Roman" panose="02020603050405020304" pitchFamily="18" charset="0"/>
              </a:rPr>
              <a:t> 40 </a:t>
            </a:r>
            <a:r>
              <a:rPr lang="ru-RU" altLang="ru-RU" sz="2400" b="1" i="1" dirty="0" err="1">
                <a:solidFill>
                  <a:srgbClr val="0066FF"/>
                </a:solidFill>
                <a:latin typeface="Times New Roman" panose="02020603050405020304" pitchFamily="18" charset="0"/>
                <a:cs typeface="Times New Roman" panose="02020603050405020304" pitchFamily="18" charset="0"/>
              </a:rPr>
              <a:t>озуқа</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бирлиги</a:t>
            </a:r>
            <a:r>
              <a:rPr lang="ru-RU" altLang="ru-RU" sz="2400" b="1" i="1" dirty="0">
                <a:solidFill>
                  <a:srgbClr val="0066FF"/>
                </a:solidFill>
                <a:latin typeface="Times New Roman" panose="02020603050405020304" pitchFamily="18" charset="0"/>
                <a:cs typeface="Times New Roman" panose="02020603050405020304" pitchFamily="18" charset="0"/>
              </a:rPr>
              <a:t> бор. </a:t>
            </a:r>
            <a:r>
              <a:rPr lang="ru-RU" altLang="ru-RU" sz="2400" b="1" i="1" dirty="0" err="1">
                <a:solidFill>
                  <a:srgbClr val="0066FF"/>
                </a:solidFill>
                <a:latin typeface="Times New Roman" panose="02020603050405020304" pitchFamily="18" charset="0"/>
                <a:cs typeface="Times New Roman" panose="02020603050405020304" pitchFamily="18" charset="0"/>
              </a:rPr>
              <a:t>Оқ</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саксавулдан</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қумли</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майдонларни</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мустахкамлашда</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яйловлар</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махсулдорлигини</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оширишда</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кенг</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фойдаланилади</a:t>
            </a:r>
            <a:r>
              <a:rPr lang="ru-RU" altLang="ru-RU" sz="2400" b="1" i="1" dirty="0">
                <a:solidFill>
                  <a:srgbClr val="0066FF"/>
                </a:solidFill>
                <a:latin typeface="Times New Roman" panose="02020603050405020304" pitchFamily="18" charset="0"/>
                <a:cs typeface="Times New Roman" panose="02020603050405020304" pitchFamily="18" charset="0"/>
              </a:rPr>
              <a:t>. </a:t>
            </a:r>
          </a:p>
        </p:txBody>
      </p:sp>
      <p:pic>
        <p:nvPicPr>
          <p:cNvPr id="2050" name="Picture 2" descr="C:\ЮНЕСКО\Слайдлар\Ем хашак етиштириш\рАСМЛАР\Saksovul-chul.jpg"/>
          <p:cNvPicPr>
            <a:picLocks noChangeAspect="1" noChangeArrowheads="1"/>
          </p:cNvPicPr>
          <p:nvPr/>
        </p:nvPicPr>
        <p:blipFill>
          <a:blip r:embed="rId2"/>
          <a:srcRect/>
          <a:stretch>
            <a:fillRect/>
          </a:stretch>
        </p:blipFill>
        <p:spPr bwMode="auto">
          <a:xfrm>
            <a:off x="4857752" y="3786190"/>
            <a:ext cx="3500462" cy="2786082"/>
          </a:xfrm>
          <a:prstGeom prst="rect">
            <a:avLst/>
          </a:prstGeom>
          <a:noFill/>
        </p:spPr>
      </p:pic>
      <p:pic>
        <p:nvPicPr>
          <p:cNvPr id="2051" name="Picture 3" descr="C:\ЮНЕСКО\Слайдлар\Ем хашак етиштириш\рАСМЛАР\скачанные файлы (25).jpg"/>
          <p:cNvPicPr>
            <a:picLocks noChangeAspect="1" noChangeArrowheads="1"/>
          </p:cNvPicPr>
          <p:nvPr/>
        </p:nvPicPr>
        <p:blipFill>
          <a:blip r:embed="rId3"/>
          <a:srcRect/>
          <a:stretch>
            <a:fillRect/>
          </a:stretch>
        </p:blipFill>
        <p:spPr bwMode="auto">
          <a:xfrm>
            <a:off x="428596" y="3786190"/>
            <a:ext cx="3624190" cy="2714644"/>
          </a:xfrm>
          <a:prstGeom prst="rect">
            <a:avLst/>
          </a:prstGeom>
          <a:noFill/>
        </p:spPr>
      </p:pic>
    </p:spTree>
    <p:extLst>
      <p:ext uri="{BB962C8B-B14F-4D97-AF65-F5344CB8AC3E}">
        <p14:creationId xmlns:p14="http://schemas.microsoft.com/office/powerpoint/2010/main" xmlns="" val="121937017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95288" y="333375"/>
            <a:ext cx="8229600" cy="485775"/>
          </a:xfrm>
        </p:spPr>
        <p:style>
          <a:lnRef idx="2">
            <a:schemeClr val="accent1"/>
          </a:lnRef>
          <a:fillRef idx="1">
            <a:schemeClr val="lt1"/>
          </a:fillRef>
          <a:effectRef idx="0">
            <a:schemeClr val="accent1"/>
          </a:effectRef>
          <a:fontRef idx="minor">
            <a:schemeClr val="dk1"/>
          </a:fontRef>
        </p:style>
        <p:txBody>
          <a:bodyPr/>
          <a:lstStyle/>
          <a:p>
            <a:pPr algn="r" eaLnBrk="1" hangingPunct="1"/>
            <a:r>
              <a:rPr lang="ru-RU" sz="2800" b="1" i="1" dirty="0" err="1"/>
              <a:t>Черкез</a:t>
            </a:r>
            <a:r>
              <a:rPr lang="ru-RU" sz="2800" b="1" i="1" dirty="0"/>
              <a:t> (</a:t>
            </a:r>
            <a:r>
              <a:rPr lang="ru-RU" sz="2800" b="1" i="1" dirty="0" err="1"/>
              <a:t>норбоялиш</a:t>
            </a:r>
            <a:r>
              <a:rPr lang="ru-RU" sz="2800" b="1" i="1" dirty="0"/>
              <a:t>) </a:t>
            </a:r>
            <a:endParaRPr lang="ru-RU" altLang="ru-RU" sz="2800" dirty="0" smtClean="0">
              <a:latin typeface="Times New Roman" panose="02020603050405020304" pitchFamily="18" charset="0"/>
              <a:cs typeface="Times New Roman" panose="02020603050405020304" pitchFamily="18" charset="0"/>
            </a:endParaRPr>
          </a:p>
        </p:txBody>
      </p:sp>
      <p:sp>
        <p:nvSpPr>
          <p:cNvPr id="25603" name="Rectangle 3"/>
          <p:cNvSpPr>
            <a:spLocks noGrp="1" noChangeArrowheads="1"/>
          </p:cNvSpPr>
          <p:nvPr>
            <p:ph idx="1"/>
          </p:nvPr>
        </p:nvSpPr>
        <p:spPr>
          <a:xfrm>
            <a:off x="3708400" y="1052512"/>
            <a:ext cx="5184775" cy="5805487"/>
          </a:xfrm>
          <a:pattFill prst="dotGrid">
            <a:fgClr>
              <a:schemeClr val="accent1"/>
            </a:fgClr>
            <a:bgClr>
              <a:schemeClr val="bg1"/>
            </a:bgClr>
          </a:pattFill>
          <a:ln>
            <a:solidFill>
              <a:schemeClr val="accent2">
                <a:lumMod val="75000"/>
              </a:schemeClr>
            </a:solidFill>
          </a:ln>
        </p:spPr>
        <p:txBody>
          <a:bodyPr rtlCol="0">
            <a:normAutofit fontScale="85000" lnSpcReduction="20000"/>
          </a:bodyPr>
          <a:lstStyle/>
          <a:p>
            <a:r>
              <a:rPr lang="uz-Cyrl-UZ" altLang="ru-RU" sz="2200"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ru-RU" sz="2400" b="1" i="1" dirty="0" err="1"/>
              <a:t>Черкез</a:t>
            </a:r>
            <a:r>
              <a:rPr lang="ru-RU" sz="2400" b="1" i="1" dirty="0"/>
              <a:t> (</a:t>
            </a:r>
            <a:r>
              <a:rPr lang="ru-RU" sz="2400" b="1" i="1" dirty="0" err="1"/>
              <a:t>норбоялиш</a:t>
            </a:r>
            <a:r>
              <a:rPr lang="ru-RU" sz="2400" b="1" i="1" dirty="0"/>
              <a:t>) Рихтер </a:t>
            </a:r>
            <a:r>
              <a:rPr lang="ru-RU" sz="2400" dirty="0" err="1"/>
              <a:t>шураси-шўрадошлар</a:t>
            </a:r>
            <a:r>
              <a:rPr lang="ru-RU" sz="2400" dirty="0"/>
              <a:t> </a:t>
            </a:r>
            <a:r>
              <a:rPr lang="ru-RU" sz="2400" dirty="0" err="1"/>
              <a:t>оиласига</a:t>
            </a:r>
            <a:r>
              <a:rPr lang="ru-RU" sz="2400" dirty="0"/>
              <a:t> </a:t>
            </a:r>
            <a:r>
              <a:rPr lang="ru-RU" sz="2400" dirty="0" err="1"/>
              <a:t>мансуб</a:t>
            </a:r>
            <a:r>
              <a:rPr lang="ru-RU" sz="2400" dirty="0"/>
              <a:t> </a:t>
            </a:r>
            <a:r>
              <a:rPr lang="ru-RU" sz="2400" dirty="0" err="1"/>
              <a:t>буйи</a:t>
            </a:r>
            <a:r>
              <a:rPr lang="ru-RU" sz="2400" dirty="0"/>
              <a:t> 1</a:t>
            </a:r>
            <a:r>
              <a:rPr lang="ru-RU" sz="2400" i="1" dirty="0"/>
              <a:t>.5 </a:t>
            </a:r>
            <a:r>
              <a:rPr lang="ru-RU" sz="2400" dirty="0" err="1"/>
              <a:t>метргача</a:t>
            </a:r>
            <a:r>
              <a:rPr lang="ru-RU" sz="2400" dirty="0"/>
              <a:t> </a:t>
            </a:r>
            <a:r>
              <a:rPr lang="ru-RU" sz="2400" dirty="0" err="1"/>
              <a:t>бўлган</a:t>
            </a:r>
            <a:r>
              <a:rPr lang="ru-RU" sz="2400" dirty="0"/>
              <a:t> бута. </a:t>
            </a:r>
          </a:p>
          <a:p>
            <a:r>
              <a:rPr lang="ru-RU" sz="2400" dirty="0"/>
              <a:t>У </a:t>
            </a:r>
            <a:r>
              <a:rPr lang="ru-RU" sz="2400" dirty="0" err="1"/>
              <a:t>зичлашган</a:t>
            </a:r>
            <a:r>
              <a:rPr lang="ru-RU" sz="2400" dirty="0"/>
              <a:t> </a:t>
            </a:r>
            <a:r>
              <a:rPr lang="ru-RU" sz="2400" dirty="0" err="1"/>
              <a:t>қумларда</a:t>
            </a:r>
            <a:r>
              <a:rPr lang="ru-RU" sz="2400" dirty="0"/>
              <a:t> </a:t>
            </a:r>
            <a:r>
              <a:rPr lang="ru-RU" sz="2400" dirty="0" err="1"/>
              <a:t>ўсишга</a:t>
            </a:r>
            <a:r>
              <a:rPr lang="ru-RU" sz="2400" dirty="0"/>
              <a:t> </a:t>
            </a:r>
            <a:r>
              <a:rPr lang="ru-RU" sz="2400" dirty="0" err="1"/>
              <a:t>мослашган</a:t>
            </a:r>
            <a:r>
              <a:rPr lang="ru-RU" sz="2400" dirty="0"/>
              <a:t>; </a:t>
            </a:r>
            <a:r>
              <a:rPr lang="ru-RU" sz="2400" dirty="0" err="1"/>
              <a:t>илдиз</a:t>
            </a:r>
            <a:r>
              <a:rPr lang="ru-RU" sz="2400" dirty="0"/>
              <a:t> </a:t>
            </a:r>
            <a:r>
              <a:rPr lang="ru-RU" sz="2400" dirty="0" err="1"/>
              <a:t>системаси</a:t>
            </a:r>
            <a:r>
              <a:rPr lang="ru-RU" sz="2400" dirty="0"/>
              <a:t> </a:t>
            </a:r>
            <a:r>
              <a:rPr lang="ru-RU" sz="2400" dirty="0" err="1"/>
              <a:t>тупроқнинг</a:t>
            </a:r>
            <a:r>
              <a:rPr lang="ru-RU" sz="2400" dirty="0"/>
              <a:t> юза </a:t>
            </a:r>
            <a:r>
              <a:rPr lang="ru-RU" sz="2400" dirty="0" err="1"/>
              <a:t>қисмида</a:t>
            </a:r>
            <a:r>
              <a:rPr lang="ru-RU" sz="2400" dirty="0"/>
              <a:t> </a:t>
            </a:r>
            <a:r>
              <a:rPr lang="ru-RU" sz="2400" dirty="0" err="1"/>
              <a:t>ва</a:t>
            </a:r>
            <a:r>
              <a:rPr lang="ru-RU" sz="2400" dirty="0"/>
              <a:t> </a:t>
            </a:r>
            <a:r>
              <a:rPr lang="ru-RU" sz="2400" dirty="0" err="1"/>
              <a:t>ён</a:t>
            </a:r>
            <a:r>
              <a:rPr lang="ru-RU" sz="2400" dirty="0"/>
              <a:t> </a:t>
            </a:r>
            <a:r>
              <a:rPr lang="ru-RU" sz="2400" dirty="0" err="1"/>
              <a:t>томонларига</a:t>
            </a:r>
            <a:r>
              <a:rPr lang="ru-RU" sz="2400" dirty="0"/>
              <a:t> </a:t>
            </a:r>
            <a:r>
              <a:rPr lang="ru-RU" sz="2400" dirty="0" err="1"/>
              <a:t>ҳам</a:t>
            </a:r>
            <a:r>
              <a:rPr lang="ru-RU" sz="2400" dirty="0"/>
              <a:t> </a:t>
            </a:r>
            <a:r>
              <a:rPr lang="ru-RU" sz="2400" dirty="0" err="1"/>
              <a:t>қараб</a:t>
            </a:r>
            <a:r>
              <a:rPr lang="ru-RU" sz="2400" dirty="0"/>
              <a:t> </a:t>
            </a:r>
            <a:r>
              <a:rPr lang="ru-RU" sz="2400" dirty="0" err="1"/>
              <a:t>деярли</a:t>
            </a:r>
            <a:r>
              <a:rPr lang="ru-RU" sz="2400" dirty="0"/>
              <a:t> </a:t>
            </a:r>
            <a:r>
              <a:rPr lang="ru-RU" sz="2400" dirty="0" err="1"/>
              <a:t>бир</a:t>
            </a:r>
            <a:r>
              <a:rPr lang="ru-RU" sz="2400" dirty="0"/>
              <a:t> </a:t>
            </a:r>
            <a:r>
              <a:rPr lang="ru-RU" sz="2400" dirty="0" err="1"/>
              <a:t>хилда</a:t>
            </a:r>
            <a:r>
              <a:rPr lang="ru-RU" sz="2400" dirty="0"/>
              <a:t> </a:t>
            </a:r>
            <a:r>
              <a:rPr lang="ru-RU" sz="2400" dirty="0" err="1"/>
              <a:t>ривожланади</a:t>
            </a:r>
            <a:r>
              <a:rPr lang="ru-RU" sz="2400" dirty="0"/>
              <a:t>. </a:t>
            </a:r>
            <a:r>
              <a:rPr lang="ru-RU" sz="2400" dirty="0" err="1"/>
              <a:t>Бир</a:t>
            </a:r>
            <a:r>
              <a:rPr lang="ru-RU" sz="2400" dirty="0"/>
              <a:t> </a:t>
            </a:r>
            <a:r>
              <a:rPr lang="ru-RU" sz="2400" dirty="0" err="1"/>
              <a:t>йиллик</a:t>
            </a:r>
            <a:r>
              <a:rPr lang="ru-RU" sz="2400" dirty="0"/>
              <a:t> </a:t>
            </a:r>
            <a:r>
              <a:rPr lang="ru-RU" sz="2400" dirty="0" err="1"/>
              <a:t>новдалари</a:t>
            </a:r>
            <a:r>
              <a:rPr lang="ru-RU" sz="2400" dirty="0"/>
              <a:t> </a:t>
            </a:r>
            <a:r>
              <a:rPr lang="ru-RU" sz="2400" dirty="0" err="1"/>
              <a:t>оқиш</a:t>
            </a:r>
            <a:r>
              <a:rPr lang="ru-RU" sz="2400" dirty="0"/>
              <a:t> </a:t>
            </a:r>
            <a:r>
              <a:rPr lang="ru-RU" sz="2400" dirty="0" err="1"/>
              <a:t>рангда</a:t>
            </a:r>
            <a:r>
              <a:rPr lang="ru-RU" sz="2400" dirty="0"/>
              <a:t>, </a:t>
            </a:r>
            <a:r>
              <a:rPr lang="ru-RU" sz="2400" dirty="0" err="1"/>
              <a:t>барглари</a:t>
            </a:r>
            <a:r>
              <a:rPr lang="ru-RU" sz="2400" dirty="0"/>
              <a:t>- </a:t>
            </a:r>
            <a:r>
              <a:rPr lang="ru-RU" sz="2400" dirty="0" err="1"/>
              <a:t>кулранг</a:t>
            </a:r>
            <a:r>
              <a:rPr lang="ru-RU" sz="2400" dirty="0"/>
              <a:t> </a:t>
            </a:r>
            <a:r>
              <a:rPr lang="ru-RU" sz="2400" dirty="0" err="1"/>
              <a:t>яшил</a:t>
            </a:r>
            <a:r>
              <a:rPr lang="ru-RU" sz="2400" dirty="0"/>
              <a:t>, </a:t>
            </a:r>
            <a:r>
              <a:rPr lang="ru-RU" sz="2400" dirty="0" err="1"/>
              <a:t>ғадир-будур</a:t>
            </a:r>
            <a:r>
              <a:rPr lang="ru-RU" sz="2400" dirty="0"/>
              <a:t>, </a:t>
            </a:r>
            <a:r>
              <a:rPr lang="ru-RU" sz="2400" dirty="0" err="1"/>
              <a:t>нинасимон</a:t>
            </a:r>
            <a:r>
              <a:rPr lang="ru-RU" sz="2400" dirty="0"/>
              <a:t>. Март-</a:t>
            </a:r>
            <a:r>
              <a:rPr lang="ru-RU" sz="2400" dirty="0" err="1"/>
              <a:t>апрел</a:t>
            </a:r>
            <a:r>
              <a:rPr lang="ru-RU" sz="2400" dirty="0"/>
              <a:t> </a:t>
            </a:r>
            <a:r>
              <a:rPr lang="ru-RU" sz="2400" dirty="0" err="1"/>
              <a:t>ойларида</a:t>
            </a:r>
            <a:r>
              <a:rPr lang="ru-RU" sz="2400" dirty="0"/>
              <a:t> </a:t>
            </a:r>
            <a:r>
              <a:rPr lang="ru-RU" sz="2400" dirty="0" err="1"/>
              <a:t>кукаради</a:t>
            </a:r>
            <a:r>
              <a:rPr lang="ru-RU" sz="2400" dirty="0"/>
              <a:t>, </a:t>
            </a:r>
            <a:r>
              <a:rPr lang="ru-RU" sz="2400" dirty="0" err="1"/>
              <a:t>июн-июлда</a:t>
            </a:r>
            <a:r>
              <a:rPr lang="ru-RU" sz="2400" dirty="0"/>
              <a:t> </a:t>
            </a:r>
            <a:r>
              <a:rPr lang="ru-RU" sz="2400" dirty="0" err="1"/>
              <a:t>гуллайди</a:t>
            </a:r>
            <a:r>
              <a:rPr lang="ru-RU" sz="2400" dirty="0"/>
              <a:t>, </a:t>
            </a:r>
            <a:r>
              <a:rPr lang="ru-RU" sz="2400" dirty="0" err="1"/>
              <a:t>оқтябр-ноябрда</a:t>
            </a:r>
            <a:r>
              <a:rPr lang="ru-RU" sz="2400" dirty="0"/>
              <a:t> </a:t>
            </a:r>
            <a:r>
              <a:rPr lang="ru-RU" sz="2400" dirty="0" err="1"/>
              <a:t>уруғи</a:t>
            </a:r>
            <a:r>
              <a:rPr lang="ru-RU" sz="2400" dirty="0"/>
              <a:t> </a:t>
            </a:r>
            <a:r>
              <a:rPr lang="ru-RU" sz="2400" dirty="0" err="1"/>
              <a:t>пишади</a:t>
            </a:r>
            <a:r>
              <a:rPr lang="ru-RU" sz="2400" dirty="0"/>
              <a:t>. </a:t>
            </a:r>
          </a:p>
          <a:p>
            <a:r>
              <a:rPr lang="ru-RU" sz="2400" dirty="0" err="1"/>
              <a:t>Қумли</a:t>
            </a:r>
            <a:r>
              <a:rPr lang="ru-RU" sz="2400" dirty="0"/>
              <a:t> </a:t>
            </a:r>
            <a:r>
              <a:rPr lang="ru-RU" sz="2400" dirty="0" err="1"/>
              <a:t>чўл</a:t>
            </a:r>
            <a:r>
              <a:rPr lang="ru-RU" sz="2400" dirty="0"/>
              <a:t> </a:t>
            </a:r>
            <a:r>
              <a:rPr lang="ru-RU" sz="2400" dirty="0" err="1"/>
              <a:t>учун</a:t>
            </a:r>
            <a:r>
              <a:rPr lang="ru-RU" sz="2400" dirty="0"/>
              <a:t> </a:t>
            </a:r>
            <a:r>
              <a:rPr lang="ru-RU" sz="2400" dirty="0" err="1"/>
              <a:t>нисбатан</a:t>
            </a:r>
            <a:r>
              <a:rPr lang="ru-RU" sz="2400" dirty="0"/>
              <a:t> </a:t>
            </a:r>
            <a:r>
              <a:rPr lang="ru-RU" sz="2400" dirty="0" err="1"/>
              <a:t>тўйимли</a:t>
            </a:r>
            <a:r>
              <a:rPr lang="ru-RU" sz="2400" dirty="0"/>
              <a:t> </a:t>
            </a:r>
            <a:r>
              <a:rPr lang="ru-RU" sz="2400" dirty="0" err="1"/>
              <a:t>озуқабоб</a:t>
            </a:r>
            <a:r>
              <a:rPr lang="ru-RU" sz="2400" dirty="0"/>
              <a:t> </a:t>
            </a:r>
            <a:r>
              <a:rPr lang="ru-RU" sz="2400" dirty="0" err="1"/>
              <a:t>турлар</a:t>
            </a:r>
            <a:r>
              <a:rPr lang="ru-RU" sz="2400" dirty="0"/>
              <a:t> </a:t>
            </a:r>
            <a:r>
              <a:rPr lang="ru-RU" sz="2400" dirty="0" err="1"/>
              <a:t>жумласига</a:t>
            </a:r>
            <a:r>
              <a:rPr lang="ru-RU" sz="2400" dirty="0"/>
              <a:t> </a:t>
            </a:r>
            <a:r>
              <a:rPr lang="ru-RU" sz="2400" dirty="0" err="1"/>
              <a:t>киради</a:t>
            </a:r>
            <a:r>
              <a:rPr lang="ru-RU" sz="2400" dirty="0"/>
              <a:t>. </a:t>
            </a:r>
          </a:p>
          <a:p>
            <a:r>
              <a:rPr lang="ru-RU" sz="2400" dirty="0" err="1"/>
              <a:t>Норбоялишнинг</a:t>
            </a:r>
            <a:r>
              <a:rPr lang="ru-RU" sz="2400" dirty="0"/>
              <a:t> </a:t>
            </a:r>
            <a:r>
              <a:rPr lang="ru-RU" sz="2400" dirty="0" err="1"/>
              <a:t>хашаги</a:t>
            </a:r>
            <a:r>
              <a:rPr lang="ru-RU" sz="2400" dirty="0"/>
              <a:t> </a:t>
            </a:r>
            <a:r>
              <a:rPr lang="ru-RU" sz="2400" dirty="0" err="1"/>
              <a:t>таркибида</a:t>
            </a:r>
            <a:r>
              <a:rPr lang="ru-RU" sz="2400" dirty="0"/>
              <a:t> 16.5-24.7% протеин, 2.4-4% </a:t>
            </a:r>
            <a:r>
              <a:rPr lang="ru-RU" sz="2400" dirty="0" err="1"/>
              <a:t>ёғ</a:t>
            </a:r>
            <a:r>
              <a:rPr lang="ru-RU" sz="2400" dirty="0"/>
              <a:t>, 17.8-21.0% </a:t>
            </a:r>
            <a:r>
              <a:rPr lang="ru-RU" sz="2400" dirty="0" err="1"/>
              <a:t>кул</a:t>
            </a:r>
            <a:r>
              <a:rPr lang="ru-RU" sz="2400" dirty="0"/>
              <a:t> </a:t>
            </a:r>
            <a:r>
              <a:rPr lang="ru-RU" sz="2400" dirty="0" err="1"/>
              <a:t>моддалари</a:t>
            </a:r>
            <a:r>
              <a:rPr lang="ru-RU" sz="2400" dirty="0"/>
              <a:t>, 38.5-43.1% АЭМ, 17.8-21.0% клетчатка </a:t>
            </a:r>
            <a:r>
              <a:rPr lang="ru-RU" sz="2400" dirty="0" err="1"/>
              <a:t>мавжуд</a:t>
            </a:r>
            <a:r>
              <a:rPr lang="ru-RU" sz="2400" dirty="0"/>
              <a:t>. </a:t>
            </a:r>
          </a:p>
          <a:p>
            <a:r>
              <a:rPr lang="ru-RU" sz="2400" dirty="0"/>
              <a:t>100 кг </a:t>
            </a:r>
            <a:r>
              <a:rPr lang="ru-RU" sz="2400" dirty="0" err="1"/>
              <a:t>пичанида</a:t>
            </a:r>
            <a:r>
              <a:rPr lang="ru-RU" sz="2400" dirty="0"/>
              <a:t> </a:t>
            </a:r>
            <a:r>
              <a:rPr lang="ru-RU" sz="2400" dirty="0" err="1"/>
              <a:t>кўзда</a:t>
            </a:r>
            <a:r>
              <a:rPr lang="ru-RU" sz="2400" dirty="0"/>
              <a:t> 38, қишда-33 </a:t>
            </a:r>
            <a:r>
              <a:rPr lang="ru-RU" sz="2400" dirty="0" err="1"/>
              <a:t>озуқа</a:t>
            </a:r>
            <a:r>
              <a:rPr lang="ru-RU" sz="2400" dirty="0"/>
              <a:t> </a:t>
            </a:r>
            <a:r>
              <a:rPr lang="ru-RU" sz="2400" dirty="0" err="1"/>
              <a:t>бирлигига</a:t>
            </a:r>
            <a:r>
              <a:rPr lang="ru-RU" sz="2400" dirty="0"/>
              <a:t> </a:t>
            </a:r>
            <a:r>
              <a:rPr lang="ru-RU" sz="2400" dirty="0" err="1"/>
              <a:t>эга</a:t>
            </a:r>
            <a:r>
              <a:rPr lang="ru-RU" sz="2400" dirty="0"/>
              <a:t>. </a:t>
            </a:r>
          </a:p>
          <a:p>
            <a:endParaRPr lang="ru-RU" sz="2400" dirty="0"/>
          </a:p>
          <a:p>
            <a:pPr marL="0" indent="0" algn="just" eaLnBrk="1" fontAlgn="auto" hangingPunct="1">
              <a:spcAft>
                <a:spcPts val="0"/>
              </a:spcAft>
              <a:buNone/>
              <a:defRPr/>
            </a:pPr>
            <a:endParaRPr lang="uz-Cyrl-UZ" altLang="ru-RU" sz="22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pic>
        <p:nvPicPr>
          <p:cNvPr id="6" name="Picture 65968"/>
          <p:cNvPicPr/>
          <p:nvPr/>
        </p:nvPicPr>
        <p:blipFill>
          <a:blip r:embed="rId2"/>
          <a:stretch>
            <a:fillRect/>
          </a:stretch>
        </p:blipFill>
        <p:spPr>
          <a:xfrm>
            <a:off x="755576" y="1301510"/>
            <a:ext cx="2808312" cy="4431746"/>
          </a:xfrm>
          <a:prstGeom prst="rect">
            <a:avLst/>
          </a:prstGeom>
        </p:spPr>
      </p:pic>
    </p:spTree>
    <p:extLst>
      <p:ext uri="{BB962C8B-B14F-4D97-AF65-F5344CB8AC3E}">
        <p14:creationId xmlns:p14="http://schemas.microsoft.com/office/powerpoint/2010/main" xmlns="" val="296629000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2915816" y="160817"/>
            <a:ext cx="4410078" cy="485775"/>
          </a:xfrm>
        </p:spPr>
        <p:txBody>
          <a:bodyPr/>
          <a:lstStyle/>
          <a:p>
            <a:pPr algn="r" eaLnBrk="1" hangingPunct="1"/>
            <a:r>
              <a:rPr lang="uz-Cyrl-UZ" altLang="ru-RU" sz="2800" dirty="0" smtClean="0">
                <a:latin typeface="Times New Roman" panose="02020603050405020304" pitchFamily="18" charset="0"/>
                <a:cs typeface="Times New Roman" panose="02020603050405020304" pitchFamily="18" charset="0"/>
              </a:rPr>
              <a:t> </a:t>
            </a:r>
            <a:r>
              <a:rPr lang="ru-RU" sz="2800" b="1" i="1" dirty="0" err="1"/>
              <a:t>Черкез</a:t>
            </a:r>
            <a:r>
              <a:rPr lang="ru-RU" sz="2800" b="1" i="1" dirty="0"/>
              <a:t> (</a:t>
            </a:r>
            <a:r>
              <a:rPr lang="ru-RU" sz="2800" b="1" i="1" dirty="0" err="1"/>
              <a:t>Палецкий</a:t>
            </a:r>
            <a:r>
              <a:rPr lang="ru-RU" sz="2800" b="1" i="1" dirty="0"/>
              <a:t> </a:t>
            </a:r>
            <a:r>
              <a:rPr lang="ru-RU" sz="2800" b="1" i="1" dirty="0" err="1"/>
              <a:t>шўраси</a:t>
            </a:r>
            <a:r>
              <a:rPr lang="ru-RU" sz="2800" b="1" i="1" dirty="0"/>
              <a:t>)</a:t>
            </a:r>
            <a:endParaRPr lang="ru-RU" altLang="ru-RU" sz="2800" dirty="0" smtClean="0">
              <a:latin typeface="Times New Roman" panose="02020603050405020304" pitchFamily="18" charset="0"/>
              <a:cs typeface="Times New Roman" panose="02020603050405020304" pitchFamily="18" charset="0"/>
            </a:endParaRPr>
          </a:p>
        </p:txBody>
      </p:sp>
      <p:sp>
        <p:nvSpPr>
          <p:cNvPr id="25603" name="Rectangle 3"/>
          <p:cNvSpPr>
            <a:spLocks noGrp="1" noChangeArrowheads="1"/>
          </p:cNvSpPr>
          <p:nvPr>
            <p:ph idx="1"/>
          </p:nvPr>
        </p:nvSpPr>
        <p:spPr>
          <a:xfrm>
            <a:off x="3708400" y="1052513"/>
            <a:ext cx="5184775" cy="5568950"/>
          </a:xfrm>
          <a:pattFill prst="dotGrid">
            <a:fgClr>
              <a:schemeClr val="accent1"/>
            </a:fgClr>
            <a:bgClr>
              <a:schemeClr val="bg1"/>
            </a:bgClr>
          </a:pattFill>
          <a:ln>
            <a:solidFill>
              <a:schemeClr val="accent2">
                <a:lumMod val="75000"/>
              </a:schemeClr>
            </a:solidFill>
          </a:ln>
        </p:spPr>
        <p:txBody>
          <a:bodyPr rtlCol="0">
            <a:normAutofit fontScale="92500" lnSpcReduction="20000"/>
          </a:bodyPr>
          <a:lstStyle/>
          <a:p>
            <a:r>
              <a:rPr lang="uz-Cyrl-UZ" altLang="ru-RU" sz="2200"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ru-RU" sz="2400" b="1" i="1" dirty="0" err="1"/>
              <a:t>Черкез</a:t>
            </a:r>
            <a:r>
              <a:rPr lang="ru-RU" sz="2400" b="1" i="1" dirty="0"/>
              <a:t> (</a:t>
            </a:r>
            <a:r>
              <a:rPr lang="ru-RU" sz="2400" b="1" i="1" dirty="0" err="1"/>
              <a:t>Палецкий</a:t>
            </a:r>
            <a:r>
              <a:rPr lang="ru-RU" sz="2400" b="1" i="1" dirty="0"/>
              <a:t> </a:t>
            </a:r>
            <a:r>
              <a:rPr lang="ru-RU" sz="2400" b="1" i="1" dirty="0" err="1"/>
              <a:t>шўраси</a:t>
            </a:r>
            <a:r>
              <a:rPr lang="ru-RU" sz="2400" b="1" i="1" dirty="0"/>
              <a:t>).</a:t>
            </a:r>
            <a:r>
              <a:rPr lang="ru-RU" sz="2400" i="1" dirty="0"/>
              <a:t> </a:t>
            </a:r>
            <a:r>
              <a:rPr lang="ru-RU" sz="2400" dirty="0" err="1"/>
              <a:t>Шўрадошлар</a:t>
            </a:r>
            <a:r>
              <a:rPr lang="ru-RU" sz="2400" dirty="0"/>
              <a:t> </a:t>
            </a:r>
            <a:r>
              <a:rPr lang="ru-RU" sz="2400" dirty="0" err="1"/>
              <a:t>оиласидан</a:t>
            </a:r>
            <a:r>
              <a:rPr lang="ru-RU" sz="2400" dirty="0"/>
              <a:t>, </a:t>
            </a:r>
            <a:r>
              <a:rPr lang="ru-RU" sz="2400" dirty="0" err="1"/>
              <a:t>буйи</a:t>
            </a:r>
            <a:r>
              <a:rPr lang="ru-RU" sz="2400" dirty="0"/>
              <a:t> 2-3 метр, </a:t>
            </a:r>
            <a:r>
              <a:rPr lang="ru-RU" sz="2400" dirty="0" err="1"/>
              <a:t>ён</a:t>
            </a:r>
            <a:r>
              <a:rPr lang="ru-RU" sz="2400" dirty="0"/>
              <a:t> </a:t>
            </a:r>
            <a:r>
              <a:rPr lang="ru-RU" sz="2400" dirty="0" err="1"/>
              <a:t>томонларидан</a:t>
            </a:r>
            <a:r>
              <a:rPr lang="ru-RU" sz="2400" dirty="0"/>
              <a:t> </a:t>
            </a:r>
            <a:r>
              <a:rPr lang="ru-RU" sz="2400" dirty="0" err="1"/>
              <a:t>кукарувчи</a:t>
            </a:r>
            <a:r>
              <a:rPr lang="ru-RU" sz="2400" dirty="0"/>
              <a:t> </a:t>
            </a:r>
            <a:r>
              <a:rPr lang="ru-RU" sz="2400" dirty="0" err="1"/>
              <a:t>шохларнинг</a:t>
            </a:r>
            <a:r>
              <a:rPr lang="ru-RU" sz="2400" dirty="0"/>
              <a:t> </a:t>
            </a:r>
            <a:r>
              <a:rPr lang="ru-RU" sz="2400" dirty="0" err="1"/>
              <a:t>баландлиги</a:t>
            </a:r>
            <a:r>
              <a:rPr lang="ru-RU" sz="2400" dirty="0"/>
              <a:t> 1-1.5 метр. </a:t>
            </a:r>
            <a:r>
              <a:rPr lang="ru-RU" sz="2400" dirty="0" err="1"/>
              <a:t>Палецкий</a:t>
            </a:r>
            <a:r>
              <a:rPr lang="ru-RU" sz="2400" dirty="0"/>
              <a:t> </a:t>
            </a:r>
            <a:r>
              <a:rPr lang="ru-RU" sz="2400" dirty="0" err="1"/>
              <a:t>шўраси</a:t>
            </a:r>
            <a:r>
              <a:rPr lang="ru-RU" sz="2400" dirty="0"/>
              <a:t> </a:t>
            </a:r>
            <a:r>
              <a:rPr lang="ru-RU" sz="2400" dirty="0" err="1"/>
              <a:t>барханли</a:t>
            </a:r>
            <a:r>
              <a:rPr lang="ru-RU" sz="2400" dirty="0"/>
              <a:t>, </a:t>
            </a:r>
            <a:r>
              <a:rPr lang="ru-RU" sz="2400" dirty="0" err="1"/>
              <a:t>мустахкамланмаган</a:t>
            </a:r>
            <a:r>
              <a:rPr lang="ru-RU" sz="2400" dirty="0"/>
              <a:t> </a:t>
            </a:r>
            <a:r>
              <a:rPr lang="ru-RU" sz="2400" dirty="0" err="1"/>
              <a:t>қумларда</a:t>
            </a:r>
            <a:r>
              <a:rPr lang="ru-RU" sz="2400" dirty="0"/>
              <a:t> </a:t>
            </a:r>
            <a:r>
              <a:rPr lang="ru-RU" sz="2400" dirty="0" err="1"/>
              <a:t>сийрак</a:t>
            </a:r>
            <a:r>
              <a:rPr lang="ru-RU" sz="2400" dirty="0"/>
              <a:t> </a:t>
            </a:r>
            <a:r>
              <a:rPr lang="ru-RU" sz="2400" dirty="0" err="1"/>
              <a:t>холда</a:t>
            </a:r>
            <a:r>
              <a:rPr lang="ru-RU" sz="2400" dirty="0"/>
              <a:t> </a:t>
            </a:r>
            <a:r>
              <a:rPr lang="ru-RU" sz="2400" dirty="0" err="1"/>
              <a:t>тарқалган</a:t>
            </a:r>
            <a:r>
              <a:rPr lang="ru-RU" sz="2400" dirty="0"/>
              <a:t>. </a:t>
            </a:r>
            <a:r>
              <a:rPr lang="ru-RU" sz="2400" dirty="0" err="1"/>
              <a:t>Биологиқ</a:t>
            </a:r>
            <a:r>
              <a:rPr lang="ru-RU" sz="2400" dirty="0"/>
              <a:t> </a:t>
            </a:r>
            <a:r>
              <a:rPr lang="ru-RU" sz="2400" dirty="0" err="1"/>
              <a:t>хўжалик</a:t>
            </a:r>
            <a:r>
              <a:rPr lang="ru-RU" sz="2400" dirty="0"/>
              <a:t> </a:t>
            </a:r>
            <a:r>
              <a:rPr lang="ru-RU" sz="2400" dirty="0" err="1"/>
              <a:t>хусусиятлари</a:t>
            </a:r>
            <a:r>
              <a:rPr lang="ru-RU" sz="2400" dirty="0"/>
              <a:t> </a:t>
            </a:r>
            <a:r>
              <a:rPr lang="ru-RU" sz="2400" dirty="0" err="1"/>
              <a:t>жиҳатидан</a:t>
            </a:r>
            <a:r>
              <a:rPr lang="ru-RU" sz="2400" dirty="0"/>
              <a:t>  </a:t>
            </a:r>
            <a:r>
              <a:rPr lang="ru-RU" sz="2400" dirty="0" err="1"/>
              <a:t>Норбоялишга</a:t>
            </a:r>
            <a:r>
              <a:rPr lang="ru-RU" sz="2400" dirty="0"/>
              <a:t> </a:t>
            </a:r>
            <a:r>
              <a:rPr lang="ru-RU" sz="2400" dirty="0" err="1"/>
              <a:t>ухшаш</a:t>
            </a:r>
            <a:r>
              <a:rPr lang="ru-RU" sz="2400" dirty="0"/>
              <a:t>. </a:t>
            </a:r>
            <a:r>
              <a:rPr lang="ru-RU" sz="2400" dirty="0" err="1"/>
              <a:t>Илдиз</a:t>
            </a:r>
            <a:r>
              <a:rPr lang="ru-RU" sz="2400" dirty="0"/>
              <a:t> </a:t>
            </a:r>
            <a:r>
              <a:rPr lang="ru-RU" sz="2400" dirty="0" err="1"/>
              <a:t>системасининг</a:t>
            </a:r>
            <a:r>
              <a:rPr lang="ru-RU" sz="2400" dirty="0"/>
              <a:t> </a:t>
            </a:r>
            <a:r>
              <a:rPr lang="ru-RU" sz="2400" dirty="0" err="1"/>
              <a:t>шакилланиши</a:t>
            </a:r>
            <a:r>
              <a:rPr lang="ru-RU" sz="2400" dirty="0"/>
              <a:t> </a:t>
            </a:r>
            <a:r>
              <a:rPr lang="ru-RU" sz="2400" dirty="0" err="1"/>
              <a:t>жиҳатидан</a:t>
            </a:r>
            <a:r>
              <a:rPr lang="ru-RU" sz="2400" dirty="0"/>
              <a:t>  </a:t>
            </a:r>
            <a:r>
              <a:rPr lang="ru-RU" sz="2400" dirty="0" err="1"/>
              <a:t>ҳам</a:t>
            </a:r>
            <a:r>
              <a:rPr lang="ru-RU" sz="2400" dirty="0"/>
              <a:t> </a:t>
            </a:r>
            <a:r>
              <a:rPr lang="ru-RU" sz="2400" dirty="0" err="1"/>
              <a:t>норбоялишдан</a:t>
            </a:r>
            <a:r>
              <a:rPr lang="ru-RU" sz="2400" dirty="0"/>
              <a:t> </a:t>
            </a:r>
            <a:r>
              <a:rPr lang="ru-RU" sz="2400" dirty="0" err="1"/>
              <a:t>кескин</a:t>
            </a:r>
            <a:r>
              <a:rPr lang="ru-RU" sz="2400" dirty="0"/>
              <a:t> </a:t>
            </a:r>
            <a:r>
              <a:rPr lang="ru-RU" sz="2400" dirty="0" err="1"/>
              <a:t>фарқ</a:t>
            </a:r>
            <a:r>
              <a:rPr lang="ru-RU" sz="2400" dirty="0"/>
              <a:t> </a:t>
            </a:r>
            <a:r>
              <a:rPr lang="ru-RU" sz="2400" dirty="0" err="1"/>
              <a:t>килмайди</a:t>
            </a:r>
            <a:r>
              <a:rPr lang="ru-RU" sz="2400" dirty="0"/>
              <a:t>. </a:t>
            </a:r>
            <a:r>
              <a:rPr lang="ru-RU" sz="2400" dirty="0" err="1"/>
              <a:t>Пичанида</a:t>
            </a:r>
            <a:r>
              <a:rPr lang="ru-RU" sz="2400" dirty="0"/>
              <a:t> 16.5-22.9% протеин, 2.0-2.4% </a:t>
            </a:r>
            <a:r>
              <a:rPr lang="ru-RU" sz="2400" dirty="0" err="1"/>
              <a:t>ёғ</a:t>
            </a:r>
            <a:r>
              <a:rPr lang="ru-RU" sz="2400" dirty="0"/>
              <a:t>, 38.3-43.1% АЭМ, 15.9-25.0% </a:t>
            </a:r>
            <a:r>
              <a:rPr lang="ru-RU" sz="2400" dirty="0" err="1"/>
              <a:t>кул</a:t>
            </a:r>
            <a:r>
              <a:rPr lang="ru-RU" sz="2400" dirty="0"/>
              <a:t> </a:t>
            </a:r>
            <a:r>
              <a:rPr lang="ru-RU" sz="2400" dirty="0" err="1"/>
              <a:t>моддалари</a:t>
            </a:r>
            <a:r>
              <a:rPr lang="ru-RU" sz="2400" dirty="0"/>
              <a:t> </a:t>
            </a:r>
            <a:r>
              <a:rPr lang="ru-RU" sz="2400" dirty="0" err="1"/>
              <a:t>ва</a:t>
            </a:r>
            <a:r>
              <a:rPr lang="ru-RU" sz="2400" dirty="0"/>
              <a:t> 17.8-21.0% клетчатка </a:t>
            </a:r>
            <a:r>
              <a:rPr lang="ru-RU" sz="2400" dirty="0" err="1"/>
              <a:t>мавжуд</a:t>
            </a:r>
            <a:r>
              <a:rPr lang="ru-RU" sz="2400" dirty="0"/>
              <a:t>. </a:t>
            </a:r>
          </a:p>
          <a:p>
            <a:r>
              <a:rPr lang="ru-RU" sz="2400" dirty="0" err="1"/>
              <a:t>Черкез</a:t>
            </a:r>
            <a:r>
              <a:rPr lang="ru-RU" sz="2400" dirty="0"/>
              <a:t> </a:t>
            </a:r>
            <a:r>
              <a:rPr lang="ru-RU" sz="2400" dirty="0" err="1"/>
              <a:t>хашагида</a:t>
            </a:r>
            <a:r>
              <a:rPr lang="ru-RU" sz="2400" dirty="0"/>
              <a:t> </a:t>
            </a:r>
            <a:r>
              <a:rPr lang="ru-RU" sz="2400" dirty="0" err="1"/>
              <a:t>баҳорда</a:t>
            </a:r>
            <a:r>
              <a:rPr lang="ru-RU" sz="2400" dirty="0"/>
              <a:t> -25, езда -45, </a:t>
            </a:r>
            <a:r>
              <a:rPr lang="ru-RU" sz="2400" dirty="0" err="1"/>
              <a:t>кўзда</a:t>
            </a:r>
            <a:r>
              <a:rPr lang="ru-RU" sz="2400" dirty="0"/>
              <a:t> -38, </a:t>
            </a:r>
            <a:r>
              <a:rPr lang="ru-RU" sz="2400" dirty="0" err="1"/>
              <a:t>қишда</a:t>
            </a:r>
            <a:r>
              <a:rPr lang="ru-RU" sz="2400" dirty="0"/>
              <a:t> -33 </a:t>
            </a:r>
            <a:r>
              <a:rPr lang="ru-RU" sz="2400" dirty="0" err="1"/>
              <a:t>озуқа</a:t>
            </a:r>
            <a:r>
              <a:rPr lang="ru-RU" sz="2400" dirty="0"/>
              <a:t> </a:t>
            </a:r>
            <a:r>
              <a:rPr lang="ru-RU" sz="2400" dirty="0" err="1"/>
              <a:t>бирлиги</a:t>
            </a:r>
            <a:r>
              <a:rPr lang="ru-RU" sz="2400" dirty="0"/>
              <a:t> бор. </a:t>
            </a:r>
          </a:p>
          <a:p>
            <a:endParaRPr lang="ru-RU" sz="2400" dirty="0"/>
          </a:p>
        </p:txBody>
      </p:sp>
      <p:pic>
        <p:nvPicPr>
          <p:cNvPr id="1026" name="Picture 2" descr="C:\ЮНЕСКО\Слайдлар\Ем хашак етиштириш\рАСМЛАР\soljanka-russkaja-salsola-kali.jpg"/>
          <p:cNvPicPr>
            <a:picLocks noChangeAspect="1" noChangeArrowheads="1"/>
          </p:cNvPicPr>
          <p:nvPr/>
        </p:nvPicPr>
        <p:blipFill>
          <a:blip r:embed="rId2"/>
          <a:srcRect/>
          <a:stretch>
            <a:fillRect/>
          </a:stretch>
        </p:blipFill>
        <p:spPr bwMode="auto">
          <a:xfrm>
            <a:off x="285720" y="1000108"/>
            <a:ext cx="3333774" cy="2500330"/>
          </a:xfrm>
          <a:prstGeom prst="rect">
            <a:avLst/>
          </a:prstGeom>
          <a:noFill/>
        </p:spPr>
      </p:pic>
      <p:pic>
        <p:nvPicPr>
          <p:cNvPr id="1027" name="Picture 3" descr="C:\ЮНЕСКО\Слайдлар\Ем хашак етиштириш\рАСМЛАР\0_85101_83a0349d_XL.jpg"/>
          <p:cNvPicPr>
            <a:picLocks noChangeAspect="1" noChangeArrowheads="1"/>
          </p:cNvPicPr>
          <p:nvPr/>
        </p:nvPicPr>
        <p:blipFill>
          <a:blip r:embed="rId3"/>
          <a:srcRect b="9937"/>
          <a:stretch>
            <a:fillRect/>
          </a:stretch>
        </p:blipFill>
        <p:spPr bwMode="auto">
          <a:xfrm>
            <a:off x="285720" y="3786190"/>
            <a:ext cx="3508422" cy="2357454"/>
          </a:xfrm>
          <a:prstGeom prst="rect">
            <a:avLst/>
          </a:prstGeom>
          <a:noFill/>
        </p:spPr>
      </p:pic>
    </p:spTree>
    <p:extLst>
      <p:ext uri="{BB962C8B-B14F-4D97-AF65-F5344CB8AC3E}">
        <p14:creationId xmlns:p14="http://schemas.microsoft.com/office/powerpoint/2010/main" xmlns="" val="20992898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827584" y="101500"/>
            <a:ext cx="7275512" cy="803275"/>
          </a:xfrm>
        </p:spPr>
        <p:txBody>
          <a:bodyPr/>
          <a:lstStyle/>
          <a:p>
            <a:pPr algn="ctr" eaLnBrk="1" hangingPunct="1"/>
            <a:r>
              <a:rPr lang="ru-RU" sz="3200" b="1" i="1" dirty="0" err="1">
                <a:solidFill>
                  <a:srgbClr val="0B01D1"/>
                </a:solidFill>
              </a:rPr>
              <a:t>Қандимлар</a:t>
            </a:r>
            <a:r>
              <a:rPr lang="ru-RU" sz="3200" b="1" i="1" dirty="0" smtClean="0">
                <a:solidFill>
                  <a:srgbClr val="0B01D1"/>
                </a:solidFill>
              </a:rPr>
              <a:t>.</a:t>
            </a:r>
            <a:r>
              <a:rPr lang="ru-RU" altLang="ru-RU" sz="3200" dirty="0" smtClean="0">
                <a:solidFill>
                  <a:srgbClr val="0B01D1"/>
                </a:solidFill>
                <a:latin typeface="Times New Roman" panose="02020603050405020304" pitchFamily="18" charset="0"/>
                <a:cs typeface="Times New Roman" panose="02020603050405020304" pitchFamily="18" charset="0"/>
              </a:rPr>
              <a:t> </a:t>
            </a:r>
          </a:p>
        </p:txBody>
      </p:sp>
      <p:sp>
        <p:nvSpPr>
          <p:cNvPr id="14339" name="Rectangle 3"/>
          <p:cNvSpPr>
            <a:spLocks noGrp="1" noChangeArrowheads="1"/>
          </p:cNvSpPr>
          <p:nvPr>
            <p:ph idx="1"/>
          </p:nvPr>
        </p:nvSpPr>
        <p:spPr>
          <a:xfrm>
            <a:off x="251520" y="548680"/>
            <a:ext cx="4752280" cy="5688609"/>
          </a:xfrm>
          <a:blipFill>
            <a:blip r:embed="rId2"/>
            <a:tile tx="0" ty="0" sx="100000" sy="100000" flip="none" algn="tl"/>
          </a:blipFill>
        </p:spPr>
        <p:txBody>
          <a:bodyPr rtlCol="0">
            <a:normAutofit fontScale="85000" lnSpcReduction="20000"/>
          </a:bodyPr>
          <a:lstStyle/>
          <a:p>
            <a:r>
              <a:rPr lang="en-US" altLang="ru-RU" sz="2200"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ru-RU" sz="1600"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ru-RU" sz="1600" dirty="0" err="1"/>
              <a:t>Торондошлар</a:t>
            </a:r>
            <a:r>
              <a:rPr lang="ru-RU" sz="1600" dirty="0"/>
              <a:t> </a:t>
            </a:r>
            <a:r>
              <a:rPr lang="ru-RU" sz="1600" dirty="0" err="1"/>
              <a:t>оиласига</a:t>
            </a:r>
            <a:r>
              <a:rPr lang="ru-RU" sz="1600" dirty="0"/>
              <a:t> </a:t>
            </a:r>
            <a:r>
              <a:rPr lang="ru-RU" sz="1600" dirty="0" err="1"/>
              <a:t>мансуб</a:t>
            </a:r>
            <a:r>
              <a:rPr lang="ru-RU" sz="1600" dirty="0"/>
              <a:t> </a:t>
            </a:r>
            <a:r>
              <a:rPr lang="ru-RU" sz="1600" dirty="0" err="1"/>
              <a:t>дарахтсимон</a:t>
            </a:r>
            <a:r>
              <a:rPr lang="ru-RU" sz="1600" dirty="0"/>
              <a:t> </a:t>
            </a:r>
            <a:r>
              <a:rPr lang="ru-RU" sz="1600" dirty="0" err="1"/>
              <a:t>буталар</a:t>
            </a:r>
            <a:r>
              <a:rPr lang="ru-RU" sz="1600" dirty="0"/>
              <a:t> </a:t>
            </a:r>
            <a:r>
              <a:rPr lang="ru-RU" sz="1600" dirty="0" err="1"/>
              <a:t>бўлиб</a:t>
            </a:r>
            <a:r>
              <a:rPr lang="ru-RU" sz="1600" dirty="0"/>
              <a:t> </a:t>
            </a:r>
            <a:r>
              <a:rPr lang="ru-RU" sz="1600" dirty="0" err="1"/>
              <a:t>Марказий</a:t>
            </a:r>
            <a:r>
              <a:rPr lang="ru-RU" sz="1600" dirty="0"/>
              <a:t> </a:t>
            </a:r>
            <a:r>
              <a:rPr lang="ru-RU" sz="1600" dirty="0" err="1"/>
              <a:t>Осиё</a:t>
            </a:r>
            <a:r>
              <a:rPr lang="ru-RU" sz="1600" dirty="0"/>
              <a:t> </a:t>
            </a:r>
            <a:r>
              <a:rPr lang="ru-RU" sz="1600" dirty="0" err="1"/>
              <a:t>худудида</a:t>
            </a:r>
            <a:r>
              <a:rPr lang="ru-RU" sz="1600" dirty="0"/>
              <a:t> </a:t>
            </a:r>
            <a:r>
              <a:rPr lang="ru-RU" sz="1600" dirty="0" err="1"/>
              <a:t>уларнинг</a:t>
            </a:r>
            <a:r>
              <a:rPr lang="ru-RU" sz="1600" dirty="0"/>
              <a:t> 45 тури </a:t>
            </a:r>
            <a:r>
              <a:rPr lang="ru-RU" sz="1600" dirty="0" err="1"/>
              <a:t>ўсади</a:t>
            </a:r>
            <a:r>
              <a:rPr lang="ru-RU" sz="1600" dirty="0"/>
              <a:t>. К</a:t>
            </a:r>
            <a:r>
              <a:rPr lang="uz-Cyrl-UZ" sz="1600" dirty="0"/>
              <a:t>а</a:t>
            </a:r>
            <a:r>
              <a:rPr lang="ru-RU" sz="1600" dirty="0" err="1"/>
              <a:t>ндим</a:t>
            </a:r>
            <a:r>
              <a:rPr lang="ru-RU" sz="1600" dirty="0"/>
              <a:t> </a:t>
            </a:r>
            <a:r>
              <a:rPr lang="ru-RU" sz="1600" dirty="0" err="1"/>
              <a:t>турларининг</a:t>
            </a:r>
            <a:r>
              <a:rPr lang="ru-RU" sz="1600" dirty="0"/>
              <a:t> </a:t>
            </a:r>
            <a:r>
              <a:rPr lang="ru-RU" sz="1600" dirty="0" err="1"/>
              <a:t>кенг</a:t>
            </a:r>
            <a:r>
              <a:rPr lang="ru-RU" sz="1600" dirty="0"/>
              <a:t> </a:t>
            </a:r>
            <a:r>
              <a:rPr lang="ru-RU" sz="1600" dirty="0" err="1"/>
              <a:t>тарқалган</a:t>
            </a:r>
            <a:r>
              <a:rPr lang="ru-RU" sz="1600" dirty="0"/>
              <a:t> </a:t>
            </a:r>
            <a:r>
              <a:rPr lang="ru-RU" sz="1600" dirty="0" err="1"/>
              <a:t>худуди-қумли</a:t>
            </a:r>
            <a:r>
              <a:rPr lang="ru-RU" sz="1600" dirty="0"/>
              <a:t> </a:t>
            </a:r>
            <a:r>
              <a:rPr lang="ru-RU" sz="1600" dirty="0" err="1"/>
              <a:t>чўллардир</a:t>
            </a:r>
            <a:r>
              <a:rPr lang="ru-RU" sz="1600" dirty="0"/>
              <a:t> (</a:t>
            </a:r>
            <a:r>
              <a:rPr lang="ru-RU" sz="1600" dirty="0" err="1"/>
              <a:t>расм</a:t>
            </a:r>
            <a:r>
              <a:rPr lang="ru-RU" sz="1600" dirty="0"/>
              <a:t> 10). </a:t>
            </a:r>
          </a:p>
          <a:p>
            <a:r>
              <a:rPr lang="ru-RU" sz="1600" dirty="0" err="1"/>
              <a:t>Кдндим</a:t>
            </a:r>
            <a:r>
              <a:rPr lang="ru-RU" sz="1600" dirty="0"/>
              <a:t> </a:t>
            </a:r>
            <a:r>
              <a:rPr lang="ru-RU" sz="1600" dirty="0" err="1"/>
              <a:t>турларининг</a:t>
            </a:r>
            <a:r>
              <a:rPr lang="ru-RU" sz="1600" dirty="0"/>
              <a:t> </a:t>
            </a:r>
            <a:r>
              <a:rPr lang="ru-RU" sz="1600" dirty="0" err="1"/>
              <a:t>деярли</a:t>
            </a:r>
            <a:r>
              <a:rPr lang="ru-RU" sz="1600" dirty="0"/>
              <a:t> </a:t>
            </a:r>
            <a:r>
              <a:rPr lang="ru-RU" sz="1600" dirty="0" err="1"/>
              <a:t>барчаси</a:t>
            </a:r>
            <a:r>
              <a:rPr lang="ru-RU" sz="1600" dirty="0"/>
              <a:t> </a:t>
            </a:r>
            <a:r>
              <a:rPr lang="ru-RU" sz="1600" dirty="0" err="1"/>
              <a:t>чорва</a:t>
            </a:r>
            <a:r>
              <a:rPr lang="ru-RU" sz="1600" dirty="0"/>
              <a:t> </a:t>
            </a:r>
            <a:r>
              <a:rPr lang="ru-RU" sz="1600" dirty="0" err="1"/>
              <a:t>моллари</a:t>
            </a:r>
            <a:r>
              <a:rPr lang="ru-RU" sz="1600" dirty="0"/>
              <a:t> </a:t>
            </a:r>
            <a:r>
              <a:rPr lang="ru-RU" sz="1600" dirty="0" err="1"/>
              <a:t>учун</a:t>
            </a:r>
            <a:r>
              <a:rPr lang="ru-RU" sz="1600" dirty="0"/>
              <a:t> </a:t>
            </a:r>
            <a:r>
              <a:rPr lang="ru-RU" sz="1600" dirty="0" err="1"/>
              <a:t>яхши</a:t>
            </a:r>
            <a:r>
              <a:rPr lang="ru-RU" sz="1600" dirty="0"/>
              <a:t> </a:t>
            </a:r>
            <a:r>
              <a:rPr lang="ru-RU" sz="1600" dirty="0" err="1"/>
              <a:t>озуқа</a:t>
            </a:r>
            <a:r>
              <a:rPr lang="ru-RU" sz="1600" dirty="0"/>
              <a:t> </a:t>
            </a:r>
            <a:r>
              <a:rPr lang="ru-RU" sz="1600" dirty="0" err="1"/>
              <a:t>хисбланади</a:t>
            </a:r>
            <a:r>
              <a:rPr lang="ru-RU" sz="1600" dirty="0"/>
              <a:t>. </a:t>
            </a:r>
            <a:r>
              <a:rPr lang="ru-RU" sz="1600" dirty="0" err="1"/>
              <a:t>Махаллий</a:t>
            </a:r>
            <a:r>
              <a:rPr lang="ru-RU" sz="1600" dirty="0"/>
              <a:t> </a:t>
            </a:r>
            <a:r>
              <a:rPr lang="ru-RU" sz="1600" dirty="0" err="1"/>
              <a:t>ахоли</a:t>
            </a:r>
            <a:r>
              <a:rPr lang="ru-RU" sz="1600" dirty="0"/>
              <a:t> </a:t>
            </a:r>
            <a:r>
              <a:rPr lang="ru-RU" sz="1600" dirty="0" err="1"/>
              <a:t>орасида</a:t>
            </a:r>
            <a:r>
              <a:rPr lang="ru-RU" sz="1600" dirty="0"/>
              <a:t> </a:t>
            </a:r>
            <a:r>
              <a:rPr lang="ru-RU" sz="1600" dirty="0" err="1"/>
              <a:t>қандимлар</a:t>
            </a:r>
            <a:r>
              <a:rPr lang="ru-RU" sz="1600" dirty="0"/>
              <a:t> </a:t>
            </a:r>
            <a:r>
              <a:rPr lang="ru-RU" sz="1600" dirty="0" err="1"/>
              <a:t>жўзгун</a:t>
            </a:r>
            <a:r>
              <a:rPr lang="ru-RU" sz="1600" dirty="0"/>
              <a:t> </a:t>
            </a:r>
            <a:r>
              <a:rPr lang="ru-RU" sz="1600" dirty="0" err="1"/>
              <a:t>номи</a:t>
            </a:r>
            <a:r>
              <a:rPr lang="ru-RU" sz="1600" dirty="0"/>
              <a:t> </a:t>
            </a:r>
            <a:r>
              <a:rPr lang="ru-RU" sz="1600" dirty="0" err="1"/>
              <a:t>билан</a:t>
            </a:r>
            <a:r>
              <a:rPr lang="ru-RU" sz="1600" dirty="0"/>
              <a:t> </a:t>
            </a:r>
            <a:r>
              <a:rPr lang="ru-RU" sz="1600" dirty="0" err="1"/>
              <a:t>машҳур</a:t>
            </a:r>
            <a:r>
              <a:rPr lang="ru-RU" sz="1600" dirty="0"/>
              <a:t>. </a:t>
            </a:r>
          </a:p>
          <a:p>
            <a:r>
              <a:rPr lang="ru-RU" sz="1600" b="1" i="1" dirty="0"/>
              <a:t>Кизил</a:t>
            </a:r>
            <a:r>
              <a:rPr lang="ru-RU" sz="1600" i="1" dirty="0"/>
              <a:t> </a:t>
            </a:r>
            <a:r>
              <a:rPr lang="ru-RU" sz="1600" b="1" i="1" dirty="0" err="1"/>
              <a:t>қандим</a:t>
            </a:r>
            <a:r>
              <a:rPr lang="ru-RU" sz="1600" i="1" dirty="0"/>
              <a:t> </a:t>
            </a:r>
            <a:r>
              <a:rPr lang="ru-RU" sz="1600" dirty="0"/>
              <a:t>-</a:t>
            </a:r>
            <a:r>
              <a:rPr lang="ru-RU" sz="1600" dirty="0" err="1"/>
              <a:t>Торондошлар</a:t>
            </a:r>
            <a:r>
              <a:rPr lang="ru-RU" sz="1600" dirty="0"/>
              <a:t> </a:t>
            </a:r>
            <a:r>
              <a:rPr lang="ru-RU" sz="1600" dirty="0" err="1"/>
              <a:t>оиласига</a:t>
            </a:r>
            <a:r>
              <a:rPr lang="ru-RU" sz="1600" dirty="0"/>
              <a:t> </a:t>
            </a:r>
            <a:r>
              <a:rPr lang="ru-RU" sz="1600" dirty="0" err="1"/>
              <a:t>мансуб</a:t>
            </a:r>
            <a:r>
              <a:rPr lang="ru-RU" sz="1600" dirty="0"/>
              <a:t>, </a:t>
            </a:r>
            <a:r>
              <a:rPr lang="ru-RU" sz="1600" dirty="0" err="1"/>
              <a:t>буйи</a:t>
            </a:r>
            <a:r>
              <a:rPr lang="ru-RU" sz="1600" dirty="0"/>
              <a:t> 1.5-2.5 </a:t>
            </a:r>
            <a:r>
              <a:rPr lang="ru-RU" sz="1600" dirty="0" err="1"/>
              <a:t>метргача</a:t>
            </a:r>
            <a:r>
              <a:rPr lang="ru-RU" sz="1600" dirty="0"/>
              <a:t> </a:t>
            </a:r>
            <a:r>
              <a:rPr lang="ru-RU" sz="1600" dirty="0" err="1"/>
              <a:t>бўлган</a:t>
            </a:r>
            <a:r>
              <a:rPr lang="ru-RU" sz="1600" dirty="0"/>
              <a:t> бута. Кизил </a:t>
            </a:r>
            <a:r>
              <a:rPr lang="ru-RU" sz="1600" dirty="0" err="1"/>
              <a:t>қандим</a:t>
            </a:r>
            <a:r>
              <a:rPr lang="ru-RU" sz="1600" dirty="0"/>
              <a:t> </a:t>
            </a:r>
            <a:r>
              <a:rPr lang="ru-RU" sz="1600" dirty="0" err="1"/>
              <a:t>кучувчан</a:t>
            </a:r>
            <a:r>
              <a:rPr lang="ru-RU" sz="1600" dirty="0"/>
              <a:t> </a:t>
            </a:r>
            <a:r>
              <a:rPr lang="ru-RU" sz="1600" dirty="0" err="1"/>
              <a:t>ва</a:t>
            </a:r>
            <a:r>
              <a:rPr lang="ru-RU" sz="1600" dirty="0"/>
              <a:t> </a:t>
            </a:r>
            <a:r>
              <a:rPr lang="ru-RU" sz="1600" dirty="0" err="1"/>
              <a:t>кам</a:t>
            </a:r>
            <a:r>
              <a:rPr lang="ru-RU" sz="1600" dirty="0"/>
              <a:t> </a:t>
            </a:r>
            <a:r>
              <a:rPr lang="ru-RU" sz="1600" dirty="0" err="1"/>
              <a:t>зичлашган</a:t>
            </a:r>
            <a:r>
              <a:rPr lang="ru-RU" sz="1600" dirty="0"/>
              <a:t> </a:t>
            </a:r>
            <a:r>
              <a:rPr lang="ru-RU" sz="1600" dirty="0" err="1"/>
              <a:t>қумларда</a:t>
            </a:r>
            <a:r>
              <a:rPr lang="ru-RU" sz="1600" dirty="0"/>
              <a:t> </a:t>
            </a:r>
            <a:r>
              <a:rPr lang="ru-RU" sz="1600" dirty="0" err="1"/>
              <a:t>кенг</a:t>
            </a:r>
            <a:r>
              <a:rPr lang="ru-RU" sz="1600" dirty="0"/>
              <a:t> </a:t>
            </a:r>
            <a:r>
              <a:rPr lang="ru-RU" sz="1600" dirty="0" err="1"/>
              <a:t>тарқалган</a:t>
            </a:r>
            <a:r>
              <a:rPr lang="ru-RU" sz="1600" dirty="0"/>
              <a:t>. </a:t>
            </a:r>
          </a:p>
          <a:p>
            <a:r>
              <a:rPr lang="ru-RU" sz="1600" dirty="0" err="1"/>
              <a:t>Мартнинг</a:t>
            </a:r>
            <a:r>
              <a:rPr lang="ru-RU" sz="1600" dirty="0"/>
              <a:t> </a:t>
            </a:r>
            <a:r>
              <a:rPr lang="ru-RU" sz="1600" dirty="0" err="1"/>
              <a:t>иккинчи</a:t>
            </a:r>
            <a:r>
              <a:rPr lang="ru-RU" sz="1600" dirty="0"/>
              <a:t> </a:t>
            </a:r>
            <a:r>
              <a:rPr lang="ru-RU" sz="1600" dirty="0" err="1"/>
              <a:t>ярми-апрелнинг</a:t>
            </a:r>
            <a:r>
              <a:rPr lang="ru-RU" sz="1600" dirty="0"/>
              <a:t> </a:t>
            </a:r>
            <a:r>
              <a:rPr lang="ru-RU" sz="1600" dirty="0" err="1"/>
              <a:t>бошларида</a:t>
            </a:r>
            <a:r>
              <a:rPr lang="ru-RU" sz="1600" dirty="0"/>
              <a:t> </a:t>
            </a:r>
            <a:r>
              <a:rPr lang="ru-RU" sz="1600" dirty="0" err="1"/>
              <a:t>кукара</a:t>
            </a:r>
            <a:r>
              <a:rPr lang="ru-RU" sz="1600" dirty="0"/>
              <a:t> </a:t>
            </a:r>
            <a:r>
              <a:rPr lang="ru-RU" sz="1600" dirty="0" err="1"/>
              <a:t>бошлайди</a:t>
            </a:r>
            <a:r>
              <a:rPr lang="ru-RU" sz="1600" dirty="0"/>
              <a:t>, </a:t>
            </a:r>
            <a:r>
              <a:rPr lang="ru-RU" sz="1600" dirty="0" err="1"/>
              <a:t>майнинг</a:t>
            </a:r>
            <a:r>
              <a:rPr lang="ru-RU" sz="1600" dirty="0"/>
              <a:t> </a:t>
            </a:r>
            <a:r>
              <a:rPr lang="ru-RU" sz="1600" dirty="0" err="1"/>
              <a:t>биринчи</a:t>
            </a:r>
            <a:r>
              <a:rPr lang="ru-RU" sz="1600" dirty="0"/>
              <a:t> </a:t>
            </a:r>
            <a:r>
              <a:rPr lang="ru-RU" sz="1600" dirty="0" err="1"/>
              <a:t>ун</a:t>
            </a:r>
            <a:r>
              <a:rPr lang="ru-RU" sz="1600" dirty="0"/>
              <a:t> </a:t>
            </a:r>
            <a:r>
              <a:rPr lang="ru-RU" sz="1600" dirty="0" err="1"/>
              <a:t>кунлигида</a:t>
            </a:r>
            <a:r>
              <a:rPr lang="ru-RU" sz="1600" dirty="0"/>
              <a:t> </a:t>
            </a:r>
            <a:r>
              <a:rPr lang="ru-RU" sz="1600" dirty="0" err="1"/>
              <a:t>гуллаиди</a:t>
            </a:r>
            <a:r>
              <a:rPr lang="ru-RU" sz="1600" dirty="0"/>
              <a:t>, </a:t>
            </a:r>
            <a:r>
              <a:rPr lang="ru-RU" sz="1600" dirty="0" err="1"/>
              <a:t>июннинг</a:t>
            </a:r>
            <a:r>
              <a:rPr lang="ru-RU" sz="1600" dirty="0"/>
              <a:t> </a:t>
            </a:r>
            <a:r>
              <a:rPr lang="ru-RU" sz="1600" dirty="0" err="1"/>
              <a:t>охирида</a:t>
            </a:r>
            <a:r>
              <a:rPr lang="ru-RU" sz="1600" dirty="0"/>
              <a:t> </a:t>
            </a:r>
            <a:r>
              <a:rPr lang="ru-RU" sz="1600" dirty="0" err="1"/>
              <a:t>уруғлари</a:t>
            </a:r>
            <a:r>
              <a:rPr lang="ru-RU" sz="1600" dirty="0"/>
              <a:t> </a:t>
            </a:r>
            <a:r>
              <a:rPr lang="ru-RU" sz="1600" dirty="0" err="1"/>
              <a:t>пишади</a:t>
            </a:r>
            <a:r>
              <a:rPr lang="ru-RU" sz="1600" dirty="0"/>
              <a:t>. </a:t>
            </a:r>
          </a:p>
          <a:p>
            <a:r>
              <a:rPr lang="uz-Cyrl-UZ" sz="1600" dirty="0"/>
              <a:t>Б</a:t>
            </a:r>
            <a:r>
              <a:rPr lang="ru-RU" sz="1600" dirty="0" err="1"/>
              <a:t>ир</a:t>
            </a:r>
            <a:r>
              <a:rPr lang="ru-RU" sz="1600" dirty="0"/>
              <a:t> </a:t>
            </a:r>
            <a:r>
              <a:rPr lang="ru-RU" sz="1600" dirty="0" err="1"/>
              <a:t>йиллик</a:t>
            </a:r>
            <a:r>
              <a:rPr lang="ru-RU" sz="1600" dirty="0"/>
              <a:t> </a:t>
            </a:r>
            <a:r>
              <a:rPr lang="ru-RU" sz="1600" dirty="0" err="1"/>
              <a:t>новдалари</a:t>
            </a:r>
            <a:r>
              <a:rPr lang="ru-RU" sz="1600" dirty="0"/>
              <a:t> </a:t>
            </a:r>
            <a:r>
              <a:rPr lang="ru-RU" sz="1600" dirty="0" err="1"/>
              <a:t>баҳорда</a:t>
            </a:r>
            <a:r>
              <a:rPr lang="ru-RU" sz="1600" dirty="0"/>
              <a:t> </a:t>
            </a:r>
            <a:r>
              <a:rPr lang="ru-RU" sz="1600" dirty="0" err="1"/>
              <a:t>ва</a:t>
            </a:r>
            <a:r>
              <a:rPr lang="ru-RU" sz="1600" dirty="0"/>
              <a:t> </a:t>
            </a:r>
            <a:r>
              <a:rPr lang="ru-RU" sz="1600" dirty="0" err="1"/>
              <a:t>ёз</a:t>
            </a:r>
            <a:r>
              <a:rPr lang="ru-RU" sz="1600" dirty="0"/>
              <a:t> </a:t>
            </a:r>
            <a:r>
              <a:rPr lang="ru-RU" sz="1600" dirty="0" err="1"/>
              <a:t>ойлари</a:t>
            </a:r>
            <a:r>
              <a:rPr lang="ru-RU" sz="1600" dirty="0"/>
              <a:t> </a:t>
            </a:r>
            <a:r>
              <a:rPr lang="ru-RU" sz="1600" dirty="0" err="1"/>
              <a:t>яхши</a:t>
            </a:r>
            <a:r>
              <a:rPr lang="ru-RU" sz="1600" dirty="0"/>
              <a:t> </a:t>
            </a:r>
            <a:r>
              <a:rPr lang="ru-RU" sz="1600" dirty="0" err="1"/>
              <a:t>ейилади</a:t>
            </a:r>
            <a:r>
              <a:rPr lang="ru-RU" sz="1600" dirty="0"/>
              <a:t>. </a:t>
            </a:r>
          </a:p>
          <a:p>
            <a:r>
              <a:rPr lang="ru-RU" sz="1600" dirty="0" err="1"/>
              <a:t>Қандимнинг</a:t>
            </a:r>
            <a:r>
              <a:rPr lang="ru-RU" sz="1600" dirty="0"/>
              <a:t> </a:t>
            </a:r>
            <a:r>
              <a:rPr lang="ru-RU" sz="1600" dirty="0" err="1"/>
              <a:t>пичани</a:t>
            </a:r>
            <a:r>
              <a:rPr lang="ru-RU" sz="1600" dirty="0"/>
              <a:t> </a:t>
            </a:r>
            <a:r>
              <a:rPr lang="ru-RU" sz="1600" dirty="0" err="1"/>
              <a:t>таркибида</a:t>
            </a:r>
            <a:r>
              <a:rPr lang="ru-RU" sz="1600" dirty="0"/>
              <a:t> </a:t>
            </a:r>
            <a:r>
              <a:rPr lang="ru-RU" sz="1600" dirty="0" err="1"/>
              <a:t>гуллаш</a:t>
            </a:r>
            <a:r>
              <a:rPr lang="ru-RU" sz="1600" dirty="0"/>
              <a:t> </a:t>
            </a:r>
            <a:r>
              <a:rPr lang="ru-RU" sz="1600" dirty="0" err="1"/>
              <a:t>даврида</a:t>
            </a:r>
            <a:r>
              <a:rPr lang="ru-RU" sz="1600" dirty="0"/>
              <a:t> 12.5% протеин, 1.1% </a:t>
            </a:r>
            <a:r>
              <a:rPr lang="ru-RU" sz="1600" dirty="0" err="1"/>
              <a:t>ёғ</a:t>
            </a:r>
            <a:r>
              <a:rPr lang="ru-RU" sz="1600" dirty="0"/>
              <a:t>, 34.4% АЭМ, 19.4% </a:t>
            </a:r>
            <a:r>
              <a:rPr lang="ru-RU" sz="1600" dirty="0" err="1"/>
              <a:t>кул</a:t>
            </a:r>
            <a:r>
              <a:rPr lang="ru-RU" sz="1600" dirty="0"/>
              <a:t> </a:t>
            </a:r>
            <a:r>
              <a:rPr lang="ru-RU" sz="1600" dirty="0" err="1"/>
              <a:t>моддалари</a:t>
            </a:r>
            <a:r>
              <a:rPr lang="ru-RU" sz="1600" dirty="0"/>
              <a:t> </a:t>
            </a:r>
            <a:r>
              <a:rPr lang="ru-RU" sz="1600" dirty="0" err="1"/>
              <a:t>ва</a:t>
            </a:r>
            <a:r>
              <a:rPr lang="ru-RU" sz="1600" dirty="0"/>
              <a:t> 30.0% клетчатка </a:t>
            </a:r>
            <a:r>
              <a:rPr lang="ru-RU" sz="1600" dirty="0" err="1"/>
              <a:t>мавжуд</a:t>
            </a:r>
            <a:r>
              <a:rPr lang="ru-RU" sz="1600" dirty="0"/>
              <a:t>. </a:t>
            </a:r>
          </a:p>
          <a:p>
            <a:r>
              <a:rPr lang="ru-RU" sz="1600" dirty="0"/>
              <a:t>100 кг </a:t>
            </a:r>
            <a:r>
              <a:rPr lang="ru-RU" sz="1600" dirty="0" err="1"/>
              <a:t>пичани</a:t>
            </a:r>
            <a:r>
              <a:rPr lang="ru-RU" sz="1600" dirty="0"/>
              <a:t> </a:t>
            </a:r>
            <a:r>
              <a:rPr lang="ru-RU" sz="1600" dirty="0" err="1"/>
              <a:t>таркибида</a:t>
            </a:r>
            <a:r>
              <a:rPr lang="ru-RU" sz="1600" dirty="0"/>
              <a:t> </a:t>
            </a:r>
            <a:r>
              <a:rPr lang="ru-RU" sz="1600" dirty="0" err="1"/>
              <a:t>йил</a:t>
            </a:r>
            <a:r>
              <a:rPr lang="ru-RU" sz="1600" dirty="0"/>
              <a:t> </a:t>
            </a:r>
            <a:r>
              <a:rPr lang="ru-RU" sz="1600" dirty="0" err="1"/>
              <a:t>мавсумига</a:t>
            </a:r>
            <a:r>
              <a:rPr lang="ru-RU" sz="1600" dirty="0"/>
              <a:t> </a:t>
            </a:r>
            <a:r>
              <a:rPr lang="ru-RU" sz="1600" dirty="0" err="1"/>
              <a:t>қараб</a:t>
            </a:r>
            <a:r>
              <a:rPr lang="ru-RU" sz="1600" dirty="0"/>
              <a:t> 37-59 </a:t>
            </a:r>
            <a:r>
              <a:rPr lang="ru-RU" sz="1600" dirty="0" err="1"/>
              <a:t>озуқа</a:t>
            </a:r>
            <a:r>
              <a:rPr lang="ru-RU" sz="1600" dirty="0"/>
              <a:t> </a:t>
            </a:r>
            <a:r>
              <a:rPr lang="ru-RU" sz="1600" dirty="0" err="1"/>
              <a:t>бирлигига</a:t>
            </a:r>
            <a:r>
              <a:rPr lang="ru-RU" sz="1600" dirty="0"/>
              <a:t> </a:t>
            </a:r>
            <a:r>
              <a:rPr lang="ru-RU" sz="1600" dirty="0" err="1"/>
              <a:t>эга</a:t>
            </a:r>
            <a:r>
              <a:rPr lang="ru-RU" sz="1600" dirty="0"/>
              <a:t>. </a:t>
            </a:r>
          </a:p>
          <a:p>
            <a:r>
              <a:rPr lang="ru-RU" sz="1600" dirty="0" err="1"/>
              <a:t>Қумли</a:t>
            </a:r>
            <a:r>
              <a:rPr lang="ru-RU" sz="1600" dirty="0"/>
              <a:t> </a:t>
            </a:r>
            <a:r>
              <a:rPr lang="ru-RU" sz="1600" dirty="0" err="1"/>
              <a:t>яйловлар</a:t>
            </a:r>
            <a:r>
              <a:rPr lang="ru-RU" sz="1600" dirty="0"/>
              <a:t> </a:t>
            </a:r>
            <a:r>
              <a:rPr lang="ru-RU" sz="1600" dirty="0" err="1"/>
              <a:t>махсулдорлигини</a:t>
            </a:r>
            <a:r>
              <a:rPr lang="ru-RU" sz="1600" dirty="0"/>
              <a:t> </a:t>
            </a:r>
            <a:r>
              <a:rPr lang="ru-RU" sz="1600" dirty="0" err="1"/>
              <a:t>ошириш</a:t>
            </a:r>
            <a:r>
              <a:rPr lang="ru-RU" sz="1600" dirty="0"/>
              <a:t>, </a:t>
            </a:r>
            <a:r>
              <a:rPr lang="ru-RU" sz="1600" dirty="0" err="1"/>
              <a:t>кучувчан</a:t>
            </a:r>
            <a:r>
              <a:rPr lang="ru-RU" sz="1600" dirty="0"/>
              <a:t> </a:t>
            </a:r>
            <a:r>
              <a:rPr lang="ru-RU" sz="1600" dirty="0" err="1"/>
              <a:t>қумларни</a:t>
            </a:r>
            <a:r>
              <a:rPr lang="ru-RU" sz="1600" dirty="0"/>
              <a:t> </a:t>
            </a:r>
            <a:r>
              <a:rPr lang="ru-RU" sz="1600" dirty="0" err="1"/>
              <a:t>мустахкамлашда</a:t>
            </a:r>
            <a:r>
              <a:rPr lang="ru-RU" sz="1600" dirty="0"/>
              <a:t> </a:t>
            </a:r>
            <a:r>
              <a:rPr lang="ru-RU" sz="1600" dirty="0" err="1"/>
              <a:t>фойдаланилади</a:t>
            </a:r>
            <a:r>
              <a:rPr lang="ru-RU" sz="1600" dirty="0"/>
              <a:t>. </a:t>
            </a:r>
          </a:p>
        </p:txBody>
      </p:sp>
      <p:pic>
        <p:nvPicPr>
          <p:cNvPr id="2" name="Рисунок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5030730" y="1052736"/>
            <a:ext cx="3708890" cy="2165992"/>
          </a:xfrm>
          <a:prstGeom prst="rect">
            <a:avLst/>
          </a:prstGeom>
        </p:spPr>
      </p:pic>
      <p:pic>
        <p:nvPicPr>
          <p:cNvPr id="4" name="Рисунок 3"/>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5102184" y="3573016"/>
            <a:ext cx="3565982" cy="2376241"/>
          </a:xfrm>
          <a:prstGeom prst="rect">
            <a:avLst/>
          </a:prstGeom>
        </p:spPr>
      </p:pic>
    </p:spTree>
    <p:extLst>
      <p:ext uri="{BB962C8B-B14F-4D97-AF65-F5344CB8AC3E}">
        <p14:creationId xmlns:p14="http://schemas.microsoft.com/office/powerpoint/2010/main" xmlns="" val="308294820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0" y="260648"/>
            <a:ext cx="6228184" cy="485775"/>
          </a:xfrm>
        </p:spPr>
        <p:txBody>
          <a:bodyPr/>
          <a:lstStyle/>
          <a:p>
            <a:pPr algn="ctr" eaLnBrk="1" hangingPunct="1"/>
            <a:r>
              <a:rPr lang="ru-RU" sz="2800" b="1" i="1" dirty="0" err="1"/>
              <a:t>Қизилча</a:t>
            </a:r>
            <a:r>
              <a:rPr lang="ru-RU" sz="2800" b="1" i="1" dirty="0"/>
              <a:t> (</a:t>
            </a:r>
            <a:r>
              <a:rPr lang="ru-RU" sz="2800" b="1" i="1" dirty="0" err="1"/>
              <a:t>боржоқ</a:t>
            </a:r>
            <a:r>
              <a:rPr lang="ru-RU" sz="2800" b="1" i="1" dirty="0"/>
              <a:t>)</a:t>
            </a:r>
            <a:endParaRPr lang="ru-RU" altLang="ru-RU" sz="2800" dirty="0" smtClean="0">
              <a:solidFill>
                <a:srgbClr val="0B01D1"/>
              </a:solidFill>
              <a:latin typeface="Times New Roman" panose="02020603050405020304" pitchFamily="18" charset="0"/>
              <a:cs typeface="Times New Roman" panose="02020603050405020304" pitchFamily="18" charset="0"/>
            </a:endParaRPr>
          </a:p>
        </p:txBody>
      </p:sp>
      <p:sp>
        <p:nvSpPr>
          <p:cNvPr id="25603" name="Rectangle 3"/>
          <p:cNvSpPr>
            <a:spLocks noGrp="1" noChangeArrowheads="1"/>
          </p:cNvSpPr>
          <p:nvPr>
            <p:ph idx="1"/>
          </p:nvPr>
        </p:nvSpPr>
        <p:spPr>
          <a:xfrm>
            <a:off x="0" y="1124744"/>
            <a:ext cx="5184775" cy="5568950"/>
          </a:xfrm>
          <a:pattFill prst="dotGrid">
            <a:fgClr>
              <a:schemeClr val="accent1"/>
            </a:fgClr>
            <a:bgClr>
              <a:schemeClr val="bg1"/>
            </a:bgClr>
          </a:pattFill>
          <a:ln>
            <a:solidFill>
              <a:schemeClr val="accent2">
                <a:lumMod val="75000"/>
              </a:schemeClr>
            </a:solidFill>
          </a:ln>
        </p:spPr>
        <p:txBody>
          <a:bodyPr rtlCol="0">
            <a:normAutofit fontScale="85000" lnSpcReduction="20000"/>
          </a:bodyPr>
          <a:lstStyle/>
          <a:p>
            <a:r>
              <a:rPr lang="ru-RU" sz="2400" b="1" i="1" dirty="0" err="1"/>
              <a:t>Қизилча</a:t>
            </a:r>
            <a:r>
              <a:rPr lang="ru-RU" sz="2400" b="1" i="1" dirty="0"/>
              <a:t> (</a:t>
            </a:r>
            <a:r>
              <a:rPr lang="ru-RU" sz="2400" b="1" i="1" dirty="0" err="1"/>
              <a:t>боржоқ</a:t>
            </a:r>
            <a:r>
              <a:rPr lang="ru-RU" sz="2400" b="1" i="1" dirty="0"/>
              <a:t>)-</a:t>
            </a:r>
            <a:r>
              <a:rPr lang="ru-RU" sz="2400" dirty="0" err="1"/>
              <a:t>загозадошар</a:t>
            </a:r>
            <a:r>
              <a:rPr lang="ru-RU" sz="2400" i="1" dirty="0"/>
              <a:t> </a:t>
            </a:r>
            <a:r>
              <a:rPr lang="ru-RU" sz="2400" dirty="0" err="1"/>
              <a:t>оиласидан</a:t>
            </a:r>
            <a:r>
              <a:rPr lang="ru-RU" sz="2400" dirty="0"/>
              <a:t>, </a:t>
            </a:r>
            <a:r>
              <a:rPr lang="ru-RU" sz="2400" dirty="0" err="1"/>
              <a:t>буйи</a:t>
            </a:r>
            <a:r>
              <a:rPr lang="ru-RU" sz="2400" dirty="0"/>
              <a:t> 1.5-2 </a:t>
            </a:r>
            <a:r>
              <a:rPr lang="ru-RU" sz="2400" dirty="0" err="1"/>
              <a:t>метрга</a:t>
            </a:r>
            <a:r>
              <a:rPr lang="ru-RU" sz="2400" dirty="0"/>
              <a:t> </a:t>
            </a:r>
            <a:r>
              <a:rPr lang="ru-RU" sz="2400" dirty="0" err="1"/>
              <a:t>етадиган</a:t>
            </a:r>
            <a:r>
              <a:rPr lang="ru-RU" sz="2400" dirty="0"/>
              <a:t>, </a:t>
            </a:r>
            <a:r>
              <a:rPr lang="ru-RU" sz="2400" dirty="0" err="1"/>
              <a:t>кучли</a:t>
            </a:r>
            <a:r>
              <a:rPr lang="ru-RU" sz="2400" dirty="0"/>
              <a:t> </a:t>
            </a:r>
            <a:r>
              <a:rPr lang="ru-RU" sz="2400" dirty="0" err="1"/>
              <a:t>шохланган</a:t>
            </a:r>
            <a:r>
              <a:rPr lang="ru-RU" sz="2400" dirty="0"/>
              <a:t>, </a:t>
            </a:r>
            <a:r>
              <a:rPr lang="ru-RU" sz="2400" dirty="0" err="1"/>
              <a:t>дойимий</a:t>
            </a:r>
            <a:r>
              <a:rPr lang="ru-RU" sz="2400" dirty="0"/>
              <a:t> </a:t>
            </a:r>
            <a:r>
              <a:rPr lang="ru-RU" sz="2400" dirty="0" err="1"/>
              <a:t>яшил</a:t>
            </a:r>
            <a:r>
              <a:rPr lang="ru-RU" sz="2400" dirty="0"/>
              <a:t> </a:t>
            </a:r>
            <a:r>
              <a:rPr lang="ru-RU" sz="2400" dirty="0" err="1"/>
              <a:t>бутача</a:t>
            </a:r>
            <a:r>
              <a:rPr lang="ru-RU" sz="2400" dirty="0"/>
              <a:t>. </a:t>
            </a:r>
            <a:r>
              <a:rPr lang="ru-RU" sz="2400" dirty="0" err="1"/>
              <a:t>Аксарият</a:t>
            </a:r>
            <a:r>
              <a:rPr lang="ru-RU" sz="2400" dirty="0"/>
              <a:t> </a:t>
            </a:r>
            <a:r>
              <a:rPr lang="ru-RU" sz="2400" dirty="0" err="1"/>
              <a:t>қумли</a:t>
            </a:r>
            <a:r>
              <a:rPr lang="ru-RU" sz="2400" dirty="0"/>
              <a:t> </a:t>
            </a:r>
            <a:r>
              <a:rPr lang="ru-RU" sz="2400" dirty="0" err="1"/>
              <a:t>чўлларда</a:t>
            </a:r>
            <a:r>
              <a:rPr lang="ru-RU" sz="2400" dirty="0"/>
              <a:t> </a:t>
            </a:r>
            <a:r>
              <a:rPr lang="ru-RU" sz="2400" dirty="0" err="1"/>
              <a:t>тарқалган</a:t>
            </a:r>
            <a:r>
              <a:rPr lang="ru-RU" sz="2400" dirty="0"/>
              <a:t> </a:t>
            </a:r>
            <a:r>
              <a:rPr lang="ru-RU" sz="2400" dirty="0" err="1"/>
              <a:t>бўлиб</a:t>
            </a:r>
            <a:r>
              <a:rPr lang="ru-RU" sz="2400" dirty="0"/>
              <a:t>, </a:t>
            </a:r>
            <a:r>
              <a:rPr lang="ru-RU" sz="2400" dirty="0" err="1"/>
              <a:t>юзаси</a:t>
            </a:r>
            <a:r>
              <a:rPr lang="ru-RU" sz="2400" dirty="0"/>
              <a:t> </a:t>
            </a:r>
            <a:r>
              <a:rPr lang="ru-RU" sz="2400" dirty="0" err="1"/>
              <a:t>қумоқлашган</a:t>
            </a:r>
            <a:r>
              <a:rPr lang="ru-RU" sz="2400" dirty="0"/>
              <a:t> </a:t>
            </a:r>
            <a:r>
              <a:rPr lang="ru-RU" sz="2400" dirty="0" err="1"/>
              <a:t>гипсли</a:t>
            </a:r>
            <a:r>
              <a:rPr lang="ru-RU" sz="2400" dirty="0"/>
              <a:t> </a:t>
            </a:r>
            <a:r>
              <a:rPr lang="ru-RU" sz="2400" dirty="0" err="1"/>
              <a:t>тупроқдарда</a:t>
            </a:r>
            <a:r>
              <a:rPr lang="ru-RU" sz="2400" dirty="0"/>
              <a:t> </a:t>
            </a:r>
            <a:r>
              <a:rPr lang="ru-RU" sz="2400" dirty="0" err="1"/>
              <a:t>ҳам</a:t>
            </a:r>
            <a:r>
              <a:rPr lang="ru-RU" sz="2400" dirty="0"/>
              <a:t> </a:t>
            </a:r>
            <a:r>
              <a:rPr lang="ru-RU" sz="2400" dirty="0" err="1"/>
              <a:t>учрайди</a:t>
            </a:r>
            <a:r>
              <a:rPr lang="ru-RU" sz="2400" dirty="0"/>
              <a:t>. </a:t>
            </a:r>
          </a:p>
          <a:p>
            <a:r>
              <a:rPr lang="ru-RU" sz="2400" dirty="0" err="1"/>
              <a:t>Вегетатив</a:t>
            </a:r>
            <a:r>
              <a:rPr lang="ru-RU" sz="2400" dirty="0"/>
              <a:t> </a:t>
            </a:r>
            <a:r>
              <a:rPr lang="ru-RU" sz="2400" dirty="0" err="1"/>
              <a:t>усулда</a:t>
            </a:r>
            <a:r>
              <a:rPr lang="ru-RU" sz="2400" dirty="0"/>
              <a:t> </a:t>
            </a:r>
            <a:r>
              <a:rPr lang="ru-RU" sz="2400" dirty="0" err="1"/>
              <a:t>кўпаяди</a:t>
            </a:r>
            <a:r>
              <a:rPr lang="ru-RU" sz="2400" dirty="0"/>
              <a:t>, </a:t>
            </a:r>
            <a:r>
              <a:rPr lang="ru-RU" sz="2400" dirty="0" err="1"/>
              <a:t>бир</a:t>
            </a:r>
            <a:r>
              <a:rPr lang="ru-RU" sz="2400" dirty="0"/>
              <a:t> </a:t>
            </a:r>
            <a:r>
              <a:rPr lang="ru-RU" sz="2400" dirty="0" err="1"/>
              <a:t>асосий</a:t>
            </a:r>
            <a:r>
              <a:rPr lang="ru-RU" sz="2400" dirty="0"/>
              <a:t> </a:t>
            </a:r>
            <a:r>
              <a:rPr lang="ru-RU" sz="2400" dirty="0" err="1"/>
              <a:t>илдиз</a:t>
            </a:r>
            <a:r>
              <a:rPr lang="ru-RU" sz="2400" dirty="0"/>
              <a:t> поя </a:t>
            </a:r>
            <a:r>
              <a:rPr lang="ru-RU" sz="2400" dirty="0" err="1"/>
              <a:t>атрофида</a:t>
            </a:r>
            <a:r>
              <a:rPr lang="ru-RU" sz="2400" dirty="0"/>
              <a:t> </a:t>
            </a:r>
            <a:r>
              <a:rPr lang="ru-RU" sz="2400" dirty="0" err="1"/>
              <a:t>врдамчи</a:t>
            </a:r>
            <a:r>
              <a:rPr lang="ru-RU" sz="2400" dirty="0"/>
              <a:t> </a:t>
            </a:r>
            <a:r>
              <a:rPr lang="ru-RU" sz="2400" dirty="0" err="1"/>
              <a:t>илдизлар</a:t>
            </a:r>
            <a:r>
              <a:rPr lang="ru-RU" sz="2400" dirty="0"/>
              <a:t> </a:t>
            </a:r>
            <a:r>
              <a:rPr lang="ru-RU" sz="2400" dirty="0" err="1"/>
              <a:t>воситасида</a:t>
            </a:r>
            <a:r>
              <a:rPr lang="ru-RU" sz="2400" dirty="0"/>
              <a:t> </a:t>
            </a:r>
            <a:r>
              <a:rPr lang="ru-RU" sz="2400" dirty="0" err="1"/>
              <a:t>бир</a:t>
            </a:r>
            <a:r>
              <a:rPr lang="ru-RU" sz="2400" dirty="0"/>
              <a:t> </a:t>
            </a:r>
            <a:r>
              <a:rPr lang="ru-RU" sz="2400" dirty="0" err="1"/>
              <a:t>талай</a:t>
            </a:r>
            <a:r>
              <a:rPr lang="ru-RU" sz="2400" dirty="0"/>
              <a:t> </a:t>
            </a:r>
            <a:r>
              <a:rPr lang="ru-RU" sz="2400" dirty="0" err="1"/>
              <a:t>янги</a:t>
            </a:r>
            <a:r>
              <a:rPr lang="ru-RU" sz="2400" dirty="0"/>
              <a:t> </a:t>
            </a:r>
            <a:r>
              <a:rPr lang="ru-RU" sz="2400" dirty="0" err="1"/>
              <a:t>новдалар</a:t>
            </a:r>
            <a:r>
              <a:rPr lang="ru-RU" sz="2400" dirty="0"/>
              <a:t> </a:t>
            </a:r>
            <a:r>
              <a:rPr lang="ru-RU" sz="2400" dirty="0" err="1"/>
              <a:t>вужудга</a:t>
            </a:r>
            <a:r>
              <a:rPr lang="ru-RU" sz="2400" dirty="0"/>
              <a:t> </a:t>
            </a:r>
            <a:r>
              <a:rPr lang="ru-RU" sz="2400" dirty="0" err="1"/>
              <a:t>келади</a:t>
            </a:r>
            <a:r>
              <a:rPr lang="ru-RU" sz="2400" dirty="0"/>
              <a:t>. </a:t>
            </a:r>
          </a:p>
          <a:p>
            <a:r>
              <a:rPr lang="ru-RU" sz="2400" dirty="0" err="1"/>
              <a:t>Чорва</a:t>
            </a:r>
            <a:r>
              <a:rPr lang="ru-RU" sz="2400" dirty="0"/>
              <a:t> </a:t>
            </a:r>
            <a:r>
              <a:rPr lang="ru-RU" sz="2400" dirty="0" err="1"/>
              <a:t>моллари</a:t>
            </a:r>
            <a:r>
              <a:rPr lang="ru-RU" sz="2400" dirty="0"/>
              <a:t> </a:t>
            </a:r>
            <a:r>
              <a:rPr lang="ru-RU" sz="2400" dirty="0" err="1"/>
              <a:t>учун</a:t>
            </a:r>
            <a:r>
              <a:rPr lang="ru-RU" sz="2400" dirty="0"/>
              <a:t> </a:t>
            </a:r>
            <a:r>
              <a:rPr lang="ru-RU" sz="2400" dirty="0" err="1"/>
              <a:t>витаминли</a:t>
            </a:r>
            <a:r>
              <a:rPr lang="ru-RU" sz="2400" dirty="0"/>
              <a:t> </a:t>
            </a:r>
            <a:r>
              <a:rPr lang="ru-RU" sz="2400" dirty="0" err="1"/>
              <a:t>озуқа</a:t>
            </a:r>
            <a:r>
              <a:rPr lang="ru-RU" sz="2400" dirty="0"/>
              <a:t> </a:t>
            </a:r>
            <a:r>
              <a:rPr lang="ru-RU" sz="2400" dirty="0" err="1"/>
              <a:t>ҳисобланади</a:t>
            </a:r>
            <a:r>
              <a:rPr lang="ru-RU" sz="2400" dirty="0"/>
              <a:t>; </a:t>
            </a:r>
            <a:r>
              <a:rPr lang="ru-RU" sz="2400" dirty="0" err="1"/>
              <a:t>ейвлувчанлиги</a:t>
            </a:r>
            <a:r>
              <a:rPr lang="ru-RU" sz="2400" dirty="0"/>
              <a:t> </a:t>
            </a:r>
            <a:r>
              <a:rPr lang="ru-RU" sz="2400" dirty="0" err="1"/>
              <a:t>унчалик</a:t>
            </a:r>
            <a:r>
              <a:rPr lang="ru-RU" sz="2400" dirty="0"/>
              <a:t> </a:t>
            </a:r>
            <a:r>
              <a:rPr lang="ru-RU" sz="2400" dirty="0" err="1"/>
              <a:t>юқори</a:t>
            </a:r>
            <a:r>
              <a:rPr lang="ru-RU" sz="2400" dirty="0"/>
              <a:t> </a:t>
            </a:r>
            <a:r>
              <a:rPr lang="ru-RU" sz="2400" dirty="0" err="1"/>
              <a:t>эмас</a:t>
            </a:r>
            <a:r>
              <a:rPr lang="ru-RU" sz="2400" dirty="0"/>
              <a:t>. </a:t>
            </a:r>
          </a:p>
          <a:p>
            <a:r>
              <a:rPr lang="ru-RU" sz="2400" dirty="0" err="1"/>
              <a:t>Гуллаш</a:t>
            </a:r>
            <a:r>
              <a:rPr lang="ru-RU" sz="2400" dirty="0"/>
              <a:t> </a:t>
            </a:r>
            <a:r>
              <a:rPr lang="ru-RU" sz="2400" dirty="0" err="1"/>
              <a:t>давридаги</a:t>
            </a:r>
            <a:r>
              <a:rPr lang="ru-RU" sz="2400" dirty="0"/>
              <a:t> </a:t>
            </a:r>
            <a:r>
              <a:rPr lang="ru-RU" sz="2400" dirty="0" err="1"/>
              <a:t>озуқанинг</a:t>
            </a:r>
            <a:r>
              <a:rPr lang="ru-RU" sz="2400" dirty="0"/>
              <a:t> </a:t>
            </a:r>
            <a:r>
              <a:rPr lang="ru-RU" sz="2400" dirty="0" err="1"/>
              <a:t>киймати</a:t>
            </a:r>
            <a:r>
              <a:rPr lang="ru-RU" sz="2400" dirty="0"/>
              <a:t> </a:t>
            </a:r>
            <a:r>
              <a:rPr lang="ru-RU" sz="2400" dirty="0" err="1"/>
              <a:t>қуйидагича</a:t>
            </a:r>
            <a:r>
              <a:rPr lang="ru-RU" sz="2400" dirty="0"/>
              <a:t>; протеин-16.8%, </a:t>
            </a:r>
            <a:r>
              <a:rPr lang="ru-RU" sz="2400" dirty="0" err="1"/>
              <a:t>ёғ</a:t>
            </a:r>
            <a:r>
              <a:rPr lang="ru-RU" sz="2400" dirty="0"/>
              <a:t>- 3.7%, АЭМ- 31.6%, </a:t>
            </a:r>
            <a:r>
              <a:rPr lang="ru-RU" sz="2400" dirty="0" err="1"/>
              <a:t>кул</a:t>
            </a:r>
            <a:r>
              <a:rPr lang="ru-RU" sz="2400" dirty="0"/>
              <a:t> </a:t>
            </a:r>
            <a:r>
              <a:rPr lang="ru-RU" sz="2400" dirty="0" err="1"/>
              <a:t>моддалари</a:t>
            </a:r>
            <a:r>
              <a:rPr lang="ru-RU" sz="2400" dirty="0"/>
              <a:t> 9.6%. </a:t>
            </a:r>
          </a:p>
          <a:p>
            <a:r>
              <a:rPr lang="ru-RU" sz="2400" dirty="0"/>
              <a:t>У </a:t>
            </a:r>
            <a:r>
              <a:rPr lang="ru-RU" sz="2400" dirty="0" err="1"/>
              <a:t>қумларни</a:t>
            </a:r>
            <a:r>
              <a:rPr lang="ru-RU" sz="2400" dirty="0"/>
              <a:t> </a:t>
            </a:r>
            <a:r>
              <a:rPr lang="ru-RU" sz="2400" dirty="0" err="1"/>
              <a:t>мустаҳасамлашда</a:t>
            </a:r>
            <a:r>
              <a:rPr lang="ru-RU" sz="2400" dirty="0"/>
              <a:t>, </a:t>
            </a:r>
            <a:r>
              <a:rPr lang="ru-RU" sz="2400" dirty="0" err="1"/>
              <a:t>чўл</a:t>
            </a:r>
            <a:r>
              <a:rPr lang="ru-RU" sz="2400" dirty="0"/>
              <a:t> </a:t>
            </a:r>
            <a:r>
              <a:rPr lang="ru-RU" sz="2400" dirty="0" err="1"/>
              <a:t>минтақаси</a:t>
            </a:r>
            <a:r>
              <a:rPr lang="ru-RU" sz="2400" dirty="0"/>
              <a:t> </a:t>
            </a:r>
            <a:r>
              <a:rPr lang="ru-RU" sz="2400" dirty="0" err="1"/>
              <a:t>учун</a:t>
            </a:r>
            <a:r>
              <a:rPr lang="ru-RU" sz="2400" dirty="0"/>
              <a:t> </a:t>
            </a:r>
            <a:r>
              <a:rPr lang="ru-RU" sz="2400" dirty="0" err="1"/>
              <a:t>майзарали</a:t>
            </a:r>
            <a:r>
              <a:rPr lang="ru-RU" sz="2400" dirty="0"/>
              <a:t> </a:t>
            </a:r>
            <a:r>
              <a:rPr lang="ru-RU" sz="2400" dirty="0" err="1"/>
              <a:t>ўсимлик</a:t>
            </a:r>
            <a:r>
              <a:rPr lang="ru-RU" sz="2400" dirty="0"/>
              <a:t> </a:t>
            </a:r>
            <a:r>
              <a:rPr lang="ru-RU" sz="2400" dirty="0" err="1"/>
              <a:t>сифатида</a:t>
            </a:r>
            <a:r>
              <a:rPr lang="ru-RU" sz="2400" dirty="0"/>
              <a:t> </a:t>
            </a:r>
            <a:r>
              <a:rPr lang="ru-RU" sz="2400" dirty="0" err="1"/>
              <a:t>истикболли</a:t>
            </a:r>
            <a:r>
              <a:rPr lang="ru-RU" sz="2400" dirty="0"/>
              <a:t>. </a:t>
            </a:r>
          </a:p>
          <a:p>
            <a:pPr marL="0" indent="0" algn="just" eaLnBrk="1" fontAlgn="auto" hangingPunct="1">
              <a:spcAft>
                <a:spcPts val="0"/>
              </a:spcAft>
              <a:buNone/>
              <a:defRPr/>
            </a:pPr>
            <a:endParaRPr lang="uz-Cyrl-UZ" altLang="ru-RU" sz="22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5203902" y="2204864"/>
            <a:ext cx="3749241" cy="2808312"/>
          </a:xfrm>
          <a:prstGeom prst="rect">
            <a:avLst/>
          </a:prstGeom>
        </p:spPr>
      </p:pic>
    </p:spTree>
    <p:extLst>
      <p:ext uri="{BB962C8B-B14F-4D97-AF65-F5344CB8AC3E}">
        <p14:creationId xmlns:p14="http://schemas.microsoft.com/office/powerpoint/2010/main" xmlns="" val="248907078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683568" y="228592"/>
            <a:ext cx="7275512" cy="803275"/>
          </a:xfrm>
        </p:spPr>
        <p:txBody>
          <a:bodyPr/>
          <a:lstStyle/>
          <a:p>
            <a:pPr algn="ctr" eaLnBrk="1" hangingPunct="1"/>
            <a:r>
              <a:rPr lang="uz-Cyrl-UZ" altLang="ru-RU" sz="3200" b="1" dirty="0" smtClean="0">
                <a:solidFill>
                  <a:srgbClr val="0066FF"/>
                </a:solidFill>
                <a:latin typeface="Times New Roman" panose="02020603050405020304" pitchFamily="18" charset="0"/>
                <a:cs typeface="Times New Roman" panose="02020603050405020304" pitchFamily="18" charset="0"/>
              </a:rPr>
              <a:t> </a:t>
            </a:r>
            <a:endParaRPr lang="ru-RU" altLang="ru-RU" sz="3200" dirty="0" smtClean="0">
              <a:latin typeface="Times New Roman" panose="02020603050405020304" pitchFamily="18" charset="0"/>
              <a:cs typeface="Times New Roman" panose="02020603050405020304" pitchFamily="18" charset="0"/>
            </a:endParaRPr>
          </a:p>
        </p:txBody>
      </p:sp>
      <p:sp>
        <p:nvSpPr>
          <p:cNvPr id="14339" name="Rectangle 3"/>
          <p:cNvSpPr>
            <a:spLocks noGrp="1" noChangeArrowheads="1"/>
          </p:cNvSpPr>
          <p:nvPr>
            <p:ph idx="1"/>
          </p:nvPr>
        </p:nvSpPr>
        <p:spPr>
          <a:xfrm>
            <a:off x="179512" y="764704"/>
            <a:ext cx="4752280" cy="5949280"/>
          </a:xfrm>
          <a:blipFill>
            <a:blip r:embed="rId2"/>
            <a:tile tx="0" ty="0" sx="100000" sy="100000" flip="none" algn="tl"/>
          </a:blipFill>
        </p:spPr>
        <p:txBody>
          <a:bodyPr rtlCol="0">
            <a:noAutofit/>
          </a:bodyPr>
          <a:lstStyle/>
          <a:p>
            <a:r>
              <a:rPr lang="en-US" altLang="ru-RU" sz="1700"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ru-RU" sz="1700" b="1" i="1" dirty="0" err="1"/>
              <a:t>Чугон</a:t>
            </a:r>
            <a:r>
              <a:rPr lang="ru-RU" sz="1700" i="1" dirty="0"/>
              <a:t>- </a:t>
            </a:r>
            <a:r>
              <a:rPr lang="ru-RU" sz="1700" dirty="0" err="1"/>
              <a:t>Шўрадошлар</a:t>
            </a:r>
            <a:r>
              <a:rPr lang="ru-RU" sz="1700" dirty="0"/>
              <a:t> </a:t>
            </a:r>
            <a:r>
              <a:rPr lang="ru-RU" sz="1700" dirty="0" err="1"/>
              <a:t>оиласига</a:t>
            </a:r>
            <a:r>
              <a:rPr lang="ru-RU" sz="1700" dirty="0"/>
              <a:t> </a:t>
            </a:r>
            <a:r>
              <a:rPr lang="ru-RU" sz="1700" dirty="0" err="1"/>
              <a:t>мансуб</a:t>
            </a:r>
            <a:r>
              <a:rPr lang="ru-RU" sz="1700" dirty="0"/>
              <a:t> </a:t>
            </a:r>
            <a:r>
              <a:rPr lang="ru-RU" sz="1700" dirty="0" err="1"/>
              <a:t>бутача</a:t>
            </a:r>
            <a:r>
              <a:rPr lang="ru-RU" sz="1700" dirty="0"/>
              <a:t>, ярим бута </a:t>
            </a:r>
            <a:r>
              <a:rPr lang="ru-RU" sz="1700" dirty="0" err="1"/>
              <a:t>турлари</a:t>
            </a:r>
            <a:r>
              <a:rPr lang="ru-RU" sz="1700" dirty="0"/>
              <a:t> </a:t>
            </a:r>
            <a:r>
              <a:rPr lang="ru-RU" sz="1700" dirty="0" err="1"/>
              <a:t>ҳам</a:t>
            </a:r>
            <a:r>
              <a:rPr lang="ru-RU" sz="1700" dirty="0"/>
              <a:t> </a:t>
            </a:r>
            <a:r>
              <a:rPr lang="ru-RU" sz="1700" dirty="0" err="1"/>
              <a:t>мавжуд</a:t>
            </a:r>
            <a:r>
              <a:rPr lang="ru-RU" sz="1700" dirty="0"/>
              <a:t>; </a:t>
            </a:r>
            <a:r>
              <a:rPr lang="ru-RU" sz="1700" dirty="0" err="1"/>
              <a:t>буйи</a:t>
            </a:r>
            <a:r>
              <a:rPr lang="ru-RU" sz="1700" dirty="0"/>
              <a:t> 40-180 см </a:t>
            </a:r>
            <a:r>
              <a:rPr lang="ru-RU" sz="1700" dirty="0" err="1"/>
              <a:t>гача</a:t>
            </a:r>
            <a:r>
              <a:rPr lang="ru-RU" sz="1700" dirty="0"/>
              <a:t>. </a:t>
            </a:r>
          </a:p>
          <a:p>
            <a:r>
              <a:rPr lang="ru-RU" sz="1700" dirty="0" err="1"/>
              <a:t>Марказий</a:t>
            </a:r>
            <a:r>
              <a:rPr lang="ru-RU" sz="1700" dirty="0"/>
              <a:t> </a:t>
            </a:r>
            <a:r>
              <a:rPr lang="ru-RU" sz="1700" dirty="0" err="1"/>
              <a:t>Осиё</a:t>
            </a:r>
            <a:r>
              <a:rPr lang="ru-RU" sz="1700" dirty="0"/>
              <a:t> </a:t>
            </a:r>
            <a:r>
              <a:rPr lang="ru-RU" sz="1700" dirty="0" err="1"/>
              <a:t>чўл</a:t>
            </a:r>
            <a:r>
              <a:rPr lang="ru-RU" sz="1700" dirty="0"/>
              <a:t> </a:t>
            </a:r>
            <a:r>
              <a:rPr lang="ru-RU" sz="1700" dirty="0" err="1"/>
              <a:t>минтақасининг</a:t>
            </a:r>
            <a:r>
              <a:rPr lang="ru-RU" sz="1700" dirty="0"/>
              <a:t> </a:t>
            </a:r>
            <a:r>
              <a:rPr lang="ru-RU" sz="1700" dirty="0" err="1"/>
              <a:t>шагалли</a:t>
            </a:r>
            <a:r>
              <a:rPr lang="ru-RU" sz="1700" dirty="0"/>
              <a:t>, ш)</a:t>
            </a:r>
            <a:r>
              <a:rPr lang="ru-RU" sz="1700" dirty="0" err="1"/>
              <a:t>фхоқлар</a:t>
            </a:r>
            <a:r>
              <a:rPr lang="ru-RU" sz="1700" dirty="0"/>
              <a:t>, </a:t>
            </a:r>
            <a:r>
              <a:rPr lang="ru-RU" sz="1700" dirty="0" err="1"/>
              <a:t>цўнгир-бўз</a:t>
            </a:r>
            <a:r>
              <a:rPr lang="ru-RU" sz="1700" dirty="0"/>
              <a:t> </a:t>
            </a:r>
            <a:r>
              <a:rPr lang="ru-RU" sz="1700" dirty="0" err="1"/>
              <a:t>ва</a:t>
            </a:r>
            <a:r>
              <a:rPr lang="ru-RU" sz="1700" dirty="0"/>
              <a:t> </a:t>
            </a:r>
            <a:r>
              <a:rPr lang="ru-RU" sz="1700" dirty="0" err="1"/>
              <a:t>бўз</a:t>
            </a:r>
            <a:r>
              <a:rPr lang="ru-RU" sz="1700" dirty="0"/>
              <a:t> </a:t>
            </a:r>
            <a:r>
              <a:rPr lang="ru-RU" sz="1700" dirty="0" err="1"/>
              <a:t>тупроқларида</a:t>
            </a:r>
            <a:r>
              <a:rPr lang="ru-RU" sz="1700" dirty="0"/>
              <a:t> </a:t>
            </a:r>
            <a:r>
              <a:rPr lang="ru-RU" sz="1700" dirty="0" err="1"/>
              <a:t>сийрак-сийрак</a:t>
            </a:r>
            <a:r>
              <a:rPr lang="ru-RU" sz="1700" dirty="0"/>
              <a:t> </a:t>
            </a:r>
            <a:r>
              <a:rPr lang="ru-RU" sz="1700" dirty="0" err="1"/>
              <a:t>тарқалган</a:t>
            </a:r>
            <a:r>
              <a:rPr lang="ru-RU" sz="1700" dirty="0"/>
              <a:t>. </a:t>
            </a:r>
          </a:p>
          <a:p>
            <a:r>
              <a:rPr lang="ru-RU" sz="1700" dirty="0" err="1"/>
              <a:t>Мартда</a:t>
            </a:r>
            <a:r>
              <a:rPr lang="ru-RU" sz="1700" dirty="0"/>
              <a:t> </a:t>
            </a:r>
            <a:r>
              <a:rPr lang="ru-RU" sz="1700" dirty="0" err="1"/>
              <a:t>майсалайди</a:t>
            </a:r>
            <a:r>
              <a:rPr lang="ru-RU" sz="1700" dirty="0"/>
              <a:t>, майдан-</a:t>
            </a:r>
            <a:r>
              <a:rPr lang="ru-RU" sz="1700" dirty="0" err="1"/>
              <a:t>сентябрга</a:t>
            </a:r>
            <a:r>
              <a:rPr lang="ru-RU" sz="1700" dirty="0"/>
              <a:t> </a:t>
            </a:r>
            <a:r>
              <a:rPr lang="ru-RU" sz="1700" dirty="0" err="1"/>
              <a:t>кадар</a:t>
            </a:r>
            <a:r>
              <a:rPr lang="ru-RU" sz="1700" dirty="0"/>
              <a:t> </a:t>
            </a:r>
            <a:r>
              <a:rPr lang="ru-RU" sz="1700" dirty="0" err="1"/>
              <a:t>гуллаиди</a:t>
            </a:r>
            <a:r>
              <a:rPr lang="ru-RU" sz="1700" dirty="0"/>
              <a:t>, </a:t>
            </a:r>
            <a:r>
              <a:rPr lang="ru-RU" sz="1700" dirty="0" err="1"/>
              <a:t>оггябр</a:t>
            </a:r>
            <a:r>
              <a:rPr lang="ru-RU" sz="1700" dirty="0"/>
              <a:t>- </a:t>
            </a:r>
            <a:r>
              <a:rPr lang="ru-RU" sz="1700" dirty="0" err="1"/>
              <a:t>ноябр</a:t>
            </a:r>
            <a:r>
              <a:rPr lang="ru-RU" sz="1700" dirty="0"/>
              <a:t> </a:t>
            </a:r>
            <a:r>
              <a:rPr lang="ru-RU" sz="1700" dirty="0" err="1"/>
              <a:t>ойларида</a:t>
            </a:r>
            <a:r>
              <a:rPr lang="ru-RU" sz="1700" dirty="0"/>
              <a:t> </a:t>
            </a:r>
            <a:r>
              <a:rPr lang="ru-RU" sz="1700" dirty="0" err="1"/>
              <a:t>уруғлари</a:t>
            </a:r>
            <a:r>
              <a:rPr lang="ru-RU" sz="1700" dirty="0"/>
              <a:t> </a:t>
            </a:r>
            <a:r>
              <a:rPr lang="ru-RU" sz="1700" dirty="0" err="1"/>
              <a:t>пишиб</a:t>
            </a:r>
            <a:r>
              <a:rPr lang="ru-RU" sz="1700" dirty="0"/>
              <a:t> </a:t>
            </a:r>
            <a:r>
              <a:rPr lang="ru-RU" sz="1700" dirty="0" err="1"/>
              <a:t>етилади</a:t>
            </a:r>
            <a:r>
              <a:rPr lang="ru-RU" sz="1700" dirty="0"/>
              <a:t>. </a:t>
            </a:r>
          </a:p>
          <a:p>
            <a:r>
              <a:rPr lang="ru-RU" sz="1700" dirty="0" err="1"/>
              <a:t>Бир</a:t>
            </a:r>
            <a:r>
              <a:rPr lang="ru-RU" sz="1700" dirty="0"/>
              <a:t> </a:t>
            </a:r>
            <a:r>
              <a:rPr lang="ru-RU" sz="1700" dirty="0" err="1"/>
              <a:t>йиллик</a:t>
            </a:r>
            <a:r>
              <a:rPr lang="ru-RU" sz="1700" dirty="0"/>
              <a:t> </a:t>
            </a:r>
            <a:r>
              <a:rPr lang="ru-RU" sz="1700" dirty="0" err="1"/>
              <a:t>новдалари</a:t>
            </a:r>
            <a:r>
              <a:rPr lang="ru-RU" sz="1700" dirty="0"/>
              <a:t> (</a:t>
            </a:r>
            <a:r>
              <a:rPr lang="ru-RU" sz="1700" dirty="0" err="1"/>
              <a:t>барглари</a:t>
            </a:r>
            <a:r>
              <a:rPr lang="ru-RU" sz="1700" dirty="0"/>
              <a:t>) </a:t>
            </a:r>
            <a:r>
              <a:rPr lang="ru-RU" sz="1700" dirty="0" err="1"/>
              <a:t>ва</a:t>
            </a:r>
            <a:r>
              <a:rPr lang="ru-RU" sz="1700" dirty="0"/>
              <a:t> </a:t>
            </a:r>
            <a:r>
              <a:rPr lang="ru-RU" sz="1700" dirty="0" err="1"/>
              <a:t>уруғи</a:t>
            </a:r>
            <a:r>
              <a:rPr lang="ru-RU" sz="1700" dirty="0"/>
              <a:t> </a:t>
            </a:r>
            <a:r>
              <a:rPr lang="ru-RU" sz="1700" dirty="0" err="1"/>
              <a:t>яхши</a:t>
            </a:r>
            <a:r>
              <a:rPr lang="ru-RU" sz="1700" dirty="0"/>
              <a:t> </a:t>
            </a:r>
            <a:r>
              <a:rPr lang="ru-RU" sz="1700" dirty="0" err="1"/>
              <a:t>озуқа</a:t>
            </a:r>
            <a:r>
              <a:rPr lang="ru-RU" sz="1700" dirty="0"/>
              <a:t> </a:t>
            </a:r>
            <a:r>
              <a:rPr lang="ru-RU" sz="1700" dirty="0" err="1"/>
              <a:t>ҳисобланиб</a:t>
            </a:r>
            <a:r>
              <a:rPr lang="ru-RU" sz="1700" dirty="0"/>
              <a:t>, </a:t>
            </a:r>
            <a:r>
              <a:rPr lang="ru-RU" sz="1700" dirty="0" err="1"/>
              <a:t>қўйлар</a:t>
            </a:r>
            <a:r>
              <a:rPr lang="ru-RU" sz="1700" dirty="0"/>
              <a:t>, </a:t>
            </a:r>
            <a:r>
              <a:rPr lang="ru-RU" sz="1700" dirty="0" err="1"/>
              <a:t>эчкилар</a:t>
            </a:r>
            <a:r>
              <a:rPr lang="ru-RU" sz="1700" dirty="0"/>
              <a:t> </a:t>
            </a:r>
            <a:r>
              <a:rPr lang="ru-RU" sz="1700" dirty="0" err="1"/>
              <a:t>ва</a:t>
            </a:r>
            <a:r>
              <a:rPr lang="ru-RU" sz="1700" dirty="0"/>
              <a:t> </a:t>
            </a:r>
            <a:r>
              <a:rPr lang="ru-RU" sz="1700" dirty="0" err="1"/>
              <a:t>туялар</a:t>
            </a:r>
            <a:r>
              <a:rPr lang="ru-RU" sz="1700" dirty="0"/>
              <a:t> </a:t>
            </a:r>
            <a:r>
              <a:rPr lang="ru-RU" sz="1700" dirty="0" err="1"/>
              <a:t>кўз</a:t>
            </a:r>
            <a:r>
              <a:rPr lang="ru-RU" sz="1700" dirty="0"/>
              <a:t> </a:t>
            </a:r>
            <a:r>
              <a:rPr lang="ru-RU" sz="1700" dirty="0" err="1"/>
              <a:t>ва</a:t>
            </a:r>
            <a:r>
              <a:rPr lang="ru-RU" sz="1700" dirty="0"/>
              <a:t> </a:t>
            </a:r>
            <a:r>
              <a:rPr lang="ru-RU" sz="1700" dirty="0" err="1"/>
              <a:t>қиш</a:t>
            </a:r>
            <a:r>
              <a:rPr lang="ru-RU" sz="1700" dirty="0"/>
              <a:t> </a:t>
            </a:r>
            <a:r>
              <a:rPr lang="ru-RU" sz="1700" dirty="0" err="1"/>
              <a:t>ойлари</a:t>
            </a:r>
            <a:r>
              <a:rPr lang="ru-RU" sz="1700" dirty="0"/>
              <a:t> </a:t>
            </a:r>
            <a:r>
              <a:rPr lang="ru-RU" sz="1700" dirty="0" err="1"/>
              <a:t>истеъмол</a:t>
            </a:r>
            <a:r>
              <a:rPr lang="ru-RU" sz="1700" dirty="0"/>
              <a:t> </a:t>
            </a:r>
            <a:r>
              <a:rPr lang="ru-RU" sz="1700" dirty="0" err="1"/>
              <a:t>қилади</a:t>
            </a:r>
            <a:r>
              <a:rPr lang="ru-RU" sz="1700" dirty="0"/>
              <a:t>. </a:t>
            </a:r>
          </a:p>
          <a:p>
            <a:r>
              <a:rPr lang="ru-RU" sz="1700" dirty="0" err="1"/>
              <a:t>Чўғон</a:t>
            </a:r>
            <a:r>
              <a:rPr lang="ru-RU" sz="1700" dirty="0"/>
              <a:t> </a:t>
            </a:r>
            <a:r>
              <a:rPr lang="ru-RU" sz="1700" dirty="0" err="1"/>
              <a:t>пичани</a:t>
            </a:r>
            <a:r>
              <a:rPr lang="ru-RU" sz="1700" dirty="0"/>
              <a:t> </a:t>
            </a:r>
            <a:r>
              <a:rPr lang="ru-RU" sz="1700" dirty="0" err="1"/>
              <a:t>таркибида</a:t>
            </a:r>
            <a:r>
              <a:rPr lang="ru-RU" sz="1700" dirty="0"/>
              <a:t> 14,0% протеин, 2,7% </a:t>
            </a:r>
            <a:r>
              <a:rPr lang="ru-RU" sz="1700" dirty="0" err="1"/>
              <a:t>ёғ</a:t>
            </a:r>
            <a:r>
              <a:rPr lang="ru-RU" sz="1700" dirty="0"/>
              <a:t>, 36,9% АЭМ, 20.6 % </a:t>
            </a:r>
            <a:r>
              <a:rPr lang="ru-RU" sz="1700" dirty="0" err="1"/>
              <a:t>кул</a:t>
            </a:r>
            <a:r>
              <a:rPr lang="ru-RU" sz="1700" dirty="0"/>
              <a:t> </a:t>
            </a:r>
            <a:r>
              <a:rPr lang="ru-RU" sz="1700" dirty="0" err="1"/>
              <a:t>моддалар</a:t>
            </a:r>
            <a:r>
              <a:rPr lang="ru-RU" sz="1700" dirty="0"/>
              <a:t> </a:t>
            </a:r>
            <a:r>
              <a:rPr lang="ru-RU" sz="1700" dirty="0" err="1"/>
              <a:t>ва</a:t>
            </a:r>
            <a:r>
              <a:rPr lang="ru-RU" sz="1700" dirty="0"/>
              <a:t> </a:t>
            </a:r>
            <a:r>
              <a:rPr lang="ru-RU" sz="1700" b="1" dirty="0"/>
              <a:t>23,0 % </a:t>
            </a:r>
            <a:r>
              <a:rPr lang="ru-RU" sz="1700" dirty="0"/>
              <a:t>клетчатка </a:t>
            </a:r>
            <a:r>
              <a:rPr lang="ru-RU" sz="1700" dirty="0" err="1"/>
              <a:t>мавжуд</a:t>
            </a:r>
            <a:r>
              <a:rPr lang="ru-RU" sz="1700" dirty="0"/>
              <a:t>. </a:t>
            </a:r>
          </a:p>
          <a:p>
            <a:r>
              <a:rPr lang="ru-RU" sz="1700" dirty="0"/>
              <a:t>100 кг </a:t>
            </a:r>
            <a:r>
              <a:rPr lang="ru-RU" sz="1700" dirty="0" err="1"/>
              <a:t>пичани</a:t>
            </a:r>
            <a:r>
              <a:rPr lang="ru-RU" sz="1700" dirty="0"/>
              <a:t> </a:t>
            </a:r>
            <a:r>
              <a:rPr lang="ru-RU" sz="1700" dirty="0" err="1"/>
              <a:t>йил</a:t>
            </a:r>
            <a:r>
              <a:rPr lang="ru-RU" sz="1700" dirty="0"/>
              <a:t> </a:t>
            </a:r>
            <a:r>
              <a:rPr lang="ru-RU" sz="1700" dirty="0" err="1"/>
              <a:t>мавсум-қараб</a:t>
            </a:r>
            <a:r>
              <a:rPr lang="ru-RU" sz="1700" dirty="0"/>
              <a:t> 37-50 </a:t>
            </a:r>
            <a:r>
              <a:rPr lang="ru-RU" sz="1700" dirty="0" err="1"/>
              <a:t>озуқа</a:t>
            </a:r>
            <a:r>
              <a:rPr lang="ru-RU" sz="1700" dirty="0"/>
              <a:t> </a:t>
            </a:r>
            <a:r>
              <a:rPr lang="ru-RU" sz="1700" dirty="0" err="1"/>
              <a:t>бирлигини</a:t>
            </a:r>
            <a:r>
              <a:rPr lang="ru-RU" sz="1700" dirty="0"/>
              <a:t> </a:t>
            </a:r>
            <a:r>
              <a:rPr lang="ru-RU" sz="1700" dirty="0" err="1"/>
              <a:t>сақлайди</a:t>
            </a:r>
            <a:endParaRPr lang="ru-RU" sz="1700" b="1" dirty="0"/>
          </a:p>
        </p:txBody>
      </p:sp>
      <p:pic>
        <p:nvPicPr>
          <p:cNvPr id="6" name="Picture 67002"/>
          <p:cNvPicPr/>
          <p:nvPr/>
        </p:nvPicPr>
        <p:blipFill>
          <a:blip r:embed="rId3"/>
          <a:stretch>
            <a:fillRect/>
          </a:stretch>
        </p:blipFill>
        <p:spPr>
          <a:xfrm>
            <a:off x="5292080" y="1373460"/>
            <a:ext cx="3623940" cy="4968552"/>
          </a:xfrm>
          <a:prstGeom prst="rect">
            <a:avLst/>
          </a:prstGeom>
        </p:spPr>
      </p:pic>
    </p:spTree>
    <p:extLst>
      <p:ext uri="{BB962C8B-B14F-4D97-AF65-F5344CB8AC3E}">
        <p14:creationId xmlns:p14="http://schemas.microsoft.com/office/powerpoint/2010/main" xmlns="" val="20924486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0" y="260648"/>
            <a:ext cx="6228184" cy="485775"/>
          </a:xfrm>
        </p:spPr>
        <p:txBody>
          <a:bodyPr/>
          <a:lstStyle/>
          <a:p>
            <a:pPr algn="ctr" eaLnBrk="1" hangingPunct="1"/>
            <a:r>
              <a:rPr lang="ru-RU" sz="2800" b="1" i="1" dirty="0" err="1" smtClean="0"/>
              <a:t>Изен</a:t>
            </a:r>
            <a:r>
              <a:rPr lang="ru-RU" sz="2800" b="1" i="1" dirty="0" smtClean="0"/>
              <a:t> </a:t>
            </a:r>
            <a:endParaRPr lang="ru-RU" altLang="ru-RU" sz="2800" dirty="0" smtClean="0">
              <a:solidFill>
                <a:srgbClr val="0B01D1"/>
              </a:solidFill>
              <a:latin typeface="Times New Roman" panose="02020603050405020304" pitchFamily="18" charset="0"/>
              <a:cs typeface="Times New Roman" panose="02020603050405020304" pitchFamily="18" charset="0"/>
            </a:endParaRPr>
          </a:p>
        </p:txBody>
      </p:sp>
      <p:sp>
        <p:nvSpPr>
          <p:cNvPr id="25603" name="Rectangle 3"/>
          <p:cNvSpPr>
            <a:spLocks noGrp="1" noChangeArrowheads="1"/>
          </p:cNvSpPr>
          <p:nvPr>
            <p:ph idx="1"/>
          </p:nvPr>
        </p:nvSpPr>
        <p:spPr>
          <a:xfrm>
            <a:off x="0" y="1124744"/>
            <a:ext cx="5184775" cy="5568950"/>
          </a:xfrm>
          <a:pattFill prst="dotGrid">
            <a:fgClr>
              <a:schemeClr val="accent1"/>
            </a:fgClr>
            <a:bgClr>
              <a:schemeClr val="bg1"/>
            </a:bgClr>
          </a:pattFill>
          <a:ln>
            <a:solidFill>
              <a:schemeClr val="accent2">
                <a:lumMod val="75000"/>
              </a:schemeClr>
            </a:solidFill>
          </a:ln>
        </p:spPr>
        <p:txBody>
          <a:bodyPr rtlCol="0">
            <a:normAutofit fontScale="92500" lnSpcReduction="20000"/>
          </a:bodyPr>
          <a:lstStyle/>
          <a:p>
            <a:r>
              <a:rPr lang="ru-RU" sz="2000" b="1" i="1" dirty="0" err="1"/>
              <a:t>Изен</a:t>
            </a:r>
            <a:r>
              <a:rPr lang="ru-RU" sz="2000" b="1" i="1" dirty="0"/>
              <a:t>- </a:t>
            </a:r>
            <a:r>
              <a:rPr lang="ru-RU" sz="2000" dirty="0" err="1"/>
              <a:t>шўрадошлар</a:t>
            </a:r>
            <a:r>
              <a:rPr lang="ru-RU" sz="2000" dirty="0"/>
              <a:t> </a:t>
            </a:r>
            <a:r>
              <a:rPr lang="ru-RU" sz="2000" dirty="0" err="1"/>
              <a:t>оиласига</a:t>
            </a:r>
            <a:r>
              <a:rPr lang="ru-RU" sz="2000" dirty="0"/>
              <a:t> </a:t>
            </a:r>
            <a:r>
              <a:rPr lang="ru-RU" sz="2000" dirty="0" err="1"/>
              <a:t>мансуб</a:t>
            </a:r>
            <a:r>
              <a:rPr lang="ru-RU" sz="2000" dirty="0"/>
              <a:t> ярим бута, </a:t>
            </a:r>
            <a:r>
              <a:rPr lang="ru-RU" sz="2000" dirty="0" err="1"/>
              <a:t>буйи</a:t>
            </a:r>
            <a:r>
              <a:rPr lang="ru-RU" sz="2000" dirty="0"/>
              <a:t> 30-85 см (расм-12). </a:t>
            </a:r>
            <a:r>
              <a:rPr lang="ru-RU" sz="2000" dirty="0" err="1"/>
              <a:t>Изен</a:t>
            </a:r>
            <a:r>
              <a:rPr lang="ru-RU" sz="2000" dirty="0"/>
              <a:t> </a:t>
            </a:r>
            <a:r>
              <a:rPr lang="ru-RU" sz="2000" dirty="0" err="1"/>
              <a:t>таркалиш</a:t>
            </a:r>
            <a:r>
              <a:rPr lang="ru-RU" sz="2000" dirty="0"/>
              <a:t>, </a:t>
            </a:r>
            <a:r>
              <a:rPr lang="ru-RU" sz="2000" dirty="0" err="1"/>
              <a:t>экологик</a:t>
            </a:r>
            <a:r>
              <a:rPr lang="ru-RU" sz="2000" dirty="0"/>
              <a:t> </a:t>
            </a:r>
            <a:r>
              <a:rPr lang="ru-RU" sz="2000" dirty="0" err="1"/>
              <a:t>шароитларига</a:t>
            </a:r>
            <a:r>
              <a:rPr lang="ru-RU" sz="2000" dirty="0"/>
              <a:t> </a:t>
            </a:r>
            <a:r>
              <a:rPr lang="ru-RU" sz="2000" dirty="0" err="1"/>
              <a:t>қараб</a:t>
            </a:r>
            <a:r>
              <a:rPr lang="ru-RU" sz="2000" dirty="0"/>
              <a:t> 3 </a:t>
            </a:r>
            <a:r>
              <a:rPr lang="ru-RU" sz="2000" dirty="0" err="1"/>
              <a:t>экотипга</a:t>
            </a:r>
            <a:r>
              <a:rPr lang="ru-RU" sz="2000" dirty="0"/>
              <a:t> </a:t>
            </a:r>
            <a:r>
              <a:rPr lang="ru-RU" sz="2000" dirty="0" err="1"/>
              <a:t>ажратилади</a:t>
            </a:r>
            <a:r>
              <a:rPr lang="ru-RU" sz="2000" dirty="0"/>
              <a:t>: </a:t>
            </a:r>
            <a:r>
              <a:rPr lang="ru-RU" sz="2000" dirty="0" err="1"/>
              <a:t>қумли</a:t>
            </a:r>
            <a:r>
              <a:rPr lang="ru-RU" sz="2000" dirty="0"/>
              <a:t>, </a:t>
            </a:r>
            <a:r>
              <a:rPr lang="ru-RU" sz="2000" dirty="0" err="1"/>
              <a:t>шагалли</a:t>
            </a:r>
            <a:r>
              <a:rPr lang="ru-RU" sz="2000" dirty="0"/>
              <a:t> </a:t>
            </a:r>
            <a:r>
              <a:rPr lang="ru-RU" sz="2000" dirty="0" err="1"/>
              <a:t>ва</a:t>
            </a:r>
            <a:r>
              <a:rPr lang="ru-RU" sz="2000" dirty="0"/>
              <a:t> </a:t>
            </a:r>
            <a:r>
              <a:rPr lang="ru-RU" sz="2000" dirty="0" err="1"/>
              <a:t>соз</a:t>
            </a:r>
            <a:r>
              <a:rPr lang="ru-RU" sz="2000" dirty="0"/>
              <a:t> </a:t>
            </a:r>
            <a:r>
              <a:rPr lang="ru-RU" sz="2000" dirty="0" err="1"/>
              <a:t>тупроқли</a:t>
            </a:r>
            <a:r>
              <a:rPr lang="ru-RU" sz="2000" dirty="0"/>
              <a:t>. </a:t>
            </a:r>
          </a:p>
          <a:p>
            <a:r>
              <a:rPr lang="ru-RU" sz="2000" dirty="0" err="1"/>
              <a:t>Қумли</a:t>
            </a:r>
            <a:r>
              <a:rPr lang="ru-RU" sz="2000" dirty="0"/>
              <a:t> </a:t>
            </a:r>
            <a:r>
              <a:rPr lang="ru-RU" sz="2000" dirty="0" err="1"/>
              <a:t>изеннинг</a:t>
            </a:r>
            <a:r>
              <a:rPr lang="ru-RU" sz="2000" dirty="0"/>
              <a:t> </a:t>
            </a:r>
            <a:r>
              <a:rPr lang="ru-RU" sz="2000" dirty="0" err="1"/>
              <a:t>новдалари</a:t>
            </a:r>
            <a:r>
              <a:rPr lang="ru-RU" sz="2000" dirty="0"/>
              <a:t> </a:t>
            </a:r>
            <a:r>
              <a:rPr lang="ru-RU" sz="2000" dirty="0" err="1"/>
              <a:t>оқиш</a:t>
            </a:r>
            <a:r>
              <a:rPr lang="ru-RU" sz="2000" dirty="0"/>
              <a:t> </a:t>
            </a:r>
            <a:r>
              <a:rPr lang="ru-RU" sz="2000" dirty="0" err="1"/>
              <a:t>рангли</a:t>
            </a:r>
            <a:r>
              <a:rPr lang="ru-RU" sz="2000" dirty="0"/>
              <a:t> </a:t>
            </a:r>
            <a:r>
              <a:rPr lang="ru-RU" sz="2000" dirty="0" err="1"/>
              <a:t>тўқлар</a:t>
            </a:r>
            <a:r>
              <a:rPr lang="ru-RU" sz="2000" dirty="0"/>
              <a:t> </a:t>
            </a:r>
            <a:r>
              <a:rPr lang="ru-RU" sz="2000" dirty="0" err="1"/>
              <a:t>билан</a:t>
            </a:r>
            <a:r>
              <a:rPr lang="ru-RU" sz="2000" dirty="0"/>
              <a:t> </a:t>
            </a:r>
            <a:r>
              <a:rPr lang="ru-RU" sz="2000" dirty="0" err="1"/>
              <a:t>қопланган</a:t>
            </a:r>
            <a:r>
              <a:rPr lang="ru-RU" sz="2000" dirty="0"/>
              <a:t>, </a:t>
            </a:r>
            <a:r>
              <a:rPr lang="ru-RU" sz="2000" dirty="0" err="1"/>
              <a:t>баргчалари</a:t>
            </a:r>
            <a:r>
              <a:rPr lang="ru-RU" sz="2000" dirty="0"/>
              <a:t> </a:t>
            </a:r>
            <a:r>
              <a:rPr lang="ru-RU" sz="2000" dirty="0" err="1"/>
              <a:t>кичиқооқ</a:t>
            </a:r>
            <a:r>
              <a:rPr lang="ru-RU" sz="2000" dirty="0"/>
              <a:t>. </a:t>
            </a:r>
            <a:r>
              <a:rPr lang="ru-RU" sz="2000" dirty="0" err="1"/>
              <a:t>Қизилқум</a:t>
            </a:r>
            <a:r>
              <a:rPr lang="ru-RU" sz="2000" dirty="0"/>
              <a:t>, </a:t>
            </a:r>
            <a:r>
              <a:rPr lang="ru-RU" sz="2000" dirty="0" err="1"/>
              <a:t>Муюнқум</a:t>
            </a:r>
            <a:r>
              <a:rPr lang="ru-RU" sz="2000" dirty="0"/>
              <a:t> </a:t>
            </a:r>
            <a:r>
              <a:rPr lang="ru-RU" sz="2000" dirty="0" err="1"/>
              <a:t>ва</a:t>
            </a:r>
            <a:r>
              <a:rPr lang="ru-RU" sz="2000" dirty="0"/>
              <a:t> </a:t>
            </a:r>
            <a:r>
              <a:rPr lang="ru-RU" sz="2000" dirty="0" err="1"/>
              <a:t>бошқа</a:t>
            </a:r>
            <a:r>
              <a:rPr lang="ru-RU" sz="2000" dirty="0"/>
              <a:t> </a:t>
            </a:r>
            <a:r>
              <a:rPr lang="ru-RU" sz="2000" dirty="0" err="1"/>
              <a:t>қумли</a:t>
            </a:r>
            <a:r>
              <a:rPr lang="ru-RU" sz="2000" dirty="0"/>
              <a:t> </a:t>
            </a:r>
            <a:r>
              <a:rPr lang="ru-RU" sz="2000" dirty="0" err="1"/>
              <a:t>чўлларда</a:t>
            </a:r>
            <a:r>
              <a:rPr lang="ru-RU" sz="2000" dirty="0"/>
              <a:t> </a:t>
            </a:r>
            <a:r>
              <a:rPr lang="ru-RU" sz="2000" dirty="0" err="1"/>
              <a:t>ўсади</a:t>
            </a:r>
            <a:r>
              <a:rPr lang="ru-RU" sz="2000" dirty="0"/>
              <a:t>. </a:t>
            </a:r>
            <a:r>
              <a:rPr lang="ru-RU" sz="2000" dirty="0" err="1"/>
              <a:t>Қумли</a:t>
            </a:r>
            <a:r>
              <a:rPr lang="ru-RU" sz="2000" dirty="0"/>
              <a:t> </a:t>
            </a:r>
            <a:r>
              <a:rPr lang="ru-RU" sz="2000" dirty="0" err="1"/>
              <a:t>ва</a:t>
            </a:r>
            <a:r>
              <a:rPr lang="ru-RU" sz="2000" dirty="0"/>
              <a:t> </a:t>
            </a:r>
            <a:r>
              <a:rPr lang="ru-RU" sz="2000" dirty="0" err="1"/>
              <a:t>қумоқ</a:t>
            </a:r>
            <a:r>
              <a:rPr lang="ru-RU" sz="2000" dirty="0"/>
              <a:t> </a:t>
            </a:r>
            <a:r>
              <a:rPr lang="ru-RU" sz="2000" dirty="0" err="1"/>
              <a:t>чўл</a:t>
            </a:r>
            <a:r>
              <a:rPr lang="ru-RU" sz="2000" dirty="0"/>
              <a:t> </a:t>
            </a:r>
            <a:r>
              <a:rPr lang="ru-RU" sz="2000" dirty="0" err="1"/>
              <a:t>яйловларини</a:t>
            </a:r>
            <a:r>
              <a:rPr lang="ru-RU" sz="2000" dirty="0"/>
              <a:t> </a:t>
            </a:r>
            <a:r>
              <a:rPr lang="ru-RU" sz="2000" dirty="0" err="1"/>
              <a:t>яхшилашда</a:t>
            </a:r>
            <a:r>
              <a:rPr lang="ru-RU" sz="2000" dirty="0"/>
              <a:t> </a:t>
            </a:r>
            <a:r>
              <a:rPr lang="ru-RU" sz="2000" dirty="0" err="1"/>
              <a:t>истикболли</a:t>
            </a:r>
            <a:r>
              <a:rPr lang="ru-RU" sz="2000" dirty="0"/>
              <a:t> </a:t>
            </a:r>
            <a:r>
              <a:rPr lang="ru-RU" sz="2000" dirty="0" err="1"/>
              <a:t>ўсимлик</a:t>
            </a:r>
            <a:r>
              <a:rPr lang="ru-RU" sz="2000" dirty="0"/>
              <a:t>.  </a:t>
            </a:r>
          </a:p>
          <a:p>
            <a:r>
              <a:rPr lang="ru-RU" sz="2000" dirty="0" err="1"/>
              <a:t>Шағалли</a:t>
            </a:r>
            <a:r>
              <a:rPr lang="ru-RU" sz="2000" b="1" dirty="0"/>
              <a:t> </a:t>
            </a:r>
            <a:r>
              <a:rPr lang="ru-RU" sz="2000" dirty="0" err="1"/>
              <a:t>ёки</a:t>
            </a:r>
            <a:r>
              <a:rPr lang="ru-RU" sz="2000" dirty="0"/>
              <a:t> </a:t>
            </a:r>
            <a:r>
              <a:rPr lang="ru-RU" sz="2000" dirty="0" err="1"/>
              <a:t>тошлоқ</a:t>
            </a:r>
            <a:r>
              <a:rPr lang="ru-RU" sz="2000" dirty="0"/>
              <a:t> </a:t>
            </a:r>
            <a:r>
              <a:rPr lang="ru-RU" sz="2000" dirty="0" err="1"/>
              <a:t>тупроқли</a:t>
            </a:r>
            <a:r>
              <a:rPr lang="ru-RU" sz="2000" dirty="0"/>
              <a:t> </a:t>
            </a:r>
            <a:r>
              <a:rPr lang="ru-RU" sz="2000" dirty="0" err="1"/>
              <a:t>изеннинг</a:t>
            </a:r>
            <a:r>
              <a:rPr lang="ru-RU" sz="2000" dirty="0"/>
              <a:t> </a:t>
            </a:r>
            <a:r>
              <a:rPr lang="ru-RU" sz="2000" dirty="0" err="1"/>
              <a:t>новда</a:t>
            </a:r>
            <a:r>
              <a:rPr lang="ru-RU" sz="2000" dirty="0"/>
              <a:t> </a:t>
            </a:r>
            <a:r>
              <a:rPr lang="ru-RU" sz="2000" dirty="0" err="1"/>
              <a:t>ва</a:t>
            </a:r>
            <a:r>
              <a:rPr lang="ru-RU" sz="2000" dirty="0"/>
              <a:t> </a:t>
            </a:r>
            <a:r>
              <a:rPr lang="ru-RU" sz="2000" dirty="0" err="1"/>
              <a:t>барглари</a:t>
            </a:r>
            <a:r>
              <a:rPr lang="ru-RU" sz="2000" dirty="0"/>
              <a:t> </a:t>
            </a:r>
            <a:r>
              <a:rPr lang="ru-RU" sz="2000" dirty="0" err="1"/>
              <a:t>яшилроқ</a:t>
            </a:r>
            <a:r>
              <a:rPr lang="ru-RU" sz="2000" dirty="0"/>
              <a:t> </a:t>
            </a:r>
            <a:r>
              <a:rPr lang="ru-RU" sz="2000" dirty="0" err="1"/>
              <a:t>рангли</a:t>
            </a:r>
            <a:r>
              <a:rPr lang="ru-RU" sz="2000" dirty="0"/>
              <a:t>, </a:t>
            </a:r>
            <a:r>
              <a:rPr lang="ru-RU" sz="2000" dirty="0" err="1"/>
              <a:t>тўқланган</a:t>
            </a:r>
            <a:r>
              <a:rPr lang="ru-RU" sz="2000" dirty="0"/>
              <a:t>. </a:t>
            </a:r>
          </a:p>
          <a:p>
            <a:r>
              <a:rPr lang="ru-RU" sz="2000" dirty="0" err="1"/>
              <a:t>Адир</a:t>
            </a:r>
            <a:r>
              <a:rPr lang="ru-RU" sz="2000" dirty="0"/>
              <a:t> </a:t>
            </a:r>
            <a:r>
              <a:rPr lang="ru-RU" sz="2000" dirty="0" err="1"/>
              <a:t>ва</a:t>
            </a:r>
            <a:r>
              <a:rPr lang="ru-RU" sz="2000" dirty="0"/>
              <a:t> </a:t>
            </a:r>
            <a:r>
              <a:rPr lang="ru-RU" sz="2000" dirty="0" err="1"/>
              <a:t>тоғ</a:t>
            </a:r>
            <a:r>
              <a:rPr lang="ru-RU" sz="2000" dirty="0"/>
              <a:t> </a:t>
            </a:r>
            <a:r>
              <a:rPr lang="ru-RU" sz="2000" dirty="0" err="1"/>
              <a:t>олди</a:t>
            </a:r>
            <a:r>
              <a:rPr lang="ru-RU" sz="2000" dirty="0"/>
              <a:t> </a:t>
            </a:r>
            <a:r>
              <a:rPr lang="ru-RU" sz="2000" dirty="0" err="1"/>
              <a:t>худудларининг</a:t>
            </a:r>
            <a:r>
              <a:rPr lang="ru-RU" sz="2000" dirty="0"/>
              <a:t> </a:t>
            </a:r>
            <a:r>
              <a:rPr lang="ru-RU" sz="2000" dirty="0" err="1"/>
              <a:t>шагалли</a:t>
            </a:r>
            <a:r>
              <a:rPr lang="ru-RU" sz="2000" dirty="0"/>
              <a:t>, </a:t>
            </a:r>
            <a:r>
              <a:rPr lang="ru-RU" sz="2000" dirty="0" err="1"/>
              <a:t>тошлоқ</a:t>
            </a:r>
            <a:r>
              <a:rPr lang="ru-RU" sz="2000" dirty="0"/>
              <a:t> </a:t>
            </a:r>
            <a:r>
              <a:rPr lang="ru-RU" sz="2000" dirty="0" err="1"/>
              <a:t>майдон-ларида</a:t>
            </a:r>
            <a:r>
              <a:rPr lang="ru-RU" sz="2000" dirty="0"/>
              <a:t>, </a:t>
            </a:r>
            <a:r>
              <a:rPr lang="ru-RU" sz="2000" dirty="0" err="1"/>
              <a:t>турли</a:t>
            </a:r>
            <a:r>
              <a:rPr lang="ru-RU" sz="2000" dirty="0"/>
              <a:t> </a:t>
            </a:r>
            <a:r>
              <a:rPr lang="ru-RU" sz="2000" dirty="0" err="1"/>
              <a:t>механиқ</a:t>
            </a:r>
            <a:r>
              <a:rPr lang="ru-RU" sz="2000" dirty="0"/>
              <a:t> </a:t>
            </a:r>
            <a:r>
              <a:rPr lang="ru-RU" sz="2000" dirty="0" err="1"/>
              <a:t>таркиб-даги</a:t>
            </a:r>
            <a:r>
              <a:rPr lang="ru-RU" sz="2000" dirty="0"/>
              <a:t> </a:t>
            </a:r>
            <a:r>
              <a:rPr lang="ru-RU" sz="2000" dirty="0" err="1"/>
              <a:t>бўз</a:t>
            </a:r>
            <a:r>
              <a:rPr lang="ru-RU" sz="2000" dirty="0"/>
              <a:t> </a:t>
            </a:r>
            <a:r>
              <a:rPr lang="ru-RU" sz="2000" dirty="0" err="1"/>
              <a:t>тупроқларда</a:t>
            </a:r>
            <a:r>
              <a:rPr lang="ru-RU" sz="2000" dirty="0"/>
              <a:t> </a:t>
            </a:r>
            <a:r>
              <a:rPr lang="ru-RU" sz="2000" dirty="0" err="1"/>
              <a:t>тарқалган</a:t>
            </a:r>
            <a:r>
              <a:rPr lang="ru-RU" sz="2000" dirty="0"/>
              <a:t>. </a:t>
            </a:r>
            <a:r>
              <a:rPr lang="ru-RU" sz="2000" dirty="0" err="1"/>
              <a:t>Чўл</a:t>
            </a:r>
            <a:r>
              <a:rPr lang="ru-RU" sz="2000" dirty="0"/>
              <a:t> </a:t>
            </a:r>
            <a:r>
              <a:rPr lang="ru-RU" sz="2000" dirty="0" err="1"/>
              <a:t>ва</a:t>
            </a:r>
            <a:r>
              <a:rPr lang="ru-RU" sz="2000" dirty="0"/>
              <a:t> </a:t>
            </a:r>
            <a:r>
              <a:rPr lang="ru-RU" sz="2000" dirty="0" err="1"/>
              <a:t>адирлар</a:t>
            </a:r>
            <a:r>
              <a:rPr lang="ru-RU" sz="2000" dirty="0"/>
              <a:t> </a:t>
            </a:r>
            <a:r>
              <a:rPr lang="ru-RU" sz="2000" dirty="0" err="1"/>
              <a:t>шароитида</a:t>
            </a:r>
            <a:r>
              <a:rPr lang="ru-RU" sz="2000" dirty="0"/>
              <a:t> </a:t>
            </a:r>
            <a:r>
              <a:rPr lang="ru-RU" sz="2000" dirty="0" err="1"/>
              <a:t>яйлов</a:t>
            </a:r>
            <a:r>
              <a:rPr lang="ru-RU" sz="2000" dirty="0"/>
              <a:t> </a:t>
            </a:r>
            <a:r>
              <a:rPr lang="ru-RU" sz="2000" dirty="0" err="1"/>
              <a:t>агрофитоценозлари</a:t>
            </a:r>
            <a:r>
              <a:rPr lang="ru-RU" sz="2000" dirty="0"/>
              <a:t> </a:t>
            </a:r>
            <a:r>
              <a:rPr lang="ru-RU" sz="2000" dirty="0" err="1"/>
              <a:t>барпо</a:t>
            </a:r>
            <a:r>
              <a:rPr lang="ru-RU" sz="2000" dirty="0"/>
              <a:t> </a:t>
            </a:r>
            <a:r>
              <a:rPr lang="ru-RU" sz="2000" dirty="0" err="1"/>
              <a:t>этиш</a:t>
            </a:r>
            <a:r>
              <a:rPr lang="ru-RU" sz="2000" dirty="0"/>
              <a:t> </a:t>
            </a:r>
            <a:r>
              <a:rPr lang="ru-RU" sz="2000" dirty="0" err="1"/>
              <a:t>учун</a:t>
            </a:r>
            <a:r>
              <a:rPr lang="ru-RU" sz="2000" dirty="0"/>
              <a:t> </a:t>
            </a:r>
            <a:r>
              <a:rPr lang="ru-RU" sz="2000" dirty="0" err="1"/>
              <a:t>ўта</a:t>
            </a:r>
            <a:r>
              <a:rPr lang="ru-RU" sz="2000" dirty="0"/>
              <a:t> </a:t>
            </a:r>
            <a:r>
              <a:rPr lang="ru-RU" sz="2000" dirty="0" err="1"/>
              <a:t>муҳим</a:t>
            </a:r>
            <a:r>
              <a:rPr lang="ru-RU" sz="2000" dirty="0"/>
              <a:t> </a:t>
            </a:r>
            <a:r>
              <a:rPr lang="ru-RU" sz="2000" dirty="0" err="1"/>
              <a:t>фитомелиорант</a:t>
            </a:r>
            <a:r>
              <a:rPr lang="ru-RU" sz="2000" dirty="0"/>
              <a:t>. </a:t>
            </a:r>
          </a:p>
          <a:p>
            <a:pPr marL="0" indent="0" algn="just" eaLnBrk="1" fontAlgn="auto" hangingPunct="1">
              <a:spcAft>
                <a:spcPts val="0"/>
              </a:spcAft>
              <a:buNone/>
              <a:defRPr/>
            </a:pPr>
            <a:endParaRPr lang="uz-Cyrl-UZ" altLang="ru-RU" sz="22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pic>
        <p:nvPicPr>
          <p:cNvPr id="7" name="Picture 67314"/>
          <p:cNvPicPr/>
          <p:nvPr/>
        </p:nvPicPr>
        <p:blipFill>
          <a:blip r:embed="rId2"/>
          <a:stretch>
            <a:fillRect/>
          </a:stretch>
        </p:blipFill>
        <p:spPr>
          <a:xfrm>
            <a:off x="5436096" y="1268760"/>
            <a:ext cx="3168352" cy="4896544"/>
          </a:xfrm>
          <a:prstGeom prst="rect">
            <a:avLst/>
          </a:prstGeom>
        </p:spPr>
      </p:pic>
    </p:spTree>
    <p:extLst>
      <p:ext uri="{BB962C8B-B14F-4D97-AF65-F5344CB8AC3E}">
        <p14:creationId xmlns:p14="http://schemas.microsoft.com/office/powerpoint/2010/main" xmlns="" val="347014784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0" y="260648"/>
            <a:ext cx="6228184" cy="485775"/>
          </a:xfrm>
        </p:spPr>
        <p:txBody>
          <a:bodyPr/>
          <a:lstStyle/>
          <a:p>
            <a:pPr algn="ctr" eaLnBrk="1" hangingPunct="1"/>
            <a:r>
              <a:rPr lang="ru-RU" sz="2800" b="1" i="1" dirty="0" err="1"/>
              <a:t>Қуйровуқ</a:t>
            </a:r>
            <a:endParaRPr lang="ru-RU" altLang="ru-RU" sz="2800" dirty="0" smtClean="0">
              <a:solidFill>
                <a:srgbClr val="0B01D1"/>
              </a:solidFill>
              <a:latin typeface="Times New Roman" panose="02020603050405020304" pitchFamily="18" charset="0"/>
              <a:cs typeface="Times New Roman" panose="02020603050405020304" pitchFamily="18" charset="0"/>
            </a:endParaRPr>
          </a:p>
        </p:txBody>
      </p:sp>
      <p:sp>
        <p:nvSpPr>
          <p:cNvPr id="25603" name="Rectangle 3"/>
          <p:cNvSpPr>
            <a:spLocks noGrp="1" noChangeArrowheads="1"/>
          </p:cNvSpPr>
          <p:nvPr>
            <p:ph idx="1"/>
          </p:nvPr>
        </p:nvSpPr>
        <p:spPr>
          <a:xfrm>
            <a:off x="0" y="1124744"/>
            <a:ext cx="5184775" cy="5568950"/>
          </a:xfrm>
          <a:pattFill prst="dotGrid">
            <a:fgClr>
              <a:schemeClr val="accent1"/>
            </a:fgClr>
            <a:bgClr>
              <a:schemeClr val="bg1"/>
            </a:bgClr>
          </a:pattFill>
          <a:ln>
            <a:solidFill>
              <a:schemeClr val="accent2">
                <a:lumMod val="75000"/>
              </a:schemeClr>
            </a:solidFill>
          </a:ln>
        </p:spPr>
        <p:txBody>
          <a:bodyPr rtlCol="0">
            <a:normAutofit fontScale="77500" lnSpcReduction="20000"/>
          </a:bodyPr>
          <a:lstStyle/>
          <a:p>
            <a:r>
              <a:rPr lang="ru-RU" sz="2000" b="1" i="1" dirty="0" err="1"/>
              <a:t>Қуйровуқ</a:t>
            </a:r>
            <a:r>
              <a:rPr lang="ru-RU" sz="2000" i="1" dirty="0"/>
              <a:t> - </a:t>
            </a:r>
            <a:r>
              <a:rPr lang="ru-RU" sz="2000" dirty="0" err="1"/>
              <a:t>шўрадошлар</a:t>
            </a:r>
            <a:r>
              <a:rPr lang="ru-RU" sz="2000" dirty="0"/>
              <a:t> </a:t>
            </a:r>
            <a:r>
              <a:rPr lang="ru-RU" sz="2000" dirty="0" err="1"/>
              <a:t>оиласидан</a:t>
            </a:r>
            <a:r>
              <a:rPr lang="ru-RU" sz="2000" dirty="0"/>
              <a:t>, </a:t>
            </a:r>
            <a:r>
              <a:rPr lang="ru-RU" sz="2000" dirty="0" err="1"/>
              <a:t>буйи</a:t>
            </a:r>
            <a:r>
              <a:rPr lang="ru-RU" sz="2000" dirty="0"/>
              <a:t> 35-85 см ярим бута. </a:t>
            </a:r>
            <a:r>
              <a:rPr lang="ru-RU" sz="2000" dirty="0" err="1"/>
              <a:t>Қуйровук</a:t>
            </a:r>
            <a:r>
              <a:rPr lang="ru-RU" sz="2000" dirty="0"/>
              <a:t> </a:t>
            </a:r>
            <a:r>
              <a:rPr lang="ru-RU" sz="2000" dirty="0" err="1"/>
              <a:t>бўз</a:t>
            </a:r>
            <a:r>
              <a:rPr lang="ru-RU" sz="2000" dirty="0"/>
              <a:t>, </a:t>
            </a:r>
            <a:r>
              <a:rPr lang="ru-RU" sz="2000" dirty="0" err="1"/>
              <a:t>кўнгир-бўз</a:t>
            </a:r>
            <a:r>
              <a:rPr lang="ru-RU" sz="2000" dirty="0"/>
              <a:t>, </a:t>
            </a:r>
            <a:r>
              <a:rPr lang="ru-RU" sz="2000" dirty="0" err="1"/>
              <a:t>шўрхоқ</a:t>
            </a:r>
            <a:r>
              <a:rPr lang="ru-RU" sz="2000" dirty="0"/>
              <a:t>, </a:t>
            </a:r>
            <a:r>
              <a:rPr lang="ru-RU" sz="2000" dirty="0" err="1"/>
              <a:t>тақирсимон</a:t>
            </a:r>
            <a:r>
              <a:rPr lang="ru-RU" sz="2000" dirty="0"/>
              <a:t>, </a:t>
            </a:r>
            <a:r>
              <a:rPr lang="ru-RU" sz="2000" dirty="0" err="1"/>
              <a:t>зич</a:t>
            </a:r>
            <a:r>
              <a:rPr lang="ru-RU" sz="2000" dirty="0"/>
              <a:t> </a:t>
            </a:r>
            <a:r>
              <a:rPr lang="ru-RU" sz="2000" dirty="0" err="1"/>
              <a:t>ва</a:t>
            </a:r>
            <a:r>
              <a:rPr lang="ru-RU" sz="2000" dirty="0"/>
              <a:t> </a:t>
            </a:r>
            <a:r>
              <a:rPr lang="ru-RU" sz="2000" dirty="0" err="1"/>
              <a:t>қумоқ</a:t>
            </a:r>
            <a:r>
              <a:rPr lang="ru-RU" sz="2000" i="1" dirty="0"/>
              <a:t>, </a:t>
            </a:r>
            <a:r>
              <a:rPr lang="ru-RU" sz="2000" dirty="0" err="1"/>
              <a:t>тупроқли</a:t>
            </a:r>
            <a:r>
              <a:rPr lang="ru-RU" sz="2000" dirty="0"/>
              <a:t> </a:t>
            </a:r>
            <a:r>
              <a:rPr lang="ru-RU" sz="2000" dirty="0" err="1"/>
              <a:t>майдонларда</a:t>
            </a:r>
            <a:r>
              <a:rPr lang="ru-RU" sz="2000" dirty="0"/>
              <a:t> </a:t>
            </a:r>
            <a:r>
              <a:rPr lang="ru-RU" sz="2000" dirty="0" err="1"/>
              <a:t>тарқалган</a:t>
            </a:r>
            <a:r>
              <a:rPr lang="ru-RU" sz="2000" dirty="0"/>
              <a:t>. </a:t>
            </a:r>
            <a:r>
              <a:rPr lang="ru-RU" sz="2000" dirty="0" err="1"/>
              <a:t>Орол</a:t>
            </a:r>
            <a:r>
              <a:rPr lang="ru-RU" sz="2000" dirty="0"/>
              <a:t> </a:t>
            </a:r>
            <a:r>
              <a:rPr lang="ru-RU" sz="2000" dirty="0" err="1"/>
              <a:t>олди</a:t>
            </a:r>
            <a:r>
              <a:rPr lang="ru-RU" sz="2000" dirty="0"/>
              <a:t>, Устюрт, </a:t>
            </a:r>
            <a:r>
              <a:rPr lang="ru-RU" sz="2000" dirty="0" err="1"/>
              <a:t>ўизилқумда</a:t>
            </a:r>
            <a:r>
              <a:rPr lang="ru-RU" sz="2000" dirty="0"/>
              <a:t> </a:t>
            </a:r>
            <a:r>
              <a:rPr lang="ru-RU" sz="2000" dirty="0" err="1"/>
              <a:t>кўпроқ</a:t>
            </a:r>
            <a:r>
              <a:rPr lang="ru-RU" sz="2000" dirty="0"/>
              <a:t> </a:t>
            </a:r>
            <a:r>
              <a:rPr lang="ru-RU" sz="2000" dirty="0" err="1"/>
              <a:t>учрайди</a:t>
            </a:r>
            <a:r>
              <a:rPr lang="ru-RU" sz="2000" dirty="0"/>
              <a:t>. </a:t>
            </a:r>
          </a:p>
          <a:p>
            <a:r>
              <a:rPr lang="ru-RU" sz="2000" dirty="0" err="1"/>
              <a:t>Қуйровук</a:t>
            </a:r>
            <a:r>
              <a:rPr lang="ru-RU" sz="2000" dirty="0"/>
              <a:t> март-</a:t>
            </a:r>
            <a:r>
              <a:rPr lang="ru-RU" sz="2000" dirty="0" err="1"/>
              <a:t>апрел</a:t>
            </a:r>
            <a:r>
              <a:rPr lang="ru-RU" sz="2000" dirty="0"/>
              <a:t> </a:t>
            </a:r>
            <a:r>
              <a:rPr lang="ru-RU" sz="2000" dirty="0" err="1"/>
              <a:t>ойларида</a:t>
            </a:r>
            <a:r>
              <a:rPr lang="ru-RU" sz="2000" dirty="0"/>
              <a:t> </a:t>
            </a:r>
            <a:r>
              <a:rPr lang="ru-RU" sz="2000" dirty="0" err="1"/>
              <a:t>кукаради</a:t>
            </a:r>
            <a:r>
              <a:rPr lang="ru-RU" sz="2000" dirty="0"/>
              <a:t>, майдан </a:t>
            </a:r>
            <a:r>
              <a:rPr lang="ru-RU" sz="2000" dirty="0" err="1"/>
              <a:t>оюгябргача</a:t>
            </a:r>
            <a:r>
              <a:rPr lang="ru-RU" sz="2000" dirty="0"/>
              <a:t> </a:t>
            </a:r>
            <a:r>
              <a:rPr lang="ru-RU" sz="2000" dirty="0" err="1"/>
              <a:t>гуллайди</a:t>
            </a:r>
            <a:r>
              <a:rPr lang="ru-RU" sz="2000" dirty="0"/>
              <a:t>, </a:t>
            </a:r>
            <a:r>
              <a:rPr lang="ru-RU" sz="2000" dirty="0" err="1"/>
              <a:t>ноябрда</a:t>
            </a:r>
            <a:r>
              <a:rPr lang="ru-RU" sz="2000" dirty="0"/>
              <a:t> </a:t>
            </a:r>
            <a:r>
              <a:rPr lang="ru-RU" sz="2000" dirty="0" err="1"/>
              <a:t>уруғи</a:t>
            </a:r>
            <a:r>
              <a:rPr lang="ru-RU" sz="2000" dirty="0"/>
              <a:t> </a:t>
            </a:r>
            <a:r>
              <a:rPr lang="ru-RU" sz="2000" dirty="0" err="1"/>
              <a:t>пишади</a:t>
            </a:r>
            <a:r>
              <a:rPr lang="ru-RU" sz="2000" dirty="0"/>
              <a:t>. У </a:t>
            </a:r>
            <a:r>
              <a:rPr lang="ru-RU" sz="2000" dirty="0" err="1"/>
              <a:t>сершоҳ</a:t>
            </a:r>
            <a:r>
              <a:rPr lang="ru-RU" sz="2000" dirty="0"/>
              <a:t> </a:t>
            </a:r>
            <a:r>
              <a:rPr lang="ru-RU" sz="2000" dirty="0" err="1"/>
              <a:t>йиллик</a:t>
            </a:r>
            <a:r>
              <a:rPr lang="ru-RU" sz="2000" dirty="0"/>
              <a:t> </a:t>
            </a:r>
            <a:r>
              <a:rPr lang="ru-RU" sz="2000" dirty="0" err="1"/>
              <a:t>новдалари</a:t>
            </a:r>
            <a:r>
              <a:rPr lang="ru-RU" sz="2000" dirty="0"/>
              <a:t> </a:t>
            </a:r>
            <a:r>
              <a:rPr lang="ru-RU" sz="2000" dirty="0" err="1"/>
              <a:t>тўқ</a:t>
            </a:r>
            <a:r>
              <a:rPr lang="ru-RU" sz="2000" dirty="0"/>
              <a:t> </a:t>
            </a:r>
            <a:r>
              <a:rPr lang="ru-RU" sz="2000" dirty="0" err="1"/>
              <a:t>ёки</a:t>
            </a:r>
            <a:r>
              <a:rPr lang="ru-RU" sz="2000" dirty="0"/>
              <a:t> </a:t>
            </a:r>
            <a:r>
              <a:rPr lang="ru-RU" sz="2000" dirty="0" err="1"/>
              <a:t>очик</a:t>
            </a:r>
            <a:r>
              <a:rPr lang="ru-RU" sz="2000" dirty="0"/>
              <a:t> </a:t>
            </a:r>
            <a:r>
              <a:rPr lang="ru-RU" sz="2000" dirty="0" err="1"/>
              <a:t>яшил</a:t>
            </a:r>
            <a:r>
              <a:rPr lang="ru-RU" sz="2000" dirty="0"/>
              <a:t>, </a:t>
            </a:r>
            <a:r>
              <a:rPr lang="ru-RU" sz="2000" dirty="0" err="1"/>
              <a:t>туплари</a:t>
            </a:r>
            <a:r>
              <a:rPr lang="ru-RU" sz="2000" dirty="0"/>
              <a:t> </a:t>
            </a:r>
            <a:r>
              <a:rPr lang="ru-RU" sz="2000" dirty="0" err="1"/>
              <a:t>ва</a:t>
            </a:r>
            <a:r>
              <a:rPr lang="ru-RU" sz="2000" dirty="0"/>
              <a:t> </a:t>
            </a:r>
            <a:r>
              <a:rPr lang="ru-RU" sz="2000" dirty="0" err="1"/>
              <a:t>пояларидан</a:t>
            </a:r>
            <a:r>
              <a:rPr lang="ru-RU" sz="2000" dirty="0"/>
              <a:t> </a:t>
            </a:r>
            <a:r>
              <a:rPr lang="ru-RU" sz="2000" dirty="0" err="1"/>
              <a:t>ён</a:t>
            </a:r>
            <a:r>
              <a:rPr lang="ru-RU" sz="2000" dirty="0"/>
              <a:t> </a:t>
            </a:r>
            <a:r>
              <a:rPr lang="ru-RU" sz="2000" dirty="0" err="1"/>
              <a:t>шохлар</a:t>
            </a:r>
            <a:r>
              <a:rPr lang="ru-RU" sz="2000" dirty="0"/>
              <a:t> </a:t>
            </a:r>
            <a:r>
              <a:rPr lang="ru-RU" sz="2000" dirty="0" err="1"/>
              <a:t>ҳосил</a:t>
            </a:r>
            <a:r>
              <a:rPr lang="ru-RU" sz="2000" dirty="0"/>
              <a:t> </a:t>
            </a:r>
            <a:r>
              <a:rPr lang="ru-RU" sz="2000" dirty="0" err="1"/>
              <a:t>қилиб</a:t>
            </a:r>
            <a:r>
              <a:rPr lang="ru-RU" sz="2000" dirty="0"/>
              <a:t>, </a:t>
            </a:r>
            <a:r>
              <a:rPr lang="ru-RU" sz="2000" dirty="0" err="1"/>
              <a:t>тарвакайлаб</a:t>
            </a:r>
            <a:r>
              <a:rPr lang="ru-RU" sz="2000" dirty="0"/>
              <a:t> </a:t>
            </a:r>
            <a:r>
              <a:rPr lang="ru-RU" sz="2000" dirty="0" err="1"/>
              <a:t>ўсади</a:t>
            </a:r>
            <a:r>
              <a:rPr lang="ru-RU" sz="2000" dirty="0"/>
              <a:t>. Ярим </a:t>
            </a:r>
            <a:r>
              <a:rPr lang="ru-RU" sz="2000" dirty="0" err="1"/>
              <a:t>цилиндрсимон</a:t>
            </a:r>
            <a:r>
              <a:rPr lang="ru-RU" sz="2000" dirty="0"/>
              <a:t>, </a:t>
            </a:r>
            <a:r>
              <a:rPr lang="ru-RU" sz="2000" dirty="0" err="1"/>
              <a:t>қалин</a:t>
            </a:r>
            <a:r>
              <a:rPr lang="ru-RU" sz="2000" dirty="0"/>
              <a:t> </a:t>
            </a:r>
            <a:r>
              <a:rPr lang="ru-RU" sz="2000" dirty="0" err="1"/>
              <a:t>туклар</a:t>
            </a:r>
            <a:r>
              <a:rPr lang="ru-RU" sz="2000" dirty="0"/>
              <a:t> </a:t>
            </a:r>
            <a:r>
              <a:rPr lang="ru-RU" sz="2000" dirty="0" err="1"/>
              <a:t>билан</a:t>
            </a:r>
            <a:r>
              <a:rPr lang="ru-RU" sz="2000" dirty="0"/>
              <a:t> </a:t>
            </a:r>
            <a:r>
              <a:rPr lang="ru-RU" sz="2000" dirty="0" err="1"/>
              <a:t>қопланган</a:t>
            </a:r>
            <a:r>
              <a:rPr lang="ru-RU" sz="2000" dirty="0"/>
              <a:t> </a:t>
            </a:r>
          </a:p>
          <a:p>
            <a:r>
              <a:rPr lang="ru-RU" sz="2000" dirty="0" err="1"/>
              <a:t>Қуйровукни</a:t>
            </a:r>
            <a:r>
              <a:rPr lang="ru-RU" sz="2000" dirty="0"/>
              <a:t> </a:t>
            </a:r>
            <a:r>
              <a:rPr lang="ru-RU" sz="2000" dirty="0" err="1"/>
              <a:t>қуй</a:t>
            </a:r>
            <a:r>
              <a:rPr lang="ru-RU" sz="2000" dirty="0"/>
              <a:t>, </a:t>
            </a:r>
            <a:r>
              <a:rPr lang="ru-RU" sz="2000" dirty="0" err="1"/>
              <a:t>эчки</a:t>
            </a:r>
            <a:r>
              <a:rPr lang="ru-RU" sz="2000" dirty="0"/>
              <a:t> </a:t>
            </a:r>
            <a:r>
              <a:rPr lang="ru-RU" sz="2000" dirty="0" err="1"/>
              <a:t>ва</a:t>
            </a:r>
            <a:r>
              <a:rPr lang="ru-RU" sz="2000" dirty="0"/>
              <a:t> </a:t>
            </a:r>
            <a:r>
              <a:rPr lang="ru-RU" sz="2000" dirty="0" err="1"/>
              <a:t>туялар</a:t>
            </a:r>
            <a:r>
              <a:rPr lang="ru-RU" sz="2000" dirty="0"/>
              <a:t> </a:t>
            </a:r>
            <a:r>
              <a:rPr lang="ru-RU" sz="2000" dirty="0" err="1"/>
              <a:t>кўз</a:t>
            </a:r>
            <a:r>
              <a:rPr lang="ru-RU" sz="2000" dirty="0"/>
              <a:t>- </a:t>
            </a:r>
            <a:r>
              <a:rPr lang="ru-RU" sz="2000" dirty="0" err="1"/>
              <a:t>қиш</a:t>
            </a:r>
            <a:r>
              <a:rPr lang="ru-RU" sz="2000" dirty="0"/>
              <a:t> </a:t>
            </a:r>
            <a:r>
              <a:rPr lang="ru-RU" sz="2000" dirty="0" err="1"/>
              <a:t>мавсумларида</a:t>
            </a:r>
            <a:r>
              <a:rPr lang="ru-RU" sz="2000" dirty="0"/>
              <a:t> </a:t>
            </a:r>
            <a:r>
              <a:rPr lang="ru-RU" sz="2000" dirty="0" err="1"/>
              <a:t>ипггаҳа</a:t>
            </a:r>
            <a:r>
              <a:rPr lang="ru-RU" sz="2000" dirty="0"/>
              <a:t> </a:t>
            </a:r>
            <a:r>
              <a:rPr lang="ru-RU" sz="2000" dirty="0" err="1"/>
              <a:t>билан</a:t>
            </a:r>
            <a:r>
              <a:rPr lang="ru-RU" sz="2000" dirty="0"/>
              <a:t> </a:t>
            </a:r>
            <a:r>
              <a:rPr lang="ru-RU" sz="2000" dirty="0" err="1"/>
              <a:t>ейди</a:t>
            </a:r>
            <a:r>
              <a:rPr lang="ru-RU" sz="2000" dirty="0"/>
              <a:t>. </a:t>
            </a:r>
          </a:p>
          <a:p>
            <a:r>
              <a:rPr lang="ru-RU" sz="2000" dirty="0" err="1"/>
              <a:t>Пичани</a:t>
            </a:r>
            <a:r>
              <a:rPr lang="ru-RU" sz="2000" dirty="0"/>
              <a:t> </a:t>
            </a:r>
            <a:r>
              <a:rPr lang="ru-RU" sz="2000" dirty="0" err="1"/>
              <a:t>таркибида</a:t>
            </a:r>
            <a:r>
              <a:rPr lang="ru-RU" sz="2000" dirty="0"/>
              <a:t> 17.5 % протеин, 2.9-3.2 % </a:t>
            </a:r>
            <a:r>
              <a:rPr lang="ru-RU" sz="2000" dirty="0" err="1"/>
              <a:t>ёғ</a:t>
            </a:r>
            <a:r>
              <a:rPr lang="ru-RU" sz="2000" dirty="0"/>
              <a:t>, 36.5 % АЭМ, 18.2 % </a:t>
            </a:r>
            <a:r>
              <a:rPr lang="ru-RU" sz="2000" dirty="0" err="1"/>
              <a:t>кул</a:t>
            </a:r>
            <a:r>
              <a:rPr lang="ru-RU" sz="2000" dirty="0"/>
              <a:t> </a:t>
            </a:r>
            <a:r>
              <a:rPr lang="ru-RU" sz="2000" dirty="0" err="1"/>
              <a:t>моддалари</a:t>
            </a:r>
            <a:r>
              <a:rPr lang="ru-RU" sz="2000" dirty="0"/>
              <a:t> </a:t>
            </a:r>
            <a:r>
              <a:rPr lang="ru-RU" sz="2000" dirty="0" err="1"/>
              <a:t>ва</a:t>
            </a:r>
            <a:r>
              <a:rPr lang="ru-RU" sz="2000" dirty="0"/>
              <a:t> 24.8 % клетчатка бор.  </a:t>
            </a:r>
          </a:p>
          <a:p>
            <a:r>
              <a:rPr lang="ru-RU" sz="2000" dirty="0"/>
              <a:t>100 кг </a:t>
            </a:r>
            <a:r>
              <a:rPr lang="ru-RU" sz="2000" dirty="0" err="1"/>
              <a:t>қуйровуқ</a:t>
            </a:r>
            <a:r>
              <a:rPr lang="ru-RU" sz="2000" dirty="0"/>
              <a:t> </a:t>
            </a:r>
            <a:r>
              <a:rPr lang="ru-RU" sz="2000" dirty="0" err="1"/>
              <a:t>пичанида</a:t>
            </a:r>
            <a:r>
              <a:rPr lang="ru-RU" sz="2000" dirty="0"/>
              <a:t> </a:t>
            </a:r>
            <a:r>
              <a:rPr lang="ru-RU" sz="2000" dirty="0" err="1"/>
              <a:t>баҳорда</a:t>
            </a:r>
            <a:r>
              <a:rPr lang="ru-RU" sz="2000" dirty="0"/>
              <a:t> 64.4, </a:t>
            </a:r>
            <a:r>
              <a:rPr lang="ru-RU" sz="2000" dirty="0" err="1"/>
              <a:t>ёзда</a:t>
            </a:r>
            <a:r>
              <a:rPr lang="ru-RU" sz="2000" dirty="0"/>
              <a:t> 45.4, </a:t>
            </a:r>
            <a:r>
              <a:rPr lang="ru-RU" sz="2000" dirty="0" err="1"/>
              <a:t>кўзда</a:t>
            </a:r>
            <a:r>
              <a:rPr lang="ru-RU" sz="2000" dirty="0"/>
              <a:t> 38, </a:t>
            </a:r>
            <a:r>
              <a:rPr lang="ru-RU" sz="2000" dirty="0" err="1"/>
              <a:t>қишда</a:t>
            </a:r>
            <a:r>
              <a:rPr lang="ru-RU" sz="2000" dirty="0"/>
              <a:t> 29.6 </a:t>
            </a:r>
            <a:r>
              <a:rPr lang="ru-RU" sz="2000" dirty="0" err="1"/>
              <a:t>озуқа</a:t>
            </a:r>
            <a:r>
              <a:rPr lang="ru-RU" sz="2000" dirty="0"/>
              <a:t> </a:t>
            </a:r>
            <a:r>
              <a:rPr lang="ru-RU" sz="2000" dirty="0" err="1"/>
              <a:t>бирлиги</a:t>
            </a:r>
            <a:r>
              <a:rPr lang="ru-RU" sz="2000" dirty="0"/>
              <a:t> </a:t>
            </a:r>
            <a:r>
              <a:rPr lang="ru-RU" sz="2000" dirty="0" err="1"/>
              <a:t>мавжуд</a:t>
            </a:r>
            <a:r>
              <a:rPr lang="ru-RU" sz="2000" dirty="0"/>
              <a:t>. </a:t>
            </a:r>
          </a:p>
          <a:p>
            <a:r>
              <a:rPr lang="ru-RU" sz="2000" dirty="0" err="1"/>
              <a:t>Қўйровук</a:t>
            </a:r>
            <a:r>
              <a:rPr lang="ru-RU" sz="2000" dirty="0"/>
              <a:t> </a:t>
            </a:r>
            <a:r>
              <a:rPr lang="ru-RU" sz="2000" dirty="0" err="1"/>
              <a:t>чўл</a:t>
            </a:r>
            <a:r>
              <a:rPr lang="ru-RU" sz="2000" dirty="0"/>
              <a:t>, </a:t>
            </a:r>
            <a:r>
              <a:rPr lang="ru-RU" sz="2000" dirty="0" err="1"/>
              <a:t>адир</a:t>
            </a:r>
            <a:r>
              <a:rPr lang="ru-RU" sz="2000" dirty="0"/>
              <a:t> </a:t>
            </a:r>
            <a:r>
              <a:rPr lang="ru-RU" sz="2000" dirty="0" err="1"/>
              <a:t>яйловлари</a:t>
            </a:r>
            <a:r>
              <a:rPr lang="ru-RU" sz="2000" dirty="0"/>
              <a:t> </a:t>
            </a:r>
            <a:r>
              <a:rPr lang="ru-RU" sz="2000" dirty="0" err="1"/>
              <a:t>махсулдорлигини</a:t>
            </a:r>
            <a:r>
              <a:rPr lang="ru-RU" sz="2000" dirty="0"/>
              <a:t> </a:t>
            </a:r>
            <a:r>
              <a:rPr lang="ru-RU" sz="2000" dirty="0" err="1"/>
              <a:t>оширишда</a:t>
            </a:r>
            <a:r>
              <a:rPr lang="ru-RU" sz="2000" dirty="0"/>
              <a:t> </a:t>
            </a:r>
            <a:r>
              <a:rPr lang="ru-RU" sz="2000" dirty="0" err="1"/>
              <a:t>истиқболли</a:t>
            </a:r>
            <a:r>
              <a:rPr lang="ru-RU" sz="2000" dirty="0"/>
              <a:t> </a:t>
            </a:r>
            <a:r>
              <a:rPr lang="ru-RU" sz="2000" dirty="0" err="1"/>
              <a:t>фитомелиорант</a:t>
            </a:r>
            <a:r>
              <a:rPr lang="ru-RU" sz="2000" dirty="0"/>
              <a:t> </a:t>
            </a:r>
            <a:r>
              <a:rPr lang="ru-RU" sz="2000" dirty="0" err="1"/>
              <a:t>ҳисобланади</a:t>
            </a:r>
            <a:r>
              <a:rPr lang="ru-RU" sz="2000" dirty="0"/>
              <a:t>. </a:t>
            </a:r>
            <a:r>
              <a:rPr lang="ru-RU" sz="2000" dirty="0" err="1"/>
              <a:t>Яйлов</a:t>
            </a:r>
            <a:r>
              <a:rPr lang="ru-RU" sz="2000" dirty="0"/>
              <a:t> </a:t>
            </a:r>
            <a:r>
              <a:rPr lang="ru-RU" sz="2000" dirty="0" err="1"/>
              <a:t>агрофитоценозлари</a:t>
            </a:r>
            <a:r>
              <a:rPr lang="ru-RU" sz="2000" dirty="0"/>
              <a:t> </a:t>
            </a:r>
            <a:r>
              <a:rPr lang="ru-RU" sz="2000" dirty="0" err="1"/>
              <a:t>барпо</a:t>
            </a:r>
            <a:r>
              <a:rPr lang="ru-RU" sz="2000" dirty="0"/>
              <a:t> </a:t>
            </a:r>
            <a:r>
              <a:rPr lang="ru-RU" sz="2000" dirty="0" err="1"/>
              <a:t>этишда</a:t>
            </a:r>
            <a:r>
              <a:rPr lang="ru-RU" sz="2000" dirty="0"/>
              <a:t> </a:t>
            </a:r>
            <a:r>
              <a:rPr lang="ru-RU" sz="2000" dirty="0" err="1"/>
              <a:t>кенг</a:t>
            </a:r>
            <a:r>
              <a:rPr lang="ru-RU" sz="2000" dirty="0"/>
              <a:t> </a:t>
            </a:r>
            <a:r>
              <a:rPr lang="ru-RU" sz="2000" dirty="0" err="1"/>
              <a:t>қўлланилади</a:t>
            </a:r>
            <a:r>
              <a:rPr lang="ru-RU" sz="2000" dirty="0"/>
              <a:t>. </a:t>
            </a:r>
          </a:p>
          <a:p>
            <a:pPr marL="0" indent="0" algn="just" eaLnBrk="1" fontAlgn="auto" hangingPunct="1">
              <a:spcAft>
                <a:spcPts val="0"/>
              </a:spcAft>
              <a:buNone/>
              <a:defRPr/>
            </a:pPr>
            <a:endParaRPr lang="uz-Cyrl-UZ" altLang="ru-RU" sz="22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pic>
        <p:nvPicPr>
          <p:cNvPr id="5" name="Picture 67801"/>
          <p:cNvPicPr/>
          <p:nvPr/>
        </p:nvPicPr>
        <p:blipFill>
          <a:blip r:embed="rId2"/>
          <a:stretch>
            <a:fillRect/>
          </a:stretch>
        </p:blipFill>
        <p:spPr>
          <a:xfrm>
            <a:off x="5436096" y="1700808"/>
            <a:ext cx="3312368" cy="4320480"/>
          </a:xfrm>
          <a:prstGeom prst="rect">
            <a:avLst/>
          </a:prstGeom>
        </p:spPr>
      </p:pic>
    </p:spTree>
    <p:extLst>
      <p:ext uri="{BB962C8B-B14F-4D97-AF65-F5344CB8AC3E}">
        <p14:creationId xmlns:p14="http://schemas.microsoft.com/office/powerpoint/2010/main" xmlns="" val="401134024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0" y="260648"/>
            <a:ext cx="6228184" cy="485775"/>
          </a:xfrm>
        </p:spPr>
        <p:txBody>
          <a:bodyPr/>
          <a:lstStyle/>
          <a:p>
            <a:pPr algn="ctr" eaLnBrk="1" hangingPunct="1"/>
            <a:r>
              <a:rPr lang="ru-RU" sz="2800" b="1" i="1" dirty="0" err="1" smtClean="0"/>
              <a:t>Шувоқлар</a:t>
            </a:r>
            <a:endParaRPr lang="ru-RU" altLang="ru-RU" sz="2800" dirty="0" smtClean="0">
              <a:solidFill>
                <a:srgbClr val="0B01D1"/>
              </a:solidFill>
              <a:latin typeface="Times New Roman" panose="02020603050405020304" pitchFamily="18" charset="0"/>
              <a:cs typeface="Times New Roman" panose="02020603050405020304" pitchFamily="18" charset="0"/>
            </a:endParaRPr>
          </a:p>
        </p:txBody>
      </p:sp>
      <p:sp>
        <p:nvSpPr>
          <p:cNvPr id="25603" name="Rectangle 3"/>
          <p:cNvSpPr>
            <a:spLocks noGrp="1" noChangeArrowheads="1"/>
          </p:cNvSpPr>
          <p:nvPr>
            <p:ph idx="1"/>
          </p:nvPr>
        </p:nvSpPr>
        <p:spPr>
          <a:xfrm>
            <a:off x="0" y="836711"/>
            <a:ext cx="5184775" cy="5859923"/>
          </a:xfrm>
          <a:pattFill prst="dotGrid">
            <a:fgClr>
              <a:schemeClr val="accent1"/>
            </a:fgClr>
            <a:bgClr>
              <a:schemeClr val="bg1"/>
            </a:bgClr>
          </a:pattFill>
          <a:ln>
            <a:solidFill>
              <a:schemeClr val="accent2">
                <a:lumMod val="75000"/>
              </a:schemeClr>
            </a:solidFill>
          </a:ln>
        </p:spPr>
        <p:txBody>
          <a:bodyPr rtlCol="0">
            <a:noAutofit/>
          </a:bodyPr>
          <a:lstStyle/>
          <a:p>
            <a:pPr algn="just"/>
            <a:r>
              <a:rPr lang="ru-RU" sz="2000" b="1" i="1" dirty="0" err="1"/>
              <a:t>Шувоқлар</a:t>
            </a:r>
            <a:r>
              <a:rPr lang="ru-RU" sz="2000" dirty="0"/>
              <a:t> -</a:t>
            </a:r>
            <a:r>
              <a:rPr lang="ru-RU" sz="2000" dirty="0" err="1"/>
              <a:t>Мураккабгулдошлар</a:t>
            </a:r>
            <a:r>
              <a:rPr lang="ru-RU" sz="2000" dirty="0"/>
              <a:t>    </a:t>
            </a:r>
            <a:r>
              <a:rPr lang="ru-RU" sz="2000" dirty="0" err="1"/>
              <a:t>оиласига</a:t>
            </a:r>
            <a:r>
              <a:rPr lang="ru-RU" sz="2000" dirty="0"/>
              <a:t>    </a:t>
            </a:r>
            <a:r>
              <a:rPr lang="ru-RU" sz="2000" dirty="0" err="1"/>
              <a:t>мансуб</a:t>
            </a:r>
            <a:r>
              <a:rPr lang="ru-RU" sz="2000" dirty="0"/>
              <a:t>    ярим </a:t>
            </a:r>
            <a:r>
              <a:rPr lang="ru-RU" sz="2000" dirty="0" err="1"/>
              <a:t>ўтача</a:t>
            </a:r>
            <a:r>
              <a:rPr lang="ru-RU" sz="2000" b="1" dirty="0"/>
              <a:t> </a:t>
            </a:r>
            <a:r>
              <a:rPr lang="ru-RU" sz="2000" dirty="0" err="1"/>
              <a:t>хашакбоп</a:t>
            </a:r>
            <a:r>
              <a:rPr lang="ru-RU" sz="2000" dirty="0"/>
              <a:t> </a:t>
            </a:r>
            <a:r>
              <a:rPr lang="ru-RU" sz="2000" dirty="0" err="1"/>
              <a:t>ўсимликлардир</a:t>
            </a:r>
            <a:r>
              <a:rPr lang="ru-RU" sz="2000" dirty="0"/>
              <a:t>. </a:t>
            </a:r>
            <a:r>
              <a:rPr lang="ru-RU" sz="2000" i="1" dirty="0" err="1"/>
              <a:t>Буйи</a:t>
            </a:r>
            <a:r>
              <a:rPr lang="ru-RU" sz="2000" i="1" dirty="0"/>
              <a:t> </a:t>
            </a:r>
            <a:r>
              <a:rPr lang="ru-RU" sz="2000" dirty="0" err="1"/>
              <a:t>уларнинг</a:t>
            </a:r>
            <a:r>
              <a:rPr lang="ru-RU" sz="2000" dirty="0"/>
              <a:t> </a:t>
            </a:r>
            <a:r>
              <a:rPr lang="ru-RU" sz="2000" dirty="0" err="1"/>
              <a:t>турларига</a:t>
            </a:r>
            <a:r>
              <a:rPr lang="ru-RU" sz="2000" dirty="0"/>
              <a:t> </a:t>
            </a:r>
            <a:r>
              <a:rPr lang="ru-RU" sz="2000" dirty="0" err="1"/>
              <a:t>қараб</a:t>
            </a:r>
            <a:r>
              <a:rPr lang="ru-RU" sz="2000" dirty="0"/>
              <a:t> 20-100 см га </a:t>
            </a:r>
            <a:r>
              <a:rPr lang="ru-RU" sz="2000" dirty="0" err="1"/>
              <a:t>етади</a:t>
            </a:r>
            <a:r>
              <a:rPr lang="ru-RU" sz="2000" dirty="0"/>
              <a:t>, </a:t>
            </a:r>
            <a:r>
              <a:rPr lang="ru-RU" sz="2000" dirty="0" err="1"/>
              <a:t>чўлларнинг</a:t>
            </a:r>
            <a:r>
              <a:rPr lang="ru-RU" sz="2000" dirty="0"/>
              <a:t> </a:t>
            </a:r>
            <a:r>
              <a:rPr lang="ru-RU" sz="2000" dirty="0" err="1"/>
              <a:t>барча</a:t>
            </a:r>
            <a:r>
              <a:rPr lang="ru-RU" sz="2000" dirty="0"/>
              <a:t> </a:t>
            </a:r>
            <a:r>
              <a:rPr lang="ru-RU" sz="2000" dirty="0" err="1"/>
              <a:t>типларида</a:t>
            </a:r>
            <a:r>
              <a:rPr lang="ru-RU" sz="2000" dirty="0"/>
              <a:t> </a:t>
            </a:r>
            <a:r>
              <a:rPr lang="ru-RU" sz="2000" dirty="0" err="1"/>
              <a:t>турли</a:t>
            </a:r>
            <a:r>
              <a:rPr lang="ru-RU" sz="2000" dirty="0"/>
              <a:t>-туман </a:t>
            </a:r>
            <a:r>
              <a:rPr lang="ru-RU" sz="2000" dirty="0" err="1"/>
              <a:t>тупроқ</a:t>
            </a:r>
            <a:r>
              <a:rPr lang="ru-RU" sz="2000" dirty="0"/>
              <a:t> </a:t>
            </a:r>
            <a:r>
              <a:rPr lang="ru-RU" sz="2000" dirty="0" err="1"/>
              <a:t>шароитларида</a:t>
            </a:r>
            <a:r>
              <a:rPr lang="ru-RU" sz="2000" dirty="0"/>
              <a:t> </a:t>
            </a:r>
            <a:r>
              <a:rPr lang="ru-RU" sz="2000" dirty="0" err="1"/>
              <a:t>кенг</a:t>
            </a:r>
            <a:r>
              <a:rPr lang="ru-RU" sz="2000" dirty="0"/>
              <a:t> </a:t>
            </a:r>
            <a:r>
              <a:rPr lang="ru-RU" sz="2000" dirty="0" err="1"/>
              <a:t>тарқалган</a:t>
            </a:r>
            <a:r>
              <a:rPr lang="ru-RU" sz="2000" dirty="0"/>
              <a:t>. </a:t>
            </a:r>
          </a:p>
          <a:p>
            <a:pPr algn="just"/>
            <a:r>
              <a:rPr lang="ru-RU" sz="2000" dirty="0" err="1"/>
              <a:t>Илдиз</a:t>
            </a:r>
            <a:r>
              <a:rPr lang="ru-RU" sz="2000" dirty="0"/>
              <a:t> </a:t>
            </a:r>
            <a:r>
              <a:rPr lang="ru-RU" sz="2000" dirty="0" err="1"/>
              <a:t>системаси</a:t>
            </a:r>
            <a:r>
              <a:rPr lang="ru-RU" sz="2000" dirty="0"/>
              <a:t> </a:t>
            </a:r>
            <a:r>
              <a:rPr lang="ru-RU" sz="2000" dirty="0" err="1"/>
              <a:t>асосан</a:t>
            </a:r>
            <a:r>
              <a:rPr lang="ru-RU" sz="2000" dirty="0"/>
              <a:t> </a:t>
            </a:r>
            <a:r>
              <a:rPr lang="ru-RU" sz="2000" dirty="0" err="1"/>
              <a:t>тупроқнинг</a:t>
            </a:r>
            <a:r>
              <a:rPr lang="ru-RU" sz="2000" dirty="0"/>
              <a:t> юза </a:t>
            </a:r>
            <a:r>
              <a:rPr lang="ru-RU" sz="2000" dirty="0" err="1"/>
              <a:t>қисмида</a:t>
            </a:r>
            <a:r>
              <a:rPr lang="ru-RU" sz="2000" dirty="0"/>
              <a:t> (0.61.2 метр) </a:t>
            </a:r>
            <a:r>
              <a:rPr lang="ru-RU" sz="2000" dirty="0" err="1"/>
              <a:t>тарқалган</a:t>
            </a:r>
            <a:r>
              <a:rPr lang="ru-RU" sz="2000" dirty="0"/>
              <a:t>. </a:t>
            </a:r>
            <a:r>
              <a:rPr lang="ru-RU" sz="2000" dirty="0" err="1"/>
              <a:t>Февралнинг</a:t>
            </a:r>
            <a:r>
              <a:rPr lang="ru-RU" sz="2000" dirty="0"/>
              <a:t> </a:t>
            </a:r>
            <a:r>
              <a:rPr lang="ru-RU" sz="2000" dirty="0" err="1"/>
              <a:t>охири-мартнинг</a:t>
            </a:r>
            <a:r>
              <a:rPr lang="ru-RU" sz="2000" dirty="0"/>
              <a:t> </a:t>
            </a:r>
            <a:r>
              <a:rPr lang="ru-RU" sz="2000" dirty="0" err="1"/>
              <a:t>бошларида</a:t>
            </a:r>
            <a:r>
              <a:rPr lang="ru-RU" sz="2000" dirty="0"/>
              <a:t> </a:t>
            </a:r>
            <a:r>
              <a:rPr lang="ru-RU" sz="2000" dirty="0" err="1"/>
              <a:t>кукаради</a:t>
            </a:r>
            <a:r>
              <a:rPr lang="ru-RU" sz="2000" dirty="0"/>
              <a:t> </a:t>
            </a:r>
            <a:r>
              <a:rPr lang="ru-RU" sz="2000" dirty="0" err="1"/>
              <a:t>ва</a:t>
            </a:r>
            <a:r>
              <a:rPr lang="ru-RU" sz="2000" dirty="0"/>
              <a:t> </a:t>
            </a:r>
            <a:r>
              <a:rPr lang="ru-RU" sz="2000" dirty="0" err="1"/>
              <a:t>ҳарорат</a:t>
            </a:r>
            <a:r>
              <a:rPr lang="ru-RU" sz="2000" dirty="0"/>
              <a:t> </a:t>
            </a:r>
            <a:r>
              <a:rPr lang="ru-RU" sz="2000" dirty="0" err="1"/>
              <a:t>кескин</a:t>
            </a:r>
            <a:r>
              <a:rPr lang="ru-RU" sz="2000" dirty="0"/>
              <a:t> </a:t>
            </a:r>
            <a:r>
              <a:rPr lang="ru-RU" sz="2000" dirty="0" err="1"/>
              <a:t>кўтарилиши</a:t>
            </a:r>
            <a:r>
              <a:rPr lang="ru-RU" sz="2000" dirty="0"/>
              <a:t> </a:t>
            </a:r>
            <a:r>
              <a:rPr lang="ru-RU" sz="2000" dirty="0" err="1"/>
              <a:t>ва</a:t>
            </a:r>
            <a:r>
              <a:rPr lang="ru-RU" sz="2000" dirty="0"/>
              <a:t> </a:t>
            </a:r>
            <a:r>
              <a:rPr lang="ru-RU" sz="2000" dirty="0" err="1"/>
              <a:t>тупроқда</a:t>
            </a:r>
            <a:r>
              <a:rPr lang="ru-RU" sz="2000" dirty="0"/>
              <a:t> нам </a:t>
            </a:r>
            <a:r>
              <a:rPr lang="ru-RU" sz="2000" dirty="0" err="1"/>
              <a:t>камайиши</a:t>
            </a:r>
            <a:r>
              <a:rPr lang="ru-RU" sz="2000" dirty="0"/>
              <a:t> </a:t>
            </a:r>
            <a:r>
              <a:rPr lang="ru-RU" sz="2000" dirty="0" err="1"/>
              <a:t>билан</a:t>
            </a:r>
            <a:r>
              <a:rPr lang="ru-RU" sz="2000" dirty="0"/>
              <a:t> (</a:t>
            </a:r>
            <a:r>
              <a:rPr lang="ru-RU" sz="2000" dirty="0" err="1"/>
              <a:t>июн</a:t>
            </a:r>
            <a:r>
              <a:rPr lang="ru-RU" sz="2000" dirty="0"/>
              <a:t>-август </a:t>
            </a:r>
            <a:r>
              <a:rPr lang="ru-RU" sz="2000" dirty="0" err="1"/>
              <a:t>ойларида</a:t>
            </a:r>
            <a:r>
              <a:rPr lang="ru-RU" sz="2000" dirty="0"/>
              <a:t>) </a:t>
            </a:r>
            <a:r>
              <a:rPr lang="ru-RU" sz="2000" dirty="0" err="1"/>
              <a:t>усишдан</a:t>
            </a:r>
            <a:r>
              <a:rPr lang="ru-RU" sz="2000" dirty="0"/>
              <a:t> </a:t>
            </a:r>
            <a:r>
              <a:rPr lang="ru-RU" sz="2000" dirty="0" err="1"/>
              <a:t>тухтайди</a:t>
            </a:r>
            <a:r>
              <a:rPr lang="ru-RU" sz="2000" dirty="0"/>
              <a:t>. </a:t>
            </a:r>
            <a:r>
              <a:rPr lang="ru-RU" sz="2000" dirty="0" err="1"/>
              <a:t>Сентябрдан</a:t>
            </a:r>
            <a:r>
              <a:rPr lang="ru-RU" sz="2000" dirty="0"/>
              <a:t> </a:t>
            </a:r>
            <a:r>
              <a:rPr lang="ru-RU" sz="2000" dirty="0" err="1"/>
              <a:t>бошлаб</a:t>
            </a:r>
            <a:r>
              <a:rPr lang="ru-RU" sz="2000" dirty="0"/>
              <a:t> </a:t>
            </a:r>
            <a:r>
              <a:rPr lang="ru-RU" sz="2000" dirty="0" err="1"/>
              <a:t>яна</a:t>
            </a:r>
            <a:r>
              <a:rPr lang="ru-RU" sz="2000" dirty="0"/>
              <a:t> </a:t>
            </a:r>
            <a:r>
              <a:rPr lang="ru-RU" sz="2000" dirty="0" err="1"/>
              <a:t>усишни</a:t>
            </a:r>
            <a:r>
              <a:rPr lang="ru-RU" sz="2000" dirty="0"/>
              <a:t> </a:t>
            </a:r>
            <a:r>
              <a:rPr lang="ru-RU" sz="2000" dirty="0" err="1"/>
              <a:t>давом</a:t>
            </a:r>
            <a:r>
              <a:rPr lang="ru-RU" sz="2000" dirty="0"/>
              <a:t> </a:t>
            </a:r>
            <a:r>
              <a:rPr lang="ru-RU" sz="2000" dirty="0" err="1"/>
              <a:t>эттиради</a:t>
            </a:r>
            <a:r>
              <a:rPr lang="ru-RU" sz="2000" dirty="0"/>
              <a:t>. </a:t>
            </a:r>
            <a:r>
              <a:rPr lang="ru-RU" sz="2000" dirty="0" err="1"/>
              <a:t>Сентябрнинг</a:t>
            </a:r>
            <a:r>
              <a:rPr lang="ru-RU" sz="2000" dirty="0"/>
              <a:t> </a:t>
            </a:r>
            <a:r>
              <a:rPr lang="ru-RU" sz="2000" dirty="0" err="1"/>
              <a:t>охирларида</a:t>
            </a:r>
            <a:r>
              <a:rPr lang="ru-RU" sz="2000" dirty="0"/>
              <a:t> </a:t>
            </a:r>
            <a:r>
              <a:rPr lang="ru-RU" sz="2000" dirty="0" err="1"/>
              <a:t>гуллайди</a:t>
            </a:r>
            <a:r>
              <a:rPr lang="ru-RU" sz="2000" dirty="0"/>
              <a:t>, </a:t>
            </a:r>
            <a:r>
              <a:rPr lang="ru-RU" sz="2000" dirty="0" err="1"/>
              <a:t>уруғлари</a:t>
            </a:r>
            <a:r>
              <a:rPr lang="ru-RU" sz="2000" dirty="0"/>
              <a:t> </a:t>
            </a:r>
            <a:r>
              <a:rPr lang="ru-RU" sz="2000" dirty="0" err="1"/>
              <a:t>ноябрда</a:t>
            </a:r>
            <a:r>
              <a:rPr lang="ru-RU" sz="2000" dirty="0"/>
              <a:t> </a:t>
            </a:r>
            <a:r>
              <a:rPr lang="ru-RU" sz="2000" dirty="0" err="1"/>
              <a:t>пишиб</a:t>
            </a:r>
            <a:r>
              <a:rPr lang="ru-RU" sz="2000" dirty="0"/>
              <a:t> </a:t>
            </a:r>
            <a:r>
              <a:rPr lang="ru-RU" sz="2000" dirty="0" err="1"/>
              <a:t>етилади</a:t>
            </a:r>
            <a:r>
              <a:rPr lang="ru-RU" sz="2000" dirty="0"/>
              <a:t>. </a:t>
            </a:r>
            <a:endParaRPr lang="uz-Cyrl-UZ" altLang="ru-RU" sz="28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5184775" y="836710"/>
            <a:ext cx="3803535" cy="2448274"/>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5239068" y="3853207"/>
            <a:ext cx="3749242" cy="2808312"/>
          </a:xfrm>
          <a:prstGeom prst="rect">
            <a:avLst/>
          </a:prstGeom>
        </p:spPr>
      </p:pic>
    </p:spTree>
    <p:extLst>
      <p:ext uri="{BB962C8B-B14F-4D97-AF65-F5344CB8AC3E}">
        <p14:creationId xmlns:p14="http://schemas.microsoft.com/office/powerpoint/2010/main" xmlns="" val="323301359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0" y="260648"/>
            <a:ext cx="6228184" cy="485775"/>
          </a:xfrm>
        </p:spPr>
        <p:txBody>
          <a:bodyPr/>
          <a:lstStyle/>
          <a:p>
            <a:pPr algn="ctr" eaLnBrk="1" hangingPunct="1"/>
            <a:r>
              <a:rPr lang="ru-RU" sz="2800" b="1" dirty="0" err="1" smtClean="0">
                <a:solidFill>
                  <a:srgbClr val="0B01D1"/>
                </a:solidFill>
              </a:rPr>
              <a:t>Трескен</a:t>
            </a:r>
            <a:endParaRPr lang="ru-RU" altLang="ru-RU" sz="2800" dirty="0" smtClean="0">
              <a:solidFill>
                <a:srgbClr val="0B01D1"/>
              </a:solidFill>
              <a:latin typeface="Times New Roman" panose="02020603050405020304" pitchFamily="18" charset="0"/>
              <a:cs typeface="Times New Roman" panose="02020603050405020304" pitchFamily="18" charset="0"/>
            </a:endParaRPr>
          </a:p>
        </p:txBody>
      </p:sp>
      <p:sp>
        <p:nvSpPr>
          <p:cNvPr id="25603" name="Rectangle 3"/>
          <p:cNvSpPr>
            <a:spLocks noGrp="1" noChangeArrowheads="1"/>
          </p:cNvSpPr>
          <p:nvPr>
            <p:ph idx="1"/>
          </p:nvPr>
        </p:nvSpPr>
        <p:spPr>
          <a:xfrm>
            <a:off x="0" y="1124744"/>
            <a:ext cx="5184775" cy="5568950"/>
          </a:xfrm>
          <a:pattFill prst="dotGrid">
            <a:fgClr>
              <a:schemeClr val="accent1"/>
            </a:fgClr>
            <a:bgClr>
              <a:schemeClr val="bg1"/>
            </a:bgClr>
          </a:pattFill>
          <a:ln>
            <a:solidFill>
              <a:schemeClr val="accent2">
                <a:lumMod val="75000"/>
              </a:schemeClr>
            </a:solidFill>
          </a:ln>
        </p:spPr>
        <p:txBody>
          <a:bodyPr rtlCol="0">
            <a:normAutofit fontScale="85000" lnSpcReduction="20000"/>
          </a:bodyPr>
          <a:lstStyle/>
          <a:p>
            <a:r>
              <a:rPr lang="ru-RU" sz="2400" b="1" i="1" dirty="0" err="1"/>
              <a:t>Терескен</a:t>
            </a:r>
            <a:r>
              <a:rPr lang="ru-RU" sz="2400" dirty="0"/>
              <a:t> -</a:t>
            </a:r>
            <a:r>
              <a:rPr lang="ru-RU" sz="2400" dirty="0" err="1"/>
              <a:t>шўрадошлар</a:t>
            </a:r>
            <a:r>
              <a:rPr lang="ru-RU" sz="2400" dirty="0"/>
              <a:t> </a:t>
            </a:r>
            <a:r>
              <a:rPr lang="ru-RU" sz="2400" dirty="0" err="1"/>
              <a:t>оиласидан</a:t>
            </a:r>
            <a:r>
              <a:rPr lang="ru-RU" sz="2400" dirty="0"/>
              <a:t>, </a:t>
            </a:r>
            <a:r>
              <a:rPr lang="ru-RU" sz="2400" dirty="0" err="1"/>
              <a:t>буйи</a:t>
            </a:r>
            <a:r>
              <a:rPr lang="ru-RU" sz="2400" dirty="0"/>
              <a:t> 40-100 см ярим бута. </a:t>
            </a:r>
            <a:r>
              <a:rPr lang="uz-Cyrl-UZ" sz="2400" dirty="0"/>
              <a:t>У якка ҳолда ёки катта майдонларда ўтзор ҳосил қилиб, Қизилқум, Бекпакдала ва Орол бўйида ўсади. Қумлар, шагал тошли соз тупроқлар, тоғ ёнбагирлари, сой куриган дарёлар ўзанларида ўсади. </a:t>
            </a:r>
            <a:r>
              <a:rPr lang="ru-RU" sz="2400" dirty="0" err="1"/>
              <a:t>Пояси</a:t>
            </a:r>
            <a:r>
              <a:rPr lang="ru-RU" sz="2400" dirty="0"/>
              <a:t> </a:t>
            </a:r>
            <a:r>
              <a:rPr lang="ru-RU" sz="2400" dirty="0" err="1"/>
              <a:t>сершоҳ</a:t>
            </a:r>
            <a:r>
              <a:rPr lang="ru-RU" sz="2400" dirty="0"/>
              <a:t> </a:t>
            </a:r>
            <a:r>
              <a:rPr lang="ru-RU" sz="2400" dirty="0" err="1"/>
              <a:t>ён</a:t>
            </a:r>
            <a:r>
              <a:rPr lang="ru-RU" sz="2400" dirty="0"/>
              <a:t> </a:t>
            </a:r>
            <a:r>
              <a:rPr lang="uz-Cyrl-UZ" sz="2400" dirty="0"/>
              <a:t>шо</a:t>
            </a:r>
            <a:r>
              <a:rPr lang="ru-RU" sz="2400" dirty="0" err="1"/>
              <a:t>хчалар</a:t>
            </a:r>
            <a:r>
              <a:rPr lang="ru-RU" sz="2400" dirty="0"/>
              <a:t> </a:t>
            </a:r>
            <a:r>
              <a:rPr lang="ru-RU" sz="2400" dirty="0" err="1"/>
              <a:t>ҳосил</a:t>
            </a:r>
            <a:r>
              <a:rPr lang="ru-RU" sz="2400" dirty="0"/>
              <a:t> </a:t>
            </a:r>
            <a:r>
              <a:rPr lang="ru-RU" sz="2400" dirty="0" err="1"/>
              <a:t>қилиб</a:t>
            </a:r>
            <a:r>
              <a:rPr lang="ru-RU" sz="2400" dirty="0"/>
              <a:t> </a:t>
            </a:r>
            <a:r>
              <a:rPr lang="ru-RU" sz="2400" dirty="0" err="1"/>
              <a:t>ўсади</a:t>
            </a:r>
            <a:r>
              <a:rPr lang="ru-RU" sz="2400" dirty="0"/>
              <a:t>, </a:t>
            </a:r>
            <a:r>
              <a:rPr lang="ru-RU" sz="2400" dirty="0" err="1"/>
              <a:t>барглари</a:t>
            </a:r>
            <a:r>
              <a:rPr lang="ru-RU" sz="2400" dirty="0"/>
              <a:t> </a:t>
            </a:r>
            <a:r>
              <a:rPr lang="ru-RU" sz="2400" dirty="0" err="1"/>
              <a:t>мустахкам</a:t>
            </a:r>
            <a:r>
              <a:rPr lang="ru-RU" sz="2400" dirty="0"/>
              <a:t>, </a:t>
            </a:r>
            <a:r>
              <a:rPr lang="ru-RU" sz="2400" dirty="0" err="1"/>
              <a:t>тухумсимон</a:t>
            </a:r>
            <a:r>
              <a:rPr lang="ru-RU" sz="2400" dirty="0"/>
              <a:t>, </a:t>
            </a:r>
            <a:r>
              <a:rPr lang="ru-RU" sz="2400" dirty="0" err="1"/>
              <a:t>ва</a:t>
            </a:r>
            <a:r>
              <a:rPr lang="ru-RU" sz="2400" dirty="0"/>
              <a:t> </a:t>
            </a:r>
            <a:r>
              <a:rPr lang="ru-RU" sz="2400" dirty="0" err="1"/>
              <a:t>устки</a:t>
            </a:r>
            <a:r>
              <a:rPr lang="ru-RU" sz="2400" dirty="0"/>
              <a:t> </a:t>
            </a:r>
            <a:r>
              <a:rPr lang="ru-RU" sz="2400" dirty="0" err="1"/>
              <a:t>томони</a:t>
            </a:r>
            <a:r>
              <a:rPr lang="ru-RU" sz="2400" dirty="0"/>
              <a:t> </a:t>
            </a:r>
            <a:r>
              <a:rPr lang="ru-RU" sz="2400" dirty="0" err="1"/>
              <a:t>қалин</a:t>
            </a:r>
            <a:r>
              <a:rPr lang="ru-RU" sz="2400" dirty="0"/>
              <a:t> </a:t>
            </a:r>
            <a:r>
              <a:rPr lang="ru-RU" sz="2400" dirty="0" err="1"/>
              <a:t>тўқлар</a:t>
            </a:r>
            <a:r>
              <a:rPr lang="ru-RU" sz="2400" dirty="0"/>
              <a:t> </a:t>
            </a:r>
            <a:r>
              <a:rPr lang="ru-RU" sz="2400" dirty="0" err="1"/>
              <a:t>билан</a:t>
            </a:r>
            <a:r>
              <a:rPr lang="ru-RU" sz="2400" dirty="0"/>
              <a:t> </a:t>
            </a:r>
            <a:r>
              <a:rPr lang="ru-RU" sz="2400" dirty="0" err="1"/>
              <a:t>қопланган</a:t>
            </a:r>
            <a:r>
              <a:rPr lang="ru-RU" sz="2400" dirty="0"/>
              <a:t>. У март </a:t>
            </a:r>
            <a:r>
              <a:rPr lang="ru-RU" sz="2400" dirty="0" err="1"/>
              <a:t>ойида</a:t>
            </a:r>
            <a:r>
              <a:rPr lang="ru-RU" sz="2400" dirty="0"/>
              <a:t> </a:t>
            </a:r>
            <a:r>
              <a:rPr lang="ru-RU" sz="2400" dirty="0" err="1"/>
              <a:t>кукаради</a:t>
            </a:r>
            <a:r>
              <a:rPr lang="ru-RU" sz="2400" dirty="0"/>
              <a:t>, </a:t>
            </a:r>
            <a:r>
              <a:rPr lang="ru-RU" sz="2400" dirty="0" err="1"/>
              <a:t>июл</a:t>
            </a:r>
            <a:r>
              <a:rPr lang="ru-RU" sz="2400" dirty="0"/>
              <a:t> </a:t>
            </a:r>
            <a:r>
              <a:rPr lang="ru-RU" sz="2400" dirty="0" err="1"/>
              <a:t>августда</a:t>
            </a:r>
            <a:r>
              <a:rPr lang="ru-RU" sz="2400" dirty="0"/>
              <a:t> </a:t>
            </a:r>
            <a:r>
              <a:rPr lang="ru-RU" sz="2400" dirty="0" err="1"/>
              <a:t>гуллайди</a:t>
            </a:r>
            <a:r>
              <a:rPr lang="ru-RU" sz="2400" dirty="0"/>
              <a:t>, </a:t>
            </a:r>
            <a:r>
              <a:rPr lang="ru-RU" sz="2400" dirty="0" err="1"/>
              <a:t>уруғи</a:t>
            </a:r>
            <a:r>
              <a:rPr lang="ru-RU" sz="2400" dirty="0"/>
              <a:t> </a:t>
            </a:r>
            <a:r>
              <a:rPr lang="ru-RU" sz="2400" dirty="0" err="1"/>
              <a:t>сентябр</a:t>
            </a:r>
            <a:r>
              <a:rPr lang="ru-RU" sz="2400" dirty="0"/>
              <a:t>- </a:t>
            </a:r>
            <a:r>
              <a:rPr lang="ru-RU" sz="2400" dirty="0" err="1"/>
              <a:t>оқтябрда</a:t>
            </a:r>
            <a:r>
              <a:rPr lang="ru-RU" sz="2400" dirty="0"/>
              <a:t> </a:t>
            </a:r>
            <a:r>
              <a:rPr lang="ru-RU" sz="2400" dirty="0" err="1"/>
              <a:t>пишади</a:t>
            </a:r>
            <a:r>
              <a:rPr lang="ru-RU" sz="2400" dirty="0"/>
              <a:t>. </a:t>
            </a:r>
          </a:p>
          <a:p>
            <a:r>
              <a:rPr lang="ru-RU" sz="2400" dirty="0" err="1"/>
              <a:t>Терескенни</a:t>
            </a:r>
            <a:r>
              <a:rPr lang="ru-RU" sz="2400" dirty="0"/>
              <a:t> </a:t>
            </a:r>
            <a:r>
              <a:rPr lang="ru-RU" sz="2400" dirty="0" err="1"/>
              <a:t>чорва</a:t>
            </a:r>
            <a:r>
              <a:rPr lang="ru-RU" sz="2400" dirty="0"/>
              <a:t> </a:t>
            </a:r>
            <a:r>
              <a:rPr lang="ru-RU" sz="2400" dirty="0" err="1"/>
              <a:t>моллари</a:t>
            </a:r>
            <a:r>
              <a:rPr lang="ru-RU" sz="2400" dirty="0"/>
              <a:t> </a:t>
            </a:r>
            <a:r>
              <a:rPr lang="ru-RU" sz="2400" dirty="0" err="1"/>
              <a:t>деярли</a:t>
            </a:r>
            <a:r>
              <a:rPr lang="ru-RU" sz="2400" dirty="0"/>
              <a:t> </a:t>
            </a:r>
            <a:r>
              <a:rPr lang="ru-RU" sz="2400" dirty="0" err="1"/>
              <a:t>бутун</a:t>
            </a:r>
            <a:r>
              <a:rPr lang="ru-RU" sz="2400" dirty="0"/>
              <a:t> </a:t>
            </a:r>
            <a:r>
              <a:rPr lang="ru-RU" sz="2400" dirty="0" err="1"/>
              <a:t>йил</a:t>
            </a:r>
            <a:r>
              <a:rPr lang="ru-RU" sz="2400" dirty="0"/>
              <a:t> </a:t>
            </a:r>
            <a:r>
              <a:rPr lang="ru-RU" sz="2400" dirty="0" err="1"/>
              <a:t>давомида</a:t>
            </a:r>
            <a:r>
              <a:rPr lang="ru-RU" sz="2400" dirty="0"/>
              <a:t> </a:t>
            </a:r>
            <a:r>
              <a:rPr lang="ru-RU" sz="2400" dirty="0" err="1"/>
              <a:t>еса</a:t>
            </a:r>
            <a:r>
              <a:rPr lang="ru-RU" sz="2400" dirty="0"/>
              <a:t> </a:t>
            </a:r>
            <a:r>
              <a:rPr lang="ru-RU" sz="2400" dirty="0" err="1"/>
              <a:t>ҳам</a:t>
            </a:r>
            <a:r>
              <a:rPr lang="ru-RU" sz="2400" dirty="0"/>
              <a:t>, </a:t>
            </a:r>
            <a:r>
              <a:rPr lang="ru-RU" sz="2400" dirty="0" err="1"/>
              <a:t>кўз</a:t>
            </a:r>
            <a:r>
              <a:rPr lang="ru-RU" sz="2400" dirty="0"/>
              <a:t>- </a:t>
            </a:r>
            <a:r>
              <a:rPr lang="ru-RU" sz="2400" dirty="0" err="1"/>
              <a:t>қиш</a:t>
            </a:r>
            <a:r>
              <a:rPr lang="ru-RU" sz="2400" dirty="0"/>
              <a:t> </a:t>
            </a:r>
            <a:r>
              <a:rPr lang="ru-RU" sz="2400" dirty="0" err="1"/>
              <a:t>ойлари</a:t>
            </a:r>
            <a:r>
              <a:rPr lang="ru-RU" sz="2400" dirty="0"/>
              <a:t> </a:t>
            </a:r>
            <a:r>
              <a:rPr lang="ru-RU" sz="2400" dirty="0" err="1"/>
              <a:t>ейилувчанлиги</a:t>
            </a:r>
            <a:r>
              <a:rPr lang="ru-RU" sz="2400" dirty="0"/>
              <a:t> </a:t>
            </a:r>
            <a:r>
              <a:rPr lang="ru-RU" sz="2400" dirty="0" err="1"/>
              <a:t>анча</a:t>
            </a:r>
            <a:r>
              <a:rPr lang="ru-RU" sz="2400" dirty="0"/>
              <a:t> </a:t>
            </a:r>
            <a:r>
              <a:rPr lang="ru-RU" sz="2400" dirty="0" err="1"/>
              <a:t>ошади</a:t>
            </a:r>
            <a:r>
              <a:rPr lang="ru-RU" sz="2400" dirty="0"/>
              <a:t>. </a:t>
            </a:r>
            <a:r>
              <a:rPr lang="ru-RU" sz="2400" dirty="0" err="1"/>
              <a:t>Гуллаш</a:t>
            </a:r>
            <a:r>
              <a:rPr lang="ru-RU" sz="2400" dirty="0"/>
              <a:t> </a:t>
            </a:r>
            <a:r>
              <a:rPr lang="ru-RU" sz="2400" dirty="0" err="1"/>
              <a:t>даврида</a:t>
            </a:r>
            <a:r>
              <a:rPr lang="ru-RU" sz="2400" dirty="0"/>
              <a:t> </a:t>
            </a:r>
            <a:r>
              <a:rPr lang="ru-RU" sz="2400" dirty="0" err="1"/>
              <a:t>яшил</a:t>
            </a:r>
            <a:r>
              <a:rPr lang="ru-RU" sz="2400" dirty="0"/>
              <a:t> </a:t>
            </a:r>
            <a:r>
              <a:rPr lang="ru-RU" sz="2400" dirty="0" err="1"/>
              <a:t>новдалари</a:t>
            </a:r>
            <a:r>
              <a:rPr lang="ru-RU" sz="2400" dirty="0"/>
              <a:t> </a:t>
            </a:r>
            <a:r>
              <a:rPr lang="ru-RU" sz="2400" dirty="0" err="1"/>
              <a:t>ва</a:t>
            </a:r>
            <a:r>
              <a:rPr lang="ru-RU" sz="2400" dirty="0"/>
              <a:t> </a:t>
            </a:r>
            <a:r>
              <a:rPr lang="ru-RU" sz="2400" dirty="0" err="1"/>
              <a:t>барглари</a:t>
            </a:r>
            <a:r>
              <a:rPr lang="ru-RU" sz="2400" dirty="0"/>
              <a:t> </a:t>
            </a:r>
            <a:r>
              <a:rPr lang="ru-RU" sz="2400" dirty="0" err="1"/>
              <a:t>таркибида</a:t>
            </a:r>
            <a:r>
              <a:rPr lang="ru-RU" sz="2400" dirty="0"/>
              <a:t> 16% протеин, 2.7% </a:t>
            </a:r>
            <a:r>
              <a:rPr lang="ru-RU" sz="2400" dirty="0" err="1"/>
              <a:t>ёғ</a:t>
            </a:r>
            <a:r>
              <a:rPr lang="ru-RU" sz="2400" dirty="0"/>
              <a:t> </a:t>
            </a:r>
            <a:r>
              <a:rPr lang="ru-RU" sz="2400" dirty="0" err="1"/>
              <a:t>ва</a:t>
            </a:r>
            <a:r>
              <a:rPr lang="ru-RU" sz="2400" dirty="0"/>
              <a:t> 34% клетчатка </a:t>
            </a:r>
            <a:r>
              <a:rPr lang="ru-RU" sz="2400" dirty="0" err="1"/>
              <a:t>мавжуд</a:t>
            </a:r>
            <a:r>
              <a:rPr lang="ru-RU" sz="2400" dirty="0"/>
              <a:t>. </a:t>
            </a:r>
          </a:p>
          <a:p>
            <a:r>
              <a:rPr lang="ru-RU" sz="2400" dirty="0"/>
              <a:t>100 кг </a:t>
            </a:r>
            <a:r>
              <a:rPr lang="ru-RU" sz="2400" dirty="0" err="1"/>
              <a:t>пичанида</a:t>
            </a:r>
            <a:r>
              <a:rPr lang="ru-RU" sz="2400" dirty="0"/>
              <a:t> 40 </a:t>
            </a:r>
            <a:r>
              <a:rPr lang="ru-RU" sz="2400" dirty="0" err="1"/>
              <a:t>озуқа</a:t>
            </a:r>
            <a:r>
              <a:rPr lang="ru-RU" sz="2400" dirty="0"/>
              <a:t> </a:t>
            </a:r>
            <a:r>
              <a:rPr lang="ru-RU" sz="2400" dirty="0" err="1"/>
              <a:t>бирлиги</a:t>
            </a:r>
            <a:r>
              <a:rPr lang="ru-RU" sz="2400" dirty="0"/>
              <a:t> бор. </a:t>
            </a:r>
          </a:p>
          <a:p>
            <a:pPr marL="0" indent="0" algn="just" eaLnBrk="1" fontAlgn="auto" hangingPunct="1">
              <a:spcAft>
                <a:spcPts val="0"/>
              </a:spcAft>
              <a:buNone/>
              <a:defRPr/>
            </a:pPr>
            <a:endParaRPr lang="uz-Cyrl-UZ" altLang="ru-RU" sz="22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grpSp>
        <p:nvGrpSpPr>
          <p:cNvPr id="6" name="Group 330187"/>
          <p:cNvGrpSpPr/>
          <p:nvPr/>
        </p:nvGrpSpPr>
        <p:grpSpPr>
          <a:xfrm>
            <a:off x="5261105" y="2204864"/>
            <a:ext cx="3895090" cy="2952328"/>
            <a:chOff x="0" y="0"/>
            <a:chExt cx="3895344" cy="2101896"/>
          </a:xfrm>
        </p:grpSpPr>
        <p:pic>
          <p:nvPicPr>
            <p:cNvPr id="7" name="Picture 68725"/>
            <p:cNvPicPr/>
            <p:nvPr/>
          </p:nvPicPr>
          <p:blipFill>
            <a:blip r:embed="rId2"/>
            <a:stretch>
              <a:fillRect/>
            </a:stretch>
          </p:blipFill>
          <p:spPr>
            <a:xfrm>
              <a:off x="0" y="57912"/>
              <a:ext cx="1938528" cy="1911096"/>
            </a:xfrm>
            <a:prstGeom prst="rect">
              <a:avLst/>
            </a:prstGeom>
          </p:spPr>
        </p:pic>
        <p:sp>
          <p:nvSpPr>
            <p:cNvPr id="8" name="Rectangle 68726"/>
            <p:cNvSpPr/>
            <p:nvPr/>
          </p:nvSpPr>
          <p:spPr>
            <a:xfrm>
              <a:off x="1938528" y="1765325"/>
              <a:ext cx="457070" cy="336571"/>
            </a:xfrm>
            <a:prstGeom prst="rect">
              <a:avLst/>
            </a:prstGeom>
            <a:ln>
              <a:noFill/>
            </a:ln>
          </p:spPr>
          <p:txBody>
            <a:bodyPr vert="horz" lIns="0" tIns="0" rIns="0" bIns="0" rtlCol="0">
              <a:noAutofit/>
            </a:bodyPr>
            <a:lstStyle/>
            <a:p>
              <a:pPr marL="140335" marR="506095" indent="450850" algn="l">
                <a:lnSpc>
                  <a:spcPct val="107000"/>
                </a:lnSpc>
                <a:spcAft>
                  <a:spcPts val="800"/>
                </a:spcAft>
              </a:pPr>
              <a:r>
                <a:rPr lang="ru-RU" sz="1800">
                  <a:solidFill>
                    <a:srgbClr val="000000"/>
                  </a:solidFill>
                  <a:effectLst/>
                  <a:latin typeface="Times New Roman" panose="02020603050405020304" pitchFamily="18" charset="0"/>
                  <a:ea typeface="Times New Roman" panose="02020603050405020304" pitchFamily="18" charset="0"/>
                </a:rPr>
                <a:t>      </a:t>
              </a:r>
            </a:p>
          </p:txBody>
        </p:sp>
        <p:pic>
          <p:nvPicPr>
            <p:cNvPr id="9" name="Picture 68728"/>
            <p:cNvPicPr/>
            <p:nvPr/>
          </p:nvPicPr>
          <p:blipFill>
            <a:blip r:embed="rId3"/>
            <a:stretch>
              <a:fillRect/>
            </a:stretch>
          </p:blipFill>
          <p:spPr>
            <a:xfrm>
              <a:off x="2279904" y="0"/>
              <a:ext cx="1615440" cy="658368"/>
            </a:xfrm>
            <a:prstGeom prst="rect">
              <a:avLst/>
            </a:prstGeom>
          </p:spPr>
        </p:pic>
        <p:pic>
          <p:nvPicPr>
            <p:cNvPr id="10" name="Picture 68730"/>
            <p:cNvPicPr/>
            <p:nvPr/>
          </p:nvPicPr>
          <p:blipFill>
            <a:blip r:embed="rId4"/>
            <a:stretch>
              <a:fillRect/>
            </a:stretch>
          </p:blipFill>
          <p:spPr>
            <a:xfrm>
              <a:off x="2279904" y="658368"/>
              <a:ext cx="1615440" cy="658368"/>
            </a:xfrm>
            <a:prstGeom prst="rect">
              <a:avLst/>
            </a:prstGeom>
          </p:spPr>
        </p:pic>
        <p:pic>
          <p:nvPicPr>
            <p:cNvPr id="11" name="Picture 339591"/>
            <p:cNvPicPr/>
            <p:nvPr/>
          </p:nvPicPr>
          <p:blipFill>
            <a:blip r:embed="rId5"/>
            <a:stretch>
              <a:fillRect/>
            </a:stretch>
          </p:blipFill>
          <p:spPr>
            <a:xfrm>
              <a:off x="2277872" y="1313688"/>
              <a:ext cx="1615440" cy="655320"/>
            </a:xfrm>
            <a:prstGeom prst="rect">
              <a:avLst/>
            </a:prstGeom>
          </p:spPr>
        </p:pic>
      </p:grpSp>
    </p:spTree>
    <p:extLst>
      <p:ext uri="{BB962C8B-B14F-4D97-AF65-F5344CB8AC3E}">
        <p14:creationId xmlns:p14="http://schemas.microsoft.com/office/powerpoint/2010/main" xmlns="" val="189309792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0" y="260648"/>
            <a:ext cx="6228184" cy="485775"/>
          </a:xfrm>
        </p:spPr>
        <p:txBody>
          <a:bodyPr/>
          <a:lstStyle/>
          <a:p>
            <a:pPr algn="ctr" eaLnBrk="1" hangingPunct="1"/>
            <a:r>
              <a:rPr lang="ru-RU" sz="2800" b="1" dirty="0" err="1">
                <a:solidFill>
                  <a:srgbClr val="0B01D1"/>
                </a:solidFill>
              </a:rPr>
              <a:t>Янтоқ</a:t>
            </a:r>
            <a:endParaRPr lang="ru-RU" altLang="ru-RU" sz="2800" dirty="0" smtClean="0">
              <a:solidFill>
                <a:srgbClr val="0B01D1"/>
              </a:solidFill>
              <a:latin typeface="Times New Roman" panose="02020603050405020304" pitchFamily="18" charset="0"/>
              <a:cs typeface="Times New Roman" panose="02020603050405020304" pitchFamily="18" charset="0"/>
            </a:endParaRPr>
          </a:p>
        </p:txBody>
      </p:sp>
      <p:sp>
        <p:nvSpPr>
          <p:cNvPr id="25603" name="Rectangle 3"/>
          <p:cNvSpPr>
            <a:spLocks noGrp="1" noChangeArrowheads="1"/>
          </p:cNvSpPr>
          <p:nvPr>
            <p:ph idx="1"/>
          </p:nvPr>
        </p:nvSpPr>
        <p:spPr>
          <a:xfrm>
            <a:off x="0" y="1124744"/>
            <a:ext cx="5184775" cy="5568950"/>
          </a:xfrm>
          <a:pattFill prst="dotGrid">
            <a:fgClr>
              <a:schemeClr val="accent1"/>
            </a:fgClr>
            <a:bgClr>
              <a:schemeClr val="bg1"/>
            </a:bgClr>
          </a:pattFill>
          <a:ln>
            <a:solidFill>
              <a:schemeClr val="accent2">
                <a:lumMod val="75000"/>
              </a:schemeClr>
            </a:solidFill>
          </a:ln>
        </p:spPr>
        <p:txBody>
          <a:bodyPr rtlCol="0">
            <a:noAutofit/>
          </a:bodyPr>
          <a:lstStyle/>
          <a:p>
            <a:pPr marL="0" indent="0" algn="just" eaLnBrk="1" fontAlgn="auto" hangingPunct="1">
              <a:spcAft>
                <a:spcPts val="0"/>
              </a:spcAft>
              <a:buNone/>
              <a:defRPr/>
            </a:pPr>
            <a:r>
              <a:rPr lang="uz-Cyrl-UZ" altLang="ru-RU" sz="2200" dirty="0">
                <a:solidFill>
                  <a:schemeClr val="tx1">
                    <a:lumMod val="75000"/>
                    <a:lumOff val="25000"/>
                  </a:schemeClr>
                </a:solidFill>
                <a:latin typeface="Times New Roman" panose="02020603050405020304" pitchFamily="18" charset="0"/>
                <a:cs typeface="Times New Roman" panose="02020603050405020304" pitchFamily="18" charset="0"/>
              </a:rPr>
              <a:t>Янтоқ (</a:t>
            </a:r>
            <a:r>
              <a:rPr lang="en-US"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Alhagi</a:t>
            </a:r>
            <a:r>
              <a:rPr lang="en-US"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pseudalhagi</a:t>
            </a:r>
            <a:r>
              <a:rPr lang="en-US"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uz-Cyrl-UZ" altLang="ru-RU" sz="2200" dirty="0">
                <a:solidFill>
                  <a:schemeClr val="tx1">
                    <a:lumMod val="75000"/>
                    <a:lumOff val="25000"/>
                  </a:schemeClr>
                </a:solidFill>
                <a:latin typeface="Times New Roman" panose="02020603050405020304" pitchFamily="18" charset="0"/>
                <a:cs typeface="Times New Roman" panose="02020603050405020304" pitchFamily="18" charset="0"/>
              </a:rPr>
              <a:t>кўпйиллик яримбута, бўйи 60-100 см, пояси дағал ва кам баргли. Барглари майда, асосида тикани бор. Илдизи бақувват, тупроққа чуқур киради.</a:t>
            </a:r>
          </a:p>
          <a:p>
            <a:pPr marL="0" indent="0" algn="just" eaLnBrk="1" fontAlgn="auto" hangingPunct="1">
              <a:spcAft>
                <a:spcPts val="0"/>
              </a:spcAft>
              <a:buNone/>
              <a:defRPr/>
            </a:pPr>
            <a:r>
              <a:rPr lang="uz-Cyrl-UZ" altLang="ru-RU" sz="2200" dirty="0">
                <a:solidFill>
                  <a:schemeClr val="tx1">
                    <a:lumMod val="75000"/>
                    <a:lumOff val="25000"/>
                  </a:schemeClr>
                </a:solidFill>
                <a:latin typeface="Times New Roman" panose="02020603050405020304" pitchFamily="18" charset="0"/>
                <a:cs typeface="Times New Roman" panose="02020603050405020304" pitchFamily="18" charset="0"/>
              </a:rPr>
              <a:t>Ҳамма жойда, айниқса, қурғоқ ерларда ўсади ва катта майдонларни эгаллаган бўлиши мумкин. Яйловда туя ва эчкилар қониқарли ейди. Пичанини ҳам туя ва қўйлар ейди. Янтоқ пичани майда (талқон) қилиб берилганда ейилувчанлиги 80% га етади. Куз-қиш даврида тикани юмшайди ва ҳайвонлар яхшироқ ейди. Тўйимлилиги юқори бўлмаган ўртача озуқабоп ўсимлик ҳисобланади.</a:t>
            </a:r>
          </a:p>
          <a:p>
            <a:pPr marL="0" indent="0" algn="just" eaLnBrk="1" fontAlgn="auto" hangingPunct="1">
              <a:spcAft>
                <a:spcPts val="0"/>
              </a:spcAft>
              <a:buNone/>
              <a:defRPr/>
            </a:pPr>
            <a:r>
              <a:rPr lang="ru-RU" altLang="ru-RU" sz="2200" dirty="0" smtClean="0">
                <a:solidFill>
                  <a:schemeClr val="tx1">
                    <a:lumMod val="75000"/>
                    <a:lumOff val="25000"/>
                  </a:schemeClr>
                </a:solidFill>
                <a:latin typeface="Times New Roman" panose="02020603050405020304" pitchFamily="18" charset="0"/>
                <a:cs typeface="Times New Roman" panose="02020603050405020304" pitchFamily="18" charset="0"/>
              </a:rPr>
              <a:t>.</a:t>
            </a:r>
            <a:r>
              <a:rPr lang="uz-Cyrl-UZ" altLang="ru-RU" sz="2200" dirty="0" smtClean="0">
                <a:solidFill>
                  <a:schemeClr val="tx1">
                    <a:lumMod val="75000"/>
                    <a:lumOff val="25000"/>
                  </a:schemeClr>
                </a:solidFill>
                <a:latin typeface="Times New Roman" panose="02020603050405020304" pitchFamily="18" charset="0"/>
                <a:cs typeface="Times New Roman" panose="02020603050405020304" pitchFamily="18" charset="0"/>
              </a:rPr>
              <a:t>.</a:t>
            </a:r>
            <a:endParaRPr lang="uz-Cyrl-UZ" altLang="ru-RU" sz="22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pic>
        <p:nvPicPr>
          <p:cNvPr id="16386" name="Picture 2" descr="C:\ЮНЕСКО\Слайдлар\Ем хашак етиштириш\рАСМЛАР\скачанные файлы (11).jpg"/>
          <p:cNvPicPr>
            <a:picLocks noChangeAspect="1" noChangeArrowheads="1"/>
          </p:cNvPicPr>
          <p:nvPr/>
        </p:nvPicPr>
        <p:blipFill>
          <a:blip r:embed="rId2"/>
          <a:srcRect/>
          <a:stretch>
            <a:fillRect/>
          </a:stretch>
        </p:blipFill>
        <p:spPr bwMode="auto">
          <a:xfrm>
            <a:off x="5286380" y="285728"/>
            <a:ext cx="3643338" cy="2714644"/>
          </a:xfrm>
          <a:prstGeom prst="rect">
            <a:avLst/>
          </a:prstGeom>
          <a:noFill/>
        </p:spPr>
      </p:pic>
      <p:pic>
        <p:nvPicPr>
          <p:cNvPr id="16387" name="Picture 3" descr="C:\ЮНЕСКО\Слайдлар\Ем хашак етиштириш\рАСМЛАР\12070-1600x1063.jpeg"/>
          <p:cNvPicPr>
            <a:picLocks noChangeAspect="1" noChangeArrowheads="1"/>
          </p:cNvPicPr>
          <p:nvPr/>
        </p:nvPicPr>
        <p:blipFill>
          <a:blip r:embed="rId3" cstate="print"/>
          <a:srcRect/>
          <a:stretch>
            <a:fillRect/>
          </a:stretch>
        </p:blipFill>
        <p:spPr bwMode="auto">
          <a:xfrm>
            <a:off x="5286380" y="3286124"/>
            <a:ext cx="3857620" cy="3148012"/>
          </a:xfrm>
          <a:prstGeom prst="rect">
            <a:avLst/>
          </a:prstGeom>
          <a:noFill/>
        </p:spPr>
      </p:pic>
    </p:spTree>
    <p:extLst>
      <p:ext uri="{BB962C8B-B14F-4D97-AF65-F5344CB8AC3E}">
        <p14:creationId xmlns:p14="http://schemas.microsoft.com/office/powerpoint/2010/main" xmlns="" val="68343074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95288" y="333375"/>
            <a:ext cx="8229600" cy="485775"/>
          </a:xfrm>
        </p:spPr>
        <p:txBody>
          <a:bodyPr/>
          <a:lstStyle/>
          <a:p>
            <a:pPr algn="ctr" eaLnBrk="1" hangingPunct="1"/>
            <a:r>
              <a:rPr lang="uz-Cyrl-UZ" altLang="ru-RU" sz="2800" dirty="0" smtClean="0">
                <a:latin typeface="Times New Roman" panose="02020603050405020304" pitchFamily="18" charset="0"/>
                <a:cs typeface="Times New Roman" panose="02020603050405020304" pitchFamily="18" charset="0"/>
              </a:rPr>
              <a:t> </a:t>
            </a:r>
            <a:r>
              <a:rPr lang="ru-RU" sz="2800" b="1" dirty="0" err="1"/>
              <a:t>Қўнғирбош</a:t>
            </a:r>
            <a:endParaRPr lang="ru-RU" altLang="ru-RU" sz="2800" dirty="0" smtClean="0">
              <a:latin typeface="Times New Roman" panose="02020603050405020304" pitchFamily="18" charset="0"/>
              <a:cs typeface="Times New Roman" panose="02020603050405020304" pitchFamily="18" charset="0"/>
            </a:endParaRPr>
          </a:p>
        </p:txBody>
      </p:sp>
      <p:sp>
        <p:nvSpPr>
          <p:cNvPr id="25603" name="Rectangle 3"/>
          <p:cNvSpPr>
            <a:spLocks noGrp="1" noChangeArrowheads="1"/>
          </p:cNvSpPr>
          <p:nvPr>
            <p:ph idx="1"/>
          </p:nvPr>
        </p:nvSpPr>
        <p:spPr>
          <a:xfrm>
            <a:off x="3708400" y="1052513"/>
            <a:ext cx="5184775" cy="5568950"/>
          </a:xfrm>
          <a:pattFill prst="dotGrid">
            <a:fgClr>
              <a:schemeClr val="accent1"/>
            </a:fgClr>
            <a:bgClr>
              <a:schemeClr val="bg1"/>
            </a:bgClr>
          </a:pattFill>
          <a:ln>
            <a:solidFill>
              <a:schemeClr val="accent2">
                <a:lumMod val="75000"/>
              </a:schemeClr>
            </a:solidFill>
          </a:ln>
        </p:spPr>
        <p:txBody>
          <a:bodyPr rtlCol="0">
            <a:noAutofit/>
          </a:bodyPr>
          <a:lstStyle/>
          <a:p>
            <a:pPr marL="0" indent="0" algn="just" eaLnBrk="1" fontAlgn="auto" hangingPunct="1">
              <a:spcAft>
                <a:spcPts val="0"/>
              </a:spcAft>
              <a:buNone/>
              <a:defRPr/>
            </a:pPr>
            <a:r>
              <a:rPr lang="uz-Cyrl-UZ" altLang="ru-RU" sz="2200"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ru-RU" sz="2200" dirty="0" smtClean="0">
                <a:solidFill>
                  <a:schemeClr val="tx1">
                    <a:lumMod val="75000"/>
                    <a:lumOff val="25000"/>
                  </a:schemeClr>
                </a:solidFill>
                <a:latin typeface="Times New Roman" panose="02020603050405020304" pitchFamily="18" charset="0"/>
                <a:cs typeface="Times New Roman" panose="02020603050405020304" pitchFamily="18" charset="0"/>
              </a:rPr>
              <a:t>(</a:t>
            </a:r>
            <a:r>
              <a:rPr lang="en-US" altLang="ru-RU" sz="2200" dirty="0" err="1" smtClean="0">
                <a:solidFill>
                  <a:schemeClr val="tx1">
                    <a:lumMod val="75000"/>
                    <a:lumOff val="25000"/>
                  </a:schemeClr>
                </a:solidFill>
                <a:latin typeface="Times New Roman" panose="02020603050405020304" pitchFamily="18" charset="0"/>
                <a:cs typeface="Times New Roman" panose="02020603050405020304" pitchFamily="18" charset="0"/>
              </a:rPr>
              <a:t>Poa</a:t>
            </a:r>
            <a:r>
              <a:rPr lang="en-US" altLang="ru-RU" sz="2200"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ru-RU" sz="2200" dirty="0" err="1" smtClean="0">
                <a:solidFill>
                  <a:schemeClr val="tx1">
                    <a:lumMod val="75000"/>
                    <a:lumOff val="25000"/>
                  </a:schemeClr>
                </a:solidFill>
                <a:latin typeface="Times New Roman" panose="02020603050405020304" pitchFamily="18" charset="0"/>
                <a:cs typeface="Times New Roman" panose="02020603050405020304" pitchFamily="18" charset="0"/>
              </a:rPr>
              <a:t>bulbosa</a:t>
            </a:r>
            <a:r>
              <a:rPr lang="en-US" altLang="ru-RU" sz="2200" dirty="0" smtClean="0">
                <a:solidFill>
                  <a:schemeClr val="tx1">
                    <a:lumMod val="75000"/>
                    <a:lumOff val="25000"/>
                  </a:schemeClr>
                </a:solidFill>
                <a:latin typeface="Times New Roman" panose="02020603050405020304" pitchFamily="18" charset="0"/>
                <a:cs typeface="Times New Roman" panose="02020603050405020304" pitchFamily="18" charset="0"/>
              </a:rPr>
              <a:t> L.) </a:t>
            </a:r>
            <a:r>
              <a:rPr lang="uz-Cyrl-UZ" altLang="ru-RU" sz="2200" dirty="0" smtClean="0">
                <a:solidFill>
                  <a:schemeClr val="tx1">
                    <a:lumMod val="75000"/>
                    <a:lumOff val="25000"/>
                  </a:schemeClr>
                </a:solidFill>
                <a:latin typeface="Times New Roman" panose="02020603050405020304" pitchFamily="18" charset="0"/>
                <a:cs typeface="Times New Roman" panose="02020603050405020304" pitchFamily="18" charset="0"/>
              </a:rPr>
              <a:t>қўнғирбошлар </a:t>
            </a:r>
            <a:r>
              <a:rPr lang="uz-Cyrl-UZ" altLang="ru-RU" sz="2200" dirty="0">
                <a:solidFill>
                  <a:schemeClr val="tx1">
                    <a:lumMod val="75000"/>
                    <a:lumOff val="25000"/>
                  </a:schemeClr>
                </a:solidFill>
                <a:latin typeface="Times New Roman" panose="02020603050405020304" pitchFamily="18" charset="0"/>
                <a:cs typeface="Times New Roman" panose="02020603050405020304" pitchFamily="18" charset="0"/>
              </a:rPr>
              <a:t>оиласига мансуб кўпйиллик (эфемероид) ўсимлик. Ўзбекистон қурғоқчил зонасида кенг тарқалган озуқабоп тур. Турли хил тупроқ-иқлим шароитида ўсишга мослашган ўсимлик: соз, қумоқ, қумли, зичлашган қумларда ҳам бемалол ўсаверади. Энг юқори озуқа заҳираларини адирларда, айниқса, ранг билан биргаликда ҳосил қилади.</a:t>
            </a:r>
          </a:p>
          <a:p>
            <a:pPr marL="0" indent="0" algn="just" eaLnBrk="1" fontAlgn="auto" hangingPunct="1">
              <a:spcAft>
                <a:spcPts val="0"/>
              </a:spcAft>
              <a:buNone/>
              <a:defRPr/>
            </a:pPr>
            <a:r>
              <a:rPr lang="uz-Cyrl-UZ" altLang="ru-RU" sz="2200" dirty="0">
                <a:solidFill>
                  <a:schemeClr val="tx1">
                    <a:lumMod val="75000"/>
                    <a:lumOff val="25000"/>
                  </a:schemeClr>
                </a:solidFill>
                <a:latin typeface="Times New Roman" panose="02020603050405020304" pitchFamily="18" charset="0"/>
                <a:cs typeface="Times New Roman" panose="02020603050405020304" pitchFamily="18" charset="0"/>
              </a:rPr>
              <a:t>Қўнғирбош юқори тўйимли озуқа ҳисобланиб, 100 кг хашагида 64 озуқа бирлиги ва 4,9 кг енгил ҳазм бўладиган оқсил мавжуд; бошоқланиш давригача 100 г пичанида 35,3 мг каротин, 17% оқсил ва 26,3% клетчатка бор.</a:t>
            </a:r>
          </a:p>
          <a:p>
            <a:pPr marL="0" indent="0" algn="just" eaLnBrk="1" fontAlgn="auto" hangingPunct="1">
              <a:spcAft>
                <a:spcPts val="0"/>
              </a:spcAft>
              <a:buFont typeface="Wingdings 3" panose="05040102010807070707" pitchFamily="18" charset="2"/>
              <a:buNone/>
              <a:defRPr/>
            </a:pPr>
            <a:r>
              <a:rPr lang="uz-Cyrl-UZ" altLang="ru-RU" sz="2200" dirty="0" smtClean="0">
                <a:solidFill>
                  <a:schemeClr val="tx1">
                    <a:lumMod val="75000"/>
                    <a:lumOff val="25000"/>
                  </a:schemeClr>
                </a:solidFill>
                <a:latin typeface="Times New Roman" panose="02020603050405020304" pitchFamily="18" charset="0"/>
                <a:cs typeface="Times New Roman" panose="02020603050405020304" pitchFamily="18" charset="0"/>
              </a:rPr>
              <a:t>.</a:t>
            </a:r>
            <a:endParaRPr lang="uz-Cyrl-UZ" altLang="ru-RU" sz="22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pic>
        <p:nvPicPr>
          <p:cNvPr id="9218" name="Picture 2" descr="C:\ЮНЕСКО\Слайдлар\Ем хашак етиштириш\рАСМЛАР\0213.jpeg"/>
          <p:cNvPicPr>
            <a:picLocks noChangeAspect="1" noChangeArrowheads="1"/>
          </p:cNvPicPr>
          <p:nvPr/>
        </p:nvPicPr>
        <p:blipFill>
          <a:blip r:embed="rId2"/>
          <a:srcRect/>
          <a:stretch>
            <a:fillRect/>
          </a:stretch>
        </p:blipFill>
        <p:spPr bwMode="auto">
          <a:xfrm>
            <a:off x="71406" y="142852"/>
            <a:ext cx="3428992" cy="3266726"/>
          </a:xfrm>
          <a:prstGeom prst="rect">
            <a:avLst/>
          </a:prstGeom>
          <a:noFill/>
        </p:spPr>
      </p:pic>
      <p:pic>
        <p:nvPicPr>
          <p:cNvPr id="9219" name="Picture 3" descr="C:\ЮНЕСКО\Слайдлар\Ем хашак етиштириш\рАСМЛАР\Poa_bulbosa_—_Flora_Batava_—_Volume_v19.jpg"/>
          <p:cNvPicPr>
            <a:picLocks noChangeAspect="1" noChangeArrowheads="1"/>
          </p:cNvPicPr>
          <p:nvPr/>
        </p:nvPicPr>
        <p:blipFill>
          <a:blip r:embed="rId3" cstate="print"/>
          <a:srcRect/>
          <a:stretch>
            <a:fillRect/>
          </a:stretch>
        </p:blipFill>
        <p:spPr bwMode="auto">
          <a:xfrm>
            <a:off x="285720" y="3644845"/>
            <a:ext cx="3071834" cy="2998865"/>
          </a:xfrm>
          <a:prstGeom prst="rect">
            <a:avLst/>
          </a:prstGeom>
          <a:noFill/>
        </p:spPr>
      </p:pic>
    </p:spTree>
    <p:extLst>
      <p:ext uri="{BB962C8B-B14F-4D97-AF65-F5344CB8AC3E}">
        <p14:creationId xmlns:p14="http://schemas.microsoft.com/office/powerpoint/2010/main" xmlns="" val="212024860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336675" y="333375"/>
            <a:ext cx="6348413" cy="600075"/>
          </a:xfrm>
        </p:spPr>
        <p:txBody>
          <a:bodyPr/>
          <a:lstStyle/>
          <a:p>
            <a:pPr algn="ctr" eaLnBrk="1" hangingPunct="1"/>
            <a:r>
              <a:rPr lang="ru-RU" sz="3200" b="1" dirty="0" err="1"/>
              <a:t>Ўрмаловчи</a:t>
            </a:r>
            <a:r>
              <a:rPr lang="ru-RU" sz="3200" b="1" dirty="0"/>
              <a:t> </a:t>
            </a:r>
            <a:r>
              <a:rPr lang="ru-RU" sz="3200" b="1" dirty="0" err="1"/>
              <a:t>буғдойиқ</a:t>
            </a:r>
            <a:r>
              <a:rPr lang="ru-RU" altLang="ru-RU" sz="3200" b="1" dirty="0" smtClean="0">
                <a:solidFill>
                  <a:srgbClr val="0066FF"/>
                </a:solidFill>
                <a:latin typeface="Times New Roman" panose="02020603050405020304" pitchFamily="18" charset="0"/>
                <a:cs typeface="Times New Roman" panose="02020603050405020304" pitchFamily="18" charset="0"/>
              </a:rPr>
              <a:t>.</a:t>
            </a:r>
          </a:p>
        </p:txBody>
      </p:sp>
      <p:sp>
        <p:nvSpPr>
          <p:cNvPr id="30723" name="Rectangle 3"/>
          <p:cNvSpPr>
            <a:spLocks noGrp="1" noChangeArrowheads="1"/>
          </p:cNvSpPr>
          <p:nvPr>
            <p:ph idx="1"/>
          </p:nvPr>
        </p:nvSpPr>
        <p:spPr>
          <a:xfrm>
            <a:off x="251520" y="933450"/>
            <a:ext cx="8229600" cy="2448619"/>
          </a:xfrm>
          <a:pattFill prst="dotGrid">
            <a:fgClr>
              <a:schemeClr val="accent1"/>
            </a:fgClr>
            <a:bgClr>
              <a:schemeClr val="bg1"/>
            </a:bgClr>
          </a:pattFill>
          <a:ln>
            <a:solidFill>
              <a:schemeClr val="accent2">
                <a:lumMod val="75000"/>
              </a:schemeClr>
            </a:solidFill>
          </a:ln>
        </p:spPr>
        <p:txBody>
          <a:bodyPr rtlCol="0">
            <a:noAutofit/>
          </a:bodyPr>
          <a:lstStyle/>
          <a:p>
            <a:pPr marL="0" indent="442913" algn="just" eaLnBrk="1" fontAlgn="auto" hangingPunct="1">
              <a:lnSpc>
                <a:spcPct val="80000"/>
              </a:lnSpc>
              <a:spcAft>
                <a:spcPts val="0"/>
              </a:spcAft>
              <a:buNone/>
              <a:defRPr/>
            </a:pP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Ўрмаловчи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буғдойиқ</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Elytrigia</a:t>
            </a:r>
            <a:r>
              <a:rPr lang="en-US"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repens</a:t>
            </a:r>
            <a:r>
              <a:rPr lang="en-US" altLang="ru-RU" sz="2200" dirty="0">
                <a:solidFill>
                  <a:schemeClr val="tx1">
                    <a:lumMod val="75000"/>
                    <a:lumOff val="25000"/>
                  </a:schemeClr>
                </a:solidFill>
                <a:latin typeface="Times New Roman" panose="02020603050405020304" pitchFamily="18" charset="0"/>
                <a:cs typeface="Times New Roman" panose="02020603050405020304" pitchFamily="18" charset="0"/>
              </a:rPr>
              <a:t> L.)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Кўпйиллик</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устки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баргли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илдизпояли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илдизи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кучли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ривожланган</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қўнғирбош</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ўт</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Сув</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етишмаган</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шароитда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ўсимлик</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бўйи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50-80 см,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етарли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бўлганда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100-120 см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ва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ундан</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ортиқ</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бўлади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a:t>
            </a:r>
          </a:p>
          <a:p>
            <a:pPr marL="0" indent="442913" algn="just" eaLnBrk="1" fontAlgn="auto" hangingPunct="1">
              <a:lnSpc>
                <a:spcPct val="80000"/>
              </a:lnSpc>
              <a:spcAft>
                <a:spcPts val="0"/>
              </a:spcAft>
              <a:buNone/>
              <a:defRPr/>
            </a:pP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Яйлов</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учун</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фойдаланилганда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қорамол</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ва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отлар</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яхши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қўй</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ва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эчкилар</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ўртача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ейди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Аммо</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гуллагандан</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кейин</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пояси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дағаллашади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ва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ҳамма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турдаги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ҳайвонлар</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ёмон</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ейди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Гуллаш</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охирига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етмай</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ўрилган</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ўрмаловчи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буғдойиқ</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майин</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тўйимли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пичан</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беради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a:t>
            </a:r>
          </a:p>
        </p:txBody>
      </p:sp>
      <p:pic>
        <p:nvPicPr>
          <p:cNvPr id="10242" name="Picture 2" descr="C:\ЮНЕСКО\Слайдлар\Ем хашак етиштириш\рАСМЛАР\скачанные файлы (9).jpg"/>
          <p:cNvPicPr>
            <a:picLocks noChangeAspect="1" noChangeArrowheads="1"/>
          </p:cNvPicPr>
          <p:nvPr/>
        </p:nvPicPr>
        <p:blipFill>
          <a:blip r:embed="rId2"/>
          <a:srcRect/>
          <a:stretch>
            <a:fillRect/>
          </a:stretch>
        </p:blipFill>
        <p:spPr bwMode="auto">
          <a:xfrm>
            <a:off x="71406" y="3571876"/>
            <a:ext cx="2500330" cy="3000396"/>
          </a:xfrm>
          <a:prstGeom prst="rect">
            <a:avLst/>
          </a:prstGeom>
          <a:noFill/>
        </p:spPr>
      </p:pic>
      <p:pic>
        <p:nvPicPr>
          <p:cNvPr id="10243" name="Picture 3" descr="C:\ЮНЕСКО\Слайдлар\Ем хашак етиштириш\рАСМЛАР\elytrigia_repens_nmk_10.jpg"/>
          <p:cNvPicPr>
            <a:picLocks noChangeAspect="1" noChangeArrowheads="1"/>
          </p:cNvPicPr>
          <p:nvPr/>
        </p:nvPicPr>
        <p:blipFill>
          <a:blip r:embed="rId3"/>
          <a:srcRect/>
          <a:stretch>
            <a:fillRect/>
          </a:stretch>
        </p:blipFill>
        <p:spPr bwMode="auto">
          <a:xfrm>
            <a:off x="5500694" y="3571876"/>
            <a:ext cx="3571900" cy="2857500"/>
          </a:xfrm>
          <a:prstGeom prst="rect">
            <a:avLst/>
          </a:prstGeom>
          <a:noFill/>
        </p:spPr>
      </p:pic>
      <p:pic>
        <p:nvPicPr>
          <p:cNvPr id="10244" name="Picture 4" descr="C:\ЮНЕСКО\Слайдлар\Ем хашак етиштириш\рАСМЛАР\1024px-Elytrigia_repens_Juolavehnä_IMG_0659_C.JPG"/>
          <p:cNvPicPr>
            <a:picLocks noChangeAspect="1" noChangeArrowheads="1"/>
          </p:cNvPicPr>
          <p:nvPr/>
        </p:nvPicPr>
        <p:blipFill>
          <a:blip r:embed="rId4"/>
          <a:srcRect/>
          <a:stretch>
            <a:fillRect/>
          </a:stretch>
        </p:blipFill>
        <p:spPr bwMode="auto">
          <a:xfrm>
            <a:off x="2643174" y="3643314"/>
            <a:ext cx="2714644" cy="2643206"/>
          </a:xfrm>
          <a:prstGeom prst="rect">
            <a:avLst/>
          </a:prstGeom>
          <a:noFill/>
        </p:spPr>
      </p:pic>
    </p:spTree>
    <p:extLst>
      <p:ext uri="{BB962C8B-B14F-4D97-AF65-F5344CB8AC3E}">
        <p14:creationId xmlns:p14="http://schemas.microsoft.com/office/powerpoint/2010/main" xmlns="" val="428520527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95288" y="333375"/>
            <a:ext cx="8229600" cy="485775"/>
          </a:xfrm>
        </p:spPr>
        <p:txBody>
          <a:bodyPr/>
          <a:lstStyle/>
          <a:p>
            <a:pPr algn="ctr" eaLnBrk="1" hangingPunct="1"/>
            <a:r>
              <a:rPr lang="uz-Cyrl-UZ" altLang="ru-RU" sz="2800" dirty="0" smtClean="0">
                <a:latin typeface="Times New Roman" panose="02020603050405020304" pitchFamily="18" charset="0"/>
                <a:cs typeface="Times New Roman" panose="02020603050405020304" pitchFamily="18" charset="0"/>
              </a:rPr>
              <a:t> </a:t>
            </a:r>
            <a:r>
              <a:rPr lang="ru-RU" sz="2800" b="1" dirty="0" err="1">
                <a:solidFill>
                  <a:srgbClr val="0B01D1"/>
                </a:solidFill>
              </a:rPr>
              <a:t>Ялтирбош</a:t>
            </a:r>
            <a:endParaRPr lang="ru-RU" altLang="ru-RU" sz="2800" dirty="0" smtClean="0">
              <a:solidFill>
                <a:srgbClr val="0B01D1"/>
              </a:solidFill>
              <a:latin typeface="Times New Roman" panose="02020603050405020304" pitchFamily="18" charset="0"/>
              <a:cs typeface="Times New Roman" panose="02020603050405020304" pitchFamily="18" charset="0"/>
            </a:endParaRPr>
          </a:p>
        </p:txBody>
      </p:sp>
      <p:sp>
        <p:nvSpPr>
          <p:cNvPr id="25603" name="Rectangle 3"/>
          <p:cNvSpPr>
            <a:spLocks noGrp="1" noChangeArrowheads="1"/>
          </p:cNvSpPr>
          <p:nvPr>
            <p:ph idx="1"/>
          </p:nvPr>
        </p:nvSpPr>
        <p:spPr>
          <a:xfrm>
            <a:off x="107504" y="1052736"/>
            <a:ext cx="5184775" cy="5568950"/>
          </a:xfrm>
          <a:pattFill prst="pct20">
            <a:fgClr>
              <a:srgbClr val="0B01D1"/>
            </a:fgClr>
            <a:bgClr>
              <a:schemeClr val="bg1"/>
            </a:bgClr>
          </a:pattFill>
          <a:ln>
            <a:solidFill>
              <a:schemeClr val="accent2">
                <a:lumMod val="75000"/>
              </a:schemeClr>
            </a:solidFill>
          </a:ln>
        </p:spPr>
        <p:txBody>
          <a:bodyPr rtlCol="0">
            <a:noAutofit/>
          </a:bodyPr>
          <a:lstStyle/>
          <a:p>
            <a:pPr marL="0" indent="0" algn="just" eaLnBrk="1" fontAlgn="auto" hangingPunct="1">
              <a:spcAft>
                <a:spcPts val="0"/>
              </a:spcAft>
              <a:buNone/>
              <a:defRPr/>
            </a:pPr>
            <a:r>
              <a:rPr lang="uz-Cyrl-UZ" altLang="ru-RU" dirty="0" smtClean="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Ялтирбош</a:t>
            </a:r>
            <a:r>
              <a:rPr lang="ru-RU" altLang="ru-RU" dirty="0">
                <a:solidFill>
                  <a:srgbClr val="0B01D1"/>
                </a:solidFill>
                <a:latin typeface="Times New Roman" panose="02020603050405020304" pitchFamily="18" charset="0"/>
                <a:cs typeface="Times New Roman" panose="02020603050405020304" pitchFamily="18" charset="0"/>
              </a:rPr>
              <a:t> (</a:t>
            </a:r>
            <a:r>
              <a:rPr lang="en-US" altLang="ru-RU" dirty="0" err="1">
                <a:solidFill>
                  <a:srgbClr val="0B01D1"/>
                </a:solidFill>
                <a:latin typeface="Times New Roman" panose="02020603050405020304" pitchFamily="18" charset="0"/>
                <a:cs typeface="Times New Roman" panose="02020603050405020304" pitchFamily="18" charset="0"/>
              </a:rPr>
              <a:t>Anisanta</a:t>
            </a:r>
            <a:r>
              <a:rPr lang="en-US" altLang="ru-RU" dirty="0">
                <a:solidFill>
                  <a:srgbClr val="0B01D1"/>
                </a:solidFill>
                <a:latin typeface="Times New Roman" panose="02020603050405020304" pitchFamily="18" charset="0"/>
                <a:cs typeface="Times New Roman" panose="02020603050405020304" pitchFamily="18" charset="0"/>
              </a:rPr>
              <a:t> </a:t>
            </a:r>
            <a:r>
              <a:rPr lang="en-US" altLang="ru-RU" dirty="0" err="1">
                <a:solidFill>
                  <a:srgbClr val="0B01D1"/>
                </a:solidFill>
                <a:latin typeface="Times New Roman" panose="02020603050405020304" pitchFamily="18" charset="0"/>
                <a:cs typeface="Times New Roman" panose="02020603050405020304" pitchFamily="18" charset="0"/>
              </a:rPr>
              <a:t>tektorum</a:t>
            </a:r>
            <a:r>
              <a:rPr lang="en-US" altLang="ru-RU" dirty="0">
                <a:solidFill>
                  <a:srgbClr val="0B01D1"/>
                </a:solidFill>
                <a:latin typeface="Times New Roman" panose="02020603050405020304" pitchFamily="18" charset="0"/>
                <a:cs typeface="Times New Roman" panose="02020603050405020304" pitchFamily="18" charset="0"/>
              </a:rPr>
              <a:t> (L.) </a:t>
            </a:r>
            <a:r>
              <a:rPr lang="en-US" altLang="ru-RU" dirty="0" err="1">
                <a:solidFill>
                  <a:srgbClr val="0B01D1"/>
                </a:solidFill>
                <a:latin typeface="Times New Roman" panose="02020603050405020304" pitchFamily="18" charset="0"/>
                <a:cs typeface="Times New Roman" panose="02020603050405020304" pitchFamily="18" charset="0"/>
              </a:rPr>
              <a:t>Nevski</a:t>
            </a:r>
            <a:r>
              <a:rPr lang="en-US" altLang="ru-RU" dirty="0">
                <a:solidFill>
                  <a:srgbClr val="0B01D1"/>
                </a:solidFill>
                <a:latin typeface="Times New Roman" panose="02020603050405020304" pitchFamily="18" charset="0"/>
                <a:cs typeface="Times New Roman" panose="02020603050405020304" pitchFamily="18" charset="0"/>
              </a:rPr>
              <a:t>) - </a:t>
            </a:r>
            <a:r>
              <a:rPr lang="ru-RU" altLang="ru-RU" dirty="0" err="1">
                <a:solidFill>
                  <a:srgbClr val="0B01D1"/>
                </a:solidFill>
                <a:latin typeface="Times New Roman" panose="02020603050405020304" pitchFamily="18" charset="0"/>
                <a:cs typeface="Times New Roman" panose="02020603050405020304" pitchFamily="18" charset="0"/>
              </a:rPr>
              <a:t>қўнғирбошлар</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оиласига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мансуб</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бирйиллик</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юқори</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тўйимли</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ўсимлик</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Чўл</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зонасининг</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деярли</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барча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тупроқ</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шароитида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тарқалган</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Эрта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баҳорда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витаминли</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тўйимли</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озуқа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ҳисобланади</a:t>
            </a:r>
            <a:r>
              <a:rPr lang="ru-RU" altLang="ru-RU" dirty="0">
                <a:solidFill>
                  <a:srgbClr val="0B01D1"/>
                </a:solidFill>
                <a:latin typeface="Times New Roman" panose="02020603050405020304" pitchFamily="18" charset="0"/>
                <a:cs typeface="Times New Roman" panose="02020603050405020304" pitchFamily="18" charset="0"/>
              </a:rPr>
              <a:t>.</a:t>
            </a:r>
          </a:p>
          <a:p>
            <a:pPr marL="0" indent="0" algn="just" eaLnBrk="1" fontAlgn="auto" hangingPunct="1">
              <a:spcAft>
                <a:spcPts val="0"/>
              </a:spcAft>
              <a:buNone/>
              <a:defRPr/>
            </a:pPr>
            <a:r>
              <a:rPr lang="ru-RU" altLang="ru-RU" dirty="0" err="1">
                <a:solidFill>
                  <a:srgbClr val="0B01D1"/>
                </a:solidFill>
                <a:latin typeface="Times New Roman" panose="02020603050405020304" pitchFamily="18" charset="0"/>
                <a:cs typeface="Times New Roman" panose="02020603050405020304" pitchFamily="18" charset="0"/>
              </a:rPr>
              <a:t>Яйловларда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февралнинг</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ўрталарида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униб</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чиқади</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апрелнинг</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охирида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гуллаб</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ўз</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вегетациясини</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тугатади</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ёзда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тўкилган-сочилганлари</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хас</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ҳолатида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истеъмол</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қилинади</a:t>
            </a:r>
            <a:r>
              <a:rPr lang="ru-RU" altLang="ru-RU" dirty="0">
                <a:solidFill>
                  <a:srgbClr val="0B01D1"/>
                </a:solidFill>
                <a:latin typeface="Times New Roman" panose="02020603050405020304" pitchFamily="18" charset="0"/>
                <a:cs typeface="Times New Roman" panose="02020603050405020304" pitchFamily="18" charset="0"/>
              </a:rPr>
              <a:t>.</a:t>
            </a:r>
          </a:p>
          <a:p>
            <a:pPr marL="0" indent="0" algn="just" eaLnBrk="1" fontAlgn="auto" hangingPunct="1">
              <a:spcAft>
                <a:spcPts val="0"/>
              </a:spcAft>
              <a:buNone/>
              <a:defRPr/>
            </a:pPr>
            <a:r>
              <a:rPr lang="ru-RU" altLang="ru-RU" dirty="0">
                <a:solidFill>
                  <a:srgbClr val="0B01D1"/>
                </a:solidFill>
                <a:latin typeface="Times New Roman" panose="02020603050405020304" pitchFamily="18" charset="0"/>
                <a:cs typeface="Times New Roman" panose="02020603050405020304" pitchFamily="18" charset="0"/>
              </a:rPr>
              <a:t>100 кг </a:t>
            </a:r>
            <a:r>
              <a:rPr lang="ru-RU" altLang="ru-RU" dirty="0" err="1">
                <a:solidFill>
                  <a:srgbClr val="0B01D1"/>
                </a:solidFill>
                <a:latin typeface="Times New Roman" panose="02020603050405020304" pitchFamily="18" charset="0"/>
                <a:cs typeface="Times New Roman" panose="02020603050405020304" pitchFamily="18" charset="0"/>
              </a:rPr>
              <a:t>қуруқ</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хашагида</a:t>
            </a:r>
            <a:r>
              <a:rPr lang="ru-RU" altLang="ru-RU" dirty="0">
                <a:solidFill>
                  <a:srgbClr val="0B01D1"/>
                </a:solidFill>
                <a:latin typeface="Times New Roman" panose="02020603050405020304" pitchFamily="18" charset="0"/>
                <a:cs typeface="Times New Roman" panose="02020603050405020304" pitchFamily="18" charset="0"/>
              </a:rPr>
              <a:t> 92,3 </a:t>
            </a:r>
            <a:r>
              <a:rPr lang="ru-RU" altLang="ru-RU" dirty="0" err="1">
                <a:solidFill>
                  <a:srgbClr val="0B01D1"/>
                </a:solidFill>
                <a:latin typeface="Times New Roman" panose="02020603050405020304" pitchFamily="18" charset="0"/>
                <a:cs typeface="Times New Roman" panose="02020603050405020304" pitchFamily="18" charset="0"/>
              </a:rPr>
              <a:t>озуқа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бирлиги</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ва</a:t>
            </a:r>
            <a:r>
              <a:rPr lang="ru-RU" altLang="ru-RU" dirty="0">
                <a:solidFill>
                  <a:srgbClr val="0B01D1"/>
                </a:solidFill>
                <a:latin typeface="Times New Roman" panose="02020603050405020304" pitchFamily="18" charset="0"/>
                <a:cs typeface="Times New Roman" panose="02020603050405020304" pitchFamily="18" charset="0"/>
              </a:rPr>
              <a:t> 5,4 кг </a:t>
            </a:r>
            <a:r>
              <a:rPr lang="ru-RU" altLang="ru-RU" dirty="0" err="1">
                <a:solidFill>
                  <a:srgbClr val="0B01D1"/>
                </a:solidFill>
                <a:latin typeface="Times New Roman" panose="02020603050405020304" pitchFamily="18" charset="0"/>
                <a:cs typeface="Times New Roman" panose="02020603050405020304" pitchFamily="18" charset="0"/>
              </a:rPr>
              <a:t>енгил</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ҳазм</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бўлувчи</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оқсил</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мавжуд</a:t>
            </a:r>
            <a:r>
              <a:rPr lang="ru-RU" altLang="ru-RU" dirty="0">
                <a:solidFill>
                  <a:srgbClr val="0B01D1"/>
                </a:solidFill>
                <a:latin typeface="Times New Roman" panose="02020603050405020304" pitchFamily="18" charset="0"/>
                <a:cs typeface="Times New Roman" panose="02020603050405020304" pitchFamily="18" charset="0"/>
              </a:rPr>
              <a:t>; 100 г </a:t>
            </a:r>
            <a:r>
              <a:rPr lang="ru-RU" altLang="ru-RU" dirty="0" err="1">
                <a:solidFill>
                  <a:srgbClr val="0B01D1"/>
                </a:solidFill>
                <a:latin typeface="Times New Roman" panose="02020603050405020304" pitchFamily="18" charset="0"/>
                <a:cs typeface="Times New Roman" panose="02020603050405020304" pitchFamily="18" charset="0"/>
              </a:rPr>
              <a:t>хашагида</a:t>
            </a:r>
            <a:r>
              <a:rPr lang="ru-RU" altLang="ru-RU" dirty="0">
                <a:solidFill>
                  <a:srgbClr val="0B01D1"/>
                </a:solidFill>
                <a:latin typeface="Times New Roman" panose="02020603050405020304" pitchFamily="18" charset="0"/>
                <a:cs typeface="Times New Roman" panose="02020603050405020304" pitchFamily="18" charset="0"/>
              </a:rPr>
              <a:t> 55 мг каротин </a:t>
            </a:r>
            <a:r>
              <a:rPr lang="ru-RU" altLang="ru-RU" dirty="0" err="1">
                <a:solidFill>
                  <a:srgbClr val="0B01D1"/>
                </a:solidFill>
                <a:latin typeface="Times New Roman" panose="02020603050405020304" pitchFamily="18" charset="0"/>
                <a:cs typeface="Times New Roman" panose="02020603050405020304" pitchFamily="18" charset="0"/>
              </a:rPr>
              <a:t>сақлайди</a:t>
            </a:r>
            <a:r>
              <a:rPr lang="ru-RU" altLang="ru-RU" dirty="0">
                <a:solidFill>
                  <a:srgbClr val="0B01D1"/>
                </a:solidFill>
                <a:latin typeface="Times New Roman" panose="02020603050405020304" pitchFamily="18" charset="0"/>
                <a:cs typeface="Times New Roman" panose="02020603050405020304" pitchFamily="18" charset="0"/>
              </a:rPr>
              <a:t>.</a:t>
            </a:r>
          </a:p>
          <a:p>
            <a:pPr marL="0" indent="0" algn="just" eaLnBrk="1" fontAlgn="auto" hangingPunct="1">
              <a:spcAft>
                <a:spcPts val="0"/>
              </a:spcAft>
              <a:buNone/>
              <a:defRPr/>
            </a:pPr>
            <a:r>
              <a:rPr lang="ru-RU" altLang="ru-RU" dirty="0" err="1">
                <a:solidFill>
                  <a:srgbClr val="0B01D1"/>
                </a:solidFill>
                <a:latin typeface="Times New Roman" panose="02020603050405020304" pitchFamily="18" charset="0"/>
                <a:cs typeface="Times New Roman" panose="02020603050405020304" pitchFamily="18" charset="0"/>
              </a:rPr>
              <a:t>Ялтирбош</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якка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ҳолда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кенг</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майдонлар</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ҳосил</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қилмаса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ҳам</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бошқа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турлар</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билан</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бемалол</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ўсганлиги</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сабабли</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моллар</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рационини</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яхшилайди</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Ҳосилдорлиги</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гектаридан</a:t>
            </a:r>
            <a:r>
              <a:rPr lang="ru-RU" altLang="ru-RU" dirty="0">
                <a:solidFill>
                  <a:srgbClr val="0B01D1"/>
                </a:solidFill>
                <a:latin typeface="Times New Roman" panose="02020603050405020304" pitchFamily="18" charset="0"/>
                <a:cs typeface="Times New Roman" panose="02020603050405020304" pitchFamily="18" charset="0"/>
              </a:rPr>
              <a:t> 3-5 ц. </a:t>
            </a:r>
            <a:r>
              <a:rPr lang="ru-RU" altLang="ru-RU" dirty="0" err="1">
                <a:solidFill>
                  <a:srgbClr val="0B01D1"/>
                </a:solidFill>
                <a:latin typeface="Times New Roman" panose="02020603050405020304" pitchFamily="18" charset="0"/>
                <a:cs typeface="Times New Roman" panose="02020603050405020304" pitchFamily="18" charset="0"/>
              </a:rPr>
              <a:t>атрофида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кўкат</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ва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хас</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ҳолида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ҳам</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қўйлар</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яхши</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ейди</a:t>
            </a:r>
            <a:r>
              <a:rPr lang="ru-RU" altLang="ru-RU" dirty="0">
                <a:solidFill>
                  <a:srgbClr val="0B01D1"/>
                </a:solidFill>
                <a:latin typeface="Times New Roman" panose="02020603050405020304" pitchFamily="18" charset="0"/>
                <a:cs typeface="Times New Roman" panose="02020603050405020304" pitchFamily="18" charset="0"/>
              </a:rPr>
              <a:t>.</a:t>
            </a:r>
          </a:p>
          <a:p>
            <a:pPr marL="0" indent="0" algn="just" eaLnBrk="1" fontAlgn="auto" hangingPunct="1">
              <a:spcAft>
                <a:spcPts val="0"/>
              </a:spcAft>
              <a:buFont typeface="Wingdings 3" panose="05040102010807070707" pitchFamily="18" charset="2"/>
              <a:buNone/>
              <a:defRPr/>
            </a:pPr>
            <a:r>
              <a:rPr lang="uz-Cyrl-UZ" altLang="ru-RU" dirty="0" smtClean="0">
                <a:solidFill>
                  <a:srgbClr val="0B01D1"/>
                </a:solidFill>
                <a:latin typeface="Times New Roman" panose="02020603050405020304" pitchFamily="18" charset="0"/>
                <a:cs typeface="Times New Roman" panose="02020603050405020304" pitchFamily="18" charset="0"/>
              </a:rPr>
              <a:t>.</a:t>
            </a:r>
            <a:endParaRPr lang="uz-Cyrl-UZ" altLang="ru-RU" dirty="0">
              <a:solidFill>
                <a:srgbClr val="0B01D1"/>
              </a:solidFill>
              <a:latin typeface="Times New Roman" panose="02020603050405020304" pitchFamily="18" charset="0"/>
              <a:cs typeface="Times New Roman" panose="02020603050405020304" pitchFamily="18" charset="0"/>
            </a:endParaRPr>
          </a:p>
        </p:txBody>
      </p:sp>
      <p:pic>
        <p:nvPicPr>
          <p:cNvPr id="11266" name="Picture 2" descr="C:\ЮНЕСКО\Слайдлар\Ем хашак етиштириш\рАСМЛАР\185.jpg"/>
          <p:cNvPicPr>
            <a:picLocks noChangeAspect="1" noChangeArrowheads="1"/>
          </p:cNvPicPr>
          <p:nvPr/>
        </p:nvPicPr>
        <p:blipFill>
          <a:blip r:embed="rId2"/>
          <a:srcRect/>
          <a:stretch>
            <a:fillRect/>
          </a:stretch>
        </p:blipFill>
        <p:spPr bwMode="auto">
          <a:xfrm>
            <a:off x="5697574" y="142852"/>
            <a:ext cx="3232144" cy="3571900"/>
          </a:xfrm>
          <a:prstGeom prst="rect">
            <a:avLst/>
          </a:prstGeom>
          <a:noFill/>
        </p:spPr>
      </p:pic>
      <p:pic>
        <p:nvPicPr>
          <p:cNvPr id="11267" name="Picture 3" descr="C:\ЮНЕСКО\Слайдлар\Ем хашак етиштириш\рАСМЛАР\anisantha-tectorum-optimized-photo3.jpg"/>
          <p:cNvPicPr>
            <a:picLocks noChangeAspect="1" noChangeArrowheads="1"/>
          </p:cNvPicPr>
          <p:nvPr/>
        </p:nvPicPr>
        <p:blipFill>
          <a:blip r:embed="rId3" cstate="print"/>
          <a:srcRect/>
          <a:stretch>
            <a:fillRect/>
          </a:stretch>
        </p:blipFill>
        <p:spPr bwMode="auto">
          <a:xfrm>
            <a:off x="5659008" y="3929066"/>
            <a:ext cx="3342148" cy="2492332"/>
          </a:xfrm>
          <a:prstGeom prst="rect">
            <a:avLst/>
          </a:prstGeom>
          <a:noFill/>
        </p:spPr>
      </p:pic>
    </p:spTree>
    <p:extLst>
      <p:ext uri="{BB962C8B-B14F-4D97-AF65-F5344CB8AC3E}">
        <p14:creationId xmlns:p14="http://schemas.microsoft.com/office/powerpoint/2010/main" xmlns="" val="226826835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Содержимое 2"/>
          <p:cNvSpPr>
            <a:spLocks noGrp="1"/>
          </p:cNvSpPr>
          <p:nvPr>
            <p:ph idx="4294967295"/>
          </p:nvPr>
        </p:nvSpPr>
        <p:spPr>
          <a:xfrm>
            <a:off x="1042988" y="1844675"/>
            <a:ext cx="6400800" cy="2305050"/>
          </a:xfrm>
        </p:spPr>
        <p:txBody>
          <a:bodyPr rtlCol="0">
            <a:normAutofit/>
          </a:bodyPr>
          <a:lstStyle/>
          <a:p>
            <a:pPr marL="0" indent="0" algn="ctr" eaLnBrk="1" fontAlgn="auto" hangingPunct="1">
              <a:spcAft>
                <a:spcPts val="0"/>
              </a:spcAft>
              <a:buFont typeface="Wingdings 3" panose="05040102010807070707" pitchFamily="18" charset="2"/>
              <a:buNone/>
              <a:defRPr/>
            </a:pPr>
            <a:r>
              <a:rPr lang="uz-Cyrl-UZ" altLang="ru-RU" sz="6100" b="1" dirty="0" smtClean="0">
                <a:solidFill>
                  <a:srgbClr val="FF3300"/>
                </a:solidFill>
                <a:effectLst>
                  <a:outerShdw blurRad="38100" dist="38100" dir="2700000" algn="tl">
                    <a:srgbClr val="000000"/>
                  </a:outerShdw>
                </a:effectLst>
              </a:rPr>
              <a:t>Эътиборингиз </a:t>
            </a:r>
            <a:r>
              <a:rPr lang="uz-Cyrl-UZ" altLang="ru-RU" sz="6100" b="1" dirty="0">
                <a:solidFill>
                  <a:srgbClr val="FF3300"/>
                </a:solidFill>
                <a:effectLst>
                  <a:outerShdw blurRad="38100" dist="38100" dir="2700000" algn="tl">
                    <a:srgbClr val="000000"/>
                  </a:outerShdw>
                </a:effectLst>
              </a:rPr>
              <a:t>учун рахмат</a:t>
            </a:r>
            <a:endParaRPr lang="ru-RU" altLang="ru-RU" sz="6100" b="1" dirty="0">
              <a:solidFill>
                <a:srgbClr val="FF3300"/>
              </a:solidFill>
              <a:effectLst>
                <a:outerShdw blurRad="38100" dist="38100" dir="2700000" algn="tl">
                  <a:srgbClr val="000000"/>
                </a:outerShdw>
              </a:effectLst>
            </a:endParaRPr>
          </a:p>
        </p:txBody>
      </p:sp>
    </p:spTree>
  </p:cSld>
  <p:clrMapOvr>
    <a:masterClrMapping/>
  </p:clrMapOvr>
  <p:transition spd="slow" advClick="0" advTm="5000"/>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7f5e3b2eda3ab9429dcc41c0c144cbaabcbfe143"/>
</p:tagLst>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
  <TotalTime>923</TotalTime>
  <Words>1037</Words>
  <Application>Microsoft Office PowerPoint</Application>
  <PresentationFormat>Экран (4:3)</PresentationFormat>
  <Paragraphs>93</Paragraphs>
  <Slides>22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22</vt:i4>
      </vt:variant>
    </vt:vector>
  </HeadingPairs>
  <TitlesOfParts>
    <vt:vector size="23" baseType="lpstr">
      <vt:lpstr>Грань</vt:lpstr>
      <vt:lpstr>12-мавзу:  ЯЙЛОВЛАРИДА ТАРҚАЛГАН БУТА ВА ЯРИМ БУТА ЎСИМЛИКЛАР</vt:lpstr>
      <vt:lpstr>Слайд 2</vt:lpstr>
      <vt:lpstr>Слайд 3</vt:lpstr>
      <vt:lpstr>Слайд 4</vt:lpstr>
      <vt:lpstr>Бутачалар.</vt:lpstr>
      <vt:lpstr>Слайд 6</vt:lpstr>
      <vt:lpstr>Слайд 7</vt:lpstr>
      <vt:lpstr>Оқ саксовул </vt:lpstr>
      <vt:lpstr>Черкез (норбоялиш) </vt:lpstr>
      <vt:lpstr> Черкез (Палецкий шўраси)</vt:lpstr>
      <vt:lpstr>Қандимлар. </vt:lpstr>
      <vt:lpstr>Қизилча (боржоқ)</vt:lpstr>
      <vt:lpstr> </vt:lpstr>
      <vt:lpstr>Изен </vt:lpstr>
      <vt:lpstr>Қуйровуқ</vt:lpstr>
      <vt:lpstr>Шувоқлар</vt:lpstr>
      <vt:lpstr>Трескен</vt:lpstr>
      <vt:lpstr>Янтоқ</vt:lpstr>
      <vt:lpstr> Қўнғирбош</vt:lpstr>
      <vt:lpstr>Ўрмаловчи буғдойиқ.</vt:lpstr>
      <vt:lpstr> Ялтирбош</vt:lpstr>
      <vt:lpstr>Слайд 22</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Ем-хашак ўтлар  умумий тавсифи. Кўк беда аҳамияти ва  етиштириш технологияси</dc:title>
  <dc:creator>UserXP</dc:creator>
  <cp:lastModifiedBy>User</cp:lastModifiedBy>
  <cp:revision>57</cp:revision>
  <dcterms:created xsi:type="dcterms:W3CDTF">2011-05-03T08:53:25Z</dcterms:created>
  <dcterms:modified xsi:type="dcterms:W3CDTF">2017-11-16T12:48:00Z</dcterms:modified>
</cp:coreProperties>
</file>