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86.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diagrams/quickStyle2.xml" ContentType="application/vnd.openxmlformats-officedocument.drawingml.diagramStyl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Override PartName="/ppt/slideLayouts/slideLayout82.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docProps/custom.xml" ContentType="application/vnd.openxmlformats-officedocument.custom-properties+xml"/>
  <Override PartName="/ppt/slideMasters/slideMaster8.xml" ContentType="application/vnd.openxmlformats-officedocument.presentationml.slideMaster+xml"/>
  <Override PartName="/ppt/diagrams/layout1.xml" ContentType="application/vnd.openxmlformats-officedocument.drawingml.diagramLayout+xml"/>
  <Override PartName="/ppt/diagrams/data2.xml" ContentType="application/vnd.openxmlformats-officedocument.drawingml.diagramData+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Layouts/slideLayout87.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58.xml" ContentType="application/vnd.openxmlformats-officedocument.presentationml.slideLayout+xml"/>
  <Override PartName="/ppt/slideLayouts/slideLayout76.xml" ContentType="application/vnd.openxmlformats-officedocument.presentationml.slideLayout+xml"/>
  <Default Extension="png" ContentType="image/png"/>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Layouts/slideLayout83.xml" ContentType="application/vnd.openxmlformats-officedocument.presentationml.slideLayout+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63.xml" ContentType="application/vnd.openxmlformats-officedocument.presentationml.slideLayout+xml"/>
  <Override PartName="/ppt/slideLayouts/slideLayout72.xml" ContentType="application/vnd.openxmlformats-officedocument.presentationml.slideLayout+xml"/>
  <Override PartName="/ppt/slideLayouts/slideLayout81.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ppt/slideLayouts/slideLayout70.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slideMasters/slideMaster7.xml" ContentType="application/vnd.openxmlformats-officedocument.presentationml.slideMaster+xml"/>
  <Override PartName="/ppt/theme/theme9.xml" ContentType="application/vnd.openxmlformats-officedocument.theme+xml"/>
  <Override PartName="/ppt/diagrams/data3.xml" ContentType="application/vnd.openxmlformats-officedocument.drawingml.diagramData+xml"/>
  <Override PartName="/ppt/slideMasters/slideMaster5.xml" ContentType="application/vnd.openxmlformats-officedocument.presentationml.slideMaster+xml"/>
  <Override PartName="/ppt/slides/slide8.xml" ContentType="application/vnd.openxmlformats-officedocument.presentationml.slide+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theme/theme7.xml" ContentType="application/vnd.openxmlformats-officedocument.theme+xml"/>
  <Override PartName="/ppt/slideLayouts/slideLayout79.xml" ContentType="application/vnd.openxmlformats-officedocument.presentationml.slideLayout+xml"/>
  <Override PartName="/ppt/slideLayouts/slideLayout88.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Default Extension="rels" ContentType="application/vnd.openxmlformats-package.relationships+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diagrams/layout3.xml" ContentType="application/vnd.openxmlformats-officedocument.drawingml.diagramLayout+xml"/>
  <Override PartName="/ppt/slideMasters/slideMaster6.xml" ContentType="application/vnd.openxmlformats-officedocument.presentationml.slideMaster+xml"/>
  <Override PartName="/ppt/theme/theme8.xml" ContentType="application/vnd.openxmlformats-officedocument.theme+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slideMasters/slideMaster2.xml" ContentType="application/vnd.openxmlformats-officedocument.presentationml.slideMaster+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notesSlides/notesSlide1.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11" r:id="rId2"/>
    <p:sldMasterId id="2147483723" r:id="rId3"/>
    <p:sldMasterId id="2147483735" r:id="rId4"/>
    <p:sldMasterId id="2147483747" r:id="rId5"/>
    <p:sldMasterId id="2147483771" r:id="rId6"/>
    <p:sldMasterId id="2147483783" r:id="rId7"/>
    <p:sldMasterId id="2147483795" r:id="rId8"/>
  </p:sldMasterIdLst>
  <p:notesMasterIdLst>
    <p:notesMasterId r:id="rId31"/>
  </p:notesMasterIdLst>
  <p:sldIdLst>
    <p:sldId id="256" r:id="rId9"/>
    <p:sldId id="295" r:id="rId10"/>
    <p:sldId id="325" r:id="rId11"/>
    <p:sldId id="300" r:id="rId12"/>
    <p:sldId id="326" r:id="rId13"/>
    <p:sldId id="297" r:id="rId14"/>
    <p:sldId id="299" r:id="rId15"/>
    <p:sldId id="314" r:id="rId16"/>
    <p:sldId id="301" r:id="rId17"/>
    <p:sldId id="327" r:id="rId18"/>
    <p:sldId id="316" r:id="rId19"/>
    <p:sldId id="317" r:id="rId20"/>
    <p:sldId id="328" r:id="rId21"/>
    <p:sldId id="329" r:id="rId22"/>
    <p:sldId id="318" r:id="rId23"/>
    <p:sldId id="305" r:id="rId24"/>
    <p:sldId id="320" r:id="rId25"/>
    <p:sldId id="321" r:id="rId26"/>
    <p:sldId id="323" r:id="rId27"/>
    <p:sldId id="324" r:id="rId28"/>
    <p:sldId id="269" r:id="rId29"/>
    <p:sldId id="266" r:id="rId30"/>
  </p:sldIdLst>
  <p:sldSz cx="9144000" cy="6858000" type="screen4x3"/>
  <p:notesSz cx="6858000" cy="9144000"/>
  <p:custDataLst>
    <p:tags r:id="rId32"/>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9933FF"/>
    <a:srgbClr val="006600"/>
    <a:srgbClr val="00808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Стиль из темы 2 - акцент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9C7853C-536D-4A76-A0AE-DD22124D55A5}" styleName="Стиль из темы 1 - акцент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27F97BB-C833-4FB7-BDE5-3F7075034690}" styleName="Стиль из темы 2 - акцент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66" d="100"/>
          <a:sy n="66" d="100"/>
        </p:scale>
        <p:origin x="-1404"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slideMaster" Target="slideMasters/slideMaster3.xml"/><Relationship Id="rId21" Type="http://schemas.openxmlformats.org/officeDocument/2006/relationships/slide" Target="slides/slide13.xml"/><Relationship Id="rId34"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tags" Target="tags/tag1.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tableStyles" Target="tableStyle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7695780-25BE-4582-9DE1-7D244C7D13B9}" type="doc">
      <dgm:prSet loTypeId="urn:microsoft.com/office/officeart/2005/8/layout/matrix3" loCatId="matrix" qsTypeId="urn:microsoft.com/office/officeart/2005/8/quickstyle/3d3" qsCatId="3D" csTypeId="urn:microsoft.com/office/officeart/2005/8/colors/colorful3" csCatId="colorful" phldr="1"/>
      <dgm:spPr/>
      <dgm:t>
        <a:bodyPr/>
        <a:lstStyle/>
        <a:p>
          <a:endParaRPr lang="ru-RU"/>
        </a:p>
      </dgm:t>
    </dgm:pt>
    <dgm:pt modelId="{BB8504B3-BD00-4104-B07C-6C003D5515E3}">
      <dgm:prSet/>
      <dgm:spPr/>
      <dgm:t>
        <a:bodyPr/>
        <a:lstStyle/>
        <a:p>
          <a:pPr rtl="0"/>
          <a:r>
            <a:rPr lang="ru-RU" smtClean="0"/>
            <a:t>1) ўсимлик қопламидан фойдаланишнинг баландлиги, муддати ва кайта боқиш миқдорини аниқлаш; </a:t>
          </a:r>
          <a:endParaRPr lang="ru-RU"/>
        </a:p>
      </dgm:t>
    </dgm:pt>
    <dgm:pt modelId="{E26407D0-C632-402A-B5B4-B513C8794C5D}" type="parTrans" cxnId="{4F52F6FD-5E3D-4B84-A6A3-A6CA1D28C7F7}">
      <dgm:prSet/>
      <dgm:spPr/>
      <dgm:t>
        <a:bodyPr/>
        <a:lstStyle/>
        <a:p>
          <a:endParaRPr lang="ru-RU"/>
        </a:p>
      </dgm:t>
    </dgm:pt>
    <dgm:pt modelId="{1A229390-4E39-4DBC-B714-2EA0B0CF78F1}" type="sibTrans" cxnId="{4F52F6FD-5E3D-4B84-A6A3-A6CA1D28C7F7}">
      <dgm:prSet/>
      <dgm:spPr/>
      <dgm:t>
        <a:bodyPr/>
        <a:lstStyle/>
        <a:p>
          <a:endParaRPr lang="ru-RU"/>
        </a:p>
      </dgm:t>
    </dgm:pt>
    <dgm:pt modelId="{45D14C59-FF42-4739-8DC1-93F6D3413EEB}">
      <dgm:prSet/>
      <dgm:spPr/>
      <dgm:t>
        <a:bodyPr/>
        <a:lstStyle/>
        <a:p>
          <a:pPr rtl="0"/>
          <a:r>
            <a:rPr lang="ru-RU" smtClean="0"/>
            <a:t>2) йиллар бўйлаб ва бир яйлов мавсуми давомида фойдаланиш усулини танлаш; </a:t>
          </a:r>
          <a:endParaRPr lang="ru-RU"/>
        </a:p>
      </dgm:t>
    </dgm:pt>
    <dgm:pt modelId="{FD256919-FED5-40F0-A1EF-8EDE4677A6FF}" type="parTrans" cxnId="{E3C994DB-43C9-4A1F-8572-1E9427527483}">
      <dgm:prSet/>
      <dgm:spPr/>
      <dgm:t>
        <a:bodyPr/>
        <a:lstStyle/>
        <a:p>
          <a:endParaRPr lang="ru-RU"/>
        </a:p>
      </dgm:t>
    </dgm:pt>
    <dgm:pt modelId="{D5CF6BBC-79E1-4F4E-9829-5199ACDC0541}" type="sibTrans" cxnId="{E3C994DB-43C9-4A1F-8572-1E9427527483}">
      <dgm:prSet/>
      <dgm:spPr/>
      <dgm:t>
        <a:bodyPr/>
        <a:lstStyle/>
        <a:p>
          <a:endParaRPr lang="ru-RU"/>
        </a:p>
      </dgm:t>
    </dgm:pt>
    <dgm:pt modelId="{696DB547-F064-4222-B023-57CC9DB2D290}">
      <dgm:prSet/>
      <dgm:spPr/>
      <dgm:t>
        <a:bodyPr/>
        <a:lstStyle/>
        <a:p>
          <a:pPr rtl="0"/>
          <a:r>
            <a:rPr lang="ru-RU" smtClean="0"/>
            <a:t>3) ўт- уланларни молларга едириш техникасини танлаш; </a:t>
          </a:r>
          <a:endParaRPr lang="ru-RU"/>
        </a:p>
      </dgm:t>
    </dgm:pt>
    <dgm:pt modelId="{0967F068-9BAD-4C67-92F2-055FA36E2198}" type="parTrans" cxnId="{CCDC041D-C195-4FF2-AE4B-6CDA4B09C704}">
      <dgm:prSet/>
      <dgm:spPr/>
      <dgm:t>
        <a:bodyPr/>
        <a:lstStyle/>
        <a:p>
          <a:endParaRPr lang="ru-RU"/>
        </a:p>
      </dgm:t>
    </dgm:pt>
    <dgm:pt modelId="{7C0CF3C0-A2BD-4D1E-B6A4-FF9CD4001F55}" type="sibTrans" cxnId="{CCDC041D-C195-4FF2-AE4B-6CDA4B09C704}">
      <dgm:prSet/>
      <dgm:spPr/>
      <dgm:t>
        <a:bodyPr/>
        <a:lstStyle/>
        <a:p>
          <a:endParaRPr lang="ru-RU"/>
        </a:p>
      </dgm:t>
    </dgm:pt>
    <dgm:pt modelId="{67386703-0327-4082-82BA-697B01876077}">
      <dgm:prSet/>
      <dgm:spPr/>
      <dgm:t>
        <a:bodyPr/>
        <a:lstStyle/>
        <a:p>
          <a:pPr rtl="0"/>
          <a:r>
            <a:rPr lang="ru-RU" smtClean="0"/>
            <a:t>4) отарларни шакллантириш, яйлов майдонини жихозлаш, яйловлардан фойдаланишнинг кун тартибини белгилаш; </a:t>
          </a:r>
          <a:endParaRPr lang="ru-RU"/>
        </a:p>
      </dgm:t>
    </dgm:pt>
    <dgm:pt modelId="{05D2896C-1079-4D35-8776-AD783467E1D9}" type="parTrans" cxnId="{29BEABEE-6DBF-4537-B7C3-338BC1C5A5B6}">
      <dgm:prSet/>
      <dgm:spPr/>
      <dgm:t>
        <a:bodyPr/>
        <a:lstStyle/>
        <a:p>
          <a:endParaRPr lang="ru-RU"/>
        </a:p>
      </dgm:t>
    </dgm:pt>
    <dgm:pt modelId="{3D840064-D497-4A6E-900A-00EE9F698EC4}" type="sibTrans" cxnId="{29BEABEE-6DBF-4537-B7C3-338BC1C5A5B6}">
      <dgm:prSet/>
      <dgm:spPr/>
      <dgm:t>
        <a:bodyPr/>
        <a:lstStyle/>
        <a:p>
          <a:endParaRPr lang="ru-RU"/>
        </a:p>
      </dgm:t>
    </dgm:pt>
    <dgm:pt modelId="{C24030AE-380E-4C53-A670-6077001A767E}">
      <dgm:prSet/>
      <dgm:spPr/>
      <dgm:t>
        <a:bodyPr/>
        <a:lstStyle/>
        <a:p>
          <a:endParaRPr lang="ru-RU"/>
        </a:p>
      </dgm:t>
    </dgm:pt>
    <dgm:pt modelId="{36EC8C33-3466-4FED-B70F-4DD7CACF23DA}" type="parTrans" cxnId="{0D7D015D-2DAC-42F5-AFF6-36452422C483}">
      <dgm:prSet/>
      <dgm:spPr/>
      <dgm:t>
        <a:bodyPr/>
        <a:lstStyle/>
        <a:p>
          <a:endParaRPr lang="ru-RU"/>
        </a:p>
      </dgm:t>
    </dgm:pt>
    <dgm:pt modelId="{3A7C7CF3-E44A-4B11-ADB5-FBE58E1075FB}" type="sibTrans" cxnId="{0D7D015D-2DAC-42F5-AFF6-36452422C483}">
      <dgm:prSet/>
      <dgm:spPr/>
      <dgm:t>
        <a:bodyPr/>
        <a:lstStyle/>
        <a:p>
          <a:endParaRPr lang="ru-RU"/>
        </a:p>
      </dgm:t>
    </dgm:pt>
    <dgm:pt modelId="{8DFC3CC0-C404-468B-BE7A-9A8F283C265C}">
      <dgm:prSet/>
      <dgm:spPr/>
      <dgm:t>
        <a:bodyPr/>
        <a:lstStyle/>
        <a:p>
          <a:pPr rtl="0"/>
          <a:endParaRPr lang="ru-RU"/>
        </a:p>
      </dgm:t>
    </dgm:pt>
    <dgm:pt modelId="{50458A69-E8F4-41E1-97DA-B57027D59688}" type="parTrans" cxnId="{5520B0DD-1C29-40B1-95DB-FEFF6A5EC105}">
      <dgm:prSet/>
      <dgm:spPr/>
      <dgm:t>
        <a:bodyPr/>
        <a:lstStyle/>
        <a:p>
          <a:endParaRPr lang="ru-RU"/>
        </a:p>
      </dgm:t>
    </dgm:pt>
    <dgm:pt modelId="{E85BF6F6-2F8D-4C22-BF7D-8569AEDB74CF}" type="sibTrans" cxnId="{5520B0DD-1C29-40B1-95DB-FEFF6A5EC105}">
      <dgm:prSet/>
      <dgm:spPr/>
      <dgm:t>
        <a:bodyPr/>
        <a:lstStyle/>
        <a:p>
          <a:endParaRPr lang="ru-RU"/>
        </a:p>
      </dgm:t>
    </dgm:pt>
    <dgm:pt modelId="{9DD8A5CD-3441-41E7-8511-74511431AB5B}" type="pres">
      <dgm:prSet presAssocID="{07695780-25BE-4582-9DE1-7D244C7D13B9}" presName="matrix" presStyleCnt="0">
        <dgm:presLayoutVars>
          <dgm:chMax val="1"/>
          <dgm:dir/>
          <dgm:resizeHandles val="exact"/>
        </dgm:presLayoutVars>
      </dgm:prSet>
      <dgm:spPr/>
      <dgm:t>
        <a:bodyPr/>
        <a:lstStyle/>
        <a:p>
          <a:endParaRPr lang="ru-RU"/>
        </a:p>
      </dgm:t>
    </dgm:pt>
    <dgm:pt modelId="{3FAB9484-80CD-4C6D-8539-A6AB08FCE94E}" type="pres">
      <dgm:prSet presAssocID="{07695780-25BE-4582-9DE1-7D244C7D13B9}" presName="diamond" presStyleLbl="bgShp" presStyleIdx="0" presStyleCnt="1"/>
      <dgm:spPr/>
    </dgm:pt>
    <dgm:pt modelId="{3FA39ECA-B190-412E-AA4D-20063B23FB96}" type="pres">
      <dgm:prSet presAssocID="{07695780-25BE-4582-9DE1-7D244C7D13B9}" presName="quad1" presStyleLbl="node1" presStyleIdx="0" presStyleCnt="4" custScaleX="124675" custLinFactNeighborX="-13278">
        <dgm:presLayoutVars>
          <dgm:chMax val="0"/>
          <dgm:chPref val="0"/>
          <dgm:bulletEnabled val="1"/>
        </dgm:presLayoutVars>
      </dgm:prSet>
      <dgm:spPr/>
      <dgm:t>
        <a:bodyPr/>
        <a:lstStyle/>
        <a:p>
          <a:endParaRPr lang="ru-RU"/>
        </a:p>
      </dgm:t>
    </dgm:pt>
    <dgm:pt modelId="{14C96471-5F13-47ED-8009-D81700B64005}" type="pres">
      <dgm:prSet presAssocID="{07695780-25BE-4582-9DE1-7D244C7D13B9}" presName="quad2" presStyleLbl="node1" presStyleIdx="1" presStyleCnt="4" custScaleX="131308" custLinFactNeighborX="6639">
        <dgm:presLayoutVars>
          <dgm:chMax val="0"/>
          <dgm:chPref val="0"/>
          <dgm:bulletEnabled val="1"/>
        </dgm:presLayoutVars>
      </dgm:prSet>
      <dgm:spPr/>
      <dgm:t>
        <a:bodyPr/>
        <a:lstStyle/>
        <a:p>
          <a:endParaRPr lang="ru-RU"/>
        </a:p>
      </dgm:t>
    </dgm:pt>
    <dgm:pt modelId="{03924F8F-6CDA-4965-87A0-1BD51805D7CD}" type="pres">
      <dgm:prSet presAssocID="{07695780-25BE-4582-9DE1-7D244C7D13B9}" presName="quad3" presStyleLbl="node1" presStyleIdx="2" presStyleCnt="4" custScaleX="124675" custLinFactNeighborX="-9958">
        <dgm:presLayoutVars>
          <dgm:chMax val="0"/>
          <dgm:chPref val="0"/>
          <dgm:bulletEnabled val="1"/>
        </dgm:presLayoutVars>
      </dgm:prSet>
      <dgm:spPr/>
      <dgm:t>
        <a:bodyPr/>
        <a:lstStyle/>
        <a:p>
          <a:endParaRPr lang="ru-RU"/>
        </a:p>
      </dgm:t>
    </dgm:pt>
    <dgm:pt modelId="{8BF475E4-3260-4BDE-A34F-4AB42573DFE4}" type="pres">
      <dgm:prSet presAssocID="{07695780-25BE-4582-9DE1-7D244C7D13B9}" presName="quad4" presStyleLbl="node1" presStyleIdx="3" presStyleCnt="4" custScaleX="131308" custLinFactNeighborX="5167">
        <dgm:presLayoutVars>
          <dgm:chMax val="0"/>
          <dgm:chPref val="0"/>
          <dgm:bulletEnabled val="1"/>
        </dgm:presLayoutVars>
      </dgm:prSet>
      <dgm:spPr/>
      <dgm:t>
        <a:bodyPr/>
        <a:lstStyle/>
        <a:p>
          <a:endParaRPr lang="ru-RU"/>
        </a:p>
      </dgm:t>
    </dgm:pt>
  </dgm:ptLst>
  <dgm:cxnLst>
    <dgm:cxn modelId="{29BEABEE-6DBF-4537-B7C3-338BC1C5A5B6}" srcId="{07695780-25BE-4582-9DE1-7D244C7D13B9}" destId="{67386703-0327-4082-82BA-697B01876077}" srcOrd="3" destOrd="0" parTransId="{05D2896C-1079-4D35-8776-AD783467E1D9}" sibTransId="{3D840064-D497-4A6E-900A-00EE9F698EC4}"/>
    <dgm:cxn modelId="{0D7D015D-2DAC-42F5-AFF6-36452422C483}" srcId="{07695780-25BE-4582-9DE1-7D244C7D13B9}" destId="{C24030AE-380E-4C53-A670-6077001A767E}" srcOrd="4" destOrd="0" parTransId="{36EC8C33-3466-4FED-B70F-4DD7CACF23DA}" sibTransId="{3A7C7CF3-E44A-4B11-ADB5-FBE58E1075FB}"/>
    <dgm:cxn modelId="{CCDC041D-C195-4FF2-AE4B-6CDA4B09C704}" srcId="{07695780-25BE-4582-9DE1-7D244C7D13B9}" destId="{696DB547-F064-4222-B023-57CC9DB2D290}" srcOrd="2" destOrd="0" parTransId="{0967F068-9BAD-4C67-92F2-055FA36E2198}" sibTransId="{7C0CF3C0-A2BD-4D1E-B6A4-FF9CD4001F55}"/>
    <dgm:cxn modelId="{2A1C2AF6-9478-403E-85F7-35F1E249BAB8}" type="presOf" srcId="{07695780-25BE-4582-9DE1-7D244C7D13B9}" destId="{9DD8A5CD-3441-41E7-8511-74511431AB5B}" srcOrd="0" destOrd="0" presId="urn:microsoft.com/office/officeart/2005/8/layout/matrix3"/>
    <dgm:cxn modelId="{C03C5D0D-F3B6-496E-A246-0CF270EA8D5D}" type="presOf" srcId="{696DB547-F064-4222-B023-57CC9DB2D290}" destId="{03924F8F-6CDA-4965-87A0-1BD51805D7CD}" srcOrd="0" destOrd="0" presId="urn:microsoft.com/office/officeart/2005/8/layout/matrix3"/>
    <dgm:cxn modelId="{A88E7CCB-BF01-4051-A6F0-9A4D3F25B97F}" type="presOf" srcId="{45D14C59-FF42-4739-8DC1-93F6D3413EEB}" destId="{14C96471-5F13-47ED-8009-D81700B64005}" srcOrd="0" destOrd="0" presId="urn:microsoft.com/office/officeart/2005/8/layout/matrix3"/>
    <dgm:cxn modelId="{04642742-384D-481C-9545-63B86802AD57}" type="presOf" srcId="{67386703-0327-4082-82BA-697B01876077}" destId="{8BF475E4-3260-4BDE-A34F-4AB42573DFE4}" srcOrd="0" destOrd="0" presId="urn:microsoft.com/office/officeart/2005/8/layout/matrix3"/>
    <dgm:cxn modelId="{5520B0DD-1C29-40B1-95DB-FEFF6A5EC105}" srcId="{07695780-25BE-4582-9DE1-7D244C7D13B9}" destId="{8DFC3CC0-C404-468B-BE7A-9A8F283C265C}" srcOrd="5" destOrd="0" parTransId="{50458A69-E8F4-41E1-97DA-B57027D59688}" sibTransId="{E85BF6F6-2F8D-4C22-BF7D-8569AEDB74CF}"/>
    <dgm:cxn modelId="{4F52F6FD-5E3D-4B84-A6A3-A6CA1D28C7F7}" srcId="{07695780-25BE-4582-9DE1-7D244C7D13B9}" destId="{BB8504B3-BD00-4104-B07C-6C003D5515E3}" srcOrd="0" destOrd="0" parTransId="{E26407D0-C632-402A-B5B4-B513C8794C5D}" sibTransId="{1A229390-4E39-4DBC-B714-2EA0B0CF78F1}"/>
    <dgm:cxn modelId="{E3C994DB-43C9-4A1F-8572-1E9427527483}" srcId="{07695780-25BE-4582-9DE1-7D244C7D13B9}" destId="{45D14C59-FF42-4739-8DC1-93F6D3413EEB}" srcOrd="1" destOrd="0" parTransId="{FD256919-FED5-40F0-A1EF-8EDE4677A6FF}" sibTransId="{D5CF6BBC-79E1-4F4E-9829-5199ACDC0541}"/>
    <dgm:cxn modelId="{F1D80C16-EE3D-49C9-BC91-10F8FE745189}" type="presOf" srcId="{BB8504B3-BD00-4104-B07C-6C003D5515E3}" destId="{3FA39ECA-B190-412E-AA4D-20063B23FB96}" srcOrd="0" destOrd="0" presId="urn:microsoft.com/office/officeart/2005/8/layout/matrix3"/>
    <dgm:cxn modelId="{7B73F0A2-257A-411A-A404-7392DDBAFFAF}" type="presParOf" srcId="{9DD8A5CD-3441-41E7-8511-74511431AB5B}" destId="{3FAB9484-80CD-4C6D-8539-A6AB08FCE94E}" srcOrd="0" destOrd="0" presId="urn:microsoft.com/office/officeart/2005/8/layout/matrix3"/>
    <dgm:cxn modelId="{1B92C2C5-ECFC-4B26-A059-F698B83766FA}" type="presParOf" srcId="{9DD8A5CD-3441-41E7-8511-74511431AB5B}" destId="{3FA39ECA-B190-412E-AA4D-20063B23FB96}" srcOrd="1" destOrd="0" presId="urn:microsoft.com/office/officeart/2005/8/layout/matrix3"/>
    <dgm:cxn modelId="{B155A1F1-C525-4A54-ACAC-6CB8951D587D}" type="presParOf" srcId="{9DD8A5CD-3441-41E7-8511-74511431AB5B}" destId="{14C96471-5F13-47ED-8009-D81700B64005}" srcOrd="2" destOrd="0" presId="urn:microsoft.com/office/officeart/2005/8/layout/matrix3"/>
    <dgm:cxn modelId="{3547C813-41F9-4A2C-9DE5-5D35544DFB1F}" type="presParOf" srcId="{9DD8A5CD-3441-41E7-8511-74511431AB5B}" destId="{03924F8F-6CDA-4965-87A0-1BD51805D7CD}" srcOrd="3" destOrd="0" presId="urn:microsoft.com/office/officeart/2005/8/layout/matrix3"/>
    <dgm:cxn modelId="{5DD89F04-7464-4721-986A-ABE30776F8F3}" type="presParOf" srcId="{9DD8A5CD-3441-41E7-8511-74511431AB5B}" destId="{8BF475E4-3260-4BDE-A34F-4AB42573DFE4}" srcOrd="4" destOrd="0" presId="urn:microsoft.com/office/officeart/2005/8/layout/matrix3"/>
  </dgm:cxnLst>
  <dgm:bg/>
  <dgm:whole/>
</dgm:dataModel>
</file>

<file path=ppt/diagrams/data2.xml><?xml version="1.0" encoding="utf-8"?>
<dgm:dataModel xmlns:dgm="http://schemas.openxmlformats.org/drawingml/2006/diagram" xmlns:a="http://schemas.openxmlformats.org/drawingml/2006/main">
  <dgm:ptLst>
    <dgm:pt modelId="{A0F70575-D907-4561-8202-F9C25A07A4AB}" type="doc">
      <dgm:prSet loTypeId="urn:microsoft.com/office/officeart/2005/8/layout/hProcess9" loCatId="process" qsTypeId="urn:microsoft.com/office/officeart/2005/8/quickstyle/3d1" qsCatId="3D" csTypeId="urn:microsoft.com/office/officeart/2005/8/colors/colorful4" csCatId="colorful" phldr="1"/>
      <dgm:spPr/>
      <dgm:t>
        <a:bodyPr/>
        <a:lstStyle/>
        <a:p>
          <a:endParaRPr lang="ru-RU"/>
        </a:p>
      </dgm:t>
    </dgm:pt>
    <dgm:pt modelId="{AB01EE4D-0C50-4397-89C1-9547A1319D3C}">
      <dgm:prSet/>
      <dgm:spPr/>
      <dgm:t>
        <a:bodyPr/>
        <a:lstStyle/>
        <a:p>
          <a:pPr rtl="0"/>
          <a:r>
            <a:rPr lang="ru-RU" smtClean="0"/>
            <a:t>1) ўсимликлар қопламидан юқори маҳсулот олабилиш даражасида едирилиши; </a:t>
          </a:r>
          <a:endParaRPr lang="ru-RU"/>
        </a:p>
      </dgm:t>
    </dgm:pt>
    <dgm:pt modelId="{4EC1B485-E9BA-458F-BB60-8A57AF3B67C7}" type="parTrans" cxnId="{3C83DE8E-FD4B-46E0-AB19-3EB0638E7424}">
      <dgm:prSet/>
      <dgm:spPr/>
      <dgm:t>
        <a:bodyPr/>
        <a:lstStyle/>
        <a:p>
          <a:endParaRPr lang="ru-RU"/>
        </a:p>
      </dgm:t>
    </dgm:pt>
    <dgm:pt modelId="{DD03A643-E425-4A38-930E-FAFC2A87707D}" type="sibTrans" cxnId="{3C83DE8E-FD4B-46E0-AB19-3EB0638E7424}">
      <dgm:prSet/>
      <dgm:spPr/>
      <dgm:t>
        <a:bodyPr/>
        <a:lstStyle/>
        <a:p>
          <a:endParaRPr lang="ru-RU"/>
        </a:p>
      </dgm:t>
    </dgm:pt>
    <dgm:pt modelId="{2D4437B0-6ACF-4EB1-B09B-F1A1DDA010CA}">
      <dgm:prSet/>
      <dgm:spPr/>
      <dgm:t>
        <a:bodyPr/>
        <a:lstStyle/>
        <a:p>
          <a:pPr rtl="0"/>
          <a:r>
            <a:rPr lang="ru-RU" smtClean="0"/>
            <a:t>2) имконият борича кўп миқдорда мол боқиш; </a:t>
          </a:r>
          <a:endParaRPr lang="ru-RU"/>
        </a:p>
      </dgm:t>
    </dgm:pt>
    <dgm:pt modelId="{92401BCE-C0D6-47CD-B077-221F861F8A20}" type="parTrans" cxnId="{5EB2FB4C-FC8A-4140-BB7E-527B1F5DDFFB}">
      <dgm:prSet/>
      <dgm:spPr/>
      <dgm:t>
        <a:bodyPr/>
        <a:lstStyle/>
        <a:p>
          <a:endParaRPr lang="ru-RU"/>
        </a:p>
      </dgm:t>
    </dgm:pt>
    <dgm:pt modelId="{91F80348-2840-4F99-9057-0D4F8E833663}" type="sibTrans" cxnId="{5EB2FB4C-FC8A-4140-BB7E-527B1F5DDFFB}">
      <dgm:prSet/>
      <dgm:spPr/>
      <dgm:t>
        <a:bodyPr/>
        <a:lstStyle/>
        <a:p>
          <a:endParaRPr lang="ru-RU"/>
        </a:p>
      </dgm:t>
    </dgm:pt>
    <dgm:pt modelId="{17416FB1-30D1-4375-B05C-B71B5EC42FFE}">
      <dgm:prSet/>
      <dgm:spPr>
        <a:gradFill rotWithShape="0">
          <a:gsLst>
            <a:gs pos="0">
              <a:srgbClr val="9933FF"/>
            </a:gs>
            <a:gs pos="80000">
              <a:schemeClr val="accent4">
                <a:hueOff val="-7166193"/>
                <a:satOff val="-20687"/>
                <a:lumOff val="68824"/>
                <a:alphaOff val="0"/>
                <a:shade val="93000"/>
                <a:satMod val="130000"/>
              </a:schemeClr>
            </a:gs>
            <a:gs pos="100000">
              <a:schemeClr val="accent4">
                <a:hueOff val="-7166193"/>
                <a:satOff val="-20687"/>
                <a:lumOff val="68824"/>
                <a:alphaOff val="0"/>
                <a:shade val="94000"/>
                <a:satMod val="135000"/>
              </a:schemeClr>
            </a:gs>
          </a:gsLst>
        </a:gradFill>
      </dgm:spPr>
      <dgm:t>
        <a:bodyPr/>
        <a:lstStyle/>
        <a:p>
          <a:pPr rtl="0"/>
          <a:r>
            <a:rPr lang="ru-RU" smtClean="0"/>
            <a:t>3) яйлов ҳосилдорлиги узоқ муддат давомида сакланиши лозим</a:t>
          </a:r>
          <a:endParaRPr lang="ru-RU"/>
        </a:p>
      </dgm:t>
    </dgm:pt>
    <dgm:pt modelId="{5A46330F-E01A-45CB-AEE8-24837ACD5F6A}" type="parTrans" cxnId="{619E1F3C-59B1-465E-8510-A56859666534}">
      <dgm:prSet/>
      <dgm:spPr/>
      <dgm:t>
        <a:bodyPr/>
        <a:lstStyle/>
        <a:p>
          <a:endParaRPr lang="ru-RU"/>
        </a:p>
      </dgm:t>
    </dgm:pt>
    <dgm:pt modelId="{4FBE9EF9-2727-4DBE-AF62-17B7DDA41BC2}" type="sibTrans" cxnId="{619E1F3C-59B1-465E-8510-A56859666534}">
      <dgm:prSet/>
      <dgm:spPr/>
      <dgm:t>
        <a:bodyPr/>
        <a:lstStyle/>
        <a:p>
          <a:endParaRPr lang="ru-RU"/>
        </a:p>
      </dgm:t>
    </dgm:pt>
    <dgm:pt modelId="{CAB3EB62-FEBD-485A-B88E-2DCFE092FC2E}" type="pres">
      <dgm:prSet presAssocID="{A0F70575-D907-4561-8202-F9C25A07A4AB}" presName="CompostProcess" presStyleCnt="0">
        <dgm:presLayoutVars>
          <dgm:dir/>
          <dgm:resizeHandles val="exact"/>
        </dgm:presLayoutVars>
      </dgm:prSet>
      <dgm:spPr/>
      <dgm:t>
        <a:bodyPr/>
        <a:lstStyle/>
        <a:p>
          <a:endParaRPr lang="ru-RU"/>
        </a:p>
      </dgm:t>
    </dgm:pt>
    <dgm:pt modelId="{FEDAE2D1-0371-4FB8-8DA7-95F1868BA44B}" type="pres">
      <dgm:prSet presAssocID="{A0F70575-D907-4561-8202-F9C25A07A4AB}" presName="arrow" presStyleLbl="bgShp" presStyleIdx="0" presStyleCnt="1"/>
      <dgm:spPr/>
    </dgm:pt>
    <dgm:pt modelId="{4C5277C5-286A-4B0C-A0AA-4A0234C8C0C8}" type="pres">
      <dgm:prSet presAssocID="{A0F70575-D907-4561-8202-F9C25A07A4AB}" presName="linearProcess" presStyleCnt="0"/>
      <dgm:spPr/>
    </dgm:pt>
    <dgm:pt modelId="{E18E491B-53E4-48C7-8717-902F66A2A393}" type="pres">
      <dgm:prSet presAssocID="{AB01EE4D-0C50-4397-89C1-9547A1319D3C}" presName="textNode" presStyleLbl="node1" presStyleIdx="0" presStyleCnt="3">
        <dgm:presLayoutVars>
          <dgm:bulletEnabled val="1"/>
        </dgm:presLayoutVars>
      </dgm:prSet>
      <dgm:spPr/>
      <dgm:t>
        <a:bodyPr/>
        <a:lstStyle/>
        <a:p>
          <a:endParaRPr lang="ru-RU"/>
        </a:p>
      </dgm:t>
    </dgm:pt>
    <dgm:pt modelId="{1620FDC1-F177-4C37-8784-B9891BCC582D}" type="pres">
      <dgm:prSet presAssocID="{DD03A643-E425-4A38-930E-FAFC2A87707D}" presName="sibTrans" presStyleCnt="0"/>
      <dgm:spPr/>
    </dgm:pt>
    <dgm:pt modelId="{4FD4DB51-AF06-4648-AA65-5574ADA0DEB7}" type="pres">
      <dgm:prSet presAssocID="{2D4437B0-6ACF-4EB1-B09B-F1A1DDA010CA}" presName="textNode" presStyleLbl="node1" presStyleIdx="1" presStyleCnt="3">
        <dgm:presLayoutVars>
          <dgm:bulletEnabled val="1"/>
        </dgm:presLayoutVars>
      </dgm:prSet>
      <dgm:spPr/>
      <dgm:t>
        <a:bodyPr/>
        <a:lstStyle/>
        <a:p>
          <a:endParaRPr lang="ru-RU"/>
        </a:p>
      </dgm:t>
    </dgm:pt>
    <dgm:pt modelId="{115BF77F-5792-4258-9A26-A2361B9B1987}" type="pres">
      <dgm:prSet presAssocID="{91F80348-2840-4F99-9057-0D4F8E833663}" presName="sibTrans" presStyleCnt="0"/>
      <dgm:spPr/>
    </dgm:pt>
    <dgm:pt modelId="{B4D7BEF2-53E4-4029-9222-44FE22B2866A}" type="pres">
      <dgm:prSet presAssocID="{17416FB1-30D1-4375-B05C-B71B5EC42FFE}" presName="textNode" presStyleLbl="node1" presStyleIdx="2" presStyleCnt="3">
        <dgm:presLayoutVars>
          <dgm:bulletEnabled val="1"/>
        </dgm:presLayoutVars>
      </dgm:prSet>
      <dgm:spPr/>
      <dgm:t>
        <a:bodyPr/>
        <a:lstStyle/>
        <a:p>
          <a:endParaRPr lang="ru-RU"/>
        </a:p>
      </dgm:t>
    </dgm:pt>
  </dgm:ptLst>
  <dgm:cxnLst>
    <dgm:cxn modelId="{5EB2FB4C-FC8A-4140-BB7E-527B1F5DDFFB}" srcId="{A0F70575-D907-4561-8202-F9C25A07A4AB}" destId="{2D4437B0-6ACF-4EB1-B09B-F1A1DDA010CA}" srcOrd="1" destOrd="0" parTransId="{92401BCE-C0D6-47CD-B077-221F861F8A20}" sibTransId="{91F80348-2840-4F99-9057-0D4F8E833663}"/>
    <dgm:cxn modelId="{55120D23-5791-453C-8F4B-EE5F3BB45C7E}" type="presOf" srcId="{AB01EE4D-0C50-4397-89C1-9547A1319D3C}" destId="{E18E491B-53E4-48C7-8717-902F66A2A393}" srcOrd="0" destOrd="0" presId="urn:microsoft.com/office/officeart/2005/8/layout/hProcess9"/>
    <dgm:cxn modelId="{D7E7FC37-29AD-4C3E-A22C-6BB4C52E021B}" type="presOf" srcId="{2D4437B0-6ACF-4EB1-B09B-F1A1DDA010CA}" destId="{4FD4DB51-AF06-4648-AA65-5574ADA0DEB7}" srcOrd="0" destOrd="0" presId="urn:microsoft.com/office/officeart/2005/8/layout/hProcess9"/>
    <dgm:cxn modelId="{619E1F3C-59B1-465E-8510-A56859666534}" srcId="{A0F70575-D907-4561-8202-F9C25A07A4AB}" destId="{17416FB1-30D1-4375-B05C-B71B5EC42FFE}" srcOrd="2" destOrd="0" parTransId="{5A46330F-E01A-45CB-AEE8-24837ACD5F6A}" sibTransId="{4FBE9EF9-2727-4DBE-AF62-17B7DDA41BC2}"/>
    <dgm:cxn modelId="{3C83DE8E-FD4B-46E0-AB19-3EB0638E7424}" srcId="{A0F70575-D907-4561-8202-F9C25A07A4AB}" destId="{AB01EE4D-0C50-4397-89C1-9547A1319D3C}" srcOrd="0" destOrd="0" parTransId="{4EC1B485-E9BA-458F-BB60-8A57AF3B67C7}" sibTransId="{DD03A643-E425-4A38-930E-FAFC2A87707D}"/>
    <dgm:cxn modelId="{6F0A61A2-3685-4E17-9069-262073E4A5C6}" type="presOf" srcId="{A0F70575-D907-4561-8202-F9C25A07A4AB}" destId="{CAB3EB62-FEBD-485A-B88E-2DCFE092FC2E}" srcOrd="0" destOrd="0" presId="urn:microsoft.com/office/officeart/2005/8/layout/hProcess9"/>
    <dgm:cxn modelId="{F0D0895B-0AF7-4B9F-81DA-794A13857095}" type="presOf" srcId="{17416FB1-30D1-4375-B05C-B71B5EC42FFE}" destId="{B4D7BEF2-53E4-4029-9222-44FE22B2866A}" srcOrd="0" destOrd="0" presId="urn:microsoft.com/office/officeart/2005/8/layout/hProcess9"/>
    <dgm:cxn modelId="{A6405C48-6C16-4D1E-B220-4E0CFE8DED4D}" type="presParOf" srcId="{CAB3EB62-FEBD-485A-B88E-2DCFE092FC2E}" destId="{FEDAE2D1-0371-4FB8-8DA7-95F1868BA44B}" srcOrd="0" destOrd="0" presId="urn:microsoft.com/office/officeart/2005/8/layout/hProcess9"/>
    <dgm:cxn modelId="{411131C6-BA82-43E2-B120-BB5C3C3AC75B}" type="presParOf" srcId="{CAB3EB62-FEBD-485A-B88E-2DCFE092FC2E}" destId="{4C5277C5-286A-4B0C-A0AA-4A0234C8C0C8}" srcOrd="1" destOrd="0" presId="urn:microsoft.com/office/officeart/2005/8/layout/hProcess9"/>
    <dgm:cxn modelId="{C5ACEDE6-3AC5-44B9-9A70-B7BD01AADAF8}" type="presParOf" srcId="{4C5277C5-286A-4B0C-A0AA-4A0234C8C0C8}" destId="{E18E491B-53E4-48C7-8717-902F66A2A393}" srcOrd="0" destOrd="0" presId="urn:microsoft.com/office/officeart/2005/8/layout/hProcess9"/>
    <dgm:cxn modelId="{0DD0D33D-95D4-407E-9D20-29B9DDB1E3C9}" type="presParOf" srcId="{4C5277C5-286A-4B0C-A0AA-4A0234C8C0C8}" destId="{1620FDC1-F177-4C37-8784-B9891BCC582D}" srcOrd="1" destOrd="0" presId="urn:microsoft.com/office/officeart/2005/8/layout/hProcess9"/>
    <dgm:cxn modelId="{F67A50D6-757A-4FAE-986C-D8D971C2C388}" type="presParOf" srcId="{4C5277C5-286A-4B0C-A0AA-4A0234C8C0C8}" destId="{4FD4DB51-AF06-4648-AA65-5574ADA0DEB7}" srcOrd="2" destOrd="0" presId="urn:microsoft.com/office/officeart/2005/8/layout/hProcess9"/>
    <dgm:cxn modelId="{7FD6DEE8-D3B5-4820-9BF1-7F3CC87AC18D}" type="presParOf" srcId="{4C5277C5-286A-4B0C-A0AA-4A0234C8C0C8}" destId="{115BF77F-5792-4258-9A26-A2361B9B1987}" srcOrd="3" destOrd="0" presId="urn:microsoft.com/office/officeart/2005/8/layout/hProcess9"/>
    <dgm:cxn modelId="{C0850938-D8EE-4039-8D9C-A1D5D67E15B6}" type="presParOf" srcId="{4C5277C5-286A-4B0C-A0AA-4A0234C8C0C8}" destId="{B4D7BEF2-53E4-4029-9222-44FE22B2866A}" srcOrd="4" destOrd="0" presId="urn:microsoft.com/office/officeart/2005/8/layout/hProcess9"/>
  </dgm:cxnLst>
  <dgm:bg/>
  <dgm:whole/>
</dgm:dataModel>
</file>

<file path=ppt/diagrams/data3.xml><?xml version="1.0" encoding="utf-8"?>
<dgm:dataModel xmlns:dgm="http://schemas.openxmlformats.org/drawingml/2006/diagram" xmlns:a="http://schemas.openxmlformats.org/drawingml/2006/main">
  <dgm:ptLst>
    <dgm:pt modelId="{6DDFE149-F3A6-46F0-A862-918F329A9B31}" type="doc">
      <dgm:prSet loTypeId="urn:microsoft.com/office/officeart/2005/8/layout/matrix2" loCatId="matrix" qsTypeId="urn:microsoft.com/office/officeart/2005/8/quickstyle/3d3" qsCatId="3D" csTypeId="urn:microsoft.com/office/officeart/2005/8/colors/colorful4" csCatId="colorful" phldr="1"/>
      <dgm:spPr/>
      <dgm:t>
        <a:bodyPr/>
        <a:lstStyle/>
        <a:p>
          <a:endParaRPr lang="ru-RU"/>
        </a:p>
      </dgm:t>
    </dgm:pt>
    <dgm:pt modelId="{3301D6A6-A217-4F43-A603-DD988FD9B2FD}">
      <dgm:prSet phldrT="[Текст]"/>
      <dgm:spPr/>
      <dgm:t>
        <a:bodyPr/>
        <a:lstStyle/>
        <a:p>
          <a:r>
            <a:rPr lang="ru-RU" smtClean="0"/>
            <a:t>1) дастлабки давр (7 йил)-кайта тикланиш даври,</a:t>
          </a:r>
          <a:endParaRPr lang="ru-RU"/>
        </a:p>
      </dgm:t>
    </dgm:pt>
    <dgm:pt modelId="{6BFE6B16-0E3E-4707-A627-BC88E2AF167D}" type="parTrans" cxnId="{98C62AE9-180E-43AD-81F0-A7D5548AA15B}">
      <dgm:prSet/>
      <dgm:spPr/>
      <dgm:t>
        <a:bodyPr/>
        <a:lstStyle/>
        <a:p>
          <a:endParaRPr lang="ru-RU"/>
        </a:p>
      </dgm:t>
    </dgm:pt>
    <dgm:pt modelId="{32DE9A01-BA17-498B-8042-7F5D880B5943}" type="sibTrans" cxnId="{98C62AE9-180E-43AD-81F0-A7D5548AA15B}">
      <dgm:prSet/>
      <dgm:spPr/>
      <dgm:t>
        <a:bodyPr/>
        <a:lstStyle/>
        <a:p>
          <a:endParaRPr lang="ru-RU"/>
        </a:p>
      </dgm:t>
    </dgm:pt>
    <dgm:pt modelId="{6876BE88-1A9B-49F0-8A2C-739B1194F61B}">
      <dgm:prSet phldrT="[Текст]"/>
      <dgm:spPr/>
      <dgm:t>
        <a:bodyPr/>
        <a:lstStyle/>
        <a:p>
          <a:r>
            <a:rPr lang="ru-RU" smtClean="0"/>
            <a:t>2) ҳосилдорлик ошган давр (5 йил)</a:t>
          </a:r>
          <a:endParaRPr lang="ru-RU"/>
        </a:p>
      </dgm:t>
    </dgm:pt>
    <dgm:pt modelId="{B9AF1756-6409-423E-9EB5-F0510450069C}" type="parTrans" cxnId="{7CF5E111-1E7E-4BAA-AD34-5B4175889D46}">
      <dgm:prSet/>
      <dgm:spPr/>
      <dgm:t>
        <a:bodyPr/>
        <a:lstStyle/>
        <a:p>
          <a:endParaRPr lang="ru-RU"/>
        </a:p>
      </dgm:t>
    </dgm:pt>
    <dgm:pt modelId="{00C28AE6-404F-4A2D-8907-DE2EF30BF951}" type="sibTrans" cxnId="{7CF5E111-1E7E-4BAA-AD34-5B4175889D46}">
      <dgm:prSet/>
      <dgm:spPr/>
      <dgm:t>
        <a:bodyPr/>
        <a:lstStyle/>
        <a:p>
          <a:endParaRPr lang="ru-RU"/>
        </a:p>
      </dgm:t>
    </dgm:pt>
    <dgm:pt modelId="{5DB783F2-8D2B-4089-A0A3-C9CBE249D2DA}">
      <dgm:prSet phldrT="[Текст]"/>
      <dgm:spPr/>
      <dgm:t>
        <a:bodyPr/>
        <a:lstStyle/>
        <a:p>
          <a:r>
            <a:rPr lang="ru-RU" smtClean="0"/>
            <a:t>3) жабрланиш даврининг бошланиши (5 йил)</a:t>
          </a:r>
          <a:endParaRPr lang="ru-RU"/>
        </a:p>
      </dgm:t>
    </dgm:pt>
    <dgm:pt modelId="{F5D70366-34DF-4591-8F38-09A3E0245CEF}" type="parTrans" cxnId="{07FD20B6-1AE0-4CCD-88A1-97D5CAEF6D7B}">
      <dgm:prSet/>
      <dgm:spPr/>
      <dgm:t>
        <a:bodyPr/>
        <a:lstStyle/>
        <a:p>
          <a:endParaRPr lang="ru-RU"/>
        </a:p>
      </dgm:t>
    </dgm:pt>
    <dgm:pt modelId="{28EF057C-6148-4F9E-A89F-56C09D0C34A7}" type="sibTrans" cxnId="{07FD20B6-1AE0-4CCD-88A1-97D5CAEF6D7B}">
      <dgm:prSet/>
      <dgm:spPr/>
      <dgm:t>
        <a:bodyPr/>
        <a:lstStyle/>
        <a:p>
          <a:endParaRPr lang="ru-RU"/>
        </a:p>
      </dgm:t>
    </dgm:pt>
    <dgm:pt modelId="{570102DF-71BE-414D-A11A-AC9A54CCF133}">
      <dgm:prSet phldrT="[Текст]"/>
      <dgm:spPr>
        <a:solidFill>
          <a:srgbClr val="0000FF"/>
        </a:solidFill>
      </dgm:spPr>
      <dgm:t>
        <a:bodyPr/>
        <a:lstStyle/>
        <a:p>
          <a:r>
            <a:rPr lang="ru-RU" smtClean="0"/>
            <a:t>4) нихоят жабрланиш даври (8 йил)</a:t>
          </a:r>
          <a:endParaRPr lang="ru-RU"/>
        </a:p>
      </dgm:t>
    </dgm:pt>
    <dgm:pt modelId="{D59ADA92-220C-43C3-9940-B10184FBAA60}" type="parTrans" cxnId="{E2F165D1-3363-47FF-A92F-EE4CE96D7404}">
      <dgm:prSet/>
      <dgm:spPr/>
      <dgm:t>
        <a:bodyPr/>
        <a:lstStyle/>
        <a:p>
          <a:endParaRPr lang="ru-RU"/>
        </a:p>
      </dgm:t>
    </dgm:pt>
    <dgm:pt modelId="{68BDBAAC-CFB5-433B-A224-05FB732B7EFD}" type="sibTrans" cxnId="{E2F165D1-3363-47FF-A92F-EE4CE96D7404}">
      <dgm:prSet/>
      <dgm:spPr/>
      <dgm:t>
        <a:bodyPr/>
        <a:lstStyle/>
        <a:p>
          <a:endParaRPr lang="ru-RU"/>
        </a:p>
      </dgm:t>
    </dgm:pt>
    <dgm:pt modelId="{B69A86BA-1B9B-426A-9254-50610B76A295}" type="pres">
      <dgm:prSet presAssocID="{6DDFE149-F3A6-46F0-A862-918F329A9B31}" presName="matrix" presStyleCnt="0">
        <dgm:presLayoutVars>
          <dgm:chMax val="1"/>
          <dgm:dir/>
          <dgm:resizeHandles val="exact"/>
        </dgm:presLayoutVars>
      </dgm:prSet>
      <dgm:spPr/>
      <dgm:t>
        <a:bodyPr/>
        <a:lstStyle/>
        <a:p>
          <a:endParaRPr lang="ru-RU"/>
        </a:p>
      </dgm:t>
    </dgm:pt>
    <dgm:pt modelId="{5B4B6259-2C98-475A-A04E-CA88BF70D3E5}" type="pres">
      <dgm:prSet presAssocID="{6DDFE149-F3A6-46F0-A862-918F329A9B31}" presName="axisShape" presStyleLbl="bgShp" presStyleIdx="0" presStyleCnt="1"/>
      <dgm:spPr/>
    </dgm:pt>
    <dgm:pt modelId="{7A87C059-B1A6-4B23-9D39-306032CE06F6}" type="pres">
      <dgm:prSet presAssocID="{6DDFE149-F3A6-46F0-A862-918F329A9B31}" presName="rect1" presStyleLbl="node1" presStyleIdx="0" presStyleCnt="4">
        <dgm:presLayoutVars>
          <dgm:chMax val="0"/>
          <dgm:chPref val="0"/>
          <dgm:bulletEnabled val="1"/>
        </dgm:presLayoutVars>
      </dgm:prSet>
      <dgm:spPr/>
      <dgm:t>
        <a:bodyPr/>
        <a:lstStyle/>
        <a:p>
          <a:endParaRPr lang="ru-RU"/>
        </a:p>
      </dgm:t>
    </dgm:pt>
    <dgm:pt modelId="{B918AC41-79CE-4F60-9C4B-698F2758D305}" type="pres">
      <dgm:prSet presAssocID="{6DDFE149-F3A6-46F0-A862-918F329A9B31}" presName="rect2" presStyleLbl="node1" presStyleIdx="1" presStyleCnt="4">
        <dgm:presLayoutVars>
          <dgm:chMax val="0"/>
          <dgm:chPref val="0"/>
          <dgm:bulletEnabled val="1"/>
        </dgm:presLayoutVars>
      </dgm:prSet>
      <dgm:spPr/>
      <dgm:t>
        <a:bodyPr/>
        <a:lstStyle/>
        <a:p>
          <a:endParaRPr lang="ru-RU"/>
        </a:p>
      </dgm:t>
    </dgm:pt>
    <dgm:pt modelId="{11D680B3-D198-4D5A-85AF-3A8C0A353AA0}" type="pres">
      <dgm:prSet presAssocID="{6DDFE149-F3A6-46F0-A862-918F329A9B31}" presName="rect3" presStyleLbl="node1" presStyleIdx="2" presStyleCnt="4">
        <dgm:presLayoutVars>
          <dgm:chMax val="0"/>
          <dgm:chPref val="0"/>
          <dgm:bulletEnabled val="1"/>
        </dgm:presLayoutVars>
      </dgm:prSet>
      <dgm:spPr/>
      <dgm:t>
        <a:bodyPr/>
        <a:lstStyle/>
        <a:p>
          <a:endParaRPr lang="ru-RU"/>
        </a:p>
      </dgm:t>
    </dgm:pt>
    <dgm:pt modelId="{EF3ED76F-B428-4904-82DD-ECFFA91ACBAC}" type="pres">
      <dgm:prSet presAssocID="{6DDFE149-F3A6-46F0-A862-918F329A9B31}" presName="rect4" presStyleLbl="node1" presStyleIdx="3" presStyleCnt="4">
        <dgm:presLayoutVars>
          <dgm:chMax val="0"/>
          <dgm:chPref val="0"/>
          <dgm:bulletEnabled val="1"/>
        </dgm:presLayoutVars>
      </dgm:prSet>
      <dgm:spPr/>
      <dgm:t>
        <a:bodyPr/>
        <a:lstStyle/>
        <a:p>
          <a:endParaRPr lang="ru-RU"/>
        </a:p>
      </dgm:t>
    </dgm:pt>
  </dgm:ptLst>
  <dgm:cxnLst>
    <dgm:cxn modelId="{56F8756E-9337-41F4-96F6-A42EFE80C60C}" type="presOf" srcId="{3301D6A6-A217-4F43-A603-DD988FD9B2FD}" destId="{7A87C059-B1A6-4B23-9D39-306032CE06F6}" srcOrd="0" destOrd="0" presId="urn:microsoft.com/office/officeart/2005/8/layout/matrix2"/>
    <dgm:cxn modelId="{1A4DEAFC-3155-4C48-9DBC-1B99942AF431}" type="presOf" srcId="{6DDFE149-F3A6-46F0-A862-918F329A9B31}" destId="{B69A86BA-1B9B-426A-9254-50610B76A295}" srcOrd="0" destOrd="0" presId="urn:microsoft.com/office/officeart/2005/8/layout/matrix2"/>
    <dgm:cxn modelId="{07FD20B6-1AE0-4CCD-88A1-97D5CAEF6D7B}" srcId="{6DDFE149-F3A6-46F0-A862-918F329A9B31}" destId="{5DB783F2-8D2B-4089-A0A3-C9CBE249D2DA}" srcOrd="2" destOrd="0" parTransId="{F5D70366-34DF-4591-8F38-09A3E0245CEF}" sibTransId="{28EF057C-6148-4F9E-A89F-56C09D0C34A7}"/>
    <dgm:cxn modelId="{98C62AE9-180E-43AD-81F0-A7D5548AA15B}" srcId="{6DDFE149-F3A6-46F0-A862-918F329A9B31}" destId="{3301D6A6-A217-4F43-A603-DD988FD9B2FD}" srcOrd="0" destOrd="0" parTransId="{6BFE6B16-0E3E-4707-A627-BC88E2AF167D}" sibTransId="{32DE9A01-BA17-498B-8042-7F5D880B5943}"/>
    <dgm:cxn modelId="{7CF5E111-1E7E-4BAA-AD34-5B4175889D46}" srcId="{6DDFE149-F3A6-46F0-A862-918F329A9B31}" destId="{6876BE88-1A9B-49F0-8A2C-739B1194F61B}" srcOrd="1" destOrd="0" parTransId="{B9AF1756-6409-423E-9EB5-F0510450069C}" sibTransId="{00C28AE6-404F-4A2D-8907-DE2EF30BF951}"/>
    <dgm:cxn modelId="{94FD9E33-3F3A-466C-9539-8FCCFFC56C81}" type="presOf" srcId="{570102DF-71BE-414D-A11A-AC9A54CCF133}" destId="{EF3ED76F-B428-4904-82DD-ECFFA91ACBAC}" srcOrd="0" destOrd="0" presId="urn:microsoft.com/office/officeart/2005/8/layout/matrix2"/>
    <dgm:cxn modelId="{D1648799-0809-47CE-8A01-725B97676481}" type="presOf" srcId="{6876BE88-1A9B-49F0-8A2C-739B1194F61B}" destId="{B918AC41-79CE-4F60-9C4B-698F2758D305}" srcOrd="0" destOrd="0" presId="urn:microsoft.com/office/officeart/2005/8/layout/matrix2"/>
    <dgm:cxn modelId="{A1219D4E-B071-424A-94A5-C50E046ADD7D}" type="presOf" srcId="{5DB783F2-8D2B-4089-A0A3-C9CBE249D2DA}" destId="{11D680B3-D198-4D5A-85AF-3A8C0A353AA0}" srcOrd="0" destOrd="0" presId="urn:microsoft.com/office/officeart/2005/8/layout/matrix2"/>
    <dgm:cxn modelId="{E2F165D1-3363-47FF-A92F-EE4CE96D7404}" srcId="{6DDFE149-F3A6-46F0-A862-918F329A9B31}" destId="{570102DF-71BE-414D-A11A-AC9A54CCF133}" srcOrd="3" destOrd="0" parTransId="{D59ADA92-220C-43C3-9940-B10184FBAA60}" sibTransId="{68BDBAAC-CFB5-433B-A224-05FB732B7EFD}"/>
    <dgm:cxn modelId="{6CFA7CB4-2969-41DA-A86B-B195D1307BC5}" type="presParOf" srcId="{B69A86BA-1B9B-426A-9254-50610B76A295}" destId="{5B4B6259-2C98-475A-A04E-CA88BF70D3E5}" srcOrd="0" destOrd="0" presId="urn:microsoft.com/office/officeart/2005/8/layout/matrix2"/>
    <dgm:cxn modelId="{68AB0A60-EA40-4F5A-98E0-27899A027B41}" type="presParOf" srcId="{B69A86BA-1B9B-426A-9254-50610B76A295}" destId="{7A87C059-B1A6-4B23-9D39-306032CE06F6}" srcOrd="1" destOrd="0" presId="urn:microsoft.com/office/officeart/2005/8/layout/matrix2"/>
    <dgm:cxn modelId="{34C6A52C-764A-402C-9084-3FBAE2A3B9B0}" type="presParOf" srcId="{B69A86BA-1B9B-426A-9254-50610B76A295}" destId="{B918AC41-79CE-4F60-9C4B-698F2758D305}" srcOrd="2" destOrd="0" presId="urn:microsoft.com/office/officeart/2005/8/layout/matrix2"/>
    <dgm:cxn modelId="{D9EC8216-99B1-418C-A019-0FFD2B348E85}" type="presParOf" srcId="{B69A86BA-1B9B-426A-9254-50610B76A295}" destId="{11D680B3-D198-4D5A-85AF-3A8C0A353AA0}" srcOrd="3" destOrd="0" presId="urn:microsoft.com/office/officeart/2005/8/layout/matrix2"/>
    <dgm:cxn modelId="{130DDC05-81D1-436E-8688-DB00E791108E}" type="presParOf" srcId="{B69A86BA-1B9B-426A-9254-50610B76A295}" destId="{EF3ED76F-B428-4904-82DD-ECFFA91ACBAC}" srcOrd="4" destOrd="0" presId="urn:microsoft.com/office/officeart/2005/8/layout/matrix2"/>
  </dgm:cxnLst>
  <dgm:bg/>
  <dgm:whole/>
</dgm:dataModel>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30339D-D779-48AC-A30A-A35A717F57D4}" type="datetimeFigureOut">
              <a:rPr lang="ru-RU" smtClean="0"/>
              <a:pPr/>
              <a:t>12.10.2017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80B4B6-250C-4908-8DCD-ABF30AFBFC1C}"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9D80B4B6-250C-4908-8DCD-ABF30AFBFC1C}" type="slidenum">
              <a:rPr lang="ru-RU" smtClean="0"/>
              <a:pPr/>
              <a:t>5</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p>
        </p:txBody>
      </p:sp>
      <p:sp>
        <p:nvSpPr>
          <p:cNvPr id="17" name="Нижний колонтитул 16"/>
          <p:cNvSpPr>
            <a:spLocks noGrp="1"/>
          </p:cNvSpPr>
          <p:nvPr>
            <p:ph type="ftr" sz="quarter" idx="11"/>
          </p:nvPr>
        </p:nvSpPr>
        <p:spPr/>
        <p:txBody>
          <a:bodyPr/>
          <a:lstStyle/>
          <a:p>
            <a:pPr>
              <a:defRPr/>
            </a:pPr>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p:txBody>
          <a:bodyPr/>
          <a:lstStyle/>
          <a:p>
            <a:pPr>
              <a:defRPr/>
            </a:pPr>
            <a:endParaRPr lang="ru-RU"/>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pPr>
                <a:defRPr/>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pPr>
              <a:defRPr/>
            </a:pPr>
            <a:fld id="{2796574C-D63C-4BDA-89D8-F57022BA0715}" type="slidenum">
              <a:rPr lang="ru-RU" smtClean="0"/>
              <a:pPr>
                <a:defRPr/>
              </a:pPr>
              <a:t>‹#›</a:t>
            </a:fld>
            <a:endParaRPr lang="ru-RU"/>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pPr>
                <a:defRPr/>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pPr>
              <a:defRPr/>
            </a:pPr>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pPr>
              <a:defRPr/>
            </a:pPr>
            <a:fld id="{5D04E318-4586-431A-BBE8-279FC23AAE1E}" type="slidenum">
              <a:rPr lang="ru-RU" smtClean="0"/>
              <a:pPr>
                <a:defRPr/>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20" name="Нижний колонтитул 19"/>
          <p:cNvSpPr>
            <a:spLocks noGrp="1"/>
          </p:cNvSpPr>
          <p:nvPr>
            <p:ph type="ftr" sz="quarter" idx="11"/>
          </p:nvPr>
        </p:nvSpPr>
        <p:spPr/>
        <p:txBody>
          <a:bodyPr/>
          <a:lstStyle>
            <a:extLst/>
          </a:lstStyle>
          <a:p>
            <a:pPr>
              <a:defRPr/>
            </a:pPr>
            <a:endParaRPr lang="ru-RU"/>
          </a:p>
        </p:txBody>
      </p:sp>
      <p:sp>
        <p:nvSpPr>
          <p:cNvPr id="10" name="Номер слайда 9"/>
          <p:cNvSpPr>
            <a:spLocks noGrp="1"/>
          </p:cNvSpPr>
          <p:nvPr>
            <p:ph type="sldNum" sz="quarter" idx="12"/>
          </p:nvPr>
        </p:nvSpPr>
        <p:spPr/>
        <p:txBody>
          <a:bodyPr/>
          <a:lstStyle>
            <a:extLst/>
          </a:lstStyle>
          <a:p>
            <a:pPr>
              <a:defRPr/>
            </a:pPr>
            <a:fld id="{2796574C-D63C-4BDA-89D8-F57022BA0715}" type="slidenum">
              <a:rPr lang="ru-RU" smtClean="0"/>
              <a:pPr>
                <a:defRPr/>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pPr>
                <a:defRPr/>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p:txBody>
          <a:bodyPr/>
          <a:lstStyle/>
          <a:p>
            <a:pPr>
              <a:defRPr/>
            </a:pPr>
            <a:endParaRPr lang="ru-RU"/>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pPr>
                <a:defRPr/>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5.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6.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pPr>
                <a:defRPr/>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iming>
    <p:tnLst>
      <p:par>
        <p:cTn id="1" dur="indefinite" restart="never" nodeType="tmRoot"/>
      </p:par>
    </p:tn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7F480C78-A690-4F33-BB67-905DEF5FEB97}" type="slidenum">
              <a:rPr lang="ru-RU" smtClean="0"/>
              <a:pPr>
                <a:defRPr/>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pPr>
                <a:defRPr/>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8.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68.xml"/><Relationship Id="rId5" Type="http://schemas.openxmlformats.org/officeDocument/2006/relationships/image" Target="../media/image14.jpe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46.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46.xml"/><Relationship Id="rId4" Type="http://schemas.openxmlformats.org/officeDocument/2006/relationships/image" Target="../media/image28.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24"/>
            <a:ext cx="8534430" cy="6096021"/>
          </a:xfrm>
        </p:spPr>
        <p:txBody>
          <a:bodyPr/>
          <a:lstStyle/>
          <a:p>
            <a:pPr marL="609600" indent="-609600" eaLnBrk="1" hangingPunct="1">
              <a:defRPr/>
            </a:pPr>
            <a:r>
              <a:rPr lang="uz-Cyrl-UZ" sz="4400" dirty="0" smtClean="0">
                <a:solidFill>
                  <a:srgbClr val="9933FF"/>
                </a:solidFill>
                <a:latin typeface="Times New Roman" pitchFamily="18" charset="0"/>
              </a:rPr>
              <a:t>5-Мавзу</a:t>
            </a:r>
            <a:r>
              <a:rPr lang="ru-RU" sz="4400" dirty="0" smtClean="0">
                <a:solidFill>
                  <a:srgbClr val="9933FF"/>
                </a:solidFill>
                <a:latin typeface="Times New Roman" pitchFamily="18" charset="0"/>
              </a:rPr>
              <a:t>:</a:t>
            </a:r>
            <a:r>
              <a:rPr lang="uz-Cyrl-UZ" sz="5400" dirty="0" smtClean="0">
                <a:solidFill>
                  <a:srgbClr val="9933FF"/>
                </a:solidFill>
                <a:latin typeface="Times New Roman" pitchFamily="18" charset="0"/>
              </a:rPr>
              <a:t> </a:t>
            </a:r>
            <a:endParaRPr lang="ru-RU" sz="5400" dirty="0" smtClean="0">
              <a:solidFill>
                <a:srgbClr val="9933FF"/>
              </a:solidFill>
              <a:latin typeface="Times New Roman" pitchFamily="18" charset="0"/>
            </a:endParaRPr>
          </a:p>
          <a:p>
            <a:pPr marL="609600" indent="-609600" eaLnBrk="1" hangingPunct="1">
              <a:defRPr/>
            </a:pPr>
            <a:r>
              <a:rPr lang="ru-RU" smtClean="0">
                <a:solidFill>
                  <a:srgbClr val="00B050"/>
                </a:solidFill>
                <a:effectLst/>
              </a:rPr>
              <a:t>ЯЙЛОВЛАРДАН  ФОЙДАЛАНИШНИНГ  АСОСИЙ  НАЗАРИЙ  ВА ХЎЖАЛИК АСОСЛАРИ</a:t>
            </a:r>
            <a:endParaRPr lang="uz-Cyrl-UZ" smtClean="0">
              <a:solidFill>
                <a:srgbClr val="00B050"/>
              </a:solidFill>
              <a:effectLst/>
            </a:endParaRPr>
          </a:p>
          <a:p>
            <a:pPr marL="609600" indent="-609600" eaLnBrk="1" hangingPunct="1">
              <a:defRPr/>
            </a:pPr>
            <a:r>
              <a:rPr lang="uz-Cyrl-UZ" sz="2400" smtClean="0">
                <a:solidFill>
                  <a:srgbClr val="00B050"/>
                </a:solidFill>
              </a:rPr>
              <a:t>Режа</a:t>
            </a:r>
            <a:r>
              <a:rPr lang="uz-Cyrl-UZ" sz="2400" dirty="0" smtClean="0">
                <a:solidFill>
                  <a:srgbClr val="00B050"/>
                </a:solidFill>
              </a:rPr>
              <a:t>:</a:t>
            </a:r>
            <a:endParaRPr lang="ru-RU" sz="2400" dirty="0" smtClean="0">
              <a:solidFill>
                <a:srgbClr val="00B050"/>
              </a:solidFill>
            </a:endParaRPr>
          </a:p>
          <a:p>
            <a:pPr marL="342900" indent="-342900" algn="just">
              <a:buFont typeface="+mj-lt"/>
              <a:buAutoNum type="arabicPeriod"/>
            </a:pPr>
            <a:r>
              <a:rPr lang="ru-RU" sz="1800" smtClean="0">
                <a:solidFill>
                  <a:srgbClr val="00B050"/>
                </a:solidFill>
                <a:effectLst/>
              </a:rPr>
              <a:t>Яйловлардан самарали фойдаланишнинг таркибий қисмлари.</a:t>
            </a:r>
          </a:p>
          <a:p>
            <a:pPr marL="342900" indent="-342900" algn="just">
              <a:buFont typeface="+mj-lt"/>
              <a:buAutoNum type="arabicPeriod"/>
            </a:pPr>
            <a:r>
              <a:rPr lang="ru-RU" sz="1800" smtClean="0">
                <a:solidFill>
                  <a:srgbClr val="00B050"/>
                </a:solidFill>
                <a:effectLst/>
              </a:rPr>
              <a:t>Яйловлардан мавсумий фойдаланиш ва уларга бўлган талаблар.</a:t>
            </a:r>
          </a:p>
          <a:p>
            <a:pPr marL="342900" indent="-342900" algn="just">
              <a:buFont typeface="+mj-lt"/>
              <a:buAutoNum type="arabicPeriod"/>
            </a:pPr>
            <a:r>
              <a:rPr lang="ru-RU" sz="1800" smtClean="0">
                <a:solidFill>
                  <a:srgbClr val="00B050"/>
                </a:solidFill>
                <a:effectLst/>
              </a:rPr>
              <a:t>Яйловлардан  самарали  фойдаланишнинг   назарий  ва  амалий  асослари. </a:t>
            </a:r>
          </a:p>
          <a:p>
            <a:pPr marL="342900" indent="-342900" algn="just">
              <a:buFont typeface="+mj-lt"/>
              <a:buAutoNum type="arabicPeriod"/>
            </a:pPr>
            <a:r>
              <a:rPr lang="ru-RU" sz="1800" smtClean="0">
                <a:solidFill>
                  <a:srgbClr val="00B050"/>
                </a:solidFill>
                <a:effectLst/>
              </a:rPr>
              <a:t>Яйлов  алмашинуви  ва  унинг  схемалари, кўлланилиш хусусиятлари. </a:t>
            </a:r>
          </a:p>
          <a:p>
            <a:pPr marL="342900" indent="-342900" algn="just">
              <a:buFont typeface="+mj-lt"/>
              <a:buAutoNum type="arabicPeriod"/>
            </a:pPr>
            <a:r>
              <a:rPr lang="ru-RU" sz="1800" smtClean="0">
                <a:solidFill>
                  <a:srgbClr val="00B050"/>
                </a:solidFill>
                <a:effectLst/>
              </a:rPr>
              <a:t>Яйлов  сиғими. </a:t>
            </a:r>
          </a:p>
          <a:p>
            <a:pPr marL="342900" indent="-342900" algn="just">
              <a:buFont typeface="+mj-lt"/>
              <a:buAutoNum type="arabicPeriod"/>
            </a:pPr>
            <a:r>
              <a:rPr lang="ru-RU" sz="1800" smtClean="0">
                <a:solidFill>
                  <a:srgbClr val="00B050"/>
                </a:solidFill>
                <a:effectLst/>
              </a:rPr>
              <a:t>Қоракул қўйларининг озукага бўлган суткалик талаби. </a:t>
            </a:r>
          </a:p>
          <a:p>
            <a:pPr marL="342900" indent="-342900" algn="just">
              <a:buFont typeface="+mj-lt"/>
              <a:buAutoNum type="arabicPeriod"/>
            </a:pPr>
            <a:r>
              <a:rPr lang="ru-RU" sz="1800" smtClean="0">
                <a:solidFill>
                  <a:srgbClr val="00B050"/>
                </a:solidFill>
                <a:effectLst/>
              </a:rPr>
              <a:t>Қоракўлчиликда яйлов мавсумлари. </a:t>
            </a:r>
          </a:p>
          <a:p>
            <a:pPr algn="just"/>
            <a:endParaRPr lang="ru-RU" sz="2400" dirty="0">
              <a:solidFill>
                <a:srgbClr val="00B050"/>
              </a:solidFill>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500034" y="214291"/>
            <a:ext cx="8229600" cy="500066"/>
          </a:xfrm>
        </p:spPr>
        <p:style>
          <a:lnRef idx="0">
            <a:schemeClr val="accent4"/>
          </a:lnRef>
          <a:fillRef idx="3">
            <a:schemeClr val="accent4"/>
          </a:fillRef>
          <a:effectRef idx="3">
            <a:schemeClr val="accent4"/>
          </a:effectRef>
          <a:fontRef idx="minor">
            <a:schemeClr val="lt1"/>
          </a:fontRef>
        </p:style>
        <p:txBody>
          <a:bodyPr/>
          <a:lstStyle/>
          <a:p>
            <a:pPr>
              <a:defRPr/>
            </a:pPr>
            <a:r>
              <a:rPr lang="uz-Cyrl-UZ" sz="1600" b="1" smtClean="0"/>
              <a:t>Яйловлардан самарали фойдаланишнинг таркибий қисмлари.</a:t>
            </a:r>
            <a:endParaRPr lang="ru-RU" sz="1600" b="1" dirty="0"/>
          </a:p>
        </p:txBody>
      </p:sp>
      <p:sp>
        <p:nvSpPr>
          <p:cNvPr id="7171" name="Rectangle 3"/>
          <p:cNvSpPr>
            <a:spLocks noGrp="1" noChangeArrowheads="1"/>
          </p:cNvSpPr>
          <p:nvPr>
            <p:ph type="body" idx="1"/>
          </p:nvPr>
        </p:nvSpPr>
        <p:spPr>
          <a:xfrm>
            <a:off x="214313" y="928670"/>
            <a:ext cx="5572133" cy="5143536"/>
          </a:xfrm>
        </p:spPr>
        <p:style>
          <a:lnRef idx="1">
            <a:schemeClr val="accent1"/>
          </a:lnRef>
          <a:fillRef idx="2">
            <a:schemeClr val="accent1"/>
          </a:fillRef>
          <a:effectRef idx="1">
            <a:schemeClr val="accent1"/>
          </a:effectRef>
          <a:fontRef idx="minor">
            <a:schemeClr val="dk1"/>
          </a:fontRef>
        </p:style>
        <p:txBody>
          <a:bodyPr/>
          <a:lstStyle/>
          <a:p>
            <a:r>
              <a:rPr lang="ru-RU" sz="1600" smtClean="0"/>
              <a:t>Маълумки, қоракўл зотли қўйлар деярли бутун йил давомида яйловларда боқилади; шу боис яйловларнинг аҳамияти қоракўлчиликда беқиёс саналади.</a:t>
            </a:r>
          </a:p>
          <a:p>
            <a:r>
              <a:rPr lang="ru-RU" sz="1600" smtClean="0"/>
              <a:t>Умуман, яйловлар ҳақида гаи борар экан, уларнинг аҳамиятига оид бир неча ракамларни келтириб ўтиш ўринли; Яйловлардан олинадиган озуқа аксарият ҳолларда юқори тўйимли ҳисобланади. Жумладан, ҳар 100 кг яйлов кўкатида</a:t>
            </a:r>
            <a:r>
              <a:rPr lang="uz-Cyrl-UZ" sz="1600" smtClean="0"/>
              <a:t> 6.5 </a:t>
            </a:r>
            <a:r>
              <a:rPr lang="ru-RU" sz="1600" smtClean="0"/>
              <a:t>кг хазм бўладиган протеин ва озуқанинг тўйимлилиги 65 озуқа бирлигидан юқори бўлиб, бу ракамлар яйлов типларига қараб ўзгариб туради.</a:t>
            </a:r>
          </a:p>
          <a:p>
            <a:r>
              <a:rPr lang="ru-RU" sz="1600" smtClean="0"/>
              <a:t>Шунингдеқ яйловлар кўкатидаги витаминлар (каротин, С ва бошқалар) миқдори қуруқ хашакка нисбатан камида 10 баробар юқори ҳисобланади.</a:t>
            </a:r>
            <a:endParaRPr lang="ru-RU" sz="1600"/>
          </a:p>
        </p:txBody>
      </p:sp>
      <p:pic>
        <p:nvPicPr>
          <p:cNvPr id="1028" name="Picture 4" descr="C:\ЮНЕСКО\Слайдлар\Ем хашак етиштириш\рАСМЛАР\sacrificari-animale-statistici.jpg"/>
          <p:cNvPicPr>
            <a:picLocks noChangeAspect="1" noChangeArrowheads="1"/>
          </p:cNvPicPr>
          <p:nvPr/>
        </p:nvPicPr>
        <p:blipFill>
          <a:blip r:embed="rId2"/>
          <a:srcRect/>
          <a:stretch>
            <a:fillRect/>
          </a:stretch>
        </p:blipFill>
        <p:spPr bwMode="auto">
          <a:xfrm>
            <a:off x="6000760" y="928670"/>
            <a:ext cx="2734243" cy="1571636"/>
          </a:xfrm>
          <a:prstGeom prst="rect">
            <a:avLst/>
          </a:prstGeom>
          <a:noFill/>
        </p:spPr>
      </p:pic>
      <p:pic>
        <p:nvPicPr>
          <p:cNvPr id="2" name="Picture 2" descr="C:\ЮНЕСКО\Слайдлар\Ем хашак етиштириш\рАСМЛАР\000020-t.jpg"/>
          <p:cNvPicPr>
            <a:picLocks noChangeAspect="1" noChangeArrowheads="1"/>
          </p:cNvPicPr>
          <p:nvPr/>
        </p:nvPicPr>
        <p:blipFill>
          <a:blip r:embed="rId3" cstate="print"/>
          <a:srcRect/>
          <a:stretch>
            <a:fillRect/>
          </a:stretch>
        </p:blipFill>
        <p:spPr bwMode="auto">
          <a:xfrm>
            <a:off x="5857884" y="3214686"/>
            <a:ext cx="3038650" cy="2281215"/>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188640"/>
            <a:ext cx="8178112" cy="922114"/>
          </a:xfrm>
        </p:spPr>
        <p:style>
          <a:lnRef idx="0">
            <a:schemeClr val="accent1"/>
          </a:lnRef>
          <a:fillRef idx="3">
            <a:schemeClr val="accent1"/>
          </a:fillRef>
          <a:effectRef idx="3">
            <a:schemeClr val="accent1"/>
          </a:effectRef>
          <a:fontRef idx="minor">
            <a:schemeClr val="lt1"/>
          </a:fontRef>
        </p:style>
        <p:txBody>
          <a:bodyPr>
            <a:noAutofit/>
          </a:bodyPr>
          <a:lstStyle/>
          <a:p>
            <a:r>
              <a:rPr lang="ru-RU" sz="2400" smtClean="0">
                <a:effectLst/>
              </a:rPr>
              <a:t>Яйловлардан самарали фойдаланиш тизими қуйидаги таркибий элементлардан ташкил топган</a:t>
            </a:r>
          </a:p>
        </p:txBody>
      </p:sp>
      <p:graphicFrame>
        <p:nvGraphicFramePr>
          <p:cNvPr id="5" name="Содержимое 4"/>
          <p:cNvGraphicFramePr>
            <a:graphicFrameLocks noGrp="1"/>
          </p:cNvGraphicFramePr>
          <p:nvPr>
            <p:ph idx="1"/>
          </p:nvPr>
        </p:nvGraphicFramePr>
        <p:xfrm>
          <a:off x="71470" y="1339852"/>
          <a:ext cx="9144000" cy="55181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103399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285752" y="1142984"/>
            <a:ext cx="7929586" cy="2214578"/>
          </a:xfrm>
        </p:spPr>
        <p:style>
          <a:lnRef idx="2">
            <a:schemeClr val="accent3">
              <a:shade val="50000"/>
            </a:schemeClr>
          </a:lnRef>
          <a:fillRef idx="1">
            <a:schemeClr val="accent3"/>
          </a:fillRef>
          <a:effectRef idx="0">
            <a:schemeClr val="accent3"/>
          </a:effectRef>
          <a:fontRef idx="minor">
            <a:schemeClr val="lt1"/>
          </a:fontRef>
        </p:style>
        <p:txBody>
          <a:bodyPr>
            <a:noAutofit/>
          </a:bodyPr>
          <a:lstStyle/>
          <a:p>
            <a:pPr algn="just">
              <a:lnSpc>
                <a:spcPct val="90000"/>
              </a:lnSpc>
            </a:pPr>
            <a:r>
              <a:rPr lang="ru-RU" sz="2200" smtClean="0"/>
              <a:t>Маълумки, қоракўлчиликка хос бўлган сохани юритиш шу билан фарқланадики, унда ҳар бир кампания учун имконият доирасида мавсумий яйловлар ажратилишига эришилади. Чунончи, кўзилатиш баҳорги (эфемерли), кўзиларни парваришлаш-баҳорги-ёзги; кочириш-эфемерли, шўра </a:t>
            </a:r>
            <a:r>
              <a:rPr lang="uz-Cyrl-UZ" sz="2200" smtClean="0"/>
              <a:t>ўт</a:t>
            </a:r>
            <a:r>
              <a:rPr lang="ru-RU" sz="2200" smtClean="0"/>
              <a:t>ли, кишлов-ярим бута, бута-ўтли яйловларда ўтказилади.</a:t>
            </a:r>
            <a:endParaRPr lang="ru-RU" sz="2200" dirty="0" smtClean="0">
              <a:latin typeface="Times New Roman" pitchFamily="18" charset="0"/>
              <a:cs typeface="Times New Roman" pitchFamily="18" charset="0"/>
            </a:endParaRPr>
          </a:p>
        </p:txBody>
      </p:sp>
      <p:sp>
        <p:nvSpPr>
          <p:cNvPr id="4" name="Rectangle 2"/>
          <p:cNvSpPr txBox="1">
            <a:spLocks noChangeArrowheads="1"/>
          </p:cNvSpPr>
          <p:nvPr/>
        </p:nvSpPr>
        <p:spPr bwMode="auto">
          <a:xfrm>
            <a:off x="214282" y="303174"/>
            <a:ext cx="8429684" cy="48262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b" anchorCtr="0" compatLnSpc="1">
            <a:prstTxWarp prst="textNoShape">
              <a:avLst/>
            </a:prstTxWarp>
          </a:bodyPr>
          <a:lstStyle/>
          <a:p>
            <a:pPr lvl="0" algn="ctr" eaLnBrk="0" hangingPunct="0">
              <a:lnSpc>
                <a:spcPct val="90000"/>
              </a:lnSpc>
              <a:defRPr/>
            </a:pPr>
            <a:r>
              <a:rPr lang="ru-RU" sz="2000" b="1" smtClean="0"/>
              <a:t>Яйловлардан мавсумий фойдаланиш ва уларга бўлган талаблар</a:t>
            </a:r>
            <a:endParaRPr kumimoji="0" lang="ru-RU" sz="2000" b="1" i="0" u="none" strike="noStrike" kern="0" cap="none" spc="0" normalizeH="0" baseline="0" noProof="0" dirty="0">
              <a:ln>
                <a:noFill/>
              </a:ln>
              <a:solidFill>
                <a:srgbClr val="0000FF"/>
              </a:solidFill>
              <a:effectLst>
                <a:outerShdw blurRad="38100" dist="38100" dir="2700000" algn="tl">
                  <a:srgbClr val="C0C0C0"/>
                </a:outerShdw>
              </a:effectLst>
              <a:uLnTx/>
              <a:uFillTx/>
              <a:latin typeface="+mj-lt"/>
              <a:ea typeface="+mj-ea"/>
              <a:cs typeface="+mj-cs"/>
            </a:endParaRPr>
          </a:p>
        </p:txBody>
      </p:sp>
      <p:pic>
        <p:nvPicPr>
          <p:cNvPr id="2050" name="Picture 2" descr="C:\ЮНЕСКО\Слайдлар\Ем хашак етиштириш\рАСМЛАР\dashkesen_190814.jpg"/>
          <p:cNvPicPr>
            <a:picLocks noChangeAspect="1" noChangeArrowheads="1"/>
          </p:cNvPicPr>
          <p:nvPr/>
        </p:nvPicPr>
        <p:blipFill>
          <a:blip r:embed="rId2" cstate="print"/>
          <a:srcRect/>
          <a:stretch>
            <a:fillRect/>
          </a:stretch>
        </p:blipFill>
        <p:spPr bwMode="auto">
          <a:xfrm>
            <a:off x="428596" y="3643314"/>
            <a:ext cx="3643338" cy="2759087"/>
          </a:xfrm>
          <a:prstGeom prst="rect">
            <a:avLst/>
          </a:prstGeom>
          <a:noFill/>
        </p:spPr>
      </p:pic>
      <p:pic>
        <p:nvPicPr>
          <p:cNvPr id="2051" name="Picture 3" descr="C:\ЮНЕСКО\Слайдлар\Ем хашак етиштириш\рАСМЛАР\1375763741_p.jpg"/>
          <p:cNvPicPr>
            <a:picLocks noChangeAspect="1" noChangeArrowheads="1"/>
          </p:cNvPicPr>
          <p:nvPr/>
        </p:nvPicPr>
        <p:blipFill>
          <a:blip r:embed="rId3"/>
          <a:srcRect/>
          <a:stretch>
            <a:fillRect/>
          </a:stretch>
        </p:blipFill>
        <p:spPr bwMode="auto">
          <a:xfrm>
            <a:off x="4572000" y="3702087"/>
            <a:ext cx="3778254" cy="2655871"/>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59632" y="274638"/>
            <a:ext cx="7674056" cy="725470"/>
          </a:xfrm>
          <a:gradFill>
            <a:gsLst>
              <a:gs pos="0">
                <a:schemeClr val="accent1">
                  <a:lumMod val="5000"/>
                  <a:lumOff val="95000"/>
                </a:schemeClr>
              </a:gs>
              <a:gs pos="25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Autofit/>
          </a:bodyPr>
          <a:lstStyle/>
          <a:p>
            <a:pPr algn="ctr"/>
            <a:r>
              <a:rPr lang="ru-RU" sz="3200" smtClean="0"/>
              <a:t>Қишлов</a:t>
            </a:r>
            <a:endParaRPr lang="ru-RU" sz="3200" b="1" dirty="0">
              <a:solidFill>
                <a:srgbClr val="00B050"/>
              </a:solidFill>
              <a:effectLst>
                <a:outerShdw blurRad="38100" dist="38100" dir="2700000" algn="tl">
                  <a:srgbClr val="000000">
                    <a:alpha val="43137"/>
                  </a:srgbClr>
                </a:outerShdw>
              </a:effectLst>
            </a:endParaRPr>
          </a:p>
        </p:txBody>
      </p:sp>
      <p:sp>
        <p:nvSpPr>
          <p:cNvPr id="19457" name="Rectangle 1"/>
          <p:cNvSpPr>
            <a:spLocks noChangeArrowheads="1"/>
          </p:cNvSpPr>
          <p:nvPr/>
        </p:nvSpPr>
        <p:spPr bwMode="auto">
          <a:xfrm rot="10800000" flipV="1">
            <a:off x="428596" y="1071546"/>
            <a:ext cx="8715404" cy="3785652"/>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Қишлов қоракўлчиликда энг кийин, мураккаб, маъсулятли давр. Куи-кўзилар кўп миқдорда энергия сарфлаши сабабли уларнинг энергия манбаи ҳисобланган озуқага бўлган талаби анча ошади. Бироқ;, бу даврда яйловлардаги ўсимлик турларининг вегетацияси тугаганлиги оқибатида уларнинг тўйимлилиги ҳам, озуқа заҳиралари ҳам анча паст бўлади. Шу боисдан қишловни чикимсиз, мувоффакиятли ўтказиш учун азал-азалдан кафолатланган озуқа заҳиралари тайёрланиб келинади, қўшимча озуқа сотиб олинади ва ҳ.к.</a:t>
            </a:r>
            <a:endParaRPr kumimoji="0" lang="ru-RU" sz="1000" b="0" i="0" u="none" strike="noStrike" cap="none" normalizeH="0" baseline="0" smtClean="0">
              <a:ln>
                <a:noFill/>
              </a:ln>
              <a:solidFill>
                <a:schemeClr val="tx1"/>
              </a:solidFill>
              <a:effectLst/>
              <a:latin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Қишловни яхши ўтказишнинг яна бир муҳим шарти-бу яйлов майдонини тўғри танлаш ҳисобланади.</a:t>
            </a:r>
            <a:endParaRPr kumimoji="0" lang="ru-RU" sz="1000" b="0" i="0" u="none" strike="noStrike" cap="none" normalizeH="0" baseline="0" smtClean="0">
              <a:ln>
                <a:noFill/>
              </a:ln>
              <a:solidFill>
                <a:schemeClr val="tx1"/>
              </a:solidFill>
              <a:effectLst/>
              <a:latin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smtClean="0">
                <a:ln>
                  <a:noFill/>
                </a:ln>
                <a:solidFill>
                  <a:srgbClr val="000000"/>
                </a:solidFill>
                <a:effectLst/>
                <a:latin typeface="Arial" pitchFamily="34" charset="0"/>
                <a:ea typeface="Times New Roman" pitchFamily="18" charset="0"/>
                <a:cs typeface="Times New Roman" pitchFamily="18" charset="0"/>
              </a:rPr>
              <a:t>Марказий Осиё, шу жумладан, республикамиз иқлими шароитида қумли чўл яйловлари бута-эфемерли яйловлар қишлов учун энг яхши яйловлар ҳисобланади.</a:t>
            </a:r>
            <a:endParaRPr kumimoji="0" lang="ru-RU" sz="2400" b="0" i="0" u="none" strike="noStrike" cap="none" normalizeH="0" baseline="0" smtClean="0">
              <a:ln>
                <a:noFill/>
              </a:ln>
              <a:solidFill>
                <a:schemeClr val="tx1"/>
              </a:solidFill>
              <a:effectLst/>
              <a:latin typeface="Arial" pitchFamily="34" charset="0"/>
            </a:endParaRPr>
          </a:p>
        </p:txBody>
      </p:sp>
      <p:pic>
        <p:nvPicPr>
          <p:cNvPr id="19458" name="Picture 2" descr="C:\ЮНЕСКО\Слайдлар\Ем хашак етиштириш\рАСМЛАР\oboi-na-novyj-god-2015-4 (1).jpg"/>
          <p:cNvPicPr>
            <a:picLocks noChangeAspect="1" noChangeArrowheads="1"/>
          </p:cNvPicPr>
          <p:nvPr/>
        </p:nvPicPr>
        <p:blipFill>
          <a:blip r:embed="rId3" cstate="print"/>
          <a:srcRect/>
          <a:stretch>
            <a:fillRect/>
          </a:stretch>
        </p:blipFill>
        <p:spPr bwMode="auto">
          <a:xfrm>
            <a:off x="500066" y="4786322"/>
            <a:ext cx="2500298" cy="2000240"/>
          </a:xfrm>
          <a:prstGeom prst="rect">
            <a:avLst/>
          </a:prstGeom>
          <a:noFill/>
        </p:spPr>
      </p:pic>
      <p:pic>
        <p:nvPicPr>
          <p:cNvPr id="19459" name="Picture 3" descr="C:\ЮНЕСКО\Слайдлар\Ем хашак етиштириш\рАСМЛАР\seno-v-valkah.jpg"/>
          <p:cNvPicPr>
            <a:picLocks noChangeAspect="1" noChangeArrowheads="1"/>
          </p:cNvPicPr>
          <p:nvPr/>
        </p:nvPicPr>
        <p:blipFill>
          <a:blip r:embed="rId4"/>
          <a:srcRect/>
          <a:stretch>
            <a:fillRect/>
          </a:stretch>
        </p:blipFill>
        <p:spPr bwMode="auto">
          <a:xfrm>
            <a:off x="6357950" y="4857761"/>
            <a:ext cx="2768949" cy="2000240"/>
          </a:xfrm>
          <a:prstGeom prst="rect">
            <a:avLst/>
          </a:prstGeom>
          <a:noFill/>
        </p:spPr>
      </p:pic>
      <p:pic>
        <p:nvPicPr>
          <p:cNvPr id="19460" name="Picture 4" descr="C:\ЮНЕСКО\Слайдлар\Ем хашак етиштириш\рАСМЛАР\images (40).jpg"/>
          <p:cNvPicPr>
            <a:picLocks noChangeAspect="1" noChangeArrowheads="1"/>
          </p:cNvPicPr>
          <p:nvPr/>
        </p:nvPicPr>
        <p:blipFill>
          <a:blip r:embed="rId5"/>
          <a:srcRect/>
          <a:stretch>
            <a:fillRect/>
          </a:stretch>
        </p:blipFill>
        <p:spPr bwMode="auto">
          <a:xfrm>
            <a:off x="3357554" y="4857760"/>
            <a:ext cx="2762251" cy="1838152"/>
          </a:xfrm>
          <a:prstGeom prst="rect">
            <a:avLst/>
          </a:prstGeom>
          <a:noFill/>
        </p:spPr>
      </p:pic>
    </p:spTree>
    <p:extLst>
      <p:ext uri="{BB962C8B-B14F-4D97-AF65-F5344CB8AC3E}">
        <p14:creationId xmlns="" xmlns:p14="http://schemas.microsoft.com/office/powerpoint/2010/main" val="7773068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500034" y="214291"/>
            <a:ext cx="8229600" cy="500066"/>
          </a:xfrm>
          <a:solidFill>
            <a:srgbClr val="00B050"/>
          </a:solidFill>
        </p:spPr>
        <p:style>
          <a:lnRef idx="3">
            <a:schemeClr val="lt1"/>
          </a:lnRef>
          <a:fillRef idx="1">
            <a:schemeClr val="accent2"/>
          </a:fillRef>
          <a:effectRef idx="1">
            <a:schemeClr val="accent2"/>
          </a:effectRef>
          <a:fontRef idx="minor">
            <a:schemeClr val="lt1"/>
          </a:fontRef>
        </p:style>
        <p:txBody>
          <a:bodyPr>
            <a:normAutofit fontScale="90000"/>
          </a:bodyPr>
          <a:lstStyle/>
          <a:p>
            <a:pPr algn="ctr">
              <a:defRPr/>
            </a:pPr>
            <a:r>
              <a:rPr lang="ru-RU" sz="2400" b="1" i="1" smtClean="0"/>
              <a:t>Баҳор</a:t>
            </a:r>
            <a:endParaRPr lang="ru-RU" sz="2800" b="1" dirty="0"/>
          </a:p>
        </p:txBody>
      </p:sp>
      <p:sp>
        <p:nvSpPr>
          <p:cNvPr id="9218" name="Rectangle 3"/>
          <p:cNvSpPr>
            <a:spLocks noGrp="1" noChangeArrowheads="1"/>
          </p:cNvSpPr>
          <p:nvPr>
            <p:ph sz="quarter" idx="1"/>
          </p:nvPr>
        </p:nvSpPr>
        <p:spPr>
          <a:xfrm>
            <a:off x="71406" y="785794"/>
            <a:ext cx="5106993" cy="6022974"/>
          </a:xfrm>
        </p:spPr>
        <p:txBody>
          <a:bodyPr>
            <a:noAutofit/>
          </a:bodyPr>
          <a:lstStyle/>
          <a:p>
            <a:r>
              <a:rPr lang="ru-RU" sz="1800" b="1" i="1" smtClean="0"/>
              <a:t>Баҳор</a:t>
            </a:r>
            <a:r>
              <a:rPr lang="ru-RU" sz="1800" smtClean="0"/>
              <a:t> 1) қўзилатиш, 2) қўзиларни парваришлаш, 3) тери олиш, 4) қирқим, 5) сут соғиш каби муҳим жараёнлар бажариладиган давр.</a:t>
            </a:r>
          </a:p>
          <a:p>
            <a:r>
              <a:rPr lang="ru-RU" sz="1800" smtClean="0"/>
              <a:t>Бахорги мавсум учун эрта ривожланадиган ва мўл кўкат берувчи яйловлар зарур. Яйловнинг рельефи ҳам текис ёки енгил кия булмоги зарур, чунки чупон учун кўзилаш жараёнини кузатиш ва назорат қилиш қулай бўлиши керак.</a:t>
            </a:r>
          </a:p>
          <a:p>
            <a:r>
              <a:rPr lang="ru-RU" sz="1800" smtClean="0"/>
              <a:t>Кўзилатиш компанияси учун, биринчи навбатда, эфемер ва эфемероидлардан иборат адир майдонлари зарур ва танланади. Рельефи текис, эфемерларга бой бута ва ярим бута угли майдонлар ҳам кўзилатш (тул) учун яроқли ҳисобланади. Бироқ, баҳорги яйловлар сифатида ўсимлик таркибида шўра ўтлар устиворлик килувчи майдонлар яроқли эмас, ва бундай майдонлар қочириш компанияси учун сакланиши мак;ул</a:t>
            </a:r>
            <a:endParaRPr lang="ru-RU" sz="1800" dirty="0" smtClean="0"/>
          </a:p>
        </p:txBody>
      </p:sp>
      <p:pic>
        <p:nvPicPr>
          <p:cNvPr id="17409" name="Picture 1" descr="C:\ЮНЕСКО\Слайдлар\Ем хашак етиштириш\рАСМЛАР\romanovskie-ovcy-2.jpg"/>
          <p:cNvPicPr>
            <a:picLocks noChangeAspect="1" noChangeArrowheads="1"/>
          </p:cNvPicPr>
          <p:nvPr/>
        </p:nvPicPr>
        <p:blipFill>
          <a:blip r:embed="rId2"/>
          <a:srcRect/>
          <a:stretch>
            <a:fillRect/>
          </a:stretch>
        </p:blipFill>
        <p:spPr bwMode="auto">
          <a:xfrm>
            <a:off x="5214942" y="4071942"/>
            <a:ext cx="3515146" cy="2428892"/>
          </a:xfrm>
          <a:prstGeom prst="rect">
            <a:avLst/>
          </a:prstGeom>
          <a:noFill/>
        </p:spPr>
      </p:pic>
      <p:pic>
        <p:nvPicPr>
          <p:cNvPr id="17410" name="Picture 2" descr="C:\ЮНЕСКО\Слайдлар\Ем хашак етиштириш\рАСМЛАР\rep_249_044 (1).jpg"/>
          <p:cNvPicPr>
            <a:picLocks noChangeAspect="1" noChangeArrowheads="1"/>
          </p:cNvPicPr>
          <p:nvPr/>
        </p:nvPicPr>
        <p:blipFill>
          <a:blip r:embed="rId3"/>
          <a:srcRect/>
          <a:stretch>
            <a:fillRect/>
          </a:stretch>
        </p:blipFill>
        <p:spPr bwMode="auto">
          <a:xfrm>
            <a:off x="5214942" y="1214422"/>
            <a:ext cx="3643338" cy="2428892"/>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457200" y="71414"/>
            <a:ext cx="8229600" cy="811213"/>
          </a:xfrm>
        </p:spPr>
        <p:style>
          <a:lnRef idx="3">
            <a:schemeClr val="lt1"/>
          </a:lnRef>
          <a:fillRef idx="1">
            <a:schemeClr val="accent3"/>
          </a:fillRef>
          <a:effectRef idx="1">
            <a:schemeClr val="accent3"/>
          </a:effectRef>
          <a:fontRef idx="minor">
            <a:schemeClr val="lt1"/>
          </a:fontRef>
        </p:style>
        <p:txBody>
          <a:bodyPr>
            <a:normAutofit/>
          </a:bodyPr>
          <a:lstStyle/>
          <a:p>
            <a:pPr algn="ctr">
              <a:defRPr/>
            </a:pPr>
            <a:r>
              <a:rPr lang="ru-RU" b="1" i="1" smtClean="0"/>
              <a:t>Ёз</a:t>
            </a:r>
            <a:endParaRPr lang="ru-RU" cap="none" dirty="0">
              <a:ln w="18415" cmpd="sng">
                <a:solidFill>
                  <a:srgbClr val="0000FF"/>
                </a:solidFill>
                <a:prstDash val="solid"/>
              </a:ln>
              <a:solidFill>
                <a:srgbClr val="0000FF"/>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857232"/>
            <a:ext cx="8497887" cy="2428892"/>
          </a:xfrm>
          <a:solidFill>
            <a:srgbClr val="0000FF"/>
          </a:solidFill>
        </p:spPr>
        <p:txBody>
          <a:bodyPr>
            <a:normAutofit fontScale="70000" lnSpcReduction="20000"/>
          </a:bodyPr>
          <a:lstStyle/>
          <a:p>
            <a:r>
              <a:rPr lang="ru-RU" sz="2400" b="1" i="1" smtClean="0">
                <a:solidFill>
                  <a:srgbClr val="FFFF00"/>
                </a:solidFill>
              </a:rPr>
              <a:t>Ёз (летовка)</a:t>
            </a:r>
            <a:r>
              <a:rPr lang="ru-RU" sz="2400" smtClean="0">
                <a:solidFill>
                  <a:srgbClr val="FFFF00"/>
                </a:solidFill>
              </a:rPr>
              <a:t> даврида кўзиларни соглом устириш, семиртириш, согайтириш, касалликлардан тозалаш, отбивка (ажратиш) каби тадбирлар бажарилади.</a:t>
            </a:r>
          </a:p>
          <a:p>
            <a:r>
              <a:rPr lang="ru-RU" sz="2400" smtClean="0">
                <a:solidFill>
                  <a:srgbClr val="FFFF00"/>
                </a:solidFill>
              </a:rPr>
              <a:t>Яхши натижаларга ёз учун 2 холатда эришилади; а) яйлов майдонлари тўғри танланса; б) сув билан етарли таъминланса.</a:t>
            </a:r>
          </a:p>
          <a:p>
            <a:r>
              <a:rPr lang="ru-RU" sz="2400" smtClean="0">
                <a:solidFill>
                  <a:srgbClr val="FFFF00"/>
                </a:solidFill>
              </a:rPr>
              <a:t>Чунончи, қўйларни яйловда семиртирганда яйлов ўсимлик қопламининг таркиби ва унинг ҳолати муҳим аҳамият касб этади.</a:t>
            </a:r>
          </a:p>
          <a:p>
            <a:r>
              <a:rPr lang="ru-RU" sz="2400" smtClean="0">
                <a:solidFill>
                  <a:srgbClr val="FFFF00"/>
                </a:solidFill>
              </a:rPr>
              <a:t>Маълумки, аксарият холларда қоракўлчилик яйлов- ларида ёз ойлари кўкат озуқа деярли йук ёки жуда кам бўлади. Ёз мавсумида қоракул зотли қўйлар учун қуруқ холдаги эфемерлар-илоқ, ранг, қўнғирбош, бир йиллик дуккакдошлар, онда-сонда эркак ўт асосий озуқа манбаи саналади.</a:t>
            </a:r>
          </a:p>
          <a:p>
            <a:pPr algn="just">
              <a:buFont typeface="Wingdings" pitchFamily="2" charset="2"/>
              <a:buChar char="v"/>
            </a:pPr>
            <a:endParaRPr lang="ru-RU" sz="2400" dirty="0">
              <a:solidFill>
                <a:srgbClr val="FFFF00"/>
              </a:solidFill>
            </a:endParaRPr>
          </a:p>
        </p:txBody>
      </p:sp>
      <p:pic>
        <p:nvPicPr>
          <p:cNvPr id="16385" name="Picture 1" descr="C:\ЮНЕСКО\Слайдлар\Ем хашак етиштириш\рАСМЛАР\1400752.1.1503470638.jpg"/>
          <p:cNvPicPr>
            <a:picLocks noChangeAspect="1" noChangeArrowheads="1"/>
          </p:cNvPicPr>
          <p:nvPr/>
        </p:nvPicPr>
        <p:blipFill>
          <a:blip r:embed="rId2"/>
          <a:srcRect/>
          <a:stretch>
            <a:fillRect/>
          </a:stretch>
        </p:blipFill>
        <p:spPr bwMode="auto">
          <a:xfrm>
            <a:off x="285720" y="3429000"/>
            <a:ext cx="4071966" cy="3281611"/>
          </a:xfrm>
          <a:prstGeom prst="rect">
            <a:avLst/>
          </a:prstGeom>
          <a:noFill/>
        </p:spPr>
      </p:pic>
      <p:pic>
        <p:nvPicPr>
          <p:cNvPr id="16386" name="Picture 2" descr="C:\ЮНЕСКО\Слайдлар\Ем хашак етиштириш\рАСМЛАР\maxresdefault.jpg"/>
          <p:cNvPicPr>
            <a:picLocks noChangeAspect="1" noChangeArrowheads="1"/>
          </p:cNvPicPr>
          <p:nvPr/>
        </p:nvPicPr>
        <p:blipFill>
          <a:blip r:embed="rId3"/>
          <a:srcRect/>
          <a:stretch>
            <a:fillRect/>
          </a:stretch>
        </p:blipFill>
        <p:spPr bwMode="auto">
          <a:xfrm>
            <a:off x="4714876" y="3500438"/>
            <a:ext cx="4151341" cy="3071834"/>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357158" y="46019"/>
            <a:ext cx="8229600" cy="811213"/>
          </a:xfrm>
          <a:solidFill>
            <a:srgbClr val="FFFF00"/>
          </a:solidFill>
        </p:spPr>
        <p:style>
          <a:lnRef idx="2">
            <a:schemeClr val="accent2"/>
          </a:lnRef>
          <a:fillRef idx="1">
            <a:schemeClr val="lt1"/>
          </a:fillRef>
          <a:effectRef idx="0">
            <a:schemeClr val="accent2"/>
          </a:effectRef>
          <a:fontRef idx="minor">
            <a:schemeClr val="dk1"/>
          </a:fontRef>
        </p:style>
        <p:txBody>
          <a:bodyPr/>
          <a:lstStyle/>
          <a:p>
            <a:pPr algn="ctr">
              <a:defRPr/>
            </a:pPr>
            <a:r>
              <a:rPr lang="ru-RU" b="1" i="1" smtClean="0">
                <a:solidFill>
                  <a:srgbClr val="0000FF"/>
                </a:solidFill>
              </a:rPr>
              <a:t>К</a:t>
            </a:r>
            <a:r>
              <a:rPr lang="uz-Cyrl-UZ" b="1" i="1" smtClean="0">
                <a:solidFill>
                  <a:srgbClr val="0000FF"/>
                </a:solidFill>
              </a:rPr>
              <a:t>у</a:t>
            </a:r>
            <a:r>
              <a:rPr lang="ru-RU" b="1" i="1" smtClean="0">
                <a:solidFill>
                  <a:srgbClr val="0000FF"/>
                </a:solidFill>
              </a:rPr>
              <a:t>зги яйлов</a:t>
            </a:r>
            <a:endParaRPr lang="ru-RU" b="1" cap="none" dirty="0">
              <a:ln w="1905"/>
              <a:solidFill>
                <a:srgbClr val="0000FF"/>
              </a:solidFill>
              <a:effectLst>
                <a:innerShdw blurRad="69850" dist="43180" dir="5400000">
                  <a:srgbClr val="000000">
                    <a:alpha val="65000"/>
                  </a:srgbClr>
                </a:inn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857232"/>
            <a:ext cx="8497887" cy="2214578"/>
          </a:xfrm>
          <a:pattFill prst="pct5">
            <a:fgClr>
              <a:srgbClr val="008080"/>
            </a:fgClr>
            <a:bgClr>
              <a:schemeClr val="bg1"/>
            </a:bgClr>
          </a:pattFill>
        </p:spPr>
        <p:txBody>
          <a:bodyPr>
            <a:noAutofit/>
          </a:bodyPr>
          <a:lstStyle/>
          <a:p>
            <a:r>
              <a:rPr lang="ru-RU" sz="1400" smtClean="0"/>
              <a:t>Куздаги муҳим тадбир бу қочириш компаниясини тўғри ташкил этиш ҳисобланади. Бу эса ўз навбатида она қўйларнинг семизлик ва кучқорларнинг ҳолати билан белгиланади.</a:t>
            </a:r>
          </a:p>
          <a:p>
            <a:r>
              <a:rPr lang="ru-RU" sz="1400" smtClean="0"/>
              <a:t>Демақ кочириш компанияси даврида бошдан охиригача, она қўйлар аввал едирилмаган, тоза ўтлатиш майдонлари билан таъминланган бўлиши зарур.</a:t>
            </a:r>
          </a:p>
          <a:p>
            <a:r>
              <a:rPr lang="ru-RU" sz="1400" smtClean="0"/>
              <a:t>Кўзги яйлов сифатида ярим ширали ёки ширали шўра угли яйловлар ҳисобланади. Чупонларнинг кўп йиллик тажрибалари айнан таркибида шўра ўтлар мўл бўлган майдонларда боқилган она қўйлар яхши кочиб, семизлигини ошириб кўпроқ. эгиз бериш тасдикланган. Албатта,  рацион нукул шўра ўтлардан иборат бўлиши ҳам нотўғри. Бу даврда истемол килинадиган озуқаларнинг камида ярми (50%) чучук озуқалар-шувоқ, эфемерларнинг қолдиқлари, янтоқ ва бошқа турлар булмоғи лозим</a:t>
            </a:r>
            <a:r>
              <a:rPr lang="uz-Cyrl-UZ" sz="1400" smtClean="0">
                <a:solidFill>
                  <a:srgbClr val="9933FF"/>
                </a:solidFill>
              </a:rPr>
              <a:t>.. </a:t>
            </a:r>
            <a:endParaRPr lang="ru-RU" sz="1400" dirty="0">
              <a:solidFill>
                <a:srgbClr val="9933FF"/>
              </a:solidFill>
            </a:endParaRPr>
          </a:p>
        </p:txBody>
      </p:sp>
      <p:pic>
        <p:nvPicPr>
          <p:cNvPr id="15361" name="Picture 1" descr="C:\ЮНЕСКО\Слайдлар\Ем хашак етиштириш\рАСМЛАР\depositphotos_131642730-stock-video-a-flock-of-sheep-in.jpg"/>
          <p:cNvPicPr>
            <a:picLocks noChangeAspect="1" noChangeArrowheads="1"/>
          </p:cNvPicPr>
          <p:nvPr/>
        </p:nvPicPr>
        <p:blipFill>
          <a:blip r:embed="rId2"/>
          <a:srcRect/>
          <a:stretch>
            <a:fillRect/>
          </a:stretch>
        </p:blipFill>
        <p:spPr bwMode="auto">
          <a:xfrm>
            <a:off x="428596" y="3500438"/>
            <a:ext cx="4303879" cy="2714644"/>
          </a:xfrm>
          <a:prstGeom prst="rect">
            <a:avLst/>
          </a:prstGeom>
          <a:noFill/>
        </p:spPr>
      </p:pic>
      <p:pic>
        <p:nvPicPr>
          <p:cNvPr id="15362" name="Picture 2" descr="C:\ЮНЕСКО\Слайдлар\Ем хашак етиштириш\рАСМЛАР\ac495117984299d8dbbff45d1886e554.jpg"/>
          <p:cNvPicPr>
            <a:picLocks noChangeAspect="1" noChangeArrowheads="1"/>
          </p:cNvPicPr>
          <p:nvPr/>
        </p:nvPicPr>
        <p:blipFill>
          <a:blip r:embed="rId3"/>
          <a:srcRect/>
          <a:stretch>
            <a:fillRect/>
          </a:stretch>
        </p:blipFill>
        <p:spPr bwMode="auto">
          <a:xfrm>
            <a:off x="5143504" y="3500438"/>
            <a:ext cx="3248025" cy="2643206"/>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6064"/>
            <a:ext cx="8243887" cy="396854"/>
          </a:xfrm>
        </p:spPr>
        <p:txBody>
          <a:bodyPr/>
          <a:lstStyle/>
          <a:p>
            <a:pPr>
              <a:defRPr/>
            </a:pPr>
            <a:r>
              <a:rPr lang="ru-RU" sz="1800" b="1" smtClean="0"/>
              <a:t>Яйловлардан фойдаланишнинг асосий назарий ва хўжалик асослари</a:t>
            </a:r>
            <a:endParaRPr lang="ru-RU" sz="1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7" name="Прямоугольник 6"/>
          <p:cNvSpPr/>
          <p:nvPr/>
        </p:nvSpPr>
        <p:spPr>
          <a:xfrm>
            <a:off x="0" y="857232"/>
            <a:ext cx="8215338" cy="646331"/>
          </a:xfrm>
          <a:prstGeom prst="rect">
            <a:avLst/>
          </a:prstGeom>
        </p:spPr>
        <p:style>
          <a:lnRef idx="1">
            <a:schemeClr val="accent4"/>
          </a:lnRef>
          <a:fillRef idx="3">
            <a:schemeClr val="accent4"/>
          </a:fillRef>
          <a:effectRef idx="2">
            <a:schemeClr val="accent4"/>
          </a:effectRef>
          <a:fontRef idx="minor">
            <a:schemeClr val="lt1"/>
          </a:fontRef>
        </p:style>
        <p:txBody>
          <a:bodyPr wrap="square">
            <a:spAutoFit/>
          </a:bodyPr>
          <a:lstStyle/>
          <a:p>
            <a:pPr algn="ctr"/>
            <a:r>
              <a:rPr lang="ru-RU" smtClean="0"/>
              <a:t>Яйловлардан тўғри фойдаланиш учун қуйидагилар талаб килинади; </a:t>
            </a:r>
            <a:endParaRPr lang="ru-RU"/>
          </a:p>
        </p:txBody>
      </p:sp>
      <p:graphicFrame>
        <p:nvGraphicFramePr>
          <p:cNvPr id="13" name="Содержимое 12"/>
          <p:cNvGraphicFramePr>
            <a:graphicFrameLocks noGrp="1"/>
          </p:cNvGraphicFramePr>
          <p:nvPr>
            <p:ph idx="1"/>
          </p:nvPr>
        </p:nvGraphicFramePr>
        <p:xfrm>
          <a:off x="357158" y="1600200"/>
          <a:ext cx="8329642" cy="44561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0">
            <a:schemeClr val="accent4"/>
          </a:lnRef>
          <a:fillRef idx="3">
            <a:schemeClr val="accent4"/>
          </a:fillRef>
          <a:effectRef idx="3">
            <a:schemeClr val="accent4"/>
          </a:effectRef>
          <a:fontRef idx="minor">
            <a:schemeClr val="lt1"/>
          </a:fontRef>
        </p:style>
        <p:txBody>
          <a:bodyPr/>
          <a:lstStyle/>
          <a:p>
            <a:r>
              <a:rPr lang="ru-RU" sz="2400" b="1" smtClean="0"/>
              <a:t>Бир ва икки мавсум давомида меъёрида мол боқишнинг (4 йил давомида) шувоқ-ранг-қўнғирбошли яйловлар ҳосилдорлигига (кг/га) таъсири.</a:t>
            </a:r>
            <a:endParaRPr lang="ru-RU" sz="2400"/>
          </a:p>
        </p:txBody>
      </p:sp>
      <p:graphicFrame>
        <p:nvGraphicFramePr>
          <p:cNvPr id="5" name="Таблица 4"/>
          <p:cNvGraphicFramePr>
            <a:graphicFrameLocks noGrp="1"/>
          </p:cNvGraphicFramePr>
          <p:nvPr/>
        </p:nvGraphicFramePr>
        <p:xfrm>
          <a:off x="357156" y="2045230"/>
          <a:ext cx="8501127" cy="3669787"/>
        </p:xfrm>
        <a:graphic>
          <a:graphicData uri="http://schemas.openxmlformats.org/drawingml/2006/table">
            <a:tbl>
              <a:tblPr>
                <a:tableStyleId>{E269D01E-BC32-4049-B463-5C60D7B0CCD2}</a:tableStyleId>
              </a:tblPr>
              <a:tblGrid>
                <a:gridCol w="2042511"/>
                <a:gridCol w="1076436"/>
                <a:gridCol w="1076436"/>
                <a:gridCol w="1076436"/>
                <a:gridCol w="1076436"/>
                <a:gridCol w="1076436"/>
                <a:gridCol w="1076436"/>
              </a:tblGrid>
              <a:tr h="671323">
                <a:tc rowSpan="2">
                  <a:txBody>
                    <a:bodyPr/>
                    <a:lstStyle/>
                    <a:p>
                      <a:pPr marL="38100">
                        <a:lnSpc>
                          <a:spcPct val="115000"/>
                        </a:lnSpc>
                        <a:spcAft>
                          <a:spcPts val="0"/>
                        </a:spcAft>
                      </a:pPr>
                      <a:r>
                        <a:rPr lang="ru-RU" sz="1800"/>
                        <a:t>Ўсимлик</a:t>
                      </a:r>
                      <a:endParaRPr lang="ru-RU" sz="1400">
                        <a:latin typeface="Calibri"/>
                        <a:ea typeface="Calibri"/>
                        <a:cs typeface="Times New Roman"/>
                      </a:endParaRPr>
                    </a:p>
                  </a:txBody>
                  <a:tcPr marL="6281" marR="6281" marT="0" marB="0">
                    <a:cell3D prstMaterial="dkEdge">
                      <a:bevel/>
                      <a:lightRig rig="flood" dir="t"/>
                    </a:cell3D>
                  </a:tcPr>
                </a:tc>
                <a:tc gridSpan="2">
                  <a:txBody>
                    <a:bodyPr/>
                    <a:lstStyle/>
                    <a:p>
                      <a:pPr marL="38100" algn="ctr">
                        <a:lnSpc>
                          <a:spcPct val="115000"/>
                        </a:lnSpc>
                        <a:spcAft>
                          <a:spcPts val="0"/>
                        </a:spcAft>
                      </a:pPr>
                      <a:r>
                        <a:rPr lang="ru-RU" sz="1800"/>
                        <a:t>Баҳор</a:t>
                      </a:r>
                      <a:endParaRPr lang="ru-RU" sz="1400">
                        <a:latin typeface="Calibri"/>
                        <a:ea typeface="Calibri"/>
                        <a:cs typeface="Times New Roman"/>
                      </a:endParaRPr>
                    </a:p>
                  </a:txBody>
                  <a:tcPr marL="6281" marR="6281" marT="0" marB="0">
                    <a:cell3D prstMaterial="dkEdge">
                      <a:bevel/>
                      <a:lightRig rig="flood" dir="t"/>
                    </a:cell3D>
                  </a:tcPr>
                </a:tc>
                <a:tc hMerge="1">
                  <a:txBody>
                    <a:bodyPr/>
                    <a:lstStyle/>
                    <a:p>
                      <a:endParaRPr lang="ru-RU"/>
                    </a:p>
                  </a:txBody>
                  <a:tcPr/>
                </a:tc>
                <a:tc gridSpan="2">
                  <a:txBody>
                    <a:bodyPr/>
                    <a:lstStyle/>
                    <a:p>
                      <a:pPr marL="38100" algn="ctr">
                        <a:lnSpc>
                          <a:spcPct val="115000"/>
                        </a:lnSpc>
                        <a:spcAft>
                          <a:spcPts val="0"/>
                        </a:spcAft>
                      </a:pPr>
                      <a:r>
                        <a:rPr lang="ru-RU" sz="1800"/>
                        <a:t>Баҳор ва куз</a:t>
                      </a:r>
                      <a:endParaRPr lang="ru-RU" sz="1400">
                        <a:latin typeface="Calibri"/>
                        <a:ea typeface="Calibri"/>
                        <a:cs typeface="Times New Roman"/>
                      </a:endParaRPr>
                    </a:p>
                  </a:txBody>
                  <a:tcPr marL="6281" marR="6281" marT="0" marB="0">
                    <a:cell3D prstMaterial="dkEdge">
                      <a:bevel/>
                      <a:lightRig rig="flood" dir="t"/>
                    </a:cell3D>
                  </a:tcPr>
                </a:tc>
                <a:tc hMerge="1">
                  <a:txBody>
                    <a:bodyPr/>
                    <a:lstStyle/>
                    <a:p>
                      <a:endParaRPr lang="ru-RU"/>
                    </a:p>
                  </a:txBody>
                  <a:tcPr/>
                </a:tc>
                <a:tc gridSpan="2">
                  <a:txBody>
                    <a:bodyPr/>
                    <a:lstStyle/>
                    <a:p>
                      <a:pPr marL="38100" algn="ctr">
                        <a:lnSpc>
                          <a:spcPct val="115000"/>
                        </a:lnSpc>
                        <a:spcAft>
                          <a:spcPts val="0"/>
                        </a:spcAft>
                      </a:pPr>
                      <a:r>
                        <a:rPr lang="ru-RU" sz="1800"/>
                        <a:t>Куз</a:t>
                      </a:r>
                      <a:endParaRPr lang="ru-RU" sz="1400">
                        <a:latin typeface="Calibri"/>
                        <a:ea typeface="Calibri"/>
                        <a:cs typeface="Times New Roman"/>
                      </a:endParaRPr>
                    </a:p>
                  </a:txBody>
                  <a:tcPr marL="6281" marR="6281" marT="0" marB="0">
                    <a:cell3D prstMaterial="dkEdge">
                      <a:bevel/>
                      <a:lightRig rig="flood" dir="t"/>
                    </a:cell3D>
                  </a:tcPr>
                </a:tc>
                <a:tc hMerge="1">
                  <a:txBody>
                    <a:bodyPr/>
                    <a:lstStyle/>
                    <a:p>
                      <a:endParaRPr lang="ru-RU"/>
                    </a:p>
                  </a:txBody>
                  <a:tcPr/>
                </a:tc>
              </a:tr>
              <a:tr h="991159">
                <a:tc vMerge="1">
                  <a:txBody>
                    <a:bodyPr/>
                    <a:lstStyle/>
                    <a:p>
                      <a:endParaRPr lang="ru-RU"/>
                    </a:p>
                  </a:txBody>
                  <a:tcPr/>
                </a:tc>
                <a:tc>
                  <a:txBody>
                    <a:bodyPr/>
                    <a:lstStyle/>
                    <a:p>
                      <a:pPr marL="38100" algn="ctr">
                        <a:lnSpc>
                          <a:spcPct val="115000"/>
                        </a:lnSpc>
                        <a:spcAft>
                          <a:spcPts val="0"/>
                        </a:spcAft>
                      </a:pPr>
                      <a:r>
                        <a:rPr lang="ru-RU" sz="1800"/>
                        <a:t>Тажриба</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Назорат</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Тажриба</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Назорат</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Тажриба</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Назорат</a:t>
                      </a:r>
                      <a:endParaRPr lang="ru-RU" sz="1400">
                        <a:latin typeface="Calibri"/>
                        <a:ea typeface="Calibri"/>
                        <a:cs typeface="Times New Roman"/>
                      </a:endParaRPr>
                    </a:p>
                  </a:txBody>
                  <a:tcPr marL="6281" marR="6281" marT="0" marB="0">
                    <a:cell3D prstMaterial="dkEdge">
                      <a:bevel/>
                      <a:lightRig rig="flood" dir="t"/>
                    </a:cell3D>
                  </a:tcPr>
                </a:tc>
              </a:tr>
              <a:tr h="663827">
                <a:tc>
                  <a:txBody>
                    <a:bodyPr/>
                    <a:lstStyle/>
                    <a:p>
                      <a:pPr marL="38100">
                        <a:lnSpc>
                          <a:spcPct val="115000"/>
                        </a:lnSpc>
                        <a:spcAft>
                          <a:spcPts val="0"/>
                        </a:spcAft>
                      </a:pPr>
                      <a:r>
                        <a:rPr lang="ru-RU" sz="1800"/>
                        <a:t>Ранг, Қўнғирбош ва эфемерлар</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38</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43</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25</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30</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29</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30</a:t>
                      </a:r>
                      <a:endParaRPr lang="ru-RU" sz="1400">
                        <a:latin typeface="Calibri"/>
                        <a:ea typeface="Calibri"/>
                        <a:cs typeface="Times New Roman"/>
                      </a:endParaRPr>
                    </a:p>
                  </a:txBody>
                  <a:tcPr marL="6281" marR="6281" marT="0" marB="0">
                    <a:cell3D prstMaterial="dkEdge">
                      <a:bevel/>
                      <a:lightRig rig="flood" dir="t"/>
                    </a:cell3D>
                  </a:tcPr>
                </a:tc>
              </a:tr>
              <a:tr h="335661">
                <a:tc>
                  <a:txBody>
                    <a:bodyPr/>
                    <a:lstStyle/>
                    <a:p>
                      <a:pPr marL="38100">
                        <a:lnSpc>
                          <a:spcPct val="115000"/>
                        </a:lnSpc>
                        <a:spcAft>
                          <a:spcPts val="0"/>
                        </a:spcAft>
                      </a:pPr>
                      <a:r>
                        <a:rPr lang="ru-RU" sz="1800"/>
                        <a:t>Шувоқ</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146</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129</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177</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149</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151</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149</a:t>
                      </a:r>
                      <a:endParaRPr lang="ru-RU" sz="1400">
                        <a:latin typeface="Calibri"/>
                        <a:ea typeface="Calibri"/>
                        <a:cs typeface="Times New Roman"/>
                      </a:endParaRPr>
                    </a:p>
                  </a:txBody>
                  <a:tcPr marL="6281" marR="6281" marT="0" marB="0">
                    <a:cell3D prstMaterial="dkEdge">
                      <a:bevel/>
                      <a:lightRig rig="flood" dir="t"/>
                    </a:cell3D>
                  </a:tcPr>
                </a:tc>
              </a:tr>
              <a:tr h="339826">
                <a:tc>
                  <a:txBody>
                    <a:bodyPr/>
                    <a:lstStyle/>
                    <a:p>
                      <a:pPr marL="38100">
                        <a:lnSpc>
                          <a:spcPct val="115000"/>
                        </a:lnSpc>
                        <a:spcAft>
                          <a:spcPts val="0"/>
                        </a:spcAft>
                      </a:pPr>
                      <a:r>
                        <a:rPr lang="ru-RU" sz="1800"/>
                        <a:t>Жами</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184</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172</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202</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179</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180</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179</a:t>
                      </a:r>
                      <a:endParaRPr lang="ru-RU" sz="1400">
                        <a:latin typeface="Calibri"/>
                        <a:ea typeface="Calibri"/>
                        <a:cs typeface="Times New Roman"/>
                      </a:endParaRPr>
                    </a:p>
                  </a:txBody>
                  <a:tcPr marL="6281" marR="6281" marT="0" marB="0">
                    <a:cell3D prstMaterial="dkEdge">
                      <a:bevel/>
                      <a:lightRig rig="flood" dir="t"/>
                    </a:cell3D>
                  </a:tcPr>
                </a:tc>
              </a:tr>
              <a:tr h="667991">
                <a:tc>
                  <a:txBody>
                    <a:bodyPr/>
                    <a:lstStyle/>
                    <a:p>
                      <a:pPr marL="38100">
                        <a:lnSpc>
                          <a:spcPct val="115000"/>
                        </a:lnSpc>
                        <a:spcAft>
                          <a:spcPts val="0"/>
                        </a:spcAft>
                      </a:pPr>
                      <a:r>
                        <a:rPr lang="ru-RU" sz="1800"/>
                        <a:t>Назоратга нисбатан, %</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108</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100</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йЗ</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100</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101</a:t>
                      </a:r>
                      <a:endParaRPr lang="ru-RU" sz="1400">
                        <a:latin typeface="Calibri"/>
                        <a:ea typeface="Calibri"/>
                        <a:cs typeface="Times New Roman"/>
                      </a:endParaRPr>
                    </a:p>
                  </a:txBody>
                  <a:tcPr marL="6281" marR="6281" marT="0" marB="0">
                    <a:cell3D prstMaterial="dkEdge">
                      <a:bevel/>
                      <a:lightRig rig="flood" dir="t"/>
                    </a:cell3D>
                  </a:tcPr>
                </a:tc>
                <a:tc>
                  <a:txBody>
                    <a:bodyPr/>
                    <a:lstStyle/>
                    <a:p>
                      <a:pPr marL="38100" algn="ctr">
                        <a:lnSpc>
                          <a:spcPct val="115000"/>
                        </a:lnSpc>
                        <a:spcAft>
                          <a:spcPts val="0"/>
                        </a:spcAft>
                      </a:pPr>
                      <a:r>
                        <a:rPr lang="ru-RU" sz="1800"/>
                        <a:t>100</a:t>
                      </a:r>
                      <a:endParaRPr lang="ru-RU" sz="1400">
                        <a:latin typeface="Calibri"/>
                        <a:ea typeface="Calibri"/>
                        <a:cs typeface="Times New Roman"/>
                      </a:endParaRPr>
                    </a:p>
                  </a:txBody>
                  <a:tcPr marL="6281" marR="6281" marT="0" marB="0">
                    <a:cell3D prstMaterial="dkEdge">
                      <a:bevel/>
                      <a:lightRig rig="flood" dir="t"/>
                    </a:cell3D>
                  </a:tcPr>
                </a:tc>
              </a:tr>
            </a:tbl>
          </a:graphicData>
        </a:graphic>
      </p:graphicFrame>
    </p:spTree>
    <p:extLst>
      <p:ext uri="{BB962C8B-B14F-4D97-AF65-F5344CB8AC3E}">
        <p14:creationId xmlns="" xmlns:p14="http://schemas.microsoft.com/office/powerpoint/2010/main" val="16797244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928662" y="214290"/>
            <a:ext cx="7715304" cy="923330"/>
          </a:xfrm>
          <a:prstGeom prst="rect">
            <a:avLst/>
          </a:prstGeom>
        </p:spPr>
        <p:txBody>
          <a:bodyPr wrap="square">
            <a:spAutoFit/>
          </a:bodyPr>
          <a:lstStyle/>
          <a:p>
            <a:r>
              <a:rPr lang="ru-RU" smtClean="0"/>
              <a:t>Узоқ муддат (25 йил) курикхона шароитида олиб борилган кузатишлар ўсимлик қоплами таркибида содир булувчи жараённи 4 даврга бўлишга асос булди</a:t>
            </a:r>
            <a:endParaRPr lang="ru-RU"/>
          </a:p>
        </p:txBody>
      </p:sp>
      <p:graphicFrame>
        <p:nvGraphicFramePr>
          <p:cNvPr id="8" name="Схема 7"/>
          <p:cNvGraphicFramePr/>
          <p:nvPr/>
        </p:nvGraphicFramePr>
        <p:xfrm>
          <a:off x="500034" y="1397000"/>
          <a:ext cx="8358214" cy="49609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323528" y="31750"/>
            <a:ext cx="8243887" cy="396854"/>
          </a:xfrm>
          <a:solidFill>
            <a:schemeClr val="accent5"/>
          </a:solidFill>
        </p:spPr>
        <p:style>
          <a:lnRef idx="2">
            <a:schemeClr val="accent2"/>
          </a:lnRef>
          <a:fillRef idx="1">
            <a:schemeClr val="lt1"/>
          </a:fillRef>
          <a:effectRef idx="0">
            <a:schemeClr val="accent2"/>
          </a:effectRef>
          <a:fontRef idx="minor">
            <a:schemeClr val="dk1"/>
          </a:fontRef>
        </p:style>
        <p:txBody>
          <a:bodyPr>
            <a:noAutofit/>
          </a:bodyPr>
          <a:lstStyle/>
          <a:p>
            <a:pPr algn="ctr">
              <a:defRPr/>
            </a:pPr>
            <a:endParaRPr lang="ru-RU" sz="2800" b="1" cap="all"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71406" y="428604"/>
            <a:ext cx="6429420" cy="6429396"/>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r>
              <a:rPr lang="ru-RU" sz="2200">
                <a:latin typeface="Times New Roman" pitchFamily="18" charset="0"/>
                <a:cs typeface="Times New Roman" pitchFamily="18" charset="0"/>
              </a:rPr>
              <a:t>. </a:t>
            </a:r>
            <a:r>
              <a:rPr lang="ru-RU" sz="2200" smtClean="0"/>
              <a:t>Моллар ёш, протеин ва бошқа озуқа модцаларга бой бўлган ўсимликларни истемол қилгандагина юқори махеулот бериши мумкин. </a:t>
            </a:r>
          </a:p>
          <a:p>
            <a:r>
              <a:rPr lang="ru-RU" sz="2200" smtClean="0"/>
              <a:t>Ўсимликларнинг усиш фазаси ўзгариши билан ундаги протеин миқдори ўзгарабориб, аниқроги, камаяборади. Масаланинг биологик томони ҳам мавжуд; ёш новдалар баҳорда маълумки, запас озуқа моддалар ҳасобидан кайта тикланади ва у ривожлана бошлагандан 12-15 кун ўтгач сарфланган озуқа моддаларининг ўрнини коплай олиши мумкин. </a:t>
            </a:r>
          </a:p>
          <a:p>
            <a:r>
              <a:rPr lang="ru-RU" sz="2200" smtClean="0"/>
              <a:t>Маиса ўтлар жуда эрга молларга едирилабошланса, биринчи навбатда, барглар, нозиқ юмшоқ қисмлар ейилади. Бундан кейинги усиш эса янада кўпроқ озуқа моддаларнинг сарф бўлишига олиб келади.</a:t>
            </a:r>
            <a:endParaRPr lang="ru-RU" sz="2200"/>
          </a:p>
        </p:txBody>
      </p:sp>
      <p:pic>
        <p:nvPicPr>
          <p:cNvPr id="11265" name="Picture 1" descr="C:\ЮНЕСКО\Слайдлар\Ем хашак етиштириш\рАСМЛАР\67dd402b4f2e65e98ba8d009344.jpg"/>
          <p:cNvPicPr>
            <a:picLocks noChangeAspect="1" noChangeArrowheads="1"/>
          </p:cNvPicPr>
          <p:nvPr/>
        </p:nvPicPr>
        <p:blipFill>
          <a:blip r:embed="rId2"/>
          <a:srcRect/>
          <a:stretch>
            <a:fillRect/>
          </a:stretch>
        </p:blipFill>
        <p:spPr bwMode="auto">
          <a:xfrm>
            <a:off x="6643702" y="1142984"/>
            <a:ext cx="2286016" cy="2009777"/>
          </a:xfrm>
          <a:prstGeom prst="rect">
            <a:avLst/>
          </a:prstGeom>
          <a:noFill/>
        </p:spPr>
      </p:pic>
      <p:pic>
        <p:nvPicPr>
          <p:cNvPr id="11266" name="Picture 2" descr="C:\ЮНЕСКО\Слайдлар\Ем хашак етиштириш\рАСМЛАР\alpine-pasture-383187_960_720.jpg"/>
          <p:cNvPicPr>
            <a:picLocks noChangeAspect="1" noChangeArrowheads="1"/>
          </p:cNvPicPr>
          <p:nvPr/>
        </p:nvPicPr>
        <p:blipFill>
          <a:blip r:embed="rId3" cstate="print"/>
          <a:srcRect/>
          <a:stretch>
            <a:fillRect/>
          </a:stretch>
        </p:blipFill>
        <p:spPr bwMode="auto">
          <a:xfrm>
            <a:off x="6715140" y="3786190"/>
            <a:ext cx="2373098" cy="2000264"/>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800" y="188640"/>
            <a:ext cx="8686800" cy="576064"/>
          </a:xfrm>
        </p:spPr>
        <p:txBody>
          <a:bodyPr>
            <a:noAutofit/>
          </a:bodyPr>
          <a:lstStyle/>
          <a:p>
            <a:pPr algn="ctr"/>
            <a:r>
              <a:rPr lang="ru-RU" sz="2000" b="1" smtClean="0">
                <a:solidFill>
                  <a:srgbClr val="006600"/>
                </a:solidFill>
                <a:effectLst/>
              </a:rPr>
              <a:t>Шувоқ- барра ўтли яйловлар учун мўлжалланган икки далали 10 йиллик ротацияли яйлов алмашинуви схемаси</a:t>
            </a:r>
          </a:p>
        </p:txBody>
      </p:sp>
      <p:graphicFrame>
        <p:nvGraphicFramePr>
          <p:cNvPr id="6" name="Таблица 5"/>
          <p:cNvGraphicFramePr>
            <a:graphicFrameLocks noGrp="1"/>
          </p:cNvGraphicFramePr>
          <p:nvPr/>
        </p:nvGraphicFramePr>
        <p:xfrm>
          <a:off x="214280" y="1285860"/>
          <a:ext cx="8715438" cy="4714908"/>
        </p:xfrm>
        <a:graphic>
          <a:graphicData uri="http://schemas.openxmlformats.org/drawingml/2006/table">
            <a:tbl>
              <a:tblPr>
                <a:tableStyleId>{E269D01E-BC32-4049-B463-5C60D7B0CCD2}</a:tableStyleId>
              </a:tblPr>
              <a:tblGrid>
                <a:gridCol w="1840908"/>
                <a:gridCol w="1840908"/>
                <a:gridCol w="1672040"/>
                <a:gridCol w="1680791"/>
                <a:gridCol w="1680791"/>
              </a:tblGrid>
              <a:tr h="808217">
                <a:tc rowSpan="3">
                  <a:txBody>
                    <a:bodyPr/>
                    <a:lstStyle/>
                    <a:p>
                      <a:pPr marL="50800" algn="ctr">
                        <a:lnSpc>
                          <a:spcPct val="115000"/>
                        </a:lnSpc>
                        <a:spcAft>
                          <a:spcPts val="0"/>
                        </a:spcAft>
                      </a:pPr>
                      <a:r>
                        <a:rPr lang="ru-RU" sz="2800" b="1">
                          <a:effectLst>
                            <a:outerShdw blurRad="38100" dist="38100" dir="2700000" algn="tl">
                              <a:srgbClr val="000000">
                                <a:alpha val="43137"/>
                              </a:srgbClr>
                            </a:outerShdw>
                          </a:effectLst>
                        </a:rPr>
                        <a:t>Йиллар</a:t>
                      </a:r>
                      <a:endParaRPr lang="ru-RU" sz="2400" b="1">
                        <a:solidFill>
                          <a:srgbClr val="0000FF"/>
                        </a:solidFill>
                        <a:effectLst>
                          <a:outerShdw blurRad="38100" dist="38100" dir="2700000" algn="tl">
                            <a:srgbClr val="000000">
                              <a:alpha val="43137"/>
                            </a:srgbClr>
                          </a:outerShdw>
                        </a:effectLst>
                        <a:latin typeface="Calibri"/>
                        <a:ea typeface="Calibri"/>
                        <a:cs typeface="Times New Roman"/>
                      </a:endParaRPr>
                    </a:p>
                  </a:txBody>
                  <a:tcPr marL="6120" marR="612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cell3D prstMaterial="dkEdge">
                      <a:bevel w="25400" h="25400" prst="angle"/>
                      <a:lightRig rig="flood" dir="t"/>
                    </a:cell3D>
                  </a:tcPr>
                </a:tc>
                <a:tc gridSpan="4">
                  <a:txBody>
                    <a:bodyPr/>
                    <a:lstStyle/>
                    <a:p>
                      <a:pPr algn="ctr">
                        <a:lnSpc>
                          <a:spcPct val="115000"/>
                        </a:lnSpc>
                        <a:spcAft>
                          <a:spcPts val="0"/>
                        </a:spcAft>
                      </a:pPr>
                      <a:r>
                        <a:rPr lang="ru-RU" sz="2800" b="1">
                          <a:effectLst>
                            <a:outerShdw blurRad="38100" dist="38100" dir="2700000" algn="tl">
                              <a:srgbClr val="000000">
                                <a:alpha val="43137"/>
                              </a:srgbClr>
                            </a:outerShdw>
                          </a:effectLst>
                        </a:rPr>
                        <a:t>Яйлов алмашинуви далалари</a:t>
                      </a:r>
                      <a:endParaRPr lang="ru-RU" sz="2400" b="1">
                        <a:solidFill>
                          <a:srgbClr val="0000FF"/>
                        </a:solidFill>
                        <a:effectLst>
                          <a:outerShdw blurRad="38100" dist="38100" dir="2700000" algn="tl">
                            <a:srgbClr val="000000">
                              <a:alpha val="43137"/>
                            </a:srgbClr>
                          </a:outerShdw>
                        </a:effectLst>
                        <a:latin typeface="Calibri"/>
                        <a:ea typeface="Calibri"/>
                        <a:cs typeface="Times New Roman"/>
                      </a:endParaRPr>
                    </a:p>
                  </a:txBody>
                  <a:tcPr marL="6120" marR="612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cell3D prstMaterial="dkEdge">
                      <a:bevel w="25400" h="25400" prst="angle"/>
                      <a:lightRig rig="flood" dir="t"/>
                    </a:cell3D>
                  </a:tcPr>
                </a:tc>
                <a:tc hMerge="1">
                  <a:txBody>
                    <a:bodyPr/>
                    <a:lstStyle/>
                    <a:p>
                      <a:endParaRPr lang="ru-RU"/>
                    </a:p>
                  </a:txBody>
                  <a:tcPr/>
                </a:tc>
                <a:tc hMerge="1">
                  <a:txBody>
                    <a:bodyPr/>
                    <a:lstStyle/>
                    <a:p>
                      <a:endParaRPr lang="ru-RU"/>
                    </a:p>
                  </a:txBody>
                  <a:tcPr/>
                </a:tc>
                <a:tc hMerge="1">
                  <a:txBody>
                    <a:bodyPr/>
                    <a:lstStyle/>
                    <a:p>
                      <a:endParaRPr lang="ru-RU"/>
                    </a:p>
                  </a:txBody>
                  <a:tcPr/>
                </a:tc>
              </a:tr>
              <a:tr h="799012">
                <a:tc vMerge="1">
                  <a:txBody>
                    <a:bodyPr/>
                    <a:lstStyle/>
                    <a:p>
                      <a:endParaRPr lang="ru-RU"/>
                    </a:p>
                  </a:txBody>
                  <a:tcPr/>
                </a:tc>
                <a:tc gridSpan="2">
                  <a:txBody>
                    <a:bodyPr/>
                    <a:lstStyle/>
                    <a:p>
                      <a:pPr algn="ctr">
                        <a:lnSpc>
                          <a:spcPct val="115000"/>
                        </a:lnSpc>
                        <a:spcAft>
                          <a:spcPts val="0"/>
                        </a:spcAft>
                      </a:pPr>
                      <a:r>
                        <a:rPr lang="ru-RU" sz="2800" b="1">
                          <a:effectLst>
                            <a:outerShdw blurRad="38100" dist="38100" dir="2700000" algn="tl">
                              <a:srgbClr val="000000">
                                <a:alpha val="43137"/>
                              </a:srgbClr>
                            </a:outerShdw>
                          </a:effectLst>
                        </a:rPr>
                        <a:t>Биринчи</a:t>
                      </a:r>
                      <a:endParaRPr lang="ru-RU" sz="2400" b="1">
                        <a:solidFill>
                          <a:srgbClr val="0000FF"/>
                        </a:solidFill>
                        <a:effectLst>
                          <a:outerShdw blurRad="38100" dist="38100" dir="2700000" algn="tl">
                            <a:srgbClr val="000000">
                              <a:alpha val="43137"/>
                            </a:srgbClr>
                          </a:outerShdw>
                        </a:effectLst>
                        <a:latin typeface="Calibri"/>
                        <a:ea typeface="Calibri"/>
                        <a:cs typeface="Times New Roman"/>
                      </a:endParaRPr>
                    </a:p>
                  </a:txBody>
                  <a:tcPr marL="6120" marR="612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cell3D prstMaterial="dkEdge">
                      <a:bevel w="25400" h="25400" prst="angle"/>
                      <a:lightRig rig="flood" dir="t"/>
                    </a:cell3D>
                  </a:tcPr>
                </a:tc>
                <a:tc hMerge="1">
                  <a:txBody>
                    <a:bodyPr/>
                    <a:lstStyle/>
                    <a:p>
                      <a:endParaRPr lang="ru-RU"/>
                    </a:p>
                  </a:txBody>
                  <a:tcPr/>
                </a:tc>
                <a:tc gridSpan="2">
                  <a:txBody>
                    <a:bodyPr/>
                    <a:lstStyle/>
                    <a:p>
                      <a:pPr algn="ctr">
                        <a:lnSpc>
                          <a:spcPct val="115000"/>
                        </a:lnSpc>
                        <a:spcAft>
                          <a:spcPts val="0"/>
                        </a:spcAft>
                      </a:pPr>
                      <a:r>
                        <a:rPr lang="uz-Cyrl-UZ" sz="2800" b="1">
                          <a:effectLst>
                            <a:outerShdw blurRad="38100" dist="38100" dir="2700000" algn="tl">
                              <a:srgbClr val="000000">
                                <a:alpha val="43137"/>
                              </a:srgbClr>
                            </a:outerShdw>
                          </a:effectLst>
                        </a:rPr>
                        <a:t>И</a:t>
                      </a:r>
                      <a:r>
                        <a:rPr lang="ru-RU" sz="2800" b="1">
                          <a:effectLst>
                            <a:outerShdw blurRad="38100" dist="38100" dir="2700000" algn="tl">
                              <a:srgbClr val="000000">
                                <a:alpha val="43137"/>
                              </a:srgbClr>
                            </a:outerShdw>
                          </a:effectLst>
                        </a:rPr>
                        <a:t>ккинчи</a:t>
                      </a:r>
                      <a:endParaRPr lang="ru-RU" sz="2400" b="1">
                        <a:solidFill>
                          <a:srgbClr val="0000FF"/>
                        </a:solidFill>
                        <a:effectLst>
                          <a:outerShdw blurRad="38100" dist="38100" dir="2700000" algn="tl">
                            <a:srgbClr val="000000">
                              <a:alpha val="43137"/>
                            </a:srgbClr>
                          </a:outerShdw>
                        </a:effectLst>
                        <a:latin typeface="Calibri"/>
                        <a:ea typeface="Calibri"/>
                        <a:cs typeface="Times New Roman"/>
                      </a:endParaRPr>
                    </a:p>
                  </a:txBody>
                  <a:tcPr marL="6120" marR="612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cell3D prstMaterial="dkEdge">
                      <a:bevel w="25400" h="25400" prst="angle"/>
                      <a:lightRig rig="flood" dir="t"/>
                    </a:cell3D>
                  </a:tcPr>
                </a:tc>
                <a:tc hMerge="1">
                  <a:txBody>
                    <a:bodyPr/>
                    <a:lstStyle/>
                    <a:p>
                      <a:endParaRPr lang="ru-RU"/>
                    </a:p>
                  </a:txBody>
                  <a:tcPr/>
                </a:tc>
              </a:tr>
              <a:tr h="1535429">
                <a:tc vMerge="1">
                  <a:txBody>
                    <a:bodyPr/>
                    <a:lstStyle/>
                    <a:p>
                      <a:endParaRPr lang="ru-RU"/>
                    </a:p>
                  </a:txBody>
                  <a:tcPr/>
                </a:tc>
                <a:tc>
                  <a:txBody>
                    <a:bodyPr/>
                    <a:lstStyle/>
                    <a:p>
                      <a:pPr algn="ctr">
                        <a:lnSpc>
                          <a:spcPct val="115000"/>
                        </a:lnSpc>
                        <a:spcAft>
                          <a:spcPts val="0"/>
                        </a:spcAft>
                      </a:pPr>
                      <a:r>
                        <a:rPr lang="ru-RU" sz="2800" b="1">
                          <a:effectLst>
                            <a:outerShdw blurRad="38100" dist="38100" dir="2700000" algn="tl">
                              <a:srgbClr val="000000">
                                <a:alpha val="43137"/>
                              </a:srgbClr>
                            </a:outerShdw>
                          </a:effectLst>
                        </a:rPr>
                        <a:t>Асосий</a:t>
                      </a:r>
                      <a:endParaRPr lang="ru-RU" sz="2400" b="1">
                        <a:effectLst>
                          <a:outerShdw blurRad="38100" dist="38100" dir="2700000" algn="tl">
                            <a:srgbClr val="000000">
                              <a:alpha val="43137"/>
                            </a:srgbClr>
                          </a:outerShdw>
                        </a:effectLst>
                      </a:endParaRPr>
                    </a:p>
                    <a:p>
                      <a:pPr algn="ctr">
                        <a:lnSpc>
                          <a:spcPct val="115000"/>
                        </a:lnSpc>
                        <a:spcAft>
                          <a:spcPts val="1000"/>
                        </a:spcAft>
                      </a:pPr>
                      <a:r>
                        <a:rPr lang="ru-RU" sz="2800" b="1">
                          <a:effectLst>
                            <a:outerShdw blurRad="38100" dist="38100" dir="2700000" algn="tl">
                              <a:srgbClr val="000000">
                                <a:alpha val="43137"/>
                              </a:srgbClr>
                            </a:outerShdw>
                          </a:effectLst>
                        </a:rPr>
                        <a:t>мавсум</a:t>
                      </a:r>
                      <a:endParaRPr lang="ru-RU" sz="2400" b="1">
                        <a:solidFill>
                          <a:srgbClr val="0000FF"/>
                        </a:solidFill>
                        <a:effectLst>
                          <a:outerShdw blurRad="38100" dist="38100" dir="2700000" algn="tl">
                            <a:srgbClr val="000000">
                              <a:alpha val="43137"/>
                            </a:srgbClr>
                          </a:outerShdw>
                        </a:effectLst>
                        <a:latin typeface="Calibri"/>
                        <a:ea typeface="Calibri"/>
                        <a:cs typeface="Times New Roman"/>
                      </a:endParaRPr>
                    </a:p>
                  </a:txBody>
                  <a:tcPr marL="6120" marR="612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cell3D prstMaterial="dkEdge">
                      <a:bevel w="25400" h="25400" prst="angle"/>
                      <a:lightRig rig="flood" dir="t"/>
                    </a:cell3D>
                  </a:tcPr>
                </a:tc>
                <a:tc>
                  <a:txBody>
                    <a:bodyPr/>
                    <a:lstStyle/>
                    <a:p>
                      <a:pPr algn="ctr">
                        <a:lnSpc>
                          <a:spcPct val="115000"/>
                        </a:lnSpc>
                        <a:spcAft>
                          <a:spcPts val="0"/>
                        </a:spcAft>
                      </a:pPr>
                      <a:r>
                        <a:rPr lang="ru-RU" sz="2800" b="1">
                          <a:effectLst>
                            <a:outerShdw blurRad="38100" dist="38100" dir="2700000" algn="tl">
                              <a:srgbClr val="000000">
                                <a:alpha val="43137"/>
                              </a:srgbClr>
                            </a:outerShdw>
                          </a:effectLst>
                        </a:rPr>
                        <a:t>Та</a:t>
                      </a:r>
                      <a:r>
                        <a:rPr lang="uz-Cyrl-UZ" sz="2800" b="1">
                          <a:effectLst>
                            <a:outerShdw blurRad="38100" dist="38100" dir="2700000" algn="tl">
                              <a:srgbClr val="000000">
                                <a:alpha val="43137"/>
                              </a:srgbClr>
                            </a:outerShdw>
                          </a:effectLst>
                        </a:rPr>
                        <a:t>кр</a:t>
                      </a:r>
                      <a:r>
                        <a:rPr lang="ru-RU" sz="2800" b="1">
                          <a:effectLst>
                            <a:outerShdw blurRad="38100" dist="38100" dir="2700000" algn="tl">
                              <a:srgbClr val="000000">
                                <a:alpha val="43137"/>
                              </a:srgbClr>
                            </a:outerShdw>
                          </a:effectLst>
                        </a:rPr>
                        <a:t>орий</a:t>
                      </a:r>
                      <a:endParaRPr lang="ru-RU" sz="2400" b="1">
                        <a:effectLst>
                          <a:outerShdw blurRad="38100" dist="38100" dir="2700000" algn="tl">
                            <a:srgbClr val="000000">
                              <a:alpha val="43137"/>
                            </a:srgbClr>
                          </a:outerShdw>
                        </a:effectLst>
                      </a:endParaRPr>
                    </a:p>
                    <a:p>
                      <a:pPr algn="ctr">
                        <a:lnSpc>
                          <a:spcPct val="115000"/>
                        </a:lnSpc>
                        <a:spcAft>
                          <a:spcPts val="1000"/>
                        </a:spcAft>
                      </a:pPr>
                      <a:r>
                        <a:rPr lang="ru-RU" sz="2800" b="1">
                          <a:effectLst>
                            <a:outerShdw blurRad="38100" dist="38100" dir="2700000" algn="tl">
                              <a:srgbClr val="000000">
                                <a:alpha val="43137"/>
                              </a:srgbClr>
                            </a:outerShdw>
                          </a:effectLst>
                        </a:rPr>
                        <a:t>мавсум</a:t>
                      </a:r>
                      <a:endParaRPr lang="ru-RU" sz="2400" b="1">
                        <a:solidFill>
                          <a:srgbClr val="0000FF"/>
                        </a:solidFill>
                        <a:effectLst>
                          <a:outerShdw blurRad="38100" dist="38100" dir="2700000" algn="tl">
                            <a:srgbClr val="000000">
                              <a:alpha val="43137"/>
                            </a:srgbClr>
                          </a:outerShdw>
                        </a:effectLst>
                        <a:latin typeface="Calibri"/>
                        <a:ea typeface="Calibri"/>
                        <a:cs typeface="Times New Roman"/>
                      </a:endParaRPr>
                    </a:p>
                  </a:txBody>
                  <a:tcPr marL="6120" marR="612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cell3D prstMaterial="dkEdge">
                      <a:bevel w="25400" h="25400" prst="angle"/>
                      <a:lightRig rig="flood" dir="t"/>
                    </a:cell3D>
                  </a:tcPr>
                </a:tc>
                <a:tc>
                  <a:txBody>
                    <a:bodyPr/>
                    <a:lstStyle/>
                    <a:p>
                      <a:pPr algn="ctr">
                        <a:lnSpc>
                          <a:spcPct val="115000"/>
                        </a:lnSpc>
                        <a:spcAft>
                          <a:spcPts val="0"/>
                        </a:spcAft>
                      </a:pPr>
                      <a:r>
                        <a:rPr lang="ru-RU" sz="2800" b="1">
                          <a:effectLst>
                            <a:outerShdw blurRad="38100" dist="38100" dir="2700000" algn="tl">
                              <a:srgbClr val="000000">
                                <a:alpha val="43137"/>
                              </a:srgbClr>
                            </a:outerShdw>
                          </a:effectLst>
                        </a:rPr>
                        <a:t>Асосий</a:t>
                      </a:r>
                      <a:endParaRPr lang="ru-RU" sz="2400" b="1">
                        <a:effectLst>
                          <a:outerShdw blurRad="38100" dist="38100" dir="2700000" algn="tl">
                            <a:srgbClr val="000000">
                              <a:alpha val="43137"/>
                            </a:srgbClr>
                          </a:outerShdw>
                        </a:effectLst>
                      </a:endParaRPr>
                    </a:p>
                    <a:p>
                      <a:pPr algn="ctr">
                        <a:lnSpc>
                          <a:spcPct val="115000"/>
                        </a:lnSpc>
                        <a:spcAft>
                          <a:spcPts val="1000"/>
                        </a:spcAft>
                      </a:pPr>
                      <a:r>
                        <a:rPr lang="ru-RU" sz="2800" b="1">
                          <a:effectLst>
                            <a:outerShdw blurRad="38100" dist="38100" dir="2700000" algn="tl">
                              <a:srgbClr val="000000">
                                <a:alpha val="43137"/>
                              </a:srgbClr>
                            </a:outerShdw>
                          </a:effectLst>
                        </a:rPr>
                        <a:t>мавсум</a:t>
                      </a:r>
                      <a:endParaRPr lang="ru-RU" sz="2400" b="1">
                        <a:solidFill>
                          <a:srgbClr val="0000FF"/>
                        </a:solidFill>
                        <a:effectLst>
                          <a:outerShdw blurRad="38100" dist="38100" dir="2700000" algn="tl">
                            <a:srgbClr val="000000">
                              <a:alpha val="43137"/>
                            </a:srgbClr>
                          </a:outerShdw>
                        </a:effectLst>
                        <a:latin typeface="Calibri"/>
                        <a:ea typeface="Calibri"/>
                        <a:cs typeface="Times New Roman"/>
                      </a:endParaRPr>
                    </a:p>
                  </a:txBody>
                  <a:tcPr marL="6120" marR="612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cell3D prstMaterial="dkEdge">
                      <a:bevel w="25400" h="25400" prst="angle"/>
                      <a:lightRig rig="flood" dir="t"/>
                    </a:cell3D>
                  </a:tcPr>
                </a:tc>
                <a:tc>
                  <a:txBody>
                    <a:bodyPr/>
                    <a:lstStyle/>
                    <a:p>
                      <a:pPr algn="ctr">
                        <a:lnSpc>
                          <a:spcPct val="115000"/>
                        </a:lnSpc>
                        <a:spcAft>
                          <a:spcPts val="0"/>
                        </a:spcAft>
                      </a:pPr>
                      <a:r>
                        <a:rPr lang="ru-RU" sz="2800" b="1">
                          <a:effectLst>
                            <a:outerShdw blurRad="38100" dist="38100" dir="2700000" algn="tl">
                              <a:srgbClr val="000000">
                                <a:alpha val="43137"/>
                              </a:srgbClr>
                            </a:outerShdw>
                          </a:effectLst>
                        </a:rPr>
                        <a:t>Та</a:t>
                      </a:r>
                      <a:r>
                        <a:rPr lang="uz-Cyrl-UZ" sz="2800" b="1">
                          <a:effectLst>
                            <a:outerShdw blurRad="38100" dist="38100" dir="2700000" algn="tl">
                              <a:srgbClr val="000000">
                                <a:alpha val="43137"/>
                              </a:srgbClr>
                            </a:outerShdw>
                          </a:effectLst>
                        </a:rPr>
                        <a:t>кр</a:t>
                      </a:r>
                      <a:r>
                        <a:rPr lang="ru-RU" sz="2800" b="1">
                          <a:effectLst>
                            <a:outerShdw blurRad="38100" dist="38100" dir="2700000" algn="tl">
                              <a:srgbClr val="000000">
                                <a:alpha val="43137"/>
                              </a:srgbClr>
                            </a:outerShdw>
                          </a:effectLst>
                        </a:rPr>
                        <a:t>орий</a:t>
                      </a:r>
                      <a:endParaRPr lang="ru-RU" sz="2400" b="1">
                        <a:effectLst>
                          <a:outerShdw blurRad="38100" dist="38100" dir="2700000" algn="tl">
                            <a:srgbClr val="000000">
                              <a:alpha val="43137"/>
                            </a:srgbClr>
                          </a:outerShdw>
                        </a:effectLst>
                      </a:endParaRPr>
                    </a:p>
                    <a:p>
                      <a:pPr algn="ctr">
                        <a:lnSpc>
                          <a:spcPct val="115000"/>
                        </a:lnSpc>
                        <a:spcAft>
                          <a:spcPts val="1000"/>
                        </a:spcAft>
                      </a:pPr>
                      <a:r>
                        <a:rPr lang="ru-RU" sz="2800" b="1">
                          <a:effectLst>
                            <a:outerShdw blurRad="38100" dist="38100" dir="2700000" algn="tl">
                              <a:srgbClr val="000000">
                                <a:alpha val="43137"/>
                              </a:srgbClr>
                            </a:outerShdw>
                          </a:effectLst>
                        </a:rPr>
                        <a:t>мавсум</a:t>
                      </a:r>
                      <a:endParaRPr lang="ru-RU" sz="2400" b="1">
                        <a:solidFill>
                          <a:srgbClr val="0000FF"/>
                        </a:solidFill>
                        <a:effectLst>
                          <a:outerShdw blurRad="38100" dist="38100" dir="2700000" algn="tl">
                            <a:srgbClr val="000000">
                              <a:alpha val="43137"/>
                            </a:srgbClr>
                          </a:outerShdw>
                        </a:effectLst>
                        <a:latin typeface="Calibri"/>
                        <a:ea typeface="Calibri"/>
                        <a:cs typeface="Times New Roman"/>
                      </a:endParaRPr>
                    </a:p>
                  </a:txBody>
                  <a:tcPr marL="6120" marR="612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cell3D prstMaterial="dkEdge">
                      <a:bevel w="25400" h="25400" prst="angle"/>
                      <a:lightRig rig="flood" dir="t"/>
                    </a:cell3D>
                  </a:tcPr>
                </a:tc>
              </a:tr>
              <a:tr h="843197">
                <a:tc>
                  <a:txBody>
                    <a:bodyPr/>
                    <a:lstStyle/>
                    <a:p>
                      <a:pPr marL="241300" algn="ctr">
                        <a:lnSpc>
                          <a:spcPct val="115000"/>
                        </a:lnSpc>
                        <a:spcAft>
                          <a:spcPts val="0"/>
                        </a:spcAft>
                      </a:pPr>
                      <a:r>
                        <a:rPr lang="ru-RU" sz="2800" b="1">
                          <a:effectLst>
                            <a:outerShdw blurRad="38100" dist="38100" dir="2700000" algn="tl">
                              <a:srgbClr val="000000">
                                <a:alpha val="43137"/>
                              </a:srgbClr>
                            </a:outerShdw>
                          </a:effectLst>
                        </a:rPr>
                        <a:t>1-5</a:t>
                      </a:r>
                      <a:endParaRPr lang="ru-RU" sz="2400" b="1">
                        <a:solidFill>
                          <a:srgbClr val="0000FF"/>
                        </a:solidFill>
                        <a:effectLst>
                          <a:outerShdw blurRad="38100" dist="38100" dir="2700000" algn="tl">
                            <a:srgbClr val="000000">
                              <a:alpha val="43137"/>
                            </a:srgbClr>
                          </a:outerShdw>
                        </a:effectLst>
                        <a:latin typeface="Calibri"/>
                        <a:ea typeface="Calibri"/>
                        <a:cs typeface="Times New Roman"/>
                      </a:endParaRPr>
                    </a:p>
                  </a:txBody>
                  <a:tcPr marL="6120" marR="612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cell3D prstMaterial="dkEdge">
                      <a:bevel w="25400" h="25400" prst="angle"/>
                      <a:lightRig rig="flood" dir="t"/>
                    </a:cell3D>
                  </a:tcPr>
                </a:tc>
                <a:tc>
                  <a:txBody>
                    <a:bodyPr/>
                    <a:lstStyle/>
                    <a:p>
                      <a:pPr algn="ctr">
                        <a:lnSpc>
                          <a:spcPct val="115000"/>
                        </a:lnSpc>
                        <a:spcAft>
                          <a:spcPts val="0"/>
                        </a:spcAft>
                      </a:pPr>
                      <a:r>
                        <a:rPr lang="ru-RU" sz="2800" b="1">
                          <a:effectLst>
                            <a:outerShdw blurRad="38100" dist="38100" dir="2700000" algn="tl">
                              <a:srgbClr val="000000">
                                <a:alpha val="43137"/>
                              </a:srgbClr>
                            </a:outerShdw>
                          </a:effectLst>
                        </a:rPr>
                        <a:t>баҳор</a:t>
                      </a:r>
                      <a:endParaRPr lang="ru-RU" sz="2400" b="1">
                        <a:solidFill>
                          <a:srgbClr val="0000FF"/>
                        </a:solidFill>
                        <a:effectLst>
                          <a:outerShdw blurRad="38100" dist="38100" dir="2700000" algn="tl">
                            <a:srgbClr val="000000">
                              <a:alpha val="43137"/>
                            </a:srgbClr>
                          </a:outerShdw>
                        </a:effectLst>
                        <a:latin typeface="Calibri"/>
                        <a:ea typeface="Calibri"/>
                        <a:cs typeface="Times New Roman"/>
                      </a:endParaRPr>
                    </a:p>
                  </a:txBody>
                  <a:tcPr marL="6120" marR="612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cell3D prstMaterial="dkEdge">
                      <a:bevel w="25400" h="25400" prst="angle"/>
                      <a:lightRig rig="flood" dir="t"/>
                    </a:cell3D>
                  </a:tcPr>
                </a:tc>
                <a:tc>
                  <a:txBody>
                    <a:bodyPr/>
                    <a:lstStyle/>
                    <a:p>
                      <a:pPr algn="ctr">
                        <a:lnSpc>
                          <a:spcPct val="115000"/>
                        </a:lnSpc>
                        <a:spcAft>
                          <a:spcPts val="0"/>
                        </a:spcAft>
                      </a:pPr>
                      <a:r>
                        <a:rPr lang="ru-RU" sz="2800" b="1">
                          <a:effectLst>
                            <a:outerShdw blurRad="38100" dist="38100" dir="2700000" algn="tl">
                              <a:srgbClr val="000000">
                                <a:alpha val="43137"/>
                              </a:srgbClr>
                            </a:outerShdw>
                          </a:effectLst>
                        </a:rPr>
                        <a:t>куз</a:t>
                      </a:r>
                      <a:endParaRPr lang="ru-RU" sz="2400" b="1">
                        <a:solidFill>
                          <a:srgbClr val="0000FF"/>
                        </a:solidFill>
                        <a:effectLst>
                          <a:outerShdw blurRad="38100" dist="38100" dir="2700000" algn="tl">
                            <a:srgbClr val="000000">
                              <a:alpha val="43137"/>
                            </a:srgbClr>
                          </a:outerShdw>
                        </a:effectLst>
                        <a:latin typeface="Calibri"/>
                        <a:ea typeface="Calibri"/>
                        <a:cs typeface="Times New Roman"/>
                      </a:endParaRPr>
                    </a:p>
                  </a:txBody>
                  <a:tcPr marL="6120" marR="612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cell3D prstMaterial="dkEdge">
                      <a:bevel w="25400" h="25400" prst="angle"/>
                      <a:lightRig rig="flood" dir="t"/>
                    </a:cell3D>
                  </a:tcPr>
                </a:tc>
                <a:tc>
                  <a:txBody>
                    <a:bodyPr/>
                    <a:lstStyle/>
                    <a:p>
                      <a:pPr algn="ctr">
                        <a:lnSpc>
                          <a:spcPct val="115000"/>
                        </a:lnSpc>
                        <a:spcAft>
                          <a:spcPts val="0"/>
                        </a:spcAft>
                      </a:pPr>
                      <a:r>
                        <a:rPr lang="ru-RU" sz="2800" b="1">
                          <a:effectLst>
                            <a:outerShdw blurRad="38100" dist="38100" dir="2700000" algn="tl">
                              <a:srgbClr val="000000">
                                <a:alpha val="43137"/>
                              </a:srgbClr>
                            </a:outerShdw>
                          </a:effectLst>
                        </a:rPr>
                        <a:t>ёз</a:t>
                      </a:r>
                      <a:endParaRPr lang="ru-RU" sz="2400" b="1">
                        <a:solidFill>
                          <a:srgbClr val="0000FF"/>
                        </a:solidFill>
                        <a:effectLst>
                          <a:outerShdw blurRad="38100" dist="38100" dir="2700000" algn="tl">
                            <a:srgbClr val="000000">
                              <a:alpha val="43137"/>
                            </a:srgbClr>
                          </a:outerShdw>
                        </a:effectLst>
                        <a:latin typeface="Calibri"/>
                        <a:ea typeface="Calibri"/>
                        <a:cs typeface="Times New Roman"/>
                      </a:endParaRPr>
                    </a:p>
                  </a:txBody>
                  <a:tcPr marL="6120" marR="612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cell3D prstMaterial="dkEdge">
                      <a:bevel w="25400" h="25400" prst="angle"/>
                      <a:lightRig rig="flood" dir="t"/>
                    </a:cell3D>
                  </a:tcPr>
                </a:tc>
                <a:tc>
                  <a:txBody>
                    <a:bodyPr/>
                    <a:lstStyle/>
                    <a:p>
                      <a:pPr algn="ctr">
                        <a:lnSpc>
                          <a:spcPct val="115000"/>
                        </a:lnSpc>
                        <a:spcAft>
                          <a:spcPts val="0"/>
                        </a:spcAft>
                      </a:pPr>
                      <a:r>
                        <a:rPr lang="ru-RU" sz="2800" b="1">
                          <a:effectLst>
                            <a:outerShdw blurRad="38100" dist="38100" dir="2700000" algn="tl">
                              <a:srgbClr val="000000">
                                <a:alpha val="43137"/>
                              </a:srgbClr>
                            </a:outerShdw>
                          </a:effectLst>
                        </a:rPr>
                        <a:t>қиш</a:t>
                      </a:r>
                      <a:endParaRPr lang="ru-RU" sz="2400" b="1">
                        <a:solidFill>
                          <a:srgbClr val="0000FF"/>
                        </a:solidFill>
                        <a:effectLst>
                          <a:outerShdw blurRad="38100" dist="38100" dir="2700000" algn="tl">
                            <a:srgbClr val="000000">
                              <a:alpha val="43137"/>
                            </a:srgbClr>
                          </a:outerShdw>
                        </a:effectLst>
                        <a:latin typeface="Calibri"/>
                        <a:ea typeface="Calibri"/>
                        <a:cs typeface="Times New Roman"/>
                      </a:endParaRPr>
                    </a:p>
                  </a:txBody>
                  <a:tcPr marL="6120" marR="612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cell3D prstMaterial="dkEdge">
                      <a:bevel w="25400" h="25400" prst="angle"/>
                      <a:lightRig rig="flood" dir="t"/>
                    </a:cell3D>
                  </a:tcPr>
                </a:tc>
              </a:tr>
              <a:tr h="729053">
                <a:tc>
                  <a:txBody>
                    <a:bodyPr/>
                    <a:lstStyle/>
                    <a:p>
                      <a:pPr marL="241300" algn="ctr">
                        <a:lnSpc>
                          <a:spcPct val="115000"/>
                        </a:lnSpc>
                        <a:spcAft>
                          <a:spcPts val="0"/>
                        </a:spcAft>
                      </a:pPr>
                      <a:r>
                        <a:rPr lang="ru-RU" sz="2800" b="1">
                          <a:effectLst>
                            <a:outerShdw blurRad="38100" dist="38100" dir="2700000" algn="tl">
                              <a:srgbClr val="000000">
                                <a:alpha val="43137"/>
                              </a:srgbClr>
                            </a:outerShdw>
                          </a:effectLst>
                        </a:rPr>
                        <a:t>6-10</a:t>
                      </a:r>
                      <a:endParaRPr lang="ru-RU" sz="2400" b="1">
                        <a:solidFill>
                          <a:srgbClr val="0000FF"/>
                        </a:solidFill>
                        <a:effectLst>
                          <a:outerShdw blurRad="38100" dist="38100" dir="2700000" algn="tl">
                            <a:srgbClr val="000000">
                              <a:alpha val="43137"/>
                            </a:srgbClr>
                          </a:outerShdw>
                        </a:effectLst>
                        <a:latin typeface="Calibri"/>
                        <a:ea typeface="Calibri"/>
                        <a:cs typeface="Times New Roman"/>
                      </a:endParaRPr>
                    </a:p>
                  </a:txBody>
                  <a:tcPr marL="6120" marR="612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cell3D prstMaterial="dkEdge">
                      <a:bevel w="25400" h="25400" prst="angle"/>
                      <a:lightRig rig="flood" dir="t"/>
                    </a:cell3D>
                  </a:tcPr>
                </a:tc>
                <a:tc>
                  <a:txBody>
                    <a:bodyPr/>
                    <a:lstStyle/>
                    <a:p>
                      <a:pPr algn="ctr">
                        <a:lnSpc>
                          <a:spcPct val="115000"/>
                        </a:lnSpc>
                        <a:spcAft>
                          <a:spcPts val="0"/>
                        </a:spcAft>
                      </a:pPr>
                      <a:r>
                        <a:rPr lang="ru-RU" sz="2800" b="1">
                          <a:effectLst>
                            <a:outerShdw blurRad="38100" dist="38100" dir="2700000" algn="tl">
                              <a:srgbClr val="000000">
                                <a:alpha val="43137"/>
                              </a:srgbClr>
                            </a:outerShdw>
                          </a:effectLst>
                        </a:rPr>
                        <a:t>ёз</a:t>
                      </a:r>
                      <a:endParaRPr lang="ru-RU" sz="2400" b="1">
                        <a:solidFill>
                          <a:srgbClr val="0000FF"/>
                        </a:solidFill>
                        <a:effectLst>
                          <a:outerShdw blurRad="38100" dist="38100" dir="2700000" algn="tl">
                            <a:srgbClr val="000000">
                              <a:alpha val="43137"/>
                            </a:srgbClr>
                          </a:outerShdw>
                        </a:effectLst>
                        <a:latin typeface="Calibri"/>
                        <a:ea typeface="Calibri"/>
                        <a:cs typeface="Times New Roman"/>
                      </a:endParaRPr>
                    </a:p>
                  </a:txBody>
                  <a:tcPr marL="6120" marR="612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cell3D prstMaterial="dkEdge">
                      <a:bevel w="25400" h="25400" prst="angle"/>
                      <a:lightRig rig="flood" dir="t"/>
                    </a:cell3D>
                  </a:tcPr>
                </a:tc>
                <a:tc>
                  <a:txBody>
                    <a:bodyPr/>
                    <a:lstStyle/>
                    <a:p>
                      <a:pPr algn="ctr">
                        <a:lnSpc>
                          <a:spcPct val="115000"/>
                        </a:lnSpc>
                        <a:spcAft>
                          <a:spcPts val="0"/>
                        </a:spcAft>
                      </a:pPr>
                      <a:r>
                        <a:rPr lang="ru-RU" sz="2800" b="1">
                          <a:effectLst>
                            <a:outerShdw blurRad="38100" dist="38100" dir="2700000" algn="tl">
                              <a:srgbClr val="000000">
                                <a:alpha val="43137"/>
                              </a:srgbClr>
                            </a:outerShdw>
                          </a:effectLst>
                        </a:rPr>
                        <a:t>куз</a:t>
                      </a:r>
                      <a:endParaRPr lang="ru-RU" sz="2400" b="1">
                        <a:solidFill>
                          <a:srgbClr val="0000FF"/>
                        </a:solidFill>
                        <a:effectLst>
                          <a:outerShdw blurRad="38100" dist="38100" dir="2700000" algn="tl">
                            <a:srgbClr val="000000">
                              <a:alpha val="43137"/>
                            </a:srgbClr>
                          </a:outerShdw>
                        </a:effectLst>
                        <a:latin typeface="Calibri"/>
                        <a:ea typeface="Calibri"/>
                        <a:cs typeface="Times New Roman"/>
                      </a:endParaRPr>
                    </a:p>
                  </a:txBody>
                  <a:tcPr marL="6120" marR="612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cell3D prstMaterial="dkEdge">
                      <a:bevel w="25400" h="25400" prst="angle"/>
                      <a:lightRig rig="flood" dir="t"/>
                    </a:cell3D>
                  </a:tcPr>
                </a:tc>
                <a:tc>
                  <a:txBody>
                    <a:bodyPr/>
                    <a:lstStyle/>
                    <a:p>
                      <a:pPr algn="ctr">
                        <a:lnSpc>
                          <a:spcPct val="115000"/>
                        </a:lnSpc>
                        <a:spcAft>
                          <a:spcPts val="0"/>
                        </a:spcAft>
                      </a:pPr>
                      <a:r>
                        <a:rPr lang="ru-RU" sz="2800" b="1">
                          <a:effectLst>
                            <a:outerShdw blurRad="38100" dist="38100" dir="2700000" algn="tl">
                              <a:srgbClr val="000000">
                                <a:alpha val="43137"/>
                              </a:srgbClr>
                            </a:outerShdw>
                          </a:effectLst>
                        </a:rPr>
                        <a:t>баҳор</a:t>
                      </a:r>
                      <a:endParaRPr lang="ru-RU" sz="2400" b="1">
                        <a:solidFill>
                          <a:srgbClr val="0000FF"/>
                        </a:solidFill>
                        <a:effectLst>
                          <a:outerShdw blurRad="38100" dist="38100" dir="2700000" algn="tl">
                            <a:srgbClr val="000000">
                              <a:alpha val="43137"/>
                            </a:srgbClr>
                          </a:outerShdw>
                        </a:effectLst>
                        <a:latin typeface="Calibri"/>
                        <a:ea typeface="Calibri"/>
                        <a:cs typeface="Times New Roman"/>
                      </a:endParaRPr>
                    </a:p>
                  </a:txBody>
                  <a:tcPr marL="6120" marR="612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cell3D prstMaterial="dkEdge">
                      <a:bevel w="25400" h="25400" prst="angle"/>
                      <a:lightRig rig="flood" dir="t"/>
                    </a:cell3D>
                  </a:tcPr>
                </a:tc>
                <a:tc>
                  <a:txBody>
                    <a:bodyPr/>
                    <a:lstStyle/>
                    <a:p>
                      <a:pPr algn="ctr">
                        <a:lnSpc>
                          <a:spcPct val="115000"/>
                        </a:lnSpc>
                        <a:spcAft>
                          <a:spcPts val="0"/>
                        </a:spcAft>
                      </a:pPr>
                      <a:r>
                        <a:rPr lang="ru-RU" sz="2800" b="1">
                          <a:effectLst>
                            <a:outerShdw blurRad="38100" dist="38100" dir="2700000" algn="tl">
                              <a:srgbClr val="000000">
                                <a:alpha val="43137"/>
                              </a:srgbClr>
                            </a:outerShdw>
                          </a:effectLst>
                        </a:rPr>
                        <a:t>қиш</a:t>
                      </a:r>
                      <a:endParaRPr lang="ru-RU" sz="2400" b="1">
                        <a:solidFill>
                          <a:srgbClr val="0000FF"/>
                        </a:solidFill>
                        <a:effectLst>
                          <a:outerShdw blurRad="38100" dist="38100" dir="2700000" algn="tl">
                            <a:srgbClr val="000000">
                              <a:alpha val="43137"/>
                            </a:srgbClr>
                          </a:outerShdw>
                        </a:effectLst>
                        <a:latin typeface="Calibri"/>
                        <a:ea typeface="Calibri"/>
                        <a:cs typeface="Times New Roman"/>
                      </a:endParaRPr>
                    </a:p>
                  </a:txBody>
                  <a:tcPr marL="6120" marR="612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cell3D prstMaterial="dkEdge">
                      <a:bevel w="25400" h="25400" prst="angle"/>
                      <a:lightRig rig="flood" dir="t"/>
                    </a:cell3D>
                  </a:tcPr>
                </a:tc>
              </a:tr>
            </a:tbl>
          </a:graphicData>
        </a:graphic>
      </p:graphicFrame>
    </p:spTree>
    <p:extLst>
      <p:ext uri="{BB962C8B-B14F-4D97-AF65-F5344CB8AC3E}">
        <p14:creationId xmlns="" xmlns:p14="http://schemas.microsoft.com/office/powerpoint/2010/main" val="25725277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800" y="188640"/>
            <a:ext cx="8686800" cy="576064"/>
          </a:xfrm>
        </p:spPr>
        <p:txBody>
          <a:bodyPr>
            <a:noAutofit/>
          </a:bodyPr>
          <a:lstStyle/>
          <a:p>
            <a:pPr algn="ctr"/>
            <a:r>
              <a:rPr lang="ru-RU" sz="2000" smtClean="0"/>
              <a:t>Эфемер ўтли адир яйловлари учун 4 далали яйлов</a:t>
            </a:r>
            <a:br>
              <a:rPr lang="ru-RU" sz="2000" smtClean="0"/>
            </a:br>
            <a:r>
              <a:rPr lang="ru-RU" sz="2000" smtClean="0"/>
              <a:t>алмашинуви схемаси</a:t>
            </a:r>
            <a:endParaRPr lang="ru-RU" sz="2000" b="1" smtClean="0">
              <a:solidFill>
                <a:srgbClr val="006600"/>
              </a:solidFill>
              <a:effectLst/>
            </a:endParaRPr>
          </a:p>
        </p:txBody>
      </p:sp>
      <p:graphicFrame>
        <p:nvGraphicFramePr>
          <p:cNvPr id="5" name="Таблица 4"/>
          <p:cNvGraphicFramePr>
            <a:graphicFrameLocks noGrp="1"/>
          </p:cNvGraphicFramePr>
          <p:nvPr/>
        </p:nvGraphicFramePr>
        <p:xfrm>
          <a:off x="357158" y="1428737"/>
          <a:ext cx="8429650" cy="4572030"/>
        </p:xfrm>
        <a:graphic>
          <a:graphicData uri="http://schemas.openxmlformats.org/drawingml/2006/table">
            <a:tbl>
              <a:tblPr>
                <a:effectLst>
                  <a:outerShdw blurRad="50800" dist="38100" dir="2700000" algn="tl" rotWithShape="0">
                    <a:prstClr val="black">
                      <a:alpha val="40000"/>
                    </a:prstClr>
                  </a:outerShdw>
                </a:effectLst>
                <a:tableStyleId>{638B1855-1B75-4FBE-930C-398BA8C253C6}</a:tableStyleId>
              </a:tblPr>
              <a:tblGrid>
                <a:gridCol w="1880943"/>
                <a:gridCol w="1599882"/>
                <a:gridCol w="1575019"/>
                <a:gridCol w="1586910"/>
                <a:gridCol w="1786896"/>
              </a:tblGrid>
              <a:tr h="935795">
                <a:tc>
                  <a:txBody>
                    <a:bodyPr/>
                    <a:lstStyle/>
                    <a:p>
                      <a:pPr marL="63500" algn="ctr">
                        <a:lnSpc>
                          <a:spcPct val="115000"/>
                        </a:lnSpc>
                        <a:spcAft>
                          <a:spcPts val="0"/>
                        </a:spcAft>
                      </a:pPr>
                      <a:r>
                        <a:rPr lang="ru-RU" sz="3200"/>
                        <a:t>Йиллар</a:t>
                      </a:r>
                      <a:endParaRPr lang="ru-RU" sz="2400">
                        <a:latin typeface="Calibri"/>
                        <a:ea typeface="Calibri"/>
                        <a:cs typeface="Times New Roman"/>
                      </a:endParaRPr>
                    </a:p>
                  </a:txBody>
                  <a:tcPr marL="6350" marR="6350" marT="0" marB="0"/>
                </a:tc>
                <a:tc gridSpan="4">
                  <a:txBody>
                    <a:bodyPr/>
                    <a:lstStyle/>
                    <a:p>
                      <a:pPr marL="25400" algn="ctr">
                        <a:lnSpc>
                          <a:spcPct val="115000"/>
                        </a:lnSpc>
                        <a:spcAft>
                          <a:spcPts val="0"/>
                        </a:spcAft>
                      </a:pPr>
                      <a:r>
                        <a:rPr lang="ru-RU" sz="3200"/>
                        <a:t>Яйлов алмашинуви далалари</a:t>
                      </a:r>
                      <a:endParaRPr lang="ru-RU" sz="2400">
                        <a:latin typeface="Calibri"/>
                        <a:ea typeface="Calibri"/>
                        <a:cs typeface="Times New Roman"/>
                      </a:endParaRPr>
                    </a:p>
                  </a:txBody>
                  <a:tcPr marL="6350" marR="6350" marT="0" marB="0"/>
                </a:tc>
                <a:tc hMerge="1">
                  <a:txBody>
                    <a:bodyPr/>
                    <a:lstStyle/>
                    <a:p>
                      <a:endParaRPr lang="ru-RU"/>
                    </a:p>
                  </a:txBody>
                  <a:tcPr/>
                </a:tc>
                <a:tc hMerge="1">
                  <a:txBody>
                    <a:bodyPr/>
                    <a:lstStyle/>
                    <a:p>
                      <a:endParaRPr lang="ru-RU"/>
                    </a:p>
                  </a:txBody>
                  <a:tcPr/>
                </a:tc>
                <a:tc hMerge="1">
                  <a:txBody>
                    <a:bodyPr/>
                    <a:lstStyle/>
                    <a:p>
                      <a:endParaRPr lang="ru-RU"/>
                    </a:p>
                  </a:txBody>
                  <a:tcPr/>
                </a:tc>
              </a:tr>
              <a:tr h="924655">
                <a:tc>
                  <a:txBody>
                    <a:bodyPr/>
                    <a:lstStyle/>
                    <a:p>
                      <a:pPr algn="ctr">
                        <a:lnSpc>
                          <a:spcPct val="115000"/>
                        </a:lnSpc>
                        <a:spcAft>
                          <a:spcPts val="0"/>
                        </a:spcAft>
                      </a:pPr>
                      <a:endParaRPr lang="ru-RU" sz="3200">
                        <a:latin typeface="Courier New"/>
                        <a:ea typeface="Courier New"/>
                        <a:cs typeface="Times New Roman"/>
                      </a:endParaRPr>
                    </a:p>
                  </a:txBody>
                  <a:tcPr marL="6350" marR="6350" marT="0" marB="0"/>
                </a:tc>
                <a:tc>
                  <a:txBody>
                    <a:bodyPr/>
                    <a:lstStyle/>
                    <a:p>
                      <a:pPr marL="38100" algn="ctr">
                        <a:lnSpc>
                          <a:spcPct val="115000"/>
                        </a:lnSpc>
                        <a:spcAft>
                          <a:spcPts val="0"/>
                        </a:spcAft>
                      </a:pPr>
                      <a:r>
                        <a:rPr lang="ru-RU" sz="3200"/>
                        <a:t>1</a:t>
                      </a:r>
                      <a:endParaRPr lang="ru-RU" sz="2400">
                        <a:latin typeface="Calibri"/>
                        <a:ea typeface="Calibri"/>
                        <a:cs typeface="Times New Roman"/>
                      </a:endParaRPr>
                    </a:p>
                  </a:txBody>
                  <a:tcPr marL="6350" marR="6350" marT="0" marB="0"/>
                </a:tc>
                <a:tc>
                  <a:txBody>
                    <a:bodyPr/>
                    <a:lstStyle/>
                    <a:p>
                      <a:pPr marL="38100" algn="ctr">
                        <a:lnSpc>
                          <a:spcPct val="115000"/>
                        </a:lnSpc>
                        <a:spcAft>
                          <a:spcPts val="0"/>
                        </a:spcAft>
                      </a:pPr>
                      <a:r>
                        <a:rPr lang="ru-RU" sz="3200"/>
                        <a:t>2</a:t>
                      </a:r>
                      <a:endParaRPr lang="ru-RU" sz="2400">
                        <a:latin typeface="Calibri"/>
                        <a:ea typeface="Calibri"/>
                        <a:cs typeface="Times New Roman"/>
                      </a:endParaRPr>
                    </a:p>
                  </a:txBody>
                  <a:tcPr marL="6350" marR="6350" marT="0" marB="0"/>
                </a:tc>
                <a:tc>
                  <a:txBody>
                    <a:bodyPr/>
                    <a:lstStyle/>
                    <a:p>
                      <a:pPr marL="38100" algn="ctr">
                        <a:lnSpc>
                          <a:spcPct val="115000"/>
                        </a:lnSpc>
                        <a:spcAft>
                          <a:spcPts val="0"/>
                        </a:spcAft>
                      </a:pPr>
                      <a:r>
                        <a:rPr lang="ru-RU" sz="3200"/>
                        <a:t>3</a:t>
                      </a:r>
                      <a:endParaRPr lang="ru-RU" sz="2400">
                        <a:latin typeface="Calibri"/>
                        <a:ea typeface="Calibri"/>
                        <a:cs typeface="Times New Roman"/>
                      </a:endParaRPr>
                    </a:p>
                  </a:txBody>
                  <a:tcPr marL="6350" marR="6350" marT="0" marB="0"/>
                </a:tc>
                <a:tc>
                  <a:txBody>
                    <a:bodyPr/>
                    <a:lstStyle/>
                    <a:p>
                      <a:pPr marL="38100" algn="ctr">
                        <a:lnSpc>
                          <a:spcPct val="115000"/>
                        </a:lnSpc>
                        <a:spcAft>
                          <a:spcPts val="0"/>
                        </a:spcAft>
                      </a:pPr>
                      <a:r>
                        <a:rPr lang="ru-RU" sz="3200"/>
                        <a:t>4</a:t>
                      </a:r>
                      <a:endParaRPr lang="ru-RU" sz="2400">
                        <a:latin typeface="Calibri"/>
                        <a:ea typeface="Calibri"/>
                        <a:cs typeface="Times New Roman"/>
                      </a:endParaRPr>
                    </a:p>
                  </a:txBody>
                  <a:tcPr marL="6350" marR="6350" marT="0" marB="0"/>
                </a:tc>
              </a:tr>
              <a:tr h="1192026">
                <a:tc>
                  <a:txBody>
                    <a:bodyPr/>
                    <a:lstStyle/>
                    <a:p>
                      <a:pPr marL="63500" algn="ctr">
                        <a:lnSpc>
                          <a:spcPct val="115000"/>
                        </a:lnSpc>
                        <a:spcAft>
                          <a:spcPts val="0"/>
                        </a:spcAft>
                      </a:pPr>
                      <a:r>
                        <a:rPr lang="ru-RU" sz="3200"/>
                        <a:t>1-4</a:t>
                      </a:r>
                      <a:endParaRPr lang="ru-RU" sz="2400">
                        <a:latin typeface="Calibri"/>
                        <a:ea typeface="Calibri"/>
                        <a:cs typeface="Times New Roman"/>
                      </a:endParaRPr>
                    </a:p>
                  </a:txBody>
                  <a:tcPr marL="6350" marR="6350" marT="0" marB="0"/>
                </a:tc>
                <a:tc>
                  <a:txBody>
                    <a:bodyPr/>
                    <a:lstStyle/>
                    <a:p>
                      <a:pPr marL="38100" algn="ctr">
                        <a:lnSpc>
                          <a:spcPct val="115000"/>
                        </a:lnSpc>
                        <a:spcAft>
                          <a:spcPts val="0"/>
                        </a:spcAft>
                      </a:pPr>
                      <a:r>
                        <a:rPr lang="ru-RU" sz="3200"/>
                        <a:t>баҳор</a:t>
                      </a:r>
                      <a:endParaRPr lang="ru-RU" sz="2400">
                        <a:latin typeface="Calibri"/>
                        <a:ea typeface="Calibri"/>
                        <a:cs typeface="Times New Roman"/>
                      </a:endParaRPr>
                    </a:p>
                  </a:txBody>
                  <a:tcPr marL="6350" marR="6350" marT="0" marB="0"/>
                </a:tc>
                <a:tc>
                  <a:txBody>
                    <a:bodyPr/>
                    <a:lstStyle/>
                    <a:p>
                      <a:pPr marL="38100" algn="ctr">
                        <a:lnSpc>
                          <a:spcPct val="115000"/>
                        </a:lnSpc>
                        <a:spcAft>
                          <a:spcPts val="0"/>
                        </a:spcAft>
                      </a:pPr>
                      <a:r>
                        <a:rPr lang="ru-RU" sz="3200"/>
                        <a:t>ёз</a:t>
                      </a:r>
                      <a:endParaRPr lang="ru-RU" sz="2400">
                        <a:latin typeface="Calibri"/>
                        <a:ea typeface="Calibri"/>
                        <a:cs typeface="Times New Roman"/>
                      </a:endParaRPr>
                    </a:p>
                  </a:txBody>
                  <a:tcPr marL="6350" marR="6350" marT="0" marB="0"/>
                </a:tc>
                <a:tc>
                  <a:txBody>
                    <a:bodyPr/>
                    <a:lstStyle/>
                    <a:p>
                      <a:pPr marL="38100" algn="ctr">
                        <a:lnSpc>
                          <a:spcPct val="115000"/>
                        </a:lnSpc>
                        <a:spcAft>
                          <a:spcPts val="0"/>
                        </a:spcAft>
                      </a:pPr>
                      <a:r>
                        <a:rPr lang="ru-RU" sz="3200"/>
                        <a:t>куз</a:t>
                      </a:r>
                      <a:endParaRPr lang="ru-RU" sz="2400">
                        <a:latin typeface="Calibri"/>
                        <a:ea typeface="Calibri"/>
                        <a:cs typeface="Times New Roman"/>
                      </a:endParaRPr>
                    </a:p>
                  </a:txBody>
                  <a:tcPr marL="6350" marR="6350" marT="0" marB="0"/>
                </a:tc>
                <a:tc>
                  <a:txBody>
                    <a:bodyPr/>
                    <a:lstStyle/>
                    <a:p>
                      <a:pPr marL="38100" algn="ctr">
                        <a:lnSpc>
                          <a:spcPct val="115000"/>
                        </a:lnSpc>
                        <a:spcAft>
                          <a:spcPts val="0"/>
                        </a:spcAft>
                      </a:pPr>
                      <a:r>
                        <a:rPr lang="ru-RU" sz="3200"/>
                        <a:t>қиш</a:t>
                      </a:r>
                      <a:endParaRPr lang="ru-RU" sz="2400">
                        <a:latin typeface="Calibri"/>
                        <a:ea typeface="Calibri"/>
                        <a:cs typeface="Times New Roman"/>
                      </a:endParaRPr>
                    </a:p>
                  </a:txBody>
                  <a:tcPr marL="6350" marR="6350" marT="0" marB="0"/>
                </a:tc>
              </a:tr>
              <a:tr h="1519554">
                <a:tc>
                  <a:txBody>
                    <a:bodyPr/>
                    <a:lstStyle/>
                    <a:p>
                      <a:pPr marL="63500" algn="ctr">
                        <a:lnSpc>
                          <a:spcPct val="115000"/>
                        </a:lnSpc>
                        <a:spcAft>
                          <a:spcPts val="0"/>
                        </a:spcAft>
                      </a:pPr>
                      <a:r>
                        <a:rPr lang="ru-RU" sz="3200"/>
                        <a:t>5-8</a:t>
                      </a:r>
                      <a:endParaRPr lang="ru-RU" sz="2400">
                        <a:latin typeface="Calibri"/>
                        <a:ea typeface="Calibri"/>
                        <a:cs typeface="Times New Roman"/>
                      </a:endParaRPr>
                    </a:p>
                  </a:txBody>
                  <a:tcPr marL="6350" marR="6350" marT="0" marB="0"/>
                </a:tc>
                <a:tc>
                  <a:txBody>
                    <a:bodyPr/>
                    <a:lstStyle/>
                    <a:p>
                      <a:pPr marL="38100" algn="ctr">
                        <a:lnSpc>
                          <a:spcPct val="115000"/>
                        </a:lnSpc>
                        <a:spcAft>
                          <a:spcPts val="0"/>
                        </a:spcAft>
                      </a:pPr>
                      <a:r>
                        <a:rPr lang="ru-RU" sz="3200"/>
                        <a:t>қиш</a:t>
                      </a:r>
                      <a:endParaRPr lang="ru-RU" sz="2400">
                        <a:latin typeface="Calibri"/>
                        <a:ea typeface="Calibri"/>
                        <a:cs typeface="Times New Roman"/>
                      </a:endParaRPr>
                    </a:p>
                  </a:txBody>
                  <a:tcPr marL="6350" marR="6350" marT="0" marB="0"/>
                </a:tc>
                <a:tc>
                  <a:txBody>
                    <a:bodyPr/>
                    <a:lstStyle/>
                    <a:p>
                      <a:pPr marL="38100" algn="ctr">
                        <a:lnSpc>
                          <a:spcPct val="115000"/>
                        </a:lnSpc>
                        <a:spcAft>
                          <a:spcPts val="0"/>
                        </a:spcAft>
                      </a:pPr>
                      <a:r>
                        <a:rPr lang="ru-RU" sz="3200"/>
                        <a:t>ёз</a:t>
                      </a:r>
                      <a:endParaRPr lang="ru-RU" sz="2400">
                        <a:latin typeface="Calibri"/>
                        <a:ea typeface="Calibri"/>
                        <a:cs typeface="Times New Roman"/>
                      </a:endParaRPr>
                    </a:p>
                  </a:txBody>
                  <a:tcPr marL="6350" marR="6350" marT="0" marB="0"/>
                </a:tc>
                <a:tc>
                  <a:txBody>
                    <a:bodyPr/>
                    <a:lstStyle/>
                    <a:p>
                      <a:pPr marL="38100" algn="ctr">
                        <a:lnSpc>
                          <a:spcPct val="115000"/>
                        </a:lnSpc>
                        <a:spcAft>
                          <a:spcPts val="0"/>
                        </a:spcAft>
                      </a:pPr>
                      <a:r>
                        <a:rPr lang="ru-RU" sz="3200"/>
                        <a:t>куз</a:t>
                      </a:r>
                      <a:endParaRPr lang="ru-RU" sz="2400">
                        <a:latin typeface="Calibri"/>
                        <a:ea typeface="Calibri"/>
                        <a:cs typeface="Times New Roman"/>
                      </a:endParaRPr>
                    </a:p>
                  </a:txBody>
                  <a:tcPr marL="6350" marR="6350" marT="0" marB="0"/>
                </a:tc>
                <a:tc>
                  <a:txBody>
                    <a:bodyPr/>
                    <a:lstStyle/>
                    <a:p>
                      <a:pPr marL="38100" algn="ctr">
                        <a:lnSpc>
                          <a:spcPct val="115000"/>
                        </a:lnSpc>
                        <a:spcAft>
                          <a:spcPts val="0"/>
                        </a:spcAft>
                      </a:pPr>
                      <a:r>
                        <a:rPr lang="ru-RU" sz="3200"/>
                        <a:t>баҳор</a:t>
                      </a:r>
                      <a:endParaRPr lang="ru-RU" sz="2400">
                        <a:latin typeface="Calibri"/>
                        <a:ea typeface="Calibri"/>
                        <a:cs typeface="Times New Roman"/>
                      </a:endParaRPr>
                    </a:p>
                  </a:txBody>
                  <a:tcPr marL="6350" marR="6350" marT="0" marB="0"/>
                </a:tc>
              </a:tr>
            </a:tbl>
          </a:graphicData>
        </a:graphic>
      </p:graphicFrame>
    </p:spTree>
    <p:extLst>
      <p:ext uri="{BB962C8B-B14F-4D97-AF65-F5344CB8AC3E}">
        <p14:creationId xmlns="" xmlns:p14="http://schemas.microsoft.com/office/powerpoint/2010/main" val="25725277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3">
            <a:schemeClr val="lt1"/>
          </a:lnRef>
          <a:fillRef idx="1">
            <a:schemeClr val="accent2"/>
          </a:fillRef>
          <a:effectRef idx="1">
            <a:schemeClr val="accent2"/>
          </a:effectRef>
          <a:fontRef idx="minor">
            <a:schemeClr val="lt1"/>
          </a:fontRef>
        </p:style>
        <p:txBody>
          <a:bodyPr>
            <a:normAutofit/>
          </a:bodyPr>
          <a:lstStyle/>
          <a:p>
            <a:pPr algn="ctr">
              <a:defRPr/>
            </a:pPr>
            <a:r>
              <a:rPr lang="ru-RU" sz="2000" b="1" smtClean="0">
                <a:solidFill>
                  <a:srgbClr val="0000FF"/>
                </a:solidFill>
                <a:effectLst>
                  <a:outerShdw blurRad="38100" dist="38100" dir="2700000" algn="tl">
                    <a:srgbClr val="000000">
                      <a:alpha val="43137"/>
                    </a:srgbClr>
                  </a:outerShdw>
                  <a:reflection blurRad="12700" stA="48000" endA="300" endPos="55000" dir="5400000" sy="-90000" algn="bl" rotWithShape="0"/>
                </a:effectLst>
              </a:rPr>
              <a:t>4 далали 4 йиллик яйлов алмашинуви схемаси</a:t>
            </a:r>
            <a:endParaRPr lang="ru-RU" sz="2400" b="1" cap="all" dirty="0">
              <a:ln w="9000" cmpd="sng">
                <a:solidFill>
                  <a:schemeClr val="accent4">
                    <a:shade val="50000"/>
                    <a:satMod val="120000"/>
                  </a:schemeClr>
                </a:solidFill>
                <a:prstDash val="solid"/>
              </a:ln>
              <a:solidFill>
                <a:srgbClr val="0000FF"/>
              </a:solidFill>
              <a:effectLst>
                <a:outerShdw blurRad="38100" dist="38100" dir="2700000" algn="tl">
                  <a:srgbClr val="000000">
                    <a:alpha val="43137"/>
                  </a:srgbClr>
                </a:outerShdw>
                <a:reflection blurRad="12700" stA="48000" endA="300" endPos="55000" dir="5400000" sy="-90000" algn="bl" rotWithShape="0"/>
              </a:effectLst>
            </a:endParaRPr>
          </a:p>
        </p:txBody>
      </p:sp>
      <p:graphicFrame>
        <p:nvGraphicFramePr>
          <p:cNvPr id="10" name="Таблица 9"/>
          <p:cNvGraphicFramePr>
            <a:graphicFrameLocks noGrp="1"/>
          </p:cNvGraphicFramePr>
          <p:nvPr/>
        </p:nvGraphicFramePr>
        <p:xfrm>
          <a:off x="571472" y="1500174"/>
          <a:ext cx="8215369" cy="4286280"/>
        </p:xfrm>
        <a:graphic>
          <a:graphicData uri="http://schemas.openxmlformats.org/drawingml/2006/table">
            <a:tbl>
              <a:tblPr>
                <a:tableStyleId>{327F97BB-C833-4FB7-BDE5-3F7075034690}</a:tableStyleId>
              </a:tblPr>
              <a:tblGrid>
                <a:gridCol w="2498927"/>
                <a:gridCol w="1426421"/>
                <a:gridCol w="1300303"/>
                <a:gridCol w="1494859"/>
                <a:gridCol w="1494859"/>
              </a:tblGrid>
              <a:tr h="714380">
                <a:tc rowSpan="2">
                  <a:txBody>
                    <a:bodyPr/>
                    <a:lstStyle/>
                    <a:p>
                      <a:pPr algn="ctr">
                        <a:lnSpc>
                          <a:spcPct val="115000"/>
                        </a:lnSpc>
                        <a:spcAft>
                          <a:spcPts val="0"/>
                        </a:spcAft>
                      </a:pPr>
                      <a:r>
                        <a:rPr lang="ru-RU" sz="2800"/>
                        <a:t>Фойдаланиш</a:t>
                      </a:r>
                      <a:endParaRPr lang="ru-RU" sz="2000"/>
                    </a:p>
                    <a:p>
                      <a:pPr algn="ctr">
                        <a:lnSpc>
                          <a:spcPct val="115000"/>
                        </a:lnSpc>
                        <a:spcAft>
                          <a:spcPts val="0"/>
                        </a:spcAft>
                      </a:pPr>
                      <a:r>
                        <a:rPr lang="ru-RU" sz="2800"/>
                        <a:t>йили</a:t>
                      </a:r>
                      <a:endParaRPr lang="ru-RU" sz="2000">
                        <a:latin typeface="Calibri"/>
                        <a:ea typeface="Calibri"/>
                        <a:cs typeface="Times New Roman"/>
                      </a:endParaRPr>
                    </a:p>
                  </a:txBody>
                  <a:tcPr marL="6350" marR="6350" marT="0" marB="0"/>
                </a:tc>
                <a:tc gridSpan="4">
                  <a:txBody>
                    <a:bodyPr/>
                    <a:lstStyle/>
                    <a:p>
                      <a:pPr algn="ctr">
                        <a:lnSpc>
                          <a:spcPct val="115000"/>
                        </a:lnSpc>
                        <a:spcAft>
                          <a:spcPts val="0"/>
                        </a:spcAft>
                      </a:pPr>
                      <a:r>
                        <a:rPr lang="ru-RU" sz="2800"/>
                        <a:t>Яйлов майдони</a:t>
                      </a:r>
                      <a:endParaRPr lang="ru-RU" sz="2000">
                        <a:latin typeface="Calibri"/>
                        <a:ea typeface="Calibri"/>
                        <a:cs typeface="Times New Roman"/>
                      </a:endParaRPr>
                    </a:p>
                  </a:txBody>
                  <a:tcPr marL="6350" marR="6350" marT="0" marB="0"/>
                </a:tc>
                <a:tc hMerge="1">
                  <a:txBody>
                    <a:bodyPr/>
                    <a:lstStyle/>
                    <a:p>
                      <a:endParaRPr lang="ru-RU"/>
                    </a:p>
                  </a:txBody>
                  <a:tcPr/>
                </a:tc>
                <a:tc hMerge="1">
                  <a:txBody>
                    <a:bodyPr/>
                    <a:lstStyle/>
                    <a:p>
                      <a:endParaRPr lang="ru-RU"/>
                    </a:p>
                  </a:txBody>
                  <a:tcPr/>
                </a:tc>
                <a:tc hMerge="1">
                  <a:txBody>
                    <a:bodyPr/>
                    <a:lstStyle/>
                    <a:p>
                      <a:endParaRPr lang="ru-RU"/>
                    </a:p>
                  </a:txBody>
                  <a:tcPr/>
                </a:tc>
              </a:tr>
              <a:tr h="714380">
                <a:tc vMerge="1">
                  <a:txBody>
                    <a:bodyPr/>
                    <a:lstStyle/>
                    <a:p>
                      <a:endParaRPr lang="ru-RU"/>
                    </a:p>
                  </a:txBody>
                  <a:tcPr/>
                </a:tc>
                <a:tc>
                  <a:txBody>
                    <a:bodyPr/>
                    <a:lstStyle/>
                    <a:p>
                      <a:pPr algn="ctr">
                        <a:lnSpc>
                          <a:spcPct val="115000"/>
                        </a:lnSpc>
                        <a:spcAft>
                          <a:spcPts val="0"/>
                        </a:spcAft>
                      </a:pPr>
                      <a:r>
                        <a:rPr lang="ru-RU" sz="2800"/>
                        <a:t>1-нчи</a:t>
                      </a:r>
                      <a:endParaRPr lang="ru-RU" sz="2000">
                        <a:latin typeface="Calibri"/>
                        <a:ea typeface="Calibri"/>
                        <a:cs typeface="Times New Roman"/>
                      </a:endParaRPr>
                    </a:p>
                  </a:txBody>
                  <a:tcPr marL="6350" marR="6350" marT="0" marB="0"/>
                </a:tc>
                <a:tc>
                  <a:txBody>
                    <a:bodyPr/>
                    <a:lstStyle/>
                    <a:p>
                      <a:pPr marL="76200">
                        <a:lnSpc>
                          <a:spcPct val="115000"/>
                        </a:lnSpc>
                        <a:spcAft>
                          <a:spcPts val="0"/>
                        </a:spcAft>
                      </a:pPr>
                      <a:r>
                        <a:rPr lang="ru-RU" sz="2800"/>
                        <a:t>2-нчи</a:t>
                      </a:r>
                      <a:endParaRPr lang="ru-RU" sz="2000">
                        <a:latin typeface="Calibri"/>
                        <a:ea typeface="Calibri"/>
                        <a:cs typeface="Times New Roman"/>
                      </a:endParaRPr>
                    </a:p>
                  </a:txBody>
                  <a:tcPr marL="6350" marR="6350" marT="0" marB="0"/>
                </a:tc>
                <a:tc>
                  <a:txBody>
                    <a:bodyPr/>
                    <a:lstStyle/>
                    <a:p>
                      <a:pPr marL="76200">
                        <a:lnSpc>
                          <a:spcPct val="115000"/>
                        </a:lnSpc>
                        <a:spcAft>
                          <a:spcPts val="0"/>
                        </a:spcAft>
                      </a:pPr>
                      <a:r>
                        <a:rPr lang="ru-RU" sz="2800"/>
                        <a:t>3-нчи</a:t>
                      </a:r>
                      <a:endParaRPr lang="ru-RU" sz="2000">
                        <a:latin typeface="Calibri"/>
                        <a:ea typeface="Calibri"/>
                        <a:cs typeface="Times New Roman"/>
                      </a:endParaRPr>
                    </a:p>
                  </a:txBody>
                  <a:tcPr marL="6350" marR="6350" marT="0" marB="0"/>
                </a:tc>
                <a:tc>
                  <a:txBody>
                    <a:bodyPr/>
                    <a:lstStyle/>
                    <a:p>
                      <a:pPr marL="203200">
                        <a:lnSpc>
                          <a:spcPct val="115000"/>
                        </a:lnSpc>
                        <a:spcAft>
                          <a:spcPts val="0"/>
                        </a:spcAft>
                      </a:pPr>
                      <a:r>
                        <a:rPr lang="ru-RU" sz="2800"/>
                        <a:t>4-нчи</a:t>
                      </a:r>
                      <a:endParaRPr lang="ru-RU" sz="2000">
                        <a:latin typeface="Calibri"/>
                        <a:ea typeface="Calibri"/>
                        <a:cs typeface="Times New Roman"/>
                      </a:endParaRPr>
                    </a:p>
                  </a:txBody>
                  <a:tcPr marL="6350" marR="6350" marT="0" marB="0"/>
                </a:tc>
              </a:tr>
              <a:tr h="2857520">
                <a:tc>
                  <a:txBody>
                    <a:bodyPr/>
                    <a:lstStyle/>
                    <a:p>
                      <a:pPr algn="ctr">
                        <a:lnSpc>
                          <a:spcPct val="115000"/>
                        </a:lnSpc>
                        <a:spcAft>
                          <a:spcPts val="0"/>
                        </a:spcAft>
                      </a:pPr>
                      <a:r>
                        <a:rPr lang="ru-RU" sz="2800"/>
                        <a:t>Биринчи</a:t>
                      </a:r>
                      <a:endParaRPr lang="ru-RU" sz="2000"/>
                    </a:p>
                    <a:p>
                      <a:pPr algn="ctr">
                        <a:lnSpc>
                          <a:spcPct val="115000"/>
                        </a:lnSpc>
                        <a:spcAft>
                          <a:spcPts val="0"/>
                        </a:spcAft>
                      </a:pPr>
                      <a:r>
                        <a:rPr lang="ru-RU" sz="2800" smtClean="0"/>
                        <a:t>Иккинчи</a:t>
                      </a:r>
                      <a:endParaRPr lang="ru-RU" sz="2000"/>
                    </a:p>
                    <a:p>
                      <a:pPr algn="ctr">
                        <a:lnSpc>
                          <a:spcPct val="115000"/>
                        </a:lnSpc>
                        <a:spcAft>
                          <a:spcPts val="0"/>
                        </a:spcAft>
                      </a:pPr>
                      <a:r>
                        <a:rPr lang="ru-RU" sz="2800"/>
                        <a:t>Учинчи</a:t>
                      </a:r>
                      <a:endParaRPr lang="ru-RU" sz="2000"/>
                    </a:p>
                    <a:p>
                      <a:pPr algn="ctr">
                        <a:lnSpc>
                          <a:spcPct val="115000"/>
                        </a:lnSpc>
                        <a:spcAft>
                          <a:spcPts val="0"/>
                        </a:spcAft>
                      </a:pPr>
                      <a:r>
                        <a:rPr lang="ru-RU" sz="2800"/>
                        <a:t>Туртинчи</a:t>
                      </a:r>
                      <a:endParaRPr lang="ru-RU" sz="2000">
                        <a:latin typeface="Calibri"/>
                        <a:ea typeface="Calibri"/>
                        <a:cs typeface="Times New Roman"/>
                      </a:endParaRPr>
                    </a:p>
                  </a:txBody>
                  <a:tcPr marL="6350" marR="6350" marT="0" marB="0"/>
                </a:tc>
                <a:tc>
                  <a:txBody>
                    <a:bodyPr/>
                    <a:lstStyle/>
                    <a:p>
                      <a:pPr algn="ctr">
                        <a:lnSpc>
                          <a:spcPct val="115000"/>
                        </a:lnSpc>
                        <a:spcAft>
                          <a:spcPts val="0"/>
                        </a:spcAft>
                      </a:pPr>
                      <a:r>
                        <a:rPr lang="ru-RU" sz="2800"/>
                        <a:t>баҳор</a:t>
                      </a:r>
                      <a:endParaRPr lang="ru-RU" sz="2000"/>
                    </a:p>
                    <a:p>
                      <a:pPr algn="ctr">
                        <a:lnSpc>
                          <a:spcPct val="115000"/>
                        </a:lnSpc>
                        <a:spcAft>
                          <a:spcPts val="0"/>
                        </a:spcAft>
                      </a:pPr>
                      <a:r>
                        <a:rPr lang="ru-RU" sz="2800"/>
                        <a:t>баҳор</a:t>
                      </a:r>
                      <a:endParaRPr lang="ru-RU" sz="2000"/>
                    </a:p>
                    <a:p>
                      <a:pPr algn="ctr">
                        <a:lnSpc>
                          <a:spcPct val="115000"/>
                        </a:lnSpc>
                        <a:spcAft>
                          <a:spcPts val="0"/>
                        </a:spcAft>
                      </a:pPr>
                      <a:r>
                        <a:rPr lang="ru-RU" sz="2800"/>
                        <a:t>ёз</a:t>
                      </a:r>
                      <a:endParaRPr lang="ru-RU" sz="2000"/>
                    </a:p>
                    <a:p>
                      <a:pPr algn="ctr">
                        <a:lnSpc>
                          <a:spcPct val="115000"/>
                        </a:lnSpc>
                        <a:spcAft>
                          <a:spcPts val="0"/>
                        </a:spcAft>
                      </a:pPr>
                      <a:r>
                        <a:rPr lang="ru-RU" sz="2800"/>
                        <a:t>ёз</a:t>
                      </a:r>
                      <a:endParaRPr lang="ru-RU" sz="2000">
                        <a:latin typeface="Calibri"/>
                        <a:ea typeface="Calibri"/>
                        <a:cs typeface="Times New Roman"/>
                      </a:endParaRPr>
                    </a:p>
                  </a:txBody>
                  <a:tcPr marL="6350" marR="6350" marT="0" marB="0"/>
                </a:tc>
                <a:tc>
                  <a:txBody>
                    <a:bodyPr/>
                    <a:lstStyle/>
                    <a:p>
                      <a:pPr marL="266700">
                        <a:lnSpc>
                          <a:spcPct val="115000"/>
                        </a:lnSpc>
                        <a:spcAft>
                          <a:spcPts val="0"/>
                        </a:spcAft>
                      </a:pPr>
                      <a:r>
                        <a:rPr lang="ru-RU" sz="2800"/>
                        <a:t>ёз</a:t>
                      </a:r>
                      <a:endParaRPr lang="ru-RU" sz="2000"/>
                    </a:p>
                    <a:p>
                      <a:pPr marL="266700">
                        <a:lnSpc>
                          <a:spcPct val="115000"/>
                        </a:lnSpc>
                        <a:spcAft>
                          <a:spcPts val="0"/>
                        </a:spcAft>
                      </a:pPr>
                      <a:r>
                        <a:rPr lang="ru-RU" sz="2800"/>
                        <a:t>ёз</a:t>
                      </a:r>
                      <a:endParaRPr lang="ru-RU" sz="2000"/>
                    </a:p>
                    <a:p>
                      <a:pPr marL="76200">
                        <a:lnSpc>
                          <a:spcPct val="115000"/>
                        </a:lnSpc>
                        <a:spcAft>
                          <a:spcPts val="0"/>
                        </a:spcAft>
                      </a:pPr>
                      <a:r>
                        <a:rPr lang="ru-RU" sz="2800"/>
                        <a:t>баҳор</a:t>
                      </a:r>
                      <a:endParaRPr lang="ru-RU" sz="2000"/>
                    </a:p>
                    <a:p>
                      <a:pPr marL="76200">
                        <a:lnSpc>
                          <a:spcPct val="115000"/>
                        </a:lnSpc>
                        <a:spcAft>
                          <a:spcPts val="0"/>
                        </a:spcAft>
                      </a:pPr>
                      <a:r>
                        <a:rPr lang="ru-RU" sz="2800"/>
                        <a:t>баҳор</a:t>
                      </a:r>
                      <a:endParaRPr lang="ru-RU" sz="2000">
                        <a:latin typeface="Calibri"/>
                        <a:ea typeface="Calibri"/>
                        <a:cs typeface="Times New Roman"/>
                      </a:endParaRPr>
                    </a:p>
                  </a:txBody>
                  <a:tcPr marL="6350" marR="6350" marT="0" marB="0"/>
                </a:tc>
                <a:tc>
                  <a:txBody>
                    <a:bodyPr/>
                    <a:lstStyle/>
                    <a:p>
                      <a:pPr marL="177800">
                        <a:lnSpc>
                          <a:spcPct val="115000"/>
                        </a:lnSpc>
                        <a:spcAft>
                          <a:spcPts val="0"/>
                        </a:spcAft>
                      </a:pPr>
                      <a:r>
                        <a:rPr lang="ru-RU" sz="2800"/>
                        <a:t>куз</a:t>
                      </a:r>
                      <a:endParaRPr lang="ru-RU" sz="2000"/>
                    </a:p>
                    <a:p>
                      <a:pPr marL="177800">
                        <a:lnSpc>
                          <a:spcPct val="115000"/>
                        </a:lnSpc>
                        <a:spcAft>
                          <a:spcPts val="0"/>
                        </a:spcAft>
                      </a:pPr>
                      <a:r>
                        <a:rPr lang="ru-RU" sz="2800"/>
                        <a:t>куз</a:t>
                      </a:r>
                      <a:endParaRPr lang="ru-RU" sz="2000"/>
                    </a:p>
                    <a:p>
                      <a:pPr marL="177800">
                        <a:lnSpc>
                          <a:spcPct val="115000"/>
                        </a:lnSpc>
                        <a:spcAft>
                          <a:spcPts val="0"/>
                        </a:spcAft>
                      </a:pPr>
                      <a:r>
                        <a:rPr lang="ru-RU" sz="2800"/>
                        <a:t>қиш</a:t>
                      </a:r>
                      <a:endParaRPr lang="ru-RU" sz="2000"/>
                    </a:p>
                    <a:p>
                      <a:pPr marL="177800">
                        <a:lnSpc>
                          <a:spcPct val="115000"/>
                        </a:lnSpc>
                        <a:spcAft>
                          <a:spcPts val="0"/>
                        </a:spcAft>
                      </a:pPr>
                      <a:r>
                        <a:rPr lang="ru-RU" sz="2800"/>
                        <a:t>қиш</a:t>
                      </a:r>
                      <a:endParaRPr lang="ru-RU" sz="2000">
                        <a:latin typeface="Calibri"/>
                        <a:ea typeface="Calibri"/>
                        <a:cs typeface="Times New Roman"/>
                      </a:endParaRPr>
                    </a:p>
                  </a:txBody>
                  <a:tcPr marL="6350" marR="6350" marT="0" marB="0"/>
                </a:tc>
                <a:tc>
                  <a:txBody>
                    <a:bodyPr/>
                    <a:lstStyle/>
                    <a:p>
                      <a:pPr marL="203200">
                        <a:lnSpc>
                          <a:spcPct val="115000"/>
                        </a:lnSpc>
                        <a:spcAft>
                          <a:spcPts val="0"/>
                        </a:spcAft>
                      </a:pPr>
                      <a:r>
                        <a:rPr lang="ru-RU" sz="2800"/>
                        <a:t>қиш</a:t>
                      </a:r>
                      <a:endParaRPr lang="ru-RU" sz="2000"/>
                    </a:p>
                    <a:p>
                      <a:pPr marL="203200">
                        <a:lnSpc>
                          <a:spcPct val="115000"/>
                        </a:lnSpc>
                        <a:spcAft>
                          <a:spcPts val="0"/>
                        </a:spcAft>
                      </a:pPr>
                      <a:r>
                        <a:rPr lang="ru-RU" sz="2800"/>
                        <a:t>қиш</a:t>
                      </a:r>
                      <a:endParaRPr lang="ru-RU" sz="2000"/>
                    </a:p>
                    <a:p>
                      <a:pPr algn="ctr">
                        <a:lnSpc>
                          <a:spcPct val="115000"/>
                        </a:lnSpc>
                        <a:spcAft>
                          <a:spcPts val="0"/>
                        </a:spcAft>
                      </a:pPr>
                      <a:r>
                        <a:rPr lang="ru-RU" sz="2800"/>
                        <a:t>куз</a:t>
                      </a:r>
                      <a:endParaRPr lang="ru-RU" sz="2000"/>
                    </a:p>
                    <a:p>
                      <a:pPr algn="ctr">
                        <a:lnSpc>
                          <a:spcPct val="115000"/>
                        </a:lnSpc>
                        <a:spcAft>
                          <a:spcPts val="0"/>
                        </a:spcAft>
                      </a:pPr>
                      <a:r>
                        <a:rPr lang="ru-RU" sz="2800"/>
                        <a:t>куз</a:t>
                      </a:r>
                      <a:endParaRPr lang="ru-RU" sz="2000">
                        <a:latin typeface="Calibri"/>
                        <a:ea typeface="Calibri"/>
                        <a:cs typeface="Times New Roman"/>
                      </a:endParaRPr>
                    </a:p>
                  </a:txBody>
                  <a:tcPr marL="6350" marR="6350" marT="0" marB="0"/>
                </a:tc>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14282" y="103188"/>
            <a:ext cx="8701087" cy="611168"/>
          </a:xfrm>
        </p:spPr>
        <p:style>
          <a:lnRef idx="1">
            <a:schemeClr val="dk1"/>
          </a:lnRef>
          <a:fillRef idx="3">
            <a:schemeClr val="dk1"/>
          </a:fillRef>
          <a:effectRef idx="2">
            <a:schemeClr val="dk1"/>
          </a:effectRef>
          <a:fontRef idx="minor">
            <a:schemeClr val="lt1"/>
          </a:fontRef>
        </p:style>
        <p:txBody>
          <a:bodyPr/>
          <a:lstStyle/>
          <a:p>
            <a:pPr>
              <a:defRPr/>
            </a:pPr>
            <a:r>
              <a:rPr lang="ru-RU" sz="2000" smtClean="0">
                <a:ln w="18415" cmpd="sng">
                  <a:solidFill>
                    <a:srgbClr val="FFFFFF"/>
                  </a:solidFill>
                  <a:prstDash val="solid"/>
                </a:ln>
                <a:solidFill>
                  <a:srgbClr val="FFFFFF"/>
                </a:solidFill>
                <a:effectLst>
                  <a:outerShdw blurRad="63500" dir="3600000" algn="tl" rotWithShape="0">
                    <a:srgbClr val="000000">
                      <a:alpha val="70000"/>
                    </a:srgbClr>
                  </a:outerShdw>
                </a:effectLst>
              </a:rPr>
              <a:t>4 йил давомида баҳор мавсумида фойдаланилган яйловларнинг ўсимлик миқдори ва ҳосилдорлигининг 	ўзгариши, %</a:t>
            </a:r>
          </a:p>
        </p:txBody>
      </p:sp>
      <p:graphicFrame>
        <p:nvGraphicFramePr>
          <p:cNvPr id="4" name="Таблица 3"/>
          <p:cNvGraphicFramePr>
            <a:graphicFrameLocks noGrp="1"/>
          </p:cNvGraphicFramePr>
          <p:nvPr/>
        </p:nvGraphicFramePr>
        <p:xfrm>
          <a:off x="71465" y="1357301"/>
          <a:ext cx="9001129" cy="4429153"/>
        </p:xfrm>
        <a:graphic>
          <a:graphicData uri="http://schemas.openxmlformats.org/drawingml/2006/table">
            <a:tbl>
              <a:tblPr>
                <a:tableStyleId>{E269D01E-BC32-4049-B463-5C60D7B0CCD2}</a:tableStyleId>
              </a:tblPr>
              <a:tblGrid>
                <a:gridCol w="1847038"/>
                <a:gridCol w="833297"/>
                <a:gridCol w="833297"/>
                <a:gridCol w="1070772"/>
                <a:gridCol w="1070772"/>
                <a:gridCol w="853723"/>
                <a:gridCol w="767756"/>
                <a:gridCol w="862237"/>
                <a:gridCol w="862237"/>
              </a:tblGrid>
              <a:tr h="340704">
                <a:tc rowSpan="2">
                  <a:txBody>
                    <a:bodyPr/>
                    <a:lstStyle/>
                    <a:p>
                      <a:pPr marL="38100" algn="ctr">
                        <a:lnSpc>
                          <a:spcPct val="115000"/>
                        </a:lnSpc>
                        <a:spcAft>
                          <a:spcPts val="0"/>
                        </a:spcAft>
                      </a:pPr>
                      <a:r>
                        <a:rPr lang="ru-RU" sz="1400" b="1"/>
                        <a:t>Ўсимлик</a:t>
                      </a:r>
                      <a:endParaRPr lang="ru-RU" sz="1100" b="1">
                        <a:latin typeface="Calibri"/>
                        <a:ea typeface="Calibri"/>
                        <a:cs typeface="Times New Roman"/>
                      </a:endParaRPr>
                    </a:p>
                  </a:txBody>
                  <a:tcPr marL="6148" marR="6148" marT="0" marB="0"/>
                </a:tc>
                <a:tc gridSpan="4">
                  <a:txBody>
                    <a:bodyPr/>
                    <a:lstStyle/>
                    <a:p>
                      <a:pPr marL="25400" algn="ctr">
                        <a:lnSpc>
                          <a:spcPct val="115000"/>
                        </a:lnSpc>
                        <a:spcAft>
                          <a:spcPts val="0"/>
                        </a:spcAft>
                      </a:pPr>
                      <a:r>
                        <a:rPr lang="ru-RU" sz="1400" b="1"/>
                        <a:t>Баҳорнинг бошида</a:t>
                      </a:r>
                      <a:endParaRPr lang="ru-RU" sz="1100" b="1">
                        <a:latin typeface="Calibri"/>
                        <a:ea typeface="Calibri"/>
                        <a:cs typeface="Times New Roman"/>
                      </a:endParaRPr>
                    </a:p>
                  </a:txBody>
                  <a:tcPr marL="6148" marR="6148" marT="0" marB="0"/>
                </a:tc>
                <a:tc hMerge="1">
                  <a:txBody>
                    <a:bodyPr/>
                    <a:lstStyle/>
                    <a:p>
                      <a:endParaRPr lang="ru-RU"/>
                    </a:p>
                  </a:txBody>
                  <a:tcPr/>
                </a:tc>
                <a:tc hMerge="1">
                  <a:txBody>
                    <a:bodyPr/>
                    <a:lstStyle/>
                    <a:p>
                      <a:endParaRPr lang="ru-RU"/>
                    </a:p>
                  </a:txBody>
                  <a:tcPr/>
                </a:tc>
                <a:tc hMerge="1">
                  <a:txBody>
                    <a:bodyPr/>
                    <a:lstStyle/>
                    <a:p>
                      <a:endParaRPr lang="ru-RU"/>
                    </a:p>
                  </a:txBody>
                  <a:tcPr/>
                </a:tc>
                <a:tc gridSpan="4">
                  <a:txBody>
                    <a:bodyPr/>
                    <a:lstStyle/>
                    <a:p>
                      <a:pPr marL="38100" algn="ctr">
                        <a:lnSpc>
                          <a:spcPct val="115000"/>
                        </a:lnSpc>
                        <a:spcAft>
                          <a:spcPts val="0"/>
                        </a:spcAft>
                      </a:pPr>
                      <a:r>
                        <a:rPr lang="ru-RU" sz="1400" b="1"/>
                        <a:t>Баҳорнинг охирида</a:t>
                      </a:r>
                      <a:endParaRPr lang="ru-RU" sz="1100" b="1">
                        <a:latin typeface="Calibri"/>
                        <a:ea typeface="Calibri"/>
                        <a:cs typeface="Times New Roman"/>
                      </a:endParaRPr>
                    </a:p>
                  </a:txBody>
                  <a:tcPr marL="6148" marR="6148" marT="0" marB="0"/>
                </a:tc>
                <a:tc hMerge="1">
                  <a:txBody>
                    <a:bodyPr/>
                    <a:lstStyle/>
                    <a:p>
                      <a:endParaRPr lang="ru-RU"/>
                    </a:p>
                  </a:txBody>
                  <a:tcPr/>
                </a:tc>
                <a:tc hMerge="1">
                  <a:txBody>
                    <a:bodyPr/>
                    <a:lstStyle/>
                    <a:p>
                      <a:endParaRPr lang="ru-RU"/>
                    </a:p>
                  </a:txBody>
                  <a:tcPr/>
                </a:tc>
                <a:tc hMerge="1">
                  <a:txBody>
                    <a:bodyPr/>
                    <a:lstStyle/>
                    <a:p>
                      <a:endParaRPr lang="ru-RU"/>
                    </a:p>
                  </a:txBody>
                  <a:tcPr/>
                </a:tc>
              </a:tr>
              <a:tr h="681408">
                <a:tc vMerge="1">
                  <a:txBody>
                    <a:bodyPr/>
                    <a:lstStyle/>
                    <a:p>
                      <a:endParaRPr lang="ru-RU"/>
                    </a:p>
                  </a:txBody>
                  <a:tcPr/>
                </a:tc>
                <a:tc>
                  <a:txBody>
                    <a:bodyPr/>
                    <a:lstStyle/>
                    <a:p>
                      <a:pPr marL="38100" algn="ctr">
                        <a:lnSpc>
                          <a:spcPct val="115000"/>
                        </a:lnSpc>
                        <a:spcAft>
                          <a:spcPts val="0"/>
                        </a:spcAft>
                      </a:pPr>
                      <a:r>
                        <a:rPr lang="ru-RU" sz="1400" b="1"/>
                        <a:t>бир</a:t>
                      </a:r>
                      <a:endParaRPr lang="ru-RU" sz="1100" b="1"/>
                    </a:p>
                    <a:p>
                      <a:pPr marL="38100" algn="ctr">
                        <a:lnSpc>
                          <a:spcPct val="115000"/>
                        </a:lnSpc>
                        <a:spcAft>
                          <a:spcPts val="0"/>
                        </a:spcAft>
                      </a:pPr>
                      <a:r>
                        <a:rPr lang="ru-RU" sz="1400" b="1"/>
                        <a:t>йил</a:t>
                      </a:r>
                      <a:endParaRPr lang="ru-RU" sz="1100" b="1">
                        <a:latin typeface="Calibri"/>
                        <a:ea typeface="Calibri"/>
                        <a:cs typeface="Times New Roman"/>
                      </a:endParaRPr>
                    </a:p>
                  </a:txBody>
                  <a:tcPr marL="6148" marR="6148" marT="0" marB="0"/>
                </a:tc>
                <a:tc>
                  <a:txBody>
                    <a:bodyPr/>
                    <a:lstStyle/>
                    <a:p>
                      <a:pPr marL="50800" algn="ctr">
                        <a:lnSpc>
                          <a:spcPct val="115000"/>
                        </a:lnSpc>
                        <a:spcAft>
                          <a:spcPts val="0"/>
                        </a:spcAft>
                      </a:pPr>
                      <a:r>
                        <a:rPr lang="ru-RU" sz="1400" b="1"/>
                        <a:t>икки</a:t>
                      </a:r>
                      <a:endParaRPr lang="ru-RU" sz="1100" b="1"/>
                    </a:p>
                    <a:p>
                      <a:pPr marL="50800" algn="ctr">
                        <a:lnSpc>
                          <a:spcPct val="115000"/>
                        </a:lnSpc>
                        <a:spcAft>
                          <a:spcPts val="0"/>
                        </a:spcAft>
                      </a:pPr>
                      <a:r>
                        <a:rPr lang="ru-RU" sz="1400" b="1"/>
                        <a:t>йил</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У</a:t>
                      </a:r>
                      <a:r>
                        <a:rPr lang="uz-Cyrl-UZ" sz="1400" b="1"/>
                        <a:t>ч</a:t>
                      </a:r>
                      <a:endParaRPr lang="ru-RU" sz="1100" b="1"/>
                    </a:p>
                    <a:p>
                      <a:pPr marL="38100" algn="ctr">
                        <a:lnSpc>
                          <a:spcPct val="115000"/>
                        </a:lnSpc>
                        <a:spcAft>
                          <a:spcPts val="0"/>
                        </a:spcAft>
                      </a:pPr>
                      <a:r>
                        <a:rPr lang="ru-RU" sz="1400" b="1"/>
                        <a:t>йил</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турт</a:t>
                      </a:r>
                      <a:endParaRPr lang="ru-RU" sz="1100" b="1"/>
                    </a:p>
                    <a:p>
                      <a:pPr marL="38100" algn="ctr">
                        <a:lnSpc>
                          <a:spcPct val="115000"/>
                        </a:lnSpc>
                        <a:spcAft>
                          <a:spcPts val="0"/>
                        </a:spcAft>
                      </a:pPr>
                      <a:r>
                        <a:rPr lang="ru-RU" sz="1400" b="1"/>
                        <a:t>йил</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бир</a:t>
                      </a:r>
                      <a:endParaRPr lang="ru-RU" sz="1100" b="1"/>
                    </a:p>
                    <a:p>
                      <a:pPr marL="38100" algn="ctr">
                        <a:lnSpc>
                          <a:spcPct val="115000"/>
                        </a:lnSpc>
                        <a:spcAft>
                          <a:spcPts val="0"/>
                        </a:spcAft>
                      </a:pPr>
                      <a:r>
                        <a:rPr lang="ru-RU" sz="1400" b="1"/>
                        <a:t>йил</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икки</a:t>
                      </a:r>
                      <a:endParaRPr lang="ru-RU" sz="1100" b="1"/>
                    </a:p>
                    <a:p>
                      <a:pPr marL="38100" algn="ctr">
                        <a:lnSpc>
                          <a:spcPct val="115000"/>
                        </a:lnSpc>
                        <a:spcAft>
                          <a:spcPts val="0"/>
                        </a:spcAft>
                      </a:pPr>
                      <a:r>
                        <a:rPr lang="ru-RU" sz="1400" b="1"/>
                        <a:t>йил</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uz-Cyrl-UZ" sz="1400" b="1"/>
                        <a:t>Уч</a:t>
                      </a:r>
                      <a:endParaRPr lang="ru-RU" sz="1100" b="1"/>
                    </a:p>
                    <a:p>
                      <a:pPr marL="38100" algn="ctr">
                        <a:lnSpc>
                          <a:spcPct val="115000"/>
                        </a:lnSpc>
                        <a:spcAft>
                          <a:spcPts val="0"/>
                        </a:spcAft>
                      </a:pPr>
                      <a:r>
                        <a:rPr lang="ru-RU" sz="1400" b="1"/>
                        <a:t>йил</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турт</a:t>
                      </a:r>
                      <a:endParaRPr lang="ru-RU" sz="1100" b="1"/>
                    </a:p>
                    <a:p>
                      <a:pPr marL="38100" algn="ctr">
                        <a:lnSpc>
                          <a:spcPct val="115000"/>
                        </a:lnSpc>
                        <a:spcAft>
                          <a:spcPts val="0"/>
                        </a:spcAft>
                      </a:pPr>
                      <a:r>
                        <a:rPr lang="ru-RU" sz="1400" b="1"/>
                        <a:t>йил</a:t>
                      </a:r>
                      <a:endParaRPr lang="ru-RU" sz="1100" b="1">
                        <a:latin typeface="Calibri"/>
                        <a:ea typeface="Calibri"/>
                        <a:cs typeface="Times New Roman"/>
                      </a:endParaRPr>
                    </a:p>
                  </a:txBody>
                  <a:tcPr marL="6148" marR="6148" marT="0" marB="0"/>
                </a:tc>
              </a:tr>
              <a:tr h="681408">
                <a:tc>
                  <a:txBody>
                    <a:bodyPr/>
                    <a:lstStyle/>
                    <a:p>
                      <a:pPr marL="38100" algn="ctr">
                        <a:lnSpc>
                          <a:spcPct val="115000"/>
                        </a:lnSpc>
                        <a:spcAft>
                          <a:spcPts val="0"/>
                        </a:spcAft>
                      </a:pPr>
                      <a:r>
                        <a:rPr lang="ru-RU" sz="1400" b="1"/>
                        <a:t>Ранг</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86.4</a:t>
                      </a:r>
                      <a:endParaRPr lang="ru-RU" sz="1100" b="1">
                        <a:latin typeface="Calibri"/>
                        <a:ea typeface="Calibri"/>
                        <a:cs typeface="Times New Roman"/>
                      </a:endParaRPr>
                    </a:p>
                  </a:txBody>
                  <a:tcPr marL="6148" marR="6148" marT="0" marB="0"/>
                </a:tc>
                <a:tc>
                  <a:txBody>
                    <a:bodyPr/>
                    <a:lstStyle/>
                    <a:p>
                      <a:pPr marL="50800" algn="ctr">
                        <a:lnSpc>
                          <a:spcPct val="115000"/>
                        </a:lnSpc>
                        <a:spcAft>
                          <a:spcPts val="0"/>
                        </a:spcAft>
                      </a:pPr>
                      <a:r>
                        <a:rPr lang="ru-RU" sz="1400" b="1"/>
                        <a:t>103.0</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166.0</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138.2</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118.3</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146.5</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200" b="1" smtClean="0"/>
                        <a:t>102.6</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121.1</a:t>
                      </a:r>
                      <a:endParaRPr lang="ru-RU" sz="1100" b="1">
                        <a:latin typeface="Calibri"/>
                        <a:ea typeface="Calibri"/>
                        <a:cs typeface="Times New Roman"/>
                      </a:endParaRPr>
                    </a:p>
                  </a:txBody>
                  <a:tcPr marL="6148" marR="6148" marT="0" marB="0"/>
                </a:tc>
              </a:tr>
              <a:tr h="340704">
                <a:tc>
                  <a:txBody>
                    <a:bodyPr/>
                    <a:lstStyle/>
                    <a:p>
                      <a:pPr marL="38100" algn="ctr">
                        <a:lnSpc>
                          <a:spcPct val="115000"/>
                        </a:lnSpc>
                        <a:spcAft>
                          <a:spcPts val="0"/>
                        </a:spcAft>
                      </a:pPr>
                      <a:r>
                        <a:rPr lang="ru-RU" sz="1400" b="1"/>
                        <a:t>Қўнғирбош</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73.9</a:t>
                      </a:r>
                      <a:endParaRPr lang="ru-RU" sz="1100" b="1">
                        <a:latin typeface="Calibri"/>
                        <a:ea typeface="Calibri"/>
                        <a:cs typeface="Times New Roman"/>
                      </a:endParaRPr>
                    </a:p>
                  </a:txBody>
                  <a:tcPr marL="6148" marR="6148" marT="0" marB="0"/>
                </a:tc>
                <a:tc>
                  <a:txBody>
                    <a:bodyPr/>
                    <a:lstStyle/>
                    <a:p>
                      <a:pPr marL="50800" algn="ctr">
                        <a:lnSpc>
                          <a:spcPct val="115000"/>
                        </a:lnSpc>
                        <a:spcAft>
                          <a:spcPts val="0"/>
                        </a:spcAft>
                      </a:pPr>
                      <a:r>
                        <a:rPr lang="ru-RU" sz="1400" b="1"/>
                        <a:t>80.0</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45.4</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46.6</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78.2</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99.9</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53.3</a:t>
                      </a:r>
                      <a:endParaRPr lang="ru-RU" sz="1100" b="1">
                        <a:latin typeface="Calibri"/>
                        <a:ea typeface="Calibri"/>
                        <a:cs typeface="Times New Roman"/>
                      </a:endParaRPr>
                    </a:p>
                  </a:txBody>
                  <a:tcPr marL="6148" marR="6148" marT="0" marB="0"/>
                </a:tc>
              </a:tr>
              <a:tr h="340704">
                <a:tc>
                  <a:txBody>
                    <a:bodyPr/>
                    <a:lstStyle/>
                    <a:p>
                      <a:pPr marL="38100" algn="ctr">
                        <a:lnSpc>
                          <a:spcPct val="115000"/>
                        </a:lnSpc>
                        <a:spcAft>
                          <a:spcPts val="0"/>
                        </a:spcAft>
                      </a:pPr>
                      <a:r>
                        <a:rPr lang="ru-RU" sz="1400" b="1"/>
                        <a:t>Қовул</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a:t>
                      </a:r>
                      <a:endParaRPr lang="ru-RU" sz="1100" b="1">
                        <a:latin typeface="Calibri"/>
                        <a:ea typeface="Calibri"/>
                        <a:cs typeface="Times New Roman"/>
                      </a:endParaRPr>
                    </a:p>
                  </a:txBody>
                  <a:tcPr marL="6148" marR="6148" marT="0" marB="0"/>
                </a:tc>
                <a:tc>
                  <a:txBody>
                    <a:bodyPr/>
                    <a:lstStyle/>
                    <a:p>
                      <a:pPr marL="50800" algn="ctr">
                        <a:lnSpc>
                          <a:spcPct val="115000"/>
                        </a:lnSpc>
                        <a:spcAft>
                          <a:spcPts val="0"/>
                        </a:spcAft>
                      </a:pPr>
                      <a:r>
                        <a:rPr lang="ru-RU" sz="1400" b="1"/>
                        <a:t>100</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158.3</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50.0</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33.3</a:t>
                      </a:r>
                      <a:endParaRPr lang="ru-RU" sz="1100" b="1">
                        <a:latin typeface="Calibri"/>
                        <a:ea typeface="Calibri"/>
                        <a:cs typeface="Times New Roman"/>
                      </a:endParaRPr>
                    </a:p>
                  </a:txBody>
                  <a:tcPr marL="6148" marR="6148" marT="0" marB="0"/>
                </a:tc>
              </a:tr>
              <a:tr h="340704">
                <a:tc>
                  <a:txBody>
                    <a:bodyPr/>
                    <a:lstStyle/>
                    <a:p>
                      <a:pPr marL="38100" algn="ctr">
                        <a:lnSpc>
                          <a:spcPct val="115000"/>
                        </a:lnSpc>
                        <a:spcAft>
                          <a:spcPts val="0"/>
                        </a:spcAft>
                      </a:pPr>
                      <a:r>
                        <a:rPr lang="ru-RU" sz="1400" b="1"/>
                        <a:t>Бурган</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a:t>
                      </a:r>
                      <a:endParaRPr lang="ru-RU" sz="1100" b="1">
                        <a:latin typeface="Calibri"/>
                        <a:ea typeface="Calibri"/>
                        <a:cs typeface="Times New Roman"/>
                      </a:endParaRPr>
                    </a:p>
                  </a:txBody>
                  <a:tcPr marL="6148" marR="6148" marT="0" marB="0"/>
                </a:tc>
                <a:tc>
                  <a:txBody>
                    <a:bodyPr/>
                    <a:lstStyle/>
                    <a:p>
                      <a:pPr marL="50800" algn="ctr">
                        <a:lnSpc>
                          <a:spcPct val="115000"/>
                        </a:lnSpc>
                        <a:spcAft>
                          <a:spcPts val="0"/>
                        </a:spcAft>
                      </a:pPr>
                      <a:r>
                        <a:rPr lang="ru-RU" sz="1400" b="1"/>
                        <a:t>140.0</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250.0</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250.0</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318.1</a:t>
                      </a:r>
                      <a:endParaRPr lang="ru-RU" sz="1100" b="1">
                        <a:latin typeface="Calibri"/>
                        <a:ea typeface="Calibri"/>
                        <a:cs typeface="Times New Roman"/>
                      </a:endParaRPr>
                    </a:p>
                  </a:txBody>
                  <a:tcPr marL="6148" marR="6148" marT="0" marB="0"/>
                </a:tc>
              </a:tr>
              <a:tr h="1703521">
                <a:tc>
                  <a:txBody>
                    <a:bodyPr/>
                    <a:lstStyle/>
                    <a:p>
                      <a:pPr marL="38100" algn="ctr">
                        <a:lnSpc>
                          <a:spcPct val="115000"/>
                        </a:lnSpc>
                        <a:spcAft>
                          <a:spcPts val="0"/>
                        </a:spcAft>
                      </a:pPr>
                      <a:r>
                        <a:rPr lang="ru-RU" sz="1400" b="1"/>
                        <a:t>Озиқа</a:t>
                      </a:r>
                      <a:endParaRPr lang="ru-RU" sz="1100" b="1">
                        <a:latin typeface="Calibri"/>
                        <a:ea typeface="Calibri"/>
                        <a:cs typeface="Times New Roman"/>
                      </a:endParaRPr>
                    </a:p>
                    <a:p>
                      <a:pPr marL="38100" algn="ctr">
                        <a:lnSpc>
                          <a:spcPct val="115000"/>
                        </a:lnSpc>
                        <a:spcAft>
                          <a:spcPts val="0"/>
                        </a:spcAft>
                      </a:pPr>
                      <a:r>
                        <a:rPr lang="ru-RU" sz="1400" b="1"/>
                        <a:t>массаси</a:t>
                      </a:r>
                      <a:endParaRPr lang="ru-RU" sz="1100" b="1"/>
                    </a:p>
                    <a:p>
                      <a:pPr marL="38100" algn="ctr">
                        <a:lnSpc>
                          <a:spcPct val="115000"/>
                        </a:lnSpc>
                        <a:spcAft>
                          <a:spcPts val="0"/>
                        </a:spcAft>
                      </a:pPr>
                      <a:r>
                        <a:rPr lang="ru-RU" sz="1400" b="1"/>
                        <a:t>(ранг, эфемерлар, қовул)</a:t>
                      </a:r>
                      <a:endParaRPr lang="ru-RU" sz="1100" b="1">
                        <a:latin typeface="Calibri"/>
                        <a:ea typeface="Calibri"/>
                        <a:cs typeface="Times New Roman"/>
                      </a:endParaRPr>
                    </a:p>
                  </a:txBody>
                  <a:tcPr marL="6148" marR="6148" marT="0" marB="0"/>
                </a:tc>
                <a:tc>
                  <a:txBody>
                    <a:bodyPr/>
                    <a:lstStyle/>
                    <a:p>
                      <a:pPr marL="50800" algn="ctr">
                        <a:lnSpc>
                          <a:spcPct val="115000"/>
                        </a:lnSpc>
                        <a:spcAft>
                          <a:spcPts val="0"/>
                        </a:spcAft>
                      </a:pPr>
                      <a:r>
                        <a:rPr lang="ru-RU" sz="1400" b="1"/>
                        <a:t>120.0</a:t>
                      </a:r>
                      <a:endParaRPr lang="ru-RU" sz="1100" b="1">
                        <a:latin typeface="Calibri"/>
                        <a:ea typeface="Calibri"/>
                        <a:cs typeface="Times New Roman"/>
                      </a:endParaRPr>
                    </a:p>
                  </a:txBody>
                  <a:tcPr marL="6148" marR="6148" marT="0" marB="0"/>
                </a:tc>
                <a:tc>
                  <a:txBody>
                    <a:bodyPr/>
                    <a:lstStyle/>
                    <a:p>
                      <a:pPr marL="50800" algn="ctr">
                        <a:lnSpc>
                          <a:spcPct val="115000"/>
                        </a:lnSpc>
                        <a:spcAft>
                          <a:spcPts val="0"/>
                        </a:spcAft>
                      </a:pPr>
                      <a:r>
                        <a:rPr lang="ru-RU" sz="1400" b="1"/>
                        <a:t>103.9</a:t>
                      </a:r>
                      <a:endParaRPr lang="ru-RU" sz="1100" b="1">
                        <a:latin typeface="Calibri"/>
                        <a:ea typeface="Calibri"/>
                        <a:cs typeface="Times New Roman"/>
                      </a:endParaRPr>
                    </a:p>
                  </a:txBody>
                  <a:tcPr marL="6148" marR="6148" marT="0" marB="0"/>
                </a:tc>
                <a:tc>
                  <a:txBody>
                    <a:bodyPr/>
                    <a:lstStyle/>
                    <a:p>
                      <a:pPr marL="50800" algn="ctr">
                        <a:lnSpc>
                          <a:spcPct val="115000"/>
                        </a:lnSpc>
                        <a:spcAft>
                          <a:spcPts val="0"/>
                        </a:spcAft>
                      </a:pPr>
                      <a:r>
                        <a:rPr lang="ru-RU" sz="1400" b="1"/>
                        <a:t>103.5</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72.8</a:t>
                      </a:r>
                      <a:endParaRPr lang="ru-RU" sz="1100" b="1">
                        <a:latin typeface="Calibri"/>
                        <a:ea typeface="Calibri"/>
                        <a:cs typeface="Times New Roman"/>
                      </a:endParaRPr>
                    </a:p>
                  </a:txBody>
                  <a:tcPr marL="6148" marR="6148" marT="0" marB="0"/>
                </a:tc>
                <a:tc>
                  <a:txBody>
                    <a:bodyPr/>
                    <a:lstStyle/>
                    <a:p>
                      <a:pPr marL="63500" algn="ctr">
                        <a:lnSpc>
                          <a:spcPct val="115000"/>
                        </a:lnSpc>
                        <a:spcAft>
                          <a:spcPts val="0"/>
                        </a:spcAft>
                      </a:pPr>
                      <a:r>
                        <a:rPr lang="ru-RU" sz="1400" b="1"/>
                        <a:t>150.0</a:t>
                      </a:r>
                      <a:endParaRPr lang="ru-RU" sz="1100" b="1">
                        <a:latin typeface="Calibri"/>
                        <a:ea typeface="Calibri"/>
                        <a:cs typeface="Times New Roman"/>
                      </a:endParaRPr>
                    </a:p>
                  </a:txBody>
                  <a:tcPr marL="6148" marR="6148" marT="0" marB="0"/>
                </a:tc>
                <a:tc>
                  <a:txBody>
                    <a:bodyPr/>
                    <a:lstStyle/>
                    <a:p>
                      <a:pPr marL="50800" algn="ctr">
                        <a:lnSpc>
                          <a:spcPct val="115000"/>
                        </a:lnSpc>
                        <a:spcAft>
                          <a:spcPts val="0"/>
                        </a:spcAft>
                      </a:pPr>
                      <a:r>
                        <a:rPr lang="ru-RU" sz="1400" b="1"/>
                        <a:t>103.9</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47.3</a:t>
                      </a:r>
                      <a:endParaRPr lang="ru-RU" sz="1100" b="1">
                        <a:latin typeface="Calibri"/>
                        <a:ea typeface="Calibri"/>
                        <a:cs typeface="Times New Roman"/>
                      </a:endParaRPr>
                    </a:p>
                  </a:txBody>
                  <a:tcPr marL="6148" marR="6148" marT="0" marB="0"/>
                </a:tc>
                <a:tc>
                  <a:txBody>
                    <a:bodyPr/>
                    <a:lstStyle/>
                    <a:p>
                      <a:pPr marL="38100" algn="ctr">
                        <a:lnSpc>
                          <a:spcPct val="115000"/>
                        </a:lnSpc>
                        <a:spcAft>
                          <a:spcPts val="0"/>
                        </a:spcAft>
                      </a:pPr>
                      <a:r>
                        <a:rPr lang="ru-RU" sz="1400" b="1"/>
                        <a:t>56.5</a:t>
                      </a:r>
                      <a:endParaRPr lang="ru-RU" sz="1100" b="1">
                        <a:latin typeface="Calibri"/>
                        <a:ea typeface="Calibri"/>
                        <a:cs typeface="Times New Roman"/>
                      </a:endParaRPr>
                    </a:p>
                  </a:txBody>
                  <a:tcPr marL="6148" marR="6148" marT="0" marB="0"/>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14282" y="103188"/>
            <a:ext cx="8701087" cy="611168"/>
          </a:xfrm>
        </p:spPr>
        <p:style>
          <a:lnRef idx="2">
            <a:schemeClr val="accent5">
              <a:shade val="50000"/>
            </a:schemeClr>
          </a:lnRef>
          <a:fillRef idx="1">
            <a:schemeClr val="accent5"/>
          </a:fillRef>
          <a:effectRef idx="0">
            <a:schemeClr val="accent5"/>
          </a:effectRef>
          <a:fontRef idx="minor">
            <a:schemeClr val="lt1"/>
          </a:fontRef>
        </p:style>
        <p:txBody>
          <a:bodyPr/>
          <a:lstStyle/>
          <a:p>
            <a:pPr>
              <a:defRPr/>
            </a:pPr>
            <a:r>
              <a:rPr lang="ru-RU" sz="3200" b="1" smtClean="0">
                <a:solidFill>
                  <a:srgbClr val="006600"/>
                </a:solidFill>
                <a:effectLst/>
              </a:rPr>
              <a:t>Яйлов сиғими</a:t>
            </a:r>
            <a:r>
              <a:rPr lang="ru-RU" sz="3200" smtClean="0">
                <a:solidFill>
                  <a:srgbClr val="006600"/>
                </a:solidFill>
                <a:effectLst/>
              </a:rPr>
              <a:t>. </a:t>
            </a:r>
            <a:endParaRPr lang="ru-RU"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type="body" idx="1"/>
          </p:nvPr>
        </p:nvSpPr>
        <p:spPr>
          <a:xfrm>
            <a:off x="0" y="785795"/>
            <a:ext cx="9144000" cy="1923125"/>
          </a:xfrm>
        </p:spPr>
        <p:style>
          <a:lnRef idx="0">
            <a:schemeClr val="dk1"/>
          </a:lnRef>
          <a:fillRef idx="3">
            <a:schemeClr val="dk1"/>
          </a:fillRef>
          <a:effectRef idx="3">
            <a:schemeClr val="dk1"/>
          </a:effectRef>
          <a:fontRef idx="minor">
            <a:schemeClr val="lt1"/>
          </a:fontRef>
        </p:style>
        <p:txBody>
          <a:bodyPr/>
          <a:lstStyle/>
          <a:p>
            <a:r>
              <a:rPr lang="uz-Cyrl-UZ" sz="2000" i="1" smtClean="0">
                <a:solidFill>
                  <a:schemeClr val="bg2">
                    <a:lumMod val="75000"/>
                  </a:schemeClr>
                </a:solidFill>
              </a:rPr>
              <a:t> </a:t>
            </a:r>
            <a:r>
              <a:rPr lang="uz-Cyrl-UZ" sz="2000" smtClean="0"/>
              <a:t>Яйловлардан самарали фойдаланиш тушунчасини шакллантиришда яйлов сиғими атамасини ва уни ҳисоблаш йулларини ҳам билиш зарур.</a:t>
            </a:r>
            <a:endParaRPr lang="ru-RU" sz="2000" smtClean="0"/>
          </a:p>
          <a:p>
            <a:r>
              <a:rPr lang="ru-RU" sz="2000" b="1" i="1" smtClean="0"/>
              <a:t>Яйлов сиғими</a:t>
            </a:r>
            <a:r>
              <a:rPr lang="ru-RU" sz="2000" smtClean="0"/>
              <a:t> деганда маълум турга мансуб уй ҳайвонлари миқдорини яйловда боқаолиш имконияти тушинилади.</a:t>
            </a:r>
            <a:endParaRPr lang="ru-RU" sz="2000" dirty="0" smtClean="0"/>
          </a:p>
        </p:txBody>
      </p:sp>
      <p:pic>
        <p:nvPicPr>
          <p:cNvPr id="7169" name="Picture 1" descr="C:\ЮНЕСКО\Слайдлар\Ем хашак етиштириш\рАСМЛАР\20111205222001_hobbiton-hillside.jpg"/>
          <p:cNvPicPr>
            <a:picLocks noChangeAspect="1" noChangeArrowheads="1"/>
          </p:cNvPicPr>
          <p:nvPr/>
        </p:nvPicPr>
        <p:blipFill>
          <a:blip r:embed="rId2"/>
          <a:srcRect/>
          <a:stretch>
            <a:fillRect/>
          </a:stretch>
        </p:blipFill>
        <p:spPr bwMode="auto">
          <a:xfrm>
            <a:off x="1785918" y="2928934"/>
            <a:ext cx="5031664" cy="3227380"/>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317502"/>
            <a:ext cx="7500990" cy="611168"/>
          </a:xfrm>
        </p:spPr>
        <p:style>
          <a:lnRef idx="2">
            <a:schemeClr val="accent5">
              <a:shade val="50000"/>
            </a:schemeClr>
          </a:lnRef>
          <a:fillRef idx="1">
            <a:schemeClr val="accent5"/>
          </a:fillRef>
          <a:effectRef idx="0">
            <a:schemeClr val="accent5"/>
          </a:effectRef>
          <a:fontRef idx="minor">
            <a:schemeClr val="lt1"/>
          </a:fontRef>
        </p:style>
        <p:txBody>
          <a:bodyPr>
            <a:noAutofit/>
          </a:bodyPr>
          <a:lstStyle/>
          <a:p>
            <a:pPr algn="ctr">
              <a:defRPr/>
            </a:pPr>
            <a:r>
              <a:rPr lang="ru-RU" sz="2000" smtClean="0"/>
              <a:t>Яйлов сиғимини ҳисоблаш учун қуйидаги форм</a:t>
            </a:r>
            <a:r>
              <a:rPr lang="uz-Cyrl-UZ" sz="2000" smtClean="0"/>
              <a:t>у</a:t>
            </a:r>
            <a:r>
              <a:rPr lang="ru-RU" sz="2000" smtClean="0"/>
              <a:t>ла қўлланилади</a:t>
            </a:r>
            <a:endParaRPr lang="ru-RU" sz="20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6145" name="Picture 1"/>
          <p:cNvPicPr>
            <a:picLocks noChangeAspect="1" noChangeArrowheads="1"/>
          </p:cNvPicPr>
          <p:nvPr/>
        </p:nvPicPr>
        <p:blipFill>
          <a:blip r:embed="rId2"/>
          <a:srcRect l="16544" t="47852" r="10110" b="31640"/>
          <a:stretch>
            <a:fillRect/>
          </a:stretch>
        </p:blipFill>
        <p:spPr bwMode="auto">
          <a:xfrm>
            <a:off x="142876" y="1571612"/>
            <a:ext cx="8358214" cy="1500198"/>
          </a:xfrm>
          <a:prstGeom prst="rect">
            <a:avLst/>
          </a:prstGeom>
          <a:noFill/>
          <a:ln w="9525">
            <a:noFill/>
            <a:miter lim="800000"/>
            <a:headEnd/>
            <a:tailEnd/>
          </a:ln>
          <a:effectLst/>
        </p:spPr>
      </p:pic>
      <p:pic>
        <p:nvPicPr>
          <p:cNvPr id="6146" name="Picture 2" descr="C:\ЮНЕСКО\Слайдлар\Ем хашак етиштириш\рАСМЛАР\Аудит_МС-1.jpg"/>
          <p:cNvPicPr>
            <a:picLocks noChangeAspect="1" noChangeArrowheads="1"/>
          </p:cNvPicPr>
          <p:nvPr/>
        </p:nvPicPr>
        <p:blipFill>
          <a:blip r:embed="rId3"/>
          <a:srcRect/>
          <a:stretch>
            <a:fillRect/>
          </a:stretch>
        </p:blipFill>
        <p:spPr bwMode="auto">
          <a:xfrm>
            <a:off x="2214546" y="3286123"/>
            <a:ext cx="4643470" cy="3246847"/>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Группа 6"/>
          <p:cNvGrpSpPr/>
          <p:nvPr/>
        </p:nvGrpSpPr>
        <p:grpSpPr>
          <a:xfrm>
            <a:off x="214282" y="785794"/>
            <a:ext cx="8143932" cy="961384"/>
            <a:chOff x="2231565" y="1135695"/>
            <a:chExt cx="5268904" cy="961384"/>
          </a:xfrm>
        </p:grpSpPr>
        <p:sp>
          <p:nvSpPr>
            <p:cNvPr id="8" name="Скругленный прямоугольник 7"/>
            <p:cNvSpPr/>
            <p:nvPr/>
          </p:nvSpPr>
          <p:spPr>
            <a:xfrm>
              <a:off x="2231565" y="1135695"/>
              <a:ext cx="5268904" cy="961384"/>
            </a:xfrm>
            <a:prstGeom prst="roundRect">
              <a:avLst>
                <a:gd name="adj" fmla="val 16670"/>
              </a:avLst>
            </a:prstGeom>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sp>
        <p:sp>
          <p:nvSpPr>
            <p:cNvPr id="9" name="Скругленный прямоугольник 4"/>
            <p:cNvSpPr/>
            <p:nvPr/>
          </p:nvSpPr>
          <p:spPr>
            <a:xfrm>
              <a:off x="2278504" y="1168385"/>
              <a:ext cx="5175026" cy="8675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algn="ctr"/>
              <a:r>
                <a:rPr lang="uz-Cyrl-UZ" sz="2000" smtClean="0"/>
                <a:t>Шундай қилиб, фермер ўз яйловида сақлай олиши мумкин бўлган жаъми қуй сонини қуйидаги формула асосида аниқлайди;</a:t>
              </a:r>
              <a:endParaRPr lang="ru-RU" sz="2000"/>
            </a:p>
          </p:txBody>
        </p:sp>
      </p:grpSp>
      <p:pic>
        <p:nvPicPr>
          <p:cNvPr id="4097" name="Picture 1"/>
          <p:cNvPicPr>
            <a:picLocks noChangeAspect="1" noChangeArrowheads="1"/>
          </p:cNvPicPr>
          <p:nvPr/>
        </p:nvPicPr>
        <p:blipFill>
          <a:blip r:embed="rId2"/>
          <a:srcRect l="22058" t="44922" r="17831" b="31640"/>
          <a:stretch>
            <a:fillRect/>
          </a:stretch>
        </p:blipFill>
        <p:spPr bwMode="auto">
          <a:xfrm>
            <a:off x="571472" y="2000240"/>
            <a:ext cx="7786742" cy="1714512"/>
          </a:xfrm>
          <a:prstGeom prst="rect">
            <a:avLst/>
          </a:prstGeom>
          <a:noFill/>
          <a:ln w="9525">
            <a:noFill/>
            <a:miter lim="800000"/>
            <a:headEnd/>
            <a:tailEnd/>
          </a:ln>
          <a:effectLst/>
        </p:spPr>
      </p:pic>
      <p:pic>
        <p:nvPicPr>
          <p:cNvPr id="4098" name="Picture 2" descr="C:\ЮНЕСКО\Слайдлар\Ем хашак етиштириш\рАСМЛАР\rep_208-209_pics_2_rep_208_056.jpg"/>
          <p:cNvPicPr>
            <a:picLocks noChangeAspect="1" noChangeArrowheads="1"/>
          </p:cNvPicPr>
          <p:nvPr/>
        </p:nvPicPr>
        <p:blipFill>
          <a:blip r:embed="rId3"/>
          <a:srcRect/>
          <a:stretch>
            <a:fillRect/>
          </a:stretch>
        </p:blipFill>
        <p:spPr bwMode="auto">
          <a:xfrm>
            <a:off x="214314" y="3824310"/>
            <a:ext cx="4357686" cy="2819400"/>
          </a:xfrm>
          <a:prstGeom prst="rect">
            <a:avLst/>
          </a:prstGeom>
          <a:noFill/>
        </p:spPr>
      </p:pic>
      <p:pic>
        <p:nvPicPr>
          <p:cNvPr id="4099" name="Picture 3" descr="C:\ЮНЕСКО\Слайдлар\Ем хашак етиштириш\рАСМЛАР\234321359.jpg"/>
          <p:cNvPicPr>
            <a:picLocks noChangeAspect="1" noChangeArrowheads="1"/>
          </p:cNvPicPr>
          <p:nvPr/>
        </p:nvPicPr>
        <p:blipFill>
          <a:blip r:embed="rId4"/>
          <a:srcRect/>
          <a:stretch>
            <a:fillRect/>
          </a:stretch>
        </p:blipFill>
        <p:spPr bwMode="auto">
          <a:xfrm>
            <a:off x="4714876" y="3829059"/>
            <a:ext cx="4178724" cy="2814651"/>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Группа 8"/>
          <p:cNvGrpSpPr/>
          <p:nvPr/>
        </p:nvGrpSpPr>
        <p:grpSpPr>
          <a:xfrm>
            <a:off x="1160484" y="6270"/>
            <a:ext cx="6723884" cy="961384"/>
            <a:chOff x="2231565" y="2212445"/>
            <a:chExt cx="5268904" cy="961384"/>
          </a:xfrm>
        </p:grpSpPr>
        <p:sp>
          <p:nvSpPr>
            <p:cNvPr id="10" name="Скругленный прямоугольник 9"/>
            <p:cNvSpPr/>
            <p:nvPr/>
          </p:nvSpPr>
          <p:spPr>
            <a:xfrm>
              <a:off x="2231565" y="2212445"/>
              <a:ext cx="5268904" cy="961384"/>
            </a:xfrm>
            <a:prstGeom prst="roundRect">
              <a:avLst>
                <a:gd name="adj" fmla="val 16670"/>
              </a:avLst>
            </a:prstGeom>
          </p:spPr>
          <p:style>
            <a:lnRef idx="0">
              <a:schemeClr val="lt1">
                <a:hueOff val="0"/>
                <a:satOff val="0"/>
                <a:lumOff val="0"/>
                <a:alphaOff val="0"/>
              </a:schemeClr>
            </a:lnRef>
            <a:fillRef idx="3">
              <a:schemeClr val="accent2">
                <a:hueOff val="-5402520"/>
                <a:satOff val="11111"/>
                <a:lumOff val="-850"/>
                <a:alphaOff val="0"/>
              </a:schemeClr>
            </a:fillRef>
            <a:effectRef idx="3">
              <a:schemeClr val="accent2">
                <a:hueOff val="-5402520"/>
                <a:satOff val="11111"/>
                <a:lumOff val="-850"/>
                <a:alphaOff val="0"/>
              </a:schemeClr>
            </a:effectRef>
            <a:fontRef idx="minor">
              <a:schemeClr val="lt1"/>
            </a:fontRef>
          </p:style>
        </p:sp>
        <p:sp>
          <p:nvSpPr>
            <p:cNvPr id="11" name="Скругленный прямоугольник 4"/>
            <p:cNvSpPr/>
            <p:nvPr/>
          </p:nvSpPr>
          <p:spPr>
            <a:xfrm>
              <a:off x="2278504" y="2259384"/>
              <a:ext cx="5175026" cy="8675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lvl="0" algn="ctr" defTabSz="1244600">
                <a:lnSpc>
                  <a:spcPct val="90000"/>
                </a:lnSpc>
                <a:spcAft>
                  <a:spcPct val="35000"/>
                </a:spcAft>
              </a:pPr>
              <a:r>
                <a:rPr lang="ru-RU" sz="2800" smtClean="0"/>
                <a:t>Бир бош қоракўл қуйининг озуқага бўлган суткалик эхтиёжи</a:t>
              </a:r>
              <a:endParaRPr lang="ru-RU" sz="2800" kern="1200" dirty="0"/>
            </a:p>
          </p:txBody>
        </p:sp>
      </p:grpSp>
      <p:graphicFrame>
        <p:nvGraphicFramePr>
          <p:cNvPr id="12" name="Таблица 11"/>
          <p:cNvGraphicFramePr>
            <a:graphicFrameLocks noGrp="1"/>
          </p:cNvGraphicFramePr>
          <p:nvPr/>
        </p:nvGraphicFramePr>
        <p:xfrm>
          <a:off x="214282" y="1357298"/>
          <a:ext cx="8572560" cy="4500594"/>
        </p:xfrm>
        <a:graphic>
          <a:graphicData uri="http://schemas.openxmlformats.org/drawingml/2006/table">
            <a:tbl>
              <a:tblPr>
                <a:tableStyleId>{327F97BB-C833-4FB7-BDE5-3F7075034690}</a:tableStyleId>
              </a:tblPr>
              <a:tblGrid>
                <a:gridCol w="1621511"/>
                <a:gridCol w="1289973"/>
                <a:gridCol w="1612897"/>
                <a:gridCol w="1130666"/>
                <a:gridCol w="967912"/>
                <a:gridCol w="967912"/>
                <a:gridCol w="981689"/>
              </a:tblGrid>
              <a:tr h="1014571">
                <a:tc>
                  <a:txBody>
                    <a:bodyPr/>
                    <a:lstStyle/>
                    <a:p>
                      <a:pPr algn="ctr">
                        <a:lnSpc>
                          <a:spcPct val="115000"/>
                        </a:lnSpc>
                        <a:spcAft>
                          <a:spcPts val="0"/>
                        </a:spcAft>
                      </a:pPr>
                      <a:r>
                        <a:rPr lang="ru-RU" sz="2000" b="1"/>
                        <a:t>Кўрсаткич</a:t>
                      </a:r>
                      <a:endParaRPr lang="ru-RU" sz="1600" b="1">
                        <a:latin typeface="Calibri"/>
                        <a:ea typeface="Calibri"/>
                        <a:cs typeface="Times New Roman"/>
                      </a:endParaRPr>
                    </a:p>
                  </a:txBody>
                  <a:tcPr marL="6130" marR="613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solidFill>
                      <a:srgbClr val="0000FF"/>
                    </a:solidFill>
                  </a:tcPr>
                </a:tc>
                <a:tc>
                  <a:txBody>
                    <a:bodyPr/>
                    <a:lstStyle/>
                    <a:p>
                      <a:pPr algn="ctr">
                        <a:lnSpc>
                          <a:spcPct val="115000"/>
                        </a:lnSpc>
                        <a:spcAft>
                          <a:spcPts val="0"/>
                        </a:spcAft>
                      </a:pPr>
                      <a:r>
                        <a:rPr lang="ru-RU" sz="2000" b="1"/>
                        <a:t>Баҳор (1 давр)</a:t>
                      </a:r>
                      <a:endParaRPr lang="ru-RU" sz="1600" b="1">
                        <a:latin typeface="Calibri"/>
                        <a:ea typeface="Calibri"/>
                        <a:cs typeface="Times New Roman"/>
                      </a:endParaRPr>
                    </a:p>
                  </a:txBody>
                  <a:tcPr marL="6130" marR="613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solidFill>
                      <a:srgbClr val="0000FF"/>
                    </a:solidFill>
                  </a:tcPr>
                </a:tc>
                <a:tc>
                  <a:txBody>
                    <a:bodyPr/>
                    <a:lstStyle/>
                    <a:p>
                      <a:pPr algn="ctr">
                        <a:lnSpc>
                          <a:spcPct val="115000"/>
                        </a:lnSpc>
                        <a:spcAft>
                          <a:spcPts val="0"/>
                        </a:spcAft>
                      </a:pPr>
                      <a:r>
                        <a:rPr lang="ru-RU" sz="2000" b="1"/>
                        <a:t>Баҳор (2 давр)</a:t>
                      </a:r>
                      <a:endParaRPr lang="ru-RU" sz="1600" b="1">
                        <a:latin typeface="Calibri"/>
                        <a:ea typeface="Calibri"/>
                        <a:cs typeface="Times New Roman"/>
                      </a:endParaRPr>
                    </a:p>
                  </a:txBody>
                  <a:tcPr marL="6130" marR="613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solidFill>
                      <a:srgbClr val="0000FF"/>
                    </a:solidFill>
                  </a:tcPr>
                </a:tc>
                <a:tc>
                  <a:txBody>
                    <a:bodyPr/>
                    <a:lstStyle/>
                    <a:p>
                      <a:pPr marL="38100" algn="ctr">
                        <a:lnSpc>
                          <a:spcPct val="115000"/>
                        </a:lnSpc>
                        <a:spcAft>
                          <a:spcPts val="0"/>
                        </a:spcAft>
                      </a:pPr>
                      <a:r>
                        <a:rPr lang="ru-RU" sz="2000" b="1"/>
                        <a:t>Ёз</a:t>
                      </a:r>
                      <a:endParaRPr lang="ru-RU" sz="1600" b="1">
                        <a:latin typeface="Calibri"/>
                        <a:ea typeface="Calibri"/>
                        <a:cs typeface="Times New Roman"/>
                      </a:endParaRPr>
                    </a:p>
                  </a:txBody>
                  <a:tcPr marL="6130" marR="613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solidFill>
                      <a:srgbClr val="0000FF"/>
                    </a:solidFill>
                  </a:tcPr>
                </a:tc>
                <a:tc>
                  <a:txBody>
                    <a:bodyPr/>
                    <a:lstStyle/>
                    <a:p>
                      <a:pPr marL="38100" algn="ctr">
                        <a:lnSpc>
                          <a:spcPct val="115000"/>
                        </a:lnSpc>
                        <a:spcAft>
                          <a:spcPts val="0"/>
                        </a:spcAft>
                      </a:pPr>
                      <a:r>
                        <a:rPr lang="ru-RU" sz="2000" b="1"/>
                        <a:t>Кўз</a:t>
                      </a:r>
                      <a:endParaRPr lang="ru-RU" sz="1600" b="1">
                        <a:latin typeface="Calibri"/>
                        <a:ea typeface="Calibri"/>
                        <a:cs typeface="Times New Roman"/>
                      </a:endParaRPr>
                    </a:p>
                  </a:txBody>
                  <a:tcPr marL="6130" marR="613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solidFill>
                      <a:srgbClr val="0000FF"/>
                    </a:solidFill>
                  </a:tcPr>
                </a:tc>
                <a:tc>
                  <a:txBody>
                    <a:bodyPr/>
                    <a:lstStyle/>
                    <a:p>
                      <a:pPr marL="38100" algn="ctr">
                        <a:lnSpc>
                          <a:spcPct val="115000"/>
                        </a:lnSpc>
                        <a:spcAft>
                          <a:spcPts val="0"/>
                        </a:spcAft>
                      </a:pPr>
                      <a:r>
                        <a:rPr lang="ru-RU" sz="2000" b="1"/>
                        <a:t>Қиш</a:t>
                      </a:r>
                      <a:endParaRPr lang="ru-RU" sz="1600" b="1">
                        <a:latin typeface="Calibri"/>
                        <a:ea typeface="Calibri"/>
                        <a:cs typeface="Times New Roman"/>
                      </a:endParaRPr>
                    </a:p>
                  </a:txBody>
                  <a:tcPr marL="6130" marR="613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solidFill>
                      <a:srgbClr val="0000FF"/>
                    </a:solidFill>
                  </a:tcPr>
                </a:tc>
                <a:tc>
                  <a:txBody>
                    <a:bodyPr/>
                    <a:lstStyle/>
                    <a:p>
                      <a:pPr marL="38100" algn="ctr">
                        <a:lnSpc>
                          <a:spcPct val="115000"/>
                        </a:lnSpc>
                        <a:spcAft>
                          <a:spcPts val="0"/>
                        </a:spcAft>
                      </a:pPr>
                      <a:r>
                        <a:rPr lang="ru-RU" sz="2000" b="1"/>
                        <a:t>Йиллик</a:t>
                      </a:r>
                      <a:endParaRPr lang="ru-RU" sz="1600" b="1">
                        <a:latin typeface="Calibri"/>
                        <a:ea typeface="Calibri"/>
                        <a:cs typeface="Times New Roman"/>
                      </a:endParaRPr>
                    </a:p>
                  </a:txBody>
                  <a:tcPr marL="6130" marR="613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solidFill>
                      <a:srgbClr val="0000FF"/>
                    </a:solidFill>
                  </a:tcPr>
                </a:tc>
              </a:tr>
              <a:tr h="1489070">
                <a:tc>
                  <a:txBody>
                    <a:bodyPr/>
                    <a:lstStyle/>
                    <a:p>
                      <a:pPr marL="38100" algn="ctr">
                        <a:lnSpc>
                          <a:spcPct val="115000"/>
                        </a:lnSpc>
                        <a:spcAft>
                          <a:spcPts val="0"/>
                        </a:spcAft>
                      </a:pPr>
                      <a:r>
                        <a:rPr lang="ru-RU" sz="2000" b="1"/>
                        <a:t>Озуқа бирлиги ҳисобида</a:t>
                      </a:r>
                      <a:endParaRPr lang="ru-RU" sz="1600" b="1">
                        <a:latin typeface="Calibri"/>
                        <a:ea typeface="Calibri"/>
                        <a:cs typeface="Times New Roman"/>
                      </a:endParaRPr>
                    </a:p>
                  </a:txBody>
                  <a:tcPr marL="6130" marR="613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solidFill>
                      <a:srgbClr val="0000FF"/>
                    </a:solidFill>
                  </a:tcPr>
                </a:tc>
                <a:tc>
                  <a:txBody>
                    <a:bodyPr/>
                    <a:lstStyle/>
                    <a:p>
                      <a:pPr algn="ctr">
                        <a:lnSpc>
                          <a:spcPct val="115000"/>
                        </a:lnSpc>
                        <a:spcAft>
                          <a:spcPts val="0"/>
                        </a:spcAft>
                      </a:pPr>
                      <a:r>
                        <a:rPr lang="ru-RU" sz="2000" b="1"/>
                        <a:t>1.25</a:t>
                      </a:r>
                      <a:endParaRPr lang="ru-RU" sz="1600" b="1">
                        <a:latin typeface="Calibri"/>
                        <a:ea typeface="Calibri"/>
                        <a:cs typeface="Times New Roman"/>
                      </a:endParaRPr>
                    </a:p>
                  </a:txBody>
                  <a:tcPr marL="6130" marR="613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solidFill>
                      <a:srgbClr val="0000FF"/>
                    </a:solidFill>
                  </a:tcPr>
                </a:tc>
                <a:tc>
                  <a:txBody>
                    <a:bodyPr/>
                    <a:lstStyle/>
                    <a:p>
                      <a:pPr algn="ctr">
                        <a:lnSpc>
                          <a:spcPct val="115000"/>
                        </a:lnSpc>
                        <a:spcAft>
                          <a:spcPts val="0"/>
                        </a:spcAft>
                      </a:pPr>
                      <a:r>
                        <a:rPr lang="ru-RU" sz="2000" b="1"/>
                        <a:t>1.55</a:t>
                      </a:r>
                      <a:endParaRPr lang="ru-RU" sz="1600" b="1">
                        <a:latin typeface="Calibri"/>
                        <a:ea typeface="Calibri"/>
                        <a:cs typeface="Times New Roman"/>
                      </a:endParaRPr>
                    </a:p>
                  </a:txBody>
                  <a:tcPr marL="6130" marR="613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solidFill>
                      <a:srgbClr val="0000FF"/>
                    </a:solidFill>
                  </a:tcPr>
                </a:tc>
                <a:tc>
                  <a:txBody>
                    <a:bodyPr/>
                    <a:lstStyle/>
                    <a:p>
                      <a:pPr marL="38100" algn="ctr">
                        <a:lnSpc>
                          <a:spcPct val="115000"/>
                        </a:lnSpc>
                        <a:spcAft>
                          <a:spcPts val="0"/>
                        </a:spcAft>
                      </a:pPr>
                      <a:r>
                        <a:rPr lang="ru-RU" sz="2000" b="1"/>
                        <a:t>1.1</a:t>
                      </a:r>
                      <a:endParaRPr lang="ru-RU" sz="1600" b="1">
                        <a:latin typeface="Calibri"/>
                        <a:ea typeface="Calibri"/>
                        <a:cs typeface="Times New Roman"/>
                      </a:endParaRPr>
                    </a:p>
                  </a:txBody>
                  <a:tcPr marL="6130" marR="613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solidFill>
                      <a:srgbClr val="0000FF"/>
                    </a:solidFill>
                  </a:tcPr>
                </a:tc>
                <a:tc>
                  <a:txBody>
                    <a:bodyPr/>
                    <a:lstStyle/>
                    <a:p>
                      <a:pPr marL="38100" algn="ctr">
                        <a:lnSpc>
                          <a:spcPct val="115000"/>
                        </a:lnSpc>
                        <a:spcAft>
                          <a:spcPts val="0"/>
                        </a:spcAft>
                      </a:pPr>
                      <a:r>
                        <a:rPr lang="ru-RU" sz="2000" b="1"/>
                        <a:t>0.9</a:t>
                      </a:r>
                      <a:endParaRPr lang="ru-RU" sz="1600" b="1">
                        <a:latin typeface="Calibri"/>
                        <a:ea typeface="Calibri"/>
                        <a:cs typeface="Times New Roman"/>
                      </a:endParaRPr>
                    </a:p>
                  </a:txBody>
                  <a:tcPr marL="6130" marR="613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solidFill>
                      <a:srgbClr val="0000FF"/>
                    </a:solidFill>
                  </a:tcPr>
                </a:tc>
                <a:tc>
                  <a:txBody>
                    <a:bodyPr/>
                    <a:lstStyle/>
                    <a:p>
                      <a:pPr marL="38100" algn="ctr">
                        <a:lnSpc>
                          <a:spcPct val="115000"/>
                        </a:lnSpc>
                        <a:spcAft>
                          <a:spcPts val="0"/>
                        </a:spcAft>
                      </a:pPr>
                      <a:r>
                        <a:rPr lang="ru-RU" sz="2000" b="1"/>
                        <a:t>1.15</a:t>
                      </a:r>
                      <a:endParaRPr lang="ru-RU" sz="1600" b="1">
                        <a:latin typeface="Calibri"/>
                        <a:ea typeface="Calibri"/>
                        <a:cs typeface="Times New Roman"/>
                      </a:endParaRPr>
                    </a:p>
                  </a:txBody>
                  <a:tcPr marL="6130" marR="613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solidFill>
                      <a:srgbClr val="0000FF"/>
                    </a:solidFill>
                  </a:tcPr>
                </a:tc>
                <a:tc>
                  <a:txBody>
                    <a:bodyPr/>
                    <a:lstStyle/>
                    <a:p>
                      <a:pPr marL="38100" algn="ctr">
                        <a:lnSpc>
                          <a:spcPct val="115000"/>
                        </a:lnSpc>
                        <a:spcAft>
                          <a:spcPts val="0"/>
                        </a:spcAft>
                      </a:pPr>
                      <a:r>
                        <a:rPr lang="ru-RU" sz="2000" b="1"/>
                        <a:t>425</a:t>
                      </a:r>
                      <a:endParaRPr lang="ru-RU" sz="1600" b="1">
                        <a:latin typeface="Calibri"/>
                        <a:ea typeface="Calibri"/>
                        <a:cs typeface="Times New Roman"/>
                      </a:endParaRPr>
                    </a:p>
                  </a:txBody>
                  <a:tcPr marL="6130" marR="613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solidFill>
                      <a:srgbClr val="0000FF"/>
                    </a:solidFill>
                  </a:tcPr>
                </a:tc>
              </a:tr>
              <a:tr h="1996953">
                <a:tc>
                  <a:txBody>
                    <a:bodyPr/>
                    <a:lstStyle/>
                    <a:p>
                      <a:pPr marL="38100" algn="ctr">
                        <a:lnSpc>
                          <a:spcPct val="115000"/>
                        </a:lnSpc>
                        <a:spcAft>
                          <a:spcPts val="0"/>
                        </a:spcAft>
                      </a:pPr>
                      <a:r>
                        <a:rPr lang="ru-RU" sz="2000" b="1"/>
                        <a:t>Озуқа массаси ҳисобида, кг</a:t>
                      </a:r>
                      <a:endParaRPr lang="ru-RU" sz="1600" b="1">
                        <a:latin typeface="Calibri"/>
                        <a:ea typeface="Calibri"/>
                        <a:cs typeface="Times New Roman"/>
                      </a:endParaRPr>
                    </a:p>
                  </a:txBody>
                  <a:tcPr marL="6130" marR="613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solidFill>
                      <a:srgbClr val="0000FF"/>
                    </a:solidFill>
                  </a:tcPr>
                </a:tc>
                <a:tc>
                  <a:txBody>
                    <a:bodyPr/>
                    <a:lstStyle/>
                    <a:p>
                      <a:pPr algn="ctr">
                        <a:lnSpc>
                          <a:spcPct val="115000"/>
                        </a:lnSpc>
                        <a:spcAft>
                          <a:spcPts val="0"/>
                        </a:spcAft>
                      </a:pPr>
                      <a:r>
                        <a:rPr lang="ru-RU" sz="2000" b="1"/>
                        <a:t>3.0</a:t>
                      </a:r>
                      <a:endParaRPr lang="ru-RU" sz="1600" b="1">
                        <a:latin typeface="Calibri"/>
                        <a:ea typeface="Calibri"/>
                        <a:cs typeface="Times New Roman"/>
                      </a:endParaRPr>
                    </a:p>
                  </a:txBody>
                  <a:tcPr marL="6130" marR="613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solidFill>
                      <a:srgbClr val="0000FF"/>
                    </a:solidFill>
                  </a:tcPr>
                </a:tc>
                <a:tc>
                  <a:txBody>
                    <a:bodyPr/>
                    <a:lstStyle/>
                    <a:p>
                      <a:pPr algn="ctr">
                        <a:lnSpc>
                          <a:spcPct val="115000"/>
                        </a:lnSpc>
                        <a:spcAft>
                          <a:spcPts val="0"/>
                        </a:spcAft>
                      </a:pPr>
                      <a:r>
                        <a:rPr lang="ru-RU" sz="2000" b="1"/>
                        <a:t>2.1</a:t>
                      </a:r>
                      <a:endParaRPr lang="ru-RU" sz="1600" b="1">
                        <a:latin typeface="Calibri"/>
                        <a:ea typeface="Calibri"/>
                        <a:cs typeface="Times New Roman"/>
                      </a:endParaRPr>
                    </a:p>
                  </a:txBody>
                  <a:tcPr marL="6130" marR="613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solidFill>
                      <a:srgbClr val="0000FF"/>
                    </a:solidFill>
                  </a:tcPr>
                </a:tc>
                <a:tc>
                  <a:txBody>
                    <a:bodyPr/>
                    <a:lstStyle/>
                    <a:p>
                      <a:pPr marL="38100" algn="ctr">
                        <a:lnSpc>
                          <a:spcPct val="115000"/>
                        </a:lnSpc>
                        <a:spcAft>
                          <a:spcPts val="0"/>
                        </a:spcAft>
                      </a:pPr>
                      <a:r>
                        <a:rPr lang="ru-RU" sz="2000" b="1"/>
                        <a:t>2.5</a:t>
                      </a:r>
                      <a:endParaRPr lang="ru-RU" sz="1600" b="1">
                        <a:latin typeface="Calibri"/>
                        <a:ea typeface="Calibri"/>
                        <a:cs typeface="Times New Roman"/>
                      </a:endParaRPr>
                    </a:p>
                  </a:txBody>
                  <a:tcPr marL="6130" marR="613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solidFill>
                      <a:srgbClr val="0000FF"/>
                    </a:solidFill>
                  </a:tcPr>
                </a:tc>
                <a:tc>
                  <a:txBody>
                    <a:bodyPr/>
                    <a:lstStyle/>
                    <a:p>
                      <a:pPr marL="38100" algn="ctr">
                        <a:lnSpc>
                          <a:spcPct val="115000"/>
                        </a:lnSpc>
                        <a:spcAft>
                          <a:spcPts val="0"/>
                        </a:spcAft>
                      </a:pPr>
                      <a:r>
                        <a:rPr lang="ru-RU" sz="2000" b="1"/>
                        <a:t>2.5</a:t>
                      </a:r>
                      <a:endParaRPr lang="ru-RU" sz="1600" b="1">
                        <a:latin typeface="Calibri"/>
                        <a:ea typeface="Calibri"/>
                        <a:cs typeface="Times New Roman"/>
                      </a:endParaRPr>
                    </a:p>
                  </a:txBody>
                  <a:tcPr marL="6130" marR="613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solidFill>
                      <a:srgbClr val="0000FF"/>
                    </a:solidFill>
                  </a:tcPr>
                </a:tc>
                <a:tc>
                  <a:txBody>
                    <a:bodyPr/>
                    <a:lstStyle/>
                    <a:p>
                      <a:pPr marL="38100" algn="ctr">
                        <a:lnSpc>
                          <a:spcPct val="115000"/>
                        </a:lnSpc>
                        <a:spcAft>
                          <a:spcPts val="0"/>
                        </a:spcAft>
                      </a:pPr>
                      <a:r>
                        <a:rPr lang="ru-RU" sz="2000" b="1"/>
                        <a:t>3.0 дан юқори</a:t>
                      </a:r>
                      <a:endParaRPr lang="ru-RU" sz="1600" b="1">
                        <a:latin typeface="Calibri"/>
                        <a:ea typeface="Calibri"/>
                        <a:cs typeface="Times New Roman"/>
                      </a:endParaRPr>
                    </a:p>
                  </a:txBody>
                  <a:tcPr marL="6130" marR="613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solidFill>
                      <a:srgbClr val="0000FF"/>
                    </a:solidFill>
                  </a:tcPr>
                </a:tc>
                <a:tc>
                  <a:txBody>
                    <a:bodyPr/>
                    <a:lstStyle/>
                    <a:p>
                      <a:pPr marL="38100" algn="ctr">
                        <a:lnSpc>
                          <a:spcPct val="115000"/>
                        </a:lnSpc>
                        <a:spcAft>
                          <a:spcPts val="0"/>
                        </a:spcAft>
                      </a:pPr>
                      <a:r>
                        <a:rPr lang="ru-RU" sz="2000" b="1"/>
                        <a:t>800</a:t>
                      </a:r>
                      <a:endParaRPr lang="ru-RU" sz="1600" b="1">
                        <a:latin typeface="Calibri"/>
                        <a:ea typeface="Calibri"/>
                        <a:cs typeface="Times New Roman"/>
                      </a:endParaRPr>
                    </a:p>
                  </a:txBody>
                  <a:tcPr marL="6130" marR="613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solidFill>
                      <a:srgbClr val="0000FF"/>
                    </a:solidFill>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Группа 7"/>
          <p:cNvGrpSpPr/>
          <p:nvPr/>
        </p:nvGrpSpPr>
        <p:grpSpPr>
          <a:xfrm>
            <a:off x="928662" y="116632"/>
            <a:ext cx="7858180" cy="961384"/>
            <a:chOff x="2231565" y="4365945"/>
            <a:chExt cx="5268904" cy="961384"/>
          </a:xfrm>
        </p:grpSpPr>
        <p:sp>
          <p:nvSpPr>
            <p:cNvPr id="9" name="Скругленный прямоугольник 8"/>
            <p:cNvSpPr/>
            <p:nvPr/>
          </p:nvSpPr>
          <p:spPr>
            <a:xfrm>
              <a:off x="2231565" y="4365945"/>
              <a:ext cx="5268904" cy="961384"/>
            </a:xfrm>
            <a:prstGeom prst="roundRect">
              <a:avLst>
                <a:gd name="adj" fmla="val 16670"/>
              </a:avLst>
            </a:prstGeom>
          </p:spPr>
          <p:style>
            <a:lnRef idx="0">
              <a:schemeClr val="lt1">
                <a:hueOff val="0"/>
                <a:satOff val="0"/>
                <a:lumOff val="0"/>
                <a:alphaOff val="0"/>
              </a:schemeClr>
            </a:lnRef>
            <a:fillRef idx="3">
              <a:schemeClr val="accent2">
                <a:hueOff val="-16207560"/>
                <a:satOff val="33334"/>
                <a:lumOff val="-2549"/>
                <a:alphaOff val="0"/>
              </a:schemeClr>
            </a:fillRef>
            <a:effectRef idx="3">
              <a:schemeClr val="accent2">
                <a:hueOff val="-16207560"/>
                <a:satOff val="33334"/>
                <a:lumOff val="-2549"/>
                <a:alphaOff val="0"/>
              </a:schemeClr>
            </a:effectRef>
            <a:fontRef idx="minor">
              <a:schemeClr val="lt1"/>
            </a:fontRef>
          </p:style>
        </p:sp>
        <p:sp>
          <p:nvSpPr>
            <p:cNvPr id="10" name="Скругленный прямоугольник 4"/>
            <p:cNvSpPr/>
            <p:nvPr/>
          </p:nvSpPr>
          <p:spPr>
            <a:xfrm>
              <a:off x="2278504" y="4412884"/>
              <a:ext cx="5175026" cy="867506"/>
            </a:xfrm>
            <a:prstGeom prst="rect">
              <a:avLst/>
            </a:prstGeom>
          </p:spPr>
          <p:style>
            <a:lnRef idx="2">
              <a:schemeClr val="accent1"/>
            </a:lnRef>
            <a:fillRef idx="1">
              <a:schemeClr val="lt1"/>
            </a:fillRef>
            <a:effectRef idx="0">
              <a:schemeClr val="accent1"/>
            </a:effectRef>
            <a:fontRef idx="minor">
              <a:schemeClr val="dk1"/>
            </a:fontRef>
          </p:style>
          <p:txBody>
            <a:bodyPr spcFirstLastPara="0" vert="horz" wrap="square" lIns="199136" tIns="199136" rIns="199136" bIns="199136" numCol="1" spcCol="1270" anchor="ctr" anchorCtr="0">
              <a:noAutofit/>
            </a:bodyPr>
            <a:lstStyle/>
            <a:p>
              <a:pPr lvl="0" algn="ctr" defTabSz="1244600">
                <a:lnSpc>
                  <a:spcPct val="90000"/>
                </a:lnSpc>
                <a:spcAft>
                  <a:spcPct val="35000"/>
                </a:spcAft>
              </a:pPr>
              <a:r>
                <a:rPr lang="ru-RU" sz="2800" b="1" smtClean="0"/>
                <a:t>Қоракўлчиликда яйлов мавсумларининг давомийлиги</a:t>
              </a:r>
              <a:endParaRPr lang="ru-RU" sz="2800" kern="1200" dirty="0"/>
            </a:p>
          </p:txBody>
        </p:sp>
      </p:grpSp>
      <p:graphicFrame>
        <p:nvGraphicFramePr>
          <p:cNvPr id="12" name="Таблица 11"/>
          <p:cNvGraphicFramePr>
            <a:graphicFrameLocks noGrp="1"/>
          </p:cNvGraphicFramePr>
          <p:nvPr/>
        </p:nvGraphicFramePr>
        <p:xfrm>
          <a:off x="357157" y="1500174"/>
          <a:ext cx="8572560" cy="3785616"/>
        </p:xfrm>
        <a:graphic>
          <a:graphicData uri="http://schemas.openxmlformats.org/drawingml/2006/table">
            <a:tbl>
              <a:tblPr>
                <a:tableStyleId>{638B1855-1B75-4FBE-930C-398BA8C253C6}</a:tableStyleId>
              </a:tblPr>
              <a:tblGrid>
                <a:gridCol w="2784366"/>
                <a:gridCol w="2397649"/>
                <a:gridCol w="2133714"/>
                <a:gridCol w="1256831"/>
              </a:tblGrid>
              <a:tr h="724231">
                <a:tc rowSpan="2">
                  <a:txBody>
                    <a:bodyPr/>
                    <a:lstStyle/>
                    <a:p>
                      <a:pPr marL="50800" algn="ctr">
                        <a:lnSpc>
                          <a:spcPct val="115000"/>
                        </a:lnSpc>
                        <a:spcAft>
                          <a:spcPts val="0"/>
                        </a:spcAft>
                      </a:pPr>
                      <a:r>
                        <a:rPr lang="ru-RU" sz="2400"/>
                        <a:t>Яйлов мавсуми</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c rowSpan="2">
                  <a:txBody>
                    <a:bodyPr/>
                    <a:lstStyle/>
                    <a:p>
                      <a:pPr algn="ctr">
                        <a:lnSpc>
                          <a:spcPct val="115000"/>
                        </a:lnSpc>
                        <a:spcAft>
                          <a:spcPts val="0"/>
                        </a:spcAft>
                      </a:pPr>
                      <a:r>
                        <a:rPr lang="ru-RU" sz="2400"/>
                        <a:t>Календар давр</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c gridSpan="2">
                  <a:txBody>
                    <a:bodyPr/>
                    <a:lstStyle/>
                    <a:p>
                      <a:pPr marL="25400" algn="ctr">
                        <a:lnSpc>
                          <a:spcPct val="115000"/>
                        </a:lnSpc>
                        <a:spcAft>
                          <a:spcPts val="0"/>
                        </a:spcAft>
                      </a:pPr>
                      <a:r>
                        <a:rPr lang="ru-RU" sz="2400"/>
                        <a:t>Яйлов</a:t>
                      </a:r>
                      <a:endParaRPr lang="ru-RU" sz="1800"/>
                    </a:p>
                    <a:p>
                      <a:pPr marL="25400" algn="ctr">
                        <a:lnSpc>
                          <a:spcPct val="115000"/>
                        </a:lnSpc>
                        <a:spcAft>
                          <a:spcPts val="0"/>
                        </a:spcAft>
                      </a:pPr>
                      <a:r>
                        <a:rPr lang="ru-RU" sz="2400"/>
                        <a:t>давомийлиги</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c hMerge="1">
                  <a:txBody>
                    <a:bodyPr/>
                    <a:lstStyle/>
                    <a:p>
                      <a:endParaRPr lang="ru-RU"/>
                    </a:p>
                  </a:txBody>
                  <a:tcPr/>
                </a:tc>
              </a:tr>
              <a:tr h="786270">
                <a:tc vMerge="1">
                  <a:txBody>
                    <a:bodyPr/>
                    <a:lstStyle/>
                    <a:p>
                      <a:endParaRPr lang="ru-RU"/>
                    </a:p>
                  </a:txBody>
                  <a:tcPr/>
                </a:tc>
                <a:tc vMerge="1">
                  <a:txBody>
                    <a:bodyPr/>
                    <a:lstStyle/>
                    <a:p>
                      <a:endParaRPr lang="ru-RU"/>
                    </a:p>
                  </a:txBody>
                  <a:tcPr/>
                </a:tc>
                <a:tc>
                  <a:txBody>
                    <a:bodyPr/>
                    <a:lstStyle/>
                    <a:p>
                      <a:pPr marL="38100" algn="ctr">
                        <a:lnSpc>
                          <a:spcPct val="115000"/>
                        </a:lnSpc>
                        <a:spcAft>
                          <a:spcPts val="0"/>
                        </a:spcAft>
                      </a:pPr>
                      <a:r>
                        <a:rPr lang="ru-RU" sz="2400"/>
                        <a:t>Кунлар</a:t>
                      </a:r>
                      <a:endParaRPr lang="ru-RU" sz="1800"/>
                    </a:p>
                    <a:p>
                      <a:pPr marL="38100" algn="ctr">
                        <a:lnSpc>
                          <a:spcPct val="115000"/>
                        </a:lnSpc>
                        <a:spcAft>
                          <a:spcPts val="0"/>
                        </a:spcAft>
                      </a:pPr>
                      <a:r>
                        <a:rPr lang="ru-RU" sz="2400"/>
                        <a:t>ҳисобида</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c>
                  <a:txBody>
                    <a:bodyPr/>
                    <a:lstStyle/>
                    <a:p>
                      <a:pPr marL="38100" algn="ctr">
                        <a:lnSpc>
                          <a:spcPct val="115000"/>
                        </a:lnSpc>
                        <a:spcAft>
                          <a:spcPts val="0"/>
                        </a:spcAft>
                      </a:pPr>
                      <a:r>
                        <a:rPr lang="ru-RU" sz="2400"/>
                        <a:t>%</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r>
              <a:tr h="415158">
                <a:tc>
                  <a:txBody>
                    <a:bodyPr/>
                    <a:lstStyle/>
                    <a:p>
                      <a:pPr marL="38100" algn="ctr">
                        <a:lnSpc>
                          <a:spcPct val="115000"/>
                        </a:lnSpc>
                        <a:spcAft>
                          <a:spcPts val="0"/>
                        </a:spcAft>
                      </a:pPr>
                      <a:r>
                        <a:rPr lang="ru-RU" sz="2400"/>
                        <a:t>Баҳор (1давр)</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c>
                  <a:txBody>
                    <a:bodyPr/>
                    <a:lstStyle/>
                    <a:p>
                      <a:pPr marL="50800" algn="ctr">
                        <a:lnSpc>
                          <a:spcPct val="115000"/>
                        </a:lnSpc>
                        <a:spcAft>
                          <a:spcPts val="0"/>
                        </a:spcAft>
                      </a:pPr>
                      <a:r>
                        <a:rPr lang="ru-RU" sz="2400"/>
                        <a:t>15.02-15.03</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c>
                  <a:txBody>
                    <a:bodyPr/>
                    <a:lstStyle/>
                    <a:p>
                      <a:pPr marL="38100" algn="ctr">
                        <a:lnSpc>
                          <a:spcPct val="115000"/>
                        </a:lnSpc>
                        <a:spcAft>
                          <a:spcPts val="0"/>
                        </a:spcAft>
                      </a:pPr>
                      <a:r>
                        <a:rPr lang="ru-RU" sz="2400"/>
                        <a:t>29</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c>
                  <a:txBody>
                    <a:bodyPr/>
                    <a:lstStyle/>
                    <a:p>
                      <a:pPr marL="38100" algn="ctr">
                        <a:lnSpc>
                          <a:spcPct val="115000"/>
                        </a:lnSpc>
                        <a:spcAft>
                          <a:spcPts val="0"/>
                        </a:spcAft>
                      </a:pPr>
                      <a:r>
                        <a:rPr lang="ru-RU" sz="2400"/>
                        <a:t>7.6</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r>
              <a:tr h="384232">
                <a:tc>
                  <a:txBody>
                    <a:bodyPr/>
                    <a:lstStyle/>
                    <a:p>
                      <a:pPr marL="38100" algn="ctr">
                        <a:lnSpc>
                          <a:spcPct val="115000"/>
                        </a:lnSpc>
                        <a:spcAft>
                          <a:spcPts val="0"/>
                        </a:spcAft>
                      </a:pPr>
                      <a:r>
                        <a:rPr lang="ru-RU" sz="2400"/>
                        <a:t>Баҳор</a:t>
                      </a:r>
                      <a:r>
                        <a:rPr lang="uz-Cyrl-UZ" sz="2400"/>
                        <a:t>  </a:t>
                      </a:r>
                      <a:r>
                        <a:rPr lang="ru-RU" sz="2400"/>
                        <a:t>(2давр)</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c>
                  <a:txBody>
                    <a:bodyPr/>
                    <a:lstStyle/>
                    <a:p>
                      <a:pPr marL="50800" algn="ctr">
                        <a:lnSpc>
                          <a:spcPct val="115000"/>
                        </a:lnSpc>
                        <a:spcAft>
                          <a:spcPts val="0"/>
                        </a:spcAft>
                      </a:pPr>
                      <a:r>
                        <a:rPr lang="ru-RU" sz="2400"/>
                        <a:t>16.03-15.05</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c>
                  <a:txBody>
                    <a:bodyPr/>
                    <a:lstStyle/>
                    <a:p>
                      <a:pPr marL="38100" algn="ctr">
                        <a:lnSpc>
                          <a:spcPct val="115000"/>
                        </a:lnSpc>
                        <a:spcAft>
                          <a:spcPts val="0"/>
                        </a:spcAft>
                      </a:pPr>
                      <a:r>
                        <a:rPr lang="ru-RU" sz="2400"/>
                        <a:t>61</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c>
                  <a:txBody>
                    <a:bodyPr/>
                    <a:lstStyle/>
                    <a:p>
                      <a:pPr marL="38100" algn="ctr">
                        <a:lnSpc>
                          <a:spcPct val="115000"/>
                        </a:lnSpc>
                        <a:spcAft>
                          <a:spcPts val="0"/>
                        </a:spcAft>
                      </a:pPr>
                      <a:r>
                        <a:rPr lang="ru-RU" sz="2400"/>
                        <a:t>16.4</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r>
              <a:tr h="362115">
                <a:tc>
                  <a:txBody>
                    <a:bodyPr/>
                    <a:lstStyle/>
                    <a:p>
                      <a:pPr algn="ctr">
                        <a:lnSpc>
                          <a:spcPct val="115000"/>
                        </a:lnSpc>
                        <a:spcAft>
                          <a:spcPts val="0"/>
                        </a:spcAft>
                      </a:pPr>
                      <a:r>
                        <a:rPr lang="ru-RU" sz="2400"/>
                        <a:t>Ёз</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c>
                  <a:txBody>
                    <a:bodyPr/>
                    <a:lstStyle/>
                    <a:p>
                      <a:pPr marL="50800" algn="ctr">
                        <a:lnSpc>
                          <a:spcPct val="115000"/>
                        </a:lnSpc>
                        <a:spcAft>
                          <a:spcPts val="0"/>
                        </a:spcAft>
                      </a:pPr>
                      <a:r>
                        <a:rPr lang="ru-RU" sz="2400"/>
                        <a:t>16.05-30.09</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c>
                  <a:txBody>
                    <a:bodyPr/>
                    <a:lstStyle/>
                    <a:p>
                      <a:pPr marL="38100" algn="ctr">
                        <a:lnSpc>
                          <a:spcPct val="115000"/>
                        </a:lnSpc>
                        <a:spcAft>
                          <a:spcPts val="0"/>
                        </a:spcAft>
                      </a:pPr>
                      <a:r>
                        <a:rPr lang="ru-RU" sz="2400"/>
                        <a:t>138</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c>
                  <a:txBody>
                    <a:bodyPr/>
                    <a:lstStyle/>
                    <a:p>
                      <a:pPr marL="38100" algn="ctr">
                        <a:lnSpc>
                          <a:spcPct val="115000"/>
                        </a:lnSpc>
                        <a:spcAft>
                          <a:spcPts val="0"/>
                        </a:spcAft>
                      </a:pPr>
                      <a:r>
                        <a:rPr lang="ru-RU" sz="2400"/>
                        <a:t>37.8</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r>
              <a:tr h="392666">
                <a:tc>
                  <a:txBody>
                    <a:bodyPr/>
                    <a:lstStyle/>
                    <a:p>
                      <a:pPr algn="ctr">
                        <a:lnSpc>
                          <a:spcPct val="115000"/>
                        </a:lnSpc>
                        <a:spcAft>
                          <a:spcPts val="0"/>
                        </a:spcAft>
                      </a:pPr>
                      <a:r>
                        <a:rPr lang="ru-RU" sz="2400"/>
                        <a:t>К</a:t>
                      </a:r>
                      <a:r>
                        <a:rPr lang="uz-Cyrl-UZ" sz="2400"/>
                        <a:t>у</a:t>
                      </a:r>
                      <a:r>
                        <a:rPr lang="ru-RU" sz="2400"/>
                        <a:t>з</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c>
                  <a:txBody>
                    <a:bodyPr/>
                    <a:lstStyle/>
                    <a:p>
                      <a:pPr marL="50800" algn="ctr">
                        <a:lnSpc>
                          <a:spcPct val="115000"/>
                        </a:lnSpc>
                        <a:spcAft>
                          <a:spcPts val="0"/>
                        </a:spcAft>
                      </a:pPr>
                      <a:r>
                        <a:rPr lang="ru-RU" sz="2400"/>
                        <a:t>1.10-20.11</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c>
                  <a:txBody>
                    <a:bodyPr/>
                    <a:lstStyle/>
                    <a:p>
                      <a:pPr marL="38100" algn="ctr">
                        <a:lnSpc>
                          <a:spcPct val="115000"/>
                        </a:lnSpc>
                        <a:spcAft>
                          <a:spcPts val="0"/>
                        </a:spcAft>
                      </a:pPr>
                      <a:r>
                        <a:rPr lang="ru-RU" sz="2400"/>
                        <a:t>81</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c>
                  <a:txBody>
                    <a:bodyPr/>
                    <a:lstStyle/>
                    <a:p>
                      <a:pPr marL="38100" algn="ctr">
                        <a:lnSpc>
                          <a:spcPct val="115000"/>
                        </a:lnSpc>
                        <a:spcAft>
                          <a:spcPts val="0"/>
                        </a:spcAft>
                      </a:pPr>
                      <a:r>
                        <a:rPr lang="ru-RU" sz="2400"/>
                        <a:t>22.2</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r>
              <a:tr h="392666">
                <a:tc>
                  <a:txBody>
                    <a:bodyPr/>
                    <a:lstStyle/>
                    <a:p>
                      <a:pPr algn="ctr">
                        <a:lnSpc>
                          <a:spcPct val="115000"/>
                        </a:lnSpc>
                        <a:spcAft>
                          <a:spcPts val="0"/>
                        </a:spcAft>
                      </a:pPr>
                      <a:r>
                        <a:rPr lang="ru-RU" sz="2400"/>
                        <a:t>Қиш</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c>
                  <a:txBody>
                    <a:bodyPr/>
                    <a:lstStyle/>
                    <a:p>
                      <a:pPr marL="50800" algn="ctr">
                        <a:lnSpc>
                          <a:spcPct val="115000"/>
                        </a:lnSpc>
                        <a:spcAft>
                          <a:spcPts val="0"/>
                        </a:spcAft>
                      </a:pPr>
                      <a:r>
                        <a:rPr lang="ru-RU" sz="2400"/>
                        <a:t>21.12-15.02</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c>
                  <a:txBody>
                    <a:bodyPr/>
                    <a:lstStyle/>
                    <a:p>
                      <a:pPr marL="38100" algn="ctr">
                        <a:lnSpc>
                          <a:spcPct val="115000"/>
                        </a:lnSpc>
                        <a:spcAft>
                          <a:spcPts val="0"/>
                        </a:spcAft>
                      </a:pPr>
                      <a:r>
                        <a:rPr lang="ru-RU" sz="2400"/>
                        <a:t>57</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c>
                  <a:txBody>
                    <a:bodyPr/>
                    <a:lstStyle/>
                    <a:p>
                      <a:pPr marL="38100" algn="ctr">
                        <a:lnSpc>
                          <a:spcPct val="115000"/>
                        </a:lnSpc>
                        <a:spcAft>
                          <a:spcPts val="0"/>
                        </a:spcAft>
                      </a:pPr>
                      <a:r>
                        <a:rPr lang="ru-RU" sz="2400"/>
                        <a:t>16.0</a:t>
                      </a:r>
                      <a:endParaRPr lang="ru-RU" sz="1800">
                        <a:latin typeface="Calibri"/>
                        <a:ea typeface="Calibri"/>
                        <a:cs typeface="Times New Roman"/>
                      </a:endParaRPr>
                    </a:p>
                  </a:txBody>
                  <a:tcPr marL="6350" marR="6350" marT="0" marB="0" anchor="ctr">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9938" name="Rectangle 3"/>
          <p:cNvSpPr>
            <a:spLocks noGrp="1" noChangeArrowheads="1"/>
          </p:cNvSpPr>
          <p:nvPr>
            <p:ph idx="1"/>
          </p:nvPr>
        </p:nvSpPr>
        <p:spPr>
          <a:xfrm>
            <a:off x="457200" y="765175"/>
            <a:ext cx="8543956" cy="5291138"/>
          </a:xfrm>
        </p:spPr>
        <p:txBody>
          <a:bodyPr/>
          <a:lstStyle/>
          <a:p>
            <a:pPr algn="ctr" eaLnBrk="1" hangingPunct="1"/>
            <a:endParaRPr lang="ru-RU" i="1" smtClean="0"/>
          </a:p>
          <a:p>
            <a:pPr algn="ctr" eaLnBrk="1" hangingPunct="1">
              <a:buFontTx/>
              <a:buNone/>
            </a:pPr>
            <a:r>
              <a:rPr lang="ru-RU" sz="4800" b="1" i="1" smtClean="0">
                <a:solidFill>
                  <a:srgbClr val="0000FF"/>
                </a:solidFill>
                <a:latin typeface="Times New Roman" pitchFamily="18" charset="0"/>
              </a:rPr>
              <a:t>ЭЪТИБОРИНГИЗ</a:t>
            </a:r>
          </a:p>
          <a:p>
            <a:pPr algn="ctr" eaLnBrk="1" hangingPunct="1">
              <a:buFontTx/>
              <a:buNone/>
            </a:pPr>
            <a:r>
              <a:rPr lang="ru-RU" sz="4800" b="1" i="1" smtClean="0">
                <a:solidFill>
                  <a:srgbClr val="0000FF"/>
                </a:solidFill>
                <a:latin typeface="Times New Roman" pitchFamily="18" charset="0"/>
              </a:rPr>
              <a:t> УЧУН </a:t>
            </a:r>
          </a:p>
          <a:p>
            <a:pPr algn="ctr" eaLnBrk="1" hangingPunct="1">
              <a:buFontTx/>
              <a:buNone/>
            </a:pPr>
            <a:r>
              <a:rPr lang="ru-RU" sz="4800" b="1" i="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59757ba5d77573d42fcb0e5a2d1dd424d2634d"/>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1" Type="http://schemas.openxmlformats.org/officeDocument/2006/relationships/image" Target="../media/image6.jpeg"/></Relationships>
</file>

<file path=ppt/theme/_rels/theme7.xml.rels><?xml version="1.0" encoding="UTF-8" standalone="yes"?>
<Relationships xmlns="http://schemas.openxmlformats.org/package/2006/relationships"><Relationship Id="rId1" Type="http://schemas.openxmlformats.org/officeDocument/2006/relationships/image" Target="../media/image7.jpeg"/></Relationships>
</file>

<file path=ppt/theme/_rels/theme8.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6.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7.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8.xml><?xml version="1.0" encoding="utf-8"?>
<a:theme xmlns:a="http://schemas.openxmlformats.org/drawingml/2006/main" name="1_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9.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787</TotalTime>
  <Words>1338</Words>
  <Application>Microsoft Office PowerPoint</Application>
  <PresentationFormat>Экран (4:3)</PresentationFormat>
  <Paragraphs>285</Paragraphs>
  <Slides>22</Slides>
  <Notes>1</Notes>
  <HiddenSlides>0</HiddenSlides>
  <MMClips>0</MMClips>
  <ScaleCrop>false</ScaleCrop>
  <HeadingPairs>
    <vt:vector size="4" baseType="variant">
      <vt:variant>
        <vt:lpstr>Тема</vt:lpstr>
      </vt:variant>
      <vt:variant>
        <vt:i4>8</vt:i4>
      </vt:variant>
      <vt:variant>
        <vt:lpstr>Заголовки слайдов</vt:lpstr>
      </vt:variant>
      <vt:variant>
        <vt:i4>22</vt:i4>
      </vt:variant>
    </vt:vector>
  </HeadingPairs>
  <TitlesOfParts>
    <vt:vector size="30" baseType="lpstr">
      <vt:lpstr>Balloons</vt:lpstr>
      <vt:lpstr>Справедливость</vt:lpstr>
      <vt:lpstr>Трек</vt:lpstr>
      <vt:lpstr>Поток</vt:lpstr>
      <vt:lpstr>Изящная</vt:lpstr>
      <vt:lpstr>Открытая</vt:lpstr>
      <vt:lpstr>Солнцестояние</vt:lpstr>
      <vt:lpstr>1_Поток</vt:lpstr>
      <vt:lpstr>Слайд 1</vt:lpstr>
      <vt:lpstr>Яйловлардан самарали фойдаланишнинг таркибий қисмлари.</vt:lpstr>
      <vt:lpstr>Яйловлардан самарали фойдаланиш тизими қуйидаги таркибий элементлардан ташкил топган</vt:lpstr>
      <vt:lpstr>Слайд 4</vt:lpstr>
      <vt:lpstr>Қишлов</vt:lpstr>
      <vt:lpstr>Баҳор</vt:lpstr>
      <vt:lpstr>Ёз</vt:lpstr>
      <vt:lpstr>Кузги яйлов</vt:lpstr>
      <vt:lpstr>Яйловлардан фойдаланишнинг асосий назарий ва хўжалик асослари</vt:lpstr>
      <vt:lpstr>Бир ва икки мавсум давомида меъёрида мол боқишнинг (4 йил давомида) шувоқ-ранг-қўнғирбошли яйловлар ҳосилдорлигига (кг/га) таъсири.</vt:lpstr>
      <vt:lpstr>Слайд 11</vt:lpstr>
      <vt:lpstr>Слайд 12</vt:lpstr>
      <vt:lpstr>Шувоқ- барра ўтли яйловлар учун мўлжалланган икки далали 10 йиллик ротацияли яйлов алмашинуви схемаси</vt:lpstr>
      <vt:lpstr>Эфемер ўтли адир яйловлари учун 4 далали яйлов алмашинуви схемаси</vt:lpstr>
      <vt:lpstr>4 далали 4 йиллик яйлов алмашинуви схемаси</vt:lpstr>
      <vt:lpstr>4 йил давомида баҳор мавсумида фойдаланилган яйловларнинг ўсимлик миқдори ва ҳосилдорлигининг  ўзгариши, %</vt:lpstr>
      <vt:lpstr>Яйлов сиғими. </vt:lpstr>
      <vt:lpstr>Яйлов сиғимини ҳисоблаш учун қуйидаги формула қўлланилади</vt:lpstr>
      <vt:lpstr>Слайд 19</vt:lpstr>
      <vt:lpstr>Слайд 20</vt:lpstr>
      <vt:lpstr>Слайд 21</vt:lpstr>
      <vt:lpstr>Слайд 22</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User</cp:lastModifiedBy>
  <cp:revision>126</cp:revision>
  <cp:lastPrinted>1601-01-01T00:00:00Z</cp:lastPrinted>
  <dcterms:created xsi:type="dcterms:W3CDTF">2011-08-22T10:27:00Z</dcterms:created>
  <dcterms:modified xsi:type="dcterms:W3CDTF">2017-10-12T12:58:44Z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