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4692F17E-B30F-4C3D-B934-803797A33324}" type="datetimeFigureOut">
              <a:rPr lang="ru-RU" smtClean="0"/>
              <a:t>24.09.2018</a:t>
            </a:fld>
            <a:endParaRPr lang="ru-RU"/>
          </a:p>
        </p:txBody>
      </p:sp>
      <p:sp>
        <p:nvSpPr>
          <p:cNvPr id="5" name="Footer Placeholder 4"/>
          <p:cNvSpPr>
            <a:spLocks noGrp="1"/>
          </p:cNvSpPr>
          <p:nvPr>
            <p:ph type="ftr" sz="quarter" idx="11"/>
          </p:nvPr>
        </p:nvSpPr>
        <p:spPr/>
        <p:txBody>
          <a:bodyPr/>
          <a:lstStyle/>
          <a:p>
            <a:endParaRPr lang="ru-RU"/>
          </a:p>
        </p:txBody>
      </p:sp>
      <p:sp>
        <p:nvSpPr>
          <p:cNvPr id="9" name="Rectangle 8"/>
          <p:cNvSpPr/>
          <p:nvPr/>
        </p:nvSpPr>
        <p:spPr>
          <a:xfrm>
            <a:off x="345440" y="2942602"/>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572652" y="2944634"/>
            <a:ext cx="1190348"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7712714" y="3136658"/>
            <a:ext cx="910224" cy="2075688"/>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445483" y="3055621"/>
            <a:ext cx="6947845"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a:xfrm>
            <a:off x="7786826" y="4625268"/>
            <a:ext cx="762000" cy="457200"/>
          </a:xfrm>
        </p:spPr>
        <p:txBody>
          <a:bodyPr/>
          <a:lstStyle>
            <a:lvl1pPr algn="ctr">
              <a:defRPr sz="2800">
                <a:solidFill>
                  <a:schemeClr val="accent1">
                    <a:lumMod val="50000"/>
                  </a:schemeClr>
                </a:solidFill>
              </a:defRPr>
            </a:lvl1pPr>
          </a:lstStyle>
          <a:p>
            <a:fld id="{FE6710A6-E90C-4989-BA47-31AA0819E8B5}" type="slidenum">
              <a:rPr lang="ru-RU" smtClean="0"/>
              <a:t>‹#›</a:t>
            </a:fld>
            <a:endParaRPr lang="ru-RU"/>
          </a:p>
        </p:txBody>
      </p:sp>
      <p:sp>
        <p:nvSpPr>
          <p:cNvPr id="11" name="Rectangle 10"/>
          <p:cNvSpPr/>
          <p:nvPr/>
        </p:nvSpPr>
        <p:spPr>
          <a:xfrm>
            <a:off x="541822" y="4559276"/>
            <a:ext cx="6755166"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38971" y="3139440"/>
            <a:ext cx="6760868"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642805" y="4648200"/>
            <a:ext cx="6553200" cy="457200"/>
          </a:xfrm>
        </p:spPr>
        <p:txBody>
          <a:bodyPr>
            <a:normAutofit/>
          </a:bodyPr>
          <a:lstStyle>
            <a:lvl1pPr marL="0" indent="0" algn="ctr">
              <a:buNone/>
              <a:defRPr sz="1800" cap="all" spc="300" baseline="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2" name="Title 1"/>
          <p:cNvSpPr>
            <a:spLocks noGrp="1"/>
          </p:cNvSpPr>
          <p:nvPr>
            <p:ph type="ctrTitle"/>
          </p:nvPr>
        </p:nvSpPr>
        <p:spPr>
          <a:xfrm>
            <a:off x="604705" y="3227033"/>
            <a:ext cx="6629400" cy="1219201"/>
          </a:xfrm>
        </p:spPr>
        <p:txBody>
          <a:bodyPr anchor="b" anchorCtr="0">
            <a:noAutofit/>
          </a:bodyPr>
          <a:lstStyle>
            <a:lvl1pPr>
              <a:defRPr sz="4000">
                <a:solidFill>
                  <a:schemeClr val="accent1">
                    <a:lumMod val="50000"/>
                  </a:schemeClr>
                </a:solidFill>
              </a:defRPr>
            </a:lvl1pPr>
          </a:lstStyle>
          <a:p>
            <a:r>
              <a:rPr lang="ru-RU" smtClean="0"/>
              <a:t>Образец заголовка</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4692F17E-B30F-4C3D-B934-803797A33324}" type="datetimeFigureOut">
              <a:rPr lang="ru-RU" smtClean="0"/>
              <a:t>24.09.2018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FE6710A6-E90C-4989-BA47-31AA0819E8B5}"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4692F17E-B30F-4C3D-B934-803797A33324}" type="datetimeFigureOut">
              <a:rPr lang="ru-RU" smtClean="0"/>
              <a:t>24.09.2018</a:t>
            </a:fld>
            <a:endParaRPr lang="ru-RU"/>
          </a:p>
        </p:txBody>
      </p:sp>
      <p:sp>
        <p:nvSpPr>
          <p:cNvPr id="13" name="Rectangle 12"/>
          <p:cNvSpPr/>
          <p:nvPr/>
        </p:nvSpPr>
        <p:spPr>
          <a:xfrm>
            <a:off x="451976" y="2946400"/>
            <a:ext cx="8265160"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67656" y="3048000"/>
            <a:ext cx="8033800"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FE6710A6-E90C-4989-BA47-31AA0819E8B5}" type="slidenum">
              <a:rPr lang="ru-RU" smtClean="0"/>
              <a:t>‹#›</a:t>
            </a:fld>
            <a:endParaRPr lang="ru-RU"/>
          </a:p>
        </p:txBody>
      </p:sp>
      <p:sp>
        <p:nvSpPr>
          <p:cNvPr id="2" name="Title 1"/>
          <p:cNvSpPr>
            <a:spLocks noGrp="1"/>
          </p:cNvSpPr>
          <p:nvPr>
            <p:ph type="title"/>
          </p:nvPr>
        </p:nvSpPr>
        <p:spPr>
          <a:xfrm>
            <a:off x="736456" y="3200399"/>
            <a:ext cx="7696200" cy="1295401"/>
          </a:xfrm>
        </p:spPr>
        <p:txBody>
          <a:bodyPr anchor="b" anchorCtr="0">
            <a:noAutofit/>
          </a:bodyPr>
          <a:lstStyle>
            <a:lvl1pPr algn="ctr" defTabSz="914400" rtl="0" eaLnBrk="1" latinLnBrk="0" hangingPunct="1">
              <a:spcBef>
                <a:spcPct val="0"/>
              </a:spcBef>
              <a:buNone/>
              <a:defRPr lang="en-US" sz="4000" kern="1200" cap="all" baseline="0" dirty="0">
                <a:solidFill>
                  <a:schemeClr val="accent1">
                    <a:lumMod val="50000"/>
                  </a:schemeClr>
                </a:solidFill>
                <a:latin typeface="+mj-lt"/>
                <a:ea typeface="+mj-ea"/>
                <a:cs typeface="+mj-cs"/>
              </a:defRPr>
            </a:lvl1pPr>
          </a:lstStyle>
          <a:p>
            <a:r>
              <a:rPr lang="ru-RU" smtClean="0"/>
              <a:t>Образец заголовка</a:t>
            </a:r>
            <a:endParaRPr lang="en-US" dirty="0"/>
          </a:p>
        </p:txBody>
      </p:sp>
      <p:sp>
        <p:nvSpPr>
          <p:cNvPr id="15" name="Rectangle 14"/>
          <p:cNvSpPr/>
          <p:nvPr/>
        </p:nvSpPr>
        <p:spPr>
          <a:xfrm>
            <a:off x="675496" y="4541520"/>
            <a:ext cx="7818120"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736456" y="4607510"/>
            <a:ext cx="7696200" cy="523783"/>
          </a:xfrm>
        </p:spPr>
        <p:txBody>
          <a:bodyPr anchor="ctr">
            <a:normAutofit/>
          </a:bodyPr>
          <a:lstStyle>
            <a:lvl1pPr marL="0" indent="0" algn="ctr">
              <a:buNone/>
              <a:defRPr sz="2000" cap="all" spc="250" baseline="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14" name="Rectangle 13"/>
          <p:cNvSpPr/>
          <p:nvPr/>
        </p:nvSpPr>
        <p:spPr>
          <a:xfrm>
            <a:off x="675757" y="3124200"/>
            <a:ext cx="7817599"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p>
            <a:r>
              <a:rPr lang="ru-RU" smtClean="0"/>
              <a:t>Образец заголовка</a:t>
            </a:r>
            <a:endParaRPr lang="en-US"/>
          </a:p>
        </p:txBody>
      </p:sp>
      <p:sp>
        <p:nvSpPr>
          <p:cNvPr id="3" name="Content Placeholder 2"/>
          <p:cNvSpPr>
            <a:spLocks noGrp="1"/>
          </p:cNvSpPr>
          <p:nvPr>
            <p:ph sz="half" idx="1"/>
          </p:nvPr>
        </p:nvSpPr>
        <p:spPr>
          <a:xfrm>
            <a:off x="426128"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48200"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4692F17E-B30F-4C3D-B934-803797A33324}" type="datetimeFigureOut">
              <a:rPr lang="ru-RU" smtClean="0"/>
              <a:t>24.09.2018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FE6710A6-E90C-4989-BA47-31AA0819E8B5}"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426128" y="1722438"/>
            <a:ext cx="4040188"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426128" y="2438400"/>
            <a:ext cx="4040188"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5025" y="1722438"/>
            <a:ext cx="4041775"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2438400"/>
            <a:ext cx="4041775"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4692F17E-B30F-4C3D-B934-803797A33324}" type="datetimeFigureOut">
              <a:rPr lang="ru-RU" smtClean="0"/>
              <a:t>24.09.2018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FE6710A6-E90C-4989-BA47-31AA0819E8B5}"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4692F17E-B30F-4C3D-B934-803797A33324}" type="datetimeFigureOut">
              <a:rPr lang="ru-RU" smtClean="0"/>
              <a:t>24.09.2018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FE6710A6-E90C-4989-BA47-31AA0819E8B5}"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ounded Rectangle 10"/>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4692F17E-B30F-4C3D-B934-803797A33324}" type="datetimeFigureOut">
              <a:rPr lang="ru-RU" smtClean="0"/>
              <a:t>24.09.2018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FE6710A6-E90C-4989-BA47-31AA0819E8B5}"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ounded Rectangle 11"/>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86200" y="685800"/>
            <a:ext cx="4572000" cy="52578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4692F17E-B30F-4C3D-B934-803797A33324}" type="datetimeFigureOut">
              <a:rPr lang="ru-RU" smtClean="0"/>
              <a:t>24.09.2018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FE6710A6-E90C-4989-BA47-31AA0819E8B5}" type="slidenum">
              <a:rPr lang="ru-RU" smtClean="0"/>
              <a:t>‹#›</a:t>
            </a:fld>
            <a:endParaRPr lang="ru-RU"/>
          </a:p>
        </p:txBody>
      </p:sp>
      <p:sp>
        <p:nvSpPr>
          <p:cNvPr id="8" name="Rectangle 7"/>
          <p:cNvSpPr/>
          <p:nvPr/>
        </p:nvSpPr>
        <p:spPr>
          <a:xfrm>
            <a:off x="560034" y="1505712"/>
            <a:ext cx="2716566"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676690" y="1642472"/>
            <a:ext cx="2483254" cy="3234328"/>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769000" y="2971800"/>
            <a:ext cx="2298634" cy="1752600"/>
          </a:xfrm>
        </p:spPr>
        <p:txBody>
          <a:bodyPr/>
          <a:lstStyle>
            <a:lvl1pPr marL="0" indent="0">
              <a:spcBef>
                <a:spcPts val="4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 name="Title 1"/>
          <p:cNvSpPr>
            <a:spLocks noGrp="1"/>
          </p:cNvSpPr>
          <p:nvPr>
            <p:ph type="title"/>
          </p:nvPr>
        </p:nvSpPr>
        <p:spPr>
          <a:xfrm>
            <a:off x="769000" y="1734312"/>
            <a:ext cx="2298634" cy="1191620"/>
          </a:xfrm>
        </p:spPr>
        <p:txBody>
          <a:bodyPr anchor="b">
            <a:normAutofit/>
          </a:bodyPr>
          <a:lstStyle>
            <a:lvl1pPr algn="l">
              <a:defRPr sz="2000" b="0">
                <a:solidFill>
                  <a:schemeClr val="accent1">
                    <a:lumMod val="75000"/>
                  </a:schemeClr>
                </a:solidFill>
              </a:defRPr>
            </a:lvl1pPr>
          </a:lstStyle>
          <a:p>
            <a:r>
              <a:rPr lang="ru-RU" smtClean="0"/>
              <a:t>Образец заголовка</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ounded Rectangle 8"/>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685800" y="621437"/>
            <a:ext cx="7772400" cy="4331564"/>
          </a:xfrm>
          <a:solidFill>
            <a:schemeClr val="bg2"/>
          </a:solidFill>
          <a:ln>
            <a:noFill/>
          </a:ln>
          <a:effectLst>
            <a:softEdge rad="1270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5" name="Date Placeholder 4"/>
          <p:cNvSpPr>
            <a:spLocks noGrp="1"/>
          </p:cNvSpPr>
          <p:nvPr>
            <p:ph type="dt" sz="half" idx="10"/>
          </p:nvPr>
        </p:nvSpPr>
        <p:spPr/>
        <p:txBody>
          <a:bodyPr/>
          <a:lstStyle/>
          <a:p>
            <a:fld id="{4692F17E-B30F-4C3D-B934-803797A33324}" type="datetimeFigureOut">
              <a:rPr lang="ru-RU" smtClean="0"/>
              <a:t>24.09.2018</a:t>
            </a:fld>
            <a:endParaRPr lang="ru-RU"/>
          </a:p>
        </p:txBody>
      </p:sp>
      <p:sp>
        <p:nvSpPr>
          <p:cNvPr id="7" name="Slide Number Placeholder 6"/>
          <p:cNvSpPr>
            <a:spLocks noGrp="1"/>
          </p:cNvSpPr>
          <p:nvPr>
            <p:ph type="sldNum" sz="quarter" idx="12"/>
          </p:nvPr>
        </p:nvSpPr>
        <p:spPr/>
        <p:txBody>
          <a:bodyPr/>
          <a:lstStyle/>
          <a:p>
            <a:fld id="{FE6710A6-E90C-4989-BA47-31AA0819E8B5}" type="slidenum">
              <a:rPr lang="ru-RU" smtClean="0"/>
              <a:t>‹#›</a:t>
            </a:fld>
            <a:endParaRPr lang="ru-RU"/>
          </a:p>
        </p:txBody>
      </p:sp>
      <p:sp>
        <p:nvSpPr>
          <p:cNvPr id="10" name="Rectangle 9"/>
          <p:cNvSpPr/>
          <p:nvPr/>
        </p:nvSpPr>
        <p:spPr>
          <a:xfrm>
            <a:off x="685800" y="4953000"/>
            <a:ext cx="77724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61999" y="5029200"/>
            <a:ext cx="7600765" cy="1202924"/>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p:txBody>
          <a:bodyPr/>
          <a:lstStyle/>
          <a:p>
            <a:endParaRPr lang="ru-RU"/>
          </a:p>
        </p:txBody>
      </p:sp>
      <p:sp>
        <p:nvSpPr>
          <p:cNvPr id="13" name="Rectangle 12"/>
          <p:cNvSpPr/>
          <p:nvPr/>
        </p:nvSpPr>
        <p:spPr>
          <a:xfrm>
            <a:off x="914400" y="5638800"/>
            <a:ext cx="7328514" cy="451696"/>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605589" y="5074920"/>
            <a:ext cx="7946136" cy="1097280"/>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956289" y="5656556"/>
            <a:ext cx="7244736" cy="401715"/>
          </a:xfrm>
        </p:spPr>
        <p:txBody>
          <a:bodyPr anchor="ctr">
            <a:normAutofit/>
          </a:bodyPr>
          <a:lstStyle>
            <a:lvl1pPr marL="0" indent="0" algn="ctr">
              <a:buNone/>
              <a:defRPr sz="1500" cap="all" spc="250" baseline="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 name="Title 1"/>
          <p:cNvSpPr>
            <a:spLocks noGrp="1"/>
          </p:cNvSpPr>
          <p:nvPr>
            <p:ph type="title"/>
          </p:nvPr>
        </p:nvSpPr>
        <p:spPr>
          <a:xfrm>
            <a:off x="914400" y="5105400"/>
            <a:ext cx="7328514" cy="523043"/>
          </a:xfrm>
        </p:spPr>
        <p:txBody>
          <a:bodyPr anchor="ctr" anchorCtr="0"/>
          <a:lstStyle>
            <a:lvl1pPr algn="ctr">
              <a:defRPr sz="2000" b="0">
                <a:solidFill>
                  <a:schemeClr val="accent1">
                    <a:lumMod val="75000"/>
                  </a:schemeClr>
                </a:solidFill>
              </a:defRPr>
            </a:lvl1pPr>
          </a:lstStyle>
          <a:p>
            <a:r>
              <a:rPr lang="ru-RU" smtClean="0"/>
              <a:t>Образец заголовка</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4692F17E-B30F-4C3D-B934-803797A33324}" type="datetimeFigureOut">
              <a:rPr lang="ru-RU" smtClean="0"/>
              <a:t>24.09.2018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FE6710A6-E90C-4989-BA47-31AA0819E8B5}"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6861702" y="228600"/>
            <a:ext cx="1859280" cy="6122634"/>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Rectangle 7"/>
          <p:cNvSpPr/>
          <p:nvPr/>
        </p:nvSpPr>
        <p:spPr>
          <a:xfrm>
            <a:off x="6955225" y="351409"/>
            <a:ext cx="1672235" cy="587701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7048577" y="395427"/>
            <a:ext cx="1485531" cy="5788981"/>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380999"/>
            <a:ext cx="6172200" cy="579120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692F17E-B30F-4C3D-B934-803797A33324}" type="datetimeFigureOut">
              <a:rPr lang="ru-RU" smtClean="0"/>
              <a:t>24.09.2018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FE6710A6-E90C-4989-BA47-31AA0819E8B5}"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 name="Rounded Rectangle 6"/>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752600"/>
            <a:ext cx="8229600" cy="43735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2"/>
                </a:solidFill>
              </a:defRPr>
            </a:lvl1pPr>
          </a:lstStyle>
          <a:p>
            <a:fld id="{4692F17E-B30F-4C3D-B934-803797A33324}" type="datetimeFigureOut">
              <a:rPr lang="ru-RU" smtClean="0"/>
              <a:t>24.09.2018</a:t>
            </a:fld>
            <a:endParaRPr lang="ru-RU"/>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ru-RU"/>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2"/>
                </a:solidFill>
              </a:defRPr>
            </a:lvl1pPr>
          </a:lstStyle>
          <a:p>
            <a:fld id="{FE6710A6-E90C-4989-BA47-31AA0819E8B5}" type="slidenum">
              <a:rPr lang="ru-RU" smtClean="0"/>
              <a:t>‹#›</a:t>
            </a:fld>
            <a:endParaRPr lang="ru-RU"/>
          </a:p>
        </p:txBody>
      </p:sp>
      <p:sp>
        <p:nvSpPr>
          <p:cNvPr id="9" name="Rectangle 8"/>
          <p:cNvSpPr/>
          <p:nvPr/>
        </p:nvSpPr>
        <p:spPr>
          <a:xfrm>
            <a:off x="274320" y="278166"/>
            <a:ext cx="859536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10" name="Rectangle 9"/>
          <p:cNvSpPr/>
          <p:nvPr/>
        </p:nvSpPr>
        <p:spPr>
          <a:xfrm>
            <a:off x="372863" y="372862"/>
            <a:ext cx="8380520" cy="111858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26128" y="408372"/>
            <a:ext cx="8260672" cy="1039427"/>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7.w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55576" y="332656"/>
            <a:ext cx="6629400" cy="2025346"/>
          </a:xfrm>
        </p:spPr>
        <p:txBody>
          <a:bodyPr>
            <a:normAutofit fontScale="90000"/>
          </a:bodyPr>
          <a:lstStyle/>
          <a:p>
            <a:r>
              <a:rPr lang="uz-Cyrl-UZ" sz="2800" b="1" dirty="0" smtClean="0"/>
              <a:t>6-МАВЗУ:</a:t>
            </a:r>
            <a:r>
              <a:rPr lang="uz-Cyrl-UZ" sz="2800" b="1" dirty="0"/>
              <a:t>ҚИШЛОҚ ХЎЖАЛИГИ МАХСУЛОТЛАРИНИ ТАЙЁРЛАШ, ҚАЙТА ТАЙЁРЛАШ ВА ИСТЕЪМОЛЧИЛАРГА ЕТКАЗИБ БЕРИШ</a:t>
            </a:r>
            <a:endParaRPr lang="ru-RU" sz="2800" b="1" dirty="0"/>
          </a:p>
        </p:txBody>
      </p:sp>
      <p:sp>
        <p:nvSpPr>
          <p:cNvPr id="3" name="Прямоугольник 2"/>
          <p:cNvSpPr/>
          <p:nvPr/>
        </p:nvSpPr>
        <p:spPr>
          <a:xfrm>
            <a:off x="899592" y="3284984"/>
            <a:ext cx="6120680" cy="1200329"/>
          </a:xfrm>
          <a:prstGeom prst="rect">
            <a:avLst/>
          </a:prstGeom>
        </p:spPr>
        <p:txBody>
          <a:bodyPr wrap="square">
            <a:spAutoFit/>
          </a:bodyPr>
          <a:lstStyle/>
          <a:p>
            <a:pPr marL="342900" lvl="0" indent="-342900">
              <a:spcAft>
                <a:spcPts val="0"/>
              </a:spcAft>
              <a:buFont typeface="+mj-lt"/>
              <a:buAutoNum type="arabicPeriod"/>
            </a:pPr>
            <a:r>
              <a:rPr lang="uz-Cyrl-UZ" b="1" dirty="0">
                <a:latin typeface="Times New Roman" panose="02020603050405020304" pitchFamily="18" charset="0"/>
                <a:ea typeface="Calibri" panose="020F0502020204030204" pitchFamily="34" charset="0"/>
              </a:rPr>
              <a:t>Қишлоқ хўжалиги махсулотларини тайёрлаш ва қайта тайёрлаш</a:t>
            </a:r>
            <a:endParaRPr lang="ru-RU" sz="1600" dirty="0">
              <a:latin typeface="Times New Roman" panose="02020603050405020304" pitchFamily="18" charset="0"/>
              <a:ea typeface="Times New Roman" panose="02020603050405020304" pitchFamily="18" charset="0"/>
            </a:endParaRPr>
          </a:p>
          <a:p>
            <a:pPr marL="342900" lvl="0" indent="-342900">
              <a:spcAft>
                <a:spcPts val="0"/>
              </a:spcAft>
              <a:buFont typeface="+mj-lt"/>
              <a:buAutoNum type="arabicPeriod"/>
            </a:pPr>
            <a:r>
              <a:rPr lang="uz-Cyrl-UZ" b="1" dirty="0">
                <a:latin typeface="Times New Roman" panose="02020603050405020304" pitchFamily="18" charset="0"/>
                <a:ea typeface="Calibri" panose="020F0502020204030204" pitchFamily="34" charset="0"/>
              </a:rPr>
              <a:t>Қишлоқ хўжалиги махсулотларини истеъмолчиларга етказиб бериш</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807359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292080" y="1268760"/>
            <a:ext cx="3528392" cy="3672408"/>
          </a:xfrm>
        </p:spPr>
      </p:pic>
      <p:sp>
        <p:nvSpPr>
          <p:cNvPr id="5" name="Прямоугольник 4"/>
          <p:cNvSpPr/>
          <p:nvPr/>
        </p:nvSpPr>
        <p:spPr>
          <a:xfrm>
            <a:off x="683568" y="188640"/>
            <a:ext cx="4104456" cy="5909310"/>
          </a:xfrm>
          <a:prstGeom prst="rect">
            <a:avLst/>
          </a:prstGeom>
        </p:spPr>
        <p:txBody>
          <a:bodyPr wrap="square">
            <a:spAutoFit/>
          </a:bodyPr>
          <a:lstStyle/>
          <a:p>
            <a:endParaRPr lang="uz-Cyrl-UZ" dirty="0" smtClean="0"/>
          </a:p>
          <a:p>
            <a:endParaRPr lang="uz-Cyrl-UZ" dirty="0"/>
          </a:p>
          <a:p>
            <a:r>
              <a:rPr lang="uz-Cyrl-UZ" dirty="0" smtClean="0"/>
              <a:t>Миллий </a:t>
            </a:r>
            <a:r>
              <a:rPr lang="uz-Cyrl-UZ" dirty="0"/>
              <a:t>иқтисодиётнинг рақобатбардошлигини ошириш, мулкий муносабатларни такомиллаштириш, ички бозорларни сифатли маҳаллий товарлар билан тўлдириш ва пировардида мамлакат аҳолисининг турмуш фаровонлигини кўтариш борасида чуқур ҳамда пухта ўйланган иқтисодиётда таркибий ўзгаришлар амалга оширилмоқда. Таркибий ўзгаришларнинг асосий йўналишларидан бири индустриал тармоқлар иқтисодиётида прогресив силжишларга эришишдан иборатдир. </a:t>
            </a:r>
            <a:endParaRPr lang="ru-RU" dirty="0"/>
          </a:p>
        </p:txBody>
      </p:sp>
    </p:spTree>
    <p:extLst>
      <p:ext uri="{BB962C8B-B14F-4D97-AF65-F5344CB8AC3E}">
        <p14:creationId xmlns:p14="http://schemas.microsoft.com/office/powerpoint/2010/main" val="32384425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 двумя вырезанными соседними углами 3"/>
          <p:cNvSpPr/>
          <p:nvPr/>
        </p:nvSpPr>
        <p:spPr>
          <a:xfrm>
            <a:off x="539552" y="620688"/>
            <a:ext cx="8136904" cy="5544616"/>
          </a:xfrm>
          <a:prstGeom prst="snip2Same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Cyrl-UZ" dirty="0">
                <a:solidFill>
                  <a:schemeClr val="tx1"/>
                </a:solidFill>
              </a:rPr>
              <a:t>Ўзбекистон Республикаси мустақиллиқ йилларида  ижтимоий-иқтисодий тараққиётининг ўзига хос хусусиятларидан келиб чиқиб  минтақалар потенциалига мос келадиган саноат тармоқларини барқарор ривожлантиришга киришди. Улар ичида  қишлоқ хўжалиги хом ашёсини қайта ишлаш саноати (ҚХМҚИС) муҳим аҳамиятга эга. Қишлоқ хўжалиги Ўзбекистон  иқтисодиётининг етакчи тармоғи, саноатнинг кўплаб тармоқлари учун асосий хом ашё манбаъи  ҳисобланиб, уларни қайта ишлаш натижасида қўшимча  қийматлар яратилади. Қишлоқ хўжалиги  ички озиқ-овқат ишлаб чиқаришнинг 90 фоиз ини ва товар айланмасининг 70 фоизини таъминлайди. Шу боис мамлакат айрим минтақалари  саноатининг ривожланиш ҳолати кўп ҳолларда қишлоқ хўжалиги хом ашёсини қайта ишлаш даражасига боғлиқдир </a:t>
            </a:r>
            <a:endParaRPr lang="ru-RU" dirty="0">
              <a:solidFill>
                <a:schemeClr val="tx1"/>
              </a:solidFill>
            </a:endParaRPr>
          </a:p>
        </p:txBody>
      </p:sp>
    </p:spTree>
    <p:extLst>
      <p:ext uri="{BB962C8B-B14F-4D97-AF65-F5344CB8AC3E}">
        <p14:creationId xmlns:p14="http://schemas.microsoft.com/office/powerpoint/2010/main" val="218172077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dirty="0"/>
              <a:t>“ҚХМҚИС”   тўғрисида </a:t>
            </a:r>
            <a:endParaRPr lang="ru-RU" dirty="0"/>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71600" y="2420888"/>
            <a:ext cx="2638425" cy="2592288"/>
          </a:xfrm>
        </p:spPr>
      </p:pic>
      <p:sp>
        <p:nvSpPr>
          <p:cNvPr id="5" name="Прямоугольник 4"/>
          <p:cNvSpPr/>
          <p:nvPr/>
        </p:nvSpPr>
        <p:spPr>
          <a:xfrm>
            <a:off x="4067944" y="1628800"/>
            <a:ext cx="4572000" cy="4247317"/>
          </a:xfrm>
          <a:prstGeom prst="rect">
            <a:avLst/>
          </a:prstGeom>
        </p:spPr>
        <p:txBody>
          <a:bodyPr>
            <a:spAutoFit/>
          </a:bodyPr>
          <a:lstStyle/>
          <a:p>
            <a:r>
              <a:rPr lang="uz-Cyrl-UZ" sz="1000" dirty="0"/>
              <a:t>Иқтисодий адабиётларда қишлоқ ҳўжалиги маҳсулотларини қайта ишлаш саноати «саноат ишлаб чиқариши» таркибида  умумий тарзда талқин этилади. Агросаноат тармоғига боғишланган адабиётларда  “ҚХМҚИС”   тўғрисида турли фикрлар бор. Жумладан, айрим олимлар  қишлоқ хўжалиги маҳсулотларини қайта ишлаш саноатини озиқ-овқат маҳсулотлари ишлаб чиқариш соҳасини тушунсалар, иккинчи  гуруҳ олимлар  енгил саноат тармоғи сифатида, учинчи гуруҳ олимлар  эса кўпроқ  халқ истемоли товарларини ишлаб чиқариш саноати сифатида   тушунадилар. </a:t>
            </a:r>
            <a:endParaRPr lang="ru-RU" sz="1000" dirty="0"/>
          </a:p>
          <a:p>
            <a:r>
              <a:rPr lang="uz-Cyrl-UZ" sz="1000" dirty="0"/>
              <a:t>Бизнинг фикримизча, уччала тушунча ҳам қисман тўғри ва бир бирини тўлдиради. Маълумки  қишлоқ хўжалиги хом ашёсидан жуда кўп турдаги маҳсулотлар, шу жумладан енгил, озиқ-овқат ва кенг истимол товарлари ишлаб чиқарилади. Бундан ташқари, бирламчи қайта ишланган қишлоқ хўжалиги маҳсулотлари ва уларнинг чиқиндилари саноатнинг бошқа тармоқларида хомашё сифатида чуқур қайта ишланиб, улардан турли тайёр маҳсулотлар олишда фойдаланилади. Бизнинг фикримизча «қишлоқ хўжалиги хом ашёсини  қайта ишлаш саноати» - “ҚХМҚИС” атамасини қайта ишлаш саноатидан фарқли равишда қўллаш  мақсадга мувофиқ бўлади. Чунки “қайта ишлаш саноати”да қазилма бойликлар, ўрмон бойликлари, металлни қайта ишлаш кабилар тушунилади. Шунинг учун бозор муносабатлари шароитида “ҚХМҚИС”  тармоғига умумий саноат ишлаб чиқаришининг алоҳида бир қисми - категорияси сифатида, мамлакат иқтисодиётида алоҳида ўринга эга бўлган муҳим иқтисодий  кўрсаткич сифатида қараш лозим.</a:t>
            </a:r>
            <a:endParaRPr lang="ru-RU" sz="1000" dirty="0"/>
          </a:p>
        </p:txBody>
      </p:sp>
    </p:spTree>
    <p:extLst>
      <p:ext uri="{BB962C8B-B14F-4D97-AF65-F5344CB8AC3E}">
        <p14:creationId xmlns:p14="http://schemas.microsoft.com/office/powerpoint/2010/main" val="257616263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411760" y="476672"/>
            <a:ext cx="6275040" cy="5649491"/>
          </a:xfrm>
        </p:spPr>
        <p:txBody>
          <a:bodyPr>
            <a:normAutofit fontScale="92500" lnSpcReduction="10000"/>
          </a:bodyPr>
          <a:lstStyle/>
          <a:p>
            <a:pPr marL="114300" indent="0">
              <a:buNone/>
            </a:pPr>
            <a:r>
              <a:rPr lang="uz-Cyrl-UZ" dirty="0" smtClean="0"/>
              <a:t>             </a:t>
            </a:r>
            <a:r>
              <a:rPr lang="uz-Cyrl-UZ" dirty="0" smtClean="0">
                <a:solidFill>
                  <a:schemeClr val="tx1"/>
                </a:solidFill>
              </a:rPr>
              <a:t>Иқтисодиётни </a:t>
            </a:r>
            <a:r>
              <a:rPr lang="uz-Cyrl-UZ" dirty="0">
                <a:solidFill>
                  <a:schemeClr val="tx1"/>
                </a:solidFill>
              </a:rPr>
              <a:t>чуқурлаштириш шароитида минтақаларда ҚХМҚИСини  ташкил қилишда табиий-иқлим шароит, қишлоқ хўжалиги хом ашёсининг хусусиятлари, аҳолининг меҳнат кўникмаси, қайта ишлаб чиқаришнинг технологик жараёнлари  ҳисобга олиниши лозим бўлади. Чунки қишлоқ хўжалиги хом ашёсининг айрим турларини (пахта, дон, жун, тери, зиғир, кунжут, кунгабақор дони) узоқ масофаларга етказиб, ўша жойларда қайта ишланиши мумкин бўлса, бошқа турлари (мева, узум, сабзавот, сут маҳсулотлари) ни  етиштирилган жойларнинг ўзида қайта ишлаш маъқул ва зарур бўлади.    </a:t>
            </a:r>
            <a:endParaRPr lang="ru-RU" dirty="0">
              <a:solidFill>
                <a:schemeClr val="tx1"/>
              </a:solidFill>
            </a:endParaRPr>
          </a:p>
          <a:p>
            <a:endParaRPr lang="ru-RU" dirty="0"/>
          </a:p>
        </p:txBody>
      </p:sp>
      <p:sp>
        <p:nvSpPr>
          <p:cNvPr id="4" name="Стрелка вправо 3"/>
          <p:cNvSpPr/>
          <p:nvPr/>
        </p:nvSpPr>
        <p:spPr>
          <a:xfrm>
            <a:off x="683568" y="692696"/>
            <a:ext cx="1872208" cy="93610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C:\Program Files (x86)\Microsoft Office\MEDIA\CAGCAT10\j014948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1614" y="1772816"/>
            <a:ext cx="2144162" cy="360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881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normAutofit fontScale="77500" lnSpcReduction="20000"/>
          </a:bodyPr>
          <a:lstStyle/>
          <a:p>
            <a:r>
              <a:rPr lang="uz-Cyrl-UZ" dirty="0"/>
              <a:t>“ҚХМҚИС” категорияси таҳлили шуни кўрсатадики, қайта ишланадиган қишлоқ хўжалиги хом ашёси минтақа ижтимоий-иқтисодий меҳнат тақсимотида ихтисослашган хўжалик юритишнинг шаклланишида  муҳим рол ўйнашини  ҳисобга олиш лозим бўлади .</a:t>
            </a:r>
            <a:endParaRPr lang="ru-RU" dirty="0"/>
          </a:p>
          <a:p>
            <a:r>
              <a:rPr lang="uz-Cyrl-UZ" dirty="0"/>
              <a:t>Республикмиз иқтисодий адабиётларда ҳам ҚХМҚИСини  агросаноат мажмуининг  бир  тармоғи сифатида қаралади. </a:t>
            </a:r>
            <a:endParaRPr lang="ru-RU" dirty="0"/>
          </a:p>
          <a:p>
            <a:r>
              <a:rPr lang="uz-Cyrl-UZ" dirty="0"/>
              <a:t>Ҳозирги даврда   ҚХМҚИС тушунчаси алоҳида олинган минтақанинг  ўзига хос ўрни, аҳамияти  кенгайиб янги миқдор ва сифати такомиллашиб бормоқда. Бунда минтақа ҚХМҚИС - алоҳида мустақил ихтисослашган саноат тармоғи - ҳудудий такрор ишлаб чиқариш тизими ҳисобланади. У бошқа саноат  тармоқлари билан ўзаро узвий боғлиқликда ривожланадиган, умумий иқтисодий қонунлар таъсирида ўзига хос хусусиятлари ва маҳсулот турлари бўлган ишлаб чиқариш муносабатларига асосланган ҳолда ривожланмоқда.</a:t>
            </a:r>
            <a:endParaRPr lang="ru-RU" dirty="0"/>
          </a:p>
          <a:p>
            <a:endParaRPr lang="ru-RU" dirty="0"/>
          </a:p>
        </p:txBody>
      </p:sp>
      <p:sp>
        <p:nvSpPr>
          <p:cNvPr id="4" name="Ribbon2Sharp"/>
          <p:cNvSpPr>
            <a:spLocks noEditPoints="1" noChangeArrowheads="1"/>
          </p:cNvSpPr>
          <p:nvPr/>
        </p:nvSpPr>
        <p:spPr bwMode="auto">
          <a:xfrm>
            <a:off x="1619672" y="332656"/>
            <a:ext cx="5256584" cy="1371600"/>
          </a:xfrm>
          <a:custGeom>
            <a:avLst/>
            <a:gdLst>
              <a:gd name="G0" fmla="+- 0 0 0"/>
              <a:gd name="G1" fmla="+- 5400 0 0"/>
              <a:gd name="G2" fmla="+- 5400 2700 0"/>
              <a:gd name="G3" fmla="+- 21600 0 G2"/>
              <a:gd name="G4" fmla="+- 21600 0 G1"/>
              <a:gd name="G5" fmla="+- 2400 0 0"/>
              <a:gd name="G6" fmla="+- 10800 0 2400"/>
              <a:gd name="G7" fmla="*/ 2400 2 1"/>
              <a:gd name="G8" fmla="+- 21600 0 G7"/>
              <a:gd name="G9" fmla="+- 10800 2400 0"/>
              <a:gd name="G10" fmla="+- 21600 0 2400"/>
              <a:gd name="T0" fmla="*/ 10800 w 21600"/>
              <a:gd name="T1" fmla="*/ 2400 h 21600"/>
              <a:gd name="T2" fmla="*/ 2700 w 21600"/>
              <a:gd name="T3" fmla="*/ 8400 h 21600"/>
              <a:gd name="T4" fmla="*/ 10800 w 21600"/>
              <a:gd name="T5" fmla="*/ 19200 h 21600"/>
              <a:gd name="T6" fmla="*/ 18900 w 21600"/>
              <a:gd name="T7" fmla="*/ 13200 h 21600"/>
              <a:gd name="T8" fmla="*/ 17694720 60000 65536"/>
              <a:gd name="T9" fmla="*/ 11796480 60000 65536"/>
              <a:gd name="T10" fmla="*/ 5898240 60000 65536"/>
              <a:gd name="T11" fmla="*/ 0 60000 65536"/>
              <a:gd name="T12" fmla="*/ G1 w 21600"/>
              <a:gd name="T13" fmla="*/ G5 h 21600"/>
              <a:gd name="T14" fmla="*/ G4 w 21600"/>
              <a:gd name="T15" fmla="*/ G10 h 21600"/>
            </a:gdLst>
            <a:ahLst/>
            <a:cxnLst>
              <a:cxn ang="T8">
                <a:pos x="T0" y="T1"/>
              </a:cxn>
              <a:cxn ang="T9">
                <a:pos x="T2" y="T3"/>
              </a:cxn>
              <a:cxn ang="T10">
                <a:pos x="T4" y="T5"/>
              </a:cxn>
              <a:cxn ang="T11">
                <a:pos x="T6" y="T7"/>
              </a:cxn>
            </a:cxnLst>
            <a:rect l="T12" t="T13" r="T14" b="T15"/>
            <a:pathLst>
              <a:path w="21600" h="21600" extrusionOk="0">
                <a:moveTo>
                  <a:pt x="0" y="0"/>
                </a:moveTo>
                <a:lnTo>
                  <a:pt x="2700" y="8400"/>
                </a:lnTo>
                <a:lnTo>
                  <a:pt x="0" y="16800"/>
                </a:lnTo>
                <a:lnTo>
                  <a:pt x="5400" y="16800"/>
                </a:lnTo>
                <a:lnTo>
                  <a:pt x="5400" y="19200"/>
                </a:lnTo>
                <a:lnTo>
                  <a:pt x="13500" y="19200"/>
                </a:lnTo>
                <a:lnTo>
                  <a:pt x="13500" y="21600"/>
                </a:lnTo>
                <a:lnTo>
                  <a:pt x="21600" y="21600"/>
                </a:lnTo>
                <a:lnTo>
                  <a:pt x="18900" y="13200"/>
                </a:lnTo>
                <a:lnTo>
                  <a:pt x="21600" y="4800"/>
                </a:lnTo>
                <a:lnTo>
                  <a:pt x="16200" y="4800"/>
                </a:lnTo>
                <a:lnTo>
                  <a:pt x="16200" y="2400"/>
                </a:lnTo>
                <a:lnTo>
                  <a:pt x="8100" y="2400"/>
                </a:lnTo>
                <a:lnTo>
                  <a:pt x="8100" y="0"/>
                </a:lnTo>
                <a:close/>
              </a:path>
              <a:path w="21600" h="21600" fill="none" extrusionOk="0">
                <a:moveTo>
                  <a:pt x="8100" y="2400"/>
                </a:moveTo>
                <a:lnTo>
                  <a:pt x="5400" y="2400"/>
                </a:lnTo>
                <a:lnTo>
                  <a:pt x="5400" y="16800"/>
                </a:lnTo>
              </a:path>
              <a:path w="21600" h="21600" fill="none" extrusionOk="0">
                <a:moveTo>
                  <a:pt x="8100" y="0"/>
                </a:moveTo>
                <a:lnTo>
                  <a:pt x="5400" y="2400"/>
                </a:lnTo>
              </a:path>
              <a:path w="21600" h="21600" fill="none" extrusionOk="0">
                <a:moveTo>
                  <a:pt x="13500" y="19200"/>
                </a:moveTo>
                <a:lnTo>
                  <a:pt x="16200" y="19200"/>
                </a:lnTo>
                <a:lnTo>
                  <a:pt x="16200" y="4800"/>
                </a:lnTo>
              </a:path>
              <a:path w="21600" h="21600" fill="none" extrusionOk="0">
                <a:moveTo>
                  <a:pt x="13500" y="21600"/>
                </a:moveTo>
                <a:lnTo>
                  <a:pt x="16200" y="19200"/>
                </a:lnTo>
              </a:path>
            </a:pathLst>
          </a:custGeom>
          <a:solidFill>
            <a:srgbClr val="CCCCFF"/>
          </a:solidFill>
          <a:ln w="9525">
            <a:solidFill>
              <a:srgbClr val="000000"/>
            </a:solidFill>
            <a:miter lim="800000"/>
            <a:headEnd/>
            <a:tailEnd/>
          </a:ln>
          <a:effectLst>
            <a:outerShdw dist="107763" dir="2700000" algn="ctr" rotWithShape="0">
              <a:srgbClr val="808080"/>
            </a:outerShdw>
          </a:effectLst>
        </p:spPr>
        <p:txBody>
          <a:bodyPr vert="horz" wrap="square" lIns="91440" tIns="45720" rIns="91440" bIns="45720" numCol="1" anchor="t" anchorCtr="0" compatLnSpc="1">
            <a:prstTxWarp prst="textNoShape">
              <a:avLst/>
            </a:prstTxWarp>
          </a:bodyPr>
          <a:lstStyle/>
          <a:p>
            <a:pPr algn="ctr"/>
            <a:r>
              <a:rPr lang="uz-Cyrl-UZ" dirty="0" smtClean="0"/>
              <a:t>      “ҚХМҚИС”    категорияси    </a:t>
            </a:r>
            <a:endParaRPr lang="ru-RU" dirty="0"/>
          </a:p>
        </p:txBody>
      </p:sp>
    </p:spTree>
    <p:extLst>
      <p:ext uri="{BB962C8B-B14F-4D97-AF65-F5344CB8AC3E}">
        <p14:creationId xmlns:p14="http://schemas.microsoft.com/office/powerpoint/2010/main" val="25201761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ubRRectCallout"/>
          <p:cNvSpPr>
            <a:spLocks noEditPoints="1" noChangeArrowheads="1"/>
          </p:cNvSpPr>
          <p:nvPr/>
        </p:nvSpPr>
        <p:spPr bwMode="auto">
          <a:xfrm>
            <a:off x="899592" y="764704"/>
            <a:ext cx="7344816" cy="5976664"/>
          </a:xfrm>
          <a:custGeom>
            <a:avLst/>
            <a:gdLst>
              <a:gd name="G0" fmla="+- 0 0 0"/>
              <a:gd name="G1" fmla="+- 8607 0 0"/>
              <a:gd name="T0" fmla="*/ 10800 w 21600"/>
              <a:gd name="T1" fmla="*/ 0 h 21600"/>
              <a:gd name="T2" fmla="*/ 0 w 21600"/>
              <a:gd name="T3" fmla="*/ 8638 h 21600"/>
              <a:gd name="T4" fmla="*/ 8607 w 21600"/>
              <a:gd name="T5" fmla="*/ 21600 h 21600"/>
              <a:gd name="T6" fmla="*/ 10800 w 21600"/>
              <a:gd name="T7" fmla="*/ 17277 h 21600"/>
              <a:gd name="T8" fmla="*/ 21600 w 21600"/>
              <a:gd name="T9" fmla="*/ 8638 h 21600"/>
              <a:gd name="T10" fmla="*/ 17694720 60000 65536"/>
              <a:gd name="T11" fmla="*/ 11796480 60000 65536"/>
              <a:gd name="T12" fmla="*/ 5898240 60000 65536"/>
              <a:gd name="T13" fmla="*/ 5898240 60000 65536"/>
              <a:gd name="T14" fmla="*/ 0 60000 65536"/>
              <a:gd name="T15" fmla="*/ 145 w 21600"/>
              <a:gd name="T16" fmla="*/ 145 h 21600"/>
              <a:gd name="T17" fmla="*/ 21409 w 21600"/>
              <a:gd name="T18" fmla="*/ 17106 h 21600"/>
            </a:gdLst>
            <a:ahLst/>
            <a:cxnLst>
              <a:cxn ang="T10">
                <a:pos x="T0" y="T1"/>
              </a:cxn>
              <a:cxn ang="T11">
                <a:pos x="T2" y="T3"/>
              </a:cxn>
              <a:cxn ang="T12">
                <a:pos x="T4" y="T5"/>
              </a:cxn>
              <a:cxn ang="T13">
                <a:pos x="T6" y="T7"/>
              </a:cxn>
              <a:cxn ang="T14">
                <a:pos x="T8" y="T9"/>
              </a:cxn>
            </a:cxnLst>
            <a:rect l="T15" t="T16" r="T17" b="T18"/>
            <a:pathLst>
              <a:path w="21600" h="21600">
                <a:moveTo>
                  <a:pt x="532" y="0"/>
                </a:moveTo>
                <a:cubicBezTo>
                  <a:pt x="238" y="0"/>
                  <a:pt x="0" y="238"/>
                  <a:pt x="0" y="532"/>
                </a:cubicBezTo>
                <a:lnTo>
                  <a:pt x="0" y="16745"/>
                </a:lnTo>
                <a:cubicBezTo>
                  <a:pt x="0" y="17039"/>
                  <a:pt x="238" y="17277"/>
                  <a:pt x="532" y="17277"/>
                </a:cubicBezTo>
                <a:lnTo>
                  <a:pt x="2623" y="17277"/>
                </a:lnTo>
                <a:lnTo>
                  <a:pt x="8607" y="21600"/>
                </a:lnTo>
                <a:lnTo>
                  <a:pt x="6515" y="17277"/>
                </a:lnTo>
                <a:lnTo>
                  <a:pt x="21016" y="17277"/>
                </a:lnTo>
                <a:cubicBezTo>
                  <a:pt x="21339" y="17277"/>
                  <a:pt x="21600" y="17039"/>
                  <a:pt x="21600" y="16745"/>
                </a:cubicBezTo>
                <a:lnTo>
                  <a:pt x="21600" y="532"/>
                </a:lnTo>
                <a:cubicBezTo>
                  <a:pt x="21600" y="238"/>
                  <a:pt x="21339" y="0"/>
                  <a:pt x="21016" y="0"/>
                </a:cubicBezTo>
                <a:close/>
              </a:path>
            </a:pathLst>
          </a:custGeom>
          <a:solidFill>
            <a:srgbClr val="FFBE7D"/>
          </a:solidFill>
          <a:ln w="9525">
            <a:solidFill>
              <a:srgbClr val="000000"/>
            </a:solidFill>
            <a:miter lim="800000"/>
            <a:headEnd/>
            <a:tailEnd/>
          </a:ln>
          <a:effectLst>
            <a:outerShdw dist="107763" dir="2700000" algn="ctr" rotWithShape="0">
              <a:srgbClr val="808080"/>
            </a:outerShdw>
          </a:effectLst>
        </p:spPr>
        <p:txBody>
          <a:bodyPr vert="horz" wrap="square" lIns="91440" tIns="45720" rIns="91440" bIns="45720" numCol="1" anchor="t" anchorCtr="0" compatLnSpc="1">
            <a:prstTxWarp prst="textNoShape">
              <a:avLst/>
            </a:prstTxWarp>
          </a:bodyPr>
          <a:lstStyle/>
          <a:p>
            <a:r>
              <a:rPr lang="uz-Cyrl-UZ" dirty="0"/>
              <a:t>Х.Дэвис ва Р.Гольдберг “...қишлоқ хўжалиги хом ашёсини ва истеъмол маҳсулотларини ишлаб чиқаришни ташкил қилишда  таъминот ва хизмат кўрсатиш, фермер хўжаликларида ишлаб чиқариш, сақлаш, қайта ишлаш ва тақсимот соҳаларидан иборатдир” деган  назарияни олға сурадилар.  </a:t>
            </a:r>
            <a:endParaRPr lang="ru-RU" dirty="0"/>
          </a:p>
          <a:p>
            <a:r>
              <a:rPr lang="uz-Cyrl-UZ" dirty="0"/>
              <a:t>Қишлоқ хўжалик хом ашёсини қайта ишлаш саноати ўз хусусиятига кўра  ихтисослашганлиги билан бошқа саноат тармоқларидан анча фарқ қилади. Мамлакатимиз саноат мажмуасида  қишлоқ хўжалиги маҳсулотларини  қайта ишлаш саноати (ҚХМҚИС)ига енгил, озиқ-овқат, кенг халқ истеъмол товарларининг айрим турларини ишлаб чиқарадиган саноат  тармоқлари киради. Аввало, шуни эслатиб ўтиш жоизки, ҚХМҚИСини худудий жиҳатдан ташкил этишнинг назарий асосларини саноатнинг бир тармоғи сифатида, иккинчи томондан унинг минтақавий жойланиш хусусиятларини  аниқлаш  зарур бўлади. </a:t>
            </a:r>
            <a:endParaRPr lang="ru-RU" dirty="0"/>
          </a:p>
        </p:txBody>
      </p:sp>
    </p:spTree>
    <p:extLst>
      <p:ext uri="{BB962C8B-B14F-4D97-AF65-F5344CB8AC3E}">
        <p14:creationId xmlns:p14="http://schemas.microsoft.com/office/powerpoint/2010/main" val="50600867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188640"/>
            <a:ext cx="5338936" cy="5937523"/>
          </a:xfrm>
        </p:spPr>
        <p:txBody>
          <a:bodyPr>
            <a:normAutofit fontScale="62500" lnSpcReduction="20000"/>
          </a:bodyPr>
          <a:lstStyle/>
          <a:p>
            <a:endParaRPr lang="uz-Cyrl-UZ" dirty="0" smtClean="0"/>
          </a:p>
          <a:p>
            <a:endParaRPr lang="uz-Cyrl-UZ" dirty="0"/>
          </a:p>
          <a:p>
            <a:endParaRPr lang="uz-Cyrl-UZ" dirty="0" smtClean="0"/>
          </a:p>
          <a:p>
            <a:r>
              <a:rPr lang="uz-Cyrl-UZ" dirty="0" smtClean="0"/>
              <a:t>Бизнинг </a:t>
            </a:r>
            <a:r>
              <a:rPr lang="uz-Cyrl-UZ" dirty="0"/>
              <a:t>фикримизча, “қишлоқ хўжалиги хом ашёсини қайта ишлаш саноатини худудий жиҳатдан оқилона ташкил этиш” деганда бозор иқтисодиёти хусусиятлари, жаҳон хўжалиги ривожланишидаги замонавий тенденциялар, минтақаларнинг табиий -  иқтисодий салоҳияти, аҳолининг саноат маҳсулотларига бўлган этиёжларини тўлароқ қондиришга эришиш лозимлиги тушунилади. </a:t>
            </a:r>
            <a:endParaRPr lang="ru-RU" dirty="0"/>
          </a:p>
          <a:p>
            <a:r>
              <a:rPr lang="uz-Cyrl-UZ" dirty="0"/>
              <a:t>ҚХМҚИСни минтақаларда ривожлантирилишида хом ашё хусусиятлари ва захираларини инобатга олиш мақсадга мувофиқдир.  Ҳозирги шароитда қайта ишловчи корхоналарни қишлоқ хўжалиги хом ашёси етиштириладиган жойга мумкин қадар яқинроқ қуриш, қишлоқда ихчам саноат корхоналари ва цехлар бунёд этиш лозим. Бу тармоқларни худудларда оқилона жойлаштириш, ихтисослашувини чуқурлаштириш ва қайта ишлаб чиқариш саноати тармоқларининг мажмуавий ривожланишида акс этиши лозимдир.  Замон талабидан келиб чиқиб, ҚХМҚИСни ҳудудий жихатдан ташкил этишни такомиллаштириш, ишлаб чиқилаётган маҳсулотлар сифатини яхшилаш, унинг таннархини камайтириш, тармоқнинг барқарор ривожланишига катта омил бўлади. </a:t>
            </a:r>
            <a:endParaRPr lang="ru-RU" dirty="0"/>
          </a:p>
        </p:txBody>
      </p:sp>
      <p:pic>
        <p:nvPicPr>
          <p:cNvPr id="4098" name="Picture 2" descr="C:\Program Files (x86)\Microsoft Office\MEDIA\CAGCAT10\j02849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1196752"/>
            <a:ext cx="3106227" cy="3960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52738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normAutofit fontScale="55000" lnSpcReduction="20000"/>
          </a:bodyPr>
          <a:lstStyle/>
          <a:p>
            <a:endParaRPr lang="uz-Cyrl-UZ" dirty="0" smtClean="0">
              <a:solidFill>
                <a:schemeClr val="tx1"/>
              </a:solidFill>
            </a:endParaRPr>
          </a:p>
          <a:p>
            <a:pPr marL="114300" indent="0">
              <a:buNone/>
            </a:pPr>
            <a:endParaRPr lang="uz-Cyrl-UZ" dirty="0" smtClean="0">
              <a:solidFill>
                <a:schemeClr val="tx1"/>
              </a:solidFill>
            </a:endParaRPr>
          </a:p>
          <a:p>
            <a:r>
              <a:rPr lang="uz-Cyrl-UZ" dirty="0" smtClean="0">
                <a:solidFill>
                  <a:schemeClr val="tx1"/>
                </a:solidFill>
              </a:rPr>
              <a:t>ҚХМҚИС </a:t>
            </a:r>
            <a:r>
              <a:rPr lang="uz-Cyrl-UZ" dirty="0">
                <a:solidFill>
                  <a:schemeClr val="tx1"/>
                </a:solidFill>
              </a:rPr>
              <a:t>тармоқларининг қишлоқ хўжалиги хом ашёсини тайёрловчи корхоналар билан иқтисодий муносабатларини,  интеграцияси жараёнини  тоборо ривожлантириб боришни тақоза қилади. ҚХМҚИС тармоқларини истеъмол моллари бозори билан алоқадорликни тартибга солиш тайёр маҳсулотларнинг омборларда тўплониб қолишига барҳам берилади.</a:t>
            </a:r>
            <a:endParaRPr lang="ru-RU" dirty="0">
              <a:solidFill>
                <a:schemeClr val="tx1"/>
              </a:solidFill>
            </a:endParaRPr>
          </a:p>
          <a:p>
            <a:r>
              <a:rPr lang="uz-Cyrl-UZ" dirty="0">
                <a:solidFill>
                  <a:schemeClr val="tx1"/>
                </a:solidFill>
              </a:rPr>
              <a:t>ҚХМҚИС  ривожланишида умумиқтисодий қонуниятлар талабига мувофиқ ўзига хос  хусусиятларга эга. ҚХМҚИС нинг барқарор  ривожланиши бир томондан минтақалардаги қишлоқ хўжалиги маҳсулотлари етиштирувчи корхоналар билан иккинчи томондан хом ашёни тайёр истеъмол товарига айлантирувчи корхоналар билан, учунчи томондан тайёр маҳсулотларни реализция қилувчи корхоналар ўртасидаги интеграцион алоқаларини ривожлантиради. Бошқача қилиб айтганда “маҳсулот етиштирувчи + қайта ишловчи + реализация қилувчи” занжир  жараёнини ташкил этади. Мазкур таркибий тузилмага ички (транспорт, технология, ишчи кучи ...) ва ташқи (ноҳуш табиий таъсирлар - қурғоқчилик, сув босиш каби) омиллар хам ўз таъсирини кўрсатиши мумкин. </a:t>
            </a:r>
            <a:endParaRPr lang="ru-RU" dirty="0">
              <a:solidFill>
                <a:schemeClr val="tx1"/>
              </a:solidFill>
            </a:endParaRPr>
          </a:p>
          <a:p>
            <a:r>
              <a:rPr lang="uz-Cyrl-UZ" dirty="0">
                <a:solidFill>
                  <a:schemeClr val="tx1"/>
                </a:solidFill>
              </a:rPr>
              <a:t>Мазкур тамойил нуқти назаридан таҳлил қилинганида,Тошкент вилоятида қишлоқ хўжалиги хом ашёсини  қайта ишлавчи саноат тармоқларини барқарор ривожлантириш учун қулай имкониятлар мавжуддир. Булар минтақанинг пахтачилик  зонаси, шаҳар атрофи зонси, тоғ олди ва тоғ зоналарида  турли хилдаги қишлоқ хўжалиги хом ашёсини етиштириш мумкинлиги, иккинчи томондан йирик шаҳар ва саноат марказларидаги истемолчилар мавжудлиги, қолаверса қайта ишланган маҳсулотларни хорижий мамлакатларга жўнатиш  учун транспорт  тизимининг қулайлиги ҳисобланади. </a:t>
            </a:r>
            <a:endParaRPr lang="ru-RU" dirty="0">
              <a:solidFill>
                <a:schemeClr val="tx1"/>
              </a:solidFill>
            </a:endParaRPr>
          </a:p>
          <a:p>
            <a:endParaRPr lang="ru-RU" dirty="0"/>
          </a:p>
        </p:txBody>
      </p:sp>
      <p:pic>
        <p:nvPicPr>
          <p:cNvPr id="5122" name="Picture 2" descr="C:\Program Files (x86)\Microsoft Office\MEDIA\CAGCAT10\j0285410.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188640"/>
            <a:ext cx="1867205" cy="17766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255981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188640"/>
            <a:ext cx="6563072" cy="5937523"/>
          </a:xfrm>
        </p:spPr>
        <p:txBody>
          <a:bodyPr>
            <a:normAutofit fontScale="62500" lnSpcReduction="20000"/>
          </a:bodyPr>
          <a:lstStyle/>
          <a:p>
            <a:pPr marL="114300" indent="0">
              <a:buNone/>
            </a:pPr>
            <a:endParaRPr lang="uz-Cyrl-UZ" dirty="0"/>
          </a:p>
          <a:p>
            <a:pPr marL="114300" indent="0">
              <a:buNone/>
            </a:pPr>
            <a:endParaRPr lang="uz-Cyrl-UZ" dirty="0" smtClean="0"/>
          </a:p>
          <a:p>
            <a:pPr marL="114300" indent="0">
              <a:buNone/>
            </a:pPr>
            <a:r>
              <a:rPr lang="uz-Cyrl-UZ" dirty="0" smtClean="0">
                <a:solidFill>
                  <a:schemeClr val="tx1"/>
                </a:solidFill>
              </a:rPr>
              <a:t>ҚХМҚИС </a:t>
            </a:r>
            <a:r>
              <a:rPr lang="uz-Cyrl-UZ" dirty="0">
                <a:solidFill>
                  <a:schemeClr val="tx1"/>
                </a:solidFill>
              </a:rPr>
              <a:t>тармоқлари ривожлантирилиши худудларда қуйидаги вазифаларни бажаради:</a:t>
            </a:r>
            <a:endParaRPr lang="ru-RU" dirty="0">
              <a:solidFill>
                <a:schemeClr val="tx1"/>
              </a:solidFill>
            </a:endParaRPr>
          </a:p>
          <a:p>
            <a:r>
              <a:rPr lang="uz-Cyrl-UZ" dirty="0">
                <a:solidFill>
                  <a:schemeClr val="tx1"/>
                </a:solidFill>
              </a:rPr>
              <a:t>- истеъмолчилар билан  қишлоқ хўжалиги ишлаб чиқарувчилари манфаатларини ўзида акс эттиради ва маҳсулот сифатини таъминлаш мақсадида, истеъмолчилар талабидан келиб чиқиб, бевосита хом-ашё етказиб берувчиларга талаблар қўяди;</a:t>
            </a:r>
            <a:endParaRPr lang="ru-RU" dirty="0">
              <a:solidFill>
                <a:schemeClr val="tx1"/>
              </a:solidFill>
            </a:endParaRPr>
          </a:p>
          <a:p>
            <a:r>
              <a:rPr lang="uz-Cyrl-UZ" dirty="0">
                <a:solidFill>
                  <a:schemeClr val="tx1"/>
                </a:solidFill>
              </a:rPr>
              <a:t>- қишлоқ хўжалиги маҳсулотларини етказиб берувчилар маҳсулот қабул қилиб олишдаги меъёр ва талабларни аниқ билиб, уларнинг сифати ва хили, ишлаб чиқариш самарадорлиги, улардан оқилона фойдаланиш имконияти пайдо бўлади;</a:t>
            </a:r>
            <a:endParaRPr lang="ru-RU" dirty="0">
              <a:solidFill>
                <a:schemeClr val="tx1"/>
              </a:solidFill>
            </a:endParaRPr>
          </a:p>
          <a:p>
            <a:r>
              <a:rPr lang="uz-Cyrl-UZ" dirty="0">
                <a:solidFill>
                  <a:schemeClr val="tx1"/>
                </a:solidFill>
              </a:rPr>
              <a:t>- қайта ишлаб чиқариш саноатининг қайси соҳасига устиворлик берилса, ўз таъсирини кўрсатиб, қишлоқ хўжалиги ишлаб чиқаришининг ихтисослашувига олиб боради;</a:t>
            </a:r>
            <a:endParaRPr lang="ru-RU" dirty="0">
              <a:solidFill>
                <a:schemeClr val="tx1"/>
              </a:solidFill>
            </a:endParaRPr>
          </a:p>
          <a:p>
            <a:r>
              <a:rPr lang="uz-Cyrl-UZ" dirty="0">
                <a:solidFill>
                  <a:schemeClr val="tx1"/>
                </a:solidFill>
              </a:rPr>
              <a:t>- ҚХМҚИС тармоқлари  минтақа иқтисодиётнинг интенсив ривожланишига ижобий таъсир этади,  импорт ўрнини босувчи маҳсулотлар ишлаб чиқариб, экспорт салохиятини оширишга ёрдам қилади;</a:t>
            </a:r>
            <a:endParaRPr lang="ru-RU" dirty="0">
              <a:solidFill>
                <a:schemeClr val="tx1"/>
              </a:solidFill>
            </a:endParaRPr>
          </a:p>
          <a:p>
            <a:r>
              <a:rPr lang="uz-Cyrl-UZ" dirty="0">
                <a:solidFill>
                  <a:schemeClr val="tx1"/>
                </a:solidFill>
              </a:rPr>
              <a:t>- қишлоқ хўжалиги, қайта ишловчи саноат ва истеъмолчилар ўртасида узвий занжир вужудга келади.</a:t>
            </a:r>
            <a:endParaRPr lang="ru-RU" dirty="0">
              <a:solidFill>
                <a:schemeClr val="tx1"/>
              </a:solidFill>
            </a:endParaRPr>
          </a:p>
          <a:p>
            <a:pPr marL="114300" indent="0">
              <a:buNone/>
            </a:pPr>
            <a:r>
              <a:rPr lang="uz-Cyrl-UZ" dirty="0">
                <a:solidFill>
                  <a:schemeClr val="tx1"/>
                </a:solidFill>
              </a:rPr>
              <a:t>Ҳудудлар ривожланишида бундай янгича ёндашув мазмуни, моҳияти ва иқтисодий салоҳиятига кўра республикадаги қайта ишлаб чиқариш саноати давлатимизни аграр саноати индустирлашган, ривожланган давлатлар қаторига олиб чиқади. </a:t>
            </a:r>
            <a:endParaRPr lang="ru-RU" dirty="0">
              <a:solidFill>
                <a:schemeClr val="tx1"/>
              </a:solidFill>
            </a:endParaRPr>
          </a:p>
          <a:p>
            <a:endParaRPr lang="ru-RU" dirty="0">
              <a:solidFill>
                <a:schemeClr val="tx1"/>
              </a:solidFill>
            </a:endParaRPr>
          </a:p>
        </p:txBody>
      </p:sp>
      <p:pic>
        <p:nvPicPr>
          <p:cNvPr id="6146" name="Picture 2" descr="C:\Program Files (x86)\Microsoft Office\MEDIA\CAGCAT10\j0285444.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76256" y="404664"/>
            <a:ext cx="1944215" cy="2016224"/>
          </a:xfrm>
          <a:prstGeom prst="rect">
            <a:avLst/>
          </a:prstGeom>
          <a:noFill/>
          <a:extLst>
            <a:ext uri="{909E8E84-426E-40DD-AFC4-6F175D3DCCD1}">
              <a14:hiddenFill xmlns:a14="http://schemas.microsoft.com/office/drawing/2010/main">
                <a:solidFill>
                  <a:srgbClr val="FFFFFF"/>
                </a:solidFill>
              </a14:hiddenFill>
            </a:ext>
          </a:extLst>
        </p:spPr>
      </p:pic>
      <p:pic>
        <p:nvPicPr>
          <p:cNvPr id="6147" name="Picture 3" descr="C:\Program Files (x86)\Microsoft Office\MEDIA\CAGCAT10\j0301252.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76257" y="4586808"/>
            <a:ext cx="2088232" cy="1944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10959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Аптека">
  <a:themeElements>
    <a:clrScheme name="Аптека">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Аптека">
      <a:majorFont>
        <a:latin typeface="Book Antiqua"/>
        <a:ea typeface=""/>
        <a:cs typeface=""/>
        <a:font script="Jpan" typeface="HGS明朝B"/>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Аптека">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Apothecary</Template>
  <TotalTime>47</TotalTime>
  <Words>1187</Words>
  <Application>Microsoft Office PowerPoint</Application>
  <PresentationFormat>Экран (4:3)</PresentationFormat>
  <Paragraphs>36</Paragraphs>
  <Slides>10</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10</vt:i4>
      </vt:variant>
    </vt:vector>
  </HeadingPairs>
  <TitlesOfParts>
    <vt:vector size="16" baseType="lpstr">
      <vt:lpstr>Arial</vt:lpstr>
      <vt:lpstr>Book Antiqua</vt:lpstr>
      <vt:lpstr>Calibri</vt:lpstr>
      <vt:lpstr>Century Gothic</vt:lpstr>
      <vt:lpstr>Times New Roman</vt:lpstr>
      <vt:lpstr>Аптека</vt:lpstr>
      <vt:lpstr>6-МАВЗУ:ҚИШЛОҚ ХЎЖАЛИГИ МАХСУЛОТЛАРИНИ ТАЙЁРЛАШ, ҚАЙТА ТАЙЁРЛАШ ВА ИСТЕЪМОЛЧИЛАРГА ЕТКАЗИБ БЕРИШ</vt:lpstr>
      <vt:lpstr>Презентация PowerPoint</vt:lpstr>
      <vt:lpstr>Презентация PowerPoint</vt:lpstr>
      <vt:lpstr>“ҚХМҚИС”   тўғрисида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6-МАВЗУ:ҚИШЛОҚ ХЎЖАЛИГИ МАХСУЛОТЛАРИНИ ТАЙЁРЛАШ, ҚАЙТА ТАЙЁРЛАШ ВА ИСТЕЪМОЛЧИЛАРГА ЕТКАЗИБ БЕРИШ</dc:title>
  <dc:creator>User</dc:creator>
  <cp:lastModifiedBy>Vahobjon</cp:lastModifiedBy>
  <cp:revision>6</cp:revision>
  <dcterms:created xsi:type="dcterms:W3CDTF">2018-09-20T09:34:24Z</dcterms:created>
  <dcterms:modified xsi:type="dcterms:W3CDTF">2018-09-24T07:25:33Z</dcterms:modified>
</cp:coreProperties>
</file>