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77" r:id="rId4"/>
    <p:sldId id="289" r:id="rId5"/>
    <p:sldId id="290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56" r:id="rId17"/>
    <p:sldId id="271" r:id="rId18"/>
    <p:sldId id="273" r:id="rId19"/>
    <p:sldId id="272" r:id="rId20"/>
    <p:sldId id="263" r:id="rId21"/>
    <p:sldId id="257" r:id="rId22"/>
    <p:sldId id="266" r:id="rId23"/>
    <p:sldId id="265" r:id="rId24"/>
    <p:sldId id="264" r:id="rId25"/>
    <p:sldId id="267" r:id="rId26"/>
    <p:sldId id="268" r:id="rId27"/>
    <p:sldId id="269" r:id="rId28"/>
    <p:sldId id="270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6ED3-0C20-4EC7-A442-F38E1CBC3843}" type="datetimeFigureOut">
              <a:rPr lang="ru-RU" smtClean="0"/>
              <a:pPr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AC99-E0E3-4BA0-9234-48B1AA6914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877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6ED3-0C20-4EC7-A442-F38E1CBC3843}" type="datetimeFigureOut">
              <a:rPr lang="ru-RU" smtClean="0"/>
              <a:pPr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AC99-E0E3-4BA0-9234-48B1AA6914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746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6ED3-0C20-4EC7-A442-F38E1CBC3843}" type="datetimeFigureOut">
              <a:rPr lang="ru-RU" smtClean="0"/>
              <a:pPr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AC99-E0E3-4BA0-9234-48B1AA6914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7287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6ED3-0C20-4EC7-A442-F38E1CBC3843}" type="datetimeFigureOut">
              <a:rPr lang="ru-RU" smtClean="0"/>
              <a:pPr/>
              <a:t>04.10.2018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AC99-E0E3-4BA0-9234-48B1AA6914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075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6ED3-0C20-4EC7-A442-F38E1CBC3843}" type="datetimeFigureOut">
              <a:rPr lang="ru-RU" smtClean="0"/>
              <a:pPr/>
              <a:t>04.10.2018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AC99-E0E3-4BA0-9234-48B1AA6914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48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6ED3-0C20-4EC7-A442-F38E1CBC3843}" type="datetimeFigureOut">
              <a:rPr lang="ru-RU" smtClean="0"/>
              <a:pPr/>
              <a:t>04.10.2018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AC99-E0E3-4BA0-9234-48B1AA6914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043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6ED3-0C20-4EC7-A442-F38E1CBC3843}" type="datetimeFigureOut">
              <a:rPr lang="ru-RU" smtClean="0"/>
              <a:pPr/>
              <a:t>04.10.2018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AC99-E0E3-4BA0-9234-48B1AA6914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600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6ED3-0C20-4EC7-A442-F38E1CBC3843}" type="datetimeFigureOut">
              <a:rPr lang="ru-RU" smtClean="0"/>
              <a:pPr/>
              <a:t>04.10.2018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AC99-E0E3-4BA0-9234-48B1AA6914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33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6ED3-0C20-4EC7-A442-F38E1CBC3843}" type="datetimeFigureOut">
              <a:rPr lang="ru-RU" smtClean="0"/>
              <a:pPr/>
              <a:t>04.10.2018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AC99-E0E3-4BA0-9234-48B1AA6914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826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6ED3-0C20-4EC7-A442-F38E1CBC3843}" type="datetimeFigureOut">
              <a:rPr lang="ru-RU" smtClean="0"/>
              <a:pPr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AC99-E0E3-4BA0-9234-48B1AA6914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393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6ED3-0C20-4EC7-A442-F38E1CBC3843}" type="datetimeFigureOut">
              <a:rPr lang="ru-RU" smtClean="0"/>
              <a:pPr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AC99-E0E3-4BA0-9234-48B1AA6914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360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46ED3-0C20-4EC7-A442-F38E1CBC3843}" type="datetimeFigureOut">
              <a:rPr lang="ru-RU" smtClean="0"/>
              <a:pPr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9AC99-E0E3-4BA0-9234-48B1AA6914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741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ex.uz/pages/getpage.aspx?lact_id=328619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uz-Cyrl-UZ" smtClean="0">
                <a:solidFill>
                  <a:srgbClr val="0070C0"/>
                </a:solidFill>
              </a:rPr>
              <a:t>11</a:t>
            </a:r>
            <a:r>
              <a:rPr lang="ru-RU" smtClean="0">
                <a:solidFill>
                  <a:srgbClr val="0070C0"/>
                </a:solidFill>
              </a:rPr>
              <a:t>-</a:t>
            </a:r>
            <a:r>
              <a:rPr lang="uz-Cyrl-UZ" dirty="0" smtClean="0">
                <a:solidFill>
                  <a:srgbClr val="0070C0"/>
                </a:solidFill>
              </a:rPr>
              <a:t>мавзу. Қишлоқ хўжалигининг олий маълумотли етук кадрлар билан таъминлаш ҳамда касбий малакасини ошириш тизимини такомиллаштириш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 smtClean="0">
                <a:solidFill>
                  <a:srgbClr val="0070C0"/>
                </a:solidFill>
              </a:rPr>
              <a:t>Режа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uz-Cyrl-UZ" dirty="0" smtClean="0">
                <a:solidFill>
                  <a:srgbClr val="0070C0"/>
                </a:solidFill>
              </a:rPr>
              <a:t>1. Ўз.Р.Президентининг 2017 йил 27 июлдаги ПҚ-3151-сон қарорининг мазмуни ва мохияти</a:t>
            </a:r>
          </a:p>
          <a:p>
            <a:pPr algn="just"/>
            <a:r>
              <a:rPr lang="uz-Cyrl-UZ" dirty="0" smtClean="0">
                <a:solidFill>
                  <a:srgbClr val="0070C0"/>
                </a:solidFill>
              </a:rPr>
              <a:t>2.  Қишлоқ хўжалигини олий маълумотли кадрлар билан таъминлаш тизими.</a:t>
            </a:r>
          </a:p>
          <a:p>
            <a:pPr algn="just"/>
            <a:r>
              <a:rPr lang="uz-Cyrl-UZ" dirty="0" smtClean="0">
                <a:solidFill>
                  <a:srgbClr val="0070C0"/>
                </a:solidFill>
              </a:rPr>
              <a:t>3. </a:t>
            </a:r>
            <a:r>
              <a:rPr lang="ru-RU" dirty="0" err="1" smtClean="0">
                <a:solidFill>
                  <a:schemeClr val="accent1"/>
                </a:solidFill>
                <a:latin typeface="+mj-lt"/>
                <a:cs typeface="Times New Roman" pitchFamily="18" charset="0"/>
              </a:rPr>
              <a:t>Давлатнинг</a:t>
            </a:r>
            <a:r>
              <a:rPr lang="ru-RU" dirty="0" smtClean="0">
                <a:solidFill>
                  <a:schemeClr val="accent1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/>
                </a:solidFill>
                <a:latin typeface="+mj-lt"/>
                <a:cs typeface="Times New Roman" pitchFamily="18" charset="0"/>
              </a:rPr>
              <a:t>илмий-техник</a:t>
            </a:r>
            <a:r>
              <a:rPr lang="ru-RU" dirty="0" smtClean="0">
                <a:solidFill>
                  <a:schemeClr val="accent1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/>
                </a:solidFill>
                <a:latin typeface="+mj-lt"/>
                <a:cs typeface="Times New Roman" pitchFamily="18" charset="0"/>
              </a:rPr>
              <a:t>сиёсатини</a:t>
            </a:r>
            <a:r>
              <a:rPr lang="ru-RU" dirty="0" smtClean="0">
                <a:solidFill>
                  <a:schemeClr val="accent1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/>
                </a:solidFill>
                <a:latin typeface="+mj-lt"/>
                <a:cs typeface="Times New Roman" pitchFamily="18" charset="0"/>
              </a:rPr>
              <a:t>амалга</a:t>
            </a:r>
            <a:r>
              <a:rPr lang="ru-RU" dirty="0" smtClean="0">
                <a:solidFill>
                  <a:schemeClr val="accent1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/>
                </a:solidFill>
                <a:latin typeface="+mj-lt"/>
                <a:cs typeface="Times New Roman" pitchFamily="18" charset="0"/>
              </a:rPr>
              <a:t>ошириш</a:t>
            </a:r>
            <a:r>
              <a:rPr lang="ru-RU" dirty="0" smtClean="0">
                <a:solidFill>
                  <a:schemeClr val="accent1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/>
                </a:solidFill>
                <a:latin typeface="+mj-lt"/>
                <a:cs typeface="Times New Roman" pitchFamily="18" charset="0"/>
              </a:rPr>
              <a:t>механизми</a:t>
            </a:r>
            <a:endParaRPr lang="uz-Cyrl-UZ" dirty="0" smtClean="0">
              <a:solidFill>
                <a:schemeClr val="accent1"/>
              </a:solidFill>
              <a:latin typeface="+mj-lt"/>
            </a:endParaRPr>
          </a:p>
          <a:p>
            <a:pPr algn="just"/>
            <a:r>
              <a:rPr lang="uz-Cyrl-UZ" dirty="0" smtClean="0">
                <a:solidFill>
                  <a:srgbClr val="0070C0"/>
                </a:solidFill>
              </a:rPr>
              <a:t>4. Ходимларни тайёрлашда </a:t>
            </a:r>
            <a:r>
              <a:rPr lang="de-DE" dirty="0" smtClean="0">
                <a:solidFill>
                  <a:srgbClr val="0070C0"/>
                </a:solidFill>
              </a:rPr>
              <a:t>LEAN </a:t>
            </a:r>
            <a:r>
              <a:rPr lang="uz-Cyrl-UZ" dirty="0" smtClean="0">
                <a:solidFill>
                  <a:srgbClr val="0070C0"/>
                </a:solidFill>
              </a:rPr>
              <a:t>усули</a:t>
            </a:r>
            <a:endParaRPr lang="ru-RU" dirty="0" smtClean="0">
              <a:solidFill>
                <a:schemeClr val="tx2"/>
              </a:solidFill>
            </a:endParaRPr>
          </a:p>
          <a:p>
            <a:pPr algn="just"/>
            <a:endParaRPr lang="uz-Cyrl-UZ" dirty="0" smtClean="0">
              <a:solidFill>
                <a:srgbClr val="0070C0"/>
              </a:solidFill>
            </a:endParaRPr>
          </a:p>
          <a:p>
            <a:pPr algn="just"/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>
                <a:solidFill>
                  <a:srgbClr val="0070C0"/>
                </a:solidFill>
              </a:rPr>
              <a:t>2017 йил 27 июлдаги ПҚ-3151-сон қарори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>
                <a:solidFill>
                  <a:srgbClr val="00B0F0"/>
                </a:solidFill>
              </a:rPr>
              <a:t>Ўзбекистон Республикаси Президентининг “Олий маълумотли мутахассислар тайёрлаш сифатини оширишда иқтисодиёт сохалари ва тармоқларининг иштирокини янада кенгайтириш чора-тадбирлари тўғрисида”ги 2017 йил 27 июлдаги ПҚ-3151-сон қарори</a:t>
            </a:r>
            <a:endParaRPr lang="ru-RU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>
                <a:solidFill>
                  <a:srgbClr val="0070C0"/>
                </a:solidFill>
              </a:rPr>
              <a:t>2017 йил 27 июлдаги ПҚ-3151-сон қарори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2. </a:t>
            </a:r>
            <a:r>
              <a:rPr lang="ru-RU" dirty="0" err="1" smtClean="0">
                <a:solidFill>
                  <a:srgbClr val="00B050"/>
                </a:solidFill>
              </a:rPr>
              <a:t>Иқтисодиёт соҳалари ва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тармоқларини олий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таълим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тизимидаги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кадрлар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тайёрлаш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жараёнига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кенг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жалб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этиш</a:t>
            </a:r>
            <a:r>
              <a:rPr lang="ru-RU" dirty="0" smtClean="0">
                <a:solidFill>
                  <a:srgbClr val="00B050"/>
                </a:solidFill>
              </a:rPr>
              <a:t>, </a:t>
            </a:r>
            <a:r>
              <a:rPr lang="ru-RU" dirty="0" err="1" smtClean="0">
                <a:solidFill>
                  <a:srgbClr val="00B050"/>
                </a:solidFill>
              </a:rPr>
              <a:t>уларнинг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таълим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муассасалари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билан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самарали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ҳамкорлигини таъминлаш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учун</a:t>
            </a:r>
            <a:r>
              <a:rPr lang="ru-RU" dirty="0" smtClean="0">
                <a:solidFill>
                  <a:srgbClr val="00B050"/>
                </a:solidFill>
              </a:rPr>
              <a:t> республика </a:t>
            </a:r>
            <a:r>
              <a:rPr lang="ru-RU" dirty="0" err="1" smtClean="0">
                <a:solidFill>
                  <a:srgbClr val="00B050"/>
                </a:solidFill>
              </a:rPr>
              <a:t>олий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таълим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муассасалари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Ўзбекистон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Республикаси</a:t>
            </a:r>
            <a:r>
              <a:rPr lang="ru-RU" dirty="0" smtClean="0">
                <a:solidFill>
                  <a:srgbClr val="00B050"/>
                </a:solidFill>
              </a:rPr>
              <a:t> Бош </a:t>
            </a:r>
            <a:r>
              <a:rPr lang="ru-RU" dirty="0" err="1" smtClean="0">
                <a:solidFill>
                  <a:srgbClr val="00B050"/>
                </a:solidFill>
              </a:rPr>
              <a:t>вазири</a:t>
            </a:r>
            <a:r>
              <a:rPr lang="ru-RU" dirty="0" smtClean="0">
                <a:solidFill>
                  <a:srgbClr val="00B050"/>
                </a:solidFill>
              </a:rPr>
              <a:t>, Бош </a:t>
            </a:r>
            <a:r>
              <a:rPr lang="ru-RU" dirty="0" err="1" smtClean="0">
                <a:solidFill>
                  <a:srgbClr val="00B050"/>
                </a:solidFill>
              </a:rPr>
              <a:t>вазирнинг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ўринбосарлари</a:t>
            </a:r>
            <a:r>
              <a:rPr lang="ru-RU" dirty="0" smtClean="0">
                <a:solidFill>
                  <a:srgbClr val="00B050"/>
                </a:solidFill>
              </a:rPr>
              <a:t> — комплекс </a:t>
            </a:r>
            <a:r>
              <a:rPr lang="ru-RU" dirty="0" err="1" smtClean="0">
                <a:solidFill>
                  <a:srgbClr val="00B050"/>
                </a:solidFill>
              </a:rPr>
              <a:t>раҳбарлари</a:t>
            </a:r>
            <a:r>
              <a:rPr lang="ru-RU" dirty="0" smtClean="0">
                <a:solidFill>
                  <a:srgbClr val="00B050"/>
                </a:solidFill>
              </a:rPr>
              <a:t>, </a:t>
            </a:r>
            <a:r>
              <a:rPr lang="ru-RU" dirty="0" err="1" smtClean="0">
                <a:solidFill>
                  <a:srgbClr val="00B050"/>
                </a:solidFill>
              </a:rPr>
              <a:t>мутасадди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раҳбарларга тармоқ </a:t>
            </a:r>
            <a:r>
              <a:rPr lang="ru-RU" dirty="0" smtClean="0">
                <a:solidFill>
                  <a:srgbClr val="00B050"/>
                </a:solidFill>
              </a:rPr>
              <a:t>(</a:t>
            </a:r>
            <a:r>
              <a:rPr lang="ru-RU" dirty="0" err="1" smtClean="0">
                <a:solidFill>
                  <a:srgbClr val="00B050"/>
                </a:solidFill>
              </a:rPr>
              <a:t>соҳа</a:t>
            </a:r>
            <a:r>
              <a:rPr lang="ru-RU" dirty="0" smtClean="0">
                <a:solidFill>
                  <a:srgbClr val="00B050"/>
                </a:solidFill>
              </a:rPr>
              <a:t>)</a:t>
            </a:r>
            <a:r>
              <a:rPr lang="ru-RU" dirty="0" err="1" smtClean="0">
                <a:solidFill>
                  <a:srgbClr val="00B050"/>
                </a:solidFill>
              </a:rPr>
              <a:t>лар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бўйича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тегишлигига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err="1" smtClean="0">
                <a:solidFill>
                  <a:srgbClr val="00B050"/>
                </a:solidFill>
              </a:rPr>
              <a:t>кўра</a:t>
            </a:r>
            <a:r>
              <a:rPr lang="ru-RU" dirty="0" smtClean="0">
                <a:solidFill>
                  <a:srgbClr val="00B050"/>
                </a:solidFill>
              </a:rPr>
              <a:t> </a:t>
            </a:r>
            <a:r>
              <a:rPr lang="ru-RU" dirty="0" smtClean="0">
                <a:solidFill>
                  <a:srgbClr val="00B050"/>
                </a:solidFill>
                <a:hlinkClick r:id="rId2"/>
              </a:rPr>
              <a:t>1-иловага </a:t>
            </a:r>
            <a:r>
              <a:rPr lang="ru-RU" dirty="0" err="1" smtClean="0">
                <a:solidFill>
                  <a:srgbClr val="00B050"/>
                </a:solidFill>
              </a:rPr>
              <a:t>мувофиқ бириктирилсин</a:t>
            </a:r>
            <a:r>
              <a:rPr lang="ru-RU" dirty="0" smtClean="0">
                <a:solidFill>
                  <a:srgbClr val="00B050"/>
                </a:solidFill>
              </a:rPr>
              <a:t>.</a:t>
            </a:r>
            <a:endParaRPr lang="ru-RU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>
                <a:solidFill>
                  <a:srgbClr val="0070C0"/>
                </a:solidFill>
              </a:rPr>
              <a:t>2017 йил 27 июлдаги ПҚ-3151-сон қарори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3. </a:t>
            </a:r>
            <a:r>
              <a:rPr lang="ru-RU" dirty="0" err="1" smtClean="0">
                <a:solidFill>
                  <a:srgbClr val="00B0F0"/>
                </a:solidFill>
              </a:rPr>
              <a:t>олий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таълим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муассасаларининг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тегишли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таълим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йўналишлари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бўйича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ҳар бир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талабасининг</a:t>
            </a:r>
            <a:r>
              <a:rPr lang="ru-RU" dirty="0" smtClean="0">
                <a:solidFill>
                  <a:srgbClr val="00B0F0"/>
                </a:solidFill>
              </a:rPr>
              <a:t> 2-курсдан </a:t>
            </a:r>
            <a:r>
              <a:rPr lang="ru-RU" dirty="0" err="1" smtClean="0">
                <a:solidFill>
                  <a:srgbClr val="00B0F0"/>
                </a:solidFill>
              </a:rPr>
              <a:t>бошлаб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тегишли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тармоқ </a:t>
            </a:r>
            <a:r>
              <a:rPr lang="ru-RU" dirty="0" smtClean="0">
                <a:solidFill>
                  <a:srgbClr val="00B0F0"/>
                </a:solidFill>
              </a:rPr>
              <a:t>(</a:t>
            </a:r>
            <a:r>
              <a:rPr lang="ru-RU" dirty="0" err="1" smtClean="0">
                <a:solidFill>
                  <a:srgbClr val="00B0F0"/>
                </a:solidFill>
              </a:rPr>
              <a:t>соҳа</a:t>
            </a:r>
            <a:r>
              <a:rPr lang="ru-RU" dirty="0" smtClean="0">
                <a:solidFill>
                  <a:srgbClr val="00B0F0"/>
                </a:solidFill>
              </a:rPr>
              <a:t>)</a:t>
            </a:r>
            <a:r>
              <a:rPr lang="ru-RU" dirty="0" err="1" smtClean="0">
                <a:solidFill>
                  <a:srgbClr val="00B0F0"/>
                </a:solidFill>
              </a:rPr>
              <a:t>нинг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муайян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ташкилотлари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ва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корхоналарида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малакавий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амалиётлари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тизимли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равишда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ўтказилишини</a:t>
            </a:r>
            <a:r>
              <a:rPr lang="ru-RU" dirty="0" smtClean="0">
                <a:solidFill>
                  <a:srgbClr val="00B0F0"/>
                </a:solidFill>
              </a:rPr>
              <a:t>, </a:t>
            </a:r>
            <a:r>
              <a:rPr lang="ru-RU" dirty="0" err="1" smtClean="0">
                <a:solidFill>
                  <a:srgbClr val="00B0F0"/>
                </a:solidFill>
              </a:rPr>
              <a:t>шунингдек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уларнинг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амалий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машғулотларини бевосита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ишлаб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чиқаришда ташкиллаштириш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ҳамда битирувчиларни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ишга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жойлаштириш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бўйича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аниқ чоралар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dirty="0" err="1" smtClean="0">
                <a:solidFill>
                  <a:srgbClr val="00B0F0"/>
                </a:solidFill>
              </a:rPr>
              <a:t>кўриш</a:t>
            </a:r>
            <a:r>
              <a:rPr lang="ru-RU" dirty="0" smtClean="0">
                <a:solidFill>
                  <a:srgbClr val="00B0F0"/>
                </a:solidFill>
              </a:rPr>
              <a:t>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dirty="0" smtClean="0">
                <a:solidFill>
                  <a:srgbClr val="0070C0"/>
                </a:solidFill>
              </a:rPr>
              <a:t>1. Қишлоқ хўжалигини олий маълумотли кадрлар билан таъминлаш тизими. </a:t>
            </a:r>
            <a:endParaRPr lang="ru-RU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428736"/>
            <a:ext cx="8229600" cy="4929222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  <a:defRPr/>
            </a:pPr>
            <a:r>
              <a:rPr lang="ru-RU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салоҳияти</a:t>
            </a:r>
            <a:endParaRPr lang="ru-RU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  <a:defRPr/>
            </a:pP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  <a:defRPr/>
            </a:pP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Марказий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Осиёда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марказ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салоҳиятга эга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мамлакат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илм-фан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инфратузилмага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малакали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ходимларга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ctr" eaLnBrk="1" hangingPunct="1">
              <a:buFontTx/>
              <a:buNone/>
              <a:defRPr/>
            </a:pPr>
            <a:endParaRPr lang="ru-RU" sz="31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ru-RU" sz="31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3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ru-RU" sz="31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sz="3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илмий-техникавий</a:t>
            </a:r>
            <a:r>
              <a:rPr lang="ru-RU" sz="3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лойиҳаларни</a:t>
            </a:r>
            <a:r>
              <a:rPr lang="ru-RU" sz="3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3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оширишда</a:t>
            </a:r>
            <a:r>
              <a:rPr lang="ru-RU" sz="3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>
              <a:buFontTx/>
              <a:buNone/>
              <a:defRPr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     	</a:t>
            </a:r>
            <a:r>
              <a:rPr lang="ru-RU" sz="31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95 – ИТИ</a:t>
            </a:r>
          </a:p>
          <a:p>
            <a:pPr eaLnBrk="1" hangingPunct="1">
              <a:buFontTx/>
              <a:buNone/>
              <a:defRPr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71 – ОТМ  (5 КХ </a:t>
            </a:r>
            <a:r>
              <a:rPr lang="ru-RU" sz="31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uz-Cyrl-UZ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ru-RU" sz="31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налишида</a:t>
            </a: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eaLnBrk="1" hangingPunct="1">
              <a:buFontTx/>
              <a:buNone/>
              <a:defRPr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31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12 – ИИЧБ </a:t>
            </a:r>
          </a:p>
          <a:p>
            <a:pPr eaLnBrk="1" hangingPunct="1">
              <a:buFontTx/>
              <a:buNone/>
              <a:defRPr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3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8 – </a:t>
            </a:r>
            <a:r>
              <a:rPr lang="ru-RU" sz="31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Лойиҳа</a:t>
            </a:r>
            <a:r>
              <a:rPr lang="ru-RU" sz="3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институтлари</a:t>
            </a:r>
            <a:endParaRPr lang="ru-RU" sz="31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  <a:defRPr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 –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Инновацион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марказлар</a:t>
            </a:r>
            <a:endParaRPr lang="ru-RU" sz="31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  <a:defRPr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31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28 – </a:t>
            </a:r>
            <a:r>
              <a:rPr lang="ru-RU" sz="3100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31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ташкилотлар</a:t>
            </a:r>
            <a:endParaRPr lang="ru-RU" sz="3100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  <a:defRPr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eaLnBrk="1" hangingPunct="1">
              <a:buFontTx/>
              <a:buNone/>
              <a:defRPr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224 – </a:t>
            </a:r>
            <a:r>
              <a:rPr lang="ru-RU" sz="31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Жами</a:t>
            </a:r>
            <a:endParaRPr lang="ru-RU" sz="31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Ўзбекистоннинг илмий салоҳияти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12750" y="1358900"/>
          <a:ext cx="8153400" cy="45419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8350"/>
                <a:gridCol w="2038350"/>
                <a:gridCol w="2038350"/>
                <a:gridCol w="2038350"/>
              </a:tblGrid>
              <a:tr h="696263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Вазирлик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ва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идоралар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Тадқиқотчилар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Ёрдамичи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персонал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Жами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 marT="45728" marB="45728"/>
                </a:tc>
              </a:tr>
              <a:tr h="640189">
                <a:tc>
                  <a:txBody>
                    <a:bodyPr/>
                    <a:lstStyle/>
                    <a:p>
                      <a:r>
                        <a:rPr lang="ru-RU" sz="1800" dirty="0" err="1" smtClean="0"/>
                        <a:t>Фанлар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800" dirty="0" err="1" smtClean="0"/>
                        <a:t>академияси</a:t>
                      </a:r>
                      <a:endParaRPr lang="ru-RU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3169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5590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</a:tr>
              <a:tr h="534245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ОЎМТВ</a:t>
                      </a:r>
                      <a:endParaRPr lang="ru-RU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11738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1914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13652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</a:tr>
              <a:tr h="534245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ССВ</a:t>
                      </a:r>
                      <a:endParaRPr lang="ru-RU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4465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5074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</a:tr>
              <a:tr h="534245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ҚСХВ</a:t>
                      </a:r>
                      <a:endParaRPr lang="ru-RU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1833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2942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</a:tr>
              <a:tr h="534245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ХТВ</a:t>
                      </a:r>
                      <a:endParaRPr lang="ru-RU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1244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1277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</a:tr>
              <a:tr h="534245">
                <a:tc>
                  <a:txBody>
                    <a:bodyPr/>
                    <a:lstStyle/>
                    <a:p>
                      <a:r>
                        <a:rPr lang="ru-RU" sz="1800" dirty="0" err="1" smtClean="0"/>
                        <a:t>Бошқалар</a:t>
                      </a:r>
                      <a:endParaRPr lang="ru-RU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4444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6052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</a:tr>
              <a:tr h="534245">
                <a:tc>
                  <a:txBody>
                    <a:bodyPr/>
                    <a:lstStyle/>
                    <a:p>
                      <a:r>
                        <a:rPr lang="ru-RU" sz="1800" dirty="0" err="1" smtClean="0"/>
                        <a:t>Жами</a:t>
                      </a:r>
                      <a:endParaRPr lang="ru-RU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26145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8442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34587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Ўзбекистоннинг илмий салоҳияти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sz="quarter" idx="1"/>
          </p:nvPr>
        </p:nvSpPr>
        <p:spPr>
          <a:xfrm>
            <a:off x="442913" y="1077913"/>
            <a:ext cx="8229600" cy="452596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mtClean="0"/>
              <a:t>	</a:t>
            </a: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Тадқиқот ва ишланмалар билан машғул ходимлар сони:</a:t>
            </a:r>
          </a:p>
          <a:p>
            <a:pPr eaLnBrk="1" hangingPunct="1">
              <a:buFontTx/>
              <a:buNone/>
            </a:pPr>
            <a:r>
              <a:rPr lang="ru-RU" sz="2200" smtClean="0">
                <a:latin typeface="Times New Roman" pitchFamily="18" charset="0"/>
                <a:cs typeface="Times New Roman" pitchFamily="18" charset="0"/>
              </a:rPr>
              <a:t>		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2775" y="2044700"/>
          <a:ext cx="8226424" cy="43945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6462"/>
                <a:gridCol w="1615472"/>
                <a:gridCol w="1645952"/>
                <a:gridCol w="1902882"/>
                <a:gridCol w="1175656"/>
              </a:tblGrid>
              <a:tr h="914481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Вазирлик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ва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идоралар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 marL="91439" marR="91439"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Фан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докторлари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 marL="91439" marR="91439"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Фан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номзодлар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 marL="91439" marR="91439"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Илмий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даражасизлар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 marL="91439" marR="91439"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Жами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 marL="91439" marR="91439" marT="45724" marB="45724"/>
                </a:tc>
              </a:tr>
              <a:tr h="640137">
                <a:tc>
                  <a:txBody>
                    <a:bodyPr/>
                    <a:lstStyle/>
                    <a:p>
                      <a:r>
                        <a:rPr lang="ru-RU" sz="1800" dirty="0" err="1" smtClean="0"/>
                        <a:t>Фанлар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800" dirty="0" err="1" smtClean="0"/>
                        <a:t>академияси</a:t>
                      </a:r>
                      <a:endParaRPr lang="ru-RU" sz="1800" dirty="0"/>
                    </a:p>
                  </a:txBody>
                  <a:tcPr marL="91439" marR="91439" marT="45724" marB="45724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2421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</a:tr>
              <a:tr h="473319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ОЎМТВ</a:t>
                      </a:r>
                      <a:endParaRPr lang="ru-RU" sz="1800" dirty="0"/>
                    </a:p>
                  </a:txBody>
                  <a:tcPr marL="91439" marR="91439" marT="45724" marB="45724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4526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11738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</a:tr>
              <a:tr h="473319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ССВ</a:t>
                      </a:r>
                      <a:endParaRPr lang="ru-RU" sz="1800" dirty="0"/>
                    </a:p>
                  </a:txBody>
                  <a:tcPr marL="91439" marR="91439" marT="45724" marB="45724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1674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2125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4465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</a:tr>
              <a:tr h="473319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ҚСХВ</a:t>
                      </a:r>
                      <a:endParaRPr lang="ru-RU" sz="1800" dirty="0"/>
                    </a:p>
                  </a:txBody>
                  <a:tcPr marL="91439" marR="91439" marT="45724" marB="45724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1833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</a:tr>
              <a:tr h="473319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ХТВ</a:t>
                      </a:r>
                      <a:endParaRPr lang="ru-RU" sz="1800" dirty="0"/>
                    </a:p>
                  </a:txBody>
                  <a:tcPr marL="91439" marR="91439" marT="45724" marB="45724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353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</a:tr>
              <a:tr h="473319">
                <a:tc>
                  <a:txBody>
                    <a:bodyPr/>
                    <a:lstStyle/>
                    <a:p>
                      <a:r>
                        <a:rPr lang="ru-RU" sz="1800" dirty="0" err="1" smtClean="0"/>
                        <a:t>Бошқалар</a:t>
                      </a:r>
                      <a:endParaRPr lang="ru-RU" sz="1800" dirty="0"/>
                    </a:p>
                  </a:txBody>
                  <a:tcPr marL="91439" marR="91439" marT="45724" marB="45724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353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4444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</a:tr>
              <a:tr h="473319">
                <a:tc>
                  <a:txBody>
                    <a:bodyPr/>
                    <a:lstStyle/>
                    <a:p>
                      <a:r>
                        <a:rPr lang="ru-RU" sz="1800" dirty="0" err="1" smtClean="0"/>
                        <a:t>Жами</a:t>
                      </a:r>
                      <a:endParaRPr lang="ru-RU" sz="1800" dirty="0"/>
                    </a:p>
                  </a:txBody>
                  <a:tcPr marL="91439" marR="91439" marT="45724" marB="45724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2721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9231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14193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26145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4" marB="45724" horzOverflow="overflow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1121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Давлатнинг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илмий-техник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сиёсатини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механизми</a:t>
            </a:r>
            <a:endParaRPr lang="ru-RU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Содержимое 2"/>
          <p:cNvSpPr>
            <a:spLocks noGrp="1"/>
          </p:cNvSpPr>
          <p:nvPr>
            <p:ph sz="quarter" idx="1"/>
          </p:nvPr>
        </p:nvSpPr>
        <p:spPr>
          <a:xfrm>
            <a:off x="398463" y="1077913"/>
            <a:ext cx="8229600" cy="5646737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charset="0"/>
              <a:buChar char="•"/>
              <a:defRPr/>
            </a:pPr>
            <a:r>
              <a:rPr lang="ru-RU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Илмий-техник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тарақиёт устувор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йўналишларини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белгилаб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ru-RU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илмий-техник</a:t>
            </a: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дастурларини</a:t>
            </a: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шакллантириш</a:t>
            </a: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ДИТД </a:t>
            </a:r>
            <a:r>
              <a:rPr lang="ru-RU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бажарилишини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мониторинги </a:t>
            </a:r>
            <a:r>
              <a:rPr lang="ru-RU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натижаларни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экспертиза </a:t>
            </a:r>
            <a:r>
              <a:rPr lang="ru-RU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қилиш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Char char="•"/>
              <a:defRPr/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ИТИ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натижалари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маълумотлар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базасини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шакллантириш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ru-RU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Ҳар йиллик</a:t>
            </a:r>
            <a:r>
              <a:rPr lang="ru-RU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инновацион</a:t>
            </a:r>
            <a:r>
              <a:rPr lang="ru-RU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ғоялар, технологиялар</a:t>
            </a:r>
            <a:r>
              <a:rPr lang="ru-RU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лойиҳалар ярмаркасини</a:t>
            </a:r>
            <a:r>
              <a:rPr lang="ru-RU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этиш</a:t>
            </a:r>
            <a:endParaRPr lang="ru-RU" dirty="0" smtClean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288925"/>
            <a:ext cx="8131175" cy="6256338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uz-Cyrl-UZ" sz="4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Иқтисодиётнинг инновацион тараққиёти</a:t>
            </a:r>
            <a:r>
              <a:rPr lang="uz-Cyrl-UZ" sz="400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uz-Cyrl-UZ" sz="40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бу интеллектуал салоҳият, ишчи ва хизматчиларнинг креатив имкониятлари, билимлари, товар яратишдан тортиб  уни ишлаб чиқарувчидан истеъмолчига етиб боргунгача барча босқичлар бўлиб, бундаги инновациялар корхона стратегик ривожланишининг асосий ресурси бўлиб хизмат қилади.</a:t>
            </a:r>
            <a:endParaRPr lang="ru-RU" sz="400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77825" y="536575"/>
            <a:ext cx="8432800" cy="5967413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uz-Cyrl-UZ" sz="4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Бугунги шароитда инновацион</a:t>
            </a:r>
            <a:r>
              <a:rPr lang="uz-Cyrl-UZ" sz="48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480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айнан билимларга асосланган, малакали ишчи кучини ўзида мужассам этган юқори фан сиғимига эга бўлган технологик иқтисодиёт рақобатбардош бўлади.</a:t>
            </a:r>
            <a:endParaRPr lang="ru-RU" sz="480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77825" y="536575"/>
            <a:ext cx="8432800" cy="5967413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buFontTx/>
              <a:buNone/>
            </a:pPr>
            <a:r>
              <a:rPr lang="uz-Cyrl-UZ" sz="4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Инновацион тараққиётда </a:t>
            </a:r>
            <a:r>
              <a:rPr lang="uz-Cyrl-UZ" sz="40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инновацияларнинг чизиқли модели бу ишлаб чиқилган фундаментал илмий ғоялар амалий тадқиқотлар билан боғлиқда бўлишини англатади. </a:t>
            </a:r>
            <a:endParaRPr lang="en-US" sz="400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buFontTx/>
              <a:buNone/>
            </a:pPr>
            <a:r>
              <a:rPr lang="uz-Cyrl-UZ" sz="40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Айни пайтда инновацияларнинг кўп сонли манбалари  моделида инновациялар инновацион тизимнинг исталган қисмида  юзага келиши мумкин.</a:t>
            </a:r>
            <a:endParaRPr lang="ru-RU" sz="400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buFontTx/>
              <a:buNone/>
            </a:pPr>
            <a:endParaRPr lang="ru-RU" sz="4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77825" y="536575"/>
            <a:ext cx="8432800" cy="5967413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uz-Cyrl-UZ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Иқтисодий ривожланган мамлакатлар инновацион ривожланиши моделларининг уч тури фарқланади:</a:t>
            </a:r>
            <a:endParaRPr lang="ru-RU" sz="36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buFontTx/>
              <a:buNone/>
            </a:pPr>
            <a:r>
              <a:rPr lang="uz-Cyrl-UZ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Фанда пешқадамликка, илмий ишлаб чиқариш жараёнининг барча босқичларини қамраб оладиган, қоида тариқасида, илмий-инновацион имкониятларнинг мудофаа секторидаги улуши анча катта бўлган кенг кўламли мақсадли лойиҳаларни амалга оширишга қараб мўлжал оладиган мамлакатлар (АКШ, Англия, Франция)</a:t>
            </a:r>
            <a:r>
              <a:rPr lang="ru-RU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77825" y="536575"/>
            <a:ext cx="8432800" cy="5967413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uz-Cyrl-UZ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Иқтисодий ривожланган мамлакатлар инновацион ривожланиши моделларининг уч тури фарқланади:</a:t>
            </a:r>
            <a:endParaRPr lang="ru-RU" sz="36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buFontTx/>
              <a:buNone/>
            </a:pPr>
            <a:r>
              <a:rPr lang="ru-RU" smtClean="0"/>
              <a:t> </a:t>
            </a:r>
            <a:r>
              <a:rPr lang="ru-RU" sz="400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z-Cyrl-UZ" sz="400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Инновацияларни тарқатиш, қулай инновацион муҳитни яратиш, иқтисодиёт структурасини оқилоналаштиришга қараб мўлжал оладиган мамлакатлар (Германия, Швеция, Швейцария)</a:t>
            </a:r>
            <a:endParaRPr lang="ru-RU" sz="400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77825" y="536575"/>
            <a:ext cx="8432800" cy="5967413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buFontTx/>
              <a:buNone/>
            </a:pPr>
            <a:r>
              <a:rPr lang="uz-Cyrl-UZ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Иқтисодий ривожланган мамлакатлар инновацион ривожланиши моделларининг уч тури фарқланади:</a:t>
            </a:r>
            <a:endParaRPr lang="ru-RU" sz="36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buFontTx/>
              <a:buNone/>
            </a:pPr>
            <a:r>
              <a:rPr lang="ru-RU" smtClean="0">
                <a:solidFill>
                  <a:srgbClr val="00B050"/>
                </a:solidFill>
              </a:rPr>
              <a:t>3. </a:t>
            </a:r>
            <a:r>
              <a:rPr lang="uz-Cyrl-UZ" sz="34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Инновацион инфратузилмани ривожлантириш, жаҳон илмий-техника тараққиёти ютуқларига таъсирчанликни таъминлаш, фан ва технологиялар соҳасида турли секторларнинг ҳаракатларини мувофиқлаштириш йўли билан инновацияларни рағбатлантирувчи мамлакатлар (Япония, Жанубий Корея). </a:t>
            </a:r>
            <a:endParaRPr lang="ru-RU" sz="340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325111">
            <a:off x="820748" y="1048134"/>
            <a:ext cx="7772400" cy="1656184"/>
          </a:xfrm>
        </p:spPr>
        <p:txBody>
          <a:bodyPr>
            <a:noAutofit/>
          </a:bodyPr>
          <a:lstStyle/>
          <a:p>
            <a:r>
              <a:rPr lang="uz-Cyrl-U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ХОДИМЛАРНИ ЖАЛБ ЭТИШ</a:t>
            </a:r>
            <a:endParaRPr lang="ru-RU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D:\mir_sarvarbek\2ДАРСГА\Lean production Дарсга мавзулар ПРЕЗЕНТАЦИЯЛАР\Ходимларни жалб этишга РАСМ\1jcj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2555"/>
            <a:ext cx="4680520" cy="310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mir_sarvarbek\2ДАРСГА\Lean production Дарсга мавзулар ПРЕЗЕНТАЦИЯЛАР\Ходимларни жалб этишга РАСМ\1382498026_7_sposobov_zastavit_sotrudnikov_polyubit_svoyu_rabotu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1" y="2708920"/>
            <a:ext cx="3445643" cy="253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42910" y="214290"/>
            <a:ext cx="80890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3600" b="1" dirty="0" smtClean="0">
                <a:solidFill>
                  <a:srgbClr val="0070C0"/>
                </a:solidFill>
              </a:rPr>
              <a:t>4. Ходимларни тайёрлашда </a:t>
            </a:r>
            <a:r>
              <a:rPr lang="de-DE" sz="3600" b="1" dirty="0" smtClean="0">
                <a:solidFill>
                  <a:srgbClr val="0070C0"/>
                </a:solidFill>
              </a:rPr>
              <a:t>LEAN </a:t>
            </a:r>
            <a:r>
              <a:rPr lang="uz-Cyrl-UZ" sz="3600" b="1" dirty="0" smtClean="0">
                <a:solidFill>
                  <a:srgbClr val="0070C0"/>
                </a:solidFill>
              </a:rPr>
              <a:t>усули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98683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805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indent="182563" algn="l"/>
            <a:r>
              <a:rPr lang="uz-Cyrl-UZ" sz="2800" dirty="0" smtClean="0"/>
              <a:t>ЖАЛБ ЭТИШ</a:t>
            </a:r>
            <a:endParaRPr lang="ru-RU" sz="28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55576" y="620688"/>
            <a:ext cx="7776864" cy="10081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dirty="0">
                <a:solidFill>
                  <a:schemeClr val="tx2"/>
                </a:solidFill>
              </a:rPr>
              <a:t>LEAN</a:t>
            </a:r>
            <a:r>
              <a:rPr lang="uz-Cyrl-UZ" sz="3000" dirty="0">
                <a:solidFill>
                  <a:schemeClr val="tx2"/>
                </a:solidFill>
              </a:rPr>
              <a:t> нинг</a:t>
            </a:r>
            <a:r>
              <a:rPr lang="en-US" sz="3000" dirty="0">
                <a:solidFill>
                  <a:schemeClr val="tx2"/>
                </a:solidFill>
              </a:rPr>
              <a:t> </a:t>
            </a:r>
            <a:r>
              <a:rPr lang="uz-Cyrl-UZ" sz="3000" dirty="0">
                <a:solidFill>
                  <a:schemeClr val="tx2"/>
                </a:solidFill>
              </a:rPr>
              <a:t>муваффақиятга элтувчи </a:t>
            </a:r>
            <a:r>
              <a:rPr lang="uz-Cyrl-UZ" sz="3000" u="sng" dirty="0" smtClean="0">
                <a:solidFill>
                  <a:schemeClr val="tx2"/>
                </a:solidFill>
              </a:rPr>
              <a:t>калити</a:t>
            </a:r>
            <a:r>
              <a:rPr lang="uz-Cyrl-UZ" sz="3000" dirty="0" smtClean="0">
                <a:solidFill>
                  <a:schemeClr val="tx2"/>
                </a:solidFill>
              </a:rPr>
              <a:t> - Ходимларни жалб қилишдир</a:t>
            </a:r>
            <a:endParaRPr lang="ru-RU" sz="3000" dirty="0">
              <a:solidFill>
                <a:schemeClr val="tx2"/>
              </a:solidFill>
            </a:endParaRPr>
          </a:p>
        </p:txBody>
      </p:sp>
      <p:pic>
        <p:nvPicPr>
          <p:cNvPr id="9" name="Рисунок 8" descr="C:\Users\KOS\Documents\Работа\LEAN\Практика\Практика 2010 (1)\Слайд24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6" t="28740" r="81760" b="57150"/>
          <a:stretch/>
        </p:blipFill>
        <p:spPr bwMode="auto">
          <a:xfrm>
            <a:off x="732715" y="1844824"/>
            <a:ext cx="914401" cy="864096"/>
          </a:xfrm>
          <a:prstGeom prst="rect">
            <a:avLst/>
          </a:prstGeom>
          <a:noFill/>
          <a:ln w="12700">
            <a:solidFill>
              <a:schemeClr val="tx2"/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1692836" y="1844824"/>
            <a:ext cx="6885324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dirty="0" smtClean="0">
                <a:solidFill>
                  <a:srgbClr val="FF0000"/>
                </a:solidFill>
              </a:rPr>
              <a:t>Любые улучшения должны создавать профессионалы, а люди, которые делают работу, лучше всего разбираются в ней и знают ее особенности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32715" y="2780928"/>
            <a:ext cx="7845445" cy="72008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dirty="0" smtClean="0">
                <a:solidFill>
                  <a:schemeClr val="tx2"/>
                </a:solidFill>
              </a:rPr>
              <a:t>Хамма даражаларни яхшилашни кераклиги (иш жойида, майдонда, бўлимда, жами ишлаб чиқаришда)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32715" y="3645024"/>
            <a:ext cx="7845445" cy="72008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dirty="0" smtClean="0">
                <a:solidFill>
                  <a:schemeClr val="tx2"/>
                </a:solidFill>
              </a:rPr>
              <a:t>Ким жалб қилинган бўлса, шундан сўраш керак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55576" y="4581128"/>
            <a:ext cx="7845445" cy="72008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dirty="0" smtClean="0">
                <a:solidFill>
                  <a:srgbClr val="FF0000"/>
                </a:solidFill>
              </a:rPr>
              <a:t>Участие в разработках делает сотрудника творческой личностью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55576" y="5475744"/>
            <a:ext cx="7845445" cy="72008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FF0000"/>
                </a:solidFill>
              </a:rPr>
              <a:t>Изменения вдохновляют, когда их делаем мы, но отталкивают, когда их делают над нами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35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805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indent="182563" algn="l"/>
            <a:r>
              <a:rPr lang="uz-Cyrl-UZ" sz="2800" dirty="0" smtClean="0"/>
              <a:t>Ходимларни жалб қилиш даражаси</a:t>
            </a:r>
            <a:endParaRPr lang="ru-RU" sz="2800" dirty="0"/>
          </a:p>
        </p:txBody>
      </p:sp>
      <p:pic>
        <p:nvPicPr>
          <p:cNvPr id="3" name="Рисунок 2" descr="C:\Users\KOS\Documents\Работа\LEAN\Практика\Практика 2010 (1)\Слайд25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3" t="50000" r="51633" b="2677"/>
          <a:stretch/>
        </p:blipFill>
        <p:spPr bwMode="auto">
          <a:xfrm>
            <a:off x="28590" y="5309828"/>
            <a:ext cx="1800200" cy="154817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553397"/>
              </p:ext>
            </p:extLst>
          </p:nvPr>
        </p:nvGraphicFramePr>
        <p:xfrm>
          <a:off x="611560" y="692696"/>
          <a:ext cx="7992888" cy="4145280"/>
        </p:xfrm>
        <a:graphic>
          <a:graphicData uri="http://schemas.openxmlformats.org/drawingml/2006/table">
            <a:tbl>
              <a:tblPr firstRow="1" bandRow="1"/>
              <a:tblGrid>
                <a:gridCol w="2664296"/>
                <a:gridCol w="2664296"/>
                <a:gridCol w="2664296"/>
              </a:tblGrid>
              <a:tr h="374144"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 smtClean="0">
                          <a:solidFill>
                            <a:schemeClr val="tx2"/>
                          </a:solidFill>
                        </a:rPr>
                        <a:t>Даража</a:t>
                      </a:r>
                      <a:endParaRPr lang="ru-RU" sz="20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 smtClean="0">
                          <a:solidFill>
                            <a:schemeClr val="tx2"/>
                          </a:solidFill>
                        </a:rPr>
                        <a:t>Фаолият</a:t>
                      </a:r>
                      <a:endParaRPr lang="ru-RU" sz="20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 smtClean="0">
                          <a:solidFill>
                            <a:schemeClr val="tx2"/>
                          </a:solidFill>
                        </a:rPr>
                        <a:t>Асосий натижа</a:t>
                      </a:r>
                      <a:endParaRPr lang="ru-RU" sz="20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51832">
                <a:tc>
                  <a:txBody>
                    <a:bodyPr/>
                    <a:lstStyle/>
                    <a:p>
                      <a:r>
                        <a:rPr lang="uz-Cyrl-UZ" sz="1200" dirty="0" smtClean="0">
                          <a:solidFill>
                            <a:schemeClr val="tx2"/>
                          </a:solidFill>
                        </a:rPr>
                        <a:t>1. Ахборот тақдим</a:t>
                      </a:r>
                      <a:r>
                        <a:rPr lang="uz-Cyrl-UZ" sz="1200" baseline="0" dirty="0" smtClean="0">
                          <a:solidFill>
                            <a:schemeClr val="tx2"/>
                          </a:solidFill>
                        </a:rPr>
                        <a:t> қилиш</a:t>
                      </a:r>
                      <a:endParaRPr lang="ru-RU" sz="12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200" dirty="0" smtClean="0">
                          <a:solidFill>
                            <a:schemeClr val="tx2"/>
                          </a:solidFill>
                        </a:rPr>
                        <a:t>Бошлиқ қарор қилади</a:t>
                      </a:r>
                      <a:r>
                        <a:rPr lang="uz-Cyrl-UZ" sz="1200" baseline="0" dirty="0" smtClean="0">
                          <a:solidFill>
                            <a:schemeClr val="tx2"/>
                          </a:solidFill>
                        </a:rPr>
                        <a:t> ва и</a:t>
                      </a:r>
                      <a:r>
                        <a:rPr lang="uz-Cyrl-UZ" sz="1200" dirty="0" smtClean="0">
                          <a:solidFill>
                            <a:schemeClr val="tx2"/>
                          </a:solidFill>
                        </a:rPr>
                        <a:t>шчиларни</a:t>
                      </a:r>
                      <a:r>
                        <a:rPr lang="uz-Cyrl-UZ" sz="1200" baseline="0" dirty="0" smtClean="0">
                          <a:solidFill>
                            <a:schemeClr val="tx2"/>
                          </a:solidFill>
                        </a:rPr>
                        <a:t> хабардор қилади</a:t>
                      </a:r>
                      <a:endParaRPr lang="ru-RU" sz="12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200" dirty="0" smtClean="0">
                          <a:solidFill>
                            <a:schemeClr val="tx2"/>
                          </a:solidFill>
                        </a:rPr>
                        <a:t>Бўйсуниш</a:t>
                      </a:r>
                      <a:endParaRPr lang="ru-RU" sz="12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</a:tr>
              <a:tr h="226680">
                <a:tc>
                  <a:txBody>
                    <a:bodyPr/>
                    <a:lstStyle/>
                    <a:p>
                      <a:r>
                        <a:rPr lang="uz-Cyrl-UZ" sz="1200" dirty="0" smtClean="0">
                          <a:solidFill>
                            <a:schemeClr val="tx2"/>
                          </a:solidFill>
                        </a:rPr>
                        <a:t>2. Махсус муаммоларни ечиш</a:t>
                      </a:r>
                      <a:endParaRPr lang="ru-RU" sz="12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200" dirty="0" smtClean="0">
                          <a:solidFill>
                            <a:schemeClr val="tx2"/>
                          </a:solidFill>
                        </a:rPr>
                        <a:t>Раҳбар</a:t>
                      </a:r>
                      <a:r>
                        <a:rPr lang="uz-Cyrl-UZ" sz="1200" baseline="0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uz-Cyrl-UZ" sz="1200" dirty="0" smtClean="0">
                          <a:solidFill>
                            <a:schemeClr val="tx2"/>
                          </a:solidFill>
                        </a:rPr>
                        <a:t>аниқ муаммоларни ечиш учун ходимни тайинлайди</a:t>
                      </a:r>
                      <a:endParaRPr lang="ru-RU" sz="12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200" dirty="0" smtClean="0">
                          <a:solidFill>
                            <a:schemeClr val="tx2"/>
                          </a:solidFill>
                        </a:rPr>
                        <a:t>Хисса (вклад)</a:t>
                      </a:r>
                      <a:endParaRPr lang="ru-RU" sz="12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</a:tr>
              <a:tr h="921608">
                <a:tc>
                  <a:txBody>
                    <a:bodyPr/>
                    <a:lstStyle/>
                    <a:p>
                      <a:r>
                        <a:rPr lang="uz-Cyrl-UZ" sz="1200" dirty="0" smtClean="0">
                          <a:solidFill>
                            <a:schemeClr val="tx2"/>
                          </a:solidFill>
                        </a:rPr>
                        <a:t>3. Группадаги муаммони</a:t>
                      </a:r>
                      <a:r>
                        <a:rPr lang="uz-Cyrl-UZ" sz="1200" baseline="0" dirty="0" smtClean="0">
                          <a:solidFill>
                            <a:schemeClr val="tx2"/>
                          </a:solidFill>
                        </a:rPr>
                        <a:t> ечиш</a:t>
                      </a:r>
                      <a:endParaRPr lang="ru-RU" sz="12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200" dirty="0" smtClean="0">
                          <a:solidFill>
                            <a:srgbClr val="FF0000"/>
                          </a:solidFill>
                        </a:rPr>
                        <a:t>Группа в подразделении добровольно</a:t>
                      </a:r>
                      <a:r>
                        <a:rPr lang="uz-Cyrl-UZ" sz="1200" baseline="0" dirty="0" smtClean="0">
                          <a:solidFill>
                            <a:srgbClr val="FF0000"/>
                          </a:solidFill>
                        </a:rPr>
                        <a:t> проводит еженедельные встречи, чтобы определить местные проблемы и рекомендовать решения руководству (кружки качества)</a:t>
                      </a:r>
                      <a:endParaRPr lang="ru-RU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200" dirty="0" smtClean="0">
                          <a:solidFill>
                            <a:srgbClr val="FF0000"/>
                          </a:solidFill>
                        </a:rPr>
                        <a:t>Объязательства</a:t>
                      </a:r>
                      <a:endParaRPr lang="ru-RU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52968">
                <a:tc>
                  <a:txBody>
                    <a:bodyPr/>
                    <a:lstStyle/>
                    <a:p>
                      <a:r>
                        <a:rPr lang="uz-Cyrl-UZ" sz="1200" dirty="0" smtClean="0">
                          <a:solidFill>
                            <a:schemeClr val="tx2"/>
                          </a:solidFill>
                        </a:rPr>
                        <a:t>4. Группалараро муаммони</a:t>
                      </a:r>
                      <a:r>
                        <a:rPr lang="uz-Cyrl-UZ" sz="1200" baseline="0" dirty="0" smtClean="0">
                          <a:solidFill>
                            <a:schemeClr val="tx2"/>
                          </a:solidFill>
                        </a:rPr>
                        <a:t> ечиш</a:t>
                      </a:r>
                      <a:endParaRPr lang="ru-RU" sz="12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rgbClr val="FF0000"/>
                          </a:solidFill>
                        </a:rPr>
                        <a:t>Меж функциональная</a:t>
                      </a:r>
                      <a:r>
                        <a:rPr lang="ru-RU" sz="1200" baseline="0" dirty="0" smtClean="0">
                          <a:solidFill>
                            <a:srgbClr val="FF0000"/>
                          </a:solidFill>
                        </a:rPr>
                        <a:t> группа встречается для определения взаимных проблем и рекомендации решения руководству</a:t>
                      </a:r>
                      <a:endParaRPr lang="ru-RU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Кооперация (</a:t>
                      </a:r>
                      <a:r>
                        <a:rPr lang="ru-RU" sz="1200" b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биргалик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ва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меҳнат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тақсимоти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асосида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ишни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ташкил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этиш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формаси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, 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Масалан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ru-RU" sz="1200" b="0" kern="12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Кооператия</a:t>
                      </a:r>
                      <a:r>
                        <a:rPr lang="ru-RU" sz="1200" b="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05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2"/>
                          </a:solidFill>
                        </a:rPr>
                        <a:t>5. </a:t>
                      </a:r>
                      <a:r>
                        <a:rPr lang="uz-Cyrl-UZ" sz="1200" dirty="0" smtClean="0">
                          <a:solidFill>
                            <a:schemeClr val="tx2"/>
                          </a:solidFill>
                        </a:rPr>
                        <a:t>Ўз-ўзини</a:t>
                      </a:r>
                      <a:r>
                        <a:rPr lang="uz-Cyrl-UZ" sz="1200" baseline="0" dirty="0" smtClean="0">
                          <a:solidFill>
                            <a:schemeClr val="tx2"/>
                          </a:solidFill>
                        </a:rPr>
                        <a:t> назорат қилиш</a:t>
                      </a:r>
                      <a:endParaRPr lang="ru-RU" sz="12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rgbClr val="FF0000"/>
                          </a:solidFill>
                        </a:rPr>
                        <a:t>Разносторонние</a:t>
                      </a:r>
                      <a:r>
                        <a:rPr lang="ru-RU" sz="1200" baseline="0" dirty="0" smtClean="0">
                          <a:solidFill>
                            <a:srgbClr val="FF0000"/>
                          </a:solidFill>
                        </a:rPr>
                        <a:t> команды на различных участках предприятия работают постоянно с минимальным руководством</a:t>
                      </a:r>
                      <a:endParaRPr lang="ru-RU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200" dirty="0" smtClean="0">
                          <a:solidFill>
                            <a:schemeClr val="tx2"/>
                          </a:solidFill>
                        </a:rPr>
                        <a:t>Жавобгарлик, маъсулият</a:t>
                      </a:r>
                      <a:endParaRPr lang="ru-RU" sz="12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 descr="C:\Users\KOS\Documents\Работа\LEAN\Практика\Практика 2010 (1)\Слайд26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9" t="56396" r="51551" b="5312"/>
          <a:stretch/>
        </p:blipFill>
        <p:spPr bwMode="auto">
          <a:xfrm>
            <a:off x="1828790" y="5273804"/>
            <a:ext cx="2159074" cy="1584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KOS\Documents\Работа\LEAN\Практика\Практика 2010 (1)\Слайд29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6" t="63391" r="55121" b="2014"/>
          <a:stretch/>
        </p:blipFill>
        <p:spPr bwMode="auto">
          <a:xfrm>
            <a:off x="6444208" y="5263660"/>
            <a:ext cx="2157047" cy="159434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7054679" y="5013176"/>
            <a:ext cx="936104" cy="2504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440275" y="4999872"/>
            <a:ext cx="936104" cy="2504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2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60638" y="5023320"/>
            <a:ext cx="936104" cy="2504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pic>
        <p:nvPicPr>
          <p:cNvPr id="12" name="Рисунок 11" descr="C:\Users\KOS\Documents\Работа\LEAN\Практика\Практика 2010 (1)\Слайд28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2" t="63693" r="60551" b="3802"/>
          <a:stretch/>
        </p:blipFill>
        <p:spPr bwMode="auto">
          <a:xfrm>
            <a:off x="4193377" y="5205045"/>
            <a:ext cx="2250831" cy="171157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Прямоугольник 12"/>
          <p:cNvSpPr/>
          <p:nvPr/>
        </p:nvSpPr>
        <p:spPr>
          <a:xfrm>
            <a:off x="4850740" y="4978557"/>
            <a:ext cx="936104" cy="2504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3, 4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84888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805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indent="182563" algn="l"/>
            <a:r>
              <a:rPr lang="uz-Cyrl-UZ" sz="2800" dirty="0" smtClean="0"/>
              <a:t>Жалб қилиш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1412776"/>
            <a:ext cx="864096" cy="338437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uz-Cyrl-UZ" sz="4000" dirty="0" smtClean="0">
                <a:solidFill>
                  <a:schemeClr val="tx2"/>
                </a:solidFill>
              </a:rPr>
              <a:t>УСУЛЛАР:</a:t>
            </a:r>
            <a:endParaRPr lang="ru-RU" sz="4000" dirty="0">
              <a:solidFill>
                <a:schemeClr val="tx2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91680" y="1412776"/>
            <a:ext cx="6624736" cy="9361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sz="3200" dirty="0" smtClean="0">
                <a:solidFill>
                  <a:schemeClr val="tx2"/>
                </a:solidFill>
              </a:rPr>
              <a:t>5С+1</a:t>
            </a:r>
            <a:endParaRPr lang="ru-RU" sz="3200" dirty="0">
              <a:solidFill>
                <a:schemeClr val="tx2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91680" y="2636912"/>
            <a:ext cx="6624736" cy="9361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sz="3200" dirty="0" smtClean="0">
                <a:solidFill>
                  <a:schemeClr val="tx2"/>
                </a:solidFill>
              </a:rPr>
              <a:t>Кайдзен (ғояларни амалга ошириш)</a:t>
            </a:r>
            <a:endParaRPr lang="ru-RU" sz="3200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91680" y="3861048"/>
            <a:ext cx="6624736" cy="9361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sz="3200" dirty="0" smtClean="0">
                <a:solidFill>
                  <a:schemeClr val="tx2"/>
                </a:solidFill>
              </a:rPr>
              <a:t>Яхши бажарилган ишларга байрам қилмоқ ва мукофотламоқ </a:t>
            </a:r>
            <a:endParaRPr lang="ru-RU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594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805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indent="182563" algn="l"/>
            <a:r>
              <a:rPr lang="uz-Cyrl-UZ" sz="2800" dirty="0" smtClean="0"/>
              <a:t>Компания</a:t>
            </a:r>
            <a:endParaRPr lang="ru-RU" sz="2800" dirty="0"/>
          </a:p>
        </p:txBody>
      </p:sp>
      <p:pic>
        <p:nvPicPr>
          <p:cNvPr id="5" name="Picture 2" descr="D:\mir_sarvarbek\2ДАРСГА\Lean production Дарсга мавзулар ПРЕЗЕНТАЦИЯЛАР\Ходимларни жалб этишга РАСМ\HR_MUV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54" t="72952" r="5935" b="8924"/>
          <a:stretch/>
        </p:blipFill>
        <p:spPr bwMode="auto">
          <a:xfrm>
            <a:off x="7082310" y="4830759"/>
            <a:ext cx="1418492" cy="94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mir_sarvarbek\2ДАРСГА\Lean production Дарсга мавзулар ПРЕЗЕНТАЦИЯЛАР\Ходимларни жалб этишга РАСМ\HR_MUV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1" t="25331" r="70994" b="49214"/>
          <a:stretch/>
        </p:blipFill>
        <p:spPr bwMode="auto">
          <a:xfrm>
            <a:off x="611560" y="2492896"/>
            <a:ext cx="1595207" cy="1535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mir_sarvarbek\2ДАРСГА\Lean production Дарсга мавзулар ПРЕЗЕНТАЦИЯЛАР\Ходимларни жалб этишга РАСМ\HR_MUV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0" t="19503" r="38749" b="62585"/>
          <a:stretch/>
        </p:blipFill>
        <p:spPr bwMode="auto">
          <a:xfrm>
            <a:off x="3831526" y="1484784"/>
            <a:ext cx="1352534" cy="1034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mir_sarvarbek\2ДАРСГА\Lean production Дарсга мавзулар ПРЕЗЕНТАЦИЯЛАР\Ходимларни жалб этишга РАСМ\HR_MUV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89" t="27433" r="2197" b="50464"/>
          <a:stretch/>
        </p:blipFill>
        <p:spPr bwMode="auto">
          <a:xfrm>
            <a:off x="6778328" y="2663256"/>
            <a:ext cx="1875693" cy="129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367756" y="3056348"/>
            <a:ext cx="2508225" cy="132802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uz-Cyrl-UZ" sz="2000" dirty="0" smtClean="0"/>
          </a:p>
          <a:p>
            <a:pPr algn="ctr"/>
            <a:r>
              <a:rPr lang="uz-Cyrl-UZ" sz="3200" dirty="0" smtClean="0"/>
              <a:t>КОМПАНИЯ</a:t>
            </a:r>
          </a:p>
          <a:p>
            <a:pPr algn="ctr"/>
            <a:endParaRPr lang="ru-RU" sz="2000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3068089" y="476672"/>
            <a:ext cx="2861553" cy="1008112"/>
            <a:chOff x="3312371" y="2134"/>
            <a:chExt cx="2411752" cy="1347973"/>
          </a:xfrm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3312371" y="2134"/>
              <a:ext cx="2411752" cy="134797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Скругленный прямоугольник 4"/>
            <p:cNvSpPr/>
            <p:nvPr/>
          </p:nvSpPr>
          <p:spPr>
            <a:xfrm>
              <a:off x="3378174" y="67937"/>
              <a:ext cx="2280146" cy="12163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200" b="1" kern="1200" dirty="0" smtClean="0"/>
                <a:t>1. </a:t>
              </a:r>
              <a:r>
                <a:rPr lang="ru-RU" sz="1200" b="1" dirty="0" smtClean="0"/>
                <a:t>ТАШКИЛ ҚИЛИШ</a:t>
              </a:r>
              <a:endParaRPr lang="ru-RU" sz="1200" b="1" kern="1200" dirty="0" smtClean="0"/>
            </a:p>
            <a:p>
              <a:pPr algn="ctr" defTabSz="622300">
                <a:lnSpc>
                  <a:spcPct val="90000"/>
                </a:lnSpc>
                <a:spcBef>
                  <a:spcPct val="0"/>
                </a:spcBef>
              </a:pPr>
              <a:r>
                <a:rPr lang="uz-Cyrl-UZ" sz="1200" dirty="0" smtClean="0"/>
                <a:t>Структура, </a:t>
              </a:r>
              <a:r>
                <a:rPr lang="uz-Cyrl-UZ" sz="1200" dirty="0"/>
                <a:t>ички хизматни ташкил қилишда даражасини </a:t>
              </a:r>
              <a:r>
                <a:rPr lang="uz-Cyrl-UZ" sz="1200" dirty="0" smtClean="0"/>
                <a:t>очиб,</a:t>
              </a:r>
              <a:endParaRPr lang="ru-RU" sz="1200" dirty="0"/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200" dirty="0" smtClean="0"/>
                <a:t>унинг мижозларга хизмат кўрсатишини тараққийпарварлигидир. </a:t>
              </a:r>
              <a:endParaRPr lang="ru-RU" sz="1200" kern="1200" dirty="0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323528" y="1628800"/>
            <a:ext cx="2411752" cy="898465"/>
            <a:chOff x="3312371" y="2134"/>
            <a:chExt cx="2411752" cy="1347973"/>
          </a:xfrm>
        </p:grpSpPr>
        <p:sp>
          <p:nvSpPr>
            <p:cNvPr id="18" name="Скругленный прямоугольник 17"/>
            <p:cNvSpPr/>
            <p:nvPr/>
          </p:nvSpPr>
          <p:spPr>
            <a:xfrm>
              <a:off x="3312371" y="2134"/>
              <a:ext cx="2411752" cy="134797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Скругленный прямоугольник 4"/>
            <p:cNvSpPr/>
            <p:nvPr/>
          </p:nvSpPr>
          <p:spPr>
            <a:xfrm>
              <a:off x="3378174" y="67937"/>
              <a:ext cx="2280146" cy="12163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/>
                <a:t>5. ТАШКИЛОТ ТОПШИРИҒИ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kern="1200" dirty="0" err="1" smtClean="0"/>
                <a:t>Ишчи</a:t>
              </a:r>
              <a:r>
                <a:rPr lang="ru-RU" sz="1400" kern="1200" dirty="0" smtClean="0"/>
                <a:t> </a:t>
              </a:r>
              <a:r>
                <a:rPr lang="ru-RU" sz="1400" kern="1200" dirty="0" err="1" smtClean="0"/>
                <a:t>ва</a:t>
              </a:r>
              <a:r>
                <a:rPr lang="ru-RU" sz="1400" kern="1200" dirty="0" smtClean="0"/>
                <a:t> </a:t>
              </a:r>
              <a:r>
                <a:rPr lang="ru-RU" sz="1400" kern="1200" dirty="0" err="1" smtClean="0"/>
                <a:t>мижозлар</a:t>
              </a:r>
              <a:r>
                <a:rPr lang="ru-RU" sz="1400" kern="1200" dirty="0" smtClean="0"/>
                <a:t> </a:t>
              </a:r>
              <a:r>
                <a:rPr lang="ru-RU" sz="1400" kern="1200" dirty="0" err="1" smtClean="0"/>
                <a:t>учун</a:t>
              </a:r>
              <a:r>
                <a:rPr lang="ru-RU" sz="1400" kern="1200" dirty="0" smtClean="0"/>
                <a:t> </a:t>
              </a:r>
              <a:r>
                <a:rPr lang="ru-RU" sz="1400" kern="1200" dirty="0" err="1" smtClean="0"/>
                <a:t>нақадар</a:t>
              </a:r>
              <a:r>
                <a:rPr lang="ru-RU" sz="1400" kern="1200" dirty="0" smtClean="0"/>
                <a:t> </a:t>
              </a:r>
              <a:r>
                <a:rPr lang="ru-RU" sz="1400" kern="1200" dirty="0" err="1" smtClean="0"/>
                <a:t>қулай</a:t>
              </a:r>
              <a:r>
                <a:rPr lang="ru-RU" sz="1400" kern="1200" dirty="0" smtClean="0"/>
                <a:t> </a:t>
              </a:r>
              <a:r>
                <a:rPr lang="ru-RU" sz="1400" kern="1200" dirty="0" err="1" smtClean="0"/>
                <a:t>топшириқ</a:t>
              </a:r>
              <a:r>
                <a:rPr lang="ru-RU" sz="1400" kern="1200" dirty="0" smtClean="0"/>
                <a:t> </a:t>
              </a:r>
              <a:endParaRPr lang="ru-RU" sz="1400" kern="1200" dirty="0"/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6576102" y="1628800"/>
            <a:ext cx="2411752" cy="1042481"/>
            <a:chOff x="3312371" y="2134"/>
            <a:chExt cx="2411752" cy="1347973"/>
          </a:xfrm>
        </p:grpSpPr>
        <p:sp>
          <p:nvSpPr>
            <p:cNvPr id="21" name="Скругленный прямоугольник 20"/>
            <p:cNvSpPr/>
            <p:nvPr/>
          </p:nvSpPr>
          <p:spPr>
            <a:xfrm>
              <a:off x="3312371" y="2134"/>
              <a:ext cx="2411752" cy="134797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ru-RU" dirty="0"/>
            </a:p>
          </p:txBody>
        </p:sp>
        <p:sp>
          <p:nvSpPr>
            <p:cNvPr id="22" name="Скругленный прямоугольник 4"/>
            <p:cNvSpPr/>
            <p:nvPr/>
          </p:nvSpPr>
          <p:spPr>
            <a:xfrm>
              <a:off x="3378174" y="67937"/>
              <a:ext cx="2280146" cy="12163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/>
                <a:t>2. БИЛИМ</a:t>
              </a:r>
            </a:p>
            <a:p>
              <a:pPr algn="ctr" defTabSz="622300">
                <a:lnSpc>
                  <a:spcPct val="90000"/>
                </a:lnSpc>
                <a:spcBef>
                  <a:spcPct val="0"/>
                </a:spcBef>
              </a:pPr>
              <a:r>
                <a:rPr lang="uz-Cyrl-UZ" sz="1400" dirty="0" smtClean="0"/>
                <a:t>Хозирги </a:t>
              </a:r>
              <a:r>
                <a:rPr lang="uz-Cyrl-UZ" sz="1400" dirty="0"/>
                <a:t>кунлардаги янги </a:t>
              </a:r>
              <a:r>
                <a:rPr lang="uz-Cyrl-UZ" sz="1400" dirty="0" smtClean="0"/>
                <a:t>ходимларни маълумоти мослиги</a:t>
              </a:r>
              <a:endParaRPr lang="ru-RU" sz="1400" kern="1200" dirty="0"/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6510299" y="3966662"/>
            <a:ext cx="2411752" cy="864097"/>
            <a:chOff x="3312371" y="2134"/>
            <a:chExt cx="2411752" cy="1347973"/>
          </a:xfrm>
        </p:grpSpPr>
        <p:sp>
          <p:nvSpPr>
            <p:cNvPr id="24" name="Скругленный прямоугольник 23"/>
            <p:cNvSpPr/>
            <p:nvPr/>
          </p:nvSpPr>
          <p:spPr>
            <a:xfrm>
              <a:off x="3312371" y="2134"/>
              <a:ext cx="2411752" cy="134797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Скругленный прямоугольник 4"/>
            <p:cNvSpPr/>
            <p:nvPr/>
          </p:nvSpPr>
          <p:spPr>
            <a:xfrm>
              <a:off x="3378174" y="67937"/>
              <a:ext cx="2280146" cy="12163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/>
                <a:t>3. БОШҚАРУВ УСЛУБИ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kern="1200" dirty="0" smtClean="0"/>
                <a:t>Шахсий хуқуқлари, билими, бошқарув малакаси</a:t>
              </a:r>
              <a:endParaRPr lang="ru-RU" sz="1400" kern="1200" dirty="0"/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323528" y="4029735"/>
            <a:ext cx="2411752" cy="1204080"/>
            <a:chOff x="3312371" y="2134"/>
            <a:chExt cx="2411752" cy="1347973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3312371" y="2134"/>
              <a:ext cx="2411752" cy="134797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Скругленный прямоугольник 4"/>
            <p:cNvSpPr/>
            <p:nvPr/>
          </p:nvSpPr>
          <p:spPr>
            <a:xfrm>
              <a:off x="3378174" y="67937"/>
              <a:ext cx="2280146" cy="12163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/>
                <a:t>4. ХОДИМ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dirty="0" smtClean="0"/>
                <a:t>Хизматдош</a:t>
              </a:r>
              <a:r>
                <a:rPr lang="uz-Cyrl-UZ" sz="1400" kern="1200" dirty="0" smtClean="0"/>
                <a:t>ларни моддий бойлиги, уларнинг содиқлиги, асосий ишчи гурухи, шахсий йўналиши.</a:t>
              </a:r>
              <a:endParaRPr lang="ru-RU" sz="1400" kern="1200" dirty="0"/>
            </a:p>
          </p:txBody>
        </p:sp>
      </p:grpSp>
      <p:pic>
        <p:nvPicPr>
          <p:cNvPr id="29" name="Picture 2" descr="D:\mir_sarvarbek\2ДАРСГА\Lean production Дарсга мавзулар ПРЕЗЕНТАЦИЯЛАР\Ходимларни жалб этишга РАСМ\HR_MUV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2" t="69684" r="66487" b="9043"/>
          <a:stretch/>
        </p:blipFill>
        <p:spPr bwMode="auto">
          <a:xfrm>
            <a:off x="689299" y="5233815"/>
            <a:ext cx="1680210" cy="123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70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805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indent="182563" algn="l"/>
            <a:r>
              <a:rPr lang="uz-Cyrl-UZ" sz="2800" dirty="0" smtClean="0"/>
              <a:t>Ходимларни жалб этиш</a:t>
            </a:r>
            <a:endParaRPr lang="ru-RU" sz="2800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539552" y="1124744"/>
            <a:ext cx="2411752" cy="1347973"/>
            <a:chOff x="3312371" y="2134"/>
            <a:chExt cx="2411752" cy="1347973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3312371" y="2134"/>
              <a:ext cx="2411752" cy="134797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3378174" y="67937"/>
              <a:ext cx="2280146" cy="12163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/>
                <a:t>ХОДИМ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kern="1200" dirty="0" smtClean="0"/>
                <a:t>- Юқори  бошқарув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kern="1200" dirty="0" smtClean="0"/>
                <a:t>- Мунтазам бошқарувчилар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kern="1200" dirty="0" smtClean="0"/>
                <a:t>- Хамкасблар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dirty="0" smtClean="0"/>
                <a:t>- Ходимларни қадрини баҳолаш</a:t>
              </a:r>
              <a:endParaRPr lang="ru-RU" sz="1400" kern="1200" dirty="0"/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529298" y="2852936"/>
            <a:ext cx="2411752" cy="1347973"/>
            <a:chOff x="3312371" y="2134"/>
            <a:chExt cx="2411752" cy="1347973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3312371" y="2134"/>
              <a:ext cx="2411752" cy="134797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3378174" y="67937"/>
              <a:ext cx="2280146" cy="12163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err="1" smtClean="0"/>
                <a:t>Ўз-ўзини</a:t>
              </a:r>
              <a:r>
                <a:rPr lang="ru-RU" sz="1400" b="1" kern="1200" dirty="0" smtClean="0"/>
                <a:t> </a:t>
              </a:r>
              <a:r>
                <a:rPr lang="ru-RU" sz="1400" b="1" kern="1200" dirty="0" err="1" smtClean="0"/>
                <a:t>қопловчи</a:t>
              </a:r>
              <a:r>
                <a:rPr lang="ru-RU" sz="1400" b="1" kern="1200" dirty="0" smtClean="0"/>
                <a:t> </a:t>
              </a:r>
              <a:r>
                <a:rPr lang="ru-RU" sz="1400" b="1" kern="1200" dirty="0" err="1" smtClean="0"/>
                <a:t>мукофотлаш</a:t>
              </a:r>
              <a:endParaRPr lang="ru-RU" sz="1400" b="1" kern="1200" dirty="0" smtClean="0"/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kern="1200" dirty="0" smtClean="0"/>
                <a:t>- Иш хаки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dirty="0" smtClean="0"/>
                <a:t>- Имтиёзлар бермоқ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kern="1200" dirty="0" smtClean="0"/>
                <a:t>- Тан олиш</a:t>
              </a:r>
              <a:endParaRPr lang="ru-RU" sz="14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529298" y="4725144"/>
            <a:ext cx="2411752" cy="1512168"/>
            <a:chOff x="3312371" y="2134"/>
            <a:chExt cx="2411752" cy="1347973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3312371" y="2134"/>
              <a:ext cx="2411752" cy="134797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3378174" y="67937"/>
              <a:ext cx="2280146" cy="12163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/>
                <a:t>КОМПАНИЯ ФАОЛИЯТИ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200" dirty="0" smtClean="0"/>
                <a:t>- Сиёсатлар ва бажариладиган иш тартиблари (процедуралар)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200" kern="1200" dirty="0" smtClean="0"/>
                <a:t>- Иш фаолиятини самарадорлигини бошқариш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200" kern="1200" dirty="0" smtClean="0"/>
                <a:t>- Компаниянинг иш берувчи сифатидаги обрўси</a:t>
              </a:r>
              <a:endParaRPr lang="ru-RU" sz="1400" kern="1200" dirty="0"/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6228184" y="2852936"/>
            <a:ext cx="2411752" cy="1347973"/>
            <a:chOff x="3312371" y="2134"/>
            <a:chExt cx="2411752" cy="1347973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3312371" y="2134"/>
              <a:ext cx="2411752" cy="134797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3378174" y="67937"/>
              <a:ext cx="2280146" cy="12163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/>
                <a:t>МАНСАБ (КАРЬЕР) БЎЙИЧА ЎСИШ ИМКОНИЯТЛАРИ</a:t>
              </a:r>
            </a:p>
            <a:p>
              <a:pPr lvl="0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dirty="0" smtClean="0"/>
                <a:t>- Эришилган мавқе</a:t>
              </a:r>
            </a:p>
            <a:p>
              <a:pPr lvl="0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dirty="0" smtClean="0"/>
                <a:t>- Ўрганиш (ўқиш) ва ривожланиш</a:t>
              </a:r>
              <a:endParaRPr lang="ru-RU" sz="1400" kern="1200" dirty="0" smtClean="0"/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endParaRPr lang="ru-RU" sz="1400" kern="1200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6228184" y="4725144"/>
            <a:ext cx="2411752" cy="1347973"/>
            <a:chOff x="3312371" y="2134"/>
            <a:chExt cx="2411752" cy="1347973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3312371" y="2134"/>
              <a:ext cx="2411752" cy="134797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Скругленный прямоугольник 4"/>
            <p:cNvSpPr/>
            <p:nvPr/>
          </p:nvSpPr>
          <p:spPr>
            <a:xfrm>
              <a:off x="3378174" y="67937"/>
              <a:ext cx="2280146" cy="12163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/>
                <a:t>ХАЁТИЙ ФАЗИЛАТЛАР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b="1" dirty="0" smtClean="0"/>
                <a:t>КАЧЕСТВО ЖИЗНИ</a:t>
              </a:r>
            </a:p>
            <a:p>
              <a:pPr lvl="0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b="1" kern="1200" dirty="0" smtClean="0"/>
                <a:t>- Иш баланси / шахсий хаёт</a:t>
              </a:r>
            </a:p>
            <a:p>
              <a:pPr lvl="0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b="1" smtClean="0"/>
                <a:t>- Жисмоний меҳнат шароитлари</a:t>
              </a:r>
              <a:endParaRPr lang="ru-RU" sz="1400" b="1" kern="1200" dirty="0" smtClean="0"/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endParaRPr lang="ru-RU" sz="1400" kern="1200" dirty="0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6190981" y="1124743"/>
            <a:ext cx="2411752" cy="1347973"/>
            <a:chOff x="3312371" y="2134"/>
            <a:chExt cx="2411752" cy="1347973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3312371" y="2134"/>
              <a:ext cx="2411752" cy="134797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Скругленный прямоугольник 4"/>
            <p:cNvSpPr/>
            <p:nvPr/>
          </p:nvSpPr>
          <p:spPr>
            <a:xfrm>
              <a:off x="3378174" y="67937"/>
              <a:ext cx="2280146" cy="12163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400" b="1" dirty="0" smtClean="0"/>
                <a:t>ИШ (ФАОЛИЯТ)</a:t>
              </a:r>
              <a:endParaRPr lang="ru-RU" sz="1400" b="1" kern="1200" dirty="0" smtClean="0"/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200" kern="1200" dirty="0" smtClean="0"/>
                <a:t>- Меҳнат фаолияти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200" kern="1200" dirty="0" smtClean="0"/>
                <a:t>- Натижалардан қониқиш хисси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200" kern="1200" dirty="0" smtClean="0"/>
                <a:t>- Мустақилликка интилиш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200" kern="1200" dirty="0" smtClean="0"/>
                <a:t>- Имкониятлар (ресурслар)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uz-Cyrl-UZ" sz="1200" dirty="0" smtClean="0"/>
                <a:t>- Жараёнлар</a:t>
              </a:r>
              <a:endParaRPr lang="ru-RU" sz="1200" kern="1200" dirty="0"/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3491880" y="2852936"/>
            <a:ext cx="2411752" cy="1347973"/>
            <a:chOff x="3312371" y="2134"/>
            <a:chExt cx="2411752" cy="1347973"/>
          </a:xfrm>
        </p:grpSpPr>
        <p:sp>
          <p:nvSpPr>
            <p:cNvPr id="26" name="Скругленный прямоугольник 25"/>
            <p:cNvSpPr/>
            <p:nvPr/>
          </p:nvSpPr>
          <p:spPr>
            <a:xfrm>
              <a:off x="3312371" y="2134"/>
              <a:ext cx="2411752" cy="1347973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27" name="Скругленный прямоугольник 4"/>
            <p:cNvSpPr/>
            <p:nvPr/>
          </p:nvSpPr>
          <p:spPr>
            <a:xfrm>
              <a:off x="3378174" y="67937"/>
              <a:ext cx="2280146" cy="1216367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ЖАЛБ ЭТИШ</a:t>
              </a:r>
              <a:endParaRPr lang="ru-RU" sz="3200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406848"/>
            <a:ext cx="2903319" cy="1830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116" y="574759"/>
            <a:ext cx="2872644" cy="2005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713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72"/>
          <a:stretch/>
        </p:blipFill>
        <p:spPr bwMode="auto">
          <a:xfrm>
            <a:off x="5868144" y="4437112"/>
            <a:ext cx="3275856" cy="234888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799977" rev="0"/>
            </a:camera>
            <a:lightRig rig="threePt" dir="t"/>
          </a:scene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805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indent="182563" algn="l"/>
            <a:r>
              <a:rPr lang="uz-Cyrl-UZ" sz="2800" dirty="0" smtClean="0"/>
              <a:t>Юқори раҳбариятни жалб этилганлик</a:t>
            </a:r>
            <a:endParaRPr lang="ru-RU" sz="28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774092" y="2204864"/>
            <a:ext cx="3456384" cy="151216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800" dirty="0" smtClean="0"/>
              <a:t>ИСТЕЪМОЛЧИГА ЙЎНАЛИШ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94072" y="620688"/>
            <a:ext cx="381642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/>
              <a:t>ХОДИМЛАРНИ УЗЛУКСИЗ            ТАЪЛИМ ОЛИШИ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628800"/>
            <a:ext cx="26642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/>
              <a:t>ФАКТЛАРГА ТАЯНИБ ХУЛОСА ҚИЛИШ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3501008"/>
            <a:ext cx="26642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/>
              <a:t>ДОИМИЙ ЯХШИЛАНИШ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12160" y="1628800"/>
            <a:ext cx="26642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/>
              <a:t>ЖАРАЁНГА  ЙЎНАЛТИРИШ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012160" y="3501008"/>
            <a:ext cx="26642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/>
              <a:t>ХАММАНИ ИШГА ЖАЛБ ЭТИШ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131840" y="4221088"/>
            <a:ext cx="26642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/>
              <a:t>“ЕТКАЗИБ БЕРУВЧИ – ХАРИДОР” ЗАНЖИРИ</a:t>
            </a:r>
            <a:endParaRPr lang="ru-RU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72"/>
          <a:stretch/>
        </p:blipFill>
        <p:spPr bwMode="auto">
          <a:xfrm>
            <a:off x="0" y="4464496"/>
            <a:ext cx="2987824" cy="234888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899592" y="6395318"/>
            <a:ext cx="7272808" cy="41805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z-Cyrl-UZ" sz="1600" b="1" dirty="0" smtClean="0"/>
              <a:t>АКЦИЯНЕРЛАР, ИНВЕСТОРЛАР ВА МУЛКДОРЛАРГА ЖОЗИБАЛИЛИК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1510282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805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indent="354013" algn="l"/>
            <a:r>
              <a:rPr lang="uz-Cyrl-UZ" sz="2800" dirty="0" smtClean="0"/>
              <a:t>Стандарт ишлаб чиқиш ва жорий этиш</a:t>
            </a:r>
            <a:endParaRPr lang="ru-RU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8" y="836712"/>
            <a:ext cx="9134832" cy="534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06090" y="957868"/>
            <a:ext cx="333756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/>
              <a:t>ХИЗМАТ КЎРСАТИШ СТАНДАРТИНИ ИШЛАБ ЧИҚИШ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444208" y="1988840"/>
            <a:ext cx="2160240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/>
              <a:t>ХИЗМАТ КЎРСАТИШ СТАНДАРТИНИ ЖОРИЙ ҚИЛИШ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42732" y="5289778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/>
              <a:t>СТАНДАРТЛАРНИ БИЛИШ ДАРАЖАСИ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5810" y="3883908"/>
            <a:ext cx="2480280" cy="1305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/>
              <a:t>“Яширин сотиб олувчи” усулида сифатни баҳолашни жорий этиш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25810" y="1988840"/>
            <a:ext cx="2377410" cy="1245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1600" dirty="0" smtClean="0"/>
              <a:t>Компаниянинг ички “Яширин сотиб олувчи” га баҳо бериш технологиясини етказиш</a:t>
            </a:r>
            <a:endParaRPr lang="ru-RU" sz="1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504786" y="3717032"/>
            <a:ext cx="2113434" cy="15293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/>
              <a:t>“Ходимларни жалб этиш жўшқинлиги” ваколатини ривожлантириш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2821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805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indent="354013" algn="l"/>
            <a:r>
              <a:rPr lang="ru-RU" sz="2800" dirty="0" err="1" smtClean="0"/>
              <a:t>Ходимларни</a:t>
            </a:r>
            <a:r>
              <a:rPr lang="ru-RU" sz="2800" dirty="0" smtClean="0"/>
              <a:t> </a:t>
            </a:r>
            <a:r>
              <a:rPr lang="ru-RU" sz="2800" dirty="0" err="1" smtClean="0"/>
              <a:t>жалб</a:t>
            </a:r>
            <a:r>
              <a:rPr lang="ru-RU" sz="2800" dirty="0" smtClean="0"/>
              <a:t> </a:t>
            </a:r>
            <a:r>
              <a:rPr lang="ru-RU" sz="2800" dirty="0" err="1" smtClean="0"/>
              <a:t>қилиш</a:t>
            </a:r>
            <a:endParaRPr lang="ru-RU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4" t="21500" r="3250" b="9666"/>
          <a:stretch/>
        </p:blipFill>
        <p:spPr bwMode="auto">
          <a:xfrm>
            <a:off x="217170" y="1472198"/>
            <a:ext cx="8629650" cy="4720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868144" y="2996952"/>
            <a:ext cx="2978676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z-Cyrl-UZ" dirty="0" smtClean="0"/>
              <a:t>ЖАЛБ ҚИЛИНГАН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203848" y="4077072"/>
            <a:ext cx="3240360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z-Cyrl-UZ" dirty="0" smtClean="0"/>
              <a:t>ЖАЛБ ҚИЛИНМАГАН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5502374"/>
            <a:ext cx="4320480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z-Cyrl-UZ" dirty="0" smtClean="0"/>
              <a:t>ҚАРШИЛИК ҚИЛУВЧИ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18720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805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indent="354013" algn="l"/>
            <a:r>
              <a:rPr lang="uz-Cyrl-UZ" sz="2800" dirty="0" smtClean="0"/>
              <a:t>Ходимларни жалб қилинганлик даражаси</a:t>
            </a:r>
            <a:endParaRPr lang="ru-RU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061" b="10144"/>
          <a:stretch/>
        </p:blipFill>
        <p:spPr bwMode="auto">
          <a:xfrm>
            <a:off x="5007484" y="5684548"/>
            <a:ext cx="5590336" cy="1173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242" y="3412039"/>
            <a:ext cx="2215758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1691680" y="548680"/>
            <a:ext cx="5184576" cy="50405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/>
              <a:t>Ходимларни жалб қилинганлик даражаси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2267744" y="1052736"/>
            <a:ext cx="365026" cy="252028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9592" y="1339988"/>
            <a:ext cx="2736304" cy="136815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1200" b="1" dirty="0" smtClean="0"/>
              <a:t>Қаноатланади </a:t>
            </a:r>
            <a:r>
              <a:rPr lang="uz-Cyrl-UZ" sz="1200" dirty="0" smtClean="0"/>
              <a:t>қачонки</a:t>
            </a:r>
            <a:r>
              <a:rPr lang="uz-Cyrl-UZ" sz="1200" b="1" dirty="0" smtClean="0"/>
              <a:t> </a:t>
            </a:r>
            <a:r>
              <a:rPr lang="uz-Cyrl-UZ" sz="1200" dirty="0" smtClean="0"/>
              <a:t>ишлаётган жойига одамлар йўналиши бўйича компанияга жойлашса. Масалан иш ҳақи, меҳнат шароити, билим олиш имкониятини ва шу ерда ишлашни давом этишни ҳоҳласа, лекин асосий кучини сарфламасдан.</a:t>
            </a:r>
            <a:endParaRPr lang="ru-RU" sz="12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652874" y="2820975"/>
            <a:ext cx="3289508" cy="102329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1200" b="1" dirty="0" smtClean="0"/>
              <a:t>Содиқлик</a:t>
            </a:r>
            <a:r>
              <a:rPr lang="uz-Cyrl-UZ" sz="1200" dirty="0" smtClean="0"/>
              <a:t> ишчига компанияни ёқиши ва у шу ерда узоқ вақт меҳнат қилишга тайёрлиги, вофодор ишчи бўлиб қолиши, лекин олдингидай шахсий кучини сарфламаслик  демакдир.</a:t>
            </a:r>
            <a:endParaRPr lang="ru-RU" sz="1200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3741720" y="1052735"/>
            <a:ext cx="489932" cy="1690465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726080" y="3956502"/>
            <a:ext cx="4117548" cy="151216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1200" b="1" dirty="0" smtClean="0"/>
              <a:t>Жалб қилинганлик </a:t>
            </a:r>
            <a:r>
              <a:rPr lang="uz-Cyrl-UZ" sz="1200" dirty="0" smtClean="0"/>
              <a:t>энг юқори кўрсаткичдир, қачонки одамлар ўзининг компаниясидан хурсанд бўлишганда, кўмаклашади ва имкон борича яхши ишлашга харакат қилади.  Буни корхона моделлари билан таққослаш мумкин. </a:t>
            </a:r>
            <a:r>
              <a:rPr lang="uz-Cyrl-UZ" sz="1200" dirty="0"/>
              <a:t>И</a:t>
            </a:r>
            <a:r>
              <a:rPr lang="uz-Cyrl-UZ" sz="1200" dirty="0" smtClean="0"/>
              <a:t>шчи ходим компаниянинг бизнесини ўзиникидай қабул қилганда </a:t>
            </a:r>
            <a:r>
              <a:rPr lang="uz-Cyrl-UZ" sz="1200" dirty="0"/>
              <a:t>ҳамда </a:t>
            </a:r>
            <a:r>
              <a:rPr lang="uz-Cyrl-UZ" sz="1200" dirty="0" smtClean="0"/>
              <a:t>ўзининг узоқ вақт компаниянинг гуллаб </a:t>
            </a:r>
            <a:r>
              <a:rPr lang="uz-Cyrl-UZ" sz="1200" dirty="0"/>
              <a:t>яшнашига </a:t>
            </a:r>
            <a:r>
              <a:rPr lang="uz-Cyrl-UZ" sz="1200" dirty="0" smtClean="0"/>
              <a:t>хиссасини қўшганда иш жараёнига жалб қилинганлик ҳисобланади.</a:t>
            </a:r>
            <a:endParaRPr lang="ru-RU" sz="12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442145" y="5917195"/>
            <a:ext cx="4117548" cy="7560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1200" dirty="0" smtClean="0"/>
              <a:t>Шундай қилиб, </a:t>
            </a:r>
            <a:endParaRPr lang="ru-RU" sz="1200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124906" y="1052737"/>
            <a:ext cx="489932" cy="2827601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516564"/>
            <a:ext cx="2857500" cy="189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3503"/>
            <a:ext cx="2714625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4351" y="3880338"/>
            <a:ext cx="2620274" cy="2616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uz-Cyrl-UZ" sz="1100" dirty="0"/>
              <a:t>Ходимларни жалб </a:t>
            </a:r>
            <a:r>
              <a:rPr lang="uz-Cyrl-UZ" sz="1100" dirty="0" smtClean="0"/>
              <a:t>қилинганлиги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22192494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805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indent="354013" algn="l"/>
            <a:r>
              <a:rPr lang="uz-Cyrl-UZ" sz="2800" dirty="0" smtClean="0"/>
              <a:t>Ходимларни жалб қилиш</a:t>
            </a:r>
            <a:endParaRPr lang="ru-RU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02"/>
          <a:stretch/>
        </p:blipFill>
        <p:spPr bwMode="auto">
          <a:xfrm>
            <a:off x="5868144" y="476673"/>
            <a:ext cx="2448272" cy="1683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472138" y="778412"/>
            <a:ext cx="4248472" cy="108012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dirty="0" smtClean="0"/>
              <a:t>Саволлар ва жавоблар: </a:t>
            </a:r>
          </a:p>
          <a:p>
            <a:r>
              <a:rPr lang="uz-Cyrl-UZ" dirty="0" smtClean="0"/>
              <a:t>Ходимларни жалб қилишда!!!</a:t>
            </a:r>
            <a:endParaRPr lang="ru-RU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436722" y="2517157"/>
            <a:ext cx="4248472" cy="108012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dirty="0" smtClean="0"/>
              <a:t>Компаниянинг йиғилишини эркин ҳолда ўтказиш! Қизиқарли қилиб!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170943"/>
            <a:ext cx="2448272" cy="1772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943492"/>
            <a:ext cx="2471560" cy="1977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Стрелка вправо 8"/>
          <p:cNvSpPr/>
          <p:nvPr/>
        </p:nvSpPr>
        <p:spPr>
          <a:xfrm>
            <a:off x="447026" y="4392056"/>
            <a:ext cx="4248472" cy="108012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dirty="0" smtClean="0"/>
              <a:t>Эришилган ютуқларни баҳам кўриш!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99388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805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indent="354013" algn="l"/>
            <a:r>
              <a:rPr lang="uz-Cyrl-UZ" sz="2800" dirty="0" smtClean="0"/>
              <a:t>Ақл билан ёндашув</a:t>
            </a:r>
            <a:endParaRPr lang="ru-RU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50962"/>
            <a:ext cx="4464496" cy="6000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50644" y="2946940"/>
            <a:ext cx="1800200" cy="4154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z-Cyrl-UZ" sz="1050" b="1" dirty="0" smtClean="0">
                <a:solidFill>
                  <a:schemeClr val="tx1"/>
                </a:solidFill>
              </a:rPr>
              <a:t>Кузатувчилар</a:t>
            </a:r>
          </a:p>
          <a:p>
            <a:r>
              <a:rPr lang="uz-Cyrl-UZ" sz="1050" dirty="0">
                <a:solidFill>
                  <a:schemeClr val="tx1"/>
                </a:solidFill>
              </a:rPr>
              <a:t>б</a:t>
            </a:r>
            <a:r>
              <a:rPr lang="uz-Cyrl-UZ" sz="1050" dirty="0" smtClean="0">
                <a:solidFill>
                  <a:schemeClr val="tx1"/>
                </a:solidFill>
              </a:rPr>
              <a:t>илади, лекин қизиқмайди</a:t>
            </a:r>
            <a:endParaRPr lang="ru-RU" sz="1050" dirty="0"/>
          </a:p>
        </p:txBody>
      </p:sp>
      <p:sp>
        <p:nvSpPr>
          <p:cNvPr id="6" name="TextBox 5"/>
          <p:cNvSpPr txBox="1"/>
          <p:nvPr/>
        </p:nvSpPr>
        <p:spPr>
          <a:xfrm>
            <a:off x="4562872" y="2924357"/>
            <a:ext cx="1800200" cy="4154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z-Cyrl-UZ" sz="1050" b="1" dirty="0" smtClean="0">
                <a:solidFill>
                  <a:schemeClr val="tx1"/>
                </a:solidFill>
              </a:rPr>
              <a:t>Чемпионлар</a:t>
            </a:r>
          </a:p>
          <a:p>
            <a:r>
              <a:rPr lang="uz-Cyrl-UZ" sz="1050" dirty="0" smtClean="0">
                <a:solidFill>
                  <a:schemeClr val="tx1"/>
                </a:solidFill>
              </a:rPr>
              <a:t>билади ва қизиқади</a:t>
            </a:r>
            <a:endParaRPr lang="ru-RU" sz="1050" dirty="0"/>
          </a:p>
        </p:txBody>
      </p:sp>
      <p:sp>
        <p:nvSpPr>
          <p:cNvPr id="7" name="TextBox 6"/>
          <p:cNvSpPr txBox="1"/>
          <p:nvPr/>
        </p:nvSpPr>
        <p:spPr>
          <a:xfrm>
            <a:off x="2600360" y="5684128"/>
            <a:ext cx="1800200" cy="4154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z-Cyrl-UZ" sz="1050" b="1" dirty="0" smtClean="0">
                <a:solidFill>
                  <a:schemeClr val="tx1"/>
                </a:solidFill>
              </a:rPr>
              <a:t>Кучсиз халқа</a:t>
            </a:r>
          </a:p>
          <a:p>
            <a:r>
              <a:rPr lang="uz-Cyrl-UZ" sz="1050" dirty="0" smtClean="0">
                <a:solidFill>
                  <a:schemeClr val="tx1"/>
                </a:solidFill>
              </a:rPr>
              <a:t>билмайди ва қизиқмайди</a:t>
            </a:r>
            <a:endParaRPr lang="ru-RU" sz="1050" dirty="0"/>
          </a:p>
        </p:txBody>
      </p:sp>
      <p:sp>
        <p:nvSpPr>
          <p:cNvPr id="8" name="TextBox 7"/>
          <p:cNvSpPr txBox="1"/>
          <p:nvPr/>
        </p:nvSpPr>
        <p:spPr>
          <a:xfrm>
            <a:off x="4597142" y="5684128"/>
            <a:ext cx="1800200" cy="4154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z-Cyrl-UZ" sz="1050" b="1" dirty="0" smtClean="0">
                <a:solidFill>
                  <a:schemeClr val="tx1"/>
                </a:solidFill>
              </a:rPr>
              <a:t>Паришон</a:t>
            </a:r>
            <a:r>
              <a:rPr lang="uz-Cyrl-UZ" sz="1050" dirty="0" smtClean="0">
                <a:solidFill>
                  <a:schemeClr val="tx1"/>
                </a:solidFill>
              </a:rPr>
              <a:t> </a:t>
            </a:r>
          </a:p>
          <a:p>
            <a:r>
              <a:rPr lang="uz-Cyrl-UZ" sz="1050" dirty="0" smtClean="0">
                <a:solidFill>
                  <a:schemeClr val="tx1"/>
                </a:solidFill>
              </a:rPr>
              <a:t>қизиқади, лекин билмайди</a:t>
            </a:r>
            <a:endParaRPr lang="ru-RU" sz="1050" dirty="0"/>
          </a:p>
        </p:txBody>
      </p:sp>
      <p:sp>
        <p:nvSpPr>
          <p:cNvPr id="9" name="TextBox 8"/>
          <p:cNvSpPr txBox="1"/>
          <p:nvPr/>
        </p:nvSpPr>
        <p:spPr>
          <a:xfrm rot="16200000">
            <a:off x="266379" y="3100829"/>
            <a:ext cx="3888430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z-Cyrl-UZ" sz="1400" b="1" dirty="0" smtClean="0">
                <a:solidFill>
                  <a:schemeClr val="tx1"/>
                </a:solidFill>
              </a:rPr>
              <a:t>Интеллектуал алоқа</a:t>
            </a:r>
          </a:p>
          <a:p>
            <a:pPr algn="ctr"/>
            <a:r>
              <a:rPr lang="uz-Cyrl-UZ" sz="1400" dirty="0" smtClean="0">
                <a:solidFill>
                  <a:schemeClr val="tx1"/>
                </a:solidFill>
              </a:rPr>
              <a:t>Ақл заковатли одам</a:t>
            </a:r>
            <a:endParaRPr lang="ru-RU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3203848" y="6343268"/>
            <a:ext cx="2664296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z-Cyrl-UZ" sz="1600" b="1" dirty="0" smtClean="0">
                <a:solidFill>
                  <a:schemeClr val="tx1"/>
                </a:solidFill>
              </a:rPr>
              <a:t>Хис туйғуга берилганлик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378142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988840"/>
            <a:ext cx="3513015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72" y="548680"/>
            <a:ext cx="9144000" cy="172819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indent="354013"/>
            <a:r>
              <a:rPr lang="uz-Cyrl-U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Ходим ўз мансабини ўсишига </a:t>
            </a:r>
            <a:br>
              <a:rPr lang="uz-Cyrl-U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z-Cyrl-U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ишонч билан ёндашиш керак!!!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81536"/>
            <a:ext cx="4176464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321707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901</TotalTime>
  <Words>1273</Words>
  <Application>Microsoft Office PowerPoint</Application>
  <PresentationFormat>Экран (4:3)</PresentationFormat>
  <Paragraphs>242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Презентация PowerPoint</vt:lpstr>
      <vt:lpstr>Режа</vt:lpstr>
      <vt:lpstr>2017 йил 27 июлдаги ПҚ-3151-сон қарори</vt:lpstr>
      <vt:lpstr>2017 йил 27 июлдаги ПҚ-3151-сон қарори</vt:lpstr>
      <vt:lpstr>2017 йил 27 июлдаги ПҚ-3151-сон қарори</vt:lpstr>
      <vt:lpstr>1. Қишлоқ хўжалигини олий маълумотли кадрлар билан таъминлаш тизими. </vt:lpstr>
      <vt:lpstr>Ўзбекистоннинг илмий салоҳияти</vt:lpstr>
      <vt:lpstr>Ўзбекистоннинг илмий салоҳияти</vt:lpstr>
      <vt:lpstr>3. Давлатнинг илмий-техник сиёсатини амалга ошириш механизми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ХОДИМЛАРНИ ЖАЛБ ЭТИШ</vt:lpstr>
      <vt:lpstr>ЖАЛБ ЭТИШ</vt:lpstr>
      <vt:lpstr>Ходимларни жалб қилиш даражаси</vt:lpstr>
      <vt:lpstr>Жалб қилиш</vt:lpstr>
      <vt:lpstr>Компания</vt:lpstr>
      <vt:lpstr>Ходимларни жалб этиш</vt:lpstr>
      <vt:lpstr>Юқори раҳбариятни жалб этилганлик</vt:lpstr>
      <vt:lpstr>Стандарт ишлаб чиқиш ва жорий этиш</vt:lpstr>
      <vt:lpstr>Ходимларни жалб қилиш</vt:lpstr>
      <vt:lpstr>Ходимларни жалб қилинганлик даражаси</vt:lpstr>
      <vt:lpstr>Ходимларни жалб қилиш</vt:lpstr>
      <vt:lpstr>Ақл билан ёндашув</vt:lpstr>
      <vt:lpstr>Ходим ўз мансабини ўсишига  ишонч билан ёндашиш керак!!!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190</cp:revision>
  <dcterms:created xsi:type="dcterms:W3CDTF">2015-01-09T07:07:51Z</dcterms:created>
  <dcterms:modified xsi:type="dcterms:W3CDTF">2018-10-04T03:45:45Z</dcterms:modified>
</cp:coreProperties>
</file>