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4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5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6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7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8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9.xml" ContentType="application/vnd.openxmlformats-officedocument.theme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01" r:id="rId4"/>
    <p:sldMasterId id="2147483718" r:id="rId5"/>
    <p:sldMasterId id="2147483735" r:id="rId6"/>
    <p:sldMasterId id="2147483752" r:id="rId7"/>
    <p:sldMasterId id="2147483770" r:id="rId8"/>
    <p:sldMasterId id="2147483787" r:id="rId9"/>
    <p:sldMasterId id="2147483804" r:id="rId10"/>
  </p:sldMasterIdLst>
  <p:handoutMasterIdLst>
    <p:handoutMasterId r:id="rId39"/>
  </p:handoutMasterIdLst>
  <p:sldIdLst>
    <p:sldId id="256" r:id="rId11"/>
    <p:sldId id="266" r:id="rId12"/>
    <p:sldId id="264" r:id="rId13"/>
    <p:sldId id="267" r:id="rId14"/>
    <p:sldId id="268" r:id="rId15"/>
    <p:sldId id="269" r:id="rId16"/>
    <p:sldId id="270" r:id="rId17"/>
    <p:sldId id="271" r:id="rId18"/>
    <p:sldId id="273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2" r:id="rId27"/>
    <p:sldId id="280" r:id="rId28"/>
    <p:sldId id="281" r:id="rId29"/>
    <p:sldId id="283" r:id="rId30"/>
    <p:sldId id="284" r:id="rId31"/>
    <p:sldId id="289" r:id="rId32"/>
    <p:sldId id="286" r:id="rId33"/>
    <p:sldId id="287" r:id="rId34"/>
    <p:sldId id="288" r:id="rId35"/>
    <p:sldId id="290" r:id="rId36"/>
    <p:sldId id="291" r:id="rId37"/>
    <p:sldId id="292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2C7C62C-6075-426B-B9CE-B65FA7FF71B9}">
          <p14:sldIdLst>
            <p14:sldId id="256"/>
            <p14:sldId id="266"/>
            <p14:sldId id="264"/>
            <p14:sldId id="267"/>
            <p14:sldId id="268"/>
            <p14:sldId id="269"/>
            <p14:sldId id="270"/>
            <p14:sldId id="271"/>
            <p14:sldId id="273"/>
            <p14:sldId id="272"/>
            <p14:sldId id="274"/>
            <p14:sldId id="275"/>
            <p14:sldId id="276"/>
            <p14:sldId id="277"/>
            <p14:sldId id="278"/>
            <p14:sldId id="279"/>
            <p14:sldId id="282"/>
            <p14:sldId id="280"/>
            <p14:sldId id="281"/>
            <p14:sldId id="283"/>
            <p14:sldId id="284"/>
            <p14:sldId id="289"/>
            <p14:sldId id="286"/>
            <p14:sldId id="287"/>
            <p14:sldId id="288"/>
            <p14:sldId id="290"/>
            <p14:sldId id="291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74"/>
    <a:srgbClr val="173A8D"/>
    <a:srgbClr val="3A5896"/>
    <a:srgbClr val="F3F0ED"/>
    <a:srgbClr val="E1DAD2"/>
    <a:srgbClr val="FEFEFE"/>
    <a:srgbClr val="C1C9CD"/>
    <a:srgbClr val="7C96A3"/>
    <a:srgbClr val="FFFFFF"/>
    <a:srgbClr val="3855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AF606853-7671-496A-8E4F-DF71F8EC918B}" styleName="Темный стиль 1 —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127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952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image" Target="../media/image29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eg"/><Relationship Id="rId1" Type="http://schemas.openxmlformats.org/officeDocument/2006/relationships/image" Target="../media/image40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image" Target="../media/image29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eg"/><Relationship Id="rId1" Type="http://schemas.openxmlformats.org/officeDocument/2006/relationships/image" Target="../media/image40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601C2F-0761-4B04-A730-BBD14DF76352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C9D77D2-EF2A-497D-ABA3-5683D2E00787}">
      <dgm:prSet phldrT="[Текст]"/>
      <dgm:spPr/>
      <dgm:t>
        <a:bodyPr/>
        <a:lstStyle/>
        <a:p>
          <a:r>
            <a:rPr lang="ru-RU" b="1" dirty="0" err="1" smtClean="0"/>
            <a:t>Биринчидан</a:t>
          </a:r>
          <a:r>
            <a:rPr lang="ru-RU" b="1" dirty="0" smtClean="0"/>
            <a:t>:</a:t>
          </a:r>
          <a:endParaRPr lang="ru-RU" dirty="0"/>
        </a:p>
      </dgm:t>
    </dgm:pt>
    <dgm:pt modelId="{34A6AECD-84DC-4BDD-9727-3FBC5C413186}" type="parTrans" cxnId="{E202B0E0-767A-4E24-9440-CC58CCD2FF21}">
      <dgm:prSet/>
      <dgm:spPr/>
      <dgm:t>
        <a:bodyPr/>
        <a:lstStyle/>
        <a:p>
          <a:endParaRPr lang="ru-RU"/>
        </a:p>
      </dgm:t>
    </dgm:pt>
    <dgm:pt modelId="{DBD9AAF1-EC31-4C57-B5AE-0478C8F65FE2}" type="sibTrans" cxnId="{E202B0E0-767A-4E24-9440-CC58CCD2FF21}">
      <dgm:prSet/>
      <dgm:spPr/>
      <dgm:t>
        <a:bodyPr/>
        <a:lstStyle/>
        <a:p>
          <a:endParaRPr lang="ru-RU"/>
        </a:p>
      </dgm:t>
    </dgm:pt>
    <dgm:pt modelId="{E3573809-D836-4C0B-B7B7-41F4481F598F}">
      <dgm:prSet phldrT="[Текст]" custT="1"/>
      <dgm:spPr/>
      <dgm:t>
        <a:bodyPr/>
        <a:lstStyle/>
        <a:p>
          <a:r>
            <a:rPr lang="ru-RU" sz="1600" dirty="0" err="1" smtClean="0"/>
            <a:t>Сабзавотчилик</a:t>
          </a:r>
          <a:r>
            <a:rPr lang="ru-RU" sz="1600" dirty="0" smtClean="0"/>
            <a:t> </a:t>
          </a:r>
          <a:r>
            <a:rPr lang="ru-RU" sz="1600" dirty="0" err="1" smtClean="0"/>
            <a:t>иккита</a:t>
          </a:r>
          <a:r>
            <a:rPr lang="ru-RU" sz="1600" dirty="0" smtClean="0"/>
            <a:t>:</a:t>
          </a:r>
          <a:endParaRPr lang="ru-RU" sz="1600" dirty="0"/>
        </a:p>
      </dgm:t>
    </dgm:pt>
    <dgm:pt modelId="{CA20AD70-4F5A-4289-9C87-9CE157320528}" type="parTrans" cxnId="{BEC3D33E-1AC8-4CD7-A1E3-DD955E8FFE81}">
      <dgm:prSet/>
      <dgm:spPr/>
      <dgm:t>
        <a:bodyPr/>
        <a:lstStyle/>
        <a:p>
          <a:endParaRPr lang="ru-RU"/>
        </a:p>
      </dgm:t>
    </dgm:pt>
    <dgm:pt modelId="{88A60DE1-66D1-46D2-9B26-37C4F3AB987A}" type="sibTrans" cxnId="{BEC3D33E-1AC8-4CD7-A1E3-DD955E8FFE81}">
      <dgm:prSet/>
      <dgm:spPr/>
      <dgm:t>
        <a:bodyPr/>
        <a:lstStyle/>
        <a:p>
          <a:endParaRPr lang="ru-RU"/>
        </a:p>
      </dgm:t>
    </dgm:pt>
    <dgm:pt modelId="{95F1ABC3-CCB2-4183-9DCF-8DD14CCED9C8}">
      <dgm:prSet phldrT="[Текст]"/>
      <dgm:spPr/>
      <dgm:t>
        <a:bodyPr/>
        <a:lstStyle/>
        <a:p>
          <a:r>
            <a:rPr lang="ru-RU" b="1" dirty="0" err="1" smtClean="0"/>
            <a:t>Иккинчидан</a:t>
          </a:r>
          <a:r>
            <a:rPr lang="ru-RU" b="1" dirty="0" smtClean="0"/>
            <a:t>:</a:t>
          </a:r>
          <a:endParaRPr lang="ru-RU" dirty="0"/>
        </a:p>
      </dgm:t>
    </dgm:pt>
    <dgm:pt modelId="{D5C7C6E9-5478-446C-BB90-0167DD2E27CE}" type="parTrans" cxnId="{3BF1B0EE-D490-4D10-97FA-C0A0FEC0CEB5}">
      <dgm:prSet/>
      <dgm:spPr/>
      <dgm:t>
        <a:bodyPr/>
        <a:lstStyle/>
        <a:p>
          <a:endParaRPr lang="ru-RU"/>
        </a:p>
      </dgm:t>
    </dgm:pt>
    <dgm:pt modelId="{830B680B-FA17-49C0-860B-02E650D6E743}" type="sibTrans" cxnId="{3BF1B0EE-D490-4D10-97FA-C0A0FEC0CEB5}">
      <dgm:prSet/>
      <dgm:spPr/>
      <dgm:t>
        <a:bodyPr/>
        <a:lstStyle/>
        <a:p>
          <a:endParaRPr lang="ru-RU"/>
        </a:p>
      </dgm:t>
    </dgm:pt>
    <dgm:pt modelId="{1691C897-D172-4ABB-949B-F3AA22EBFB19}">
      <dgm:prSet phldrT="[Текст]" custT="1"/>
      <dgm:spPr/>
      <dgm:t>
        <a:bodyPr/>
        <a:lstStyle/>
        <a:p>
          <a:r>
            <a:rPr lang="ru-RU" sz="1400" dirty="0" err="1" smtClean="0"/>
            <a:t>Сабзавотчилик</a:t>
          </a:r>
          <a:r>
            <a:rPr lang="ru-RU" sz="1400" dirty="0" smtClean="0"/>
            <a:t> </a:t>
          </a:r>
          <a:r>
            <a:rPr lang="ru-RU" sz="1400" dirty="0" err="1" smtClean="0"/>
            <a:t>хилма</a:t>
          </a:r>
          <a:r>
            <a:rPr lang="ru-RU" sz="1400" dirty="0" smtClean="0"/>
            <a:t> - хил </a:t>
          </a:r>
          <a:r>
            <a:rPr lang="ru-RU" sz="1400" dirty="0" err="1" smtClean="0"/>
            <a:t>экин</a:t>
          </a:r>
          <a:r>
            <a:rPr lang="ru-RU" sz="1400" dirty="0" smtClean="0"/>
            <a:t> тур, хил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навлар</a:t>
          </a:r>
          <a:r>
            <a:rPr lang="ru-RU" sz="1400" dirty="0" smtClean="0"/>
            <a:t> </a:t>
          </a:r>
          <a:r>
            <a:rPr lang="ru-RU" sz="1400" dirty="0" err="1" smtClean="0"/>
            <a:t>тўпламини</a:t>
          </a:r>
          <a:r>
            <a:rPr lang="ru-RU" sz="1400" dirty="0" smtClean="0"/>
            <a:t> </a:t>
          </a:r>
          <a:r>
            <a:rPr lang="ru-RU" sz="1400" dirty="0" err="1" smtClean="0"/>
            <a:t>ўз</a:t>
          </a:r>
          <a:r>
            <a:rPr lang="ru-RU" sz="1400" dirty="0" smtClean="0"/>
            <a:t> ичига </a:t>
          </a:r>
          <a:r>
            <a:rPr lang="ru-RU" sz="1400" dirty="0" err="1" smtClean="0"/>
            <a:t>олади</a:t>
          </a:r>
          <a:r>
            <a:rPr lang="ru-RU" sz="1400" dirty="0" smtClean="0"/>
            <a:t>. </a:t>
          </a:r>
          <a:r>
            <a:rPr lang="ru-RU" sz="1400" dirty="0" err="1" smtClean="0"/>
            <a:t>Сабзавот</a:t>
          </a:r>
          <a:r>
            <a:rPr lang="ru-RU" sz="1400" dirty="0" smtClean="0"/>
            <a:t> </a:t>
          </a:r>
          <a:r>
            <a:rPr lang="ru-RU" sz="1400" dirty="0" err="1" smtClean="0"/>
            <a:t>экинлари</a:t>
          </a:r>
          <a:r>
            <a:rPr lang="ru-RU" sz="1400" dirty="0" smtClean="0"/>
            <a:t> 14 та ботаник </a:t>
          </a:r>
          <a:r>
            <a:rPr lang="ru-RU" sz="1400" dirty="0" err="1" smtClean="0"/>
            <a:t>оилага</a:t>
          </a:r>
          <a:r>
            <a:rPr lang="ru-RU" sz="1400" dirty="0" smtClean="0"/>
            <a:t> </a:t>
          </a:r>
          <a:r>
            <a:rPr lang="ru-RU" sz="1400" dirty="0" err="1" smtClean="0"/>
            <a:t>мансуб</a:t>
          </a:r>
          <a:r>
            <a:rPr lang="ru-RU" sz="1400" dirty="0" smtClean="0"/>
            <a:t> 80 га </a:t>
          </a:r>
          <a:r>
            <a:rPr lang="ru-RU" sz="1400" dirty="0" err="1" smtClean="0"/>
            <a:t>яқин</a:t>
          </a:r>
          <a:r>
            <a:rPr lang="ru-RU" sz="1400" dirty="0" smtClean="0"/>
            <a:t> турни </a:t>
          </a:r>
          <a:r>
            <a:rPr lang="ru-RU" sz="1400" dirty="0" err="1" smtClean="0"/>
            <a:t>ўз</a:t>
          </a:r>
          <a:r>
            <a:rPr lang="uz-Cyrl-UZ" sz="1400" dirty="0" smtClean="0"/>
            <a:t> ич</a:t>
          </a:r>
          <a:r>
            <a:rPr lang="ru-RU" sz="1400" dirty="0" smtClean="0"/>
            <a:t>ига </a:t>
          </a:r>
          <a:r>
            <a:rPr lang="ru-RU" sz="1400" dirty="0" err="1" smtClean="0"/>
            <a:t>олиб</a:t>
          </a:r>
          <a:r>
            <a:rPr lang="ru-RU" sz="1400" dirty="0" smtClean="0"/>
            <a:t>, </a:t>
          </a:r>
          <a:r>
            <a:rPr lang="ru-RU" sz="1400" dirty="0" err="1" smtClean="0"/>
            <a:t>шундан</a:t>
          </a:r>
          <a:r>
            <a:rPr lang="ru-RU" sz="1400" dirty="0" smtClean="0"/>
            <a:t> 40 га </a:t>
          </a:r>
          <a:r>
            <a:rPr lang="ru-RU" sz="1400" dirty="0" err="1" smtClean="0"/>
            <a:t>яқини</a:t>
          </a:r>
          <a:r>
            <a:rPr lang="ru-RU" sz="1400" dirty="0" smtClean="0"/>
            <a:t> </a:t>
          </a:r>
          <a:r>
            <a:rPr lang="ru-RU" sz="1400" dirty="0" err="1" smtClean="0"/>
            <a:t>Ўзбекистонда</a:t>
          </a:r>
          <a:r>
            <a:rPr lang="ru-RU" sz="1400" dirty="0" smtClean="0"/>
            <a:t> </a:t>
          </a:r>
          <a:r>
            <a:rPr lang="ru-RU" sz="1400" dirty="0" err="1" smtClean="0"/>
            <a:t>экилади</a:t>
          </a:r>
          <a:r>
            <a:rPr lang="ru-RU" sz="1200" dirty="0" smtClean="0"/>
            <a:t>.</a:t>
          </a:r>
          <a:endParaRPr lang="ru-RU" sz="1200" dirty="0"/>
        </a:p>
      </dgm:t>
    </dgm:pt>
    <dgm:pt modelId="{CBC3D553-DCE7-491C-B465-9509BDE7DEC6}" type="parTrans" cxnId="{FF470F67-1599-4A83-8145-DA3E42DF46CA}">
      <dgm:prSet/>
      <dgm:spPr/>
      <dgm:t>
        <a:bodyPr/>
        <a:lstStyle/>
        <a:p>
          <a:endParaRPr lang="ru-RU"/>
        </a:p>
      </dgm:t>
    </dgm:pt>
    <dgm:pt modelId="{666B8807-BEE8-434B-8FBE-2ECFDB2362F1}" type="sibTrans" cxnId="{FF470F67-1599-4A83-8145-DA3E42DF46CA}">
      <dgm:prSet/>
      <dgm:spPr/>
      <dgm:t>
        <a:bodyPr/>
        <a:lstStyle/>
        <a:p>
          <a:endParaRPr lang="ru-RU"/>
        </a:p>
      </dgm:t>
    </dgm:pt>
    <dgm:pt modelId="{8E6A64F2-2528-4329-BDC1-6DBFD0A4E823}">
      <dgm:prSet phldrT="[Текст]"/>
      <dgm:spPr/>
      <dgm:t>
        <a:bodyPr/>
        <a:lstStyle/>
        <a:p>
          <a:r>
            <a:rPr lang="ru-RU" b="1" dirty="0" err="1" smtClean="0"/>
            <a:t>Учинчидан</a:t>
          </a:r>
          <a:r>
            <a:rPr lang="ru-RU" b="1" dirty="0" smtClean="0"/>
            <a:t>:</a:t>
          </a:r>
          <a:endParaRPr lang="ru-RU" dirty="0"/>
        </a:p>
      </dgm:t>
    </dgm:pt>
    <dgm:pt modelId="{9B4B825A-627D-457B-A40E-EF04DD967401}" type="parTrans" cxnId="{C94FDC96-EE0C-439B-862C-3263C9CE7B3A}">
      <dgm:prSet/>
      <dgm:spPr/>
      <dgm:t>
        <a:bodyPr/>
        <a:lstStyle/>
        <a:p>
          <a:endParaRPr lang="ru-RU"/>
        </a:p>
      </dgm:t>
    </dgm:pt>
    <dgm:pt modelId="{61FD806A-E5A5-4A85-938C-F3E0A4F6E81B}" type="sibTrans" cxnId="{C94FDC96-EE0C-439B-862C-3263C9CE7B3A}">
      <dgm:prSet/>
      <dgm:spPr/>
      <dgm:t>
        <a:bodyPr/>
        <a:lstStyle/>
        <a:p>
          <a:endParaRPr lang="ru-RU"/>
        </a:p>
      </dgm:t>
    </dgm:pt>
    <dgm:pt modelId="{BF9EF4AD-43C4-4306-A4EC-2E156FFF7C19}">
      <dgm:prSet phldrT="[Текст]" custT="1"/>
      <dgm:spPr/>
      <dgm:t>
        <a:bodyPr/>
        <a:lstStyle/>
        <a:p>
          <a:r>
            <a:rPr lang="ru-RU" sz="1400" dirty="0" err="1" smtClean="0"/>
            <a:t>Сабзавотчилик</a:t>
          </a:r>
          <a:r>
            <a:rPr lang="ru-RU" sz="1400" dirty="0" smtClean="0"/>
            <a:t> </a:t>
          </a:r>
          <a:r>
            <a:rPr lang="ru-RU" sz="1400" dirty="0" err="1" smtClean="0"/>
            <a:t>ўз</a:t>
          </a:r>
          <a:r>
            <a:rPr lang="ru-RU" sz="1400" dirty="0" smtClean="0"/>
            <a:t> </a:t>
          </a:r>
          <a:r>
            <a:rPr lang="ru-RU" sz="1400" dirty="0" err="1" smtClean="0"/>
            <a:t>навбатида</a:t>
          </a:r>
          <a:r>
            <a:rPr lang="ru-RU" sz="1400" dirty="0" smtClean="0"/>
            <a:t> </a:t>
          </a:r>
          <a:r>
            <a:rPr lang="ru-RU" sz="1400" dirty="0" err="1" smtClean="0"/>
            <a:t>бир</a:t>
          </a:r>
          <a:r>
            <a:rPr lang="ru-RU" sz="1400" dirty="0" smtClean="0"/>
            <a:t> </a:t>
          </a:r>
          <a:r>
            <a:rPr lang="ru-RU" sz="1400" dirty="0" err="1" smtClean="0"/>
            <a:t>неча</a:t>
          </a:r>
          <a:r>
            <a:rPr lang="ru-RU" sz="1400" dirty="0" smtClean="0"/>
            <a:t> </a:t>
          </a:r>
          <a:r>
            <a:rPr lang="ru-RU" sz="1400" dirty="0" err="1" smtClean="0"/>
            <a:t>тармоқларга</a:t>
          </a:r>
          <a:r>
            <a:rPr lang="ru-RU" sz="1400" dirty="0" smtClean="0"/>
            <a:t> </a:t>
          </a:r>
          <a:r>
            <a:rPr lang="ru-RU" sz="1400" dirty="0" err="1" smtClean="0"/>
            <a:t>бўлинади</a:t>
          </a:r>
          <a:r>
            <a:rPr lang="ru-RU" sz="1400" dirty="0" smtClean="0"/>
            <a:t>. </a:t>
          </a:r>
          <a:r>
            <a:rPr lang="ru-RU" sz="1400" dirty="0" err="1" smtClean="0"/>
            <a:t>Жумладан</a:t>
          </a:r>
          <a:r>
            <a:rPr lang="ru-RU" sz="1400" dirty="0" smtClean="0"/>
            <a:t>, </a:t>
          </a:r>
          <a:r>
            <a:rPr lang="ru-RU" sz="1400" dirty="0" err="1" smtClean="0"/>
            <a:t>полиз</a:t>
          </a:r>
          <a:r>
            <a:rPr lang="ru-RU" sz="1400" dirty="0" smtClean="0"/>
            <a:t> </a:t>
          </a:r>
          <a:r>
            <a:rPr lang="ru-RU" sz="1400" dirty="0" err="1" smtClean="0"/>
            <a:t>экинлари</a:t>
          </a:r>
          <a:r>
            <a:rPr lang="ru-RU" sz="1400" dirty="0" smtClean="0"/>
            <a:t> </a:t>
          </a:r>
          <a:r>
            <a:rPr lang="ru-RU" sz="1400" dirty="0" err="1" smtClean="0"/>
            <a:t>биологияси</a:t>
          </a:r>
          <a:r>
            <a:rPr lang="ru-RU" sz="1400" dirty="0" smtClean="0"/>
            <a:t> </a:t>
          </a:r>
          <a:r>
            <a:rPr lang="ru-RU" sz="1400" dirty="0" err="1" smtClean="0"/>
            <a:t>ва</a:t>
          </a:r>
          <a:r>
            <a:rPr lang="ru-RU" sz="1400" dirty="0" smtClean="0"/>
            <a:t> </a:t>
          </a:r>
          <a:r>
            <a:rPr lang="ru-RU" sz="1400" dirty="0" err="1" smtClean="0"/>
            <a:t>агротехникасини</a:t>
          </a:r>
          <a:r>
            <a:rPr lang="ru-RU" sz="1400" dirty="0" smtClean="0"/>
            <a:t> </a:t>
          </a:r>
          <a:r>
            <a:rPr lang="ru-RU" sz="1400" dirty="0" err="1" smtClean="0"/>
            <a:t>ишлаб</a:t>
          </a:r>
          <a:r>
            <a:rPr lang="ru-RU" sz="1400" dirty="0" smtClean="0"/>
            <a:t> </a:t>
          </a:r>
          <a:r>
            <a:rPr lang="ru-RU" sz="1400" dirty="0" err="1" smtClean="0"/>
            <a:t>чиқиш</a:t>
          </a:r>
          <a:r>
            <a:rPr lang="ru-RU" sz="1400" dirty="0" smtClean="0"/>
            <a:t> </a:t>
          </a:r>
          <a:r>
            <a:rPr lang="ru-RU" sz="1400" dirty="0" err="1" smtClean="0"/>
            <a:t>билан</a:t>
          </a:r>
          <a:r>
            <a:rPr lang="ru-RU" sz="1400" dirty="0" smtClean="0"/>
            <a:t> </a:t>
          </a:r>
          <a:r>
            <a:rPr lang="ru-RU" sz="1400" dirty="0" err="1" smtClean="0"/>
            <a:t>полизчилик</a:t>
          </a:r>
          <a:r>
            <a:rPr lang="ru-RU" sz="1400" dirty="0" smtClean="0"/>
            <a:t>, </a:t>
          </a:r>
          <a:r>
            <a:rPr lang="ru-RU" sz="1400" dirty="0" err="1" smtClean="0"/>
            <a:t>соғлом</a:t>
          </a:r>
          <a:r>
            <a:rPr lang="ru-RU" sz="1400" dirty="0" smtClean="0"/>
            <a:t>, </a:t>
          </a:r>
          <a:r>
            <a:rPr lang="ru-RU" sz="1400" dirty="0" err="1" smtClean="0"/>
            <a:t>сифатли</a:t>
          </a:r>
          <a:r>
            <a:rPr lang="ru-RU" sz="1400" dirty="0" smtClean="0"/>
            <a:t> </a:t>
          </a:r>
          <a:r>
            <a:rPr lang="ru-RU" sz="1400" dirty="0" err="1" smtClean="0"/>
            <a:t>уруғини</a:t>
          </a:r>
          <a:r>
            <a:rPr lang="ru-RU" sz="1400" dirty="0" smtClean="0"/>
            <a:t> </a:t>
          </a:r>
          <a:r>
            <a:rPr lang="ru-RU" sz="1400" dirty="0" err="1" smtClean="0"/>
            <a:t>етиштириш</a:t>
          </a:r>
          <a:r>
            <a:rPr lang="ru-RU" sz="1400" dirty="0" smtClean="0"/>
            <a:t> </a:t>
          </a:r>
          <a:r>
            <a:rPr lang="ru-RU" sz="1400" dirty="0" err="1" smtClean="0"/>
            <a:t>билан</a:t>
          </a:r>
          <a:r>
            <a:rPr lang="ru-RU" sz="1400" dirty="0" smtClean="0"/>
            <a:t> </a:t>
          </a:r>
          <a:r>
            <a:rPr lang="ru-RU" sz="1400" dirty="0" err="1" smtClean="0"/>
            <a:t>сабзавот</a:t>
          </a:r>
          <a:r>
            <a:rPr lang="ru-RU" sz="1400" dirty="0" smtClean="0"/>
            <a:t> </a:t>
          </a:r>
          <a:r>
            <a:rPr lang="ru-RU" sz="1400" dirty="0" err="1" smtClean="0"/>
            <a:t>экинлар</a:t>
          </a:r>
          <a:r>
            <a:rPr lang="ru-RU" sz="1400" dirty="0" smtClean="0"/>
            <a:t> </a:t>
          </a:r>
          <a:r>
            <a:rPr lang="ru-RU" sz="1400" dirty="0" err="1" smtClean="0"/>
            <a:t>уруғчилиги</a:t>
          </a:r>
          <a:r>
            <a:rPr lang="ru-RU" sz="1400" dirty="0" smtClean="0"/>
            <a:t> </a:t>
          </a:r>
          <a:r>
            <a:rPr lang="ru-RU" sz="1400" dirty="0" err="1" smtClean="0"/>
            <a:t>тармоғи</a:t>
          </a:r>
          <a:r>
            <a:rPr lang="ru-RU" sz="1400" dirty="0" smtClean="0"/>
            <a:t> </a:t>
          </a:r>
          <a:r>
            <a:rPr lang="ru-RU" sz="1400" dirty="0" err="1" smtClean="0"/>
            <a:t>шуғулланади</a:t>
          </a:r>
          <a:r>
            <a:rPr lang="ru-RU" sz="1400" dirty="0" smtClean="0"/>
            <a:t>.</a:t>
          </a:r>
          <a:endParaRPr lang="ru-RU" sz="1400" dirty="0"/>
        </a:p>
      </dgm:t>
    </dgm:pt>
    <dgm:pt modelId="{DC496D18-0E51-4ADF-B3A0-2627F4E61BC3}" type="parTrans" cxnId="{9811FB90-2B90-4746-9F78-0238178ABCA9}">
      <dgm:prSet/>
      <dgm:spPr/>
      <dgm:t>
        <a:bodyPr/>
        <a:lstStyle/>
        <a:p>
          <a:endParaRPr lang="ru-RU"/>
        </a:p>
      </dgm:t>
    </dgm:pt>
    <dgm:pt modelId="{A9A107F0-FB55-4A54-A21A-382D98DF504D}" type="sibTrans" cxnId="{9811FB90-2B90-4746-9F78-0238178ABCA9}">
      <dgm:prSet/>
      <dgm:spPr/>
      <dgm:t>
        <a:bodyPr/>
        <a:lstStyle/>
        <a:p>
          <a:endParaRPr lang="ru-RU"/>
        </a:p>
      </dgm:t>
    </dgm:pt>
    <dgm:pt modelId="{4EEEC485-E8B4-4C99-ABF4-718989900B86}">
      <dgm:prSet custT="1"/>
      <dgm:spPr/>
      <dgm:t>
        <a:bodyPr/>
        <a:lstStyle/>
        <a:p>
          <a:r>
            <a:rPr lang="ru-RU" sz="1600" dirty="0" smtClean="0"/>
            <a:t>1. </a:t>
          </a:r>
          <a:r>
            <a:rPr lang="ru-RU" sz="1600" dirty="0" err="1" smtClean="0"/>
            <a:t>Очиқ</a:t>
          </a:r>
          <a:r>
            <a:rPr lang="ru-RU" sz="1600" dirty="0" smtClean="0"/>
            <a:t> </a:t>
          </a:r>
          <a:r>
            <a:rPr lang="ru-RU" sz="1600" dirty="0" err="1" smtClean="0"/>
            <a:t>майдонда</a:t>
          </a:r>
          <a:r>
            <a:rPr lang="ru-RU" sz="1600" dirty="0" smtClean="0"/>
            <a:t> (</a:t>
          </a:r>
          <a:r>
            <a:rPr lang="ru-RU" sz="1600" dirty="0" err="1" smtClean="0"/>
            <a:t>далада</a:t>
          </a:r>
          <a:r>
            <a:rPr lang="ru-RU" sz="1600" dirty="0" smtClean="0"/>
            <a:t>);</a:t>
          </a:r>
          <a:endParaRPr lang="ru-RU" sz="1600" dirty="0"/>
        </a:p>
      </dgm:t>
    </dgm:pt>
    <dgm:pt modelId="{137E9709-1B6E-4339-A375-F2B8CDFBDC37}" type="parTrans" cxnId="{76BD6241-BB9D-47B9-8E41-000052C411E1}">
      <dgm:prSet/>
      <dgm:spPr/>
      <dgm:t>
        <a:bodyPr/>
        <a:lstStyle/>
        <a:p>
          <a:endParaRPr lang="ru-RU"/>
        </a:p>
      </dgm:t>
    </dgm:pt>
    <dgm:pt modelId="{52E1A587-A1CF-4FEA-973D-237C3490157A}" type="sibTrans" cxnId="{76BD6241-BB9D-47B9-8E41-000052C411E1}">
      <dgm:prSet/>
      <dgm:spPr/>
      <dgm:t>
        <a:bodyPr/>
        <a:lstStyle/>
        <a:p>
          <a:endParaRPr lang="ru-RU"/>
        </a:p>
      </dgm:t>
    </dgm:pt>
    <dgm:pt modelId="{07C4E170-8D77-4EF4-9578-D8C1F85BA622}">
      <dgm:prSet custT="1"/>
      <dgm:spPr/>
      <dgm:t>
        <a:bodyPr/>
        <a:lstStyle/>
        <a:p>
          <a:r>
            <a:rPr lang="ru-RU" sz="1600" dirty="0" smtClean="0"/>
            <a:t>2. </a:t>
          </a:r>
          <a:r>
            <a:rPr lang="ru-RU" sz="1600" dirty="0" err="1" smtClean="0"/>
            <a:t>Ёпиқ</a:t>
          </a:r>
          <a:r>
            <a:rPr lang="ru-RU" sz="1600" dirty="0" smtClean="0"/>
            <a:t> </a:t>
          </a:r>
          <a:r>
            <a:rPr lang="ru-RU" sz="1600" dirty="0" err="1" smtClean="0"/>
            <a:t>майдонда</a:t>
          </a:r>
          <a:r>
            <a:rPr lang="ru-RU" sz="1600" dirty="0" smtClean="0"/>
            <a:t> </a:t>
          </a:r>
          <a:r>
            <a:rPr lang="ru-RU" sz="1600" dirty="0" err="1" smtClean="0"/>
            <a:t>ишлаб</a:t>
          </a:r>
          <a:r>
            <a:rPr lang="ru-RU" sz="1600" dirty="0" smtClean="0"/>
            <a:t> </a:t>
          </a:r>
          <a:r>
            <a:rPr lang="ru-RU" sz="1600" dirty="0" err="1" smtClean="0"/>
            <a:t>чиқариш</a:t>
          </a:r>
          <a:r>
            <a:rPr lang="ru-RU" sz="1600" dirty="0" smtClean="0"/>
            <a:t> </a:t>
          </a:r>
          <a:r>
            <a:rPr lang="ru-RU" sz="1600" dirty="0" err="1" smtClean="0"/>
            <a:t>усулига</a:t>
          </a:r>
          <a:r>
            <a:rPr lang="ru-RU" sz="1600" dirty="0" smtClean="0"/>
            <a:t> </a:t>
          </a:r>
          <a:r>
            <a:rPr lang="ru-RU" sz="1600" dirty="0" err="1" smtClean="0"/>
            <a:t>эга</a:t>
          </a:r>
          <a:r>
            <a:rPr lang="ru-RU" sz="1600" dirty="0" smtClean="0"/>
            <a:t>.</a:t>
          </a:r>
          <a:endParaRPr lang="ru-RU" sz="1600" dirty="0"/>
        </a:p>
      </dgm:t>
    </dgm:pt>
    <dgm:pt modelId="{CBEB6087-D260-4FE8-8760-A0371E18EB88}" type="parTrans" cxnId="{8D867BD6-5B5A-43F3-9840-A2BFBFF81F6F}">
      <dgm:prSet/>
      <dgm:spPr/>
      <dgm:t>
        <a:bodyPr/>
        <a:lstStyle/>
        <a:p>
          <a:endParaRPr lang="ru-RU"/>
        </a:p>
      </dgm:t>
    </dgm:pt>
    <dgm:pt modelId="{5893A5A2-BD82-49A9-A48C-F38A09AABA0E}" type="sibTrans" cxnId="{8D867BD6-5B5A-43F3-9840-A2BFBFF81F6F}">
      <dgm:prSet/>
      <dgm:spPr/>
      <dgm:t>
        <a:bodyPr/>
        <a:lstStyle/>
        <a:p>
          <a:endParaRPr lang="ru-RU"/>
        </a:p>
      </dgm:t>
    </dgm:pt>
    <dgm:pt modelId="{706D2087-B3A7-4E5D-A211-EA676AB680AF}">
      <dgm:prSet phldrT="[Текст]"/>
      <dgm:spPr/>
      <dgm:t>
        <a:bodyPr/>
        <a:lstStyle/>
        <a:p>
          <a:r>
            <a:rPr lang="ru-RU" b="1" dirty="0" err="1" smtClean="0"/>
            <a:t>Тўртинчидан</a:t>
          </a:r>
          <a:r>
            <a:rPr lang="ru-RU" b="1" dirty="0" smtClean="0"/>
            <a:t>:</a:t>
          </a:r>
          <a:endParaRPr lang="ru-RU" dirty="0"/>
        </a:p>
      </dgm:t>
    </dgm:pt>
    <dgm:pt modelId="{08FB02E8-06B5-420E-BB6B-5223EF2485A8}" type="parTrans" cxnId="{0E3C1F6D-1E86-43C0-8A36-59A5DAB847AD}">
      <dgm:prSet/>
      <dgm:spPr/>
      <dgm:t>
        <a:bodyPr/>
        <a:lstStyle/>
        <a:p>
          <a:endParaRPr lang="ru-RU"/>
        </a:p>
      </dgm:t>
    </dgm:pt>
    <dgm:pt modelId="{5B6EE025-EB4F-4D9A-8A1A-B2D3DF37075C}" type="sibTrans" cxnId="{0E3C1F6D-1E86-43C0-8A36-59A5DAB847AD}">
      <dgm:prSet/>
      <dgm:spPr/>
      <dgm:t>
        <a:bodyPr/>
        <a:lstStyle/>
        <a:p>
          <a:endParaRPr lang="ru-RU"/>
        </a:p>
      </dgm:t>
    </dgm:pt>
    <dgm:pt modelId="{3B969A8D-5A11-4C8A-995D-3745AC941E53}">
      <dgm:prSet custT="1"/>
      <dgm:spPr/>
      <dgm:t>
        <a:bodyPr/>
        <a:lstStyle/>
        <a:p>
          <a:r>
            <a:rPr lang="ru-RU" sz="1600" dirty="0" err="1" smtClean="0"/>
            <a:t>Сабзавотчиликда</a:t>
          </a:r>
          <a:r>
            <a:rPr lang="ru-RU" sz="1600" dirty="0" smtClean="0"/>
            <a:t> </a:t>
          </a:r>
          <a:r>
            <a:rPr lang="ru-RU" sz="1600" dirty="0" err="1" smtClean="0"/>
            <a:t>ўзига</a:t>
          </a:r>
          <a:r>
            <a:rPr lang="ru-RU" sz="1600" dirty="0" smtClean="0"/>
            <a:t> </a:t>
          </a:r>
          <a:r>
            <a:rPr lang="ru-RU" sz="1600" dirty="0" err="1" smtClean="0"/>
            <a:t>хос</a:t>
          </a:r>
          <a:r>
            <a:rPr lang="ru-RU" sz="1600" dirty="0" smtClean="0"/>
            <a:t> </a:t>
          </a:r>
          <a:r>
            <a:rPr lang="ru-RU" sz="1600" dirty="0" err="1" smtClean="0"/>
            <a:t>ишлаб</a:t>
          </a:r>
          <a:r>
            <a:rPr lang="ru-RU" sz="1600" dirty="0" smtClean="0"/>
            <a:t> </a:t>
          </a:r>
          <a:r>
            <a:rPr lang="ru-RU" sz="1600" dirty="0" err="1" smtClean="0"/>
            <a:t>чиқариш</a:t>
          </a:r>
          <a:r>
            <a:rPr lang="ru-RU" sz="1600" dirty="0" smtClean="0"/>
            <a:t> </a:t>
          </a:r>
          <a:r>
            <a:rPr lang="ru-RU" sz="1600" dirty="0" err="1" smtClean="0"/>
            <a:t>усуллари</a:t>
          </a:r>
          <a:r>
            <a:rPr lang="ru-RU" sz="1600" dirty="0" smtClean="0"/>
            <a:t> (</a:t>
          </a:r>
          <a:r>
            <a:rPr lang="ru-RU" sz="1600" dirty="0" err="1" smtClean="0"/>
            <a:t>кўчат</a:t>
          </a:r>
          <a:r>
            <a:rPr lang="ru-RU" sz="1600" dirty="0" smtClean="0"/>
            <a:t> </a:t>
          </a:r>
          <a:r>
            <a:rPr lang="ru-RU" sz="1600" dirty="0" err="1" smtClean="0"/>
            <a:t>экин</a:t>
          </a:r>
          <a:r>
            <a:rPr lang="ru-RU" sz="1600" dirty="0" smtClean="0"/>
            <a:t> </a:t>
          </a:r>
          <a:r>
            <a:rPr lang="ru-RU" sz="1600" dirty="0" err="1" smtClean="0"/>
            <a:t>усули</a:t>
          </a:r>
          <a:r>
            <a:rPr lang="ru-RU" sz="1600" dirty="0" smtClean="0"/>
            <a:t>, </a:t>
          </a:r>
          <a:r>
            <a:rPr lang="ru-RU" sz="1600" dirty="0" err="1" smtClean="0"/>
            <a:t>консервалаш</a:t>
          </a:r>
          <a:r>
            <a:rPr lang="ru-RU" sz="1600" dirty="0" smtClean="0"/>
            <a:t>, </a:t>
          </a:r>
          <a:r>
            <a:rPr lang="ru-RU" sz="1600" dirty="0" err="1" smtClean="0"/>
            <a:t>қайта</a:t>
          </a:r>
          <a:r>
            <a:rPr lang="ru-RU" sz="1600" dirty="0" smtClean="0"/>
            <a:t> </a:t>
          </a:r>
          <a:r>
            <a:rPr lang="ru-RU" sz="1600" dirty="0" err="1" smtClean="0"/>
            <a:t>ўстириш</a:t>
          </a:r>
          <a:r>
            <a:rPr lang="ru-RU" sz="1600" dirty="0" smtClean="0"/>
            <a:t> </a:t>
          </a:r>
          <a:r>
            <a:rPr lang="ru-RU" sz="1600" dirty="0" err="1" smtClean="0"/>
            <a:t>кабилар</a:t>
          </a:r>
          <a:r>
            <a:rPr lang="ru-RU" sz="1600" dirty="0" smtClean="0"/>
            <a:t>) </a:t>
          </a:r>
          <a:r>
            <a:rPr lang="ru-RU" sz="1600" dirty="0" err="1" smtClean="0"/>
            <a:t>қўлланилади</a:t>
          </a:r>
          <a:endParaRPr lang="ru-RU" sz="1600" dirty="0"/>
        </a:p>
      </dgm:t>
    </dgm:pt>
    <dgm:pt modelId="{4355B95D-C056-4AB5-BB83-8E6D6AD4D92C}" type="parTrans" cxnId="{91C8B42D-B078-4CAC-B841-9B36B3480DDD}">
      <dgm:prSet/>
      <dgm:spPr/>
      <dgm:t>
        <a:bodyPr/>
        <a:lstStyle/>
        <a:p>
          <a:endParaRPr lang="ru-RU"/>
        </a:p>
      </dgm:t>
    </dgm:pt>
    <dgm:pt modelId="{9B0F9FBF-5DCF-4EB9-8EDC-18A6A370598A}" type="sibTrans" cxnId="{91C8B42D-B078-4CAC-B841-9B36B3480DDD}">
      <dgm:prSet/>
      <dgm:spPr/>
      <dgm:t>
        <a:bodyPr/>
        <a:lstStyle/>
        <a:p>
          <a:endParaRPr lang="ru-RU"/>
        </a:p>
      </dgm:t>
    </dgm:pt>
    <dgm:pt modelId="{E7494AE4-2E9E-4BB4-8855-D9C6D4C92A7F}" type="pres">
      <dgm:prSet presAssocID="{57601C2F-0761-4B04-A730-BBD14DF7635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B20F5C-FFC5-4796-95AE-69543CFFD4F1}" type="pres">
      <dgm:prSet presAssocID="{BC9D77D2-EF2A-497D-ABA3-5683D2E00787}" presName="linNode" presStyleCnt="0"/>
      <dgm:spPr/>
    </dgm:pt>
    <dgm:pt modelId="{F2873EB6-6471-4F42-A6A6-251DF3561988}" type="pres">
      <dgm:prSet presAssocID="{BC9D77D2-EF2A-497D-ABA3-5683D2E00787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A1BBD-0A91-42EA-BF69-5864FA59977A}" type="pres">
      <dgm:prSet presAssocID="{BC9D77D2-EF2A-497D-ABA3-5683D2E00787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53E4DF-10EA-4D2B-99F6-9C74C66FE5D1}" type="pres">
      <dgm:prSet presAssocID="{DBD9AAF1-EC31-4C57-B5AE-0478C8F65FE2}" presName="sp" presStyleCnt="0"/>
      <dgm:spPr/>
    </dgm:pt>
    <dgm:pt modelId="{13BFFC6E-8230-4FBE-BF35-7B25CDA11CCD}" type="pres">
      <dgm:prSet presAssocID="{95F1ABC3-CCB2-4183-9DCF-8DD14CCED9C8}" presName="linNode" presStyleCnt="0"/>
      <dgm:spPr/>
    </dgm:pt>
    <dgm:pt modelId="{153361CA-1168-45CF-90B4-70EAF4894D8A}" type="pres">
      <dgm:prSet presAssocID="{95F1ABC3-CCB2-4183-9DCF-8DD14CCED9C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4AD173-BD52-4102-B6C1-3F4F3CFC3DD5}" type="pres">
      <dgm:prSet presAssocID="{95F1ABC3-CCB2-4183-9DCF-8DD14CCED9C8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E4428A-1EE7-4208-B009-756E6C5F2344}" type="pres">
      <dgm:prSet presAssocID="{830B680B-FA17-49C0-860B-02E650D6E743}" presName="sp" presStyleCnt="0"/>
      <dgm:spPr/>
    </dgm:pt>
    <dgm:pt modelId="{DA3ED2B5-EE44-41F2-BF0E-8ECB4CB84D65}" type="pres">
      <dgm:prSet presAssocID="{8E6A64F2-2528-4329-BDC1-6DBFD0A4E823}" presName="linNode" presStyleCnt="0"/>
      <dgm:spPr/>
    </dgm:pt>
    <dgm:pt modelId="{C149E6BE-3235-4356-861C-E6ADCBECBE57}" type="pres">
      <dgm:prSet presAssocID="{8E6A64F2-2528-4329-BDC1-6DBFD0A4E823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8885D4-60EA-4B1A-BB42-0E3FD3EF615E}" type="pres">
      <dgm:prSet presAssocID="{8E6A64F2-2528-4329-BDC1-6DBFD0A4E823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1EB047-582B-4703-9C5B-53F80D7FE188}" type="pres">
      <dgm:prSet presAssocID="{61FD806A-E5A5-4A85-938C-F3E0A4F6E81B}" presName="sp" presStyleCnt="0"/>
      <dgm:spPr/>
    </dgm:pt>
    <dgm:pt modelId="{A0C7958E-725E-4D65-A0E0-5033683A2157}" type="pres">
      <dgm:prSet presAssocID="{706D2087-B3A7-4E5D-A211-EA676AB680AF}" presName="linNode" presStyleCnt="0"/>
      <dgm:spPr/>
    </dgm:pt>
    <dgm:pt modelId="{6338B91F-6C15-4780-BA8F-1F101C630E53}" type="pres">
      <dgm:prSet presAssocID="{706D2087-B3A7-4E5D-A211-EA676AB680AF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69315-0E3E-41B8-BA7E-92A603F479BB}" type="pres">
      <dgm:prSet presAssocID="{706D2087-B3A7-4E5D-A211-EA676AB680AF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31CBD9-0614-4D37-A1C3-E2F21F153004}" type="presOf" srcId="{706D2087-B3A7-4E5D-A211-EA676AB680AF}" destId="{6338B91F-6C15-4780-BA8F-1F101C630E53}" srcOrd="0" destOrd="0" presId="urn:microsoft.com/office/officeart/2005/8/layout/vList5"/>
    <dgm:cxn modelId="{37DEFD48-2C8F-44DB-87C7-DDC46EE6C126}" type="presOf" srcId="{57601C2F-0761-4B04-A730-BBD14DF76352}" destId="{E7494AE4-2E9E-4BB4-8855-D9C6D4C92A7F}" srcOrd="0" destOrd="0" presId="urn:microsoft.com/office/officeart/2005/8/layout/vList5"/>
    <dgm:cxn modelId="{5CE05C99-408D-4607-8F97-BA82600E6116}" type="presOf" srcId="{E3573809-D836-4C0B-B7B7-41F4481F598F}" destId="{F4AA1BBD-0A91-42EA-BF69-5864FA59977A}" srcOrd="0" destOrd="0" presId="urn:microsoft.com/office/officeart/2005/8/layout/vList5"/>
    <dgm:cxn modelId="{BA8772F6-5332-477A-A1F3-F44D73792B2E}" type="presOf" srcId="{95F1ABC3-CCB2-4183-9DCF-8DD14CCED9C8}" destId="{153361CA-1168-45CF-90B4-70EAF4894D8A}" srcOrd="0" destOrd="0" presId="urn:microsoft.com/office/officeart/2005/8/layout/vList5"/>
    <dgm:cxn modelId="{9811FB90-2B90-4746-9F78-0238178ABCA9}" srcId="{706D2087-B3A7-4E5D-A211-EA676AB680AF}" destId="{BF9EF4AD-43C4-4306-A4EC-2E156FFF7C19}" srcOrd="0" destOrd="0" parTransId="{DC496D18-0E51-4ADF-B3A0-2627F4E61BC3}" sibTransId="{A9A107F0-FB55-4A54-A21A-382D98DF504D}"/>
    <dgm:cxn modelId="{F9D977CC-92FA-4BF0-895B-B5DCCFC9AA19}" type="presOf" srcId="{BC9D77D2-EF2A-497D-ABA3-5683D2E00787}" destId="{F2873EB6-6471-4F42-A6A6-251DF3561988}" srcOrd="0" destOrd="0" presId="urn:microsoft.com/office/officeart/2005/8/layout/vList5"/>
    <dgm:cxn modelId="{76BD6241-BB9D-47B9-8E41-000052C411E1}" srcId="{BC9D77D2-EF2A-497D-ABA3-5683D2E00787}" destId="{4EEEC485-E8B4-4C99-ABF4-718989900B86}" srcOrd="1" destOrd="0" parTransId="{137E9709-1B6E-4339-A375-F2B8CDFBDC37}" sibTransId="{52E1A587-A1CF-4FEA-973D-237C3490157A}"/>
    <dgm:cxn modelId="{3BF1B0EE-D490-4D10-97FA-C0A0FEC0CEB5}" srcId="{57601C2F-0761-4B04-A730-BBD14DF76352}" destId="{95F1ABC3-CCB2-4183-9DCF-8DD14CCED9C8}" srcOrd="1" destOrd="0" parTransId="{D5C7C6E9-5478-446C-BB90-0167DD2E27CE}" sibTransId="{830B680B-FA17-49C0-860B-02E650D6E743}"/>
    <dgm:cxn modelId="{82B0584E-A1C5-4199-8EC6-3410E612E1F6}" type="presOf" srcId="{07C4E170-8D77-4EF4-9578-D8C1F85BA622}" destId="{F4AA1BBD-0A91-42EA-BF69-5864FA59977A}" srcOrd="0" destOrd="2" presId="urn:microsoft.com/office/officeart/2005/8/layout/vList5"/>
    <dgm:cxn modelId="{FF470F67-1599-4A83-8145-DA3E42DF46CA}" srcId="{95F1ABC3-CCB2-4183-9DCF-8DD14CCED9C8}" destId="{1691C897-D172-4ABB-949B-F3AA22EBFB19}" srcOrd="0" destOrd="0" parTransId="{CBC3D553-DCE7-491C-B465-9509BDE7DEC6}" sibTransId="{666B8807-BEE8-434B-8FBE-2ECFDB2362F1}"/>
    <dgm:cxn modelId="{91C8B42D-B078-4CAC-B841-9B36B3480DDD}" srcId="{8E6A64F2-2528-4329-BDC1-6DBFD0A4E823}" destId="{3B969A8D-5A11-4C8A-995D-3745AC941E53}" srcOrd="0" destOrd="0" parTransId="{4355B95D-C056-4AB5-BB83-8E6D6AD4D92C}" sibTransId="{9B0F9FBF-5DCF-4EB9-8EDC-18A6A370598A}"/>
    <dgm:cxn modelId="{C94FDC96-EE0C-439B-862C-3263C9CE7B3A}" srcId="{57601C2F-0761-4B04-A730-BBD14DF76352}" destId="{8E6A64F2-2528-4329-BDC1-6DBFD0A4E823}" srcOrd="2" destOrd="0" parTransId="{9B4B825A-627D-457B-A40E-EF04DD967401}" sibTransId="{61FD806A-E5A5-4A85-938C-F3E0A4F6E81B}"/>
    <dgm:cxn modelId="{8D867BD6-5B5A-43F3-9840-A2BFBFF81F6F}" srcId="{BC9D77D2-EF2A-497D-ABA3-5683D2E00787}" destId="{07C4E170-8D77-4EF4-9578-D8C1F85BA622}" srcOrd="2" destOrd="0" parTransId="{CBEB6087-D260-4FE8-8760-A0371E18EB88}" sibTransId="{5893A5A2-BD82-49A9-A48C-F38A09AABA0E}"/>
    <dgm:cxn modelId="{1B84BDB4-1947-4CE9-8B3A-913AF7C5E059}" type="presOf" srcId="{BF9EF4AD-43C4-4306-A4EC-2E156FFF7C19}" destId="{12069315-0E3E-41B8-BA7E-92A603F479BB}" srcOrd="0" destOrd="0" presId="urn:microsoft.com/office/officeart/2005/8/layout/vList5"/>
    <dgm:cxn modelId="{F9D7BFBB-1C9E-4F91-A545-48E967A26E78}" type="presOf" srcId="{1691C897-D172-4ABB-949B-F3AA22EBFB19}" destId="{704AD173-BD52-4102-B6C1-3F4F3CFC3DD5}" srcOrd="0" destOrd="0" presId="urn:microsoft.com/office/officeart/2005/8/layout/vList5"/>
    <dgm:cxn modelId="{521A9AA4-EC3C-432C-BE79-224192A910B6}" type="presOf" srcId="{8E6A64F2-2528-4329-BDC1-6DBFD0A4E823}" destId="{C149E6BE-3235-4356-861C-E6ADCBECBE57}" srcOrd="0" destOrd="0" presId="urn:microsoft.com/office/officeart/2005/8/layout/vList5"/>
    <dgm:cxn modelId="{2E0EABDC-E59E-4112-901E-3F3F1FF8A379}" type="presOf" srcId="{3B969A8D-5A11-4C8A-995D-3745AC941E53}" destId="{818885D4-60EA-4B1A-BB42-0E3FD3EF615E}" srcOrd="0" destOrd="0" presId="urn:microsoft.com/office/officeart/2005/8/layout/vList5"/>
    <dgm:cxn modelId="{E202B0E0-767A-4E24-9440-CC58CCD2FF21}" srcId="{57601C2F-0761-4B04-A730-BBD14DF76352}" destId="{BC9D77D2-EF2A-497D-ABA3-5683D2E00787}" srcOrd="0" destOrd="0" parTransId="{34A6AECD-84DC-4BDD-9727-3FBC5C413186}" sibTransId="{DBD9AAF1-EC31-4C57-B5AE-0478C8F65FE2}"/>
    <dgm:cxn modelId="{0E3C1F6D-1E86-43C0-8A36-59A5DAB847AD}" srcId="{57601C2F-0761-4B04-A730-BBD14DF76352}" destId="{706D2087-B3A7-4E5D-A211-EA676AB680AF}" srcOrd="3" destOrd="0" parTransId="{08FB02E8-06B5-420E-BB6B-5223EF2485A8}" sibTransId="{5B6EE025-EB4F-4D9A-8A1A-B2D3DF37075C}"/>
    <dgm:cxn modelId="{0F2F29B5-EC13-4126-8C42-8EF598103815}" type="presOf" srcId="{4EEEC485-E8B4-4C99-ABF4-718989900B86}" destId="{F4AA1BBD-0A91-42EA-BF69-5864FA59977A}" srcOrd="0" destOrd="1" presId="urn:microsoft.com/office/officeart/2005/8/layout/vList5"/>
    <dgm:cxn modelId="{BEC3D33E-1AC8-4CD7-A1E3-DD955E8FFE81}" srcId="{BC9D77D2-EF2A-497D-ABA3-5683D2E00787}" destId="{E3573809-D836-4C0B-B7B7-41F4481F598F}" srcOrd="0" destOrd="0" parTransId="{CA20AD70-4F5A-4289-9C87-9CE157320528}" sibTransId="{88A60DE1-66D1-46D2-9B26-37C4F3AB987A}"/>
    <dgm:cxn modelId="{FE05FDB6-0896-4530-A66E-82CA17EFA28C}" type="presParOf" srcId="{E7494AE4-2E9E-4BB4-8855-D9C6D4C92A7F}" destId="{28B20F5C-FFC5-4796-95AE-69543CFFD4F1}" srcOrd="0" destOrd="0" presId="urn:microsoft.com/office/officeart/2005/8/layout/vList5"/>
    <dgm:cxn modelId="{C058AFFF-C1EF-4A63-B6D1-0CA9ABE6A9B4}" type="presParOf" srcId="{28B20F5C-FFC5-4796-95AE-69543CFFD4F1}" destId="{F2873EB6-6471-4F42-A6A6-251DF3561988}" srcOrd="0" destOrd="0" presId="urn:microsoft.com/office/officeart/2005/8/layout/vList5"/>
    <dgm:cxn modelId="{3861B212-8663-43DA-A716-96898DB06ADC}" type="presParOf" srcId="{28B20F5C-FFC5-4796-95AE-69543CFFD4F1}" destId="{F4AA1BBD-0A91-42EA-BF69-5864FA59977A}" srcOrd="1" destOrd="0" presId="urn:microsoft.com/office/officeart/2005/8/layout/vList5"/>
    <dgm:cxn modelId="{8697E65B-8A49-48D0-9247-C852B0C89FB6}" type="presParOf" srcId="{E7494AE4-2E9E-4BB4-8855-D9C6D4C92A7F}" destId="{1A53E4DF-10EA-4D2B-99F6-9C74C66FE5D1}" srcOrd="1" destOrd="0" presId="urn:microsoft.com/office/officeart/2005/8/layout/vList5"/>
    <dgm:cxn modelId="{E6AA9862-ED45-412E-A75C-81CA49ED4434}" type="presParOf" srcId="{E7494AE4-2E9E-4BB4-8855-D9C6D4C92A7F}" destId="{13BFFC6E-8230-4FBE-BF35-7B25CDA11CCD}" srcOrd="2" destOrd="0" presId="urn:microsoft.com/office/officeart/2005/8/layout/vList5"/>
    <dgm:cxn modelId="{3B354AB4-1B40-471E-A479-80FCBF9E85F3}" type="presParOf" srcId="{13BFFC6E-8230-4FBE-BF35-7B25CDA11CCD}" destId="{153361CA-1168-45CF-90B4-70EAF4894D8A}" srcOrd="0" destOrd="0" presId="urn:microsoft.com/office/officeart/2005/8/layout/vList5"/>
    <dgm:cxn modelId="{A428AE19-895C-4F8D-94F5-16C12B2D9942}" type="presParOf" srcId="{13BFFC6E-8230-4FBE-BF35-7B25CDA11CCD}" destId="{704AD173-BD52-4102-B6C1-3F4F3CFC3DD5}" srcOrd="1" destOrd="0" presId="urn:microsoft.com/office/officeart/2005/8/layout/vList5"/>
    <dgm:cxn modelId="{60FD60CA-17DE-4AB1-8F32-FD3AB348BE5B}" type="presParOf" srcId="{E7494AE4-2E9E-4BB4-8855-D9C6D4C92A7F}" destId="{04E4428A-1EE7-4208-B009-756E6C5F2344}" srcOrd="3" destOrd="0" presId="urn:microsoft.com/office/officeart/2005/8/layout/vList5"/>
    <dgm:cxn modelId="{BFF8275A-9C08-47C9-B779-4FBA7A2B4BCA}" type="presParOf" srcId="{E7494AE4-2E9E-4BB4-8855-D9C6D4C92A7F}" destId="{DA3ED2B5-EE44-41F2-BF0E-8ECB4CB84D65}" srcOrd="4" destOrd="0" presId="urn:microsoft.com/office/officeart/2005/8/layout/vList5"/>
    <dgm:cxn modelId="{1BE73315-D88E-4071-BDA1-9D01BC9BF9C6}" type="presParOf" srcId="{DA3ED2B5-EE44-41F2-BF0E-8ECB4CB84D65}" destId="{C149E6BE-3235-4356-861C-E6ADCBECBE57}" srcOrd="0" destOrd="0" presId="urn:microsoft.com/office/officeart/2005/8/layout/vList5"/>
    <dgm:cxn modelId="{CCA333DB-EFA7-4AFA-BA7D-3629412BFAE3}" type="presParOf" srcId="{DA3ED2B5-EE44-41F2-BF0E-8ECB4CB84D65}" destId="{818885D4-60EA-4B1A-BB42-0E3FD3EF615E}" srcOrd="1" destOrd="0" presId="urn:microsoft.com/office/officeart/2005/8/layout/vList5"/>
    <dgm:cxn modelId="{6961D8C8-C060-418D-946F-867314F6A06C}" type="presParOf" srcId="{E7494AE4-2E9E-4BB4-8855-D9C6D4C92A7F}" destId="{391EB047-582B-4703-9C5B-53F80D7FE188}" srcOrd="5" destOrd="0" presId="urn:microsoft.com/office/officeart/2005/8/layout/vList5"/>
    <dgm:cxn modelId="{8E58FF63-770D-45AC-8D8B-A36960057BBF}" type="presParOf" srcId="{E7494AE4-2E9E-4BB4-8855-D9C6D4C92A7F}" destId="{A0C7958E-725E-4D65-A0E0-5033683A2157}" srcOrd="6" destOrd="0" presId="urn:microsoft.com/office/officeart/2005/8/layout/vList5"/>
    <dgm:cxn modelId="{A0702C03-C339-4FE6-953E-A503954EEB12}" type="presParOf" srcId="{A0C7958E-725E-4D65-A0E0-5033683A2157}" destId="{6338B91F-6C15-4780-BA8F-1F101C630E53}" srcOrd="0" destOrd="0" presId="urn:microsoft.com/office/officeart/2005/8/layout/vList5"/>
    <dgm:cxn modelId="{821DFDE6-5B18-4DBA-B1CF-F919C59CA15A}" type="presParOf" srcId="{A0C7958E-725E-4D65-A0E0-5033683A2157}" destId="{12069315-0E3E-41B8-BA7E-92A603F479B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998DF-CA57-4099-84D6-04D81450D286}" type="doc">
      <dgm:prSet loTypeId="urn:microsoft.com/office/officeart/2005/8/layout/list1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4F80509F-F619-4737-96DD-021238C30716}" type="pres">
      <dgm:prSet presAssocID="{902998DF-CA57-4099-84D6-04D81450D28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A4396C2-0A8D-463F-AE66-DD2BBA80F35E}" type="presOf" srcId="{902998DF-CA57-4099-84D6-04D81450D286}" destId="{4F80509F-F619-4737-96DD-021238C30716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13F6DB-5160-4500-9A3A-ED2503C71EE7}" type="doc">
      <dgm:prSet loTypeId="urn:microsoft.com/office/officeart/2005/8/layout/hList3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4624D5EA-7D9A-4EAE-8888-BA3059FFF5FE}">
      <dgm:prSet phldrT="[Текст]"/>
      <dgm:spPr/>
      <dgm:t>
        <a:bodyPr/>
        <a:lstStyle/>
        <a:p>
          <a:r>
            <a:rPr lang="uz-Cyrl-U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rPr>
            <a:t>Сабзавотчиликда иккита йўналиш: бири ташқи муҳитни ўсимликлар талабларига мувофиқлаштириш, иккинчиси - ўсимликларни шу мавжуд муҳит шароитига мослаштиришга доим ҳаракат қилинган.</a:t>
          </a:r>
          <a:endParaRPr lang="ru-RU" dirty="0"/>
        </a:p>
      </dgm:t>
    </dgm:pt>
    <dgm:pt modelId="{26E78752-82BA-4805-9A11-C67D219C47BC}" type="parTrans" cxnId="{272D6991-0DF1-4CA3-A928-EA00CCE778D0}">
      <dgm:prSet/>
      <dgm:spPr/>
      <dgm:t>
        <a:bodyPr/>
        <a:lstStyle/>
        <a:p>
          <a:endParaRPr lang="ru-RU"/>
        </a:p>
      </dgm:t>
    </dgm:pt>
    <dgm:pt modelId="{0FAF6A60-A654-43E3-A2E1-E275911403F9}" type="sibTrans" cxnId="{272D6991-0DF1-4CA3-A928-EA00CCE778D0}">
      <dgm:prSet/>
      <dgm:spPr/>
      <dgm:t>
        <a:bodyPr/>
        <a:lstStyle/>
        <a:p>
          <a:endParaRPr lang="ru-RU"/>
        </a:p>
      </dgm:t>
    </dgm:pt>
    <dgm:pt modelId="{3867631C-D5D2-4A4A-B566-895FBD3FE4F4}">
      <dgm:prSet phldrT="[Текст]"/>
      <dgm:spPr/>
      <dgm:t>
        <a:bodyPr/>
        <a:lstStyle/>
        <a:p>
          <a:r>
            <a:rPr lang="uz-Cyrl-UZ" b="1" dirty="0" smtClean="0"/>
            <a:t>Биринчи йўналиш - ишлаб чиқаришни минтақалаштириш, экиш муддатларини, етиштириш усулларини аниқлаш ва ташқи муҳит шароитларини  бошқаришга оид чора – тадбирлар мажмуини қўллаш. </a:t>
          </a:r>
          <a:endParaRPr lang="ru-RU" b="1" dirty="0"/>
        </a:p>
      </dgm:t>
    </dgm:pt>
    <dgm:pt modelId="{EF4DD731-5378-4F81-8283-E16EE4F27DE2}" type="parTrans" cxnId="{2C315D5D-6F24-40FD-B702-51168F81FAF8}">
      <dgm:prSet/>
      <dgm:spPr/>
      <dgm:t>
        <a:bodyPr/>
        <a:lstStyle/>
        <a:p>
          <a:endParaRPr lang="ru-RU"/>
        </a:p>
      </dgm:t>
    </dgm:pt>
    <dgm:pt modelId="{476A34F4-3C15-43EA-95E3-3D9018720633}" type="sibTrans" cxnId="{2C315D5D-6F24-40FD-B702-51168F81FAF8}">
      <dgm:prSet/>
      <dgm:spPr/>
      <dgm:t>
        <a:bodyPr/>
        <a:lstStyle/>
        <a:p>
          <a:endParaRPr lang="ru-RU"/>
        </a:p>
      </dgm:t>
    </dgm:pt>
    <dgm:pt modelId="{C65AEF30-2C34-4AF6-A946-741225A2B1E5}">
      <dgm:prSet phldrT="[Текст]"/>
      <dgm:spPr/>
      <dgm:t>
        <a:bodyPr/>
        <a:lstStyle/>
        <a:p>
          <a:r>
            <a:rPr lang="uz-Cyrl-UZ" b="1" dirty="0" smtClean="0">
              <a:solidFill>
                <a:srgbClr val="173A8D"/>
              </a:solidFill>
            </a:rPr>
            <a:t>Иккинчи йўналиш - ўсимликларни ташқи муҳит шароитларига мослаштиришга бевосита ва билвосита таъсир этувчи усулларни қўллаш билан адаптация даражасини оширишга экстримал ноқулай шароитлари чидамлилигини ошириш орқали эришилади.</a:t>
          </a:r>
          <a:endParaRPr lang="ru-RU" b="1" dirty="0">
            <a:solidFill>
              <a:srgbClr val="173A8D"/>
            </a:solidFill>
          </a:endParaRPr>
        </a:p>
      </dgm:t>
    </dgm:pt>
    <dgm:pt modelId="{74324DFC-9FDE-4BB4-B03F-DB320551B329}" type="parTrans" cxnId="{4A24CF5F-FD56-49B3-A661-00E700D36B33}">
      <dgm:prSet/>
      <dgm:spPr/>
      <dgm:t>
        <a:bodyPr/>
        <a:lstStyle/>
        <a:p>
          <a:endParaRPr lang="ru-RU"/>
        </a:p>
      </dgm:t>
    </dgm:pt>
    <dgm:pt modelId="{8FD1B867-85D8-428F-A8C6-8494E2E734AB}" type="sibTrans" cxnId="{4A24CF5F-FD56-49B3-A661-00E700D36B33}">
      <dgm:prSet/>
      <dgm:spPr/>
      <dgm:t>
        <a:bodyPr/>
        <a:lstStyle/>
        <a:p>
          <a:endParaRPr lang="ru-RU"/>
        </a:p>
      </dgm:t>
    </dgm:pt>
    <dgm:pt modelId="{C6414997-F5DE-461D-B873-6D49FB381112}" type="pres">
      <dgm:prSet presAssocID="{FA13F6DB-5160-4500-9A3A-ED2503C71EE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7B6553-0032-43DC-99A6-911006C9547D}" type="pres">
      <dgm:prSet presAssocID="{4624D5EA-7D9A-4EAE-8888-BA3059FFF5FE}" presName="roof" presStyleLbl="dkBgShp" presStyleIdx="0" presStyleCnt="2" custLinFactNeighborX="1131" custLinFactNeighborY="2758"/>
      <dgm:spPr/>
      <dgm:t>
        <a:bodyPr/>
        <a:lstStyle/>
        <a:p>
          <a:endParaRPr lang="ru-RU"/>
        </a:p>
      </dgm:t>
    </dgm:pt>
    <dgm:pt modelId="{10D66EFD-9FC7-454C-9A49-36E83D1DBD11}" type="pres">
      <dgm:prSet presAssocID="{4624D5EA-7D9A-4EAE-8888-BA3059FFF5FE}" presName="pillars" presStyleCnt="0"/>
      <dgm:spPr/>
    </dgm:pt>
    <dgm:pt modelId="{E4FC20EA-A63D-4C1A-A8DE-F370912EDEB4}" type="pres">
      <dgm:prSet presAssocID="{4624D5EA-7D9A-4EAE-8888-BA3059FFF5FE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C71B22-8BE9-428D-ADBD-B546C700F1ED}" type="pres">
      <dgm:prSet presAssocID="{C65AEF30-2C34-4AF6-A946-741225A2B1E5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B46180-43B5-490B-B0AD-FD49A3810875}" type="pres">
      <dgm:prSet presAssocID="{4624D5EA-7D9A-4EAE-8888-BA3059FFF5FE}" presName="base" presStyleLbl="dkBgShp" presStyleIdx="1" presStyleCnt="2"/>
      <dgm:spPr/>
    </dgm:pt>
  </dgm:ptLst>
  <dgm:cxnLst>
    <dgm:cxn modelId="{68559103-89F5-4B9F-9BE7-131D6723893F}" type="presOf" srcId="{4624D5EA-7D9A-4EAE-8888-BA3059FFF5FE}" destId="{BA7B6553-0032-43DC-99A6-911006C9547D}" srcOrd="0" destOrd="0" presId="urn:microsoft.com/office/officeart/2005/8/layout/hList3"/>
    <dgm:cxn modelId="{F96404C8-28B9-43F5-A6E0-E2AD0C78AB51}" type="presOf" srcId="{3867631C-D5D2-4A4A-B566-895FBD3FE4F4}" destId="{E4FC20EA-A63D-4C1A-A8DE-F370912EDEB4}" srcOrd="0" destOrd="0" presId="urn:microsoft.com/office/officeart/2005/8/layout/hList3"/>
    <dgm:cxn modelId="{272D6991-0DF1-4CA3-A928-EA00CCE778D0}" srcId="{FA13F6DB-5160-4500-9A3A-ED2503C71EE7}" destId="{4624D5EA-7D9A-4EAE-8888-BA3059FFF5FE}" srcOrd="0" destOrd="0" parTransId="{26E78752-82BA-4805-9A11-C67D219C47BC}" sibTransId="{0FAF6A60-A654-43E3-A2E1-E275911403F9}"/>
    <dgm:cxn modelId="{4A24CF5F-FD56-49B3-A661-00E700D36B33}" srcId="{4624D5EA-7D9A-4EAE-8888-BA3059FFF5FE}" destId="{C65AEF30-2C34-4AF6-A946-741225A2B1E5}" srcOrd="1" destOrd="0" parTransId="{74324DFC-9FDE-4BB4-B03F-DB320551B329}" sibTransId="{8FD1B867-85D8-428F-A8C6-8494E2E734AB}"/>
    <dgm:cxn modelId="{87DE0641-E87C-4335-9019-EF5C70D1D749}" type="presOf" srcId="{C65AEF30-2C34-4AF6-A946-741225A2B1E5}" destId="{F0C71B22-8BE9-428D-ADBD-B546C700F1ED}" srcOrd="0" destOrd="0" presId="urn:microsoft.com/office/officeart/2005/8/layout/hList3"/>
    <dgm:cxn modelId="{B50518DF-3105-4530-B61B-684FAD13E3E2}" type="presOf" srcId="{FA13F6DB-5160-4500-9A3A-ED2503C71EE7}" destId="{C6414997-F5DE-461D-B873-6D49FB381112}" srcOrd="0" destOrd="0" presId="urn:microsoft.com/office/officeart/2005/8/layout/hList3"/>
    <dgm:cxn modelId="{2C315D5D-6F24-40FD-B702-51168F81FAF8}" srcId="{4624D5EA-7D9A-4EAE-8888-BA3059FFF5FE}" destId="{3867631C-D5D2-4A4A-B566-895FBD3FE4F4}" srcOrd="0" destOrd="0" parTransId="{EF4DD731-5378-4F81-8283-E16EE4F27DE2}" sibTransId="{476A34F4-3C15-43EA-95E3-3D9018720633}"/>
    <dgm:cxn modelId="{0AFB4C8D-21B5-4F22-9223-E812DF7B61D2}" type="presParOf" srcId="{C6414997-F5DE-461D-B873-6D49FB381112}" destId="{BA7B6553-0032-43DC-99A6-911006C9547D}" srcOrd="0" destOrd="0" presId="urn:microsoft.com/office/officeart/2005/8/layout/hList3"/>
    <dgm:cxn modelId="{61239C3F-D437-4182-BD67-A5AA27C43F90}" type="presParOf" srcId="{C6414997-F5DE-461D-B873-6D49FB381112}" destId="{10D66EFD-9FC7-454C-9A49-36E83D1DBD11}" srcOrd="1" destOrd="0" presId="urn:microsoft.com/office/officeart/2005/8/layout/hList3"/>
    <dgm:cxn modelId="{C6B7BDB0-900A-4D9D-ABD4-7BAD19314124}" type="presParOf" srcId="{10D66EFD-9FC7-454C-9A49-36E83D1DBD11}" destId="{E4FC20EA-A63D-4C1A-A8DE-F370912EDEB4}" srcOrd="0" destOrd="0" presId="urn:microsoft.com/office/officeart/2005/8/layout/hList3"/>
    <dgm:cxn modelId="{8A13BE57-05C1-4420-91E8-E55C32A744FE}" type="presParOf" srcId="{10D66EFD-9FC7-454C-9A49-36E83D1DBD11}" destId="{F0C71B22-8BE9-428D-ADBD-B546C700F1ED}" srcOrd="1" destOrd="0" presId="urn:microsoft.com/office/officeart/2005/8/layout/hList3"/>
    <dgm:cxn modelId="{F09FC4C6-24C4-4888-90D1-C40D33F72A8D}" type="presParOf" srcId="{C6414997-F5DE-461D-B873-6D49FB381112}" destId="{0DB46180-43B5-490B-B0AD-FD49A3810875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9DE0E6D-1D84-452E-A389-C65F0D733DB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893B5211-6F20-4FBE-BB4A-DE1F0787AE71}">
      <dgm:prSet phldrT="[Текст]"/>
      <dgm:spPr/>
      <dgm:t>
        <a:bodyPr/>
        <a:lstStyle/>
        <a:p>
          <a:r>
            <a:rPr lang="uz-Cyrl-UZ" b="1" dirty="0" smtClean="0"/>
            <a:t>Биринчидан:</a:t>
          </a:r>
          <a:r>
            <a:rPr lang="uz-Cyrl-UZ" dirty="0" smtClean="0"/>
            <a:t> Сабзавот экинлари ҳосилдорлигини ошириш ва  таннархини арзонлаштириш</a:t>
          </a:r>
          <a:endParaRPr lang="ru-RU" dirty="0"/>
        </a:p>
      </dgm:t>
    </dgm:pt>
    <dgm:pt modelId="{2B08B0CD-1752-4285-A076-DD664EAF6C55}" type="parTrans" cxnId="{6F89A389-5B52-4F90-A7B1-3D6AA17CE94D}">
      <dgm:prSet/>
      <dgm:spPr/>
      <dgm:t>
        <a:bodyPr/>
        <a:lstStyle/>
        <a:p>
          <a:endParaRPr lang="ru-RU"/>
        </a:p>
      </dgm:t>
    </dgm:pt>
    <dgm:pt modelId="{95BBCA5C-E35A-43C9-AC3E-6E6802C7D2CE}" type="sibTrans" cxnId="{6F89A389-5B52-4F90-A7B1-3D6AA17CE94D}">
      <dgm:prSet/>
      <dgm:spPr/>
      <dgm:t>
        <a:bodyPr/>
        <a:lstStyle/>
        <a:p>
          <a:endParaRPr lang="ru-RU"/>
        </a:p>
      </dgm:t>
    </dgm:pt>
    <dgm:pt modelId="{FA90289C-3354-4DF9-9D39-84FA818D25D5}">
      <dgm:prSet phldrT="[Текст]"/>
      <dgm:spPr/>
      <dgm:t>
        <a:bodyPr/>
        <a:lstStyle/>
        <a:p>
          <a:r>
            <a:rPr lang="uz-Cyrl-UZ" b="1" dirty="0" smtClean="0"/>
            <a:t>Иккинчидан:</a:t>
          </a:r>
          <a:r>
            <a:rPr lang="uz-Cyrl-UZ" dirty="0" smtClean="0"/>
            <a:t> Аҳолини сабзавот билан таъминлашда мавсумийликни бартараф этиш</a:t>
          </a:r>
          <a:endParaRPr lang="ru-RU" dirty="0"/>
        </a:p>
      </dgm:t>
    </dgm:pt>
    <dgm:pt modelId="{188B8B2D-8644-434D-9A51-105579C8919F}" type="parTrans" cxnId="{63E790F0-71A7-4494-833E-27B579F7E2A1}">
      <dgm:prSet/>
      <dgm:spPr/>
      <dgm:t>
        <a:bodyPr/>
        <a:lstStyle/>
        <a:p>
          <a:endParaRPr lang="ru-RU"/>
        </a:p>
      </dgm:t>
    </dgm:pt>
    <dgm:pt modelId="{CE1D46A8-4360-41E5-9901-44E6813C412D}" type="sibTrans" cxnId="{63E790F0-71A7-4494-833E-27B579F7E2A1}">
      <dgm:prSet/>
      <dgm:spPr/>
      <dgm:t>
        <a:bodyPr/>
        <a:lstStyle/>
        <a:p>
          <a:endParaRPr lang="ru-RU"/>
        </a:p>
      </dgm:t>
    </dgm:pt>
    <dgm:pt modelId="{7E9E4D4C-939D-4152-BDE2-8A976222CAF7}">
      <dgm:prSet phldrT="[Текст]"/>
      <dgm:spPr/>
      <dgm:t>
        <a:bodyPr/>
        <a:lstStyle/>
        <a:p>
          <a:r>
            <a:rPr lang="ru-RU" b="1" dirty="0" err="1" smtClean="0"/>
            <a:t>Учинчидан</a:t>
          </a:r>
          <a:r>
            <a:rPr lang="ru-RU" b="1" dirty="0" smtClean="0"/>
            <a:t>:</a:t>
          </a:r>
          <a:r>
            <a:rPr lang="ru-RU" dirty="0" smtClean="0"/>
            <a:t> </a:t>
          </a:r>
          <a:r>
            <a:rPr lang="ru-RU" dirty="0" err="1" smtClean="0"/>
            <a:t>Сабзавотлар</a:t>
          </a:r>
          <a:r>
            <a:rPr lang="ru-RU" dirty="0" smtClean="0"/>
            <a:t> </a:t>
          </a:r>
          <a:r>
            <a:rPr lang="ru-RU" dirty="0" err="1" smtClean="0"/>
            <a:t>турини</a:t>
          </a:r>
          <a:r>
            <a:rPr lang="ru-RU" dirty="0" smtClean="0"/>
            <a:t> </a:t>
          </a:r>
          <a:r>
            <a:rPr lang="ru-RU" dirty="0" err="1" smtClean="0"/>
            <a:t>кенгайтириш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сифатини</a:t>
          </a:r>
          <a:r>
            <a:rPr lang="ru-RU" dirty="0" smtClean="0"/>
            <a:t> </a:t>
          </a:r>
          <a:r>
            <a:rPr lang="ru-RU" dirty="0" err="1" smtClean="0"/>
            <a:t>яхшилаш</a:t>
          </a:r>
          <a:endParaRPr lang="ru-RU" dirty="0"/>
        </a:p>
      </dgm:t>
    </dgm:pt>
    <dgm:pt modelId="{0E7EAA14-3C78-4D2B-B197-A8B2640A8054}" type="parTrans" cxnId="{BEAAA4C4-CC46-4085-87C4-D62F156D24B1}">
      <dgm:prSet/>
      <dgm:spPr/>
      <dgm:t>
        <a:bodyPr/>
        <a:lstStyle/>
        <a:p>
          <a:endParaRPr lang="ru-RU"/>
        </a:p>
      </dgm:t>
    </dgm:pt>
    <dgm:pt modelId="{60B6DD98-B64F-4D24-B7D7-F139916ACF48}" type="sibTrans" cxnId="{BEAAA4C4-CC46-4085-87C4-D62F156D24B1}">
      <dgm:prSet/>
      <dgm:spPr/>
      <dgm:t>
        <a:bodyPr/>
        <a:lstStyle/>
        <a:p>
          <a:endParaRPr lang="ru-RU"/>
        </a:p>
      </dgm:t>
    </dgm:pt>
    <dgm:pt modelId="{4B4FCFB9-FD53-4C38-ADED-B149CF4CA875}" type="pres">
      <dgm:prSet presAssocID="{69DE0E6D-1D84-452E-A389-C65F0D733DB5}" presName="linearFlow" presStyleCnt="0">
        <dgm:presLayoutVars>
          <dgm:dir/>
          <dgm:resizeHandles val="exact"/>
        </dgm:presLayoutVars>
      </dgm:prSet>
      <dgm:spPr/>
    </dgm:pt>
    <dgm:pt modelId="{F6A02880-9037-4A3E-8AB9-913D8DFF335E}" type="pres">
      <dgm:prSet presAssocID="{893B5211-6F20-4FBE-BB4A-DE1F0787AE71}" presName="composite" presStyleCnt="0"/>
      <dgm:spPr/>
    </dgm:pt>
    <dgm:pt modelId="{4513A70D-64DD-4DAB-86A9-8E59F52144A7}" type="pres">
      <dgm:prSet presAssocID="{893B5211-6F20-4FBE-BB4A-DE1F0787AE71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21B74A3C-FAD9-447F-AAC6-26528E9725CD}" type="pres">
      <dgm:prSet presAssocID="{893B5211-6F20-4FBE-BB4A-DE1F0787AE71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6B7B93-FEEE-4EFB-9157-5DF3196F77EA}" type="pres">
      <dgm:prSet presAssocID="{95BBCA5C-E35A-43C9-AC3E-6E6802C7D2CE}" presName="spacing" presStyleCnt="0"/>
      <dgm:spPr/>
    </dgm:pt>
    <dgm:pt modelId="{A5C1BDDA-4DCE-4BC4-AA42-2FDAF26A30D0}" type="pres">
      <dgm:prSet presAssocID="{FA90289C-3354-4DF9-9D39-84FA818D25D5}" presName="composite" presStyleCnt="0"/>
      <dgm:spPr/>
    </dgm:pt>
    <dgm:pt modelId="{3BA1BD59-D132-403A-94D3-F4513B9577C6}" type="pres">
      <dgm:prSet presAssocID="{FA90289C-3354-4DF9-9D39-84FA818D25D5}" presName="imgShp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806C46E6-DE97-4433-B2D1-2680DC1EF6BC}" type="pres">
      <dgm:prSet presAssocID="{FA90289C-3354-4DF9-9D39-84FA818D25D5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80B325-1A6F-4356-AC76-3E0A9DBAE693}" type="pres">
      <dgm:prSet presAssocID="{CE1D46A8-4360-41E5-9901-44E6813C412D}" presName="spacing" presStyleCnt="0"/>
      <dgm:spPr/>
    </dgm:pt>
    <dgm:pt modelId="{F95A324E-4A9A-4BE1-A19D-E06453EA107D}" type="pres">
      <dgm:prSet presAssocID="{7E9E4D4C-939D-4152-BDE2-8A976222CAF7}" presName="composite" presStyleCnt="0"/>
      <dgm:spPr/>
    </dgm:pt>
    <dgm:pt modelId="{9AD81588-C9C4-4EA7-AD06-CD94EE805147}" type="pres">
      <dgm:prSet presAssocID="{7E9E4D4C-939D-4152-BDE2-8A976222CAF7}" presName="imgShp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2DDF73D9-A36B-441C-B353-C36DAC8750E2}" type="pres">
      <dgm:prSet presAssocID="{7E9E4D4C-939D-4152-BDE2-8A976222CAF7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AAA4C4-CC46-4085-87C4-D62F156D24B1}" srcId="{69DE0E6D-1D84-452E-A389-C65F0D733DB5}" destId="{7E9E4D4C-939D-4152-BDE2-8A976222CAF7}" srcOrd="2" destOrd="0" parTransId="{0E7EAA14-3C78-4D2B-B197-A8B2640A8054}" sibTransId="{60B6DD98-B64F-4D24-B7D7-F139916ACF48}"/>
    <dgm:cxn modelId="{F8CF8DAE-5C75-4C3E-A6BD-04A3FCBF9168}" type="presOf" srcId="{893B5211-6F20-4FBE-BB4A-DE1F0787AE71}" destId="{21B74A3C-FAD9-447F-AAC6-26528E9725CD}" srcOrd="0" destOrd="0" presId="urn:microsoft.com/office/officeart/2005/8/layout/vList3"/>
    <dgm:cxn modelId="{A4641F5E-2F30-4CC2-9742-D021B1208D52}" type="presOf" srcId="{FA90289C-3354-4DF9-9D39-84FA818D25D5}" destId="{806C46E6-DE97-4433-B2D1-2680DC1EF6BC}" srcOrd="0" destOrd="0" presId="urn:microsoft.com/office/officeart/2005/8/layout/vList3"/>
    <dgm:cxn modelId="{6F89A389-5B52-4F90-A7B1-3D6AA17CE94D}" srcId="{69DE0E6D-1D84-452E-A389-C65F0D733DB5}" destId="{893B5211-6F20-4FBE-BB4A-DE1F0787AE71}" srcOrd="0" destOrd="0" parTransId="{2B08B0CD-1752-4285-A076-DD664EAF6C55}" sibTransId="{95BBCA5C-E35A-43C9-AC3E-6E6802C7D2CE}"/>
    <dgm:cxn modelId="{FE8535A5-F3AA-4153-891A-F0AD350CA298}" type="presOf" srcId="{7E9E4D4C-939D-4152-BDE2-8A976222CAF7}" destId="{2DDF73D9-A36B-441C-B353-C36DAC8750E2}" srcOrd="0" destOrd="0" presId="urn:microsoft.com/office/officeart/2005/8/layout/vList3"/>
    <dgm:cxn modelId="{63E790F0-71A7-4494-833E-27B579F7E2A1}" srcId="{69DE0E6D-1D84-452E-A389-C65F0D733DB5}" destId="{FA90289C-3354-4DF9-9D39-84FA818D25D5}" srcOrd="1" destOrd="0" parTransId="{188B8B2D-8644-434D-9A51-105579C8919F}" sibTransId="{CE1D46A8-4360-41E5-9901-44E6813C412D}"/>
    <dgm:cxn modelId="{A0C6CCEA-BCF6-4438-867B-5847C3F06B9C}" type="presOf" srcId="{69DE0E6D-1D84-452E-A389-C65F0D733DB5}" destId="{4B4FCFB9-FD53-4C38-ADED-B149CF4CA875}" srcOrd="0" destOrd="0" presId="urn:microsoft.com/office/officeart/2005/8/layout/vList3"/>
    <dgm:cxn modelId="{312096C5-D1A2-43F9-8212-E4724C558EEE}" type="presParOf" srcId="{4B4FCFB9-FD53-4C38-ADED-B149CF4CA875}" destId="{F6A02880-9037-4A3E-8AB9-913D8DFF335E}" srcOrd="0" destOrd="0" presId="urn:microsoft.com/office/officeart/2005/8/layout/vList3"/>
    <dgm:cxn modelId="{43935139-9BD5-463E-B21B-45F1E240151E}" type="presParOf" srcId="{F6A02880-9037-4A3E-8AB9-913D8DFF335E}" destId="{4513A70D-64DD-4DAB-86A9-8E59F52144A7}" srcOrd="0" destOrd="0" presId="urn:microsoft.com/office/officeart/2005/8/layout/vList3"/>
    <dgm:cxn modelId="{EF166E2E-639D-471B-B423-677829CDF194}" type="presParOf" srcId="{F6A02880-9037-4A3E-8AB9-913D8DFF335E}" destId="{21B74A3C-FAD9-447F-AAC6-26528E9725CD}" srcOrd="1" destOrd="0" presId="urn:microsoft.com/office/officeart/2005/8/layout/vList3"/>
    <dgm:cxn modelId="{9CE97D86-6F5C-49CB-8D8E-57D36FC77D3E}" type="presParOf" srcId="{4B4FCFB9-FD53-4C38-ADED-B149CF4CA875}" destId="{306B7B93-FEEE-4EFB-9157-5DF3196F77EA}" srcOrd="1" destOrd="0" presId="urn:microsoft.com/office/officeart/2005/8/layout/vList3"/>
    <dgm:cxn modelId="{CB794D09-8293-40D5-89E6-1120754413BE}" type="presParOf" srcId="{4B4FCFB9-FD53-4C38-ADED-B149CF4CA875}" destId="{A5C1BDDA-4DCE-4BC4-AA42-2FDAF26A30D0}" srcOrd="2" destOrd="0" presId="urn:microsoft.com/office/officeart/2005/8/layout/vList3"/>
    <dgm:cxn modelId="{5B8488CC-EBE5-4D65-89A9-0B485FA63841}" type="presParOf" srcId="{A5C1BDDA-4DCE-4BC4-AA42-2FDAF26A30D0}" destId="{3BA1BD59-D132-403A-94D3-F4513B9577C6}" srcOrd="0" destOrd="0" presId="urn:microsoft.com/office/officeart/2005/8/layout/vList3"/>
    <dgm:cxn modelId="{1920FF09-0090-471E-8E99-277FED126972}" type="presParOf" srcId="{A5C1BDDA-4DCE-4BC4-AA42-2FDAF26A30D0}" destId="{806C46E6-DE97-4433-B2D1-2680DC1EF6BC}" srcOrd="1" destOrd="0" presId="urn:microsoft.com/office/officeart/2005/8/layout/vList3"/>
    <dgm:cxn modelId="{E652689C-BFE8-4501-AB84-BE6957B2F373}" type="presParOf" srcId="{4B4FCFB9-FD53-4C38-ADED-B149CF4CA875}" destId="{C380B325-1A6F-4356-AC76-3E0A9DBAE693}" srcOrd="3" destOrd="0" presId="urn:microsoft.com/office/officeart/2005/8/layout/vList3"/>
    <dgm:cxn modelId="{5D5619FC-F6FC-4850-9B9F-D3615AC23BF6}" type="presParOf" srcId="{4B4FCFB9-FD53-4C38-ADED-B149CF4CA875}" destId="{F95A324E-4A9A-4BE1-A19D-E06453EA107D}" srcOrd="4" destOrd="0" presId="urn:microsoft.com/office/officeart/2005/8/layout/vList3"/>
    <dgm:cxn modelId="{43CC5354-B7EB-4703-B7CD-6A30D6E2F4CF}" type="presParOf" srcId="{F95A324E-4A9A-4BE1-A19D-E06453EA107D}" destId="{9AD81588-C9C4-4EA7-AD06-CD94EE805147}" srcOrd="0" destOrd="0" presId="urn:microsoft.com/office/officeart/2005/8/layout/vList3"/>
    <dgm:cxn modelId="{9ABC0C65-B469-46AE-8A09-95BB6B18DBBF}" type="presParOf" srcId="{F95A324E-4A9A-4BE1-A19D-E06453EA107D}" destId="{2DDF73D9-A36B-441C-B353-C36DAC8750E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58FDF4-0A7C-4280-A26F-B67CE20550B5}" type="doc">
      <dgm:prSet loTypeId="urn:microsoft.com/office/officeart/2008/layout/PictureAccent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1A235DB-BC4A-4C9A-9F7D-60C2EBDD1F60}">
      <dgm:prSet phldrT="[Текст]"/>
      <dgm:spPr/>
      <dgm:t>
        <a:bodyPr/>
        <a:lstStyle/>
        <a:p>
          <a:r>
            <a:rPr lang="uz-Cyrl-UZ" dirty="0" smtClean="0"/>
            <a:t>Ҳаётининг давомийлигига кўра, асосий сабзавот экинлари бир йиллик, икки йиллик ва кўп йилликларга бўлинади. </a:t>
          </a:r>
          <a:endParaRPr lang="ru-RU" dirty="0"/>
        </a:p>
      </dgm:t>
    </dgm:pt>
    <dgm:pt modelId="{21687E1E-9757-4084-9901-43C9AC0CC614}" type="parTrans" cxnId="{AF6E8973-FB71-4DFA-975A-A63A91C1C7E1}">
      <dgm:prSet/>
      <dgm:spPr/>
      <dgm:t>
        <a:bodyPr/>
        <a:lstStyle/>
        <a:p>
          <a:endParaRPr lang="ru-RU"/>
        </a:p>
      </dgm:t>
    </dgm:pt>
    <dgm:pt modelId="{777E26E1-8556-4F82-9A4A-33438BA044C8}" type="sibTrans" cxnId="{AF6E8973-FB71-4DFA-975A-A63A91C1C7E1}">
      <dgm:prSet/>
      <dgm:spPr/>
      <dgm:t>
        <a:bodyPr/>
        <a:lstStyle/>
        <a:p>
          <a:endParaRPr lang="ru-RU"/>
        </a:p>
      </dgm:t>
    </dgm:pt>
    <dgm:pt modelId="{12E65D9A-3E3F-40FA-8F1F-639FB5E7F911}">
      <dgm:prSet phldrT="[Текст]"/>
      <dgm:spPr/>
      <dgm:t>
        <a:bodyPr/>
        <a:lstStyle/>
        <a:p>
          <a:r>
            <a:rPr lang="uz-Cyrl-UZ" b="1" dirty="0" smtClean="0"/>
            <a:t>Бир йиллик ўсимликларга:</a:t>
          </a:r>
          <a:r>
            <a:rPr lang="uz-Cyrl-UZ" dirty="0" smtClean="0"/>
            <a:t> райҳон, бамия, батат, кашнич, гулкарам, пекин, хитой карами, кресс - салат, салатбоп хантал, шивит, исмалоқ, салат, дуккаклилар, горох, ловия, тарвуз, қовун, бодринг, қовоқ, помидор, физалис, ширин маккажўхори, редиска, картошка, саримсоқ киради.</a:t>
          </a:r>
          <a:endParaRPr lang="ru-RU" dirty="0"/>
        </a:p>
      </dgm:t>
    </dgm:pt>
    <dgm:pt modelId="{7DA7708C-CC25-496F-9A38-8A8750587CE1}" type="parTrans" cxnId="{5D7C6866-3249-492F-B03D-817259A2AA34}">
      <dgm:prSet/>
      <dgm:spPr/>
      <dgm:t>
        <a:bodyPr/>
        <a:lstStyle/>
        <a:p>
          <a:endParaRPr lang="ru-RU"/>
        </a:p>
      </dgm:t>
    </dgm:pt>
    <dgm:pt modelId="{FEB0AC18-E90C-46F8-AA7A-B048A15032F3}" type="sibTrans" cxnId="{5D7C6866-3249-492F-B03D-817259A2AA34}">
      <dgm:prSet/>
      <dgm:spPr/>
      <dgm:t>
        <a:bodyPr/>
        <a:lstStyle/>
        <a:p>
          <a:endParaRPr lang="ru-RU"/>
        </a:p>
      </dgm:t>
    </dgm:pt>
    <dgm:pt modelId="{E7984F77-9EB5-4FC8-A558-A17247563024}">
      <dgm:prSet phldrT="[Текст]"/>
      <dgm:spPr/>
      <dgm:t>
        <a:bodyPr/>
        <a:lstStyle/>
        <a:p>
          <a:r>
            <a:rPr lang="uz-Cyrl-UZ" b="1" dirty="0" smtClean="0">
              <a:solidFill>
                <a:srgbClr val="003374"/>
              </a:solidFill>
            </a:rPr>
            <a:t>Икки йиллик ўсимликларга:</a:t>
          </a:r>
          <a:r>
            <a:rPr lang="uz-Cyrl-UZ" dirty="0" smtClean="0">
              <a:solidFill>
                <a:srgbClr val="003374"/>
              </a:solidFill>
            </a:rPr>
            <a:t> оддий карам, савой, брюссель, кольраби карами, брюква, шолғом, сабзи, пастернак, петрушка, сельдерей, лавлаги, бош пиёз, шалот, порей пиёзлар киради</a:t>
          </a:r>
          <a:r>
            <a:rPr lang="uz-Cyrl-UZ" dirty="0" smtClean="0"/>
            <a:t>.</a:t>
          </a:r>
          <a:endParaRPr lang="ru-RU" dirty="0"/>
        </a:p>
      </dgm:t>
    </dgm:pt>
    <dgm:pt modelId="{4E631172-AEE2-41BD-BEC1-DA3544E1F554}" type="parTrans" cxnId="{482640DB-0206-4AC7-A9EB-31A96E12B332}">
      <dgm:prSet/>
      <dgm:spPr/>
      <dgm:t>
        <a:bodyPr/>
        <a:lstStyle/>
        <a:p>
          <a:endParaRPr lang="ru-RU"/>
        </a:p>
      </dgm:t>
    </dgm:pt>
    <dgm:pt modelId="{FB7A083C-C7EE-4CE9-B500-6C9AE22C9CB5}" type="sibTrans" cxnId="{482640DB-0206-4AC7-A9EB-31A96E12B332}">
      <dgm:prSet/>
      <dgm:spPr/>
      <dgm:t>
        <a:bodyPr/>
        <a:lstStyle/>
        <a:p>
          <a:endParaRPr lang="ru-RU"/>
        </a:p>
      </dgm:t>
    </dgm:pt>
    <dgm:pt modelId="{DE2F618A-019B-4D3C-8606-1F3250818E3E}">
      <dgm:prSet phldrT="[Текст]"/>
      <dgm:spPr/>
      <dgm:t>
        <a:bodyPr/>
        <a:lstStyle/>
        <a:p>
          <a:r>
            <a:rPr lang="uz-Cyrl-UZ" dirty="0" smtClean="0"/>
            <a:t> </a:t>
          </a:r>
          <a:r>
            <a:rPr lang="uz-Cyrl-UZ" b="1" dirty="0" smtClean="0">
              <a:solidFill>
                <a:srgbClr val="003374"/>
              </a:solidFill>
            </a:rPr>
            <a:t>Кўп йиллик ўсимликларга:</a:t>
          </a:r>
          <a:r>
            <a:rPr lang="uz-Cyrl-UZ" dirty="0" smtClean="0">
              <a:solidFill>
                <a:srgbClr val="003374"/>
              </a:solidFill>
            </a:rPr>
            <a:t> артишок, қатрон, хрен, батун пиёз, шнитт - пиёз, кўп ярусли пиёз, сарсабил, ровоч (чукри), шовул киради.</a:t>
          </a:r>
          <a:endParaRPr lang="ru-RU" dirty="0">
            <a:solidFill>
              <a:srgbClr val="003374"/>
            </a:solidFill>
          </a:endParaRPr>
        </a:p>
      </dgm:t>
    </dgm:pt>
    <dgm:pt modelId="{C9E4001D-5079-45F4-BA4D-4647073A2637}" type="parTrans" cxnId="{9C8799ED-8E1D-4D75-98C3-48566B0FD1D2}">
      <dgm:prSet/>
      <dgm:spPr/>
      <dgm:t>
        <a:bodyPr/>
        <a:lstStyle/>
        <a:p>
          <a:endParaRPr lang="ru-RU"/>
        </a:p>
      </dgm:t>
    </dgm:pt>
    <dgm:pt modelId="{4D27EEB4-038D-47C8-94A1-6B304785C941}" type="sibTrans" cxnId="{9C8799ED-8E1D-4D75-98C3-48566B0FD1D2}">
      <dgm:prSet/>
      <dgm:spPr/>
      <dgm:t>
        <a:bodyPr/>
        <a:lstStyle/>
        <a:p>
          <a:endParaRPr lang="ru-RU"/>
        </a:p>
      </dgm:t>
    </dgm:pt>
    <dgm:pt modelId="{302BDDBF-09AC-42A5-A24B-9FFAAA3CBEA6}" type="pres">
      <dgm:prSet presAssocID="{F058FDF4-0A7C-4280-A26F-B67CE20550B5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2562D5EE-6D4D-41F3-8D88-5452AD0D1404}" type="pres">
      <dgm:prSet presAssocID="{71A235DB-BC4A-4C9A-9F7D-60C2EBDD1F60}" presName="root" presStyleCnt="0">
        <dgm:presLayoutVars>
          <dgm:chMax/>
          <dgm:chPref val="4"/>
        </dgm:presLayoutVars>
      </dgm:prSet>
      <dgm:spPr/>
    </dgm:pt>
    <dgm:pt modelId="{002540DC-5F99-4E2F-9F1A-CD74F8FEF23A}" type="pres">
      <dgm:prSet presAssocID="{71A235DB-BC4A-4C9A-9F7D-60C2EBDD1F60}" presName="rootComposite" presStyleCnt="0">
        <dgm:presLayoutVars/>
      </dgm:prSet>
      <dgm:spPr/>
    </dgm:pt>
    <dgm:pt modelId="{EC1E1ABE-B829-4F49-B48D-C1A3B750514C}" type="pres">
      <dgm:prSet presAssocID="{71A235DB-BC4A-4C9A-9F7D-60C2EBDD1F60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5D68B3F8-F1C7-46A8-A05F-F00BB66D1929}" type="pres">
      <dgm:prSet presAssocID="{71A235DB-BC4A-4C9A-9F7D-60C2EBDD1F60}" presName="childShape" presStyleCnt="0">
        <dgm:presLayoutVars>
          <dgm:chMax val="0"/>
          <dgm:chPref val="0"/>
        </dgm:presLayoutVars>
      </dgm:prSet>
      <dgm:spPr/>
    </dgm:pt>
    <dgm:pt modelId="{43A31BD3-E8F7-40B2-B32A-A39CABAD84A1}" type="pres">
      <dgm:prSet presAssocID="{12E65D9A-3E3F-40FA-8F1F-639FB5E7F911}" presName="childComposite" presStyleCnt="0">
        <dgm:presLayoutVars>
          <dgm:chMax val="0"/>
          <dgm:chPref val="0"/>
        </dgm:presLayoutVars>
      </dgm:prSet>
      <dgm:spPr/>
    </dgm:pt>
    <dgm:pt modelId="{BADDBDD0-219F-4C16-9904-20188435F5E9}" type="pres">
      <dgm:prSet presAssocID="{12E65D9A-3E3F-40FA-8F1F-639FB5E7F911}" presName="Image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</dgm:spPr>
    </dgm:pt>
    <dgm:pt modelId="{C30C5ADA-29BF-4D06-BDC5-F4F3A4F53EE7}" type="pres">
      <dgm:prSet presAssocID="{12E65D9A-3E3F-40FA-8F1F-639FB5E7F911}" presName="childText" presStyleLbl="l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7BA76-E3D6-4684-B32D-4473C32B6475}" type="pres">
      <dgm:prSet presAssocID="{E7984F77-9EB5-4FC8-A558-A17247563024}" presName="childComposite" presStyleCnt="0">
        <dgm:presLayoutVars>
          <dgm:chMax val="0"/>
          <dgm:chPref val="0"/>
        </dgm:presLayoutVars>
      </dgm:prSet>
      <dgm:spPr/>
    </dgm:pt>
    <dgm:pt modelId="{6F1DE788-B042-4597-A0C9-CF5DF7C43022}" type="pres">
      <dgm:prSet presAssocID="{E7984F77-9EB5-4FC8-A558-A17247563024}" presName="Image" presStyleLbl="nod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D6AF05B6-CF90-4FDF-ABB2-C7824BB2610D}" type="pres">
      <dgm:prSet presAssocID="{E7984F77-9EB5-4FC8-A558-A17247563024}" presName="childText" presStyleLbl="l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255415-973D-46DB-8C4D-4886E59BE5D5}" type="pres">
      <dgm:prSet presAssocID="{DE2F618A-019B-4D3C-8606-1F3250818E3E}" presName="childComposite" presStyleCnt="0">
        <dgm:presLayoutVars>
          <dgm:chMax val="0"/>
          <dgm:chPref val="0"/>
        </dgm:presLayoutVars>
      </dgm:prSet>
      <dgm:spPr/>
    </dgm:pt>
    <dgm:pt modelId="{1C957DF3-9EF4-427D-977B-83FA16427027}" type="pres">
      <dgm:prSet presAssocID="{DE2F618A-019B-4D3C-8606-1F3250818E3E}" presName="Image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</dgm:spPr>
    </dgm:pt>
    <dgm:pt modelId="{5333FA39-D66F-4D1E-9D80-A16606FE85AA}" type="pres">
      <dgm:prSet presAssocID="{DE2F618A-019B-4D3C-8606-1F3250818E3E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2640DB-0206-4AC7-A9EB-31A96E12B332}" srcId="{71A235DB-BC4A-4C9A-9F7D-60C2EBDD1F60}" destId="{E7984F77-9EB5-4FC8-A558-A17247563024}" srcOrd="1" destOrd="0" parTransId="{4E631172-AEE2-41BD-BEC1-DA3544E1F554}" sibTransId="{FB7A083C-C7EE-4CE9-B500-6C9AE22C9CB5}"/>
    <dgm:cxn modelId="{9C8799ED-8E1D-4D75-98C3-48566B0FD1D2}" srcId="{71A235DB-BC4A-4C9A-9F7D-60C2EBDD1F60}" destId="{DE2F618A-019B-4D3C-8606-1F3250818E3E}" srcOrd="2" destOrd="0" parTransId="{C9E4001D-5079-45F4-BA4D-4647073A2637}" sibTransId="{4D27EEB4-038D-47C8-94A1-6B304785C941}"/>
    <dgm:cxn modelId="{7359C2CC-8E3F-4E79-BB51-5511C3493F67}" type="presOf" srcId="{12E65D9A-3E3F-40FA-8F1F-639FB5E7F911}" destId="{C30C5ADA-29BF-4D06-BDC5-F4F3A4F53EE7}" srcOrd="0" destOrd="0" presId="urn:microsoft.com/office/officeart/2008/layout/PictureAccentList"/>
    <dgm:cxn modelId="{29483928-F347-4CE9-9AFA-E363F6D8F6C6}" type="presOf" srcId="{71A235DB-BC4A-4C9A-9F7D-60C2EBDD1F60}" destId="{EC1E1ABE-B829-4F49-B48D-C1A3B750514C}" srcOrd="0" destOrd="0" presId="urn:microsoft.com/office/officeart/2008/layout/PictureAccentList"/>
    <dgm:cxn modelId="{57D05CCE-D2C6-44A6-9DF9-FFBC50798218}" type="presOf" srcId="{DE2F618A-019B-4D3C-8606-1F3250818E3E}" destId="{5333FA39-D66F-4D1E-9D80-A16606FE85AA}" srcOrd="0" destOrd="0" presId="urn:microsoft.com/office/officeart/2008/layout/PictureAccentList"/>
    <dgm:cxn modelId="{5D7C6866-3249-492F-B03D-817259A2AA34}" srcId="{71A235DB-BC4A-4C9A-9F7D-60C2EBDD1F60}" destId="{12E65D9A-3E3F-40FA-8F1F-639FB5E7F911}" srcOrd="0" destOrd="0" parTransId="{7DA7708C-CC25-496F-9A38-8A8750587CE1}" sibTransId="{FEB0AC18-E90C-46F8-AA7A-B048A15032F3}"/>
    <dgm:cxn modelId="{FB3D6498-A52E-4F6F-A596-CBA27FCB53DA}" type="presOf" srcId="{E7984F77-9EB5-4FC8-A558-A17247563024}" destId="{D6AF05B6-CF90-4FDF-ABB2-C7824BB2610D}" srcOrd="0" destOrd="0" presId="urn:microsoft.com/office/officeart/2008/layout/PictureAccentList"/>
    <dgm:cxn modelId="{B39E3ADE-793E-4499-ABB5-FC2A65D6ABB6}" type="presOf" srcId="{F058FDF4-0A7C-4280-A26F-B67CE20550B5}" destId="{302BDDBF-09AC-42A5-A24B-9FFAAA3CBEA6}" srcOrd="0" destOrd="0" presId="urn:microsoft.com/office/officeart/2008/layout/PictureAccentList"/>
    <dgm:cxn modelId="{AF6E8973-FB71-4DFA-975A-A63A91C1C7E1}" srcId="{F058FDF4-0A7C-4280-A26F-B67CE20550B5}" destId="{71A235DB-BC4A-4C9A-9F7D-60C2EBDD1F60}" srcOrd="0" destOrd="0" parTransId="{21687E1E-9757-4084-9901-43C9AC0CC614}" sibTransId="{777E26E1-8556-4F82-9A4A-33438BA044C8}"/>
    <dgm:cxn modelId="{00B2FEF7-FFB8-412D-9D0F-E7A9006C9244}" type="presParOf" srcId="{302BDDBF-09AC-42A5-A24B-9FFAAA3CBEA6}" destId="{2562D5EE-6D4D-41F3-8D88-5452AD0D1404}" srcOrd="0" destOrd="0" presId="urn:microsoft.com/office/officeart/2008/layout/PictureAccentList"/>
    <dgm:cxn modelId="{0CDC660F-8449-4AB3-87D9-C1845BDD23F9}" type="presParOf" srcId="{2562D5EE-6D4D-41F3-8D88-5452AD0D1404}" destId="{002540DC-5F99-4E2F-9F1A-CD74F8FEF23A}" srcOrd="0" destOrd="0" presId="urn:microsoft.com/office/officeart/2008/layout/PictureAccentList"/>
    <dgm:cxn modelId="{9F83CD41-8762-462A-811F-767036FCD5F2}" type="presParOf" srcId="{002540DC-5F99-4E2F-9F1A-CD74F8FEF23A}" destId="{EC1E1ABE-B829-4F49-B48D-C1A3B750514C}" srcOrd="0" destOrd="0" presId="urn:microsoft.com/office/officeart/2008/layout/PictureAccentList"/>
    <dgm:cxn modelId="{74ECE85C-82BB-4AAE-A16D-2A5B157C4BAB}" type="presParOf" srcId="{2562D5EE-6D4D-41F3-8D88-5452AD0D1404}" destId="{5D68B3F8-F1C7-46A8-A05F-F00BB66D1929}" srcOrd="1" destOrd="0" presId="urn:microsoft.com/office/officeart/2008/layout/PictureAccentList"/>
    <dgm:cxn modelId="{CC1B3362-C9E6-4216-92F5-E4BF77348221}" type="presParOf" srcId="{5D68B3F8-F1C7-46A8-A05F-F00BB66D1929}" destId="{43A31BD3-E8F7-40B2-B32A-A39CABAD84A1}" srcOrd="0" destOrd="0" presId="urn:microsoft.com/office/officeart/2008/layout/PictureAccentList"/>
    <dgm:cxn modelId="{22AA22C3-AA76-4B49-B2AB-1EB29AA88DC5}" type="presParOf" srcId="{43A31BD3-E8F7-40B2-B32A-A39CABAD84A1}" destId="{BADDBDD0-219F-4C16-9904-20188435F5E9}" srcOrd="0" destOrd="0" presId="urn:microsoft.com/office/officeart/2008/layout/PictureAccentList"/>
    <dgm:cxn modelId="{7A83CC0F-7719-4C1B-AAFB-1B60DCC8C86D}" type="presParOf" srcId="{43A31BD3-E8F7-40B2-B32A-A39CABAD84A1}" destId="{C30C5ADA-29BF-4D06-BDC5-F4F3A4F53EE7}" srcOrd="1" destOrd="0" presId="urn:microsoft.com/office/officeart/2008/layout/PictureAccentList"/>
    <dgm:cxn modelId="{9E1C0BEB-A4FB-4EA9-B7B6-256AAE8456A3}" type="presParOf" srcId="{5D68B3F8-F1C7-46A8-A05F-F00BB66D1929}" destId="{DEA7BA76-E3D6-4684-B32D-4473C32B6475}" srcOrd="1" destOrd="0" presId="urn:microsoft.com/office/officeart/2008/layout/PictureAccentList"/>
    <dgm:cxn modelId="{783580CB-F26A-4020-9B9C-D86914B42219}" type="presParOf" srcId="{DEA7BA76-E3D6-4684-B32D-4473C32B6475}" destId="{6F1DE788-B042-4597-A0C9-CF5DF7C43022}" srcOrd="0" destOrd="0" presId="urn:microsoft.com/office/officeart/2008/layout/PictureAccentList"/>
    <dgm:cxn modelId="{9574A0F9-8A7D-4774-8491-56A36F6FA33F}" type="presParOf" srcId="{DEA7BA76-E3D6-4684-B32D-4473C32B6475}" destId="{D6AF05B6-CF90-4FDF-ABB2-C7824BB2610D}" srcOrd="1" destOrd="0" presId="urn:microsoft.com/office/officeart/2008/layout/PictureAccentList"/>
    <dgm:cxn modelId="{263C5AF4-AFBD-4565-830D-38398F847102}" type="presParOf" srcId="{5D68B3F8-F1C7-46A8-A05F-F00BB66D1929}" destId="{F4255415-973D-46DB-8C4D-4886E59BE5D5}" srcOrd="2" destOrd="0" presId="urn:microsoft.com/office/officeart/2008/layout/PictureAccentList"/>
    <dgm:cxn modelId="{1B55D928-A9C3-4944-B6B6-9E3517032BDA}" type="presParOf" srcId="{F4255415-973D-46DB-8C4D-4886E59BE5D5}" destId="{1C957DF3-9EF4-427D-977B-83FA16427027}" srcOrd="0" destOrd="0" presId="urn:microsoft.com/office/officeart/2008/layout/PictureAccentList"/>
    <dgm:cxn modelId="{9AB76FC1-D728-4EAC-ACE0-D0B2D0507CE3}" type="presParOf" srcId="{F4255415-973D-46DB-8C4D-4886E59BE5D5}" destId="{5333FA39-D66F-4D1E-9D80-A16606FE85AA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7A8A08-DCA9-4AFF-B478-7531D00E9C27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49ECBE-D5E4-4A11-8FCD-075A1F10F6E6}">
      <dgm:prSet phldrT="[Текст]" custT="1"/>
      <dgm:spPr/>
      <dgm:t>
        <a:bodyPr/>
        <a:lstStyle/>
        <a:p>
          <a:r>
            <a:rPr lang="uz-Cyrl-UZ" sz="2500" dirty="0" smtClean="0"/>
            <a:t>1) генератив органлари</a:t>
          </a:r>
          <a:endParaRPr lang="ru-RU" sz="2500" dirty="0"/>
        </a:p>
      </dgm:t>
    </dgm:pt>
    <dgm:pt modelId="{08A470FE-BCF5-4848-8AD7-10E6E2606CB3}" type="parTrans" cxnId="{BF9C957E-A78C-424A-AB37-1012237ED705}">
      <dgm:prSet/>
      <dgm:spPr/>
      <dgm:t>
        <a:bodyPr/>
        <a:lstStyle/>
        <a:p>
          <a:endParaRPr lang="ru-RU" sz="3600"/>
        </a:p>
      </dgm:t>
    </dgm:pt>
    <dgm:pt modelId="{AD56220E-1BA1-4404-95CB-33C9D778BE78}" type="sibTrans" cxnId="{BF9C957E-A78C-424A-AB37-1012237ED705}">
      <dgm:prSet/>
      <dgm:spPr/>
      <dgm:t>
        <a:bodyPr/>
        <a:lstStyle/>
        <a:p>
          <a:endParaRPr lang="ru-RU" sz="3600"/>
        </a:p>
      </dgm:t>
    </dgm:pt>
    <dgm:pt modelId="{EC59D1FE-EEDE-4920-9A37-D77553B6ABFA}">
      <dgm:prSet phldrT="[Текст]" custT="1"/>
      <dgm:spPr/>
      <dgm:t>
        <a:bodyPr/>
        <a:lstStyle/>
        <a:p>
          <a:r>
            <a:rPr lang="uz-Cyrl-UZ" sz="1200" dirty="0" smtClean="0"/>
            <a:t>а) пишиб етилган мевалари учун етиштириладиган мевали сабзавот экинлар: тарвуз, қовун, қовоқ, помидор, аччиқ қалампир, физалис;</a:t>
          </a:r>
          <a:endParaRPr lang="ru-RU" sz="1200" dirty="0"/>
        </a:p>
      </dgm:t>
    </dgm:pt>
    <dgm:pt modelId="{F39532C8-B37A-42A6-A7E8-523A7AE50F37}" type="parTrans" cxnId="{32138D38-AE9D-4006-82F3-0FDC31BE48FA}">
      <dgm:prSet/>
      <dgm:spPr/>
      <dgm:t>
        <a:bodyPr/>
        <a:lstStyle/>
        <a:p>
          <a:endParaRPr lang="ru-RU" sz="3600"/>
        </a:p>
      </dgm:t>
    </dgm:pt>
    <dgm:pt modelId="{39CB35EA-282C-49D4-9199-12E99CAAD0F0}" type="sibTrans" cxnId="{32138D38-AE9D-4006-82F3-0FDC31BE48FA}">
      <dgm:prSet/>
      <dgm:spPr/>
      <dgm:t>
        <a:bodyPr/>
        <a:lstStyle/>
        <a:p>
          <a:endParaRPr lang="ru-RU" sz="3600"/>
        </a:p>
      </dgm:t>
    </dgm:pt>
    <dgm:pt modelId="{8605E87C-8486-4334-A382-D19BE73BB571}">
      <dgm:prSet phldrT="[Текст]" custT="1"/>
      <dgm:spPr/>
      <dgm:t>
        <a:bodyPr/>
        <a:lstStyle/>
        <a:p>
          <a:r>
            <a:rPr lang="uz-Cyrl-UZ" sz="1200" dirty="0" smtClean="0"/>
            <a:t>б) думбул (барра) мевалари учун етиштириладиган сабзавот экинлар: бодринг, кабачка, патиссон, бойимжон, ширин қалампир, ловия, спаржа, ловия, дуккаклар, маккажўхори, бамия;</a:t>
          </a:r>
          <a:endParaRPr lang="ru-RU" sz="1200" dirty="0"/>
        </a:p>
      </dgm:t>
    </dgm:pt>
    <dgm:pt modelId="{BA2C0896-260C-4C1E-9C0A-A5351F9046B7}" type="parTrans" cxnId="{BDB7CE58-E8B2-4975-8587-41D8B0F769CE}">
      <dgm:prSet/>
      <dgm:spPr/>
      <dgm:t>
        <a:bodyPr/>
        <a:lstStyle/>
        <a:p>
          <a:endParaRPr lang="ru-RU" sz="3600"/>
        </a:p>
      </dgm:t>
    </dgm:pt>
    <dgm:pt modelId="{65BFAA13-394E-4409-85B8-C4C2ADCEF5F0}" type="sibTrans" cxnId="{BDB7CE58-E8B2-4975-8587-41D8B0F769CE}">
      <dgm:prSet/>
      <dgm:spPr/>
      <dgm:t>
        <a:bodyPr/>
        <a:lstStyle/>
        <a:p>
          <a:endParaRPr lang="ru-RU" sz="3600"/>
        </a:p>
      </dgm:t>
    </dgm:pt>
    <dgm:pt modelId="{6886D960-9C94-4A42-BCC7-72DFBC8702FE}">
      <dgm:prSet phldrT="[Текст]" custT="1"/>
      <dgm:spPr/>
      <dgm:t>
        <a:bodyPr/>
        <a:lstStyle/>
        <a:p>
          <a:r>
            <a:rPr lang="uz-Cyrl-UZ" sz="2000" dirty="0" smtClean="0"/>
            <a:t>2) вегетатив органлари озиқ - овқатга ишлатиладиган сабзавотлар</a:t>
          </a:r>
          <a:endParaRPr lang="ru-RU" sz="2000" dirty="0"/>
        </a:p>
      </dgm:t>
    </dgm:pt>
    <dgm:pt modelId="{848EA6A5-EF77-4FC6-9132-1C956438F112}" type="parTrans" cxnId="{F3F3CD68-22EA-413C-83EC-02CB63BEF45B}">
      <dgm:prSet/>
      <dgm:spPr/>
      <dgm:t>
        <a:bodyPr/>
        <a:lstStyle/>
        <a:p>
          <a:endParaRPr lang="ru-RU" sz="3600"/>
        </a:p>
      </dgm:t>
    </dgm:pt>
    <dgm:pt modelId="{3418589D-6332-49D6-A659-D5624133DD8D}" type="sibTrans" cxnId="{F3F3CD68-22EA-413C-83EC-02CB63BEF45B}">
      <dgm:prSet/>
      <dgm:spPr/>
      <dgm:t>
        <a:bodyPr/>
        <a:lstStyle/>
        <a:p>
          <a:endParaRPr lang="ru-RU" sz="3600"/>
        </a:p>
      </dgm:t>
    </dgm:pt>
    <dgm:pt modelId="{22E5481F-07A8-491E-B690-E4C7C1BDCF04}">
      <dgm:prSet phldrT="[Текст]" custT="1"/>
      <dgm:spPr/>
      <dgm:t>
        <a:bodyPr/>
        <a:lstStyle/>
        <a:p>
          <a:r>
            <a:rPr lang="uz-Cyrl-UZ" sz="1200" dirty="0" smtClean="0"/>
            <a:t>а) баргли сабзавотлар: шовул, исмалоқ, мангольд, салат, порей пиёз, батун пиёз, кўп йиллик пиёзлар, шивит, кашнич, петрушка, сельдерей, кресс - салат, райҳон, ялпиз, хантал, салат, пекин карами; баргпоялиларга: оддий карам, савой, брюссель карами, хитой карами, ровоч (чукри); </a:t>
          </a:r>
          <a:endParaRPr lang="ru-RU" sz="1200" dirty="0"/>
        </a:p>
      </dgm:t>
    </dgm:pt>
    <dgm:pt modelId="{AC60E2C8-488E-4D7A-941D-7BA42F74C4C6}" type="parTrans" cxnId="{98D0C6BA-AAF1-41E7-83D9-5866AB8B4948}">
      <dgm:prSet/>
      <dgm:spPr/>
      <dgm:t>
        <a:bodyPr/>
        <a:lstStyle/>
        <a:p>
          <a:endParaRPr lang="ru-RU" sz="3600"/>
        </a:p>
      </dgm:t>
    </dgm:pt>
    <dgm:pt modelId="{67249AD1-2252-4D0D-AA9F-29BB8BA191F3}" type="sibTrans" cxnId="{98D0C6BA-AAF1-41E7-83D9-5866AB8B4948}">
      <dgm:prSet/>
      <dgm:spPr/>
      <dgm:t>
        <a:bodyPr/>
        <a:lstStyle/>
        <a:p>
          <a:endParaRPr lang="ru-RU" sz="3600"/>
        </a:p>
      </dgm:t>
    </dgm:pt>
    <dgm:pt modelId="{B1F571A9-E06E-47D0-AE5D-D7122C0DCA01}">
      <dgm:prSet phldrT="[Текст]" custT="1"/>
      <dgm:spPr/>
      <dgm:t>
        <a:bodyPr/>
        <a:lstStyle/>
        <a:p>
          <a:r>
            <a:rPr lang="uz-Cyrl-UZ" sz="1200" dirty="0" smtClean="0"/>
            <a:t>б) </a:t>
          </a:r>
          <a:r>
            <a:rPr lang="ru-RU" sz="1200" dirty="0" err="1" smtClean="0"/>
            <a:t>мевапояли</a:t>
          </a:r>
          <a:r>
            <a:rPr lang="ru-RU" sz="1200" dirty="0" smtClean="0"/>
            <a:t> </a:t>
          </a:r>
          <a:r>
            <a:rPr lang="ru-RU" sz="1200" dirty="0" err="1" smtClean="0"/>
            <a:t>сабзавот</a:t>
          </a:r>
          <a:r>
            <a:rPr lang="ru-RU" sz="1200" dirty="0" smtClean="0"/>
            <a:t> </a:t>
          </a:r>
          <a:r>
            <a:rPr lang="ru-RU" sz="1200" dirty="0" err="1" smtClean="0"/>
            <a:t>экинларга</a:t>
          </a:r>
          <a:r>
            <a:rPr lang="ru-RU" sz="1200" dirty="0" smtClean="0"/>
            <a:t>: кольраби карами </a:t>
          </a:r>
          <a:r>
            <a:rPr lang="ru-RU" sz="1200" dirty="0" err="1" smtClean="0"/>
            <a:t>киради</a:t>
          </a:r>
          <a:r>
            <a:rPr lang="ru-RU" sz="1200" dirty="0" smtClean="0"/>
            <a:t>. </a:t>
          </a:r>
          <a:endParaRPr lang="ru-RU" sz="1200" dirty="0"/>
        </a:p>
      </dgm:t>
    </dgm:pt>
    <dgm:pt modelId="{85C40EFF-6E0E-4024-8F22-64503169E2F1}" type="parTrans" cxnId="{1CA450AB-1044-4797-965E-4817BDC8D491}">
      <dgm:prSet/>
      <dgm:spPr/>
      <dgm:t>
        <a:bodyPr/>
        <a:lstStyle/>
        <a:p>
          <a:endParaRPr lang="ru-RU" sz="3600"/>
        </a:p>
      </dgm:t>
    </dgm:pt>
    <dgm:pt modelId="{CAED51F7-3B36-4F1B-9825-F9BAA603939B}" type="sibTrans" cxnId="{1CA450AB-1044-4797-965E-4817BDC8D491}">
      <dgm:prSet/>
      <dgm:spPr/>
      <dgm:t>
        <a:bodyPr/>
        <a:lstStyle/>
        <a:p>
          <a:endParaRPr lang="ru-RU" sz="3600"/>
        </a:p>
      </dgm:t>
    </dgm:pt>
    <dgm:pt modelId="{E3DE706B-1108-4E8A-9627-6B3C57651EE6}">
      <dgm:prSet custT="1"/>
      <dgm:spPr/>
      <dgm:t>
        <a:bodyPr/>
        <a:lstStyle/>
        <a:p>
          <a:r>
            <a:rPr lang="ru-RU" sz="1200" dirty="0" smtClean="0"/>
            <a:t>в) </a:t>
          </a:r>
          <a:r>
            <a:rPr lang="ru-RU" sz="1200" dirty="0" err="1" smtClean="0"/>
            <a:t>тўпгуллари</a:t>
          </a:r>
          <a:r>
            <a:rPr lang="ru-RU" sz="1200" dirty="0" smtClean="0"/>
            <a:t> </a:t>
          </a:r>
          <a:r>
            <a:rPr lang="ru-RU" sz="1200" dirty="0" err="1" smtClean="0"/>
            <a:t>учун</a:t>
          </a:r>
          <a:r>
            <a:rPr lang="ru-RU" sz="1200" dirty="0" smtClean="0"/>
            <a:t> </a:t>
          </a:r>
          <a:r>
            <a:rPr lang="ru-RU" sz="1200" dirty="0" err="1" smtClean="0"/>
            <a:t>етиштириладиган</a:t>
          </a:r>
          <a:r>
            <a:rPr lang="ru-RU" sz="1200" dirty="0" smtClean="0"/>
            <a:t> </a:t>
          </a:r>
          <a:r>
            <a:rPr lang="ru-RU" sz="1200" dirty="0" err="1" smtClean="0"/>
            <a:t>сабзавот</a:t>
          </a:r>
          <a:r>
            <a:rPr lang="ru-RU" sz="1200" dirty="0" smtClean="0"/>
            <a:t> </a:t>
          </a:r>
          <a:r>
            <a:rPr lang="ru-RU" sz="1200" dirty="0" err="1" smtClean="0"/>
            <a:t>экинлар</a:t>
          </a:r>
          <a:r>
            <a:rPr lang="ru-RU" sz="1200" dirty="0" smtClean="0"/>
            <a:t>: </a:t>
          </a:r>
          <a:r>
            <a:rPr lang="ru-RU" sz="1200" dirty="0" err="1" smtClean="0"/>
            <a:t>гулкарам</a:t>
          </a:r>
          <a:r>
            <a:rPr lang="ru-RU" sz="1200" dirty="0" smtClean="0"/>
            <a:t>, артишок.</a:t>
          </a:r>
          <a:endParaRPr lang="ru-RU" sz="1200" dirty="0"/>
        </a:p>
      </dgm:t>
    </dgm:pt>
    <dgm:pt modelId="{2D4E0418-D1C8-4C72-BD33-B89D77A3FEE0}" type="parTrans" cxnId="{FEF94470-7379-4FAF-9E26-F97961F07D23}">
      <dgm:prSet/>
      <dgm:spPr/>
      <dgm:t>
        <a:bodyPr/>
        <a:lstStyle/>
        <a:p>
          <a:endParaRPr lang="ru-RU" sz="3600"/>
        </a:p>
      </dgm:t>
    </dgm:pt>
    <dgm:pt modelId="{8F94BB8F-F4F7-4EE4-A795-B4A34139BA2D}" type="sibTrans" cxnId="{FEF94470-7379-4FAF-9E26-F97961F07D23}">
      <dgm:prSet/>
      <dgm:spPr/>
      <dgm:t>
        <a:bodyPr/>
        <a:lstStyle/>
        <a:p>
          <a:endParaRPr lang="ru-RU" sz="3600"/>
        </a:p>
      </dgm:t>
    </dgm:pt>
    <dgm:pt modelId="{8D82F8FD-7738-4F26-B1F6-022DC31994D2}" type="pres">
      <dgm:prSet presAssocID="{257A8A08-DCA9-4AFF-B478-7531D00E9C2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CD0CA61-6698-47FD-9CDD-15D5DDD56112}" type="pres">
      <dgm:prSet presAssocID="{6C49ECBE-D5E4-4A11-8FCD-075A1F10F6E6}" presName="root" presStyleCnt="0"/>
      <dgm:spPr/>
    </dgm:pt>
    <dgm:pt modelId="{F13F5F6F-ADF9-437D-9061-DF3BE1026E38}" type="pres">
      <dgm:prSet presAssocID="{6C49ECBE-D5E4-4A11-8FCD-075A1F10F6E6}" presName="rootComposite" presStyleCnt="0"/>
      <dgm:spPr/>
    </dgm:pt>
    <dgm:pt modelId="{CA75F7F6-2B5D-4FFE-AF99-0A595C538A71}" type="pres">
      <dgm:prSet presAssocID="{6C49ECBE-D5E4-4A11-8FCD-075A1F10F6E6}" presName="rootText" presStyleLbl="node1" presStyleIdx="0" presStyleCnt="2"/>
      <dgm:spPr/>
      <dgm:t>
        <a:bodyPr/>
        <a:lstStyle/>
        <a:p>
          <a:endParaRPr lang="ru-RU"/>
        </a:p>
      </dgm:t>
    </dgm:pt>
    <dgm:pt modelId="{47FEC311-D2BC-4229-A7E7-292FF07AC97F}" type="pres">
      <dgm:prSet presAssocID="{6C49ECBE-D5E4-4A11-8FCD-075A1F10F6E6}" presName="rootConnector" presStyleLbl="node1" presStyleIdx="0" presStyleCnt="2"/>
      <dgm:spPr/>
    </dgm:pt>
    <dgm:pt modelId="{B9C363A3-88E2-4E68-B478-80DD0C3034BB}" type="pres">
      <dgm:prSet presAssocID="{6C49ECBE-D5E4-4A11-8FCD-075A1F10F6E6}" presName="childShape" presStyleCnt="0"/>
      <dgm:spPr/>
    </dgm:pt>
    <dgm:pt modelId="{2E4961C1-833E-4C42-9BC7-052585DAF0D5}" type="pres">
      <dgm:prSet presAssocID="{F39532C8-B37A-42A6-A7E8-523A7AE50F37}" presName="Name13" presStyleLbl="parChTrans1D2" presStyleIdx="0" presStyleCnt="5"/>
      <dgm:spPr/>
    </dgm:pt>
    <dgm:pt modelId="{AA699DA9-D71F-40E1-8401-6D4D6829AA59}" type="pres">
      <dgm:prSet presAssocID="{EC59D1FE-EEDE-4920-9A37-D77553B6ABFA}" presName="childText" presStyleLbl="bgAcc1" presStyleIdx="0" presStyleCnt="5" custScaleX="1741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B45B61-9781-4FA0-9702-853A2FDEC2F6}" type="pres">
      <dgm:prSet presAssocID="{BA2C0896-260C-4C1E-9C0A-A5351F9046B7}" presName="Name13" presStyleLbl="parChTrans1D2" presStyleIdx="1" presStyleCnt="5"/>
      <dgm:spPr/>
    </dgm:pt>
    <dgm:pt modelId="{C9F48B2D-1086-4A72-9969-21DC3F2FCB3D}" type="pres">
      <dgm:prSet presAssocID="{8605E87C-8486-4334-A382-D19BE73BB571}" presName="childText" presStyleLbl="bgAcc1" presStyleIdx="1" presStyleCnt="5" custScaleX="2355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FA4691-F897-4BFC-B5FC-D97D3F237B2A}" type="pres">
      <dgm:prSet presAssocID="{2D4E0418-D1C8-4C72-BD33-B89D77A3FEE0}" presName="Name13" presStyleLbl="parChTrans1D2" presStyleIdx="2" presStyleCnt="5"/>
      <dgm:spPr/>
    </dgm:pt>
    <dgm:pt modelId="{0B7A01FA-5132-43D9-8355-4DC31CB2A0B3}" type="pres">
      <dgm:prSet presAssocID="{E3DE706B-1108-4E8A-9627-6B3C57651EE6}" presName="childText" presStyleLbl="bgAcc1" presStyleIdx="2" presStyleCnt="5" custScaleX="2485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0BE68-AC3E-4DA5-AE67-F3BFCBE0A3B5}" type="pres">
      <dgm:prSet presAssocID="{6886D960-9C94-4A42-BCC7-72DFBC8702FE}" presName="root" presStyleCnt="0"/>
      <dgm:spPr/>
    </dgm:pt>
    <dgm:pt modelId="{24D43DA8-B8BC-47F8-B4D7-56DE5F13F1B9}" type="pres">
      <dgm:prSet presAssocID="{6886D960-9C94-4A42-BCC7-72DFBC8702FE}" presName="rootComposite" presStyleCnt="0"/>
      <dgm:spPr/>
    </dgm:pt>
    <dgm:pt modelId="{C4EDF105-3C2B-4F41-A7B5-87F72CBA64CF}" type="pres">
      <dgm:prSet presAssocID="{6886D960-9C94-4A42-BCC7-72DFBC8702FE}" presName="rootText" presStyleLbl="node1" presStyleIdx="1" presStyleCnt="2" custScaleX="184232"/>
      <dgm:spPr/>
      <dgm:t>
        <a:bodyPr/>
        <a:lstStyle/>
        <a:p>
          <a:endParaRPr lang="ru-RU"/>
        </a:p>
      </dgm:t>
    </dgm:pt>
    <dgm:pt modelId="{479F70EF-CE0D-49E8-ACE3-F3B9ED864D20}" type="pres">
      <dgm:prSet presAssocID="{6886D960-9C94-4A42-BCC7-72DFBC8702FE}" presName="rootConnector" presStyleLbl="node1" presStyleIdx="1" presStyleCnt="2"/>
      <dgm:spPr/>
    </dgm:pt>
    <dgm:pt modelId="{6FEF9B54-FEFA-45AE-B758-1244A72B76D2}" type="pres">
      <dgm:prSet presAssocID="{6886D960-9C94-4A42-BCC7-72DFBC8702FE}" presName="childShape" presStyleCnt="0"/>
      <dgm:spPr/>
    </dgm:pt>
    <dgm:pt modelId="{407968D2-7B1A-4863-BED8-3962462ACE42}" type="pres">
      <dgm:prSet presAssocID="{AC60E2C8-488E-4D7A-941D-7BA42F74C4C6}" presName="Name13" presStyleLbl="parChTrans1D2" presStyleIdx="3" presStyleCnt="5"/>
      <dgm:spPr/>
    </dgm:pt>
    <dgm:pt modelId="{86958960-C061-47C3-9640-916D4BB0CC48}" type="pres">
      <dgm:prSet presAssocID="{22E5481F-07A8-491E-B690-E4C7C1BDCF04}" presName="childText" presStyleLbl="bgAcc1" presStyleIdx="3" presStyleCnt="5" custScaleX="203952" custScaleY="166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20B42E-F529-4DB6-A000-D49382DE8F65}" type="pres">
      <dgm:prSet presAssocID="{85C40EFF-6E0E-4024-8F22-64503169E2F1}" presName="Name13" presStyleLbl="parChTrans1D2" presStyleIdx="4" presStyleCnt="5"/>
      <dgm:spPr/>
    </dgm:pt>
    <dgm:pt modelId="{92CE34A9-E16E-49DF-A6DF-58295DDD5E95}" type="pres">
      <dgm:prSet presAssocID="{B1F571A9-E06E-47D0-AE5D-D7122C0DCA01}" presName="childText" presStyleLbl="bgAcc1" presStyleIdx="4" presStyleCnt="5" custScaleX="179796" custScaleY="79618" custLinFactNeighborX="1632" custLinFactNeighborY="69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ED89C2-45F8-43E4-A2E4-A949A5BEEF43}" type="presOf" srcId="{8605E87C-8486-4334-A382-D19BE73BB571}" destId="{C9F48B2D-1086-4A72-9969-21DC3F2FCB3D}" srcOrd="0" destOrd="0" presId="urn:microsoft.com/office/officeart/2005/8/layout/hierarchy3"/>
    <dgm:cxn modelId="{7C569D93-CD38-49C9-B834-A6014F3E6951}" type="presOf" srcId="{6C49ECBE-D5E4-4A11-8FCD-075A1F10F6E6}" destId="{CA75F7F6-2B5D-4FFE-AF99-0A595C538A71}" srcOrd="0" destOrd="0" presId="urn:microsoft.com/office/officeart/2005/8/layout/hierarchy3"/>
    <dgm:cxn modelId="{C9677FA4-FAE6-4CF8-8F81-BC02D33FC1DC}" type="presOf" srcId="{E3DE706B-1108-4E8A-9627-6B3C57651EE6}" destId="{0B7A01FA-5132-43D9-8355-4DC31CB2A0B3}" srcOrd="0" destOrd="0" presId="urn:microsoft.com/office/officeart/2005/8/layout/hierarchy3"/>
    <dgm:cxn modelId="{ACB4A9E1-F602-4247-A0F0-526CA2EDEF5B}" type="presOf" srcId="{AC60E2C8-488E-4D7A-941D-7BA42F74C4C6}" destId="{407968D2-7B1A-4863-BED8-3962462ACE42}" srcOrd="0" destOrd="0" presId="urn:microsoft.com/office/officeart/2005/8/layout/hierarchy3"/>
    <dgm:cxn modelId="{98D0C6BA-AAF1-41E7-83D9-5866AB8B4948}" srcId="{6886D960-9C94-4A42-BCC7-72DFBC8702FE}" destId="{22E5481F-07A8-491E-B690-E4C7C1BDCF04}" srcOrd="0" destOrd="0" parTransId="{AC60E2C8-488E-4D7A-941D-7BA42F74C4C6}" sibTransId="{67249AD1-2252-4D0D-AA9F-29BB8BA191F3}"/>
    <dgm:cxn modelId="{32138D38-AE9D-4006-82F3-0FDC31BE48FA}" srcId="{6C49ECBE-D5E4-4A11-8FCD-075A1F10F6E6}" destId="{EC59D1FE-EEDE-4920-9A37-D77553B6ABFA}" srcOrd="0" destOrd="0" parTransId="{F39532C8-B37A-42A6-A7E8-523A7AE50F37}" sibTransId="{39CB35EA-282C-49D4-9199-12E99CAAD0F0}"/>
    <dgm:cxn modelId="{C121F4E8-273E-4C93-815E-31EFE3DC39DD}" type="presOf" srcId="{F39532C8-B37A-42A6-A7E8-523A7AE50F37}" destId="{2E4961C1-833E-4C42-9BC7-052585DAF0D5}" srcOrd="0" destOrd="0" presId="urn:microsoft.com/office/officeart/2005/8/layout/hierarchy3"/>
    <dgm:cxn modelId="{75C343D6-C4B9-41AA-A3D3-6109CA3DCC5D}" type="presOf" srcId="{6886D960-9C94-4A42-BCC7-72DFBC8702FE}" destId="{479F70EF-CE0D-49E8-ACE3-F3B9ED864D20}" srcOrd="1" destOrd="0" presId="urn:microsoft.com/office/officeart/2005/8/layout/hierarchy3"/>
    <dgm:cxn modelId="{03456C93-6966-4409-9F83-82B2DD65F0FB}" type="presOf" srcId="{EC59D1FE-EEDE-4920-9A37-D77553B6ABFA}" destId="{AA699DA9-D71F-40E1-8401-6D4D6829AA59}" srcOrd="0" destOrd="0" presId="urn:microsoft.com/office/officeart/2005/8/layout/hierarchy3"/>
    <dgm:cxn modelId="{F3F3CD68-22EA-413C-83EC-02CB63BEF45B}" srcId="{257A8A08-DCA9-4AFF-B478-7531D00E9C27}" destId="{6886D960-9C94-4A42-BCC7-72DFBC8702FE}" srcOrd="1" destOrd="0" parTransId="{848EA6A5-EF77-4FC6-9132-1C956438F112}" sibTransId="{3418589D-6332-49D6-A659-D5624133DD8D}"/>
    <dgm:cxn modelId="{1CA450AB-1044-4797-965E-4817BDC8D491}" srcId="{6886D960-9C94-4A42-BCC7-72DFBC8702FE}" destId="{B1F571A9-E06E-47D0-AE5D-D7122C0DCA01}" srcOrd="1" destOrd="0" parTransId="{85C40EFF-6E0E-4024-8F22-64503169E2F1}" sibTransId="{CAED51F7-3B36-4F1B-9825-F9BAA603939B}"/>
    <dgm:cxn modelId="{BDB7CE58-E8B2-4975-8587-41D8B0F769CE}" srcId="{6C49ECBE-D5E4-4A11-8FCD-075A1F10F6E6}" destId="{8605E87C-8486-4334-A382-D19BE73BB571}" srcOrd="1" destOrd="0" parTransId="{BA2C0896-260C-4C1E-9C0A-A5351F9046B7}" sibTransId="{65BFAA13-394E-4409-85B8-C4C2ADCEF5F0}"/>
    <dgm:cxn modelId="{976757D3-961E-4DDC-8113-D70D060AA0A4}" type="presOf" srcId="{BA2C0896-260C-4C1E-9C0A-A5351F9046B7}" destId="{A3B45B61-9781-4FA0-9702-853A2FDEC2F6}" srcOrd="0" destOrd="0" presId="urn:microsoft.com/office/officeart/2005/8/layout/hierarchy3"/>
    <dgm:cxn modelId="{FEF94470-7379-4FAF-9E26-F97961F07D23}" srcId="{6C49ECBE-D5E4-4A11-8FCD-075A1F10F6E6}" destId="{E3DE706B-1108-4E8A-9627-6B3C57651EE6}" srcOrd="2" destOrd="0" parTransId="{2D4E0418-D1C8-4C72-BD33-B89D77A3FEE0}" sibTransId="{8F94BB8F-F4F7-4EE4-A795-B4A34139BA2D}"/>
    <dgm:cxn modelId="{989502FE-0458-4787-9902-BED02D2DAE7D}" type="presOf" srcId="{6886D960-9C94-4A42-BCC7-72DFBC8702FE}" destId="{C4EDF105-3C2B-4F41-A7B5-87F72CBA64CF}" srcOrd="0" destOrd="0" presId="urn:microsoft.com/office/officeart/2005/8/layout/hierarchy3"/>
    <dgm:cxn modelId="{7944A86B-D8C4-46BF-A326-22479D47EDC8}" type="presOf" srcId="{257A8A08-DCA9-4AFF-B478-7531D00E9C27}" destId="{8D82F8FD-7738-4F26-B1F6-022DC31994D2}" srcOrd="0" destOrd="0" presId="urn:microsoft.com/office/officeart/2005/8/layout/hierarchy3"/>
    <dgm:cxn modelId="{C1815697-A0D7-4BF2-A56D-FDE7E7278A44}" type="presOf" srcId="{2D4E0418-D1C8-4C72-BD33-B89D77A3FEE0}" destId="{B7FA4691-F897-4BFC-B5FC-D97D3F237B2A}" srcOrd="0" destOrd="0" presId="urn:microsoft.com/office/officeart/2005/8/layout/hierarchy3"/>
    <dgm:cxn modelId="{C3C114A8-0C5E-461E-9527-D2FB3EE590EC}" type="presOf" srcId="{22E5481F-07A8-491E-B690-E4C7C1BDCF04}" destId="{86958960-C061-47C3-9640-916D4BB0CC48}" srcOrd="0" destOrd="0" presId="urn:microsoft.com/office/officeart/2005/8/layout/hierarchy3"/>
    <dgm:cxn modelId="{F848C96A-D9E8-440A-A538-FE5D37B09E3E}" type="presOf" srcId="{B1F571A9-E06E-47D0-AE5D-D7122C0DCA01}" destId="{92CE34A9-E16E-49DF-A6DF-58295DDD5E95}" srcOrd="0" destOrd="0" presId="urn:microsoft.com/office/officeart/2005/8/layout/hierarchy3"/>
    <dgm:cxn modelId="{B1F32DDD-E115-42D5-9D6C-C5F58E1C12C9}" type="presOf" srcId="{6C49ECBE-D5E4-4A11-8FCD-075A1F10F6E6}" destId="{47FEC311-D2BC-4229-A7E7-292FF07AC97F}" srcOrd="1" destOrd="0" presId="urn:microsoft.com/office/officeart/2005/8/layout/hierarchy3"/>
    <dgm:cxn modelId="{9E0443D9-C716-415E-AF26-4AC478DE97CA}" type="presOf" srcId="{85C40EFF-6E0E-4024-8F22-64503169E2F1}" destId="{9C20B42E-F529-4DB6-A000-D49382DE8F65}" srcOrd="0" destOrd="0" presId="urn:microsoft.com/office/officeart/2005/8/layout/hierarchy3"/>
    <dgm:cxn modelId="{BF9C957E-A78C-424A-AB37-1012237ED705}" srcId="{257A8A08-DCA9-4AFF-B478-7531D00E9C27}" destId="{6C49ECBE-D5E4-4A11-8FCD-075A1F10F6E6}" srcOrd="0" destOrd="0" parTransId="{08A470FE-BCF5-4848-8AD7-10E6E2606CB3}" sibTransId="{AD56220E-1BA1-4404-95CB-33C9D778BE78}"/>
    <dgm:cxn modelId="{95C690E7-9F2A-42AD-9258-F8E24A7C4CEB}" type="presParOf" srcId="{8D82F8FD-7738-4F26-B1F6-022DC31994D2}" destId="{8CD0CA61-6698-47FD-9CDD-15D5DDD56112}" srcOrd="0" destOrd="0" presId="urn:microsoft.com/office/officeart/2005/8/layout/hierarchy3"/>
    <dgm:cxn modelId="{CFC1A9C3-95F4-4C0C-B97A-B3AD7302FDF7}" type="presParOf" srcId="{8CD0CA61-6698-47FD-9CDD-15D5DDD56112}" destId="{F13F5F6F-ADF9-437D-9061-DF3BE1026E38}" srcOrd="0" destOrd="0" presId="urn:microsoft.com/office/officeart/2005/8/layout/hierarchy3"/>
    <dgm:cxn modelId="{DA79E816-C595-42CB-849F-3BE31CEC684F}" type="presParOf" srcId="{F13F5F6F-ADF9-437D-9061-DF3BE1026E38}" destId="{CA75F7F6-2B5D-4FFE-AF99-0A595C538A71}" srcOrd="0" destOrd="0" presId="urn:microsoft.com/office/officeart/2005/8/layout/hierarchy3"/>
    <dgm:cxn modelId="{0318E0D6-F632-467F-B2F1-D6995CFEE4B9}" type="presParOf" srcId="{F13F5F6F-ADF9-437D-9061-DF3BE1026E38}" destId="{47FEC311-D2BC-4229-A7E7-292FF07AC97F}" srcOrd="1" destOrd="0" presId="urn:microsoft.com/office/officeart/2005/8/layout/hierarchy3"/>
    <dgm:cxn modelId="{3E6FB70F-2EB1-4A99-984B-FD86552CE3DF}" type="presParOf" srcId="{8CD0CA61-6698-47FD-9CDD-15D5DDD56112}" destId="{B9C363A3-88E2-4E68-B478-80DD0C3034BB}" srcOrd="1" destOrd="0" presId="urn:microsoft.com/office/officeart/2005/8/layout/hierarchy3"/>
    <dgm:cxn modelId="{F136FB2C-288E-4E59-9A86-1B0FAAF54606}" type="presParOf" srcId="{B9C363A3-88E2-4E68-B478-80DD0C3034BB}" destId="{2E4961C1-833E-4C42-9BC7-052585DAF0D5}" srcOrd="0" destOrd="0" presId="urn:microsoft.com/office/officeart/2005/8/layout/hierarchy3"/>
    <dgm:cxn modelId="{6953729F-989A-49AC-BE13-2D498B17EEFF}" type="presParOf" srcId="{B9C363A3-88E2-4E68-B478-80DD0C3034BB}" destId="{AA699DA9-D71F-40E1-8401-6D4D6829AA59}" srcOrd="1" destOrd="0" presId="urn:microsoft.com/office/officeart/2005/8/layout/hierarchy3"/>
    <dgm:cxn modelId="{C5F00F0F-B767-4FC3-8FD3-0F9FBE0BBFEF}" type="presParOf" srcId="{B9C363A3-88E2-4E68-B478-80DD0C3034BB}" destId="{A3B45B61-9781-4FA0-9702-853A2FDEC2F6}" srcOrd="2" destOrd="0" presId="urn:microsoft.com/office/officeart/2005/8/layout/hierarchy3"/>
    <dgm:cxn modelId="{29EBDE1C-AF0A-4474-8CBF-AA06F60B44CD}" type="presParOf" srcId="{B9C363A3-88E2-4E68-B478-80DD0C3034BB}" destId="{C9F48B2D-1086-4A72-9969-21DC3F2FCB3D}" srcOrd="3" destOrd="0" presId="urn:microsoft.com/office/officeart/2005/8/layout/hierarchy3"/>
    <dgm:cxn modelId="{2C914FA4-4CEA-4254-AF3C-96E037BE23CD}" type="presParOf" srcId="{B9C363A3-88E2-4E68-B478-80DD0C3034BB}" destId="{B7FA4691-F897-4BFC-B5FC-D97D3F237B2A}" srcOrd="4" destOrd="0" presId="urn:microsoft.com/office/officeart/2005/8/layout/hierarchy3"/>
    <dgm:cxn modelId="{70691223-45B3-4E44-A574-A0C9C23CDB42}" type="presParOf" srcId="{B9C363A3-88E2-4E68-B478-80DD0C3034BB}" destId="{0B7A01FA-5132-43D9-8355-4DC31CB2A0B3}" srcOrd="5" destOrd="0" presId="urn:microsoft.com/office/officeart/2005/8/layout/hierarchy3"/>
    <dgm:cxn modelId="{25E568F9-D873-4FEC-8E94-32713090C167}" type="presParOf" srcId="{8D82F8FD-7738-4F26-B1F6-022DC31994D2}" destId="{FEE0BE68-AC3E-4DA5-AE67-F3BFCBE0A3B5}" srcOrd="1" destOrd="0" presId="urn:microsoft.com/office/officeart/2005/8/layout/hierarchy3"/>
    <dgm:cxn modelId="{0EFB62C0-F727-451C-BBC0-553B3058AEAC}" type="presParOf" srcId="{FEE0BE68-AC3E-4DA5-AE67-F3BFCBE0A3B5}" destId="{24D43DA8-B8BC-47F8-B4D7-56DE5F13F1B9}" srcOrd="0" destOrd="0" presId="urn:microsoft.com/office/officeart/2005/8/layout/hierarchy3"/>
    <dgm:cxn modelId="{F8F5B90F-CB08-40AC-87E2-04AD4786E521}" type="presParOf" srcId="{24D43DA8-B8BC-47F8-B4D7-56DE5F13F1B9}" destId="{C4EDF105-3C2B-4F41-A7B5-87F72CBA64CF}" srcOrd="0" destOrd="0" presId="urn:microsoft.com/office/officeart/2005/8/layout/hierarchy3"/>
    <dgm:cxn modelId="{FB1E0678-233E-467B-8E8E-7939FFEF9829}" type="presParOf" srcId="{24D43DA8-B8BC-47F8-B4D7-56DE5F13F1B9}" destId="{479F70EF-CE0D-49E8-ACE3-F3B9ED864D20}" srcOrd="1" destOrd="0" presId="urn:microsoft.com/office/officeart/2005/8/layout/hierarchy3"/>
    <dgm:cxn modelId="{5BA06D34-4F10-48B8-8826-98AF60E7C34A}" type="presParOf" srcId="{FEE0BE68-AC3E-4DA5-AE67-F3BFCBE0A3B5}" destId="{6FEF9B54-FEFA-45AE-B758-1244A72B76D2}" srcOrd="1" destOrd="0" presId="urn:microsoft.com/office/officeart/2005/8/layout/hierarchy3"/>
    <dgm:cxn modelId="{99132424-C285-47F0-8D2D-D0E108E82021}" type="presParOf" srcId="{6FEF9B54-FEFA-45AE-B758-1244A72B76D2}" destId="{407968D2-7B1A-4863-BED8-3962462ACE42}" srcOrd="0" destOrd="0" presId="urn:microsoft.com/office/officeart/2005/8/layout/hierarchy3"/>
    <dgm:cxn modelId="{9D79310A-59B1-4229-AE28-2C045E0E7BF3}" type="presParOf" srcId="{6FEF9B54-FEFA-45AE-B758-1244A72B76D2}" destId="{86958960-C061-47C3-9640-916D4BB0CC48}" srcOrd="1" destOrd="0" presId="urn:microsoft.com/office/officeart/2005/8/layout/hierarchy3"/>
    <dgm:cxn modelId="{B11E5E63-4CF3-4F7F-B99F-3EEFAC8BC4A2}" type="presParOf" srcId="{6FEF9B54-FEFA-45AE-B758-1244A72B76D2}" destId="{9C20B42E-F529-4DB6-A000-D49382DE8F65}" srcOrd="2" destOrd="0" presId="urn:microsoft.com/office/officeart/2005/8/layout/hierarchy3"/>
    <dgm:cxn modelId="{2BFF4487-E96F-41D6-9035-5601651AAA76}" type="presParOf" srcId="{6FEF9B54-FEFA-45AE-B758-1244A72B76D2}" destId="{92CE34A9-E16E-49DF-A6DF-58295DDD5E9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AA1BBD-0A91-42EA-BF69-5864FA59977A}">
      <dsp:nvSpPr>
        <dsp:cNvPr id="0" name=""/>
        <dsp:cNvSpPr/>
      </dsp:nvSpPr>
      <dsp:spPr>
        <a:xfrm rot="5400000">
          <a:off x="5396769" y="-2113820"/>
          <a:ext cx="1085471" cy="559012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Сабзавотчилик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иккита</a:t>
          </a:r>
          <a:r>
            <a:rPr lang="ru-RU" sz="1600" kern="1200" dirty="0" smtClean="0"/>
            <a:t>: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1. </a:t>
          </a:r>
          <a:r>
            <a:rPr lang="ru-RU" sz="1600" kern="1200" dirty="0" err="1" smtClean="0"/>
            <a:t>Очиқ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майдонда</a:t>
          </a:r>
          <a:r>
            <a:rPr lang="ru-RU" sz="1600" kern="1200" dirty="0" smtClean="0"/>
            <a:t> (</a:t>
          </a:r>
          <a:r>
            <a:rPr lang="ru-RU" sz="1600" kern="1200" dirty="0" err="1" smtClean="0"/>
            <a:t>далада</a:t>
          </a:r>
          <a:r>
            <a:rPr lang="ru-RU" sz="1600" kern="1200" dirty="0" smtClean="0"/>
            <a:t>);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2. </a:t>
          </a:r>
          <a:r>
            <a:rPr lang="ru-RU" sz="1600" kern="1200" dirty="0" err="1" smtClean="0"/>
            <a:t>Ёпиқ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майдонда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ишлаб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чиқариш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усулига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эга</a:t>
          </a:r>
          <a:r>
            <a:rPr lang="ru-RU" sz="1600" kern="1200" dirty="0" smtClean="0"/>
            <a:t>.</a:t>
          </a:r>
          <a:endParaRPr lang="ru-RU" sz="1600" kern="1200" dirty="0"/>
        </a:p>
      </dsp:txBody>
      <dsp:txXfrm rot="-5400000">
        <a:off x="3144444" y="191493"/>
        <a:ext cx="5537134" cy="979495"/>
      </dsp:txXfrm>
    </dsp:sp>
    <dsp:sp modelId="{F2873EB6-6471-4F42-A6A6-251DF3561988}">
      <dsp:nvSpPr>
        <dsp:cNvPr id="0" name=""/>
        <dsp:cNvSpPr/>
      </dsp:nvSpPr>
      <dsp:spPr>
        <a:xfrm>
          <a:off x="0" y="2821"/>
          <a:ext cx="3144443" cy="135683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/>
            <a:t>Биринчидан</a:t>
          </a:r>
          <a:r>
            <a:rPr lang="ru-RU" sz="3000" b="1" kern="1200" dirty="0" smtClean="0"/>
            <a:t>:</a:t>
          </a:r>
          <a:endParaRPr lang="ru-RU" sz="3000" kern="1200" dirty="0"/>
        </a:p>
      </dsp:txBody>
      <dsp:txXfrm>
        <a:off x="66235" y="69056"/>
        <a:ext cx="3011973" cy="1224369"/>
      </dsp:txXfrm>
    </dsp:sp>
    <dsp:sp modelId="{704AD173-BD52-4102-B6C1-3F4F3CFC3DD5}">
      <dsp:nvSpPr>
        <dsp:cNvPr id="0" name=""/>
        <dsp:cNvSpPr/>
      </dsp:nvSpPr>
      <dsp:spPr>
        <a:xfrm rot="5400000">
          <a:off x="5396769" y="-689138"/>
          <a:ext cx="1085471" cy="559012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/>
            <a:t>Сабзавотчилик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хилма</a:t>
          </a:r>
          <a:r>
            <a:rPr lang="ru-RU" sz="1400" kern="1200" dirty="0" smtClean="0"/>
            <a:t> - хил </a:t>
          </a:r>
          <a:r>
            <a:rPr lang="ru-RU" sz="1400" kern="1200" dirty="0" err="1" smtClean="0"/>
            <a:t>экин</a:t>
          </a:r>
          <a:r>
            <a:rPr lang="ru-RU" sz="1400" kern="1200" dirty="0" smtClean="0"/>
            <a:t> тур, хил </a:t>
          </a:r>
          <a:r>
            <a:rPr lang="ru-RU" sz="1400" kern="1200" dirty="0" err="1" smtClean="0"/>
            <a:t>ва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навлар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тўпламини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ўз</a:t>
          </a:r>
          <a:r>
            <a:rPr lang="ru-RU" sz="1400" kern="1200" dirty="0" smtClean="0"/>
            <a:t> ичига </a:t>
          </a:r>
          <a:r>
            <a:rPr lang="ru-RU" sz="1400" kern="1200" dirty="0" err="1" smtClean="0"/>
            <a:t>олади</a:t>
          </a:r>
          <a:r>
            <a:rPr lang="ru-RU" sz="1400" kern="1200" dirty="0" smtClean="0"/>
            <a:t>. </a:t>
          </a:r>
          <a:r>
            <a:rPr lang="ru-RU" sz="1400" kern="1200" dirty="0" err="1" smtClean="0"/>
            <a:t>Сабзавот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экинлари</a:t>
          </a:r>
          <a:r>
            <a:rPr lang="ru-RU" sz="1400" kern="1200" dirty="0" smtClean="0"/>
            <a:t> 14 та ботаник </a:t>
          </a:r>
          <a:r>
            <a:rPr lang="ru-RU" sz="1400" kern="1200" dirty="0" err="1" smtClean="0"/>
            <a:t>оилага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мансуб</a:t>
          </a:r>
          <a:r>
            <a:rPr lang="ru-RU" sz="1400" kern="1200" dirty="0" smtClean="0"/>
            <a:t> 80 га </a:t>
          </a:r>
          <a:r>
            <a:rPr lang="ru-RU" sz="1400" kern="1200" dirty="0" err="1" smtClean="0"/>
            <a:t>яқин</a:t>
          </a:r>
          <a:r>
            <a:rPr lang="ru-RU" sz="1400" kern="1200" dirty="0" smtClean="0"/>
            <a:t> турни </a:t>
          </a:r>
          <a:r>
            <a:rPr lang="ru-RU" sz="1400" kern="1200" dirty="0" err="1" smtClean="0"/>
            <a:t>ўз</a:t>
          </a:r>
          <a:r>
            <a:rPr lang="uz-Cyrl-UZ" sz="1400" kern="1200" dirty="0" smtClean="0"/>
            <a:t> ич</a:t>
          </a:r>
          <a:r>
            <a:rPr lang="ru-RU" sz="1400" kern="1200" dirty="0" smtClean="0"/>
            <a:t>ига </a:t>
          </a:r>
          <a:r>
            <a:rPr lang="ru-RU" sz="1400" kern="1200" dirty="0" err="1" smtClean="0"/>
            <a:t>олиб</a:t>
          </a:r>
          <a:r>
            <a:rPr lang="ru-RU" sz="1400" kern="1200" dirty="0" smtClean="0"/>
            <a:t>, </a:t>
          </a:r>
          <a:r>
            <a:rPr lang="ru-RU" sz="1400" kern="1200" dirty="0" err="1" smtClean="0"/>
            <a:t>шундан</a:t>
          </a:r>
          <a:r>
            <a:rPr lang="ru-RU" sz="1400" kern="1200" dirty="0" smtClean="0"/>
            <a:t> 40 га </a:t>
          </a:r>
          <a:r>
            <a:rPr lang="ru-RU" sz="1400" kern="1200" dirty="0" err="1" smtClean="0"/>
            <a:t>яқини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Ўзбекистонда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экилади</a:t>
          </a:r>
          <a:r>
            <a:rPr lang="ru-RU" sz="1200" kern="1200" dirty="0" smtClean="0"/>
            <a:t>.</a:t>
          </a:r>
          <a:endParaRPr lang="ru-RU" sz="1200" kern="1200" dirty="0"/>
        </a:p>
      </dsp:txBody>
      <dsp:txXfrm rot="-5400000">
        <a:off x="3144444" y="1616175"/>
        <a:ext cx="5537134" cy="979495"/>
      </dsp:txXfrm>
    </dsp:sp>
    <dsp:sp modelId="{153361CA-1168-45CF-90B4-70EAF4894D8A}">
      <dsp:nvSpPr>
        <dsp:cNvPr id="0" name=""/>
        <dsp:cNvSpPr/>
      </dsp:nvSpPr>
      <dsp:spPr>
        <a:xfrm>
          <a:off x="0" y="1427502"/>
          <a:ext cx="3144443" cy="135683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/>
            <a:t>Иккинчидан</a:t>
          </a:r>
          <a:r>
            <a:rPr lang="ru-RU" sz="3000" b="1" kern="1200" dirty="0" smtClean="0"/>
            <a:t>:</a:t>
          </a:r>
          <a:endParaRPr lang="ru-RU" sz="3000" kern="1200" dirty="0"/>
        </a:p>
      </dsp:txBody>
      <dsp:txXfrm>
        <a:off x="66235" y="1493737"/>
        <a:ext cx="3011973" cy="1224369"/>
      </dsp:txXfrm>
    </dsp:sp>
    <dsp:sp modelId="{818885D4-60EA-4B1A-BB42-0E3FD3EF615E}">
      <dsp:nvSpPr>
        <dsp:cNvPr id="0" name=""/>
        <dsp:cNvSpPr/>
      </dsp:nvSpPr>
      <dsp:spPr>
        <a:xfrm rot="5400000">
          <a:off x="5396769" y="735542"/>
          <a:ext cx="1085471" cy="559012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Сабзавотчиликда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ўзига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хос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ишлаб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чиқариш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усуллари</a:t>
          </a:r>
          <a:r>
            <a:rPr lang="ru-RU" sz="1600" kern="1200" dirty="0" smtClean="0"/>
            <a:t> (</a:t>
          </a:r>
          <a:r>
            <a:rPr lang="ru-RU" sz="1600" kern="1200" dirty="0" err="1" smtClean="0"/>
            <a:t>кўчат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экин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усули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консервалаш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қайта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ўстириш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кабилар</a:t>
          </a:r>
          <a:r>
            <a:rPr lang="ru-RU" sz="1600" kern="1200" dirty="0" smtClean="0"/>
            <a:t>) </a:t>
          </a:r>
          <a:r>
            <a:rPr lang="ru-RU" sz="1600" kern="1200" dirty="0" err="1" smtClean="0"/>
            <a:t>қўлланилади</a:t>
          </a:r>
          <a:endParaRPr lang="ru-RU" sz="1600" kern="1200" dirty="0"/>
        </a:p>
      </dsp:txBody>
      <dsp:txXfrm rot="-5400000">
        <a:off x="3144444" y="3040855"/>
        <a:ext cx="5537134" cy="979495"/>
      </dsp:txXfrm>
    </dsp:sp>
    <dsp:sp modelId="{C149E6BE-3235-4356-861C-E6ADCBECBE57}">
      <dsp:nvSpPr>
        <dsp:cNvPr id="0" name=""/>
        <dsp:cNvSpPr/>
      </dsp:nvSpPr>
      <dsp:spPr>
        <a:xfrm>
          <a:off x="0" y="2852183"/>
          <a:ext cx="3144443" cy="135683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/>
            <a:t>Учинчидан</a:t>
          </a:r>
          <a:r>
            <a:rPr lang="ru-RU" sz="3000" b="1" kern="1200" dirty="0" smtClean="0"/>
            <a:t>:</a:t>
          </a:r>
          <a:endParaRPr lang="ru-RU" sz="3000" kern="1200" dirty="0"/>
        </a:p>
      </dsp:txBody>
      <dsp:txXfrm>
        <a:off x="66235" y="2918418"/>
        <a:ext cx="3011973" cy="1224369"/>
      </dsp:txXfrm>
    </dsp:sp>
    <dsp:sp modelId="{12069315-0E3E-41B8-BA7E-92A603F479BB}">
      <dsp:nvSpPr>
        <dsp:cNvPr id="0" name=""/>
        <dsp:cNvSpPr/>
      </dsp:nvSpPr>
      <dsp:spPr>
        <a:xfrm rot="5400000">
          <a:off x="5396769" y="2160224"/>
          <a:ext cx="1085471" cy="5590122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err="1" smtClean="0"/>
            <a:t>Сабзавотчилик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ўз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навбатида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бир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неча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тармоқларга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бўлинади</a:t>
          </a:r>
          <a:r>
            <a:rPr lang="ru-RU" sz="1400" kern="1200" dirty="0" smtClean="0"/>
            <a:t>. </a:t>
          </a:r>
          <a:r>
            <a:rPr lang="ru-RU" sz="1400" kern="1200" dirty="0" err="1" smtClean="0"/>
            <a:t>Жумладан</a:t>
          </a:r>
          <a:r>
            <a:rPr lang="ru-RU" sz="1400" kern="1200" dirty="0" smtClean="0"/>
            <a:t>, </a:t>
          </a:r>
          <a:r>
            <a:rPr lang="ru-RU" sz="1400" kern="1200" dirty="0" err="1" smtClean="0"/>
            <a:t>полиз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экинлари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биологияси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ва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агротехникасини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ишлаб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чиқиш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билан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полизчилик</a:t>
          </a:r>
          <a:r>
            <a:rPr lang="ru-RU" sz="1400" kern="1200" dirty="0" smtClean="0"/>
            <a:t>, </a:t>
          </a:r>
          <a:r>
            <a:rPr lang="ru-RU" sz="1400" kern="1200" dirty="0" err="1" smtClean="0"/>
            <a:t>соғлом</a:t>
          </a:r>
          <a:r>
            <a:rPr lang="ru-RU" sz="1400" kern="1200" dirty="0" smtClean="0"/>
            <a:t>, </a:t>
          </a:r>
          <a:r>
            <a:rPr lang="ru-RU" sz="1400" kern="1200" dirty="0" err="1" smtClean="0"/>
            <a:t>сифатли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уруғини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етиштириш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билан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сабзавот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экинлар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уруғчилиги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тармоғи</a:t>
          </a:r>
          <a:r>
            <a:rPr lang="ru-RU" sz="1400" kern="1200" dirty="0" smtClean="0"/>
            <a:t> </a:t>
          </a:r>
          <a:r>
            <a:rPr lang="ru-RU" sz="1400" kern="1200" dirty="0" err="1" smtClean="0"/>
            <a:t>шуғулланади</a:t>
          </a:r>
          <a:r>
            <a:rPr lang="ru-RU" sz="1400" kern="1200" dirty="0" smtClean="0"/>
            <a:t>.</a:t>
          </a:r>
          <a:endParaRPr lang="ru-RU" sz="1400" kern="1200" dirty="0"/>
        </a:p>
      </dsp:txBody>
      <dsp:txXfrm rot="-5400000">
        <a:off x="3144444" y="4465537"/>
        <a:ext cx="5537134" cy="979495"/>
      </dsp:txXfrm>
    </dsp:sp>
    <dsp:sp modelId="{6338B91F-6C15-4780-BA8F-1F101C630E53}">
      <dsp:nvSpPr>
        <dsp:cNvPr id="0" name=""/>
        <dsp:cNvSpPr/>
      </dsp:nvSpPr>
      <dsp:spPr>
        <a:xfrm>
          <a:off x="0" y="4276865"/>
          <a:ext cx="3144443" cy="135683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err="1" smtClean="0"/>
            <a:t>Тўртинчидан</a:t>
          </a:r>
          <a:r>
            <a:rPr lang="ru-RU" sz="3000" b="1" kern="1200" dirty="0" smtClean="0"/>
            <a:t>:</a:t>
          </a:r>
          <a:endParaRPr lang="ru-RU" sz="3000" kern="1200" dirty="0"/>
        </a:p>
      </dsp:txBody>
      <dsp:txXfrm>
        <a:off x="66235" y="4343100"/>
        <a:ext cx="3011973" cy="12243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B6553-0032-43DC-99A6-911006C9547D}">
      <dsp:nvSpPr>
        <dsp:cNvPr id="0" name=""/>
        <dsp:cNvSpPr/>
      </dsp:nvSpPr>
      <dsp:spPr>
        <a:xfrm>
          <a:off x="0" y="49193"/>
          <a:ext cx="8325135" cy="1783649"/>
        </a:xfrm>
        <a:prstGeom prst="rect">
          <a:avLst/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rPr>
            <a:t>Сабзавотчиликда иккита йўналиш: бири ташқи муҳитни ўсимликлар талабларига мувофиқлаштириш, иккинчиси - ўсимликларни шу мавжуд муҳит шароитига мослаштиришга доим ҳаракат қилинган.</a:t>
          </a:r>
          <a:endParaRPr lang="ru-RU" sz="2500" kern="1200" dirty="0"/>
        </a:p>
      </dsp:txBody>
      <dsp:txXfrm>
        <a:off x="0" y="49193"/>
        <a:ext cx="8325135" cy="1783649"/>
      </dsp:txXfrm>
    </dsp:sp>
    <dsp:sp modelId="{E4FC20EA-A63D-4C1A-A8DE-F370912EDEB4}">
      <dsp:nvSpPr>
        <dsp:cNvPr id="0" name=""/>
        <dsp:cNvSpPr/>
      </dsp:nvSpPr>
      <dsp:spPr>
        <a:xfrm>
          <a:off x="0" y="1783649"/>
          <a:ext cx="4162567" cy="374566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dirty="0" smtClean="0"/>
            <a:t>Биринчи йўналиш - ишлаб чиқаришни минтақалаштириш, экиш муддатларини, етиштириш усулларини аниқлаш ва ташқи муҳит шароитларини  бошқаришга оид чора – тадбирлар мажмуини қўллаш. </a:t>
          </a:r>
          <a:endParaRPr lang="ru-RU" sz="2100" b="1" kern="1200" dirty="0"/>
        </a:p>
      </dsp:txBody>
      <dsp:txXfrm>
        <a:off x="0" y="1783649"/>
        <a:ext cx="4162567" cy="3745663"/>
      </dsp:txXfrm>
    </dsp:sp>
    <dsp:sp modelId="{F0C71B22-8BE9-428D-ADBD-B546C700F1ED}">
      <dsp:nvSpPr>
        <dsp:cNvPr id="0" name=""/>
        <dsp:cNvSpPr/>
      </dsp:nvSpPr>
      <dsp:spPr>
        <a:xfrm>
          <a:off x="4162567" y="1783649"/>
          <a:ext cx="4162567" cy="3745663"/>
        </a:xfrm>
        <a:prstGeom prst="rect">
          <a:avLst/>
        </a:prstGeom>
        <a:solidFill>
          <a:schemeClr val="accent1">
            <a:shade val="80000"/>
            <a:hueOff val="-491245"/>
            <a:satOff val="-54004"/>
            <a:lumOff val="362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100" b="1" kern="1200" dirty="0" smtClean="0">
              <a:solidFill>
                <a:srgbClr val="173A8D"/>
              </a:solidFill>
            </a:rPr>
            <a:t>Иккинчи йўналиш - ўсимликларни ташқи муҳит шароитларига мослаштиришга бевосита ва билвосита таъсир этувчи усулларни қўллаш билан адаптация даражасини оширишга экстримал ноқулай шароитлари чидамлилигини ошириш орқали эришилади.</a:t>
          </a:r>
          <a:endParaRPr lang="ru-RU" sz="2100" b="1" kern="1200" dirty="0">
            <a:solidFill>
              <a:srgbClr val="173A8D"/>
            </a:solidFill>
          </a:endParaRPr>
        </a:p>
      </dsp:txBody>
      <dsp:txXfrm>
        <a:off x="4162567" y="1783649"/>
        <a:ext cx="4162567" cy="3745663"/>
      </dsp:txXfrm>
    </dsp:sp>
    <dsp:sp modelId="{0DB46180-43B5-490B-B0AD-FD49A3810875}">
      <dsp:nvSpPr>
        <dsp:cNvPr id="0" name=""/>
        <dsp:cNvSpPr/>
      </dsp:nvSpPr>
      <dsp:spPr>
        <a:xfrm>
          <a:off x="0" y="5529312"/>
          <a:ext cx="8325135" cy="416184"/>
        </a:xfrm>
        <a:prstGeom prst="rect">
          <a:avLst/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B74A3C-FAD9-447F-AAC6-26528E9725CD}">
      <dsp:nvSpPr>
        <dsp:cNvPr id="0" name=""/>
        <dsp:cNvSpPr/>
      </dsp:nvSpPr>
      <dsp:spPr>
        <a:xfrm rot="10800000">
          <a:off x="1787567" y="2104"/>
          <a:ext cx="5626971" cy="148098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07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b="1" kern="1200" dirty="0" smtClean="0"/>
            <a:t>Биринчидан:</a:t>
          </a:r>
          <a:r>
            <a:rPr lang="uz-Cyrl-UZ" sz="2200" kern="1200" dirty="0" smtClean="0"/>
            <a:t> Сабзавот экинлари ҳосилдорлигини ошириш ва  таннархини арзонлаштириш</a:t>
          </a:r>
          <a:endParaRPr lang="ru-RU" sz="2200" kern="1200" dirty="0"/>
        </a:p>
      </dsp:txBody>
      <dsp:txXfrm rot="10800000">
        <a:off x="2157814" y="2104"/>
        <a:ext cx="5256724" cy="1480988"/>
      </dsp:txXfrm>
    </dsp:sp>
    <dsp:sp modelId="{4513A70D-64DD-4DAB-86A9-8E59F52144A7}">
      <dsp:nvSpPr>
        <dsp:cNvPr id="0" name=""/>
        <dsp:cNvSpPr/>
      </dsp:nvSpPr>
      <dsp:spPr>
        <a:xfrm>
          <a:off x="1047072" y="2104"/>
          <a:ext cx="1480988" cy="1480988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6C46E6-DE97-4433-B2D1-2680DC1EF6BC}">
      <dsp:nvSpPr>
        <dsp:cNvPr id="0" name=""/>
        <dsp:cNvSpPr/>
      </dsp:nvSpPr>
      <dsp:spPr>
        <a:xfrm rot="10800000">
          <a:off x="1787567" y="1925179"/>
          <a:ext cx="5626971" cy="148098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07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b="1" kern="1200" dirty="0" smtClean="0"/>
            <a:t>Иккинчидан:</a:t>
          </a:r>
          <a:r>
            <a:rPr lang="uz-Cyrl-UZ" sz="2200" kern="1200" dirty="0" smtClean="0"/>
            <a:t> Аҳолини сабзавот билан таъминлашда мавсумийликни бартараф этиш</a:t>
          </a:r>
          <a:endParaRPr lang="ru-RU" sz="2200" kern="1200" dirty="0"/>
        </a:p>
      </dsp:txBody>
      <dsp:txXfrm rot="10800000">
        <a:off x="2157814" y="1925179"/>
        <a:ext cx="5256724" cy="1480988"/>
      </dsp:txXfrm>
    </dsp:sp>
    <dsp:sp modelId="{3BA1BD59-D132-403A-94D3-F4513B9577C6}">
      <dsp:nvSpPr>
        <dsp:cNvPr id="0" name=""/>
        <dsp:cNvSpPr/>
      </dsp:nvSpPr>
      <dsp:spPr>
        <a:xfrm>
          <a:off x="1047072" y="1925179"/>
          <a:ext cx="1480988" cy="1480988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DF73D9-A36B-441C-B353-C36DAC8750E2}">
      <dsp:nvSpPr>
        <dsp:cNvPr id="0" name=""/>
        <dsp:cNvSpPr/>
      </dsp:nvSpPr>
      <dsp:spPr>
        <a:xfrm rot="10800000">
          <a:off x="1787567" y="3848254"/>
          <a:ext cx="5626971" cy="148098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3075" tIns="83820" rIns="156464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/>
            <a:t>Учинчидан</a:t>
          </a:r>
          <a:r>
            <a:rPr lang="ru-RU" sz="2200" b="1" kern="1200" dirty="0" smtClean="0"/>
            <a:t>: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Сабзавотлар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турини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кенгайтириш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ва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сифатини</a:t>
          </a:r>
          <a:r>
            <a:rPr lang="ru-RU" sz="2200" kern="1200" dirty="0" smtClean="0"/>
            <a:t> </a:t>
          </a:r>
          <a:r>
            <a:rPr lang="ru-RU" sz="2200" kern="1200" dirty="0" err="1" smtClean="0"/>
            <a:t>яхшилаш</a:t>
          </a:r>
          <a:endParaRPr lang="ru-RU" sz="2200" kern="1200" dirty="0"/>
        </a:p>
      </dsp:txBody>
      <dsp:txXfrm rot="10800000">
        <a:off x="2157814" y="3848254"/>
        <a:ext cx="5256724" cy="1480988"/>
      </dsp:txXfrm>
    </dsp:sp>
    <dsp:sp modelId="{9AD81588-C9C4-4EA7-AD06-CD94EE805147}">
      <dsp:nvSpPr>
        <dsp:cNvPr id="0" name=""/>
        <dsp:cNvSpPr/>
      </dsp:nvSpPr>
      <dsp:spPr>
        <a:xfrm>
          <a:off x="1047072" y="3848254"/>
          <a:ext cx="1480988" cy="1480988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1E1ABE-B829-4F49-B48D-C1A3B750514C}">
      <dsp:nvSpPr>
        <dsp:cNvPr id="0" name=""/>
        <dsp:cNvSpPr/>
      </dsp:nvSpPr>
      <dsp:spPr>
        <a:xfrm>
          <a:off x="407513" y="2386"/>
          <a:ext cx="7701175" cy="14351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100" kern="1200" dirty="0" smtClean="0"/>
            <a:t>Ҳаётининг давомийлигига кўра, асосий сабзавот экинлари бир йиллик, икки йиллик ва кўп йилликларга бўлинади. </a:t>
          </a:r>
          <a:endParaRPr lang="ru-RU" sz="3100" kern="1200" dirty="0"/>
        </a:p>
      </dsp:txBody>
      <dsp:txXfrm>
        <a:off x="449547" y="44420"/>
        <a:ext cx="7617107" cy="1351074"/>
      </dsp:txXfrm>
    </dsp:sp>
    <dsp:sp modelId="{BADDBDD0-219F-4C16-9904-20188435F5E9}">
      <dsp:nvSpPr>
        <dsp:cNvPr id="0" name=""/>
        <dsp:cNvSpPr/>
      </dsp:nvSpPr>
      <dsp:spPr>
        <a:xfrm>
          <a:off x="407513" y="1695855"/>
          <a:ext cx="1435142" cy="143514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7000" r="-27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0C5ADA-29BF-4D06-BDC5-F4F3A4F53EE7}">
      <dsp:nvSpPr>
        <dsp:cNvPr id="0" name=""/>
        <dsp:cNvSpPr/>
      </dsp:nvSpPr>
      <dsp:spPr>
        <a:xfrm>
          <a:off x="1928764" y="1695855"/>
          <a:ext cx="6179924" cy="1435142"/>
        </a:xfrm>
        <a:prstGeom prst="roundRect">
          <a:avLst>
            <a:gd name="adj" fmla="val 166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b="1" kern="1200" dirty="0" smtClean="0"/>
            <a:t>Бир йиллик ўсимликларга:</a:t>
          </a:r>
          <a:r>
            <a:rPr lang="uz-Cyrl-UZ" sz="1500" kern="1200" dirty="0" smtClean="0"/>
            <a:t> райҳон, бамия, батат, кашнич, гулкарам, пекин, хитой карами, кресс - салат, салатбоп хантал, шивит, исмалоқ, салат, дуккаклилар, горох, ловия, тарвуз, қовун, бодринг, қовоқ, помидор, физалис, ширин маккажўхори, редиска, картошка, саримсоқ киради.</a:t>
          </a:r>
          <a:endParaRPr lang="ru-RU" sz="1500" kern="1200" dirty="0"/>
        </a:p>
      </dsp:txBody>
      <dsp:txXfrm>
        <a:off x="1998834" y="1765925"/>
        <a:ext cx="6039784" cy="1295002"/>
      </dsp:txXfrm>
    </dsp:sp>
    <dsp:sp modelId="{6F1DE788-B042-4597-A0C9-CF5DF7C43022}">
      <dsp:nvSpPr>
        <dsp:cNvPr id="0" name=""/>
        <dsp:cNvSpPr/>
      </dsp:nvSpPr>
      <dsp:spPr>
        <a:xfrm>
          <a:off x="407513" y="3303214"/>
          <a:ext cx="1435142" cy="143514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AF05B6-CF90-4FDF-ABB2-C7824BB2610D}">
      <dsp:nvSpPr>
        <dsp:cNvPr id="0" name=""/>
        <dsp:cNvSpPr/>
      </dsp:nvSpPr>
      <dsp:spPr>
        <a:xfrm>
          <a:off x="1928764" y="3303214"/>
          <a:ext cx="6179924" cy="1435142"/>
        </a:xfrm>
        <a:prstGeom prst="roundRect">
          <a:avLst>
            <a:gd name="adj" fmla="val 16670"/>
          </a:avLst>
        </a:prstGeom>
        <a:solidFill>
          <a:schemeClr val="accent2">
            <a:hueOff val="-1482143"/>
            <a:satOff val="7100"/>
            <a:lumOff val="6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b="1" kern="1200" dirty="0" smtClean="0">
              <a:solidFill>
                <a:srgbClr val="003374"/>
              </a:solidFill>
            </a:rPr>
            <a:t>Икки йиллик ўсимликларга:</a:t>
          </a:r>
          <a:r>
            <a:rPr lang="uz-Cyrl-UZ" sz="1500" kern="1200" dirty="0" smtClean="0">
              <a:solidFill>
                <a:srgbClr val="003374"/>
              </a:solidFill>
            </a:rPr>
            <a:t> оддий карам, савой, брюссель, кольраби карами, брюква, шолғом, сабзи, пастернак, петрушка, сельдерей, лавлаги, бош пиёз, шалот, порей пиёзлар киради</a:t>
          </a:r>
          <a:r>
            <a:rPr lang="uz-Cyrl-UZ" sz="1500" kern="1200" dirty="0" smtClean="0"/>
            <a:t>.</a:t>
          </a:r>
          <a:endParaRPr lang="ru-RU" sz="1500" kern="1200" dirty="0"/>
        </a:p>
      </dsp:txBody>
      <dsp:txXfrm>
        <a:off x="1998834" y="3373284"/>
        <a:ext cx="6039784" cy="1295002"/>
      </dsp:txXfrm>
    </dsp:sp>
    <dsp:sp modelId="{1C957DF3-9EF4-427D-977B-83FA16427027}">
      <dsp:nvSpPr>
        <dsp:cNvPr id="0" name=""/>
        <dsp:cNvSpPr/>
      </dsp:nvSpPr>
      <dsp:spPr>
        <a:xfrm>
          <a:off x="407513" y="4910574"/>
          <a:ext cx="1435142" cy="143514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33FA39-D66F-4D1E-9D80-A16606FE85AA}">
      <dsp:nvSpPr>
        <dsp:cNvPr id="0" name=""/>
        <dsp:cNvSpPr/>
      </dsp:nvSpPr>
      <dsp:spPr>
        <a:xfrm>
          <a:off x="1928764" y="4910574"/>
          <a:ext cx="6179924" cy="1435142"/>
        </a:xfrm>
        <a:prstGeom prst="roundRect">
          <a:avLst>
            <a:gd name="adj" fmla="val 16670"/>
          </a:avLst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 </a:t>
          </a:r>
          <a:r>
            <a:rPr lang="uz-Cyrl-UZ" sz="1500" b="1" kern="1200" dirty="0" smtClean="0">
              <a:solidFill>
                <a:srgbClr val="003374"/>
              </a:solidFill>
            </a:rPr>
            <a:t>Кўп йиллик ўсимликларга:</a:t>
          </a:r>
          <a:r>
            <a:rPr lang="uz-Cyrl-UZ" sz="1500" kern="1200" dirty="0" smtClean="0">
              <a:solidFill>
                <a:srgbClr val="003374"/>
              </a:solidFill>
            </a:rPr>
            <a:t> артишок, қатрон, хрен, батун пиёз, шнитт - пиёз, кўп ярусли пиёз, сарсабил, ровоч (чукри), шовул киради.</a:t>
          </a:r>
          <a:endParaRPr lang="ru-RU" sz="1500" kern="1200" dirty="0">
            <a:solidFill>
              <a:srgbClr val="003374"/>
            </a:solidFill>
          </a:endParaRPr>
        </a:p>
      </dsp:txBody>
      <dsp:txXfrm>
        <a:off x="1998834" y="4980644"/>
        <a:ext cx="6039784" cy="12950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75F7F6-2B5D-4FFE-AF99-0A595C538A71}">
      <dsp:nvSpPr>
        <dsp:cNvPr id="0" name=""/>
        <dsp:cNvSpPr/>
      </dsp:nvSpPr>
      <dsp:spPr>
        <a:xfrm>
          <a:off x="1902" y="238731"/>
          <a:ext cx="2037994" cy="101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dirty="0" smtClean="0"/>
            <a:t>1) генератив органлари</a:t>
          </a:r>
          <a:endParaRPr lang="ru-RU" sz="2500" kern="1200" dirty="0"/>
        </a:p>
      </dsp:txBody>
      <dsp:txXfrm>
        <a:off x="31747" y="268576"/>
        <a:ext cx="1978304" cy="959307"/>
      </dsp:txXfrm>
    </dsp:sp>
    <dsp:sp modelId="{2E4961C1-833E-4C42-9BC7-052585DAF0D5}">
      <dsp:nvSpPr>
        <dsp:cNvPr id="0" name=""/>
        <dsp:cNvSpPr/>
      </dsp:nvSpPr>
      <dsp:spPr>
        <a:xfrm>
          <a:off x="205701" y="1257729"/>
          <a:ext cx="203799" cy="7642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4247"/>
              </a:lnTo>
              <a:lnTo>
                <a:pt x="203799" y="764247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699DA9-D71F-40E1-8401-6D4D6829AA59}">
      <dsp:nvSpPr>
        <dsp:cNvPr id="0" name=""/>
        <dsp:cNvSpPr/>
      </dsp:nvSpPr>
      <dsp:spPr>
        <a:xfrm>
          <a:off x="409500" y="1512478"/>
          <a:ext cx="2839822" cy="10189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а) пишиб етилган мевалари учун етиштириладиган мевали сабзавот экинлар: тарвуз, қовун, қовоқ, помидор, аччиқ қалампир, физалис;</a:t>
          </a:r>
          <a:endParaRPr lang="ru-RU" sz="1200" kern="1200" dirty="0"/>
        </a:p>
      </dsp:txBody>
      <dsp:txXfrm>
        <a:off x="439345" y="1542323"/>
        <a:ext cx="2780132" cy="959307"/>
      </dsp:txXfrm>
    </dsp:sp>
    <dsp:sp modelId="{A3B45B61-9781-4FA0-9702-853A2FDEC2F6}">
      <dsp:nvSpPr>
        <dsp:cNvPr id="0" name=""/>
        <dsp:cNvSpPr/>
      </dsp:nvSpPr>
      <dsp:spPr>
        <a:xfrm>
          <a:off x="205701" y="1257729"/>
          <a:ext cx="203799" cy="20379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37994"/>
              </a:lnTo>
              <a:lnTo>
                <a:pt x="203799" y="203799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F48B2D-1086-4A72-9969-21DC3F2FCB3D}">
      <dsp:nvSpPr>
        <dsp:cNvPr id="0" name=""/>
        <dsp:cNvSpPr/>
      </dsp:nvSpPr>
      <dsp:spPr>
        <a:xfrm>
          <a:off x="409500" y="2786224"/>
          <a:ext cx="3840624" cy="10189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б) думбул (барра) мевалари учун етиштириладиган сабзавот экинлар: бодринг, кабачка, патиссон, бойимжон, ширин қалампир, ловия, спаржа, ловия, дуккаклар, маккажўхори, бамия;</a:t>
          </a:r>
          <a:endParaRPr lang="ru-RU" sz="1200" kern="1200" dirty="0"/>
        </a:p>
      </dsp:txBody>
      <dsp:txXfrm>
        <a:off x="439345" y="2816069"/>
        <a:ext cx="3780934" cy="959307"/>
      </dsp:txXfrm>
    </dsp:sp>
    <dsp:sp modelId="{B7FA4691-F897-4BFC-B5FC-D97D3F237B2A}">
      <dsp:nvSpPr>
        <dsp:cNvPr id="0" name=""/>
        <dsp:cNvSpPr/>
      </dsp:nvSpPr>
      <dsp:spPr>
        <a:xfrm>
          <a:off x="205701" y="1257729"/>
          <a:ext cx="203799" cy="33117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1740"/>
              </a:lnTo>
              <a:lnTo>
                <a:pt x="203799" y="331174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7A01FA-5132-43D9-8355-4DC31CB2A0B3}">
      <dsp:nvSpPr>
        <dsp:cNvPr id="0" name=""/>
        <dsp:cNvSpPr/>
      </dsp:nvSpPr>
      <dsp:spPr>
        <a:xfrm>
          <a:off x="409500" y="4059970"/>
          <a:ext cx="4051711" cy="10189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в) </a:t>
          </a:r>
          <a:r>
            <a:rPr lang="ru-RU" sz="1200" kern="1200" dirty="0" err="1" smtClean="0"/>
            <a:t>тўпгуллари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учун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етиштириладиган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сабзавот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экинлар</a:t>
          </a:r>
          <a:r>
            <a:rPr lang="ru-RU" sz="1200" kern="1200" dirty="0" smtClean="0"/>
            <a:t>: </a:t>
          </a:r>
          <a:r>
            <a:rPr lang="ru-RU" sz="1200" kern="1200" dirty="0" err="1" smtClean="0"/>
            <a:t>гулкарам</a:t>
          </a:r>
          <a:r>
            <a:rPr lang="ru-RU" sz="1200" kern="1200" dirty="0" smtClean="0"/>
            <a:t>, артишок.</a:t>
          </a:r>
          <a:endParaRPr lang="ru-RU" sz="1200" kern="1200" dirty="0"/>
        </a:p>
      </dsp:txBody>
      <dsp:txXfrm>
        <a:off x="439345" y="4089815"/>
        <a:ext cx="3992021" cy="959307"/>
      </dsp:txXfrm>
    </dsp:sp>
    <dsp:sp modelId="{C4EDF105-3C2B-4F41-A7B5-87F72CBA64CF}">
      <dsp:nvSpPr>
        <dsp:cNvPr id="0" name=""/>
        <dsp:cNvSpPr/>
      </dsp:nvSpPr>
      <dsp:spPr>
        <a:xfrm>
          <a:off x="4219783" y="238731"/>
          <a:ext cx="3754637" cy="10189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kern="1200" dirty="0" smtClean="0"/>
            <a:t>2) вегетатив органлари озиқ - овқатга ишлатиладиган сабзавотлар</a:t>
          </a:r>
          <a:endParaRPr lang="ru-RU" sz="2000" kern="1200" dirty="0"/>
        </a:p>
      </dsp:txBody>
      <dsp:txXfrm>
        <a:off x="4249628" y="268576"/>
        <a:ext cx="3694947" cy="959307"/>
      </dsp:txXfrm>
    </dsp:sp>
    <dsp:sp modelId="{407968D2-7B1A-4863-BED8-3962462ACE42}">
      <dsp:nvSpPr>
        <dsp:cNvPr id="0" name=""/>
        <dsp:cNvSpPr/>
      </dsp:nvSpPr>
      <dsp:spPr>
        <a:xfrm>
          <a:off x="4595247" y="1257729"/>
          <a:ext cx="375463" cy="11039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03920"/>
              </a:lnTo>
              <a:lnTo>
                <a:pt x="375463" y="11039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958960-C061-47C3-9640-916D4BB0CC48}">
      <dsp:nvSpPr>
        <dsp:cNvPr id="0" name=""/>
        <dsp:cNvSpPr/>
      </dsp:nvSpPr>
      <dsp:spPr>
        <a:xfrm>
          <a:off x="4970711" y="1512478"/>
          <a:ext cx="3325223" cy="16983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а) баргли сабзавотлар: шовул, исмалоқ, мангольд, салат, порей пиёз, батун пиёз, кўп йиллик пиёзлар, шивит, кашнич, петрушка, сельдерей, кресс - салат, райҳон, ялпиз, хантал, салат, пекин карами; баргпоялиларга: оддий карам, савой, брюссель карами, хитой карами, ровоч (чукри); </a:t>
          </a:r>
          <a:endParaRPr lang="ru-RU" sz="1200" kern="1200" dirty="0"/>
        </a:p>
      </dsp:txBody>
      <dsp:txXfrm>
        <a:off x="5020454" y="1562221"/>
        <a:ext cx="3225737" cy="1598856"/>
      </dsp:txXfrm>
    </dsp:sp>
    <dsp:sp modelId="{9C20B42E-F529-4DB6-A000-D49382DE8F65}">
      <dsp:nvSpPr>
        <dsp:cNvPr id="0" name=""/>
        <dsp:cNvSpPr/>
      </dsp:nvSpPr>
      <dsp:spPr>
        <a:xfrm>
          <a:off x="4595247" y="1257729"/>
          <a:ext cx="402071" cy="33185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8598"/>
              </a:lnTo>
              <a:lnTo>
                <a:pt x="402071" y="3318598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CE34A9-E16E-49DF-A6DF-58295DDD5E95}">
      <dsp:nvSpPr>
        <dsp:cNvPr id="0" name=""/>
        <dsp:cNvSpPr/>
      </dsp:nvSpPr>
      <dsp:spPr>
        <a:xfrm>
          <a:off x="4997319" y="4170674"/>
          <a:ext cx="2931385" cy="8113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б) </a:t>
          </a:r>
          <a:r>
            <a:rPr lang="ru-RU" sz="1200" kern="1200" dirty="0" err="1" smtClean="0"/>
            <a:t>мевапояли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сабзавот</a:t>
          </a:r>
          <a:r>
            <a:rPr lang="ru-RU" sz="1200" kern="1200" dirty="0" smtClean="0"/>
            <a:t> </a:t>
          </a:r>
          <a:r>
            <a:rPr lang="ru-RU" sz="1200" kern="1200" dirty="0" err="1" smtClean="0"/>
            <a:t>экинларга</a:t>
          </a:r>
          <a:r>
            <a:rPr lang="ru-RU" sz="1200" kern="1200" dirty="0" smtClean="0"/>
            <a:t>: кольраби карами </a:t>
          </a:r>
          <a:r>
            <a:rPr lang="ru-RU" sz="1200" kern="1200" dirty="0" err="1" smtClean="0"/>
            <a:t>киради</a:t>
          </a:r>
          <a:r>
            <a:rPr lang="ru-RU" sz="1200" kern="1200" dirty="0" smtClean="0"/>
            <a:t>. </a:t>
          </a:r>
          <a:endParaRPr lang="ru-RU" sz="1200" kern="1200" dirty="0"/>
        </a:p>
      </dsp:txBody>
      <dsp:txXfrm>
        <a:off x="5021081" y="4194436"/>
        <a:ext cx="2883861" cy="763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869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044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483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412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077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228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4318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0791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0721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5785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75532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539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139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5070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84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5007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878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6342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8153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9286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4211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63184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3526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70192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41401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2468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61294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586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5053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9385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1480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6432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7340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060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4889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92159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665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005545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01484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53581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73872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34484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38598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753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72424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77349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62795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3226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4985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659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7736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34990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14695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17334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3829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957912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2933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6353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4863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8132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8992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84656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8184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3712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22169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390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74440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80346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68855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8072158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42020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8884954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4500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03540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81284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331422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13065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970915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83566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06082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74400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67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7565974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13767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45656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74315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435734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72015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31973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136202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844647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4226053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53235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62575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96991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39310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58201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45122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0452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045906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56587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64826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909983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22037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206721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14874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885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24638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364024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0772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51940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30197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84025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5569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067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43977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6079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53428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053033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1569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435117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439539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24524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90071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D9E0C-739F-47D0-AEFA-2EC87C0764B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31939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91EF93-F8CC-4A41-8352-A489557D10E3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9123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90F238-CC07-4F92-9924-903427143E2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78298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4B84C-1FEC-4A62-BADA-4D173E5BBF69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609582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B38D61-22CB-40F0-B130-1A2085691034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210195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54D9B3-850B-4F1E-9971-F11E6A3764F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004415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255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A9EEE-7F3E-4A17-8936-2F330EAB176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09716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0DD19B-E107-4E97-BDD4-52D8A521CF6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041636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C50A4A-A5AE-429D-B178-E4ECB26481D1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89247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A52E99-50ED-430F-A65D-439904884898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911804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7ABBF-CA87-404B-A144-78E6EE0112D6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095170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9C13AE-FD5C-4B43-BCBA-DA6360EBE98F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255972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0D3CF8-EB81-47AD-ADEB-822779A72F8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63715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FD638C-8828-4CE8-A999-6FD5C1920017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698244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941DFA-DACC-468C-9C2E-EA23B996DFDB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5FCB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290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13" Type="http://schemas.openxmlformats.org/officeDocument/2006/relationships/slideLayout" Target="../slideLayouts/slideLayout83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slideLayout" Target="../slideLayouts/slideLayout82.xml"/><Relationship Id="rId17" Type="http://schemas.openxmlformats.org/officeDocument/2006/relationships/theme" Target="../theme/theme6.xml"/><Relationship Id="rId2" Type="http://schemas.openxmlformats.org/officeDocument/2006/relationships/slideLayout" Target="../slideLayouts/slideLayout72.xml"/><Relationship Id="rId16" Type="http://schemas.openxmlformats.org/officeDocument/2006/relationships/slideLayout" Target="../slideLayouts/slideLayout86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Relationship Id="rId14" Type="http://schemas.openxmlformats.org/officeDocument/2006/relationships/slideLayout" Target="../slideLayouts/slideLayout8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13" Type="http://schemas.openxmlformats.org/officeDocument/2006/relationships/slideLayout" Target="../slideLayouts/slideLayout99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slideLayout" Target="../slideLayouts/slideLayout98.xml"/><Relationship Id="rId17" Type="http://schemas.openxmlformats.org/officeDocument/2006/relationships/slideLayout" Target="../slideLayouts/slideLayout103.xml"/><Relationship Id="rId2" Type="http://schemas.openxmlformats.org/officeDocument/2006/relationships/slideLayout" Target="../slideLayouts/slideLayout88.xml"/><Relationship Id="rId16" Type="http://schemas.openxmlformats.org/officeDocument/2006/relationships/slideLayout" Target="../slideLayouts/slideLayout102.xml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96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Relationship Id="rId14" Type="http://schemas.openxmlformats.org/officeDocument/2006/relationships/slideLayout" Target="../slideLayouts/slideLayout10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13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110.xml"/><Relationship Id="rId12" Type="http://schemas.openxmlformats.org/officeDocument/2006/relationships/slideLayout" Target="../slideLayouts/slideLayout115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105.xml"/><Relationship Id="rId16" Type="http://schemas.openxmlformats.org/officeDocument/2006/relationships/slideLayout" Target="../slideLayouts/slideLayout119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Relationship Id="rId14" Type="http://schemas.openxmlformats.org/officeDocument/2006/relationships/slideLayout" Target="../slideLayouts/slideLayout11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3.xml"/><Relationship Id="rId13" Type="http://schemas.openxmlformats.org/officeDocument/2006/relationships/slideLayout" Target="../slideLayouts/slideLayout148.xml"/><Relationship Id="rId3" Type="http://schemas.openxmlformats.org/officeDocument/2006/relationships/slideLayout" Target="../slideLayouts/slideLayout138.xml"/><Relationship Id="rId7" Type="http://schemas.openxmlformats.org/officeDocument/2006/relationships/slideLayout" Target="../slideLayouts/slideLayout142.xml"/><Relationship Id="rId12" Type="http://schemas.openxmlformats.org/officeDocument/2006/relationships/slideLayout" Target="../slideLayouts/slideLayout147.xml"/><Relationship Id="rId17" Type="http://schemas.openxmlformats.org/officeDocument/2006/relationships/theme" Target="../theme/theme10.xml"/><Relationship Id="rId2" Type="http://schemas.openxmlformats.org/officeDocument/2006/relationships/slideLayout" Target="../slideLayouts/slideLayout137.xml"/><Relationship Id="rId16" Type="http://schemas.openxmlformats.org/officeDocument/2006/relationships/slideLayout" Target="../slideLayouts/slideLayout151.xml"/><Relationship Id="rId1" Type="http://schemas.openxmlformats.org/officeDocument/2006/relationships/slideLayout" Target="../slideLayouts/slideLayout136.xml"/><Relationship Id="rId6" Type="http://schemas.openxmlformats.org/officeDocument/2006/relationships/slideLayout" Target="../slideLayouts/slideLayout141.xml"/><Relationship Id="rId11" Type="http://schemas.openxmlformats.org/officeDocument/2006/relationships/slideLayout" Target="../slideLayouts/slideLayout146.xml"/><Relationship Id="rId5" Type="http://schemas.openxmlformats.org/officeDocument/2006/relationships/slideLayout" Target="../slideLayouts/slideLayout140.xml"/><Relationship Id="rId15" Type="http://schemas.openxmlformats.org/officeDocument/2006/relationships/slideLayout" Target="../slideLayouts/slideLayout150.xml"/><Relationship Id="rId10" Type="http://schemas.openxmlformats.org/officeDocument/2006/relationships/slideLayout" Target="../slideLayouts/slideLayout145.xml"/><Relationship Id="rId4" Type="http://schemas.openxmlformats.org/officeDocument/2006/relationships/slideLayout" Target="../slideLayouts/slideLayout139.xml"/><Relationship Id="rId9" Type="http://schemas.openxmlformats.org/officeDocument/2006/relationships/slideLayout" Target="../slideLayouts/slideLayout144.xml"/><Relationship Id="rId14" Type="http://schemas.openxmlformats.org/officeDocument/2006/relationships/slideLayout" Target="../slideLayouts/slideLayout1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3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5459" y="163208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36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3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1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pic>
        <p:nvPicPr>
          <p:cNvPr id="34" name="Picture 36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3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874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AD019C76-E23E-4811-AE9F-264FEDA3BF45}" type="slidenum">
              <a:rPr lang="ru-RU" altLang="ru-RU" smtClean="0">
                <a:solidFill>
                  <a:srgbClr val="5FCBEF"/>
                </a:solidFill>
                <a:latin typeface="Arial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5FCBE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268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950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942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  <p:sldLayoutId id="2147483748" r:id="rId13"/>
    <p:sldLayoutId id="2147483749" r:id="rId14"/>
    <p:sldLayoutId id="2147483750" r:id="rId15"/>
    <p:sldLayoutId id="2147483751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83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  <p:sldLayoutId id="2147483767" r:id="rId15"/>
    <p:sldLayoutId id="2147483768" r:id="rId16"/>
    <p:sldLayoutId id="2147483769" r:id="rId17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172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52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985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16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4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42.xml"/><Relationship Id="rId4" Type="http://schemas.openxmlformats.org/officeDocument/2006/relationships/image" Target="../media/image3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42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42.xml"/><Relationship Id="rId6" Type="http://schemas.openxmlformats.org/officeDocument/2006/relationships/image" Target="../media/image45.jpg"/><Relationship Id="rId5" Type="http://schemas.openxmlformats.org/officeDocument/2006/relationships/image" Target="../media/image44.jpeg"/><Relationship Id="rId4" Type="http://schemas.openxmlformats.org/officeDocument/2006/relationships/image" Target="../media/image4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42.xml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42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42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42.xml"/><Relationship Id="rId5" Type="http://schemas.openxmlformats.org/officeDocument/2006/relationships/image" Target="../media/image64.jpg"/><Relationship Id="rId4" Type="http://schemas.openxmlformats.org/officeDocument/2006/relationships/image" Target="../media/image63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4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24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194658" y="4206609"/>
            <a:ext cx="8407021" cy="7883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b="1" dirty="0" smtClean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“САБЗАВОТЧИЛИК” </a:t>
            </a:r>
            <a:r>
              <a:rPr lang="ru-RU" sz="4400" b="1" dirty="0" err="1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фани</a:t>
            </a:r>
            <a:endParaRPr lang="ru-RU" sz="44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</a:endParaRPr>
          </a:p>
        </p:txBody>
      </p:sp>
      <p:pic>
        <p:nvPicPr>
          <p:cNvPr id="4" name="Picture 6" descr="http://www.andqxi.uz/bitrix/templates/main/images/lo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03188"/>
            <a:ext cx="2243138" cy="229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>
          <a:xfrm>
            <a:off x="763587" y="3184525"/>
            <a:ext cx="7616825" cy="48895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z-Cyrl-UZ" sz="32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Андижон қишлоқ хўжалик институти </a:t>
            </a:r>
            <a:endParaRPr lang="ru-RU" sz="3200" b="1" dirty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1987" y="871527"/>
            <a:ext cx="8498114" cy="3477875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1-мавзу:Сабзавотларнинг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халқ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хўжалигидаги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endParaRPr lang="ru-RU" sz="4400" b="1" dirty="0" smtClean="0">
              <a:ln w="12700">
                <a:solidFill>
                  <a:srgbClr val="000000">
                    <a:satMod val="155000"/>
                  </a:srgbClr>
                </a:solidFill>
                <a:prstDash val="solid"/>
              </a:ln>
              <a:solidFill>
                <a:srgbClr val="00CC99">
                  <a:lumMod val="60000"/>
                  <a:lumOff val="4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b="1" dirty="0" err="1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аҳамияти</a:t>
            </a:r>
            <a:r>
              <a:rPr lang="ru-RU" sz="44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ҳамда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сабзавот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ўсимликларнинг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умумий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тавсифи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ва</a:t>
            </a:r>
            <a:r>
              <a:rPr lang="ru-RU" sz="44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4400" b="1" dirty="0" err="1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CC99">
                    <a:lumMod val="60000"/>
                    <a:lumOff val="40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таснифи</a:t>
            </a:r>
            <a:endParaRPr lang="ru-RU" sz="4400" b="1" dirty="0">
              <a:ln w="12700">
                <a:solidFill>
                  <a:srgbClr val="000000">
                    <a:satMod val="155000"/>
                  </a:srgbClr>
                </a:solidFill>
                <a:prstDash val="solid"/>
              </a:ln>
              <a:solidFill>
                <a:srgbClr val="00CC99">
                  <a:lumMod val="60000"/>
                  <a:lumOff val="40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98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831" y="714751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003374"/>
                </a:solidFill>
              </a:rPr>
              <a:t>Режа</a:t>
            </a:r>
            <a:endParaRPr lang="en-US" sz="4800" b="1" dirty="0">
              <a:solidFill>
                <a:srgbClr val="003374"/>
              </a:solidFill>
            </a:endParaRPr>
          </a:p>
        </p:txBody>
      </p:sp>
      <p:grpSp>
        <p:nvGrpSpPr>
          <p:cNvPr id="37" name="Group 2"/>
          <p:cNvGrpSpPr>
            <a:grpSpLocks/>
          </p:cNvGrpSpPr>
          <p:nvPr/>
        </p:nvGrpSpPr>
        <p:grpSpPr bwMode="auto">
          <a:xfrm>
            <a:off x="345740" y="4267200"/>
            <a:ext cx="8866191" cy="479425"/>
            <a:chOff x="1248" y="1440"/>
            <a:chExt cx="5585" cy="302"/>
          </a:xfrm>
        </p:grpSpPr>
        <p:sp>
          <p:nvSpPr>
            <p:cNvPr id="39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40" name="Text Box 5"/>
            <p:cNvSpPr txBox="1">
              <a:spLocks noChangeArrowheads="1"/>
            </p:cNvSpPr>
            <p:nvPr/>
          </p:nvSpPr>
          <p:spPr bwMode="gray">
            <a:xfrm>
              <a:off x="1767" y="1445"/>
              <a:ext cx="5066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/>
                <a:t>Ўзбекистон ва жаҳон сабзавотчилиги олдидаги вазифалар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41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42" name="Group 7"/>
          <p:cNvGrpSpPr>
            <a:grpSpLocks/>
          </p:cNvGrpSpPr>
          <p:nvPr/>
        </p:nvGrpSpPr>
        <p:grpSpPr bwMode="auto">
          <a:xfrm>
            <a:off x="345740" y="1752600"/>
            <a:ext cx="8623300" cy="514350"/>
            <a:chOff x="1248" y="2030"/>
            <a:chExt cx="5432" cy="324"/>
          </a:xfrm>
        </p:grpSpPr>
        <p:sp>
          <p:nvSpPr>
            <p:cNvPr id="44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736" y="2063"/>
              <a:ext cx="494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/>
                <a:t>Сабзавотчилик аҳамияти, келиб чиқиши ва хусусиятлари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46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47" name="Group 12"/>
          <p:cNvGrpSpPr>
            <a:grpSpLocks/>
          </p:cNvGrpSpPr>
          <p:nvPr/>
        </p:nvGrpSpPr>
        <p:grpSpPr bwMode="auto">
          <a:xfrm>
            <a:off x="345740" y="2425702"/>
            <a:ext cx="6664326" cy="830263"/>
            <a:chOff x="1248" y="2536"/>
            <a:chExt cx="4198" cy="523"/>
          </a:xfrm>
        </p:grpSpPr>
        <p:sp>
          <p:nvSpPr>
            <p:cNvPr id="49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50" name="Text Box 15"/>
            <p:cNvSpPr txBox="1">
              <a:spLocks noChangeArrowheads="1"/>
            </p:cNvSpPr>
            <p:nvPr/>
          </p:nvSpPr>
          <p:spPr bwMode="gray">
            <a:xfrm>
              <a:off x="1767" y="2536"/>
              <a:ext cx="3679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lvl="0"/>
              <a:r>
                <a:rPr lang="uz-Cyrl-UZ" sz="2400" b="1" dirty="0"/>
                <a:t>Сабзавотларнинг биокимёвий таркиби ва </a:t>
              </a:r>
              <a:endParaRPr lang="uz-Cyrl-UZ" sz="2400" b="1" dirty="0" smtClean="0"/>
            </a:p>
            <a:p>
              <a:pPr lvl="0"/>
              <a:r>
                <a:rPr lang="uz-Cyrl-UZ" sz="2400" b="1" dirty="0" smtClean="0"/>
                <a:t>озиқ-овқатлик </a:t>
              </a:r>
              <a:r>
                <a:rPr lang="uz-Cyrl-UZ" sz="2400" b="1" dirty="0"/>
                <a:t>қиймати</a:t>
              </a:r>
              <a:endParaRPr lang="ru-RU" sz="2400" dirty="0"/>
            </a:p>
          </p:txBody>
        </p:sp>
        <p:sp>
          <p:nvSpPr>
            <p:cNvPr id="51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52" name="Group 17"/>
          <p:cNvGrpSpPr>
            <a:grpSpLocks/>
          </p:cNvGrpSpPr>
          <p:nvPr/>
        </p:nvGrpSpPr>
        <p:grpSpPr bwMode="auto">
          <a:xfrm>
            <a:off x="345740" y="3252791"/>
            <a:ext cx="7437438" cy="830263"/>
            <a:chOff x="1248" y="3119"/>
            <a:chExt cx="4685" cy="523"/>
          </a:xfrm>
        </p:grpSpPr>
        <p:sp>
          <p:nvSpPr>
            <p:cNvPr id="54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55" name="Text Box 20"/>
            <p:cNvSpPr txBox="1">
              <a:spLocks noChangeArrowheads="1"/>
            </p:cNvSpPr>
            <p:nvPr/>
          </p:nvSpPr>
          <p:spPr bwMode="gray">
            <a:xfrm>
              <a:off x="1736" y="3119"/>
              <a:ext cx="4197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/>
                <a:t>Сабзавотчилик илмий асосининг  </a:t>
              </a:r>
              <a:r>
                <a:rPr lang="uz-Cyrl-UZ" sz="2400" b="1" dirty="0" smtClean="0"/>
                <a:t>ривожланиши</a:t>
              </a:r>
            </a:p>
            <a:p>
              <a:r>
                <a:rPr lang="uz-Cyrl-UZ" sz="2400" b="1" dirty="0" smtClean="0"/>
                <a:t> </a:t>
              </a:r>
              <a:r>
                <a:rPr lang="uz-Cyrl-UZ" sz="2400" b="1" dirty="0"/>
                <a:t>ва </a:t>
              </a:r>
              <a:r>
                <a:rPr lang="uz-Cyrl-UZ" sz="2400" b="1" dirty="0" smtClean="0"/>
                <a:t>келажаги        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56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57" name="Group 22"/>
          <p:cNvGrpSpPr>
            <a:grpSpLocks/>
          </p:cNvGrpSpPr>
          <p:nvPr/>
        </p:nvGrpSpPr>
        <p:grpSpPr bwMode="auto">
          <a:xfrm>
            <a:off x="345740" y="5127625"/>
            <a:ext cx="7231063" cy="479425"/>
            <a:chOff x="1248" y="3230"/>
            <a:chExt cx="4555" cy="302"/>
          </a:xfrm>
        </p:grpSpPr>
        <p:sp>
          <p:nvSpPr>
            <p:cNvPr id="59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60" name="Text Box 25"/>
            <p:cNvSpPr txBox="1">
              <a:spLocks noChangeArrowheads="1"/>
            </p:cNvSpPr>
            <p:nvPr/>
          </p:nvSpPr>
          <p:spPr bwMode="gray">
            <a:xfrm>
              <a:off x="1865" y="3235"/>
              <a:ext cx="393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uz-Cyrl-UZ" sz="2400" b="1" dirty="0"/>
                <a:t>Сабзавот экинлари ва уларнинг гуруҳланиши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61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>
                  <a:solidFill>
                    <a:srgbClr val="FFFFFF"/>
                  </a:solidFill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923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1618" y="162135"/>
            <a:ext cx="8034710" cy="533900"/>
          </a:xfrm>
          <a:pattFill prst="pct10">
            <a:fgClr>
              <a:schemeClr val="accent1"/>
            </a:fgClr>
            <a:bgClr>
              <a:schemeClr val="bg1"/>
            </a:bgClr>
          </a:patt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z-Cyrl-UZ" sz="2400" b="1" dirty="0"/>
              <a:t>Сабзавотчиликнинг мақсади, келиб чиқиши ва хусусиятлари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23" y="921224"/>
            <a:ext cx="4353634" cy="5936776"/>
          </a:xfrm>
          <a:pattFill prst="dotDmnd">
            <a:fgClr>
              <a:schemeClr val="accent1"/>
            </a:fgClr>
            <a:bgClr>
              <a:schemeClr val="bg1"/>
            </a:bgClr>
          </a:pattFill>
        </p:spPr>
        <p:txBody>
          <a:bodyPr>
            <a:normAutofit fontScale="92500" lnSpcReduction="20000"/>
          </a:bodyPr>
          <a:lstStyle/>
          <a:p>
            <a:pPr algn="just"/>
            <a:r>
              <a:rPr lang="uz-Cyrl-UZ" dirty="0"/>
              <a:t>Серсув меваси ва этли қисми озиқ - овқатга ишлатиладиган бир йиллик, икки йиллик ва кўп йиллик ўтчил ўсимликлар сабзавотлар деб аталади.</a:t>
            </a:r>
            <a:endParaRPr lang="ru-RU" dirty="0"/>
          </a:p>
          <a:p>
            <a:pPr algn="just"/>
            <a:r>
              <a:rPr lang="uz-Cyrl-UZ" dirty="0"/>
              <a:t>Илгарилари сабзавот экинлари асосан томорқаларда - сабзазорларда ўстирилган. Қовун, тарвуз, қовоқлар эса махсус участкаларда - полизларда етиштирилган. Сабзавот ёки полиз экинлари деган ном ана шундан келиб чиққан бўлиб, сабзавотчилик ёки полизчилик дейилади.</a:t>
            </a:r>
            <a:endParaRPr lang="ru-RU" dirty="0"/>
          </a:p>
          <a:p>
            <a:pPr algn="just"/>
            <a:r>
              <a:rPr lang="uz-Cyrl-UZ" dirty="0"/>
              <a:t>Сабзавотчилик дунё деҳқончилигида энг қадимий асосий ва етакчи тармоқлардан ҳисобланади. </a:t>
            </a:r>
            <a:r>
              <a:rPr lang="ru-RU" dirty="0" err="1"/>
              <a:t>Сабзи</a:t>
            </a:r>
            <a:r>
              <a:rPr lang="ru-RU" dirty="0"/>
              <a:t>, </a:t>
            </a:r>
            <a:r>
              <a:rPr lang="ru-RU" dirty="0" err="1"/>
              <a:t>шолғом</a:t>
            </a:r>
            <a:r>
              <a:rPr lang="ru-RU" dirty="0"/>
              <a:t>, </a:t>
            </a:r>
            <a:r>
              <a:rPr lang="ru-RU" dirty="0" err="1"/>
              <a:t>саримсоқ</a:t>
            </a:r>
            <a:r>
              <a:rPr lang="ru-RU" dirty="0"/>
              <a:t>, </a:t>
            </a:r>
            <a:r>
              <a:rPr lang="ru-RU" dirty="0" err="1"/>
              <a:t>лавлаги</a:t>
            </a:r>
            <a:r>
              <a:rPr lang="ru-RU" dirty="0"/>
              <a:t> 2 </a:t>
            </a:r>
            <a:r>
              <a:rPr lang="ru-RU" dirty="0" err="1"/>
              <a:t>минг</a:t>
            </a:r>
            <a:r>
              <a:rPr lang="ru-RU" dirty="0"/>
              <a:t>, карам, </a:t>
            </a:r>
            <a:r>
              <a:rPr lang="ru-RU" dirty="0" err="1"/>
              <a:t>бодринг</a:t>
            </a:r>
            <a:r>
              <a:rPr lang="ru-RU" dirty="0"/>
              <a:t>, </a:t>
            </a:r>
            <a:r>
              <a:rPr lang="ru-RU" dirty="0" err="1"/>
              <a:t>пиёз</a:t>
            </a:r>
            <a:r>
              <a:rPr lang="ru-RU" dirty="0"/>
              <a:t> </a:t>
            </a:r>
            <a:r>
              <a:rPr lang="ru-RU" dirty="0" err="1"/>
              <a:t>кабилар</a:t>
            </a:r>
            <a:r>
              <a:rPr lang="ru-RU" dirty="0"/>
              <a:t> 4 </a:t>
            </a:r>
            <a:r>
              <a:rPr lang="ru-RU" dirty="0" err="1"/>
              <a:t>минг</a:t>
            </a:r>
            <a:r>
              <a:rPr lang="ru-RU" dirty="0"/>
              <a:t> </a:t>
            </a:r>
            <a:r>
              <a:rPr lang="ru-RU" dirty="0" err="1"/>
              <a:t>йилдан</a:t>
            </a:r>
            <a:r>
              <a:rPr lang="ru-RU" dirty="0"/>
              <a:t> бери </a:t>
            </a:r>
            <a:r>
              <a:rPr lang="ru-RU" dirty="0" err="1"/>
              <a:t>экилади</a:t>
            </a:r>
            <a:r>
              <a:rPr lang="ru-RU" dirty="0"/>
              <a:t>. </a:t>
            </a:r>
            <a:r>
              <a:rPr lang="ru-RU" dirty="0" err="1"/>
              <a:t>Марказий</a:t>
            </a:r>
            <a:r>
              <a:rPr lang="ru-RU" dirty="0"/>
              <a:t> </a:t>
            </a:r>
            <a:r>
              <a:rPr lang="ru-RU" dirty="0" err="1"/>
              <a:t>Осиёда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бизда</a:t>
            </a:r>
            <a:r>
              <a:rPr lang="ru-RU" dirty="0"/>
              <a:t> </a:t>
            </a:r>
            <a:r>
              <a:rPr lang="ru-RU" dirty="0" err="1"/>
              <a:t>қовун</a:t>
            </a:r>
            <a:r>
              <a:rPr lang="ru-RU" dirty="0"/>
              <a:t> </a:t>
            </a:r>
            <a:r>
              <a:rPr lang="ru-RU" dirty="0" err="1"/>
              <a:t>эрамиздан</a:t>
            </a:r>
            <a:r>
              <a:rPr lang="ru-RU" dirty="0"/>
              <a:t> </a:t>
            </a:r>
            <a:r>
              <a:rPr lang="ru-RU" dirty="0" err="1"/>
              <a:t>илгари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етиштирилган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Ҳозирги</a:t>
            </a:r>
            <a:r>
              <a:rPr lang="ru-RU" dirty="0"/>
              <a:t> </a:t>
            </a:r>
            <a:r>
              <a:rPr lang="ru-RU" dirty="0" err="1"/>
              <a:t>пайтда</a:t>
            </a:r>
            <a:r>
              <a:rPr lang="ru-RU" dirty="0"/>
              <a:t> </a:t>
            </a:r>
            <a:r>
              <a:rPr lang="ru-RU" dirty="0" err="1"/>
              <a:t>сабзавот</a:t>
            </a:r>
            <a:r>
              <a:rPr lang="ru-RU" dirty="0"/>
              <a:t> </a:t>
            </a:r>
            <a:r>
              <a:rPr lang="ru-RU" dirty="0" err="1"/>
              <a:t>экинлари</a:t>
            </a:r>
            <a:r>
              <a:rPr lang="ru-RU" dirty="0"/>
              <a:t> </a:t>
            </a:r>
            <a:r>
              <a:rPr lang="ru-RU" dirty="0" err="1"/>
              <a:t>дунёнинг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мамлакатларида</a:t>
            </a:r>
            <a:r>
              <a:rPr lang="ru-RU" dirty="0"/>
              <a:t> </a:t>
            </a:r>
            <a:r>
              <a:rPr lang="ru-RU" dirty="0" err="1"/>
              <a:t>ўстирилади</a:t>
            </a:r>
            <a:r>
              <a:rPr lang="ru-RU" dirty="0"/>
              <a:t>.</a:t>
            </a:r>
          </a:p>
          <a:p>
            <a:pPr algn="just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980" y="991168"/>
            <a:ext cx="4152209" cy="24344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733" y="3794076"/>
            <a:ext cx="4043161" cy="270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1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5910" y="344943"/>
            <a:ext cx="78201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Сабзавотчилик</a:t>
            </a:r>
            <a:r>
              <a:rPr lang="ru-RU" b="1" dirty="0" smtClean="0"/>
              <a:t> </a:t>
            </a:r>
            <a:r>
              <a:rPr lang="ru-RU" b="1" dirty="0" err="1" smtClean="0"/>
              <a:t>ўсимликшуносликнинг</a:t>
            </a:r>
            <a:r>
              <a:rPr lang="ru-RU" b="1" dirty="0" smtClean="0"/>
              <a:t> </a:t>
            </a:r>
            <a:r>
              <a:rPr lang="ru-RU" b="1" dirty="0" err="1"/>
              <a:t>бошқа</a:t>
            </a:r>
            <a:r>
              <a:rPr lang="ru-RU" b="1" dirty="0"/>
              <a:t> </a:t>
            </a:r>
            <a:r>
              <a:rPr lang="ru-RU" b="1" dirty="0" err="1"/>
              <a:t>тармоқларидан</a:t>
            </a:r>
            <a:r>
              <a:rPr lang="ru-RU" b="1" dirty="0"/>
              <a:t> </a:t>
            </a:r>
            <a:r>
              <a:rPr lang="ru-RU" b="1" dirty="0" err="1"/>
              <a:t>қуйидаги</a:t>
            </a:r>
            <a:r>
              <a:rPr lang="ru-RU" b="1" dirty="0"/>
              <a:t> </a:t>
            </a:r>
            <a:r>
              <a:rPr lang="ru-RU" b="1" dirty="0" err="1"/>
              <a:t>хусусиятлари</a:t>
            </a:r>
            <a:r>
              <a:rPr lang="ru-RU" b="1" dirty="0"/>
              <a:t> </a:t>
            </a:r>
            <a:r>
              <a:rPr lang="ru-RU" b="1" dirty="0" err="1"/>
              <a:t>билан</a:t>
            </a:r>
            <a:r>
              <a:rPr lang="ru-RU" b="1" dirty="0"/>
              <a:t> </a:t>
            </a:r>
            <a:r>
              <a:rPr lang="ru-RU" b="1" dirty="0" err="1"/>
              <a:t>фарқланади</a:t>
            </a:r>
            <a:endParaRPr lang="ru-RU" b="1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400555202"/>
              </p:ext>
            </p:extLst>
          </p:nvPr>
        </p:nvGraphicFramePr>
        <p:xfrm>
          <a:off x="245661" y="1009935"/>
          <a:ext cx="8734566" cy="5636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68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36" y="205010"/>
            <a:ext cx="8202303" cy="1280890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Сабзавотларнинг</a:t>
            </a:r>
            <a:r>
              <a:rPr lang="ru-RU" b="1" dirty="0"/>
              <a:t> </a:t>
            </a:r>
            <a:r>
              <a:rPr lang="ru-RU" b="1" dirty="0" err="1"/>
              <a:t>биокимёвий</a:t>
            </a:r>
            <a:r>
              <a:rPr lang="ru-RU" b="1" dirty="0"/>
              <a:t> </a:t>
            </a:r>
            <a:r>
              <a:rPr lang="ru-RU" b="1" dirty="0" err="1"/>
              <a:t>таркиби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озиқ-овқатлик</a:t>
            </a:r>
            <a:r>
              <a:rPr lang="ru-RU" b="1" dirty="0"/>
              <a:t> </a:t>
            </a:r>
            <a:r>
              <a:rPr lang="ru-RU" b="1" dirty="0" err="1"/>
              <a:t>қиймати</a:t>
            </a:r>
            <a:r>
              <a:rPr lang="ru-RU" b="1" dirty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7100" y="1447800"/>
            <a:ext cx="5676900" cy="4914900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Сабзавотлар</a:t>
            </a:r>
            <a:r>
              <a:rPr lang="ru-RU" dirty="0"/>
              <a:t> </a:t>
            </a:r>
            <a:r>
              <a:rPr lang="ru-RU" dirty="0" err="1"/>
              <a:t>биокимёвий</a:t>
            </a:r>
            <a:r>
              <a:rPr lang="ru-RU" dirty="0"/>
              <a:t> </a:t>
            </a:r>
            <a:r>
              <a:rPr lang="ru-RU" dirty="0" err="1"/>
              <a:t>таркибининг</a:t>
            </a:r>
            <a:r>
              <a:rPr lang="ru-RU" dirty="0"/>
              <a:t> </a:t>
            </a:r>
            <a:r>
              <a:rPr lang="ru-RU" dirty="0" err="1"/>
              <a:t>хусусияти</a:t>
            </a:r>
            <a:r>
              <a:rPr lang="ru-RU" dirty="0"/>
              <a:t> </a:t>
            </a:r>
            <a:r>
              <a:rPr lang="ru-RU" dirty="0" err="1"/>
              <a:t>шундан</a:t>
            </a:r>
            <a:r>
              <a:rPr lang="ru-RU" dirty="0"/>
              <a:t> </a:t>
            </a:r>
            <a:r>
              <a:rPr lang="ru-RU" dirty="0" err="1"/>
              <a:t>иборатки</a:t>
            </a:r>
            <a:r>
              <a:rPr lang="ru-RU" dirty="0"/>
              <a:t>, улар </a:t>
            </a:r>
            <a:r>
              <a:rPr lang="ru-RU" dirty="0" err="1"/>
              <a:t>таркибида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кўп</a:t>
            </a:r>
            <a:r>
              <a:rPr lang="ru-RU" dirty="0"/>
              <a:t> (65 - 96 %), </a:t>
            </a:r>
            <a:r>
              <a:rPr lang="ru-RU" dirty="0" err="1"/>
              <a:t>озиқ</a:t>
            </a:r>
            <a:r>
              <a:rPr lang="ru-RU" dirty="0"/>
              <a:t> </a:t>
            </a:r>
            <a:r>
              <a:rPr lang="ru-RU" dirty="0" err="1"/>
              <a:t>моддалар</a:t>
            </a:r>
            <a:r>
              <a:rPr lang="ru-RU" dirty="0"/>
              <a:t> (</a:t>
            </a:r>
            <a:r>
              <a:rPr lang="ru-RU" dirty="0" err="1"/>
              <a:t>оқсил</a:t>
            </a:r>
            <a:r>
              <a:rPr lang="ru-RU" dirty="0"/>
              <a:t>, мой, </a:t>
            </a:r>
            <a:r>
              <a:rPr lang="ru-RU" dirty="0" err="1"/>
              <a:t>углеводлар</a:t>
            </a:r>
            <a:r>
              <a:rPr lang="ru-RU" dirty="0"/>
              <a:t>)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кам</a:t>
            </a:r>
            <a:r>
              <a:rPr lang="ru-RU" dirty="0"/>
              <a:t>. </a:t>
            </a:r>
            <a:r>
              <a:rPr lang="ru-RU" dirty="0" err="1"/>
              <a:t>Бундан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калорияси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 smtClean="0"/>
              <a:t>эмас</a:t>
            </a:r>
            <a:r>
              <a:rPr lang="ru-RU" dirty="0" smtClean="0"/>
              <a:t>.</a:t>
            </a:r>
          </a:p>
          <a:p>
            <a:r>
              <a:rPr lang="ru-RU" dirty="0" err="1"/>
              <a:t>Лекин</a:t>
            </a:r>
            <a:r>
              <a:rPr lang="uz-Cyrl-UZ" dirty="0"/>
              <a:t>,</a:t>
            </a:r>
            <a:r>
              <a:rPr lang="ru-RU" dirty="0"/>
              <a:t> одам </a:t>
            </a:r>
            <a:r>
              <a:rPr lang="ru-RU" dirty="0" err="1"/>
              <a:t>организми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биологик</a:t>
            </a:r>
            <a:r>
              <a:rPr lang="ru-RU" dirty="0"/>
              <a:t> актив </a:t>
            </a:r>
            <a:r>
              <a:rPr lang="ru-RU" dirty="0" err="1"/>
              <a:t>моддалар</a:t>
            </a:r>
            <a:r>
              <a:rPr lang="ru-RU" dirty="0"/>
              <a:t>, </a:t>
            </a:r>
            <a:r>
              <a:rPr lang="ru-RU" dirty="0" err="1"/>
              <a:t>витаминлар</a:t>
            </a:r>
            <a:r>
              <a:rPr lang="ru-RU" dirty="0"/>
              <a:t>, </a:t>
            </a:r>
            <a:r>
              <a:rPr lang="ru-RU" dirty="0" err="1"/>
              <a:t>ферментлар</a:t>
            </a:r>
            <a:r>
              <a:rPr lang="ru-RU" dirty="0"/>
              <a:t>, минерал </a:t>
            </a:r>
            <a:r>
              <a:rPr lang="ru-RU" dirty="0" err="1"/>
              <a:t>тузлар</a:t>
            </a:r>
            <a:r>
              <a:rPr lang="ru-RU" dirty="0"/>
              <a:t> </a:t>
            </a:r>
            <a:r>
              <a:rPr lang="ru-RU" dirty="0" err="1"/>
              <a:t>кабиларга</a:t>
            </a:r>
            <a:r>
              <a:rPr lang="ru-RU" dirty="0"/>
              <a:t> </a:t>
            </a:r>
            <a:r>
              <a:rPr lang="ru-RU" dirty="0" err="1"/>
              <a:t>ғоят</a:t>
            </a:r>
            <a:r>
              <a:rPr lang="ru-RU" dirty="0"/>
              <a:t> бой (2 </a:t>
            </a:r>
            <a:r>
              <a:rPr lang="ru-RU" dirty="0" err="1"/>
              <a:t>ва</a:t>
            </a:r>
            <a:r>
              <a:rPr lang="ru-RU" dirty="0"/>
              <a:t> 3 - </a:t>
            </a:r>
            <a:r>
              <a:rPr lang="ru-RU" dirty="0" err="1"/>
              <a:t>жадвал</a:t>
            </a:r>
            <a:r>
              <a:rPr lang="ru-RU" dirty="0"/>
              <a:t>).</a:t>
            </a:r>
          </a:p>
          <a:p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сабзавотлар</a:t>
            </a:r>
            <a:r>
              <a:rPr lang="ru-RU" dirty="0"/>
              <a:t> (</a:t>
            </a:r>
            <a:r>
              <a:rPr lang="ru-RU" dirty="0" err="1"/>
              <a:t>бошпиёз</a:t>
            </a:r>
            <a:r>
              <a:rPr lang="ru-RU" dirty="0"/>
              <a:t>, </a:t>
            </a:r>
            <a:r>
              <a:rPr lang="ru-RU" dirty="0" err="1"/>
              <a:t>саримсоқ</a:t>
            </a:r>
            <a:r>
              <a:rPr lang="ru-RU" dirty="0"/>
              <a:t>, </a:t>
            </a:r>
            <a:r>
              <a:rPr lang="ru-RU" dirty="0" err="1"/>
              <a:t>шивит</a:t>
            </a:r>
            <a:r>
              <a:rPr lang="ru-RU" dirty="0"/>
              <a:t>, петрушка, хрен, </a:t>
            </a:r>
            <a:r>
              <a:rPr lang="ru-RU" dirty="0" err="1"/>
              <a:t>турп</a:t>
            </a:r>
            <a:r>
              <a:rPr lang="ru-RU" dirty="0"/>
              <a:t>) </a:t>
            </a:r>
            <a:r>
              <a:rPr lang="ru-RU" dirty="0" err="1"/>
              <a:t>таркибида</a:t>
            </a:r>
            <a:r>
              <a:rPr lang="ru-RU" dirty="0"/>
              <a:t> </a:t>
            </a:r>
            <a:r>
              <a:rPr lang="ru-RU" dirty="0" err="1"/>
              <a:t>фитонцидлар</a:t>
            </a:r>
            <a:r>
              <a:rPr lang="ru-RU" dirty="0"/>
              <a:t> </a:t>
            </a:r>
            <a:r>
              <a:rPr lang="ru-RU" dirty="0" err="1"/>
              <a:t>сақлайди</a:t>
            </a:r>
            <a:r>
              <a:rPr lang="ru-RU" dirty="0"/>
              <a:t>. Шу </a:t>
            </a:r>
            <a:r>
              <a:rPr lang="ru-RU" dirty="0" err="1"/>
              <a:t>туфайли</a:t>
            </a:r>
            <a:r>
              <a:rPr lang="ru-RU" dirty="0"/>
              <a:t> фунгицид </a:t>
            </a:r>
            <a:r>
              <a:rPr lang="ru-RU" dirty="0" err="1"/>
              <a:t>ва</a:t>
            </a:r>
            <a:r>
              <a:rPr lang="ru-RU" dirty="0"/>
              <a:t> бактерицид </a:t>
            </a:r>
            <a:r>
              <a:rPr lang="ru-RU" dirty="0" err="1"/>
              <a:t>хусусиятига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организмини</a:t>
            </a:r>
            <a:r>
              <a:rPr lang="ru-RU" dirty="0"/>
              <a:t> </a:t>
            </a:r>
            <a:r>
              <a:rPr lang="ru-RU" dirty="0" err="1"/>
              <a:t>инфекциялардан</a:t>
            </a:r>
            <a:r>
              <a:rPr lang="ru-RU" dirty="0"/>
              <a:t> </a:t>
            </a:r>
            <a:r>
              <a:rPr lang="ru-RU" dirty="0" err="1"/>
              <a:t>тозалайди</a:t>
            </a:r>
            <a:r>
              <a:rPr lang="ru-RU" dirty="0"/>
              <a:t>. </a:t>
            </a:r>
            <a:r>
              <a:rPr lang="ru-RU" dirty="0" err="1"/>
              <a:t>Кўпчилик</a:t>
            </a:r>
            <a:r>
              <a:rPr lang="ru-RU" dirty="0"/>
              <a:t> </a:t>
            </a:r>
            <a:r>
              <a:rPr lang="ru-RU" dirty="0" err="1"/>
              <a:t>сабзавотлар</a:t>
            </a:r>
            <a:r>
              <a:rPr lang="ru-RU" dirty="0"/>
              <a:t> лимон, </a:t>
            </a:r>
            <a:r>
              <a:rPr lang="ru-RU" dirty="0" err="1"/>
              <a:t>олма</a:t>
            </a:r>
            <a:r>
              <a:rPr lang="ru-RU" dirty="0"/>
              <a:t>, вино кислота, эфир </a:t>
            </a:r>
            <a:r>
              <a:rPr lang="ru-RU" dirty="0" err="1"/>
              <a:t>мойлар</a:t>
            </a:r>
            <a:r>
              <a:rPr lang="ru-RU" dirty="0"/>
              <a:t>, </a:t>
            </a:r>
            <a:r>
              <a:rPr lang="ru-RU" dirty="0" err="1"/>
              <a:t>ароматик</a:t>
            </a:r>
            <a:r>
              <a:rPr lang="ru-RU" dirty="0"/>
              <a:t> (</a:t>
            </a:r>
            <a:r>
              <a:rPr lang="ru-RU" dirty="0" err="1"/>
              <a:t>хушб</a:t>
            </a:r>
            <a:r>
              <a:rPr lang="uz-Cyrl-UZ" dirty="0"/>
              <a:t>ў</a:t>
            </a:r>
            <a:r>
              <a:rPr lang="ru-RU" dirty="0"/>
              <a:t>й) </a:t>
            </a:r>
            <a:r>
              <a:rPr lang="ru-RU" dirty="0" err="1"/>
              <a:t>моддалар</a:t>
            </a:r>
            <a:r>
              <a:rPr lang="ru-RU" dirty="0"/>
              <a:t> </a:t>
            </a:r>
            <a:r>
              <a:rPr lang="ru-RU" dirty="0" err="1"/>
              <a:t>сақлаб</a:t>
            </a:r>
            <a:r>
              <a:rPr lang="ru-RU" dirty="0"/>
              <a:t> </a:t>
            </a:r>
            <a:r>
              <a:rPr lang="ru-RU" dirty="0" err="1"/>
              <a:t>иштаҳани</a:t>
            </a:r>
            <a:r>
              <a:rPr lang="ru-RU" dirty="0"/>
              <a:t> </a:t>
            </a:r>
            <a:r>
              <a:rPr lang="ru-RU" dirty="0" err="1"/>
              <a:t>очади</a:t>
            </a:r>
            <a:r>
              <a:rPr lang="ru-RU" dirty="0"/>
              <a:t>, </a:t>
            </a:r>
            <a:r>
              <a:rPr lang="ru-RU" dirty="0" err="1"/>
              <a:t>овқат</a:t>
            </a:r>
            <a:r>
              <a:rPr lang="ru-RU" dirty="0"/>
              <a:t> </a:t>
            </a:r>
            <a:r>
              <a:rPr lang="ru-RU" dirty="0" err="1"/>
              <a:t>ҳазм</a:t>
            </a:r>
            <a:r>
              <a:rPr lang="ru-RU" dirty="0"/>
              <a:t> </a:t>
            </a:r>
            <a:r>
              <a:rPr lang="ru-RU" dirty="0" err="1"/>
              <a:t>бўлишига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ёрдам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0674"/>
            <a:ext cx="3453765" cy="26955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0876"/>
            <a:ext cx="3681938" cy="242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7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50" y="52685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Сабзавот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картошканинг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биокимёвий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таркиби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калорияси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ҳўл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ҳолига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% </a:t>
            </a:r>
            <a:r>
              <a:rPr lang="ru-RU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ҳисобида</a:t>
            </a:r>
            <a:r>
              <a:rPr lang="ru-RU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731964"/>
              </p:ext>
            </p:extLst>
          </p:nvPr>
        </p:nvGraphicFramePr>
        <p:xfrm>
          <a:off x="152399" y="721020"/>
          <a:ext cx="8991600" cy="666675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089647"/>
                <a:gridCol w="924338"/>
                <a:gridCol w="924338"/>
                <a:gridCol w="809244"/>
                <a:gridCol w="906353"/>
                <a:gridCol w="722924"/>
                <a:gridCol w="722924"/>
                <a:gridCol w="906353"/>
                <a:gridCol w="985479"/>
              </a:tblGrid>
              <a:tr h="11803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 dirty="0" err="1">
                          <a:effectLst/>
                        </a:rPr>
                        <a:t>Экинлар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Намлик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Қуруқ модда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Оқсил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Углеводлар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Мой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Клетчатка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Кул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 кг маҳсулот калорияси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 vert="vert270" anchor="ctr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 dirty="0" err="1">
                          <a:effectLst/>
                        </a:rPr>
                        <a:t>Тарвуз</a:t>
                      </a:r>
                      <a:r>
                        <a:rPr lang="ru-RU" sz="1200" spc="50" dirty="0">
                          <a:effectLst/>
                        </a:rPr>
                        <a:t>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93,4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 dirty="0">
                          <a:effectLst/>
                        </a:rPr>
                        <a:t>0,1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 dirty="0">
                          <a:effectLst/>
                        </a:rPr>
                        <a:t>0,1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 dirty="0">
                          <a:effectLst/>
                        </a:rPr>
                        <a:t>0,1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274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Бойимжон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93,1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281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Горох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79,9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24,1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723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Нўхат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12,5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87,5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29,4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47,2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3202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Қовун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89,6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10,4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Оқбош  карам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338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Гулкарам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332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Картошка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77,6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22,4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18,4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837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 dirty="0" err="1">
                          <a:effectLst/>
                        </a:rPr>
                        <a:t>Бошпиёз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86,5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13,5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10,2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490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Сабзи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85,6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14,4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502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Бодринг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95,4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146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708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Пастернак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92,6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22,1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16,4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760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3364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637155" algn="ctr"/>
                          <a:tab pos="5274310" algn="r"/>
                        </a:tabLst>
                      </a:pPr>
                      <a:r>
                        <a:rPr lang="ru-RU" sz="1200" spc="50">
                          <a:effectLst/>
                        </a:rPr>
                        <a:t>Чучук (ширин) қалампир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85,5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14,4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364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Петрушка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83,2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16,8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616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Турп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86,9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13,1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463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Редиска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93,3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Шолғом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284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Ровоч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97,1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11,4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75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Салат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94,1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5,9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180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Хўраки лавлаги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82,2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17,8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14,4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660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Сел</a:t>
                      </a:r>
                      <a:r>
                        <a:rPr lang="uz-Cyrl-UZ" sz="1200" spc="50">
                          <a:effectLst/>
                        </a:rPr>
                        <a:t>ь</a:t>
                      </a:r>
                      <a:r>
                        <a:rPr lang="ru-RU" sz="1200" spc="50">
                          <a:effectLst/>
                        </a:rPr>
                        <a:t>дерей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86,3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13,7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 dirty="0" err="1">
                          <a:effectLst/>
                        </a:rPr>
                        <a:t>Сарсабил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93,7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187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Помидор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93,4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215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Қовоқ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316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Шивит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83,8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16,2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476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Хрен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83,7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16,3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498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90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Саримсоқ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64,4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35,3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26,3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4,8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1327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Исмалоқ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93,3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6,7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185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  <a:tr h="16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Шовул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90,4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9,6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2,8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0,2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>
                          <a:effectLst/>
                        </a:rPr>
                        <a:t>1,5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50" dirty="0">
                          <a:effectLst/>
                        </a:rPr>
                        <a:t>245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9931" marR="3993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833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A4A0445-4E8E-47C8-A856-29A9BDC43A31}" type="slidenum">
              <a:rPr lang="ru-RU" altLang="ru-RU">
                <a:solidFill>
                  <a:srgbClr val="5FCBEF"/>
                </a:solidFill>
              </a:rPr>
              <a:pPr/>
              <a:t>8</a:t>
            </a:fld>
            <a:endParaRPr lang="ru-RU" altLang="ru-RU">
              <a:solidFill>
                <a:srgbClr val="5FCBEF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/>
          </p:nvPr>
        </p:nvGraphicFramePr>
        <p:xfrm>
          <a:off x="251520" y="1196752"/>
          <a:ext cx="7931224" cy="896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0" y="135596"/>
            <a:ext cx="9144000" cy="378565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prstClr val="white"/>
                </a:solidFill>
              </a:rPr>
              <a:t>   </a:t>
            </a:r>
            <a:r>
              <a:rPr lang="ru-RU" sz="2400" dirty="0" err="1"/>
              <a:t>Сабзавот</a:t>
            </a:r>
            <a:r>
              <a:rPr lang="ru-RU" sz="2400" dirty="0"/>
              <a:t> </a:t>
            </a:r>
            <a:r>
              <a:rPr lang="ru-RU" sz="2400" dirty="0" err="1"/>
              <a:t>маҳсулотлари</a:t>
            </a:r>
            <a:r>
              <a:rPr lang="ru-RU" sz="2400" dirty="0"/>
              <a:t> </a:t>
            </a:r>
            <a:r>
              <a:rPr lang="ru-RU" sz="2400" dirty="0" err="1"/>
              <a:t>қуруқ</a:t>
            </a:r>
            <a:r>
              <a:rPr lang="ru-RU" sz="2400" dirty="0"/>
              <a:t> </a:t>
            </a:r>
            <a:r>
              <a:rPr lang="ru-RU" sz="2400" dirty="0" err="1"/>
              <a:t>моддасининг</a:t>
            </a:r>
            <a:r>
              <a:rPr lang="ru-RU" sz="2400" dirty="0"/>
              <a:t> </a:t>
            </a:r>
            <a:r>
              <a:rPr lang="ru-RU" sz="2400" dirty="0" err="1"/>
              <a:t>асосий</a:t>
            </a:r>
            <a:r>
              <a:rPr lang="ru-RU" sz="2400" dirty="0"/>
              <a:t> </a:t>
            </a:r>
            <a:r>
              <a:rPr lang="ru-RU" sz="2400" dirty="0" err="1"/>
              <a:t>қисмини</a:t>
            </a:r>
            <a:r>
              <a:rPr lang="ru-RU" sz="2400" dirty="0"/>
              <a:t> </a:t>
            </a:r>
            <a:r>
              <a:rPr lang="ru-RU" sz="2400" dirty="0" err="1"/>
              <a:t>углеводлар</a:t>
            </a:r>
            <a:r>
              <a:rPr lang="ru-RU" sz="2400" dirty="0"/>
              <a:t> - крахмал, </a:t>
            </a:r>
            <a:r>
              <a:rPr lang="ru-RU" sz="2400" dirty="0" err="1"/>
              <a:t>шакар</a:t>
            </a:r>
            <a:r>
              <a:rPr lang="ru-RU" sz="2400" dirty="0"/>
              <a:t>, клетчатка </a:t>
            </a:r>
            <a:r>
              <a:rPr lang="ru-RU" sz="2400" dirty="0" err="1"/>
              <a:t>ҳамда</a:t>
            </a:r>
            <a:r>
              <a:rPr lang="ru-RU" sz="2400" dirty="0"/>
              <a:t> </a:t>
            </a:r>
            <a:r>
              <a:rPr lang="ru-RU" sz="2400" dirty="0" err="1"/>
              <a:t>пектинли</a:t>
            </a:r>
            <a:r>
              <a:rPr lang="ru-RU" sz="2400" dirty="0"/>
              <a:t> </a:t>
            </a:r>
            <a:r>
              <a:rPr lang="ru-RU" sz="2400" dirty="0" err="1"/>
              <a:t>моддалар</a:t>
            </a:r>
            <a:r>
              <a:rPr lang="ru-RU" sz="2400" dirty="0"/>
              <a:t> </a:t>
            </a:r>
            <a:r>
              <a:rPr lang="ru-RU" sz="2400" dirty="0" err="1"/>
              <a:t>ташкил</a:t>
            </a:r>
            <a:r>
              <a:rPr lang="ru-RU" sz="2400" dirty="0"/>
              <a:t> </a:t>
            </a:r>
            <a:r>
              <a:rPr lang="ru-RU" sz="2400" dirty="0" err="1"/>
              <a:t>этади</a:t>
            </a:r>
            <a:r>
              <a:rPr lang="ru-RU" sz="2400" dirty="0"/>
              <a:t>.</a:t>
            </a:r>
          </a:p>
          <a:p>
            <a:pPr algn="just"/>
            <a:r>
              <a:rPr lang="ru-RU" sz="2400" b="1" dirty="0"/>
              <a:t>Крахмал</a:t>
            </a:r>
            <a:r>
              <a:rPr lang="ru-RU" sz="2400" dirty="0"/>
              <a:t> запас </a:t>
            </a:r>
            <a:r>
              <a:rPr lang="ru-RU" sz="2400" dirty="0" err="1"/>
              <a:t>озиқ</a:t>
            </a:r>
            <a:r>
              <a:rPr lang="ru-RU" sz="2400" dirty="0"/>
              <a:t> </a:t>
            </a:r>
            <a:r>
              <a:rPr lang="ru-RU" sz="2400" dirty="0" err="1"/>
              <a:t>модда</a:t>
            </a:r>
            <a:r>
              <a:rPr lang="ru-RU" sz="2400" dirty="0"/>
              <a:t> </a:t>
            </a:r>
            <a:r>
              <a:rPr lang="ru-RU" sz="2400" dirty="0" err="1"/>
              <a:t>хизматини</a:t>
            </a:r>
            <a:r>
              <a:rPr lang="ru-RU" sz="2400" dirty="0"/>
              <a:t> </a:t>
            </a:r>
            <a:r>
              <a:rPr lang="ru-RU" sz="2400" dirty="0" err="1"/>
              <a:t>ўтайди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картошка </a:t>
            </a:r>
            <a:r>
              <a:rPr lang="ru-RU" sz="2400" dirty="0" err="1"/>
              <a:t>туганакларида</a:t>
            </a:r>
            <a:r>
              <a:rPr lang="ru-RU" sz="2400" dirty="0"/>
              <a:t> </a:t>
            </a:r>
            <a:r>
              <a:rPr lang="ru-RU" sz="2400" dirty="0" err="1"/>
              <a:t>анчагина</a:t>
            </a:r>
            <a:r>
              <a:rPr lang="ru-RU" sz="2400" dirty="0"/>
              <a:t> </a:t>
            </a:r>
            <a:r>
              <a:rPr lang="ru-RU" sz="2400" dirty="0" err="1"/>
              <a:t>миқдорда</a:t>
            </a:r>
            <a:r>
              <a:rPr lang="ru-RU" sz="2400" dirty="0"/>
              <a:t> (25 % га </a:t>
            </a:r>
            <a:r>
              <a:rPr lang="ru-RU" sz="2400" dirty="0" err="1"/>
              <a:t>қадар</a:t>
            </a:r>
            <a:r>
              <a:rPr lang="ru-RU" sz="2400" dirty="0"/>
              <a:t>) </a:t>
            </a:r>
            <a:r>
              <a:rPr lang="ru-RU" sz="2400" dirty="0" err="1"/>
              <a:t>тўпланади</a:t>
            </a:r>
            <a:r>
              <a:rPr lang="ru-RU" sz="2400" dirty="0"/>
              <a:t>, </a:t>
            </a:r>
            <a:r>
              <a:rPr lang="ru-RU" sz="2400" dirty="0" err="1"/>
              <a:t>шунингдек</a:t>
            </a:r>
            <a:r>
              <a:rPr lang="ru-RU" sz="2400" dirty="0"/>
              <a:t>, </a:t>
            </a:r>
            <a:r>
              <a:rPr lang="ru-RU" sz="2400" dirty="0" err="1"/>
              <a:t>дуккакли</a:t>
            </a:r>
            <a:r>
              <a:rPr lang="ru-RU" sz="2400" dirty="0"/>
              <a:t> </a:t>
            </a:r>
            <a:r>
              <a:rPr lang="ru-RU" sz="2400" dirty="0" err="1"/>
              <a:t>сабзавотларда</a:t>
            </a:r>
            <a:r>
              <a:rPr lang="ru-RU" sz="2400" dirty="0"/>
              <a:t>, </a:t>
            </a:r>
            <a:r>
              <a:rPr lang="ru-RU" sz="2400" dirty="0" err="1"/>
              <a:t>сабзида</a:t>
            </a:r>
            <a:r>
              <a:rPr lang="ru-RU" sz="2400" dirty="0"/>
              <a:t>, </a:t>
            </a:r>
            <a:r>
              <a:rPr lang="ru-RU" sz="2400" dirty="0" err="1"/>
              <a:t>қишки</a:t>
            </a:r>
            <a:r>
              <a:rPr lang="ru-RU" sz="2400" dirty="0"/>
              <a:t> </a:t>
            </a:r>
            <a:r>
              <a:rPr lang="ru-RU" sz="2400" dirty="0" err="1"/>
              <a:t>қовун</a:t>
            </a:r>
            <a:r>
              <a:rPr lang="ru-RU" sz="2400" dirty="0"/>
              <a:t> </a:t>
            </a:r>
            <a:r>
              <a:rPr lang="ru-RU" sz="2400" dirty="0" err="1"/>
              <a:t>навларида</a:t>
            </a:r>
            <a:r>
              <a:rPr lang="ru-RU" sz="2400" dirty="0"/>
              <a:t> </a:t>
            </a:r>
            <a:r>
              <a:rPr lang="ru-RU" sz="2400" dirty="0" err="1"/>
              <a:t>ҳам</a:t>
            </a:r>
            <a:r>
              <a:rPr lang="ru-RU" sz="2400" dirty="0"/>
              <a:t> </a:t>
            </a:r>
            <a:r>
              <a:rPr lang="ru-RU" sz="2400" dirty="0" err="1"/>
              <a:t>бўлади</a:t>
            </a:r>
            <a:r>
              <a:rPr lang="ru-RU" sz="2400" dirty="0"/>
              <a:t>. Крахмал </a:t>
            </a:r>
            <a:r>
              <a:rPr lang="ru-RU" sz="2400" dirty="0" err="1"/>
              <a:t>сувда</a:t>
            </a:r>
            <a:r>
              <a:rPr lang="ru-RU" sz="2400" dirty="0"/>
              <a:t> </a:t>
            </a:r>
            <a:r>
              <a:rPr lang="ru-RU" sz="2400" dirty="0" err="1"/>
              <a:t>эримайди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одам </a:t>
            </a:r>
            <a:r>
              <a:rPr lang="ru-RU" sz="2400" dirty="0" err="1"/>
              <a:t>организми</a:t>
            </a:r>
            <a:r>
              <a:rPr lang="ru-RU" sz="2400" dirty="0"/>
              <a:t> </a:t>
            </a:r>
            <a:r>
              <a:rPr lang="ru-RU" sz="2400" dirty="0" err="1"/>
              <a:t>уни</a:t>
            </a:r>
            <a:r>
              <a:rPr lang="ru-RU" sz="2400" dirty="0"/>
              <a:t> амилаза (диастаза) </a:t>
            </a:r>
            <a:r>
              <a:rPr lang="ru-RU" sz="2400" dirty="0" err="1"/>
              <a:t>ферменти</a:t>
            </a:r>
            <a:r>
              <a:rPr lang="ru-RU" sz="2400" dirty="0"/>
              <a:t> </a:t>
            </a:r>
            <a:r>
              <a:rPr lang="ru-RU" sz="2400" dirty="0" err="1"/>
              <a:t>таъсирида</a:t>
            </a:r>
            <a:r>
              <a:rPr lang="ru-RU" sz="2400" dirty="0"/>
              <a:t> </a:t>
            </a:r>
            <a:r>
              <a:rPr lang="ru-RU" sz="2400" dirty="0" err="1"/>
              <a:t>парчаланиб</a:t>
            </a:r>
            <a:r>
              <a:rPr lang="ru-RU" sz="2400" dirty="0"/>
              <a:t> </a:t>
            </a:r>
            <a:r>
              <a:rPr lang="ru-RU" sz="2400" dirty="0" err="1"/>
              <a:t>шакарга</a:t>
            </a:r>
            <a:r>
              <a:rPr lang="ru-RU" sz="2400" dirty="0"/>
              <a:t> (мальтоза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ундан</a:t>
            </a:r>
            <a:r>
              <a:rPr lang="ru-RU" sz="2400" dirty="0"/>
              <a:t> </a:t>
            </a:r>
            <a:r>
              <a:rPr lang="ru-RU" sz="2400" dirty="0" err="1"/>
              <a:t>кейин</a:t>
            </a:r>
            <a:r>
              <a:rPr lang="ru-RU" sz="2400" dirty="0"/>
              <a:t> глюкоза) </a:t>
            </a:r>
            <a:r>
              <a:rPr lang="ru-RU" sz="2400" dirty="0" err="1"/>
              <a:t>айлантириб</a:t>
            </a:r>
            <a:r>
              <a:rPr lang="ru-RU" sz="2400" dirty="0"/>
              <a:t> </a:t>
            </a:r>
            <a:r>
              <a:rPr lang="ru-RU" sz="2400" dirty="0" err="1"/>
              <a:t>ўзлаштиради</a:t>
            </a:r>
            <a:r>
              <a:rPr lang="ru-RU" sz="2400" dirty="0"/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886" y="4005942"/>
            <a:ext cx="3164114" cy="26270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286" y="4082142"/>
            <a:ext cx="2491468" cy="24914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23" y="4088266"/>
            <a:ext cx="2769734" cy="276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9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51544" y="181820"/>
            <a:ext cx="4021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800" b="1" spc="5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Витаминлар</a:t>
            </a:r>
            <a:r>
              <a:rPr lang="uz-Cyrl-UZ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66913" y="889844"/>
            <a:ext cx="475342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Сабзавот маҳсулотларининг қиймати ва инсон овқатланишидаги бебаҳо аҳамияти уларнинг таркибида одам организмининг нормал ривожланиши ва ҳаракат қилиши учун зарур бўлган витаминлар, ферментлар ва минерал тузлар кўп миқдорда мавжуд эканлигидадир.</a:t>
            </a:r>
            <a:endParaRPr lang="ru-RU" sz="1600" b="1" dirty="0">
              <a:solidFill>
                <a:srgbClr val="3A589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Кимёвий таркиби турлича бўлган органик бирикмалар бўлмиш витаминлар, айниқса, катта аҳамиятга эга. 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Улар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организмида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катализаторлар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хизматини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ўтайди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шу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туфайли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моддалар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алмашинувида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муҳим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рол</a:t>
            </a:r>
            <a:r>
              <a:rPr lang="uz-Cyrl-UZ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ўйнайди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Овқатда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витаминлар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бўлмаслиги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етишмаслиги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организмда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моддалар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алмашинувини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бузилишига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кўпчиликка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аён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авитаминоз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касалланишга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spc="50" dirty="0" err="1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b="1" spc="50" dirty="0">
                <a:solidFill>
                  <a:srgbClr val="3A589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b="1" dirty="0">
              <a:solidFill>
                <a:srgbClr val="3A589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4" b="25933"/>
          <a:stretch/>
        </p:blipFill>
        <p:spPr>
          <a:xfrm>
            <a:off x="4978401" y="1"/>
            <a:ext cx="3969656" cy="30625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938" y="3556453"/>
            <a:ext cx="3217035" cy="296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44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A4A0445-4E8E-47C8-A856-29A9BDC43A31}" type="slidenum">
              <a:rPr lang="ru-RU" altLang="ru-RU"/>
              <a:pPr/>
              <a:t>10</a:t>
            </a:fld>
            <a:endParaRPr lang="ru-RU" altLang="ru-RU"/>
          </a:p>
        </p:txBody>
      </p:sp>
      <p:sp>
        <p:nvSpPr>
          <p:cNvPr id="16388" name="Rectangle 2"/>
          <p:cNvSpPr txBox="1">
            <a:spLocks noChangeArrowheads="1"/>
          </p:cNvSpPr>
          <p:nvPr/>
        </p:nvSpPr>
        <p:spPr bwMode="auto">
          <a:xfrm>
            <a:off x="314749" y="0"/>
            <a:ext cx="7489825" cy="338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457200">
              <a:defRPr/>
            </a:pPr>
            <a:r>
              <a:rPr lang="ru-RU" b="1" dirty="0" err="1"/>
              <a:t>Сабзавотларда</a:t>
            </a:r>
            <a:r>
              <a:rPr lang="ru-RU" b="1" dirty="0"/>
              <a:t> </a:t>
            </a:r>
            <a:r>
              <a:rPr lang="ru-RU" b="1" dirty="0" err="1"/>
              <a:t>витаминларнинг</a:t>
            </a:r>
            <a:r>
              <a:rPr lang="ru-RU" b="1" dirty="0"/>
              <a:t> </a:t>
            </a:r>
            <a:r>
              <a:rPr lang="ru-RU" b="1" dirty="0" err="1"/>
              <a:t>миқдори</a:t>
            </a:r>
            <a:endParaRPr lang="ru-RU" alt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4827030"/>
              </p:ext>
            </p:extLst>
          </p:nvPr>
        </p:nvGraphicFramePr>
        <p:xfrm>
          <a:off x="116117" y="447895"/>
          <a:ext cx="8940799" cy="6279476"/>
        </p:xfrm>
        <a:graphic>
          <a:graphicData uri="http://schemas.openxmlformats.org/drawingml/2006/table">
            <a:tbl>
              <a:tblPr>
                <a:tableStyleId>{327F97BB-C833-4FB7-BDE5-3F7075034690}</a:tableStyleId>
              </a:tblPr>
              <a:tblGrid>
                <a:gridCol w="2090358"/>
                <a:gridCol w="1178398"/>
                <a:gridCol w="1156940"/>
                <a:gridCol w="1156940"/>
                <a:gridCol w="1155151"/>
                <a:gridCol w="1194490"/>
                <a:gridCol w="1008522"/>
              </a:tblGrid>
              <a:tr h="47283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 err="1">
                          <a:effectLst/>
                        </a:rPr>
                        <a:t>Экинлар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100 гр ҳўл сабзавотда мг ҳисобида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Соғлом катта кишига янги сабзавотнинг суткалик миқдори, гр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774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Витамин С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(аскорбин кислота)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А </a:t>
                      </a:r>
                      <a:r>
                        <a:rPr lang="ru-RU" sz="1100" spc="50" dirty="0" err="1">
                          <a:effectLst/>
                        </a:rPr>
                        <a:t>витамини</a:t>
                      </a:r>
                      <a:endParaRPr lang="ru-RU" sz="1100" dirty="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(</a:t>
                      </a:r>
                      <a:r>
                        <a:rPr lang="ru-RU" sz="1100" spc="50" dirty="0" err="1">
                          <a:effectLst/>
                        </a:rPr>
                        <a:t>каратин</a:t>
                      </a:r>
                      <a:r>
                        <a:rPr lang="ru-RU" sz="1100" spc="50" dirty="0">
                          <a:effectLst/>
                        </a:rPr>
                        <a:t>)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В</a:t>
                      </a:r>
                      <a:r>
                        <a:rPr lang="ru-RU" sz="1100" spc="50" baseline="-25000">
                          <a:effectLst/>
                        </a:rPr>
                        <a:t>1</a:t>
                      </a:r>
                      <a:r>
                        <a:rPr lang="ru-RU" sz="1100" spc="50">
                          <a:effectLst/>
                        </a:rPr>
                        <a:t>витамини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(тиамин)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В</a:t>
                      </a:r>
                      <a:r>
                        <a:rPr lang="ru-RU" sz="1100" spc="50" baseline="-25000">
                          <a:effectLst/>
                        </a:rPr>
                        <a:t>2</a:t>
                      </a:r>
                      <a:r>
                        <a:rPr lang="ru-RU" sz="1100" spc="50">
                          <a:effectLst/>
                        </a:rPr>
                        <a:t> витамини (рибофлавин)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 витамин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бўйича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А витамин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бўйича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 dirty="0" err="1">
                          <a:effectLst/>
                        </a:rPr>
                        <a:t>Тарвуз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8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0,03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630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400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Горох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33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1,6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150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310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 dirty="0" err="1">
                          <a:effectLst/>
                        </a:rPr>
                        <a:t>Қовун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Оқбош карам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Гулкарам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60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83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4000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Картошка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0,01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Қовоқча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Пиёз барги (кўк)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3,70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280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Бош пиёз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0,02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830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22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Сабзи: қизил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uz-Cyrl-UZ" sz="1100" spc="50">
                          <a:effectLst/>
                        </a:rPr>
                        <a:t>           </a:t>
                      </a:r>
                      <a:r>
                        <a:rPr lang="ru-RU" sz="1100" spc="50">
                          <a:effectLst/>
                        </a:rPr>
                        <a:t>сариқ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6,25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1,55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0,14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0,02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0,02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1000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1000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65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Бодринг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625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5000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Чучук қалампир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4,6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25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Петрушка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140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50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Пастернак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7,2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125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Турп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Юқи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330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Шолғом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360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10000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Редиска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30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Юқи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165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Ровоч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330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Салат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0,9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Сел</a:t>
                      </a:r>
                      <a:r>
                        <a:rPr lang="uz-Cyrl-UZ" sz="1100" spc="50">
                          <a:effectLst/>
                        </a:rPr>
                        <a:t>ь</a:t>
                      </a:r>
                      <a:r>
                        <a:rPr lang="ru-RU" sz="1100" spc="50">
                          <a:effectLst/>
                        </a:rPr>
                        <a:t>дерей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0,03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830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Сарсабил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1,2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0,19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330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Лавлаги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Юқи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625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Помидор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30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1,4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165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300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Қовоқ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5,0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1250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Шивит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135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6,5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0,04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37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62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Хрен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50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Исмалоқ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4,0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0,08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0,22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180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125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Шовул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26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2,5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0,19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200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200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Саримсоқ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10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0,19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500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spc="50" dirty="0">
                          <a:effectLst/>
                        </a:rPr>
                        <a:t>-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5789" marR="3578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613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7CA8D4-555A-4B5B-BA43-1D1ACA64A07D}" type="slidenum">
              <a:rPr lang="ru-RU" altLang="ru-RU" smtClean="0">
                <a:solidFill>
                  <a:srgbClr val="5FCBEF"/>
                </a:solidFill>
              </a:rPr>
              <a:pPr>
                <a:defRPr/>
              </a:pPr>
              <a:t>11</a:t>
            </a:fld>
            <a:endParaRPr lang="ru-RU" altLang="ru-RU">
              <a:solidFill>
                <a:srgbClr val="5FCBE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59201" y="273599"/>
            <a:ext cx="5384800" cy="6524863"/>
          </a:xfrm>
          <a:prstGeom prst="rect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Сабзавот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экинларининг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тури, нави,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ёши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ўстириш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шароитига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қараб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улар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таркибидаги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витаминлар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миқдори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кескин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даражада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ўзгариб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туради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қизил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сабзи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навларида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тўқ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сариқ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этли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қовоқ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навларида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шу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экинларнинг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оч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сариқ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навларидагига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витамин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кўпроқ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етилиб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пишган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қалампир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помидор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мевалари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етилмаган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меваларга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витамин С га бой. Салат, карам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пиёзнинг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сиртқи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баргларида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витамин С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баргларидагига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кўпроқдир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Далада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ўстирилган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помидор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таркибида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теплицада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ўсган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помидордагина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нисбатан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каротин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Азотли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ўғитлар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исмалоқ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баргларида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каротинни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кўпайтиради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калийли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ўғитлар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камайтиради</a:t>
            </a:r>
            <a:r>
              <a:rPr lang="ru-RU" sz="2200" i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1" y="3695700"/>
            <a:ext cx="3524250" cy="3162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"/>
            <a:ext cx="3810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47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" y="169009"/>
            <a:ext cx="6286500" cy="6555641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 wrap="square">
            <a:spAutoFit/>
          </a:bodyPr>
          <a:lstStyle/>
          <a:p>
            <a:pPr algn="just"/>
            <a:r>
              <a:rPr lang="ru-RU" sz="2000" dirty="0" err="1"/>
              <a:t>Кўпгина</a:t>
            </a:r>
            <a:r>
              <a:rPr lang="ru-RU" sz="2000" dirty="0"/>
              <a:t> </a:t>
            </a:r>
            <a:r>
              <a:rPr lang="ru-RU" sz="2000" dirty="0" err="1"/>
              <a:t>сабзавот</a:t>
            </a:r>
            <a:r>
              <a:rPr lang="ru-RU" sz="2000" dirty="0"/>
              <a:t> </a:t>
            </a:r>
            <a:r>
              <a:rPr lang="ru-RU" sz="2000" dirty="0" err="1"/>
              <a:t>маҳсулотлари</a:t>
            </a:r>
            <a:r>
              <a:rPr lang="ru-RU" sz="2000" dirty="0"/>
              <a:t> </a:t>
            </a:r>
            <a:r>
              <a:rPr lang="ru-RU" sz="2000" dirty="0" err="1"/>
              <a:t>фақат</a:t>
            </a:r>
            <a:r>
              <a:rPr lang="ru-RU" sz="2000" dirty="0"/>
              <a:t> </a:t>
            </a:r>
            <a:r>
              <a:rPr lang="ru-RU" sz="2000" dirty="0" err="1"/>
              <a:t>овқат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эмас</a:t>
            </a:r>
            <a:r>
              <a:rPr lang="ru-RU" sz="2000" dirty="0"/>
              <a:t>, балки </a:t>
            </a:r>
            <a:r>
              <a:rPr lang="ru-RU" sz="2000" dirty="0" err="1"/>
              <a:t>доривор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катта</a:t>
            </a:r>
            <a:r>
              <a:rPr lang="ru-RU" sz="2000" dirty="0"/>
              <a:t> </a:t>
            </a:r>
            <a:r>
              <a:rPr lang="ru-RU" sz="2000" dirty="0" err="1"/>
              <a:t>аҳамиятга</a:t>
            </a:r>
            <a:r>
              <a:rPr lang="ru-RU" sz="2000" dirty="0"/>
              <a:t> </a:t>
            </a:r>
            <a:r>
              <a:rPr lang="ru-RU" sz="2000" dirty="0" err="1"/>
              <a:t>эга</a:t>
            </a:r>
            <a:r>
              <a:rPr lang="ru-RU" sz="2000" dirty="0"/>
              <a:t>. Улар </a:t>
            </a:r>
            <a:r>
              <a:rPr lang="ru-RU" sz="2000" dirty="0" err="1"/>
              <a:t>юрак-қон</a:t>
            </a:r>
            <a:r>
              <a:rPr lang="ru-RU" sz="2000" dirty="0"/>
              <a:t> </a:t>
            </a:r>
            <a:r>
              <a:rPr lang="ru-RU" sz="2000" dirty="0" err="1"/>
              <a:t>томир</a:t>
            </a:r>
            <a:r>
              <a:rPr lang="ru-RU" sz="2000" dirty="0"/>
              <a:t> </a:t>
            </a:r>
            <a:r>
              <a:rPr lang="ru-RU" sz="2000" dirty="0" err="1"/>
              <a:t>системасининг</a:t>
            </a:r>
            <a:r>
              <a:rPr lang="ru-RU" sz="2000" dirty="0"/>
              <a:t>, </a:t>
            </a:r>
            <a:r>
              <a:rPr lang="ru-RU" sz="2000" dirty="0" err="1"/>
              <a:t>овқат</a:t>
            </a:r>
            <a:r>
              <a:rPr lang="ru-RU" sz="2000" dirty="0"/>
              <a:t> </a:t>
            </a:r>
            <a:r>
              <a:rPr lang="ru-RU" sz="2000" dirty="0" err="1"/>
              <a:t>ҳазм</a:t>
            </a:r>
            <a:r>
              <a:rPr lang="ru-RU" sz="2000" dirty="0"/>
              <a:t> </a:t>
            </a:r>
            <a:r>
              <a:rPr lang="ru-RU" sz="2000" dirty="0" err="1"/>
              <a:t>қилиш</a:t>
            </a:r>
            <a:r>
              <a:rPr lang="ru-RU" sz="2000" dirty="0"/>
              <a:t> </a:t>
            </a:r>
            <a:r>
              <a:rPr lang="ru-RU" sz="2000" dirty="0" err="1"/>
              <a:t>трактининг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касалликларини</a:t>
            </a:r>
            <a:r>
              <a:rPr lang="ru-RU" sz="2000" dirty="0"/>
              <a:t>, </a:t>
            </a:r>
            <a:r>
              <a:rPr lang="ru-RU" sz="2000" dirty="0" err="1"/>
              <a:t>кўз</a:t>
            </a:r>
            <a:r>
              <a:rPr lang="ru-RU" sz="2000" dirty="0"/>
              <a:t> </a:t>
            </a:r>
            <a:r>
              <a:rPr lang="ru-RU" sz="2000" dirty="0" err="1"/>
              <a:t>касалликлари</a:t>
            </a:r>
            <a:r>
              <a:rPr lang="ru-RU" sz="2000" dirty="0"/>
              <a:t> </a:t>
            </a:r>
            <a:r>
              <a:rPr lang="ru-RU" sz="2000" dirty="0" err="1"/>
              <a:t>кабиларни</a:t>
            </a:r>
            <a:r>
              <a:rPr lang="ru-RU" sz="2000" dirty="0"/>
              <a:t> </a:t>
            </a:r>
            <a:r>
              <a:rPr lang="ru-RU" sz="2000" dirty="0" err="1"/>
              <a:t>даволашда</a:t>
            </a:r>
            <a:r>
              <a:rPr lang="ru-RU" sz="2000" dirty="0"/>
              <a:t> витамин </a:t>
            </a:r>
            <a:r>
              <a:rPr lang="ru-RU" sz="2000" dirty="0" err="1"/>
              <a:t>манбаи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қўлланилади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/>
              <a:t>Янги картошка </a:t>
            </a:r>
            <a:r>
              <a:rPr lang="ru-RU" sz="2000" dirty="0" err="1"/>
              <a:t>туганаклари</a:t>
            </a:r>
            <a:r>
              <a:rPr lang="ru-RU" sz="2000" dirty="0"/>
              <a:t>, </a:t>
            </a:r>
            <a:r>
              <a:rPr lang="ru-RU" sz="2000" dirty="0" err="1"/>
              <a:t>оқбош</a:t>
            </a:r>
            <a:r>
              <a:rPr lang="ru-RU" sz="2000" dirty="0"/>
              <a:t> карам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турп</a:t>
            </a:r>
            <a:r>
              <a:rPr lang="ru-RU" sz="2000" dirty="0"/>
              <a:t> </a:t>
            </a:r>
            <a:r>
              <a:rPr lang="ru-RU" sz="2000" dirty="0" err="1"/>
              <a:t>сувидан</a:t>
            </a:r>
            <a:r>
              <a:rPr lang="ru-RU" sz="2000" dirty="0"/>
              <a:t> </a:t>
            </a:r>
            <a:r>
              <a:rPr lang="ru-RU" sz="2000" dirty="0" err="1"/>
              <a:t>ошқозон</a:t>
            </a:r>
            <a:r>
              <a:rPr lang="ru-RU" sz="2000" dirty="0"/>
              <a:t> </a:t>
            </a:r>
            <a:r>
              <a:rPr lang="ru-RU" sz="2000" dirty="0" err="1"/>
              <a:t>яраси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бошқа</a:t>
            </a:r>
            <a:r>
              <a:rPr lang="ru-RU" sz="2000" dirty="0"/>
              <a:t> хил </a:t>
            </a:r>
            <a:r>
              <a:rPr lang="ru-RU" sz="2000" dirty="0" err="1"/>
              <a:t>ошқозон</a:t>
            </a:r>
            <a:r>
              <a:rPr lang="ru-RU" sz="2000" dirty="0"/>
              <a:t> - </a:t>
            </a:r>
            <a:r>
              <a:rPr lang="ru-RU" sz="2000" dirty="0" err="1"/>
              <a:t>ичак</a:t>
            </a:r>
            <a:r>
              <a:rPr lang="ru-RU" sz="2000" dirty="0"/>
              <a:t> </a:t>
            </a:r>
            <a:r>
              <a:rPr lang="ru-RU" sz="2000" dirty="0" err="1"/>
              <a:t>касалликларини</a:t>
            </a:r>
            <a:r>
              <a:rPr lang="ru-RU" sz="2000" dirty="0"/>
              <a:t> </a:t>
            </a:r>
            <a:r>
              <a:rPr lang="ru-RU" sz="2000" dirty="0" err="1"/>
              <a:t>даволашда</a:t>
            </a:r>
            <a:r>
              <a:rPr lang="ru-RU" sz="2000" dirty="0"/>
              <a:t> </a:t>
            </a:r>
            <a:r>
              <a:rPr lang="ru-RU" sz="2000" dirty="0" err="1"/>
              <a:t>фойдаланилади</a:t>
            </a:r>
            <a:r>
              <a:rPr lang="ru-RU" sz="2000" dirty="0"/>
              <a:t>. </a:t>
            </a:r>
            <a:r>
              <a:rPr lang="ru-RU" sz="2000" dirty="0" err="1"/>
              <a:t>Сабзи</a:t>
            </a:r>
            <a:r>
              <a:rPr lang="ru-RU" sz="2000" dirty="0"/>
              <a:t>, </a:t>
            </a:r>
            <a:r>
              <a:rPr lang="ru-RU" sz="2000" dirty="0" err="1"/>
              <a:t>шивит</a:t>
            </a:r>
            <a:r>
              <a:rPr lang="ru-RU" sz="2000" dirty="0"/>
              <a:t>, пастернак </a:t>
            </a:r>
            <a:r>
              <a:rPr lang="ru-RU" sz="2000" dirty="0" err="1"/>
              <a:t>уруғларидан</a:t>
            </a:r>
            <a:r>
              <a:rPr lang="ru-RU" sz="2000" dirty="0"/>
              <a:t> </a:t>
            </a:r>
            <a:r>
              <a:rPr lang="ru-RU" sz="2000" dirty="0" err="1"/>
              <a:t>юрак-қон</a:t>
            </a:r>
            <a:r>
              <a:rPr lang="ru-RU" sz="2000" dirty="0"/>
              <a:t> </a:t>
            </a:r>
            <a:r>
              <a:rPr lang="ru-RU" sz="2000" dirty="0" err="1"/>
              <a:t>томир</a:t>
            </a:r>
            <a:r>
              <a:rPr lang="ru-RU" sz="2000" dirty="0"/>
              <a:t> </a:t>
            </a:r>
            <a:r>
              <a:rPr lang="ru-RU" sz="2000" dirty="0" err="1"/>
              <a:t>касалликларини</a:t>
            </a:r>
            <a:r>
              <a:rPr lang="ru-RU" sz="2000" dirty="0"/>
              <a:t> </a:t>
            </a:r>
            <a:r>
              <a:rPr lang="ru-RU" sz="2000" dirty="0" err="1"/>
              <a:t>даволашда</a:t>
            </a:r>
            <a:r>
              <a:rPr lang="ru-RU" sz="2000" dirty="0"/>
              <a:t> </a:t>
            </a:r>
            <a:r>
              <a:rPr lang="ru-RU" sz="2000" dirty="0" err="1"/>
              <a:t>қўлланиладиган</a:t>
            </a:r>
            <a:r>
              <a:rPr lang="ru-RU" sz="2000" dirty="0"/>
              <a:t> </a:t>
            </a:r>
            <a:r>
              <a:rPr lang="ru-RU" sz="2000" dirty="0" err="1"/>
              <a:t>препаратлар</a:t>
            </a:r>
            <a:r>
              <a:rPr lang="ru-RU" sz="2000" dirty="0"/>
              <a:t>, </a:t>
            </a:r>
            <a:r>
              <a:rPr lang="ru-RU" sz="2000" dirty="0" err="1"/>
              <a:t>янги</a:t>
            </a:r>
            <a:r>
              <a:rPr lang="ru-RU" sz="2000" dirty="0"/>
              <a:t> </a:t>
            </a:r>
            <a:r>
              <a:rPr lang="ru-RU" sz="2000" dirty="0" err="1"/>
              <a:t>пиёз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саримсоқдан</a:t>
            </a:r>
            <a:r>
              <a:rPr lang="ru-RU" sz="2000" dirty="0"/>
              <a:t> </a:t>
            </a:r>
            <a:r>
              <a:rPr lang="ru-RU" sz="2000" dirty="0" err="1"/>
              <a:t>эса</a:t>
            </a:r>
            <a:r>
              <a:rPr lang="ru-RU" sz="2000" dirty="0"/>
              <a:t> антисептик </a:t>
            </a:r>
            <a:r>
              <a:rPr lang="ru-RU" sz="2000" dirty="0" err="1"/>
              <a:t>хоссаларга</a:t>
            </a:r>
            <a:r>
              <a:rPr lang="ru-RU" sz="2000" dirty="0"/>
              <a:t> </a:t>
            </a:r>
            <a:r>
              <a:rPr lang="ru-RU" sz="2000" dirty="0" err="1"/>
              <a:t>эга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препаратлар</a:t>
            </a:r>
            <a:r>
              <a:rPr lang="ru-RU" sz="2000" dirty="0"/>
              <a:t> </a:t>
            </a:r>
            <a:r>
              <a:rPr lang="ru-RU" sz="2000" dirty="0" err="1"/>
              <a:t>тайёрланади</a:t>
            </a:r>
            <a:r>
              <a:rPr lang="ru-RU" sz="2000" dirty="0"/>
              <a:t>. </a:t>
            </a:r>
            <a:r>
              <a:rPr lang="ru-RU" sz="2000" dirty="0" err="1"/>
              <a:t>Қовоқ</a:t>
            </a:r>
            <a:r>
              <a:rPr lang="ru-RU" sz="2000" dirty="0"/>
              <a:t> </a:t>
            </a:r>
            <a:r>
              <a:rPr lang="ru-RU" sz="2000" dirty="0" err="1"/>
              <a:t>уруғининг</a:t>
            </a:r>
            <a:r>
              <a:rPr lang="ru-RU" sz="2000" dirty="0"/>
              <a:t> </a:t>
            </a:r>
            <a:r>
              <a:rPr lang="ru-RU" sz="2000" dirty="0" err="1"/>
              <a:t>қайнатмаси</a:t>
            </a:r>
            <a:r>
              <a:rPr lang="ru-RU" sz="2000" dirty="0"/>
              <a:t> </a:t>
            </a:r>
            <a:r>
              <a:rPr lang="ru-RU" sz="2000" dirty="0" err="1"/>
              <a:t>гижжа</a:t>
            </a:r>
            <a:r>
              <a:rPr lang="ru-RU" sz="2000" dirty="0"/>
              <a:t> </a:t>
            </a:r>
            <a:r>
              <a:rPr lang="ru-RU" sz="2000" dirty="0" err="1"/>
              <a:t>туширувчи</a:t>
            </a:r>
            <a:r>
              <a:rPr lang="ru-RU" sz="2000" dirty="0"/>
              <a:t> </a:t>
            </a:r>
            <a:r>
              <a:rPr lang="ru-RU" sz="2000" dirty="0" err="1"/>
              <a:t>восита</a:t>
            </a:r>
            <a:r>
              <a:rPr lang="ru-RU" sz="2000" dirty="0"/>
              <a:t> </a:t>
            </a:r>
            <a:r>
              <a:rPr lang="ru-RU" sz="2000" dirty="0" err="1"/>
              <a:t>хизматини</a:t>
            </a:r>
            <a:r>
              <a:rPr lang="ru-RU" sz="2000" dirty="0"/>
              <a:t> </a:t>
            </a:r>
            <a:r>
              <a:rPr lang="ru-RU" sz="2000" dirty="0" err="1"/>
              <a:t>ўтайди</a:t>
            </a:r>
            <a:r>
              <a:rPr lang="ru-RU" sz="2000" dirty="0"/>
              <a:t>, </a:t>
            </a:r>
            <a:r>
              <a:rPr lang="ru-RU" sz="2000" dirty="0" err="1"/>
              <a:t>қовоқ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бодринг</a:t>
            </a:r>
            <a:r>
              <a:rPr lang="ru-RU" sz="2000" dirty="0"/>
              <a:t> эти </a:t>
            </a:r>
            <a:r>
              <a:rPr lang="ru-RU" sz="2000" dirty="0" err="1"/>
              <a:t>эса</a:t>
            </a:r>
            <a:r>
              <a:rPr lang="ru-RU" sz="2000" dirty="0"/>
              <a:t> </a:t>
            </a:r>
            <a:r>
              <a:rPr lang="ru-RU" sz="2000" dirty="0" err="1"/>
              <a:t>яллиғланишга</a:t>
            </a:r>
            <a:r>
              <a:rPr lang="ru-RU" sz="2000" dirty="0"/>
              <a:t> </a:t>
            </a:r>
            <a:r>
              <a:rPr lang="ru-RU" sz="2000" dirty="0" err="1"/>
              <a:t>қарши</a:t>
            </a:r>
            <a:r>
              <a:rPr lang="ru-RU" sz="2000" dirty="0"/>
              <a:t> </a:t>
            </a:r>
            <a:r>
              <a:rPr lang="ru-RU" sz="2000" dirty="0" err="1"/>
              <a:t>дориворлик</a:t>
            </a:r>
            <a:r>
              <a:rPr lang="ru-RU" sz="2000" dirty="0"/>
              <a:t> </a:t>
            </a:r>
            <a:r>
              <a:rPr lang="ru-RU" sz="2000" dirty="0" err="1"/>
              <a:t>хоссасига</a:t>
            </a:r>
            <a:r>
              <a:rPr lang="ru-RU" sz="2000" dirty="0"/>
              <a:t> </a:t>
            </a:r>
            <a:r>
              <a:rPr lang="ru-RU" sz="2000" dirty="0" err="1"/>
              <a:t>эга</a:t>
            </a:r>
            <a:r>
              <a:rPr lang="ru-RU" sz="2000" dirty="0"/>
              <a:t>. </a:t>
            </a:r>
            <a:r>
              <a:rPr lang="ru-RU" sz="2000" dirty="0" err="1"/>
              <a:t>Ўзбекистонда</a:t>
            </a:r>
            <a:r>
              <a:rPr lang="ru-RU" sz="2000" dirty="0"/>
              <a:t> </a:t>
            </a:r>
            <a:r>
              <a:rPr lang="ru-RU" sz="2000" dirty="0" err="1"/>
              <a:t>тарвуз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айниқса</a:t>
            </a:r>
            <a:r>
              <a:rPr lang="ru-RU" sz="2000" dirty="0"/>
              <a:t>, </a:t>
            </a:r>
            <a:r>
              <a:rPr lang="ru-RU" sz="2000" dirty="0" err="1"/>
              <a:t>қовун</a:t>
            </a:r>
            <a:r>
              <a:rPr lang="ru-RU" sz="2000" dirty="0"/>
              <a:t> </a:t>
            </a:r>
            <a:r>
              <a:rPr lang="ru-RU" sz="2000" dirty="0" err="1"/>
              <a:t>халқ</a:t>
            </a:r>
            <a:r>
              <a:rPr lang="ru-RU" sz="2000" dirty="0"/>
              <a:t> </a:t>
            </a:r>
            <a:r>
              <a:rPr lang="ru-RU" sz="2000" dirty="0" err="1"/>
              <a:t>медицинасида</a:t>
            </a:r>
            <a:r>
              <a:rPr lang="ru-RU" sz="2000" dirty="0"/>
              <a:t> </a:t>
            </a:r>
            <a:r>
              <a:rPr lang="ru-RU" sz="2000" dirty="0" err="1"/>
              <a:t>қадимдан</a:t>
            </a:r>
            <a:r>
              <a:rPr lang="ru-RU" sz="2000" dirty="0"/>
              <a:t> </a:t>
            </a:r>
            <a:r>
              <a:rPr lang="ru-RU" sz="2000" dirty="0" err="1"/>
              <a:t>кам</a:t>
            </a:r>
            <a:r>
              <a:rPr lang="ru-RU" sz="2000" dirty="0"/>
              <a:t> </a:t>
            </a:r>
            <a:r>
              <a:rPr lang="ru-RU" sz="2000" dirty="0" err="1"/>
              <a:t>қонликка</a:t>
            </a:r>
            <a:r>
              <a:rPr lang="ru-RU" sz="2000" dirty="0"/>
              <a:t>, </a:t>
            </a:r>
            <a:r>
              <a:rPr lang="ru-RU" sz="2000" dirty="0" err="1"/>
              <a:t>юрак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жигар</a:t>
            </a:r>
            <a:r>
              <a:rPr lang="ru-RU" sz="2000" dirty="0"/>
              <a:t> </a:t>
            </a:r>
            <a:r>
              <a:rPr lang="ru-RU" sz="2000" dirty="0" err="1"/>
              <a:t>касалликларига</a:t>
            </a:r>
            <a:r>
              <a:rPr lang="ru-RU" sz="2000" dirty="0"/>
              <a:t> </a:t>
            </a:r>
            <a:r>
              <a:rPr lang="ru-RU" sz="2000" dirty="0" err="1"/>
              <a:t>қарши</a:t>
            </a:r>
            <a:r>
              <a:rPr lang="ru-RU" sz="2000" dirty="0"/>
              <a:t> </a:t>
            </a:r>
            <a:r>
              <a:rPr lang="ru-RU" sz="2000" dirty="0" err="1"/>
              <a:t>доривор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ишлатилади</a:t>
            </a:r>
            <a:r>
              <a:rPr lang="ru-RU" sz="20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848100"/>
            <a:ext cx="2667000" cy="2247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742950"/>
            <a:ext cx="270510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59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00" y="865044"/>
            <a:ext cx="5863419" cy="5324535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</p:spPr>
        <p:txBody>
          <a:bodyPr wrap="square">
            <a:spAutoFit/>
          </a:bodyPr>
          <a:lstStyle/>
          <a:p>
            <a:pPr algn="just"/>
            <a:r>
              <a:rPr lang="ru-RU" sz="2000" dirty="0" err="1"/>
              <a:t>Сабзавот</a:t>
            </a:r>
            <a:r>
              <a:rPr lang="ru-RU" sz="2000" dirty="0"/>
              <a:t> </a:t>
            </a:r>
            <a:r>
              <a:rPr lang="ru-RU" sz="2000" dirty="0" err="1"/>
              <a:t>экинлари</a:t>
            </a:r>
            <a:r>
              <a:rPr lang="ru-RU" sz="2000" dirty="0"/>
              <a:t> </a:t>
            </a:r>
            <a:r>
              <a:rPr lang="ru-RU" sz="2000" dirty="0" err="1"/>
              <a:t>деҳқончилик</a:t>
            </a:r>
            <a:r>
              <a:rPr lang="ru-RU" sz="2000" dirty="0"/>
              <a:t> </a:t>
            </a:r>
            <a:r>
              <a:rPr lang="ru-RU" sz="2000" dirty="0" err="1"/>
              <a:t>қилинадиган</a:t>
            </a:r>
            <a:r>
              <a:rPr lang="ru-RU" sz="2000" dirty="0"/>
              <a:t> </a:t>
            </a:r>
            <a:r>
              <a:rPr lang="ru-RU" sz="2000" dirty="0" err="1"/>
              <a:t>шимолий</a:t>
            </a:r>
            <a:r>
              <a:rPr lang="ru-RU" sz="2000" dirty="0"/>
              <a:t> </a:t>
            </a:r>
            <a:r>
              <a:rPr lang="ru-RU" sz="2000" dirty="0" err="1"/>
              <a:t>минтақадан</a:t>
            </a:r>
            <a:r>
              <a:rPr lang="ru-RU" sz="2000" dirty="0"/>
              <a:t> тропик </a:t>
            </a:r>
            <a:r>
              <a:rPr lang="ru-RU" sz="2000" dirty="0" err="1"/>
              <a:t>минтақагача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/>
              <a:t>ҳамма</a:t>
            </a:r>
            <a:r>
              <a:rPr lang="ru-RU" sz="2000" dirty="0"/>
              <a:t> </a:t>
            </a:r>
            <a:r>
              <a:rPr lang="ru-RU" sz="2000" dirty="0" err="1"/>
              <a:t>территорияда</a:t>
            </a:r>
            <a:r>
              <a:rPr lang="ru-RU" sz="2000" dirty="0"/>
              <a:t> </a:t>
            </a:r>
            <a:r>
              <a:rPr lang="ru-RU" sz="2000" dirty="0" err="1"/>
              <a:t>экиб</a:t>
            </a:r>
            <a:r>
              <a:rPr lang="ru-RU" sz="2000" dirty="0"/>
              <a:t> </a:t>
            </a:r>
            <a:r>
              <a:rPr lang="ru-RU" sz="2000" dirty="0" err="1"/>
              <a:t>ўстирилади</a:t>
            </a:r>
            <a:r>
              <a:rPr lang="ru-RU" sz="2000" dirty="0"/>
              <a:t>. </a:t>
            </a:r>
            <a:r>
              <a:rPr lang="ru-RU" sz="2000" dirty="0" err="1"/>
              <a:t>Уларнинг</a:t>
            </a:r>
            <a:r>
              <a:rPr lang="ru-RU" sz="2000" dirty="0"/>
              <a:t> </a:t>
            </a:r>
            <a:r>
              <a:rPr lang="ru-RU" sz="2000" dirty="0" err="1"/>
              <a:t>бундай</a:t>
            </a:r>
            <a:r>
              <a:rPr lang="ru-RU" sz="2000" dirty="0"/>
              <a:t> </a:t>
            </a:r>
            <a:r>
              <a:rPr lang="ru-RU" sz="2000" dirty="0" err="1"/>
              <a:t>кенг</a:t>
            </a:r>
            <a:r>
              <a:rPr lang="ru-RU" sz="2000" dirty="0"/>
              <a:t> </a:t>
            </a:r>
            <a:r>
              <a:rPr lang="ru-RU" sz="2000" dirty="0" err="1"/>
              <a:t>тарқалганлиги</a:t>
            </a:r>
            <a:r>
              <a:rPr lang="ru-RU" sz="2000" dirty="0"/>
              <a:t> </a:t>
            </a:r>
            <a:r>
              <a:rPr lang="ru-RU" sz="2000" dirty="0" err="1"/>
              <a:t>ниҳоятда</a:t>
            </a:r>
            <a:r>
              <a:rPr lang="ru-RU" sz="2000" dirty="0"/>
              <a:t> </a:t>
            </a:r>
            <a:r>
              <a:rPr lang="ru-RU" sz="2000" dirty="0" err="1"/>
              <a:t>лаззатли</a:t>
            </a:r>
            <a:r>
              <a:rPr lang="ru-RU" sz="2000" dirty="0"/>
              <a:t> </a:t>
            </a:r>
            <a:r>
              <a:rPr lang="ru-RU" sz="2000" dirty="0" err="1"/>
              <a:t>озиқ-овқат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витаминлар</a:t>
            </a:r>
            <a:r>
              <a:rPr lang="ru-RU" sz="2000" dirty="0"/>
              <a:t> </a:t>
            </a:r>
            <a:r>
              <a:rPr lang="ru-RU" sz="2000" dirty="0" err="1"/>
              <a:t>манбаи</a:t>
            </a:r>
            <a:r>
              <a:rPr lang="ru-RU" sz="2000" dirty="0"/>
              <a:t> </a:t>
            </a:r>
            <a:r>
              <a:rPr lang="ru-RU" sz="2000" dirty="0" err="1"/>
              <a:t>эканлиги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белгиланади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ҳақда</a:t>
            </a:r>
            <a:r>
              <a:rPr lang="ru-RU" sz="2000" dirty="0"/>
              <a:t> </a:t>
            </a:r>
            <a:r>
              <a:rPr lang="en-US" sz="2000" dirty="0"/>
              <a:t>XV</a:t>
            </a:r>
            <a:r>
              <a:rPr lang="ru-RU" sz="2000" dirty="0"/>
              <a:t>-</a:t>
            </a:r>
            <a:r>
              <a:rPr lang="en-US" sz="2000" dirty="0"/>
              <a:t>XVI</a:t>
            </a:r>
            <a:r>
              <a:rPr lang="ru-RU" sz="2000" dirty="0"/>
              <a:t> </a:t>
            </a:r>
            <a:r>
              <a:rPr lang="ru-RU" sz="2000" dirty="0" err="1"/>
              <a:t>асрлардаги</a:t>
            </a:r>
            <a:r>
              <a:rPr lang="ru-RU" sz="2000" dirty="0"/>
              <a:t> </a:t>
            </a:r>
            <a:r>
              <a:rPr lang="ru-RU" sz="2000" dirty="0" err="1"/>
              <a:t>Ўрта</a:t>
            </a:r>
            <a:r>
              <a:rPr lang="ru-RU" sz="2000" dirty="0"/>
              <a:t> </a:t>
            </a:r>
            <a:r>
              <a:rPr lang="ru-RU" sz="2000" dirty="0" err="1"/>
              <a:t>Осиё</a:t>
            </a:r>
            <a:r>
              <a:rPr lang="ru-RU" sz="2000" dirty="0"/>
              <a:t> </a:t>
            </a:r>
            <a:r>
              <a:rPr lang="ru-RU" sz="2000" dirty="0" err="1"/>
              <a:t>хўжалиги</a:t>
            </a:r>
            <a:r>
              <a:rPr lang="ru-RU" sz="2000" dirty="0"/>
              <a:t> </a:t>
            </a:r>
            <a:r>
              <a:rPr lang="ru-RU" sz="2000" dirty="0" err="1"/>
              <a:t>тарихи</a:t>
            </a:r>
            <a:r>
              <a:rPr lang="ru-RU" sz="2000" dirty="0"/>
              <a:t> </a:t>
            </a:r>
            <a:r>
              <a:rPr lang="ru-RU" sz="2000" dirty="0" err="1"/>
              <a:t>тўғрисида</a:t>
            </a:r>
            <a:r>
              <a:rPr lang="ru-RU" sz="2000" dirty="0"/>
              <a:t> </a:t>
            </a:r>
            <a:r>
              <a:rPr lang="uz-Cyrl-UZ" sz="2000" dirty="0"/>
              <a:t>“</a:t>
            </a:r>
            <a:r>
              <a:rPr lang="ru-RU" sz="2000" dirty="0" err="1"/>
              <a:t>Зироатнома</a:t>
            </a:r>
            <a:r>
              <a:rPr lang="uz-Cyrl-UZ" sz="2000" dirty="0"/>
              <a:t>”</a:t>
            </a:r>
            <a:r>
              <a:rPr lang="ru-RU" sz="2000" dirty="0"/>
              <a:t> (</a:t>
            </a:r>
            <a:r>
              <a:rPr lang="ru-RU" sz="2000" dirty="0" err="1"/>
              <a:t>Фанн</a:t>
            </a:r>
            <a:r>
              <a:rPr lang="ru-RU" sz="2000" dirty="0"/>
              <a:t>-и </a:t>
            </a:r>
            <a:r>
              <a:rPr lang="ru-RU" sz="2000" dirty="0" err="1"/>
              <a:t>кишту</a:t>
            </a:r>
            <a:r>
              <a:rPr lang="ru-RU" sz="2000" dirty="0"/>
              <a:t> </a:t>
            </a:r>
            <a:r>
              <a:rPr lang="ru-RU" sz="2000" dirty="0" err="1"/>
              <a:t>зироат</a:t>
            </a:r>
            <a:r>
              <a:rPr lang="ru-RU" sz="2000" dirty="0"/>
              <a:t>) да </a:t>
            </a:r>
            <a:r>
              <a:rPr lang="ru-RU" sz="2000" dirty="0" err="1"/>
              <a:t>батафсил</a:t>
            </a:r>
            <a:r>
              <a:rPr lang="ru-RU" sz="2000" dirty="0"/>
              <a:t> </a:t>
            </a:r>
            <a:r>
              <a:rPr lang="ru-RU" sz="2000" dirty="0" err="1"/>
              <a:t>маълумотлар</a:t>
            </a:r>
            <a:r>
              <a:rPr lang="ru-RU" sz="2000" dirty="0"/>
              <a:t> </a:t>
            </a:r>
            <a:r>
              <a:rPr lang="ru-RU" sz="2000" dirty="0" err="1"/>
              <a:t>келтирилган</a:t>
            </a:r>
            <a:r>
              <a:rPr lang="ru-RU" sz="2000" dirty="0"/>
              <a:t>.</a:t>
            </a:r>
          </a:p>
          <a:p>
            <a:pPr algn="just"/>
            <a:r>
              <a:rPr lang="ru-RU" sz="2000" dirty="0" err="1"/>
              <a:t>Унда</a:t>
            </a:r>
            <a:r>
              <a:rPr lang="ru-RU" sz="2000" dirty="0"/>
              <a:t> </a:t>
            </a:r>
            <a:r>
              <a:rPr lang="ru-RU" sz="2000" dirty="0" err="1"/>
              <a:t>ўтмишда</a:t>
            </a:r>
            <a:r>
              <a:rPr lang="ru-RU" sz="2000" dirty="0"/>
              <a:t> </a:t>
            </a:r>
            <a:r>
              <a:rPr lang="ru-RU" sz="2000" dirty="0" err="1"/>
              <a:t>яшаган</a:t>
            </a:r>
            <a:r>
              <a:rPr lang="ru-RU" sz="2000" dirty="0"/>
              <a:t> бобо-</a:t>
            </a:r>
            <a:r>
              <a:rPr lang="ru-RU" sz="2000" dirty="0" err="1"/>
              <a:t>деҳқонларнинг</a:t>
            </a:r>
            <a:r>
              <a:rPr lang="ru-RU" sz="2000" dirty="0"/>
              <a:t> </a:t>
            </a:r>
            <a:r>
              <a:rPr lang="ru-RU" sz="2000" dirty="0" err="1"/>
              <a:t>минг</a:t>
            </a:r>
            <a:r>
              <a:rPr lang="ru-RU" sz="2000" dirty="0"/>
              <a:t> </a:t>
            </a:r>
            <a:r>
              <a:rPr lang="ru-RU" sz="2000" dirty="0" err="1"/>
              <a:t>йиллар</a:t>
            </a:r>
            <a:r>
              <a:rPr lang="ru-RU" sz="2000" dirty="0"/>
              <a:t> </a:t>
            </a:r>
            <a:r>
              <a:rPr lang="ru-RU" sz="2000" dirty="0" err="1"/>
              <a:t>давомида</a:t>
            </a:r>
            <a:r>
              <a:rPr lang="ru-RU" sz="2000" dirty="0"/>
              <a:t> </a:t>
            </a:r>
            <a:r>
              <a:rPr lang="ru-RU" sz="2000" dirty="0" err="1"/>
              <a:t>орттирган</a:t>
            </a:r>
            <a:r>
              <a:rPr lang="ru-RU" sz="2000" dirty="0"/>
              <a:t> </a:t>
            </a:r>
            <a:r>
              <a:rPr lang="ru-RU" sz="2000" dirty="0" err="1"/>
              <a:t>тажрибалари</a:t>
            </a:r>
            <a:r>
              <a:rPr lang="ru-RU" sz="2000" dirty="0"/>
              <a:t> </a:t>
            </a:r>
            <a:r>
              <a:rPr lang="ru-RU" sz="2000" dirty="0" err="1"/>
              <a:t>акс</a:t>
            </a:r>
            <a:r>
              <a:rPr lang="ru-RU" sz="2000" dirty="0"/>
              <a:t> </a:t>
            </a:r>
            <a:r>
              <a:rPr lang="ru-RU" sz="2000" dirty="0" err="1"/>
              <a:t>эттирилган</a:t>
            </a:r>
            <a:r>
              <a:rPr lang="ru-RU" sz="2000" dirty="0"/>
              <a:t>. Улар </a:t>
            </a:r>
            <a:r>
              <a:rPr lang="ru-RU" sz="2000" dirty="0" err="1"/>
              <a:t>қимматбаҳо</a:t>
            </a:r>
            <a:r>
              <a:rPr lang="ru-RU" sz="2000" dirty="0"/>
              <a:t> </a:t>
            </a:r>
            <a:r>
              <a:rPr lang="ru-RU" sz="2000" dirty="0" err="1"/>
              <a:t>аҳамиятли</a:t>
            </a:r>
            <a:r>
              <a:rPr lang="ru-RU" sz="2000" dirty="0"/>
              <a:t> </a:t>
            </a:r>
            <a:r>
              <a:rPr lang="ru-RU" sz="2000" dirty="0" err="1"/>
              <a:t>мевали</a:t>
            </a:r>
            <a:r>
              <a:rPr lang="ru-RU" sz="2000" dirty="0"/>
              <a:t> </a:t>
            </a:r>
            <a:r>
              <a:rPr lang="ru-RU" sz="2000" dirty="0" err="1"/>
              <a:t>дарахтлар</a:t>
            </a:r>
            <a:r>
              <a:rPr lang="ru-RU" sz="2000" dirty="0"/>
              <a:t>, </a:t>
            </a:r>
            <a:r>
              <a:rPr lang="ru-RU" sz="2000" dirty="0" err="1"/>
              <a:t>полиз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сабзавот</a:t>
            </a:r>
            <a:r>
              <a:rPr lang="ru-RU" sz="2000" dirty="0"/>
              <a:t> </a:t>
            </a:r>
            <a:r>
              <a:rPr lang="ru-RU" sz="2000" dirty="0" err="1"/>
              <a:t>экинларининг</a:t>
            </a:r>
            <a:r>
              <a:rPr lang="ru-RU" sz="2000" dirty="0"/>
              <a:t> </a:t>
            </a:r>
            <a:r>
              <a:rPr lang="ru-RU" sz="2000" dirty="0" err="1"/>
              <a:t>навларини</a:t>
            </a:r>
            <a:r>
              <a:rPr lang="ru-RU" sz="2000" dirty="0"/>
              <a:t> </a:t>
            </a:r>
            <a:r>
              <a:rPr lang="ru-RU" sz="2000" dirty="0" err="1"/>
              <a:t>яхшилаш</a:t>
            </a:r>
            <a:r>
              <a:rPr lang="ru-RU" sz="2000" dirty="0"/>
              <a:t>, </a:t>
            </a:r>
            <a:r>
              <a:rPr lang="ru-RU" sz="2000" dirty="0" err="1"/>
              <a:t>яратиш</a:t>
            </a:r>
            <a:r>
              <a:rPr lang="ru-RU" sz="2000" dirty="0"/>
              <a:t>, </a:t>
            </a:r>
            <a:r>
              <a:rPr lang="ru-RU" sz="2000" dirty="0" err="1"/>
              <a:t>зараркунанда-касалликларига</a:t>
            </a:r>
            <a:r>
              <a:rPr lang="ru-RU" sz="2000" dirty="0"/>
              <a:t> </a:t>
            </a:r>
            <a:r>
              <a:rPr lang="ru-RU" sz="2000" dirty="0" err="1"/>
              <a:t>қарши</a:t>
            </a:r>
            <a:r>
              <a:rPr lang="ru-RU" sz="2000" dirty="0"/>
              <a:t> </a:t>
            </a:r>
            <a:r>
              <a:rPr lang="ru-RU" sz="2000" dirty="0" err="1"/>
              <a:t>курашиш</a:t>
            </a:r>
            <a:r>
              <a:rPr lang="ru-RU" sz="2000" dirty="0"/>
              <a:t>, </a:t>
            </a:r>
            <a:r>
              <a:rPr lang="ru-RU" sz="2000" dirty="0" err="1"/>
              <a:t>муттасил</a:t>
            </a:r>
            <a:r>
              <a:rPr lang="ru-RU" sz="2000" dirty="0"/>
              <a:t>, </a:t>
            </a:r>
            <a:r>
              <a:rPr lang="ru-RU" sz="2000" dirty="0" err="1"/>
              <a:t>мўл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узоқ</a:t>
            </a:r>
            <a:r>
              <a:rPr lang="ru-RU" sz="2000" dirty="0"/>
              <a:t> </a:t>
            </a:r>
            <a:r>
              <a:rPr lang="ru-RU" sz="2000" dirty="0" err="1"/>
              <a:t>ташиш</a:t>
            </a:r>
            <a:r>
              <a:rPr lang="ru-RU" sz="2000" dirty="0"/>
              <a:t>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 err="1"/>
              <a:t>сақлашга</a:t>
            </a:r>
            <a:r>
              <a:rPr lang="ru-RU" sz="2000" dirty="0"/>
              <a:t> </a:t>
            </a:r>
            <a:r>
              <a:rPr lang="ru-RU" sz="2000" dirty="0" err="1"/>
              <a:t>яроқли</a:t>
            </a:r>
            <a:r>
              <a:rPr lang="ru-RU" sz="2000" dirty="0"/>
              <a:t> </a:t>
            </a:r>
            <a:r>
              <a:rPr lang="ru-RU" sz="2000" dirty="0" err="1"/>
              <a:t>ҳосил</a:t>
            </a:r>
            <a:r>
              <a:rPr lang="ru-RU" sz="2000" dirty="0"/>
              <a:t> </a:t>
            </a:r>
            <a:r>
              <a:rPr lang="ru-RU" sz="2000" dirty="0" err="1"/>
              <a:t>олиш</a:t>
            </a:r>
            <a:r>
              <a:rPr lang="ru-RU" sz="2000" dirty="0"/>
              <a:t> </a:t>
            </a:r>
            <a:r>
              <a:rPr lang="ru-RU" sz="2000" dirty="0" err="1"/>
              <a:t>усулларини</a:t>
            </a:r>
            <a:r>
              <a:rPr lang="ru-RU" sz="2000" dirty="0"/>
              <a:t> </a:t>
            </a:r>
            <a:r>
              <a:rPr lang="ru-RU" sz="2000" dirty="0" err="1"/>
              <a:t>ишлаб</a:t>
            </a:r>
            <a:r>
              <a:rPr lang="ru-RU" sz="2000" dirty="0"/>
              <a:t> </a:t>
            </a:r>
            <a:r>
              <a:rPr lang="ru-RU" sz="2000" dirty="0" err="1"/>
              <a:t>чиққанлар</a:t>
            </a:r>
            <a:r>
              <a:rPr lang="ru-RU" sz="2000" dirty="0"/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23833" y="130623"/>
            <a:ext cx="5943600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Сабзавотчилик илмий асосининг  ривожланиши ва келажаги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3" y="4032345"/>
            <a:ext cx="2770496" cy="1905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8" y="1064524"/>
            <a:ext cx="2636317" cy="261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1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4149" y="124557"/>
            <a:ext cx="8079475" cy="33855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10336657"/>
              </p:ext>
            </p:extLst>
          </p:nvPr>
        </p:nvGraphicFramePr>
        <p:xfrm>
          <a:off x="614149" y="537190"/>
          <a:ext cx="8325135" cy="59454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3920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26609" y="168826"/>
            <a:ext cx="9017391" cy="34163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Сабзавот экинлари дунёнинг барча мамлакатларида етиштирилади. Ҳозирги вақтда унинг ялпи ҳосили 560-570 млн. тоннани ташкил этиб, ҳар бир кишининг сабзавотлар истеъмол қилиши йил давомида 100 килограммга тўғри келмоқда. Физиологик (тиббий) меъёрга кўра, бу кўрсаткич 120-130 килограммдан кам бўлмаслиги лозим. </a:t>
            </a:r>
            <a:endParaRPr kumimoji="0" lang="ru-RU" sz="10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Сабзавот ва полиз маҳсулотларини ишлаб чиқариш бўйича биринчи ўринда Хитой  (202-205 млн. тонна ёки аҳоли жон бошига 170 кг сабзавотлар, 100 кг тарвуз) туради. </a:t>
            </a:r>
            <a:endParaRPr kumimoji="0" lang="ru-RU" sz="10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Сабзавотчилик тараққий этган мамлакатлар  Ҳиндистон (68-75 млн. т), АҚШ (34-36 млн. т.), Туркия (17-21 млн. т), Италия (12-15 млн. т.), Россия (11,5-14,2 млн. т.), Япония (11-13 млн. т.), Эрон, Мексика, Испания, Франция, Индонезия (6-11 млн. т.)  ва ҳ.к.</a:t>
            </a:r>
            <a:endParaRPr kumimoji="0" lang="uz-Cyrl-UZ" sz="24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650" y="3939561"/>
            <a:ext cx="4139874" cy="27478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61" y="3985146"/>
            <a:ext cx="4177865" cy="274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7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5218" y="251430"/>
            <a:ext cx="824324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/>
              <a:t>ЎЗБЕКИСТОН ВА ЖАҲОН САБЗАВОТЧИЛИГИ ОЛДИДАГИ ВАЗИФАЛАР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97869866"/>
              </p:ext>
            </p:extLst>
          </p:nvPr>
        </p:nvGraphicFramePr>
        <p:xfrm>
          <a:off x="450376" y="987567"/>
          <a:ext cx="8461612" cy="5331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8395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82"/>
          <a:stretch/>
        </p:blipFill>
        <p:spPr>
          <a:xfrm>
            <a:off x="491773" y="165729"/>
            <a:ext cx="8383927" cy="6521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4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0060" y="308044"/>
            <a:ext cx="7738280" cy="369332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err="1"/>
              <a:t>Сабзавот</a:t>
            </a:r>
            <a:r>
              <a:rPr lang="ru-RU" b="1" dirty="0"/>
              <a:t> </a:t>
            </a:r>
            <a:r>
              <a:rPr lang="ru-RU" b="1" dirty="0" err="1"/>
              <a:t>экинлари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уларнинг</a:t>
            </a:r>
            <a:r>
              <a:rPr lang="ru-RU" b="1" dirty="0"/>
              <a:t> </a:t>
            </a:r>
            <a:r>
              <a:rPr lang="ru-RU" b="1" dirty="0" err="1"/>
              <a:t>гуруҳланиши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32913" y="808463"/>
            <a:ext cx="511108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dirty="0" err="1"/>
              <a:t>Сабзавот</a:t>
            </a:r>
            <a:r>
              <a:rPr lang="ru-RU" sz="2600" dirty="0"/>
              <a:t> </a:t>
            </a:r>
            <a:r>
              <a:rPr lang="ru-RU" sz="2600" dirty="0" err="1"/>
              <a:t>экинлари</a:t>
            </a:r>
            <a:r>
              <a:rPr lang="ru-RU" sz="2600" dirty="0"/>
              <a:t> 14 та ботаник </a:t>
            </a:r>
            <a:r>
              <a:rPr lang="ru-RU" sz="2600" dirty="0" err="1"/>
              <a:t>оилага</a:t>
            </a:r>
            <a:r>
              <a:rPr lang="ru-RU" sz="2600" dirty="0"/>
              <a:t> </a:t>
            </a:r>
            <a:r>
              <a:rPr lang="ru-RU" sz="2600" dirty="0" err="1"/>
              <a:t>мансуб</a:t>
            </a:r>
            <a:r>
              <a:rPr lang="ru-RU" sz="2600" dirty="0"/>
              <a:t> 80 га </a:t>
            </a:r>
            <a:r>
              <a:rPr lang="ru-RU" sz="2600" dirty="0" err="1"/>
              <a:t>яқин</a:t>
            </a:r>
            <a:r>
              <a:rPr lang="ru-RU" sz="2600" dirty="0"/>
              <a:t> турни </a:t>
            </a:r>
            <a:r>
              <a:rPr lang="ru-RU" sz="2600" dirty="0" err="1"/>
              <a:t>ўз</a:t>
            </a:r>
            <a:r>
              <a:rPr lang="ru-RU" sz="2600" dirty="0"/>
              <a:t> ичига </a:t>
            </a:r>
            <a:r>
              <a:rPr lang="ru-RU" sz="2600" dirty="0" err="1"/>
              <a:t>олади</a:t>
            </a:r>
            <a:r>
              <a:rPr lang="ru-RU" sz="2600" dirty="0"/>
              <a:t>. </a:t>
            </a:r>
            <a:r>
              <a:rPr lang="ru-RU" sz="2600" dirty="0" err="1"/>
              <a:t>Шундан</a:t>
            </a:r>
            <a:r>
              <a:rPr lang="ru-RU" sz="2600" dirty="0"/>
              <a:t> 40 га </a:t>
            </a:r>
            <a:r>
              <a:rPr lang="ru-RU" sz="2600" dirty="0" err="1"/>
              <a:t>яқин</a:t>
            </a:r>
            <a:r>
              <a:rPr lang="ru-RU" sz="2600" dirty="0"/>
              <a:t> тури </a:t>
            </a:r>
            <a:r>
              <a:rPr lang="ru-RU" sz="2600" dirty="0" err="1"/>
              <a:t>Ўзбекистонда</a:t>
            </a:r>
            <a:r>
              <a:rPr lang="ru-RU" sz="2600" dirty="0"/>
              <a:t> </a:t>
            </a:r>
            <a:r>
              <a:rPr lang="ru-RU" sz="2600" dirty="0" err="1"/>
              <a:t>экилади</a:t>
            </a:r>
            <a:r>
              <a:rPr lang="ru-RU" sz="2600" dirty="0"/>
              <a:t>. Улар </a:t>
            </a:r>
            <a:r>
              <a:rPr lang="ru-RU" sz="2600" dirty="0" err="1"/>
              <a:t>морфологик</a:t>
            </a:r>
            <a:r>
              <a:rPr lang="ru-RU" sz="2600" dirty="0"/>
              <a:t>, </a:t>
            </a:r>
            <a:r>
              <a:rPr lang="ru-RU" sz="2600" dirty="0" err="1"/>
              <a:t>биологик</a:t>
            </a:r>
            <a:r>
              <a:rPr lang="ru-RU" sz="2600" dirty="0"/>
              <a:t> </a:t>
            </a:r>
            <a:r>
              <a:rPr lang="ru-RU" sz="2600" dirty="0" err="1"/>
              <a:t>ва</a:t>
            </a:r>
            <a:r>
              <a:rPr lang="ru-RU" sz="2600" dirty="0"/>
              <a:t> </a:t>
            </a:r>
            <a:r>
              <a:rPr lang="ru-RU" sz="2600" dirty="0" err="1"/>
              <a:t>хўжалик</a:t>
            </a:r>
            <a:r>
              <a:rPr lang="ru-RU" sz="2600" dirty="0"/>
              <a:t> </a:t>
            </a:r>
            <a:r>
              <a:rPr lang="ru-RU" sz="2600" dirty="0" err="1"/>
              <a:t>белгилари</a:t>
            </a:r>
            <a:r>
              <a:rPr lang="ru-RU" sz="2600" dirty="0"/>
              <a:t> </a:t>
            </a:r>
            <a:r>
              <a:rPr lang="ru-RU" sz="2600" dirty="0" err="1"/>
              <a:t>бўйича</a:t>
            </a:r>
            <a:r>
              <a:rPr lang="ru-RU" sz="2600" dirty="0"/>
              <a:t> </a:t>
            </a:r>
            <a:r>
              <a:rPr lang="ru-RU" sz="2600" dirty="0" err="1"/>
              <a:t>кескин</a:t>
            </a:r>
            <a:r>
              <a:rPr lang="ru-RU" sz="2600" dirty="0"/>
              <a:t> </a:t>
            </a:r>
            <a:r>
              <a:rPr lang="ru-RU" sz="2600" dirty="0" err="1"/>
              <a:t>фарқланади</a:t>
            </a:r>
            <a:r>
              <a:rPr lang="ru-RU" sz="2600" dirty="0"/>
              <a:t>. </a:t>
            </a:r>
            <a:r>
              <a:rPr lang="ru-RU" sz="2600" dirty="0" err="1"/>
              <a:t>Ўрганишни</a:t>
            </a:r>
            <a:r>
              <a:rPr lang="ru-RU" sz="2600" dirty="0"/>
              <a:t> </a:t>
            </a:r>
            <a:r>
              <a:rPr lang="ru-RU" sz="2600" dirty="0" err="1"/>
              <a:t>осонлаштириш</a:t>
            </a:r>
            <a:r>
              <a:rPr lang="ru-RU" sz="2600" dirty="0"/>
              <a:t> </a:t>
            </a:r>
            <a:r>
              <a:rPr lang="ru-RU" sz="2600" dirty="0" err="1"/>
              <a:t>учун</a:t>
            </a:r>
            <a:r>
              <a:rPr lang="ru-RU" sz="2600" dirty="0"/>
              <a:t> </a:t>
            </a:r>
            <a:r>
              <a:rPr lang="ru-RU" sz="2600" dirty="0" err="1"/>
              <a:t>сабзавот</a:t>
            </a:r>
            <a:r>
              <a:rPr lang="ru-RU" sz="2600" dirty="0"/>
              <a:t> </a:t>
            </a:r>
            <a:r>
              <a:rPr lang="ru-RU" sz="2600" dirty="0" err="1"/>
              <a:t>экинлари</a:t>
            </a:r>
            <a:r>
              <a:rPr lang="ru-RU" sz="2600" dirty="0"/>
              <a:t> </a:t>
            </a:r>
            <a:r>
              <a:rPr lang="ru-RU" sz="2600" dirty="0" err="1"/>
              <a:t>муайян</a:t>
            </a:r>
            <a:r>
              <a:rPr lang="ru-RU" sz="2600" dirty="0"/>
              <a:t> </a:t>
            </a:r>
            <a:r>
              <a:rPr lang="ru-RU" sz="2600" dirty="0" err="1"/>
              <a:t>белгиларнинг</a:t>
            </a:r>
            <a:r>
              <a:rPr lang="ru-RU" sz="2600" dirty="0"/>
              <a:t> </a:t>
            </a:r>
            <a:r>
              <a:rPr lang="ru-RU" sz="2600" dirty="0" err="1"/>
              <a:t>ўхшашлигига</a:t>
            </a:r>
            <a:r>
              <a:rPr lang="ru-RU" sz="2600" dirty="0"/>
              <a:t> </a:t>
            </a:r>
            <a:r>
              <a:rPr lang="ru-RU" sz="2600" dirty="0" err="1"/>
              <a:t>қараб</a:t>
            </a:r>
            <a:r>
              <a:rPr lang="ru-RU" sz="2600" dirty="0"/>
              <a:t> </a:t>
            </a:r>
            <a:r>
              <a:rPr lang="ru-RU" sz="2600" dirty="0" err="1"/>
              <a:t>маълум</a:t>
            </a:r>
            <a:r>
              <a:rPr lang="ru-RU" sz="2600" dirty="0"/>
              <a:t> </a:t>
            </a:r>
            <a:r>
              <a:rPr lang="ru-RU" sz="2600" dirty="0" err="1"/>
              <a:t>гуруҳларга</a:t>
            </a:r>
            <a:r>
              <a:rPr lang="ru-RU" sz="2600" dirty="0"/>
              <a:t> </a:t>
            </a:r>
            <a:r>
              <a:rPr lang="ru-RU" sz="2600" dirty="0" err="1"/>
              <a:t>бирлаштирилган</a:t>
            </a:r>
            <a:r>
              <a:rPr lang="ru-RU" sz="26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43" y="4333345"/>
            <a:ext cx="3372745" cy="22175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11" y="924421"/>
            <a:ext cx="3265441" cy="326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89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125" y="196839"/>
            <a:ext cx="6960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Ботаник </a:t>
            </a:r>
            <a:r>
              <a:rPr lang="ru-RU" dirty="0" err="1"/>
              <a:t>белгиларига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сабзавот</a:t>
            </a:r>
            <a:r>
              <a:rPr lang="ru-RU" dirty="0"/>
              <a:t> </a:t>
            </a:r>
            <a:r>
              <a:rPr lang="ru-RU" dirty="0" err="1"/>
              <a:t>экинлари</a:t>
            </a:r>
            <a:r>
              <a:rPr lang="ru-RU" dirty="0"/>
              <a:t>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оилаларга</a:t>
            </a:r>
            <a:r>
              <a:rPr lang="ru-RU" dirty="0"/>
              <a:t> </a:t>
            </a:r>
            <a:r>
              <a:rPr lang="ru-RU" dirty="0" err="1"/>
              <a:t>мансубдир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6949" y="1185039"/>
            <a:ext cx="4572000" cy="550920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spcAft>
                <a:spcPts val="0"/>
              </a:spcAft>
              <a:tabLst>
                <a:tab pos="-914400" algn="l"/>
                <a:tab pos="588645" algn="l"/>
              </a:tabLst>
            </a:pPr>
            <a:r>
              <a:rPr lang="ru-RU" sz="3200" b="1" spc="50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Карамдошлар</a:t>
            </a:r>
            <a:r>
              <a:rPr lang="ru-RU" sz="3200" b="1" spc="50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spc="50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3200" b="1" spc="50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spc="50" dirty="0" err="1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крестгулдошлар</a:t>
            </a:r>
            <a:r>
              <a:rPr lang="ru-RU" sz="3200" b="1" spc="50" dirty="0">
                <a:solidFill>
                  <a:schemeClr val="accent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Brassicaceae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оддий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карам,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савой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брюссел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кольраби карами,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гулкарам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хитой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пекин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салатбоп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карами, кресс-салат,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хантал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(салат горчица), брюква,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турп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шолғом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редиска, хрен,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қатрон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979" y="2661313"/>
            <a:ext cx="3740611" cy="17059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385" y="682389"/>
            <a:ext cx="3493615" cy="19379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514" y="4578319"/>
            <a:ext cx="3739486" cy="227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8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1791" y="358592"/>
            <a:ext cx="42785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-914400" algn="l"/>
                <a:tab pos="588645" algn="l"/>
              </a:tabLst>
            </a:pPr>
            <a:r>
              <a:rPr lang="ru-RU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Соябонгулдошлар</a:t>
            </a:r>
            <a:r>
              <a:rPr lang="ru-RU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сельдерейсимонлар</a:t>
            </a:r>
            <a:r>
              <a:rPr lang="ru-RU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Apiaceae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сабзи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петрушка, сельдерей,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шивит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кашнич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пастернак.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390" y="415688"/>
            <a:ext cx="1905000" cy="1905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358" y="409432"/>
            <a:ext cx="1855258" cy="18015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966" y="2442949"/>
            <a:ext cx="2469400" cy="16248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1540" y="3376768"/>
            <a:ext cx="41830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-914400" algn="l"/>
                <a:tab pos="588645" algn="l"/>
              </a:tabLst>
            </a:pPr>
            <a:r>
              <a:rPr lang="ru-RU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Қовоқдошлар</a:t>
            </a:r>
            <a:r>
              <a:rPr lang="ru-RU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Cucurbitaceae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sz="28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тарвуз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қовун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қовоқ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кабачка, патиссон,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бодринг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053" y="4245235"/>
            <a:ext cx="2857500" cy="23526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066" y="4810940"/>
            <a:ext cx="2647806" cy="172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99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1665" y="709389"/>
            <a:ext cx="542498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Томатдошлар</a:t>
            </a:r>
            <a:r>
              <a:rPr lang="ru-RU" sz="2400" b="1" dirty="0" smtClean="0"/>
              <a:t> </a:t>
            </a:r>
            <a:r>
              <a:rPr lang="ru-RU" sz="2400" b="1" dirty="0"/>
              <a:t>(</a:t>
            </a:r>
            <a:r>
              <a:rPr lang="en-US" sz="2400" b="1" dirty="0" err="1"/>
              <a:t>Solanaceae</a:t>
            </a:r>
            <a:r>
              <a:rPr lang="en-US" sz="2400" b="1" dirty="0"/>
              <a:t>) - </a:t>
            </a:r>
            <a:r>
              <a:rPr lang="ru-RU" sz="2400" dirty="0"/>
              <a:t>помидор, </a:t>
            </a:r>
            <a:r>
              <a:rPr lang="ru-RU" sz="2400" dirty="0" err="1"/>
              <a:t>бойимжон</a:t>
            </a:r>
            <a:r>
              <a:rPr lang="ru-RU" sz="2400" dirty="0"/>
              <a:t>, </a:t>
            </a:r>
            <a:r>
              <a:rPr lang="ru-RU" sz="2400" dirty="0" err="1"/>
              <a:t>қалампир</a:t>
            </a:r>
            <a:r>
              <a:rPr lang="ru-RU" sz="2400" dirty="0"/>
              <a:t>, физалис, картошка</a:t>
            </a:r>
            <a:r>
              <a:rPr lang="ru-RU" sz="2400" dirty="0" smtClean="0"/>
              <a:t>.</a:t>
            </a:r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b="1" dirty="0" smtClean="0"/>
          </a:p>
          <a:p>
            <a:endParaRPr lang="ru-RU" sz="2400" b="1" dirty="0"/>
          </a:p>
          <a:p>
            <a:endParaRPr lang="ru-RU" sz="2400" b="1" dirty="0" smtClean="0"/>
          </a:p>
          <a:p>
            <a:endParaRPr lang="ru-RU" sz="2400" b="1" dirty="0"/>
          </a:p>
          <a:p>
            <a:r>
              <a:rPr lang="ru-RU" sz="2400" b="1" dirty="0" err="1" smtClean="0"/>
              <a:t>Шўрадошлар</a:t>
            </a:r>
            <a:r>
              <a:rPr lang="ru-RU" sz="2400" dirty="0" smtClean="0"/>
              <a:t> </a:t>
            </a:r>
            <a:r>
              <a:rPr lang="ru-RU" sz="2400" dirty="0"/>
              <a:t>(</a:t>
            </a:r>
            <a:r>
              <a:rPr lang="en-US" sz="2400" dirty="0" err="1"/>
              <a:t>Chenopodiaceae</a:t>
            </a:r>
            <a:r>
              <a:rPr lang="en-US" sz="2400" dirty="0"/>
              <a:t>) - </a:t>
            </a:r>
            <a:r>
              <a:rPr lang="ru-RU" sz="2400" dirty="0" err="1"/>
              <a:t>хўраки</a:t>
            </a:r>
            <a:r>
              <a:rPr lang="ru-RU" sz="2400" dirty="0"/>
              <a:t> </a:t>
            </a:r>
            <a:r>
              <a:rPr lang="ru-RU" sz="2400" dirty="0" err="1"/>
              <a:t>лавлаги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барг</a:t>
            </a:r>
            <a:r>
              <a:rPr lang="ru-RU" sz="2400" dirty="0"/>
              <a:t> </a:t>
            </a:r>
            <a:r>
              <a:rPr lang="ru-RU" sz="2400" dirty="0" err="1"/>
              <a:t>лавлаги</a:t>
            </a:r>
            <a:r>
              <a:rPr lang="ru-RU" sz="2400" dirty="0"/>
              <a:t> (</a:t>
            </a:r>
            <a:r>
              <a:rPr lang="ru-RU" sz="2400" dirty="0" err="1"/>
              <a:t>монгольд</a:t>
            </a:r>
            <a:r>
              <a:rPr lang="ru-RU" sz="2400" dirty="0"/>
              <a:t>), </a:t>
            </a:r>
            <a:r>
              <a:rPr lang="ru-RU" sz="2400" dirty="0" err="1"/>
              <a:t>исмалоқ</a:t>
            </a:r>
            <a:r>
              <a:rPr lang="ru-RU" sz="24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29" y="122829"/>
            <a:ext cx="2842807" cy="19804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7" y="1872319"/>
            <a:ext cx="3125195" cy="21047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491" y="1713504"/>
            <a:ext cx="2466975" cy="1847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051" y="4052105"/>
            <a:ext cx="2936453" cy="22941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771" y="5386754"/>
            <a:ext cx="2033516" cy="117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32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1665" y="709389"/>
            <a:ext cx="54249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Дуккакдошлар</a:t>
            </a:r>
            <a:r>
              <a:rPr lang="ru-RU" sz="2400" dirty="0"/>
              <a:t>, </a:t>
            </a:r>
            <a:r>
              <a:rPr lang="ru-RU" sz="2400" dirty="0" err="1"/>
              <a:t>яъни</a:t>
            </a:r>
            <a:r>
              <a:rPr lang="ru-RU" sz="2400" dirty="0"/>
              <a:t> </a:t>
            </a:r>
            <a:r>
              <a:rPr lang="ru-RU" sz="2400" dirty="0" err="1"/>
              <a:t>капалакдошлар</a:t>
            </a:r>
            <a:r>
              <a:rPr lang="ru-RU" sz="2400" dirty="0"/>
              <a:t> (</a:t>
            </a:r>
            <a:r>
              <a:rPr lang="ru-RU" sz="2400" dirty="0" err="1"/>
              <a:t>Fabaceae</a:t>
            </a:r>
            <a:r>
              <a:rPr lang="ru-RU" sz="2400" dirty="0"/>
              <a:t>) - </a:t>
            </a:r>
            <a:r>
              <a:rPr lang="ru-RU" sz="2400" dirty="0" err="1"/>
              <a:t>дуккаклар</a:t>
            </a:r>
            <a:r>
              <a:rPr lang="ru-RU" sz="2400" dirty="0"/>
              <a:t>, горох, </a:t>
            </a:r>
            <a:r>
              <a:rPr lang="ru-RU" sz="2400" dirty="0" err="1"/>
              <a:t>ловия</a:t>
            </a:r>
            <a:r>
              <a:rPr lang="ru-RU" sz="2400" dirty="0"/>
              <a:t>, спаржа </a:t>
            </a:r>
            <a:r>
              <a:rPr lang="ru-RU" sz="2400" dirty="0" err="1"/>
              <a:t>ловияси</a:t>
            </a:r>
            <a:r>
              <a:rPr lang="ru-RU" sz="2400" dirty="0"/>
              <a:t>.</a:t>
            </a:r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b="1" dirty="0" err="1" smtClean="0"/>
              <a:t>Мураккабгулдошлар</a:t>
            </a:r>
            <a:r>
              <a:rPr lang="ru-RU" sz="2400" dirty="0" smtClean="0"/>
              <a:t> </a:t>
            </a:r>
            <a:r>
              <a:rPr lang="ru-RU" sz="2400" dirty="0" err="1"/>
              <a:t>ёки</a:t>
            </a:r>
            <a:r>
              <a:rPr lang="ru-RU" sz="2400" dirty="0"/>
              <a:t> </a:t>
            </a:r>
            <a:r>
              <a:rPr lang="ru-RU" sz="2400" dirty="0" err="1"/>
              <a:t>астрасимонлар</a:t>
            </a:r>
            <a:r>
              <a:rPr lang="ru-RU" sz="2400" dirty="0"/>
              <a:t> (</a:t>
            </a:r>
            <a:r>
              <a:rPr lang="ru-RU" sz="2400" dirty="0" err="1"/>
              <a:t>Acteraceae</a:t>
            </a:r>
            <a:r>
              <a:rPr lang="ru-RU" sz="2400" dirty="0"/>
              <a:t>) - </a:t>
            </a:r>
            <a:r>
              <a:rPr lang="ru-RU" sz="2400" dirty="0" err="1"/>
              <a:t>барг</a:t>
            </a:r>
            <a:r>
              <a:rPr lang="ru-RU" sz="2400" dirty="0"/>
              <a:t> салат, бош салат, </a:t>
            </a:r>
            <a:r>
              <a:rPr lang="ru-RU" sz="2400" dirty="0" err="1"/>
              <a:t>ромен</a:t>
            </a:r>
            <a:r>
              <a:rPr lang="ru-RU" sz="2400" dirty="0"/>
              <a:t> </a:t>
            </a:r>
            <a:r>
              <a:rPr lang="ru-RU" sz="2400" dirty="0" err="1"/>
              <a:t>салати</a:t>
            </a:r>
            <a:r>
              <a:rPr lang="ru-RU" sz="2400" dirty="0"/>
              <a:t>, артишок, эстрагон, </a:t>
            </a:r>
            <a:r>
              <a:rPr lang="ru-RU" sz="2400" dirty="0" err="1"/>
              <a:t>салатбоп</a:t>
            </a:r>
            <a:r>
              <a:rPr lang="ru-RU" sz="2400" dirty="0"/>
              <a:t> цикорий.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175" y="297976"/>
            <a:ext cx="3263804" cy="20084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730" y="2052495"/>
            <a:ext cx="2619375" cy="17430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832" y="3507474"/>
            <a:ext cx="2670411" cy="26659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493" y="5641856"/>
            <a:ext cx="2619375" cy="92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62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1977"/>
            <a:ext cx="84616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algn="just">
              <a:spcAft>
                <a:spcPts val="0"/>
              </a:spcAft>
            </a:pPr>
            <a:r>
              <a:rPr lang="ru-RU" sz="32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Торонгулдошлар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Polуgonaceae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шовул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ровоч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чукри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</a:pPr>
            <a:endParaRPr lang="ru-RU" sz="3200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</a:pPr>
            <a:endParaRPr lang="ru-RU" sz="3200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</a:pPr>
            <a:endParaRPr lang="ru-RU" sz="3200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</a:pPr>
            <a:endParaRPr lang="ru-RU" sz="3200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</a:pPr>
            <a:endParaRPr lang="ru-RU" sz="3200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</a:pPr>
            <a:r>
              <a:rPr lang="ru-RU" sz="3200" b="1" spc="5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Лабгуллилар</a:t>
            </a:r>
            <a:r>
              <a:rPr lang="ru-RU" sz="3200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ясноткасимонлар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Labiatae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райхон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32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ялпиз</a:t>
            </a:r>
            <a:r>
              <a:rPr lang="ru-RU" sz="32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майоран, чабер.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356" y="1361151"/>
            <a:ext cx="2600111" cy="26001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570" y="1154301"/>
            <a:ext cx="3506122" cy="20392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2" y="5105400"/>
            <a:ext cx="2609850" cy="1752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300" y="5114925"/>
            <a:ext cx="2619375" cy="1743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643" y="5014700"/>
            <a:ext cx="2667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6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772" y="315625"/>
            <a:ext cx="80658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640080" algn="l"/>
              </a:tabLst>
            </a:pPr>
            <a:r>
              <a:rPr lang="ru-RU" sz="28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Гулхайридошлар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Malvaceae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бамия.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0" algn="l"/>
                <a:tab pos="639763" algn="l"/>
              </a:tabLst>
            </a:pPr>
            <a:endParaRPr lang="ru-RU" sz="2800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0" algn="l"/>
                <a:tab pos="639763" algn="l"/>
              </a:tabLst>
            </a:pPr>
            <a:endParaRPr lang="ru-RU" sz="2800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0" algn="l"/>
                <a:tab pos="639763" algn="l"/>
              </a:tabLst>
            </a:pPr>
            <a:endParaRPr lang="ru-RU" sz="2800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0" algn="l"/>
                <a:tab pos="639763" algn="l"/>
              </a:tabLst>
            </a:pPr>
            <a:endParaRPr lang="ru-RU" sz="2800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0" algn="l"/>
                <a:tab pos="639763" algn="l"/>
              </a:tabLst>
            </a:pPr>
            <a:r>
              <a:rPr lang="ru-RU" sz="2800" b="1" spc="5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Печакгулдошлар</a:t>
            </a:r>
            <a:r>
              <a:rPr lang="ru-RU" sz="2800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Convonvulaceae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батат.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z-Cyrl-UZ" sz="2800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z-Cyrl-UZ" sz="2800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z-Cyrl-UZ" sz="2800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800" b="1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Пиёзгулдошлар</a:t>
            </a:r>
            <a:r>
              <a:rPr lang="uz-Cyrl-UZ" sz="2800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(Liliaceae) - бош пиёз, батун, анзур пиёз, порей пиёз,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кўп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ярусли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шнитт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олтой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шалот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пиёзлари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саримсоқ</a:t>
            </a:r>
            <a:r>
              <a:rPr lang="ru-RU" sz="28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98" y="910563"/>
            <a:ext cx="2504720" cy="13047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730" y="816387"/>
            <a:ext cx="2093035" cy="13945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5" y="2988264"/>
            <a:ext cx="2156345" cy="10993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439" y="2967252"/>
            <a:ext cx="2933203" cy="13044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582" y="5158498"/>
            <a:ext cx="3267075" cy="15906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35" y="5521728"/>
            <a:ext cx="2647950" cy="133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9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307" y="740728"/>
            <a:ext cx="848890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r>
              <a:rPr lang="ru-RU" sz="2000" b="1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Спаржадошлар</a:t>
            </a:r>
            <a:r>
              <a:rPr lang="ru-RU" sz="20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Asparaguceae</a:t>
            </a:r>
            <a:r>
              <a:rPr lang="ru-RU" sz="20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ru-RU" sz="2000" spc="5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сарсабил</a:t>
            </a:r>
            <a:r>
              <a:rPr lang="ru-RU" sz="20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endParaRPr lang="uz-Cyrl-UZ" b="1" spc="5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spcAft>
                <a:spcPts val="0"/>
              </a:spcAft>
              <a:tabLst>
                <a:tab pos="640080" algn="l"/>
              </a:tabLst>
            </a:pPr>
            <a:r>
              <a:rPr lang="uz-Cyrl-UZ" sz="2000" b="1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Бошоқдошлар</a:t>
            </a:r>
            <a:r>
              <a:rPr lang="uz-Cyrl-UZ" sz="2000" spc="5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ёки қўнғирбошлар (Poaceae) - ширин маккажўхори.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529" b="5870"/>
          <a:stretch/>
        </p:blipFill>
        <p:spPr>
          <a:xfrm>
            <a:off x="486131" y="1276777"/>
            <a:ext cx="2379900" cy="17393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485" y="1305796"/>
            <a:ext cx="2815989" cy="16091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07" y="4048267"/>
            <a:ext cx="2847975" cy="1600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253" y="3794220"/>
            <a:ext cx="238125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4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390407845"/>
              </p:ext>
            </p:extLst>
          </p:nvPr>
        </p:nvGraphicFramePr>
        <p:xfrm>
          <a:off x="627797" y="509896"/>
          <a:ext cx="8516203" cy="6348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100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13207922"/>
              </p:ext>
            </p:extLst>
          </p:nvPr>
        </p:nvGraphicFramePr>
        <p:xfrm>
          <a:off x="341196" y="1137691"/>
          <a:ext cx="8297837" cy="5317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55343" y="183191"/>
            <a:ext cx="6974006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000" b="1" spc="5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Сабзавот экинлари озиқ-овқатга ишлатиладиган органлари бўйича 2 катта гуруҳга бўлинади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26829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3205" y="1879557"/>
            <a:ext cx="7656394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4800" dirty="0" smtClean="0"/>
              <a:t>ЭЪТИБОРИНГИЗ УЧУН РАХМАТ!!!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31770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03a45fba0774519d5343a5ff4dd34322e6012d2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3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5.xml><?xml version="1.0" encoding="utf-8"?>
<a:theme xmlns:a="http://schemas.openxmlformats.org/drawingml/2006/main" name="1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6.xml><?xml version="1.0" encoding="utf-8"?>
<a:theme xmlns:a="http://schemas.openxmlformats.org/drawingml/2006/main" name="2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7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8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9.xml><?xml version="1.0" encoding="utf-8"?>
<a:theme xmlns:a="http://schemas.openxmlformats.org/drawingml/2006/main" name="2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10.xml><?xml version="1.0" encoding="utf-8"?>
<a:theme xmlns:a="http://schemas.openxmlformats.org/drawingml/2006/main" name="3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701</TotalTime>
  <Words>2339</Words>
  <Application>Microsoft Office PowerPoint</Application>
  <PresentationFormat>Экран (4:3)</PresentationFormat>
  <Paragraphs>625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10</vt:i4>
      </vt:variant>
      <vt:variant>
        <vt:lpstr>Заголовки слайдов</vt:lpstr>
      </vt:variant>
      <vt:variant>
        <vt:i4>28</vt:i4>
      </vt:variant>
    </vt:vector>
  </HeadingPairs>
  <TitlesOfParts>
    <vt:vector size="47" baseType="lpstr">
      <vt:lpstr>Arial</vt:lpstr>
      <vt:lpstr>Calibri</vt:lpstr>
      <vt:lpstr>Century Gothic</vt:lpstr>
      <vt:lpstr>Garamond</vt:lpstr>
      <vt:lpstr>Times New Roman</vt:lpstr>
      <vt:lpstr>Trebuchet MS</vt:lpstr>
      <vt:lpstr>Tw Cen MT</vt:lpstr>
      <vt:lpstr>Tw Cen MT Condensed</vt:lpstr>
      <vt:lpstr>Wingdings 3</vt:lpstr>
      <vt:lpstr>Office Theme</vt:lpstr>
      <vt:lpstr>Интеграл</vt:lpstr>
      <vt:lpstr>Легкий дым</vt:lpstr>
      <vt:lpstr>Грань</vt:lpstr>
      <vt:lpstr>1_Грань</vt:lpstr>
      <vt:lpstr>2_Грань</vt:lpstr>
      <vt:lpstr>Натуральные материалы</vt:lpstr>
      <vt:lpstr>1_Легкий дым</vt:lpstr>
      <vt:lpstr>2_Легкий дым</vt:lpstr>
      <vt:lpstr>3_Грань</vt:lpstr>
      <vt:lpstr>Андижон қишлоқ хўжалик институти </vt:lpstr>
      <vt:lpstr>Презентация PowerPoint</vt:lpstr>
      <vt:lpstr>Режа</vt:lpstr>
      <vt:lpstr>Сабзавотчиликнинг мақсади, келиб чиқиши ва хусусиятлари</vt:lpstr>
      <vt:lpstr>Презентация PowerPoint</vt:lpstr>
      <vt:lpstr>Сабзавотларнинг биокимёвий таркиби ва озиқ-овқатлик қиймати.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MUQIMJON Djurayev</cp:lastModifiedBy>
  <cp:revision>151</cp:revision>
  <dcterms:created xsi:type="dcterms:W3CDTF">2016-11-18T14:12:19Z</dcterms:created>
  <dcterms:modified xsi:type="dcterms:W3CDTF">2018-04-10T12:46:28Z</dcterms:modified>
</cp:coreProperties>
</file>