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83" r:id="rId2"/>
    <p:sldMasterId id="2147483795" r:id="rId3"/>
    <p:sldMasterId id="2147483807" r:id="rId4"/>
    <p:sldMasterId id="2147483819" r:id="rId5"/>
  </p:sldMasterIdLst>
  <p:sldIdLst>
    <p:sldId id="328" r:id="rId6"/>
    <p:sldId id="256" r:id="rId7"/>
    <p:sldId id="331" r:id="rId8"/>
    <p:sldId id="332" r:id="rId9"/>
    <p:sldId id="354" r:id="rId10"/>
    <p:sldId id="356" r:id="rId11"/>
    <p:sldId id="357" r:id="rId12"/>
    <p:sldId id="358" r:id="rId13"/>
    <p:sldId id="359" r:id="rId14"/>
    <p:sldId id="360" r:id="rId15"/>
    <p:sldId id="361" r:id="rId16"/>
    <p:sldId id="355" r:id="rId17"/>
    <p:sldId id="333" r:id="rId18"/>
    <p:sldId id="334" r:id="rId19"/>
    <p:sldId id="365" r:id="rId20"/>
    <p:sldId id="366" r:id="rId21"/>
    <p:sldId id="367" r:id="rId22"/>
    <p:sldId id="368" r:id="rId23"/>
    <p:sldId id="369" r:id="rId24"/>
    <p:sldId id="370" r:id="rId25"/>
    <p:sldId id="371" r:id="rId26"/>
    <p:sldId id="372" r:id="rId27"/>
    <p:sldId id="373" r:id="rId28"/>
    <p:sldId id="374" r:id="rId29"/>
    <p:sldId id="375" r:id="rId30"/>
    <p:sldId id="376" r:id="rId31"/>
    <p:sldId id="377" r:id="rId32"/>
    <p:sldId id="378" r:id="rId33"/>
    <p:sldId id="266" r:id="rId34"/>
  </p:sldIdLst>
  <p:sldSz cx="9144000" cy="6858000" type="screen4x3"/>
  <p:notesSz cx="6858000" cy="9144000"/>
  <p:custDataLst>
    <p:tags r:id="rId3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p:cViewPr varScale="1">
        <p:scale>
          <a:sx n="66" d="100"/>
          <a:sy n="66" d="100"/>
        </p:scale>
        <p:origin x="143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CA2E64-3986-4581-968B-97B6567875AB}" type="doc">
      <dgm:prSet loTypeId="urn:microsoft.com/office/officeart/2005/8/layout/target3" loCatId="list" qsTypeId="urn:microsoft.com/office/officeart/2005/8/quickstyle/simple4" qsCatId="simple" csTypeId="urn:microsoft.com/office/officeart/2005/8/colors/accent1_2" csCatId="accent1" phldr="1"/>
      <dgm:spPr/>
      <dgm:t>
        <a:bodyPr/>
        <a:lstStyle/>
        <a:p>
          <a:endParaRPr lang="ru-RU"/>
        </a:p>
      </dgm:t>
    </dgm:pt>
    <dgm:pt modelId="{D9C7FC1B-B22B-436C-A4A0-6639F818DC25}">
      <dgm:prSet/>
      <dgm:spPr/>
      <dgm:t>
        <a:bodyPr/>
        <a:lstStyle/>
        <a:p>
          <a:r>
            <a:rPr lang="ru-RU" smtClean="0"/>
            <a:t>Помидорнинг ватани Жанубий Америка ҳисобланади. У Европага </a:t>
          </a:r>
          <a:r>
            <a:rPr lang="en-US" smtClean="0"/>
            <a:t>XVI</a:t>
          </a:r>
          <a:r>
            <a:rPr lang="ru-RU" smtClean="0"/>
            <a:t> аср ўрталарида келтирилган бўлсада, лекин узоқ вақтгача манзарали ва доривор ўсимлик сифатида ўстирилган.</a:t>
          </a:r>
          <a:endParaRPr lang="ru-RU"/>
        </a:p>
      </dgm:t>
    </dgm:pt>
    <dgm:pt modelId="{B790C63A-D301-4719-A135-AEDB63C43174}" type="parTrans" cxnId="{D5EC30CA-BCED-42D0-80BC-2D67C64B98B8}">
      <dgm:prSet/>
      <dgm:spPr/>
      <dgm:t>
        <a:bodyPr/>
        <a:lstStyle/>
        <a:p>
          <a:endParaRPr lang="ru-RU"/>
        </a:p>
      </dgm:t>
    </dgm:pt>
    <dgm:pt modelId="{F6C42D12-E675-4CD0-9F2D-A646E7F82581}" type="sibTrans" cxnId="{D5EC30CA-BCED-42D0-80BC-2D67C64B98B8}">
      <dgm:prSet/>
      <dgm:spPr/>
      <dgm:t>
        <a:bodyPr/>
        <a:lstStyle/>
        <a:p>
          <a:endParaRPr lang="ru-RU"/>
        </a:p>
      </dgm:t>
    </dgm:pt>
    <dgm:pt modelId="{9012299F-FE90-42E8-ADF6-3DA3F1C01E4A}">
      <dgm:prSet custT="1"/>
      <dgm:spPr/>
      <dgm:t>
        <a:bodyPr/>
        <a:lstStyle/>
        <a:p>
          <a:r>
            <a:rPr lang="en-US" sz="1400" dirty="0" smtClean="0"/>
            <a:t>XVIII</a:t>
          </a:r>
          <a:r>
            <a:rPr lang="ru-RU" sz="1400" dirty="0" smtClean="0"/>
            <a:t> </a:t>
          </a:r>
          <a:r>
            <a:rPr lang="ru-RU" sz="1400" dirty="0" err="1" smtClean="0"/>
            <a:t>аср</a:t>
          </a:r>
          <a:r>
            <a:rPr lang="ru-RU" sz="1400" dirty="0" smtClean="0"/>
            <a:t> </a:t>
          </a:r>
          <a:r>
            <a:rPr lang="ru-RU" sz="1400" dirty="0" err="1" smtClean="0"/>
            <a:t>охирларида</a:t>
          </a:r>
          <a:r>
            <a:rPr lang="ru-RU" sz="1400" dirty="0" smtClean="0"/>
            <a:t> помидор </a:t>
          </a:r>
          <a:r>
            <a:rPr lang="ru-RU" sz="1400" dirty="0" err="1" smtClean="0"/>
            <a:t>озиқ-овқат</a:t>
          </a:r>
          <a:r>
            <a:rPr lang="ru-RU" sz="1400" dirty="0" smtClean="0"/>
            <a:t> </a:t>
          </a:r>
          <a:r>
            <a:rPr lang="ru-RU" sz="1400" dirty="0" err="1" smtClean="0"/>
            <a:t>экини</a:t>
          </a:r>
          <a:r>
            <a:rPr lang="ru-RU" sz="1400" dirty="0" smtClean="0"/>
            <a:t> </a:t>
          </a:r>
          <a:r>
            <a:rPr lang="ru-RU" sz="1400" dirty="0" err="1" smtClean="0"/>
            <a:t>сифатида</a:t>
          </a:r>
          <a:r>
            <a:rPr lang="ru-RU" sz="1400" dirty="0" smtClean="0"/>
            <a:t> </a:t>
          </a:r>
          <a:r>
            <a:rPr lang="ru-RU" sz="1400" dirty="0" err="1" smtClean="0"/>
            <a:t>етиштирила</a:t>
          </a:r>
          <a:r>
            <a:rPr lang="ru-RU" sz="1400" dirty="0" smtClean="0"/>
            <a:t> </a:t>
          </a:r>
          <a:r>
            <a:rPr lang="ru-RU" sz="1400" dirty="0" err="1" smtClean="0"/>
            <a:t>бошланди</a:t>
          </a:r>
          <a:r>
            <a:rPr lang="ru-RU" sz="1400" dirty="0" smtClean="0"/>
            <a:t>. </a:t>
          </a:r>
          <a:r>
            <a:rPr lang="en-US" sz="1400" dirty="0" smtClean="0"/>
            <a:t>XIX</a:t>
          </a:r>
          <a:r>
            <a:rPr lang="ru-RU" sz="1400" dirty="0" smtClean="0"/>
            <a:t> </a:t>
          </a:r>
          <a:r>
            <a:rPr lang="ru-RU" sz="1400" dirty="0" err="1" smtClean="0"/>
            <a:t>аср</a:t>
          </a:r>
          <a:r>
            <a:rPr lang="ru-RU" sz="1400" dirty="0" smtClean="0"/>
            <a:t> </a:t>
          </a:r>
          <a:r>
            <a:rPr lang="ru-RU" sz="1400" dirty="0" err="1" smtClean="0"/>
            <a:t>ўрталарида</a:t>
          </a:r>
          <a:r>
            <a:rPr lang="ru-RU" sz="1400" dirty="0" smtClean="0"/>
            <a:t> </a:t>
          </a:r>
          <a:r>
            <a:rPr lang="ru-RU" sz="1400" dirty="0" err="1" smtClean="0"/>
            <a:t>эса</a:t>
          </a:r>
          <a:r>
            <a:rPr lang="ru-RU" sz="1400" dirty="0" smtClean="0"/>
            <a:t> Россия </a:t>
          </a:r>
          <a:r>
            <a:rPr lang="ru-RU" sz="1400" dirty="0" err="1" smtClean="0"/>
            <a:t>ва</a:t>
          </a:r>
          <a:r>
            <a:rPr lang="ru-RU" sz="1400" dirty="0" smtClean="0"/>
            <a:t> Европа </a:t>
          </a:r>
          <a:r>
            <a:rPr lang="ru-RU" sz="1400" dirty="0" err="1" smtClean="0"/>
            <a:t>жанубига</a:t>
          </a:r>
          <a:r>
            <a:rPr lang="ru-RU" sz="1400" dirty="0" smtClean="0"/>
            <a:t> </a:t>
          </a:r>
          <a:r>
            <a:rPr lang="ru-RU" sz="1400" dirty="0" err="1" smtClean="0"/>
            <a:t>кенг</a:t>
          </a:r>
          <a:r>
            <a:rPr lang="ru-RU" sz="1400" dirty="0" smtClean="0"/>
            <a:t> </a:t>
          </a:r>
          <a:r>
            <a:rPr lang="ru-RU" sz="1400" dirty="0" err="1" smtClean="0"/>
            <a:t>тарқалиб</a:t>
          </a:r>
          <a:r>
            <a:rPr lang="ru-RU" sz="1400" dirty="0" smtClean="0"/>
            <a:t>, </a:t>
          </a:r>
          <a:r>
            <a:rPr lang="ru-RU" sz="1400" dirty="0" err="1" smtClean="0"/>
            <a:t>ўтган</a:t>
          </a:r>
          <a:r>
            <a:rPr lang="ru-RU" sz="1400" dirty="0" smtClean="0"/>
            <a:t> </a:t>
          </a:r>
          <a:r>
            <a:rPr lang="ru-RU" sz="1400" dirty="0" err="1" smtClean="0"/>
            <a:t>асрнинг</a:t>
          </a:r>
          <a:r>
            <a:rPr lang="ru-RU" sz="1400" dirty="0" smtClean="0"/>
            <a:t> </a:t>
          </a:r>
          <a:r>
            <a:rPr lang="ru-RU" sz="1400" dirty="0" err="1" smtClean="0"/>
            <a:t>охирларидан</a:t>
          </a:r>
          <a:r>
            <a:rPr lang="ru-RU" sz="1400" dirty="0" smtClean="0"/>
            <a:t> </a:t>
          </a:r>
          <a:r>
            <a:rPr lang="ru-RU" sz="1400" dirty="0" err="1" smtClean="0"/>
            <a:t>бошлаб</a:t>
          </a:r>
          <a:r>
            <a:rPr lang="ru-RU" sz="1400" dirty="0" smtClean="0"/>
            <a:t> </a:t>
          </a:r>
          <a:r>
            <a:rPr lang="ru-RU" sz="1400" dirty="0" err="1" smtClean="0"/>
            <a:t>Ўрта</a:t>
          </a:r>
          <a:r>
            <a:rPr lang="ru-RU" sz="1400" dirty="0" smtClean="0"/>
            <a:t> </a:t>
          </a:r>
          <a:r>
            <a:rPr lang="ru-RU" sz="1400" dirty="0" err="1" smtClean="0"/>
            <a:t>Осиёда</a:t>
          </a:r>
          <a:r>
            <a:rPr lang="ru-RU" sz="1400" dirty="0" smtClean="0"/>
            <a:t> </a:t>
          </a:r>
          <a:r>
            <a:rPr lang="ru-RU" sz="1400" dirty="0" err="1" smtClean="0"/>
            <a:t>ҳам</a:t>
          </a:r>
          <a:r>
            <a:rPr lang="ru-RU" sz="1400" dirty="0" smtClean="0"/>
            <a:t> </a:t>
          </a:r>
          <a:r>
            <a:rPr lang="ru-RU" sz="1400" dirty="0" err="1" smtClean="0"/>
            <a:t>экила</a:t>
          </a:r>
          <a:r>
            <a:rPr lang="ru-RU" sz="1400" dirty="0" smtClean="0"/>
            <a:t> </a:t>
          </a:r>
          <a:r>
            <a:rPr lang="ru-RU" sz="1400" dirty="0" err="1" smtClean="0"/>
            <a:t>бошланган</a:t>
          </a:r>
          <a:r>
            <a:rPr lang="ru-RU" sz="1400" dirty="0" smtClean="0"/>
            <a:t>.</a:t>
          </a:r>
          <a:endParaRPr lang="ru-RU" sz="1400" dirty="0"/>
        </a:p>
      </dgm:t>
    </dgm:pt>
    <dgm:pt modelId="{99482F07-762E-4C52-AD40-FDB0A888CEA9}" type="parTrans" cxnId="{4EEB2454-4CC7-4AE3-8C46-03ACAA2D6C04}">
      <dgm:prSet/>
      <dgm:spPr/>
      <dgm:t>
        <a:bodyPr/>
        <a:lstStyle/>
        <a:p>
          <a:endParaRPr lang="ru-RU"/>
        </a:p>
      </dgm:t>
    </dgm:pt>
    <dgm:pt modelId="{D6A9895F-BD4D-4F2E-8AEE-A6F3D5388E16}" type="sibTrans" cxnId="{4EEB2454-4CC7-4AE3-8C46-03ACAA2D6C04}">
      <dgm:prSet/>
      <dgm:spPr/>
      <dgm:t>
        <a:bodyPr/>
        <a:lstStyle/>
        <a:p>
          <a:endParaRPr lang="ru-RU"/>
        </a:p>
      </dgm:t>
    </dgm:pt>
    <dgm:pt modelId="{E7262220-F869-4F44-BDBB-5BF1CCCDD20B}">
      <dgm:prSet custT="1"/>
      <dgm:spPr/>
      <dgm:t>
        <a:bodyPr/>
        <a:lstStyle/>
        <a:p>
          <a:r>
            <a:rPr lang="uz-Cyrl-UZ" sz="1400" dirty="0" smtClean="0"/>
            <a:t>Ҳозирги вақтда дунёда 4,4 млн. гектар майдонга экилиб, 123,7 млн. тонна ялпи ҳосил етиштирилади. Асосий помидор етиштирувчи давлатлар Хитой (31,6 млн. т), АҚШ (11,0 млн. т), Туркия (9,7 млн. т), Италия (7,8 млн. т), Ҳиндистон (7,6 млн. т), Миср (7,6 млн. т) ҳисобланади.</a:t>
          </a:r>
          <a:endParaRPr lang="ru-RU" sz="1400" dirty="0"/>
        </a:p>
      </dgm:t>
    </dgm:pt>
    <dgm:pt modelId="{F9C42335-6A05-461D-96A2-AB233D7B835C}" type="parTrans" cxnId="{94E4EEE5-7580-473C-9919-2BE56A4FA2A6}">
      <dgm:prSet/>
      <dgm:spPr/>
      <dgm:t>
        <a:bodyPr/>
        <a:lstStyle/>
        <a:p>
          <a:endParaRPr lang="ru-RU"/>
        </a:p>
      </dgm:t>
    </dgm:pt>
    <dgm:pt modelId="{438630B9-BADC-4F1E-A580-64A14BB6612A}" type="sibTrans" cxnId="{94E4EEE5-7580-473C-9919-2BE56A4FA2A6}">
      <dgm:prSet/>
      <dgm:spPr/>
      <dgm:t>
        <a:bodyPr/>
        <a:lstStyle/>
        <a:p>
          <a:endParaRPr lang="ru-RU"/>
        </a:p>
      </dgm:t>
    </dgm:pt>
    <dgm:pt modelId="{E17EFFDD-F1D2-42B8-A95E-58A767FAD1FD}">
      <dgm:prSet custT="1"/>
      <dgm:spPr/>
      <dgm:t>
        <a:bodyPr/>
        <a:lstStyle/>
        <a:p>
          <a:r>
            <a:rPr lang="uz-Cyrl-UZ" sz="1400" dirty="0" smtClean="0"/>
            <a:t>Ўзбекистонда сабзавот экинлари ичида оммабоп ва энг кўп тарқалгани помидор бўлиб, майдони ва ялпи ҳосили бўйича биринчи ўринда туради. Сабзавот экинлар умумий майдонининг 40-45 % ини помидор ташкил этади. Ишлаб чиқарилган ҳосилнинг 80 % и қайта ишланади.</a:t>
          </a:r>
          <a:endParaRPr lang="ru-RU" sz="1400" dirty="0"/>
        </a:p>
      </dgm:t>
    </dgm:pt>
    <dgm:pt modelId="{B7D3DCE2-239A-4F78-AD56-32BDF3F387B9}" type="parTrans" cxnId="{F4C71D30-71F5-4AE0-92E7-7F48C6DB65C8}">
      <dgm:prSet/>
      <dgm:spPr/>
      <dgm:t>
        <a:bodyPr/>
        <a:lstStyle/>
        <a:p>
          <a:endParaRPr lang="ru-RU"/>
        </a:p>
      </dgm:t>
    </dgm:pt>
    <dgm:pt modelId="{B9B96C40-B784-453C-91B2-CC7E77EB465F}" type="sibTrans" cxnId="{F4C71D30-71F5-4AE0-92E7-7F48C6DB65C8}">
      <dgm:prSet/>
      <dgm:spPr/>
      <dgm:t>
        <a:bodyPr/>
        <a:lstStyle/>
        <a:p>
          <a:endParaRPr lang="ru-RU"/>
        </a:p>
      </dgm:t>
    </dgm:pt>
    <dgm:pt modelId="{40B86DE7-E96C-49C2-8BDB-588474BCAD4F}" type="pres">
      <dgm:prSet presAssocID="{75CA2E64-3986-4581-968B-97B6567875AB}" presName="Name0" presStyleCnt="0">
        <dgm:presLayoutVars>
          <dgm:chMax val="7"/>
          <dgm:dir/>
          <dgm:animLvl val="lvl"/>
          <dgm:resizeHandles val="exact"/>
        </dgm:presLayoutVars>
      </dgm:prSet>
      <dgm:spPr/>
      <dgm:t>
        <a:bodyPr/>
        <a:lstStyle/>
        <a:p>
          <a:endParaRPr lang="ru-RU"/>
        </a:p>
      </dgm:t>
    </dgm:pt>
    <dgm:pt modelId="{9F5589E9-BF4F-4415-87B1-986B5C00B398}" type="pres">
      <dgm:prSet presAssocID="{D9C7FC1B-B22B-436C-A4A0-6639F818DC25}" presName="circle1" presStyleLbl="node1" presStyleIdx="0" presStyleCnt="1"/>
      <dgm:spPr/>
      <dgm:t>
        <a:bodyPr/>
        <a:lstStyle/>
        <a:p>
          <a:endParaRPr lang="ru-RU"/>
        </a:p>
      </dgm:t>
    </dgm:pt>
    <dgm:pt modelId="{692D9E91-1C62-43C5-A5DB-F4973DEDBEDF}" type="pres">
      <dgm:prSet presAssocID="{D9C7FC1B-B22B-436C-A4A0-6639F818DC25}" presName="space" presStyleCnt="0"/>
      <dgm:spPr/>
      <dgm:t>
        <a:bodyPr/>
        <a:lstStyle/>
        <a:p>
          <a:endParaRPr lang="ru-RU"/>
        </a:p>
      </dgm:t>
    </dgm:pt>
    <dgm:pt modelId="{B548C81C-050B-435C-8E25-F8D3C5FF53EC}" type="pres">
      <dgm:prSet presAssocID="{D9C7FC1B-B22B-436C-A4A0-6639F818DC25}" presName="rect1" presStyleLbl="alignAcc1" presStyleIdx="0" presStyleCnt="1" custScaleX="108249" custScaleY="111594"/>
      <dgm:spPr/>
      <dgm:t>
        <a:bodyPr/>
        <a:lstStyle/>
        <a:p>
          <a:endParaRPr lang="ru-RU"/>
        </a:p>
      </dgm:t>
    </dgm:pt>
    <dgm:pt modelId="{D37E1316-D46D-462E-9989-A8906504CD41}" type="pres">
      <dgm:prSet presAssocID="{D9C7FC1B-B22B-436C-A4A0-6639F818DC25}" presName="rect1ParTx" presStyleLbl="alignAcc1" presStyleIdx="0" presStyleCnt="1">
        <dgm:presLayoutVars>
          <dgm:chMax val="1"/>
          <dgm:bulletEnabled val="1"/>
        </dgm:presLayoutVars>
      </dgm:prSet>
      <dgm:spPr/>
      <dgm:t>
        <a:bodyPr/>
        <a:lstStyle/>
        <a:p>
          <a:endParaRPr lang="ru-RU"/>
        </a:p>
      </dgm:t>
    </dgm:pt>
    <dgm:pt modelId="{AC25BD8A-D341-4432-B3D6-C3E06E64F241}" type="pres">
      <dgm:prSet presAssocID="{D9C7FC1B-B22B-436C-A4A0-6639F818DC25}" presName="rect1ChTx" presStyleLbl="alignAcc1" presStyleIdx="0" presStyleCnt="1" custScaleX="103822" custScaleY="100000">
        <dgm:presLayoutVars>
          <dgm:bulletEnabled val="1"/>
        </dgm:presLayoutVars>
      </dgm:prSet>
      <dgm:spPr/>
      <dgm:t>
        <a:bodyPr/>
        <a:lstStyle/>
        <a:p>
          <a:endParaRPr lang="ru-RU"/>
        </a:p>
      </dgm:t>
    </dgm:pt>
  </dgm:ptLst>
  <dgm:cxnLst>
    <dgm:cxn modelId="{CE057C3A-594B-4B0D-9745-F00F7CADD964}" type="presOf" srcId="{9012299F-FE90-42E8-ADF6-3DA3F1C01E4A}" destId="{AC25BD8A-D341-4432-B3D6-C3E06E64F241}" srcOrd="0" destOrd="0" presId="urn:microsoft.com/office/officeart/2005/8/layout/target3"/>
    <dgm:cxn modelId="{D5EC30CA-BCED-42D0-80BC-2D67C64B98B8}" srcId="{75CA2E64-3986-4581-968B-97B6567875AB}" destId="{D9C7FC1B-B22B-436C-A4A0-6639F818DC25}" srcOrd="0" destOrd="0" parTransId="{B790C63A-D301-4719-A135-AEDB63C43174}" sibTransId="{F6C42D12-E675-4CD0-9F2D-A646E7F82581}"/>
    <dgm:cxn modelId="{E8C70A41-4CB9-42F3-AFD9-5ACB01972371}" type="presOf" srcId="{D9C7FC1B-B22B-436C-A4A0-6639F818DC25}" destId="{D37E1316-D46D-462E-9989-A8906504CD41}" srcOrd="1" destOrd="0" presId="urn:microsoft.com/office/officeart/2005/8/layout/target3"/>
    <dgm:cxn modelId="{4EEB2454-4CC7-4AE3-8C46-03ACAA2D6C04}" srcId="{D9C7FC1B-B22B-436C-A4A0-6639F818DC25}" destId="{9012299F-FE90-42E8-ADF6-3DA3F1C01E4A}" srcOrd="0" destOrd="0" parTransId="{99482F07-762E-4C52-AD40-FDB0A888CEA9}" sibTransId="{D6A9895F-BD4D-4F2E-8AEE-A6F3D5388E16}"/>
    <dgm:cxn modelId="{BB812115-3B27-4444-A5CB-A5964AFDB30A}" type="presOf" srcId="{E7262220-F869-4F44-BDBB-5BF1CCCDD20B}" destId="{AC25BD8A-D341-4432-B3D6-C3E06E64F241}" srcOrd="0" destOrd="1" presId="urn:microsoft.com/office/officeart/2005/8/layout/target3"/>
    <dgm:cxn modelId="{413D8430-46A2-4452-8049-94BDACFB1790}" type="presOf" srcId="{E17EFFDD-F1D2-42B8-A95E-58A767FAD1FD}" destId="{AC25BD8A-D341-4432-B3D6-C3E06E64F241}" srcOrd="0" destOrd="2" presId="urn:microsoft.com/office/officeart/2005/8/layout/target3"/>
    <dgm:cxn modelId="{94E4EEE5-7580-473C-9919-2BE56A4FA2A6}" srcId="{D9C7FC1B-B22B-436C-A4A0-6639F818DC25}" destId="{E7262220-F869-4F44-BDBB-5BF1CCCDD20B}" srcOrd="1" destOrd="0" parTransId="{F9C42335-6A05-461D-96A2-AB233D7B835C}" sibTransId="{438630B9-BADC-4F1E-A580-64A14BB6612A}"/>
    <dgm:cxn modelId="{09407080-D723-4EF1-8F3D-29E0866E8E62}" type="presOf" srcId="{75CA2E64-3986-4581-968B-97B6567875AB}" destId="{40B86DE7-E96C-49C2-8BDB-588474BCAD4F}" srcOrd="0" destOrd="0" presId="urn:microsoft.com/office/officeart/2005/8/layout/target3"/>
    <dgm:cxn modelId="{F4C71D30-71F5-4AE0-92E7-7F48C6DB65C8}" srcId="{D9C7FC1B-B22B-436C-A4A0-6639F818DC25}" destId="{E17EFFDD-F1D2-42B8-A95E-58A767FAD1FD}" srcOrd="2" destOrd="0" parTransId="{B7D3DCE2-239A-4F78-AD56-32BDF3F387B9}" sibTransId="{B9B96C40-B784-453C-91B2-CC7E77EB465F}"/>
    <dgm:cxn modelId="{22F4C05D-5B60-4D71-8CB7-3D3745D45820}" type="presOf" srcId="{D9C7FC1B-B22B-436C-A4A0-6639F818DC25}" destId="{B548C81C-050B-435C-8E25-F8D3C5FF53EC}" srcOrd="0" destOrd="0" presId="urn:microsoft.com/office/officeart/2005/8/layout/target3"/>
    <dgm:cxn modelId="{E527AB34-6D46-4E4E-8E87-F2E95C52A130}" type="presParOf" srcId="{40B86DE7-E96C-49C2-8BDB-588474BCAD4F}" destId="{9F5589E9-BF4F-4415-87B1-986B5C00B398}" srcOrd="0" destOrd="0" presId="urn:microsoft.com/office/officeart/2005/8/layout/target3"/>
    <dgm:cxn modelId="{76AFFB14-150C-460D-8D80-38113A791A06}" type="presParOf" srcId="{40B86DE7-E96C-49C2-8BDB-588474BCAD4F}" destId="{692D9E91-1C62-43C5-A5DB-F4973DEDBEDF}" srcOrd="1" destOrd="0" presId="urn:microsoft.com/office/officeart/2005/8/layout/target3"/>
    <dgm:cxn modelId="{A59D988C-B0B2-4B66-B2B3-E9AC34AE741C}" type="presParOf" srcId="{40B86DE7-E96C-49C2-8BDB-588474BCAD4F}" destId="{B548C81C-050B-435C-8E25-F8D3C5FF53EC}" srcOrd="2" destOrd="0" presId="urn:microsoft.com/office/officeart/2005/8/layout/target3"/>
    <dgm:cxn modelId="{EF33521D-FD56-4DCE-8339-A348058043E0}" type="presParOf" srcId="{40B86DE7-E96C-49C2-8BDB-588474BCAD4F}" destId="{D37E1316-D46D-462E-9989-A8906504CD41}" srcOrd="3" destOrd="0" presId="urn:microsoft.com/office/officeart/2005/8/layout/target3"/>
    <dgm:cxn modelId="{2875D81E-CDEF-4415-9A2F-E0EACED9CF83}" type="presParOf" srcId="{40B86DE7-E96C-49C2-8BDB-588474BCAD4F}" destId="{AC25BD8A-D341-4432-B3D6-C3E06E64F241}"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ru-RU"/>
        </a:p>
      </dgm:t>
    </dgm:pt>
    <dgm:pt modelId="{FFE8B254-F748-4EA9-840F-C629F20050FA}">
      <dgm:prSet phldrT="[Текст]" custT="1"/>
      <dgm:spPr/>
      <dgm:t>
        <a:bodyPr/>
        <a:lstStyle/>
        <a:p>
          <a:r>
            <a:rPr lang="uz-Cyrl-UZ" sz="4400" b="1" dirty="0" smtClean="0"/>
            <a:t>Ботаник таърифи</a:t>
          </a:r>
          <a:r>
            <a:rPr lang="uz-Cyrl-UZ" sz="4400" dirty="0" smtClean="0"/>
            <a:t>. </a:t>
          </a:r>
          <a:endParaRPr lang="ru-RU" sz="4400"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sz="2000">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sz="2000">
            <a:latin typeface="Times New Roman" pitchFamily="18" charset="0"/>
            <a:cs typeface="Times New Roman" pitchFamily="18" charset="0"/>
          </a:endParaRPr>
        </a:p>
      </dgm:t>
    </dgm:pt>
    <dgm:pt modelId="{312B9663-67DD-4BF0-8671-ACD17F5C18E1}">
      <dgm:prSet phldrT="[Текст]" custT="1"/>
      <dgm:spPr>
        <a:solidFill>
          <a:schemeClr val="accent2">
            <a:lumMod val="20000"/>
            <a:lumOff val="80000"/>
          </a:schemeClr>
        </a:solidFill>
      </dgm:spPr>
      <dgm:t>
        <a:bodyPr/>
        <a:lstStyle/>
        <a:p>
          <a:pPr algn="just"/>
          <a:r>
            <a:rPr lang="uz-Cyrl-UZ" sz="1600" dirty="0" smtClean="0"/>
            <a:t>Помидор томатдошлар (</a:t>
          </a:r>
          <a:r>
            <a:rPr lang="uz-Cyrl-UZ" sz="1600" i="1" dirty="0" smtClean="0"/>
            <a:t>Solanaceae</a:t>
          </a:r>
          <a:r>
            <a:rPr lang="uz-Cyrl-UZ" sz="1600" dirty="0" smtClean="0"/>
            <a:t>) оиласига мансуб </a:t>
          </a:r>
          <a:r>
            <a:rPr lang="uz-Cyrl-UZ" sz="1600" i="1" dirty="0" smtClean="0"/>
            <a:t>Lycopersicum</a:t>
          </a:r>
          <a:r>
            <a:rPr lang="uz-Cyrl-UZ" sz="1600" dirty="0" smtClean="0"/>
            <a:t> авлодига киради. </a:t>
          </a:r>
          <a:r>
            <a:rPr lang="ru-RU" sz="1600" dirty="0" smtClean="0"/>
            <a:t>Академик </a:t>
          </a:r>
          <a:r>
            <a:rPr lang="ru-RU" sz="1600" dirty="0" err="1" smtClean="0"/>
            <a:t>Д.Д.Брежнев</a:t>
          </a:r>
          <a:r>
            <a:rPr lang="ru-RU" sz="1600" dirty="0" smtClean="0"/>
            <a:t> (1970) </a:t>
          </a:r>
          <a:r>
            <a:rPr lang="ru-RU" sz="1600" dirty="0" err="1" smtClean="0"/>
            <a:t>гуруҳлашича</a:t>
          </a:r>
          <a:r>
            <a:rPr lang="ru-RU" sz="1600" dirty="0" smtClean="0"/>
            <a:t> </a:t>
          </a:r>
          <a:r>
            <a:rPr lang="ru-RU" sz="1600" dirty="0" err="1" smtClean="0"/>
            <a:t>бу</a:t>
          </a:r>
          <a:r>
            <a:rPr lang="ru-RU" sz="1600" dirty="0" smtClean="0"/>
            <a:t> </a:t>
          </a:r>
          <a:r>
            <a:rPr lang="ru-RU" sz="1600" dirty="0" err="1" smtClean="0"/>
            <a:t>авлодга</a:t>
          </a:r>
          <a:r>
            <a:rPr lang="ru-RU" sz="1600" dirty="0" smtClean="0"/>
            <a:t> </a:t>
          </a:r>
          <a:r>
            <a:rPr lang="ru-RU" sz="1600" dirty="0" err="1" smtClean="0"/>
            <a:t>кирувчи</a:t>
          </a:r>
          <a:r>
            <a:rPr lang="ru-RU" sz="1600" dirty="0" smtClean="0"/>
            <a:t> </a:t>
          </a:r>
          <a:r>
            <a:rPr lang="ru-RU" sz="1600" dirty="0" err="1" smtClean="0"/>
            <a:t>помидорлар</a:t>
          </a:r>
          <a:r>
            <a:rPr lang="ru-RU" sz="1600" dirty="0" smtClean="0"/>
            <a:t> </a:t>
          </a:r>
          <a:r>
            <a:rPr lang="ru-RU" sz="1600" dirty="0" err="1" smtClean="0"/>
            <a:t>уч</a:t>
          </a:r>
          <a:r>
            <a:rPr lang="ru-RU" sz="1600" dirty="0" smtClean="0"/>
            <a:t> </a:t>
          </a:r>
          <a:r>
            <a:rPr lang="ru-RU" sz="1600" dirty="0" err="1" smtClean="0"/>
            <a:t>турга</a:t>
          </a:r>
          <a:r>
            <a:rPr lang="ru-RU" sz="1600" dirty="0" smtClean="0"/>
            <a:t> </a:t>
          </a:r>
          <a:r>
            <a:rPr lang="ru-RU" sz="1600" dirty="0" err="1" smtClean="0"/>
            <a:t>бўлинади</a:t>
          </a:r>
          <a:r>
            <a:rPr lang="ru-RU" sz="1600" dirty="0" smtClean="0"/>
            <a:t>:</a:t>
          </a:r>
          <a:endParaRPr lang="ru-RU" sz="1600"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sz="2000">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sz="2000">
            <a:latin typeface="Times New Roman" pitchFamily="18" charset="0"/>
            <a:cs typeface="Times New Roman" pitchFamily="18" charset="0"/>
          </a:endParaRPr>
        </a:p>
      </dgm:t>
    </dgm:pt>
    <dgm:pt modelId="{992D567A-712E-4974-970C-1D513ECDD321}">
      <dgm:prSet custT="1"/>
      <dgm:spPr>
        <a:solidFill>
          <a:schemeClr val="accent2">
            <a:lumMod val="20000"/>
            <a:lumOff val="80000"/>
          </a:schemeClr>
        </a:solidFill>
      </dgm:spPr>
      <dgm:t>
        <a:bodyPr/>
        <a:lstStyle/>
        <a:p>
          <a:pPr algn="just"/>
          <a:r>
            <a:rPr lang="ru-RU" sz="1600" dirty="0" smtClean="0"/>
            <a:t>Перу </a:t>
          </a:r>
          <a:r>
            <a:rPr lang="ru-RU" sz="1600" dirty="0" err="1" smtClean="0"/>
            <a:t>помидори</a:t>
          </a:r>
          <a:r>
            <a:rPr lang="ru-RU" sz="1600" dirty="0" smtClean="0"/>
            <a:t> (</a:t>
          </a:r>
          <a:r>
            <a:rPr lang="en-US" sz="1600" i="1" dirty="0" smtClean="0"/>
            <a:t>L</a:t>
          </a:r>
          <a:r>
            <a:rPr lang="ru-RU" sz="1600" i="1" dirty="0" smtClean="0"/>
            <a:t>. </a:t>
          </a:r>
          <a:r>
            <a:rPr lang="en-US" sz="1600" i="1" dirty="0" err="1" smtClean="0"/>
            <a:t>peruvianum</a:t>
          </a:r>
          <a:r>
            <a:rPr lang="en-US" sz="1600" i="1" dirty="0" smtClean="0"/>
            <a:t> Mill</a:t>
          </a:r>
          <a:r>
            <a:rPr lang="ru-RU" sz="1600" i="1" dirty="0" smtClean="0"/>
            <a:t>.</a:t>
          </a:r>
          <a:r>
            <a:rPr lang="ru-RU" sz="1600" dirty="0" smtClean="0"/>
            <a:t>). </a:t>
          </a:r>
          <a:r>
            <a:rPr lang="ru-RU" sz="1600" dirty="0" err="1" smtClean="0"/>
            <a:t>Бу</a:t>
          </a:r>
          <a:r>
            <a:rPr lang="ru-RU" sz="1600" dirty="0" smtClean="0"/>
            <a:t> тур </a:t>
          </a:r>
          <a:r>
            <a:rPr lang="ru-RU" sz="1600" dirty="0" err="1" smtClean="0"/>
            <a:t>кўп</a:t>
          </a:r>
          <a:r>
            <a:rPr lang="ru-RU" sz="1600" dirty="0" smtClean="0"/>
            <a:t> </a:t>
          </a:r>
          <a:r>
            <a:rPr lang="ru-RU" sz="1600" dirty="0" err="1" smtClean="0"/>
            <a:t>йиллик</a:t>
          </a:r>
          <a:r>
            <a:rPr lang="ru-RU" sz="1600" dirty="0" smtClean="0"/>
            <a:t>, </a:t>
          </a:r>
          <a:r>
            <a:rPr lang="ru-RU" sz="1600" dirty="0" err="1" smtClean="0"/>
            <a:t>майда</a:t>
          </a:r>
          <a:r>
            <a:rPr lang="ru-RU" sz="1600" dirty="0" smtClean="0"/>
            <a:t> </a:t>
          </a:r>
          <a:r>
            <a:rPr lang="ru-RU" sz="1600" dirty="0" err="1" smtClean="0"/>
            <a:t>мевали</a:t>
          </a:r>
          <a:r>
            <a:rPr lang="ru-RU" sz="1600" dirty="0" smtClean="0"/>
            <a:t>, </a:t>
          </a:r>
          <a:r>
            <a:rPr lang="ru-RU" sz="1600" dirty="0" err="1" smtClean="0"/>
            <a:t>ётиб</a:t>
          </a:r>
          <a:r>
            <a:rPr lang="ru-RU" sz="1600" dirty="0" smtClean="0"/>
            <a:t> </a:t>
          </a:r>
          <a:r>
            <a:rPr lang="ru-RU" sz="1600" dirty="0" err="1" smtClean="0"/>
            <a:t>ўсувчи</a:t>
          </a:r>
          <a:r>
            <a:rPr lang="ru-RU" sz="1600" dirty="0" smtClean="0"/>
            <a:t> </a:t>
          </a:r>
          <a:r>
            <a:rPr lang="ru-RU" sz="1600" dirty="0" err="1" smtClean="0"/>
            <a:t>ёввойи</a:t>
          </a:r>
          <a:r>
            <a:rPr lang="ru-RU" sz="1600" dirty="0" smtClean="0"/>
            <a:t> </a:t>
          </a:r>
          <a:r>
            <a:rPr lang="ru-RU" sz="1600" dirty="0" err="1" smtClean="0"/>
            <a:t>ўсимлик</a:t>
          </a:r>
          <a:r>
            <a:rPr lang="ru-RU" sz="1600" dirty="0" smtClean="0"/>
            <a:t>.</a:t>
          </a:r>
          <a:endParaRPr lang="ru-RU" sz="1600" dirty="0"/>
        </a:p>
      </dgm:t>
    </dgm:pt>
    <dgm:pt modelId="{12A74725-5A26-4F3C-9C0C-E4CF31F1FFEB}" type="parTrans" cxnId="{DBA71146-A3AA-4D38-8FF9-925C18869C93}">
      <dgm:prSet/>
      <dgm:spPr/>
      <dgm:t>
        <a:bodyPr/>
        <a:lstStyle/>
        <a:p>
          <a:endParaRPr lang="ru-RU" sz="2000"/>
        </a:p>
      </dgm:t>
    </dgm:pt>
    <dgm:pt modelId="{DA880AE1-12AD-43F6-AA93-283AE5AB599F}" type="sibTrans" cxnId="{DBA71146-A3AA-4D38-8FF9-925C18869C93}">
      <dgm:prSet/>
      <dgm:spPr/>
      <dgm:t>
        <a:bodyPr/>
        <a:lstStyle/>
        <a:p>
          <a:endParaRPr lang="ru-RU" sz="2000"/>
        </a:p>
      </dgm:t>
    </dgm:pt>
    <dgm:pt modelId="{3DB01BF3-7D79-4A9E-A483-1C3147141365}">
      <dgm:prSet custT="1"/>
      <dgm:spPr>
        <a:solidFill>
          <a:schemeClr val="accent2">
            <a:lumMod val="20000"/>
            <a:lumOff val="80000"/>
          </a:schemeClr>
        </a:solidFill>
      </dgm:spPr>
      <dgm:t>
        <a:bodyPr/>
        <a:lstStyle/>
        <a:p>
          <a:pPr algn="just"/>
          <a:r>
            <a:rPr lang="ru-RU" sz="1600" dirty="0" err="1" smtClean="0"/>
            <a:t>Тукли</a:t>
          </a:r>
          <a:r>
            <a:rPr lang="ru-RU" sz="1600" dirty="0" smtClean="0"/>
            <a:t> помидор (</a:t>
          </a:r>
          <a:r>
            <a:rPr lang="en-US" sz="1600" i="1" dirty="0" smtClean="0"/>
            <a:t>L</a:t>
          </a:r>
          <a:r>
            <a:rPr lang="ru-RU" sz="1600" i="1" dirty="0" smtClean="0"/>
            <a:t>. </a:t>
          </a:r>
          <a:r>
            <a:rPr lang="en-US" sz="1600" i="1" dirty="0" err="1" smtClean="0"/>
            <a:t>hirsutum</a:t>
          </a:r>
          <a:r>
            <a:rPr lang="en-US" sz="1600" i="1" dirty="0" smtClean="0"/>
            <a:t> </a:t>
          </a:r>
          <a:r>
            <a:rPr lang="en-US" sz="1600" i="1" dirty="0" err="1" smtClean="0"/>
            <a:t>Humb</a:t>
          </a:r>
          <a:r>
            <a:rPr lang="ru-RU" sz="1600" i="1" dirty="0" smtClean="0"/>
            <a:t>. </a:t>
          </a:r>
          <a:r>
            <a:rPr lang="en-US" sz="1600" i="1" dirty="0" smtClean="0"/>
            <a:t>et </a:t>
          </a:r>
          <a:r>
            <a:rPr lang="en-US" sz="1600" i="1" dirty="0" err="1" smtClean="0"/>
            <a:t>Bonp</a:t>
          </a:r>
          <a:r>
            <a:rPr lang="ru-RU" sz="1600" dirty="0" smtClean="0"/>
            <a:t>). </a:t>
          </a:r>
          <a:r>
            <a:rPr lang="ru-RU" sz="1600" dirty="0" err="1" smtClean="0"/>
            <a:t>Пояси</a:t>
          </a:r>
          <a:r>
            <a:rPr lang="ru-RU" sz="1600" dirty="0" smtClean="0"/>
            <a:t> </a:t>
          </a:r>
          <a:r>
            <a:rPr lang="ru-RU" sz="1600" dirty="0" err="1" smtClean="0"/>
            <a:t>сертук</a:t>
          </a:r>
          <a:r>
            <a:rPr lang="ru-RU" sz="1600" dirty="0" smtClean="0"/>
            <a:t>, </a:t>
          </a:r>
          <a:r>
            <a:rPr lang="ru-RU" sz="1600" dirty="0" err="1" smtClean="0"/>
            <a:t>меваси</a:t>
          </a:r>
          <a:r>
            <a:rPr lang="ru-RU" sz="1600" dirty="0" smtClean="0"/>
            <a:t> </a:t>
          </a:r>
          <a:r>
            <a:rPr lang="ru-RU" sz="1600" dirty="0" err="1" smtClean="0"/>
            <a:t>майда</a:t>
          </a:r>
          <a:r>
            <a:rPr lang="ru-RU" sz="1600" dirty="0" smtClean="0"/>
            <a:t> </a:t>
          </a:r>
          <a:r>
            <a:rPr lang="ru-RU" sz="1600" dirty="0" err="1" smtClean="0"/>
            <a:t>ва</a:t>
          </a:r>
          <a:r>
            <a:rPr lang="ru-RU" sz="1600" dirty="0" smtClean="0"/>
            <a:t> </a:t>
          </a:r>
          <a:r>
            <a:rPr lang="ru-RU" sz="1600" dirty="0" err="1" smtClean="0"/>
            <a:t>тахир</a:t>
          </a:r>
          <a:r>
            <a:rPr lang="ru-RU" sz="1600" dirty="0" smtClean="0"/>
            <a:t>, </a:t>
          </a:r>
          <a:r>
            <a:rPr lang="ru-RU" sz="1600" dirty="0" err="1" smtClean="0"/>
            <a:t>бир</a:t>
          </a:r>
          <a:r>
            <a:rPr lang="ru-RU" sz="1600" dirty="0" smtClean="0"/>
            <a:t> </a:t>
          </a:r>
          <a:r>
            <a:rPr lang="ru-RU" sz="1600" dirty="0" err="1" smtClean="0"/>
            <a:t>йиллик</a:t>
          </a:r>
          <a:r>
            <a:rPr lang="ru-RU" sz="1600" dirty="0" smtClean="0"/>
            <a:t> </a:t>
          </a:r>
          <a:r>
            <a:rPr lang="ru-RU" sz="1600" dirty="0" err="1" smtClean="0"/>
            <a:t>ёки</a:t>
          </a:r>
          <a:r>
            <a:rPr lang="ru-RU" sz="1600" dirty="0" smtClean="0"/>
            <a:t> </a:t>
          </a:r>
          <a:r>
            <a:rPr lang="ru-RU" sz="1600" dirty="0" err="1" smtClean="0"/>
            <a:t>кўп</a:t>
          </a:r>
          <a:r>
            <a:rPr lang="ru-RU" sz="1600" dirty="0" smtClean="0"/>
            <a:t> </a:t>
          </a:r>
          <a:r>
            <a:rPr lang="ru-RU" sz="1600" dirty="0" err="1" smtClean="0"/>
            <a:t>йиллик</a:t>
          </a:r>
          <a:r>
            <a:rPr lang="ru-RU" sz="1600" dirty="0" smtClean="0"/>
            <a:t> </a:t>
          </a:r>
          <a:r>
            <a:rPr lang="ru-RU" sz="1600" dirty="0" err="1" smtClean="0"/>
            <a:t>ёввойи</a:t>
          </a:r>
          <a:r>
            <a:rPr lang="ru-RU" sz="1600" dirty="0" smtClean="0"/>
            <a:t> </a:t>
          </a:r>
          <a:r>
            <a:rPr lang="ru-RU" sz="1600" dirty="0" err="1" smtClean="0"/>
            <a:t>ўсимлик</a:t>
          </a:r>
          <a:r>
            <a:rPr lang="ru-RU" sz="1600" dirty="0" smtClean="0"/>
            <a:t>.</a:t>
          </a:r>
          <a:endParaRPr lang="ru-RU" sz="1600" dirty="0"/>
        </a:p>
      </dgm:t>
    </dgm:pt>
    <dgm:pt modelId="{FADDEAAF-E1AA-46AD-9BCD-16D9EB8296BB}" type="parTrans" cxnId="{8B412E83-3721-4105-AAAA-F0B5BE2D2499}">
      <dgm:prSet/>
      <dgm:spPr/>
      <dgm:t>
        <a:bodyPr/>
        <a:lstStyle/>
        <a:p>
          <a:endParaRPr lang="ru-RU" sz="2000"/>
        </a:p>
      </dgm:t>
    </dgm:pt>
    <dgm:pt modelId="{18C26CFF-F038-41F7-BEE6-E4D863099016}" type="sibTrans" cxnId="{8B412E83-3721-4105-AAAA-F0B5BE2D2499}">
      <dgm:prSet/>
      <dgm:spPr/>
      <dgm:t>
        <a:bodyPr/>
        <a:lstStyle/>
        <a:p>
          <a:endParaRPr lang="ru-RU" sz="2000"/>
        </a:p>
      </dgm:t>
    </dgm:pt>
    <dgm:pt modelId="{A40AEF16-095E-4E5E-915C-7A877D806044}">
      <dgm:prSet custT="1"/>
      <dgm:spPr>
        <a:solidFill>
          <a:schemeClr val="accent2">
            <a:lumMod val="20000"/>
            <a:lumOff val="80000"/>
          </a:schemeClr>
        </a:solidFill>
      </dgm:spPr>
      <dgm:t>
        <a:bodyPr/>
        <a:lstStyle/>
        <a:p>
          <a:pPr algn="just"/>
          <a:r>
            <a:rPr lang="ru-RU" sz="1600" dirty="0" err="1" smtClean="0"/>
            <a:t>Оддий</a:t>
          </a:r>
          <a:r>
            <a:rPr lang="ru-RU" sz="1600" dirty="0" smtClean="0"/>
            <a:t> помидор (</a:t>
          </a:r>
          <a:r>
            <a:rPr lang="en-US" sz="1600" i="1" dirty="0" smtClean="0"/>
            <a:t>L</a:t>
          </a:r>
          <a:r>
            <a:rPr lang="ru-RU" sz="1600" i="1" dirty="0" smtClean="0"/>
            <a:t>. </a:t>
          </a:r>
          <a:r>
            <a:rPr lang="en-US" sz="1600" i="1" dirty="0" err="1" smtClean="0"/>
            <a:t>esculentum</a:t>
          </a:r>
          <a:r>
            <a:rPr lang="en-US" sz="1600" i="1" dirty="0" smtClean="0"/>
            <a:t> Mill</a:t>
          </a:r>
          <a:r>
            <a:rPr lang="ru-RU" sz="1600" i="1" dirty="0" smtClean="0"/>
            <a:t>.</a:t>
          </a:r>
          <a:r>
            <a:rPr lang="ru-RU" sz="1600" dirty="0" smtClean="0"/>
            <a:t>). </a:t>
          </a:r>
          <a:r>
            <a:rPr lang="ru-RU" sz="1600" dirty="0" err="1" smtClean="0"/>
            <a:t>Бу</a:t>
          </a:r>
          <a:r>
            <a:rPr lang="ru-RU" sz="1600" dirty="0" smtClean="0"/>
            <a:t> тур </a:t>
          </a:r>
          <a:r>
            <a:rPr lang="ru-RU" sz="1600" dirty="0" err="1" smtClean="0"/>
            <a:t>ўз</a:t>
          </a:r>
          <a:r>
            <a:rPr lang="ru-RU" sz="1600" dirty="0" smtClean="0"/>
            <a:t> </a:t>
          </a:r>
          <a:r>
            <a:rPr lang="ru-RU" sz="1600" dirty="0" err="1" smtClean="0"/>
            <a:t>навбатида</a:t>
          </a:r>
          <a:r>
            <a:rPr lang="ru-RU" sz="1600" dirty="0" smtClean="0"/>
            <a:t> </a:t>
          </a:r>
          <a:r>
            <a:rPr lang="ru-RU" sz="1600" dirty="0" err="1" smtClean="0"/>
            <a:t>учта</a:t>
          </a:r>
          <a:r>
            <a:rPr lang="ru-RU" sz="1600" dirty="0" smtClean="0"/>
            <a:t> </a:t>
          </a:r>
          <a:r>
            <a:rPr lang="ru-RU" sz="1600" dirty="0" err="1" smtClean="0"/>
            <a:t>кенжа</a:t>
          </a:r>
          <a:r>
            <a:rPr lang="ru-RU" sz="1600" dirty="0" smtClean="0"/>
            <a:t> </a:t>
          </a:r>
          <a:r>
            <a:rPr lang="ru-RU" sz="1600" dirty="0" err="1" smtClean="0"/>
            <a:t>турга</a:t>
          </a:r>
          <a:r>
            <a:rPr lang="ru-RU" sz="1600" dirty="0" smtClean="0"/>
            <a:t> </a:t>
          </a:r>
          <a:r>
            <a:rPr lang="ru-RU" sz="1600" dirty="0" err="1" smtClean="0"/>
            <a:t>бўлинади</a:t>
          </a:r>
          <a:r>
            <a:rPr lang="ru-RU" sz="1600" dirty="0" smtClean="0"/>
            <a:t>:</a:t>
          </a:r>
          <a:endParaRPr lang="ru-RU" sz="1600" dirty="0"/>
        </a:p>
      </dgm:t>
    </dgm:pt>
    <dgm:pt modelId="{C78E8889-6ECD-4E01-BC29-D463F49F9163}" type="parTrans" cxnId="{2A66D969-4156-4DEE-97B5-E08A67766295}">
      <dgm:prSet/>
      <dgm:spPr/>
      <dgm:t>
        <a:bodyPr/>
        <a:lstStyle/>
        <a:p>
          <a:endParaRPr lang="ru-RU" sz="2000"/>
        </a:p>
      </dgm:t>
    </dgm:pt>
    <dgm:pt modelId="{E6406809-2715-4A95-BF77-A45518987E49}" type="sibTrans" cxnId="{2A66D969-4156-4DEE-97B5-E08A67766295}">
      <dgm:prSet/>
      <dgm:spPr/>
      <dgm:t>
        <a:bodyPr/>
        <a:lstStyle/>
        <a:p>
          <a:endParaRPr lang="ru-RU" sz="2000"/>
        </a:p>
      </dgm:t>
    </dgm:pt>
    <dgm:pt modelId="{CAC61D80-89D3-4CC3-9E41-122AFD1925C9}">
      <dgm:prSet custT="1"/>
      <dgm:spPr>
        <a:solidFill>
          <a:schemeClr val="accent2">
            <a:lumMod val="20000"/>
            <a:lumOff val="80000"/>
          </a:schemeClr>
        </a:solidFill>
      </dgm:spPr>
      <dgm:t>
        <a:bodyPr/>
        <a:lstStyle/>
        <a:p>
          <a:pPr algn="just"/>
          <a:endParaRPr lang="ru-RU" sz="1600" dirty="0"/>
        </a:p>
      </dgm:t>
    </dgm:pt>
    <dgm:pt modelId="{D511FE71-4491-47A5-9F76-7D10311D45FE}" type="parTrans" cxnId="{8EDCC1DE-4642-4D65-B541-56C681F97EFC}">
      <dgm:prSet/>
      <dgm:spPr/>
      <dgm:t>
        <a:bodyPr/>
        <a:lstStyle/>
        <a:p>
          <a:endParaRPr lang="ru-RU" sz="2000"/>
        </a:p>
      </dgm:t>
    </dgm:pt>
    <dgm:pt modelId="{A99E8581-710A-4ADD-8509-1001EE9A1D4B}" type="sibTrans" cxnId="{8EDCC1DE-4642-4D65-B541-56C681F97EFC}">
      <dgm:prSet/>
      <dgm:spPr/>
      <dgm:t>
        <a:bodyPr/>
        <a:lstStyle/>
        <a:p>
          <a:endParaRPr lang="ru-RU" sz="2000"/>
        </a:p>
      </dgm:t>
    </dgm:pt>
    <dgm:pt modelId="{F7E38376-6D6D-4CB3-8215-A28EF93F1786}">
      <dgm:prSet custT="1"/>
      <dgm:spPr>
        <a:solidFill>
          <a:schemeClr val="accent2">
            <a:lumMod val="20000"/>
            <a:lumOff val="80000"/>
          </a:schemeClr>
        </a:solidFill>
      </dgm:spPr>
      <dgm:t>
        <a:bodyPr/>
        <a:lstStyle/>
        <a:p>
          <a:pPr algn="just"/>
          <a:r>
            <a:rPr lang="ru-RU" sz="1600" dirty="0" err="1" smtClean="0"/>
            <a:t>Ёввоий</a:t>
          </a:r>
          <a:r>
            <a:rPr lang="ru-RU" sz="1600" dirty="0" smtClean="0"/>
            <a:t> помидор</a:t>
          </a:r>
          <a:r>
            <a:rPr lang="en-US" sz="1600" dirty="0" smtClean="0"/>
            <a:t> (</a:t>
          </a:r>
          <a:r>
            <a:rPr lang="en-US" sz="1600" i="1" dirty="0" smtClean="0"/>
            <a:t>L. </a:t>
          </a:r>
          <a:r>
            <a:rPr lang="en-US" sz="1600" i="1" dirty="0" err="1" smtClean="0"/>
            <a:t>esculentum</a:t>
          </a:r>
          <a:r>
            <a:rPr lang="en-US" sz="1600" i="1" dirty="0" smtClean="0"/>
            <a:t> </a:t>
          </a:r>
          <a:r>
            <a:rPr lang="en-US" sz="1600" i="1" dirty="0" err="1" smtClean="0"/>
            <a:t>supsp</a:t>
          </a:r>
          <a:r>
            <a:rPr lang="en-US" sz="1600" i="1" dirty="0" smtClean="0"/>
            <a:t>. </a:t>
          </a:r>
          <a:r>
            <a:rPr lang="en-US" sz="1600" i="1" dirty="0" err="1" smtClean="0"/>
            <a:t>spontaneum</a:t>
          </a:r>
          <a:r>
            <a:rPr lang="en-US" sz="1600" i="1" dirty="0" smtClean="0"/>
            <a:t> </a:t>
          </a:r>
          <a:r>
            <a:rPr lang="en-US" sz="1600" i="1" dirty="0" err="1" smtClean="0"/>
            <a:t>Berzn</a:t>
          </a:r>
          <a:r>
            <a:rPr lang="en-US" sz="1600" i="1" dirty="0" smtClean="0"/>
            <a:t>. </a:t>
          </a:r>
          <a:r>
            <a:rPr lang="en-US" sz="1600" dirty="0" smtClean="0"/>
            <a:t>). </a:t>
          </a:r>
          <a:r>
            <a:rPr lang="ru-RU" sz="1600" dirty="0" err="1" smtClean="0"/>
            <a:t>Бунга</a:t>
          </a:r>
          <a:r>
            <a:rPr lang="ru-RU" sz="1600" dirty="0" smtClean="0"/>
            <a:t> </a:t>
          </a:r>
          <a:r>
            <a:rPr lang="ru-RU" sz="1600" dirty="0" err="1" smtClean="0"/>
            <a:t>сершох</a:t>
          </a:r>
          <a:r>
            <a:rPr lang="uz-Cyrl-UZ" sz="1600" dirty="0" smtClean="0"/>
            <a:t>, ё</a:t>
          </a:r>
          <a:r>
            <a:rPr lang="ru-RU" sz="1600" dirty="0" err="1" smtClean="0"/>
            <a:t>тиб</a:t>
          </a:r>
          <a:r>
            <a:rPr lang="ru-RU" sz="1600" dirty="0" smtClean="0"/>
            <a:t> </a:t>
          </a:r>
          <a:r>
            <a:rPr lang="ru-RU" sz="1600" dirty="0" err="1" smtClean="0"/>
            <a:t>ўсадиган</a:t>
          </a:r>
          <a:r>
            <a:rPr lang="ru-RU" sz="1600" dirty="0" smtClean="0"/>
            <a:t>, </a:t>
          </a:r>
          <a:r>
            <a:rPr lang="ru-RU" sz="1600" dirty="0" err="1" smtClean="0"/>
            <a:t>майда</a:t>
          </a:r>
          <a:r>
            <a:rPr lang="ru-RU" sz="1600" dirty="0" smtClean="0"/>
            <a:t> </a:t>
          </a:r>
          <a:r>
            <a:rPr lang="ru-RU" sz="1600" dirty="0" err="1" smtClean="0"/>
            <a:t>мевали</a:t>
          </a:r>
          <a:r>
            <a:rPr lang="ru-RU" sz="1600" dirty="0" smtClean="0"/>
            <a:t> </a:t>
          </a:r>
          <a:r>
            <a:rPr lang="ru-RU" sz="1600" dirty="0" err="1" smtClean="0"/>
            <a:t>ва</a:t>
          </a:r>
          <a:r>
            <a:rPr lang="ru-RU" sz="1600" dirty="0" smtClean="0"/>
            <a:t> </a:t>
          </a:r>
          <a:r>
            <a:rPr lang="ru-RU" sz="1600" dirty="0" err="1" smtClean="0"/>
            <a:t>мевасининг</a:t>
          </a:r>
          <a:r>
            <a:rPr lang="ru-RU" sz="1600" dirty="0" smtClean="0"/>
            <a:t> </a:t>
          </a:r>
          <a:r>
            <a:rPr lang="ru-RU" sz="1600" dirty="0" err="1" smtClean="0"/>
            <a:t>таркибида</a:t>
          </a:r>
          <a:r>
            <a:rPr lang="ru-RU" sz="1600" dirty="0" smtClean="0"/>
            <a:t> </a:t>
          </a:r>
          <a:r>
            <a:rPr lang="ru-RU" sz="1600" dirty="0" err="1" smtClean="0"/>
            <a:t>кўп</a:t>
          </a:r>
          <a:r>
            <a:rPr lang="ru-RU" sz="1600" dirty="0" smtClean="0"/>
            <a:t> </a:t>
          </a:r>
          <a:r>
            <a:rPr lang="ru-RU" sz="1600" dirty="0" err="1" smtClean="0"/>
            <a:t>миқдорда</a:t>
          </a:r>
          <a:r>
            <a:rPr lang="ru-RU" sz="1600" dirty="0" smtClean="0"/>
            <a:t> </a:t>
          </a:r>
          <a:r>
            <a:rPr lang="ru-RU" sz="1600" dirty="0" err="1" smtClean="0"/>
            <a:t>қуруқ</a:t>
          </a:r>
          <a:r>
            <a:rPr lang="ru-RU" sz="1600" dirty="0" smtClean="0"/>
            <a:t> </a:t>
          </a:r>
          <a:r>
            <a:rPr lang="ru-RU" sz="1600" dirty="0" err="1" smtClean="0"/>
            <a:t>модда</a:t>
          </a:r>
          <a:r>
            <a:rPr lang="ru-RU" sz="1600" dirty="0" smtClean="0"/>
            <a:t> (8-10 %) </a:t>
          </a:r>
          <a:r>
            <a:rPr lang="ru-RU" sz="1600" dirty="0" err="1" smtClean="0"/>
            <a:t>ва</a:t>
          </a:r>
          <a:r>
            <a:rPr lang="ru-RU" sz="1600" dirty="0" smtClean="0"/>
            <a:t> </a:t>
          </a:r>
          <a:r>
            <a:rPr lang="ru-RU" sz="1600" dirty="0" err="1" smtClean="0"/>
            <a:t>шакар</a:t>
          </a:r>
          <a:r>
            <a:rPr lang="ru-RU" sz="1600" dirty="0" smtClean="0"/>
            <a:t> </a:t>
          </a:r>
          <a:r>
            <a:rPr lang="ru-RU" sz="1600" dirty="0" err="1" smtClean="0"/>
            <a:t>сақлайдиган</a:t>
          </a:r>
          <a:r>
            <a:rPr lang="ru-RU" sz="1600" dirty="0" smtClean="0"/>
            <a:t> </a:t>
          </a:r>
          <a:r>
            <a:rPr lang="ru-RU" sz="1600" dirty="0" err="1" smtClean="0"/>
            <a:t>смородинасимон</a:t>
          </a:r>
          <a:r>
            <a:rPr lang="ru-RU" sz="1600" dirty="0" smtClean="0"/>
            <a:t> </a:t>
          </a:r>
          <a:r>
            <a:rPr lang="ru-RU" sz="1600" dirty="0" err="1" smtClean="0"/>
            <a:t>помидорлар</a:t>
          </a:r>
          <a:r>
            <a:rPr lang="ru-RU" sz="1600" dirty="0" smtClean="0"/>
            <a:t> </a:t>
          </a:r>
          <a:r>
            <a:rPr lang="ru-RU" sz="1600" dirty="0" err="1" smtClean="0"/>
            <a:t>киради</a:t>
          </a:r>
          <a:r>
            <a:rPr lang="ru-RU" sz="1600" dirty="0" smtClean="0"/>
            <a:t>.</a:t>
          </a:r>
          <a:endParaRPr lang="ru-RU" sz="1600" dirty="0"/>
        </a:p>
      </dgm:t>
    </dgm:pt>
    <dgm:pt modelId="{37766E19-E18C-4193-867D-D9854AC5F35F}" type="parTrans" cxnId="{E4133B98-122F-456F-AD95-20A2081F9E8B}">
      <dgm:prSet/>
      <dgm:spPr/>
      <dgm:t>
        <a:bodyPr/>
        <a:lstStyle/>
        <a:p>
          <a:endParaRPr lang="ru-RU" sz="2000"/>
        </a:p>
      </dgm:t>
    </dgm:pt>
    <dgm:pt modelId="{DE2C220D-A7D8-46A7-8ADB-1A4894173C85}" type="sibTrans" cxnId="{E4133B98-122F-456F-AD95-20A2081F9E8B}">
      <dgm:prSet/>
      <dgm:spPr/>
      <dgm:t>
        <a:bodyPr/>
        <a:lstStyle/>
        <a:p>
          <a:endParaRPr lang="ru-RU" sz="2000"/>
        </a:p>
      </dgm:t>
    </dgm:pt>
    <dgm:pt modelId="{823ECCE3-A0A7-44A5-998A-AAF4B9276BA1}">
      <dgm:prSet custT="1"/>
      <dgm:spPr>
        <a:solidFill>
          <a:schemeClr val="accent2">
            <a:lumMod val="20000"/>
            <a:lumOff val="80000"/>
          </a:schemeClr>
        </a:solidFill>
      </dgm:spPr>
      <dgm:t>
        <a:bodyPr/>
        <a:lstStyle/>
        <a:p>
          <a:pPr algn="just"/>
          <a:endParaRPr lang="ru-RU" sz="1600" dirty="0"/>
        </a:p>
      </dgm:t>
    </dgm:pt>
    <dgm:pt modelId="{E9FD0D76-E24F-43C4-81CF-21262C9392FF}" type="parTrans" cxnId="{58B349A5-5B79-4D25-9E3E-580F14FDFC0B}">
      <dgm:prSet/>
      <dgm:spPr/>
      <dgm:t>
        <a:bodyPr/>
        <a:lstStyle/>
        <a:p>
          <a:endParaRPr lang="ru-RU" sz="2000"/>
        </a:p>
      </dgm:t>
    </dgm:pt>
    <dgm:pt modelId="{68AAECF7-FED6-4EF1-9D8B-3D008669B4DD}" type="sibTrans" cxnId="{58B349A5-5B79-4D25-9E3E-580F14FDFC0B}">
      <dgm:prSet/>
      <dgm:spPr/>
      <dgm:t>
        <a:bodyPr/>
        <a:lstStyle/>
        <a:p>
          <a:endParaRPr lang="ru-RU" sz="2000"/>
        </a:p>
      </dgm:t>
    </dgm:pt>
    <dgm:pt modelId="{0889B092-822F-4D46-9EC0-667DAE323FBC}">
      <dgm:prSet custT="1"/>
      <dgm:spPr>
        <a:solidFill>
          <a:schemeClr val="accent2">
            <a:lumMod val="20000"/>
            <a:lumOff val="80000"/>
          </a:schemeClr>
        </a:solidFill>
      </dgm:spPr>
      <dgm:t>
        <a:bodyPr/>
        <a:lstStyle/>
        <a:p>
          <a:pPr algn="just"/>
          <a:endParaRPr lang="ru-RU" sz="1600" dirty="0"/>
        </a:p>
      </dgm:t>
    </dgm:pt>
    <dgm:pt modelId="{0E28A1C2-F3E6-432D-93EF-0F5461524093}" type="parTrans" cxnId="{053A0C01-02AF-4D21-A69C-E14FD3ACFA2C}">
      <dgm:prSet/>
      <dgm:spPr/>
      <dgm:t>
        <a:bodyPr/>
        <a:lstStyle/>
        <a:p>
          <a:endParaRPr lang="ru-RU" sz="2000"/>
        </a:p>
      </dgm:t>
    </dgm:pt>
    <dgm:pt modelId="{508A45CE-9BBA-4216-9120-382D89327BB9}" type="sibTrans" cxnId="{053A0C01-02AF-4D21-A69C-E14FD3ACFA2C}">
      <dgm:prSet/>
      <dgm:spPr/>
      <dgm:t>
        <a:bodyPr/>
        <a:lstStyle/>
        <a:p>
          <a:endParaRPr lang="ru-RU" sz="2000"/>
        </a:p>
      </dgm:t>
    </dgm:pt>
    <dgm:pt modelId="{571DDFAA-F658-4F7D-8708-8B2FF520CF88}">
      <dgm:prSet custT="1"/>
      <dgm:spPr>
        <a:solidFill>
          <a:schemeClr val="accent2">
            <a:lumMod val="20000"/>
            <a:lumOff val="80000"/>
          </a:schemeClr>
        </a:solidFill>
      </dgm:spPr>
      <dgm:t>
        <a:bodyPr/>
        <a:lstStyle/>
        <a:p>
          <a:pPr algn="just"/>
          <a:r>
            <a:rPr lang="ru-RU" sz="1600" dirty="0" smtClean="0"/>
            <a:t>Ярим </a:t>
          </a:r>
          <a:r>
            <a:rPr lang="ru-RU" sz="1600" dirty="0" err="1" smtClean="0"/>
            <a:t>маданий</a:t>
          </a:r>
          <a:r>
            <a:rPr lang="ru-RU" sz="1600" dirty="0" smtClean="0"/>
            <a:t> помидор (</a:t>
          </a:r>
          <a:r>
            <a:rPr lang="en-US" sz="1600" i="1" dirty="0" smtClean="0"/>
            <a:t>L</a:t>
          </a:r>
          <a:r>
            <a:rPr lang="ru-RU" sz="1600" i="1" dirty="0" smtClean="0"/>
            <a:t>. </a:t>
          </a:r>
          <a:r>
            <a:rPr lang="en-US" sz="1600" i="1" dirty="0" err="1" smtClean="0"/>
            <a:t>esculentum</a:t>
          </a:r>
          <a:r>
            <a:rPr lang="en-US" sz="1600" i="1" dirty="0" smtClean="0"/>
            <a:t> </a:t>
          </a:r>
          <a:r>
            <a:rPr lang="en-US" sz="1600" i="1" dirty="0" err="1" smtClean="0"/>
            <a:t>supsp</a:t>
          </a:r>
          <a:r>
            <a:rPr lang="ru-RU" sz="1600" i="1" dirty="0" smtClean="0"/>
            <a:t>. </a:t>
          </a:r>
          <a:r>
            <a:rPr lang="en-US" sz="1600" i="1" dirty="0" err="1" smtClean="0"/>
            <a:t>Subspon</a:t>
          </a:r>
          <a:r>
            <a:rPr lang="en-US" sz="1600" i="1" dirty="0" smtClean="0"/>
            <a:t> </a:t>
          </a:r>
          <a:r>
            <a:rPr lang="en-US" sz="1600" i="1" dirty="0" err="1" smtClean="0"/>
            <a:t>taneum</a:t>
          </a:r>
          <a:r>
            <a:rPr lang="en-US" sz="1600" i="1" dirty="0" smtClean="0"/>
            <a:t> </a:t>
          </a:r>
          <a:r>
            <a:rPr lang="en-US" sz="1600" i="1" dirty="0" err="1" smtClean="0"/>
            <a:t>Berzn</a:t>
          </a:r>
          <a:r>
            <a:rPr lang="ru-RU" sz="1600" i="1" dirty="0" smtClean="0"/>
            <a:t>.</a:t>
          </a:r>
          <a:r>
            <a:rPr lang="ru-RU" sz="1600" dirty="0" smtClean="0"/>
            <a:t>). </a:t>
          </a:r>
          <a:r>
            <a:rPr lang="ru-RU" sz="1600" dirty="0" err="1" smtClean="0"/>
            <a:t>Бу</a:t>
          </a:r>
          <a:r>
            <a:rPr lang="ru-RU" sz="1600" dirty="0" smtClean="0"/>
            <a:t> </a:t>
          </a:r>
          <a:r>
            <a:rPr lang="ru-RU" sz="1600" dirty="0" err="1" smtClean="0"/>
            <a:t>кенжа</a:t>
          </a:r>
          <a:r>
            <a:rPr lang="ru-RU" sz="1600" dirty="0" smtClean="0"/>
            <a:t> тур </a:t>
          </a:r>
          <a:r>
            <a:rPr lang="ru-RU" sz="1600" dirty="0" err="1" smtClean="0"/>
            <a:t>ўсимликлари</a:t>
          </a:r>
          <a:r>
            <a:rPr lang="ru-RU" sz="1600" dirty="0" smtClean="0"/>
            <a:t> </a:t>
          </a:r>
          <a:r>
            <a:rPr lang="ru-RU" sz="1600" dirty="0" err="1" smtClean="0"/>
            <a:t>пояси</a:t>
          </a:r>
          <a:r>
            <a:rPr lang="ru-RU" sz="1600" dirty="0" smtClean="0"/>
            <a:t> </a:t>
          </a:r>
          <a:r>
            <a:rPr lang="ru-RU" sz="1600" dirty="0" err="1" smtClean="0"/>
            <a:t>ётиб</a:t>
          </a:r>
          <a:r>
            <a:rPr lang="ru-RU" sz="1600" dirty="0" smtClean="0"/>
            <a:t> </a:t>
          </a:r>
          <a:r>
            <a:rPr lang="ru-RU" sz="1600" dirty="0" err="1" smtClean="0"/>
            <a:t>ёки</a:t>
          </a:r>
          <a:r>
            <a:rPr lang="ru-RU" sz="1600" dirty="0" smtClean="0"/>
            <a:t> тик </a:t>
          </a:r>
          <a:r>
            <a:rPr lang="ru-RU" sz="1600" dirty="0" err="1" smtClean="0"/>
            <a:t>ўсади</a:t>
          </a:r>
          <a:r>
            <a:rPr lang="ru-RU" sz="1600" dirty="0" smtClean="0"/>
            <a:t>, </a:t>
          </a:r>
          <a:r>
            <a:rPr lang="ru-RU" sz="1600" dirty="0" err="1" smtClean="0"/>
            <a:t>меваси</a:t>
          </a:r>
          <a:r>
            <a:rPr lang="ru-RU" sz="1600" dirty="0" smtClean="0"/>
            <a:t> </a:t>
          </a:r>
          <a:r>
            <a:rPr lang="ru-RU" sz="1600" dirty="0" err="1" smtClean="0"/>
            <a:t>майда</a:t>
          </a:r>
          <a:r>
            <a:rPr lang="ru-RU" sz="1600" dirty="0" smtClean="0"/>
            <a:t> (20-30 г). улар </a:t>
          </a:r>
          <a:r>
            <a:rPr lang="ru-RU" sz="1600" dirty="0" err="1" smtClean="0"/>
            <a:t>меваларининг</a:t>
          </a:r>
          <a:r>
            <a:rPr lang="ru-RU" sz="1600" dirty="0" smtClean="0"/>
            <a:t> </a:t>
          </a:r>
          <a:r>
            <a:rPr lang="ru-RU" sz="1600" dirty="0" err="1" smtClean="0"/>
            <a:t>йириклиги</a:t>
          </a:r>
          <a:r>
            <a:rPr lang="ru-RU" sz="1600" dirty="0" smtClean="0"/>
            <a:t> </a:t>
          </a:r>
          <a:r>
            <a:rPr lang="ru-RU" sz="1600" dirty="0" err="1" smtClean="0"/>
            <a:t>ва</a:t>
          </a:r>
          <a:r>
            <a:rPr lang="ru-RU" sz="1600" dirty="0" smtClean="0"/>
            <a:t> </a:t>
          </a:r>
          <a:r>
            <a:rPr lang="ru-RU" sz="1600" dirty="0" err="1" smtClean="0"/>
            <a:t>шаклиги</a:t>
          </a:r>
          <a:r>
            <a:rPr lang="ru-RU" sz="1600" dirty="0" smtClean="0"/>
            <a:t> </a:t>
          </a:r>
          <a:r>
            <a:rPr lang="ru-RU" sz="1600" dirty="0" err="1" smtClean="0"/>
            <a:t>қараб</a:t>
          </a:r>
          <a:r>
            <a:rPr lang="ru-RU" sz="1600" dirty="0" smtClean="0"/>
            <a:t> </a:t>
          </a:r>
          <a:r>
            <a:rPr lang="ru-RU" sz="1600" dirty="0" err="1" smtClean="0"/>
            <a:t>бир-биридан</a:t>
          </a:r>
          <a:r>
            <a:rPr lang="ru-RU" sz="1600" dirty="0" smtClean="0"/>
            <a:t> </a:t>
          </a:r>
          <a:r>
            <a:rPr lang="ru-RU" sz="1600" dirty="0" err="1" smtClean="0"/>
            <a:t>фарқланадиган</a:t>
          </a:r>
          <a:r>
            <a:rPr lang="ru-RU" sz="1600" dirty="0" smtClean="0"/>
            <a:t> </a:t>
          </a:r>
          <a:r>
            <a:rPr lang="ru-RU" sz="1600" dirty="0" err="1" smtClean="0"/>
            <a:t>олчасимон</a:t>
          </a:r>
          <a:r>
            <a:rPr lang="ru-RU" sz="1600" dirty="0" smtClean="0"/>
            <a:t>, </a:t>
          </a:r>
          <a:r>
            <a:rPr lang="ru-RU" sz="1600" dirty="0" err="1" smtClean="0"/>
            <a:t>ноксимон</a:t>
          </a:r>
          <a:r>
            <a:rPr lang="ru-RU" sz="1600" dirty="0" smtClean="0"/>
            <a:t>, </a:t>
          </a:r>
          <a:r>
            <a:rPr lang="ru-RU" sz="1600" dirty="0" err="1" smtClean="0"/>
            <a:t>олхўрисимон</a:t>
          </a:r>
          <a:r>
            <a:rPr lang="ru-RU" sz="1600" dirty="0" smtClean="0"/>
            <a:t>, </a:t>
          </a:r>
          <a:r>
            <a:rPr lang="ru-RU" sz="1600" dirty="0" err="1" smtClean="0"/>
            <a:t>узунчоқ</a:t>
          </a:r>
          <a:r>
            <a:rPr lang="ru-RU" sz="1600" dirty="0" smtClean="0"/>
            <a:t> </a:t>
          </a:r>
          <a:r>
            <a:rPr lang="ru-RU" sz="1600" dirty="0" err="1" smtClean="0"/>
            <a:t>ва</a:t>
          </a:r>
          <a:r>
            <a:rPr lang="ru-RU" sz="1600" dirty="0" smtClean="0"/>
            <a:t> </a:t>
          </a:r>
          <a:r>
            <a:rPr lang="ru-RU" sz="1600" dirty="0" err="1" smtClean="0"/>
            <a:t>кўп</a:t>
          </a:r>
          <a:r>
            <a:rPr lang="ru-RU" sz="1600" dirty="0" smtClean="0"/>
            <a:t> </a:t>
          </a:r>
          <a:r>
            <a:rPr lang="ru-RU" sz="1600" dirty="0" err="1" smtClean="0"/>
            <a:t>уяли</a:t>
          </a:r>
          <a:r>
            <a:rPr lang="ru-RU" sz="1600" dirty="0" smtClean="0"/>
            <a:t> </a:t>
          </a:r>
          <a:r>
            <a:rPr lang="ru-RU" sz="1600" dirty="0" err="1" smtClean="0"/>
            <a:t>хилларга</a:t>
          </a:r>
          <a:r>
            <a:rPr lang="ru-RU" sz="1600" dirty="0" smtClean="0"/>
            <a:t> </a:t>
          </a:r>
          <a:r>
            <a:rPr lang="ru-RU" sz="1600" dirty="0" err="1" smtClean="0"/>
            <a:t>бўлинади</a:t>
          </a:r>
          <a:r>
            <a:rPr lang="ru-RU" sz="1600" dirty="0" smtClean="0"/>
            <a:t> (5</a:t>
          </a:r>
          <a:r>
            <a:rPr lang="uz-Cyrl-UZ" sz="1600" dirty="0" smtClean="0"/>
            <a:t>5</a:t>
          </a:r>
          <a:r>
            <a:rPr lang="ru-RU" sz="1600" dirty="0" smtClean="0"/>
            <a:t>-</a:t>
          </a:r>
          <a:r>
            <a:rPr lang="ru-RU" sz="1600" dirty="0" err="1" smtClean="0"/>
            <a:t>расм</a:t>
          </a:r>
          <a:r>
            <a:rPr lang="ru-RU" sz="1600" dirty="0" smtClean="0"/>
            <a:t>). Ярим </a:t>
          </a:r>
          <a:r>
            <a:rPr lang="ru-RU" sz="1600" dirty="0" err="1" smtClean="0"/>
            <a:t>маданий</a:t>
          </a:r>
          <a:r>
            <a:rPr lang="ru-RU" sz="1600" dirty="0" smtClean="0"/>
            <a:t> помидор </a:t>
          </a:r>
          <a:r>
            <a:rPr lang="ru-RU" sz="1600" dirty="0" err="1" smtClean="0"/>
            <a:t>хилларининг</a:t>
          </a:r>
          <a:r>
            <a:rPr lang="ru-RU" sz="1600" dirty="0" smtClean="0"/>
            <a:t> </a:t>
          </a:r>
          <a:r>
            <a:rPr lang="ru-RU" sz="1600" dirty="0" err="1" smtClean="0"/>
            <a:t>яхши</a:t>
          </a:r>
          <a:r>
            <a:rPr lang="ru-RU" sz="1600" dirty="0" smtClean="0"/>
            <a:t> </a:t>
          </a:r>
          <a:r>
            <a:rPr lang="ru-RU" sz="1600" dirty="0" err="1" smtClean="0"/>
            <a:t>хусусияти</a:t>
          </a:r>
          <a:r>
            <a:rPr lang="ru-RU" sz="1600" dirty="0" smtClean="0"/>
            <a:t> </a:t>
          </a:r>
          <a:r>
            <a:rPr lang="ru-RU" sz="1600" dirty="0" err="1" smtClean="0"/>
            <a:t>шундаки</a:t>
          </a:r>
          <a:r>
            <a:rPr lang="ru-RU" sz="1600" dirty="0" smtClean="0"/>
            <a:t>, улар </a:t>
          </a:r>
          <a:r>
            <a:rPr lang="ru-RU" sz="1600" dirty="0" err="1" smtClean="0"/>
            <a:t>иқлим</a:t>
          </a:r>
          <a:r>
            <a:rPr lang="ru-RU" sz="1600" dirty="0" smtClean="0"/>
            <a:t> </a:t>
          </a:r>
          <a:r>
            <a:rPr lang="ru-RU" sz="1600" dirty="0" err="1" smtClean="0"/>
            <a:t>ва</a:t>
          </a:r>
          <a:r>
            <a:rPr lang="ru-RU" sz="1600" dirty="0" smtClean="0"/>
            <a:t> </a:t>
          </a:r>
          <a:r>
            <a:rPr lang="ru-RU" sz="1600" dirty="0" err="1" smtClean="0"/>
            <a:t>тупроқ</a:t>
          </a:r>
          <a:r>
            <a:rPr lang="ru-RU" sz="1600" dirty="0" smtClean="0"/>
            <a:t> </a:t>
          </a:r>
          <a:r>
            <a:rPr lang="ru-RU" sz="1600" dirty="0" err="1" smtClean="0"/>
            <a:t>шароитига</a:t>
          </a:r>
          <a:r>
            <a:rPr lang="ru-RU" sz="1600" dirty="0" smtClean="0"/>
            <a:t> </a:t>
          </a:r>
          <a:r>
            <a:rPr lang="ru-RU" sz="1600" dirty="0" err="1" smtClean="0"/>
            <a:t>талабчан</a:t>
          </a:r>
          <a:r>
            <a:rPr lang="ru-RU" sz="1600" dirty="0" smtClean="0"/>
            <a:t> </a:t>
          </a:r>
          <a:r>
            <a:rPr lang="ru-RU" sz="1600" dirty="0" err="1" smtClean="0"/>
            <a:t>эмас</a:t>
          </a:r>
          <a:r>
            <a:rPr lang="ru-RU" sz="1600" dirty="0" smtClean="0"/>
            <a:t>, </a:t>
          </a:r>
          <a:r>
            <a:rPr lang="ru-RU" sz="1600" dirty="0" err="1" smtClean="0"/>
            <a:t>юқори</a:t>
          </a:r>
          <a:r>
            <a:rPr lang="ru-RU" sz="1600" dirty="0" smtClean="0"/>
            <a:t> </a:t>
          </a:r>
          <a:r>
            <a:rPr lang="ru-RU" sz="1600" dirty="0" err="1" smtClean="0"/>
            <a:t>ҳароратга</a:t>
          </a:r>
          <a:r>
            <a:rPr lang="ru-RU" sz="1600" dirty="0" smtClean="0"/>
            <a:t>, </a:t>
          </a:r>
          <a:r>
            <a:rPr lang="ru-RU" sz="1600" dirty="0" err="1" smtClean="0"/>
            <a:t>қўрғоқчилик</a:t>
          </a:r>
          <a:r>
            <a:rPr lang="ru-RU" sz="1600" dirty="0" smtClean="0"/>
            <a:t> </a:t>
          </a:r>
          <a:r>
            <a:rPr lang="ru-RU" sz="1600" dirty="0" err="1" smtClean="0"/>
            <a:t>ва</a:t>
          </a:r>
          <a:r>
            <a:rPr lang="ru-RU" sz="1600" dirty="0" smtClean="0"/>
            <a:t> </a:t>
          </a:r>
          <a:r>
            <a:rPr lang="ru-RU" sz="1600" dirty="0" err="1" smtClean="0"/>
            <a:t>замбуруғли</a:t>
          </a:r>
          <a:r>
            <a:rPr lang="ru-RU" sz="1600" dirty="0" smtClean="0"/>
            <a:t> </a:t>
          </a:r>
          <a:r>
            <a:rPr lang="ru-RU" sz="1600" dirty="0" err="1" smtClean="0"/>
            <a:t>касалликларга</a:t>
          </a:r>
          <a:r>
            <a:rPr lang="ru-RU" sz="1600" dirty="0" smtClean="0"/>
            <a:t> </a:t>
          </a:r>
          <a:r>
            <a:rPr lang="ru-RU" sz="1600" dirty="0" err="1" smtClean="0"/>
            <a:t>чидамли</a:t>
          </a:r>
          <a:r>
            <a:rPr lang="ru-RU" sz="1600" dirty="0" smtClean="0"/>
            <a:t>. </a:t>
          </a:r>
          <a:r>
            <a:rPr lang="ru-RU" sz="1600" dirty="0" err="1" smtClean="0"/>
            <a:t>Меваси</a:t>
          </a:r>
          <a:r>
            <a:rPr lang="ru-RU" sz="1600" dirty="0" smtClean="0"/>
            <a:t> </a:t>
          </a:r>
          <a:r>
            <a:rPr lang="ru-RU" sz="1600" dirty="0" err="1" smtClean="0"/>
            <a:t>таркибида</a:t>
          </a:r>
          <a:r>
            <a:rPr lang="ru-RU" sz="1600" dirty="0" smtClean="0"/>
            <a:t> </a:t>
          </a:r>
          <a:r>
            <a:rPr lang="ru-RU" sz="1600" dirty="0" err="1" smtClean="0"/>
            <a:t>қуруқ</a:t>
          </a:r>
          <a:r>
            <a:rPr lang="ru-RU" sz="1600" dirty="0" smtClean="0"/>
            <a:t> </a:t>
          </a:r>
          <a:r>
            <a:rPr lang="ru-RU" sz="1600" dirty="0" err="1" smtClean="0"/>
            <a:t>модда</a:t>
          </a:r>
          <a:r>
            <a:rPr lang="ru-RU" sz="1600" dirty="0" smtClean="0"/>
            <a:t> </a:t>
          </a:r>
          <a:r>
            <a:rPr lang="ru-RU" sz="1600" dirty="0" err="1" smtClean="0"/>
            <a:t>кўплиги</a:t>
          </a:r>
          <a:r>
            <a:rPr lang="ru-RU" sz="1600" dirty="0" smtClean="0"/>
            <a:t> </a:t>
          </a:r>
          <a:r>
            <a:rPr lang="ru-RU" sz="1600" dirty="0" err="1" smtClean="0"/>
            <a:t>ва</a:t>
          </a:r>
          <a:r>
            <a:rPr lang="ru-RU" sz="1600" dirty="0" smtClean="0"/>
            <a:t> </a:t>
          </a:r>
          <a:r>
            <a:rPr lang="ru-RU" sz="1600" dirty="0" err="1" smtClean="0"/>
            <a:t>пўстининг</a:t>
          </a:r>
          <a:r>
            <a:rPr lang="ru-RU" sz="1600" dirty="0" smtClean="0"/>
            <a:t> </a:t>
          </a:r>
          <a:r>
            <a:rPr lang="ru-RU" sz="1600" dirty="0" err="1" smtClean="0"/>
            <a:t>қаттиқлиги</a:t>
          </a:r>
          <a:r>
            <a:rPr lang="ru-RU" sz="1600" dirty="0" smtClean="0"/>
            <a:t>, </a:t>
          </a:r>
          <a:r>
            <a:rPr lang="ru-RU" sz="1600" dirty="0" err="1" smtClean="0"/>
            <a:t>яъни</a:t>
          </a:r>
          <a:r>
            <a:rPr lang="ru-RU" sz="1600" dirty="0" smtClean="0"/>
            <a:t> </a:t>
          </a:r>
          <a:r>
            <a:rPr lang="ru-RU" sz="1600" dirty="0" err="1" smtClean="0"/>
            <a:t>ёрилиб</a:t>
          </a:r>
          <a:r>
            <a:rPr lang="ru-RU" sz="1600" dirty="0" smtClean="0"/>
            <a:t> </a:t>
          </a:r>
          <a:r>
            <a:rPr lang="ru-RU" sz="1600" dirty="0" err="1" smtClean="0"/>
            <a:t>кетмаслиги</a:t>
          </a:r>
          <a:r>
            <a:rPr lang="ru-RU" sz="1600" dirty="0" smtClean="0"/>
            <a:t> </a:t>
          </a:r>
          <a:r>
            <a:rPr lang="ru-RU" sz="1600" dirty="0" err="1" smtClean="0"/>
            <a:t>билан</a:t>
          </a:r>
          <a:r>
            <a:rPr lang="ru-RU" sz="1600" dirty="0" smtClean="0"/>
            <a:t> </a:t>
          </a:r>
          <a:r>
            <a:rPr lang="ru-RU" sz="1600" dirty="0" err="1" smtClean="0"/>
            <a:t>характерланади</a:t>
          </a:r>
          <a:r>
            <a:rPr lang="ru-RU" sz="1600" dirty="0" smtClean="0"/>
            <a:t>. У </a:t>
          </a:r>
          <a:r>
            <a:rPr lang="ru-RU" sz="1600" dirty="0" err="1" smtClean="0"/>
            <a:t>ўзининг</a:t>
          </a:r>
          <a:r>
            <a:rPr lang="ru-RU" sz="1600" dirty="0" smtClean="0"/>
            <a:t> шу </a:t>
          </a:r>
          <a:r>
            <a:rPr lang="ru-RU" sz="1600" dirty="0" err="1" smtClean="0"/>
            <a:t>хусусиятлари</a:t>
          </a:r>
          <a:r>
            <a:rPr lang="ru-RU" sz="1600" dirty="0" smtClean="0"/>
            <a:t> </a:t>
          </a:r>
          <a:r>
            <a:rPr lang="ru-RU" sz="1600" dirty="0" err="1" smtClean="0"/>
            <a:t>ҳамда</a:t>
          </a:r>
          <a:r>
            <a:rPr lang="ru-RU" sz="1600" dirty="0" smtClean="0"/>
            <a:t> </a:t>
          </a:r>
          <a:r>
            <a:rPr lang="ru-RU" sz="1600" dirty="0" err="1" smtClean="0"/>
            <a:t>меваларнинг</a:t>
          </a:r>
          <a:r>
            <a:rPr lang="ru-RU" sz="1600" dirty="0" smtClean="0"/>
            <a:t> </a:t>
          </a:r>
          <a:r>
            <a:rPr lang="ru-RU" sz="1600" dirty="0" err="1" smtClean="0"/>
            <a:t>майдалиги</a:t>
          </a:r>
          <a:r>
            <a:rPr lang="ru-RU" sz="1600" dirty="0" smtClean="0"/>
            <a:t> </a:t>
          </a:r>
          <a:r>
            <a:rPr lang="ru-RU" sz="1600" dirty="0" err="1" smtClean="0"/>
            <a:t>туфайли</a:t>
          </a:r>
          <a:r>
            <a:rPr lang="ru-RU" sz="1600" dirty="0" smtClean="0"/>
            <a:t> </a:t>
          </a:r>
          <a:r>
            <a:rPr lang="ru-RU" sz="1600" dirty="0" err="1" smtClean="0"/>
            <a:t>бутунлигича</a:t>
          </a:r>
          <a:r>
            <a:rPr lang="ru-RU" sz="1600" dirty="0" smtClean="0"/>
            <a:t> </a:t>
          </a:r>
          <a:r>
            <a:rPr lang="ru-RU" sz="1600" dirty="0" err="1" smtClean="0"/>
            <a:t>консерва</a:t>
          </a:r>
          <a:r>
            <a:rPr lang="ru-RU" sz="1600" dirty="0" smtClean="0"/>
            <a:t> </a:t>
          </a:r>
          <a:r>
            <a:rPr lang="ru-RU" sz="1600" dirty="0" err="1" smtClean="0"/>
            <a:t>қилиш</a:t>
          </a:r>
          <a:r>
            <a:rPr lang="ru-RU" sz="1600" dirty="0" smtClean="0"/>
            <a:t> (</a:t>
          </a:r>
          <a:r>
            <a:rPr lang="ru-RU" sz="1600" dirty="0" err="1" smtClean="0"/>
            <a:t>мариновкалаш</a:t>
          </a:r>
          <a:r>
            <a:rPr lang="ru-RU" sz="1600" dirty="0" smtClean="0"/>
            <a:t>, </a:t>
          </a:r>
          <a:r>
            <a:rPr lang="ru-RU" sz="1600" dirty="0" err="1" smtClean="0"/>
            <a:t>тузлаш</a:t>
          </a:r>
          <a:r>
            <a:rPr lang="ru-RU" sz="1600" dirty="0" smtClean="0"/>
            <a:t>) </a:t>
          </a:r>
          <a:r>
            <a:rPr lang="ru-RU" sz="1600" dirty="0" err="1" smtClean="0"/>
            <a:t>учун</a:t>
          </a:r>
          <a:r>
            <a:rPr lang="ru-RU" sz="1600" dirty="0" smtClean="0"/>
            <a:t> </a:t>
          </a:r>
          <a:r>
            <a:rPr lang="ru-RU" sz="1600" dirty="0" err="1" smtClean="0"/>
            <a:t>жуда</a:t>
          </a:r>
          <a:r>
            <a:rPr lang="ru-RU" sz="1600" dirty="0" smtClean="0"/>
            <a:t> </a:t>
          </a:r>
          <a:r>
            <a:rPr lang="ru-RU" sz="1600" dirty="0" err="1" smtClean="0"/>
            <a:t>мос</a:t>
          </a:r>
          <a:r>
            <a:rPr lang="ru-RU" sz="1600" dirty="0" smtClean="0"/>
            <a:t>. </a:t>
          </a:r>
          <a:r>
            <a:rPr lang="ru-RU" sz="1600" dirty="0" err="1" smtClean="0"/>
            <a:t>Шунинг</a:t>
          </a:r>
          <a:r>
            <a:rPr lang="ru-RU" sz="1600" dirty="0" smtClean="0"/>
            <a:t> </a:t>
          </a:r>
          <a:r>
            <a:rPr lang="ru-RU" sz="1600" dirty="0" err="1" smtClean="0"/>
            <a:t>учун</a:t>
          </a:r>
          <a:r>
            <a:rPr lang="ru-RU" sz="1600" dirty="0" smtClean="0"/>
            <a:t> </a:t>
          </a:r>
          <a:r>
            <a:rPr lang="ru-RU" sz="1600" dirty="0" err="1" smtClean="0"/>
            <a:t>консервалаш</a:t>
          </a:r>
          <a:r>
            <a:rPr lang="ru-RU" sz="1600" dirty="0" smtClean="0"/>
            <a:t> </a:t>
          </a:r>
          <a:r>
            <a:rPr lang="ru-RU" sz="1600" dirty="0" err="1" smtClean="0"/>
            <a:t>ва</a:t>
          </a:r>
          <a:r>
            <a:rPr lang="ru-RU" sz="1600" dirty="0" smtClean="0"/>
            <a:t> </a:t>
          </a:r>
          <a:r>
            <a:rPr lang="ru-RU" sz="1600" dirty="0" err="1" smtClean="0"/>
            <a:t>узоқ</a:t>
          </a:r>
          <a:r>
            <a:rPr lang="ru-RU" sz="1600" dirty="0" smtClean="0"/>
            <a:t> </a:t>
          </a:r>
          <a:r>
            <a:rPr lang="ru-RU" sz="1600" dirty="0" err="1" smtClean="0"/>
            <a:t>ташишга</a:t>
          </a:r>
          <a:r>
            <a:rPr lang="ru-RU" sz="1600" dirty="0" smtClean="0"/>
            <a:t> </a:t>
          </a:r>
          <a:r>
            <a:rPr lang="ru-RU" sz="1600" dirty="0" err="1" smtClean="0"/>
            <a:t>яроқли</a:t>
          </a:r>
          <a:r>
            <a:rPr lang="ru-RU" sz="1600" dirty="0" smtClean="0"/>
            <a:t> </a:t>
          </a:r>
          <a:r>
            <a:rPr lang="ru-RU" sz="1600" dirty="0" err="1" smtClean="0"/>
            <a:t>селекцион</a:t>
          </a:r>
          <a:r>
            <a:rPr lang="ru-RU" sz="1600" dirty="0" smtClean="0"/>
            <a:t> </a:t>
          </a:r>
          <a:r>
            <a:rPr lang="ru-RU" sz="1600" dirty="0" err="1" smtClean="0"/>
            <a:t>навлар</a:t>
          </a:r>
          <a:r>
            <a:rPr lang="ru-RU" sz="1600" dirty="0" smtClean="0"/>
            <a:t> </a:t>
          </a:r>
          <a:r>
            <a:rPr lang="ru-RU" sz="1600" dirty="0" err="1" smtClean="0"/>
            <a:t>ярати</a:t>
          </a:r>
          <a:r>
            <a:rPr lang="uz-Cyrl-UZ" sz="1600" dirty="0" smtClean="0"/>
            <a:t>ш</a:t>
          </a:r>
          <a:r>
            <a:rPr lang="ru-RU" sz="1600" dirty="0" smtClean="0"/>
            <a:t>да ярим </a:t>
          </a:r>
          <a:r>
            <a:rPr lang="ru-RU" sz="1600" dirty="0" err="1" smtClean="0"/>
            <a:t>маданий</a:t>
          </a:r>
          <a:r>
            <a:rPr lang="ru-RU" sz="1600" dirty="0" smtClean="0"/>
            <a:t> помидор </a:t>
          </a:r>
          <a:r>
            <a:rPr lang="ru-RU" sz="1600" dirty="0" err="1" smtClean="0"/>
            <a:t>хиллари</a:t>
          </a:r>
          <a:r>
            <a:rPr lang="ru-RU" sz="1600" dirty="0" smtClean="0"/>
            <a:t> </a:t>
          </a:r>
          <a:r>
            <a:rPr lang="ru-RU" sz="1600" dirty="0" err="1" smtClean="0"/>
            <a:t>бошланғич</a:t>
          </a:r>
          <a:r>
            <a:rPr lang="ru-RU" sz="1600" dirty="0" smtClean="0"/>
            <a:t> материал </a:t>
          </a:r>
          <a:r>
            <a:rPr lang="ru-RU" sz="1600" dirty="0" err="1" smtClean="0"/>
            <a:t>бўлиб</a:t>
          </a:r>
          <a:r>
            <a:rPr lang="ru-RU" sz="1600" dirty="0" smtClean="0"/>
            <a:t> </a:t>
          </a:r>
          <a:r>
            <a:rPr lang="ru-RU" sz="1600" dirty="0" err="1" smtClean="0"/>
            <a:t>хизмат</a:t>
          </a:r>
          <a:r>
            <a:rPr lang="ru-RU" sz="1600" dirty="0" smtClean="0"/>
            <a:t> </a:t>
          </a:r>
          <a:r>
            <a:rPr lang="ru-RU" sz="1600" dirty="0" err="1" smtClean="0"/>
            <a:t>қилади</a:t>
          </a:r>
          <a:r>
            <a:rPr lang="ru-RU" sz="1600" dirty="0" smtClean="0"/>
            <a:t>.</a:t>
          </a:r>
          <a:endParaRPr lang="ru-RU" sz="1600" dirty="0"/>
        </a:p>
      </dgm:t>
    </dgm:pt>
    <dgm:pt modelId="{16A1C0C5-203B-4455-B25E-334F0FF109C6}" type="parTrans" cxnId="{F3C06713-F3C3-484B-845A-A8EEDB911535}">
      <dgm:prSet/>
      <dgm:spPr/>
      <dgm:t>
        <a:bodyPr/>
        <a:lstStyle/>
        <a:p>
          <a:endParaRPr lang="ru-RU" sz="2000"/>
        </a:p>
      </dgm:t>
    </dgm:pt>
    <dgm:pt modelId="{B56280D6-F370-4E85-AFB7-27C1DCFE2A45}" type="sibTrans" cxnId="{F3C06713-F3C3-484B-845A-A8EEDB911535}">
      <dgm:prSet/>
      <dgm:spPr/>
      <dgm:t>
        <a:bodyPr/>
        <a:lstStyle/>
        <a:p>
          <a:endParaRPr lang="ru-RU" sz="2000"/>
        </a:p>
      </dgm:t>
    </dgm:pt>
    <dgm:pt modelId="{6CB56689-16C3-418D-933D-AD99663A455A}">
      <dgm:prSet custT="1"/>
      <dgm:spPr>
        <a:solidFill>
          <a:schemeClr val="accent2">
            <a:lumMod val="20000"/>
            <a:lumOff val="80000"/>
          </a:schemeClr>
        </a:solidFill>
      </dgm:spPr>
      <dgm:t>
        <a:bodyPr/>
        <a:lstStyle/>
        <a:p>
          <a:pPr algn="just"/>
          <a:r>
            <a:rPr lang="ru-RU" sz="1600" dirty="0" err="1" smtClean="0"/>
            <a:t>Маданий</a:t>
          </a:r>
          <a:r>
            <a:rPr lang="ru-RU" sz="1600" dirty="0" smtClean="0"/>
            <a:t> помидор (</a:t>
          </a:r>
          <a:r>
            <a:rPr lang="en-US" sz="1600" i="1" dirty="0" smtClean="0"/>
            <a:t>L</a:t>
          </a:r>
          <a:r>
            <a:rPr lang="ru-RU" sz="1600" i="1" dirty="0" smtClean="0"/>
            <a:t>. </a:t>
          </a:r>
          <a:r>
            <a:rPr lang="en-US" sz="1600" i="1" dirty="0" err="1" smtClean="0"/>
            <a:t>esculentum</a:t>
          </a:r>
          <a:r>
            <a:rPr lang="ru-RU" sz="1600" i="1" dirty="0" smtClean="0"/>
            <a:t>  </a:t>
          </a:r>
          <a:r>
            <a:rPr lang="en-US" sz="1600" i="1" dirty="0" err="1" smtClean="0"/>
            <a:t>subsp</a:t>
          </a:r>
          <a:r>
            <a:rPr lang="ru-RU" sz="1600" i="1" dirty="0" smtClean="0"/>
            <a:t>. </a:t>
          </a:r>
          <a:r>
            <a:rPr lang="en-US" sz="1600" i="1" dirty="0" err="1" smtClean="0"/>
            <a:t>cultum</a:t>
          </a:r>
          <a:r>
            <a:rPr lang="en-US" sz="1600" i="1" dirty="0" smtClean="0"/>
            <a:t> Br</a:t>
          </a:r>
          <a:r>
            <a:rPr lang="ru-RU" sz="1600" i="1" dirty="0" smtClean="0"/>
            <a:t>е</a:t>
          </a:r>
          <a:r>
            <a:rPr lang="en-US" sz="1600" i="1" dirty="0" err="1" smtClean="0"/>
            <a:t>zn</a:t>
          </a:r>
          <a:r>
            <a:rPr lang="ru-RU" sz="1600" i="1" dirty="0" smtClean="0"/>
            <a:t>.</a:t>
          </a:r>
          <a:r>
            <a:rPr lang="ru-RU" sz="1600" dirty="0" smtClean="0"/>
            <a:t>). </a:t>
          </a:r>
          <a:r>
            <a:rPr lang="ru-RU" sz="1600" dirty="0" err="1" smtClean="0"/>
            <a:t>Бу</a:t>
          </a:r>
          <a:r>
            <a:rPr lang="ru-RU" sz="1600" dirty="0" smtClean="0"/>
            <a:t> </a:t>
          </a:r>
          <a:r>
            <a:rPr lang="ru-RU" sz="1600" dirty="0" err="1" smtClean="0"/>
            <a:t>кенжа</a:t>
          </a:r>
          <a:r>
            <a:rPr lang="ru-RU" sz="1600" dirty="0" smtClean="0"/>
            <a:t> тур </a:t>
          </a:r>
          <a:r>
            <a:rPr lang="ru-RU" sz="1600" dirty="0" err="1" smtClean="0"/>
            <a:t>навлари</a:t>
          </a:r>
          <a:r>
            <a:rPr lang="ru-RU" sz="1600" dirty="0" smtClean="0"/>
            <a:t> </a:t>
          </a:r>
          <a:r>
            <a:rPr lang="ru-RU" sz="1600" dirty="0" err="1" smtClean="0"/>
            <a:t>хилма</a:t>
          </a:r>
          <a:r>
            <a:rPr lang="ru-RU" sz="1600" dirty="0" smtClean="0"/>
            <a:t>-хил </a:t>
          </a:r>
          <a:r>
            <a:rPr lang="ru-RU" sz="1600" dirty="0" err="1" smtClean="0"/>
            <a:t>шаклда</a:t>
          </a:r>
          <a:r>
            <a:rPr lang="ru-RU" sz="1600" dirty="0" smtClean="0"/>
            <a:t> </a:t>
          </a:r>
          <a:r>
            <a:rPr lang="ru-RU" sz="1600" dirty="0" err="1" smtClean="0"/>
            <a:t>бўлиши</a:t>
          </a:r>
          <a:r>
            <a:rPr lang="ru-RU" sz="1600" dirty="0" smtClean="0"/>
            <a:t> </a:t>
          </a:r>
          <a:r>
            <a:rPr lang="ru-RU" sz="1600" dirty="0" err="1" smtClean="0"/>
            <a:t>билан</a:t>
          </a:r>
          <a:r>
            <a:rPr lang="ru-RU" sz="1600" dirty="0" smtClean="0"/>
            <a:t> </a:t>
          </a:r>
          <a:r>
            <a:rPr lang="ru-RU" sz="1600" dirty="0" err="1" smtClean="0"/>
            <a:t>характерланади</a:t>
          </a:r>
          <a:r>
            <a:rPr lang="ru-RU" sz="1600" dirty="0" smtClean="0"/>
            <a:t>.</a:t>
          </a:r>
          <a:endParaRPr lang="ru-RU" sz="1600" dirty="0"/>
        </a:p>
      </dgm:t>
    </dgm:pt>
    <dgm:pt modelId="{415F0881-9B72-4511-97A0-694BAB27B5F9}" type="parTrans" cxnId="{31E7D80E-E819-4841-9BD9-6D34C742EDDA}">
      <dgm:prSet/>
      <dgm:spPr/>
      <dgm:t>
        <a:bodyPr/>
        <a:lstStyle/>
        <a:p>
          <a:endParaRPr lang="ru-RU" sz="2000"/>
        </a:p>
      </dgm:t>
    </dgm:pt>
    <dgm:pt modelId="{62A731BE-1796-4C0C-A371-5DB9A879B74A}" type="sibTrans" cxnId="{31E7D80E-E819-4841-9BD9-6D34C742EDDA}">
      <dgm:prSet/>
      <dgm:spPr/>
      <dgm:t>
        <a:bodyPr/>
        <a:lstStyle/>
        <a:p>
          <a:endParaRPr lang="ru-RU" sz="2000"/>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2A66D969-4156-4DEE-97B5-E08A67766295}" srcId="{312B9663-67DD-4BF0-8671-ACD17F5C18E1}" destId="{A40AEF16-095E-4E5E-915C-7A877D806044}" srcOrd="2" destOrd="0" parTransId="{C78E8889-6ECD-4E01-BC29-D463F49F9163}" sibTransId="{E6406809-2715-4A95-BF77-A45518987E49}"/>
    <dgm:cxn modelId="{19205C2B-CF1B-40C1-8680-3E5063E8BFB1}" type="presOf" srcId="{A40AEF16-095E-4E5E-915C-7A877D806044}" destId="{3102073A-0B37-4EE7-9FB6-C679253A425E}" srcOrd="0" destOrd="3" presId="urn:microsoft.com/office/officeart/2005/8/layout/vList2"/>
    <dgm:cxn modelId="{8B412E83-3721-4105-AAAA-F0B5BE2D2499}" srcId="{312B9663-67DD-4BF0-8671-ACD17F5C18E1}" destId="{3DB01BF3-7D79-4A9E-A483-1C3147141365}" srcOrd="1" destOrd="0" parTransId="{FADDEAAF-E1AA-46AD-9BCD-16D9EB8296BB}" sibTransId="{18C26CFF-F038-41F7-BEE6-E4D863099016}"/>
    <dgm:cxn modelId="{E4133B98-122F-456F-AD95-20A2081F9E8B}" srcId="{312B9663-67DD-4BF0-8671-ACD17F5C18E1}" destId="{F7E38376-6D6D-4CB3-8215-A28EF93F1786}" srcOrd="3" destOrd="0" parTransId="{37766E19-E18C-4193-867D-D9854AC5F35F}" sibTransId="{DE2C220D-A7D8-46A7-8ADB-1A4894173C85}"/>
    <dgm:cxn modelId="{74FB4444-E211-4CA2-B322-DC9F7FD41935}" type="presOf" srcId="{8C446D5B-F40C-47A7-AA82-4959E8CB408D}" destId="{E9240949-51E6-49B1-BC58-DA8E36260ED3}" srcOrd="0" destOrd="0" presId="urn:microsoft.com/office/officeart/2005/8/layout/vList2"/>
    <dgm:cxn modelId="{8EDCC1DE-4642-4D65-B541-56C681F97EFC}" srcId="{312B9663-67DD-4BF0-8671-ACD17F5C18E1}" destId="{CAC61D80-89D3-4CC3-9E41-122AFD1925C9}" srcOrd="8" destOrd="0" parTransId="{D511FE71-4491-47A5-9F76-7D10311D45FE}" sibTransId="{A99E8581-710A-4ADD-8509-1001EE9A1D4B}"/>
    <dgm:cxn modelId="{92DCBE22-1533-4B44-BEAD-4331D963F6EA}" type="presOf" srcId="{992D567A-712E-4974-970C-1D513ECDD321}" destId="{3102073A-0B37-4EE7-9FB6-C679253A425E}" srcOrd="0" destOrd="1" presId="urn:microsoft.com/office/officeart/2005/8/layout/vList2"/>
    <dgm:cxn modelId="{F3C06713-F3C3-484B-845A-A8EEDB911535}" srcId="{312B9663-67DD-4BF0-8671-ACD17F5C18E1}" destId="{571DDFAA-F658-4F7D-8708-8B2FF520CF88}" srcOrd="4" destOrd="0" parTransId="{16A1C0C5-203B-4455-B25E-334F0FF109C6}" sibTransId="{B56280D6-F370-4E85-AFB7-27C1DCFE2A45}"/>
    <dgm:cxn modelId="{0D3E2DDB-6335-422B-A3ED-09D9A0041D07}" type="presOf" srcId="{CAC61D80-89D3-4CC3-9E41-122AFD1925C9}" destId="{3102073A-0B37-4EE7-9FB6-C679253A425E}" srcOrd="0" destOrd="9" presId="urn:microsoft.com/office/officeart/2005/8/layout/vList2"/>
    <dgm:cxn modelId="{7AC27310-860C-4A7C-A595-CAF959DCE0F8}" type="presOf" srcId="{3DB01BF3-7D79-4A9E-A483-1C3147141365}" destId="{3102073A-0B37-4EE7-9FB6-C679253A425E}" srcOrd="0" destOrd="2"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D7C0E767-37E9-40E3-AD2D-3EED29534CEC}" type="presOf" srcId="{823ECCE3-A0A7-44A5-998A-AAF4B9276BA1}" destId="{3102073A-0B37-4EE7-9FB6-C679253A425E}" srcOrd="0" destOrd="7" presId="urn:microsoft.com/office/officeart/2005/8/layout/vList2"/>
    <dgm:cxn modelId="{DBA71146-A3AA-4D38-8FF9-925C18869C93}" srcId="{312B9663-67DD-4BF0-8671-ACD17F5C18E1}" destId="{992D567A-712E-4974-970C-1D513ECDD321}" srcOrd="0" destOrd="0" parTransId="{12A74725-5A26-4F3C-9C0C-E4CF31F1FFEB}" sibTransId="{DA880AE1-12AD-43F6-AA93-283AE5AB599F}"/>
    <dgm:cxn modelId="{94B6FF85-08C1-48FD-B796-6F26D3CBC5B4}"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1E7D80E-E819-4841-9BD9-6D34C742EDDA}" srcId="{312B9663-67DD-4BF0-8671-ACD17F5C18E1}" destId="{6CB56689-16C3-418D-933D-AD99663A455A}" srcOrd="5" destOrd="0" parTransId="{415F0881-9B72-4511-97A0-694BAB27B5F9}" sibTransId="{62A731BE-1796-4C0C-A371-5DB9A879B74A}"/>
    <dgm:cxn modelId="{D02D10D5-B398-4DA2-BD2A-18E51B6424E0}" type="presOf" srcId="{571DDFAA-F658-4F7D-8708-8B2FF520CF88}" destId="{3102073A-0B37-4EE7-9FB6-C679253A425E}" srcOrd="0" destOrd="5" presId="urn:microsoft.com/office/officeart/2005/8/layout/vList2"/>
    <dgm:cxn modelId="{13625D95-DA70-42BF-98D8-31EF7133D19E}" type="presOf" srcId="{312B9663-67DD-4BF0-8671-ACD17F5C18E1}" destId="{3102073A-0B37-4EE7-9FB6-C679253A425E}" srcOrd="0" destOrd="0" presId="urn:microsoft.com/office/officeart/2005/8/layout/vList2"/>
    <dgm:cxn modelId="{58B349A5-5B79-4D25-9E3E-580F14FDFC0B}" srcId="{312B9663-67DD-4BF0-8671-ACD17F5C18E1}" destId="{823ECCE3-A0A7-44A5-998A-AAF4B9276BA1}" srcOrd="6" destOrd="0" parTransId="{E9FD0D76-E24F-43C4-81CF-21262C9392FF}" sibTransId="{68AAECF7-FED6-4EF1-9D8B-3D008669B4DD}"/>
    <dgm:cxn modelId="{F997CD9A-6F9D-4A64-9D4A-99E34DB7A6CB}" type="presOf" srcId="{6CB56689-16C3-418D-933D-AD99663A455A}" destId="{3102073A-0B37-4EE7-9FB6-C679253A425E}" srcOrd="0" destOrd="6" presId="urn:microsoft.com/office/officeart/2005/8/layout/vList2"/>
    <dgm:cxn modelId="{7E23832E-0666-496B-A2A7-706C58D74865}" type="presOf" srcId="{F7E38376-6D6D-4CB3-8215-A28EF93F1786}" destId="{3102073A-0B37-4EE7-9FB6-C679253A425E}" srcOrd="0" destOrd="4" presId="urn:microsoft.com/office/officeart/2005/8/layout/vList2"/>
    <dgm:cxn modelId="{818E5F5C-ECC7-4D83-AD35-3F1F4A0F925F}" type="presOf" srcId="{0889B092-822F-4D46-9EC0-667DAE323FBC}" destId="{3102073A-0B37-4EE7-9FB6-C679253A425E}" srcOrd="0" destOrd="8" presId="urn:microsoft.com/office/officeart/2005/8/layout/vList2"/>
    <dgm:cxn modelId="{053A0C01-02AF-4D21-A69C-E14FD3ACFA2C}" srcId="{312B9663-67DD-4BF0-8671-ACD17F5C18E1}" destId="{0889B092-822F-4D46-9EC0-667DAE323FBC}" srcOrd="7" destOrd="0" parTransId="{0E28A1C2-F3E6-432D-93EF-0F5461524093}" sibTransId="{508A45CE-9BBA-4216-9120-382D89327BB9}"/>
    <dgm:cxn modelId="{8C1C60FB-8DC3-4FA6-B962-7750E6EE16C5}" type="presParOf" srcId="{E9240949-51E6-49B1-BC58-DA8E36260ED3}" destId="{494A0A28-AC71-410E-9A09-98494374006B}" srcOrd="0" destOrd="0" presId="urn:microsoft.com/office/officeart/2005/8/layout/vList2"/>
    <dgm:cxn modelId="{89C50911-F8FD-4F4A-BA6C-770EF2E6357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589E9-BF4F-4415-87B1-986B5C00B398}">
      <dsp:nvSpPr>
        <dsp:cNvPr id="0" name=""/>
        <dsp:cNvSpPr/>
      </dsp:nvSpPr>
      <dsp:spPr>
        <a:xfrm>
          <a:off x="-119541" y="360039"/>
          <a:ext cx="4968552" cy="4968552"/>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B548C81C-050B-435C-8E25-F8D3C5FF53EC}">
      <dsp:nvSpPr>
        <dsp:cNvPr id="0" name=""/>
        <dsp:cNvSpPr/>
      </dsp:nvSpPr>
      <dsp:spPr>
        <a:xfrm>
          <a:off x="2125652" y="72013"/>
          <a:ext cx="6274809" cy="554460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ru-RU" sz="2900" kern="1200" smtClean="0"/>
            <a:t>Помидорнинг ватани Жанубий Америка ҳисобланади. У Европага </a:t>
          </a:r>
          <a:r>
            <a:rPr lang="en-US" sz="2900" kern="1200" smtClean="0"/>
            <a:t>XVI</a:t>
          </a:r>
          <a:r>
            <a:rPr lang="ru-RU" sz="2900" kern="1200" smtClean="0"/>
            <a:t> аср ўрталарида келтирилган бўлсада, лекин узоқ вақтгача манзарали ва доривор ўсимлик сифатида ўстирилган.</a:t>
          </a:r>
          <a:endParaRPr lang="ru-RU" sz="2900" kern="1200"/>
        </a:p>
      </dsp:txBody>
      <dsp:txXfrm>
        <a:off x="2125652" y="72013"/>
        <a:ext cx="3137404" cy="5544605"/>
      </dsp:txXfrm>
    </dsp:sp>
    <dsp:sp modelId="{AC25BD8A-D341-4432-B3D6-C3E06E64F241}">
      <dsp:nvSpPr>
        <dsp:cNvPr id="0" name=""/>
        <dsp:cNvSpPr/>
      </dsp:nvSpPr>
      <dsp:spPr>
        <a:xfrm>
          <a:off x="5207669" y="360039"/>
          <a:ext cx="3009095" cy="4968552"/>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XVIII</a:t>
          </a:r>
          <a:r>
            <a:rPr lang="ru-RU" sz="1400" kern="1200" dirty="0" smtClean="0"/>
            <a:t> </a:t>
          </a:r>
          <a:r>
            <a:rPr lang="ru-RU" sz="1400" kern="1200" dirty="0" err="1" smtClean="0"/>
            <a:t>аср</a:t>
          </a:r>
          <a:r>
            <a:rPr lang="ru-RU" sz="1400" kern="1200" dirty="0" smtClean="0"/>
            <a:t> </a:t>
          </a:r>
          <a:r>
            <a:rPr lang="ru-RU" sz="1400" kern="1200" dirty="0" err="1" smtClean="0"/>
            <a:t>охирларида</a:t>
          </a:r>
          <a:r>
            <a:rPr lang="ru-RU" sz="1400" kern="1200" dirty="0" smtClean="0"/>
            <a:t> помидор </a:t>
          </a:r>
          <a:r>
            <a:rPr lang="ru-RU" sz="1400" kern="1200" dirty="0" err="1" smtClean="0"/>
            <a:t>озиқ-овқат</a:t>
          </a:r>
          <a:r>
            <a:rPr lang="ru-RU" sz="1400" kern="1200" dirty="0" smtClean="0"/>
            <a:t> </a:t>
          </a:r>
          <a:r>
            <a:rPr lang="ru-RU" sz="1400" kern="1200" dirty="0" err="1" smtClean="0"/>
            <a:t>экини</a:t>
          </a:r>
          <a:r>
            <a:rPr lang="ru-RU" sz="1400" kern="1200" dirty="0" smtClean="0"/>
            <a:t> </a:t>
          </a:r>
          <a:r>
            <a:rPr lang="ru-RU" sz="1400" kern="1200" dirty="0" err="1" smtClean="0"/>
            <a:t>сифатида</a:t>
          </a:r>
          <a:r>
            <a:rPr lang="ru-RU" sz="1400" kern="1200" dirty="0" smtClean="0"/>
            <a:t> </a:t>
          </a:r>
          <a:r>
            <a:rPr lang="ru-RU" sz="1400" kern="1200" dirty="0" err="1" smtClean="0"/>
            <a:t>етиштирила</a:t>
          </a:r>
          <a:r>
            <a:rPr lang="ru-RU" sz="1400" kern="1200" dirty="0" smtClean="0"/>
            <a:t> </a:t>
          </a:r>
          <a:r>
            <a:rPr lang="ru-RU" sz="1400" kern="1200" dirty="0" err="1" smtClean="0"/>
            <a:t>бошланди</a:t>
          </a:r>
          <a:r>
            <a:rPr lang="ru-RU" sz="1400" kern="1200" dirty="0" smtClean="0"/>
            <a:t>. </a:t>
          </a:r>
          <a:r>
            <a:rPr lang="en-US" sz="1400" kern="1200" dirty="0" smtClean="0"/>
            <a:t>XIX</a:t>
          </a:r>
          <a:r>
            <a:rPr lang="ru-RU" sz="1400" kern="1200" dirty="0" smtClean="0"/>
            <a:t> </a:t>
          </a:r>
          <a:r>
            <a:rPr lang="ru-RU" sz="1400" kern="1200" dirty="0" err="1" smtClean="0"/>
            <a:t>аср</a:t>
          </a:r>
          <a:r>
            <a:rPr lang="ru-RU" sz="1400" kern="1200" dirty="0" smtClean="0"/>
            <a:t> </a:t>
          </a:r>
          <a:r>
            <a:rPr lang="ru-RU" sz="1400" kern="1200" dirty="0" err="1" smtClean="0"/>
            <a:t>ўрталарида</a:t>
          </a:r>
          <a:r>
            <a:rPr lang="ru-RU" sz="1400" kern="1200" dirty="0" smtClean="0"/>
            <a:t> </a:t>
          </a:r>
          <a:r>
            <a:rPr lang="ru-RU" sz="1400" kern="1200" dirty="0" err="1" smtClean="0"/>
            <a:t>эса</a:t>
          </a:r>
          <a:r>
            <a:rPr lang="ru-RU" sz="1400" kern="1200" dirty="0" smtClean="0"/>
            <a:t> Россия </a:t>
          </a:r>
          <a:r>
            <a:rPr lang="ru-RU" sz="1400" kern="1200" dirty="0" err="1" smtClean="0"/>
            <a:t>ва</a:t>
          </a:r>
          <a:r>
            <a:rPr lang="ru-RU" sz="1400" kern="1200" dirty="0" smtClean="0"/>
            <a:t> Европа </a:t>
          </a:r>
          <a:r>
            <a:rPr lang="ru-RU" sz="1400" kern="1200" dirty="0" err="1" smtClean="0"/>
            <a:t>жанубига</a:t>
          </a:r>
          <a:r>
            <a:rPr lang="ru-RU" sz="1400" kern="1200" dirty="0" smtClean="0"/>
            <a:t> </a:t>
          </a:r>
          <a:r>
            <a:rPr lang="ru-RU" sz="1400" kern="1200" dirty="0" err="1" smtClean="0"/>
            <a:t>кенг</a:t>
          </a:r>
          <a:r>
            <a:rPr lang="ru-RU" sz="1400" kern="1200" dirty="0" smtClean="0"/>
            <a:t> </a:t>
          </a:r>
          <a:r>
            <a:rPr lang="ru-RU" sz="1400" kern="1200" dirty="0" err="1" smtClean="0"/>
            <a:t>тарқалиб</a:t>
          </a:r>
          <a:r>
            <a:rPr lang="ru-RU" sz="1400" kern="1200" dirty="0" smtClean="0"/>
            <a:t>, </a:t>
          </a:r>
          <a:r>
            <a:rPr lang="ru-RU" sz="1400" kern="1200" dirty="0" err="1" smtClean="0"/>
            <a:t>ўтган</a:t>
          </a:r>
          <a:r>
            <a:rPr lang="ru-RU" sz="1400" kern="1200" dirty="0" smtClean="0"/>
            <a:t> </a:t>
          </a:r>
          <a:r>
            <a:rPr lang="ru-RU" sz="1400" kern="1200" dirty="0" err="1" smtClean="0"/>
            <a:t>асрнинг</a:t>
          </a:r>
          <a:r>
            <a:rPr lang="ru-RU" sz="1400" kern="1200" dirty="0" smtClean="0"/>
            <a:t> </a:t>
          </a:r>
          <a:r>
            <a:rPr lang="ru-RU" sz="1400" kern="1200" dirty="0" err="1" smtClean="0"/>
            <a:t>охирларидан</a:t>
          </a:r>
          <a:r>
            <a:rPr lang="ru-RU" sz="1400" kern="1200" dirty="0" smtClean="0"/>
            <a:t> </a:t>
          </a:r>
          <a:r>
            <a:rPr lang="ru-RU" sz="1400" kern="1200" dirty="0" err="1" smtClean="0"/>
            <a:t>бошлаб</a:t>
          </a:r>
          <a:r>
            <a:rPr lang="ru-RU" sz="1400" kern="1200" dirty="0" smtClean="0"/>
            <a:t> </a:t>
          </a:r>
          <a:r>
            <a:rPr lang="ru-RU" sz="1400" kern="1200" dirty="0" err="1" smtClean="0"/>
            <a:t>Ўрта</a:t>
          </a:r>
          <a:r>
            <a:rPr lang="ru-RU" sz="1400" kern="1200" dirty="0" smtClean="0"/>
            <a:t> </a:t>
          </a:r>
          <a:r>
            <a:rPr lang="ru-RU" sz="1400" kern="1200" dirty="0" err="1" smtClean="0"/>
            <a:t>Осиёда</a:t>
          </a:r>
          <a:r>
            <a:rPr lang="ru-RU" sz="1400" kern="1200" dirty="0" smtClean="0"/>
            <a:t> </a:t>
          </a:r>
          <a:r>
            <a:rPr lang="ru-RU" sz="1400" kern="1200" dirty="0" err="1" smtClean="0"/>
            <a:t>ҳам</a:t>
          </a:r>
          <a:r>
            <a:rPr lang="ru-RU" sz="1400" kern="1200" dirty="0" smtClean="0"/>
            <a:t> </a:t>
          </a:r>
          <a:r>
            <a:rPr lang="ru-RU" sz="1400" kern="1200" dirty="0" err="1" smtClean="0"/>
            <a:t>экила</a:t>
          </a:r>
          <a:r>
            <a:rPr lang="ru-RU" sz="1400" kern="1200" dirty="0" smtClean="0"/>
            <a:t> </a:t>
          </a:r>
          <a:r>
            <a:rPr lang="ru-RU" sz="1400" kern="1200" dirty="0" err="1" smtClean="0"/>
            <a:t>бошланган</a:t>
          </a:r>
          <a:r>
            <a:rPr lang="ru-RU" sz="1400" kern="1200" dirty="0" smtClean="0"/>
            <a:t>.</a:t>
          </a:r>
          <a:endParaRPr lang="ru-RU" sz="1400" kern="1200" dirty="0"/>
        </a:p>
        <a:p>
          <a:pPr marL="114300" lvl="1" indent="-114300" algn="l" defTabSz="622300">
            <a:lnSpc>
              <a:spcPct val="90000"/>
            </a:lnSpc>
            <a:spcBef>
              <a:spcPct val="0"/>
            </a:spcBef>
            <a:spcAft>
              <a:spcPct val="15000"/>
            </a:spcAft>
            <a:buChar char="••"/>
          </a:pPr>
          <a:r>
            <a:rPr lang="uz-Cyrl-UZ" sz="1400" kern="1200" dirty="0" smtClean="0"/>
            <a:t>Ҳозирги вақтда дунёда 4,4 млн. гектар майдонга экилиб, 123,7 млн. тонна ялпи ҳосил етиштирилади. Асосий помидор етиштирувчи давлатлар Хитой (31,6 млн. т), АҚШ (11,0 млн. т), Туркия (9,7 млн. т), Италия (7,8 млн. т), Ҳиндистон (7,6 млн. т), Миср (7,6 млн. т) ҳисобланади.</a:t>
          </a:r>
          <a:endParaRPr lang="ru-RU" sz="1400" kern="1200" dirty="0"/>
        </a:p>
        <a:p>
          <a:pPr marL="114300" lvl="1" indent="-114300" algn="l" defTabSz="622300">
            <a:lnSpc>
              <a:spcPct val="90000"/>
            </a:lnSpc>
            <a:spcBef>
              <a:spcPct val="0"/>
            </a:spcBef>
            <a:spcAft>
              <a:spcPct val="15000"/>
            </a:spcAft>
            <a:buChar char="••"/>
          </a:pPr>
          <a:r>
            <a:rPr lang="uz-Cyrl-UZ" sz="1400" kern="1200" dirty="0" smtClean="0"/>
            <a:t>Ўзбекистонда сабзавот экинлари ичида оммабоп ва энг кўп тарқалгани помидор бўлиб, майдони ва ялпи ҳосили бўйича биринчи ўринда туради. Сабзавот экинлар умумий майдонининг 40-45 % ини помидор ташкил этади. Ишлаб чиқарилган ҳосилнинг 80 % и қайта ишланади.</a:t>
          </a:r>
          <a:endParaRPr lang="ru-RU" sz="1400" kern="1200" dirty="0"/>
        </a:p>
      </dsp:txBody>
      <dsp:txXfrm>
        <a:off x="5207669" y="360039"/>
        <a:ext cx="3009095" cy="49685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4391"/>
          <a:ext cx="9001156" cy="889655"/>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uz-Cyrl-UZ" sz="4400" b="1" kern="1200" dirty="0" smtClean="0"/>
            <a:t>Ботаник таърифи</a:t>
          </a:r>
          <a:r>
            <a:rPr lang="uz-Cyrl-UZ" sz="4400" kern="1200" dirty="0" smtClean="0"/>
            <a:t>. </a:t>
          </a:r>
          <a:endParaRPr lang="ru-RU" sz="4400" kern="1200" dirty="0">
            <a:latin typeface="Times New Roman" pitchFamily="18" charset="0"/>
            <a:cs typeface="Times New Roman" pitchFamily="18" charset="0"/>
          </a:endParaRPr>
        </a:p>
      </dsp:txBody>
      <dsp:txXfrm>
        <a:off x="43429" y="47820"/>
        <a:ext cx="8914298" cy="802797"/>
      </dsp:txXfrm>
    </dsp:sp>
    <dsp:sp modelId="{3102073A-0B37-4EE7-9FB6-C679253A425E}">
      <dsp:nvSpPr>
        <dsp:cNvPr id="0" name=""/>
        <dsp:cNvSpPr/>
      </dsp:nvSpPr>
      <dsp:spPr>
        <a:xfrm>
          <a:off x="0" y="894047"/>
          <a:ext cx="9001156" cy="5316643"/>
        </a:xfrm>
        <a:prstGeom prst="rect">
          <a:avLst/>
        </a:prstGeom>
        <a:solidFill>
          <a:schemeClr val="accent2">
            <a:lumMod val="20000"/>
            <a:lumOff val="8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285787" tIns="20320" rIns="113792" bIns="20320" numCol="1" spcCol="1270" anchor="t" anchorCtr="0">
          <a:noAutofit/>
        </a:bodyPr>
        <a:lstStyle/>
        <a:p>
          <a:pPr marL="171450" lvl="1" indent="-171450" algn="just" defTabSz="711200">
            <a:lnSpc>
              <a:spcPct val="90000"/>
            </a:lnSpc>
            <a:spcBef>
              <a:spcPct val="0"/>
            </a:spcBef>
            <a:spcAft>
              <a:spcPct val="20000"/>
            </a:spcAft>
            <a:buChar char="••"/>
          </a:pPr>
          <a:r>
            <a:rPr lang="uz-Cyrl-UZ" sz="1600" kern="1200" dirty="0" smtClean="0"/>
            <a:t>Помидор томатдошлар (</a:t>
          </a:r>
          <a:r>
            <a:rPr lang="uz-Cyrl-UZ" sz="1600" i="1" kern="1200" dirty="0" smtClean="0"/>
            <a:t>Solanaceae</a:t>
          </a:r>
          <a:r>
            <a:rPr lang="uz-Cyrl-UZ" sz="1600" kern="1200" dirty="0" smtClean="0"/>
            <a:t>) оиласига мансуб </a:t>
          </a:r>
          <a:r>
            <a:rPr lang="uz-Cyrl-UZ" sz="1600" i="1" kern="1200" dirty="0" smtClean="0"/>
            <a:t>Lycopersicum</a:t>
          </a:r>
          <a:r>
            <a:rPr lang="uz-Cyrl-UZ" sz="1600" kern="1200" dirty="0" smtClean="0"/>
            <a:t> авлодига киради. </a:t>
          </a:r>
          <a:r>
            <a:rPr lang="ru-RU" sz="1600" kern="1200" dirty="0" smtClean="0"/>
            <a:t>Академик </a:t>
          </a:r>
          <a:r>
            <a:rPr lang="ru-RU" sz="1600" kern="1200" dirty="0" err="1" smtClean="0"/>
            <a:t>Д.Д.Брежнев</a:t>
          </a:r>
          <a:r>
            <a:rPr lang="ru-RU" sz="1600" kern="1200" dirty="0" smtClean="0"/>
            <a:t> (1970) </a:t>
          </a:r>
          <a:r>
            <a:rPr lang="ru-RU" sz="1600" kern="1200" dirty="0" err="1" smtClean="0"/>
            <a:t>гуруҳлашича</a:t>
          </a:r>
          <a:r>
            <a:rPr lang="ru-RU" sz="1600" kern="1200" dirty="0" smtClean="0"/>
            <a:t> </a:t>
          </a:r>
          <a:r>
            <a:rPr lang="ru-RU" sz="1600" kern="1200" dirty="0" err="1" smtClean="0"/>
            <a:t>бу</a:t>
          </a:r>
          <a:r>
            <a:rPr lang="ru-RU" sz="1600" kern="1200" dirty="0" smtClean="0"/>
            <a:t> </a:t>
          </a:r>
          <a:r>
            <a:rPr lang="ru-RU" sz="1600" kern="1200" dirty="0" err="1" smtClean="0"/>
            <a:t>авлодга</a:t>
          </a:r>
          <a:r>
            <a:rPr lang="ru-RU" sz="1600" kern="1200" dirty="0" smtClean="0"/>
            <a:t> </a:t>
          </a:r>
          <a:r>
            <a:rPr lang="ru-RU" sz="1600" kern="1200" dirty="0" err="1" smtClean="0"/>
            <a:t>кирувчи</a:t>
          </a:r>
          <a:r>
            <a:rPr lang="ru-RU" sz="1600" kern="1200" dirty="0" smtClean="0"/>
            <a:t> </a:t>
          </a:r>
          <a:r>
            <a:rPr lang="ru-RU" sz="1600" kern="1200" dirty="0" err="1" smtClean="0"/>
            <a:t>помидорлар</a:t>
          </a:r>
          <a:r>
            <a:rPr lang="ru-RU" sz="1600" kern="1200" dirty="0" smtClean="0"/>
            <a:t> </a:t>
          </a:r>
          <a:r>
            <a:rPr lang="ru-RU" sz="1600" kern="1200" dirty="0" err="1" smtClean="0"/>
            <a:t>уч</a:t>
          </a:r>
          <a:r>
            <a:rPr lang="ru-RU" sz="1600" kern="1200" dirty="0" smtClean="0"/>
            <a:t> </a:t>
          </a:r>
          <a:r>
            <a:rPr lang="ru-RU" sz="1600" kern="1200" dirty="0" err="1" smtClean="0"/>
            <a:t>турга</a:t>
          </a:r>
          <a:r>
            <a:rPr lang="ru-RU" sz="1600" kern="1200" dirty="0" smtClean="0"/>
            <a:t> </a:t>
          </a:r>
          <a:r>
            <a:rPr lang="ru-RU" sz="1600" kern="1200" dirty="0" err="1" smtClean="0"/>
            <a:t>бўлинади</a:t>
          </a:r>
          <a:r>
            <a:rPr lang="ru-RU" sz="1600" kern="1200" dirty="0" smtClean="0"/>
            <a:t>:</a:t>
          </a:r>
          <a:endParaRPr lang="ru-RU" sz="1600" kern="1200" dirty="0">
            <a:latin typeface="Times New Roman" pitchFamily="18" charset="0"/>
            <a:cs typeface="Times New Roman" pitchFamily="18" charset="0"/>
          </a:endParaRPr>
        </a:p>
        <a:p>
          <a:pPr marL="342900" lvl="2" indent="-171450" algn="just" defTabSz="711200">
            <a:lnSpc>
              <a:spcPct val="90000"/>
            </a:lnSpc>
            <a:spcBef>
              <a:spcPct val="0"/>
            </a:spcBef>
            <a:spcAft>
              <a:spcPct val="20000"/>
            </a:spcAft>
            <a:buChar char="••"/>
          </a:pPr>
          <a:r>
            <a:rPr lang="ru-RU" sz="1600" kern="1200" dirty="0" smtClean="0"/>
            <a:t>Перу </a:t>
          </a:r>
          <a:r>
            <a:rPr lang="ru-RU" sz="1600" kern="1200" dirty="0" err="1" smtClean="0"/>
            <a:t>помидори</a:t>
          </a:r>
          <a:r>
            <a:rPr lang="ru-RU" sz="1600" kern="1200" dirty="0" smtClean="0"/>
            <a:t> (</a:t>
          </a:r>
          <a:r>
            <a:rPr lang="en-US" sz="1600" i="1" kern="1200" dirty="0" smtClean="0"/>
            <a:t>L</a:t>
          </a:r>
          <a:r>
            <a:rPr lang="ru-RU" sz="1600" i="1" kern="1200" dirty="0" smtClean="0"/>
            <a:t>. </a:t>
          </a:r>
          <a:r>
            <a:rPr lang="en-US" sz="1600" i="1" kern="1200" dirty="0" err="1" smtClean="0"/>
            <a:t>peruvianum</a:t>
          </a:r>
          <a:r>
            <a:rPr lang="en-US" sz="1600" i="1" kern="1200" dirty="0" smtClean="0"/>
            <a:t> Mill</a:t>
          </a:r>
          <a:r>
            <a:rPr lang="ru-RU" sz="1600" i="1" kern="1200" dirty="0" smtClean="0"/>
            <a:t>.</a:t>
          </a:r>
          <a:r>
            <a:rPr lang="ru-RU" sz="1600" kern="1200" dirty="0" smtClean="0"/>
            <a:t>). </a:t>
          </a:r>
          <a:r>
            <a:rPr lang="ru-RU" sz="1600" kern="1200" dirty="0" err="1" smtClean="0"/>
            <a:t>Бу</a:t>
          </a:r>
          <a:r>
            <a:rPr lang="ru-RU" sz="1600" kern="1200" dirty="0" smtClean="0"/>
            <a:t> тур </a:t>
          </a:r>
          <a:r>
            <a:rPr lang="ru-RU" sz="1600" kern="1200" dirty="0" err="1" smtClean="0"/>
            <a:t>кўп</a:t>
          </a:r>
          <a:r>
            <a:rPr lang="ru-RU" sz="1600" kern="1200" dirty="0" smtClean="0"/>
            <a:t> </a:t>
          </a:r>
          <a:r>
            <a:rPr lang="ru-RU" sz="1600" kern="1200" dirty="0" err="1" smtClean="0"/>
            <a:t>йиллик</a:t>
          </a:r>
          <a:r>
            <a:rPr lang="ru-RU" sz="1600" kern="1200" dirty="0" smtClean="0"/>
            <a:t>, </a:t>
          </a:r>
          <a:r>
            <a:rPr lang="ru-RU" sz="1600" kern="1200" dirty="0" err="1" smtClean="0"/>
            <a:t>майда</a:t>
          </a:r>
          <a:r>
            <a:rPr lang="ru-RU" sz="1600" kern="1200" dirty="0" smtClean="0"/>
            <a:t> </a:t>
          </a:r>
          <a:r>
            <a:rPr lang="ru-RU" sz="1600" kern="1200" dirty="0" err="1" smtClean="0"/>
            <a:t>мевали</a:t>
          </a:r>
          <a:r>
            <a:rPr lang="ru-RU" sz="1600" kern="1200" dirty="0" smtClean="0"/>
            <a:t>, </a:t>
          </a:r>
          <a:r>
            <a:rPr lang="ru-RU" sz="1600" kern="1200" dirty="0" err="1" smtClean="0"/>
            <a:t>ётиб</a:t>
          </a:r>
          <a:r>
            <a:rPr lang="ru-RU" sz="1600" kern="1200" dirty="0" smtClean="0"/>
            <a:t> </a:t>
          </a:r>
          <a:r>
            <a:rPr lang="ru-RU" sz="1600" kern="1200" dirty="0" err="1" smtClean="0"/>
            <a:t>ўсувчи</a:t>
          </a:r>
          <a:r>
            <a:rPr lang="ru-RU" sz="1600" kern="1200" dirty="0" smtClean="0"/>
            <a:t> </a:t>
          </a:r>
          <a:r>
            <a:rPr lang="ru-RU" sz="1600" kern="1200" dirty="0" err="1" smtClean="0"/>
            <a:t>ёввойи</a:t>
          </a:r>
          <a:r>
            <a:rPr lang="ru-RU" sz="1600" kern="1200" dirty="0" smtClean="0"/>
            <a:t> </a:t>
          </a:r>
          <a:r>
            <a:rPr lang="ru-RU" sz="1600" kern="1200" dirty="0" err="1" smtClean="0"/>
            <a:t>ўсимлик</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r>
            <a:rPr lang="ru-RU" sz="1600" kern="1200" dirty="0" err="1" smtClean="0"/>
            <a:t>Тукли</a:t>
          </a:r>
          <a:r>
            <a:rPr lang="ru-RU" sz="1600" kern="1200" dirty="0" smtClean="0"/>
            <a:t> помидор (</a:t>
          </a:r>
          <a:r>
            <a:rPr lang="en-US" sz="1600" i="1" kern="1200" dirty="0" smtClean="0"/>
            <a:t>L</a:t>
          </a:r>
          <a:r>
            <a:rPr lang="ru-RU" sz="1600" i="1" kern="1200" dirty="0" smtClean="0"/>
            <a:t>. </a:t>
          </a:r>
          <a:r>
            <a:rPr lang="en-US" sz="1600" i="1" kern="1200" dirty="0" err="1" smtClean="0"/>
            <a:t>hirsutum</a:t>
          </a:r>
          <a:r>
            <a:rPr lang="en-US" sz="1600" i="1" kern="1200" dirty="0" smtClean="0"/>
            <a:t> </a:t>
          </a:r>
          <a:r>
            <a:rPr lang="en-US" sz="1600" i="1" kern="1200" dirty="0" err="1" smtClean="0"/>
            <a:t>Humb</a:t>
          </a:r>
          <a:r>
            <a:rPr lang="ru-RU" sz="1600" i="1" kern="1200" dirty="0" smtClean="0"/>
            <a:t>. </a:t>
          </a:r>
          <a:r>
            <a:rPr lang="en-US" sz="1600" i="1" kern="1200" dirty="0" smtClean="0"/>
            <a:t>et </a:t>
          </a:r>
          <a:r>
            <a:rPr lang="en-US" sz="1600" i="1" kern="1200" dirty="0" err="1" smtClean="0"/>
            <a:t>Bonp</a:t>
          </a:r>
          <a:r>
            <a:rPr lang="ru-RU" sz="1600" kern="1200" dirty="0" smtClean="0"/>
            <a:t>). </a:t>
          </a:r>
          <a:r>
            <a:rPr lang="ru-RU" sz="1600" kern="1200" dirty="0" err="1" smtClean="0"/>
            <a:t>Пояси</a:t>
          </a:r>
          <a:r>
            <a:rPr lang="ru-RU" sz="1600" kern="1200" dirty="0" smtClean="0"/>
            <a:t> </a:t>
          </a:r>
          <a:r>
            <a:rPr lang="ru-RU" sz="1600" kern="1200" dirty="0" err="1" smtClean="0"/>
            <a:t>сертук</a:t>
          </a:r>
          <a:r>
            <a:rPr lang="ru-RU" sz="1600" kern="1200" dirty="0" smtClean="0"/>
            <a:t>, </a:t>
          </a:r>
          <a:r>
            <a:rPr lang="ru-RU" sz="1600" kern="1200" dirty="0" err="1" smtClean="0"/>
            <a:t>меваси</a:t>
          </a:r>
          <a:r>
            <a:rPr lang="ru-RU" sz="1600" kern="1200" dirty="0" smtClean="0"/>
            <a:t> </a:t>
          </a:r>
          <a:r>
            <a:rPr lang="ru-RU" sz="1600" kern="1200" dirty="0" err="1" smtClean="0"/>
            <a:t>майда</a:t>
          </a:r>
          <a:r>
            <a:rPr lang="ru-RU" sz="1600" kern="1200" dirty="0" smtClean="0"/>
            <a:t> </a:t>
          </a:r>
          <a:r>
            <a:rPr lang="ru-RU" sz="1600" kern="1200" dirty="0" err="1" smtClean="0"/>
            <a:t>ва</a:t>
          </a:r>
          <a:r>
            <a:rPr lang="ru-RU" sz="1600" kern="1200" dirty="0" smtClean="0"/>
            <a:t> </a:t>
          </a:r>
          <a:r>
            <a:rPr lang="ru-RU" sz="1600" kern="1200" dirty="0" err="1" smtClean="0"/>
            <a:t>тахир</a:t>
          </a:r>
          <a:r>
            <a:rPr lang="ru-RU" sz="1600" kern="1200" dirty="0" smtClean="0"/>
            <a:t>, </a:t>
          </a:r>
          <a:r>
            <a:rPr lang="ru-RU" sz="1600" kern="1200" dirty="0" err="1" smtClean="0"/>
            <a:t>бир</a:t>
          </a:r>
          <a:r>
            <a:rPr lang="ru-RU" sz="1600" kern="1200" dirty="0" smtClean="0"/>
            <a:t> </a:t>
          </a:r>
          <a:r>
            <a:rPr lang="ru-RU" sz="1600" kern="1200" dirty="0" err="1" smtClean="0"/>
            <a:t>йиллик</a:t>
          </a:r>
          <a:r>
            <a:rPr lang="ru-RU" sz="1600" kern="1200" dirty="0" smtClean="0"/>
            <a:t> </a:t>
          </a:r>
          <a:r>
            <a:rPr lang="ru-RU" sz="1600" kern="1200" dirty="0" err="1" smtClean="0"/>
            <a:t>ёки</a:t>
          </a:r>
          <a:r>
            <a:rPr lang="ru-RU" sz="1600" kern="1200" dirty="0" smtClean="0"/>
            <a:t> </a:t>
          </a:r>
          <a:r>
            <a:rPr lang="ru-RU" sz="1600" kern="1200" dirty="0" err="1" smtClean="0"/>
            <a:t>кўп</a:t>
          </a:r>
          <a:r>
            <a:rPr lang="ru-RU" sz="1600" kern="1200" dirty="0" smtClean="0"/>
            <a:t> </a:t>
          </a:r>
          <a:r>
            <a:rPr lang="ru-RU" sz="1600" kern="1200" dirty="0" err="1" smtClean="0"/>
            <a:t>йиллик</a:t>
          </a:r>
          <a:r>
            <a:rPr lang="ru-RU" sz="1600" kern="1200" dirty="0" smtClean="0"/>
            <a:t> </a:t>
          </a:r>
          <a:r>
            <a:rPr lang="ru-RU" sz="1600" kern="1200" dirty="0" err="1" smtClean="0"/>
            <a:t>ёввойи</a:t>
          </a:r>
          <a:r>
            <a:rPr lang="ru-RU" sz="1600" kern="1200" dirty="0" smtClean="0"/>
            <a:t> </a:t>
          </a:r>
          <a:r>
            <a:rPr lang="ru-RU" sz="1600" kern="1200" dirty="0" err="1" smtClean="0"/>
            <a:t>ўсимлик</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r>
            <a:rPr lang="ru-RU" sz="1600" kern="1200" dirty="0" err="1" smtClean="0"/>
            <a:t>Оддий</a:t>
          </a:r>
          <a:r>
            <a:rPr lang="ru-RU" sz="1600" kern="1200" dirty="0" smtClean="0"/>
            <a:t> помидор (</a:t>
          </a:r>
          <a:r>
            <a:rPr lang="en-US" sz="1600" i="1" kern="1200" dirty="0" smtClean="0"/>
            <a:t>L</a:t>
          </a:r>
          <a:r>
            <a:rPr lang="ru-RU" sz="1600" i="1" kern="1200" dirty="0" smtClean="0"/>
            <a:t>. </a:t>
          </a:r>
          <a:r>
            <a:rPr lang="en-US" sz="1600" i="1" kern="1200" dirty="0" err="1" smtClean="0"/>
            <a:t>esculentum</a:t>
          </a:r>
          <a:r>
            <a:rPr lang="en-US" sz="1600" i="1" kern="1200" dirty="0" smtClean="0"/>
            <a:t> Mill</a:t>
          </a:r>
          <a:r>
            <a:rPr lang="ru-RU" sz="1600" i="1" kern="1200" dirty="0" smtClean="0"/>
            <a:t>.</a:t>
          </a:r>
          <a:r>
            <a:rPr lang="ru-RU" sz="1600" kern="1200" dirty="0" smtClean="0"/>
            <a:t>). </a:t>
          </a:r>
          <a:r>
            <a:rPr lang="ru-RU" sz="1600" kern="1200" dirty="0" err="1" smtClean="0"/>
            <a:t>Бу</a:t>
          </a:r>
          <a:r>
            <a:rPr lang="ru-RU" sz="1600" kern="1200" dirty="0" smtClean="0"/>
            <a:t> тур </a:t>
          </a:r>
          <a:r>
            <a:rPr lang="ru-RU" sz="1600" kern="1200" dirty="0" err="1" smtClean="0"/>
            <a:t>ўз</a:t>
          </a:r>
          <a:r>
            <a:rPr lang="ru-RU" sz="1600" kern="1200" dirty="0" smtClean="0"/>
            <a:t> </a:t>
          </a:r>
          <a:r>
            <a:rPr lang="ru-RU" sz="1600" kern="1200" dirty="0" err="1" smtClean="0"/>
            <a:t>навбатида</a:t>
          </a:r>
          <a:r>
            <a:rPr lang="ru-RU" sz="1600" kern="1200" dirty="0" smtClean="0"/>
            <a:t> </a:t>
          </a:r>
          <a:r>
            <a:rPr lang="ru-RU" sz="1600" kern="1200" dirty="0" err="1" smtClean="0"/>
            <a:t>учта</a:t>
          </a:r>
          <a:r>
            <a:rPr lang="ru-RU" sz="1600" kern="1200" dirty="0" smtClean="0"/>
            <a:t> </a:t>
          </a:r>
          <a:r>
            <a:rPr lang="ru-RU" sz="1600" kern="1200" dirty="0" err="1" smtClean="0"/>
            <a:t>кенжа</a:t>
          </a:r>
          <a:r>
            <a:rPr lang="ru-RU" sz="1600" kern="1200" dirty="0" smtClean="0"/>
            <a:t> </a:t>
          </a:r>
          <a:r>
            <a:rPr lang="ru-RU" sz="1600" kern="1200" dirty="0" err="1" smtClean="0"/>
            <a:t>турга</a:t>
          </a:r>
          <a:r>
            <a:rPr lang="ru-RU" sz="1600" kern="1200" dirty="0" smtClean="0"/>
            <a:t> </a:t>
          </a:r>
          <a:r>
            <a:rPr lang="ru-RU" sz="1600" kern="1200" dirty="0" err="1" smtClean="0"/>
            <a:t>бўлинади</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r>
            <a:rPr lang="ru-RU" sz="1600" kern="1200" dirty="0" err="1" smtClean="0"/>
            <a:t>Ёввоий</a:t>
          </a:r>
          <a:r>
            <a:rPr lang="ru-RU" sz="1600" kern="1200" dirty="0" smtClean="0"/>
            <a:t> помидор</a:t>
          </a:r>
          <a:r>
            <a:rPr lang="en-US" sz="1600" kern="1200" dirty="0" smtClean="0"/>
            <a:t> (</a:t>
          </a:r>
          <a:r>
            <a:rPr lang="en-US" sz="1600" i="1" kern="1200" dirty="0" smtClean="0"/>
            <a:t>L. </a:t>
          </a:r>
          <a:r>
            <a:rPr lang="en-US" sz="1600" i="1" kern="1200" dirty="0" err="1" smtClean="0"/>
            <a:t>esculentum</a:t>
          </a:r>
          <a:r>
            <a:rPr lang="en-US" sz="1600" i="1" kern="1200" dirty="0" smtClean="0"/>
            <a:t> </a:t>
          </a:r>
          <a:r>
            <a:rPr lang="en-US" sz="1600" i="1" kern="1200" dirty="0" err="1" smtClean="0"/>
            <a:t>supsp</a:t>
          </a:r>
          <a:r>
            <a:rPr lang="en-US" sz="1600" i="1" kern="1200" dirty="0" smtClean="0"/>
            <a:t>. </a:t>
          </a:r>
          <a:r>
            <a:rPr lang="en-US" sz="1600" i="1" kern="1200" dirty="0" err="1" smtClean="0"/>
            <a:t>spontaneum</a:t>
          </a:r>
          <a:r>
            <a:rPr lang="en-US" sz="1600" i="1" kern="1200" dirty="0" smtClean="0"/>
            <a:t> </a:t>
          </a:r>
          <a:r>
            <a:rPr lang="en-US" sz="1600" i="1" kern="1200" dirty="0" err="1" smtClean="0"/>
            <a:t>Berzn</a:t>
          </a:r>
          <a:r>
            <a:rPr lang="en-US" sz="1600" i="1" kern="1200" dirty="0" smtClean="0"/>
            <a:t>. </a:t>
          </a:r>
          <a:r>
            <a:rPr lang="en-US" sz="1600" kern="1200" dirty="0" smtClean="0"/>
            <a:t>). </a:t>
          </a:r>
          <a:r>
            <a:rPr lang="ru-RU" sz="1600" kern="1200" dirty="0" err="1" smtClean="0"/>
            <a:t>Бунга</a:t>
          </a:r>
          <a:r>
            <a:rPr lang="ru-RU" sz="1600" kern="1200" dirty="0" smtClean="0"/>
            <a:t> </a:t>
          </a:r>
          <a:r>
            <a:rPr lang="ru-RU" sz="1600" kern="1200" dirty="0" err="1" smtClean="0"/>
            <a:t>сершох</a:t>
          </a:r>
          <a:r>
            <a:rPr lang="uz-Cyrl-UZ" sz="1600" kern="1200" dirty="0" smtClean="0"/>
            <a:t>, ё</a:t>
          </a:r>
          <a:r>
            <a:rPr lang="ru-RU" sz="1600" kern="1200" dirty="0" err="1" smtClean="0"/>
            <a:t>тиб</a:t>
          </a:r>
          <a:r>
            <a:rPr lang="ru-RU" sz="1600" kern="1200" dirty="0" smtClean="0"/>
            <a:t> </a:t>
          </a:r>
          <a:r>
            <a:rPr lang="ru-RU" sz="1600" kern="1200" dirty="0" err="1" smtClean="0"/>
            <a:t>ўсадиган</a:t>
          </a:r>
          <a:r>
            <a:rPr lang="ru-RU" sz="1600" kern="1200" dirty="0" smtClean="0"/>
            <a:t>, </a:t>
          </a:r>
          <a:r>
            <a:rPr lang="ru-RU" sz="1600" kern="1200" dirty="0" err="1" smtClean="0"/>
            <a:t>майда</a:t>
          </a:r>
          <a:r>
            <a:rPr lang="ru-RU" sz="1600" kern="1200" dirty="0" smtClean="0"/>
            <a:t> </a:t>
          </a:r>
          <a:r>
            <a:rPr lang="ru-RU" sz="1600" kern="1200" dirty="0" err="1" smtClean="0"/>
            <a:t>мевали</a:t>
          </a:r>
          <a:r>
            <a:rPr lang="ru-RU" sz="1600" kern="1200" dirty="0" smtClean="0"/>
            <a:t> </a:t>
          </a:r>
          <a:r>
            <a:rPr lang="ru-RU" sz="1600" kern="1200" dirty="0" err="1" smtClean="0"/>
            <a:t>ва</a:t>
          </a:r>
          <a:r>
            <a:rPr lang="ru-RU" sz="1600" kern="1200" dirty="0" smtClean="0"/>
            <a:t> </a:t>
          </a:r>
          <a:r>
            <a:rPr lang="ru-RU" sz="1600" kern="1200" dirty="0" err="1" smtClean="0"/>
            <a:t>мевасининг</a:t>
          </a:r>
          <a:r>
            <a:rPr lang="ru-RU" sz="1600" kern="1200" dirty="0" smtClean="0"/>
            <a:t> </a:t>
          </a:r>
          <a:r>
            <a:rPr lang="ru-RU" sz="1600" kern="1200" dirty="0" err="1" smtClean="0"/>
            <a:t>таркибида</a:t>
          </a:r>
          <a:r>
            <a:rPr lang="ru-RU" sz="1600" kern="1200" dirty="0" smtClean="0"/>
            <a:t> </a:t>
          </a:r>
          <a:r>
            <a:rPr lang="ru-RU" sz="1600" kern="1200" dirty="0" err="1" smtClean="0"/>
            <a:t>кўп</a:t>
          </a:r>
          <a:r>
            <a:rPr lang="ru-RU" sz="1600" kern="1200" dirty="0" smtClean="0"/>
            <a:t> </a:t>
          </a:r>
          <a:r>
            <a:rPr lang="ru-RU" sz="1600" kern="1200" dirty="0" err="1" smtClean="0"/>
            <a:t>миқдорда</a:t>
          </a:r>
          <a:r>
            <a:rPr lang="ru-RU" sz="1600" kern="1200" dirty="0" smtClean="0"/>
            <a:t> </a:t>
          </a:r>
          <a:r>
            <a:rPr lang="ru-RU" sz="1600" kern="1200" dirty="0" err="1" smtClean="0"/>
            <a:t>қуруқ</a:t>
          </a:r>
          <a:r>
            <a:rPr lang="ru-RU" sz="1600" kern="1200" dirty="0" smtClean="0"/>
            <a:t> </a:t>
          </a:r>
          <a:r>
            <a:rPr lang="ru-RU" sz="1600" kern="1200" dirty="0" err="1" smtClean="0"/>
            <a:t>модда</a:t>
          </a:r>
          <a:r>
            <a:rPr lang="ru-RU" sz="1600" kern="1200" dirty="0" smtClean="0"/>
            <a:t> (8-10 %) </a:t>
          </a:r>
          <a:r>
            <a:rPr lang="ru-RU" sz="1600" kern="1200" dirty="0" err="1" smtClean="0"/>
            <a:t>ва</a:t>
          </a:r>
          <a:r>
            <a:rPr lang="ru-RU" sz="1600" kern="1200" dirty="0" smtClean="0"/>
            <a:t> </a:t>
          </a:r>
          <a:r>
            <a:rPr lang="ru-RU" sz="1600" kern="1200" dirty="0" err="1" smtClean="0"/>
            <a:t>шакар</a:t>
          </a:r>
          <a:r>
            <a:rPr lang="ru-RU" sz="1600" kern="1200" dirty="0" smtClean="0"/>
            <a:t> </a:t>
          </a:r>
          <a:r>
            <a:rPr lang="ru-RU" sz="1600" kern="1200" dirty="0" err="1" smtClean="0"/>
            <a:t>сақлайдиган</a:t>
          </a:r>
          <a:r>
            <a:rPr lang="ru-RU" sz="1600" kern="1200" dirty="0" smtClean="0"/>
            <a:t> </a:t>
          </a:r>
          <a:r>
            <a:rPr lang="ru-RU" sz="1600" kern="1200" dirty="0" err="1" smtClean="0"/>
            <a:t>смородинасимон</a:t>
          </a:r>
          <a:r>
            <a:rPr lang="ru-RU" sz="1600" kern="1200" dirty="0" smtClean="0"/>
            <a:t> </a:t>
          </a:r>
          <a:r>
            <a:rPr lang="ru-RU" sz="1600" kern="1200" dirty="0" err="1" smtClean="0"/>
            <a:t>помидорлар</a:t>
          </a:r>
          <a:r>
            <a:rPr lang="ru-RU" sz="1600" kern="1200" dirty="0" smtClean="0"/>
            <a:t> </a:t>
          </a:r>
          <a:r>
            <a:rPr lang="ru-RU" sz="1600" kern="1200" dirty="0" err="1" smtClean="0"/>
            <a:t>киради</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r>
            <a:rPr lang="ru-RU" sz="1600" kern="1200" dirty="0" smtClean="0"/>
            <a:t>Ярим </a:t>
          </a:r>
          <a:r>
            <a:rPr lang="ru-RU" sz="1600" kern="1200" dirty="0" err="1" smtClean="0"/>
            <a:t>маданий</a:t>
          </a:r>
          <a:r>
            <a:rPr lang="ru-RU" sz="1600" kern="1200" dirty="0" smtClean="0"/>
            <a:t> помидор (</a:t>
          </a:r>
          <a:r>
            <a:rPr lang="en-US" sz="1600" i="1" kern="1200" dirty="0" smtClean="0"/>
            <a:t>L</a:t>
          </a:r>
          <a:r>
            <a:rPr lang="ru-RU" sz="1600" i="1" kern="1200" dirty="0" smtClean="0"/>
            <a:t>. </a:t>
          </a:r>
          <a:r>
            <a:rPr lang="en-US" sz="1600" i="1" kern="1200" dirty="0" err="1" smtClean="0"/>
            <a:t>esculentum</a:t>
          </a:r>
          <a:r>
            <a:rPr lang="en-US" sz="1600" i="1" kern="1200" dirty="0" smtClean="0"/>
            <a:t> </a:t>
          </a:r>
          <a:r>
            <a:rPr lang="en-US" sz="1600" i="1" kern="1200" dirty="0" err="1" smtClean="0"/>
            <a:t>supsp</a:t>
          </a:r>
          <a:r>
            <a:rPr lang="ru-RU" sz="1600" i="1" kern="1200" dirty="0" smtClean="0"/>
            <a:t>. </a:t>
          </a:r>
          <a:r>
            <a:rPr lang="en-US" sz="1600" i="1" kern="1200" dirty="0" err="1" smtClean="0"/>
            <a:t>Subspon</a:t>
          </a:r>
          <a:r>
            <a:rPr lang="en-US" sz="1600" i="1" kern="1200" dirty="0" smtClean="0"/>
            <a:t> </a:t>
          </a:r>
          <a:r>
            <a:rPr lang="en-US" sz="1600" i="1" kern="1200" dirty="0" err="1" smtClean="0"/>
            <a:t>taneum</a:t>
          </a:r>
          <a:r>
            <a:rPr lang="en-US" sz="1600" i="1" kern="1200" dirty="0" smtClean="0"/>
            <a:t> </a:t>
          </a:r>
          <a:r>
            <a:rPr lang="en-US" sz="1600" i="1" kern="1200" dirty="0" err="1" smtClean="0"/>
            <a:t>Berzn</a:t>
          </a:r>
          <a:r>
            <a:rPr lang="ru-RU" sz="1600" i="1" kern="1200" dirty="0" smtClean="0"/>
            <a:t>.</a:t>
          </a:r>
          <a:r>
            <a:rPr lang="ru-RU" sz="1600" kern="1200" dirty="0" smtClean="0"/>
            <a:t>). </a:t>
          </a:r>
          <a:r>
            <a:rPr lang="ru-RU" sz="1600" kern="1200" dirty="0" err="1" smtClean="0"/>
            <a:t>Бу</a:t>
          </a:r>
          <a:r>
            <a:rPr lang="ru-RU" sz="1600" kern="1200" dirty="0" smtClean="0"/>
            <a:t> </a:t>
          </a:r>
          <a:r>
            <a:rPr lang="ru-RU" sz="1600" kern="1200" dirty="0" err="1" smtClean="0"/>
            <a:t>кенжа</a:t>
          </a:r>
          <a:r>
            <a:rPr lang="ru-RU" sz="1600" kern="1200" dirty="0" smtClean="0"/>
            <a:t> тур </a:t>
          </a:r>
          <a:r>
            <a:rPr lang="ru-RU" sz="1600" kern="1200" dirty="0" err="1" smtClean="0"/>
            <a:t>ўсимликлари</a:t>
          </a:r>
          <a:r>
            <a:rPr lang="ru-RU" sz="1600" kern="1200" dirty="0" smtClean="0"/>
            <a:t> </a:t>
          </a:r>
          <a:r>
            <a:rPr lang="ru-RU" sz="1600" kern="1200" dirty="0" err="1" smtClean="0"/>
            <a:t>пояси</a:t>
          </a:r>
          <a:r>
            <a:rPr lang="ru-RU" sz="1600" kern="1200" dirty="0" smtClean="0"/>
            <a:t> </a:t>
          </a:r>
          <a:r>
            <a:rPr lang="ru-RU" sz="1600" kern="1200" dirty="0" err="1" smtClean="0"/>
            <a:t>ётиб</a:t>
          </a:r>
          <a:r>
            <a:rPr lang="ru-RU" sz="1600" kern="1200" dirty="0" smtClean="0"/>
            <a:t> </a:t>
          </a:r>
          <a:r>
            <a:rPr lang="ru-RU" sz="1600" kern="1200" dirty="0" err="1" smtClean="0"/>
            <a:t>ёки</a:t>
          </a:r>
          <a:r>
            <a:rPr lang="ru-RU" sz="1600" kern="1200" dirty="0" smtClean="0"/>
            <a:t> тик </a:t>
          </a:r>
          <a:r>
            <a:rPr lang="ru-RU" sz="1600" kern="1200" dirty="0" err="1" smtClean="0"/>
            <a:t>ўсади</a:t>
          </a:r>
          <a:r>
            <a:rPr lang="ru-RU" sz="1600" kern="1200" dirty="0" smtClean="0"/>
            <a:t>, </a:t>
          </a:r>
          <a:r>
            <a:rPr lang="ru-RU" sz="1600" kern="1200" dirty="0" err="1" smtClean="0"/>
            <a:t>меваси</a:t>
          </a:r>
          <a:r>
            <a:rPr lang="ru-RU" sz="1600" kern="1200" dirty="0" smtClean="0"/>
            <a:t> </a:t>
          </a:r>
          <a:r>
            <a:rPr lang="ru-RU" sz="1600" kern="1200" dirty="0" err="1" smtClean="0"/>
            <a:t>майда</a:t>
          </a:r>
          <a:r>
            <a:rPr lang="ru-RU" sz="1600" kern="1200" dirty="0" smtClean="0"/>
            <a:t> (20-30 г). улар </a:t>
          </a:r>
          <a:r>
            <a:rPr lang="ru-RU" sz="1600" kern="1200" dirty="0" err="1" smtClean="0"/>
            <a:t>меваларининг</a:t>
          </a:r>
          <a:r>
            <a:rPr lang="ru-RU" sz="1600" kern="1200" dirty="0" smtClean="0"/>
            <a:t> </a:t>
          </a:r>
          <a:r>
            <a:rPr lang="ru-RU" sz="1600" kern="1200" dirty="0" err="1" smtClean="0"/>
            <a:t>йириклиги</a:t>
          </a:r>
          <a:r>
            <a:rPr lang="ru-RU" sz="1600" kern="1200" dirty="0" smtClean="0"/>
            <a:t> </a:t>
          </a:r>
          <a:r>
            <a:rPr lang="ru-RU" sz="1600" kern="1200" dirty="0" err="1" smtClean="0"/>
            <a:t>ва</a:t>
          </a:r>
          <a:r>
            <a:rPr lang="ru-RU" sz="1600" kern="1200" dirty="0" smtClean="0"/>
            <a:t> </a:t>
          </a:r>
          <a:r>
            <a:rPr lang="ru-RU" sz="1600" kern="1200" dirty="0" err="1" smtClean="0"/>
            <a:t>шаклиги</a:t>
          </a:r>
          <a:r>
            <a:rPr lang="ru-RU" sz="1600" kern="1200" dirty="0" smtClean="0"/>
            <a:t> </a:t>
          </a:r>
          <a:r>
            <a:rPr lang="ru-RU" sz="1600" kern="1200" dirty="0" err="1" smtClean="0"/>
            <a:t>қараб</a:t>
          </a:r>
          <a:r>
            <a:rPr lang="ru-RU" sz="1600" kern="1200" dirty="0" smtClean="0"/>
            <a:t> </a:t>
          </a:r>
          <a:r>
            <a:rPr lang="ru-RU" sz="1600" kern="1200" dirty="0" err="1" smtClean="0"/>
            <a:t>бир-биридан</a:t>
          </a:r>
          <a:r>
            <a:rPr lang="ru-RU" sz="1600" kern="1200" dirty="0" smtClean="0"/>
            <a:t> </a:t>
          </a:r>
          <a:r>
            <a:rPr lang="ru-RU" sz="1600" kern="1200" dirty="0" err="1" smtClean="0"/>
            <a:t>фарқланадиган</a:t>
          </a:r>
          <a:r>
            <a:rPr lang="ru-RU" sz="1600" kern="1200" dirty="0" smtClean="0"/>
            <a:t> </a:t>
          </a:r>
          <a:r>
            <a:rPr lang="ru-RU" sz="1600" kern="1200" dirty="0" err="1" smtClean="0"/>
            <a:t>олчасимон</a:t>
          </a:r>
          <a:r>
            <a:rPr lang="ru-RU" sz="1600" kern="1200" dirty="0" smtClean="0"/>
            <a:t>, </a:t>
          </a:r>
          <a:r>
            <a:rPr lang="ru-RU" sz="1600" kern="1200" dirty="0" err="1" smtClean="0"/>
            <a:t>ноксимон</a:t>
          </a:r>
          <a:r>
            <a:rPr lang="ru-RU" sz="1600" kern="1200" dirty="0" smtClean="0"/>
            <a:t>, </a:t>
          </a:r>
          <a:r>
            <a:rPr lang="ru-RU" sz="1600" kern="1200" dirty="0" err="1" smtClean="0"/>
            <a:t>олхўрисимон</a:t>
          </a:r>
          <a:r>
            <a:rPr lang="ru-RU" sz="1600" kern="1200" dirty="0" smtClean="0"/>
            <a:t>, </a:t>
          </a:r>
          <a:r>
            <a:rPr lang="ru-RU" sz="1600" kern="1200" dirty="0" err="1" smtClean="0"/>
            <a:t>узунчоқ</a:t>
          </a:r>
          <a:r>
            <a:rPr lang="ru-RU" sz="1600" kern="1200" dirty="0" smtClean="0"/>
            <a:t> </a:t>
          </a:r>
          <a:r>
            <a:rPr lang="ru-RU" sz="1600" kern="1200" dirty="0" err="1" smtClean="0"/>
            <a:t>ва</a:t>
          </a:r>
          <a:r>
            <a:rPr lang="ru-RU" sz="1600" kern="1200" dirty="0" smtClean="0"/>
            <a:t> </a:t>
          </a:r>
          <a:r>
            <a:rPr lang="ru-RU" sz="1600" kern="1200" dirty="0" err="1" smtClean="0"/>
            <a:t>кўп</a:t>
          </a:r>
          <a:r>
            <a:rPr lang="ru-RU" sz="1600" kern="1200" dirty="0" smtClean="0"/>
            <a:t> </a:t>
          </a:r>
          <a:r>
            <a:rPr lang="ru-RU" sz="1600" kern="1200" dirty="0" err="1" smtClean="0"/>
            <a:t>уяли</a:t>
          </a:r>
          <a:r>
            <a:rPr lang="ru-RU" sz="1600" kern="1200" dirty="0" smtClean="0"/>
            <a:t> </a:t>
          </a:r>
          <a:r>
            <a:rPr lang="ru-RU" sz="1600" kern="1200" dirty="0" err="1" smtClean="0"/>
            <a:t>хилларга</a:t>
          </a:r>
          <a:r>
            <a:rPr lang="ru-RU" sz="1600" kern="1200" dirty="0" smtClean="0"/>
            <a:t> </a:t>
          </a:r>
          <a:r>
            <a:rPr lang="ru-RU" sz="1600" kern="1200" dirty="0" err="1" smtClean="0"/>
            <a:t>бўлинади</a:t>
          </a:r>
          <a:r>
            <a:rPr lang="ru-RU" sz="1600" kern="1200" dirty="0" smtClean="0"/>
            <a:t> (5</a:t>
          </a:r>
          <a:r>
            <a:rPr lang="uz-Cyrl-UZ" sz="1600" kern="1200" dirty="0" smtClean="0"/>
            <a:t>5</a:t>
          </a:r>
          <a:r>
            <a:rPr lang="ru-RU" sz="1600" kern="1200" dirty="0" smtClean="0"/>
            <a:t>-</a:t>
          </a:r>
          <a:r>
            <a:rPr lang="ru-RU" sz="1600" kern="1200" dirty="0" err="1" smtClean="0"/>
            <a:t>расм</a:t>
          </a:r>
          <a:r>
            <a:rPr lang="ru-RU" sz="1600" kern="1200" dirty="0" smtClean="0"/>
            <a:t>). Ярим </a:t>
          </a:r>
          <a:r>
            <a:rPr lang="ru-RU" sz="1600" kern="1200" dirty="0" err="1" smtClean="0"/>
            <a:t>маданий</a:t>
          </a:r>
          <a:r>
            <a:rPr lang="ru-RU" sz="1600" kern="1200" dirty="0" smtClean="0"/>
            <a:t> помидор </a:t>
          </a:r>
          <a:r>
            <a:rPr lang="ru-RU" sz="1600" kern="1200" dirty="0" err="1" smtClean="0"/>
            <a:t>хилларининг</a:t>
          </a:r>
          <a:r>
            <a:rPr lang="ru-RU" sz="1600" kern="1200" dirty="0" smtClean="0"/>
            <a:t> </a:t>
          </a:r>
          <a:r>
            <a:rPr lang="ru-RU" sz="1600" kern="1200" dirty="0" err="1" smtClean="0"/>
            <a:t>яхши</a:t>
          </a:r>
          <a:r>
            <a:rPr lang="ru-RU" sz="1600" kern="1200" dirty="0" smtClean="0"/>
            <a:t> </a:t>
          </a:r>
          <a:r>
            <a:rPr lang="ru-RU" sz="1600" kern="1200" dirty="0" err="1" smtClean="0"/>
            <a:t>хусусияти</a:t>
          </a:r>
          <a:r>
            <a:rPr lang="ru-RU" sz="1600" kern="1200" dirty="0" smtClean="0"/>
            <a:t> </a:t>
          </a:r>
          <a:r>
            <a:rPr lang="ru-RU" sz="1600" kern="1200" dirty="0" err="1" smtClean="0"/>
            <a:t>шундаки</a:t>
          </a:r>
          <a:r>
            <a:rPr lang="ru-RU" sz="1600" kern="1200" dirty="0" smtClean="0"/>
            <a:t>, улар </a:t>
          </a:r>
          <a:r>
            <a:rPr lang="ru-RU" sz="1600" kern="1200" dirty="0" err="1" smtClean="0"/>
            <a:t>иқлим</a:t>
          </a:r>
          <a:r>
            <a:rPr lang="ru-RU" sz="1600" kern="1200" dirty="0" smtClean="0"/>
            <a:t> </a:t>
          </a:r>
          <a:r>
            <a:rPr lang="ru-RU" sz="1600" kern="1200" dirty="0" err="1" smtClean="0"/>
            <a:t>ва</a:t>
          </a:r>
          <a:r>
            <a:rPr lang="ru-RU" sz="1600" kern="1200" dirty="0" smtClean="0"/>
            <a:t> </a:t>
          </a:r>
          <a:r>
            <a:rPr lang="ru-RU" sz="1600" kern="1200" dirty="0" err="1" smtClean="0"/>
            <a:t>тупроқ</a:t>
          </a:r>
          <a:r>
            <a:rPr lang="ru-RU" sz="1600" kern="1200" dirty="0" smtClean="0"/>
            <a:t> </a:t>
          </a:r>
          <a:r>
            <a:rPr lang="ru-RU" sz="1600" kern="1200" dirty="0" err="1" smtClean="0"/>
            <a:t>шароитига</a:t>
          </a:r>
          <a:r>
            <a:rPr lang="ru-RU" sz="1600" kern="1200" dirty="0" smtClean="0"/>
            <a:t> </a:t>
          </a:r>
          <a:r>
            <a:rPr lang="ru-RU" sz="1600" kern="1200" dirty="0" err="1" smtClean="0"/>
            <a:t>талабчан</a:t>
          </a:r>
          <a:r>
            <a:rPr lang="ru-RU" sz="1600" kern="1200" dirty="0" smtClean="0"/>
            <a:t> </a:t>
          </a:r>
          <a:r>
            <a:rPr lang="ru-RU" sz="1600" kern="1200" dirty="0" err="1" smtClean="0"/>
            <a:t>эмас</a:t>
          </a:r>
          <a:r>
            <a:rPr lang="ru-RU" sz="1600" kern="1200" dirty="0" smtClean="0"/>
            <a:t>, </a:t>
          </a:r>
          <a:r>
            <a:rPr lang="ru-RU" sz="1600" kern="1200" dirty="0" err="1" smtClean="0"/>
            <a:t>юқори</a:t>
          </a:r>
          <a:r>
            <a:rPr lang="ru-RU" sz="1600" kern="1200" dirty="0" smtClean="0"/>
            <a:t> </a:t>
          </a:r>
          <a:r>
            <a:rPr lang="ru-RU" sz="1600" kern="1200" dirty="0" err="1" smtClean="0"/>
            <a:t>ҳароратга</a:t>
          </a:r>
          <a:r>
            <a:rPr lang="ru-RU" sz="1600" kern="1200" dirty="0" smtClean="0"/>
            <a:t>, </a:t>
          </a:r>
          <a:r>
            <a:rPr lang="ru-RU" sz="1600" kern="1200" dirty="0" err="1" smtClean="0"/>
            <a:t>қўрғоқчилик</a:t>
          </a:r>
          <a:r>
            <a:rPr lang="ru-RU" sz="1600" kern="1200" dirty="0" smtClean="0"/>
            <a:t> </a:t>
          </a:r>
          <a:r>
            <a:rPr lang="ru-RU" sz="1600" kern="1200" dirty="0" err="1" smtClean="0"/>
            <a:t>ва</a:t>
          </a:r>
          <a:r>
            <a:rPr lang="ru-RU" sz="1600" kern="1200" dirty="0" smtClean="0"/>
            <a:t> </a:t>
          </a:r>
          <a:r>
            <a:rPr lang="ru-RU" sz="1600" kern="1200" dirty="0" err="1" smtClean="0"/>
            <a:t>замбуруғли</a:t>
          </a:r>
          <a:r>
            <a:rPr lang="ru-RU" sz="1600" kern="1200" dirty="0" smtClean="0"/>
            <a:t> </a:t>
          </a:r>
          <a:r>
            <a:rPr lang="ru-RU" sz="1600" kern="1200" dirty="0" err="1" smtClean="0"/>
            <a:t>касалликларга</a:t>
          </a:r>
          <a:r>
            <a:rPr lang="ru-RU" sz="1600" kern="1200" dirty="0" smtClean="0"/>
            <a:t> </a:t>
          </a:r>
          <a:r>
            <a:rPr lang="ru-RU" sz="1600" kern="1200" dirty="0" err="1" smtClean="0"/>
            <a:t>чидамли</a:t>
          </a:r>
          <a:r>
            <a:rPr lang="ru-RU" sz="1600" kern="1200" dirty="0" smtClean="0"/>
            <a:t>. </a:t>
          </a:r>
          <a:r>
            <a:rPr lang="ru-RU" sz="1600" kern="1200" dirty="0" err="1" smtClean="0"/>
            <a:t>Меваси</a:t>
          </a:r>
          <a:r>
            <a:rPr lang="ru-RU" sz="1600" kern="1200" dirty="0" smtClean="0"/>
            <a:t> </a:t>
          </a:r>
          <a:r>
            <a:rPr lang="ru-RU" sz="1600" kern="1200" dirty="0" err="1" smtClean="0"/>
            <a:t>таркибида</a:t>
          </a:r>
          <a:r>
            <a:rPr lang="ru-RU" sz="1600" kern="1200" dirty="0" smtClean="0"/>
            <a:t> </a:t>
          </a:r>
          <a:r>
            <a:rPr lang="ru-RU" sz="1600" kern="1200" dirty="0" err="1" smtClean="0"/>
            <a:t>қуруқ</a:t>
          </a:r>
          <a:r>
            <a:rPr lang="ru-RU" sz="1600" kern="1200" dirty="0" smtClean="0"/>
            <a:t> </a:t>
          </a:r>
          <a:r>
            <a:rPr lang="ru-RU" sz="1600" kern="1200" dirty="0" err="1" smtClean="0"/>
            <a:t>модда</a:t>
          </a:r>
          <a:r>
            <a:rPr lang="ru-RU" sz="1600" kern="1200" dirty="0" smtClean="0"/>
            <a:t> </a:t>
          </a:r>
          <a:r>
            <a:rPr lang="ru-RU" sz="1600" kern="1200" dirty="0" err="1" smtClean="0"/>
            <a:t>кўплиги</a:t>
          </a:r>
          <a:r>
            <a:rPr lang="ru-RU" sz="1600" kern="1200" dirty="0" smtClean="0"/>
            <a:t> </a:t>
          </a:r>
          <a:r>
            <a:rPr lang="ru-RU" sz="1600" kern="1200" dirty="0" err="1" smtClean="0"/>
            <a:t>ва</a:t>
          </a:r>
          <a:r>
            <a:rPr lang="ru-RU" sz="1600" kern="1200" dirty="0" smtClean="0"/>
            <a:t> </a:t>
          </a:r>
          <a:r>
            <a:rPr lang="ru-RU" sz="1600" kern="1200" dirty="0" err="1" smtClean="0"/>
            <a:t>пўстининг</a:t>
          </a:r>
          <a:r>
            <a:rPr lang="ru-RU" sz="1600" kern="1200" dirty="0" smtClean="0"/>
            <a:t> </a:t>
          </a:r>
          <a:r>
            <a:rPr lang="ru-RU" sz="1600" kern="1200" dirty="0" err="1" smtClean="0"/>
            <a:t>қаттиқлиги</a:t>
          </a:r>
          <a:r>
            <a:rPr lang="ru-RU" sz="1600" kern="1200" dirty="0" smtClean="0"/>
            <a:t>, </a:t>
          </a:r>
          <a:r>
            <a:rPr lang="ru-RU" sz="1600" kern="1200" dirty="0" err="1" smtClean="0"/>
            <a:t>яъни</a:t>
          </a:r>
          <a:r>
            <a:rPr lang="ru-RU" sz="1600" kern="1200" dirty="0" smtClean="0"/>
            <a:t> </a:t>
          </a:r>
          <a:r>
            <a:rPr lang="ru-RU" sz="1600" kern="1200" dirty="0" err="1" smtClean="0"/>
            <a:t>ёрилиб</a:t>
          </a:r>
          <a:r>
            <a:rPr lang="ru-RU" sz="1600" kern="1200" dirty="0" smtClean="0"/>
            <a:t> </a:t>
          </a:r>
          <a:r>
            <a:rPr lang="ru-RU" sz="1600" kern="1200" dirty="0" err="1" smtClean="0"/>
            <a:t>кетмаслиги</a:t>
          </a:r>
          <a:r>
            <a:rPr lang="ru-RU" sz="1600" kern="1200" dirty="0" smtClean="0"/>
            <a:t> </a:t>
          </a:r>
          <a:r>
            <a:rPr lang="ru-RU" sz="1600" kern="1200" dirty="0" err="1" smtClean="0"/>
            <a:t>билан</a:t>
          </a:r>
          <a:r>
            <a:rPr lang="ru-RU" sz="1600" kern="1200" dirty="0" smtClean="0"/>
            <a:t> </a:t>
          </a:r>
          <a:r>
            <a:rPr lang="ru-RU" sz="1600" kern="1200" dirty="0" err="1" smtClean="0"/>
            <a:t>характерланади</a:t>
          </a:r>
          <a:r>
            <a:rPr lang="ru-RU" sz="1600" kern="1200" dirty="0" smtClean="0"/>
            <a:t>. У </a:t>
          </a:r>
          <a:r>
            <a:rPr lang="ru-RU" sz="1600" kern="1200" dirty="0" err="1" smtClean="0"/>
            <a:t>ўзининг</a:t>
          </a:r>
          <a:r>
            <a:rPr lang="ru-RU" sz="1600" kern="1200" dirty="0" smtClean="0"/>
            <a:t> шу </a:t>
          </a:r>
          <a:r>
            <a:rPr lang="ru-RU" sz="1600" kern="1200" dirty="0" err="1" smtClean="0"/>
            <a:t>хусусиятлари</a:t>
          </a:r>
          <a:r>
            <a:rPr lang="ru-RU" sz="1600" kern="1200" dirty="0" smtClean="0"/>
            <a:t> </a:t>
          </a:r>
          <a:r>
            <a:rPr lang="ru-RU" sz="1600" kern="1200" dirty="0" err="1" smtClean="0"/>
            <a:t>ҳамда</a:t>
          </a:r>
          <a:r>
            <a:rPr lang="ru-RU" sz="1600" kern="1200" dirty="0" smtClean="0"/>
            <a:t> </a:t>
          </a:r>
          <a:r>
            <a:rPr lang="ru-RU" sz="1600" kern="1200" dirty="0" err="1" smtClean="0"/>
            <a:t>меваларнинг</a:t>
          </a:r>
          <a:r>
            <a:rPr lang="ru-RU" sz="1600" kern="1200" dirty="0" smtClean="0"/>
            <a:t> </a:t>
          </a:r>
          <a:r>
            <a:rPr lang="ru-RU" sz="1600" kern="1200" dirty="0" err="1" smtClean="0"/>
            <a:t>майдалиги</a:t>
          </a:r>
          <a:r>
            <a:rPr lang="ru-RU" sz="1600" kern="1200" dirty="0" smtClean="0"/>
            <a:t> </a:t>
          </a:r>
          <a:r>
            <a:rPr lang="ru-RU" sz="1600" kern="1200" dirty="0" err="1" smtClean="0"/>
            <a:t>туфайли</a:t>
          </a:r>
          <a:r>
            <a:rPr lang="ru-RU" sz="1600" kern="1200" dirty="0" smtClean="0"/>
            <a:t> </a:t>
          </a:r>
          <a:r>
            <a:rPr lang="ru-RU" sz="1600" kern="1200" dirty="0" err="1" smtClean="0"/>
            <a:t>бутунлигича</a:t>
          </a:r>
          <a:r>
            <a:rPr lang="ru-RU" sz="1600" kern="1200" dirty="0" smtClean="0"/>
            <a:t> </a:t>
          </a:r>
          <a:r>
            <a:rPr lang="ru-RU" sz="1600" kern="1200" dirty="0" err="1" smtClean="0"/>
            <a:t>консерва</a:t>
          </a:r>
          <a:r>
            <a:rPr lang="ru-RU" sz="1600" kern="1200" dirty="0" smtClean="0"/>
            <a:t> </a:t>
          </a:r>
          <a:r>
            <a:rPr lang="ru-RU" sz="1600" kern="1200" dirty="0" err="1" smtClean="0"/>
            <a:t>қилиш</a:t>
          </a:r>
          <a:r>
            <a:rPr lang="ru-RU" sz="1600" kern="1200" dirty="0" smtClean="0"/>
            <a:t> (</a:t>
          </a:r>
          <a:r>
            <a:rPr lang="ru-RU" sz="1600" kern="1200" dirty="0" err="1" smtClean="0"/>
            <a:t>мариновкалаш</a:t>
          </a:r>
          <a:r>
            <a:rPr lang="ru-RU" sz="1600" kern="1200" dirty="0" smtClean="0"/>
            <a:t>, </a:t>
          </a:r>
          <a:r>
            <a:rPr lang="ru-RU" sz="1600" kern="1200" dirty="0" err="1" smtClean="0"/>
            <a:t>тузлаш</a:t>
          </a:r>
          <a:r>
            <a:rPr lang="ru-RU" sz="1600" kern="1200" dirty="0" smtClean="0"/>
            <a:t>) </a:t>
          </a:r>
          <a:r>
            <a:rPr lang="ru-RU" sz="1600" kern="1200" dirty="0" err="1" smtClean="0"/>
            <a:t>учун</a:t>
          </a:r>
          <a:r>
            <a:rPr lang="ru-RU" sz="1600" kern="1200" dirty="0" smtClean="0"/>
            <a:t> </a:t>
          </a:r>
          <a:r>
            <a:rPr lang="ru-RU" sz="1600" kern="1200" dirty="0" err="1" smtClean="0"/>
            <a:t>жуда</a:t>
          </a:r>
          <a:r>
            <a:rPr lang="ru-RU" sz="1600" kern="1200" dirty="0" smtClean="0"/>
            <a:t> </a:t>
          </a:r>
          <a:r>
            <a:rPr lang="ru-RU" sz="1600" kern="1200" dirty="0" err="1" smtClean="0"/>
            <a:t>мос</a:t>
          </a:r>
          <a:r>
            <a:rPr lang="ru-RU" sz="1600" kern="1200" dirty="0" smtClean="0"/>
            <a:t>. </a:t>
          </a:r>
          <a:r>
            <a:rPr lang="ru-RU" sz="1600" kern="1200" dirty="0" err="1" smtClean="0"/>
            <a:t>Шунинг</a:t>
          </a:r>
          <a:r>
            <a:rPr lang="ru-RU" sz="1600" kern="1200" dirty="0" smtClean="0"/>
            <a:t> </a:t>
          </a:r>
          <a:r>
            <a:rPr lang="ru-RU" sz="1600" kern="1200" dirty="0" err="1" smtClean="0"/>
            <a:t>учун</a:t>
          </a:r>
          <a:r>
            <a:rPr lang="ru-RU" sz="1600" kern="1200" dirty="0" smtClean="0"/>
            <a:t> </a:t>
          </a:r>
          <a:r>
            <a:rPr lang="ru-RU" sz="1600" kern="1200" dirty="0" err="1" smtClean="0"/>
            <a:t>консервалаш</a:t>
          </a:r>
          <a:r>
            <a:rPr lang="ru-RU" sz="1600" kern="1200" dirty="0" smtClean="0"/>
            <a:t> </a:t>
          </a:r>
          <a:r>
            <a:rPr lang="ru-RU" sz="1600" kern="1200" dirty="0" err="1" smtClean="0"/>
            <a:t>ва</a:t>
          </a:r>
          <a:r>
            <a:rPr lang="ru-RU" sz="1600" kern="1200" dirty="0" smtClean="0"/>
            <a:t> </a:t>
          </a:r>
          <a:r>
            <a:rPr lang="ru-RU" sz="1600" kern="1200" dirty="0" err="1" smtClean="0"/>
            <a:t>узоқ</a:t>
          </a:r>
          <a:r>
            <a:rPr lang="ru-RU" sz="1600" kern="1200" dirty="0" smtClean="0"/>
            <a:t> </a:t>
          </a:r>
          <a:r>
            <a:rPr lang="ru-RU" sz="1600" kern="1200" dirty="0" err="1" smtClean="0"/>
            <a:t>ташишга</a:t>
          </a:r>
          <a:r>
            <a:rPr lang="ru-RU" sz="1600" kern="1200" dirty="0" smtClean="0"/>
            <a:t> </a:t>
          </a:r>
          <a:r>
            <a:rPr lang="ru-RU" sz="1600" kern="1200" dirty="0" err="1" smtClean="0"/>
            <a:t>яроқли</a:t>
          </a:r>
          <a:r>
            <a:rPr lang="ru-RU" sz="1600" kern="1200" dirty="0" smtClean="0"/>
            <a:t> </a:t>
          </a:r>
          <a:r>
            <a:rPr lang="ru-RU" sz="1600" kern="1200" dirty="0" err="1" smtClean="0"/>
            <a:t>селекцион</a:t>
          </a:r>
          <a:r>
            <a:rPr lang="ru-RU" sz="1600" kern="1200" dirty="0" smtClean="0"/>
            <a:t> </a:t>
          </a:r>
          <a:r>
            <a:rPr lang="ru-RU" sz="1600" kern="1200" dirty="0" err="1" smtClean="0"/>
            <a:t>навлар</a:t>
          </a:r>
          <a:r>
            <a:rPr lang="ru-RU" sz="1600" kern="1200" dirty="0" smtClean="0"/>
            <a:t> </a:t>
          </a:r>
          <a:r>
            <a:rPr lang="ru-RU" sz="1600" kern="1200" dirty="0" err="1" smtClean="0"/>
            <a:t>ярати</a:t>
          </a:r>
          <a:r>
            <a:rPr lang="uz-Cyrl-UZ" sz="1600" kern="1200" dirty="0" smtClean="0"/>
            <a:t>ш</a:t>
          </a:r>
          <a:r>
            <a:rPr lang="ru-RU" sz="1600" kern="1200" dirty="0" smtClean="0"/>
            <a:t>да ярим </a:t>
          </a:r>
          <a:r>
            <a:rPr lang="ru-RU" sz="1600" kern="1200" dirty="0" err="1" smtClean="0"/>
            <a:t>маданий</a:t>
          </a:r>
          <a:r>
            <a:rPr lang="ru-RU" sz="1600" kern="1200" dirty="0" smtClean="0"/>
            <a:t> помидор </a:t>
          </a:r>
          <a:r>
            <a:rPr lang="ru-RU" sz="1600" kern="1200" dirty="0" err="1" smtClean="0"/>
            <a:t>хиллари</a:t>
          </a:r>
          <a:r>
            <a:rPr lang="ru-RU" sz="1600" kern="1200" dirty="0" smtClean="0"/>
            <a:t> </a:t>
          </a:r>
          <a:r>
            <a:rPr lang="ru-RU" sz="1600" kern="1200" dirty="0" err="1" smtClean="0"/>
            <a:t>бошланғич</a:t>
          </a:r>
          <a:r>
            <a:rPr lang="ru-RU" sz="1600" kern="1200" dirty="0" smtClean="0"/>
            <a:t> материал </a:t>
          </a:r>
          <a:r>
            <a:rPr lang="ru-RU" sz="1600" kern="1200" dirty="0" err="1" smtClean="0"/>
            <a:t>бўлиб</a:t>
          </a:r>
          <a:r>
            <a:rPr lang="ru-RU" sz="1600" kern="1200" dirty="0" smtClean="0"/>
            <a:t> </a:t>
          </a:r>
          <a:r>
            <a:rPr lang="ru-RU" sz="1600" kern="1200" dirty="0" err="1" smtClean="0"/>
            <a:t>хизмат</a:t>
          </a:r>
          <a:r>
            <a:rPr lang="ru-RU" sz="1600" kern="1200" dirty="0" smtClean="0"/>
            <a:t> </a:t>
          </a:r>
          <a:r>
            <a:rPr lang="ru-RU" sz="1600" kern="1200" dirty="0" err="1" smtClean="0"/>
            <a:t>қилади</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r>
            <a:rPr lang="ru-RU" sz="1600" kern="1200" dirty="0" err="1" smtClean="0"/>
            <a:t>Маданий</a:t>
          </a:r>
          <a:r>
            <a:rPr lang="ru-RU" sz="1600" kern="1200" dirty="0" smtClean="0"/>
            <a:t> помидор (</a:t>
          </a:r>
          <a:r>
            <a:rPr lang="en-US" sz="1600" i="1" kern="1200" dirty="0" smtClean="0"/>
            <a:t>L</a:t>
          </a:r>
          <a:r>
            <a:rPr lang="ru-RU" sz="1600" i="1" kern="1200" dirty="0" smtClean="0"/>
            <a:t>. </a:t>
          </a:r>
          <a:r>
            <a:rPr lang="en-US" sz="1600" i="1" kern="1200" dirty="0" err="1" smtClean="0"/>
            <a:t>esculentum</a:t>
          </a:r>
          <a:r>
            <a:rPr lang="ru-RU" sz="1600" i="1" kern="1200" dirty="0" smtClean="0"/>
            <a:t>  </a:t>
          </a:r>
          <a:r>
            <a:rPr lang="en-US" sz="1600" i="1" kern="1200" dirty="0" err="1" smtClean="0"/>
            <a:t>subsp</a:t>
          </a:r>
          <a:r>
            <a:rPr lang="ru-RU" sz="1600" i="1" kern="1200" dirty="0" smtClean="0"/>
            <a:t>. </a:t>
          </a:r>
          <a:r>
            <a:rPr lang="en-US" sz="1600" i="1" kern="1200" dirty="0" err="1" smtClean="0"/>
            <a:t>cultum</a:t>
          </a:r>
          <a:r>
            <a:rPr lang="en-US" sz="1600" i="1" kern="1200" dirty="0" smtClean="0"/>
            <a:t> Br</a:t>
          </a:r>
          <a:r>
            <a:rPr lang="ru-RU" sz="1600" i="1" kern="1200" dirty="0" smtClean="0"/>
            <a:t>е</a:t>
          </a:r>
          <a:r>
            <a:rPr lang="en-US" sz="1600" i="1" kern="1200" dirty="0" err="1" smtClean="0"/>
            <a:t>zn</a:t>
          </a:r>
          <a:r>
            <a:rPr lang="ru-RU" sz="1600" i="1" kern="1200" dirty="0" smtClean="0"/>
            <a:t>.</a:t>
          </a:r>
          <a:r>
            <a:rPr lang="ru-RU" sz="1600" kern="1200" dirty="0" smtClean="0"/>
            <a:t>). </a:t>
          </a:r>
          <a:r>
            <a:rPr lang="ru-RU" sz="1600" kern="1200" dirty="0" err="1" smtClean="0"/>
            <a:t>Бу</a:t>
          </a:r>
          <a:r>
            <a:rPr lang="ru-RU" sz="1600" kern="1200" dirty="0" smtClean="0"/>
            <a:t> </a:t>
          </a:r>
          <a:r>
            <a:rPr lang="ru-RU" sz="1600" kern="1200" dirty="0" err="1" smtClean="0"/>
            <a:t>кенжа</a:t>
          </a:r>
          <a:r>
            <a:rPr lang="ru-RU" sz="1600" kern="1200" dirty="0" smtClean="0"/>
            <a:t> тур </a:t>
          </a:r>
          <a:r>
            <a:rPr lang="ru-RU" sz="1600" kern="1200" dirty="0" err="1" smtClean="0"/>
            <a:t>навлари</a:t>
          </a:r>
          <a:r>
            <a:rPr lang="ru-RU" sz="1600" kern="1200" dirty="0" smtClean="0"/>
            <a:t> </a:t>
          </a:r>
          <a:r>
            <a:rPr lang="ru-RU" sz="1600" kern="1200" dirty="0" err="1" smtClean="0"/>
            <a:t>хилма</a:t>
          </a:r>
          <a:r>
            <a:rPr lang="ru-RU" sz="1600" kern="1200" dirty="0" smtClean="0"/>
            <a:t>-хил </a:t>
          </a:r>
          <a:r>
            <a:rPr lang="ru-RU" sz="1600" kern="1200" dirty="0" err="1" smtClean="0"/>
            <a:t>шаклда</a:t>
          </a:r>
          <a:r>
            <a:rPr lang="ru-RU" sz="1600" kern="1200" dirty="0" smtClean="0"/>
            <a:t> </a:t>
          </a:r>
          <a:r>
            <a:rPr lang="ru-RU" sz="1600" kern="1200" dirty="0" err="1" smtClean="0"/>
            <a:t>бўлиши</a:t>
          </a:r>
          <a:r>
            <a:rPr lang="ru-RU" sz="1600" kern="1200" dirty="0" smtClean="0"/>
            <a:t> </a:t>
          </a:r>
          <a:r>
            <a:rPr lang="ru-RU" sz="1600" kern="1200" dirty="0" err="1" smtClean="0"/>
            <a:t>билан</a:t>
          </a:r>
          <a:r>
            <a:rPr lang="ru-RU" sz="1600" kern="1200" dirty="0" smtClean="0"/>
            <a:t> </a:t>
          </a:r>
          <a:r>
            <a:rPr lang="ru-RU" sz="1600" kern="1200" dirty="0" err="1" smtClean="0"/>
            <a:t>характерланади</a:t>
          </a:r>
          <a:r>
            <a:rPr lang="ru-RU" sz="1600" kern="1200" dirty="0" smtClean="0"/>
            <a:t>.</a:t>
          </a:r>
          <a:endParaRPr lang="ru-RU" sz="1600" kern="1200" dirty="0"/>
        </a:p>
        <a:p>
          <a:pPr marL="342900" lvl="2" indent="-171450" algn="just" defTabSz="711200">
            <a:lnSpc>
              <a:spcPct val="90000"/>
            </a:lnSpc>
            <a:spcBef>
              <a:spcPct val="0"/>
            </a:spcBef>
            <a:spcAft>
              <a:spcPct val="20000"/>
            </a:spcAft>
            <a:buChar char="••"/>
          </a:pPr>
          <a:endParaRPr lang="ru-RU" sz="1600" kern="1200" dirty="0"/>
        </a:p>
        <a:p>
          <a:pPr marL="342900" lvl="2" indent="-171450" algn="just" defTabSz="711200">
            <a:lnSpc>
              <a:spcPct val="90000"/>
            </a:lnSpc>
            <a:spcBef>
              <a:spcPct val="0"/>
            </a:spcBef>
            <a:spcAft>
              <a:spcPct val="20000"/>
            </a:spcAft>
            <a:buChar char="••"/>
          </a:pPr>
          <a:endParaRPr lang="ru-RU" sz="1600" kern="1200" dirty="0"/>
        </a:p>
        <a:p>
          <a:pPr marL="342900" lvl="2" indent="-171450" algn="just" defTabSz="711200">
            <a:lnSpc>
              <a:spcPct val="90000"/>
            </a:lnSpc>
            <a:spcBef>
              <a:spcPct val="0"/>
            </a:spcBef>
            <a:spcAft>
              <a:spcPct val="20000"/>
            </a:spcAft>
            <a:buChar char="••"/>
          </a:pPr>
          <a:endParaRPr lang="ru-RU" sz="1600" kern="1200" dirty="0"/>
        </a:p>
      </dsp:txBody>
      <dsp:txXfrm>
        <a:off x="0" y="894047"/>
        <a:ext cx="9001156" cy="5316643"/>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14.04.2018</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4.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4.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2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2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46.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0.jpeg"/><Relationship Id="rId1" Type="http://schemas.openxmlformats.org/officeDocument/2006/relationships/slideLayout" Target="../slideLayouts/slideLayout46.xml"/><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46.xml"/><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46.xml"/><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5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46.xml"/><Relationship Id="rId4" Type="http://schemas.openxmlformats.org/officeDocument/2006/relationships/image" Target="../media/image56.jpeg"/></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46.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46.xml"/><Relationship Id="rId4" Type="http://schemas.openxmlformats.org/officeDocument/2006/relationships/image" Target="../media/image6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323528" y="2132856"/>
            <a:ext cx="8606190" cy="1569660"/>
          </a:xfrm>
          <a:prstGeom prst="rect">
            <a:avLst/>
          </a:prstGeom>
          <a:noFill/>
        </p:spPr>
        <p:txBody>
          <a:bodyPr wrap="square" rtlCol="0">
            <a:spAutoFit/>
          </a:bodyPr>
          <a:lstStyle/>
          <a:p>
            <a:pPr algn="ctr"/>
            <a:r>
              <a:rPr lang="ru-RU" sz="3200" b="1" dirty="0">
                <a:solidFill>
                  <a:schemeClr val="bg1"/>
                </a:solidFill>
              </a:rPr>
              <a:t>6-мавзу. </a:t>
            </a:r>
            <a:r>
              <a:rPr lang="ru-RU" sz="3200" b="1" dirty="0" err="1">
                <a:solidFill>
                  <a:schemeClr val="bg1"/>
                </a:solidFill>
              </a:rPr>
              <a:t>Томатдош</a:t>
            </a:r>
            <a:r>
              <a:rPr lang="ru-RU" sz="3200" b="1" dirty="0">
                <a:solidFill>
                  <a:schemeClr val="bg1"/>
                </a:solidFill>
              </a:rPr>
              <a:t> </a:t>
            </a:r>
            <a:r>
              <a:rPr lang="ru-RU" sz="3200" b="1" dirty="0" err="1">
                <a:solidFill>
                  <a:schemeClr val="bg1"/>
                </a:solidFill>
              </a:rPr>
              <a:t>сабзавотларни</a:t>
            </a:r>
            <a:r>
              <a:rPr lang="ru-RU" sz="3200" b="1" dirty="0">
                <a:solidFill>
                  <a:schemeClr val="bg1"/>
                </a:solidFill>
              </a:rPr>
              <a:t> </a:t>
            </a:r>
            <a:r>
              <a:rPr lang="ru-RU" sz="3200" b="1" dirty="0" err="1">
                <a:solidFill>
                  <a:schemeClr val="bg1"/>
                </a:solidFill>
              </a:rPr>
              <a:t>аҳамияти</a:t>
            </a:r>
            <a:r>
              <a:rPr lang="ru-RU" sz="3200" b="1" dirty="0">
                <a:solidFill>
                  <a:schemeClr val="bg1"/>
                </a:solidFill>
              </a:rPr>
              <a:t>, </a:t>
            </a:r>
            <a:r>
              <a:rPr lang="ru-RU" sz="3200" b="1" dirty="0" err="1">
                <a:solidFill>
                  <a:schemeClr val="bg1"/>
                </a:solidFill>
              </a:rPr>
              <a:t>биологик</a:t>
            </a:r>
            <a:r>
              <a:rPr lang="ru-RU" sz="3200" b="1" dirty="0">
                <a:solidFill>
                  <a:schemeClr val="bg1"/>
                </a:solidFill>
              </a:rPr>
              <a:t> </a:t>
            </a:r>
            <a:r>
              <a:rPr lang="ru-RU" sz="3200" b="1" dirty="0" err="1">
                <a:solidFill>
                  <a:schemeClr val="bg1"/>
                </a:solidFill>
              </a:rPr>
              <a:t>хусусиятлари</a:t>
            </a:r>
            <a:r>
              <a:rPr lang="ru-RU" sz="3200" b="1" dirty="0">
                <a:solidFill>
                  <a:schemeClr val="bg1"/>
                </a:solidFill>
              </a:rPr>
              <a:t> </a:t>
            </a:r>
            <a:r>
              <a:rPr lang="ru-RU" sz="3200" b="1" dirty="0" err="1">
                <a:solidFill>
                  <a:schemeClr val="bg1"/>
                </a:solidFill>
              </a:rPr>
              <a:t>етиштириш</a:t>
            </a:r>
            <a:r>
              <a:rPr lang="ru-RU" sz="3200" b="1" dirty="0">
                <a:solidFill>
                  <a:schemeClr val="bg1"/>
                </a:solidFill>
              </a:rPr>
              <a:t> </a:t>
            </a:r>
            <a:r>
              <a:rPr lang="ru-RU" sz="3200" b="1" dirty="0" err="1">
                <a:solidFill>
                  <a:schemeClr val="bg1"/>
                </a:solidFill>
              </a:rPr>
              <a:t>технологияси</a:t>
            </a:r>
            <a:r>
              <a:rPr lang="ru-RU" sz="3200" b="1" dirty="0">
                <a:solidFill>
                  <a:schemeClr val="bg1"/>
                </a:solidFill>
              </a:rPr>
              <a:t>.</a:t>
            </a:r>
            <a:endParaRPr lang="ru-RU" sz="3200" b="1" i="1" dirty="0" smtClean="0">
              <a:solidFill>
                <a:schemeClr val="bg1"/>
              </a:solidFill>
              <a:latin typeface="+mj-lt"/>
              <a:cs typeface="David" pitchFamily="34"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600" dirty="0" smtClean="0"/>
              <a:t>Режа:</a:t>
            </a:r>
            <a:endParaRPr lang="ru-RU" sz="2600" dirty="0" smtClean="0"/>
          </a:p>
          <a:p>
            <a:pPr algn="just"/>
            <a:r>
              <a:rPr lang="uz-Cyrl-UZ" sz="2800" dirty="0"/>
              <a:t>1.	</a:t>
            </a:r>
            <a:r>
              <a:rPr lang="uz-Cyrl-UZ" sz="2800" dirty="0" smtClean="0"/>
              <a:t>Помидорни </a:t>
            </a:r>
            <a:r>
              <a:rPr lang="uz-Cyrl-UZ" sz="2800" dirty="0"/>
              <a:t>аҳамияти, келиб чиқиши ва тарқалиши</a:t>
            </a:r>
          </a:p>
          <a:p>
            <a:pPr algn="just"/>
            <a:r>
              <a:rPr lang="uz-Cyrl-UZ" sz="2800" dirty="0"/>
              <a:t>2.	Помидор ўстириш технологияси</a:t>
            </a:r>
          </a:p>
          <a:p>
            <a:pPr algn="just"/>
            <a:r>
              <a:rPr lang="uz-Cyrl-UZ" sz="2800" dirty="0"/>
              <a:t>3.	Қалампир аҳамияти, келиб чиқиши ва тарқалиши</a:t>
            </a:r>
          </a:p>
          <a:p>
            <a:pPr algn="just"/>
            <a:r>
              <a:rPr lang="uz-Cyrl-UZ" sz="2800" dirty="0"/>
              <a:t>4.	Қалампир ўстириш технологияси</a:t>
            </a:r>
          </a:p>
          <a:p>
            <a:pPr algn="just"/>
            <a:r>
              <a:rPr lang="uz-Cyrl-UZ" sz="2800" dirty="0"/>
              <a:t>5.	Бақлажонни аҳамияти, келиб чиқиши ва тарқалиши</a:t>
            </a:r>
          </a:p>
          <a:p>
            <a:pPr algn="just"/>
            <a:r>
              <a:rPr lang="uz-Cyrl-UZ" sz="2800" dirty="0"/>
              <a:t>6.	Бақлажон ўстириш технологияси</a:t>
            </a:r>
          </a:p>
          <a:p>
            <a:pPr algn="just"/>
            <a:r>
              <a:rPr lang="uz-Cyrl-UZ" sz="2800" dirty="0"/>
              <a:t>7.	Помидор, қалампир ва бақлажонни уруғи учун </a:t>
            </a:r>
            <a:r>
              <a:rPr lang="uz-Cyrl-UZ" sz="2800" dirty="0" smtClean="0"/>
              <a:t>ўстириш</a:t>
            </a:r>
            <a:endParaRPr lang="uz-Cyrl-UZ"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sz="half" idx="1"/>
          </p:nvPr>
        </p:nvSpPr>
        <p:spPr>
          <a:xfrm>
            <a:off x="2195736" y="260648"/>
            <a:ext cx="4038600" cy="748680"/>
          </a:xfrm>
        </p:spPr>
        <p:style>
          <a:lnRef idx="1">
            <a:schemeClr val="accent1"/>
          </a:lnRef>
          <a:fillRef idx="2">
            <a:schemeClr val="accent1"/>
          </a:fillRef>
          <a:effectRef idx="1">
            <a:schemeClr val="accent1"/>
          </a:effectRef>
          <a:fontRef idx="minor">
            <a:schemeClr val="dk1"/>
          </a:fontRef>
        </p:style>
        <p:txBody>
          <a:bodyPr>
            <a:normAutofit fontScale="70000" lnSpcReduction="20000"/>
          </a:bodyPr>
          <a:lstStyle/>
          <a:p>
            <a:pPr marL="0" indent="0">
              <a:buNone/>
            </a:pPr>
            <a:r>
              <a:rPr lang="uz-Cyrl-UZ" sz="4000" b="1" dirty="0"/>
              <a:t>Помидор</a:t>
            </a:r>
            <a:r>
              <a:rPr lang="uz-Cyrl-UZ" sz="4000" dirty="0"/>
              <a:t> </a:t>
            </a:r>
            <a:r>
              <a:rPr lang="uz-Cyrl-UZ" sz="4000" b="1" dirty="0"/>
              <a:t>а</a:t>
            </a:r>
            <a:r>
              <a:rPr lang="uz-Cyrl-UZ" sz="4000" b="1" dirty="0" smtClean="0"/>
              <a:t>ҳамияти</a:t>
            </a:r>
            <a:r>
              <a:rPr lang="uz-Cyrl-UZ" sz="4000" dirty="0"/>
              <a:t>. </a:t>
            </a:r>
            <a:endParaRPr lang="ru-RU" sz="4000" dirty="0"/>
          </a:p>
        </p:txBody>
      </p:sp>
      <p:sp>
        <p:nvSpPr>
          <p:cNvPr id="5" name="Объект 4"/>
          <p:cNvSpPr>
            <a:spLocks noGrp="1"/>
          </p:cNvSpPr>
          <p:nvPr>
            <p:ph sz="half" idx="2"/>
          </p:nvPr>
        </p:nvSpPr>
        <p:spPr>
          <a:xfrm>
            <a:off x="251520" y="1196752"/>
            <a:ext cx="8640960" cy="4929411"/>
          </a:xfrm>
          <a:solidFill>
            <a:schemeClr val="accent5">
              <a:lumMod val="40000"/>
              <a:lumOff val="60000"/>
            </a:schemeClr>
          </a:solidFill>
        </p:spPr>
        <p:txBody>
          <a:bodyPr>
            <a:normAutofit fontScale="70000" lnSpcReduction="20000"/>
          </a:bodyPr>
          <a:lstStyle/>
          <a:p>
            <a:pPr algn="just"/>
            <a:r>
              <a:rPr lang="uz-Cyrl-UZ" spc="50" dirty="0">
                <a:latin typeface="Times New Roman" panose="02020603050405020304" pitchFamily="18" charset="0"/>
                <a:ea typeface="Times New Roman" panose="02020603050405020304" pitchFamily="18" charset="0"/>
              </a:rPr>
              <a:t>Энг муҳим ва қимматли сабзавот экинларидан бири ҳисобланади. Унинг пишган меваси ниҳоятда лаззатлилиги, пархезлилиги билан ажралиб, таркибида турли витаминлар, минерал тузлар, органик кислоталар ва углеводлар сақлайди. Помидор қизил мевасининг биокимёвий таркиби қуйидагича (ҳўл вазнига нисбатан, %):</a:t>
            </a:r>
            <a:endParaRPr lang="ru-RU" sz="2400" dirty="0">
              <a:latin typeface="Times New Roman" panose="02020603050405020304" pitchFamily="18" charset="0"/>
              <a:ea typeface="Times New Roman" panose="02020603050405020304" pitchFamily="18" charset="0"/>
            </a:endParaRPr>
          </a:p>
          <a:p>
            <a:r>
              <a:rPr lang="ru-RU" dirty="0" err="1"/>
              <a:t>Қуруқ</a:t>
            </a:r>
            <a:r>
              <a:rPr lang="ru-RU" dirty="0"/>
              <a:t> </a:t>
            </a:r>
            <a:r>
              <a:rPr lang="ru-RU" dirty="0" err="1"/>
              <a:t>модда</a:t>
            </a:r>
            <a:r>
              <a:rPr lang="ru-RU" dirty="0"/>
              <a:t> – 6,0-6,6</a:t>
            </a:r>
          </a:p>
          <a:p>
            <a:r>
              <a:rPr lang="ru-RU" dirty="0" err="1" smtClean="0"/>
              <a:t>Оқсил</a:t>
            </a:r>
            <a:r>
              <a:rPr lang="ru-RU" dirty="0" smtClean="0"/>
              <a:t> </a:t>
            </a:r>
            <a:r>
              <a:rPr lang="ru-RU" dirty="0"/>
              <a:t>– 0,95-1,0</a:t>
            </a:r>
          </a:p>
          <a:p>
            <a:r>
              <a:rPr lang="ru-RU" dirty="0" err="1" smtClean="0"/>
              <a:t>Шакар</a:t>
            </a:r>
            <a:r>
              <a:rPr lang="ru-RU" dirty="0" smtClean="0"/>
              <a:t> </a:t>
            </a:r>
            <a:r>
              <a:rPr lang="ru-RU" dirty="0"/>
              <a:t>– 4,0-5,0</a:t>
            </a:r>
          </a:p>
          <a:p>
            <a:r>
              <a:rPr lang="ru-RU" dirty="0" err="1" smtClean="0"/>
              <a:t>Мойлар</a:t>
            </a:r>
            <a:r>
              <a:rPr lang="ru-RU" dirty="0" smtClean="0"/>
              <a:t> </a:t>
            </a:r>
            <a:r>
              <a:rPr lang="ru-RU" dirty="0"/>
              <a:t>– 0,2-0,3</a:t>
            </a:r>
          </a:p>
          <a:p>
            <a:r>
              <a:rPr lang="ru-RU" dirty="0" smtClean="0"/>
              <a:t>Целлюлоза </a:t>
            </a:r>
            <a:r>
              <a:rPr lang="ru-RU" dirty="0"/>
              <a:t>– 0,8-0,9</a:t>
            </a:r>
          </a:p>
          <a:p>
            <a:r>
              <a:rPr lang="ru-RU" dirty="0" err="1"/>
              <a:t>Кул</a:t>
            </a:r>
            <a:r>
              <a:rPr lang="ru-RU" dirty="0"/>
              <a:t> – 0,6</a:t>
            </a:r>
          </a:p>
          <a:p>
            <a:r>
              <a:rPr lang="ru-RU" dirty="0" smtClean="0"/>
              <a:t>Органик </a:t>
            </a:r>
            <a:r>
              <a:rPr lang="ru-RU" dirty="0"/>
              <a:t>(</a:t>
            </a:r>
            <a:r>
              <a:rPr lang="ru-RU" dirty="0" err="1"/>
              <a:t>олма</a:t>
            </a:r>
            <a:r>
              <a:rPr lang="ru-RU" dirty="0"/>
              <a:t>, лимон) </a:t>
            </a:r>
            <a:r>
              <a:rPr lang="ru-RU" dirty="0" err="1"/>
              <a:t>кислоталар</a:t>
            </a:r>
            <a:r>
              <a:rPr lang="ru-RU" dirty="0"/>
              <a:t> – 0,5</a:t>
            </a:r>
          </a:p>
          <a:p>
            <a:r>
              <a:rPr lang="ru-RU" dirty="0" smtClean="0"/>
              <a:t>Витамин </a:t>
            </a:r>
            <a:r>
              <a:rPr lang="ru-RU" dirty="0"/>
              <a:t>С (</a:t>
            </a:r>
            <a:r>
              <a:rPr lang="ru-RU" dirty="0" err="1"/>
              <a:t>аскорбин</a:t>
            </a:r>
            <a:r>
              <a:rPr lang="ru-RU" dirty="0"/>
              <a:t> кислота) – 19-35 мг.%</a:t>
            </a:r>
          </a:p>
          <a:p>
            <a:r>
              <a:rPr lang="ru-RU" dirty="0" smtClean="0"/>
              <a:t>Каротин </a:t>
            </a:r>
            <a:r>
              <a:rPr lang="ru-RU" dirty="0"/>
              <a:t>(провитамин А) – 0,2-2 мг.%</a:t>
            </a:r>
          </a:p>
          <a:p>
            <a:r>
              <a:rPr lang="ru-RU" dirty="0" smtClean="0"/>
              <a:t>Тиамин </a:t>
            </a:r>
            <a:r>
              <a:rPr lang="ru-RU" dirty="0"/>
              <a:t>(В1) – 0,3-1,6 мг.%</a:t>
            </a:r>
          </a:p>
          <a:p>
            <a:r>
              <a:rPr lang="ru-RU" dirty="0" smtClean="0"/>
              <a:t>Рибофлавин </a:t>
            </a:r>
            <a:r>
              <a:rPr lang="ru-RU" dirty="0"/>
              <a:t>(В2)- 1,5-6 мг.%</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323528" y="188640"/>
            <a:ext cx="8421689" cy="785794"/>
          </a:xfrm>
        </p:spPr>
        <p:style>
          <a:lnRef idx="2">
            <a:schemeClr val="accent2"/>
          </a:lnRef>
          <a:fillRef idx="1">
            <a:schemeClr val="lt1"/>
          </a:fillRef>
          <a:effectRef idx="0">
            <a:schemeClr val="accent2"/>
          </a:effectRef>
          <a:fontRef idx="minor">
            <a:schemeClr val="dk1"/>
          </a:fontRef>
        </p:style>
        <p:txBody>
          <a:bodyPr>
            <a:noAutofit/>
          </a:bodyPr>
          <a:lstStyle/>
          <a:p>
            <a:r>
              <a:rPr lang="ru-RU" sz="4000" dirty="0" err="1"/>
              <a:t>Келиб</a:t>
            </a:r>
            <a:r>
              <a:rPr lang="ru-RU" sz="4000" dirty="0"/>
              <a:t> </a:t>
            </a:r>
            <a:r>
              <a:rPr lang="ru-RU" sz="4000" dirty="0" err="1"/>
              <a:t>чиқиши</a:t>
            </a:r>
            <a:r>
              <a:rPr lang="ru-RU" sz="4000" dirty="0"/>
              <a:t> </a:t>
            </a:r>
            <a:r>
              <a:rPr lang="ru-RU" sz="4000" dirty="0" err="1"/>
              <a:t>ва</a:t>
            </a:r>
            <a:r>
              <a:rPr lang="ru-RU" sz="4000" dirty="0"/>
              <a:t> </a:t>
            </a:r>
            <a:r>
              <a:rPr lang="ru-RU" sz="4000" dirty="0" err="1"/>
              <a:t>тарқалиши</a:t>
            </a:r>
            <a:r>
              <a:rPr lang="ru-RU" sz="4000" dirty="0"/>
              <a:t>. </a:t>
            </a:r>
            <a:endParaRPr lang="ru-RU" sz="4000" b="1" i="1" dirty="0">
              <a:solidFill>
                <a:srgbClr val="CC6600"/>
              </a:solidFill>
              <a:latin typeface="Times New Roman" pitchFamily="18" charset="0"/>
            </a:endParaRPr>
          </a:p>
        </p:txBody>
      </p:sp>
      <p:graphicFrame>
        <p:nvGraphicFramePr>
          <p:cNvPr id="3" name="Схема 2"/>
          <p:cNvGraphicFramePr/>
          <p:nvPr>
            <p:extLst>
              <p:ext uri="{D42A27DB-BD31-4B8C-83A1-F6EECF244321}">
                <p14:modId xmlns:p14="http://schemas.microsoft.com/office/powerpoint/2010/main" val="3584307232"/>
              </p:ext>
            </p:extLst>
          </p:nvPr>
        </p:nvGraphicFramePr>
        <p:xfrm>
          <a:off x="539552" y="1052736"/>
          <a:ext cx="8280920"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426481367"/>
              </p:ext>
            </p:extLst>
          </p:nvPr>
        </p:nvGraphicFramePr>
        <p:xfrm>
          <a:off x="32494" y="116632"/>
          <a:ext cx="9001156"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19910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Autofit/>
          </a:bodyPr>
          <a:lstStyle/>
          <a:p>
            <a:r>
              <a:rPr lang="ru-RU" sz="2400" b="1" dirty="0"/>
              <a:t>Улар </a:t>
            </a:r>
            <a:r>
              <a:rPr lang="ru-RU" sz="2400" b="1" dirty="0" err="1"/>
              <a:t>морфологик</a:t>
            </a:r>
            <a:r>
              <a:rPr lang="ru-RU" sz="2400" b="1" dirty="0"/>
              <a:t> </a:t>
            </a:r>
            <a:r>
              <a:rPr lang="ru-RU" sz="2400" b="1" dirty="0" err="1"/>
              <a:t>белгилари</a:t>
            </a:r>
            <a:r>
              <a:rPr lang="ru-RU" sz="2400" b="1" dirty="0"/>
              <a:t> </a:t>
            </a:r>
            <a:r>
              <a:rPr lang="ru-RU" sz="2400" b="1" dirty="0" err="1"/>
              <a:t>ва</a:t>
            </a:r>
            <a:r>
              <a:rPr lang="ru-RU" sz="2400" b="1" dirty="0"/>
              <a:t> </a:t>
            </a:r>
            <a:r>
              <a:rPr lang="ru-RU" sz="2400" b="1" dirty="0" err="1"/>
              <a:t>биологик</a:t>
            </a:r>
            <a:r>
              <a:rPr lang="ru-RU" sz="2400" b="1" dirty="0"/>
              <a:t> </a:t>
            </a:r>
            <a:r>
              <a:rPr lang="ru-RU" sz="2400" b="1" dirty="0" err="1"/>
              <a:t>хусусиятлари</a:t>
            </a:r>
            <a:r>
              <a:rPr lang="ru-RU" sz="2400" b="1" dirty="0"/>
              <a:t> </a:t>
            </a:r>
            <a:r>
              <a:rPr lang="ru-RU" sz="2400" b="1" dirty="0" err="1"/>
              <a:t>билан</a:t>
            </a:r>
            <a:r>
              <a:rPr lang="ru-RU" sz="2400" b="1" dirty="0"/>
              <a:t> </a:t>
            </a:r>
            <a:r>
              <a:rPr lang="ru-RU" sz="2400" b="1" dirty="0" err="1"/>
              <a:t>бир-биридан</a:t>
            </a:r>
            <a:r>
              <a:rPr lang="ru-RU" sz="2400" b="1" dirty="0"/>
              <a:t> </a:t>
            </a:r>
            <a:r>
              <a:rPr lang="ru-RU" sz="2400" b="1" dirty="0" err="1"/>
              <a:t>фарқланади</a:t>
            </a:r>
            <a:r>
              <a:rPr lang="ru-RU" sz="2400" b="1" dirty="0"/>
              <a:t>. </a:t>
            </a:r>
          </a:p>
        </p:txBody>
      </p:sp>
      <p:sp>
        <p:nvSpPr>
          <p:cNvPr id="3" name="Прямоугольник 2"/>
          <p:cNvSpPr/>
          <p:nvPr/>
        </p:nvSpPr>
        <p:spPr>
          <a:xfrm>
            <a:off x="457200" y="1268760"/>
            <a:ext cx="8507288" cy="1754326"/>
          </a:xfrm>
          <a:prstGeom prst="rect">
            <a:avLst/>
          </a:prstGeom>
        </p:spPr>
        <p:txBody>
          <a:bodyPr wrap="square">
            <a:spAutoFit/>
          </a:bodyPr>
          <a:lstStyle/>
          <a:p>
            <a:pPr marL="342900" lvl="0" indent="-342900" algn="just">
              <a:spcAft>
                <a:spcPts val="0"/>
              </a:spcAft>
              <a:buFont typeface="+mj-lt"/>
              <a:buAutoNum type="arabicPeriod"/>
              <a:tabLst>
                <a:tab pos="-914400" algn="l"/>
                <a:tab pos="678180" algn="l"/>
              </a:tabLst>
            </a:pPr>
            <a:r>
              <a:rPr lang="ru-RU" spc="50" dirty="0" err="1">
                <a:latin typeface="Times New Roman" panose="02020603050405020304" pitchFamily="18" charset="0"/>
                <a:ea typeface="Times New Roman" panose="02020603050405020304" pitchFamily="18" charset="0"/>
              </a:rPr>
              <a:t>Ҳақиқий</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хили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Пояси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ётиб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қайчи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баргли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Экиладиган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навлар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кўпчилиги</a:t>
            </a:r>
            <a:r>
              <a:rPr lang="ru-RU" spc="50" dirty="0">
                <a:latin typeface="Times New Roman" panose="02020603050405020304" pitchFamily="18" charset="0"/>
                <a:ea typeface="Times New Roman" panose="02020603050405020304" pitchFamily="18" charset="0"/>
              </a:rPr>
              <a:t> шу </a:t>
            </a:r>
            <a:r>
              <a:rPr lang="ru-RU" spc="50" dirty="0" err="1">
                <a:latin typeface="Times New Roman" panose="02020603050405020304" pitchFamily="18" charset="0"/>
                <a:ea typeface="Times New Roman" panose="02020603050405020304" pitchFamily="18" charset="0"/>
              </a:rPr>
              <a:t>хилга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оиддир</a:t>
            </a:r>
            <a:r>
              <a:rPr lang="ru-RU" spc="5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914400" algn="l"/>
                <a:tab pos="678180" algn="l"/>
              </a:tabLst>
            </a:pPr>
            <a:r>
              <a:rPr lang="ru-RU" spc="50" dirty="0">
                <a:latin typeface="Times New Roman" panose="02020603050405020304" pitchFamily="18" charset="0"/>
                <a:ea typeface="Times New Roman" panose="02020603050405020304" pitchFamily="18" charset="0"/>
              </a:rPr>
              <a:t>Тик </a:t>
            </a:r>
            <a:r>
              <a:rPr lang="ru-RU" spc="50" dirty="0" err="1">
                <a:latin typeface="Times New Roman" panose="02020603050405020304" pitchFamily="18" charset="0"/>
                <a:ea typeface="Times New Roman" panose="02020603050405020304" pitchFamily="18" charset="0"/>
              </a:rPr>
              <a:t>ўсувчи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штабли</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хили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Пояси</a:t>
            </a:r>
            <a:r>
              <a:rPr lang="ru-RU" spc="50" dirty="0">
                <a:latin typeface="Times New Roman" panose="02020603050405020304" pitchFamily="18" charset="0"/>
                <a:ea typeface="Times New Roman" panose="02020603050405020304" pitchFamily="18" charset="0"/>
              </a:rPr>
              <a:t> паст </a:t>
            </a:r>
            <a:r>
              <a:rPr lang="ru-RU" spc="50" dirty="0" err="1">
                <a:latin typeface="Times New Roman" panose="02020603050405020304" pitchFamily="18" charset="0"/>
                <a:ea typeface="Times New Roman" panose="02020603050405020304" pitchFamily="18" charset="0"/>
              </a:rPr>
              <a:t>бўйли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Лекин</a:t>
            </a:r>
            <a:r>
              <a:rPr lang="uz-Cyrl-UZ" spc="50" dirty="0">
                <a:latin typeface="Times New Roman" panose="02020603050405020304" pitchFamily="18" charset="0"/>
                <a:ea typeface="Times New Roman" panose="02020603050405020304" pitchFamily="18" charset="0"/>
              </a:rPr>
              <a:t>,</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жуда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бурмадор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ўртача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катталикда</a:t>
            </a:r>
            <a:r>
              <a:rPr lang="ru-RU" spc="5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914400" algn="l"/>
                <a:tab pos="678180" algn="l"/>
              </a:tabLst>
            </a:pP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Йирик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баргли</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хили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Пояси</a:t>
            </a:r>
            <a:r>
              <a:rPr lang="ru-RU" spc="50" dirty="0">
                <a:latin typeface="Times New Roman" panose="02020603050405020304" pitchFamily="18" charset="0"/>
                <a:ea typeface="Times New Roman" panose="02020603050405020304" pitchFamily="18" charset="0"/>
              </a:rPr>
              <a:t> тик </a:t>
            </a:r>
            <a:r>
              <a:rPr lang="ru-RU" spc="50" dirty="0" err="1">
                <a:latin typeface="Times New Roman" panose="02020603050405020304" pitchFamily="18" charset="0"/>
                <a:ea typeface="Times New Roman" panose="02020603050405020304" pitchFamily="18" charset="0"/>
              </a:rPr>
              <a:t>ёки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ётиб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Барглари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йирик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четлари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бутун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яъни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қирқилмаган</a:t>
            </a:r>
            <a:r>
              <a:rPr lang="ru-RU" spc="5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215474"/>
            <a:ext cx="8229600" cy="3309870"/>
          </a:xfrm>
          <a:prstGeom prst="rect">
            <a:avLst/>
          </a:prstGeom>
        </p:spPr>
      </p:pic>
    </p:spTree>
    <p:extLst>
      <p:ext uri="{BB962C8B-B14F-4D97-AF65-F5344CB8AC3E}">
        <p14:creationId xmlns:p14="http://schemas.microsoft.com/office/powerpoint/2010/main" val="21328612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200" i="1" dirty="0">
                <a:solidFill>
                  <a:schemeClr val="bg1"/>
                </a:solidFill>
              </a:rPr>
              <a:t>Помидор </a:t>
            </a:r>
            <a:r>
              <a:rPr lang="ru-RU" sz="3200" i="1" dirty="0" err="1">
                <a:solidFill>
                  <a:schemeClr val="bg1"/>
                </a:solidFill>
              </a:rPr>
              <a:t>ўстириш</a:t>
            </a:r>
            <a:r>
              <a:rPr lang="ru-RU" sz="3200" i="1" dirty="0">
                <a:solidFill>
                  <a:schemeClr val="bg1"/>
                </a:solidFill>
              </a:rPr>
              <a:t> </a:t>
            </a:r>
            <a:r>
              <a:rPr lang="ru-RU" sz="3200" i="1" dirty="0" err="1">
                <a:solidFill>
                  <a:schemeClr val="bg1"/>
                </a:solidFill>
              </a:rPr>
              <a:t>технологияси</a:t>
            </a:r>
            <a:endParaRPr lang="ru-RU" sz="3200" dirty="0" smtClean="0">
              <a:solidFill>
                <a:schemeClr val="bg1"/>
              </a:solidFill>
            </a:endParaRPr>
          </a:p>
        </p:txBody>
      </p:sp>
      <p:sp>
        <p:nvSpPr>
          <p:cNvPr id="26627" name="Rectangle 3"/>
          <p:cNvSpPr>
            <a:spLocks noGrp="1" noChangeArrowheads="1"/>
          </p:cNvSpPr>
          <p:nvPr>
            <p:ph type="body" idx="1"/>
          </p:nvPr>
        </p:nvSpPr>
        <p:spPr>
          <a:xfrm>
            <a:off x="179388" y="1241449"/>
            <a:ext cx="8713787" cy="1395463"/>
          </a:xfrm>
        </p:spPr>
        <p:txBody>
          <a:bodyPr/>
          <a:lstStyle/>
          <a:p>
            <a:pPr algn="just"/>
            <a:r>
              <a:rPr lang="ru-RU" sz="2000" b="1" dirty="0" smtClean="0"/>
              <a:t> </a:t>
            </a:r>
            <a:r>
              <a:rPr lang="uz-Cyrl-UZ" sz="2000" dirty="0"/>
              <a:t>Ер танлаш. Озиқ моддаларга бой, механик таркиби енгил қумоқ, шўрланмаган ҳар хил тупроқ типлари яроқли. Айниқса, ўтлоқ, ўтлоқ-бўз ва типик бўз тупроқларда помидор яхши ўсади, юқори ҳосилни таъминлайди.</a:t>
            </a:r>
            <a:endParaRPr lang="uz-Cyrl-UZ" sz="2000" dirty="0" smtClean="0">
              <a:solidFill>
                <a:srgbClr val="0000FF"/>
              </a:solidFill>
            </a:endParaRPr>
          </a:p>
        </p:txBody>
      </p:sp>
      <p:pic>
        <p:nvPicPr>
          <p:cNvPr id="5" name="Picture 5" descr="podgotovka-pochvi 2"/>
          <p:cNvPicPr>
            <a:picLocks noChangeAspect="1" noChangeArrowheads="1"/>
          </p:cNvPicPr>
          <p:nvPr/>
        </p:nvPicPr>
        <p:blipFill rotWithShape="1">
          <a:blip r:embed="rId2">
            <a:extLst>
              <a:ext uri="{28A0092B-C50C-407E-A947-70E740481C1C}">
                <a14:useLocalDpi xmlns:a14="http://schemas.microsoft.com/office/drawing/2010/main" val="0"/>
              </a:ext>
            </a:extLst>
          </a:blip>
          <a:srcRect t="52584"/>
          <a:stretch/>
        </p:blipFill>
        <p:spPr bwMode="auto">
          <a:xfrm>
            <a:off x="683568" y="4077072"/>
            <a:ext cx="2304256" cy="1944216"/>
          </a:xfrm>
          <a:prstGeom prst="rect">
            <a:avLst/>
          </a:prstGeom>
          <a:noFill/>
          <a:ln w="3810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3"/>
          <a:stretch>
            <a:fillRect/>
          </a:stretch>
        </p:blipFill>
        <p:spPr>
          <a:xfrm>
            <a:off x="3329161" y="2924944"/>
            <a:ext cx="2466975" cy="2016224"/>
          </a:xfrm>
          <a:prstGeom prst="rect">
            <a:avLst/>
          </a:prstGeom>
        </p:spPr>
      </p:pic>
      <p:pic>
        <p:nvPicPr>
          <p:cNvPr id="1028" name="Picture 4" descr="Image result for ÑÑÐ¿ÑÐ¾Ð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4005064"/>
            <a:ext cx="2609850" cy="20162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ÑÑÐ¿ÑÐ¾Ð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7864" y="5022523"/>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068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6632"/>
            <a:ext cx="8243887" cy="504056"/>
          </a:xfrm>
        </p:spPr>
        <p:txBody>
          <a:bodyPr/>
          <a:lstStyle/>
          <a:p>
            <a:r>
              <a:rPr lang="uz-Cyrl-UZ" sz="2800" b="1" dirty="0">
                <a:effectLst/>
              </a:rPr>
              <a:t>Алмашлаб экишдаги ўрни. </a:t>
            </a:r>
            <a:endParaRPr lang="ru-RU" sz="2800" dirty="0"/>
          </a:p>
        </p:txBody>
      </p:sp>
      <p:sp>
        <p:nvSpPr>
          <p:cNvPr id="3" name="Прямоугольник 2"/>
          <p:cNvSpPr/>
          <p:nvPr/>
        </p:nvSpPr>
        <p:spPr>
          <a:xfrm>
            <a:off x="539552" y="620688"/>
            <a:ext cx="7848872" cy="2308324"/>
          </a:xfrm>
          <a:prstGeom prst="rect">
            <a:avLst/>
          </a:prstGeom>
          <a:solidFill>
            <a:schemeClr val="bg2">
              <a:lumMod val="90000"/>
            </a:schemeClr>
          </a:solidFill>
        </p:spPr>
        <p:txBody>
          <a:bodyPr wrap="square">
            <a:spAutoFit/>
          </a:bodyPr>
          <a:lstStyle/>
          <a:p>
            <a:pPr algn="just">
              <a:spcAft>
                <a:spcPts val="0"/>
              </a:spcAft>
            </a:pPr>
            <a:r>
              <a:rPr lang="ru-RU" spc="50" dirty="0">
                <a:latin typeface="Times New Roman" panose="02020603050405020304" pitchFamily="18" charset="0"/>
                <a:ea typeface="Times New Roman" panose="02020603050405020304" pitchFamily="18" charset="0"/>
              </a:rPr>
              <a:t>Беда, </a:t>
            </a:r>
            <a:r>
              <a:rPr lang="ru-RU" spc="50" dirty="0" err="1">
                <a:latin typeface="Times New Roman" panose="02020603050405020304" pitchFamily="18" charset="0"/>
                <a:ea typeface="Times New Roman" panose="02020603050405020304" pitchFamily="18" charset="0"/>
              </a:rPr>
              <a:t>кўкат</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дуккакли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сабзавотлар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пиёз</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саримсоқ</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полиз</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экинлари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бодринг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карам </a:t>
            </a:r>
            <a:r>
              <a:rPr lang="ru-RU" spc="50" dirty="0" err="1">
                <a:latin typeface="Times New Roman" panose="02020603050405020304" pitchFamily="18" charset="0"/>
                <a:ea typeface="Times New Roman" panose="02020603050405020304" pitchFamily="18" charset="0"/>
              </a:rPr>
              <a:t>яхши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ўтмишдош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Помидорни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помидордан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сўнг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ёки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итузумдошлар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оиласига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мансуб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бошқа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экинлар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яъни</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ўсимликларда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учрайдиган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касаллик-зараркунандаларга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чалинадиган</a:t>
            </a:r>
            <a:r>
              <a:rPr lang="ru-RU" spc="50" dirty="0">
                <a:latin typeface="Times New Roman" panose="02020603050405020304" pitchFamily="18" charset="0"/>
                <a:ea typeface="Times New Roman" panose="02020603050405020304" pitchFamily="18" charset="0"/>
              </a:rPr>
              <a:t> картошка, </a:t>
            </a:r>
            <a:r>
              <a:rPr lang="ru-RU" spc="50" dirty="0" err="1">
                <a:latin typeface="Times New Roman" panose="02020603050405020304" pitchFamily="18" charset="0"/>
                <a:ea typeface="Times New Roman" panose="02020603050405020304" pitchFamily="18" charset="0"/>
              </a:rPr>
              <a:t>қалампир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бақлажон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тамаки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шунингдек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ғўза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экинидан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кейин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экмаслик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керак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Чунки</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меваси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ғўза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сингари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кўсак</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қурти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зарарланади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далада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помидорни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икки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йил</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ўстириб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яна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уч</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йилдан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сўнг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мумкин</a:t>
            </a:r>
            <a:r>
              <a:rPr lang="ru-RU" spc="5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2050" name="Picture 2" descr="Image result for ÑÑÐ¿ÑÐ¾Ð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717032"/>
            <a:ext cx="2600325" cy="19442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ÑÑÐ¿ÑÐ¾Ð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717032"/>
            <a:ext cx="2714625" cy="18002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ÑÑÐ¿ÑÐ¾Ð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2996952"/>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ÑÑÐ¿ÑÐ¾Ðº"/>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2" y="4869160"/>
            <a:ext cx="2638425"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0907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5696" y="0"/>
            <a:ext cx="4978896" cy="778098"/>
          </a:xfrm>
          <a:solidFill>
            <a:schemeClr val="tx2">
              <a:lumMod val="40000"/>
              <a:lumOff val="60000"/>
            </a:schemeClr>
          </a:solidFill>
        </p:spPr>
        <p:txBody>
          <a:bodyPr>
            <a:noAutofit/>
          </a:bodyPr>
          <a:lstStyle/>
          <a:p>
            <a:r>
              <a:rPr lang="ru-RU" sz="2400" dirty="0" err="1"/>
              <a:t>Ўғитлаш</a:t>
            </a:r>
            <a:r>
              <a:rPr lang="ru-RU" sz="2400" dirty="0"/>
              <a:t>.</a:t>
            </a:r>
            <a:endParaRPr lang="ru-RU" sz="2400" dirty="0"/>
          </a:p>
        </p:txBody>
      </p:sp>
      <p:sp>
        <p:nvSpPr>
          <p:cNvPr id="5" name="Прямоугольник 4"/>
          <p:cNvSpPr/>
          <p:nvPr/>
        </p:nvSpPr>
        <p:spPr>
          <a:xfrm>
            <a:off x="0" y="620688"/>
            <a:ext cx="8784976" cy="3970318"/>
          </a:xfrm>
          <a:prstGeom prst="rect">
            <a:avLst/>
          </a:prstGeom>
          <a:solidFill>
            <a:schemeClr val="tx2">
              <a:lumMod val="20000"/>
              <a:lumOff val="80000"/>
            </a:schemeClr>
          </a:solidFill>
        </p:spPr>
        <p:txBody>
          <a:bodyPr wrap="square">
            <a:spAutoFit/>
          </a:bodyPr>
          <a:lstStyle/>
          <a:p>
            <a:r>
              <a:rPr lang="ru-RU" dirty="0" smtClean="0"/>
              <a:t>Помидор </a:t>
            </a:r>
            <a:r>
              <a:rPr lang="ru-RU" dirty="0" err="1"/>
              <a:t>тупроқ</a:t>
            </a:r>
            <a:r>
              <a:rPr lang="ru-RU" dirty="0"/>
              <a:t> </a:t>
            </a:r>
            <a:r>
              <a:rPr lang="ru-RU" dirty="0" err="1"/>
              <a:t>унумдорлигига</a:t>
            </a:r>
            <a:r>
              <a:rPr lang="ru-RU" dirty="0"/>
              <a:t> </a:t>
            </a:r>
            <a:r>
              <a:rPr lang="ru-RU" dirty="0" err="1"/>
              <a:t>ва</a:t>
            </a:r>
            <a:r>
              <a:rPr lang="ru-RU" dirty="0"/>
              <a:t> </a:t>
            </a:r>
            <a:r>
              <a:rPr lang="ru-RU" dirty="0" err="1"/>
              <a:t>ўғитларга</a:t>
            </a:r>
            <a:r>
              <a:rPr lang="ru-RU" dirty="0"/>
              <a:t> </a:t>
            </a:r>
            <a:r>
              <a:rPr lang="ru-RU" dirty="0" err="1"/>
              <a:t>талабчан</a:t>
            </a:r>
            <a:r>
              <a:rPr lang="ru-RU" dirty="0"/>
              <a:t> </a:t>
            </a:r>
            <a:r>
              <a:rPr lang="ru-RU" dirty="0" err="1"/>
              <a:t>экин</a:t>
            </a:r>
            <a:r>
              <a:rPr lang="ru-RU" dirty="0"/>
              <a:t>. У </a:t>
            </a:r>
            <a:r>
              <a:rPr lang="ru-RU" dirty="0" err="1"/>
              <a:t>тупроқдаги</a:t>
            </a:r>
            <a:r>
              <a:rPr lang="ru-RU" dirty="0"/>
              <a:t> </a:t>
            </a:r>
            <a:r>
              <a:rPr lang="ru-RU" dirty="0" err="1"/>
              <a:t>озиқ</a:t>
            </a:r>
            <a:r>
              <a:rPr lang="ru-RU" dirty="0"/>
              <a:t> </a:t>
            </a:r>
            <a:r>
              <a:rPr lang="ru-RU" dirty="0" err="1"/>
              <a:t>моддаларни</a:t>
            </a:r>
            <a:r>
              <a:rPr lang="ru-RU" dirty="0"/>
              <a:t> </a:t>
            </a:r>
            <a:r>
              <a:rPr lang="ru-RU" dirty="0" err="1"/>
              <a:t>сарфлаши</a:t>
            </a:r>
            <a:r>
              <a:rPr lang="ru-RU" dirty="0"/>
              <a:t> </a:t>
            </a:r>
            <a:r>
              <a:rPr lang="ru-RU" dirty="0" err="1"/>
              <a:t>бўйича</a:t>
            </a:r>
            <a:r>
              <a:rPr lang="ru-RU" dirty="0"/>
              <a:t> </a:t>
            </a:r>
            <a:r>
              <a:rPr lang="ru-RU" dirty="0" err="1"/>
              <a:t>сабзавот</a:t>
            </a:r>
            <a:r>
              <a:rPr lang="ru-RU" dirty="0"/>
              <a:t> </a:t>
            </a:r>
            <a:r>
              <a:rPr lang="ru-RU" dirty="0" err="1"/>
              <a:t>экинлари</a:t>
            </a:r>
            <a:r>
              <a:rPr lang="ru-RU" dirty="0"/>
              <a:t> </a:t>
            </a:r>
            <a:r>
              <a:rPr lang="ru-RU" dirty="0" err="1"/>
              <a:t>орасида</a:t>
            </a:r>
            <a:r>
              <a:rPr lang="ru-RU" dirty="0"/>
              <a:t> </a:t>
            </a:r>
            <a:r>
              <a:rPr lang="ru-RU" dirty="0" err="1"/>
              <a:t>олдинги</a:t>
            </a:r>
            <a:r>
              <a:rPr lang="ru-RU" dirty="0"/>
              <a:t> </a:t>
            </a:r>
            <a:r>
              <a:rPr lang="ru-RU" dirty="0" err="1"/>
              <a:t>ўринлардан</a:t>
            </a:r>
            <a:r>
              <a:rPr lang="ru-RU" dirty="0"/>
              <a:t> </a:t>
            </a:r>
            <a:r>
              <a:rPr lang="ru-RU" dirty="0" err="1"/>
              <a:t>бирини</a:t>
            </a:r>
            <a:r>
              <a:rPr lang="ru-RU" dirty="0"/>
              <a:t> </a:t>
            </a:r>
            <a:r>
              <a:rPr lang="ru-RU" dirty="0" err="1"/>
              <a:t>эгаллайди</a:t>
            </a:r>
            <a:r>
              <a:rPr lang="ru-RU" dirty="0"/>
              <a:t>. </a:t>
            </a:r>
          </a:p>
          <a:p>
            <a:pPr algn="just"/>
            <a:r>
              <a:rPr lang="ru-RU" dirty="0" err="1" smtClean="0"/>
              <a:t>Ўзбекистон</a:t>
            </a:r>
            <a:r>
              <a:rPr lang="ru-RU" dirty="0" smtClean="0"/>
              <a:t> </a:t>
            </a:r>
            <a:r>
              <a:rPr lang="ru-RU" dirty="0" err="1"/>
              <a:t>сабзавот-полиз</a:t>
            </a:r>
            <a:r>
              <a:rPr lang="ru-RU" dirty="0"/>
              <a:t> </a:t>
            </a:r>
            <a:r>
              <a:rPr lang="ru-RU" dirty="0" err="1"/>
              <a:t>экинлари</a:t>
            </a:r>
            <a:r>
              <a:rPr lang="ru-RU" dirty="0"/>
              <a:t> </a:t>
            </a:r>
            <a:r>
              <a:rPr lang="ru-RU" dirty="0" err="1"/>
              <a:t>ва</a:t>
            </a:r>
            <a:r>
              <a:rPr lang="ru-RU" dirty="0"/>
              <a:t> </a:t>
            </a:r>
            <a:r>
              <a:rPr lang="ru-RU" dirty="0" err="1"/>
              <a:t>картошкачилик</a:t>
            </a:r>
            <a:r>
              <a:rPr lang="ru-RU" dirty="0"/>
              <a:t> </a:t>
            </a:r>
            <a:r>
              <a:rPr lang="ru-RU" dirty="0" err="1"/>
              <a:t>илмий-тадқиқот</a:t>
            </a:r>
            <a:r>
              <a:rPr lang="ru-RU" dirty="0"/>
              <a:t> </a:t>
            </a:r>
            <a:r>
              <a:rPr lang="ru-RU" dirty="0" err="1"/>
              <a:t>институти</a:t>
            </a:r>
            <a:r>
              <a:rPr lang="ru-RU" dirty="0"/>
              <a:t> </a:t>
            </a:r>
            <a:r>
              <a:rPr lang="ru-RU" dirty="0" err="1"/>
              <a:t>маълумотларига</a:t>
            </a:r>
            <a:r>
              <a:rPr lang="ru-RU" dirty="0"/>
              <a:t> (1987) </a:t>
            </a:r>
            <a:r>
              <a:rPr lang="ru-RU" dirty="0" err="1"/>
              <a:t>кўра</a:t>
            </a:r>
            <a:r>
              <a:rPr lang="ru-RU" dirty="0"/>
              <a:t>, </a:t>
            </a:r>
            <a:r>
              <a:rPr lang="ru-RU" dirty="0" err="1"/>
              <a:t>гектаридан</a:t>
            </a:r>
            <a:r>
              <a:rPr lang="ru-RU" dirty="0"/>
              <a:t> 580-700 ц помидор </a:t>
            </a:r>
            <a:r>
              <a:rPr lang="ru-RU" dirty="0" err="1"/>
              <a:t>ҳосили</a:t>
            </a:r>
            <a:r>
              <a:rPr lang="ru-RU" dirty="0"/>
              <a:t> </a:t>
            </a:r>
            <a:r>
              <a:rPr lang="ru-RU" dirty="0" err="1"/>
              <a:t>олиш</a:t>
            </a:r>
            <a:r>
              <a:rPr lang="ru-RU" dirty="0"/>
              <a:t> </a:t>
            </a:r>
            <a:r>
              <a:rPr lang="ru-RU" dirty="0" err="1"/>
              <a:t>учун</a:t>
            </a:r>
            <a:r>
              <a:rPr lang="ru-RU" dirty="0"/>
              <a:t> 160-230 кг соф азот </a:t>
            </a:r>
            <a:r>
              <a:rPr lang="ru-RU" dirty="0" err="1"/>
              <a:t>ва</a:t>
            </a:r>
            <a:r>
              <a:rPr lang="ru-RU" dirty="0"/>
              <a:t> 70-90 кг соф фосфор </a:t>
            </a:r>
            <a:r>
              <a:rPr lang="ru-RU" dirty="0" err="1"/>
              <a:t>сарфланади</a:t>
            </a:r>
            <a:r>
              <a:rPr lang="ru-RU" dirty="0"/>
              <a:t>. </a:t>
            </a:r>
            <a:r>
              <a:rPr lang="ru-RU" dirty="0" err="1"/>
              <a:t>Шунинг</a:t>
            </a:r>
            <a:r>
              <a:rPr lang="ru-RU" dirty="0"/>
              <a:t> </a:t>
            </a:r>
            <a:r>
              <a:rPr lang="ru-RU" dirty="0" err="1"/>
              <a:t>учун</a:t>
            </a:r>
            <a:r>
              <a:rPr lang="ru-RU" dirty="0"/>
              <a:t> </a:t>
            </a:r>
            <a:r>
              <a:rPr lang="ru-RU" dirty="0" err="1"/>
              <a:t>албатта</a:t>
            </a:r>
            <a:r>
              <a:rPr lang="ru-RU" dirty="0"/>
              <a:t> помидор </a:t>
            </a:r>
            <a:r>
              <a:rPr lang="ru-RU" dirty="0" err="1"/>
              <a:t>экини</a:t>
            </a:r>
            <a:r>
              <a:rPr lang="ru-RU" dirty="0"/>
              <a:t> </a:t>
            </a:r>
            <a:r>
              <a:rPr lang="ru-RU" dirty="0" err="1"/>
              <a:t>ўғитланиши</a:t>
            </a:r>
            <a:r>
              <a:rPr lang="ru-RU" dirty="0"/>
              <a:t> </a:t>
            </a:r>
            <a:r>
              <a:rPr lang="ru-RU" dirty="0" err="1" smtClean="0"/>
              <a:t>шарт</a:t>
            </a:r>
            <a:r>
              <a:rPr lang="ru-RU" dirty="0" smtClean="0"/>
              <a:t>.</a:t>
            </a:r>
            <a:endParaRPr lang="ru-RU" dirty="0"/>
          </a:p>
          <a:p>
            <a:r>
              <a:rPr lang="ru-RU" dirty="0" err="1" smtClean="0"/>
              <a:t>Ўзбекистонда</a:t>
            </a:r>
            <a:r>
              <a:rPr lang="ru-RU" dirty="0" smtClean="0"/>
              <a:t> </a:t>
            </a:r>
            <a:r>
              <a:rPr lang="ru-RU" dirty="0" err="1"/>
              <a:t>помидорга</a:t>
            </a:r>
            <a:r>
              <a:rPr lang="ru-RU" dirty="0"/>
              <a:t> органик </a:t>
            </a:r>
            <a:r>
              <a:rPr lang="ru-RU" dirty="0" err="1"/>
              <a:t>ва</a:t>
            </a:r>
            <a:r>
              <a:rPr lang="ru-RU" dirty="0"/>
              <a:t> минерал </a:t>
            </a:r>
            <a:r>
              <a:rPr lang="ru-RU" dirty="0" err="1"/>
              <a:t>ўғитлар</a:t>
            </a:r>
            <a:r>
              <a:rPr lang="ru-RU" dirty="0"/>
              <a:t> </a:t>
            </a:r>
            <a:r>
              <a:rPr lang="ru-RU" dirty="0" err="1"/>
              <a:t>бирга</a:t>
            </a:r>
            <a:r>
              <a:rPr lang="ru-RU" dirty="0"/>
              <a:t> </a:t>
            </a:r>
            <a:r>
              <a:rPr lang="ru-RU" dirty="0" err="1"/>
              <a:t>солинганда</a:t>
            </a:r>
            <a:r>
              <a:rPr lang="ru-RU" dirty="0"/>
              <a:t> </a:t>
            </a:r>
            <a:r>
              <a:rPr lang="ru-RU" dirty="0" err="1"/>
              <a:t>янада</a:t>
            </a:r>
            <a:r>
              <a:rPr lang="ru-RU" dirty="0"/>
              <a:t> </a:t>
            </a:r>
            <a:r>
              <a:rPr lang="ru-RU" dirty="0" err="1"/>
              <a:t>самарали</a:t>
            </a:r>
            <a:r>
              <a:rPr lang="ru-RU" dirty="0"/>
              <a:t> </a:t>
            </a:r>
            <a:r>
              <a:rPr lang="ru-RU" dirty="0" err="1"/>
              <a:t>бўлади</a:t>
            </a:r>
            <a:r>
              <a:rPr lang="ru-RU" dirty="0"/>
              <a:t>. Бунда 20-30 тонна </a:t>
            </a:r>
            <a:r>
              <a:rPr lang="ru-RU" dirty="0" err="1"/>
              <a:t>гўнг</a:t>
            </a:r>
            <a:r>
              <a:rPr lang="ru-RU" dirty="0"/>
              <a:t>, 1,5-2 ц калий хлор, 2,3-2,5 ц аммофос </a:t>
            </a:r>
            <a:r>
              <a:rPr lang="ru-RU" dirty="0" err="1"/>
              <a:t>кузги</a:t>
            </a:r>
            <a:r>
              <a:rPr lang="ru-RU" dirty="0"/>
              <a:t> </a:t>
            </a:r>
            <a:r>
              <a:rPr lang="ru-RU" dirty="0" err="1"/>
              <a:t>шудгорлашдан</a:t>
            </a:r>
            <a:r>
              <a:rPr lang="ru-RU" dirty="0"/>
              <a:t> </a:t>
            </a:r>
            <a:r>
              <a:rPr lang="ru-RU" dirty="0" err="1"/>
              <a:t>олдин</a:t>
            </a:r>
            <a:r>
              <a:rPr lang="ru-RU" dirty="0"/>
              <a:t> </a:t>
            </a:r>
            <a:r>
              <a:rPr lang="ru-RU" dirty="0" err="1"/>
              <a:t>солинади</a:t>
            </a:r>
            <a:r>
              <a:rPr lang="ru-RU" dirty="0"/>
              <a:t>. </a:t>
            </a:r>
            <a:r>
              <a:rPr lang="ru-RU" dirty="0" err="1"/>
              <a:t>Умуман</a:t>
            </a:r>
            <a:r>
              <a:rPr lang="ru-RU" dirty="0"/>
              <a:t>, </a:t>
            </a:r>
            <a:r>
              <a:rPr lang="ru-RU" dirty="0" err="1"/>
              <a:t>бўз</a:t>
            </a:r>
            <a:r>
              <a:rPr lang="ru-RU" dirty="0"/>
              <a:t> </a:t>
            </a:r>
            <a:r>
              <a:rPr lang="ru-RU" dirty="0" err="1"/>
              <a:t>тупроқларда</a:t>
            </a:r>
            <a:r>
              <a:rPr lang="ru-RU" dirty="0"/>
              <a:t> </a:t>
            </a:r>
            <a:r>
              <a:rPr lang="ru-RU" dirty="0" err="1"/>
              <a:t>гектарига</a:t>
            </a:r>
            <a:r>
              <a:rPr lang="ru-RU" dirty="0"/>
              <a:t> азот 120-200, фосфор – 140-150, калий 90-100 кг, </a:t>
            </a:r>
            <a:r>
              <a:rPr lang="ru-RU" dirty="0" err="1"/>
              <a:t>ўтлоқ</a:t>
            </a:r>
            <a:r>
              <a:rPr lang="ru-RU" dirty="0"/>
              <a:t> </a:t>
            </a:r>
            <a:r>
              <a:rPr lang="ru-RU" dirty="0" err="1"/>
              <a:t>ва</a:t>
            </a:r>
            <a:r>
              <a:rPr lang="ru-RU" dirty="0"/>
              <a:t> </a:t>
            </a:r>
            <a:r>
              <a:rPr lang="ru-RU" dirty="0" err="1"/>
              <a:t>ўтлоқ-ботқоқ</a:t>
            </a:r>
            <a:r>
              <a:rPr lang="ru-RU" dirty="0"/>
              <a:t> </a:t>
            </a:r>
            <a:r>
              <a:rPr lang="ru-RU" dirty="0" err="1"/>
              <a:t>тупроқларда</a:t>
            </a:r>
            <a:r>
              <a:rPr lang="ru-RU" dirty="0"/>
              <a:t> – азот 140-150, фосфор 140-150, калий – 100 кг </a:t>
            </a:r>
            <a:r>
              <a:rPr lang="ru-RU" dirty="0" err="1"/>
              <a:t>ҳисобида</a:t>
            </a:r>
            <a:r>
              <a:rPr lang="ru-RU" dirty="0"/>
              <a:t> </a:t>
            </a:r>
            <a:r>
              <a:rPr lang="ru-RU" dirty="0" err="1"/>
              <a:t>берилади</a:t>
            </a:r>
            <a:r>
              <a:rPr lang="ru-RU" dirty="0"/>
              <a:t>.</a:t>
            </a:r>
          </a:p>
        </p:txBody>
      </p:sp>
      <p:pic>
        <p:nvPicPr>
          <p:cNvPr id="7" name="Рисунок 6"/>
          <p:cNvPicPr>
            <a:picLocks noChangeAspect="1"/>
          </p:cNvPicPr>
          <p:nvPr/>
        </p:nvPicPr>
        <p:blipFill>
          <a:blip r:embed="rId2"/>
          <a:stretch>
            <a:fillRect/>
          </a:stretch>
        </p:blipFill>
        <p:spPr>
          <a:xfrm>
            <a:off x="0" y="4653136"/>
            <a:ext cx="2886075" cy="2204864"/>
          </a:xfrm>
          <a:prstGeom prst="rect">
            <a:avLst/>
          </a:prstGeom>
        </p:spPr>
      </p:pic>
      <p:pic>
        <p:nvPicPr>
          <p:cNvPr id="3077" name="Picture 5" descr="Image result for Ð¼Ð¸Ð½ÐµÑÐ°Ð»ÑÐ½ÑÐµ ÑÐ´Ð¾Ð±ÑÐµÐ½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4653136"/>
            <a:ext cx="2619375" cy="2204864"/>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Image result for Ð¼Ð¸Ð½ÐµÑÐ°Ð»ÑÐ½ÑÐµ ÑÐ´Ð¾Ð±ÑÐµÐ½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4653136"/>
            <a:ext cx="2724150"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38599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4624"/>
            <a:ext cx="8229600" cy="1143000"/>
          </a:xfrm>
          <a:solidFill>
            <a:schemeClr val="accent2">
              <a:lumMod val="40000"/>
              <a:lumOff val="60000"/>
            </a:schemeClr>
          </a:solidFill>
        </p:spPr>
        <p:txBody>
          <a:bodyPr>
            <a:noAutofit/>
          </a:bodyPr>
          <a:lstStyle/>
          <a:p>
            <a:r>
              <a:rPr lang="uz-Cyrl-UZ" sz="2000" b="1" dirty="0"/>
              <a:t>Кўчат етиштириш. </a:t>
            </a:r>
            <a:endParaRPr lang="ru-RU" sz="2000" dirty="0"/>
          </a:p>
        </p:txBody>
      </p:sp>
      <p:sp>
        <p:nvSpPr>
          <p:cNvPr id="5" name="Прямоугольник 4"/>
          <p:cNvSpPr/>
          <p:nvPr/>
        </p:nvSpPr>
        <p:spPr>
          <a:xfrm>
            <a:off x="-108520" y="836712"/>
            <a:ext cx="9252520" cy="3693319"/>
          </a:xfrm>
          <a:prstGeom prst="rect">
            <a:avLst/>
          </a:prstGeom>
          <a:solidFill>
            <a:schemeClr val="accent2">
              <a:lumMod val="20000"/>
              <a:lumOff val="80000"/>
            </a:schemeClr>
          </a:solidFill>
        </p:spPr>
        <p:txBody>
          <a:bodyPr wrap="square">
            <a:spAutoFit/>
          </a:bodyPr>
          <a:lstStyle/>
          <a:p>
            <a:r>
              <a:rPr lang="ru-RU" dirty="0" err="1"/>
              <a:t>Районлаштирилган</a:t>
            </a:r>
            <a:r>
              <a:rPr lang="ru-RU" dirty="0"/>
              <a:t> </a:t>
            </a:r>
            <a:r>
              <a:rPr lang="ru-RU" dirty="0" err="1"/>
              <a:t>навларнинг</a:t>
            </a:r>
            <a:r>
              <a:rPr lang="ru-RU" dirty="0"/>
              <a:t> </a:t>
            </a:r>
            <a:r>
              <a:rPr lang="ru-RU" dirty="0" err="1"/>
              <a:t>тозалиги</a:t>
            </a:r>
            <a:r>
              <a:rPr lang="ru-RU" dirty="0"/>
              <a:t> 98 %, </a:t>
            </a:r>
            <a:r>
              <a:rPr lang="ru-RU" dirty="0" err="1"/>
              <a:t>унувчанлиги</a:t>
            </a:r>
            <a:r>
              <a:rPr lang="ru-RU" dirty="0"/>
              <a:t> 85 % дан </a:t>
            </a:r>
            <a:r>
              <a:rPr lang="ru-RU" dirty="0" err="1"/>
              <a:t>кам</a:t>
            </a:r>
            <a:r>
              <a:rPr lang="ru-RU" dirty="0"/>
              <a:t> </a:t>
            </a:r>
            <a:r>
              <a:rPr lang="ru-RU" dirty="0" err="1"/>
              <a:t>бўлмаган</a:t>
            </a:r>
            <a:r>
              <a:rPr lang="ru-RU" dirty="0"/>
              <a:t> 1-класс </a:t>
            </a:r>
            <a:r>
              <a:rPr lang="ru-RU" dirty="0" err="1"/>
              <a:t>уруғлари</a:t>
            </a:r>
            <a:r>
              <a:rPr lang="ru-RU" dirty="0"/>
              <a:t> </a:t>
            </a:r>
            <a:r>
              <a:rPr lang="ru-RU" dirty="0" err="1"/>
              <a:t>экилади</a:t>
            </a:r>
            <a:r>
              <a:rPr lang="ru-RU" dirty="0"/>
              <a:t>. </a:t>
            </a:r>
            <a:r>
              <a:rPr lang="ru-RU" dirty="0" err="1"/>
              <a:t>Бундай</a:t>
            </a:r>
            <a:r>
              <a:rPr lang="ru-RU" dirty="0"/>
              <a:t> </a:t>
            </a:r>
            <a:r>
              <a:rPr lang="ru-RU" dirty="0" err="1"/>
              <a:t>уруғларининг</a:t>
            </a:r>
            <a:r>
              <a:rPr lang="ru-RU" dirty="0"/>
              <a:t> 350-400 грамм </a:t>
            </a:r>
            <a:r>
              <a:rPr lang="ru-RU" dirty="0" err="1"/>
              <a:t>бир</a:t>
            </a:r>
            <a:r>
              <a:rPr lang="ru-RU" dirty="0"/>
              <a:t> </a:t>
            </a:r>
            <a:r>
              <a:rPr lang="ru-RU" dirty="0" err="1"/>
              <a:t>гектарига</a:t>
            </a:r>
            <a:r>
              <a:rPr lang="ru-RU" dirty="0"/>
              <a:t> </a:t>
            </a:r>
            <a:r>
              <a:rPr lang="ru-RU" dirty="0" err="1"/>
              <a:t>кўчат</a:t>
            </a:r>
            <a:r>
              <a:rPr lang="ru-RU" dirty="0"/>
              <a:t> </a:t>
            </a:r>
            <a:r>
              <a:rPr lang="ru-RU" dirty="0" err="1"/>
              <a:t>олиш</a:t>
            </a:r>
            <a:r>
              <a:rPr lang="ru-RU" dirty="0"/>
              <a:t> </a:t>
            </a:r>
            <a:r>
              <a:rPr lang="ru-RU" dirty="0" err="1"/>
              <a:t>учун</a:t>
            </a:r>
            <a:r>
              <a:rPr lang="ru-RU" dirty="0"/>
              <a:t> </a:t>
            </a:r>
            <a:r>
              <a:rPr lang="ru-RU" dirty="0" err="1"/>
              <a:t>етарли</a:t>
            </a:r>
            <a:r>
              <a:rPr lang="ru-RU" dirty="0"/>
              <a:t>.</a:t>
            </a:r>
          </a:p>
          <a:p>
            <a:r>
              <a:rPr lang="ru-RU" dirty="0"/>
              <a:t>	</a:t>
            </a:r>
            <a:r>
              <a:rPr lang="ru-RU" dirty="0" err="1"/>
              <a:t>Уруғлар</a:t>
            </a:r>
            <a:r>
              <a:rPr lang="ru-RU" dirty="0"/>
              <a:t> </a:t>
            </a:r>
            <a:r>
              <a:rPr lang="ru-RU" dirty="0" err="1"/>
              <a:t>экишолди</a:t>
            </a:r>
            <a:r>
              <a:rPr lang="ru-RU" dirty="0"/>
              <a:t> </a:t>
            </a:r>
            <a:r>
              <a:rPr lang="ru-RU" dirty="0" err="1"/>
              <a:t>сувда</a:t>
            </a:r>
            <a:r>
              <a:rPr lang="ru-RU" dirty="0"/>
              <a:t> </a:t>
            </a:r>
            <a:r>
              <a:rPr lang="ru-RU" dirty="0" err="1"/>
              <a:t>ёки</a:t>
            </a:r>
            <a:r>
              <a:rPr lang="ru-RU" dirty="0"/>
              <a:t> 0,01-0,05 % ли </a:t>
            </a:r>
            <a:r>
              <a:rPr lang="ru-RU" dirty="0" err="1"/>
              <a:t>ўстирувчи</a:t>
            </a:r>
            <a:r>
              <a:rPr lang="ru-RU" dirty="0"/>
              <a:t> </a:t>
            </a:r>
            <a:r>
              <a:rPr lang="ru-RU" dirty="0" err="1"/>
              <a:t>стимуляторлар</a:t>
            </a:r>
            <a:r>
              <a:rPr lang="ru-RU" dirty="0"/>
              <a:t>, </a:t>
            </a:r>
            <a:r>
              <a:rPr lang="ru-RU" dirty="0" err="1"/>
              <a:t>микроэлементлар</a:t>
            </a:r>
            <a:r>
              <a:rPr lang="ru-RU" dirty="0"/>
              <a:t> </a:t>
            </a:r>
            <a:r>
              <a:rPr lang="ru-RU" dirty="0" err="1"/>
              <a:t>эритмасида</a:t>
            </a:r>
            <a:r>
              <a:rPr lang="ru-RU" dirty="0"/>
              <a:t> 10-12 </a:t>
            </a:r>
            <a:r>
              <a:rPr lang="ru-RU" dirty="0" err="1"/>
              <a:t>соат</a:t>
            </a:r>
            <a:r>
              <a:rPr lang="ru-RU" dirty="0"/>
              <a:t> </a:t>
            </a:r>
            <a:r>
              <a:rPr lang="ru-RU" dirty="0" err="1"/>
              <a:t>давомида</a:t>
            </a:r>
            <a:r>
              <a:rPr lang="ru-RU" dirty="0"/>
              <a:t> </a:t>
            </a:r>
            <a:r>
              <a:rPr lang="ru-RU" dirty="0" err="1"/>
              <a:t>ивитилади</a:t>
            </a:r>
            <a:r>
              <a:rPr lang="ru-RU" dirty="0"/>
              <a:t>, </a:t>
            </a:r>
            <a:r>
              <a:rPr lang="ru-RU" dirty="0" err="1"/>
              <a:t>сўнгра</a:t>
            </a:r>
            <a:r>
              <a:rPr lang="ru-RU" dirty="0"/>
              <a:t> ТМТД </a:t>
            </a:r>
            <a:r>
              <a:rPr lang="ru-RU" dirty="0" err="1"/>
              <a:t>ёки</a:t>
            </a:r>
            <a:r>
              <a:rPr lang="ru-RU" dirty="0"/>
              <a:t> </a:t>
            </a:r>
            <a:r>
              <a:rPr lang="ru-RU" dirty="0" err="1"/>
              <a:t>бошқа</a:t>
            </a:r>
            <a:r>
              <a:rPr lang="ru-RU" dirty="0"/>
              <a:t> </a:t>
            </a:r>
            <a:r>
              <a:rPr lang="ru-RU" dirty="0" err="1"/>
              <a:t>шунга</a:t>
            </a:r>
            <a:r>
              <a:rPr lang="ru-RU" dirty="0"/>
              <a:t> </a:t>
            </a:r>
            <a:r>
              <a:rPr lang="ru-RU" dirty="0" err="1"/>
              <a:t>ўхшаш</a:t>
            </a:r>
            <a:r>
              <a:rPr lang="ru-RU" dirty="0"/>
              <a:t> </a:t>
            </a:r>
            <a:r>
              <a:rPr lang="ru-RU" dirty="0" err="1"/>
              <a:t>фунгицидлар</a:t>
            </a:r>
            <a:r>
              <a:rPr lang="ru-RU" dirty="0"/>
              <a:t> </a:t>
            </a:r>
            <a:r>
              <a:rPr lang="ru-RU" dirty="0" err="1"/>
              <a:t>билан</a:t>
            </a:r>
            <a:r>
              <a:rPr lang="ru-RU" dirty="0"/>
              <a:t> </a:t>
            </a:r>
            <a:r>
              <a:rPr lang="ru-RU" dirty="0" err="1"/>
              <a:t>ишланади</a:t>
            </a:r>
            <a:r>
              <a:rPr lang="ru-RU" dirty="0"/>
              <a:t> (1 грамм </a:t>
            </a:r>
            <a:r>
              <a:rPr lang="ru-RU" dirty="0" err="1"/>
              <a:t>уруққа</a:t>
            </a:r>
            <a:r>
              <a:rPr lang="ru-RU" dirty="0"/>
              <a:t> 4-8 грамм препарат). </a:t>
            </a:r>
            <a:r>
              <a:rPr lang="ru-RU" dirty="0" err="1"/>
              <a:t>Шундай</a:t>
            </a:r>
            <a:r>
              <a:rPr lang="ru-RU" dirty="0"/>
              <a:t> </a:t>
            </a:r>
            <a:r>
              <a:rPr lang="ru-RU" dirty="0" err="1"/>
              <a:t>тайёрланган</a:t>
            </a:r>
            <a:r>
              <a:rPr lang="ru-RU" dirty="0"/>
              <a:t> </a:t>
            </a:r>
            <a:r>
              <a:rPr lang="ru-RU" dirty="0" err="1"/>
              <a:t>уруғлар</a:t>
            </a:r>
            <a:r>
              <a:rPr lang="ru-RU" dirty="0"/>
              <a:t> </a:t>
            </a:r>
            <a:r>
              <a:rPr lang="ru-RU" dirty="0" err="1"/>
              <a:t>илиқ</a:t>
            </a:r>
            <a:r>
              <a:rPr lang="ru-RU" dirty="0"/>
              <a:t> </a:t>
            </a:r>
            <a:r>
              <a:rPr lang="ru-RU" dirty="0" err="1"/>
              <a:t>ёки</a:t>
            </a:r>
            <a:r>
              <a:rPr lang="ru-RU" dirty="0"/>
              <a:t> ярим </a:t>
            </a:r>
            <a:r>
              <a:rPr lang="ru-RU" dirty="0" err="1"/>
              <a:t>илиқ</a:t>
            </a:r>
            <a:r>
              <a:rPr lang="ru-RU" dirty="0"/>
              <a:t> парник </a:t>
            </a:r>
            <a:r>
              <a:rPr lang="ru-RU" dirty="0" err="1"/>
              <a:t>ёки</a:t>
            </a:r>
            <a:r>
              <a:rPr lang="ru-RU" dirty="0"/>
              <a:t> </a:t>
            </a:r>
            <a:r>
              <a:rPr lang="ru-RU" dirty="0" err="1"/>
              <a:t>кўчатхоналарга</a:t>
            </a:r>
            <a:r>
              <a:rPr lang="ru-RU" dirty="0"/>
              <a:t> </a:t>
            </a:r>
            <a:r>
              <a:rPr lang="ru-RU" dirty="0" err="1"/>
              <a:t>феврал</a:t>
            </a:r>
            <a:r>
              <a:rPr lang="ru-RU" dirty="0"/>
              <a:t> </a:t>
            </a:r>
            <a:r>
              <a:rPr lang="ru-RU" dirty="0" err="1"/>
              <a:t>ойи</a:t>
            </a:r>
            <a:r>
              <a:rPr lang="ru-RU" dirty="0"/>
              <a:t> </a:t>
            </a:r>
            <a:r>
              <a:rPr lang="ru-RU" dirty="0" err="1"/>
              <a:t>бошида</a:t>
            </a:r>
            <a:r>
              <a:rPr lang="ru-RU" dirty="0"/>
              <a:t> 0,5-1,0 см </a:t>
            </a:r>
            <a:r>
              <a:rPr lang="ru-RU" dirty="0" err="1"/>
              <a:t>чуқурликда</a:t>
            </a:r>
            <a:r>
              <a:rPr lang="ru-RU" dirty="0"/>
              <a:t> </a:t>
            </a:r>
            <a:r>
              <a:rPr lang="ru-RU" dirty="0" err="1"/>
              <a:t>экилади</a:t>
            </a:r>
            <a:r>
              <a:rPr lang="ru-RU" dirty="0"/>
              <a:t>. </a:t>
            </a:r>
            <a:r>
              <a:rPr lang="ru-RU" dirty="0" err="1"/>
              <a:t>Майсалар</a:t>
            </a:r>
            <a:r>
              <a:rPr lang="ru-RU" dirty="0"/>
              <a:t> </a:t>
            </a:r>
            <a:r>
              <a:rPr lang="ru-RU" dirty="0" err="1"/>
              <a:t>кўринишгача</a:t>
            </a:r>
            <a:r>
              <a:rPr lang="ru-RU" dirty="0"/>
              <a:t> </a:t>
            </a:r>
            <a:r>
              <a:rPr lang="ru-RU" dirty="0" err="1"/>
              <a:t>ҳарорат</a:t>
            </a:r>
            <a:r>
              <a:rPr lang="ru-RU" dirty="0"/>
              <a:t> 20-250, </a:t>
            </a:r>
            <a:r>
              <a:rPr lang="ru-RU" dirty="0" err="1"/>
              <a:t>кўкаргач</a:t>
            </a:r>
            <a:r>
              <a:rPr lang="ru-RU" dirty="0"/>
              <a:t> 10-150 да </a:t>
            </a:r>
            <a:r>
              <a:rPr lang="ru-RU" dirty="0" err="1"/>
              <a:t>сақлангани</a:t>
            </a:r>
            <a:r>
              <a:rPr lang="ru-RU" dirty="0"/>
              <a:t> </a:t>
            </a:r>
            <a:r>
              <a:rPr lang="ru-RU" dirty="0" err="1"/>
              <a:t>маъқул</a:t>
            </a:r>
            <a:r>
              <a:rPr lang="ru-RU" dirty="0"/>
              <a:t>. </a:t>
            </a:r>
            <a:r>
              <a:rPr lang="ru-RU" dirty="0" err="1"/>
              <a:t>Кўчатлар</a:t>
            </a:r>
            <a:r>
              <a:rPr lang="ru-RU" dirty="0"/>
              <a:t> </a:t>
            </a:r>
            <a:r>
              <a:rPr lang="ru-RU" dirty="0" err="1"/>
              <a:t>зарур</a:t>
            </a:r>
            <a:r>
              <a:rPr lang="ru-RU" dirty="0"/>
              <a:t> </a:t>
            </a:r>
            <a:r>
              <a:rPr lang="ru-RU" dirty="0" err="1"/>
              <a:t>бўлса</a:t>
            </a:r>
            <a:r>
              <a:rPr lang="ru-RU" dirty="0"/>
              <a:t> </a:t>
            </a:r>
            <a:r>
              <a:rPr lang="ru-RU" dirty="0" err="1"/>
              <a:t>сийраклаштирилади</a:t>
            </a:r>
            <a:r>
              <a:rPr lang="ru-RU" dirty="0"/>
              <a:t>. </a:t>
            </a:r>
            <a:r>
              <a:rPr lang="ru-RU" dirty="0" err="1"/>
              <a:t>Ўсув</a:t>
            </a:r>
            <a:r>
              <a:rPr lang="ru-RU" dirty="0"/>
              <a:t> </a:t>
            </a:r>
            <a:r>
              <a:rPr lang="ru-RU" dirty="0" err="1"/>
              <a:t>даврида</a:t>
            </a:r>
            <a:r>
              <a:rPr lang="ru-RU" dirty="0"/>
              <a:t> </a:t>
            </a:r>
            <a:r>
              <a:rPr lang="ru-RU" dirty="0" err="1"/>
              <a:t>озиқлантириш</a:t>
            </a:r>
            <a:r>
              <a:rPr lang="ru-RU" dirty="0"/>
              <a:t>, </a:t>
            </a:r>
            <a:r>
              <a:rPr lang="ru-RU" dirty="0" err="1"/>
              <a:t>суғориш</a:t>
            </a:r>
            <a:r>
              <a:rPr lang="ru-RU" dirty="0"/>
              <a:t>, </a:t>
            </a:r>
            <a:r>
              <a:rPr lang="ru-RU" dirty="0" err="1"/>
              <a:t>бегона</a:t>
            </a:r>
            <a:r>
              <a:rPr lang="ru-RU" dirty="0"/>
              <a:t> </a:t>
            </a:r>
            <a:r>
              <a:rPr lang="ru-RU" dirty="0" err="1"/>
              <a:t>ўтлардан</a:t>
            </a:r>
            <a:r>
              <a:rPr lang="ru-RU" dirty="0"/>
              <a:t> </a:t>
            </a:r>
            <a:r>
              <a:rPr lang="ru-RU" dirty="0" err="1"/>
              <a:t>тозаланади</a:t>
            </a:r>
            <a:r>
              <a:rPr lang="ru-RU" dirty="0"/>
              <a:t>. 60-70 </a:t>
            </a:r>
            <a:r>
              <a:rPr lang="ru-RU" dirty="0" err="1"/>
              <a:t>кундан</a:t>
            </a:r>
            <a:r>
              <a:rPr lang="ru-RU" dirty="0"/>
              <a:t> </a:t>
            </a:r>
            <a:r>
              <a:rPr lang="ru-RU" dirty="0" err="1"/>
              <a:t>сўнг</a:t>
            </a:r>
            <a:r>
              <a:rPr lang="ru-RU" dirty="0"/>
              <a:t> 6-8 </a:t>
            </a:r>
            <a:r>
              <a:rPr lang="ru-RU" dirty="0" err="1"/>
              <a:t>чинбарг</a:t>
            </a:r>
            <a:r>
              <a:rPr lang="ru-RU" dirty="0"/>
              <a:t> </a:t>
            </a:r>
            <a:r>
              <a:rPr lang="ru-RU" dirty="0" err="1"/>
              <a:t>чинбарг</a:t>
            </a:r>
            <a:r>
              <a:rPr lang="ru-RU" dirty="0"/>
              <a:t> </a:t>
            </a:r>
            <a:r>
              <a:rPr lang="ru-RU" dirty="0" err="1"/>
              <a:t>чиқаргач</a:t>
            </a:r>
            <a:r>
              <a:rPr lang="ru-RU" dirty="0"/>
              <a:t>, </a:t>
            </a:r>
            <a:r>
              <a:rPr lang="ru-RU" dirty="0" err="1"/>
              <a:t>апрел</a:t>
            </a:r>
            <a:r>
              <a:rPr lang="ru-RU" dirty="0"/>
              <a:t> </a:t>
            </a:r>
            <a:r>
              <a:rPr lang="ru-RU" dirty="0" err="1"/>
              <a:t>ойида</a:t>
            </a:r>
            <a:r>
              <a:rPr lang="ru-RU" dirty="0"/>
              <a:t> </a:t>
            </a:r>
            <a:r>
              <a:rPr lang="ru-RU" dirty="0" err="1"/>
              <a:t>далага</a:t>
            </a:r>
            <a:r>
              <a:rPr lang="ru-RU" dirty="0"/>
              <a:t> </a:t>
            </a:r>
            <a:r>
              <a:rPr lang="ru-RU" dirty="0" err="1"/>
              <a:t>ўтқазиш</a:t>
            </a:r>
            <a:r>
              <a:rPr lang="ru-RU" dirty="0"/>
              <a:t> </a:t>
            </a:r>
            <a:r>
              <a:rPr lang="ru-RU" dirty="0" err="1"/>
              <a:t>учун</a:t>
            </a:r>
            <a:r>
              <a:rPr lang="ru-RU" dirty="0"/>
              <a:t> </a:t>
            </a:r>
            <a:r>
              <a:rPr lang="ru-RU" dirty="0" err="1"/>
              <a:t>тайёр</a:t>
            </a:r>
            <a:r>
              <a:rPr lang="ru-RU" dirty="0"/>
              <a:t> </a:t>
            </a:r>
            <a:r>
              <a:rPr lang="ru-RU" dirty="0" err="1"/>
              <a:t>бўлади</a:t>
            </a:r>
            <a:r>
              <a:rPr lang="ru-RU" dirty="0"/>
              <a:t>.</a:t>
            </a:r>
          </a:p>
        </p:txBody>
      </p:sp>
      <p:pic>
        <p:nvPicPr>
          <p:cNvPr id="4099" name="Picture 3" descr="Image result for Ð¼Ð¸Ð½ÐµÑÐ°Ð»ÑÐ½ÑÐµ ÑÐ´Ð¾Ð±ÑÐµÐ½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81128"/>
            <a:ext cx="2790825" cy="2276872"/>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Image result for Ð¼Ð¸Ð½ÐµÑÐ°Ð»ÑÐ½ÑÐµ ÑÐ´Ð¾Ð±ÑÐµÐ½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4581128"/>
            <a:ext cx="2752725" cy="2276872"/>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Image result for Ð¼Ð¸Ð½ÐµÑÐ°Ð»ÑÐ½ÑÐµ ÑÐ´Ð¾Ð±ÑÐµÐ½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4653136"/>
            <a:ext cx="3170018"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851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a:solidFill>
            <a:schemeClr val="tx2">
              <a:lumMod val="20000"/>
              <a:lumOff val="80000"/>
            </a:schemeClr>
          </a:solidFill>
        </p:spPr>
        <p:txBody>
          <a:bodyPr>
            <a:noAutofit/>
          </a:bodyPr>
          <a:lstStyle/>
          <a:p>
            <a:r>
              <a:rPr lang="ru-RU" sz="2400" b="1" dirty="0" err="1"/>
              <a:t>Ерни</a:t>
            </a:r>
            <a:r>
              <a:rPr lang="ru-RU" sz="2400" b="1" dirty="0"/>
              <a:t> </a:t>
            </a:r>
            <a:r>
              <a:rPr lang="ru-RU" sz="2400" b="1" dirty="0" err="1"/>
              <a:t>экишга</a:t>
            </a:r>
            <a:r>
              <a:rPr lang="ru-RU" sz="2400" b="1" dirty="0"/>
              <a:t> </a:t>
            </a:r>
            <a:r>
              <a:rPr lang="ru-RU" sz="2400" b="1" dirty="0" err="1"/>
              <a:t>тайёрлаш</a:t>
            </a:r>
            <a:r>
              <a:rPr lang="ru-RU" sz="2400" b="1" dirty="0"/>
              <a:t>.</a:t>
            </a:r>
            <a:endParaRPr lang="ru-RU" sz="2400" dirty="0"/>
          </a:p>
        </p:txBody>
      </p:sp>
      <p:sp>
        <p:nvSpPr>
          <p:cNvPr id="5" name="Прямоугольник 4"/>
          <p:cNvSpPr/>
          <p:nvPr/>
        </p:nvSpPr>
        <p:spPr>
          <a:xfrm>
            <a:off x="179512" y="980728"/>
            <a:ext cx="8820472" cy="1754326"/>
          </a:xfrm>
          <a:prstGeom prst="rect">
            <a:avLst/>
          </a:prstGeom>
          <a:solidFill>
            <a:schemeClr val="accent1">
              <a:lumMod val="20000"/>
              <a:lumOff val="80000"/>
            </a:schemeClr>
          </a:solidFill>
        </p:spPr>
        <p:txBody>
          <a:bodyPr wrap="square">
            <a:spAutoFit/>
          </a:bodyPr>
          <a:lstStyle/>
          <a:p>
            <a:pPr algn="just"/>
            <a:r>
              <a:rPr lang="ru-RU" dirty="0" err="1"/>
              <a:t>Кузда</a:t>
            </a:r>
            <a:r>
              <a:rPr lang="ru-RU" dirty="0"/>
              <a:t> ПН-4-35, ПЯ-3-35, ПД-4-35 </a:t>
            </a:r>
            <a:r>
              <a:rPr lang="ru-RU" dirty="0" err="1"/>
              <a:t>маркали</a:t>
            </a:r>
            <a:r>
              <a:rPr lang="ru-RU" dirty="0"/>
              <a:t> </a:t>
            </a:r>
            <a:r>
              <a:rPr lang="ru-RU" dirty="0" err="1"/>
              <a:t>плуглар</a:t>
            </a:r>
            <a:r>
              <a:rPr lang="ru-RU" dirty="0"/>
              <a:t> Т-4А </a:t>
            </a:r>
            <a:r>
              <a:rPr lang="ru-RU" dirty="0" err="1"/>
              <a:t>тракторига</a:t>
            </a:r>
            <a:r>
              <a:rPr lang="ru-RU" dirty="0"/>
              <a:t> </a:t>
            </a:r>
            <a:r>
              <a:rPr lang="ru-RU" dirty="0" err="1"/>
              <a:t>тақилиб</a:t>
            </a:r>
            <a:r>
              <a:rPr lang="ru-RU" dirty="0"/>
              <a:t> </a:t>
            </a:r>
            <a:r>
              <a:rPr lang="ru-RU" dirty="0" err="1"/>
              <a:t>тупроқ</a:t>
            </a:r>
            <a:r>
              <a:rPr lang="ru-RU" dirty="0"/>
              <a:t> 28-30 см </a:t>
            </a:r>
            <a:r>
              <a:rPr lang="ru-RU" dirty="0" err="1"/>
              <a:t>чуқурликда</a:t>
            </a:r>
            <a:r>
              <a:rPr lang="ru-RU" dirty="0"/>
              <a:t> </a:t>
            </a:r>
            <a:r>
              <a:rPr lang="ru-RU" dirty="0" err="1"/>
              <a:t>шудгорланади</a:t>
            </a:r>
            <a:r>
              <a:rPr lang="ru-RU" dirty="0"/>
              <a:t>. </a:t>
            </a:r>
            <a:r>
              <a:rPr lang="ru-RU" dirty="0" err="1"/>
              <a:t>Баҳорда</a:t>
            </a:r>
            <a:r>
              <a:rPr lang="ru-RU" dirty="0"/>
              <a:t> ЧКУ-4-1 </a:t>
            </a:r>
            <a:r>
              <a:rPr lang="ru-RU" dirty="0" err="1"/>
              <a:t>чизел-культиваторларда</a:t>
            </a:r>
            <a:r>
              <a:rPr lang="ru-RU" dirty="0"/>
              <a:t> 10-12 см </a:t>
            </a:r>
            <a:r>
              <a:rPr lang="ru-RU" dirty="0" err="1"/>
              <a:t>чуқурликда</a:t>
            </a:r>
            <a:r>
              <a:rPr lang="ru-RU" dirty="0"/>
              <a:t> </a:t>
            </a:r>
            <a:r>
              <a:rPr lang="ru-RU" dirty="0" err="1"/>
              <a:t>ва</a:t>
            </a:r>
            <a:r>
              <a:rPr lang="ru-RU" dirty="0"/>
              <a:t> БЭТС-0,1 </a:t>
            </a:r>
            <a:r>
              <a:rPr lang="ru-RU" dirty="0" err="1"/>
              <a:t>маркали</a:t>
            </a:r>
            <a:r>
              <a:rPr lang="ru-RU" dirty="0"/>
              <a:t> </a:t>
            </a:r>
            <a:r>
              <a:rPr lang="ru-RU" dirty="0" err="1"/>
              <a:t>бороналар</a:t>
            </a:r>
            <a:r>
              <a:rPr lang="ru-RU" dirty="0"/>
              <a:t> </a:t>
            </a:r>
            <a:r>
              <a:rPr lang="ru-RU" dirty="0" err="1"/>
              <a:t>ёрдамида</a:t>
            </a:r>
            <a:r>
              <a:rPr lang="ru-RU" dirty="0"/>
              <a:t> (5-6 см да) </a:t>
            </a:r>
            <a:r>
              <a:rPr lang="ru-RU" dirty="0" err="1"/>
              <a:t>ишланади</a:t>
            </a:r>
            <a:r>
              <a:rPr lang="ru-RU" dirty="0"/>
              <a:t>. </a:t>
            </a:r>
            <a:r>
              <a:rPr lang="ru-RU" dirty="0" err="1"/>
              <a:t>Зарур</a:t>
            </a:r>
            <a:r>
              <a:rPr lang="ru-RU" dirty="0"/>
              <a:t> </a:t>
            </a:r>
            <a:r>
              <a:rPr lang="ru-RU" dirty="0" err="1"/>
              <a:t>бўлса</a:t>
            </a:r>
            <a:r>
              <a:rPr lang="ru-RU" dirty="0"/>
              <a:t> КЗУ-0,3 </a:t>
            </a:r>
            <a:r>
              <a:rPr lang="ru-RU" dirty="0" err="1"/>
              <a:t>маркали</a:t>
            </a:r>
            <a:r>
              <a:rPr lang="ru-RU" dirty="0"/>
              <a:t> планировщик </a:t>
            </a:r>
            <a:r>
              <a:rPr lang="ru-RU" dirty="0" err="1"/>
              <a:t>билан</a:t>
            </a:r>
            <a:r>
              <a:rPr lang="ru-RU" dirty="0"/>
              <a:t> ер </a:t>
            </a:r>
            <a:r>
              <a:rPr lang="ru-RU" dirty="0" err="1"/>
              <a:t>текисланади</a:t>
            </a:r>
            <a:r>
              <a:rPr lang="ru-RU" dirty="0"/>
              <a:t>. </a:t>
            </a:r>
            <a:r>
              <a:rPr lang="ru-RU" dirty="0" err="1"/>
              <a:t>Сўнгра</a:t>
            </a:r>
            <a:r>
              <a:rPr lang="ru-RU" dirty="0"/>
              <a:t> </a:t>
            </a:r>
            <a:r>
              <a:rPr lang="ru-RU" dirty="0" err="1"/>
              <a:t>кўчат</a:t>
            </a:r>
            <a:r>
              <a:rPr lang="ru-RU" dirty="0"/>
              <a:t> </a:t>
            </a:r>
            <a:r>
              <a:rPr lang="ru-RU" dirty="0" err="1"/>
              <a:t>ўтқазиш</a:t>
            </a:r>
            <a:r>
              <a:rPr lang="ru-RU" dirty="0"/>
              <a:t> </a:t>
            </a:r>
            <a:r>
              <a:rPr lang="ru-RU" dirty="0" err="1"/>
              <a:t>учун</a:t>
            </a:r>
            <a:r>
              <a:rPr lang="ru-RU" dirty="0"/>
              <a:t> </a:t>
            </a:r>
            <a:r>
              <a:rPr lang="ru-RU" dirty="0" err="1"/>
              <a:t>жўяклар</a:t>
            </a:r>
            <a:r>
              <a:rPr lang="ru-RU" dirty="0"/>
              <a:t> </a:t>
            </a:r>
            <a:r>
              <a:rPr lang="ru-RU" dirty="0" err="1"/>
              <a:t>олинади</a:t>
            </a:r>
            <a:r>
              <a:rPr lang="ru-RU" dirty="0"/>
              <a:t>.</a:t>
            </a:r>
          </a:p>
        </p:txBody>
      </p:sp>
      <p:pic>
        <p:nvPicPr>
          <p:cNvPr id="5123" name="Picture 3" descr="Image result for ÐÐ-4-35, ÐÐ¯-3-35, ÐÐ-4-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965525"/>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Image result for ÐÐ-4-35, ÐÐ¯-3-35, ÐÐ-4-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924944"/>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Image result for ÐÐ-4-35, ÐÐ¯-3-35, ÐÐ-4-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2924944"/>
            <a:ext cx="2664296" cy="1790701"/>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5"/>
          <a:stretch>
            <a:fillRect/>
          </a:stretch>
        </p:blipFill>
        <p:spPr>
          <a:xfrm>
            <a:off x="2987824" y="2924944"/>
            <a:ext cx="2762250" cy="1800200"/>
          </a:xfrm>
          <a:prstGeom prst="rect">
            <a:avLst/>
          </a:prstGeom>
        </p:spPr>
      </p:pic>
      <p:pic>
        <p:nvPicPr>
          <p:cNvPr id="9" name="Рисунок 8"/>
          <p:cNvPicPr>
            <a:picLocks noChangeAspect="1"/>
          </p:cNvPicPr>
          <p:nvPr/>
        </p:nvPicPr>
        <p:blipFill>
          <a:blip r:embed="rId6"/>
          <a:stretch>
            <a:fillRect/>
          </a:stretch>
        </p:blipFill>
        <p:spPr>
          <a:xfrm>
            <a:off x="2915816" y="4941168"/>
            <a:ext cx="2880320" cy="1800200"/>
          </a:xfrm>
          <a:prstGeom prst="rect">
            <a:avLst/>
          </a:prstGeom>
        </p:spPr>
      </p:pic>
      <p:pic>
        <p:nvPicPr>
          <p:cNvPr id="11" name="Рисунок 10"/>
          <p:cNvPicPr>
            <a:picLocks noChangeAspect="1"/>
          </p:cNvPicPr>
          <p:nvPr/>
        </p:nvPicPr>
        <p:blipFill>
          <a:blip r:embed="rId7"/>
          <a:stretch>
            <a:fillRect/>
          </a:stretch>
        </p:blipFill>
        <p:spPr>
          <a:xfrm>
            <a:off x="6012160" y="5013176"/>
            <a:ext cx="2857500" cy="1728192"/>
          </a:xfrm>
          <a:prstGeom prst="rect">
            <a:avLst/>
          </a:prstGeom>
        </p:spPr>
      </p:pic>
    </p:spTree>
    <p:extLst>
      <p:ext uri="{BB962C8B-B14F-4D97-AF65-F5344CB8AC3E}">
        <p14:creationId xmlns:p14="http://schemas.microsoft.com/office/powerpoint/2010/main" val="1777741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a:solidFill>
            <a:schemeClr val="tx2">
              <a:lumMod val="20000"/>
              <a:lumOff val="80000"/>
            </a:schemeClr>
          </a:solidFill>
        </p:spPr>
        <p:txBody>
          <a:bodyPr>
            <a:noAutofit/>
          </a:bodyPr>
          <a:lstStyle/>
          <a:p>
            <a:r>
              <a:rPr lang="ru-RU" sz="2400" b="1" dirty="0" err="1"/>
              <a:t>Экиш</a:t>
            </a:r>
            <a:r>
              <a:rPr lang="ru-RU" sz="2400" b="1" dirty="0"/>
              <a:t> </a:t>
            </a:r>
            <a:r>
              <a:rPr lang="ru-RU" sz="2400" b="1" dirty="0" err="1"/>
              <a:t>муддати</a:t>
            </a:r>
            <a:r>
              <a:rPr lang="ru-RU" sz="2400" b="1" dirty="0"/>
              <a:t>, </a:t>
            </a:r>
            <a:r>
              <a:rPr lang="ru-RU" sz="2400" b="1" dirty="0" err="1"/>
              <a:t>қалинлиги</a:t>
            </a:r>
            <a:r>
              <a:rPr lang="ru-RU" sz="2400" b="1" dirty="0"/>
              <a:t> </a:t>
            </a:r>
            <a:r>
              <a:rPr lang="ru-RU" sz="2400" b="1" dirty="0" err="1"/>
              <a:t>ва</a:t>
            </a:r>
            <a:r>
              <a:rPr lang="ru-RU" sz="2400" b="1" dirty="0"/>
              <a:t> </a:t>
            </a:r>
            <a:r>
              <a:rPr lang="ru-RU" sz="2400" b="1" dirty="0" err="1"/>
              <a:t>схемаси</a:t>
            </a:r>
            <a:r>
              <a:rPr lang="ru-RU" sz="2400" b="1" dirty="0"/>
              <a:t>.</a:t>
            </a:r>
            <a:endParaRPr lang="ru-RU" sz="2400" b="1" dirty="0">
              <a:solidFill>
                <a:srgbClr val="00B050"/>
              </a:solidFill>
            </a:endParaRPr>
          </a:p>
        </p:txBody>
      </p:sp>
      <p:sp>
        <p:nvSpPr>
          <p:cNvPr id="3" name="Прямоугольник 2"/>
          <p:cNvSpPr/>
          <p:nvPr/>
        </p:nvSpPr>
        <p:spPr>
          <a:xfrm>
            <a:off x="179512" y="980728"/>
            <a:ext cx="8640960" cy="923330"/>
          </a:xfrm>
          <a:prstGeom prst="rect">
            <a:avLst/>
          </a:prstGeom>
          <a:solidFill>
            <a:schemeClr val="accent1">
              <a:lumMod val="40000"/>
              <a:lumOff val="60000"/>
            </a:schemeClr>
          </a:solidFill>
        </p:spPr>
        <p:txBody>
          <a:bodyPr wrap="square">
            <a:spAutoFit/>
          </a:bodyPr>
          <a:lstStyle/>
          <a:p>
            <a:r>
              <a:rPr lang="ru-RU" dirty="0" err="1"/>
              <a:t>Эртаги</a:t>
            </a:r>
            <a:r>
              <a:rPr lang="ru-RU" dirty="0"/>
              <a:t> помидор </a:t>
            </a:r>
            <a:r>
              <a:rPr lang="ru-RU" dirty="0" err="1"/>
              <a:t>кўчатлари</a:t>
            </a:r>
            <a:r>
              <a:rPr lang="ru-RU" dirty="0"/>
              <a:t> 10-20 </a:t>
            </a:r>
            <a:r>
              <a:rPr lang="ru-RU" dirty="0" err="1"/>
              <a:t>апрелда</a:t>
            </a:r>
            <a:r>
              <a:rPr lang="ru-RU" dirty="0"/>
              <a:t>, </a:t>
            </a:r>
            <a:r>
              <a:rPr lang="ru-RU" dirty="0" err="1"/>
              <a:t>кечки</a:t>
            </a:r>
            <a:r>
              <a:rPr lang="ru-RU" dirty="0"/>
              <a:t> </a:t>
            </a:r>
            <a:r>
              <a:rPr lang="ru-RU" dirty="0" err="1"/>
              <a:t>эса</a:t>
            </a:r>
            <a:r>
              <a:rPr lang="ru-RU" dirty="0"/>
              <a:t> 20 </a:t>
            </a:r>
            <a:r>
              <a:rPr lang="ru-RU" dirty="0" err="1"/>
              <a:t>апрелдан</a:t>
            </a:r>
            <a:r>
              <a:rPr lang="ru-RU" dirty="0"/>
              <a:t> 10 </a:t>
            </a:r>
            <a:r>
              <a:rPr lang="ru-RU" dirty="0" err="1"/>
              <a:t>майгача</a:t>
            </a:r>
            <a:r>
              <a:rPr lang="ru-RU" dirty="0"/>
              <a:t> </a:t>
            </a:r>
            <a:r>
              <a:rPr lang="ru-RU" dirty="0" err="1"/>
              <a:t>экилади</a:t>
            </a:r>
            <a:r>
              <a:rPr lang="ru-RU" dirty="0"/>
              <a:t>. </a:t>
            </a:r>
            <a:r>
              <a:rPr lang="ru-RU" dirty="0" err="1"/>
              <a:t>Қатор</a:t>
            </a:r>
            <a:r>
              <a:rPr lang="ru-RU" dirty="0"/>
              <a:t> </a:t>
            </a:r>
            <a:r>
              <a:rPr lang="ru-RU" dirty="0" err="1"/>
              <a:t>оралари</a:t>
            </a:r>
            <a:r>
              <a:rPr lang="ru-RU" dirty="0"/>
              <a:t> 70, 90 см, туп </a:t>
            </a:r>
            <a:r>
              <a:rPr lang="ru-RU" dirty="0" err="1"/>
              <a:t>оралари</a:t>
            </a:r>
            <a:r>
              <a:rPr lang="ru-RU" dirty="0"/>
              <a:t> </a:t>
            </a:r>
            <a:r>
              <a:rPr lang="ru-RU" dirty="0" err="1"/>
              <a:t>навига</a:t>
            </a:r>
            <a:r>
              <a:rPr lang="ru-RU" dirty="0"/>
              <a:t> </a:t>
            </a:r>
            <a:r>
              <a:rPr lang="ru-RU" dirty="0" err="1"/>
              <a:t>қараб</a:t>
            </a:r>
            <a:r>
              <a:rPr lang="ru-RU" dirty="0"/>
              <a:t> – 22, 30,40 см </a:t>
            </a:r>
            <a:r>
              <a:rPr lang="ru-RU" dirty="0" err="1"/>
              <a:t>қилиб</a:t>
            </a:r>
            <a:r>
              <a:rPr lang="ru-RU" dirty="0"/>
              <a:t> </a:t>
            </a:r>
            <a:r>
              <a:rPr lang="ru-RU" dirty="0" err="1"/>
              <a:t>ҳар</a:t>
            </a:r>
            <a:r>
              <a:rPr lang="ru-RU" dirty="0"/>
              <a:t> </a:t>
            </a:r>
            <a:r>
              <a:rPr lang="ru-RU" dirty="0" err="1"/>
              <a:t>гектарга</a:t>
            </a:r>
            <a:r>
              <a:rPr lang="ru-RU" dirty="0"/>
              <a:t> 50-74 </a:t>
            </a:r>
            <a:r>
              <a:rPr lang="ru-RU" dirty="0" err="1"/>
              <a:t>мингтагача</a:t>
            </a:r>
            <a:r>
              <a:rPr lang="ru-RU" dirty="0"/>
              <a:t> </a:t>
            </a:r>
            <a:r>
              <a:rPr lang="ru-RU" dirty="0" err="1"/>
              <a:t>кўчат</a:t>
            </a:r>
            <a:r>
              <a:rPr lang="ru-RU" dirty="0"/>
              <a:t> </a:t>
            </a:r>
            <a:r>
              <a:rPr lang="ru-RU" dirty="0" err="1"/>
              <a:t>экилади</a:t>
            </a:r>
            <a:r>
              <a:rPr lang="ru-RU" dirty="0"/>
              <a:t>.</a:t>
            </a:r>
          </a:p>
        </p:txBody>
      </p:sp>
      <p:pic>
        <p:nvPicPr>
          <p:cNvPr id="6147" name="Picture 3" descr="Image result for ÑÐºÐ¸Ñ Ð¼ÑÐ´Ð´Ð°ÑÐ»Ð°ÑÐ¸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060848"/>
            <a:ext cx="2808312" cy="1847851"/>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a:off x="3275856" y="2420888"/>
            <a:ext cx="2466975" cy="1847850"/>
          </a:xfrm>
          <a:prstGeom prst="rect">
            <a:avLst/>
          </a:prstGeom>
        </p:spPr>
      </p:pic>
      <p:pic>
        <p:nvPicPr>
          <p:cNvPr id="8" name="Рисунок 7"/>
          <p:cNvPicPr>
            <a:picLocks noChangeAspect="1"/>
          </p:cNvPicPr>
          <p:nvPr/>
        </p:nvPicPr>
        <p:blipFill>
          <a:blip r:embed="rId4"/>
          <a:stretch>
            <a:fillRect/>
          </a:stretch>
        </p:blipFill>
        <p:spPr>
          <a:xfrm>
            <a:off x="5940152" y="2060848"/>
            <a:ext cx="2466975" cy="1847850"/>
          </a:xfrm>
          <a:prstGeom prst="rect">
            <a:avLst/>
          </a:prstGeom>
        </p:spPr>
      </p:pic>
      <p:pic>
        <p:nvPicPr>
          <p:cNvPr id="6153" name="Picture 9" descr="Image result for ÑÐºÐ¸Ñ Ð¼ÑÐ´Ð´Ð°ÑÐ»Ð°ÑÐ¸ Ð¿Ð°Ð¼Ð¸Ð´Ð¾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324" y="4653136"/>
            <a:ext cx="2857500" cy="2032248"/>
          </a:xfrm>
          <a:prstGeom prst="rect">
            <a:avLst/>
          </a:prstGeom>
          <a:noFill/>
          <a:extLst>
            <a:ext uri="{909E8E84-426E-40DD-AFC4-6F175D3DCCD1}">
              <a14:hiddenFill xmlns:a14="http://schemas.microsoft.com/office/drawing/2010/main">
                <a:solidFill>
                  <a:srgbClr val="FFFFFF"/>
                </a:solidFill>
              </a14:hiddenFill>
            </a:ext>
          </a:extLst>
        </p:spPr>
      </p:pic>
      <p:pic>
        <p:nvPicPr>
          <p:cNvPr id="6155" name="Picture 11" descr="Image result for ÑÐºÐ¸Ñ Ð¼ÑÐ´Ð´Ð°ÑÐ»Ð°ÑÐ¸ Ð¿Ð°Ð¼Ð¸Ð´Ð¾Ñ ÑÑÐµÐ¼Ð°ÑÐ¸"/>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3848" y="4365104"/>
            <a:ext cx="2619375" cy="1944216"/>
          </a:xfrm>
          <a:prstGeom prst="rect">
            <a:avLst/>
          </a:prstGeom>
          <a:noFill/>
          <a:extLst>
            <a:ext uri="{909E8E84-426E-40DD-AFC4-6F175D3DCCD1}">
              <a14:hiddenFill xmlns:a14="http://schemas.microsoft.com/office/drawing/2010/main">
                <a:solidFill>
                  <a:srgbClr val="FFFFFF"/>
                </a:solidFill>
              </a14:hiddenFill>
            </a:ext>
          </a:extLst>
        </p:spPr>
      </p:pic>
      <p:pic>
        <p:nvPicPr>
          <p:cNvPr id="6157" name="Picture 13" descr="Image result for ÑÐºÐ¸Ñ Ð¼ÑÐ´Ð´Ð°ÑÐ»Ð°ÑÐ¸ Ð¿Ð°Ð¼Ð¸Ð´Ð¾Ñ ÑÑÐµÐ¼Ð°Ñ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4168" y="4581128"/>
            <a:ext cx="2533650"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7999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a:xfrm>
            <a:off x="4139952" y="332656"/>
            <a:ext cx="4275584" cy="838200"/>
          </a:xfrm>
        </p:spPr>
        <p:txBody>
          <a:bodyPr>
            <a:normAutofit/>
          </a:bodyPr>
          <a:lstStyle/>
          <a:p>
            <a:pPr algn="r"/>
            <a:r>
              <a:rPr lang="uz-Cyrl-UZ" sz="4000" dirty="0"/>
              <a:t> </a:t>
            </a:r>
            <a:r>
              <a:rPr lang="ru-RU" b="1" dirty="0" err="1">
                <a:effectLst/>
              </a:rPr>
              <a:t>Парваришлаш</a:t>
            </a:r>
            <a:r>
              <a:rPr lang="ru-RU" b="1" dirty="0">
                <a:effectLst/>
              </a:rPr>
              <a:t>.</a:t>
            </a:r>
            <a:endParaRPr lang="ru-RU" sz="4000" dirty="0"/>
          </a:p>
        </p:txBody>
      </p:sp>
      <p:sp>
        <p:nvSpPr>
          <p:cNvPr id="302083" name="Rectangle 3"/>
          <p:cNvSpPr>
            <a:spLocks noGrp="1" noChangeArrowheads="1"/>
          </p:cNvSpPr>
          <p:nvPr>
            <p:ph idx="1"/>
          </p:nvPr>
        </p:nvSpPr>
        <p:spPr>
          <a:xfrm>
            <a:off x="4283968" y="1142984"/>
            <a:ext cx="4860032" cy="5715016"/>
          </a:xfrm>
        </p:spPr>
        <p:txBody>
          <a:bodyPr>
            <a:noAutofit/>
          </a:bodyPr>
          <a:lstStyle/>
          <a:p>
            <a:pPr algn="just"/>
            <a:r>
              <a:rPr lang="ru-RU" sz="2000" dirty="0" err="1"/>
              <a:t>Биринчи</a:t>
            </a:r>
            <a:r>
              <a:rPr lang="ru-RU" sz="2000" dirty="0"/>
              <a:t> </a:t>
            </a:r>
            <a:r>
              <a:rPr lang="ru-RU" sz="2000" dirty="0" err="1"/>
              <a:t>ишлов</a:t>
            </a:r>
            <a:r>
              <a:rPr lang="ru-RU" sz="2000" dirty="0"/>
              <a:t> </a:t>
            </a:r>
            <a:r>
              <a:rPr lang="ru-RU" sz="2000" dirty="0" err="1"/>
              <a:t>бериш</a:t>
            </a:r>
            <a:r>
              <a:rPr lang="ru-RU" sz="2000" dirty="0"/>
              <a:t> </a:t>
            </a:r>
            <a:r>
              <a:rPr lang="ru-RU" sz="2000" dirty="0" err="1"/>
              <a:t>кўчатлар</a:t>
            </a:r>
            <a:r>
              <a:rPr lang="ru-RU" sz="2000" dirty="0"/>
              <a:t> </a:t>
            </a:r>
            <a:r>
              <a:rPr lang="ru-RU" sz="2000" dirty="0" err="1"/>
              <a:t>тутгандан</a:t>
            </a:r>
            <a:r>
              <a:rPr lang="ru-RU" sz="2000" dirty="0"/>
              <a:t> </a:t>
            </a:r>
            <a:r>
              <a:rPr lang="ru-RU" sz="2000" dirty="0" err="1"/>
              <a:t>сўнг</a:t>
            </a:r>
            <a:r>
              <a:rPr lang="ru-RU" sz="2000" dirty="0"/>
              <a:t> – 10 кун </a:t>
            </a:r>
            <a:r>
              <a:rPr lang="ru-RU" sz="2000" dirty="0" err="1"/>
              <a:t>ўтгач</a:t>
            </a:r>
            <a:r>
              <a:rPr lang="ru-RU" sz="2000" dirty="0"/>
              <a:t> </a:t>
            </a:r>
            <a:r>
              <a:rPr lang="ru-RU" sz="2000" dirty="0" err="1"/>
              <a:t>ўтказилади</a:t>
            </a:r>
            <a:r>
              <a:rPr lang="ru-RU" sz="2000" dirty="0"/>
              <a:t>. </a:t>
            </a:r>
            <a:r>
              <a:rPr lang="ru-RU" sz="2000" dirty="0" err="1"/>
              <a:t>Кўчатларни</a:t>
            </a:r>
            <a:r>
              <a:rPr lang="ru-RU" sz="2000" dirty="0"/>
              <a:t> </a:t>
            </a:r>
            <a:r>
              <a:rPr lang="ru-RU" sz="2000" dirty="0" err="1"/>
              <a:t>чопиқ</a:t>
            </a:r>
            <a:r>
              <a:rPr lang="ru-RU" sz="2000" dirty="0"/>
              <a:t> </a:t>
            </a:r>
            <a:r>
              <a:rPr lang="ru-RU" sz="2000" dirty="0" err="1"/>
              <a:t>қилиш</a:t>
            </a:r>
            <a:r>
              <a:rPr lang="ru-RU" sz="2000" dirty="0"/>
              <a:t> </a:t>
            </a:r>
            <a:r>
              <a:rPr lang="ru-RU" sz="2000" dirty="0" err="1"/>
              <a:t>яна</a:t>
            </a:r>
            <a:r>
              <a:rPr lang="ru-RU" sz="2000" dirty="0"/>
              <a:t> 12-15 кун </a:t>
            </a:r>
            <a:r>
              <a:rPr lang="ru-RU" sz="2000" dirty="0" err="1"/>
              <a:t>ўтгач</a:t>
            </a:r>
            <a:r>
              <a:rPr lang="ru-RU" sz="2000" dirty="0"/>
              <a:t> </a:t>
            </a:r>
            <a:r>
              <a:rPr lang="ru-RU" sz="2000" dirty="0" err="1"/>
              <a:t>такрорланади</a:t>
            </a:r>
            <a:r>
              <a:rPr lang="ru-RU" sz="2000" dirty="0"/>
              <a:t>. </a:t>
            </a:r>
            <a:r>
              <a:rPr lang="ru-RU" sz="2000" dirty="0" err="1"/>
              <a:t>Ўсув</a:t>
            </a:r>
            <a:r>
              <a:rPr lang="ru-RU" sz="2000" dirty="0"/>
              <a:t> </a:t>
            </a:r>
            <a:r>
              <a:rPr lang="ru-RU" sz="2000" dirty="0" err="1"/>
              <a:t>даврида</a:t>
            </a:r>
            <a:r>
              <a:rPr lang="ru-RU" sz="2000" dirty="0"/>
              <a:t> </a:t>
            </a:r>
            <a:r>
              <a:rPr lang="ru-RU" sz="2000" dirty="0" err="1"/>
              <a:t>қатор</a:t>
            </a:r>
            <a:r>
              <a:rPr lang="ru-RU" sz="2000" dirty="0"/>
              <a:t> </a:t>
            </a:r>
            <a:r>
              <a:rPr lang="ru-RU" sz="2000" dirty="0" err="1"/>
              <a:t>ораларига</a:t>
            </a:r>
            <a:r>
              <a:rPr lang="ru-RU" sz="2000" dirty="0"/>
              <a:t> 6-7 </a:t>
            </a:r>
            <a:r>
              <a:rPr lang="ru-RU" sz="2000" dirty="0" err="1"/>
              <a:t>мартагача</a:t>
            </a:r>
            <a:r>
              <a:rPr lang="ru-RU" sz="2000" dirty="0"/>
              <a:t> КОР-4,2 </a:t>
            </a:r>
            <a:r>
              <a:rPr lang="ru-RU" sz="2000" dirty="0" err="1"/>
              <a:t>маркали</a:t>
            </a:r>
            <a:r>
              <a:rPr lang="ru-RU" sz="2000" dirty="0"/>
              <a:t> </a:t>
            </a:r>
            <a:r>
              <a:rPr lang="ru-RU" sz="2000" dirty="0" err="1"/>
              <a:t>культиваторлар</a:t>
            </a:r>
            <a:r>
              <a:rPr lang="ru-RU" sz="2000" dirty="0"/>
              <a:t> </a:t>
            </a:r>
            <a:r>
              <a:rPr lang="ru-RU" sz="2000" dirty="0" err="1"/>
              <a:t>ёрдамида</a:t>
            </a:r>
            <a:r>
              <a:rPr lang="ru-RU" sz="2000" dirty="0"/>
              <a:t> </a:t>
            </a:r>
            <a:r>
              <a:rPr lang="ru-RU" sz="2000" dirty="0" err="1"/>
              <a:t>ишлов</a:t>
            </a:r>
            <a:r>
              <a:rPr lang="ru-RU" sz="2000" dirty="0"/>
              <a:t> </a:t>
            </a:r>
            <a:r>
              <a:rPr lang="ru-RU" sz="2000" dirty="0" err="1"/>
              <a:t>берилади</a:t>
            </a:r>
            <a:r>
              <a:rPr lang="ru-RU" sz="2000" dirty="0"/>
              <a:t>. </a:t>
            </a:r>
            <a:r>
              <a:rPr lang="ru-RU" sz="2000" dirty="0" err="1"/>
              <a:t>Палаклар</a:t>
            </a:r>
            <a:r>
              <a:rPr lang="ru-RU" sz="2000" dirty="0"/>
              <a:t> </a:t>
            </a:r>
            <a:r>
              <a:rPr lang="ru-RU" sz="2000" dirty="0" err="1"/>
              <a:t>бир</a:t>
            </a:r>
            <a:r>
              <a:rPr lang="ru-RU" sz="2000" dirty="0"/>
              <a:t> </a:t>
            </a:r>
            <a:r>
              <a:rPr lang="ru-RU" sz="2000" dirty="0" err="1"/>
              <a:t>неча</a:t>
            </a:r>
            <a:r>
              <a:rPr lang="ru-RU" sz="2000" dirty="0"/>
              <a:t> марта </a:t>
            </a:r>
            <a:r>
              <a:rPr lang="ru-RU" sz="2000" dirty="0" err="1"/>
              <a:t>пуштага</a:t>
            </a:r>
            <a:r>
              <a:rPr lang="ru-RU" sz="2000" dirty="0"/>
              <a:t> </a:t>
            </a:r>
            <a:r>
              <a:rPr lang="ru-RU" sz="2000" dirty="0" err="1"/>
              <a:t>тўғрилаб</a:t>
            </a:r>
            <a:r>
              <a:rPr lang="ru-RU" sz="2000" dirty="0"/>
              <a:t> </a:t>
            </a:r>
            <a:r>
              <a:rPr lang="ru-RU" sz="2000" dirty="0" err="1"/>
              <a:t>чиқилади</a:t>
            </a:r>
            <a:r>
              <a:rPr lang="ru-RU" sz="2000" dirty="0"/>
              <a:t>. </a:t>
            </a:r>
            <a:r>
              <a:rPr lang="ru-RU" sz="2000" dirty="0" err="1"/>
              <a:t>Ўсув</a:t>
            </a:r>
            <a:r>
              <a:rPr lang="ru-RU" sz="2000" dirty="0"/>
              <a:t> </a:t>
            </a:r>
            <a:r>
              <a:rPr lang="ru-RU" sz="2000" dirty="0" err="1"/>
              <a:t>даврида</a:t>
            </a:r>
            <a:r>
              <a:rPr lang="ru-RU" sz="2000" dirty="0"/>
              <a:t> </a:t>
            </a:r>
            <a:r>
              <a:rPr lang="ru-RU" sz="2000" dirty="0" err="1"/>
              <a:t>тупроқ</a:t>
            </a:r>
            <a:r>
              <a:rPr lang="ru-RU" sz="2000" dirty="0"/>
              <a:t> </a:t>
            </a:r>
            <a:r>
              <a:rPr lang="ru-RU" sz="2000" dirty="0" err="1"/>
              <a:t>намлиги</a:t>
            </a:r>
            <a:r>
              <a:rPr lang="ru-RU" sz="2000" dirty="0"/>
              <a:t> дала нам </a:t>
            </a:r>
            <a:r>
              <a:rPr lang="ru-RU" sz="2000" dirty="0" err="1"/>
              <a:t>сиғимига</a:t>
            </a:r>
            <a:r>
              <a:rPr lang="ru-RU" sz="2000" dirty="0"/>
              <a:t> </a:t>
            </a:r>
            <a:r>
              <a:rPr lang="ru-RU" sz="2000" dirty="0" err="1"/>
              <a:t>нисбатан</a:t>
            </a:r>
            <a:r>
              <a:rPr lang="ru-RU" sz="2000" dirty="0"/>
              <a:t> 75-80 % дан </a:t>
            </a:r>
            <a:r>
              <a:rPr lang="ru-RU" sz="2000" dirty="0" err="1"/>
              <a:t>кам</a:t>
            </a:r>
            <a:r>
              <a:rPr lang="ru-RU" sz="2000" dirty="0"/>
              <a:t> </a:t>
            </a:r>
            <a:r>
              <a:rPr lang="ru-RU" sz="2000" dirty="0" err="1"/>
              <a:t>бўлмаслиги</a:t>
            </a:r>
            <a:r>
              <a:rPr lang="ru-RU" sz="2000" dirty="0"/>
              <a:t> </a:t>
            </a:r>
            <a:r>
              <a:rPr lang="ru-RU" sz="2000" dirty="0" err="1"/>
              <a:t>лозим</a:t>
            </a:r>
            <a:r>
              <a:rPr lang="ru-RU" sz="2000" dirty="0"/>
              <a:t>. </a:t>
            </a:r>
            <a:r>
              <a:rPr lang="ru-RU" sz="2000" dirty="0" err="1"/>
              <a:t>Сизот</a:t>
            </a:r>
            <a:r>
              <a:rPr lang="ru-RU" sz="2000" dirty="0"/>
              <a:t> </a:t>
            </a:r>
            <a:r>
              <a:rPr lang="ru-RU" sz="2000" dirty="0" err="1"/>
              <a:t>сувлари</a:t>
            </a:r>
            <a:r>
              <a:rPr lang="ru-RU" sz="2000" dirty="0"/>
              <a:t> </a:t>
            </a:r>
            <a:r>
              <a:rPr lang="ru-RU" sz="2000" dirty="0" err="1"/>
              <a:t>чуқур</a:t>
            </a:r>
            <a:r>
              <a:rPr lang="ru-RU" sz="2000" dirty="0"/>
              <a:t> </a:t>
            </a:r>
            <a:r>
              <a:rPr lang="ru-RU" sz="2000" dirty="0" err="1"/>
              <a:t>бўлган</a:t>
            </a:r>
            <a:r>
              <a:rPr lang="ru-RU" sz="2000" dirty="0"/>
              <a:t> </a:t>
            </a:r>
            <a:r>
              <a:rPr lang="ru-RU" sz="2000" dirty="0" err="1"/>
              <a:t>бўз</a:t>
            </a:r>
            <a:r>
              <a:rPr lang="ru-RU" sz="2000" dirty="0"/>
              <a:t> </a:t>
            </a:r>
            <a:r>
              <a:rPr lang="ru-RU" sz="2000" dirty="0" err="1"/>
              <a:t>тупроқларда</a:t>
            </a:r>
            <a:r>
              <a:rPr lang="ru-RU" sz="2000" dirty="0"/>
              <a:t> </a:t>
            </a:r>
            <a:r>
              <a:rPr lang="ru-RU" sz="2000" dirty="0" err="1"/>
              <a:t>гектарига</a:t>
            </a:r>
            <a:r>
              <a:rPr lang="ru-RU" sz="2000" dirty="0"/>
              <a:t> 500-700 м3 </a:t>
            </a:r>
            <a:r>
              <a:rPr lang="ru-RU" sz="2000" dirty="0" err="1"/>
              <a:t>ҳисобида</a:t>
            </a:r>
            <a:r>
              <a:rPr lang="ru-RU" sz="2000" dirty="0"/>
              <a:t> 14-16, </a:t>
            </a:r>
            <a:r>
              <a:rPr lang="ru-RU" sz="2000" dirty="0" err="1"/>
              <a:t>ҳатто</a:t>
            </a:r>
            <a:r>
              <a:rPr lang="ru-RU" sz="2000" dirty="0"/>
              <a:t> 20 </a:t>
            </a:r>
            <a:r>
              <a:rPr lang="ru-RU" sz="2000" dirty="0" err="1"/>
              <a:t>мартагача</a:t>
            </a:r>
            <a:r>
              <a:rPr lang="ru-RU" sz="2000" dirty="0"/>
              <a:t>, </a:t>
            </a:r>
            <a:r>
              <a:rPr lang="ru-RU" sz="2000" dirty="0" err="1"/>
              <a:t>сизот</a:t>
            </a:r>
            <a:r>
              <a:rPr lang="ru-RU" sz="2000" dirty="0"/>
              <a:t> </a:t>
            </a:r>
            <a:r>
              <a:rPr lang="ru-RU" sz="2000" dirty="0" err="1"/>
              <a:t>сувлари</a:t>
            </a:r>
            <a:r>
              <a:rPr lang="ru-RU" sz="2000" dirty="0"/>
              <a:t> юза </a:t>
            </a:r>
            <a:r>
              <a:rPr lang="ru-RU" sz="2000" dirty="0" err="1"/>
              <a:t>жойлашган</a:t>
            </a:r>
            <a:r>
              <a:rPr lang="ru-RU" sz="2000" dirty="0"/>
              <a:t> </a:t>
            </a:r>
            <a:r>
              <a:rPr lang="ru-RU" sz="2000" dirty="0" err="1"/>
              <a:t>ўтлоқ</a:t>
            </a:r>
            <a:r>
              <a:rPr lang="ru-RU" sz="2000" dirty="0"/>
              <a:t> </a:t>
            </a:r>
            <a:r>
              <a:rPr lang="ru-RU" sz="2000" dirty="0" err="1"/>
              <a:t>ва</a:t>
            </a:r>
            <a:r>
              <a:rPr lang="ru-RU" sz="2000" dirty="0"/>
              <a:t> </a:t>
            </a:r>
            <a:r>
              <a:rPr lang="ru-RU" sz="2000" dirty="0" err="1"/>
              <a:t>ўтлоқ-ботқоқ</a:t>
            </a:r>
            <a:r>
              <a:rPr lang="ru-RU" sz="2000" dirty="0"/>
              <a:t> </a:t>
            </a:r>
            <a:r>
              <a:rPr lang="ru-RU" sz="2000" dirty="0" err="1"/>
              <a:t>тупроқларда</a:t>
            </a:r>
            <a:r>
              <a:rPr lang="ru-RU" sz="2000" dirty="0"/>
              <a:t> 12-14 </a:t>
            </a:r>
            <a:r>
              <a:rPr lang="ru-RU" sz="2000" dirty="0" err="1"/>
              <a:t>мартагача</a:t>
            </a:r>
            <a:r>
              <a:rPr lang="ru-RU" sz="2000" dirty="0"/>
              <a:t> </a:t>
            </a:r>
            <a:r>
              <a:rPr lang="ru-RU" sz="2000" dirty="0" err="1"/>
              <a:t>суғорилади</a:t>
            </a:r>
            <a:r>
              <a:rPr lang="ru-RU" sz="2000" dirty="0"/>
              <a:t>.</a:t>
            </a:r>
            <a:endParaRPr lang="ru-RU" sz="1800" dirty="0"/>
          </a:p>
        </p:txBody>
      </p:sp>
      <p:pic>
        <p:nvPicPr>
          <p:cNvPr id="7171" name="Picture 3" descr="Image result for ÑÐºÐ¸Ñ Ð¼ÑÐ´Ð´Ð°ÑÐ»Ð°ÑÐ¸ Ð¿Ð°Ð¼Ð¸Ð´Ð¾Ñ ÑÑÐµÐ¼Ð°Ñ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052736"/>
            <a:ext cx="3888432" cy="2662982"/>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3"/>
          <a:stretch>
            <a:fillRect/>
          </a:stretch>
        </p:blipFill>
        <p:spPr>
          <a:xfrm>
            <a:off x="395536" y="3933056"/>
            <a:ext cx="4032448" cy="2736304"/>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0"/>
            <a:ext cx="8784976" cy="548680"/>
          </a:xfrm>
        </p:spPr>
        <p:style>
          <a:lnRef idx="2">
            <a:schemeClr val="accent2"/>
          </a:lnRef>
          <a:fillRef idx="1">
            <a:schemeClr val="lt1"/>
          </a:fillRef>
          <a:effectRef idx="0">
            <a:schemeClr val="accent2"/>
          </a:effectRef>
          <a:fontRef idx="minor">
            <a:schemeClr val="dk1"/>
          </a:fontRef>
        </p:style>
        <p:txBody>
          <a:bodyPr>
            <a:normAutofit/>
          </a:bodyPr>
          <a:lstStyle/>
          <a:p>
            <a:pPr algn="ctr"/>
            <a:r>
              <a:rPr lang="ru-RU" sz="2400" b="1" dirty="0" err="1"/>
              <a:t>Касаллик</a:t>
            </a:r>
            <a:r>
              <a:rPr lang="ru-RU" sz="2400" b="1" dirty="0"/>
              <a:t> </a:t>
            </a:r>
            <a:r>
              <a:rPr lang="ru-RU" sz="2400" b="1" dirty="0" err="1"/>
              <a:t>ва</a:t>
            </a:r>
            <a:r>
              <a:rPr lang="ru-RU" sz="2400" b="1" dirty="0"/>
              <a:t> </a:t>
            </a:r>
            <a:r>
              <a:rPr lang="ru-RU" sz="2400" b="1" dirty="0" err="1"/>
              <a:t>зараркунандалари</a:t>
            </a:r>
            <a:r>
              <a:rPr lang="ru-RU" sz="2400" b="1" dirty="0"/>
              <a:t>, </a:t>
            </a:r>
            <a:r>
              <a:rPr lang="ru-RU" sz="2400" b="1" dirty="0" err="1"/>
              <a:t>уларга</a:t>
            </a:r>
            <a:r>
              <a:rPr lang="ru-RU" sz="2400" b="1" dirty="0"/>
              <a:t> </a:t>
            </a:r>
            <a:r>
              <a:rPr lang="ru-RU" sz="2400" b="1" dirty="0" err="1"/>
              <a:t>қарши</a:t>
            </a:r>
            <a:r>
              <a:rPr lang="ru-RU" sz="2400" b="1" dirty="0"/>
              <a:t> </a:t>
            </a:r>
            <a:r>
              <a:rPr lang="ru-RU" sz="2400" b="1" dirty="0" err="1"/>
              <a:t>кураши</a:t>
            </a:r>
            <a:r>
              <a:rPr lang="ru-RU" sz="2400" b="1" dirty="0"/>
              <a:t>.</a:t>
            </a:r>
            <a:endParaRPr lang="ru-RU" sz="2800" dirty="0"/>
          </a:p>
        </p:txBody>
      </p:sp>
      <p:sp>
        <p:nvSpPr>
          <p:cNvPr id="4" name="Прямоугольник 3"/>
          <p:cNvSpPr/>
          <p:nvPr/>
        </p:nvSpPr>
        <p:spPr>
          <a:xfrm>
            <a:off x="0" y="620688"/>
            <a:ext cx="9144000" cy="2554545"/>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hangingPunct="0"/>
            <a:r>
              <a:rPr lang="uz-Cyrl-UZ" sz="2000" dirty="0"/>
              <a:t>Помидор ғўза тунлами (кўсак қурти), кузги тунлам баргини, асосан мевасини кучли шикастлайди. Уларга қарши экинзорларга трихограммалар, заҳарли емлар қўйилади. Кимёвий усулда эса гектарига 2-3 кг хлорофос, энтобактерин 5 килограммига 0,2 кг хлорофос қўшиб сепилади. Баргнинг қўнғир доғланишига қарши ёпиқ майдонлар юқумсизлантирилади. Уруғлар экишолди, ўсимликлар ўсув даврида истиқболли экологик соф кимёвий препаратлар (тилт, децис, фундазол, 1 % ли олтингугурт каллоиди) билан ишланади.</a:t>
            </a:r>
            <a:endParaRPr lang="ru-RU" sz="2000" dirty="0">
              <a:solidFill>
                <a:srgbClr val="0000FF"/>
              </a:solidFill>
            </a:endParaRPr>
          </a:p>
        </p:txBody>
      </p:sp>
      <p:pic>
        <p:nvPicPr>
          <p:cNvPr id="8195" name="Picture 3" descr="Image result for ÐºÐ°ÑÐ°Ð»Ð¸ÐºÐºÐ° Ð¸ÑÐ»Ð¾Ð² Ð±ÐµÑ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817" y="3212976"/>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Image result for ÐºÐ°ÑÐ°Ð»Ð¸ÐºÐºÐ° Ð¸ÑÐ»Ð¾Ð² Ð±ÐµÑ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3284984"/>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Image result for ÐºÐ°ÑÐ°Ð»Ð¸ÐºÐºÐ° Ð¸ÑÐ»Ð¾Ð² Ð±ÐµÑ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4984"/>
            <a:ext cx="2628900" cy="1743076"/>
          </a:xfrm>
          <a:prstGeom prst="rect">
            <a:avLst/>
          </a:prstGeom>
          <a:noFill/>
          <a:extLst>
            <a:ext uri="{909E8E84-426E-40DD-AFC4-6F175D3DCCD1}">
              <a14:hiddenFill xmlns:a14="http://schemas.microsoft.com/office/drawing/2010/main">
                <a:solidFill>
                  <a:srgbClr val="FFFFFF"/>
                </a:solidFill>
              </a14:hiddenFill>
            </a:ext>
          </a:extLst>
        </p:spPr>
      </p:pic>
      <p:pic>
        <p:nvPicPr>
          <p:cNvPr id="8201" name="Picture 9" descr="Image result for ÐºÐ°ÑÐ°Ð»Ð¸ÐºÐºÐ° Ð¸ÑÐ»Ð¾Ð² Ð±ÐµÑÐ¸Ñ Ð¿Ð°Ð¼Ð¸Ð´Ð¾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5" y="5157192"/>
            <a:ext cx="2304256" cy="1457326"/>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p:cNvPicPr>
            <a:picLocks noChangeAspect="1"/>
          </p:cNvPicPr>
          <p:nvPr/>
        </p:nvPicPr>
        <p:blipFill>
          <a:blip r:embed="rId6"/>
          <a:stretch>
            <a:fillRect/>
          </a:stretch>
        </p:blipFill>
        <p:spPr>
          <a:xfrm>
            <a:off x="2699792" y="5157192"/>
            <a:ext cx="2619375" cy="1554435"/>
          </a:xfrm>
          <a:prstGeom prst="rect">
            <a:avLst/>
          </a:prstGeom>
        </p:spPr>
      </p:pic>
      <p:pic>
        <p:nvPicPr>
          <p:cNvPr id="8205" name="Picture 13" descr="Image result for ÐºÐ°ÑÐ°Ð»Ð¸ÐºÐºÐ° Ð¸ÑÐ»Ð¾Ð² Ð±ÐµÑÐ¸Ñ Ð¿Ð°Ð¼Ð¸Ð´Ð¾Ñ"/>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6096" y="5157192"/>
            <a:ext cx="3419475" cy="15841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9036496" cy="4176464"/>
          </a:xfrm>
        </p:spPr>
        <p:txBody>
          <a:bodyPr>
            <a:normAutofit fontScale="92500" lnSpcReduction="10000"/>
          </a:bodyPr>
          <a:lstStyle/>
          <a:p>
            <a:pPr algn="just"/>
            <a:r>
              <a:rPr lang="ru-RU" dirty="0" err="1"/>
              <a:t>Умуман</a:t>
            </a:r>
            <a:r>
              <a:rPr lang="ru-RU" dirty="0"/>
              <a:t>, помидор </a:t>
            </a:r>
            <a:r>
              <a:rPr lang="ru-RU" dirty="0" err="1"/>
              <a:t>экини</a:t>
            </a:r>
            <a:r>
              <a:rPr lang="ru-RU" dirty="0"/>
              <a:t> </a:t>
            </a:r>
            <a:r>
              <a:rPr lang="ru-RU" dirty="0" err="1"/>
              <a:t>бир</a:t>
            </a:r>
            <a:r>
              <a:rPr lang="ru-RU" dirty="0"/>
              <a:t> </a:t>
            </a:r>
            <a:r>
              <a:rPr lang="ru-RU" dirty="0" err="1"/>
              <a:t>меъёрда</a:t>
            </a:r>
            <a:r>
              <a:rPr lang="ru-RU" dirty="0"/>
              <a:t> </a:t>
            </a:r>
            <a:r>
              <a:rPr lang="ru-RU" dirty="0" err="1"/>
              <a:t>суғорилиб</a:t>
            </a:r>
            <a:r>
              <a:rPr lang="ru-RU" dirty="0"/>
              <a:t>, </a:t>
            </a:r>
            <a:r>
              <a:rPr lang="ru-RU" dirty="0" err="1"/>
              <a:t>тупроқ</a:t>
            </a:r>
            <a:r>
              <a:rPr lang="ru-RU" dirty="0"/>
              <a:t> </a:t>
            </a:r>
            <a:r>
              <a:rPr lang="ru-RU" dirty="0" err="1"/>
              <a:t>ва</a:t>
            </a:r>
            <a:r>
              <a:rPr lang="ru-RU" dirty="0"/>
              <a:t> </a:t>
            </a:r>
            <a:r>
              <a:rPr lang="ru-RU" dirty="0" err="1"/>
              <a:t>ҳаво</a:t>
            </a:r>
            <a:r>
              <a:rPr lang="ru-RU" dirty="0"/>
              <a:t> </a:t>
            </a:r>
            <a:r>
              <a:rPr lang="ru-RU" dirty="0" err="1"/>
              <a:t>намлиги</a:t>
            </a:r>
            <a:r>
              <a:rPr lang="ru-RU" dirty="0"/>
              <a:t> </a:t>
            </a:r>
            <a:r>
              <a:rPr lang="ru-RU" dirty="0" err="1"/>
              <a:t>қулай</a:t>
            </a:r>
            <a:r>
              <a:rPr lang="ru-RU" dirty="0"/>
              <a:t> </a:t>
            </a:r>
            <a:r>
              <a:rPr lang="ru-RU" dirty="0" err="1"/>
              <a:t>даражада</a:t>
            </a:r>
            <a:r>
              <a:rPr lang="ru-RU" dirty="0"/>
              <a:t> </a:t>
            </a:r>
            <a:r>
              <a:rPr lang="ru-RU" dirty="0" err="1"/>
              <a:t>сақлаб</a:t>
            </a:r>
            <a:r>
              <a:rPr lang="ru-RU" dirty="0"/>
              <a:t> </a:t>
            </a:r>
            <a:r>
              <a:rPr lang="ru-RU" dirty="0" err="1"/>
              <a:t>турилса</a:t>
            </a:r>
            <a:r>
              <a:rPr lang="ru-RU" dirty="0"/>
              <a:t>, </a:t>
            </a:r>
            <a:r>
              <a:rPr lang="ru-RU" dirty="0" err="1"/>
              <a:t>қўнғир</a:t>
            </a:r>
            <a:r>
              <a:rPr lang="ru-RU" dirty="0"/>
              <a:t> </a:t>
            </a:r>
            <a:r>
              <a:rPr lang="ru-RU" dirty="0" err="1"/>
              <a:t>доғланиш</a:t>
            </a:r>
            <a:r>
              <a:rPr lang="ru-RU" dirty="0"/>
              <a:t>, </a:t>
            </a:r>
            <a:r>
              <a:rPr lang="ru-RU" dirty="0" err="1"/>
              <a:t>меванинг</a:t>
            </a:r>
            <a:r>
              <a:rPr lang="ru-RU" dirty="0"/>
              <a:t> </a:t>
            </a:r>
            <a:r>
              <a:rPr lang="ru-RU" dirty="0" err="1"/>
              <a:t>учидан</a:t>
            </a:r>
            <a:r>
              <a:rPr lang="ru-RU" dirty="0"/>
              <a:t> </a:t>
            </a:r>
            <a:r>
              <a:rPr lang="ru-RU" dirty="0" err="1"/>
              <a:t>чириш</a:t>
            </a:r>
            <a:r>
              <a:rPr lang="ru-RU" dirty="0"/>
              <a:t> </a:t>
            </a:r>
            <a:r>
              <a:rPr lang="ru-RU" dirty="0" err="1"/>
              <a:t>касаллиги</a:t>
            </a:r>
            <a:r>
              <a:rPr lang="ru-RU" dirty="0"/>
              <a:t> </a:t>
            </a:r>
            <a:r>
              <a:rPr lang="ru-RU" dirty="0" err="1"/>
              <a:t>кескин</a:t>
            </a:r>
            <a:r>
              <a:rPr lang="ru-RU" dirty="0"/>
              <a:t> </a:t>
            </a:r>
            <a:r>
              <a:rPr lang="ru-RU" dirty="0" err="1"/>
              <a:t>камаяди</a:t>
            </a:r>
            <a:r>
              <a:rPr lang="ru-RU" dirty="0"/>
              <a:t>.</a:t>
            </a:r>
          </a:p>
          <a:p>
            <a:pPr algn="just"/>
            <a:r>
              <a:rPr lang="ru-RU" dirty="0" err="1" smtClean="0"/>
              <a:t>Ҳозирги</a:t>
            </a:r>
            <a:r>
              <a:rPr lang="ru-RU" dirty="0" smtClean="0"/>
              <a:t> </a:t>
            </a:r>
            <a:r>
              <a:rPr lang="ru-RU" dirty="0" err="1"/>
              <a:t>пайтда</a:t>
            </a:r>
            <a:r>
              <a:rPr lang="ru-RU" dirty="0"/>
              <a:t> помидор </a:t>
            </a:r>
            <a:r>
              <a:rPr lang="ru-RU" dirty="0" err="1"/>
              <a:t>очиқ</a:t>
            </a:r>
            <a:r>
              <a:rPr lang="ru-RU" dirty="0"/>
              <a:t> </a:t>
            </a:r>
            <a:r>
              <a:rPr lang="ru-RU" dirty="0" err="1"/>
              <a:t>ва</a:t>
            </a:r>
            <a:r>
              <a:rPr lang="ru-RU" dirty="0"/>
              <a:t> </a:t>
            </a:r>
            <a:r>
              <a:rPr lang="ru-RU" dirty="0" err="1"/>
              <a:t>ёпиқ</a:t>
            </a:r>
            <a:r>
              <a:rPr lang="ru-RU" dirty="0"/>
              <a:t> </a:t>
            </a:r>
            <a:r>
              <a:rPr lang="ru-RU" dirty="0" err="1"/>
              <a:t>майдонларда</a:t>
            </a:r>
            <a:r>
              <a:rPr lang="ru-RU" dirty="0"/>
              <a:t> </a:t>
            </a:r>
            <a:r>
              <a:rPr lang="ru-RU" dirty="0" err="1"/>
              <a:t>вирусли</a:t>
            </a:r>
            <a:r>
              <a:rPr lang="ru-RU" dirty="0"/>
              <a:t> </a:t>
            </a:r>
            <a:r>
              <a:rPr lang="ru-RU" dirty="0" err="1"/>
              <a:t>касалликлар</a:t>
            </a:r>
            <a:r>
              <a:rPr lang="ru-RU" dirty="0"/>
              <a:t> (</a:t>
            </a:r>
            <a:r>
              <a:rPr lang="ru-RU" dirty="0" err="1"/>
              <a:t>столбур</a:t>
            </a:r>
            <a:r>
              <a:rPr lang="ru-RU" dirty="0"/>
              <a:t>, стрик </a:t>
            </a:r>
            <a:r>
              <a:rPr lang="ru-RU" dirty="0" err="1"/>
              <a:t>ва</a:t>
            </a:r>
            <a:r>
              <a:rPr lang="ru-RU" dirty="0"/>
              <a:t> мозаика) </a:t>
            </a:r>
            <a:r>
              <a:rPr lang="ru-RU" dirty="0" err="1"/>
              <a:t>билан</a:t>
            </a:r>
            <a:r>
              <a:rPr lang="ru-RU" dirty="0"/>
              <a:t> </a:t>
            </a:r>
            <a:r>
              <a:rPr lang="ru-RU" dirty="0" err="1"/>
              <a:t>касалланмоқда</a:t>
            </a:r>
            <a:r>
              <a:rPr lang="ru-RU" dirty="0"/>
              <a:t>. </a:t>
            </a:r>
            <a:r>
              <a:rPr lang="ru-RU" dirty="0" err="1"/>
              <a:t>Уларга</a:t>
            </a:r>
            <a:r>
              <a:rPr lang="ru-RU" dirty="0"/>
              <a:t> </a:t>
            </a:r>
            <a:r>
              <a:rPr lang="ru-RU" dirty="0" err="1"/>
              <a:t>қарши</a:t>
            </a:r>
            <a:r>
              <a:rPr lang="ru-RU" dirty="0"/>
              <a:t> </a:t>
            </a:r>
            <a:r>
              <a:rPr lang="ru-RU" dirty="0" err="1"/>
              <a:t>уруғлар</a:t>
            </a:r>
            <a:r>
              <a:rPr lang="ru-RU" dirty="0"/>
              <a:t> </a:t>
            </a:r>
            <a:r>
              <a:rPr lang="ru-RU" dirty="0" err="1"/>
              <a:t>экишолди</a:t>
            </a:r>
            <a:r>
              <a:rPr lang="ru-RU" dirty="0"/>
              <a:t> </a:t>
            </a:r>
            <a:r>
              <a:rPr lang="ru-RU" dirty="0" err="1"/>
              <a:t>термик</a:t>
            </a:r>
            <a:r>
              <a:rPr lang="ru-RU" dirty="0"/>
              <a:t> </a:t>
            </a:r>
            <a:r>
              <a:rPr lang="ru-RU" dirty="0" err="1"/>
              <a:t>ишланиб</a:t>
            </a:r>
            <a:r>
              <a:rPr lang="ru-RU" dirty="0"/>
              <a:t>, 2 </a:t>
            </a:r>
            <a:r>
              <a:rPr lang="ru-RU" dirty="0" err="1"/>
              <a:t>сутка</a:t>
            </a:r>
            <a:r>
              <a:rPr lang="ru-RU" dirty="0"/>
              <a:t> </a:t>
            </a:r>
            <a:r>
              <a:rPr lang="ru-RU" dirty="0" err="1"/>
              <a:t>давомида</a:t>
            </a:r>
            <a:r>
              <a:rPr lang="ru-RU" dirty="0"/>
              <a:t> 50-52</a:t>
            </a:r>
            <a:r>
              <a:rPr lang="uz-Cyrl-UZ" baseline="30000" dirty="0"/>
              <a:t>0</a:t>
            </a:r>
            <a:r>
              <a:rPr lang="ru-RU" dirty="0"/>
              <a:t>С да </a:t>
            </a:r>
            <a:r>
              <a:rPr lang="ru-RU" dirty="0" err="1"/>
              <a:t>сўнг</a:t>
            </a:r>
            <a:r>
              <a:rPr lang="ru-RU" dirty="0"/>
              <a:t> </a:t>
            </a:r>
            <a:r>
              <a:rPr lang="ru-RU" dirty="0" err="1"/>
              <a:t>бир</a:t>
            </a:r>
            <a:r>
              <a:rPr lang="ru-RU" dirty="0"/>
              <a:t> </a:t>
            </a:r>
            <a:r>
              <a:rPr lang="ru-RU" dirty="0" err="1"/>
              <a:t>сутка</a:t>
            </a:r>
            <a:r>
              <a:rPr lang="ru-RU" dirty="0"/>
              <a:t> </a:t>
            </a:r>
            <a:r>
              <a:rPr lang="ru-RU" dirty="0" err="1"/>
              <a:t>мобайнида</a:t>
            </a:r>
            <a:r>
              <a:rPr lang="ru-RU" dirty="0"/>
              <a:t> 80</a:t>
            </a:r>
            <a:r>
              <a:rPr lang="uz-Cyrl-UZ" baseline="30000" dirty="0"/>
              <a:t>0</a:t>
            </a:r>
            <a:r>
              <a:rPr lang="ru-RU" dirty="0"/>
              <a:t>С ли </a:t>
            </a:r>
            <a:r>
              <a:rPr lang="ru-RU" dirty="0" err="1"/>
              <a:t>термостатда</a:t>
            </a:r>
            <a:r>
              <a:rPr lang="ru-RU" dirty="0"/>
              <a:t> </a:t>
            </a:r>
            <a:r>
              <a:rPr lang="ru-RU" dirty="0" err="1"/>
              <a:t>қиздирилади</a:t>
            </a:r>
            <a:r>
              <a:rPr lang="ru-RU" dirty="0"/>
              <a:t>. </a:t>
            </a:r>
            <a:r>
              <a:rPr lang="ru-RU" dirty="0" err="1"/>
              <a:t>Қиздирилган</a:t>
            </a:r>
            <a:r>
              <a:rPr lang="ru-RU" dirty="0"/>
              <a:t> </a:t>
            </a:r>
            <a:r>
              <a:rPr lang="ru-RU" dirty="0" err="1"/>
              <a:t>уруғлар</a:t>
            </a:r>
            <a:r>
              <a:rPr lang="ru-RU" dirty="0"/>
              <a:t> </a:t>
            </a:r>
            <a:r>
              <a:rPr lang="ru-RU" dirty="0" err="1"/>
              <a:t>сўнгра</a:t>
            </a:r>
            <a:r>
              <a:rPr lang="ru-RU" dirty="0"/>
              <a:t> 0,03 % ли метилен </a:t>
            </a:r>
            <a:r>
              <a:rPr lang="ru-RU" dirty="0" err="1"/>
              <a:t>кўки</a:t>
            </a:r>
            <a:r>
              <a:rPr lang="ru-RU" dirty="0"/>
              <a:t> </a:t>
            </a:r>
            <a:r>
              <a:rPr lang="ru-RU" dirty="0" err="1"/>
              <a:t>ёки</a:t>
            </a:r>
            <a:r>
              <a:rPr lang="ru-RU" dirty="0"/>
              <a:t> 0,8-1 % калий перманганат </a:t>
            </a:r>
            <a:r>
              <a:rPr lang="ru-RU" dirty="0" err="1"/>
              <a:t>эритмасида</a:t>
            </a:r>
            <a:r>
              <a:rPr lang="ru-RU" dirty="0"/>
              <a:t> </a:t>
            </a:r>
            <a:r>
              <a:rPr lang="ru-RU" dirty="0" err="1"/>
              <a:t>ивитилади</a:t>
            </a:r>
            <a:r>
              <a:rPr lang="ru-RU" dirty="0"/>
              <a:t> </a:t>
            </a:r>
            <a:r>
              <a:rPr lang="ru-RU" dirty="0" err="1"/>
              <a:t>ва</a:t>
            </a:r>
            <a:r>
              <a:rPr lang="ru-RU" dirty="0"/>
              <a:t> </a:t>
            </a:r>
            <a:r>
              <a:rPr lang="ru-RU" dirty="0" err="1"/>
              <a:t>экилади</a:t>
            </a:r>
            <a:r>
              <a:rPr lang="ru-RU" dirty="0"/>
              <a:t>.</a:t>
            </a:r>
          </a:p>
          <a:p>
            <a:pPr algn="just"/>
            <a:endParaRPr lang="ru-RU" dirty="0"/>
          </a:p>
        </p:txBody>
      </p:sp>
      <p:pic>
        <p:nvPicPr>
          <p:cNvPr id="9218" name="Picture 2" descr="Image result for ÐºÐ°ÑÐ°Ð»Ð¸ÐºÐºÐ° Ð¸ÑÐ»Ð¾Ð² Ð±ÐµÑ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05064"/>
            <a:ext cx="324036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ÐºÐ°ÑÐ°Ð»Ð¸ÐºÐºÐ° Ð¸ÑÐ»Ð¾Ð² Ð±ÐµÑÐ¸Ñ Ð¿Ð°Ð¼Ð¸Ð´Ð¾Ñ"/>
          <p:cNvPicPr>
            <a:picLocks noChangeAspect="1" noChangeArrowheads="1"/>
          </p:cNvPicPr>
          <p:nvPr/>
        </p:nvPicPr>
        <p:blipFill rotWithShape="1">
          <a:blip r:embed="rId3">
            <a:extLst>
              <a:ext uri="{28A0092B-C50C-407E-A947-70E740481C1C}">
                <a14:useLocalDpi xmlns:a14="http://schemas.microsoft.com/office/drawing/2010/main" val="0"/>
              </a:ext>
            </a:extLst>
          </a:blip>
          <a:srcRect l="50346"/>
          <a:stretch/>
        </p:blipFill>
        <p:spPr bwMode="auto">
          <a:xfrm>
            <a:off x="3707904" y="3933056"/>
            <a:ext cx="2376264" cy="280831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ÐºÐ°ÑÐ°Ð»Ð¸ÐºÐºÐ° Ð¸ÑÐ»Ð¾Ð² Ð±ÐµÑ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005064"/>
            <a:ext cx="2676525"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4082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55776" y="0"/>
            <a:ext cx="4248472" cy="764704"/>
          </a:xfrm>
          <a:solidFill>
            <a:schemeClr val="bg2">
              <a:lumMod val="90000"/>
            </a:schemeClr>
          </a:solidFill>
        </p:spPr>
        <p:txBody>
          <a:bodyPr>
            <a:normAutofit fontScale="90000"/>
          </a:bodyPr>
          <a:lstStyle/>
          <a:p>
            <a:r>
              <a:rPr lang="ru-RU" dirty="0" err="1"/>
              <a:t>Ҳосилни</a:t>
            </a:r>
            <a:r>
              <a:rPr lang="ru-RU" dirty="0"/>
              <a:t> </a:t>
            </a:r>
            <a:r>
              <a:rPr lang="ru-RU" dirty="0" err="1"/>
              <a:t>йиғиш</a:t>
            </a:r>
            <a:r>
              <a:rPr lang="ru-RU" dirty="0"/>
              <a:t>. </a:t>
            </a:r>
          </a:p>
        </p:txBody>
      </p:sp>
      <p:sp>
        <p:nvSpPr>
          <p:cNvPr id="3" name="Объект 2"/>
          <p:cNvSpPr>
            <a:spLocks noGrp="1"/>
          </p:cNvSpPr>
          <p:nvPr>
            <p:ph idx="1"/>
          </p:nvPr>
        </p:nvSpPr>
        <p:spPr>
          <a:xfrm>
            <a:off x="140183" y="692696"/>
            <a:ext cx="9003817" cy="3816424"/>
          </a:xfrm>
        </p:spPr>
        <p:txBody>
          <a:bodyPr>
            <a:normAutofit fontScale="85000" lnSpcReduction="10000"/>
          </a:bodyPr>
          <a:lstStyle/>
          <a:p>
            <a:pPr algn="just"/>
            <a:r>
              <a:rPr lang="ru-RU" dirty="0" err="1"/>
              <a:t>Қўлда</a:t>
            </a:r>
            <a:r>
              <a:rPr lang="ru-RU" dirty="0"/>
              <a:t> </a:t>
            </a:r>
            <a:r>
              <a:rPr lang="ru-RU" dirty="0" err="1"/>
              <a:t>пишиш</a:t>
            </a:r>
            <a:r>
              <a:rPr lang="ru-RU" dirty="0"/>
              <a:t> </a:t>
            </a:r>
            <a:r>
              <a:rPr lang="ru-RU" dirty="0" err="1"/>
              <a:t>даражасига</a:t>
            </a:r>
            <a:r>
              <a:rPr lang="ru-RU" dirty="0"/>
              <a:t> </a:t>
            </a:r>
            <a:r>
              <a:rPr lang="ru-RU" dirty="0" err="1"/>
              <a:t>қараб</a:t>
            </a:r>
            <a:r>
              <a:rPr lang="ru-RU" dirty="0"/>
              <a:t> </a:t>
            </a:r>
            <a:r>
              <a:rPr lang="ru-RU" dirty="0" err="1"/>
              <a:t>ҳар</a:t>
            </a:r>
            <a:r>
              <a:rPr lang="ru-RU" dirty="0"/>
              <a:t> 3-5 </a:t>
            </a:r>
            <a:r>
              <a:rPr lang="ru-RU" dirty="0" err="1"/>
              <a:t>кунда</a:t>
            </a:r>
            <a:r>
              <a:rPr lang="ru-RU" dirty="0"/>
              <a:t> </a:t>
            </a:r>
            <a:r>
              <a:rPr lang="ru-RU" dirty="0" err="1"/>
              <a:t>жами</a:t>
            </a:r>
            <a:r>
              <a:rPr lang="ru-RU" dirty="0"/>
              <a:t> 10-15 </a:t>
            </a:r>
            <a:r>
              <a:rPr lang="ru-RU" dirty="0" err="1"/>
              <a:t>мартагача</a:t>
            </a:r>
            <a:r>
              <a:rPr lang="ru-RU" dirty="0"/>
              <a:t> </a:t>
            </a:r>
            <a:r>
              <a:rPr lang="ru-RU" dirty="0" err="1"/>
              <a:t>терилади</a:t>
            </a:r>
            <a:r>
              <a:rPr lang="ru-RU" dirty="0"/>
              <a:t>. </a:t>
            </a:r>
            <a:r>
              <a:rPr lang="ru-RU" dirty="0" err="1"/>
              <a:t>Мевалари</a:t>
            </a:r>
            <a:r>
              <a:rPr lang="ru-RU" dirty="0"/>
              <a:t> </a:t>
            </a:r>
            <a:r>
              <a:rPr lang="ru-RU" dirty="0" err="1"/>
              <a:t>бир</a:t>
            </a:r>
            <a:r>
              <a:rPr lang="ru-RU" dirty="0"/>
              <a:t> </a:t>
            </a:r>
            <a:r>
              <a:rPr lang="ru-RU" dirty="0" err="1"/>
              <a:t>вақтда</a:t>
            </a:r>
            <a:r>
              <a:rPr lang="ru-RU" dirty="0"/>
              <a:t> </a:t>
            </a:r>
            <a:r>
              <a:rPr lang="ru-RU" dirty="0" err="1"/>
              <a:t>пишадиган</a:t>
            </a:r>
            <a:r>
              <a:rPr lang="ru-RU" dirty="0"/>
              <a:t>, </a:t>
            </a:r>
            <a:r>
              <a:rPr lang="ru-RU" dirty="0" err="1"/>
              <a:t>техникага</a:t>
            </a:r>
            <a:r>
              <a:rPr lang="ru-RU" dirty="0"/>
              <a:t> </a:t>
            </a:r>
            <a:r>
              <a:rPr lang="ru-RU" dirty="0" err="1"/>
              <a:t>мос</a:t>
            </a:r>
            <a:r>
              <a:rPr lang="ru-RU" dirty="0"/>
              <a:t> </a:t>
            </a:r>
            <a:r>
              <a:rPr lang="ru-RU" dirty="0" err="1"/>
              <a:t>навлар</a:t>
            </a:r>
            <a:r>
              <a:rPr lang="ru-RU" dirty="0"/>
              <a:t> </a:t>
            </a:r>
            <a:r>
              <a:rPr lang="ru-RU" dirty="0" err="1"/>
              <a:t>ҳосили</a:t>
            </a:r>
            <a:r>
              <a:rPr lang="ru-RU" dirty="0"/>
              <a:t> СКТ-2 </a:t>
            </a:r>
            <a:r>
              <a:rPr lang="ru-RU" dirty="0" err="1"/>
              <a:t>маркали</a:t>
            </a:r>
            <a:r>
              <a:rPr lang="ru-RU" dirty="0"/>
              <a:t> комбайн </a:t>
            </a:r>
            <a:r>
              <a:rPr lang="ru-RU" dirty="0" err="1"/>
              <a:t>ёрдамида</a:t>
            </a:r>
            <a:r>
              <a:rPr lang="ru-RU" dirty="0"/>
              <a:t> </a:t>
            </a:r>
            <a:r>
              <a:rPr lang="ru-RU" dirty="0" err="1"/>
              <a:t>бир</a:t>
            </a:r>
            <a:r>
              <a:rPr lang="ru-RU" dirty="0"/>
              <a:t> марта </a:t>
            </a:r>
            <a:r>
              <a:rPr lang="ru-RU" dirty="0" err="1"/>
              <a:t>йиғиштириб</a:t>
            </a:r>
            <a:r>
              <a:rPr lang="ru-RU" dirty="0"/>
              <a:t> </a:t>
            </a:r>
            <a:r>
              <a:rPr lang="ru-RU" dirty="0" err="1"/>
              <a:t>олинади</a:t>
            </a:r>
            <a:r>
              <a:rPr lang="ru-RU" dirty="0"/>
              <a:t>. Помидор </a:t>
            </a:r>
            <a:r>
              <a:rPr lang="ru-RU" dirty="0" err="1"/>
              <a:t>меваси</a:t>
            </a:r>
            <a:r>
              <a:rPr lang="ru-RU" dirty="0"/>
              <a:t> </a:t>
            </a:r>
            <a:r>
              <a:rPr lang="ru-RU" dirty="0" err="1"/>
              <a:t>турлича</a:t>
            </a:r>
            <a:r>
              <a:rPr lang="ru-RU" dirty="0"/>
              <a:t> </a:t>
            </a:r>
            <a:r>
              <a:rPr lang="ru-RU" dirty="0" err="1"/>
              <a:t>пишган</a:t>
            </a:r>
            <a:r>
              <a:rPr lang="ru-RU" dirty="0"/>
              <a:t> </a:t>
            </a:r>
            <a:r>
              <a:rPr lang="ru-RU" dirty="0" err="1"/>
              <a:t>даврида</a:t>
            </a:r>
            <a:r>
              <a:rPr lang="ru-RU" dirty="0"/>
              <a:t> </a:t>
            </a:r>
            <a:r>
              <a:rPr lang="ru-RU" dirty="0" err="1"/>
              <a:t>териб</a:t>
            </a:r>
            <a:r>
              <a:rPr lang="ru-RU" dirty="0"/>
              <a:t> </a:t>
            </a:r>
            <a:r>
              <a:rPr lang="ru-RU" dirty="0" err="1"/>
              <a:t>олинади</a:t>
            </a:r>
            <a:r>
              <a:rPr lang="ru-RU" dirty="0"/>
              <a:t>. </a:t>
            </a:r>
            <a:r>
              <a:rPr lang="ru-RU" dirty="0" err="1"/>
              <a:t>Яқин</a:t>
            </a:r>
            <a:r>
              <a:rPr lang="ru-RU" dirty="0"/>
              <a:t> </a:t>
            </a:r>
            <a:r>
              <a:rPr lang="ru-RU" dirty="0" err="1"/>
              <a:t>жойларга</a:t>
            </a:r>
            <a:r>
              <a:rPr lang="ru-RU" dirty="0"/>
              <a:t> </a:t>
            </a:r>
            <a:r>
              <a:rPr lang="ru-RU" dirty="0" err="1"/>
              <a:t>жўнатиш</a:t>
            </a:r>
            <a:r>
              <a:rPr lang="ru-RU" dirty="0"/>
              <a:t> </a:t>
            </a:r>
            <a:r>
              <a:rPr lang="ru-RU" dirty="0" err="1"/>
              <a:t>ва</a:t>
            </a:r>
            <a:r>
              <a:rPr lang="ru-RU" dirty="0"/>
              <a:t> </a:t>
            </a:r>
            <a:r>
              <a:rPr lang="ru-RU" dirty="0" err="1"/>
              <a:t>тузлаш</a:t>
            </a:r>
            <a:r>
              <a:rPr lang="ru-RU" dirty="0"/>
              <a:t> </a:t>
            </a:r>
            <a:r>
              <a:rPr lang="ru-RU" dirty="0" err="1"/>
              <a:t>мақсадлари</a:t>
            </a:r>
            <a:r>
              <a:rPr lang="ru-RU" dirty="0"/>
              <a:t> </a:t>
            </a:r>
            <a:r>
              <a:rPr lang="ru-RU" dirty="0" err="1"/>
              <a:t>учун</a:t>
            </a:r>
            <a:r>
              <a:rPr lang="ru-RU" dirty="0"/>
              <a:t> </a:t>
            </a:r>
            <a:r>
              <a:rPr lang="ru-RU" dirty="0" err="1"/>
              <a:t>сарғайган</a:t>
            </a:r>
            <a:r>
              <a:rPr lang="ru-RU" dirty="0"/>
              <a:t> </a:t>
            </a:r>
            <a:r>
              <a:rPr lang="ru-RU" dirty="0" err="1"/>
              <a:t>мевалари</a:t>
            </a:r>
            <a:r>
              <a:rPr lang="ru-RU" dirty="0"/>
              <a:t> </a:t>
            </a:r>
            <a:r>
              <a:rPr lang="ru-RU" dirty="0" err="1"/>
              <a:t>терилади</a:t>
            </a:r>
            <a:r>
              <a:rPr lang="ru-RU" dirty="0"/>
              <a:t>. Помидор </a:t>
            </a:r>
            <a:r>
              <a:rPr lang="ru-RU" dirty="0" err="1"/>
              <a:t>териш</a:t>
            </a:r>
            <a:r>
              <a:rPr lang="ru-RU" dirty="0"/>
              <a:t> </a:t>
            </a:r>
            <a:r>
              <a:rPr lang="ru-RU" dirty="0" err="1"/>
              <a:t>июндан</a:t>
            </a:r>
            <a:r>
              <a:rPr lang="ru-RU" dirty="0"/>
              <a:t> </a:t>
            </a:r>
            <a:r>
              <a:rPr lang="ru-RU" dirty="0" err="1"/>
              <a:t>бошланиб</a:t>
            </a:r>
            <a:r>
              <a:rPr lang="ru-RU" dirty="0"/>
              <a:t> </a:t>
            </a:r>
            <a:r>
              <a:rPr lang="ru-RU" dirty="0" err="1"/>
              <a:t>октябргача</a:t>
            </a:r>
            <a:r>
              <a:rPr lang="ru-RU" dirty="0"/>
              <a:t> </a:t>
            </a:r>
            <a:r>
              <a:rPr lang="ru-RU" dirty="0" err="1"/>
              <a:t>давом</a:t>
            </a:r>
            <a:r>
              <a:rPr lang="ru-RU" dirty="0"/>
              <a:t> </a:t>
            </a:r>
            <a:r>
              <a:rPr lang="ru-RU" dirty="0" err="1"/>
              <a:t>этади</a:t>
            </a:r>
            <a:r>
              <a:rPr lang="ru-RU" dirty="0"/>
              <a:t>. </a:t>
            </a:r>
            <a:r>
              <a:rPr lang="ru-RU" dirty="0" err="1"/>
              <a:t>Териш</a:t>
            </a:r>
            <a:r>
              <a:rPr lang="ru-RU" dirty="0"/>
              <a:t> </a:t>
            </a:r>
            <a:r>
              <a:rPr lang="ru-RU" dirty="0" err="1"/>
              <a:t>кечиктирилганда</a:t>
            </a:r>
            <a:r>
              <a:rPr lang="ru-RU" dirty="0"/>
              <a:t> </a:t>
            </a:r>
            <a:r>
              <a:rPr lang="ru-RU" dirty="0" err="1"/>
              <a:t>мевалари</a:t>
            </a:r>
            <a:r>
              <a:rPr lang="ru-RU" dirty="0"/>
              <a:t> </a:t>
            </a:r>
            <a:r>
              <a:rPr lang="ru-RU" dirty="0" err="1"/>
              <a:t>таркибидаги</a:t>
            </a:r>
            <a:r>
              <a:rPr lang="ru-RU" dirty="0"/>
              <a:t> </a:t>
            </a:r>
            <a:r>
              <a:rPr lang="ru-RU" dirty="0" err="1"/>
              <a:t>витаминлар</a:t>
            </a:r>
            <a:r>
              <a:rPr lang="ru-RU" dirty="0"/>
              <a:t> </a:t>
            </a:r>
            <a:r>
              <a:rPr lang="ru-RU" dirty="0" err="1"/>
              <a:t>йўқолади</a:t>
            </a:r>
            <a:r>
              <a:rPr lang="ru-RU" dirty="0"/>
              <a:t>, </a:t>
            </a:r>
            <a:r>
              <a:rPr lang="ru-RU" dirty="0" err="1"/>
              <a:t>ириб-чирийди</a:t>
            </a:r>
            <a:r>
              <a:rPr lang="ru-RU" dirty="0"/>
              <a:t>, </a:t>
            </a:r>
            <a:r>
              <a:rPr lang="ru-RU" dirty="0" err="1"/>
              <a:t>натижада</a:t>
            </a:r>
            <a:r>
              <a:rPr lang="ru-RU" dirty="0"/>
              <a:t> </a:t>
            </a:r>
            <a:r>
              <a:rPr lang="ru-RU" dirty="0" err="1"/>
              <a:t>ҳосили</a:t>
            </a:r>
            <a:r>
              <a:rPr lang="ru-RU" dirty="0"/>
              <a:t> </a:t>
            </a:r>
            <a:r>
              <a:rPr lang="ru-RU" dirty="0" err="1"/>
              <a:t>камаяди</a:t>
            </a:r>
            <a:r>
              <a:rPr lang="ru-RU" dirty="0"/>
              <a:t>. </a:t>
            </a:r>
            <a:r>
              <a:rPr lang="ru-RU" dirty="0" err="1"/>
              <a:t>Мевалар</a:t>
            </a:r>
            <a:r>
              <a:rPr lang="ru-RU" dirty="0"/>
              <a:t> банди </a:t>
            </a:r>
            <a:r>
              <a:rPr lang="ru-RU" dirty="0" err="1"/>
              <a:t>билан</a:t>
            </a:r>
            <a:r>
              <a:rPr lang="ru-RU" dirty="0"/>
              <a:t> </a:t>
            </a:r>
            <a:r>
              <a:rPr lang="ru-RU" dirty="0" err="1"/>
              <a:t>бирга</a:t>
            </a:r>
            <a:r>
              <a:rPr lang="ru-RU" dirty="0"/>
              <a:t> </a:t>
            </a:r>
            <a:r>
              <a:rPr lang="ru-RU" dirty="0" err="1"/>
              <a:t>узилиб</a:t>
            </a:r>
            <a:r>
              <a:rPr lang="ru-RU" dirty="0"/>
              <a:t>, </a:t>
            </a:r>
            <a:r>
              <a:rPr lang="ru-RU" dirty="0" err="1"/>
              <a:t>челак</a:t>
            </a:r>
            <a:r>
              <a:rPr lang="ru-RU" dirty="0"/>
              <a:t> </a:t>
            </a:r>
            <a:r>
              <a:rPr lang="ru-RU" dirty="0" err="1"/>
              <a:t>ёки</a:t>
            </a:r>
            <a:r>
              <a:rPr lang="ru-RU" dirty="0"/>
              <a:t> </a:t>
            </a:r>
            <a:r>
              <a:rPr lang="ru-RU" dirty="0" err="1"/>
              <a:t>саватларга</a:t>
            </a:r>
            <a:r>
              <a:rPr lang="ru-RU" dirty="0"/>
              <a:t> </a:t>
            </a:r>
            <a:r>
              <a:rPr lang="ru-RU" dirty="0" err="1"/>
              <a:t>солинади</a:t>
            </a:r>
            <a:r>
              <a:rPr lang="ru-RU" dirty="0"/>
              <a:t>. </a:t>
            </a:r>
            <a:r>
              <a:rPr lang="ru-RU" dirty="0" err="1"/>
              <a:t>Териш</a:t>
            </a:r>
            <a:r>
              <a:rPr lang="ru-RU" dirty="0"/>
              <a:t> </a:t>
            </a:r>
            <a:r>
              <a:rPr lang="ru-RU" dirty="0" err="1"/>
              <a:t>вақтида</a:t>
            </a:r>
            <a:r>
              <a:rPr lang="ru-RU" dirty="0"/>
              <a:t> </a:t>
            </a:r>
            <a:r>
              <a:rPr lang="ru-RU" dirty="0" err="1"/>
              <a:t>меваларни</a:t>
            </a:r>
            <a:r>
              <a:rPr lang="ru-RU" dirty="0"/>
              <a:t> </a:t>
            </a:r>
            <a:r>
              <a:rPr lang="ru-RU" dirty="0" err="1"/>
              <a:t>шикастлантирмаслик</a:t>
            </a:r>
            <a:r>
              <a:rPr lang="ru-RU" dirty="0"/>
              <a:t> </a:t>
            </a:r>
            <a:r>
              <a:rPr lang="ru-RU" dirty="0" err="1"/>
              <a:t>керак</a:t>
            </a:r>
            <a:r>
              <a:rPr lang="ru-RU" dirty="0"/>
              <a:t>, </a:t>
            </a:r>
            <a:r>
              <a:rPr lang="ru-RU" dirty="0" err="1"/>
              <a:t>акс</a:t>
            </a:r>
            <a:r>
              <a:rPr lang="ru-RU" dirty="0"/>
              <a:t> </a:t>
            </a:r>
            <a:r>
              <a:rPr lang="ru-RU" dirty="0" err="1"/>
              <a:t>ҳолда</a:t>
            </a:r>
            <a:r>
              <a:rPr lang="ru-RU" dirty="0"/>
              <a:t> </a:t>
            </a:r>
            <a:r>
              <a:rPr lang="ru-RU" dirty="0" err="1"/>
              <a:t>ёрилган</a:t>
            </a:r>
            <a:r>
              <a:rPr lang="ru-RU" dirty="0"/>
              <a:t> </a:t>
            </a:r>
            <a:r>
              <a:rPr lang="ru-RU" dirty="0" err="1"/>
              <a:t>жойидан</a:t>
            </a:r>
            <a:r>
              <a:rPr lang="ru-RU" dirty="0"/>
              <a:t> ичига </a:t>
            </a:r>
            <a:r>
              <a:rPr lang="ru-RU" dirty="0" err="1"/>
              <a:t>ҳаво</a:t>
            </a:r>
            <a:r>
              <a:rPr lang="ru-RU" dirty="0"/>
              <a:t> </a:t>
            </a:r>
            <a:r>
              <a:rPr lang="ru-RU" dirty="0" err="1"/>
              <a:t>кириб</a:t>
            </a:r>
            <a:r>
              <a:rPr lang="ru-RU" dirty="0"/>
              <a:t>, витамин С </a:t>
            </a:r>
            <a:r>
              <a:rPr lang="ru-RU" dirty="0" err="1"/>
              <a:t>нинг</a:t>
            </a:r>
            <a:r>
              <a:rPr lang="ru-RU" dirty="0"/>
              <a:t> </a:t>
            </a:r>
            <a:r>
              <a:rPr lang="ru-RU" dirty="0" err="1"/>
              <a:t>парчаланишига</a:t>
            </a:r>
            <a:r>
              <a:rPr lang="ru-RU" dirty="0"/>
              <a:t> </a:t>
            </a:r>
            <a:r>
              <a:rPr lang="ru-RU" dirty="0" err="1"/>
              <a:t>олиб</a:t>
            </a:r>
            <a:r>
              <a:rPr lang="ru-RU" dirty="0"/>
              <a:t> </a:t>
            </a:r>
            <a:r>
              <a:rPr lang="ru-RU" dirty="0" err="1"/>
              <a:t>келади</a:t>
            </a:r>
            <a:r>
              <a:rPr lang="ru-RU" dirty="0"/>
              <a:t>. </a:t>
            </a:r>
          </a:p>
          <a:p>
            <a:pPr algn="just"/>
            <a:endParaRPr lang="ru-RU" dirty="0"/>
          </a:p>
        </p:txBody>
      </p:sp>
      <p:pic>
        <p:nvPicPr>
          <p:cNvPr id="10242" name="Picture 2" descr="Image result for ÐºÐ°ÑÐ°Ð»Ð¸ÐºÐºÐ° Ð¸ÑÐ»Ð¾Ð² Ð±ÐµÑ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365104"/>
            <a:ext cx="2952328" cy="249289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age result for Ð¼Ð¸Ð½ÐµÑÐ°Ð»ÑÐ½ÑÐµ ÑÐ´Ð¾Ð±ÑÐµÐ½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4365104"/>
            <a:ext cx="2857500" cy="2492896"/>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365104"/>
            <a:ext cx="2808312" cy="249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3909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4389120"/>
          </a:xfrm>
          <a:solidFill>
            <a:schemeClr val="bg2">
              <a:lumMod val="90000"/>
            </a:schemeClr>
          </a:solidFill>
        </p:spPr>
        <p:txBody>
          <a:bodyPr>
            <a:normAutofit fontScale="92500" lnSpcReduction="10000"/>
          </a:bodyPr>
          <a:lstStyle/>
          <a:p>
            <a:pPr algn="just"/>
            <a:r>
              <a:rPr lang="ru-RU" dirty="0" err="1"/>
              <a:t>Дастлабки</a:t>
            </a:r>
            <a:r>
              <a:rPr lang="ru-RU" dirty="0"/>
              <a:t> </a:t>
            </a:r>
            <a:r>
              <a:rPr lang="ru-RU" dirty="0" err="1"/>
              <a:t>кузги</a:t>
            </a:r>
            <a:r>
              <a:rPr lang="ru-RU" dirty="0"/>
              <a:t> </a:t>
            </a:r>
            <a:r>
              <a:rPr lang="ru-RU" dirty="0" err="1"/>
              <a:t>қора</a:t>
            </a:r>
            <a:r>
              <a:rPr lang="ru-RU" dirty="0"/>
              <a:t> </a:t>
            </a:r>
            <a:r>
              <a:rPr lang="ru-RU" dirty="0" err="1"/>
              <a:t>совуқлар</a:t>
            </a:r>
            <a:r>
              <a:rPr lang="ru-RU" dirty="0"/>
              <a:t> </a:t>
            </a:r>
            <a:r>
              <a:rPr lang="ru-RU" dirty="0" err="1"/>
              <a:t>тушишидан</a:t>
            </a:r>
            <a:r>
              <a:rPr lang="ru-RU" dirty="0"/>
              <a:t> </a:t>
            </a:r>
            <a:r>
              <a:rPr lang="ru-RU" dirty="0" err="1"/>
              <a:t>олдин</a:t>
            </a:r>
            <a:r>
              <a:rPr lang="ru-RU" dirty="0"/>
              <a:t> </a:t>
            </a:r>
            <a:r>
              <a:rPr lang="ru-RU" dirty="0" err="1"/>
              <a:t>етилган</a:t>
            </a:r>
            <a:r>
              <a:rPr lang="ru-RU" dirty="0"/>
              <a:t> </a:t>
            </a:r>
            <a:r>
              <a:rPr lang="ru-RU" dirty="0" err="1"/>
              <a:t>ва</a:t>
            </a:r>
            <a:r>
              <a:rPr lang="ru-RU" dirty="0"/>
              <a:t> </a:t>
            </a:r>
            <a:r>
              <a:rPr lang="ru-RU" dirty="0" err="1"/>
              <a:t>хом</a:t>
            </a:r>
            <a:r>
              <a:rPr lang="ru-RU" dirty="0"/>
              <a:t> </a:t>
            </a:r>
            <a:r>
              <a:rPr lang="ru-RU" dirty="0" err="1"/>
              <a:t>помидорларнинг</a:t>
            </a:r>
            <a:r>
              <a:rPr lang="ru-RU" dirty="0"/>
              <a:t> </a:t>
            </a:r>
            <a:r>
              <a:rPr lang="ru-RU" dirty="0" err="1"/>
              <a:t>ҳаммаси</a:t>
            </a:r>
            <a:r>
              <a:rPr lang="ru-RU" dirty="0"/>
              <a:t> </a:t>
            </a:r>
            <a:r>
              <a:rPr lang="ru-RU" dirty="0" err="1"/>
              <a:t>териб</a:t>
            </a:r>
            <a:r>
              <a:rPr lang="ru-RU" dirty="0"/>
              <a:t> </a:t>
            </a:r>
            <a:r>
              <a:rPr lang="ru-RU" dirty="0" err="1"/>
              <a:t>олинади</a:t>
            </a:r>
            <a:r>
              <a:rPr lang="ru-RU" dirty="0"/>
              <a:t>, </a:t>
            </a:r>
            <a:r>
              <a:rPr lang="ru-RU" dirty="0" err="1"/>
              <a:t>чунки</a:t>
            </a:r>
            <a:r>
              <a:rPr lang="ru-RU" dirty="0"/>
              <a:t> </a:t>
            </a:r>
            <a:r>
              <a:rPr lang="ru-RU" dirty="0" err="1"/>
              <a:t>совуқ</a:t>
            </a:r>
            <a:r>
              <a:rPr lang="ru-RU" dirty="0"/>
              <a:t> </a:t>
            </a:r>
            <a:r>
              <a:rPr lang="ru-RU" dirty="0" err="1"/>
              <a:t>урган</a:t>
            </a:r>
            <a:r>
              <a:rPr lang="ru-RU" dirty="0"/>
              <a:t> </a:t>
            </a:r>
            <a:r>
              <a:rPr lang="ru-RU" dirty="0" err="1"/>
              <a:t>мевалар</a:t>
            </a:r>
            <a:r>
              <a:rPr lang="ru-RU" dirty="0"/>
              <a:t> </a:t>
            </a:r>
            <a:r>
              <a:rPr lang="ru-RU" dirty="0" err="1"/>
              <a:t>сақлаш</a:t>
            </a:r>
            <a:r>
              <a:rPr lang="ru-RU" dirty="0"/>
              <a:t> </a:t>
            </a:r>
            <a:r>
              <a:rPr lang="ru-RU" dirty="0" err="1"/>
              <a:t>ва</a:t>
            </a:r>
            <a:r>
              <a:rPr lang="ru-RU" dirty="0"/>
              <a:t> </a:t>
            </a:r>
            <a:r>
              <a:rPr lang="ru-RU" dirty="0" err="1"/>
              <a:t>тузлаш</a:t>
            </a:r>
            <a:r>
              <a:rPr lang="ru-RU" dirty="0"/>
              <a:t> </a:t>
            </a:r>
            <a:r>
              <a:rPr lang="ru-RU" dirty="0" err="1"/>
              <a:t>учун</a:t>
            </a:r>
            <a:r>
              <a:rPr lang="ru-RU" dirty="0"/>
              <a:t> </a:t>
            </a:r>
            <a:r>
              <a:rPr lang="ru-RU" dirty="0" err="1"/>
              <a:t>ярамайди</a:t>
            </a:r>
            <a:r>
              <a:rPr lang="ru-RU" dirty="0"/>
              <a:t>. </a:t>
            </a:r>
            <a:r>
              <a:rPr lang="ru-RU" dirty="0" err="1"/>
              <a:t>Териб</a:t>
            </a:r>
            <a:r>
              <a:rPr lang="ru-RU" dirty="0"/>
              <a:t> </a:t>
            </a:r>
            <a:r>
              <a:rPr lang="ru-RU" dirty="0" err="1"/>
              <a:t>олинган</a:t>
            </a:r>
            <a:r>
              <a:rPr lang="ru-RU" dirty="0"/>
              <a:t> помидор </a:t>
            </a:r>
            <a:r>
              <a:rPr lang="ru-RU" dirty="0" err="1"/>
              <a:t>меваларининг</a:t>
            </a:r>
            <a:r>
              <a:rPr lang="ru-RU" dirty="0"/>
              <a:t> </a:t>
            </a:r>
            <a:r>
              <a:rPr lang="ru-RU" dirty="0" err="1"/>
              <a:t>пишганлари</a:t>
            </a:r>
            <a:r>
              <a:rPr lang="ru-RU" dirty="0"/>
              <a:t> </a:t>
            </a:r>
            <a:r>
              <a:rPr lang="ru-RU" dirty="0" err="1"/>
              <a:t>ҳамда</a:t>
            </a:r>
            <a:r>
              <a:rPr lang="ru-RU" dirty="0"/>
              <a:t> </a:t>
            </a:r>
            <a:r>
              <a:rPr lang="ru-RU" dirty="0" err="1"/>
              <a:t>димлаб</a:t>
            </a:r>
            <a:r>
              <a:rPr lang="ru-RU" dirty="0"/>
              <a:t> </a:t>
            </a:r>
            <a:r>
              <a:rPr lang="ru-RU" dirty="0" err="1"/>
              <a:t>етилтиришга</a:t>
            </a:r>
            <a:r>
              <a:rPr lang="ru-RU" dirty="0"/>
              <a:t> в</a:t>
            </a:r>
            <a:r>
              <a:rPr lang="uz-Cyrl-UZ" dirty="0"/>
              <a:t>а </a:t>
            </a:r>
            <a:r>
              <a:rPr lang="ru-RU" dirty="0" err="1"/>
              <a:t>тузлашга</a:t>
            </a:r>
            <a:r>
              <a:rPr lang="ru-RU" dirty="0"/>
              <a:t> </a:t>
            </a:r>
            <a:r>
              <a:rPr lang="ru-RU" dirty="0" err="1"/>
              <a:t>ярайдиганлари</a:t>
            </a:r>
            <a:r>
              <a:rPr lang="ru-RU" dirty="0"/>
              <a:t> </a:t>
            </a:r>
            <a:r>
              <a:rPr lang="ru-RU" dirty="0" err="1"/>
              <a:t>сараланиб</a:t>
            </a:r>
            <a:r>
              <a:rPr lang="ru-RU" dirty="0"/>
              <a:t> </a:t>
            </a:r>
            <a:r>
              <a:rPr lang="ru-RU" dirty="0" err="1"/>
              <a:t>ажратилади</a:t>
            </a:r>
            <a:r>
              <a:rPr lang="ru-RU" dirty="0"/>
              <a:t>. </a:t>
            </a:r>
            <a:r>
              <a:rPr lang="ru-RU" dirty="0" err="1"/>
              <a:t>Агар</a:t>
            </a:r>
            <a:r>
              <a:rPr lang="ru-RU" dirty="0"/>
              <a:t> </a:t>
            </a:r>
            <a:r>
              <a:rPr lang="ru-RU" dirty="0" err="1"/>
              <a:t>барча</a:t>
            </a:r>
            <a:r>
              <a:rPr lang="ru-RU" dirty="0"/>
              <a:t> </a:t>
            </a:r>
            <a:r>
              <a:rPr lang="ru-RU" dirty="0" err="1"/>
              <a:t>меваларни</a:t>
            </a:r>
            <a:r>
              <a:rPr lang="ru-RU" dirty="0"/>
              <a:t> </a:t>
            </a:r>
            <a:r>
              <a:rPr lang="ru-RU" dirty="0" err="1"/>
              <a:t>қора</a:t>
            </a:r>
            <a:r>
              <a:rPr lang="ru-RU" dirty="0"/>
              <a:t> </a:t>
            </a:r>
            <a:r>
              <a:rPr lang="ru-RU" dirty="0" err="1"/>
              <a:t>совуқ</a:t>
            </a:r>
            <a:r>
              <a:rPr lang="ru-RU" dirty="0"/>
              <a:t> </a:t>
            </a:r>
            <a:r>
              <a:rPr lang="ru-RU" dirty="0" err="1"/>
              <a:t>тушгунча</a:t>
            </a:r>
            <a:r>
              <a:rPr lang="ru-RU" dirty="0"/>
              <a:t> </a:t>
            </a:r>
            <a:r>
              <a:rPr lang="ru-RU" dirty="0" err="1"/>
              <a:t>териб</a:t>
            </a:r>
            <a:r>
              <a:rPr lang="ru-RU" dirty="0"/>
              <a:t> </a:t>
            </a:r>
            <a:r>
              <a:rPr lang="ru-RU" dirty="0" err="1"/>
              <a:t>олишнинг</a:t>
            </a:r>
            <a:r>
              <a:rPr lang="ru-RU" dirty="0"/>
              <a:t> </a:t>
            </a:r>
            <a:r>
              <a:rPr lang="ru-RU" dirty="0" err="1"/>
              <a:t>иложи</a:t>
            </a:r>
            <a:r>
              <a:rPr lang="ru-RU" dirty="0"/>
              <a:t> </a:t>
            </a:r>
            <a:r>
              <a:rPr lang="ru-RU" dirty="0" err="1"/>
              <a:t>бўлмаса</a:t>
            </a:r>
            <a:r>
              <a:rPr lang="ru-RU" dirty="0"/>
              <a:t>, у </a:t>
            </a:r>
            <a:r>
              <a:rPr lang="ru-RU" dirty="0" err="1"/>
              <a:t>ҳолда</a:t>
            </a:r>
            <a:r>
              <a:rPr lang="ru-RU" dirty="0"/>
              <a:t> </a:t>
            </a:r>
            <a:r>
              <a:rPr lang="ru-RU" dirty="0" err="1"/>
              <a:t>помидорнинг</a:t>
            </a:r>
            <a:r>
              <a:rPr lang="ru-RU" dirty="0"/>
              <a:t> </a:t>
            </a:r>
            <a:r>
              <a:rPr lang="ru-RU" dirty="0" err="1"/>
              <a:t>мевали</a:t>
            </a:r>
            <a:r>
              <a:rPr lang="ru-RU" dirty="0"/>
              <a:t> </a:t>
            </a:r>
            <a:r>
              <a:rPr lang="ru-RU" dirty="0" err="1"/>
              <a:t>туплари</a:t>
            </a:r>
            <a:r>
              <a:rPr lang="ru-RU" dirty="0"/>
              <a:t> </a:t>
            </a:r>
            <a:r>
              <a:rPr lang="ru-RU" dirty="0" err="1"/>
              <a:t>суғуриб</a:t>
            </a:r>
            <a:r>
              <a:rPr lang="ru-RU" dirty="0"/>
              <a:t> </a:t>
            </a:r>
            <a:r>
              <a:rPr lang="ru-RU" dirty="0" err="1"/>
              <a:t>олиниб</a:t>
            </a:r>
            <a:r>
              <a:rPr lang="ru-RU" dirty="0"/>
              <a:t>, </a:t>
            </a:r>
            <a:r>
              <a:rPr lang="ru-RU" dirty="0" err="1"/>
              <a:t>даланинг</a:t>
            </a:r>
            <a:r>
              <a:rPr lang="ru-RU" dirty="0"/>
              <a:t> </a:t>
            </a:r>
            <a:r>
              <a:rPr lang="ru-RU" dirty="0" err="1"/>
              <a:t>ўзида</a:t>
            </a:r>
            <a:r>
              <a:rPr lang="ru-RU" dirty="0"/>
              <a:t> </a:t>
            </a:r>
            <a:r>
              <a:rPr lang="ru-RU" dirty="0" err="1"/>
              <a:t>уч</a:t>
            </a:r>
            <a:r>
              <a:rPr lang="ru-RU" dirty="0"/>
              <a:t> </a:t>
            </a:r>
            <a:r>
              <a:rPr lang="ru-RU" dirty="0" err="1"/>
              <a:t>томонини</a:t>
            </a:r>
            <a:r>
              <a:rPr lang="ru-RU" dirty="0"/>
              <a:t> </a:t>
            </a:r>
            <a:r>
              <a:rPr lang="ru-RU" dirty="0" err="1"/>
              <a:t>ичкарига</a:t>
            </a:r>
            <a:r>
              <a:rPr lang="ru-RU" dirty="0"/>
              <a:t> </a:t>
            </a:r>
            <a:r>
              <a:rPr lang="ru-RU" dirty="0" err="1"/>
              <a:t>қаратиб</a:t>
            </a:r>
            <a:r>
              <a:rPr lang="ru-RU" dirty="0"/>
              <a:t> </a:t>
            </a:r>
            <a:r>
              <a:rPr lang="ru-RU" dirty="0" err="1"/>
              <a:t>уюб</a:t>
            </a:r>
            <a:r>
              <a:rPr lang="ru-RU" dirty="0"/>
              <a:t> </a:t>
            </a:r>
            <a:r>
              <a:rPr lang="ru-RU" dirty="0" err="1"/>
              <a:t>қўйилади</a:t>
            </a:r>
            <a:r>
              <a:rPr lang="ru-RU" dirty="0"/>
              <a:t>. </a:t>
            </a:r>
            <a:r>
              <a:rPr lang="ru-RU" dirty="0" err="1"/>
              <a:t>Бундай</a:t>
            </a:r>
            <a:r>
              <a:rPr lang="ru-RU" dirty="0"/>
              <a:t> </a:t>
            </a:r>
            <a:r>
              <a:rPr lang="ru-RU" dirty="0" err="1"/>
              <a:t>уюмнинг</a:t>
            </a:r>
            <a:r>
              <a:rPr lang="ru-RU" dirty="0"/>
              <a:t> </a:t>
            </a:r>
            <a:r>
              <a:rPr lang="ru-RU" dirty="0" err="1"/>
              <a:t>усти</a:t>
            </a:r>
            <a:r>
              <a:rPr lang="ru-RU" dirty="0"/>
              <a:t> помидор </a:t>
            </a:r>
            <a:r>
              <a:rPr lang="ru-RU" dirty="0" err="1"/>
              <a:t>палаклари</a:t>
            </a:r>
            <a:r>
              <a:rPr lang="ru-RU" dirty="0"/>
              <a:t> </a:t>
            </a:r>
            <a:r>
              <a:rPr lang="ru-RU" dirty="0" err="1"/>
              <a:t>билан</a:t>
            </a:r>
            <a:r>
              <a:rPr lang="ru-RU" dirty="0"/>
              <a:t> </a:t>
            </a:r>
            <a:r>
              <a:rPr lang="ru-RU" dirty="0" err="1"/>
              <a:t>ёпилиб</a:t>
            </a:r>
            <a:r>
              <a:rPr lang="ru-RU" dirty="0"/>
              <a:t>, </a:t>
            </a:r>
            <a:r>
              <a:rPr lang="ru-RU" dirty="0" err="1"/>
              <a:t>устига</a:t>
            </a:r>
            <a:r>
              <a:rPr lang="ru-RU" dirty="0"/>
              <a:t> </a:t>
            </a:r>
            <a:r>
              <a:rPr lang="ru-RU" dirty="0" err="1"/>
              <a:t>бир</a:t>
            </a:r>
            <a:r>
              <a:rPr lang="ru-RU" dirty="0"/>
              <a:t> </a:t>
            </a:r>
            <a:r>
              <a:rPr lang="ru-RU" dirty="0" err="1"/>
              <a:t>оз</a:t>
            </a:r>
            <a:r>
              <a:rPr lang="ru-RU" dirty="0"/>
              <a:t> </a:t>
            </a:r>
            <a:r>
              <a:rPr lang="ru-RU" dirty="0" err="1"/>
              <a:t>тупроқ</a:t>
            </a:r>
            <a:r>
              <a:rPr lang="ru-RU" dirty="0"/>
              <a:t> </a:t>
            </a:r>
            <a:r>
              <a:rPr lang="ru-RU" dirty="0" err="1"/>
              <a:t>ташланади</a:t>
            </a:r>
            <a:r>
              <a:rPr lang="ru-RU" dirty="0"/>
              <a:t>. </a:t>
            </a:r>
            <a:r>
              <a:rPr lang="ru-RU" dirty="0" err="1"/>
              <a:t>Қора</a:t>
            </a:r>
            <a:r>
              <a:rPr lang="ru-RU" dirty="0"/>
              <a:t> </a:t>
            </a:r>
            <a:r>
              <a:rPr lang="ru-RU" dirty="0" err="1"/>
              <a:t>совуқ</a:t>
            </a:r>
            <a:r>
              <a:rPr lang="ru-RU" dirty="0"/>
              <a:t> </a:t>
            </a:r>
            <a:r>
              <a:rPr lang="ru-RU" dirty="0" err="1"/>
              <a:t>ўтгандан</a:t>
            </a:r>
            <a:r>
              <a:rPr lang="ru-RU" dirty="0"/>
              <a:t> </a:t>
            </a:r>
            <a:r>
              <a:rPr lang="ru-RU" dirty="0" err="1"/>
              <a:t>кейин</a:t>
            </a:r>
            <a:r>
              <a:rPr lang="ru-RU" dirty="0"/>
              <a:t> </a:t>
            </a:r>
            <a:r>
              <a:rPr lang="ru-RU" dirty="0" err="1"/>
              <a:t>уюмни</a:t>
            </a:r>
            <a:r>
              <a:rPr lang="ru-RU" dirty="0"/>
              <a:t> </a:t>
            </a:r>
            <a:r>
              <a:rPr lang="ru-RU" dirty="0" err="1"/>
              <a:t>очиб</a:t>
            </a:r>
            <a:r>
              <a:rPr lang="ru-RU" dirty="0"/>
              <a:t>, </a:t>
            </a:r>
            <a:r>
              <a:rPr lang="ru-RU" dirty="0" err="1"/>
              <a:t>мевалар</a:t>
            </a:r>
            <a:r>
              <a:rPr lang="ru-RU" dirty="0"/>
              <a:t> </a:t>
            </a:r>
            <a:r>
              <a:rPr lang="ru-RU" dirty="0" err="1"/>
              <a:t>туплардан</a:t>
            </a:r>
            <a:r>
              <a:rPr lang="ru-RU" dirty="0"/>
              <a:t> </a:t>
            </a:r>
            <a:r>
              <a:rPr lang="ru-RU" dirty="0" err="1"/>
              <a:t>териб</a:t>
            </a:r>
            <a:r>
              <a:rPr lang="ru-RU" dirty="0"/>
              <a:t> </a:t>
            </a:r>
            <a:r>
              <a:rPr lang="ru-RU" dirty="0" err="1"/>
              <a:t>олинади</a:t>
            </a:r>
            <a:r>
              <a:rPr lang="ru-RU" dirty="0"/>
              <a:t> </a:t>
            </a:r>
            <a:r>
              <a:rPr lang="ru-RU" dirty="0" err="1"/>
              <a:t>ва</a:t>
            </a:r>
            <a:r>
              <a:rPr lang="ru-RU" dirty="0"/>
              <a:t> </a:t>
            </a:r>
            <a:r>
              <a:rPr lang="ru-RU" dirty="0" err="1"/>
              <a:t>йириклиги</a:t>
            </a:r>
            <a:r>
              <a:rPr lang="ru-RU" dirty="0"/>
              <a:t> </a:t>
            </a:r>
            <a:r>
              <a:rPr lang="ru-RU" dirty="0" err="1"/>
              <a:t>ҳамда</a:t>
            </a:r>
            <a:r>
              <a:rPr lang="ru-RU" dirty="0"/>
              <a:t> </a:t>
            </a:r>
            <a:r>
              <a:rPr lang="ru-RU" dirty="0" err="1"/>
              <a:t>етилганлигига</a:t>
            </a:r>
            <a:r>
              <a:rPr lang="ru-RU" dirty="0"/>
              <a:t> </a:t>
            </a:r>
            <a:r>
              <a:rPr lang="ru-RU" dirty="0" err="1"/>
              <a:t>қараб</a:t>
            </a:r>
            <a:r>
              <a:rPr lang="ru-RU" dirty="0"/>
              <a:t> </a:t>
            </a:r>
            <a:r>
              <a:rPr lang="ru-RU" dirty="0" err="1"/>
              <a:t>сараланади</a:t>
            </a:r>
            <a:r>
              <a:rPr lang="ru-RU" dirty="0"/>
              <a:t>.</a:t>
            </a:r>
          </a:p>
          <a:p>
            <a:pPr algn="just"/>
            <a:endParaRPr lang="ru-RU" dirty="0"/>
          </a:p>
        </p:txBody>
      </p:sp>
      <p:pic>
        <p:nvPicPr>
          <p:cNvPr id="11266" name="Picture 2" descr="Image result for Ð¼Ð¸Ð½ÐµÑÐ°Ð»ÑÐ½ÑÐµ ÑÐ´Ð¾Ð±ÑÐµÐ½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365104"/>
            <a:ext cx="4392488" cy="249289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Image result for Ð¼Ð¸Ð½ÐµÑÐ°Ð»ÑÐ½ÑÐµ ÑÐ´Ð¾Ð±ÑÐµÐ½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365104"/>
            <a:ext cx="4176464" cy="249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5731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9144000" cy="2952328"/>
          </a:xfrm>
          <a:solidFill>
            <a:schemeClr val="bg2">
              <a:lumMod val="90000"/>
            </a:schemeClr>
          </a:solidFill>
        </p:spPr>
        <p:txBody>
          <a:bodyPr>
            <a:normAutofit/>
          </a:bodyPr>
          <a:lstStyle/>
          <a:p>
            <a:pPr algn="just"/>
            <a:r>
              <a:rPr lang="ru-RU" sz="2000" dirty="0" err="1"/>
              <a:t>Етилган</a:t>
            </a:r>
            <a:r>
              <a:rPr lang="ru-RU" sz="2000" dirty="0"/>
              <a:t> помидор </a:t>
            </a:r>
            <a:r>
              <a:rPr lang="ru-RU" sz="2000" dirty="0" err="1"/>
              <a:t>меваларини</a:t>
            </a:r>
            <a:r>
              <a:rPr lang="ru-RU" sz="2000" dirty="0"/>
              <a:t> </a:t>
            </a:r>
            <a:r>
              <a:rPr lang="ru-RU" sz="2000" dirty="0" err="1"/>
              <a:t>сақлаш</a:t>
            </a:r>
            <a:r>
              <a:rPr lang="ru-RU" sz="2000" dirty="0"/>
              <a:t> </a:t>
            </a:r>
            <a:r>
              <a:rPr lang="ru-RU" sz="2000" dirty="0" err="1"/>
              <a:t>учун</a:t>
            </a:r>
            <a:r>
              <a:rPr lang="ru-RU" sz="2000" dirty="0"/>
              <a:t> </a:t>
            </a:r>
            <a:r>
              <a:rPr lang="ru-RU" sz="2000" dirty="0" err="1"/>
              <a:t>ҳарорат</a:t>
            </a:r>
            <a:r>
              <a:rPr lang="ru-RU" sz="2000" dirty="0"/>
              <a:t> 1-2</a:t>
            </a:r>
            <a:r>
              <a:rPr lang="uz-Cyrl-UZ" sz="2000" baseline="30000" dirty="0"/>
              <a:t>0</a:t>
            </a:r>
            <a:r>
              <a:rPr lang="ru-RU" sz="2000" dirty="0"/>
              <a:t>С </a:t>
            </a:r>
            <a:r>
              <a:rPr lang="ru-RU" sz="2000" dirty="0" err="1"/>
              <a:t>ва</a:t>
            </a:r>
            <a:r>
              <a:rPr lang="ru-RU" sz="2000" dirty="0"/>
              <a:t> </a:t>
            </a:r>
            <a:r>
              <a:rPr lang="ru-RU" sz="2000" dirty="0" err="1"/>
              <a:t>ҳавонинг</a:t>
            </a:r>
            <a:r>
              <a:rPr lang="ru-RU" sz="2000" dirty="0"/>
              <a:t> </a:t>
            </a:r>
            <a:r>
              <a:rPr lang="ru-RU" sz="2000" dirty="0" err="1"/>
              <a:t>нисбий</a:t>
            </a:r>
            <a:r>
              <a:rPr lang="ru-RU" sz="2000" dirty="0"/>
              <a:t> </a:t>
            </a:r>
            <a:r>
              <a:rPr lang="ru-RU" sz="2000" dirty="0" err="1"/>
              <a:t>намлиги</a:t>
            </a:r>
            <a:r>
              <a:rPr lang="ru-RU" sz="2000" dirty="0"/>
              <a:t> 80-90 % </a:t>
            </a:r>
            <a:r>
              <a:rPr lang="ru-RU" sz="2000" dirty="0" err="1"/>
              <a:t>бўлиши</a:t>
            </a:r>
            <a:r>
              <a:rPr lang="ru-RU" sz="2000" dirty="0"/>
              <a:t> </a:t>
            </a:r>
            <a:r>
              <a:rPr lang="ru-RU" sz="2000" dirty="0" err="1"/>
              <a:t>керак</a:t>
            </a:r>
            <a:r>
              <a:rPr lang="ru-RU" sz="2000" dirty="0"/>
              <a:t>. </a:t>
            </a:r>
            <a:r>
              <a:rPr lang="ru-RU" sz="2000" dirty="0" err="1"/>
              <a:t>Қўнғир</a:t>
            </a:r>
            <a:r>
              <a:rPr lang="ru-RU" sz="2000" dirty="0"/>
              <a:t> </a:t>
            </a:r>
            <a:r>
              <a:rPr lang="ru-RU" sz="2000" dirty="0" err="1"/>
              <a:t>рангли</a:t>
            </a:r>
            <a:r>
              <a:rPr lang="ru-RU" sz="2000" dirty="0"/>
              <a:t> </a:t>
            </a:r>
            <a:r>
              <a:rPr lang="ru-RU" sz="2000" dirty="0" err="1"/>
              <a:t>мевалар</a:t>
            </a:r>
            <a:r>
              <a:rPr lang="ru-RU" sz="2000" dirty="0"/>
              <a:t> </a:t>
            </a:r>
            <a:r>
              <a:rPr lang="ru-RU" sz="2000" dirty="0" err="1"/>
              <a:t>сақланадиган</a:t>
            </a:r>
            <a:r>
              <a:rPr lang="ru-RU" sz="2000" dirty="0"/>
              <a:t> </a:t>
            </a:r>
            <a:r>
              <a:rPr lang="ru-RU" sz="2000" dirty="0" err="1"/>
              <a:t>хонанинг</a:t>
            </a:r>
            <a:r>
              <a:rPr lang="ru-RU" sz="2000" dirty="0"/>
              <a:t> </a:t>
            </a:r>
            <a:r>
              <a:rPr lang="ru-RU" sz="2000" dirty="0" err="1"/>
              <a:t>ҳарорати</a:t>
            </a:r>
            <a:r>
              <a:rPr lang="ru-RU" sz="2000" dirty="0"/>
              <a:t> 3-4</a:t>
            </a:r>
            <a:r>
              <a:rPr lang="uz-Cyrl-UZ" sz="2000" baseline="30000" dirty="0"/>
              <a:t>0</a:t>
            </a:r>
            <a:r>
              <a:rPr lang="ru-RU" sz="2000" dirty="0"/>
              <a:t>С </a:t>
            </a:r>
            <a:r>
              <a:rPr lang="ru-RU" sz="2000" dirty="0" err="1"/>
              <a:t>ва</a:t>
            </a:r>
            <a:r>
              <a:rPr lang="ru-RU" sz="2000" dirty="0"/>
              <a:t> </a:t>
            </a:r>
            <a:r>
              <a:rPr lang="ru-RU" sz="2000" dirty="0" err="1"/>
              <a:t>ҳавонинг</a:t>
            </a:r>
            <a:r>
              <a:rPr lang="ru-RU" sz="2000" dirty="0"/>
              <a:t> </a:t>
            </a:r>
            <a:r>
              <a:rPr lang="ru-RU" sz="2000" dirty="0" err="1"/>
              <a:t>нисбий</a:t>
            </a:r>
            <a:r>
              <a:rPr lang="ru-RU" sz="2000" dirty="0"/>
              <a:t> </a:t>
            </a:r>
            <a:r>
              <a:rPr lang="ru-RU" sz="2000" dirty="0" err="1"/>
              <a:t>намлиги</a:t>
            </a:r>
            <a:r>
              <a:rPr lang="ru-RU" sz="2000" dirty="0"/>
              <a:t> 80-90 %, </a:t>
            </a:r>
            <a:r>
              <a:rPr lang="ru-RU" sz="2000" dirty="0" err="1"/>
              <a:t>оқ-яшил</a:t>
            </a:r>
            <a:r>
              <a:rPr lang="ru-RU" sz="2000" dirty="0"/>
              <a:t> </a:t>
            </a:r>
            <a:r>
              <a:rPr lang="ru-RU" sz="2000" dirty="0" err="1"/>
              <a:t>ва</a:t>
            </a:r>
            <a:r>
              <a:rPr lang="ru-RU" sz="2000" dirty="0"/>
              <a:t> </a:t>
            </a:r>
            <a:r>
              <a:rPr lang="ru-RU" sz="2000" dirty="0" err="1"/>
              <a:t>яшил</a:t>
            </a:r>
            <a:r>
              <a:rPr lang="ru-RU" sz="2000" dirty="0"/>
              <a:t> </a:t>
            </a:r>
            <a:r>
              <a:rPr lang="ru-RU" sz="2000" dirty="0" err="1"/>
              <a:t>мевалар</a:t>
            </a:r>
            <a:r>
              <a:rPr lang="ru-RU" sz="2000" dirty="0"/>
              <a:t> </a:t>
            </a:r>
            <a:r>
              <a:rPr lang="ru-RU" sz="2000" dirty="0" err="1"/>
              <a:t>сақланадиган</a:t>
            </a:r>
            <a:r>
              <a:rPr lang="ru-RU" sz="2000" dirty="0"/>
              <a:t> </a:t>
            </a:r>
            <a:r>
              <a:rPr lang="ru-RU" sz="2000" dirty="0" err="1"/>
              <a:t>хонанинг</a:t>
            </a:r>
            <a:r>
              <a:rPr lang="ru-RU" sz="2000" dirty="0"/>
              <a:t> </a:t>
            </a:r>
            <a:r>
              <a:rPr lang="ru-RU" sz="2000" dirty="0" err="1"/>
              <a:t>ҳарорати</a:t>
            </a:r>
            <a:r>
              <a:rPr lang="ru-RU" sz="2000" dirty="0"/>
              <a:t> </a:t>
            </a:r>
            <a:r>
              <a:rPr lang="ru-RU" sz="2000" dirty="0" err="1"/>
              <a:t>эса</a:t>
            </a:r>
            <a:r>
              <a:rPr lang="ru-RU" sz="2000" dirty="0"/>
              <a:t> 20-25</a:t>
            </a:r>
            <a:r>
              <a:rPr lang="uz-Cyrl-UZ" sz="2000" baseline="30000" dirty="0"/>
              <a:t>0</a:t>
            </a:r>
            <a:r>
              <a:rPr lang="ru-RU" sz="2000" dirty="0"/>
              <a:t>С, </a:t>
            </a:r>
            <a:r>
              <a:rPr lang="ru-RU" sz="2000" dirty="0" err="1"/>
              <a:t>ҳавонинг</a:t>
            </a:r>
            <a:r>
              <a:rPr lang="ru-RU" sz="2000" dirty="0"/>
              <a:t> </a:t>
            </a:r>
            <a:r>
              <a:rPr lang="ru-RU" sz="2000" dirty="0" err="1"/>
              <a:t>нисбий</a:t>
            </a:r>
            <a:r>
              <a:rPr lang="ru-RU" sz="2000" dirty="0"/>
              <a:t> </a:t>
            </a:r>
            <a:r>
              <a:rPr lang="ru-RU" sz="2000" dirty="0" err="1"/>
              <a:t>намлиги</a:t>
            </a:r>
            <a:r>
              <a:rPr lang="ru-RU" sz="2000" dirty="0"/>
              <a:t> 80-85 % </a:t>
            </a:r>
            <a:r>
              <a:rPr lang="ru-RU" sz="2000" dirty="0" err="1"/>
              <a:t>бўлиши</a:t>
            </a:r>
            <a:r>
              <a:rPr lang="ru-RU" sz="2000" dirty="0"/>
              <a:t> </a:t>
            </a:r>
            <a:r>
              <a:rPr lang="ru-RU" sz="2000" dirty="0" err="1"/>
              <a:t>лозим</a:t>
            </a:r>
            <a:r>
              <a:rPr lang="ru-RU" sz="2000" dirty="0"/>
              <a:t>, </a:t>
            </a:r>
            <a:r>
              <a:rPr lang="ru-RU" sz="2000" dirty="0" err="1"/>
              <a:t>яшикларга</a:t>
            </a:r>
            <a:r>
              <a:rPr lang="ru-RU" sz="2000" dirty="0"/>
              <a:t> </a:t>
            </a:r>
            <a:r>
              <a:rPr lang="ru-RU" sz="2000" dirty="0" err="1"/>
              <a:t>жойланади</a:t>
            </a:r>
            <a:r>
              <a:rPr lang="ru-RU" sz="2000" dirty="0"/>
              <a:t>. </a:t>
            </a:r>
            <a:r>
              <a:rPr lang="ru-RU" sz="2000" dirty="0" err="1"/>
              <a:t>Бундай</a:t>
            </a:r>
            <a:r>
              <a:rPr lang="ru-RU" sz="2000" dirty="0"/>
              <a:t> </a:t>
            </a:r>
            <a:r>
              <a:rPr lang="ru-RU" sz="2000" dirty="0" err="1"/>
              <a:t>шароитда</a:t>
            </a:r>
            <a:r>
              <a:rPr lang="ru-RU" sz="2000" dirty="0"/>
              <a:t> помидор 1-2 </a:t>
            </a:r>
            <a:r>
              <a:rPr lang="ru-RU" sz="2000" dirty="0" err="1"/>
              <a:t>ойгача</a:t>
            </a:r>
            <a:r>
              <a:rPr lang="ru-RU" sz="2000" dirty="0"/>
              <a:t> </a:t>
            </a:r>
            <a:r>
              <a:rPr lang="ru-RU" sz="2000" dirty="0" err="1"/>
              <a:t>туради</a:t>
            </a:r>
            <a:r>
              <a:rPr lang="ru-RU" sz="2000" dirty="0"/>
              <a:t>.</a:t>
            </a:r>
          </a:p>
          <a:p>
            <a:pPr algn="just"/>
            <a:r>
              <a:rPr lang="ru-RU" sz="2000" dirty="0" smtClean="0"/>
              <a:t>Республика </a:t>
            </a:r>
            <a:r>
              <a:rPr lang="ru-RU" sz="2000" dirty="0" err="1"/>
              <a:t>хўжаликларида</a:t>
            </a:r>
            <a:r>
              <a:rPr lang="ru-RU" sz="2000" dirty="0"/>
              <a:t> помидор </a:t>
            </a:r>
            <a:r>
              <a:rPr lang="ru-RU" sz="2000" dirty="0" err="1"/>
              <a:t>ҳосилдорлиги</a:t>
            </a:r>
            <a:r>
              <a:rPr lang="ru-RU" sz="2000" dirty="0"/>
              <a:t> </a:t>
            </a:r>
            <a:r>
              <a:rPr lang="ru-RU" sz="2000" dirty="0" err="1"/>
              <a:t>ўрта</a:t>
            </a:r>
            <a:r>
              <a:rPr lang="ru-RU" sz="2000" dirty="0"/>
              <a:t> </a:t>
            </a:r>
            <a:r>
              <a:rPr lang="ru-RU" sz="2000" dirty="0" err="1"/>
              <a:t>ҳисобда</a:t>
            </a:r>
            <a:r>
              <a:rPr lang="ru-RU" sz="2000" dirty="0"/>
              <a:t> </a:t>
            </a:r>
            <a:r>
              <a:rPr lang="ru-RU" sz="2000" dirty="0" err="1"/>
              <a:t>гектарига</a:t>
            </a:r>
            <a:r>
              <a:rPr lang="ru-RU" sz="2000" dirty="0"/>
              <a:t> 200 ц </a:t>
            </a:r>
            <a:r>
              <a:rPr lang="ru-RU" sz="2000" dirty="0" err="1"/>
              <a:t>атрофида</a:t>
            </a:r>
            <a:r>
              <a:rPr lang="ru-RU" sz="2000" dirty="0"/>
              <a:t>, </a:t>
            </a:r>
            <a:r>
              <a:rPr lang="ru-RU" sz="2000" dirty="0" err="1"/>
              <a:t>илғор</a:t>
            </a:r>
            <a:r>
              <a:rPr lang="ru-RU" sz="2000" dirty="0"/>
              <a:t> </a:t>
            </a:r>
            <a:r>
              <a:rPr lang="ru-RU" sz="2000" dirty="0" err="1"/>
              <a:t>хўжаликларда</a:t>
            </a:r>
            <a:r>
              <a:rPr lang="ru-RU" sz="2000" dirty="0"/>
              <a:t> </a:t>
            </a:r>
            <a:r>
              <a:rPr lang="ru-RU" sz="2000" dirty="0" err="1"/>
              <a:t>эса</a:t>
            </a:r>
            <a:r>
              <a:rPr lang="ru-RU" sz="2000" dirty="0"/>
              <a:t> 300-400 ц </a:t>
            </a:r>
            <a:r>
              <a:rPr lang="ru-RU" sz="2000" dirty="0" err="1"/>
              <a:t>ва</a:t>
            </a:r>
            <a:r>
              <a:rPr lang="ru-RU" sz="2000" dirty="0"/>
              <a:t> </a:t>
            </a:r>
            <a:r>
              <a:rPr lang="ru-RU" sz="2000" dirty="0" err="1"/>
              <a:t>зиёдни</a:t>
            </a:r>
            <a:r>
              <a:rPr lang="ru-RU" sz="2000" dirty="0"/>
              <a:t> </a:t>
            </a:r>
            <a:r>
              <a:rPr lang="ru-RU" sz="2000" dirty="0" err="1"/>
              <a:t>ташкил</a:t>
            </a:r>
            <a:r>
              <a:rPr lang="ru-RU" sz="2000" dirty="0"/>
              <a:t> </a:t>
            </a:r>
            <a:r>
              <a:rPr lang="ru-RU" sz="2000" dirty="0" err="1"/>
              <a:t>этади</a:t>
            </a:r>
            <a:r>
              <a:rPr lang="ru-RU" sz="2000" dirty="0"/>
              <a:t>.</a:t>
            </a:r>
          </a:p>
          <a:p>
            <a:pPr algn="just"/>
            <a:endParaRPr lang="ru-RU" sz="2000" dirty="0"/>
          </a:p>
        </p:txBody>
      </p:sp>
      <p:pic>
        <p:nvPicPr>
          <p:cNvPr id="12290" name="Picture 2" descr="Image result for Ð¼Ð¸Ð½ÐµÑÐ°Ð»ÑÐ½ÑÐµ ÑÐ´Ð¾Ð±ÑÐµÐ½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284984"/>
            <a:ext cx="4859759" cy="335014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284984"/>
            <a:ext cx="3960440"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175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4475"/>
            <a:ext cx="8435280" cy="1143000"/>
          </a:xfrm>
          <a:solidFill>
            <a:schemeClr val="bg2">
              <a:lumMod val="90000"/>
            </a:schemeClr>
          </a:solidFill>
        </p:spPr>
        <p:txBody>
          <a:bodyPr>
            <a:noAutofit/>
          </a:bodyPr>
          <a:lstStyle/>
          <a:p>
            <a:pPr algn="ctr"/>
            <a:r>
              <a:rPr lang="ru-RU" sz="4000" b="1" dirty="0" err="1"/>
              <a:t>Такрорий</a:t>
            </a:r>
            <a:r>
              <a:rPr lang="ru-RU" sz="4000" b="1" dirty="0"/>
              <a:t> </a:t>
            </a:r>
            <a:r>
              <a:rPr lang="ru-RU" sz="4000" b="1" dirty="0" err="1"/>
              <a:t>экин</a:t>
            </a:r>
            <a:r>
              <a:rPr lang="ru-RU" sz="4000" b="1" dirty="0"/>
              <a:t> </a:t>
            </a:r>
            <a:r>
              <a:rPr lang="ru-RU" sz="4000" b="1" dirty="0" err="1"/>
              <a:t>сифатида</a:t>
            </a:r>
            <a:r>
              <a:rPr lang="ru-RU" sz="4000" b="1" dirty="0"/>
              <a:t> помидор </a:t>
            </a:r>
            <a:r>
              <a:rPr lang="ru-RU" sz="4000" b="1" dirty="0" err="1"/>
              <a:t>ўстириш</a:t>
            </a:r>
            <a:r>
              <a:rPr lang="ru-RU" sz="4000" b="1" dirty="0"/>
              <a:t>.</a:t>
            </a:r>
            <a:endParaRPr lang="ru-RU" sz="4000" dirty="0"/>
          </a:p>
        </p:txBody>
      </p:sp>
      <p:sp>
        <p:nvSpPr>
          <p:cNvPr id="3" name="Объект 2"/>
          <p:cNvSpPr>
            <a:spLocks noGrp="1"/>
          </p:cNvSpPr>
          <p:nvPr>
            <p:ph idx="1"/>
          </p:nvPr>
        </p:nvSpPr>
        <p:spPr>
          <a:xfrm>
            <a:off x="0" y="1196752"/>
            <a:ext cx="9144000" cy="2664296"/>
          </a:xfrm>
        </p:spPr>
        <p:txBody>
          <a:bodyPr>
            <a:normAutofit/>
          </a:bodyPr>
          <a:lstStyle/>
          <a:p>
            <a:pPr algn="just"/>
            <a:r>
              <a:rPr lang="ru-RU" sz="2000" dirty="0" err="1"/>
              <a:t>Тадқиқот</a:t>
            </a:r>
            <a:r>
              <a:rPr lang="ru-RU" sz="2000" dirty="0"/>
              <a:t> </a:t>
            </a:r>
            <a:r>
              <a:rPr lang="ru-RU" sz="2000" dirty="0" err="1"/>
              <a:t>натижалари</a:t>
            </a:r>
            <a:r>
              <a:rPr lang="ru-RU" sz="2000" dirty="0"/>
              <a:t> </a:t>
            </a:r>
            <a:r>
              <a:rPr lang="ru-RU" sz="2000" dirty="0" err="1"/>
              <a:t>ва</a:t>
            </a:r>
            <a:r>
              <a:rPr lang="ru-RU" sz="2000" dirty="0"/>
              <a:t> </a:t>
            </a:r>
            <a:r>
              <a:rPr lang="ru-RU" sz="2000" dirty="0" err="1"/>
              <a:t>ишлаб</a:t>
            </a:r>
            <a:r>
              <a:rPr lang="ru-RU" sz="2000" dirty="0"/>
              <a:t> </a:t>
            </a:r>
            <a:r>
              <a:rPr lang="ru-RU" sz="2000" dirty="0" err="1"/>
              <a:t>чиқариш</a:t>
            </a:r>
            <a:r>
              <a:rPr lang="ru-RU" sz="2000" dirty="0"/>
              <a:t> </a:t>
            </a:r>
            <a:r>
              <a:rPr lang="ru-RU" sz="2000" dirty="0" err="1"/>
              <a:t>илғорларининг</a:t>
            </a:r>
            <a:r>
              <a:rPr lang="ru-RU" sz="2000" dirty="0"/>
              <a:t> </a:t>
            </a:r>
            <a:r>
              <a:rPr lang="ru-RU" sz="2000" dirty="0" err="1"/>
              <a:t>тажрибаси</a:t>
            </a:r>
            <a:r>
              <a:rPr lang="ru-RU" sz="2000" dirty="0"/>
              <a:t>  </a:t>
            </a:r>
            <a:r>
              <a:rPr lang="ru-RU" sz="2000" dirty="0" err="1"/>
              <a:t>ёз-куз</a:t>
            </a:r>
            <a:r>
              <a:rPr lang="ru-RU" sz="2000" dirty="0"/>
              <a:t> </a:t>
            </a:r>
            <a:r>
              <a:rPr lang="ru-RU" sz="2000" dirty="0" err="1"/>
              <a:t>ойларида</a:t>
            </a:r>
            <a:r>
              <a:rPr lang="ru-RU" sz="2000" dirty="0"/>
              <a:t> </a:t>
            </a:r>
            <a:r>
              <a:rPr lang="ru-RU" sz="2000" dirty="0" err="1"/>
              <a:t>суғориладиган</a:t>
            </a:r>
            <a:r>
              <a:rPr lang="ru-RU" sz="2000" dirty="0"/>
              <a:t> </a:t>
            </a:r>
            <a:r>
              <a:rPr lang="ru-RU" sz="2000" dirty="0" err="1"/>
              <a:t>майдонлардаги</a:t>
            </a:r>
            <a:r>
              <a:rPr lang="ru-RU" sz="2000" dirty="0"/>
              <a:t> </a:t>
            </a:r>
            <a:r>
              <a:rPr lang="ru-RU" sz="2000" dirty="0" err="1"/>
              <a:t>кузги</a:t>
            </a:r>
            <a:r>
              <a:rPr lang="ru-RU" sz="2000" dirty="0"/>
              <a:t> </a:t>
            </a:r>
            <a:r>
              <a:rPr lang="ru-RU" sz="2000" dirty="0" err="1"/>
              <a:t>донли</a:t>
            </a:r>
            <a:r>
              <a:rPr lang="ru-RU" sz="2000" dirty="0"/>
              <a:t> </a:t>
            </a:r>
            <a:r>
              <a:rPr lang="ru-RU" sz="2000" dirty="0" err="1"/>
              <a:t>ва</a:t>
            </a:r>
            <a:r>
              <a:rPr lang="ru-RU" sz="2000" dirty="0"/>
              <a:t> </a:t>
            </a:r>
            <a:r>
              <a:rPr lang="ru-RU" sz="2000" dirty="0" err="1"/>
              <a:t>эртаги</a:t>
            </a:r>
            <a:r>
              <a:rPr lang="ru-RU" sz="2000" dirty="0"/>
              <a:t> </a:t>
            </a:r>
            <a:r>
              <a:rPr lang="ru-RU" sz="2000" dirty="0" err="1"/>
              <a:t>сабзавот</a:t>
            </a:r>
            <a:r>
              <a:rPr lang="ru-RU" sz="2000" dirty="0"/>
              <a:t> </a:t>
            </a:r>
            <a:r>
              <a:rPr lang="ru-RU" sz="2000" dirty="0" err="1"/>
              <a:t>экинларидан</a:t>
            </a:r>
            <a:r>
              <a:rPr lang="ru-RU" sz="2000" dirty="0"/>
              <a:t> </a:t>
            </a:r>
            <a:r>
              <a:rPr lang="ru-RU" sz="2000" dirty="0" err="1"/>
              <a:t>бўшаган</a:t>
            </a:r>
            <a:r>
              <a:rPr lang="ru-RU" sz="2000" dirty="0"/>
              <a:t> </a:t>
            </a:r>
            <a:r>
              <a:rPr lang="ru-RU" sz="2000" dirty="0" err="1"/>
              <a:t>ерларда</a:t>
            </a:r>
            <a:r>
              <a:rPr lang="ru-RU" sz="2000" dirty="0"/>
              <a:t> </a:t>
            </a:r>
            <a:r>
              <a:rPr lang="ru-RU" sz="2000" dirty="0" err="1"/>
              <a:t>такрорий</a:t>
            </a:r>
            <a:r>
              <a:rPr lang="ru-RU" sz="2000" dirty="0"/>
              <a:t> </a:t>
            </a:r>
            <a:r>
              <a:rPr lang="ru-RU" sz="2000" dirty="0" err="1"/>
              <a:t>экин</a:t>
            </a:r>
            <a:r>
              <a:rPr lang="ru-RU" sz="2000" dirty="0"/>
              <a:t> </a:t>
            </a:r>
            <a:r>
              <a:rPr lang="ru-RU" sz="2000" dirty="0" err="1"/>
              <a:t>сифатида</a:t>
            </a:r>
            <a:r>
              <a:rPr lang="ru-RU" sz="2000" dirty="0"/>
              <a:t> помидор </a:t>
            </a:r>
            <a:r>
              <a:rPr lang="ru-RU" sz="2000" dirty="0" err="1"/>
              <a:t>ҳосили</a:t>
            </a:r>
            <a:r>
              <a:rPr lang="ru-RU" sz="2000" dirty="0"/>
              <a:t> </a:t>
            </a:r>
            <a:r>
              <a:rPr lang="ru-RU" sz="2000" dirty="0" err="1"/>
              <a:t>етиштириш</a:t>
            </a:r>
            <a:r>
              <a:rPr lang="ru-RU" sz="2000" dirty="0"/>
              <a:t> </a:t>
            </a:r>
            <a:r>
              <a:rPr lang="ru-RU" sz="2000" dirty="0" err="1"/>
              <a:t>мумкинлигини</a:t>
            </a:r>
            <a:r>
              <a:rPr lang="ru-RU" sz="2000" dirty="0"/>
              <a:t> </a:t>
            </a:r>
            <a:r>
              <a:rPr lang="ru-RU" sz="2000" dirty="0" err="1"/>
              <a:t>кўрсатди</a:t>
            </a:r>
            <a:r>
              <a:rPr lang="ru-RU" sz="2000" dirty="0"/>
              <a:t>.</a:t>
            </a:r>
          </a:p>
          <a:p>
            <a:pPr algn="just"/>
            <a:r>
              <a:rPr lang="ru-RU" sz="2000" dirty="0"/>
              <a:t>Бунда помидор </a:t>
            </a:r>
            <a:r>
              <a:rPr lang="ru-RU" sz="2000" dirty="0" err="1"/>
              <a:t>кўчатлари</a:t>
            </a:r>
            <a:r>
              <a:rPr lang="ru-RU" sz="2000" dirty="0"/>
              <a:t> </a:t>
            </a:r>
            <a:r>
              <a:rPr lang="ru-RU" sz="2000" dirty="0" err="1"/>
              <a:t>очиқ</a:t>
            </a:r>
            <a:r>
              <a:rPr lang="ru-RU" sz="2000" dirty="0"/>
              <a:t> </a:t>
            </a:r>
            <a:r>
              <a:rPr lang="ru-RU" sz="2000" dirty="0" err="1"/>
              <a:t>далага</a:t>
            </a:r>
            <a:r>
              <a:rPr lang="ru-RU" sz="2000" dirty="0"/>
              <a:t> </a:t>
            </a:r>
            <a:r>
              <a:rPr lang="ru-RU" sz="2000" dirty="0" err="1"/>
              <a:t>жуда</a:t>
            </a:r>
            <a:r>
              <a:rPr lang="ru-RU" sz="2000" dirty="0"/>
              <a:t> </a:t>
            </a:r>
            <a:r>
              <a:rPr lang="ru-RU" sz="2000" dirty="0" err="1"/>
              <a:t>кам</a:t>
            </a:r>
            <a:r>
              <a:rPr lang="ru-RU" sz="2000" dirty="0"/>
              <a:t> </a:t>
            </a:r>
            <a:r>
              <a:rPr lang="ru-RU" sz="2000" dirty="0" err="1"/>
              <a:t>меҳнат</a:t>
            </a:r>
            <a:r>
              <a:rPr lang="ru-RU" sz="2000" dirty="0"/>
              <a:t> </a:t>
            </a:r>
            <a:r>
              <a:rPr lang="ru-RU" sz="2000" dirty="0" err="1"/>
              <a:t>сарфлаб</a:t>
            </a:r>
            <a:r>
              <a:rPr lang="ru-RU" sz="2000" dirty="0"/>
              <a:t> </a:t>
            </a:r>
            <a:r>
              <a:rPr lang="ru-RU" sz="2000" dirty="0" err="1"/>
              <a:t>етиштирилади</a:t>
            </a:r>
            <a:r>
              <a:rPr lang="ru-RU" sz="2000" dirty="0"/>
              <a:t> </a:t>
            </a:r>
            <a:r>
              <a:rPr lang="ru-RU" sz="2000" dirty="0" err="1"/>
              <a:t>ва</a:t>
            </a:r>
            <a:r>
              <a:rPr lang="ru-RU" sz="2000" dirty="0"/>
              <a:t> </a:t>
            </a:r>
            <a:r>
              <a:rPr lang="ru-RU" sz="2000" dirty="0" err="1"/>
              <a:t>унинг</a:t>
            </a:r>
            <a:r>
              <a:rPr lang="ru-RU" sz="2000" dirty="0"/>
              <a:t> </a:t>
            </a:r>
            <a:r>
              <a:rPr lang="ru-RU" sz="2000" dirty="0" err="1"/>
              <a:t>таннархи</a:t>
            </a:r>
            <a:r>
              <a:rPr lang="ru-RU" sz="2000" dirty="0"/>
              <a:t> 8-10 </a:t>
            </a:r>
            <a:r>
              <a:rPr lang="ru-RU" sz="2000" dirty="0" err="1"/>
              <a:t>баравар</a:t>
            </a:r>
            <a:r>
              <a:rPr lang="ru-RU" sz="2000" dirty="0"/>
              <a:t> </a:t>
            </a:r>
            <a:r>
              <a:rPr lang="ru-RU" sz="2000" dirty="0" err="1"/>
              <a:t>арзон</a:t>
            </a:r>
            <a:r>
              <a:rPr lang="ru-RU" sz="2000" dirty="0"/>
              <a:t> </a:t>
            </a:r>
            <a:r>
              <a:rPr lang="ru-RU" sz="2000" dirty="0" err="1"/>
              <a:t>бўлади</a:t>
            </a:r>
            <a:r>
              <a:rPr lang="ru-RU" sz="2000" dirty="0"/>
              <a:t>. Помидор </a:t>
            </a:r>
            <a:r>
              <a:rPr lang="ru-RU" sz="2000" dirty="0" err="1"/>
              <a:t>кўчатлари</a:t>
            </a:r>
            <a:r>
              <a:rPr lang="ru-RU" sz="2000" dirty="0"/>
              <a:t> </a:t>
            </a:r>
            <a:r>
              <a:rPr lang="ru-RU" sz="2000" dirty="0" err="1"/>
              <a:t>очиқ</a:t>
            </a:r>
            <a:r>
              <a:rPr lang="ru-RU" sz="2000" dirty="0"/>
              <a:t> </a:t>
            </a:r>
            <a:r>
              <a:rPr lang="ru-RU" sz="2000" dirty="0" err="1"/>
              <a:t>майдон</a:t>
            </a:r>
            <a:r>
              <a:rPr lang="ru-RU" sz="2000" dirty="0"/>
              <a:t> </a:t>
            </a:r>
            <a:r>
              <a:rPr lang="ru-RU" sz="2000" dirty="0" err="1"/>
              <a:t>шароитида</a:t>
            </a:r>
            <a:r>
              <a:rPr lang="ru-RU" sz="2000" dirty="0"/>
              <a:t> дала </a:t>
            </a:r>
            <a:r>
              <a:rPr lang="ru-RU" sz="2000" dirty="0" err="1"/>
              <a:t>яқинида</a:t>
            </a:r>
            <a:r>
              <a:rPr lang="ru-RU" sz="2000" dirty="0"/>
              <a:t> </a:t>
            </a:r>
            <a:r>
              <a:rPr lang="ru-RU" sz="2000" dirty="0" err="1"/>
              <a:t>кўчатхона</a:t>
            </a:r>
            <a:r>
              <a:rPr lang="ru-RU" sz="2000" dirty="0"/>
              <a:t> </a:t>
            </a:r>
            <a:r>
              <a:rPr lang="ru-RU" sz="2000" dirty="0" err="1"/>
              <a:t>ташкил</a:t>
            </a:r>
            <a:r>
              <a:rPr lang="ru-RU" sz="2000" dirty="0"/>
              <a:t> </a:t>
            </a:r>
            <a:r>
              <a:rPr lang="ru-RU" sz="2000" dirty="0" err="1"/>
              <a:t>қилиниб</a:t>
            </a:r>
            <a:r>
              <a:rPr lang="ru-RU" sz="2000" dirty="0"/>
              <a:t> </a:t>
            </a:r>
            <a:r>
              <a:rPr lang="ru-RU" sz="2000" dirty="0" err="1"/>
              <a:t>кичик</a:t>
            </a:r>
            <a:r>
              <a:rPr lang="ru-RU" sz="2000" dirty="0"/>
              <a:t> пол </a:t>
            </a:r>
            <a:r>
              <a:rPr lang="ru-RU" sz="2000" dirty="0" err="1"/>
              <a:t>ёки</a:t>
            </a:r>
            <a:r>
              <a:rPr lang="ru-RU" sz="2000" dirty="0"/>
              <a:t> </a:t>
            </a:r>
            <a:r>
              <a:rPr lang="ru-RU" sz="2000" dirty="0" err="1"/>
              <a:t>эгатларда</a:t>
            </a:r>
            <a:r>
              <a:rPr lang="ru-RU" sz="2000" dirty="0"/>
              <a:t> </a:t>
            </a:r>
            <a:r>
              <a:rPr lang="ru-RU" sz="2000" dirty="0" err="1"/>
              <a:t>етиштирилади</a:t>
            </a:r>
            <a:r>
              <a:rPr lang="ru-RU" sz="2000" dirty="0"/>
              <a:t>.</a:t>
            </a:r>
          </a:p>
        </p:txBody>
      </p:sp>
      <p:pic>
        <p:nvPicPr>
          <p:cNvPr id="13314" name="Picture 2" descr="Image result for Ð¼Ð¸Ð½ÐµÑÐ°Ð»ÑÐ½ÑÐµ ÑÐ´Ð¾Ð±ÑÐµÐ½Ð¸Ñ Ð¿Ð°Ð¼Ð¸Ð´Ð¾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5137494"/>
            <a:ext cx="2533650" cy="1720506"/>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3"/>
          <a:stretch>
            <a:fillRect/>
          </a:stretch>
        </p:blipFill>
        <p:spPr>
          <a:xfrm>
            <a:off x="22966" y="5172075"/>
            <a:ext cx="2714625" cy="1685925"/>
          </a:xfrm>
          <a:prstGeom prst="rect">
            <a:avLst/>
          </a:prstGeom>
        </p:spPr>
      </p:pic>
      <p:pic>
        <p:nvPicPr>
          <p:cNvPr id="13318" name="Picture 6" descr="Image result for Ð¼Ð¸Ð½ÐµÑÐ°Ð»ÑÐ½ÑÐµ ÑÐ´Ð¾Ð±ÑÐµÐ½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789040"/>
            <a:ext cx="3390900" cy="1343026"/>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Image result for Ð¼Ð¸Ð½ÐµÑÐ°Ð»ÑÐ½ÑÐµ ÑÐ´Ð¾Ð±ÑÐµÐ½Ð¸Ñ Ð¿Ð°Ð¼Ð¸Ð´Ð¾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152" y="5157192"/>
            <a:ext cx="2808312" cy="1700808"/>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6"/>
          <a:stretch>
            <a:fillRect/>
          </a:stretch>
        </p:blipFill>
        <p:spPr>
          <a:xfrm>
            <a:off x="4355976" y="3789040"/>
            <a:ext cx="4498107" cy="1345332"/>
          </a:xfrm>
          <a:prstGeom prst="rect">
            <a:avLst/>
          </a:prstGeom>
        </p:spPr>
      </p:pic>
    </p:spTree>
    <p:extLst>
      <p:ext uri="{BB962C8B-B14F-4D97-AF65-F5344CB8AC3E}">
        <p14:creationId xmlns:p14="http://schemas.microsoft.com/office/powerpoint/2010/main" val="26403696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568952" cy="1944216"/>
          </a:xfrm>
          <a:solidFill>
            <a:schemeClr val="bg2">
              <a:lumMod val="90000"/>
            </a:schemeClr>
          </a:solidFill>
        </p:spPr>
        <p:txBody>
          <a:bodyPr>
            <a:noAutofit/>
          </a:bodyPr>
          <a:lstStyle/>
          <a:p>
            <a:pPr algn="ctr"/>
            <a:r>
              <a:rPr lang="ru-RU" sz="3200" dirty="0" err="1"/>
              <a:t>Такрорий</a:t>
            </a:r>
            <a:r>
              <a:rPr lang="ru-RU" sz="3200" dirty="0"/>
              <a:t> </a:t>
            </a:r>
            <a:r>
              <a:rPr lang="ru-RU" sz="3200" dirty="0" err="1"/>
              <a:t>экин</a:t>
            </a:r>
            <a:r>
              <a:rPr lang="ru-RU" sz="3200" dirty="0"/>
              <a:t> </a:t>
            </a:r>
            <a:r>
              <a:rPr lang="ru-RU" sz="3200" dirty="0" err="1"/>
              <a:t>сифатида</a:t>
            </a:r>
            <a:r>
              <a:rPr lang="ru-RU" sz="3200" dirty="0"/>
              <a:t> </a:t>
            </a:r>
            <a:r>
              <a:rPr lang="ru-RU" sz="3200" dirty="0" err="1"/>
              <a:t>турли</a:t>
            </a:r>
            <a:r>
              <a:rPr lang="ru-RU" sz="3200" dirty="0"/>
              <a:t> </a:t>
            </a:r>
            <a:r>
              <a:rPr lang="ru-RU" sz="3200" dirty="0" err="1"/>
              <a:t>муддатларда</a:t>
            </a:r>
            <a:r>
              <a:rPr lang="ru-RU" sz="3200" dirty="0"/>
              <a:t> </a:t>
            </a:r>
            <a:r>
              <a:rPr lang="ru-RU" sz="3200" dirty="0" err="1"/>
              <a:t>экилган</a:t>
            </a:r>
            <a:r>
              <a:rPr lang="ru-RU" sz="3200" dirty="0"/>
              <a:t> помидор </a:t>
            </a:r>
            <a:r>
              <a:rPr lang="ru-RU" sz="3200" dirty="0" err="1"/>
              <a:t>навларининг</a:t>
            </a:r>
            <a:r>
              <a:rPr lang="ru-RU" sz="3200" dirty="0"/>
              <a:t> </a:t>
            </a:r>
            <a:r>
              <a:rPr lang="ru-RU" sz="3200" dirty="0" err="1"/>
              <a:t>ҳосилдорлиги</a:t>
            </a:r>
            <a:r>
              <a:rPr lang="ru-RU" sz="3200" dirty="0"/>
              <a:t> </a:t>
            </a:r>
            <a:r>
              <a:rPr lang="ru-RU" sz="3200" dirty="0" err="1"/>
              <a:t>ва</a:t>
            </a:r>
            <a:r>
              <a:rPr lang="ru-RU" sz="3200" dirty="0"/>
              <a:t> </a:t>
            </a:r>
            <a:r>
              <a:rPr lang="ru-RU" sz="3200" dirty="0" err="1"/>
              <a:t>товарлилиги</a:t>
            </a:r>
            <a:r>
              <a:rPr lang="ru-RU" sz="3200" dirty="0"/>
              <a:t> (</a:t>
            </a:r>
            <a:r>
              <a:rPr lang="ru-RU" sz="3200" dirty="0" err="1"/>
              <a:t>Т.Э.Остонақулов</a:t>
            </a:r>
            <a:r>
              <a:rPr lang="ru-RU" sz="3200" dirty="0"/>
              <a:t>, </a:t>
            </a:r>
            <a:r>
              <a:rPr lang="ru-RU" sz="3200" dirty="0" err="1"/>
              <a:t>Н.Эшонқулов</a:t>
            </a:r>
            <a:r>
              <a:rPr lang="ru-RU" sz="3200" dirty="0"/>
              <a:t>, </a:t>
            </a:r>
            <a:r>
              <a:rPr lang="ru-RU" sz="3200" dirty="0" err="1"/>
              <a:t>Д.Облоқулов</a:t>
            </a:r>
            <a:r>
              <a:rPr lang="ru-RU" sz="3200" dirty="0"/>
              <a:t>, 2001-2003 </a:t>
            </a:r>
            <a:r>
              <a:rPr lang="ru-RU" sz="3200" dirty="0" err="1"/>
              <a:t>йиллар</a:t>
            </a:r>
            <a:r>
              <a:rPr lang="ru-RU" sz="3200" dirty="0"/>
              <a:t>)</a:t>
            </a:r>
          </a:p>
        </p:txBody>
      </p:sp>
      <p:graphicFrame>
        <p:nvGraphicFramePr>
          <p:cNvPr id="4" name="Таблица 3"/>
          <p:cNvGraphicFramePr>
            <a:graphicFrameLocks noGrp="1"/>
          </p:cNvGraphicFramePr>
          <p:nvPr>
            <p:extLst>
              <p:ext uri="{D42A27DB-BD31-4B8C-83A1-F6EECF244321}">
                <p14:modId xmlns:p14="http://schemas.microsoft.com/office/powerpoint/2010/main" val="1147523673"/>
              </p:ext>
            </p:extLst>
          </p:nvPr>
        </p:nvGraphicFramePr>
        <p:xfrm>
          <a:off x="107503" y="2202339"/>
          <a:ext cx="8928994" cy="4655668"/>
        </p:xfrm>
        <a:graphic>
          <a:graphicData uri="http://schemas.openxmlformats.org/drawingml/2006/table">
            <a:tbl>
              <a:tblPr firstRow="1" firstCol="1" lastRow="1" lastCol="1" bandRow="1" bandCol="1">
                <a:tableStyleId>{5C22544A-7EE6-4342-B048-85BDC9FD1C3A}</a:tableStyleId>
              </a:tblPr>
              <a:tblGrid>
                <a:gridCol w="942902"/>
                <a:gridCol w="2591194"/>
                <a:gridCol w="1650078"/>
                <a:gridCol w="942902"/>
                <a:gridCol w="982190"/>
                <a:gridCol w="982190"/>
                <a:gridCol w="837538"/>
              </a:tblGrid>
              <a:tr h="843422">
                <a:tc rowSpan="2">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tabLst>
                          <a:tab pos="1428750" algn="l"/>
                        </a:tabLst>
                      </a:pPr>
                      <a:r>
                        <a:rPr lang="ru-RU" sz="1200">
                          <a:effectLst/>
                        </a:rPr>
                        <a:t>Кўчат ўтқазиш</a:t>
                      </a:r>
                    </a:p>
                    <a:p>
                      <a:pPr algn="ctr">
                        <a:spcAft>
                          <a:spcPts val="0"/>
                        </a:spcAft>
                        <a:tabLst>
                          <a:tab pos="1428750" algn="l"/>
                        </a:tabLst>
                      </a:pPr>
                      <a:r>
                        <a:rPr lang="ru-RU" sz="1200">
                          <a:effectLst/>
                        </a:rPr>
                        <a:t>муддати</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tabLst>
                          <a:tab pos="1428750" algn="l"/>
                        </a:tabLst>
                      </a:pPr>
                      <a:r>
                        <a:rPr lang="ru-RU" sz="1200">
                          <a:effectLst/>
                        </a:rPr>
                        <a:t>Ўртача</a:t>
                      </a:r>
                      <a:r>
                        <a:rPr lang="uz-Cyrl-UZ" sz="1200">
                          <a:effectLst/>
                        </a:rPr>
                        <a:t> ҳосилдорлик</a:t>
                      </a:r>
                      <a:r>
                        <a:rPr lang="ru-RU" sz="1200">
                          <a:effectLst/>
                        </a:rPr>
                        <a:t>,</a:t>
                      </a:r>
                    </a:p>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algn="ctr">
                        <a:spcAft>
                          <a:spcPts val="0"/>
                        </a:spcAft>
                        <a:tabLst>
                          <a:tab pos="1428750" algn="l"/>
                        </a:tabLst>
                      </a:pPr>
                      <a:r>
                        <a:rPr lang="ru-RU" sz="1200">
                          <a:effectLst/>
                        </a:rPr>
                        <a:t>Шундан жумладан товар ҳосил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spcAft>
                          <a:spcPts val="0"/>
                        </a:spcAft>
                        <a:tabLst>
                          <a:tab pos="1428750" algn="l"/>
                        </a:tabLst>
                      </a:pPr>
                      <a:r>
                        <a:rPr lang="ru-RU" sz="1200">
                          <a:effectLst/>
                        </a:rPr>
                        <a:t>20 июлда ўтқазилганга нисбатан қўшимча ҳосил</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r>
              <a:tr h="392426">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gridSpan="7">
                  <a:txBody>
                    <a:bodyPr/>
                    <a:lstStyle/>
                    <a:p>
                      <a:pPr algn="ctr">
                        <a:spcAft>
                          <a:spcPts val="0"/>
                        </a:spcAft>
                        <a:tabLst>
                          <a:tab pos="1428750" algn="l"/>
                        </a:tabLst>
                      </a:pPr>
                      <a:r>
                        <a:rPr lang="ru-RU" sz="1200">
                          <a:effectLst/>
                        </a:rPr>
                        <a:t>Тошкент тонги</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21838">
                <a:tc>
                  <a:txBody>
                    <a:bodyPr/>
                    <a:lstStyle/>
                    <a:p>
                      <a:pPr algn="ctr">
                        <a:spcAft>
                          <a:spcPts val="0"/>
                        </a:spcAft>
                        <a:tabLst>
                          <a:tab pos="1428750" algn="l"/>
                        </a:tabLst>
                      </a:pPr>
                      <a:r>
                        <a:rPr lang="uz-Cyrl-UZ" sz="1200">
                          <a:effectLst/>
                        </a:rPr>
                        <a:t>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7,5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150,3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19,9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5,0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133,5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18,9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4,0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126,8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21838">
                <a:tc>
                  <a:txBody>
                    <a:bodyPr/>
                    <a:lstStyle/>
                    <a:p>
                      <a:pPr algn="ctr">
                        <a:spcAft>
                          <a:spcPts val="0"/>
                        </a:spcAft>
                        <a:tabLst>
                          <a:tab pos="1428750" algn="l"/>
                        </a:tabLst>
                      </a:pPr>
                      <a:r>
                        <a:rPr lang="uz-Cyrl-UZ" sz="1200">
                          <a:effectLst/>
                        </a:rPr>
                        <a:t>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16,6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14,9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gridSpan="7">
                  <a:txBody>
                    <a:bodyPr/>
                    <a:lstStyle/>
                    <a:p>
                      <a:pPr algn="ctr">
                        <a:spcAft>
                          <a:spcPts val="0"/>
                        </a:spcAft>
                        <a:tabLst>
                          <a:tab pos="1428750" algn="l"/>
                        </a:tabLst>
                      </a:pPr>
                      <a:r>
                        <a:rPr lang="ru-RU" sz="1200">
                          <a:effectLst/>
                        </a:rPr>
                        <a:t>Дар Заволжья</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21838">
                <a:tc>
                  <a:txBody>
                    <a:bodyPr/>
                    <a:lstStyle/>
                    <a:p>
                      <a:pPr algn="ctr">
                        <a:spcAft>
                          <a:spcPts val="0"/>
                        </a:spcAft>
                        <a:tabLst>
                          <a:tab pos="1428750" algn="l"/>
                        </a:tabLst>
                      </a:pPr>
                      <a:r>
                        <a:rPr lang="uz-Cyrl-UZ" sz="12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27,8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92,5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151,1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26,5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92,2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8,1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144,0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5,4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129,3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21838">
                <a:tc>
                  <a:txBody>
                    <a:bodyPr/>
                    <a:lstStyle/>
                    <a:p>
                      <a:pPr algn="ctr">
                        <a:spcAft>
                          <a:spcPts val="0"/>
                        </a:spcAft>
                        <a:tabLst>
                          <a:tab pos="1428750" algn="l"/>
                        </a:tabLst>
                      </a:pPr>
                      <a:r>
                        <a:rPr lang="uz-Cyrl-UZ" sz="1200">
                          <a:effectLst/>
                        </a:rPr>
                        <a:t>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18,4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gridSpan="7">
                  <a:txBody>
                    <a:bodyPr/>
                    <a:lstStyle/>
                    <a:p>
                      <a:pPr algn="ctr">
                        <a:spcAft>
                          <a:spcPts val="0"/>
                        </a:spcAft>
                        <a:tabLst>
                          <a:tab pos="1428750" algn="l"/>
                        </a:tabLst>
                      </a:pPr>
                      <a:r>
                        <a:rPr lang="ru-RU" sz="1200">
                          <a:effectLst/>
                        </a:rPr>
                        <a:t>Финиш</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21838">
                <a:tc>
                  <a:txBody>
                    <a:bodyPr/>
                    <a:lstStyle/>
                    <a:p>
                      <a:pPr algn="ctr">
                        <a:spcAft>
                          <a:spcPts val="0"/>
                        </a:spcAft>
                        <a:tabLst>
                          <a:tab pos="1428750" algn="l"/>
                        </a:tabLst>
                      </a:pPr>
                      <a:r>
                        <a:rPr lang="uz-Cyrl-UZ" sz="1200">
                          <a:effectLst/>
                        </a:rPr>
                        <a:t>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26,5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93,8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8,8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149,7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10.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30.06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26,0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24,3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6,6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137,3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32088">
                <a:tc>
                  <a:txBody>
                    <a:bodyPr/>
                    <a:lstStyle/>
                    <a:p>
                      <a:pPr algn="ctr">
                        <a:spcAft>
                          <a:spcPts val="0"/>
                        </a:spcAft>
                        <a:tabLst>
                          <a:tab pos="1428750" algn="l"/>
                        </a:tabLst>
                      </a:pPr>
                      <a:r>
                        <a:rPr lang="uz-Cyrl-UZ" sz="1200">
                          <a:effectLst/>
                        </a:rPr>
                        <a:t>11.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93,1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4,5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125,4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221838">
                <a:tc>
                  <a:txBody>
                    <a:bodyPr/>
                    <a:lstStyle/>
                    <a:p>
                      <a:pPr algn="ctr">
                        <a:spcAft>
                          <a:spcPts val="0"/>
                        </a:spcAft>
                        <a:tabLst>
                          <a:tab pos="1428750" algn="l"/>
                        </a:tabLst>
                      </a:pPr>
                      <a:r>
                        <a:rPr lang="uz-Cyrl-UZ" sz="1200">
                          <a:effectLst/>
                        </a:rPr>
                        <a:t>12.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20.07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19,1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17,7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92,6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dirty="0">
                          <a:effectLst/>
                        </a:rPr>
                        <a:t>100,0</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9215882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928992" cy="1628800"/>
          </a:xfrm>
          <a:solidFill>
            <a:schemeClr val="bg2">
              <a:lumMod val="90000"/>
            </a:schemeClr>
          </a:solidFill>
        </p:spPr>
        <p:txBody>
          <a:bodyPr>
            <a:noAutofit/>
          </a:bodyPr>
          <a:lstStyle/>
          <a:p>
            <a:pPr algn="ctr"/>
            <a:r>
              <a:rPr lang="ru-RU" sz="2600" dirty="0" err="1"/>
              <a:t>Турли</a:t>
            </a:r>
            <a:r>
              <a:rPr lang="ru-RU" sz="2600" dirty="0"/>
              <a:t> </a:t>
            </a:r>
            <a:r>
              <a:rPr lang="ru-RU" sz="2600" dirty="0" err="1"/>
              <a:t>ўтмишдошлардан</a:t>
            </a:r>
            <a:r>
              <a:rPr lang="ru-RU" sz="2600" dirty="0"/>
              <a:t> </a:t>
            </a:r>
            <a:r>
              <a:rPr lang="ru-RU" sz="2600" dirty="0" err="1"/>
              <a:t>сўнг</a:t>
            </a:r>
            <a:r>
              <a:rPr lang="ru-RU" sz="2600" dirty="0"/>
              <a:t> </a:t>
            </a:r>
            <a:r>
              <a:rPr lang="ru-RU" sz="2600" dirty="0" err="1"/>
              <a:t>такрорий</a:t>
            </a:r>
            <a:r>
              <a:rPr lang="ru-RU" sz="2600" dirty="0"/>
              <a:t> </a:t>
            </a:r>
            <a:r>
              <a:rPr lang="ru-RU" sz="2600" dirty="0" err="1"/>
              <a:t>экин</a:t>
            </a:r>
            <a:r>
              <a:rPr lang="ru-RU" sz="2600" dirty="0"/>
              <a:t> </a:t>
            </a:r>
            <a:r>
              <a:rPr lang="ru-RU" sz="2600" dirty="0" err="1"/>
              <a:t>сифатида</a:t>
            </a:r>
            <a:r>
              <a:rPr lang="ru-RU" sz="2600" dirty="0"/>
              <a:t> </a:t>
            </a:r>
            <a:r>
              <a:rPr lang="ru-RU" sz="2600" dirty="0" err="1"/>
              <a:t>экилган</a:t>
            </a:r>
            <a:r>
              <a:rPr lang="ru-RU" sz="2600" dirty="0"/>
              <a:t> помидор </a:t>
            </a:r>
            <a:r>
              <a:rPr lang="ru-RU" sz="2600" dirty="0" err="1"/>
              <a:t>навларининг</a:t>
            </a:r>
            <a:r>
              <a:rPr lang="ru-RU" sz="2600" dirty="0"/>
              <a:t> </a:t>
            </a:r>
            <a:r>
              <a:rPr lang="ru-RU" sz="2600" dirty="0" err="1"/>
              <a:t>ҳосилдорлиги</a:t>
            </a:r>
            <a:r>
              <a:rPr lang="ru-RU" sz="2600" dirty="0"/>
              <a:t> </a:t>
            </a:r>
            <a:r>
              <a:rPr lang="ru-RU" sz="2600" dirty="0" err="1"/>
              <a:t>ва</a:t>
            </a:r>
            <a:r>
              <a:rPr lang="ru-RU" sz="2600" dirty="0"/>
              <a:t> </a:t>
            </a:r>
            <a:r>
              <a:rPr lang="ru-RU" sz="2600" dirty="0" err="1"/>
              <a:t>товарлилиги</a:t>
            </a:r>
            <a:r>
              <a:rPr lang="ru-RU" sz="2600" dirty="0"/>
              <a:t> (</a:t>
            </a:r>
            <a:r>
              <a:rPr lang="ru-RU" sz="2600" dirty="0" err="1"/>
              <a:t>Т.Э.Остонақулов</a:t>
            </a:r>
            <a:r>
              <a:rPr lang="ru-RU" sz="2600" dirty="0"/>
              <a:t>, </a:t>
            </a:r>
            <a:r>
              <a:rPr lang="ru-RU" sz="2600" dirty="0" err="1"/>
              <a:t>Н.Эшонқулов</a:t>
            </a:r>
            <a:r>
              <a:rPr lang="ru-RU" sz="2600" dirty="0"/>
              <a:t>, </a:t>
            </a:r>
            <a:r>
              <a:rPr lang="ru-RU" sz="2600" dirty="0" err="1"/>
              <a:t>Д.Облоқулов</a:t>
            </a:r>
            <a:r>
              <a:rPr lang="ru-RU" sz="2600" dirty="0"/>
              <a:t>, </a:t>
            </a:r>
            <a:r>
              <a:rPr lang="ru-RU" sz="2600" dirty="0" smtClean="0"/>
              <a:t/>
            </a:r>
            <a:br>
              <a:rPr lang="ru-RU" sz="2600" dirty="0" smtClean="0"/>
            </a:br>
            <a:r>
              <a:rPr lang="ru-RU" sz="2600" dirty="0" smtClean="0"/>
              <a:t>2001-2003 </a:t>
            </a:r>
            <a:r>
              <a:rPr lang="ru-RU" sz="2600" dirty="0" err="1"/>
              <a:t>йиллар</a:t>
            </a:r>
            <a:r>
              <a:rPr lang="ru-RU" sz="2600" dirty="0"/>
              <a:t>)</a:t>
            </a:r>
          </a:p>
        </p:txBody>
      </p:sp>
      <p:graphicFrame>
        <p:nvGraphicFramePr>
          <p:cNvPr id="4" name="Таблица 3"/>
          <p:cNvGraphicFramePr>
            <a:graphicFrameLocks noGrp="1"/>
          </p:cNvGraphicFramePr>
          <p:nvPr>
            <p:extLst>
              <p:ext uri="{D42A27DB-BD31-4B8C-83A1-F6EECF244321}">
                <p14:modId xmlns:p14="http://schemas.microsoft.com/office/powerpoint/2010/main" val="528779039"/>
              </p:ext>
            </p:extLst>
          </p:nvPr>
        </p:nvGraphicFramePr>
        <p:xfrm>
          <a:off x="0" y="1772812"/>
          <a:ext cx="9144001" cy="4896552"/>
        </p:xfrm>
        <a:graphic>
          <a:graphicData uri="http://schemas.openxmlformats.org/drawingml/2006/table">
            <a:tbl>
              <a:tblPr firstRow="1" firstCol="1" lastRow="1" lastCol="1" bandRow="1" bandCol="1">
                <a:tableStyleId>{5C22544A-7EE6-4342-B048-85BDC9FD1C3A}</a:tableStyleId>
              </a:tblPr>
              <a:tblGrid>
                <a:gridCol w="983895"/>
                <a:gridCol w="2635301"/>
                <a:gridCol w="1468526"/>
                <a:gridCol w="1093622"/>
                <a:gridCol w="1093622"/>
                <a:gridCol w="1104596"/>
                <a:gridCol w="764439"/>
              </a:tblGrid>
              <a:tr h="1305745">
                <a:tc rowSpan="2">
                  <a:txBody>
                    <a:bodyPr/>
                    <a:lstStyle/>
                    <a:p>
                      <a:pPr algn="ctr">
                        <a:spcAft>
                          <a:spcPts val="0"/>
                        </a:spcAft>
                        <a:tabLst>
                          <a:tab pos="1428750" algn="l"/>
                        </a:tabLst>
                      </a:pPr>
                      <a:r>
                        <a:rPr lang="uz-Cyrl-UZ"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tabLst>
                          <a:tab pos="1428750" algn="l"/>
                        </a:tabLst>
                      </a:pPr>
                      <a:r>
                        <a:rPr lang="ru-RU" sz="1200">
                          <a:effectLst/>
                        </a:rPr>
                        <a:t>Ўтмишдош экин</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marL="71755" marR="71755" algn="ctr">
                        <a:spcAft>
                          <a:spcPts val="0"/>
                        </a:spcAft>
                        <a:tabLst>
                          <a:tab pos="1428750" algn="l"/>
                        </a:tabLst>
                      </a:pPr>
                      <a:r>
                        <a:rPr lang="ru-RU" sz="1200">
                          <a:effectLst/>
                        </a:rPr>
                        <a:t>Ўртача ҳосилдорлик, т/га</a:t>
                      </a:r>
                      <a:endParaRPr lang="ru-RU" sz="1200">
                        <a:effectLst/>
                        <a:latin typeface="Times New Roman" panose="02020603050405020304" pitchFamily="18" charset="0"/>
                        <a:ea typeface="Times New Roman" panose="02020603050405020304" pitchFamily="18" charset="0"/>
                      </a:endParaRPr>
                    </a:p>
                  </a:txBody>
                  <a:tcPr marL="68580" marR="68580" marT="0" marB="0" vert="vert270" anchor="ctr"/>
                </a:tc>
                <a:tc gridSpan="2">
                  <a:txBody>
                    <a:bodyPr/>
                    <a:lstStyle/>
                    <a:p>
                      <a:pPr algn="ctr">
                        <a:spcAft>
                          <a:spcPts val="0"/>
                        </a:spcAft>
                        <a:tabLst>
                          <a:tab pos="1428750" algn="l"/>
                        </a:tabLst>
                      </a:pPr>
                      <a:r>
                        <a:rPr lang="ru-RU" sz="1200">
                          <a:effectLst/>
                        </a:rPr>
                        <a:t>Шу жумладан‚ товар ҳосил</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spcAft>
                          <a:spcPts val="0"/>
                        </a:spcAft>
                        <a:tabLst>
                          <a:tab pos="1428750" algn="l"/>
                        </a:tabLst>
                      </a:pPr>
                      <a:r>
                        <a:rPr lang="ru-RU" sz="1200">
                          <a:effectLst/>
                        </a:rPr>
                        <a:t>Ўтмишдош кузги арпага нисбатан қўшимча товар ҳосил</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r>
              <a:tr h="326437">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r>
              <a:tr h="326437">
                <a:tc gridSpan="7">
                  <a:txBody>
                    <a:bodyPr/>
                    <a:lstStyle/>
                    <a:p>
                      <a:pPr algn="ctr">
                        <a:spcAft>
                          <a:spcPts val="0"/>
                        </a:spcAft>
                        <a:tabLst>
                          <a:tab pos="1428750" algn="l"/>
                        </a:tabLst>
                      </a:pPr>
                      <a:r>
                        <a:rPr lang="ru-RU" sz="1200">
                          <a:effectLst/>
                        </a:rPr>
                        <a:t>Тошкент тонги </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26437">
                <a:tc>
                  <a:txBody>
                    <a:bodyPr/>
                    <a:lstStyle/>
                    <a:p>
                      <a:pPr algn="ctr">
                        <a:spcAft>
                          <a:spcPts val="0"/>
                        </a:spcAft>
                        <a:tabLst>
                          <a:tab pos="1428750" algn="l"/>
                        </a:tabLst>
                      </a:pPr>
                      <a:r>
                        <a:rPr lang="uz-Cyrl-UZ" sz="1200">
                          <a:effectLst/>
                        </a:rPr>
                        <a:t>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арпа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21,5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19,5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буғдой</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Оралиқ  экин (горох)</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119,5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Эртаги сабзавот (карам)</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115,4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gridSpan="7">
                  <a:txBody>
                    <a:bodyPr/>
                    <a:lstStyle/>
                    <a:p>
                      <a:pPr algn="ctr">
                        <a:spcAft>
                          <a:spcPts val="0"/>
                        </a:spcAft>
                        <a:tabLst>
                          <a:tab pos="1428750" algn="l"/>
                        </a:tabLst>
                      </a:pPr>
                      <a:r>
                        <a:rPr lang="ru-RU" sz="1200">
                          <a:effectLst/>
                        </a:rPr>
                        <a:t>Дар Заволжья</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26437">
                <a:tc>
                  <a:txBody>
                    <a:bodyPr/>
                    <a:lstStyle/>
                    <a:p>
                      <a:pPr algn="ctr">
                        <a:spcAft>
                          <a:spcPts val="0"/>
                        </a:spcAft>
                        <a:tabLst>
                          <a:tab pos="1428750" algn="l"/>
                        </a:tabLst>
                      </a:pPr>
                      <a:r>
                        <a:rPr lang="uz-Cyrl-UZ" sz="12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арпа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6.</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буғдой</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27,5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109,6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7.</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Оралиқ экин (горох)</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27,6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121,1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8.</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Эртаги сабзавот (карам)</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26,1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dirty="0">
                          <a:effectLst/>
                        </a:rPr>
                        <a:t>114,5</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422746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11760" y="188640"/>
            <a:ext cx="4608512" cy="592223"/>
          </a:xfrm>
          <a:solidFill>
            <a:schemeClr val="bg2"/>
          </a:solidFill>
        </p:spPr>
        <p:txBody>
          <a:bodyPr>
            <a:normAutofit fontScale="90000"/>
          </a:bodyPr>
          <a:lstStyle/>
          <a:p>
            <a:r>
              <a:rPr lang="uz-Cyrl-UZ" b="1" dirty="0" smtClean="0"/>
              <a:t>ҚАЛАМПИР</a:t>
            </a:r>
            <a:endParaRPr lang="ru-RU" dirty="0"/>
          </a:p>
        </p:txBody>
      </p:sp>
      <p:sp>
        <p:nvSpPr>
          <p:cNvPr id="3" name="Объект 2"/>
          <p:cNvSpPr>
            <a:spLocks noGrp="1"/>
          </p:cNvSpPr>
          <p:nvPr>
            <p:ph idx="1"/>
          </p:nvPr>
        </p:nvSpPr>
        <p:spPr>
          <a:xfrm>
            <a:off x="107504" y="836712"/>
            <a:ext cx="9036496" cy="3672408"/>
          </a:xfrm>
          <a:solidFill>
            <a:schemeClr val="bg2"/>
          </a:solidFill>
        </p:spPr>
        <p:txBody>
          <a:bodyPr>
            <a:normAutofit fontScale="92500"/>
          </a:bodyPr>
          <a:lstStyle/>
          <a:p>
            <a:pPr algn="just"/>
            <a:r>
              <a:rPr lang="uz-Cyrl-UZ" sz="2000" b="1" dirty="0"/>
              <a:t>Аҳамияти.</a:t>
            </a:r>
            <a:r>
              <a:rPr lang="uz-Cyrl-UZ" sz="2000" dirty="0"/>
              <a:t> Бу сабзавот экинининг навлари таркибидаги аччиқ модда (капсиацин – С</a:t>
            </a:r>
            <a:r>
              <a:rPr lang="uz-Cyrl-UZ" sz="2000" baseline="-25000" dirty="0"/>
              <a:t>18</a:t>
            </a:r>
            <a:r>
              <a:rPr lang="uz-Cyrl-UZ" sz="2000" dirty="0"/>
              <a:t>Н</a:t>
            </a:r>
            <a:r>
              <a:rPr lang="uz-Cyrl-UZ" sz="2000" baseline="-25000" dirty="0"/>
              <a:t>28</a:t>
            </a:r>
            <a:r>
              <a:rPr lang="uz-Cyrl-UZ" sz="2000" dirty="0"/>
              <a:t>О</a:t>
            </a:r>
            <a:r>
              <a:rPr lang="uz-Cyrl-UZ" sz="2000" baseline="-25000" dirty="0"/>
              <a:t>3</a:t>
            </a:r>
            <a:r>
              <a:rPr lang="uz-Cyrl-UZ" sz="2000" dirty="0"/>
              <a:t>) миқдорига қараб икки гуруҳга: аччиқ ва ширин (чучук) қалампирга бўлинади.</a:t>
            </a:r>
            <a:endParaRPr lang="ru-RU" sz="2000" dirty="0"/>
          </a:p>
          <a:p>
            <a:pPr algn="just"/>
            <a:r>
              <a:rPr lang="uz-Cyrl-UZ" sz="2000" dirty="0"/>
              <a:t>Аччиқ қалампир меваси таркибида капсиацин кўп (0,2-0,3 %) бўлиб пўсти юпқа, майда узунчоқ, конуссимон асосан сабзавотларни сиркалаш, тузлаш ва консервалашда зиравор сифатида фойдаланилади. </a:t>
            </a:r>
            <a:r>
              <a:rPr lang="ru-RU" sz="2000" dirty="0"/>
              <a:t>Ширин </a:t>
            </a:r>
            <a:r>
              <a:rPr lang="ru-RU" sz="2000" dirty="0" err="1"/>
              <a:t>қалампир</a:t>
            </a:r>
            <a:r>
              <a:rPr lang="ru-RU" sz="2000" dirty="0"/>
              <a:t> </a:t>
            </a:r>
            <a:r>
              <a:rPr lang="ru-RU" sz="2000" dirty="0" err="1"/>
              <a:t>меваси</a:t>
            </a:r>
            <a:r>
              <a:rPr lang="ru-RU" sz="2000" dirty="0"/>
              <a:t> </a:t>
            </a:r>
            <a:r>
              <a:rPr lang="ru-RU" sz="2000" dirty="0" err="1"/>
              <a:t>йирик</a:t>
            </a:r>
            <a:r>
              <a:rPr lang="ru-RU" sz="2000" dirty="0"/>
              <a:t>, </a:t>
            </a:r>
            <a:r>
              <a:rPr lang="ru-RU" sz="2000" dirty="0" err="1"/>
              <a:t>этли</a:t>
            </a:r>
            <a:r>
              <a:rPr lang="ru-RU" sz="2000" dirty="0"/>
              <a:t>, </a:t>
            </a:r>
            <a:r>
              <a:rPr lang="ru-RU" sz="2000" dirty="0" err="1"/>
              <a:t>таркибида</a:t>
            </a:r>
            <a:r>
              <a:rPr lang="ru-RU" sz="2000" dirty="0"/>
              <a:t> </a:t>
            </a:r>
            <a:r>
              <a:rPr lang="ru-RU" sz="2000" dirty="0" err="1"/>
              <a:t>капсиацинни</a:t>
            </a:r>
            <a:r>
              <a:rPr lang="ru-RU" sz="2000" dirty="0"/>
              <a:t> </a:t>
            </a:r>
            <a:r>
              <a:rPr lang="ru-RU" sz="2000" dirty="0" err="1"/>
              <a:t>жуда</a:t>
            </a:r>
            <a:r>
              <a:rPr lang="ru-RU" sz="2000" dirty="0"/>
              <a:t> </a:t>
            </a:r>
            <a:r>
              <a:rPr lang="ru-RU" sz="2000" dirty="0" err="1"/>
              <a:t>кам</a:t>
            </a:r>
            <a:r>
              <a:rPr lang="ru-RU" sz="2000" dirty="0"/>
              <a:t> (0,015 % </a:t>
            </a:r>
            <a:r>
              <a:rPr lang="ru-RU" sz="2000" dirty="0" err="1"/>
              <a:t>гача</a:t>
            </a:r>
            <a:r>
              <a:rPr lang="ru-RU" sz="2000" dirty="0"/>
              <a:t>) </a:t>
            </a:r>
            <a:r>
              <a:rPr lang="ru-RU" sz="2000" dirty="0" err="1"/>
              <a:t>сақлайди</a:t>
            </a:r>
            <a:r>
              <a:rPr lang="ru-RU" sz="2000" dirty="0"/>
              <a:t>. У </a:t>
            </a:r>
            <a:r>
              <a:rPr lang="ru-RU" sz="2000" dirty="0" err="1"/>
              <a:t>овқатга</a:t>
            </a:r>
            <a:r>
              <a:rPr lang="ru-RU" sz="2000" dirty="0"/>
              <a:t> </a:t>
            </a:r>
            <a:r>
              <a:rPr lang="ru-RU" sz="2000" dirty="0" err="1"/>
              <a:t>янгилигича</a:t>
            </a:r>
            <a:r>
              <a:rPr lang="ru-RU" sz="2000" dirty="0"/>
              <a:t>, </a:t>
            </a:r>
            <a:r>
              <a:rPr lang="ru-RU" sz="2000" dirty="0" err="1"/>
              <a:t>бундан</a:t>
            </a:r>
            <a:r>
              <a:rPr lang="ru-RU" sz="2000" dirty="0"/>
              <a:t> </a:t>
            </a:r>
            <a:r>
              <a:rPr lang="ru-RU" sz="2000" dirty="0" err="1"/>
              <a:t>ташқари</a:t>
            </a:r>
            <a:r>
              <a:rPr lang="ru-RU" sz="2000" dirty="0"/>
              <a:t> </a:t>
            </a:r>
            <a:r>
              <a:rPr lang="ru-RU" sz="2000" dirty="0" err="1"/>
              <a:t>турли</a:t>
            </a:r>
            <a:r>
              <a:rPr lang="ru-RU" sz="2000" dirty="0"/>
              <a:t> хил </a:t>
            </a:r>
            <a:r>
              <a:rPr lang="ru-RU" sz="2000" dirty="0" err="1"/>
              <a:t>консервалар</a:t>
            </a:r>
            <a:r>
              <a:rPr lang="ru-RU" sz="2000" dirty="0"/>
              <a:t> </a:t>
            </a:r>
            <a:r>
              <a:rPr lang="ru-RU" sz="2000" dirty="0" err="1"/>
              <a:t>тайёрлашда</a:t>
            </a:r>
            <a:r>
              <a:rPr lang="ru-RU" sz="2000" dirty="0"/>
              <a:t> </a:t>
            </a:r>
            <a:r>
              <a:rPr lang="ru-RU" sz="2000" dirty="0" err="1"/>
              <a:t>ишлатилади</a:t>
            </a:r>
            <a:r>
              <a:rPr lang="ru-RU" sz="2000" dirty="0"/>
              <a:t>. </a:t>
            </a:r>
            <a:r>
              <a:rPr lang="ru-RU" sz="2000" dirty="0" err="1"/>
              <a:t>Таркибида</a:t>
            </a:r>
            <a:r>
              <a:rPr lang="ru-RU" sz="2000" dirty="0"/>
              <a:t> витамин С (</a:t>
            </a:r>
            <a:r>
              <a:rPr lang="ru-RU" sz="2000" dirty="0" err="1"/>
              <a:t>аскорбин</a:t>
            </a:r>
            <a:r>
              <a:rPr lang="ru-RU" sz="2000" dirty="0"/>
              <a:t> кислота) </a:t>
            </a:r>
            <a:r>
              <a:rPr lang="ru-RU" sz="2000" dirty="0" err="1"/>
              <a:t>сақлаши</a:t>
            </a:r>
            <a:r>
              <a:rPr lang="ru-RU" sz="2000" dirty="0"/>
              <a:t> </a:t>
            </a:r>
            <a:r>
              <a:rPr lang="ru-RU" sz="2000" dirty="0" err="1"/>
              <a:t>бўйича</a:t>
            </a:r>
            <a:r>
              <a:rPr lang="ru-RU" sz="2000" dirty="0"/>
              <a:t> </a:t>
            </a:r>
            <a:r>
              <a:rPr lang="ru-RU" sz="2000" dirty="0" err="1"/>
              <a:t>сабзавотлар</a:t>
            </a:r>
            <a:r>
              <a:rPr lang="ru-RU" sz="2000" dirty="0"/>
              <a:t> </a:t>
            </a:r>
            <a:r>
              <a:rPr lang="ru-RU" sz="2000" dirty="0" err="1"/>
              <a:t>ичида</a:t>
            </a:r>
            <a:r>
              <a:rPr lang="ru-RU" sz="2000" dirty="0"/>
              <a:t> </a:t>
            </a:r>
            <a:r>
              <a:rPr lang="ru-RU" sz="2000" dirty="0" err="1"/>
              <a:t>қалампирлар</a:t>
            </a:r>
            <a:r>
              <a:rPr lang="ru-RU" sz="2000" dirty="0"/>
              <a:t> </a:t>
            </a:r>
            <a:r>
              <a:rPr lang="ru-RU" sz="2000" dirty="0" err="1"/>
              <a:t>биринчи</a:t>
            </a:r>
            <a:r>
              <a:rPr lang="ru-RU" sz="2000" dirty="0"/>
              <a:t> </a:t>
            </a:r>
            <a:r>
              <a:rPr lang="ru-RU" sz="2000" dirty="0" err="1"/>
              <a:t>ўринда</a:t>
            </a:r>
            <a:r>
              <a:rPr lang="ru-RU" sz="2000" dirty="0"/>
              <a:t> </a:t>
            </a:r>
            <a:r>
              <a:rPr lang="ru-RU" sz="2000" dirty="0" err="1"/>
              <a:t>туради</a:t>
            </a:r>
            <a:r>
              <a:rPr lang="ru-RU" sz="2000" dirty="0"/>
              <a:t>. Ширин </a:t>
            </a:r>
            <a:r>
              <a:rPr lang="ru-RU" sz="2000" dirty="0" err="1"/>
              <a:t>қалампирлар</a:t>
            </a:r>
            <a:r>
              <a:rPr lang="ru-RU" sz="2000" dirty="0"/>
              <a:t> </a:t>
            </a:r>
            <a:r>
              <a:rPr lang="ru-RU" sz="2000" dirty="0" err="1"/>
              <a:t>мевасининг</a:t>
            </a:r>
            <a:r>
              <a:rPr lang="ru-RU" sz="2000" dirty="0"/>
              <a:t> </a:t>
            </a:r>
            <a:r>
              <a:rPr lang="ru-RU" sz="2000" dirty="0" err="1"/>
              <a:t>биокимёвий</a:t>
            </a:r>
            <a:r>
              <a:rPr lang="ru-RU" sz="2000" dirty="0"/>
              <a:t> </a:t>
            </a:r>
            <a:r>
              <a:rPr lang="ru-RU" sz="2000" dirty="0" err="1"/>
              <a:t>таркиби</a:t>
            </a:r>
            <a:r>
              <a:rPr lang="ru-RU" sz="2000" dirty="0"/>
              <a:t> 14,5 % </a:t>
            </a:r>
            <a:r>
              <a:rPr lang="ru-RU" sz="2000" dirty="0" err="1"/>
              <a:t>қуруқ</a:t>
            </a:r>
            <a:r>
              <a:rPr lang="ru-RU" sz="2000" dirty="0"/>
              <a:t> </a:t>
            </a:r>
            <a:r>
              <a:rPr lang="ru-RU" sz="2000" dirty="0" err="1"/>
              <a:t>модда</a:t>
            </a:r>
            <a:r>
              <a:rPr lang="ru-RU" sz="2000" dirty="0"/>
              <a:t>, 1,5 % </a:t>
            </a:r>
            <a:r>
              <a:rPr lang="ru-RU" sz="2000" dirty="0" err="1"/>
              <a:t>оқсил</a:t>
            </a:r>
            <a:r>
              <a:rPr lang="ru-RU" sz="2000" dirty="0"/>
              <a:t>, 5,4 % </a:t>
            </a:r>
            <a:r>
              <a:rPr lang="ru-RU" sz="2000" dirty="0" err="1"/>
              <a:t>шакар</a:t>
            </a:r>
            <a:r>
              <a:rPr lang="ru-RU" sz="2000" dirty="0"/>
              <a:t>, 0,95 % мой, 1,8 % клетчатка, 0,69 % </a:t>
            </a:r>
            <a:r>
              <a:rPr lang="ru-RU" sz="2000" dirty="0" err="1"/>
              <a:t>кулдан</a:t>
            </a:r>
            <a:r>
              <a:rPr lang="ru-RU" sz="2000" dirty="0"/>
              <a:t> </a:t>
            </a:r>
            <a:r>
              <a:rPr lang="ru-RU" sz="2000" dirty="0" err="1"/>
              <a:t>иборат</a:t>
            </a:r>
            <a:r>
              <a:rPr lang="ru-RU" sz="2000" dirty="0"/>
              <a:t>.</a:t>
            </a:r>
          </a:p>
          <a:p>
            <a:pPr algn="just"/>
            <a:endParaRPr lang="ru-RU" sz="2000" dirty="0"/>
          </a:p>
        </p:txBody>
      </p:sp>
      <p:pic>
        <p:nvPicPr>
          <p:cNvPr id="16386" name="Picture 2" descr="Image result for Ð¿ÐµÑÐµ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581128"/>
            <a:ext cx="2476500" cy="227687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Image result for Ð¿ÐµÑÐµ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4581128"/>
            <a:ext cx="2771775" cy="227687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Image result for Ð¿ÐµÑÐµ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4509120"/>
            <a:ext cx="2952328"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7052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4475"/>
            <a:ext cx="8229600" cy="1143000"/>
          </a:xfrm>
        </p:spPr>
        <p:txBody>
          <a:bodyPr/>
          <a:lstStyle/>
          <a:p>
            <a:r>
              <a:rPr lang="ru-RU" dirty="0" err="1"/>
              <a:t>Келиб</a:t>
            </a:r>
            <a:r>
              <a:rPr lang="ru-RU" dirty="0"/>
              <a:t> </a:t>
            </a:r>
            <a:r>
              <a:rPr lang="ru-RU" dirty="0" err="1"/>
              <a:t>чиқиши</a:t>
            </a:r>
            <a:r>
              <a:rPr lang="ru-RU" dirty="0"/>
              <a:t> </a:t>
            </a:r>
            <a:r>
              <a:rPr lang="ru-RU" dirty="0" err="1"/>
              <a:t>ва</a:t>
            </a:r>
            <a:r>
              <a:rPr lang="ru-RU" dirty="0"/>
              <a:t> </a:t>
            </a:r>
            <a:r>
              <a:rPr lang="ru-RU" dirty="0" err="1"/>
              <a:t>тарқалиши</a:t>
            </a:r>
            <a:r>
              <a:rPr lang="ru-RU" dirty="0"/>
              <a:t>. </a:t>
            </a:r>
          </a:p>
        </p:txBody>
      </p:sp>
      <p:sp>
        <p:nvSpPr>
          <p:cNvPr id="3" name="Объект 2"/>
          <p:cNvSpPr>
            <a:spLocks noGrp="1"/>
          </p:cNvSpPr>
          <p:nvPr>
            <p:ph idx="1"/>
          </p:nvPr>
        </p:nvSpPr>
        <p:spPr>
          <a:xfrm>
            <a:off x="323528" y="1196752"/>
            <a:ext cx="8229600" cy="3240360"/>
          </a:xfrm>
        </p:spPr>
        <p:txBody>
          <a:bodyPr>
            <a:normAutofit/>
          </a:bodyPr>
          <a:lstStyle/>
          <a:p>
            <a:pPr algn="just"/>
            <a:r>
              <a:rPr lang="ru-RU" sz="2000" dirty="0" err="1"/>
              <a:t>Қалампирнинг</a:t>
            </a:r>
            <a:r>
              <a:rPr lang="ru-RU" sz="2000" dirty="0"/>
              <a:t> </a:t>
            </a:r>
            <a:r>
              <a:rPr lang="ru-RU" sz="2000" dirty="0" err="1"/>
              <a:t>ватани</a:t>
            </a:r>
            <a:r>
              <a:rPr lang="ru-RU" sz="2000" dirty="0"/>
              <a:t> </a:t>
            </a:r>
            <a:r>
              <a:rPr lang="ru-RU" sz="2000" dirty="0" err="1"/>
              <a:t>Жанубий</a:t>
            </a:r>
            <a:r>
              <a:rPr lang="ru-RU" sz="2000" dirty="0"/>
              <a:t> Америка. Шу </a:t>
            </a:r>
            <a:r>
              <a:rPr lang="ru-RU" sz="2000" dirty="0" err="1"/>
              <a:t>ердан</a:t>
            </a:r>
            <a:r>
              <a:rPr lang="ru-RU" sz="2000" dirty="0"/>
              <a:t> у </a:t>
            </a:r>
            <a:r>
              <a:rPr lang="ru-RU" sz="2000" dirty="0" err="1"/>
              <a:t>Европага</a:t>
            </a:r>
            <a:r>
              <a:rPr lang="ru-RU" sz="2000" dirty="0"/>
              <a:t>, Африка </a:t>
            </a:r>
            <a:r>
              <a:rPr lang="ru-RU" sz="2000" dirty="0" err="1"/>
              <a:t>ва</a:t>
            </a:r>
            <a:r>
              <a:rPr lang="ru-RU" sz="2000" dirty="0"/>
              <a:t> </a:t>
            </a:r>
            <a:r>
              <a:rPr lang="ru-RU" sz="2000" dirty="0" err="1"/>
              <a:t>Жанубий</a:t>
            </a:r>
            <a:r>
              <a:rPr lang="ru-RU" sz="2000" dirty="0"/>
              <a:t> </a:t>
            </a:r>
            <a:r>
              <a:rPr lang="ru-RU" sz="2000" dirty="0" err="1"/>
              <a:t>Осиёга</a:t>
            </a:r>
            <a:r>
              <a:rPr lang="ru-RU" sz="2000" dirty="0"/>
              <a:t> </a:t>
            </a:r>
            <a:r>
              <a:rPr lang="ru-RU" sz="2000" dirty="0" err="1"/>
              <a:t>тарқалган</a:t>
            </a:r>
            <a:r>
              <a:rPr lang="ru-RU" sz="2000" dirty="0"/>
              <a:t>. Ширин </a:t>
            </a:r>
            <a:r>
              <a:rPr lang="ru-RU" sz="2000" dirty="0" err="1"/>
              <a:t>қалампир</a:t>
            </a:r>
            <a:r>
              <a:rPr lang="ru-RU" sz="2000" dirty="0"/>
              <a:t> </a:t>
            </a:r>
            <a:r>
              <a:rPr lang="ru-RU" sz="2000" dirty="0" err="1"/>
              <a:t>асосан</a:t>
            </a:r>
            <a:r>
              <a:rPr lang="ru-RU" sz="2000" dirty="0"/>
              <a:t> </a:t>
            </a:r>
            <a:r>
              <a:rPr lang="ru-RU" sz="2000" dirty="0" err="1"/>
              <a:t>Украинада</a:t>
            </a:r>
            <a:r>
              <a:rPr lang="ru-RU" sz="2000" dirty="0"/>
              <a:t> </a:t>
            </a:r>
            <a:r>
              <a:rPr lang="ru-RU" sz="2000" dirty="0" err="1"/>
              <a:t>ва</a:t>
            </a:r>
            <a:r>
              <a:rPr lang="ru-RU" sz="2000" dirty="0"/>
              <a:t> </a:t>
            </a:r>
            <a:r>
              <a:rPr lang="ru-RU" sz="2000" dirty="0" err="1"/>
              <a:t>Россиянинг</a:t>
            </a:r>
            <a:r>
              <a:rPr lang="ru-RU" sz="2000" dirty="0"/>
              <a:t> </a:t>
            </a:r>
            <a:r>
              <a:rPr lang="ru-RU" sz="2000" dirty="0" err="1"/>
              <a:t>жанубида</a:t>
            </a:r>
            <a:r>
              <a:rPr lang="ru-RU" sz="2000" dirty="0"/>
              <a:t>, </a:t>
            </a:r>
            <a:r>
              <a:rPr lang="ru-RU" sz="2000" dirty="0" err="1"/>
              <a:t>Ўрта</a:t>
            </a:r>
            <a:r>
              <a:rPr lang="ru-RU" sz="2000" dirty="0"/>
              <a:t> </a:t>
            </a:r>
            <a:r>
              <a:rPr lang="ru-RU" sz="2000" dirty="0" err="1"/>
              <a:t>Осиё</a:t>
            </a:r>
            <a:r>
              <a:rPr lang="ru-RU" sz="2000" dirty="0"/>
              <a:t>, </a:t>
            </a:r>
            <a:r>
              <a:rPr lang="ru-RU" sz="2000" dirty="0" err="1"/>
              <a:t>шунингдек</a:t>
            </a:r>
            <a:r>
              <a:rPr lang="ru-RU" sz="2000" dirty="0"/>
              <a:t> </a:t>
            </a:r>
            <a:r>
              <a:rPr lang="ru-RU" sz="2000" dirty="0" err="1"/>
              <a:t>Марказий</a:t>
            </a:r>
            <a:r>
              <a:rPr lang="ru-RU" sz="2000" dirty="0"/>
              <a:t> Европа </a:t>
            </a:r>
            <a:r>
              <a:rPr lang="ru-RU" sz="2000" dirty="0" err="1"/>
              <a:t>мамлакатларида</a:t>
            </a:r>
            <a:r>
              <a:rPr lang="ru-RU" sz="2000" dirty="0"/>
              <a:t> </a:t>
            </a:r>
            <a:r>
              <a:rPr lang="ru-RU" sz="2000" dirty="0" err="1"/>
              <a:t>ва</a:t>
            </a:r>
            <a:r>
              <a:rPr lang="ru-RU" sz="2000" dirty="0"/>
              <a:t> </a:t>
            </a:r>
            <a:r>
              <a:rPr lang="ru-RU" sz="2000" dirty="0" err="1"/>
              <a:t>қисман</a:t>
            </a:r>
            <a:r>
              <a:rPr lang="ru-RU" sz="2000" dirty="0"/>
              <a:t> </a:t>
            </a:r>
            <a:r>
              <a:rPr lang="ru-RU" sz="2000" dirty="0" err="1"/>
              <a:t>Америкада</a:t>
            </a:r>
            <a:r>
              <a:rPr lang="ru-RU" sz="2000" dirty="0"/>
              <a:t> </a:t>
            </a:r>
            <a:r>
              <a:rPr lang="ru-RU" sz="2000" dirty="0" err="1"/>
              <a:t>экилади</a:t>
            </a:r>
            <a:r>
              <a:rPr lang="ru-RU" sz="2000" dirty="0"/>
              <a:t>. </a:t>
            </a:r>
            <a:r>
              <a:rPr lang="ru-RU" sz="2000" dirty="0" err="1"/>
              <a:t>Аччиқ</a:t>
            </a:r>
            <a:r>
              <a:rPr lang="ru-RU" sz="2000" dirty="0"/>
              <a:t> </a:t>
            </a:r>
            <a:r>
              <a:rPr lang="ru-RU" sz="2000" dirty="0" err="1"/>
              <a:t>қалампир</a:t>
            </a:r>
            <a:r>
              <a:rPr lang="ru-RU" sz="2000" dirty="0"/>
              <a:t> </a:t>
            </a:r>
            <a:r>
              <a:rPr lang="ru-RU" sz="2000" dirty="0" err="1"/>
              <a:t>Жанубий</a:t>
            </a:r>
            <a:r>
              <a:rPr lang="ru-RU" sz="2000" dirty="0"/>
              <a:t> </a:t>
            </a:r>
            <a:r>
              <a:rPr lang="ru-RU" sz="2000" dirty="0" err="1"/>
              <a:t>ва</a:t>
            </a:r>
            <a:r>
              <a:rPr lang="ru-RU" sz="2000" dirty="0"/>
              <a:t> </a:t>
            </a:r>
            <a:r>
              <a:rPr lang="ru-RU" sz="2000" dirty="0" err="1"/>
              <a:t>Шарқий</a:t>
            </a:r>
            <a:r>
              <a:rPr lang="ru-RU" sz="2000" dirty="0"/>
              <a:t> </a:t>
            </a:r>
            <a:r>
              <a:rPr lang="ru-RU" sz="2000" dirty="0" err="1"/>
              <a:t>Жанубий</a:t>
            </a:r>
            <a:r>
              <a:rPr lang="ru-RU" sz="2000" dirty="0"/>
              <a:t> </a:t>
            </a:r>
            <a:r>
              <a:rPr lang="ru-RU" sz="2000" dirty="0" err="1"/>
              <a:t>Осиё</a:t>
            </a:r>
            <a:r>
              <a:rPr lang="ru-RU" sz="2000" dirty="0"/>
              <a:t>, Африка, </a:t>
            </a:r>
            <a:r>
              <a:rPr lang="ru-RU" sz="2000" dirty="0" err="1"/>
              <a:t>Жанубий</a:t>
            </a:r>
            <a:r>
              <a:rPr lang="ru-RU" sz="2000" dirty="0"/>
              <a:t> Америка, </a:t>
            </a:r>
            <a:r>
              <a:rPr lang="ru-RU" sz="2000" dirty="0" err="1"/>
              <a:t>Марказий</a:t>
            </a:r>
            <a:r>
              <a:rPr lang="ru-RU" sz="2000" dirty="0"/>
              <a:t> </a:t>
            </a:r>
            <a:r>
              <a:rPr lang="ru-RU" sz="2000" dirty="0" err="1"/>
              <a:t>ва</a:t>
            </a:r>
            <a:r>
              <a:rPr lang="ru-RU" sz="2000" dirty="0"/>
              <a:t> </a:t>
            </a:r>
            <a:r>
              <a:rPr lang="ru-RU" sz="2000" dirty="0" err="1"/>
              <a:t>жанубий</a:t>
            </a:r>
            <a:r>
              <a:rPr lang="ru-RU" sz="2000" dirty="0"/>
              <a:t> Европа </a:t>
            </a:r>
            <a:r>
              <a:rPr lang="ru-RU" sz="2000" dirty="0" err="1"/>
              <a:t>мамлакатларининг</a:t>
            </a:r>
            <a:r>
              <a:rPr lang="ru-RU" sz="2000" dirty="0"/>
              <a:t> </a:t>
            </a:r>
            <a:r>
              <a:rPr lang="ru-RU" sz="2000" dirty="0" err="1"/>
              <a:t>ҳаммасида</a:t>
            </a:r>
            <a:r>
              <a:rPr lang="ru-RU" sz="2000" dirty="0"/>
              <a:t> </a:t>
            </a:r>
            <a:r>
              <a:rPr lang="ru-RU" sz="2000" dirty="0" err="1"/>
              <a:t>ўстирилади</a:t>
            </a:r>
            <a:r>
              <a:rPr lang="ru-RU" sz="2000" dirty="0"/>
              <a:t>.</a:t>
            </a:r>
          </a:p>
          <a:p>
            <a:pPr algn="just"/>
            <a:r>
              <a:rPr lang="ru-RU" sz="2000" dirty="0" err="1"/>
              <a:t>Ҳозирги</a:t>
            </a:r>
            <a:r>
              <a:rPr lang="ru-RU" sz="2000" dirty="0"/>
              <a:t> </a:t>
            </a:r>
            <a:r>
              <a:rPr lang="ru-RU" sz="2000" dirty="0" err="1"/>
              <a:t>вақтда</a:t>
            </a:r>
            <a:r>
              <a:rPr lang="ru-RU" sz="2000" dirty="0"/>
              <a:t> </a:t>
            </a:r>
            <a:r>
              <a:rPr lang="ru-RU" sz="2000" dirty="0" err="1"/>
              <a:t>қалампир</a:t>
            </a:r>
            <a:r>
              <a:rPr lang="ru-RU" sz="2000" dirty="0"/>
              <a:t> </a:t>
            </a:r>
            <a:r>
              <a:rPr lang="ru-RU" sz="2000" dirty="0" err="1"/>
              <a:t>дунёда</a:t>
            </a:r>
            <a:r>
              <a:rPr lang="ru-RU" sz="2000" dirty="0"/>
              <a:t> 1,7 млн. гектар </a:t>
            </a:r>
            <a:r>
              <a:rPr lang="ru-RU" sz="2000" dirty="0" err="1"/>
              <a:t>майдонда</a:t>
            </a:r>
            <a:r>
              <a:rPr lang="ru-RU" sz="2000" dirty="0"/>
              <a:t> </a:t>
            </a:r>
            <a:r>
              <a:rPr lang="ru-RU" sz="2000" dirty="0" err="1"/>
              <a:t>экилиб</a:t>
            </a:r>
            <a:r>
              <a:rPr lang="ru-RU" sz="2000" dirty="0"/>
              <a:t>, 25 млн. тонна </a:t>
            </a:r>
            <a:r>
              <a:rPr lang="ru-RU" sz="2000" dirty="0" err="1"/>
              <a:t>ялпи</a:t>
            </a:r>
            <a:r>
              <a:rPr lang="ru-RU" sz="2000" dirty="0"/>
              <a:t> </a:t>
            </a:r>
            <a:r>
              <a:rPr lang="ru-RU" sz="2000" dirty="0" err="1"/>
              <a:t>ҳосил</a:t>
            </a:r>
            <a:r>
              <a:rPr lang="ru-RU" sz="2000" dirty="0"/>
              <a:t> </a:t>
            </a:r>
            <a:r>
              <a:rPr lang="ru-RU" sz="2000" dirty="0" err="1"/>
              <a:t>олинади</a:t>
            </a:r>
            <a:r>
              <a:rPr lang="ru-RU" sz="2000" dirty="0"/>
              <a:t>. </a:t>
            </a:r>
            <a:r>
              <a:rPr lang="ru-RU" sz="2000" dirty="0" err="1"/>
              <a:t>Асосан</a:t>
            </a:r>
            <a:r>
              <a:rPr lang="ru-RU" sz="2000" dirty="0"/>
              <a:t> </a:t>
            </a:r>
            <a:r>
              <a:rPr lang="ru-RU" sz="2000" dirty="0" err="1"/>
              <a:t>Хитой</a:t>
            </a:r>
            <a:r>
              <a:rPr lang="ru-RU" sz="2000" dirty="0"/>
              <a:t>, Мексика, </a:t>
            </a:r>
            <a:r>
              <a:rPr lang="ru-RU" sz="2000" dirty="0" err="1"/>
              <a:t>Туркия</a:t>
            </a:r>
            <a:r>
              <a:rPr lang="ru-RU" sz="2000" dirty="0"/>
              <a:t>, АҚШ, </a:t>
            </a:r>
            <a:r>
              <a:rPr lang="ru-RU" sz="2000" dirty="0" err="1"/>
              <a:t>Испанияда</a:t>
            </a:r>
            <a:r>
              <a:rPr lang="ru-RU" sz="2000" dirty="0"/>
              <a:t> 70 % дан </a:t>
            </a:r>
            <a:r>
              <a:rPr lang="ru-RU" sz="2000" dirty="0" err="1"/>
              <a:t>зиёд</a:t>
            </a:r>
            <a:r>
              <a:rPr lang="ru-RU" sz="2000" dirty="0"/>
              <a:t> </a:t>
            </a:r>
            <a:r>
              <a:rPr lang="ru-RU" sz="2000" dirty="0" err="1"/>
              <a:t>ҳосил</a:t>
            </a:r>
            <a:r>
              <a:rPr lang="ru-RU" sz="2000" dirty="0"/>
              <a:t> </a:t>
            </a:r>
            <a:r>
              <a:rPr lang="ru-RU" sz="2000" dirty="0" err="1"/>
              <a:t>етиштирилади</a:t>
            </a:r>
            <a:r>
              <a:rPr lang="ru-RU" sz="2000" dirty="0"/>
              <a:t>. </a:t>
            </a:r>
          </a:p>
        </p:txBody>
      </p:sp>
      <p:pic>
        <p:nvPicPr>
          <p:cNvPr id="17410" name="Picture 2" descr="Image result for Ð¿ÐµÑÐµ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365104"/>
            <a:ext cx="4032448" cy="249289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Image result for Ð¿ÐµÑÐµ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365104"/>
            <a:ext cx="396044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7238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5696" y="188640"/>
            <a:ext cx="5050904" cy="1143000"/>
          </a:xfrm>
        </p:spPr>
        <p:txBody>
          <a:bodyPr/>
          <a:lstStyle/>
          <a:p>
            <a:r>
              <a:rPr lang="ru-RU" dirty="0"/>
              <a:t>Ботаник </a:t>
            </a:r>
            <a:r>
              <a:rPr lang="ru-RU" dirty="0" err="1"/>
              <a:t>таърифи</a:t>
            </a:r>
            <a:r>
              <a:rPr lang="ru-RU" dirty="0"/>
              <a:t>. </a:t>
            </a:r>
          </a:p>
        </p:txBody>
      </p:sp>
      <p:sp>
        <p:nvSpPr>
          <p:cNvPr id="3" name="Объект 2"/>
          <p:cNvSpPr>
            <a:spLocks noGrp="1"/>
          </p:cNvSpPr>
          <p:nvPr>
            <p:ph idx="1"/>
          </p:nvPr>
        </p:nvSpPr>
        <p:spPr>
          <a:xfrm>
            <a:off x="7888" y="1340768"/>
            <a:ext cx="9028608" cy="2880320"/>
          </a:xfrm>
        </p:spPr>
        <p:txBody>
          <a:bodyPr>
            <a:normAutofit/>
          </a:bodyPr>
          <a:lstStyle/>
          <a:p>
            <a:pPr algn="just"/>
            <a:r>
              <a:rPr lang="ru-RU" dirty="0" err="1"/>
              <a:t>Қалампир</a:t>
            </a:r>
            <a:r>
              <a:rPr lang="ru-RU" dirty="0"/>
              <a:t> </a:t>
            </a:r>
            <a:r>
              <a:rPr lang="ru-RU" dirty="0" err="1"/>
              <a:t>томатдошлар</a:t>
            </a:r>
            <a:r>
              <a:rPr lang="ru-RU" dirty="0"/>
              <a:t> (</a:t>
            </a:r>
            <a:r>
              <a:rPr lang="en-US" dirty="0" err="1"/>
              <a:t>Solanaceae</a:t>
            </a:r>
            <a:r>
              <a:rPr lang="en-US" dirty="0"/>
              <a:t>) </a:t>
            </a:r>
            <a:r>
              <a:rPr lang="ru-RU" dirty="0" err="1"/>
              <a:t>оиласига</a:t>
            </a:r>
            <a:r>
              <a:rPr lang="ru-RU" dirty="0"/>
              <a:t> </a:t>
            </a:r>
            <a:r>
              <a:rPr lang="ru-RU" dirty="0" err="1"/>
              <a:t>мансуб</a:t>
            </a:r>
            <a:r>
              <a:rPr lang="ru-RU" dirty="0"/>
              <a:t> </a:t>
            </a:r>
            <a:r>
              <a:rPr lang="ru-RU" dirty="0" err="1"/>
              <a:t>бўлиб</a:t>
            </a:r>
            <a:r>
              <a:rPr lang="ru-RU" dirty="0"/>
              <a:t>, </a:t>
            </a:r>
            <a:r>
              <a:rPr lang="ru-RU" dirty="0" err="1"/>
              <a:t>маданий</a:t>
            </a:r>
            <a:r>
              <a:rPr lang="ru-RU" dirty="0"/>
              <a:t> </a:t>
            </a:r>
            <a:r>
              <a:rPr lang="ru-RU" dirty="0" err="1"/>
              <a:t>ҳолда</a:t>
            </a:r>
            <a:r>
              <a:rPr lang="ru-RU" dirty="0"/>
              <a:t> С</a:t>
            </a:r>
            <a:r>
              <a:rPr lang="en-US" dirty="0" err="1"/>
              <a:t>apsicum</a:t>
            </a:r>
            <a:r>
              <a:rPr lang="en-US" dirty="0"/>
              <a:t> </a:t>
            </a:r>
            <a:r>
              <a:rPr lang="en-US" dirty="0" err="1"/>
              <a:t>annuum</a:t>
            </a:r>
            <a:r>
              <a:rPr lang="en-US" dirty="0"/>
              <a:t> L. </a:t>
            </a:r>
            <a:r>
              <a:rPr lang="ru-RU" dirty="0"/>
              <a:t>тури </a:t>
            </a:r>
            <a:r>
              <a:rPr lang="ru-RU" dirty="0" err="1"/>
              <a:t>экилади</a:t>
            </a:r>
            <a:r>
              <a:rPr lang="ru-RU" dirty="0"/>
              <a:t>. </a:t>
            </a:r>
            <a:r>
              <a:rPr lang="ru-RU" dirty="0" err="1"/>
              <a:t>Пояси</a:t>
            </a:r>
            <a:r>
              <a:rPr lang="ru-RU" dirty="0"/>
              <a:t> </a:t>
            </a:r>
            <a:r>
              <a:rPr lang="ru-RU" dirty="0" err="1"/>
              <a:t>ўтсимон</a:t>
            </a:r>
            <a:r>
              <a:rPr lang="ru-RU" dirty="0"/>
              <a:t>, тик </a:t>
            </a:r>
            <a:r>
              <a:rPr lang="ru-RU" dirty="0" err="1"/>
              <a:t>ўсади</a:t>
            </a:r>
            <a:r>
              <a:rPr lang="ru-RU" dirty="0"/>
              <a:t>, </a:t>
            </a:r>
            <a:r>
              <a:rPr lang="ru-RU" dirty="0" err="1"/>
              <a:t>бўйи</a:t>
            </a:r>
            <a:r>
              <a:rPr lang="ru-RU" dirty="0"/>
              <a:t> 25-30 см дан 80 см </a:t>
            </a:r>
            <a:r>
              <a:rPr lang="ru-RU" dirty="0" err="1"/>
              <a:t>гача</a:t>
            </a:r>
            <a:r>
              <a:rPr lang="ru-RU" dirty="0"/>
              <a:t>, </a:t>
            </a:r>
            <a:r>
              <a:rPr lang="ru-RU" dirty="0" err="1"/>
              <a:t>шохланувчан</a:t>
            </a:r>
            <a:r>
              <a:rPr lang="ru-RU" dirty="0"/>
              <a:t> </a:t>
            </a:r>
            <a:r>
              <a:rPr lang="ru-RU" dirty="0" err="1"/>
              <a:t>бўлади</a:t>
            </a:r>
            <a:r>
              <a:rPr lang="ru-RU" dirty="0"/>
              <a:t>. </a:t>
            </a:r>
            <a:r>
              <a:rPr lang="ru-RU" dirty="0" err="1"/>
              <a:t>барглари</a:t>
            </a:r>
            <a:r>
              <a:rPr lang="ru-RU" dirty="0"/>
              <a:t> </a:t>
            </a:r>
            <a:r>
              <a:rPr lang="ru-RU" dirty="0" err="1"/>
              <a:t>бандли</a:t>
            </a:r>
            <a:r>
              <a:rPr lang="ru-RU" dirty="0"/>
              <a:t>, </a:t>
            </a:r>
            <a:r>
              <a:rPr lang="ru-RU" dirty="0" err="1"/>
              <a:t>усти</a:t>
            </a:r>
            <a:r>
              <a:rPr lang="ru-RU" dirty="0"/>
              <a:t> </a:t>
            </a:r>
            <a:r>
              <a:rPr lang="ru-RU" dirty="0" err="1"/>
              <a:t>силлиқ</a:t>
            </a:r>
            <a:r>
              <a:rPr lang="ru-RU" dirty="0"/>
              <a:t> </a:t>
            </a:r>
            <a:r>
              <a:rPr lang="ru-RU" dirty="0" err="1"/>
              <a:t>ёки</a:t>
            </a:r>
            <a:r>
              <a:rPr lang="ru-RU" dirty="0"/>
              <a:t> </a:t>
            </a:r>
            <a:r>
              <a:rPr lang="ru-RU" dirty="0" err="1"/>
              <a:t>тукли</a:t>
            </a:r>
            <a:r>
              <a:rPr lang="ru-RU" dirty="0"/>
              <a:t>, </a:t>
            </a:r>
            <a:r>
              <a:rPr lang="ru-RU" dirty="0" err="1"/>
              <a:t>узунчоқ</a:t>
            </a:r>
            <a:r>
              <a:rPr lang="ru-RU" dirty="0"/>
              <a:t> </a:t>
            </a:r>
            <a:r>
              <a:rPr lang="ru-RU" dirty="0" err="1"/>
              <a:t>шаклда</a:t>
            </a:r>
            <a:r>
              <a:rPr lang="ru-RU" dirty="0"/>
              <a:t>. </a:t>
            </a:r>
            <a:r>
              <a:rPr lang="ru-RU" dirty="0" err="1"/>
              <a:t>Аччиқ</a:t>
            </a:r>
            <a:r>
              <a:rPr lang="ru-RU" dirty="0"/>
              <a:t> </a:t>
            </a:r>
            <a:r>
              <a:rPr lang="ru-RU" dirty="0" err="1"/>
              <a:t>қалампир</a:t>
            </a:r>
            <a:r>
              <a:rPr lang="ru-RU" dirty="0"/>
              <a:t> </a:t>
            </a:r>
            <a:r>
              <a:rPr lang="ru-RU" dirty="0" err="1"/>
              <a:t>барглари</a:t>
            </a:r>
            <a:r>
              <a:rPr lang="ru-RU" dirty="0"/>
              <a:t> </a:t>
            </a:r>
            <a:r>
              <a:rPr lang="ru-RU" dirty="0" err="1"/>
              <a:t>майда</a:t>
            </a:r>
            <a:r>
              <a:rPr lang="ru-RU" dirty="0"/>
              <a:t> </a:t>
            </a:r>
            <a:r>
              <a:rPr lang="ru-RU" dirty="0" err="1"/>
              <a:t>ва</a:t>
            </a:r>
            <a:r>
              <a:rPr lang="ru-RU" dirty="0"/>
              <a:t> </a:t>
            </a:r>
            <a:r>
              <a:rPr lang="ru-RU" dirty="0" err="1"/>
              <a:t>ингичка</a:t>
            </a:r>
            <a:r>
              <a:rPr lang="ru-RU" dirty="0"/>
              <a:t>, ширин </a:t>
            </a:r>
            <a:r>
              <a:rPr lang="ru-RU" dirty="0" err="1"/>
              <a:t>қалампирда</a:t>
            </a:r>
            <a:r>
              <a:rPr lang="ru-RU" dirty="0"/>
              <a:t> </a:t>
            </a:r>
            <a:r>
              <a:rPr lang="ru-RU" dirty="0" err="1"/>
              <a:t>эса</a:t>
            </a:r>
            <a:r>
              <a:rPr lang="ru-RU" dirty="0"/>
              <a:t> </a:t>
            </a:r>
            <a:r>
              <a:rPr lang="ru-RU" dirty="0" err="1"/>
              <a:t>аксинча</a:t>
            </a:r>
            <a:r>
              <a:rPr lang="ru-RU" dirty="0"/>
              <a:t>, </a:t>
            </a:r>
            <a:r>
              <a:rPr lang="ru-RU" dirty="0" err="1"/>
              <a:t>йирик</a:t>
            </a:r>
            <a:r>
              <a:rPr lang="ru-RU" dirty="0"/>
              <a:t> </a:t>
            </a:r>
            <a:r>
              <a:rPr lang="ru-RU" dirty="0" err="1"/>
              <a:t>ва</a:t>
            </a:r>
            <a:r>
              <a:rPr lang="ru-RU" dirty="0"/>
              <a:t> </a:t>
            </a:r>
            <a:r>
              <a:rPr lang="ru-RU" dirty="0" err="1"/>
              <a:t>энли</a:t>
            </a:r>
            <a:r>
              <a:rPr lang="ru-RU" dirty="0"/>
              <a:t> </a:t>
            </a:r>
            <a:r>
              <a:rPr lang="ru-RU" dirty="0" err="1"/>
              <a:t>барг</a:t>
            </a:r>
            <a:r>
              <a:rPr lang="ru-RU" dirty="0"/>
              <a:t>.</a:t>
            </a:r>
          </a:p>
        </p:txBody>
      </p:sp>
      <p:pic>
        <p:nvPicPr>
          <p:cNvPr id="18435" name="Picture 3" descr="Image result for Ð¿ÐµÑÐµ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221088"/>
            <a:ext cx="4032448"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8437" name="Picture 5" descr="Image result for Ð¿ÐµÑÐµ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4221088"/>
            <a:ext cx="4320480"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7987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92696"/>
            <a:ext cx="8229600" cy="650336"/>
          </a:xfrm>
        </p:spPr>
        <p:txBody>
          <a:bodyPr>
            <a:normAutofit fontScale="90000"/>
          </a:bodyPr>
          <a:lstStyle/>
          <a:p>
            <a:r>
              <a:rPr lang="ru-RU" b="1" dirty="0" err="1"/>
              <a:t>Биологик</a:t>
            </a:r>
            <a:r>
              <a:rPr lang="ru-RU" b="1" dirty="0"/>
              <a:t> </a:t>
            </a:r>
            <a:r>
              <a:rPr lang="ru-RU" b="1" dirty="0" err="1"/>
              <a:t>хусусияти</a:t>
            </a:r>
            <a:r>
              <a:rPr lang="ru-RU" b="1" dirty="0"/>
              <a:t> </a:t>
            </a:r>
            <a:r>
              <a:rPr lang="ru-RU" b="1" dirty="0" err="1"/>
              <a:t>ва</a:t>
            </a:r>
            <a:r>
              <a:rPr lang="ru-RU" b="1" dirty="0"/>
              <a:t> </a:t>
            </a:r>
            <a:r>
              <a:rPr lang="ru-RU" b="1" dirty="0" err="1"/>
              <a:t>навлари</a:t>
            </a:r>
            <a:r>
              <a:rPr lang="ru-RU" b="1" dirty="0"/>
              <a:t>.</a:t>
            </a:r>
            <a:endParaRPr lang="ru-RU" dirty="0"/>
          </a:p>
        </p:txBody>
      </p:sp>
      <p:sp>
        <p:nvSpPr>
          <p:cNvPr id="3" name="Объект 2"/>
          <p:cNvSpPr>
            <a:spLocks noGrp="1"/>
          </p:cNvSpPr>
          <p:nvPr>
            <p:ph idx="1"/>
          </p:nvPr>
        </p:nvSpPr>
        <p:spPr>
          <a:xfrm>
            <a:off x="323528" y="1412776"/>
            <a:ext cx="8568952" cy="1709544"/>
          </a:xfrm>
        </p:spPr>
        <p:txBody>
          <a:bodyPr>
            <a:normAutofit/>
          </a:bodyPr>
          <a:lstStyle/>
          <a:p>
            <a:pPr algn="just"/>
            <a:r>
              <a:rPr lang="ru-RU" sz="2000" dirty="0"/>
              <a:t>Тропик </a:t>
            </a:r>
            <a:r>
              <a:rPr lang="ru-RU" sz="2000" dirty="0" err="1"/>
              <a:t>шароитда</a:t>
            </a:r>
            <a:r>
              <a:rPr lang="ru-RU" sz="2000" dirty="0"/>
              <a:t> </a:t>
            </a:r>
            <a:r>
              <a:rPr lang="ru-RU" sz="2000" dirty="0" err="1"/>
              <a:t>қалампир</a:t>
            </a:r>
            <a:r>
              <a:rPr lang="ru-RU" sz="2000" dirty="0"/>
              <a:t> </a:t>
            </a:r>
            <a:r>
              <a:rPr lang="ru-RU" sz="2000" dirty="0" err="1"/>
              <a:t>кўп</a:t>
            </a:r>
            <a:r>
              <a:rPr lang="ru-RU" sz="2000" dirty="0"/>
              <a:t> </a:t>
            </a:r>
            <a:r>
              <a:rPr lang="ru-RU" sz="2000" dirty="0" err="1"/>
              <a:t>йиллик</a:t>
            </a:r>
            <a:r>
              <a:rPr lang="ru-RU" sz="2000" dirty="0"/>
              <a:t>, </a:t>
            </a:r>
            <a:r>
              <a:rPr lang="ru-RU" sz="2000" dirty="0" err="1"/>
              <a:t>муътадил</a:t>
            </a:r>
            <a:r>
              <a:rPr lang="ru-RU" sz="2000" dirty="0"/>
              <a:t> </a:t>
            </a:r>
            <a:r>
              <a:rPr lang="ru-RU" sz="2000" dirty="0" err="1"/>
              <a:t>ва</a:t>
            </a:r>
            <a:r>
              <a:rPr lang="ru-RU" sz="2000" dirty="0"/>
              <a:t> </a:t>
            </a:r>
            <a:r>
              <a:rPr lang="ru-RU" sz="2000" dirty="0" err="1"/>
              <a:t>субтропик</a:t>
            </a:r>
            <a:r>
              <a:rPr lang="ru-RU" sz="2000" dirty="0"/>
              <a:t> </a:t>
            </a:r>
            <a:r>
              <a:rPr lang="ru-RU" sz="2000" dirty="0" err="1"/>
              <a:t>шароитларда</a:t>
            </a:r>
            <a:r>
              <a:rPr lang="ru-RU" sz="2000" dirty="0"/>
              <a:t> </a:t>
            </a:r>
            <a:r>
              <a:rPr lang="ru-RU" sz="2000" dirty="0" err="1"/>
              <a:t>бир</a:t>
            </a:r>
            <a:r>
              <a:rPr lang="ru-RU" sz="2000" dirty="0"/>
              <a:t> </a:t>
            </a:r>
            <a:r>
              <a:rPr lang="ru-RU" sz="2000" dirty="0" err="1"/>
              <a:t>йиллик</a:t>
            </a:r>
            <a:r>
              <a:rPr lang="ru-RU" sz="2000" dirty="0"/>
              <a:t> </a:t>
            </a:r>
            <a:r>
              <a:rPr lang="ru-RU" sz="2000" dirty="0" err="1"/>
              <a:t>ўсимлик</a:t>
            </a:r>
            <a:r>
              <a:rPr lang="ru-RU" sz="2000" dirty="0"/>
              <a:t>. </a:t>
            </a:r>
            <a:r>
              <a:rPr lang="ru-RU" sz="2000" dirty="0" err="1"/>
              <a:t>Қалампирлар</a:t>
            </a:r>
            <a:r>
              <a:rPr lang="ru-RU" sz="2000" dirty="0"/>
              <a:t> (</a:t>
            </a:r>
            <a:r>
              <a:rPr lang="ru-RU" sz="2000" dirty="0" err="1"/>
              <a:t>аччиқ</a:t>
            </a:r>
            <a:r>
              <a:rPr lang="ru-RU" sz="2000" dirty="0"/>
              <a:t>, ширин) – </a:t>
            </a:r>
            <a:r>
              <a:rPr lang="ru-RU" sz="2000" dirty="0" err="1"/>
              <a:t>иссиқсевар</a:t>
            </a:r>
            <a:r>
              <a:rPr lang="ru-RU" sz="2000" dirty="0"/>
              <a:t>, </a:t>
            </a:r>
            <a:r>
              <a:rPr lang="ru-RU" sz="2000" dirty="0" err="1"/>
              <a:t>ўсув</a:t>
            </a:r>
            <a:r>
              <a:rPr lang="ru-RU" sz="2000" dirty="0"/>
              <a:t> </a:t>
            </a:r>
            <a:r>
              <a:rPr lang="ru-RU" sz="2000" dirty="0" err="1"/>
              <a:t>даври</a:t>
            </a:r>
            <a:r>
              <a:rPr lang="ru-RU" sz="2000" dirty="0"/>
              <a:t> (</a:t>
            </a:r>
            <a:r>
              <a:rPr lang="ru-RU" sz="2000" dirty="0" err="1"/>
              <a:t>ўсимлик</a:t>
            </a:r>
            <a:r>
              <a:rPr lang="ru-RU" sz="2000" dirty="0"/>
              <a:t> </a:t>
            </a:r>
            <a:r>
              <a:rPr lang="ru-RU" sz="2000" dirty="0" err="1"/>
              <a:t>кўкаргандан</a:t>
            </a:r>
            <a:r>
              <a:rPr lang="ru-RU" sz="2000" dirty="0"/>
              <a:t> </a:t>
            </a:r>
            <a:r>
              <a:rPr lang="ru-RU" sz="2000" dirty="0" err="1"/>
              <a:t>мевалари</a:t>
            </a:r>
            <a:r>
              <a:rPr lang="ru-RU" sz="2000" dirty="0"/>
              <a:t> </a:t>
            </a:r>
            <a:r>
              <a:rPr lang="ru-RU" sz="2000" dirty="0" err="1"/>
              <a:t>пишгунча</a:t>
            </a:r>
            <a:r>
              <a:rPr lang="ru-RU" sz="2000" dirty="0"/>
              <a:t>) – 120-160 кун. </a:t>
            </a:r>
            <a:r>
              <a:rPr lang="ru-RU" sz="2000" dirty="0" err="1"/>
              <a:t>Қулай</a:t>
            </a:r>
            <a:r>
              <a:rPr lang="ru-RU" sz="2000" dirty="0"/>
              <a:t> </a:t>
            </a:r>
            <a:r>
              <a:rPr lang="ru-RU" sz="2000" dirty="0" err="1"/>
              <a:t>ҳарорат</a:t>
            </a:r>
            <a:r>
              <a:rPr lang="ru-RU" sz="2000" dirty="0"/>
              <a:t> 18-250С </a:t>
            </a:r>
            <a:r>
              <a:rPr lang="ru-RU" sz="2000" dirty="0" err="1"/>
              <a:t>бўлиб</a:t>
            </a:r>
            <a:r>
              <a:rPr lang="ru-RU" sz="2000" dirty="0"/>
              <a:t>, 11-130С </a:t>
            </a:r>
            <a:r>
              <a:rPr lang="ru-RU" sz="2000" dirty="0" err="1"/>
              <a:t>ҳароратда</a:t>
            </a:r>
            <a:r>
              <a:rPr lang="ru-RU" sz="2000" dirty="0"/>
              <a:t> </a:t>
            </a:r>
            <a:r>
              <a:rPr lang="ru-RU" sz="2000" dirty="0" err="1"/>
              <a:t>ўсимликлар</a:t>
            </a:r>
            <a:r>
              <a:rPr lang="ru-RU" sz="2000" dirty="0"/>
              <a:t> </a:t>
            </a:r>
            <a:r>
              <a:rPr lang="ru-RU" sz="2000" dirty="0" err="1"/>
              <a:t>ўсишдан</a:t>
            </a:r>
            <a:r>
              <a:rPr lang="ru-RU" sz="2000" dirty="0"/>
              <a:t> </a:t>
            </a:r>
            <a:r>
              <a:rPr lang="ru-RU" sz="2000" dirty="0" err="1"/>
              <a:t>тўхтайди</a:t>
            </a:r>
            <a:r>
              <a:rPr lang="ru-RU" sz="2000" dirty="0"/>
              <a:t> </a:t>
            </a:r>
            <a:r>
              <a:rPr lang="ru-RU" sz="2000" dirty="0" err="1"/>
              <a:t>ва</a:t>
            </a:r>
            <a:r>
              <a:rPr lang="ru-RU" sz="2000" dirty="0"/>
              <a:t> –0,5-10С </a:t>
            </a:r>
            <a:r>
              <a:rPr lang="ru-RU" sz="2000" dirty="0" err="1"/>
              <a:t>совуқдан</a:t>
            </a:r>
            <a:r>
              <a:rPr lang="ru-RU" sz="2000" dirty="0"/>
              <a:t> </a:t>
            </a:r>
            <a:r>
              <a:rPr lang="ru-RU" sz="2000" dirty="0" err="1"/>
              <a:t>нобуд</a:t>
            </a:r>
            <a:r>
              <a:rPr lang="ru-RU" sz="2000" dirty="0"/>
              <a:t> </a:t>
            </a:r>
            <a:r>
              <a:rPr lang="ru-RU" sz="2000" dirty="0" err="1"/>
              <a:t>бўлади</a:t>
            </a:r>
            <a:r>
              <a:rPr lang="ru-RU" sz="2000" dirty="0"/>
              <a:t> .</a:t>
            </a:r>
          </a:p>
        </p:txBody>
      </p:sp>
      <p:pic>
        <p:nvPicPr>
          <p:cNvPr id="19458" name="Picture 2" descr="Image result for Ð¿ÐµÑÐµ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5013176"/>
            <a:ext cx="2736304" cy="1844824"/>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Image result for Ð¿ÐµÑÐµ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140968"/>
            <a:ext cx="27241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Image result for Ð¿ÐµÑÐµ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3068961"/>
            <a:ext cx="2880320"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1841" y="4941169"/>
            <a:ext cx="2952328" cy="1916832"/>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Image result for Ð¿ÐµÑÐµÑ"/>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56176" y="2996952"/>
            <a:ext cx="2857500" cy="3861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4961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188640"/>
            <a:ext cx="4176464" cy="1143000"/>
          </a:xfrm>
        </p:spPr>
        <p:txBody>
          <a:bodyPr>
            <a:normAutofit/>
          </a:bodyPr>
          <a:lstStyle/>
          <a:p>
            <a:r>
              <a:rPr lang="ru-RU" b="1" dirty="0" smtClean="0"/>
              <a:t>БАҚЛАЖОН</a:t>
            </a:r>
            <a:endParaRPr lang="ru-RU" dirty="0"/>
          </a:p>
        </p:txBody>
      </p:sp>
      <p:sp>
        <p:nvSpPr>
          <p:cNvPr id="3" name="Объект 2"/>
          <p:cNvSpPr>
            <a:spLocks noGrp="1"/>
          </p:cNvSpPr>
          <p:nvPr>
            <p:ph idx="1"/>
          </p:nvPr>
        </p:nvSpPr>
        <p:spPr>
          <a:xfrm>
            <a:off x="0" y="1340768"/>
            <a:ext cx="8964488" cy="2664296"/>
          </a:xfrm>
        </p:spPr>
        <p:txBody>
          <a:bodyPr>
            <a:normAutofit/>
          </a:bodyPr>
          <a:lstStyle/>
          <a:p>
            <a:pPr algn="just"/>
            <a:r>
              <a:rPr lang="ru-RU" sz="2000" dirty="0" err="1"/>
              <a:t>Аҳамияти</a:t>
            </a:r>
            <a:r>
              <a:rPr lang="ru-RU" sz="2000" dirty="0"/>
              <a:t>. </a:t>
            </a:r>
            <a:r>
              <a:rPr lang="ru-RU" sz="2000" dirty="0" err="1"/>
              <a:t>Бақлажон</a:t>
            </a:r>
            <a:r>
              <a:rPr lang="ru-RU" sz="2000" dirty="0"/>
              <a:t> </a:t>
            </a:r>
            <a:r>
              <a:rPr lang="ru-RU" sz="2000" dirty="0" err="1"/>
              <a:t>меваси</a:t>
            </a:r>
            <a:r>
              <a:rPr lang="ru-RU" sz="2000" dirty="0"/>
              <a:t> </a:t>
            </a:r>
            <a:r>
              <a:rPr lang="ru-RU" sz="2000" dirty="0" err="1"/>
              <a:t>таркибида</a:t>
            </a:r>
            <a:r>
              <a:rPr lang="ru-RU" sz="2000" dirty="0"/>
              <a:t> </a:t>
            </a:r>
            <a:r>
              <a:rPr lang="ru-RU" sz="2000" dirty="0" err="1"/>
              <a:t>озиқ-моддалар</a:t>
            </a:r>
            <a:r>
              <a:rPr lang="ru-RU" sz="2000" dirty="0"/>
              <a:t> </a:t>
            </a:r>
            <a:r>
              <a:rPr lang="ru-RU" sz="2000" dirty="0" err="1"/>
              <a:t>ва</a:t>
            </a:r>
            <a:r>
              <a:rPr lang="ru-RU" sz="2000" dirty="0"/>
              <a:t> </a:t>
            </a:r>
            <a:r>
              <a:rPr lang="ru-RU" sz="2000" dirty="0" err="1"/>
              <a:t>витаминлар</a:t>
            </a:r>
            <a:r>
              <a:rPr lang="ru-RU" sz="2000" dirty="0"/>
              <a:t> </a:t>
            </a:r>
            <a:r>
              <a:rPr lang="ru-RU" sz="2000" dirty="0" err="1"/>
              <a:t>кўп</a:t>
            </a:r>
            <a:r>
              <a:rPr lang="ru-RU" sz="2000" dirty="0"/>
              <a:t> </a:t>
            </a:r>
            <a:r>
              <a:rPr lang="ru-RU" sz="2000" dirty="0" err="1"/>
              <a:t>эмас</a:t>
            </a:r>
            <a:r>
              <a:rPr lang="ru-RU" sz="2000" dirty="0"/>
              <a:t>. </a:t>
            </a:r>
            <a:r>
              <a:rPr lang="ru-RU" sz="2000" dirty="0" err="1"/>
              <a:t>Мевасининг</a:t>
            </a:r>
            <a:r>
              <a:rPr lang="ru-RU" sz="2000" dirty="0"/>
              <a:t> </a:t>
            </a:r>
            <a:r>
              <a:rPr lang="ru-RU" sz="2000" dirty="0" err="1"/>
              <a:t>биокимёвий</a:t>
            </a:r>
            <a:r>
              <a:rPr lang="ru-RU" sz="2000" dirty="0"/>
              <a:t> </a:t>
            </a:r>
            <a:r>
              <a:rPr lang="ru-RU" sz="2000" dirty="0" err="1"/>
              <a:t>таркиби</a:t>
            </a:r>
            <a:r>
              <a:rPr lang="ru-RU" sz="2000" dirty="0"/>
              <a:t> 6-11 % </a:t>
            </a:r>
            <a:r>
              <a:rPr lang="ru-RU" sz="2000" dirty="0" err="1"/>
              <a:t>қуруқ</a:t>
            </a:r>
            <a:r>
              <a:rPr lang="ru-RU" sz="2000" dirty="0"/>
              <a:t> </a:t>
            </a:r>
            <a:r>
              <a:rPr lang="ru-RU" sz="2000" dirty="0" err="1"/>
              <a:t>моддалар</a:t>
            </a:r>
            <a:r>
              <a:rPr lang="ru-RU" sz="2000" dirty="0"/>
              <a:t>, 2,5-4 % </a:t>
            </a:r>
            <a:r>
              <a:rPr lang="ru-RU" sz="2000" dirty="0" err="1"/>
              <a:t>шакар</a:t>
            </a:r>
            <a:r>
              <a:rPr lang="ru-RU" sz="2000" dirty="0"/>
              <a:t>, 0,6-1,4 % </a:t>
            </a:r>
            <a:r>
              <a:rPr lang="ru-RU" sz="2000" dirty="0" err="1"/>
              <a:t>оқсил</a:t>
            </a:r>
            <a:r>
              <a:rPr lang="ru-RU" sz="2000" dirty="0"/>
              <a:t> </a:t>
            </a:r>
            <a:r>
              <a:rPr lang="ru-RU" sz="2000" dirty="0" err="1"/>
              <a:t>ва</a:t>
            </a:r>
            <a:r>
              <a:rPr lang="ru-RU" sz="2000" dirty="0"/>
              <a:t> 0,2-0,4 % </a:t>
            </a:r>
            <a:r>
              <a:rPr lang="ru-RU" sz="2000" dirty="0" err="1"/>
              <a:t>мойлардан</a:t>
            </a:r>
            <a:r>
              <a:rPr lang="ru-RU" sz="2000" dirty="0"/>
              <a:t> </a:t>
            </a:r>
            <a:r>
              <a:rPr lang="ru-RU" sz="2000" dirty="0" err="1"/>
              <a:t>иборат</a:t>
            </a:r>
            <a:r>
              <a:rPr lang="ru-RU" sz="2000" dirty="0"/>
              <a:t>. </a:t>
            </a:r>
            <a:r>
              <a:rPr lang="ru-RU" sz="2000" dirty="0" err="1"/>
              <a:t>Унинг</a:t>
            </a:r>
            <a:r>
              <a:rPr lang="ru-RU" sz="2000" dirty="0"/>
              <a:t> </a:t>
            </a:r>
            <a:r>
              <a:rPr lang="ru-RU" sz="2000" dirty="0" err="1"/>
              <a:t>таркибидаги</a:t>
            </a:r>
            <a:r>
              <a:rPr lang="ru-RU" sz="2000" dirty="0"/>
              <a:t> витамин «С» </a:t>
            </a:r>
            <a:r>
              <a:rPr lang="ru-RU" sz="2000" dirty="0" err="1"/>
              <a:t>миқдори</a:t>
            </a:r>
            <a:r>
              <a:rPr lang="ru-RU" sz="2000" dirty="0"/>
              <a:t> 1,5-7 мг.% </a:t>
            </a:r>
            <a:r>
              <a:rPr lang="ru-RU" sz="2000" dirty="0" err="1"/>
              <a:t>атрофида</a:t>
            </a:r>
            <a:r>
              <a:rPr lang="ru-RU" sz="2000" dirty="0"/>
              <a:t> </a:t>
            </a:r>
            <a:r>
              <a:rPr lang="ru-RU" sz="2000" dirty="0" err="1"/>
              <a:t>ўзгариб</a:t>
            </a:r>
            <a:r>
              <a:rPr lang="ru-RU" sz="2000" dirty="0"/>
              <a:t> </a:t>
            </a:r>
            <a:r>
              <a:rPr lang="ru-RU" sz="2000" dirty="0" err="1"/>
              <a:t>туради</a:t>
            </a:r>
            <a:r>
              <a:rPr lang="ru-RU" sz="2000" dirty="0"/>
              <a:t>.</a:t>
            </a:r>
          </a:p>
          <a:p>
            <a:pPr algn="just"/>
            <a:r>
              <a:rPr lang="ru-RU" sz="2000" dirty="0" err="1"/>
              <a:t>Бақлажон</a:t>
            </a:r>
            <a:r>
              <a:rPr lang="ru-RU" sz="2000" dirty="0"/>
              <a:t> </a:t>
            </a:r>
            <a:r>
              <a:rPr lang="ru-RU" sz="2000" dirty="0" err="1"/>
              <a:t>пишмаган</a:t>
            </a:r>
            <a:r>
              <a:rPr lang="ru-RU" sz="2000" dirty="0"/>
              <a:t> </a:t>
            </a:r>
            <a:r>
              <a:rPr lang="ru-RU" sz="2000" dirty="0" err="1"/>
              <a:t>барра</a:t>
            </a:r>
            <a:r>
              <a:rPr lang="ru-RU" sz="2000" dirty="0"/>
              <a:t> </a:t>
            </a:r>
            <a:r>
              <a:rPr lang="ru-RU" sz="2000" dirty="0" err="1"/>
              <a:t>мевалари</a:t>
            </a:r>
            <a:r>
              <a:rPr lang="ru-RU" sz="2000" dirty="0"/>
              <a:t> </a:t>
            </a:r>
            <a:r>
              <a:rPr lang="ru-RU" sz="2000" dirty="0" err="1"/>
              <a:t>мазалилиги</a:t>
            </a:r>
            <a:r>
              <a:rPr lang="ru-RU" sz="2000" dirty="0"/>
              <a:t> </a:t>
            </a:r>
            <a:r>
              <a:rPr lang="ru-RU" sz="2000" dirty="0" err="1"/>
              <a:t>учун</a:t>
            </a:r>
            <a:r>
              <a:rPr lang="ru-RU" sz="2000" dirty="0"/>
              <a:t> </a:t>
            </a:r>
            <a:r>
              <a:rPr lang="ru-RU" sz="2000" dirty="0" err="1"/>
              <a:t>озиқ-овқатга</a:t>
            </a:r>
            <a:r>
              <a:rPr lang="ru-RU" sz="2000" dirty="0"/>
              <a:t> </a:t>
            </a:r>
            <a:r>
              <a:rPr lang="ru-RU" sz="2000" dirty="0" err="1"/>
              <a:t>ишлатилади</a:t>
            </a:r>
            <a:r>
              <a:rPr lang="ru-RU" sz="2000" dirty="0"/>
              <a:t> </a:t>
            </a:r>
            <a:r>
              <a:rPr lang="ru-RU" sz="2000" dirty="0" err="1"/>
              <a:t>ва</a:t>
            </a:r>
            <a:r>
              <a:rPr lang="ru-RU" sz="2000" dirty="0"/>
              <a:t> </a:t>
            </a:r>
            <a:r>
              <a:rPr lang="ru-RU" sz="2000" dirty="0" err="1"/>
              <a:t>консерва</a:t>
            </a:r>
            <a:r>
              <a:rPr lang="ru-RU" sz="2000" dirty="0"/>
              <a:t> </a:t>
            </a:r>
            <a:r>
              <a:rPr lang="ru-RU" sz="2000" dirty="0" err="1"/>
              <a:t>саноатига</a:t>
            </a:r>
            <a:r>
              <a:rPr lang="ru-RU" sz="2000" dirty="0"/>
              <a:t> </a:t>
            </a:r>
            <a:r>
              <a:rPr lang="ru-RU" sz="2000" dirty="0" err="1"/>
              <a:t>хом-ашё</a:t>
            </a:r>
            <a:r>
              <a:rPr lang="ru-RU" sz="2000" dirty="0"/>
              <a:t> </a:t>
            </a:r>
            <a:r>
              <a:rPr lang="ru-RU" sz="2000" dirty="0" err="1"/>
              <a:t>ҳисобланади</a:t>
            </a:r>
            <a:r>
              <a:rPr lang="ru-RU" sz="2000" dirty="0"/>
              <a:t>. </a:t>
            </a:r>
            <a:r>
              <a:rPr lang="ru-RU" sz="2000" dirty="0" err="1"/>
              <a:t>Пишган</a:t>
            </a:r>
            <a:r>
              <a:rPr lang="ru-RU" sz="2000" dirty="0"/>
              <a:t> </a:t>
            </a:r>
            <a:r>
              <a:rPr lang="ru-RU" sz="2000" dirty="0" err="1"/>
              <a:t>уруғи</a:t>
            </a:r>
            <a:r>
              <a:rPr lang="ru-RU" sz="2000" dirty="0"/>
              <a:t> </a:t>
            </a:r>
            <a:r>
              <a:rPr lang="ru-RU" sz="2000" dirty="0" err="1"/>
              <a:t>қотган</a:t>
            </a:r>
            <a:r>
              <a:rPr lang="ru-RU" sz="2000" dirty="0"/>
              <a:t> </a:t>
            </a:r>
            <a:r>
              <a:rPr lang="ru-RU" sz="2000" dirty="0" err="1"/>
              <a:t>меваларида</a:t>
            </a:r>
            <a:r>
              <a:rPr lang="ru-RU" sz="2000" dirty="0"/>
              <a:t> соланин М, </a:t>
            </a:r>
            <a:r>
              <a:rPr lang="ru-RU" sz="2000" dirty="0" err="1"/>
              <a:t>яъни</a:t>
            </a:r>
            <a:r>
              <a:rPr lang="ru-RU" sz="2000" dirty="0"/>
              <a:t> </a:t>
            </a:r>
            <a:r>
              <a:rPr lang="ru-RU" sz="2000" dirty="0" err="1"/>
              <a:t>мелонген</a:t>
            </a:r>
            <a:r>
              <a:rPr lang="ru-RU" sz="2000" dirty="0"/>
              <a:t> </a:t>
            </a:r>
            <a:r>
              <a:rPr lang="ru-RU" sz="2000" dirty="0" err="1"/>
              <a:t>деб</a:t>
            </a:r>
            <a:r>
              <a:rPr lang="ru-RU" sz="2000" dirty="0"/>
              <a:t> </a:t>
            </a:r>
            <a:r>
              <a:rPr lang="ru-RU" sz="2000" dirty="0" err="1"/>
              <a:t>аталанувчи</a:t>
            </a:r>
            <a:r>
              <a:rPr lang="ru-RU" sz="2000" dirty="0"/>
              <a:t> </a:t>
            </a:r>
            <a:r>
              <a:rPr lang="ru-RU" sz="2000" dirty="0" err="1"/>
              <a:t>тахир</a:t>
            </a:r>
            <a:r>
              <a:rPr lang="ru-RU" sz="2000" dirty="0"/>
              <a:t> </a:t>
            </a:r>
            <a:r>
              <a:rPr lang="ru-RU" sz="2000" dirty="0" err="1"/>
              <a:t>модда</a:t>
            </a:r>
            <a:r>
              <a:rPr lang="ru-RU" sz="2000" dirty="0"/>
              <a:t> </a:t>
            </a:r>
            <a:r>
              <a:rPr lang="ru-RU" sz="2000" dirty="0" err="1"/>
              <a:t>алколоид</a:t>
            </a:r>
            <a:r>
              <a:rPr lang="ru-RU" sz="2000" dirty="0"/>
              <a:t> </a:t>
            </a:r>
            <a:r>
              <a:rPr lang="ru-RU" sz="2000" dirty="0" err="1"/>
              <a:t>тўпланиб</a:t>
            </a:r>
            <a:r>
              <a:rPr lang="ru-RU" sz="2000" dirty="0"/>
              <a:t>, </a:t>
            </a:r>
            <a:r>
              <a:rPr lang="ru-RU" sz="2000" dirty="0" err="1"/>
              <a:t>уни</a:t>
            </a:r>
            <a:r>
              <a:rPr lang="ru-RU" sz="2000" dirty="0"/>
              <a:t> </a:t>
            </a:r>
            <a:r>
              <a:rPr lang="ru-RU" sz="2000" dirty="0" err="1"/>
              <a:t>истеъмолга</a:t>
            </a:r>
            <a:r>
              <a:rPr lang="ru-RU" sz="2000" dirty="0"/>
              <a:t> </a:t>
            </a:r>
            <a:r>
              <a:rPr lang="ru-RU" sz="2000" dirty="0" err="1"/>
              <a:t>яроқсиз</a:t>
            </a:r>
            <a:r>
              <a:rPr lang="ru-RU" sz="2000" dirty="0"/>
              <a:t> </a:t>
            </a:r>
            <a:r>
              <a:rPr lang="ru-RU" sz="2000" dirty="0" err="1"/>
              <a:t>қилиб</a:t>
            </a:r>
            <a:r>
              <a:rPr lang="ru-RU" sz="2000" dirty="0"/>
              <a:t> </a:t>
            </a:r>
            <a:r>
              <a:rPr lang="ru-RU" sz="2000" dirty="0" err="1"/>
              <a:t>қўяди</a:t>
            </a:r>
            <a:r>
              <a:rPr lang="ru-RU" sz="2000" dirty="0"/>
              <a:t>.</a:t>
            </a:r>
          </a:p>
          <a:p>
            <a:pPr algn="just"/>
            <a:endParaRPr lang="ru-RU" sz="2000" dirty="0"/>
          </a:p>
        </p:txBody>
      </p:sp>
      <p:pic>
        <p:nvPicPr>
          <p:cNvPr id="20482" name="Picture 2" descr="Image result for Ð±Ð°ÐºÐ»Ð°Ð¶Ð¾Ð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4005064"/>
            <a:ext cx="252028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Image result for Ð±Ð°ÐºÐ»Ð°Ð¶Ð¾Ð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4221088"/>
            <a:ext cx="3024336" cy="252028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4"/>
          <a:stretch>
            <a:fillRect/>
          </a:stretch>
        </p:blipFill>
        <p:spPr>
          <a:xfrm>
            <a:off x="6012160" y="4077072"/>
            <a:ext cx="2724150" cy="2780928"/>
          </a:xfrm>
          <a:prstGeom prst="rect">
            <a:avLst/>
          </a:prstGeom>
        </p:spPr>
      </p:pic>
    </p:spTree>
    <p:extLst>
      <p:ext uri="{BB962C8B-B14F-4D97-AF65-F5344CB8AC3E}">
        <p14:creationId xmlns:p14="http://schemas.microsoft.com/office/powerpoint/2010/main" val="18626979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579296" cy="1224136"/>
          </a:xfrm>
        </p:spPr>
        <p:txBody>
          <a:bodyPr>
            <a:noAutofit/>
          </a:bodyPr>
          <a:lstStyle/>
          <a:p>
            <a:pPr algn="ctr"/>
            <a:r>
              <a:rPr lang="ru-RU" sz="4000" b="1" dirty="0" err="1"/>
              <a:t>Ўзбекистон</a:t>
            </a:r>
            <a:r>
              <a:rPr lang="uz-Cyrl-UZ" sz="4000" b="1" dirty="0"/>
              <a:t>да</a:t>
            </a:r>
            <a:r>
              <a:rPr lang="ru-RU" sz="4000" b="1" dirty="0"/>
              <a:t> </a:t>
            </a:r>
            <a:r>
              <a:rPr lang="ru-RU" sz="4000" b="1" dirty="0" err="1"/>
              <a:t>экиладиган</a:t>
            </a:r>
            <a:r>
              <a:rPr lang="ru-RU" sz="4000" b="1" dirty="0"/>
              <a:t> </a:t>
            </a:r>
            <a:r>
              <a:rPr lang="ru-RU" sz="4000" b="1" dirty="0" err="1"/>
              <a:t>бақлажон</a:t>
            </a:r>
            <a:r>
              <a:rPr lang="ru-RU" sz="4000" b="1" dirty="0"/>
              <a:t> </a:t>
            </a:r>
            <a:r>
              <a:rPr lang="ru-RU" sz="4000" b="1" dirty="0" err="1"/>
              <a:t>навларининг</a:t>
            </a:r>
            <a:r>
              <a:rPr lang="ru-RU" sz="4000" b="1" dirty="0"/>
              <a:t> </a:t>
            </a:r>
            <a:r>
              <a:rPr lang="ru-RU" sz="4000" b="1" dirty="0" err="1" smtClean="0"/>
              <a:t>таърифи</a:t>
            </a:r>
            <a:endParaRPr lang="ru-RU" sz="4000" dirty="0"/>
          </a:p>
        </p:txBody>
      </p:sp>
      <p:graphicFrame>
        <p:nvGraphicFramePr>
          <p:cNvPr id="4" name="Таблица 3"/>
          <p:cNvGraphicFramePr>
            <a:graphicFrameLocks noGrp="1"/>
          </p:cNvGraphicFramePr>
          <p:nvPr>
            <p:extLst>
              <p:ext uri="{D42A27DB-BD31-4B8C-83A1-F6EECF244321}">
                <p14:modId xmlns:p14="http://schemas.microsoft.com/office/powerpoint/2010/main" val="3994005421"/>
              </p:ext>
            </p:extLst>
          </p:nvPr>
        </p:nvGraphicFramePr>
        <p:xfrm>
          <a:off x="332544" y="1628800"/>
          <a:ext cx="8820471" cy="4922837"/>
        </p:xfrm>
        <a:graphic>
          <a:graphicData uri="http://schemas.openxmlformats.org/drawingml/2006/table">
            <a:tbl>
              <a:tblPr>
                <a:tableStyleId>{37CE84F3-28C3-443E-9E96-99CF82512B78}</a:tableStyleId>
              </a:tblPr>
              <a:tblGrid>
                <a:gridCol w="463957"/>
                <a:gridCol w="1624730"/>
                <a:gridCol w="1744689"/>
                <a:gridCol w="1160774"/>
                <a:gridCol w="1160774"/>
                <a:gridCol w="2665547"/>
              </a:tblGrid>
              <a:tr h="351631">
                <a:tc>
                  <a:txBody>
                    <a:bodyPr/>
                    <a:lstStyle/>
                    <a:p>
                      <a:pPr algn="ctr">
                        <a:spcAft>
                          <a:spcPts val="0"/>
                        </a:spcAft>
                      </a:pPr>
                      <a:r>
                        <a:rPr lang="ru-RU" sz="1000" spc="50">
                          <a:effectLst/>
                        </a:rPr>
                        <a:t>№</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Нав номи</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Яратилган жойи</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Ўсув даври</a:t>
                      </a:r>
                      <a:endParaRPr lang="ru-RU" sz="1000">
                        <a:effectLst/>
                      </a:endParaRPr>
                    </a:p>
                    <a:p>
                      <a:pPr algn="ctr">
                        <a:spcAft>
                          <a:spcPts val="0"/>
                        </a:spcAft>
                      </a:pPr>
                      <a:r>
                        <a:rPr lang="ru-RU" sz="1000" spc="50">
                          <a:effectLst/>
                        </a:rPr>
                        <a:t>давомийлиги</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Ҳосил</a:t>
                      </a:r>
                      <a:r>
                        <a:rPr lang="uz-Cyrl-UZ" sz="1000" spc="50">
                          <a:effectLst/>
                        </a:rPr>
                        <a:t>-</a:t>
                      </a:r>
                      <a:r>
                        <a:rPr lang="ru-RU" sz="1000" spc="50">
                          <a:effectLst/>
                        </a:rPr>
                        <a:t>дорлиги, ц/га</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Ўсимлик, мева ва уруғ белгилари</a:t>
                      </a:r>
                      <a:endParaRPr lang="ru-RU" sz="1000">
                        <a:effectLst/>
                        <a:latin typeface="Times New Roman" panose="02020603050405020304" pitchFamily="18" charset="0"/>
                        <a:ea typeface="Times New Roman" panose="02020603050405020304" pitchFamily="18" charset="0"/>
                      </a:endParaRPr>
                    </a:p>
                  </a:txBody>
                  <a:tcPr marL="58787" marR="5878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79078">
                <a:tc>
                  <a:txBody>
                    <a:bodyPr/>
                    <a:lstStyle/>
                    <a:p>
                      <a:pPr algn="just">
                        <a:spcAft>
                          <a:spcPts val="0"/>
                        </a:spcAft>
                      </a:pPr>
                      <a:r>
                        <a:rPr lang="ru-RU" sz="1000" spc="50">
                          <a:effectLst/>
                        </a:rPr>
                        <a:t>1.</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Болгарский 87</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ЎзСПЭКИТИ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Ўртапишар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550-600</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Ўсимлик паст бўйли. Меваси йирик, цилин-дрсимон, тўқ бинафша рангли. </a:t>
                      </a:r>
                      <a:r>
                        <a:rPr lang="uz-Cyrl-UZ" sz="1000" spc="50">
                          <a:effectLst/>
                        </a:rPr>
                        <a:t>Э</a:t>
                      </a:r>
                      <a:r>
                        <a:rPr lang="ru-RU" sz="1000" spc="50">
                          <a:effectLst/>
                        </a:rPr>
                        <a:t>ти оқ, юмшоқ, хўраки ва консервалашга яроқли.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3262">
                <a:tc>
                  <a:txBody>
                    <a:bodyPr/>
                    <a:lstStyle/>
                    <a:p>
                      <a:pPr algn="just">
                        <a:spcAft>
                          <a:spcPts val="0"/>
                        </a:spcAft>
                      </a:pPr>
                      <a:r>
                        <a:rPr lang="ru-RU" sz="1000" spc="50">
                          <a:effectLst/>
                        </a:rPr>
                        <a:t>2.</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Длинный-фиолетовый</a:t>
                      </a:r>
                      <a:endParaRPr lang="ru-RU" sz="1000">
                        <a:effectLst/>
                      </a:endParaRPr>
                    </a:p>
                    <a:p>
                      <a:pPr algn="ctr">
                        <a:spcAft>
                          <a:spcPts val="0"/>
                        </a:spcAft>
                      </a:pPr>
                      <a:r>
                        <a:rPr lang="ru-RU" sz="1000" spc="50">
                          <a:effectLst/>
                        </a:rPr>
                        <a:t>239</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ВИР Маяк тажриба селекция станцияси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Ўртапишар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600-675</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Ўсимлик тик баланд  бўйли, меваси йирик, цилиндрсимон, бинафша рангли, эти оқ, юмшоқ. Консер-валашга яроқли.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4894">
                <a:tc>
                  <a:txBody>
                    <a:bodyPr/>
                    <a:lstStyle/>
                    <a:p>
                      <a:pPr algn="just">
                        <a:spcAft>
                          <a:spcPts val="0"/>
                        </a:spcAft>
                      </a:pPr>
                      <a:r>
                        <a:rPr lang="ru-RU" sz="1000" spc="50">
                          <a:effectLst/>
                        </a:rPr>
                        <a:t>3.</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Аврора</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 ЎзСПЭКИТИ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Ўртапишар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650-700</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Ўсимлик баланд  бўйли, меваси йирик, цилиндрсимон, тўқ бинафша рангли. Қ</a:t>
                      </a:r>
                      <a:r>
                        <a:rPr lang="uz-Cyrl-UZ" sz="1000" spc="50">
                          <a:effectLst/>
                        </a:rPr>
                        <a:t>у</a:t>
                      </a:r>
                      <a:r>
                        <a:rPr lang="ru-RU" sz="1000" spc="50">
                          <a:effectLst/>
                        </a:rPr>
                        <a:t>р-ғоқчиликка чидамли. Консервалашда ва рўзғорда ишлатилади.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4894">
                <a:tc>
                  <a:txBody>
                    <a:bodyPr/>
                    <a:lstStyle/>
                    <a:p>
                      <a:pPr algn="just">
                        <a:spcAft>
                          <a:spcPts val="0"/>
                        </a:spcAft>
                      </a:pPr>
                      <a:r>
                        <a:rPr lang="ru-RU" sz="1000" spc="50">
                          <a:effectLst/>
                        </a:rPr>
                        <a:t>4.</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Ереванский 3</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1000" spc="50">
                          <a:effectLst/>
                        </a:rPr>
                        <a:t> Арманистон сабзавотчилик тажриба селекция станцияси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Ўртапишар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600-650</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Ўсимлик баланд  бўйли, меваси йирик, цилиндрсимон, тўқ бинафша рангли, кам  уруғли. Эти оқ, юмшоқ. Консервалаш учун ва истеъмол рўзғорда ишлатилади.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79078">
                <a:tc>
                  <a:txBody>
                    <a:bodyPr/>
                    <a:lstStyle/>
                    <a:p>
                      <a:pPr algn="just">
                        <a:spcAft>
                          <a:spcPts val="0"/>
                        </a:spcAft>
                      </a:pPr>
                      <a:r>
                        <a:rPr lang="ru-RU" sz="1000" spc="50">
                          <a:effectLst/>
                        </a:rPr>
                        <a:t>5.</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Гигантский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 ВИР Ўрта Осиё тажриба селекция станцияси</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Ўртатезпишар </a:t>
                      </a:r>
                      <a:endParaRPr lang="ru-RU" sz="1000">
                        <a:effectLst/>
                      </a:endParaRPr>
                    </a:p>
                    <a:p>
                      <a:pPr algn="just">
                        <a:spcAft>
                          <a:spcPts val="0"/>
                        </a:spcAft>
                      </a:pPr>
                      <a:r>
                        <a:rPr lang="ru-RU" sz="1000" spc="50">
                          <a:effectLst/>
                        </a:rPr>
                        <a:t>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a:effectLst/>
                        </a:rPr>
                        <a:t>500-550 </a:t>
                      </a:r>
                      <a:endParaRPr lang="ru-RU" sz="100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ru-RU" sz="1000" spc="50" dirty="0">
                          <a:effectLst/>
                        </a:rPr>
                        <a:t>     </a:t>
                      </a:r>
                      <a:r>
                        <a:rPr lang="ru-RU" sz="1000" spc="50" dirty="0" err="1">
                          <a:effectLst/>
                        </a:rPr>
                        <a:t>Ўсимлик</a:t>
                      </a:r>
                      <a:r>
                        <a:rPr lang="ru-RU" sz="1000" spc="50" dirty="0">
                          <a:effectLst/>
                        </a:rPr>
                        <a:t> баланд  </a:t>
                      </a:r>
                      <a:r>
                        <a:rPr lang="ru-RU" sz="1000" spc="50" dirty="0" err="1">
                          <a:effectLst/>
                        </a:rPr>
                        <a:t>бўйли</a:t>
                      </a:r>
                      <a:r>
                        <a:rPr lang="ru-RU" sz="1000" spc="50" dirty="0">
                          <a:effectLst/>
                        </a:rPr>
                        <a:t>, </a:t>
                      </a:r>
                      <a:r>
                        <a:rPr lang="ru-RU" sz="1000" spc="50" dirty="0" err="1">
                          <a:effectLst/>
                        </a:rPr>
                        <a:t>меваси</a:t>
                      </a:r>
                      <a:r>
                        <a:rPr lang="ru-RU" sz="1000" spc="50" dirty="0">
                          <a:effectLst/>
                        </a:rPr>
                        <a:t> </a:t>
                      </a:r>
                      <a:r>
                        <a:rPr lang="ru-RU" sz="1000" spc="50" dirty="0" err="1">
                          <a:effectLst/>
                        </a:rPr>
                        <a:t>йирик</a:t>
                      </a:r>
                      <a:r>
                        <a:rPr lang="ru-RU" sz="1000" spc="50" dirty="0">
                          <a:effectLst/>
                        </a:rPr>
                        <a:t>,-</a:t>
                      </a:r>
                      <a:r>
                        <a:rPr lang="ru-RU" sz="1000" spc="50" dirty="0" err="1">
                          <a:effectLst/>
                        </a:rPr>
                        <a:t>узунчоқ</a:t>
                      </a:r>
                      <a:r>
                        <a:rPr lang="ru-RU" sz="1000" spc="50" dirty="0">
                          <a:effectLst/>
                        </a:rPr>
                        <a:t>, цилиндр-</a:t>
                      </a:r>
                      <a:r>
                        <a:rPr lang="ru-RU" sz="1000" spc="50" dirty="0" err="1">
                          <a:effectLst/>
                        </a:rPr>
                        <a:t>симон</a:t>
                      </a:r>
                      <a:r>
                        <a:rPr lang="ru-RU" sz="1000" spc="50" dirty="0">
                          <a:effectLst/>
                        </a:rPr>
                        <a:t>, </a:t>
                      </a:r>
                      <a:r>
                        <a:rPr lang="ru-RU" sz="1000" spc="50" dirty="0" err="1">
                          <a:effectLst/>
                        </a:rPr>
                        <a:t>тўқ</a:t>
                      </a:r>
                      <a:r>
                        <a:rPr lang="ru-RU" sz="1000" spc="50" dirty="0">
                          <a:effectLst/>
                        </a:rPr>
                        <a:t> </a:t>
                      </a:r>
                      <a:r>
                        <a:rPr lang="ru-RU" sz="1000" spc="50" dirty="0" err="1">
                          <a:effectLst/>
                        </a:rPr>
                        <a:t>бинафша</a:t>
                      </a:r>
                      <a:r>
                        <a:rPr lang="ru-RU" sz="1000" spc="50" dirty="0">
                          <a:effectLst/>
                        </a:rPr>
                        <a:t> </a:t>
                      </a:r>
                      <a:r>
                        <a:rPr lang="ru-RU" sz="1000" spc="50" dirty="0" err="1">
                          <a:effectLst/>
                        </a:rPr>
                        <a:t>ялтироқ</a:t>
                      </a:r>
                      <a:r>
                        <a:rPr lang="ru-RU" sz="1000" spc="50" dirty="0">
                          <a:effectLst/>
                        </a:rPr>
                        <a:t>, эти </a:t>
                      </a:r>
                      <a:r>
                        <a:rPr lang="ru-RU" sz="1000" spc="50" dirty="0" err="1">
                          <a:effectLst/>
                        </a:rPr>
                        <a:t>оқ</a:t>
                      </a:r>
                      <a:r>
                        <a:rPr lang="ru-RU" sz="1000" spc="50" dirty="0">
                          <a:effectLst/>
                        </a:rPr>
                        <a:t>, </a:t>
                      </a:r>
                      <a:r>
                        <a:rPr lang="ru-RU" sz="1000" spc="50" dirty="0" err="1">
                          <a:effectLst/>
                        </a:rPr>
                        <a:t>юмшоқ</a:t>
                      </a:r>
                      <a:r>
                        <a:rPr lang="ru-RU" sz="1000" spc="50" dirty="0">
                          <a:effectLst/>
                        </a:rPr>
                        <a:t>. </a:t>
                      </a:r>
                      <a:r>
                        <a:rPr lang="ru-RU" sz="1000" spc="50" dirty="0" err="1">
                          <a:effectLst/>
                        </a:rPr>
                        <a:t>Консервалаш</a:t>
                      </a:r>
                      <a:r>
                        <a:rPr lang="ru-RU" sz="1000" spc="50" dirty="0">
                          <a:effectLst/>
                        </a:rPr>
                        <a:t> </a:t>
                      </a:r>
                      <a:r>
                        <a:rPr lang="ru-RU" sz="1000" spc="50" dirty="0" err="1">
                          <a:effectLst/>
                        </a:rPr>
                        <a:t>учун</a:t>
                      </a:r>
                      <a:r>
                        <a:rPr lang="ru-RU" sz="1000" spc="50" dirty="0">
                          <a:effectLst/>
                        </a:rPr>
                        <a:t> </a:t>
                      </a:r>
                      <a:r>
                        <a:rPr lang="ru-RU" sz="1000" spc="50" dirty="0" err="1">
                          <a:effectLst/>
                        </a:rPr>
                        <a:t>яроқли</a:t>
                      </a:r>
                      <a:r>
                        <a:rPr lang="ru-RU" sz="1000" spc="50" dirty="0">
                          <a:effectLst/>
                        </a:rPr>
                        <a:t>.</a:t>
                      </a:r>
                      <a:endParaRPr lang="ru-RU" sz="1000" dirty="0">
                        <a:effectLst/>
                        <a:latin typeface="Times New Roman" panose="02020603050405020304" pitchFamily="18" charset="0"/>
                        <a:ea typeface="Times New Roman" panose="02020603050405020304" pitchFamily="18" charset="0"/>
                      </a:endParaRPr>
                    </a:p>
                  </a:txBody>
                  <a:tcPr marL="58787" marR="5878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39646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60648"/>
            <a:ext cx="8820472" cy="1154392"/>
          </a:xfrm>
          <a:solidFill>
            <a:schemeClr val="bg2">
              <a:lumMod val="90000"/>
            </a:schemeClr>
          </a:solidFill>
        </p:spPr>
        <p:txBody>
          <a:bodyPr>
            <a:normAutofit fontScale="90000"/>
          </a:bodyPr>
          <a:lstStyle/>
          <a:p>
            <a:pPr algn="ctr"/>
            <a:r>
              <a:rPr lang="ru-RU" sz="4000" b="1" dirty="0"/>
              <a:t>Помидор, </a:t>
            </a:r>
            <a:r>
              <a:rPr lang="ru-RU" sz="4000" b="1" dirty="0" err="1"/>
              <a:t>қалампир</a:t>
            </a:r>
            <a:r>
              <a:rPr lang="ru-RU" sz="4000" b="1" dirty="0"/>
              <a:t> </a:t>
            </a:r>
            <a:r>
              <a:rPr lang="ru-RU" sz="4000" b="1" dirty="0" err="1"/>
              <a:t>ва</a:t>
            </a:r>
            <a:r>
              <a:rPr lang="ru-RU" sz="4000" b="1" dirty="0"/>
              <a:t> </a:t>
            </a:r>
            <a:r>
              <a:rPr lang="ru-RU" sz="4000" b="1" dirty="0" err="1"/>
              <a:t>бақлажонни</a:t>
            </a:r>
            <a:r>
              <a:rPr lang="ru-RU" sz="4000" b="1" dirty="0"/>
              <a:t> </a:t>
            </a:r>
            <a:br>
              <a:rPr lang="ru-RU" sz="4000" b="1" dirty="0"/>
            </a:br>
            <a:r>
              <a:rPr lang="ru-RU" sz="4000" b="1" dirty="0" err="1"/>
              <a:t>уруғи</a:t>
            </a:r>
            <a:r>
              <a:rPr lang="ru-RU" sz="4000" b="1" dirty="0"/>
              <a:t> </a:t>
            </a:r>
            <a:r>
              <a:rPr lang="ru-RU" sz="4000" b="1" dirty="0" err="1"/>
              <a:t>учун</a:t>
            </a:r>
            <a:r>
              <a:rPr lang="ru-RU" sz="4000" b="1" dirty="0"/>
              <a:t> </a:t>
            </a:r>
            <a:r>
              <a:rPr lang="ru-RU" sz="4000" b="1" dirty="0" err="1" smtClean="0"/>
              <a:t>ўстириш</a:t>
            </a:r>
            <a:endParaRPr lang="ru-RU" sz="4000" b="1" dirty="0"/>
          </a:p>
        </p:txBody>
      </p:sp>
      <p:sp>
        <p:nvSpPr>
          <p:cNvPr id="3" name="Объект 2"/>
          <p:cNvSpPr>
            <a:spLocks noGrp="1"/>
          </p:cNvSpPr>
          <p:nvPr>
            <p:ph idx="1"/>
          </p:nvPr>
        </p:nvSpPr>
        <p:spPr>
          <a:xfrm>
            <a:off x="107504" y="1484784"/>
            <a:ext cx="8568952" cy="4752528"/>
          </a:xfrm>
          <a:solidFill>
            <a:schemeClr val="bg2"/>
          </a:solidFill>
        </p:spPr>
        <p:txBody>
          <a:bodyPr>
            <a:normAutofit fontScale="77500" lnSpcReduction="20000"/>
          </a:bodyPr>
          <a:lstStyle/>
          <a:p>
            <a:pPr algn="just"/>
            <a:r>
              <a:rPr lang="ru-RU" dirty="0"/>
              <a:t>Агротехника. </a:t>
            </a:r>
            <a:r>
              <a:rPr lang="ru-RU" dirty="0" err="1"/>
              <a:t>Уруғлик</a:t>
            </a:r>
            <a:r>
              <a:rPr lang="ru-RU" dirty="0"/>
              <a:t> </a:t>
            </a:r>
            <a:r>
              <a:rPr lang="ru-RU" dirty="0" err="1"/>
              <a:t>экинлар</a:t>
            </a:r>
            <a:r>
              <a:rPr lang="ru-RU" dirty="0"/>
              <a:t> </a:t>
            </a:r>
            <a:r>
              <a:rPr lang="ru-RU" dirty="0" err="1"/>
              <a:t>одатдаги</a:t>
            </a:r>
            <a:r>
              <a:rPr lang="ru-RU" dirty="0"/>
              <a:t> </a:t>
            </a:r>
            <a:r>
              <a:rPr lang="ru-RU" dirty="0" err="1"/>
              <a:t>тартибда</a:t>
            </a:r>
            <a:r>
              <a:rPr lang="ru-RU" dirty="0"/>
              <a:t>, </a:t>
            </a:r>
            <a:r>
              <a:rPr lang="ru-RU" dirty="0" err="1"/>
              <a:t>лекин</a:t>
            </a:r>
            <a:r>
              <a:rPr lang="ru-RU" dirty="0"/>
              <a:t> </a:t>
            </a:r>
            <a:r>
              <a:rPr lang="ru-RU" dirty="0" err="1"/>
              <a:t>юқори</a:t>
            </a:r>
            <a:r>
              <a:rPr lang="ru-RU" dirty="0"/>
              <a:t> </a:t>
            </a:r>
            <a:r>
              <a:rPr lang="ru-RU" dirty="0" err="1"/>
              <a:t>даражада</a:t>
            </a:r>
            <a:r>
              <a:rPr lang="ru-RU" dirty="0"/>
              <a:t> </a:t>
            </a:r>
            <a:r>
              <a:rPr lang="ru-RU" dirty="0" err="1"/>
              <a:t>парвариш</a:t>
            </a:r>
            <a:r>
              <a:rPr lang="ru-RU" dirty="0"/>
              <a:t> </a:t>
            </a:r>
            <a:r>
              <a:rPr lang="ru-RU" dirty="0" err="1"/>
              <a:t>қилиниши</a:t>
            </a:r>
            <a:r>
              <a:rPr lang="ru-RU" dirty="0"/>
              <a:t>, ер </a:t>
            </a:r>
            <a:r>
              <a:rPr lang="ru-RU" dirty="0" err="1"/>
              <a:t>танлаш</a:t>
            </a:r>
            <a:r>
              <a:rPr lang="ru-RU" dirty="0"/>
              <a:t>, </a:t>
            </a:r>
            <a:r>
              <a:rPr lang="ru-RU" dirty="0" err="1"/>
              <a:t>яхши</a:t>
            </a:r>
            <a:r>
              <a:rPr lang="ru-RU" dirty="0"/>
              <a:t> </a:t>
            </a:r>
            <a:r>
              <a:rPr lang="ru-RU" dirty="0" err="1"/>
              <a:t>ўтмишдошлардан</a:t>
            </a:r>
            <a:r>
              <a:rPr lang="ru-RU" dirty="0"/>
              <a:t> (</a:t>
            </a:r>
            <a:r>
              <a:rPr lang="ru-RU" dirty="0" err="1"/>
              <a:t>қовун</a:t>
            </a:r>
            <a:r>
              <a:rPr lang="ru-RU" dirty="0"/>
              <a:t>, </a:t>
            </a:r>
            <a:r>
              <a:rPr lang="ru-RU" dirty="0" err="1"/>
              <a:t>тарвуз</a:t>
            </a:r>
            <a:r>
              <a:rPr lang="ru-RU" dirty="0"/>
              <a:t>, карам, </a:t>
            </a:r>
            <a:r>
              <a:rPr lang="ru-RU" dirty="0" err="1"/>
              <a:t>илдизмевалилардан</a:t>
            </a:r>
            <a:r>
              <a:rPr lang="ru-RU" dirty="0"/>
              <a:t>) </a:t>
            </a:r>
            <a:r>
              <a:rPr lang="ru-RU" dirty="0" err="1"/>
              <a:t>сўнг</a:t>
            </a:r>
            <a:r>
              <a:rPr lang="ru-RU" dirty="0"/>
              <a:t> </a:t>
            </a:r>
            <a:r>
              <a:rPr lang="ru-RU" dirty="0" err="1"/>
              <a:t>жойлаштирилиши</a:t>
            </a:r>
            <a:r>
              <a:rPr lang="ru-RU" dirty="0"/>
              <a:t> </a:t>
            </a:r>
            <a:r>
              <a:rPr lang="ru-RU" dirty="0" err="1"/>
              <a:t>лозим</a:t>
            </a:r>
            <a:r>
              <a:rPr lang="ru-RU" dirty="0"/>
              <a:t>.</a:t>
            </a:r>
          </a:p>
          <a:p>
            <a:pPr algn="just"/>
            <a:r>
              <a:rPr lang="ru-RU" dirty="0" err="1"/>
              <a:t>Тарқалиш</a:t>
            </a:r>
            <a:r>
              <a:rPr lang="ru-RU" dirty="0"/>
              <a:t> </a:t>
            </a:r>
            <a:r>
              <a:rPr lang="ru-RU" dirty="0" err="1"/>
              <a:t>изоляцияси</a:t>
            </a:r>
            <a:r>
              <a:rPr lang="ru-RU" dirty="0"/>
              <a:t>. </a:t>
            </a:r>
            <a:r>
              <a:rPr lang="ru-RU" dirty="0" err="1"/>
              <a:t>Томатдош</a:t>
            </a:r>
            <a:r>
              <a:rPr lang="ru-RU" dirty="0"/>
              <a:t> </a:t>
            </a:r>
            <a:r>
              <a:rPr lang="ru-RU" dirty="0" err="1"/>
              <a:t>экинларнинг</a:t>
            </a:r>
            <a:r>
              <a:rPr lang="ru-RU" dirty="0"/>
              <a:t> </a:t>
            </a:r>
            <a:r>
              <a:rPr lang="ru-RU" dirty="0" err="1"/>
              <a:t>четдан</a:t>
            </a:r>
            <a:r>
              <a:rPr lang="ru-RU" dirty="0"/>
              <a:t> </a:t>
            </a:r>
            <a:r>
              <a:rPr lang="ru-RU" dirty="0" err="1"/>
              <a:t>чангланишига</a:t>
            </a:r>
            <a:r>
              <a:rPr lang="ru-RU" dirty="0"/>
              <a:t> </a:t>
            </a:r>
            <a:r>
              <a:rPr lang="ru-RU" dirty="0" err="1"/>
              <a:t>йўл</a:t>
            </a:r>
            <a:r>
              <a:rPr lang="ru-RU" dirty="0"/>
              <a:t> </a:t>
            </a:r>
            <a:r>
              <a:rPr lang="ru-RU" dirty="0" err="1"/>
              <a:t>қўймаслик</a:t>
            </a:r>
            <a:r>
              <a:rPr lang="ru-RU" dirty="0"/>
              <a:t> </a:t>
            </a:r>
            <a:r>
              <a:rPr lang="ru-RU" dirty="0" err="1"/>
              <a:t>учун</a:t>
            </a:r>
            <a:r>
              <a:rPr lang="ru-RU" dirty="0"/>
              <a:t> </a:t>
            </a:r>
            <a:r>
              <a:rPr lang="ru-RU" dirty="0" err="1"/>
              <a:t>уруғлик</a:t>
            </a:r>
            <a:r>
              <a:rPr lang="ru-RU" dirty="0"/>
              <a:t> </a:t>
            </a:r>
            <a:r>
              <a:rPr lang="ru-RU" dirty="0" err="1"/>
              <a:t>участкаси</a:t>
            </a:r>
            <a:r>
              <a:rPr lang="ru-RU" dirty="0"/>
              <a:t> </a:t>
            </a:r>
            <a:r>
              <a:rPr lang="ru-RU" dirty="0" err="1"/>
              <a:t>бошқа</a:t>
            </a:r>
            <a:r>
              <a:rPr lang="ru-RU" dirty="0"/>
              <a:t> </a:t>
            </a:r>
            <a:r>
              <a:rPr lang="ru-RU" dirty="0" err="1"/>
              <a:t>пайкаллардан</a:t>
            </a:r>
            <a:r>
              <a:rPr lang="ru-RU" dirty="0"/>
              <a:t> помидор 50-100 м, </a:t>
            </a:r>
            <a:r>
              <a:rPr lang="ru-RU" dirty="0" err="1"/>
              <a:t>чучук</a:t>
            </a:r>
            <a:r>
              <a:rPr lang="ru-RU" dirty="0"/>
              <a:t> </a:t>
            </a:r>
            <a:r>
              <a:rPr lang="ru-RU" dirty="0" err="1"/>
              <a:t>қалампир</a:t>
            </a:r>
            <a:r>
              <a:rPr lang="ru-RU" dirty="0"/>
              <a:t> </a:t>
            </a:r>
            <a:r>
              <a:rPr lang="ru-RU" dirty="0" err="1"/>
              <a:t>ва</a:t>
            </a:r>
            <a:r>
              <a:rPr lang="ru-RU" dirty="0"/>
              <a:t> </a:t>
            </a:r>
            <a:r>
              <a:rPr lang="ru-RU" dirty="0" err="1"/>
              <a:t>бақлажон</a:t>
            </a:r>
            <a:r>
              <a:rPr lang="ru-RU" dirty="0"/>
              <a:t> </a:t>
            </a:r>
            <a:r>
              <a:rPr lang="ru-RU" dirty="0" err="1"/>
              <a:t>эса</a:t>
            </a:r>
            <a:r>
              <a:rPr lang="ru-RU" dirty="0"/>
              <a:t> 100-300 м, </a:t>
            </a:r>
            <a:r>
              <a:rPr lang="ru-RU" dirty="0" err="1"/>
              <a:t>аччиқ</a:t>
            </a:r>
            <a:r>
              <a:rPr lang="ru-RU" dirty="0"/>
              <a:t> </a:t>
            </a:r>
            <a:r>
              <a:rPr lang="ru-RU" dirty="0" err="1"/>
              <a:t>қалампир</a:t>
            </a:r>
            <a:r>
              <a:rPr lang="ru-RU" dirty="0"/>
              <a:t> </a:t>
            </a:r>
            <a:r>
              <a:rPr lang="ru-RU" dirty="0" err="1"/>
              <a:t>учун</a:t>
            </a:r>
            <a:r>
              <a:rPr lang="ru-RU" dirty="0"/>
              <a:t> 1000-2000 м </a:t>
            </a:r>
            <a:r>
              <a:rPr lang="ru-RU" dirty="0" err="1"/>
              <a:t>узоқликда</a:t>
            </a:r>
            <a:r>
              <a:rPr lang="ru-RU" dirty="0"/>
              <a:t> </a:t>
            </a:r>
            <a:r>
              <a:rPr lang="ru-RU" dirty="0" err="1"/>
              <a:t>бўлиши</a:t>
            </a:r>
            <a:r>
              <a:rPr lang="ru-RU" dirty="0"/>
              <a:t> </a:t>
            </a:r>
            <a:r>
              <a:rPr lang="ru-RU" dirty="0" err="1"/>
              <a:t>шарт</a:t>
            </a:r>
            <a:r>
              <a:rPr lang="ru-RU" dirty="0"/>
              <a:t>.</a:t>
            </a:r>
          </a:p>
          <a:p>
            <a:pPr algn="just"/>
            <a:r>
              <a:rPr lang="ru-RU" dirty="0" err="1"/>
              <a:t>Нав</a:t>
            </a:r>
            <a:r>
              <a:rPr lang="ru-RU" dirty="0"/>
              <a:t> </a:t>
            </a:r>
            <a:r>
              <a:rPr lang="ru-RU" dirty="0" err="1"/>
              <a:t>ўтоғи</a:t>
            </a:r>
            <a:r>
              <a:rPr lang="ru-RU" dirty="0"/>
              <a:t> (</a:t>
            </a:r>
            <a:r>
              <a:rPr lang="ru-RU" dirty="0" err="1"/>
              <a:t>тозалаш</a:t>
            </a:r>
            <a:r>
              <a:rPr lang="ru-RU" dirty="0"/>
              <a:t>). </a:t>
            </a:r>
            <a:r>
              <a:rPr lang="ru-RU" dirty="0" err="1"/>
              <a:t>Уруғлик</a:t>
            </a:r>
            <a:r>
              <a:rPr lang="ru-RU" dirty="0"/>
              <a:t> </a:t>
            </a:r>
            <a:r>
              <a:rPr lang="ru-RU" dirty="0" err="1"/>
              <a:t>пайкалда</a:t>
            </a:r>
            <a:r>
              <a:rPr lang="ru-RU" dirty="0"/>
              <a:t> </a:t>
            </a:r>
            <a:r>
              <a:rPr lang="ru-RU" dirty="0" err="1"/>
              <a:t>ўсув</a:t>
            </a:r>
            <a:r>
              <a:rPr lang="ru-RU" dirty="0"/>
              <a:t> </a:t>
            </a:r>
            <a:r>
              <a:rPr lang="ru-RU" dirty="0" err="1"/>
              <a:t>даврида</a:t>
            </a:r>
            <a:r>
              <a:rPr lang="ru-RU" dirty="0"/>
              <a:t> </a:t>
            </a:r>
            <a:r>
              <a:rPr lang="ru-RU" dirty="0" err="1"/>
              <a:t>нав</a:t>
            </a:r>
            <a:r>
              <a:rPr lang="ru-RU" dirty="0"/>
              <a:t> </a:t>
            </a:r>
            <a:r>
              <a:rPr lang="ru-RU" dirty="0" err="1"/>
              <a:t>тозалигини</a:t>
            </a:r>
            <a:r>
              <a:rPr lang="ru-RU" dirty="0"/>
              <a:t> </a:t>
            </a:r>
            <a:r>
              <a:rPr lang="ru-RU" dirty="0" err="1"/>
              <a:t>ошириш</a:t>
            </a:r>
            <a:r>
              <a:rPr lang="ru-RU" dirty="0"/>
              <a:t> </a:t>
            </a:r>
            <a:r>
              <a:rPr lang="ru-RU" dirty="0" err="1"/>
              <a:t>учун</a:t>
            </a:r>
            <a:r>
              <a:rPr lang="ru-RU" dirty="0"/>
              <a:t> </a:t>
            </a:r>
            <a:r>
              <a:rPr lang="ru-RU" dirty="0" err="1"/>
              <a:t>навга</a:t>
            </a:r>
            <a:r>
              <a:rPr lang="ru-RU" dirty="0"/>
              <a:t> </a:t>
            </a:r>
            <a:r>
              <a:rPr lang="ru-RU" dirty="0" err="1"/>
              <a:t>хос</a:t>
            </a:r>
            <a:r>
              <a:rPr lang="ru-RU" dirty="0"/>
              <a:t> </a:t>
            </a:r>
            <a:r>
              <a:rPr lang="ru-RU" dirty="0" err="1"/>
              <a:t>бўлмаган</a:t>
            </a:r>
            <a:r>
              <a:rPr lang="ru-RU" dirty="0"/>
              <a:t>, </a:t>
            </a:r>
            <a:r>
              <a:rPr lang="ru-RU" dirty="0" err="1"/>
              <a:t>касалланган</a:t>
            </a:r>
            <a:r>
              <a:rPr lang="ru-RU" dirty="0"/>
              <a:t>, </a:t>
            </a:r>
            <a:r>
              <a:rPr lang="ru-RU" dirty="0" err="1"/>
              <a:t>кам</a:t>
            </a:r>
            <a:r>
              <a:rPr lang="ru-RU" dirty="0"/>
              <a:t> </a:t>
            </a:r>
            <a:r>
              <a:rPr lang="ru-RU" dirty="0" err="1"/>
              <a:t>ҳосилли</a:t>
            </a:r>
            <a:r>
              <a:rPr lang="ru-RU" dirty="0"/>
              <a:t>, </a:t>
            </a:r>
            <a:r>
              <a:rPr lang="ru-RU" dirty="0" err="1"/>
              <a:t>талабга</a:t>
            </a:r>
            <a:r>
              <a:rPr lang="ru-RU" dirty="0"/>
              <a:t> </a:t>
            </a:r>
            <a:r>
              <a:rPr lang="ru-RU" dirty="0" err="1"/>
              <a:t>жавоб</a:t>
            </a:r>
            <a:r>
              <a:rPr lang="ru-RU" dirty="0"/>
              <a:t> </a:t>
            </a:r>
            <a:r>
              <a:rPr lang="ru-RU" dirty="0" err="1"/>
              <a:t>бермайдиган</a:t>
            </a:r>
            <a:r>
              <a:rPr lang="ru-RU" dirty="0"/>
              <a:t> </a:t>
            </a:r>
            <a:r>
              <a:rPr lang="ru-RU" dirty="0" err="1"/>
              <a:t>ўсимликлар</a:t>
            </a:r>
            <a:r>
              <a:rPr lang="ru-RU" dirty="0"/>
              <a:t> </a:t>
            </a:r>
            <a:r>
              <a:rPr lang="ru-RU" dirty="0" err="1"/>
              <a:t>юлиб</a:t>
            </a:r>
            <a:r>
              <a:rPr lang="ru-RU" dirty="0"/>
              <a:t>, </a:t>
            </a:r>
            <a:r>
              <a:rPr lang="ru-RU" dirty="0" err="1"/>
              <a:t>даладан</a:t>
            </a:r>
            <a:r>
              <a:rPr lang="ru-RU" dirty="0"/>
              <a:t> </a:t>
            </a:r>
            <a:r>
              <a:rPr lang="ru-RU" dirty="0" err="1"/>
              <a:t>чиқариб</a:t>
            </a:r>
            <a:r>
              <a:rPr lang="ru-RU" dirty="0"/>
              <a:t> </a:t>
            </a:r>
            <a:r>
              <a:rPr lang="ru-RU" dirty="0" err="1"/>
              <a:t>ташланади</a:t>
            </a:r>
            <a:r>
              <a:rPr lang="ru-RU" dirty="0"/>
              <a:t>. </a:t>
            </a:r>
            <a:r>
              <a:rPr lang="ru-RU" dirty="0" err="1"/>
              <a:t>Қилинган</a:t>
            </a:r>
            <a:r>
              <a:rPr lang="ru-RU" dirty="0"/>
              <a:t> </a:t>
            </a:r>
            <a:r>
              <a:rPr lang="ru-RU" dirty="0" err="1"/>
              <a:t>ишлар</a:t>
            </a:r>
            <a:r>
              <a:rPr lang="ru-RU" dirty="0"/>
              <a:t> </a:t>
            </a:r>
            <a:r>
              <a:rPr lang="ru-RU" dirty="0" err="1"/>
              <a:t>хужжатлаштирилиб</a:t>
            </a:r>
            <a:r>
              <a:rPr lang="ru-RU" dirty="0"/>
              <a:t>, </a:t>
            </a:r>
            <a:r>
              <a:rPr lang="ru-RU" dirty="0" err="1"/>
              <a:t>актлар</a:t>
            </a:r>
            <a:r>
              <a:rPr lang="ru-RU" dirty="0"/>
              <a:t> </a:t>
            </a:r>
            <a:r>
              <a:rPr lang="ru-RU" dirty="0" err="1"/>
              <a:t>тўлдирилади</a:t>
            </a:r>
            <a:r>
              <a:rPr lang="ru-RU" dirty="0"/>
              <a:t>. </a:t>
            </a:r>
            <a:r>
              <a:rPr lang="ru-RU" dirty="0" err="1"/>
              <a:t>Мевалар</a:t>
            </a:r>
            <a:r>
              <a:rPr lang="ru-RU" dirty="0"/>
              <a:t> </a:t>
            </a:r>
            <a:r>
              <a:rPr lang="ru-RU" dirty="0" err="1"/>
              <a:t>тўла</a:t>
            </a:r>
            <a:r>
              <a:rPr lang="ru-RU" dirty="0"/>
              <a:t> </a:t>
            </a:r>
            <a:r>
              <a:rPr lang="ru-RU" dirty="0" err="1"/>
              <a:t>пишганда</a:t>
            </a:r>
            <a:r>
              <a:rPr lang="ru-RU" dirty="0"/>
              <a:t> апробация </a:t>
            </a:r>
            <a:r>
              <a:rPr lang="ru-RU" dirty="0" err="1"/>
              <a:t>ўтказилиб</a:t>
            </a:r>
            <a:r>
              <a:rPr lang="ru-RU" dirty="0"/>
              <a:t>, </a:t>
            </a:r>
            <a:r>
              <a:rPr lang="ru-RU" dirty="0" err="1"/>
              <a:t>актлаштирилади</a:t>
            </a:r>
            <a:r>
              <a:rPr lang="ru-RU" dirty="0"/>
              <a:t>.</a:t>
            </a:r>
          </a:p>
          <a:p>
            <a:pPr algn="just"/>
            <a:r>
              <a:rPr lang="ru-RU" dirty="0" err="1"/>
              <a:t>Йиғиш</a:t>
            </a:r>
            <a:r>
              <a:rPr lang="ru-RU" dirty="0"/>
              <a:t>. </a:t>
            </a:r>
            <a:r>
              <a:rPr lang="ru-RU" dirty="0" err="1"/>
              <a:t>Помидорнинг</a:t>
            </a:r>
            <a:r>
              <a:rPr lang="ru-RU" dirty="0"/>
              <a:t> 2-3 </a:t>
            </a:r>
            <a:r>
              <a:rPr lang="ru-RU" dirty="0" err="1"/>
              <a:t>теримидаги</a:t>
            </a:r>
            <a:r>
              <a:rPr lang="ru-RU" dirty="0"/>
              <a:t> </a:t>
            </a:r>
            <a:r>
              <a:rPr lang="ru-RU" dirty="0" err="1"/>
              <a:t>йирик</a:t>
            </a:r>
            <a:r>
              <a:rPr lang="ru-RU" dirty="0"/>
              <a:t>, </a:t>
            </a:r>
            <a:r>
              <a:rPr lang="ru-RU" dirty="0" err="1"/>
              <a:t>соғлом</a:t>
            </a:r>
            <a:r>
              <a:rPr lang="ru-RU" dirty="0"/>
              <a:t>, </a:t>
            </a:r>
            <a:r>
              <a:rPr lang="ru-RU" dirty="0" err="1"/>
              <a:t>текис</a:t>
            </a:r>
            <a:r>
              <a:rPr lang="ru-RU" dirty="0"/>
              <a:t>, </a:t>
            </a:r>
            <a:r>
              <a:rPr lang="ru-RU" dirty="0" err="1"/>
              <a:t>навга</a:t>
            </a:r>
            <a:r>
              <a:rPr lang="ru-RU" dirty="0"/>
              <a:t> </a:t>
            </a:r>
            <a:r>
              <a:rPr lang="ru-RU" dirty="0" err="1"/>
              <a:t>хос</a:t>
            </a:r>
            <a:r>
              <a:rPr lang="ru-RU" dirty="0"/>
              <a:t> </a:t>
            </a:r>
            <a:r>
              <a:rPr lang="ru-RU" dirty="0" err="1"/>
              <a:t>шакл</a:t>
            </a:r>
            <a:r>
              <a:rPr lang="ru-RU" dirty="0"/>
              <a:t> </a:t>
            </a:r>
            <a:r>
              <a:rPr lang="ru-RU" dirty="0" err="1"/>
              <a:t>ва</a:t>
            </a:r>
            <a:r>
              <a:rPr lang="ru-RU" dirty="0"/>
              <a:t> </a:t>
            </a:r>
            <a:r>
              <a:rPr lang="ru-RU" dirty="0" err="1"/>
              <a:t>рангдаги</a:t>
            </a:r>
            <a:r>
              <a:rPr lang="ru-RU" dirty="0"/>
              <a:t> </a:t>
            </a:r>
            <a:r>
              <a:rPr lang="ru-RU" dirty="0" err="1"/>
              <a:t>мевалари</a:t>
            </a:r>
            <a:r>
              <a:rPr lang="ru-RU" dirty="0"/>
              <a:t> </a:t>
            </a:r>
            <a:r>
              <a:rPr lang="ru-RU" dirty="0" err="1"/>
              <a:t>уруққа</a:t>
            </a:r>
            <a:r>
              <a:rPr lang="ru-RU" dirty="0"/>
              <a:t> </a:t>
            </a:r>
            <a:r>
              <a:rPr lang="ru-RU" dirty="0" err="1"/>
              <a:t>ажратилади</a:t>
            </a:r>
            <a:r>
              <a:rPr lang="ru-RU" dirty="0"/>
              <a:t>. </a:t>
            </a:r>
            <a:r>
              <a:rPr lang="ru-RU" dirty="0" err="1"/>
              <a:t>Мевалар</a:t>
            </a:r>
            <a:r>
              <a:rPr lang="ru-RU" dirty="0"/>
              <a:t> </a:t>
            </a:r>
            <a:r>
              <a:rPr lang="ru-RU" dirty="0" err="1"/>
              <a:t>эзилиб</a:t>
            </a:r>
            <a:r>
              <a:rPr lang="ru-RU" dirty="0"/>
              <a:t>, бочка </a:t>
            </a:r>
            <a:r>
              <a:rPr lang="ru-RU" dirty="0" err="1"/>
              <a:t>ёки</a:t>
            </a:r>
            <a:r>
              <a:rPr lang="ru-RU" dirty="0"/>
              <a:t> </a:t>
            </a:r>
            <a:r>
              <a:rPr lang="ru-RU" dirty="0" err="1"/>
              <a:t>чуқурларда</a:t>
            </a:r>
            <a:r>
              <a:rPr lang="ru-RU" dirty="0"/>
              <a:t> </a:t>
            </a:r>
            <a:r>
              <a:rPr lang="ru-RU" dirty="0" err="1"/>
              <a:t>ачитилиб</a:t>
            </a:r>
            <a:r>
              <a:rPr lang="ru-RU" dirty="0"/>
              <a:t>, </a:t>
            </a:r>
            <a:r>
              <a:rPr lang="ru-RU" dirty="0" err="1"/>
              <a:t>сўнгра</a:t>
            </a:r>
            <a:r>
              <a:rPr lang="ru-RU" dirty="0"/>
              <a:t> </a:t>
            </a:r>
            <a:r>
              <a:rPr lang="ru-RU" dirty="0" err="1"/>
              <a:t>сувда</a:t>
            </a:r>
            <a:r>
              <a:rPr lang="ru-RU" dirty="0"/>
              <a:t> </a:t>
            </a:r>
            <a:r>
              <a:rPr lang="ru-RU" dirty="0" err="1"/>
              <a:t>ювилиб</a:t>
            </a:r>
            <a:r>
              <a:rPr lang="ru-RU" dirty="0"/>
              <a:t> </a:t>
            </a:r>
            <a:r>
              <a:rPr lang="ru-RU" dirty="0" err="1"/>
              <a:t>уруғлар</a:t>
            </a:r>
            <a:r>
              <a:rPr lang="ru-RU" dirty="0"/>
              <a:t> </a:t>
            </a:r>
            <a:r>
              <a:rPr lang="ru-RU" dirty="0" err="1"/>
              <a:t>эт</a:t>
            </a:r>
            <a:r>
              <a:rPr lang="ru-RU" dirty="0"/>
              <a:t> </a:t>
            </a:r>
            <a:r>
              <a:rPr lang="ru-RU" dirty="0" err="1"/>
              <a:t>ва</a:t>
            </a:r>
            <a:r>
              <a:rPr lang="ru-RU" dirty="0"/>
              <a:t> </a:t>
            </a:r>
            <a:r>
              <a:rPr lang="ru-RU" dirty="0" err="1"/>
              <a:t>пўстдан</a:t>
            </a:r>
            <a:r>
              <a:rPr lang="ru-RU" dirty="0"/>
              <a:t> </a:t>
            </a:r>
            <a:r>
              <a:rPr lang="ru-RU" dirty="0" err="1"/>
              <a:t>ажратилади</a:t>
            </a:r>
            <a:r>
              <a:rPr lang="ru-RU" dirty="0"/>
              <a:t>.</a:t>
            </a:r>
          </a:p>
          <a:p>
            <a:pPr algn="just"/>
            <a:endParaRPr lang="ru-RU" dirty="0"/>
          </a:p>
        </p:txBody>
      </p:sp>
    </p:spTree>
    <p:extLst>
      <p:ext uri="{BB962C8B-B14F-4D97-AF65-F5344CB8AC3E}">
        <p14:creationId xmlns:p14="http://schemas.microsoft.com/office/powerpoint/2010/main" val="3270587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a:solidFill>
            <a:schemeClr val="accent1"/>
          </a:solidFill>
        </p:spPr>
        <p:txBody>
          <a:bodyPr/>
          <a:lstStyle/>
          <a:p>
            <a:pPr algn="ctr" eaLnBrk="1" hangingPunct="1"/>
            <a:endParaRPr lang="ru-RU" dirty="0" smtClean="0"/>
          </a:p>
          <a:p>
            <a:pPr algn="ctr" eaLnBrk="1" hangingPunct="1">
              <a:buFontTx/>
              <a:buNone/>
            </a:pPr>
            <a:r>
              <a:rPr lang="ru-RU" sz="4800" b="1" dirty="0" smtClean="0">
                <a:solidFill>
                  <a:srgbClr val="0000FF"/>
                </a:solidFill>
                <a:latin typeface="Times New Roman" pitchFamily="18" charset="0"/>
              </a:rPr>
              <a:t>ЭЪТИБОРИНГИЗ</a:t>
            </a:r>
          </a:p>
          <a:p>
            <a:pPr algn="ctr" eaLnBrk="1" hangingPunct="1">
              <a:buFontTx/>
              <a:buNone/>
            </a:pPr>
            <a:r>
              <a:rPr lang="ru-RU" sz="4800" b="1" dirty="0" smtClean="0">
                <a:solidFill>
                  <a:srgbClr val="0000FF"/>
                </a:solidFill>
                <a:latin typeface="Times New Roman" pitchFamily="18" charset="0"/>
              </a:rPr>
              <a:t> УЧУН </a:t>
            </a:r>
          </a:p>
          <a:p>
            <a:pPr algn="ctr" eaLnBrk="1" hangingPunct="1">
              <a:buFontTx/>
              <a:buNone/>
            </a:pPr>
            <a:r>
              <a:rPr lang="ru-RU" sz="4800" b="1" dirty="0"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ff2d8ad25f4ab4dd3da20955e5f6cb9e85e568"/>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1088</TotalTime>
  <Words>2718</Words>
  <Application>Microsoft Office PowerPoint</Application>
  <PresentationFormat>Экран (4:3)</PresentationFormat>
  <Paragraphs>297</Paragraphs>
  <Slides>29</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5</vt:i4>
      </vt:variant>
      <vt:variant>
        <vt:lpstr>Заголовки слайдов</vt:lpstr>
      </vt:variant>
      <vt:variant>
        <vt:i4>29</vt:i4>
      </vt:variant>
    </vt:vector>
  </HeadingPairs>
  <TitlesOfParts>
    <vt:vector size="43" baseType="lpstr">
      <vt:lpstr>Arial</vt:lpstr>
      <vt:lpstr>Calibri</vt:lpstr>
      <vt:lpstr>Constantia</vt:lpstr>
      <vt:lpstr>David</vt:lpstr>
      <vt:lpstr>Franklin Gothic Book</vt:lpstr>
      <vt:lpstr>Franklin Gothic Medium</vt:lpstr>
      <vt:lpstr>Times New Roman</vt:lpstr>
      <vt:lpstr>Verdana</vt:lpstr>
      <vt:lpstr>Wingdings 2</vt:lpstr>
      <vt:lpstr>Balloons</vt:lpstr>
      <vt:lpstr>Тема Office</vt:lpstr>
      <vt:lpstr>1_Тема Office</vt:lpstr>
      <vt:lpstr>1_Трек</vt:lpstr>
      <vt:lpstr>1_Поток</vt:lpstr>
      <vt:lpstr>Презентация PowerPoint</vt:lpstr>
      <vt:lpstr>Презентация PowerPoint</vt:lpstr>
      <vt:lpstr>Презентация PowerPoint</vt:lpstr>
      <vt:lpstr>Келиб чиқиши ва тарқалиши. </vt:lpstr>
      <vt:lpstr>Презентация PowerPoint</vt:lpstr>
      <vt:lpstr>Улар морфологик белгилари ва биологик хусусиятлари билан бир-биридан фарқланади. </vt:lpstr>
      <vt:lpstr>Помидор ўстириш технологияси</vt:lpstr>
      <vt:lpstr>Алмашлаб экишдаги ўрни. </vt:lpstr>
      <vt:lpstr>Ўғитлаш.</vt:lpstr>
      <vt:lpstr>Кўчат етиштириш. </vt:lpstr>
      <vt:lpstr>Ерни экишга тайёрлаш.</vt:lpstr>
      <vt:lpstr>Экиш муддати, қалинлиги ва схемаси.</vt:lpstr>
      <vt:lpstr> Парваришлаш.</vt:lpstr>
      <vt:lpstr>Касаллик ва зараркунандалари, уларга қарши кураши.</vt:lpstr>
      <vt:lpstr>Презентация PowerPoint</vt:lpstr>
      <vt:lpstr>Ҳосилни йиғиш. </vt:lpstr>
      <vt:lpstr>Презентация PowerPoint</vt:lpstr>
      <vt:lpstr>Презентация PowerPoint</vt:lpstr>
      <vt:lpstr>Такрорий экин сифатида помидор ўстириш.</vt:lpstr>
      <vt:lpstr>Такрорий экин сифатида турли муддатларда экилган помидор навларининг ҳосилдорлиги ва товарлилиги (Т.Э.Остонақулов, Н.Эшонқулов, Д.Облоқулов, 2001-2003 йиллар)</vt:lpstr>
      <vt:lpstr>Турли ўтмишдошлардан сўнг такрорий экин сифатида экилган помидор навларининг ҳосилдорлиги ва товарлилиги (Т.Э.Остонақулов, Н.Эшонқулов, Д.Облоқулов,  2001-2003 йиллар)</vt:lpstr>
      <vt:lpstr>ҚАЛАМПИР</vt:lpstr>
      <vt:lpstr>Келиб чиқиши ва тарқалиши. </vt:lpstr>
      <vt:lpstr>Ботаник таърифи. </vt:lpstr>
      <vt:lpstr>Биологик хусусияти ва навлари.</vt:lpstr>
      <vt:lpstr>БАҚЛАЖОН</vt:lpstr>
      <vt:lpstr>Ўзбекистонда экиладиган бақлажон навларининг таърифи</vt:lpstr>
      <vt:lpstr>Помидор, қалампир ва бақлажонни  уруғи учун ўстириш</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185</cp:revision>
  <cp:lastPrinted>1601-01-01T00:00:00Z</cp:lastPrinted>
  <dcterms:created xsi:type="dcterms:W3CDTF">2011-08-22T10:27:00Z</dcterms:created>
  <dcterms:modified xsi:type="dcterms:W3CDTF">2018-04-14T06:54:53Z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