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83" r:id="rId2"/>
    <p:sldMasterId id="2147483795" r:id="rId3"/>
    <p:sldMasterId id="2147483807" r:id="rId4"/>
    <p:sldMasterId id="2147483819" r:id="rId5"/>
  </p:sldMasterIdLst>
  <p:sldIdLst>
    <p:sldId id="328" r:id="rId6"/>
    <p:sldId id="256" r:id="rId7"/>
    <p:sldId id="331" r:id="rId8"/>
    <p:sldId id="332" r:id="rId9"/>
    <p:sldId id="354" r:id="rId10"/>
    <p:sldId id="356" r:id="rId11"/>
    <p:sldId id="357" r:id="rId12"/>
    <p:sldId id="358" r:id="rId13"/>
    <p:sldId id="359" r:id="rId14"/>
    <p:sldId id="360" r:id="rId15"/>
    <p:sldId id="361" r:id="rId16"/>
    <p:sldId id="355" r:id="rId17"/>
    <p:sldId id="333" r:id="rId18"/>
    <p:sldId id="362" r:id="rId19"/>
    <p:sldId id="334" r:id="rId20"/>
    <p:sldId id="347" r:id="rId21"/>
    <p:sldId id="352" r:id="rId22"/>
    <p:sldId id="365" r:id="rId23"/>
    <p:sldId id="366" r:id="rId24"/>
    <p:sldId id="349" r:id="rId25"/>
    <p:sldId id="348" r:id="rId26"/>
    <p:sldId id="363" r:id="rId27"/>
    <p:sldId id="351" r:id="rId28"/>
    <p:sldId id="364" r:id="rId29"/>
    <p:sldId id="266" r:id="rId30"/>
  </p:sldIdLst>
  <p:sldSz cx="9144000" cy="6858000" type="screen4x3"/>
  <p:notesSz cx="6858000" cy="9144000"/>
  <p:custDataLst>
    <p:tags r:id="rId31"/>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4" d="100"/>
          <a:sy n="74" d="100"/>
        </p:scale>
        <p:origin x="129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pPr algn="ctr"/>
          <a:r>
            <a:rPr lang="ru-RU" b="1" dirty="0" err="1" smtClean="0"/>
            <a:t>Келиб</a:t>
          </a:r>
          <a:r>
            <a:rPr lang="ru-RU" b="1" dirty="0" smtClean="0"/>
            <a:t> </a:t>
          </a:r>
          <a:r>
            <a:rPr lang="ru-RU" b="1" dirty="0" err="1" smtClean="0"/>
            <a:t>чиқиши</a:t>
          </a:r>
          <a:r>
            <a:rPr lang="ru-RU" b="1" dirty="0" smtClean="0"/>
            <a:t> </a:t>
          </a:r>
          <a:r>
            <a:rPr lang="ru-RU" b="1" dirty="0" err="1" smtClean="0"/>
            <a:t>ва</a:t>
          </a:r>
          <a:r>
            <a:rPr lang="ru-RU" b="1" dirty="0" smtClean="0"/>
            <a:t> </a:t>
          </a:r>
          <a:r>
            <a:rPr lang="ru-RU" b="1" dirty="0" err="1" smtClean="0"/>
            <a:t>тарқалиши</a:t>
          </a:r>
          <a:r>
            <a:rPr lang="ru-RU" b="1" dirty="0" smtClean="0"/>
            <a:t>.</a:t>
          </a:r>
          <a:r>
            <a:rPr lang="uz-Cyrl-UZ" b="1" i="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Картошканинг</a:t>
          </a:r>
          <a:r>
            <a:rPr lang="ru-RU" dirty="0" smtClean="0"/>
            <a:t> </a:t>
          </a:r>
          <a:r>
            <a:rPr lang="ru-RU" dirty="0" err="1" smtClean="0"/>
            <a:t>ватани</a:t>
          </a:r>
          <a:r>
            <a:rPr lang="ru-RU" dirty="0" smtClean="0"/>
            <a:t> </a:t>
          </a:r>
          <a:r>
            <a:rPr lang="ru-RU" dirty="0" err="1" smtClean="0"/>
            <a:t>Жанубий</a:t>
          </a:r>
          <a:r>
            <a:rPr lang="ru-RU" dirty="0" smtClean="0"/>
            <a:t> Америка (Перу, Чили, </a:t>
          </a:r>
          <a:r>
            <a:rPr lang="ru-RU" dirty="0" err="1" smtClean="0"/>
            <a:t>Чилоэ</a:t>
          </a:r>
          <a:r>
            <a:rPr lang="ru-RU" dirty="0" smtClean="0"/>
            <a:t> </a:t>
          </a:r>
          <a:r>
            <a:rPr lang="ru-RU" dirty="0" err="1" smtClean="0"/>
            <a:t>ороли</a:t>
          </a:r>
          <a:r>
            <a:rPr lang="ru-RU" dirty="0" smtClean="0"/>
            <a:t> </a:t>
          </a:r>
          <a:r>
            <a:rPr lang="ru-RU" dirty="0" err="1" smtClean="0"/>
            <a:t>ва</a:t>
          </a:r>
          <a:r>
            <a:rPr lang="ru-RU" dirty="0" smtClean="0"/>
            <a:t> </a:t>
          </a:r>
          <a:r>
            <a:rPr lang="ru-RU" dirty="0" err="1" smtClean="0"/>
            <a:t>бошқалар</a:t>
          </a:r>
          <a:r>
            <a:rPr lang="ru-RU" dirty="0" smtClean="0"/>
            <a:t>) </a:t>
          </a:r>
          <a:r>
            <a:rPr lang="ru-RU" dirty="0" err="1" smtClean="0"/>
            <a:t>ҳисобланади</a:t>
          </a:r>
          <a:r>
            <a:rPr lang="ru-RU" dirty="0" smtClean="0"/>
            <a:t>. </a:t>
          </a:r>
          <a:r>
            <a:rPr lang="ru-RU" dirty="0" err="1" smtClean="0"/>
            <a:t>Чунки</a:t>
          </a:r>
          <a:r>
            <a:rPr lang="ru-RU" dirty="0" smtClean="0"/>
            <a:t>, Анд </a:t>
          </a:r>
          <a:r>
            <a:rPr lang="ru-RU" dirty="0" err="1" smtClean="0"/>
            <a:t>тоғлари</a:t>
          </a:r>
          <a:r>
            <a:rPr lang="ru-RU" dirty="0" smtClean="0"/>
            <a:t> </a:t>
          </a:r>
          <a:r>
            <a:rPr lang="ru-RU" dirty="0" err="1" smtClean="0"/>
            <a:t>ва</a:t>
          </a:r>
          <a:r>
            <a:rPr lang="ru-RU" dirty="0" smtClean="0"/>
            <a:t> </a:t>
          </a:r>
          <a:r>
            <a:rPr lang="ru-RU" dirty="0" err="1" smtClean="0"/>
            <a:t>Тинч</a:t>
          </a:r>
          <a:r>
            <a:rPr lang="ru-RU" dirty="0" smtClean="0"/>
            <a:t> </a:t>
          </a:r>
          <a:r>
            <a:rPr lang="ru-RU" dirty="0" err="1" smtClean="0"/>
            <a:t>океани</a:t>
          </a:r>
          <a:r>
            <a:rPr lang="ru-RU" dirty="0" smtClean="0"/>
            <a:t> </a:t>
          </a:r>
          <a:r>
            <a:rPr lang="ru-RU" dirty="0" err="1" smtClean="0"/>
            <a:t>соҳилларида</a:t>
          </a:r>
          <a:r>
            <a:rPr lang="ru-RU" dirty="0" smtClean="0"/>
            <a:t> </a:t>
          </a:r>
          <a:r>
            <a:rPr lang="ru-RU" dirty="0" err="1" smtClean="0"/>
            <a:t>бу</a:t>
          </a:r>
          <a:r>
            <a:rPr lang="ru-RU" dirty="0" smtClean="0"/>
            <a:t> </a:t>
          </a:r>
          <a:r>
            <a:rPr lang="ru-RU" dirty="0" err="1" smtClean="0"/>
            <a:t>экиннинг</a:t>
          </a:r>
          <a:r>
            <a:rPr lang="ru-RU" dirty="0" smtClean="0"/>
            <a:t> </a:t>
          </a:r>
          <a:r>
            <a:rPr lang="ru-RU" dirty="0" err="1" smtClean="0"/>
            <a:t>ҳозир</a:t>
          </a:r>
          <a:r>
            <a:rPr lang="ru-RU" dirty="0" smtClean="0"/>
            <a:t> </a:t>
          </a:r>
          <a:r>
            <a:rPr lang="ru-RU" dirty="0" err="1" smtClean="0"/>
            <a:t>ҳам</a:t>
          </a:r>
          <a:r>
            <a:rPr lang="ru-RU" dirty="0" smtClean="0"/>
            <a:t> </a:t>
          </a:r>
          <a:r>
            <a:rPr lang="ru-RU" dirty="0" err="1" smtClean="0"/>
            <a:t>кўплаб</a:t>
          </a:r>
          <a:r>
            <a:rPr lang="ru-RU" dirty="0" smtClean="0"/>
            <a:t> </a:t>
          </a:r>
          <a:r>
            <a:rPr lang="ru-RU" dirty="0" err="1" smtClean="0"/>
            <a:t>ёввойи</a:t>
          </a:r>
          <a:r>
            <a:rPr lang="ru-RU" dirty="0" smtClean="0"/>
            <a:t>, ярим </a:t>
          </a:r>
          <a:r>
            <a:rPr lang="ru-RU" dirty="0" err="1" smtClean="0"/>
            <a:t>ёввойи</a:t>
          </a:r>
          <a:r>
            <a:rPr lang="ru-RU" dirty="0" smtClean="0"/>
            <a:t> </a:t>
          </a:r>
          <a:r>
            <a:rPr lang="ru-RU" dirty="0" err="1" smtClean="0"/>
            <a:t>турлари</a:t>
          </a:r>
          <a:r>
            <a:rPr lang="ru-RU" dirty="0" smtClean="0"/>
            <a:t> </a:t>
          </a:r>
          <a:r>
            <a:rPr lang="ru-RU" dirty="0" err="1" smtClean="0"/>
            <a:t>ўсади</a:t>
          </a:r>
          <a:r>
            <a:rPr lang="ru-RU" dirty="0" smtClean="0"/>
            <a:t>. Академик </a:t>
          </a:r>
          <a:r>
            <a:rPr lang="ru-RU" dirty="0" err="1" smtClean="0"/>
            <a:t>С.М.Букасов</a:t>
          </a:r>
          <a:r>
            <a:rPr lang="ru-RU" dirty="0" smtClean="0"/>
            <a:t>, </a:t>
          </a:r>
          <a:r>
            <a:rPr lang="ru-RU" dirty="0" err="1" smtClean="0"/>
            <a:t>С.В.Юзепчукларнинг</a:t>
          </a:r>
          <a:r>
            <a:rPr lang="ru-RU" dirty="0" smtClean="0"/>
            <a:t> 1925</a:t>
          </a:r>
          <a:r>
            <a:rPr lang="uz-Cyrl-UZ" dirty="0" smtClean="0"/>
            <a:t>-</a:t>
          </a:r>
          <a:r>
            <a:rPr lang="ru-RU" dirty="0" smtClean="0"/>
            <a:t>1932 </a:t>
          </a:r>
          <a:r>
            <a:rPr lang="ru-RU" dirty="0" err="1" smtClean="0"/>
            <a:t>йиллардаги</a:t>
          </a:r>
          <a:r>
            <a:rPr lang="ru-RU" dirty="0" smtClean="0"/>
            <a:t> </a:t>
          </a:r>
          <a:r>
            <a:rPr lang="ru-RU" dirty="0" err="1" smtClean="0"/>
            <a:t>Марказий</a:t>
          </a:r>
          <a:r>
            <a:rPr lang="ru-RU" dirty="0" smtClean="0"/>
            <a:t> </a:t>
          </a:r>
          <a:r>
            <a:rPr lang="ru-RU" dirty="0" err="1" smtClean="0"/>
            <a:t>ва</a:t>
          </a:r>
          <a:r>
            <a:rPr lang="ru-RU" dirty="0" smtClean="0"/>
            <a:t> </a:t>
          </a:r>
          <a:r>
            <a:rPr lang="ru-RU" dirty="0" err="1" smtClean="0"/>
            <a:t>Жанубий</a:t>
          </a:r>
          <a:r>
            <a:rPr lang="ru-RU" dirty="0" smtClean="0"/>
            <a:t> </a:t>
          </a:r>
          <a:r>
            <a:rPr lang="ru-RU" dirty="0" err="1" smtClean="0"/>
            <a:t>Америкага</a:t>
          </a:r>
          <a:r>
            <a:rPr lang="ru-RU" dirty="0" smtClean="0"/>
            <a:t> </a:t>
          </a:r>
          <a:r>
            <a:rPr lang="ru-RU" dirty="0" err="1" smtClean="0"/>
            <a:t>сафарлари</a:t>
          </a:r>
          <a:r>
            <a:rPr lang="ru-RU" dirty="0" smtClean="0"/>
            <a:t> </a:t>
          </a:r>
          <a:r>
            <a:rPr lang="ru-RU" dirty="0" err="1" smtClean="0"/>
            <a:t>туфайли</a:t>
          </a:r>
          <a:r>
            <a:rPr lang="ru-RU" dirty="0" smtClean="0"/>
            <a:t> </a:t>
          </a:r>
          <a:r>
            <a:rPr lang="ru-RU" dirty="0" err="1" smtClean="0"/>
            <a:t>картошканинг</a:t>
          </a:r>
          <a:r>
            <a:rPr lang="ru-RU" dirty="0" smtClean="0"/>
            <a:t> бой </a:t>
          </a:r>
          <a:r>
            <a:rPr lang="ru-RU" dirty="0" err="1" smtClean="0"/>
            <a:t>генофонди</a:t>
          </a:r>
          <a:r>
            <a:rPr lang="ru-RU" dirty="0" smtClean="0"/>
            <a:t> </a:t>
          </a:r>
          <a:r>
            <a:rPr lang="ru-RU" dirty="0" err="1" smtClean="0"/>
            <a:t>тўпланди</a:t>
          </a:r>
          <a:r>
            <a:rPr lang="ru-RU" dirty="0" smtClean="0"/>
            <a:t>.</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00137DAC-9A8C-4A93-A1A1-8285539EF8B7}">
      <dgm:prSet/>
      <dgm:spPr/>
      <dgm:t>
        <a:bodyPr/>
        <a:lstStyle/>
        <a:p>
          <a:pPr algn="just"/>
          <a:r>
            <a:rPr lang="ru-RU" dirty="0" smtClean="0"/>
            <a:t>Профессор </a:t>
          </a:r>
          <a:r>
            <a:rPr lang="ru-RU" dirty="0" err="1" smtClean="0"/>
            <a:t>Л.Е.Горбатенконинг</a:t>
          </a:r>
          <a:r>
            <a:rPr lang="ru-RU" dirty="0" smtClean="0"/>
            <a:t> </a:t>
          </a:r>
          <a:r>
            <a:rPr lang="ru-RU" dirty="0" err="1" smtClean="0"/>
            <a:t>таъкидлашича</a:t>
          </a:r>
          <a:r>
            <a:rPr lang="ru-RU" dirty="0" smtClean="0"/>
            <a:t>, </a:t>
          </a:r>
          <a:r>
            <a:rPr lang="ru-RU" dirty="0" err="1" smtClean="0"/>
            <a:t>ҳозирги</a:t>
          </a:r>
          <a:r>
            <a:rPr lang="ru-RU" dirty="0" smtClean="0"/>
            <a:t> </a:t>
          </a:r>
          <a:r>
            <a:rPr lang="ru-RU" dirty="0" err="1" smtClean="0"/>
            <a:t>вақтда</a:t>
          </a:r>
          <a:r>
            <a:rPr lang="ru-RU" dirty="0" smtClean="0"/>
            <a:t>  </a:t>
          </a:r>
          <a:r>
            <a:rPr lang="ru-RU" dirty="0" err="1" smtClean="0"/>
            <a:t>картошканинг</a:t>
          </a:r>
          <a:r>
            <a:rPr lang="ru-RU" dirty="0" smtClean="0"/>
            <a:t> 211 та тури </a:t>
          </a:r>
          <a:r>
            <a:rPr lang="ru-RU" dirty="0" err="1" smtClean="0"/>
            <a:t>маълум</a:t>
          </a:r>
          <a:r>
            <a:rPr lang="ru-RU" dirty="0" smtClean="0"/>
            <a:t>. </a:t>
          </a:r>
          <a:r>
            <a:rPr lang="ru-RU" dirty="0" err="1" smtClean="0"/>
            <a:t>Америкадан</a:t>
          </a:r>
          <a:r>
            <a:rPr lang="ru-RU" dirty="0" smtClean="0"/>
            <a:t> (</a:t>
          </a:r>
          <a:r>
            <a:rPr lang="ru-RU" dirty="0" err="1" smtClean="0"/>
            <a:t>Чилидан</a:t>
          </a:r>
          <a:r>
            <a:rPr lang="ru-RU" dirty="0" smtClean="0"/>
            <a:t>) картошка 16 </a:t>
          </a:r>
          <a:r>
            <a:rPr lang="ru-RU" dirty="0" err="1" smtClean="0"/>
            <a:t>аср</a:t>
          </a:r>
          <a:r>
            <a:rPr lang="ru-RU" dirty="0" smtClean="0"/>
            <a:t> </a:t>
          </a:r>
          <a:r>
            <a:rPr lang="ru-RU" dirty="0" err="1" smtClean="0"/>
            <a:t>ўрталарида</a:t>
          </a:r>
          <a:r>
            <a:rPr lang="ru-RU" dirty="0" smtClean="0"/>
            <a:t> </a:t>
          </a:r>
          <a:r>
            <a:rPr lang="ru-RU" dirty="0" err="1" smtClean="0"/>
            <a:t>Испанияга</a:t>
          </a:r>
          <a:r>
            <a:rPr lang="ru-RU" dirty="0" smtClean="0"/>
            <a:t> </a:t>
          </a:r>
          <a:r>
            <a:rPr lang="ru-RU" dirty="0" err="1" smtClean="0"/>
            <a:t>келтирилиб</a:t>
          </a:r>
          <a:r>
            <a:rPr lang="ru-RU" dirty="0" smtClean="0"/>
            <a:t>, </a:t>
          </a:r>
          <a:r>
            <a:rPr lang="ru-RU" dirty="0" err="1" smtClean="0"/>
            <a:t>ундан</a:t>
          </a:r>
          <a:r>
            <a:rPr lang="ru-RU" dirty="0" smtClean="0"/>
            <a:t> </a:t>
          </a:r>
          <a:r>
            <a:rPr lang="ru-RU" dirty="0" err="1" smtClean="0"/>
            <a:t>Европанинг</a:t>
          </a:r>
          <a:r>
            <a:rPr lang="ru-RU" dirty="0" smtClean="0"/>
            <a:t> </a:t>
          </a:r>
          <a:r>
            <a:rPr lang="ru-RU" dirty="0" err="1" smtClean="0"/>
            <a:t>бошқа</a:t>
          </a:r>
          <a:r>
            <a:rPr lang="ru-RU" dirty="0" smtClean="0"/>
            <a:t> </a:t>
          </a:r>
          <a:r>
            <a:rPr lang="ru-RU" dirty="0" err="1" smtClean="0"/>
            <a:t>мамла-катлари</a:t>
          </a:r>
          <a:r>
            <a:rPr lang="ru-RU" dirty="0" smtClean="0"/>
            <a:t> Италия, Франция, Голландия </a:t>
          </a:r>
          <a:r>
            <a:rPr lang="ru-RU" dirty="0" err="1" smtClean="0"/>
            <a:t>кабиларга</a:t>
          </a:r>
          <a:r>
            <a:rPr lang="ru-RU" dirty="0" smtClean="0"/>
            <a:t> </a:t>
          </a:r>
          <a:r>
            <a:rPr lang="ru-RU" dirty="0" err="1" smtClean="0"/>
            <a:t>тарқалган</a:t>
          </a:r>
          <a:r>
            <a:rPr lang="ru-RU" dirty="0" smtClean="0"/>
            <a:t>. </a:t>
          </a:r>
          <a:r>
            <a:rPr lang="ru-RU" dirty="0" err="1" smtClean="0"/>
            <a:t>Россияга</a:t>
          </a:r>
          <a:r>
            <a:rPr lang="ru-RU" dirty="0" smtClean="0"/>
            <a:t> </a:t>
          </a:r>
          <a:r>
            <a:rPr lang="ru-RU" dirty="0" err="1" smtClean="0"/>
            <a:t>картошканинг</a:t>
          </a:r>
          <a:r>
            <a:rPr lang="ru-RU" dirty="0" smtClean="0"/>
            <a:t> </a:t>
          </a:r>
          <a:r>
            <a:rPr lang="ru-RU" dirty="0" err="1" smtClean="0"/>
            <a:t>келтирилиши</a:t>
          </a:r>
          <a:r>
            <a:rPr lang="ru-RU" dirty="0" smtClean="0"/>
            <a:t> Пётр </a:t>
          </a:r>
          <a:r>
            <a:rPr lang="en-US" dirty="0" smtClean="0"/>
            <a:t>I</a:t>
          </a:r>
          <a:r>
            <a:rPr lang="ru-RU" dirty="0" smtClean="0"/>
            <a:t> </a:t>
          </a:r>
          <a:r>
            <a:rPr lang="ru-RU" dirty="0" err="1" smtClean="0"/>
            <a:t>номи</a:t>
          </a:r>
          <a:r>
            <a:rPr lang="ru-RU" dirty="0" smtClean="0"/>
            <a:t> </a:t>
          </a:r>
          <a:r>
            <a:rPr lang="ru-RU" dirty="0" err="1" smtClean="0"/>
            <a:t>билан</a:t>
          </a:r>
          <a:r>
            <a:rPr lang="ru-RU" dirty="0" smtClean="0"/>
            <a:t> </a:t>
          </a:r>
          <a:r>
            <a:rPr lang="ru-RU" dirty="0" err="1" smtClean="0"/>
            <a:t>боғлиқ</a:t>
          </a:r>
          <a:r>
            <a:rPr lang="ru-RU" dirty="0" smtClean="0"/>
            <a:t> </a:t>
          </a:r>
          <a:r>
            <a:rPr lang="ru-RU" dirty="0" err="1" smtClean="0"/>
            <a:t>бўлиб</a:t>
          </a:r>
          <a:r>
            <a:rPr lang="ru-RU" dirty="0" smtClean="0"/>
            <a:t>, 17 </a:t>
          </a:r>
          <a:r>
            <a:rPr lang="ru-RU" dirty="0" err="1" smtClean="0"/>
            <a:t>аср</a:t>
          </a:r>
          <a:r>
            <a:rPr lang="ru-RU" dirty="0" smtClean="0"/>
            <a:t> </a:t>
          </a:r>
          <a:r>
            <a:rPr lang="ru-RU" dirty="0" err="1" smtClean="0"/>
            <a:t>охирларида</a:t>
          </a:r>
          <a:r>
            <a:rPr lang="ru-RU" dirty="0" smtClean="0"/>
            <a:t> </a:t>
          </a:r>
          <a:r>
            <a:rPr lang="ru-RU" dirty="0" err="1" smtClean="0"/>
            <a:t>Голландиядан</a:t>
          </a:r>
          <a:r>
            <a:rPr lang="ru-RU" dirty="0" smtClean="0"/>
            <a:t> Камчатка, </a:t>
          </a:r>
          <a:r>
            <a:rPr lang="ru-RU" dirty="0" err="1" smtClean="0"/>
            <a:t>Аляскага</a:t>
          </a:r>
          <a:r>
            <a:rPr lang="ru-RU" dirty="0" smtClean="0"/>
            <a:t> </a:t>
          </a:r>
          <a:r>
            <a:rPr lang="ru-RU" dirty="0" err="1" smtClean="0"/>
            <a:t>олиб</a:t>
          </a:r>
          <a:r>
            <a:rPr lang="ru-RU" dirty="0" smtClean="0"/>
            <a:t> </a:t>
          </a:r>
          <a:r>
            <a:rPr lang="ru-RU" dirty="0" err="1" smtClean="0"/>
            <a:t>келинган</a:t>
          </a:r>
          <a:r>
            <a:rPr lang="ru-RU" dirty="0" smtClean="0"/>
            <a:t>. </a:t>
          </a:r>
          <a:r>
            <a:rPr lang="ru-RU" dirty="0" err="1" smtClean="0"/>
            <a:t>Бироқ</a:t>
          </a:r>
          <a:r>
            <a:rPr lang="ru-RU" dirty="0" smtClean="0"/>
            <a:t> у 19 </a:t>
          </a:r>
          <a:r>
            <a:rPr lang="ru-RU" dirty="0" err="1" smtClean="0"/>
            <a:t>аср</a:t>
          </a:r>
          <a:r>
            <a:rPr lang="ru-RU" dirty="0" smtClean="0"/>
            <a:t> </a:t>
          </a:r>
          <a:r>
            <a:rPr lang="ru-RU" dirty="0" err="1" smtClean="0"/>
            <a:t>ўрталарида</a:t>
          </a:r>
          <a:r>
            <a:rPr lang="ru-RU" dirty="0" smtClean="0"/>
            <a:t> </a:t>
          </a:r>
          <a:r>
            <a:rPr lang="ru-RU" dirty="0" err="1" smtClean="0"/>
            <a:t>бизда</a:t>
          </a:r>
          <a:r>
            <a:rPr lang="ru-RU" dirty="0" smtClean="0"/>
            <a:t> </a:t>
          </a:r>
          <a:r>
            <a:rPr lang="ru-RU" dirty="0" err="1" smtClean="0"/>
            <a:t>кенг</a:t>
          </a:r>
          <a:r>
            <a:rPr lang="ru-RU" dirty="0" smtClean="0"/>
            <a:t> </a:t>
          </a:r>
          <a:r>
            <a:rPr lang="ru-RU" dirty="0" err="1" smtClean="0"/>
            <a:t>тарқалди</a:t>
          </a:r>
          <a:r>
            <a:rPr lang="ru-RU" dirty="0" smtClean="0"/>
            <a:t>. </a:t>
          </a:r>
          <a:endParaRPr lang="ru-RU" dirty="0"/>
        </a:p>
      </dgm:t>
    </dgm:pt>
    <dgm:pt modelId="{E4C94292-7423-4E35-99FD-0CF4BE0743FD}" type="parTrans" cxnId="{CAD13E76-5F37-40FE-AA39-826F3BBA6DCF}">
      <dgm:prSet/>
      <dgm:spPr/>
      <dgm:t>
        <a:bodyPr/>
        <a:lstStyle/>
        <a:p>
          <a:endParaRPr lang="ru-RU"/>
        </a:p>
      </dgm:t>
    </dgm:pt>
    <dgm:pt modelId="{CE64A937-25BE-4BC5-9286-205EF883B618}" type="sibTrans" cxnId="{CAD13E76-5F37-40FE-AA39-826F3BBA6DCF}">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3625D95-DA70-42BF-98D8-31EF7133D19E}" type="presOf" srcId="{312B9663-67DD-4BF0-8671-ACD17F5C18E1}" destId="{3102073A-0B37-4EE7-9FB6-C679253A425E}" srcOrd="0" destOrd="0" presId="urn:microsoft.com/office/officeart/2005/8/layout/vList2"/>
    <dgm:cxn modelId="{879C2D5F-4EEC-416F-95C1-1EA01F90A4DD}" type="presOf" srcId="{00137DAC-9A8C-4A93-A1A1-8285539EF8B7}" destId="{3102073A-0B37-4EE7-9FB6-C679253A425E}" srcOrd="0" destOrd="1"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4B6FF85-08C1-48FD-B796-6F26D3CBC5B4}" type="presOf" srcId="{FFE8B254-F748-4EA9-840F-C629F20050FA}" destId="{494A0A28-AC71-410E-9A09-98494374006B}" srcOrd="0" destOrd="0" presId="urn:microsoft.com/office/officeart/2005/8/layout/vList2"/>
    <dgm:cxn modelId="{74FB4444-E211-4CA2-B322-DC9F7FD41935}" type="presOf" srcId="{8C446D5B-F40C-47A7-AA82-4959E8CB408D}" destId="{E9240949-51E6-49B1-BC58-DA8E36260ED3}" srcOrd="0" destOrd="0" presId="urn:microsoft.com/office/officeart/2005/8/layout/vList2"/>
    <dgm:cxn modelId="{CAD13E76-5F37-40FE-AA39-826F3BBA6DCF}" srcId="{FFE8B254-F748-4EA9-840F-C629F20050FA}" destId="{00137DAC-9A8C-4A93-A1A1-8285539EF8B7}" srcOrd="1" destOrd="0" parTransId="{E4C94292-7423-4E35-99FD-0CF4BE0743FD}" sibTransId="{CE64A937-25BE-4BC5-9286-205EF883B618}"/>
    <dgm:cxn modelId="{8C1C60FB-8DC3-4FA6-B962-7750E6EE16C5}" type="presParOf" srcId="{E9240949-51E6-49B1-BC58-DA8E36260ED3}" destId="{494A0A28-AC71-410E-9A09-98494374006B}" srcOrd="0" destOrd="0" presId="urn:microsoft.com/office/officeart/2005/8/layout/vList2"/>
    <dgm:cxn modelId="{89C50911-F8FD-4F4A-BA6C-770EF2E6357B}"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ctr"/>
          <a:r>
            <a:rPr lang="ru-RU" dirty="0" smtClean="0"/>
            <a:t>Картошка </a:t>
          </a:r>
          <a:r>
            <a:rPr lang="ru-RU" dirty="0" err="1" smtClean="0"/>
            <a:t>қурғоқчиликка</a:t>
          </a:r>
          <a:r>
            <a:rPr lang="ru-RU" dirty="0" smtClean="0"/>
            <a:t> </a:t>
          </a:r>
          <a:r>
            <a:rPr lang="ru-RU" dirty="0" err="1" smtClean="0"/>
            <a:t>ҳам</a:t>
          </a:r>
          <a:r>
            <a:rPr lang="ru-RU" dirty="0" smtClean="0"/>
            <a:t> </a:t>
          </a:r>
          <a:r>
            <a:rPr lang="ru-RU" dirty="0" err="1" smtClean="0"/>
            <a:t>нисбатан</a:t>
          </a:r>
          <a:r>
            <a:rPr lang="ru-RU" dirty="0" smtClean="0"/>
            <a:t> </a:t>
          </a:r>
          <a:r>
            <a:rPr lang="ru-RU" dirty="0" err="1" smtClean="0"/>
            <a:t>чидамли</a:t>
          </a:r>
          <a:r>
            <a:rPr lang="ru-RU" dirty="0" smtClean="0"/>
            <a:t> </a:t>
          </a:r>
          <a:r>
            <a:rPr lang="ru-RU" dirty="0" err="1" smtClean="0"/>
            <a:t>ўсимлик</a:t>
          </a:r>
          <a:r>
            <a:rPr lang="ru-RU"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Қурғоқчилик</a:t>
          </a:r>
          <a:r>
            <a:rPr lang="ru-RU" dirty="0" smtClean="0"/>
            <a:t>  </a:t>
          </a:r>
          <a:r>
            <a:rPr lang="ru-RU" dirty="0" err="1" smtClean="0"/>
            <a:t>бошланиши</a:t>
          </a:r>
          <a:r>
            <a:rPr lang="ru-RU" dirty="0" smtClean="0"/>
            <a:t> </a:t>
          </a:r>
          <a:r>
            <a:rPr lang="ru-RU" dirty="0" err="1" smtClean="0"/>
            <a:t>билан</a:t>
          </a:r>
          <a:r>
            <a:rPr lang="ru-RU" dirty="0" smtClean="0"/>
            <a:t> транспирация </a:t>
          </a:r>
          <a:r>
            <a:rPr lang="ru-RU" dirty="0" err="1" smtClean="0"/>
            <a:t>ва</a:t>
          </a:r>
          <a:r>
            <a:rPr lang="ru-RU" dirty="0" smtClean="0"/>
            <a:t> фотосинтез </a:t>
          </a:r>
          <a:r>
            <a:rPr lang="ru-RU" dirty="0" err="1" smtClean="0"/>
            <a:t>жараёни</a:t>
          </a:r>
          <a:r>
            <a:rPr lang="ru-RU" dirty="0" smtClean="0"/>
            <a:t> </a:t>
          </a:r>
          <a:r>
            <a:rPr lang="ru-RU" dirty="0" err="1" smtClean="0"/>
            <a:t>сусаяди</a:t>
          </a:r>
          <a:r>
            <a:rPr lang="ru-RU" dirty="0" smtClean="0"/>
            <a:t>, </a:t>
          </a:r>
          <a:r>
            <a:rPr lang="ru-RU" dirty="0" err="1" smtClean="0"/>
            <a:t>ўсимлик</a:t>
          </a:r>
          <a:r>
            <a:rPr lang="ru-RU" dirty="0" smtClean="0"/>
            <a:t> </a:t>
          </a:r>
          <a:r>
            <a:rPr lang="ru-RU" dirty="0" err="1" smtClean="0"/>
            <a:t>ўсиш</a:t>
          </a:r>
          <a:r>
            <a:rPr lang="ru-RU" dirty="0" smtClean="0"/>
            <a:t> </a:t>
          </a:r>
          <a:r>
            <a:rPr lang="ru-RU" dirty="0" err="1" smtClean="0"/>
            <a:t>ва</a:t>
          </a:r>
          <a:r>
            <a:rPr lang="ru-RU" dirty="0" smtClean="0"/>
            <a:t> </a:t>
          </a:r>
          <a:r>
            <a:rPr lang="ru-RU" dirty="0" err="1" smtClean="0"/>
            <a:t>туганак</a:t>
          </a:r>
          <a:r>
            <a:rPr lang="ru-RU" dirty="0" smtClean="0"/>
            <a:t> </a:t>
          </a:r>
          <a:r>
            <a:rPr lang="ru-RU" dirty="0" err="1" smtClean="0"/>
            <a:t>тугишдан</a:t>
          </a:r>
          <a:r>
            <a:rPr lang="ru-RU" dirty="0" smtClean="0"/>
            <a:t> </a:t>
          </a:r>
          <a:r>
            <a:rPr lang="ru-RU" dirty="0" err="1" smtClean="0"/>
            <a:t>тўхтайди</a:t>
          </a:r>
          <a:r>
            <a:rPr lang="ru-RU" dirty="0" smtClean="0"/>
            <a:t>, </a:t>
          </a:r>
          <a:r>
            <a:rPr lang="ru-RU" dirty="0" err="1" smtClean="0"/>
            <a:t>лекин</a:t>
          </a:r>
          <a:r>
            <a:rPr lang="ru-RU" dirty="0" smtClean="0"/>
            <a:t> </a:t>
          </a:r>
          <a:r>
            <a:rPr lang="ru-RU" dirty="0" err="1" smtClean="0"/>
            <a:t>нобуд</a:t>
          </a:r>
          <a:r>
            <a:rPr lang="ru-RU" dirty="0" smtClean="0"/>
            <a:t> </a:t>
          </a:r>
          <a:r>
            <a:rPr lang="ru-RU" dirty="0" err="1" smtClean="0"/>
            <a:t>бўлмайди</a:t>
          </a:r>
          <a:r>
            <a:rPr lang="ru-RU" dirty="0" smtClean="0"/>
            <a:t>. </a:t>
          </a:r>
          <a:r>
            <a:rPr lang="ru-RU" dirty="0" err="1" smtClean="0"/>
            <a:t>Қурғоқчилик</a:t>
          </a:r>
          <a:r>
            <a:rPr lang="ru-RU" dirty="0" smtClean="0"/>
            <a:t> </a:t>
          </a:r>
          <a:r>
            <a:rPr lang="ru-RU" dirty="0" err="1" smtClean="0"/>
            <a:t>ўтгач</a:t>
          </a:r>
          <a:r>
            <a:rPr lang="ru-RU" dirty="0" smtClean="0"/>
            <a:t>, </a:t>
          </a:r>
          <a:r>
            <a:rPr lang="ru-RU" dirty="0" err="1" smtClean="0"/>
            <a:t>картошканинг</a:t>
          </a:r>
          <a:r>
            <a:rPr lang="ru-RU" dirty="0" smtClean="0"/>
            <a:t> </a:t>
          </a:r>
          <a:r>
            <a:rPr lang="ru-RU" dirty="0" err="1" smtClean="0"/>
            <a:t>туганак</a:t>
          </a:r>
          <a:r>
            <a:rPr lang="ru-RU" dirty="0" smtClean="0"/>
            <a:t> </a:t>
          </a:r>
          <a:r>
            <a:rPr lang="ru-RU" dirty="0" err="1" smtClean="0"/>
            <a:t>тугиши</a:t>
          </a:r>
          <a:r>
            <a:rPr lang="ru-RU" dirty="0" smtClean="0"/>
            <a:t> </a:t>
          </a:r>
          <a:r>
            <a:rPr lang="ru-RU" dirty="0" err="1" smtClean="0"/>
            <a:t>ва</a:t>
          </a:r>
          <a:r>
            <a:rPr lang="ru-RU" dirty="0" smtClean="0"/>
            <a:t> </a:t>
          </a:r>
          <a:r>
            <a:rPr lang="ru-RU" dirty="0" err="1" smtClean="0"/>
            <a:t>унинг</a:t>
          </a:r>
          <a:r>
            <a:rPr lang="ru-RU" dirty="0" smtClean="0"/>
            <a:t> </a:t>
          </a:r>
          <a:r>
            <a:rPr lang="ru-RU" dirty="0" err="1" smtClean="0"/>
            <a:t>ўсиши</a:t>
          </a:r>
          <a:r>
            <a:rPr lang="ru-RU" dirty="0" smtClean="0"/>
            <a:t> </a:t>
          </a:r>
          <a:r>
            <a:rPr lang="ru-RU" dirty="0" err="1" smtClean="0"/>
            <a:t>тикланади</a:t>
          </a:r>
          <a:r>
            <a:rPr lang="ru-RU" dirty="0" smtClean="0"/>
            <a:t>, </a:t>
          </a:r>
          <a:r>
            <a:rPr lang="ru-RU" dirty="0" err="1" smtClean="0"/>
            <a:t>лекин</a:t>
          </a:r>
          <a:r>
            <a:rPr lang="ru-RU" dirty="0" smtClean="0"/>
            <a:t> </a:t>
          </a:r>
          <a:r>
            <a:rPr lang="ru-RU" dirty="0" err="1" smtClean="0"/>
            <a:t>ҳосилдорлик</a:t>
          </a:r>
          <a:r>
            <a:rPr lang="ru-RU" dirty="0" smtClean="0"/>
            <a:t> </a:t>
          </a:r>
          <a:r>
            <a:rPr lang="ru-RU" dirty="0" err="1" smtClean="0"/>
            <a:t>сезиларли</a:t>
          </a:r>
          <a:r>
            <a:rPr lang="ru-RU" dirty="0" smtClean="0"/>
            <a:t> </a:t>
          </a:r>
          <a:r>
            <a:rPr lang="ru-RU" dirty="0" err="1" smtClean="0"/>
            <a:t>равишда</a:t>
          </a:r>
          <a:r>
            <a:rPr lang="ru-RU" dirty="0" smtClean="0"/>
            <a:t> </a:t>
          </a:r>
          <a:r>
            <a:rPr lang="ru-RU" dirty="0" err="1" smtClean="0"/>
            <a:t>камаяди</a:t>
          </a:r>
          <a:r>
            <a:rPr lang="ru-RU" dirty="0" smtClean="0"/>
            <a:t>.</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4440">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CF8D20FD-403A-436D-BE44-EC0F10522A55}"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B15AED8-BD26-4E04-9F31-1A79FB1E5210}" type="presOf" srcId="{312B9663-67DD-4BF0-8671-ACD17F5C18E1}" destId="{3102073A-0B37-4EE7-9FB6-C679253A425E}" srcOrd="0" destOrd="0" presId="urn:microsoft.com/office/officeart/2005/8/layout/vList2"/>
    <dgm:cxn modelId="{56EF900E-69FB-4CBC-A20A-F13EA5E3790F}" type="presOf" srcId="{8C446D5B-F40C-47A7-AA82-4959E8CB408D}" destId="{E9240949-51E6-49B1-BC58-DA8E36260ED3}" srcOrd="0" destOrd="0" presId="urn:microsoft.com/office/officeart/2005/8/layout/vList2"/>
    <dgm:cxn modelId="{C0E78826-C7B4-489F-B771-E1130D133C14}" type="presParOf" srcId="{E9240949-51E6-49B1-BC58-DA8E36260ED3}" destId="{494A0A28-AC71-410E-9A09-98494374006B}" srcOrd="0" destOrd="0" presId="urn:microsoft.com/office/officeart/2005/8/layout/vList2"/>
    <dgm:cxn modelId="{9F1D23D4-E4BD-4863-AFCD-0F2A5E050EF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312B9663-67DD-4BF0-8671-ACD17F5C18E1}">
      <dgm:prSet phldrT="[Текст]"/>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dirty="0" err="1" smtClean="0"/>
            <a:t>Эртаги</a:t>
          </a:r>
          <a:r>
            <a:rPr lang="ru-RU" dirty="0" smtClean="0"/>
            <a:t> картошка </a:t>
          </a:r>
          <a:r>
            <a:rPr lang="ru-RU" dirty="0" err="1" smtClean="0"/>
            <a:t>енгил</a:t>
          </a:r>
          <a:r>
            <a:rPr lang="ru-RU" dirty="0" smtClean="0"/>
            <a:t> </a:t>
          </a:r>
          <a:r>
            <a:rPr lang="ru-RU" dirty="0" err="1" smtClean="0"/>
            <a:t>қумоқли</a:t>
          </a:r>
          <a:r>
            <a:rPr lang="ru-RU" dirty="0" smtClean="0"/>
            <a:t> механик </a:t>
          </a:r>
          <a:r>
            <a:rPr lang="ru-RU" dirty="0" err="1" smtClean="0"/>
            <a:t>таркибига</a:t>
          </a:r>
          <a:r>
            <a:rPr lang="ru-RU" dirty="0" smtClean="0"/>
            <a:t> </a:t>
          </a:r>
          <a:r>
            <a:rPr lang="ru-RU" dirty="0" err="1" smtClean="0"/>
            <a:t>эга</a:t>
          </a:r>
          <a:r>
            <a:rPr lang="ru-RU" dirty="0" smtClean="0"/>
            <a:t> </a:t>
          </a:r>
          <a:r>
            <a:rPr lang="ru-RU" dirty="0" err="1" smtClean="0"/>
            <a:t>ўтлоқ</a:t>
          </a:r>
          <a:r>
            <a:rPr lang="ru-RU" dirty="0" smtClean="0"/>
            <a:t>, </a:t>
          </a:r>
          <a:r>
            <a:rPr lang="ru-RU" dirty="0" err="1" smtClean="0"/>
            <a:t>ўтлоқ-бўз</a:t>
          </a:r>
          <a:r>
            <a:rPr lang="ru-RU" dirty="0" smtClean="0"/>
            <a:t> </a:t>
          </a:r>
          <a:r>
            <a:rPr lang="ru-RU" dirty="0" err="1" smtClean="0"/>
            <a:t>тупроқларда</a:t>
          </a:r>
          <a:r>
            <a:rPr lang="ru-RU" dirty="0" smtClean="0"/>
            <a:t>, </a:t>
          </a:r>
          <a:r>
            <a:rPr lang="ru-RU" dirty="0" err="1" smtClean="0"/>
            <a:t>дарё</a:t>
          </a:r>
          <a:r>
            <a:rPr lang="ru-RU" dirty="0" smtClean="0"/>
            <a:t> </a:t>
          </a:r>
          <a:r>
            <a:rPr lang="ru-RU" dirty="0" err="1" smtClean="0"/>
            <a:t>ён</a:t>
          </a:r>
          <a:r>
            <a:rPr lang="ru-RU" dirty="0" smtClean="0"/>
            <a:t> </a:t>
          </a:r>
          <a:r>
            <a:rPr lang="ru-RU" dirty="0" err="1" smtClean="0"/>
            <a:t>бағри</a:t>
          </a:r>
          <a:r>
            <a:rPr lang="ru-RU" dirty="0" smtClean="0"/>
            <a:t> </a:t>
          </a:r>
          <a:r>
            <a:rPr lang="ru-RU" dirty="0" err="1" smtClean="0"/>
            <a:t>участкаларида</a:t>
          </a:r>
          <a:r>
            <a:rPr lang="ru-RU" dirty="0" smtClean="0"/>
            <a:t>, </a:t>
          </a:r>
          <a:r>
            <a:rPr lang="ru-RU" dirty="0" err="1" smtClean="0"/>
            <a:t>тоғли</a:t>
          </a:r>
          <a:r>
            <a:rPr lang="ru-RU" dirty="0" smtClean="0"/>
            <a:t> </a:t>
          </a:r>
          <a:r>
            <a:rPr lang="ru-RU" dirty="0" err="1" smtClean="0"/>
            <a:t>ва</a:t>
          </a:r>
          <a:r>
            <a:rPr lang="ru-RU" dirty="0" smtClean="0"/>
            <a:t> </a:t>
          </a:r>
          <a:r>
            <a:rPr lang="ru-RU" dirty="0" err="1" smtClean="0"/>
            <a:t>тоғолди</a:t>
          </a:r>
          <a:r>
            <a:rPr lang="ru-RU" dirty="0" smtClean="0"/>
            <a:t> </a:t>
          </a:r>
          <a:r>
            <a:rPr lang="ru-RU" dirty="0" err="1" smtClean="0"/>
            <a:t>зоналарида</a:t>
          </a:r>
          <a:r>
            <a:rPr lang="ru-RU" dirty="0" smtClean="0"/>
            <a:t> </a:t>
          </a:r>
          <a:r>
            <a:rPr lang="ru-RU" dirty="0" err="1" smtClean="0"/>
            <a:t>яхши</a:t>
          </a:r>
          <a:r>
            <a:rPr lang="ru-RU" dirty="0" smtClean="0"/>
            <a:t> </a:t>
          </a:r>
          <a:r>
            <a:rPr lang="ru-RU" dirty="0" err="1" smtClean="0"/>
            <a:t>ўсиб</a:t>
          </a:r>
          <a:r>
            <a:rPr lang="ru-RU" dirty="0" smtClean="0"/>
            <a:t>, </a:t>
          </a:r>
          <a:r>
            <a:rPr lang="ru-RU" dirty="0" err="1" smtClean="0"/>
            <a:t>юқори</a:t>
          </a:r>
          <a:r>
            <a:rPr lang="ru-RU" dirty="0" smtClean="0"/>
            <a:t> </a:t>
          </a:r>
          <a:r>
            <a:rPr lang="ru-RU" dirty="0" err="1" smtClean="0"/>
            <a:t>ҳосил</a:t>
          </a:r>
          <a:r>
            <a:rPr lang="ru-RU" dirty="0" smtClean="0"/>
            <a:t> </a:t>
          </a:r>
          <a:r>
            <a:rPr lang="ru-RU" dirty="0" err="1" smtClean="0"/>
            <a:t>беради</a:t>
          </a:r>
          <a:r>
            <a:rPr lang="ru-RU" dirty="0" smtClean="0"/>
            <a:t>. </a:t>
          </a:r>
          <a:r>
            <a:rPr lang="ru-RU" dirty="0" err="1" smtClean="0"/>
            <a:t>Шунинг</a:t>
          </a:r>
          <a:r>
            <a:rPr lang="ru-RU" dirty="0" smtClean="0"/>
            <a:t> </a:t>
          </a:r>
          <a:r>
            <a:rPr lang="ru-RU" dirty="0" err="1" smtClean="0"/>
            <a:t>учун</a:t>
          </a:r>
          <a:r>
            <a:rPr lang="ru-RU" dirty="0" smtClean="0"/>
            <a:t> </a:t>
          </a:r>
          <a:r>
            <a:rPr lang="ru-RU" dirty="0" err="1" smtClean="0"/>
            <a:t>бундай</a:t>
          </a:r>
          <a:r>
            <a:rPr lang="ru-RU" dirty="0" smtClean="0"/>
            <a:t> </a:t>
          </a:r>
          <a:r>
            <a:rPr lang="ru-RU" dirty="0" err="1" smtClean="0"/>
            <a:t>майдонлар</a:t>
          </a:r>
          <a:r>
            <a:rPr lang="ru-RU" dirty="0" smtClean="0"/>
            <a:t> </a:t>
          </a:r>
          <a:r>
            <a:rPr lang="ru-RU" dirty="0" err="1" smtClean="0"/>
            <a:t>эртаги</a:t>
          </a:r>
          <a:r>
            <a:rPr lang="ru-RU" dirty="0" smtClean="0"/>
            <a:t> картошка </a:t>
          </a:r>
          <a:r>
            <a:rPr lang="ru-RU" dirty="0" err="1" smtClean="0"/>
            <a:t>экиш</a:t>
          </a:r>
          <a:r>
            <a:rPr lang="ru-RU" dirty="0" smtClean="0"/>
            <a:t> </a:t>
          </a:r>
          <a:r>
            <a:rPr lang="ru-RU" dirty="0" err="1" smtClean="0"/>
            <a:t>учун</a:t>
          </a:r>
          <a:r>
            <a:rPr lang="ru-RU" dirty="0" smtClean="0"/>
            <a:t> </a:t>
          </a:r>
          <a:r>
            <a:rPr lang="ru-RU" dirty="0" err="1" smtClean="0"/>
            <a:t>кузда</a:t>
          </a:r>
          <a:r>
            <a:rPr lang="ru-RU" dirty="0" smtClean="0"/>
            <a:t> </a:t>
          </a:r>
          <a:r>
            <a:rPr lang="ru-RU" dirty="0" err="1" smtClean="0"/>
            <a:t>гектарига</a:t>
          </a:r>
          <a:r>
            <a:rPr lang="ru-RU" dirty="0" smtClean="0"/>
            <a:t> 20-30 т ярим </a:t>
          </a:r>
          <a:r>
            <a:rPr lang="ru-RU" dirty="0" err="1" smtClean="0"/>
            <a:t>чириган</a:t>
          </a:r>
          <a:r>
            <a:rPr lang="ru-RU" dirty="0" smtClean="0"/>
            <a:t> </a:t>
          </a:r>
          <a:r>
            <a:rPr lang="ru-RU" dirty="0" err="1" smtClean="0"/>
            <a:t>гўнг</a:t>
          </a:r>
          <a:r>
            <a:rPr lang="ru-RU" dirty="0" smtClean="0"/>
            <a:t>, 250</a:t>
          </a:r>
          <a:r>
            <a:rPr lang="uz-Cyrl-UZ" dirty="0" smtClean="0"/>
            <a:t>-</a:t>
          </a:r>
          <a:r>
            <a:rPr lang="ru-RU" dirty="0" smtClean="0"/>
            <a:t>300 кг аммофос </a:t>
          </a:r>
          <a:r>
            <a:rPr lang="ru-RU" dirty="0" err="1" smtClean="0"/>
            <a:t>ва</a:t>
          </a:r>
          <a:r>
            <a:rPr lang="ru-RU" dirty="0" smtClean="0"/>
            <a:t> 160</a:t>
          </a:r>
          <a:r>
            <a:rPr lang="uz-Cyrl-UZ" dirty="0" smtClean="0"/>
            <a:t>-</a:t>
          </a:r>
          <a:r>
            <a:rPr lang="ru-RU" dirty="0" smtClean="0"/>
            <a:t>200 кг калий сульфат </a:t>
          </a:r>
          <a:r>
            <a:rPr lang="ru-RU" dirty="0" err="1" smtClean="0"/>
            <a:t>ёки</a:t>
          </a:r>
          <a:r>
            <a:rPr lang="ru-RU" dirty="0" smtClean="0"/>
            <a:t> калий тузи </a:t>
          </a:r>
          <a:r>
            <a:rPr lang="ru-RU" dirty="0" err="1" smtClean="0"/>
            <a:t>солиниб</a:t>
          </a:r>
          <a:r>
            <a:rPr lang="ru-RU" dirty="0" smtClean="0"/>
            <a:t>, 28</a:t>
          </a:r>
          <a:r>
            <a:rPr lang="uz-Cyrl-UZ" dirty="0" smtClean="0"/>
            <a:t>-</a:t>
          </a:r>
          <a:r>
            <a:rPr lang="ru-RU" dirty="0" smtClean="0"/>
            <a:t>30 см </a:t>
          </a:r>
          <a:r>
            <a:rPr lang="ru-RU" dirty="0" err="1" smtClean="0"/>
            <a:t>чуқурликда</a:t>
          </a:r>
          <a:r>
            <a:rPr lang="ru-RU" dirty="0" smtClean="0"/>
            <a:t> </a:t>
          </a:r>
          <a:r>
            <a:rPr lang="ru-RU" dirty="0" err="1" smtClean="0"/>
            <a:t>шудгорланади</a:t>
          </a:r>
          <a:r>
            <a:rPr lang="ru-RU" dirty="0" smtClean="0"/>
            <a:t>. </a:t>
          </a:r>
          <a:r>
            <a:rPr lang="ru-RU" dirty="0" err="1" smtClean="0"/>
            <a:t>Ерни</a:t>
          </a:r>
          <a:r>
            <a:rPr lang="ru-RU" dirty="0" smtClean="0"/>
            <a:t> </a:t>
          </a:r>
          <a:r>
            <a:rPr lang="ru-RU" dirty="0" err="1" smtClean="0"/>
            <a:t>шудгорлаш</a:t>
          </a:r>
          <a:r>
            <a:rPr lang="ru-RU" dirty="0" smtClean="0"/>
            <a:t> </a:t>
          </a:r>
          <a:r>
            <a:rPr lang="ru-RU" dirty="0" err="1" smtClean="0"/>
            <a:t>учун</a:t>
          </a:r>
          <a:r>
            <a:rPr lang="ru-RU" dirty="0" smtClean="0"/>
            <a:t> ДТ-75 М </a:t>
          </a:r>
          <a:r>
            <a:rPr lang="ru-RU" dirty="0" err="1" smtClean="0"/>
            <a:t>ёки</a:t>
          </a:r>
          <a:r>
            <a:rPr lang="ru-RU" dirty="0" smtClean="0"/>
            <a:t> Т-4А </a:t>
          </a:r>
          <a:r>
            <a:rPr lang="ru-RU" dirty="0" err="1" smtClean="0"/>
            <a:t>тракторига</a:t>
          </a:r>
          <a:r>
            <a:rPr lang="ru-RU" dirty="0" smtClean="0"/>
            <a:t> </a:t>
          </a:r>
          <a:r>
            <a:rPr lang="ru-RU" dirty="0" err="1" smtClean="0"/>
            <a:t>осилган</a:t>
          </a:r>
          <a:r>
            <a:rPr lang="ru-RU" dirty="0" smtClean="0"/>
            <a:t> </a:t>
          </a:r>
          <a:r>
            <a:rPr lang="ru-RU" dirty="0" err="1" smtClean="0"/>
            <a:t>ёки</a:t>
          </a:r>
          <a:r>
            <a:rPr lang="ru-RU" dirty="0" smtClean="0"/>
            <a:t> </a:t>
          </a:r>
          <a:r>
            <a:rPr lang="ru-RU" dirty="0" err="1" smtClean="0"/>
            <a:t>тиркалган</a:t>
          </a:r>
          <a:r>
            <a:rPr lang="ru-RU" dirty="0" smtClean="0"/>
            <a:t> ПН-3-35, ПН-4-35, ПЯ-3-35, ПД-3(4)-35 </a:t>
          </a:r>
          <a:r>
            <a:rPr lang="ru-RU" dirty="0" err="1" smtClean="0"/>
            <a:t>маркали</a:t>
          </a:r>
          <a:r>
            <a:rPr lang="ru-RU" dirty="0" smtClean="0"/>
            <a:t> </a:t>
          </a:r>
          <a:r>
            <a:rPr lang="ru-RU" dirty="0" err="1" smtClean="0"/>
            <a:t>плуглардан</a:t>
          </a:r>
          <a:r>
            <a:rPr lang="ru-RU" dirty="0" smtClean="0"/>
            <a:t> </a:t>
          </a:r>
          <a:r>
            <a:rPr lang="ru-RU" dirty="0" err="1" smtClean="0"/>
            <a:t>фойдаланилади</a:t>
          </a:r>
          <a:r>
            <a:rPr lang="ru-RU" dirty="0" smtClean="0"/>
            <a:t>.</a:t>
          </a:r>
        </a:p>
        <a:p>
          <a:pPr algn="just" defTabSz="1200150">
            <a:lnSpc>
              <a:spcPct val="90000"/>
            </a:lnSpc>
            <a:spcBef>
              <a:spcPct val="0"/>
            </a:spcBef>
            <a:spcAft>
              <a:spcPct val="35000"/>
            </a:spcAft>
          </a:pP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959D598B-66D7-4FB6-84FB-3FDB279F7C6E}">
      <dgm:prSet/>
      <dgm:spPr/>
      <dgm:t>
        <a:bodyPr/>
        <a:lstStyle/>
        <a:p>
          <a:endParaRPr lang="ru-RU" dirty="0"/>
        </a:p>
      </dgm:t>
    </dgm:pt>
    <dgm:pt modelId="{001EB66D-F93B-4A9F-AA23-68546EE5D510}" type="parTrans" cxnId="{09D39DDA-5356-40C7-BB1C-9FBEA329FC0F}">
      <dgm:prSet/>
      <dgm:spPr/>
      <dgm:t>
        <a:bodyPr/>
        <a:lstStyle/>
        <a:p>
          <a:endParaRPr lang="ru-RU"/>
        </a:p>
      </dgm:t>
    </dgm:pt>
    <dgm:pt modelId="{39AA045C-4548-44A7-9BD1-EAA7CE3AEB12}" type="sibTrans" cxnId="{09D39DDA-5356-40C7-BB1C-9FBEA329FC0F}">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116C99D2-56FF-426C-8BF3-967777426538}" type="pres">
      <dgm:prSet presAssocID="{312B9663-67DD-4BF0-8671-ACD17F5C18E1}" presName="parentText" presStyleLbl="node1" presStyleIdx="0" presStyleCnt="1" custScaleY="84636" custLinFactY="-8670" custLinFactNeighborX="-137" custLinFactNeighborY="-100000">
        <dgm:presLayoutVars>
          <dgm:chMax val="0"/>
          <dgm:bulletEnabled val="1"/>
        </dgm:presLayoutVars>
      </dgm:prSet>
      <dgm:spPr/>
      <dgm:t>
        <a:bodyPr/>
        <a:lstStyle/>
        <a:p>
          <a:endParaRPr lang="ru-RU"/>
        </a:p>
      </dgm:t>
    </dgm:pt>
    <dgm:pt modelId="{50F2EBF8-ED3A-4945-B31D-5EB3A4288104}" type="pres">
      <dgm:prSet presAssocID="{312B9663-67DD-4BF0-8671-ACD17F5C18E1}" presName="childText" presStyleLbl="revTx" presStyleIdx="0" presStyleCnt="1">
        <dgm:presLayoutVars>
          <dgm:bulletEnabled val="1"/>
        </dgm:presLayoutVars>
      </dgm:prSet>
      <dgm:spPr/>
      <dgm:t>
        <a:bodyPr/>
        <a:lstStyle/>
        <a:p>
          <a:endParaRPr lang="ru-RU"/>
        </a:p>
      </dgm:t>
    </dgm:pt>
  </dgm:ptLst>
  <dgm:cxnLst>
    <dgm:cxn modelId="{9A776E41-F620-4961-BBE4-1C0C5C3EDECD}" type="presOf" srcId="{8C446D5B-F40C-47A7-AA82-4959E8CB408D}" destId="{E9240949-51E6-49B1-BC58-DA8E36260ED3}" srcOrd="0" destOrd="0" presId="urn:microsoft.com/office/officeart/2005/8/layout/vList2"/>
    <dgm:cxn modelId="{F5C9B74E-E213-490E-964D-DA0F75F9BC22}" srcId="{8C446D5B-F40C-47A7-AA82-4959E8CB408D}" destId="{312B9663-67DD-4BF0-8671-ACD17F5C18E1}" srcOrd="0" destOrd="0" parTransId="{D9F2038A-5794-4FD8-9FCA-B0B41BC0726A}" sibTransId="{056C8C0B-A681-4A35-9588-018B55752684}"/>
    <dgm:cxn modelId="{26CFA10C-02A0-4D8C-8639-07BDFA3AF07F}" type="presOf" srcId="{959D598B-66D7-4FB6-84FB-3FDB279F7C6E}" destId="{50F2EBF8-ED3A-4945-B31D-5EB3A4288104}" srcOrd="0" destOrd="0" presId="urn:microsoft.com/office/officeart/2005/8/layout/vList2"/>
    <dgm:cxn modelId="{09D39DDA-5356-40C7-BB1C-9FBEA329FC0F}" srcId="{312B9663-67DD-4BF0-8671-ACD17F5C18E1}" destId="{959D598B-66D7-4FB6-84FB-3FDB279F7C6E}" srcOrd="0" destOrd="0" parTransId="{001EB66D-F93B-4A9F-AA23-68546EE5D510}" sibTransId="{39AA045C-4548-44A7-9BD1-EAA7CE3AEB12}"/>
    <dgm:cxn modelId="{62D6A866-6550-4B08-AC2F-87F95F05CE83}" type="presOf" srcId="{312B9663-67DD-4BF0-8671-ACD17F5C18E1}" destId="{116C99D2-56FF-426C-8BF3-967777426538}" srcOrd="0" destOrd="0" presId="urn:microsoft.com/office/officeart/2005/8/layout/vList2"/>
    <dgm:cxn modelId="{9444392C-4263-419B-9E0C-FD23BA056C9B}" type="presParOf" srcId="{E9240949-51E6-49B1-BC58-DA8E36260ED3}" destId="{116C99D2-56FF-426C-8BF3-967777426538}" srcOrd="0" destOrd="0" presId="urn:microsoft.com/office/officeart/2005/8/layout/vList2"/>
    <dgm:cxn modelId="{954860C7-C04B-4043-A0EF-10D2E4828D33}" type="presParOf" srcId="{E9240949-51E6-49B1-BC58-DA8E36260ED3}" destId="{50F2EBF8-ED3A-4945-B31D-5EB3A428810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3d1" qsCatId="3D" csTypeId="urn:microsoft.com/office/officeart/2005/8/colors/colorful3" csCatId="colorful" phldr="1"/>
      <dgm:spPr/>
      <dgm:t>
        <a:bodyPr/>
        <a:lstStyle/>
        <a:p>
          <a:endParaRPr lang="ru-RU"/>
        </a:p>
      </dgm:t>
    </dgm:pt>
    <dgm:pt modelId="{FFE8B254-F748-4EA9-840F-C629F20050FA}">
      <dgm:prSet phldrT="[Текст]"/>
      <dgm:spPr>
        <a:solidFill>
          <a:srgbClr val="006600"/>
        </a:solidFill>
      </dgm:spPr>
      <dgm:t>
        <a:bodyPr/>
        <a:lstStyle/>
        <a:p>
          <a:pPr algn="ctr"/>
          <a:r>
            <a:rPr lang="uz-Cyrl-UZ" b="1" dirty="0" smtClean="0"/>
            <a:t>Экиш олдидан уруғлик туганакларни нишлатиш, экиш усули ва муддати.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Юқоридаги тартибда уруғлик туганаклар тайёрлангач, экиш ол­дидан 20-25 кун давомида ёруғ ҳам иссиқ (12-15 даражали) хоналарда 2-3 қатлам қалинликда ёйилиб нишлатилади. Натижада яшил, бақувват 0,5-1,0 сантиметр узунликдаги ўсимталар ҳосил қилади. Уруғликни ана шундай нишлатиб экиш мўл ҳосил олишга қаратилган муҳим тадбир бўлиб, натижада картошка ҳосили 18-25 фоизгача ошиб, 10-12 кун эрта пишиб етилади. Шунга қарамасдан бу тадбир картошка етиштирувчи хўжаликларда ҳар йили етарли даражада ўтказилмайди. Нишлатилган туганаклар ўсимтаси синмаслик учун далаларга қаттиқ идишларга (яшик ва саватларга) солиб юборилади.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382">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custScaleY="101617">
        <dgm:presLayoutVars>
          <dgm:bulletEnabled val="1"/>
        </dgm:presLayoutVars>
      </dgm:prSet>
      <dgm:spPr/>
      <dgm:t>
        <a:bodyPr/>
        <a:lstStyle/>
        <a:p>
          <a:endParaRPr lang="ru-RU"/>
        </a:p>
      </dgm:t>
    </dgm:pt>
  </dgm:ptLst>
  <dgm:cxnLst>
    <dgm:cxn modelId="{B3C64978-8B13-4488-A4F0-76182C0194F9}"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0D37F64E-D2FA-466B-9673-87711AB47FFA}"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5830483B-5945-46BE-9CFA-EFCE9615A187}" type="presOf" srcId="{FFE8B254-F748-4EA9-840F-C629F20050FA}" destId="{494A0A28-AC71-410E-9A09-98494374006B}" srcOrd="0" destOrd="0" presId="urn:microsoft.com/office/officeart/2005/8/layout/vList2"/>
    <dgm:cxn modelId="{DF1940B9-2712-4112-9ADC-5EEAFD8BE5F3}" type="presParOf" srcId="{E9240949-51E6-49B1-BC58-DA8E36260ED3}" destId="{494A0A28-AC71-410E-9A09-98494374006B}" srcOrd="0" destOrd="0" presId="urn:microsoft.com/office/officeart/2005/8/layout/vList2"/>
    <dgm:cxn modelId="{6C624662-8B98-4716-808F-DEF5B07B7B4A}"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custT="1"/>
      <dgm:spPr/>
      <dgm:t>
        <a:bodyPr/>
        <a:lstStyle/>
        <a:p>
          <a:pPr algn="ctr"/>
          <a:r>
            <a:rPr lang="uz-Cyrl-UZ" sz="2000" b="1" dirty="0" smtClean="0"/>
            <a:t>Эртаги картошка Зарафшон навини суғориш технологияси элементларининг ҳосилдорликка таъсири (эгат чуқурлиги-20 см)</a:t>
          </a:r>
          <a:endParaRPr lang="ru-RU" sz="2000" dirty="0">
            <a:solidFill>
              <a:srgbClr val="0000FF"/>
            </a:solidFill>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0444">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45F7EA9A-D50C-41AA-95BB-3D1A86A99DEE}" type="presOf" srcId="{8C446D5B-F40C-47A7-AA82-4959E8CB408D}" destId="{E9240949-51E6-49B1-BC58-DA8E36260ED3}" srcOrd="0" destOrd="0" presId="urn:microsoft.com/office/officeart/2005/8/layout/vList2"/>
    <dgm:cxn modelId="{B299CC49-4051-457A-AEAD-DF8BCDC0A379}" type="presOf" srcId="{FFE8B254-F748-4EA9-840F-C629F20050FA}" destId="{494A0A28-AC71-410E-9A09-98494374006B}" srcOrd="0" destOrd="0" presId="urn:microsoft.com/office/officeart/2005/8/layout/vList2"/>
    <dgm:cxn modelId="{D95A66CE-DF3B-4650-A951-B2C78C208F77}"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FBEE00BD-71B4-45EB-9815-B98AC11C5C59}" type="presParOf" srcId="{E9240949-51E6-49B1-BC58-DA8E36260ED3}" destId="{494A0A28-AC71-410E-9A09-98494374006B}" srcOrd="0" destOrd="0" presId="urn:microsoft.com/office/officeart/2005/8/layout/vList2"/>
    <dgm:cxn modelId="{2A4BEA28-A5EF-4230-A30A-AA346EF9F17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ru-RU" b="1" dirty="0" err="1" smtClean="0">
              <a:solidFill>
                <a:schemeClr val="tx1"/>
              </a:solidFill>
            </a:rPr>
            <a:t>Йиғиш</a:t>
          </a:r>
          <a:r>
            <a:rPr lang="ru-RU" b="1" dirty="0" smtClean="0">
              <a:solidFill>
                <a:schemeClr val="tx1"/>
              </a:solidFill>
            </a:rPr>
            <a:t>.</a:t>
          </a:r>
          <a:endParaRPr lang="ru-RU" dirty="0">
            <a:solidFill>
              <a:schemeClr val="tx1"/>
            </a:solidFill>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Пишиб</a:t>
          </a:r>
          <a:r>
            <a:rPr lang="ru-RU" dirty="0" smtClean="0"/>
            <a:t> </a:t>
          </a:r>
          <a:r>
            <a:rPr lang="ru-RU" dirty="0" err="1" smtClean="0"/>
            <a:t>етилган</a:t>
          </a:r>
          <a:r>
            <a:rPr lang="ru-RU" dirty="0" smtClean="0"/>
            <a:t> </a:t>
          </a:r>
          <a:r>
            <a:rPr lang="ru-RU" dirty="0" err="1" smtClean="0"/>
            <a:t>эртаги</a:t>
          </a:r>
          <a:r>
            <a:rPr lang="ru-RU" dirty="0" smtClean="0"/>
            <a:t> картошка </a:t>
          </a:r>
          <a:r>
            <a:rPr lang="ru-RU" dirty="0" err="1" smtClean="0"/>
            <a:t>палаклари</a:t>
          </a:r>
          <a:r>
            <a:rPr lang="ru-RU" dirty="0" smtClean="0"/>
            <a:t> </a:t>
          </a:r>
          <a:r>
            <a:rPr lang="ru-RU" dirty="0" err="1" smtClean="0"/>
            <a:t>сарғаяди</a:t>
          </a:r>
          <a:r>
            <a:rPr lang="ru-RU" dirty="0" smtClean="0"/>
            <a:t> </a:t>
          </a:r>
          <a:r>
            <a:rPr lang="ru-RU" dirty="0" err="1" smtClean="0"/>
            <a:t>ва</a:t>
          </a:r>
          <a:r>
            <a:rPr lang="ru-RU" dirty="0" smtClean="0"/>
            <a:t> </a:t>
          </a:r>
          <a:r>
            <a:rPr lang="ru-RU" dirty="0" err="1" smtClean="0"/>
            <a:t>туганакларида</a:t>
          </a:r>
          <a:r>
            <a:rPr lang="ru-RU" dirty="0" smtClean="0"/>
            <a:t> </a:t>
          </a:r>
          <a:r>
            <a:rPr lang="ru-RU" dirty="0" err="1" smtClean="0"/>
            <a:t>қаттиқ</a:t>
          </a:r>
          <a:r>
            <a:rPr lang="ru-RU" dirty="0" smtClean="0"/>
            <a:t>, </a:t>
          </a:r>
          <a:r>
            <a:rPr lang="ru-RU" dirty="0" err="1" smtClean="0"/>
            <a:t>сидирилмайдиган</a:t>
          </a:r>
          <a:r>
            <a:rPr lang="ru-RU" dirty="0" smtClean="0"/>
            <a:t> </a:t>
          </a:r>
          <a:r>
            <a:rPr lang="ru-RU" dirty="0" err="1" smtClean="0"/>
            <a:t>пўст</a:t>
          </a:r>
          <a:r>
            <a:rPr lang="ru-RU" dirty="0" smtClean="0"/>
            <a:t> </a:t>
          </a:r>
          <a:r>
            <a:rPr lang="ru-RU" dirty="0" err="1" smtClean="0"/>
            <a:t>ҳосил</a:t>
          </a:r>
          <a:r>
            <a:rPr lang="ru-RU" dirty="0" smtClean="0"/>
            <a:t> </a:t>
          </a:r>
          <a:r>
            <a:rPr lang="ru-RU" dirty="0" err="1" smtClean="0"/>
            <a:t>бўлади</a:t>
          </a:r>
          <a:r>
            <a:rPr lang="ru-RU" dirty="0" smtClean="0"/>
            <a:t>. </a:t>
          </a:r>
          <a:r>
            <a:rPr lang="ru-RU" dirty="0" err="1" smtClean="0"/>
            <a:t>Эртаги</a:t>
          </a:r>
          <a:r>
            <a:rPr lang="ru-RU" dirty="0" smtClean="0"/>
            <a:t> картошка </a:t>
          </a:r>
          <a:r>
            <a:rPr lang="ru-RU" dirty="0" err="1" smtClean="0"/>
            <a:t>асосан</a:t>
          </a:r>
          <a:r>
            <a:rPr lang="ru-RU" dirty="0" smtClean="0"/>
            <a:t> июнь-июль </a:t>
          </a:r>
          <a:r>
            <a:rPr lang="ru-RU" dirty="0" err="1" smtClean="0"/>
            <a:t>ойларида</a:t>
          </a:r>
          <a:r>
            <a:rPr lang="ru-RU" dirty="0" smtClean="0"/>
            <a:t> </a:t>
          </a:r>
          <a:r>
            <a:rPr lang="ru-RU" dirty="0" err="1" smtClean="0"/>
            <a:t>пишиб</a:t>
          </a:r>
          <a:r>
            <a:rPr lang="ru-RU" dirty="0" smtClean="0"/>
            <a:t> </a:t>
          </a:r>
          <a:r>
            <a:rPr lang="ru-RU" dirty="0" err="1" smtClean="0"/>
            <a:t>етилади</a:t>
          </a:r>
          <a:r>
            <a:rPr lang="ru-RU" dirty="0" smtClean="0"/>
            <a:t>. </a:t>
          </a:r>
          <a:r>
            <a:rPr lang="ru-RU" dirty="0" err="1" smtClean="0"/>
            <a:t>Ҳосилни</a:t>
          </a:r>
          <a:r>
            <a:rPr lang="ru-RU" dirty="0" smtClean="0"/>
            <a:t> </a:t>
          </a:r>
          <a:r>
            <a:rPr lang="ru-RU" dirty="0" err="1" smtClean="0"/>
            <a:t>эрта</a:t>
          </a:r>
          <a:r>
            <a:rPr lang="ru-RU" dirty="0" smtClean="0"/>
            <a:t> </a:t>
          </a:r>
          <a:r>
            <a:rPr lang="ru-RU" dirty="0" err="1" smtClean="0"/>
            <a:t>ёки</a:t>
          </a:r>
          <a:r>
            <a:rPr lang="ru-RU" dirty="0" smtClean="0"/>
            <a:t> кеч </a:t>
          </a:r>
          <a:r>
            <a:rPr lang="ru-RU" dirty="0" err="1" smtClean="0"/>
            <a:t>йиғиштириш</a:t>
          </a:r>
          <a:r>
            <a:rPr lang="ru-RU" dirty="0" smtClean="0"/>
            <a:t> </a:t>
          </a:r>
          <a:r>
            <a:rPr lang="ru-RU" dirty="0" err="1" smtClean="0"/>
            <a:t>уни</a:t>
          </a:r>
          <a:r>
            <a:rPr lang="ru-RU" dirty="0" smtClean="0"/>
            <a:t> </a:t>
          </a:r>
          <a:r>
            <a:rPr lang="ru-RU" dirty="0" err="1" smtClean="0"/>
            <a:t>миқдори</a:t>
          </a:r>
          <a:r>
            <a:rPr lang="ru-RU" dirty="0" smtClean="0"/>
            <a:t> </a:t>
          </a:r>
          <a:r>
            <a:rPr lang="ru-RU" dirty="0" err="1" smtClean="0"/>
            <a:t>ва</a:t>
          </a:r>
          <a:r>
            <a:rPr lang="ru-RU" dirty="0" smtClean="0"/>
            <a:t> </a:t>
          </a:r>
          <a:r>
            <a:rPr lang="ru-RU" dirty="0" err="1" smtClean="0"/>
            <a:t>сифатига</a:t>
          </a:r>
          <a:r>
            <a:rPr lang="ru-RU" dirty="0" smtClean="0"/>
            <a:t> </a:t>
          </a:r>
          <a:r>
            <a:rPr lang="ru-RU" dirty="0" err="1" smtClean="0"/>
            <a:t>салбий</a:t>
          </a:r>
          <a:r>
            <a:rPr lang="ru-RU" dirty="0" smtClean="0"/>
            <a:t> </a:t>
          </a:r>
          <a:r>
            <a:rPr lang="ru-RU" dirty="0" err="1" smtClean="0"/>
            <a:t>таъсир</a:t>
          </a:r>
          <a:r>
            <a:rPr lang="ru-RU" dirty="0" smtClean="0"/>
            <a:t> </a:t>
          </a:r>
          <a:r>
            <a:rPr lang="ru-RU" dirty="0" err="1" smtClean="0"/>
            <a:t>этади</a:t>
          </a:r>
          <a:r>
            <a:rPr lang="ru-RU" dirty="0" smtClean="0"/>
            <a:t>.</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D034BBF4-BF75-469E-BD79-444F1B4FC0B0}">
      <dgm:prSet/>
      <dgm:spPr/>
      <dgm:t>
        <a:bodyPr/>
        <a:lstStyle/>
        <a:p>
          <a:pPr algn="just"/>
          <a:r>
            <a:rPr lang="ru-RU" smtClean="0"/>
            <a:t>Кеч йиғиштириб олинганда, туганаклар сўлиб вазнини йўқотади, офтоб уриб чирийди, турли ҳашаротлар зарарлайди.</a:t>
          </a:r>
          <a:endParaRPr lang="ru-RU"/>
        </a:p>
      </dgm:t>
    </dgm:pt>
    <dgm:pt modelId="{A9A59EC6-C43A-42A2-8FFF-AC658AA62823}" type="parTrans" cxnId="{B83DE92E-0B52-428B-B5C9-DBD3AA8CE5EA}">
      <dgm:prSet/>
      <dgm:spPr/>
      <dgm:t>
        <a:bodyPr/>
        <a:lstStyle/>
        <a:p>
          <a:endParaRPr lang="ru-RU"/>
        </a:p>
      </dgm:t>
    </dgm:pt>
    <dgm:pt modelId="{7D121939-0CFD-4DC4-B616-9B5697B8BB62}" type="sibTrans" cxnId="{B83DE92E-0B52-428B-B5C9-DBD3AA8CE5EA}">
      <dgm:prSet/>
      <dgm:spPr/>
      <dgm:t>
        <a:bodyPr/>
        <a:lstStyle/>
        <a:p>
          <a:endParaRPr lang="ru-RU"/>
        </a:p>
      </dgm:t>
    </dgm:pt>
    <dgm:pt modelId="{5D39A939-0409-4A01-BB13-FA85DA916DA9}">
      <dgm:prSet/>
      <dgm:spPr/>
      <dgm:t>
        <a:bodyPr/>
        <a:lstStyle/>
        <a:p>
          <a:pPr algn="just"/>
          <a:r>
            <a:rPr lang="uz-Cyrl-UZ" dirty="0" smtClean="0"/>
            <a:t>Шунинг учун эртаги картошкани ўз вақтида йиғиштириб олишни ташкил қилиш керак. Шу билан суғориладиган ердан такрор самарали фойдаланишга имкон яратилади. Картошка ҳосилини йиғиштириб олиш учун турли элеватор типдаги икки қаторли кар­тошка ковловчи машиналар (КТН-1А, КТН-2, КТН-2А ва ҳ.к.) қўлланилади. </a:t>
          </a:r>
          <a:r>
            <a:rPr lang="ru-RU" dirty="0" err="1" smtClean="0"/>
            <a:t>Ковлаш</a:t>
          </a:r>
          <a:r>
            <a:rPr lang="ru-RU" dirty="0" smtClean="0"/>
            <a:t> </a:t>
          </a:r>
          <a:r>
            <a:rPr lang="ru-RU" dirty="0" err="1" smtClean="0"/>
            <a:t>олди</a:t>
          </a:r>
          <a:r>
            <a:rPr lang="ru-RU" dirty="0" smtClean="0"/>
            <a:t> </a:t>
          </a:r>
          <a:r>
            <a:rPr lang="ru-RU" dirty="0" err="1" smtClean="0"/>
            <a:t>картошканинг</a:t>
          </a:r>
          <a:r>
            <a:rPr lang="ru-RU" dirty="0" smtClean="0"/>
            <a:t> </a:t>
          </a:r>
          <a:r>
            <a:rPr lang="ru-RU" dirty="0" err="1" smtClean="0"/>
            <a:t>сарғайган</a:t>
          </a:r>
          <a:r>
            <a:rPr lang="ru-RU" dirty="0" smtClean="0"/>
            <a:t> </a:t>
          </a:r>
          <a:r>
            <a:rPr lang="ru-RU" dirty="0" err="1" smtClean="0"/>
            <a:t>палаги</a:t>
          </a:r>
          <a:r>
            <a:rPr lang="ru-RU" dirty="0" smtClean="0"/>
            <a:t> </a:t>
          </a:r>
          <a:r>
            <a:rPr lang="ru-RU" dirty="0" err="1" smtClean="0"/>
            <a:t>тракторга</a:t>
          </a:r>
          <a:r>
            <a:rPr lang="ru-RU" dirty="0" smtClean="0"/>
            <a:t> </a:t>
          </a:r>
          <a:r>
            <a:rPr lang="ru-RU" dirty="0" err="1" smtClean="0"/>
            <a:t>тиркаб</a:t>
          </a:r>
          <a:r>
            <a:rPr lang="ru-RU" dirty="0" smtClean="0"/>
            <a:t> </a:t>
          </a:r>
          <a:r>
            <a:rPr lang="ru-RU" dirty="0" err="1" smtClean="0"/>
            <a:t>ишлатиладиган</a:t>
          </a:r>
          <a:r>
            <a:rPr lang="ru-RU" dirty="0" smtClean="0"/>
            <a:t> </a:t>
          </a:r>
          <a:r>
            <a:rPr lang="ru-RU" dirty="0" err="1" smtClean="0"/>
            <a:t>пичан</a:t>
          </a:r>
          <a:r>
            <a:rPr lang="ru-RU" dirty="0" smtClean="0"/>
            <a:t> </a:t>
          </a:r>
          <a:r>
            <a:rPr lang="ru-RU" dirty="0" err="1" smtClean="0"/>
            <a:t>ўриш</a:t>
          </a:r>
          <a:r>
            <a:rPr lang="ru-RU" dirty="0" smtClean="0"/>
            <a:t> </a:t>
          </a:r>
          <a:r>
            <a:rPr lang="ru-RU" dirty="0" err="1" smtClean="0"/>
            <a:t>машиналари</a:t>
          </a:r>
          <a:r>
            <a:rPr lang="ru-RU" dirty="0" smtClean="0"/>
            <a:t> (КИР-1,5А) </a:t>
          </a:r>
          <a:r>
            <a:rPr lang="ru-RU" dirty="0" err="1" smtClean="0"/>
            <a:t>ёрдамида</a:t>
          </a:r>
          <a:r>
            <a:rPr lang="ru-RU" dirty="0" smtClean="0"/>
            <a:t> </a:t>
          </a:r>
          <a:r>
            <a:rPr lang="ru-RU" dirty="0" err="1" smtClean="0"/>
            <a:t>йиғиштириб</a:t>
          </a:r>
          <a:r>
            <a:rPr lang="ru-RU" dirty="0" smtClean="0"/>
            <a:t> </a:t>
          </a:r>
          <a:r>
            <a:rPr lang="ru-RU" dirty="0" err="1" smtClean="0"/>
            <a:t>олинади</a:t>
          </a:r>
          <a:r>
            <a:rPr lang="ru-RU" dirty="0" smtClean="0"/>
            <a:t>. </a:t>
          </a:r>
          <a:r>
            <a:rPr lang="ru-RU" dirty="0" err="1" smtClean="0"/>
            <a:t>Ковлаб</a:t>
          </a:r>
          <a:r>
            <a:rPr lang="ru-RU" dirty="0" smtClean="0"/>
            <a:t> </a:t>
          </a:r>
          <a:r>
            <a:rPr lang="ru-RU" dirty="0" err="1" smtClean="0"/>
            <a:t>олинган</a:t>
          </a:r>
          <a:r>
            <a:rPr lang="ru-RU" dirty="0" smtClean="0"/>
            <a:t> картошка </a:t>
          </a:r>
          <a:r>
            <a:rPr lang="ru-RU" dirty="0" err="1" smtClean="0"/>
            <a:t>ҳосили</a:t>
          </a:r>
          <a:r>
            <a:rPr lang="ru-RU" dirty="0" smtClean="0"/>
            <a:t> </a:t>
          </a:r>
          <a:r>
            <a:rPr lang="ru-RU" dirty="0" err="1" smtClean="0"/>
            <a:t>тегишли</a:t>
          </a:r>
          <a:r>
            <a:rPr lang="ru-RU" dirty="0" smtClean="0"/>
            <a:t> </a:t>
          </a:r>
          <a:r>
            <a:rPr lang="ru-RU" dirty="0" err="1" smtClean="0"/>
            <a:t>жойларга</a:t>
          </a:r>
          <a:r>
            <a:rPr lang="ru-RU" dirty="0" smtClean="0"/>
            <a:t> </a:t>
          </a:r>
          <a:r>
            <a:rPr lang="ru-RU" dirty="0" err="1" smtClean="0"/>
            <a:t>жўнатилиши</a:t>
          </a:r>
          <a:r>
            <a:rPr lang="ru-RU" dirty="0" smtClean="0"/>
            <a:t> </a:t>
          </a:r>
          <a:r>
            <a:rPr lang="ru-RU" dirty="0" err="1" smtClean="0"/>
            <a:t>лозим</a:t>
          </a:r>
          <a:r>
            <a:rPr lang="ru-RU" dirty="0" smtClean="0"/>
            <a:t>.</a:t>
          </a:r>
          <a:endParaRPr lang="ru-RU" dirty="0"/>
        </a:p>
      </dgm:t>
    </dgm:pt>
    <dgm:pt modelId="{FA0507BE-68C3-40F6-875E-D8FB741622A0}" type="parTrans" cxnId="{CF13E4FC-21F3-4C58-BA5B-F5042FF5E893}">
      <dgm:prSet/>
      <dgm:spPr/>
      <dgm:t>
        <a:bodyPr/>
        <a:lstStyle/>
        <a:p>
          <a:endParaRPr lang="ru-RU"/>
        </a:p>
      </dgm:t>
    </dgm:pt>
    <dgm:pt modelId="{A20B3777-8008-44E8-9E3B-A816CBDCBEE8}" type="sibTrans" cxnId="{CF13E4FC-21F3-4C58-BA5B-F5042FF5E893}">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0" custLinFactNeighborY="-8380">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6F5B5287-BC8A-42E1-AC18-37A22F2EF683}" type="presOf" srcId="{8C446D5B-F40C-47A7-AA82-4959E8CB408D}" destId="{E9240949-51E6-49B1-BC58-DA8E36260ED3}" srcOrd="0" destOrd="0" presId="urn:microsoft.com/office/officeart/2005/8/layout/vList2"/>
    <dgm:cxn modelId="{399C4F24-627F-4B32-A526-A5F96AAA0B9E}" type="presOf" srcId="{D034BBF4-BF75-469E-BD79-444F1B4FC0B0}" destId="{3102073A-0B37-4EE7-9FB6-C679253A425E}" srcOrd="0" destOrd="1"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CF13E4FC-21F3-4C58-BA5B-F5042FF5E893}" srcId="{FFE8B254-F748-4EA9-840F-C629F20050FA}" destId="{5D39A939-0409-4A01-BB13-FA85DA916DA9}" srcOrd="2" destOrd="0" parTransId="{FA0507BE-68C3-40F6-875E-D8FB741622A0}" sibTransId="{A20B3777-8008-44E8-9E3B-A816CBDCBEE8}"/>
    <dgm:cxn modelId="{EA421FC0-753E-46C8-8149-A9F06D02804C}" srcId="{8C446D5B-F40C-47A7-AA82-4959E8CB408D}" destId="{FFE8B254-F748-4EA9-840F-C629F20050FA}" srcOrd="0" destOrd="0" parTransId="{36B549C7-1BC8-48FF-A4CE-37107E184CE2}" sibTransId="{C1BAE326-4E44-44C4-9F2D-DFDB91BE1E74}"/>
    <dgm:cxn modelId="{B83DE92E-0B52-428B-B5C9-DBD3AA8CE5EA}" srcId="{FFE8B254-F748-4EA9-840F-C629F20050FA}" destId="{D034BBF4-BF75-469E-BD79-444F1B4FC0B0}" srcOrd="1" destOrd="0" parTransId="{A9A59EC6-C43A-42A2-8FFF-AC658AA62823}" sibTransId="{7D121939-0CFD-4DC4-B616-9B5697B8BB62}"/>
    <dgm:cxn modelId="{2A3113AC-9306-41FC-92D4-DEA7CDCBC406}" type="presOf" srcId="{5D39A939-0409-4A01-BB13-FA85DA916DA9}" destId="{3102073A-0B37-4EE7-9FB6-C679253A425E}" srcOrd="0" destOrd="2" presId="urn:microsoft.com/office/officeart/2005/8/layout/vList2"/>
    <dgm:cxn modelId="{859BDA30-F315-4504-ABDB-8C63C3B870EC}" type="presOf" srcId="{FFE8B254-F748-4EA9-840F-C629F20050FA}" destId="{494A0A28-AC71-410E-9A09-98494374006B}" srcOrd="0" destOrd="0" presId="urn:microsoft.com/office/officeart/2005/8/layout/vList2"/>
    <dgm:cxn modelId="{8881FAD7-85CF-454F-8DD8-D2FC13388C03}" type="presOf" srcId="{312B9663-67DD-4BF0-8671-ACD17F5C18E1}" destId="{3102073A-0B37-4EE7-9FB6-C679253A425E}" srcOrd="0" destOrd="0" presId="urn:microsoft.com/office/officeart/2005/8/layout/vList2"/>
    <dgm:cxn modelId="{FEFFF808-F6FE-438A-AC99-CEEAFF726CFD}" type="presParOf" srcId="{E9240949-51E6-49B1-BC58-DA8E36260ED3}" destId="{494A0A28-AC71-410E-9A09-98494374006B}" srcOrd="0" destOrd="0" presId="urn:microsoft.com/office/officeart/2005/8/layout/vList2"/>
    <dgm:cxn modelId="{FEA5E1B6-D557-4689-AF15-B624F11A5A92}" type="presParOf" srcId="{E9240949-51E6-49B1-BC58-DA8E36260ED3}" destId="{3102073A-0B37-4EE7-9FB6-C679253A425E}"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3807"/>
          <a:ext cx="9001156" cy="954719"/>
        </a:xfrm>
        <a:prstGeom prst="roundRect">
          <a:avLst/>
        </a:prstGeom>
        <a:solidFill>
          <a:srgbClr val="006600"/>
        </a:soli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smtClean="0"/>
            <a:t>Экиш олдидан уруғлик туганакларни нишлатиш, экиш усули ва муддати. </a:t>
          </a:r>
          <a:endParaRPr lang="ru-RU" sz="2400" kern="1200" dirty="0">
            <a:latin typeface="Times New Roman" pitchFamily="18" charset="0"/>
            <a:cs typeface="Times New Roman" pitchFamily="18" charset="0"/>
          </a:endParaRPr>
        </a:p>
      </dsp:txBody>
      <dsp:txXfrm>
        <a:off x="46606" y="80413"/>
        <a:ext cx="8907944" cy="861507"/>
      </dsp:txXfrm>
    </dsp:sp>
    <dsp:sp modelId="{3102073A-0B37-4EE7-9FB6-C679253A425E}">
      <dsp:nvSpPr>
        <dsp:cNvPr id="0" name=""/>
        <dsp:cNvSpPr/>
      </dsp:nvSpPr>
      <dsp:spPr>
        <a:xfrm>
          <a:off x="0" y="1053613"/>
          <a:ext cx="9001156" cy="2776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uz-Cyrl-UZ" sz="1900" kern="1200" dirty="0" smtClean="0"/>
            <a:t>Юқоридаги тартибда уруғлик туганаклар тайёрлангач, экиш ол­дидан 20-25 кун давомида ёруғ ҳам иссиқ (12-15 даражали) хоналарда 2-3 қатлам қалинликда ёйилиб нишлатилади. Натижада яшил, бақувват 0,5-1,0 сантиметр узунликдаги ўсимталар ҳосил қилади. Уруғликни ана шундай нишлатиб экиш мўл ҳосил олишга қаратилган муҳим тадбир бўлиб, натижада картошка ҳосили 18-25 фоизгача ошиб, 10-12 кун эрта пишиб етилади. Шунга қарамасдан бу тадбир картошка етиштирувчи хўжаликларда ҳар йили етарли даражада ўтказилмайди. Нишлатилган туганаклар ўсимтаси синмаслик учун далаларга қаттиқ идишларга (яшик ва саватларга) солиб юборилади.</a:t>
          </a:r>
          <a:endParaRPr lang="ru-RU" sz="1900" kern="1200" dirty="0">
            <a:latin typeface="Times New Roman" pitchFamily="18" charset="0"/>
            <a:cs typeface="Times New Roman" pitchFamily="18" charset="0"/>
          </a:endParaRPr>
        </a:p>
      </dsp:txBody>
      <dsp:txXfrm>
        <a:off x="0" y="1053613"/>
        <a:ext cx="9001156" cy="27765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10857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b="1" kern="1200" dirty="0" smtClean="0"/>
            <a:t>Эртаги картошка Зарафшон навини суғориш технологияси элементларининг ҳосилдорликка таъсири (эгат чуқурлиги-20 см)</a:t>
          </a:r>
          <a:endParaRPr lang="ru-RU" sz="2000" kern="1200" dirty="0">
            <a:solidFill>
              <a:srgbClr val="0000FF"/>
            </a:solidFill>
            <a:latin typeface="Times New Roman" pitchFamily="18" charset="0"/>
            <a:cs typeface="Times New Roman" pitchFamily="18" charset="0"/>
          </a:endParaRPr>
        </a:p>
      </dsp:txBody>
      <dsp:txXfrm>
        <a:off x="53002" y="53002"/>
        <a:ext cx="8895152" cy="979756"/>
      </dsp:txXfrm>
    </dsp:sp>
    <dsp:sp modelId="{3102073A-0B37-4EE7-9FB6-C679253A425E}">
      <dsp:nvSpPr>
        <dsp:cNvPr id="0" name=""/>
        <dsp:cNvSpPr/>
      </dsp:nvSpPr>
      <dsp:spPr>
        <a:xfrm>
          <a:off x="0" y="1093063"/>
          <a:ext cx="9001156" cy="960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73660" rIns="412496" bIns="73660" numCol="1" spcCol="1270" anchor="t" anchorCtr="0">
          <a:noAutofit/>
        </a:bodyPr>
        <a:lstStyle/>
        <a:p>
          <a:pPr marL="285750" lvl="1" indent="-285750" algn="just" defTabSz="2000250">
            <a:lnSpc>
              <a:spcPct val="90000"/>
            </a:lnSpc>
            <a:spcBef>
              <a:spcPct val="0"/>
            </a:spcBef>
            <a:spcAft>
              <a:spcPct val="20000"/>
            </a:spcAft>
            <a:buChar char="••"/>
          </a:pPr>
          <a:endParaRPr lang="ru-RU" sz="4500" kern="1200" dirty="0">
            <a:latin typeface="Times New Roman" pitchFamily="18" charset="0"/>
            <a:cs typeface="Times New Roman" pitchFamily="18" charset="0"/>
          </a:endParaRPr>
        </a:p>
      </dsp:txBody>
      <dsp:txXfrm>
        <a:off x="0" y="1093063"/>
        <a:ext cx="9001156" cy="9604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13.04.2018</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Layout" Target="../diagrams/layout1.xml"/><Relationship Id="rId7" Type="http://schemas.openxmlformats.org/officeDocument/2006/relationships/image" Target="../media/image5.jp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4.xml"/><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8.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diagramLayout" Target="../diagrams/layout2.xml"/><Relationship Id="rId7" Type="http://schemas.openxmlformats.org/officeDocument/2006/relationships/image" Target="../media/image5.jpg"/><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diagramLayout" Target="../diagrams/layout3.xml"/><Relationship Id="rId7" Type="http://schemas.openxmlformats.org/officeDocument/2006/relationships/image" Target="../media/image24.jpg"/><Relationship Id="rId2" Type="http://schemas.openxmlformats.org/officeDocument/2006/relationships/diagramData" Target="../diagrams/data3.xml"/><Relationship Id="rId1" Type="http://schemas.openxmlformats.org/officeDocument/2006/relationships/slideLayout" Target="../slideLayouts/slideLayout4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diagramLayout" Target="../diagrams/layout4.xml"/><Relationship Id="rId7" Type="http://schemas.openxmlformats.org/officeDocument/2006/relationships/image" Target="../media/image16.jpg"/><Relationship Id="rId2" Type="http://schemas.openxmlformats.org/officeDocument/2006/relationships/diagramData" Target="../diagrams/data4.xml"/><Relationship Id="rId1" Type="http://schemas.openxmlformats.org/officeDocument/2006/relationships/slideLayout" Target="../slideLayouts/slideLayout4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27.jp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9.jp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diagramLayout" Target="../diagrams/layout6.xml"/><Relationship Id="rId7" Type="http://schemas.openxmlformats.org/officeDocument/2006/relationships/image" Target="../media/image34.jpg"/><Relationship Id="rId2" Type="http://schemas.openxmlformats.org/officeDocument/2006/relationships/diagramData" Target="../diagrams/data6.xml"/><Relationship Id="rId1" Type="http://schemas.openxmlformats.org/officeDocument/2006/relationships/slideLayout" Target="../slideLayouts/slideLayout4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3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TextBox 2"/>
          <p:cNvSpPr txBox="1"/>
          <p:nvPr/>
        </p:nvSpPr>
        <p:spPr>
          <a:xfrm>
            <a:off x="395536" y="2060848"/>
            <a:ext cx="8606190" cy="1569660"/>
          </a:xfrm>
          <a:prstGeom prst="rect">
            <a:avLst/>
          </a:prstGeom>
          <a:noFill/>
        </p:spPr>
        <p:txBody>
          <a:bodyPr wrap="square" rtlCol="0">
            <a:spAutoFit/>
          </a:bodyPr>
          <a:lstStyle/>
          <a:p>
            <a:pPr algn="ctr"/>
            <a:r>
              <a:rPr lang="ru-RU" sz="3200" b="1" dirty="0">
                <a:solidFill>
                  <a:schemeClr val="bg1"/>
                </a:solidFill>
              </a:rPr>
              <a:t>5-мавзу. </a:t>
            </a:r>
            <a:r>
              <a:rPr lang="ru-RU" sz="3200" b="1" dirty="0" err="1">
                <a:solidFill>
                  <a:schemeClr val="bg1"/>
                </a:solidFill>
              </a:rPr>
              <a:t>Картошкани</a:t>
            </a:r>
            <a:r>
              <a:rPr lang="ru-RU" sz="3200" b="1" dirty="0">
                <a:solidFill>
                  <a:schemeClr val="bg1"/>
                </a:solidFill>
              </a:rPr>
              <a:t> </a:t>
            </a:r>
            <a:r>
              <a:rPr lang="ru-RU" sz="3200" b="1" dirty="0" err="1">
                <a:solidFill>
                  <a:schemeClr val="bg1"/>
                </a:solidFill>
              </a:rPr>
              <a:t>аҳамияти</a:t>
            </a:r>
            <a:r>
              <a:rPr lang="ru-RU" sz="3200" b="1" dirty="0">
                <a:solidFill>
                  <a:schemeClr val="bg1"/>
                </a:solidFill>
              </a:rPr>
              <a:t>, </a:t>
            </a:r>
            <a:r>
              <a:rPr lang="ru-RU" sz="3200" b="1" dirty="0" err="1">
                <a:solidFill>
                  <a:schemeClr val="bg1"/>
                </a:solidFill>
              </a:rPr>
              <a:t>эртаги</a:t>
            </a:r>
            <a:r>
              <a:rPr lang="ru-RU" sz="3200" b="1" dirty="0">
                <a:solidFill>
                  <a:schemeClr val="bg1"/>
                </a:solidFill>
              </a:rPr>
              <a:t> </a:t>
            </a:r>
            <a:r>
              <a:rPr lang="ru-RU" sz="3200" b="1" dirty="0" err="1">
                <a:solidFill>
                  <a:schemeClr val="bg1"/>
                </a:solidFill>
              </a:rPr>
              <a:t>ҳамда</a:t>
            </a:r>
            <a:r>
              <a:rPr lang="ru-RU" sz="3200" b="1" dirty="0">
                <a:solidFill>
                  <a:schemeClr val="bg1"/>
                </a:solidFill>
              </a:rPr>
              <a:t> </a:t>
            </a:r>
            <a:r>
              <a:rPr lang="ru-RU" sz="3200" b="1" dirty="0" err="1">
                <a:solidFill>
                  <a:schemeClr val="bg1"/>
                </a:solidFill>
              </a:rPr>
              <a:t>кечки</a:t>
            </a:r>
            <a:r>
              <a:rPr lang="ru-RU" sz="3200" b="1" dirty="0">
                <a:solidFill>
                  <a:schemeClr val="bg1"/>
                </a:solidFill>
              </a:rPr>
              <a:t> картошка </a:t>
            </a:r>
            <a:r>
              <a:rPr lang="ru-RU" sz="3200" b="1" dirty="0" err="1">
                <a:solidFill>
                  <a:schemeClr val="bg1"/>
                </a:solidFill>
              </a:rPr>
              <a:t>етиштириш</a:t>
            </a:r>
            <a:r>
              <a:rPr lang="ru-RU" sz="3200" b="1" dirty="0">
                <a:solidFill>
                  <a:schemeClr val="bg1"/>
                </a:solidFill>
              </a:rPr>
              <a:t> </a:t>
            </a:r>
            <a:r>
              <a:rPr lang="ru-RU" sz="3200" b="1" dirty="0" err="1">
                <a:solidFill>
                  <a:schemeClr val="bg1"/>
                </a:solidFill>
              </a:rPr>
              <a:t>технологияси</a:t>
            </a:r>
            <a:r>
              <a:rPr lang="ru-RU" sz="3200" b="1" dirty="0">
                <a:solidFill>
                  <a:schemeClr val="bg1"/>
                </a:solidFill>
              </a:rPr>
              <a:t> </a:t>
            </a:r>
            <a:r>
              <a:rPr lang="ru-RU" sz="3200" b="1" dirty="0" smtClean="0">
                <a:solidFill>
                  <a:schemeClr val="bg1"/>
                </a:solidFill>
              </a:rPr>
              <a:t>.</a:t>
            </a:r>
            <a:endParaRPr lang="ru-RU" sz="3200" b="1" i="1" dirty="0" smtClean="0">
              <a:solidFill>
                <a:schemeClr val="bg1"/>
              </a:solidFill>
              <a:latin typeface="+mj-lt"/>
              <a:cs typeface="David" pitchFamily="34" charset="-79"/>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4896395"/>
          </a:xfrm>
        </p:spPr>
        <p:txBody>
          <a:bodyPr/>
          <a:lstStyle/>
          <a:p>
            <a:pPr marL="609600" indent="-609600" eaLnBrk="1" hangingPunct="1">
              <a:defRPr/>
            </a:pPr>
            <a:r>
              <a:rPr lang="uz-Cyrl-UZ" sz="2600" dirty="0" smtClean="0"/>
              <a:t>Режа:</a:t>
            </a:r>
            <a:endParaRPr lang="ru-RU" sz="2600" dirty="0" smtClean="0"/>
          </a:p>
          <a:p>
            <a:pPr algn="l"/>
            <a:r>
              <a:rPr lang="uz-Cyrl-UZ" sz="2800" dirty="0"/>
              <a:t>1.	</a:t>
            </a:r>
            <a:r>
              <a:rPr lang="uz-Cyrl-UZ" sz="2800" dirty="0" smtClean="0"/>
              <a:t>Аҳамияти</a:t>
            </a:r>
            <a:r>
              <a:rPr lang="uz-Cyrl-UZ" sz="2800" dirty="0"/>
              <a:t>, келиб чиқиши ва тарқалиши</a:t>
            </a:r>
          </a:p>
          <a:p>
            <a:pPr algn="l"/>
            <a:r>
              <a:rPr lang="uz-Cyrl-UZ" sz="2800" dirty="0"/>
              <a:t>2.	Биологик хусусиятлари.</a:t>
            </a:r>
          </a:p>
          <a:p>
            <a:pPr algn="l"/>
            <a:r>
              <a:rPr lang="uz-Cyrl-UZ" sz="2800" dirty="0"/>
              <a:t>3.	Навлари.</a:t>
            </a:r>
          </a:p>
          <a:p>
            <a:pPr algn="l"/>
            <a:r>
              <a:rPr lang="uz-Cyrl-UZ" sz="2800" dirty="0"/>
              <a:t>4.	</a:t>
            </a:r>
            <a:r>
              <a:rPr lang="uz-Cyrl-UZ" sz="2800" dirty="0" smtClean="0"/>
              <a:t>Эртаги ва кечки </a:t>
            </a:r>
            <a:r>
              <a:rPr lang="uz-Cyrl-UZ" sz="2800" dirty="0"/>
              <a:t>картошка етиштириш технологияси</a:t>
            </a:r>
          </a:p>
          <a:p>
            <a:pPr algn="l"/>
            <a:endParaRPr lang="uz-Cyrl-UZ"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3203848" y="116632"/>
            <a:ext cx="3096344" cy="936104"/>
          </a:xfrm>
        </p:spPr>
        <p:style>
          <a:lnRef idx="1">
            <a:schemeClr val="accent1"/>
          </a:lnRef>
          <a:fillRef idx="2">
            <a:schemeClr val="accent1"/>
          </a:fillRef>
          <a:effectRef idx="1">
            <a:schemeClr val="accent1"/>
          </a:effectRef>
          <a:fontRef idx="minor">
            <a:schemeClr val="dk1"/>
          </a:fontRef>
        </p:style>
        <p:txBody>
          <a:bodyPr/>
          <a:lstStyle/>
          <a:p>
            <a:pPr marL="0" indent="0">
              <a:buNone/>
            </a:pPr>
            <a:r>
              <a:rPr lang="ru-RU" sz="4000" dirty="0" err="1"/>
              <a:t>Аҳамияти</a:t>
            </a:r>
            <a:r>
              <a:rPr lang="ru-RU" sz="4000" dirty="0"/>
              <a:t>.</a:t>
            </a:r>
          </a:p>
        </p:txBody>
      </p:sp>
      <p:sp>
        <p:nvSpPr>
          <p:cNvPr id="3" name="Прямоугольник 2"/>
          <p:cNvSpPr/>
          <p:nvPr/>
        </p:nvSpPr>
        <p:spPr>
          <a:xfrm>
            <a:off x="251520" y="1166843"/>
            <a:ext cx="8640960" cy="2308324"/>
          </a:xfrm>
          <a:prstGeom prst="rect">
            <a:avLst/>
          </a:prstGeom>
        </p:spPr>
        <p:txBody>
          <a:bodyPr wrap="square">
            <a:spAutoFit/>
          </a:bodyPr>
          <a:lstStyle/>
          <a:p>
            <a:pPr algn="just"/>
            <a:r>
              <a:rPr lang="ru-RU" dirty="0"/>
              <a:t>Картошка – </a:t>
            </a:r>
            <a:r>
              <a:rPr lang="ru-RU" dirty="0" err="1"/>
              <a:t>озиқ</a:t>
            </a:r>
            <a:r>
              <a:rPr lang="ru-RU" dirty="0"/>
              <a:t> </a:t>
            </a:r>
            <a:r>
              <a:rPr lang="ru-RU" dirty="0" err="1"/>
              <a:t>овқат</a:t>
            </a:r>
            <a:r>
              <a:rPr lang="ru-RU" dirty="0"/>
              <a:t>, ем-</a:t>
            </a:r>
            <a:r>
              <a:rPr lang="ru-RU" dirty="0" err="1"/>
              <a:t>хашак</a:t>
            </a:r>
            <a:r>
              <a:rPr lang="ru-RU" dirty="0"/>
              <a:t> </a:t>
            </a:r>
            <a:r>
              <a:rPr lang="ru-RU" dirty="0" err="1"/>
              <a:t>ва</a:t>
            </a:r>
            <a:r>
              <a:rPr lang="ru-RU" dirty="0"/>
              <a:t> техник </a:t>
            </a:r>
            <a:r>
              <a:rPr lang="ru-RU" dirty="0" err="1"/>
              <a:t>аҳамиятга</a:t>
            </a:r>
            <a:r>
              <a:rPr lang="ru-RU" dirty="0"/>
              <a:t> </a:t>
            </a:r>
            <a:r>
              <a:rPr lang="ru-RU" dirty="0" err="1"/>
              <a:t>эга</a:t>
            </a:r>
            <a:r>
              <a:rPr lang="ru-RU" dirty="0"/>
              <a:t> универсал </a:t>
            </a:r>
            <a:r>
              <a:rPr lang="ru-RU" dirty="0" err="1"/>
              <a:t>экиндир</a:t>
            </a:r>
            <a:r>
              <a:rPr lang="ru-RU" dirty="0"/>
              <a:t>. У </a:t>
            </a:r>
            <a:r>
              <a:rPr lang="ru-RU" dirty="0" err="1"/>
              <a:t>дунё</a:t>
            </a:r>
            <a:r>
              <a:rPr lang="ru-RU" dirty="0"/>
              <a:t> </a:t>
            </a:r>
            <a:r>
              <a:rPr lang="ru-RU" dirty="0" err="1"/>
              <a:t>деҳқончилигида</a:t>
            </a:r>
            <a:r>
              <a:rPr lang="ru-RU" dirty="0"/>
              <a:t> </a:t>
            </a:r>
            <a:r>
              <a:rPr lang="ru-RU" dirty="0" err="1"/>
              <a:t>майдони</a:t>
            </a:r>
            <a:r>
              <a:rPr lang="ru-RU" dirty="0"/>
              <a:t> </a:t>
            </a:r>
            <a:r>
              <a:rPr lang="ru-RU" dirty="0" err="1"/>
              <a:t>бўйича</a:t>
            </a:r>
            <a:r>
              <a:rPr lang="ru-RU" dirty="0"/>
              <a:t> </a:t>
            </a:r>
            <a:r>
              <a:rPr lang="ru-RU" dirty="0" err="1"/>
              <a:t>буғдой</a:t>
            </a:r>
            <a:r>
              <a:rPr lang="ru-RU" dirty="0"/>
              <a:t>, </a:t>
            </a:r>
            <a:r>
              <a:rPr lang="ru-RU" dirty="0" err="1"/>
              <a:t>шоли</a:t>
            </a:r>
            <a:r>
              <a:rPr lang="ru-RU" dirty="0"/>
              <a:t>, </a:t>
            </a:r>
            <a:r>
              <a:rPr lang="ru-RU" dirty="0" err="1"/>
              <a:t>маккажўхоридан</a:t>
            </a:r>
            <a:r>
              <a:rPr lang="ru-RU" dirty="0"/>
              <a:t> </a:t>
            </a:r>
            <a:r>
              <a:rPr lang="ru-RU" dirty="0" err="1"/>
              <a:t>кейинги</a:t>
            </a:r>
            <a:r>
              <a:rPr lang="ru-RU" dirty="0"/>
              <a:t> </a:t>
            </a:r>
            <a:r>
              <a:rPr lang="ru-RU" dirty="0" err="1"/>
              <a:t>ўринда</a:t>
            </a:r>
            <a:r>
              <a:rPr lang="ru-RU" dirty="0"/>
              <a:t>, </a:t>
            </a:r>
            <a:r>
              <a:rPr lang="ru-RU" dirty="0" err="1"/>
              <a:t>аҳамияти</a:t>
            </a:r>
            <a:r>
              <a:rPr lang="ru-RU" dirty="0"/>
              <a:t> </a:t>
            </a:r>
            <a:r>
              <a:rPr lang="ru-RU" dirty="0" err="1"/>
              <a:t>жиҳатдан</a:t>
            </a:r>
            <a:r>
              <a:rPr lang="ru-RU" dirty="0"/>
              <a:t> </a:t>
            </a:r>
            <a:r>
              <a:rPr lang="ru-RU" dirty="0" err="1"/>
              <a:t>эса</a:t>
            </a:r>
            <a:r>
              <a:rPr lang="ru-RU" dirty="0"/>
              <a:t> </a:t>
            </a:r>
            <a:r>
              <a:rPr lang="ru-RU" dirty="0" err="1"/>
              <a:t>иккинчи</a:t>
            </a:r>
            <a:r>
              <a:rPr lang="ru-RU" dirty="0"/>
              <a:t> </a:t>
            </a:r>
            <a:r>
              <a:rPr lang="ru-RU" dirty="0" err="1"/>
              <a:t>ўринда</a:t>
            </a:r>
            <a:r>
              <a:rPr lang="ru-RU" dirty="0"/>
              <a:t> </a:t>
            </a:r>
            <a:r>
              <a:rPr lang="ru-RU" dirty="0" err="1"/>
              <a:t>туради</a:t>
            </a:r>
            <a:r>
              <a:rPr lang="ru-RU" dirty="0"/>
              <a:t>. </a:t>
            </a:r>
            <a:r>
              <a:rPr lang="ru-RU" dirty="0" err="1"/>
              <a:t>Шунинг</a:t>
            </a:r>
            <a:r>
              <a:rPr lang="ru-RU" dirty="0"/>
              <a:t> </a:t>
            </a:r>
            <a:r>
              <a:rPr lang="ru-RU" dirty="0" err="1"/>
              <a:t>учун</a:t>
            </a:r>
            <a:r>
              <a:rPr lang="ru-RU" dirty="0"/>
              <a:t> </a:t>
            </a:r>
            <a:r>
              <a:rPr lang="ru-RU" dirty="0" err="1"/>
              <a:t>ҳақли</a:t>
            </a:r>
            <a:r>
              <a:rPr lang="ru-RU" dirty="0"/>
              <a:t> </a:t>
            </a:r>
            <a:r>
              <a:rPr lang="ru-RU" dirty="0" err="1"/>
              <a:t>равишда</a:t>
            </a:r>
            <a:r>
              <a:rPr lang="ru-RU" dirty="0"/>
              <a:t> </a:t>
            </a:r>
            <a:r>
              <a:rPr lang="ru-RU" dirty="0" err="1"/>
              <a:t>иккинчи</a:t>
            </a:r>
            <a:r>
              <a:rPr lang="ru-RU" dirty="0"/>
              <a:t> нон </a:t>
            </a:r>
            <a:r>
              <a:rPr lang="ru-RU" dirty="0" err="1"/>
              <a:t>деб</a:t>
            </a:r>
            <a:r>
              <a:rPr lang="ru-RU" dirty="0"/>
              <a:t> </a:t>
            </a:r>
            <a:r>
              <a:rPr lang="ru-RU" dirty="0" err="1"/>
              <a:t>юритилади</a:t>
            </a:r>
            <a:r>
              <a:rPr lang="ru-RU" dirty="0"/>
              <a:t>. </a:t>
            </a:r>
            <a:r>
              <a:rPr lang="ru-RU" dirty="0" err="1"/>
              <a:t>Туганак</a:t>
            </a:r>
            <a:r>
              <a:rPr lang="ru-RU" dirty="0"/>
              <a:t> </a:t>
            </a:r>
            <a:r>
              <a:rPr lang="ru-RU" dirty="0" err="1"/>
              <a:t>биокимёвий</a:t>
            </a:r>
            <a:r>
              <a:rPr lang="ru-RU" dirty="0"/>
              <a:t> </a:t>
            </a:r>
            <a:r>
              <a:rPr lang="ru-RU" dirty="0" err="1"/>
              <a:t>таркиби</a:t>
            </a:r>
            <a:r>
              <a:rPr lang="ru-RU" dirty="0"/>
              <a:t> 75 % </a:t>
            </a:r>
            <a:r>
              <a:rPr lang="ru-RU" dirty="0" err="1"/>
              <a:t>сув</a:t>
            </a:r>
            <a:r>
              <a:rPr lang="ru-RU" dirty="0"/>
              <a:t> </a:t>
            </a:r>
            <a:r>
              <a:rPr lang="ru-RU" dirty="0" err="1"/>
              <a:t>ва</a:t>
            </a:r>
            <a:r>
              <a:rPr lang="ru-RU" dirty="0"/>
              <a:t> 25 % </a:t>
            </a:r>
            <a:r>
              <a:rPr lang="ru-RU" dirty="0" err="1"/>
              <a:t>қуруқ</a:t>
            </a:r>
            <a:r>
              <a:rPr lang="ru-RU" dirty="0"/>
              <a:t> </a:t>
            </a:r>
            <a:r>
              <a:rPr lang="ru-RU" dirty="0" err="1"/>
              <a:t>моддадан</a:t>
            </a:r>
            <a:r>
              <a:rPr lang="ru-RU" dirty="0"/>
              <a:t> </a:t>
            </a:r>
            <a:r>
              <a:rPr lang="ru-RU" dirty="0" err="1"/>
              <a:t>иборат</a:t>
            </a:r>
            <a:r>
              <a:rPr lang="ru-RU" dirty="0"/>
              <a:t>. </a:t>
            </a:r>
            <a:r>
              <a:rPr lang="ru-RU" dirty="0" err="1"/>
              <a:t>Қуруқ</a:t>
            </a:r>
            <a:r>
              <a:rPr lang="ru-RU" dirty="0"/>
              <a:t> </a:t>
            </a:r>
            <a:r>
              <a:rPr lang="ru-RU" dirty="0" err="1"/>
              <a:t>модданинг</a:t>
            </a:r>
            <a:r>
              <a:rPr lang="ru-RU" dirty="0"/>
              <a:t> 70-80 % и крахмал </a:t>
            </a:r>
            <a:r>
              <a:rPr lang="ru-RU" dirty="0" err="1"/>
              <a:t>бўлиб</a:t>
            </a:r>
            <a:r>
              <a:rPr lang="ru-RU" dirty="0"/>
              <a:t>, </a:t>
            </a:r>
            <a:r>
              <a:rPr lang="ru-RU" dirty="0" err="1"/>
              <a:t>туганакда</a:t>
            </a:r>
            <a:r>
              <a:rPr lang="ru-RU" dirty="0"/>
              <a:t> </a:t>
            </a:r>
            <a:r>
              <a:rPr lang="ru-RU" dirty="0" err="1"/>
              <a:t>унинг</a:t>
            </a:r>
            <a:r>
              <a:rPr lang="ru-RU" dirty="0"/>
              <a:t> </a:t>
            </a:r>
            <a:r>
              <a:rPr lang="ru-RU" dirty="0" err="1"/>
              <a:t>миқдори</a:t>
            </a:r>
            <a:r>
              <a:rPr lang="ru-RU" dirty="0"/>
              <a:t> 13-20 %, оқсил-2-3 %, клетчатка-1 %, мой-0,2-0,3 %, шакар-1 %, </a:t>
            </a:r>
            <a:r>
              <a:rPr lang="ru-RU" dirty="0" err="1"/>
              <a:t>кул</a:t>
            </a:r>
            <a:r>
              <a:rPr lang="ru-RU" dirty="0"/>
              <a:t> 0,8-1,0 % ни </a:t>
            </a:r>
            <a:r>
              <a:rPr lang="ru-RU" dirty="0" err="1"/>
              <a:t>ташкил</a:t>
            </a:r>
            <a:r>
              <a:rPr lang="ru-RU" dirty="0"/>
              <a:t> </a:t>
            </a:r>
            <a:r>
              <a:rPr lang="ru-RU" dirty="0" err="1"/>
              <a:t>этади</a:t>
            </a:r>
            <a:r>
              <a:rPr lang="ru-RU" dirty="0"/>
              <a:t>.</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6709" y="3589274"/>
            <a:ext cx="2682911" cy="2240398"/>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7606" y="3515756"/>
            <a:ext cx="2428875" cy="2313915"/>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3420506"/>
            <a:ext cx="2466975" cy="252877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251520" y="116632"/>
            <a:ext cx="8712968" cy="3240360"/>
          </a:xfrm>
        </p:spPr>
        <p:style>
          <a:lnRef idx="2">
            <a:schemeClr val="accent2"/>
          </a:lnRef>
          <a:fillRef idx="1">
            <a:schemeClr val="lt1"/>
          </a:fillRef>
          <a:effectRef idx="0">
            <a:schemeClr val="accent2"/>
          </a:effectRef>
          <a:fontRef idx="minor">
            <a:schemeClr val="dk1"/>
          </a:fontRef>
        </p:style>
        <p:txBody>
          <a:bodyPr>
            <a:noAutofit/>
          </a:bodyPr>
          <a:lstStyle/>
          <a:p>
            <a:pPr algn="just"/>
            <a:r>
              <a:rPr lang="ru-RU" sz="1800" b="1" i="1" dirty="0" err="1">
                <a:solidFill>
                  <a:srgbClr val="CC6600"/>
                </a:solidFill>
                <a:latin typeface="Times New Roman" pitchFamily="18" charset="0"/>
              </a:rPr>
              <a:t>Ўсимлик</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палаги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меваси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яшил</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рангга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кирган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туганакларда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заҳарли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глюкоалкалоид</a:t>
            </a:r>
            <a:r>
              <a:rPr lang="ru-RU" sz="1800" b="1" i="1" dirty="0">
                <a:solidFill>
                  <a:srgbClr val="CC6600"/>
                </a:solidFill>
                <a:latin typeface="Times New Roman" pitchFamily="18" charset="0"/>
              </a:rPr>
              <a:t>-соланин </a:t>
            </a:r>
            <a:r>
              <a:rPr lang="ru-RU" sz="1800" b="1" i="1" dirty="0" err="1">
                <a:solidFill>
                  <a:srgbClr val="CC6600"/>
                </a:solidFill>
                <a:latin typeface="Times New Roman" pitchFamily="18" charset="0"/>
              </a:rPr>
              <a:t>ҳосил</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қилади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Унинг</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миқдори</a:t>
            </a:r>
            <a:r>
              <a:rPr lang="ru-RU" sz="1800" b="1" i="1" dirty="0">
                <a:solidFill>
                  <a:srgbClr val="CC6600"/>
                </a:solidFill>
                <a:latin typeface="Times New Roman" pitchFamily="18" charset="0"/>
              </a:rPr>
              <a:t> 0,02 миллиграмм </a:t>
            </a:r>
            <a:r>
              <a:rPr lang="ru-RU" sz="1800" b="1" i="1" dirty="0" err="1">
                <a:solidFill>
                  <a:srgbClr val="CC6600"/>
                </a:solidFill>
                <a:latin typeface="Times New Roman" pitchFamily="18" charset="0"/>
              </a:rPr>
              <a:t>фоиз</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ёки</a:t>
            </a:r>
            <a:r>
              <a:rPr lang="ru-RU" sz="1800" b="1" i="1" dirty="0">
                <a:solidFill>
                  <a:srgbClr val="CC6600"/>
                </a:solidFill>
                <a:latin typeface="Times New Roman" pitchFamily="18" charset="0"/>
              </a:rPr>
              <a:t> 100 грамм </a:t>
            </a:r>
            <a:r>
              <a:rPr lang="ru-RU" sz="1800" b="1" i="1" dirty="0" err="1">
                <a:solidFill>
                  <a:srgbClr val="CC6600"/>
                </a:solidFill>
                <a:latin typeface="Times New Roman" pitchFamily="18" charset="0"/>
              </a:rPr>
              <a:t>туганакда</a:t>
            </a:r>
            <a:r>
              <a:rPr lang="ru-RU" sz="1800" b="1" i="1" dirty="0">
                <a:solidFill>
                  <a:srgbClr val="CC6600"/>
                </a:solidFill>
                <a:latin typeface="Times New Roman" pitchFamily="18" charset="0"/>
              </a:rPr>
              <a:t> 20 </a:t>
            </a:r>
            <a:r>
              <a:rPr lang="ru-RU" sz="1800" b="1" i="1" dirty="0" err="1">
                <a:solidFill>
                  <a:srgbClr val="CC6600"/>
                </a:solidFill>
                <a:latin typeface="Times New Roman" pitchFamily="18" charset="0"/>
              </a:rPr>
              <a:t>миллиграммдан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ошса</a:t>
            </a:r>
            <a:r>
              <a:rPr lang="ru-RU" sz="1800" b="1" i="1" dirty="0">
                <a:solidFill>
                  <a:srgbClr val="CC6600"/>
                </a:solidFill>
                <a:latin typeface="Times New Roman" pitchFamily="18" charset="0"/>
              </a:rPr>
              <a:t>, одам </a:t>
            </a:r>
            <a:r>
              <a:rPr lang="ru-RU" sz="1800" b="1" i="1" dirty="0" err="1">
                <a:solidFill>
                  <a:srgbClr val="CC6600"/>
                </a:solidFill>
                <a:latin typeface="Times New Roman" pitchFamily="18" charset="0"/>
              </a:rPr>
              <a:t>ва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ҳайвонлар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учун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заҳарлидир</a:t>
            </a:r>
            <a:r>
              <a:rPr lang="ru-RU" sz="1800" b="1" i="1" dirty="0">
                <a:solidFill>
                  <a:srgbClr val="CC6600"/>
                </a:solidFill>
                <a:latin typeface="Times New Roman" pitchFamily="18" charset="0"/>
              </a:rPr>
              <a:t>. Картошка </a:t>
            </a:r>
            <a:r>
              <a:rPr lang="ru-RU" sz="1800" b="1" i="1" dirty="0" err="1">
                <a:solidFill>
                  <a:srgbClr val="CC6600"/>
                </a:solidFill>
                <a:latin typeface="Times New Roman" pitchFamily="18" charset="0"/>
              </a:rPr>
              <a:t>туганаги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қайнатилганда</a:t>
            </a:r>
            <a:r>
              <a:rPr lang="ru-RU" sz="1800" b="1" i="1" dirty="0">
                <a:solidFill>
                  <a:srgbClr val="CC6600"/>
                </a:solidFill>
                <a:latin typeface="Times New Roman" pitchFamily="18" charset="0"/>
              </a:rPr>
              <a:t> соланин </a:t>
            </a:r>
            <a:r>
              <a:rPr lang="ru-RU" sz="1800" b="1" i="1" dirty="0" err="1">
                <a:solidFill>
                  <a:srgbClr val="CC6600"/>
                </a:solidFill>
                <a:latin typeface="Times New Roman" pitchFamily="18" charset="0"/>
              </a:rPr>
              <a:t>миқдори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анча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камаяди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Уруғликка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мўлжалланган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туганакларда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соланиннинг</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ҳосил</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бўлиши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фойдали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Чунки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уларни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экишгача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касаллик-зараркунандалар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зарарлантира</a:t>
            </a:r>
            <a:r>
              <a:rPr lang="ru-RU" sz="1800" b="1" i="1" dirty="0">
                <a:solidFill>
                  <a:srgbClr val="CC6600"/>
                </a:solidFill>
                <a:latin typeface="Times New Roman" pitchFamily="18" charset="0"/>
              </a:rPr>
              <a:t> </a:t>
            </a:r>
            <a:r>
              <a:rPr lang="ru-RU" sz="1800" b="1" i="1" dirty="0" err="1" smtClean="0">
                <a:solidFill>
                  <a:srgbClr val="CC6600"/>
                </a:solidFill>
                <a:latin typeface="Times New Roman" pitchFamily="18" charset="0"/>
              </a:rPr>
              <a:t>олмайди</a:t>
            </a:r>
            <a:r>
              <a:rPr lang="ru-RU" sz="1800" b="1" i="1" dirty="0" smtClean="0">
                <a:solidFill>
                  <a:srgbClr val="CC6600"/>
                </a:solidFill>
                <a:latin typeface="Times New Roman" pitchFamily="18" charset="0"/>
              </a:rPr>
              <a:t>. Картошка </a:t>
            </a:r>
            <a:r>
              <a:rPr lang="ru-RU" sz="1800" b="1" i="1" dirty="0" err="1">
                <a:solidFill>
                  <a:srgbClr val="CC6600"/>
                </a:solidFill>
                <a:latin typeface="Times New Roman" pitchFamily="18" charset="0"/>
              </a:rPr>
              <a:t>чорва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моллари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учун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яхши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ширали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озиқа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ҳисобланади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Унинг</a:t>
            </a:r>
            <a:r>
              <a:rPr lang="ru-RU" sz="1800" b="1" i="1" dirty="0">
                <a:solidFill>
                  <a:srgbClr val="CC6600"/>
                </a:solidFill>
                <a:latin typeface="Times New Roman" pitchFamily="18" charset="0"/>
              </a:rPr>
              <a:t> 100 кг </a:t>
            </a:r>
            <a:r>
              <a:rPr lang="ru-RU" sz="1800" b="1" i="1" dirty="0" err="1">
                <a:solidFill>
                  <a:srgbClr val="CC6600"/>
                </a:solidFill>
                <a:latin typeface="Times New Roman" pitchFamily="18" charset="0"/>
              </a:rPr>
              <a:t>туганагида</a:t>
            </a:r>
            <a:r>
              <a:rPr lang="ru-RU" sz="1800" b="1" i="1" dirty="0">
                <a:solidFill>
                  <a:srgbClr val="CC6600"/>
                </a:solidFill>
                <a:latin typeface="Times New Roman" pitchFamily="18" charset="0"/>
              </a:rPr>
              <a:t> 29,5, </a:t>
            </a:r>
            <a:r>
              <a:rPr lang="ru-RU" sz="1800" b="1" i="1" dirty="0" err="1">
                <a:solidFill>
                  <a:srgbClr val="CC6600"/>
                </a:solidFill>
                <a:latin typeface="Times New Roman" pitchFamily="18" charset="0"/>
              </a:rPr>
              <a:t>палагида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эса</a:t>
            </a:r>
            <a:r>
              <a:rPr lang="ru-RU" sz="1800" b="1" i="1" dirty="0">
                <a:solidFill>
                  <a:srgbClr val="CC6600"/>
                </a:solidFill>
                <a:latin typeface="Times New Roman" pitchFamily="18" charset="0"/>
              </a:rPr>
              <a:t> 8,5 </a:t>
            </a:r>
            <a:r>
              <a:rPr lang="ru-RU" sz="1800" b="1" i="1" dirty="0" err="1">
                <a:solidFill>
                  <a:srgbClr val="CC6600"/>
                </a:solidFill>
                <a:latin typeface="Times New Roman" pitchFamily="18" charset="0"/>
              </a:rPr>
              <a:t>озиқ</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бирлиги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мавжуд</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Бир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гектардан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олинган</a:t>
            </a:r>
            <a:r>
              <a:rPr lang="ru-RU" sz="1800" b="1" i="1" dirty="0">
                <a:solidFill>
                  <a:srgbClr val="CC6600"/>
                </a:solidFill>
                <a:latin typeface="Times New Roman" pitchFamily="18" charset="0"/>
              </a:rPr>
              <a:t> 150 ц </a:t>
            </a:r>
            <a:r>
              <a:rPr lang="ru-RU" sz="1800" b="1" i="1" dirty="0" err="1">
                <a:solidFill>
                  <a:srgbClr val="CC6600"/>
                </a:solidFill>
                <a:latin typeface="Times New Roman" pitchFamily="18" charset="0"/>
              </a:rPr>
              <a:t>туганак</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ва</a:t>
            </a:r>
            <a:r>
              <a:rPr lang="ru-RU" sz="1800" b="1" i="1" dirty="0">
                <a:solidFill>
                  <a:srgbClr val="CC6600"/>
                </a:solidFill>
                <a:latin typeface="Times New Roman" pitchFamily="18" charset="0"/>
              </a:rPr>
              <a:t> 80 ц </a:t>
            </a:r>
            <a:r>
              <a:rPr lang="ru-RU" sz="1800" b="1" i="1" dirty="0" err="1">
                <a:solidFill>
                  <a:srgbClr val="CC6600"/>
                </a:solidFill>
                <a:latin typeface="Times New Roman" pitchFamily="18" charset="0"/>
              </a:rPr>
              <a:t>палак</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ҳосили</a:t>
            </a:r>
            <a:r>
              <a:rPr lang="ru-RU" sz="1800" b="1" i="1" dirty="0">
                <a:solidFill>
                  <a:srgbClr val="CC6600"/>
                </a:solidFill>
                <a:latin typeface="Times New Roman" pitchFamily="18" charset="0"/>
              </a:rPr>
              <a:t> 5500 </a:t>
            </a:r>
            <a:r>
              <a:rPr lang="ru-RU" sz="1800" b="1" i="1" dirty="0" err="1">
                <a:solidFill>
                  <a:srgbClr val="CC6600"/>
                </a:solidFill>
                <a:latin typeface="Times New Roman" pitchFamily="18" charset="0"/>
              </a:rPr>
              <a:t>озиқ</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бирлигига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тенгдир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Чорва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молларига</a:t>
            </a:r>
            <a:r>
              <a:rPr lang="ru-RU" sz="1800" b="1" i="1" dirty="0">
                <a:solidFill>
                  <a:srgbClr val="CC6600"/>
                </a:solidFill>
                <a:latin typeface="Times New Roman" pitchFamily="18" charset="0"/>
              </a:rPr>
              <a:t> картошка </a:t>
            </a:r>
            <a:r>
              <a:rPr lang="ru-RU" sz="1800" b="1" i="1" dirty="0" err="1">
                <a:solidFill>
                  <a:srgbClr val="CC6600"/>
                </a:solidFill>
                <a:latin typeface="Times New Roman" pitchFamily="18" charset="0"/>
              </a:rPr>
              <a:t>туганаклари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хомлигича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силосланган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ёки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буғланган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палаги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эса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силосланган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ҳолда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берилади</a:t>
            </a:r>
            <a:r>
              <a:rPr lang="ru-RU" sz="1800" b="1" i="1" dirty="0" smtClean="0">
                <a:solidFill>
                  <a:srgbClr val="CC6600"/>
                </a:solidFill>
                <a:latin typeface="Times New Roman" pitchFamily="18" charset="0"/>
              </a:rPr>
              <a:t>.</a:t>
            </a:r>
            <a:endParaRPr lang="ru-RU" sz="1800" b="1" i="1" dirty="0">
              <a:solidFill>
                <a:srgbClr val="CC6600"/>
              </a:solidFill>
              <a:latin typeface="Times New Roman"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3645024"/>
            <a:ext cx="7416824" cy="266429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781448743"/>
              </p:ext>
            </p:extLst>
          </p:nvPr>
        </p:nvGraphicFramePr>
        <p:xfrm>
          <a:off x="0" y="116632"/>
          <a:ext cx="9001156" cy="3744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552" y="3789040"/>
            <a:ext cx="3960440" cy="2736304"/>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44008" y="3802790"/>
            <a:ext cx="4104456" cy="2722554"/>
          </a:xfrm>
          <a:prstGeom prst="rect">
            <a:avLst/>
          </a:prstGeom>
        </p:spPr>
      </p:pic>
    </p:spTree>
    <p:extLst>
      <p:ext uri="{BB962C8B-B14F-4D97-AF65-F5344CB8AC3E}">
        <p14:creationId xmlns:p14="http://schemas.microsoft.com/office/powerpoint/2010/main" val="22019910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86508" y="0"/>
            <a:ext cx="5698976" cy="548680"/>
          </a:xfrm>
        </p:spPr>
        <p:txBody>
          <a:bodyPr>
            <a:noAutofit/>
          </a:bodyPr>
          <a:lstStyle/>
          <a:p>
            <a:r>
              <a:rPr lang="uz-Cyrl-UZ" sz="2400" b="1" dirty="0"/>
              <a:t>Биологик хусусиятлари. </a:t>
            </a:r>
            <a:endParaRPr lang="ru-RU" sz="2400" dirty="0"/>
          </a:p>
        </p:txBody>
      </p:sp>
      <p:sp>
        <p:nvSpPr>
          <p:cNvPr id="3" name="Прямоугольник 2"/>
          <p:cNvSpPr/>
          <p:nvPr/>
        </p:nvSpPr>
        <p:spPr>
          <a:xfrm>
            <a:off x="395536" y="548680"/>
            <a:ext cx="8280920" cy="3693319"/>
          </a:xfrm>
          <a:prstGeom prst="rect">
            <a:avLst/>
          </a:prstGeom>
        </p:spPr>
        <p:txBody>
          <a:bodyPr wrap="square">
            <a:spAutoFit/>
          </a:bodyPr>
          <a:lstStyle/>
          <a:p>
            <a:pPr algn="just">
              <a:spcAft>
                <a:spcPts val="0"/>
              </a:spcAft>
            </a:pPr>
            <a:r>
              <a:rPr lang="ru-RU" spc="50" dirty="0">
                <a:latin typeface="Times New Roman" panose="02020603050405020304" pitchFamily="18" charset="0"/>
                <a:ea typeface="Times New Roman" panose="02020603050405020304" pitchFamily="18" charset="0"/>
              </a:rPr>
              <a:t>Картошка </a:t>
            </a:r>
            <a:r>
              <a:rPr lang="ru-RU" spc="50" dirty="0" err="1">
                <a:latin typeface="Times New Roman" panose="02020603050405020304" pitchFamily="18" charset="0"/>
                <a:ea typeface="Times New Roman" panose="02020603050405020304" pitchFamily="18" charset="0"/>
              </a:rPr>
              <a:t>юмшоқ</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иқлим</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ўсимлиги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Лекин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ўзининг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пластиклиги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мосланувчанлиги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туфайли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турли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тупроқ-иқлим</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шароитларида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ўстирилиб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муттасил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мўл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сифатли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ҳосил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олинмоқда</a:t>
            </a:r>
            <a:r>
              <a:rPr lang="ru-RU" spc="5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just">
              <a:spcAft>
                <a:spcPts val="0"/>
              </a:spcAft>
            </a:pPr>
            <a:r>
              <a:rPr lang="ru-RU" spc="50" dirty="0">
                <a:latin typeface="Times New Roman" panose="02020603050405020304" pitchFamily="18" charset="0"/>
                <a:ea typeface="Times New Roman" panose="02020603050405020304" pitchFamily="18" charset="0"/>
              </a:rPr>
              <a:t>Картошка </a:t>
            </a:r>
            <a:r>
              <a:rPr lang="ru-RU" spc="50" dirty="0" err="1">
                <a:latin typeface="Times New Roman" panose="02020603050405020304" pitchFamily="18" charset="0"/>
                <a:ea typeface="Times New Roman" panose="02020603050405020304" pitchFamily="18" charset="0"/>
              </a:rPr>
              <a:t>ўсимлиги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ривожланишида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униб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чиқиш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шоналаш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гуллаш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палак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сарғайиш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пишиш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фазаларини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ўтайди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Ўсимликнинг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бутун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шахсий</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ривожланиш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жараёнини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шартли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равишда</a:t>
            </a:r>
            <a:r>
              <a:rPr lang="ru-RU" spc="50" dirty="0">
                <a:latin typeface="Times New Roman" panose="02020603050405020304" pitchFamily="18" charset="0"/>
                <a:ea typeface="Times New Roman" panose="02020603050405020304" pitchFamily="18" charset="0"/>
              </a:rPr>
              <a:t> 3 </a:t>
            </a:r>
            <a:r>
              <a:rPr lang="ru-RU" spc="50" dirty="0" err="1">
                <a:latin typeface="Times New Roman" panose="02020603050405020304" pitchFamily="18" charset="0"/>
                <a:ea typeface="Times New Roman" panose="02020603050405020304" pitchFamily="18" charset="0"/>
              </a:rPr>
              <a:t>даврга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бўлиш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мумкин</a:t>
            </a:r>
            <a:r>
              <a:rPr lang="ru-RU" spc="50" dirty="0" smtClean="0">
                <a:latin typeface="Times New Roman" panose="02020603050405020304" pitchFamily="18" charset="0"/>
                <a:ea typeface="Times New Roman" panose="02020603050405020304" pitchFamily="18" charset="0"/>
              </a:rPr>
              <a:t>:</a:t>
            </a:r>
          </a:p>
          <a:p>
            <a:pPr hangingPunct="0"/>
            <a:r>
              <a:rPr lang="ru-RU" spc="50" dirty="0">
                <a:latin typeface="Times New Roman" panose="02020603050405020304" pitchFamily="18" charset="0"/>
                <a:ea typeface="Times New Roman" panose="02020603050405020304" pitchFamily="18" charset="0"/>
              </a:rPr>
              <a:t>1.Униб </a:t>
            </a:r>
            <a:r>
              <a:rPr lang="ru-RU" spc="50" dirty="0" err="1">
                <a:latin typeface="Times New Roman" panose="02020603050405020304" pitchFamily="18" charset="0"/>
                <a:ea typeface="Times New Roman" panose="02020603050405020304" pitchFamily="18" charset="0"/>
              </a:rPr>
              <a:t>чиқишдан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гуллашгача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бўлган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давр</a:t>
            </a:r>
            <a:r>
              <a:rPr lang="ru-RU" spc="50" dirty="0">
                <a:latin typeface="Times New Roman" panose="02020603050405020304" pitchFamily="18" charset="0"/>
                <a:ea typeface="Times New Roman" panose="02020603050405020304" pitchFamily="18" charset="0"/>
              </a:rPr>
              <a:t>. Бунда </a:t>
            </a:r>
            <a:r>
              <a:rPr lang="ru-RU" spc="50" dirty="0" err="1">
                <a:latin typeface="Times New Roman" panose="02020603050405020304" pitchFamily="18" charset="0"/>
                <a:ea typeface="Times New Roman" panose="02020603050405020304" pitchFamily="18" charset="0"/>
              </a:rPr>
              <a:t>асосан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палак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жадал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шаклланади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туганак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ҳосил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бўлиш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эса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жуда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кам</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бўлиб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бошланади</a:t>
            </a:r>
            <a:r>
              <a:rPr lang="ru-RU" spc="50" dirty="0">
                <a:latin typeface="Times New Roman" panose="02020603050405020304" pitchFamily="18" charset="0"/>
                <a:ea typeface="Times New Roman" panose="02020603050405020304" pitchFamily="18" charset="0"/>
              </a:rPr>
              <a:t>.</a:t>
            </a:r>
          </a:p>
          <a:p>
            <a:pPr hangingPunct="0"/>
            <a:r>
              <a:rPr lang="ru-RU" spc="50" dirty="0">
                <a:latin typeface="Times New Roman" panose="02020603050405020304" pitchFamily="18" charset="0"/>
                <a:ea typeface="Times New Roman" panose="02020603050405020304" pitchFamily="18" charset="0"/>
              </a:rPr>
              <a:t>2.Гуллашдан </a:t>
            </a:r>
            <a:r>
              <a:rPr lang="ru-RU" spc="50" dirty="0" err="1">
                <a:latin typeface="Times New Roman" panose="02020603050405020304" pitchFamily="18" charset="0"/>
                <a:ea typeface="Times New Roman" panose="02020603050405020304" pitchFamily="18" charset="0"/>
              </a:rPr>
              <a:t>палак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сарғайишгача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бўлган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давр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Бу</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туганакларнинг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жадал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шаклланиши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билан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характерланади</a:t>
            </a:r>
            <a:r>
              <a:rPr lang="ru-RU" spc="50" dirty="0">
                <a:latin typeface="Times New Roman" panose="02020603050405020304" pitchFamily="18" charset="0"/>
                <a:ea typeface="Times New Roman" panose="02020603050405020304" pitchFamily="18" charset="0"/>
              </a:rPr>
              <a:t>.</a:t>
            </a:r>
          </a:p>
          <a:p>
            <a:pPr hangingPunct="0"/>
            <a:r>
              <a:rPr lang="uz-Cyrl-UZ" spc="50" dirty="0">
                <a:latin typeface="Times New Roman" panose="02020603050405020304" pitchFamily="18" charset="0"/>
                <a:ea typeface="Times New Roman" panose="02020603050405020304" pitchFamily="18" charset="0"/>
              </a:rPr>
              <a:t>3. Палак сарғайишдан унинг табиий қуриши туганак пишишигача бўлган давр. </a:t>
            </a:r>
            <a:r>
              <a:rPr lang="ru-RU" spc="50" dirty="0" err="1">
                <a:latin typeface="Times New Roman" panose="02020603050405020304" pitchFamily="18" charset="0"/>
                <a:ea typeface="Times New Roman" panose="02020603050405020304" pitchFamily="18" charset="0"/>
              </a:rPr>
              <a:t>Бу</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даврда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туганак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давом</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этади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лекин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иккинчи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даврга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нисбатан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суст</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боради</a:t>
            </a:r>
            <a:r>
              <a:rPr lang="ru-RU" spc="50" dirty="0" smtClean="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820" y="4239953"/>
            <a:ext cx="2827028" cy="2429407"/>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533" y="4206884"/>
            <a:ext cx="2579923" cy="2428875"/>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8220" y="4206884"/>
            <a:ext cx="2651931" cy="2462476"/>
          </a:xfrm>
          <a:prstGeom prst="rect">
            <a:avLst/>
          </a:prstGeom>
        </p:spPr>
      </p:pic>
    </p:spTree>
    <p:extLst>
      <p:ext uri="{BB962C8B-B14F-4D97-AF65-F5344CB8AC3E}">
        <p14:creationId xmlns:p14="http://schemas.microsoft.com/office/powerpoint/2010/main" val="21328612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32160" y="0"/>
            <a:ext cx="8713787" cy="2636912"/>
          </a:xfrm>
        </p:spPr>
        <p:txBody>
          <a:bodyPr/>
          <a:lstStyle/>
          <a:p>
            <a:pPr algn="just"/>
            <a:r>
              <a:rPr lang="ru-RU" sz="2000" b="1" dirty="0" err="1"/>
              <a:t>Энг</a:t>
            </a:r>
            <a:r>
              <a:rPr lang="ru-RU" sz="2000" b="1" dirty="0"/>
              <a:t> </a:t>
            </a:r>
            <a:r>
              <a:rPr lang="ru-RU" sz="2000" b="1" dirty="0" err="1"/>
              <a:t>муҳими</a:t>
            </a:r>
            <a:r>
              <a:rPr lang="ru-RU" sz="2000" b="1" dirty="0"/>
              <a:t> </a:t>
            </a:r>
            <a:r>
              <a:rPr lang="ru-RU" sz="2000" b="1" dirty="0" err="1"/>
              <a:t>иккинчи</a:t>
            </a:r>
            <a:r>
              <a:rPr lang="ru-RU" sz="2000" b="1" dirty="0"/>
              <a:t> </a:t>
            </a:r>
            <a:r>
              <a:rPr lang="ru-RU" sz="2000" b="1" dirty="0" err="1"/>
              <a:t>давр</a:t>
            </a:r>
            <a:r>
              <a:rPr lang="ru-RU" sz="2000" b="1" dirty="0"/>
              <a:t> </a:t>
            </a:r>
            <a:r>
              <a:rPr lang="ru-RU" sz="2000" b="1" dirty="0" err="1"/>
              <a:t>ҳисобланиб</a:t>
            </a:r>
            <a:r>
              <a:rPr lang="ru-RU" sz="2000" b="1" dirty="0"/>
              <a:t>, 65-75 % </a:t>
            </a:r>
            <a:r>
              <a:rPr lang="ru-RU" sz="2000" b="1" dirty="0" err="1"/>
              <a:t>туганак</a:t>
            </a:r>
            <a:r>
              <a:rPr lang="ru-RU" sz="2000" b="1" dirty="0"/>
              <a:t> </a:t>
            </a:r>
            <a:r>
              <a:rPr lang="ru-RU" sz="2000" b="1" dirty="0" err="1"/>
              <a:t>ҳосили</a:t>
            </a:r>
            <a:r>
              <a:rPr lang="ru-RU" sz="2000" b="1" dirty="0"/>
              <a:t> </a:t>
            </a:r>
            <a:r>
              <a:rPr lang="ru-RU" sz="2000" b="1" dirty="0" err="1"/>
              <a:t>шаклланади</a:t>
            </a:r>
            <a:r>
              <a:rPr lang="ru-RU" sz="2000" b="1" dirty="0"/>
              <a:t>. </a:t>
            </a:r>
            <a:r>
              <a:rPr lang="ru-RU" sz="2000" b="1" dirty="0" err="1"/>
              <a:t>Шунинг</a:t>
            </a:r>
            <a:r>
              <a:rPr lang="ru-RU" sz="2000" b="1" dirty="0"/>
              <a:t> </a:t>
            </a:r>
            <a:r>
              <a:rPr lang="ru-RU" sz="2000" b="1" dirty="0" err="1"/>
              <a:t>учун</a:t>
            </a:r>
            <a:r>
              <a:rPr lang="ru-RU" sz="2000" b="1" dirty="0"/>
              <a:t> </a:t>
            </a:r>
            <a:r>
              <a:rPr lang="ru-RU" sz="2000" b="1" dirty="0" err="1"/>
              <a:t>бу</a:t>
            </a:r>
            <a:r>
              <a:rPr lang="ru-RU" sz="2000" b="1" dirty="0"/>
              <a:t> </a:t>
            </a:r>
            <a:r>
              <a:rPr lang="ru-RU" sz="2000" b="1" dirty="0" err="1"/>
              <a:t>даврда</a:t>
            </a:r>
            <a:r>
              <a:rPr lang="ru-RU" sz="2000" b="1" dirty="0"/>
              <a:t> </a:t>
            </a:r>
            <a:r>
              <a:rPr lang="ru-RU" sz="2000" b="1" dirty="0" err="1"/>
              <a:t>барча</a:t>
            </a:r>
            <a:r>
              <a:rPr lang="ru-RU" sz="2000" b="1" dirty="0"/>
              <a:t> </a:t>
            </a:r>
            <a:r>
              <a:rPr lang="ru-RU" sz="2000" b="1" dirty="0" err="1"/>
              <a:t>тадбирлар</a:t>
            </a:r>
            <a:r>
              <a:rPr lang="ru-RU" sz="2000" b="1" dirty="0"/>
              <a:t> </a:t>
            </a:r>
            <a:r>
              <a:rPr lang="ru-RU" sz="2000" b="1" dirty="0" err="1"/>
              <a:t>ўсимлик</a:t>
            </a:r>
            <a:r>
              <a:rPr lang="ru-RU" sz="2000" b="1" dirty="0"/>
              <a:t> </a:t>
            </a:r>
            <a:r>
              <a:rPr lang="ru-RU" sz="2000" b="1" dirty="0" err="1"/>
              <a:t>ўсиш</a:t>
            </a:r>
            <a:r>
              <a:rPr lang="ru-RU" sz="2000" b="1" dirty="0"/>
              <a:t> </a:t>
            </a:r>
            <a:r>
              <a:rPr lang="ru-RU" sz="2000" b="1" dirty="0" err="1"/>
              <a:t>ва</a:t>
            </a:r>
            <a:r>
              <a:rPr lang="ru-RU" sz="2000" b="1" dirty="0"/>
              <a:t> </a:t>
            </a:r>
            <a:r>
              <a:rPr lang="ru-RU" sz="2000" b="1" dirty="0" err="1"/>
              <a:t>ривожланиши</a:t>
            </a:r>
            <a:r>
              <a:rPr lang="ru-RU" sz="2000" b="1" dirty="0"/>
              <a:t>, </a:t>
            </a:r>
            <a:r>
              <a:rPr lang="ru-RU" sz="2000" b="1" dirty="0" err="1"/>
              <a:t>туганак</a:t>
            </a:r>
            <a:r>
              <a:rPr lang="ru-RU" sz="2000" b="1" dirty="0"/>
              <a:t> </a:t>
            </a:r>
            <a:r>
              <a:rPr lang="ru-RU" sz="2000" b="1" dirty="0" err="1"/>
              <a:t>шаклланиши</a:t>
            </a:r>
            <a:r>
              <a:rPr lang="ru-RU" sz="2000" b="1" dirty="0"/>
              <a:t> </a:t>
            </a:r>
            <a:r>
              <a:rPr lang="ru-RU" sz="2000" b="1" dirty="0" err="1"/>
              <a:t>учун</a:t>
            </a:r>
            <a:r>
              <a:rPr lang="ru-RU" sz="2000" b="1" dirty="0"/>
              <a:t> </a:t>
            </a:r>
            <a:r>
              <a:rPr lang="ru-RU" sz="2000" b="1" dirty="0" err="1"/>
              <a:t>қулай</a:t>
            </a:r>
            <a:r>
              <a:rPr lang="ru-RU" sz="2000" b="1" dirty="0"/>
              <a:t> </a:t>
            </a:r>
            <a:r>
              <a:rPr lang="ru-RU" sz="2000" b="1" dirty="0" err="1"/>
              <a:t>шароит</a:t>
            </a:r>
            <a:r>
              <a:rPr lang="ru-RU" sz="2000" b="1" dirty="0"/>
              <a:t> </a:t>
            </a:r>
            <a:r>
              <a:rPr lang="ru-RU" sz="2000" b="1" dirty="0" err="1"/>
              <a:t>яратишга</a:t>
            </a:r>
            <a:r>
              <a:rPr lang="ru-RU" sz="2000" b="1" dirty="0"/>
              <a:t> </a:t>
            </a:r>
            <a:r>
              <a:rPr lang="ru-RU" sz="2000" b="1" dirty="0" err="1"/>
              <a:t>қаратилмоғи</a:t>
            </a:r>
            <a:r>
              <a:rPr lang="ru-RU" sz="2000" b="1" dirty="0"/>
              <a:t> </a:t>
            </a:r>
            <a:r>
              <a:rPr lang="ru-RU" sz="2000" b="1" dirty="0" err="1"/>
              <a:t>шарт</a:t>
            </a:r>
            <a:r>
              <a:rPr lang="ru-RU" sz="2000" b="1" dirty="0"/>
              <a:t>. </a:t>
            </a:r>
            <a:r>
              <a:rPr lang="ru-RU" sz="2000" b="1" dirty="0" err="1"/>
              <a:t>Шундагина</a:t>
            </a:r>
            <a:r>
              <a:rPr lang="ru-RU" sz="2000" b="1" dirty="0"/>
              <a:t> </a:t>
            </a:r>
            <a:r>
              <a:rPr lang="ru-RU" sz="2000" b="1" dirty="0" err="1"/>
              <a:t>ҳар</a:t>
            </a:r>
            <a:r>
              <a:rPr lang="ru-RU" sz="2000" b="1" dirty="0"/>
              <a:t> </a:t>
            </a:r>
            <a:r>
              <a:rPr lang="ru-RU" sz="2000" b="1" dirty="0" err="1"/>
              <a:t>суткада</a:t>
            </a:r>
            <a:r>
              <a:rPr lang="ru-RU" sz="2000" b="1" dirty="0"/>
              <a:t> </a:t>
            </a:r>
            <a:r>
              <a:rPr lang="ru-RU" sz="2000" b="1" dirty="0" err="1"/>
              <a:t>гектарда</a:t>
            </a:r>
            <a:r>
              <a:rPr lang="ru-RU" sz="2000" b="1" dirty="0"/>
              <a:t> 2,5-3 тонна </a:t>
            </a:r>
            <a:r>
              <a:rPr lang="ru-RU" sz="2000" b="1" dirty="0" err="1"/>
              <a:t>ҳосил</a:t>
            </a:r>
            <a:r>
              <a:rPr lang="ru-RU" sz="2000" b="1" dirty="0"/>
              <a:t> </a:t>
            </a:r>
            <a:r>
              <a:rPr lang="ru-RU" sz="2000" b="1" dirty="0" err="1"/>
              <a:t>тўпланиши</a:t>
            </a:r>
            <a:r>
              <a:rPr lang="ru-RU" sz="2000" b="1" dirty="0"/>
              <a:t> </a:t>
            </a:r>
            <a:r>
              <a:rPr lang="ru-RU" sz="2000" b="1" dirty="0" err="1"/>
              <a:t>мумкин</a:t>
            </a:r>
            <a:r>
              <a:rPr lang="ru-RU" sz="2000" b="1" dirty="0"/>
              <a:t>. </a:t>
            </a:r>
            <a:r>
              <a:rPr lang="ru-RU" sz="2000" b="1" dirty="0" err="1"/>
              <a:t>Кейинги</a:t>
            </a:r>
            <a:r>
              <a:rPr lang="ru-RU" sz="2000" b="1" dirty="0"/>
              <a:t> </a:t>
            </a:r>
            <a:r>
              <a:rPr lang="ru-RU" sz="2000" b="1" dirty="0" err="1"/>
              <a:t>даврларда</a:t>
            </a:r>
            <a:r>
              <a:rPr lang="ru-RU" sz="2000" b="1" dirty="0"/>
              <a:t> </a:t>
            </a:r>
            <a:r>
              <a:rPr lang="ru-RU" sz="2000" b="1" dirty="0" err="1"/>
              <a:t>бу</a:t>
            </a:r>
            <a:r>
              <a:rPr lang="ru-RU" sz="2000" b="1" dirty="0"/>
              <a:t> </a:t>
            </a:r>
            <a:r>
              <a:rPr lang="ru-RU" sz="2000" b="1" dirty="0" err="1"/>
              <a:t>кўрсаткич</a:t>
            </a:r>
            <a:r>
              <a:rPr lang="ru-RU" sz="2000" b="1" dirty="0"/>
              <a:t> </a:t>
            </a:r>
            <a:r>
              <a:rPr lang="ru-RU" sz="2000" b="1" dirty="0" err="1"/>
              <a:t>гектарига</a:t>
            </a:r>
            <a:r>
              <a:rPr lang="ru-RU" sz="2000" b="1" dirty="0"/>
              <a:t> 0,3-1,0 </a:t>
            </a:r>
            <a:r>
              <a:rPr lang="ru-RU" sz="2000" b="1" dirty="0" err="1"/>
              <a:t>тоннани</a:t>
            </a:r>
            <a:r>
              <a:rPr lang="ru-RU" sz="2000" b="1" dirty="0"/>
              <a:t> </a:t>
            </a:r>
            <a:r>
              <a:rPr lang="ru-RU" sz="2000" b="1" dirty="0" err="1"/>
              <a:t>ташкил</a:t>
            </a:r>
            <a:r>
              <a:rPr lang="ru-RU" sz="2000" b="1" dirty="0"/>
              <a:t> </a:t>
            </a:r>
            <a:r>
              <a:rPr lang="ru-RU" sz="2000" b="1" dirty="0" err="1"/>
              <a:t>этиб</a:t>
            </a:r>
            <a:r>
              <a:rPr lang="ru-RU" sz="2000" b="1" dirty="0"/>
              <a:t>, </a:t>
            </a:r>
            <a:r>
              <a:rPr lang="ru-RU" sz="2000" b="1" dirty="0" err="1"/>
              <a:t>кескин</a:t>
            </a:r>
            <a:r>
              <a:rPr lang="ru-RU" sz="2000" b="1" dirty="0"/>
              <a:t> </a:t>
            </a:r>
            <a:r>
              <a:rPr lang="ru-RU" sz="2000" b="1" dirty="0" err="1"/>
              <a:t>камаяди</a:t>
            </a:r>
            <a:r>
              <a:rPr lang="ru-RU" sz="2000" b="1" dirty="0"/>
              <a:t>.</a:t>
            </a:r>
            <a:endParaRPr lang="uz-Cyrl-UZ" sz="2000" dirty="0" smtClean="0">
              <a:solidFill>
                <a:srgbClr val="0000FF"/>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2612026"/>
            <a:ext cx="4032448" cy="3265246"/>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1360" y="2612026"/>
            <a:ext cx="3813088" cy="3265246"/>
          </a:xfrm>
          <a:prstGeom prst="rect">
            <a:avLst/>
          </a:prstGeom>
        </p:spPr>
      </p:pic>
    </p:spTree>
    <p:extLst>
      <p:ext uri="{BB962C8B-B14F-4D97-AF65-F5344CB8AC3E}">
        <p14:creationId xmlns:p14="http://schemas.microsoft.com/office/powerpoint/2010/main" val="3571068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979712" y="3071"/>
            <a:ext cx="5760640" cy="707886"/>
          </a:xfrm>
          <a:prstGeom prst="rect">
            <a:avLst/>
          </a:prstGeom>
        </p:spPr>
        <p:txBody>
          <a:bodyPr wrap="square">
            <a:spAutoFit/>
          </a:bodyPr>
          <a:lstStyle/>
          <a:p>
            <a:r>
              <a:rPr lang="ru-RU" sz="4000" b="1" spc="50" dirty="0" err="1">
                <a:latin typeface="Times New Roman" panose="02020603050405020304" pitchFamily="18" charset="0"/>
                <a:ea typeface="Times New Roman" panose="02020603050405020304" pitchFamily="18" charset="0"/>
              </a:rPr>
              <a:t>Ҳароратга</a:t>
            </a:r>
            <a:r>
              <a:rPr lang="ru-RU" sz="4000" b="1" spc="50" dirty="0">
                <a:latin typeface="Times New Roman" panose="02020603050405020304" pitchFamily="18" charset="0"/>
                <a:ea typeface="Times New Roman" panose="02020603050405020304" pitchFamily="18" charset="0"/>
              </a:rPr>
              <a:t> </a:t>
            </a:r>
            <a:r>
              <a:rPr lang="ru-RU" sz="4000" b="1" spc="50" dirty="0" err="1">
                <a:latin typeface="Times New Roman" panose="02020603050405020304" pitchFamily="18" charset="0"/>
                <a:ea typeface="Times New Roman" panose="02020603050405020304" pitchFamily="18" charset="0"/>
              </a:rPr>
              <a:t>муносабати</a:t>
            </a:r>
            <a:r>
              <a:rPr lang="ru-RU" sz="4000" b="1" spc="50" dirty="0">
                <a:latin typeface="Times New Roman" panose="02020603050405020304" pitchFamily="18" charset="0"/>
                <a:ea typeface="Times New Roman" panose="02020603050405020304" pitchFamily="18" charset="0"/>
              </a:rPr>
              <a:t>.</a:t>
            </a:r>
            <a:endParaRPr lang="ru-RU" sz="4000" dirty="0"/>
          </a:p>
        </p:txBody>
      </p:sp>
      <p:sp>
        <p:nvSpPr>
          <p:cNvPr id="7" name="Прямоугольник 6"/>
          <p:cNvSpPr/>
          <p:nvPr/>
        </p:nvSpPr>
        <p:spPr>
          <a:xfrm>
            <a:off x="323528" y="710957"/>
            <a:ext cx="8712968" cy="3416320"/>
          </a:xfrm>
          <a:prstGeom prst="rect">
            <a:avLst/>
          </a:prstGeom>
        </p:spPr>
        <p:txBody>
          <a:bodyPr wrap="square">
            <a:spAutoFit/>
          </a:bodyPr>
          <a:lstStyle/>
          <a:p>
            <a:pPr algn="just"/>
            <a:r>
              <a:rPr lang="ru-RU" dirty="0"/>
              <a:t>Картошка </a:t>
            </a:r>
            <a:r>
              <a:rPr lang="ru-RU" dirty="0" err="1"/>
              <a:t>нисбатан</a:t>
            </a:r>
            <a:r>
              <a:rPr lang="ru-RU" dirty="0"/>
              <a:t> паст </a:t>
            </a:r>
            <a:r>
              <a:rPr lang="ru-RU" dirty="0" err="1"/>
              <a:t>ҳарорат</a:t>
            </a:r>
            <a:r>
              <a:rPr lang="ru-RU" dirty="0"/>
              <a:t> </a:t>
            </a:r>
            <a:r>
              <a:rPr lang="ru-RU" dirty="0" err="1"/>
              <a:t>ўсимлигидир</a:t>
            </a:r>
            <a:r>
              <a:rPr lang="ru-RU" dirty="0"/>
              <a:t>. </a:t>
            </a:r>
            <a:r>
              <a:rPr lang="ru-RU" dirty="0" err="1"/>
              <a:t>Туганакларнинг</a:t>
            </a:r>
            <a:r>
              <a:rPr lang="ru-RU" dirty="0"/>
              <a:t> </a:t>
            </a:r>
            <a:r>
              <a:rPr lang="ru-RU" dirty="0" err="1"/>
              <a:t>нишлаши</a:t>
            </a:r>
            <a:r>
              <a:rPr lang="ru-RU" dirty="0"/>
              <a:t> </a:t>
            </a:r>
            <a:r>
              <a:rPr lang="ru-RU" dirty="0" err="1"/>
              <a:t>ва</a:t>
            </a:r>
            <a:r>
              <a:rPr lang="ru-RU" dirty="0"/>
              <a:t> </a:t>
            </a:r>
            <a:r>
              <a:rPr lang="ru-RU" dirty="0" err="1"/>
              <a:t>кўкариши</a:t>
            </a:r>
            <a:r>
              <a:rPr lang="ru-RU" dirty="0"/>
              <a:t> </a:t>
            </a:r>
            <a:r>
              <a:rPr lang="ru-RU" dirty="0" err="1"/>
              <a:t>ҳарорат</a:t>
            </a:r>
            <a:r>
              <a:rPr lang="ru-RU" dirty="0"/>
              <a:t> 5-60С дан </a:t>
            </a:r>
            <a:r>
              <a:rPr lang="ru-RU" dirty="0" err="1"/>
              <a:t>юқори</a:t>
            </a:r>
            <a:r>
              <a:rPr lang="ru-RU" dirty="0"/>
              <a:t> </a:t>
            </a:r>
            <a:r>
              <a:rPr lang="ru-RU" dirty="0" err="1"/>
              <a:t>бўлганда</a:t>
            </a:r>
            <a:r>
              <a:rPr lang="ru-RU" dirty="0"/>
              <a:t> </a:t>
            </a:r>
            <a:r>
              <a:rPr lang="ru-RU" dirty="0" err="1"/>
              <a:t>бошланади</a:t>
            </a:r>
            <a:r>
              <a:rPr lang="ru-RU" dirty="0"/>
              <a:t>. </a:t>
            </a:r>
            <a:r>
              <a:rPr lang="ru-RU" dirty="0" err="1"/>
              <a:t>Кўкариб</a:t>
            </a:r>
            <a:r>
              <a:rPr lang="ru-RU" dirty="0"/>
              <a:t> </a:t>
            </a:r>
            <a:r>
              <a:rPr lang="ru-RU" dirty="0" err="1"/>
              <a:t>чиқаётган</a:t>
            </a:r>
            <a:r>
              <a:rPr lang="ru-RU" dirty="0"/>
              <a:t> </a:t>
            </a:r>
            <a:r>
              <a:rPr lang="ru-RU" dirty="0" err="1"/>
              <a:t>ва</a:t>
            </a:r>
            <a:r>
              <a:rPr lang="ru-RU" dirty="0"/>
              <a:t> </a:t>
            </a:r>
            <a:r>
              <a:rPr lang="ru-RU" dirty="0" err="1"/>
              <a:t>чиққан</a:t>
            </a:r>
            <a:r>
              <a:rPr lang="ru-RU" dirty="0"/>
              <a:t> </a:t>
            </a:r>
            <a:r>
              <a:rPr lang="ru-RU" dirty="0" err="1"/>
              <a:t>ўсимликларнинг</a:t>
            </a:r>
            <a:r>
              <a:rPr lang="ru-RU" dirty="0"/>
              <a:t> тез </a:t>
            </a:r>
            <a:r>
              <a:rPr lang="ru-RU" dirty="0" err="1"/>
              <a:t>илдиз</a:t>
            </a:r>
            <a:r>
              <a:rPr lang="ru-RU" dirty="0"/>
              <a:t> </a:t>
            </a:r>
            <a:r>
              <a:rPr lang="ru-RU" dirty="0" err="1"/>
              <a:t>ҳосил</a:t>
            </a:r>
            <a:r>
              <a:rPr lang="ru-RU" dirty="0"/>
              <a:t> </a:t>
            </a:r>
            <a:r>
              <a:rPr lang="ru-RU" dirty="0" err="1"/>
              <a:t>қилиши</a:t>
            </a:r>
            <a:r>
              <a:rPr lang="ru-RU" dirty="0"/>
              <a:t> </a:t>
            </a:r>
            <a:r>
              <a:rPr lang="ru-RU" dirty="0" err="1"/>
              <a:t>учун</a:t>
            </a:r>
            <a:r>
              <a:rPr lang="ru-RU" dirty="0"/>
              <a:t> </a:t>
            </a:r>
            <a:r>
              <a:rPr lang="ru-RU" dirty="0" err="1"/>
              <a:t>ҳарорат</a:t>
            </a:r>
            <a:r>
              <a:rPr lang="ru-RU" dirty="0"/>
              <a:t> 70С дан </a:t>
            </a:r>
            <a:r>
              <a:rPr lang="ru-RU" dirty="0" err="1"/>
              <a:t>пасаймаслиги</a:t>
            </a:r>
            <a:r>
              <a:rPr lang="ru-RU" dirty="0"/>
              <a:t> </a:t>
            </a:r>
            <a:r>
              <a:rPr lang="ru-RU" dirty="0" err="1"/>
              <a:t>лозим</a:t>
            </a:r>
            <a:r>
              <a:rPr lang="ru-RU" dirty="0"/>
              <a:t>. </a:t>
            </a:r>
            <a:r>
              <a:rPr lang="ru-RU" dirty="0" err="1"/>
              <a:t>Шунинг</a:t>
            </a:r>
            <a:r>
              <a:rPr lang="ru-RU" dirty="0"/>
              <a:t> </a:t>
            </a:r>
            <a:r>
              <a:rPr lang="ru-RU" dirty="0" err="1"/>
              <a:t>учун</a:t>
            </a:r>
            <a:r>
              <a:rPr lang="ru-RU" dirty="0"/>
              <a:t> картошка </a:t>
            </a:r>
            <a:r>
              <a:rPr lang="ru-RU" dirty="0" err="1"/>
              <a:t>туганаклари</a:t>
            </a:r>
            <a:r>
              <a:rPr lang="ru-RU" dirty="0"/>
              <a:t> </a:t>
            </a:r>
            <a:r>
              <a:rPr lang="ru-RU" dirty="0" err="1"/>
              <a:t>тупроқ</a:t>
            </a:r>
            <a:r>
              <a:rPr lang="ru-RU" dirty="0"/>
              <a:t> 10 см </a:t>
            </a:r>
            <a:r>
              <a:rPr lang="ru-RU" dirty="0" err="1"/>
              <a:t>қатлами</a:t>
            </a:r>
            <a:r>
              <a:rPr lang="ru-RU" dirty="0"/>
              <a:t> 7-80С </a:t>
            </a:r>
            <a:r>
              <a:rPr lang="ru-RU" dirty="0" err="1"/>
              <a:t>исиганда</a:t>
            </a:r>
            <a:r>
              <a:rPr lang="ru-RU" dirty="0"/>
              <a:t> </a:t>
            </a:r>
            <a:r>
              <a:rPr lang="ru-RU" dirty="0" err="1"/>
              <a:t>экилади</a:t>
            </a:r>
            <a:r>
              <a:rPr lang="ru-RU" dirty="0"/>
              <a:t>. </a:t>
            </a:r>
            <a:r>
              <a:rPr lang="ru-RU" dirty="0" err="1"/>
              <a:t>Ҳарорат</a:t>
            </a:r>
            <a:r>
              <a:rPr lang="ru-RU" dirty="0"/>
              <a:t> 18-200С </a:t>
            </a:r>
            <a:r>
              <a:rPr lang="ru-RU" dirty="0" err="1"/>
              <a:t>бўлганда</a:t>
            </a:r>
            <a:r>
              <a:rPr lang="ru-RU" dirty="0"/>
              <a:t> </a:t>
            </a:r>
            <a:r>
              <a:rPr lang="ru-RU" dirty="0" err="1"/>
              <a:t>ўсимликлар</a:t>
            </a:r>
            <a:r>
              <a:rPr lang="ru-RU" dirty="0"/>
              <a:t> тез </a:t>
            </a:r>
            <a:r>
              <a:rPr lang="ru-RU" dirty="0" err="1"/>
              <a:t>кўкариб</a:t>
            </a:r>
            <a:r>
              <a:rPr lang="ru-RU" dirty="0"/>
              <a:t> </a:t>
            </a:r>
            <a:r>
              <a:rPr lang="ru-RU" dirty="0" err="1"/>
              <a:t>чиқади</a:t>
            </a:r>
            <a:r>
              <a:rPr lang="ru-RU" dirty="0"/>
              <a:t>.</a:t>
            </a:r>
          </a:p>
          <a:p>
            <a:pPr algn="just"/>
            <a:r>
              <a:rPr lang="ru-RU" dirty="0" err="1"/>
              <a:t>Нишлатилмаган</a:t>
            </a:r>
            <a:r>
              <a:rPr lang="ru-RU" dirty="0"/>
              <a:t> </a:t>
            </a:r>
            <a:r>
              <a:rPr lang="ru-RU" dirty="0" err="1"/>
              <a:t>уруғлик</a:t>
            </a:r>
            <a:r>
              <a:rPr lang="ru-RU" dirty="0"/>
              <a:t> </a:t>
            </a:r>
            <a:r>
              <a:rPr lang="ru-RU" dirty="0" err="1"/>
              <a:t>туганаклар</a:t>
            </a:r>
            <a:r>
              <a:rPr lang="ru-RU" dirty="0"/>
              <a:t> </a:t>
            </a:r>
            <a:r>
              <a:rPr lang="ru-RU" dirty="0" err="1"/>
              <a:t>экилганда</a:t>
            </a:r>
            <a:r>
              <a:rPr lang="ru-RU" dirty="0"/>
              <a:t> </a:t>
            </a:r>
            <a:r>
              <a:rPr lang="ru-RU" dirty="0" err="1"/>
              <a:t>униб</a:t>
            </a:r>
            <a:r>
              <a:rPr lang="ru-RU" dirty="0"/>
              <a:t> </a:t>
            </a:r>
            <a:r>
              <a:rPr lang="ru-RU" dirty="0" err="1"/>
              <a:t>чиқиш</a:t>
            </a:r>
            <a:r>
              <a:rPr lang="ru-RU" dirty="0"/>
              <a:t> </a:t>
            </a:r>
            <a:r>
              <a:rPr lang="ru-RU" dirty="0" err="1"/>
              <a:t>экилганнинг</a:t>
            </a:r>
            <a:r>
              <a:rPr lang="ru-RU" dirty="0"/>
              <a:t> 20-25-куни, </a:t>
            </a:r>
            <a:r>
              <a:rPr lang="ru-RU" dirty="0" err="1"/>
              <a:t>уруғлик</a:t>
            </a:r>
            <a:r>
              <a:rPr lang="ru-RU" dirty="0"/>
              <a:t> </a:t>
            </a:r>
            <a:r>
              <a:rPr lang="ru-RU" dirty="0" err="1"/>
              <a:t>туганаклар</a:t>
            </a:r>
            <a:r>
              <a:rPr lang="ru-RU" dirty="0"/>
              <a:t> </a:t>
            </a:r>
            <a:r>
              <a:rPr lang="ru-RU" dirty="0" err="1"/>
              <a:t>нишлатилиб</a:t>
            </a:r>
            <a:r>
              <a:rPr lang="ru-RU" dirty="0"/>
              <a:t> </a:t>
            </a:r>
            <a:r>
              <a:rPr lang="ru-RU" dirty="0" err="1"/>
              <a:t>экилганда</a:t>
            </a:r>
            <a:r>
              <a:rPr lang="ru-RU" dirty="0"/>
              <a:t> </a:t>
            </a:r>
            <a:r>
              <a:rPr lang="ru-RU" dirty="0" err="1"/>
              <a:t>эса</a:t>
            </a:r>
            <a:r>
              <a:rPr lang="ru-RU" dirty="0"/>
              <a:t> 6-11 кун </a:t>
            </a:r>
            <a:r>
              <a:rPr lang="ru-RU" dirty="0" err="1"/>
              <a:t>олдин</a:t>
            </a:r>
            <a:r>
              <a:rPr lang="ru-RU" dirty="0"/>
              <a:t> </a:t>
            </a:r>
            <a:r>
              <a:rPr lang="ru-RU" dirty="0" err="1"/>
              <a:t>кўкариб</a:t>
            </a:r>
            <a:r>
              <a:rPr lang="ru-RU" dirty="0"/>
              <a:t> </a:t>
            </a:r>
            <a:r>
              <a:rPr lang="ru-RU" dirty="0" err="1"/>
              <a:t>чиқади</a:t>
            </a:r>
            <a:r>
              <a:rPr lang="ru-RU" dirty="0"/>
              <a:t>. </a:t>
            </a:r>
            <a:r>
              <a:rPr lang="ru-RU" dirty="0" err="1"/>
              <a:t>Экилгандан</a:t>
            </a:r>
            <a:r>
              <a:rPr lang="ru-RU" dirty="0"/>
              <a:t> </a:t>
            </a:r>
            <a:r>
              <a:rPr lang="ru-RU" dirty="0" err="1"/>
              <a:t>униб</a:t>
            </a:r>
            <a:r>
              <a:rPr lang="ru-RU" dirty="0"/>
              <a:t> </a:t>
            </a:r>
            <a:r>
              <a:rPr lang="ru-RU" dirty="0" err="1"/>
              <a:t>чиқишгача</a:t>
            </a:r>
            <a:r>
              <a:rPr lang="ru-RU" dirty="0"/>
              <a:t> </a:t>
            </a:r>
            <a:r>
              <a:rPr lang="ru-RU" dirty="0" err="1"/>
              <a:t>ҳароратнинг</a:t>
            </a:r>
            <a:r>
              <a:rPr lang="ru-RU" dirty="0"/>
              <a:t> 10-120С </a:t>
            </a:r>
            <a:r>
              <a:rPr lang="ru-RU" dirty="0" err="1"/>
              <a:t>гача</a:t>
            </a:r>
            <a:r>
              <a:rPr lang="ru-RU" dirty="0"/>
              <a:t> </a:t>
            </a:r>
            <a:r>
              <a:rPr lang="ru-RU" dirty="0" err="1"/>
              <a:t>пасайиши</a:t>
            </a:r>
            <a:r>
              <a:rPr lang="ru-RU" dirty="0"/>
              <a:t> </a:t>
            </a:r>
            <a:r>
              <a:rPr lang="ru-RU" dirty="0" err="1"/>
              <a:t>кўкаришни</a:t>
            </a:r>
            <a:r>
              <a:rPr lang="ru-RU" dirty="0"/>
              <a:t> 5-6 </a:t>
            </a:r>
            <a:r>
              <a:rPr lang="ru-RU" dirty="0" err="1"/>
              <a:t>кунга</a:t>
            </a:r>
            <a:r>
              <a:rPr lang="ru-RU" dirty="0"/>
              <a:t> </a:t>
            </a:r>
            <a:r>
              <a:rPr lang="ru-RU" dirty="0" err="1"/>
              <a:t>узайтиради</a:t>
            </a:r>
            <a:r>
              <a:rPr lang="ru-RU" dirty="0"/>
              <a:t>. Картошка </a:t>
            </a:r>
            <a:r>
              <a:rPr lang="ru-RU" dirty="0" err="1"/>
              <a:t>уруғлик</a:t>
            </a:r>
            <a:r>
              <a:rPr lang="ru-RU" dirty="0"/>
              <a:t> </a:t>
            </a:r>
            <a:r>
              <a:rPr lang="ru-RU" dirty="0" err="1"/>
              <a:t>туганаклари</a:t>
            </a:r>
            <a:r>
              <a:rPr lang="ru-RU" dirty="0"/>
              <a:t> </a:t>
            </a:r>
            <a:r>
              <a:rPr lang="ru-RU" dirty="0" err="1"/>
              <a:t>униб</a:t>
            </a:r>
            <a:r>
              <a:rPr lang="ru-RU" dirty="0"/>
              <a:t> </a:t>
            </a:r>
            <a:r>
              <a:rPr lang="ru-RU" dirty="0" err="1"/>
              <a:t>чиқиш</a:t>
            </a:r>
            <a:r>
              <a:rPr lang="ru-RU" dirty="0"/>
              <a:t> </a:t>
            </a:r>
            <a:r>
              <a:rPr lang="ru-RU" dirty="0" err="1"/>
              <a:t>учун</a:t>
            </a:r>
            <a:r>
              <a:rPr lang="ru-RU" dirty="0"/>
              <a:t> 240-3000С </a:t>
            </a:r>
            <a:r>
              <a:rPr lang="ru-RU" dirty="0" err="1"/>
              <a:t>фойдали</a:t>
            </a:r>
            <a:r>
              <a:rPr lang="ru-RU" dirty="0"/>
              <a:t> </a:t>
            </a:r>
            <a:r>
              <a:rPr lang="ru-RU" dirty="0" err="1"/>
              <a:t>ҳарорат</a:t>
            </a:r>
            <a:r>
              <a:rPr lang="ru-RU" dirty="0"/>
              <a:t> </a:t>
            </a:r>
            <a:r>
              <a:rPr lang="ru-RU" dirty="0" err="1"/>
              <a:t>йиғиндисини</a:t>
            </a:r>
            <a:r>
              <a:rPr lang="ru-RU" dirty="0"/>
              <a:t> </a:t>
            </a:r>
            <a:r>
              <a:rPr lang="ru-RU" dirty="0" err="1"/>
              <a:t>талаб</a:t>
            </a:r>
            <a:r>
              <a:rPr lang="ru-RU" dirty="0"/>
              <a:t> </a:t>
            </a:r>
            <a:r>
              <a:rPr lang="ru-RU" dirty="0" err="1"/>
              <a:t>этади</a:t>
            </a:r>
            <a:r>
              <a:rPr lang="ru-RU" dirty="0"/>
              <a:t>.</a:t>
            </a:r>
          </a:p>
        </p:txBody>
      </p:sp>
      <p:pic>
        <p:nvPicPr>
          <p:cNvPr id="8" name="Рисунок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4127277"/>
            <a:ext cx="2571750" cy="2398067"/>
          </a:xfrm>
          <a:prstGeom prst="rect">
            <a:avLst/>
          </a:prstGeom>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6377" y="4127276"/>
            <a:ext cx="2543735" cy="2398067"/>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7260" y="4125799"/>
            <a:ext cx="2885180" cy="2399544"/>
          </a:xfrm>
          <a:prstGeom prst="rect">
            <a:avLst/>
          </a:prstGeom>
        </p:spPr>
      </p:pic>
    </p:spTree>
    <p:extLst>
      <p:ext uri="{BB962C8B-B14F-4D97-AF65-F5344CB8AC3E}">
        <p14:creationId xmlns:p14="http://schemas.microsoft.com/office/powerpoint/2010/main" val="23270907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4624"/>
            <a:ext cx="8964488" cy="3370386"/>
          </a:xfrm>
        </p:spPr>
        <p:txBody>
          <a:bodyPr>
            <a:noAutofit/>
          </a:bodyPr>
          <a:lstStyle/>
          <a:p>
            <a:pPr algn="just"/>
            <a:r>
              <a:rPr lang="uz-Cyrl-UZ" sz="2400" b="1" dirty="0"/>
              <a:t>Палак паст ҳароратга таъсирчан. Агар ҳарорат минус 1-20С га пасайиб, 5-6 соат давом этса, у нобуд бўлади. Ана шундай қисқа муддатли совуқдан зарарланган ёш ўсимликларнинг регенерация (қайта тикланиш) қобилияти юқори бўлади. Бундай ўсимликли майдонлар дарҳол қатор ораси ишланиб, азотли ўғитлар билан озиқлантирилиб суғорилса етарли. Картошканинг яхши гуллаши ва мева тугиши учун қулай ҳарорат 18-210С. Юқори ҳароратда гул ва ғунчалар тўкилиб кетади, 27-290С да эса гуллаш тўхтайди</a:t>
            </a:r>
            <a:r>
              <a:rPr lang="uz-Cyrl-UZ" sz="2400" b="1" dirty="0" smtClean="0"/>
              <a:t>.</a:t>
            </a: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415010"/>
            <a:ext cx="3816424" cy="3182342"/>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5448" y="3378482"/>
            <a:ext cx="4284984" cy="3218870"/>
          </a:xfrm>
          <a:prstGeom prst="rect">
            <a:avLst/>
          </a:prstGeom>
        </p:spPr>
      </p:pic>
    </p:spTree>
    <p:extLst>
      <p:ext uri="{BB962C8B-B14F-4D97-AF65-F5344CB8AC3E}">
        <p14:creationId xmlns:p14="http://schemas.microsoft.com/office/powerpoint/2010/main" val="11438599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116632"/>
            <a:ext cx="5328592" cy="545609"/>
          </a:xfrm>
          <a:solidFill>
            <a:schemeClr val="accent1">
              <a:lumMod val="20000"/>
              <a:lumOff val="80000"/>
            </a:schemeClr>
          </a:solidFill>
        </p:spPr>
        <p:txBody>
          <a:bodyPr>
            <a:noAutofit/>
          </a:bodyPr>
          <a:lstStyle/>
          <a:p>
            <a:r>
              <a:rPr lang="uz-Cyrl-UZ" sz="3600" b="1" dirty="0"/>
              <a:t>Ёруғликка муносабати. </a:t>
            </a:r>
            <a:endParaRPr lang="ru-RU" sz="3600" dirty="0"/>
          </a:p>
        </p:txBody>
      </p:sp>
      <p:sp>
        <p:nvSpPr>
          <p:cNvPr id="3" name="Прямоугольник 2"/>
          <p:cNvSpPr/>
          <p:nvPr/>
        </p:nvSpPr>
        <p:spPr>
          <a:xfrm>
            <a:off x="179766" y="662241"/>
            <a:ext cx="8928484" cy="2585323"/>
          </a:xfrm>
          <a:prstGeom prst="rect">
            <a:avLst/>
          </a:prstGeom>
          <a:solidFill>
            <a:schemeClr val="accent1">
              <a:lumMod val="60000"/>
              <a:lumOff val="40000"/>
            </a:schemeClr>
          </a:solidFill>
        </p:spPr>
        <p:txBody>
          <a:bodyPr wrap="square">
            <a:spAutoFit/>
          </a:bodyPr>
          <a:lstStyle/>
          <a:p>
            <a:pPr algn="just">
              <a:spcAft>
                <a:spcPts val="0"/>
              </a:spcAft>
            </a:pPr>
            <a:r>
              <a:rPr lang="ru-RU" spc="50" dirty="0">
                <a:latin typeface="Times New Roman" panose="02020603050405020304" pitchFamily="18" charset="0"/>
                <a:ea typeface="Times New Roman" panose="02020603050405020304" pitchFamily="18" charset="0"/>
              </a:rPr>
              <a:t>Картошка </a:t>
            </a:r>
            <a:r>
              <a:rPr lang="ru-RU" spc="50" dirty="0" err="1">
                <a:latin typeface="Times New Roman" panose="02020603050405020304" pitchFamily="18" charset="0"/>
                <a:ea typeface="Times New Roman" panose="02020603050405020304" pitchFamily="18" charset="0"/>
              </a:rPr>
              <a:t>ёруғсевар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ўсимлик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Ёруғлик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етишмаса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палакларнинг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гуллаши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туганак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пайдо</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бўлиши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сусайиб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ҳосилдорлик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жиддий</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камаяди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Бироқ</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ёз</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ойлари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республикамизда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қуёшнинг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ерга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кучли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даражада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нур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сочиши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инсоляцияси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ўсимликнинг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ҳосил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тўплашига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салбий</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таъсир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этади</a:t>
            </a:r>
            <a:r>
              <a:rPr lang="ru-RU" spc="50" dirty="0">
                <a:latin typeface="Times New Roman" panose="02020603050405020304" pitchFamily="18" charset="0"/>
                <a:ea typeface="Times New Roman" panose="02020603050405020304" pitchFamily="18" charset="0"/>
              </a:rPr>
              <a:t>. Картошка </a:t>
            </a:r>
            <a:r>
              <a:rPr lang="ru-RU" spc="50" dirty="0" err="1">
                <a:latin typeface="Times New Roman" panose="02020603050405020304" pitchFamily="18" charset="0"/>
                <a:ea typeface="Times New Roman" panose="02020603050405020304" pitchFamily="18" charset="0"/>
              </a:rPr>
              <a:t>бир</a:t>
            </a:r>
            <a:r>
              <a:rPr lang="ru-RU" spc="50" dirty="0">
                <a:latin typeface="Times New Roman" panose="02020603050405020304" pitchFamily="18" charset="0"/>
                <a:ea typeface="Times New Roman" panose="02020603050405020304" pitchFamily="18" charset="0"/>
              </a:rPr>
              <a:t> гектар </a:t>
            </a:r>
            <a:r>
              <a:rPr lang="ru-RU" spc="50" dirty="0" err="1">
                <a:latin typeface="Times New Roman" panose="02020603050405020304" pitchFamily="18" charset="0"/>
                <a:ea typeface="Times New Roman" panose="02020603050405020304" pitchFamily="18" charset="0"/>
              </a:rPr>
              <a:t>майдонида</a:t>
            </a:r>
            <a:r>
              <a:rPr lang="ru-RU" spc="50" dirty="0">
                <a:latin typeface="Times New Roman" panose="02020603050405020304" pitchFamily="18" charset="0"/>
                <a:ea typeface="Times New Roman" panose="02020603050405020304" pitchFamily="18" charset="0"/>
              </a:rPr>
              <a:t> 40</a:t>
            </a:r>
            <a:r>
              <a:rPr lang="uz-Cyrl-UZ" spc="50" dirty="0">
                <a:latin typeface="Times New Roman" panose="02020603050405020304" pitchFamily="18" charset="0"/>
                <a:ea typeface="Times New Roman" panose="02020603050405020304" pitchFamily="18" charset="0"/>
              </a:rPr>
              <a:t>-</a:t>
            </a:r>
            <a:r>
              <a:rPr lang="ru-RU" spc="50" dirty="0">
                <a:latin typeface="Times New Roman" panose="02020603050405020304" pitchFamily="18" charset="0"/>
                <a:ea typeface="Times New Roman" panose="02020603050405020304" pitchFamily="18" charset="0"/>
              </a:rPr>
              <a:t>50 </a:t>
            </a:r>
            <a:r>
              <a:rPr lang="ru-RU" spc="50" dirty="0" err="1">
                <a:latin typeface="Times New Roman" panose="02020603050405020304" pitchFamily="18" charset="0"/>
                <a:ea typeface="Times New Roman" panose="02020603050405020304" pitchFamily="18" charset="0"/>
              </a:rPr>
              <a:t>минг</a:t>
            </a:r>
            <a:r>
              <a:rPr lang="ru-RU" spc="50" dirty="0">
                <a:latin typeface="Times New Roman" panose="02020603050405020304" pitchFamily="18" charset="0"/>
                <a:ea typeface="Times New Roman" panose="02020603050405020304" pitchFamily="18" charset="0"/>
              </a:rPr>
              <a:t> квадрат метр </a:t>
            </a:r>
            <a:r>
              <a:rPr lang="ru-RU" spc="50" dirty="0" err="1">
                <a:latin typeface="Times New Roman" panose="02020603050405020304" pitchFamily="18" charset="0"/>
                <a:ea typeface="Times New Roman" panose="02020603050405020304" pitchFamily="18" charset="0"/>
              </a:rPr>
              <a:t>барг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сатҳи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шакллантирадиган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қалинлиги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қулай</a:t>
            </a:r>
            <a:r>
              <a:rPr lang="ru-RU" spc="50" dirty="0">
                <a:latin typeface="Times New Roman" panose="02020603050405020304" pitchFamily="18" charset="0"/>
                <a:ea typeface="Times New Roman" panose="02020603050405020304" pitchFamily="18" charset="0"/>
              </a:rPr>
              <a:t> </a:t>
            </a:r>
            <a:r>
              <a:rPr lang="ru-RU" spc="50" dirty="0" err="1" smtClean="0">
                <a:latin typeface="Times New Roman" panose="02020603050405020304" pitchFamily="18" charset="0"/>
                <a:ea typeface="Times New Roman" panose="02020603050405020304" pitchFamily="18" charset="0"/>
              </a:rPr>
              <a:t>ҳисобланади</a:t>
            </a:r>
            <a:r>
              <a:rPr lang="ru-RU" spc="50" dirty="0" smtClean="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just"/>
            <a:r>
              <a:rPr lang="ru-RU" spc="50" dirty="0" err="1">
                <a:latin typeface="Times New Roman" panose="02020603050405020304" pitchFamily="18" charset="0"/>
                <a:ea typeface="Times New Roman" panose="02020603050405020304" pitchFamily="18" charset="0"/>
              </a:rPr>
              <a:t>Чунки</a:t>
            </a:r>
            <a:r>
              <a:rPr lang="ru-RU" spc="50" dirty="0">
                <a:latin typeface="Times New Roman" panose="02020603050405020304" pitchFamily="18" charset="0"/>
                <a:ea typeface="Times New Roman" panose="02020603050405020304" pitchFamily="18" charset="0"/>
              </a:rPr>
              <a:t>, шу </a:t>
            </a:r>
            <a:r>
              <a:rPr lang="ru-RU" spc="50" dirty="0" err="1">
                <a:latin typeface="Times New Roman" panose="02020603050405020304" pitchFamily="18" charset="0"/>
                <a:ea typeface="Times New Roman" panose="02020603050405020304" pitchFamily="18" charset="0"/>
              </a:rPr>
              <a:t>барг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сатҳи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шакллангандагина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ўсимлик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ёруғлик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билан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етарлича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таъминланиб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қуёш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радиациясидан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тўлиқ</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фойдаланади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ундаги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барча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ҳаётий</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жараёнлар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фаол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ўтади</a:t>
            </a:r>
            <a:r>
              <a:rPr lang="ru-RU" spc="50" dirty="0">
                <a:latin typeface="Times New Roman" panose="02020603050405020304" pitchFamily="18" charset="0"/>
                <a:ea typeface="Times New Roman" panose="02020603050405020304" pitchFamily="18" charset="0"/>
              </a:rPr>
              <a:t>.</a:t>
            </a:r>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766" y="3356992"/>
            <a:ext cx="3771900" cy="3024336"/>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3356992"/>
            <a:ext cx="4752528" cy="3024336"/>
          </a:xfrm>
          <a:prstGeom prst="rect">
            <a:avLst/>
          </a:prstGeom>
        </p:spPr>
      </p:pic>
    </p:spTree>
    <p:extLst>
      <p:ext uri="{BB962C8B-B14F-4D97-AF65-F5344CB8AC3E}">
        <p14:creationId xmlns:p14="http://schemas.microsoft.com/office/powerpoint/2010/main" val="3543851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188640"/>
            <a:ext cx="5915000" cy="778098"/>
          </a:xfrm>
        </p:spPr>
        <p:txBody>
          <a:bodyPr>
            <a:noAutofit/>
          </a:bodyPr>
          <a:lstStyle/>
          <a:p>
            <a:r>
              <a:rPr lang="uz-Cyrl-UZ" b="1" dirty="0"/>
              <a:t>Намга муносабати. </a:t>
            </a:r>
            <a:endParaRPr lang="ru-RU" dirty="0"/>
          </a:p>
        </p:txBody>
      </p:sp>
      <p:sp>
        <p:nvSpPr>
          <p:cNvPr id="5" name="Прямоугольник 4"/>
          <p:cNvSpPr/>
          <p:nvPr/>
        </p:nvSpPr>
        <p:spPr>
          <a:xfrm>
            <a:off x="395536" y="965186"/>
            <a:ext cx="8280920" cy="2031325"/>
          </a:xfrm>
          <a:prstGeom prst="rect">
            <a:avLst/>
          </a:prstGeom>
        </p:spPr>
        <p:txBody>
          <a:bodyPr wrap="square">
            <a:spAutoFit/>
          </a:bodyPr>
          <a:lstStyle/>
          <a:p>
            <a:pPr algn="just"/>
            <a:r>
              <a:rPr lang="ru-RU" dirty="0"/>
              <a:t>Картошка </a:t>
            </a:r>
            <a:r>
              <a:rPr lang="ru-RU" dirty="0" err="1"/>
              <a:t>тупроқ</a:t>
            </a:r>
            <a:r>
              <a:rPr lang="ru-RU" dirty="0"/>
              <a:t> </a:t>
            </a:r>
            <a:r>
              <a:rPr lang="ru-RU" dirty="0" err="1"/>
              <a:t>ва</a:t>
            </a:r>
            <a:r>
              <a:rPr lang="ru-RU" dirty="0"/>
              <a:t> </a:t>
            </a:r>
            <a:r>
              <a:rPr lang="ru-RU" dirty="0" err="1"/>
              <a:t>ҳаво</a:t>
            </a:r>
            <a:r>
              <a:rPr lang="ru-RU" dirty="0"/>
              <a:t> </a:t>
            </a:r>
            <a:r>
              <a:rPr lang="ru-RU" dirty="0" err="1"/>
              <a:t>намлигига</a:t>
            </a:r>
            <a:r>
              <a:rPr lang="ru-RU" dirty="0"/>
              <a:t> </a:t>
            </a:r>
            <a:r>
              <a:rPr lang="ru-RU" dirty="0" err="1"/>
              <a:t>талабчан</a:t>
            </a:r>
            <a:r>
              <a:rPr lang="ru-RU" dirty="0"/>
              <a:t>. </a:t>
            </a:r>
            <a:r>
              <a:rPr lang="ru-RU" dirty="0" err="1"/>
              <a:t>Ўсимликнинг</a:t>
            </a:r>
            <a:r>
              <a:rPr lang="ru-RU" dirty="0"/>
              <a:t> </a:t>
            </a:r>
            <a:r>
              <a:rPr lang="ru-RU" dirty="0" err="1"/>
              <a:t>ўсиш</a:t>
            </a:r>
            <a:r>
              <a:rPr lang="ru-RU" dirty="0"/>
              <a:t> </a:t>
            </a:r>
            <a:r>
              <a:rPr lang="ru-RU" dirty="0" err="1"/>
              <a:t>ва</a:t>
            </a:r>
            <a:r>
              <a:rPr lang="ru-RU" dirty="0"/>
              <a:t> </a:t>
            </a:r>
            <a:r>
              <a:rPr lang="ru-RU" dirty="0" err="1"/>
              <a:t>ривожланиш</a:t>
            </a:r>
            <a:r>
              <a:rPr lang="ru-RU" dirty="0"/>
              <a:t> </a:t>
            </a:r>
            <a:r>
              <a:rPr lang="ru-RU" dirty="0" err="1"/>
              <a:t>фазаларида</a:t>
            </a:r>
            <a:r>
              <a:rPr lang="ru-RU" dirty="0"/>
              <a:t> </a:t>
            </a:r>
            <a:r>
              <a:rPr lang="ru-RU" dirty="0" err="1"/>
              <a:t>намга</a:t>
            </a:r>
            <a:r>
              <a:rPr lang="ru-RU" dirty="0"/>
              <a:t> </a:t>
            </a:r>
            <a:r>
              <a:rPr lang="ru-RU" dirty="0" err="1"/>
              <a:t>бўлган</a:t>
            </a:r>
            <a:r>
              <a:rPr lang="ru-RU" dirty="0"/>
              <a:t> </a:t>
            </a:r>
            <a:r>
              <a:rPr lang="ru-RU" dirty="0" err="1"/>
              <a:t>талабчанлиги</a:t>
            </a:r>
            <a:r>
              <a:rPr lang="ru-RU" dirty="0"/>
              <a:t> </a:t>
            </a:r>
            <a:r>
              <a:rPr lang="ru-RU" dirty="0" err="1"/>
              <a:t>турлича</a:t>
            </a:r>
            <a:r>
              <a:rPr lang="ru-RU" dirty="0"/>
              <a:t>. </a:t>
            </a:r>
            <a:r>
              <a:rPr lang="ru-RU" dirty="0" err="1"/>
              <a:t>Бу</a:t>
            </a:r>
            <a:r>
              <a:rPr lang="ru-RU" dirty="0"/>
              <a:t> </a:t>
            </a:r>
            <a:r>
              <a:rPr lang="ru-RU" dirty="0" err="1"/>
              <a:t>албатта</a:t>
            </a:r>
            <a:r>
              <a:rPr lang="ru-RU" dirty="0"/>
              <a:t> </a:t>
            </a:r>
            <a:r>
              <a:rPr lang="ru-RU" dirty="0" err="1"/>
              <a:t>унинг</a:t>
            </a:r>
            <a:r>
              <a:rPr lang="ru-RU" dirty="0"/>
              <a:t> </a:t>
            </a:r>
            <a:r>
              <a:rPr lang="ru-RU" dirty="0" err="1"/>
              <a:t>биокимёвий</a:t>
            </a:r>
            <a:r>
              <a:rPr lang="ru-RU" dirty="0"/>
              <a:t> </a:t>
            </a:r>
            <a:r>
              <a:rPr lang="ru-RU" dirty="0" err="1"/>
              <a:t>таркиби</a:t>
            </a:r>
            <a:r>
              <a:rPr lang="ru-RU" dirty="0"/>
              <a:t> (70-85 % </a:t>
            </a:r>
            <a:r>
              <a:rPr lang="ru-RU" dirty="0" err="1"/>
              <a:t>гача</a:t>
            </a:r>
            <a:r>
              <a:rPr lang="ru-RU" dirty="0"/>
              <a:t> </a:t>
            </a:r>
            <a:r>
              <a:rPr lang="ru-RU" dirty="0" err="1"/>
              <a:t>сув</a:t>
            </a:r>
            <a:r>
              <a:rPr lang="ru-RU" dirty="0"/>
              <a:t>), </a:t>
            </a:r>
            <a:r>
              <a:rPr lang="ru-RU" dirty="0" err="1"/>
              <a:t>морфологик</a:t>
            </a:r>
            <a:r>
              <a:rPr lang="ru-RU" dirty="0"/>
              <a:t> </a:t>
            </a:r>
            <a:r>
              <a:rPr lang="ru-RU" dirty="0" err="1"/>
              <a:t>тузилиши</a:t>
            </a:r>
            <a:r>
              <a:rPr lang="ru-RU" dirty="0"/>
              <a:t>, </a:t>
            </a:r>
            <a:r>
              <a:rPr lang="ru-RU" dirty="0" err="1"/>
              <a:t>кўп</a:t>
            </a:r>
            <a:r>
              <a:rPr lang="ru-RU" dirty="0"/>
              <a:t> </a:t>
            </a:r>
            <a:r>
              <a:rPr lang="ru-RU" dirty="0" err="1"/>
              <a:t>миқдорда</a:t>
            </a:r>
            <a:r>
              <a:rPr lang="ru-RU" dirty="0"/>
              <a:t> биомасса </a:t>
            </a:r>
            <a:r>
              <a:rPr lang="ru-RU" dirty="0" err="1"/>
              <a:t>ҳосил</a:t>
            </a:r>
            <a:r>
              <a:rPr lang="ru-RU" dirty="0"/>
              <a:t> </a:t>
            </a:r>
            <a:r>
              <a:rPr lang="ru-RU" dirty="0" err="1"/>
              <a:t>қилиши</a:t>
            </a:r>
            <a:r>
              <a:rPr lang="ru-RU" dirty="0"/>
              <a:t>, </a:t>
            </a:r>
            <a:r>
              <a:rPr lang="ru-RU" dirty="0" err="1"/>
              <a:t>барг</a:t>
            </a:r>
            <a:r>
              <a:rPr lang="ru-RU" dirty="0"/>
              <a:t> </a:t>
            </a:r>
            <a:r>
              <a:rPr lang="ru-RU" dirty="0" err="1"/>
              <a:t>сатҳини</a:t>
            </a:r>
            <a:r>
              <a:rPr lang="ru-RU" dirty="0"/>
              <a:t> </a:t>
            </a:r>
            <a:r>
              <a:rPr lang="ru-RU" dirty="0" err="1"/>
              <a:t>шакллантириши</a:t>
            </a:r>
            <a:r>
              <a:rPr lang="ru-RU" dirty="0"/>
              <a:t> </a:t>
            </a:r>
            <a:r>
              <a:rPr lang="ru-RU" dirty="0" err="1"/>
              <a:t>ва</a:t>
            </a:r>
            <a:r>
              <a:rPr lang="ru-RU" dirty="0"/>
              <a:t> </a:t>
            </a:r>
            <a:r>
              <a:rPr lang="ru-RU" dirty="0" err="1"/>
              <a:t>илдиз</a:t>
            </a:r>
            <a:r>
              <a:rPr lang="ru-RU" dirty="0"/>
              <a:t> </a:t>
            </a:r>
            <a:r>
              <a:rPr lang="ru-RU" dirty="0" err="1"/>
              <a:t>системасининг</a:t>
            </a:r>
            <a:r>
              <a:rPr lang="ru-RU" dirty="0"/>
              <a:t> </a:t>
            </a:r>
            <a:r>
              <a:rPr lang="ru-RU" dirty="0" err="1"/>
              <a:t>нисбатан</a:t>
            </a:r>
            <a:r>
              <a:rPr lang="ru-RU" dirty="0"/>
              <a:t> юза </a:t>
            </a:r>
            <a:r>
              <a:rPr lang="ru-RU" dirty="0" err="1"/>
              <a:t>жойлашиши</a:t>
            </a:r>
            <a:r>
              <a:rPr lang="ru-RU" dirty="0"/>
              <a:t> </a:t>
            </a:r>
            <a:r>
              <a:rPr lang="ru-RU" dirty="0" err="1"/>
              <a:t>билан</a:t>
            </a:r>
            <a:r>
              <a:rPr lang="ru-RU" dirty="0"/>
              <a:t> </a:t>
            </a:r>
            <a:r>
              <a:rPr lang="ru-RU" dirty="0" err="1"/>
              <a:t>боғлиқ</a:t>
            </a:r>
            <a:r>
              <a:rPr lang="ru-RU" dirty="0"/>
              <a:t>. </a:t>
            </a:r>
            <a:r>
              <a:rPr lang="ru-RU" dirty="0" err="1"/>
              <a:t>Картошканинг</a:t>
            </a:r>
            <a:r>
              <a:rPr lang="ru-RU" dirty="0"/>
              <a:t> транспирация </a:t>
            </a:r>
            <a:r>
              <a:rPr lang="ru-RU" dirty="0" err="1"/>
              <a:t>коэффициенти</a:t>
            </a:r>
            <a:r>
              <a:rPr lang="ru-RU" dirty="0"/>
              <a:t> 630-700 га </a:t>
            </a:r>
            <a:r>
              <a:rPr lang="ru-RU" dirty="0" err="1"/>
              <a:t>тенг</a:t>
            </a:r>
            <a:r>
              <a:rPr lang="ru-RU" dirty="0"/>
              <a:t>.</a:t>
            </a: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192" y="3019654"/>
            <a:ext cx="4041800" cy="3361673"/>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3047495"/>
            <a:ext cx="4032448" cy="3333831"/>
          </a:xfrm>
          <a:prstGeom prst="rect">
            <a:avLst/>
          </a:prstGeom>
        </p:spPr>
      </p:pic>
    </p:spTree>
    <p:extLst>
      <p:ext uri="{BB962C8B-B14F-4D97-AF65-F5344CB8AC3E}">
        <p14:creationId xmlns:p14="http://schemas.microsoft.com/office/powerpoint/2010/main" val="17777413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850281463"/>
              </p:ext>
            </p:extLst>
          </p:nvPr>
        </p:nvGraphicFramePr>
        <p:xfrm>
          <a:off x="0"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552" y="4077072"/>
            <a:ext cx="3816424" cy="2638076"/>
          </a:xfrm>
          <a:prstGeom prst="rect">
            <a:avLst/>
          </a:prstGeom>
        </p:spPr>
      </p:pic>
      <p:pic>
        <p:nvPicPr>
          <p:cNvPr id="4" name="Рисунок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16016" y="4065064"/>
            <a:ext cx="3672408" cy="2650084"/>
          </a:xfrm>
          <a:prstGeom prst="rect">
            <a:avLst/>
          </a:prstGeom>
        </p:spPr>
      </p:pic>
    </p:spTree>
    <p:extLst>
      <p:ext uri="{BB962C8B-B14F-4D97-AF65-F5344CB8AC3E}">
        <p14:creationId xmlns:p14="http://schemas.microsoft.com/office/powerpoint/2010/main" val="21387999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14016" y="0"/>
            <a:ext cx="9036496" cy="3429000"/>
          </a:xfrm>
          <a:solidFill>
            <a:schemeClr val="bg2">
              <a:lumMod val="90000"/>
            </a:schemeClr>
          </a:solidFill>
        </p:spPr>
        <p:txBody>
          <a:bodyPr>
            <a:noAutofit/>
          </a:bodyPr>
          <a:lstStyle/>
          <a:p>
            <a:pPr marL="0" indent="0" algn="ctr">
              <a:buNone/>
            </a:pPr>
            <a:r>
              <a:rPr lang="ru-RU" b="1" dirty="0" err="1"/>
              <a:t>Озиқ</a:t>
            </a:r>
            <a:r>
              <a:rPr lang="ru-RU" b="1" dirty="0"/>
              <a:t> </a:t>
            </a:r>
            <a:r>
              <a:rPr lang="ru-RU" b="1" dirty="0" err="1"/>
              <a:t>элементларга</a:t>
            </a:r>
            <a:r>
              <a:rPr lang="ru-RU" b="1" dirty="0"/>
              <a:t> </a:t>
            </a:r>
            <a:r>
              <a:rPr lang="ru-RU" b="1" dirty="0" err="1" smtClean="0"/>
              <a:t>муносабати</a:t>
            </a:r>
            <a:endParaRPr lang="ru-RU" b="1" dirty="0" smtClean="0"/>
          </a:p>
          <a:p>
            <a:pPr algn="just"/>
            <a:r>
              <a:rPr lang="ru-RU" sz="1600" dirty="0" smtClean="0"/>
              <a:t>Картошка </a:t>
            </a:r>
            <a:r>
              <a:rPr lang="ru-RU" sz="1600" dirty="0" err="1"/>
              <a:t>тупроқдаги</a:t>
            </a:r>
            <a:r>
              <a:rPr lang="ru-RU" sz="1600" dirty="0"/>
              <a:t> </a:t>
            </a:r>
            <a:r>
              <a:rPr lang="ru-RU" sz="1600" dirty="0" err="1"/>
              <a:t>озиқ</a:t>
            </a:r>
            <a:r>
              <a:rPr lang="ru-RU" sz="1600" dirty="0"/>
              <a:t> </a:t>
            </a:r>
            <a:r>
              <a:rPr lang="ru-RU" sz="1600" dirty="0" err="1"/>
              <a:t>элементларга</a:t>
            </a:r>
            <a:r>
              <a:rPr lang="ru-RU" sz="1600" dirty="0"/>
              <a:t> </a:t>
            </a:r>
            <a:r>
              <a:rPr lang="ru-RU" sz="1600" dirty="0" err="1"/>
              <a:t>талабчан</a:t>
            </a:r>
            <a:r>
              <a:rPr lang="ru-RU" sz="1600" dirty="0"/>
              <a:t> </a:t>
            </a:r>
            <a:r>
              <a:rPr lang="ru-RU" sz="1600" dirty="0" err="1"/>
              <a:t>ўсимлик</a:t>
            </a:r>
            <a:r>
              <a:rPr lang="ru-RU" sz="1600" dirty="0"/>
              <a:t>. </a:t>
            </a:r>
            <a:r>
              <a:rPr lang="ru-RU" sz="1600" dirty="0" err="1"/>
              <a:t>Бу</a:t>
            </a:r>
            <a:r>
              <a:rPr lang="ru-RU" sz="1600" dirty="0"/>
              <a:t> </a:t>
            </a:r>
            <a:r>
              <a:rPr lang="ru-RU" sz="1600" dirty="0" err="1"/>
              <a:t>унинг</a:t>
            </a:r>
            <a:r>
              <a:rPr lang="ru-RU" sz="1600" dirty="0"/>
              <a:t> </a:t>
            </a:r>
            <a:r>
              <a:rPr lang="ru-RU" sz="1600" dirty="0" err="1"/>
              <a:t>биологик</a:t>
            </a:r>
            <a:r>
              <a:rPr lang="ru-RU" sz="1600" dirty="0"/>
              <a:t> </a:t>
            </a:r>
            <a:r>
              <a:rPr lang="ru-RU" sz="1600" dirty="0" err="1"/>
              <a:t>хусусиятлари</a:t>
            </a:r>
            <a:r>
              <a:rPr lang="ru-RU" sz="1600" dirty="0"/>
              <a:t>, </a:t>
            </a:r>
            <a:r>
              <a:rPr lang="ru-RU" sz="1600" dirty="0" err="1"/>
              <a:t>кўп</a:t>
            </a:r>
            <a:r>
              <a:rPr lang="ru-RU" sz="1600" dirty="0"/>
              <a:t> </a:t>
            </a:r>
            <a:r>
              <a:rPr lang="ru-RU" sz="1600" dirty="0" err="1"/>
              <a:t>миқдорда</a:t>
            </a:r>
            <a:r>
              <a:rPr lang="ru-RU" sz="1600" dirty="0"/>
              <a:t> биомасса </a:t>
            </a:r>
            <a:r>
              <a:rPr lang="ru-RU" sz="1600" dirty="0" err="1"/>
              <a:t>тўплаши</a:t>
            </a:r>
            <a:r>
              <a:rPr lang="ru-RU" sz="1600" dirty="0"/>
              <a:t> </a:t>
            </a:r>
            <a:r>
              <a:rPr lang="ru-RU" sz="1600" dirty="0" err="1"/>
              <a:t>ва</a:t>
            </a:r>
            <a:r>
              <a:rPr lang="ru-RU" sz="1600" dirty="0"/>
              <a:t> </a:t>
            </a:r>
            <a:r>
              <a:rPr lang="ru-RU" sz="1600" dirty="0" err="1"/>
              <a:t>нисбатан</a:t>
            </a:r>
            <a:r>
              <a:rPr lang="ru-RU" sz="1600" dirty="0"/>
              <a:t> </a:t>
            </a:r>
            <a:r>
              <a:rPr lang="ru-RU" sz="1600" dirty="0" err="1"/>
              <a:t>илдиз</a:t>
            </a:r>
            <a:r>
              <a:rPr lang="ru-RU" sz="1600" dirty="0"/>
              <a:t> </a:t>
            </a:r>
            <a:r>
              <a:rPr lang="ru-RU" sz="1600" dirty="0" err="1"/>
              <a:t>системасининг</a:t>
            </a:r>
            <a:r>
              <a:rPr lang="ru-RU" sz="1600" dirty="0"/>
              <a:t> </a:t>
            </a:r>
            <a:r>
              <a:rPr lang="ru-RU" sz="1600" dirty="0" err="1"/>
              <a:t>кучсиз</a:t>
            </a:r>
            <a:r>
              <a:rPr lang="ru-RU" sz="1600" dirty="0"/>
              <a:t> </a:t>
            </a:r>
            <a:r>
              <a:rPr lang="ru-RU" sz="1600" dirty="0" err="1"/>
              <a:t>ривожланганлиги</a:t>
            </a:r>
            <a:r>
              <a:rPr lang="ru-RU" sz="1600" dirty="0"/>
              <a:t> </a:t>
            </a:r>
            <a:r>
              <a:rPr lang="ru-RU" sz="1600" dirty="0" err="1"/>
              <a:t>билан</a:t>
            </a:r>
            <a:r>
              <a:rPr lang="ru-RU" sz="1600" dirty="0"/>
              <a:t> </a:t>
            </a:r>
            <a:r>
              <a:rPr lang="ru-RU" sz="1600" dirty="0" err="1"/>
              <a:t>боғлиқ</a:t>
            </a:r>
            <a:r>
              <a:rPr lang="ru-RU" sz="1600" dirty="0"/>
              <a:t>. </a:t>
            </a:r>
            <a:r>
              <a:rPr lang="ru-RU" sz="1600" dirty="0" err="1"/>
              <a:t>Ўртача</a:t>
            </a:r>
            <a:r>
              <a:rPr lang="ru-RU" sz="1600" dirty="0"/>
              <a:t> </a:t>
            </a:r>
            <a:r>
              <a:rPr lang="ru-RU" sz="1600" dirty="0" err="1"/>
              <a:t>ҳар</a:t>
            </a:r>
            <a:r>
              <a:rPr lang="ru-RU" sz="1600" dirty="0"/>
              <a:t> 100 центнер (10 тонна) картошка </a:t>
            </a:r>
            <a:r>
              <a:rPr lang="ru-RU" sz="1600" dirty="0" err="1"/>
              <a:t>ҳосили</a:t>
            </a:r>
            <a:r>
              <a:rPr lang="ru-RU" sz="1600" dirty="0"/>
              <a:t> </a:t>
            </a:r>
            <a:r>
              <a:rPr lang="ru-RU" sz="1600" dirty="0" err="1"/>
              <a:t>ўзи</a:t>
            </a:r>
            <a:r>
              <a:rPr lang="ru-RU" sz="1600" dirty="0"/>
              <a:t> </a:t>
            </a:r>
            <a:r>
              <a:rPr lang="ru-RU" sz="1600" dirty="0" err="1"/>
              <a:t>билан</a:t>
            </a:r>
            <a:r>
              <a:rPr lang="ru-RU" sz="1600" dirty="0"/>
              <a:t> 50 кг азот, 20 кг фосфор, 90 кг калий </a:t>
            </a:r>
            <a:r>
              <a:rPr lang="ru-RU" sz="1600" dirty="0" err="1"/>
              <a:t>олиб</a:t>
            </a:r>
            <a:r>
              <a:rPr lang="ru-RU" sz="1600" dirty="0"/>
              <a:t> </a:t>
            </a:r>
            <a:r>
              <a:rPr lang="ru-RU" sz="1600" dirty="0" err="1"/>
              <a:t>чиқади</a:t>
            </a:r>
            <a:r>
              <a:rPr lang="ru-RU" sz="1600" dirty="0"/>
              <a:t>.</a:t>
            </a:r>
          </a:p>
          <a:p>
            <a:pPr algn="just"/>
            <a:r>
              <a:rPr lang="ru-RU" sz="1600" dirty="0" err="1" smtClean="0"/>
              <a:t>Озиқ</a:t>
            </a:r>
            <a:r>
              <a:rPr lang="ru-RU" sz="1600" dirty="0" smtClean="0"/>
              <a:t> </a:t>
            </a:r>
            <a:r>
              <a:rPr lang="ru-RU" sz="1600" dirty="0" err="1" smtClean="0"/>
              <a:t>элементларни</a:t>
            </a:r>
            <a:r>
              <a:rPr lang="ru-RU" sz="1600" dirty="0" smtClean="0"/>
              <a:t> </a:t>
            </a:r>
            <a:r>
              <a:rPr lang="ru-RU" sz="1600" dirty="0" err="1" smtClean="0"/>
              <a:t>ердан</a:t>
            </a:r>
            <a:r>
              <a:rPr lang="ru-RU" sz="1600" dirty="0" smtClean="0"/>
              <a:t> </a:t>
            </a:r>
            <a:r>
              <a:rPr lang="ru-RU" sz="1600" dirty="0" err="1" smtClean="0"/>
              <a:t>олиб</a:t>
            </a:r>
            <a:r>
              <a:rPr lang="ru-RU" sz="1600" dirty="0" smtClean="0"/>
              <a:t> </a:t>
            </a:r>
            <a:r>
              <a:rPr lang="ru-RU" sz="1600" dirty="0" err="1" smtClean="0"/>
              <a:t>чиқиш</a:t>
            </a:r>
            <a:r>
              <a:rPr lang="ru-RU" sz="1600" dirty="0" smtClean="0"/>
              <a:t> </a:t>
            </a:r>
            <a:r>
              <a:rPr lang="ru-RU" sz="1600" dirty="0" err="1" smtClean="0"/>
              <a:t>бўйича</a:t>
            </a:r>
            <a:r>
              <a:rPr lang="ru-RU" sz="1600" dirty="0" smtClean="0"/>
              <a:t> картошка, </a:t>
            </a:r>
            <a:r>
              <a:rPr lang="ru-RU" sz="1600" dirty="0" err="1" smtClean="0"/>
              <a:t>лавлаги</a:t>
            </a:r>
            <a:r>
              <a:rPr lang="ru-RU" sz="1600" dirty="0" smtClean="0"/>
              <a:t> </a:t>
            </a:r>
            <a:r>
              <a:rPr lang="ru-RU" sz="1600" dirty="0" err="1" smtClean="0"/>
              <a:t>ва</a:t>
            </a:r>
            <a:r>
              <a:rPr lang="ru-RU" sz="1600" dirty="0" smtClean="0"/>
              <a:t> </a:t>
            </a:r>
            <a:r>
              <a:rPr lang="ru-RU" sz="1600" dirty="0" err="1" smtClean="0"/>
              <a:t>баъзи</a:t>
            </a:r>
            <a:r>
              <a:rPr lang="ru-RU" sz="1600" dirty="0" smtClean="0"/>
              <a:t> техника </a:t>
            </a:r>
            <a:r>
              <a:rPr lang="ru-RU" sz="1600" dirty="0" err="1" smtClean="0"/>
              <a:t>ҳамда</a:t>
            </a:r>
            <a:r>
              <a:rPr lang="ru-RU" sz="1600" dirty="0" smtClean="0"/>
              <a:t> </a:t>
            </a:r>
            <a:r>
              <a:rPr lang="ru-RU" sz="1600" dirty="0" err="1" smtClean="0"/>
              <a:t>сабзавот</a:t>
            </a:r>
            <a:r>
              <a:rPr lang="ru-RU" sz="1600" dirty="0" smtClean="0"/>
              <a:t> </a:t>
            </a:r>
            <a:r>
              <a:rPr lang="ru-RU" sz="1600" dirty="0" err="1" smtClean="0"/>
              <a:t>экинларини</a:t>
            </a:r>
            <a:r>
              <a:rPr lang="ru-RU" sz="1600" dirty="0" smtClean="0"/>
              <a:t> </a:t>
            </a:r>
            <a:r>
              <a:rPr lang="ru-RU" sz="1600" dirty="0" err="1" smtClean="0"/>
              <a:t>ҳисобга</a:t>
            </a:r>
            <a:r>
              <a:rPr lang="ru-RU" sz="1600" dirty="0" smtClean="0"/>
              <a:t> </a:t>
            </a:r>
            <a:r>
              <a:rPr lang="ru-RU" sz="1600" dirty="0" err="1" smtClean="0"/>
              <a:t>олмаганда</a:t>
            </a:r>
            <a:r>
              <a:rPr lang="ru-RU" sz="1600" dirty="0" smtClean="0"/>
              <a:t>, </a:t>
            </a:r>
            <a:r>
              <a:rPr lang="ru-RU" sz="1600" dirty="0" err="1" smtClean="0"/>
              <a:t>кўпчилик</a:t>
            </a:r>
            <a:r>
              <a:rPr lang="ru-RU" sz="1600" dirty="0" smtClean="0"/>
              <a:t> </a:t>
            </a:r>
            <a:r>
              <a:rPr lang="ru-RU" sz="1600" dirty="0" err="1" smtClean="0"/>
              <a:t>экинлардан</a:t>
            </a:r>
            <a:r>
              <a:rPr lang="ru-RU" sz="1600" dirty="0" smtClean="0"/>
              <a:t> </a:t>
            </a:r>
            <a:r>
              <a:rPr lang="ru-RU" sz="1600" dirty="0" err="1" smtClean="0"/>
              <a:t>устун</a:t>
            </a:r>
            <a:r>
              <a:rPr lang="ru-RU" sz="1600" dirty="0" smtClean="0"/>
              <a:t> </a:t>
            </a:r>
            <a:r>
              <a:rPr lang="ru-RU" sz="1600" dirty="0" err="1" smtClean="0"/>
              <a:t>туради</a:t>
            </a:r>
            <a:r>
              <a:rPr lang="ru-RU" sz="1600" dirty="0" smtClean="0"/>
              <a:t>. </a:t>
            </a:r>
            <a:r>
              <a:rPr lang="ru-RU" sz="1600" dirty="0" err="1" smtClean="0"/>
              <a:t>Картошканинг</a:t>
            </a:r>
            <a:r>
              <a:rPr lang="ru-RU" sz="1600" dirty="0" smtClean="0"/>
              <a:t> </a:t>
            </a:r>
            <a:r>
              <a:rPr lang="ru-RU" sz="1600" dirty="0" err="1" smtClean="0"/>
              <a:t>озиқ</a:t>
            </a:r>
            <a:r>
              <a:rPr lang="ru-RU" sz="1600" dirty="0" smtClean="0"/>
              <a:t> </a:t>
            </a:r>
            <a:r>
              <a:rPr lang="ru-RU" sz="1600" dirty="0" err="1" smtClean="0"/>
              <a:t>элементларга</a:t>
            </a:r>
            <a:r>
              <a:rPr lang="ru-RU" sz="1600" dirty="0" smtClean="0"/>
              <a:t> </a:t>
            </a:r>
            <a:r>
              <a:rPr lang="ru-RU" sz="1600" dirty="0" err="1" smtClean="0"/>
              <a:t>талаби</a:t>
            </a:r>
            <a:r>
              <a:rPr lang="ru-RU" sz="1600" dirty="0" smtClean="0"/>
              <a:t> </a:t>
            </a:r>
            <a:r>
              <a:rPr lang="ru-RU" sz="1600" dirty="0" err="1" smtClean="0"/>
              <a:t>ўсув</a:t>
            </a:r>
            <a:r>
              <a:rPr lang="ru-RU" sz="1600" dirty="0" smtClean="0"/>
              <a:t> </a:t>
            </a:r>
            <a:r>
              <a:rPr lang="ru-RU" sz="1600" dirty="0" err="1" smtClean="0"/>
              <a:t>даврида</a:t>
            </a:r>
            <a:r>
              <a:rPr lang="ru-RU" sz="1600" dirty="0" smtClean="0"/>
              <a:t> </a:t>
            </a:r>
            <a:r>
              <a:rPr lang="ru-RU" sz="1600" dirty="0" err="1" smtClean="0"/>
              <a:t>тупроқ-иқлим</a:t>
            </a:r>
            <a:r>
              <a:rPr lang="ru-RU" sz="1600" dirty="0" smtClean="0"/>
              <a:t> </a:t>
            </a:r>
            <a:r>
              <a:rPr lang="ru-RU" sz="1600" dirty="0" err="1" smtClean="0"/>
              <a:t>шароитларига</a:t>
            </a:r>
            <a:r>
              <a:rPr lang="ru-RU" sz="1600" dirty="0" smtClean="0"/>
              <a:t>, агротехник </a:t>
            </a:r>
            <a:r>
              <a:rPr lang="ru-RU" sz="1600" dirty="0" err="1" smtClean="0"/>
              <a:t>даражасига</a:t>
            </a:r>
            <a:r>
              <a:rPr lang="ru-RU" sz="1600" dirty="0" smtClean="0"/>
              <a:t>, </a:t>
            </a:r>
            <a:r>
              <a:rPr lang="ru-RU" sz="1600" dirty="0" err="1" smtClean="0"/>
              <a:t>тупроқ</a:t>
            </a:r>
            <a:r>
              <a:rPr lang="ru-RU" sz="1600" dirty="0" smtClean="0"/>
              <a:t> </a:t>
            </a:r>
            <a:r>
              <a:rPr lang="ru-RU" sz="1600" dirty="0" err="1" smtClean="0"/>
              <a:t>унумдорлигига</a:t>
            </a:r>
            <a:r>
              <a:rPr lang="ru-RU" sz="1600" dirty="0" smtClean="0"/>
              <a:t>, </a:t>
            </a:r>
            <a:r>
              <a:rPr lang="ru-RU" sz="1600" dirty="0" err="1" smtClean="0"/>
              <a:t>навга</a:t>
            </a:r>
            <a:r>
              <a:rPr lang="ru-RU" sz="1600" dirty="0" smtClean="0"/>
              <a:t> </a:t>
            </a:r>
            <a:r>
              <a:rPr lang="ru-RU" sz="1600" dirty="0" err="1" smtClean="0"/>
              <a:t>ва</a:t>
            </a:r>
            <a:r>
              <a:rPr lang="ru-RU" sz="1600" dirty="0" smtClean="0"/>
              <a:t> </a:t>
            </a:r>
            <a:r>
              <a:rPr lang="ru-RU" sz="1600" dirty="0" err="1" smtClean="0"/>
              <a:t>ҳосилдан</a:t>
            </a:r>
            <a:r>
              <a:rPr lang="ru-RU" sz="1600" dirty="0" smtClean="0"/>
              <a:t> </a:t>
            </a:r>
            <a:r>
              <a:rPr lang="ru-RU" sz="1600" dirty="0" err="1" smtClean="0"/>
              <a:t>фойдаланиш</a:t>
            </a:r>
            <a:r>
              <a:rPr lang="ru-RU" sz="1600" dirty="0" smtClean="0"/>
              <a:t> </a:t>
            </a:r>
            <a:r>
              <a:rPr lang="ru-RU" sz="1600" dirty="0" err="1" smtClean="0"/>
              <a:t>йўналишига</a:t>
            </a:r>
            <a:r>
              <a:rPr lang="ru-RU" sz="1600" dirty="0" smtClean="0"/>
              <a:t> </a:t>
            </a:r>
            <a:r>
              <a:rPr lang="ru-RU" sz="1600" dirty="0" err="1" smtClean="0"/>
              <a:t>қараб</a:t>
            </a:r>
            <a:r>
              <a:rPr lang="ru-RU" sz="1600" dirty="0" smtClean="0"/>
              <a:t> </a:t>
            </a:r>
            <a:r>
              <a:rPr lang="ru-RU" sz="1600" dirty="0" err="1" smtClean="0"/>
              <a:t>турлича</a:t>
            </a:r>
            <a:r>
              <a:rPr lang="ru-RU" sz="1600" dirty="0" smtClean="0"/>
              <a:t> </a:t>
            </a:r>
            <a:r>
              <a:rPr lang="ru-RU" sz="1600" dirty="0" err="1" smtClean="0"/>
              <a:t>ўзгаради</a:t>
            </a:r>
            <a:r>
              <a:rPr lang="ru-RU" sz="1600" dirty="0" smtClean="0"/>
              <a:t>. </a:t>
            </a:r>
            <a:r>
              <a:rPr lang="ru-RU" sz="1600" dirty="0" err="1" smtClean="0"/>
              <a:t>Бошқа</a:t>
            </a:r>
            <a:r>
              <a:rPr lang="ru-RU" sz="1600" dirty="0" smtClean="0"/>
              <a:t> </a:t>
            </a:r>
            <a:r>
              <a:rPr lang="ru-RU" sz="1600" dirty="0" err="1" smtClean="0"/>
              <a:t>экинлардан</a:t>
            </a:r>
            <a:r>
              <a:rPr lang="ru-RU" sz="1600" dirty="0" smtClean="0"/>
              <a:t> </a:t>
            </a:r>
            <a:r>
              <a:rPr lang="ru-RU" sz="1600" dirty="0" err="1" smtClean="0"/>
              <a:t>фарқли</a:t>
            </a:r>
            <a:r>
              <a:rPr lang="ru-RU" sz="1600" dirty="0" smtClean="0"/>
              <a:t> </a:t>
            </a:r>
            <a:r>
              <a:rPr lang="ru-RU" sz="1600" dirty="0" err="1" smtClean="0"/>
              <a:t>ўлароқ</a:t>
            </a:r>
            <a:r>
              <a:rPr lang="ru-RU" sz="1600" dirty="0" smtClean="0"/>
              <a:t>, картошка </a:t>
            </a:r>
            <a:r>
              <a:rPr lang="ru-RU" sz="1600" dirty="0" err="1" smtClean="0"/>
              <a:t>ривожланишининг</a:t>
            </a:r>
            <a:r>
              <a:rPr lang="ru-RU" sz="1600" dirty="0" smtClean="0"/>
              <a:t> </a:t>
            </a:r>
            <a:r>
              <a:rPr lang="ru-RU" sz="1600" dirty="0" err="1" smtClean="0"/>
              <a:t>бошланғич</a:t>
            </a:r>
            <a:r>
              <a:rPr lang="ru-RU" sz="1600" dirty="0" smtClean="0"/>
              <a:t> </a:t>
            </a:r>
            <a:r>
              <a:rPr lang="ru-RU" sz="1600" dirty="0" err="1" smtClean="0"/>
              <a:t>даврларида</a:t>
            </a:r>
            <a:r>
              <a:rPr lang="ru-RU" sz="1600" dirty="0" smtClean="0"/>
              <a:t> </a:t>
            </a:r>
            <a:r>
              <a:rPr lang="ru-RU" sz="1600" dirty="0" err="1" smtClean="0"/>
              <a:t>озиқ</a:t>
            </a:r>
            <a:r>
              <a:rPr lang="ru-RU" sz="1600" dirty="0" smtClean="0"/>
              <a:t> </a:t>
            </a:r>
            <a:r>
              <a:rPr lang="ru-RU" sz="1600" dirty="0" err="1" smtClean="0"/>
              <a:t>моддаларга</a:t>
            </a:r>
            <a:r>
              <a:rPr lang="ru-RU" sz="1600" dirty="0" smtClean="0"/>
              <a:t> </a:t>
            </a:r>
            <a:r>
              <a:rPr lang="ru-RU" sz="1600" dirty="0" err="1" smtClean="0"/>
              <a:t>талабини</a:t>
            </a:r>
            <a:r>
              <a:rPr lang="ru-RU" sz="1600" dirty="0" smtClean="0"/>
              <a:t> </a:t>
            </a:r>
            <a:r>
              <a:rPr lang="ru-RU" sz="1600" dirty="0" err="1" smtClean="0"/>
              <a:t>уруғлик</a:t>
            </a:r>
            <a:r>
              <a:rPr lang="ru-RU" sz="1600" dirty="0" smtClean="0"/>
              <a:t> она </a:t>
            </a:r>
            <a:r>
              <a:rPr lang="ru-RU" sz="1600" dirty="0" err="1" smtClean="0"/>
              <a:t>туганакдан</a:t>
            </a:r>
            <a:r>
              <a:rPr lang="ru-RU" sz="1600" dirty="0" smtClean="0"/>
              <a:t> </a:t>
            </a:r>
            <a:r>
              <a:rPr lang="ru-RU" sz="1600" dirty="0" err="1" smtClean="0"/>
              <a:t>олиб</a:t>
            </a:r>
            <a:r>
              <a:rPr lang="ru-RU" sz="1600" dirty="0" smtClean="0"/>
              <a:t> </a:t>
            </a:r>
            <a:r>
              <a:rPr lang="ru-RU" sz="1600" dirty="0" err="1" smtClean="0"/>
              <a:t>қондиради</a:t>
            </a:r>
            <a:r>
              <a:rPr lang="ru-RU" sz="1600" dirty="0" smtClean="0"/>
              <a:t>. </a:t>
            </a:r>
            <a:r>
              <a:rPr lang="ru-RU" sz="1600" dirty="0" err="1" smtClean="0"/>
              <a:t>Ўсимлик</a:t>
            </a:r>
            <a:r>
              <a:rPr lang="ru-RU" sz="1600" dirty="0" smtClean="0"/>
              <a:t> </a:t>
            </a:r>
            <a:r>
              <a:rPr lang="ru-RU" sz="1600" dirty="0" err="1" smtClean="0"/>
              <a:t>кўкариб</a:t>
            </a:r>
            <a:r>
              <a:rPr lang="ru-RU" sz="1600" dirty="0" smtClean="0"/>
              <a:t>, </a:t>
            </a:r>
            <a:r>
              <a:rPr lang="ru-RU" sz="1600" dirty="0" err="1" smtClean="0"/>
              <a:t>илдиз</a:t>
            </a:r>
            <a:r>
              <a:rPr lang="ru-RU" sz="1600" dirty="0" smtClean="0"/>
              <a:t> </a:t>
            </a:r>
            <a:r>
              <a:rPr lang="ru-RU" sz="1600" dirty="0" err="1" smtClean="0"/>
              <a:t>системасини</a:t>
            </a:r>
            <a:r>
              <a:rPr lang="ru-RU" sz="1600" dirty="0" smtClean="0"/>
              <a:t> </a:t>
            </a:r>
            <a:r>
              <a:rPr lang="ru-RU" sz="1600" dirty="0" err="1" smtClean="0"/>
              <a:t>етарли</a:t>
            </a:r>
            <a:r>
              <a:rPr lang="ru-RU" sz="1600" dirty="0" smtClean="0"/>
              <a:t> </a:t>
            </a:r>
            <a:r>
              <a:rPr lang="ru-RU" sz="1600" dirty="0" err="1" smtClean="0"/>
              <a:t>ривожлантиргач</a:t>
            </a:r>
            <a:r>
              <a:rPr lang="ru-RU" sz="1600" dirty="0" smtClean="0"/>
              <a:t> </a:t>
            </a:r>
            <a:r>
              <a:rPr lang="ru-RU" sz="1600" dirty="0" err="1" smtClean="0"/>
              <a:t>ҳам</a:t>
            </a:r>
            <a:r>
              <a:rPr lang="ru-RU" sz="1600" dirty="0" smtClean="0"/>
              <a:t> </a:t>
            </a:r>
            <a:r>
              <a:rPr lang="ru-RU" sz="1600" dirty="0" err="1" smtClean="0"/>
              <a:t>уруғлик</a:t>
            </a:r>
            <a:r>
              <a:rPr lang="ru-RU" sz="1600" dirty="0" smtClean="0"/>
              <a:t> она </a:t>
            </a:r>
            <a:r>
              <a:rPr lang="ru-RU" sz="1600" dirty="0" err="1" smtClean="0"/>
              <a:t>туганак</a:t>
            </a:r>
            <a:r>
              <a:rPr lang="ru-RU" sz="1600" dirty="0" smtClean="0"/>
              <a:t> </a:t>
            </a:r>
            <a:r>
              <a:rPr lang="ru-RU" sz="1600" dirty="0" err="1" smtClean="0"/>
              <a:t>озиқ</a:t>
            </a:r>
            <a:r>
              <a:rPr lang="ru-RU" sz="1600" dirty="0" smtClean="0"/>
              <a:t> </a:t>
            </a:r>
            <a:r>
              <a:rPr lang="ru-RU" sz="1600" dirty="0" err="1" smtClean="0"/>
              <a:t>моддаларидан</a:t>
            </a:r>
            <a:r>
              <a:rPr lang="ru-RU" sz="1600" dirty="0" smtClean="0"/>
              <a:t> </a:t>
            </a:r>
            <a:r>
              <a:rPr lang="ru-RU" sz="1600" dirty="0" err="1" smtClean="0"/>
              <a:t>фойдаланади</a:t>
            </a:r>
            <a:r>
              <a:rPr lang="ru-RU" sz="1600" dirty="0" smtClean="0"/>
              <a:t>. </a:t>
            </a:r>
            <a:endParaRPr lang="ru-RU" sz="1400"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16" y="3429000"/>
            <a:ext cx="4529535" cy="3312368"/>
          </a:xfrm>
          <a:prstGeom prst="rect">
            <a:avLst/>
          </a:prstGeom>
        </p:spPr>
      </p:pic>
      <p:pic>
        <p:nvPicPr>
          <p:cNvPr id="9"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3"/>
          <a:srcRect/>
          <a:stretch>
            <a:fillRect/>
          </a:stretch>
        </p:blipFill>
        <p:spPr bwMode="auto">
          <a:xfrm>
            <a:off x="4884270" y="3427028"/>
            <a:ext cx="4166242" cy="3314339"/>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332656"/>
            <a:ext cx="7560840" cy="936104"/>
          </a:xfrm>
        </p:spPr>
        <p:txBody>
          <a:bodyPr>
            <a:noAutofit/>
          </a:bodyPr>
          <a:lstStyle/>
          <a:p>
            <a:pPr algn="ctr"/>
            <a:r>
              <a:rPr lang="uz-Cyrl-UZ" sz="4000" b="1" dirty="0"/>
              <a:t>Эртаги картошка етиштириш технологияси</a:t>
            </a:r>
            <a:endParaRPr lang="ru-RU" sz="4000" dirty="0"/>
          </a:p>
        </p:txBody>
      </p:sp>
      <p:graphicFrame>
        <p:nvGraphicFramePr>
          <p:cNvPr id="4" name="Таблица 3"/>
          <p:cNvGraphicFramePr>
            <a:graphicFrameLocks noGrp="1"/>
          </p:cNvGraphicFramePr>
          <p:nvPr>
            <p:extLst>
              <p:ext uri="{D42A27DB-BD31-4B8C-83A1-F6EECF244321}">
                <p14:modId xmlns:p14="http://schemas.microsoft.com/office/powerpoint/2010/main" val="2566267185"/>
              </p:ext>
            </p:extLst>
          </p:nvPr>
        </p:nvGraphicFramePr>
        <p:xfrm>
          <a:off x="323528" y="1412776"/>
          <a:ext cx="8568951" cy="5184580"/>
        </p:xfrm>
        <a:graphic>
          <a:graphicData uri="http://schemas.openxmlformats.org/drawingml/2006/table">
            <a:tbl>
              <a:tblPr firstRow="1" firstCol="1" lastRow="1" lastCol="1" bandRow="1" bandCol="1">
                <a:tableStyleId>{5C22544A-7EE6-4342-B048-85BDC9FD1C3A}</a:tableStyleId>
              </a:tblPr>
              <a:tblGrid>
                <a:gridCol w="1158522"/>
                <a:gridCol w="1461863"/>
                <a:gridCol w="1854321"/>
                <a:gridCol w="1621245"/>
                <a:gridCol w="1852608"/>
                <a:gridCol w="620392"/>
              </a:tblGrid>
              <a:tr h="246885">
                <a:tc rowSpan="2">
                  <a:txBody>
                    <a:bodyPr/>
                    <a:lstStyle/>
                    <a:p>
                      <a:pPr algn="ctr">
                        <a:spcAft>
                          <a:spcPts val="0"/>
                        </a:spcAft>
                      </a:pPr>
                      <a:r>
                        <a:rPr lang="uz-Cyrl-UZ" sz="1400" dirty="0">
                          <a:effectLst/>
                        </a:rPr>
                        <a:t>№</a:t>
                      </a:r>
                      <a:endParaRPr lang="ru-RU" sz="1400" dirty="0">
                        <a:effectLst/>
                      </a:endParaRPr>
                    </a:p>
                    <a:p>
                      <a:pPr algn="ctr">
                        <a:spcAft>
                          <a:spcPts val="0"/>
                        </a:spcAft>
                      </a:pPr>
                      <a:r>
                        <a:rPr lang="uz-Cyrl-UZ" sz="1400" dirty="0">
                          <a:effectLst/>
                        </a:rPr>
                        <a:t>т/р</a:t>
                      </a:r>
                      <a:endParaRPr lang="ru-RU" sz="14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uz-Cyrl-UZ" sz="1400">
                          <a:effectLst/>
                        </a:rPr>
                        <a:t>Экиш муддати</a:t>
                      </a:r>
                      <a:endParaRPr lang="ru-RU" sz="1400">
                        <a:effectLst/>
                      </a:endParaRPr>
                    </a:p>
                    <a:p>
                      <a:pPr algn="ctr">
                        <a:spcAft>
                          <a:spcPts val="0"/>
                        </a:spcAft>
                      </a:pPr>
                      <a:r>
                        <a:rPr lang="uz-Cyrl-UZ" sz="1400">
                          <a:effectLst/>
                        </a:rPr>
                        <a:t>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uz-Cyrl-UZ" sz="1400" dirty="0">
                          <a:effectLst/>
                        </a:rPr>
                        <a:t>Мульчалаш усули</a:t>
                      </a:r>
                      <a:endParaRPr lang="ru-RU" sz="1400" dirty="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lgn="ctr">
                        <a:spcAft>
                          <a:spcPts val="0"/>
                        </a:spcAft>
                      </a:pPr>
                      <a:r>
                        <a:rPr lang="uz-Cyrl-UZ" sz="1400">
                          <a:effectLst/>
                        </a:rPr>
                        <a:t>Навлар бўйича ҳосилдорлик,   т/га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r>
              <a:tr h="1234423">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uz-Cyrl-UZ" sz="1400">
                          <a:effectLst/>
                        </a:rPr>
                        <a:t>С а н т э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Л и к а р и я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  Қ у в о н ч - 16/56 м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493769">
                <a:tc>
                  <a:txBody>
                    <a:bodyPr/>
                    <a:lstStyle/>
                    <a:p>
                      <a:pPr>
                        <a:spcAft>
                          <a:spcPts val="0"/>
                        </a:spcAft>
                      </a:pPr>
                      <a:r>
                        <a:rPr lang="uz-Cyrl-UZ" sz="140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4">
                  <a:txBody>
                    <a:bodyPr/>
                    <a:lstStyle/>
                    <a:p>
                      <a:pPr algn="ctr">
                        <a:spcAft>
                          <a:spcPts val="0"/>
                        </a:spcAft>
                      </a:pPr>
                      <a:r>
                        <a:rPr lang="uz-Cyrl-UZ" sz="1400">
                          <a:effectLst/>
                        </a:rPr>
                        <a:t> </a:t>
                      </a:r>
                      <a:endParaRPr lang="ru-RU" sz="1400">
                        <a:effectLst/>
                      </a:endParaRPr>
                    </a:p>
                    <a:p>
                      <a:pPr algn="ctr">
                        <a:spcAft>
                          <a:spcPts val="0"/>
                        </a:spcAft>
                      </a:pPr>
                      <a:r>
                        <a:rPr lang="uz-Cyrl-UZ" sz="1400">
                          <a:effectLst/>
                        </a:rPr>
                        <a:t>10-13.02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1400">
                          <a:effectLst/>
                        </a:rPr>
                        <a:t>Мульчасиз (назорат)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25,3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22,8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Гўнг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Қалин плёнка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32,9</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30,4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31,5</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Чигит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31,6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29,7</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30,8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493769">
                <a:tc>
                  <a:txBody>
                    <a:bodyPr/>
                    <a:lstStyle/>
                    <a:p>
                      <a:pPr>
                        <a:spcAft>
                          <a:spcPts val="0"/>
                        </a:spcAft>
                      </a:pPr>
                      <a:r>
                        <a:rPr lang="uz-Cyrl-UZ" sz="1400">
                          <a:effectLst/>
                        </a:rPr>
                        <a:t>5.</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4">
                  <a:txBody>
                    <a:bodyPr/>
                    <a:lstStyle/>
                    <a:p>
                      <a:pPr algn="ctr">
                        <a:spcAft>
                          <a:spcPts val="0"/>
                        </a:spcAft>
                      </a:pPr>
                      <a:r>
                        <a:rPr lang="uz-Cyrl-UZ" sz="1400">
                          <a:effectLst/>
                        </a:rPr>
                        <a:t> </a:t>
                      </a:r>
                      <a:endParaRPr lang="ru-RU" sz="1400">
                        <a:effectLst/>
                      </a:endParaRPr>
                    </a:p>
                    <a:p>
                      <a:pPr algn="ctr">
                        <a:spcAft>
                          <a:spcPts val="0"/>
                        </a:spcAft>
                      </a:pPr>
                      <a:r>
                        <a:rPr lang="uz-Cyrl-UZ" sz="1400">
                          <a:effectLst/>
                        </a:rPr>
                        <a:t>25-28.02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1400">
                          <a:effectLst/>
                        </a:rPr>
                        <a:t>Мул</a:t>
                      </a:r>
                      <a:r>
                        <a:rPr lang="ru-RU" sz="1400">
                          <a:effectLst/>
                        </a:rPr>
                        <a:t>ь</a:t>
                      </a:r>
                      <a:r>
                        <a:rPr lang="uz-Cyrl-UZ" sz="1400">
                          <a:effectLst/>
                        </a:rPr>
                        <a:t>часиз (назорат)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21,5</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22,0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Гўнг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23,9</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24,1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7.</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Қалин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30,0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Чигит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29,1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27,4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493769">
                <a:tc>
                  <a:txBody>
                    <a:bodyPr/>
                    <a:lstStyle/>
                    <a:p>
                      <a:pPr>
                        <a:spcAft>
                          <a:spcPts val="0"/>
                        </a:spcAft>
                      </a:pPr>
                      <a:r>
                        <a:rPr lang="uz-Cyrl-UZ" sz="1400">
                          <a:effectLst/>
                        </a:rPr>
                        <a:t>9.</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4">
                  <a:txBody>
                    <a:bodyPr/>
                    <a:lstStyle/>
                    <a:p>
                      <a:pPr algn="ctr">
                        <a:spcAft>
                          <a:spcPts val="0"/>
                        </a:spcAft>
                      </a:pPr>
                      <a:r>
                        <a:rPr lang="uz-Cyrl-UZ" sz="1400">
                          <a:effectLst/>
                        </a:rPr>
                        <a:t>12-15.03</a:t>
                      </a:r>
                      <a:endParaRPr lang="ru-RU" sz="1400">
                        <a:effectLst/>
                      </a:endParaRPr>
                    </a:p>
                    <a:p>
                      <a:pPr algn="ctr">
                        <a:spcAft>
                          <a:spcPts val="0"/>
                        </a:spcAft>
                      </a:pPr>
                      <a:r>
                        <a:rPr lang="uz-Cyrl-UZ" sz="1400">
                          <a:effectLst/>
                        </a:rPr>
                        <a:t>(ст.)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1400">
                          <a:effectLst/>
                        </a:rPr>
                        <a:t>Мульчасиз (назорат)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19,6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19,0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19,2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10.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Гўнг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22,3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20,8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20,6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11.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Қалин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26,7</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24,4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6885">
                <a:tc>
                  <a:txBody>
                    <a:bodyPr/>
                    <a:lstStyle/>
                    <a:p>
                      <a:pPr>
                        <a:spcAft>
                          <a:spcPts val="0"/>
                        </a:spcAft>
                      </a:pPr>
                      <a:r>
                        <a:rPr lang="uz-Cyrl-UZ" sz="1400">
                          <a:effectLst/>
                        </a:rPr>
                        <a:t>12.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Чигит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25,0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dirty="0">
                          <a:effectLst/>
                        </a:rPr>
                        <a:t>24,0</a:t>
                      </a:r>
                      <a:endParaRPr lang="ru-RU" sz="14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3861395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a:bodyPr>
          <a:lstStyle/>
          <a:p>
            <a:pPr algn="ctr"/>
            <a:r>
              <a:rPr lang="uz-Cyrl-UZ" sz="3200" b="1" dirty="0"/>
              <a:t>Ер танлаш ва тайёрлаш</a:t>
            </a:r>
            <a:r>
              <a:rPr lang="uz-Cyrl-UZ" sz="3200" b="1" dirty="0" smtClean="0"/>
              <a:t>.</a:t>
            </a:r>
            <a:endParaRPr lang="ru-RU" sz="4000" dirty="0"/>
          </a:p>
        </p:txBody>
      </p:sp>
      <p:sp>
        <p:nvSpPr>
          <p:cNvPr id="4" name="Прямоугольник 3"/>
          <p:cNvSpPr/>
          <p:nvPr/>
        </p:nvSpPr>
        <p:spPr>
          <a:xfrm>
            <a:off x="249654" y="714356"/>
            <a:ext cx="8651428" cy="2246769"/>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hangingPunct="0"/>
            <a:r>
              <a:rPr lang="uz-Cyrl-UZ" sz="2000" dirty="0"/>
              <a:t>Эртаги картошка учун полиз, пиёз, карам, кечки бодринг, сабзи ва дуккакли-дон экинларидан бўшаган ерлар энг яхши бўлиб, юқори ҳосил беради. Лекин, шуни айтиш керакки, эртаги картошкани, тамаки, помидор, бойимжон, қалампир каби итузумдошлар оиласига мансуб экинлардан кейин экиш мутлақо мумкин эмас. Биринчи йил бузилган бедапояга ҳам эртаги картошка экиш тавсия этилмайди. Чунки, бу вақтда беда илдизи чириб улгурмайди.</a:t>
            </a:r>
            <a:endParaRPr lang="ru-RU" sz="2000" dirty="0">
              <a:solidFill>
                <a:srgbClr val="0000FF"/>
              </a:solidFill>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4008" y="3284984"/>
            <a:ext cx="3600400" cy="3201144"/>
          </a:xfrm>
          <a:prstGeom prst="rect">
            <a:avLst/>
          </a:prstGeom>
        </p:spPr>
      </p:pic>
      <p:pic>
        <p:nvPicPr>
          <p:cNvPr id="7" name="Picture 4" descr="C:\КАФЕДРА\Укув услубий мажмуалар\Усимликшунослик ва Пахтачилик фанидан мажмуалар\Усимликшунослик расмлар\3.Сули\Етиштириш\zyablevaya obrabotka.jpg"/>
          <p:cNvPicPr>
            <a:picLocks noChangeAspect="1" noChangeArrowheads="1"/>
          </p:cNvPicPr>
          <p:nvPr/>
        </p:nvPicPr>
        <p:blipFill>
          <a:blip r:embed="rId3"/>
          <a:srcRect/>
          <a:stretch>
            <a:fillRect/>
          </a:stretch>
        </p:blipFill>
        <p:spPr bwMode="auto">
          <a:xfrm>
            <a:off x="707385" y="3284984"/>
            <a:ext cx="3504575" cy="320114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645697950"/>
              </p:ext>
            </p:extLst>
          </p:nvPr>
        </p:nvGraphicFramePr>
        <p:xfrm>
          <a:off x="-4128" y="188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rotWithShape="1">
          <a:blip r:embed="rId7">
            <a:extLst>
              <a:ext uri="{28A0092B-C50C-407E-A947-70E740481C1C}">
                <a14:useLocalDpi xmlns:a14="http://schemas.microsoft.com/office/drawing/2010/main" val="0"/>
              </a:ext>
            </a:extLst>
          </a:blip>
          <a:srcRect b="15991"/>
          <a:stretch/>
        </p:blipFill>
        <p:spPr>
          <a:xfrm>
            <a:off x="10044608" y="3766008"/>
            <a:ext cx="3465562" cy="2200469"/>
          </a:xfrm>
          <a:prstGeom prst="rect">
            <a:avLst/>
          </a:prstGeom>
        </p:spPr>
      </p:pic>
      <p:pic>
        <p:nvPicPr>
          <p:cNvPr id="5" name="Picture 5" descr="podgotovka-pochvi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592" y="3766008"/>
            <a:ext cx="6696744" cy="2428875"/>
          </a:xfrm>
          <a:prstGeom prst="rect">
            <a:avLst/>
          </a:prstGeom>
          <a:noFill/>
          <a:ln w="38100">
            <a:solidFill>
              <a:srgbClr val="0033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661762404"/>
              </p:ext>
            </p:extLst>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167" y="3985347"/>
            <a:ext cx="2619375" cy="2684014"/>
          </a:xfrm>
          <a:prstGeom prst="rect">
            <a:avLst/>
          </a:prstGeom>
        </p:spPr>
      </p:pic>
      <p:pic>
        <p:nvPicPr>
          <p:cNvPr id="5" name="Рисунок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56176" y="3985346"/>
            <a:ext cx="2857500" cy="2464013"/>
          </a:xfrm>
          <a:prstGeom prst="rect">
            <a:avLst/>
          </a:prstGeom>
        </p:spPr>
      </p:pic>
      <p:pic>
        <p:nvPicPr>
          <p:cNvPr id="6" name="Рисунок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98887" y="3985346"/>
            <a:ext cx="3276600" cy="2684014"/>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4221088"/>
          </a:xfrm>
          <a:solidFill>
            <a:schemeClr val="bg2">
              <a:lumMod val="90000"/>
            </a:schemeClr>
          </a:solidFill>
        </p:spPr>
        <p:txBody>
          <a:bodyPr>
            <a:normAutofit/>
          </a:bodyPr>
          <a:lstStyle/>
          <a:p>
            <a:pPr algn="just"/>
            <a:r>
              <a:rPr lang="ru-RU" sz="2000" dirty="0" err="1"/>
              <a:t>Тажрибамизнинг</a:t>
            </a:r>
            <a:r>
              <a:rPr lang="ru-RU" sz="2000" dirty="0"/>
              <a:t> </a:t>
            </a:r>
            <a:r>
              <a:rPr lang="ru-RU" sz="2000" dirty="0" err="1"/>
              <a:t>кўрсатишича</a:t>
            </a:r>
            <a:r>
              <a:rPr lang="ru-RU" sz="2000" dirty="0"/>
              <a:t>, </a:t>
            </a:r>
            <a:r>
              <a:rPr lang="ru-RU" sz="2000" dirty="0" err="1"/>
              <a:t>тезпишар</a:t>
            </a:r>
            <a:r>
              <a:rPr lang="ru-RU" sz="2000" dirty="0"/>
              <a:t> картошка </a:t>
            </a:r>
            <a:r>
              <a:rPr lang="ru-RU" sz="2000" dirty="0" err="1"/>
              <a:t>навлари</a:t>
            </a:r>
            <a:r>
              <a:rPr lang="ru-RU" sz="2000" dirty="0"/>
              <a:t> </a:t>
            </a:r>
            <a:r>
              <a:rPr lang="ru-RU" sz="2000" dirty="0" err="1"/>
              <a:t>эртаги</a:t>
            </a:r>
            <a:r>
              <a:rPr lang="ru-RU" sz="2000" dirty="0"/>
              <a:t> </a:t>
            </a:r>
            <a:r>
              <a:rPr lang="ru-RU" sz="2000" dirty="0" err="1"/>
              <a:t>муддатда</a:t>
            </a:r>
            <a:r>
              <a:rPr lang="ru-RU" sz="2000" dirty="0"/>
              <a:t> </a:t>
            </a:r>
            <a:r>
              <a:rPr lang="ru-RU" sz="2000" dirty="0" err="1"/>
              <a:t>тупроқ</a:t>
            </a:r>
            <a:r>
              <a:rPr lang="ru-RU" sz="2000" dirty="0"/>
              <a:t> 10 сантиметр </a:t>
            </a:r>
            <a:r>
              <a:rPr lang="ru-RU" sz="2000" dirty="0" err="1"/>
              <a:t>қатлам</a:t>
            </a:r>
            <a:r>
              <a:rPr lang="ru-RU" sz="2000" dirty="0"/>
              <a:t> </a:t>
            </a:r>
            <a:r>
              <a:rPr lang="ru-RU" sz="2000" dirty="0" err="1"/>
              <a:t>ҳарорати</a:t>
            </a:r>
            <a:r>
              <a:rPr lang="ru-RU" sz="2000" dirty="0"/>
              <a:t> 6-7 </a:t>
            </a:r>
            <a:r>
              <a:rPr lang="ru-RU" sz="2000" dirty="0" err="1"/>
              <a:t>даражага</a:t>
            </a:r>
            <a:r>
              <a:rPr lang="ru-RU" sz="2000" dirty="0"/>
              <a:t> </a:t>
            </a:r>
            <a:r>
              <a:rPr lang="ru-RU" sz="2000" dirty="0" err="1"/>
              <a:t>кўтарилгач</a:t>
            </a:r>
            <a:r>
              <a:rPr lang="ru-RU" sz="2000" dirty="0"/>
              <a:t> </a:t>
            </a:r>
            <a:r>
              <a:rPr lang="ru-RU" sz="2000" dirty="0" err="1"/>
              <a:t>экилгани</a:t>
            </a:r>
            <a:r>
              <a:rPr lang="ru-RU" sz="2000" dirty="0"/>
              <a:t> </a:t>
            </a:r>
            <a:r>
              <a:rPr lang="ru-RU" sz="2000" dirty="0" err="1"/>
              <a:t>маъқул</a:t>
            </a:r>
            <a:r>
              <a:rPr lang="ru-RU" sz="2000" dirty="0"/>
              <a:t>.</a:t>
            </a:r>
          </a:p>
          <a:p>
            <a:pPr algn="just"/>
            <a:r>
              <a:rPr lang="ru-RU" sz="2000" dirty="0" err="1"/>
              <a:t>Бу</a:t>
            </a:r>
            <a:r>
              <a:rPr lang="ru-RU" sz="2000" dirty="0"/>
              <a:t> </a:t>
            </a:r>
            <a:r>
              <a:rPr lang="ru-RU" sz="2000" dirty="0" err="1"/>
              <a:t>муддат</a:t>
            </a:r>
            <a:r>
              <a:rPr lang="ru-RU" sz="2000" dirty="0"/>
              <a:t> </a:t>
            </a:r>
            <a:r>
              <a:rPr lang="ru-RU" sz="2000" dirty="0" err="1"/>
              <a:t>республикамиз</a:t>
            </a:r>
            <a:r>
              <a:rPr lang="ru-RU" sz="2000" dirty="0"/>
              <a:t> </a:t>
            </a:r>
            <a:r>
              <a:rPr lang="ru-RU" sz="2000" dirty="0" err="1"/>
              <a:t>текислик</a:t>
            </a:r>
            <a:r>
              <a:rPr lang="ru-RU" sz="2000" dirty="0"/>
              <a:t> </a:t>
            </a:r>
            <a:r>
              <a:rPr lang="ru-RU" sz="2000" dirty="0" err="1"/>
              <a:t>зонасида</a:t>
            </a:r>
            <a:r>
              <a:rPr lang="ru-RU" sz="2000" dirty="0"/>
              <a:t> </a:t>
            </a:r>
            <a:r>
              <a:rPr lang="ru-RU" sz="2000" dirty="0" err="1"/>
              <a:t>жойлашган</a:t>
            </a:r>
            <a:r>
              <a:rPr lang="ru-RU" sz="2000" dirty="0"/>
              <a:t> </a:t>
            </a:r>
            <a:r>
              <a:rPr lang="ru-RU" sz="2000" dirty="0" err="1"/>
              <a:t>хўжаликларда</a:t>
            </a:r>
            <a:r>
              <a:rPr lang="ru-RU" sz="2000" dirty="0"/>
              <a:t> 10 </a:t>
            </a:r>
            <a:r>
              <a:rPr lang="ru-RU" sz="2000" dirty="0" err="1"/>
              <a:t>февралдан</a:t>
            </a:r>
            <a:r>
              <a:rPr lang="ru-RU" sz="2000" dirty="0"/>
              <a:t> 15 </a:t>
            </a:r>
            <a:r>
              <a:rPr lang="ru-RU" sz="2000" dirty="0" err="1"/>
              <a:t>мартгача</a:t>
            </a:r>
            <a:r>
              <a:rPr lang="ru-RU" sz="2000" dirty="0"/>
              <a:t>, </a:t>
            </a:r>
            <a:r>
              <a:rPr lang="ru-RU" sz="2000" dirty="0" err="1"/>
              <a:t>тоғолди</a:t>
            </a:r>
            <a:r>
              <a:rPr lang="ru-RU" sz="2000" dirty="0"/>
              <a:t> </a:t>
            </a:r>
            <a:r>
              <a:rPr lang="ru-RU" sz="2000" dirty="0" err="1"/>
              <a:t>минтақаларда</a:t>
            </a:r>
            <a:r>
              <a:rPr lang="ru-RU" sz="2000" dirty="0"/>
              <a:t> </a:t>
            </a:r>
            <a:r>
              <a:rPr lang="ru-RU" sz="2000" dirty="0" err="1"/>
              <a:t>эса</a:t>
            </a:r>
            <a:r>
              <a:rPr lang="ru-RU" sz="2000" dirty="0"/>
              <a:t> 10-25 </a:t>
            </a:r>
            <a:r>
              <a:rPr lang="ru-RU" sz="2000" dirty="0" err="1"/>
              <a:t>мартларгача</a:t>
            </a:r>
            <a:r>
              <a:rPr lang="ru-RU" sz="2000" dirty="0"/>
              <a:t> </a:t>
            </a:r>
            <a:r>
              <a:rPr lang="ru-RU" sz="2000" dirty="0" err="1"/>
              <a:t>тўғри</a:t>
            </a:r>
            <a:r>
              <a:rPr lang="ru-RU" sz="2000" dirty="0"/>
              <a:t> </a:t>
            </a:r>
            <a:r>
              <a:rPr lang="ru-RU" sz="2000" dirty="0" err="1"/>
              <a:t>келади</a:t>
            </a:r>
            <a:r>
              <a:rPr lang="ru-RU" sz="2000" dirty="0"/>
              <a:t>.</a:t>
            </a:r>
          </a:p>
          <a:p>
            <a:pPr algn="just"/>
            <a:r>
              <a:rPr lang="ru-RU" sz="2000" dirty="0"/>
              <a:t>Картошка </a:t>
            </a:r>
            <a:r>
              <a:rPr lang="ru-RU" sz="2000" dirty="0" err="1"/>
              <a:t>бундан</a:t>
            </a:r>
            <a:r>
              <a:rPr lang="ru-RU" sz="2000" dirty="0"/>
              <a:t> кеч </a:t>
            </a:r>
            <a:r>
              <a:rPr lang="ru-RU" sz="2000" dirty="0" err="1"/>
              <a:t>экилганда</a:t>
            </a:r>
            <a:r>
              <a:rPr lang="ru-RU" sz="2000" dirty="0"/>
              <a:t> </a:t>
            </a:r>
            <a:r>
              <a:rPr lang="ru-RU" sz="2000" dirty="0" err="1"/>
              <a:t>қиш</a:t>
            </a:r>
            <a:r>
              <a:rPr lang="ru-RU" sz="2000" dirty="0"/>
              <a:t> </a:t>
            </a:r>
            <a:r>
              <a:rPr lang="ru-RU" sz="2000" dirty="0" err="1"/>
              <a:t>ва</a:t>
            </a:r>
            <a:r>
              <a:rPr lang="ru-RU" sz="2000" dirty="0"/>
              <a:t> </a:t>
            </a:r>
            <a:r>
              <a:rPr lang="ru-RU" sz="2000" dirty="0" err="1"/>
              <a:t>баҳорда</a:t>
            </a:r>
            <a:r>
              <a:rPr lang="ru-RU" sz="2000" dirty="0"/>
              <a:t> </a:t>
            </a:r>
            <a:r>
              <a:rPr lang="ru-RU" sz="2000" dirty="0" err="1"/>
              <a:t>тупроқда</a:t>
            </a:r>
            <a:r>
              <a:rPr lang="ru-RU" sz="2000" dirty="0"/>
              <a:t> </a:t>
            </a:r>
            <a:r>
              <a:rPr lang="ru-RU" sz="2000" dirty="0" err="1"/>
              <a:t>тўпланган</a:t>
            </a:r>
            <a:r>
              <a:rPr lang="ru-RU" sz="2000" dirty="0"/>
              <a:t> </a:t>
            </a:r>
            <a:r>
              <a:rPr lang="ru-RU" sz="2000" dirty="0" err="1"/>
              <a:t>намдан</a:t>
            </a:r>
            <a:r>
              <a:rPr lang="ru-RU" sz="2000" dirty="0"/>
              <a:t> </a:t>
            </a:r>
            <a:r>
              <a:rPr lang="ru-RU" sz="2000" dirty="0" err="1"/>
              <a:t>яхши</a:t>
            </a:r>
            <a:r>
              <a:rPr lang="ru-RU" sz="2000" dirty="0"/>
              <a:t> </a:t>
            </a:r>
            <a:r>
              <a:rPr lang="ru-RU" sz="2000" dirty="0" err="1"/>
              <a:t>фойдалана</a:t>
            </a:r>
            <a:r>
              <a:rPr lang="ru-RU" sz="2000" dirty="0"/>
              <a:t> </a:t>
            </a:r>
            <a:r>
              <a:rPr lang="ru-RU" sz="2000" dirty="0" err="1"/>
              <a:t>олмайди</a:t>
            </a:r>
            <a:r>
              <a:rPr lang="ru-RU" sz="2000" dirty="0"/>
              <a:t>. Шу </a:t>
            </a:r>
            <a:r>
              <a:rPr lang="ru-RU" sz="2000" dirty="0" err="1"/>
              <a:t>туфайли</a:t>
            </a:r>
            <a:r>
              <a:rPr lang="ru-RU" sz="2000" dirty="0"/>
              <a:t> </a:t>
            </a:r>
            <a:r>
              <a:rPr lang="ru-RU" sz="2000" dirty="0" err="1"/>
              <a:t>унинг</a:t>
            </a:r>
            <a:r>
              <a:rPr lang="ru-RU" sz="2000" dirty="0"/>
              <a:t> </a:t>
            </a:r>
            <a:r>
              <a:rPr lang="ru-RU" sz="2000" dirty="0" err="1"/>
              <a:t>кўклаб</a:t>
            </a:r>
            <a:r>
              <a:rPr lang="ru-RU" sz="2000" dirty="0"/>
              <a:t> </a:t>
            </a:r>
            <a:r>
              <a:rPr lang="ru-RU" sz="2000" dirty="0" err="1"/>
              <a:t>кетиши</a:t>
            </a:r>
            <a:r>
              <a:rPr lang="ru-RU" sz="2000" dirty="0"/>
              <a:t> </a:t>
            </a:r>
            <a:r>
              <a:rPr lang="ru-RU" sz="2000" dirty="0" err="1"/>
              <a:t>қийинлашади</a:t>
            </a:r>
            <a:r>
              <a:rPr lang="ru-RU" sz="2000" dirty="0"/>
              <a:t>, </a:t>
            </a:r>
            <a:r>
              <a:rPr lang="ru-RU" sz="2000" dirty="0" err="1"/>
              <a:t>экин</a:t>
            </a:r>
            <a:r>
              <a:rPr lang="ru-RU" sz="2000" dirty="0"/>
              <a:t> </a:t>
            </a:r>
            <a:r>
              <a:rPr lang="ru-RU" sz="2000" dirty="0" err="1"/>
              <a:t>суст</a:t>
            </a:r>
            <a:r>
              <a:rPr lang="ru-RU" sz="2000" dirty="0"/>
              <a:t> </a:t>
            </a:r>
            <a:r>
              <a:rPr lang="ru-RU" sz="2000" dirty="0" err="1"/>
              <a:t>ривожланади</a:t>
            </a:r>
            <a:r>
              <a:rPr lang="ru-RU" sz="2000" dirty="0"/>
              <a:t>, </a:t>
            </a:r>
            <a:r>
              <a:rPr lang="ru-RU" sz="2000" dirty="0" err="1"/>
              <a:t>туганакларнинг</a:t>
            </a:r>
            <a:r>
              <a:rPr lang="ru-RU" sz="2000" dirty="0"/>
              <a:t> </a:t>
            </a:r>
            <a:r>
              <a:rPr lang="ru-RU" sz="2000" dirty="0" err="1"/>
              <a:t>пайдо</a:t>
            </a:r>
            <a:r>
              <a:rPr lang="ru-RU" sz="2000" dirty="0"/>
              <a:t> </a:t>
            </a:r>
            <a:r>
              <a:rPr lang="ru-RU" sz="2000" dirty="0" err="1"/>
              <a:t>бўлиши</a:t>
            </a:r>
            <a:r>
              <a:rPr lang="ru-RU" sz="2000" dirty="0"/>
              <a:t> </a:t>
            </a:r>
            <a:r>
              <a:rPr lang="ru-RU" sz="2000" dirty="0" err="1"/>
              <a:t>ёзнинг</a:t>
            </a:r>
            <a:r>
              <a:rPr lang="ru-RU" sz="2000" dirty="0"/>
              <a:t> </a:t>
            </a:r>
            <a:r>
              <a:rPr lang="ru-RU" sz="2000" dirty="0" err="1"/>
              <a:t>иссиқ</a:t>
            </a:r>
            <a:r>
              <a:rPr lang="ru-RU" sz="2000" dirty="0"/>
              <a:t> </a:t>
            </a:r>
            <a:r>
              <a:rPr lang="ru-RU" sz="2000" dirty="0" err="1"/>
              <a:t>палласига</a:t>
            </a:r>
            <a:r>
              <a:rPr lang="ru-RU" sz="2000" dirty="0"/>
              <a:t> </a:t>
            </a:r>
            <a:r>
              <a:rPr lang="ru-RU" sz="2000" dirty="0" err="1"/>
              <a:t>чўзилиб</a:t>
            </a:r>
            <a:r>
              <a:rPr lang="ru-RU" sz="2000" dirty="0"/>
              <a:t> </a:t>
            </a:r>
            <a:r>
              <a:rPr lang="ru-RU" sz="2000" dirty="0" err="1"/>
              <a:t>кетади</a:t>
            </a:r>
            <a:r>
              <a:rPr lang="ru-RU" sz="2000" dirty="0"/>
              <a:t>. </a:t>
            </a:r>
            <a:r>
              <a:rPr lang="ru-RU" sz="2000" dirty="0" err="1"/>
              <a:t>Эртаги</a:t>
            </a:r>
            <a:r>
              <a:rPr lang="ru-RU" sz="2000" dirty="0"/>
              <a:t> </a:t>
            </a:r>
            <a:r>
              <a:rPr lang="ru-RU" sz="2000" dirty="0" err="1"/>
              <a:t>картошкани</a:t>
            </a:r>
            <a:r>
              <a:rPr lang="ru-RU" sz="2000" dirty="0"/>
              <a:t> </a:t>
            </a:r>
            <a:r>
              <a:rPr lang="ru-RU" sz="2000" dirty="0" err="1"/>
              <a:t>экиш</a:t>
            </a:r>
            <a:r>
              <a:rPr lang="ru-RU" sz="2000" dirty="0"/>
              <a:t> </a:t>
            </a:r>
            <a:r>
              <a:rPr lang="ru-RU" sz="2000" dirty="0" err="1"/>
              <a:t>эрта</a:t>
            </a:r>
            <a:r>
              <a:rPr lang="ru-RU" sz="2000" dirty="0"/>
              <a:t> </a:t>
            </a:r>
            <a:r>
              <a:rPr lang="ru-RU" sz="2000" dirty="0" err="1"/>
              <a:t>баҳорда</a:t>
            </a:r>
            <a:r>
              <a:rPr lang="ru-RU" sz="2000" dirty="0"/>
              <a:t> </a:t>
            </a:r>
            <a:r>
              <a:rPr lang="ru-RU" sz="2000" dirty="0" err="1"/>
              <a:t>қишлоқ</a:t>
            </a:r>
            <a:r>
              <a:rPr lang="ru-RU" sz="2000" dirty="0"/>
              <a:t> </a:t>
            </a:r>
            <a:r>
              <a:rPr lang="ru-RU" sz="2000" dirty="0" err="1"/>
              <a:t>хўжалик</a:t>
            </a:r>
            <a:r>
              <a:rPr lang="ru-RU" sz="2000" dirty="0"/>
              <a:t> </a:t>
            </a:r>
            <a:r>
              <a:rPr lang="ru-RU" sz="2000" dirty="0" err="1"/>
              <a:t>техникалари</a:t>
            </a:r>
            <a:r>
              <a:rPr lang="ru-RU" sz="2000" dirty="0"/>
              <a:t> </a:t>
            </a:r>
            <a:r>
              <a:rPr lang="ru-RU" sz="2000" dirty="0" err="1"/>
              <a:t>далага</a:t>
            </a:r>
            <a:r>
              <a:rPr lang="ru-RU" sz="2000" dirty="0"/>
              <a:t> </a:t>
            </a:r>
            <a:r>
              <a:rPr lang="ru-RU" sz="2000" dirty="0" err="1"/>
              <a:t>кириш</a:t>
            </a:r>
            <a:r>
              <a:rPr lang="ru-RU" sz="2000" dirty="0"/>
              <a:t> </a:t>
            </a:r>
            <a:r>
              <a:rPr lang="ru-RU" sz="2000" dirty="0" err="1"/>
              <a:t>мумкин</a:t>
            </a:r>
            <a:r>
              <a:rPr lang="ru-RU" sz="2000" dirty="0"/>
              <a:t> </a:t>
            </a:r>
            <a:r>
              <a:rPr lang="ru-RU" sz="2000" dirty="0" err="1"/>
              <a:t>куниёқ</a:t>
            </a:r>
            <a:r>
              <a:rPr lang="ru-RU" sz="2000" dirty="0"/>
              <a:t> </a:t>
            </a:r>
            <a:r>
              <a:rPr lang="ru-RU" sz="2000" dirty="0" err="1"/>
              <a:t>бошлаш</a:t>
            </a:r>
            <a:r>
              <a:rPr lang="ru-RU" sz="2000" dirty="0"/>
              <a:t> </a:t>
            </a:r>
            <a:r>
              <a:rPr lang="ru-RU" sz="2000" dirty="0" err="1"/>
              <a:t>талаб</a:t>
            </a:r>
            <a:r>
              <a:rPr lang="ru-RU" sz="2000" dirty="0"/>
              <a:t> </a:t>
            </a:r>
            <a:r>
              <a:rPr lang="ru-RU" sz="2000" dirty="0" err="1"/>
              <a:t>қилинади</a:t>
            </a:r>
            <a:r>
              <a:rPr lang="ru-RU" sz="2000" dirty="0"/>
              <a:t>. </a:t>
            </a:r>
            <a:r>
              <a:rPr lang="ru-RU" sz="2000" dirty="0" err="1"/>
              <a:t>Эртаги</a:t>
            </a:r>
            <a:r>
              <a:rPr lang="ru-RU" sz="2000" dirty="0"/>
              <a:t> картошка </a:t>
            </a:r>
            <a:r>
              <a:rPr lang="ru-RU" sz="2000" dirty="0" err="1"/>
              <a:t>экиш</a:t>
            </a:r>
            <a:r>
              <a:rPr lang="ru-RU" sz="2000" dirty="0"/>
              <a:t> </a:t>
            </a:r>
            <a:r>
              <a:rPr lang="ru-RU" sz="2000" dirty="0" err="1"/>
              <a:t>кечиктирилган</a:t>
            </a:r>
            <a:r>
              <a:rPr lang="ru-RU" sz="2000" dirty="0"/>
              <a:t> </a:t>
            </a:r>
            <a:r>
              <a:rPr lang="ru-RU" sz="2000" dirty="0" err="1"/>
              <a:t>ҳар</a:t>
            </a:r>
            <a:r>
              <a:rPr lang="ru-RU" sz="2000" dirty="0"/>
              <a:t> </a:t>
            </a:r>
            <a:r>
              <a:rPr lang="ru-RU" sz="2000" dirty="0" err="1"/>
              <a:t>бир</a:t>
            </a:r>
            <a:r>
              <a:rPr lang="ru-RU" sz="2000" dirty="0"/>
              <a:t> </a:t>
            </a:r>
            <a:r>
              <a:rPr lang="ru-RU" sz="2000" dirty="0" err="1"/>
              <a:t>баҳорнинг</a:t>
            </a:r>
            <a:r>
              <a:rPr lang="ru-RU" sz="2000" dirty="0"/>
              <a:t> </a:t>
            </a:r>
            <a:r>
              <a:rPr lang="ru-RU" sz="2000" dirty="0" err="1"/>
              <a:t>куни</a:t>
            </a:r>
            <a:r>
              <a:rPr lang="ru-RU" sz="2000" dirty="0"/>
              <a:t>- </a:t>
            </a:r>
            <a:r>
              <a:rPr lang="ru-RU" sz="2000" dirty="0" err="1"/>
              <a:t>ҳосилдорликни</a:t>
            </a:r>
            <a:r>
              <a:rPr lang="ru-RU" sz="2000" dirty="0"/>
              <a:t> </a:t>
            </a:r>
            <a:r>
              <a:rPr lang="ru-RU" sz="2000" dirty="0" err="1"/>
              <a:t>бир</a:t>
            </a:r>
            <a:r>
              <a:rPr lang="ru-RU" sz="2000" dirty="0"/>
              <a:t> </a:t>
            </a:r>
            <a:r>
              <a:rPr lang="ru-RU" sz="2000" dirty="0" err="1"/>
              <a:t>фоиз</a:t>
            </a:r>
            <a:r>
              <a:rPr lang="ru-RU" sz="2000" dirty="0"/>
              <a:t> </a:t>
            </a:r>
            <a:r>
              <a:rPr lang="ru-RU" sz="2000" dirty="0" err="1"/>
              <a:t>камайишига</a:t>
            </a:r>
            <a:r>
              <a:rPr lang="ru-RU" sz="2000" dirty="0"/>
              <a:t> </a:t>
            </a:r>
            <a:r>
              <a:rPr lang="ru-RU" sz="2000" dirty="0" err="1"/>
              <a:t>олиб</a:t>
            </a:r>
            <a:r>
              <a:rPr lang="ru-RU" sz="2000" dirty="0"/>
              <a:t> </a:t>
            </a:r>
            <a:r>
              <a:rPr lang="ru-RU" sz="2000" dirty="0" err="1"/>
              <a:t>келади</a:t>
            </a:r>
            <a:r>
              <a:rPr lang="ru-RU" sz="2000" dirty="0"/>
              <a:t>.</a:t>
            </a:r>
          </a:p>
          <a:p>
            <a:pPr algn="just"/>
            <a:endParaRPr lang="ru-RU" sz="2000"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4221088"/>
            <a:ext cx="3960440" cy="2636912"/>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68" y="4221088"/>
            <a:ext cx="4614840" cy="2636912"/>
          </a:xfrm>
          <a:prstGeom prst="rect">
            <a:avLst/>
          </a:prstGeom>
        </p:spPr>
      </p:pic>
    </p:spTree>
    <p:extLst>
      <p:ext uri="{BB962C8B-B14F-4D97-AF65-F5344CB8AC3E}">
        <p14:creationId xmlns:p14="http://schemas.microsoft.com/office/powerpoint/2010/main" val="2538696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054" y="116632"/>
            <a:ext cx="9032442" cy="3528392"/>
          </a:xfrm>
          <a:solidFill>
            <a:schemeClr val="tx2">
              <a:lumMod val="20000"/>
              <a:lumOff val="80000"/>
            </a:schemeClr>
          </a:solidFill>
        </p:spPr>
        <p:txBody>
          <a:bodyPr>
            <a:normAutofit/>
          </a:bodyPr>
          <a:lstStyle/>
          <a:p>
            <a:pPr algn="just"/>
            <a:r>
              <a:rPr lang="ru-RU" sz="2000" dirty="0" err="1"/>
              <a:t>Экиш</a:t>
            </a:r>
            <a:r>
              <a:rPr lang="ru-RU" sz="2000" dirty="0"/>
              <a:t> </a:t>
            </a:r>
            <a:r>
              <a:rPr lang="ru-RU" sz="2000" dirty="0" err="1"/>
              <a:t>билан</a:t>
            </a:r>
            <a:r>
              <a:rPr lang="ru-RU" sz="2000" dirty="0"/>
              <a:t> </a:t>
            </a:r>
            <a:r>
              <a:rPr lang="ru-RU" sz="2000" dirty="0" err="1"/>
              <a:t>биргаликда</a:t>
            </a:r>
            <a:r>
              <a:rPr lang="ru-RU" sz="2000" dirty="0"/>
              <a:t> </a:t>
            </a:r>
            <a:r>
              <a:rPr lang="ru-RU" sz="2000" dirty="0" err="1"/>
              <a:t>йиллик</a:t>
            </a:r>
            <a:r>
              <a:rPr lang="ru-RU" sz="2000" dirty="0"/>
              <a:t> </a:t>
            </a:r>
            <a:r>
              <a:rPr lang="ru-RU" sz="2000" dirty="0" err="1"/>
              <a:t>азотли</a:t>
            </a:r>
            <a:r>
              <a:rPr lang="ru-RU" sz="2000" dirty="0"/>
              <a:t> </a:t>
            </a:r>
            <a:r>
              <a:rPr lang="ru-RU" sz="2000" dirty="0" err="1"/>
              <a:t>ўғит</a:t>
            </a:r>
            <a:r>
              <a:rPr lang="ru-RU" sz="2000" dirty="0"/>
              <a:t> </a:t>
            </a:r>
            <a:r>
              <a:rPr lang="ru-RU" sz="2000" dirty="0" err="1"/>
              <a:t>нормасининг</a:t>
            </a:r>
            <a:r>
              <a:rPr lang="ru-RU" sz="2000" dirty="0"/>
              <a:t> 20 </a:t>
            </a:r>
            <a:r>
              <a:rPr lang="ru-RU" sz="2000" dirty="0" err="1"/>
              <a:t>фоизи</a:t>
            </a:r>
            <a:r>
              <a:rPr lang="ru-RU" sz="2000" dirty="0"/>
              <a:t>, </a:t>
            </a:r>
            <a:r>
              <a:rPr lang="ru-RU" sz="2000" dirty="0" err="1"/>
              <a:t>фосфорли</a:t>
            </a:r>
            <a:r>
              <a:rPr lang="ru-RU" sz="2000" dirty="0"/>
              <a:t> </a:t>
            </a:r>
            <a:r>
              <a:rPr lang="ru-RU" sz="2000" dirty="0" err="1"/>
              <a:t>ўғитларнинг</a:t>
            </a:r>
            <a:r>
              <a:rPr lang="ru-RU" sz="2000" dirty="0"/>
              <a:t> </a:t>
            </a:r>
            <a:r>
              <a:rPr lang="ru-RU" sz="2000" dirty="0" err="1"/>
              <a:t>қолган</a:t>
            </a:r>
            <a:r>
              <a:rPr lang="ru-RU" sz="2000" dirty="0"/>
              <a:t> </a:t>
            </a:r>
            <a:r>
              <a:rPr lang="ru-RU" sz="2000" dirty="0" err="1"/>
              <a:t>ҳамма</a:t>
            </a:r>
            <a:r>
              <a:rPr lang="ru-RU" sz="2000" dirty="0"/>
              <a:t> </a:t>
            </a:r>
            <a:r>
              <a:rPr lang="ru-RU" sz="2000" dirty="0" err="1"/>
              <a:t>нормаси</a:t>
            </a:r>
            <a:r>
              <a:rPr lang="ru-RU" sz="2000" dirty="0"/>
              <a:t> </a:t>
            </a:r>
            <a:r>
              <a:rPr lang="ru-RU" sz="2000" dirty="0" err="1"/>
              <a:t>солинади</a:t>
            </a:r>
            <a:r>
              <a:rPr lang="ru-RU" sz="2000" dirty="0"/>
              <a:t>. </a:t>
            </a:r>
            <a:r>
              <a:rPr lang="ru-RU" sz="2000" dirty="0" err="1"/>
              <a:t>Юқорида</a:t>
            </a:r>
            <a:r>
              <a:rPr lang="ru-RU" sz="2000" dirty="0"/>
              <a:t> </a:t>
            </a:r>
            <a:r>
              <a:rPr lang="ru-RU" sz="2000" dirty="0" err="1"/>
              <a:t>кўрсатилган</a:t>
            </a:r>
            <a:r>
              <a:rPr lang="ru-RU" sz="2000" dirty="0"/>
              <a:t> сажалка </a:t>
            </a:r>
            <a:r>
              <a:rPr lang="ru-RU" sz="2000" dirty="0" err="1"/>
              <a:t>бўлмаган</a:t>
            </a:r>
            <a:r>
              <a:rPr lang="ru-RU" sz="2000" dirty="0"/>
              <a:t> </a:t>
            </a:r>
            <a:r>
              <a:rPr lang="ru-RU" sz="2000" dirty="0" err="1"/>
              <a:t>хўжаликларда</a:t>
            </a:r>
            <a:r>
              <a:rPr lang="ru-RU" sz="2000" dirty="0"/>
              <a:t> </a:t>
            </a:r>
            <a:r>
              <a:rPr lang="ru-RU" sz="2000" dirty="0" err="1"/>
              <a:t>картошкани</a:t>
            </a:r>
            <a:r>
              <a:rPr lang="ru-RU" sz="2000" dirty="0"/>
              <a:t> </a:t>
            </a:r>
            <a:r>
              <a:rPr lang="ru-RU" sz="2000" dirty="0" err="1"/>
              <a:t>турли</a:t>
            </a:r>
            <a:r>
              <a:rPr lang="ru-RU" sz="2000" dirty="0"/>
              <a:t> </a:t>
            </a:r>
            <a:r>
              <a:rPr lang="ru-RU" sz="2000" dirty="0" err="1"/>
              <a:t>культиваторлар</a:t>
            </a:r>
            <a:r>
              <a:rPr lang="ru-RU" sz="2000" dirty="0"/>
              <a:t> </a:t>
            </a:r>
            <a:r>
              <a:rPr lang="ru-RU" sz="2000" dirty="0" err="1"/>
              <a:t>ёрдамида</a:t>
            </a:r>
            <a:r>
              <a:rPr lang="ru-RU" sz="2000" dirty="0"/>
              <a:t> </a:t>
            </a:r>
            <a:r>
              <a:rPr lang="ru-RU" sz="2000" dirty="0" err="1"/>
              <a:t>қатор</a:t>
            </a:r>
            <a:r>
              <a:rPr lang="ru-RU" sz="2000" dirty="0"/>
              <a:t> </a:t>
            </a:r>
            <a:r>
              <a:rPr lang="ru-RU" sz="2000" dirty="0" err="1"/>
              <a:t>орасини</a:t>
            </a:r>
            <a:r>
              <a:rPr lang="ru-RU" sz="2000" dirty="0"/>
              <a:t> 70 сантиметр </a:t>
            </a:r>
            <a:r>
              <a:rPr lang="ru-RU" sz="2000" dirty="0" err="1"/>
              <a:t>қилиб</a:t>
            </a:r>
            <a:r>
              <a:rPr lang="ru-RU" sz="2000" dirty="0"/>
              <a:t>, 8-10 сантиметр </a:t>
            </a:r>
            <a:r>
              <a:rPr lang="ru-RU" sz="2000" dirty="0" err="1"/>
              <a:t>чуқурликда</a:t>
            </a:r>
            <a:r>
              <a:rPr lang="ru-RU" sz="2000" dirty="0"/>
              <a:t> </a:t>
            </a:r>
            <a:r>
              <a:rPr lang="ru-RU" sz="2000" dirty="0" err="1"/>
              <a:t>чизиб</a:t>
            </a:r>
            <a:r>
              <a:rPr lang="ru-RU" sz="2000" dirty="0"/>
              <a:t>, </a:t>
            </a:r>
            <a:r>
              <a:rPr lang="ru-RU" sz="2000" dirty="0" err="1"/>
              <a:t>қўлда</a:t>
            </a:r>
            <a:r>
              <a:rPr lang="ru-RU" sz="2000" dirty="0"/>
              <a:t> </a:t>
            </a:r>
            <a:r>
              <a:rPr lang="ru-RU" sz="2000" dirty="0" err="1"/>
              <a:t>туганакларни</a:t>
            </a:r>
            <a:r>
              <a:rPr lang="ru-RU" sz="2000" dirty="0"/>
              <a:t> </a:t>
            </a:r>
            <a:r>
              <a:rPr lang="ru-RU" sz="2000" dirty="0" err="1"/>
              <a:t>эгат</a:t>
            </a:r>
            <a:r>
              <a:rPr lang="ru-RU" sz="2000" dirty="0"/>
              <a:t> ичига </a:t>
            </a:r>
            <a:r>
              <a:rPr lang="ru-RU" sz="2000" dirty="0" err="1"/>
              <a:t>қўйиб</a:t>
            </a:r>
            <a:r>
              <a:rPr lang="ru-RU" sz="2000" dirty="0"/>
              <a:t>, </a:t>
            </a:r>
            <a:r>
              <a:rPr lang="ru-RU" sz="2000" dirty="0" err="1"/>
              <a:t>яна</a:t>
            </a:r>
            <a:r>
              <a:rPr lang="ru-RU" sz="2000" dirty="0"/>
              <a:t> культиватор (окучник) </a:t>
            </a:r>
            <a:r>
              <a:rPr lang="ru-RU" sz="2000" dirty="0" err="1"/>
              <a:t>ёрдамида</a:t>
            </a:r>
            <a:r>
              <a:rPr lang="ru-RU" sz="2000" dirty="0"/>
              <a:t> </a:t>
            </a:r>
            <a:r>
              <a:rPr lang="ru-RU" sz="2000" dirty="0" err="1"/>
              <a:t>уни</a:t>
            </a:r>
            <a:r>
              <a:rPr lang="ru-RU" sz="2000" dirty="0"/>
              <a:t> </a:t>
            </a:r>
            <a:r>
              <a:rPr lang="ru-RU" sz="2000" dirty="0" err="1"/>
              <a:t>пуштадан</a:t>
            </a:r>
            <a:r>
              <a:rPr lang="ru-RU" sz="2000" dirty="0"/>
              <a:t> 10-2 сантиметр </a:t>
            </a:r>
            <a:r>
              <a:rPr lang="ru-RU" sz="2000" dirty="0" err="1"/>
              <a:t>чуқурликда</a:t>
            </a:r>
            <a:r>
              <a:rPr lang="ru-RU" sz="2000" dirty="0"/>
              <a:t> </a:t>
            </a:r>
            <a:r>
              <a:rPr lang="ru-RU" sz="2000" dirty="0" err="1"/>
              <a:t>юритиб</a:t>
            </a:r>
            <a:r>
              <a:rPr lang="ru-RU" sz="2000" dirty="0"/>
              <a:t>, </a:t>
            </a:r>
            <a:r>
              <a:rPr lang="ru-RU" sz="2000" dirty="0" err="1"/>
              <a:t>уруғлик</a:t>
            </a:r>
            <a:r>
              <a:rPr lang="ru-RU" sz="2000" dirty="0"/>
              <a:t> </a:t>
            </a:r>
            <a:r>
              <a:rPr lang="ru-RU" sz="2000" dirty="0" err="1"/>
              <a:t>картошкани</a:t>
            </a:r>
            <a:r>
              <a:rPr lang="ru-RU" sz="2000" dirty="0"/>
              <a:t> </a:t>
            </a:r>
            <a:r>
              <a:rPr lang="ru-RU" sz="2000" dirty="0" err="1"/>
              <a:t>кўмиш</a:t>
            </a:r>
            <a:r>
              <a:rPr lang="ru-RU" sz="2000" dirty="0"/>
              <a:t> </a:t>
            </a:r>
            <a:r>
              <a:rPr lang="ru-RU" sz="2000" dirty="0" err="1"/>
              <a:t>мумкин</a:t>
            </a:r>
            <a:r>
              <a:rPr lang="ru-RU" sz="2000" dirty="0"/>
              <a:t>.</a:t>
            </a:r>
          </a:p>
          <a:p>
            <a:pPr algn="just"/>
            <a:r>
              <a:rPr lang="ru-RU" sz="2000" dirty="0" err="1"/>
              <a:t>Эртаги</a:t>
            </a:r>
            <a:r>
              <a:rPr lang="ru-RU" sz="2000" dirty="0"/>
              <a:t> </a:t>
            </a:r>
            <a:r>
              <a:rPr lang="ru-RU" sz="2000" dirty="0" err="1"/>
              <a:t>картошкадан</a:t>
            </a:r>
            <a:r>
              <a:rPr lang="ru-RU" sz="2000" dirty="0"/>
              <a:t> </a:t>
            </a:r>
            <a:r>
              <a:rPr lang="ru-RU" sz="2000" dirty="0" err="1"/>
              <a:t>барвақт</a:t>
            </a:r>
            <a:r>
              <a:rPr lang="ru-RU" sz="2000" dirty="0"/>
              <a:t> </a:t>
            </a:r>
            <a:r>
              <a:rPr lang="ru-RU" sz="2000" dirty="0" err="1"/>
              <a:t>ҳосил</a:t>
            </a:r>
            <a:r>
              <a:rPr lang="ru-RU" sz="2000" dirty="0"/>
              <a:t> </a:t>
            </a:r>
            <a:r>
              <a:rPr lang="ru-RU" sz="2000" dirty="0" err="1"/>
              <a:t>етиштиришда</a:t>
            </a:r>
            <a:r>
              <a:rPr lang="ru-RU" sz="2000" dirty="0"/>
              <a:t> пушта </a:t>
            </a:r>
            <a:r>
              <a:rPr lang="ru-RU" sz="2000" dirty="0" err="1"/>
              <a:t>олиб</a:t>
            </a:r>
            <a:r>
              <a:rPr lang="ru-RU" sz="2000" dirty="0"/>
              <a:t> </a:t>
            </a:r>
            <a:r>
              <a:rPr lang="ru-RU" sz="2000" dirty="0" err="1"/>
              <a:t>устига</a:t>
            </a:r>
            <a:r>
              <a:rPr lang="ru-RU" sz="2000" dirty="0"/>
              <a:t> </a:t>
            </a:r>
            <a:r>
              <a:rPr lang="ru-RU" sz="2000" dirty="0" err="1"/>
              <a:t>экиш</a:t>
            </a:r>
            <a:r>
              <a:rPr lang="ru-RU" sz="2000" dirty="0"/>
              <a:t> </a:t>
            </a:r>
            <a:r>
              <a:rPr lang="ru-RU" sz="2000" dirty="0" err="1"/>
              <a:t>энг</a:t>
            </a:r>
            <a:r>
              <a:rPr lang="ru-RU" sz="2000" dirty="0"/>
              <a:t> </a:t>
            </a:r>
            <a:r>
              <a:rPr lang="ru-RU" sz="2000" dirty="0" err="1"/>
              <a:t>истиқболли</a:t>
            </a:r>
            <a:r>
              <a:rPr lang="ru-RU" sz="2000" dirty="0"/>
              <a:t> </a:t>
            </a:r>
            <a:r>
              <a:rPr lang="ru-RU" sz="2000" dirty="0" err="1"/>
              <a:t>усул</a:t>
            </a:r>
            <a:r>
              <a:rPr lang="ru-RU" sz="2000" dirty="0"/>
              <a:t> </a:t>
            </a:r>
            <a:r>
              <a:rPr lang="ru-RU" sz="2000" dirty="0" err="1"/>
              <a:t>ҳисобланади</a:t>
            </a:r>
            <a:r>
              <a:rPr lang="ru-RU" sz="2000" dirty="0"/>
              <a:t>. </a:t>
            </a:r>
            <a:r>
              <a:rPr lang="ru-RU" sz="2000" dirty="0" err="1"/>
              <a:t>Бунинг</a:t>
            </a:r>
            <a:r>
              <a:rPr lang="ru-RU" sz="2000" dirty="0"/>
              <a:t> </a:t>
            </a:r>
            <a:r>
              <a:rPr lang="ru-RU" sz="2000" dirty="0" err="1"/>
              <a:t>учун</a:t>
            </a:r>
            <a:r>
              <a:rPr lang="ru-RU" sz="2000" dirty="0"/>
              <a:t> </a:t>
            </a:r>
            <a:r>
              <a:rPr lang="ru-RU" sz="2000" dirty="0" err="1"/>
              <a:t>қатор</a:t>
            </a:r>
            <a:r>
              <a:rPr lang="ru-RU" sz="2000" dirty="0"/>
              <a:t> </a:t>
            </a:r>
            <a:r>
              <a:rPr lang="ru-RU" sz="2000" dirty="0" err="1"/>
              <a:t>оралари</a:t>
            </a:r>
            <a:r>
              <a:rPr lang="ru-RU" sz="2000" dirty="0"/>
              <a:t> 70 </a:t>
            </a:r>
            <a:r>
              <a:rPr lang="ru-RU" sz="2000" dirty="0" err="1"/>
              <a:t>ёки</a:t>
            </a:r>
            <a:r>
              <a:rPr lang="ru-RU" sz="2000" dirty="0"/>
              <a:t> 90 сантиметр </a:t>
            </a:r>
            <a:r>
              <a:rPr lang="ru-RU" sz="2000" dirty="0" err="1"/>
              <a:t>қилиниб</a:t>
            </a:r>
            <a:r>
              <a:rPr lang="ru-RU" sz="2000" dirty="0"/>
              <a:t>, 18-25 сантиметр </a:t>
            </a:r>
            <a:r>
              <a:rPr lang="ru-RU" sz="2000" dirty="0" err="1"/>
              <a:t>чуқурликда</a:t>
            </a:r>
            <a:r>
              <a:rPr lang="ru-RU" sz="2000" dirty="0"/>
              <a:t> </a:t>
            </a:r>
            <a:r>
              <a:rPr lang="ru-RU" sz="2000" dirty="0" err="1"/>
              <a:t>эгатлар</a:t>
            </a:r>
            <a:r>
              <a:rPr lang="ru-RU" sz="2000" dirty="0"/>
              <a:t> </a:t>
            </a:r>
            <a:r>
              <a:rPr lang="ru-RU" sz="2000" dirty="0" err="1"/>
              <a:t>кузда</a:t>
            </a:r>
            <a:r>
              <a:rPr lang="ru-RU" sz="2000" dirty="0"/>
              <a:t> </a:t>
            </a:r>
            <a:r>
              <a:rPr lang="ru-RU" sz="2000" dirty="0" err="1"/>
              <a:t>ёки</a:t>
            </a:r>
            <a:r>
              <a:rPr lang="ru-RU" sz="2000" dirty="0"/>
              <a:t> </a:t>
            </a:r>
            <a:r>
              <a:rPr lang="ru-RU" sz="2000" dirty="0" err="1"/>
              <a:t>эрта</a:t>
            </a:r>
            <a:r>
              <a:rPr lang="ru-RU" sz="2000" dirty="0"/>
              <a:t> </a:t>
            </a:r>
            <a:r>
              <a:rPr lang="ru-RU" sz="2000" dirty="0" err="1"/>
              <a:t>баҳорда</a:t>
            </a:r>
            <a:r>
              <a:rPr lang="ru-RU" sz="2000" dirty="0"/>
              <a:t> </a:t>
            </a:r>
            <a:r>
              <a:rPr lang="ru-RU" sz="2000" dirty="0" err="1"/>
              <a:t>олинади</a:t>
            </a:r>
            <a:r>
              <a:rPr lang="ru-RU" sz="2000" dirty="0"/>
              <a:t>. </a:t>
            </a:r>
          </a:p>
        </p:txBody>
      </p:sp>
      <p:pic>
        <p:nvPicPr>
          <p:cNvPr id="9" name="Рисунок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60" y="3639493"/>
            <a:ext cx="4529535" cy="3218507"/>
          </a:xfrm>
          <a:prstGeom prst="rect">
            <a:avLst/>
          </a:prstGeom>
        </p:spPr>
      </p:pic>
      <p:pic>
        <p:nvPicPr>
          <p:cNvPr id="10"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3"/>
          <a:srcRect/>
          <a:stretch>
            <a:fillRect/>
          </a:stretch>
        </p:blipFill>
        <p:spPr bwMode="auto">
          <a:xfrm>
            <a:off x="4716016" y="3639492"/>
            <a:ext cx="4334496" cy="3218507"/>
          </a:xfrm>
          <a:prstGeom prst="rect">
            <a:avLst/>
          </a:prstGeom>
          <a:noFill/>
        </p:spPr>
      </p:pic>
    </p:spTree>
    <p:extLst>
      <p:ext uri="{BB962C8B-B14F-4D97-AF65-F5344CB8AC3E}">
        <p14:creationId xmlns:p14="http://schemas.microsoft.com/office/powerpoint/2010/main" val="2938130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879849"/>
          </a:xfrm>
        </p:spPr>
        <p:txBody>
          <a:bodyPr>
            <a:noAutofit/>
          </a:bodyPr>
          <a:lstStyle/>
          <a:p>
            <a:pPr algn="just"/>
            <a:r>
              <a:rPr lang="ru-RU" sz="1800" dirty="0" err="1"/>
              <a:t>Эртаги</a:t>
            </a:r>
            <a:r>
              <a:rPr lang="ru-RU" sz="1800" dirty="0"/>
              <a:t> картошка </a:t>
            </a:r>
            <a:r>
              <a:rPr lang="ru-RU" sz="1800" dirty="0" err="1"/>
              <a:t>одатда</a:t>
            </a:r>
            <a:r>
              <a:rPr lang="ru-RU" sz="1800" dirty="0"/>
              <a:t> 20-25 </a:t>
            </a:r>
            <a:r>
              <a:rPr lang="ru-RU" sz="1800" dirty="0" err="1"/>
              <a:t>кундан</a:t>
            </a:r>
            <a:r>
              <a:rPr lang="ru-RU" sz="1800" dirty="0"/>
              <a:t> </a:t>
            </a:r>
            <a:r>
              <a:rPr lang="ru-RU" sz="1800" dirty="0" err="1"/>
              <a:t>кейин</a:t>
            </a:r>
            <a:r>
              <a:rPr lang="ru-RU" sz="1800" dirty="0"/>
              <a:t> </a:t>
            </a:r>
            <a:r>
              <a:rPr lang="ru-RU" sz="1800" dirty="0" err="1"/>
              <a:t>кўкариб</a:t>
            </a:r>
            <a:r>
              <a:rPr lang="ru-RU" sz="1800" dirty="0"/>
              <a:t> </a:t>
            </a:r>
            <a:r>
              <a:rPr lang="ru-RU" sz="1800" dirty="0" err="1"/>
              <a:t>чиқади</a:t>
            </a:r>
            <a:r>
              <a:rPr lang="ru-RU" sz="1800" dirty="0"/>
              <a:t>. </a:t>
            </a:r>
            <a:r>
              <a:rPr lang="ru-RU" sz="1800" dirty="0" err="1"/>
              <a:t>Бу</a:t>
            </a:r>
            <a:r>
              <a:rPr lang="ru-RU" sz="1800" dirty="0"/>
              <a:t> </a:t>
            </a:r>
            <a:r>
              <a:rPr lang="ru-RU" sz="1800" dirty="0" err="1"/>
              <a:t>вақт</a:t>
            </a:r>
            <a:r>
              <a:rPr lang="ru-RU" sz="1800" dirty="0"/>
              <a:t> </a:t>
            </a:r>
            <a:r>
              <a:rPr lang="ru-RU" sz="1800" dirty="0" err="1"/>
              <a:t>ичида</a:t>
            </a:r>
            <a:r>
              <a:rPr lang="ru-RU" sz="1800" dirty="0"/>
              <a:t> </a:t>
            </a:r>
            <a:r>
              <a:rPr lang="ru-RU" sz="1800" dirty="0" err="1"/>
              <a:t>экинни</a:t>
            </a:r>
            <a:r>
              <a:rPr lang="ru-RU" sz="1800" dirty="0"/>
              <a:t> </a:t>
            </a:r>
            <a:r>
              <a:rPr lang="ru-RU" sz="1800" dirty="0" err="1"/>
              <a:t>бегона</a:t>
            </a:r>
            <a:r>
              <a:rPr lang="ru-RU" sz="1800" dirty="0"/>
              <a:t> </a:t>
            </a:r>
            <a:r>
              <a:rPr lang="ru-RU" sz="1800" dirty="0" err="1"/>
              <a:t>ўт</a:t>
            </a:r>
            <a:r>
              <a:rPr lang="ru-RU" sz="1800" dirty="0"/>
              <a:t> </a:t>
            </a:r>
            <a:r>
              <a:rPr lang="ru-RU" sz="1800" dirty="0" err="1"/>
              <a:t>босиб</a:t>
            </a:r>
            <a:r>
              <a:rPr lang="ru-RU" sz="1800" dirty="0"/>
              <a:t> </a:t>
            </a:r>
            <a:r>
              <a:rPr lang="ru-RU" sz="1800" dirty="0" err="1"/>
              <a:t>кетади</a:t>
            </a:r>
            <a:r>
              <a:rPr lang="ru-RU" sz="1800" dirty="0"/>
              <a:t>, </a:t>
            </a:r>
            <a:r>
              <a:rPr lang="ru-RU" sz="1800" dirty="0" err="1"/>
              <a:t>баҳорги</a:t>
            </a:r>
            <a:r>
              <a:rPr lang="ru-RU" sz="1800" dirty="0"/>
              <a:t> </a:t>
            </a:r>
            <a:r>
              <a:rPr lang="ru-RU" sz="1800" dirty="0" err="1"/>
              <a:t>ёғингарчиликлар</a:t>
            </a:r>
            <a:r>
              <a:rPr lang="ru-RU" sz="1800" dirty="0"/>
              <a:t> </a:t>
            </a:r>
            <a:r>
              <a:rPr lang="ru-RU" sz="1800" dirty="0" err="1"/>
              <a:t>туфайли</a:t>
            </a:r>
            <a:r>
              <a:rPr lang="ru-RU" sz="1800" dirty="0"/>
              <a:t> </a:t>
            </a:r>
            <a:r>
              <a:rPr lang="ru-RU" sz="1800" dirty="0" err="1"/>
              <a:t>тупроқ</a:t>
            </a:r>
            <a:r>
              <a:rPr lang="ru-RU" sz="1800" dirty="0"/>
              <a:t> </a:t>
            </a:r>
            <a:r>
              <a:rPr lang="ru-RU" sz="1800" dirty="0" err="1"/>
              <a:t>зичлашиб</a:t>
            </a:r>
            <a:r>
              <a:rPr lang="ru-RU" sz="1800" dirty="0"/>
              <a:t> </a:t>
            </a:r>
            <a:r>
              <a:rPr lang="ru-RU" sz="1800" dirty="0" err="1"/>
              <a:t>қатқалоқлашади</a:t>
            </a:r>
            <a:r>
              <a:rPr lang="ru-RU" sz="1800" dirty="0"/>
              <a:t>. </a:t>
            </a:r>
            <a:r>
              <a:rPr lang="ru-RU" sz="1800" dirty="0" err="1"/>
              <a:t>Натижада</a:t>
            </a:r>
            <a:r>
              <a:rPr lang="ru-RU" sz="1800" dirty="0"/>
              <a:t> </a:t>
            </a:r>
            <a:r>
              <a:rPr lang="ru-RU" sz="1800" dirty="0" err="1"/>
              <a:t>энди</a:t>
            </a:r>
            <a:r>
              <a:rPr lang="ru-RU" sz="1800" dirty="0"/>
              <a:t> </a:t>
            </a:r>
            <a:r>
              <a:rPr lang="ru-RU" sz="1800" dirty="0" err="1"/>
              <a:t>уна</a:t>
            </a:r>
            <a:r>
              <a:rPr lang="ru-RU" sz="1800" dirty="0"/>
              <a:t> </a:t>
            </a:r>
            <a:r>
              <a:rPr lang="ru-RU" sz="1800" dirty="0" err="1"/>
              <a:t>бошлаган</a:t>
            </a:r>
            <a:r>
              <a:rPr lang="ru-RU" sz="1800" dirty="0"/>
              <a:t> </a:t>
            </a:r>
            <a:r>
              <a:rPr lang="ru-RU" sz="1800" dirty="0" err="1"/>
              <a:t>уруғлик</a:t>
            </a:r>
            <a:r>
              <a:rPr lang="ru-RU" sz="1800" dirty="0"/>
              <a:t> </a:t>
            </a:r>
            <a:r>
              <a:rPr lang="ru-RU" sz="1800" dirty="0" err="1"/>
              <a:t>туганак</a:t>
            </a:r>
            <a:r>
              <a:rPr lang="ru-RU" sz="1800" dirty="0"/>
              <a:t> </a:t>
            </a:r>
            <a:r>
              <a:rPr lang="ru-RU" sz="1800" dirty="0" err="1"/>
              <a:t>ётган</a:t>
            </a:r>
            <a:r>
              <a:rPr lang="ru-RU" sz="1800" dirty="0"/>
              <a:t> </a:t>
            </a:r>
            <a:r>
              <a:rPr lang="ru-RU" sz="1800" dirty="0" err="1"/>
              <a:t>тупроқнинг</a:t>
            </a:r>
            <a:r>
              <a:rPr lang="ru-RU" sz="1800" dirty="0"/>
              <a:t> </a:t>
            </a:r>
            <a:r>
              <a:rPr lang="ru-RU" sz="1800" dirty="0" err="1"/>
              <a:t>ҳаво</a:t>
            </a:r>
            <a:r>
              <a:rPr lang="ru-RU" sz="1800" dirty="0"/>
              <a:t> </a:t>
            </a:r>
            <a:r>
              <a:rPr lang="ru-RU" sz="1800" dirty="0" err="1"/>
              <a:t>ва</a:t>
            </a:r>
            <a:r>
              <a:rPr lang="ru-RU" sz="1800" dirty="0"/>
              <a:t> </a:t>
            </a:r>
            <a:r>
              <a:rPr lang="ru-RU" sz="1800" dirty="0" err="1"/>
              <a:t>иссиқлик</a:t>
            </a:r>
            <a:r>
              <a:rPr lang="ru-RU" sz="1800" dirty="0"/>
              <a:t> </a:t>
            </a:r>
            <a:r>
              <a:rPr lang="ru-RU" sz="1800" dirty="0" err="1"/>
              <a:t>режими</a:t>
            </a:r>
            <a:r>
              <a:rPr lang="ru-RU" sz="1800" dirty="0"/>
              <a:t> </a:t>
            </a:r>
            <a:r>
              <a:rPr lang="ru-RU" sz="1800" dirty="0" err="1"/>
              <a:t>ёмонлашади</a:t>
            </a:r>
            <a:r>
              <a:rPr lang="ru-RU" sz="1800" dirty="0"/>
              <a:t>. </a:t>
            </a:r>
            <a:r>
              <a:rPr lang="ru-RU" sz="1800" dirty="0" err="1"/>
              <a:t>Бунга</a:t>
            </a:r>
            <a:r>
              <a:rPr lang="ru-RU" sz="1800" dirty="0"/>
              <a:t> </a:t>
            </a:r>
            <a:r>
              <a:rPr lang="ru-RU" sz="1800" dirty="0" err="1"/>
              <a:t>йўл</a:t>
            </a:r>
            <a:r>
              <a:rPr lang="ru-RU" sz="1800" dirty="0"/>
              <a:t> </a:t>
            </a:r>
            <a:r>
              <a:rPr lang="ru-RU" sz="1800" dirty="0" err="1"/>
              <a:t>қўймаслик</a:t>
            </a:r>
            <a:r>
              <a:rPr lang="ru-RU" sz="1800" dirty="0"/>
              <a:t> </a:t>
            </a:r>
            <a:r>
              <a:rPr lang="ru-RU" sz="1800" dirty="0" err="1"/>
              <a:t>учун</a:t>
            </a:r>
            <a:r>
              <a:rPr lang="ru-RU" sz="1800" dirty="0"/>
              <a:t> </a:t>
            </a:r>
            <a:r>
              <a:rPr lang="ru-RU" sz="1800" dirty="0" err="1"/>
              <a:t>эртаги</a:t>
            </a:r>
            <a:r>
              <a:rPr lang="ru-RU" sz="1800" dirty="0"/>
              <a:t> </a:t>
            </a:r>
            <a:r>
              <a:rPr lang="ru-RU" sz="1800" dirty="0" err="1"/>
              <a:t>картошканинг</a:t>
            </a:r>
            <a:r>
              <a:rPr lang="ru-RU" sz="1800" dirty="0"/>
              <a:t> </a:t>
            </a:r>
            <a:r>
              <a:rPr lang="ru-RU" sz="1800" dirty="0" err="1"/>
              <a:t>биринчи</a:t>
            </a:r>
            <a:r>
              <a:rPr lang="ru-RU" sz="1800" dirty="0"/>
              <a:t> </a:t>
            </a:r>
            <a:r>
              <a:rPr lang="ru-RU" sz="1800" dirty="0" err="1"/>
              <a:t>ва</a:t>
            </a:r>
            <a:r>
              <a:rPr lang="ru-RU" sz="1800" dirty="0"/>
              <a:t> </a:t>
            </a:r>
            <a:r>
              <a:rPr lang="ru-RU" sz="1800" dirty="0" err="1"/>
              <a:t>асосий</a:t>
            </a:r>
            <a:r>
              <a:rPr lang="ru-RU" sz="1800" dirty="0"/>
              <a:t> </a:t>
            </a:r>
            <a:r>
              <a:rPr lang="ru-RU" sz="1800" dirty="0" err="1"/>
              <a:t>парвариши</a:t>
            </a:r>
            <a:r>
              <a:rPr lang="ru-RU" sz="1800" dirty="0"/>
              <a:t> </a:t>
            </a:r>
            <a:r>
              <a:rPr lang="ru-RU" sz="1800" dirty="0" err="1"/>
              <a:t>униб</a:t>
            </a:r>
            <a:r>
              <a:rPr lang="ru-RU" sz="1800" dirty="0"/>
              <a:t> </a:t>
            </a:r>
            <a:r>
              <a:rPr lang="ru-RU" sz="1800" dirty="0" err="1"/>
              <a:t>чиққунгача</a:t>
            </a:r>
            <a:r>
              <a:rPr lang="ru-RU" sz="1800" dirty="0"/>
              <a:t> </a:t>
            </a:r>
            <a:r>
              <a:rPr lang="ru-RU" sz="1800" dirty="0" err="1"/>
              <a:t>ерни</a:t>
            </a:r>
            <a:r>
              <a:rPr lang="ru-RU" sz="1800" dirty="0"/>
              <a:t> 1-2 марта </a:t>
            </a:r>
            <a:r>
              <a:rPr lang="ru-RU" sz="1800" dirty="0" err="1"/>
              <a:t>бороналаш</a:t>
            </a:r>
            <a:r>
              <a:rPr lang="ru-RU" sz="1800" dirty="0"/>
              <a:t> </a:t>
            </a:r>
            <a:r>
              <a:rPr lang="ru-RU" sz="1800" dirty="0" err="1"/>
              <a:t>ҳисобланади</a:t>
            </a:r>
            <a:r>
              <a:rPr lang="ru-RU" sz="1800" dirty="0"/>
              <a:t>. Картошка БС-2, БСН-4 </a:t>
            </a:r>
            <a:r>
              <a:rPr lang="ru-RU" sz="1800" dirty="0" err="1"/>
              <a:t>маркали</a:t>
            </a:r>
            <a:r>
              <a:rPr lang="ru-RU" sz="1800" dirty="0"/>
              <a:t> </a:t>
            </a:r>
            <a:r>
              <a:rPr lang="ru-RU" sz="1800" dirty="0" err="1"/>
              <a:t>тўрсимон</a:t>
            </a:r>
            <a:r>
              <a:rPr lang="ru-RU" sz="1800" dirty="0"/>
              <a:t> </a:t>
            </a:r>
            <a:r>
              <a:rPr lang="ru-RU" sz="1800" dirty="0" err="1"/>
              <a:t>бороналар</a:t>
            </a:r>
            <a:r>
              <a:rPr lang="ru-RU" sz="1800" dirty="0"/>
              <a:t> </a:t>
            </a:r>
            <a:r>
              <a:rPr lang="ru-RU" sz="1800" dirty="0" err="1"/>
              <a:t>ёки</a:t>
            </a:r>
            <a:r>
              <a:rPr lang="ru-RU" sz="1800" dirty="0"/>
              <a:t> зиг-¬</a:t>
            </a:r>
            <a:r>
              <a:rPr lang="ru-RU" sz="1800" dirty="0" err="1"/>
              <a:t>заг</a:t>
            </a:r>
            <a:r>
              <a:rPr lang="ru-RU" sz="1800" dirty="0"/>
              <a:t> борона </a:t>
            </a:r>
            <a:r>
              <a:rPr lang="ru-RU" sz="1800" dirty="0" err="1"/>
              <a:t>ёрдамида</a:t>
            </a:r>
            <a:r>
              <a:rPr lang="ru-RU" sz="1800" dirty="0"/>
              <a:t> </a:t>
            </a:r>
            <a:r>
              <a:rPr lang="ru-RU" sz="1800" dirty="0" err="1"/>
              <a:t>кўндалангига</a:t>
            </a:r>
            <a:r>
              <a:rPr lang="ru-RU" sz="1800" dirty="0"/>
              <a:t> </a:t>
            </a:r>
            <a:r>
              <a:rPr lang="ru-RU" sz="1800" dirty="0" err="1"/>
              <a:t>ишланади</a:t>
            </a:r>
            <a:r>
              <a:rPr lang="ru-RU" sz="1800" dirty="0"/>
              <a:t>. </a:t>
            </a:r>
            <a:r>
              <a:rPr lang="ru-RU" sz="1800" dirty="0" err="1"/>
              <a:t>Бу</a:t>
            </a:r>
            <a:r>
              <a:rPr lang="ru-RU" sz="1800" dirty="0"/>
              <a:t> </a:t>
            </a:r>
            <a:r>
              <a:rPr lang="ru-RU" sz="1800" dirty="0" err="1"/>
              <a:t>билан</a:t>
            </a:r>
            <a:r>
              <a:rPr lang="ru-RU" sz="1800" dirty="0"/>
              <a:t> </a:t>
            </a:r>
            <a:r>
              <a:rPr lang="ru-RU" sz="1800" dirty="0" err="1"/>
              <a:t>тупроқнинг</a:t>
            </a:r>
            <a:r>
              <a:rPr lang="ru-RU" sz="1800" dirty="0"/>
              <a:t> </a:t>
            </a:r>
            <a:r>
              <a:rPr lang="ru-RU" sz="1800" dirty="0" err="1"/>
              <a:t>ҳаво</a:t>
            </a:r>
            <a:r>
              <a:rPr lang="ru-RU" sz="1800" dirty="0"/>
              <a:t> </a:t>
            </a:r>
            <a:r>
              <a:rPr lang="ru-RU" sz="1800" dirty="0" err="1"/>
              <a:t>ва</a:t>
            </a:r>
            <a:r>
              <a:rPr lang="ru-RU" sz="1800" dirty="0"/>
              <a:t> </a:t>
            </a:r>
            <a:r>
              <a:rPr lang="ru-RU" sz="1800" dirty="0" err="1"/>
              <a:t>сув</a:t>
            </a:r>
            <a:r>
              <a:rPr lang="ru-RU" sz="1800" dirty="0"/>
              <a:t> </a:t>
            </a:r>
            <a:r>
              <a:rPr lang="ru-RU" sz="1800" dirty="0" err="1"/>
              <a:t>режими</a:t>
            </a:r>
            <a:r>
              <a:rPr lang="ru-RU" sz="1800" dirty="0"/>
              <a:t> </a:t>
            </a:r>
            <a:r>
              <a:rPr lang="ru-RU" sz="1800" dirty="0" err="1"/>
              <a:t>яхшиланади</a:t>
            </a:r>
            <a:r>
              <a:rPr lang="ru-RU" sz="1800" dirty="0"/>
              <a:t>, </a:t>
            </a:r>
            <a:r>
              <a:rPr lang="ru-RU" sz="1800" dirty="0" err="1"/>
              <a:t>майсаларнинг</a:t>
            </a:r>
            <a:r>
              <a:rPr lang="ru-RU" sz="1800" dirty="0"/>
              <a:t> </a:t>
            </a:r>
            <a:r>
              <a:rPr lang="ru-RU" sz="1800" dirty="0" err="1"/>
              <a:t>қийғос</a:t>
            </a:r>
            <a:r>
              <a:rPr lang="ru-RU" sz="1800" dirty="0"/>
              <a:t> </a:t>
            </a:r>
            <a:r>
              <a:rPr lang="ru-RU" sz="1800" dirty="0" err="1"/>
              <a:t>униб</a:t>
            </a:r>
            <a:r>
              <a:rPr lang="ru-RU" sz="1800" dirty="0"/>
              <a:t> </a:t>
            </a:r>
            <a:r>
              <a:rPr lang="ru-RU" sz="1800" dirty="0" err="1"/>
              <a:t>чиқиши</a:t>
            </a:r>
            <a:r>
              <a:rPr lang="ru-RU" sz="1800" dirty="0"/>
              <a:t> </a:t>
            </a:r>
            <a:r>
              <a:rPr lang="ru-RU" sz="1800" dirty="0" err="1"/>
              <a:t>учун</a:t>
            </a:r>
            <a:r>
              <a:rPr lang="ru-RU" sz="1800" dirty="0"/>
              <a:t> </a:t>
            </a:r>
            <a:r>
              <a:rPr lang="ru-RU" sz="1800" dirty="0" err="1"/>
              <a:t>қулай</a:t>
            </a:r>
            <a:r>
              <a:rPr lang="ru-RU" sz="1800" dirty="0"/>
              <a:t> </a:t>
            </a:r>
            <a:r>
              <a:rPr lang="ru-RU" sz="1800" dirty="0" err="1"/>
              <a:t>шароит</a:t>
            </a:r>
            <a:r>
              <a:rPr lang="ru-RU" sz="1800" dirty="0"/>
              <a:t> </a:t>
            </a:r>
            <a:r>
              <a:rPr lang="ru-RU" sz="1800" dirty="0" err="1"/>
              <a:t>таъминланади</a:t>
            </a:r>
            <a:r>
              <a:rPr lang="ru-RU" sz="1800" dirty="0"/>
              <a:t>, </a:t>
            </a:r>
            <a:r>
              <a:rPr lang="ru-RU" sz="1800" dirty="0" err="1"/>
              <a:t>қатқалоқ</a:t>
            </a:r>
            <a:r>
              <a:rPr lang="ru-RU" sz="1800" dirty="0"/>
              <a:t> </a:t>
            </a:r>
            <a:r>
              <a:rPr lang="ru-RU" sz="1800" dirty="0" err="1"/>
              <a:t>ва</a:t>
            </a:r>
            <a:r>
              <a:rPr lang="ru-RU" sz="1800" dirty="0"/>
              <a:t> </a:t>
            </a:r>
            <a:r>
              <a:rPr lang="ru-RU" sz="1800" dirty="0" err="1"/>
              <a:t>бегона</a:t>
            </a:r>
            <a:r>
              <a:rPr lang="ru-RU" sz="1800" dirty="0"/>
              <a:t> </a:t>
            </a:r>
            <a:r>
              <a:rPr lang="ru-RU" sz="1800" dirty="0" err="1"/>
              <a:t>ўсимликлар</a:t>
            </a:r>
            <a:r>
              <a:rPr lang="ru-RU" sz="1800" dirty="0"/>
              <a:t> </a:t>
            </a:r>
            <a:r>
              <a:rPr lang="ru-RU" sz="1800" dirty="0" err="1"/>
              <a:t>анча</a:t>
            </a:r>
            <a:r>
              <a:rPr lang="ru-RU" sz="1800" dirty="0"/>
              <a:t> </a:t>
            </a:r>
            <a:r>
              <a:rPr lang="ru-RU" sz="1800" dirty="0" err="1"/>
              <a:t>йўқотилади</a:t>
            </a:r>
            <a:r>
              <a:rPr lang="ru-RU" sz="1800" dirty="0"/>
              <a:t>.</a:t>
            </a:r>
            <a:endParaRPr lang="ru-RU" sz="1700" dirty="0" smtClean="0">
              <a:solidFill>
                <a:srgbClr val="0000FF"/>
              </a:solidFill>
              <a:latin typeface="Times New Roman" pitchFamily="18" charset="0"/>
            </a:endParaRPr>
          </a:p>
        </p:txBody>
      </p:sp>
      <p:sp>
        <p:nvSpPr>
          <p:cNvPr id="118786" name="Rectangle 2"/>
          <p:cNvSpPr>
            <a:spLocks noGrp="1" noChangeArrowheads="1"/>
          </p:cNvSpPr>
          <p:nvPr>
            <p:ph type="title"/>
          </p:nvPr>
        </p:nvSpPr>
        <p:spPr>
          <a:xfrm>
            <a:off x="755576" y="84074"/>
            <a:ext cx="7225431" cy="503237"/>
          </a:xfrm>
        </p:spPr>
        <p:style>
          <a:lnRef idx="3">
            <a:schemeClr val="lt1"/>
          </a:lnRef>
          <a:fillRef idx="1">
            <a:schemeClr val="accent1"/>
          </a:fillRef>
          <a:effectRef idx="1">
            <a:schemeClr val="accent1"/>
          </a:effectRef>
          <a:fontRef idx="minor">
            <a:schemeClr val="lt1"/>
          </a:fontRef>
        </p:style>
        <p:txBody>
          <a:bodyPr>
            <a:noAutofit/>
          </a:bodyPr>
          <a:lstStyle/>
          <a:p>
            <a:pPr algn="ctr">
              <a:defRPr/>
            </a:pPr>
            <a:r>
              <a:rPr lang="ru-RU" sz="2800" b="1" dirty="0" err="1"/>
              <a:t>Экинни</a:t>
            </a:r>
            <a:r>
              <a:rPr lang="ru-RU" sz="2800" b="1" dirty="0"/>
              <a:t> </a:t>
            </a:r>
            <a:r>
              <a:rPr lang="ru-RU" sz="2800" b="1" dirty="0" err="1"/>
              <a:t>парвариш</a:t>
            </a:r>
            <a:r>
              <a:rPr lang="ru-RU" sz="2800" b="1" dirty="0"/>
              <a:t> </a:t>
            </a:r>
            <a:r>
              <a:rPr lang="ru-RU" sz="2800" b="1" dirty="0" err="1"/>
              <a:t>қилиш</a:t>
            </a:r>
            <a:r>
              <a:rPr lang="ru-RU" sz="2800" b="1" dirty="0"/>
              <a:t>. </a:t>
            </a:r>
            <a:endParaRPr lang="ru-RU" sz="28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3645024"/>
            <a:ext cx="3672408" cy="288032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158" y="3645024"/>
            <a:ext cx="3929290" cy="288032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189180104"/>
              </p:ext>
            </p:extLst>
          </p:nvPr>
        </p:nvGraphicFramePr>
        <p:xfrm>
          <a:off x="142876" y="0"/>
          <a:ext cx="9001156" cy="2060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Таблица 2"/>
          <p:cNvGraphicFramePr>
            <a:graphicFrameLocks noGrp="1"/>
          </p:cNvGraphicFramePr>
          <p:nvPr>
            <p:extLst>
              <p:ext uri="{D42A27DB-BD31-4B8C-83A1-F6EECF244321}">
                <p14:modId xmlns:p14="http://schemas.microsoft.com/office/powerpoint/2010/main" val="2470106531"/>
              </p:ext>
            </p:extLst>
          </p:nvPr>
        </p:nvGraphicFramePr>
        <p:xfrm>
          <a:off x="0" y="836712"/>
          <a:ext cx="9036496" cy="5904658"/>
        </p:xfrm>
        <a:graphic>
          <a:graphicData uri="http://schemas.openxmlformats.org/drawingml/2006/table">
            <a:tbl>
              <a:tblPr>
                <a:tableStyleId>{5C22544A-7EE6-4342-B048-85BDC9FD1C3A}</a:tableStyleId>
              </a:tblPr>
              <a:tblGrid>
                <a:gridCol w="1436674"/>
                <a:gridCol w="1436674"/>
                <a:gridCol w="1397215"/>
                <a:gridCol w="936258"/>
                <a:gridCol w="1124590"/>
                <a:gridCol w="1235791"/>
                <a:gridCol w="1237587"/>
                <a:gridCol w="231707"/>
              </a:tblGrid>
              <a:tr h="625549">
                <a:tc rowSpan="2">
                  <a:txBody>
                    <a:bodyPr/>
                    <a:lstStyle/>
                    <a:p>
                      <a:pPr algn="ctr">
                        <a:spcAft>
                          <a:spcPts val="0"/>
                        </a:spcAft>
                      </a:pP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gridSpan="2">
                  <a:txBody>
                    <a:bodyPr/>
                    <a:lstStyle/>
                    <a:p>
                      <a:pPr algn="ctr">
                        <a:spcAft>
                          <a:spcPts val="0"/>
                        </a:spcAft>
                      </a:pPr>
                      <a:r>
                        <a:rPr lang="ru-RU" sz="1000" spc="50">
                          <a:effectLst/>
                        </a:rPr>
                        <a:t>Тажриба вариантлари</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hMerge="1">
                  <a:txBody>
                    <a:bodyPr/>
                    <a:lstStyle/>
                    <a:p>
                      <a:endParaRPr lang="ru-RU"/>
                    </a:p>
                  </a:txBody>
                  <a:tcPr/>
                </a:tc>
                <a:tc rowSpan="2">
                  <a:txBody>
                    <a:bodyPr/>
                    <a:lstStyle/>
                    <a:p>
                      <a:pPr marL="71755" marR="71755" algn="ctr">
                        <a:spcAft>
                          <a:spcPts val="0"/>
                        </a:spcAft>
                      </a:pPr>
                      <a:r>
                        <a:rPr lang="ru-RU" sz="1000" spc="50">
                          <a:effectLst/>
                        </a:rPr>
                        <a:t>Ҳосилдорлик, ц/га</a:t>
                      </a:r>
                      <a:endParaRPr lang="ru-RU" sz="1000">
                        <a:effectLst/>
                        <a:latin typeface="Times New Roman" panose="02020603050405020304" pitchFamily="18" charset="0"/>
                        <a:ea typeface="Times New Roman" panose="02020603050405020304" pitchFamily="18" charset="0"/>
                      </a:endParaRPr>
                    </a:p>
                  </a:txBody>
                  <a:tcPr marL="23184" marR="23184" marT="0" marB="0" vert="vert270" anchor="ctr"/>
                </a:tc>
                <a:tc gridSpan="2">
                  <a:txBody>
                    <a:bodyPr/>
                    <a:lstStyle/>
                    <a:p>
                      <a:pPr algn="ctr">
                        <a:spcAft>
                          <a:spcPts val="0"/>
                        </a:spcAft>
                      </a:pPr>
                      <a:r>
                        <a:rPr lang="ru-RU" sz="1000" spc="50">
                          <a:effectLst/>
                        </a:rPr>
                        <a:t>Шу жумладан товар ҳосил</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hMerge="1">
                  <a:txBody>
                    <a:bodyPr/>
                    <a:lstStyle/>
                    <a:p>
                      <a:endParaRPr lang="ru-RU"/>
                    </a:p>
                  </a:txBody>
                  <a:tcPr/>
                </a:tc>
                <a:tc gridSpan="2">
                  <a:txBody>
                    <a:bodyPr/>
                    <a:lstStyle/>
                    <a:p>
                      <a:pPr algn="ctr">
                        <a:spcAft>
                          <a:spcPts val="0"/>
                        </a:spcAft>
                      </a:pPr>
                      <a:r>
                        <a:rPr lang="ru-RU" sz="1000" spc="50">
                          <a:effectLst/>
                        </a:rPr>
                        <a:t>Бир гектардан олинадиган туганаклар сони, минг дона</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hMerge="1">
                  <a:txBody>
                    <a:bodyPr/>
                    <a:lstStyle/>
                    <a:p>
                      <a:endParaRPr lang="ru-RU"/>
                    </a:p>
                  </a:txBody>
                  <a:tcPr/>
                </a:tc>
              </a:tr>
              <a:tr h="625549">
                <a:tc vMerge="1">
                  <a:txBody>
                    <a:bodyPr/>
                    <a:lstStyle/>
                    <a:p>
                      <a:endParaRPr lang="ru-RU"/>
                    </a:p>
                  </a:txBody>
                  <a:tcPr/>
                </a:tc>
                <a:tc>
                  <a:txBody>
                    <a:bodyPr/>
                    <a:lstStyle/>
                    <a:p>
                      <a:pPr algn="ctr">
                        <a:spcAft>
                          <a:spcPts val="0"/>
                        </a:spcAft>
                      </a:pPr>
                      <a:r>
                        <a:rPr lang="ru-RU" sz="1000" spc="50">
                          <a:effectLst/>
                        </a:rPr>
                        <a:t>Суғориш эгатлари узунлиги, м</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Эгатдаги сув оқими, л</a:t>
                      </a:r>
                      <a:r>
                        <a:rPr lang="uz-Cyrl-UZ" sz="1000" spc="50">
                          <a:effectLst/>
                        </a:rPr>
                        <a:t>/</a:t>
                      </a:r>
                      <a:r>
                        <a:rPr lang="ru-RU" sz="1000" spc="50">
                          <a:effectLst/>
                        </a:rPr>
                        <a:t>сек.</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vMerge="1">
                  <a:txBody>
                    <a:bodyPr/>
                    <a:lstStyle/>
                    <a:p>
                      <a:endParaRPr lang="ru-RU"/>
                    </a:p>
                  </a:txBody>
                  <a:tcPr/>
                </a:tc>
                <a:tc>
                  <a:txBody>
                    <a:bodyPr/>
                    <a:lstStyle/>
                    <a:p>
                      <a:pPr algn="ctr">
                        <a:spcAft>
                          <a:spcPts val="0"/>
                        </a:spcAft>
                      </a:pPr>
                      <a:r>
                        <a:rPr lang="ru-RU" sz="1000" spc="50">
                          <a:effectLst/>
                        </a:rPr>
                        <a:t>ц/га</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жами</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уруғлик</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36969">
                <a:tc>
                  <a:txBody>
                    <a:bodyPr/>
                    <a:lstStyle/>
                    <a:p>
                      <a:pPr algn="ctr">
                        <a:spcAft>
                          <a:spcPts val="0"/>
                        </a:spcAft>
                      </a:pPr>
                      <a:r>
                        <a:rPr lang="ru-RU" sz="1000" spc="50">
                          <a:effectLst/>
                        </a:rPr>
                        <a:t>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180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0,30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231,2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213,2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92,2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597,5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312,3</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36969">
                <a:tc>
                  <a:txBody>
                    <a:bodyPr/>
                    <a:lstStyle/>
                    <a:p>
                      <a:pPr algn="ctr">
                        <a:spcAft>
                          <a:spcPts val="0"/>
                        </a:spcAft>
                      </a:pPr>
                      <a:r>
                        <a:rPr lang="ru-RU" sz="1000" spc="50">
                          <a:effectLst/>
                        </a:rPr>
                        <a:t>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0,20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235,0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217,6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92,6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631,5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373,5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94560">
                <a:tc>
                  <a:txBody>
                    <a:bodyPr/>
                    <a:lstStyle/>
                    <a:p>
                      <a:pPr algn="ctr">
                        <a:spcAft>
                          <a:spcPts val="0"/>
                        </a:spcAft>
                      </a:pPr>
                      <a:r>
                        <a:rPr lang="ru-RU" sz="1000" spc="50">
                          <a:effectLst/>
                        </a:rPr>
                        <a:t>3</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0,15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219,8</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201,3</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91,6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611,1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339,5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94560">
                <a:tc>
                  <a:txBody>
                    <a:bodyPr/>
                    <a:lstStyle/>
                    <a:p>
                      <a:pPr algn="ctr">
                        <a:spcAft>
                          <a:spcPts val="0"/>
                        </a:spcAft>
                      </a:pPr>
                      <a:r>
                        <a:rPr lang="ru-RU" sz="1000" spc="50">
                          <a:effectLst/>
                        </a:rPr>
                        <a:t>4</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0,10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198,7</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181,0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91,1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570,4</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305,6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94560">
                <a:tc>
                  <a:txBody>
                    <a:bodyPr/>
                    <a:lstStyle/>
                    <a:p>
                      <a:pPr algn="ctr">
                        <a:spcAft>
                          <a:spcPts val="0"/>
                        </a:spcAft>
                      </a:pPr>
                      <a:r>
                        <a:rPr lang="ru-RU" sz="1000" spc="50">
                          <a:effectLst/>
                        </a:rPr>
                        <a:t>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120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0,30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225,2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209,7</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93,1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631,5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dirty="0">
                          <a:effectLst/>
                        </a:rPr>
                        <a:t>346,3</a:t>
                      </a:r>
                      <a:endParaRPr lang="ru-RU" sz="1000" dirty="0">
                        <a:effectLst/>
                        <a:latin typeface="Times New Roman" panose="02020603050405020304" pitchFamily="18" charset="0"/>
                        <a:ea typeface="Times New Roman" panose="02020603050405020304" pitchFamily="18" charset="0"/>
                      </a:endParaRPr>
                    </a:p>
                  </a:txBody>
                  <a:tcPr marL="23184" marR="23184" marT="0" marB="0" anchor="ctr"/>
                </a:tc>
              </a:tr>
              <a:tr h="336969">
                <a:tc>
                  <a:txBody>
                    <a:bodyPr/>
                    <a:lstStyle/>
                    <a:p>
                      <a:pPr algn="ctr">
                        <a:spcAft>
                          <a:spcPts val="0"/>
                        </a:spcAft>
                      </a:pPr>
                      <a:r>
                        <a:rPr lang="ru-RU" sz="1000" spc="50">
                          <a:effectLst/>
                        </a:rPr>
                        <a:t>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0,20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231,7</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216,9</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93,6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638,3</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373,5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469162">
                <a:tc>
                  <a:txBody>
                    <a:bodyPr/>
                    <a:lstStyle/>
                    <a:p>
                      <a:pPr algn="ctr">
                        <a:spcAft>
                          <a:spcPts val="0"/>
                        </a:spcAft>
                      </a:pPr>
                      <a:r>
                        <a:rPr lang="ru-RU" sz="1000" spc="50">
                          <a:effectLst/>
                        </a:rPr>
                        <a:t>7</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0,15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236,1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222,2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94,1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672,2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400,6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94560">
                <a:tc>
                  <a:txBody>
                    <a:bodyPr/>
                    <a:lstStyle/>
                    <a:p>
                      <a:pPr algn="ctr">
                        <a:spcAft>
                          <a:spcPts val="0"/>
                        </a:spcAft>
                      </a:pPr>
                      <a:r>
                        <a:rPr lang="ru-RU" sz="1000" spc="50">
                          <a:effectLst/>
                        </a:rPr>
                        <a:t>8</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0,10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214,1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199,1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93,0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631,5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339,5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36969">
                <a:tc>
                  <a:txBody>
                    <a:bodyPr/>
                    <a:lstStyle/>
                    <a:p>
                      <a:pPr algn="ctr">
                        <a:spcAft>
                          <a:spcPts val="0"/>
                        </a:spcAft>
                      </a:pPr>
                      <a:r>
                        <a:rPr lang="ru-RU" sz="1000" spc="50">
                          <a:effectLst/>
                        </a:rPr>
                        <a:t>9</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0,30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217,0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201,4</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92,8</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658,6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353,1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469162">
                <a:tc>
                  <a:txBody>
                    <a:bodyPr/>
                    <a:lstStyle/>
                    <a:p>
                      <a:pPr algn="ctr">
                        <a:spcAft>
                          <a:spcPts val="0"/>
                        </a:spcAft>
                      </a:pPr>
                      <a:r>
                        <a:rPr lang="ru-RU" sz="1000" spc="50">
                          <a:effectLst/>
                        </a:rPr>
                        <a:t>10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0,20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220,7</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205,5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93,1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679,0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359,9</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94560">
                <a:tc>
                  <a:txBody>
                    <a:bodyPr/>
                    <a:lstStyle/>
                    <a:p>
                      <a:pPr algn="ctr">
                        <a:spcAft>
                          <a:spcPts val="0"/>
                        </a:spcAft>
                      </a:pPr>
                      <a:r>
                        <a:rPr lang="ru-RU" sz="1000" spc="50">
                          <a:effectLst/>
                        </a:rPr>
                        <a:t>11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0,15</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223,0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209,4</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93,9</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692,6</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380,2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r>
              <a:tr h="394560">
                <a:tc>
                  <a:txBody>
                    <a:bodyPr/>
                    <a:lstStyle/>
                    <a:p>
                      <a:pPr algn="ctr">
                        <a:spcAft>
                          <a:spcPts val="0"/>
                        </a:spcAft>
                      </a:pPr>
                      <a:r>
                        <a:rPr lang="ru-RU" sz="1000" spc="50">
                          <a:effectLst/>
                        </a:rPr>
                        <a:t>12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a:t>
                      </a:r>
                      <a:r>
                        <a:rPr lang="uz-Cyrl-UZ" sz="1000" spc="50">
                          <a:effectLst/>
                        </a:rPr>
                        <a:t>/</a:t>
                      </a:r>
                      <a:r>
                        <a:rPr lang="ru-RU" sz="1000" spc="50">
                          <a:effectLst/>
                        </a:rPr>
                        <a:t>–</a:t>
                      </a:r>
                      <a:r>
                        <a:rPr lang="uz-Cyrl-UZ" sz="1000" spc="50">
                          <a:effectLst/>
                        </a:rPr>
                        <a:t>/</a:t>
                      </a: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0,10</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237,1</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223,4</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94,2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a:effectLst/>
                        </a:rPr>
                        <a:t>706,2</a:t>
                      </a:r>
                      <a:endParaRPr lang="ru-RU" sz="1000">
                        <a:effectLst/>
                        <a:latin typeface="Times New Roman" panose="02020603050405020304" pitchFamily="18" charset="0"/>
                        <a:ea typeface="Times New Roman" panose="02020603050405020304" pitchFamily="18" charset="0"/>
                      </a:endParaRPr>
                    </a:p>
                  </a:txBody>
                  <a:tcPr marL="23184" marR="23184" marT="0" marB="0" anchor="ctr"/>
                </a:tc>
                <a:tc>
                  <a:txBody>
                    <a:bodyPr/>
                    <a:lstStyle/>
                    <a:p>
                      <a:pPr algn="ctr">
                        <a:spcAft>
                          <a:spcPts val="0"/>
                        </a:spcAft>
                      </a:pPr>
                      <a:r>
                        <a:rPr lang="ru-RU" sz="1000" spc="50" dirty="0">
                          <a:effectLst/>
                        </a:rPr>
                        <a:t>407,4</a:t>
                      </a:r>
                      <a:endParaRPr lang="ru-RU" sz="1000" dirty="0">
                        <a:effectLst/>
                        <a:latin typeface="Times New Roman" panose="02020603050405020304" pitchFamily="18" charset="0"/>
                        <a:ea typeface="Times New Roman" panose="02020603050405020304" pitchFamily="18" charset="0"/>
                      </a:endParaRPr>
                    </a:p>
                  </a:txBody>
                  <a:tcPr marL="23184" marR="23184" marT="0" marB="0" anchor="ct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539552" y="0"/>
            <a:ext cx="7729487" cy="1007839"/>
          </a:xfrm>
        </p:spPr>
        <p:style>
          <a:lnRef idx="3">
            <a:schemeClr val="lt1"/>
          </a:lnRef>
          <a:fillRef idx="1">
            <a:schemeClr val="accent1"/>
          </a:fillRef>
          <a:effectRef idx="1">
            <a:schemeClr val="accent1"/>
          </a:effectRef>
          <a:fontRef idx="minor">
            <a:schemeClr val="lt1"/>
          </a:fontRef>
        </p:style>
        <p:txBody>
          <a:bodyPr>
            <a:noAutofit/>
          </a:bodyPr>
          <a:lstStyle/>
          <a:p>
            <a:pPr algn="ctr">
              <a:defRPr/>
            </a:pPr>
            <a:r>
              <a:rPr lang="ru-RU" sz="3600" b="1" dirty="0"/>
              <a:t>Колорадо </a:t>
            </a:r>
            <a:r>
              <a:rPr lang="ru-RU" sz="3600" b="1" dirty="0" err="1"/>
              <a:t>қўнғизи</a:t>
            </a:r>
            <a:r>
              <a:rPr lang="ru-RU" sz="3600" b="1" dirty="0"/>
              <a:t> </a:t>
            </a:r>
            <a:r>
              <a:rPr lang="ru-RU" sz="3600" b="1" dirty="0" err="1"/>
              <a:t>ва</a:t>
            </a:r>
            <a:r>
              <a:rPr lang="ru-RU" sz="3600" b="1" dirty="0"/>
              <a:t> </a:t>
            </a:r>
            <a:r>
              <a:rPr lang="ru-RU" sz="3600" b="1" dirty="0" err="1"/>
              <a:t>унга</a:t>
            </a:r>
            <a:r>
              <a:rPr lang="ru-RU" sz="3600" b="1" dirty="0"/>
              <a:t> </a:t>
            </a:r>
            <a:r>
              <a:rPr lang="ru-RU" sz="3600" b="1" dirty="0" err="1"/>
              <a:t>қарши</a:t>
            </a:r>
            <a:r>
              <a:rPr lang="ru-RU" sz="3600" b="1" dirty="0"/>
              <a:t> </a:t>
            </a:r>
            <a:r>
              <a:rPr lang="ru-RU" sz="3600" b="1" dirty="0" err="1"/>
              <a:t>курашиш</a:t>
            </a:r>
            <a:r>
              <a:rPr lang="ru-RU" sz="3600" b="1" dirty="0"/>
              <a:t>. </a:t>
            </a:r>
            <a:endParaRPr lang="ru-RU" sz="36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Объект 3"/>
          <p:cNvSpPr>
            <a:spLocks noGrp="1"/>
          </p:cNvSpPr>
          <p:nvPr>
            <p:ph idx="1"/>
          </p:nvPr>
        </p:nvSpPr>
        <p:spPr>
          <a:xfrm>
            <a:off x="107504" y="1196752"/>
            <a:ext cx="8784976" cy="2880320"/>
          </a:xfrm>
        </p:spPr>
        <p:txBody>
          <a:bodyPr>
            <a:normAutofit fontScale="62500" lnSpcReduction="20000"/>
          </a:bodyPr>
          <a:lstStyle/>
          <a:p>
            <a:pPr algn="just"/>
            <a:r>
              <a:rPr lang="ru-RU" dirty="0" err="1"/>
              <a:t>Кейинги</a:t>
            </a:r>
            <a:r>
              <a:rPr lang="ru-RU" dirty="0"/>
              <a:t> </a:t>
            </a:r>
            <a:r>
              <a:rPr lang="ru-RU" dirty="0" err="1"/>
              <a:t>йилларда</a:t>
            </a:r>
            <a:r>
              <a:rPr lang="ru-RU" dirty="0"/>
              <a:t> картошка </a:t>
            </a:r>
            <a:r>
              <a:rPr lang="ru-RU" dirty="0" err="1"/>
              <a:t>пайкалларида</a:t>
            </a:r>
            <a:r>
              <a:rPr lang="ru-RU" dirty="0"/>
              <a:t> </a:t>
            </a:r>
            <a:r>
              <a:rPr lang="ru-RU" dirty="0" err="1"/>
              <a:t>бу</a:t>
            </a:r>
            <a:r>
              <a:rPr lang="ru-RU" dirty="0"/>
              <a:t> </a:t>
            </a:r>
            <a:r>
              <a:rPr lang="ru-RU" dirty="0" err="1"/>
              <a:t>зараркунанданинг</a:t>
            </a:r>
            <a:r>
              <a:rPr lang="ru-RU" dirty="0"/>
              <a:t> </a:t>
            </a:r>
            <a:r>
              <a:rPr lang="ru-RU" dirty="0" err="1"/>
              <a:t>кенг</a:t>
            </a:r>
            <a:r>
              <a:rPr lang="ru-RU" dirty="0"/>
              <a:t> </a:t>
            </a:r>
            <a:r>
              <a:rPr lang="ru-RU" dirty="0" err="1"/>
              <a:t>тарқалганлиги</a:t>
            </a:r>
            <a:r>
              <a:rPr lang="ru-RU" dirty="0"/>
              <a:t> </a:t>
            </a:r>
            <a:r>
              <a:rPr lang="ru-RU" dirty="0" err="1"/>
              <a:t>барча</a:t>
            </a:r>
            <a:r>
              <a:rPr lang="ru-RU" dirty="0"/>
              <a:t> </a:t>
            </a:r>
            <a:r>
              <a:rPr lang="ru-RU" dirty="0" err="1"/>
              <a:t>хўжаликларда</a:t>
            </a:r>
            <a:r>
              <a:rPr lang="ru-RU" dirty="0"/>
              <a:t> </a:t>
            </a:r>
            <a:r>
              <a:rPr lang="ru-RU" dirty="0" err="1"/>
              <a:t>етиштирилган</a:t>
            </a:r>
            <a:r>
              <a:rPr lang="ru-RU" dirty="0"/>
              <a:t> </a:t>
            </a:r>
            <a:r>
              <a:rPr lang="ru-RU" dirty="0" err="1"/>
              <a:t>ҳосилга</a:t>
            </a:r>
            <a:r>
              <a:rPr lang="ru-RU" dirty="0"/>
              <a:t> </a:t>
            </a:r>
            <a:r>
              <a:rPr lang="ru-RU" dirty="0" err="1"/>
              <a:t>сезиларли</a:t>
            </a:r>
            <a:r>
              <a:rPr lang="ru-RU" dirty="0"/>
              <a:t> </a:t>
            </a:r>
            <a:r>
              <a:rPr lang="ru-RU" dirty="0" err="1"/>
              <a:t>зарар</a:t>
            </a:r>
            <a:r>
              <a:rPr lang="ru-RU" dirty="0"/>
              <a:t> </a:t>
            </a:r>
            <a:r>
              <a:rPr lang="ru-RU" dirty="0" err="1"/>
              <a:t>келтирмоқда</a:t>
            </a:r>
            <a:r>
              <a:rPr lang="ru-RU" dirty="0"/>
              <a:t>.</a:t>
            </a:r>
          </a:p>
          <a:p>
            <a:pPr algn="just"/>
            <a:r>
              <a:rPr lang="ru-RU" dirty="0" err="1"/>
              <a:t>Унга</a:t>
            </a:r>
            <a:r>
              <a:rPr lang="ru-RU" dirty="0"/>
              <a:t> </a:t>
            </a:r>
            <a:r>
              <a:rPr lang="ru-RU" dirty="0" err="1"/>
              <a:t>қарши</a:t>
            </a:r>
            <a:r>
              <a:rPr lang="ru-RU" dirty="0"/>
              <a:t> </a:t>
            </a:r>
            <a:r>
              <a:rPr lang="ru-RU" dirty="0" err="1"/>
              <a:t>курашда</a:t>
            </a:r>
            <a:r>
              <a:rPr lang="ru-RU" dirty="0"/>
              <a:t>: агротехник </a:t>
            </a:r>
            <a:r>
              <a:rPr lang="ru-RU" dirty="0" err="1"/>
              <a:t>чоралар</a:t>
            </a:r>
            <a:r>
              <a:rPr lang="ru-RU" dirty="0"/>
              <a:t> </a:t>
            </a:r>
            <a:r>
              <a:rPr lang="ru-RU" dirty="0" err="1"/>
              <a:t>чидамли</a:t>
            </a:r>
            <a:r>
              <a:rPr lang="ru-RU" dirty="0"/>
              <a:t> </a:t>
            </a:r>
            <a:r>
              <a:rPr lang="ru-RU" dirty="0" err="1"/>
              <a:t>навлар</a:t>
            </a:r>
            <a:r>
              <a:rPr lang="ru-RU" dirty="0"/>
              <a:t> (</a:t>
            </a:r>
            <a:r>
              <a:rPr lang="ru-RU" dirty="0" err="1"/>
              <a:t>Бе-лорусский</a:t>
            </a:r>
            <a:r>
              <a:rPr lang="ru-RU" dirty="0"/>
              <a:t> ранний, </a:t>
            </a:r>
            <a:r>
              <a:rPr lang="ru-RU" dirty="0" err="1"/>
              <a:t>Детскосельский</a:t>
            </a:r>
            <a:r>
              <a:rPr lang="ru-RU" dirty="0"/>
              <a:t>, Огонёк, </a:t>
            </a:r>
            <a:r>
              <a:rPr lang="ru-RU" dirty="0" err="1"/>
              <a:t>Зарафшон</a:t>
            </a:r>
            <a:r>
              <a:rPr lang="ru-RU" dirty="0"/>
              <a:t>, Невский, Гатчинский, Темп, Бардошли-3 </a:t>
            </a:r>
            <a:r>
              <a:rPr lang="ru-RU" dirty="0" err="1"/>
              <a:t>кабилар</a:t>
            </a:r>
            <a:r>
              <a:rPr lang="ru-RU" dirty="0"/>
              <a:t>) </a:t>
            </a:r>
            <a:r>
              <a:rPr lang="ru-RU" dirty="0" err="1"/>
              <a:t>экиш</a:t>
            </a:r>
            <a:r>
              <a:rPr lang="ru-RU" dirty="0"/>
              <a:t>, </a:t>
            </a:r>
            <a:r>
              <a:rPr lang="ru-RU" dirty="0" err="1"/>
              <a:t>шудгорни</a:t>
            </a:r>
            <a:r>
              <a:rPr lang="ru-RU" dirty="0"/>
              <a:t> </a:t>
            </a:r>
            <a:r>
              <a:rPr lang="ru-RU" dirty="0" err="1"/>
              <a:t>сифатли</a:t>
            </a:r>
            <a:r>
              <a:rPr lang="ru-RU" dirty="0"/>
              <a:t> </a:t>
            </a:r>
            <a:r>
              <a:rPr lang="ru-RU" dirty="0" err="1"/>
              <a:t>ўтказиш</a:t>
            </a:r>
            <a:r>
              <a:rPr lang="ru-RU" dirty="0"/>
              <a:t>, </a:t>
            </a:r>
            <a:r>
              <a:rPr lang="ru-RU" dirty="0" err="1"/>
              <a:t>ўтмишдош</a:t>
            </a:r>
            <a:r>
              <a:rPr lang="ru-RU" dirty="0"/>
              <a:t> </a:t>
            </a:r>
            <a:r>
              <a:rPr lang="ru-RU" dirty="0" err="1"/>
              <a:t>экинни</a:t>
            </a:r>
            <a:r>
              <a:rPr lang="ru-RU" dirty="0"/>
              <a:t> </a:t>
            </a:r>
            <a:r>
              <a:rPr lang="ru-RU" dirty="0" err="1"/>
              <a:t>тўғри</a:t>
            </a:r>
            <a:r>
              <a:rPr lang="ru-RU" dirty="0"/>
              <a:t> </a:t>
            </a:r>
            <a:r>
              <a:rPr lang="ru-RU" dirty="0" err="1"/>
              <a:t>танлаш</a:t>
            </a:r>
            <a:r>
              <a:rPr lang="ru-RU" dirty="0"/>
              <a:t>, </a:t>
            </a:r>
            <a:r>
              <a:rPr lang="ru-RU" dirty="0" err="1"/>
              <a:t>ўғитлаш</a:t>
            </a:r>
            <a:r>
              <a:rPr lang="ru-RU" dirty="0"/>
              <a:t>, </a:t>
            </a:r>
            <a:r>
              <a:rPr lang="ru-RU" dirty="0" err="1"/>
              <a:t>озиқлантиришнинг</a:t>
            </a:r>
            <a:r>
              <a:rPr lang="ru-RU" dirty="0"/>
              <a:t> </a:t>
            </a:r>
            <a:r>
              <a:rPr lang="ru-RU" dirty="0" err="1"/>
              <a:t>илмий</a:t>
            </a:r>
            <a:r>
              <a:rPr lang="ru-RU" dirty="0"/>
              <a:t> </a:t>
            </a:r>
            <a:r>
              <a:rPr lang="ru-RU" dirty="0" err="1"/>
              <a:t>системасига</a:t>
            </a:r>
            <a:r>
              <a:rPr lang="ru-RU" dirty="0"/>
              <a:t> </a:t>
            </a:r>
            <a:r>
              <a:rPr lang="ru-RU" dirty="0" err="1"/>
              <a:t>амал</a:t>
            </a:r>
            <a:r>
              <a:rPr lang="ru-RU" dirty="0"/>
              <a:t> </a:t>
            </a:r>
            <a:r>
              <a:rPr lang="ru-RU" dirty="0" err="1"/>
              <a:t>қилиш</a:t>
            </a:r>
            <a:r>
              <a:rPr lang="ru-RU" dirty="0"/>
              <a:t>, </a:t>
            </a:r>
            <a:r>
              <a:rPr lang="ru-RU" dirty="0" err="1"/>
              <a:t>қатор</a:t>
            </a:r>
            <a:r>
              <a:rPr lang="ru-RU" dirty="0"/>
              <a:t> </a:t>
            </a:r>
            <a:r>
              <a:rPr lang="ru-RU" dirty="0" err="1"/>
              <a:t>ораларини</a:t>
            </a:r>
            <a:r>
              <a:rPr lang="ru-RU" dirty="0"/>
              <a:t> </a:t>
            </a:r>
            <a:r>
              <a:rPr lang="ru-RU" dirty="0" err="1"/>
              <a:t>ўз</a:t>
            </a:r>
            <a:r>
              <a:rPr lang="ru-RU" dirty="0"/>
              <a:t> </a:t>
            </a:r>
            <a:r>
              <a:rPr lang="ru-RU" dirty="0" err="1"/>
              <a:t>вақтида</a:t>
            </a:r>
            <a:r>
              <a:rPr lang="ru-RU" dirty="0"/>
              <a:t> </a:t>
            </a:r>
            <a:r>
              <a:rPr lang="ru-RU" dirty="0" err="1"/>
              <a:t>юмшатиб</a:t>
            </a:r>
            <a:r>
              <a:rPr lang="ru-RU" dirty="0"/>
              <a:t> </a:t>
            </a:r>
            <a:r>
              <a:rPr lang="ru-RU" dirty="0" err="1"/>
              <a:t>туриш</a:t>
            </a:r>
            <a:r>
              <a:rPr lang="ru-RU" dirty="0"/>
              <a:t>, </a:t>
            </a:r>
            <a:r>
              <a:rPr lang="ru-RU" dirty="0" err="1"/>
              <a:t>суғоришни</a:t>
            </a:r>
            <a:r>
              <a:rPr lang="ru-RU" dirty="0"/>
              <a:t> </a:t>
            </a:r>
            <a:r>
              <a:rPr lang="ru-RU" dirty="0" err="1"/>
              <a:t>кечиктирмаслик</a:t>
            </a:r>
            <a:r>
              <a:rPr lang="ru-RU" dirty="0"/>
              <a:t>, </a:t>
            </a:r>
            <a:r>
              <a:rPr lang="ru-RU" dirty="0" err="1"/>
              <a:t>эрта</a:t>
            </a:r>
            <a:r>
              <a:rPr lang="ru-RU" dirty="0"/>
              <a:t> </a:t>
            </a:r>
            <a:r>
              <a:rPr lang="ru-RU" dirty="0" err="1"/>
              <a:t>экиш</a:t>
            </a:r>
            <a:r>
              <a:rPr lang="ru-RU" dirty="0"/>
              <a:t> (</a:t>
            </a:r>
            <a:r>
              <a:rPr lang="ru-RU" dirty="0" err="1"/>
              <a:t>айниқса</a:t>
            </a:r>
            <a:r>
              <a:rPr lang="ru-RU" dirty="0"/>
              <a:t> </a:t>
            </a:r>
            <a:r>
              <a:rPr lang="ru-RU" dirty="0" err="1"/>
              <a:t>эртаги</a:t>
            </a:r>
            <a:r>
              <a:rPr lang="ru-RU" dirty="0"/>
              <a:t> картошка </a:t>
            </a:r>
            <a:r>
              <a:rPr lang="ru-RU" dirty="0" err="1"/>
              <a:t>колорадо</a:t>
            </a:r>
            <a:r>
              <a:rPr lang="ru-RU" dirty="0"/>
              <a:t> </a:t>
            </a:r>
            <a:r>
              <a:rPr lang="ru-RU" dirty="0" err="1"/>
              <a:t>қўнғизи</a:t>
            </a:r>
            <a:r>
              <a:rPr lang="ru-RU" dirty="0"/>
              <a:t> </a:t>
            </a:r>
            <a:r>
              <a:rPr lang="ru-RU" dirty="0" err="1"/>
              <a:t>чиққунча</a:t>
            </a:r>
            <a:r>
              <a:rPr lang="ru-RU" dirty="0"/>
              <a:t> </a:t>
            </a:r>
            <a:r>
              <a:rPr lang="ru-RU" dirty="0" err="1"/>
              <a:t>пишиб</a:t>
            </a:r>
            <a:r>
              <a:rPr lang="ru-RU" dirty="0"/>
              <a:t> </a:t>
            </a:r>
            <a:r>
              <a:rPr lang="ru-RU" dirty="0" err="1"/>
              <a:t>улгуради</a:t>
            </a:r>
            <a:r>
              <a:rPr lang="ru-RU" dirty="0"/>
              <a:t>), </a:t>
            </a:r>
            <a:r>
              <a:rPr lang="ru-RU" dirty="0" err="1"/>
              <a:t>палакни</a:t>
            </a:r>
            <a:r>
              <a:rPr lang="ru-RU" dirty="0"/>
              <a:t> </a:t>
            </a:r>
            <a:r>
              <a:rPr lang="ru-RU" dirty="0" err="1"/>
              <a:t>ҳосил</a:t>
            </a:r>
            <a:r>
              <a:rPr lang="ru-RU" dirty="0"/>
              <a:t> </a:t>
            </a:r>
            <a:r>
              <a:rPr lang="ru-RU" dirty="0" err="1"/>
              <a:t>ковлаш</a:t>
            </a:r>
            <a:r>
              <a:rPr lang="ru-RU" dirty="0"/>
              <a:t> </a:t>
            </a:r>
            <a:r>
              <a:rPr lang="ru-RU" dirty="0" err="1"/>
              <a:t>олдидан</a:t>
            </a:r>
            <a:r>
              <a:rPr lang="ru-RU" dirty="0"/>
              <a:t> </a:t>
            </a:r>
            <a:r>
              <a:rPr lang="ru-RU" dirty="0" err="1"/>
              <a:t>ўриб</a:t>
            </a:r>
            <a:r>
              <a:rPr lang="ru-RU" dirty="0"/>
              <a:t> </a:t>
            </a:r>
            <a:r>
              <a:rPr lang="ru-RU" dirty="0" err="1"/>
              <a:t>ташлаш</a:t>
            </a:r>
            <a:r>
              <a:rPr lang="ru-RU" dirty="0"/>
              <a:t> </a:t>
            </a:r>
            <a:r>
              <a:rPr lang="ru-RU" dirty="0" err="1"/>
              <a:t>кабилар</a:t>
            </a:r>
            <a:r>
              <a:rPr lang="ru-RU" dirty="0"/>
              <a:t> </a:t>
            </a:r>
            <a:r>
              <a:rPr lang="ru-RU" dirty="0" err="1"/>
              <a:t>киради</a:t>
            </a:r>
            <a:r>
              <a:rPr lang="ru-RU" dirty="0"/>
              <a:t>. </a:t>
            </a:r>
            <a:r>
              <a:rPr lang="ru-RU" dirty="0" err="1"/>
              <a:t>Кимёвий</a:t>
            </a:r>
            <a:r>
              <a:rPr lang="ru-RU" dirty="0"/>
              <a:t> </a:t>
            </a:r>
            <a:r>
              <a:rPr lang="ru-RU" dirty="0" err="1"/>
              <a:t>усулда</a:t>
            </a:r>
            <a:r>
              <a:rPr lang="ru-RU" dirty="0"/>
              <a:t> </a:t>
            </a:r>
            <a:r>
              <a:rPr lang="ru-RU" dirty="0" err="1"/>
              <a:t>эса</a:t>
            </a:r>
            <a:r>
              <a:rPr lang="ru-RU" dirty="0"/>
              <a:t> </a:t>
            </a:r>
            <a:r>
              <a:rPr lang="ru-RU" dirty="0" err="1"/>
              <a:t>амбуш</a:t>
            </a:r>
            <a:r>
              <a:rPr lang="ru-RU" dirty="0"/>
              <a:t> (0,2 л/га), </a:t>
            </a:r>
            <a:r>
              <a:rPr lang="ru-RU" dirty="0" err="1"/>
              <a:t>цимбуш</a:t>
            </a:r>
            <a:r>
              <a:rPr lang="ru-RU" dirty="0"/>
              <a:t> (0,2 л/га), </a:t>
            </a:r>
            <a:r>
              <a:rPr lang="ru-RU" dirty="0" err="1"/>
              <a:t>децис</a:t>
            </a:r>
            <a:r>
              <a:rPr lang="ru-RU" dirty="0"/>
              <a:t> (0,3 л/га), каратэ (0,6 л/га), </a:t>
            </a:r>
            <a:r>
              <a:rPr lang="ru-RU" dirty="0" err="1"/>
              <a:t>Фьюре</a:t>
            </a:r>
            <a:r>
              <a:rPr lang="ru-RU" dirty="0"/>
              <a:t> (0,15-0,2 л/га), Регент (0,02-0,03 кг/га), Адонис (0,12-0,15 л/га), </a:t>
            </a:r>
            <a:r>
              <a:rPr lang="ru-RU" dirty="0" err="1"/>
              <a:t>Моспилан</a:t>
            </a:r>
            <a:r>
              <a:rPr lang="ru-RU" dirty="0"/>
              <a:t> (0,020-0,025 кг/га) </a:t>
            </a:r>
            <a:r>
              <a:rPr lang="ru-RU" dirty="0" err="1"/>
              <a:t>ва</a:t>
            </a:r>
            <a:r>
              <a:rPr lang="ru-RU" dirty="0"/>
              <a:t> </a:t>
            </a:r>
            <a:r>
              <a:rPr lang="ru-RU" dirty="0" err="1"/>
              <a:t>бошқа</a:t>
            </a:r>
            <a:r>
              <a:rPr lang="ru-RU" dirty="0"/>
              <a:t> </a:t>
            </a:r>
            <a:r>
              <a:rPr lang="ru-RU" dirty="0" err="1"/>
              <a:t>препаратлар</a:t>
            </a:r>
            <a:r>
              <a:rPr lang="ru-RU" dirty="0"/>
              <a:t> </a:t>
            </a:r>
            <a:r>
              <a:rPr lang="ru-RU" dirty="0" err="1"/>
              <a:t>қўнғизлар</a:t>
            </a:r>
            <a:r>
              <a:rPr lang="ru-RU" dirty="0"/>
              <a:t> </a:t>
            </a:r>
            <a:r>
              <a:rPr lang="ru-RU" dirty="0" err="1"/>
              <a:t>тупроқдан</a:t>
            </a:r>
            <a:r>
              <a:rPr lang="ru-RU" dirty="0"/>
              <a:t> </a:t>
            </a:r>
            <a:r>
              <a:rPr lang="ru-RU" dirty="0" err="1"/>
              <a:t>қишлаб</a:t>
            </a:r>
            <a:r>
              <a:rPr lang="ru-RU" dirty="0"/>
              <a:t> </a:t>
            </a:r>
            <a:r>
              <a:rPr lang="ru-RU" dirty="0" err="1"/>
              <a:t>чиқиши</a:t>
            </a:r>
            <a:r>
              <a:rPr lang="ru-RU" dirty="0"/>
              <a:t> </a:t>
            </a:r>
            <a:r>
              <a:rPr lang="ru-RU" dirty="0" err="1"/>
              <a:t>биланоқ</a:t>
            </a:r>
            <a:r>
              <a:rPr lang="ru-RU" dirty="0"/>
              <a:t> 400-500 л </a:t>
            </a:r>
            <a:r>
              <a:rPr lang="ru-RU" dirty="0" err="1"/>
              <a:t>ишчи</a:t>
            </a:r>
            <a:r>
              <a:rPr lang="ru-RU" dirty="0"/>
              <a:t> </a:t>
            </a:r>
            <a:r>
              <a:rPr lang="ru-RU" dirty="0" err="1"/>
              <a:t>эритма</a:t>
            </a:r>
            <a:r>
              <a:rPr lang="ru-RU" dirty="0"/>
              <a:t> </a:t>
            </a:r>
            <a:r>
              <a:rPr lang="ru-RU" dirty="0" err="1"/>
              <a:t>тайёрланиб</a:t>
            </a:r>
            <a:r>
              <a:rPr lang="ru-RU" dirty="0"/>
              <a:t> </a:t>
            </a:r>
            <a:r>
              <a:rPr lang="ru-RU" dirty="0" err="1"/>
              <a:t>пуркагичлар</a:t>
            </a:r>
            <a:r>
              <a:rPr lang="ru-RU" dirty="0"/>
              <a:t> </a:t>
            </a:r>
            <a:r>
              <a:rPr lang="ru-RU" dirty="0" err="1"/>
              <a:t>ёрдамида</a:t>
            </a:r>
            <a:r>
              <a:rPr lang="ru-RU" dirty="0"/>
              <a:t> </a:t>
            </a:r>
            <a:r>
              <a:rPr lang="ru-RU" dirty="0" err="1"/>
              <a:t>сепилади</a:t>
            </a:r>
            <a:r>
              <a:rPr lang="ru-RU" dirty="0"/>
              <a:t>. </a:t>
            </a:r>
            <a:r>
              <a:rPr lang="ru-RU" dirty="0" err="1"/>
              <a:t>Зарур</a:t>
            </a:r>
            <a:r>
              <a:rPr lang="ru-RU" dirty="0"/>
              <a:t> </a:t>
            </a:r>
            <a:r>
              <a:rPr lang="ru-RU" dirty="0" err="1"/>
              <a:t>бўлса</a:t>
            </a:r>
            <a:r>
              <a:rPr lang="ru-RU" dirty="0"/>
              <a:t> 2-2,5 </a:t>
            </a:r>
            <a:r>
              <a:rPr lang="ru-RU" dirty="0" err="1"/>
              <a:t>ҳафтадан</a:t>
            </a:r>
            <a:r>
              <a:rPr lang="ru-RU" dirty="0"/>
              <a:t> </a:t>
            </a:r>
            <a:r>
              <a:rPr lang="ru-RU" dirty="0" err="1"/>
              <a:t>сўнг</a:t>
            </a:r>
            <a:r>
              <a:rPr lang="ru-RU" dirty="0"/>
              <a:t> </a:t>
            </a:r>
            <a:r>
              <a:rPr lang="ru-RU" dirty="0" err="1"/>
              <a:t>қайта</a:t>
            </a:r>
            <a:r>
              <a:rPr lang="ru-RU" dirty="0"/>
              <a:t> </a:t>
            </a:r>
            <a:r>
              <a:rPr lang="ru-RU" dirty="0" err="1"/>
              <a:t>дорилаш</a:t>
            </a:r>
            <a:r>
              <a:rPr lang="ru-RU" dirty="0"/>
              <a:t> </a:t>
            </a:r>
            <a:r>
              <a:rPr lang="ru-RU" dirty="0" err="1"/>
              <a:t>ўтказилади</a:t>
            </a:r>
            <a:r>
              <a:rPr lang="ru-RU" dirty="0"/>
              <a:t>. </a:t>
            </a:r>
            <a:r>
              <a:rPr lang="ru-RU" dirty="0" err="1"/>
              <a:t>Ҳосилни</a:t>
            </a:r>
            <a:r>
              <a:rPr lang="ru-RU" dirty="0"/>
              <a:t> </a:t>
            </a:r>
            <a:r>
              <a:rPr lang="ru-RU" dirty="0" err="1"/>
              <a:t>йиғиштиришга</a:t>
            </a:r>
            <a:r>
              <a:rPr lang="ru-RU" dirty="0"/>
              <a:t> 20-30 кун </a:t>
            </a:r>
            <a:r>
              <a:rPr lang="ru-RU" dirty="0" err="1"/>
              <a:t>қолганда</a:t>
            </a:r>
            <a:r>
              <a:rPr lang="ru-RU" dirty="0"/>
              <a:t> </a:t>
            </a:r>
            <a:r>
              <a:rPr lang="ru-RU" dirty="0" err="1"/>
              <a:t>кимёвий</a:t>
            </a:r>
            <a:r>
              <a:rPr lang="ru-RU" dirty="0"/>
              <a:t> </a:t>
            </a:r>
            <a:r>
              <a:rPr lang="ru-RU" dirty="0" err="1"/>
              <a:t>препаратлар</a:t>
            </a:r>
            <a:r>
              <a:rPr lang="ru-RU" dirty="0"/>
              <a:t> </a:t>
            </a:r>
            <a:r>
              <a:rPr lang="ru-RU" dirty="0" err="1"/>
              <a:t>билан</a:t>
            </a:r>
            <a:r>
              <a:rPr lang="ru-RU" dirty="0"/>
              <a:t> </a:t>
            </a:r>
            <a:r>
              <a:rPr lang="ru-RU" dirty="0" err="1"/>
              <a:t>қарши</a:t>
            </a:r>
            <a:r>
              <a:rPr lang="ru-RU" dirty="0"/>
              <a:t> </a:t>
            </a:r>
            <a:r>
              <a:rPr lang="ru-RU" dirty="0" err="1"/>
              <a:t>курашиш</a:t>
            </a:r>
            <a:r>
              <a:rPr lang="ru-RU" dirty="0"/>
              <a:t> </a:t>
            </a:r>
            <a:r>
              <a:rPr lang="ru-RU" dirty="0" err="1"/>
              <a:t>тўхтатилади</a:t>
            </a:r>
            <a:r>
              <a:rPr lang="ru-RU" dirty="0"/>
              <a:t>.</a:t>
            </a: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4265984"/>
            <a:ext cx="7488832" cy="2475383"/>
          </a:xfrm>
          <a:prstGeom prst="rect">
            <a:avLst/>
          </a:prstGeom>
        </p:spPr>
      </p:pic>
    </p:spTree>
    <p:extLst>
      <p:ext uri="{BB962C8B-B14F-4D97-AF65-F5344CB8AC3E}">
        <p14:creationId xmlns:p14="http://schemas.microsoft.com/office/powerpoint/2010/main" val="11251080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395288" y="0"/>
            <a:ext cx="8229600" cy="576263"/>
          </a:xfrm>
        </p:spPr>
        <p:txBody>
          <a:bodyPr rtlCol="0">
            <a:normAutofit fontScale="90000"/>
          </a:bodyPr>
          <a:lstStyle/>
          <a:p>
            <a:pPr algn="ctr" eaLnBrk="1" fontAlgn="auto" hangingPunct="1">
              <a:spcAft>
                <a:spcPts val="0"/>
              </a:spcAft>
              <a:defRPr/>
            </a:pPr>
            <a:r>
              <a:rPr lang="ru-RU" altLang="ru-RU" sz="4000" b="1" i="1" dirty="0" err="1" smtClean="0">
                <a:solidFill>
                  <a:srgbClr val="0000FF"/>
                </a:solidFill>
                <a:latin typeface="Times New Roman" panose="02020603050405020304" pitchFamily="18" charset="0"/>
                <a:cs typeface="Times New Roman" panose="02020603050405020304" pitchFamily="18" charset="0"/>
              </a:rPr>
              <a:t>Суғориш</a:t>
            </a:r>
            <a:endParaRPr lang="ru-RU" altLang="ru-RU" sz="4000" b="1" dirty="0">
              <a:solidFill>
                <a:srgbClr val="0000FF"/>
              </a:solidFill>
              <a:latin typeface="Times New Roman" panose="02020603050405020304" pitchFamily="18" charset="0"/>
              <a:cs typeface="Times New Roman" panose="02020603050405020304" pitchFamily="18" charset="0"/>
            </a:endParaRPr>
          </a:p>
        </p:txBody>
      </p:sp>
      <p:sp>
        <p:nvSpPr>
          <p:cNvPr id="168963" name="Rectangle 3"/>
          <p:cNvSpPr>
            <a:spLocks noGrp="1" noChangeArrowheads="1"/>
          </p:cNvSpPr>
          <p:nvPr>
            <p:ph idx="1"/>
          </p:nvPr>
        </p:nvSpPr>
        <p:spPr>
          <a:xfrm>
            <a:off x="395288" y="642938"/>
            <a:ext cx="8569325" cy="3146102"/>
          </a:xfrm>
          <a:blipFill>
            <a:blip r:embed="rId2"/>
            <a:tile tx="0" ty="0" sx="100000" sy="100000" flip="none" algn="tl"/>
          </a:blipFill>
        </p:spPr>
        <p:txBody>
          <a:bodyPr rtlCol="0">
            <a:noAutofit/>
          </a:bodyPr>
          <a:lstStyle/>
          <a:p>
            <a:r>
              <a:rPr lang="ru-RU" sz="2000" dirty="0" err="1"/>
              <a:t>Эртаги</a:t>
            </a:r>
            <a:r>
              <a:rPr lang="ru-RU" sz="2000" dirty="0"/>
              <a:t> картошка </a:t>
            </a:r>
            <a:r>
              <a:rPr lang="ru-RU" sz="2000" dirty="0" err="1"/>
              <a:t>экилгандан</a:t>
            </a:r>
            <a:r>
              <a:rPr lang="ru-RU" sz="2000" dirty="0"/>
              <a:t> </a:t>
            </a:r>
            <a:r>
              <a:rPr lang="ru-RU" sz="2000" dirty="0" err="1"/>
              <a:t>униб</a:t>
            </a:r>
            <a:r>
              <a:rPr lang="ru-RU" sz="2000" dirty="0"/>
              <a:t> </a:t>
            </a:r>
            <a:r>
              <a:rPr lang="ru-RU" sz="2000" dirty="0" err="1"/>
              <a:t>чиқишгача</a:t>
            </a:r>
            <a:r>
              <a:rPr lang="ru-RU" sz="2000" dirty="0"/>
              <a:t> </a:t>
            </a:r>
            <a:r>
              <a:rPr lang="ru-RU" sz="2000" dirty="0" err="1"/>
              <a:t>ёғингарчиликлар</a:t>
            </a:r>
            <a:r>
              <a:rPr lang="ru-RU" sz="2000" dirty="0"/>
              <a:t> </a:t>
            </a:r>
            <a:r>
              <a:rPr lang="ru-RU" sz="2000" dirty="0" err="1"/>
              <a:t>туфайли</a:t>
            </a:r>
            <a:r>
              <a:rPr lang="ru-RU" sz="2000" dirty="0"/>
              <a:t> </a:t>
            </a:r>
            <a:r>
              <a:rPr lang="ru-RU" sz="2000" dirty="0" err="1"/>
              <a:t>намлик</a:t>
            </a:r>
            <a:r>
              <a:rPr lang="ru-RU" sz="2000" dirty="0"/>
              <a:t> </a:t>
            </a:r>
            <a:r>
              <a:rPr lang="ru-RU" sz="2000" dirty="0" err="1"/>
              <a:t>етарли</a:t>
            </a:r>
            <a:r>
              <a:rPr lang="ru-RU" sz="2000" dirty="0"/>
              <a:t> </a:t>
            </a:r>
            <a:r>
              <a:rPr lang="ru-RU" sz="2000" dirty="0" err="1"/>
              <a:t>бўлгани</a:t>
            </a:r>
            <a:r>
              <a:rPr lang="ru-RU" sz="2000" dirty="0"/>
              <a:t> </a:t>
            </a:r>
            <a:r>
              <a:rPr lang="ru-RU" sz="2000" dirty="0" err="1"/>
              <a:t>учун</a:t>
            </a:r>
            <a:r>
              <a:rPr lang="ru-RU" sz="2000" dirty="0"/>
              <a:t> </a:t>
            </a:r>
            <a:r>
              <a:rPr lang="ru-RU" sz="2000" dirty="0" err="1"/>
              <a:t>қўшимча</a:t>
            </a:r>
            <a:r>
              <a:rPr lang="ru-RU" sz="2000" dirty="0"/>
              <a:t> </a:t>
            </a:r>
            <a:r>
              <a:rPr lang="ru-RU" sz="2000" dirty="0" err="1"/>
              <a:t>суғоришни</a:t>
            </a:r>
            <a:r>
              <a:rPr lang="ru-RU" sz="2000" dirty="0"/>
              <a:t>, </a:t>
            </a:r>
            <a:r>
              <a:rPr lang="ru-RU" sz="2000" dirty="0" err="1"/>
              <a:t>талаб</a:t>
            </a:r>
            <a:r>
              <a:rPr lang="ru-RU" sz="2000" dirty="0"/>
              <a:t> </a:t>
            </a:r>
            <a:r>
              <a:rPr lang="ru-RU" sz="2000" dirty="0" err="1"/>
              <a:t>этмайди</a:t>
            </a:r>
            <a:r>
              <a:rPr lang="ru-RU" sz="2000" dirty="0"/>
              <a:t>. </a:t>
            </a:r>
            <a:r>
              <a:rPr lang="ru-RU" sz="2000" dirty="0" err="1"/>
              <a:t>Униб</a:t>
            </a:r>
            <a:r>
              <a:rPr lang="ru-RU" sz="2000" dirty="0"/>
              <a:t> </a:t>
            </a:r>
            <a:r>
              <a:rPr lang="ru-RU" sz="2000" dirty="0" err="1"/>
              <a:t>чиққандан</a:t>
            </a:r>
            <a:r>
              <a:rPr lang="ru-RU" sz="2000" dirty="0"/>
              <a:t> </a:t>
            </a:r>
            <a:r>
              <a:rPr lang="ru-RU" sz="2000" dirty="0" err="1"/>
              <a:t>гуллашгача</a:t>
            </a:r>
            <a:r>
              <a:rPr lang="ru-RU" sz="2000" dirty="0"/>
              <a:t> 1</a:t>
            </a:r>
            <a:r>
              <a:rPr lang="uz-Cyrl-UZ" sz="2000" dirty="0"/>
              <a:t>-</a:t>
            </a:r>
            <a:r>
              <a:rPr lang="ru-RU" sz="2000" dirty="0"/>
              <a:t>2 марта </a:t>
            </a:r>
            <a:r>
              <a:rPr lang="ru-RU" sz="2000" dirty="0" err="1"/>
              <a:t>суғорилади</a:t>
            </a:r>
            <a:r>
              <a:rPr lang="ru-RU" sz="2000" dirty="0"/>
              <a:t>. </a:t>
            </a:r>
            <a:r>
              <a:rPr lang="ru-RU" sz="2000" dirty="0" err="1"/>
              <a:t>Гуллашдан</a:t>
            </a:r>
            <a:r>
              <a:rPr lang="ru-RU" sz="2000" dirty="0"/>
              <a:t> </a:t>
            </a:r>
            <a:r>
              <a:rPr lang="ru-RU" sz="2000" dirty="0" err="1"/>
              <a:t>пишишгача</a:t>
            </a:r>
            <a:r>
              <a:rPr lang="ru-RU" sz="2000" dirty="0"/>
              <a:t> </a:t>
            </a:r>
            <a:r>
              <a:rPr lang="ru-RU" sz="2000" dirty="0" err="1"/>
              <a:t>эса</a:t>
            </a:r>
            <a:r>
              <a:rPr lang="ru-RU" sz="2000" dirty="0"/>
              <a:t> 4</a:t>
            </a:r>
            <a:r>
              <a:rPr lang="uz-Cyrl-UZ" sz="2000" dirty="0"/>
              <a:t>-</a:t>
            </a:r>
            <a:r>
              <a:rPr lang="ru-RU" sz="2000" dirty="0"/>
              <a:t>6 марта </a:t>
            </a:r>
            <a:r>
              <a:rPr lang="ru-RU" sz="2000" dirty="0" err="1"/>
              <a:t>суғорилади</a:t>
            </a:r>
            <a:r>
              <a:rPr lang="ru-RU" sz="2000" dirty="0"/>
              <a:t> </a:t>
            </a:r>
            <a:r>
              <a:rPr lang="ru-RU" sz="2000" dirty="0" err="1"/>
              <a:t>ва</a:t>
            </a:r>
            <a:r>
              <a:rPr lang="ru-RU" sz="2000" dirty="0"/>
              <a:t> </a:t>
            </a:r>
            <a:r>
              <a:rPr lang="ru-RU" sz="2000" dirty="0" err="1"/>
              <a:t>тупроқ</a:t>
            </a:r>
            <a:r>
              <a:rPr lang="ru-RU" sz="2000" dirty="0"/>
              <a:t> </a:t>
            </a:r>
            <a:r>
              <a:rPr lang="ru-RU" sz="2000" dirty="0" err="1"/>
              <a:t>намлиги</a:t>
            </a:r>
            <a:r>
              <a:rPr lang="ru-RU" sz="2000" dirty="0"/>
              <a:t> 75</a:t>
            </a:r>
            <a:r>
              <a:rPr lang="uz-Cyrl-UZ" sz="2000" dirty="0"/>
              <a:t>-</a:t>
            </a:r>
            <a:r>
              <a:rPr lang="ru-RU" sz="2000" dirty="0"/>
              <a:t>85 % да </a:t>
            </a:r>
            <a:r>
              <a:rPr lang="ru-RU" sz="2000" dirty="0" err="1"/>
              <a:t>сақланади</a:t>
            </a:r>
            <a:r>
              <a:rPr lang="ru-RU" sz="2000" dirty="0"/>
              <a:t>. </a:t>
            </a:r>
            <a:r>
              <a:rPr lang="ru-RU" sz="2000" dirty="0" err="1"/>
              <a:t>Суғориш</a:t>
            </a:r>
            <a:r>
              <a:rPr lang="ru-RU" sz="2000" dirty="0"/>
              <a:t> </a:t>
            </a:r>
            <a:r>
              <a:rPr lang="ru-RU" sz="2000" dirty="0" err="1"/>
              <a:t>орасидаги</a:t>
            </a:r>
            <a:r>
              <a:rPr lang="ru-RU" sz="2000" dirty="0"/>
              <a:t> </a:t>
            </a:r>
            <a:r>
              <a:rPr lang="ru-RU" sz="2000" dirty="0" err="1"/>
              <a:t>давр</a:t>
            </a:r>
            <a:r>
              <a:rPr lang="ru-RU" sz="2000" dirty="0"/>
              <a:t> </a:t>
            </a:r>
            <a:r>
              <a:rPr lang="ru-RU" sz="2000" dirty="0" err="1"/>
              <a:t>дастлабки</a:t>
            </a:r>
            <a:r>
              <a:rPr lang="ru-RU" sz="2000" dirty="0"/>
              <a:t> </a:t>
            </a:r>
            <a:r>
              <a:rPr lang="ru-RU" sz="2000" dirty="0" err="1"/>
              <a:t>суғориш</a:t>
            </a:r>
            <a:r>
              <a:rPr lang="ru-RU" sz="2000" dirty="0"/>
              <a:t> </a:t>
            </a:r>
            <a:r>
              <a:rPr lang="ru-RU" sz="2000" dirty="0" err="1"/>
              <a:t>вақтларида</a:t>
            </a:r>
            <a:r>
              <a:rPr lang="ru-RU" sz="2000" dirty="0"/>
              <a:t>, кун </a:t>
            </a:r>
            <a:r>
              <a:rPr lang="ru-RU" sz="2000" dirty="0" err="1"/>
              <a:t>салқин</a:t>
            </a:r>
            <a:r>
              <a:rPr lang="ru-RU" sz="2000" dirty="0"/>
              <a:t> </a:t>
            </a:r>
            <a:r>
              <a:rPr lang="ru-RU" sz="2000" dirty="0" err="1"/>
              <a:t>бўлгани</a:t>
            </a:r>
            <a:r>
              <a:rPr lang="ru-RU" sz="2000" dirty="0"/>
              <a:t> </a:t>
            </a:r>
            <a:r>
              <a:rPr lang="ru-RU" sz="2000" dirty="0" err="1"/>
              <a:t>учун</a:t>
            </a:r>
            <a:r>
              <a:rPr lang="ru-RU" sz="2000" dirty="0"/>
              <a:t> </a:t>
            </a:r>
            <a:r>
              <a:rPr lang="ru-RU" sz="2000" dirty="0" err="1"/>
              <a:t>ҳар</a:t>
            </a:r>
            <a:r>
              <a:rPr lang="ru-RU" sz="2000" dirty="0"/>
              <a:t> 8</a:t>
            </a:r>
            <a:r>
              <a:rPr lang="uz-Cyrl-UZ" sz="2000" dirty="0"/>
              <a:t>-</a:t>
            </a:r>
            <a:r>
              <a:rPr lang="ru-RU" sz="2000" dirty="0"/>
              <a:t>10 </a:t>
            </a:r>
            <a:r>
              <a:rPr lang="ru-RU" sz="2000" dirty="0" err="1"/>
              <a:t>кунда</a:t>
            </a:r>
            <a:r>
              <a:rPr lang="ru-RU" sz="2000" dirty="0"/>
              <a:t>, </a:t>
            </a:r>
            <a:r>
              <a:rPr lang="ru-RU" sz="2000" dirty="0" err="1"/>
              <a:t>кейинчалик</a:t>
            </a:r>
            <a:r>
              <a:rPr lang="ru-RU" sz="2000" dirty="0"/>
              <a:t> </a:t>
            </a:r>
            <a:r>
              <a:rPr lang="ru-RU" sz="2000" dirty="0" err="1"/>
              <a:t>эса</a:t>
            </a:r>
            <a:r>
              <a:rPr lang="ru-RU" sz="2000" dirty="0"/>
              <a:t> </a:t>
            </a:r>
            <a:r>
              <a:rPr lang="ru-RU" sz="2000" dirty="0" err="1"/>
              <a:t>ҳар</a:t>
            </a:r>
            <a:r>
              <a:rPr lang="ru-RU" sz="2000" dirty="0"/>
              <a:t> 6</a:t>
            </a:r>
            <a:r>
              <a:rPr lang="uz-Cyrl-UZ" sz="2000" dirty="0"/>
              <a:t>-</a:t>
            </a:r>
            <a:r>
              <a:rPr lang="ru-RU" sz="2000" dirty="0"/>
              <a:t>7 </a:t>
            </a:r>
            <a:r>
              <a:rPr lang="ru-RU" sz="2000" dirty="0" err="1"/>
              <a:t>кунда</a:t>
            </a:r>
            <a:r>
              <a:rPr lang="ru-RU" sz="2000" dirty="0"/>
              <a:t> </a:t>
            </a:r>
            <a:r>
              <a:rPr lang="ru-RU" sz="2000" dirty="0" err="1"/>
              <a:t>намиқтириб</a:t>
            </a:r>
            <a:r>
              <a:rPr lang="ru-RU" sz="2000" dirty="0"/>
              <a:t> </a:t>
            </a:r>
            <a:r>
              <a:rPr lang="ru-RU" sz="2000" dirty="0" err="1"/>
              <a:t>суғориб</a:t>
            </a:r>
            <a:r>
              <a:rPr lang="ru-RU" sz="2000" dirty="0"/>
              <a:t> </a:t>
            </a:r>
            <a:r>
              <a:rPr lang="ru-RU" sz="2000" dirty="0" err="1"/>
              <a:t>турилади</a:t>
            </a:r>
            <a:r>
              <a:rPr lang="ru-RU" sz="2000" dirty="0"/>
              <a:t>.</a:t>
            </a:r>
          </a:p>
          <a:p>
            <a:r>
              <a:rPr lang="ru-RU" sz="2000" dirty="0" err="1"/>
              <a:t>Эртаги</a:t>
            </a:r>
            <a:r>
              <a:rPr lang="ru-RU" sz="2000" dirty="0"/>
              <a:t> </a:t>
            </a:r>
            <a:r>
              <a:rPr lang="ru-RU" sz="2000" dirty="0" err="1"/>
              <a:t>картошкани</a:t>
            </a:r>
            <a:r>
              <a:rPr lang="ru-RU" sz="2000" dirty="0"/>
              <a:t> </a:t>
            </a:r>
            <a:r>
              <a:rPr lang="ru-RU" sz="2000" dirty="0" err="1"/>
              <a:t>хўжаликларда</a:t>
            </a:r>
            <a:r>
              <a:rPr lang="ru-RU" sz="2000" dirty="0"/>
              <a:t> </a:t>
            </a:r>
            <a:r>
              <a:rPr lang="ru-RU" sz="2000" dirty="0" err="1"/>
              <a:t>қўлланилиб</a:t>
            </a:r>
            <a:r>
              <a:rPr lang="ru-RU" sz="2000" dirty="0"/>
              <a:t> </a:t>
            </a:r>
            <a:r>
              <a:rPr lang="ru-RU" sz="2000" dirty="0" err="1"/>
              <a:t>келинаётган</a:t>
            </a:r>
            <a:r>
              <a:rPr lang="ru-RU" sz="2000" dirty="0"/>
              <a:t> 5 марта 0</a:t>
            </a:r>
            <a:r>
              <a:rPr lang="uz-Cyrl-UZ" sz="2000" dirty="0"/>
              <a:t>-</a:t>
            </a:r>
            <a:r>
              <a:rPr lang="ru-RU" sz="2000" dirty="0"/>
              <a:t>1</a:t>
            </a:r>
            <a:r>
              <a:rPr lang="uz-Cyrl-UZ" sz="2000" dirty="0"/>
              <a:t>-</a:t>
            </a:r>
            <a:r>
              <a:rPr lang="ru-RU" sz="2000" dirty="0"/>
              <a:t>4 </a:t>
            </a:r>
            <a:r>
              <a:rPr lang="ru-RU" sz="2000" dirty="0" err="1"/>
              <a:t>суғориш</a:t>
            </a:r>
            <a:r>
              <a:rPr lang="ru-RU" sz="2000" dirty="0"/>
              <a:t> </a:t>
            </a:r>
            <a:r>
              <a:rPr lang="ru-RU" sz="2000" dirty="0" err="1"/>
              <a:t>схемасига</a:t>
            </a:r>
            <a:r>
              <a:rPr lang="ru-RU" sz="2000" dirty="0"/>
              <a:t> </a:t>
            </a:r>
            <a:r>
              <a:rPr lang="ru-RU" sz="2000" dirty="0" err="1"/>
              <a:t>нисбатан</a:t>
            </a:r>
            <a:r>
              <a:rPr lang="ru-RU" sz="2000" dirty="0"/>
              <a:t> 8 марта 1</a:t>
            </a:r>
            <a:r>
              <a:rPr lang="uz-Cyrl-UZ" sz="2000" dirty="0"/>
              <a:t>-</a:t>
            </a:r>
            <a:r>
              <a:rPr lang="ru-RU" sz="2000" dirty="0"/>
              <a:t>2</a:t>
            </a:r>
            <a:r>
              <a:rPr lang="uz-Cyrl-UZ" sz="2000" dirty="0"/>
              <a:t>-</a:t>
            </a:r>
            <a:r>
              <a:rPr lang="ru-RU" sz="2000" dirty="0"/>
              <a:t>5 </a:t>
            </a:r>
            <a:r>
              <a:rPr lang="ru-RU" sz="2000" dirty="0" err="1"/>
              <a:t>схемада</a:t>
            </a:r>
            <a:r>
              <a:rPr lang="ru-RU" sz="2000" dirty="0"/>
              <a:t> </a:t>
            </a:r>
            <a:r>
              <a:rPr lang="ru-RU" sz="2000" dirty="0" err="1"/>
              <a:t>суғориш</a:t>
            </a:r>
            <a:r>
              <a:rPr lang="ru-RU" sz="2000" dirty="0"/>
              <a:t> </a:t>
            </a:r>
            <a:r>
              <a:rPr lang="ru-RU" sz="2000" dirty="0" err="1"/>
              <a:t>ҳосилдорликни</a:t>
            </a:r>
            <a:r>
              <a:rPr lang="ru-RU" sz="2000" dirty="0"/>
              <a:t> 24</a:t>
            </a:r>
            <a:r>
              <a:rPr lang="uz-Cyrl-UZ" sz="2000" dirty="0"/>
              <a:t>-</a:t>
            </a:r>
            <a:r>
              <a:rPr lang="ru-RU" sz="2000" dirty="0"/>
              <a:t>27 </a:t>
            </a:r>
            <a:r>
              <a:rPr lang="ru-RU" sz="2000" dirty="0" err="1"/>
              <a:t>фоизгача</a:t>
            </a:r>
            <a:r>
              <a:rPr lang="ru-RU" sz="2000" dirty="0"/>
              <a:t> </a:t>
            </a:r>
            <a:r>
              <a:rPr lang="ru-RU" sz="2000" dirty="0" err="1"/>
              <a:t>оширади</a:t>
            </a:r>
            <a:r>
              <a:rPr lang="ru-RU" sz="2000" dirty="0"/>
              <a:t> </a:t>
            </a:r>
            <a:endParaRPr lang="ru-RU" sz="1900" dirty="0"/>
          </a:p>
        </p:txBody>
      </p:sp>
      <p:pic>
        <p:nvPicPr>
          <p:cNvPr id="7171" name="Picture 3" descr="C:\КАФЕДРА\Укув услубий мажмуалар\Усимликшунослик ва Пахтачилик фанидан мажмуалар\Усим-пахтачилик_мавзулар презинтацияси\10 Илдизмевали экинларнинг  аҳамияти. Канд лавлаги\5359057.jpg"/>
          <p:cNvPicPr>
            <a:picLocks noChangeAspect="1" noChangeArrowheads="1"/>
          </p:cNvPicPr>
          <p:nvPr/>
        </p:nvPicPr>
        <p:blipFill>
          <a:blip r:embed="rId3"/>
          <a:srcRect b="10794"/>
          <a:stretch>
            <a:fillRect/>
          </a:stretch>
        </p:blipFill>
        <p:spPr bwMode="auto">
          <a:xfrm>
            <a:off x="395287" y="3855715"/>
            <a:ext cx="8569325" cy="2885653"/>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447515052"/>
              </p:ext>
            </p:extLst>
          </p:nvPr>
        </p:nvGraphicFramePr>
        <p:xfrm>
          <a:off x="142876"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36" y="3933056"/>
            <a:ext cx="2808312" cy="2736304"/>
          </a:xfrm>
          <a:prstGeom prst="rect">
            <a:avLst/>
          </a:prstGeom>
        </p:spPr>
      </p:pic>
      <p:pic>
        <p:nvPicPr>
          <p:cNvPr id="4" name="Рисунок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19872" y="3959684"/>
            <a:ext cx="2736304" cy="2709675"/>
          </a:xfrm>
          <a:prstGeom prst="rect">
            <a:avLst/>
          </a:prstGeom>
        </p:spPr>
      </p:pic>
      <p:pic>
        <p:nvPicPr>
          <p:cNvPr id="5" name="Рисунок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44208" y="3933056"/>
            <a:ext cx="2466975" cy="2736304"/>
          </a:xfrm>
          <a:prstGeom prst="rect">
            <a:avLst/>
          </a:prstGeom>
        </p:spPr>
      </p:pic>
    </p:spTree>
    <p:extLst>
      <p:ext uri="{BB962C8B-B14F-4D97-AF65-F5344CB8AC3E}">
        <p14:creationId xmlns:p14="http://schemas.microsoft.com/office/powerpoint/2010/main" val="32267544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57cb29447cb8682d7e2c15c51234dd048d2cdc3"/>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1067</TotalTime>
  <Words>2319</Words>
  <Application>Microsoft Office PowerPoint</Application>
  <PresentationFormat>Экран (4:3)</PresentationFormat>
  <Paragraphs>243</Paragraphs>
  <Slides>25</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5</vt:i4>
      </vt:variant>
      <vt:variant>
        <vt:lpstr>Заголовки слайдов</vt:lpstr>
      </vt:variant>
      <vt:variant>
        <vt:i4>25</vt:i4>
      </vt:variant>
    </vt:vector>
  </HeadingPairs>
  <TitlesOfParts>
    <vt:vector size="39" baseType="lpstr">
      <vt:lpstr>Arial</vt:lpstr>
      <vt:lpstr>Calibri</vt:lpstr>
      <vt:lpstr>Constantia</vt:lpstr>
      <vt:lpstr>David</vt:lpstr>
      <vt:lpstr>Franklin Gothic Book</vt:lpstr>
      <vt:lpstr>Franklin Gothic Medium</vt:lpstr>
      <vt:lpstr>Times New Roman</vt:lpstr>
      <vt:lpstr>Verdana</vt:lpstr>
      <vt:lpstr>Wingdings 2</vt:lpstr>
      <vt:lpstr>Balloons</vt:lpstr>
      <vt:lpstr>Тема Office</vt:lpstr>
      <vt:lpstr>1_Тема Office</vt:lpstr>
      <vt:lpstr>1_Трек</vt:lpstr>
      <vt:lpstr>1_Поток</vt:lpstr>
      <vt:lpstr>Презентация PowerPoint</vt:lpstr>
      <vt:lpstr>Презентация PowerPoint</vt:lpstr>
      <vt:lpstr>Презентация PowerPoint</vt:lpstr>
      <vt:lpstr>Ўсимлик палаги, меваси, яшил рангга кирган туганакларда заҳарли глюкоалкалоид-соланин ҳосил қилади. Унинг миқдори 0,02 миллиграмм фоиз ёки 100 грамм туганакда 20 миллиграммдан ошса, одам ва ҳайвонлар учун заҳарлидир. Картошка туганаги қайнатилганда соланин миқдори анча камаяди. Уруғликка мўлжалланган туганакларда соланиннинг ҳосил бўлиши фойдали. Чунки уларни экишгача касаллик-зараркунандалар зарарлантира олмайди. Картошка чорва моллари учун яхши ширали озиқа ҳисобланади. Унинг 100 кг туганагида 29,5, палагида эса 8,5 озиқ бирлиги мавжуд. Бир гектардан олинган 150 ц туганак ва 80 ц палак ҳосили 5500 озиқ бирлигига тенгдир. Чорва молларига картошка туганаклари хомлигича, силосланган ёки буғланган, палаги эса силосланган ҳолда берилади.</vt:lpstr>
      <vt:lpstr>Презентация PowerPoint</vt:lpstr>
      <vt:lpstr>Биологик хусусиятлари. </vt:lpstr>
      <vt:lpstr>Презентация PowerPoint</vt:lpstr>
      <vt:lpstr>Презентация PowerPoint</vt:lpstr>
      <vt:lpstr>Палак паст ҳароратга таъсирчан. Агар ҳарорат минус 1-20С га пасайиб, 5-6 соат давом этса, у нобуд бўлади. Ана шундай қисқа муддатли совуқдан зарарланган ёш ўсимликларнинг регенерация (қайта тикланиш) қобилияти юқори бўлади. Бундай ўсимликли майдонлар дарҳол қатор ораси ишланиб, азотли ўғитлар билан озиқлантирилиб суғорилса етарли. Картошканинг яхши гуллаши ва мева тугиши учун қулай ҳарорат 18-210С. Юқори ҳароратда гул ва ғунчалар тўкилиб кетади, 27-290С да эса гуллаш тўхтайди.</vt:lpstr>
      <vt:lpstr>Ёруғликка муносабати. </vt:lpstr>
      <vt:lpstr>Намга муносабати. </vt:lpstr>
      <vt:lpstr>Презентация PowerPoint</vt:lpstr>
      <vt:lpstr>Презентация PowerPoint</vt:lpstr>
      <vt:lpstr>Эртаги картошка етиштириш технологияси</vt:lpstr>
      <vt:lpstr>Ер танлаш ва тайёрлаш.</vt:lpstr>
      <vt:lpstr>Презентация PowerPoint</vt:lpstr>
      <vt:lpstr>Презентация PowerPoint</vt:lpstr>
      <vt:lpstr>Презентация PowerPoint</vt:lpstr>
      <vt:lpstr>Презентация PowerPoint</vt:lpstr>
      <vt:lpstr>Экинни парвариш қилиш. </vt:lpstr>
      <vt:lpstr>Презентация PowerPoint</vt:lpstr>
      <vt:lpstr>Колорадо қўнғизи ва унга қарши курашиш. </vt:lpstr>
      <vt:lpstr>Суғориш</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165</cp:revision>
  <cp:lastPrinted>1601-01-01T00:00:00Z</cp:lastPrinted>
  <dcterms:created xsi:type="dcterms:W3CDTF">2011-08-22T10:27:00Z</dcterms:created>
  <dcterms:modified xsi:type="dcterms:W3CDTF">2018-04-13T16:08:15Z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