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83" r:id="rId2"/>
    <p:sldMasterId id="2147483795" r:id="rId3"/>
    <p:sldMasterId id="2147483807" r:id="rId4"/>
    <p:sldMasterId id="2147483819" r:id="rId5"/>
  </p:sldMasterIdLst>
  <p:sldIdLst>
    <p:sldId id="328" r:id="rId6"/>
    <p:sldId id="256" r:id="rId7"/>
    <p:sldId id="331" r:id="rId8"/>
    <p:sldId id="332" r:id="rId9"/>
    <p:sldId id="354" r:id="rId10"/>
    <p:sldId id="356" r:id="rId11"/>
    <p:sldId id="357" r:id="rId12"/>
    <p:sldId id="358" r:id="rId13"/>
    <p:sldId id="359" r:id="rId14"/>
    <p:sldId id="360" r:id="rId15"/>
    <p:sldId id="361" r:id="rId16"/>
    <p:sldId id="355" r:id="rId17"/>
    <p:sldId id="333" r:id="rId18"/>
    <p:sldId id="334" r:id="rId19"/>
    <p:sldId id="347" r:id="rId20"/>
    <p:sldId id="362" r:id="rId21"/>
    <p:sldId id="352" r:id="rId22"/>
    <p:sldId id="349" r:id="rId23"/>
    <p:sldId id="348" r:id="rId24"/>
    <p:sldId id="363" r:id="rId25"/>
    <p:sldId id="351" r:id="rId26"/>
    <p:sldId id="364" r:id="rId27"/>
    <p:sldId id="350" r:id="rId28"/>
    <p:sldId id="266" r:id="rId29"/>
  </p:sldIdLst>
  <p:sldSz cx="9144000" cy="6858000" type="screen4x3"/>
  <p:notesSz cx="6858000" cy="9144000"/>
  <p:custDataLst>
    <p:tags r:id="rId30"/>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00"/>
    <a:srgbClr val="7A0000"/>
    <a:srgbClr val="9933FF"/>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0" d="100"/>
          <a:sy n="70" d="100"/>
        </p:scale>
        <p:origin x="131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981FC1F-CCF9-46EF-A81F-15E64D931AD9}" type="doc">
      <dgm:prSet loTypeId="urn:microsoft.com/office/officeart/2005/8/layout/hList3" loCatId="list" qsTypeId="urn:microsoft.com/office/officeart/2005/8/quickstyle/simple1" qsCatId="simple" csTypeId="urn:microsoft.com/office/officeart/2005/8/colors/accent0_2" csCatId="mainScheme" phldr="1"/>
      <dgm:spPr/>
      <dgm:t>
        <a:bodyPr/>
        <a:lstStyle/>
        <a:p>
          <a:endParaRPr lang="ru-RU"/>
        </a:p>
      </dgm:t>
    </dgm:pt>
    <dgm:pt modelId="{0B295503-F0DC-40D7-9443-05A3B6B3DE56}">
      <dgm:prSet phldrT="[Текст]"/>
      <dgm:spPr/>
      <dgm:t>
        <a:bodyPr/>
        <a:lstStyle/>
        <a:p>
          <a:r>
            <a:rPr lang="uz-Cyrl-UZ" dirty="0" smtClean="0"/>
            <a:t>Қишлоқ хўжалик ишлаб чиқаришининг тарақиётида деҳқончилик тизимининг 3 та тури мавжуд</a:t>
          </a:r>
          <a:endParaRPr lang="ru-RU" dirty="0"/>
        </a:p>
      </dgm:t>
    </dgm:pt>
    <dgm:pt modelId="{5FABDD1D-4404-480B-A2A3-0E6212EA9B34}" type="parTrans" cxnId="{CDB688AE-2AFF-42D1-888E-0ECE126670D4}">
      <dgm:prSet/>
      <dgm:spPr/>
      <dgm:t>
        <a:bodyPr/>
        <a:lstStyle/>
        <a:p>
          <a:endParaRPr lang="ru-RU"/>
        </a:p>
      </dgm:t>
    </dgm:pt>
    <dgm:pt modelId="{57E8E5A2-9E37-4A3B-975B-5E858A5B314E}" type="sibTrans" cxnId="{CDB688AE-2AFF-42D1-888E-0ECE126670D4}">
      <dgm:prSet/>
      <dgm:spPr/>
      <dgm:t>
        <a:bodyPr/>
        <a:lstStyle/>
        <a:p>
          <a:endParaRPr lang="ru-RU"/>
        </a:p>
      </dgm:t>
    </dgm:pt>
    <dgm:pt modelId="{BEEF49CE-5FE4-4F50-9DF3-19C0FF94E93E}">
      <dgm:prSet phldrT="[Текст]"/>
      <dgm:spPr/>
      <dgm:t>
        <a:bodyPr/>
        <a:lstStyle/>
        <a:p>
          <a:r>
            <a:rPr lang="uz-Cyrl-UZ" b="1" dirty="0" smtClean="0"/>
            <a:t>Ибтидоий</a:t>
          </a:r>
          <a:endParaRPr lang="ru-RU" dirty="0"/>
        </a:p>
      </dgm:t>
    </dgm:pt>
    <dgm:pt modelId="{5C715D88-54D5-4C23-8958-310F977DAC2B}" type="parTrans" cxnId="{0DE29C40-8673-4EA8-A9CB-F96AF4FCA1EF}">
      <dgm:prSet/>
      <dgm:spPr/>
      <dgm:t>
        <a:bodyPr/>
        <a:lstStyle/>
        <a:p>
          <a:endParaRPr lang="ru-RU"/>
        </a:p>
      </dgm:t>
    </dgm:pt>
    <dgm:pt modelId="{5D4C00A7-665C-4A4E-98EC-882F5A439605}" type="sibTrans" cxnId="{0DE29C40-8673-4EA8-A9CB-F96AF4FCA1EF}">
      <dgm:prSet/>
      <dgm:spPr/>
      <dgm:t>
        <a:bodyPr/>
        <a:lstStyle/>
        <a:p>
          <a:endParaRPr lang="ru-RU"/>
        </a:p>
      </dgm:t>
    </dgm:pt>
    <dgm:pt modelId="{15DA57C0-DAC2-4E68-8DFB-B7959C25C94E}">
      <dgm:prSet phldrT="[Текст]"/>
      <dgm:spPr/>
      <dgm:t>
        <a:bodyPr/>
        <a:lstStyle/>
        <a:p>
          <a:r>
            <a:rPr lang="uz-Cyrl-UZ" b="1" dirty="0" smtClean="0"/>
            <a:t>Экстенсив</a:t>
          </a:r>
          <a:endParaRPr lang="ru-RU" dirty="0"/>
        </a:p>
      </dgm:t>
    </dgm:pt>
    <dgm:pt modelId="{807FCD8F-D39D-4A67-ADC6-AE9383E8CAE0}" type="parTrans" cxnId="{DEF73212-5A76-4772-97BE-1C1AED2DDA3C}">
      <dgm:prSet/>
      <dgm:spPr/>
      <dgm:t>
        <a:bodyPr/>
        <a:lstStyle/>
        <a:p>
          <a:endParaRPr lang="ru-RU"/>
        </a:p>
      </dgm:t>
    </dgm:pt>
    <dgm:pt modelId="{FDCBEC5F-21E2-4469-9B2D-B47B7F826FD5}" type="sibTrans" cxnId="{DEF73212-5A76-4772-97BE-1C1AED2DDA3C}">
      <dgm:prSet/>
      <dgm:spPr/>
      <dgm:t>
        <a:bodyPr/>
        <a:lstStyle/>
        <a:p>
          <a:endParaRPr lang="ru-RU"/>
        </a:p>
      </dgm:t>
    </dgm:pt>
    <dgm:pt modelId="{E304C7B8-8BA5-4AF0-BE29-F09E0944D180}">
      <dgm:prSet phldrT="[Текст]"/>
      <dgm:spPr/>
      <dgm:t>
        <a:bodyPr/>
        <a:lstStyle/>
        <a:p>
          <a:r>
            <a:rPr lang="uz-Cyrl-UZ" b="1" dirty="0" smtClean="0"/>
            <a:t>Интенсив</a:t>
          </a:r>
          <a:endParaRPr lang="ru-RU" dirty="0"/>
        </a:p>
      </dgm:t>
    </dgm:pt>
    <dgm:pt modelId="{BD22DA80-3923-4879-905A-43A31AC450A9}" type="parTrans" cxnId="{F19F9B00-CAC8-480E-96B5-4A4B0EAA2666}">
      <dgm:prSet/>
      <dgm:spPr/>
      <dgm:t>
        <a:bodyPr/>
        <a:lstStyle/>
        <a:p>
          <a:endParaRPr lang="ru-RU"/>
        </a:p>
      </dgm:t>
    </dgm:pt>
    <dgm:pt modelId="{5B81F559-54E6-44C2-88B4-4513F5937F31}" type="sibTrans" cxnId="{F19F9B00-CAC8-480E-96B5-4A4B0EAA2666}">
      <dgm:prSet/>
      <dgm:spPr/>
      <dgm:t>
        <a:bodyPr/>
        <a:lstStyle/>
        <a:p>
          <a:endParaRPr lang="ru-RU"/>
        </a:p>
      </dgm:t>
    </dgm:pt>
    <dgm:pt modelId="{3A72A09B-13BC-4BE7-B72A-3E72B605DB32}" type="pres">
      <dgm:prSet presAssocID="{9981FC1F-CCF9-46EF-A81F-15E64D931AD9}" presName="composite" presStyleCnt="0">
        <dgm:presLayoutVars>
          <dgm:chMax val="1"/>
          <dgm:dir/>
          <dgm:resizeHandles val="exact"/>
        </dgm:presLayoutVars>
      </dgm:prSet>
      <dgm:spPr/>
    </dgm:pt>
    <dgm:pt modelId="{25EEFB70-EC5D-4E93-AB92-DEA5E330CD80}" type="pres">
      <dgm:prSet presAssocID="{0B295503-F0DC-40D7-9443-05A3B6B3DE56}" presName="roof" presStyleLbl="dkBgShp" presStyleIdx="0" presStyleCnt="2"/>
      <dgm:spPr/>
      <dgm:t>
        <a:bodyPr/>
        <a:lstStyle/>
        <a:p>
          <a:endParaRPr lang="ru-RU"/>
        </a:p>
      </dgm:t>
    </dgm:pt>
    <dgm:pt modelId="{AEC8E2F1-7A92-4B54-A57C-381FCE23B049}" type="pres">
      <dgm:prSet presAssocID="{0B295503-F0DC-40D7-9443-05A3B6B3DE56}" presName="pillars" presStyleCnt="0"/>
      <dgm:spPr/>
    </dgm:pt>
    <dgm:pt modelId="{9C888D84-56FA-4DF8-ABF5-44A93D9A4F7A}" type="pres">
      <dgm:prSet presAssocID="{0B295503-F0DC-40D7-9443-05A3B6B3DE56}" presName="pillar1" presStyleLbl="node1" presStyleIdx="0" presStyleCnt="3">
        <dgm:presLayoutVars>
          <dgm:bulletEnabled val="1"/>
        </dgm:presLayoutVars>
      </dgm:prSet>
      <dgm:spPr/>
      <dgm:t>
        <a:bodyPr/>
        <a:lstStyle/>
        <a:p>
          <a:endParaRPr lang="ru-RU"/>
        </a:p>
      </dgm:t>
    </dgm:pt>
    <dgm:pt modelId="{22F608C7-9B49-40DE-987B-F8AC5D75672A}" type="pres">
      <dgm:prSet presAssocID="{15DA57C0-DAC2-4E68-8DFB-B7959C25C94E}" presName="pillarX" presStyleLbl="node1" presStyleIdx="1" presStyleCnt="3">
        <dgm:presLayoutVars>
          <dgm:bulletEnabled val="1"/>
        </dgm:presLayoutVars>
      </dgm:prSet>
      <dgm:spPr/>
      <dgm:t>
        <a:bodyPr/>
        <a:lstStyle/>
        <a:p>
          <a:endParaRPr lang="ru-RU"/>
        </a:p>
      </dgm:t>
    </dgm:pt>
    <dgm:pt modelId="{70BA91BE-86AC-42FC-A045-338DB6C5D794}" type="pres">
      <dgm:prSet presAssocID="{E304C7B8-8BA5-4AF0-BE29-F09E0944D180}" presName="pillarX" presStyleLbl="node1" presStyleIdx="2" presStyleCnt="3">
        <dgm:presLayoutVars>
          <dgm:bulletEnabled val="1"/>
        </dgm:presLayoutVars>
      </dgm:prSet>
      <dgm:spPr/>
      <dgm:t>
        <a:bodyPr/>
        <a:lstStyle/>
        <a:p>
          <a:endParaRPr lang="ru-RU"/>
        </a:p>
      </dgm:t>
    </dgm:pt>
    <dgm:pt modelId="{9FE04407-C807-4C84-8810-6AEDA2B3603B}" type="pres">
      <dgm:prSet presAssocID="{0B295503-F0DC-40D7-9443-05A3B6B3DE56}" presName="base" presStyleLbl="dkBgShp" presStyleIdx="1" presStyleCnt="2"/>
      <dgm:spPr/>
    </dgm:pt>
  </dgm:ptLst>
  <dgm:cxnLst>
    <dgm:cxn modelId="{DEF73212-5A76-4772-97BE-1C1AED2DDA3C}" srcId="{0B295503-F0DC-40D7-9443-05A3B6B3DE56}" destId="{15DA57C0-DAC2-4E68-8DFB-B7959C25C94E}" srcOrd="1" destOrd="0" parTransId="{807FCD8F-D39D-4A67-ADC6-AE9383E8CAE0}" sibTransId="{FDCBEC5F-21E2-4469-9B2D-B47B7F826FD5}"/>
    <dgm:cxn modelId="{0DE29C40-8673-4EA8-A9CB-F96AF4FCA1EF}" srcId="{0B295503-F0DC-40D7-9443-05A3B6B3DE56}" destId="{BEEF49CE-5FE4-4F50-9DF3-19C0FF94E93E}" srcOrd="0" destOrd="0" parTransId="{5C715D88-54D5-4C23-8958-310F977DAC2B}" sibTransId="{5D4C00A7-665C-4A4E-98EC-882F5A439605}"/>
    <dgm:cxn modelId="{A3DE5CD3-31F1-493E-A436-C0423BA06B71}" type="presOf" srcId="{15DA57C0-DAC2-4E68-8DFB-B7959C25C94E}" destId="{22F608C7-9B49-40DE-987B-F8AC5D75672A}" srcOrd="0" destOrd="0" presId="urn:microsoft.com/office/officeart/2005/8/layout/hList3"/>
    <dgm:cxn modelId="{19A69FD6-EF3F-4B4E-96C0-3C53BAF8F013}" type="presOf" srcId="{0B295503-F0DC-40D7-9443-05A3B6B3DE56}" destId="{25EEFB70-EC5D-4E93-AB92-DEA5E330CD80}" srcOrd="0" destOrd="0" presId="urn:microsoft.com/office/officeart/2005/8/layout/hList3"/>
    <dgm:cxn modelId="{F19F9B00-CAC8-480E-96B5-4A4B0EAA2666}" srcId="{0B295503-F0DC-40D7-9443-05A3B6B3DE56}" destId="{E304C7B8-8BA5-4AF0-BE29-F09E0944D180}" srcOrd="2" destOrd="0" parTransId="{BD22DA80-3923-4879-905A-43A31AC450A9}" sibTransId="{5B81F559-54E6-44C2-88B4-4513F5937F31}"/>
    <dgm:cxn modelId="{8D245E65-7AD5-4536-9593-F9C815988EF2}" type="presOf" srcId="{BEEF49CE-5FE4-4F50-9DF3-19C0FF94E93E}" destId="{9C888D84-56FA-4DF8-ABF5-44A93D9A4F7A}" srcOrd="0" destOrd="0" presId="urn:microsoft.com/office/officeart/2005/8/layout/hList3"/>
    <dgm:cxn modelId="{1EB0D607-200B-4AA8-BF60-EE9107360C8B}" type="presOf" srcId="{E304C7B8-8BA5-4AF0-BE29-F09E0944D180}" destId="{70BA91BE-86AC-42FC-A045-338DB6C5D794}" srcOrd="0" destOrd="0" presId="urn:microsoft.com/office/officeart/2005/8/layout/hList3"/>
    <dgm:cxn modelId="{CDB688AE-2AFF-42D1-888E-0ECE126670D4}" srcId="{9981FC1F-CCF9-46EF-A81F-15E64D931AD9}" destId="{0B295503-F0DC-40D7-9443-05A3B6B3DE56}" srcOrd="0" destOrd="0" parTransId="{5FABDD1D-4404-480B-A2A3-0E6212EA9B34}" sibTransId="{57E8E5A2-9E37-4A3B-975B-5E858A5B314E}"/>
    <dgm:cxn modelId="{1130E649-F57C-4030-A0D1-707FB67C37A8}" type="presOf" srcId="{9981FC1F-CCF9-46EF-A81F-15E64D931AD9}" destId="{3A72A09B-13BC-4BE7-B72A-3E72B605DB32}" srcOrd="0" destOrd="0" presId="urn:microsoft.com/office/officeart/2005/8/layout/hList3"/>
    <dgm:cxn modelId="{2C167D81-3BD4-45F8-8A70-4DE5289A4495}" type="presParOf" srcId="{3A72A09B-13BC-4BE7-B72A-3E72B605DB32}" destId="{25EEFB70-EC5D-4E93-AB92-DEA5E330CD80}" srcOrd="0" destOrd="0" presId="urn:microsoft.com/office/officeart/2005/8/layout/hList3"/>
    <dgm:cxn modelId="{DEC00169-2F55-4F2E-8211-C27ECE45F5C8}" type="presParOf" srcId="{3A72A09B-13BC-4BE7-B72A-3E72B605DB32}" destId="{AEC8E2F1-7A92-4B54-A57C-381FCE23B049}" srcOrd="1" destOrd="0" presId="urn:microsoft.com/office/officeart/2005/8/layout/hList3"/>
    <dgm:cxn modelId="{144BB09D-4FF5-435D-928B-B6C42A090308}" type="presParOf" srcId="{AEC8E2F1-7A92-4B54-A57C-381FCE23B049}" destId="{9C888D84-56FA-4DF8-ABF5-44A93D9A4F7A}" srcOrd="0" destOrd="0" presId="urn:microsoft.com/office/officeart/2005/8/layout/hList3"/>
    <dgm:cxn modelId="{D904322E-9C24-457C-8372-D1362D8D7D4F}" type="presParOf" srcId="{AEC8E2F1-7A92-4B54-A57C-381FCE23B049}" destId="{22F608C7-9B49-40DE-987B-F8AC5D75672A}" srcOrd="1" destOrd="0" presId="urn:microsoft.com/office/officeart/2005/8/layout/hList3"/>
    <dgm:cxn modelId="{673E2EBE-85E4-4ADD-99C4-520EAB789F8B}" type="presParOf" srcId="{AEC8E2F1-7A92-4B54-A57C-381FCE23B049}" destId="{70BA91BE-86AC-42FC-A045-338DB6C5D794}" srcOrd="2" destOrd="0" presId="urn:microsoft.com/office/officeart/2005/8/layout/hList3"/>
    <dgm:cxn modelId="{68DAD83A-B4FE-4F10-8F87-85E5AD2FE7E2}" type="presParOf" srcId="{3A72A09B-13BC-4BE7-B72A-3E72B605DB32}" destId="{9FE04407-C807-4C84-8810-6AEDA2B3603B}"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CA2E64-3986-4581-968B-97B6567875AB}" type="doc">
      <dgm:prSet loTypeId="urn:microsoft.com/office/officeart/2005/8/layout/target3" loCatId="list" qsTypeId="urn:microsoft.com/office/officeart/2005/8/quickstyle/simple1" qsCatId="simple" csTypeId="urn:microsoft.com/office/officeart/2005/8/colors/colorful1" csCatId="colorful" phldr="1"/>
      <dgm:spPr/>
      <dgm:t>
        <a:bodyPr/>
        <a:lstStyle/>
        <a:p>
          <a:endParaRPr lang="ru-RU"/>
        </a:p>
      </dgm:t>
    </dgm:pt>
    <dgm:pt modelId="{F3F6EDB6-38B7-473C-AAE1-D97C9707E808}">
      <dgm:prSet phldrT="[Текст]"/>
      <dgm:spPr/>
      <dgm:t>
        <a:bodyPr/>
        <a:lstStyle/>
        <a:p>
          <a:r>
            <a:rPr lang="ru-RU" dirty="0" err="1" smtClean="0"/>
            <a:t>Қишлоқ</a:t>
          </a:r>
          <a:r>
            <a:rPr lang="ru-RU" dirty="0" smtClean="0"/>
            <a:t> </a:t>
          </a:r>
          <a:r>
            <a:rPr lang="ru-RU" dirty="0" err="1" smtClean="0"/>
            <a:t>хўжалик</a:t>
          </a:r>
          <a:r>
            <a:rPr lang="ru-RU" dirty="0" smtClean="0"/>
            <a:t> </a:t>
          </a:r>
          <a:r>
            <a:rPr lang="ru-RU" dirty="0" err="1" smtClean="0"/>
            <a:t>машиналаридан</a:t>
          </a:r>
          <a:r>
            <a:rPr lang="ru-RU" dirty="0" smtClean="0"/>
            <a:t>, техника, </a:t>
          </a:r>
          <a:r>
            <a:rPr lang="ru-RU" dirty="0" err="1" smtClean="0"/>
            <a:t>кимёвий</a:t>
          </a:r>
          <a:r>
            <a:rPr lang="ru-RU" dirty="0" smtClean="0"/>
            <a:t> </a:t>
          </a:r>
          <a:r>
            <a:rPr lang="ru-RU" dirty="0" err="1" smtClean="0"/>
            <a:t>восита</a:t>
          </a:r>
          <a:r>
            <a:rPr lang="ru-RU" dirty="0" smtClean="0"/>
            <a:t>, </a:t>
          </a:r>
          <a:r>
            <a:rPr lang="ru-RU" dirty="0" err="1" smtClean="0"/>
            <a:t>ўсимликларни</a:t>
          </a:r>
          <a:r>
            <a:rPr lang="ru-RU" dirty="0" smtClean="0"/>
            <a:t> </a:t>
          </a:r>
          <a:r>
            <a:rPr lang="ru-RU" dirty="0" err="1" smtClean="0"/>
            <a:t>ҳимоя</a:t>
          </a:r>
          <a:r>
            <a:rPr lang="ru-RU" dirty="0" smtClean="0"/>
            <a:t> </a:t>
          </a:r>
          <a:r>
            <a:rPr lang="ru-RU" dirty="0" err="1" smtClean="0"/>
            <a:t>қилишда</a:t>
          </a:r>
          <a:r>
            <a:rPr lang="ru-RU" dirty="0" smtClean="0"/>
            <a:t> </a:t>
          </a:r>
          <a:r>
            <a:rPr lang="ru-RU" dirty="0" err="1" smtClean="0"/>
            <a:t>биологик</a:t>
          </a:r>
          <a:r>
            <a:rPr lang="ru-RU" dirty="0" smtClean="0"/>
            <a:t> </a:t>
          </a:r>
          <a:r>
            <a:rPr lang="ru-RU" dirty="0" err="1" smtClean="0"/>
            <a:t>усуллардан</a:t>
          </a:r>
          <a:r>
            <a:rPr lang="ru-RU" dirty="0" smtClean="0"/>
            <a:t> </a:t>
          </a:r>
          <a:r>
            <a:rPr lang="ru-RU" dirty="0" err="1" smtClean="0"/>
            <a:t>самарали</a:t>
          </a:r>
          <a:r>
            <a:rPr lang="ru-RU" dirty="0" smtClean="0"/>
            <a:t> </a:t>
          </a:r>
          <a:r>
            <a:rPr lang="ru-RU" dirty="0" err="1" smtClean="0"/>
            <a:t>фойдаланиш</a:t>
          </a:r>
          <a:endParaRPr lang="ru-RU" dirty="0"/>
        </a:p>
      </dgm:t>
    </dgm:pt>
    <dgm:pt modelId="{567C3DA8-5E95-44AD-8CBE-84E080F2A12F}" type="parTrans" cxnId="{3954972A-6441-4333-BC04-7E064DCA6776}">
      <dgm:prSet/>
      <dgm:spPr/>
      <dgm:t>
        <a:bodyPr/>
        <a:lstStyle/>
        <a:p>
          <a:endParaRPr lang="ru-RU"/>
        </a:p>
      </dgm:t>
    </dgm:pt>
    <dgm:pt modelId="{A089C213-E911-446C-81C6-69F8693CF8EB}" type="sibTrans" cxnId="{3954972A-6441-4333-BC04-7E064DCA6776}">
      <dgm:prSet/>
      <dgm:spPr/>
      <dgm:t>
        <a:bodyPr/>
        <a:lstStyle/>
        <a:p>
          <a:endParaRPr lang="ru-RU"/>
        </a:p>
      </dgm:t>
    </dgm:pt>
    <dgm:pt modelId="{7C9D5B6F-3CB4-4A59-91A1-1C8BBF518212}">
      <dgm:prSet phldrT="[Текст]" custT="1"/>
      <dgm:spPr/>
      <dgm:t>
        <a:bodyPr/>
        <a:lstStyle/>
        <a:p>
          <a:r>
            <a:rPr lang="ru-RU" sz="1200" dirty="0" err="1" smtClean="0"/>
            <a:t>Жамиятннинг</a:t>
          </a:r>
          <a:r>
            <a:rPr lang="ru-RU" sz="1200" dirty="0" smtClean="0"/>
            <a:t> </a:t>
          </a:r>
          <a:r>
            <a:rPr lang="ru-RU" sz="1200" dirty="0" err="1" smtClean="0"/>
            <a:t>озиқ-овқат</a:t>
          </a:r>
          <a:r>
            <a:rPr lang="ru-RU" sz="1200" dirty="0" smtClean="0"/>
            <a:t> </a:t>
          </a:r>
          <a:r>
            <a:rPr lang="ru-RU" sz="1200" dirty="0" err="1" smtClean="0"/>
            <a:t>маҳсулотларига</a:t>
          </a:r>
          <a:r>
            <a:rPr lang="ru-RU" sz="1200" dirty="0" smtClean="0"/>
            <a:t>, </a:t>
          </a:r>
          <a:r>
            <a:rPr lang="ru-RU" sz="1200" dirty="0" err="1" smtClean="0"/>
            <a:t>саноатнинг</a:t>
          </a:r>
          <a:r>
            <a:rPr lang="ru-RU" sz="1200" dirty="0" smtClean="0"/>
            <a:t> </a:t>
          </a:r>
          <a:r>
            <a:rPr lang="ru-RU" sz="1200" dirty="0" err="1" smtClean="0"/>
            <a:t>хом</a:t>
          </a:r>
          <a:r>
            <a:rPr lang="ru-RU" sz="1200" dirty="0" smtClean="0"/>
            <a:t> </a:t>
          </a:r>
          <a:r>
            <a:rPr lang="ru-RU" sz="1200" dirty="0" err="1" smtClean="0"/>
            <a:t>ашёга</a:t>
          </a:r>
          <a:r>
            <a:rPr lang="ru-RU" sz="1200" dirty="0" smtClean="0"/>
            <a:t> </a:t>
          </a:r>
          <a:r>
            <a:rPr lang="ru-RU" sz="1200" dirty="0" err="1" smtClean="0"/>
            <a:t>ва</a:t>
          </a:r>
          <a:r>
            <a:rPr lang="ru-RU" sz="1200" dirty="0" smtClean="0"/>
            <a:t> </a:t>
          </a:r>
          <a:r>
            <a:rPr lang="ru-RU" sz="1200" dirty="0" err="1" smtClean="0"/>
            <a:t>чорвачиликнинг</a:t>
          </a:r>
          <a:r>
            <a:rPr lang="ru-RU" sz="1200" dirty="0" smtClean="0"/>
            <a:t> ем-</a:t>
          </a:r>
          <a:r>
            <a:rPr lang="ru-RU" sz="1200" dirty="0" err="1" smtClean="0"/>
            <a:t>хашакка</a:t>
          </a:r>
          <a:r>
            <a:rPr lang="ru-RU" sz="1200" dirty="0" smtClean="0"/>
            <a:t> </a:t>
          </a:r>
          <a:r>
            <a:rPr lang="ru-RU" sz="1200" dirty="0" err="1" smtClean="0"/>
            <a:t>доимий</a:t>
          </a:r>
          <a:r>
            <a:rPr lang="ru-RU" sz="1200" dirty="0" smtClean="0"/>
            <a:t> </a:t>
          </a:r>
          <a:r>
            <a:rPr lang="ru-RU" sz="1200" dirty="0" err="1" smtClean="0"/>
            <a:t>ошиб</a:t>
          </a:r>
          <a:r>
            <a:rPr lang="ru-RU" sz="1200" dirty="0" smtClean="0"/>
            <a:t> </a:t>
          </a:r>
          <a:r>
            <a:rPr lang="ru-RU" sz="1200" dirty="0" err="1" smtClean="0"/>
            <a:t>бораётган</a:t>
          </a:r>
          <a:r>
            <a:rPr lang="ru-RU" sz="1200" dirty="0" smtClean="0"/>
            <a:t> </a:t>
          </a:r>
          <a:r>
            <a:rPr lang="ru-RU" sz="1200" dirty="0" err="1" smtClean="0"/>
            <a:t>эҳтиёжини</a:t>
          </a:r>
          <a:r>
            <a:rPr lang="ru-RU" sz="1200" dirty="0" smtClean="0"/>
            <a:t> </a:t>
          </a:r>
          <a:r>
            <a:rPr lang="ru-RU" sz="1200" dirty="0" err="1" smtClean="0"/>
            <a:t>қондириш</a:t>
          </a:r>
          <a:endParaRPr lang="ru-RU" sz="1200" dirty="0"/>
        </a:p>
      </dgm:t>
    </dgm:pt>
    <dgm:pt modelId="{67D38EE9-4265-4274-B3C4-803CFA9ADBDB}" type="sibTrans" cxnId="{62454B3B-28EF-48E4-BC0A-BECD8666165D}">
      <dgm:prSet/>
      <dgm:spPr/>
      <dgm:t>
        <a:bodyPr/>
        <a:lstStyle/>
        <a:p>
          <a:endParaRPr lang="ru-RU"/>
        </a:p>
      </dgm:t>
    </dgm:pt>
    <dgm:pt modelId="{2971E318-709F-4BC0-BBB4-87E55D4FCFA1}" type="parTrans" cxnId="{62454B3B-28EF-48E4-BC0A-BECD8666165D}">
      <dgm:prSet/>
      <dgm:spPr/>
      <dgm:t>
        <a:bodyPr/>
        <a:lstStyle/>
        <a:p>
          <a:endParaRPr lang="ru-RU"/>
        </a:p>
      </dgm:t>
    </dgm:pt>
    <dgm:pt modelId="{D5C690C6-C79C-468F-AC82-740A82D67D87}">
      <dgm:prSet phldrT="[Текст]"/>
      <dgm:spPr/>
      <dgm:t>
        <a:bodyPr/>
        <a:lstStyle/>
        <a:p>
          <a:r>
            <a:rPr lang="ru-RU" dirty="0" err="1" smtClean="0"/>
            <a:t>Хўжаликнинг</a:t>
          </a:r>
          <a:r>
            <a:rPr lang="ru-RU" dirty="0" smtClean="0"/>
            <a:t> </a:t>
          </a:r>
          <a:r>
            <a:rPr lang="ru-RU" dirty="0" err="1" smtClean="0"/>
            <a:t>қишлоқ</a:t>
          </a:r>
          <a:r>
            <a:rPr lang="ru-RU" dirty="0" smtClean="0"/>
            <a:t> </a:t>
          </a:r>
          <a:r>
            <a:rPr lang="ru-RU" dirty="0" err="1" smtClean="0"/>
            <a:t>хўжалик</a:t>
          </a:r>
          <a:r>
            <a:rPr lang="ru-RU" dirty="0" smtClean="0"/>
            <a:t> </a:t>
          </a:r>
          <a:r>
            <a:rPr lang="ru-RU" dirty="0" err="1" smtClean="0"/>
            <a:t>маҳсулотларини</a:t>
          </a:r>
          <a:r>
            <a:rPr lang="ru-RU" dirty="0" smtClean="0"/>
            <a:t> </a:t>
          </a:r>
          <a:r>
            <a:rPr lang="ru-RU" dirty="0" err="1" smtClean="0"/>
            <a:t>етказиб</a:t>
          </a:r>
          <a:r>
            <a:rPr lang="ru-RU" dirty="0" smtClean="0"/>
            <a:t> </a:t>
          </a:r>
          <a:r>
            <a:rPr lang="ru-RU" dirty="0" err="1" smtClean="0"/>
            <a:t>бериш</a:t>
          </a:r>
          <a:r>
            <a:rPr lang="ru-RU" dirty="0" smtClean="0"/>
            <a:t> </a:t>
          </a:r>
          <a:r>
            <a:rPr lang="ru-RU" dirty="0" err="1" smtClean="0"/>
            <a:t>бўйича</a:t>
          </a:r>
          <a:r>
            <a:rPr lang="ru-RU" dirty="0" smtClean="0"/>
            <a:t> </a:t>
          </a:r>
          <a:r>
            <a:rPr lang="ru-RU" dirty="0" err="1" smtClean="0"/>
            <a:t>топшириқларини</a:t>
          </a:r>
          <a:r>
            <a:rPr lang="ru-RU" dirty="0" smtClean="0"/>
            <a:t> </a:t>
          </a:r>
          <a:r>
            <a:rPr lang="ru-RU" dirty="0" err="1" smtClean="0"/>
            <a:t>бажариш</a:t>
          </a:r>
          <a:r>
            <a:rPr lang="ru-RU" dirty="0" smtClean="0"/>
            <a:t> </a:t>
          </a:r>
          <a:r>
            <a:rPr lang="ru-RU" dirty="0" err="1" smtClean="0"/>
            <a:t>ва</a:t>
          </a:r>
          <a:r>
            <a:rPr lang="ru-RU" dirty="0" smtClean="0"/>
            <a:t> </a:t>
          </a:r>
          <a:r>
            <a:rPr lang="ru-RU" dirty="0" err="1" smtClean="0"/>
            <a:t>хўжалик</a:t>
          </a:r>
          <a:r>
            <a:rPr lang="ru-RU" dirty="0" smtClean="0"/>
            <a:t> </a:t>
          </a:r>
          <a:r>
            <a:rPr lang="ru-RU" dirty="0" err="1" smtClean="0"/>
            <a:t>аҳолисининг</a:t>
          </a:r>
          <a:r>
            <a:rPr lang="ru-RU" dirty="0" smtClean="0"/>
            <a:t> </a:t>
          </a:r>
          <a:r>
            <a:rPr lang="ru-RU" dirty="0" err="1" smtClean="0"/>
            <a:t>озиқ</a:t>
          </a:r>
          <a:r>
            <a:rPr lang="ru-RU" dirty="0" smtClean="0"/>
            <a:t> - </a:t>
          </a:r>
          <a:r>
            <a:rPr lang="ru-RU" dirty="0" err="1" smtClean="0"/>
            <a:t>овқат</a:t>
          </a:r>
          <a:r>
            <a:rPr lang="ru-RU" dirty="0" smtClean="0"/>
            <a:t> </a:t>
          </a:r>
          <a:r>
            <a:rPr lang="ru-RU" dirty="0" err="1" smtClean="0"/>
            <a:t>маҳсулотларига</a:t>
          </a:r>
          <a:r>
            <a:rPr lang="ru-RU" dirty="0" smtClean="0"/>
            <a:t> </a:t>
          </a:r>
          <a:r>
            <a:rPr lang="ru-RU" dirty="0" err="1" smtClean="0"/>
            <a:t>талабини</a:t>
          </a:r>
          <a:r>
            <a:rPr lang="ru-RU" dirty="0" smtClean="0"/>
            <a:t> </a:t>
          </a:r>
          <a:r>
            <a:rPr lang="ru-RU" dirty="0" err="1" smtClean="0"/>
            <a:t>қондира</a:t>
          </a:r>
          <a:r>
            <a:rPr lang="ru-RU" dirty="0" smtClean="0"/>
            <a:t> </a:t>
          </a:r>
          <a:r>
            <a:rPr lang="ru-RU" dirty="0" err="1" smtClean="0"/>
            <a:t>олиши</a:t>
          </a:r>
          <a:endParaRPr lang="ru-RU" dirty="0"/>
        </a:p>
      </dgm:t>
    </dgm:pt>
    <dgm:pt modelId="{921BE001-4EF1-4248-AA65-E33F1FFFEB67}" type="sibTrans" cxnId="{AD1ED9F8-B671-494A-B613-60931F83C134}">
      <dgm:prSet/>
      <dgm:spPr/>
      <dgm:t>
        <a:bodyPr/>
        <a:lstStyle/>
        <a:p>
          <a:endParaRPr lang="ru-RU"/>
        </a:p>
      </dgm:t>
    </dgm:pt>
    <dgm:pt modelId="{9B99A909-E253-4422-AD7F-199C34E625FC}" type="parTrans" cxnId="{AD1ED9F8-B671-494A-B613-60931F83C134}">
      <dgm:prSet/>
      <dgm:spPr/>
      <dgm:t>
        <a:bodyPr/>
        <a:lstStyle/>
        <a:p>
          <a:endParaRPr lang="ru-RU"/>
        </a:p>
      </dgm:t>
    </dgm:pt>
    <dgm:pt modelId="{C30D878F-4BA0-4F46-8DE2-7320632F6EA7}">
      <dgm:prSet phldrT="[Текст]"/>
      <dgm:spPr/>
      <dgm:t>
        <a:bodyPr/>
        <a:lstStyle/>
        <a:p>
          <a:r>
            <a:rPr lang="ru-RU" smtClean="0"/>
            <a:t>Территориянинг туз, сув, ҳаво режимини, тупроқнинг сув</a:t>
          </a:r>
          <a:r>
            <a:rPr lang="uz-Cyrl-UZ" smtClean="0"/>
            <a:t>-</a:t>
          </a:r>
          <a:r>
            <a:rPr lang="ru-RU" smtClean="0"/>
            <a:t>физик хоссаларини, атроф-муҳитни доимо яхшилашга ва тупроқ эрозиясининг олдини олишга қаратилган мелоратив ва экологик тадбирларни амалга ошириши</a:t>
          </a:r>
          <a:endParaRPr lang="ru-RU" dirty="0"/>
        </a:p>
      </dgm:t>
    </dgm:pt>
    <dgm:pt modelId="{433E1975-B77C-47B5-AC3E-8EFD2789AD78}" type="parTrans" cxnId="{B9B720CE-089E-4FC6-B0E1-B5BB7E17A86A}">
      <dgm:prSet/>
      <dgm:spPr/>
      <dgm:t>
        <a:bodyPr/>
        <a:lstStyle/>
        <a:p>
          <a:endParaRPr lang="ru-RU"/>
        </a:p>
      </dgm:t>
    </dgm:pt>
    <dgm:pt modelId="{F4E0F426-3967-4757-AAEC-5C6EB34F33FB}" type="sibTrans" cxnId="{B9B720CE-089E-4FC6-B0E1-B5BB7E17A86A}">
      <dgm:prSet/>
      <dgm:spPr/>
      <dgm:t>
        <a:bodyPr/>
        <a:lstStyle/>
        <a:p>
          <a:endParaRPr lang="ru-RU"/>
        </a:p>
      </dgm:t>
    </dgm:pt>
    <dgm:pt modelId="{40B86DE7-E96C-49C2-8BDB-588474BCAD4F}" type="pres">
      <dgm:prSet presAssocID="{75CA2E64-3986-4581-968B-97B6567875AB}" presName="Name0" presStyleCnt="0">
        <dgm:presLayoutVars>
          <dgm:chMax val="7"/>
          <dgm:dir/>
          <dgm:animLvl val="lvl"/>
          <dgm:resizeHandles val="exact"/>
        </dgm:presLayoutVars>
      </dgm:prSet>
      <dgm:spPr/>
    </dgm:pt>
    <dgm:pt modelId="{31A892BF-0242-454F-9126-680AC016ABCB}" type="pres">
      <dgm:prSet presAssocID="{7C9D5B6F-3CB4-4A59-91A1-1C8BBF518212}" presName="circle1" presStyleLbl="node1" presStyleIdx="0" presStyleCnt="4"/>
      <dgm:spPr/>
    </dgm:pt>
    <dgm:pt modelId="{C2ABB043-E613-4474-8195-C2BF0AE4D271}" type="pres">
      <dgm:prSet presAssocID="{7C9D5B6F-3CB4-4A59-91A1-1C8BBF518212}" presName="space" presStyleCnt="0"/>
      <dgm:spPr/>
    </dgm:pt>
    <dgm:pt modelId="{E667BD3F-F205-477F-974F-B7B62A819E22}" type="pres">
      <dgm:prSet presAssocID="{7C9D5B6F-3CB4-4A59-91A1-1C8BBF518212}" presName="rect1" presStyleLbl="alignAcc1" presStyleIdx="0" presStyleCnt="4"/>
      <dgm:spPr/>
      <dgm:t>
        <a:bodyPr/>
        <a:lstStyle/>
        <a:p>
          <a:endParaRPr lang="ru-RU"/>
        </a:p>
      </dgm:t>
    </dgm:pt>
    <dgm:pt modelId="{6D165705-CB2A-4709-A6E0-16CD9E889F16}" type="pres">
      <dgm:prSet presAssocID="{D5C690C6-C79C-468F-AC82-740A82D67D87}" presName="vertSpace2" presStyleLbl="node1" presStyleIdx="0" presStyleCnt="4"/>
      <dgm:spPr/>
    </dgm:pt>
    <dgm:pt modelId="{33854299-56C6-4895-A8CA-25C3EC59B896}" type="pres">
      <dgm:prSet presAssocID="{D5C690C6-C79C-468F-AC82-740A82D67D87}" presName="circle2" presStyleLbl="node1" presStyleIdx="1" presStyleCnt="4"/>
      <dgm:spPr/>
    </dgm:pt>
    <dgm:pt modelId="{D301E190-7076-47BE-AEB2-330698184634}" type="pres">
      <dgm:prSet presAssocID="{D5C690C6-C79C-468F-AC82-740A82D67D87}" presName="rect2" presStyleLbl="alignAcc1" presStyleIdx="1" presStyleCnt="4"/>
      <dgm:spPr/>
      <dgm:t>
        <a:bodyPr/>
        <a:lstStyle/>
        <a:p>
          <a:endParaRPr lang="ru-RU"/>
        </a:p>
      </dgm:t>
    </dgm:pt>
    <dgm:pt modelId="{26905C85-31D0-4914-9592-0CBFDC75C3E7}" type="pres">
      <dgm:prSet presAssocID="{F3F6EDB6-38B7-473C-AAE1-D97C9707E808}" presName="vertSpace3" presStyleLbl="node1" presStyleIdx="1" presStyleCnt="4"/>
      <dgm:spPr/>
    </dgm:pt>
    <dgm:pt modelId="{8B73F74E-DA50-4AE1-BEF2-F812A60DE54F}" type="pres">
      <dgm:prSet presAssocID="{F3F6EDB6-38B7-473C-AAE1-D97C9707E808}" presName="circle3" presStyleLbl="node1" presStyleIdx="2" presStyleCnt="4"/>
      <dgm:spPr/>
    </dgm:pt>
    <dgm:pt modelId="{64D120DA-D0C3-49BA-AA09-C0212B8CFCA8}" type="pres">
      <dgm:prSet presAssocID="{F3F6EDB6-38B7-473C-AAE1-D97C9707E808}" presName="rect3" presStyleLbl="alignAcc1" presStyleIdx="2" presStyleCnt="4"/>
      <dgm:spPr/>
      <dgm:t>
        <a:bodyPr/>
        <a:lstStyle/>
        <a:p>
          <a:endParaRPr lang="ru-RU"/>
        </a:p>
      </dgm:t>
    </dgm:pt>
    <dgm:pt modelId="{9CB1C40C-581C-4102-824D-AFCAF89F7C9E}" type="pres">
      <dgm:prSet presAssocID="{C30D878F-4BA0-4F46-8DE2-7320632F6EA7}" presName="vertSpace4" presStyleLbl="node1" presStyleIdx="2" presStyleCnt="4"/>
      <dgm:spPr/>
    </dgm:pt>
    <dgm:pt modelId="{BB3088BB-A85C-4425-9A4A-6F0918D3D5A0}" type="pres">
      <dgm:prSet presAssocID="{C30D878F-4BA0-4F46-8DE2-7320632F6EA7}" presName="circle4" presStyleLbl="node1" presStyleIdx="3" presStyleCnt="4"/>
      <dgm:spPr/>
    </dgm:pt>
    <dgm:pt modelId="{B8CE9DA1-DCFA-4339-901F-8481BC32F538}" type="pres">
      <dgm:prSet presAssocID="{C30D878F-4BA0-4F46-8DE2-7320632F6EA7}" presName="rect4" presStyleLbl="alignAcc1" presStyleIdx="3" presStyleCnt="4"/>
      <dgm:spPr/>
      <dgm:t>
        <a:bodyPr/>
        <a:lstStyle/>
        <a:p>
          <a:endParaRPr lang="ru-RU"/>
        </a:p>
      </dgm:t>
    </dgm:pt>
    <dgm:pt modelId="{D01F9EDE-D80B-4C5A-B509-1A602D35AD73}" type="pres">
      <dgm:prSet presAssocID="{7C9D5B6F-3CB4-4A59-91A1-1C8BBF518212}" presName="rect1ParTxNoCh" presStyleLbl="alignAcc1" presStyleIdx="3" presStyleCnt="4">
        <dgm:presLayoutVars>
          <dgm:chMax val="1"/>
          <dgm:bulletEnabled val="1"/>
        </dgm:presLayoutVars>
      </dgm:prSet>
      <dgm:spPr/>
    </dgm:pt>
    <dgm:pt modelId="{B071F8A1-B9B8-4D10-B523-D44FF7ADD658}" type="pres">
      <dgm:prSet presAssocID="{D5C690C6-C79C-468F-AC82-740A82D67D87}" presName="rect2ParTxNoCh" presStyleLbl="alignAcc1" presStyleIdx="3" presStyleCnt="4">
        <dgm:presLayoutVars>
          <dgm:chMax val="1"/>
          <dgm:bulletEnabled val="1"/>
        </dgm:presLayoutVars>
      </dgm:prSet>
      <dgm:spPr/>
    </dgm:pt>
    <dgm:pt modelId="{D6F15EB8-D556-4B45-A951-3ADF59EB7810}" type="pres">
      <dgm:prSet presAssocID="{F3F6EDB6-38B7-473C-AAE1-D97C9707E808}" presName="rect3ParTxNoCh" presStyleLbl="alignAcc1" presStyleIdx="3" presStyleCnt="4">
        <dgm:presLayoutVars>
          <dgm:chMax val="1"/>
          <dgm:bulletEnabled val="1"/>
        </dgm:presLayoutVars>
      </dgm:prSet>
      <dgm:spPr/>
    </dgm:pt>
    <dgm:pt modelId="{4FF45145-323A-43E9-8F2A-A7256F6A746A}" type="pres">
      <dgm:prSet presAssocID="{C30D878F-4BA0-4F46-8DE2-7320632F6EA7}" presName="rect4ParTxNoCh" presStyleLbl="alignAcc1" presStyleIdx="3" presStyleCnt="4">
        <dgm:presLayoutVars>
          <dgm:chMax val="1"/>
          <dgm:bulletEnabled val="1"/>
        </dgm:presLayoutVars>
      </dgm:prSet>
      <dgm:spPr/>
      <dgm:t>
        <a:bodyPr/>
        <a:lstStyle/>
        <a:p>
          <a:endParaRPr lang="ru-RU"/>
        </a:p>
      </dgm:t>
    </dgm:pt>
  </dgm:ptLst>
  <dgm:cxnLst>
    <dgm:cxn modelId="{09407080-D723-4EF1-8F3D-29E0866E8E62}" type="presOf" srcId="{75CA2E64-3986-4581-968B-97B6567875AB}" destId="{40B86DE7-E96C-49C2-8BDB-588474BCAD4F}" srcOrd="0" destOrd="0" presId="urn:microsoft.com/office/officeart/2005/8/layout/target3"/>
    <dgm:cxn modelId="{62454B3B-28EF-48E4-BC0A-BECD8666165D}" srcId="{75CA2E64-3986-4581-968B-97B6567875AB}" destId="{7C9D5B6F-3CB4-4A59-91A1-1C8BBF518212}" srcOrd="0" destOrd="0" parTransId="{2971E318-709F-4BC0-BBB4-87E55D4FCFA1}" sibTransId="{67D38EE9-4265-4274-B3C4-803CFA9ADBDB}"/>
    <dgm:cxn modelId="{3954972A-6441-4333-BC04-7E064DCA6776}" srcId="{75CA2E64-3986-4581-968B-97B6567875AB}" destId="{F3F6EDB6-38B7-473C-AAE1-D97C9707E808}" srcOrd="2" destOrd="0" parTransId="{567C3DA8-5E95-44AD-8CBE-84E080F2A12F}" sibTransId="{A089C213-E911-446C-81C6-69F8693CF8EB}"/>
    <dgm:cxn modelId="{AD1ED9F8-B671-494A-B613-60931F83C134}" srcId="{75CA2E64-3986-4581-968B-97B6567875AB}" destId="{D5C690C6-C79C-468F-AC82-740A82D67D87}" srcOrd="1" destOrd="0" parTransId="{9B99A909-E253-4422-AD7F-199C34E625FC}" sibTransId="{921BE001-4EF1-4248-AA65-E33F1FFFEB67}"/>
    <dgm:cxn modelId="{0972ADBE-E6E8-4B1F-B7E7-C371CCACF6A0}" type="presOf" srcId="{7C9D5B6F-3CB4-4A59-91A1-1C8BBF518212}" destId="{D01F9EDE-D80B-4C5A-B509-1A602D35AD73}" srcOrd="1" destOrd="0" presId="urn:microsoft.com/office/officeart/2005/8/layout/target3"/>
    <dgm:cxn modelId="{91DFB8DD-F21E-4D46-B9F8-A728B08BED1A}" type="presOf" srcId="{F3F6EDB6-38B7-473C-AAE1-D97C9707E808}" destId="{64D120DA-D0C3-49BA-AA09-C0212B8CFCA8}" srcOrd="0" destOrd="0" presId="urn:microsoft.com/office/officeart/2005/8/layout/target3"/>
    <dgm:cxn modelId="{5ADF7E69-7096-4DE3-B1C7-C87B67BE64C8}" type="presOf" srcId="{7C9D5B6F-3CB4-4A59-91A1-1C8BBF518212}" destId="{E667BD3F-F205-477F-974F-B7B62A819E22}" srcOrd="0" destOrd="0" presId="urn:microsoft.com/office/officeart/2005/8/layout/target3"/>
    <dgm:cxn modelId="{120E66E7-3D11-40D5-A5BF-42A83141EAB2}" type="presOf" srcId="{C30D878F-4BA0-4F46-8DE2-7320632F6EA7}" destId="{B8CE9DA1-DCFA-4339-901F-8481BC32F538}" srcOrd="0" destOrd="0" presId="urn:microsoft.com/office/officeart/2005/8/layout/target3"/>
    <dgm:cxn modelId="{6D69C83C-8E80-45AC-A254-F16DCF582FAF}" type="presOf" srcId="{D5C690C6-C79C-468F-AC82-740A82D67D87}" destId="{D301E190-7076-47BE-AEB2-330698184634}" srcOrd="0" destOrd="0" presId="urn:microsoft.com/office/officeart/2005/8/layout/target3"/>
    <dgm:cxn modelId="{8ECD2048-94DF-4A53-BAC7-53C786BE8ACA}" type="presOf" srcId="{C30D878F-4BA0-4F46-8DE2-7320632F6EA7}" destId="{4FF45145-323A-43E9-8F2A-A7256F6A746A}" srcOrd="1" destOrd="0" presId="urn:microsoft.com/office/officeart/2005/8/layout/target3"/>
    <dgm:cxn modelId="{41E41144-D345-4582-A9AD-DDB7FB1D4CBE}" type="presOf" srcId="{F3F6EDB6-38B7-473C-AAE1-D97C9707E808}" destId="{D6F15EB8-D556-4B45-A951-3ADF59EB7810}" srcOrd="1" destOrd="0" presId="urn:microsoft.com/office/officeart/2005/8/layout/target3"/>
    <dgm:cxn modelId="{B9B720CE-089E-4FC6-B0E1-B5BB7E17A86A}" srcId="{75CA2E64-3986-4581-968B-97B6567875AB}" destId="{C30D878F-4BA0-4F46-8DE2-7320632F6EA7}" srcOrd="3" destOrd="0" parTransId="{433E1975-B77C-47B5-AC3E-8EFD2789AD78}" sibTransId="{F4E0F426-3967-4757-AAEC-5C6EB34F33FB}"/>
    <dgm:cxn modelId="{E4CC1AEF-196C-4CF2-9F6A-D59EF5746691}" type="presOf" srcId="{D5C690C6-C79C-468F-AC82-740A82D67D87}" destId="{B071F8A1-B9B8-4D10-B523-D44FF7ADD658}" srcOrd="1" destOrd="0" presId="urn:microsoft.com/office/officeart/2005/8/layout/target3"/>
    <dgm:cxn modelId="{F02709CC-35E5-4AA2-AA2A-0BCA47E77FC5}" type="presParOf" srcId="{40B86DE7-E96C-49C2-8BDB-588474BCAD4F}" destId="{31A892BF-0242-454F-9126-680AC016ABCB}" srcOrd="0" destOrd="0" presId="urn:microsoft.com/office/officeart/2005/8/layout/target3"/>
    <dgm:cxn modelId="{17CCF2BD-49CA-447B-9C6B-51A91B75106A}" type="presParOf" srcId="{40B86DE7-E96C-49C2-8BDB-588474BCAD4F}" destId="{C2ABB043-E613-4474-8195-C2BF0AE4D271}" srcOrd="1" destOrd="0" presId="urn:microsoft.com/office/officeart/2005/8/layout/target3"/>
    <dgm:cxn modelId="{35B5C73D-5180-413B-9A19-4D7A0E17E604}" type="presParOf" srcId="{40B86DE7-E96C-49C2-8BDB-588474BCAD4F}" destId="{E667BD3F-F205-477F-974F-B7B62A819E22}" srcOrd="2" destOrd="0" presId="urn:microsoft.com/office/officeart/2005/8/layout/target3"/>
    <dgm:cxn modelId="{DA4938DA-255B-4D03-B482-01AF98CCC3A9}" type="presParOf" srcId="{40B86DE7-E96C-49C2-8BDB-588474BCAD4F}" destId="{6D165705-CB2A-4709-A6E0-16CD9E889F16}" srcOrd="3" destOrd="0" presId="urn:microsoft.com/office/officeart/2005/8/layout/target3"/>
    <dgm:cxn modelId="{5886BFBA-500E-4F5E-A30E-32EB293495B5}" type="presParOf" srcId="{40B86DE7-E96C-49C2-8BDB-588474BCAD4F}" destId="{33854299-56C6-4895-A8CA-25C3EC59B896}" srcOrd="4" destOrd="0" presId="urn:microsoft.com/office/officeart/2005/8/layout/target3"/>
    <dgm:cxn modelId="{67538597-15F2-4AAC-887E-86A81F616A0D}" type="presParOf" srcId="{40B86DE7-E96C-49C2-8BDB-588474BCAD4F}" destId="{D301E190-7076-47BE-AEB2-330698184634}" srcOrd="5" destOrd="0" presId="urn:microsoft.com/office/officeart/2005/8/layout/target3"/>
    <dgm:cxn modelId="{C25B4BE1-1FEE-44C6-9E4B-5B2792A35891}" type="presParOf" srcId="{40B86DE7-E96C-49C2-8BDB-588474BCAD4F}" destId="{26905C85-31D0-4914-9592-0CBFDC75C3E7}" srcOrd="6" destOrd="0" presId="urn:microsoft.com/office/officeart/2005/8/layout/target3"/>
    <dgm:cxn modelId="{A3198813-D687-4480-A254-A22168A0DFB2}" type="presParOf" srcId="{40B86DE7-E96C-49C2-8BDB-588474BCAD4F}" destId="{8B73F74E-DA50-4AE1-BEF2-F812A60DE54F}" srcOrd="7" destOrd="0" presId="urn:microsoft.com/office/officeart/2005/8/layout/target3"/>
    <dgm:cxn modelId="{24AC22DB-B695-4AE6-8C68-5B7AD3ACB021}" type="presParOf" srcId="{40B86DE7-E96C-49C2-8BDB-588474BCAD4F}" destId="{64D120DA-D0C3-49BA-AA09-C0212B8CFCA8}" srcOrd="8" destOrd="0" presId="urn:microsoft.com/office/officeart/2005/8/layout/target3"/>
    <dgm:cxn modelId="{C7D30FB4-628B-4EC8-A30B-EF19EBB64B5C}" type="presParOf" srcId="{40B86DE7-E96C-49C2-8BDB-588474BCAD4F}" destId="{9CB1C40C-581C-4102-824D-AFCAF89F7C9E}" srcOrd="9" destOrd="0" presId="urn:microsoft.com/office/officeart/2005/8/layout/target3"/>
    <dgm:cxn modelId="{F9E9C4BC-D843-4601-AB97-FE36E4AC179A}" type="presParOf" srcId="{40B86DE7-E96C-49C2-8BDB-588474BCAD4F}" destId="{BB3088BB-A85C-4425-9A4A-6F0918D3D5A0}" srcOrd="10" destOrd="0" presId="urn:microsoft.com/office/officeart/2005/8/layout/target3"/>
    <dgm:cxn modelId="{B6C4653D-4639-42B7-864E-ABFD766CD527}" type="presParOf" srcId="{40B86DE7-E96C-49C2-8BDB-588474BCAD4F}" destId="{B8CE9DA1-DCFA-4339-901F-8481BC32F538}" srcOrd="11" destOrd="0" presId="urn:microsoft.com/office/officeart/2005/8/layout/target3"/>
    <dgm:cxn modelId="{B4CF89F1-EA06-40CF-8B35-0814FDDA9FE1}" type="presParOf" srcId="{40B86DE7-E96C-49C2-8BDB-588474BCAD4F}" destId="{D01F9EDE-D80B-4C5A-B509-1A602D35AD73}" srcOrd="12" destOrd="0" presId="urn:microsoft.com/office/officeart/2005/8/layout/target3"/>
    <dgm:cxn modelId="{CEF05C8A-5743-4DD7-8425-6E9D60A0E441}" type="presParOf" srcId="{40B86DE7-E96C-49C2-8BDB-588474BCAD4F}" destId="{B071F8A1-B9B8-4D10-B523-D44FF7ADD658}" srcOrd="13" destOrd="0" presId="urn:microsoft.com/office/officeart/2005/8/layout/target3"/>
    <dgm:cxn modelId="{8C1E843D-2661-431E-AADB-35CC7C05AFAA}" type="presParOf" srcId="{40B86DE7-E96C-49C2-8BDB-588474BCAD4F}" destId="{D6F15EB8-D556-4B45-A951-3ADF59EB7810}" srcOrd="14" destOrd="0" presId="urn:microsoft.com/office/officeart/2005/8/layout/target3"/>
    <dgm:cxn modelId="{A18B83A6-D105-403E-B407-1476E2FF13D8}" type="presParOf" srcId="{40B86DE7-E96C-49C2-8BDB-588474BCAD4F}" destId="{4FF45145-323A-43E9-8F2A-A7256F6A746A}" srcOrd="15"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FFE8B254-F748-4EA9-840F-C629F20050FA}">
      <dgm:prSet phldrT="[Текст]"/>
      <dgm:spPr/>
      <dgm:t>
        <a:bodyPr/>
        <a:lstStyle/>
        <a:p>
          <a:r>
            <a:rPr lang="uz-Cyrl-UZ" b="1" i="1" smtClean="0">
              <a:latin typeface="Times New Roman" pitchFamily="18" charset="0"/>
              <a:cs typeface="Times New Roman" pitchFamily="18" charset="0"/>
            </a:rPr>
            <a:t>Ерни экишга тайёрлаш. </a:t>
          </a:r>
          <a:endParaRPr lang="ru-RU">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r>
            <a:rPr lang="uz-Cyrl-UZ" dirty="0" smtClean="0"/>
            <a:t>Сабзавот экинлари учун ерларни экишга  тайёрлаш кузда 28-30 см чуқурликда шудгорлашдан бошланади. Лекин янги ўзлаштирилган ерларда ҳайдалма қатлам аста-секин чуқурлаштирилиб борилади. Оч тусли бўз тупроқларда ўзлаштирилган биринчи йили 20-22 см, иккинчи йили 23-25 см, учинчи йили 25-27 см, тўртинчи йили эса 28-30 см чуқурликда ҳайдалади.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13625D95-DA70-42BF-98D8-31EF7133D19E}"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94B6FF85-08C1-48FD-B796-6F26D3CBC5B4}" type="presOf" srcId="{FFE8B254-F748-4EA9-840F-C629F20050FA}" destId="{494A0A28-AC71-410E-9A09-98494374006B}" srcOrd="0" destOrd="0" presId="urn:microsoft.com/office/officeart/2005/8/layout/vList2"/>
    <dgm:cxn modelId="{74FB4444-E211-4CA2-B322-DC9F7FD41935}" type="presOf" srcId="{8C446D5B-F40C-47A7-AA82-4959E8CB408D}" destId="{E9240949-51E6-49B1-BC58-DA8E36260ED3}" srcOrd="0" destOrd="0" presId="urn:microsoft.com/office/officeart/2005/8/layout/vList2"/>
    <dgm:cxn modelId="{8C1C60FB-8DC3-4FA6-B962-7750E6EE16C5}" type="presParOf" srcId="{E9240949-51E6-49B1-BC58-DA8E36260ED3}" destId="{494A0A28-AC71-410E-9A09-98494374006B}" srcOrd="0" destOrd="0" presId="urn:microsoft.com/office/officeart/2005/8/layout/vList2"/>
    <dgm:cxn modelId="{89C50911-F8FD-4F4A-BA6C-770EF2E6357B}"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r>
            <a:rPr lang="uz-Cyrl-UZ" b="1" dirty="0" smtClean="0"/>
            <a:t>Қатқалоқ ва унга қарши курашиш.</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Сабзавот экинлари эрта баҳорда ёки кеч кузда экилса ёғинлар туфайли қатқалоқ  пайдо бўлади. Натижада у вақтида юмшатилмаса, тупроқ бетида ёриқчалар ҳосил бўлиб, нам исроф бўлади. Картошка, маккажўхори, горох каби уруғи чуқур экилган экинларни қатқалоқ босганда зиг-заг ёки тўрсимон (БС-2, БСО-4) бороналар билан ишланади. Агар уруғлар униб чиқа бошлаган бўлса, ўсимликларни кам шикастлаш учун бороналар ўрнига ротацион мотигалар қўлланилгани мақсадга мувофиқ</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CF8D20FD-403A-436D-BE44-EC0F10522A55}"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6B15AED8-BD26-4E04-9F31-1A79FB1E5210}" type="presOf" srcId="{312B9663-67DD-4BF0-8671-ACD17F5C18E1}" destId="{3102073A-0B37-4EE7-9FB6-C679253A425E}" srcOrd="0" destOrd="0" presId="urn:microsoft.com/office/officeart/2005/8/layout/vList2"/>
    <dgm:cxn modelId="{56EF900E-69FB-4CBC-A20A-F13EA5E3790F}" type="presOf" srcId="{8C446D5B-F40C-47A7-AA82-4959E8CB408D}" destId="{E9240949-51E6-49B1-BC58-DA8E36260ED3}" srcOrd="0" destOrd="0" presId="urn:microsoft.com/office/officeart/2005/8/layout/vList2"/>
    <dgm:cxn modelId="{C0E78826-C7B4-489F-B771-E1130D133C14}" type="presParOf" srcId="{E9240949-51E6-49B1-BC58-DA8E36260ED3}" destId="{494A0A28-AC71-410E-9A09-98494374006B}" srcOrd="0" destOrd="0" presId="urn:microsoft.com/office/officeart/2005/8/layout/vList2"/>
    <dgm:cxn modelId="{9F1D23D4-E4BD-4863-AFCD-0F2A5E050EF8}"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r>
            <a:rPr lang="uz-Cyrl-UZ" b="1" dirty="0" smtClean="0"/>
            <a:t>Мульчалаш.</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Тупроқ юзасини гўнг, торф, похол, қоғоз, полиэтелин плёнка ва бошқалар билан юпқа қилиб ёпиш мульчалаш дейилади. Мульчалаш бегона ўтларнинг ўсишига тўсқинлик қилади, тупроқ қатқалоқланишига йўл қўймайди, сувни кам буғлантиради ҳамда ҳарорат ўзгаришининг суткалик амплитудасини камайтиради.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9C618AD4-57B2-4953-B20A-DF67E9743603}" type="presOf" srcId="{312B9663-67DD-4BF0-8671-ACD17F5C18E1}" destId="{3102073A-0B37-4EE7-9FB6-C679253A425E}" srcOrd="0" destOrd="0" presId="urn:microsoft.com/office/officeart/2005/8/layout/vList2"/>
    <dgm:cxn modelId="{8F51219F-E8BE-451C-820B-5AD9ECD245D0}" type="presOf" srcId="{FFE8B254-F748-4EA9-840F-C629F20050FA}" destId="{494A0A28-AC71-410E-9A09-98494374006B}" srcOrd="0" destOrd="0" presId="urn:microsoft.com/office/officeart/2005/8/layout/vList2"/>
    <dgm:cxn modelId="{9A776E41-F620-4961-BBE4-1C0C5C3EDECD}" type="presOf" srcId="{8C446D5B-F40C-47A7-AA82-4959E8CB408D}" destId="{E9240949-51E6-49B1-BC58-DA8E36260ED3}"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EA421FC0-753E-46C8-8149-A9F06D02804C}" srcId="{8C446D5B-F40C-47A7-AA82-4959E8CB408D}" destId="{FFE8B254-F748-4EA9-840F-C629F20050FA}" srcOrd="0" destOrd="0" parTransId="{36B549C7-1BC8-48FF-A4CE-37107E184CE2}" sibTransId="{C1BAE326-4E44-44C4-9F2D-DFDB91BE1E74}"/>
    <dgm:cxn modelId="{1451CAED-3CEE-4101-99D8-F3FFB112F80A}" type="presParOf" srcId="{E9240949-51E6-49B1-BC58-DA8E36260ED3}" destId="{494A0A28-AC71-410E-9A09-98494374006B}" srcOrd="0" destOrd="0" presId="urn:microsoft.com/office/officeart/2005/8/layout/vList2"/>
    <dgm:cxn modelId="{386A5F98-208C-40FE-B0F5-B9751AB1EA0F}"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3d1" qsCatId="3D" csTypeId="urn:microsoft.com/office/officeart/2005/8/colors/colorful3" csCatId="colorful" phldr="1"/>
      <dgm:spPr/>
      <dgm:t>
        <a:bodyPr/>
        <a:lstStyle/>
        <a:p>
          <a:endParaRPr lang="ru-RU"/>
        </a:p>
      </dgm:t>
    </dgm:pt>
    <dgm:pt modelId="{FFE8B254-F748-4EA9-840F-C629F20050FA}">
      <dgm:prSet phldrT="[Текст]"/>
      <dgm:spPr>
        <a:solidFill>
          <a:srgbClr val="006600"/>
        </a:solidFill>
      </dgm:spPr>
      <dgm:t>
        <a:bodyPr/>
        <a:lstStyle/>
        <a:p>
          <a:pPr algn="ctr"/>
          <a:r>
            <a:rPr lang="ru-RU" b="1" dirty="0" err="1" smtClean="0"/>
            <a:t>Касаллик</a:t>
          </a:r>
          <a:r>
            <a:rPr lang="ru-RU" b="1" dirty="0" smtClean="0"/>
            <a:t> </a:t>
          </a:r>
          <a:r>
            <a:rPr lang="ru-RU" b="1" dirty="0" err="1" smtClean="0"/>
            <a:t>ва</a:t>
          </a:r>
          <a:r>
            <a:rPr lang="ru-RU" b="1" dirty="0" smtClean="0"/>
            <a:t> </a:t>
          </a:r>
          <a:r>
            <a:rPr lang="ru-RU" b="1" dirty="0" err="1" smtClean="0"/>
            <a:t>зараркунандаларга</a:t>
          </a:r>
          <a:r>
            <a:rPr lang="ru-RU" b="1" dirty="0" smtClean="0"/>
            <a:t> </a:t>
          </a:r>
          <a:r>
            <a:rPr lang="ru-RU" b="1" dirty="0" err="1" smtClean="0"/>
            <a:t>қарши</a:t>
          </a:r>
          <a:r>
            <a:rPr lang="ru-RU" b="1" dirty="0" smtClean="0"/>
            <a:t> </a:t>
          </a:r>
          <a:r>
            <a:rPr lang="ru-RU" b="1" dirty="0" err="1" smtClean="0"/>
            <a:t>курашиш</a:t>
          </a:r>
          <a:r>
            <a:rPr lang="ru-RU" b="1" dirty="0" smtClean="0"/>
            <a:t>.</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smtClean="0"/>
            <a:t>Сабзавот экинлари ўстиришда ўсимлик касалликлари ва зараркунандаларига қарши олдини олиш ва ёппасига курашиш чораларини қўллаш энг зарур тадбирлардан ҳисобланади.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21FA932B-C5BF-4774-B64A-0D525EAF448B}">
      <dgm:prSet/>
      <dgm:spPr/>
      <dgm:t>
        <a:bodyPr/>
        <a:lstStyle/>
        <a:p>
          <a:r>
            <a:rPr lang="ru-RU" dirty="0" err="1" smtClean="0"/>
            <a:t>Олдини</a:t>
          </a:r>
          <a:r>
            <a:rPr lang="ru-RU" dirty="0" smtClean="0"/>
            <a:t> </a:t>
          </a:r>
          <a:r>
            <a:rPr lang="ru-RU" dirty="0" err="1" smtClean="0"/>
            <a:t>олиш</a:t>
          </a:r>
          <a:r>
            <a:rPr lang="ru-RU" dirty="0" smtClean="0"/>
            <a:t> </a:t>
          </a:r>
          <a:r>
            <a:rPr lang="ru-RU" dirty="0" err="1" smtClean="0"/>
            <a:t>чораларига</a:t>
          </a:r>
          <a:r>
            <a:rPr lang="ru-RU" dirty="0" smtClean="0"/>
            <a:t> </a:t>
          </a:r>
          <a:r>
            <a:rPr lang="ru-RU" dirty="0" err="1" smtClean="0"/>
            <a:t>ҳосилни</a:t>
          </a:r>
          <a:r>
            <a:rPr lang="ru-RU" dirty="0" smtClean="0"/>
            <a:t> </a:t>
          </a:r>
          <a:r>
            <a:rPr lang="ru-RU" dirty="0" err="1" smtClean="0"/>
            <a:t>йиғиб</a:t>
          </a:r>
          <a:r>
            <a:rPr lang="ru-RU" dirty="0" smtClean="0"/>
            <a:t> </a:t>
          </a:r>
          <a:r>
            <a:rPr lang="ru-RU" dirty="0" err="1" smtClean="0"/>
            <a:t>олгандан</a:t>
          </a:r>
          <a:r>
            <a:rPr lang="ru-RU" dirty="0" smtClean="0"/>
            <a:t> </a:t>
          </a:r>
          <a:r>
            <a:rPr lang="ru-RU" dirty="0" err="1" smtClean="0"/>
            <a:t>кейин</a:t>
          </a:r>
          <a:r>
            <a:rPr lang="ru-RU" dirty="0" smtClean="0"/>
            <a:t> </a:t>
          </a:r>
          <a:r>
            <a:rPr lang="ru-RU" dirty="0" err="1" smtClean="0"/>
            <a:t>далада</a:t>
          </a:r>
          <a:r>
            <a:rPr lang="ru-RU" dirty="0" smtClean="0"/>
            <a:t> </a:t>
          </a:r>
          <a:r>
            <a:rPr lang="ru-RU" dirty="0" err="1" smtClean="0"/>
            <a:t>қолган</a:t>
          </a:r>
          <a:r>
            <a:rPr lang="ru-RU" dirty="0" smtClean="0"/>
            <a:t> </a:t>
          </a:r>
          <a:r>
            <a:rPr lang="ru-RU" dirty="0" err="1" smtClean="0"/>
            <a:t>ўсимлик</a:t>
          </a:r>
          <a:r>
            <a:rPr lang="ru-RU" dirty="0" smtClean="0"/>
            <a:t> </a:t>
          </a:r>
          <a:r>
            <a:rPr lang="ru-RU" dirty="0" err="1" smtClean="0"/>
            <a:t>қолдиқларини</a:t>
          </a:r>
          <a:r>
            <a:rPr lang="ru-RU" dirty="0" smtClean="0"/>
            <a:t> </a:t>
          </a:r>
          <a:r>
            <a:rPr lang="ru-RU" dirty="0" err="1" smtClean="0"/>
            <a:t>йиғиб</a:t>
          </a:r>
          <a:r>
            <a:rPr lang="ru-RU" dirty="0" smtClean="0"/>
            <a:t> </a:t>
          </a:r>
          <a:r>
            <a:rPr lang="ru-RU" dirty="0" err="1" smtClean="0"/>
            <a:t>олиш</a:t>
          </a:r>
          <a:r>
            <a:rPr lang="ru-RU" dirty="0" smtClean="0"/>
            <a:t>, </a:t>
          </a:r>
          <a:r>
            <a:rPr lang="ru-RU" dirty="0" err="1" smtClean="0"/>
            <a:t>уларни</a:t>
          </a:r>
          <a:r>
            <a:rPr lang="ru-RU" dirty="0" smtClean="0"/>
            <a:t> </a:t>
          </a:r>
          <a:r>
            <a:rPr lang="ru-RU" dirty="0" err="1" smtClean="0"/>
            <a:t>даладан</a:t>
          </a:r>
          <a:r>
            <a:rPr lang="ru-RU" dirty="0" smtClean="0"/>
            <a:t> </a:t>
          </a:r>
          <a:r>
            <a:rPr lang="ru-RU" dirty="0" err="1" smtClean="0"/>
            <a:t>чиқариб</a:t>
          </a:r>
          <a:r>
            <a:rPr lang="ru-RU" dirty="0" smtClean="0"/>
            <a:t> </a:t>
          </a:r>
          <a:r>
            <a:rPr lang="ru-RU" dirty="0" err="1" smtClean="0"/>
            <a:t>йўқотиш</a:t>
          </a:r>
          <a:r>
            <a:rPr lang="ru-RU" dirty="0" smtClean="0"/>
            <a:t>, </a:t>
          </a:r>
          <a:r>
            <a:rPr lang="ru-RU" dirty="0" err="1" smtClean="0"/>
            <a:t>ерни</a:t>
          </a:r>
          <a:r>
            <a:rPr lang="ru-RU" dirty="0" smtClean="0"/>
            <a:t> </a:t>
          </a:r>
          <a:r>
            <a:rPr lang="ru-RU" dirty="0" err="1" smtClean="0"/>
            <a:t>чуқур</a:t>
          </a:r>
          <a:r>
            <a:rPr lang="ru-RU" dirty="0" smtClean="0"/>
            <a:t> </a:t>
          </a:r>
          <a:r>
            <a:rPr lang="ru-RU" dirty="0" err="1" smtClean="0"/>
            <a:t>кузда</a:t>
          </a:r>
          <a:r>
            <a:rPr lang="ru-RU" dirty="0" smtClean="0"/>
            <a:t> </a:t>
          </a:r>
          <a:r>
            <a:rPr lang="ru-RU" dirty="0" err="1" smtClean="0"/>
            <a:t>шудгорлаш</a:t>
          </a:r>
          <a:r>
            <a:rPr lang="ru-RU" dirty="0" smtClean="0"/>
            <a:t>, </a:t>
          </a:r>
          <a:r>
            <a:rPr lang="ru-RU" dirty="0" err="1" smtClean="0"/>
            <a:t>касаллик</a:t>
          </a:r>
          <a:r>
            <a:rPr lang="ru-RU" dirty="0" smtClean="0"/>
            <a:t> </a:t>
          </a:r>
          <a:r>
            <a:rPr lang="ru-RU" dirty="0" err="1" smtClean="0"/>
            <a:t>қўзғатувчи</a:t>
          </a:r>
          <a:r>
            <a:rPr lang="ru-RU" dirty="0" smtClean="0"/>
            <a:t> </a:t>
          </a:r>
          <a:r>
            <a:rPr lang="ru-RU" dirty="0" err="1" smtClean="0"/>
            <a:t>ва</a:t>
          </a:r>
          <a:r>
            <a:rPr lang="ru-RU" dirty="0" smtClean="0"/>
            <a:t> </a:t>
          </a:r>
          <a:r>
            <a:rPr lang="ru-RU" dirty="0" err="1" smtClean="0"/>
            <a:t>зараркунандалар</a:t>
          </a:r>
          <a:r>
            <a:rPr lang="ru-RU" dirty="0" smtClean="0"/>
            <a:t> </a:t>
          </a:r>
          <a:r>
            <a:rPr lang="ru-RU" dirty="0" err="1" smtClean="0"/>
            <a:t>манбаи</a:t>
          </a:r>
          <a:r>
            <a:rPr lang="ru-RU" dirty="0" smtClean="0"/>
            <a:t> </a:t>
          </a:r>
          <a:r>
            <a:rPr lang="ru-RU" dirty="0" err="1" smtClean="0"/>
            <a:t>бўлган</a:t>
          </a:r>
          <a:r>
            <a:rPr lang="ru-RU" dirty="0" smtClean="0"/>
            <a:t> </a:t>
          </a:r>
          <a:r>
            <a:rPr lang="ru-RU" dirty="0" err="1" smtClean="0"/>
            <a:t>ув</a:t>
          </a:r>
          <a:r>
            <a:rPr lang="uz-Cyrl-UZ" dirty="0" smtClean="0"/>
            <a:t>а</a:t>
          </a:r>
          <a:r>
            <a:rPr lang="ru-RU" dirty="0" smtClean="0"/>
            <a:t>т-</a:t>
          </a:r>
          <a:r>
            <a:rPr lang="ru-RU" dirty="0" err="1" smtClean="0"/>
            <a:t>ариқ</a:t>
          </a:r>
          <a:r>
            <a:rPr lang="ru-RU" dirty="0" smtClean="0"/>
            <a:t> </a:t>
          </a:r>
          <a:r>
            <a:rPr lang="ru-RU" dirty="0" err="1" smtClean="0"/>
            <a:t>бўйларини</a:t>
          </a:r>
          <a:r>
            <a:rPr lang="ru-RU" dirty="0" smtClean="0"/>
            <a:t> </a:t>
          </a:r>
          <a:r>
            <a:rPr lang="ru-RU" dirty="0" err="1" smtClean="0"/>
            <a:t>чопиш</a:t>
          </a:r>
          <a:r>
            <a:rPr lang="ru-RU" dirty="0" smtClean="0"/>
            <a:t>, </a:t>
          </a:r>
          <a:r>
            <a:rPr lang="ru-RU" dirty="0" err="1" smtClean="0"/>
            <a:t>ўтини</a:t>
          </a:r>
          <a:r>
            <a:rPr lang="ru-RU" dirty="0" smtClean="0"/>
            <a:t> </a:t>
          </a:r>
          <a:r>
            <a:rPr lang="ru-RU" dirty="0" err="1" smtClean="0"/>
            <a:t>куйдириш</a:t>
          </a:r>
          <a:r>
            <a:rPr lang="ru-RU" dirty="0" smtClean="0"/>
            <a:t>, </a:t>
          </a:r>
          <a:r>
            <a:rPr lang="ru-RU" dirty="0" err="1" smtClean="0"/>
            <a:t>гербицидлар</a:t>
          </a:r>
          <a:r>
            <a:rPr lang="ru-RU" dirty="0" smtClean="0"/>
            <a:t> </a:t>
          </a:r>
          <a:r>
            <a:rPr lang="ru-RU" dirty="0" err="1" smtClean="0"/>
            <a:t>билан</a:t>
          </a:r>
          <a:r>
            <a:rPr lang="ru-RU" dirty="0" smtClean="0"/>
            <a:t> </a:t>
          </a:r>
          <a:r>
            <a:rPr lang="ru-RU" dirty="0" err="1" smtClean="0"/>
            <a:t>дорилаш</a:t>
          </a:r>
          <a:r>
            <a:rPr lang="ru-RU" dirty="0" smtClean="0"/>
            <a:t>, </a:t>
          </a:r>
          <a:r>
            <a:rPr lang="ru-RU" dirty="0" err="1" smtClean="0"/>
            <a:t>алмашлаб</a:t>
          </a:r>
          <a:r>
            <a:rPr lang="ru-RU" dirty="0" smtClean="0"/>
            <a:t> </a:t>
          </a:r>
          <a:r>
            <a:rPr lang="ru-RU" dirty="0" err="1" smtClean="0"/>
            <a:t>экишга</a:t>
          </a:r>
          <a:r>
            <a:rPr lang="ru-RU" dirty="0" smtClean="0"/>
            <a:t> </a:t>
          </a:r>
          <a:r>
            <a:rPr lang="ru-RU" dirty="0" err="1" smtClean="0"/>
            <a:t>амал</a:t>
          </a:r>
          <a:r>
            <a:rPr lang="ru-RU" dirty="0" smtClean="0"/>
            <a:t> </a:t>
          </a:r>
          <a:r>
            <a:rPr lang="ru-RU" dirty="0" err="1" smtClean="0"/>
            <a:t>қилиш</a:t>
          </a:r>
          <a:r>
            <a:rPr lang="ru-RU" dirty="0" smtClean="0"/>
            <a:t>, </a:t>
          </a:r>
          <a:r>
            <a:rPr lang="ru-RU" dirty="0" err="1" smtClean="0"/>
            <a:t>уруғ</a:t>
          </a:r>
          <a:r>
            <a:rPr lang="ru-RU" dirty="0" smtClean="0"/>
            <a:t> </a:t>
          </a:r>
          <a:r>
            <a:rPr lang="ru-RU" dirty="0" err="1" smtClean="0"/>
            <a:t>ва</a:t>
          </a:r>
          <a:r>
            <a:rPr lang="ru-RU" dirty="0" smtClean="0"/>
            <a:t> </a:t>
          </a:r>
          <a:r>
            <a:rPr lang="ru-RU" dirty="0" err="1" smtClean="0"/>
            <a:t>кўчатларни</a:t>
          </a:r>
          <a:r>
            <a:rPr lang="ru-RU" dirty="0" smtClean="0"/>
            <a:t> </a:t>
          </a:r>
          <a:r>
            <a:rPr lang="ru-RU" dirty="0" err="1" smtClean="0"/>
            <a:t>дорилаш</a:t>
          </a:r>
          <a:r>
            <a:rPr lang="ru-RU" dirty="0" smtClean="0"/>
            <a:t>, </a:t>
          </a:r>
          <a:r>
            <a:rPr lang="ru-RU" dirty="0" err="1" smtClean="0"/>
            <a:t>даладаги</a:t>
          </a:r>
          <a:r>
            <a:rPr lang="ru-RU" dirty="0" smtClean="0"/>
            <a:t> </a:t>
          </a:r>
          <a:r>
            <a:rPr lang="ru-RU" dirty="0" err="1" smtClean="0"/>
            <a:t>бегона</a:t>
          </a:r>
          <a:r>
            <a:rPr lang="ru-RU" dirty="0" smtClean="0"/>
            <a:t> </a:t>
          </a:r>
          <a:r>
            <a:rPr lang="ru-RU" dirty="0" err="1" smtClean="0"/>
            <a:t>ўтларни</a:t>
          </a:r>
          <a:r>
            <a:rPr lang="ru-RU" dirty="0" smtClean="0"/>
            <a:t> </a:t>
          </a:r>
          <a:r>
            <a:rPr lang="ru-RU" dirty="0" err="1" smtClean="0"/>
            <a:t>ўз</a:t>
          </a:r>
          <a:r>
            <a:rPr lang="ru-RU" dirty="0" smtClean="0"/>
            <a:t> </a:t>
          </a:r>
          <a:r>
            <a:rPr lang="ru-RU" dirty="0" err="1" smtClean="0"/>
            <a:t>вақтида</a:t>
          </a:r>
          <a:r>
            <a:rPr lang="ru-RU" dirty="0" smtClean="0"/>
            <a:t> </a:t>
          </a:r>
          <a:r>
            <a:rPr lang="ru-RU" dirty="0" err="1" smtClean="0"/>
            <a:t>йўқотиш</a:t>
          </a:r>
          <a:r>
            <a:rPr lang="ru-RU" dirty="0" smtClean="0"/>
            <a:t> </a:t>
          </a:r>
          <a:r>
            <a:rPr lang="ru-RU" dirty="0" err="1" smtClean="0"/>
            <a:t>ҳамда</a:t>
          </a:r>
          <a:r>
            <a:rPr lang="ru-RU" dirty="0" smtClean="0"/>
            <a:t> </a:t>
          </a:r>
          <a:r>
            <a:rPr lang="ru-RU" dirty="0" err="1" smtClean="0"/>
            <a:t>соғлом</a:t>
          </a:r>
          <a:r>
            <a:rPr lang="ru-RU" dirty="0" smtClean="0"/>
            <a:t> </a:t>
          </a:r>
          <a:r>
            <a:rPr lang="ru-RU" dirty="0" err="1" smtClean="0"/>
            <a:t>ўсимликларни</a:t>
          </a:r>
          <a:r>
            <a:rPr lang="ru-RU" dirty="0" smtClean="0"/>
            <a:t> </a:t>
          </a:r>
          <a:r>
            <a:rPr lang="ru-RU" dirty="0" err="1" smtClean="0"/>
            <a:t>ўстиришга</a:t>
          </a:r>
          <a:r>
            <a:rPr lang="ru-RU" dirty="0" smtClean="0"/>
            <a:t> </a:t>
          </a:r>
          <a:r>
            <a:rPr lang="ru-RU" dirty="0" err="1" smtClean="0"/>
            <a:t>имкон</a:t>
          </a:r>
          <a:r>
            <a:rPr lang="ru-RU" dirty="0" smtClean="0"/>
            <a:t> </a:t>
          </a:r>
          <a:r>
            <a:rPr lang="ru-RU" dirty="0" err="1" smtClean="0"/>
            <a:t>берадиган</a:t>
          </a:r>
          <a:r>
            <a:rPr lang="ru-RU" dirty="0" smtClean="0"/>
            <a:t> </a:t>
          </a:r>
          <a:r>
            <a:rPr lang="ru-RU" dirty="0" err="1" smtClean="0"/>
            <a:t>юқори</a:t>
          </a:r>
          <a:r>
            <a:rPr lang="ru-RU" dirty="0" smtClean="0"/>
            <a:t> </a:t>
          </a:r>
          <a:r>
            <a:rPr lang="ru-RU" dirty="0" err="1" smtClean="0"/>
            <a:t>агротехникани</a:t>
          </a:r>
          <a:r>
            <a:rPr lang="ru-RU" dirty="0" smtClean="0"/>
            <a:t> </a:t>
          </a:r>
          <a:r>
            <a:rPr lang="ru-RU" dirty="0" err="1" smtClean="0"/>
            <a:t>қўллаш</a:t>
          </a:r>
          <a:r>
            <a:rPr lang="ru-RU" dirty="0" smtClean="0"/>
            <a:t> </a:t>
          </a:r>
          <a:r>
            <a:rPr lang="ru-RU" dirty="0" err="1" smtClean="0"/>
            <a:t>ва</a:t>
          </a:r>
          <a:r>
            <a:rPr lang="ru-RU" dirty="0" smtClean="0"/>
            <a:t> </a:t>
          </a:r>
          <a:r>
            <a:rPr lang="ru-RU" dirty="0" err="1" smtClean="0"/>
            <a:t>бошқалар</a:t>
          </a:r>
          <a:r>
            <a:rPr lang="ru-RU" dirty="0" smtClean="0"/>
            <a:t> </a:t>
          </a:r>
          <a:r>
            <a:rPr lang="ru-RU" dirty="0" err="1" smtClean="0"/>
            <a:t>киради</a:t>
          </a:r>
          <a:endParaRPr lang="ru-RU" dirty="0"/>
        </a:p>
      </dgm:t>
    </dgm:pt>
    <dgm:pt modelId="{DE7CD7BA-8269-40B4-B11E-84BF7FDEB100}" type="parTrans" cxnId="{83A331F2-834A-4509-B0E8-9A37A77EF6D9}">
      <dgm:prSet/>
      <dgm:spPr/>
      <dgm:t>
        <a:bodyPr/>
        <a:lstStyle/>
        <a:p>
          <a:endParaRPr lang="ru-RU"/>
        </a:p>
      </dgm:t>
    </dgm:pt>
    <dgm:pt modelId="{8A0857CC-05FD-4749-8845-B8FBBD18ADBF}" type="sibTrans" cxnId="{83A331F2-834A-4509-B0E8-9A37A77EF6D9}">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Y="-2382">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0D37F64E-D2FA-466B-9673-87711AB47FFA}" type="presOf" srcId="{312B9663-67DD-4BF0-8671-ACD17F5C18E1}" destId="{3102073A-0B37-4EE7-9FB6-C679253A425E}" srcOrd="0" destOrd="0" presId="urn:microsoft.com/office/officeart/2005/8/layout/vList2"/>
    <dgm:cxn modelId="{B3C64978-8B13-4488-A4F0-76182C0194F9}" type="presOf" srcId="{8C446D5B-F40C-47A7-AA82-4959E8CB408D}" destId="{E9240949-51E6-49B1-BC58-DA8E36260ED3}" srcOrd="0" destOrd="0" presId="urn:microsoft.com/office/officeart/2005/8/layout/vList2"/>
    <dgm:cxn modelId="{83A331F2-834A-4509-B0E8-9A37A77EF6D9}" srcId="{FFE8B254-F748-4EA9-840F-C629F20050FA}" destId="{21FA932B-C5BF-4774-B64A-0D525EAF448B}" srcOrd="1" destOrd="0" parTransId="{DE7CD7BA-8269-40B4-B11E-84BF7FDEB100}" sibTransId="{8A0857CC-05FD-4749-8845-B8FBBD18ADBF}"/>
    <dgm:cxn modelId="{5830483B-5945-46BE-9CFA-EFCE9615A187}"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B5F095B5-ED3C-44C1-8331-E3C3A80DB4CA}" type="presOf" srcId="{21FA932B-C5BF-4774-B64A-0D525EAF448B}" destId="{3102073A-0B37-4EE7-9FB6-C679253A425E}" srcOrd="0" destOrd="1"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DF1940B9-2712-4112-9ADC-5EEAFD8BE5F3}" type="presParOf" srcId="{E9240949-51E6-49B1-BC58-DA8E36260ED3}" destId="{494A0A28-AC71-410E-9A09-98494374006B}" srcOrd="0" destOrd="0" presId="urn:microsoft.com/office/officeart/2005/8/layout/vList2"/>
    <dgm:cxn modelId="{6C624662-8B98-4716-808F-DEF5B07B7B4A}"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ctr"/>
          <a:r>
            <a:rPr lang="ru-RU" b="1" dirty="0" err="1" smtClean="0"/>
            <a:t>Мотига</a:t>
          </a:r>
          <a:r>
            <a:rPr lang="ru-RU" b="1" dirty="0" smtClean="0"/>
            <a:t> </a:t>
          </a:r>
          <a:r>
            <a:rPr lang="ru-RU" b="1" dirty="0" err="1" smtClean="0"/>
            <a:t>ва</a:t>
          </a:r>
          <a:r>
            <a:rPr lang="ru-RU" b="1" dirty="0" smtClean="0"/>
            <a:t> </a:t>
          </a:r>
          <a:r>
            <a:rPr lang="ru-RU" b="1" dirty="0" err="1" smtClean="0"/>
            <a:t>чопиқ</a:t>
          </a:r>
          <a:r>
            <a:rPr lang="ru-RU" b="1" dirty="0" smtClean="0"/>
            <a:t> </a:t>
          </a:r>
          <a:r>
            <a:rPr lang="ru-RU" b="1" dirty="0" err="1" smtClean="0"/>
            <a:t>қилиш</a:t>
          </a:r>
          <a:r>
            <a:rPr lang="ru-RU" b="1" dirty="0" smtClean="0"/>
            <a:t>.</a:t>
          </a:r>
          <a:endParaRPr lang="ru-RU" dirty="0">
            <a:solidFill>
              <a:srgbClr val="0000FF"/>
            </a:solidFill>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dirty="0" err="1" smtClean="0"/>
            <a:t>Мотигалаш</a:t>
          </a:r>
          <a:r>
            <a:rPr lang="ru-RU" dirty="0" smtClean="0"/>
            <a:t> </a:t>
          </a:r>
          <a:r>
            <a:rPr lang="ru-RU" dirty="0" err="1" smtClean="0"/>
            <a:t>бегона</a:t>
          </a:r>
          <a:r>
            <a:rPr lang="ru-RU" dirty="0" smtClean="0"/>
            <a:t> </a:t>
          </a:r>
          <a:r>
            <a:rPr lang="ru-RU" dirty="0" err="1" smtClean="0"/>
            <a:t>ўтларни</a:t>
          </a:r>
          <a:r>
            <a:rPr lang="ru-RU" dirty="0" smtClean="0"/>
            <a:t> </a:t>
          </a:r>
          <a:r>
            <a:rPr lang="ru-RU" dirty="0" err="1" smtClean="0"/>
            <a:t>йўқотиш</a:t>
          </a:r>
          <a:r>
            <a:rPr lang="ru-RU" dirty="0" smtClean="0"/>
            <a:t> </a:t>
          </a:r>
          <a:r>
            <a:rPr lang="ru-RU" dirty="0" err="1" smtClean="0"/>
            <a:t>ва</a:t>
          </a:r>
          <a:r>
            <a:rPr lang="ru-RU" dirty="0" smtClean="0"/>
            <a:t> туп </a:t>
          </a:r>
          <a:r>
            <a:rPr lang="ru-RU" dirty="0" err="1" smtClean="0"/>
            <a:t>атрофидаги</a:t>
          </a:r>
          <a:r>
            <a:rPr lang="ru-RU" dirty="0" smtClean="0"/>
            <a:t> </a:t>
          </a:r>
          <a:r>
            <a:rPr lang="ru-RU" dirty="0" err="1" smtClean="0"/>
            <a:t>тупроқни</a:t>
          </a:r>
          <a:r>
            <a:rPr lang="ru-RU" dirty="0" smtClean="0"/>
            <a:t> </a:t>
          </a:r>
          <a:r>
            <a:rPr lang="ru-RU" dirty="0" err="1" smtClean="0"/>
            <a:t>юмшатиш</a:t>
          </a:r>
          <a:r>
            <a:rPr lang="ru-RU" dirty="0" smtClean="0"/>
            <a:t> </a:t>
          </a:r>
          <a:r>
            <a:rPr lang="ru-RU" dirty="0" err="1" smtClean="0"/>
            <a:t>мақсадида</a:t>
          </a:r>
          <a:r>
            <a:rPr lang="ru-RU" dirty="0" smtClean="0"/>
            <a:t> </a:t>
          </a:r>
          <a:r>
            <a:rPr lang="ru-RU" dirty="0" err="1" smtClean="0"/>
            <a:t>ўтказилади</a:t>
          </a:r>
          <a:r>
            <a:rPr lang="ru-RU" dirty="0" smtClean="0"/>
            <a:t>. </a:t>
          </a:r>
          <a:r>
            <a:rPr lang="ru-RU" dirty="0" err="1" smtClean="0"/>
            <a:t>Бу</a:t>
          </a:r>
          <a:r>
            <a:rPr lang="ru-RU" dirty="0" smtClean="0"/>
            <a:t> </a:t>
          </a:r>
          <a:r>
            <a:rPr lang="ru-RU" dirty="0" err="1" smtClean="0"/>
            <a:t>тадбир</a:t>
          </a:r>
          <a:r>
            <a:rPr lang="ru-RU" dirty="0" smtClean="0"/>
            <a:t> </a:t>
          </a:r>
          <a:r>
            <a:rPr lang="ru-RU" dirty="0" err="1" smtClean="0"/>
            <a:t>ўсимлик</a:t>
          </a:r>
          <a:r>
            <a:rPr lang="ru-RU" dirty="0" smtClean="0"/>
            <a:t> </a:t>
          </a:r>
          <a:r>
            <a:rPr lang="ru-RU" dirty="0" err="1" smtClean="0"/>
            <a:t>кўкариб</a:t>
          </a:r>
          <a:r>
            <a:rPr lang="ru-RU" dirty="0" smtClean="0"/>
            <a:t> </a:t>
          </a:r>
          <a:r>
            <a:rPr lang="ru-RU" dirty="0" err="1" smtClean="0"/>
            <a:t>чиққандан</a:t>
          </a:r>
          <a:r>
            <a:rPr lang="ru-RU" dirty="0" smtClean="0"/>
            <a:t> </a:t>
          </a:r>
          <a:r>
            <a:rPr lang="ru-RU" dirty="0" err="1" smtClean="0"/>
            <a:t>ёки</a:t>
          </a:r>
          <a:r>
            <a:rPr lang="ru-RU" dirty="0" smtClean="0"/>
            <a:t> </a:t>
          </a:r>
          <a:r>
            <a:rPr lang="ru-RU" dirty="0" err="1" smtClean="0"/>
            <a:t>кўчатлар</a:t>
          </a:r>
          <a:r>
            <a:rPr lang="ru-RU" dirty="0" smtClean="0"/>
            <a:t> </a:t>
          </a:r>
          <a:r>
            <a:rPr lang="ru-RU" dirty="0" err="1" smtClean="0"/>
            <a:t>тўла</a:t>
          </a:r>
          <a:r>
            <a:rPr lang="ru-RU" dirty="0" smtClean="0"/>
            <a:t> </a:t>
          </a:r>
          <a:r>
            <a:rPr lang="ru-RU" dirty="0" err="1" smtClean="0"/>
            <a:t>тутиб</a:t>
          </a:r>
          <a:r>
            <a:rPr lang="ru-RU" dirty="0" smtClean="0"/>
            <a:t> </a:t>
          </a:r>
          <a:r>
            <a:rPr lang="ru-RU" dirty="0" err="1" smtClean="0"/>
            <a:t>олгач</a:t>
          </a:r>
          <a:r>
            <a:rPr lang="ru-RU" dirty="0" smtClean="0"/>
            <a:t> </a:t>
          </a:r>
          <a:r>
            <a:rPr lang="ru-RU" dirty="0" err="1" smtClean="0"/>
            <a:t>бошланиб</a:t>
          </a:r>
          <a:r>
            <a:rPr lang="ru-RU" dirty="0" smtClean="0"/>
            <a:t>, 2-3 марта </a:t>
          </a:r>
          <a:r>
            <a:rPr lang="ru-RU" dirty="0" err="1" smtClean="0"/>
            <a:t>такрорланади</a:t>
          </a:r>
          <a:r>
            <a:rPr lang="ru-RU" dirty="0" smtClean="0"/>
            <a:t>. </a:t>
          </a:r>
          <a:r>
            <a:rPr lang="ru-RU" dirty="0" err="1" smtClean="0"/>
            <a:t>Қатор</a:t>
          </a:r>
          <a:r>
            <a:rPr lang="ru-RU" dirty="0" smtClean="0"/>
            <a:t> </a:t>
          </a:r>
          <a:r>
            <a:rPr lang="ru-RU" dirty="0" err="1" smtClean="0"/>
            <a:t>оралари</a:t>
          </a:r>
          <a:r>
            <a:rPr lang="ru-RU" dirty="0" smtClean="0"/>
            <a:t> </a:t>
          </a:r>
          <a:r>
            <a:rPr lang="ru-RU" dirty="0" err="1" smtClean="0"/>
            <a:t>ўсимликлар</a:t>
          </a:r>
          <a:r>
            <a:rPr lang="ru-RU" dirty="0" smtClean="0"/>
            <a:t> </a:t>
          </a:r>
          <a:r>
            <a:rPr lang="ru-RU" dirty="0" err="1" smtClean="0"/>
            <a:t>билан</a:t>
          </a:r>
          <a:r>
            <a:rPr lang="ru-RU" dirty="0" smtClean="0"/>
            <a:t> </a:t>
          </a:r>
          <a:r>
            <a:rPr lang="ru-RU" dirty="0" err="1" smtClean="0"/>
            <a:t>қопланиб</a:t>
          </a:r>
          <a:r>
            <a:rPr lang="ru-RU" dirty="0" smtClean="0"/>
            <a:t>, </a:t>
          </a:r>
          <a:r>
            <a:rPr lang="ru-RU" dirty="0" err="1" smtClean="0"/>
            <a:t>экиннинг</a:t>
          </a:r>
          <a:r>
            <a:rPr lang="ru-RU" dirty="0" smtClean="0"/>
            <a:t> </a:t>
          </a:r>
          <a:r>
            <a:rPr lang="ru-RU" dirty="0" err="1" smtClean="0"/>
            <a:t>ёппасига</a:t>
          </a:r>
          <a:r>
            <a:rPr lang="ru-RU" dirty="0" smtClean="0"/>
            <a:t> </a:t>
          </a:r>
          <a:r>
            <a:rPr lang="ru-RU" dirty="0" err="1" smtClean="0"/>
            <a:t>ҳосил</a:t>
          </a:r>
          <a:r>
            <a:rPr lang="ru-RU" dirty="0" smtClean="0"/>
            <a:t> </a:t>
          </a:r>
          <a:r>
            <a:rPr lang="ru-RU" dirty="0" err="1" smtClean="0"/>
            <a:t>тўплаши</a:t>
          </a:r>
          <a:r>
            <a:rPr lang="ru-RU" dirty="0" smtClean="0"/>
            <a:t> </a:t>
          </a:r>
          <a:r>
            <a:rPr lang="ru-RU" dirty="0" err="1" smtClean="0"/>
            <a:t>бошланган</a:t>
          </a:r>
          <a:r>
            <a:rPr lang="ru-RU" dirty="0" smtClean="0"/>
            <a:t> </a:t>
          </a:r>
          <a:r>
            <a:rPr lang="ru-RU" dirty="0" err="1" smtClean="0"/>
            <a:t>даврда</a:t>
          </a:r>
          <a:r>
            <a:rPr lang="ru-RU" dirty="0" smtClean="0"/>
            <a:t> </a:t>
          </a:r>
          <a:r>
            <a:rPr lang="ru-RU" dirty="0" err="1" smtClean="0"/>
            <a:t>тўхтатилади</a:t>
          </a:r>
          <a:r>
            <a:rPr lang="ru-RU" dirty="0" smtClean="0"/>
            <a:t>.</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0A549213-7971-4E1D-AF50-73CE1CF36349}">
      <dgm:prSet/>
      <dgm:spPr/>
      <dgm:t>
        <a:bodyPr/>
        <a:lstStyle/>
        <a:p>
          <a:r>
            <a:rPr lang="ru-RU" dirty="0" err="1" smtClean="0"/>
            <a:t>Чопиқ</a:t>
          </a:r>
          <a:r>
            <a:rPr lang="ru-RU" dirty="0" smtClean="0"/>
            <a:t> </a:t>
          </a:r>
          <a:r>
            <a:rPr lang="ru-RU" dirty="0" err="1" smtClean="0"/>
            <a:t>қилиш</a:t>
          </a:r>
          <a:r>
            <a:rPr lang="ru-RU" dirty="0" smtClean="0"/>
            <a:t>,  </a:t>
          </a:r>
          <a:r>
            <a:rPr lang="ru-RU" dirty="0" err="1" smtClean="0"/>
            <a:t>кўпинча</a:t>
          </a:r>
          <a:r>
            <a:rPr lang="ru-RU" dirty="0" smtClean="0"/>
            <a:t> </a:t>
          </a:r>
          <a:r>
            <a:rPr lang="ru-RU" dirty="0" err="1" smtClean="0"/>
            <a:t>тупроқни</a:t>
          </a:r>
          <a:r>
            <a:rPr lang="ru-RU" dirty="0" smtClean="0"/>
            <a:t> </a:t>
          </a:r>
          <a:r>
            <a:rPr lang="ru-RU" dirty="0" err="1" smtClean="0"/>
            <a:t>юмшатиш</a:t>
          </a:r>
          <a:r>
            <a:rPr lang="ru-RU" dirty="0" smtClean="0"/>
            <a:t> </a:t>
          </a:r>
          <a:r>
            <a:rPr lang="ru-RU" dirty="0" err="1" smtClean="0"/>
            <a:t>ва</a:t>
          </a:r>
          <a:r>
            <a:rPr lang="ru-RU" dirty="0" smtClean="0"/>
            <a:t> </a:t>
          </a:r>
          <a:r>
            <a:rPr lang="ru-RU" dirty="0" err="1" smtClean="0"/>
            <a:t>ўсимлик</a:t>
          </a:r>
          <a:r>
            <a:rPr lang="ru-RU" dirty="0" smtClean="0"/>
            <a:t> </a:t>
          </a:r>
          <a:r>
            <a:rPr lang="ru-RU" dirty="0" err="1" smtClean="0"/>
            <a:t>атрофига</a:t>
          </a:r>
          <a:r>
            <a:rPr lang="ru-RU" dirty="0" smtClean="0"/>
            <a:t> </a:t>
          </a:r>
          <a:r>
            <a:rPr lang="ru-RU" dirty="0" err="1" smtClean="0"/>
            <a:t>тупроқ</a:t>
          </a:r>
          <a:r>
            <a:rPr lang="ru-RU" dirty="0" smtClean="0"/>
            <a:t> </a:t>
          </a:r>
          <a:r>
            <a:rPr lang="ru-RU" dirty="0" err="1" smtClean="0"/>
            <a:t>тортиб</a:t>
          </a:r>
          <a:r>
            <a:rPr lang="ru-RU" dirty="0" smtClean="0"/>
            <a:t> </a:t>
          </a:r>
          <a:r>
            <a:rPr lang="ru-RU" dirty="0" err="1" smtClean="0"/>
            <a:t>кетиш</a:t>
          </a:r>
          <a:r>
            <a:rPr lang="ru-RU" dirty="0" smtClean="0"/>
            <a:t> </a:t>
          </a:r>
          <a:r>
            <a:rPr lang="ru-RU" dirty="0" err="1" smtClean="0"/>
            <a:t>билан</a:t>
          </a:r>
          <a:r>
            <a:rPr lang="ru-RU" dirty="0" smtClean="0"/>
            <a:t> </a:t>
          </a:r>
          <a:r>
            <a:rPr lang="ru-RU" dirty="0" err="1" smtClean="0"/>
            <a:t>боғлаб</a:t>
          </a:r>
          <a:r>
            <a:rPr lang="ru-RU" dirty="0" smtClean="0"/>
            <a:t> </a:t>
          </a:r>
          <a:r>
            <a:rPr lang="ru-RU" dirty="0" err="1" smtClean="0"/>
            <a:t>олиб</a:t>
          </a:r>
          <a:r>
            <a:rPr lang="ru-RU" dirty="0" smtClean="0"/>
            <a:t> </a:t>
          </a:r>
          <a:r>
            <a:rPr lang="ru-RU" dirty="0" err="1" smtClean="0"/>
            <a:t>борилади</a:t>
          </a:r>
          <a:r>
            <a:rPr lang="ru-RU" dirty="0" smtClean="0"/>
            <a:t>. </a:t>
          </a:r>
          <a:r>
            <a:rPr lang="ru-RU" dirty="0" err="1" smtClean="0"/>
            <a:t>Натижада</a:t>
          </a:r>
          <a:r>
            <a:rPr lang="ru-RU" dirty="0" smtClean="0"/>
            <a:t> </a:t>
          </a:r>
          <a:r>
            <a:rPr lang="ru-RU" dirty="0" err="1" smtClean="0"/>
            <a:t>тупроқ</a:t>
          </a:r>
          <a:r>
            <a:rPr lang="ru-RU" dirty="0" smtClean="0"/>
            <a:t> </a:t>
          </a:r>
          <a:r>
            <a:rPr lang="ru-RU" dirty="0" err="1" smtClean="0"/>
            <a:t>ҳаво</a:t>
          </a:r>
          <a:r>
            <a:rPr lang="ru-RU" dirty="0" smtClean="0"/>
            <a:t> </a:t>
          </a:r>
          <a:r>
            <a:rPr lang="ru-RU" dirty="0" err="1" smtClean="0"/>
            <a:t>режими</a:t>
          </a:r>
          <a:r>
            <a:rPr lang="ru-RU" dirty="0" smtClean="0"/>
            <a:t> </a:t>
          </a:r>
          <a:r>
            <a:rPr lang="ru-RU" dirty="0" err="1" smtClean="0"/>
            <a:t>яхшиланиб</a:t>
          </a:r>
          <a:r>
            <a:rPr lang="ru-RU" dirty="0" smtClean="0"/>
            <a:t> </a:t>
          </a:r>
          <a:r>
            <a:rPr lang="ru-RU" dirty="0" err="1" smtClean="0"/>
            <a:t>поянинг</a:t>
          </a:r>
          <a:r>
            <a:rPr lang="ru-RU" dirty="0" smtClean="0"/>
            <a:t> ер </a:t>
          </a:r>
          <a:r>
            <a:rPr lang="ru-RU" dirty="0" err="1" smtClean="0"/>
            <a:t>устки</a:t>
          </a:r>
          <a:r>
            <a:rPr lang="ru-RU" dirty="0" smtClean="0"/>
            <a:t> </a:t>
          </a:r>
          <a:r>
            <a:rPr lang="ru-RU" dirty="0" err="1" smtClean="0"/>
            <a:t>кўмилган</a:t>
          </a:r>
          <a:r>
            <a:rPr lang="ru-RU" dirty="0" smtClean="0"/>
            <a:t> </a:t>
          </a:r>
          <a:r>
            <a:rPr lang="ru-RU" dirty="0" err="1" smtClean="0"/>
            <a:t>қисмида</a:t>
          </a:r>
          <a:r>
            <a:rPr lang="ru-RU" dirty="0" smtClean="0"/>
            <a:t> </a:t>
          </a:r>
          <a:r>
            <a:rPr lang="ru-RU" dirty="0" err="1" smtClean="0"/>
            <a:t>қўшимча</a:t>
          </a:r>
          <a:r>
            <a:rPr lang="ru-RU" dirty="0" smtClean="0"/>
            <a:t> </a:t>
          </a:r>
          <a:r>
            <a:rPr lang="ru-RU" dirty="0" err="1" smtClean="0"/>
            <a:t>илдизлар</a:t>
          </a:r>
          <a:r>
            <a:rPr lang="ru-RU" dirty="0" smtClean="0"/>
            <a:t> </a:t>
          </a:r>
          <a:r>
            <a:rPr lang="ru-RU" dirty="0" err="1" smtClean="0"/>
            <a:t>чиқишига</a:t>
          </a:r>
          <a:r>
            <a:rPr lang="ru-RU" dirty="0" smtClean="0"/>
            <a:t> </a:t>
          </a:r>
          <a:r>
            <a:rPr lang="ru-RU" dirty="0" err="1" smtClean="0"/>
            <a:t>сабаб</a:t>
          </a:r>
          <a:r>
            <a:rPr lang="ru-RU" dirty="0" smtClean="0"/>
            <a:t> </a:t>
          </a:r>
          <a:r>
            <a:rPr lang="ru-RU" dirty="0" err="1" smtClean="0"/>
            <a:t>бўлади</a:t>
          </a:r>
          <a:r>
            <a:rPr lang="ru-RU" dirty="0" smtClean="0"/>
            <a:t>. </a:t>
          </a:r>
          <a:r>
            <a:rPr lang="ru-RU" dirty="0" err="1" smtClean="0"/>
            <a:t>Бу</a:t>
          </a:r>
          <a:r>
            <a:rPr lang="ru-RU" dirty="0" smtClean="0"/>
            <a:t> </a:t>
          </a:r>
          <a:r>
            <a:rPr lang="ru-RU" dirty="0" err="1" smtClean="0"/>
            <a:t>эса</a:t>
          </a:r>
          <a:r>
            <a:rPr lang="ru-RU" dirty="0" smtClean="0"/>
            <a:t> </a:t>
          </a:r>
          <a:r>
            <a:rPr lang="ru-RU" dirty="0" err="1" smtClean="0"/>
            <a:t>ўз</a:t>
          </a:r>
          <a:r>
            <a:rPr lang="ru-RU" dirty="0" smtClean="0"/>
            <a:t> </a:t>
          </a:r>
          <a:r>
            <a:rPr lang="ru-RU" dirty="0" err="1" smtClean="0"/>
            <a:t>навбатида</a:t>
          </a:r>
          <a:r>
            <a:rPr lang="ru-RU" dirty="0" smtClean="0"/>
            <a:t> </a:t>
          </a:r>
          <a:r>
            <a:rPr lang="ru-RU" dirty="0" err="1" smtClean="0"/>
            <a:t>ўсимликнинг</a:t>
          </a:r>
          <a:r>
            <a:rPr lang="ru-RU" dirty="0" smtClean="0"/>
            <a:t> </a:t>
          </a:r>
          <a:r>
            <a:rPr lang="ru-RU" dirty="0" err="1" smtClean="0"/>
            <a:t>яхши</a:t>
          </a:r>
          <a:r>
            <a:rPr lang="ru-RU" dirty="0" smtClean="0"/>
            <a:t> </a:t>
          </a:r>
          <a:r>
            <a:rPr lang="ru-RU" dirty="0" err="1" smtClean="0"/>
            <a:t>озиқланишига</a:t>
          </a:r>
          <a:r>
            <a:rPr lang="ru-RU" dirty="0" smtClean="0"/>
            <a:t> </a:t>
          </a:r>
          <a:r>
            <a:rPr lang="ru-RU" dirty="0" err="1" smtClean="0"/>
            <a:t>ёрдам</a:t>
          </a:r>
          <a:r>
            <a:rPr lang="ru-RU" dirty="0" smtClean="0"/>
            <a:t> </a:t>
          </a:r>
          <a:r>
            <a:rPr lang="ru-RU" dirty="0" err="1" smtClean="0"/>
            <a:t>беради</a:t>
          </a:r>
          <a:endParaRPr lang="ru-RU" dirty="0"/>
        </a:p>
      </dgm:t>
    </dgm:pt>
    <dgm:pt modelId="{E434A5D6-2F66-4DC8-9BA7-2BF14B735340}" type="parTrans" cxnId="{70FE20A9-414F-4F45-8FDC-E895D9065CC4}">
      <dgm:prSet/>
      <dgm:spPr/>
      <dgm:t>
        <a:bodyPr/>
        <a:lstStyle/>
        <a:p>
          <a:endParaRPr lang="ru-RU"/>
        </a:p>
      </dgm:t>
    </dgm:pt>
    <dgm:pt modelId="{930A7A15-ADA1-487A-9FCB-3BE017B011B8}" type="sibTrans" cxnId="{70FE20A9-414F-4F45-8FDC-E895D9065CC4}">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Y="-20444">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70FE20A9-414F-4F45-8FDC-E895D9065CC4}" srcId="{FFE8B254-F748-4EA9-840F-C629F20050FA}" destId="{0A549213-7971-4E1D-AF50-73CE1CF36349}" srcOrd="1" destOrd="0" parTransId="{E434A5D6-2F66-4DC8-9BA7-2BF14B735340}" sibTransId="{930A7A15-ADA1-487A-9FCB-3BE017B011B8}"/>
    <dgm:cxn modelId="{8CFC9CE6-A05C-4926-832C-308D96AF8FBA}" type="presOf" srcId="{0A549213-7971-4E1D-AF50-73CE1CF36349}" destId="{3102073A-0B37-4EE7-9FB6-C679253A425E}" srcOrd="0" destOrd="1"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45F7EA9A-D50C-41AA-95BB-3D1A86A99DEE}" type="presOf" srcId="{8C446D5B-F40C-47A7-AA82-4959E8CB408D}" destId="{E9240949-51E6-49B1-BC58-DA8E36260ED3}" srcOrd="0" destOrd="0" presId="urn:microsoft.com/office/officeart/2005/8/layout/vList2"/>
    <dgm:cxn modelId="{B299CC49-4051-457A-AEAD-DF8BCDC0A379}" type="presOf" srcId="{FFE8B254-F748-4EA9-840F-C629F20050FA}" destId="{494A0A28-AC71-410E-9A09-98494374006B}" srcOrd="0" destOrd="0" presId="urn:microsoft.com/office/officeart/2005/8/layout/vList2"/>
    <dgm:cxn modelId="{D95A66CE-DF3B-4650-A951-B2C78C208F77}"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FBEE00BD-71B4-45EB-9815-B98AC11C5C59}" type="presParOf" srcId="{E9240949-51E6-49B1-BC58-DA8E36260ED3}" destId="{494A0A28-AC71-410E-9A09-98494374006B}" srcOrd="0" destOrd="0" presId="urn:microsoft.com/office/officeart/2005/8/layout/vList2"/>
    <dgm:cxn modelId="{2A4BEA28-A5EF-4230-A30A-AA346EF9F178}"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ctr"/>
          <a:r>
            <a:rPr lang="ru-RU" b="1" dirty="0" err="1" smtClean="0"/>
            <a:t>Микроэлементлар</a:t>
          </a:r>
          <a:r>
            <a:rPr lang="ru-RU" b="1" dirty="0" smtClean="0"/>
            <a:t> </a:t>
          </a:r>
          <a:r>
            <a:rPr lang="ru-RU" b="1" dirty="0" err="1" smtClean="0"/>
            <a:t>ва</a:t>
          </a:r>
          <a:r>
            <a:rPr lang="ru-RU" b="1" dirty="0" smtClean="0"/>
            <a:t> </a:t>
          </a:r>
          <a:r>
            <a:rPr lang="ru-RU" b="1" dirty="0" err="1" smtClean="0"/>
            <a:t>ўстирувчи</a:t>
          </a:r>
          <a:r>
            <a:rPr lang="ru-RU" b="1" dirty="0" smtClean="0"/>
            <a:t> </a:t>
          </a:r>
          <a:r>
            <a:rPr lang="ru-RU" b="1" dirty="0" err="1" smtClean="0"/>
            <a:t>стимуляторларни</a:t>
          </a:r>
          <a:r>
            <a:rPr lang="ru-RU" b="1" dirty="0" smtClean="0"/>
            <a:t> </a:t>
          </a:r>
          <a:r>
            <a:rPr lang="ru-RU" b="1" dirty="0" err="1" smtClean="0"/>
            <a:t>қўллаш</a:t>
          </a:r>
          <a:endParaRPr lang="ru-RU" dirty="0">
            <a:solidFill>
              <a:srgbClr val="0000FF"/>
            </a:solidFill>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dirty="0" err="1" smtClean="0"/>
            <a:t>Микроэлементлар</a:t>
          </a:r>
          <a:r>
            <a:rPr lang="ru-RU" dirty="0" smtClean="0"/>
            <a:t> </a:t>
          </a:r>
          <a:r>
            <a:rPr lang="ru-RU" dirty="0" err="1" smtClean="0"/>
            <a:t>барча</a:t>
          </a:r>
          <a:r>
            <a:rPr lang="ru-RU" dirty="0" smtClean="0"/>
            <a:t> </a:t>
          </a:r>
          <a:r>
            <a:rPr lang="ru-RU" dirty="0" err="1" smtClean="0"/>
            <a:t>физиологик-биокимёвий</a:t>
          </a:r>
          <a:r>
            <a:rPr lang="ru-RU" dirty="0" smtClean="0"/>
            <a:t> </a:t>
          </a:r>
          <a:r>
            <a:rPr lang="ru-RU" dirty="0" err="1" smtClean="0"/>
            <a:t>жараёнларда</a:t>
          </a:r>
          <a:r>
            <a:rPr lang="ru-RU" dirty="0" smtClean="0"/>
            <a:t>, </a:t>
          </a:r>
          <a:r>
            <a:rPr lang="ru-RU" dirty="0" err="1" smtClean="0"/>
            <a:t>моддалар</a:t>
          </a:r>
          <a:r>
            <a:rPr lang="ru-RU" dirty="0" smtClean="0"/>
            <a:t> </a:t>
          </a:r>
          <a:r>
            <a:rPr lang="ru-RU" dirty="0" err="1" smtClean="0"/>
            <a:t>алмашинувида</a:t>
          </a:r>
          <a:r>
            <a:rPr lang="ru-RU" dirty="0" smtClean="0"/>
            <a:t> </a:t>
          </a:r>
          <a:r>
            <a:rPr lang="ru-RU" dirty="0" err="1" smtClean="0"/>
            <a:t>ниҳоятда</a:t>
          </a:r>
          <a:r>
            <a:rPr lang="ru-RU" dirty="0" smtClean="0"/>
            <a:t> </a:t>
          </a:r>
          <a:r>
            <a:rPr lang="ru-RU" dirty="0" err="1" smtClean="0"/>
            <a:t>муҳим</a:t>
          </a:r>
          <a:r>
            <a:rPr lang="ru-RU" dirty="0" smtClean="0"/>
            <a:t> рол </a:t>
          </a:r>
          <a:r>
            <a:rPr lang="ru-RU" dirty="0" err="1" smtClean="0"/>
            <a:t>ўйнайди</a:t>
          </a:r>
          <a:r>
            <a:rPr lang="ru-RU" dirty="0" smtClean="0"/>
            <a:t>. </a:t>
          </a:r>
          <a:r>
            <a:rPr lang="ru-RU" dirty="0" err="1" smtClean="0"/>
            <a:t>Ўсимликлардаги</a:t>
          </a:r>
          <a:r>
            <a:rPr lang="ru-RU" dirty="0" smtClean="0"/>
            <a:t> </a:t>
          </a:r>
          <a:r>
            <a:rPr lang="ru-RU" dirty="0" err="1" smtClean="0"/>
            <a:t>барча</a:t>
          </a:r>
          <a:r>
            <a:rPr lang="ru-RU" dirty="0" smtClean="0"/>
            <a:t> </a:t>
          </a:r>
          <a:r>
            <a:rPr lang="ru-RU" dirty="0" err="1" smtClean="0"/>
            <a:t>кимёвий</a:t>
          </a:r>
          <a:r>
            <a:rPr lang="ru-RU" dirty="0" smtClean="0"/>
            <a:t> </a:t>
          </a:r>
          <a:r>
            <a:rPr lang="ru-RU" dirty="0" err="1" smtClean="0"/>
            <a:t>элементларнииг</a:t>
          </a:r>
          <a:r>
            <a:rPr lang="ru-RU" dirty="0" smtClean="0"/>
            <a:t> </a:t>
          </a:r>
          <a:r>
            <a:rPr lang="ru-RU" dirty="0" err="1" smtClean="0"/>
            <a:t>атиги</a:t>
          </a:r>
          <a:r>
            <a:rPr lang="ru-RU" dirty="0" smtClean="0"/>
            <a:t> 0,05 % </a:t>
          </a:r>
          <a:r>
            <a:rPr lang="ru-RU" dirty="0" err="1" smtClean="0"/>
            <a:t>игина</a:t>
          </a:r>
          <a:r>
            <a:rPr lang="ru-RU" dirty="0" smtClean="0"/>
            <a:t> микро </a:t>
          </a:r>
          <a:r>
            <a:rPr lang="ru-RU" dirty="0" err="1" smtClean="0"/>
            <a:t>элементлар</a:t>
          </a:r>
          <a:r>
            <a:rPr lang="ru-RU" dirty="0" smtClean="0"/>
            <a:t> </a:t>
          </a:r>
          <a:r>
            <a:rPr lang="ru-RU" dirty="0" err="1" smtClean="0"/>
            <a:t>ҳиссасига</a:t>
          </a:r>
          <a:r>
            <a:rPr lang="ru-RU" dirty="0" smtClean="0"/>
            <a:t> </a:t>
          </a:r>
          <a:r>
            <a:rPr lang="ru-RU" dirty="0" err="1" smtClean="0"/>
            <a:t>тўғри</a:t>
          </a:r>
          <a:r>
            <a:rPr lang="ru-RU" dirty="0" smtClean="0"/>
            <a:t> </a:t>
          </a:r>
          <a:r>
            <a:rPr lang="ru-RU" dirty="0" err="1" smtClean="0"/>
            <a:t>келади</a:t>
          </a:r>
          <a:r>
            <a:rPr lang="ru-RU" dirty="0" smtClean="0"/>
            <a:t>. Улар </a:t>
          </a:r>
          <a:r>
            <a:rPr lang="ru-RU" dirty="0" err="1" smtClean="0"/>
            <a:t>ниҳоятда</a:t>
          </a:r>
          <a:r>
            <a:rPr lang="ru-RU" dirty="0" smtClean="0"/>
            <a:t> </a:t>
          </a:r>
          <a:r>
            <a:rPr lang="ru-RU" dirty="0" err="1" smtClean="0"/>
            <a:t>кам</a:t>
          </a:r>
          <a:r>
            <a:rPr lang="ru-RU" dirty="0" smtClean="0"/>
            <a:t> </a:t>
          </a:r>
          <a:r>
            <a:rPr lang="ru-RU" dirty="0" err="1" smtClean="0"/>
            <a:t>бўлишига</a:t>
          </a:r>
          <a:r>
            <a:rPr lang="ru-RU" dirty="0" smtClean="0"/>
            <a:t> </a:t>
          </a:r>
          <a:r>
            <a:rPr lang="ru-RU" dirty="0" err="1" smtClean="0"/>
            <a:t>қарамай</a:t>
          </a:r>
          <a:r>
            <a:rPr lang="ru-RU" dirty="0" smtClean="0"/>
            <a:t>, </a:t>
          </a:r>
          <a:r>
            <a:rPr lang="ru-RU" dirty="0" err="1" smtClean="0"/>
            <a:t>ўсимликларда</a:t>
          </a:r>
          <a:r>
            <a:rPr lang="ru-RU" dirty="0" smtClean="0"/>
            <a:t> </a:t>
          </a:r>
          <a:r>
            <a:rPr lang="ru-RU" dirty="0" err="1" smtClean="0"/>
            <a:t>кечадиган</a:t>
          </a:r>
          <a:r>
            <a:rPr lang="ru-RU" dirty="0" smtClean="0"/>
            <a:t> </a:t>
          </a:r>
          <a:r>
            <a:rPr lang="ru-RU" dirty="0" err="1" smtClean="0"/>
            <a:t>барча</a:t>
          </a:r>
          <a:r>
            <a:rPr lang="ru-RU" dirty="0" smtClean="0"/>
            <a:t> </a:t>
          </a:r>
          <a:r>
            <a:rPr lang="ru-RU" dirty="0" err="1" smtClean="0"/>
            <a:t>жараёнларда</a:t>
          </a:r>
          <a:r>
            <a:rPr lang="ru-RU" dirty="0" smtClean="0"/>
            <a:t> </a:t>
          </a:r>
          <a:r>
            <a:rPr lang="ru-RU" dirty="0" err="1" smtClean="0"/>
            <a:t>фаол</a:t>
          </a:r>
          <a:r>
            <a:rPr lang="ru-RU" dirty="0" smtClean="0"/>
            <a:t> </a:t>
          </a:r>
          <a:r>
            <a:rPr lang="ru-RU" dirty="0" err="1" smtClean="0"/>
            <a:t>иштирок</a:t>
          </a:r>
          <a:r>
            <a:rPr lang="ru-RU" dirty="0" smtClean="0"/>
            <a:t> </a:t>
          </a:r>
          <a:r>
            <a:rPr lang="ru-RU" dirty="0" err="1" smtClean="0"/>
            <a:t>этади</a:t>
          </a:r>
          <a:r>
            <a:rPr lang="ru-RU" dirty="0" smtClean="0"/>
            <a:t>, </a:t>
          </a:r>
          <a:r>
            <a:rPr lang="ru-RU" dirty="0" err="1" smtClean="0"/>
            <a:t>оксидлар</a:t>
          </a:r>
          <a:r>
            <a:rPr lang="ru-RU" dirty="0" smtClean="0"/>
            <a:t>, </a:t>
          </a:r>
          <a:r>
            <a:rPr lang="ru-RU" dirty="0" err="1" smtClean="0"/>
            <a:t>витаминлар</a:t>
          </a:r>
          <a:r>
            <a:rPr lang="ru-RU" dirty="0" smtClean="0"/>
            <a:t> </a:t>
          </a:r>
          <a:r>
            <a:rPr lang="ru-RU" dirty="0" err="1" smtClean="0"/>
            <a:t>ва</a:t>
          </a:r>
          <a:r>
            <a:rPr lang="ru-RU" dirty="0" smtClean="0"/>
            <a:t> </a:t>
          </a:r>
          <a:r>
            <a:rPr lang="ru-RU" dirty="0" err="1" smtClean="0"/>
            <a:t>ферментлар</a:t>
          </a:r>
          <a:r>
            <a:rPr lang="ru-RU" dirty="0" smtClean="0"/>
            <a:t> </a:t>
          </a:r>
          <a:r>
            <a:rPr lang="ru-RU" dirty="0" err="1" smtClean="0"/>
            <a:t>таркибига</a:t>
          </a:r>
          <a:r>
            <a:rPr lang="ru-RU" dirty="0" smtClean="0"/>
            <a:t> </a:t>
          </a:r>
          <a:r>
            <a:rPr lang="ru-RU" dirty="0" err="1" smtClean="0"/>
            <a:t>киради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Y="-20444">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6F5B5287-BC8A-42E1-AC18-37A22F2EF683}" type="presOf" srcId="{8C446D5B-F40C-47A7-AA82-4959E8CB408D}" destId="{E9240949-51E6-49B1-BC58-DA8E36260ED3}"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EA421FC0-753E-46C8-8149-A9F06D02804C}" srcId="{8C446D5B-F40C-47A7-AA82-4959E8CB408D}" destId="{FFE8B254-F748-4EA9-840F-C629F20050FA}" srcOrd="0" destOrd="0" parTransId="{36B549C7-1BC8-48FF-A4CE-37107E184CE2}" sibTransId="{C1BAE326-4E44-44C4-9F2D-DFDB91BE1E74}"/>
    <dgm:cxn modelId="{859BDA30-F315-4504-ABDB-8C63C3B870EC}" type="presOf" srcId="{FFE8B254-F748-4EA9-840F-C629F20050FA}" destId="{494A0A28-AC71-410E-9A09-98494374006B}" srcOrd="0" destOrd="0" presId="urn:microsoft.com/office/officeart/2005/8/layout/vList2"/>
    <dgm:cxn modelId="{8881FAD7-85CF-454F-8DD8-D2FC13388C03}" type="presOf" srcId="{312B9663-67DD-4BF0-8671-ACD17F5C18E1}" destId="{3102073A-0B37-4EE7-9FB6-C679253A425E}" srcOrd="0" destOrd="0" presId="urn:microsoft.com/office/officeart/2005/8/layout/vList2"/>
    <dgm:cxn modelId="{FEFFF808-F6FE-438A-AC99-CEEAFF726CFD}" type="presParOf" srcId="{E9240949-51E6-49B1-BC58-DA8E36260ED3}" destId="{494A0A28-AC71-410E-9A09-98494374006B}" srcOrd="0" destOrd="0" presId="urn:microsoft.com/office/officeart/2005/8/layout/vList2"/>
    <dgm:cxn modelId="{FEA5E1B6-D557-4689-AF15-B624F11A5A92}"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EEFB70-EC5D-4E93-AB92-DEA5E330CD80}">
      <dsp:nvSpPr>
        <dsp:cNvPr id="0" name=""/>
        <dsp:cNvSpPr/>
      </dsp:nvSpPr>
      <dsp:spPr>
        <a:xfrm>
          <a:off x="0" y="0"/>
          <a:ext cx="6096000" cy="1219200"/>
        </a:xfrm>
        <a:prstGeom prst="rect">
          <a:avLst/>
        </a:prstGeom>
        <a:solidFill>
          <a:schemeClr val="dk2">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uz-Cyrl-UZ" sz="2200" kern="1200" dirty="0" smtClean="0"/>
            <a:t>Қишлоқ хўжалик ишлаб чиқаришининг тарақиётида деҳқончилик тизимининг 3 та тури мавжуд</a:t>
          </a:r>
          <a:endParaRPr lang="ru-RU" sz="2200" kern="1200" dirty="0"/>
        </a:p>
      </dsp:txBody>
      <dsp:txXfrm>
        <a:off x="0" y="0"/>
        <a:ext cx="6096000" cy="1219200"/>
      </dsp:txXfrm>
    </dsp:sp>
    <dsp:sp modelId="{9C888D84-56FA-4DF8-ABF5-44A93D9A4F7A}">
      <dsp:nvSpPr>
        <dsp:cNvPr id="0" name=""/>
        <dsp:cNvSpPr/>
      </dsp:nvSpPr>
      <dsp:spPr>
        <a:xfrm>
          <a:off x="2976" y="1219200"/>
          <a:ext cx="2030015" cy="2560320"/>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b="1" kern="1200" dirty="0" smtClean="0"/>
            <a:t>Ибтидоий</a:t>
          </a:r>
          <a:endParaRPr lang="ru-RU" sz="2400" kern="1200" dirty="0"/>
        </a:p>
      </dsp:txBody>
      <dsp:txXfrm>
        <a:off x="2976" y="1219200"/>
        <a:ext cx="2030015" cy="2560320"/>
      </dsp:txXfrm>
    </dsp:sp>
    <dsp:sp modelId="{22F608C7-9B49-40DE-987B-F8AC5D75672A}">
      <dsp:nvSpPr>
        <dsp:cNvPr id="0" name=""/>
        <dsp:cNvSpPr/>
      </dsp:nvSpPr>
      <dsp:spPr>
        <a:xfrm>
          <a:off x="2032992" y="1219200"/>
          <a:ext cx="2030015" cy="2560320"/>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b="1" kern="1200" dirty="0" smtClean="0"/>
            <a:t>Экстенсив</a:t>
          </a:r>
          <a:endParaRPr lang="ru-RU" sz="2400" kern="1200" dirty="0"/>
        </a:p>
      </dsp:txBody>
      <dsp:txXfrm>
        <a:off x="2032992" y="1219200"/>
        <a:ext cx="2030015" cy="2560320"/>
      </dsp:txXfrm>
    </dsp:sp>
    <dsp:sp modelId="{70BA91BE-86AC-42FC-A045-338DB6C5D794}">
      <dsp:nvSpPr>
        <dsp:cNvPr id="0" name=""/>
        <dsp:cNvSpPr/>
      </dsp:nvSpPr>
      <dsp:spPr>
        <a:xfrm>
          <a:off x="4063007" y="1219200"/>
          <a:ext cx="2030015" cy="2560320"/>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b="1" kern="1200" dirty="0" smtClean="0"/>
            <a:t>Интенсив</a:t>
          </a:r>
          <a:endParaRPr lang="ru-RU" sz="2400" kern="1200" dirty="0"/>
        </a:p>
      </dsp:txBody>
      <dsp:txXfrm>
        <a:off x="4063007" y="1219200"/>
        <a:ext cx="2030015" cy="2560320"/>
      </dsp:txXfrm>
    </dsp:sp>
    <dsp:sp modelId="{9FE04407-C807-4C84-8810-6AEDA2B3603B}">
      <dsp:nvSpPr>
        <dsp:cNvPr id="0" name=""/>
        <dsp:cNvSpPr/>
      </dsp:nvSpPr>
      <dsp:spPr>
        <a:xfrm>
          <a:off x="0" y="3779520"/>
          <a:ext cx="6096000" cy="284480"/>
        </a:xfrm>
        <a:prstGeom prst="rect">
          <a:avLst/>
        </a:prstGeom>
        <a:solidFill>
          <a:schemeClr val="dk2">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A892BF-0242-454F-9126-680AC016ABCB}">
      <dsp:nvSpPr>
        <dsp:cNvPr id="0" name=""/>
        <dsp:cNvSpPr/>
      </dsp:nvSpPr>
      <dsp:spPr>
        <a:xfrm>
          <a:off x="0" y="418435"/>
          <a:ext cx="4291473" cy="4291473"/>
        </a:xfrm>
        <a:prstGeom prst="pie">
          <a:avLst>
            <a:gd name="adj1" fmla="val 5400000"/>
            <a:gd name="adj2" fmla="val 1620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667BD3F-F205-477F-974F-B7B62A819E22}">
      <dsp:nvSpPr>
        <dsp:cNvPr id="0" name=""/>
        <dsp:cNvSpPr/>
      </dsp:nvSpPr>
      <dsp:spPr>
        <a:xfrm>
          <a:off x="2145736" y="418435"/>
          <a:ext cx="5006719" cy="4291473"/>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ru-RU" sz="1200" kern="1200" dirty="0" err="1" smtClean="0"/>
            <a:t>Жамиятннинг</a:t>
          </a:r>
          <a:r>
            <a:rPr lang="ru-RU" sz="1200" kern="1200" dirty="0" smtClean="0"/>
            <a:t> </a:t>
          </a:r>
          <a:r>
            <a:rPr lang="ru-RU" sz="1200" kern="1200" dirty="0" err="1" smtClean="0"/>
            <a:t>озиқ-овқат</a:t>
          </a:r>
          <a:r>
            <a:rPr lang="ru-RU" sz="1200" kern="1200" dirty="0" smtClean="0"/>
            <a:t> </a:t>
          </a:r>
          <a:r>
            <a:rPr lang="ru-RU" sz="1200" kern="1200" dirty="0" err="1" smtClean="0"/>
            <a:t>маҳсулотларига</a:t>
          </a:r>
          <a:r>
            <a:rPr lang="ru-RU" sz="1200" kern="1200" dirty="0" smtClean="0"/>
            <a:t>, </a:t>
          </a:r>
          <a:r>
            <a:rPr lang="ru-RU" sz="1200" kern="1200" dirty="0" err="1" smtClean="0"/>
            <a:t>саноатнинг</a:t>
          </a:r>
          <a:r>
            <a:rPr lang="ru-RU" sz="1200" kern="1200" dirty="0" smtClean="0"/>
            <a:t> </a:t>
          </a:r>
          <a:r>
            <a:rPr lang="ru-RU" sz="1200" kern="1200" dirty="0" err="1" smtClean="0"/>
            <a:t>хом</a:t>
          </a:r>
          <a:r>
            <a:rPr lang="ru-RU" sz="1200" kern="1200" dirty="0" smtClean="0"/>
            <a:t> </a:t>
          </a:r>
          <a:r>
            <a:rPr lang="ru-RU" sz="1200" kern="1200" dirty="0" err="1" smtClean="0"/>
            <a:t>ашёга</a:t>
          </a:r>
          <a:r>
            <a:rPr lang="ru-RU" sz="1200" kern="1200" dirty="0" smtClean="0"/>
            <a:t> </a:t>
          </a:r>
          <a:r>
            <a:rPr lang="ru-RU" sz="1200" kern="1200" dirty="0" err="1" smtClean="0"/>
            <a:t>ва</a:t>
          </a:r>
          <a:r>
            <a:rPr lang="ru-RU" sz="1200" kern="1200" dirty="0" smtClean="0"/>
            <a:t> </a:t>
          </a:r>
          <a:r>
            <a:rPr lang="ru-RU" sz="1200" kern="1200" dirty="0" err="1" smtClean="0"/>
            <a:t>чорвачиликнинг</a:t>
          </a:r>
          <a:r>
            <a:rPr lang="ru-RU" sz="1200" kern="1200" dirty="0" smtClean="0"/>
            <a:t> ем-</a:t>
          </a:r>
          <a:r>
            <a:rPr lang="ru-RU" sz="1200" kern="1200" dirty="0" err="1" smtClean="0"/>
            <a:t>хашакка</a:t>
          </a:r>
          <a:r>
            <a:rPr lang="ru-RU" sz="1200" kern="1200" dirty="0" smtClean="0"/>
            <a:t> </a:t>
          </a:r>
          <a:r>
            <a:rPr lang="ru-RU" sz="1200" kern="1200" dirty="0" err="1" smtClean="0"/>
            <a:t>доимий</a:t>
          </a:r>
          <a:r>
            <a:rPr lang="ru-RU" sz="1200" kern="1200" dirty="0" smtClean="0"/>
            <a:t> </a:t>
          </a:r>
          <a:r>
            <a:rPr lang="ru-RU" sz="1200" kern="1200" dirty="0" err="1" smtClean="0"/>
            <a:t>ошиб</a:t>
          </a:r>
          <a:r>
            <a:rPr lang="ru-RU" sz="1200" kern="1200" dirty="0" smtClean="0"/>
            <a:t> </a:t>
          </a:r>
          <a:r>
            <a:rPr lang="ru-RU" sz="1200" kern="1200" dirty="0" err="1" smtClean="0"/>
            <a:t>бораётган</a:t>
          </a:r>
          <a:r>
            <a:rPr lang="ru-RU" sz="1200" kern="1200" dirty="0" smtClean="0"/>
            <a:t> </a:t>
          </a:r>
          <a:r>
            <a:rPr lang="ru-RU" sz="1200" kern="1200" dirty="0" err="1" smtClean="0"/>
            <a:t>эҳтиёжини</a:t>
          </a:r>
          <a:r>
            <a:rPr lang="ru-RU" sz="1200" kern="1200" dirty="0" smtClean="0"/>
            <a:t> </a:t>
          </a:r>
          <a:r>
            <a:rPr lang="ru-RU" sz="1200" kern="1200" dirty="0" err="1" smtClean="0"/>
            <a:t>қондириш</a:t>
          </a:r>
          <a:endParaRPr lang="ru-RU" sz="1200" kern="1200" dirty="0"/>
        </a:p>
      </dsp:txBody>
      <dsp:txXfrm>
        <a:off x="2145736" y="418435"/>
        <a:ext cx="5006719" cy="911938"/>
      </dsp:txXfrm>
    </dsp:sp>
    <dsp:sp modelId="{33854299-56C6-4895-A8CA-25C3EC59B896}">
      <dsp:nvSpPr>
        <dsp:cNvPr id="0" name=""/>
        <dsp:cNvSpPr/>
      </dsp:nvSpPr>
      <dsp:spPr>
        <a:xfrm>
          <a:off x="563255" y="1330373"/>
          <a:ext cx="3164961" cy="3164961"/>
        </a:xfrm>
        <a:prstGeom prst="pie">
          <a:avLst>
            <a:gd name="adj1" fmla="val 5400000"/>
            <a:gd name="adj2" fmla="val 1620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01E190-7076-47BE-AEB2-330698184634}">
      <dsp:nvSpPr>
        <dsp:cNvPr id="0" name=""/>
        <dsp:cNvSpPr/>
      </dsp:nvSpPr>
      <dsp:spPr>
        <a:xfrm>
          <a:off x="2145736" y="1330373"/>
          <a:ext cx="5006719" cy="3164961"/>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kern="1200" dirty="0" err="1" smtClean="0"/>
            <a:t>Хўжаликнинг</a:t>
          </a:r>
          <a:r>
            <a:rPr lang="ru-RU" sz="1400" kern="1200" dirty="0" smtClean="0"/>
            <a:t> </a:t>
          </a:r>
          <a:r>
            <a:rPr lang="ru-RU" sz="1400" kern="1200" dirty="0" err="1" smtClean="0"/>
            <a:t>қишлоқ</a:t>
          </a:r>
          <a:r>
            <a:rPr lang="ru-RU" sz="1400" kern="1200" dirty="0" smtClean="0"/>
            <a:t> </a:t>
          </a:r>
          <a:r>
            <a:rPr lang="ru-RU" sz="1400" kern="1200" dirty="0" err="1" smtClean="0"/>
            <a:t>хўжалик</a:t>
          </a:r>
          <a:r>
            <a:rPr lang="ru-RU" sz="1400" kern="1200" dirty="0" smtClean="0"/>
            <a:t> </a:t>
          </a:r>
          <a:r>
            <a:rPr lang="ru-RU" sz="1400" kern="1200" dirty="0" err="1" smtClean="0"/>
            <a:t>маҳсулотларини</a:t>
          </a:r>
          <a:r>
            <a:rPr lang="ru-RU" sz="1400" kern="1200" dirty="0" smtClean="0"/>
            <a:t> </a:t>
          </a:r>
          <a:r>
            <a:rPr lang="ru-RU" sz="1400" kern="1200" dirty="0" err="1" smtClean="0"/>
            <a:t>етказиб</a:t>
          </a:r>
          <a:r>
            <a:rPr lang="ru-RU" sz="1400" kern="1200" dirty="0" smtClean="0"/>
            <a:t> </a:t>
          </a:r>
          <a:r>
            <a:rPr lang="ru-RU" sz="1400" kern="1200" dirty="0" err="1" smtClean="0"/>
            <a:t>бериш</a:t>
          </a:r>
          <a:r>
            <a:rPr lang="ru-RU" sz="1400" kern="1200" dirty="0" smtClean="0"/>
            <a:t> </a:t>
          </a:r>
          <a:r>
            <a:rPr lang="ru-RU" sz="1400" kern="1200" dirty="0" err="1" smtClean="0"/>
            <a:t>бўйича</a:t>
          </a:r>
          <a:r>
            <a:rPr lang="ru-RU" sz="1400" kern="1200" dirty="0" smtClean="0"/>
            <a:t> </a:t>
          </a:r>
          <a:r>
            <a:rPr lang="ru-RU" sz="1400" kern="1200" dirty="0" err="1" smtClean="0"/>
            <a:t>топшириқларини</a:t>
          </a:r>
          <a:r>
            <a:rPr lang="ru-RU" sz="1400" kern="1200" dirty="0" smtClean="0"/>
            <a:t> </a:t>
          </a:r>
          <a:r>
            <a:rPr lang="ru-RU" sz="1400" kern="1200" dirty="0" err="1" smtClean="0"/>
            <a:t>бажариш</a:t>
          </a:r>
          <a:r>
            <a:rPr lang="ru-RU" sz="1400" kern="1200" dirty="0" smtClean="0"/>
            <a:t> </a:t>
          </a:r>
          <a:r>
            <a:rPr lang="ru-RU" sz="1400" kern="1200" dirty="0" err="1" smtClean="0"/>
            <a:t>ва</a:t>
          </a:r>
          <a:r>
            <a:rPr lang="ru-RU" sz="1400" kern="1200" dirty="0" smtClean="0"/>
            <a:t> </a:t>
          </a:r>
          <a:r>
            <a:rPr lang="ru-RU" sz="1400" kern="1200" dirty="0" err="1" smtClean="0"/>
            <a:t>хўжалик</a:t>
          </a:r>
          <a:r>
            <a:rPr lang="ru-RU" sz="1400" kern="1200" dirty="0" smtClean="0"/>
            <a:t> </a:t>
          </a:r>
          <a:r>
            <a:rPr lang="ru-RU" sz="1400" kern="1200" dirty="0" err="1" smtClean="0"/>
            <a:t>аҳолисининг</a:t>
          </a:r>
          <a:r>
            <a:rPr lang="ru-RU" sz="1400" kern="1200" dirty="0" smtClean="0"/>
            <a:t> </a:t>
          </a:r>
          <a:r>
            <a:rPr lang="ru-RU" sz="1400" kern="1200" dirty="0" err="1" smtClean="0"/>
            <a:t>озиқ</a:t>
          </a:r>
          <a:r>
            <a:rPr lang="ru-RU" sz="1400" kern="1200" dirty="0" smtClean="0"/>
            <a:t> - </a:t>
          </a:r>
          <a:r>
            <a:rPr lang="ru-RU" sz="1400" kern="1200" dirty="0" err="1" smtClean="0"/>
            <a:t>овқат</a:t>
          </a:r>
          <a:r>
            <a:rPr lang="ru-RU" sz="1400" kern="1200" dirty="0" smtClean="0"/>
            <a:t> </a:t>
          </a:r>
          <a:r>
            <a:rPr lang="ru-RU" sz="1400" kern="1200" dirty="0" err="1" smtClean="0"/>
            <a:t>маҳсулотларига</a:t>
          </a:r>
          <a:r>
            <a:rPr lang="ru-RU" sz="1400" kern="1200" dirty="0" smtClean="0"/>
            <a:t> </a:t>
          </a:r>
          <a:r>
            <a:rPr lang="ru-RU" sz="1400" kern="1200" dirty="0" err="1" smtClean="0"/>
            <a:t>талабини</a:t>
          </a:r>
          <a:r>
            <a:rPr lang="ru-RU" sz="1400" kern="1200" dirty="0" smtClean="0"/>
            <a:t> </a:t>
          </a:r>
          <a:r>
            <a:rPr lang="ru-RU" sz="1400" kern="1200" dirty="0" err="1" smtClean="0"/>
            <a:t>қондира</a:t>
          </a:r>
          <a:r>
            <a:rPr lang="ru-RU" sz="1400" kern="1200" dirty="0" smtClean="0"/>
            <a:t> </a:t>
          </a:r>
          <a:r>
            <a:rPr lang="ru-RU" sz="1400" kern="1200" dirty="0" err="1" smtClean="0"/>
            <a:t>олиши</a:t>
          </a:r>
          <a:endParaRPr lang="ru-RU" sz="1400" kern="1200" dirty="0"/>
        </a:p>
      </dsp:txBody>
      <dsp:txXfrm>
        <a:off x="2145736" y="1330373"/>
        <a:ext cx="5006719" cy="911938"/>
      </dsp:txXfrm>
    </dsp:sp>
    <dsp:sp modelId="{8B73F74E-DA50-4AE1-BEF2-F812A60DE54F}">
      <dsp:nvSpPr>
        <dsp:cNvPr id="0" name=""/>
        <dsp:cNvSpPr/>
      </dsp:nvSpPr>
      <dsp:spPr>
        <a:xfrm>
          <a:off x="1126511" y="2242311"/>
          <a:ext cx="2038449" cy="2038449"/>
        </a:xfrm>
        <a:prstGeom prst="pie">
          <a:avLst>
            <a:gd name="adj1" fmla="val 5400000"/>
            <a:gd name="adj2" fmla="val 1620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4D120DA-D0C3-49BA-AA09-C0212B8CFCA8}">
      <dsp:nvSpPr>
        <dsp:cNvPr id="0" name=""/>
        <dsp:cNvSpPr/>
      </dsp:nvSpPr>
      <dsp:spPr>
        <a:xfrm>
          <a:off x="2145736" y="2242311"/>
          <a:ext cx="5006719" cy="2038449"/>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kern="1200" dirty="0" err="1" smtClean="0"/>
            <a:t>Қишлоқ</a:t>
          </a:r>
          <a:r>
            <a:rPr lang="ru-RU" sz="1400" kern="1200" dirty="0" smtClean="0"/>
            <a:t> </a:t>
          </a:r>
          <a:r>
            <a:rPr lang="ru-RU" sz="1400" kern="1200" dirty="0" err="1" smtClean="0"/>
            <a:t>хўжалик</a:t>
          </a:r>
          <a:r>
            <a:rPr lang="ru-RU" sz="1400" kern="1200" dirty="0" smtClean="0"/>
            <a:t> </a:t>
          </a:r>
          <a:r>
            <a:rPr lang="ru-RU" sz="1400" kern="1200" dirty="0" err="1" smtClean="0"/>
            <a:t>машиналаридан</a:t>
          </a:r>
          <a:r>
            <a:rPr lang="ru-RU" sz="1400" kern="1200" dirty="0" smtClean="0"/>
            <a:t>, техника, </a:t>
          </a:r>
          <a:r>
            <a:rPr lang="ru-RU" sz="1400" kern="1200" dirty="0" err="1" smtClean="0"/>
            <a:t>кимёвий</a:t>
          </a:r>
          <a:r>
            <a:rPr lang="ru-RU" sz="1400" kern="1200" dirty="0" smtClean="0"/>
            <a:t> </a:t>
          </a:r>
          <a:r>
            <a:rPr lang="ru-RU" sz="1400" kern="1200" dirty="0" err="1" smtClean="0"/>
            <a:t>восита</a:t>
          </a:r>
          <a:r>
            <a:rPr lang="ru-RU" sz="1400" kern="1200" dirty="0" smtClean="0"/>
            <a:t>, </a:t>
          </a:r>
          <a:r>
            <a:rPr lang="ru-RU" sz="1400" kern="1200" dirty="0" err="1" smtClean="0"/>
            <a:t>ўсимликларни</a:t>
          </a:r>
          <a:r>
            <a:rPr lang="ru-RU" sz="1400" kern="1200" dirty="0" smtClean="0"/>
            <a:t> </a:t>
          </a:r>
          <a:r>
            <a:rPr lang="ru-RU" sz="1400" kern="1200" dirty="0" err="1" smtClean="0"/>
            <a:t>ҳимоя</a:t>
          </a:r>
          <a:r>
            <a:rPr lang="ru-RU" sz="1400" kern="1200" dirty="0" smtClean="0"/>
            <a:t> </a:t>
          </a:r>
          <a:r>
            <a:rPr lang="ru-RU" sz="1400" kern="1200" dirty="0" err="1" smtClean="0"/>
            <a:t>қилишда</a:t>
          </a:r>
          <a:r>
            <a:rPr lang="ru-RU" sz="1400" kern="1200" dirty="0" smtClean="0"/>
            <a:t> </a:t>
          </a:r>
          <a:r>
            <a:rPr lang="ru-RU" sz="1400" kern="1200" dirty="0" err="1" smtClean="0"/>
            <a:t>биологик</a:t>
          </a:r>
          <a:r>
            <a:rPr lang="ru-RU" sz="1400" kern="1200" dirty="0" smtClean="0"/>
            <a:t> </a:t>
          </a:r>
          <a:r>
            <a:rPr lang="ru-RU" sz="1400" kern="1200" dirty="0" err="1" smtClean="0"/>
            <a:t>усуллардан</a:t>
          </a:r>
          <a:r>
            <a:rPr lang="ru-RU" sz="1400" kern="1200" dirty="0" smtClean="0"/>
            <a:t> </a:t>
          </a:r>
          <a:r>
            <a:rPr lang="ru-RU" sz="1400" kern="1200" dirty="0" err="1" smtClean="0"/>
            <a:t>самарали</a:t>
          </a:r>
          <a:r>
            <a:rPr lang="ru-RU" sz="1400" kern="1200" dirty="0" smtClean="0"/>
            <a:t> </a:t>
          </a:r>
          <a:r>
            <a:rPr lang="ru-RU" sz="1400" kern="1200" dirty="0" err="1" smtClean="0"/>
            <a:t>фойдаланиш</a:t>
          </a:r>
          <a:endParaRPr lang="ru-RU" sz="1400" kern="1200" dirty="0"/>
        </a:p>
      </dsp:txBody>
      <dsp:txXfrm>
        <a:off x="2145736" y="2242311"/>
        <a:ext cx="5006719" cy="911938"/>
      </dsp:txXfrm>
    </dsp:sp>
    <dsp:sp modelId="{BB3088BB-A85C-4425-9A4A-6F0918D3D5A0}">
      <dsp:nvSpPr>
        <dsp:cNvPr id="0" name=""/>
        <dsp:cNvSpPr/>
      </dsp:nvSpPr>
      <dsp:spPr>
        <a:xfrm>
          <a:off x="1689767" y="3154249"/>
          <a:ext cx="911938" cy="911938"/>
        </a:xfrm>
        <a:prstGeom prst="pie">
          <a:avLst>
            <a:gd name="adj1" fmla="val 5400000"/>
            <a:gd name="adj2" fmla="val 1620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CE9DA1-DCFA-4339-901F-8481BC32F538}">
      <dsp:nvSpPr>
        <dsp:cNvPr id="0" name=""/>
        <dsp:cNvSpPr/>
      </dsp:nvSpPr>
      <dsp:spPr>
        <a:xfrm>
          <a:off x="2145736" y="3154249"/>
          <a:ext cx="5006719" cy="911938"/>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kern="1200" smtClean="0"/>
            <a:t>Территориянинг туз, сув, ҳаво режимини, тупроқнинг сув</a:t>
          </a:r>
          <a:r>
            <a:rPr lang="uz-Cyrl-UZ" sz="1400" kern="1200" smtClean="0"/>
            <a:t>-</a:t>
          </a:r>
          <a:r>
            <a:rPr lang="ru-RU" sz="1400" kern="1200" smtClean="0"/>
            <a:t>физик хоссаларини, атроф-муҳитни доимо яхшилашга ва тупроқ эрозиясининг олдини олишга қаратилган мелоратив ва экологик тадбирларни амалга ошириши</a:t>
          </a:r>
          <a:endParaRPr lang="ru-RU" sz="1400" kern="1200" dirty="0"/>
        </a:p>
      </dsp:txBody>
      <dsp:txXfrm>
        <a:off x="2145736" y="3154249"/>
        <a:ext cx="5006719" cy="9119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78494"/>
          <a:ext cx="9001156" cy="818999"/>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l" defTabSz="1555750">
            <a:lnSpc>
              <a:spcPct val="90000"/>
            </a:lnSpc>
            <a:spcBef>
              <a:spcPct val="0"/>
            </a:spcBef>
            <a:spcAft>
              <a:spcPct val="35000"/>
            </a:spcAft>
          </a:pPr>
          <a:r>
            <a:rPr lang="uz-Cyrl-UZ" sz="3500" b="1" i="1" kern="1200" smtClean="0">
              <a:latin typeface="Times New Roman" pitchFamily="18" charset="0"/>
              <a:cs typeface="Times New Roman" pitchFamily="18" charset="0"/>
            </a:rPr>
            <a:t>Ерни экишга тайёрлаш. </a:t>
          </a:r>
          <a:endParaRPr lang="ru-RU" sz="3500" kern="1200">
            <a:latin typeface="Times New Roman" pitchFamily="18" charset="0"/>
            <a:cs typeface="Times New Roman" pitchFamily="18" charset="0"/>
          </a:endParaRPr>
        </a:p>
      </dsp:txBody>
      <dsp:txXfrm>
        <a:off x="39980" y="218474"/>
        <a:ext cx="8921196" cy="739039"/>
      </dsp:txXfrm>
    </dsp:sp>
    <dsp:sp modelId="{3102073A-0B37-4EE7-9FB6-C679253A425E}">
      <dsp:nvSpPr>
        <dsp:cNvPr id="0" name=""/>
        <dsp:cNvSpPr/>
      </dsp:nvSpPr>
      <dsp:spPr>
        <a:xfrm>
          <a:off x="0" y="997494"/>
          <a:ext cx="9001156" cy="2753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44450" rIns="248920" bIns="44450" numCol="1" spcCol="1270" anchor="t" anchorCtr="0">
          <a:noAutofit/>
        </a:bodyPr>
        <a:lstStyle/>
        <a:p>
          <a:pPr marL="228600" lvl="1" indent="-228600" algn="l" defTabSz="1200150">
            <a:lnSpc>
              <a:spcPct val="90000"/>
            </a:lnSpc>
            <a:spcBef>
              <a:spcPct val="0"/>
            </a:spcBef>
            <a:spcAft>
              <a:spcPct val="20000"/>
            </a:spcAft>
            <a:buChar char="••"/>
          </a:pPr>
          <a:r>
            <a:rPr lang="uz-Cyrl-UZ" sz="2700" kern="1200" dirty="0" smtClean="0"/>
            <a:t>Сабзавот экинлари учун ерларни экишга  тайёрлаш кузда 28-30 см чуқурликда шудгорлашдан бошланади. Лекин янги ўзлаштирилган ерларда ҳайдалма қатлам аста-секин чуқурлаштирилиб борилади. Оч тусли бўз тупроқларда ўзлаштирилган биринчи йили 20-22 см, иккинчи йили 23-25 см, учинчи йили 25-27 см, тўртинчи йили эса 28-30 см чуқурликда ҳайдалади.</a:t>
          </a:r>
          <a:endParaRPr lang="ru-RU" sz="2700" kern="1200" dirty="0">
            <a:latin typeface="Times New Roman" pitchFamily="18" charset="0"/>
            <a:cs typeface="Times New Roman" pitchFamily="18" charset="0"/>
          </a:endParaRPr>
        </a:p>
      </dsp:txBody>
      <dsp:txXfrm>
        <a:off x="0" y="997494"/>
        <a:ext cx="9001156" cy="27531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20612"/>
          <a:ext cx="9001156" cy="743535"/>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uz-Cyrl-UZ" sz="3100" b="1" kern="1200" dirty="0" smtClean="0"/>
            <a:t>Қатқалоқ ва унга қарши курашиш.</a:t>
          </a:r>
          <a:endParaRPr lang="ru-RU" sz="3100" kern="1200" dirty="0">
            <a:latin typeface="Times New Roman" pitchFamily="18" charset="0"/>
            <a:cs typeface="Times New Roman" pitchFamily="18" charset="0"/>
          </a:endParaRPr>
        </a:p>
      </dsp:txBody>
      <dsp:txXfrm>
        <a:off x="36296" y="56908"/>
        <a:ext cx="8928564" cy="670943"/>
      </dsp:txXfrm>
    </dsp:sp>
    <dsp:sp modelId="{3102073A-0B37-4EE7-9FB6-C679253A425E}">
      <dsp:nvSpPr>
        <dsp:cNvPr id="0" name=""/>
        <dsp:cNvSpPr/>
      </dsp:nvSpPr>
      <dsp:spPr>
        <a:xfrm>
          <a:off x="0" y="764147"/>
          <a:ext cx="9001156" cy="3144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9370" rIns="220472" bIns="39370" numCol="1" spcCol="1270" anchor="t" anchorCtr="0">
          <a:noAutofit/>
        </a:bodyPr>
        <a:lstStyle/>
        <a:p>
          <a:pPr marL="228600" lvl="1" indent="-228600" algn="just" defTabSz="1066800">
            <a:lnSpc>
              <a:spcPct val="90000"/>
            </a:lnSpc>
            <a:spcBef>
              <a:spcPct val="0"/>
            </a:spcBef>
            <a:spcAft>
              <a:spcPct val="20000"/>
            </a:spcAft>
            <a:buChar char="••"/>
          </a:pPr>
          <a:r>
            <a:rPr lang="uz-Cyrl-UZ" sz="2400" kern="1200" dirty="0" smtClean="0"/>
            <a:t>Сабзавот экинлари эрта баҳорда ёки кеч кузда экилса ёғинлар туфайли қатқалоқ  пайдо бўлади. Натижада у вақтида юмшатилмаса, тупроқ бетида ёриқчалар ҳосил бўлиб, нам исроф бўлади. Картошка, маккажўхори, горох каби уруғи чуқур экилган экинларни қатқалоқ босганда зиг-заг ёки тўрсимон (БС-2, БСО-4) бороналар билан ишланади. Агар уруғлар униб чиқа бошлаган бўлса, ўсимликларни кам шикастлаш учун бороналар ўрнига ротацион мотигалар қўлланилгани мақсадга мувофиқ</a:t>
          </a:r>
          <a:endParaRPr lang="ru-RU" sz="2400" kern="1200" dirty="0">
            <a:latin typeface="Times New Roman" pitchFamily="18" charset="0"/>
            <a:cs typeface="Times New Roman" pitchFamily="18" charset="0"/>
          </a:endParaRPr>
        </a:p>
      </dsp:txBody>
      <dsp:txXfrm>
        <a:off x="0" y="764147"/>
        <a:ext cx="9001156" cy="314433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27317"/>
          <a:ext cx="9001156" cy="887445"/>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a:lnSpc>
              <a:spcPct val="90000"/>
            </a:lnSpc>
            <a:spcBef>
              <a:spcPct val="0"/>
            </a:spcBef>
            <a:spcAft>
              <a:spcPct val="35000"/>
            </a:spcAft>
          </a:pPr>
          <a:r>
            <a:rPr lang="uz-Cyrl-UZ" sz="3700" b="1" kern="1200" dirty="0" smtClean="0"/>
            <a:t>Мульчалаш.</a:t>
          </a:r>
          <a:endParaRPr lang="ru-RU" sz="3700" kern="1200" dirty="0">
            <a:latin typeface="Times New Roman" pitchFamily="18" charset="0"/>
            <a:cs typeface="Times New Roman" pitchFamily="18" charset="0"/>
          </a:endParaRPr>
        </a:p>
      </dsp:txBody>
      <dsp:txXfrm>
        <a:off x="43321" y="70638"/>
        <a:ext cx="8914514" cy="800803"/>
      </dsp:txXfrm>
    </dsp:sp>
    <dsp:sp modelId="{3102073A-0B37-4EE7-9FB6-C679253A425E}">
      <dsp:nvSpPr>
        <dsp:cNvPr id="0" name=""/>
        <dsp:cNvSpPr/>
      </dsp:nvSpPr>
      <dsp:spPr>
        <a:xfrm>
          <a:off x="0" y="914762"/>
          <a:ext cx="9001156" cy="29870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46990" rIns="263144" bIns="46990" numCol="1" spcCol="1270" anchor="t" anchorCtr="0">
          <a:noAutofit/>
        </a:bodyPr>
        <a:lstStyle/>
        <a:p>
          <a:pPr marL="285750" lvl="1" indent="-285750" algn="just" defTabSz="1289050">
            <a:lnSpc>
              <a:spcPct val="90000"/>
            </a:lnSpc>
            <a:spcBef>
              <a:spcPct val="0"/>
            </a:spcBef>
            <a:spcAft>
              <a:spcPct val="20000"/>
            </a:spcAft>
            <a:buChar char="••"/>
          </a:pPr>
          <a:r>
            <a:rPr lang="uz-Cyrl-UZ" sz="2900" kern="1200" dirty="0" smtClean="0"/>
            <a:t>Тупроқ юзасини гўнг, торф, похол, қоғоз, полиэтелин плёнка ва бошқалар билан юпқа қилиб ёпиш мульчалаш дейилади. Мульчалаш бегона ўтларнинг ўсишига тўсқинлик қилади, тупроқ қатқалоқланишига йўл қўймайди, сувни кам буғлантиради ҳамда ҳарорат ўзгаришининг суткалик амплитудасини камайтиради.</a:t>
          </a:r>
          <a:endParaRPr lang="ru-RU" sz="2900" kern="1200" dirty="0">
            <a:latin typeface="Times New Roman" pitchFamily="18" charset="0"/>
            <a:cs typeface="Times New Roman" pitchFamily="18" charset="0"/>
          </a:endParaRPr>
        </a:p>
      </dsp:txBody>
      <dsp:txXfrm>
        <a:off x="0" y="914762"/>
        <a:ext cx="9001156" cy="298701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623610"/>
        </a:xfrm>
        <a:prstGeom prst="roundRect">
          <a:avLst/>
        </a:prstGeom>
        <a:solidFill>
          <a:srgbClr val="006600"/>
        </a:solidFill>
        <a:ln>
          <a:noFill/>
        </a:ln>
        <a:effectLst>
          <a:outerShdw blurRad="57150" dist="38100" dir="5400000" algn="ctr" rotWithShape="0">
            <a:schemeClr val="accent3">
              <a:hueOff val="0"/>
              <a:satOff val="0"/>
              <a:lumOff val="0"/>
              <a:alphaOff val="0"/>
              <a:shade val="9000"/>
              <a:satMod val="105000"/>
              <a:alpha val="48000"/>
            </a:scheme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ru-RU" sz="2600" b="1" kern="1200" dirty="0" err="1" smtClean="0"/>
            <a:t>Касаллик</a:t>
          </a:r>
          <a:r>
            <a:rPr lang="ru-RU" sz="2600" b="1" kern="1200" dirty="0" smtClean="0"/>
            <a:t> </a:t>
          </a:r>
          <a:r>
            <a:rPr lang="ru-RU" sz="2600" b="1" kern="1200" dirty="0" err="1" smtClean="0"/>
            <a:t>ва</a:t>
          </a:r>
          <a:r>
            <a:rPr lang="ru-RU" sz="2600" b="1" kern="1200" dirty="0" smtClean="0"/>
            <a:t> </a:t>
          </a:r>
          <a:r>
            <a:rPr lang="ru-RU" sz="2600" b="1" kern="1200" dirty="0" err="1" smtClean="0"/>
            <a:t>зараркунандаларга</a:t>
          </a:r>
          <a:r>
            <a:rPr lang="ru-RU" sz="2600" b="1" kern="1200" dirty="0" smtClean="0"/>
            <a:t> </a:t>
          </a:r>
          <a:r>
            <a:rPr lang="ru-RU" sz="2600" b="1" kern="1200" dirty="0" err="1" smtClean="0"/>
            <a:t>қарши</a:t>
          </a:r>
          <a:r>
            <a:rPr lang="ru-RU" sz="2600" b="1" kern="1200" dirty="0" smtClean="0"/>
            <a:t> </a:t>
          </a:r>
          <a:r>
            <a:rPr lang="ru-RU" sz="2600" b="1" kern="1200" dirty="0" err="1" smtClean="0"/>
            <a:t>курашиш</a:t>
          </a:r>
          <a:r>
            <a:rPr lang="ru-RU" sz="2600" b="1" kern="1200" dirty="0" smtClean="0"/>
            <a:t>.</a:t>
          </a:r>
          <a:endParaRPr lang="ru-RU" sz="2600" kern="1200" dirty="0">
            <a:latin typeface="Times New Roman" pitchFamily="18" charset="0"/>
            <a:cs typeface="Times New Roman" pitchFamily="18" charset="0"/>
          </a:endParaRPr>
        </a:p>
      </dsp:txBody>
      <dsp:txXfrm>
        <a:off x="30442" y="30442"/>
        <a:ext cx="8940272" cy="562726"/>
      </dsp:txXfrm>
    </dsp:sp>
    <dsp:sp modelId="{3102073A-0B37-4EE7-9FB6-C679253A425E}">
      <dsp:nvSpPr>
        <dsp:cNvPr id="0" name=""/>
        <dsp:cNvSpPr/>
      </dsp:nvSpPr>
      <dsp:spPr>
        <a:xfrm>
          <a:off x="0" y="661749"/>
          <a:ext cx="9001156" cy="3229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3020" rIns="184912" bIns="33020" numCol="1" spcCol="1270" anchor="t" anchorCtr="0">
          <a:noAutofit/>
        </a:bodyPr>
        <a:lstStyle/>
        <a:p>
          <a:pPr marL="228600" lvl="1" indent="-228600" algn="just" defTabSz="889000">
            <a:lnSpc>
              <a:spcPct val="90000"/>
            </a:lnSpc>
            <a:spcBef>
              <a:spcPct val="0"/>
            </a:spcBef>
            <a:spcAft>
              <a:spcPct val="20000"/>
            </a:spcAft>
            <a:buChar char="••"/>
          </a:pPr>
          <a:r>
            <a:rPr lang="ru-RU" sz="2000" kern="1200" smtClean="0"/>
            <a:t>Сабзавот экинлари ўстиришда ўсимлик касалликлари ва зараркунандаларига қарши олдини олиш ва ёппасига курашиш чораларини қўллаш энг зарур тадбирлардан ҳисобланади.</a:t>
          </a:r>
          <a:endParaRPr lang="ru-RU" sz="2000" kern="1200" dirty="0">
            <a:latin typeface="Times New Roman" pitchFamily="18" charset="0"/>
            <a:cs typeface="Times New Roman" pitchFamily="18" charset="0"/>
          </a:endParaRPr>
        </a:p>
        <a:p>
          <a:pPr marL="228600" lvl="1" indent="-228600" algn="l" defTabSz="889000">
            <a:lnSpc>
              <a:spcPct val="90000"/>
            </a:lnSpc>
            <a:spcBef>
              <a:spcPct val="0"/>
            </a:spcBef>
            <a:spcAft>
              <a:spcPct val="20000"/>
            </a:spcAft>
            <a:buChar char="••"/>
          </a:pPr>
          <a:r>
            <a:rPr lang="ru-RU" sz="2000" kern="1200" dirty="0" err="1" smtClean="0"/>
            <a:t>Олдини</a:t>
          </a:r>
          <a:r>
            <a:rPr lang="ru-RU" sz="2000" kern="1200" dirty="0" smtClean="0"/>
            <a:t> </a:t>
          </a:r>
          <a:r>
            <a:rPr lang="ru-RU" sz="2000" kern="1200" dirty="0" err="1" smtClean="0"/>
            <a:t>олиш</a:t>
          </a:r>
          <a:r>
            <a:rPr lang="ru-RU" sz="2000" kern="1200" dirty="0" smtClean="0"/>
            <a:t> </a:t>
          </a:r>
          <a:r>
            <a:rPr lang="ru-RU" sz="2000" kern="1200" dirty="0" err="1" smtClean="0"/>
            <a:t>чораларига</a:t>
          </a:r>
          <a:r>
            <a:rPr lang="ru-RU" sz="2000" kern="1200" dirty="0" smtClean="0"/>
            <a:t> </a:t>
          </a:r>
          <a:r>
            <a:rPr lang="ru-RU" sz="2000" kern="1200" dirty="0" err="1" smtClean="0"/>
            <a:t>ҳосилни</a:t>
          </a:r>
          <a:r>
            <a:rPr lang="ru-RU" sz="2000" kern="1200" dirty="0" smtClean="0"/>
            <a:t> </a:t>
          </a:r>
          <a:r>
            <a:rPr lang="ru-RU" sz="2000" kern="1200" dirty="0" err="1" smtClean="0"/>
            <a:t>йиғиб</a:t>
          </a:r>
          <a:r>
            <a:rPr lang="ru-RU" sz="2000" kern="1200" dirty="0" smtClean="0"/>
            <a:t> </a:t>
          </a:r>
          <a:r>
            <a:rPr lang="ru-RU" sz="2000" kern="1200" dirty="0" err="1" smtClean="0"/>
            <a:t>олгандан</a:t>
          </a:r>
          <a:r>
            <a:rPr lang="ru-RU" sz="2000" kern="1200" dirty="0" smtClean="0"/>
            <a:t> </a:t>
          </a:r>
          <a:r>
            <a:rPr lang="ru-RU" sz="2000" kern="1200" dirty="0" err="1" smtClean="0"/>
            <a:t>кейин</a:t>
          </a:r>
          <a:r>
            <a:rPr lang="ru-RU" sz="2000" kern="1200" dirty="0" smtClean="0"/>
            <a:t> </a:t>
          </a:r>
          <a:r>
            <a:rPr lang="ru-RU" sz="2000" kern="1200" dirty="0" err="1" smtClean="0"/>
            <a:t>далада</a:t>
          </a:r>
          <a:r>
            <a:rPr lang="ru-RU" sz="2000" kern="1200" dirty="0" smtClean="0"/>
            <a:t> </a:t>
          </a:r>
          <a:r>
            <a:rPr lang="ru-RU" sz="2000" kern="1200" dirty="0" err="1" smtClean="0"/>
            <a:t>қолган</a:t>
          </a:r>
          <a:r>
            <a:rPr lang="ru-RU" sz="2000" kern="1200" dirty="0" smtClean="0"/>
            <a:t> </a:t>
          </a:r>
          <a:r>
            <a:rPr lang="ru-RU" sz="2000" kern="1200" dirty="0" err="1" smtClean="0"/>
            <a:t>ўсимлик</a:t>
          </a:r>
          <a:r>
            <a:rPr lang="ru-RU" sz="2000" kern="1200" dirty="0" smtClean="0"/>
            <a:t> </a:t>
          </a:r>
          <a:r>
            <a:rPr lang="ru-RU" sz="2000" kern="1200" dirty="0" err="1" smtClean="0"/>
            <a:t>қолдиқларини</a:t>
          </a:r>
          <a:r>
            <a:rPr lang="ru-RU" sz="2000" kern="1200" dirty="0" smtClean="0"/>
            <a:t> </a:t>
          </a:r>
          <a:r>
            <a:rPr lang="ru-RU" sz="2000" kern="1200" dirty="0" err="1" smtClean="0"/>
            <a:t>йиғиб</a:t>
          </a:r>
          <a:r>
            <a:rPr lang="ru-RU" sz="2000" kern="1200" dirty="0" smtClean="0"/>
            <a:t> </a:t>
          </a:r>
          <a:r>
            <a:rPr lang="ru-RU" sz="2000" kern="1200" dirty="0" err="1" smtClean="0"/>
            <a:t>олиш</a:t>
          </a:r>
          <a:r>
            <a:rPr lang="ru-RU" sz="2000" kern="1200" dirty="0" smtClean="0"/>
            <a:t>, </a:t>
          </a:r>
          <a:r>
            <a:rPr lang="ru-RU" sz="2000" kern="1200" dirty="0" err="1" smtClean="0"/>
            <a:t>уларни</a:t>
          </a:r>
          <a:r>
            <a:rPr lang="ru-RU" sz="2000" kern="1200" dirty="0" smtClean="0"/>
            <a:t> </a:t>
          </a:r>
          <a:r>
            <a:rPr lang="ru-RU" sz="2000" kern="1200" dirty="0" err="1" smtClean="0"/>
            <a:t>даладан</a:t>
          </a:r>
          <a:r>
            <a:rPr lang="ru-RU" sz="2000" kern="1200" dirty="0" smtClean="0"/>
            <a:t> </a:t>
          </a:r>
          <a:r>
            <a:rPr lang="ru-RU" sz="2000" kern="1200" dirty="0" err="1" smtClean="0"/>
            <a:t>чиқариб</a:t>
          </a:r>
          <a:r>
            <a:rPr lang="ru-RU" sz="2000" kern="1200" dirty="0" smtClean="0"/>
            <a:t> </a:t>
          </a:r>
          <a:r>
            <a:rPr lang="ru-RU" sz="2000" kern="1200" dirty="0" err="1" smtClean="0"/>
            <a:t>йўқотиш</a:t>
          </a:r>
          <a:r>
            <a:rPr lang="ru-RU" sz="2000" kern="1200" dirty="0" smtClean="0"/>
            <a:t>, </a:t>
          </a:r>
          <a:r>
            <a:rPr lang="ru-RU" sz="2000" kern="1200" dirty="0" err="1" smtClean="0"/>
            <a:t>ерни</a:t>
          </a:r>
          <a:r>
            <a:rPr lang="ru-RU" sz="2000" kern="1200" dirty="0" smtClean="0"/>
            <a:t> </a:t>
          </a:r>
          <a:r>
            <a:rPr lang="ru-RU" sz="2000" kern="1200" dirty="0" err="1" smtClean="0"/>
            <a:t>чуқур</a:t>
          </a:r>
          <a:r>
            <a:rPr lang="ru-RU" sz="2000" kern="1200" dirty="0" smtClean="0"/>
            <a:t> </a:t>
          </a:r>
          <a:r>
            <a:rPr lang="ru-RU" sz="2000" kern="1200" dirty="0" err="1" smtClean="0"/>
            <a:t>кузда</a:t>
          </a:r>
          <a:r>
            <a:rPr lang="ru-RU" sz="2000" kern="1200" dirty="0" smtClean="0"/>
            <a:t> </a:t>
          </a:r>
          <a:r>
            <a:rPr lang="ru-RU" sz="2000" kern="1200" dirty="0" err="1" smtClean="0"/>
            <a:t>шудгорлаш</a:t>
          </a:r>
          <a:r>
            <a:rPr lang="ru-RU" sz="2000" kern="1200" dirty="0" smtClean="0"/>
            <a:t>, </a:t>
          </a:r>
          <a:r>
            <a:rPr lang="ru-RU" sz="2000" kern="1200" dirty="0" err="1" smtClean="0"/>
            <a:t>касаллик</a:t>
          </a:r>
          <a:r>
            <a:rPr lang="ru-RU" sz="2000" kern="1200" dirty="0" smtClean="0"/>
            <a:t> </a:t>
          </a:r>
          <a:r>
            <a:rPr lang="ru-RU" sz="2000" kern="1200" dirty="0" err="1" smtClean="0"/>
            <a:t>қўзғатувчи</a:t>
          </a:r>
          <a:r>
            <a:rPr lang="ru-RU" sz="2000" kern="1200" dirty="0" smtClean="0"/>
            <a:t> </a:t>
          </a:r>
          <a:r>
            <a:rPr lang="ru-RU" sz="2000" kern="1200" dirty="0" err="1" smtClean="0"/>
            <a:t>ва</a:t>
          </a:r>
          <a:r>
            <a:rPr lang="ru-RU" sz="2000" kern="1200" dirty="0" smtClean="0"/>
            <a:t> </a:t>
          </a:r>
          <a:r>
            <a:rPr lang="ru-RU" sz="2000" kern="1200" dirty="0" err="1" smtClean="0"/>
            <a:t>зараркунандалар</a:t>
          </a:r>
          <a:r>
            <a:rPr lang="ru-RU" sz="2000" kern="1200" dirty="0" smtClean="0"/>
            <a:t> </a:t>
          </a:r>
          <a:r>
            <a:rPr lang="ru-RU" sz="2000" kern="1200" dirty="0" err="1" smtClean="0"/>
            <a:t>манбаи</a:t>
          </a:r>
          <a:r>
            <a:rPr lang="ru-RU" sz="2000" kern="1200" dirty="0" smtClean="0"/>
            <a:t> </a:t>
          </a:r>
          <a:r>
            <a:rPr lang="ru-RU" sz="2000" kern="1200" dirty="0" err="1" smtClean="0"/>
            <a:t>бўлган</a:t>
          </a:r>
          <a:r>
            <a:rPr lang="ru-RU" sz="2000" kern="1200" dirty="0" smtClean="0"/>
            <a:t> </a:t>
          </a:r>
          <a:r>
            <a:rPr lang="ru-RU" sz="2000" kern="1200" dirty="0" err="1" smtClean="0"/>
            <a:t>ув</a:t>
          </a:r>
          <a:r>
            <a:rPr lang="uz-Cyrl-UZ" sz="2000" kern="1200" dirty="0" smtClean="0"/>
            <a:t>а</a:t>
          </a:r>
          <a:r>
            <a:rPr lang="ru-RU" sz="2000" kern="1200" dirty="0" smtClean="0"/>
            <a:t>т-</a:t>
          </a:r>
          <a:r>
            <a:rPr lang="ru-RU" sz="2000" kern="1200" dirty="0" err="1" smtClean="0"/>
            <a:t>ариқ</a:t>
          </a:r>
          <a:r>
            <a:rPr lang="ru-RU" sz="2000" kern="1200" dirty="0" smtClean="0"/>
            <a:t> </a:t>
          </a:r>
          <a:r>
            <a:rPr lang="ru-RU" sz="2000" kern="1200" dirty="0" err="1" smtClean="0"/>
            <a:t>бўйларини</a:t>
          </a:r>
          <a:r>
            <a:rPr lang="ru-RU" sz="2000" kern="1200" dirty="0" smtClean="0"/>
            <a:t> </a:t>
          </a:r>
          <a:r>
            <a:rPr lang="ru-RU" sz="2000" kern="1200" dirty="0" err="1" smtClean="0"/>
            <a:t>чопиш</a:t>
          </a:r>
          <a:r>
            <a:rPr lang="ru-RU" sz="2000" kern="1200" dirty="0" smtClean="0"/>
            <a:t>, </a:t>
          </a:r>
          <a:r>
            <a:rPr lang="ru-RU" sz="2000" kern="1200" dirty="0" err="1" smtClean="0"/>
            <a:t>ўтини</a:t>
          </a:r>
          <a:r>
            <a:rPr lang="ru-RU" sz="2000" kern="1200" dirty="0" smtClean="0"/>
            <a:t> </a:t>
          </a:r>
          <a:r>
            <a:rPr lang="ru-RU" sz="2000" kern="1200" dirty="0" err="1" smtClean="0"/>
            <a:t>куйдириш</a:t>
          </a:r>
          <a:r>
            <a:rPr lang="ru-RU" sz="2000" kern="1200" dirty="0" smtClean="0"/>
            <a:t>, </a:t>
          </a:r>
          <a:r>
            <a:rPr lang="ru-RU" sz="2000" kern="1200" dirty="0" err="1" smtClean="0"/>
            <a:t>гербицидлар</a:t>
          </a:r>
          <a:r>
            <a:rPr lang="ru-RU" sz="2000" kern="1200" dirty="0" smtClean="0"/>
            <a:t> </a:t>
          </a:r>
          <a:r>
            <a:rPr lang="ru-RU" sz="2000" kern="1200" dirty="0" err="1" smtClean="0"/>
            <a:t>билан</a:t>
          </a:r>
          <a:r>
            <a:rPr lang="ru-RU" sz="2000" kern="1200" dirty="0" smtClean="0"/>
            <a:t> </a:t>
          </a:r>
          <a:r>
            <a:rPr lang="ru-RU" sz="2000" kern="1200" dirty="0" err="1" smtClean="0"/>
            <a:t>дорилаш</a:t>
          </a:r>
          <a:r>
            <a:rPr lang="ru-RU" sz="2000" kern="1200" dirty="0" smtClean="0"/>
            <a:t>, </a:t>
          </a:r>
          <a:r>
            <a:rPr lang="ru-RU" sz="2000" kern="1200" dirty="0" err="1" smtClean="0"/>
            <a:t>алмашлаб</a:t>
          </a:r>
          <a:r>
            <a:rPr lang="ru-RU" sz="2000" kern="1200" dirty="0" smtClean="0"/>
            <a:t> </a:t>
          </a:r>
          <a:r>
            <a:rPr lang="ru-RU" sz="2000" kern="1200" dirty="0" err="1" smtClean="0"/>
            <a:t>экишга</a:t>
          </a:r>
          <a:r>
            <a:rPr lang="ru-RU" sz="2000" kern="1200" dirty="0" smtClean="0"/>
            <a:t> </a:t>
          </a:r>
          <a:r>
            <a:rPr lang="ru-RU" sz="2000" kern="1200" dirty="0" err="1" smtClean="0"/>
            <a:t>амал</a:t>
          </a:r>
          <a:r>
            <a:rPr lang="ru-RU" sz="2000" kern="1200" dirty="0" smtClean="0"/>
            <a:t> </a:t>
          </a:r>
          <a:r>
            <a:rPr lang="ru-RU" sz="2000" kern="1200" dirty="0" err="1" smtClean="0"/>
            <a:t>қилиш</a:t>
          </a:r>
          <a:r>
            <a:rPr lang="ru-RU" sz="2000" kern="1200" dirty="0" smtClean="0"/>
            <a:t>, </a:t>
          </a:r>
          <a:r>
            <a:rPr lang="ru-RU" sz="2000" kern="1200" dirty="0" err="1" smtClean="0"/>
            <a:t>уруғ</a:t>
          </a:r>
          <a:r>
            <a:rPr lang="ru-RU" sz="2000" kern="1200" dirty="0" smtClean="0"/>
            <a:t> </a:t>
          </a:r>
          <a:r>
            <a:rPr lang="ru-RU" sz="2000" kern="1200" dirty="0" err="1" smtClean="0"/>
            <a:t>ва</a:t>
          </a:r>
          <a:r>
            <a:rPr lang="ru-RU" sz="2000" kern="1200" dirty="0" smtClean="0"/>
            <a:t> </a:t>
          </a:r>
          <a:r>
            <a:rPr lang="ru-RU" sz="2000" kern="1200" dirty="0" err="1" smtClean="0"/>
            <a:t>кўчатларни</a:t>
          </a:r>
          <a:r>
            <a:rPr lang="ru-RU" sz="2000" kern="1200" dirty="0" smtClean="0"/>
            <a:t> </a:t>
          </a:r>
          <a:r>
            <a:rPr lang="ru-RU" sz="2000" kern="1200" dirty="0" err="1" smtClean="0"/>
            <a:t>дорилаш</a:t>
          </a:r>
          <a:r>
            <a:rPr lang="ru-RU" sz="2000" kern="1200" dirty="0" smtClean="0"/>
            <a:t>, </a:t>
          </a:r>
          <a:r>
            <a:rPr lang="ru-RU" sz="2000" kern="1200" dirty="0" err="1" smtClean="0"/>
            <a:t>даладаги</a:t>
          </a:r>
          <a:r>
            <a:rPr lang="ru-RU" sz="2000" kern="1200" dirty="0" smtClean="0"/>
            <a:t> </a:t>
          </a:r>
          <a:r>
            <a:rPr lang="ru-RU" sz="2000" kern="1200" dirty="0" err="1" smtClean="0"/>
            <a:t>бегона</a:t>
          </a:r>
          <a:r>
            <a:rPr lang="ru-RU" sz="2000" kern="1200" dirty="0" smtClean="0"/>
            <a:t> </a:t>
          </a:r>
          <a:r>
            <a:rPr lang="ru-RU" sz="2000" kern="1200" dirty="0" err="1" smtClean="0"/>
            <a:t>ўтларни</a:t>
          </a:r>
          <a:r>
            <a:rPr lang="ru-RU" sz="2000" kern="1200" dirty="0" smtClean="0"/>
            <a:t> </a:t>
          </a:r>
          <a:r>
            <a:rPr lang="ru-RU" sz="2000" kern="1200" dirty="0" err="1" smtClean="0"/>
            <a:t>ўз</a:t>
          </a:r>
          <a:r>
            <a:rPr lang="ru-RU" sz="2000" kern="1200" dirty="0" smtClean="0"/>
            <a:t> </a:t>
          </a:r>
          <a:r>
            <a:rPr lang="ru-RU" sz="2000" kern="1200" dirty="0" err="1" smtClean="0"/>
            <a:t>вақтида</a:t>
          </a:r>
          <a:r>
            <a:rPr lang="ru-RU" sz="2000" kern="1200" dirty="0" smtClean="0"/>
            <a:t> </a:t>
          </a:r>
          <a:r>
            <a:rPr lang="ru-RU" sz="2000" kern="1200" dirty="0" err="1" smtClean="0"/>
            <a:t>йўқотиш</a:t>
          </a:r>
          <a:r>
            <a:rPr lang="ru-RU" sz="2000" kern="1200" dirty="0" smtClean="0"/>
            <a:t> </a:t>
          </a:r>
          <a:r>
            <a:rPr lang="ru-RU" sz="2000" kern="1200" dirty="0" err="1" smtClean="0"/>
            <a:t>ҳамда</a:t>
          </a:r>
          <a:r>
            <a:rPr lang="ru-RU" sz="2000" kern="1200" dirty="0" smtClean="0"/>
            <a:t> </a:t>
          </a:r>
          <a:r>
            <a:rPr lang="ru-RU" sz="2000" kern="1200" dirty="0" err="1" smtClean="0"/>
            <a:t>соғлом</a:t>
          </a:r>
          <a:r>
            <a:rPr lang="ru-RU" sz="2000" kern="1200" dirty="0" smtClean="0"/>
            <a:t> </a:t>
          </a:r>
          <a:r>
            <a:rPr lang="ru-RU" sz="2000" kern="1200" dirty="0" err="1" smtClean="0"/>
            <a:t>ўсимликларни</a:t>
          </a:r>
          <a:r>
            <a:rPr lang="ru-RU" sz="2000" kern="1200" dirty="0" smtClean="0"/>
            <a:t> </a:t>
          </a:r>
          <a:r>
            <a:rPr lang="ru-RU" sz="2000" kern="1200" dirty="0" err="1" smtClean="0"/>
            <a:t>ўстиришга</a:t>
          </a:r>
          <a:r>
            <a:rPr lang="ru-RU" sz="2000" kern="1200" dirty="0" smtClean="0"/>
            <a:t> </a:t>
          </a:r>
          <a:r>
            <a:rPr lang="ru-RU" sz="2000" kern="1200" dirty="0" err="1" smtClean="0"/>
            <a:t>имкон</a:t>
          </a:r>
          <a:r>
            <a:rPr lang="ru-RU" sz="2000" kern="1200" dirty="0" smtClean="0"/>
            <a:t> </a:t>
          </a:r>
          <a:r>
            <a:rPr lang="ru-RU" sz="2000" kern="1200" dirty="0" err="1" smtClean="0"/>
            <a:t>берадиган</a:t>
          </a:r>
          <a:r>
            <a:rPr lang="ru-RU" sz="2000" kern="1200" dirty="0" smtClean="0"/>
            <a:t> </a:t>
          </a:r>
          <a:r>
            <a:rPr lang="ru-RU" sz="2000" kern="1200" dirty="0" err="1" smtClean="0"/>
            <a:t>юқори</a:t>
          </a:r>
          <a:r>
            <a:rPr lang="ru-RU" sz="2000" kern="1200" dirty="0" smtClean="0"/>
            <a:t> </a:t>
          </a:r>
          <a:r>
            <a:rPr lang="ru-RU" sz="2000" kern="1200" dirty="0" err="1" smtClean="0"/>
            <a:t>агротехникани</a:t>
          </a:r>
          <a:r>
            <a:rPr lang="ru-RU" sz="2000" kern="1200" dirty="0" smtClean="0"/>
            <a:t> </a:t>
          </a:r>
          <a:r>
            <a:rPr lang="ru-RU" sz="2000" kern="1200" dirty="0" err="1" smtClean="0"/>
            <a:t>қўллаш</a:t>
          </a:r>
          <a:r>
            <a:rPr lang="ru-RU" sz="2000" kern="1200" dirty="0" smtClean="0"/>
            <a:t> </a:t>
          </a:r>
          <a:r>
            <a:rPr lang="ru-RU" sz="2000" kern="1200" dirty="0" err="1" smtClean="0"/>
            <a:t>ва</a:t>
          </a:r>
          <a:r>
            <a:rPr lang="ru-RU" sz="2000" kern="1200" dirty="0" smtClean="0"/>
            <a:t> </a:t>
          </a:r>
          <a:r>
            <a:rPr lang="ru-RU" sz="2000" kern="1200" dirty="0" err="1" smtClean="0"/>
            <a:t>бошқалар</a:t>
          </a:r>
          <a:r>
            <a:rPr lang="ru-RU" sz="2000" kern="1200" dirty="0" smtClean="0"/>
            <a:t> </a:t>
          </a:r>
          <a:r>
            <a:rPr lang="ru-RU" sz="2000" kern="1200" dirty="0" err="1" smtClean="0"/>
            <a:t>киради</a:t>
          </a:r>
          <a:endParaRPr lang="ru-RU" sz="2000" kern="1200" dirty="0"/>
        </a:p>
      </dsp:txBody>
      <dsp:txXfrm>
        <a:off x="0" y="661749"/>
        <a:ext cx="9001156" cy="32292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64759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ru-RU" sz="2700" b="1" kern="1200" dirty="0" err="1" smtClean="0"/>
            <a:t>Мотига</a:t>
          </a:r>
          <a:r>
            <a:rPr lang="ru-RU" sz="2700" b="1" kern="1200" dirty="0" smtClean="0"/>
            <a:t> </a:t>
          </a:r>
          <a:r>
            <a:rPr lang="ru-RU" sz="2700" b="1" kern="1200" dirty="0" err="1" smtClean="0"/>
            <a:t>ва</a:t>
          </a:r>
          <a:r>
            <a:rPr lang="ru-RU" sz="2700" b="1" kern="1200" dirty="0" smtClean="0"/>
            <a:t> </a:t>
          </a:r>
          <a:r>
            <a:rPr lang="ru-RU" sz="2700" b="1" kern="1200" dirty="0" err="1" smtClean="0"/>
            <a:t>чопиқ</a:t>
          </a:r>
          <a:r>
            <a:rPr lang="ru-RU" sz="2700" b="1" kern="1200" dirty="0" smtClean="0"/>
            <a:t> </a:t>
          </a:r>
          <a:r>
            <a:rPr lang="ru-RU" sz="2700" b="1" kern="1200" dirty="0" err="1" smtClean="0"/>
            <a:t>қилиш</a:t>
          </a:r>
          <a:r>
            <a:rPr lang="ru-RU" sz="2700" b="1" kern="1200" dirty="0" smtClean="0"/>
            <a:t>.</a:t>
          </a:r>
          <a:endParaRPr lang="ru-RU" sz="2700" kern="1200" dirty="0">
            <a:solidFill>
              <a:srgbClr val="0000FF"/>
            </a:solidFill>
            <a:latin typeface="Times New Roman" pitchFamily="18" charset="0"/>
            <a:cs typeface="Times New Roman" pitchFamily="18" charset="0"/>
          </a:endParaRPr>
        </a:p>
      </dsp:txBody>
      <dsp:txXfrm>
        <a:off x="31613" y="31613"/>
        <a:ext cx="8937930" cy="584369"/>
      </dsp:txXfrm>
    </dsp:sp>
    <dsp:sp modelId="{3102073A-0B37-4EE7-9FB6-C679253A425E}">
      <dsp:nvSpPr>
        <dsp:cNvPr id="0" name=""/>
        <dsp:cNvSpPr/>
      </dsp:nvSpPr>
      <dsp:spPr>
        <a:xfrm>
          <a:off x="0" y="751367"/>
          <a:ext cx="9001156" cy="3073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4290" rIns="192024" bIns="34290" numCol="1" spcCol="1270" anchor="t" anchorCtr="0">
          <a:noAutofit/>
        </a:bodyPr>
        <a:lstStyle/>
        <a:p>
          <a:pPr marL="228600" lvl="1" indent="-228600" algn="just" defTabSz="933450">
            <a:lnSpc>
              <a:spcPct val="90000"/>
            </a:lnSpc>
            <a:spcBef>
              <a:spcPct val="0"/>
            </a:spcBef>
            <a:spcAft>
              <a:spcPct val="20000"/>
            </a:spcAft>
            <a:buChar char="••"/>
          </a:pPr>
          <a:r>
            <a:rPr lang="ru-RU" sz="2100" kern="1200" dirty="0" err="1" smtClean="0"/>
            <a:t>Мотигалаш</a:t>
          </a:r>
          <a:r>
            <a:rPr lang="ru-RU" sz="2100" kern="1200" dirty="0" smtClean="0"/>
            <a:t> </a:t>
          </a:r>
          <a:r>
            <a:rPr lang="ru-RU" sz="2100" kern="1200" dirty="0" err="1" smtClean="0"/>
            <a:t>бегона</a:t>
          </a:r>
          <a:r>
            <a:rPr lang="ru-RU" sz="2100" kern="1200" dirty="0" smtClean="0"/>
            <a:t> </a:t>
          </a:r>
          <a:r>
            <a:rPr lang="ru-RU" sz="2100" kern="1200" dirty="0" err="1" smtClean="0"/>
            <a:t>ўтларни</a:t>
          </a:r>
          <a:r>
            <a:rPr lang="ru-RU" sz="2100" kern="1200" dirty="0" smtClean="0"/>
            <a:t> </a:t>
          </a:r>
          <a:r>
            <a:rPr lang="ru-RU" sz="2100" kern="1200" dirty="0" err="1" smtClean="0"/>
            <a:t>йўқотиш</a:t>
          </a:r>
          <a:r>
            <a:rPr lang="ru-RU" sz="2100" kern="1200" dirty="0" smtClean="0"/>
            <a:t> </a:t>
          </a:r>
          <a:r>
            <a:rPr lang="ru-RU" sz="2100" kern="1200" dirty="0" err="1" smtClean="0"/>
            <a:t>ва</a:t>
          </a:r>
          <a:r>
            <a:rPr lang="ru-RU" sz="2100" kern="1200" dirty="0" smtClean="0"/>
            <a:t> туп </a:t>
          </a:r>
          <a:r>
            <a:rPr lang="ru-RU" sz="2100" kern="1200" dirty="0" err="1" smtClean="0"/>
            <a:t>атрофидаги</a:t>
          </a:r>
          <a:r>
            <a:rPr lang="ru-RU" sz="2100" kern="1200" dirty="0" smtClean="0"/>
            <a:t> </a:t>
          </a:r>
          <a:r>
            <a:rPr lang="ru-RU" sz="2100" kern="1200" dirty="0" err="1" smtClean="0"/>
            <a:t>тупроқни</a:t>
          </a:r>
          <a:r>
            <a:rPr lang="ru-RU" sz="2100" kern="1200" dirty="0" smtClean="0"/>
            <a:t> </a:t>
          </a:r>
          <a:r>
            <a:rPr lang="ru-RU" sz="2100" kern="1200" dirty="0" err="1" smtClean="0"/>
            <a:t>юмшатиш</a:t>
          </a:r>
          <a:r>
            <a:rPr lang="ru-RU" sz="2100" kern="1200" dirty="0" smtClean="0"/>
            <a:t> </a:t>
          </a:r>
          <a:r>
            <a:rPr lang="ru-RU" sz="2100" kern="1200" dirty="0" err="1" smtClean="0"/>
            <a:t>мақсадида</a:t>
          </a:r>
          <a:r>
            <a:rPr lang="ru-RU" sz="2100" kern="1200" dirty="0" smtClean="0"/>
            <a:t> </a:t>
          </a:r>
          <a:r>
            <a:rPr lang="ru-RU" sz="2100" kern="1200" dirty="0" err="1" smtClean="0"/>
            <a:t>ўтказилади</a:t>
          </a:r>
          <a:r>
            <a:rPr lang="ru-RU" sz="2100" kern="1200" dirty="0" smtClean="0"/>
            <a:t>. </a:t>
          </a:r>
          <a:r>
            <a:rPr lang="ru-RU" sz="2100" kern="1200" dirty="0" err="1" smtClean="0"/>
            <a:t>Бу</a:t>
          </a:r>
          <a:r>
            <a:rPr lang="ru-RU" sz="2100" kern="1200" dirty="0" smtClean="0"/>
            <a:t> </a:t>
          </a:r>
          <a:r>
            <a:rPr lang="ru-RU" sz="2100" kern="1200" dirty="0" err="1" smtClean="0"/>
            <a:t>тадбир</a:t>
          </a:r>
          <a:r>
            <a:rPr lang="ru-RU" sz="2100" kern="1200" dirty="0" smtClean="0"/>
            <a:t> </a:t>
          </a:r>
          <a:r>
            <a:rPr lang="ru-RU" sz="2100" kern="1200" dirty="0" err="1" smtClean="0"/>
            <a:t>ўсимлик</a:t>
          </a:r>
          <a:r>
            <a:rPr lang="ru-RU" sz="2100" kern="1200" dirty="0" smtClean="0"/>
            <a:t> </a:t>
          </a:r>
          <a:r>
            <a:rPr lang="ru-RU" sz="2100" kern="1200" dirty="0" err="1" smtClean="0"/>
            <a:t>кўкариб</a:t>
          </a:r>
          <a:r>
            <a:rPr lang="ru-RU" sz="2100" kern="1200" dirty="0" smtClean="0"/>
            <a:t> </a:t>
          </a:r>
          <a:r>
            <a:rPr lang="ru-RU" sz="2100" kern="1200" dirty="0" err="1" smtClean="0"/>
            <a:t>чиққандан</a:t>
          </a:r>
          <a:r>
            <a:rPr lang="ru-RU" sz="2100" kern="1200" dirty="0" smtClean="0"/>
            <a:t> </a:t>
          </a:r>
          <a:r>
            <a:rPr lang="ru-RU" sz="2100" kern="1200" dirty="0" err="1" smtClean="0"/>
            <a:t>ёки</a:t>
          </a:r>
          <a:r>
            <a:rPr lang="ru-RU" sz="2100" kern="1200" dirty="0" smtClean="0"/>
            <a:t> </a:t>
          </a:r>
          <a:r>
            <a:rPr lang="ru-RU" sz="2100" kern="1200" dirty="0" err="1" smtClean="0"/>
            <a:t>кўчатлар</a:t>
          </a:r>
          <a:r>
            <a:rPr lang="ru-RU" sz="2100" kern="1200" dirty="0" smtClean="0"/>
            <a:t> </a:t>
          </a:r>
          <a:r>
            <a:rPr lang="ru-RU" sz="2100" kern="1200" dirty="0" err="1" smtClean="0"/>
            <a:t>тўла</a:t>
          </a:r>
          <a:r>
            <a:rPr lang="ru-RU" sz="2100" kern="1200" dirty="0" smtClean="0"/>
            <a:t> </a:t>
          </a:r>
          <a:r>
            <a:rPr lang="ru-RU" sz="2100" kern="1200" dirty="0" err="1" smtClean="0"/>
            <a:t>тутиб</a:t>
          </a:r>
          <a:r>
            <a:rPr lang="ru-RU" sz="2100" kern="1200" dirty="0" smtClean="0"/>
            <a:t> </a:t>
          </a:r>
          <a:r>
            <a:rPr lang="ru-RU" sz="2100" kern="1200" dirty="0" err="1" smtClean="0"/>
            <a:t>олгач</a:t>
          </a:r>
          <a:r>
            <a:rPr lang="ru-RU" sz="2100" kern="1200" dirty="0" smtClean="0"/>
            <a:t> </a:t>
          </a:r>
          <a:r>
            <a:rPr lang="ru-RU" sz="2100" kern="1200" dirty="0" err="1" smtClean="0"/>
            <a:t>бошланиб</a:t>
          </a:r>
          <a:r>
            <a:rPr lang="ru-RU" sz="2100" kern="1200" dirty="0" smtClean="0"/>
            <a:t>, 2-3 марта </a:t>
          </a:r>
          <a:r>
            <a:rPr lang="ru-RU" sz="2100" kern="1200" dirty="0" err="1" smtClean="0"/>
            <a:t>такрорланади</a:t>
          </a:r>
          <a:r>
            <a:rPr lang="ru-RU" sz="2100" kern="1200" dirty="0" smtClean="0"/>
            <a:t>. </a:t>
          </a:r>
          <a:r>
            <a:rPr lang="ru-RU" sz="2100" kern="1200" dirty="0" err="1" smtClean="0"/>
            <a:t>Қатор</a:t>
          </a:r>
          <a:r>
            <a:rPr lang="ru-RU" sz="2100" kern="1200" dirty="0" smtClean="0"/>
            <a:t> </a:t>
          </a:r>
          <a:r>
            <a:rPr lang="ru-RU" sz="2100" kern="1200" dirty="0" err="1" smtClean="0"/>
            <a:t>оралари</a:t>
          </a:r>
          <a:r>
            <a:rPr lang="ru-RU" sz="2100" kern="1200" dirty="0" smtClean="0"/>
            <a:t> </a:t>
          </a:r>
          <a:r>
            <a:rPr lang="ru-RU" sz="2100" kern="1200" dirty="0" err="1" smtClean="0"/>
            <a:t>ўсимликлар</a:t>
          </a:r>
          <a:r>
            <a:rPr lang="ru-RU" sz="2100" kern="1200" dirty="0" smtClean="0"/>
            <a:t> </a:t>
          </a:r>
          <a:r>
            <a:rPr lang="ru-RU" sz="2100" kern="1200" dirty="0" err="1" smtClean="0"/>
            <a:t>билан</a:t>
          </a:r>
          <a:r>
            <a:rPr lang="ru-RU" sz="2100" kern="1200" dirty="0" smtClean="0"/>
            <a:t> </a:t>
          </a:r>
          <a:r>
            <a:rPr lang="ru-RU" sz="2100" kern="1200" dirty="0" err="1" smtClean="0"/>
            <a:t>қопланиб</a:t>
          </a:r>
          <a:r>
            <a:rPr lang="ru-RU" sz="2100" kern="1200" dirty="0" smtClean="0"/>
            <a:t>, </a:t>
          </a:r>
          <a:r>
            <a:rPr lang="ru-RU" sz="2100" kern="1200" dirty="0" err="1" smtClean="0"/>
            <a:t>экиннинг</a:t>
          </a:r>
          <a:r>
            <a:rPr lang="ru-RU" sz="2100" kern="1200" dirty="0" smtClean="0"/>
            <a:t> </a:t>
          </a:r>
          <a:r>
            <a:rPr lang="ru-RU" sz="2100" kern="1200" dirty="0" err="1" smtClean="0"/>
            <a:t>ёппасига</a:t>
          </a:r>
          <a:r>
            <a:rPr lang="ru-RU" sz="2100" kern="1200" dirty="0" smtClean="0"/>
            <a:t> </a:t>
          </a:r>
          <a:r>
            <a:rPr lang="ru-RU" sz="2100" kern="1200" dirty="0" err="1" smtClean="0"/>
            <a:t>ҳосил</a:t>
          </a:r>
          <a:r>
            <a:rPr lang="ru-RU" sz="2100" kern="1200" dirty="0" smtClean="0"/>
            <a:t> </a:t>
          </a:r>
          <a:r>
            <a:rPr lang="ru-RU" sz="2100" kern="1200" dirty="0" err="1" smtClean="0"/>
            <a:t>тўплаши</a:t>
          </a:r>
          <a:r>
            <a:rPr lang="ru-RU" sz="2100" kern="1200" dirty="0" smtClean="0"/>
            <a:t> </a:t>
          </a:r>
          <a:r>
            <a:rPr lang="ru-RU" sz="2100" kern="1200" dirty="0" err="1" smtClean="0"/>
            <a:t>бошланган</a:t>
          </a:r>
          <a:r>
            <a:rPr lang="ru-RU" sz="2100" kern="1200" dirty="0" smtClean="0"/>
            <a:t> </a:t>
          </a:r>
          <a:r>
            <a:rPr lang="ru-RU" sz="2100" kern="1200" dirty="0" err="1" smtClean="0"/>
            <a:t>даврда</a:t>
          </a:r>
          <a:r>
            <a:rPr lang="ru-RU" sz="2100" kern="1200" dirty="0" smtClean="0"/>
            <a:t> </a:t>
          </a:r>
          <a:r>
            <a:rPr lang="ru-RU" sz="2100" kern="1200" dirty="0" err="1" smtClean="0"/>
            <a:t>тўхтатилади</a:t>
          </a:r>
          <a:r>
            <a:rPr lang="ru-RU" sz="2100" kern="1200" dirty="0" smtClean="0"/>
            <a:t>.</a:t>
          </a:r>
          <a:endParaRPr lang="ru-RU" sz="2100" kern="1200" dirty="0">
            <a:latin typeface="Times New Roman" pitchFamily="18" charset="0"/>
            <a:cs typeface="Times New Roman" pitchFamily="18" charset="0"/>
          </a:endParaRPr>
        </a:p>
        <a:p>
          <a:pPr marL="228600" lvl="1" indent="-228600" algn="l" defTabSz="933450">
            <a:lnSpc>
              <a:spcPct val="90000"/>
            </a:lnSpc>
            <a:spcBef>
              <a:spcPct val="0"/>
            </a:spcBef>
            <a:spcAft>
              <a:spcPct val="20000"/>
            </a:spcAft>
            <a:buChar char="••"/>
          </a:pPr>
          <a:r>
            <a:rPr lang="ru-RU" sz="2100" kern="1200" dirty="0" err="1" smtClean="0"/>
            <a:t>Чопиқ</a:t>
          </a:r>
          <a:r>
            <a:rPr lang="ru-RU" sz="2100" kern="1200" dirty="0" smtClean="0"/>
            <a:t> </a:t>
          </a:r>
          <a:r>
            <a:rPr lang="ru-RU" sz="2100" kern="1200" dirty="0" err="1" smtClean="0"/>
            <a:t>қилиш</a:t>
          </a:r>
          <a:r>
            <a:rPr lang="ru-RU" sz="2100" kern="1200" dirty="0" smtClean="0"/>
            <a:t>,  </a:t>
          </a:r>
          <a:r>
            <a:rPr lang="ru-RU" sz="2100" kern="1200" dirty="0" err="1" smtClean="0"/>
            <a:t>кўпинча</a:t>
          </a:r>
          <a:r>
            <a:rPr lang="ru-RU" sz="2100" kern="1200" dirty="0" smtClean="0"/>
            <a:t> </a:t>
          </a:r>
          <a:r>
            <a:rPr lang="ru-RU" sz="2100" kern="1200" dirty="0" err="1" smtClean="0"/>
            <a:t>тупроқни</a:t>
          </a:r>
          <a:r>
            <a:rPr lang="ru-RU" sz="2100" kern="1200" dirty="0" smtClean="0"/>
            <a:t> </a:t>
          </a:r>
          <a:r>
            <a:rPr lang="ru-RU" sz="2100" kern="1200" dirty="0" err="1" smtClean="0"/>
            <a:t>юмшатиш</a:t>
          </a:r>
          <a:r>
            <a:rPr lang="ru-RU" sz="2100" kern="1200" dirty="0" smtClean="0"/>
            <a:t> </a:t>
          </a:r>
          <a:r>
            <a:rPr lang="ru-RU" sz="2100" kern="1200" dirty="0" err="1" smtClean="0"/>
            <a:t>ва</a:t>
          </a:r>
          <a:r>
            <a:rPr lang="ru-RU" sz="2100" kern="1200" dirty="0" smtClean="0"/>
            <a:t> </a:t>
          </a:r>
          <a:r>
            <a:rPr lang="ru-RU" sz="2100" kern="1200" dirty="0" err="1" smtClean="0"/>
            <a:t>ўсимлик</a:t>
          </a:r>
          <a:r>
            <a:rPr lang="ru-RU" sz="2100" kern="1200" dirty="0" smtClean="0"/>
            <a:t> </a:t>
          </a:r>
          <a:r>
            <a:rPr lang="ru-RU" sz="2100" kern="1200" dirty="0" err="1" smtClean="0"/>
            <a:t>атрофига</a:t>
          </a:r>
          <a:r>
            <a:rPr lang="ru-RU" sz="2100" kern="1200" dirty="0" smtClean="0"/>
            <a:t> </a:t>
          </a:r>
          <a:r>
            <a:rPr lang="ru-RU" sz="2100" kern="1200" dirty="0" err="1" smtClean="0"/>
            <a:t>тупроқ</a:t>
          </a:r>
          <a:r>
            <a:rPr lang="ru-RU" sz="2100" kern="1200" dirty="0" smtClean="0"/>
            <a:t> </a:t>
          </a:r>
          <a:r>
            <a:rPr lang="ru-RU" sz="2100" kern="1200" dirty="0" err="1" smtClean="0"/>
            <a:t>тортиб</a:t>
          </a:r>
          <a:r>
            <a:rPr lang="ru-RU" sz="2100" kern="1200" dirty="0" smtClean="0"/>
            <a:t> </a:t>
          </a:r>
          <a:r>
            <a:rPr lang="ru-RU" sz="2100" kern="1200" dirty="0" err="1" smtClean="0"/>
            <a:t>кетиш</a:t>
          </a:r>
          <a:r>
            <a:rPr lang="ru-RU" sz="2100" kern="1200" dirty="0" smtClean="0"/>
            <a:t> </a:t>
          </a:r>
          <a:r>
            <a:rPr lang="ru-RU" sz="2100" kern="1200" dirty="0" err="1" smtClean="0"/>
            <a:t>билан</a:t>
          </a:r>
          <a:r>
            <a:rPr lang="ru-RU" sz="2100" kern="1200" dirty="0" smtClean="0"/>
            <a:t> </a:t>
          </a:r>
          <a:r>
            <a:rPr lang="ru-RU" sz="2100" kern="1200" dirty="0" err="1" smtClean="0"/>
            <a:t>боғлаб</a:t>
          </a:r>
          <a:r>
            <a:rPr lang="ru-RU" sz="2100" kern="1200" dirty="0" smtClean="0"/>
            <a:t> </a:t>
          </a:r>
          <a:r>
            <a:rPr lang="ru-RU" sz="2100" kern="1200" dirty="0" err="1" smtClean="0"/>
            <a:t>олиб</a:t>
          </a:r>
          <a:r>
            <a:rPr lang="ru-RU" sz="2100" kern="1200" dirty="0" smtClean="0"/>
            <a:t> </a:t>
          </a:r>
          <a:r>
            <a:rPr lang="ru-RU" sz="2100" kern="1200" dirty="0" err="1" smtClean="0"/>
            <a:t>борилади</a:t>
          </a:r>
          <a:r>
            <a:rPr lang="ru-RU" sz="2100" kern="1200" dirty="0" smtClean="0"/>
            <a:t>. </a:t>
          </a:r>
          <a:r>
            <a:rPr lang="ru-RU" sz="2100" kern="1200" dirty="0" err="1" smtClean="0"/>
            <a:t>Натижада</a:t>
          </a:r>
          <a:r>
            <a:rPr lang="ru-RU" sz="2100" kern="1200" dirty="0" smtClean="0"/>
            <a:t> </a:t>
          </a:r>
          <a:r>
            <a:rPr lang="ru-RU" sz="2100" kern="1200" dirty="0" err="1" smtClean="0"/>
            <a:t>тупроқ</a:t>
          </a:r>
          <a:r>
            <a:rPr lang="ru-RU" sz="2100" kern="1200" dirty="0" smtClean="0"/>
            <a:t> </a:t>
          </a:r>
          <a:r>
            <a:rPr lang="ru-RU" sz="2100" kern="1200" dirty="0" err="1" smtClean="0"/>
            <a:t>ҳаво</a:t>
          </a:r>
          <a:r>
            <a:rPr lang="ru-RU" sz="2100" kern="1200" dirty="0" smtClean="0"/>
            <a:t> </a:t>
          </a:r>
          <a:r>
            <a:rPr lang="ru-RU" sz="2100" kern="1200" dirty="0" err="1" smtClean="0"/>
            <a:t>режими</a:t>
          </a:r>
          <a:r>
            <a:rPr lang="ru-RU" sz="2100" kern="1200" dirty="0" smtClean="0"/>
            <a:t> </a:t>
          </a:r>
          <a:r>
            <a:rPr lang="ru-RU" sz="2100" kern="1200" dirty="0" err="1" smtClean="0"/>
            <a:t>яхшиланиб</a:t>
          </a:r>
          <a:r>
            <a:rPr lang="ru-RU" sz="2100" kern="1200" dirty="0" smtClean="0"/>
            <a:t> </a:t>
          </a:r>
          <a:r>
            <a:rPr lang="ru-RU" sz="2100" kern="1200" dirty="0" err="1" smtClean="0"/>
            <a:t>поянинг</a:t>
          </a:r>
          <a:r>
            <a:rPr lang="ru-RU" sz="2100" kern="1200" dirty="0" smtClean="0"/>
            <a:t> ер </a:t>
          </a:r>
          <a:r>
            <a:rPr lang="ru-RU" sz="2100" kern="1200" dirty="0" err="1" smtClean="0"/>
            <a:t>устки</a:t>
          </a:r>
          <a:r>
            <a:rPr lang="ru-RU" sz="2100" kern="1200" dirty="0" smtClean="0"/>
            <a:t> </a:t>
          </a:r>
          <a:r>
            <a:rPr lang="ru-RU" sz="2100" kern="1200" dirty="0" err="1" smtClean="0"/>
            <a:t>кўмилган</a:t>
          </a:r>
          <a:r>
            <a:rPr lang="ru-RU" sz="2100" kern="1200" dirty="0" smtClean="0"/>
            <a:t> </a:t>
          </a:r>
          <a:r>
            <a:rPr lang="ru-RU" sz="2100" kern="1200" dirty="0" err="1" smtClean="0"/>
            <a:t>қисмида</a:t>
          </a:r>
          <a:r>
            <a:rPr lang="ru-RU" sz="2100" kern="1200" dirty="0" smtClean="0"/>
            <a:t> </a:t>
          </a:r>
          <a:r>
            <a:rPr lang="ru-RU" sz="2100" kern="1200" dirty="0" err="1" smtClean="0"/>
            <a:t>қўшимча</a:t>
          </a:r>
          <a:r>
            <a:rPr lang="ru-RU" sz="2100" kern="1200" dirty="0" smtClean="0"/>
            <a:t> </a:t>
          </a:r>
          <a:r>
            <a:rPr lang="ru-RU" sz="2100" kern="1200" dirty="0" err="1" smtClean="0"/>
            <a:t>илдизлар</a:t>
          </a:r>
          <a:r>
            <a:rPr lang="ru-RU" sz="2100" kern="1200" dirty="0" smtClean="0"/>
            <a:t> </a:t>
          </a:r>
          <a:r>
            <a:rPr lang="ru-RU" sz="2100" kern="1200" dirty="0" err="1" smtClean="0"/>
            <a:t>чиқишига</a:t>
          </a:r>
          <a:r>
            <a:rPr lang="ru-RU" sz="2100" kern="1200" dirty="0" smtClean="0"/>
            <a:t> </a:t>
          </a:r>
          <a:r>
            <a:rPr lang="ru-RU" sz="2100" kern="1200" dirty="0" err="1" smtClean="0"/>
            <a:t>сабаб</a:t>
          </a:r>
          <a:r>
            <a:rPr lang="ru-RU" sz="2100" kern="1200" dirty="0" smtClean="0"/>
            <a:t> </a:t>
          </a:r>
          <a:r>
            <a:rPr lang="ru-RU" sz="2100" kern="1200" dirty="0" err="1" smtClean="0"/>
            <a:t>бўлади</a:t>
          </a:r>
          <a:r>
            <a:rPr lang="ru-RU" sz="2100" kern="1200" dirty="0" smtClean="0"/>
            <a:t>. </a:t>
          </a:r>
          <a:r>
            <a:rPr lang="ru-RU" sz="2100" kern="1200" dirty="0" err="1" smtClean="0"/>
            <a:t>Бу</a:t>
          </a:r>
          <a:r>
            <a:rPr lang="ru-RU" sz="2100" kern="1200" dirty="0" smtClean="0"/>
            <a:t> </a:t>
          </a:r>
          <a:r>
            <a:rPr lang="ru-RU" sz="2100" kern="1200" dirty="0" err="1" smtClean="0"/>
            <a:t>эса</a:t>
          </a:r>
          <a:r>
            <a:rPr lang="ru-RU" sz="2100" kern="1200" dirty="0" smtClean="0"/>
            <a:t> </a:t>
          </a:r>
          <a:r>
            <a:rPr lang="ru-RU" sz="2100" kern="1200" dirty="0" err="1" smtClean="0"/>
            <a:t>ўз</a:t>
          </a:r>
          <a:r>
            <a:rPr lang="ru-RU" sz="2100" kern="1200" dirty="0" smtClean="0"/>
            <a:t> </a:t>
          </a:r>
          <a:r>
            <a:rPr lang="ru-RU" sz="2100" kern="1200" dirty="0" err="1" smtClean="0"/>
            <a:t>навбатида</a:t>
          </a:r>
          <a:r>
            <a:rPr lang="ru-RU" sz="2100" kern="1200" dirty="0" smtClean="0"/>
            <a:t> </a:t>
          </a:r>
          <a:r>
            <a:rPr lang="ru-RU" sz="2100" kern="1200" dirty="0" err="1" smtClean="0"/>
            <a:t>ўсимликнинг</a:t>
          </a:r>
          <a:r>
            <a:rPr lang="ru-RU" sz="2100" kern="1200" dirty="0" smtClean="0"/>
            <a:t> </a:t>
          </a:r>
          <a:r>
            <a:rPr lang="ru-RU" sz="2100" kern="1200" dirty="0" err="1" smtClean="0"/>
            <a:t>яхши</a:t>
          </a:r>
          <a:r>
            <a:rPr lang="ru-RU" sz="2100" kern="1200" dirty="0" smtClean="0"/>
            <a:t> </a:t>
          </a:r>
          <a:r>
            <a:rPr lang="ru-RU" sz="2100" kern="1200" dirty="0" err="1" smtClean="0"/>
            <a:t>озиқланишига</a:t>
          </a:r>
          <a:r>
            <a:rPr lang="ru-RU" sz="2100" kern="1200" dirty="0" smtClean="0"/>
            <a:t> </a:t>
          </a:r>
          <a:r>
            <a:rPr lang="ru-RU" sz="2100" kern="1200" dirty="0" err="1" smtClean="0"/>
            <a:t>ёрдам</a:t>
          </a:r>
          <a:r>
            <a:rPr lang="ru-RU" sz="2100" kern="1200" dirty="0" smtClean="0"/>
            <a:t> </a:t>
          </a:r>
          <a:r>
            <a:rPr lang="ru-RU" sz="2100" kern="1200" dirty="0" err="1" smtClean="0"/>
            <a:t>беради</a:t>
          </a:r>
          <a:endParaRPr lang="ru-RU" sz="2100" kern="1200" dirty="0"/>
        </a:p>
      </dsp:txBody>
      <dsp:txXfrm>
        <a:off x="0" y="751367"/>
        <a:ext cx="9001156" cy="30739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119340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ru-RU" sz="3000" b="1" kern="1200" dirty="0" err="1" smtClean="0"/>
            <a:t>Микроэлементлар</a:t>
          </a:r>
          <a:r>
            <a:rPr lang="ru-RU" sz="3000" b="1" kern="1200" dirty="0" smtClean="0"/>
            <a:t> </a:t>
          </a:r>
          <a:r>
            <a:rPr lang="ru-RU" sz="3000" b="1" kern="1200" dirty="0" err="1" smtClean="0"/>
            <a:t>ва</a:t>
          </a:r>
          <a:r>
            <a:rPr lang="ru-RU" sz="3000" b="1" kern="1200" dirty="0" smtClean="0"/>
            <a:t> </a:t>
          </a:r>
          <a:r>
            <a:rPr lang="ru-RU" sz="3000" b="1" kern="1200" dirty="0" err="1" smtClean="0"/>
            <a:t>ўстирувчи</a:t>
          </a:r>
          <a:r>
            <a:rPr lang="ru-RU" sz="3000" b="1" kern="1200" dirty="0" smtClean="0"/>
            <a:t> </a:t>
          </a:r>
          <a:r>
            <a:rPr lang="ru-RU" sz="3000" b="1" kern="1200" dirty="0" err="1" smtClean="0"/>
            <a:t>стимуляторларни</a:t>
          </a:r>
          <a:r>
            <a:rPr lang="ru-RU" sz="3000" b="1" kern="1200" dirty="0" smtClean="0"/>
            <a:t> </a:t>
          </a:r>
          <a:r>
            <a:rPr lang="ru-RU" sz="3000" b="1" kern="1200" dirty="0" err="1" smtClean="0"/>
            <a:t>қўллаш</a:t>
          </a:r>
          <a:endParaRPr lang="ru-RU" sz="3000" kern="1200" dirty="0">
            <a:solidFill>
              <a:srgbClr val="0000FF"/>
            </a:solidFill>
            <a:latin typeface="Times New Roman" pitchFamily="18" charset="0"/>
            <a:cs typeface="Times New Roman" pitchFamily="18" charset="0"/>
          </a:endParaRPr>
        </a:p>
      </dsp:txBody>
      <dsp:txXfrm>
        <a:off x="58257" y="58257"/>
        <a:ext cx="8884642" cy="1076886"/>
      </dsp:txXfrm>
    </dsp:sp>
    <dsp:sp modelId="{3102073A-0B37-4EE7-9FB6-C679253A425E}">
      <dsp:nvSpPr>
        <dsp:cNvPr id="0" name=""/>
        <dsp:cNvSpPr/>
      </dsp:nvSpPr>
      <dsp:spPr>
        <a:xfrm>
          <a:off x="0" y="1381344"/>
          <a:ext cx="9001156" cy="2359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8100" rIns="213360" bIns="38100" numCol="1" spcCol="1270" anchor="t" anchorCtr="0">
          <a:noAutofit/>
        </a:bodyPr>
        <a:lstStyle/>
        <a:p>
          <a:pPr marL="228600" lvl="1" indent="-228600" algn="just" defTabSz="1022350">
            <a:lnSpc>
              <a:spcPct val="90000"/>
            </a:lnSpc>
            <a:spcBef>
              <a:spcPct val="0"/>
            </a:spcBef>
            <a:spcAft>
              <a:spcPct val="20000"/>
            </a:spcAft>
            <a:buChar char="••"/>
          </a:pPr>
          <a:r>
            <a:rPr lang="ru-RU" sz="2300" kern="1200" dirty="0" err="1" smtClean="0"/>
            <a:t>Микроэлементлар</a:t>
          </a:r>
          <a:r>
            <a:rPr lang="ru-RU" sz="2300" kern="1200" dirty="0" smtClean="0"/>
            <a:t> </a:t>
          </a:r>
          <a:r>
            <a:rPr lang="ru-RU" sz="2300" kern="1200" dirty="0" err="1" smtClean="0"/>
            <a:t>барча</a:t>
          </a:r>
          <a:r>
            <a:rPr lang="ru-RU" sz="2300" kern="1200" dirty="0" smtClean="0"/>
            <a:t> </a:t>
          </a:r>
          <a:r>
            <a:rPr lang="ru-RU" sz="2300" kern="1200" dirty="0" err="1" smtClean="0"/>
            <a:t>физиологик-биокимёвий</a:t>
          </a:r>
          <a:r>
            <a:rPr lang="ru-RU" sz="2300" kern="1200" dirty="0" smtClean="0"/>
            <a:t> </a:t>
          </a:r>
          <a:r>
            <a:rPr lang="ru-RU" sz="2300" kern="1200" dirty="0" err="1" smtClean="0"/>
            <a:t>жараёнларда</a:t>
          </a:r>
          <a:r>
            <a:rPr lang="ru-RU" sz="2300" kern="1200" dirty="0" smtClean="0"/>
            <a:t>, </a:t>
          </a:r>
          <a:r>
            <a:rPr lang="ru-RU" sz="2300" kern="1200" dirty="0" err="1" smtClean="0"/>
            <a:t>моддалар</a:t>
          </a:r>
          <a:r>
            <a:rPr lang="ru-RU" sz="2300" kern="1200" dirty="0" smtClean="0"/>
            <a:t> </a:t>
          </a:r>
          <a:r>
            <a:rPr lang="ru-RU" sz="2300" kern="1200" dirty="0" err="1" smtClean="0"/>
            <a:t>алмашинувида</a:t>
          </a:r>
          <a:r>
            <a:rPr lang="ru-RU" sz="2300" kern="1200" dirty="0" smtClean="0"/>
            <a:t> </a:t>
          </a:r>
          <a:r>
            <a:rPr lang="ru-RU" sz="2300" kern="1200" dirty="0" err="1" smtClean="0"/>
            <a:t>ниҳоятда</a:t>
          </a:r>
          <a:r>
            <a:rPr lang="ru-RU" sz="2300" kern="1200" dirty="0" smtClean="0"/>
            <a:t> </a:t>
          </a:r>
          <a:r>
            <a:rPr lang="ru-RU" sz="2300" kern="1200" dirty="0" err="1" smtClean="0"/>
            <a:t>муҳим</a:t>
          </a:r>
          <a:r>
            <a:rPr lang="ru-RU" sz="2300" kern="1200" dirty="0" smtClean="0"/>
            <a:t> рол </a:t>
          </a:r>
          <a:r>
            <a:rPr lang="ru-RU" sz="2300" kern="1200" dirty="0" err="1" smtClean="0"/>
            <a:t>ўйнайди</a:t>
          </a:r>
          <a:r>
            <a:rPr lang="ru-RU" sz="2300" kern="1200" dirty="0" smtClean="0"/>
            <a:t>. </a:t>
          </a:r>
          <a:r>
            <a:rPr lang="ru-RU" sz="2300" kern="1200" dirty="0" err="1" smtClean="0"/>
            <a:t>Ўсимликлардаги</a:t>
          </a:r>
          <a:r>
            <a:rPr lang="ru-RU" sz="2300" kern="1200" dirty="0" smtClean="0"/>
            <a:t> </a:t>
          </a:r>
          <a:r>
            <a:rPr lang="ru-RU" sz="2300" kern="1200" dirty="0" err="1" smtClean="0"/>
            <a:t>барча</a:t>
          </a:r>
          <a:r>
            <a:rPr lang="ru-RU" sz="2300" kern="1200" dirty="0" smtClean="0"/>
            <a:t> </a:t>
          </a:r>
          <a:r>
            <a:rPr lang="ru-RU" sz="2300" kern="1200" dirty="0" err="1" smtClean="0"/>
            <a:t>кимёвий</a:t>
          </a:r>
          <a:r>
            <a:rPr lang="ru-RU" sz="2300" kern="1200" dirty="0" smtClean="0"/>
            <a:t> </a:t>
          </a:r>
          <a:r>
            <a:rPr lang="ru-RU" sz="2300" kern="1200" dirty="0" err="1" smtClean="0"/>
            <a:t>элементларнииг</a:t>
          </a:r>
          <a:r>
            <a:rPr lang="ru-RU" sz="2300" kern="1200" dirty="0" smtClean="0"/>
            <a:t> </a:t>
          </a:r>
          <a:r>
            <a:rPr lang="ru-RU" sz="2300" kern="1200" dirty="0" err="1" smtClean="0"/>
            <a:t>атиги</a:t>
          </a:r>
          <a:r>
            <a:rPr lang="ru-RU" sz="2300" kern="1200" dirty="0" smtClean="0"/>
            <a:t> 0,05 % </a:t>
          </a:r>
          <a:r>
            <a:rPr lang="ru-RU" sz="2300" kern="1200" dirty="0" err="1" smtClean="0"/>
            <a:t>игина</a:t>
          </a:r>
          <a:r>
            <a:rPr lang="ru-RU" sz="2300" kern="1200" dirty="0" smtClean="0"/>
            <a:t> микро </a:t>
          </a:r>
          <a:r>
            <a:rPr lang="ru-RU" sz="2300" kern="1200" dirty="0" err="1" smtClean="0"/>
            <a:t>элементлар</a:t>
          </a:r>
          <a:r>
            <a:rPr lang="ru-RU" sz="2300" kern="1200" dirty="0" smtClean="0"/>
            <a:t> </a:t>
          </a:r>
          <a:r>
            <a:rPr lang="ru-RU" sz="2300" kern="1200" dirty="0" err="1" smtClean="0"/>
            <a:t>ҳиссасига</a:t>
          </a:r>
          <a:r>
            <a:rPr lang="ru-RU" sz="2300" kern="1200" dirty="0" smtClean="0"/>
            <a:t> </a:t>
          </a:r>
          <a:r>
            <a:rPr lang="ru-RU" sz="2300" kern="1200" dirty="0" err="1" smtClean="0"/>
            <a:t>тўғри</a:t>
          </a:r>
          <a:r>
            <a:rPr lang="ru-RU" sz="2300" kern="1200" dirty="0" smtClean="0"/>
            <a:t> </a:t>
          </a:r>
          <a:r>
            <a:rPr lang="ru-RU" sz="2300" kern="1200" dirty="0" err="1" smtClean="0"/>
            <a:t>келади</a:t>
          </a:r>
          <a:r>
            <a:rPr lang="ru-RU" sz="2300" kern="1200" dirty="0" smtClean="0"/>
            <a:t>. Улар </a:t>
          </a:r>
          <a:r>
            <a:rPr lang="ru-RU" sz="2300" kern="1200" dirty="0" err="1" smtClean="0"/>
            <a:t>ниҳоятда</a:t>
          </a:r>
          <a:r>
            <a:rPr lang="ru-RU" sz="2300" kern="1200" dirty="0" smtClean="0"/>
            <a:t> </a:t>
          </a:r>
          <a:r>
            <a:rPr lang="ru-RU" sz="2300" kern="1200" dirty="0" err="1" smtClean="0"/>
            <a:t>кам</a:t>
          </a:r>
          <a:r>
            <a:rPr lang="ru-RU" sz="2300" kern="1200" dirty="0" smtClean="0"/>
            <a:t> </a:t>
          </a:r>
          <a:r>
            <a:rPr lang="ru-RU" sz="2300" kern="1200" dirty="0" err="1" smtClean="0"/>
            <a:t>бўлишига</a:t>
          </a:r>
          <a:r>
            <a:rPr lang="ru-RU" sz="2300" kern="1200" dirty="0" smtClean="0"/>
            <a:t> </a:t>
          </a:r>
          <a:r>
            <a:rPr lang="ru-RU" sz="2300" kern="1200" dirty="0" err="1" smtClean="0"/>
            <a:t>қарамай</a:t>
          </a:r>
          <a:r>
            <a:rPr lang="ru-RU" sz="2300" kern="1200" dirty="0" smtClean="0"/>
            <a:t>, </a:t>
          </a:r>
          <a:r>
            <a:rPr lang="ru-RU" sz="2300" kern="1200" dirty="0" err="1" smtClean="0"/>
            <a:t>ўсимликларда</a:t>
          </a:r>
          <a:r>
            <a:rPr lang="ru-RU" sz="2300" kern="1200" dirty="0" smtClean="0"/>
            <a:t> </a:t>
          </a:r>
          <a:r>
            <a:rPr lang="ru-RU" sz="2300" kern="1200" dirty="0" err="1" smtClean="0"/>
            <a:t>кечадиган</a:t>
          </a:r>
          <a:r>
            <a:rPr lang="ru-RU" sz="2300" kern="1200" dirty="0" smtClean="0"/>
            <a:t> </a:t>
          </a:r>
          <a:r>
            <a:rPr lang="ru-RU" sz="2300" kern="1200" dirty="0" err="1" smtClean="0"/>
            <a:t>барча</a:t>
          </a:r>
          <a:r>
            <a:rPr lang="ru-RU" sz="2300" kern="1200" dirty="0" smtClean="0"/>
            <a:t> </a:t>
          </a:r>
          <a:r>
            <a:rPr lang="ru-RU" sz="2300" kern="1200" dirty="0" err="1" smtClean="0"/>
            <a:t>жараёнларда</a:t>
          </a:r>
          <a:r>
            <a:rPr lang="ru-RU" sz="2300" kern="1200" dirty="0" smtClean="0"/>
            <a:t> </a:t>
          </a:r>
          <a:r>
            <a:rPr lang="ru-RU" sz="2300" kern="1200" dirty="0" err="1" smtClean="0"/>
            <a:t>фаол</a:t>
          </a:r>
          <a:r>
            <a:rPr lang="ru-RU" sz="2300" kern="1200" dirty="0" smtClean="0"/>
            <a:t> </a:t>
          </a:r>
          <a:r>
            <a:rPr lang="ru-RU" sz="2300" kern="1200" dirty="0" err="1" smtClean="0"/>
            <a:t>иштирок</a:t>
          </a:r>
          <a:r>
            <a:rPr lang="ru-RU" sz="2300" kern="1200" dirty="0" smtClean="0"/>
            <a:t> </a:t>
          </a:r>
          <a:r>
            <a:rPr lang="ru-RU" sz="2300" kern="1200" dirty="0" err="1" smtClean="0"/>
            <a:t>этади</a:t>
          </a:r>
          <a:r>
            <a:rPr lang="ru-RU" sz="2300" kern="1200" dirty="0" smtClean="0"/>
            <a:t>, </a:t>
          </a:r>
          <a:r>
            <a:rPr lang="ru-RU" sz="2300" kern="1200" dirty="0" err="1" smtClean="0"/>
            <a:t>оксидлар</a:t>
          </a:r>
          <a:r>
            <a:rPr lang="ru-RU" sz="2300" kern="1200" dirty="0" smtClean="0"/>
            <a:t>, </a:t>
          </a:r>
          <a:r>
            <a:rPr lang="ru-RU" sz="2300" kern="1200" dirty="0" err="1" smtClean="0"/>
            <a:t>витаминлар</a:t>
          </a:r>
          <a:r>
            <a:rPr lang="ru-RU" sz="2300" kern="1200" dirty="0" smtClean="0"/>
            <a:t> </a:t>
          </a:r>
          <a:r>
            <a:rPr lang="ru-RU" sz="2300" kern="1200" dirty="0" err="1" smtClean="0"/>
            <a:t>ва</a:t>
          </a:r>
          <a:r>
            <a:rPr lang="ru-RU" sz="2300" kern="1200" dirty="0" smtClean="0"/>
            <a:t> </a:t>
          </a:r>
          <a:r>
            <a:rPr lang="ru-RU" sz="2300" kern="1200" dirty="0" err="1" smtClean="0"/>
            <a:t>ферментлар</a:t>
          </a:r>
          <a:r>
            <a:rPr lang="ru-RU" sz="2300" kern="1200" dirty="0" smtClean="0"/>
            <a:t> </a:t>
          </a:r>
          <a:r>
            <a:rPr lang="ru-RU" sz="2300" kern="1200" dirty="0" err="1" smtClean="0"/>
            <a:t>таркибига</a:t>
          </a:r>
          <a:r>
            <a:rPr lang="ru-RU" sz="2300" kern="1200" dirty="0" smtClean="0"/>
            <a:t> </a:t>
          </a:r>
          <a:r>
            <a:rPr lang="ru-RU" sz="2300" kern="1200" dirty="0" err="1" smtClean="0"/>
            <a:t>киради</a:t>
          </a:r>
          <a:endParaRPr lang="ru-RU" sz="2300" kern="1200" dirty="0">
            <a:latin typeface="Times New Roman" pitchFamily="18" charset="0"/>
            <a:cs typeface="Times New Roman" pitchFamily="18" charset="0"/>
          </a:endParaRPr>
        </a:p>
      </dsp:txBody>
      <dsp:txXfrm>
        <a:off x="0" y="1381344"/>
        <a:ext cx="9001156" cy="2359800"/>
      </dsp:txXfrm>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11.04.2018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11.04.2018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11.04.2018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11.04.2018</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11.04.2018</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11.04.2018</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11.04.2018</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11.04.2018</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11.04.2018</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11.04.2018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11.04.2018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7F76EB0-210D-48B5-BAAA-3A0B258750EE}"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5F00DFD0-064B-4D4F-AE01-A878B44C1D2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11.04.2018</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diagramLayout" Target="../diagrams/layout3.xml"/><Relationship Id="rId7" Type="http://schemas.openxmlformats.org/officeDocument/2006/relationships/image" Target="../media/image5.jpeg"/><Relationship Id="rId2" Type="http://schemas.openxmlformats.org/officeDocument/2006/relationships/diagramData" Target="../diagrams/data3.xml"/><Relationship Id="rId1" Type="http://schemas.openxmlformats.org/officeDocument/2006/relationships/slideLayout" Target="../slideLayouts/slideLayout2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Layout" Target="../diagrams/layout4.xml"/><Relationship Id="rId7" Type="http://schemas.openxmlformats.org/officeDocument/2006/relationships/image" Target="../media/image8.jpeg"/><Relationship Id="rId2" Type="http://schemas.openxmlformats.org/officeDocument/2006/relationships/diagramData" Target="../diagrams/data4.xml"/><Relationship Id="rId1" Type="http://schemas.openxmlformats.org/officeDocument/2006/relationships/slideLayout" Target="../slideLayouts/slideLayout2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diagramLayout" Target="../diagrams/layout5.xml"/><Relationship Id="rId7" Type="http://schemas.openxmlformats.org/officeDocument/2006/relationships/image" Target="../media/image13.jpg"/><Relationship Id="rId2" Type="http://schemas.openxmlformats.org/officeDocument/2006/relationships/diagramData" Target="../diagrams/data5.xml"/><Relationship Id="rId1" Type="http://schemas.openxmlformats.org/officeDocument/2006/relationships/slideLayout" Target="../slideLayouts/slideLayout4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diagramLayout" Target="../diagrams/layout6.xml"/><Relationship Id="rId7" Type="http://schemas.openxmlformats.org/officeDocument/2006/relationships/image" Target="../media/image15.jpg"/><Relationship Id="rId2" Type="http://schemas.openxmlformats.org/officeDocument/2006/relationships/diagramData" Target="../diagrams/data6.xml"/><Relationship Id="rId1" Type="http://schemas.openxmlformats.org/officeDocument/2006/relationships/slideLayout" Target="../slideLayouts/slideLayout46.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46.xml"/></Relationships>
</file>

<file path=ppt/slides/_rels/slide19.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diagramLayout" Target="../diagrams/layout7.xml"/><Relationship Id="rId7" Type="http://schemas.openxmlformats.org/officeDocument/2006/relationships/image" Target="../media/image19.jpeg"/><Relationship Id="rId2" Type="http://schemas.openxmlformats.org/officeDocument/2006/relationships/diagramData" Target="../diagrams/data7.xml"/><Relationship Id="rId1" Type="http://schemas.openxmlformats.org/officeDocument/2006/relationships/slideLayout" Target="../slideLayouts/slideLayout46.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6.xml"/><Relationship Id="rId4" Type="http://schemas.openxmlformats.org/officeDocument/2006/relationships/image" Target="../media/image25.jpeg"/></Relationships>
</file>

<file path=ppt/slides/_rels/slide22.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diagramLayout" Target="../diagrams/layout8.xml"/><Relationship Id="rId7" Type="http://schemas.openxmlformats.org/officeDocument/2006/relationships/image" Target="../media/image26.jpeg"/><Relationship Id="rId2" Type="http://schemas.openxmlformats.org/officeDocument/2006/relationships/diagramData" Target="../diagrams/data8.xml"/><Relationship Id="rId1" Type="http://schemas.openxmlformats.org/officeDocument/2006/relationships/slideLayout" Target="../slideLayouts/slideLayout46.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5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3" name="TextBox 2"/>
          <p:cNvSpPr txBox="1"/>
          <p:nvPr/>
        </p:nvSpPr>
        <p:spPr>
          <a:xfrm>
            <a:off x="214282" y="0"/>
            <a:ext cx="8606190" cy="2554545"/>
          </a:xfrm>
          <a:prstGeom prst="rect">
            <a:avLst/>
          </a:prstGeom>
          <a:noFill/>
        </p:spPr>
        <p:txBody>
          <a:bodyPr wrap="square" rtlCol="0">
            <a:spAutoFit/>
          </a:bodyPr>
          <a:lstStyle/>
          <a:p>
            <a:pPr algn="ctr"/>
            <a:r>
              <a:rPr lang="uz-Cyrl-UZ" sz="3200" b="1" dirty="0">
                <a:solidFill>
                  <a:schemeClr val="bg1"/>
                </a:solidFill>
              </a:rPr>
              <a:t>4-мавзу.Очиқ ер сабзавотчилигининг ҳозирги холати, истиқболи, у ҳал этадиган муаммолари ва сабзавотлар учун ерни экишга тайёрлаш </a:t>
            </a:r>
            <a:endParaRPr lang="ru-RU" sz="3200" b="1" i="1" dirty="0" smtClean="0">
              <a:solidFill>
                <a:schemeClr val="bg1"/>
              </a:solidFill>
              <a:latin typeface="+mj-lt"/>
              <a:cs typeface="David" pitchFamily="34" charset="-79"/>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txBody>
          <a:bodyPr/>
          <a:lstStyle/>
          <a:p>
            <a:pPr marL="609600" indent="-609600" eaLnBrk="1" hangingPunct="1">
              <a:defRPr/>
            </a:pPr>
            <a:r>
              <a:rPr lang="uz-Cyrl-UZ" sz="2600" dirty="0" smtClean="0"/>
              <a:t>Режа:</a:t>
            </a:r>
            <a:endParaRPr lang="ru-RU" sz="2600" dirty="0" smtClean="0"/>
          </a:p>
          <a:p>
            <a:pPr algn="just"/>
            <a:r>
              <a:rPr lang="uz-Cyrl-UZ" sz="2800" dirty="0"/>
              <a:t>1.	Сабзавотчиликни жойлаштириш ва сабзавот экинлари учун ер танлаш.</a:t>
            </a:r>
          </a:p>
          <a:p>
            <a:pPr algn="just"/>
            <a:r>
              <a:rPr lang="uz-Cyrl-UZ" sz="2800" dirty="0"/>
              <a:t>2.	Ерни экишга тайёрлаш.</a:t>
            </a:r>
          </a:p>
          <a:p>
            <a:pPr algn="just"/>
            <a:r>
              <a:rPr lang="uz-Cyrl-UZ" sz="2800" dirty="0"/>
              <a:t>3.	Сабзавотчиликда алмашлаб экиш.</a:t>
            </a:r>
          </a:p>
          <a:p>
            <a:pPr algn="just"/>
            <a:r>
              <a:rPr lang="uz-Cyrl-UZ" sz="2800" dirty="0"/>
              <a:t>4.	Парваришлаш тадбирлари ва уларни ўтказишда қўлланиладиган машиналар</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251520" y="332656"/>
            <a:ext cx="8462143" cy="2232248"/>
          </a:xfrm>
        </p:spPr>
        <p:style>
          <a:lnRef idx="1">
            <a:schemeClr val="accent1"/>
          </a:lnRef>
          <a:fillRef idx="2">
            <a:schemeClr val="accent1"/>
          </a:fillRef>
          <a:effectRef idx="1">
            <a:schemeClr val="accent1"/>
          </a:effectRef>
          <a:fontRef idx="minor">
            <a:schemeClr val="dk1"/>
          </a:fontRef>
        </p:style>
        <p:txBody>
          <a:bodyPr/>
          <a:lstStyle/>
          <a:p>
            <a:r>
              <a:rPr lang="uz-Cyrl-UZ" sz="1800" dirty="0"/>
              <a:t>Деҳқончилик тизимида сабзавотчилик асосий соҳа ҳисобланади. </a:t>
            </a:r>
            <a:endParaRPr lang="ru-RU" sz="1800" dirty="0"/>
          </a:p>
          <a:p>
            <a:r>
              <a:rPr lang="uz-Cyrl-UZ" sz="1800" dirty="0"/>
              <a:t>Экинлар ҳосилдорлиги ва тупроқ унумдорлигини оширишга қаратилган бир - бири билан узвий равишда боғлиқ бўлган ташкилий, иқтисодий, агротехник, мелиоратив ва экологик чора тадбирлар йиғиндисига деҳқончилик тизими (системаси) дейилади. </a:t>
            </a:r>
            <a:endParaRPr lang="ru-RU" sz="1800" dirty="0"/>
          </a:p>
        </p:txBody>
      </p:sp>
      <p:graphicFrame>
        <p:nvGraphicFramePr>
          <p:cNvPr id="4" name="Схема 3"/>
          <p:cNvGraphicFramePr/>
          <p:nvPr>
            <p:extLst>
              <p:ext uri="{D42A27DB-BD31-4B8C-83A1-F6EECF244321}">
                <p14:modId xmlns:p14="http://schemas.microsoft.com/office/powerpoint/2010/main" val="3076851446"/>
              </p:ext>
            </p:extLst>
          </p:nvPr>
        </p:nvGraphicFramePr>
        <p:xfrm>
          <a:off x="1259632" y="2492896"/>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Grp="1" noChangeArrowheads="1"/>
          </p:cNvSpPr>
          <p:nvPr>
            <p:ph type="title"/>
          </p:nvPr>
        </p:nvSpPr>
        <p:spPr>
          <a:xfrm>
            <a:off x="285720" y="71438"/>
            <a:ext cx="8421689" cy="785794"/>
          </a:xfrm>
        </p:spPr>
        <p:style>
          <a:lnRef idx="2">
            <a:schemeClr val="accent2"/>
          </a:lnRef>
          <a:fillRef idx="1">
            <a:schemeClr val="lt1"/>
          </a:fillRef>
          <a:effectRef idx="0">
            <a:schemeClr val="accent2"/>
          </a:effectRef>
          <a:fontRef idx="minor">
            <a:schemeClr val="dk1"/>
          </a:fontRef>
        </p:style>
        <p:txBody>
          <a:bodyPr>
            <a:noAutofit/>
          </a:bodyPr>
          <a:lstStyle/>
          <a:p>
            <a:r>
              <a:rPr lang="ru-RU" sz="2800" dirty="0" err="1"/>
              <a:t>Замонавий</a:t>
            </a:r>
            <a:r>
              <a:rPr lang="ru-RU" sz="2800" dirty="0"/>
              <a:t> </a:t>
            </a:r>
            <a:r>
              <a:rPr lang="ru-RU" sz="2800" dirty="0" err="1"/>
              <a:t>интенсив</a:t>
            </a:r>
            <a:r>
              <a:rPr lang="ru-RU" sz="2800" dirty="0"/>
              <a:t> </a:t>
            </a:r>
            <a:r>
              <a:rPr lang="ru-RU" sz="2800" dirty="0" err="1"/>
              <a:t>деҳқончилик</a:t>
            </a:r>
            <a:r>
              <a:rPr lang="ru-RU" sz="2800" dirty="0"/>
              <a:t> </a:t>
            </a:r>
            <a:r>
              <a:rPr lang="ru-RU" sz="2800" dirty="0" err="1"/>
              <a:t>тизими</a:t>
            </a:r>
            <a:r>
              <a:rPr lang="ru-RU" sz="2800" dirty="0"/>
              <a:t> </a:t>
            </a:r>
            <a:r>
              <a:rPr lang="ru-RU" sz="2800" dirty="0" err="1"/>
              <a:t>қуйидаги</a:t>
            </a:r>
            <a:r>
              <a:rPr lang="ru-RU" sz="2800" dirty="0"/>
              <a:t> </a:t>
            </a:r>
            <a:r>
              <a:rPr lang="ru-RU" sz="2800" dirty="0" err="1"/>
              <a:t>талабларга</a:t>
            </a:r>
            <a:r>
              <a:rPr lang="ru-RU" sz="2800" dirty="0"/>
              <a:t> </a:t>
            </a:r>
            <a:r>
              <a:rPr lang="ru-RU" sz="2800" dirty="0" err="1"/>
              <a:t>жавоб</a:t>
            </a:r>
            <a:r>
              <a:rPr lang="ru-RU" sz="2800" dirty="0"/>
              <a:t>  </a:t>
            </a:r>
            <a:r>
              <a:rPr lang="ru-RU" sz="2800" dirty="0" err="1"/>
              <a:t>бериши</a:t>
            </a:r>
            <a:r>
              <a:rPr lang="ru-RU" sz="2800" dirty="0"/>
              <a:t> </a:t>
            </a:r>
            <a:r>
              <a:rPr lang="ru-RU" sz="2800" dirty="0" err="1"/>
              <a:t>керак</a:t>
            </a:r>
            <a:endParaRPr lang="ru-RU" sz="2800" b="1" i="1" dirty="0">
              <a:solidFill>
                <a:srgbClr val="CC6600"/>
              </a:solidFill>
              <a:latin typeface="Times New Roman" pitchFamily="18" charset="0"/>
            </a:endParaRPr>
          </a:p>
        </p:txBody>
      </p:sp>
      <p:graphicFrame>
        <p:nvGraphicFramePr>
          <p:cNvPr id="3" name="Схема 2"/>
          <p:cNvGraphicFramePr/>
          <p:nvPr>
            <p:extLst>
              <p:ext uri="{D42A27DB-BD31-4B8C-83A1-F6EECF244321}">
                <p14:modId xmlns:p14="http://schemas.microsoft.com/office/powerpoint/2010/main" val="2000498529"/>
              </p:ext>
            </p:extLst>
          </p:nvPr>
        </p:nvGraphicFramePr>
        <p:xfrm>
          <a:off x="539552" y="1052736"/>
          <a:ext cx="7152456" cy="5128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2073099072"/>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4" name="Picture 2" descr="Bigdog"/>
          <p:cNvPicPr>
            <a:picLocks noChangeAspect="1" noChangeArrowheads="1"/>
          </p:cNvPicPr>
          <p:nvPr/>
        </p:nvPicPr>
        <p:blipFill>
          <a:blip r:embed="rId7"/>
          <a:srcRect/>
          <a:stretch>
            <a:fillRect/>
          </a:stretch>
        </p:blipFill>
        <p:spPr bwMode="auto">
          <a:xfrm>
            <a:off x="4857752" y="4643446"/>
            <a:ext cx="3857652" cy="1714512"/>
          </a:xfrm>
          <a:prstGeom prst="rect">
            <a:avLst/>
          </a:prstGeom>
          <a:noFill/>
        </p:spPr>
      </p:pic>
      <p:pic>
        <p:nvPicPr>
          <p:cNvPr id="7" name="Picture 4" descr="C:\КАФЕДРА\Укув услубий мажмуалар\Усимликшунослик ва Пахтачилик фанидан мажмуалар\Усимликшунослик расмлар\3.Сули\Етиштириш\zyablevaya obrabotka.jpg"/>
          <p:cNvPicPr>
            <a:picLocks noChangeAspect="1" noChangeArrowheads="1"/>
          </p:cNvPicPr>
          <p:nvPr/>
        </p:nvPicPr>
        <p:blipFill>
          <a:blip r:embed="rId8"/>
          <a:srcRect/>
          <a:stretch>
            <a:fillRect/>
          </a:stretch>
        </p:blipFill>
        <p:spPr bwMode="auto">
          <a:xfrm>
            <a:off x="1115616" y="4365104"/>
            <a:ext cx="2655902" cy="1768831"/>
          </a:xfrm>
          <a:prstGeom prst="rect">
            <a:avLst/>
          </a:prstGeom>
          <a:noFill/>
        </p:spPr>
      </p:pic>
    </p:spTree>
    <p:extLst>
      <p:ext uri="{BB962C8B-B14F-4D97-AF65-F5344CB8AC3E}">
        <p14:creationId xmlns:p14="http://schemas.microsoft.com/office/powerpoint/2010/main" val="22019910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noAutofit/>
          </a:bodyPr>
          <a:lstStyle/>
          <a:p>
            <a:r>
              <a:rPr lang="uz-Cyrl-UZ" sz="2400" b="1" dirty="0"/>
              <a:t>Ерни экишга тайёрлаш турли муддат ва усулларида эртаги картошка навларининг ҳосилдорлиги</a:t>
            </a:r>
            <a:endParaRPr lang="ru-RU" sz="2400" dirty="0"/>
          </a:p>
        </p:txBody>
      </p:sp>
      <p:graphicFrame>
        <p:nvGraphicFramePr>
          <p:cNvPr id="4" name="Таблица 3"/>
          <p:cNvGraphicFramePr>
            <a:graphicFrameLocks noGrp="1"/>
          </p:cNvGraphicFramePr>
          <p:nvPr>
            <p:extLst>
              <p:ext uri="{D42A27DB-BD31-4B8C-83A1-F6EECF244321}">
                <p14:modId xmlns:p14="http://schemas.microsoft.com/office/powerpoint/2010/main" val="2140481989"/>
              </p:ext>
            </p:extLst>
          </p:nvPr>
        </p:nvGraphicFramePr>
        <p:xfrm>
          <a:off x="395536" y="1412776"/>
          <a:ext cx="8229601" cy="4145280"/>
        </p:xfrm>
        <a:graphic>
          <a:graphicData uri="http://schemas.openxmlformats.org/drawingml/2006/table">
            <a:tbl>
              <a:tblPr firstRow="1" firstCol="1" lastRow="1" lastCol="1" bandRow="1" bandCol="1">
                <a:tableStyleId>{5C22544A-7EE6-4342-B048-85BDC9FD1C3A}</a:tableStyleId>
              </a:tblPr>
              <a:tblGrid>
                <a:gridCol w="689640"/>
                <a:gridCol w="2162739"/>
                <a:gridCol w="694578"/>
                <a:gridCol w="702808"/>
                <a:gridCol w="763707"/>
                <a:gridCol w="763707"/>
                <a:gridCol w="707746"/>
                <a:gridCol w="707746"/>
                <a:gridCol w="678119"/>
                <a:gridCol w="358811"/>
              </a:tblGrid>
              <a:tr h="182880">
                <a:tc rowSpan="3">
                  <a:txBody>
                    <a:bodyPr/>
                    <a:lstStyle/>
                    <a:p>
                      <a:pPr algn="ctr">
                        <a:spcAft>
                          <a:spcPts val="0"/>
                        </a:spcAft>
                      </a:pPr>
                      <a:r>
                        <a:rPr lang="ru-RU" sz="1600">
                          <a:effectLst/>
                        </a:rPr>
                        <a:t>№</a:t>
                      </a:r>
                    </a:p>
                    <a:p>
                      <a:pPr algn="ctr">
                        <a:spcAft>
                          <a:spcPts val="0"/>
                        </a:spcAft>
                      </a:pPr>
                      <a:r>
                        <a:rPr lang="uz-Cyrl-UZ" sz="1600">
                          <a:effectLst/>
                        </a:rPr>
                        <a:t> </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rowSpan="3">
                  <a:txBody>
                    <a:bodyPr/>
                    <a:lstStyle/>
                    <a:p>
                      <a:pPr algn="ctr">
                        <a:spcAft>
                          <a:spcPts val="0"/>
                        </a:spcAft>
                      </a:pPr>
                      <a:r>
                        <a:rPr lang="ru-RU" sz="1600">
                          <a:effectLst/>
                        </a:rPr>
                        <a:t>Ерни экишга тайёрлаш муддат ва усуллари</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gridSpan="8">
                  <a:txBody>
                    <a:bodyPr/>
                    <a:lstStyle/>
                    <a:p>
                      <a:pPr algn="ctr">
                        <a:spcAft>
                          <a:spcPts val="0"/>
                        </a:spcAft>
                      </a:pPr>
                      <a:r>
                        <a:rPr lang="uz-Cyrl-UZ" sz="1600">
                          <a:effectLst/>
                        </a:rPr>
                        <a:t>Й и л л а р     б ў й и ч а  ҳ о с и л д о р л и к,      т/га </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182880">
                <a:tc vMerge="1">
                  <a:txBody>
                    <a:bodyPr/>
                    <a:lstStyle/>
                    <a:p>
                      <a:endParaRPr lang="ru-RU"/>
                    </a:p>
                  </a:txBody>
                  <a:tcPr/>
                </a:tc>
                <a:tc vMerge="1">
                  <a:txBody>
                    <a:bodyPr/>
                    <a:lstStyle/>
                    <a:p>
                      <a:endParaRPr lang="ru-RU"/>
                    </a:p>
                  </a:txBody>
                  <a:tcPr/>
                </a:tc>
                <a:tc gridSpan="4">
                  <a:txBody>
                    <a:bodyPr/>
                    <a:lstStyle/>
                    <a:p>
                      <a:pPr algn="ctr">
                        <a:spcAft>
                          <a:spcPts val="0"/>
                        </a:spcAft>
                      </a:pPr>
                      <a:r>
                        <a:rPr lang="ru-RU" sz="1600">
                          <a:effectLst/>
                        </a:rPr>
                        <a:t>Ўртатезпишар Сантэ нави</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gridSpan="4">
                  <a:txBody>
                    <a:bodyPr/>
                    <a:lstStyle/>
                    <a:p>
                      <a:pPr algn="ctr">
                        <a:spcAft>
                          <a:spcPts val="0"/>
                        </a:spcAft>
                      </a:pPr>
                      <a:r>
                        <a:rPr lang="ru-RU" sz="1600">
                          <a:effectLst/>
                        </a:rPr>
                        <a:t>Тезпишар Ликария нави</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tr>
              <a:tr h="548640">
                <a:tc vMerge="1">
                  <a:txBody>
                    <a:bodyPr/>
                    <a:lstStyle/>
                    <a:p>
                      <a:endParaRPr lang="ru-RU"/>
                    </a:p>
                  </a:txBody>
                  <a:tcPr/>
                </a:tc>
                <a:tc vMerge="1">
                  <a:txBody>
                    <a:bodyPr/>
                    <a:lstStyle/>
                    <a:p>
                      <a:endParaRPr lang="ru-RU"/>
                    </a:p>
                  </a:txBody>
                  <a:tcPr/>
                </a:tc>
                <a:tc>
                  <a:txBody>
                    <a:bodyPr/>
                    <a:lstStyle/>
                    <a:p>
                      <a:pPr algn="ctr">
                        <a:spcAft>
                          <a:spcPts val="0"/>
                        </a:spcAft>
                      </a:pPr>
                      <a:r>
                        <a:rPr lang="uz-Cyrl-UZ" sz="1600">
                          <a:effectLst/>
                        </a:rPr>
                        <a:t>2001</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2002</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2003</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Ўртача </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2001</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2002</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indent="31115" algn="ctr">
                        <a:spcAft>
                          <a:spcPts val="0"/>
                        </a:spcAft>
                      </a:pPr>
                      <a:r>
                        <a:rPr lang="uz-Cyrl-UZ" sz="1600">
                          <a:effectLst/>
                        </a:rPr>
                        <a:t>2003</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Ўртача </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r>
              <a:tr h="365760">
                <a:tc>
                  <a:txBody>
                    <a:bodyPr/>
                    <a:lstStyle/>
                    <a:p>
                      <a:pPr algn="ctr">
                        <a:spcAft>
                          <a:spcPts val="0"/>
                        </a:spcAft>
                      </a:pPr>
                      <a:r>
                        <a:rPr lang="ru-RU" sz="1600">
                          <a:effectLst/>
                        </a:rPr>
                        <a:t>1</a:t>
                      </a:r>
                      <a:r>
                        <a:rPr lang="uz-Cyrl-UZ" sz="1600">
                          <a:effectLst/>
                        </a:rPr>
                        <a:t>.</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ru-RU" sz="1600">
                          <a:effectLst/>
                        </a:rPr>
                        <a:t>Кузда шудгор + </a:t>
                      </a:r>
                      <a:r>
                        <a:rPr lang="uz-Cyrl-UZ" sz="1600">
                          <a:effectLst/>
                        </a:rPr>
                        <a:t> кузда </a:t>
                      </a:r>
                      <a:r>
                        <a:rPr lang="ru-RU" sz="1600">
                          <a:effectLst/>
                        </a:rPr>
                        <a:t>чизель, борона ва жўяк олиш</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22,8</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24,6</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23,4</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23,6</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22,0</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24,5</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22,8</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23,1</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r>
              <a:tr h="731520">
                <a:tc>
                  <a:txBody>
                    <a:bodyPr/>
                    <a:lstStyle/>
                    <a:p>
                      <a:pPr algn="ctr">
                        <a:spcAft>
                          <a:spcPts val="0"/>
                        </a:spcAft>
                      </a:pPr>
                      <a:r>
                        <a:rPr lang="ru-RU" sz="1600">
                          <a:effectLst/>
                        </a:rPr>
                        <a:t>2</a:t>
                      </a:r>
                      <a:r>
                        <a:rPr lang="uz-Cyrl-UZ" sz="1600">
                          <a:effectLst/>
                        </a:rPr>
                        <a:t>.</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ru-RU" sz="1600">
                          <a:effectLst/>
                        </a:rPr>
                        <a:t>Кузда шудгор + </a:t>
                      </a:r>
                      <a:r>
                        <a:rPr lang="uz-Cyrl-UZ" sz="1600">
                          <a:effectLst/>
                        </a:rPr>
                        <a:t>кузда </a:t>
                      </a:r>
                      <a:r>
                        <a:rPr lang="ru-RU" sz="1600">
                          <a:effectLst/>
                        </a:rPr>
                        <a:t>«Доминатор» фрезали-культиваторда тайёрлаш ва жўяк олиш</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24,6</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26,3</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25,6</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25,5</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24,0</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26,0</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24,4</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24,8</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r>
              <a:tr h="365760">
                <a:tc>
                  <a:txBody>
                    <a:bodyPr/>
                    <a:lstStyle/>
                    <a:p>
                      <a:pPr algn="ctr">
                        <a:spcAft>
                          <a:spcPts val="0"/>
                        </a:spcAft>
                      </a:pPr>
                      <a:r>
                        <a:rPr lang="ru-RU" sz="1600">
                          <a:effectLst/>
                        </a:rPr>
                        <a:t>3</a:t>
                      </a:r>
                      <a:r>
                        <a:rPr lang="uz-Cyrl-UZ" sz="1600">
                          <a:effectLst/>
                        </a:rPr>
                        <a:t>.</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ru-RU" sz="1600">
                          <a:effectLst/>
                        </a:rPr>
                        <a:t>Кузда шудгор + баҳорда чизель</a:t>
                      </a:r>
                      <a:r>
                        <a:rPr lang="uz-Cyrl-UZ" sz="1600">
                          <a:effectLst/>
                        </a:rPr>
                        <a:t>,</a:t>
                      </a:r>
                      <a:r>
                        <a:rPr lang="ru-RU" sz="1600">
                          <a:effectLst/>
                        </a:rPr>
                        <a:t> борона ва жўяк олиш</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20,7</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22,4</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20,8</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21,3</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20,5</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22,3</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a:effectLst/>
                        </a:rPr>
                        <a:t>20,2</a:t>
                      </a:r>
                      <a:endParaRPr lang="ru-RU" sz="16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600" dirty="0">
                          <a:effectLst/>
                        </a:rPr>
                        <a:t>21,0</a:t>
                      </a:r>
                      <a:endParaRPr lang="ru-RU" sz="1600" dirty="0">
                        <a:effectLst/>
                        <a:latin typeface="Times New Roman" panose="02020603050405020304" pitchFamily="18" charset="0"/>
                        <a:ea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1328612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28596" y="639746"/>
            <a:ext cx="8243888" cy="503238"/>
          </a:xfrm>
        </p:spPr>
        <p:style>
          <a:lnRef idx="2">
            <a:schemeClr val="dk1">
              <a:shade val="50000"/>
            </a:schemeClr>
          </a:lnRef>
          <a:fillRef idx="1">
            <a:schemeClr val="dk1"/>
          </a:fillRef>
          <a:effectRef idx="0">
            <a:schemeClr val="dk1"/>
          </a:effectRef>
          <a:fontRef idx="minor">
            <a:schemeClr val="lt1"/>
          </a:fontRef>
        </p:style>
        <p:txBody>
          <a:bodyPr/>
          <a:lstStyle/>
          <a:p>
            <a:pPr eaLnBrk="1" hangingPunct="1">
              <a:defRPr/>
            </a:pPr>
            <a:r>
              <a:rPr lang="ru-RU" sz="3200" i="1" dirty="0" err="1" smtClean="0">
                <a:solidFill>
                  <a:schemeClr val="bg1"/>
                </a:solidFill>
              </a:rPr>
              <a:t>Сабзавотчиликда</a:t>
            </a:r>
            <a:r>
              <a:rPr lang="ru-RU" sz="3200" i="1" dirty="0" smtClean="0">
                <a:solidFill>
                  <a:schemeClr val="bg1"/>
                </a:solidFill>
              </a:rPr>
              <a:t> </a:t>
            </a:r>
            <a:r>
              <a:rPr lang="ru-RU" sz="3200" i="1" dirty="0" err="1" smtClean="0">
                <a:solidFill>
                  <a:schemeClr val="bg1"/>
                </a:solidFill>
              </a:rPr>
              <a:t>алмашлаб</a:t>
            </a:r>
            <a:r>
              <a:rPr lang="ru-RU" sz="3200" i="1" dirty="0" smtClean="0">
                <a:solidFill>
                  <a:schemeClr val="bg1"/>
                </a:solidFill>
              </a:rPr>
              <a:t> </a:t>
            </a:r>
            <a:r>
              <a:rPr lang="ru-RU" sz="3200" i="1" dirty="0" err="1" smtClean="0">
                <a:solidFill>
                  <a:schemeClr val="bg1"/>
                </a:solidFill>
              </a:rPr>
              <a:t>экиш</a:t>
            </a:r>
            <a:r>
              <a:rPr lang="ru-RU" sz="3200" dirty="0" smtClean="0">
                <a:solidFill>
                  <a:schemeClr val="bg1"/>
                </a:solidFill>
              </a:rPr>
              <a:t>.</a:t>
            </a:r>
            <a:endParaRPr lang="ru-RU" sz="3200" dirty="0" smtClean="0">
              <a:solidFill>
                <a:schemeClr val="bg1"/>
              </a:solidFill>
            </a:endParaRPr>
          </a:p>
        </p:txBody>
      </p:sp>
      <p:sp>
        <p:nvSpPr>
          <p:cNvPr id="26627" name="Rectangle 3"/>
          <p:cNvSpPr>
            <a:spLocks noGrp="1" noChangeArrowheads="1"/>
          </p:cNvSpPr>
          <p:nvPr>
            <p:ph type="body" idx="1"/>
          </p:nvPr>
        </p:nvSpPr>
        <p:spPr>
          <a:xfrm>
            <a:off x="179388" y="1241449"/>
            <a:ext cx="8713787" cy="2330427"/>
          </a:xfrm>
        </p:spPr>
        <p:txBody>
          <a:bodyPr/>
          <a:lstStyle/>
          <a:p>
            <a:r>
              <a:rPr lang="ru-RU" sz="2000" b="1" dirty="0"/>
              <a:t> </a:t>
            </a:r>
            <a:r>
              <a:rPr lang="uz-Cyrl-UZ" sz="2000" dirty="0"/>
              <a:t>Сабзавот, полиз, картошка ва бошқа экинларининг йиллар ва далалар бўйича илмий асосда навбатлашуви алмашлаб экиш дейилади. </a:t>
            </a:r>
            <a:endParaRPr lang="ru-RU" sz="2000" dirty="0"/>
          </a:p>
          <a:p>
            <a:r>
              <a:rPr lang="uz-Cyrl-UZ" sz="2000" dirty="0"/>
              <a:t>	Алмашлаб экишнинг 3 тури: дала, ем-хашак ёки ферма атрофидаги ва махсус алмашлаб экишлар мавжуд. Бу турлар бир-биридан экинлар биологияси, ўстириш технологияси ва экинларнинг назорат нисбатига қараб фарқланади</a:t>
            </a:r>
            <a:r>
              <a:rPr lang="uz-Cyrl-UZ" sz="2000" dirty="0" smtClean="0"/>
              <a:t>.</a:t>
            </a:r>
            <a:endParaRPr lang="uz-Cyrl-UZ" sz="2000" dirty="0" smtClean="0">
              <a:solidFill>
                <a:srgbClr val="0000FF"/>
              </a:solidFill>
            </a:endParaRPr>
          </a:p>
        </p:txBody>
      </p:sp>
      <p:pic>
        <p:nvPicPr>
          <p:cNvPr id="26630" name="Picture 6" descr="C:\КАФЕДРА\Укув услубий мажмуалар\Усимликшунослик ва Пахтачилик фанидан мажмуалар\Усимликшунослик расмлар\3.Сули\Етиштириш\утмишдош3.jpg"/>
          <p:cNvPicPr>
            <a:picLocks noChangeAspect="1" noChangeArrowheads="1"/>
          </p:cNvPicPr>
          <p:nvPr/>
        </p:nvPicPr>
        <p:blipFill>
          <a:blip r:embed="rId2"/>
          <a:srcRect/>
          <a:stretch>
            <a:fillRect/>
          </a:stretch>
        </p:blipFill>
        <p:spPr bwMode="auto">
          <a:xfrm>
            <a:off x="1691680" y="3573016"/>
            <a:ext cx="5472608" cy="2714643"/>
          </a:xfrm>
          <a:prstGeom prst="rect">
            <a:avLst/>
          </a:prstGeom>
          <a:noFill/>
        </p:spPr>
      </p:pic>
    </p:spTree>
    <p:extLst>
      <p:ext uri="{BB962C8B-B14F-4D97-AF65-F5344CB8AC3E}">
        <p14:creationId xmlns:p14="http://schemas.microsoft.com/office/powerpoint/2010/main" val="35710689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2913" y="103188"/>
            <a:ext cx="8243887" cy="877540"/>
          </a:xfrm>
        </p:spPr>
        <p:txBody>
          <a:bodyPr/>
          <a:lstStyle/>
          <a:p>
            <a:r>
              <a:rPr lang="uz-Cyrl-UZ" sz="2800" b="1" dirty="0">
                <a:effectLst/>
              </a:rPr>
              <a:t>Эртаги ва такрорий экинлар кўпинча</a:t>
            </a:r>
            <a:r>
              <a:rPr lang="ru-RU" sz="2800" dirty="0">
                <a:effectLst/>
              </a:rPr>
              <a:t/>
            </a:r>
            <a:br>
              <a:rPr lang="ru-RU" sz="2800" dirty="0">
                <a:effectLst/>
              </a:rPr>
            </a:br>
            <a:r>
              <a:rPr lang="uz-Cyrl-UZ" sz="2800" b="1" dirty="0">
                <a:effectLst/>
              </a:rPr>
              <a:t> қуйидагича навбатлаб экилади</a:t>
            </a:r>
            <a:endParaRPr lang="ru-RU" sz="2800" dirty="0"/>
          </a:p>
        </p:txBody>
      </p:sp>
      <p:graphicFrame>
        <p:nvGraphicFramePr>
          <p:cNvPr id="4" name="Таблица 3"/>
          <p:cNvGraphicFramePr>
            <a:graphicFrameLocks noGrp="1"/>
          </p:cNvGraphicFramePr>
          <p:nvPr>
            <p:extLst>
              <p:ext uri="{D42A27DB-BD31-4B8C-83A1-F6EECF244321}">
                <p14:modId xmlns:p14="http://schemas.microsoft.com/office/powerpoint/2010/main" val="598765334"/>
              </p:ext>
            </p:extLst>
          </p:nvPr>
        </p:nvGraphicFramePr>
        <p:xfrm>
          <a:off x="323528" y="1556792"/>
          <a:ext cx="8229600" cy="4267200"/>
        </p:xfrm>
        <a:graphic>
          <a:graphicData uri="http://schemas.openxmlformats.org/drawingml/2006/table">
            <a:tbl>
              <a:tblPr>
                <a:tableStyleId>{E269D01E-BC32-4049-B463-5C60D7B0CCD2}</a:tableStyleId>
              </a:tblPr>
              <a:tblGrid>
                <a:gridCol w="3981480"/>
                <a:gridCol w="4248120"/>
              </a:tblGrid>
              <a:tr h="142240">
                <a:tc>
                  <a:txBody>
                    <a:bodyPr/>
                    <a:lstStyle/>
                    <a:p>
                      <a:pPr algn="ctr">
                        <a:spcBef>
                          <a:spcPts val="1200"/>
                        </a:spcBef>
                        <a:spcAft>
                          <a:spcPts val="300"/>
                        </a:spcAft>
                      </a:pPr>
                      <a:r>
                        <a:rPr lang="ru-RU" sz="1400" spc="50">
                          <a:effectLst/>
                        </a:rPr>
                        <a:t>Эртаги экинлар</a:t>
                      </a:r>
                      <a:endParaRPr lang="ru-RU" sz="1400" b="1" i="1">
                        <a:effectLst/>
                        <a:latin typeface="Times New Roman" panose="02020603050405020304" pitchFamily="18" charset="0"/>
                      </a:endParaRPr>
                    </a:p>
                  </a:txBody>
                  <a:tcPr marL="68580" marR="68580" marT="0" marB="0"/>
                </a:tc>
                <a:tc>
                  <a:txBody>
                    <a:bodyPr/>
                    <a:lstStyle/>
                    <a:p>
                      <a:pPr algn="ctr">
                        <a:spcAft>
                          <a:spcPts val="0"/>
                        </a:spcAft>
                      </a:pPr>
                      <a:r>
                        <a:rPr lang="ru-RU" sz="2000" kern="0" spc="50">
                          <a:effectLst/>
                        </a:rPr>
                        <a:t>Такрорий экинлар</a:t>
                      </a:r>
                      <a:endParaRPr lang="ru-RU" sz="1400" b="1" kern="0">
                        <a:effectLst/>
                        <a:latin typeface="Times New Roman" panose="02020603050405020304" pitchFamily="18" charset="0"/>
                      </a:endParaRPr>
                    </a:p>
                  </a:txBody>
                  <a:tcPr marL="68580" marR="68580" marT="0" marB="0"/>
                </a:tc>
              </a:tr>
              <a:tr h="233045">
                <a:tc>
                  <a:txBody>
                    <a:bodyPr/>
                    <a:lstStyle/>
                    <a:p>
                      <a:pPr indent="21590" algn="ctr">
                        <a:spcAft>
                          <a:spcPts val="0"/>
                        </a:spcAft>
                      </a:pPr>
                      <a:r>
                        <a:rPr lang="ru-RU" sz="2000" spc="50">
                          <a:effectLst/>
                        </a:rPr>
                        <a:t>Картошка</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indent="21590" algn="ctr">
                        <a:spcAft>
                          <a:spcPts val="0"/>
                        </a:spcAft>
                      </a:pPr>
                      <a:r>
                        <a:rPr lang="ru-RU" sz="2000" spc="50">
                          <a:effectLst/>
                        </a:rPr>
                        <a:t>Карам, илдизмевалар, бодринг, августда экиладиган пиёз</a:t>
                      </a:r>
                      <a:endParaRPr lang="ru-RU" sz="2000">
                        <a:effectLst/>
                        <a:latin typeface="Times New Roman" panose="02020603050405020304" pitchFamily="18" charset="0"/>
                        <a:ea typeface="Times New Roman" panose="02020603050405020304" pitchFamily="18" charset="0"/>
                      </a:endParaRPr>
                    </a:p>
                  </a:txBody>
                  <a:tcPr marL="68580" marR="68580" marT="0" marB="0"/>
                </a:tc>
              </a:tr>
              <a:tr h="231140">
                <a:tc>
                  <a:txBody>
                    <a:bodyPr/>
                    <a:lstStyle/>
                    <a:p>
                      <a:pPr indent="21590" algn="ctr">
                        <a:spcAft>
                          <a:spcPts val="0"/>
                        </a:spcAft>
                      </a:pPr>
                      <a:r>
                        <a:rPr lang="ru-RU" sz="2000" spc="50">
                          <a:effectLst/>
                        </a:rPr>
                        <a:t>Карам, кўкат экинлар</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indent="21590" algn="ctr">
                        <a:spcAft>
                          <a:spcPts val="0"/>
                        </a:spcAft>
                      </a:pPr>
                      <a:r>
                        <a:rPr lang="ru-RU" sz="2000" spc="50">
                          <a:effectLst/>
                        </a:rPr>
                        <a:t>Картошка, илдизмевалар, бодринг, августда экиладиган пиёз, ёзги помидор экини</a:t>
                      </a:r>
                      <a:endParaRPr lang="ru-RU" sz="2000">
                        <a:effectLst/>
                        <a:latin typeface="Times New Roman" panose="02020603050405020304" pitchFamily="18" charset="0"/>
                        <a:ea typeface="Times New Roman" panose="02020603050405020304" pitchFamily="18" charset="0"/>
                      </a:endParaRPr>
                    </a:p>
                  </a:txBody>
                  <a:tcPr marL="68580" marR="68580" marT="0" marB="0"/>
                </a:tc>
              </a:tr>
              <a:tr h="116205">
                <a:tc>
                  <a:txBody>
                    <a:bodyPr/>
                    <a:lstStyle/>
                    <a:p>
                      <a:pPr indent="21590" algn="ctr">
                        <a:spcAft>
                          <a:spcPts val="0"/>
                        </a:spcAft>
                      </a:pPr>
                      <a:r>
                        <a:rPr lang="ru-RU" sz="2000" spc="50">
                          <a:effectLst/>
                        </a:rPr>
                        <a:t>Сабзи</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indent="21590" algn="ctr">
                        <a:spcAft>
                          <a:spcPts val="0"/>
                        </a:spcAft>
                      </a:pPr>
                      <a:r>
                        <a:rPr lang="ru-RU" sz="2000" spc="50">
                          <a:effectLst/>
                        </a:rPr>
                        <a:t>Карам, шолғом, турп</a:t>
                      </a:r>
                      <a:endParaRPr lang="ru-RU" sz="2000">
                        <a:effectLst/>
                        <a:latin typeface="Times New Roman" panose="02020603050405020304" pitchFamily="18" charset="0"/>
                        <a:ea typeface="Times New Roman" panose="02020603050405020304" pitchFamily="18" charset="0"/>
                      </a:endParaRPr>
                    </a:p>
                  </a:txBody>
                  <a:tcPr marL="68580" marR="68580" marT="0" marB="0"/>
                </a:tc>
              </a:tr>
              <a:tr h="114935">
                <a:tc>
                  <a:txBody>
                    <a:bodyPr/>
                    <a:lstStyle/>
                    <a:p>
                      <a:pPr indent="21590" algn="ctr">
                        <a:spcAft>
                          <a:spcPts val="0"/>
                        </a:spcAft>
                      </a:pPr>
                      <a:r>
                        <a:rPr lang="ru-RU" sz="2000" spc="50">
                          <a:effectLst/>
                        </a:rPr>
                        <a:t>Хўраки лавлаги</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indent="21590" algn="ctr">
                        <a:spcAft>
                          <a:spcPts val="0"/>
                        </a:spcAft>
                      </a:pPr>
                      <a:r>
                        <a:rPr lang="ru-RU" sz="2000" spc="50">
                          <a:effectLst/>
                        </a:rPr>
                        <a:t>Сабзи, турп, шолғом</a:t>
                      </a:r>
                      <a:endParaRPr lang="ru-RU" sz="2000">
                        <a:effectLst/>
                        <a:latin typeface="Times New Roman" panose="02020603050405020304" pitchFamily="18" charset="0"/>
                        <a:ea typeface="Times New Roman" panose="02020603050405020304" pitchFamily="18" charset="0"/>
                      </a:endParaRPr>
                    </a:p>
                  </a:txBody>
                  <a:tcPr marL="68580" marR="68580" marT="0" marB="0"/>
                </a:tc>
              </a:tr>
              <a:tr h="234315">
                <a:tc>
                  <a:txBody>
                    <a:bodyPr/>
                    <a:lstStyle/>
                    <a:p>
                      <a:pPr indent="21590" algn="ctr">
                        <a:spcAft>
                          <a:spcPts val="0"/>
                        </a:spcAft>
                      </a:pPr>
                      <a:r>
                        <a:rPr lang="ru-RU" sz="2000" spc="50">
                          <a:effectLst/>
                        </a:rPr>
                        <a:t>Бодринг, уруғлик учун  экиладиган икки йиллик экинлар,  кузда экиладиган пиёз</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indent="21590" algn="ctr">
                        <a:spcAft>
                          <a:spcPts val="0"/>
                        </a:spcAft>
                      </a:pPr>
                      <a:r>
                        <a:rPr lang="ru-RU" sz="2000" spc="50" dirty="0" err="1">
                          <a:effectLst/>
                        </a:rPr>
                        <a:t>Шолғом</a:t>
                      </a:r>
                      <a:r>
                        <a:rPr lang="ru-RU" sz="2000" spc="50" dirty="0">
                          <a:effectLst/>
                        </a:rPr>
                        <a:t>, </a:t>
                      </a:r>
                      <a:r>
                        <a:rPr lang="ru-RU" sz="2000" spc="50" dirty="0" err="1">
                          <a:effectLst/>
                        </a:rPr>
                        <a:t>турп</a:t>
                      </a:r>
                      <a:r>
                        <a:rPr lang="ru-RU" sz="2000" spc="50" dirty="0">
                          <a:effectLst/>
                        </a:rPr>
                        <a:t>, </a:t>
                      </a:r>
                      <a:r>
                        <a:rPr lang="ru-RU" sz="2000" spc="50" dirty="0" err="1">
                          <a:effectLst/>
                        </a:rPr>
                        <a:t>августда</a:t>
                      </a:r>
                      <a:r>
                        <a:rPr lang="ru-RU" sz="2000" spc="50" dirty="0">
                          <a:effectLst/>
                        </a:rPr>
                        <a:t> </a:t>
                      </a:r>
                      <a:r>
                        <a:rPr lang="ru-RU" sz="2000" spc="50" dirty="0" err="1">
                          <a:effectLst/>
                        </a:rPr>
                        <a:t>экиладиган</a:t>
                      </a:r>
                      <a:r>
                        <a:rPr lang="ru-RU" sz="2000" spc="50" dirty="0">
                          <a:effectLst/>
                        </a:rPr>
                        <a:t> </a:t>
                      </a:r>
                      <a:r>
                        <a:rPr lang="ru-RU" sz="2000" spc="50" dirty="0" err="1">
                          <a:effectLst/>
                        </a:rPr>
                        <a:t>пиёз</a:t>
                      </a:r>
                      <a:endParaRPr lang="ru-RU" sz="20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23270907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noAutofit/>
          </a:bodyPr>
          <a:lstStyle/>
          <a:p>
            <a:r>
              <a:rPr lang="uz-Cyrl-UZ" sz="2400" b="1" dirty="0"/>
              <a:t>Турли йўналишдаги хўжаликлар учун саккиз </a:t>
            </a:r>
            <a:r>
              <a:rPr lang="ru-RU" sz="2400" b="1" dirty="0"/>
              <a:t>д</a:t>
            </a:r>
            <a:r>
              <a:rPr lang="uz-Cyrl-UZ" sz="2400" b="1" dirty="0"/>
              <a:t>алали</a:t>
            </a:r>
            <a:r>
              <a:rPr lang="ru-RU" sz="2400" b="1" dirty="0"/>
              <a:t> </a:t>
            </a:r>
            <a:r>
              <a:rPr lang="ru-RU" sz="2400" b="1" dirty="0" err="1"/>
              <a:t>алмашлаб</a:t>
            </a:r>
            <a:r>
              <a:rPr lang="ru-RU" sz="2400" b="1" dirty="0"/>
              <a:t> </a:t>
            </a:r>
            <a:r>
              <a:rPr lang="ru-RU" sz="2400" b="1" dirty="0" err="1"/>
              <a:t>экишларнинг</a:t>
            </a:r>
            <a:r>
              <a:rPr lang="uz-Cyrl-UZ" sz="2400" b="1" dirty="0"/>
              <a:t> намунавий схемаси</a:t>
            </a:r>
            <a:endParaRPr lang="ru-RU" sz="2400" dirty="0"/>
          </a:p>
        </p:txBody>
      </p:sp>
      <p:graphicFrame>
        <p:nvGraphicFramePr>
          <p:cNvPr id="4" name="Таблица 3"/>
          <p:cNvGraphicFramePr>
            <a:graphicFrameLocks noGrp="1"/>
          </p:cNvGraphicFramePr>
          <p:nvPr>
            <p:extLst>
              <p:ext uri="{D42A27DB-BD31-4B8C-83A1-F6EECF244321}">
                <p14:modId xmlns:p14="http://schemas.microsoft.com/office/powerpoint/2010/main" val="3870447323"/>
              </p:ext>
            </p:extLst>
          </p:nvPr>
        </p:nvGraphicFramePr>
        <p:xfrm>
          <a:off x="467544" y="1412776"/>
          <a:ext cx="8229600" cy="4360545"/>
        </p:xfrm>
        <a:graphic>
          <a:graphicData uri="http://schemas.openxmlformats.org/drawingml/2006/table">
            <a:tbl>
              <a:tblPr firstRow="1" firstCol="1" lastRow="1" lastCol="1" bandRow="1" bandCol="1">
                <a:tableStyleId>{5C22544A-7EE6-4342-B048-85BDC9FD1C3A}</a:tableStyleId>
              </a:tblPr>
              <a:tblGrid>
                <a:gridCol w="1371600"/>
                <a:gridCol w="1371600"/>
                <a:gridCol w="1371600"/>
                <a:gridCol w="1371600"/>
                <a:gridCol w="1371600"/>
                <a:gridCol w="1371600"/>
              </a:tblGrid>
              <a:tr h="244475">
                <a:tc gridSpan="2">
                  <a:txBody>
                    <a:bodyPr/>
                    <a:lstStyle/>
                    <a:p>
                      <a:pPr algn="ctr">
                        <a:spcAft>
                          <a:spcPts val="0"/>
                        </a:spcAft>
                      </a:pPr>
                      <a:r>
                        <a:rPr lang="uz-Cyrl-UZ" sz="1400">
                          <a:effectLst/>
                        </a:rPr>
                        <a:t>  Сабзавот – беда алмашлаб экиш</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c gridSpan="2">
                  <a:txBody>
                    <a:bodyPr/>
                    <a:lstStyle/>
                    <a:p>
                      <a:pPr algn="ctr">
                        <a:spcAft>
                          <a:spcPts val="0"/>
                        </a:spcAft>
                      </a:pPr>
                      <a:r>
                        <a:rPr lang="uz-Cyrl-UZ" sz="1400">
                          <a:effectLst/>
                        </a:rPr>
                        <a:t>Полиз - беда алмашлаб экиш</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c gridSpan="2">
                  <a:txBody>
                    <a:bodyPr/>
                    <a:lstStyle/>
                    <a:p>
                      <a:pPr algn="ctr">
                        <a:spcAft>
                          <a:spcPts val="0"/>
                        </a:spcAft>
                      </a:pPr>
                      <a:r>
                        <a:rPr lang="uz-Cyrl-UZ" sz="1400">
                          <a:effectLst/>
                        </a:rPr>
                        <a:t>Картошка - беда алмашлаб экиш</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r>
              <a:tr h="244475">
                <a:tc>
                  <a:txBody>
                    <a:bodyPr/>
                    <a:lstStyle/>
                    <a:p>
                      <a:pPr algn="ctr">
                        <a:spcAft>
                          <a:spcPts val="0"/>
                        </a:spcAft>
                      </a:pPr>
                      <a:r>
                        <a:rPr lang="uz-Cyrl-UZ" sz="1400">
                          <a:effectLst/>
                        </a:rPr>
                        <a:t>Асосий экинлар</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Такрор ва оралиқ экинлар</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Асосий экинлар</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Такрор ва оралиқ экинлар</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Асосий экинлар</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Такрор ва оралиқ экинлар</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490220">
                <a:tc>
                  <a:txBody>
                    <a:bodyPr/>
                    <a:lstStyle/>
                    <a:p>
                      <a:pPr algn="just">
                        <a:spcAft>
                          <a:spcPts val="0"/>
                        </a:spcAft>
                      </a:pPr>
                      <a:r>
                        <a:rPr lang="uz-Cyrl-UZ" sz="1400">
                          <a:effectLst/>
                        </a:rPr>
                        <a:t>1 йиллик бедага аралаш экилган арпа билан</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40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1 йиллик беда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1 йиллик беда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244475">
                <a:tc>
                  <a:txBody>
                    <a:bodyPr/>
                    <a:lstStyle/>
                    <a:p>
                      <a:pPr algn="just">
                        <a:spcAft>
                          <a:spcPts val="0"/>
                        </a:spcAft>
                      </a:pPr>
                      <a:r>
                        <a:rPr lang="uz-Cyrl-UZ" sz="1400">
                          <a:effectLst/>
                        </a:rPr>
                        <a:t>2 йиллик беда</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40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 йиллик беда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 йиллик беда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244475">
                <a:tc>
                  <a:txBody>
                    <a:bodyPr/>
                    <a:lstStyle/>
                    <a:p>
                      <a:pPr algn="just">
                        <a:spcAft>
                          <a:spcPts val="0"/>
                        </a:spcAft>
                      </a:pPr>
                      <a:r>
                        <a:rPr lang="uz-Cyrl-UZ" sz="1400">
                          <a:effectLst/>
                        </a:rPr>
                        <a:t>3 йиллик беда</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40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3 йиллик беда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3 йиллик беда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244475">
                <a:tc>
                  <a:txBody>
                    <a:bodyPr/>
                    <a:lstStyle/>
                    <a:p>
                      <a:pPr algn="just">
                        <a:spcAft>
                          <a:spcPts val="0"/>
                        </a:spcAft>
                      </a:pPr>
                      <a:r>
                        <a:rPr lang="uz-Cyrl-UZ" sz="1400">
                          <a:effectLst/>
                        </a:rPr>
                        <a:t>Сабзавот (ўртаги)</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40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Полиз экинлари</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Эртаги картошка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Эртаги картошка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244475">
                <a:tc>
                  <a:txBody>
                    <a:bodyPr/>
                    <a:lstStyle/>
                    <a:p>
                      <a:pPr algn="just">
                        <a:spcAft>
                          <a:spcPts val="0"/>
                        </a:spcAft>
                      </a:pPr>
                      <a:r>
                        <a:rPr lang="uz-Cyrl-UZ" sz="1400">
                          <a:effectLst/>
                        </a:rPr>
                        <a:t>Эртаги сабзавот</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400">
                          <a:effectLst/>
                        </a:rPr>
                        <a:t>Кечки сабзавот</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Полиз экинлари</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Эртаги сабзавот</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Кечки картошка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244475">
                <a:tc>
                  <a:txBody>
                    <a:bodyPr/>
                    <a:lstStyle/>
                    <a:p>
                      <a:pPr algn="just">
                        <a:spcAft>
                          <a:spcPts val="0"/>
                        </a:spcAft>
                      </a:pPr>
                      <a:r>
                        <a:rPr lang="uz-Cyrl-UZ" sz="1400">
                          <a:effectLst/>
                        </a:rPr>
                        <a:t>Эртаги картошка</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400">
                          <a:effectLst/>
                        </a:rPr>
                        <a:t>Кечки сабзавот</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Эртаги картошка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Кечки сабзавот</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Полиз экинлари</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Оралиқ экинлар</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244475">
                <a:tc>
                  <a:txBody>
                    <a:bodyPr/>
                    <a:lstStyle/>
                    <a:p>
                      <a:pPr algn="just">
                        <a:spcAft>
                          <a:spcPts val="0"/>
                        </a:spcAft>
                      </a:pPr>
                      <a:r>
                        <a:rPr lang="uz-Cyrl-UZ" sz="1400">
                          <a:effectLst/>
                        </a:rPr>
                        <a:t>Сабзавот (ўртаги)</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40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Эртаги сабзавот</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Кечки картошка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Кечки картошка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244475">
                <a:tc>
                  <a:txBody>
                    <a:bodyPr/>
                    <a:lstStyle/>
                    <a:p>
                      <a:pPr algn="just">
                        <a:spcAft>
                          <a:spcPts val="0"/>
                        </a:spcAft>
                      </a:pPr>
                      <a:r>
                        <a:rPr lang="uz-Cyrl-UZ" sz="1400">
                          <a:effectLst/>
                        </a:rPr>
                        <a:t>Эртаги сабзавот</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400">
                          <a:effectLst/>
                        </a:rPr>
                        <a:t>Кечки картошка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Полиз экинлари</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Эртаги картошка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dirty="0">
                          <a:effectLst/>
                        </a:rPr>
                        <a:t>Кечки картошка</a:t>
                      </a:r>
                      <a:endParaRPr lang="ru-RU" sz="1400" dirty="0">
                        <a:effectLst/>
                        <a:latin typeface="Times New Roman" panose="02020603050405020304" pitchFamily="18" charset="0"/>
                        <a:ea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11438599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uz-Cyrl-UZ" sz="2000" b="1" dirty="0"/>
              <a:t>Ўзбекистонда эртаги сабзавот экинлари ва картошка ҳосилини йиғиб - териб олингандан кейин такрорий  экинлар экиб фойдаланиш</a:t>
            </a:r>
            <a:endParaRPr lang="ru-RU" sz="2000" dirty="0"/>
          </a:p>
        </p:txBody>
      </p:sp>
      <p:graphicFrame>
        <p:nvGraphicFramePr>
          <p:cNvPr id="4" name="Таблица 3"/>
          <p:cNvGraphicFramePr>
            <a:graphicFrameLocks noGrp="1"/>
          </p:cNvGraphicFramePr>
          <p:nvPr>
            <p:extLst>
              <p:ext uri="{D42A27DB-BD31-4B8C-83A1-F6EECF244321}">
                <p14:modId xmlns:p14="http://schemas.microsoft.com/office/powerpoint/2010/main" val="3534537828"/>
              </p:ext>
            </p:extLst>
          </p:nvPr>
        </p:nvGraphicFramePr>
        <p:xfrm>
          <a:off x="539552" y="1268760"/>
          <a:ext cx="8136905" cy="5144742"/>
        </p:xfrm>
        <a:graphic>
          <a:graphicData uri="http://schemas.openxmlformats.org/drawingml/2006/table">
            <a:tbl>
              <a:tblPr>
                <a:tableStyleId>{18603FDC-E32A-4AB5-989C-0864C3EAD2B8}</a:tableStyleId>
              </a:tblPr>
              <a:tblGrid>
                <a:gridCol w="1394665"/>
                <a:gridCol w="1337707"/>
                <a:gridCol w="1337707"/>
                <a:gridCol w="2732373"/>
                <a:gridCol w="1334453"/>
              </a:tblGrid>
              <a:tr h="399350">
                <a:tc>
                  <a:txBody>
                    <a:bodyPr/>
                    <a:lstStyle/>
                    <a:p>
                      <a:pPr algn="ctr">
                        <a:spcAft>
                          <a:spcPts val="0"/>
                        </a:spcAft>
                      </a:pPr>
                      <a:r>
                        <a:rPr lang="uz-Cyrl-UZ" sz="900" spc="50">
                          <a:effectLst/>
                        </a:rPr>
                        <a:t>Эртаги экин</a:t>
                      </a:r>
                      <a:endParaRPr lang="ru-RU" sz="900" b="1">
                        <a:solidFill>
                          <a:srgbClr val="000000"/>
                        </a:solidFill>
                        <a:effectLst/>
                        <a:latin typeface="Times New Roman" panose="02020603050405020304" pitchFamily="18" charset="0"/>
                      </a:endParaRPr>
                    </a:p>
                  </a:txBody>
                  <a:tcPr marL="49919" marR="49919" marT="0" marB="0"/>
                </a:tc>
                <a:tc>
                  <a:txBody>
                    <a:bodyPr/>
                    <a:lstStyle/>
                    <a:p>
                      <a:pPr algn="ctr">
                        <a:spcAft>
                          <a:spcPts val="0"/>
                        </a:spcAft>
                      </a:pPr>
                      <a:r>
                        <a:rPr lang="uz-Cyrl-UZ" sz="1050" spc="50">
                          <a:effectLst/>
                        </a:rPr>
                        <a:t>Экиш муддатлари</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uz-Cyrl-UZ" sz="1050" spc="50">
                          <a:effectLst/>
                        </a:rPr>
                        <a:t>Йиғиб-териб олиш муддатлари</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indent="45720" algn="ctr">
                        <a:spcAft>
                          <a:spcPts val="0"/>
                        </a:spcAft>
                      </a:pPr>
                      <a:r>
                        <a:rPr lang="uz-Cyrl-UZ" sz="900" spc="50">
                          <a:effectLst/>
                        </a:rPr>
                        <a:t>Такрорий экин</a:t>
                      </a:r>
                      <a:endParaRPr lang="ru-RU" sz="900" b="1">
                        <a:solidFill>
                          <a:srgbClr val="000000"/>
                        </a:solidFill>
                        <a:effectLst/>
                        <a:latin typeface="Times New Roman" panose="02020603050405020304" pitchFamily="18" charset="0"/>
                      </a:endParaRPr>
                    </a:p>
                  </a:txBody>
                  <a:tcPr marL="49919" marR="49919" marT="0" marB="0"/>
                </a:tc>
                <a:tc>
                  <a:txBody>
                    <a:bodyPr/>
                    <a:lstStyle/>
                    <a:p>
                      <a:pPr algn="ctr">
                        <a:spcAft>
                          <a:spcPts val="0"/>
                        </a:spcAft>
                      </a:pPr>
                      <a:r>
                        <a:rPr lang="uz-Cyrl-UZ" sz="1050" spc="50">
                          <a:effectLst/>
                        </a:rPr>
                        <a:t>Экиш муддатлари</a:t>
                      </a:r>
                      <a:endParaRPr lang="ru-RU" sz="1050">
                        <a:effectLst/>
                        <a:latin typeface="Times New Roman" panose="02020603050405020304" pitchFamily="18" charset="0"/>
                        <a:ea typeface="Times New Roman" panose="02020603050405020304" pitchFamily="18" charset="0"/>
                      </a:endParaRPr>
                    </a:p>
                  </a:txBody>
                  <a:tcPr marL="49919" marR="49919" marT="0" marB="0"/>
                </a:tc>
              </a:tr>
              <a:tr h="532466">
                <a:tc>
                  <a:txBody>
                    <a:bodyPr/>
                    <a:lstStyle/>
                    <a:p>
                      <a:pPr algn="ctr">
                        <a:spcAft>
                          <a:spcPts val="0"/>
                        </a:spcAft>
                      </a:pPr>
                      <a:r>
                        <a:rPr lang="uz-Cyrl-UZ" sz="1050" spc="50">
                          <a:effectLst/>
                        </a:rPr>
                        <a:t>Картошка</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uz-Cyrl-UZ" sz="1050" spc="50">
                          <a:effectLst/>
                        </a:rPr>
                        <a:t>25.02-10.03</a:t>
                      </a:r>
                      <a:endParaRPr lang="ru-RU" sz="1050">
                        <a:effectLst/>
                      </a:endParaRPr>
                    </a:p>
                    <a:p>
                      <a:pPr algn="ctr">
                        <a:spcAft>
                          <a:spcPts val="0"/>
                        </a:spcAft>
                      </a:pPr>
                      <a:r>
                        <a:rPr lang="uz-Cyrl-UZ" sz="1050" spc="50">
                          <a:effectLst/>
                        </a:rPr>
                        <a:t>гача</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uz-Cyrl-UZ" sz="1050" spc="50">
                          <a:effectLst/>
                        </a:rPr>
                        <a:t>1.07</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uz-Cyrl-UZ" sz="1050" spc="50">
                          <a:effectLst/>
                        </a:rPr>
                        <a:t>Карам, бодринг, дон учун дуккаклилар, август пиёзи, сабзавот илдизмевалар, дон учун маккажўхори, мош</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25.06</a:t>
                      </a:r>
                      <a:endParaRPr lang="ru-RU" sz="1050">
                        <a:effectLst/>
                        <a:latin typeface="Times New Roman" panose="02020603050405020304" pitchFamily="18" charset="0"/>
                        <a:ea typeface="Times New Roman" panose="02020603050405020304" pitchFamily="18" charset="0"/>
                      </a:endParaRPr>
                    </a:p>
                  </a:txBody>
                  <a:tcPr marL="49919" marR="49919" marT="0" marB="0"/>
                </a:tc>
              </a:tr>
              <a:tr h="399350">
                <a:tc>
                  <a:txBody>
                    <a:bodyPr/>
                    <a:lstStyle/>
                    <a:p>
                      <a:pPr algn="ctr">
                        <a:spcAft>
                          <a:spcPts val="0"/>
                        </a:spcAft>
                      </a:pPr>
                      <a:r>
                        <a:rPr lang="ru-RU" sz="1050" spc="50">
                          <a:effectLst/>
                        </a:rPr>
                        <a:t>Ўртаги карам</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10-25.03</a:t>
                      </a:r>
                      <a:endParaRPr lang="ru-RU" sz="1050">
                        <a:effectLst/>
                      </a:endParaRPr>
                    </a:p>
                    <a:p>
                      <a:pPr algn="ctr">
                        <a:spcAft>
                          <a:spcPts val="0"/>
                        </a:spcAft>
                      </a:pPr>
                      <a:r>
                        <a:rPr lang="ru-RU" sz="1050" spc="50">
                          <a:effectLst/>
                        </a:rPr>
                        <a:t>гача</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25.07</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Август пиёзи, турп, шолғом, силос учун маккажўхори, яшил ўғит учун дуккакли-дон экинлари</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25.07</a:t>
                      </a:r>
                      <a:endParaRPr lang="ru-RU" sz="1050">
                        <a:effectLst/>
                        <a:latin typeface="Times New Roman" panose="02020603050405020304" pitchFamily="18" charset="0"/>
                        <a:ea typeface="Times New Roman" panose="02020603050405020304" pitchFamily="18" charset="0"/>
                      </a:endParaRPr>
                    </a:p>
                  </a:txBody>
                  <a:tcPr marL="49919" marR="49919" marT="0" marB="0"/>
                </a:tc>
              </a:tr>
              <a:tr h="532466">
                <a:tc>
                  <a:txBody>
                    <a:bodyPr/>
                    <a:lstStyle/>
                    <a:p>
                      <a:pPr algn="ctr">
                        <a:spcAft>
                          <a:spcPts val="0"/>
                        </a:spcAft>
                      </a:pPr>
                      <a:r>
                        <a:rPr lang="ru-RU" sz="1050" spc="50">
                          <a:effectLst/>
                        </a:rPr>
                        <a:t>Эртаги карам</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25.02-5.03 гача</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25.06</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Картошка, илдизмевали сабзавотлар,бодринг, маккажўхори, дон учун дуккакли-дон экинлари, август пиёзи</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25-10.07</a:t>
                      </a:r>
                      <a:endParaRPr lang="ru-RU" sz="1050">
                        <a:effectLst/>
                        <a:latin typeface="Times New Roman" panose="02020603050405020304" pitchFamily="18" charset="0"/>
                        <a:ea typeface="Times New Roman" panose="02020603050405020304" pitchFamily="18" charset="0"/>
                      </a:endParaRPr>
                    </a:p>
                  </a:txBody>
                  <a:tcPr marL="49919" marR="49919" marT="0" marB="0"/>
                </a:tc>
              </a:tr>
              <a:tr h="399350">
                <a:tc>
                  <a:txBody>
                    <a:bodyPr/>
                    <a:lstStyle/>
                    <a:p>
                      <a:pPr algn="ctr">
                        <a:spcAft>
                          <a:spcPts val="0"/>
                        </a:spcAft>
                      </a:pPr>
                      <a:r>
                        <a:rPr lang="ru-RU" sz="1050" spc="50">
                          <a:effectLst/>
                        </a:rPr>
                        <a:t>Сабзи, лавлаги</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5.03 гача</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25.06</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Лавлаги, сабзи, карам, уруғлик учун картошка, дон учун маккажўхори ва дуккакли-дон экинлари, бодринг</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25.06-10.07</a:t>
                      </a:r>
                      <a:endParaRPr lang="ru-RU" sz="1050">
                        <a:effectLst/>
                        <a:latin typeface="Times New Roman" panose="02020603050405020304" pitchFamily="18" charset="0"/>
                        <a:ea typeface="Times New Roman" panose="02020603050405020304" pitchFamily="18" charset="0"/>
                      </a:endParaRPr>
                    </a:p>
                  </a:txBody>
                  <a:tcPr marL="49919" marR="49919" marT="0" marB="0"/>
                </a:tc>
              </a:tr>
              <a:tr h="532466">
                <a:tc>
                  <a:txBody>
                    <a:bodyPr/>
                    <a:lstStyle/>
                    <a:p>
                      <a:pPr algn="ctr">
                        <a:spcAft>
                          <a:spcPts val="0"/>
                        </a:spcAft>
                      </a:pPr>
                      <a:r>
                        <a:rPr lang="ru-RU" sz="1050" spc="50">
                          <a:effectLst/>
                        </a:rPr>
                        <a:t>Сабзи (жанубий минтақа</a:t>
                      </a:r>
                      <a:r>
                        <a:rPr lang="uz-Cyrl-UZ" sz="1050" spc="50">
                          <a:effectLst/>
                        </a:rPr>
                        <a:t>-</a:t>
                      </a:r>
                      <a:r>
                        <a:rPr lang="ru-RU" sz="1050" spc="50">
                          <a:effectLst/>
                        </a:rPr>
                        <a:t>ларда)</a:t>
                      </a:r>
                      <a:endParaRPr lang="ru-RU" sz="1050">
                        <a:effectLst/>
                      </a:endParaRPr>
                    </a:p>
                    <a:p>
                      <a:pPr algn="ctr">
                        <a:spcAft>
                          <a:spcPts val="0"/>
                        </a:spcAft>
                      </a:pPr>
                      <a:r>
                        <a:rPr lang="ru-RU" sz="1050" spc="50">
                          <a:effectLst/>
                        </a:rPr>
                        <a:t> </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20.02-1.03 гача</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25.06</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Полиз экинларининг кечки навлари, лавлаги, маккажўхори, дон учун дуккакли-дон экинлари, картошка, карам</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25.06-5.07</a:t>
                      </a:r>
                      <a:endParaRPr lang="ru-RU" sz="1050">
                        <a:effectLst/>
                        <a:latin typeface="Times New Roman" panose="02020603050405020304" pitchFamily="18" charset="0"/>
                        <a:ea typeface="Times New Roman" panose="02020603050405020304" pitchFamily="18" charset="0"/>
                      </a:endParaRPr>
                    </a:p>
                  </a:txBody>
                  <a:tcPr marL="49919" marR="49919" marT="0" marB="0"/>
                </a:tc>
              </a:tr>
              <a:tr h="399350">
                <a:tc>
                  <a:txBody>
                    <a:bodyPr/>
                    <a:lstStyle/>
                    <a:p>
                      <a:pPr algn="ctr">
                        <a:spcAft>
                          <a:spcPts val="0"/>
                        </a:spcAft>
                      </a:pPr>
                      <a:r>
                        <a:rPr lang="ru-RU" sz="1050" spc="50">
                          <a:effectLst/>
                        </a:rPr>
                        <a:t>Бодринг</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15-25.06 гача</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25.06</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Силос учун маккажўхори, кўкат ўғит учун дуккакли-дон экинлари, август пиёзи, шолғом, турп</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25.07</a:t>
                      </a:r>
                      <a:endParaRPr lang="ru-RU" sz="1050">
                        <a:effectLst/>
                        <a:latin typeface="Times New Roman" panose="02020603050405020304" pitchFamily="18" charset="0"/>
                        <a:ea typeface="Times New Roman" panose="02020603050405020304" pitchFamily="18" charset="0"/>
                      </a:endParaRPr>
                    </a:p>
                  </a:txBody>
                  <a:tcPr marL="49919" marR="49919" marT="0" marB="0"/>
                </a:tc>
              </a:tr>
              <a:tr h="532466">
                <a:tc>
                  <a:txBody>
                    <a:bodyPr/>
                    <a:lstStyle/>
                    <a:p>
                      <a:pPr algn="ctr">
                        <a:spcAft>
                          <a:spcPts val="0"/>
                        </a:spcAft>
                      </a:pPr>
                      <a:r>
                        <a:rPr lang="ru-RU" sz="1050" spc="50">
                          <a:effectLst/>
                        </a:rPr>
                        <a:t>Картошка, редиска, Нўш пиёз (жанубий минтақа</a:t>
                      </a:r>
                      <a:r>
                        <a:rPr lang="uz-Cyrl-UZ" sz="1050" spc="50">
                          <a:effectLst/>
                        </a:rPr>
                        <a:t>-</a:t>
                      </a:r>
                      <a:r>
                        <a:rPr lang="ru-RU" sz="1050" spc="50">
                          <a:effectLst/>
                        </a:rPr>
                        <a:t>ларда)</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25.02-5.03 гача</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25.06</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Полиз экинлари (кечпишар навлари), карам, картошка, дон учун маккажўхори ва дуккакли-дон экинлари, илдизмевали сабзавотлар</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25.06-10.07</a:t>
                      </a:r>
                      <a:endParaRPr lang="ru-RU" sz="1050">
                        <a:effectLst/>
                        <a:latin typeface="Times New Roman" panose="02020603050405020304" pitchFamily="18" charset="0"/>
                        <a:ea typeface="Times New Roman" panose="02020603050405020304" pitchFamily="18" charset="0"/>
                      </a:endParaRPr>
                    </a:p>
                  </a:txBody>
                  <a:tcPr marL="49919" marR="49919" marT="0" marB="0"/>
                </a:tc>
              </a:tr>
              <a:tr h="399350">
                <a:tc>
                  <a:txBody>
                    <a:bodyPr/>
                    <a:lstStyle/>
                    <a:p>
                      <a:pPr algn="ctr">
                        <a:spcAft>
                          <a:spcPts val="0"/>
                        </a:spcAft>
                      </a:pPr>
                      <a:r>
                        <a:rPr lang="ru-RU" sz="1050" spc="50">
                          <a:effectLst/>
                        </a:rPr>
                        <a:t>Икки йиллик уруғлик сабзавотлар</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1-10.03</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10-20.07</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Картошка, илдизмевали сабзавотлар, август пиёзи, маккажўхори, дуккакли-дон экинлари</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10-20.07</a:t>
                      </a:r>
                      <a:endParaRPr lang="ru-RU" sz="1050">
                        <a:effectLst/>
                        <a:latin typeface="Times New Roman" panose="02020603050405020304" pitchFamily="18" charset="0"/>
                        <a:ea typeface="Times New Roman" panose="02020603050405020304" pitchFamily="18" charset="0"/>
                      </a:endParaRPr>
                    </a:p>
                  </a:txBody>
                  <a:tcPr marL="49919" marR="49919" marT="0" marB="0"/>
                </a:tc>
              </a:tr>
              <a:tr h="399350">
                <a:tc>
                  <a:txBody>
                    <a:bodyPr/>
                    <a:lstStyle/>
                    <a:p>
                      <a:pPr algn="ctr">
                        <a:spcAft>
                          <a:spcPts val="0"/>
                        </a:spcAft>
                      </a:pPr>
                      <a:r>
                        <a:rPr lang="ru-RU" sz="1050" spc="50">
                          <a:effectLst/>
                        </a:rPr>
                        <a:t>Икки йиллик уруғлик сабзавотлар</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25.02-5.03 гача</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1-5.07</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a:effectLst/>
                        </a:rPr>
                        <a:t>Полиз экинлари (кечпишар навлари), карам, илдизмевалилар, картошка, дон учун маккажўхори</a:t>
                      </a:r>
                      <a:endParaRPr lang="ru-RU" sz="1050">
                        <a:effectLst/>
                        <a:latin typeface="Times New Roman" panose="02020603050405020304" pitchFamily="18" charset="0"/>
                        <a:ea typeface="Times New Roman" panose="02020603050405020304" pitchFamily="18" charset="0"/>
                      </a:endParaRPr>
                    </a:p>
                  </a:txBody>
                  <a:tcPr marL="49919" marR="49919" marT="0" marB="0"/>
                </a:tc>
                <a:tc>
                  <a:txBody>
                    <a:bodyPr/>
                    <a:lstStyle/>
                    <a:p>
                      <a:pPr algn="ctr">
                        <a:spcAft>
                          <a:spcPts val="0"/>
                        </a:spcAft>
                      </a:pPr>
                      <a:r>
                        <a:rPr lang="ru-RU" sz="1050" spc="50" dirty="0">
                          <a:effectLst/>
                        </a:rPr>
                        <a:t>25.06-10.07</a:t>
                      </a:r>
                      <a:endParaRPr lang="ru-RU" sz="1050" dirty="0">
                        <a:effectLst/>
                        <a:latin typeface="Times New Roman" panose="02020603050405020304" pitchFamily="18" charset="0"/>
                        <a:ea typeface="Times New Roman" panose="02020603050405020304" pitchFamily="18" charset="0"/>
                      </a:endParaRPr>
                    </a:p>
                  </a:txBody>
                  <a:tcPr marL="49919" marR="49919" marT="0" marB="0"/>
                </a:tc>
              </a:tr>
            </a:tbl>
          </a:graphicData>
        </a:graphic>
      </p:graphicFrame>
    </p:spTree>
    <p:extLst>
      <p:ext uri="{BB962C8B-B14F-4D97-AF65-F5344CB8AC3E}">
        <p14:creationId xmlns:p14="http://schemas.microsoft.com/office/powerpoint/2010/main" val="35438512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noAutofit/>
          </a:bodyPr>
          <a:lstStyle/>
          <a:p>
            <a:r>
              <a:rPr lang="uz-Cyrl-UZ" sz="2400" b="1" dirty="0"/>
              <a:t>Картошка турли навлари ҳосилдорлиги ва кўпайиш  коэффициентига сидератларни таъсири (Т.Э.Остонақулов, Н.Н.Усмонов, 2006)</a:t>
            </a:r>
            <a:endParaRPr lang="ru-RU" sz="2400" dirty="0"/>
          </a:p>
        </p:txBody>
      </p:sp>
      <p:graphicFrame>
        <p:nvGraphicFramePr>
          <p:cNvPr id="3" name="Таблица 2"/>
          <p:cNvGraphicFramePr>
            <a:graphicFrameLocks noGrp="1"/>
          </p:cNvGraphicFramePr>
          <p:nvPr>
            <p:extLst>
              <p:ext uri="{D42A27DB-BD31-4B8C-83A1-F6EECF244321}">
                <p14:modId xmlns:p14="http://schemas.microsoft.com/office/powerpoint/2010/main" val="2884942879"/>
              </p:ext>
            </p:extLst>
          </p:nvPr>
        </p:nvGraphicFramePr>
        <p:xfrm>
          <a:off x="251520" y="1484784"/>
          <a:ext cx="8892481" cy="4177131"/>
        </p:xfrm>
        <a:graphic>
          <a:graphicData uri="http://schemas.openxmlformats.org/drawingml/2006/table">
            <a:tbl>
              <a:tblPr firstRow="1" firstCol="1" lastRow="1" lastCol="1" bandRow="1" bandCol="1">
                <a:tableStyleId>{5C22544A-7EE6-4342-B048-85BDC9FD1C3A}</a:tableStyleId>
              </a:tblPr>
              <a:tblGrid>
                <a:gridCol w="640258"/>
                <a:gridCol w="1426354"/>
                <a:gridCol w="640258"/>
                <a:gridCol w="642037"/>
                <a:gridCol w="642037"/>
                <a:gridCol w="643816"/>
                <a:gridCol w="681165"/>
                <a:gridCol w="585124"/>
                <a:gridCol w="794988"/>
                <a:gridCol w="533549"/>
                <a:gridCol w="684721"/>
                <a:gridCol w="510629"/>
                <a:gridCol w="467545"/>
              </a:tblGrid>
              <a:tr h="278553">
                <a:tc rowSpan="3">
                  <a:txBody>
                    <a:bodyPr/>
                    <a:lstStyle/>
                    <a:p>
                      <a:pPr>
                        <a:spcAft>
                          <a:spcPts val="600"/>
                        </a:spcAft>
                      </a:pPr>
                      <a:r>
                        <a:rPr lang="uz-Cyrl-UZ" sz="1600">
                          <a:effectLst/>
                        </a:rPr>
                        <a:t>№</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rowSpan="3">
                  <a:txBody>
                    <a:bodyPr/>
                    <a:lstStyle/>
                    <a:p>
                      <a:pPr>
                        <a:spcAft>
                          <a:spcPts val="600"/>
                        </a:spcAft>
                      </a:pPr>
                      <a:r>
                        <a:rPr lang="uz-Cyrl-UZ" sz="1600">
                          <a:effectLst/>
                        </a:rPr>
                        <a:t>Сидерат вариантлари</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rowSpan="3">
                  <a:txBody>
                    <a:bodyPr/>
                    <a:lstStyle/>
                    <a:p>
                      <a:pPr marL="71755" marR="71755">
                        <a:spcAft>
                          <a:spcPts val="600"/>
                        </a:spcAft>
                      </a:pPr>
                      <a:r>
                        <a:rPr lang="uz-Cyrl-UZ" sz="1600">
                          <a:effectLst/>
                        </a:rPr>
                        <a:t>Умумий ҳосилдорлик, т/га</a:t>
                      </a:r>
                      <a:endParaRPr lang="ru-RU" sz="1600">
                        <a:effectLst/>
                        <a:latin typeface="Times New Roman" panose="02020603050405020304" pitchFamily="18" charset="0"/>
                        <a:ea typeface="Times New Roman" panose="02020603050405020304" pitchFamily="18" charset="0"/>
                      </a:endParaRPr>
                    </a:p>
                  </a:txBody>
                  <a:tcPr marL="67301" marR="67301" marT="0" marB="0" vert="vert270" anchor="ctr"/>
                </a:tc>
                <a:tc gridSpan="4">
                  <a:txBody>
                    <a:bodyPr/>
                    <a:lstStyle/>
                    <a:p>
                      <a:pPr>
                        <a:spcAft>
                          <a:spcPts val="600"/>
                        </a:spcAft>
                      </a:pPr>
                      <a:r>
                        <a:rPr lang="uz-Cyrl-UZ" sz="1600">
                          <a:effectLst/>
                        </a:rPr>
                        <a:t>Шу жумладан</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rowSpan="3">
                  <a:txBody>
                    <a:bodyPr/>
                    <a:lstStyle/>
                    <a:p>
                      <a:pPr marL="71755" marR="71755">
                        <a:spcAft>
                          <a:spcPts val="600"/>
                        </a:spcAft>
                      </a:pPr>
                      <a:r>
                        <a:rPr lang="uz-Cyrl-UZ" sz="1600">
                          <a:effectLst/>
                        </a:rPr>
                        <a:t>Кўпайиш коэффициенти </a:t>
                      </a:r>
                      <a:endParaRPr lang="ru-RU" sz="1600">
                        <a:effectLst/>
                        <a:latin typeface="Times New Roman" panose="02020603050405020304" pitchFamily="18" charset="0"/>
                        <a:ea typeface="Times New Roman" panose="02020603050405020304" pitchFamily="18" charset="0"/>
                      </a:endParaRPr>
                    </a:p>
                  </a:txBody>
                  <a:tcPr marL="67301" marR="67301" marT="0" marB="0" vert="vert270" anchor="ctr"/>
                </a:tc>
                <a:tc rowSpan="3">
                  <a:txBody>
                    <a:bodyPr/>
                    <a:lstStyle/>
                    <a:p>
                      <a:pPr marL="71755" marR="71755">
                        <a:spcAft>
                          <a:spcPts val="600"/>
                        </a:spcAft>
                      </a:pPr>
                      <a:r>
                        <a:rPr lang="ru-RU" sz="1600">
                          <a:effectLst/>
                        </a:rPr>
                        <a:t>Уруғлик</a:t>
                      </a:r>
                      <a:r>
                        <a:rPr lang="uz-Cyrl-UZ" sz="1600">
                          <a:effectLst/>
                        </a:rPr>
                        <a:t> туганаклар 20-куни дала унувчанлиги, %</a:t>
                      </a:r>
                      <a:endParaRPr lang="ru-RU" sz="1600">
                        <a:effectLst/>
                        <a:latin typeface="Times New Roman" panose="02020603050405020304" pitchFamily="18" charset="0"/>
                        <a:ea typeface="Times New Roman" panose="02020603050405020304" pitchFamily="18" charset="0"/>
                      </a:endParaRPr>
                    </a:p>
                  </a:txBody>
                  <a:tcPr marL="67301" marR="67301" marT="0" marB="0" vert="vert270" anchor="ctr"/>
                </a:tc>
                <a:tc rowSpan="3">
                  <a:txBody>
                    <a:bodyPr/>
                    <a:lstStyle/>
                    <a:p>
                      <a:pPr marL="71755" marR="71755">
                        <a:spcAft>
                          <a:spcPts val="600"/>
                        </a:spcAft>
                      </a:pPr>
                      <a:r>
                        <a:rPr lang="ru-RU" sz="1600">
                          <a:effectLst/>
                        </a:rPr>
                        <a:t>Бир тупдаги поя сони, дона</a:t>
                      </a:r>
                      <a:endParaRPr lang="ru-RU" sz="1600">
                        <a:effectLst/>
                        <a:latin typeface="Times New Roman" panose="02020603050405020304" pitchFamily="18" charset="0"/>
                        <a:ea typeface="Times New Roman" panose="02020603050405020304" pitchFamily="18" charset="0"/>
                      </a:endParaRPr>
                    </a:p>
                  </a:txBody>
                  <a:tcPr marL="67301" marR="67301" marT="0" marB="0" vert="vert270" anchor="ctr"/>
                </a:tc>
                <a:tc rowSpan="2" gridSpan="2">
                  <a:txBody>
                    <a:bodyPr/>
                    <a:lstStyle/>
                    <a:p>
                      <a:pPr>
                        <a:spcAft>
                          <a:spcPts val="600"/>
                        </a:spcAft>
                      </a:pPr>
                      <a:r>
                        <a:rPr lang="ru-RU" sz="1600">
                          <a:effectLst/>
                        </a:rPr>
                        <a:t>Вируслар билан </a:t>
                      </a:r>
                      <a:r>
                        <a:rPr lang="uz-Cyrl-UZ" sz="1600">
                          <a:effectLst/>
                        </a:rPr>
                        <a:t>касалланиш</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rowSpan="2" hMerge="1">
                  <a:txBody>
                    <a:bodyPr/>
                    <a:lstStyle/>
                    <a:p>
                      <a:endParaRPr lang="ru-RU"/>
                    </a:p>
                  </a:txBody>
                  <a:tcPr/>
                </a:tc>
                <a:tc rowSpan="3">
                  <a:txBody>
                    <a:bodyPr/>
                    <a:lstStyle/>
                    <a:p>
                      <a:pPr marL="71755" marR="71755">
                        <a:spcAft>
                          <a:spcPts val="600"/>
                        </a:spcAft>
                      </a:pPr>
                      <a:r>
                        <a:rPr lang="ru-RU" sz="1600">
                          <a:effectLst/>
                        </a:rPr>
                        <a:t>Айниган туганаклар, %</a:t>
                      </a:r>
                      <a:endParaRPr lang="ru-RU" sz="1600">
                        <a:effectLst/>
                        <a:latin typeface="Times New Roman" panose="02020603050405020304" pitchFamily="18" charset="0"/>
                        <a:ea typeface="Times New Roman" panose="02020603050405020304" pitchFamily="18" charset="0"/>
                      </a:endParaRPr>
                    </a:p>
                  </a:txBody>
                  <a:tcPr marL="67301" marR="67301" marT="0" marB="0" vert="vert270" anchor="ctr"/>
                </a:tc>
              </a:tr>
              <a:tr h="206266">
                <a:tc vMerge="1">
                  <a:txBody>
                    <a:bodyPr/>
                    <a:lstStyle/>
                    <a:p>
                      <a:endParaRPr lang="ru-RU"/>
                    </a:p>
                  </a:txBody>
                  <a:tcPr/>
                </a:tc>
                <a:tc vMerge="1">
                  <a:txBody>
                    <a:bodyPr/>
                    <a:lstStyle/>
                    <a:p>
                      <a:endParaRPr lang="ru-RU"/>
                    </a:p>
                  </a:txBody>
                  <a:tcPr/>
                </a:tc>
                <a:tc vMerge="1">
                  <a:txBody>
                    <a:bodyPr/>
                    <a:lstStyle/>
                    <a:p>
                      <a:endParaRPr lang="ru-RU"/>
                    </a:p>
                  </a:txBody>
                  <a:tcPr/>
                </a:tc>
                <a:tc gridSpan="2">
                  <a:txBody>
                    <a:bodyPr/>
                    <a:lstStyle/>
                    <a:p>
                      <a:pPr>
                        <a:spcAft>
                          <a:spcPts val="600"/>
                        </a:spcAft>
                      </a:pPr>
                      <a:r>
                        <a:rPr lang="ru-RU" sz="1600">
                          <a:effectLst/>
                        </a:rPr>
                        <a:t>товар ҳосил</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hMerge="1">
                  <a:txBody>
                    <a:bodyPr/>
                    <a:lstStyle/>
                    <a:p>
                      <a:endParaRPr lang="ru-RU"/>
                    </a:p>
                  </a:txBody>
                  <a:tcPr/>
                </a:tc>
                <a:tc gridSpan="2">
                  <a:txBody>
                    <a:bodyPr/>
                    <a:lstStyle/>
                    <a:p>
                      <a:pPr>
                        <a:spcAft>
                          <a:spcPts val="600"/>
                        </a:spcAft>
                      </a:pPr>
                      <a:r>
                        <a:rPr lang="ru-RU" sz="1600">
                          <a:effectLst/>
                        </a:rPr>
                        <a:t>уруғбоп ҳосил</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h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gridSpan="2" vMerge="1">
                  <a:txBody>
                    <a:bodyPr/>
                    <a:lstStyle/>
                    <a:p>
                      <a:endParaRPr lang="ru-RU"/>
                    </a:p>
                  </a:txBody>
                  <a:tcPr/>
                </a:tc>
                <a:tc hMerge="1" vMerge="1">
                  <a:txBody>
                    <a:bodyPr/>
                    <a:lstStyle/>
                    <a:p>
                      <a:endParaRPr lang="ru-RU"/>
                    </a:p>
                  </a:txBody>
                  <a:tcPr/>
                </a:tc>
                <a:tc vMerge="1">
                  <a:txBody>
                    <a:bodyPr/>
                    <a:lstStyle/>
                    <a:p>
                      <a:endParaRPr lang="ru-RU"/>
                    </a:p>
                  </a:txBody>
                  <a:tcPr/>
                </a:tc>
              </a:tr>
              <a:tr h="76337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spcAft>
                          <a:spcPts val="600"/>
                        </a:spcAft>
                      </a:pPr>
                      <a:r>
                        <a:rPr lang="ru-RU" sz="1600">
                          <a:effectLst/>
                        </a:rPr>
                        <a:t>т/га</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ru-RU" sz="1600">
                          <a:effectLst/>
                        </a:rPr>
                        <a:t>т/га</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71755" marR="71755">
                        <a:spcAft>
                          <a:spcPts val="600"/>
                        </a:spcAft>
                      </a:pPr>
                      <a:r>
                        <a:rPr lang="ru-RU" sz="1600">
                          <a:effectLst/>
                        </a:rPr>
                        <a:t>Очиқча</a:t>
                      </a:r>
                      <a:endParaRPr lang="ru-RU" sz="1600">
                        <a:effectLst/>
                        <a:latin typeface="Times New Roman" panose="02020603050405020304" pitchFamily="18" charset="0"/>
                        <a:ea typeface="Times New Roman" panose="02020603050405020304" pitchFamily="18" charset="0"/>
                      </a:endParaRPr>
                    </a:p>
                  </a:txBody>
                  <a:tcPr marL="67301" marR="67301" marT="0" marB="0" vert="vert270" anchor="ctr"/>
                </a:tc>
                <a:tc>
                  <a:txBody>
                    <a:bodyPr/>
                    <a:lstStyle/>
                    <a:p>
                      <a:pPr marL="71755" marR="71755">
                        <a:spcAft>
                          <a:spcPts val="600"/>
                        </a:spcAft>
                      </a:pPr>
                      <a:r>
                        <a:rPr lang="ru-RU" sz="1600">
                          <a:effectLst/>
                        </a:rPr>
                        <a:t>Яширинча</a:t>
                      </a:r>
                      <a:endParaRPr lang="ru-RU" sz="1600">
                        <a:effectLst/>
                        <a:latin typeface="Times New Roman" panose="02020603050405020304" pitchFamily="18" charset="0"/>
                        <a:ea typeface="Times New Roman" panose="02020603050405020304" pitchFamily="18" charset="0"/>
                      </a:endParaRPr>
                    </a:p>
                  </a:txBody>
                  <a:tcPr marL="67301" marR="67301" marT="0" marB="0" vert="vert270" anchor="ctr"/>
                </a:tc>
                <a:tc vMerge="1">
                  <a:txBody>
                    <a:bodyPr/>
                    <a:lstStyle/>
                    <a:p>
                      <a:endParaRPr lang="ru-RU"/>
                    </a:p>
                  </a:txBody>
                  <a:tcPr/>
                </a:tc>
              </a:tr>
              <a:tr h="149558">
                <a:tc gridSpan="13">
                  <a:txBody>
                    <a:bodyPr/>
                    <a:lstStyle/>
                    <a:p>
                      <a:pPr algn="ctr">
                        <a:spcAft>
                          <a:spcPts val="600"/>
                        </a:spcAft>
                      </a:pPr>
                      <a:r>
                        <a:rPr lang="ru-RU" sz="1600">
                          <a:effectLst/>
                        </a:rPr>
                        <a:t>Сантэ</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99117">
                <a:tc>
                  <a:txBody>
                    <a:bodyPr/>
                    <a:lstStyle/>
                    <a:p>
                      <a:pPr>
                        <a:spcAft>
                          <a:spcPts val="600"/>
                        </a:spcAft>
                      </a:pPr>
                      <a:r>
                        <a:rPr lang="uz-Cyrl-UZ" sz="1600">
                          <a:effectLst/>
                        </a:rPr>
                        <a:t>1</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ru-RU" sz="1600">
                          <a:effectLst/>
                        </a:rPr>
                        <a:t>Шудгор (назорат</a:t>
                      </a:r>
                      <a:r>
                        <a:rPr lang="uz-Cyrl-UZ" sz="1600">
                          <a:effectLst/>
                        </a:rPr>
                        <a:t>)</a:t>
                      </a:r>
                      <a:r>
                        <a:rPr lang="ru-RU" sz="1600">
                          <a:effectLst/>
                        </a:rPr>
                        <a:t> </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22,1</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19,7</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89,0</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11,5</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58,2</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3,5</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91,3</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3,7</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26,2</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59,2</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6,8</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r>
              <a:tr h="299117">
                <a:tc>
                  <a:txBody>
                    <a:bodyPr/>
                    <a:lstStyle/>
                    <a:p>
                      <a:pPr>
                        <a:spcAft>
                          <a:spcPts val="600"/>
                        </a:spcAft>
                      </a:pPr>
                      <a:r>
                        <a:rPr lang="uz-Cyrl-UZ" sz="1600">
                          <a:effectLst/>
                        </a:rPr>
                        <a:t>2</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ru-RU" sz="1600">
                          <a:effectLst/>
                        </a:rPr>
                        <a:t>Горох + мойли турп</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28,8</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27,8</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96,5</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19,3</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69,5</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5,8</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96,0</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5,3</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16,5</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35,8</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4,0</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r>
              <a:tr h="149558">
                <a:tc gridSpan="13">
                  <a:txBody>
                    <a:bodyPr/>
                    <a:lstStyle/>
                    <a:p>
                      <a:pPr algn="ctr">
                        <a:spcAft>
                          <a:spcPts val="600"/>
                        </a:spcAft>
                      </a:pPr>
                      <a:r>
                        <a:rPr lang="ru-RU" sz="1600">
                          <a:effectLst/>
                        </a:rPr>
                        <a:t>Баҳро-30</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99117">
                <a:tc>
                  <a:txBody>
                    <a:bodyPr/>
                    <a:lstStyle/>
                    <a:p>
                      <a:pPr>
                        <a:spcAft>
                          <a:spcPts val="600"/>
                        </a:spcAft>
                      </a:pPr>
                      <a:r>
                        <a:rPr lang="uz-Cyrl-UZ" sz="1600">
                          <a:effectLst/>
                        </a:rPr>
                        <a:t>3</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ru-RU" sz="1600">
                          <a:effectLst/>
                        </a:rPr>
                        <a:t>Шудгор (назорат</a:t>
                      </a:r>
                      <a:r>
                        <a:rPr lang="uz-Cyrl-UZ" sz="1600">
                          <a:effectLst/>
                        </a:rPr>
                        <a:t>)</a:t>
                      </a:r>
                      <a:r>
                        <a:rPr lang="ru-RU" sz="1600">
                          <a:effectLst/>
                        </a:rPr>
                        <a:t> </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22,7</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20,2</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89,2</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12,0</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59,5</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3,6</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92,0</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3,8</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26,0</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59,0</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6,5</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r>
              <a:tr h="299117">
                <a:tc>
                  <a:txBody>
                    <a:bodyPr/>
                    <a:lstStyle/>
                    <a:p>
                      <a:pPr>
                        <a:spcAft>
                          <a:spcPts val="600"/>
                        </a:spcAft>
                      </a:pPr>
                      <a:r>
                        <a:rPr lang="uz-Cyrl-UZ" sz="1600">
                          <a:effectLst/>
                        </a:rPr>
                        <a:t>4</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ru-RU" sz="1600">
                          <a:effectLst/>
                        </a:rPr>
                        <a:t>Горох + мойли турп</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29,5</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28,6</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97,2</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20,3</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71,2</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6,1</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96,8</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5,0</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16,4</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a:effectLst/>
                        </a:rPr>
                        <a:t>35,6</a:t>
                      </a:r>
                      <a:endParaRPr lang="ru-RU" sz="1600">
                        <a:effectLst/>
                        <a:latin typeface="Times New Roman" panose="02020603050405020304" pitchFamily="18" charset="0"/>
                        <a:ea typeface="Times New Roman" panose="02020603050405020304" pitchFamily="18" charset="0"/>
                      </a:endParaRPr>
                    </a:p>
                  </a:txBody>
                  <a:tcPr marL="67301" marR="67301" marT="0" marB="0" anchor="ctr"/>
                </a:tc>
                <a:tc>
                  <a:txBody>
                    <a:bodyPr/>
                    <a:lstStyle/>
                    <a:p>
                      <a:pPr>
                        <a:spcAft>
                          <a:spcPts val="600"/>
                        </a:spcAft>
                      </a:pPr>
                      <a:r>
                        <a:rPr lang="uz-Cyrl-UZ" sz="1600" dirty="0">
                          <a:effectLst/>
                        </a:rPr>
                        <a:t>3,6</a:t>
                      </a:r>
                      <a:endParaRPr lang="ru-RU" sz="1600" dirty="0">
                        <a:effectLst/>
                        <a:latin typeface="Times New Roman" panose="02020603050405020304" pitchFamily="18" charset="0"/>
                        <a:ea typeface="Times New Roman" panose="02020603050405020304" pitchFamily="18" charset="0"/>
                      </a:endParaRPr>
                    </a:p>
                  </a:txBody>
                  <a:tcPr marL="67301" marR="67301" marT="0" marB="0" anchor="ctr"/>
                </a:tc>
              </a:tr>
            </a:tbl>
          </a:graphicData>
        </a:graphic>
      </p:graphicFrame>
    </p:spTree>
    <p:extLst>
      <p:ext uri="{BB962C8B-B14F-4D97-AF65-F5344CB8AC3E}">
        <p14:creationId xmlns:p14="http://schemas.microsoft.com/office/powerpoint/2010/main" val="17777413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noAutofit/>
          </a:bodyPr>
          <a:lstStyle/>
          <a:p>
            <a:r>
              <a:rPr lang="uz-Cyrl-UZ" sz="2400" dirty="0"/>
              <a:t> </a:t>
            </a:r>
            <a:r>
              <a:rPr lang="ru-RU" sz="2400" b="1" dirty="0" err="1">
                <a:solidFill>
                  <a:srgbClr val="00B050"/>
                </a:solidFill>
              </a:rPr>
              <a:t>Парваришлаш</a:t>
            </a:r>
            <a:r>
              <a:rPr lang="ru-RU" sz="2400" b="1" dirty="0">
                <a:solidFill>
                  <a:srgbClr val="00B050"/>
                </a:solidFill>
              </a:rPr>
              <a:t> </a:t>
            </a:r>
            <a:r>
              <a:rPr lang="ru-RU" sz="2400" b="1" dirty="0" err="1">
                <a:solidFill>
                  <a:srgbClr val="00B050"/>
                </a:solidFill>
              </a:rPr>
              <a:t>тадбирлари</a:t>
            </a:r>
            <a:r>
              <a:rPr lang="ru-RU" sz="2400" b="1" dirty="0">
                <a:solidFill>
                  <a:srgbClr val="00B050"/>
                </a:solidFill>
              </a:rPr>
              <a:t> </a:t>
            </a:r>
            <a:r>
              <a:rPr lang="ru-RU" sz="2400" b="1" dirty="0" err="1">
                <a:solidFill>
                  <a:srgbClr val="00B050"/>
                </a:solidFill>
              </a:rPr>
              <a:t>ва</a:t>
            </a:r>
            <a:r>
              <a:rPr lang="ru-RU" sz="2400" b="1" dirty="0">
                <a:solidFill>
                  <a:srgbClr val="00B050"/>
                </a:solidFill>
              </a:rPr>
              <a:t> </a:t>
            </a:r>
            <a:r>
              <a:rPr lang="ru-RU" sz="2400" b="1" dirty="0" err="1">
                <a:solidFill>
                  <a:srgbClr val="00B050"/>
                </a:solidFill>
              </a:rPr>
              <a:t>уларни</a:t>
            </a:r>
            <a:r>
              <a:rPr lang="ru-RU" sz="2400" b="1" dirty="0">
                <a:solidFill>
                  <a:srgbClr val="00B050"/>
                </a:solidFill>
              </a:rPr>
              <a:t> </a:t>
            </a:r>
            <a:r>
              <a:rPr lang="ru-RU" sz="2400" b="1" dirty="0" err="1">
                <a:solidFill>
                  <a:srgbClr val="00B050"/>
                </a:solidFill>
              </a:rPr>
              <a:t>ўтказишда</a:t>
            </a:r>
            <a:r>
              <a:rPr lang="ru-RU" sz="2400" b="1" dirty="0">
                <a:solidFill>
                  <a:srgbClr val="00B050"/>
                </a:solidFill>
              </a:rPr>
              <a:t> </a:t>
            </a:r>
            <a:r>
              <a:rPr lang="ru-RU" sz="2400" b="1" dirty="0" err="1">
                <a:solidFill>
                  <a:srgbClr val="00B050"/>
                </a:solidFill>
              </a:rPr>
              <a:t>қўлланиладиган</a:t>
            </a:r>
            <a:r>
              <a:rPr lang="ru-RU" sz="2400" b="1" dirty="0">
                <a:solidFill>
                  <a:srgbClr val="00B050"/>
                </a:solidFill>
              </a:rPr>
              <a:t> </a:t>
            </a:r>
            <a:r>
              <a:rPr lang="ru-RU" sz="2400" b="1" dirty="0" err="1">
                <a:solidFill>
                  <a:srgbClr val="00B050"/>
                </a:solidFill>
              </a:rPr>
              <a:t>машиналар</a:t>
            </a:r>
            <a:endParaRPr lang="ru-RU" sz="2400" dirty="0">
              <a:solidFill>
                <a:srgbClr val="00B050"/>
              </a:solidFill>
            </a:endParaRPr>
          </a:p>
        </p:txBody>
      </p:sp>
      <p:graphicFrame>
        <p:nvGraphicFramePr>
          <p:cNvPr id="12" name="Схема 11"/>
          <p:cNvGraphicFramePr/>
          <p:nvPr>
            <p:extLst>
              <p:ext uri="{D42A27DB-BD31-4B8C-83A1-F6EECF244321}">
                <p14:modId xmlns:p14="http://schemas.microsoft.com/office/powerpoint/2010/main" val="3626133463"/>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Рисунок 3" descr="http://solasolagro.com.br/wp-content/uploads/2015/02/plantio-sa-5.jpg"/>
          <p:cNvPicPr>
            <a:picLocks noChangeAspect="1" noChangeArrowheads="1"/>
          </p:cNvPicPr>
          <p:nvPr/>
        </p:nvPicPr>
        <p:blipFill>
          <a:blip r:embed="rId7"/>
          <a:srcRect/>
          <a:stretch>
            <a:fillRect/>
          </a:stretch>
        </p:blipFill>
        <p:spPr bwMode="auto">
          <a:xfrm>
            <a:off x="285720" y="4429132"/>
            <a:ext cx="2994043" cy="2248863"/>
          </a:xfrm>
          <a:prstGeom prst="rect">
            <a:avLst/>
          </a:prstGeom>
          <a:noFill/>
          <a:ln w="9525">
            <a:noFill/>
            <a:miter lim="800000"/>
            <a:headEnd/>
            <a:tailEnd/>
          </a:ln>
        </p:spPr>
      </p:pic>
      <p:pic>
        <p:nvPicPr>
          <p:cNvPr id="7" name="Picture 5" descr="podgotovka-pochvi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00528" y="4286273"/>
            <a:ext cx="4857752" cy="2428875"/>
          </a:xfrm>
          <a:prstGeom prst="rect">
            <a:avLst/>
          </a:prstGeom>
          <a:noFill/>
          <a:ln w="38100">
            <a:solidFill>
              <a:srgbClr val="0033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87999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noChangeArrowheads="1"/>
          </p:cNvSpPr>
          <p:nvPr>
            <p:ph type="title"/>
          </p:nvPr>
        </p:nvSpPr>
        <p:spPr/>
        <p:txBody>
          <a:bodyPr>
            <a:normAutofit/>
          </a:bodyPr>
          <a:lstStyle/>
          <a:p>
            <a:pPr algn="r"/>
            <a:r>
              <a:rPr lang="uz-Cyrl-UZ" sz="4000" dirty="0"/>
              <a:t> </a:t>
            </a:r>
            <a:r>
              <a:rPr lang="ru-RU" b="1" dirty="0" err="1">
                <a:effectLst/>
              </a:rPr>
              <a:t>Ягоналаш</a:t>
            </a:r>
            <a:r>
              <a:rPr lang="ru-RU" b="1" dirty="0">
                <a:effectLst/>
              </a:rPr>
              <a:t>.</a:t>
            </a:r>
            <a:endParaRPr lang="ru-RU" sz="4000" dirty="0"/>
          </a:p>
        </p:txBody>
      </p:sp>
      <p:sp>
        <p:nvSpPr>
          <p:cNvPr id="302083" name="Rectangle 3"/>
          <p:cNvSpPr>
            <a:spLocks noGrp="1" noChangeArrowheads="1"/>
          </p:cNvSpPr>
          <p:nvPr>
            <p:ph idx="1"/>
          </p:nvPr>
        </p:nvSpPr>
        <p:spPr>
          <a:xfrm>
            <a:off x="3786182" y="1142984"/>
            <a:ext cx="5072098" cy="5429288"/>
          </a:xfrm>
        </p:spPr>
        <p:txBody>
          <a:bodyPr>
            <a:noAutofit/>
          </a:bodyPr>
          <a:lstStyle/>
          <a:p>
            <a:r>
              <a:rPr lang="ru-RU" sz="2400" dirty="0" err="1"/>
              <a:t>Бу</a:t>
            </a:r>
            <a:r>
              <a:rPr lang="ru-RU" sz="2400" dirty="0"/>
              <a:t> </a:t>
            </a:r>
            <a:r>
              <a:rPr lang="ru-RU" sz="2400" dirty="0" err="1"/>
              <a:t>парваришлашда</a:t>
            </a:r>
            <a:r>
              <a:rPr lang="ru-RU" sz="2400" dirty="0"/>
              <a:t> </a:t>
            </a:r>
            <a:r>
              <a:rPr lang="ru-RU" sz="2400" dirty="0" err="1"/>
              <a:t>энг</a:t>
            </a:r>
            <a:r>
              <a:rPr lang="ru-RU" sz="2400" dirty="0"/>
              <a:t> </a:t>
            </a:r>
            <a:r>
              <a:rPr lang="ru-RU" sz="2400" dirty="0" err="1"/>
              <a:t>мас</a:t>
            </a:r>
            <a:r>
              <a:rPr lang="uz-Cyrl-UZ" sz="2400" dirty="0"/>
              <a:t>ъ</a:t>
            </a:r>
            <a:r>
              <a:rPr lang="ru-RU" sz="2400" dirty="0" err="1"/>
              <a:t>улиятли</a:t>
            </a:r>
            <a:r>
              <a:rPr lang="ru-RU" sz="2400" dirty="0"/>
              <a:t> </a:t>
            </a:r>
            <a:r>
              <a:rPr lang="ru-RU" sz="2400" dirty="0" err="1"/>
              <a:t>ишлардан</a:t>
            </a:r>
            <a:r>
              <a:rPr lang="ru-RU" sz="2400" dirty="0"/>
              <a:t> </a:t>
            </a:r>
            <a:r>
              <a:rPr lang="ru-RU" sz="2400" dirty="0" err="1"/>
              <a:t>биридир</a:t>
            </a:r>
            <a:r>
              <a:rPr lang="ru-RU" sz="2400" dirty="0"/>
              <a:t>. </a:t>
            </a:r>
            <a:r>
              <a:rPr lang="ru-RU" sz="2400" dirty="0" err="1"/>
              <a:t>Ягоналаш</a:t>
            </a:r>
            <a:r>
              <a:rPr lang="ru-RU" sz="2400" dirty="0"/>
              <a:t> </a:t>
            </a:r>
            <a:r>
              <a:rPr lang="ru-RU" sz="2400" dirty="0" err="1"/>
              <a:t>кечиктирилса</a:t>
            </a:r>
            <a:r>
              <a:rPr lang="ru-RU" sz="2400" dirty="0"/>
              <a:t>, </a:t>
            </a:r>
            <a:r>
              <a:rPr lang="ru-RU" sz="2400" dirty="0" err="1"/>
              <a:t>ўсимлик</a:t>
            </a:r>
            <a:r>
              <a:rPr lang="ru-RU" sz="2400" dirty="0"/>
              <a:t> </a:t>
            </a:r>
            <a:r>
              <a:rPr lang="ru-RU" sz="2400" dirty="0" err="1"/>
              <a:t>илдизмеваси</a:t>
            </a:r>
            <a:r>
              <a:rPr lang="ru-RU" sz="2400" dirty="0"/>
              <a:t> </a:t>
            </a:r>
            <a:r>
              <a:rPr lang="ru-RU" sz="2400" dirty="0" err="1"/>
              <a:t>ёки</a:t>
            </a:r>
            <a:r>
              <a:rPr lang="ru-RU" sz="2400" dirty="0"/>
              <a:t> </a:t>
            </a:r>
            <a:r>
              <a:rPr lang="ru-RU" sz="2400" dirty="0" err="1"/>
              <a:t>пиёзбошлари</a:t>
            </a:r>
            <a:r>
              <a:rPr lang="ru-RU" sz="2400" dirty="0"/>
              <a:t> </a:t>
            </a:r>
            <a:r>
              <a:rPr lang="ru-RU" sz="2400" dirty="0" err="1"/>
              <a:t>майда</a:t>
            </a:r>
            <a:r>
              <a:rPr lang="ru-RU" sz="2400" dirty="0"/>
              <a:t>, </a:t>
            </a:r>
            <a:r>
              <a:rPr lang="ru-RU" sz="2400" dirty="0" err="1"/>
              <a:t>кўримсиз</a:t>
            </a:r>
            <a:r>
              <a:rPr lang="ru-RU" sz="2400" dirty="0"/>
              <a:t>, </a:t>
            </a:r>
            <a:r>
              <a:rPr lang="ru-RU" sz="2400" dirty="0" err="1"/>
              <a:t>шакли</a:t>
            </a:r>
            <a:r>
              <a:rPr lang="ru-RU" sz="2400" dirty="0"/>
              <a:t> </a:t>
            </a:r>
            <a:r>
              <a:rPr lang="ru-RU" sz="2400" dirty="0" err="1"/>
              <a:t>ўзгарган</a:t>
            </a:r>
            <a:r>
              <a:rPr lang="ru-RU" sz="2400" dirty="0"/>
              <a:t> </a:t>
            </a:r>
            <a:r>
              <a:rPr lang="ru-RU" sz="2400" dirty="0" err="1"/>
              <a:t>бўлиб</a:t>
            </a:r>
            <a:r>
              <a:rPr lang="ru-RU" sz="2400" dirty="0"/>
              <a:t>, товар </a:t>
            </a:r>
            <a:r>
              <a:rPr lang="ru-RU" sz="2400" dirty="0" err="1"/>
              <a:t>ҳосилдорлик</a:t>
            </a:r>
            <a:r>
              <a:rPr lang="ru-RU" sz="2400" dirty="0"/>
              <a:t> </a:t>
            </a:r>
            <a:r>
              <a:rPr lang="ru-RU" sz="2400" dirty="0" err="1"/>
              <a:t>кескин</a:t>
            </a:r>
            <a:r>
              <a:rPr lang="ru-RU" sz="2400" dirty="0"/>
              <a:t> </a:t>
            </a:r>
            <a:r>
              <a:rPr lang="ru-RU" sz="2400" dirty="0" err="1"/>
              <a:t>камаяди</a:t>
            </a:r>
            <a:r>
              <a:rPr lang="ru-RU" sz="2400" dirty="0"/>
              <a:t> </a:t>
            </a:r>
          </a:p>
          <a:p>
            <a:r>
              <a:rPr lang="ru-RU" sz="2400" dirty="0" err="1"/>
              <a:t>Сабзавот</a:t>
            </a:r>
            <a:r>
              <a:rPr lang="ru-RU" sz="2400" dirty="0"/>
              <a:t> </a:t>
            </a:r>
            <a:r>
              <a:rPr lang="ru-RU" sz="2400" dirty="0" err="1"/>
              <a:t>экинлари</a:t>
            </a:r>
            <a:r>
              <a:rPr lang="ru-RU" sz="2400" dirty="0"/>
              <a:t> 2-3 марта </a:t>
            </a:r>
            <a:r>
              <a:rPr lang="ru-RU" sz="2400" dirty="0" err="1"/>
              <a:t>ягоналанади</a:t>
            </a:r>
            <a:r>
              <a:rPr lang="ru-RU" sz="2400" dirty="0"/>
              <a:t>. </a:t>
            </a:r>
            <a:r>
              <a:rPr lang="ru-RU" sz="2400" dirty="0" err="1"/>
              <a:t>Биринчи</a:t>
            </a:r>
            <a:r>
              <a:rPr lang="ru-RU" sz="2400" dirty="0"/>
              <a:t> </a:t>
            </a:r>
            <a:r>
              <a:rPr lang="ru-RU" sz="2400" dirty="0" err="1"/>
              <a:t>навбатда</a:t>
            </a:r>
            <a:r>
              <a:rPr lang="ru-RU" sz="2400" dirty="0"/>
              <a:t> </a:t>
            </a:r>
            <a:r>
              <a:rPr lang="ru-RU" sz="2400" dirty="0" err="1"/>
              <a:t>нимжон</a:t>
            </a:r>
            <a:r>
              <a:rPr lang="ru-RU" sz="2400" dirty="0"/>
              <a:t>, </a:t>
            </a:r>
            <a:r>
              <a:rPr lang="ru-RU" sz="2400" dirty="0" err="1"/>
              <a:t>касал</a:t>
            </a:r>
            <a:r>
              <a:rPr lang="ru-RU" sz="2400" dirty="0"/>
              <a:t> </a:t>
            </a:r>
            <a:r>
              <a:rPr lang="ru-RU" sz="2400" dirty="0" err="1"/>
              <a:t>ўсимликлар</a:t>
            </a:r>
            <a:r>
              <a:rPr lang="ru-RU" sz="2400" dirty="0"/>
              <a:t> </a:t>
            </a:r>
            <a:r>
              <a:rPr lang="ru-RU" sz="2400" dirty="0" err="1"/>
              <a:t>юлиб</a:t>
            </a:r>
            <a:r>
              <a:rPr lang="ru-RU" sz="2400" dirty="0"/>
              <a:t> </a:t>
            </a:r>
            <a:r>
              <a:rPr lang="ru-RU" sz="2400" dirty="0" err="1"/>
              <a:t>ташланади</a:t>
            </a:r>
            <a:r>
              <a:rPr lang="ru-RU" sz="2400" dirty="0"/>
              <a:t>. </a:t>
            </a:r>
            <a:r>
              <a:rPr lang="ru-RU" sz="2400" dirty="0" err="1"/>
              <a:t>Экинлар</a:t>
            </a:r>
            <a:r>
              <a:rPr lang="ru-RU" sz="2400" dirty="0"/>
              <a:t> </a:t>
            </a:r>
            <a:r>
              <a:rPr lang="ru-RU" sz="2400" dirty="0" err="1"/>
              <a:t>кўпинча</a:t>
            </a:r>
            <a:r>
              <a:rPr lang="ru-RU" sz="2400" dirty="0"/>
              <a:t> </a:t>
            </a:r>
            <a:r>
              <a:rPr lang="ru-RU" sz="2400" dirty="0" err="1"/>
              <a:t>суғорилгандан</a:t>
            </a:r>
            <a:r>
              <a:rPr lang="ru-RU" sz="2400" dirty="0"/>
              <a:t> </a:t>
            </a:r>
            <a:r>
              <a:rPr lang="ru-RU" sz="2400" dirty="0" err="1"/>
              <a:t>кейин</a:t>
            </a:r>
            <a:r>
              <a:rPr lang="ru-RU" sz="2400" dirty="0"/>
              <a:t> </a:t>
            </a:r>
            <a:r>
              <a:rPr lang="ru-RU" sz="2400" dirty="0" err="1"/>
              <a:t>ягоналаниб</a:t>
            </a:r>
            <a:r>
              <a:rPr lang="ru-RU" sz="2400" dirty="0"/>
              <a:t>, </a:t>
            </a:r>
            <a:r>
              <a:rPr lang="ru-RU" sz="2400" dirty="0" err="1"/>
              <a:t>ортиқча</a:t>
            </a:r>
            <a:r>
              <a:rPr lang="ru-RU" sz="2400" dirty="0"/>
              <a:t> </a:t>
            </a:r>
            <a:r>
              <a:rPr lang="ru-RU" sz="2400" dirty="0" err="1"/>
              <a:t>ниҳоллар</a:t>
            </a:r>
            <a:r>
              <a:rPr lang="ru-RU" sz="2400" dirty="0"/>
              <a:t> </a:t>
            </a:r>
            <a:r>
              <a:rPr lang="ru-RU" sz="2400" dirty="0" err="1"/>
              <a:t>илдизи</a:t>
            </a:r>
            <a:r>
              <a:rPr lang="ru-RU" sz="2400" dirty="0"/>
              <a:t> </a:t>
            </a:r>
            <a:r>
              <a:rPr lang="ru-RU" sz="2400" dirty="0" err="1"/>
              <a:t>билан</a:t>
            </a:r>
            <a:r>
              <a:rPr lang="ru-RU" sz="2400" dirty="0"/>
              <a:t> </a:t>
            </a:r>
            <a:r>
              <a:rPr lang="en-US" sz="2400" dirty="0"/>
              <a:t>c</a:t>
            </a:r>
            <a:r>
              <a:rPr lang="ru-RU" sz="2400" dirty="0" err="1"/>
              <a:t>уғуриб</a:t>
            </a:r>
            <a:r>
              <a:rPr lang="ru-RU" sz="2400" dirty="0"/>
              <a:t> </a:t>
            </a:r>
            <a:r>
              <a:rPr lang="ru-RU" sz="2400" dirty="0" err="1"/>
              <a:t>ташланади</a:t>
            </a:r>
            <a:r>
              <a:rPr lang="ru-RU" sz="2400" dirty="0"/>
              <a:t>.</a:t>
            </a:r>
            <a:endParaRPr lang="ru-RU" sz="2000" dirty="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2132856"/>
            <a:ext cx="3816424" cy="3724275"/>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71414"/>
            <a:ext cx="8686800" cy="571504"/>
          </a:xfrm>
        </p:spPr>
        <p:style>
          <a:lnRef idx="2">
            <a:schemeClr val="accent2"/>
          </a:lnRef>
          <a:fillRef idx="1">
            <a:schemeClr val="lt1"/>
          </a:fillRef>
          <a:effectRef idx="0">
            <a:schemeClr val="accent2"/>
          </a:effectRef>
          <a:fontRef idx="minor">
            <a:schemeClr val="dk1"/>
          </a:fontRef>
        </p:style>
        <p:txBody>
          <a:bodyPr>
            <a:normAutofit/>
          </a:bodyPr>
          <a:lstStyle/>
          <a:p>
            <a:pPr algn="ctr"/>
            <a:r>
              <a:rPr lang="uz-Cyrl-UZ" sz="3200" b="1" dirty="0"/>
              <a:t>Ўтоқ қилиш.</a:t>
            </a:r>
            <a:endParaRPr lang="ru-RU" sz="4000" dirty="0"/>
          </a:p>
        </p:txBody>
      </p:sp>
      <p:sp>
        <p:nvSpPr>
          <p:cNvPr id="4" name="Прямоугольник 3"/>
          <p:cNvSpPr/>
          <p:nvPr/>
        </p:nvSpPr>
        <p:spPr>
          <a:xfrm>
            <a:off x="428596" y="714356"/>
            <a:ext cx="8358246" cy="3170099"/>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just" hangingPunct="0"/>
            <a:r>
              <a:rPr lang="uz-Cyrl-UZ" sz="2000" dirty="0"/>
              <a:t>Сабзавот экинлар парваришида ўтоқ ўтказиш муҳим тадбирлардан ҳисобланади. Пиёз, илдизмевали каби пастбўйли ва секин ўсадиган экинлар бегона ўтлардан, кучли қийналади. Агар экинлар бегона ўтлардан тез қисқа муддатда тозаланмаса, улар бутунлай нобуд бўлиши мумкин. Қаторлаб экилган экинлар қатор орасидаги бегона ўтлар культивация орқали, пиёз, саримсоқ, сабзи, лавлаги, турп, шолғом сингари қалин ўстириладиган экинлар орасидаги бегона ўтлар эса илдизи билан қўлда юлиб ташланади. Картошка, карам,  помидор каби экинлар орасидаги ўтлар чопиқ ва эгатларни юмшатишда йўқотилади</a:t>
            </a:r>
            <a:endParaRPr lang="ru-RU" sz="2000" dirty="0">
              <a:solidFill>
                <a:srgbClr val="0000FF"/>
              </a:solidFill>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0072" y="4005064"/>
            <a:ext cx="2913112" cy="2481064"/>
          </a:xfrm>
          <a:prstGeom prst="rect">
            <a:avLst/>
          </a:prstGeom>
        </p:spPr>
      </p:pic>
      <p:pic>
        <p:nvPicPr>
          <p:cNvPr id="5" name="Рисунок 4"/>
          <p:cNvPicPr>
            <a:picLocks noChangeAspect="1"/>
          </p:cNvPicPr>
          <p:nvPr/>
        </p:nvPicPr>
        <p:blipFill rotWithShape="1">
          <a:blip r:embed="rId3">
            <a:extLst>
              <a:ext uri="{28A0092B-C50C-407E-A947-70E740481C1C}">
                <a14:useLocalDpi xmlns:a14="http://schemas.microsoft.com/office/drawing/2010/main" val="0"/>
              </a:ext>
            </a:extLst>
          </a:blip>
          <a:srcRect b="13445"/>
          <a:stretch/>
        </p:blipFill>
        <p:spPr>
          <a:xfrm>
            <a:off x="899592" y="4149080"/>
            <a:ext cx="3646663" cy="2304256"/>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388072833"/>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Рисунок 1"/>
          <p:cNvPicPr>
            <a:picLocks noChangeAspect="1"/>
          </p:cNvPicPr>
          <p:nvPr/>
        </p:nvPicPr>
        <p:blipFill rotWithShape="1">
          <a:blip r:embed="rId7">
            <a:extLst>
              <a:ext uri="{28A0092B-C50C-407E-A947-70E740481C1C}">
                <a14:useLocalDpi xmlns:a14="http://schemas.microsoft.com/office/drawing/2010/main" val="0"/>
              </a:ext>
            </a:extLst>
          </a:blip>
          <a:srcRect b="15991"/>
          <a:stretch/>
        </p:blipFill>
        <p:spPr>
          <a:xfrm>
            <a:off x="4716016" y="4509120"/>
            <a:ext cx="3465562" cy="2200469"/>
          </a:xfrm>
          <a:prstGeom prst="rect">
            <a:avLst/>
          </a:prstGeom>
        </p:spPr>
      </p:pic>
      <p:pic>
        <p:nvPicPr>
          <p:cNvPr id="3" name="Рисунок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5576" y="4581127"/>
            <a:ext cx="3168352" cy="2225405"/>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60648"/>
            <a:ext cx="8229600" cy="1143000"/>
          </a:xfrm>
        </p:spPr>
        <p:txBody>
          <a:bodyPr>
            <a:noAutofit/>
          </a:bodyPr>
          <a:lstStyle/>
          <a:p>
            <a:r>
              <a:rPr lang="uz-Cyrl-UZ" sz="2800" b="1" dirty="0"/>
              <a:t>Эртаги картошка   навлари  ҳосилдорлигининг экиш муддатлари ва мульчалаш усулларига боғлиқлиги </a:t>
            </a:r>
            <a:endParaRPr lang="ru-RU" sz="2800" dirty="0"/>
          </a:p>
        </p:txBody>
      </p:sp>
      <p:graphicFrame>
        <p:nvGraphicFramePr>
          <p:cNvPr id="4" name="Таблица 3"/>
          <p:cNvGraphicFramePr>
            <a:graphicFrameLocks noGrp="1"/>
          </p:cNvGraphicFramePr>
          <p:nvPr>
            <p:extLst>
              <p:ext uri="{D42A27DB-BD31-4B8C-83A1-F6EECF244321}">
                <p14:modId xmlns:p14="http://schemas.microsoft.com/office/powerpoint/2010/main" val="2521795260"/>
              </p:ext>
            </p:extLst>
          </p:nvPr>
        </p:nvGraphicFramePr>
        <p:xfrm>
          <a:off x="395536" y="1844824"/>
          <a:ext cx="8229600" cy="4480560"/>
        </p:xfrm>
        <a:graphic>
          <a:graphicData uri="http://schemas.openxmlformats.org/drawingml/2006/table">
            <a:tbl>
              <a:tblPr firstRow="1" firstCol="1" lastRow="1" lastCol="1" bandRow="1" bandCol="1">
                <a:tableStyleId>{5C22544A-7EE6-4342-B048-85BDC9FD1C3A}</a:tableStyleId>
              </a:tblPr>
              <a:tblGrid>
                <a:gridCol w="1112642"/>
                <a:gridCol w="1403970"/>
                <a:gridCol w="1780885"/>
                <a:gridCol w="1557040"/>
                <a:gridCol w="1779240"/>
                <a:gridCol w="595823"/>
              </a:tblGrid>
              <a:tr h="176530">
                <a:tc rowSpan="2">
                  <a:txBody>
                    <a:bodyPr/>
                    <a:lstStyle/>
                    <a:p>
                      <a:pPr algn="ctr">
                        <a:spcAft>
                          <a:spcPts val="0"/>
                        </a:spcAft>
                      </a:pPr>
                      <a:r>
                        <a:rPr lang="uz-Cyrl-UZ" sz="1400">
                          <a:effectLst/>
                        </a:rPr>
                        <a:t>№</a:t>
                      </a:r>
                      <a:endParaRPr lang="ru-RU" sz="1400">
                        <a:effectLst/>
                      </a:endParaRPr>
                    </a:p>
                    <a:p>
                      <a:pPr algn="ctr">
                        <a:spcAft>
                          <a:spcPts val="0"/>
                        </a:spcAft>
                      </a:pPr>
                      <a:r>
                        <a:rPr lang="uz-Cyrl-UZ" sz="1400">
                          <a:effectLst/>
                        </a:rPr>
                        <a:t>т/р</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algn="ctr">
                        <a:spcAft>
                          <a:spcPts val="0"/>
                        </a:spcAft>
                      </a:pPr>
                      <a:r>
                        <a:rPr lang="uz-Cyrl-UZ" sz="1400">
                          <a:effectLst/>
                        </a:rPr>
                        <a:t>Экиш муддати</a:t>
                      </a:r>
                      <a:endParaRPr lang="ru-RU" sz="1400">
                        <a:effectLst/>
                      </a:endParaRPr>
                    </a:p>
                    <a:p>
                      <a:pPr algn="ctr">
                        <a:spcAft>
                          <a:spcPts val="0"/>
                        </a:spcAft>
                      </a:pPr>
                      <a:r>
                        <a:rPr lang="uz-Cyrl-UZ" sz="1400">
                          <a:effectLst/>
                        </a:rPr>
                        <a:t> </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algn="ctr">
                        <a:spcAft>
                          <a:spcPts val="0"/>
                        </a:spcAft>
                      </a:pPr>
                      <a:r>
                        <a:rPr lang="uz-Cyrl-UZ" sz="1400">
                          <a:effectLst/>
                        </a:rPr>
                        <a:t>Мульчалаш усули</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gridSpan="3">
                  <a:txBody>
                    <a:bodyPr/>
                    <a:lstStyle/>
                    <a:p>
                      <a:pPr algn="ctr">
                        <a:spcAft>
                          <a:spcPts val="0"/>
                        </a:spcAft>
                      </a:pPr>
                      <a:r>
                        <a:rPr lang="uz-Cyrl-UZ" sz="1400">
                          <a:effectLst/>
                        </a:rPr>
                        <a:t>Навлар бўйича ҳосилдорлик,   т/га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r>
              <a:tr h="306705">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pPr>
                      <a:r>
                        <a:rPr lang="uz-Cyrl-UZ" sz="1400">
                          <a:effectLst/>
                        </a:rPr>
                        <a:t>С а н т э     </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Л и к а р и я      </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  Қ у в о н ч - 16/56 м  </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137160">
                <a:tc>
                  <a:txBody>
                    <a:bodyPr/>
                    <a:lstStyle/>
                    <a:p>
                      <a:pPr>
                        <a:spcAft>
                          <a:spcPts val="0"/>
                        </a:spcAft>
                      </a:pPr>
                      <a:r>
                        <a:rPr lang="uz-Cyrl-UZ" sz="1400">
                          <a:effectLst/>
                        </a:rPr>
                        <a:t>1.</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rowSpan="4">
                  <a:txBody>
                    <a:bodyPr/>
                    <a:lstStyle/>
                    <a:p>
                      <a:pPr algn="ctr">
                        <a:spcAft>
                          <a:spcPts val="0"/>
                        </a:spcAft>
                      </a:pPr>
                      <a:r>
                        <a:rPr lang="uz-Cyrl-UZ" sz="1400">
                          <a:effectLst/>
                        </a:rPr>
                        <a:t> </a:t>
                      </a:r>
                      <a:endParaRPr lang="ru-RU" sz="1400">
                        <a:effectLst/>
                      </a:endParaRPr>
                    </a:p>
                    <a:p>
                      <a:pPr algn="ctr">
                        <a:spcAft>
                          <a:spcPts val="0"/>
                        </a:spcAft>
                      </a:pPr>
                      <a:r>
                        <a:rPr lang="uz-Cyrl-UZ" sz="1400">
                          <a:effectLst/>
                        </a:rPr>
                        <a:t>10-13.02</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uz-Cyrl-UZ" sz="1400">
                          <a:effectLst/>
                        </a:rPr>
                        <a:t>Мульчасиз (назорат)</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25,3</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22,8</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23,1</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137160">
                <a:tc>
                  <a:txBody>
                    <a:bodyPr/>
                    <a:lstStyle/>
                    <a:p>
                      <a:pPr>
                        <a:spcAft>
                          <a:spcPts val="0"/>
                        </a:spcAft>
                      </a:pPr>
                      <a:r>
                        <a:rPr lang="uz-Cyrl-UZ" sz="1400">
                          <a:effectLst/>
                        </a:rPr>
                        <a:t>2.</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Гўнг </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28,0</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26,1</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26,3</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147320">
                <a:tc>
                  <a:txBody>
                    <a:bodyPr/>
                    <a:lstStyle/>
                    <a:p>
                      <a:pPr>
                        <a:spcAft>
                          <a:spcPts val="0"/>
                        </a:spcAft>
                      </a:pPr>
                      <a:r>
                        <a:rPr lang="uz-Cyrl-UZ" sz="1400">
                          <a:effectLst/>
                        </a:rPr>
                        <a:t>3.</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Қалин плёнка  </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32,9</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30,4</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31,5</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137160">
                <a:tc>
                  <a:txBody>
                    <a:bodyPr/>
                    <a:lstStyle/>
                    <a:p>
                      <a:pPr>
                        <a:spcAft>
                          <a:spcPts val="0"/>
                        </a:spcAft>
                      </a:pPr>
                      <a:r>
                        <a:rPr lang="uz-Cyrl-UZ" sz="1400">
                          <a:effectLst/>
                        </a:rPr>
                        <a:t>4.</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Чигит плёнка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31,6</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29,7</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30,8</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137160">
                <a:tc>
                  <a:txBody>
                    <a:bodyPr/>
                    <a:lstStyle/>
                    <a:p>
                      <a:pPr>
                        <a:spcAft>
                          <a:spcPts val="0"/>
                        </a:spcAft>
                      </a:pPr>
                      <a:r>
                        <a:rPr lang="uz-Cyrl-UZ" sz="1400">
                          <a:effectLst/>
                        </a:rPr>
                        <a:t>5.</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rowSpan="4">
                  <a:txBody>
                    <a:bodyPr/>
                    <a:lstStyle/>
                    <a:p>
                      <a:pPr algn="ctr">
                        <a:spcAft>
                          <a:spcPts val="0"/>
                        </a:spcAft>
                      </a:pPr>
                      <a:r>
                        <a:rPr lang="uz-Cyrl-UZ" sz="1400">
                          <a:effectLst/>
                        </a:rPr>
                        <a:t> </a:t>
                      </a:r>
                      <a:endParaRPr lang="ru-RU" sz="1400">
                        <a:effectLst/>
                      </a:endParaRPr>
                    </a:p>
                    <a:p>
                      <a:pPr algn="ctr">
                        <a:spcAft>
                          <a:spcPts val="0"/>
                        </a:spcAft>
                      </a:pPr>
                      <a:r>
                        <a:rPr lang="uz-Cyrl-UZ" sz="1400">
                          <a:effectLst/>
                        </a:rPr>
                        <a:t>25-28.02</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uz-Cyrl-UZ" sz="1400">
                          <a:effectLst/>
                        </a:rPr>
                        <a:t>Мул</a:t>
                      </a:r>
                      <a:r>
                        <a:rPr lang="ru-RU" sz="1400">
                          <a:effectLst/>
                        </a:rPr>
                        <a:t>ь</a:t>
                      </a:r>
                      <a:r>
                        <a:rPr lang="uz-Cyrl-UZ" sz="1400">
                          <a:effectLst/>
                        </a:rPr>
                        <a:t>часиз (назорат)</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23,1</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21,5</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22,0</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147320">
                <a:tc>
                  <a:txBody>
                    <a:bodyPr/>
                    <a:lstStyle/>
                    <a:p>
                      <a:pPr>
                        <a:spcAft>
                          <a:spcPts val="0"/>
                        </a:spcAft>
                      </a:pPr>
                      <a:r>
                        <a:rPr lang="uz-Cyrl-UZ" sz="1400">
                          <a:effectLst/>
                        </a:rPr>
                        <a:t>6.</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Гўнг </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26,4</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23,9</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24,1</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147320">
                <a:tc>
                  <a:txBody>
                    <a:bodyPr/>
                    <a:lstStyle/>
                    <a:p>
                      <a:pPr>
                        <a:spcAft>
                          <a:spcPts val="0"/>
                        </a:spcAft>
                      </a:pPr>
                      <a:r>
                        <a:rPr lang="uz-Cyrl-UZ" sz="1400">
                          <a:effectLst/>
                        </a:rPr>
                        <a:t>7.</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Қалин плёнка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30,0</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28,0</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28,8</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147320">
                <a:tc>
                  <a:txBody>
                    <a:bodyPr/>
                    <a:lstStyle/>
                    <a:p>
                      <a:pPr>
                        <a:spcAft>
                          <a:spcPts val="0"/>
                        </a:spcAft>
                      </a:pPr>
                      <a:r>
                        <a:rPr lang="uz-Cyrl-UZ" sz="1400">
                          <a:effectLst/>
                        </a:rPr>
                        <a:t>8.</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Чигит плёнка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29,1</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27,4</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28,0</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147320">
                <a:tc>
                  <a:txBody>
                    <a:bodyPr/>
                    <a:lstStyle/>
                    <a:p>
                      <a:pPr>
                        <a:spcAft>
                          <a:spcPts val="0"/>
                        </a:spcAft>
                      </a:pPr>
                      <a:r>
                        <a:rPr lang="uz-Cyrl-UZ" sz="1400">
                          <a:effectLst/>
                        </a:rPr>
                        <a:t>9.</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rowSpan="4">
                  <a:txBody>
                    <a:bodyPr/>
                    <a:lstStyle/>
                    <a:p>
                      <a:pPr algn="ctr">
                        <a:spcAft>
                          <a:spcPts val="0"/>
                        </a:spcAft>
                      </a:pPr>
                      <a:r>
                        <a:rPr lang="uz-Cyrl-UZ" sz="1400">
                          <a:effectLst/>
                        </a:rPr>
                        <a:t>12-15.03</a:t>
                      </a:r>
                      <a:endParaRPr lang="ru-RU" sz="1400">
                        <a:effectLst/>
                      </a:endParaRPr>
                    </a:p>
                    <a:p>
                      <a:pPr algn="ctr">
                        <a:spcAft>
                          <a:spcPts val="0"/>
                        </a:spcAft>
                      </a:pPr>
                      <a:r>
                        <a:rPr lang="uz-Cyrl-UZ" sz="1400">
                          <a:effectLst/>
                        </a:rPr>
                        <a:t>(ст.)</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uz-Cyrl-UZ" sz="1400">
                          <a:effectLst/>
                        </a:rPr>
                        <a:t>Мульчасиз (назорат)</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19,6</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19,0</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19,2</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147320">
                <a:tc>
                  <a:txBody>
                    <a:bodyPr/>
                    <a:lstStyle/>
                    <a:p>
                      <a:pPr>
                        <a:spcAft>
                          <a:spcPts val="0"/>
                        </a:spcAft>
                      </a:pPr>
                      <a:r>
                        <a:rPr lang="uz-Cyrl-UZ" sz="1400">
                          <a:effectLst/>
                        </a:rPr>
                        <a:t>10.</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Гўнг </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22,3</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20,8</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20,6</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147320">
                <a:tc>
                  <a:txBody>
                    <a:bodyPr/>
                    <a:lstStyle/>
                    <a:p>
                      <a:pPr>
                        <a:spcAft>
                          <a:spcPts val="0"/>
                        </a:spcAft>
                      </a:pPr>
                      <a:r>
                        <a:rPr lang="uz-Cyrl-UZ" sz="1400">
                          <a:effectLst/>
                        </a:rPr>
                        <a:t>11.</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Қалин плёнка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26,7</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23,4</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24,4</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r>
              <a:tr h="147320">
                <a:tc>
                  <a:txBody>
                    <a:bodyPr/>
                    <a:lstStyle/>
                    <a:p>
                      <a:pPr>
                        <a:spcAft>
                          <a:spcPts val="0"/>
                        </a:spcAft>
                      </a:pPr>
                      <a:r>
                        <a:rPr lang="uz-Cyrl-UZ" sz="1400">
                          <a:effectLst/>
                        </a:rPr>
                        <a:t>12.</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ru-RU"/>
                    </a:p>
                  </a:txBody>
                  <a:tcPr/>
                </a:tc>
                <a:tc>
                  <a:txBody>
                    <a:bodyPr/>
                    <a:lstStyle/>
                    <a:p>
                      <a:pPr>
                        <a:spcAft>
                          <a:spcPts val="0"/>
                        </a:spcAft>
                      </a:pPr>
                      <a:r>
                        <a:rPr lang="uz-Cyrl-UZ" sz="1400">
                          <a:effectLst/>
                        </a:rPr>
                        <a:t>Чигит плёнка</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25,0</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a:effectLst/>
                        </a:rPr>
                        <a:t>23,1</a:t>
                      </a:r>
                      <a:endParaRPr lang="ru-RU"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uz-Cyrl-UZ" sz="1400" dirty="0">
                          <a:effectLst/>
                        </a:rPr>
                        <a:t>24,0</a:t>
                      </a:r>
                      <a:endParaRPr lang="ru-RU" sz="1400" dirty="0">
                        <a:effectLst/>
                        <a:latin typeface="Times New Roman" panose="02020603050405020304" pitchFamily="18" charset="0"/>
                        <a:ea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3861395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4276628838"/>
              </p:ext>
            </p:extLst>
          </p:nvPr>
        </p:nvGraphicFramePr>
        <p:xfrm>
          <a:off x="0" y="142852"/>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Рисунок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88024" y="4293096"/>
            <a:ext cx="3611116" cy="2088232"/>
          </a:xfrm>
          <a:prstGeom prst="rect">
            <a:avLst/>
          </a:prstGeom>
        </p:spPr>
      </p:pic>
      <p:pic>
        <p:nvPicPr>
          <p:cNvPr id="3" name="Рисунок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9552" y="4293096"/>
            <a:ext cx="3456384" cy="2232248"/>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250825" y="765175"/>
            <a:ext cx="8569325" cy="2020883"/>
          </a:xfrm>
        </p:spPr>
        <p:txBody>
          <a:bodyPr>
            <a:noAutofit/>
          </a:bodyPr>
          <a:lstStyle/>
          <a:p>
            <a:r>
              <a:rPr lang="ru-RU" sz="1800" dirty="0" err="1"/>
              <a:t>Бу</a:t>
            </a:r>
            <a:r>
              <a:rPr lang="ru-RU" sz="1800" dirty="0"/>
              <a:t> </a:t>
            </a:r>
            <a:r>
              <a:rPr lang="ru-RU" sz="1800" dirty="0" err="1"/>
              <a:t>тадбир</a:t>
            </a:r>
            <a:r>
              <a:rPr lang="ru-RU" sz="1800" dirty="0"/>
              <a:t> </a:t>
            </a:r>
            <a:r>
              <a:rPr lang="ru-RU" sz="1800" dirty="0" err="1"/>
              <a:t>қатқалоқни</a:t>
            </a:r>
            <a:r>
              <a:rPr lang="ru-RU" sz="1800" dirty="0"/>
              <a:t> </a:t>
            </a:r>
            <a:r>
              <a:rPr lang="ru-RU" sz="1800" dirty="0" err="1"/>
              <a:t>бузиш</a:t>
            </a:r>
            <a:r>
              <a:rPr lang="ru-RU" sz="1800" dirty="0"/>
              <a:t>, </a:t>
            </a:r>
            <a:r>
              <a:rPr lang="ru-RU" sz="1800" dirty="0" err="1"/>
              <a:t>бегона</a:t>
            </a:r>
            <a:r>
              <a:rPr lang="ru-RU" sz="1800" dirty="0"/>
              <a:t> </a:t>
            </a:r>
            <a:r>
              <a:rPr lang="ru-RU" sz="1800" dirty="0" err="1"/>
              <a:t>ўтларни</a:t>
            </a:r>
            <a:r>
              <a:rPr lang="ru-RU" sz="1800" dirty="0"/>
              <a:t> </a:t>
            </a:r>
            <a:r>
              <a:rPr lang="ru-RU" sz="1800" dirty="0" err="1"/>
              <a:t>йўқотиш</a:t>
            </a:r>
            <a:r>
              <a:rPr lang="ru-RU" sz="1800" dirty="0"/>
              <a:t>, </a:t>
            </a:r>
            <a:r>
              <a:rPr lang="ru-RU" sz="1800" dirty="0" err="1"/>
              <a:t>тупроқни</a:t>
            </a:r>
            <a:r>
              <a:rPr lang="ru-RU" sz="1800" dirty="0"/>
              <a:t> </a:t>
            </a:r>
            <a:r>
              <a:rPr lang="ru-RU" sz="1800" dirty="0" err="1"/>
              <a:t>юмшатиш</a:t>
            </a:r>
            <a:r>
              <a:rPr lang="ru-RU" sz="1800" dirty="0"/>
              <a:t>, </a:t>
            </a:r>
            <a:r>
              <a:rPr lang="ru-RU" sz="1800" dirty="0" err="1"/>
              <a:t>унинг</a:t>
            </a:r>
            <a:r>
              <a:rPr lang="ru-RU" sz="1800" dirty="0"/>
              <a:t> </a:t>
            </a:r>
            <a:r>
              <a:rPr lang="ru-RU" sz="1800" dirty="0" err="1"/>
              <a:t>аэрациясини</a:t>
            </a:r>
            <a:r>
              <a:rPr lang="ru-RU" sz="1800" dirty="0"/>
              <a:t> </a:t>
            </a:r>
            <a:r>
              <a:rPr lang="ru-RU" sz="1800" dirty="0" err="1"/>
              <a:t>яхшилаш</a:t>
            </a:r>
            <a:r>
              <a:rPr lang="ru-RU" sz="1800" dirty="0"/>
              <a:t> </a:t>
            </a:r>
            <a:r>
              <a:rPr lang="ru-RU" sz="1800" dirty="0" err="1"/>
              <a:t>ва</a:t>
            </a:r>
            <a:r>
              <a:rPr lang="ru-RU" sz="1800" dirty="0"/>
              <a:t> </a:t>
            </a:r>
            <a:r>
              <a:rPr lang="ru-RU" sz="1800" dirty="0" err="1"/>
              <a:t>тупроқда</a:t>
            </a:r>
            <a:r>
              <a:rPr lang="ru-RU" sz="1800" dirty="0"/>
              <a:t> намни </a:t>
            </a:r>
            <a:r>
              <a:rPr lang="ru-RU" sz="1800" dirty="0" err="1"/>
              <a:t>сақлаб</a:t>
            </a:r>
            <a:r>
              <a:rPr lang="ru-RU" sz="1800" dirty="0"/>
              <a:t> </a:t>
            </a:r>
            <a:r>
              <a:rPr lang="ru-RU" sz="1800" dirty="0" err="1"/>
              <a:t>қолиш</a:t>
            </a:r>
            <a:r>
              <a:rPr lang="ru-RU" sz="1800" dirty="0"/>
              <a:t> </a:t>
            </a:r>
            <a:r>
              <a:rPr lang="ru-RU" sz="1800" dirty="0" err="1"/>
              <a:t>мақсадида</a:t>
            </a:r>
            <a:r>
              <a:rPr lang="ru-RU" sz="1800" dirty="0"/>
              <a:t> </a:t>
            </a:r>
            <a:r>
              <a:rPr lang="ru-RU" sz="1800" dirty="0" err="1"/>
              <a:t>ўтказилади</a:t>
            </a:r>
            <a:r>
              <a:rPr lang="ru-RU" sz="1800" dirty="0"/>
              <a:t>.</a:t>
            </a:r>
          </a:p>
          <a:p>
            <a:r>
              <a:rPr lang="ru-RU" sz="1800" dirty="0" err="1"/>
              <a:t>Биринчи</a:t>
            </a:r>
            <a:r>
              <a:rPr lang="ru-RU" sz="1800" dirty="0"/>
              <a:t> </a:t>
            </a:r>
            <a:r>
              <a:rPr lang="ru-RU" sz="1800" dirty="0" err="1"/>
              <a:t>ишлов</a:t>
            </a:r>
            <a:r>
              <a:rPr lang="ru-RU" sz="1800" dirty="0"/>
              <a:t> </a:t>
            </a:r>
            <a:r>
              <a:rPr lang="ru-RU" sz="1800" dirty="0" err="1"/>
              <a:t>майсалар</a:t>
            </a:r>
            <a:r>
              <a:rPr lang="ru-RU" sz="1800" dirty="0"/>
              <a:t> </a:t>
            </a:r>
            <a:r>
              <a:rPr lang="ru-RU" sz="1800" dirty="0" err="1"/>
              <a:t>кўкариб</a:t>
            </a:r>
            <a:r>
              <a:rPr lang="ru-RU" sz="1800" dirty="0"/>
              <a:t> </a:t>
            </a:r>
            <a:r>
              <a:rPr lang="ru-RU" sz="1800" dirty="0" err="1"/>
              <a:t>чиққанда</a:t>
            </a:r>
            <a:r>
              <a:rPr lang="ru-RU" sz="1800" dirty="0"/>
              <a:t> </a:t>
            </a:r>
            <a:r>
              <a:rPr lang="ru-RU" sz="1800" dirty="0" err="1"/>
              <a:t>ёки</a:t>
            </a:r>
            <a:r>
              <a:rPr lang="ru-RU" sz="1800" dirty="0"/>
              <a:t> </a:t>
            </a:r>
            <a:r>
              <a:rPr lang="ru-RU" sz="1800" dirty="0" err="1"/>
              <a:t>кўчатлар</a:t>
            </a:r>
            <a:r>
              <a:rPr lang="ru-RU" sz="1800" dirty="0"/>
              <a:t> </a:t>
            </a:r>
            <a:r>
              <a:rPr lang="ru-RU" sz="1800" dirty="0" err="1"/>
              <a:t>тутганда</a:t>
            </a:r>
            <a:r>
              <a:rPr lang="ru-RU" sz="1800" dirty="0"/>
              <a:t> </a:t>
            </a:r>
            <a:r>
              <a:rPr lang="ru-RU" sz="1800" dirty="0" err="1"/>
              <a:t>ўтказилиб</a:t>
            </a:r>
            <a:r>
              <a:rPr lang="ru-RU" sz="1800" dirty="0"/>
              <a:t>, </a:t>
            </a:r>
            <a:r>
              <a:rPr lang="ru-RU" sz="1800" dirty="0" err="1"/>
              <a:t>кейингилари</a:t>
            </a:r>
            <a:r>
              <a:rPr lang="ru-RU" sz="1800" dirty="0"/>
              <a:t> </a:t>
            </a:r>
            <a:r>
              <a:rPr lang="ru-RU" sz="1800" dirty="0" err="1"/>
              <a:t>ҳар</a:t>
            </a:r>
            <a:r>
              <a:rPr lang="ru-RU" sz="1800" dirty="0"/>
              <a:t> </a:t>
            </a:r>
            <a:r>
              <a:rPr lang="ru-RU" sz="1800" dirty="0" err="1"/>
              <a:t>суғориш</a:t>
            </a:r>
            <a:r>
              <a:rPr lang="ru-RU" sz="1800" dirty="0"/>
              <a:t> </a:t>
            </a:r>
            <a:r>
              <a:rPr lang="ru-RU" sz="1800" dirty="0" err="1"/>
              <a:t>ёки</a:t>
            </a:r>
            <a:r>
              <a:rPr lang="ru-RU" sz="1800" dirty="0"/>
              <a:t> </a:t>
            </a:r>
            <a:r>
              <a:rPr lang="ru-RU" sz="1800" dirty="0" err="1"/>
              <a:t>ёмғирдан</a:t>
            </a:r>
            <a:r>
              <a:rPr lang="ru-RU" sz="1800" dirty="0"/>
              <a:t> </a:t>
            </a:r>
            <a:r>
              <a:rPr lang="ru-RU" sz="1800" dirty="0" err="1"/>
              <a:t>сўнг</a:t>
            </a:r>
            <a:r>
              <a:rPr lang="ru-RU" sz="1800" dirty="0"/>
              <a:t> </a:t>
            </a:r>
            <a:r>
              <a:rPr lang="ru-RU" sz="1800" dirty="0" err="1"/>
              <a:t>амалга</a:t>
            </a:r>
            <a:r>
              <a:rPr lang="ru-RU" sz="1800" dirty="0"/>
              <a:t> </a:t>
            </a:r>
            <a:r>
              <a:rPr lang="ru-RU" sz="1800" dirty="0" err="1"/>
              <a:t>оширилади</a:t>
            </a:r>
            <a:r>
              <a:rPr lang="ru-RU" sz="1800" dirty="0"/>
              <a:t>. </a:t>
            </a:r>
            <a:r>
              <a:rPr lang="ru-RU" sz="1800" dirty="0" err="1"/>
              <a:t>Охирги</a:t>
            </a:r>
            <a:r>
              <a:rPr lang="ru-RU" sz="1800" dirty="0"/>
              <a:t> культивация </a:t>
            </a:r>
            <a:r>
              <a:rPr lang="ru-RU" sz="1800" dirty="0" err="1"/>
              <a:t>ўсимлик</a:t>
            </a:r>
            <a:r>
              <a:rPr lang="ru-RU" sz="1800" dirty="0"/>
              <a:t> </a:t>
            </a:r>
            <a:r>
              <a:rPr lang="ru-RU" sz="1800" dirty="0" err="1"/>
              <a:t>қаторлари</a:t>
            </a:r>
            <a:r>
              <a:rPr lang="ru-RU" sz="1800" dirty="0"/>
              <a:t> </a:t>
            </a:r>
            <a:r>
              <a:rPr lang="ru-RU" sz="1800" dirty="0" err="1"/>
              <a:t>бир-бирига</a:t>
            </a:r>
            <a:r>
              <a:rPr lang="ru-RU" sz="1800" dirty="0"/>
              <a:t> </a:t>
            </a:r>
            <a:r>
              <a:rPr lang="ru-RU" sz="1800" dirty="0" err="1"/>
              <a:t>туташганда</a:t>
            </a:r>
            <a:r>
              <a:rPr lang="ru-RU" sz="1800" dirty="0"/>
              <a:t> </a:t>
            </a:r>
            <a:r>
              <a:rPr lang="ru-RU" sz="1800" dirty="0" err="1"/>
              <a:t>бажарилади</a:t>
            </a:r>
            <a:r>
              <a:rPr lang="ru-RU" sz="1800" dirty="0"/>
              <a:t> </a:t>
            </a:r>
            <a:r>
              <a:rPr lang="ru-RU" sz="1800" dirty="0" err="1"/>
              <a:t>ва</a:t>
            </a:r>
            <a:r>
              <a:rPr lang="ru-RU" sz="1800" dirty="0"/>
              <a:t> </a:t>
            </a:r>
            <a:r>
              <a:rPr lang="uz-Cyrl-UZ" sz="1800" dirty="0"/>
              <a:t>у</a:t>
            </a:r>
            <a:r>
              <a:rPr lang="ru-RU" sz="1800" dirty="0" err="1"/>
              <a:t>ндан</a:t>
            </a:r>
            <a:r>
              <a:rPr lang="ru-RU" sz="1800" dirty="0"/>
              <a:t> </a:t>
            </a:r>
            <a:r>
              <a:rPr lang="ru-RU" sz="1800" dirty="0" err="1"/>
              <a:t>сўнг</a:t>
            </a:r>
            <a:r>
              <a:rPr lang="ru-RU" sz="1800" dirty="0"/>
              <a:t> </a:t>
            </a:r>
            <a:r>
              <a:rPr lang="ru-RU" sz="1800" dirty="0" err="1"/>
              <a:t>ишлов</a:t>
            </a:r>
            <a:r>
              <a:rPr lang="ru-RU" sz="1800" dirty="0"/>
              <a:t> </a:t>
            </a:r>
            <a:r>
              <a:rPr lang="ru-RU" sz="1800" dirty="0" err="1"/>
              <a:t>тўхтатилади</a:t>
            </a:r>
            <a:r>
              <a:rPr lang="ru-RU" sz="1800" dirty="0"/>
              <a:t>. </a:t>
            </a:r>
            <a:r>
              <a:rPr lang="ru-RU" sz="1800" dirty="0" err="1"/>
              <a:t>Кучли</a:t>
            </a:r>
            <a:r>
              <a:rPr lang="ru-RU" sz="1800" dirty="0"/>
              <a:t> </a:t>
            </a:r>
            <a:r>
              <a:rPr lang="ru-RU" sz="1800" dirty="0" err="1"/>
              <a:t>ўсувчи</a:t>
            </a:r>
            <a:r>
              <a:rPr lang="ru-RU" sz="1800" dirty="0"/>
              <a:t> картошка, помидор,  карам </a:t>
            </a:r>
            <a:r>
              <a:rPr lang="ru-RU" sz="1800" dirty="0" err="1"/>
              <a:t>каби</a:t>
            </a:r>
            <a:r>
              <a:rPr lang="ru-RU" sz="1800" dirty="0"/>
              <a:t> </a:t>
            </a:r>
            <a:r>
              <a:rPr lang="ru-RU" sz="1800" dirty="0" err="1"/>
              <a:t>экинлар</a:t>
            </a:r>
            <a:r>
              <a:rPr lang="ru-RU" sz="1800" dirty="0"/>
              <a:t> </a:t>
            </a:r>
            <a:r>
              <a:rPr lang="ru-RU" sz="1800" dirty="0" err="1"/>
              <a:t>қатор</a:t>
            </a:r>
            <a:r>
              <a:rPr lang="ru-RU" sz="1800" dirty="0"/>
              <a:t> </a:t>
            </a:r>
            <a:r>
              <a:rPr lang="ru-RU" sz="1800" dirty="0" err="1"/>
              <a:t>орасининг</a:t>
            </a:r>
            <a:r>
              <a:rPr lang="ru-RU" sz="1800" dirty="0"/>
              <a:t> </a:t>
            </a:r>
            <a:r>
              <a:rPr lang="ru-RU" sz="1800" dirty="0" err="1"/>
              <a:t>туташиши</a:t>
            </a:r>
            <a:r>
              <a:rPr lang="ru-RU" sz="1800" dirty="0"/>
              <a:t> </a:t>
            </a:r>
            <a:r>
              <a:rPr lang="ru-RU" sz="1800" dirty="0" err="1"/>
              <a:t>нисбатан</a:t>
            </a:r>
            <a:r>
              <a:rPr lang="ru-RU" sz="1800" dirty="0"/>
              <a:t> </a:t>
            </a:r>
            <a:r>
              <a:rPr lang="ru-RU" sz="1800" dirty="0" err="1"/>
              <a:t>жадал</a:t>
            </a:r>
            <a:r>
              <a:rPr lang="ru-RU" sz="1800" dirty="0"/>
              <a:t> </a:t>
            </a:r>
            <a:r>
              <a:rPr lang="ru-RU" sz="1800" dirty="0" err="1"/>
              <a:t>боради</a:t>
            </a:r>
            <a:r>
              <a:rPr lang="ru-RU" sz="1700" dirty="0" smtClean="0"/>
              <a:t>.</a:t>
            </a:r>
            <a:endParaRPr lang="ru-RU" sz="1700" dirty="0" smtClean="0">
              <a:solidFill>
                <a:srgbClr val="0000FF"/>
              </a:solidFill>
              <a:latin typeface="Times New Roman" pitchFamily="18" charset="0"/>
            </a:endParaRPr>
          </a:p>
        </p:txBody>
      </p:sp>
      <p:sp>
        <p:nvSpPr>
          <p:cNvPr id="118786" name="Rectangle 2"/>
          <p:cNvSpPr>
            <a:spLocks noGrp="1" noChangeArrowheads="1"/>
          </p:cNvSpPr>
          <p:nvPr>
            <p:ph type="title"/>
          </p:nvPr>
        </p:nvSpPr>
        <p:spPr>
          <a:xfrm>
            <a:off x="442913" y="188913"/>
            <a:ext cx="8449567" cy="503237"/>
          </a:xfrm>
        </p:spPr>
        <p:style>
          <a:lnRef idx="3">
            <a:schemeClr val="lt1"/>
          </a:lnRef>
          <a:fillRef idx="1">
            <a:schemeClr val="accent1"/>
          </a:fillRef>
          <a:effectRef idx="1">
            <a:schemeClr val="accent1"/>
          </a:effectRef>
          <a:fontRef idx="minor">
            <a:schemeClr val="lt1"/>
          </a:fontRef>
        </p:style>
        <p:txBody>
          <a:bodyPr>
            <a:noAutofit/>
          </a:bodyPr>
          <a:lstStyle/>
          <a:p>
            <a:pPr algn="ctr">
              <a:defRPr/>
            </a:pPr>
            <a:r>
              <a:rPr lang="ru-RU" sz="2800" b="1" dirty="0" err="1"/>
              <a:t>Қатор</a:t>
            </a:r>
            <a:r>
              <a:rPr lang="ru-RU" sz="2800" b="1" dirty="0"/>
              <a:t> </a:t>
            </a:r>
            <a:r>
              <a:rPr lang="ru-RU" sz="2800" b="1" dirty="0" err="1"/>
              <a:t>ораларини</a:t>
            </a:r>
            <a:r>
              <a:rPr lang="ru-RU" sz="2800" b="1" dirty="0"/>
              <a:t> </a:t>
            </a:r>
            <a:r>
              <a:rPr lang="ru-RU" sz="2800" b="1" dirty="0" err="1"/>
              <a:t>ишлаш</a:t>
            </a:r>
            <a:r>
              <a:rPr lang="ru-RU" sz="2800" b="1" dirty="0"/>
              <a:t> (культивация)</a:t>
            </a:r>
            <a:endParaRPr lang="ru-RU" sz="2800" i="1"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2040" y="3645024"/>
            <a:ext cx="3653107" cy="2736304"/>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3717032"/>
            <a:ext cx="3460838" cy="2592288"/>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4275848100"/>
              </p:ext>
            </p:extLst>
          </p:nvPr>
        </p:nvGraphicFramePr>
        <p:xfrm>
          <a:off x="142876" y="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122" name="Picture 2" descr="C:\КАФЕДРА\Укув услубий мажмуалар\Усимликшунослик ва Пахтачилик фанидан мажмуалар\Усим-пахтачилик_мавзулар презинтацияси\10 Илдизмевали экинларнинг  аҳамияти. Канд лавлаги\svekla.jpg"/>
          <p:cNvPicPr>
            <a:picLocks noChangeAspect="1" noChangeArrowheads="1"/>
          </p:cNvPicPr>
          <p:nvPr/>
        </p:nvPicPr>
        <p:blipFill>
          <a:blip r:embed="rId7"/>
          <a:srcRect/>
          <a:stretch>
            <a:fillRect/>
          </a:stretch>
        </p:blipFill>
        <p:spPr bwMode="auto">
          <a:xfrm>
            <a:off x="500034" y="3929066"/>
            <a:ext cx="4024314" cy="2686230"/>
          </a:xfrm>
          <a:prstGeom prst="rect">
            <a:avLst/>
          </a:prstGeom>
          <a:noFill/>
        </p:spPr>
      </p:pic>
      <p:pic>
        <p:nvPicPr>
          <p:cNvPr id="2" name="Рисунок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89589" y="4077072"/>
            <a:ext cx="3538567" cy="2376264"/>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xfrm>
            <a:off x="442913" y="188913"/>
            <a:ext cx="5700723" cy="503237"/>
          </a:xfrm>
        </p:spPr>
        <p:style>
          <a:lnRef idx="3">
            <a:schemeClr val="lt1"/>
          </a:lnRef>
          <a:fillRef idx="1">
            <a:schemeClr val="accent1"/>
          </a:fillRef>
          <a:effectRef idx="1">
            <a:schemeClr val="accent1"/>
          </a:effectRef>
          <a:fontRef idx="minor">
            <a:schemeClr val="lt1"/>
          </a:fontRef>
        </p:style>
        <p:txBody>
          <a:bodyPr>
            <a:noAutofit/>
          </a:bodyPr>
          <a:lstStyle/>
          <a:p>
            <a:pPr algn="ctr">
              <a:defRPr/>
            </a:pPr>
            <a:r>
              <a:rPr lang="ru-RU" sz="3600" b="1" dirty="0" err="1"/>
              <a:t>Озиқлантириш</a:t>
            </a:r>
            <a:r>
              <a:rPr lang="ru-RU" sz="3600" b="1" dirty="0"/>
              <a:t>.</a:t>
            </a:r>
            <a:endParaRPr lang="ru-RU" sz="3600" i="1"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27652" name="Picture 4" descr="C:\КАФЕДРА\Укув услубий мажмуалар\Усимликшунослик ва Пахтачилик фанидан мажмуалар\Усимликшунослик расмлар\3.Сули\Етиштириш\images (6).jpg"/>
          <p:cNvPicPr>
            <a:picLocks noChangeAspect="1" noChangeArrowheads="1"/>
          </p:cNvPicPr>
          <p:nvPr/>
        </p:nvPicPr>
        <p:blipFill>
          <a:blip r:embed="rId2"/>
          <a:srcRect b="4601"/>
          <a:stretch>
            <a:fillRect/>
          </a:stretch>
        </p:blipFill>
        <p:spPr bwMode="auto">
          <a:xfrm>
            <a:off x="500034" y="3214686"/>
            <a:ext cx="4429156" cy="2928958"/>
          </a:xfrm>
          <a:prstGeom prst="rect">
            <a:avLst/>
          </a:prstGeom>
          <a:noFill/>
        </p:spPr>
      </p:pic>
      <p:pic>
        <p:nvPicPr>
          <p:cNvPr id="27653" name="Picture 5" descr="C:\КАФЕДРА\Укув услубий мажмуалар\Усимликшунослик ва Пахтачилик фанидан мажмуалар\Усимликшунослик расмлар\3.Сули\Етиштириш\fertilizer_1_0.jpg"/>
          <p:cNvPicPr>
            <a:picLocks noChangeAspect="1" noChangeArrowheads="1"/>
          </p:cNvPicPr>
          <p:nvPr/>
        </p:nvPicPr>
        <p:blipFill>
          <a:blip r:embed="rId3"/>
          <a:srcRect/>
          <a:stretch>
            <a:fillRect/>
          </a:stretch>
        </p:blipFill>
        <p:spPr bwMode="auto">
          <a:xfrm>
            <a:off x="4857752" y="3214686"/>
            <a:ext cx="3795216" cy="2855912"/>
          </a:xfrm>
          <a:prstGeom prst="rect">
            <a:avLst/>
          </a:prstGeom>
          <a:noFill/>
        </p:spPr>
      </p:pic>
      <p:sp>
        <p:nvSpPr>
          <p:cNvPr id="4" name="Объект 3"/>
          <p:cNvSpPr>
            <a:spLocks noGrp="1"/>
          </p:cNvSpPr>
          <p:nvPr>
            <p:ph idx="1"/>
          </p:nvPr>
        </p:nvSpPr>
        <p:spPr>
          <a:xfrm>
            <a:off x="107504" y="764704"/>
            <a:ext cx="8784976" cy="2520280"/>
          </a:xfrm>
        </p:spPr>
        <p:txBody>
          <a:bodyPr>
            <a:normAutofit fontScale="85000" lnSpcReduction="10000"/>
          </a:bodyPr>
          <a:lstStyle/>
          <a:p>
            <a:r>
              <a:rPr lang="ru-RU" dirty="0" err="1"/>
              <a:t>Ҳосилнинг</a:t>
            </a:r>
            <a:r>
              <a:rPr lang="ru-RU" dirty="0"/>
              <a:t> </a:t>
            </a:r>
            <a:r>
              <a:rPr lang="ru-RU" dirty="0" err="1"/>
              <a:t>миқдори</a:t>
            </a:r>
            <a:r>
              <a:rPr lang="ru-RU" dirty="0"/>
              <a:t> </a:t>
            </a:r>
            <a:r>
              <a:rPr lang="ru-RU" dirty="0" err="1"/>
              <a:t>ва</a:t>
            </a:r>
            <a:r>
              <a:rPr lang="ru-RU" dirty="0"/>
              <a:t> </a:t>
            </a:r>
            <a:r>
              <a:rPr lang="ru-RU" dirty="0" err="1"/>
              <a:t>сифатига</a:t>
            </a:r>
            <a:r>
              <a:rPr lang="ru-RU" dirty="0"/>
              <a:t> </a:t>
            </a:r>
            <a:r>
              <a:rPr lang="ru-RU" dirty="0" err="1"/>
              <a:t>сезиларли</a:t>
            </a:r>
            <a:r>
              <a:rPr lang="ru-RU" dirty="0"/>
              <a:t> </a:t>
            </a:r>
            <a:r>
              <a:rPr lang="ru-RU" dirty="0" err="1"/>
              <a:t>таъсир</a:t>
            </a:r>
            <a:r>
              <a:rPr lang="ru-RU" dirty="0"/>
              <a:t> </a:t>
            </a:r>
            <a:r>
              <a:rPr lang="ru-RU" dirty="0" err="1"/>
              <a:t>этувчи</a:t>
            </a:r>
            <a:r>
              <a:rPr lang="ru-RU" dirty="0"/>
              <a:t> </a:t>
            </a:r>
            <a:r>
              <a:rPr lang="ru-RU" dirty="0" err="1"/>
              <a:t>тадбирлардан</a:t>
            </a:r>
            <a:r>
              <a:rPr lang="ru-RU" dirty="0"/>
              <a:t> </a:t>
            </a:r>
            <a:r>
              <a:rPr lang="ru-RU" dirty="0" err="1"/>
              <a:t>бири</a:t>
            </a:r>
            <a:r>
              <a:rPr lang="ru-RU" dirty="0"/>
              <a:t> </a:t>
            </a:r>
            <a:r>
              <a:rPr lang="ru-RU" dirty="0" err="1"/>
              <a:t>ҳисобланади</a:t>
            </a:r>
            <a:r>
              <a:rPr lang="ru-RU" dirty="0"/>
              <a:t>. </a:t>
            </a:r>
            <a:r>
              <a:rPr lang="ru-RU" dirty="0" err="1"/>
              <a:t>Сабзавот</a:t>
            </a:r>
            <a:r>
              <a:rPr lang="ru-RU" dirty="0"/>
              <a:t> </a:t>
            </a:r>
            <a:r>
              <a:rPr lang="ru-RU" dirty="0" err="1"/>
              <a:t>экинлари</a:t>
            </a:r>
            <a:r>
              <a:rPr lang="ru-RU" dirty="0"/>
              <a:t> 2-3 марта, </a:t>
            </a:r>
            <a:r>
              <a:rPr lang="ru-RU" dirty="0" err="1"/>
              <a:t>яьни</a:t>
            </a:r>
            <a:r>
              <a:rPr lang="ru-RU" dirty="0"/>
              <a:t> </a:t>
            </a:r>
            <a:r>
              <a:rPr lang="ru-RU" dirty="0" err="1"/>
              <a:t>униб</a:t>
            </a:r>
            <a:r>
              <a:rPr lang="ru-RU" dirty="0"/>
              <a:t> </a:t>
            </a:r>
            <a:r>
              <a:rPr lang="ru-RU" dirty="0" err="1"/>
              <a:t>чиқиш</a:t>
            </a:r>
            <a:r>
              <a:rPr lang="ru-RU" dirty="0"/>
              <a:t> </a:t>
            </a:r>
            <a:r>
              <a:rPr lang="ru-RU" dirty="0" err="1"/>
              <a:t>ҳосил</a:t>
            </a:r>
            <a:r>
              <a:rPr lang="ru-RU" dirty="0"/>
              <a:t> </a:t>
            </a:r>
            <a:r>
              <a:rPr lang="ru-RU" dirty="0" err="1"/>
              <a:t>туплашдан</a:t>
            </a:r>
            <a:r>
              <a:rPr lang="ru-RU" dirty="0"/>
              <a:t> </a:t>
            </a:r>
            <a:r>
              <a:rPr lang="ru-RU" dirty="0" err="1"/>
              <a:t>олдин</a:t>
            </a:r>
            <a:r>
              <a:rPr lang="ru-RU" dirty="0"/>
              <a:t> </a:t>
            </a:r>
            <a:r>
              <a:rPr lang="ru-RU" dirty="0" err="1"/>
              <a:t>ва</a:t>
            </a:r>
            <a:r>
              <a:rPr lang="ru-RU" dirty="0"/>
              <a:t> </a:t>
            </a:r>
            <a:r>
              <a:rPr lang="ru-RU" dirty="0" err="1"/>
              <a:t>ёппасига</a:t>
            </a:r>
            <a:r>
              <a:rPr lang="ru-RU" dirty="0"/>
              <a:t> </a:t>
            </a:r>
            <a:r>
              <a:rPr lang="ru-RU" dirty="0" err="1"/>
              <a:t>ҳосил</a:t>
            </a:r>
            <a:r>
              <a:rPr lang="ru-RU" dirty="0"/>
              <a:t> </a:t>
            </a:r>
            <a:r>
              <a:rPr lang="ru-RU" dirty="0" err="1"/>
              <a:t>туплаш</a:t>
            </a:r>
            <a:r>
              <a:rPr lang="ru-RU" dirty="0"/>
              <a:t> </a:t>
            </a:r>
            <a:r>
              <a:rPr lang="ru-RU" dirty="0" err="1"/>
              <a:t>даврида</a:t>
            </a:r>
            <a:r>
              <a:rPr lang="ru-RU" dirty="0"/>
              <a:t> </a:t>
            </a:r>
            <a:r>
              <a:rPr lang="ru-RU" dirty="0" err="1"/>
              <a:t>озиқлантирилади</a:t>
            </a:r>
            <a:r>
              <a:rPr lang="ru-RU" dirty="0"/>
              <a:t>. </a:t>
            </a:r>
            <a:r>
              <a:rPr lang="ru-RU" dirty="0" err="1"/>
              <a:t>Оэиқлантиришда</a:t>
            </a:r>
            <a:r>
              <a:rPr lang="ru-RU" dirty="0"/>
              <a:t> </a:t>
            </a:r>
            <a:r>
              <a:rPr lang="ru-RU" dirty="0" err="1"/>
              <a:t>ўғитлар</a:t>
            </a:r>
            <a:r>
              <a:rPr lang="ru-RU" dirty="0"/>
              <a:t> </a:t>
            </a:r>
            <a:r>
              <a:rPr lang="ru-RU" dirty="0" err="1"/>
              <a:t>илдиз</a:t>
            </a:r>
            <a:r>
              <a:rPr lang="ru-RU" dirty="0"/>
              <a:t> </a:t>
            </a:r>
            <a:r>
              <a:rPr lang="ru-RU" dirty="0" err="1"/>
              <a:t>асосий</a:t>
            </a:r>
            <a:r>
              <a:rPr lang="ru-RU" dirty="0"/>
              <a:t> </a:t>
            </a:r>
            <a:r>
              <a:rPr lang="ru-RU" dirty="0" err="1"/>
              <a:t>қисми</a:t>
            </a:r>
            <a:r>
              <a:rPr lang="ru-RU" dirty="0"/>
              <a:t> </a:t>
            </a:r>
            <a:r>
              <a:rPr lang="ru-RU" dirty="0" err="1"/>
              <a:t>жойлашган</a:t>
            </a:r>
            <a:r>
              <a:rPr lang="ru-RU" dirty="0"/>
              <a:t> </a:t>
            </a:r>
            <a:r>
              <a:rPr lang="ru-RU" dirty="0" err="1"/>
              <a:t>зонага</a:t>
            </a:r>
            <a:r>
              <a:rPr lang="ru-RU" dirty="0"/>
              <a:t> </a:t>
            </a:r>
            <a:r>
              <a:rPr lang="ru-RU" dirty="0" err="1"/>
              <a:t>берилиши</a:t>
            </a:r>
            <a:r>
              <a:rPr lang="ru-RU" dirty="0"/>
              <a:t> </a:t>
            </a:r>
            <a:r>
              <a:rPr lang="ru-RU" dirty="0" err="1"/>
              <a:t>шарт</a:t>
            </a:r>
            <a:r>
              <a:rPr lang="ru-RU" dirty="0"/>
              <a:t>. </a:t>
            </a:r>
            <a:r>
              <a:rPr lang="ru-RU" dirty="0" err="1"/>
              <a:t>Шунинг</a:t>
            </a:r>
            <a:r>
              <a:rPr lang="ru-RU" dirty="0"/>
              <a:t> </a:t>
            </a:r>
            <a:r>
              <a:rPr lang="ru-RU" dirty="0" err="1"/>
              <a:t>учун</a:t>
            </a:r>
            <a:r>
              <a:rPr lang="ru-RU" dirty="0"/>
              <a:t> </a:t>
            </a:r>
            <a:r>
              <a:rPr lang="ru-RU" dirty="0" err="1"/>
              <a:t>биринчи</a:t>
            </a:r>
            <a:r>
              <a:rPr lang="ru-RU" dirty="0"/>
              <a:t> </a:t>
            </a:r>
            <a:r>
              <a:rPr lang="ru-RU" dirty="0" err="1"/>
              <a:t>озиқлантиришда</a:t>
            </a:r>
            <a:r>
              <a:rPr lang="ru-RU" dirty="0"/>
              <a:t> </a:t>
            </a:r>
            <a:r>
              <a:rPr lang="ru-RU" dirty="0" err="1"/>
              <a:t>ўғитлар</a:t>
            </a:r>
            <a:r>
              <a:rPr lang="ru-RU" dirty="0"/>
              <a:t> </a:t>
            </a:r>
            <a:r>
              <a:rPr lang="ru-RU" dirty="0" err="1"/>
              <a:t>қатор</a:t>
            </a:r>
            <a:r>
              <a:rPr lang="ru-RU" dirty="0"/>
              <a:t> </a:t>
            </a:r>
            <a:r>
              <a:rPr lang="ru-RU" dirty="0" err="1"/>
              <a:t>оралари</a:t>
            </a:r>
            <a:r>
              <a:rPr lang="ru-RU" dirty="0"/>
              <a:t> </a:t>
            </a:r>
            <a:r>
              <a:rPr lang="ru-RU" dirty="0" err="1"/>
              <a:t>ёнига</a:t>
            </a:r>
            <a:r>
              <a:rPr lang="ru-RU" dirty="0"/>
              <a:t> 6-8 см </a:t>
            </a:r>
            <a:r>
              <a:rPr lang="ru-RU" dirty="0" err="1"/>
              <a:t>чуқурликда</a:t>
            </a:r>
            <a:r>
              <a:rPr lang="ru-RU" dirty="0"/>
              <a:t>, </a:t>
            </a:r>
            <a:r>
              <a:rPr lang="ru-RU" dirty="0" err="1"/>
              <a:t>иккинчи</a:t>
            </a:r>
            <a:r>
              <a:rPr lang="ru-RU" dirty="0"/>
              <a:t> </a:t>
            </a:r>
            <a:r>
              <a:rPr lang="ru-RU" dirty="0" err="1"/>
              <a:t>ва</a:t>
            </a:r>
            <a:r>
              <a:rPr lang="ru-RU" dirty="0"/>
              <a:t> </a:t>
            </a:r>
            <a:r>
              <a:rPr lang="ru-RU" dirty="0" err="1"/>
              <a:t>учинчи</a:t>
            </a:r>
            <a:r>
              <a:rPr lang="ru-RU" dirty="0"/>
              <a:t> </a:t>
            </a:r>
            <a:r>
              <a:rPr lang="ru-RU" dirty="0" err="1"/>
              <a:t>озиқлантиришларда</a:t>
            </a:r>
            <a:r>
              <a:rPr lang="ru-RU" dirty="0"/>
              <a:t> </a:t>
            </a:r>
            <a:r>
              <a:rPr lang="ru-RU" dirty="0" err="1"/>
              <a:t>қатор</a:t>
            </a:r>
            <a:r>
              <a:rPr lang="ru-RU" dirty="0"/>
              <a:t> </a:t>
            </a:r>
            <a:r>
              <a:rPr lang="ru-RU" dirty="0" err="1"/>
              <a:t>ораларининг</a:t>
            </a:r>
            <a:r>
              <a:rPr lang="ru-RU" dirty="0"/>
              <a:t> </a:t>
            </a:r>
            <a:r>
              <a:rPr lang="ru-RU" dirty="0" err="1"/>
              <a:t>ўртасига</a:t>
            </a:r>
            <a:r>
              <a:rPr lang="ru-RU" dirty="0"/>
              <a:t> 12-15 см </a:t>
            </a:r>
            <a:r>
              <a:rPr lang="ru-RU" dirty="0" err="1"/>
              <a:t>чуқурликда</a:t>
            </a:r>
            <a:r>
              <a:rPr lang="ru-RU" dirty="0"/>
              <a:t> </a:t>
            </a:r>
            <a:r>
              <a:rPr lang="ru-RU" dirty="0" err="1"/>
              <a:t>солинади</a:t>
            </a:r>
            <a:endParaRPr lang="ru-RU" dirty="0"/>
          </a:p>
        </p:txBody>
      </p:sp>
    </p:spTree>
    <p:extLst>
      <p:ext uri="{BB962C8B-B14F-4D97-AF65-F5344CB8AC3E}">
        <p14:creationId xmlns:p14="http://schemas.microsoft.com/office/powerpoint/2010/main" val="112510804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a:xfrm>
            <a:off x="395288" y="0"/>
            <a:ext cx="8229600" cy="576263"/>
          </a:xfrm>
        </p:spPr>
        <p:txBody>
          <a:bodyPr rtlCol="0">
            <a:normAutofit fontScale="90000"/>
          </a:bodyPr>
          <a:lstStyle/>
          <a:p>
            <a:pPr algn="ctr" eaLnBrk="1" fontAlgn="auto" hangingPunct="1">
              <a:spcAft>
                <a:spcPts val="0"/>
              </a:spcAft>
              <a:defRPr/>
            </a:pPr>
            <a:r>
              <a:rPr lang="ru-RU" altLang="ru-RU" sz="4000" b="1" i="1" dirty="0" err="1" smtClean="0">
                <a:solidFill>
                  <a:srgbClr val="0000FF"/>
                </a:solidFill>
                <a:latin typeface="Times New Roman" panose="02020603050405020304" pitchFamily="18" charset="0"/>
                <a:cs typeface="Times New Roman" panose="02020603050405020304" pitchFamily="18" charset="0"/>
              </a:rPr>
              <a:t>Суғориш</a:t>
            </a:r>
            <a:endParaRPr lang="ru-RU" altLang="ru-RU" sz="4000" b="1" dirty="0">
              <a:solidFill>
                <a:srgbClr val="0000FF"/>
              </a:solidFill>
              <a:latin typeface="Times New Roman" panose="02020603050405020304" pitchFamily="18" charset="0"/>
              <a:cs typeface="Times New Roman" panose="02020603050405020304" pitchFamily="18" charset="0"/>
            </a:endParaRPr>
          </a:p>
        </p:txBody>
      </p:sp>
      <p:sp>
        <p:nvSpPr>
          <p:cNvPr id="168963" name="Rectangle 3"/>
          <p:cNvSpPr>
            <a:spLocks noGrp="1" noChangeArrowheads="1"/>
          </p:cNvSpPr>
          <p:nvPr>
            <p:ph idx="1"/>
          </p:nvPr>
        </p:nvSpPr>
        <p:spPr>
          <a:xfrm>
            <a:off x="395288" y="642938"/>
            <a:ext cx="8569325" cy="3024187"/>
          </a:xfrm>
          <a:blipFill>
            <a:blip r:embed="rId2"/>
            <a:tile tx="0" ty="0" sx="100000" sy="100000" flip="none" algn="tl"/>
          </a:blipFill>
        </p:spPr>
        <p:txBody>
          <a:bodyPr rtlCol="0">
            <a:noAutofit/>
          </a:bodyPr>
          <a:lstStyle/>
          <a:p>
            <a:pPr algn="just" hangingPunct="0"/>
            <a:r>
              <a:rPr lang="ru-RU" sz="1900" dirty="0" err="1" smtClean="0"/>
              <a:t>Лавлаги</a:t>
            </a:r>
            <a:r>
              <a:rPr lang="ru-RU" sz="1900" dirty="0" smtClean="0"/>
              <a:t> </a:t>
            </a:r>
            <a:r>
              <a:rPr lang="ru-RU" sz="1900" dirty="0" err="1" smtClean="0"/>
              <a:t>ва</a:t>
            </a:r>
            <a:r>
              <a:rPr lang="ru-RU" sz="1900" dirty="0" smtClean="0"/>
              <a:t> </a:t>
            </a:r>
            <a:r>
              <a:rPr lang="ru-RU" sz="1900" dirty="0" err="1" smtClean="0"/>
              <a:t>сабзининг</a:t>
            </a:r>
            <a:r>
              <a:rPr lang="ru-RU" sz="1900" dirty="0" smtClean="0"/>
              <a:t> </a:t>
            </a:r>
            <a:r>
              <a:rPr lang="ru-RU" sz="1900" dirty="0" err="1" smtClean="0"/>
              <a:t>илдизлари</a:t>
            </a:r>
            <a:r>
              <a:rPr lang="ru-RU" sz="1900" dirty="0" smtClean="0"/>
              <a:t> </a:t>
            </a:r>
            <a:r>
              <a:rPr lang="ru-RU" sz="1900" dirty="0" err="1" smtClean="0"/>
              <a:t>бақувват ва</a:t>
            </a:r>
            <a:r>
              <a:rPr lang="ru-RU" sz="1900" dirty="0" smtClean="0"/>
              <a:t> </a:t>
            </a:r>
            <a:r>
              <a:rPr lang="ru-RU" sz="1900" dirty="0" err="1" smtClean="0"/>
              <a:t>яхши</a:t>
            </a:r>
            <a:r>
              <a:rPr lang="ru-RU" sz="1900" dirty="0" smtClean="0"/>
              <a:t> </a:t>
            </a:r>
            <a:r>
              <a:rPr lang="ru-RU" sz="1900" dirty="0" err="1" smtClean="0"/>
              <a:t>ривожланган</a:t>
            </a:r>
            <a:r>
              <a:rPr lang="ru-RU" sz="1900" dirty="0" smtClean="0"/>
              <a:t>, </a:t>
            </a:r>
            <a:r>
              <a:rPr lang="ru-RU" sz="1900" dirty="0" err="1" smtClean="0"/>
              <a:t>тупроққа чуқур киради</a:t>
            </a:r>
            <a:r>
              <a:rPr lang="ru-RU" sz="1900" dirty="0" smtClean="0"/>
              <a:t>. </a:t>
            </a:r>
            <a:r>
              <a:rPr lang="ru-RU" sz="1900" dirty="0" err="1" smtClean="0"/>
              <a:t>Шунинг</a:t>
            </a:r>
            <a:r>
              <a:rPr lang="ru-RU" sz="1900" dirty="0" smtClean="0"/>
              <a:t> </a:t>
            </a:r>
            <a:r>
              <a:rPr lang="ru-RU" sz="1900" dirty="0" err="1" smtClean="0"/>
              <a:t>учун</a:t>
            </a:r>
            <a:r>
              <a:rPr lang="ru-RU" sz="1900" dirty="0" smtClean="0"/>
              <a:t> улар   </a:t>
            </a:r>
            <a:r>
              <a:rPr lang="ru-RU" sz="1900" dirty="0" err="1" smtClean="0"/>
              <a:t>тупроқнинг пастки</a:t>
            </a:r>
            <a:r>
              <a:rPr lang="ru-RU" sz="1900" dirty="0" smtClean="0"/>
              <a:t> </a:t>
            </a:r>
            <a:r>
              <a:rPr lang="ru-RU" sz="1900" dirty="0" err="1" smtClean="0"/>
              <a:t>қатламидаги намликдан</a:t>
            </a:r>
            <a:r>
              <a:rPr lang="ru-RU" sz="1900" dirty="0" smtClean="0"/>
              <a:t> </a:t>
            </a:r>
            <a:r>
              <a:rPr lang="ru-RU" sz="1900" dirty="0" err="1" smtClean="0"/>
              <a:t>яхши</a:t>
            </a:r>
            <a:r>
              <a:rPr lang="ru-RU" sz="1900" dirty="0" smtClean="0"/>
              <a:t> </a:t>
            </a:r>
            <a:r>
              <a:rPr lang="ru-RU" sz="1900" dirty="0" err="1" smtClean="0"/>
              <a:t>фойдаланади</a:t>
            </a:r>
            <a:r>
              <a:rPr lang="ru-RU" sz="1900" dirty="0" smtClean="0"/>
              <a:t>, </a:t>
            </a:r>
            <a:r>
              <a:rPr lang="ru-RU" sz="1900" dirty="0" err="1" smtClean="0"/>
              <a:t>сувни</a:t>
            </a:r>
            <a:r>
              <a:rPr lang="ru-RU" sz="1900" dirty="0" smtClean="0"/>
              <a:t> </a:t>
            </a:r>
            <a:r>
              <a:rPr lang="ru-RU" sz="1900" dirty="0" err="1" smtClean="0"/>
              <a:t>тежаб</a:t>
            </a:r>
            <a:r>
              <a:rPr lang="ru-RU" sz="1900" dirty="0" smtClean="0"/>
              <a:t> </a:t>
            </a:r>
            <a:r>
              <a:rPr lang="ru-RU" sz="1900" dirty="0" err="1" smtClean="0"/>
              <a:t>сарфлайди</a:t>
            </a:r>
            <a:r>
              <a:rPr lang="ru-RU" sz="1900" dirty="0" smtClean="0"/>
              <a:t>. </a:t>
            </a:r>
            <a:r>
              <a:rPr lang="ru-RU" sz="1900" dirty="0" err="1" smtClean="0"/>
              <a:t>Аммо</a:t>
            </a:r>
            <a:r>
              <a:rPr lang="ru-RU" sz="1900" dirty="0" smtClean="0"/>
              <a:t> </a:t>
            </a:r>
            <a:r>
              <a:rPr lang="ru-RU" sz="1900" dirty="0" err="1" smtClean="0"/>
              <a:t>Ўзбекистон</a:t>
            </a:r>
            <a:r>
              <a:rPr lang="ru-RU" sz="1900" dirty="0" smtClean="0"/>
              <a:t> </a:t>
            </a:r>
            <a:r>
              <a:rPr lang="ru-RU" sz="1900" dirty="0" err="1" smtClean="0"/>
              <a:t>шароитида</a:t>
            </a:r>
            <a:r>
              <a:rPr lang="ru-RU" sz="1900" dirty="0" smtClean="0"/>
              <a:t> </a:t>
            </a:r>
            <a:r>
              <a:rPr lang="ru-RU" sz="1900" dirty="0" err="1" smtClean="0"/>
              <a:t>бу</a:t>
            </a:r>
            <a:r>
              <a:rPr lang="ru-RU" sz="1900" dirty="0" smtClean="0"/>
              <a:t> </a:t>
            </a:r>
            <a:r>
              <a:rPr lang="ru-RU" sz="1900" dirty="0" err="1" smtClean="0"/>
              <a:t>экинлар</a:t>
            </a:r>
            <a:r>
              <a:rPr lang="ru-RU" sz="1900" dirty="0" smtClean="0"/>
              <a:t> </a:t>
            </a:r>
            <a:r>
              <a:rPr lang="ru-RU" sz="1900" dirty="0" err="1" smtClean="0"/>
              <a:t>сув</a:t>
            </a:r>
            <a:r>
              <a:rPr lang="ru-RU" sz="1900" dirty="0" smtClean="0"/>
              <a:t> </a:t>
            </a:r>
            <a:r>
              <a:rPr lang="ru-RU" sz="1900" dirty="0" err="1" smtClean="0"/>
              <a:t>билан</a:t>
            </a:r>
            <a:r>
              <a:rPr lang="ru-RU" sz="1900" dirty="0" smtClean="0"/>
              <a:t> </a:t>
            </a:r>
            <a:r>
              <a:rPr lang="ru-RU" sz="1900" dirty="0" err="1" smtClean="0"/>
              <a:t>етарли</a:t>
            </a:r>
            <a:r>
              <a:rPr lang="ru-RU" sz="1900" dirty="0" smtClean="0"/>
              <a:t> </a:t>
            </a:r>
            <a:r>
              <a:rPr lang="ru-RU" sz="1900" dirty="0" err="1" smtClean="0"/>
              <a:t>таъминланиб</a:t>
            </a:r>
            <a:r>
              <a:rPr lang="ru-RU" sz="1900" dirty="0" smtClean="0"/>
              <a:t> </a:t>
            </a:r>
            <a:r>
              <a:rPr lang="ru-RU" sz="1900" dirty="0" err="1" smtClean="0"/>
              <a:t>туриши</a:t>
            </a:r>
            <a:r>
              <a:rPr lang="ru-RU" sz="1900" dirty="0" smtClean="0"/>
              <a:t> </a:t>
            </a:r>
            <a:r>
              <a:rPr lang="ru-RU" sz="1900" dirty="0" err="1" smtClean="0"/>
              <a:t>лозим</a:t>
            </a:r>
            <a:r>
              <a:rPr lang="ru-RU" sz="1900" dirty="0" smtClean="0"/>
              <a:t>, </a:t>
            </a:r>
            <a:r>
              <a:rPr lang="ru-RU" sz="1900" dirty="0" err="1" smtClean="0"/>
              <a:t>акс</a:t>
            </a:r>
            <a:r>
              <a:rPr lang="ru-RU" sz="1900" dirty="0" smtClean="0"/>
              <a:t> </a:t>
            </a:r>
            <a:r>
              <a:rPr lang="ru-RU" sz="1900" dirty="0" err="1" smtClean="0"/>
              <a:t>ҳолда ҳосилдорлик ва</a:t>
            </a:r>
            <a:r>
              <a:rPr lang="ru-RU" sz="1900" dirty="0" smtClean="0"/>
              <a:t> </a:t>
            </a:r>
            <a:r>
              <a:rPr lang="ru-RU" sz="1900" dirty="0" err="1" smtClean="0"/>
              <a:t>ҳосилнинг сифати</a:t>
            </a:r>
            <a:r>
              <a:rPr lang="ru-RU" sz="1900" dirty="0" smtClean="0"/>
              <a:t> </a:t>
            </a:r>
            <a:r>
              <a:rPr lang="ru-RU" sz="1900" dirty="0" err="1" smtClean="0"/>
              <a:t>кескин</a:t>
            </a:r>
            <a:r>
              <a:rPr lang="ru-RU" sz="1900" dirty="0" smtClean="0"/>
              <a:t> </a:t>
            </a:r>
            <a:r>
              <a:rPr lang="ru-RU" sz="1900" dirty="0" err="1" smtClean="0"/>
              <a:t>пасайиб</a:t>
            </a:r>
            <a:r>
              <a:rPr lang="ru-RU" sz="1900" dirty="0" smtClean="0"/>
              <a:t> </a:t>
            </a:r>
            <a:r>
              <a:rPr lang="ru-RU" sz="1900" dirty="0" err="1" smtClean="0"/>
              <a:t>кетади</a:t>
            </a:r>
            <a:r>
              <a:rPr lang="ru-RU" sz="1900" dirty="0" smtClean="0"/>
              <a:t>.</a:t>
            </a:r>
          </a:p>
          <a:p>
            <a:pPr algn="just" hangingPunct="0"/>
            <a:r>
              <a:rPr lang="ru-RU" sz="1900" dirty="0" err="1" smtClean="0"/>
              <a:t>Илдизмевалар</a:t>
            </a:r>
            <a:r>
              <a:rPr lang="ru-RU" sz="1900" dirty="0" smtClean="0"/>
              <a:t> </a:t>
            </a:r>
            <a:r>
              <a:rPr lang="ru-RU" sz="1900" dirty="0" err="1" smtClean="0"/>
              <a:t>етиштиришда</a:t>
            </a:r>
            <a:r>
              <a:rPr lang="ru-RU" sz="1900" dirty="0" smtClean="0"/>
              <a:t> </a:t>
            </a:r>
            <a:r>
              <a:rPr lang="ru-RU" sz="1900" dirty="0" err="1" smtClean="0"/>
              <a:t>тупроқнинг мақбул намлиги</a:t>
            </a:r>
            <a:r>
              <a:rPr lang="ru-RU" sz="1900" dirty="0" smtClean="0"/>
              <a:t> дала нам </a:t>
            </a:r>
            <a:r>
              <a:rPr lang="ru-RU" sz="1900" dirty="0" err="1" smtClean="0"/>
              <a:t>сиғимига нисбатан</a:t>
            </a:r>
            <a:r>
              <a:rPr lang="ru-RU" sz="1900" dirty="0" smtClean="0"/>
              <a:t> 60-75 % </a:t>
            </a:r>
            <a:r>
              <a:rPr lang="ru-RU" sz="1900" dirty="0" err="1" smtClean="0"/>
              <a:t>бўлиши</a:t>
            </a:r>
            <a:r>
              <a:rPr lang="ru-RU" sz="1900" dirty="0" smtClean="0"/>
              <a:t> </a:t>
            </a:r>
            <a:r>
              <a:rPr lang="ru-RU" sz="1900" dirty="0" err="1" smtClean="0"/>
              <a:t>маъқул ҳисобланади</a:t>
            </a:r>
            <a:r>
              <a:rPr lang="ru-RU" sz="1900" dirty="0" smtClean="0"/>
              <a:t>. </a:t>
            </a:r>
            <a:r>
              <a:rPr lang="ru-RU" sz="1900" dirty="0" err="1" smtClean="0"/>
              <a:t>Бу</a:t>
            </a:r>
            <a:r>
              <a:rPr lang="ru-RU" sz="1900" dirty="0" smtClean="0"/>
              <a:t> </a:t>
            </a:r>
            <a:r>
              <a:rPr lang="ru-RU" sz="1900" dirty="0" err="1" smtClean="0"/>
              <a:t>экинлар</a:t>
            </a:r>
            <a:r>
              <a:rPr lang="ru-RU" sz="1900" dirty="0" smtClean="0"/>
              <a:t> </a:t>
            </a:r>
            <a:r>
              <a:rPr lang="ru-RU" sz="1900" dirty="0" err="1" smtClean="0"/>
              <a:t>уруғ унаётган</a:t>
            </a:r>
            <a:r>
              <a:rPr lang="ru-RU" sz="1900" dirty="0" smtClean="0"/>
              <a:t>, </a:t>
            </a:r>
            <a:r>
              <a:rPr lang="ru-RU" sz="1900" dirty="0" err="1" smtClean="0"/>
              <a:t>ўсимлик</a:t>
            </a:r>
            <a:r>
              <a:rPr lang="ru-RU" sz="1900" dirty="0" smtClean="0"/>
              <a:t> тез </a:t>
            </a:r>
            <a:r>
              <a:rPr lang="ru-RU" sz="1900" dirty="0" err="1" smtClean="0"/>
              <a:t>барг</a:t>
            </a:r>
            <a:r>
              <a:rPr lang="ru-RU" sz="1900" dirty="0" smtClean="0"/>
              <a:t> </a:t>
            </a:r>
            <a:r>
              <a:rPr lang="ru-RU" sz="1900" dirty="0" err="1" smtClean="0"/>
              <a:t>чиқараётган ва</a:t>
            </a:r>
            <a:r>
              <a:rPr lang="ru-RU" sz="1900" dirty="0" smtClean="0"/>
              <a:t> </a:t>
            </a:r>
            <a:r>
              <a:rPr lang="ru-RU" sz="1900" dirty="0" err="1" smtClean="0"/>
              <a:t>илдизмева</a:t>
            </a:r>
            <a:r>
              <a:rPr lang="ru-RU" sz="1900" dirty="0" smtClean="0"/>
              <a:t> </a:t>
            </a:r>
            <a:r>
              <a:rPr lang="ru-RU" sz="1900" dirty="0" err="1" smtClean="0"/>
              <a:t>ҳосил қилаётган даврда</a:t>
            </a:r>
            <a:r>
              <a:rPr lang="ru-RU" sz="1900" dirty="0" smtClean="0"/>
              <a:t> </a:t>
            </a:r>
            <a:r>
              <a:rPr lang="ru-RU" sz="1900" dirty="0" err="1" smtClean="0"/>
              <a:t>кўп</a:t>
            </a:r>
            <a:r>
              <a:rPr lang="ru-RU" sz="1900" dirty="0" smtClean="0"/>
              <a:t> </a:t>
            </a:r>
            <a:r>
              <a:rPr lang="ru-RU" sz="1900" dirty="0" err="1" smtClean="0"/>
              <a:t>сув</a:t>
            </a:r>
            <a:r>
              <a:rPr lang="ru-RU" sz="1900" dirty="0" smtClean="0"/>
              <a:t> </a:t>
            </a:r>
            <a:r>
              <a:rPr lang="ru-RU" sz="1900" dirty="0" err="1" smtClean="0"/>
              <a:t>истемол</a:t>
            </a:r>
            <a:r>
              <a:rPr lang="ru-RU" sz="1900" dirty="0" smtClean="0"/>
              <a:t> </a:t>
            </a:r>
            <a:r>
              <a:rPr lang="ru-RU" sz="1900" dirty="0" err="1" smtClean="0"/>
              <a:t>қилади ва</a:t>
            </a:r>
            <a:r>
              <a:rPr lang="ru-RU" sz="1900" dirty="0" smtClean="0"/>
              <a:t> </a:t>
            </a:r>
            <a:r>
              <a:rPr lang="ru-RU" sz="1900" dirty="0" err="1" smtClean="0"/>
              <a:t>тупроқ </a:t>
            </a:r>
            <a:r>
              <a:rPr lang="ru-RU" sz="1900" dirty="0" smtClean="0"/>
              <a:t>сернам </a:t>
            </a:r>
            <a:r>
              <a:rPr lang="ru-RU" sz="1900" dirty="0" err="1" smtClean="0"/>
              <a:t>туришини</a:t>
            </a:r>
            <a:r>
              <a:rPr lang="ru-RU" sz="1900" dirty="0" smtClean="0"/>
              <a:t> </a:t>
            </a:r>
            <a:r>
              <a:rPr lang="ru-RU" sz="1900" dirty="0" err="1" smtClean="0"/>
              <a:t>талаб</a:t>
            </a:r>
            <a:r>
              <a:rPr lang="ru-RU" sz="1900" dirty="0" smtClean="0"/>
              <a:t> </a:t>
            </a:r>
            <a:r>
              <a:rPr lang="ru-RU" sz="1900" dirty="0" err="1" smtClean="0"/>
              <a:t>этади</a:t>
            </a:r>
            <a:r>
              <a:rPr lang="ru-RU" sz="1900" dirty="0" smtClean="0"/>
              <a:t>.</a:t>
            </a:r>
            <a:endParaRPr lang="ru-RU" sz="1900" dirty="0"/>
          </a:p>
        </p:txBody>
      </p:sp>
      <p:pic>
        <p:nvPicPr>
          <p:cNvPr id="7170" name="Picture 2" descr="C:\КАФЕДРА\Укув услубий мажмуалар\Усимликшунослик ва Пахтачилик фанидан мажмуалар\Усим-пахтачилик_мавзулар презинтацияси\10 Илдизмевали экинларнинг  аҳамияти. Канд лавлаги\скачанные файлы (3).jpg"/>
          <p:cNvPicPr>
            <a:picLocks noChangeAspect="1" noChangeArrowheads="1"/>
          </p:cNvPicPr>
          <p:nvPr/>
        </p:nvPicPr>
        <p:blipFill>
          <a:blip r:embed="rId3"/>
          <a:srcRect/>
          <a:stretch>
            <a:fillRect/>
          </a:stretch>
        </p:blipFill>
        <p:spPr bwMode="auto">
          <a:xfrm>
            <a:off x="571472" y="3776993"/>
            <a:ext cx="3786214" cy="2866717"/>
          </a:xfrm>
          <a:prstGeom prst="rect">
            <a:avLst/>
          </a:prstGeom>
          <a:noFill/>
        </p:spPr>
      </p:pic>
      <p:pic>
        <p:nvPicPr>
          <p:cNvPr id="7171" name="Picture 3" descr="C:\КАФЕДРА\Укув услубий мажмуалар\Усимликшунослик ва Пахтачилик фанидан мажмуалар\Усим-пахтачилик_мавзулар презинтацияси\10 Илдизмевали экинларнинг  аҳамияти. Канд лавлаги\5359057.jpg"/>
          <p:cNvPicPr>
            <a:picLocks noChangeAspect="1" noChangeArrowheads="1"/>
          </p:cNvPicPr>
          <p:nvPr/>
        </p:nvPicPr>
        <p:blipFill>
          <a:blip r:embed="rId4"/>
          <a:srcRect b="10794"/>
          <a:stretch>
            <a:fillRect/>
          </a:stretch>
        </p:blipFill>
        <p:spPr bwMode="auto">
          <a:xfrm>
            <a:off x="4786314" y="3857628"/>
            <a:ext cx="3952468" cy="2571768"/>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191548145"/>
              </p:ext>
            </p:extLst>
          </p:nvPr>
        </p:nvGraphicFramePr>
        <p:xfrm>
          <a:off x="142876" y="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C:\КАФЕДРА\Укув услубий мажмуалар\Усимликшунослик ва Пахтачилик фанидан мажмуалар\Усимликшунослик расмлар\3.Сули\Етиштириш\r2z005704_762x458.jpg"/>
          <p:cNvPicPr>
            <a:picLocks noChangeAspect="1" noChangeArrowheads="1"/>
          </p:cNvPicPr>
          <p:nvPr/>
        </p:nvPicPr>
        <p:blipFill>
          <a:blip r:embed="rId7"/>
          <a:srcRect/>
          <a:stretch>
            <a:fillRect/>
          </a:stretch>
        </p:blipFill>
        <p:spPr bwMode="auto">
          <a:xfrm>
            <a:off x="5429256" y="3929066"/>
            <a:ext cx="3357554" cy="2643206"/>
          </a:xfrm>
          <a:prstGeom prst="rect">
            <a:avLst/>
          </a:prstGeom>
          <a:noFill/>
        </p:spPr>
      </p:pic>
      <p:pic>
        <p:nvPicPr>
          <p:cNvPr id="2" name="Рисунок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1520" y="4005064"/>
            <a:ext cx="4824536" cy="2376264"/>
          </a:xfrm>
          <a:prstGeom prst="rect">
            <a:avLst/>
          </a:prstGeom>
        </p:spPr>
      </p:pic>
    </p:spTree>
    <p:extLst>
      <p:ext uri="{BB962C8B-B14F-4D97-AF65-F5344CB8AC3E}">
        <p14:creationId xmlns:p14="http://schemas.microsoft.com/office/powerpoint/2010/main" val="32267544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714348" y="214290"/>
            <a:ext cx="7672414" cy="485756"/>
          </a:xfrm>
        </p:spPr>
        <p:style>
          <a:lnRef idx="2">
            <a:schemeClr val="accent1"/>
          </a:lnRef>
          <a:fillRef idx="1">
            <a:schemeClr val="lt1"/>
          </a:fillRef>
          <a:effectRef idx="0">
            <a:schemeClr val="accent1"/>
          </a:effectRef>
          <a:fontRef idx="minor">
            <a:schemeClr val="dk1"/>
          </a:fontRef>
        </p:style>
        <p:txBody>
          <a:bodyPr/>
          <a:lstStyle/>
          <a:p>
            <a:pPr algn="ctr"/>
            <a:r>
              <a:rPr lang="uz-Cyrl-UZ" b="1" dirty="0"/>
              <a:t>Қишки сабзавотчилик хусусиятлари.</a:t>
            </a:r>
            <a:endParaRPr lang="ru-RU" dirty="0"/>
          </a:p>
        </p:txBody>
      </p:sp>
      <p:sp>
        <p:nvSpPr>
          <p:cNvPr id="6" name="Текст 5"/>
          <p:cNvSpPr>
            <a:spLocks noGrp="1"/>
          </p:cNvSpPr>
          <p:nvPr>
            <p:ph type="body" idx="2"/>
          </p:nvPr>
        </p:nvSpPr>
        <p:spPr>
          <a:xfrm>
            <a:off x="285720" y="857232"/>
            <a:ext cx="8501122" cy="3643338"/>
          </a:xfrm>
        </p:spPr>
        <p:txBody>
          <a:bodyPr>
            <a:noAutofit/>
          </a:bodyPr>
          <a:lstStyle/>
          <a:p>
            <a:pPr algn="just" hangingPunct="0"/>
            <a:r>
              <a:rPr lang="uz-Cyrl-UZ" sz="2000" dirty="0"/>
              <a:t>Қишки сабзавотчилик деб қишда очиқ далада совуққа чидамли сабзавот экинларини етиштириш тушунилади. Бу экинлар ўсув даври кеч куз, қиш ва илк баҳор кунларида ўтиб, натижада эрта ҳосил </a:t>
            </a:r>
            <a:r>
              <a:rPr lang="uz-Cyrl-UZ" sz="2000" dirty="0" smtClean="0"/>
              <a:t>беради.</a:t>
            </a:r>
          </a:p>
          <a:p>
            <a:r>
              <a:rPr lang="uz-Cyrl-UZ" sz="2000" dirty="0"/>
              <a:t>Ўзбезистон маркази, айниқса жанубий вилоятлар табиий шароити, қишки сабзавотчилик учун катта имкониятларга эга. Лекин, бу ерларда қишнинг қуруқ ва совуқ келиши, қорнинг кам ёғиши хатарли ҳисобланади. Шунинг учун совуққа чидамли экин тур ва навларини танлаш қишки саб­завотчилик учун катта аҳамиятга эга.</a:t>
            </a:r>
            <a:endParaRPr lang="ru-RU" sz="2000" dirty="0"/>
          </a:p>
          <a:p>
            <a:r>
              <a:rPr lang="uz-Cyrl-UZ" sz="2000" dirty="0"/>
              <a:t>Қишки сабзавотчилик учун кўкат экинлар (шивит, петрушка, салат кабилар), саримсоқ, эркакланиб кетишга бардошли икки йиллик экинлар (бошпиёз, кўкпиёз, батун пиёз, порей пиёз, кўп ярусли пиёз), карам ҳамда илдизмевалилар кабилар истиқболли ҳисобланади</a:t>
            </a:r>
            <a:endParaRPr lang="ru-RU" sz="2000" dirty="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7704" y="4725144"/>
            <a:ext cx="4071367" cy="1848986"/>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d57cb29447cb8682d7e2c15c51234dd048d2cdc3"/>
</p:tagLst>
</file>

<file path=ppt/theme/_rels/them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1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929</TotalTime>
  <Words>1959</Words>
  <Application>Microsoft Office PowerPoint</Application>
  <PresentationFormat>Экран (4:3)</PresentationFormat>
  <Paragraphs>374</Paragraphs>
  <Slides>24</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5</vt:i4>
      </vt:variant>
      <vt:variant>
        <vt:lpstr>Заголовки слайдов</vt:lpstr>
      </vt:variant>
      <vt:variant>
        <vt:i4>24</vt:i4>
      </vt:variant>
    </vt:vector>
  </HeadingPairs>
  <TitlesOfParts>
    <vt:vector size="38" baseType="lpstr">
      <vt:lpstr>Arial</vt:lpstr>
      <vt:lpstr>Calibri</vt:lpstr>
      <vt:lpstr>Constantia</vt:lpstr>
      <vt:lpstr>David</vt:lpstr>
      <vt:lpstr>Franklin Gothic Book</vt:lpstr>
      <vt:lpstr>Franklin Gothic Medium</vt:lpstr>
      <vt:lpstr>Times New Roman</vt:lpstr>
      <vt:lpstr>Verdana</vt:lpstr>
      <vt:lpstr>Wingdings 2</vt:lpstr>
      <vt:lpstr>Balloons</vt:lpstr>
      <vt:lpstr>Тема Office</vt:lpstr>
      <vt:lpstr>1_Тема Office</vt:lpstr>
      <vt:lpstr>1_Трек</vt:lpstr>
      <vt:lpstr>1_Поток</vt:lpstr>
      <vt:lpstr>Презентация PowerPoint</vt:lpstr>
      <vt:lpstr>Презентация PowerPoint</vt:lpstr>
      <vt:lpstr>Презентация PowerPoint</vt:lpstr>
      <vt:lpstr>Замонавий интенсив деҳқончилик тизими қуйидаги талабларга жавоб  бериши керак</vt:lpstr>
      <vt:lpstr>Презентация PowerPoint</vt:lpstr>
      <vt:lpstr>Ерни экишга тайёрлаш турли муддат ва усулларида эртаги картошка навларининг ҳосилдорлиги</vt:lpstr>
      <vt:lpstr>Сабзавотчиликда алмашлаб экиш.</vt:lpstr>
      <vt:lpstr>Эртаги ва такрорий экинлар кўпинча  қуйидагича навбатлаб экилади</vt:lpstr>
      <vt:lpstr>Турли йўналишдаги хўжаликлар учун саккиз далали алмашлаб экишларнинг намунавий схемаси</vt:lpstr>
      <vt:lpstr>Ўзбекистонда эртаги сабзавот экинлари ва картошка ҳосилини йиғиб - териб олингандан кейин такрорий  экинлар экиб фойдаланиш</vt:lpstr>
      <vt:lpstr>Картошка турли навлари ҳосилдорлиги ва кўпайиш  коэффициентига сидератларни таъсири (Т.Э.Остонақулов, Н.Н.Усмонов, 2006)</vt:lpstr>
      <vt:lpstr> Парваришлаш тадбирлари ва уларни ўтказишда қўлланиладиган машиналар</vt:lpstr>
      <vt:lpstr> Ягоналаш.</vt:lpstr>
      <vt:lpstr>Ўтоқ қилиш.</vt:lpstr>
      <vt:lpstr>Презентация PowerPoint</vt:lpstr>
      <vt:lpstr>Эртаги картошка   навлари  ҳосилдорлигининг экиш муддатлари ва мульчалаш усулларига боғлиқлиги </vt:lpstr>
      <vt:lpstr>Презентация PowerPoint</vt:lpstr>
      <vt:lpstr>Қатор ораларини ишлаш (культивация)</vt:lpstr>
      <vt:lpstr>Презентация PowerPoint</vt:lpstr>
      <vt:lpstr>Озиқлантириш.</vt:lpstr>
      <vt:lpstr>Суғориш</vt:lpstr>
      <vt:lpstr>Презентация PowerPoint</vt:lpstr>
      <vt:lpstr>Қишки сабзавотчилик хусусиятлари.</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152</cp:revision>
  <cp:lastPrinted>1601-01-01T00:00:00Z</cp:lastPrinted>
  <dcterms:created xsi:type="dcterms:W3CDTF">2011-08-22T10:27:00Z</dcterms:created>
  <dcterms:modified xsi:type="dcterms:W3CDTF">2018-04-11T07:48:56Z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