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Lst>
  <p:notesMasterIdLst>
    <p:notesMasterId r:id="rId34"/>
  </p:notesMasterIdLst>
  <p:sldIdLst>
    <p:sldId id="261" r:id="rId5"/>
    <p:sldId id="286" r:id="rId6"/>
    <p:sldId id="330" r:id="rId7"/>
    <p:sldId id="332" r:id="rId8"/>
    <p:sldId id="333" r:id="rId9"/>
    <p:sldId id="310" r:id="rId10"/>
    <p:sldId id="311" r:id="rId11"/>
    <p:sldId id="312" r:id="rId12"/>
    <p:sldId id="343" r:id="rId13"/>
    <p:sldId id="336" r:id="rId14"/>
    <p:sldId id="344" r:id="rId15"/>
    <p:sldId id="345" r:id="rId16"/>
    <p:sldId id="349" r:id="rId17"/>
    <p:sldId id="346" r:id="rId18"/>
    <p:sldId id="347" r:id="rId19"/>
    <p:sldId id="348" r:id="rId20"/>
    <p:sldId id="335" r:id="rId21"/>
    <p:sldId id="350" r:id="rId22"/>
    <p:sldId id="351" r:id="rId23"/>
    <p:sldId id="352" r:id="rId24"/>
    <p:sldId id="354" r:id="rId25"/>
    <p:sldId id="356" r:id="rId26"/>
    <p:sldId id="355" r:id="rId27"/>
    <p:sldId id="357" r:id="rId28"/>
    <p:sldId id="359" r:id="rId29"/>
    <p:sldId id="360" r:id="rId30"/>
    <p:sldId id="361" r:id="rId31"/>
    <p:sldId id="358" r:id="rId32"/>
    <p:sldId id="275" r:id="rId33"/>
  </p:sldIdLst>
  <p:sldSz cx="9144000" cy="6858000" type="screen4x3"/>
  <p:notesSz cx="6858000" cy="9144000"/>
  <p:custDataLst>
    <p:tags r:id="rId35"/>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FF99"/>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93250" autoAdjust="0"/>
  </p:normalViewPr>
  <p:slideViewPr>
    <p:cSldViewPr>
      <p:cViewPr varScale="1">
        <p:scale>
          <a:sx n="66" d="100"/>
          <a:sy n="66" d="100"/>
        </p:scale>
        <p:origin x="15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5AF030-C5CD-4541-98C2-5779E12ADF1C}" type="doc">
      <dgm:prSet loTypeId="urn:microsoft.com/office/officeart/2005/8/layout/hList3" loCatId="list" qsTypeId="urn:microsoft.com/office/officeart/2005/8/quickstyle/simple3" qsCatId="simple" csTypeId="urn:microsoft.com/office/officeart/2005/8/colors/accent1_2" csCatId="accent1" phldr="1"/>
      <dgm:spPr/>
      <dgm:t>
        <a:bodyPr/>
        <a:lstStyle/>
        <a:p>
          <a:endParaRPr lang="ru-RU"/>
        </a:p>
      </dgm:t>
    </dgm:pt>
    <dgm:pt modelId="{4319251F-F2DE-40AF-86FB-65B3DAB7464E}">
      <dgm:prSet phldrT="[Текст]"/>
      <dgm:spPr/>
      <dgm:t>
        <a:bodyPr/>
        <a:lstStyle/>
        <a:p>
          <a:r>
            <a:rPr lang="ru-RU" b="1" smtClean="0"/>
            <a:t>Салатнинг 4 хили мавжуд:</a:t>
          </a:r>
          <a:endParaRPr lang="ru-RU" dirty="0"/>
        </a:p>
      </dgm:t>
    </dgm:pt>
    <dgm:pt modelId="{EB76FD7C-07FA-4BB7-9B90-79F353B63EF5}" type="parTrans" cxnId="{C684A893-4BB4-4532-A7D5-9C18C2B8C7FB}">
      <dgm:prSet/>
      <dgm:spPr/>
      <dgm:t>
        <a:bodyPr/>
        <a:lstStyle/>
        <a:p>
          <a:endParaRPr lang="ru-RU"/>
        </a:p>
      </dgm:t>
    </dgm:pt>
    <dgm:pt modelId="{2FA50D5E-28AE-4016-AA2D-B95EA190C624}" type="sibTrans" cxnId="{C684A893-4BB4-4532-A7D5-9C18C2B8C7FB}">
      <dgm:prSet/>
      <dgm:spPr/>
      <dgm:t>
        <a:bodyPr/>
        <a:lstStyle/>
        <a:p>
          <a:endParaRPr lang="ru-RU"/>
        </a:p>
      </dgm:t>
    </dgm:pt>
    <dgm:pt modelId="{CC96A44E-0733-447B-922F-2F65CBF220D1}">
      <dgm:prSet phldrT="[Текст]" custT="1"/>
      <dgm:spPr/>
      <dgm:t>
        <a:bodyPr/>
        <a:lstStyle/>
        <a:p>
          <a:r>
            <a:rPr lang="ru-RU" sz="2100" dirty="0" err="1" smtClean="0"/>
            <a:t>Баргли</a:t>
          </a:r>
          <a:r>
            <a:rPr lang="ru-RU" sz="2100" dirty="0" smtClean="0"/>
            <a:t> салат-</a:t>
          </a:r>
          <a:r>
            <a:rPr lang="ru-RU" sz="2100" dirty="0" err="1" smtClean="0"/>
            <a:t>тупбарг</a:t>
          </a:r>
          <a:r>
            <a:rPr lang="ru-RU" sz="2100" dirty="0" smtClean="0"/>
            <a:t> </a:t>
          </a:r>
          <a:r>
            <a:rPr lang="ru-RU" sz="2100" dirty="0" err="1" smtClean="0"/>
            <a:t>ҳосил</a:t>
          </a:r>
          <a:r>
            <a:rPr lang="ru-RU" sz="2100" dirty="0" smtClean="0"/>
            <a:t> </a:t>
          </a:r>
          <a:r>
            <a:rPr lang="ru-RU" sz="2100" dirty="0" err="1" smtClean="0"/>
            <a:t>қилади</a:t>
          </a:r>
          <a:r>
            <a:rPr lang="ru-RU" sz="2100" dirty="0" smtClean="0"/>
            <a:t>, тез </a:t>
          </a:r>
          <a:r>
            <a:rPr lang="ru-RU" sz="2100" dirty="0" err="1" smtClean="0"/>
            <a:t>пиш</a:t>
          </a:r>
          <a:r>
            <a:rPr lang="uz-Cyrl-UZ" sz="2100" dirty="0" smtClean="0"/>
            <a:t>арлиги </a:t>
          </a:r>
          <a:r>
            <a:rPr lang="ru-RU" sz="2100" dirty="0" smtClean="0"/>
            <a:t>(</a:t>
          </a:r>
          <a:r>
            <a:rPr lang="ru-RU" sz="2100" dirty="0" err="1" smtClean="0"/>
            <a:t>экилгандан</a:t>
          </a:r>
          <a:r>
            <a:rPr lang="ru-RU" sz="2100" dirty="0" smtClean="0"/>
            <a:t> </a:t>
          </a:r>
          <a:r>
            <a:rPr lang="ru-RU" sz="2100" dirty="0" err="1" smtClean="0"/>
            <a:t>сўнг</a:t>
          </a:r>
          <a:r>
            <a:rPr lang="ru-RU" sz="2100" dirty="0" smtClean="0"/>
            <a:t> 40 </a:t>
          </a:r>
          <a:r>
            <a:rPr lang="ru-RU" sz="2100" dirty="0" err="1" smtClean="0"/>
            <a:t>кунда</a:t>
          </a:r>
          <a:r>
            <a:rPr lang="ru-RU" sz="2100" dirty="0" smtClean="0"/>
            <a:t>) </a:t>
          </a:r>
          <a:r>
            <a:rPr lang="ru-RU" sz="2100" dirty="0" err="1" smtClean="0"/>
            <a:t>билан</a:t>
          </a:r>
          <a:r>
            <a:rPr lang="ru-RU" sz="2100" dirty="0" smtClean="0"/>
            <a:t> </a:t>
          </a:r>
          <a:r>
            <a:rPr lang="ru-RU" sz="2100" dirty="0" err="1" smtClean="0"/>
            <a:t>характерланади</a:t>
          </a:r>
          <a:r>
            <a:rPr lang="ru-RU" sz="2100" dirty="0" smtClean="0"/>
            <a:t>.</a:t>
          </a:r>
          <a:endParaRPr lang="ru-RU" sz="2100" dirty="0"/>
        </a:p>
      </dgm:t>
    </dgm:pt>
    <dgm:pt modelId="{C7D89458-8E6D-4F8C-A2EA-3F7F78926021}" type="parTrans" cxnId="{3AD40AC2-F8CC-43CB-A17F-4B5165110605}">
      <dgm:prSet/>
      <dgm:spPr/>
      <dgm:t>
        <a:bodyPr/>
        <a:lstStyle/>
        <a:p>
          <a:endParaRPr lang="ru-RU"/>
        </a:p>
      </dgm:t>
    </dgm:pt>
    <dgm:pt modelId="{25A075AF-7DF3-4911-B7A8-34DB3FA1CFBB}" type="sibTrans" cxnId="{3AD40AC2-F8CC-43CB-A17F-4B5165110605}">
      <dgm:prSet/>
      <dgm:spPr/>
      <dgm:t>
        <a:bodyPr/>
        <a:lstStyle/>
        <a:p>
          <a:endParaRPr lang="ru-RU"/>
        </a:p>
      </dgm:t>
    </dgm:pt>
    <dgm:pt modelId="{A532356A-D716-4A66-B114-5544AEC7E0ED}">
      <dgm:prSet phldrT="[Текст]" custT="1"/>
      <dgm:spPr/>
      <dgm:t>
        <a:bodyPr/>
        <a:lstStyle/>
        <a:p>
          <a:r>
            <a:rPr lang="ru-RU" sz="2100" dirty="0" err="1" smtClean="0"/>
            <a:t>Бошли</a:t>
          </a:r>
          <a:r>
            <a:rPr lang="ru-RU" sz="2100" dirty="0" smtClean="0"/>
            <a:t> салат-</a:t>
          </a:r>
          <a:r>
            <a:rPr lang="ru-RU" sz="2100" dirty="0" err="1" smtClean="0"/>
            <a:t>тупбарг</a:t>
          </a:r>
          <a:r>
            <a:rPr lang="ru-RU" sz="2100" dirty="0" smtClean="0"/>
            <a:t> </a:t>
          </a:r>
          <a:r>
            <a:rPr lang="ru-RU" sz="2100" dirty="0" err="1" smtClean="0"/>
            <a:t>чиқаради</a:t>
          </a:r>
          <a:r>
            <a:rPr lang="ru-RU" sz="2100" dirty="0" smtClean="0"/>
            <a:t> </a:t>
          </a:r>
          <a:r>
            <a:rPr lang="ru-RU" sz="2100" dirty="0" err="1" smtClean="0"/>
            <a:t>ва</a:t>
          </a:r>
          <a:r>
            <a:rPr lang="ru-RU" sz="2100" dirty="0" smtClean="0"/>
            <a:t> </a:t>
          </a:r>
          <a:r>
            <a:rPr lang="ru-RU" sz="2100" dirty="0" err="1" smtClean="0"/>
            <a:t>кичикбош</a:t>
          </a:r>
          <a:r>
            <a:rPr lang="ru-RU" sz="2100" dirty="0" smtClean="0"/>
            <a:t> </a:t>
          </a:r>
          <a:r>
            <a:rPr lang="ru-RU" sz="2100" dirty="0" err="1" smtClean="0"/>
            <a:t>ўрайди</a:t>
          </a:r>
          <a:r>
            <a:rPr lang="ru-RU" sz="2100" dirty="0" smtClean="0"/>
            <a:t>. </a:t>
          </a:r>
          <a:r>
            <a:rPr lang="ru-RU" sz="2100" dirty="0" err="1" smtClean="0"/>
            <a:t>Ўсув</a:t>
          </a:r>
          <a:r>
            <a:rPr lang="ru-RU" sz="2100" dirty="0" smtClean="0"/>
            <a:t> </a:t>
          </a:r>
          <a:r>
            <a:rPr lang="ru-RU" sz="2100" dirty="0" err="1" smtClean="0"/>
            <a:t>даври</a:t>
          </a:r>
          <a:r>
            <a:rPr lang="ru-RU" sz="2100" dirty="0" smtClean="0"/>
            <a:t> (</a:t>
          </a:r>
          <a:r>
            <a:rPr lang="ru-RU" sz="2100" dirty="0" err="1" smtClean="0"/>
            <a:t>экишдан</a:t>
          </a:r>
          <a:r>
            <a:rPr lang="ru-RU" sz="2100" dirty="0" smtClean="0"/>
            <a:t> </a:t>
          </a:r>
          <a:r>
            <a:rPr lang="ru-RU" sz="2100" dirty="0" err="1" smtClean="0"/>
            <a:t>узишгача</a:t>
          </a:r>
          <a:r>
            <a:rPr lang="ru-RU" sz="2100" dirty="0" smtClean="0"/>
            <a:t>) </a:t>
          </a:r>
          <a:r>
            <a:rPr lang="ru-RU" sz="2100" dirty="0" err="1" smtClean="0"/>
            <a:t>навига</a:t>
          </a:r>
          <a:r>
            <a:rPr lang="ru-RU" sz="2100" dirty="0" smtClean="0"/>
            <a:t> </a:t>
          </a:r>
          <a:r>
            <a:rPr lang="ru-RU" sz="2100" dirty="0" err="1" smtClean="0"/>
            <a:t>қараб</a:t>
          </a:r>
          <a:r>
            <a:rPr lang="ru-RU" sz="2100" dirty="0" smtClean="0"/>
            <a:t> 40-100 кун </a:t>
          </a:r>
          <a:r>
            <a:rPr lang="ru-RU" sz="2100" dirty="0" err="1" smtClean="0"/>
            <a:t>давом</a:t>
          </a:r>
          <a:r>
            <a:rPr lang="ru-RU" sz="2100" dirty="0" smtClean="0"/>
            <a:t> </a:t>
          </a:r>
          <a:r>
            <a:rPr lang="ru-RU" sz="2100" dirty="0" err="1" smtClean="0"/>
            <a:t>этади</a:t>
          </a:r>
          <a:r>
            <a:rPr lang="ru-RU" sz="2100" dirty="0" smtClean="0"/>
            <a:t>.</a:t>
          </a:r>
          <a:endParaRPr lang="ru-RU" sz="2100" dirty="0"/>
        </a:p>
      </dgm:t>
    </dgm:pt>
    <dgm:pt modelId="{13632DAB-A827-4695-9ED2-89A42606F35E}" type="parTrans" cxnId="{734AE15C-6CE3-409C-84BB-52E95B142CCE}">
      <dgm:prSet/>
      <dgm:spPr/>
      <dgm:t>
        <a:bodyPr/>
        <a:lstStyle/>
        <a:p>
          <a:endParaRPr lang="ru-RU"/>
        </a:p>
      </dgm:t>
    </dgm:pt>
    <dgm:pt modelId="{E69655B9-C301-4567-BD09-8B9442F53487}" type="sibTrans" cxnId="{734AE15C-6CE3-409C-84BB-52E95B142CCE}">
      <dgm:prSet/>
      <dgm:spPr/>
      <dgm:t>
        <a:bodyPr/>
        <a:lstStyle/>
        <a:p>
          <a:endParaRPr lang="ru-RU"/>
        </a:p>
      </dgm:t>
    </dgm:pt>
    <dgm:pt modelId="{9C3D3960-BCCF-4229-A686-274E6C5A167E}">
      <dgm:prSet phldrT="[Текст]" custT="1"/>
      <dgm:spPr/>
      <dgm:t>
        <a:bodyPr/>
        <a:lstStyle/>
        <a:p>
          <a:r>
            <a:rPr lang="ru-RU" sz="2100" dirty="0" err="1" smtClean="0"/>
            <a:t>Пояли</a:t>
          </a:r>
          <a:r>
            <a:rPr lang="ru-RU" sz="2100" dirty="0" smtClean="0"/>
            <a:t> салат-баланд </a:t>
          </a:r>
          <a:r>
            <a:rPr lang="ru-RU" sz="2100" dirty="0" err="1" smtClean="0"/>
            <a:t>бўйли</a:t>
          </a:r>
          <a:r>
            <a:rPr lang="ru-RU" sz="2100" dirty="0" smtClean="0"/>
            <a:t> (40-80 см) поя </a:t>
          </a:r>
          <a:r>
            <a:rPr lang="ru-RU" sz="2100" dirty="0" err="1" smtClean="0"/>
            <a:t>ҳосил</a:t>
          </a:r>
          <a:r>
            <a:rPr lang="ru-RU" sz="2100" dirty="0" smtClean="0"/>
            <a:t> </a:t>
          </a:r>
          <a:r>
            <a:rPr lang="ru-RU" sz="2100" dirty="0" err="1" smtClean="0"/>
            <a:t>қилади</a:t>
          </a:r>
          <a:r>
            <a:rPr lang="ru-RU" sz="2100" dirty="0" smtClean="0"/>
            <a:t>, </a:t>
          </a:r>
          <a:r>
            <a:rPr lang="ru-RU" sz="2100" dirty="0" err="1" smtClean="0"/>
            <a:t>поядан</a:t>
          </a:r>
          <a:r>
            <a:rPr lang="ru-RU" sz="2100" dirty="0" smtClean="0"/>
            <a:t> </a:t>
          </a:r>
          <a:r>
            <a:rPr lang="ru-RU" sz="2100" dirty="0" err="1" smtClean="0"/>
            <a:t>йирик</a:t>
          </a:r>
          <a:r>
            <a:rPr lang="ru-RU" sz="2100" dirty="0" smtClean="0"/>
            <a:t>, </a:t>
          </a:r>
          <a:r>
            <a:rPr lang="ru-RU" sz="2100" dirty="0" err="1" smtClean="0"/>
            <a:t>дағаллашмайдиган</a:t>
          </a:r>
          <a:r>
            <a:rPr lang="ru-RU" sz="2100" dirty="0" smtClean="0"/>
            <a:t> </a:t>
          </a:r>
          <a:r>
            <a:rPr lang="ru-RU" sz="2100" dirty="0" err="1" smtClean="0"/>
            <a:t>барглар</a:t>
          </a:r>
          <a:r>
            <a:rPr lang="ru-RU" sz="2100" dirty="0" smtClean="0"/>
            <a:t> </a:t>
          </a:r>
          <a:r>
            <a:rPr lang="ru-RU" sz="2100" dirty="0" err="1" smtClean="0"/>
            <a:t>чиқаради</a:t>
          </a:r>
          <a:r>
            <a:rPr lang="ru-RU" sz="2100" dirty="0" smtClean="0"/>
            <a:t>, </a:t>
          </a:r>
          <a:r>
            <a:rPr lang="ru-RU" sz="2100" dirty="0" err="1" smtClean="0"/>
            <a:t>барглари</a:t>
          </a:r>
          <a:r>
            <a:rPr lang="ru-RU" sz="2100" dirty="0" smtClean="0"/>
            <a:t> </a:t>
          </a:r>
          <a:r>
            <a:rPr lang="ru-RU" sz="2100" dirty="0" err="1" smtClean="0"/>
            <a:t>ўсиб</a:t>
          </a:r>
          <a:r>
            <a:rPr lang="ru-RU" sz="2100" dirty="0" smtClean="0"/>
            <a:t> </a:t>
          </a:r>
          <a:r>
            <a:rPr lang="ru-RU" sz="2100" dirty="0" err="1" smtClean="0"/>
            <a:t>чиққан</a:t>
          </a:r>
          <a:r>
            <a:rPr lang="ru-RU" sz="2100" dirty="0" smtClean="0"/>
            <a:t> сари </a:t>
          </a:r>
          <a:r>
            <a:rPr lang="ru-RU" sz="2100" dirty="0" err="1" smtClean="0"/>
            <a:t>бирин-кетин</a:t>
          </a:r>
          <a:r>
            <a:rPr lang="ru-RU" sz="2100" dirty="0" smtClean="0"/>
            <a:t> </a:t>
          </a:r>
          <a:r>
            <a:rPr lang="ru-RU" sz="2100" dirty="0" err="1" smtClean="0"/>
            <a:t>юлиб</a:t>
          </a:r>
          <a:r>
            <a:rPr lang="ru-RU" sz="2100" dirty="0" smtClean="0"/>
            <a:t> </a:t>
          </a:r>
          <a:r>
            <a:rPr lang="ru-RU" sz="2100" dirty="0" err="1" smtClean="0"/>
            <a:t>олинади</a:t>
          </a:r>
          <a:endParaRPr lang="ru-RU" sz="2100" dirty="0"/>
        </a:p>
      </dgm:t>
    </dgm:pt>
    <dgm:pt modelId="{CCA8C14E-B6E8-479B-BFEF-40266D73AB17}" type="parTrans" cxnId="{DC7A9190-0591-4E95-B5C5-E05456F2F706}">
      <dgm:prSet/>
      <dgm:spPr/>
      <dgm:t>
        <a:bodyPr/>
        <a:lstStyle/>
        <a:p>
          <a:endParaRPr lang="ru-RU"/>
        </a:p>
      </dgm:t>
    </dgm:pt>
    <dgm:pt modelId="{2FD99182-55A3-4693-A457-CCCB4D47CE47}" type="sibTrans" cxnId="{DC7A9190-0591-4E95-B5C5-E05456F2F706}">
      <dgm:prSet/>
      <dgm:spPr/>
      <dgm:t>
        <a:bodyPr/>
        <a:lstStyle/>
        <a:p>
          <a:endParaRPr lang="ru-RU"/>
        </a:p>
      </dgm:t>
    </dgm:pt>
    <dgm:pt modelId="{601DBC79-B2D9-45DD-B036-F204A75CE802}">
      <dgm:prSet phldrT="[Текст]" custT="1"/>
      <dgm:spPr/>
      <dgm:t>
        <a:bodyPr/>
        <a:lstStyle/>
        <a:p>
          <a:r>
            <a:rPr lang="ru-RU" sz="1800" dirty="0" err="1" smtClean="0"/>
            <a:t>Ромен</a:t>
          </a:r>
          <a:r>
            <a:rPr lang="ru-RU" sz="1800" dirty="0" smtClean="0"/>
            <a:t> салат-</a:t>
          </a:r>
          <a:r>
            <a:rPr lang="ru-RU" sz="1800" dirty="0" err="1" smtClean="0"/>
            <a:t>тупбарги</a:t>
          </a:r>
          <a:r>
            <a:rPr lang="ru-RU" sz="1800" dirty="0" smtClean="0"/>
            <a:t> </a:t>
          </a:r>
          <a:r>
            <a:rPr lang="ru-RU" sz="1800" dirty="0" err="1" smtClean="0"/>
            <a:t>йирик</a:t>
          </a:r>
          <a:r>
            <a:rPr lang="ru-RU" sz="1800" dirty="0" smtClean="0"/>
            <a:t>, тик </a:t>
          </a:r>
          <a:r>
            <a:rPr lang="ru-RU" sz="1800" dirty="0" err="1" smtClean="0"/>
            <a:t>ўсади</a:t>
          </a:r>
          <a:r>
            <a:rPr lang="ru-RU" sz="1800" dirty="0" smtClean="0"/>
            <a:t>. </a:t>
          </a:r>
          <a:r>
            <a:rPr lang="ru-RU" sz="1800" dirty="0" err="1" smtClean="0"/>
            <a:t>Узунчоқ</a:t>
          </a:r>
          <a:r>
            <a:rPr lang="ru-RU" sz="1800" dirty="0" smtClean="0"/>
            <a:t> </a:t>
          </a:r>
          <a:r>
            <a:rPr lang="ru-RU" sz="1800" dirty="0" err="1" smtClean="0"/>
            <a:t>барглардан</a:t>
          </a:r>
          <a:r>
            <a:rPr lang="ru-RU" sz="1800" dirty="0" smtClean="0"/>
            <a:t> </a:t>
          </a:r>
          <a:r>
            <a:rPr lang="ru-RU" sz="1800" dirty="0" err="1" smtClean="0"/>
            <a:t>иборат</a:t>
          </a:r>
          <a:r>
            <a:rPr lang="ru-RU" sz="1800" dirty="0" smtClean="0"/>
            <a:t> вертикаль </a:t>
          </a:r>
          <a:r>
            <a:rPr lang="ru-RU" sz="1800" dirty="0" err="1" smtClean="0"/>
            <a:t>жойлашган</a:t>
          </a:r>
          <a:r>
            <a:rPr lang="ru-RU" sz="1800" dirty="0" smtClean="0"/>
            <a:t> </a:t>
          </a:r>
          <a:r>
            <a:rPr lang="ru-RU" sz="1800" dirty="0" err="1" smtClean="0"/>
            <a:t>йирик</a:t>
          </a:r>
          <a:r>
            <a:rPr lang="ru-RU" sz="1800" dirty="0" smtClean="0"/>
            <a:t> </a:t>
          </a:r>
          <a:r>
            <a:rPr lang="ru-RU" sz="1800" dirty="0" err="1" smtClean="0"/>
            <a:t>тупбарги</a:t>
          </a:r>
          <a:r>
            <a:rPr lang="ru-RU" sz="1800" dirty="0" smtClean="0"/>
            <a:t> </a:t>
          </a:r>
          <a:r>
            <a:rPr lang="ru-RU" sz="1800" dirty="0" err="1" smtClean="0"/>
            <a:t>ичида</a:t>
          </a:r>
          <a:r>
            <a:rPr lang="ru-RU" sz="1800" dirty="0" smtClean="0"/>
            <a:t> </a:t>
          </a:r>
          <a:r>
            <a:rPr lang="ru-RU" sz="1800" dirty="0" err="1" smtClean="0"/>
            <a:t>бўш</a:t>
          </a:r>
          <a:r>
            <a:rPr lang="ru-RU" sz="1800" dirty="0" smtClean="0"/>
            <a:t> </a:t>
          </a:r>
          <a:r>
            <a:rPr lang="ru-RU" sz="1800" dirty="0" err="1" smtClean="0"/>
            <a:t>салатбош</a:t>
          </a:r>
          <a:r>
            <a:rPr lang="ru-RU" sz="1800" dirty="0" smtClean="0"/>
            <a:t> </a:t>
          </a:r>
          <a:r>
            <a:rPr lang="ru-RU" sz="1800" dirty="0" err="1" smtClean="0"/>
            <a:t>ҳосил</a:t>
          </a:r>
          <a:r>
            <a:rPr lang="ru-RU" sz="1800" dirty="0" smtClean="0"/>
            <a:t> </a:t>
          </a:r>
          <a:r>
            <a:rPr lang="ru-RU" sz="1800" dirty="0" err="1" smtClean="0"/>
            <a:t>бўлади</a:t>
          </a:r>
          <a:r>
            <a:rPr lang="ru-RU" sz="1800" dirty="0" smtClean="0"/>
            <a:t>. </a:t>
          </a:r>
          <a:r>
            <a:rPr lang="ru-RU" sz="1800" dirty="0" err="1" smtClean="0"/>
            <a:t>Ўсув</a:t>
          </a:r>
          <a:r>
            <a:rPr lang="ru-RU" sz="1800" dirty="0" smtClean="0"/>
            <a:t> </a:t>
          </a:r>
          <a:r>
            <a:rPr lang="ru-RU" sz="1800" dirty="0" err="1" smtClean="0"/>
            <a:t>даври</a:t>
          </a:r>
          <a:r>
            <a:rPr lang="ru-RU" sz="1800" dirty="0" smtClean="0"/>
            <a:t> 70-100 кун.</a:t>
          </a:r>
          <a:endParaRPr lang="ru-RU" sz="1800" dirty="0"/>
        </a:p>
      </dgm:t>
    </dgm:pt>
    <dgm:pt modelId="{BC4A23AE-DE21-424C-B123-BE983784560D}" type="parTrans" cxnId="{3764D615-1F6E-466C-BE42-B3FE5A76B573}">
      <dgm:prSet/>
      <dgm:spPr/>
      <dgm:t>
        <a:bodyPr/>
        <a:lstStyle/>
        <a:p>
          <a:endParaRPr lang="ru-RU"/>
        </a:p>
      </dgm:t>
    </dgm:pt>
    <dgm:pt modelId="{A8D7467A-4657-4109-BCDE-3EE874A14725}" type="sibTrans" cxnId="{3764D615-1F6E-466C-BE42-B3FE5A76B573}">
      <dgm:prSet/>
      <dgm:spPr/>
      <dgm:t>
        <a:bodyPr/>
        <a:lstStyle/>
        <a:p>
          <a:endParaRPr lang="ru-RU"/>
        </a:p>
      </dgm:t>
    </dgm:pt>
    <dgm:pt modelId="{443B84E8-753C-4F64-8E7F-4E29016A0BD3}" type="pres">
      <dgm:prSet presAssocID="{C15AF030-C5CD-4541-98C2-5779E12ADF1C}" presName="composite" presStyleCnt="0">
        <dgm:presLayoutVars>
          <dgm:chMax val="1"/>
          <dgm:dir/>
          <dgm:resizeHandles val="exact"/>
        </dgm:presLayoutVars>
      </dgm:prSet>
      <dgm:spPr/>
      <dgm:t>
        <a:bodyPr/>
        <a:lstStyle/>
        <a:p>
          <a:endParaRPr lang="ru-RU"/>
        </a:p>
      </dgm:t>
    </dgm:pt>
    <dgm:pt modelId="{F09FDA1B-2152-43FA-BF66-897FB020CC68}" type="pres">
      <dgm:prSet presAssocID="{4319251F-F2DE-40AF-86FB-65B3DAB7464E}" presName="roof" presStyleLbl="dkBgShp" presStyleIdx="0" presStyleCnt="2" custLinFactNeighborX="-11719" custLinFactNeighborY="-87299"/>
      <dgm:spPr/>
      <dgm:t>
        <a:bodyPr/>
        <a:lstStyle/>
        <a:p>
          <a:endParaRPr lang="ru-RU"/>
        </a:p>
      </dgm:t>
    </dgm:pt>
    <dgm:pt modelId="{E831D814-8421-4A3D-918C-3935E7CE401B}" type="pres">
      <dgm:prSet presAssocID="{4319251F-F2DE-40AF-86FB-65B3DAB7464E}" presName="pillars" presStyleCnt="0"/>
      <dgm:spPr/>
    </dgm:pt>
    <dgm:pt modelId="{5760A0B0-8F60-493C-A537-8AAA8240C5FE}" type="pres">
      <dgm:prSet presAssocID="{4319251F-F2DE-40AF-86FB-65B3DAB7464E}" presName="pillar1" presStyleLbl="node1" presStyleIdx="0" presStyleCnt="4">
        <dgm:presLayoutVars>
          <dgm:bulletEnabled val="1"/>
        </dgm:presLayoutVars>
      </dgm:prSet>
      <dgm:spPr/>
      <dgm:t>
        <a:bodyPr/>
        <a:lstStyle/>
        <a:p>
          <a:endParaRPr lang="ru-RU"/>
        </a:p>
      </dgm:t>
    </dgm:pt>
    <dgm:pt modelId="{A07D327D-B819-4295-BCEF-FE750E277AFA}" type="pres">
      <dgm:prSet presAssocID="{A532356A-D716-4A66-B114-5544AEC7E0ED}" presName="pillarX" presStyleLbl="node1" presStyleIdx="1" presStyleCnt="4">
        <dgm:presLayoutVars>
          <dgm:bulletEnabled val="1"/>
        </dgm:presLayoutVars>
      </dgm:prSet>
      <dgm:spPr/>
      <dgm:t>
        <a:bodyPr/>
        <a:lstStyle/>
        <a:p>
          <a:endParaRPr lang="ru-RU"/>
        </a:p>
      </dgm:t>
    </dgm:pt>
    <dgm:pt modelId="{74DF2143-04A3-4094-B875-F99E8D24B2D3}" type="pres">
      <dgm:prSet presAssocID="{9C3D3960-BCCF-4229-A686-274E6C5A167E}" presName="pillarX" presStyleLbl="node1" presStyleIdx="2" presStyleCnt="4">
        <dgm:presLayoutVars>
          <dgm:bulletEnabled val="1"/>
        </dgm:presLayoutVars>
      </dgm:prSet>
      <dgm:spPr/>
      <dgm:t>
        <a:bodyPr/>
        <a:lstStyle/>
        <a:p>
          <a:endParaRPr lang="ru-RU"/>
        </a:p>
      </dgm:t>
    </dgm:pt>
    <dgm:pt modelId="{9B44E29F-DF3E-4AAD-8811-78E142388D6F}" type="pres">
      <dgm:prSet presAssocID="{601DBC79-B2D9-45DD-B036-F204A75CE802}" presName="pillarX" presStyleLbl="node1" presStyleIdx="3" presStyleCnt="4">
        <dgm:presLayoutVars>
          <dgm:bulletEnabled val="1"/>
        </dgm:presLayoutVars>
      </dgm:prSet>
      <dgm:spPr/>
      <dgm:t>
        <a:bodyPr/>
        <a:lstStyle/>
        <a:p>
          <a:endParaRPr lang="ru-RU"/>
        </a:p>
      </dgm:t>
    </dgm:pt>
    <dgm:pt modelId="{0CE7187C-866A-4681-8B0A-25C51439B0E7}" type="pres">
      <dgm:prSet presAssocID="{4319251F-F2DE-40AF-86FB-65B3DAB7464E}" presName="base" presStyleLbl="dkBgShp" presStyleIdx="1" presStyleCnt="2"/>
      <dgm:spPr/>
    </dgm:pt>
  </dgm:ptLst>
  <dgm:cxnLst>
    <dgm:cxn modelId="{60E2C709-C8AC-4B37-8A69-FFBE14C772E1}" type="presOf" srcId="{9C3D3960-BCCF-4229-A686-274E6C5A167E}" destId="{74DF2143-04A3-4094-B875-F99E8D24B2D3}" srcOrd="0" destOrd="0" presId="urn:microsoft.com/office/officeart/2005/8/layout/hList3"/>
    <dgm:cxn modelId="{E95BB504-6E0E-4797-BFFE-83BCCAD93221}" type="presOf" srcId="{A532356A-D716-4A66-B114-5544AEC7E0ED}" destId="{A07D327D-B819-4295-BCEF-FE750E277AFA}" srcOrd="0" destOrd="0" presId="urn:microsoft.com/office/officeart/2005/8/layout/hList3"/>
    <dgm:cxn modelId="{74020404-CA68-41BA-A680-81A5C6E3CBC9}" type="presOf" srcId="{4319251F-F2DE-40AF-86FB-65B3DAB7464E}" destId="{F09FDA1B-2152-43FA-BF66-897FB020CC68}" srcOrd="0" destOrd="0" presId="urn:microsoft.com/office/officeart/2005/8/layout/hList3"/>
    <dgm:cxn modelId="{613884C4-FFF4-4363-AE4C-FD301EC50FCA}" type="presOf" srcId="{CC96A44E-0733-447B-922F-2F65CBF220D1}" destId="{5760A0B0-8F60-493C-A537-8AAA8240C5FE}" srcOrd="0" destOrd="0" presId="urn:microsoft.com/office/officeart/2005/8/layout/hList3"/>
    <dgm:cxn modelId="{77D7ACA0-1F61-4A83-A90B-5CAA3B300F4D}" type="presOf" srcId="{601DBC79-B2D9-45DD-B036-F204A75CE802}" destId="{9B44E29F-DF3E-4AAD-8811-78E142388D6F}" srcOrd="0" destOrd="0" presId="urn:microsoft.com/office/officeart/2005/8/layout/hList3"/>
    <dgm:cxn modelId="{C684A893-4BB4-4532-A7D5-9C18C2B8C7FB}" srcId="{C15AF030-C5CD-4541-98C2-5779E12ADF1C}" destId="{4319251F-F2DE-40AF-86FB-65B3DAB7464E}" srcOrd="0" destOrd="0" parTransId="{EB76FD7C-07FA-4BB7-9B90-79F353B63EF5}" sibTransId="{2FA50D5E-28AE-4016-AA2D-B95EA190C624}"/>
    <dgm:cxn modelId="{734AE15C-6CE3-409C-84BB-52E95B142CCE}" srcId="{4319251F-F2DE-40AF-86FB-65B3DAB7464E}" destId="{A532356A-D716-4A66-B114-5544AEC7E0ED}" srcOrd="1" destOrd="0" parTransId="{13632DAB-A827-4695-9ED2-89A42606F35E}" sibTransId="{E69655B9-C301-4567-BD09-8B9442F53487}"/>
    <dgm:cxn modelId="{43AB4106-0C52-4E4D-A633-C4782BB6C266}" type="presOf" srcId="{C15AF030-C5CD-4541-98C2-5779E12ADF1C}" destId="{443B84E8-753C-4F64-8E7F-4E29016A0BD3}" srcOrd="0" destOrd="0" presId="urn:microsoft.com/office/officeart/2005/8/layout/hList3"/>
    <dgm:cxn modelId="{3AD40AC2-F8CC-43CB-A17F-4B5165110605}" srcId="{4319251F-F2DE-40AF-86FB-65B3DAB7464E}" destId="{CC96A44E-0733-447B-922F-2F65CBF220D1}" srcOrd="0" destOrd="0" parTransId="{C7D89458-8E6D-4F8C-A2EA-3F7F78926021}" sibTransId="{25A075AF-7DF3-4911-B7A8-34DB3FA1CFBB}"/>
    <dgm:cxn modelId="{DC7A9190-0591-4E95-B5C5-E05456F2F706}" srcId="{4319251F-F2DE-40AF-86FB-65B3DAB7464E}" destId="{9C3D3960-BCCF-4229-A686-274E6C5A167E}" srcOrd="2" destOrd="0" parTransId="{CCA8C14E-B6E8-479B-BFEF-40266D73AB17}" sibTransId="{2FD99182-55A3-4693-A457-CCCB4D47CE47}"/>
    <dgm:cxn modelId="{3764D615-1F6E-466C-BE42-B3FE5A76B573}" srcId="{4319251F-F2DE-40AF-86FB-65B3DAB7464E}" destId="{601DBC79-B2D9-45DD-B036-F204A75CE802}" srcOrd="3" destOrd="0" parTransId="{BC4A23AE-DE21-424C-B123-BE983784560D}" sibTransId="{A8D7467A-4657-4109-BCDE-3EE874A14725}"/>
    <dgm:cxn modelId="{757CCD21-03FF-4E41-9FF4-76C84BD7F362}" type="presParOf" srcId="{443B84E8-753C-4F64-8E7F-4E29016A0BD3}" destId="{F09FDA1B-2152-43FA-BF66-897FB020CC68}" srcOrd="0" destOrd="0" presId="urn:microsoft.com/office/officeart/2005/8/layout/hList3"/>
    <dgm:cxn modelId="{C44F9C84-DA80-45A8-A45F-AF9BC18A1659}" type="presParOf" srcId="{443B84E8-753C-4F64-8E7F-4E29016A0BD3}" destId="{E831D814-8421-4A3D-918C-3935E7CE401B}" srcOrd="1" destOrd="0" presId="urn:microsoft.com/office/officeart/2005/8/layout/hList3"/>
    <dgm:cxn modelId="{A1710A70-3B4B-4E31-A4A3-F5F117F77C72}" type="presParOf" srcId="{E831D814-8421-4A3D-918C-3935E7CE401B}" destId="{5760A0B0-8F60-493C-A537-8AAA8240C5FE}" srcOrd="0" destOrd="0" presId="urn:microsoft.com/office/officeart/2005/8/layout/hList3"/>
    <dgm:cxn modelId="{FDDEF65E-26EE-41DB-88CF-4CDDEBCA1338}" type="presParOf" srcId="{E831D814-8421-4A3D-918C-3935E7CE401B}" destId="{A07D327D-B819-4295-BCEF-FE750E277AFA}" srcOrd="1" destOrd="0" presId="urn:microsoft.com/office/officeart/2005/8/layout/hList3"/>
    <dgm:cxn modelId="{CFF0A68A-8C17-4561-8753-D45EBADA435F}" type="presParOf" srcId="{E831D814-8421-4A3D-918C-3935E7CE401B}" destId="{74DF2143-04A3-4094-B875-F99E8D24B2D3}" srcOrd="2" destOrd="0" presId="urn:microsoft.com/office/officeart/2005/8/layout/hList3"/>
    <dgm:cxn modelId="{9EB68CC0-826D-4EEB-B16F-B74B5D53154A}" type="presParOf" srcId="{E831D814-8421-4A3D-918C-3935E7CE401B}" destId="{9B44E29F-DF3E-4AAD-8811-78E142388D6F}" srcOrd="3" destOrd="0" presId="urn:microsoft.com/office/officeart/2005/8/layout/hList3"/>
    <dgm:cxn modelId="{C23EFF62-A8DE-428F-ABDF-91082E42E91B}" type="presParOf" srcId="{443B84E8-753C-4F64-8E7F-4E29016A0BD3}" destId="{0CE7187C-866A-4681-8B0A-25C51439B0E7}"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custT="1"/>
      <dgm:spPr/>
      <dgm:t>
        <a:bodyPr/>
        <a:lstStyle/>
        <a:p>
          <a:r>
            <a:rPr lang="uz-Cyrl-UZ" sz="2400" b="1" i="1"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sz="2000">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sz="2000">
            <a:latin typeface="Times New Roman" pitchFamily="18" charset="0"/>
            <a:cs typeface="Times New Roman" pitchFamily="18" charset="0"/>
          </a:endParaRPr>
        </a:p>
      </dgm:t>
    </dgm:pt>
    <dgm:pt modelId="{312B9663-67DD-4BF0-8671-ACD17F5C18E1}">
      <dgm:prSet phldrT="[Текст]" custT="1"/>
      <dgm:spPr/>
      <dgm:t>
        <a:bodyPr/>
        <a:lstStyle/>
        <a:p>
          <a:pPr algn="just"/>
          <a:r>
            <a:rPr lang="ru-RU" sz="2000" dirty="0" err="1" smtClean="0"/>
            <a:t>Карамдошлар</a:t>
          </a:r>
          <a:r>
            <a:rPr lang="ru-RU" sz="2000" dirty="0" smtClean="0"/>
            <a:t> </a:t>
          </a:r>
          <a:r>
            <a:rPr lang="ru-RU" sz="2000" dirty="0" err="1" smtClean="0"/>
            <a:t>оиласига</a:t>
          </a:r>
          <a:r>
            <a:rPr lang="ru-RU" sz="2000" dirty="0" smtClean="0"/>
            <a:t> </a:t>
          </a:r>
          <a:r>
            <a:rPr lang="ru-RU" sz="2000" dirty="0" err="1" smtClean="0"/>
            <a:t>мансуб</a:t>
          </a:r>
          <a:r>
            <a:rPr lang="ru-RU" sz="2000" dirty="0" smtClean="0"/>
            <a:t> </a:t>
          </a:r>
          <a:r>
            <a:rPr lang="ru-RU" sz="2000" dirty="0" err="1" smtClean="0"/>
            <a:t>бўлиб</a:t>
          </a:r>
          <a:r>
            <a:rPr lang="ru-RU" sz="2000" dirty="0" smtClean="0"/>
            <a:t>, ботаник </a:t>
          </a:r>
          <a:r>
            <a:rPr lang="ru-RU" sz="2000" dirty="0" err="1" smtClean="0"/>
            <a:t>ва</a:t>
          </a:r>
          <a:r>
            <a:rPr lang="ru-RU" sz="2000" dirty="0" smtClean="0"/>
            <a:t> </a:t>
          </a:r>
          <a:r>
            <a:rPr lang="ru-RU" sz="2000" dirty="0" err="1" smtClean="0"/>
            <a:t>морфологик</a:t>
          </a:r>
          <a:r>
            <a:rPr lang="ru-RU" sz="2000" dirty="0" smtClean="0"/>
            <a:t> </a:t>
          </a:r>
          <a:r>
            <a:rPr lang="ru-RU" sz="2000" dirty="0" err="1" smtClean="0"/>
            <a:t>жиҳатдан</a:t>
          </a:r>
          <a:r>
            <a:rPr lang="ru-RU" sz="2000" dirty="0" smtClean="0"/>
            <a:t> </a:t>
          </a:r>
          <a:r>
            <a:rPr lang="ru-RU" sz="2000" dirty="0" err="1" smtClean="0"/>
            <a:t>турпга</a:t>
          </a:r>
          <a:r>
            <a:rPr lang="ru-RU" sz="2000" dirty="0" smtClean="0"/>
            <a:t> </a:t>
          </a:r>
          <a:r>
            <a:rPr lang="ru-RU" sz="2000" dirty="0" err="1" smtClean="0"/>
            <a:t>яқин</a:t>
          </a:r>
          <a:r>
            <a:rPr lang="ru-RU" sz="2000" dirty="0" smtClean="0"/>
            <a:t> </a:t>
          </a:r>
          <a:r>
            <a:rPr lang="ru-RU" sz="2000" dirty="0" err="1" smtClean="0"/>
            <a:t>туради</a:t>
          </a:r>
          <a:r>
            <a:rPr lang="ru-RU" sz="2000" dirty="0" smtClean="0"/>
            <a:t>. У </a:t>
          </a:r>
          <a:r>
            <a:rPr lang="ru-RU" sz="2000" dirty="0" err="1" smtClean="0"/>
            <a:t>кучли</a:t>
          </a:r>
          <a:r>
            <a:rPr lang="ru-RU" sz="2000" dirty="0" smtClean="0"/>
            <a:t> </a:t>
          </a:r>
          <a:r>
            <a:rPr lang="ru-RU" sz="2000" dirty="0" err="1" smtClean="0"/>
            <a:t>даражада</a:t>
          </a:r>
          <a:r>
            <a:rPr lang="ru-RU" sz="2000" dirty="0" smtClean="0"/>
            <a:t> </a:t>
          </a:r>
          <a:r>
            <a:rPr lang="ru-RU" sz="2000" dirty="0" err="1" smtClean="0"/>
            <a:t>кесикли</a:t>
          </a:r>
          <a:r>
            <a:rPr lang="ru-RU" sz="2000" dirty="0" smtClean="0"/>
            <a:t> </a:t>
          </a:r>
          <a:r>
            <a:rPr lang="ru-RU" sz="2000" dirty="0" err="1" smtClean="0"/>
            <a:t>тукли</a:t>
          </a:r>
          <a:r>
            <a:rPr lang="ru-RU" sz="2000" dirty="0" smtClean="0"/>
            <a:t> </a:t>
          </a:r>
          <a:r>
            <a:rPr lang="ru-RU" sz="2000" dirty="0" err="1" smtClean="0"/>
            <a:t>барглардан</a:t>
          </a:r>
          <a:r>
            <a:rPr lang="ru-RU" sz="2000" dirty="0" smtClean="0"/>
            <a:t> </a:t>
          </a:r>
          <a:r>
            <a:rPr lang="ru-RU" sz="2000" dirty="0" err="1" smtClean="0"/>
            <a:t>иборат</a:t>
          </a:r>
          <a:r>
            <a:rPr lang="ru-RU" sz="2000" dirty="0" smtClean="0"/>
            <a:t> </a:t>
          </a:r>
          <a:r>
            <a:rPr lang="ru-RU" sz="2000" dirty="0" err="1" smtClean="0"/>
            <a:t>тупбарг</a:t>
          </a:r>
          <a:r>
            <a:rPr lang="ru-RU" sz="2000" dirty="0" smtClean="0"/>
            <a:t> </a:t>
          </a:r>
          <a:r>
            <a:rPr lang="ru-RU" sz="2000" dirty="0" err="1" smtClean="0"/>
            <a:t>ҳамда</a:t>
          </a:r>
          <a:r>
            <a:rPr lang="ru-RU" sz="2000" dirty="0" smtClean="0"/>
            <a:t> </a:t>
          </a:r>
          <a:r>
            <a:rPr lang="ru-RU" sz="2000" dirty="0" err="1" smtClean="0"/>
            <a:t>бўйи</a:t>
          </a:r>
          <a:r>
            <a:rPr lang="ru-RU" sz="2000" dirty="0" smtClean="0"/>
            <a:t> 70-100 </a:t>
          </a:r>
          <a:r>
            <a:rPr lang="ru-RU" sz="2000" dirty="0" err="1" smtClean="0"/>
            <a:t>сантиметрга</a:t>
          </a:r>
          <a:r>
            <a:rPr lang="ru-RU" sz="2000" dirty="0" smtClean="0"/>
            <a:t> </a:t>
          </a:r>
          <a:r>
            <a:rPr lang="ru-RU" sz="2000" dirty="0" err="1" smtClean="0"/>
            <a:t>етадиган</a:t>
          </a:r>
          <a:r>
            <a:rPr lang="ru-RU" sz="2000" dirty="0" smtClean="0"/>
            <a:t>, </a:t>
          </a:r>
          <a:r>
            <a:rPr lang="ru-RU" sz="2000" dirty="0" err="1" smtClean="0"/>
            <a:t>кучли</a:t>
          </a:r>
          <a:r>
            <a:rPr lang="ru-RU" sz="2000" dirty="0" smtClean="0"/>
            <a:t> </a:t>
          </a:r>
          <a:r>
            <a:rPr lang="ru-RU" sz="2000" dirty="0" err="1" smtClean="0"/>
            <a:t>шохланган</a:t>
          </a:r>
          <a:r>
            <a:rPr lang="ru-RU" sz="2000" dirty="0" smtClean="0"/>
            <a:t> </a:t>
          </a:r>
          <a:r>
            <a:rPr lang="ru-RU" sz="2000" dirty="0" err="1" smtClean="0"/>
            <a:t>гулпоя</a:t>
          </a:r>
          <a:r>
            <a:rPr lang="ru-RU" sz="2000" dirty="0" smtClean="0"/>
            <a:t> </a:t>
          </a:r>
          <a:r>
            <a:rPr lang="ru-RU" sz="2000" dirty="0" err="1" smtClean="0"/>
            <a:t>чиқаради</a:t>
          </a:r>
          <a:r>
            <a:rPr lang="ru-RU" sz="2000" dirty="0" smtClean="0"/>
            <a:t>. </a:t>
          </a:r>
          <a:endParaRPr lang="ru-RU" sz="2000"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sz="2000">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sz="2000">
            <a:latin typeface="Times New Roman" pitchFamily="18" charset="0"/>
            <a:cs typeface="Times New Roman" pitchFamily="18" charset="0"/>
          </a:endParaRPr>
        </a:p>
      </dgm:t>
    </dgm:pt>
    <dgm:pt modelId="{60EB17CB-C2AE-4BE8-85F4-4099C50EAF2D}">
      <dgm:prSet custT="1"/>
      <dgm:spPr/>
      <dgm:t>
        <a:bodyPr/>
        <a:lstStyle/>
        <a:p>
          <a:pPr algn="just"/>
          <a:r>
            <a:rPr lang="ru-RU" sz="2000" dirty="0" smtClean="0"/>
            <a:t>Гул т</a:t>
          </a:r>
          <a:r>
            <a:rPr lang="uz-Cyrl-UZ" sz="2000" dirty="0" smtClean="0"/>
            <a:t>ў</a:t>
          </a:r>
          <a:r>
            <a:rPr lang="ru-RU" sz="2000" dirty="0" err="1" smtClean="0"/>
            <a:t>плами-шингил</a:t>
          </a:r>
          <a:r>
            <a:rPr lang="ru-RU" sz="2000" dirty="0" smtClean="0"/>
            <a:t>. Гули </a:t>
          </a:r>
          <a:r>
            <a:rPr lang="ru-RU" sz="2000" dirty="0" err="1" smtClean="0"/>
            <a:t>икки</a:t>
          </a:r>
          <a:r>
            <a:rPr lang="ru-RU" sz="2000" dirty="0" smtClean="0"/>
            <a:t> </a:t>
          </a:r>
          <a:r>
            <a:rPr lang="ru-RU" sz="2000" dirty="0" err="1" smtClean="0"/>
            <a:t>жинсли</a:t>
          </a:r>
          <a:r>
            <a:rPr lang="ru-RU" sz="2000" dirty="0" smtClean="0"/>
            <a:t>, </a:t>
          </a:r>
          <a:r>
            <a:rPr lang="ru-RU" sz="2000" dirty="0" err="1" smtClean="0"/>
            <a:t>тўртта</a:t>
          </a:r>
          <a:r>
            <a:rPr lang="ru-RU" sz="2000" dirty="0" smtClean="0"/>
            <a:t> </a:t>
          </a:r>
          <a:r>
            <a:rPr lang="ru-RU" sz="2000" dirty="0" err="1" smtClean="0"/>
            <a:t>гултожбаргли</a:t>
          </a:r>
          <a:r>
            <a:rPr lang="ru-RU" sz="2000" dirty="0" smtClean="0"/>
            <a:t>, ранги </a:t>
          </a:r>
          <a:r>
            <a:rPr lang="ru-RU" sz="2000" dirty="0" err="1" smtClean="0"/>
            <a:t>оқ</a:t>
          </a:r>
          <a:r>
            <a:rPr lang="ru-RU" sz="2000" dirty="0" smtClean="0"/>
            <a:t> </a:t>
          </a:r>
          <a:r>
            <a:rPr lang="ru-RU" sz="2000" dirty="0" err="1" smtClean="0"/>
            <a:t>ёки</a:t>
          </a:r>
          <a:r>
            <a:rPr lang="ru-RU" sz="2000" dirty="0" smtClean="0"/>
            <a:t> </a:t>
          </a:r>
          <a:r>
            <a:rPr lang="ru-RU" sz="2000" dirty="0" err="1" smtClean="0"/>
            <a:t>сариқ</a:t>
          </a:r>
          <a:r>
            <a:rPr lang="ru-RU" sz="2000" dirty="0" smtClean="0"/>
            <a:t>, </a:t>
          </a:r>
          <a:r>
            <a:rPr lang="ru-RU" sz="2000" dirty="0" err="1" smtClean="0"/>
            <a:t>четдан</a:t>
          </a:r>
          <a:r>
            <a:rPr lang="ru-RU" sz="2000" dirty="0" smtClean="0"/>
            <a:t> </a:t>
          </a:r>
          <a:r>
            <a:rPr lang="ru-RU" sz="2000" dirty="0" err="1" smtClean="0"/>
            <a:t>чангланади</a:t>
          </a:r>
          <a:r>
            <a:rPr lang="ru-RU" sz="2000" dirty="0" smtClean="0"/>
            <a:t>. </a:t>
          </a:r>
          <a:r>
            <a:rPr lang="ru-RU" sz="2000" dirty="0" err="1" smtClean="0"/>
            <a:t>Меваси</a:t>
          </a:r>
          <a:r>
            <a:rPr lang="ru-RU" sz="2000" dirty="0" smtClean="0"/>
            <a:t> </a:t>
          </a:r>
          <a:r>
            <a:rPr lang="ru-RU" sz="2000" dirty="0" err="1" smtClean="0"/>
            <a:t>қузоқ</a:t>
          </a:r>
          <a:r>
            <a:rPr lang="ru-RU" sz="2000" dirty="0" smtClean="0"/>
            <a:t> </a:t>
          </a:r>
          <a:r>
            <a:rPr lang="ru-RU" sz="2000" dirty="0" err="1" smtClean="0"/>
            <a:t>бўлиб</a:t>
          </a:r>
          <a:r>
            <a:rPr lang="ru-RU" sz="2000" dirty="0" smtClean="0"/>
            <a:t>, </a:t>
          </a:r>
          <a:r>
            <a:rPr lang="ru-RU" sz="2000" dirty="0" err="1" smtClean="0"/>
            <a:t>ўсимлиликда</a:t>
          </a:r>
          <a:r>
            <a:rPr lang="ru-RU" sz="2000" dirty="0" smtClean="0"/>
            <a:t> тик </a:t>
          </a:r>
          <a:r>
            <a:rPr lang="ru-RU" sz="2000" dirty="0" err="1" smtClean="0"/>
            <a:t>турадиган</a:t>
          </a:r>
          <a:r>
            <a:rPr lang="ru-RU" sz="2000" dirty="0" smtClean="0"/>
            <a:t> </a:t>
          </a:r>
          <a:r>
            <a:rPr lang="ru-RU" sz="2000" dirty="0" err="1" smtClean="0"/>
            <a:t>урчуқ</a:t>
          </a:r>
          <a:r>
            <a:rPr lang="ru-RU" sz="2000" dirty="0" smtClean="0"/>
            <a:t> </a:t>
          </a:r>
          <a:r>
            <a:rPr lang="ru-RU" sz="2000" dirty="0" err="1" smtClean="0"/>
            <a:t>ёки</a:t>
          </a:r>
          <a:r>
            <a:rPr lang="ru-RU" sz="2000" dirty="0" smtClean="0"/>
            <a:t> цилиндр </a:t>
          </a:r>
          <a:r>
            <a:rPr lang="ru-RU" sz="2000" dirty="0" err="1" smtClean="0"/>
            <a:t>шаклида</a:t>
          </a:r>
          <a:r>
            <a:rPr lang="ru-RU" sz="2000" dirty="0" smtClean="0"/>
            <a:t>. </a:t>
          </a:r>
          <a:r>
            <a:rPr lang="ru-RU" sz="2000" dirty="0" err="1" smtClean="0"/>
            <a:t>Уруғи</a:t>
          </a:r>
          <a:r>
            <a:rPr lang="ru-RU" sz="2000" dirty="0" smtClean="0"/>
            <a:t> </a:t>
          </a:r>
          <a:r>
            <a:rPr lang="ru-RU" sz="2000" dirty="0" err="1" smtClean="0"/>
            <a:t>тескари</a:t>
          </a:r>
          <a:r>
            <a:rPr lang="ru-RU" sz="2000" dirty="0" smtClean="0"/>
            <a:t>, </a:t>
          </a:r>
          <a:r>
            <a:rPr lang="ru-RU" sz="2000" dirty="0" err="1" smtClean="0"/>
            <a:t>тухум</a:t>
          </a:r>
          <a:r>
            <a:rPr lang="ru-RU" sz="2000" dirty="0" smtClean="0"/>
            <a:t> </a:t>
          </a:r>
          <a:r>
            <a:rPr lang="ru-RU" sz="2000" dirty="0" err="1" smtClean="0"/>
            <a:t>шаклида</a:t>
          </a:r>
          <a:r>
            <a:rPr lang="ru-RU" sz="2000" dirty="0" smtClean="0"/>
            <a:t> </a:t>
          </a:r>
          <a:r>
            <a:rPr lang="ru-RU" sz="2000" dirty="0" err="1" smtClean="0"/>
            <a:t>бўлиб</a:t>
          </a:r>
          <a:r>
            <a:rPr lang="ru-RU" sz="2000" dirty="0" smtClean="0"/>
            <a:t>, </a:t>
          </a:r>
          <a:r>
            <a:rPr lang="ru-RU" sz="2000" dirty="0" err="1" smtClean="0"/>
            <a:t>оч</a:t>
          </a:r>
          <a:r>
            <a:rPr lang="ru-RU" sz="2000" dirty="0" smtClean="0"/>
            <a:t> </a:t>
          </a:r>
          <a:r>
            <a:rPr lang="ru-RU" sz="2000" dirty="0" err="1" smtClean="0"/>
            <a:t>жигар</a:t>
          </a:r>
          <a:r>
            <a:rPr lang="ru-RU" sz="2000" dirty="0" smtClean="0"/>
            <a:t> </a:t>
          </a:r>
          <a:r>
            <a:rPr lang="ru-RU" sz="2000" dirty="0" err="1" smtClean="0"/>
            <a:t>рангда</a:t>
          </a:r>
          <a:r>
            <a:rPr lang="ru-RU" sz="2000" dirty="0" smtClean="0"/>
            <a:t>, 1000 - </a:t>
          </a:r>
          <a:r>
            <a:rPr lang="ru-RU" sz="2000" dirty="0" err="1" smtClean="0"/>
            <a:t>тасининг</a:t>
          </a:r>
          <a:r>
            <a:rPr lang="ru-RU" sz="2000" dirty="0" smtClean="0"/>
            <a:t> </a:t>
          </a:r>
          <a:r>
            <a:rPr lang="ru-RU" sz="2000" dirty="0" err="1" smtClean="0"/>
            <a:t>вазни</a:t>
          </a:r>
          <a:r>
            <a:rPr lang="ru-RU" sz="2000" dirty="0" smtClean="0"/>
            <a:t> 8-10 грамм. </a:t>
          </a:r>
          <a:r>
            <a:rPr lang="ru-RU" sz="2000" dirty="0" err="1" smtClean="0"/>
            <a:t>Унувчанлиги</a:t>
          </a:r>
          <a:r>
            <a:rPr lang="ru-RU" sz="2000" dirty="0" smtClean="0"/>
            <a:t> (1-класс </a:t>
          </a:r>
          <a:r>
            <a:rPr lang="ru-RU" sz="2000" dirty="0" err="1" smtClean="0"/>
            <a:t>бўлса</a:t>
          </a:r>
          <a:r>
            <a:rPr lang="ru-RU" sz="2000" dirty="0" smtClean="0"/>
            <a:t>) 85 % </a:t>
          </a:r>
          <a:r>
            <a:rPr lang="ru-RU" sz="2000" dirty="0" err="1" smtClean="0"/>
            <a:t>бўлиб</a:t>
          </a:r>
          <a:r>
            <a:rPr lang="ru-RU" sz="2000" dirty="0" smtClean="0"/>
            <a:t>, 4-5 </a:t>
          </a:r>
          <a:r>
            <a:rPr lang="ru-RU" sz="2000" dirty="0" err="1" smtClean="0"/>
            <a:t>йилгача</a:t>
          </a:r>
          <a:r>
            <a:rPr lang="ru-RU" sz="2000" dirty="0" smtClean="0"/>
            <a:t> </a:t>
          </a:r>
          <a:r>
            <a:rPr lang="ru-RU" sz="2000" dirty="0" err="1" smtClean="0"/>
            <a:t>сақланади</a:t>
          </a:r>
          <a:r>
            <a:rPr lang="ru-RU" sz="2000" dirty="0" smtClean="0"/>
            <a:t>. </a:t>
          </a:r>
          <a:endParaRPr lang="ru-RU" sz="2000" dirty="0"/>
        </a:p>
      </dgm:t>
    </dgm:pt>
    <dgm:pt modelId="{2441F3DD-77E2-4722-954B-1EAC4111CFD8}" type="parTrans" cxnId="{CCBFA3F6-5E4C-4E14-9554-A4C6ACE6DF0F}">
      <dgm:prSet/>
      <dgm:spPr/>
      <dgm:t>
        <a:bodyPr/>
        <a:lstStyle/>
        <a:p>
          <a:endParaRPr lang="ru-RU" sz="2000"/>
        </a:p>
      </dgm:t>
    </dgm:pt>
    <dgm:pt modelId="{DB70D870-955A-4407-BF3D-E8005D1C18E7}" type="sibTrans" cxnId="{CCBFA3F6-5E4C-4E14-9554-A4C6ACE6DF0F}">
      <dgm:prSet/>
      <dgm:spPr/>
      <dgm:t>
        <a:bodyPr/>
        <a:lstStyle/>
        <a:p>
          <a:endParaRPr lang="ru-RU" sz="2000"/>
        </a:p>
      </dgm:t>
    </dgm:pt>
    <dgm:pt modelId="{5F6117FC-AECD-4230-B8C0-16E5AE206724}">
      <dgm:prSet custT="1"/>
      <dgm:spPr/>
      <dgm:t>
        <a:bodyPr/>
        <a:lstStyle/>
        <a:p>
          <a:pPr algn="just"/>
          <a:r>
            <a:rPr lang="ru-RU" sz="2000" dirty="0" err="1" smtClean="0"/>
            <a:t>Шакли</a:t>
          </a:r>
          <a:r>
            <a:rPr lang="ru-RU" sz="2000" dirty="0" smtClean="0"/>
            <a:t> </a:t>
          </a:r>
          <a:r>
            <a:rPr lang="ru-RU" sz="2000" dirty="0" err="1" smtClean="0"/>
            <a:t>юмалоқ</a:t>
          </a:r>
          <a:r>
            <a:rPr lang="ru-RU" sz="2000" dirty="0" smtClean="0"/>
            <a:t> редиска </a:t>
          </a:r>
          <a:r>
            <a:rPr lang="ru-RU" sz="2000" dirty="0" err="1" smtClean="0"/>
            <a:t>навларининг</a:t>
          </a:r>
          <a:r>
            <a:rPr lang="ru-RU" sz="2000" dirty="0" smtClean="0"/>
            <a:t> </a:t>
          </a:r>
          <a:r>
            <a:rPr lang="ru-RU" sz="2000" dirty="0" err="1" smtClean="0"/>
            <a:t>илдизмеваси</a:t>
          </a:r>
          <a:r>
            <a:rPr lang="ru-RU" sz="2000" dirty="0" smtClean="0"/>
            <a:t> </a:t>
          </a:r>
          <a:r>
            <a:rPr lang="ru-RU" sz="2000" dirty="0" err="1" smtClean="0"/>
            <a:t>асосан</a:t>
          </a:r>
          <a:r>
            <a:rPr lang="ru-RU" sz="2000" dirty="0" smtClean="0"/>
            <a:t> </a:t>
          </a:r>
          <a:r>
            <a:rPr lang="ru-RU" sz="2000" dirty="0" err="1" smtClean="0"/>
            <a:t>уруғпалла</a:t>
          </a:r>
          <a:r>
            <a:rPr lang="ru-RU" sz="2000" dirty="0" smtClean="0"/>
            <a:t>, </a:t>
          </a:r>
          <a:r>
            <a:rPr lang="ru-RU" sz="2000" dirty="0" err="1" smtClean="0"/>
            <a:t>тирсаги</a:t>
          </a:r>
          <a:r>
            <a:rPr lang="ru-RU" sz="2000" dirty="0" smtClean="0"/>
            <a:t> </a:t>
          </a:r>
          <a:r>
            <a:rPr lang="ru-RU" sz="2000" dirty="0" err="1" smtClean="0"/>
            <a:t>остидан</a:t>
          </a:r>
          <a:r>
            <a:rPr lang="ru-RU" sz="2000" dirty="0" smtClean="0"/>
            <a:t> </a:t>
          </a:r>
          <a:r>
            <a:rPr lang="uz-Cyrl-UZ" sz="2000" dirty="0" smtClean="0"/>
            <a:t>ҳ</a:t>
          </a:r>
          <a:r>
            <a:rPr lang="ru-RU" sz="2000" dirty="0" err="1" smtClean="0"/>
            <a:t>осил</a:t>
          </a:r>
          <a:r>
            <a:rPr lang="ru-RU" sz="2000" dirty="0" smtClean="0"/>
            <a:t> </a:t>
          </a:r>
          <a:r>
            <a:rPr lang="ru-RU" sz="2000" dirty="0" err="1" smtClean="0"/>
            <a:t>бўлади</a:t>
          </a:r>
          <a:r>
            <a:rPr lang="ru-RU" sz="2000" dirty="0" smtClean="0"/>
            <a:t>. </a:t>
          </a:r>
          <a:r>
            <a:rPr lang="ru-RU" sz="2000" dirty="0" err="1" smtClean="0"/>
            <a:t>Узунчоқ</a:t>
          </a:r>
          <a:r>
            <a:rPr lang="ru-RU" sz="2000" dirty="0" smtClean="0"/>
            <a:t>  редиска </a:t>
          </a:r>
          <a:r>
            <a:rPr lang="ru-RU" sz="2000" dirty="0" err="1" smtClean="0"/>
            <a:t>навларида</a:t>
          </a:r>
          <a:r>
            <a:rPr lang="ru-RU" sz="2000" dirty="0" smtClean="0"/>
            <a:t> </a:t>
          </a:r>
          <a:r>
            <a:rPr lang="ru-RU" sz="2000" dirty="0" err="1" smtClean="0"/>
            <a:t>эса</a:t>
          </a:r>
          <a:r>
            <a:rPr lang="ru-RU" sz="2000" dirty="0" smtClean="0"/>
            <a:t> </a:t>
          </a:r>
          <a:r>
            <a:rPr lang="ru-RU" sz="2000" dirty="0" err="1" smtClean="0"/>
            <a:t>илдизмева</a:t>
          </a:r>
          <a:r>
            <a:rPr lang="ru-RU" sz="2000" dirty="0" smtClean="0"/>
            <a:t> </a:t>
          </a:r>
          <a:r>
            <a:rPr lang="ru-RU" sz="2000" dirty="0" err="1" smtClean="0"/>
            <a:t>шаклланишида</a:t>
          </a:r>
          <a:r>
            <a:rPr lang="ru-RU" sz="2000" dirty="0" smtClean="0"/>
            <a:t> </a:t>
          </a:r>
          <a:r>
            <a:rPr lang="ru-RU" sz="2000" dirty="0" err="1" smtClean="0"/>
            <a:t>илдиз</a:t>
          </a:r>
          <a:r>
            <a:rPr lang="ru-RU" sz="2000" dirty="0" smtClean="0"/>
            <a:t> </a:t>
          </a:r>
          <a:r>
            <a:rPr lang="ru-RU" sz="2000" dirty="0" err="1" smtClean="0"/>
            <a:t>ҳам</a:t>
          </a:r>
          <a:r>
            <a:rPr lang="ru-RU" sz="2000" dirty="0" smtClean="0"/>
            <a:t> </a:t>
          </a:r>
          <a:r>
            <a:rPr lang="ru-RU" sz="2000" dirty="0" err="1" smtClean="0"/>
            <a:t>иштирок</a:t>
          </a:r>
          <a:r>
            <a:rPr lang="ru-RU" sz="2000" dirty="0" smtClean="0"/>
            <a:t> </a:t>
          </a:r>
          <a:r>
            <a:rPr lang="ru-RU" sz="2000" dirty="0" err="1" smtClean="0"/>
            <a:t>этади</a:t>
          </a:r>
          <a:r>
            <a:rPr lang="ru-RU" sz="2000" dirty="0" smtClean="0"/>
            <a:t>.</a:t>
          </a:r>
          <a:endParaRPr lang="ru-RU" sz="2000" dirty="0"/>
        </a:p>
      </dgm:t>
    </dgm:pt>
    <dgm:pt modelId="{78C5BEA5-B594-4729-AF3F-0A94EF7A1AF4}" type="parTrans" cxnId="{58130B21-4990-429B-B798-9C7B4F66CE77}">
      <dgm:prSet/>
      <dgm:spPr/>
      <dgm:t>
        <a:bodyPr/>
        <a:lstStyle/>
        <a:p>
          <a:endParaRPr lang="ru-RU"/>
        </a:p>
      </dgm:t>
    </dgm:pt>
    <dgm:pt modelId="{FECECDC7-A8CE-437F-8763-3D633DB1DD53}" type="sibTrans" cxnId="{58130B21-4990-429B-B798-9C7B4F66CE77}">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30A44680-E84B-461A-A608-9E3B27318CD9}" type="presOf" srcId="{8C446D5B-F40C-47A7-AA82-4959E8CB408D}" destId="{E9240949-51E6-49B1-BC58-DA8E36260ED3}" srcOrd="0" destOrd="0" presId="urn:microsoft.com/office/officeart/2005/8/layout/vList2"/>
    <dgm:cxn modelId="{CCBFA3F6-5E4C-4E14-9554-A4C6ACE6DF0F}" srcId="{FFE8B254-F748-4EA9-840F-C629F20050FA}" destId="{60EB17CB-C2AE-4BE8-85F4-4099C50EAF2D}" srcOrd="1" destOrd="0" parTransId="{2441F3DD-77E2-4722-954B-1EAC4111CFD8}" sibTransId="{DB70D870-955A-4407-BF3D-E8005D1C18E7}"/>
    <dgm:cxn modelId="{58130B21-4990-429B-B798-9C7B4F66CE77}" srcId="{FFE8B254-F748-4EA9-840F-C629F20050FA}" destId="{5F6117FC-AECD-4230-B8C0-16E5AE206724}" srcOrd="2" destOrd="0" parTransId="{78C5BEA5-B594-4729-AF3F-0A94EF7A1AF4}" sibTransId="{FECECDC7-A8CE-437F-8763-3D633DB1DD53}"/>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755313CD-D94D-4122-B8D1-4C2C543DBC80}" type="presOf" srcId="{FFE8B254-F748-4EA9-840F-C629F20050FA}" destId="{494A0A28-AC71-410E-9A09-98494374006B}" srcOrd="0" destOrd="0" presId="urn:microsoft.com/office/officeart/2005/8/layout/vList2"/>
    <dgm:cxn modelId="{7FD78A48-7CA5-4737-B1F0-798548DDD3FA}" type="presOf" srcId="{312B9663-67DD-4BF0-8671-ACD17F5C18E1}" destId="{3102073A-0B37-4EE7-9FB6-C679253A425E}" srcOrd="0" destOrd="0" presId="urn:microsoft.com/office/officeart/2005/8/layout/vList2"/>
    <dgm:cxn modelId="{74C529AC-5AD3-4FFF-95AA-2E964B90474D}" type="presOf" srcId="{5F6117FC-AECD-4230-B8C0-16E5AE206724}" destId="{3102073A-0B37-4EE7-9FB6-C679253A425E}" srcOrd="0" destOrd="2" presId="urn:microsoft.com/office/officeart/2005/8/layout/vList2"/>
    <dgm:cxn modelId="{C805250C-13B7-4B8C-A853-D69A1C4C4C0B}" type="presOf" srcId="{60EB17CB-C2AE-4BE8-85F4-4099C50EAF2D}" destId="{3102073A-0B37-4EE7-9FB6-C679253A425E}" srcOrd="0" destOrd="1" presId="urn:microsoft.com/office/officeart/2005/8/layout/vList2"/>
    <dgm:cxn modelId="{9CB2B6FF-744E-4C2C-9FBB-69A6FE132980}" type="presParOf" srcId="{E9240949-51E6-49B1-BC58-DA8E36260ED3}" destId="{494A0A28-AC71-410E-9A09-98494374006B}" srcOrd="0" destOrd="0" presId="urn:microsoft.com/office/officeart/2005/8/layout/vList2"/>
    <dgm:cxn modelId="{E312C43A-AA95-4C92-B06B-F06D82D8FC84}"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l"/>
          <a:r>
            <a:rPr lang="ru-RU" b="1" dirty="0" err="1" smtClean="0"/>
            <a:t>Кўкат</a:t>
          </a:r>
          <a:r>
            <a:rPr lang="ru-RU" b="1" dirty="0" smtClean="0"/>
            <a:t> </a:t>
          </a:r>
          <a:r>
            <a:rPr lang="ru-RU" b="1" dirty="0" err="1" smtClean="0"/>
            <a:t>баргли</a:t>
          </a:r>
          <a:r>
            <a:rPr lang="ru-RU" b="1" dirty="0" smtClean="0"/>
            <a:t> </a:t>
          </a:r>
          <a:r>
            <a:rPr lang="ru-RU" b="1" dirty="0" err="1" smtClean="0"/>
            <a:t>сабзавот</a:t>
          </a:r>
          <a:r>
            <a:rPr lang="ru-RU" b="1" dirty="0" smtClean="0"/>
            <a:t> </a:t>
          </a:r>
          <a:r>
            <a:rPr lang="ru-RU" b="1" dirty="0" err="1" smtClean="0"/>
            <a:t>экинлар</a:t>
          </a:r>
          <a:r>
            <a:rPr lang="ru-RU" b="1" dirty="0" smtClean="0"/>
            <a:t> </a:t>
          </a:r>
          <a:r>
            <a:rPr lang="ru-RU" b="1" dirty="0" err="1" smtClean="0"/>
            <a:t>ўстириш</a:t>
          </a:r>
          <a:r>
            <a:rPr lang="ru-RU" b="1" dirty="0" smtClean="0"/>
            <a:t> </a:t>
          </a:r>
          <a:r>
            <a:rPr lang="ru-RU" b="1" dirty="0" err="1" smtClean="0"/>
            <a:t>технологияси</a:t>
          </a:r>
          <a:r>
            <a:rPr lang="uz-Cyrl-UZ" b="1" i="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ctr"/>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ctr"/>
          <a:endParaRPr lang="ru-RU">
            <a:latin typeface="Times New Roman" pitchFamily="18" charset="0"/>
            <a:cs typeface="Times New Roman" pitchFamily="18" charset="0"/>
          </a:endParaRPr>
        </a:p>
      </dgm:t>
    </dgm:pt>
    <dgm:pt modelId="{312B9663-67DD-4BF0-8671-ACD17F5C18E1}">
      <dgm:prSet phldrT="[Текст]"/>
      <dgm:spPr/>
      <dgm:t>
        <a:bodyPr/>
        <a:lstStyle/>
        <a:p>
          <a:pPr algn="l"/>
          <a:r>
            <a:rPr lang="ru-RU" dirty="0" smtClean="0"/>
            <a:t> </a:t>
          </a:r>
          <a:r>
            <a:rPr lang="uz-Cyrl-UZ" dirty="0" smtClean="0"/>
            <a:t>Кўкат сабзавот экинлар озиқ моддаларга бой, унумдор тупроқларда яхши ўсади.  Ўзбекистонда оч, тўқ ва типик бўз, ўтлоқ-бўз ҳамда ўтлоқ тупроқларида махаллий ва минерал) ўғитларни кенг қўллаб кўкат сабзавот экинлардан юқори ҳосил олиш мумкин. </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ctr"/>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ctr"/>
          <a:endParaRPr lang="ru-RU">
            <a:latin typeface="Times New Roman" pitchFamily="18" charset="0"/>
            <a:cs typeface="Times New Roman" pitchFamily="18" charset="0"/>
          </a:endParaRPr>
        </a:p>
      </dgm:t>
    </dgm:pt>
    <dgm:pt modelId="{4AA3393A-FABB-4B0C-91E8-51A810160624}">
      <dgm:prSet phldrT="[Текст]"/>
      <dgm:spPr/>
      <dgm:t>
        <a:bodyPr/>
        <a:lstStyle/>
        <a:p>
          <a:pPr algn="l"/>
          <a:r>
            <a:rPr lang="uz-Cyrl-UZ" dirty="0" smtClean="0"/>
            <a:t>Алмашлаб экишда карам, бодринг, помидор, картошка, дуккакли сабзавот экинлар якши ўтмишдош ҳисобланади. </a:t>
          </a:r>
          <a:endParaRPr lang="ru-RU" dirty="0"/>
        </a:p>
      </dgm:t>
    </dgm:pt>
    <dgm:pt modelId="{B01CA906-E342-44E8-A93B-D535B4206241}" type="parTrans" cxnId="{83ADB9B8-3A4D-4D62-9155-5C173F4F37CF}">
      <dgm:prSet/>
      <dgm:spPr/>
      <dgm:t>
        <a:bodyPr/>
        <a:lstStyle/>
        <a:p>
          <a:endParaRPr lang="ru-RU"/>
        </a:p>
      </dgm:t>
    </dgm:pt>
    <dgm:pt modelId="{9286262D-87C9-406C-A19E-CC43DD867265}" type="sibTrans" cxnId="{83ADB9B8-3A4D-4D62-9155-5C173F4F37CF}">
      <dgm:prSet/>
      <dgm:spPr/>
      <dgm:t>
        <a:bodyPr/>
        <a:lstStyle/>
        <a:p>
          <a:endParaRPr lang="ru-RU"/>
        </a:p>
      </dgm:t>
    </dgm:pt>
    <dgm:pt modelId="{1CBD9C70-F547-42C3-A64A-84998FE4F79C}">
      <dgm:prSet phldrT="[Текст]"/>
      <dgm:spPr/>
      <dgm:t>
        <a:bodyPr/>
        <a:lstStyle/>
        <a:p>
          <a:pPr algn="l"/>
          <a:r>
            <a:rPr lang="uz-Cyrl-UZ" dirty="0" smtClean="0"/>
            <a:t>Кўкат сабзавотларнинг ҳаммаси совуққа чидамли ўсимликлар бўлиб усув даври қисқа. Шунинг учун, бу экинларни очиқ далаларда эрта баҳордан (феврал-мартда) кеч кузгача (октябр-ноябргача) экиб ўстириш мумкин. Кўкат экинлар барги учун ўстирилади, шунинг учун улар анча қалин экилади. </a:t>
          </a:r>
          <a:r>
            <a:rPr lang="ru-RU" dirty="0" err="1" smtClean="0"/>
            <a:t>Бу</a:t>
          </a:r>
          <a:r>
            <a:rPr lang="ru-RU" dirty="0" smtClean="0"/>
            <a:t> </a:t>
          </a:r>
          <a:r>
            <a:rPr lang="ru-RU" dirty="0" err="1" smtClean="0"/>
            <a:t>эса</a:t>
          </a:r>
          <a:r>
            <a:rPr lang="ru-RU" dirty="0" smtClean="0"/>
            <a:t> </a:t>
          </a:r>
          <a:r>
            <a:rPr lang="ru-RU" dirty="0" err="1" smtClean="0"/>
            <a:t>тупроқда</a:t>
          </a:r>
          <a:r>
            <a:rPr lang="ru-RU" dirty="0" smtClean="0"/>
            <a:t> нам </a:t>
          </a:r>
          <a:r>
            <a:rPr lang="ru-RU" dirty="0" err="1" smtClean="0"/>
            <a:t>ва</a:t>
          </a:r>
          <a:r>
            <a:rPr lang="ru-RU" dirty="0" smtClean="0"/>
            <a:t>  </a:t>
          </a:r>
          <a:r>
            <a:rPr lang="ru-RU" dirty="0" err="1" smtClean="0"/>
            <a:t>озиқ</a:t>
          </a:r>
          <a:r>
            <a:rPr lang="ru-RU" dirty="0" smtClean="0"/>
            <a:t> </a:t>
          </a:r>
          <a:r>
            <a:rPr lang="ru-RU" dirty="0" err="1" smtClean="0"/>
            <a:t>моддаларнинг</a:t>
          </a:r>
          <a:r>
            <a:rPr lang="ru-RU" dirty="0" smtClean="0"/>
            <a:t> </a:t>
          </a:r>
          <a:r>
            <a:rPr lang="ru-RU" dirty="0" err="1" smtClean="0"/>
            <a:t>етарли</a:t>
          </a:r>
          <a:r>
            <a:rPr lang="ru-RU" dirty="0" smtClean="0"/>
            <a:t> б</a:t>
          </a:r>
          <a:r>
            <a:rPr lang="uz-Cyrl-UZ" dirty="0" smtClean="0"/>
            <a:t>ў</a:t>
          </a:r>
          <a:r>
            <a:rPr lang="ru-RU" dirty="0" err="1" smtClean="0"/>
            <a:t>лишини</a:t>
          </a:r>
          <a:r>
            <a:rPr lang="ru-RU" dirty="0" smtClean="0"/>
            <a:t> </a:t>
          </a:r>
          <a:r>
            <a:rPr lang="ru-RU" dirty="0" err="1" smtClean="0"/>
            <a:t>талаб</a:t>
          </a:r>
          <a:r>
            <a:rPr lang="ru-RU" dirty="0" smtClean="0"/>
            <a:t> </a:t>
          </a:r>
          <a:r>
            <a:rPr lang="ru-RU" dirty="0" err="1" smtClean="0"/>
            <a:t>этади</a:t>
          </a:r>
          <a:r>
            <a:rPr lang="ru-RU" dirty="0" smtClean="0"/>
            <a:t>. </a:t>
          </a:r>
          <a:endParaRPr lang="ru-RU" dirty="0"/>
        </a:p>
      </dgm:t>
    </dgm:pt>
    <dgm:pt modelId="{A9D5F957-A6D5-4F32-852D-811D6064BA06}" type="parTrans" cxnId="{26041EB7-18DA-452E-94FD-F2067065F977}">
      <dgm:prSet/>
      <dgm:spPr/>
      <dgm:t>
        <a:bodyPr/>
        <a:lstStyle/>
        <a:p>
          <a:endParaRPr lang="ru-RU"/>
        </a:p>
      </dgm:t>
    </dgm:pt>
    <dgm:pt modelId="{35E3029D-B5E4-4556-9CAC-D6FCB6FB68E5}" type="sibTrans" cxnId="{26041EB7-18DA-452E-94FD-F2067065F977}">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8D3BD58-75FF-45D8-802E-CF54A09D09D5}" type="presOf" srcId="{4AA3393A-FABB-4B0C-91E8-51A810160624}" destId="{3102073A-0B37-4EE7-9FB6-C679253A425E}" srcOrd="0" destOrd="1" presId="urn:microsoft.com/office/officeart/2005/8/layout/vList2"/>
    <dgm:cxn modelId="{CE0184E8-07A1-4927-B9F7-38BFED232201}" type="presOf" srcId="{1CBD9C70-F547-42C3-A64A-84998FE4F79C}" destId="{3102073A-0B37-4EE7-9FB6-C679253A425E}" srcOrd="0" destOrd="2" presId="urn:microsoft.com/office/officeart/2005/8/layout/vList2"/>
    <dgm:cxn modelId="{67D031D5-2BB7-4079-A735-C5393E49D450}"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9D5FF20A-9472-4D59-A221-B471B2C393AB}" type="presOf" srcId="{FFE8B254-F748-4EA9-840F-C629F20050FA}" destId="{494A0A28-AC71-410E-9A09-98494374006B}" srcOrd="0" destOrd="0" presId="urn:microsoft.com/office/officeart/2005/8/layout/vList2"/>
    <dgm:cxn modelId="{26041EB7-18DA-452E-94FD-F2067065F977}" srcId="{FFE8B254-F748-4EA9-840F-C629F20050FA}" destId="{1CBD9C70-F547-42C3-A64A-84998FE4F79C}" srcOrd="2" destOrd="0" parTransId="{A9D5F957-A6D5-4F32-852D-811D6064BA06}" sibTransId="{35E3029D-B5E4-4556-9CAC-D6FCB6FB68E5}"/>
    <dgm:cxn modelId="{16A4CFAC-FFB6-4E9B-A2C3-DFD9ED08C1EB}" type="presOf" srcId="{312B9663-67DD-4BF0-8671-ACD17F5C18E1}" destId="{3102073A-0B37-4EE7-9FB6-C679253A425E}" srcOrd="0" destOrd="0" presId="urn:microsoft.com/office/officeart/2005/8/layout/vList2"/>
    <dgm:cxn modelId="{83ADB9B8-3A4D-4D62-9155-5C173F4F37CF}" srcId="{FFE8B254-F748-4EA9-840F-C629F20050FA}" destId="{4AA3393A-FABB-4B0C-91E8-51A810160624}" srcOrd="1" destOrd="0" parTransId="{B01CA906-E342-44E8-A93B-D535B4206241}" sibTransId="{9286262D-87C9-406C-A19E-CC43DD867265}"/>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44617"/>
          <a:ext cx="9001156" cy="59962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ru-RU" sz="2500" b="1" kern="1200" dirty="0" err="1" smtClean="0"/>
            <a:t>Кўкат</a:t>
          </a:r>
          <a:r>
            <a:rPr lang="ru-RU" sz="2500" b="1" kern="1200" dirty="0" smtClean="0"/>
            <a:t> </a:t>
          </a:r>
          <a:r>
            <a:rPr lang="ru-RU" sz="2500" b="1" kern="1200" dirty="0" err="1" smtClean="0"/>
            <a:t>баргли</a:t>
          </a:r>
          <a:r>
            <a:rPr lang="ru-RU" sz="2500" b="1" kern="1200" dirty="0" smtClean="0"/>
            <a:t> </a:t>
          </a:r>
          <a:r>
            <a:rPr lang="ru-RU" sz="2500" b="1" kern="1200" dirty="0" err="1" smtClean="0"/>
            <a:t>сабзавот</a:t>
          </a:r>
          <a:r>
            <a:rPr lang="ru-RU" sz="2500" b="1" kern="1200" dirty="0" smtClean="0"/>
            <a:t> </a:t>
          </a:r>
          <a:r>
            <a:rPr lang="ru-RU" sz="2500" b="1" kern="1200" dirty="0" err="1" smtClean="0"/>
            <a:t>экинлар</a:t>
          </a:r>
          <a:r>
            <a:rPr lang="ru-RU" sz="2500" b="1" kern="1200" dirty="0" smtClean="0"/>
            <a:t> </a:t>
          </a:r>
          <a:r>
            <a:rPr lang="ru-RU" sz="2500" b="1" kern="1200" dirty="0" err="1" smtClean="0"/>
            <a:t>ўстириш</a:t>
          </a:r>
          <a:r>
            <a:rPr lang="ru-RU" sz="2500" b="1" kern="1200" dirty="0" smtClean="0"/>
            <a:t> </a:t>
          </a:r>
          <a:r>
            <a:rPr lang="ru-RU" sz="2500" b="1" kern="1200" dirty="0" err="1" smtClean="0"/>
            <a:t>технологияси</a:t>
          </a:r>
          <a:r>
            <a:rPr lang="uz-Cyrl-UZ" sz="2500" b="1" i="1" kern="1200" dirty="0" smtClean="0"/>
            <a:t>.</a:t>
          </a:r>
          <a:endParaRPr lang="ru-RU" sz="2500" kern="1200" dirty="0">
            <a:latin typeface="Times New Roman" pitchFamily="18" charset="0"/>
            <a:cs typeface="Times New Roman" pitchFamily="18" charset="0"/>
          </a:endParaRPr>
        </a:p>
      </dsp:txBody>
      <dsp:txXfrm>
        <a:off x="29271" y="73888"/>
        <a:ext cx="8942614" cy="541083"/>
      </dsp:txXfrm>
    </dsp:sp>
    <dsp:sp modelId="{3102073A-0B37-4EE7-9FB6-C679253A425E}">
      <dsp:nvSpPr>
        <dsp:cNvPr id="0" name=""/>
        <dsp:cNvSpPr/>
      </dsp:nvSpPr>
      <dsp:spPr>
        <a:xfrm>
          <a:off x="0" y="644242"/>
          <a:ext cx="9001156" cy="36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ru-RU" sz="2000" kern="1200" dirty="0" smtClean="0"/>
            <a:t> </a:t>
          </a:r>
          <a:r>
            <a:rPr lang="uz-Cyrl-UZ" sz="2000" kern="1200" dirty="0" smtClean="0"/>
            <a:t>Кўкат сабзавот экинлар озиқ моддаларга бой, унумдор тупроқларда яхши ўсади.  Ўзбекистонда оч, тўқ ва типик бўз, ўтлоқ-бўз ҳамда ўтлоқ тупроқларида махаллий ва минерал) ўғитларни кенг қўллаб кўкат сабзавот экинлардан юқори ҳосил олиш мумкин. </a:t>
          </a:r>
          <a:endParaRPr lang="ru-RU" sz="2000" kern="1200" dirty="0">
            <a:solidFill>
              <a:srgbClr val="0033CC"/>
            </a:solidFill>
            <a:latin typeface="Times New Roman" pitchFamily="18" charset="0"/>
            <a:cs typeface="Times New Roman" pitchFamily="18" charset="0"/>
          </a:endParaRPr>
        </a:p>
        <a:p>
          <a:pPr marL="228600" lvl="1" indent="-228600" algn="l" defTabSz="889000">
            <a:lnSpc>
              <a:spcPct val="90000"/>
            </a:lnSpc>
            <a:spcBef>
              <a:spcPct val="0"/>
            </a:spcBef>
            <a:spcAft>
              <a:spcPct val="20000"/>
            </a:spcAft>
            <a:buChar char="••"/>
          </a:pPr>
          <a:r>
            <a:rPr lang="uz-Cyrl-UZ" sz="2000" kern="1200" dirty="0" smtClean="0"/>
            <a:t>Алмашлаб экишда карам, бодринг, помидор, картошка, дуккакли сабзавот экинлар якши ўтмишдош ҳисобланади. </a:t>
          </a:r>
          <a:endParaRPr lang="ru-RU" sz="2000" kern="1200" dirty="0"/>
        </a:p>
        <a:p>
          <a:pPr marL="228600" lvl="1" indent="-228600" algn="l" defTabSz="889000">
            <a:lnSpc>
              <a:spcPct val="90000"/>
            </a:lnSpc>
            <a:spcBef>
              <a:spcPct val="0"/>
            </a:spcBef>
            <a:spcAft>
              <a:spcPct val="20000"/>
            </a:spcAft>
            <a:buChar char="••"/>
          </a:pPr>
          <a:r>
            <a:rPr lang="uz-Cyrl-UZ" sz="2000" kern="1200" dirty="0" smtClean="0"/>
            <a:t>Кўкат сабзавотларнинг ҳаммаси совуққа чидамли ўсимликлар бўлиб усув даври қисқа. Шунинг учун, бу экинларни очиқ далаларда эрта баҳордан (феврал-мартда) кеч кузгача (октябр-ноябргача) экиб ўстириш мумкин. Кўкат экинлар барги учун ўстирилади, шунинг учун улар анча қалин экилади. </a:t>
          </a:r>
          <a:r>
            <a:rPr lang="ru-RU" sz="2000" kern="1200" dirty="0" err="1" smtClean="0"/>
            <a:t>Бу</a:t>
          </a:r>
          <a:r>
            <a:rPr lang="ru-RU" sz="2000" kern="1200" dirty="0" smtClean="0"/>
            <a:t> </a:t>
          </a:r>
          <a:r>
            <a:rPr lang="ru-RU" sz="2000" kern="1200" dirty="0" err="1" smtClean="0"/>
            <a:t>эса</a:t>
          </a:r>
          <a:r>
            <a:rPr lang="ru-RU" sz="2000" kern="1200" dirty="0" smtClean="0"/>
            <a:t> </a:t>
          </a:r>
          <a:r>
            <a:rPr lang="ru-RU" sz="2000" kern="1200" dirty="0" err="1" smtClean="0"/>
            <a:t>тупроқда</a:t>
          </a:r>
          <a:r>
            <a:rPr lang="ru-RU" sz="2000" kern="1200" dirty="0" smtClean="0"/>
            <a:t> нам </a:t>
          </a:r>
          <a:r>
            <a:rPr lang="ru-RU" sz="2000" kern="1200" dirty="0" err="1" smtClean="0"/>
            <a:t>ва</a:t>
          </a:r>
          <a:r>
            <a:rPr lang="ru-RU" sz="2000" kern="1200" dirty="0" smtClean="0"/>
            <a:t>  </a:t>
          </a:r>
          <a:r>
            <a:rPr lang="ru-RU" sz="2000" kern="1200" dirty="0" err="1" smtClean="0"/>
            <a:t>озиқ</a:t>
          </a:r>
          <a:r>
            <a:rPr lang="ru-RU" sz="2000" kern="1200" dirty="0" smtClean="0"/>
            <a:t> </a:t>
          </a:r>
          <a:r>
            <a:rPr lang="ru-RU" sz="2000" kern="1200" dirty="0" err="1" smtClean="0"/>
            <a:t>моддаларнинг</a:t>
          </a:r>
          <a:r>
            <a:rPr lang="ru-RU" sz="2000" kern="1200" dirty="0" smtClean="0"/>
            <a:t> </a:t>
          </a:r>
          <a:r>
            <a:rPr lang="ru-RU" sz="2000" kern="1200" dirty="0" err="1" smtClean="0"/>
            <a:t>етарли</a:t>
          </a:r>
          <a:r>
            <a:rPr lang="ru-RU" sz="2000" kern="1200" dirty="0" smtClean="0"/>
            <a:t> б</a:t>
          </a:r>
          <a:r>
            <a:rPr lang="uz-Cyrl-UZ" sz="2000" kern="1200" dirty="0" smtClean="0"/>
            <a:t>ў</a:t>
          </a:r>
          <a:r>
            <a:rPr lang="ru-RU" sz="2000" kern="1200" dirty="0" err="1" smtClean="0"/>
            <a:t>лишини</a:t>
          </a:r>
          <a:r>
            <a:rPr lang="ru-RU" sz="2000" kern="1200" dirty="0" smtClean="0"/>
            <a:t> </a:t>
          </a:r>
          <a:r>
            <a:rPr lang="ru-RU" sz="2000" kern="1200" dirty="0" err="1" smtClean="0"/>
            <a:t>талаб</a:t>
          </a:r>
          <a:r>
            <a:rPr lang="ru-RU" sz="2000" kern="1200" dirty="0" smtClean="0"/>
            <a:t> </a:t>
          </a:r>
          <a:r>
            <a:rPr lang="ru-RU" sz="2000" kern="1200" dirty="0" err="1" smtClean="0"/>
            <a:t>этади</a:t>
          </a:r>
          <a:r>
            <a:rPr lang="ru-RU" sz="2000" kern="1200" dirty="0" smtClean="0"/>
            <a:t>. </a:t>
          </a:r>
          <a:endParaRPr lang="ru-RU" sz="2000" kern="1200" dirty="0"/>
        </a:p>
      </dsp:txBody>
      <dsp:txXfrm>
        <a:off x="0" y="644242"/>
        <a:ext cx="9001156" cy="3622500"/>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06.06.2018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14227399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828125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3620647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0.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2.xml"/><Relationship Id="rId7" Type="http://schemas.openxmlformats.org/officeDocument/2006/relationships/image" Target="../media/image23.jpe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2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6.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36.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Layout" Target="../diagrams/layout3.xml"/><Relationship Id="rId7" Type="http://schemas.openxmlformats.org/officeDocument/2006/relationships/image" Target="../media/image32.jpeg"/><Relationship Id="rId2" Type="http://schemas.openxmlformats.org/officeDocument/2006/relationships/diagramData" Target="../diagrams/data3.xml"/><Relationship Id="rId1" Type="http://schemas.openxmlformats.org/officeDocument/2006/relationships/slideLayout" Target="../slideLayouts/slideLayout3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4.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4.xml"/><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321"/>
          <p:cNvSpPr txBox="1">
            <a:spLocks noChangeArrowheads="1"/>
          </p:cNvSpPr>
          <p:nvPr/>
        </p:nvSpPr>
        <p:spPr bwMode="auto">
          <a:xfrm>
            <a:off x="684213" y="692150"/>
            <a:ext cx="7991475" cy="2554545"/>
          </a:xfrm>
          <a:prstGeom prst="rect">
            <a:avLst/>
          </a:prstGeom>
          <a:noFill/>
          <a:ln w="9525">
            <a:noFill/>
            <a:miter lim="800000"/>
            <a:headEnd/>
            <a:tailEnd/>
          </a:ln>
        </p:spPr>
        <p:txBody>
          <a:bodyPr>
            <a:spAutoFit/>
          </a:bodyPr>
          <a:lstStyle/>
          <a:p>
            <a:pPr algn="ctr"/>
            <a:r>
              <a:rPr lang="uz-Cyrl-UZ" sz="4000" b="1" dirty="0" smtClean="0">
                <a:solidFill>
                  <a:srgbClr val="0033CC"/>
                </a:solidFill>
                <a:latin typeface="Times New Roman" pitchFamily="18" charset="0"/>
              </a:rPr>
              <a:t>11-Мавзу</a:t>
            </a:r>
            <a:r>
              <a:rPr lang="uz-Cyrl-UZ" sz="4000" b="1" dirty="0">
                <a:solidFill>
                  <a:srgbClr val="0033CC"/>
                </a:solidFill>
                <a:latin typeface="Times New Roman" pitchFamily="18" charset="0"/>
              </a:rPr>
              <a:t>. Кўкат, дуккакли ва кам тарқалган сабзавот экинлар</a:t>
            </a:r>
            <a:endParaRPr lang="en-US" sz="4000" b="1" dirty="0">
              <a:solidFill>
                <a:srgbClr val="0033CC"/>
              </a:solidFill>
              <a:latin typeface="Times New Roman" pitchFamily="18" charset="0"/>
            </a:endParaRPr>
          </a:p>
          <a:p>
            <a:pPr algn="ctr"/>
            <a:endParaRPr lang="uz-Cyrl-UZ" sz="2000" b="1" dirty="0">
              <a:solidFill>
                <a:srgbClr val="0033CC"/>
              </a:solidFill>
              <a:latin typeface="Times New Roman" pitchFamily="18" charset="0"/>
            </a:endParaRPr>
          </a:p>
          <a:p>
            <a:pPr algn="ctr"/>
            <a:endParaRPr lang="uz-Cyrl-UZ" sz="2000" b="1" dirty="0">
              <a:solidFill>
                <a:schemeClr val="accent1"/>
              </a:solidFill>
              <a:latin typeface="Times New Roman" pitchFamily="18" charset="0"/>
            </a:endParaRPr>
          </a:p>
          <a:p>
            <a:pPr algn="ctr"/>
            <a:endParaRPr lang="uz-Cyrl-UZ" sz="2000" b="1" dirty="0">
              <a:latin typeface="Times New Roman" pitchFamily="18" charset="0"/>
            </a:endParaRPr>
          </a:p>
          <a:p>
            <a:pPr algn="ctr"/>
            <a:endParaRPr lang="uz-Cyrl-UZ" sz="2000" b="1" dirty="0">
              <a:latin typeface="Times New Roman" pitchFamily="18" charset="0"/>
            </a:endParaRPr>
          </a:p>
        </p:txBody>
      </p:sp>
      <p:pic>
        <p:nvPicPr>
          <p:cNvPr id="1026" name="Picture 2"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1455133953_populyarnye-blyuda-iz-krup.jpg"/>
          <p:cNvPicPr>
            <a:picLocks noChangeAspect="1" noChangeArrowheads="1"/>
          </p:cNvPicPr>
          <p:nvPr/>
        </p:nvPicPr>
        <p:blipFill>
          <a:blip r:embed="rId3"/>
          <a:srcRect b="14194"/>
          <a:stretch>
            <a:fillRect/>
          </a:stretch>
        </p:blipFill>
        <p:spPr bwMode="auto">
          <a:xfrm>
            <a:off x="5148823" y="3256386"/>
            <a:ext cx="3526865" cy="2714644"/>
          </a:xfrm>
          <a:prstGeom prst="rect">
            <a:avLst/>
          </a:prstGeom>
          <a:noFill/>
        </p:spPr>
      </p:pic>
      <p:pic>
        <p:nvPicPr>
          <p:cNvPr id="2" name="Picture 2" descr="Картинки по запросу укроп"/>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246695"/>
            <a:ext cx="4582889" cy="25787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t>Режа:</a:t>
            </a:r>
            <a:r>
              <a:rPr lang="ru-RU" sz="5400" smtClean="0"/>
              <a:t> </a:t>
            </a:r>
          </a:p>
        </p:txBody>
      </p:sp>
      <p:sp>
        <p:nvSpPr>
          <p:cNvPr id="157699" name="Rectangle 3"/>
          <p:cNvSpPr>
            <a:spLocks noGrp="1" noChangeArrowheads="1"/>
          </p:cNvSpPr>
          <p:nvPr>
            <p:ph type="body" idx="1"/>
          </p:nvPr>
        </p:nvSpPr>
        <p:spPr>
          <a:xfrm>
            <a:off x="214313" y="1571625"/>
            <a:ext cx="8715375" cy="4448175"/>
          </a:xfrm>
        </p:spPr>
        <p:txBody>
          <a:bodyPr>
            <a:normAutofit fontScale="92500" lnSpcReduction="10000"/>
          </a:bodyPr>
          <a:lstStyle/>
          <a:p>
            <a:pPr marL="742950" lvl="0" indent="-742950">
              <a:buFont typeface="+mj-lt"/>
              <a:buAutoNum type="arabicPeriod"/>
            </a:pPr>
            <a:r>
              <a:rPr lang="uz-Cyrl-UZ" sz="4000" b="1" dirty="0">
                <a:effectLst/>
              </a:rPr>
              <a:t>Кўкат сабзавот экинлар.</a:t>
            </a:r>
            <a:endParaRPr lang="ru-RU" sz="4000" dirty="0">
              <a:effectLst/>
            </a:endParaRPr>
          </a:p>
          <a:p>
            <a:pPr marL="742950" lvl="0" indent="-742950">
              <a:buFont typeface="+mj-lt"/>
              <a:buAutoNum type="arabicPeriod"/>
            </a:pPr>
            <a:r>
              <a:rPr lang="uz-Cyrl-UZ" sz="4000" b="1" dirty="0">
                <a:effectLst/>
              </a:rPr>
              <a:t>Кўкат баргли сабзавот экинлар ўстириш технологияси.</a:t>
            </a:r>
            <a:endParaRPr lang="ru-RU" sz="4000" dirty="0">
              <a:effectLst/>
            </a:endParaRPr>
          </a:p>
          <a:p>
            <a:pPr marL="742950" lvl="0" indent="-742950">
              <a:buFont typeface="+mj-lt"/>
              <a:buAutoNum type="arabicPeriod"/>
            </a:pPr>
            <a:r>
              <a:rPr lang="uz-Cyrl-UZ" sz="4000" b="1" dirty="0">
                <a:effectLst/>
              </a:rPr>
              <a:t>Дуккакли сабзавот экинлар</a:t>
            </a:r>
            <a:endParaRPr lang="ru-RU" sz="4000" dirty="0">
              <a:effectLst/>
            </a:endParaRPr>
          </a:p>
          <a:p>
            <a:pPr marL="742950" lvl="0" indent="-742950">
              <a:buFont typeface="+mj-lt"/>
              <a:buAutoNum type="arabicPeriod"/>
            </a:pPr>
            <a:r>
              <a:rPr lang="ru-RU" sz="4000" b="1" dirty="0" err="1">
                <a:effectLst/>
              </a:rPr>
              <a:t>Биологик</a:t>
            </a:r>
            <a:r>
              <a:rPr lang="ru-RU" sz="4000" b="1" dirty="0">
                <a:effectLst/>
              </a:rPr>
              <a:t> </a:t>
            </a:r>
            <a:r>
              <a:rPr lang="ru-RU" sz="4000" b="1" dirty="0" err="1">
                <a:effectLst/>
              </a:rPr>
              <a:t>хусусиятлари</a:t>
            </a:r>
            <a:r>
              <a:rPr lang="ru-RU" sz="4000" b="1" dirty="0">
                <a:effectLst/>
              </a:rPr>
              <a:t>.</a:t>
            </a:r>
            <a:endParaRPr lang="ru-RU" sz="4000" dirty="0">
              <a:effectLst/>
            </a:endParaRPr>
          </a:p>
          <a:p>
            <a:pPr marL="742950" lvl="0" indent="-742950">
              <a:buFont typeface="+mj-lt"/>
              <a:buAutoNum type="arabicPeriod"/>
            </a:pPr>
            <a:r>
              <a:rPr lang="ru-RU" sz="4000" b="1" dirty="0" err="1">
                <a:effectLst/>
              </a:rPr>
              <a:t>Кам</a:t>
            </a:r>
            <a:r>
              <a:rPr lang="ru-RU" sz="4000" b="1" dirty="0">
                <a:effectLst/>
              </a:rPr>
              <a:t> </a:t>
            </a:r>
            <a:r>
              <a:rPr lang="ru-RU" sz="4000" b="1" dirty="0" err="1">
                <a:effectLst/>
              </a:rPr>
              <a:t>тарқалган</a:t>
            </a:r>
            <a:r>
              <a:rPr lang="ru-RU" sz="4000" b="1" dirty="0">
                <a:effectLst/>
              </a:rPr>
              <a:t> </a:t>
            </a:r>
            <a:r>
              <a:rPr lang="ru-RU" sz="4000" b="1" dirty="0" err="1">
                <a:effectLst/>
              </a:rPr>
              <a:t>сабзавот</a:t>
            </a:r>
            <a:r>
              <a:rPr lang="ru-RU" sz="4000" b="1" dirty="0">
                <a:effectLst/>
              </a:rPr>
              <a:t> </a:t>
            </a:r>
            <a:r>
              <a:rPr lang="ru-RU" sz="4000" b="1" dirty="0" err="1">
                <a:effectLst/>
              </a:rPr>
              <a:t>экинлар</a:t>
            </a:r>
            <a:endParaRPr lang="ru-RU" sz="4000" dirty="0">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lstStyle/>
          <a:p>
            <a:pPr marL="85725" indent="371475" eaLnBrk="1" hangingPunct="1">
              <a:lnSpc>
                <a:spcPct val="80000"/>
              </a:lnSpc>
              <a:buFontTx/>
              <a:buNone/>
              <a:tabLst>
                <a:tab pos="0" algn="l"/>
              </a:tabLst>
            </a:pPr>
            <a:r>
              <a:rPr lang="ru-RU" sz="2000" b="1" dirty="0" smtClean="0"/>
              <a:t>                                                 </a:t>
            </a:r>
            <a:r>
              <a:rPr lang="uz-Cyrl-UZ" sz="2400" b="1" dirty="0"/>
              <a:t>Кўкат сабзавот </a:t>
            </a:r>
            <a:r>
              <a:rPr lang="uz-Cyrl-UZ" sz="2400" b="1" dirty="0" smtClean="0"/>
              <a:t>экинлар</a:t>
            </a:r>
          </a:p>
          <a:p>
            <a:pPr marL="85725" indent="371475" algn="just" eaLnBrk="1" hangingPunct="1">
              <a:lnSpc>
                <a:spcPct val="80000"/>
              </a:lnSpc>
              <a:buFontTx/>
              <a:buNone/>
              <a:tabLst>
                <a:tab pos="0" algn="l"/>
              </a:tabLst>
            </a:pPr>
            <a:r>
              <a:rPr lang="uz-Cyrl-UZ" sz="2400" dirty="0"/>
              <a:t>Бу гуруҳ экинларга</a:t>
            </a:r>
            <a:r>
              <a:rPr lang="uz-Cyrl-UZ" sz="2400" b="1" dirty="0"/>
              <a:t> </a:t>
            </a:r>
            <a:r>
              <a:rPr lang="uz-Cyrl-UZ" sz="2400" dirty="0"/>
              <a:t>истеъмол учун барглари ишлатиладиган бир йиллик, икки йиллик ва кўп йиллик маданий ўсимликлар киради. Буларга редиска ҳам мансуб. Чунки, унинг илдизмеваси аҳамияти, ишлатилиши ва етиштириш усуллари бўйича кўкат экинларга ўхшаш. Кўкат сабзавотлар витаминларга, минерал </a:t>
            </a:r>
            <a:r>
              <a:rPr lang="uz-Cyrl-UZ" sz="2400" dirty="0" smtClean="0"/>
              <a:t>тузларга, эфир </a:t>
            </a:r>
            <a:r>
              <a:rPr lang="uz-Cyrl-UZ" sz="2400" dirty="0"/>
              <a:t>мойларга ва ферментларга бой бўлиб озиқ-овқатга янгилигича (салат, кресс-салат, редиска) қайнатиб (исмалоқ, шовул) зиравор сифатида ёки бодринг, помидор каби сабзавотларни тузлашда ишлатилади</a:t>
            </a:r>
            <a:endParaRPr lang="uz-Cyrl-UZ" sz="2400" dirty="0" smtClean="0"/>
          </a:p>
        </p:txBody>
      </p:sp>
      <p:pic>
        <p:nvPicPr>
          <p:cNvPr id="2050" name="Picture 2" descr="Картинки по запросу зелен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221088"/>
            <a:ext cx="3816424" cy="219447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зелень"/>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4077072"/>
            <a:ext cx="3279619" cy="24580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6" descr="Картинки по запросу зелень"/>
          <p:cNvSpPr>
            <a:spLocks noChangeAspect="1" noChangeArrowheads="1"/>
          </p:cNvSpPr>
          <p:nvPr/>
        </p:nvSpPr>
        <p:spPr bwMode="auto">
          <a:xfrm>
            <a:off x="460375" y="-1417638"/>
            <a:ext cx="54102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88" name="Picture 16" descr="Картинки по запросу зелен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731136"/>
            <a:ext cx="4209656" cy="2420889"/>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p:cNvSpPr/>
          <p:nvPr/>
        </p:nvSpPr>
        <p:spPr>
          <a:xfrm>
            <a:off x="460376" y="140210"/>
            <a:ext cx="8432104" cy="3477875"/>
          </a:xfrm>
          <a:prstGeom prst="rect">
            <a:avLst/>
          </a:prstGeom>
        </p:spPr>
        <p:txBody>
          <a:bodyPr wrap="square">
            <a:spAutoFit/>
          </a:bodyPr>
          <a:lstStyle/>
          <a:p>
            <a:pPr algn="just">
              <a:spcAft>
                <a:spcPts val="0"/>
              </a:spcAft>
            </a:pPr>
            <a:r>
              <a:rPr lang="uz-Cyrl-UZ" sz="2000" spc="50" dirty="0">
                <a:latin typeface="Times New Roman" panose="02020603050405020304" pitchFamily="18" charset="0"/>
                <a:ea typeface="Times New Roman" panose="02020603050405020304" pitchFamily="18" charset="0"/>
              </a:rPr>
              <a:t>Одам организмининг соғлом юриши учун бир сутка давомида озиқ-овқат билан бирга-бир миллиграмм каротин, икки миллиграммддан В</a:t>
            </a:r>
            <a:r>
              <a:rPr lang="uz-Cyrl-UZ" sz="2000" spc="50" baseline="-25000" dirty="0">
                <a:latin typeface="Times New Roman" panose="02020603050405020304" pitchFamily="18" charset="0"/>
                <a:ea typeface="Times New Roman" panose="02020603050405020304" pitchFamily="18" charset="0"/>
              </a:rPr>
              <a:t>1</a:t>
            </a:r>
            <a:r>
              <a:rPr lang="uz-Cyrl-UZ" sz="2000" spc="50" dirty="0">
                <a:latin typeface="Times New Roman" panose="02020603050405020304" pitchFamily="18" charset="0"/>
                <a:ea typeface="Times New Roman" panose="02020603050405020304" pitchFamily="18" charset="0"/>
              </a:rPr>
              <a:t> ва В</a:t>
            </a:r>
            <a:r>
              <a:rPr lang="uz-Cyrl-UZ" sz="2000" spc="50" baseline="-25000" dirty="0">
                <a:latin typeface="Times New Roman" panose="02020603050405020304" pitchFamily="18" charset="0"/>
                <a:ea typeface="Times New Roman" panose="02020603050405020304" pitchFamily="18" charset="0"/>
              </a:rPr>
              <a:t>2</a:t>
            </a:r>
            <a:r>
              <a:rPr lang="uz-Cyrl-UZ" sz="2000" spc="50" dirty="0">
                <a:latin typeface="Times New Roman" panose="02020603050405020304" pitchFamily="18" charset="0"/>
                <a:ea typeface="Times New Roman" panose="02020603050405020304" pitchFamily="18" charset="0"/>
              </a:rPr>
              <a:t> витаминлари, уч миллиграмм В</a:t>
            </a:r>
            <a:r>
              <a:rPr lang="uz-Cyrl-UZ" sz="2000" spc="50" baseline="-25000" dirty="0">
                <a:latin typeface="Times New Roman" panose="02020603050405020304" pitchFamily="18" charset="0"/>
                <a:ea typeface="Times New Roman" panose="02020603050405020304" pitchFamily="18" charset="0"/>
              </a:rPr>
              <a:t>6</a:t>
            </a:r>
            <a:r>
              <a:rPr lang="uz-Cyrl-UZ" sz="2000" spc="50" dirty="0">
                <a:latin typeface="Times New Roman" panose="02020603050405020304" pitchFamily="18" charset="0"/>
                <a:ea typeface="Times New Roman" panose="02020603050405020304" pitchFamily="18" charset="0"/>
              </a:rPr>
              <a:t>  витамини ва 50 миллиграмм С витамини истеъмол қилиши шарт. Ана шу витаминлар манбаи кўкат экинлардир. </a:t>
            </a:r>
            <a:endParaRPr lang="ru-RU" dirty="0">
              <a:latin typeface="Times New Roman" panose="02020603050405020304" pitchFamily="18" charset="0"/>
              <a:ea typeface="Times New Roman" panose="02020603050405020304" pitchFamily="18" charset="0"/>
            </a:endParaRPr>
          </a:p>
          <a:p>
            <a:pPr algn="just">
              <a:spcAft>
                <a:spcPts val="0"/>
              </a:spcAft>
            </a:pPr>
            <a:r>
              <a:rPr lang="uz-Cyrl-UZ" sz="2000" spc="50" dirty="0">
                <a:latin typeface="Times New Roman" panose="02020603050405020304" pitchFamily="18" charset="0"/>
                <a:ea typeface="Times New Roman" panose="02020603050405020304" pitchFamily="18" charset="0"/>
              </a:rPr>
              <a:t>Барча кўкат сабзавот экинлар юқори ҳосилдорлиги, тезпишарлиги, иссиққа талабчан эмаслиги, нам тупроқ ва озиқ моддаларга талабчанлиги билан характерланади. Улар тупроққа экилгандан сўнг 30 - 40 кунда йиғиб олинадиган даражада етилади. Бу уларни очиқ далага экиб, эрта баҳордан кузгача конвейер асосида ҳосил етиштириш имконини беради. </a:t>
            </a:r>
            <a:endParaRPr lang="ru-RU" dirty="0">
              <a:effectLst/>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Заголовок 1"/>
          <p:cNvSpPr>
            <a:spLocks noGrp="1"/>
          </p:cNvSpPr>
          <p:nvPr>
            <p:ph type="title"/>
          </p:nvPr>
        </p:nvSpPr>
        <p:spPr>
          <a:xfrm>
            <a:off x="914400" y="274638"/>
            <a:ext cx="7772400" cy="511156"/>
          </a:xfrm>
        </p:spPr>
        <p:txBody>
          <a:bodyPr/>
          <a:lstStyle/>
          <a:p>
            <a:r>
              <a:rPr lang="uz-Cyrl-UZ" b="1" dirty="0">
                <a:effectLst/>
              </a:rPr>
              <a:t>Шивит</a:t>
            </a:r>
            <a:endParaRPr lang="ru-RU" dirty="0" smtClean="0"/>
          </a:p>
        </p:txBody>
      </p:sp>
      <p:sp>
        <p:nvSpPr>
          <p:cNvPr id="56323" name="Содержимое 2"/>
          <p:cNvSpPr>
            <a:spLocks noGrp="1"/>
          </p:cNvSpPr>
          <p:nvPr>
            <p:ph idx="1"/>
          </p:nvPr>
        </p:nvSpPr>
        <p:spPr>
          <a:xfrm>
            <a:off x="0" y="857232"/>
            <a:ext cx="8858280" cy="3214710"/>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r>
              <a:rPr lang="uz-Cyrl-UZ" dirty="0"/>
              <a:t>Шивит (</a:t>
            </a:r>
            <a:r>
              <a:rPr lang="en-US" dirty="0" err="1"/>
              <a:t>Anethum</a:t>
            </a:r>
            <a:r>
              <a:rPr lang="en-US" dirty="0"/>
              <a:t> </a:t>
            </a:r>
            <a:r>
              <a:rPr lang="en-US" dirty="0" err="1"/>
              <a:t>graveonlens</a:t>
            </a:r>
            <a:r>
              <a:rPr lang="en-US" dirty="0"/>
              <a:t> L.) - </a:t>
            </a:r>
            <a:r>
              <a:rPr lang="uz-Cyrl-UZ" dirty="0"/>
              <a:t>сельдерейсимон ёки соябонгуллилар оиласига мансуб, тезпишар, бир йиллик ўсимлик. Поя ва барглари туксиз яшил, хушбўй хидли. Пояси тик ўсувчан кўндаланг кесими юмалоқ, кучли шохланган, бўйи 30 - 120 см. </a:t>
            </a:r>
            <a:endParaRPr lang="ru-RU" dirty="0" smtClean="0"/>
          </a:p>
        </p:txBody>
      </p:sp>
      <p:pic>
        <p:nvPicPr>
          <p:cNvPr id="4099" name="Picture 3" descr="Картинки по запросу Anethum graveolens 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880695"/>
            <a:ext cx="2413067" cy="2953927"/>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916" y="4059231"/>
            <a:ext cx="5005207" cy="27059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fontScale="92500"/>
          </a:bodyPr>
          <a:lstStyle/>
          <a:p>
            <a:pPr eaLnBrk="1" hangingPunct="1">
              <a:lnSpc>
                <a:spcPct val="80000"/>
              </a:lnSpc>
              <a:buFont typeface="Wingdings" pitchFamily="2" charset="2"/>
              <a:buNone/>
            </a:pPr>
            <a:endParaRPr lang="uz-Cyrl-UZ" sz="1400" b="1" i="1" dirty="0" smtClean="0"/>
          </a:p>
          <a:p>
            <a:pPr algn="just"/>
            <a:r>
              <a:rPr lang="ru-RU" sz="2400" dirty="0" err="1" smtClean="0"/>
              <a:t>Мураккабгуллилар</a:t>
            </a:r>
            <a:r>
              <a:rPr lang="ru-RU" sz="2400" dirty="0" smtClean="0"/>
              <a:t> (</a:t>
            </a:r>
            <a:r>
              <a:rPr lang="en-US" sz="2400" dirty="0" err="1"/>
              <a:t>Compositae</a:t>
            </a:r>
            <a:r>
              <a:rPr lang="ru-RU" sz="2400" dirty="0"/>
              <a:t>) </a:t>
            </a:r>
            <a:r>
              <a:rPr lang="ru-RU" sz="2400" dirty="0" err="1"/>
              <a:t>оиласига</a:t>
            </a:r>
            <a:r>
              <a:rPr lang="ru-RU" sz="2400" dirty="0"/>
              <a:t> </a:t>
            </a:r>
            <a:r>
              <a:rPr lang="ru-RU" sz="2400" dirty="0" err="1"/>
              <a:t>мансуб</a:t>
            </a:r>
            <a:r>
              <a:rPr lang="ru-RU" sz="2400" dirty="0"/>
              <a:t> </a:t>
            </a:r>
            <a:r>
              <a:rPr lang="ru-RU" sz="2400" dirty="0" err="1"/>
              <a:t>бир</a:t>
            </a:r>
            <a:r>
              <a:rPr lang="ru-RU" sz="2400" dirty="0"/>
              <a:t> </a:t>
            </a:r>
            <a:r>
              <a:rPr lang="ru-RU" sz="2400" dirty="0" err="1"/>
              <a:t>йиллик</a:t>
            </a:r>
            <a:r>
              <a:rPr lang="ru-RU" sz="2400" dirty="0"/>
              <a:t> </a:t>
            </a:r>
            <a:r>
              <a:rPr lang="ru-RU" sz="2400" dirty="0" err="1"/>
              <a:t>ўсимлик</a:t>
            </a:r>
            <a:r>
              <a:rPr lang="ru-RU" sz="2400" dirty="0"/>
              <a:t>. У </a:t>
            </a:r>
            <a:r>
              <a:rPr lang="ru-RU" sz="2400" dirty="0" err="1"/>
              <a:t>аввал</a:t>
            </a:r>
            <a:r>
              <a:rPr lang="ru-RU" sz="2400" dirty="0"/>
              <a:t> </a:t>
            </a:r>
            <a:r>
              <a:rPr lang="ru-RU" sz="2400" dirty="0" err="1"/>
              <a:t>бандсиз</a:t>
            </a:r>
            <a:r>
              <a:rPr lang="ru-RU" sz="2400" dirty="0"/>
              <a:t> </a:t>
            </a:r>
            <a:r>
              <a:rPr lang="ru-RU" sz="2400" dirty="0" err="1"/>
              <a:t>йирик</a:t>
            </a:r>
            <a:r>
              <a:rPr lang="ru-RU" sz="2400" dirty="0"/>
              <a:t> </a:t>
            </a:r>
            <a:r>
              <a:rPr lang="ru-RU" sz="2400" dirty="0" err="1"/>
              <a:t>барглардан</a:t>
            </a:r>
            <a:r>
              <a:rPr lang="ru-RU" sz="2400" dirty="0"/>
              <a:t> </a:t>
            </a:r>
            <a:r>
              <a:rPr lang="ru-RU" sz="2400" dirty="0" err="1"/>
              <a:t>иборат</a:t>
            </a:r>
            <a:r>
              <a:rPr lang="ru-RU" sz="2400" dirty="0"/>
              <a:t> паст </a:t>
            </a:r>
            <a:r>
              <a:rPr lang="ru-RU" sz="2400" dirty="0" err="1"/>
              <a:t>тупбарг</a:t>
            </a:r>
            <a:r>
              <a:rPr lang="ru-RU" sz="2400" dirty="0"/>
              <a:t> </a:t>
            </a:r>
            <a:r>
              <a:rPr lang="ru-RU" sz="2400" dirty="0" err="1"/>
              <a:t>ёки</a:t>
            </a:r>
            <a:r>
              <a:rPr lang="ru-RU" sz="2400" dirty="0"/>
              <a:t> салат боши </a:t>
            </a:r>
            <a:r>
              <a:rPr lang="ru-RU" sz="2400" dirty="0" err="1"/>
              <a:t>ҳосил</a:t>
            </a:r>
            <a:r>
              <a:rPr lang="ru-RU" sz="2400" dirty="0"/>
              <a:t> </a:t>
            </a:r>
            <a:r>
              <a:rPr lang="ru-RU" sz="2400" dirty="0" err="1"/>
              <a:t>қилади</a:t>
            </a:r>
            <a:r>
              <a:rPr lang="ru-RU" sz="2400" dirty="0"/>
              <a:t>, </a:t>
            </a:r>
            <a:r>
              <a:rPr lang="ru-RU" sz="2400" dirty="0" err="1"/>
              <a:t>сўнгра</a:t>
            </a:r>
            <a:r>
              <a:rPr lang="ru-RU" sz="2400" dirty="0"/>
              <a:t> </a:t>
            </a:r>
            <a:r>
              <a:rPr lang="ru-RU" sz="2400" dirty="0" err="1"/>
              <a:t>шохланган</a:t>
            </a:r>
            <a:r>
              <a:rPr lang="ru-RU" sz="2400" dirty="0"/>
              <a:t> </a:t>
            </a:r>
            <a:r>
              <a:rPr lang="ru-RU" sz="2400" dirty="0" err="1"/>
              <a:t>гулпоя</a:t>
            </a:r>
            <a:r>
              <a:rPr lang="ru-RU" sz="2400" dirty="0"/>
              <a:t> </a:t>
            </a:r>
            <a:r>
              <a:rPr lang="ru-RU" sz="2400" dirty="0" err="1"/>
              <a:t>чиқаради</a:t>
            </a:r>
            <a:r>
              <a:rPr lang="ru-RU" sz="2400" dirty="0"/>
              <a:t>. Гул </a:t>
            </a:r>
            <a:r>
              <a:rPr lang="ru-RU" sz="2400" dirty="0" err="1"/>
              <a:t>тўплами</a:t>
            </a:r>
            <a:r>
              <a:rPr lang="ru-RU" sz="2400" dirty="0"/>
              <a:t> - </a:t>
            </a:r>
            <a:r>
              <a:rPr lang="ru-RU" sz="2400" dirty="0" err="1"/>
              <a:t>саватча</a:t>
            </a:r>
            <a:r>
              <a:rPr lang="ru-RU" sz="2400" dirty="0"/>
              <a:t> </a:t>
            </a:r>
            <a:r>
              <a:rPr lang="uz-Cyrl-UZ" sz="2400" dirty="0"/>
              <a:t>г</a:t>
            </a:r>
            <a:r>
              <a:rPr lang="ru-RU" sz="2400" dirty="0" err="1"/>
              <a:t>ули</a:t>
            </a:r>
            <a:r>
              <a:rPr lang="ru-RU" sz="2400" dirty="0"/>
              <a:t> </a:t>
            </a:r>
            <a:r>
              <a:rPr lang="ru-RU" sz="2400" dirty="0" err="1"/>
              <a:t>майда</a:t>
            </a:r>
            <a:r>
              <a:rPr lang="ru-RU" sz="2400" dirty="0"/>
              <a:t>, </a:t>
            </a:r>
            <a:r>
              <a:rPr lang="ru-RU" sz="2400" dirty="0" err="1"/>
              <a:t>сариқ</a:t>
            </a:r>
            <a:r>
              <a:rPr lang="uz-Cyrl-UZ" sz="2400" dirty="0"/>
              <a:t>, </a:t>
            </a:r>
            <a:r>
              <a:rPr lang="ru-RU" sz="2400" dirty="0" err="1"/>
              <a:t>икки</a:t>
            </a:r>
            <a:r>
              <a:rPr lang="ru-RU" sz="2400" dirty="0"/>
              <a:t> </a:t>
            </a:r>
            <a:br>
              <a:rPr lang="ru-RU" sz="2400" dirty="0"/>
            </a:br>
            <a:r>
              <a:rPr lang="ru-RU" sz="2400" dirty="0" err="1"/>
              <a:t>жинсли</a:t>
            </a:r>
            <a:r>
              <a:rPr lang="ru-RU" sz="2400" dirty="0"/>
              <a:t> факультатив </a:t>
            </a:r>
            <a:r>
              <a:rPr lang="ru-RU" sz="2400" dirty="0" err="1"/>
              <a:t>ўзидан</a:t>
            </a:r>
            <a:r>
              <a:rPr lang="ru-RU" sz="2400" dirty="0"/>
              <a:t> </a:t>
            </a:r>
            <a:r>
              <a:rPr lang="ru-RU" sz="2400" dirty="0" err="1"/>
              <a:t>чангланади</a:t>
            </a:r>
            <a:r>
              <a:rPr lang="ru-RU" sz="2400" dirty="0"/>
              <a:t>. </a:t>
            </a:r>
          </a:p>
          <a:p>
            <a:pPr algn="just"/>
            <a:r>
              <a:rPr lang="ru-RU" sz="2400" dirty="0" err="1"/>
              <a:t>Уруғи</a:t>
            </a:r>
            <a:r>
              <a:rPr lang="ru-RU" sz="2400" dirty="0"/>
              <a:t> </a:t>
            </a:r>
            <a:r>
              <a:rPr lang="ru-RU" sz="2400" dirty="0" err="1"/>
              <a:t>майда</a:t>
            </a:r>
            <a:r>
              <a:rPr lang="ru-RU" sz="2400" dirty="0"/>
              <a:t>, </a:t>
            </a:r>
            <a:r>
              <a:rPr lang="ru-RU" sz="2400" dirty="0" err="1"/>
              <a:t>чўзиқ</a:t>
            </a:r>
            <a:r>
              <a:rPr lang="ru-RU" sz="2400" dirty="0"/>
              <a:t>, </a:t>
            </a:r>
            <a:r>
              <a:rPr lang="ru-RU" sz="2400" dirty="0" err="1"/>
              <a:t>оқ-кумуш</a:t>
            </a:r>
            <a:r>
              <a:rPr lang="ru-RU" sz="2400" dirty="0"/>
              <a:t> </a:t>
            </a:r>
            <a:r>
              <a:rPr lang="ru-RU" sz="2400" dirty="0" err="1"/>
              <a:t>ёки</a:t>
            </a:r>
            <a:r>
              <a:rPr lang="ru-RU" sz="2400" dirty="0"/>
              <a:t> </a:t>
            </a:r>
            <a:r>
              <a:rPr lang="ru-RU" sz="2400" dirty="0" err="1"/>
              <a:t>жигар</a:t>
            </a:r>
            <a:r>
              <a:rPr lang="ru-RU" sz="2400" dirty="0"/>
              <a:t> ранг </a:t>
            </a:r>
            <a:r>
              <a:rPr lang="ru-RU" sz="2400" dirty="0" err="1"/>
              <a:t>бўлиб</a:t>
            </a:r>
            <a:r>
              <a:rPr lang="ru-RU" sz="2400" dirty="0"/>
              <a:t>, </a:t>
            </a:r>
            <a:r>
              <a:rPr lang="ru-RU" sz="2400" dirty="0" err="1"/>
              <a:t>учмаси</a:t>
            </a:r>
            <a:r>
              <a:rPr lang="ru-RU" sz="2400" dirty="0"/>
              <a:t> бор. </a:t>
            </a:r>
            <a:r>
              <a:rPr lang="ru-RU" sz="2400" dirty="0" err="1"/>
              <a:t>Унинг</a:t>
            </a:r>
            <a:r>
              <a:rPr lang="ru-RU" sz="2400" dirty="0"/>
              <a:t> </a:t>
            </a:r>
            <a:r>
              <a:rPr lang="ru-RU" sz="2400" dirty="0" err="1"/>
              <a:t>нормал</a:t>
            </a:r>
            <a:r>
              <a:rPr lang="ru-RU" sz="2400" dirty="0"/>
              <a:t> </a:t>
            </a:r>
            <a:r>
              <a:rPr lang="ru-RU" sz="2400" dirty="0" err="1"/>
              <a:t>унувчанлиги</a:t>
            </a:r>
            <a:r>
              <a:rPr lang="ru-RU" sz="2400" dirty="0"/>
              <a:t> 80 % </a:t>
            </a:r>
            <a:r>
              <a:rPr lang="ru-RU" sz="2400" dirty="0" err="1"/>
              <a:t>бўлиб</a:t>
            </a:r>
            <a:r>
              <a:rPr lang="uz-Cyrl-UZ" sz="2400" dirty="0"/>
              <a:t>, </a:t>
            </a:r>
            <a:r>
              <a:rPr lang="ru-RU" sz="2400" dirty="0"/>
              <a:t>3-4 </a:t>
            </a:r>
            <a:r>
              <a:rPr lang="ru-RU" sz="2400" dirty="0" err="1"/>
              <a:t>йилгача</a:t>
            </a:r>
            <a:r>
              <a:rPr lang="ru-RU" sz="2400" dirty="0"/>
              <a:t> </a:t>
            </a:r>
            <a:r>
              <a:rPr lang="ru-RU" sz="2400" dirty="0" err="1"/>
              <a:t>сақланади</a:t>
            </a:r>
            <a:r>
              <a:rPr lang="ru-RU" sz="2400" dirty="0"/>
              <a:t>. Салат </a:t>
            </a:r>
            <a:r>
              <a:rPr lang="ru-RU" sz="2400" dirty="0" err="1"/>
              <a:t>ўқ</a:t>
            </a:r>
            <a:r>
              <a:rPr lang="ru-RU" sz="2400" dirty="0"/>
              <a:t> </a:t>
            </a:r>
            <a:r>
              <a:rPr lang="ru-RU" sz="2400" dirty="0" err="1"/>
              <a:t>илдизли</a:t>
            </a:r>
            <a:r>
              <a:rPr lang="ru-RU" sz="2400" dirty="0"/>
              <a:t>, </a:t>
            </a:r>
            <a:r>
              <a:rPr lang="ru-RU" sz="2400" dirty="0" err="1"/>
              <a:t>шохланган</a:t>
            </a:r>
            <a:r>
              <a:rPr lang="ru-RU" sz="2400" dirty="0"/>
              <a:t>, </a:t>
            </a:r>
            <a:r>
              <a:rPr lang="ru-RU" sz="2400" dirty="0" err="1"/>
              <a:t>тупроқ</a:t>
            </a:r>
            <a:r>
              <a:rPr lang="ru-RU" sz="2400" dirty="0"/>
              <a:t> юза </a:t>
            </a:r>
            <a:r>
              <a:rPr lang="ru-RU" sz="2400" dirty="0" err="1"/>
              <a:t>қатламида</a:t>
            </a:r>
            <a:r>
              <a:rPr lang="ru-RU" sz="2400" dirty="0"/>
              <a:t> </a:t>
            </a:r>
            <a:r>
              <a:rPr lang="ru-RU" sz="2400" dirty="0" err="1"/>
              <a:t>ўсади</a:t>
            </a:r>
            <a:r>
              <a:rPr lang="ru-RU" sz="2400" dirty="0"/>
              <a:t>. </a:t>
            </a:r>
          </a:p>
          <a:p>
            <a:pPr algn="just" eaLnBrk="1" hangingPunct="1">
              <a:lnSpc>
                <a:spcPct val="80000"/>
              </a:lnSpc>
            </a:pPr>
            <a:endParaRPr lang="ru-RU" sz="2400" dirty="0" smtClean="0">
              <a:latin typeface="Times New Roman" pitchFamily="18" charset="0"/>
            </a:endParaRPr>
          </a:p>
          <a:p>
            <a:pPr eaLnBrk="1" hangingPunct="1">
              <a:lnSpc>
                <a:spcPct val="80000"/>
              </a:lnSpc>
            </a:pPr>
            <a:endParaRPr lang="ru-RU" sz="2400" dirty="0" smtClean="0">
              <a:latin typeface="Times New Roman" pitchFamily="18" charset="0"/>
            </a:endParaRPr>
          </a:p>
        </p:txBody>
      </p:sp>
      <p:sp>
        <p:nvSpPr>
          <p:cNvPr id="58371" name="Text Box 4"/>
          <p:cNvSpPr txBox="1">
            <a:spLocks noChangeArrowheads="1"/>
          </p:cNvSpPr>
          <p:nvPr/>
        </p:nvSpPr>
        <p:spPr bwMode="auto">
          <a:xfrm>
            <a:off x="2500298" y="285728"/>
            <a:ext cx="5317674" cy="584775"/>
          </a:xfrm>
          <a:prstGeom prst="rect">
            <a:avLst/>
          </a:prstGeom>
          <a:noFill/>
          <a:ln w="9525">
            <a:noFill/>
            <a:miter lim="800000"/>
            <a:headEnd/>
            <a:tailEnd/>
          </a:ln>
        </p:spPr>
        <p:txBody>
          <a:bodyPr wrap="none">
            <a:spAutoFit/>
          </a:bodyPr>
          <a:lstStyle/>
          <a:p>
            <a:r>
              <a:rPr lang="uz-Cyrl-UZ" sz="3200" b="1" dirty="0" smtClean="0">
                <a:solidFill>
                  <a:srgbClr val="0070C0"/>
                </a:solidFill>
                <a:latin typeface="Arial" charset="0"/>
              </a:rPr>
              <a:t>Салат </a:t>
            </a:r>
            <a:r>
              <a:rPr lang="ru-RU" sz="3200" b="1" dirty="0"/>
              <a:t>(</a:t>
            </a:r>
            <a:r>
              <a:rPr lang="en-US" sz="3200" b="1" dirty="0" err="1"/>
              <a:t>Lactuca</a:t>
            </a:r>
            <a:r>
              <a:rPr lang="en-US" sz="3200" b="1" dirty="0"/>
              <a:t> sativa L</a:t>
            </a:r>
            <a:r>
              <a:rPr lang="ru-RU" sz="3200" b="1" dirty="0"/>
              <a:t>.)</a:t>
            </a:r>
            <a:endParaRPr lang="ru-RU" sz="3200" b="1" dirty="0">
              <a:solidFill>
                <a:srgbClr val="0070C0"/>
              </a:solidFill>
              <a:latin typeface="Arial" charset="0"/>
            </a:endParaRPr>
          </a:p>
        </p:txBody>
      </p:sp>
      <p:pic>
        <p:nvPicPr>
          <p:cNvPr id="5122" name="Picture 2" descr="Картинки по запросу салат растение вид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196752"/>
            <a:ext cx="3024336" cy="188436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алат растение вид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933056"/>
            <a:ext cx="3030116" cy="22171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344790006"/>
              </p:ext>
            </p:extLst>
          </p:nvPr>
        </p:nvGraphicFramePr>
        <p:xfrm>
          <a:off x="539552" y="476672"/>
          <a:ext cx="828092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357188" y="214313"/>
            <a:ext cx="8229600" cy="785795"/>
          </a:xfrm>
        </p:spPr>
        <p:style>
          <a:lnRef idx="3">
            <a:schemeClr val="lt1"/>
          </a:lnRef>
          <a:fillRef idx="1">
            <a:schemeClr val="accent1"/>
          </a:fillRef>
          <a:effectRef idx="1">
            <a:schemeClr val="accent1"/>
          </a:effectRef>
          <a:fontRef idx="minor">
            <a:schemeClr val="lt1"/>
          </a:fontRef>
        </p:style>
        <p:txBody>
          <a:bodyPr/>
          <a:lstStyle/>
          <a:p>
            <a:pPr algn="ctr" eaLnBrk="1" hangingPunct="1"/>
            <a:r>
              <a:rPr lang="uz-Cyrl-UZ" b="1" dirty="0" smtClean="0"/>
              <a:t>Етиштириш технологияси</a:t>
            </a:r>
            <a:endParaRPr lang="ru-RU" sz="2300" dirty="0" smtClean="0"/>
          </a:p>
        </p:txBody>
      </p:sp>
      <p:sp>
        <p:nvSpPr>
          <p:cNvPr id="61443" name="Rectangle 3"/>
          <p:cNvSpPr>
            <a:spLocks noGrp="1" noChangeArrowheads="1"/>
          </p:cNvSpPr>
          <p:nvPr>
            <p:ph type="body" idx="1"/>
          </p:nvPr>
        </p:nvSpPr>
        <p:spPr>
          <a:xfrm>
            <a:off x="428625" y="1071563"/>
            <a:ext cx="8388350" cy="4581525"/>
          </a:xfrm>
        </p:spPr>
        <p:txBody>
          <a:bodyPr/>
          <a:lstStyle/>
          <a:p>
            <a:pPr algn="just"/>
            <a:r>
              <a:rPr lang="ru-RU" sz="2400" dirty="0"/>
              <a:t>Салат </a:t>
            </a:r>
            <a:r>
              <a:rPr lang="ru-RU" sz="2400" dirty="0" err="1"/>
              <a:t>экинини</a:t>
            </a:r>
            <a:r>
              <a:rPr lang="ru-RU" sz="2400" dirty="0"/>
              <a:t> </a:t>
            </a:r>
            <a:r>
              <a:rPr lang="ru-RU" sz="2400" dirty="0" err="1"/>
              <a:t>парвариш</a:t>
            </a:r>
            <a:r>
              <a:rPr lang="ru-RU" sz="2400" dirty="0"/>
              <a:t> </a:t>
            </a:r>
            <a:r>
              <a:rPr lang="ru-RU" sz="2400" dirty="0" err="1"/>
              <a:t>қилиш</a:t>
            </a:r>
            <a:r>
              <a:rPr lang="uz-Cyrl-UZ" sz="2400" dirty="0"/>
              <a:t>, </a:t>
            </a:r>
            <a:r>
              <a:rPr lang="ru-RU" sz="2400" dirty="0" err="1"/>
              <a:t>ўташ</a:t>
            </a:r>
            <a:r>
              <a:rPr lang="ru-RU" sz="2400" dirty="0"/>
              <a:t>, </a:t>
            </a:r>
            <a:r>
              <a:rPr lang="ru-RU" sz="2400" dirty="0" err="1"/>
              <a:t>қатор</a:t>
            </a:r>
            <a:r>
              <a:rPr lang="ru-RU" sz="2400" dirty="0"/>
              <a:t> </a:t>
            </a:r>
            <a:r>
              <a:rPr lang="ru-RU" sz="2400" dirty="0" err="1"/>
              <a:t>ораларини</a:t>
            </a:r>
            <a:r>
              <a:rPr lang="ru-RU" sz="2400" dirty="0"/>
              <a:t> </a:t>
            </a:r>
            <a:r>
              <a:rPr lang="ru-RU" sz="2400" dirty="0" err="1"/>
              <a:t>юмшатиш</a:t>
            </a:r>
            <a:r>
              <a:rPr lang="ru-RU" sz="2400" dirty="0"/>
              <a:t>, </a:t>
            </a:r>
            <a:r>
              <a:rPr lang="ru-RU" sz="2400" dirty="0" err="1"/>
              <a:t>суғориш</a:t>
            </a:r>
            <a:r>
              <a:rPr lang="ru-RU" sz="2400" dirty="0"/>
              <a:t> </a:t>
            </a:r>
            <a:r>
              <a:rPr lang="ru-RU" sz="2400" dirty="0" err="1"/>
              <a:t>ва</a:t>
            </a:r>
            <a:r>
              <a:rPr lang="ru-RU" sz="2400" dirty="0"/>
              <a:t> </a:t>
            </a:r>
            <a:r>
              <a:rPr lang="ru-RU" sz="2400" dirty="0" err="1"/>
              <a:t>азотли</a:t>
            </a:r>
            <a:r>
              <a:rPr lang="ru-RU" sz="2400" dirty="0"/>
              <a:t> </a:t>
            </a:r>
            <a:r>
              <a:rPr lang="ru-RU" sz="2400" dirty="0" err="1"/>
              <a:t>ўғитлар</a:t>
            </a:r>
            <a:r>
              <a:rPr lang="ru-RU" sz="2400" dirty="0"/>
              <a:t> </a:t>
            </a:r>
            <a:r>
              <a:rPr lang="ru-RU" sz="2400" dirty="0" err="1"/>
              <a:t>билан</a:t>
            </a:r>
            <a:r>
              <a:rPr lang="ru-RU" sz="2400" dirty="0"/>
              <a:t> </a:t>
            </a:r>
            <a:r>
              <a:rPr lang="ru-RU" sz="2400" dirty="0" err="1"/>
              <a:t>озиқлантиришдан</a:t>
            </a:r>
            <a:r>
              <a:rPr lang="ru-RU" sz="2400" dirty="0"/>
              <a:t> </a:t>
            </a:r>
            <a:r>
              <a:rPr lang="ru-RU" sz="2400" dirty="0" err="1"/>
              <a:t>иборат</a:t>
            </a:r>
            <a:r>
              <a:rPr lang="ru-RU" sz="2400" dirty="0"/>
              <a:t>. </a:t>
            </a:r>
          </a:p>
          <a:p>
            <a:pPr algn="just"/>
            <a:r>
              <a:rPr lang="ru-RU" sz="2400" dirty="0" err="1"/>
              <a:t>Баргли</a:t>
            </a:r>
            <a:r>
              <a:rPr lang="ru-RU" sz="2400" dirty="0"/>
              <a:t> салат </a:t>
            </a:r>
            <a:r>
              <a:rPr lang="ru-RU" sz="2400" dirty="0" err="1"/>
              <a:t>экилгандан</a:t>
            </a:r>
            <a:r>
              <a:rPr lang="ru-RU" sz="2400" dirty="0"/>
              <a:t> 35-45 кун </a:t>
            </a:r>
            <a:r>
              <a:rPr lang="ru-RU" sz="2400" dirty="0" err="1"/>
              <a:t>ўтгач</a:t>
            </a:r>
            <a:r>
              <a:rPr lang="ru-RU" sz="2400" dirty="0"/>
              <a:t> </a:t>
            </a:r>
            <a:r>
              <a:rPr lang="ru-RU" sz="2400" dirty="0" err="1"/>
              <a:t>ҳосили</a:t>
            </a:r>
            <a:r>
              <a:rPr lang="ru-RU" sz="2400" dirty="0"/>
              <a:t> </a:t>
            </a:r>
            <a:r>
              <a:rPr lang="ru-RU" sz="2400" dirty="0" err="1"/>
              <a:t>бир</a:t>
            </a:r>
            <a:r>
              <a:rPr lang="ru-RU" sz="2400" dirty="0"/>
              <a:t> </a:t>
            </a:r>
            <a:r>
              <a:rPr lang="ru-RU" sz="2400" dirty="0" err="1"/>
              <a:t>йўла</a:t>
            </a:r>
            <a:r>
              <a:rPr lang="ru-RU" sz="2400" dirty="0"/>
              <a:t> </a:t>
            </a:r>
            <a:r>
              <a:rPr lang="ru-RU" sz="2400" dirty="0" err="1"/>
              <a:t>йиғиштириб</a:t>
            </a:r>
            <a:r>
              <a:rPr lang="ru-RU" sz="2400" dirty="0"/>
              <a:t> </a:t>
            </a:r>
            <a:r>
              <a:rPr lang="ru-RU" sz="2400" dirty="0" err="1"/>
              <a:t>олинади</a:t>
            </a:r>
            <a:r>
              <a:rPr lang="ru-RU" sz="2400" dirty="0"/>
              <a:t>. </a:t>
            </a:r>
            <a:r>
              <a:rPr lang="ru-RU" sz="2400" dirty="0" err="1"/>
              <a:t>Бошли</a:t>
            </a:r>
            <a:r>
              <a:rPr lang="ru-RU" sz="2400" dirty="0"/>
              <a:t> салат </a:t>
            </a:r>
            <a:r>
              <a:rPr lang="ru-RU" sz="2400" dirty="0" err="1"/>
              <a:t>эса</a:t>
            </a:r>
            <a:r>
              <a:rPr lang="ru-RU" sz="2400" dirty="0"/>
              <a:t> </a:t>
            </a:r>
            <a:r>
              <a:rPr lang="ru-RU" sz="2400" dirty="0" err="1"/>
              <a:t>экилгандан</a:t>
            </a:r>
            <a:r>
              <a:rPr lang="ru-RU" sz="2400" dirty="0"/>
              <a:t> </a:t>
            </a:r>
            <a:r>
              <a:rPr lang="ru-RU" sz="2400" dirty="0" err="1"/>
              <a:t>кейин</a:t>
            </a:r>
            <a:r>
              <a:rPr lang="ru-RU" sz="2400" dirty="0"/>
              <a:t> 40-50 </a:t>
            </a:r>
            <a:r>
              <a:rPr lang="ru-RU" sz="2400" dirty="0" err="1"/>
              <a:t>кундан</a:t>
            </a:r>
            <a:r>
              <a:rPr lang="ru-RU" sz="2400" dirty="0"/>
              <a:t> </a:t>
            </a:r>
            <a:r>
              <a:rPr lang="ru-RU" sz="2400" dirty="0" err="1"/>
              <a:t>бошлаб</a:t>
            </a:r>
            <a:r>
              <a:rPr lang="ru-RU" sz="2400" dirty="0"/>
              <a:t> </a:t>
            </a:r>
            <a:r>
              <a:rPr lang="ru-RU" sz="2400" dirty="0" err="1"/>
              <a:t>бирин</a:t>
            </a:r>
            <a:r>
              <a:rPr lang="ru-RU" sz="2400" dirty="0"/>
              <a:t> - </a:t>
            </a:r>
            <a:r>
              <a:rPr lang="ru-RU" sz="2400" dirty="0" err="1"/>
              <a:t>кетин</a:t>
            </a:r>
            <a:r>
              <a:rPr lang="ru-RU" sz="2400" dirty="0"/>
              <a:t> </a:t>
            </a:r>
            <a:r>
              <a:rPr lang="ru-RU" sz="2400" dirty="0" err="1"/>
              <a:t>узилади</a:t>
            </a:r>
            <a:r>
              <a:rPr lang="ru-RU" sz="2400" dirty="0"/>
              <a:t>. Салат </a:t>
            </a:r>
            <a:r>
              <a:rPr lang="ru-RU" sz="2400" dirty="0" err="1"/>
              <a:t>кундузи</a:t>
            </a:r>
            <a:r>
              <a:rPr lang="ru-RU" sz="2400" dirty="0"/>
              <a:t>, </a:t>
            </a:r>
            <a:r>
              <a:rPr lang="ru-RU" sz="2400" dirty="0" err="1"/>
              <a:t>баргидан</a:t>
            </a:r>
            <a:r>
              <a:rPr lang="ru-RU" sz="2400" dirty="0"/>
              <a:t> </a:t>
            </a:r>
            <a:r>
              <a:rPr lang="ru-RU" sz="2400" dirty="0" err="1"/>
              <a:t>шудринг</a:t>
            </a:r>
            <a:r>
              <a:rPr lang="ru-RU" sz="2400" dirty="0"/>
              <a:t> </a:t>
            </a:r>
            <a:r>
              <a:rPr lang="ru-RU" sz="2400" dirty="0" err="1"/>
              <a:t>кўтарилган</a:t>
            </a:r>
            <a:r>
              <a:rPr lang="ru-RU" sz="2400" dirty="0"/>
              <a:t> </a:t>
            </a:r>
            <a:r>
              <a:rPr lang="ru-RU" sz="2400" dirty="0" err="1"/>
              <a:t>вақтда</a:t>
            </a:r>
            <a:r>
              <a:rPr lang="ru-RU" sz="2400" dirty="0"/>
              <a:t> </a:t>
            </a:r>
            <a:r>
              <a:rPr lang="ru-RU" sz="2400" dirty="0" err="1"/>
              <a:t>узилади</a:t>
            </a:r>
            <a:r>
              <a:rPr lang="ru-RU" sz="2400" dirty="0"/>
              <a:t>. </a:t>
            </a:r>
            <a:r>
              <a:rPr lang="ru-RU" sz="2400" dirty="0" err="1"/>
              <a:t>Баргли</a:t>
            </a:r>
            <a:r>
              <a:rPr lang="ru-RU" sz="2400" dirty="0"/>
              <a:t> </a:t>
            </a:r>
            <a:r>
              <a:rPr lang="ru-RU" sz="2400" dirty="0" err="1"/>
              <a:t>салатнинг</a:t>
            </a:r>
            <a:r>
              <a:rPr lang="ru-RU" sz="2400" dirty="0"/>
              <a:t> </a:t>
            </a:r>
            <a:r>
              <a:rPr lang="ru-RU" sz="2400" dirty="0" err="1"/>
              <a:t>ҳар</a:t>
            </a:r>
            <a:r>
              <a:rPr lang="ru-RU" sz="2400" dirty="0"/>
              <a:t> </a:t>
            </a:r>
            <a:r>
              <a:rPr lang="ru-RU" sz="2400" dirty="0" err="1"/>
              <a:t>гектаридан</a:t>
            </a:r>
            <a:r>
              <a:rPr lang="ru-RU" sz="2400" dirty="0"/>
              <a:t> 50 - 60 ц, </a:t>
            </a:r>
            <a:r>
              <a:rPr lang="ru-RU" sz="2400" dirty="0" err="1"/>
              <a:t>бошли</a:t>
            </a:r>
            <a:r>
              <a:rPr lang="ru-RU" sz="2400" dirty="0"/>
              <a:t> </a:t>
            </a:r>
            <a:r>
              <a:rPr lang="ru-RU" sz="2400" dirty="0" err="1"/>
              <a:t>салатникидан</a:t>
            </a:r>
            <a:r>
              <a:rPr lang="ru-RU" sz="2400" dirty="0"/>
              <a:t> </a:t>
            </a:r>
            <a:r>
              <a:rPr lang="ru-RU" sz="2400" dirty="0" err="1"/>
              <a:t>эса</a:t>
            </a:r>
            <a:r>
              <a:rPr lang="ru-RU" sz="2400" dirty="0"/>
              <a:t> 80-100 ц дан </a:t>
            </a:r>
            <a:r>
              <a:rPr lang="ru-RU" sz="2400" dirty="0" err="1"/>
              <a:t>ҳосил</a:t>
            </a:r>
            <a:r>
              <a:rPr lang="ru-RU" sz="2400" dirty="0"/>
              <a:t> </a:t>
            </a:r>
            <a:r>
              <a:rPr lang="ru-RU" sz="2400" dirty="0" err="1"/>
              <a:t>олинади</a:t>
            </a:r>
            <a:r>
              <a:rPr lang="ru-RU" sz="2400" dirty="0"/>
              <a:t>. </a:t>
            </a:r>
            <a:br>
              <a:rPr lang="ru-RU" sz="2400" dirty="0"/>
            </a:br>
            <a:r>
              <a:rPr lang="ru-RU" sz="2400" dirty="0" err="1"/>
              <a:t>Йиғиб</a:t>
            </a:r>
            <a:r>
              <a:rPr lang="ru-RU" sz="2400" dirty="0"/>
              <a:t> </a:t>
            </a:r>
            <a:r>
              <a:rPr lang="ru-RU" sz="2400" dirty="0" err="1"/>
              <a:t>олинган</a:t>
            </a:r>
            <a:r>
              <a:rPr lang="ru-RU" sz="2400" dirty="0"/>
              <a:t> салат </a:t>
            </a:r>
            <a:r>
              <a:rPr lang="ru-RU" sz="2400" dirty="0" err="1"/>
              <a:t>тезда</a:t>
            </a:r>
            <a:r>
              <a:rPr lang="ru-RU" sz="2400" dirty="0"/>
              <a:t> </a:t>
            </a:r>
            <a:r>
              <a:rPr lang="ru-RU" sz="2400" dirty="0" err="1"/>
              <a:t>истеъмолга</a:t>
            </a:r>
            <a:r>
              <a:rPr lang="ru-RU" sz="2400" dirty="0"/>
              <a:t> </a:t>
            </a:r>
            <a:r>
              <a:rPr lang="ru-RU" sz="2400" dirty="0" err="1"/>
              <a:t>жўнатилиши</a:t>
            </a:r>
            <a:r>
              <a:rPr lang="ru-RU" sz="2400" dirty="0"/>
              <a:t> </a:t>
            </a:r>
            <a:r>
              <a:rPr lang="ru-RU" sz="2400" dirty="0" err="1"/>
              <a:t>керак</a:t>
            </a:r>
            <a:r>
              <a:rPr lang="ru-RU" sz="2400" dirty="0"/>
              <a:t>.</a:t>
            </a:r>
          </a:p>
        </p:txBody>
      </p:sp>
      <p:pic>
        <p:nvPicPr>
          <p:cNvPr id="6148" name="Picture 4" descr="Картинки по запросу салат растение вид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941168"/>
            <a:ext cx="2377036" cy="178277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салат растение вид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23728" y="5018769"/>
            <a:ext cx="2462369" cy="16343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ctr">
              <a:defRPr/>
            </a:pPr>
            <a:r>
              <a:rPr lang="uz-Cyrl-UZ" b="1" dirty="0"/>
              <a:t>Исмалоқ. (Spinacia oleracea L.)</a:t>
            </a:r>
            <a:endParaRPr lang="ru-RU" sz="4000" i="1" dirty="0" smtClean="0"/>
          </a:p>
        </p:txBody>
      </p:sp>
      <p:sp>
        <p:nvSpPr>
          <p:cNvPr id="31747" name="Rectangle 3"/>
          <p:cNvSpPr>
            <a:spLocks noGrp="1" noChangeArrowheads="1"/>
          </p:cNvSpPr>
          <p:nvPr>
            <p:ph idx="1"/>
          </p:nvPr>
        </p:nvSpPr>
        <p:spPr>
          <a:xfrm>
            <a:off x="3214678" y="836613"/>
            <a:ext cx="5678497" cy="5832475"/>
          </a:xfrm>
        </p:spPr>
        <p:txBody>
          <a:bodyPr>
            <a:normAutofit/>
          </a:bodyPr>
          <a:lstStyle/>
          <a:p>
            <a:pPr algn="just"/>
            <a:r>
              <a:rPr lang="uz-Cyrl-UZ" sz="2000" dirty="0"/>
              <a:t>шўрадошлар оиласига киради, бир йиллик ўсимлик. </a:t>
            </a:r>
            <a:r>
              <a:rPr lang="ru-RU" sz="2000" dirty="0"/>
              <a:t>У </a:t>
            </a:r>
            <a:r>
              <a:rPr lang="ru-RU" sz="2000" dirty="0" err="1"/>
              <a:t>илдиз</a:t>
            </a:r>
            <a:r>
              <a:rPr lang="ru-RU" sz="2000" dirty="0"/>
              <a:t> </a:t>
            </a:r>
            <a:r>
              <a:rPr lang="ru-RU" sz="2000" dirty="0" err="1"/>
              <a:t>бўғзидан</a:t>
            </a:r>
            <a:r>
              <a:rPr lang="ru-RU" sz="2000" dirty="0"/>
              <a:t> 8 – 10  та </a:t>
            </a:r>
            <a:r>
              <a:rPr lang="ru-RU" sz="2000" dirty="0" err="1"/>
              <a:t>баргдан</a:t>
            </a:r>
            <a:r>
              <a:rPr lang="ru-RU" sz="2000" dirty="0"/>
              <a:t> </a:t>
            </a:r>
            <a:r>
              <a:rPr lang="ru-RU" sz="2000" dirty="0" err="1"/>
              <a:t>иборат</a:t>
            </a:r>
            <a:r>
              <a:rPr lang="ru-RU" sz="2000" dirty="0"/>
              <a:t> </a:t>
            </a:r>
            <a:r>
              <a:rPr lang="ru-RU" sz="2000" dirty="0" err="1"/>
              <a:t>тупбарг</a:t>
            </a:r>
            <a:r>
              <a:rPr lang="ru-RU" sz="2000" dirty="0"/>
              <a:t> </a:t>
            </a:r>
            <a:r>
              <a:rPr lang="ru-RU" sz="2000" dirty="0" err="1"/>
              <a:t>ва</a:t>
            </a:r>
            <a:r>
              <a:rPr lang="ru-RU" sz="2000" dirty="0"/>
              <a:t> </a:t>
            </a:r>
            <a:r>
              <a:rPr lang="ru-RU" sz="2000" dirty="0" err="1"/>
              <a:t>ўтсимон</a:t>
            </a:r>
            <a:r>
              <a:rPr lang="ru-RU" sz="2000" dirty="0"/>
              <a:t> тик поя </a:t>
            </a:r>
            <a:r>
              <a:rPr lang="ru-RU" sz="2000" dirty="0" err="1"/>
              <a:t>чиқаради</a:t>
            </a:r>
            <a:r>
              <a:rPr lang="ru-RU" sz="2000" dirty="0"/>
              <a:t>. </a:t>
            </a:r>
            <a:r>
              <a:rPr lang="ru-RU" sz="2000" dirty="0" err="1"/>
              <a:t>Исмалоқ</a:t>
            </a:r>
            <a:r>
              <a:rPr lang="ru-RU" sz="2000" dirty="0"/>
              <a:t> </a:t>
            </a:r>
            <a:r>
              <a:rPr lang="ru-RU" sz="2000" dirty="0" err="1"/>
              <a:t>икки</a:t>
            </a:r>
            <a:r>
              <a:rPr lang="ru-RU" sz="2000" dirty="0"/>
              <a:t> </a:t>
            </a:r>
            <a:r>
              <a:rPr lang="ru-RU" sz="2000" dirty="0" err="1"/>
              <a:t>уйли</a:t>
            </a:r>
            <a:r>
              <a:rPr lang="ru-RU" sz="2000" dirty="0"/>
              <a:t>, </a:t>
            </a:r>
            <a:r>
              <a:rPr lang="ru-RU" sz="2000" dirty="0" err="1"/>
              <a:t>шамол</a:t>
            </a:r>
            <a:r>
              <a:rPr lang="ru-RU" sz="2000" dirty="0"/>
              <a:t> </a:t>
            </a:r>
            <a:r>
              <a:rPr lang="ru-RU" sz="2000" dirty="0" err="1"/>
              <a:t>ёрдамида</a:t>
            </a:r>
            <a:r>
              <a:rPr lang="ru-RU" sz="2000" dirty="0"/>
              <a:t> </a:t>
            </a:r>
            <a:r>
              <a:rPr lang="ru-RU" sz="2000" dirty="0" err="1"/>
              <a:t>чангланади</a:t>
            </a:r>
            <a:r>
              <a:rPr lang="ru-RU" sz="2000" dirty="0"/>
              <a:t>. </a:t>
            </a:r>
            <a:r>
              <a:rPr lang="ru-RU" sz="2000" dirty="0" err="1"/>
              <a:t>Майда</a:t>
            </a:r>
            <a:r>
              <a:rPr lang="ru-RU" sz="2000" dirty="0"/>
              <a:t> </a:t>
            </a:r>
            <a:r>
              <a:rPr lang="ru-RU" sz="2000" dirty="0" err="1"/>
              <a:t>эркак</a:t>
            </a:r>
            <a:r>
              <a:rPr lang="ru-RU" sz="2000" dirty="0"/>
              <a:t> </a:t>
            </a:r>
            <a:r>
              <a:rPr lang="ru-RU" sz="2000" dirty="0" err="1"/>
              <a:t>гуллари</a:t>
            </a:r>
            <a:r>
              <a:rPr lang="ru-RU" sz="2000" dirty="0"/>
              <a:t> поя </a:t>
            </a:r>
            <a:r>
              <a:rPr lang="ru-RU" sz="2000" dirty="0" err="1"/>
              <a:t>учида</a:t>
            </a:r>
            <a:r>
              <a:rPr lang="ru-RU" sz="2000" dirty="0"/>
              <a:t> </a:t>
            </a:r>
            <a:r>
              <a:rPr lang="ru-RU" sz="2000" dirty="0" err="1"/>
              <a:t>руваксимон</a:t>
            </a:r>
            <a:r>
              <a:rPr lang="ru-RU" sz="2000" dirty="0"/>
              <a:t> </a:t>
            </a:r>
            <a:r>
              <a:rPr lang="ru-RU" sz="2000" dirty="0" err="1"/>
              <a:t>тупгулга</a:t>
            </a:r>
            <a:r>
              <a:rPr lang="ru-RU" sz="2000" dirty="0"/>
              <a:t> </a:t>
            </a:r>
            <a:r>
              <a:rPr lang="ru-RU" sz="2000" dirty="0" err="1"/>
              <a:t>тўпланган</a:t>
            </a:r>
            <a:r>
              <a:rPr lang="ru-RU" sz="2000" dirty="0"/>
              <a:t>, </a:t>
            </a:r>
            <a:r>
              <a:rPr lang="ru-RU" sz="2000" dirty="0" err="1"/>
              <a:t>урғочи</a:t>
            </a:r>
            <a:r>
              <a:rPr lang="ru-RU" sz="2000" dirty="0"/>
              <a:t> </a:t>
            </a:r>
            <a:r>
              <a:rPr lang="ru-RU" sz="2000" dirty="0" err="1"/>
              <a:t>гуллари</a:t>
            </a:r>
            <a:r>
              <a:rPr lang="ru-RU" sz="2000" dirty="0"/>
              <a:t> </a:t>
            </a:r>
            <a:r>
              <a:rPr lang="ru-RU" sz="2000" dirty="0" err="1"/>
              <a:t>эса</a:t>
            </a:r>
            <a:r>
              <a:rPr lang="ru-RU" sz="2000" dirty="0"/>
              <a:t> </a:t>
            </a:r>
            <a:r>
              <a:rPr lang="ru-RU" sz="2000" dirty="0" err="1"/>
              <a:t>барг</a:t>
            </a:r>
            <a:r>
              <a:rPr lang="ru-RU" sz="2000" dirty="0"/>
              <a:t> </a:t>
            </a:r>
            <a:r>
              <a:rPr lang="ru-RU" sz="2000" dirty="0" err="1"/>
              <a:t>қўлтиқларида</a:t>
            </a:r>
            <a:r>
              <a:rPr lang="ru-RU" sz="2000" dirty="0"/>
              <a:t> </a:t>
            </a:r>
            <a:r>
              <a:rPr lang="ru-RU" sz="2000" dirty="0" err="1"/>
              <a:t>жойлашган</a:t>
            </a:r>
            <a:r>
              <a:rPr lang="ru-RU" sz="2000" dirty="0"/>
              <a:t> </a:t>
            </a:r>
            <a:r>
              <a:rPr lang="ru-RU" sz="2000" dirty="0" err="1"/>
              <a:t>бўлади</a:t>
            </a:r>
            <a:r>
              <a:rPr lang="ru-RU" sz="2000" dirty="0"/>
              <a:t>.. </a:t>
            </a:r>
            <a:r>
              <a:rPr lang="ru-RU" sz="2000" dirty="0" err="1"/>
              <a:t>Исмалоқнинг</a:t>
            </a:r>
            <a:r>
              <a:rPr lang="ru-RU" sz="2000" dirty="0"/>
              <a:t> </a:t>
            </a:r>
            <a:r>
              <a:rPr lang="ru-RU" sz="2000" dirty="0" err="1"/>
              <a:t>меваси</a:t>
            </a:r>
            <a:r>
              <a:rPr lang="ru-RU" sz="2000" dirty="0"/>
              <a:t> </a:t>
            </a:r>
            <a:r>
              <a:rPr lang="ru-RU" sz="2000" dirty="0" err="1"/>
              <a:t>бир</a:t>
            </a:r>
            <a:r>
              <a:rPr lang="ru-RU" sz="2000" dirty="0"/>
              <a:t> </a:t>
            </a:r>
            <a:r>
              <a:rPr lang="ru-RU" sz="2000" dirty="0" err="1"/>
              <a:t>ёки</a:t>
            </a:r>
            <a:r>
              <a:rPr lang="ru-RU" sz="2000" dirty="0"/>
              <a:t> </a:t>
            </a:r>
            <a:r>
              <a:rPr lang="ru-RU" sz="2000" dirty="0" err="1"/>
              <a:t>икки</a:t>
            </a:r>
            <a:r>
              <a:rPr lang="ru-RU" sz="2000" dirty="0"/>
              <a:t> </a:t>
            </a:r>
            <a:r>
              <a:rPr lang="ru-RU" sz="2000" dirty="0" err="1"/>
              <a:t>уруғли</a:t>
            </a:r>
            <a:r>
              <a:rPr lang="ru-RU" sz="2000" dirty="0"/>
              <a:t> </a:t>
            </a:r>
            <a:r>
              <a:rPr lang="ru-RU" sz="2000" dirty="0" err="1"/>
              <a:t>ёнғоқча</a:t>
            </a:r>
            <a:r>
              <a:rPr lang="ru-RU" sz="2000" dirty="0"/>
              <a:t>, </a:t>
            </a:r>
            <a:br>
              <a:rPr lang="ru-RU" sz="2000" dirty="0"/>
            </a:br>
            <a:r>
              <a:rPr lang="ru-RU" sz="2000" dirty="0" err="1"/>
              <a:t>усти</a:t>
            </a:r>
            <a:r>
              <a:rPr lang="ru-RU" sz="2000" dirty="0"/>
              <a:t> </a:t>
            </a:r>
            <a:r>
              <a:rPr lang="ru-RU" sz="2000" dirty="0" err="1"/>
              <a:t>силлиқ</a:t>
            </a:r>
            <a:r>
              <a:rPr lang="ru-RU" sz="2000" dirty="0"/>
              <a:t> </a:t>
            </a:r>
            <a:r>
              <a:rPr lang="ru-RU" sz="2000" dirty="0" err="1"/>
              <a:t>ёки</a:t>
            </a:r>
            <a:r>
              <a:rPr lang="ru-RU" sz="2000" dirty="0"/>
              <a:t> </a:t>
            </a:r>
            <a:r>
              <a:rPr lang="ru-RU" sz="2000" dirty="0" err="1"/>
              <a:t>тиканли</a:t>
            </a:r>
            <a:r>
              <a:rPr lang="ru-RU" sz="2000" dirty="0"/>
              <a:t> </a:t>
            </a:r>
            <a:r>
              <a:rPr lang="ru-RU" sz="2000" dirty="0" err="1"/>
              <a:t>бўлади</a:t>
            </a:r>
            <a:r>
              <a:rPr lang="ru-RU" sz="2000" dirty="0"/>
              <a:t>. </a:t>
            </a:r>
          </a:p>
          <a:p>
            <a:pPr algn="just"/>
            <a:r>
              <a:rPr lang="ru-RU" sz="2000" dirty="0" err="1"/>
              <a:t>Исмалоқ</a:t>
            </a:r>
            <a:r>
              <a:rPr lang="ru-RU" sz="2000" dirty="0"/>
              <a:t> </a:t>
            </a:r>
            <a:r>
              <a:rPr lang="ru-RU" sz="2000" dirty="0" err="1"/>
              <a:t>совуққа</a:t>
            </a:r>
            <a:r>
              <a:rPr lang="ru-RU" sz="2000" dirty="0"/>
              <a:t> </a:t>
            </a:r>
            <a:r>
              <a:rPr lang="ru-RU" sz="2000" dirty="0" err="1"/>
              <a:t>чидамли</a:t>
            </a:r>
            <a:r>
              <a:rPr lang="ru-RU" sz="2000" dirty="0"/>
              <a:t> </a:t>
            </a:r>
            <a:r>
              <a:rPr lang="ru-RU" sz="2000" dirty="0" err="1"/>
              <a:t>ўсимликлар</a:t>
            </a:r>
            <a:r>
              <a:rPr lang="ru-RU" sz="2000" dirty="0"/>
              <a:t> </a:t>
            </a:r>
            <a:r>
              <a:rPr lang="ru-RU" sz="2000" dirty="0" err="1"/>
              <a:t>қаторига</a:t>
            </a:r>
            <a:r>
              <a:rPr lang="ru-RU" sz="2000" dirty="0"/>
              <a:t> </a:t>
            </a:r>
            <a:r>
              <a:rPr lang="ru-RU" sz="2000" dirty="0" err="1"/>
              <a:t>киради</a:t>
            </a:r>
            <a:r>
              <a:rPr lang="ru-RU" sz="2000" dirty="0"/>
              <a:t>. </a:t>
            </a:r>
            <a:r>
              <a:rPr lang="ru-RU" sz="2000" dirty="0" err="1"/>
              <a:t>Уруғи</a:t>
            </a:r>
            <a:r>
              <a:rPr lang="ru-RU" sz="2000" dirty="0"/>
              <a:t> 3</a:t>
            </a:r>
            <a:r>
              <a:rPr lang="ru-RU" sz="2000" baseline="30000" dirty="0"/>
              <a:t>0</a:t>
            </a:r>
            <a:r>
              <a:rPr lang="ru-RU" sz="2000" dirty="0"/>
              <a:t>С </a:t>
            </a:r>
            <a:r>
              <a:rPr lang="ru-RU" sz="2000" dirty="0" err="1"/>
              <a:t>ҳароратда</a:t>
            </a:r>
            <a:r>
              <a:rPr lang="ru-RU" sz="2000" dirty="0"/>
              <a:t> </a:t>
            </a:r>
            <a:r>
              <a:rPr lang="ru-RU" sz="2000" dirty="0" err="1"/>
              <a:t>кўкариб</a:t>
            </a:r>
            <a:r>
              <a:rPr lang="ru-RU" sz="2000" dirty="0"/>
              <a:t> </a:t>
            </a:r>
            <a:r>
              <a:rPr lang="ru-RU" sz="2000" dirty="0" err="1"/>
              <a:t>чиқади</a:t>
            </a:r>
            <a:r>
              <a:rPr lang="ru-RU" sz="2000" dirty="0"/>
              <a:t>. </a:t>
            </a:r>
            <a:r>
              <a:rPr lang="ru-RU" sz="2000" dirty="0" err="1"/>
              <a:t>Ёш</a:t>
            </a:r>
            <a:r>
              <a:rPr lang="ru-RU" sz="2000" dirty="0"/>
              <a:t> </a:t>
            </a:r>
            <a:r>
              <a:rPr lang="ru-RU" sz="2000" dirty="0" err="1"/>
              <a:t>ўсимликлари</a:t>
            </a:r>
            <a:r>
              <a:rPr lang="ru-RU" sz="2000" dirty="0"/>
              <a:t> 6-8</a:t>
            </a:r>
            <a:r>
              <a:rPr lang="ru-RU" sz="2000" baseline="30000" dirty="0"/>
              <a:t>0</a:t>
            </a:r>
            <a:r>
              <a:rPr lang="ru-RU" sz="2000" dirty="0"/>
              <a:t>С </a:t>
            </a:r>
            <a:r>
              <a:rPr lang="ru-RU" sz="2000" dirty="0" err="1"/>
              <a:t>гача</a:t>
            </a:r>
            <a:r>
              <a:rPr lang="ru-RU" sz="2000" dirty="0"/>
              <a:t> </a:t>
            </a:r>
            <a:r>
              <a:rPr lang="ru-RU" sz="2000" dirty="0" err="1"/>
              <a:t>совуққа</a:t>
            </a:r>
            <a:r>
              <a:rPr lang="ru-RU" sz="2000" dirty="0"/>
              <a:t> </a:t>
            </a:r>
            <a:r>
              <a:rPr lang="ru-RU" sz="2000" dirty="0" err="1"/>
              <a:t>бардош</a:t>
            </a:r>
            <a:r>
              <a:rPr lang="ru-RU" sz="2000" dirty="0"/>
              <a:t> </a:t>
            </a:r>
            <a:r>
              <a:rPr lang="ru-RU" sz="2000" dirty="0" err="1"/>
              <a:t>беради</a:t>
            </a:r>
            <a:r>
              <a:rPr lang="ru-RU" sz="2000" dirty="0"/>
              <a:t>. </a:t>
            </a:r>
            <a:r>
              <a:rPr lang="ru-RU" sz="2000" dirty="0" err="1"/>
              <a:t>Ҳарорат</a:t>
            </a:r>
            <a:r>
              <a:rPr lang="ru-RU" sz="2000" dirty="0"/>
              <a:t> </a:t>
            </a:r>
            <a:r>
              <a:rPr lang="ru-RU" sz="2000" dirty="0" err="1"/>
              <a:t>кўтарилса</a:t>
            </a:r>
            <a:r>
              <a:rPr lang="ru-RU" sz="2000" dirty="0"/>
              <a:t>-ю, </a:t>
            </a:r>
            <a:r>
              <a:rPr lang="ru-RU" sz="2000" dirty="0" err="1"/>
              <a:t>ҳаво</a:t>
            </a:r>
            <a:r>
              <a:rPr lang="ru-RU" sz="2000" dirty="0"/>
              <a:t> </a:t>
            </a:r>
            <a:r>
              <a:rPr lang="ru-RU" sz="2000" dirty="0" err="1"/>
              <a:t>намлиги</a:t>
            </a:r>
            <a:r>
              <a:rPr lang="ru-RU" sz="2000" dirty="0"/>
              <a:t> </a:t>
            </a:r>
            <a:r>
              <a:rPr lang="ru-RU" sz="2000" dirty="0" err="1"/>
              <a:t>пасайиб</a:t>
            </a:r>
            <a:r>
              <a:rPr lang="ru-RU" sz="2000" dirty="0"/>
              <a:t> </a:t>
            </a:r>
            <a:r>
              <a:rPr lang="ru-RU" sz="2000" dirty="0" err="1"/>
              <a:t>кетса</a:t>
            </a:r>
            <a:r>
              <a:rPr lang="ru-RU" sz="2000" dirty="0"/>
              <a:t>, </a:t>
            </a:r>
            <a:r>
              <a:rPr lang="ru-RU" sz="2000" dirty="0" err="1"/>
              <a:t>исмалоқ</a:t>
            </a:r>
            <a:r>
              <a:rPr lang="ru-RU" sz="2000" dirty="0"/>
              <a:t> </a:t>
            </a:r>
            <a:r>
              <a:rPr lang="ru-RU" sz="2000" dirty="0" err="1"/>
              <a:t>майда</a:t>
            </a:r>
            <a:r>
              <a:rPr lang="ru-RU" sz="2000" dirty="0"/>
              <a:t> </a:t>
            </a:r>
            <a:r>
              <a:rPr lang="ru-RU" sz="2000" dirty="0" err="1"/>
              <a:t>барглар</a:t>
            </a:r>
            <a:r>
              <a:rPr lang="ru-RU" sz="2000" dirty="0"/>
              <a:t> </a:t>
            </a:r>
            <a:r>
              <a:rPr lang="ru-RU" sz="2000" dirty="0" err="1"/>
              <a:t>хосил</a:t>
            </a:r>
            <a:r>
              <a:rPr lang="ru-RU" sz="2000" dirty="0"/>
              <a:t> </a:t>
            </a:r>
            <a:r>
              <a:rPr lang="ru-RU" sz="2000" dirty="0" err="1"/>
              <a:t>қилади</a:t>
            </a:r>
            <a:r>
              <a:rPr lang="ru-RU" sz="2000" dirty="0"/>
              <a:t> </a:t>
            </a:r>
            <a:r>
              <a:rPr lang="ru-RU" sz="2000" dirty="0" err="1"/>
              <a:t>ва</a:t>
            </a:r>
            <a:r>
              <a:rPr lang="ru-RU" sz="2000" dirty="0"/>
              <a:t> </a:t>
            </a:r>
            <a:r>
              <a:rPr lang="ru-RU" sz="2000" dirty="0" err="1"/>
              <a:t>гулпояларини</a:t>
            </a:r>
            <a:r>
              <a:rPr lang="ru-RU" sz="2000" dirty="0"/>
              <a:t> </a:t>
            </a:r>
            <a:r>
              <a:rPr lang="ru-RU" sz="2000" dirty="0" err="1"/>
              <a:t>барвақт</a:t>
            </a:r>
            <a:r>
              <a:rPr lang="ru-RU" sz="2000" dirty="0"/>
              <a:t> </a:t>
            </a:r>
            <a:r>
              <a:rPr lang="ru-RU" sz="2000" dirty="0" err="1"/>
              <a:t>тукиб</a:t>
            </a:r>
            <a:r>
              <a:rPr lang="ru-RU" sz="2000" dirty="0"/>
              <a:t> </a:t>
            </a:r>
            <a:r>
              <a:rPr lang="ru-RU" sz="2000" dirty="0" err="1"/>
              <a:t>юборади</a:t>
            </a:r>
            <a:r>
              <a:rPr lang="ru-RU" sz="2000" dirty="0"/>
              <a:t>. </a:t>
            </a:r>
            <a:endParaRPr lang="uz-Cyrl-UZ" sz="2800" b="1" dirty="0" smtClean="0">
              <a:solidFill>
                <a:srgbClr val="0000FF"/>
              </a:solidFill>
              <a:latin typeface="Times New Roman" pitchFamily="18" charset="0"/>
              <a:cs typeface="Times New Roman" pitchFamily="18" charset="0"/>
            </a:endParaRPr>
          </a:p>
        </p:txBody>
      </p:sp>
      <p:pic>
        <p:nvPicPr>
          <p:cNvPr id="7170" name="Picture 2" descr="Картинки по запросу исмалоқ"/>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88" y="836613"/>
            <a:ext cx="23812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исмалоқ"/>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913" y="3573016"/>
            <a:ext cx="2830419" cy="16467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lnSpcReduction="10000"/>
          </a:bodyPr>
          <a:lstStyle/>
          <a:p>
            <a:pPr algn="just"/>
            <a:r>
              <a:rPr lang="uz-Cyrl-UZ" b="1" dirty="0"/>
              <a:t>Исмалоқ кеч кузда, эрта баҳорда ёки кузда сабзавот сеялкаси ёрдамида экилади. Бунда ленталар орасини 50-60 см ва қаторлар орасини 15-20 см қилиб, қўш қаторлаб экилади. Уруғ экишдан олдин бир сутка ивитилади ҳар гектар ерга 15-20 кг уруғ экилади. Экиш чуқурлиги 2-3 см. Парваришлаш экинни суғориш, қатор ораларини юмшатиш ва бегона ўтларни ўташдан иборат. Озиқ-овқатга мўлжалланган исмалоқ ягона қилинмайди. Исмалоқ беш олтита барг чиқаргандан бошлаб кесилиб ёки юлиниб хосили бир неча марта йиғиштирилади.</a:t>
            </a:r>
            <a:endParaRPr lang="ru-RU" dirty="0" smtClean="0"/>
          </a:p>
        </p:txBody>
      </p:sp>
      <p:pic>
        <p:nvPicPr>
          <p:cNvPr id="8195" name="Picture 3" descr="Картинки по запросу выращивание шпина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1062" y="4505141"/>
            <a:ext cx="3429000" cy="2190750"/>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027" y="4505141"/>
            <a:ext cx="3312368" cy="20546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eaLnBrk="1" hangingPunct="1">
              <a:defRPr/>
            </a:pPr>
            <a:r>
              <a:rPr lang="uz-Cyrl-UZ" sz="2400" b="1" i="1" dirty="0">
                <a:solidFill>
                  <a:srgbClr val="FFFF00"/>
                </a:solidFill>
                <a:latin typeface="Times New Roman" pitchFamily="18" charset="0"/>
              </a:rPr>
              <a:t>Кашнич ёки кориандр (</a:t>
            </a:r>
            <a:r>
              <a:rPr lang="en-US" sz="2400" b="1" i="1" dirty="0">
                <a:solidFill>
                  <a:srgbClr val="FFFF00"/>
                </a:solidFill>
                <a:latin typeface="Times New Roman" pitchFamily="18" charset="0"/>
              </a:rPr>
              <a:t>Cori</a:t>
            </a:r>
            <a:r>
              <a:rPr lang="uz-Cyrl-UZ" sz="2400" b="1" i="1" dirty="0">
                <a:solidFill>
                  <a:srgbClr val="FFFF00"/>
                </a:solidFill>
                <a:latin typeface="Times New Roman" pitchFamily="18" charset="0"/>
              </a:rPr>
              <a:t>а</a:t>
            </a:r>
            <a:r>
              <a:rPr lang="en-US" sz="2400" b="1" i="1" dirty="0" err="1">
                <a:solidFill>
                  <a:srgbClr val="FFFF00"/>
                </a:solidFill>
                <a:latin typeface="Times New Roman" pitchFamily="18" charset="0"/>
              </a:rPr>
              <a:t>ndrium</a:t>
            </a:r>
            <a:r>
              <a:rPr lang="en-US" sz="2400" b="1" i="1" dirty="0">
                <a:solidFill>
                  <a:srgbClr val="FFFF00"/>
                </a:solidFill>
                <a:latin typeface="Times New Roman" pitchFamily="18" charset="0"/>
              </a:rPr>
              <a:t> </a:t>
            </a:r>
            <a:r>
              <a:rPr lang="en-US" sz="2400" b="1" i="1" dirty="0" err="1">
                <a:solidFill>
                  <a:srgbClr val="FFFF00"/>
                </a:solidFill>
                <a:latin typeface="Times New Roman" pitchFamily="18" charset="0"/>
              </a:rPr>
              <a:t>sativum</a:t>
            </a:r>
            <a:r>
              <a:rPr lang="en-US" sz="2400" b="1" i="1" dirty="0">
                <a:solidFill>
                  <a:srgbClr val="FFFF00"/>
                </a:solidFill>
                <a:latin typeface="Times New Roman" pitchFamily="18" charset="0"/>
              </a:rPr>
              <a:t> L.)</a:t>
            </a:r>
            <a:endParaRPr lang="ru-RU" sz="2400" b="1" i="1" dirty="0"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0" y="785794"/>
            <a:ext cx="5748316" cy="6072206"/>
          </a:xfrm>
        </p:spPr>
        <p:txBody>
          <a:bodyPr/>
          <a:lstStyle/>
          <a:p>
            <a:pPr algn="just"/>
            <a:r>
              <a:rPr lang="ru-RU" sz="2000" dirty="0" err="1" smtClean="0"/>
              <a:t>Бир</a:t>
            </a:r>
            <a:r>
              <a:rPr lang="ru-RU" sz="2000" dirty="0" smtClean="0"/>
              <a:t> </a:t>
            </a:r>
            <a:r>
              <a:rPr lang="ru-RU" sz="2000" dirty="0" err="1" smtClean="0"/>
              <a:t>йиллик</a:t>
            </a:r>
            <a:r>
              <a:rPr lang="ru-RU" sz="2000" dirty="0" smtClean="0"/>
              <a:t> </a:t>
            </a:r>
            <a:r>
              <a:rPr lang="ru-RU" sz="2000" dirty="0" err="1"/>
              <a:t>ўсимлик</a:t>
            </a:r>
            <a:r>
              <a:rPr lang="ru-RU" sz="2000" dirty="0"/>
              <a:t>, </a:t>
            </a:r>
            <a:r>
              <a:rPr lang="ru-RU" sz="2000" dirty="0" err="1"/>
              <a:t>пояси</a:t>
            </a:r>
            <a:r>
              <a:rPr lang="ru-RU" sz="2000" dirty="0"/>
              <a:t> тик, </a:t>
            </a:r>
            <a:r>
              <a:rPr lang="ru-RU" sz="2000" dirty="0" err="1"/>
              <a:t>юмалоқ</a:t>
            </a:r>
            <a:r>
              <a:rPr lang="ru-RU" sz="2000" dirty="0"/>
              <a:t> </a:t>
            </a:r>
            <a:r>
              <a:rPr lang="ru-RU" sz="2000" dirty="0" err="1"/>
              <a:t>қиррали</a:t>
            </a:r>
            <a:r>
              <a:rPr lang="ru-RU" sz="2000" dirty="0"/>
              <a:t>, </a:t>
            </a:r>
            <a:r>
              <a:rPr lang="ru-RU" sz="2000" dirty="0" err="1"/>
              <a:t>юқорисидан</a:t>
            </a:r>
            <a:r>
              <a:rPr lang="ru-RU" sz="2000" dirty="0"/>
              <a:t> </a:t>
            </a:r>
            <a:r>
              <a:rPr lang="ru-RU" sz="2000" dirty="0" err="1"/>
              <a:t>шохлайди</a:t>
            </a:r>
            <a:r>
              <a:rPr lang="ru-RU" sz="2000" dirty="0"/>
              <a:t>, </a:t>
            </a:r>
            <a:r>
              <a:rPr lang="ru-RU" sz="2000" dirty="0" err="1"/>
              <a:t>бўйи</a:t>
            </a:r>
            <a:r>
              <a:rPr lang="ru-RU" sz="2000" dirty="0"/>
              <a:t> 100 </a:t>
            </a:r>
            <a:r>
              <a:rPr lang="ru-RU" sz="2000" dirty="0" err="1"/>
              <a:t>сантиметрдан</a:t>
            </a:r>
            <a:r>
              <a:rPr lang="ru-RU" sz="2000" dirty="0"/>
              <a:t> </a:t>
            </a:r>
            <a:r>
              <a:rPr lang="ru-RU" sz="2000" dirty="0" err="1"/>
              <a:t>зиёд</a:t>
            </a:r>
            <a:r>
              <a:rPr lang="ru-RU" sz="2000" dirty="0"/>
              <a:t>. </a:t>
            </a:r>
            <a:r>
              <a:rPr lang="ru-RU" sz="2000" dirty="0" err="1"/>
              <a:t>Барглари</a:t>
            </a:r>
            <a:r>
              <a:rPr lang="ru-RU" sz="2000" dirty="0"/>
              <a:t> </a:t>
            </a:r>
            <a:r>
              <a:rPr lang="ru-RU" sz="2000" dirty="0" err="1"/>
              <a:t>оч</a:t>
            </a:r>
            <a:r>
              <a:rPr lang="ru-RU" sz="2000" dirty="0"/>
              <a:t> </a:t>
            </a:r>
            <a:r>
              <a:rPr lang="ru-RU" sz="2000" dirty="0" err="1"/>
              <a:t>яшил</a:t>
            </a:r>
            <a:r>
              <a:rPr lang="ru-RU" sz="2000" dirty="0"/>
              <a:t>, </a:t>
            </a:r>
            <a:r>
              <a:rPr lang="ru-RU" sz="2000" dirty="0" err="1"/>
              <a:t>илдиз</a:t>
            </a:r>
            <a:r>
              <a:rPr lang="ru-RU" sz="2000" dirty="0"/>
              <a:t> </a:t>
            </a:r>
            <a:r>
              <a:rPr lang="ru-RU" sz="2000" dirty="0" err="1"/>
              <a:t>ёнидагилари</a:t>
            </a:r>
            <a:r>
              <a:rPr lang="ru-RU" sz="2000" dirty="0"/>
              <a:t> </a:t>
            </a:r>
            <a:r>
              <a:rPr lang="ru-RU" sz="2000" dirty="0" err="1"/>
              <a:t>яхлит</a:t>
            </a:r>
            <a:r>
              <a:rPr lang="ru-RU" sz="2000" dirty="0"/>
              <a:t>, </a:t>
            </a:r>
            <a:r>
              <a:rPr lang="ru-RU" sz="2000" dirty="0" err="1"/>
              <a:t>узун</a:t>
            </a:r>
            <a:r>
              <a:rPr lang="ru-RU" sz="2000" dirty="0"/>
              <a:t> </a:t>
            </a:r>
            <a:r>
              <a:rPr lang="ru-RU" sz="2000" dirty="0" err="1"/>
              <a:t>бандли</a:t>
            </a:r>
            <a:r>
              <a:rPr lang="ru-RU" sz="2000" dirty="0"/>
              <a:t> </a:t>
            </a:r>
            <a:r>
              <a:rPr lang="ru-RU" sz="2000" dirty="0" err="1"/>
              <a:t>юқоригилари</a:t>
            </a:r>
            <a:r>
              <a:rPr lang="ru-RU" sz="2000" dirty="0"/>
              <a:t> </a:t>
            </a:r>
            <a:r>
              <a:rPr lang="ru-RU" sz="2000" dirty="0" err="1"/>
              <a:t>жуда</a:t>
            </a:r>
            <a:r>
              <a:rPr lang="ru-RU" sz="2000" dirty="0"/>
              <a:t> </a:t>
            </a:r>
            <a:r>
              <a:rPr lang="ru-RU" sz="2000" dirty="0" err="1"/>
              <a:t>кўп</a:t>
            </a:r>
            <a:r>
              <a:rPr lang="ru-RU" sz="2000" dirty="0"/>
              <a:t> </a:t>
            </a:r>
            <a:r>
              <a:rPr lang="ru-RU" sz="2000" dirty="0" err="1"/>
              <a:t>майда</a:t>
            </a:r>
            <a:r>
              <a:rPr lang="ru-RU" sz="2000" dirty="0"/>
              <a:t> </a:t>
            </a:r>
            <a:r>
              <a:rPr lang="ru-RU" sz="2000" dirty="0" err="1"/>
              <a:t>ингичка</a:t>
            </a:r>
            <a:r>
              <a:rPr lang="ru-RU" sz="2000" dirty="0"/>
              <a:t> </a:t>
            </a:r>
            <a:r>
              <a:rPr lang="ru-RU" sz="2000" dirty="0" err="1"/>
              <a:t>бўлмаларга</a:t>
            </a:r>
            <a:r>
              <a:rPr lang="ru-RU" sz="2000" dirty="0"/>
              <a:t> </a:t>
            </a:r>
            <a:r>
              <a:rPr lang="ru-RU" sz="2000" dirty="0" err="1"/>
              <a:t>бўлинган</a:t>
            </a:r>
            <a:r>
              <a:rPr lang="ru-RU" sz="2000" dirty="0"/>
              <a:t>, </a:t>
            </a:r>
            <a:r>
              <a:rPr lang="ru-RU" sz="2000" dirty="0" err="1"/>
              <a:t>бандсиз</a:t>
            </a:r>
            <a:r>
              <a:rPr lang="ru-RU" sz="2000" dirty="0"/>
              <a:t>. </a:t>
            </a:r>
            <a:r>
              <a:rPr lang="ru-RU" sz="2000" dirty="0" err="1"/>
              <a:t>Соябонда</a:t>
            </a:r>
            <a:r>
              <a:rPr lang="ru-RU" sz="2000" dirty="0"/>
              <a:t> 3-5 та </a:t>
            </a:r>
            <a:r>
              <a:rPr lang="ru-RU" sz="2000" dirty="0" err="1"/>
              <a:t>нур</a:t>
            </a:r>
            <a:r>
              <a:rPr lang="ru-RU" sz="2000" dirty="0"/>
              <a:t> бор. </a:t>
            </a:r>
            <a:r>
              <a:rPr lang="ru-RU" sz="2000" dirty="0" err="1"/>
              <a:t>Меваси</a:t>
            </a:r>
            <a:r>
              <a:rPr lang="ru-RU" sz="2000" dirty="0"/>
              <a:t> </a:t>
            </a:r>
            <a:r>
              <a:rPr lang="ru-RU" sz="2000" dirty="0" err="1"/>
              <a:t>иккита</a:t>
            </a:r>
            <a:r>
              <a:rPr lang="ru-RU" sz="2000" dirty="0"/>
              <a:t> ярим </a:t>
            </a:r>
            <a:r>
              <a:rPr lang="ru-RU" sz="2000" dirty="0" err="1"/>
              <a:t>палладан</a:t>
            </a:r>
            <a:r>
              <a:rPr lang="ru-RU" sz="2000" dirty="0"/>
              <a:t> </a:t>
            </a:r>
            <a:r>
              <a:rPr lang="ru-RU" sz="2000" dirty="0" err="1"/>
              <a:t>иборат</a:t>
            </a:r>
            <a:r>
              <a:rPr lang="uz-Cyrl-UZ" sz="2000" dirty="0"/>
              <a:t>, </a:t>
            </a:r>
            <a:r>
              <a:rPr lang="ru-RU" sz="2000" dirty="0" err="1"/>
              <a:t>юмалоқ</a:t>
            </a:r>
            <a:r>
              <a:rPr lang="ru-RU" sz="2000" dirty="0"/>
              <a:t>. </a:t>
            </a:r>
            <a:r>
              <a:rPr lang="ru-RU" sz="2000" dirty="0" err="1"/>
              <a:t>Пишган</a:t>
            </a:r>
            <a:r>
              <a:rPr lang="ru-RU" sz="2000" dirty="0"/>
              <a:t> </a:t>
            </a:r>
            <a:r>
              <a:rPr lang="ru-RU" sz="2000" dirty="0" err="1"/>
              <a:t>мевалари</a:t>
            </a:r>
            <a:r>
              <a:rPr lang="ru-RU" sz="2000" dirty="0"/>
              <a:t> ширин </a:t>
            </a:r>
            <a:r>
              <a:rPr lang="ru-RU" sz="2000" dirty="0" err="1"/>
              <a:t>хушбўй</a:t>
            </a:r>
            <a:r>
              <a:rPr lang="ru-RU" sz="2000" dirty="0"/>
              <a:t>, </a:t>
            </a:r>
            <a:r>
              <a:rPr lang="ru-RU" sz="2000" dirty="0" smtClean="0"/>
              <a:t> </a:t>
            </a:r>
            <a:r>
              <a:rPr lang="ru-RU" sz="2000" dirty="0" err="1" smtClean="0"/>
              <a:t>ўзига</a:t>
            </a:r>
            <a:r>
              <a:rPr lang="ru-RU" sz="2000" dirty="0" smtClean="0"/>
              <a:t> </a:t>
            </a:r>
            <a:r>
              <a:rPr lang="ru-RU" sz="2000" dirty="0" err="1"/>
              <a:t>хос</a:t>
            </a:r>
            <a:r>
              <a:rPr lang="ru-RU" sz="2000" dirty="0"/>
              <a:t> </a:t>
            </a:r>
            <a:r>
              <a:rPr lang="ru-RU" sz="2000" dirty="0" err="1"/>
              <a:t>ҳидга</a:t>
            </a:r>
            <a:r>
              <a:rPr lang="ru-RU" sz="2000" dirty="0"/>
              <a:t> </a:t>
            </a:r>
            <a:r>
              <a:rPr lang="ru-RU" sz="2000" dirty="0" err="1"/>
              <a:t>эга</a:t>
            </a:r>
            <a:r>
              <a:rPr lang="ru-RU" sz="2000" dirty="0"/>
              <a:t> </a:t>
            </a:r>
            <a:r>
              <a:rPr lang="ru-RU" sz="2000" dirty="0" err="1"/>
              <a:t>бўлиб</a:t>
            </a:r>
            <a:r>
              <a:rPr lang="ru-RU" sz="2000" dirty="0"/>
              <a:t> </a:t>
            </a:r>
            <a:r>
              <a:rPr lang="ru-RU" sz="2000" dirty="0" err="1"/>
              <a:t>таркибида</a:t>
            </a:r>
            <a:r>
              <a:rPr lang="ru-RU" sz="2000" dirty="0"/>
              <a:t> 0,24-1,0 % эфир </a:t>
            </a:r>
            <a:r>
              <a:rPr lang="ru-RU" sz="2000" dirty="0" err="1"/>
              <a:t>мойлари</a:t>
            </a:r>
            <a:r>
              <a:rPr lang="ru-RU" sz="2000" dirty="0"/>
              <a:t> </a:t>
            </a:r>
            <a:r>
              <a:rPr lang="ru-RU" sz="2000" dirty="0" err="1"/>
              <a:t>ва</a:t>
            </a:r>
            <a:r>
              <a:rPr lang="ru-RU" sz="2000" dirty="0"/>
              <a:t> 20 % </a:t>
            </a:r>
            <a:r>
              <a:rPr lang="ru-RU" sz="2000" dirty="0" err="1"/>
              <a:t>гача</a:t>
            </a:r>
            <a:r>
              <a:rPr lang="ru-RU" sz="2000" dirty="0"/>
              <a:t> мой </a:t>
            </a:r>
            <a:r>
              <a:rPr lang="ru-RU" sz="2000" dirty="0" err="1"/>
              <a:t>сақлайди</a:t>
            </a:r>
            <a:r>
              <a:rPr lang="ru-RU" sz="2000" dirty="0"/>
              <a:t>. </a:t>
            </a:r>
            <a:r>
              <a:rPr lang="ru-RU" sz="2000" dirty="0" err="1"/>
              <a:t>Улардан</a:t>
            </a:r>
            <a:r>
              <a:rPr lang="ru-RU" sz="2000" dirty="0"/>
              <a:t> кулинария, кондитер </a:t>
            </a:r>
            <a:r>
              <a:rPr lang="ru-RU" sz="2000" dirty="0" err="1"/>
              <a:t>махсулотлари</a:t>
            </a:r>
            <a:r>
              <a:rPr lang="ru-RU" sz="2000" dirty="0"/>
              <a:t> </a:t>
            </a:r>
            <a:r>
              <a:rPr lang="ru-RU" sz="2000" dirty="0" err="1"/>
              <a:t>ишлаб</a:t>
            </a:r>
            <a:r>
              <a:rPr lang="ru-RU" sz="2000" dirty="0"/>
              <a:t> </a:t>
            </a:r>
            <a:r>
              <a:rPr lang="ru-RU" sz="2000" dirty="0" err="1"/>
              <a:t>чиқаришда</a:t>
            </a:r>
            <a:r>
              <a:rPr lang="ru-RU" sz="2000" dirty="0"/>
              <a:t>, парфюмерия </a:t>
            </a:r>
            <a:r>
              <a:rPr lang="ru-RU" sz="2000" dirty="0" err="1"/>
              <a:t>ва</a:t>
            </a:r>
            <a:r>
              <a:rPr lang="ru-RU" sz="2000" dirty="0"/>
              <a:t> </a:t>
            </a:r>
            <a:r>
              <a:rPr lang="ru-RU" sz="2000" dirty="0" err="1"/>
              <a:t>табобатда</a:t>
            </a:r>
            <a:r>
              <a:rPr lang="ru-RU" sz="2000" dirty="0"/>
              <a:t> </a:t>
            </a:r>
            <a:r>
              <a:rPr lang="ru-RU" sz="2000" dirty="0" err="1"/>
              <a:t>кенг</a:t>
            </a:r>
            <a:r>
              <a:rPr lang="ru-RU" sz="2000" dirty="0"/>
              <a:t> </a:t>
            </a:r>
            <a:r>
              <a:rPr lang="ru-RU" sz="2000" dirty="0" err="1"/>
              <a:t>фойдаланилади</a:t>
            </a:r>
            <a:r>
              <a:rPr lang="ru-RU" sz="2000" dirty="0"/>
              <a:t>. </a:t>
            </a:r>
          </a:p>
          <a:p>
            <a:pPr algn="just"/>
            <a:r>
              <a:rPr lang="ru-RU" sz="2000" dirty="0" err="1"/>
              <a:t>Озиқ-овқатда</a:t>
            </a:r>
            <a:r>
              <a:rPr lang="ru-RU" sz="2000" dirty="0"/>
              <a:t> </a:t>
            </a:r>
            <a:r>
              <a:rPr lang="ru-RU" sz="2000" dirty="0" err="1"/>
              <a:t>ёш</a:t>
            </a:r>
            <a:r>
              <a:rPr lang="ru-RU" sz="2000" dirty="0"/>
              <a:t> </a:t>
            </a:r>
            <a:r>
              <a:rPr lang="ru-RU" sz="2000" dirty="0" err="1"/>
              <a:t>ўсимлигининг</a:t>
            </a:r>
            <a:r>
              <a:rPr lang="ru-RU" sz="2000" dirty="0"/>
              <a:t> </a:t>
            </a:r>
            <a:r>
              <a:rPr lang="ru-RU" sz="2000" dirty="0" err="1"/>
              <a:t>барглари</a:t>
            </a:r>
            <a:r>
              <a:rPr lang="ru-RU" sz="2000" dirty="0"/>
              <a:t> </a:t>
            </a:r>
            <a:r>
              <a:rPr lang="ru-RU" sz="2000" dirty="0" err="1"/>
              <a:t>ишлатилади</a:t>
            </a:r>
            <a:r>
              <a:rPr lang="ru-RU" sz="2000" dirty="0"/>
              <a:t>. </a:t>
            </a:r>
            <a:r>
              <a:rPr lang="ru-RU" sz="2000" dirty="0" err="1"/>
              <a:t>Барглари</a:t>
            </a:r>
            <a:r>
              <a:rPr lang="ru-RU" sz="2000" dirty="0"/>
              <a:t> 30-40 </a:t>
            </a:r>
            <a:r>
              <a:rPr lang="ru-RU" sz="2000" dirty="0" err="1"/>
              <a:t>кунда</a:t>
            </a:r>
            <a:r>
              <a:rPr lang="ru-RU" sz="2000" dirty="0"/>
              <a:t> </a:t>
            </a:r>
            <a:r>
              <a:rPr lang="ru-RU" sz="2000" dirty="0" err="1"/>
              <a:t>уруғи</a:t>
            </a:r>
            <a:r>
              <a:rPr lang="ru-RU" sz="2000" dirty="0"/>
              <a:t> 80-100 </a:t>
            </a:r>
            <a:r>
              <a:rPr lang="ru-RU" sz="2000" dirty="0" err="1"/>
              <a:t>кунда</a:t>
            </a:r>
            <a:r>
              <a:rPr lang="ru-RU" sz="2000" dirty="0"/>
              <a:t> </a:t>
            </a:r>
            <a:r>
              <a:rPr lang="ru-RU" sz="2000" dirty="0" err="1"/>
              <a:t>етилади</a:t>
            </a:r>
            <a:r>
              <a:rPr lang="ru-RU" sz="2000" dirty="0"/>
              <a:t>. </a:t>
            </a:r>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813515"/>
            <a:ext cx="2808312" cy="18620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корианд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3701" y="2647332"/>
            <a:ext cx="2748120" cy="205537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903339"/>
            <a:ext cx="2089212" cy="17291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0"/>
            <a:ext cx="8686800" cy="766738"/>
          </a:xfrm>
        </p:spPr>
        <p:style>
          <a:lnRef idx="2">
            <a:schemeClr val="accent2"/>
          </a:lnRef>
          <a:fillRef idx="1">
            <a:schemeClr val="lt1"/>
          </a:fillRef>
          <a:effectRef idx="0">
            <a:schemeClr val="accent2"/>
          </a:effectRef>
          <a:fontRef idx="minor">
            <a:schemeClr val="dk1"/>
          </a:fontRef>
        </p:style>
        <p:txBody>
          <a:bodyPr>
            <a:noAutofit/>
          </a:bodyPr>
          <a:lstStyle/>
          <a:p>
            <a:pPr algn="ctr"/>
            <a:r>
              <a:rPr lang="ru-RU" sz="2800" b="1" dirty="0"/>
              <a:t>Редиска (</a:t>
            </a:r>
            <a:r>
              <a:rPr lang="en-US" sz="2800" b="1" dirty="0" err="1"/>
              <a:t>Raphanus</a:t>
            </a:r>
            <a:r>
              <a:rPr lang="en-US" sz="2800" b="1" dirty="0"/>
              <a:t> </a:t>
            </a:r>
            <a:r>
              <a:rPr lang="en-US" sz="2800" b="1" dirty="0" err="1"/>
              <a:t>sativus</a:t>
            </a:r>
            <a:r>
              <a:rPr lang="en-US" sz="2800" b="1" dirty="0"/>
              <a:t> L</a:t>
            </a:r>
            <a:r>
              <a:rPr lang="ru-RU" sz="2800" b="1" dirty="0"/>
              <a:t>.)</a:t>
            </a:r>
            <a:endParaRPr lang="ru-RU" sz="2500"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2437207365"/>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Похожее изображени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76714" y="4639308"/>
            <a:ext cx="3014886" cy="2008149"/>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редиска"/>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4800" y="4797152"/>
            <a:ext cx="2994357" cy="169246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Картинки по запросу редиска"/>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79912" y="4797152"/>
            <a:ext cx="2340818" cy="17475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31640" y="260648"/>
            <a:ext cx="7128792" cy="369332"/>
          </a:xfrm>
          <a:prstGeom prst="rect">
            <a:avLst/>
          </a:prstGeom>
        </p:spPr>
        <p:txBody>
          <a:bodyPr wrap="square">
            <a:spAutoFit/>
          </a:bodyPr>
          <a:lstStyle/>
          <a:p>
            <a:r>
              <a:rPr lang="ru-RU" b="1" spc="50" dirty="0" err="1">
                <a:latin typeface="Times New Roman" panose="02020603050405020304" pitchFamily="18" charset="0"/>
                <a:ea typeface="Times New Roman" panose="02020603050405020304" pitchFamily="18" charset="0"/>
              </a:rPr>
              <a:t>Ўзбекистонда</a:t>
            </a:r>
            <a:r>
              <a:rPr lang="ru-RU" b="1" spc="50" dirty="0">
                <a:latin typeface="Times New Roman" panose="02020603050405020304" pitchFamily="18" charset="0"/>
                <a:ea typeface="Times New Roman" panose="02020603050405020304" pitchFamily="18" charset="0"/>
              </a:rPr>
              <a:t> </a:t>
            </a:r>
            <a:r>
              <a:rPr lang="ru-RU" b="1" spc="50" dirty="0" err="1">
                <a:latin typeface="Times New Roman" panose="02020603050405020304" pitchFamily="18" charset="0"/>
                <a:ea typeface="Times New Roman" panose="02020603050405020304" pitchFamily="18" charset="0"/>
              </a:rPr>
              <a:t>экиладиган</a:t>
            </a:r>
            <a:r>
              <a:rPr lang="ru-RU" b="1" spc="50" dirty="0">
                <a:latin typeface="Times New Roman" panose="02020603050405020304" pitchFamily="18" charset="0"/>
                <a:ea typeface="Times New Roman" panose="02020603050405020304" pitchFamily="18" charset="0"/>
              </a:rPr>
              <a:t> редиска </a:t>
            </a:r>
            <a:r>
              <a:rPr lang="ru-RU" b="1" spc="50" dirty="0" err="1">
                <a:latin typeface="Times New Roman" panose="02020603050405020304" pitchFamily="18" charset="0"/>
                <a:ea typeface="Times New Roman" panose="02020603050405020304" pitchFamily="18" charset="0"/>
              </a:rPr>
              <a:t>навларининг</a:t>
            </a:r>
            <a:r>
              <a:rPr lang="ru-RU" b="1" spc="50" dirty="0">
                <a:latin typeface="Times New Roman" panose="02020603050405020304" pitchFamily="18" charset="0"/>
                <a:ea typeface="Times New Roman" panose="02020603050405020304" pitchFamily="18" charset="0"/>
              </a:rPr>
              <a:t> </a:t>
            </a:r>
            <a:r>
              <a:rPr lang="ru-RU" b="1" spc="50" dirty="0" err="1">
                <a:latin typeface="Times New Roman" panose="02020603050405020304" pitchFamily="18" charset="0"/>
                <a:ea typeface="Times New Roman" panose="02020603050405020304" pitchFamily="18" charset="0"/>
              </a:rPr>
              <a:t>таърифи</a:t>
            </a:r>
            <a:endParaRPr lang="ru-RU" dirty="0"/>
          </a:p>
        </p:txBody>
      </p:sp>
      <p:graphicFrame>
        <p:nvGraphicFramePr>
          <p:cNvPr id="5" name="Таблица 4"/>
          <p:cNvGraphicFramePr>
            <a:graphicFrameLocks noGrp="1"/>
          </p:cNvGraphicFramePr>
          <p:nvPr>
            <p:extLst>
              <p:ext uri="{D42A27DB-BD31-4B8C-83A1-F6EECF244321}">
                <p14:modId xmlns:p14="http://schemas.microsoft.com/office/powerpoint/2010/main" val="701414565"/>
              </p:ext>
            </p:extLst>
          </p:nvPr>
        </p:nvGraphicFramePr>
        <p:xfrm>
          <a:off x="323528" y="629980"/>
          <a:ext cx="8568952" cy="5977451"/>
        </p:xfrm>
        <a:graphic>
          <a:graphicData uri="http://schemas.openxmlformats.org/drawingml/2006/table">
            <a:tbl>
              <a:tblPr firstRow="1" bandRow="1" bandCol="1">
                <a:tableStyleId>{21E4AEA4-8DFA-4A89-87EB-49C32662AFE0}</a:tableStyleId>
              </a:tblPr>
              <a:tblGrid>
                <a:gridCol w="288032"/>
                <a:gridCol w="1080120"/>
                <a:gridCol w="1820135"/>
                <a:gridCol w="1441587"/>
                <a:gridCol w="842734"/>
                <a:gridCol w="3096344"/>
              </a:tblGrid>
              <a:tr h="250867">
                <a:tc>
                  <a:txBody>
                    <a:bodyPr/>
                    <a:lstStyle/>
                    <a:p>
                      <a:pPr algn="ctr">
                        <a:spcAft>
                          <a:spcPts val="0"/>
                        </a:spcAft>
                      </a:pPr>
                      <a:r>
                        <a:rPr lang="ru-RU" sz="1050" spc="50">
                          <a:effectLst/>
                        </a:rPr>
                        <a:t>№</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Нав номи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Яратилган жойи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Ўсув даври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Ҳосилдорлиги, ц/га</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Ўсимлик ва илдизмева белгилари</a:t>
                      </a:r>
                      <a:endParaRPr lang="ru-RU" sz="1100">
                        <a:effectLst/>
                        <a:latin typeface="Times New Roman" panose="02020603050405020304" pitchFamily="18" charset="0"/>
                        <a:ea typeface="Times New Roman" panose="02020603050405020304" pitchFamily="18" charset="0"/>
                      </a:endParaRPr>
                    </a:p>
                  </a:txBody>
                  <a:tcPr marL="51435" marR="51435" marT="0" marB="0"/>
                </a:tc>
              </a:tr>
              <a:tr h="752600">
                <a:tc>
                  <a:txBody>
                    <a:bodyPr/>
                    <a:lstStyle/>
                    <a:p>
                      <a:pPr algn="ctr">
                        <a:spcAft>
                          <a:spcPts val="0"/>
                        </a:spcAft>
                      </a:pPr>
                      <a:r>
                        <a:rPr lang="ru-RU" sz="1050" spc="50">
                          <a:effectLst/>
                        </a:rPr>
                        <a:t>1</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Сакса</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Бутуниттифоқ сабзавот экинлар селекцияси ва уруғчилиги илмий тадқиқот институти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Эртапишар, униб чиқишдан техник пишишгача 25-30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100-120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Тўпбарг, ярим тик, барглари майда, кесик, илдизмеваси кичик, вазни 8-10 грамм, шакли - юмалоқ овал, пўсти тўқ-қизил. Эти серсув, оқ, нозик, аччиқ эмас.</a:t>
                      </a:r>
                      <a:endParaRPr lang="ru-RU" sz="1100">
                        <a:effectLst/>
                        <a:latin typeface="Times New Roman" panose="02020603050405020304" pitchFamily="18" charset="0"/>
                        <a:ea typeface="Times New Roman" panose="02020603050405020304" pitchFamily="18" charset="0"/>
                      </a:endParaRPr>
                    </a:p>
                  </a:txBody>
                  <a:tcPr marL="51435" marR="51435" marT="0" marB="0"/>
                </a:tc>
              </a:tr>
              <a:tr h="1003466">
                <a:tc>
                  <a:txBody>
                    <a:bodyPr/>
                    <a:lstStyle/>
                    <a:p>
                      <a:pPr algn="ctr">
                        <a:spcAft>
                          <a:spcPts val="0"/>
                        </a:spcAft>
                      </a:pPr>
                      <a:r>
                        <a:rPr lang="ru-RU" sz="1050" spc="50">
                          <a:effectLst/>
                        </a:rPr>
                        <a:t>2</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dirty="0" err="1" smtClean="0">
                          <a:effectLst/>
                        </a:rPr>
                        <a:t>Эртапишар</a:t>
                      </a:r>
                      <a:endParaRPr lang="ru-RU" sz="1100" dirty="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Ўзбекистон сабзавот-полиз экинлари ва картошкачилик илмий тадқиқот институти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Ўртаэртапи-шар, 30-35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200-210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Тўпбарг, ярим тик, барглари ўрта катталикда, кесик. Илдизмеваси юмалоқ ясси, ранги оқ, бош қисми оч яшил, эти оқ зич мойли, юзаси силлиқ, асоси эгри-бугри. Ёрилиши ва пўкакланишга чидамли.</a:t>
                      </a:r>
                      <a:endParaRPr lang="ru-RU" sz="1100">
                        <a:effectLst/>
                        <a:latin typeface="Times New Roman" panose="02020603050405020304" pitchFamily="18" charset="0"/>
                        <a:ea typeface="Times New Roman" panose="02020603050405020304" pitchFamily="18" charset="0"/>
                      </a:endParaRPr>
                    </a:p>
                  </a:txBody>
                  <a:tcPr marL="51435" marR="51435" marT="0" marB="0"/>
                </a:tc>
              </a:tr>
              <a:tr h="627166">
                <a:tc>
                  <a:txBody>
                    <a:bodyPr/>
                    <a:lstStyle/>
                    <a:p>
                      <a:pPr algn="ctr">
                        <a:spcAft>
                          <a:spcPts val="0"/>
                        </a:spcAft>
                      </a:pPr>
                      <a:r>
                        <a:rPr lang="ru-RU" sz="1050" spc="50">
                          <a:effectLst/>
                        </a:rPr>
                        <a:t>3</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Круглый красный с белым кончиком</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Бирючекут сабзавотчилик тажриба станцияси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Ўртапишар,</a:t>
                      </a:r>
                      <a:endParaRPr lang="ru-RU" sz="1100">
                        <a:effectLst/>
                      </a:endParaRPr>
                    </a:p>
                    <a:p>
                      <a:pPr algn="ctr">
                        <a:spcAft>
                          <a:spcPts val="0"/>
                        </a:spcAft>
                      </a:pPr>
                      <a:r>
                        <a:rPr lang="ru-RU" sz="1050" spc="50">
                          <a:effectLst/>
                        </a:rPr>
                        <a:t>35-40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110-140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Тупбарг ярим тик барглари йирик, яшил, кесик. Илдизмеваси йирик. Ясси - юмалоқ, қизил учи ва эти оқ, зич.</a:t>
                      </a:r>
                      <a:endParaRPr lang="ru-RU" sz="1100">
                        <a:effectLst/>
                        <a:latin typeface="Times New Roman" panose="02020603050405020304" pitchFamily="18" charset="0"/>
                        <a:ea typeface="Times New Roman" panose="02020603050405020304" pitchFamily="18" charset="0"/>
                      </a:endParaRPr>
                    </a:p>
                  </a:txBody>
                  <a:tcPr marL="51435" marR="51435" marT="0" marB="0"/>
                </a:tc>
              </a:tr>
              <a:tr h="501733">
                <a:tc>
                  <a:txBody>
                    <a:bodyPr/>
                    <a:lstStyle/>
                    <a:p>
                      <a:pPr algn="ctr">
                        <a:spcAft>
                          <a:spcPts val="0"/>
                        </a:spcAft>
                      </a:pPr>
                      <a:r>
                        <a:rPr lang="ru-RU" sz="1050" spc="50">
                          <a:effectLst/>
                        </a:rPr>
                        <a:t>4</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Красный великан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ВИР Узоқ Шарқ тажриба станцияси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Ўртапишар,</a:t>
                      </a:r>
                      <a:endParaRPr lang="ru-RU" sz="1100">
                        <a:effectLst/>
                      </a:endParaRPr>
                    </a:p>
                    <a:p>
                      <a:pPr algn="ctr">
                        <a:spcAft>
                          <a:spcPts val="0"/>
                        </a:spcAft>
                      </a:pPr>
                      <a:r>
                        <a:rPr lang="ru-RU" sz="1050" spc="50">
                          <a:effectLst/>
                        </a:rPr>
                        <a:t>35-40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150-200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Илдизмеваси қизил, цилиндр шаклида, вазни 100-130 гр, 15 см, эни 3-4 см. эти оқ, серсув, нозик, ярим аччиқ.</a:t>
                      </a:r>
                      <a:endParaRPr lang="ru-RU" sz="1100">
                        <a:effectLst/>
                        <a:latin typeface="Times New Roman" panose="02020603050405020304" pitchFamily="18" charset="0"/>
                        <a:ea typeface="Times New Roman" panose="02020603050405020304" pitchFamily="18" charset="0"/>
                      </a:endParaRPr>
                    </a:p>
                  </a:txBody>
                  <a:tcPr marL="51435" marR="51435" marT="0" marB="0"/>
                </a:tc>
              </a:tr>
              <a:tr h="878033">
                <a:tc>
                  <a:txBody>
                    <a:bodyPr/>
                    <a:lstStyle/>
                    <a:p>
                      <a:pPr algn="ctr">
                        <a:spcAft>
                          <a:spcPts val="0"/>
                        </a:spcAft>
                      </a:pPr>
                      <a:r>
                        <a:rPr lang="ru-RU" sz="1050" spc="50">
                          <a:effectLst/>
                        </a:rPr>
                        <a:t>5</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Майский местный</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Маҳаллий нав</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Ўртакечпишар, 40-45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120-160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ru-RU" sz="1050" spc="50">
                          <a:effectLst/>
                        </a:rPr>
                        <a:t>Тўпбарг тик ўсади. Барглари йирик, юқори қисми кесик. Илдизмеваси узунчоқ, диаметри 3 см, тузи-лиши 12-15 см, вазни 14-22 грамм. Пўстининг ранги қизғиш-бинафша. Эти оқ, зич.</a:t>
                      </a:r>
                      <a:endParaRPr lang="ru-RU" sz="1100">
                        <a:effectLst/>
                        <a:latin typeface="Times New Roman" panose="02020603050405020304" pitchFamily="18" charset="0"/>
                        <a:ea typeface="Times New Roman" panose="02020603050405020304" pitchFamily="18" charset="0"/>
                      </a:endParaRPr>
                    </a:p>
                  </a:txBody>
                  <a:tcPr marL="51435" marR="51435" marT="0" marB="0"/>
                </a:tc>
              </a:tr>
              <a:tr h="878033">
                <a:tc>
                  <a:txBody>
                    <a:bodyPr/>
                    <a:lstStyle/>
                    <a:p>
                      <a:pPr algn="ctr">
                        <a:spcAft>
                          <a:spcPts val="0"/>
                        </a:spcAft>
                      </a:pPr>
                      <a:r>
                        <a:rPr lang="uz-Cyrl-UZ" sz="1050" spc="50">
                          <a:effectLst/>
                        </a:rPr>
                        <a:t>6</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Лола </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Ўзбекистон Республикаси Сирдарё вилояти “Дони” хусусий уруғчилик фирмаси нави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Э</a:t>
                      </a:r>
                      <a:r>
                        <a:rPr lang="ru-RU" sz="1050" spc="50">
                          <a:effectLst/>
                        </a:rPr>
                        <a:t>ртапишар,</a:t>
                      </a:r>
                      <a:endParaRPr lang="ru-RU" sz="1100">
                        <a:effectLst/>
                      </a:endParaRPr>
                    </a:p>
                    <a:p>
                      <a:pPr algn="ctr">
                        <a:spcAft>
                          <a:spcPts val="0"/>
                        </a:spcAft>
                      </a:pPr>
                      <a:r>
                        <a:rPr lang="ru-RU" sz="1050" spc="50">
                          <a:effectLst/>
                        </a:rPr>
                        <a:t> </a:t>
                      </a:r>
                      <a:r>
                        <a:rPr lang="uz-Cyrl-UZ" sz="1050" spc="50">
                          <a:effectLst/>
                        </a:rPr>
                        <a:t>39</a:t>
                      </a:r>
                      <a:r>
                        <a:rPr lang="ru-RU" sz="1050" spc="50">
                          <a:effectLst/>
                        </a:rPr>
                        <a:t>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65-70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Барглари майда, кесик, текис, илдизмеваси диаметри 3 см, юмалоқ ясси, ранги қизил, эти серсув, нозик, тезда пўкаклашиб кетмайди. Илдизмева вазни 30 гр, витамин С 18,6 мг,%</a:t>
                      </a:r>
                      <a:endParaRPr lang="ru-RU" sz="1100">
                        <a:effectLst/>
                        <a:latin typeface="Times New Roman" panose="02020603050405020304" pitchFamily="18" charset="0"/>
                        <a:ea typeface="Times New Roman" panose="02020603050405020304" pitchFamily="18" charset="0"/>
                      </a:endParaRPr>
                    </a:p>
                  </a:txBody>
                  <a:tcPr marL="51435" marR="51435" marT="0" marB="0"/>
                </a:tc>
              </a:tr>
              <a:tr h="1003466">
                <a:tc>
                  <a:txBody>
                    <a:bodyPr/>
                    <a:lstStyle/>
                    <a:p>
                      <a:pPr algn="ctr">
                        <a:spcAft>
                          <a:spcPts val="0"/>
                        </a:spcAft>
                      </a:pPr>
                      <a:r>
                        <a:rPr lang="uz-Cyrl-UZ" sz="1050" spc="50">
                          <a:effectLst/>
                        </a:rPr>
                        <a:t>6</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dirty="0">
                          <a:effectLst/>
                        </a:rPr>
                        <a:t>Дунганский 12/8  </a:t>
                      </a:r>
                      <a:endParaRPr lang="ru-RU" sz="1100" dirty="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Қозоғистон Республикасининг халқ селекцияси нави</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Кеч</a:t>
                      </a:r>
                      <a:r>
                        <a:rPr lang="ru-RU" sz="1050" spc="50">
                          <a:effectLst/>
                        </a:rPr>
                        <a:t>пишар,</a:t>
                      </a:r>
                      <a:endParaRPr lang="ru-RU" sz="1100">
                        <a:effectLst/>
                      </a:endParaRPr>
                    </a:p>
                    <a:p>
                      <a:pPr algn="ctr">
                        <a:spcAft>
                          <a:spcPts val="0"/>
                        </a:spcAft>
                      </a:pPr>
                      <a:r>
                        <a:rPr lang="ru-RU" sz="1050" spc="50">
                          <a:effectLst/>
                        </a:rPr>
                        <a:t> </a:t>
                      </a:r>
                      <a:r>
                        <a:rPr lang="uz-Cyrl-UZ" sz="1050" spc="50">
                          <a:effectLst/>
                        </a:rPr>
                        <a:t>55-60</a:t>
                      </a:r>
                      <a:r>
                        <a:rPr lang="ru-RU" sz="1050" spc="50">
                          <a:effectLst/>
                        </a:rPr>
                        <a:t> кун</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a:effectLst/>
                        </a:rPr>
                        <a:t>230-250</a:t>
                      </a:r>
                      <a:endParaRPr lang="ru-RU" sz="1100">
                        <a:effectLst/>
                        <a:latin typeface="Times New Roman" panose="02020603050405020304" pitchFamily="18" charset="0"/>
                        <a:ea typeface="Times New Roman" panose="02020603050405020304" pitchFamily="18" charset="0"/>
                      </a:endParaRPr>
                    </a:p>
                  </a:txBody>
                  <a:tcPr marL="51435" marR="51435" marT="0" marB="0"/>
                </a:tc>
                <a:tc>
                  <a:txBody>
                    <a:bodyPr/>
                    <a:lstStyle/>
                    <a:p>
                      <a:pPr algn="ctr">
                        <a:spcAft>
                          <a:spcPts val="0"/>
                        </a:spcAft>
                      </a:pPr>
                      <a:r>
                        <a:rPr lang="uz-Cyrl-UZ" sz="1050" spc="50" dirty="0">
                          <a:effectLst/>
                        </a:rPr>
                        <a:t>Барглари овалсимон, томирланган, ранги оч яшил, илдизмеваси диаметри 5-7 см, юмалоқ ясси, ранги бинафша, қизил баъзан пушти, эти серсув, нозик, тезда пўкаклашиб кетмайди. Илдизмева вазни 24-30 гр</a:t>
                      </a:r>
                      <a:endParaRPr lang="ru-RU" sz="1100" dirty="0">
                        <a:effectLst/>
                        <a:latin typeface="Times New Roman" panose="02020603050405020304" pitchFamily="18" charset="0"/>
                        <a:ea typeface="Times New Roman" panose="02020603050405020304" pitchFamily="18" charset="0"/>
                      </a:endParaRPr>
                    </a:p>
                  </a:txBody>
                  <a:tcPr marL="51435" marR="51435" marT="0" marB="0"/>
                </a:tc>
              </a:tr>
            </a:tbl>
          </a:graphicData>
        </a:graphic>
      </p:graphicFrame>
    </p:spTree>
    <p:extLst>
      <p:ext uri="{BB962C8B-B14F-4D97-AF65-F5344CB8AC3E}">
        <p14:creationId xmlns:p14="http://schemas.microsoft.com/office/powerpoint/2010/main" val="19812362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106989"/>
            <a:ext cx="8358246" cy="4524315"/>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sz="2400" dirty="0"/>
              <a:t>Редиска уруғининг униб чиқиши, ўсиши ва ривожланиши учун энг қулай ҳарорат 15-18</a:t>
            </a:r>
            <a:r>
              <a:rPr lang="uz-Cyrl-UZ" sz="2400" baseline="30000" dirty="0"/>
              <a:t>0</a:t>
            </a:r>
            <a:r>
              <a:rPr lang="uz-Cyrl-UZ" sz="2400" dirty="0"/>
              <a:t>С ҳисобланади. </a:t>
            </a:r>
            <a:r>
              <a:rPr lang="ru-RU" sz="2400" dirty="0" err="1"/>
              <a:t>Лекин</a:t>
            </a:r>
            <a:r>
              <a:rPr lang="uz-Cyrl-UZ" sz="2400" dirty="0"/>
              <a:t>, </a:t>
            </a:r>
            <a:r>
              <a:rPr lang="ru-RU" sz="2400" dirty="0"/>
              <a:t>редиска паст </a:t>
            </a:r>
            <a:r>
              <a:rPr lang="ru-RU" sz="2400" dirty="0" err="1"/>
              <a:t>ҳарорат</a:t>
            </a:r>
            <a:r>
              <a:rPr lang="ru-RU" sz="2400" dirty="0"/>
              <a:t> 8-12</a:t>
            </a:r>
            <a:r>
              <a:rPr lang="ru-RU" sz="2400" baseline="30000" dirty="0"/>
              <a:t>0</a:t>
            </a:r>
            <a:r>
              <a:rPr lang="ru-RU" sz="2400" dirty="0"/>
              <a:t>С да </a:t>
            </a:r>
            <a:r>
              <a:rPr lang="ru-RU" sz="2400" dirty="0" err="1"/>
              <a:t>ҳам</a:t>
            </a:r>
            <a:r>
              <a:rPr lang="ru-RU" sz="2400" dirty="0"/>
              <a:t> </a:t>
            </a:r>
            <a:r>
              <a:rPr lang="ru-RU" sz="2400" dirty="0" err="1"/>
              <a:t>яхши</a:t>
            </a:r>
            <a:r>
              <a:rPr lang="ru-RU" sz="2400" dirty="0"/>
              <a:t> </a:t>
            </a:r>
            <a:r>
              <a:rPr lang="ru-RU" sz="2400" dirty="0" err="1"/>
              <a:t>ўсади</a:t>
            </a:r>
            <a:r>
              <a:rPr lang="ru-RU" sz="2400" dirty="0"/>
              <a:t> </a:t>
            </a:r>
            <a:r>
              <a:rPr lang="ru-RU" sz="2400" dirty="0" err="1"/>
              <a:t>ва</a:t>
            </a:r>
            <a:r>
              <a:rPr lang="ru-RU" sz="2400" dirty="0"/>
              <a:t> минус 3-4</a:t>
            </a:r>
            <a:r>
              <a:rPr lang="ru-RU" sz="2400" baseline="30000" dirty="0"/>
              <a:t>0</a:t>
            </a:r>
            <a:r>
              <a:rPr lang="ru-RU" sz="2400" dirty="0"/>
              <a:t>С </a:t>
            </a:r>
            <a:r>
              <a:rPr lang="ru-RU" sz="2400" dirty="0" err="1"/>
              <a:t>совуққа</a:t>
            </a:r>
            <a:r>
              <a:rPr lang="ru-RU" sz="2400" dirty="0"/>
              <a:t> </a:t>
            </a:r>
            <a:r>
              <a:rPr lang="ru-RU" sz="2400" dirty="0" err="1"/>
              <a:t>бардош</a:t>
            </a:r>
            <a:r>
              <a:rPr lang="ru-RU" sz="2400" dirty="0"/>
              <a:t> </a:t>
            </a:r>
            <a:r>
              <a:rPr lang="ru-RU" sz="2400" dirty="0" err="1"/>
              <a:t>беради</a:t>
            </a:r>
            <a:r>
              <a:rPr lang="ru-RU" sz="2400" dirty="0"/>
              <a:t>. </a:t>
            </a:r>
            <a:r>
              <a:rPr lang="ru-RU" sz="2400" dirty="0" err="1"/>
              <a:t>Ҳарорат</a:t>
            </a:r>
            <a:r>
              <a:rPr lang="ru-RU" sz="2400" dirty="0"/>
              <a:t> </a:t>
            </a:r>
            <a:r>
              <a:rPr lang="ru-RU" sz="2400" dirty="0" err="1"/>
              <a:t>юқори</a:t>
            </a:r>
            <a:r>
              <a:rPr lang="ru-RU" sz="2400" dirty="0"/>
              <a:t> (25-30</a:t>
            </a:r>
            <a:r>
              <a:rPr lang="ru-RU" sz="2400" baseline="30000" dirty="0"/>
              <a:t>0</a:t>
            </a:r>
            <a:r>
              <a:rPr lang="ru-RU" sz="2400" dirty="0"/>
              <a:t>С </a:t>
            </a:r>
            <a:r>
              <a:rPr lang="ru-RU" sz="2400" dirty="0" err="1"/>
              <a:t>ва</a:t>
            </a:r>
            <a:r>
              <a:rPr lang="ru-RU" sz="2400" dirty="0"/>
              <a:t> </a:t>
            </a:r>
            <a:r>
              <a:rPr lang="ru-RU" sz="2400" dirty="0" err="1"/>
              <a:t>ундан</a:t>
            </a:r>
            <a:r>
              <a:rPr lang="ru-RU" sz="2400" dirty="0"/>
              <a:t> </a:t>
            </a:r>
            <a:r>
              <a:rPr lang="ru-RU" sz="2400" dirty="0" err="1"/>
              <a:t>зиёд</a:t>
            </a:r>
            <a:r>
              <a:rPr lang="ru-RU" sz="2400" dirty="0"/>
              <a:t>) </a:t>
            </a:r>
            <a:r>
              <a:rPr lang="ru-RU" sz="2400" dirty="0" err="1"/>
              <a:t>бўлганда</a:t>
            </a:r>
            <a:r>
              <a:rPr lang="ru-RU" sz="2400" dirty="0"/>
              <a:t> редиска </a:t>
            </a:r>
            <a:r>
              <a:rPr lang="ru-RU" sz="2400" dirty="0" err="1"/>
              <a:t>таъмини</a:t>
            </a:r>
            <a:r>
              <a:rPr lang="ru-RU" sz="2400" dirty="0"/>
              <a:t>, </a:t>
            </a:r>
            <a:r>
              <a:rPr lang="ru-RU" sz="2400" dirty="0" err="1"/>
              <a:t>сифатини</a:t>
            </a:r>
            <a:r>
              <a:rPr lang="ru-RU" sz="2400" dirty="0"/>
              <a:t> </a:t>
            </a:r>
            <a:r>
              <a:rPr lang="ru-RU" sz="2400" dirty="0" err="1"/>
              <a:t>йўқотиб</a:t>
            </a:r>
            <a:r>
              <a:rPr lang="ru-RU" sz="2400" dirty="0"/>
              <a:t>, </a:t>
            </a:r>
            <a:r>
              <a:rPr lang="ru-RU" sz="2400" dirty="0" err="1"/>
              <a:t>ёғочлашиб</a:t>
            </a:r>
            <a:r>
              <a:rPr lang="ru-RU" sz="2400" dirty="0"/>
              <a:t> </a:t>
            </a:r>
            <a:r>
              <a:rPr lang="ru-RU" sz="2400" dirty="0" err="1"/>
              <a:t>қолади</a:t>
            </a:r>
            <a:r>
              <a:rPr lang="ru-RU" sz="2400" dirty="0"/>
              <a:t>.</a:t>
            </a:r>
          </a:p>
          <a:p>
            <a:r>
              <a:rPr lang="ru-RU" sz="2400" dirty="0"/>
              <a:t>Редиска </a:t>
            </a:r>
            <a:r>
              <a:rPr lang="ru-RU" sz="2400" dirty="0" err="1"/>
              <a:t>сояга</a:t>
            </a:r>
            <a:r>
              <a:rPr lang="ru-RU" sz="2400" dirty="0"/>
              <a:t> </a:t>
            </a:r>
            <a:r>
              <a:rPr lang="ru-RU" sz="2400" dirty="0" err="1"/>
              <a:t>чидамли</a:t>
            </a:r>
            <a:r>
              <a:rPr lang="ru-RU" sz="2400" dirty="0"/>
              <a:t> </a:t>
            </a:r>
            <a:r>
              <a:rPr lang="ru-RU" sz="2400" dirty="0" err="1"/>
              <a:t>ўсимлик</a:t>
            </a:r>
            <a:r>
              <a:rPr lang="ru-RU" sz="2400" dirty="0"/>
              <a:t>, </a:t>
            </a:r>
            <a:r>
              <a:rPr lang="ru-RU" sz="2400" dirty="0" err="1"/>
              <a:t>ёруғлик</a:t>
            </a:r>
            <a:r>
              <a:rPr lang="ru-RU" sz="2400" dirty="0"/>
              <a:t> </a:t>
            </a:r>
            <a:r>
              <a:rPr lang="ru-RU" sz="2400" dirty="0" err="1"/>
              <a:t>етишмаса</a:t>
            </a:r>
            <a:r>
              <a:rPr lang="ru-RU" sz="2400" dirty="0"/>
              <a:t> </a:t>
            </a:r>
            <a:r>
              <a:rPr lang="ru-RU" sz="2400" dirty="0" err="1"/>
              <a:t>ҳам</a:t>
            </a:r>
            <a:r>
              <a:rPr lang="ru-RU" sz="2400" dirty="0"/>
              <a:t> </a:t>
            </a:r>
            <a:r>
              <a:rPr lang="ru-RU" sz="2400" dirty="0" err="1"/>
              <a:t>ўсаверади</a:t>
            </a:r>
            <a:r>
              <a:rPr lang="ru-RU" sz="2400" dirty="0"/>
              <a:t>. У </a:t>
            </a:r>
            <a:r>
              <a:rPr lang="ru-RU" sz="2400" dirty="0" err="1"/>
              <a:t>қисқа</a:t>
            </a:r>
            <a:r>
              <a:rPr lang="ru-RU" sz="2400" dirty="0"/>
              <a:t> кун </a:t>
            </a:r>
            <a:r>
              <a:rPr lang="ru-RU" sz="2400" dirty="0" err="1"/>
              <a:t>ўсимлиги</a:t>
            </a:r>
            <a:r>
              <a:rPr lang="ru-RU" sz="2400" dirty="0"/>
              <a:t>. </a:t>
            </a:r>
            <a:r>
              <a:rPr lang="ru-RU" sz="2400" dirty="0" err="1"/>
              <a:t>Қисқа</a:t>
            </a:r>
            <a:r>
              <a:rPr lang="ru-RU" sz="2400" dirty="0"/>
              <a:t> </a:t>
            </a:r>
            <a:r>
              <a:rPr lang="ru-RU" sz="2400" dirty="0" err="1"/>
              <a:t>кунда</a:t>
            </a:r>
            <a:r>
              <a:rPr lang="ru-RU" sz="2400" dirty="0"/>
              <a:t> </a:t>
            </a:r>
            <a:r>
              <a:rPr lang="ru-RU" sz="2400" dirty="0" err="1"/>
              <a:t>ўсимлик</a:t>
            </a:r>
            <a:r>
              <a:rPr lang="ru-RU" sz="2400" dirty="0"/>
              <a:t> ер </a:t>
            </a:r>
            <a:r>
              <a:rPr lang="ru-RU" sz="2400" dirty="0" err="1"/>
              <a:t>устки</a:t>
            </a:r>
            <a:r>
              <a:rPr lang="ru-RU" sz="2400" dirty="0"/>
              <a:t> </a:t>
            </a:r>
            <a:r>
              <a:rPr lang="ru-RU" sz="2400" dirty="0" err="1"/>
              <a:t>қисмларининг</a:t>
            </a:r>
            <a:r>
              <a:rPr lang="ru-RU" sz="2400" dirty="0"/>
              <a:t> </a:t>
            </a:r>
            <a:r>
              <a:rPr lang="ru-RU" sz="2400" dirty="0" err="1"/>
              <a:t>ривожланишига</a:t>
            </a:r>
            <a:r>
              <a:rPr lang="ru-RU" sz="2400" dirty="0"/>
              <a:t> </a:t>
            </a:r>
            <a:r>
              <a:rPr lang="ru-RU" sz="2400" dirty="0" err="1"/>
              <a:t>сарфланади</a:t>
            </a:r>
            <a:r>
              <a:rPr lang="ru-RU" sz="2400" dirty="0"/>
              <a:t>. </a:t>
            </a:r>
            <a:r>
              <a:rPr lang="ru-RU" sz="2400" dirty="0" err="1"/>
              <a:t>Ўзбекистонда</a:t>
            </a:r>
            <a:r>
              <a:rPr lang="ru-RU" sz="2400" dirty="0"/>
              <a:t> редиска </a:t>
            </a:r>
            <a:r>
              <a:rPr lang="ru-RU" sz="2400" dirty="0" err="1"/>
              <a:t>парникларда</a:t>
            </a:r>
            <a:r>
              <a:rPr lang="ru-RU" sz="2400" dirty="0"/>
              <a:t>, </a:t>
            </a:r>
            <a:r>
              <a:rPr lang="ru-RU" sz="2400" dirty="0" err="1"/>
              <a:t>кўчатхоналарда</a:t>
            </a:r>
            <a:r>
              <a:rPr lang="ru-RU" sz="2400" dirty="0"/>
              <a:t>, парник </a:t>
            </a:r>
            <a:r>
              <a:rPr lang="ru-RU" sz="2400" dirty="0" err="1"/>
              <a:t>олди</a:t>
            </a:r>
            <a:r>
              <a:rPr lang="ru-RU" sz="2400" dirty="0"/>
              <a:t> </a:t>
            </a:r>
            <a:r>
              <a:rPr lang="ru-RU" sz="2400" dirty="0" err="1"/>
              <a:t>участкаларда</a:t>
            </a:r>
            <a:r>
              <a:rPr lang="ru-RU" sz="2400" dirty="0"/>
              <a:t> </a:t>
            </a:r>
            <a:r>
              <a:rPr lang="ru-RU" sz="2400" dirty="0" err="1"/>
              <a:t>ва</a:t>
            </a:r>
            <a:r>
              <a:rPr lang="ru-RU" sz="2400" dirty="0"/>
              <a:t> </a:t>
            </a:r>
            <a:r>
              <a:rPr lang="ru-RU" sz="2400" dirty="0" err="1"/>
              <a:t>айрим</a:t>
            </a:r>
            <a:r>
              <a:rPr lang="ru-RU" sz="2400" dirty="0"/>
              <a:t> </a:t>
            </a:r>
            <a:r>
              <a:rPr lang="ru-RU" sz="2400" dirty="0" err="1"/>
              <a:t>ҳолларда</a:t>
            </a:r>
            <a:r>
              <a:rPr lang="ru-RU" sz="2400" dirty="0"/>
              <a:t> </a:t>
            </a:r>
            <a:r>
              <a:rPr lang="ru-RU" sz="2400" dirty="0" err="1"/>
              <a:t>далада</a:t>
            </a:r>
            <a:r>
              <a:rPr lang="ru-RU" sz="2400" dirty="0"/>
              <a:t> </a:t>
            </a:r>
            <a:r>
              <a:rPr lang="ru-RU" sz="2400" dirty="0" err="1"/>
              <a:t>етиштирилади</a:t>
            </a:r>
            <a:r>
              <a:rPr lang="ru-RU" sz="2400" dirty="0"/>
              <a:t>.</a:t>
            </a:r>
          </a:p>
        </p:txBody>
      </p:sp>
      <p:pic>
        <p:nvPicPr>
          <p:cNvPr id="12290" name="Picture 2" descr="Картинки по запросу выращивание редис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4013" y="4905726"/>
            <a:ext cx="2821814" cy="1763634"/>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36059"/>
            <a:ext cx="3222169" cy="19333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1968" y="4816791"/>
            <a:ext cx="2878756" cy="18525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5"/>
            <a:ext cx="8243887" cy="549274"/>
          </a:xfrm>
        </p:spPr>
        <p:style>
          <a:lnRef idx="3">
            <a:schemeClr val="lt1"/>
          </a:lnRef>
          <a:fillRef idx="1">
            <a:schemeClr val="accent4"/>
          </a:fillRef>
          <a:effectRef idx="1">
            <a:schemeClr val="accent4"/>
          </a:effectRef>
          <a:fontRef idx="minor">
            <a:schemeClr val="lt1"/>
          </a:fontRef>
        </p:style>
        <p:txBody>
          <a:bodyPr/>
          <a:lstStyle/>
          <a:p>
            <a:pPr algn="ctr">
              <a:defRPr/>
            </a:pPr>
            <a:r>
              <a:rPr lang="ru-RU" sz="2400" b="1" dirty="0" err="1"/>
              <a:t>Шовул</a:t>
            </a:r>
            <a:r>
              <a:rPr lang="ru-RU" sz="2400" b="1" dirty="0"/>
              <a:t> (</a:t>
            </a:r>
            <a:r>
              <a:rPr lang="en-US" sz="2400" b="1" dirty="0" err="1"/>
              <a:t>Rumex</a:t>
            </a:r>
            <a:r>
              <a:rPr lang="en-US" sz="2400" b="1" dirty="0"/>
              <a:t> </a:t>
            </a:r>
            <a:r>
              <a:rPr lang="en-US" sz="2400" b="1" dirty="0" err="1"/>
              <a:t>asetosa</a:t>
            </a:r>
            <a:r>
              <a:rPr lang="ru-RU" sz="2400" dirty="0"/>
              <a:t>)</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Autofit/>
          </a:bodyPr>
          <a:lstStyle/>
          <a:p>
            <a:pPr algn="just"/>
            <a:r>
              <a:rPr lang="ru-RU" sz="2200" dirty="0" err="1" smtClean="0"/>
              <a:t>Торонгуллилар</a:t>
            </a:r>
            <a:r>
              <a:rPr lang="ru-RU" sz="2200" dirty="0" smtClean="0"/>
              <a:t> </a:t>
            </a:r>
            <a:r>
              <a:rPr lang="ru-RU" sz="2200" dirty="0" err="1" smtClean="0"/>
              <a:t>ёки</a:t>
            </a:r>
            <a:r>
              <a:rPr lang="ru-RU" sz="2200" dirty="0" smtClean="0"/>
              <a:t> </a:t>
            </a:r>
            <a:r>
              <a:rPr lang="ru-RU" sz="2200" dirty="0" err="1"/>
              <a:t>гречихасимонлар</a:t>
            </a:r>
            <a:r>
              <a:rPr lang="ru-RU" sz="2200" dirty="0"/>
              <a:t> </a:t>
            </a:r>
            <a:r>
              <a:rPr lang="ru-RU" sz="2200" dirty="0" err="1"/>
              <a:t>оиласига</a:t>
            </a:r>
            <a:r>
              <a:rPr lang="ru-RU" sz="2200" dirty="0"/>
              <a:t> </a:t>
            </a:r>
            <a:r>
              <a:rPr lang="ru-RU" sz="2200" dirty="0" err="1"/>
              <a:t>мансуб</a:t>
            </a:r>
            <a:r>
              <a:rPr lang="ru-RU" sz="2200" dirty="0"/>
              <a:t> </a:t>
            </a:r>
            <a:r>
              <a:rPr lang="ru-RU" sz="2200" dirty="0" err="1"/>
              <a:t>кўп</a:t>
            </a:r>
            <a:r>
              <a:rPr lang="ru-RU" sz="2200" dirty="0"/>
              <a:t> </a:t>
            </a:r>
            <a:r>
              <a:rPr lang="ru-RU" sz="2200" dirty="0" err="1"/>
              <a:t>йиллик</a:t>
            </a:r>
            <a:r>
              <a:rPr lang="ru-RU" sz="2200" dirty="0"/>
              <a:t> </a:t>
            </a:r>
            <a:r>
              <a:rPr lang="ru-RU" sz="2200" dirty="0" err="1"/>
              <a:t>илдизли</a:t>
            </a:r>
            <a:r>
              <a:rPr lang="ru-RU" sz="2200" dirty="0"/>
              <a:t>, </a:t>
            </a:r>
            <a:r>
              <a:rPr lang="ru-RU" sz="2200" dirty="0" err="1"/>
              <a:t>ҳар</a:t>
            </a:r>
            <a:r>
              <a:rPr lang="ru-RU" sz="2200" dirty="0"/>
              <a:t> </a:t>
            </a:r>
            <a:r>
              <a:rPr lang="ru-RU" sz="2200" dirty="0" err="1"/>
              <a:t>йили</a:t>
            </a:r>
            <a:r>
              <a:rPr lang="ru-RU" sz="2200" dirty="0"/>
              <a:t> </a:t>
            </a:r>
            <a:r>
              <a:rPr lang="ru-RU" sz="2200" dirty="0" err="1"/>
              <a:t>янгиланиб</a:t>
            </a:r>
            <a:r>
              <a:rPr lang="ru-RU" sz="2200" dirty="0"/>
              <a:t> </a:t>
            </a:r>
            <a:r>
              <a:rPr lang="ru-RU" sz="2200" dirty="0" err="1"/>
              <a:t>турадиган</a:t>
            </a:r>
            <a:r>
              <a:rPr lang="ru-RU" sz="2200" dirty="0"/>
              <a:t> поя </a:t>
            </a:r>
            <a:r>
              <a:rPr lang="ru-RU" sz="2200" dirty="0" err="1"/>
              <a:t>ва</a:t>
            </a:r>
            <a:r>
              <a:rPr lang="ru-RU" sz="2200" dirty="0"/>
              <a:t> </a:t>
            </a:r>
            <a:r>
              <a:rPr lang="ru-RU" sz="2200" dirty="0" err="1"/>
              <a:t>баргдан</a:t>
            </a:r>
            <a:r>
              <a:rPr lang="ru-RU" sz="2200" dirty="0"/>
              <a:t> </a:t>
            </a:r>
            <a:r>
              <a:rPr lang="ru-RU" sz="2200" dirty="0" err="1"/>
              <a:t>иборат</a:t>
            </a:r>
            <a:r>
              <a:rPr lang="ru-RU" sz="2200" dirty="0"/>
              <a:t> </a:t>
            </a:r>
            <a:r>
              <a:rPr lang="ru-RU" sz="2200" dirty="0" err="1"/>
              <a:t>ўсимлик</a:t>
            </a:r>
            <a:r>
              <a:rPr lang="ru-RU" sz="2200" dirty="0"/>
              <a:t>. </a:t>
            </a:r>
            <a:r>
              <a:rPr lang="ru-RU" sz="2200" dirty="0" err="1"/>
              <a:t>Илдизи</a:t>
            </a:r>
            <a:r>
              <a:rPr lang="ru-RU" sz="2200" dirty="0"/>
              <a:t> </a:t>
            </a:r>
            <a:r>
              <a:rPr lang="ru-RU" sz="2200" dirty="0" err="1"/>
              <a:t>этли</a:t>
            </a:r>
            <a:r>
              <a:rPr lang="ru-RU" sz="2200" dirty="0"/>
              <a:t>, </a:t>
            </a:r>
            <a:r>
              <a:rPr lang="ru-RU" sz="2200" dirty="0" err="1"/>
              <a:t>ўқ</a:t>
            </a:r>
            <a:r>
              <a:rPr lang="ru-RU" sz="2200" dirty="0"/>
              <a:t> </a:t>
            </a:r>
            <a:r>
              <a:rPr lang="ru-RU" sz="2200" dirty="0" err="1"/>
              <a:t>илдиз</a:t>
            </a:r>
            <a:r>
              <a:rPr lang="ru-RU" sz="2200" dirty="0"/>
              <a:t> </a:t>
            </a:r>
            <a:r>
              <a:rPr lang="ru-RU" sz="2200" dirty="0" err="1"/>
              <a:t>тармоқланган</a:t>
            </a:r>
            <a:r>
              <a:rPr lang="ru-RU" sz="2200" dirty="0"/>
              <a:t>. </a:t>
            </a:r>
            <a:r>
              <a:rPr lang="ru-RU" sz="2200" dirty="0" err="1"/>
              <a:t>Илдиз</a:t>
            </a:r>
            <a:r>
              <a:rPr lang="ru-RU" sz="2200" dirty="0"/>
              <a:t> </a:t>
            </a:r>
            <a:r>
              <a:rPr lang="ru-RU" sz="2200" dirty="0" err="1"/>
              <a:t>ёки</a:t>
            </a:r>
            <a:r>
              <a:rPr lang="ru-RU" sz="2200" dirty="0"/>
              <a:t> </a:t>
            </a:r>
            <a:r>
              <a:rPr lang="ru-RU" sz="2200" dirty="0" err="1"/>
              <a:t>барглари</a:t>
            </a:r>
            <a:r>
              <a:rPr lang="ru-RU" sz="2200" dirty="0"/>
              <a:t> </a:t>
            </a:r>
            <a:r>
              <a:rPr lang="ru-RU" sz="2200" dirty="0" err="1"/>
              <a:t>яхлит</a:t>
            </a:r>
            <a:r>
              <a:rPr lang="ru-RU" sz="2200" dirty="0"/>
              <a:t>, </a:t>
            </a:r>
            <a:r>
              <a:rPr lang="ru-RU" sz="2200" dirty="0" err="1"/>
              <a:t>узунчоқ</a:t>
            </a:r>
            <a:r>
              <a:rPr lang="ru-RU" sz="2200" dirty="0"/>
              <a:t>, </a:t>
            </a:r>
            <a:r>
              <a:rPr lang="ru-RU" sz="2200" dirty="0" err="1"/>
              <a:t>силлиқ</a:t>
            </a:r>
            <a:r>
              <a:rPr lang="ru-RU" sz="2200" dirty="0"/>
              <a:t> </a:t>
            </a:r>
            <a:r>
              <a:rPr lang="ru-RU" sz="2200" dirty="0" err="1"/>
              <a:t>ёки</a:t>
            </a:r>
            <a:r>
              <a:rPr lang="ru-RU" sz="2200" dirty="0"/>
              <a:t> </a:t>
            </a:r>
            <a:r>
              <a:rPr lang="ru-RU" sz="2200" dirty="0" err="1"/>
              <a:t>бурмали</a:t>
            </a:r>
            <a:r>
              <a:rPr lang="ru-RU" sz="2200" dirty="0"/>
              <a:t>, </a:t>
            </a:r>
            <a:r>
              <a:rPr lang="ru-RU" sz="2200" dirty="0" err="1"/>
              <a:t>барг</a:t>
            </a:r>
            <a:r>
              <a:rPr lang="ru-RU" sz="2200" dirty="0"/>
              <a:t> </a:t>
            </a:r>
            <a:r>
              <a:rPr lang="ru-RU" sz="2200" dirty="0" err="1"/>
              <a:t>бандининг</a:t>
            </a:r>
            <a:r>
              <a:rPr lang="ru-RU" sz="2200" dirty="0"/>
              <a:t> </a:t>
            </a:r>
            <a:r>
              <a:rPr lang="ru-RU" sz="2200" dirty="0" err="1"/>
              <a:t>узунлиги</a:t>
            </a:r>
            <a:r>
              <a:rPr lang="ru-RU" sz="2200" dirty="0"/>
              <a:t> </a:t>
            </a:r>
            <a:r>
              <a:rPr lang="uz-Cyrl-UZ" sz="2200" dirty="0"/>
              <a:t>ҳ</a:t>
            </a:r>
            <a:r>
              <a:rPr lang="ru-RU" sz="2200" dirty="0"/>
              <a:t>ар хил. </a:t>
            </a:r>
            <a:r>
              <a:rPr lang="ru-RU" sz="2200" dirty="0" err="1"/>
              <a:t>Пояси</a:t>
            </a:r>
            <a:r>
              <a:rPr lang="ru-RU" sz="2200" dirty="0"/>
              <a:t> тик 2 </a:t>
            </a:r>
            <a:r>
              <a:rPr lang="ru-RU" sz="2200" dirty="0" err="1"/>
              <a:t>метргача</a:t>
            </a:r>
            <a:r>
              <a:rPr lang="ru-RU" sz="2200" dirty="0"/>
              <a:t> </a:t>
            </a:r>
            <a:r>
              <a:rPr lang="ru-RU" sz="2200" dirty="0" err="1"/>
              <a:t>хар</a:t>
            </a:r>
            <a:r>
              <a:rPr lang="ru-RU" sz="2200" dirty="0"/>
              <a:t> </a:t>
            </a:r>
            <a:r>
              <a:rPr lang="ru-RU" sz="2200" dirty="0" err="1"/>
              <a:t>йили</a:t>
            </a:r>
            <a:r>
              <a:rPr lang="ru-RU" sz="2200" dirty="0"/>
              <a:t> </a:t>
            </a:r>
            <a:r>
              <a:rPr lang="ru-RU" sz="2200" dirty="0" err="1"/>
              <a:t>ўсади</a:t>
            </a:r>
            <a:r>
              <a:rPr lang="ru-RU" sz="2200" dirty="0"/>
              <a:t>, </a:t>
            </a:r>
            <a:r>
              <a:rPr lang="ru-RU" sz="2200" dirty="0" err="1"/>
              <a:t>янгиланиб</a:t>
            </a:r>
            <a:r>
              <a:rPr lang="ru-RU" sz="2200" dirty="0"/>
              <a:t> </a:t>
            </a:r>
            <a:r>
              <a:rPr lang="ru-RU" sz="2200" dirty="0" err="1"/>
              <a:t>туради</a:t>
            </a:r>
            <a:r>
              <a:rPr lang="ru-RU" sz="2200" dirty="0"/>
              <a:t>. </a:t>
            </a:r>
          </a:p>
          <a:p>
            <a:pPr algn="just"/>
            <a:r>
              <a:rPr lang="ru-RU" sz="2200" dirty="0"/>
              <a:t>Гул т</a:t>
            </a:r>
            <a:r>
              <a:rPr lang="uz-Cyrl-UZ" sz="2200" dirty="0"/>
              <a:t>ў</a:t>
            </a:r>
            <a:r>
              <a:rPr lang="ru-RU" sz="2200" dirty="0" err="1"/>
              <a:t>плами</a:t>
            </a:r>
            <a:r>
              <a:rPr lang="ru-RU" sz="2200" dirty="0"/>
              <a:t> </a:t>
            </a:r>
            <a:r>
              <a:rPr lang="ru-RU" sz="2200" dirty="0" err="1"/>
              <a:t>рўвак</a:t>
            </a:r>
            <a:r>
              <a:rPr lang="ru-RU" sz="2200" dirty="0"/>
              <a:t>. Гули </a:t>
            </a:r>
            <a:r>
              <a:rPr lang="ru-RU" sz="2200" dirty="0" err="1"/>
              <a:t>майда</a:t>
            </a:r>
            <a:r>
              <a:rPr lang="ru-RU" sz="2200" dirty="0"/>
              <a:t>, </a:t>
            </a:r>
            <a:r>
              <a:rPr lang="ru-RU" sz="2200" dirty="0" err="1"/>
              <a:t>қизғиш-сариқ</a:t>
            </a:r>
            <a:r>
              <a:rPr lang="ru-RU" sz="2200" dirty="0"/>
              <a:t>, </a:t>
            </a:r>
            <a:r>
              <a:rPr lang="ru-RU" sz="2200" dirty="0" err="1"/>
              <a:t>айрим</a:t>
            </a:r>
            <a:r>
              <a:rPr lang="ru-RU" sz="2200" dirty="0"/>
              <a:t> </a:t>
            </a:r>
            <a:r>
              <a:rPr lang="ru-RU" sz="2200" dirty="0" err="1"/>
              <a:t>жинсли</a:t>
            </a:r>
            <a:r>
              <a:rPr lang="ru-RU" sz="2200" dirty="0"/>
              <a:t>. </a:t>
            </a:r>
            <a:r>
              <a:rPr lang="ru-RU" sz="2200" dirty="0" err="1"/>
              <a:t>Бир</a:t>
            </a:r>
            <a:r>
              <a:rPr lang="ru-RU" sz="2200" dirty="0"/>
              <a:t> </a:t>
            </a:r>
            <a:r>
              <a:rPr lang="ru-RU" sz="2200" dirty="0" err="1"/>
              <a:t>уйли</a:t>
            </a:r>
            <a:r>
              <a:rPr lang="ru-RU" sz="2200" dirty="0"/>
              <a:t>, </a:t>
            </a:r>
            <a:r>
              <a:rPr lang="ru-RU" sz="2200" dirty="0" err="1"/>
              <a:t>баъзан</a:t>
            </a:r>
            <a:r>
              <a:rPr lang="ru-RU" sz="2200" dirty="0"/>
              <a:t> </a:t>
            </a:r>
            <a:r>
              <a:rPr lang="ru-RU" sz="2200" dirty="0" err="1"/>
              <a:t>икки</a:t>
            </a:r>
            <a:r>
              <a:rPr lang="ru-RU" sz="2200" dirty="0"/>
              <a:t> </a:t>
            </a:r>
            <a:r>
              <a:rPr lang="ru-RU" sz="2200" dirty="0" err="1"/>
              <a:t>уйли</a:t>
            </a:r>
            <a:r>
              <a:rPr lang="ru-RU" sz="2200" dirty="0"/>
              <a:t> </a:t>
            </a:r>
            <a:r>
              <a:rPr lang="ru-RU" sz="2200" dirty="0" err="1"/>
              <a:t>ўсимлик</a:t>
            </a:r>
            <a:r>
              <a:rPr lang="ru-RU" sz="2200" dirty="0"/>
              <a:t>. </a:t>
            </a:r>
            <a:r>
              <a:rPr lang="ru-RU" sz="2200" dirty="0" err="1"/>
              <a:t>Четдан</a:t>
            </a:r>
            <a:r>
              <a:rPr lang="ru-RU" sz="2200" dirty="0"/>
              <a:t> </a:t>
            </a:r>
            <a:r>
              <a:rPr lang="ru-RU" sz="2200" dirty="0" err="1"/>
              <a:t>чангланадиган</a:t>
            </a:r>
            <a:r>
              <a:rPr lang="ru-RU" sz="2200" dirty="0"/>
              <a:t> </a:t>
            </a:r>
            <a:r>
              <a:rPr lang="ru-RU" sz="2200" dirty="0" err="1"/>
              <a:t>ўсимлик</a:t>
            </a:r>
            <a:r>
              <a:rPr lang="ru-RU" sz="2200" dirty="0"/>
              <a:t> </a:t>
            </a:r>
            <a:r>
              <a:rPr lang="ru-RU" sz="2200" dirty="0" err="1"/>
              <a:t>Меваси</a:t>
            </a:r>
            <a:r>
              <a:rPr lang="ru-RU" sz="2200" dirty="0"/>
              <a:t> </a:t>
            </a:r>
            <a:r>
              <a:rPr lang="ru-RU" sz="2200" dirty="0" err="1"/>
              <a:t>ялтироқ</a:t>
            </a:r>
            <a:r>
              <a:rPr lang="ru-RU" sz="2200" dirty="0"/>
              <a:t> </a:t>
            </a:r>
            <a:r>
              <a:rPr lang="ru-RU" sz="2200" dirty="0" err="1"/>
              <a:t>уч</a:t>
            </a:r>
            <a:r>
              <a:rPr lang="ru-RU" sz="2200" dirty="0"/>
              <a:t> </a:t>
            </a:r>
            <a:r>
              <a:rPr lang="ru-RU" sz="2200" dirty="0" err="1"/>
              <a:t>қиррали</a:t>
            </a:r>
            <a:r>
              <a:rPr lang="ru-RU" sz="2200" dirty="0"/>
              <a:t> </a:t>
            </a:r>
            <a:r>
              <a:rPr lang="ru-RU" sz="2200" dirty="0" err="1"/>
              <a:t>ёнғоқча</a:t>
            </a:r>
            <a:r>
              <a:rPr lang="ru-RU" sz="2200" dirty="0"/>
              <a:t>, </a:t>
            </a:r>
            <a:r>
              <a:rPr lang="ru-RU" sz="2200" dirty="0" err="1"/>
              <a:t>жигар</a:t>
            </a:r>
            <a:r>
              <a:rPr lang="ru-RU" sz="2200" dirty="0"/>
              <a:t> </a:t>
            </a:r>
            <a:r>
              <a:rPr lang="ru-RU" sz="2200" dirty="0" err="1"/>
              <a:t>рангда</a:t>
            </a:r>
            <a:r>
              <a:rPr lang="ru-RU" sz="2200" dirty="0"/>
              <a:t>. </a:t>
            </a:r>
            <a:r>
              <a:rPr lang="ru-RU" sz="2200" dirty="0" err="1"/>
              <a:t>Шовул</a:t>
            </a:r>
            <a:r>
              <a:rPr lang="ru-RU" sz="2200" dirty="0"/>
              <a:t> 1-класс </a:t>
            </a:r>
            <a:r>
              <a:rPr lang="ru-RU" sz="2200" dirty="0" err="1"/>
              <a:t>уруғининг</a:t>
            </a:r>
            <a:r>
              <a:rPr lang="ru-RU" sz="2200" dirty="0"/>
              <a:t> </a:t>
            </a:r>
            <a:r>
              <a:rPr lang="ru-RU" sz="2200" dirty="0" err="1"/>
              <a:t>унувчанлиги</a:t>
            </a:r>
            <a:r>
              <a:rPr lang="ru-RU" sz="2200" dirty="0"/>
              <a:t> 80 % </a:t>
            </a:r>
            <a:r>
              <a:rPr lang="ru-RU" sz="2200" dirty="0" err="1"/>
              <a:t>бўлиб</a:t>
            </a:r>
            <a:r>
              <a:rPr lang="ru-RU" sz="2200" dirty="0"/>
              <a:t>, 3 - 4 </a:t>
            </a:r>
            <a:r>
              <a:rPr lang="ru-RU" sz="2200" dirty="0" err="1"/>
              <a:t>йилгача</a:t>
            </a:r>
            <a:r>
              <a:rPr lang="ru-RU" sz="2200" dirty="0"/>
              <a:t> </a:t>
            </a:r>
            <a:r>
              <a:rPr lang="ru-RU" sz="2200" dirty="0" err="1"/>
              <a:t>сақланади</a:t>
            </a:r>
            <a:r>
              <a:rPr lang="ru-RU" sz="2200" dirty="0"/>
              <a:t>. </a:t>
            </a:r>
          </a:p>
          <a:p>
            <a:pPr algn="just"/>
            <a:r>
              <a:rPr lang="ru-RU" sz="2200" dirty="0" err="1"/>
              <a:t>Озиқ-овқатга</a:t>
            </a:r>
            <a:r>
              <a:rPr lang="ru-RU" sz="2200" dirty="0"/>
              <a:t> </a:t>
            </a:r>
            <a:r>
              <a:rPr lang="ru-RU" sz="2200" dirty="0" err="1"/>
              <a:t>шовулнинг</a:t>
            </a:r>
            <a:r>
              <a:rPr lang="ru-RU" sz="2200" dirty="0"/>
              <a:t> </a:t>
            </a:r>
            <a:r>
              <a:rPr lang="ru-RU" sz="2200" dirty="0" err="1"/>
              <a:t>барглари</a:t>
            </a:r>
            <a:r>
              <a:rPr lang="ru-RU" sz="2200" dirty="0"/>
              <a:t> </a:t>
            </a:r>
            <a:r>
              <a:rPr lang="ru-RU" sz="2200" dirty="0" err="1"/>
              <a:t>ишлатилади</a:t>
            </a:r>
            <a:r>
              <a:rPr lang="ru-RU" sz="2200" dirty="0"/>
              <a:t>.</a:t>
            </a:r>
          </a:p>
        </p:txBody>
      </p:sp>
      <p:pic>
        <p:nvPicPr>
          <p:cNvPr id="13314" name="Picture 2" descr="Картинки по запросу шавел"/>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46" y="908720"/>
            <a:ext cx="2774851" cy="207976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шавел"/>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46" y="5004113"/>
            <a:ext cx="2661418" cy="1826673"/>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Картинки по запросу шавел"/>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796" y="2988480"/>
            <a:ext cx="2168611" cy="14486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543499077"/>
              </p:ext>
            </p:extLst>
          </p:nvPr>
        </p:nvGraphicFramePr>
        <p:xfrm>
          <a:off x="0" y="260648"/>
          <a:ext cx="9001156" cy="4311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Картинки по запросу выращивание зелени"/>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4581128"/>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51140" y="4581128"/>
            <a:ext cx="2857499"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выращивание зелени"/>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64577" y="4716586"/>
            <a:ext cx="3120346" cy="1872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1"/>
            <a:ext cx="8229600" cy="550414"/>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uz-Cyrl-UZ" sz="3600" b="1" dirty="0"/>
              <a:t>Дуккакли сабзавот экинлар</a:t>
            </a:r>
            <a:endParaRPr lang="ru-RU" sz="3200" dirty="0" smtClean="0"/>
          </a:p>
        </p:txBody>
      </p:sp>
      <p:sp>
        <p:nvSpPr>
          <p:cNvPr id="63491" name="Rectangle 3"/>
          <p:cNvSpPr>
            <a:spLocks noGrp="1" noChangeArrowheads="1"/>
          </p:cNvSpPr>
          <p:nvPr>
            <p:ph type="body" idx="1"/>
          </p:nvPr>
        </p:nvSpPr>
        <p:spPr>
          <a:xfrm>
            <a:off x="285720" y="836712"/>
            <a:ext cx="8388350" cy="2428892"/>
          </a:xfrm>
        </p:spPr>
        <p:txBody>
          <a:bodyPr/>
          <a:lstStyle/>
          <a:p>
            <a:pPr algn="just"/>
            <a:r>
              <a:rPr lang="uz-Cyrl-UZ" sz="1800" dirty="0"/>
              <a:t>Буларга горох, фасоль ва ловия кириб таркибида оқсил, углевод ва витаминларни кўп сақлайди. </a:t>
            </a:r>
            <a:endParaRPr lang="ru-RU" sz="1800" dirty="0"/>
          </a:p>
          <a:p>
            <a:pPr algn="just"/>
            <a:r>
              <a:rPr lang="uz-Cyrl-UZ" sz="1800" dirty="0"/>
              <a:t>Янгилигича етилмаган дуккак мева ва уруғлари териб олинган горох, фасоль ва ловиянинг мазаси яхши бўлиб, озиқ-овқатда ҳамда консерва саноатида кенг фойдаланилади. </a:t>
            </a:r>
            <a:endParaRPr lang="ru-RU" sz="1800" dirty="0"/>
          </a:p>
          <a:p>
            <a:pPr algn="just"/>
            <a:r>
              <a:rPr lang="uz-Cyrl-UZ" sz="1800" b="1" dirty="0"/>
              <a:t>Горох (Pisum sativum)</a:t>
            </a:r>
            <a:r>
              <a:rPr lang="uz-Cyrl-UZ" sz="1800" dirty="0"/>
              <a:t> - ётиб ўсадиган ўтчил ўсимлик. </a:t>
            </a:r>
            <a:r>
              <a:rPr lang="ru-RU" sz="1800" dirty="0" err="1"/>
              <a:t>Пояси</a:t>
            </a:r>
            <a:r>
              <a:rPr lang="ru-RU" sz="1800" dirty="0"/>
              <a:t> </a:t>
            </a:r>
            <a:r>
              <a:rPr lang="ru-RU" sz="1800" dirty="0" err="1"/>
              <a:t>туксиз</a:t>
            </a:r>
            <a:r>
              <a:rPr lang="ru-RU" sz="1800" dirty="0"/>
              <a:t>, </a:t>
            </a:r>
            <a:r>
              <a:rPr lang="ru-RU" sz="1800" dirty="0" err="1"/>
              <a:t>бўйи</a:t>
            </a:r>
            <a:r>
              <a:rPr lang="ru-RU" sz="1800" dirty="0"/>
              <a:t> </a:t>
            </a:r>
            <a:r>
              <a:rPr lang="ru-RU" sz="1800" dirty="0" err="1"/>
              <a:t>навига</a:t>
            </a:r>
            <a:r>
              <a:rPr lang="ru-RU" sz="1800" dirty="0"/>
              <a:t> </a:t>
            </a:r>
            <a:r>
              <a:rPr lang="ru-RU" sz="1800" dirty="0" err="1"/>
              <a:t>қараб</a:t>
            </a:r>
            <a:r>
              <a:rPr lang="ru-RU" sz="1800" dirty="0"/>
              <a:t> 25-30 </a:t>
            </a:r>
            <a:r>
              <a:rPr lang="ru-RU" sz="1800" dirty="0" err="1"/>
              <a:t>сантиметрдан</a:t>
            </a:r>
            <a:r>
              <a:rPr lang="ru-RU" sz="1800" dirty="0"/>
              <a:t> 200-250 </a:t>
            </a:r>
            <a:r>
              <a:rPr lang="ru-RU" sz="1800" dirty="0" err="1"/>
              <a:t>сантиметргача</a:t>
            </a:r>
            <a:r>
              <a:rPr lang="ru-RU" sz="1800" dirty="0"/>
              <a:t> </a:t>
            </a:r>
            <a:r>
              <a:rPr lang="ru-RU" sz="1800" dirty="0" err="1"/>
              <a:t>боради</a:t>
            </a:r>
            <a:r>
              <a:rPr lang="ru-RU" sz="1800" dirty="0"/>
              <a:t>. </a:t>
            </a:r>
            <a:r>
              <a:rPr lang="ru-RU" sz="1800" dirty="0" err="1"/>
              <a:t>Баргининг</a:t>
            </a:r>
            <a:r>
              <a:rPr lang="ru-RU" sz="1800" dirty="0"/>
              <a:t> учи </a:t>
            </a:r>
            <a:r>
              <a:rPr lang="ru-RU" sz="1800" dirty="0" err="1"/>
              <a:t>жингалаклар</a:t>
            </a:r>
            <a:r>
              <a:rPr lang="ru-RU" sz="1800" dirty="0"/>
              <a:t> </a:t>
            </a:r>
            <a:r>
              <a:rPr lang="ru-RU" sz="1800" dirty="0" err="1"/>
              <a:t>билан</a:t>
            </a:r>
            <a:r>
              <a:rPr lang="ru-RU" sz="1800" dirty="0"/>
              <a:t> </a:t>
            </a:r>
            <a:r>
              <a:rPr lang="ru-RU" sz="1800" dirty="0" err="1"/>
              <a:t>тугайди</a:t>
            </a:r>
            <a:r>
              <a:rPr lang="ru-RU" sz="1800" dirty="0"/>
              <a:t>. У шу </a:t>
            </a:r>
            <a:r>
              <a:rPr lang="ru-RU" sz="1800" dirty="0" err="1"/>
              <a:t>жингалаклари</a:t>
            </a:r>
            <a:r>
              <a:rPr lang="ru-RU" sz="1800" dirty="0"/>
              <a:t> </a:t>
            </a:r>
            <a:r>
              <a:rPr lang="ru-RU" sz="1800" dirty="0" err="1"/>
              <a:t>билан</a:t>
            </a:r>
            <a:r>
              <a:rPr lang="ru-RU" sz="1800" dirty="0"/>
              <a:t> </a:t>
            </a:r>
            <a:r>
              <a:rPr lang="ru-RU" sz="1800" dirty="0" err="1"/>
              <a:t>ўралиб</a:t>
            </a:r>
            <a:r>
              <a:rPr lang="ru-RU" sz="1800" dirty="0"/>
              <a:t>, </a:t>
            </a:r>
            <a:r>
              <a:rPr lang="ru-RU" sz="1800" dirty="0" err="1"/>
              <a:t>поясини</a:t>
            </a:r>
            <a:r>
              <a:rPr lang="ru-RU" sz="1800" dirty="0"/>
              <a:t> </a:t>
            </a:r>
            <a:r>
              <a:rPr lang="ru-RU" sz="1800" dirty="0" err="1"/>
              <a:t>тутиб</a:t>
            </a:r>
            <a:r>
              <a:rPr lang="ru-RU" sz="1800" dirty="0"/>
              <a:t> </a:t>
            </a:r>
            <a:r>
              <a:rPr lang="ru-RU" sz="1800" dirty="0" err="1"/>
              <a:t>туради</a:t>
            </a:r>
            <a:r>
              <a:rPr lang="ru-RU" sz="1800" dirty="0"/>
              <a:t>. </a:t>
            </a:r>
            <a:r>
              <a:rPr lang="ru-RU" sz="1800" dirty="0" err="1"/>
              <a:t>Горохнинг</a:t>
            </a:r>
            <a:r>
              <a:rPr lang="ru-RU" sz="1800" dirty="0"/>
              <a:t> тик </a:t>
            </a:r>
            <a:r>
              <a:rPr lang="ru-RU" sz="1800" dirty="0" err="1"/>
              <a:t>ўсадиган</a:t>
            </a:r>
            <a:r>
              <a:rPr lang="ru-RU" sz="1800" dirty="0"/>
              <a:t> </a:t>
            </a:r>
            <a:r>
              <a:rPr lang="ru-RU" sz="1800" dirty="0" err="1"/>
              <a:t>навлари</a:t>
            </a:r>
            <a:r>
              <a:rPr lang="ru-RU" sz="1800" dirty="0"/>
              <a:t> </a:t>
            </a:r>
            <a:r>
              <a:rPr lang="ru-RU" sz="1800" dirty="0" err="1"/>
              <a:t>ҳам</a:t>
            </a:r>
            <a:r>
              <a:rPr lang="ru-RU" sz="1800" dirty="0"/>
              <a:t> </a:t>
            </a:r>
            <a:r>
              <a:rPr lang="ru-RU" sz="1800" dirty="0" err="1"/>
              <a:t>мавжуд</a:t>
            </a:r>
            <a:r>
              <a:rPr lang="ru-RU" sz="1800" dirty="0"/>
              <a:t> </a:t>
            </a:r>
            <a:r>
              <a:rPr lang="ru-RU" sz="1800" dirty="0" err="1"/>
              <a:t>бўлиб</a:t>
            </a:r>
            <a:r>
              <a:rPr lang="ru-RU" sz="1800" dirty="0"/>
              <a:t>, </a:t>
            </a:r>
            <a:r>
              <a:rPr lang="ru-RU" sz="1800" dirty="0" err="1"/>
              <a:t>уларнинг</a:t>
            </a:r>
            <a:r>
              <a:rPr lang="ru-RU" sz="1800" dirty="0"/>
              <a:t> </a:t>
            </a:r>
            <a:r>
              <a:rPr lang="ru-RU" sz="1800" dirty="0" err="1"/>
              <a:t>пояси</a:t>
            </a:r>
            <a:r>
              <a:rPr lang="ru-RU" sz="1800" dirty="0"/>
              <a:t> </a:t>
            </a:r>
            <a:r>
              <a:rPr lang="ru-RU" sz="1800" dirty="0" err="1"/>
              <a:t>йўғон</a:t>
            </a:r>
            <a:r>
              <a:rPr lang="ru-RU" sz="1800" dirty="0"/>
              <a:t>, б</a:t>
            </a:r>
            <a:r>
              <a:rPr lang="uz-Cyrl-UZ" sz="1800" dirty="0"/>
              <a:t>ў</a:t>
            </a:r>
            <a:r>
              <a:rPr lang="ru-RU" sz="1800" dirty="0" err="1"/>
              <a:t>ғим</a:t>
            </a:r>
            <a:r>
              <a:rPr lang="ru-RU" sz="1800" dirty="0"/>
              <a:t> </a:t>
            </a:r>
            <a:br>
              <a:rPr lang="ru-RU" sz="1800" dirty="0"/>
            </a:br>
            <a:r>
              <a:rPr lang="ru-RU" sz="1800" dirty="0" err="1"/>
              <a:t>оралиқлари</a:t>
            </a:r>
            <a:r>
              <a:rPr lang="ru-RU" sz="1800" dirty="0"/>
              <a:t> </a:t>
            </a:r>
            <a:r>
              <a:rPr lang="ru-RU" sz="1800" dirty="0" err="1"/>
              <a:t>калта</a:t>
            </a:r>
            <a:r>
              <a:rPr lang="ru-RU" sz="1800" dirty="0"/>
              <a:t>, гули </a:t>
            </a:r>
            <a:r>
              <a:rPr lang="ru-RU" sz="1800" dirty="0" err="1"/>
              <a:t>ғуж</a:t>
            </a:r>
            <a:r>
              <a:rPr lang="ru-RU" sz="1800" dirty="0"/>
              <a:t> </a:t>
            </a:r>
            <a:r>
              <a:rPr lang="ru-RU" sz="1800" dirty="0" err="1"/>
              <a:t>жойлашган</a:t>
            </a:r>
            <a:r>
              <a:rPr lang="ru-RU" sz="1800" dirty="0"/>
              <a:t>. </a:t>
            </a:r>
            <a:r>
              <a:rPr lang="ru-RU" sz="1800" dirty="0" err="1"/>
              <a:t>Бу</a:t>
            </a:r>
            <a:r>
              <a:rPr lang="ru-RU" sz="1800" dirty="0"/>
              <a:t> </a:t>
            </a:r>
            <a:r>
              <a:rPr lang="ru-RU" sz="1800" dirty="0" err="1"/>
              <a:t>навлар</a:t>
            </a:r>
            <a:r>
              <a:rPr lang="ru-RU" sz="1800" dirty="0"/>
              <a:t> </a:t>
            </a:r>
            <a:r>
              <a:rPr lang="ru-RU" sz="1800" dirty="0" err="1"/>
              <a:t>қийғос</a:t>
            </a:r>
            <a:r>
              <a:rPr lang="ru-RU" sz="1800" dirty="0"/>
              <a:t> </a:t>
            </a:r>
            <a:r>
              <a:rPr lang="ru-RU" sz="1800" dirty="0" err="1"/>
              <a:t>гуллайди</a:t>
            </a:r>
            <a:r>
              <a:rPr lang="ru-RU" sz="1800" dirty="0"/>
              <a:t> </a:t>
            </a:r>
            <a:r>
              <a:rPr lang="ru-RU" sz="1800" dirty="0" err="1"/>
              <a:t>ва</a:t>
            </a:r>
            <a:r>
              <a:rPr lang="ru-RU" sz="1800" dirty="0"/>
              <a:t> </a:t>
            </a:r>
            <a:r>
              <a:rPr lang="ru-RU" sz="1800" dirty="0" err="1"/>
              <a:t>дони</a:t>
            </a:r>
            <a:r>
              <a:rPr lang="ru-RU" sz="1800" dirty="0"/>
              <a:t> </a:t>
            </a:r>
            <a:r>
              <a:rPr lang="ru-RU" sz="1800" dirty="0" err="1"/>
              <a:t>ёппасига</a:t>
            </a:r>
            <a:r>
              <a:rPr lang="ru-RU" sz="1800" dirty="0"/>
              <a:t> </a:t>
            </a:r>
            <a:r>
              <a:rPr lang="ru-RU" sz="1800" dirty="0" err="1"/>
              <a:t>пишади</a:t>
            </a:r>
            <a:r>
              <a:rPr lang="ru-RU" sz="1800" dirty="0"/>
              <a:t>, </a:t>
            </a:r>
            <a:r>
              <a:rPr lang="ru-RU" sz="1800" dirty="0" err="1"/>
              <a:t>ерга</a:t>
            </a:r>
            <a:r>
              <a:rPr lang="ru-RU" sz="1800" dirty="0"/>
              <a:t> </a:t>
            </a:r>
            <a:r>
              <a:rPr lang="ru-RU" sz="1800" dirty="0" err="1"/>
              <a:t>ётиб</a:t>
            </a:r>
            <a:r>
              <a:rPr lang="ru-RU" sz="1800" dirty="0"/>
              <a:t> </a:t>
            </a:r>
            <a:r>
              <a:rPr lang="ru-RU" sz="1800" dirty="0" err="1"/>
              <a:t>қолмайди</a:t>
            </a:r>
            <a:r>
              <a:rPr lang="ru-RU" sz="1800" dirty="0"/>
              <a:t>. </a:t>
            </a:r>
            <a:r>
              <a:rPr lang="ru-RU" sz="1800" dirty="0" err="1"/>
              <a:t>Шунинг</a:t>
            </a:r>
            <a:r>
              <a:rPr lang="ru-RU" sz="1800" dirty="0"/>
              <a:t> </a:t>
            </a:r>
            <a:r>
              <a:rPr lang="ru-RU" sz="1800" dirty="0" err="1"/>
              <a:t>учун</a:t>
            </a:r>
            <a:r>
              <a:rPr lang="ru-RU" sz="1800" dirty="0"/>
              <a:t> </a:t>
            </a:r>
            <a:r>
              <a:rPr lang="ru-RU" sz="1800" dirty="0" err="1"/>
              <a:t>бундай</a:t>
            </a:r>
            <a:r>
              <a:rPr lang="ru-RU" sz="1800" dirty="0"/>
              <a:t> </a:t>
            </a:r>
            <a:r>
              <a:rPr lang="ru-RU" sz="1800" dirty="0" err="1"/>
              <a:t>навлар</a:t>
            </a:r>
            <a:r>
              <a:rPr lang="ru-RU" sz="1800" dirty="0"/>
              <a:t> </a:t>
            </a:r>
            <a:r>
              <a:rPr lang="ru-RU" sz="1800" dirty="0" err="1"/>
              <a:t>қатор</a:t>
            </a:r>
            <a:r>
              <a:rPr lang="ru-RU" sz="1800" dirty="0"/>
              <a:t> </a:t>
            </a:r>
            <a:r>
              <a:rPr lang="ru-RU" sz="1800" dirty="0" err="1"/>
              <a:t>ораларини</a:t>
            </a:r>
            <a:r>
              <a:rPr lang="ru-RU" sz="1800" dirty="0"/>
              <a:t> </a:t>
            </a:r>
            <a:r>
              <a:rPr lang="ru-RU" sz="1800" dirty="0" err="1"/>
              <a:t>ишлаш</a:t>
            </a:r>
            <a:r>
              <a:rPr lang="ru-RU" sz="1800" dirty="0"/>
              <a:t> </a:t>
            </a:r>
            <a:r>
              <a:rPr lang="ru-RU" sz="1800" dirty="0" err="1"/>
              <a:t>ва</a:t>
            </a:r>
            <a:r>
              <a:rPr lang="ru-RU" sz="1800" dirty="0"/>
              <a:t> </a:t>
            </a:r>
            <a:r>
              <a:rPr lang="ru-RU" sz="1800" dirty="0" err="1"/>
              <a:t>ҳосилини</a:t>
            </a:r>
            <a:r>
              <a:rPr lang="ru-RU" sz="1800" dirty="0"/>
              <a:t> </a:t>
            </a:r>
            <a:r>
              <a:rPr lang="ru-RU" sz="1800" dirty="0" err="1"/>
              <a:t>йиғиб</a:t>
            </a:r>
            <a:r>
              <a:rPr lang="ru-RU" sz="1800" dirty="0"/>
              <a:t> </a:t>
            </a:r>
            <a:r>
              <a:rPr lang="ru-RU" sz="1800" dirty="0" err="1"/>
              <a:t>олишни</a:t>
            </a:r>
            <a:r>
              <a:rPr lang="ru-RU" sz="1800" dirty="0"/>
              <a:t> </a:t>
            </a:r>
            <a:r>
              <a:rPr lang="ru-RU" sz="1800" dirty="0" err="1"/>
              <a:t>механизациялаштиришга</a:t>
            </a:r>
            <a:r>
              <a:rPr lang="ru-RU" sz="1800" dirty="0"/>
              <a:t> </a:t>
            </a:r>
            <a:r>
              <a:rPr lang="ru-RU" sz="1800" dirty="0" err="1"/>
              <a:t>имкон</a:t>
            </a:r>
            <a:r>
              <a:rPr lang="ru-RU" sz="1800" dirty="0"/>
              <a:t> </a:t>
            </a:r>
            <a:r>
              <a:rPr lang="ru-RU" sz="1800" dirty="0" err="1"/>
              <a:t>беради</a:t>
            </a:r>
            <a:r>
              <a:rPr lang="ru-RU" sz="1800" dirty="0"/>
              <a:t>. </a:t>
            </a:r>
          </a:p>
        </p:txBody>
      </p:sp>
      <p:pic>
        <p:nvPicPr>
          <p:cNvPr id="2050" name="Picture 2" descr="Картинки по запросу горо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4941168"/>
            <a:ext cx="2722693" cy="181998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горох"/>
          <p:cNvSpPr>
            <a:spLocks noChangeAspect="1" noChangeArrowheads="1"/>
          </p:cNvSpPr>
          <p:nvPr/>
        </p:nvSpPr>
        <p:spPr bwMode="auto">
          <a:xfrm>
            <a:off x="155575" y="-1722438"/>
            <a:ext cx="399097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4935782"/>
            <a:ext cx="2760601" cy="17259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0" y="260648"/>
            <a:ext cx="6372200" cy="4572000"/>
          </a:xfrm>
        </p:spPr>
        <p:txBody>
          <a:bodyPr/>
          <a:lstStyle/>
          <a:p>
            <a:pPr algn="just"/>
            <a:r>
              <a:rPr lang="ru-RU" dirty="0" err="1"/>
              <a:t>Горохнинг</a:t>
            </a:r>
            <a:r>
              <a:rPr lang="ru-RU" dirty="0"/>
              <a:t> </a:t>
            </a:r>
            <a:r>
              <a:rPr lang="ru-RU" dirty="0" err="1"/>
              <a:t>ўсув</a:t>
            </a:r>
            <a:r>
              <a:rPr lang="ru-RU" dirty="0"/>
              <a:t> </a:t>
            </a:r>
            <a:r>
              <a:rPr lang="ru-RU" dirty="0" err="1"/>
              <a:t>даври</a:t>
            </a:r>
            <a:r>
              <a:rPr lang="ru-RU" dirty="0"/>
              <a:t> </a:t>
            </a:r>
            <a:r>
              <a:rPr lang="ru-RU" dirty="0" err="1"/>
              <a:t>нисбатан</a:t>
            </a:r>
            <a:r>
              <a:rPr lang="ru-RU" dirty="0"/>
              <a:t> </a:t>
            </a:r>
            <a:r>
              <a:rPr lang="ru-RU" dirty="0" err="1"/>
              <a:t>қисқа</a:t>
            </a:r>
            <a:r>
              <a:rPr lang="ru-RU" dirty="0"/>
              <a:t> </a:t>
            </a:r>
            <a:r>
              <a:rPr lang="ru-RU" dirty="0" err="1"/>
              <a:t>бўлиб</a:t>
            </a:r>
            <a:r>
              <a:rPr lang="ru-RU" dirty="0"/>
              <a:t>, 60-120 </a:t>
            </a:r>
            <a:r>
              <a:rPr lang="ru-RU" dirty="0" err="1"/>
              <a:t>кунни</a:t>
            </a:r>
            <a:r>
              <a:rPr lang="ru-RU" dirty="0"/>
              <a:t> </a:t>
            </a:r>
            <a:r>
              <a:rPr lang="ru-RU" dirty="0" err="1"/>
              <a:t>ташкил</a:t>
            </a:r>
            <a:r>
              <a:rPr lang="ru-RU" dirty="0"/>
              <a:t> </a:t>
            </a:r>
            <a:r>
              <a:rPr lang="ru-RU" dirty="0" err="1"/>
              <a:t>этади</a:t>
            </a:r>
            <a:r>
              <a:rPr lang="ru-RU" dirty="0"/>
              <a:t>. У </a:t>
            </a:r>
            <a:r>
              <a:rPr lang="ru-RU" dirty="0" err="1"/>
              <a:t>совуққа</a:t>
            </a:r>
            <a:r>
              <a:rPr lang="ru-RU" dirty="0"/>
              <a:t> </a:t>
            </a:r>
            <a:r>
              <a:rPr lang="ru-RU" dirty="0" err="1"/>
              <a:t>чидамли</a:t>
            </a:r>
            <a:r>
              <a:rPr lang="ru-RU" dirty="0"/>
              <a:t> </a:t>
            </a:r>
            <a:r>
              <a:rPr lang="ru-RU" dirty="0" err="1"/>
              <a:t>ўсимлик</a:t>
            </a:r>
            <a:r>
              <a:rPr lang="ru-RU" dirty="0"/>
              <a:t> </a:t>
            </a:r>
            <a:r>
              <a:rPr lang="ru-RU" dirty="0" err="1"/>
              <a:t>ҳисобланади</a:t>
            </a:r>
            <a:r>
              <a:rPr lang="ru-RU" dirty="0"/>
              <a:t>. </a:t>
            </a:r>
            <a:r>
              <a:rPr lang="ru-RU" dirty="0" err="1"/>
              <a:t>Уруғи</a:t>
            </a:r>
            <a:r>
              <a:rPr lang="ru-RU" dirty="0"/>
              <a:t> 1-2</a:t>
            </a:r>
            <a:r>
              <a:rPr lang="ru-RU" baseline="30000" dirty="0"/>
              <a:t>0</a:t>
            </a:r>
            <a:r>
              <a:rPr lang="ru-RU" dirty="0"/>
              <a:t>С </a:t>
            </a:r>
            <a:r>
              <a:rPr lang="ru-RU" dirty="0" err="1"/>
              <a:t>ҳароратда</a:t>
            </a:r>
            <a:r>
              <a:rPr lang="ru-RU" dirty="0"/>
              <a:t> </a:t>
            </a:r>
            <a:r>
              <a:rPr lang="ru-RU" dirty="0" err="1"/>
              <a:t>униб</a:t>
            </a:r>
            <a:r>
              <a:rPr lang="ru-RU" dirty="0"/>
              <a:t> </a:t>
            </a:r>
            <a:r>
              <a:rPr lang="ru-RU" dirty="0" err="1"/>
              <a:t>чиқади</a:t>
            </a:r>
            <a:r>
              <a:rPr lang="ru-RU" dirty="0"/>
              <a:t>. </a:t>
            </a:r>
            <a:r>
              <a:rPr lang="ru-RU" dirty="0" err="1"/>
              <a:t>Ўсиш</a:t>
            </a:r>
            <a:r>
              <a:rPr lang="ru-RU" dirty="0"/>
              <a:t> </a:t>
            </a:r>
            <a:r>
              <a:rPr lang="ru-RU" dirty="0" err="1"/>
              <a:t>ва</a:t>
            </a:r>
            <a:r>
              <a:rPr lang="ru-RU" dirty="0"/>
              <a:t> </a:t>
            </a:r>
            <a:r>
              <a:rPr lang="ru-RU" dirty="0" err="1"/>
              <a:t>ривожланиш</a:t>
            </a:r>
            <a:r>
              <a:rPr lang="ru-RU" dirty="0"/>
              <a:t> </a:t>
            </a:r>
            <a:r>
              <a:rPr lang="ru-RU" dirty="0" err="1"/>
              <a:t>учун</a:t>
            </a:r>
            <a:r>
              <a:rPr lang="ru-RU" dirty="0"/>
              <a:t> </a:t>
            </a:r>
            <a:r>
              <a:rPr lang="ru-RU" dirty="0" err="1"/>
              <a:t>қулай</a:t>
            </a:r>
            <a:r>
              <a:rPr lang="ru-RU" dirty="0"/>
              <a:t> </a:t>
            </a:r>
            <a:r>
              <a:rPr lang="ru-RU" dirty="0" err="1"/>
              <a:t>ҳарорат</a:t>
            </a:r>
            <a:r>
              <a:rPr lang="ru-RU" dirty="0"/>
              <a:t> 17-20</a:t>
            </a:r>
            <a:r>
              <a:rPr lang="ru-RU" baseline="30000" dirty="0"/>
              <a:t>0</a:t>
            </a:r>
            <a:r>
              <a:rPr lang="ru-RU" dirty="0"/>
              <a:t>С Горох</a:t>
            </a:r>
            <a:r>
              <a:rPr lang="uz-Cyrl-UZ" dirty="0"/>
              <a:t>нинг </a:t>
            </a:r>
            <a:r>
              <a:rPr lang="ru-RU" dirty="0" err="1"/>
              <a:t>кўпчилик</a:t>
            </a:r>
            <a:r>
              <a:rPr lang="ru-RU" dirty="0"/>
              <a:t> </a:t>
            </a:r>
            <a:r>
              <a:rPr lang="ru-RU" dirty="0" err="1"/>
              <a:t>навлари</a:t>
            </a:r>
            <a:r>
              <a:rPr lang="ru-RU" dirty="0"/>
              <a:t> 4-6</a:t>
            </a:r>
            <a:r>
              <a:rPr lang="ru-RU" baseline="30000" dirty="0"/>
              <a:t>0</a:t>
            </a:r>
            <a:r>
              <a:rPr lang="ru-RU" dirty="0"/>
              <a:t>С </a:t>
            </a:r>
            <a:r>
              <a:rPr lang="ru-RU" dirty="0" err="1"/>
              <a:t>гача</a:t>
            </a:r>
            <a:r>
              <a:rPr lang="ru-RU" dirty="0"/>
              <a:t> </a:t>
            </a:r>
            <a:r>
              <a:rPr lang="ru-RU" dirty="0" err="1"/>
              <a:t>совуққа</a:t>
            </a:r>
            <a:r>
              <a:rPr lang="ru-RU" dirty="0"/>
              <a:t> </a:t>
            </a:r>
            <a:r>
              <a:rPr lang="ru-RU" dirty="0" err="1"/>
              <a:t>чидайди</a:t>
            </a:r>
            <a:r>
              <a:rPr lang="ru-RU" dirty="0"/>
              <a:t>.  Шу </a:t>
            </a:r>
            <a:r>
              <a:rPr lang="ru-RU" dirty="0" err="1"/>
              <a:t>билан</a:t>
            </a:r>
            <a:r>
              <a:rPr lang="ru-RU" dirty="0"/>
              <a:t> </a:t>
            </a:r>
            <a:r>
              <a:rPr lang="ru-RU" dirty="0" err="1"/>
              <a:t>бирга</a:t>
            </a:r>
            <a:r>
              <a:rPr lang="ru-RU" dirty="0"/>
              <a:t> у </a:t>
            </a:r>
            <a:r>
              <a:rPr lang="ru-RU" dirty="0" err="1"/>
              <a:t>қурғоқчиликка</a:t>
            </a:r>
            <a:r>
              <a:rPr lang="ru-RU" dirty="0"/>
              <a:t> </a:t>
            </a:r>
            <a:r>
              <a:rPr lang="ru-RU" dirty="0" err="1"/>
              <a:t>чидамли</a:t>
            </a:r>
            <a:r>
              <a:rPr lang="ru-RU" dirty="0"/>
              <a:t> </a:t>
            </a:r>
            <a:r>
              <a:rPr lang="ru-RU" dirty="0" err="1"/>
              <a:t>ўсимликлар</a:t>
            </a:r>
            <a:r>
              <a:rPr lang="ru-RU" dirty="0"/>
              <a:t> </a:t>
            </a:r>
            <a:r>
              <a:rPr lang="ru-RU" dirty="0" err="1"/>
              <a:t>қаторига</a:t>
            </a:r>
            <a:r>
              <a:rPr lang="ru-RU" dirty="0"/>
              <a:t> </a:t>
            </a:r>
            <a:r>
              <a:rPr lang="ru-RU" dirty="0" err="1"/>
              <a:t>киради</a:t>
            </a:r>
            <a:r>
              <a:rPr lang="ru-RU" dirty="0"/>
              <a:t>. </a:t>
            </a:r>
          </a:p>
          <a:p>
            <a:pPr algn="just"/>
            <a:r>
              <a:rPr lang="ru-RU" dirty="0" err="1"/>
              <a:t>Лекин</a:t>
            </a:r>
            <a:r>
              <a:rPr lang="ru-RU" dirty="0"/>
              <a:t>,  </a:t>
            </a:r>
            <a:r>
              <a:rPr lang="ru-RU" dirty="0" err="1"/>
              <a:t>гуллаш</a:t>
            </a:r>
            <a:r>
              <a:rPr lang="ru-RU" dirty="0"/>
              <a:t>, </a:t>
            </a:r>
            <a:r>
              <a:rPr lang="ru-RU" dirty="0" err="1"/>
              <a:t>мевалаш</a:t>
            </a:r>
            <a:r>
              <a:rPr lang="ru-RU" dirty="0"/>
              <a:t> </a:t>
            </a:r>
            <a:r>
              <a:rPr lang="ru-RU" dirty="0" err="1"/>
              <a:t>даврида</a:t>
            </a:r>
            <a:r>
              <a:rPr lang="ru-RU" dirty="0"/>
              <a:t> </a:t>
            </a:r>
            <a:r>
              <a:rPr lang="ru-RU" dirty="0" err="1"/>
              <a:t>ҳаво</a:t>
            </a:r>
            <a:r>
              <a:rPr lang="ru-RU" dirty="0"/>
              <a:t> </a:t>
            </a:r>
            <a:r>
              <a:rPr lang="ru-RU" dirty="0" err="1"/>
              <a:t>ҳарорати</a:t>
            </a:r>
            <a:r>
              <a:rPr lang="ru-RU" dirty="0"/>
              <a:t> </a:t>
            </a:r>
            <a:r>
              <a:rPr lang="ru-RU" dirty="0" err="1"/>
              <a:t>юқори</a:t>
            </a:r>
            <a:r>
              <a:rPr lang="ru-RU" dirty="0"/>
              <a:t> </a:t>
            </a:r>
            <a:r>
              <a:rPr lang="ru-RU" dirty="0" err="1"/>
              <a:t>бўлиб</a:t>
            </a:r>
            <a:r>
              <a:rPr lang="ru-RU" dirty="0"/>
              <a:t> </a:t>
            </a:r>
            <a:r>
              <a:rPr lang="ru-RU" dirty="0" err="1"/>
              <a:t>қуруқ</a:t>
            </a:r>
            <a:r>
              <a:rPr lang="ru-RU" dirty="0"/>
              <a:t> </a:t>
            </a:r>
            <a:r>
              <a:rPr lang="ru-RU" dirty="0" err="1"/>
              <a:t>келса</a:t>
            </a:r>
            <a:r>
              <a:rPr lang="ru-RU" dirty="0"/>
              <a:t>, </a:t>
            </a:r>
            <a:r>
              <a:rPr lang="ru-RU" dirty="0" err="1"/>
              <a:t>гулнинг</a:t>
            </a:r>
            <a:r>
              <a:rPr lang="ru-RU" dirty="0"/>
              <a:t> </a:t>
            </a:r>
            <a:r>
              <a:rPr lang="ru-RU" dirty="0" err="1"/>
              <a:t>чангланиши</a:t>
            </a:r>
            <a:r>
              <a:rPr lang="ru-RU" dirty="0"/>
              <a:t> </a:t>
            </a:r>
            <a:r>
              <a:rPr lang="ru-RU" dirty="0" err="1"/>
              <a:t>қийинлашади</a:t>
            </a:r>
            <a:r>
              <a:rPr lang="ru-RU" dirty="0"/>
              <a:t> </a:t>
            </a:r>
            <a:r>
              <a:rPr lang="ru-RU" dirty="0" err="1"/>
              <a:t>ва</a:t>
            </a:r>
            <a:r>
              <a:rPr lang="ru-RU" dirty="0"/>
              <a:t> </a:t>
            </a:r>
            <a:r>
              <a:rPr lang="ru-RU" dirty="0" err="1"/>
              <a:t>ҳосили</a:t>
            </a:r>
            <a:r>
              <a:rPr lang="ru-RU" dirty="0"/>
              <a:t> </a:t>
            </a:r>
            <a:r>
              <a:rPr lang="ru-RU" dirty="0" err="1"/>
              <a:t>кескин</a:t>
            </a:r>
            <a:r>
              <a:rPr lang="ru-RU" dirty="0"/>
              <a:t> </a:t>
            </a:r>
            <a:r>
              <a:rPr lang="ru-RU" dirty="0" err="1"/>
              <a:t>камайиб</a:t>
            </a:r>
            <a:r>
              <a:rPr lang="ru-RU" dirty="0"/>
              <a:t> </a:t>
            </a:r>
            <a:r>
              <a:rPr lang="ru-RU" dirty="0" err="1"/>
              <a:t>кетади</a:t>
            </a:r>
            <a:r>
              <a:rPr lang="ru-RU" dirty="0"/>
              <a:t>. </a:t>
            </a:r>
            <a:r>
              <a:rPr lang="ru-RU" dirty="0" err="1"/>
              <a:t>Шунинг</a:t>
            </a:r>
            <a:r>
              <a:rPr lang="ru-RU" dirty="0"/>
              <a:t> </a:t>
            </a:r>
            <a:r>
              <a:rPr lang="ru-RU" dirty="0" err="1"/>
              <a:t>учун</a:t>
            </a:r>
            <a:r>
              <a:rPr lang="ru-RU" dirty="0"/>
              <a:t> </a:t>
            </a:r>
            <a:r>
              <a:rPr lang="ru-RU" dirty="0" err="1"/>
              <a:t>ундан</a:t>
            </a:r>
            <a:r>
              <a:rPr lang="ru-RU" dirty="0"/>
              <a:t> </a:t>
            </a:r>
            <a:r>
              <a:rPr lang="ru-RU" dirty="0" err="1"/>
              <a:t>юқори</a:t>
            </a:r>
            <a:r>
              <a:rPr lang="ru-RU" dirty="0"/>
              <a:t> </a:t>
            </a:r>
            <a:r>
              <a:rPr lang="ru-RU" dirty="0" err="1"/>
              <a:t>ҳосил</a:t>
            </a:r>
            <a:r>
              <a:rPr lang="ru-RU" dirty="0"/>
              <a:t> </a:t>
            </a:r>
            <a:r>
              <a:rPr lang="ru-RU" dirty="0" err="1"/>
              <a:t>олиш</a:t>
            </a:r>
            <a:r>
              <a:rPr lang="ru-RU" dirty="0"/>
              <a:t> </a:t>
            </a:r>
            <a:r>
              <a:rPr lang="ru-RU" dirty="0" err="1"/>
              <a:t>учун</a:t>
            </a:r>
            <a:r>
              <a:rPr lang="ru-RU" dirty="0"/>
              <a:t>  </a:t>
            </a:r>
            <a:r>
              <a:rPr lang="ru-RU" dirty="0" err="1"/>
              <a:t>вақт-вақтида</a:t>
            </a:r>
            <a:r>
              <a:rPr lang="ru-RU" dirty="0"/>
              <a:t> </a:t>
            </a:r>
            <a:r>
              <a:rPr lang="ru-RU" dirty="0" err="1"/>
              <a:t>суғориб</a:t>
            </a:r>
            <a:r>
              <a:rPr lang="ru-RU" dirty="0"/>
              <a:t> </a:t>
            </a:r>
            <a:r>
              <a:rPr lang="ru-RU" dirty="0" err="1"/>
              <a:t>турилади</a:t>
            </a:r>
            <a:r>
              <a:rPr lang="ru-RU" dirty="0"/>
              <a:t>.</a:t>
            </a:r>
          </a:p>
          <a:p>
            <a:pPr algn="just"/>
            <a:endParaRPr lang="ru-RU" dirty="0"/>
          </a:p>
        </p:txBody>
      </p:sp>
      <p:sp>
        <p:nvSpPr>
          <p:cNvPr id="4" name="AutoShape 2" descr="Картинки по запросу горох"/>
          <p:cNvSpPr>
            <a:spLocks noChangeAspect="1" noChangeArrowheads="1"/>
          </p:cNvSpPr>
          <p:nvPr/>
        </p:nvSpPr>
        <p:spPr bwMode="auto">
          <a:xfrm>
            <a:off x="155575" y="-1722438"/>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6" name="Picture 4" descr="Картинки по запросу горох"/>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961" y="3645024"/>
            <a:ext cx="2669830" cy="177831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горо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009129"/>
            <a:ext cx="2598591" cy="171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9294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23680"/>
            <a:ext cx="7772400" cy="634082"/>
          </a:xfrm>
        </p:spPr>
        <p:txBody>
          <a:bodyPr/>
          <a:lstStyle/>
          <a:p>
            <a:r>
              <a:rPr lang="ru-RU" b="1" dirty="0"/>
              <a:t>Фасоль (</a:t>
            </a:r>
            <a:r>
              <a:rPr lang="en-US" b="1" dirty="0" err="1"/>
              <a:t>Phaseolus</a:t>
            </a:r>
            <a:r>
              <a:rPr lang="en-US" b="1" dirty="0"/>
              <a:t> vulgaris</a:t>
            </a:r>
            <a:r>
              <a:rPr lang="ru-RU" b="1" dirty="0"/>
              <a:t>)</a:t>
            </a:r>
            <a:endParaRPr lang="ru-RU" dirty="0"/>
          </a:p>
        </p:txBody>
      </p:sp>
      <p:sp>
        <p:nvSpPr>
          <p:cNvPr id="3" name="Объект 2"/>
          <p:cNvSpPr>
            <a:spLocks noGrp="1"/>
          </p:cNvSpPr>
          <p:nvPr>
            <p:ph sz="quarter" idx="1"/>
          </p:nvPr>
        </p:nvSpPr>
        <p:spPr>
          <a:xfrm>
            <a:off x="0" y="857762"/>
            <a:ext cx="8784976" cy="4320480"/>
          </a:xfrm>
        </p:spPr>
        <p:txBody>
          <a:bodyPr>
            <a:normAutofit fontScale="85000" lnSpcReduction="10000"/>
          </a:bodyPr>
          <a:lstStyle/>
          <a:p>
            <a:pPr algn="just"/>
            <a:r>
              <a:rPr lang="ru-RU" dirty="0" err="1" smtClean="0"/>
              <a:t>Мазалилиги</a:t>
            </a:r>
            <a:r>
              <a:rPr lang="ru-RU" dirty="0" smtClean="0"/>
              <a:t> </a:t>
            </a:r>
            <a:r>
              <a:rPr lang="ru-RU" dirty="0" err="1"/>
              <a:t>ва</a:t>
            </a:r>
            <a:r>
              <a:rPr lang="ru-RU" dirty="0"/>
              <a:t> </a:t>
            </a:r>
            <a:r>
              <a:rPr lang="ru-RU" dirty="0" err="1"/>
              <a:t>озиқ-овқатлик</a:t>
            </a:r>
            <a:r>
              <a:rPr lang="ru-RU" dirty="0"/>
              <a:t> </a:t>
            </a:r>
            <a:r>
              <a:rPr lang="ru-RU" dirty="0" err="1"/>
              <a:t>қиммати</a:t>
            </a:r>
            <a:r>
              <a:rPr lang="ru-RU" dirty="0"/>
              <a:t> </a:t>
            </a:r>
            <a:r>
              <a:rPr lang="ru-RU" dirty="0" err="1"/>
              <a:t>жиҳатидан</a:t>
            </a:r>
            <a:r>
              <a:rPr lang="ru-RU" dirty="0"/>
              <a:t> </a:t>
            </a:r>
            <a:r>
              <a:rPr lang="ru-RU" dirty="0" err="1"/>
              <a:t>бошқа</a:t>
            </a:r>
            <a:r>
              <a:rPr lang="ru-RU" dirty="0"/>
              <a:t> </a:t>
            </a:r>
            <a:r>
              <a:rPr lang="ru-RU" dirty="0" err="1"/>
              <a:t>дукакли</a:t>
            </a:r>
            <a:r>
              <a:rPr lang="ru-RU" dirty="0"/>
              <a:t> дон </a:t>
            </a:r>
            <a:r>
              <a:rPr lang="ru-RU" dirty="0" err="1"/>
              <a:t>экинлардан</a:t>
            </a:r>
            <a:r>
              <a:rPr lang="ru-RU" dirty="0"/>
              <a:t> </a:t>
            </a:r>
            <a:r>
              <a:rPr lang="ru-RU" dirty="0" err="1"/>
              <a:t>устун</a:t>
            </a:r>
            <a:r>
              <a:rPr lang="ru-RU" dirty="0"/>
              <a:t> </a:t>
            </a:r>
            <a:r>
              <a:rPr lang="ru-RU" dirty="0" err="1"/>
              <a:t>туради</a:t>
            </a:r>
            <a:r>
              <a:rPr lang="ru-RU" dirty="0"/>
              <a:t>. </a:t>
            </a:r>
            <a:r>
              <a:rPr lang="ru-RU" dirty="0" err="1"/>
              <a:t>Фасолнинг</a:t>
            </a:r>
            <a:r>
              <a:rPr lang="ru-RU" dirty="0"/>
              <a:t> </a:t>
            </a:r>
            <a:r>
              <a:rPr lang="ru-RU" dirty="0" err="1"/>
              <a:t>қуруқ</a:t>
            </a:r>
            <a:r>
              <a:rPr lang="ru-RU" dirty="0"/>
              <a:t> </a:t>
            </a:r>
            <a:r>
              <a:rPr lang="ru-RU" dirty="0" err="1"/>
              <a:t>дони</a:t>
            </a:r>
            <a:r>
              <a:rPr lang="ru-RU" dirty="0"/>
              <a:t> </a:t>
            </a:r>
            <a:r>
              <a:rPr lang="ru-RU" dirty="0" err="1"/>
              <a:t>таркибидаги</a:t>
            </a:r>
            <a:r>
              <a:rPr lang="ru-RU" dirty="0"/>
              <a:t> </a:t>
            </a:r>
            <a:r>
              <a:rPr lang="ru-RU" dirty="0" err="1"/>
              <a:t>оқсил</a:t>
            </a:r>
            <a:r>
              <a:rPr lang="ru-RU" dirty="0"/>
              <a:t> </a:t>
            </a:r>
            <a:r>
              <a:rPr lang="ru-RU" dirty="0" err="1"/>
              <a:t>навига</a:t>
            </a:r>
            <a:r>
              <a:rPr lang="ru-RU" dirty="0"/>
              <a:t> </a:t>
            </a:r>
            <a:r>
              <a:rPr lang="ru-RU" dirty="0" err="1"/>
              <a:t>қараб</a:t>
            </a:r>
            <a:r>
              <a:rPr lang="ru-RU" dirty="0"/>
              <a:t> 17,3 дан 23,4 % </a:t>
            </a:r>
            <a:r>
              <a:rPr lang="ru-RU" dirty="0" err="1"/>
              <a:t>гача</a:t>
            </a:r>
            <a:r>
              <a:rPr lang="ru-RU" dirty="0"/>
              <a:t> </a:t>
            </a:r>
            <a:r>
              <a:rPr lang="ru-RU" dirty="0" err="1"/>
              <a:t>бўлади</a:t>
            </a:r>
            <a:r>
              <a:rPr lang="ru-RU" dirty="0"/>
              <a:t>. Ширин </a:t>
            </a:r>
            <a:r>
              <a:rPr lang="ru-RU" dirty="0" err="1"/>
              <a:t>фасолнинг</a:t>
            </a:r>
            <a:r>
              <a:rPr lang="ru-RU" dirty="0"/>
              <a:t> </a:t>
            </a:r>
            <a:r>
              <a:rPr lang="ru-RU" dirty="0" err="1"/>
              <a:t>кўк</a:t>
            </a:r>
            <a:r>
              <a:rPr lang="ru-RU" dirty="0"/>
              <a:t> </a:t>
            </a:r>
            <a:r>
              <a:rPr lang="ru-RU" dirty="0" err="1"/>
              <a:t>дуккагида</a:t>
            </a:r>
            <a:r>
              <a:rPr lang="ru-RU" dirty="0"/>
              <a:t> </a:t>
            </a:r>
            <a:r>
              <a:rPr lang="ru-RU" dirty="0" err="1"/>
              <a:t>ҳам</a:t>
            </a:r>
            <a:r>
              <a:rPr lang="ru-RU" dirty="0"/>
              <a:t> </a:t>
            </a:r>
            <a:r>
              <a:rPr lang="ru-RU" dirty="0" err="1"/>
              <a:t>кўп</a:t>
            </a:r>
            <a:r>
              <a:rPr lang="ru-RU" dirty="0"/>
              <a:t> </a:t>
            </a:r>
            <a:r>
              <a:rPr lang="ru-RU" dirty="0" err="1"/>
              <a:t>миқдорда</a:t>
            </a:r>
            <a:r>
              <a:rPr lang="ru-RU" dirty="0"/>
              <a:t> </a:t>
            </a:r>
            <a:r>
              <a:rPr lang="ru-RU" dirty="0" err="1"/>
              <a:t>оқсил</a:t>
            </a:r>
            <a:r>
              <a:rPr lang="ru-RU" dirty="0"/>
              <a:t> (6 % </a:t>
            </a:r>
            <a:r>
              <a:rPr lang="ru-RU" dirty="0" err="1"/>
              <a:t>гача</a:t>
            </a:r>
            <a:r>
              <a:rPr lang="ru-RU" dirty="0"/>
              <a:t>) </a:t>
            </a:r>
            <a:r>
              <a:rPr lang="ru-RU" dirty="0" err="1"/>
              <a:t>ва</a:t>
            </a:r>
            <a:r>
              <a:rPr lang="ru-RU" dirty="0"/>
              <a:t> </a:t>
            </a:r>
            <a:r>
              <a:rPr lang="ru-RU" dirty="0" err="1"/>
              <a:t>углеводлар</a:t>
            </a:r>
            <a:r>
              <a:rPr lang="ru-RU" dirty="0"/>
              <a:t>, </a:t>
            </a:r>
            <a:r>
              <a:rPr lang="ru-RU" dirty="0" err="1"/>
              <a:t>шунингдек</a:t>
            </a:r>
            <a:r>
              <a:rPr lang="ru-RU" dirty="0"/>
              <a:t>, А </a:t>
            </a:r>
            <a:r>
              <a:rPr lang="ru-RU" dirty="0" err="1"/>
              <a:t>ҳамда</a:t>
            </a:r>
            <a:r>
              <a:rPr lang="ru-RU" dirty="0"/>
              <a:t> С </a:t>
            </a:r>
            <a:r>
              <a:rPr lang="ru-RU" dirty="0" err="1"/>
              <a:t>витаминлари</a:t>
            </a:r>
            <a:r>
              <a:rPr lang="ru-RU" dirty="0"/>
              <a:t> </a:t>
            </a:r>
            <a:r>
              <a:rPr lang="ru-RU" dirty="0" err="1"/>
              <a:t>бўлади</a:t>
            </a:r>
            <a:r>
              <a:rPr lang="ru-RU" dirty="0"/>
              <a:t>. </a:t>
            </a:r>
          </a:p>
          <a:p>
            <a:pPr algn="just"/>
            <a:r>
              <a:rPr lang="ru-RU" dirty="0"/>
              <a:t>Фасоль – </a:t>
            </a:r>
            <a:r>
              <a:rPr lang="ru-RU" dirty="0" err="1"/>
              <a:t>бир</a:t>
            </a:r>
            <a:r>
              <a:rPr lang="ru-RU" dirty="0"/>
              <a:t> </a:t>
            </a:r>
            <a:r>
              <a:rPr lang="ru-RU" dirty="0" err="1"/>
              <a:t>йиллик</a:t>
            </a:r>
            <a:r>
              <a:rPr lang="ru-RU" dirty="0"/>
              <a:t> </a:t>
            </a:r>
            <a:r>
              <a:rPr lang="ru-RU" dirty="0" err="1"/>
              <a:t>ўтчил</a:t>
            </a:r>
            <a:r>
              <a:rPr lang="ru-RU" dirty="0"/>
              <a:t> </a:t>
            </a:r>
            <a:r>
              <a:rPr lang="ru-RU" dirty="0" err="1"/>
              <a:t>ўсимлик</a:t>
            </a:r>
            <a:r>
              <a:rPr lang="ru-RU" dirty="0"/>
              <a:t>, </a:t>
            </a:r>
            <a:r>
              <a:rPr lang="ru-RU" dirty="0" err="1"/>
              <a:t>поянинг</a:t>
            </a:r>
            <a:r>
              <a:rPr lang="ru-RU" dirty="0"/>
              <a:t> </a:t>
            </a:r>
            <a:r>
              <a:rPr lang="ru-RU" dirty="0" err="1"/>
              <a:t>асосида</a:t>
            </a:r>
            <a:r>
              <a:rPr lang="ru-RU" dirty="0"/>
              <a:t> </a:t>
            </a:r>
            <a:r>
              <a:rPr lang="ru-RU" dirty="0" err="1"/>
              <a:t>шохлайди</a:t>
            </a:r>
            <a:r>
              <a:rPr lang="ru-RU" dirty="0"/>
              <a:t>. </a:t>
            </a:r>
            <a:r>
              <a:rPr lang="ru-RU" dirty="0" err="1"/>
              <a:t>Барги</a:t>
            </a:r>
            <a:r>
              <a:rPr lang="ru-RU" dirty="0"/>
              <a:t> </a:t>
            </a:r>
            <a:r>
              <a:rPr lang="ru-RU" dirty="0" err="1"/>
              <a:t>уч</a:t>
            </a:r>
            <a:r>
              <a:rPr lang="ru-RU" dirty="0"/>
              <a:t> </a:t>
            </a:r>
            <a:r>
              <a:rPr lang="ru-RU" dirty="0" err="1"/>
              <a:t>қўшалоқ</a:t>
            </a:r>
            <a:r>
              <a:rPr lang="ru-RU" dirty="0"/>
              <a:t>, банди </a:t>
            </a:r>
            <a:r>
              <a:rPr lang="ru-RU" dirty="0" err="1"/>
              <a:t>узун</a:t>
            </a:r>
            <a:r>
              <a:rPr lang="ru-RU" dirty="0"/>
              <a:t>. </a:t>
            </a:r>
            <a:r>
              <a:rPr lang="ru-RU" dirty="0" err="1"/>
              <a:t>Унинг</a:t>
            </a:r>
            <a:r>
              <a:rPr lang="ru-RU" dirty="0"/>
              <a:t> тик </a:t>
            </a:r>
            <a:r>
              <a:rPr lang="ru-RU" dirty="0" err="1"/>
              <a:t>ўсадиган</a:t>
            </a:r>
            <a:r>
              <a:rPr lang="ru-RU" dirty="0"/>
              <a:t> (</a:t>
            </a:r>
            <a:r>
              <a:rPr lang="ru-RU" dirty="0" err="1"/>
              <a:t>бўйи</a:t>
            </a:r>
            <a:r>
              <a:rPr lang="ru-RU" dirty="0"/>
              <a:t> 25 – 50 см), ярим </a:t>
            </a:r>
            <a:r>
              <a:rPr lang="ru-RU" dirty="0" err="1"/>
              <a:t>чирмашувчи</a:t>
            </a:r>
            <a:r>
              <a:rPr lang="ru-RU" dirty="0"/>
              <a:t> (</a:t>
            </a:r>
            <a:r>
              <a:rPr lang="ru-RU" dirty="0" err="1"/>
              <a:t>бўйи</a:t>
            </a:r>
            <a:r>
              <a:rPr lang="ru-RU" dirty="0"/>
              <a:t> 1,5 м </a:t>
            </a:r>
            <a:r>
              <a:rPr lang="ru-RU" dirty="0" err="1"/>
              <a:t>гача</a:t>
            </a:r>
            <a:r>
              <a:rPr lang="ru-RU" dirty="0"/>
              <a:t>) </a:t>
            </a:r>
            <a:r>
              <a:rPr lang="ru-RU" dirty="0" err="1"/>
              <a:t>ва</a:t>
            </a:r>
            <a:r>
              <a:rPr lang="ru-RU" dirty="0"/>
              <a:t> </a:t>
            </a:r>
            <a:r>
              <a:rPr lang="ru-RU" dirty="0" err="1"/>
              <a:t>чирмашувчи</a:t>
            </a:r>
            <a:r>
              <a:rPr lang="ru-RU" dirty="0"/>
              <a:t> (</a:t>
            </a:r>
            <a:r>
              <a:rPr lang="ru-RU" dirty="0" err="1"/>
              <a:t>бўйи</a:t>
            </a:r>
            <a:r>
              <a:rPr lang="ru-RU" dirty="0"/>
              <a:t> 2-3 м </a:t>
            </a:r>
            <a:r>
              <a:rPr lang="ru-RU" dirty="0" err="1"/>
              <a:t>бўлиб</a:t>
            </a:r>
            <a:r>
              <a:rPr lang="ru-RU" dirty="0"/>
              <a:t>, </a:t>
            </a:r>
            <a:r>
              <a:rPr lang="ru-RU" dirty="0" err="1"/>
              <a:t>қозиққа</a:t>
            </a:r>
            <a:r>
              <a:rPr lang="ru-RU" dirty="0"/>
              <a:t> </a:t>
            </a:r>
            <a:r>
              <a:rPr lang="ru-RU" dirty="0" err="1"/>
              <a:t>олинадиган</a:t>
            </a:r>
            <a:r>
              <a:rPr lang="ru-RU" dirty="0"/>
              <a:t>) </a:t>
            </a:r>
            <a:r>
              <a:rPr lang="ru-RU" dirty="0" err="1"/>
              <a:t>навлари</a:t>
            </a:r>
            <a:r>
              <a:rPr lang="ru-RU" dirty="0"/>
              <a:t> бор. </a:t>
            </a:r>
          </a:p>
          <a:p>
            <a:pPr algn="just"/>
            <a:r>
              <a:rPr lang="ru-RU" dirty="0"/>
              <a:t>Фасоль-</a:t>
            </a:r>
            <a:r>
              <a:rPr lang="ru-RU" dirty="0" err="1"/>
              <a:t>ўзидан</a:t>
            </a:r>
            <a:r>
              <a:rPr lang="ru-RU" dirty="0"/>
              <a:t> </a:t>
            </a:r>
            <a:r>
              <a:rPr lang="ru-RU" dirty="0" err="1"/>
              <a:t>чангланадиган</a:t>
            </a:r>
            <a:r>
              <a:rPr lang="ru-RU" dirty="0"/>
              <a:t> </a:t>
            </a:r>
            <a:r>
              <a:rPr lang="ru-RU" dirty="0" err="1"/>
              <a:t>ўсимлик</a:t>
            </a:r>
            <a:r>
              <a:rPr lang="ru-RU" dirty="0"/>
              <a:t>. </a:t>
            </a:r>
            <a:r>
              <a:rPr lang="ru-RU" dirty="0" err="1"/>
              <a:t>Аммо</a:t>
            </a:r>
            <a:r>
              <a:rPr lang="ru-RU" dirty="0"/>
              <a:t>, </a:t>
            </a:r>
            <a:r>
              <a:rPr lang="ru-RU" dirty="0" err="1"/>
              <a:t>Ўзбекистонда</a:t>
            </a:r>
            <a:r>
              <a:rPr lang="ru-RU" dirty="0"/>
              <a:t> </a:t>
            </a:r>
            <a:r>
              <a:rPr lang="ru-RU" dirty="0" err="1"/>
              <a:t>ҳашаротлар</a:t>
            </a:r>
            <a:r>
              <a:rPr lang="ru-RU" dirty="0"/>
              <a:t> </a:t>
            </a:r>
            <a:r>
              <a:rPr lang="ru-RU" dirty="0" err="1"/>
              <a:t>ёрдамида</a:t>
            </a:r>
            <a:r>
              <a:rPr lang="ru-RU" dirty="0"/>
              <a:t> </a:t>
            </a:r>
            <a:r>
              <a:rPr lang="ru-RU" dirty="0" err="1"/>
              <a:t>четдан</a:t>
            </a:r>
            <a:r>
              <a:rPr lang="ru-RU" dirty="0"/>
              <a:t> </a:t>
            </a:r>
            <a:r>
              <a:rPr lang="ru-RU" dirty="0" err="1"/>
              <a:t>чангланиши</a:t>
            </a:r>
            <a:r>
              <a:rPr lang="ru-RU" dirty="0"/>
              <a:t> </a:t>
            </a:r>
            <a:r>
              <a:rPr lang="ru-RU" dirty="0" err="1"/>
              <a:t>ҳам</a:t>
            </a:r>
            <a:r>
              <a:rPr lang="ru-RU" dirty="0"/>
              <a:t> </a:t>
            </a:r>
            <a:r>
              <a:rPr lang="ru-RU" dirty="0" err="1"/>
              <a:t>кузатилади</a:t>
            </a:r>
            <a:r>
              <a:rPr lang="ru-RU" dirty="0"/>
              <a:t>. </a:t>
            </a:r>
          </a:p>
          <a:p>
            <a:pPr algn="just"/>
            <a:endParaRPr lang="ru-RU" dirty="0"/>
          </a:p>
        </p:txBody>
      </p:sp>
      <p:pic>
        <p:nvPicPr>
          <p:cNvPr id="4099" name="Picture 3" descr="Картинки по запросу фасо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67" y="4428208"/>
            <a:ext cx="3454152" cy="2248177"/>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Картинки по запросу фасол"/>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0383"/>
          <a:stretch/>
        </p:blipFill>
        <p:spPr bwMode="auto">
          <a:xfrm>
            <a:off x="6201471" y="4715053"/>
            <a:ext cx="2835025" cy="1692294"/>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Картинки по запросу выращивание фасол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32311" y="4571630"/>
            <a:ext cx="2845750" cy="196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8019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0"/>
            <a:ext cx="7772400" cy="764704"/>
          </a:xfrm>
        </p:spPr>
        <p:txBody>
          <a:bodyPr/>
          <a:lstStyle/>
          <a:p>
            <a:r>
              <a:rPr lang="ru-RU" b="1" dirty="0" err="1"/>
              <a:t>Парваришлаш</a:t>
            </a:r>
            <a:endParaRPr lang="ru-RU" dirty="0"/>
          </a:p>
        </p:txBody>
      </p:sp>
      <p:sp>
        <p:nvSpPr>
          <p:cNvPr id="3" name="Объект 2"/>
          <p:cNvSpPr>
            <a:spLocks noGrp="1"/>
          </p:cNvSpPr>
          <p:nvPr>
            <p:ph sz="quarter" idx="1"/>
          </p:nvPr>
        </p:nvSpPr>
        <p:spPr>
          <a:xfrm>
            <a:off x="2699792" y="783545"/>
            <a:ext cx="6444208" cy="4572000"/>
          </a:xfrm>
        </p:spPr>
        <p:txBody>
          <a:bodyPr/>
          <a:lstStyle/>
          <a:p>
            <a:pPr algn="just"/>
            <a:r>
              <a:rPr lang="ru-RU" dirty="0" err="1"/>
              <a:t>Парваришлаш</a:t>
            </a:r>
            <a:r>
              <a:rPr lang="ru-RU" dirty="0"/>
              <a:t> </a:t>
            </a:r>
            <a:r>
              <a:rPr lang="ru-RU" dirty="0" err="1"/>
              <a:t>ўсув</a:t>
            </a:r>
            <a:r>
              <a:rPr lang="ru-RU" dirty="0"/>
              <a:t> </a:t>
            </a:r>
            <a:r>
              <a:rPr lang="ru-RU" dirty="0" err="1"/>
              <a:t>даврида</a:t>
            </a:r>
            <a:r>
              <a:rPr lang="ru-RU" dirty="0"/>
              <a:t> 4-5 марта </a:t>
            </a:r>
            <a:r>
              <a:rPr lang="ru-RU" dirty="0" err="1"/>
              <a:t>суғориш</a:t>
            </a:r>
            <a:r>
              <a:rPr lang="ru-RU" dirty="0"/>
              <a:t>, </a:t>
            </a:r>
            <a:r>
              <a:rPr lang="ru-RU" dirty="0" err="1"/>
              <a:t>қатор</a:t>
            </a:r>
            <a:r>
              <a:rPr lang="ru-RU" dirty="0"/>
              <a:t> </a:t>
            </a:r>
            <a:r>
              <a:rPr lang="ru-RU" dirty="0" err="1"/>
              <a:t>ораларини</a:t>
            </a:r>
            <a:r>
              <a:rPr lang="ru-RU" dirty="0"/>
              <a:t> культивация </a:t>
            </a:r>
            <a:r>
              <a:rPr lang="ru-RU" dirty="0" err="1"/>
              <a:t>қилиш</a:t>
            </a:r>
            <a:r>
              <a:rPr lang="ru-RU" dirty="0"/>
              <a:t> </a:t>
            </a:r>
            <a:r>
              <a:rPr lang="ru-RU" dirty="0" err="1"/>
              <a:t>ҳамда</a:t>
            </a:r>
            <a:r>
              <a:rPr lang="ru-RU" dirty="0"/>
              <a:t> </a:t>
            </a:r>
            <a:r>
              <a:rPr lang="ru-RU" dirty="0" err="1"/>
              <a:t>чопиқ</a:t>
            </a:r>
            <a:r>
              <a:rPr lang="ru-RU" dirty="0"/>
              <a:t> </a:t>
            </a:r>
            <a:r>
              <a:rPr lang="ru-RU" dirty="0" err="1"/>
              <a:t>қилишдан</a:t>
            </a:r>
            <a:r>
              <a:rPr lang="ru-RU" dirty="0"/>
              <a:t> </a:t>
            </a:r>
            <a:r>
              <a:rPr lang="ru-RU" dirty="0" err="1"/>
              <a:t>иборат</a:t>
            </a:r>
            <a:r>
              <a:rPr lang="ru-RU" dirty="0"/>
              <a:t>. </a:t>
            </a:r>
            <a:r>
              <a:rPr lang="ru-RU" dirty="0" err="1"/>
              <a:t>Ғунчалаётган</a:t>
            </a:r>
            <a:r>
              <a:rPr lang="ru-RU" dirty="0"/>
              <a:t> </a:t>
            </a:r>
            <a:r>
              <a:rPr lang="ru-RU" dirty="0" err="1"/>
              <a:t>пайтда</a:t>
            </a:r>
            <a:r>
              <a:rPr lang="ru-RU" dirty="0"/>
              <a:t> </a:t>
            </a:r>
            <a:r>
              <a:rPr lang="ru-RU" dirty="0" err="1"/>
              <a:t>ҳар</a:t>
            </a:r>
            <a:r>
              <a:rPr lang="ru-RU" dirty="0"/>
              <a:t> гектар </a:t>
            </a:r>
            <a:r>
              <a:rPr lang="ru-RU" dirty="0" err="1"/>
              <a:t>ерга</a:t>
            </a:r>
            <a:r>
              <a:rPr lang="ru-RU" dirty="0"/>
              <a:t> 50 кг </a:t>
            </a:r>
            <a:r>
              <a:rPr lang="ru-RU" dirty="0" err="1"/>
              <a:t>ҳисобидан</a:t>
            </a:r>
            <a:r>
              <a:rPr lang="ru-RU" dirty="0"/>
              <a:t> </a:t>
            </a:r>
            <a:r>
              <a:rPr lang="ru-RU" dirty="0" err="1"/>
              <a:t>азотли</a:t>
            </a:r>
            <a:r>
              <a:rPr lang="ru-RU" dirty="0"/>
              <a:t> </a:t>
            </a:r>
            <a:r>
              <a:rPr lang="ru-RU" dirty="0" err="1"/>
              <a:t>ўғит</a:t>
            </a:r>
            <a:r>
              <a:rPr lang="ru-RU" dirty="0"/>
              <a:t> </a:t>
            </a:r>
            <a:r>
              <a:rPr lang="ru-RU" dirty="0" err="1"/>
              <a:t>солиш</a:t>
            </a:r>
            <a:r>
              <a:rPr lang="ru-RU" dirty="0"/>
              <a:t> </a:t>
            </a:r>
            <a:r>
              <a:rPr lang="ru-RU" dirty="0" err="1"/>
              <a:t>тавсия</a:t>
            </a:r>
            <a:r>
              <a:rPr lang="ru-RU" dirty="0"/>
              <a:t> </a:t>
            </a:r>
            <a:r>
              <a:rPr lang="ru-RU" dirty="0" err="1"/>
              <a:t>этилади</a:t>
            </a:r>
            <a:r>
              <a:rPr lang="ru-RU" dirty="0"/>
              <a:t>. </a:t>
            </a:r>
            <a:r>
              <a:rPr lang="ru-RU" dirty="0" err="1"/>
              <a:t>Ўсимликлар</a:t>
            </a:r>
            <a:r>
              <a:rPr lang="ru-RU" dirty="0"/>
              <a:t> </a:t>
            </a:r>
            <a:r>
              <a:rPr lang="ru-RU" dirty="0" err="1"/>
              <a:t>қалин</a:t>
            </a:r>
            <a:r>
              <a:rPr lang="ru-RU" dirty="0"/>
              <a:t> </a:t>
            </a:r>
            <a:r>
              <a:rPr lang="ru-RU" dirty="0" err="1"/>
              <a:t>бўлса</a:t>
            </a:r>
            <a:r>
              <a:rPr lang="ru-RU" dirty="0"/>
              <a:t>, </a:t>
            </a:r>
            <a:r>
              <a:rPr lang="ru-RU" dirty="0" err="1"/>
              <a:t>ҳар</a:t>
            </a:r>
            <a:r>
              <a:rPr lang="ru-RU" dirty="0"/>
              <a:t> 10-12 см да </a:t>
            </a:r>
            <a:r>
              <a:rPr lang="ru-RU" dirty="0" err="1"/>
              <a:t>биттадан</a:t>
            </a:r>
            <a:r>
              <a:rPr lang="ru-RU" dirty="0"/>
              <a:t> </a:t>
            </a:r>
            <a:r>
              <a:rPr lang="ru-RU" dirty="0" err="1"/>
              <a:t>ўсимлик</a:t>
            </a:r>
            <a:r>
              <a:rPr lang="ru-RU" dirty="0"/>
              <a:t> </a:t>
            </a:r>
            <a:r>
              <a:rPr lang="ru-RU" dirty="0" err="1"/>
              <a:t>қолдириб</a:t>
            </a:r>
            <a:r>
              <a:rPr lang="ru-RU" dirty="0"/>
              <a:t>, </a:t>
            </a:r>
            <a:r>
              <a:rPr lang="ru-RU" dirty="0" err="1"/>
              <a:t>ягона</a:t>
            </a:r>
            <a:r>
              <a:rPr lang="ru-RU" dirty="0"/>
              <a:t> </a:t>
            </a:r>
            <a:r>
              <a:rPr lang="ru-RU" dirty="0" err="1"/>
              <a:t>қилинади</a:t>
            </a:r>
            <a:r>
              <a:rPr lang="ru-RU" dirty="0"/>
              <a:t>. </a:t>
            </a:r>
            <a:r>
              <a:rPr lang="ru-RU" dirty="0" err="1"/>
              <a:t>Фасолнинг</a:t>
            </a:r>
            <a:r>
              <a:rPr lang="ru-RU" dirty="0"/>
              <a:t> </a:t>
            </a:r>
            <a:r>
              <a:rPr lang="ru-RU" dirty="0" err="1" smtClean="0"/>
              <a:t>тугунча</a:t>
            </a:r>
            <a:r>
              <a:rPr lang="ru-RU" dirty="0" smtClean="0"/>
              <a:t> </a:t>
            </a:r>
            <a:r>
              <a:rPr lang="ru-RU" dirty="0" err="1"/>
              <a:t>тукканидан</a:t>
            </a:r>
            <a:r>
              <a:rPr lang="ru-RU" dirty="0"/>
              <a:t> 8-10 кун </a:t>
            </a:r>
            <a:r>
              <a:rPr lang="ru-RU" dirty="0" err="1"/>
              <a:t>кейин</a:t>
            </a:r>
            <a:r>
              <a:rPr lang="ru-RU" dirty="0"/>
              <a:t>, </a:t>
            </a:r>
            <a:r>
              <a:rPr lang="ru-RU" dirty="0" err="1"/>
              <a:t>яъни</a:t>
            </a:r>
            <a:r>
              <a:rPr lang="ru-RU" dirty="0"/>
              <a:t> </a:t>
            </a:r>
            <a:r>
              <a:rPr lang="ru-RU" dirty="0" err="1"/>
              <a:t>унинг</a:t>
            </a:r>
            <a:r>
              <a:rPr lang="ru-RU" dirty="0"/>
              <a:t> </a:t>
            </a:r>
            <a:r>
              <a:rPr lang="ru-RU" dirty="0" err="1"/>
              <a:t>дони</a:t>
            </a:r>
            <a:r>
              <a:rPr lang="ru-RU" dirty="0"/>
              <a:t> </a:t>
            </a:r>
            <a:r>
              <a:rPr lang="ru-RU" dirty="0" err="1"/>
              <a:t>асл</a:t>
            </a:r>
            <a:r>
              <a:rPr lang="ru-RU" dirty="0"/>
              <a:t> </a:t>
            </a:r>
            <a:r>
              <a:rPr lang="ru-RU" dirty="0" err="1"/>
              <a:t>катталигининг</a:t>
            </a:r>
            <a:r>
              <a:rPr lang="ru-RU" dirty="0"/>
              <a:t> </a:t>
            </a:r>
            <a:r>
              <a:rPr lang="ru-RU" dirty="0" err="1"/>
              <a:t>учдан</a:t>
            </a:r>
            <a:r>
              <a:rPr lang="ru-RU" dirty="0"/>
              <a:t> </a:t>
            </a:r>
            <a:r>
              <a:rPr lang="ru-RU" dirty="0" err="1"/>
              <a:t>бир</a:t>
            </a:r>
            <a:r>
              <a:rPr lang="ru-RU" dirty="0"/>
              <a:t> </a:t>
            </a:r>
            <a:r>
              <a:rPr lang="ru-RU" dirty="0" err="1"/>
              <a:t>қисмига</a:t>
            </a:r>
            <a:r>
              <a:rPr lang="ru-RU" dirty="0"/>
              <a:t> </a:t>
            </a:r>
            <a:r>
              <a:rPr lang="ru-RU" dirty="0" err="1"/>
              <a:t>етганда</a:t>
            </a:r>
            <a:r>
              <a:rPr lang="ru-RU" dirty="0"/>
              <a:t> </a:t>
            </a:r>
            <a:r>
              <a:rPr lang="ru-RU" dirty="0" err="1"/>
              <a:t>кўк</a:t>
            </a:r>
            <a:r>
              <a:rPr lang="ru-RU" dirty="0"/>
              <a:t> </a:t>
            </a:r>
            <a:r>
              <a:rPr lang="ru-RU" dirty="0" err="1"/>
              <a:t>дуккак</a:t>
            </a:r>
            <a:r>
              <a:rPr lang="ru-RU" dirty="0"/>
              <a:t> </a:t>
            </a:r>
            <a:r>
              <a:rPr lang="ru-RU" dirty="0" err="1"/>
              <a:t>ҳар</a:t>
            </a:r>
            <a:r>
              <a:rPr lang="ru-RU" dirty="0"/>
              <a:t> 6-8 </a:t>
            </a:r>
            <a:r>
              <a:rPr lang="ru-RU" dirty="0" err="1"/>
              <a:t>кунда</a:t>
            </a:r>
            <a:r>
              <a:rPr lang="ru-RU" dirty="0"/>
              <a:t> </a:t>
            </a:r>
            <a:r>
              <a:rPr lang="ru-RU" dirty="0" err="1"/>
              <a:t>териб</a:t>
            </a:r>
            <a:r>
              <a:rPr lang="ru-RU" dirty="0"/>
              <a:t> </a:t>
            </a:r>
            <a:r>
              <a:rPr lang="ru-RU" dirty="0" err="1"/>
              <a:t>турилади</a:t>
            </a:r>
            <a:r>
              <a:rPr lang="ru-RU" dirty="0"/>
              <a:t>. Фасоль </a:t>
            </a:r>
            <a:r>
              <a:rPr lang="ru-RU" dirty="0" err="1"/>
              <a:t>навига</a:t>
            </a:r>
            <a:r>
              <a:rPr lang="ru-RU" dirty="0"/>
              <a:t> </a:t>
            </a:r>
            <a:r>
              <a:rPr lang="ru-RU" dirty="0" err="1"/>
              <a:t>қараб</a:t>
            </a:r>
            <a:r>
              <a:rPr lang="ru-RU" dirty="0"/>
              <a:t> 6-8 марта </a:t>
            </a:r>
            <a:r>
              <a:rPr lang="ru-RU" dirty="0" err="1"/>
              <a:t>териб</a:t>
            </a:r>
            <a:r>
              <a:rPr lang="ru-RU" dirty="0"/>
              <a:t> </a:t>
            </a:r>
            <a:r>
              <a:rPr lang="ru-RU" dirty="0" err="1"/>
              <a:t>олинади</a:t>
            </a:r>
            <a:r>
              <a:rPr lang="ru-RU" dirty="0"/>
              <a:t>.</a:t>
            </a:r>
          </a:p>
        </p:txBody>
      </p:sp>
      <p:pic>
        <p:nvPicPr>
          <p:cNvPr id="5123" name="Picture 3" descr="Картинки по запросу выращивание фасол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34208"/>
            <a:ext cx="2857500" cy="2133601"/>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Картинки по запросу выращивание фасол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021" y="4221088"/>
            <a:ext cx="2846090" cy="196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0885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562074"/>
          </a:xfrm>
        </p:spPr>
        <p:txBody>
          <a:bodyPr/>
          <a:lstStyle/>
          <a:p>
            <a:r>
              <a:rPr lang="ru-RU" b="1" dirty="0" err="1"/>
              <a:t>Ловия</a:t>
            </a:r>
            <a:r>
              <a:rPr lang="ru-RU" b="1" dirty="0"/>
              <a:t> (</a:t>
            </a:r>
            <a:r>
              <a:rPr lang="en-US" b="1" dirty="0" err="1"/>
              <a:t>Phaseolus</a:t>
            </a:r>
            <a:r>
              <a:rPr lang="en-US" b="1" dirty="0"/>
              <a:t> </a:t>
            </a:r>
            <a:r>
              <a:rPr lang="en-US" b="1" dirty="0" err="1"/>
              <a:t>lunatus</a:t>
            </a:r>
            <a:r>
              <a:rPr lang="en-US" b="1" dirty="0"/>
              <a:t> L</a:t>
            </a:r>
            <a:r>
              <a:rPr lang="ru-RU" b="1" dirty="0"/>
              <a:t>.)</a:t>
            </a:r>
            <a:endParaRPr lang="ru-RU" dirty="0"/>
          </a:p>
        </p:txBody>
      </p:sp>
      <p:sp>
        <p:nvSpPr>
          <p:cNvPr id="3" name="Объект 2"/>
          <p:cNvSpPr>
            <a:spLocks noGrp="1"/>
          </p:cNvSpPr>
          <p:nvPr>
            <p:ph sz="quarter" idx="1"/>
          </p:nvPr>
        </p:nvSpPr>
        <p:spPr>
          <a:xfrm>
            <a:off x="0" y="836712"/>
            <a:ext cx="8964488" cy="3096344"/>
          </a:xfrm>
        </p:spPr>
        <p:txBody>
          <a:bodyPr/>
          <a:lstStyle/>
          <a:p>
            <a:pPr algn="just"/>
            <a:r>
              <a:rPr lang="ru-RU" dirty="0" err="1" smtClean="0"/>
              <a:t>Морфологик</a:t>
            </a:r>
            <a:r>
              <a:rPr lang="ru-RU" dirty="0" smtClean="0"/>
              <a:t> </a:t>
            </a:r>
            <a:r>
              <a:rPr lang="ru-RU" dirty="0" err="1" smtClean="0"/>
              <a:t>тузилиши</a:t>
            </a:r>
            <a:r>
              <a:rPr lang="ru-RU" dirty="0" smtClean="0"/>
              <a:t> </a:t>
            </a:r>
            <a:r>
              <a:rPr lang="ru-RU" dirty="0" err="1"/>
              <a:t>ва</a:t>
            </a:r>
            <a:r>
              <a:rPr lang="ru-RU" dirty="0"/>
              <a:t> </a:t>
            </a:r>
            <a:r>
              <a:rPr lang="ru-RU" dirty="0" err="1"/>
              <a:t>биологиясига</a:t>
            </a:r>
            <a:r>
              <a:rPr lang="ru-RU" dirty="0"/>
              <a:t> </a:t>
            </a:r>
            <a:r>
              <a:rPr lang="ru-RU" dirty="0" err="1"/>
              <a:t>кўра</a:t>
            </a:r>
            <a:r>
              <a:rPr lang="ru-RU" dirty="0"/>
              <a:t> </a:t>
            </a:r>
            <a:r>
              <a:rPr lang="ru-RU" dirty="0" err="1"/>
              <a:t>фасолга</a:t>
            </a:r>
            <a:r>
              <a:rPr lang="ru-RU" dirty="0"/>
              <a:t> </a:t>
            </a:r>
            <a:r>
              <a:rPr lang="ru-RU" dirty="0" err="1"/>
              <a:t>яқин</a:t>
            </a:r>
            <a:r>
              <a:rPr lang="ru-RU" dirty="0"/>
              <a:t> </a:t>
            </a:r>
            <a:r>
              <a:rPr lang="ru-RU" dirty="0" err="1"/>
              <a:t>туради</a:t>
            </a:r>
            <a:r>
              <a:rPr lang="ru-RU" dirty="0"/>
              <a:t>. </a:t>
            </a:r>
            <a:r>
              <a:rPr lang="ru-RU" dirty="0" err="1"/>
              <a:t>Истеьмолда</a:t>
            </a:r>
            <a:r>
              <a:rPr lang="ru-RU" dirty="0"/>
              <a:t> </a:t>
            </a:r>
            <a:r>
              <a:rPr lang="ru-RU" dirty="0" err="1"/>
              <a:t>ловиянинг</a:t>
            </a:r>
            <a:r>
              <a:rPr lang="ru-RU" dirty="0"/>
              <a:t> </a:t>
            </a:r>
            <a:r>
              <a:rPr lang="ru-RU" dirty="0" err="1"/>
              <a:t>кўк</a:t>
            </a:r>
            <a:r>
              <a:rPr lang="ru-RU" dirty="0"/>
              <a:t> </a:t>
            </a:r>
            <a:r>
              <a:rPr lang="ru-RU" dirty="0" err="1"/>
              <a:t>дуккаги</a:t>
            </a:r>
            <a:r>
              <a:rPr lang="ru-RU" dirty="0"/>
              <a:t> </a:t>
            </a:r>
            <a:r>
              <a:rPr lang="ru-RU" dirty="0" err="1"/>
              <a:t>ва</a:t>
            </a:r>
            <a:r>
              <a:rPr lang="ru-RU" dirty="0"/>
              <a:t> </a:t>
            </a:r>
            <a:r>
              <a:rPr lang="ru-RU" dirty="0" err="1"/>
              <a:t>дони</a:t>
            </a:r>
            <a:r>
              <a:rPr lang="ru-RU" dirty="0"/>
              <a:t> </a:t>
            </a:r>
            <a:r>
              <a:rPr lang="ru-RU" dirty="0" err="1"/>
              <a:t>ишлатилади</a:t>
            </a:r>
            <a:r>
              <a:rPr lang="ru-RU" dirty="0"/>
              <a:t>. </a:t>
            </a:r>
            <a:r>
              <a:rPr lang="ru-RU" dirty="0" err="1"/>
              <a:t>Уруғи</a:t>
            </a:r>
            <a:r>
              <a:rPr lang="ru-RU" dirty="0"/>
              <a:t> </a:t>
            </a:r>
            <a:r>
              <a:rPr lang="ru-RU" dirty="0" err="1"/>
              <a:t>унча</a:t>
            </a:r>
            <a:r>
              <a:rPr lang="ru-RU" dirty="0"/>
              <a:t> </a:t>
            </a:r>
            <a:r>
              <a:rPr lang="ru-RU" dirty="0" err="1"/>
              <a:t>йирик</a:t>
            </a:r>
            <a:r>
              <a:rPr lang="ru-RU" dirty="0"/>
              <a:t> </a:t>
            </a:r>
            <a:r>
              <a:rPr lang="ru-RU" dirty="0" err="1"/>
              <a:t>эмас</a:t>
            </a:r>
            <a:r>
              <a:rPr lang="ru-RU" dirty="0"/>
              <a:t>, </a:t>
            </a:r>
            <a:r>
              <a:rPr lang="ru-RU" dirty="0" err="1"/>
              <a:t>буйраксимон</a:t>
            </a:r>
            <a:r>
              <a:rPr lang="ru-RU" dirty="0"/>
              <a:t> </a:t>
            </a:r>
            <a:r>
              <a:rPr lang="ru-RU" dirty="0" err="1"/>
              <a:t>шаклда</a:t>
            </a:r>
            <a:r>
              <a:rPr lang="ru-RU" dirty="0"/>
              <a:t>.</a:t>
            </a:r>
          </a:p>
          <a:p>
            <a:pPr algn="just"/>
            <a:r>
              <a:rPr lang="ru-RU" dirty="0" err="1"/>
              <a:t>Ўзбекистонда</a:t>
            </a:r>
            <a:r>
              <a:rPr lang="ru-RU" dirty="0"/>
              <a:t> </a:t>
            </a:r>
            <a:r>
              <a:rPr lang="ru-RU" dirty="0" err="1"/>
              <a:t>етиштириш</a:t>
            </a:r>
            <a:r>
              <a:rPr lang="ru-RU" dirty="0"/>
              <a:t> </a:t>
            </a:r>
            <a:r>
              <a:rPr lang="ru-RU" dirty="0" err="1"/>
              <a:t>учун</a:t>
            </a:r>
            <a:r>
              <a:rPr lang="ru-RU" dirty="0"/>
              <a:t> </a:t>
            </a:r>
            <a:r>
              <a:rPr lang="ru-RU" dirty="0" err="1"/>
              <a:t>фақат</a:t>
            </a:r>
            <a:r>
              <a:rPr lang="ru-RU" dirty="0"/>
              <a:t> </a:t>
            </a:r>
            <a:r>
              <a:rPr lang="ru-RU" dirty="0" err="1"/>
              <a:t>Олтин</a:t>
            </a:r>
            <a:r>
              <a:rPr lang="ru-RU" dirty="0"/>
              <a:t> нави </a:t>
            </a:r>
            <a:r>
              <a:rPr lang="ru-RU" dirty="0" err="1"/>
              <a:t>районлаштирилган</a:t>
            </a:r>
            <a:r>
              <a:rPr lang="ru-RU" dirty="0"/>
              <a:t>. </a:t>
            </a:r>
            <a:r>
              <a:rPr lang="ru-RU" dirty="0" err="1"/>
              <a:t>Бундан</a:t>
            </a:r>
            <a:r>
              <a:rPr lang="ru-RU" dirty="0"/>
              <a:t> </a:t>
            </a:r>
            <a:r>
              <a:rPr lang="ru-RU" dirty="0" err="1"/>
              <a:t>ташқари</a:t>
            </a:r>
            <a:r>
              <a:rPr lang="ru-RU" dirty="0"/>
              <a:t> </a:t>
            </a:r>
            <a:r>
              <a:rPr lang="ru-RU" dirty="0" err="1"/>
              <a:t>лимская</a:t>
            </a:r>
            <a:r>
              <a:rPr lang="ru-RU" dirty="0"/>
              <a:t> </a:t>
            </a:r>
            <a:r>
              <a:rPr lang="ru-RU" dirty="0" err="1"/>
              <a:t>ёки</a:t>
            </a:r>
            <a:r>
              <a:rPr lang="ru-RU" dirty="0"/>
              <a:t> </a:t>
            </a:r>
            <a:r>
              <a:rPr lang="ru-RU" dirty="0" err="1"/>
              <a:t>ойсимон</a:t>
            </a:r>
            <a:r>
              <a:rPr lang="ru-RU" dirty="0"/>
              <a:t> </a:t>
            </a:r>
            <a:r>
              <a:rPr lang="ru-RU" dirty="0" err="1"/>
              <a:t>Қорақош</a:t>
            </a:r>
            <a:r>
              <a:rPr lang="ru-RU" dirty="0"/>
              <a:t> </a:t>
            </a:r>
            <a:r>
              <a:rPr lang="ru-RU" dirty="0" err="1"/>
              <a:t>навлар</a:t>
            </a:r>
            <a:r>
              <a:rPr lang="ru-RU" dirty="0"/>
              <a:t> </a:t>
            </a:r>
            <a:r>
              <a:rPr lang="ru-RU" dirty="0" err="1"/>
              <a:t>эътиборга</a:t>
            </a:r>
            <a:r>
              <a:rPr lang="ru-RU" dirty="0"/>
              <a:t> </a:t>
            </a:r>
            <a:r>
              <a:rPr lang="ru-RU" dirty="0" err="1"/>
              <a:t>сазовор</a:t>
            </a:r>
            <a:r>
              <a:rPr lang="ru-RU" dirty="0"/>
              <a:t>. </a:t>
            </a:r>
            <a:endParaRPr lang="ru-RU" dirty="0"/>
          </a:p>
        </p:txBody>
      </p:sp>
      <p:pic>
        <p:nvPicPr>
          <p:cNvPr id="6146" name="Picture 2" descr="Картинки по запросу (Phaseolus lunatus 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68" y="4443955"/>
            <a:ext cx="2286000" cy="162877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Phaseolus lunatus 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1816" y="4149080"/>
            <a:ext cx="2962672" cy="222053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Phaseolus lunatus 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5668" y="4147074"/>
            <a:ext cx="3596148" cy="2222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2981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74638"/>
            <a:ext cx="8291264" cy="634082"/>
          </a:xfrm>
        </p:spPr>
        <p:style>
          <a:lnRef idx="2">
            <a:schemeClr val="accent2">
              <a:shade val="50000"/>
            </a:schemeClr>
          </a:lnRef>
          <a:fillRef idx="1">
            <a:schemeClr val="accent2"/>
          </a:fillRef>
          <a:effectRef idx="0">
            <a:schemeClr val="accent2"/>
          </a:effectRef>
          <a:fontRef idx="minor">
            <a:schemeClr val="lt1"/>
          </a:fontRef>
        </p:style>
        <p:txBody>
          <a:bodyPr/>
          <a:lstStyle/>
          <a:p>
            <a:r>
              <a:rPr lang="ru-RU" b="1" dirty="0" err="1"/>
              <a:t>Кам</a:t>
            </a:r>
            <a:r>
              <a:rPr lang="ru-RU" b="1" dirty="0"/>
              <a:t> </a:t>
            </a:r>
            <a:r>
              <a:rPr lang="ru-RU" b="1" dirty="0" err="1"/>
              <a:t>тарқалган</a:t>
            </a:r>
            <a:r>
              <a:rPr lang="ru-RU" b="1" dirty="0"/>
              <a:t> </a:t>
            </a:r>
            <a:r>
              <a:rPr lang="ru-RU" b="1" dirty="0" err="1"/>
              <a:t>сабзавот</a:t>
            </a:r>
            <a:r>
              <a:rPr lang="ru-RU" b="1" dirty="0"/>
              <a:t> </a:t>
            </a:r>
            <a:r>
              <a:rPr lang="ru-RU" b="1" dirty="0" err="1"/>
              <a:t>экинлар</a:t>
            </a:r>
            <a:r>
              <a:rPr lang="ru-RU" dirty="0"/>
              <a:t> </a:t>
            </a:r>
            <a:endParaRPr lang="ru-RU" dirty="0"/>
          </a:p>
        </p:txBody>
      </p:sp>
      <p:sp>
        <p:nvSpPr>
          <p:cNvPr id="3" name="Объект 2"/>
          <p:cNvSpPr>
            <a:spLocks noGrp="1"/>
          </p:cNvSpPr>
          <p:nvPr>
            <p:ph sz="quarter" idx="1"/>
          </p:nvPr>
        </p:nvSpPr>
        <p:spPr>
          <a:xfrm>
            <a:off x="3923928" y="1268760"/>
            <a:ext cx="4964088" cy="4572000"/>
          </a:xfrm>
        </p:spPr>
        <p:txBody>
          <a:bodyPr/>
          <a:lstStyle/>
          <a:p>
            <a:pPr algn="just"/>
            <a:r>
              <a:rPr lang="uz-Cyrl-UZ" sz="2000" b="1" dirty="0"/>
              <a:t>Райҳон ёки Базилик (Ocimum Basilicum)</a:t>
            </a:r>
            <a:r>
              <a:rPr lang="uz-Cyrl-UZ" sz="2000" dirty="0"/>
              <a:t> - лабгуллилар (Labiatae) оиласига кирувчи бир йиллик ўсимлик. Барча ер устки қисмлари эфир мойларига бой бўлиб, хушбўй ҳид таратиб туради. Шунинг учун озиқ-овқатга таъм бериш учун зиравор сифатида кенг ишлатилади. Бундан ташқари, каротин ва рутин моддаларига ҳам бой. </a:t>
            </a:r>
            <a:endParaRPr lang="ru-RU" sz="2000" dirty="0"/>
          </a:p>
          <a:p>
            <a:pPr algn="just"/>
            <a:r>
              <a:rPr lang="uz-Cyrl-UZ" sz="2000" dirty="0"/>
              <a:t>Райҳондан табобатда ва саноатда чанқоқни қондирувчи совуқ ичимликлар тайёрлашда ҳам фойдаланиш мумкин. </a:t>
            </a:r>
            <a:endParaRPr lang="ru-RU" sz="2000" dirty="0"/>
          </a:p>
          <a:p>
            <a:pPr algn="just"/>
            <a:r>
              <a:rPr lang="ru-RU" sz="2000" dirty="0" err="1"/>
              <a:t>Ўзбекистонда</a:t>
            </a:r>
            <a:r>
              <a:rPr lang="ru-RU" sz="2000" dirty="0"/>
              <a:t> </a:t>
            </a:r>
            <a:r>
              <a:rPr lang="ru-RU" sz="2000" dirty="0" err="1"/>
              <a:t>ош</a:t>
            </a:r>
            <a:r>
              <a:rPr lang="ru-RU" sz="2000" dirty="0"/>
              <a:t> </a:t>
            </a:r>
            <a:r>
              <a:rPr lang="ru-RU" sz="2000" dirty="0" err="1"/>
              <a:t>райҳон</a:t>
            </a:r>
            <a:r>
              <a:rPr lang="ru-RU" sz="2000" dirty="0"/>
              <a:t>, салат </a:t>
            </a:r>
            <a:r>
              <a:rPr lang="ru-RU" sz="2000" dirty="0" err="1"/>
              <a:t>райҳон</a:t>
            </a:r>
            <a:r>
              <a:rPr lang="ru-RU" sz="2000" dirty="0"/>
              <a:t> </a:t>
            </a:r>
            <a:r>
              <a:rPr lang="ru-RU" sz="2000" dirty="0" err="1"/>
              <a:t>навлари</a:t>
            </a:r>
            <a:r>
              <a:rPr lang="ru-RU" sz="2000" dirty="0"/>
              <a:t> </a:t>
            </a:r>
            <a:r>
              <a:rPr lang="ru-RU" sz="2000" dirty="0" err="1"/>
              <a:t>экилади</a:t>
            </a:r>
            <a:r>
              <a:rPr lang="ru-RU" sz="2000" dirty="0"/>
              <a:t>.</a:t>
            </a:r>
          </a:p>
          <a:p>
            <a:pPr algn="just"/>
            <a:endParaRPr lang="ru-RU" sz="2000" dirty="0"/>
          </a:p>
        </p:txBody>
      </p:sp>
      <p:pic>
        <p:nvPicPr>
          <p:cNvPr id="7170" name="Picture 2" descr="Картинки по запросу базил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базил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933056"/>
            <a:ext cx="3293393" cy="2197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4158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706090"/>
          </a:xfrm>
        </p:spPr>
        <p:txBody>
          <a:bodyPr/>
          <a:lstStyle/>
          <a:p>
            <a:r>
              <a:rPr lang="ru-RU" b="1" dirty="0"/>
              <a:t>Бамия (</a:t>
            </a:r>
            <a:r>
              <a:rPr lang="en-US" b="1" dirty="0"/>
              <a:t>Hibiscus </a:t>
            </a:r>
            <a:r>
              <a:rPr lang="en-US" b="1" dirty="0" err="1"/>
              <a:t>esculentes</a:t>
            </a:r>
            <a:r>
              <a:rPr lang="ru-RU" b="1" dirty="0"/>
              <a:t>)</a:t>
            </a:r>
            <a:endParaRPr lang="ru-RU" dirty="0"/>
          </a:p>
        </p:txBody>
      </p:sp>
      <p:sp>
        <p:nvSpPr>
          <p:cNvPr id="3" name="Объект 2"/>
          <p:cNvSpPr>
            <a:spLocks noGrp="1"/>
          </p:cNvSpPr>
          <p:nvPr>
            <p:ph sz="quarter" idx="1"/>
          </p:nvPr>
        </p:nvSpPr>
        <p:spPr>
          <a:xfrm>
            <a:off x="179512" y="836712"/>
            <a:ext cx="8276456" cy="3384376"/>
          </a:xfrm>
        </p:spPr>
        <p:txBody>
          <a:bodyPr/>
          <a:lstStyle/>
          <a:p>
            <a:pPr algn="just"/>
            <a:r>
              <a:rPr lang="ru-RU" sz="2400" dirty="0" err="1" smtClean="0"/>
              <a:t>Гулхайригуллилар</a:t>
            </a:r>
            <a:r>
              <a:rPr lang="ru-RU" sz="2400" dirty="0" smtClean="0"/>
              <a:t> (</a:t>
            </a:r>
            <a:r>
              <a:rPr lang="en-US" sz="2400" dirty="0" err="1"/>
              <a:t>Malvace</a:t>
            </a:r>
            <a:r>
              <a:rPr lang="uz-Cyrl-UZ" sz="2400" dirty="0"/>
              <a:t>а</a:t>
            </a:r>
            <a:r>
              <a:rPr lang="en-US" sz="2400" dirty="0"/>
              <a:t>e</a:t>
            </a:r>
            <a:r>
              <a:rPr lang="ru-RU" sz="2400" dirty="0"/>
              <a:t>) </a:t>
            </a:r>
            <a:r>
              <a:rPr lang="ru-RU" sz="2400" dirty="0" err="1"/>
              <a:t>оиласига</a:t>
            </a:r>
            <a:r>
              <a:rPr lang="ru-RU" sz="2400" dirty="0"/>
              <a:t> </a:t>
            </a:r>
            <a:r>
              <a:rPr lang="ru-RU" sz="2400" dirty="0" err="1"/>
              <a:t>кирувчи</a:t>
            </a:r>
            <a:r>
              <a:rPr lang="ru-RU" sz="2400" dirty="0"/>
              <a:t>, </a:t>
            </a:r>
            <a:r>
              <a:rPr lang="ru-RU" sz="2400" dirty="0" err="1"/>
              <a:t>бир</a:t>
            </a:r>
            <a:r>
              <a:rPr lang="ru-RU" sz="2400" dirty="0"/>
              <a:t> </a:t>
            </a:r>
            <a:r>
              <a:rPr lang="ru-RU" sz="2400" dirty="0" err="1"/>
              <a:t>йиллик</a:t>
            </a:r>
            <a:r>
              <a:rPr lang="ru-RU" sz="2400" dirty="0"/>
              <a:t> </a:t>
            </a:r>
            <a:r>
              <a:rPr lang="ru-RU" sz="2400" dirty="0" err="1"/>
              <a:t>ўсимлик</a:t>
            </a:r>
            <a:r>
              <a:rPr lang="ru-RU" sz="2400" dirty="0"/>
              <a:t>. </a:t>
            </a:r>
            <a:r>
              <a:rPr lang="ru-RU" sz="2400" dirty="0" err="1"/>
              <a:t>Истеъмолда</a:t>
            </a:r>
            <a:r>
              <a:rPr lang="ru-RU" sz="2400" dirty="0"/>
              <a:t> 3-5 </a:t>
            </a:r>
            <a:r>
              <a:rPr lang="ru-RU" sz="2400" dirty="0" err="1"/>
              <a:t>кунлик</a:t>
            </a:r>
            <a:r>
              <a:rPr lang="ru-RU" sz="2400" dirty="0"/>
              <a:t> </a:t>
            </a:r>
            <a:r>
              <a:rPr lang="ru-RU" sz="2400" dirty="0" err="1"/>
              <a:t>мева</a:t>
            </a:r>
            <a:r>
              <a:rPr lang="ru-RU" sz="2400" dirty="0"/>
              <a:t> </a:t>
            </a:r>
            <a:r>
              <a:rPr lang="ru-RU" sz="2400" dirty="0" err="1"/>
              <a:t>тугунчаси</a:t>
            </a:r>
            <a:r>
              <a:rPr lang="ru-RU" sz="2400" dirty="0"/>
              <a:t> </a:t>
            </a:r>
            <a:r>
              <a:rPr lang="ru-RU" sz="2400" dirty="0" err="1"/>
              <a:t>пишириб</a:t>
            </a:r>
            <a:r>
              <a:rPr lang="ru-RU" sz="2400" dirty="0"/>
              <a:t> </a:t>
            </a:r>
            <a:r>
              <a:rPr lang="ru-RU" sz="2400" dirty="0" err="1"/>
              <a:t>ёки</a:t>
            </a:r>
            <a:r>
              <a:rPr lang="ru-RU" sz="2400" dirty="0"/>
              <a:t> </a:t>
            </a:r>
            <a:r>
              <a:rPr lang="ru-RU" sz="2400" dirty="0" err="1"/>
              <a:t>қоврилиб</a:t>
            </a:r>
            <a:r>
              <a:rPr lang="ru-RU" sz="2400" dirty="0"/>
              <a:t> </a:t>
            </a:r>
            <a:r>
              <a:rPr lang="ru-RU" sz="2400" dirty="0" err="1"/>
              <a:t>ишлатилади</a:t>
            </a:r>
            <a:r>
              <a:rPr lang="ru-RU" sz="2400" dirty="0"/>
              <a:t>. Бамия </a:t>
            </a:r>
            <a:r>
              <a:rPr lang="ru-RU" sz="2400" dirty="0" err="1"/>
              <a:t>меваси</a:t>
            </a:r>
            <a:r>
              <a:rPr lang="ru-RU" sz="2400" dirty="0"/>
              <a:t> </a:t>
            </a:r>
            <a:r>
              <a:rPr lang="ru-RU" sz="2400" dirty="0" err="1"/>
              <a:t>узунчоқ</a:t>
            </a:r>
            <a:r>
              <a:rPr lang="ru-RU" sz="2400" dirty="0"/>
              <a:t> </a:t>
            </a:r>
            <a:r>
              <a:rPr lang="ru-RU" sz="2400" dirty="0" err="1"/>
              <a:t>кўсак</a:t>
            </a:r>
            <a:r>
              <a:rPr lang="ru-RU" sz="2400" dirty="0"/>
              <a:t> </a:t>
            </a:r>
            <a:r>
              <a:rPr lang="ru-RU" sz="2400" dirty="0" err="1"/>
              <a:t>бўлиб</a:t>
            </a:r>
            <a:r>
              <a:rPr lang="ru-RU" sz="2400" dirty="0"/>
              <a:t> </a:t>
            </a:r>
            <a:r>
              <a:rPr lang="ru-RU" sz="2400" dirty="0" err="1"/>
              <a:t>қимматбаҳо</a:t>
            </a:r>
            <a:r>
              <a:rPr lang="ru-RU" sz="2400" dirty="0"/>
              <a:t> </a:t>
            </a:r>
            <a:r>
              <a:rPr lang="ru-RU" sz="2400" dirty="0" err="1"/>
              <a:t>озиқ-овқат</a:t>
            </a:r>
            <a:r>
              <a:rPr lang="ru-RU" sz="2400" dirty="0"/>
              <a:t> </a:t>
            </a:r>
            <a:r>
              <a:rPr lang="ru-RU" sz="2400" dirty="0" err="1"/>
              <a:t>ҳисобланади</a:t>
            </a:r>
            <a:r>
              <a:rPr lang="ru-RU" sz="2400" dirty="0"/>
              <a:t>. </a:t>
            </a:r>
            <a:r>
              <a:rPr lang="ru-RU" sz="2400" dirty="0" err="1"/>
              <a:t>Оқсил</a:t>
            </a:r>
            <a:r>
              <a:rPr lang="ru-RU" sz="2400" dirty="0"/>
              <a:t> </a:t>
            </a:r>
            <a:r>
              <a:rPr lang="ru-RU" sz="2400" dirty="0" err="1"/>
              <a:t>моддаларига</a:t>
            </a:r>
            <a:r>
              <a:rPr lang="ru-RU" sz="2400" dirty="0"/>
              <a:t> бой, </a:t>
            </a:r>
            <a:r>
              <a:rPr lang="ru-RU" sz="2400" dirty="0" err="1"/>
              <a:t>витаминларни</a:t>
            </a:r>
            <a:r>
              <a:rPr lang="ru-RU" sz="2400" dirty="0"/>
              <a:t> </a:t>
            </a:r>
            <a:r>
              <a:rPr lang="ru-RU" sz="2400" dirty="0" err="1"/>
              <a:t>кўп</a:t>
            </a:r>
            <a:r>
              <a:rPr lang="ru-RU" sz="2400" dirty="0"/>
              <a:t> </a:t>
            </a:r>
            <a:r>
              <a:rPr lang="ru-RU" sz="2400" dirty="0" err="1"/>
              <a:t>сақловчи</a:t>
            </a:r>
            <a:r>
              <a:rPr lang="ru-RU" sz="2400" dirty="0"/>
              <a:t> </a:t>
            </a:r>
            <a:r>
              <a:rPr lang="ru-RU" sz="2400" dirty="0" err="1"/>
              <a:t>меваси</a:t>
            </a:r>
            <a:r>
              <a:rPr lang="ru-RU" sz="2400" dirty="0"/>
              <a:t> </a:t>
            </a:r>
            <a:r>
              <a:rPr lang="ru-RU" sz="2400" dirty="0" err="1"/>
              <a:t>табобатда</a:t>
            </a:r>
            <a:r>
              <a:rPr lang="ru-RU" sz="2400" dirty="0"/>
              <a:t> </a:t>
            </a:r>
            <a:br>
              <a:rPr lang="ru-RU" sz="2400" dirty="0"/>
            </a:br>
            <a:r>
              <a:rPr lang="ru-RU" sz="2400" dirty="0" err="1"/>
              <a:t>ошқозон</a:t>
            </a:r>
            <a:r>
              <a:rPr lang="ru-RU" sz="2400" dirty="0"/>
              <a:t> </a:t>
            </a:r>
            <a:r>
              <a:rPr lang="ru-RU" sz="2400" dirty="0" err="1"/>
              <a:t>касалликлари</a:t>
            </a:r>
            <a:r>
              <a:rPr lang="ru-RU" sz="2400" dirty="0"/>
              <a:t> </a:t>
            </a:r>
            <a:r>
              <a:rPr lang="ru-RU" sz="2400" dirty="0" err="1"/>
              <a:t>билан</a:t>
            </a:r>
            <a:r>
              <a:rPr lang="ru-RU" sz="2400" dirty="0"/>
              <a:t> </a:t>
            </a:r>
            <a:r>
              <a:rPr lang="ru-RU" sz="2400" dirty="0" err="1"/>
              <a:t>оғриган</a:t>
            </a:r>
            <a:r>
              <a:rPr lang="ru-RU" sz="2400" dirty="0"/>
              <a:t> </a:t>
            </a:r>
            <a:r>
              <a:rPr lang="ru-RU" sz="2400" dirty="0" err="1"/>
              <a:t>беморларга</a:t>
            </a:r>
            <a:r>
              <a:rPr lang="ru-RU" sz="2400" dirty="0"/>
              <a:t> </a:t>
            </a:r>
            <a:r>
              <a:rPr lang="ru-RU" sz="2400" dirty="0" err="1"/>
              <a:t>парҳезли</a:t>
            </a:r>
            <a:r>
              <a:rPr lang="ru-RU" sz="2400" dirty="0"/>
              <a:t> </a:t>
            </a:r>
            <a:r>
              <a:rPr lang="ru-RU" sz="2400" dirty="0" err="1"/>
              <a:t>овқат</a:t>
            </a:r>
            <a:r>
              <a:rPr lang="ru-RU" sz="2400" dirty="0"/>
              <a:t> </a:t>
            </a:r>
            <a:r>
              <a:rPr lang="ru-RU" sz="2400" dirty="0" err="1"/>
              <a:t>сифатида</a:t>
            </a:r>
            <a:r>
              <a:rPr lang="ru-RU" sz="2400" dirty="0"/>
              <a:t> </a:t>
            </a:r>
            <a:r>
              <a:rPr lang="ru-RU" sz="2400" dirty="0" err="1"/>
              <a:t>пишириб</a:t>
            </a:r>
            <a:r>
              <a:rPr lang="ru-RU" sz="2400" dirty="0"/>
              <a:t> </a:t>
            </a:r>
            <a:r>
              <a:rPr lang="ru-RU" sz="2400" dirty="0" err="1"/>
              <a:t>берилиши</a:t>
            </a:r>
            <a:r>
              <a:rPr lang="ru-RU" sz="2400" dirty="0"/>
              <a:t> </a:t>
            </a:r>
            <a:r>
              <a:rPr lang="ru-RU" sz="2400" dirty="0" err="1"/>
              <a:t>тавсия</a:t>
            </a:r>
            <a:r>
              <a:rPr lang="ru-RU" sz="2400" dirty="0"/>
              <a:t> </a:t>
            </a:r>
            <a:r>
              <a:rPr lang="ru-RU" sz="2400" dirty="0" err="1"/>
              <a:t>этилади</a:t>
            </a:r>
            <a:r>
              <a:rPr lang="ru-RU" sz="2400" dirty="0"/>
              <a:t>. </a:t>
            </a:r>
            <a:endParaRPr lang="ru-RU" sz="2400" dirty="0"/>
          </a:p>
        </p:txBody>
      </p:sp>
      <p:pic>
        <p:nvPicPr>
          <p:cNvPr id="8194" name="Picture 2" descr="Картинки по запросу Бам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2970" y="3861048"/>
            <a:ext cx="4311030" cy="287148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Бам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8300" y="4365946"/>
            <a:ext cx="2962300" cy="2221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6404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95536" y="332656"/>
            <a:ext cx="4752528" cy="6120680"/>
          </a:xfrm>
        </p:spPr>
        <p:txBody>
          <a:bodyPr/>
          <a:lstStyle/>
          <a:p>
            <a:pPr algn="just"/>
            <a:r>
              <a:rPr lang="ru-RU" sz="2800" b="1" dirty="0"/>
              <a:t>Физалис (</a:t>
            </a:r>
            <a:r>
              <a:rPr lang="en-US" sz="2800" b="1" dirty="0" err="1"/>
              <a:t>Phusalis</a:t>
            </a:r>
            <a:r>
              <a:rPr lang="en-US" sz="2800" b="1" dirty="0"/>
              <a:t> </a:t>
            </a:r>
            <a:r>
              <a:rPr lang="en-US" sz="2800" b="1" dirty="0" err="1"/>
              <a:t>aeovata</a:t>
            </a:r>
            <a:r>
              <a:rPr lang="en-US" sz="2800" b="1" dirty="0"/>
              <a:t> </a:t>
            </a:r>
            <a:r>
              <a:rPr lang="en-US" sz="2800" b="1" dirty="0" err="1"/>
              <a:t>jacg</a:t>
            </a:r>
            <a:r>
              <a:rPr lang="en-US" sz="2800" b="1" dirty="0"/>
              <a:t> </a:t>
            </a:r>
            <a:r>
              <a:rPr lang="en-US" sz="2800" b="1" dirty="0" err="1"/>
              <a:t>pubescens</a:t>
            </a:r>
            <a:r>
              <a:rPr lang="ru-RU" sz="2800" b="1" dirty="0"/>
              <a:t>) </a:t>
            </a:r>
            <a:r>
              <a:rPr lang="ru-RU" sz="2800" dirty="0"/>
              <a:t>- </a:t>
            </a:r>
            <a:r>
              <a:rPr lang="ru-RU" sz="2800" dirty="0" err="1"/>
              <a:t>томатдошлар</a:t>
            </a:r>
            <a:r>
              <a:rPr lang="ru-RU" sz="2800" dirty="0"/>
              <a:t> (</a:t>
            </a:r>
            <a:r>
              <a:rPr lang="en-US" sz="2800" dirty="0" err="1"/>
              <a:t>Solanaceae</a:t>
            </a:r>
            <a:r>
              <a:rPr lang="ru-RU" sz="2800" dirty="0"/>
              <a:t>) - </a:t>
            </a:r>
            <a:r>
              <a:rPr lang="ru-RU" sz="2800" dirty="0" err="1"/>
              <a:t>оиласига</a:t>
            </a:r>
            <a:r>
              <a:rPr lang="ru-RU" sz="2800" dirty="0"/>
              <a:t> </a:t>
            </a:r>
            <a:r>
              <a:rPr lang="ru-RU" sz="2800" dirty="0" err="1"/>
              <a:t>кирувчи</a:t>
            </a:r>
            <a:r>
              <a:rPr lang="ru-RU" sz="2800" dirty="0"/>
              <a:t>, </a:t>
            </a:r>
            <a:r>
              <a:rPr lang="ru-RU" sz="2800" dirty="0" err="1"/>
              <a:t>бир</a:t>
            </a:r>
            <a:r>
              <a:rPr lang="ru-RU" sz="2800" dirty="0"/>
              <a:t> </a:t>
            </a:r>
            <a:r>
              <a:rPr lang="ru-RU" sz="2800" dirty="0" err="1"/>
              <a:t>йиллик</a:t>
            </a:r>
            <a:r>
              <a:rPr lang="ru-RU" sz="2800" dirty="0"/>
              <a:t> </a:t>
            </a:r>
            <a:r>
              <a:rPr lang="ru-RU" sz="2800" dirty="0" err="1"/>
              <a:t>экин</a:t>
            </a:r>
            <a:r>
              <a:rPr lang="ru-RU" sz="2800" dirty="0"/>
              <a:t> </a:t>
            </a:r>
            <a:r>
              <a:rPr lang="ru-RU" sz="2800" dirty="0" err="1"/>
              <a:t>бўлиб</a:t>
            </a:r>
            <a:r>
              <a:rPr lang="ru-RU" sz="2800" dirty="0"/>
              <a:t> </a:t>
            </a:r>
            <a:r>
              <a:rPr lang="ru-RU" sz="2800" dirty="0" err="1"/>
              <a:t>Ўзбекистонда</a:t>
            </a:r>
            <a:r>
              <a:rPr lang="ru-RU" sz="2800" dirty="0"/>
              <a:t> </a:t>
            </a:r>
            <a:r>
              <a:rPr lang="ru-RU" sz="2800" dirty="0" err="1"/>
              <a:t>янги</a:t>
            </a:r>
            <a:r>
              <a:rPr lang="ru-RU" sz="2800" dirty="0"/>
              <a:t> </a:t>
            </a:r>
            <a:r>
              <a:rPr lang="ru-RU" sz="2800" dirty="0" err="1"/>
              <a:t>резавор</a:t>
            </a:r>
            <a:r>
              <a:rPr lang="ru-RU" sz="2800" dirty="0"/>
              <a:t> </a:t>
            </a:r>
            <a:r>
              <a:rPr lang="ru-RU" sz="2800" dirty="0" err="1"/>
              <a:t>сабзавот</a:t>
            </a:r>
            <a:r>
              <a:rPr lang="ru-RU" sz="2800" dirty="0"/>
              <a:t> </a:t>
            </a:r>
            <a:r>
              <a:rPr lang="ru-RU" sz="2800" dirty="0" err="1"/>
              <a:t>экин</a:t>
            </a:r>
            <a:r>
              <a:rPr lang="ru-RU" sz="2800" dirty="0"/>
              <a:t> </a:t>
            </a:r>
            <a:r>
              <a:rPr lang="ru-RU" sz="2800" dirty="0" err="1"/>
              <a:t>ҳисобланади</a:t>
            </a:r>
            <a:r>
              <a:rPr lang="ru-RU" sz="2800" dirty="0"/>
              <a:t>. </a:t>
            </a:r>
          </a:p>
          <a:p>
            <a:pPr algn="just"/>
            <a:r>
              <a:rPr lang="ru-RU" sz="2800" dirty="0" err="1"/>
              <a:t>Истеъмолда</a:t>
            </a:r>
            <a:r>
              <a:rPr lang="ru-RU" sz="2800" dirty="0"/>
              <a:t> </a:t>
            </a:r>
            <a:r>
              <a:rPr lang="ru-RU" sz="2800" dirty="0" err="1"/>
              <a:t>резавор</a:t>
            </a:r>
            <a:r>
              <a:rPr lang="ru-RU" sz="2800" dirty="0"/>
              <a:t> </a:t>
            </a:r>
            <a:r>
              <a:rPr lang="ru-RU" sz="2800" dirty="0" err="1"/>
              <a:t>меваси</a:t>
            </a:r>
            <a:r>
              <a:rPr lang="ru-RU" sz="2800" dirty="0"/>
              <a:t> </a:t>
            </a:r>
            <a:r>
              <a:rPr lang="ru-RU" sz="2800" dirty="0" err="1"/>
              <a:t>янгилигича</a:t>
            </a:r>
            <a:r>
              <a:rPr lang="ru-RU" sz="2800" dirty="0"/>
              <a:t>, </a:t>
            </a:r>
            <a:r>
              <a:rPr lang="ru-RU" sz="2800" dirty="0" err="1"/>
              <a:t>қуритилган</a:t>
            </a:r>
            <a:r>
              <a:rPr lang="ru-RU" sz="2800" dirty="0"/>
              <a:t> </a:t>
            </a:r>
            <a:r>
              <a:rPr lang="ru-RU" sz="2800" dirty="0" err="1"/>
              <a:t>ҳолда</a:t>
            </a:r>
            <a:r>
              <a:rPr lang="ru-RU" sz="2800" dirty="0"/>
              <a:t> </a:t>
            </a:r>
            <a:r>
              <a:rPr lang="ru-RU" sz="2800" dirty="0" err="1"/>
              <a:t>ишлатилиб</a:t>
            </a:r>
            <a:r>
              <a:rPr lang="ru-RU" sz="2800" dirty="0"/>
              <a:t>, </a:t>
            </a:r>
            <a:r>
              <a:rPr lang="ru-RU" sz="2800" dirty="0" err="1"/>
              <a:t>ундан</a:t>
            </a:r>
            <a:r>
              <a:rPr lang="ru-RU" sz="2800" dirty="0"/>
              <a:t> </a:t>
            </a:r>
            <a:r>
              <a:rPr lang="ru-RU" sz="2800" dirty="0" err="1"/>
              <a:t>мураббо</a:t>
            </a:r>
            <a:r>
              <a:rPr lang="ru-RU" sz="2800" dirty="0"/>
              <a:t> </a:t>
            </a:r>
            <a:r>
              <a:rPr lang="ru-RU" sz="2800" dirty="0" err="1"/>
              <a:t>ҳам</a:t>
            </a:r>
            <a:r>
              <a:rPr lang="ru-RU" sz="2800" dirty="0"/>
              <a:t> тай</a:t>
            </a:r>
            <a:r>
              <a:rPr lang="uz-Cyrl-UZ" sz="2800" dirty="0"/>
              <a:t>ё</a:t>
            </a:r>
            <a:r>
              <a:rPr lang="ru-RU" sz="2800" dirty="0" err="1"/>
              <a:t>рлаш</a:t>
            </a:r>
            <a:r>
              <a:rPr lang="ru-RU" sz="2800" dirty="0"/>
              <a:t> </a:t>
            </a:r>
            <a:r>
              <a:rPr lang="ru-RU" sz="2800" dirty="0" err="1"/>
              <a:t>мумкин</a:t>
            </a:r>
            <a:endParaRPr lang="ru-RU" sz="2800" dirty="0"/>
          </a:p>
        </p:txBody>
      </p:sp>
      <p:pic>
        <p:nvPicPr>
          <p:cNvPr id="9218" name="Picture 2" descr="Картинки по запросу Физали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8405" y="548680"/>
            <a:ext cx="312420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Физал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0005" y="3645024"/>
            <a:ext cx="3362600"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24860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139952" y="404664"/>
            <a:ext cx="4752528" cy="6120680"/>
          </a:xfrm>
        </p:spPr>
        <p:txBody>
          <a:bodyPr>
            <a:normAutofit fontScale="77500" lnSpcReduction="20000"/>
          </a:bodyPr>
          <a:lstStyle/>
          <a:p>
            <a:pPr algn="just"/>
            <a:r>
              <a:rPr lang="ru-RU" sz="2800" b="1" dirty="0" err="1"/>
              <a:t>Ровоч</a:t>
            </a:r>
            <a:r>
              <a:rPr lang="ru-RU" sz="2800" b="1" dirty="0"/>
              <a:t> (</a:t>
            </a:r>
            <a:r>
              <a:rPr lang="en-US" sz="2800" b="1" dirty="0"/>
              <a:t>Rheum </a:t>
            </a:r>
            <a:r>
              <a:rPr lang="en-US" sz="2800" b="1" dirty="0" err="1"/>
              <a:t>undulatum</a:t>
            </a:r>
            <a:r>
              <a:rPr lang="en-US" sz="2800" b="1" dirty="0"/>
              <a:t>) - </a:t>
            </a:r>
            <a:r>
              <a:rPr lang="ru-RU" sz="2800" b="1" dirty="0" err="1"/>
              <a:t>торонгулдошлар</a:t>
            </a:r>
            <a:r>
              <a:rPr lang="ru-RU" sz="2800" b="1" dirty="0"/>
              <a:t> (</a:t>
            </a:r>
            <a:r>
              <a:rPr lang="en-US" sz="2800" b="1" dirty="0" err="1"/>
              <a:t>Polygonaceae</a:t>
            </a:r>
            <a:r>
              <a:rPr lang="en-US" sz="2800" b="1" dirty="0"/>
              <a:t>) </a:t>
            </a:r>
            <a:r>
              <a:rPr lang="ru-RU" sz="2800" b="1" dirty="0" err="1"/>
              <a:t>оиласига</a:t>
            </a:r>
            <a:r>
              <a:rPr lang="ru-RU" sz="2800" b="1" dirty="0"/>
              <a:t> </a:t>
            </a:r>
            <a:r>
              <a:rPr lang="ru-RU" sz="2800" b="1" dirty="0" err="1"/>
              <a:t>оид</a:t>
            </a:r>
            <a:r>
              <a:rPr lang="ru-RU" sz="2800" b="1" dirty="0"/>
              <a:t> </a:t>
            </a:r>
            <a:r>
              <a:rPr lang="ru-RU" sz="2800" b="1" dirty="0" err="1"/>
              <a:t>кўп</a:t>
            </a:r>
            <a:r>
              <a:rPr lang="ru-RU" sz="2800" b="1" dirty="0"/>
              <a:t> </a:t>
            </a:r>
            <a:r>
              <a:rPr lang="ru-RU" sz="2800" b="1" dirty="0" err="1"/>
              <a:t>йиллик</a:t>
            </a:r>
            <a:r>
              <a:rPr lang="ru-RU" sz="2800" b="1" dirty="0"/>
              <a:t> </a:t>
            </a:r>
            <a:r>
              <a:rPr lang="ru-RU" sz="2800" b="1" dirty="0" err="1"/>
              <a:t>ўсимлик</a:t>
            </a:r>
            <a:r>
              <a:rPr lang="ru-RU" sz="2800" b="1" dirty="0"/>
              <a:t>. </a:t>
            </a:r>
            <a:r>
              <a:rPr lang="ru-RU" sz="2800" b="1" dirty="0" err="1"/>
              <a:t>Бир</a:t>
            </a:r>
            <a:r>
              <a:rPr lang="ru-RU" sz="2800" b="1" dirty="0"/>
              <a:t> </a:t>
            </a:r>
            <a:r>
              <a:rPr lang="ru-RU" sz="2800" b="1" dirty="0" err="1"/>
              <a:t>экилгандан</a:t>
            </a:r>
            <a:r>
              <a:rPr lang="ru-RU" sz="2800" b="1" dirty="0"/>
              <a:t> 10-12 </a:t>
            </a:r>
            <a:r>
              <a:rPr lang="ru-RU" sz="2800" b="1" dirty="0" err="1"/>
              <a:t>йилгача</a:t>
            </a:r>
            <a:r>
              <a:rPr lang="ru-RU" sz="2800" b="1" dirty="0"/>
              <a:t> </a:t>
            </a:r>
            <a:r>
              <a:rPr lang="ru-RU" sz="2800" b="1" dirty="0" err="1"/>
              <a:t>ҳосил</a:t>
            </a:r>
            <a:r>
              <a:rPr lang="ru-RU" sz="2800" b="1" dirty="0"/>
              <a:t> </a:t>
            </a:r>
            <a:r>
              <a:rPr lang="ru-RU" sz="2800" b="1" dirty="0" err="1"/>
              <a:t>бериши</a:t>
            </a:r>
            <a:r>
              <a:rPr lang="ru-RU" sz="2800" b="1" dirty="0"/>
              <a:t> </a:t>
            </a:r>
            <a:r>
              <a:rPr lang="ru-RU" sz="2800" b="1" dirty="0" err="1"/>
              <a:t>мумкин</a:t>
            </a:r>
            <a:r>
              <a:rPr lang="ru-RU" sz="2800" b="1" dirty="0"/>
              <a:t>. </a:t>
            </a:r>
            <a:r>
              <a:rPr lang="ru-RU" sz="2800" b="1" dirty="0" err="1"/>
              <a:t>Истеъмолга</a:t>
            </a:r>
            <a:r>
              <a:rPr lang="ru-RU" sz="2800" b="1" dirty="0"/>
              <a:t> </a:t>
            </a:r>
            <a:r>
              <a:rPr lang="ru-RU" sz="2800" b="1" dirty="0" err="1"/>
              <a:t>йўғон</a:t>
            </a:r>
            <a:r>
              <a:rPr lang="ru-RU" sz="2800" b="1" dirty="0"/>
              <a:t>, </a:t>
            </a:r>
            <a:r>
              <a:rPr lang="ru-RU" sz="2800" b="1" dirty="0" err="1"/>
              <a:t>этли</a:t>
            </a:r>
            <a:r>
              <a:rPr lang="ru-RU" sz="2800" b="1" dirty="0"/>
              <a:t> </a:t>
            </a:r>
            <a:r>
              <a:rPr lang="ru-RU" sz="2800" b="1" dirty="0" err="1"/>
              <a:t>барг</a:t>
            </a:r>
            <a:r>
              <a:rPr lang="ru-RU" sz="2800" b="1" dirty="0"/>
              <a:t> банди </a:t>
            </a:r>
            <a:r>
              <a:rPr lang="ru-RU" sz="2800" b="1" dirty="0" err="1"/>
              <a:t>ишлатилади</a:t>
            </a:r>
            <a:r>
              <a:rPr lang="ru-RU" sz="2800" b="1" dirty="0"/>
              <a:t>. </a:t>
            </a:r>
            <a:r>
              <a:rPr lang="ru-RU" sz="2800" b="1" dirty="0" err="1"/>
              <a:t>Унинг</a:t>
            </a:r>
            <a:r>
              <a:rPr lang="ru-RU" sz="2800" b="1" dirty="0"/>
              <a:t> </a:t>
            </a:r>
            <a:r>
              <a:rPr lang="ru-RU" sz="2800" b="1" dirty="0" err="1"/>
              <a:t>таркибида</a:t>
            </a:r>
            <a:r>
              <a:rPr lang="ru-RU" sz="2800" b="1" dirty="0"/>
              <a:t> 2 % </a:t>
            </a:r>
            <a:r>
              <a:rPr lang="ru-RU" sz="2800" b="1" dirty="0" err="1"/>
              <a:t>қанд</a:t>
            </a:r>
            <a:r>
              <a:rPr lang="ru-RU" sz="2800" b="1" dirty="0"/>
              <a:t> </a:t>
            </a:r>
            <a:r>
              <a:rPr lang="ru-RU" sz="2800" b="1" dirty="0" err="1"/>
              <a:t>ва</a:t>
            </a:r>
            <a:r>
              <a:rPr lang="ru-RU" sz="2800" b="1" dirty="0"/>
              <a:t> 3,5 % </a:t>
            </a:r>
            <a:r>
              <a:rPr lang="ru-RU" sz="2800" b="1" dirty="0" err="1"/>
              <a:t>ча</a:t>
            </a:r>
            <a:r>
              <a:rPr lang="ru-RU" sz="2800" b="1" dirty="0"/>
              <a:t> органик </a:t>
            </a:r>
            <a:r>
              <a:rPr lang="ru-RU" sz="2800" b="1" dirty="0" err="1"/>
              <a:t>кислоталар</a:t>
            </a:r>
            <a:r>
              <a:rPr lang="ru-RU" sz="2800" b="1" dirty="0"/>
              <a:t> </a:t>
            </a:r>
            <a:r>
              <a:rPr lang="ru-RU" sz="2800" b="1" dirty="0" err="1"/>
              <a:t>сақланади</a:t>
            </a:r>
            <a:r>
              <a:rPr lang="ru-RU" sz="2800" b="1" dirty="0"/>
              <a:t>. </a:t>
            </a:r>
            <a:r>
              <a:rPr lang="ru-RU" sz="2800" b="1" dirty="0" err="1"/>
              <a:t>Бундан</a:t>
            </a:r>
            <a:r>
              <a:rPr lang="ru-RU" sz="2800" b="1" dirty="0"/>
              <a:t> </a:t>
            </a:r>
            <a:r>
              <a:rPr lang="ru-RU" sz="2800" b="1" dirty="0" err="1"/>
              <a:t>ташқари</a:t>
            </a:r>
            <a:r>
              <a:rPr lang="ru-RU" sz="2800" b="1" dirty="0"/>
              <a:t> калий, кальций, фосфор, магний </a:t>
            </a:r>
            <a:r>
              <a:rPr lang="ru-RU" sz="2800" b="1" dirty="0" err="1"/>
              <a:t>ва</a:t>
            </a:r>
            <a:r>
              <a:rPr lang="ru-RU" sz="2800" b="1" dirty="0"/>
              <a:t> </a:t>
            </a:r>
            <a:r>
              <a:rPr lang="ru-RU" sz="2800" b="1" dirty="0" err="1"/>
              <a:t>темир</a:t>
            </a:r>
            <a:r>
              <a:rPr lang="ru-RU" sz="2800" b="1" dirty="0"/>
              <a:t> </a:t>
            </a:r>
            <a:r>
              <a:rPr lang="ru-RU" sz="2800" b="1" dirty="0" err="1"/>
              <a:t>моддалари</a:t>
            </a:r>
            <a:r>
              <a:rPr lang="ru-RU" sz="2800" b="1" dirty="0"/>
              <a:t> </a:t>
            </a:r>
            <a:r>
              <a:rPr lang="ru-RU" sz="2800" b="1" dirty="0" err="1"/>
              <a:t>ҳам</a:t>
            </a:r>
            <a:r>
              <a:rPr lang="ru-RU" sz="2800" b="1" dirty="0"/>
              <a:t> </a:t>
            </a:r>
            <a:r>
              <a:rPr lang="ru-RU" sz="2800" b="1" dirty="0" err="1"/>
              <a:t>мавжуд</a:t>
            </a:r>
            <a:r>
              <a:rPr lang="ru-RU" sz="2800" b="1" dirty="0"/>
              <a:t>. С витамин </a:t>
            </a:r>
            <a:r>
              <a:rPr lang="ru-RU" sz="2800" b="1" dirty="0" err="1"/>
              <a:t>миқдори</a:t>
            </a:r>
            <a:r>
              <a:rPr lang="ru-RU" sz="2800" b="1" dirty="0"/>
              <a:t> 8 дан 17 мг % </a:t>
            </a:r>
            <a:r>
              <a:rPr lang="ru-RU" sz="2800" b="1" dirty="0" err="1"/>
              <a:t>гача</a:t>
            </a:r>
            <a:r>
              <a:rPr lang="ru-RU" sz="2800" b="1" dirty="0"/>
              <a:t> </a:t>
            </a:r>
            <a:r>
              <a:rPr lang="ru-RU" sz="2800" b="1" dirty="0" err="1"/>
              <a:t>бўлади</a:t>
            </a:r>
            <a:r>
              <a:rPr lang="ru-RU" sz="2800" b="1" dirty="0"/>
              <a:t>.</a:t>
            </a:r>
          </a:p>
          <a:p>
            <a:pPr algn="just"/>
            <a:r>
              <a:rPr lang="ru-RU" sz="2800" b="1" dirty="0" err="1"/>
              <a:t>Ровочдан</a:t>
            </a:r>
            <a:r>
              <a:rPr lang="ru-RU" sz="2800" b="1" dirty="0"/>
              <a:t> компот, </a:t>
            </a:r>
            <a:r>
              <a:rPr lang="ru-RU" sz="2800" b="1" dirty="0" err="1"/>
              <a:t>мураббо</a:t>
            </a:r>
            <a:r>
              <a:rPr lang="ru-RU" sz="2800" b="1" dirty="0"/>
              <a:t> </a:t>
            </a:r>
            <a:r>
              <a:rPr lang="ru-RU" sz="2800" b="1" dirty="0" err="1"/>
              <a:t>ва</a:t>
            </a:r>
            <a:r>
              <a:rPr lang="ru-RU" sz="2800" b="1" dirty="0"/>
              <a:t> </a:t>
            </a:r>
            <a:r>
              <a:rPr lang="ru-RU" sz="2800" b="1" dirty="0" err="1"/>
              <a:t>хар</a:t>
            </a:r>
            <a:r>
              <a:rPr lang="ru-RU" sz="2800" b="1" dirty="0"/>
              <a:t> хил </a:t>
            </a:r>
            <a:r>
              <a:rPr lang="ru-RU" sz="2800" b="1" dirty="0" err="1"/>
              <a:t>овқатлар</a:t>
            </a:r>
            <a:r>
              <a:rPr lang="ru-RU" sz="2800" b="1" dirty="0"/>
              <a:t> </a:t>
            </a:r>
            <a:r>
              <a:rPr lang="ru-RU" sz="2800" b="1" dirty="0" err="1"/>
              <a:t>учун</a:t>
            </a:r>
            <a:r>
              <a:rPr lang="ru-RU" sz="2800" b="1" dirty="0"/>
              <a:t> </a:t>
            </a:r>
            <a:r>
              <a:rPr lang="ru-RU" sz="2800" b="1" dirty="0" err="1"/>
              <a:t>таъм</a:t>
            </a:r>
            <a:r>
              <a:rPr lang="ru-RU" sz="2800" b="1" dirty="0"/>
              <a:t> </a:t>
            </a:r>
            <a:r>
              <a:rPr lang="ru-RU" sz="2800" b="1" dirty="0" err="1"/>
              <a:t>берувчи</a:t>
            </a:r>
            <a:r>
              <a:rPr lang="ru-RU" sz="2800" b="1" dirty="0"/>
              <a:t> </a:t>
            </a:r>
            <a:r>
              <a:rPr lang="ru-RU" sz="2800" b="1" dirty="0" err="1"/>
              <a:t>зиравор</a:t>
            </a:r>
            <a:r>
              <a:rPr lang="ru-RU" sz="2800" b="1" dirty="0"/>
              <a:t> </a:t>
            </a:r>
            <a:r>
              <a:rPr lang="ru-RU" sz="2800" b="1" dirty="0" err="1"/>
              <a:t>сифатида</a:t>
            </a:r>
            <a:r>
              <a:rPr lang="ru-RU" sz="2800" b="1" dirty="0"/>
              <a:t> </a:t>
            </a:r>
            <a:r>
              <a:rPr lang="ru-RU" sz="2800" b="1" dirty="0" err="1"/>
              <a:t>фойдаланиш</a:t>
            </a:r>
            <a:r>
              <a:rPr lang="ru-RU" sz="2800" b="1" dirty="0"/>
              <a:t> </a:t>
            </a:r>
            <a:r>
              <a:rPr lang="ru-RU" sz="2800" b="1" dirty="0" err="1"/>
              <a:t>мумкин</a:t>
            </a:r>
            <a:r>
              <a:rPr lang="ru-RU" sz="2800" b="1" dirty="0"/>
              <a:t>.</a:t>
            </a:r>
            <a:endParaRPr lang="ru-RU" sz="2800" b="1" dirty="0"/>
          </a:p>
        </p:txBody>
      </p:sp>
      <p:pic>
        <p:nvPicPr>
          <p:cNvPr id="10242" name="Picture 2" descr="Картинки по запросу реве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942" y="620688"/>
            <a:ext cx="3896808"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Rheum undulatum"/>
          <p:cNvPicPr>
            <a:picLocks noChangeAspect="1" noChangeArrowheads="1"/>
          </p:cNvPicPr>
          <p:nvPr/>
        </p:nvPicPr>
        <p:blipFill rotWithShape="1">
          <a:blip r:embed="rId3">
            <a:extLst>
              <a:ext uri="{28A0092B-C50C-407E-A947-70E740481C1C}">
                <a14:useLocalDpi xmlns:a14="http://schemas.microsoft.com/office/drawing/2010/main" val="0"/>
              </a:ext>
            </a:extLst>
          </a:blip>
          <a:srcRect b="14908"/>
          <a:stretch/>
        </p:blipFill>
        <p:spPr bwMode="auto">
          <a:xfrm>
            <a:off x="424565" y="3212976"/>
            <a:ext cx="3750185" cy="3055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2323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0" y="332656"/>
            <a:ext cx="4752528" cy="6120680"/>
          </a:xfrm>
        </p:spPr>
        <p:txBody>
          <a:bodyPr>
            <a:normAutofit/>
          </a:bodyPr>
          <a:lstStyle/>
          <a:p>
            <a:pPr algn="just"/>
            <a:r>
              <a:rPr lang="ru-RU" sz="2400" b="1" dirty="0"/>
              <a:t>Хрен </a:t>
            </a:r>
            <a:r>
              <a:rPr lang="ru-RU" sz="2400" b="1" dirty="0" err="1"/>
              <a:t>ёки</a:t>
            </a:r>
            <a:r>
              <a:rPr lang="ru-RU" sz="2400" b="1" dirty="0"/>
              <a:t> ер </a:t>
            </a:r>
            <a:r>
              <a:rPr lang="ru-RU" sz="2400" b="1" dirty="0" err="1"/>
              <a:t>қалампир</a:t>
            </a:r>
            <a:r>
              <a:rPr lang="ru-RU" sz="2400" b="1" dirty="0"/>
              <a:t> (</a:t>
            </a:r>
            <a:r>
              <a:rPr lang="en-US" sz="2400" b="1" dirty="0" err="1"/>
              <a:t>Armoracia</a:t>
            </a:r>
            <a:r>
              <a:rPr lang="en-US" sz="2400" b="1" dirty="0"/>
              <a:t> </a:t>
            </a:r>
            <a:r>
              <a:rPr lang="en-US" sz="2400" b="1" dirty="0" err="1"/>
              <a:t>rusticana</a:t>
            </a:r>
            <a:r>
              <a:rPr lang="en-US" sz="2400" b="1" dirty="0"/>
              <a:t> </a:t>
            </a:r>
            <a:r>
              <a:rPr lang="en-US" sz="2400" b="1" dirty="0" err="1"/>
              <a:t>Waertn</a:t>
            </a:r>
            <a:r>
              <a:rPr lang="ru-RU" sz="2400" b="1" dirty="0"/>
              <a:t>) </a:t>
            </a:r>
            <a:r>
              <a:rPr lang="ru-RU" sz="2400" dirty="0"/>
              <a:t>- </a:t>
            </a:r>
            <a:r>
              <a:rPr lang="ru-RU" sz="2400" dirty="0" err="1"/>
              <a:t>карамгуллилар</a:t>
            </a:r>
            <a:r>
              <a:rPr lang="ru-RU" sz="2400" dirty="0"/>
              <a:t> (В</a:t>
            </a:r>
            <a:r>
              <a:rPr lang="en-US" sz="2400" dirty="0" err="1"/>
              <a:t>rassicaceae</a:t>
            </a:r>
            <a:r>
              <a:rPr lang="ru-RU" sz="2400" dirty="0"/>
              <a:t>) </a:t>
            </a:r>
            <a:r>
              <a:rPr lang="ru-RU" sz="2400" dirty="0" err="1"/>
              <a:t>оиласига</a:t>
            </a:r>
            <a:r>
              <a:rPr lang="ru-RU" sz="2400" dirty="0"/>
              <a:t> </a:t>
            </a:r>
            <a:r>
              <a:rPr lang="ru-RU" sz="2400" dirty="0" err="1"/>
              <a:t>оид</a:t>
            </a:r>
            <a:r>
              <a:rPr lang="ru-RU" sz="2400" dirty="0"/>
              <a:t>, к</a:t>
            </a:r>
            <a:r>
              <a:rPr lang="uz-Cyrl-UZ" sz="2400" dirty="0"/>
              <a:t>ў</a:t>
            </a:r>
            <a:r>
              <a:rPr lang="ru-RU" sz="2400" dirty="0"/>
              <a:t>п </a:t>
            </a:r>
            <a:r>
              <a:rPr lang="ru-RU" sz="2400" dirty="0" err="1"/>
              <a:t>йиллик</a:t>
            </a:r>
            <a:r>
              <a:rPr lang="ru-RU" sz="2400" dirty="0"/>
              <a:t> </a:t>
            </a:r>
            <a:r>
              <a:rPr lang="ru-RU" sz="2400" dirty="0" err="1"/>
              <a:t>экин</a:t>
            </a:r>
            <a:r>
              <a:rPr lang="ru-RU" sz="2400" dirty="0"/>
              <a:t>. </a:t>
            </a:r>
            <a:r>
              <a:rPr lang="ru-RU" sz="2400" dirty="0" err="1"/>
              <a:t>Йўғон</a:t>
            </a:r>
            <a:r>
              <a:rPr lang="ru-RU" sz="2400" dirty="0"/>
              <a:t> </a:t>
            </a:r>
            <a:r>
              <a:rPr lang="ru-RU" sz="2400" dirty="0" err="1"/>
              <a:t>этли</a:t>
            </a:r>
            <a:r>
              <a:rPr lang="ru-RU" sz="2400" dirty="0"/>
              <a:t> </a:t>
            </a:r>
            <a:r>
              <a:rPr lang="ru-RU" sz="2400" dirty="0" err="1"/>
              <a:t>илдизпояси</a:t>
            </a:r>
            <a:r>
              <a:rPr lang="ru-RU" sz="2400" dirty="0"/>
              <a:t> </a:t>
            </a:r>
            <a:r>
              <a:rPr lang="ru-RU" sz="2400" dirty="0" err="1"/>
              <a:t>ва</a:t>
            </a:r>
            <a:r>
              <a:rPr lang="ru-RU" sz="2400" dirty="0"/>
              <a:t> </a:t>
            </a:r>
            <a:r>
              <a:rPr lang="ru-RU" sz="2400" dirty="0" err="1"/>
              <a:t>барги</a:t>
            </a:r>
            <a:r>
              <a:rPr lang="ru-RU" sz="2400" dirty="0"/>
              <a:t> </a:t>
            </a:r>
            <a:r>
              <a:rPr lang="ru-RU" sz="2400" dirty="0" err="1"/>
              <a:t>истеъмолда</a:t>
            </a:r>
            <a:r>
              <a:rPr lang="ru-RU" sz="2400" dirty="0"/>
              <a:t> </a:t>
            </a:r>
            <a:r>
              <a:rPr lang="ru-RU" sz="2400" dirty="0" err="1"/>
              <a:t>ишлатилади</a:t>
            </a:r>
            <a:r>
              <a:rPr lang="ru-RU" sz="2400" dirty="0"/>
              <a:t>. У </a:t>
            </a:r>
            <a:r>
              <a:rPr lang="ru-RU" sz="2400" dirty="0" err="1"/>
              <a:t>ўткир</a:t>
            </a:r>
            <a:r>
              <a:rPr lang="ru-RU" sz="2400" dirty="0"/>
              <a:t> </a:t>
            </a:r>
            <a:r>
              <a:rPr lang="ru-RU" sz="2400" dirty="0" err="1"/>
              <a:t>ҳидли</a:t>
            </a:r>
            <a:r>
              <a:rPr lang="ru-RU" sz="2400" dirty="0"/>
              <a:t> </a:t>
            </a:r>
            <a:r>
              <a:rPr lang="ru-RU" sz="2400" dirty="0" err="1"/>
              <a:t>бўлиб</a:t>
            </a:r>
            <a:r>
              <a:rPr lang="ru-RU" sz="2400" dirty="0"/>
              <a:t> </a:t>
            </a:r>
            <a:r>
              <a:rPr lang="ru-RU" sz="2400" dirty="0" err="1"/>
              <a:t>гўштли</a:t>
            </a:r>
            <a:r>
              <a:rPr lang="ru-RU" sz="2400" dirty="0"/>
              <a:t> </a:t>
            </a:r>
            <a:r>
              <a:rPr lang="ru-RU" sz="2400" dirty="0" err="1"/>
              <a:t>овқатларга</a:t>
            </a:r>
            <a:r>
              <a:rPr lang="ru-RU" sz="2400" dirty="0"/>
              <a:t> там </a:t>
            </a:r>
            <a:r>
              <a:rPr lang="ru-RU" sz="2400" dirty="0" err="1"/>
              <a:t>ва</a:t>
            </a:r>
            <a:r>
              <a:rPr lang="ru-RU" sz="2400" dirty="0"/>
              <a:t> </a:t>
            </a:r>
            <a:r>
              <a:rPr lang="ru-RU" sz="2400" dirty="0" err="1"/>
              <a:t>ҳид</a:t>
            </a:r>
            <a:r>
              <a:rPr lang="ru-RU" sz="2400" dirty="0"/>
              <a:t> </a:t>
            </a:r>
            <a:r>
              <a:rPr lang="ru-RU" sz="2400" dirty="0" err="1"/>
              <a:t>бериш</a:t>
            </a:r>
            <a:r>
              <a:rPr lang="ru-RU" sz="2400" dirty="0"/>
              <a:t> </a:t>
            </a:r>
            <a:r>
              <a:rPr lang="ru-RU" sz="2400" dirty="0" err="1"/>
              <a:t>учун</a:t>
            </a:r>
            <a:r>
              <a:rPr lang="ru-RU" sz="2400" dirty="0"/>
              <a:t> </a:t>
            </a:r>
            <a:r>
              <a:rPr lang="ru-RU" sz="2400" dirty="0" err="1"/>
              <a:t>хамда</a:t>
            </a:r>
            <a:r>
              <a:rPr lang="ru-RU" sz="2400" dirty="0"/>
              <a:t> </a:t>
            </a:r>
            <a:r>
              <a:rPr lang="ru-RU" sz="2400" dirty="0" err="1"/>
              <a:t>қайта</a:t>
            </a:r>
            <a:r>
              <a:rPr lang="ru-RU" sz="2400" dirty="0"/>
              <a:t> </a:t>
            </a:r>
            <a:r>
              <a:rPr lang="ru-RU" sz="2400" dirty="0" err="1"/>
              <a:t>ишлаш</a:t>
            </a:r>
            <a:r>
              <a:rPr lang="ru-RU" sz="2400" dirty="0"/>
              <a:t> </a:t>
            </a:r>
            <a:r>
              <a:rPr lang="ru-RU" sz="2400" dirty="0" err="1"/>
              <a:t>саноатида</a:t>
            </a:r>
            <a:r>
              <a:rPr lang="ru-RU" sz="2400" dirty="0"/>
              <a:t> помидор, </a:t>
            </a:r>
            <a:r>
              <a:rPr lang="ru-RU" sz="2400" dirty="0" err="1"/>
              <a:t>бодринг</a:t>
            </a:r>
            <a:r>
              <a:rPr lang="ru-RU" sz="2400" dirty="0"/>
              <a:t> </a:t>
            </a:r>
            <a:r>
              <a:rPr lang="ru-RU" sz="2400" dirty="0" err="1"/>
              <a:t>ва</a:t>
            </a:r>
            <a:r>
              <a:rPr lang="ru-RU" sz="2400" dirty="0"/>
              <a:t> </a:t>
            </a:r>
            <a:r>
              <a:rPr lang="ru-RU" sz="2400" dirty="0" err="1"/>
              <a:t>бошқа</a:t>
            </a:r>
            <a:r>
              <a:rPr lang="ru-RU" sz="2400" dirty="0"/>
              <a:t> </a:t>
            </a:r>
            <a:r>
              <a:rPr lang="ru-RU" sz="2400" dirty="0" err="1"/>
              <a:t>сабзавотларни</a:t>
            </a:r>
            <a:r>
              <a:rPr lang="ru-RU" sz="2400" dirty="0"/>
              <a:t> </a:t>
            </a:r>
            <a:r>
              <a:rPr lang="ru-RU" sz="2400" dirty="0" err="1"/>
              <a:t>сиркалашда</a:t>
            </a:r>
            <a:r>
              <a:rPr lang="ru-RU" sz="2400" dirty="0"/>
              <a:t> </a:t>
            </a:r>
            <a:r>
              <a:rPr lang="ru-RU" sz="2400" dirty="0" err="1"/>
              <a:t>ва</a:t>
            </a:r>
            <a:r>
              <a:rPr lang="ru-RU" sz="2400" dirty="0"/>
              <a:t> </a:t>
            </a:r>
            <a:r>
              <a:rPr lang="ru-RU" sz="2400" dirty="0" err="1"/>
              <a:t>тузлашда</a:t>
            </a:r>
            <a:r>
              <a:rPr lang="ru-RU" sz="2400" dirty="0"/>
              <a:t> (</a:t>
            </a:r>
            <a:r>
              <a:rPr lang="ru-RU" sz="2400" dirty="0" err="1"/>
              <a:t>барги</a:t>
            </a:r>
            <a:r>
              <a:rPr lang="ru-RU" sz="2400" dirty="0"/>
              <a:t>) </a:t>
            </a:r>
            <a:r>
              <a:rPr lang="ru-RU" sz="2400" dirty="0" err="1"/>
              <a:t>ишлатилади</a:t>
            </a:r>
            <a:r>
              <a:rPr lang="ru-RU" sz="2400" dirty="0"/>
              <a:t>.</a:t>
            </a:r>
            <a:endParaRPr lang="ru-RU" sz="2800" b="1" dirty="0"/>
          </a:p>
        </p:txBody>
      </p:sp>
      <p:pic>
        <p:nvPicPr>
          <p:cNvPr id="11266" name="Picture 2" descr="Картинки по запросу хрен раст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00765"/>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хрен раст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500585"/>
            <a:ext cx="2857500" cy="295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6972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0" y="332656"/>
            <a:ext cx="4752528" cy="6120680"/>
          </a:xfrm>
        </p:spPr>
        <p:txBody>
          <a:bodyPr>
            <a:normAutofit fontScale="92500" lnSpcReduction="10000"/>
          </a:bodyPr>
          <a:lstStyle/>
          <a:p>
            <a:pPr algn="just"/>
            <a:r>
              <a:rPr lang="ru-RU" sz="2400" b="1" dirty="0"/>
              <a:t>Ширин </a:t>
            </a:r>
            <a:r>
              <a:rPr lang="ru-RU" sz="2400" b="1" dirty="0" err="1"/>
              <a:t>маккажўхори</a:t>
            </a:r>
            <a:r>
              <a:rPr lang="ru-RU" sz="2400" b="1" dirty="0"/>
              <a:t> (</a:t>
            </a:r>
            <a:r>
              <a:rPr lang="en-US" sz="2400" b="1" dirty="0"/>
              <a:t>Z</a:t>
            </a:r>
            <a:r>
              <a:rPr lang="ru-RU" sz="2400" b="1" dirty="0"/>
              <a:t>е</a:t>
            </a:r>
            <a:r>
              <a:rPr lang="en-US" sz="2400" b="1" dirty="0"/>
              <a:t>a mays L</a:t>
            </a:r>
            <a:r>
              <a:rPr lang="ru-RU" sz="2400" b="1" dirty="0"/>
              <a:t>. </a:t>
            </a:r>
            <a:r>
              <a:rPr lang="en-US" sz="2400" b="1" dirty="0" err="1"/>
              <a:t>convar</a:t>
            </a:r>
            <a:r>
              <a:rPr lang="en-US" sz="2400" b="1" dirty="0"/>
              <a:t> </a:t>
            </a:r>
            <a:r>
              <a:rPr lang="en-US" sz="2400" b="1" dirty="0" err="1"/>
              <a:t>sacharata</a:t>
            </a:r>
            <a:r>
              <a:rPr lang="ru-RU" sz="2400" b="1" dirty="0"/>
              <a:t>) – </a:t>
            </a:r>
            <a:r>
              <a:rPr lang="ru-RU" sz="2400" dirty="0" err="1"/>
              <a:t>бошоқдошлар</a:t>
            </a:r>
            <a:r>
              <a:rPr lang="ru-RU" sz="2400" dirty="0"/>
              <a:t> </a:t>
            </a:r>
            <a:r>
              <a:rPr lang="ru-RU" sz="2400" dirty="0" err="1"/>
              <a:t>оиласига</a:t>
            </a:r>
            <a:r>
              <a:rPr lang="ru-RU" sz="2400" dirty="0"/>
              <a:t> </a:t>
            </a:r>
            <a:r>
              <a:rPr lang="ru-RU" sz="2400" dirty="0" err="1"/>
              <a:t>мансуб</a:t>
            </a:r>
            <a:r>
              <a:rPr lang="ru-RU" sz="2400" dirty="0"/>
              <a:t>, </a:t>
            </a:r>
            <a:r>
              <a:rPr lang="ru-RU" sz="2400" dirty="0" err="1"/>
              <a:t>бир</a:t>
            </a:r>
            <a:r>
              <a:rPr lang="ru-RU" sz="2400" dirty="0"/>
              <a:t> </a:t>
            </a:r>
            <a:r>
              <a:rPr lang="ru-RU" sz="2400" dirty="0" err="1"/>
              <a:t>йиллик</a:t>
            </a:r>
            <a:r>
              <a:rPr lang="ru-RU" sz="2400" dirty="0"/>
              <a:t> </a:t>
            </a:r>
            <a:r>
              <a:rPr lang="ru-RU" sz="2400" dirty="0" err="1"/>
              <a:t>экин</a:t>
            </a:r>
            <a:r>
              <a:rPr lang="ru-RU" sz="2400" dirty="0"/>
              <a:t>. </a:t>
            </a:r>
            <a:r>
              <a:rPr lang="ru-RU" sz="2400" dirty="0" err="1"/>
              <a:t>Сут</a:t>
            </a:r>
            <a:r>
              <a:rPr lang="ru-RU" sz="2400" dirty="0"/>
              <a:t> </a:t>
            </a:r>
            <a:r>
              <a:rPr lang="ru-RU" sz="2400" dirty="0" err="1"/>
              <a:t>пишиш</a:t>
            </a:r>
            <a:r>
              <a:rPr lang="ru-RU" sz="2400" dirty="0"/>
              <a:t> </a:t>
            </a:r>
            <a:r>
              <a:rPr lang="ru-RU" sz="2400" dirty="0" err="1"/>
              <a:t>фазасидаги</a:t>
            </a:r>
            <a:r>
              <a:rPr lang="ru-RU" sz="2400" dirty="0"/>
              <a:t> </a:t>
            </a:r>
            <a:r>
              <a:rPr lang="ru-RU" sz="2400" dirty="0" err="1"/>
              <a:t>дони</a:t>
            </a:r>
            <a:r>
              <a:rPr lang="ru-RU" sz="2400" dirty="0"/>
              <a:t> </a:t>
            </a:r>
            <a:r>
              <a:rPr lang="ru-RU" sz="2400" dirty="0" err="1"/>
              <a:t>истеъмол</a:t>
            </a:r>
            <a:r>
              <a:rPr lang="ru-RU" sz="2400" dirty="0"/>
              <a:t> </a:t>
            </a:r>
            <a:r>
              <a:rPr lang="ru-RU" sz="2400" dirty="0" err="1"/>
              <a:t>қилиниб</a:t>
            </a:r>
            <a:r>
              <a:rPr lang="ru-RU" sz="2400" dirty="0"/>
              <a:t>, </a:t>
            </a:r>
            <a:r>
              <a:rPr lang="ru-RU" sz="2400" dirty="0" err="1"/>
              <a:t>таркибида</a:t>
            </a:r>
            <a:r>
              <a:rPr lang="ru-RU" sz="2400" dirty="0"/>
              <a:t> 4-8 % </a:t>
            </a:r>
            <a:r>
              <a:rPr lang="ru-RU" sz="2400" dirty="0" err="1"/>
              <a:t>қанд</a:t>
            </a:r>
            <a:r>
              <a:rPr lang="ru-RU" sz="2400" dirty="0"/>
              <a:t>, 12-15 % крахмал, 4 % </a:t>
            </a:r>
            <a:r>
              <a:rPr lang="ru-RU" sz="2400" dirty="0" err="1"/>
              <a:t>оқсил</a:t>
            </a:r>
            <a:r>
              <a:rPr lang="ru-RU" sz="2400" dirty="0"/>
              <a:t> </a:t>
            </a:r>
            <a:r>
              <a:rPr lang="ru-RU" sz="2400" dirty="0" err="1"/>
              <a:t>ва</a:t>
            </a:r>
            <a:r>
              <a:rPr lang="ru-RU" sz="2400" dirty="0"/>
              <a:t> 1,2 % мой </a:t>
            </a:r>
            <a:r>
              <a:rPr lang="ru-RU" sz="2400" dirty="0" err="1"/>
              <a:t>сақланади</a:t>
            </a:r>
            <a:r>
              <a:rPr lang="ru-RU" sz="2400" dirty="0"/>
              <a:t>. </a:t>
            </a:r>
          </a:p>
          <a:p>
            <a:pPr algn="just"/>
            <a:r>
              <a:rPr lang="uz-Cyrl-UZ" sz="2400" dirty="0"/>
              <a:t>Ширин маккажўхори дони сабзавот сифатида сут пишиш даврида ишлатилиб, бошқа маккажўхорилардан таркибида қанд моддасининг кўплиги билан фарқ қилади. Сут пишиш даври 5-6 кун давом этади, бундан сўнг донда қанд миқдори тез камайиб таъм сифати пасаяди.</a:t>
            </a:r>
            <a:endParaRPr lang="ru-RU" sz="2800" b="1" dirty="0"/>
          </a:p>
        </p:txBody>
      </p:sp>
      <p:pic>
        <p:nvPicPr>
          <p:cNvPr id="12290" name="Picture 2" descr="Картинки по запросу сладкая кукуру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88640"/>
            <a:ext cx="2857500" cy="21526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сладкая кукуру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212976"/>
            <a:ext cx="3762878" cy="2510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3209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88640"/>
            <a:ext cx="7772400" cy="864096"/>
          </a:xfrm>
        </p:spPr>
        <p:txBody>
          <a:bodyPr>
            <a:normAutofit fontScale="90000"/>
          </a:bodyPr>
          <a:lstStyle/>
          <a:p>
            <a:pPr algn="ctr"/>
            <a:r>
              <a:rPr lang="uz-Cyrl-UZ" sz="2800" b="1" dirty="0">
                <a:solidFill>
                  <a:srgbClr val="0033CC"/>
                </a:solidFill>
              </a:rPr>
              <a:t>Ширин маккажўхори, горох ва фасоль донининг биокимёвий таркиби, %</a:t>
            </a:r>
            <a:endParaRPr lang="ru-RU" sz="2800" dirty="0">
              <a:solidFill>
                <a:srgbClr val="0033CC"/>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187534416"/>
              </p:ext>
            </p:extLst>
          </p:nvPr>
        </p:nvGraphicFramePr>
        <p:xfrm>
          <a:off x="395536" y="1268760"/>
          <a:ext cx="8496943" cy="4389120"/>
        </p:xfrm>
        <a:graphic>
          <a:graphicData uri="http://schemas.openxmlformats.org/drawingml/2006/table">
            <a:tbl>
              <a:tblPr firstRow="1" firstCol="1" lastRow="1" lastCol="1" bandRow="1" bandCol="1">
                <a:tableStyleId>{5C22544A-7EE6-4342-B048-85BDC9FD1C3A}</a:tableStyleId>
              </a:tblPr>
              <a:tblGrid>
                <a:gridCol w="2880320"/>
                <a:gridCol w="1368152"/>
                <a:gridCol w="1152128"/>
                <a:gridCol w="792088"/>
                <a:gridCol w="864096"/>
                <a:gridCol w="1440159"/>
              </a:tblGrid>
              <a:tr h="230505">
                <a:tc>
                  <a:txBody>
                    <a:bodyPr/>
                    <a:lstStyle/>
                    <a:p>
                      <a:pPr algn="ctr">
                        <a:spcAft>
                          <a:spcPts val="0"/>
                        </a:spcAft>
                      </a:pPr>
                      <a:r>
                        <a:rPr lang="uz-Cyrl-UZ" sz="2400">
                          <a:effectLst/>
                        </a:rPr>
                        <a:t>Маҳсулот тури</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Қуруқ модда</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Оқсил</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Мой</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Кул</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Углеводлар</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r>
              <a:tr h="156210">
                <a:tc>
                  <a:txBody>
                    <a:bodyPr/>
                    <a:lstStyle/>
                    <a:p>
                      <a:pPr algn="ctr">
                        <a:spcAft>
                          <a:spcPts val="0"/>
                        </a:spcAft>
                      </a:pPr>
                      <a:r>
                        <a:rPr lang="uz-Cyrl-UZ" sz="2400">
                          <a:effectLst/>
                        </a:rPr>
                        <a:t>Ширин маккажўхори дони</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26,1</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3,7</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1,2</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0,7</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20,5</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r>
              <a:tr h="234315">
                <a:tc>
                  <a:txBody>
                    <a:bodyPr/>
                    <a:lstStyle/>
                    <a:p>
                      <a:pPr algn="ctr">
                        <a:spcAft>
                          <a:spcPts val="0"/>
                        </a:spcAft>
                      </a:pPr>
                      <a:r>
                        <a:rPr lang="uz-Cyrl-UZ" sz="2400">
                          <a:effectLst/>
                        </a:rPr>
                        <a:t>Ширин маккажўхори консервалангани</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24,0</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2,5</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0,9</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1,0</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19,6</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r>
              <a:tr h="168275">
                <a:tc>
                  <a:txBody>
                    <a:bodyPr/>
                    <a:lstStyle/>
                    <a:p>
                      <a:pPr algn="ctr">
                        <a:spcAft>
                          <a:spcPts val="0"/>
                        </a:spcAft>
                      </a:pPr>
                      <a:r>
                        <a:rPr lang="uz-Cyrl-UZ" sz="2400">
                          <a:effectLst/>
                        </a:rPr>
                        <a:t>Горох консерваланган</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14,6</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3,3</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0,2</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1,0</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10,1</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r>
              <a:tr h="168275">
                <a:tc>
                  <a:txBody>
                    <a:bodyPr/>
                    <a:lstStyle/>
                    <a:p>
                      <a:pPr algn="ctr">
                        <a:spcAft>
                          <a:spcPts val="0"/>
                        </a:spcAft>
                      </a:pPr>
                      <a:r>
                        <a:rPr lang="uz-Cyrl-UZ" sz="2400">
                          <a:effectLst/>
                        </a:rPr>
                        <a:t>Фасоль консерваланган</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5,7</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1,0</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0,1</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a:effectLst/>
                        </a:rPr>
                        <a:t>1,3</a:t>
                      </a:r>
                      <a:endParaRPr lang="ru-RU" sz="2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2400" dirty="0">
                          <a:effectLst/>
                        </a:rPr>
                        <a:t>3,3</a:t>
                      </a:r>
                      <a:endParaRPr lang="ru-RU" sz="24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0458065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d6fc7cffa4f7118be6ff213f53dc9686daa6a38"/>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884</TotalTime>
  <Words>2416</Words>
  <Application>Microsoft Office PowerPoint</Application>
  <PresentationFormat>Экран (4:3)</PresentationFormat>
  <Paragraphs>165</Paragraphs>
  <Slides>29</Slides>
  <Notes>2</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4</vt:i4>
      </vt:variant>
      <vt:variant>
        <vt:lpstr>Заголовки слайдов</vt:lpstr>
      </vt:variant>
      <vt:variant>
        <vt:i4>29</vt:i4>
      </vt:variant>
    </vt:vector>
  </HeadingPairs>
  <TitlesOfParts>
    <vt:vector size="47" baseType="lpstr">
      <vt:lpstr>Arial</vt:lpstr>
      <vt:lpstr>Calibri</vt:lpstr>
      <vt:lpstr>Cambria</vt:lpstr>
      <vt:lpstr>Constantia</vt:lpstr>
      <vt:lpstr>Corbel</vt:lpstr>
      <vt:lpstr>Franklin Gothic Book</vt:lpstr>
      <vt:lpstr>Gill Sans MT</vt:lpstr>
      <vt:lpstr>Perpetua</vt:lpstr>
      <vt:lpstr>Tahoma</vt:lpstr>
      <vt:lpstr>Times New Roman</vt:lpstr>
      <vt:lpstr>UzKudr</vt:lpstr>
      <vt:lpstr>Verdana</vt:lpstr>
      <vt:lpstr>Wingdings</vt:lpstr>
      <vt:lpstr>Wingdings 2</vt:lpstr>
      <vt:lpstr>Океан</vt:lpstr>
      <vt:lpstr>Справедливость</vt:lpstr>
      <vt:lpstr>Солнцестояние</vt:lpstr>
      <vt:lpstr>1_Поток</vt:lpstr>
      <vt:lpstr>Презентация PowerPoint</vt:lpstr>
      <vt:lpstr>Режа: </vt:lpstr>
      <vt:lpstr>Презентация PowerPoint</vt:lpstr>
      <vt:lpstr>Презентация PowerPoint</vt:lpstr>
      <vt:lpstr>Шивит</vt:lpstr>
      <vt:lpstr>Презентация PowerPoint</vt:lpstr>
      <vt:lpstr>Презентация PowerPoint</vt:lpstr>
      <vt:lpstr>Етиштириш технологияси</vt:lpstr>
      <vt:lpstr>Исмалоқ. (Spinacia oleracea L.)</vt:lpstr>
      <vt:lpstr>Презентация PowerPoint</vt:lpstr>
      <vt:lpstr>Кашнич ёки кориандр (Coriаndrium sativum L.)</vt:lpstr>
      <vt:lpstr>Редиска (Raphanus sativus L.)</vt:lpstr>
      <vt:lpstr>Презентация PowerPoint</vt:lpstr>
      <vt:lpstr>Презентация PowerPoint</vt:lpstr>
      <vt:lpstr>Шовул (Rumex asetosa)</vt:lpstr>
      <vt:lpstr>Презентация PowerPoint</vt:lpstr>
      <vt:lpstr>Дуккакли сабзавот экинлар</vt:lpstr>
      <vt:lpstr>Презентация PowerPoint</vt:lpstr>
      <vt:lpstr>Фасоль (Phaseolus vulgaris)</vt:lpstr>
      <vt:lpstr>Парваришлаш</vt:lpstr>
      <vt:lpstr>Ловия (Phaseolus lunatus L.)</vt:lpstr>
      <vt:lpstr>Кам тарқалган сабзавот экинлар </vt:lpstr>
      <vt:lpstr>Бамия (Hibiscus esculentes)</vt:lpstr>
      <vt:lpstr>Презентация PowerPoint</vt:lpstr>
      <vt:lpstr>Презентация PowerPoint</vt:lpstr>
      <vt:lpstr>Презентация PowerPoint</vt:lpstr>
      <vt:lpstr>Презентация PowerPoint</vt:lpstr>
      <vt:lpstr>Ширин маккажўхори, горох ва фасоль донининг биокимёвий таркиби, %</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242</cp:revision>
  <dcterms:created xsi:type="dcterms:W3CDTF">2006-02-18T09:24:02Z</dcterms:created>
  <dcterms:modified xsi:type="dcterms:W3CDTF">2018-06-06T06:15:42Z</dcterms:modified>
</cp:coreProperties>
</file>