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35" r:id="rId4"/>
    <p:sldMasterId id="2147483771" r:id="rId5"/>
    <p:sldMasterId id="2147483807" r:id="rId6"/>
    <p:sldMasterId id="2147483843" r:id="rId7"/>
  </p:sldMasterIdLst>
  <p:notesMasterIdLst>
    <p:notesMasterId r:id="rId31"/>
  </p:notesMasterIdLst>
  <p:sldIdLst>
    <p:sldId id="326" r:id="rId8"/>
    <p:sldId id="256" r:id="rId9"/>
    <p:sldId id="295" r:id="rId10"/>
    <p:sldId id="297" r:id="rId11"/>
    <p:sldId id="299" r:id="rId12"/>
    <p:sldId id="334" r:id="rId13"/>
    <p:sldId id="336" r:id="rId14"/>
    <p:sldId id="338" r:id="rId15"/>
    <p:sldId id="339" r:id="rId16"/>
    <p:sldId id="340" r:id="rId17"/>
    <p:sldId id="300" r:id="rId18"/>
    <p:sldId id="318" r:id="rId19"/>
    <p:sldId id="317" r:id="rId20"/>
    <p:sldId id="341" r:id="rId21"/>
    <p:sldId id="267" r:id="rId22"/>
    <p:sldId id="269" r:id="rId23"/>
    <p:sldId id="286" r:id="rId24"/>
    <p:sldId id="287" r:id="rId25"/>
    <p:sldId id="342" r:id="rId26"/>
    <p:sldId id="343" r:id="rId27"/>
    <p:sldId id="278" r:id="rId28"/>
    <p:sldId id="344" r:id="rId29"/>
    <p:sldId id="266" r:id="rId30"/>
  </p:sldIdLst>
  <p:sldSz cx="9144000" cy="6858000" type="screen4x3"/>
  <p:notesSz cx="6858000" cy="9144000"/>
  <p:custDataLst>
    <p:tags r:id="rId32"/>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8080"/>
    <a:srgbClr val="0066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p:cViewPr varScale="1">
        <p:scale>
          <a:sx n="71" d="100"/>
          <a:sy n="71" d="100"/>
        </p:scale>
        <p:origin x="128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tableStyles" Target="tableStyle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C0D668C-0F96-44F8-BD76-87EDA12549F9}" type="doc">
      <dgm:prSet loTypeId="urn:microsoft.com/office/officeart/2005/8/layout/hList3" loCatId="list" qsTypeId="urn:microsoft.com/office/officeart/2005/8/quickstyle/simple1" qsCatId="simple" csTypeId="urn:microsoft.com/office/officeart/2005/8/colors/colorful3" csCatId="colorful" phldr="1"/>
      <dgm:spPr/>
      <dgm:t>
        <a:bodyPr/>
        <a:lstStyle/>
        <a:p>
          <a:endParaRPr lang="ru-RU"/>
        </a:p>
      </dgm:t>
    </dgm:pt>
    <dgm:pt modelId="{1A0ABE56-D012-471E-99D8-DC8859BE825A}">
      <dgm:prSet phldrT="[Текст]"/>
      <dgm:spPr/>
      <dgm:t>
        <a:bodyPr/>
        <a:lstStyle/>
        <a:p>
          <a:r>
            <a:rPr lang="uz-Cyrl-UZ" dirty="0" smtClean="0"/>
            <a:t>қуйидаги кенжа турлар ишлаб чиқариш аҳамиятига эга:</a:t>
          </a:r>
          <a:endParaRPr lang="ru-RU" dirty="0"/>
        </a:p>
      </dgm:t>
    </dgm:pt>
    <dgm:pt modelId="{3653CE30-8E03-4232-B732-A47BC0C55115}" type="parTrans" cxnId="{B946C6FA-B156-4253-AA0C-D3C6F4307C14}">
      <dgm:prSet/>
      <dgm:spPr/>
      <dgm:t>
        <a:bodyPr/>
        <a:lstStyle/>
        <a:p>
          <a:endParaRPr lang="ru-RU"/>
        </a:p>
      </dgm:t>
    </dgm:pt>
    <dgm:pt modelId="{004BC46B-98FA-4930-9A6C-44EED67319CB}" type="sibTrans" cxnId="{B946C6FA-B156-4253-AA0C-D3C6F4307C14}">
      <dgm:prSet/>
      <dgm:spPr/>
      <dgm:t>
        <a:bodyPr/>
        <a:lstStyle/>
        <a:p>
          <a:endParaRPr lang="ru-RU"/>
        </a:p>
      </dgm:t>
    </dgm:pt>
    <dgm:pt modelId="{E6F5C959-96B7-4787-9F9B-308D0055CE32}">
      <dgm:prSet phldrT="[Текст]"/>
      <dgm:spPr>
        <a:solidFill>
          <a:srgbClr val="00B050"/>
        </a:solidFill>
      </dgm:spPr>
      <dgm:t>
        <a:bodyPr/>
        <a:lstStyle/>
        <a:p>
          <a:r>
            <a:rPr lang="uz-Cyrl-UZ" b="1" dirty="0" smtClean="0"/>
            <a:t>Хитой бодринги. </a:t>
          </a:r>
          <a:r>
            <a:rPr lang="uz-Cyrl-UZ" dirty="0" smtClean="0"/>
            <a:t>Бу кенжа тур узунчоқ мевали хитой бодрингларини ҳамда бизда теплицаларда етиштириладиган баъзи навларни ўз ичига олади</a:t>
          </a:r>
          <a:endParaRPr lang="ru-RU" dirty="0"/>
        </a:p>
      </dgm:t>
    </dgm:pt>
    <dgm:pt modelId="{C41E3F45-2133-44B6-8728-FEBF183FA2C7}" type="parTrans" cxnId="{4991E275-0428-438E-8C33-77D8E4B8C9E3}">
      <dgm:prSet/>
      <dgm:spPr/>
      <dgm:t>
        <a:bodyPr/>
        <a:lstStyle/>
        <a:p>
          <a:endParaRPr lang="ru-RU"/>
        </a:p>
      </dgm:t>
    </dgm:pt>
    <dgm:pt modelId="{0F73F89B-5F77-4DBD-BD58-0111280239DB}" type="sibTrans" cxnId="{4991E275-0428-438E-8C33-77D8E4B8C9E3}">
      <dgm:prSet/>
      <dgm:spPr/>
      <dgm:t>
        <a:bodyPr/>
        <a:lstStyle/>
        <a:p>
          <a:endParaRPr lang="ru-RU"/>
        </a:p>
      </dgm:t>
    </dgm:pt>
    <dgm:pt modelId="{37315D1C-A00A-4226-97EB-06B4A189F54C}">
      <dgm:prSet phldrT="[Текст]"/>
      <dgm:spPr/>
      <dgm:t>
        <a:bodyPr/>
        <a:lstStyle/>
        <a:p>
          <a:r>
            <a:rPr lang="uz-Cyrl-UZ" b="1" dirty="0" smtClean="0"/>
            <a:t>Ғарбий Осиё бодринги -</a:t>
          </a:r>
          <a:r>
            <a:rPr lang="uz-Cyrl-UZ" dirty="0" smtClean="0"/>
            <a:t> бу кенжа турга Ўрта Осиё, Закавказье, Қримда ва жанубий районларда етиштириладиган барча бодринг навлари киради</a:t>
          </a:r>
          <a:endParaRPr lang="ru-RU" dirty="0"/>
        </a:p>
      </dgm:t>
    </dgm:pt>
    <dgm:pt modelId="{FC90E38C-02BF-4016-BE62-697E632B1AEA}" type="parTrans" cxnId="{C6A13226-FD43-47E2-89A2-78B6571911BB}">
      <dgm:prSet/>
      <dgm:spPr/>
      <dgm:t>
        <a:bodyPr/>
        <a:lstStyle/>
        <a:p>
          <a:endParaRPr lang="ru-RU"/>
        </a:p>
      </dgm:t>
    </dgm:pt>
    <dgm:pt modelId="{024F1813-B8A5-4248-A486-DEEC7D5BF7CA}" type="sibTrans" cxnId="{C6A13226-FD43-47E2-89A2-78B6571911BB}">
      <dgm:prSet/>
      <dgm:spPr/>
      <dgm:t>
        <a:bodyPr/>
        <a:lstStyle/>
        <a:p>
          <a:endParaRPr lang="ru-RU"/>
        </a:p>
      </dgm:t>
    </dgm:pt>
    <dgm:pt modelId="{20E61813-D88A-4A00-8B09-E7D456C096B8}">
      <dgm:prSet phldrT="[Текст]"/>
      <dgm:spPr>
        <a:solidFill>
          <a:srgbClr val="0000FF"/>
        </a:solidFill>
      </dgm:spPr>
      <dgm:t>
        <a:bodyPr/>
        <a:lstStyle/>
        <a:p>
          <a:r>
            <a:rPr lang="uz-Cyrl-UZ" b="1" dirty="0" smtClean="0"/>
            <a:t>Европа-Осиё бодринги –</a:t>
          </a:r>
          <a:r>
            <a:rPr lang="uz-Cyrl-UZ" dirty="0" smtClean="0"/>
            <a:t> бу кенжа турга мансуб бодрингнинг Нежин, Мурон навлари ҳамда келиб чиқиши дурагайлардан иборат бўлган (Бостон, Должик каби) бир неча навлари киради.</a:t>
          </a:r>
          <a:endParaRPr lang="ru-RU" dirty="0"/>
        </a:p>
      </dgm:t>
    </dgm:pt>
    <dgm:pt modelId="{8F8BA26B-BEE9-4816-B46C-DDF1969E7271}" type="parTrans" cxnId="{2582BE52-5500-464C-8E36-FAEDC30E3280}">
      <dgm:prSet/>
      <dgm:spPr/>
      <dgm:t>
        <a:bodyPr/>
        <a:lstStyle/>
        <a:p>
          <a:endParaRPr lang="ru-RU"/>
        </a:p>
      </dgm:t>
    </dgm:pt>
    <dgm:pt modelId="{9D08963F-227D-4465-A108-D4AC9D8FB558}" type="sibTrans" cxnId="{2582BE52-5500-464C-8E36-FAEDC30E3280}">
      <dgm:prSet/>
      <dgm:spPr/>
      <dgm:t>
        <a:bodyPr/>
        <a:lstStyle/>
        <a:p>
          <a:endParaRPr lang="ru-RU"/>
        </a:p>
      </dgm:t>
    </dgm:pt>
    <dgm:pt modelId="{9F639641-6BB4-4200-90DA-1337B4CCE33E}" type="pres">
      <dgm:prSet presAssocID="{DC0D668C-0F96-44F8-BD76-87EDA12549F9}" presName="composite" presStyleCnt="0">
        <dgm:presLayoutVars>
          <dgm:chMax val="1"/>
          <dgm:dir/>
          <dgm:resizeHandles val="exact"/>
        </dgm:presLayoutVars>
      </dgm:prSet>
      <dgm:spPr/>
      <dgm:t>
        <a:bodyPr/>
        <a:lstStyle/>
        <a:p>
          <a:endParaRPr lang="ru-RU"/>
        </a:p>
      </dgm:t>
    </dgm:pt>
    <dgm:pt modelId="{DC00DBF5-86EF-4938-95D7-7549F422F31B}" type="pres">
      <dgm:prSet presAssocID="{1A0ABE56-D012-471E-99D8-DC8859BE825A}" presName="roof" presStyleLbl="dkBgShp" presStyleIdx="0" presStyleCnt="2"/>
      <dgm:spPr/>
      <dgm:t>
        <a:bodyPr/>
        <a:lstStyle/>
        <a:p>
          <a:endParaRPr lang="ru-RU"/>
        </a:p>
      </dgm:t>
    </dgm:pt>
    <dgm:pt modelId="{7ACF580F-085E-4B01-83DC-3E35EADCBA1B}" type="pres">
      <dgm:prSet presAssocID="{1A0ABE56-D012-471E-99D8-DC8859BE825A}" presName="pillars" presStyleCnt="0"/>
      <dgm:spPr/>
    </dgm:pt>
    <dgm:pt modelId="{AD4CCC94-42C3-4FAC-83F3-B6693332A869}" type="pres">
      <dgm:prSet presAssocID="{1A0ABE56-D012-471E-99D8-DC8859BE825A}" presName="pillar1" presStyleLbl="node1" presStyleIdx="0" presStyleCnt="3">
        <dgm:presLayoutVars>
          <dgm:bulletEnabled val="1"/>
        </dgm:presLayoutVars>
      </dgm:prSet>
      <dgm:spPr/>
      <dgm:t>
        <a:bodyPr/>
        <a:lstStyle/>
        <a:p>
          <a:endParaRPr lang="ru-RU"/>
        </a:p>
      </dgm:t>
    </dgm:pt>
    <dgm:pt modelId="{BA59494A-579B-42FC-A08B-BD12A0651C8E}" type="pres">
      <dgm:prSet presAssocID="{37315D1C-A00A-4226-97EB-06B4A189F54C}" presName="pillarX" presStyleLbl="node1" presStyleIdx="1" presStyleCnt="3">
        <dgm:presLayoutVars>
          <dgm:bulletEnabled val="1"/>
        </dgm:presLayoutVars>
      </dgm:prSet>
      <dgm:spPr/>
      <dgm:t>
        <a:bodyPr/>
        <a:lstStyle/>
        <a:p>
          <a:endParaRPr lang="ru-RU"/>
        </a:p>
      </dgm:t>
    </dgm:pt>
    <dgm:pt modelId="{F6117A36-6B2D-4E19-9290-3522A9AEC611}" type="pres">
      <dgm:prSet presAssocID="{20E61813-D88A-4A00-8B09-E7D456C096B8}" presName="pillarX" presStyleLbl="node1" presStyleIdx="2" presStyleCnt="3">
        <dgm:presLayoutVars>
          <dgm:bulletEnabled val="1"/>
        </dgm:presLayoutVars>
      </dgm:prSet>
      <dgm:spPr/>
      <dgm:t>
        <a:bodyPr/>
        <a:lstStyle/>
        <a:p>
          <a:endParaRPr lang="ru-RU"/>
        </a:p>
      </dgm:t>
    </dgm:pt>
    <dgm:pt modelId="{3B8C9C0F-2C27-44BB-B7C2-BC4F3BBF3596}" type="pres">
      <dgm:prSet presAssocID="{1A0ABE56-D012-471E-99D8-DC8859BE825A}" presName="base" presStyleLbl="dkBgShp" presStyleIdx="1" presStyleCnt="2"/>
      <dgm:spPr/>
    </dgm:pt>
  </dgm:ptLst>
  <dgm:cxnLst>
    <dgm:cxn modelId="{C6A13226-FD43-47E2-89A2-78B6571911BB}" srcId="{1A0ABE56-D012-471E-99D8-DC8859BE825A}" destId="{37315D1C-A00A-4226-97EB-06B4A189F54C}" srcOrd="1" destOrd="0" parTransId="{FC90E38C-02BF-4016-BE62-697E632B1AEA}" sibTransId="{024F1813-B8A5-4248-A486-DEEC7D5BF7CA}"/>
    <dgm:cxn modelId="{F5CD3E5F-2C32-4512-BB5D-C5EE89661C3F}" type="presOf" srcId="{1A0ABE56-D012-471E-99D8-DC8859BE825A}" destId="{DC00DBF5-86EF-4938-95D7-7549F422F31B}" srcOrd="0" destOrd="0" presId="urn:microsoft.com/office/officeart/2005/8/layout/hList3"/>
    <dgm:cxn modelId="{B946C6FA-B156-4253-AA0C-D3C6F4307C14}" srcId="{DC0D668C-0F96-44F8-BD76-87EDA12549F9}" destId="{1A0ABE56-D012-471E-99D8-DC8859BE825A}" srcOrd="0" destOrd="0" parTransId="{3653CE30-8E03-4232-B732-A47BC0C55115}" sibTransId="{004BC46B-98FA-4930-9A6C-44EED67319CB}"/>
    <dgm:cxn modelId="{4991E275-0428-438E-8C33-77D8E4B8C9E3}" srcId="{1A0ABE56-D012-471E-99D8-DC8859BE825A}" destId="{E6F5C959-96B7-4787-9F9B-308D0055CE32}" srcOrd="0" destOrd="0" parTransId="{C41E3F45-2133-44B6-8728-FEBF183FA2C7}" sibTransId="{0F73F89B-5F77-4DBD-BD58-0111280239DB}"/>
    <dgm:cxn modelId="{75DCC22F-7980-45B4-BEEB-B6BC8D7FF253}" type="presOf" srcId="{E6F5C959-96B7-4787-9F9B-308D0055CE32}" destId="{AD4CCC94-42C3-4FAC-83F3-B6693332A869}" srcOrd="0" destOrd="0" presId="urn:microsoft.com/office/officeart/2005/8/layout/hList3"/>
    <dgm:cxn modelId="{ADD42708-C9E5-41BA-BD34-F872896F9DCE}" type="presOf" srcId="{DC0D668C-0F96-44F8-BD76-87EDA12549F9}" destId="{9F639641-6BB4-4200-90DA-1337B4CCE33E}" srcOrd="0" destOrd="0" presId="urn:microsoft.com/office/officeart/2005/8/layout/hList3"/>
    <dgm:cxn modelId="{2582BE52-5500-464C-8E36-FAEDC30E3280}" srcId="{1A0ABE56-D012-471E-99D8-DC8859BE825A}" destId="{20E61813-D88A-4A00-8B09-E7D456C096B8}" srcOrd="2" destOrd="0" parTransId="{8F8BA26B-BEE9-4816-B46C-DDF1969E7271}" sibTransId="{9D08963F-227D-4465-A108-D4AC9D8FB558}"/>
    <dgm:cxn modelId="{64A0BA8F-52CC-4881-B3FE-E39ECED76326}" type="presOf" srcId="{20E61813-D88A-4A00-8B09-E7D456C096B8}" destId="{F6117A36-6B2D-4E19-9290-3522A9AEC611}" srcOrd="0" destOrd="0" presId="urn:microsoft.com/office/officeart/2005/8/layout/hList3"/>
    <dgm:cxn modelId="{9815EA60-7E1B-4413-AFBB-F5719B56A18D}" type="presOf" srcId="{37315D1C-A00A-4226-97EB-06B4A189F54C}" destId="{BA59494A-579B-42FC-A08B-BD12A0651C8E}" srcOrd="0" destOrd="0" presId="urn:microsoft.com/office/officeart/2005/8/layout/hList3"/>
    <dgm:cxn modelId="{A6F6047E-320A-4F39-A0E0-F4309646711C}" type="presParOf" srcId="{9F639641-6BB4-4200-90DA-1337B4CCE33E}" destId="{DC00DBF5-86EF-4938-95D7-7549F422F31B}" srcOrd="0" destOrd="0" presId="urn:microsoft.com/office/officeart/2005/8/layout/hList3"/>
    <dgm:cxn modelId="{08E3CBA1-02A3-40F9-A5D4-357811E3EE15}" type="presParOf" srcId="{9F639641-6BB4-4200-90DA-1337B4CCE33E}" destId="{7ACF580F-085E-4B01-83DC-3E35EADCBA1B}" srcOrd="1" destOrd="0" presId="urn:microsoft.com/office/officeart/2005/8/layout/hList3"/>
    <dgm:cxn modelId="{E9759379-D9FB-47A6-90A3-249B941E8F50}" type="presParOf" srcId="{7ACF580F-085E-4B01-83DC-3E35EADCBA1B}" destId="{AD4CCC94-42C3-4FAC-83F3-B6693332A869}" srcOrd="0" destOrd="0" presId="urn:microsoft.com/office/officeart/2005/8/layout/hList3"/>
    <dgm:cxn modelId="{2356A4FE-30AF-4F90-82F7-FE96EFCF3F32}" type="presParOf" srcId="{7ACF580F-085E-4B01-83DC-3E35EADCBA1B}" destId="{BA59494A-579B-42FC-A08B-BD12A0651C8E}" srcOrd="1" destOrd="0" presId="urn:microsoft.com/office/officeart/2005/8/layout/hList3"/>
    <dgm:cxn modelId="{7BFD685E-2336-4FA7-B728-E1970C32C69D}" type="presParOf" srcId="{7ACF580F-085E-4B01-83DC-3E35EADCBA1B}" destId="{F6117A36-6B2D-4E19-9290-3522A9AEC611}" srcOrd="2" destOrd="0" presId="urn:microsoft.com/office/officeart/2005/8/layout/hList3"/>
    <dgm:cxn modelId="{B41B6B04-1ACB-412B-9627-2B05ED5A6E5D}" type="presParOf" srcId="{9F639641-6BB4-4200-90DA-1337B4CCE33E}" destId="{3B8C9C0F-2C27-44BB-B7C2-BC4F3BBF3596}"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00DBF5-86EF-4938-95D7-7549F422F31B}">
      <dsp:nvSpPr>
        <dsp:cNvPr id="0" name=""/>
        <dsp:cNvSpPr/>
      </dsp:nvSpPr>
      <dsp:spPr>
        <a:xfrm>
          <a:off x="0" y="0"/>
          <a:ext cx="8136904" cy="1279274"/>
        </a:xfrm>
        <a:prstGeom prst="rect">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uz-Cyrl-UZ" sz="3600" kern="1200" dirty="0" smtClean="0"/>
            <a:t>қуйидаги кенжа турлар ишлаб чиқариш аҳамиятига эга:</a:t>
          </a:r>
          <a:endParaRPr lang="ru-RU" sz="3600" kern="1200" dirty="0"/>
        </a:p>
      </dsp:txBody>
      <dsp:txXfrm>
        <a:off x="0" y="0"/>
        <a:ext cx="8136904" cy="1279274"/>
      </dsp:txXfrm>
    </dsp:sp>
    <dsp:sp modelId="{AD4CCC94-42C3-4FAC-83F3-B6693332A869}">
      <dsp:nvSpPr>
        <dsp:cNvPr id="0" name=""/>
        <dsp:cNvSpPr/>
      </dsp:nvSpPr>
      <dsp:spPr>
        <a:xfrm>
          <a:off x="3973" y="1279274"/>
          <a:ext cx="2709652" cy="2686476"/>
        </a:xfrm>
        <a:prstGeom prst="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b="1" kern="1200" dirty="0" smtClean="0"/>
            <a:t>Хитой бодринги. </a:t>
          </a:r>
          <a:r>
            <a:rPr lang="uz-Cyrl-UZ" sz="2000" kern="1200" dirty="0" smtClean="0"/>
            <a:t>Бу кенжа тур узунчоқ мевали хитой бодрингларини ҳамда бизда теплицаларда етиштириладиган баъзи навларни ўз ичига олади</a:t>
          </a:r>
          <a:endParaRPr lang="ru-RU" sz="2000" kern="1200" dirty="0"/>
        </a:p>
      </dsp:txBody>
      <dsp:txXfrm>
        <a:off x="3973" y="1279274"/>
        <a:ext cx="2709652" cy="2686476"/>
      </dsp:txXfrm>
    </dsp:sp>
    <dsp:sp modelId="{BA59494A-579B-42FC-A08B-BD12A0651C8E}">
      <dsp:nvSpPr>
        <dsp:cNvPr id="0" name=""/>
        <dsp:cNvSpPr/>
      </dsp:nvSpPr>
      <dsp:spPr>
        <a:xfrm>
          <a:off x="2713625" y="1279274"/>
          <a:ext cx="2709652" cy="2686476"/>
        </a:xfrm>
        <a:prstGeom prst="rect">
          <a:avLst/>
        </a:prstGeom>
        <a:solidFill>
          <a:schemeClr val="accent3">
            <a:hueOff val="8797671"/>
            <a:satOff val="-20044"/>
            <a:lumOff val="804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b="1" kern="1200" dirty="0" smtClean="0"/>
            <a:t>Ғарбий Осиё бодринги -</a:t>
          </a:r>
          <a:r>
            <a:rPr lang="uz-Cyrl-UZ" sz="2000" kern="1200" dirty="0" smtClean="0"/>
            <a:t> бу кенжа турга Ўрта Осиё, Закавказье, Қримда ва жанубий районларда етиштириладиган барча бодринг навлари киради</a:t>
          </a:r>
          <a:endParaRPr lang="ru-RU" sz="2000" kern="1200" dirty="0"/>
        </a:p>
      </dsp:txBody>
      <dsp:txXfrm>
        <a:off x="2713625" y="1279274"/>
        <a:ext cx="2709652" cy="2686476"/>
      </dsp:txXfrm>
    </dsp:sp>
    <dsp:sp modelId="{F6117A36-6B2D-4E19-9290-3522A9AEC611}">
      <dsp:nvSpPr>
        <dsp:cNvPr id="0" name=""/>
        <dsp:cNvSpPr/>
      </dsp:nvSpPr>
      <dsp:spPr>
        <a:xfrm>
          <a:off x="5423278" y="1279274"/>
          <a:ext cx="2709652" cy="2686476"/>
        </a:xfrm>
        <a:prstGeom prst="rect">
          <a:avLst/>
        </a:prstGeom>
        <a:solidFill>
          <a:srgbClr val="0000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b="1" kern="1200" dirty="0" smtClean="0"/>
            <a:t>Европа-Осиё бодринги –</a:t>
          </a:r>
          <a:r>
            <a:rPr lang="uz-Cyrl-UZ" sz="2000" kern="1200" dirty="0" smtClean="0"/>
            <a:t> бу кенжа турга мансуб бодрингнинг Нежин, Мурон навлари ҳамда келиб чиқиши дурагайлардан иборат бўлган (Бостон, Должик каби) бир неча навлари киради.</a:t>
          </a:r>
          <a:endParaRPr lang="ru-RU" sz="2000" kern="1200" dirty="0"/>
        </a:p>
      </dsp:txBody>
      <dsp:txXfrm>
        <a:off x="5423278" y="1279274"/>
        <a:ext cx="2709652" cy="2686476"/>
      </dsp:txXfrm>
    </dsp:sp>
    <dsp:sp modelId="{3B8C9C0F-2C27-44BB-B7C2-BC4F3BBF3596}">
      <dsp:nvSpPr>
        <dsp:cNvPr id="0" name=""/>
        <dsp:cNvSpPr/>
      </dsp:nvSpPr>
      <dsp:spPr>
        <a:xfrm>
          <a:off x="0" y="3965750"/>
          <a:ext cx="8136904" cy="298497"/>
        </a:xfrm>
        <a:prstGeom prst="rect">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904902-6680-48FE-9F79-7268A80B1C76}" type="datetimeFigureOut">
              <a:rPr lang="ru-RU" smtClean="0"/>
              <a:pPr/>
              <a:t>05.06.2018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B6D5D9-E624-4FBD-956B-6D543C18AC26}" type="slidenum">
              <a:rPr lang="ru-RU" smtClean="0"/>
              <a:pPr/>
              <a:t>‹#›</a:t>
            </a:fld>
            <a:endParaRPr lang="ru-RU"/>
          </a:p>
        </p:txBody>
      </p:sp>
    </p:spTree>
    <p:extLst>
      <p:ext uri="{BB962C8B-B14F-4D97-AF65-F5344CB8AC3E}">
        <p14:creationId xmlns:p14="http://schemas.microsoft.com/office/powerpoint/2010/main" val="341084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Образ слайда 1"/>
          <p:cNvSpPr>
            <a:spLocks noGrp="1" noRot="1" noChangeAspect="1" noTextEdit="1"/>
          </p:cNvSpPr>
          <p:nvPr>
            <p:ph type="sldImg"/>
          </p:nvPr>
        </p:nvSpPr>
        <p:spPr bwMode="auto">
          <a:noFill/>
          <a:ln>
            <a:solidFill>
              <a:srgbClr val="000000"/>
            </a:solidFill>
            <a:miter lim="800000"/>
            <a:headEnd/>
            <a:tailEnd/>
          </a:ln>
        </p:spPr>
      </p:sp>
      <p:sp>
        <p:nvSpPr>
          <p:cNvPr id="4096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latin typeface="Times New Roman" pitchFamily="18" charset="0"/>
              <a:cs typeface="Times New Roman" pitchFamily="18" charset="0"/>
            </a:endParaRPr>
          </a:p>
        </p:txBody>
      </p:sp>
      <p:sp>
        <p:nvSpPr>
          <p:cNvPr id="409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2F10493-9DED-491F-9B5B-C6CF11DE1E4D}" type="slidenum">
              <a:rPr lang="ru-RU" smtClean="0">
                <a:latin typeface="Arial" pitchFamily="34" charset="0"/>
              </a:rPr>
              <a:pPr/>
              <a:t>7</a:t>
            </a:fld>
            <a:endParaRPr lang="ru-RU" smtClean="0">
              <a:latin typeface="Arial" pitchFamily="34" charset="0"/>
            </a:endParaRPr>
          </a:p>
        </p:txBody>
      </p:sp>
    </p:spTree>
    <p:extLst>
      <p:ext uri="{BB962C8B-B14F-4D97-AF65-F5344CB8AC3E}">
        <p14:creationId xmlns:p14="http://schemas.microsoft.com/office/powerpoint/2010/main" val="8070736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pPr>
                <a:defRPr/>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Tree>
    <p:extLst>
      <p:ext uri="{BB962C8B-B14F-4D97-AF65-F5344CB8AC3E}">
        <p14:creationId xmlns:p14="http://schemas.microsoft.com/office/powerpoint/2010/main" val="2543516437"/>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74129747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19C04AA-5F18-4FCB-97A2-36511D52C6E8}" type="datetimeFigureOut">
              <a:rPr lang="ru-RU" smtClean="0"/>
              <a:pPr/>
              <a:t>05.06.2018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99182068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19C04AA-5F18-4FCB-97A2-36511D52C6E8}" type="datetimeFigureOut">
              <a:rPr lang="ru-RU" smtClean="0"/>
              <a:pPr/>
              <a:t>05.06.2018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933488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19C04AA-5F18-4FCB-97A2-36511D52C6E8}" type="datetimeFigureOut">
              <a:rPr lang="ru-RU" smtClean="0"/>
              <a:pPr/>
              <a:t>05.06.2018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316171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19C04AA-5F18-4FCB-97A2-36511D52C6E8}" type="datetimeFigureOut">
              <a:rPr lang="ru-RU" smtClean="0"/>
              <a:pPr/>
              <a:t>05.06.2018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7439890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19C04AA-5F18-4FCB-97A2-36511D52C6E8}" type="datetimeFigureOut">
              <a:rPr lang="ru-RU" smtClean="0"/>
              <a:pPr/>
              <a:t>05.06.2018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19500361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05.06.2018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7906674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05.06.2018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50495944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05.06.2018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66979002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05.06.2018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49177046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fld id="{6C910EE1-2272-423D-92C4-4CE49DC10A3A}" type="datetimeFigureOut">
              <a:rPr lang="ru-RU"/>
              <a:pPr>
                <a:defRPr/>
              </a:pPr>
              <a:t>05.06.2018</a:t>
            </a:fld>
            <a:endParaRPr lang="ru-RU" dirty="0"/>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EE71F3EF-5AD1-499C-AE04-0CD4A6FD4339}" type="slidenum">
              <a:rPr lang="ru-RU"/>
              <a:pPr>
                <a:defRPr/>
              </a:pPr>
              <a:t>‹#›</a:t>
            </a:fld>
            <a:endParaRPr lang="ru-RU" dirty="0"/>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150A838B-5C69-4612-8651-46F8DDBC5531}" type="datetimeFigureOut">
              <a:rPr lang="ru-RU"/>
              <a:pPr>
                <a:defRPr/>
              </a:pPr>
              <a:t>05.06.2018</a:t>
            </a:fld>
            <a:endParaRPr lang="ru-RU" dirty="0"/>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82E301D1-3148-4AC9-9385-4C4C012FA643}"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fld id="{4C2F3905-BBB9-43F8-8426-D19D12D9986B}" type="datetimeFigureOut">
              <a:rPr lang="ru-RU"/>
              <a:pPr>
                <a:defRPr/>
              </a:pPr>
              <a:t>05.06.2018</a:t>
            </a:fld>
            <a:endParaRPr lang="ru-RU" dirty="0"/>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CC9ADABA-F8AA-4D21-A55E-093060657AB5}" type="slidenum">
              <a:rPr lang="ru-RU"/>
              <a:pPr>
                <a:defRPr/>
              </a:pPr>
              <a:t>‹#›</a:t>
            </a:fld>
            <a:endParaRPr lang="ru-RU" dirty="0"/>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fld id="{8114D6E6-6F3D-47B0-BA16-5C6B3E56DB53}" type="datetimeFigureOut">
              <a:rPr lang="ru-RU"/>
              <a:pPr>
                <a:defRPr/>
              </a:pPr>
              <a:t>05.06.2018</a:t>
            </a:fld>
            <a:endParaRPr lang="ru-RU" dirty="0"/>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E202F6DD-8C69-40FD-859E-7401C57F7139}" type="slidenum">
              <a:rPr lang="ru-RU"/>
              <a:pPr>
                <a:defRPr/>
              </a:pPr>
              <a:t>‹#›</a:t>
            </a:fld>
            <a:endParaRPr lang="ru-RU" dirty="0"/>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fld id="{040E10BA-1BF7-448F-B240-63E412177A44}" type="datetimeFigureOut">
              <a:rPr lang="ru-RU"/>
              <a:pPr>
                <a:defRPr/>
              </a:pPr>
              <a:t>05.06.2018</a:t>
            </a:fld>
            <a:endParaRPr lang="ru-RU" dirty="0"/>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39114D14-9CDD-4EFC-AA9D-178C1048EBE6}" type="slidenum">
              <a:rPr lang="ru-RU"/>
              <a:pPr>
                <a:defRPr/>
              </a:pPr>
              <a:t>‹#›</a:t>
            </a:fld>
            <a:endParaRPr lang="ru-RU" dirty="0"/>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fld id="{517647DD-D54B-486F-9B91-C4EE80C33CFD}" type="datetimeFigureOut">
              <a:rPr lang="ru-RU"/>
              <a:pPr>
                <a:defRPr/>
              </a:pPr>
              <a:t>05.06.2018</a:t>
            </a:fld>
            <a:endParaRPr lang="ru-RU" dirty="0"/>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AA4001D4-D718-4105-88C7-CD38C7C38D3C}" type="slidenum">
              <a:rPr lang="ru-RU"/>
              <a:pPr>
                <a:defRPr/>
              </a:pPr>
              <a:t>‹#›</a:t>
            </a:fld>
            <a:endParaRPr lang="ru-RU" dirty="0"/>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fld id="{EBA7BE3D-1D23-41D3-9F30-83C4DA343D7D}" type="datetimeFigureOut">
              <a:rPr lang="ru-RU"/>
              <a:pPr>
                <a:defRPr/>
              </a:pPr>
              <a:t>05.06.2018</a:t>
            </a:fld>
            <a:endParaRPr lang="ru-RU" dirty="0"/>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9CF9ADBB-9E60-4DDC-93A4-2BB9F40396FC}" type="slidenum">
              <a:rPr lang="ru-RU"/>
              <a:pPr>
                <a:defRPr/>
              </a:pPr>
              <a:t>‹#›</a:t>
            </a:fld>
            <a:endParaRPr lang="ru-RU" dirty="0"/>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fld id="{78FFCA20-8D9D-4C68-98A2-CBAEE17D0CFC}" type="datetimeFigureOut">
              <a:rPr lang="ru-RU"/>
              <a:pPr>
                <a:defRPr/>
              </a:pPr>
              <a:t>05.06.2018</a:t>
            </a:fld>
            <a:endParaRPr lang="ru-RU" dirty="0"/>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4A54515A-E4A8-42B8-825C-6CB002BB2D03}" type="slidenum">
              <a:rPr lang="ru-RU"/>
              <a:pPr>
                <a:defRPr/>
              </a:pPr>
              <a:t>‹#›</a:t>
            </a:fld>
            <a:endParaRPr lang="ru-RU" dirty="0"/>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dirty="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fld id="{5A64A654-2C16-4572-84C5-FA43DBFD3850}" type="datetimeFigureOut">
              <a:rPr lang="ru-RU"/>
              <a:pPr>
                <a:defRPr/>
              </a:pPr>
              <a:t>05.06.2018</a:t>
            </a:fld>
            <a:endParaRPr lang="ru-RU" dirty="0"/>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21D647C9-C6B1-4F2F-8B24-2E199D4FE153}" type="slidenum">
              <a:rPr lang="ru-RU"/>
              <a:pPr>
                <a:defRPr/>
              </a:pPr>
              <a:t>‹#›</a:t>
            </a:fld>
            <a:endParaRPr lang="ru-RU" dirty="0"/>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fld id="{A4B5232D-16C2-4DB2-8130-47114FB96830}" type="datetimeFigureOut">
              <a:rPr lang="ru-RU"/>
              <a:pPr>
                <a:defRPr/>
              </a:pPr>
              <a:t>05.06.2018</a:t>
            </a:fld>
            <a:endParaRPr lang="ru-RU" dirty="0"/>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B0838609-ACC8-4FF4-9F0A-7515CF38DB21}" type="slidenum">
              <a:rPr lang="ru-RU"/>
              <a:pPr>
                <a:defRPr/>
              </a:pPr>
              <a:t>‹#›</a:t>
            </a:fld>
            <a:endParaRPr lang="ru-RU" dirty="0"/>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274C406C-6815-442C-8F6C-0FF4F2E5C965}" type="datetimeFigureOut">
              <a:rPr lang="ru-RU"/>
              <a:pPr>
                <a:defRPr/>
              </a:pPr>
              <a:t>05.06.2018</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FC4DD4A-BABA-4BA2-A479-7C4E8F17C0B8}" type="slidenum">
              <a:rPr lang="ru-RU"/>
              <a:pPr>
                <a:defRPr/>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C04AA-5F18-4FCB-97A2-36511D52C6E8}" type="datetimeFigureOut">
              <a:rPr lang="ru-RU" smtClean="0"/>
              <a:pPr/>
              <a:t>05.06.2018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E5311-8A7C-4B0F-B1FF-3C9533AEBE2B}" type="slidenum">
              <a:rPr lang="ru-RU" smtClean="0"/>
              <a:pPr/>
              <a:t>‹#›</a:t>
            </a:fld>
            <a:endParaRPr lang="ru-RU"/>
          </a:p>
        </p:txBody>
      </p:sp>
    </p:spTree>
    <p:extLst>
      <p:ext uri="{BB962C8B-B14F-4D97-AF65-F5344CB8AC3E}">
        <p14:creationId xmlns:p14="http://schemas.microsoft.com/office/powerpoint/2010/main" val="1448090002"/>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02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chemeClr val="accent1">
                    <a:shade val="75000"/>
                  </a:schemeClr>
                </a:solidFill>
                <a:latin typeface="+mn-lt"/>
              </a:defRPr>
            </a:lvl1pPr>
          </a:lstStyle>
          <a:p>
            <a:pPr>
              <a:defRPr/>
            </a:pPr>
            <a:fld id="{17340DBF-438C-4BE5-8063-F2A540F2E454}" type="datetimeFigureOut">
              <a:rPr lang="ru-RU"/>
              <a:pPr>
                <a:defRPr/>
              </a:pPr>
              <a:t>05.06.2018</a:t>
            </a:fld>
            <a:endParaRPr lang="ru-RU" dirty="0"/>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fld id="{845BBA85-4EBC-49F5-B18E-C6630458FEEC}" type="slidenum">
              <a:rPr lang="ru-RU"/>
              <a:pPr>
                <a:defRPr/>
              </a:pPr>
              <a:t>‹#›</a:t>
            </a:fld>
            <a:endParaRPr lang="ru-RU" dirty="0"/>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Tree>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4.xml"/><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8.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68.xml"/><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4.xml"/><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wmf"/><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gif"/><Relationship Id="rId1" Type="http://schemas.openxmlformats.org/officeDocument/2006/relationships/slideLayout" Target="../slideLayouts/slideLayout4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520" y="211440"/>
            <a:ext cx="8712968" cy="2857520"/>
          </a:xfrm>
        </p:spPr>
        <p:style>
          <a:lnRef idx="2">
            <a:schemeClr val="accent1"/>
          </a:lnRef>
          <a:fillRef idx="1">
            <a:schemeClr val="lt1"/>
          </a:fillRef>
          <a:effectRef idx="0">
            <a:schemeClr val="accent1"/>
          </a:effectRef>
          <a:fontRef idx="minor">
            <a:schemeClr val="dk1"/>
          </a:fontRef>
        </p:style>
        <p:txBody>
          <a:bodyPr>
            <a:noAutofit/>
          </a:bodyPr>
          <a:lstStyle/>
          <a:p>
            <a:r>
              <a:rPr lang="uz-Cyrl-UZ"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10- МАВЗУ: </a:t>
            </a:r>
            <a:r>
              <a:rPr lang="ru-RU" sz="48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Бодринг</a:t>
            </a:r>
            <a:r>
              <a:rPr lang="ru-RU"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ru-RU" sz="48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ва</a:t>
            </a:r>
            <a:r>
              <a:rPr lang="ru-RU"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ru-RU" sz="48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сабзавот</a:t>
            </a:r>
            <a:r>
              <a:rPr lang="ru-RU"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ru-RU" sz="48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қовоқчалари</a:t>
            </a:r>
            <a:r>
              <a:rPr lang="ru-RU"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ru-RU" sz="48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етиштириш</a:t>
            </a:r>
            <a:r>
              <a:rPr lang="ru-RU"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ru-RU" sz="48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технологияси</a:t>
            </a:r>
            <a:r>
              <a:rPr lang="ru-RU"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ru-RU" sz="48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технологияси</a:t>
            </a:r>
            <a:endParaRPr lang="ru-RU"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Картинки по запросу огурец"/>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36216" y="3068960"/>
            <a:ext cx="5743575" cy="35909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95037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style>
          <a:lnRef idx="2">
            <a:schemeClr val="accent2">
              <a:shade val="50000"/>
            </a:schemeClr>
          </a:lnRef>
          <a:fillRef idx="1">
            <a:schemeClr val="accent2"/>
          </a:fillRef>
          <a:effectRef idx="0">
            <a:schemeClr val="accent2"/>
          </a:effectRef>
          <a:fontRef idx="minor">
            <a:schemeClr val="lt1"/>
          </a:fontRef>
        </p:style>
        <p:txBody>
          <a:bodyPr/>
          <a:lstStyle/>
          <a:p>
            <a:pPr indent="339090">
              <a:lnSpc>
                <a:spcPct val="115000"/>
              </a:lnSpc>
              <a:spcAft>
                <a:spcPts val="0"/>
              </a:spcAft>
            </a:pPr>
            <a:r>
              <a:rPr lang="uz-Cyrl-UZ" sz="2800" dirty="0" smtClean="0">
                <a:latin typeface="Times New Roman"/>
                <a:ea typeface="Times New Roman"/>
                <a:cs typeface="Times New Roman"/>
              </a:rPr>
              <a:t>Режа:</a:t>
            </a:r>
            <a:endParaRPr lang="ru-RU" sz="2000" dirty="0" smtClean="0">
              <a:latin typeface="Calibri"/>
              <a:ea typeface="Calibri"/>
              <a:cs typeface="Times New Roman"/>
            </a:endParaRPr>
          </a:p>
          <a:p>
            <a:pPr marL="342900" lvl="0" indent="-342900" algn="just">
              <a:lnSpc>
                <a:spcPct val="115000"/>
              </a:lnSpc>
              <a:spcAft>
                <a:spcPts val="0"/>
              </a:spcAft>
              <a:buFont typeface="+mj-lt"/>
              <a:buAutoNum type="arabicPeriod"/>
            </a:pPr>
            <a:r>
              <a:rPr lang="uz-Cyrl-UZ" sz="2800" dirty="0" smtClean="0">
                <a:latin typeface="Times New Roman"/>
                <a:ea typeface="Times New Roman"/>
                <a:cs typeface="Times New Roman"/>
              </a:rPr>
              <a:t>Бодринг </a:t>
            </a:r>
            <a:r>
              <a:rPr lang="uz-Cyrl-UZ" sz="2800" dirty="0">
                <a:latin typeface="Times New Roman"/>
                <a:ea typeface="Times New Roman"/>
                <a:cs typeface="Times New Roman"/>
              </a:rPr>
              <a:t>ва сабзавот қовоқчаларининг аҳамияти ва тарқалиши.</a:t>
            </a:r>
          </a:p>
          <a:p>
            <a:pPr marL="342900" lvl="0" indent="-342900" algn="just">
              <a:lnSpc>
                <a:spcPct val="115000"/>
              </a:lnSpc>
              <a:spcAft>
                <a:spcPts val="0"/>
              </a:spcAft>
              <a:buFont typeface="+mj-lt"/>
              <a:buAutoNum type="arabicPeriod"/>
            </a:pPr>
            <a:r>
              <a:rPr lang="uz-Cyrl-UZ" sz="2800" dirty="0" smtClean="0">
                <a:latin typeface="Times New Roman"/>
                <a:ea typeface="Times New Roman"/>
                <a:cs typeface="Times New Roman"/>
              </a:rPr>
              <a:t>Ботаник </a:t>
            </a:r>
            <a:r>
              <a:rPr lang="uz-Cyrl-UZ" sz="2800" dirty="0">
                <a:latin typeface="Times New Roman"/>
                <a:ea typeface="Times New Roman"/>
                <a:cs typeface="Times New Roman"/>
              </a:rPr>
              <a:t>таърифи ва навлари</a:t>
            </a:r>
          </a:p>
          <a:p>
            <a:pPr marL="342900" lvl="0" indent="-342900" algn="just">
              <a:lnSpc>
                <a:spcPct val="115000"/>
              </a:lnSpc>
              <a:spcAft>
                <a:spcPts val="0"/>
              </a:spcAft>
              <a:buFont typeface="+mj-lt"/>
              <a:buAutoNum type="arabicPeriod"/>
            </a:pPr>
            <a:r>
              <a:rPr lang="uz-Cyrl-UZ" sz="2800" dirty="0" smtClean="0">
                <a:latin typeface="Times New Roman"/>
                <a:ea typeface="Times New Roman"/>
                <a:cs typeface="Times New Roman"/>
              </a:rPr>
              <a:t>Биологик </a:t>
            </a:r>
            <a:r>
              <a:rPr lang="uz-Cyrl-UZ" sz="2800" dirty="0">
                <a:latin typeface="Times New Roman"/>
                <a:ea typeface="Times New Roman"/>
                <a:cs typeface="Times New Roman"/>
              </a:rPr>
              <a:t>хусусиятлари.</a:t>
            </a:r>
          </a:p>
          <a:p>
            <a:pPr marL="342900" lvl="0" indent="-342900" algn="just">
              <a:lnSpc>
                <a:spcPct val="115000"/>
              </a:lnSpc>
              <a:spcAft>
                <a:spcPts val="0"/>
              </a:spcAft>
              <a:buFont typeface="+mj-lt"/>
              <a:buAutoNum type="arabicPeriod"/>
            </a:pPr>
            <a:r>
              <a:rPr lang="uz-Cyrl-UZ" sz="2800" dirty="0" smtClean="0">
                <a:latin typeface="Times New Roman"/>
                <a:ea typeface="Times New Roman"/>
                <a:cs typeface="Times New Roman"/>
              </a:rPr>
              <a:t>Бодринг </a:t>
            </a:r>
            <a:r>
              <a:rPr lang="uz-Cyrl-UZ" sz="2800" dirty="0">
                <a:latin typeface="Times New Roman"/>
                <a:ea typeface="Times New Roman"/>
                <a:cs typeface="Times New Roman"/>
              </a:rPr>
              <a:t>ва қовоқчали сабзавот экинлари ўстириш технологияси.</a:t>
            </a:r>
          </a:p>
          <a:p>
            <a:pPr marL="342900" lvl="0" indent="-342900" algn="just">
              <a:lnSpc>
                <a:spcPct val="115000"/>
              </a:lnSpc>
              <a:spcAft>
                <a:spcPts val="0"/>
              </a:spcAft>
              <a:buFont typeface="+mj-lt"/>
              <a:buAutoNum type="arabicPeriod"/>
            </a:pPr>
            <a:r>
              <a:rPr lang="uz-Cyrl-UZ" sz="2800" dirty="0" smtClean="0">
                <a:latin typeface="Times New Roman"/>
                <a:ea typeface="Times New Roman"/>
                <a:cs typeface="Times New Roman"/>
              </a:rPr>
              <a:t>Бодринг </a:t>
            </a:r>
            <a:r>
              <a:rPr lang="uz-Cyrl-UZ" sz="2800" dirty="0">
                <a:latin typeface="Times New Roman"/>
                <a:ea typeface="Times New Roman"/>
                <a:cs typeface="Times New Roman"/>
              </a:rPr>
              <a:t>ва қовоқчали сабзавот экинлар уруғи етиштириш технологияси</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lstStyle/>
          <a:p>
            <a:pPr>
              <a:defRPr/>
            </a:pPr>
            <a:r>
              <a:rPr lang="uz-Cyrl-UZ" sz="2800" b="1" dirty="0">
                <a:effectLst/>
              </a:rPr>
              <a:t>Аҳамияти.</a:t>
            </a:r>
            <a:endParaRPr lang="ru-RU" sz="2800" b="1" dirty="0"/>
          </a:p>
        </p:txBody>
      </p:sp>
      <p:sp>
        <p:nvSpPr>
          <p:cNvPr id="7171" name="Rectangle 3"/>
          <p:cNvSpPr>
            <a:spLocks noGrp="1" noChangeArrowheads="1"/>
          </p:cNvSpPr>
          <p:nvPr>
            <p:ph type="body" idx="1"/>
          </p:nvPr>
        </p:nvSpPr>
        <p:spPr>
          <a:xfrm>
            <a:off x="214313" y="928670"/>
            <a:ext cx="5572133" cy="4500594"/>
          </a:xfrm>
        </p:spPr>
        <p:style>
          <a:lnRef idx="1">
            <a:schemeClr val="accent1"/>
          </a:lnRef>
          <a:fillRef idx="2">
            <a:schemeClr val="accent1"/>
          </a:fillRef>
          <a:effectRef idx="1">
            <a:schemeClr val="accent1"/>
          </a:effectRef>
          <a:fontRef idx="minor">
            <a:schemeClr val="dk1"/>
          </a:fontRef>
        </p:style>
        <p:txBody>
          <a:bodyPr>
            <a:normAutofit/>
          </a:bodyPr>
          <a:lstStyle/>
          <a:p>
            <a:pPr marL="0" indent="371475" algn="just">
              <a:lnSpc>
                <a:spcPct val="90000"/>
              </a:lnSpc>
              <a:buFont typeface="Wingdings" pitchFamily="2" charset="2"/>
              <a:buChar char="q"/>
            </a:pPr>
            <a:r>
              <a:rPr lang="uz-Cyrl-UZ" sz="2000" dirty="0"/>
              <a:t>Бодринг оммабоп сабзавот экини бўлиб, кенг тарқалган. Унинг пишмаган барра мевалари янгилигича, тузланган, консерваланган ҳолда истеъмол қилиниб, озиқ-овқатга лаззат киритувчи, унинг ҳазм бўлишига ёрдамлашувчи масаллиқ ҳисобланади. Унинг биокимёвий таркиби: 95,0-96,0 % сув, 4,0-4,5 % қуруқ модда бўлиб, 0,8-1,0 % оқсил, 0,10-0,11 % мойлар, 1,5-2,5 % қанд, 0,7-0,8 % клетчатка, 0,4-0,5 % кул, 8-28 мг.% </a:t>
            </a:r>
            <a:r>
              <a:rPr lang="ru-RU" sz="2000" dirty="0"/>
              <a:t>«С» </a:t>
            </a:r>
            <a:r>
              <a:rPr lang="ru-RU" sz="2000" dirty="0" err="1"/>
              <a:t>витамини</a:t>
            </a:r>
            <a:r>
              <a:rPr lang="ru-RU" sz="2000" dirty="0"/>
              <a:t>, 0,03-0,2 мг.% дан А, В</a:t>
            </a:r>
            <a:r>
              <a:rPr lang="ru-RU" sz="2000" baseline="-25000" dirty="0"/>
              <a:t>1</a:t>
            </a:r>
            <a:r>
              <a:rPr lang="ru-RU" sz="2000" dirty="0"/>
              <a:t>, В</a:t>
            </a:r>
            <a:r>
              <a:rPr lang="ru-RU" sz="2000" baseline="-25000" dirty="0"/>
              <a:t>2</a:t>
            </a:r>
            <a:r>
              <a:rPr lang="ru-RU" sz="2000" dirty="0"/>
              <a:t>, РР </a:t>
            </a:r>
            <a:r>
              <a:rPr lang="ru-RU" sz="2000" dirty="0" err="1"/>
              <a:t>витаминларини</a:t>
            </a:r>
            <a:r>
              <a:rPr lang="ru-RU" sz="2000" dirty="0"/>
              <a:t> </a:t>
            </a:r>
            <a:r>
              <a:rPr lang="ru-RU" sz="2000" dirty="0" err="1"/>
              <a:t>сақлайди</a:t>
            </a:r>
            <a:r>
              <a:rPr lang="ru-RU" sz="2000" dirty="0"/>
              <a:t>.</a:t>
            </a:r>
            <a:endParaRPr lang="ru-RU" sz="2000" dirty="0" smtClean="0"/>
          </a:p>
        </p:txBody>
      </p:sp>
      <p:pic>
        <p:nvPicPr>
          <p:cNvPr id="2050" name="Picture 2" descr="Картинки по запросу огурец"/>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6446" y="1628800"/>
            <a:ext cx="3197213" cy="208177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огурец"/>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06480" y="4277136"/>
            <a:ext cx="3197213" cy="230425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Картинки по запросу огурец"/>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23728" y="5155895"/>
            <a:ext cx="2194224" cy="170210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34" y="214291"/>
            <a:ext cx="8229600" cy="500066"/>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ru-RU" sz="2400" b="1" dirty="0" err="1"/>
              <a:t>Тарқалиши</a:t>
            </a:r>
            <a:r>
              <a:rPr lang="ru-RU" sz="2400" b="1" dirty="0"/>
              <a:t>.</a:t>
            </a:r>
            <a:endParaRPr lang="ru-RU" sz="2800" b="1" dirty="0"/>
          </a:p>
        </p:txBody>
      </p:sp>
      <p:sp>
        <p:nvSpPr>
          <p:cNvPr id="9218" name="Rectangle 3"/>
          <p:cNvSpPr>
            <a:spLocks noGrp="1" noChangeArrowheads="1"/>
          </p:cNvSpPr>
          <p:nvPr>
            <p:ph sz="quarter" idx="1"/>
          </p:nvPr>
        </p:nvSpPr>
        <p:spPr>
          <a:xfrm>
            <a:off x="71406" y="785794"/>
            <a:ext cx="5106993" cy="6022974"/>
          </a:xfrm>
        </p:spPr>
        <p:txBody>
          <a:bodyPr>
            <a:normAutofit/>
          </a:bodyPr>
          <a:lstStyle/>
          <a:p>
            <a:pPr algn="just"/>
            <a:r>
              <a:rPr lang="ru-RU" sz="2000" dirty="0" err="1"/>
              <a:t>Бодринг</a:t>
            </a:r>
            <a:r>
              <a:rPr lang="ru-RU" sz="2000" dirty="0"/>
              <a:t> </a:t>
            </a:r>
            <a:r>
              <a:rPr lang="ru-RU" sz="2000" dirty="0" err="1"/>
              <a:t>экинининг</a:t>
            </a:r>
            <a:r>
              <a:rPr lang="ru-RU" sz="2000" dirty="0"/>
              <a:t> </a:t>
            </a:r>
            <a:r>
              <a:rPr lang="ru-RU" sz="2000" dirty="0" err="1"/>
              <a:t>ватани</a:t>
            </a:r>
            <a:r>
              <a:rPr lang="ru-RU" sz="2000" dirty="0"/>
              <a:t> – </a:t>
            </a:r>
            <a:r>
              <a:rPr lang="ru-RU" sz="2000" dirty="0" err="1"/>
              <a:t>Ҳиндистон</a:t>
            </a:r>
            <a:r>
              <a:rPr lang="ru-RU" sz="2000" dirty="0"/>
              <a:t> </a:t>
            </a:r>
            <a:r>
              <a:rPr lang="ru-RU" sz="2000" dirty="0" err="1"/>
              <a:t>ва</a:t>
            </a:r>
            <a:r>
              <a:rPr lang="ru-RU" sz="2000" dirty="0"/>
              <a:t> </a:t>
            </a:r>
            <a:r>
              <a:rPr lang="ru-RU" sz="2000" dirty="0" err="1"/>
              <a:t>Ҳинди-Хитойнинг</a:t>
            </a:r>
            <a:r>
              <a:rPr lang="ru-RU" sz="2000" dirty="0"/>
              <a:t> сернам тропик </a:t>
            </a:r>
            <a:r>
              <a:rPr lang="ru-RU" sz="2000" dirty="0" err="1"/>
              <a:t>районлари</a:t>
            </a:r>
            <a:r>
              <a:rPr lang="ru-RU" sz="2000" dirty="0"/>
              <a:t> </a:t>
            </a:r>
            <a:r>
              <a:rPr lang="ru-RU" sz="2000" dirty="0" err="1"/>
              <a:t>ҳисобланади</a:t>
            </a:r>
            <a:r>
              <a:rPr lang="ru-RU" sz="2000" dirty="0"/>
              <a:t>. У </a:t>
            </a:r>
            <a:r>
              <a:rPr lang="ru-RU" sz="2000" dirty="0" err="1"/>
              <a:t>жойларда</a:t>
            </a:r>
            <a:r>
              <a:rPr lang="ru-RU" sz="2000" dirty="0"/>
              <a:t> </a:t>
            </a:r>
            <a:r>
              <a:rPr lang="ru-RU" sz="2000" dirty="0" err="1"/>
              <a:t>эрамизгача</a:t>
            </a:r>
            <a:r>
              <a:rPr lang="ru-RU" sz="2000" dirty="0"/>
              <a:t> </a:t>
            </a:r>
            <a:r>
              <a:rPr lang="ru-RU" sz="2000" dirty="0" err="1"/>
              <a:t>бодринг</a:t>
            </a:r>
            <a:r>
              <a:rPr lang="ru-RU" sz="2000" dirty="0"/>
              <a:t> </a:t>
            </a:r>
            <a:r>
              <a:rPr lang="ru-RU" sz="2000" dirty="0" err="1"/>
              <a:t>маданий</a:t>
            </a:r>
            <a:r>
              <a:rPr lang="ru-RU" sz="2000" dirty="0"/>
              <a:t> </a:t>
            </a:r>
            <a:r>
              <a:rPr lang="ru-RU" sz="2000" dirty="0" err="1"/>
              <a:t>ҳолда</a:t>
            </a:r>
            <a:r>
              <a:rPr lang="ru-RU" sz="2000" dirty="0"/>
              <a:t> </a:t>
            </a:r>
            <a:r>
              <a:rPr lang="ru-RU" sz="2000" dirty="0" err="1"/>
              <a:t>фойдаланилиб</a:t>
            </a:r>
            <a:r>
              <a:rPr lang="ru-RU" sz="2000" dirty="0"/>
              <a:t>, </a:t>
            </a:r>
            <a:r>
              <a:rPr lang="ru-RU" sz="2000" dirty="0" err="1"/>
              <a:t>кейинчалик</a:t>
            </a:r>
            <a:r>
              <a:rPr lang="ru-RU" sz="2000" dirty="0"/>
              <a:t> </a:t>
            </a:r>
            <a:r>
              <a:rPr lang="ru-RU" sz="2000" dirty="0" err="1"/>
              <a:t>бошқа</a:t>
            </a:r>
            <a:r>
              <a:rPr lang="ru-RU" sz="2000" dirty="0"/>
              <a:t> </a:t>
            </a:r>
            <a:r>
              <a:rPr lang="ru-RU" sz="2000" dirty="0" err="1"/>
              <a:t>мамлакатларга</a:t>
            </a:r>
            <a:r>
              <a:rPr lang="ru-RU" sz="2000" dirty="0"/>
              <a:t> </a:t>
            </a:r>
            <a:r>
              <a:rPr lang="ru-RU" sz="2000" dirty="0" err="1"/>
              <a:t>тарқалган</a:t>
            </a:r>
            <a:r>
              <a:rPr lang="ru-RU" sz="2000" dirty="0"/>
              <a:t>. </a:t>
            </a:r>
            <a:r>
              <a:rPr lang="ru-RU" sz="2000" dirty="0" err="1"/>
              <a:t>Россияда</a:t>
            </a:r>
            <a:r>
              <a:rPr lang="ru-RU" sz="2000" dirty="0"/>
              <a:t> </a:t>
            </a:r>
            <a:r>
              <a:rPr lang="ru-RU" sz="2000" dirty="0" err="1"/>
              <a:t>бодринг</a:t>
            </a:r>
            <a:r>
              <a:rPr lang="ru-RU" sz="2000" dirty="0"/>
              <a:t> </a:t>
            </a:r>
            <a:r>
              <a:rPr lang="en-US" sz="2000" dirty="0"/>
              <a:t>VIII</a:t>
            </a:r>
            <a:r>
              <a:rPr lang="ru-RU" sz="2000" dirty="0"/>
              <a:t>-</a:t>
            </a:r>
            <a:r>
              <a:rPr lang="en-US" sz="2000" dirty="0"/>
              <a:t>IX</a:t>
            </a:r>
            <a:r>
              <a:rPr lang="ru-RU" sz="2000" dirty="0"/>
              <a:t> </a:t>
            </a:r>
            <a:r>
              <a:rPr lang="ru-RU" sz="2000" dirty="0" err="1"/>
              <a:t>асрларда</a:t>
            </a:r>
            <a:r>
              <a:rPr lang="ru-RU" sz="2000" dirty="0"/>
              <a:t> </a:t>
            </a:r>
            <a:r>
              <a:rPr lang="ru-RU" sz="2000" dirty="0" err="1"/>
              <a:t>маълум</a:t>
            </a:r>
            <a:r>
              <a:rPr lang="ru-RU" sz="2000" dirty="0"/>
              <a:t> </a:t>
            </a:r>
            <a:r>
              <a:rPr lang="ru-RU" sz="2000" dirty="0" err="1"/>
              <a:t>бўлган</a:t>
            </a:r>
            <a:r>
              <a:rPr lang="ru-RU" sz="2000" dirty="0"/>
              <a:t> </a:t>
            </a:r>
            <a:r>
              <a:rPr lang="ru-RU" sz="2000" dirty="0" err="1"/>
              <a:t>бўлса</a:t>
            </a:r>
            <a:r>
              <a:rPr lang="ru-RU" sz="2000" dirty="0"/>
              <a:t>, </a:t>
            </a:r>
            <a:r>
              <a:rPr lang="en-US" sz="2000" dirty="0"/>
              <a:t>XVI </a:t>
            </a:r>
            <a:r>
              <a:rPr lang="ru-RU" sz="2000" dirty="0"/>
              <a:t> </a:t>
            </a:r>
            <a:r>
              <a:rPr lang="ru-RU" sz="2000" dirty="0" err="1"/>
              <a:t>асрда</a:t>
            </a:r>
            <a:r>
              <a:rPr lang="ru-RU" sz="2000" dirty="0"/>
              <a:t> у Европа </a:t>
            </a:r>
            <a:r>
              <a:rPr lang="ru-RU" sz="2000" dirty="0" err="1"/>
              <a:t>ва</a:t>
            </a:r>
            <a:r>
              <a:rPr lang="ru-RU" sz="2000" dirty="0"/>
              <a:t> </a:t>
            </a:r>
            <a:r>
              <a:rPr lang="ru-RU" sz="2000" dirty="0" err="1"/>
              <a:t>Америкада</a:t>
            </a:r>
            <a:r>
              <a:rPr lang="ru-RU" sz="2000" dirty="0"/>
              <a:t> </a:t>
            </a:r>
            <a:r>
              <a:rPr lang="ru-RU" sz="2000" dirty="0" err="1"/>
              <a:t>кенг</a:t>
            </a:r>
            <a:r>
              <a:rPr lang="ru-RU" sz="2000" dirty="0"/>
              <a:t> </a:t>
            </a:r>
            <a:r>
              <a:rPr lang="ru-RU" sz="2000" dirty="0" err="1"/>
              <a:t>тарқалган</a:t>
            </a:r>
            <a:r>
              <a:rPr lang="ru-RU" sz="2000" dirty="0"/>
              <a:t>.</a:t>
            </a:r>
          </a:p>
          <a:p>
            <a:pPr algn="just"/>
            <a:r>
              <a:rPr lang="ru-RU" sz="2000" dirty="0"/>
              <a:t>	</a:t>
            </a:r>
            <a:r>
              <a:rPr lang="ru-RU" sz="2000" dirty="0" err="1"/>
              <a:t>Бодринг</a:t>
            </a:r>
            <a:r>
              <a:rPr lang="ru-RU" sz="2000" dirty="0"/>
              <a:t> </a:t>
            </a:r>
            <a:r>
              <a:rPr lang="ru-RU" sz="2000" dirty="0" err="1"/>
              <a:t>жануб</a:t>
            </a:r>
            <a:r>
              <a:rPr lang="ru-RU" sz="2000" dirty="0"/>
              <a:t> </a:t>
            </a:r>
            <a:r>
              <a:rPr lang="ru-RU" sz="2000" dirty="0" err="1"/>
              <a:t>ўсимлиги</a:t>
            </a:r>
            <a:r>
              <a:rPr lang="ru-RU" sz="2000" dirty="0"/>
              <a:t> </a:t>
            </a:r>
            <a:r>
              <a:rPr lang="ru-RU" sz="2000" dirty="0" err="1"/>
              <a:t>учун</a:t>
            </a:r>
            <a:r>
              <a:rPr lang="ru-RU" sz="2000" dirty="0"/>
              <a:t> </a:t>
            </a:r>
            <a:r>
              <a:rPr lang="ru-RU" sz="2000" dirty="0" err="1"/>
              <a:t>иссиққа</a:t>
            </a:r>
            <a:r>
              <a:rPr lang="ru-RU" sz="2000" dirty="0"/>
              <a:t> </a:t>
            </a:r>
            <a:r>
              <a:rPr lang="ru-RU" sz="2000" dirty="0" err="1"/>
              <a:t>талабчан</a:t>
            </a:r>
            <a:r>
              <a:rPr lang="ru-RU" sz="2000" dirty="0"/>
              <a:t>. </a:t>
            </a:r>
            <a:r>
              <a:rPr lang="ru-RU" sz="2000" dirty="0" err="1"/>
              <a:t>Лекин</a:t>
            </a:r>
            <a:r>
              <a:rPr lang="ru-RU" sz="2000" dirty="0"/>
              <a:t>, </a:t>
            </a:r>
            <a:r>
              <a:rPr lang="ru-RU" sz="2000" dirty="0" err="1"/>
              <a:t>ўсув</a:t>
            </a:r>
            <a:r>
              <a:rPr lang="ru-RU" sz="2000" dirty="0"/>
              <a:t> </a:t>
            </a:r>
            <a:r>
              <a:rPr lang="ru-RU" sz="2000" dirty="0" err="1"/>
              <a:t>даври</a:t>
            </a:r>
            <a:r>
              <a:rPr lang="ru-RU" sz="2000" dirty="0"/>
              <a:t> </a:t>
            </a:r>
            <a:r>
              <a:rPr lang="ru-RU" sz="2000" dirty="0" err="1"/>
              <a:t>қисқа</a:t>
            </a:r>
            <a:r>
              <a:rPr lang="ru-RU" sz="2000" dirty="0"/>
              <a:t> </a:t>
            </a:r>
            <a:r>
              <a:rPr lang="ru-RU" sz="2000" dirty="0" err="1"/>
              <a:t>бўлганлиги</a:t>
            </a:r>
            <a:r>
              <a:rPr lang="ru-RU" sz="2000" dirty="0"/>
              <a:t> </a:t>
            </a:r>
            <a:r>
              <a:rPr lang="ru-RU" sz="2000" dirty="0" err="1"/>
              <a:t>сабабли</a:t>
            </a:r>
            <a:r>
              <a:rPr lang="ru-RU" sz="2000" dirty="0"/>
              <a:t> у </a:t>
            </a:r>
            <a:r>
              <a:rPr lang="ru-RU" sz="2000" dirty="0" err="1"/>
              <a:t>ниҳоятда</a:t>
            </a:r>
            <a:r>
              <a:rPr lang="ru-RU" sz="2000" dirty="0"/>
              <a:t> </a:t>
            </a:r>
            <a:r>
              <a:rPr lang="ru-RU" sz="2000" dirty="0" err="1"/>
              <a:t>кенг</a:t>
            </a:r>
            <a:r>
              <a:rPr lang="ru-RU" sz="2000" dirty="0"/>
              <a:t> – то 63</a:t>
            </a:r>
            <a:r>
              <a:rPr lang="ru-RU" sz="2000" baseline="30000" dirty="0"/>
              <a:t>0</a:t>
            </a:r>
            <a:r>
              <a:rPr lang="ru-RU" sz="2000" dirty="0"/>
              <a:t> </a:t>
            </a:r>
            <a:r>
              <a:rPr lang="ru-RU" sz="2000" dirty="0" err="1"/>
              <a:t>шимолий</a:t>
            </a:r>
            <a:r>
              <a:rPr lang="ru-RU" sz="2000" dirty="0"/>
              <a:t> </a:t>
            </a:r>
            <a:r>
              <a:rPr lang="ru-RU" sz="2000" dirty="0" err="1"/>
              <a:t>кенгликкача</a:t>
            </a:r>
            <a:r>
              <a:rPr lang="ru-RU" sz="2000" dirty="0"/>
              <a:t> </a:t>
            </a:r>
            <a:r>
              <a:rPr lang="ru-RU" sz="2000" dirty="0" err="1"/>
              <a:t>тарқалган</a:t>
            </a:r>
            <a:r>
              <a:rPr lang="ru-RU" sz="2000" dirty="0"/>
              <a:t>. У </a:t>
            </a:r>
            <a:r>
              <a:rPr lang="ru-RU" sz="2000" dirty="0" err="1"/>
              <a:t>совуқдан</a:t>
            </a:r>
            <a:r>
              <a:rPr lang="ru-RU" sz="2000" dirty="0"/>
              <a:t> </a:t>
            </a:r>
            <a:r>
              <a:rPr lang="ru-RU" sz="2000" dirty="0" err="1"/>
              <a:t>ҳимояланган</a:t>
            </a:r>
            <a:r>
              <a:rPr lang="ru-RU" sz="2000" dirty="0"/>
              <a:t> </a:t>
            </a:r>
            <a:r>
              <a:rPr lang="ru-RU" sz="2000" dirty="0" err="1"/>
              <a:t>тупроқда</a:t>
            </a:r>
            <a:r>
              <a:rPr lang="ru-RU" sz="2000" dirty="0"/>
              <a:t> </a:t>
            </a:r>
            <a:r>
              <a:rPr lang="ru-RU" sz="2000" dirty="0" err="1"/>
              <a:t>қутб</a:t>
            </a:r>
            <a:r>
              <a:rPr lang="ru-RU" sz="2000" dirty="0"/>
              <a:t> </a:t>
            </a:r>
            <a:r>
              <a:rPr lang="ru-RU" sz="2000" dirty="0" err="1"/>
              <a:t>доираси</a:t>
            </a:r>
            <a:r>
              <a:rPr lang="ru-RU" sz="2000" dirty="0"/>
              <a:t> </a:t>
            </a:r>
            <a:r>
              <a:rPr lang="ru-RU" sz="2000" dirty="0" err="1"/>
              <a:t>ортида</a:t>
            </a:r>
            <a:r>
              <a:rPr lang="ru-RU" sz="2000" dirty="0"/>
              <a:t> </a:t>
            </a:r>
            <a:r>
              <a:rPr lang="ru-RU" sz="2000" dirty="0" err="1"/>
              <a:t>ҳам</a:t>
            </a:r>
            <a:r>
              <a:rPr lang="ru-RU" sz="2000" dirty="0"/>
              <a:t> </a:t>
            </a:r>
            <a:r>
              <a:rPr lang="ru-RU" sz="2000" dirty="0" err="1"/>
              <a:t>ўстирилади</a:t>
            </a:r>
            <a:r>
              <a:rPr lang="ru-RU" sz="2000" dirty="0"/>
              <a:t>.</a:t>
            </a:r>
          </a:p>
        </p:txBody>
      </p:sp>
      <p:pic>
        <p:nvPicPr>
          <p:cNvPr id="3076" name="Picture 4" descr="Картинки по запросу огурец"/>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78399" y="785794"/>
            <a:ext cx="3700676" cy="180020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6" descr="Картинки по запросу огурец"/>
          <p:cNvSpPr>
            <a:spLocks noChangeAspect="1" noChangeArrowheads="1"/>
          </p:cNvSpPr>
          <p:nvPr/>
        </p:nvSpPr>
        <p:spPr bwMode="auto">
          <a:xfrm>
            <a:off x="155575" y="-1722438"/>
            <a:ext cx="4791075"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080" name="Picture 8" descr="Картинки по запросу огурец"/>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5473" y="2901918"/>
            <a:ext cx="3590925" cy="35909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txBody>
          <a:bodyPr/>
          <a:lstStyle/>
          <a:p>
            <a:pPr>
              <a:defRPr/>
            </a:pPr>
            <a:r>
              <a:rPr lang="uz-Cyrl-UZ" b="1" dirty="0">
                <a:solidFill>
                  <a:schemeClr val="bg1"/>
                </a:solidFill>
                <a:effectLst/>
              </a:rPr>
              <a:t>Ботаник таърифи.</a:t>
            </a:r>
            <a:endParaRPr lang="ru-RU" cap="none" dirty="0">
              <a:ln w="18415" cmpd="sng">
                <a:solidFill>
                  <a:srgbClr val="0000FF"/>
                </a:solidFill>
                <a:prstDash val="solid"/>
              </a:ln>
              <a:solidFill>
                <a:schemeClr val="bg1"/>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2428892"/>
          </a:xfrm>
          <a:solidFill>
            <a:srgbClr val="0000FF"/>
          </a:solidFill>
        </p:spPr>
        <p:txBody>
          <a:bodyPr>
            <a:normAutofit fontScale="85000" lnSpcReduction="20000"/>
          </a:bodyPr>
          <a:lstStyle/>
          <a:p>
            <a:pPr algn="just">
              <a:buFont typeface="Wingdings" pitchFamily="2" charset="2"/>
              <a:buChar char="v"/>
            </a:pPr>
            <a:r>
              <a:rPr lang="uz-Cyrl-UZ" sz="2400" dirty="0">
                <a:solidFill>
                  <a:srgbClr val="FFFF00"/>
                </a:solidFill>
              </a:rPr>
              <a:t>Бодринг (</a:t>
            </a:r>
            <a:r>
              <a:rPr lang="en-US" sz="2400" dirty="0" err="1">
                <a:solidFill>
                  <a:srgbClr val="FFFF00"/>
                </a:solidFill>
              </a:rPr>
              <a:t>Cucumis</a:t>
            </a:r>
            <a:r>
              <a:rPr lang="en-US" sz="2400" dirty="0">
                <a:solidFill>
                  <a:srgbClr val="FFFF00"/>
                </a:solidFill>
              </a:rPr>
              <a:t> </a:t>
            </a:r>
            <a:r>
              <a:rPr lang="en-US" sz="2400" dirty="0" err="1">
                <a:solidFill>
                  <a:srgbClr val="FFFF00"/>
                </a:solidFill>
              </a:rPr>
              <a:t>sativus</a:t>
            </a:r>
            <a:r>
              <a:rPr lang="en-US" sz="2400" dirty="0">
                <a:solidFill>
                  <a:srgbClr val="FFFF00"/>
                </a:solidFill>
              </a:rPr>
              <a:t> L.) – </a:t>
            </a:r>
            <a:r>
              <a:rPr lang="uz-Cyrl-UZ" sz="2400" dirty="0">
                <a:solidFill>
                  <a:srgbClr val="FFFF00"/>
                </a:solidFill>
              </a:rPr>
              <a:t>қовоқдошлар (</a:t>
            </a:r>
            <a:r>
              <a:rPr lang="en-US" sz="2400" dirty="0" err="1">
                <a:solidFill>
                  <a:srgbClr val="FFFF00"/>
                </a:solidFill>
              </a:rPr>
              <a:t>Cucurbitaceae</a:t>
            </a:r>
            <a:r>
              <a:rPr lang="en-US" sz="2400" dirty="0">
                <a:solidFill>
                  <a:srgbClr val="FFFF00"/>
                </a:solidFill>
              </a:rPr>
              <a:t>) </a:t>
            </a:r>
            <a:r>
              <a:rPr lang="uz-Cyrl-UZ" sz="2400" dirty="0">
                <a:solidFill>
                  <a:srgbClr val="FFFF00"/>
                </a:solidFill>
              </a:rPr>
              <a:t>оиласига мансуб бир йиллик ўтсимон ўсимлик. Поялари 4-5 та барг пайдо қилгач, ерга ётиб, ёйилиб палак отадиган ёки атрофдаги нарсаларга (жингаклари билан) чирмашиб юқорига ўсадиган лианадир. Асосий пояси шохланувчан, қиррали, тукланган, ётиб ўсувчан. Унинг узунлиги навига ва ўсаётган шароитига қараб 50-80 см дан 2 м гача етади, баъзан бундан ҳам ошиб кетади. Асосий поядаги барг қўлтиқларидан чиқадиган ён поядан иккинчи тартиб поялар ўсиб чиқади. Бир неча (7-10 та) барг чиқаргандан кейин пояда жингалаклар ҳосил бўлади. </a:t>
            </a:r>
            <a:endParaRPr lang="uz-Cyrl-UZ" sz="2400" dirty="0" smtClean="0">
              <a:solidFill>
                <a:srgbClr val="FFFF00"/>
              </a:solidFill>
            </a:endParaRPr>
          </a:p>
        </p:txBody>
      </p:sp>
      <p:pic>
        <p:nvPicPr>
          <p:cNvPr id="4098" name="Picture 2" descr="Картинки по запросу огурец"/>
          <p:cNvPicPr>
            <a:picLocks noChangeAspect="1" noChangeArrowheads="1"/>
          </p:cNvPicPr>
          <p:nvPr/>
        </p:nvPicPr>
        <p:blipFill rotWithShape="1">
          <a:blip r:embed="rId2">
            <a:extLst>
              <a:ext uri="{28A0092B-C50C-407E-A947-70E740481C1C}">
                <a14:useLocalDpi xmlns:a14="http://schemas.microsoft.com/office/drawing/2010/main" val="0"/>
              </a:ext>
            </a:extLst>
          </a:blip>
          <a:srcRect b="12529"/>
          <a:stretch/>
        </p:blipFill>
        <p:spPr bwMode="auto">
          <a:xfrm>
            <a:off x="5868144" y="3480315"/>
            <a:ext cx="3059479" cy="284647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463" y="3480315"/>
            <a:ext cx="2884226" cy="284647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Картинки по запросу огурец фото"/>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27753" y="3573591"/>
            <a:ext cx="2613819" cy="265992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Содержимое 2"/>
          <p:cNvSpPr>
            <a:spLocks noGrp="1"/>
          </p:cNvSpPr>
          <p:nvPr>
            <p:ph idx="1"/>
          </p:nvPr>
        </p:nvSpPr>
        <p:spPr>
          <a:xfrm>
            <a:off x="304800" y="642938"/>
            <a:ext cx="4267200" cy="6000750"/>
          </a:xfrm>
        </p:spPr>
        <p:txBody>
          <a:bodyPr/>
          <a:lstStyle/>
          <a:p>
            <a:pPr algn="just">
              <a:buFont typeface="Wingdings 2" pitchFamily="18" charset="2"/>
              <a:buNone/>
            </a:pPr>
            <a:r>
              <a:rPr lang="ru-RU" sz="2000" b="1" dirty="0" smtClean="0">
                <a:latin typeface="Times New Roman" pitchFamily="18" charset="0"/>
                <a:cs typeface="Times New Roman" pitchFamily="18" charset="0"/>
              </a:rPr>
              <a:t>   </a:t>
            </a:r>
          </a:p>
          <a:p>
            <a:pPr algn="just">
              <a:buNone/>
            </a:pPr>
            <a:r>
              <a:rPr lang="ru-RU" sz="2000" b="1" dirty="0" err="1" smtClean="0">
                <a:latin typeface="Times New Roman" pitchFamily="18" charset="0"/>
                <a:cs typeface="Times New Roman" pitchFamily="18" charset="0"/>
              </a:rPr>
              <a:t>Илдиз</a:t>
            </a:r>
            <a:r>
              <a:rPr lang="ru-RU" sz="2000" b="1" dirty="0" smtClean="0">
                <a:latin typeface="Times New Roman" pitchFamily="18" charset="0"/>
                <a:cs typeface="Times New Roman" pitchFamily="18" charset="0"/>
              </a:rPr>
              <a:t> </a:t>
            </a:r>
            <a:r>
              <a:rPr lang="ru-RU" sz="2000" b="1" dirty="0" err="1">
                <a:latin typeface="Times New Roman" pitchFamily="18" charset="0"/>
                <a:cs typeface="Times New Roman" pitchFamily="18" charset="0"/>
              </a:rPr>
              <a:t>системаси</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асосан</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тупроқнинг</a:t>
            </a:r>
            <a:r>
              <a:rPr lang="ru-RU" sz="2000" b="1" dirty="0">
                <a:latin typeface="Times New Roman" pitchFamily="18" charset="0"/>
                <a:cs typeface="Times New Roman" pitchFamily="18" charset="0"/>
              </a:rPr>
              <a:t> 20-25 см ли </a:t>
            </a:r>
            <a:r>
              <a:rPr lang="ru-RU" sz="2000" b="1" dirty="0" err="1">
                <a:latin typeface="Times New Roman" pitchFamily="18" charset="0"/>
                <a:cs typeface="Times New Roman" pitchFamily="18" charset="0"/>
              </a:rPr>
              <a:t>ҳайдалма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қатламига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таралиб</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ўсади</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Ўқ</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илдиз</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ва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айрим</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ён</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илдизлари</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ҳатто</a:t>
            </a:r>
            <a:r>
              <a:rPr lang="ru-RU" sz="2000" b="1" dirty="0">
                <a:latin typeface="Times New Roman" pitchFamily="18" charset="0"/>
                <a:cs typeface="Times New Roman" pitchFamily="18" charset="0"/>
              </a:rPr>
              <a:t> 1 м га </a:t>
            </a:r>
            <a:r>
              <a:rPr lang="ru-RU" sz="2000" b="1" dirty="0" err="1">
                <a:latin typeface="Times New Roman" pitchFamily="18" charset="0"/>
                <a:cs typeface="Times New Roman" pitchFamily="18" charset="0"/>
              </a:rPr>
              <a:t>қадар</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етиб</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бориши</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мумкин</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Илдизларининг</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ён</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томонга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тарқалиш</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радиуси</a:t>
            </a:r>
            <a:r>
              <a:rPr lang="ru-RU" sz="2000" b="1" dirty="0">
                <a:latin typeface="Times New Roman" pitchFamily="18" charset="0"/>
                <a:cs typeface="Times New Roman" pitchFamily="18" charset="0"/>
              </a:rPr>
              <a:t> 1,5 га </a:t>
            </a:r>
            <a:r>
              <a:rPr lang="ru-RU" sz="2000" b="1" dirty="0" err="1">
                <a:latin typeface="Times New Roman" pitchFamily="18" charset="0"/>
                <a:cs typeface="Times New Roman" pitchFamily="18" charset="0"/>
              </a:rPr>
              <a:t>яқин</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Ўсимликнинг</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асосий</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ва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ён</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поялари</a:t>
            </a:r>
            <a:r>
              <a:rPr lang="ru-RU" sz="2000" b="1" dirty="0">
                <a:latin typeface="Times New Roman" pitchFamily="18" charset="0"/>
                <a:cs typeface="Times New Roman" pitchFamily="18" charset="0"/>
              </a:rPr>
              <a:t> нам </a:t>
            </a:r>
            <a:r>
              <a:rPr lang="ru-RU" sz="2000" b="1" dirty="0" err="1">
                <a:latin typeface="Times New Roman" pitchFamily="18" charset="0"/>
                <a:cs typeface="Times New Roman" pitchFamily="18" charset="0"/>
              </a:rPr>
              <a:t>тупроққа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тегса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бўғимларидан</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қўшимча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илдизлар</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чиқаверади</a:t>
            </a:r>
            <a:r>
              <a:rPr lang="ru-RU" sz="2000" b="1" dirty="0">
                <a:latin typeface="Times New Roman" pitchFamily="18" charset="0"/>
                <a:cs typeface="Times New Roman" pitchFamily="18" charset="0"/>
              </a:rPr>
              <a:t>.</a:t>
            </a:r>
          </a:p>
          <a:p>
            <a:pPr algn="just">
              <a:buNone/>
            </a:pPr>
            <a:r>
              <a:rPr lang="ru-RU" sz="2000" b="1" dirty="0" err="1">
                <a:latin typeface="Times New Roman" pitchFamily="18" charset="0"/>
                <a:cs typeface="Times New Roman" pitchFamily="18" charset="0"/>
              </a:rPr>
              <a:t>Барглари</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навига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қараб</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юраксимон</a:t>
            </a:r>
            <a:r>
              <a:rPr lang="ru-RU" sz="2000" b="1" dirty="0">
                <a:latin typeface="Times New Roman" pitchFamily="18" charset="0"/>
                <a:cs typeface="Times New Roman" pitchFamily="18" charset="0"/>
              </a:rPr>
              <a:t>, учли </a:t>
            </a:r>
            <a:r>
              <a:rPr lang="ru-RU" sz="2000" b="1" dirty="0" err="1">
                <a:latin typeface="Times New Roman" pitchFamily="18" charset="0"/>
                <a:cs typeface="Times New Roman" pitchFamily="18" charset="0"/>
              </a:rPr>
              <a:t>юраксимон</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ва</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юраксимон-панжасимон</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бўлиши</a:t>
            </a:r>
            <a:r>
              <a:rPr lang="ru-RU" sz="2000" b="1" dirty="0">
                <a:latin typeface="Times New Roman" pitchFamily="18" charset="0"/>
                <a:cs typeface="Times New Roman" pitchFamily="18" charset="0"/>
              </a:rPr>
              <a:t> </a:t>
            </a:r>
            <a:r>
              <a:rPr lang="ru-RU" sz="2000" b="1" dirty="0" err="1">
                <a:latin typeface="Times New Roman" pitchFamily="18" charset="0"/>
                <a:cs typeface="Times New Roman" pitchFamily="18" charset="0"/>
              </a:rPr>
              <a:t>мумкин</a:t>
            </a:r>
            <a:r>
              <a:rPr lang="ru-RU" sz="2000" b="1" dirty="0">
                <a:latin typeface="Times New Roman" pitchFamily="18" charset="0"/>
                <a:cs typeface="Times New Roman" pitchFamily="18" charset="0"/>
              </a:rPr>
              <a:t>.</a:t>
            </a:r>
          </a:p>
          <a:p>
            <a:endParaRPr lang="ru-RU" sz="2000" dirty="0" smtClean="0">
              <a:latin typeface="Times New Roman" pitchFamily="18" charset="0"/>
              <a:cs typeface="Times New Roman" pitchFamily="18" charset="0"/>
            </a:endParaRPr>
          </a:p>
        </p:txBody>
      </p:sp>
      <p:pic>
        <p:nvPicPr>
          <p:cNvPr id="5122" name="Picture 2" descr="Картинки по запросу корневая система огурц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88640"/>
            <a:ext cx="3312368" cy="359092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листья огурц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4077071"/>
            <a:ext cx="3421396" cy="256434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928688"/>
            <a:ext cx="8686800" cy="642938"/>
          </a:xfrm>
        </p:spPr>
        <p:txBody>
          <a:bodyPr/>
          <a:lstStyle/>
          <a:p>
            <a:pPr>
              <a:defRPr/>
            </a:pPr>
            <a:endParaRPr lang="ru-RU" dirty="0"/>
          </a:p>
        </p:txBody>
      </p:sp>
      <p:sp>
        <p:nvSpPr>
          <p:cNvPr id="32771" name="Содержимое 2"/>
          <p:cNvSpPr>
            <a:spLocks noGrp="1"/>
          </p:cNvSpPr>
          <p:nvPr>
            <p:ph idx="1"/>
          </p:nvPr>
        </p:nvSpPr>
        <p:spPr>
          <a:xfrm>
            <a:off x="142875" y="0"/>
            <a:ext cx="4357688" cy="6858000"/>
          </a:xfrm>
        </p:spPr>
        <p:txBody>
          <a:bodyPr/>
          <a:lstStyle/>
          <a:p>
            <a:pPr algn="just">
              <a:buNone/>
            </a:pPr>
            <a:r>
              <a:rPr lang="ru-RU" sz="1800" dirty="0" err="1" smtClean="0"/>
              <a:t>Гуллари</a:t>
            </a:r>
            <a:r>
              <a:rPr lang="ru-RU" sz="1800" dirty="0" smtClean="0"/>
              <a:t> </a:t>
            </a:r>
            <a:r>
              <a:rPr lang="ru-RU" sz="1800" dirty="0" err="1"/>
              <a:t>айрим</a:t>
            </a:r>
            <a:r>
              <a:rPr lang="ru-RU" sz="1800" dirty="0"/>
              <a:t> </a:t>
            </a:r>
            <a:r>
              <a:rPr lang="ru-RU" sz="1800" dirty="0" err="1"/>
              <a:t>жинсли</a:t>
            </a:r>
            <a:r>
              <a:rPr lang="ru-RU" sz="1800" dirty="0"/>
              <a:t>, </a:t>
            </a:r>
            <a:r>
              <a:rPr lang="ru-RU" sz="1800" dirty="0" err="1"/>
              <a:t>яъни</a:t>
            </a:r>
            <a:r>
              <a:rPr lang="ru-RU" sz="1800" dirty="0"/>
              <a:t> </a:t>
            </a:r>
            <a:r>
              <a:rPr lang="ru-RU" sz="1800" dirty="0" err="1"/>
              <a:t>эркак</a:t>
            </a:r>
            <a:r>
              <a:rPr lang="ru-RU" sz="1800" dirty="0"/>
              <a:t> </a:t>
            </a:r>
            <a:r>
              <a:rPr lang="ru-RU" sz="1800" dirty="0" err="1"/>
              <a:t>ва</a:t>
            </a:r>
            <a:r>
              <a:rPr lang="ru-RU" sz="1800" dirty="0"/>
              <a:t> </a:t>
            </a:r>
            <a:r>
              <a:rPr lang="ru-RU" sz="1800" dirty="0" err="1"/>
              <a:t>урғочи</a:t>
            </a:r>
            <a:r>
              <a:rPr lang="ru-RU" sz="1800" dirty="0"/>
              <a:t> </a:t>
            </a:r>
            <a:r>
              <a:rPr lang="ru-RU" sz="1800" dirty="0" err="1"/>
              <a:t>гуллардан</a:t>
            </a:r>
            <a:r>
              <a:rPr lang="ru-RU" sz="1800" dirty="0"/>
              <a:t> </a:t>
            </a:r>
            <a:r>
              <a:rPr lang="ru-RU" sz="1800" dirty="0" err="1"/>
              <a:t>иборат</a:t>
            </a:r>
            <a:r>
              <a:rPr lang="ru-RU" sz="1800" dirty="0"/>
              <a:t>, ранги </a:t>
            </a:r>
            <a:r>
              <a:rPr lang="ru-RU" sz="1800" dirty="0" err="1"/>
              <a:t>сариқ</a:t>
            </a:r>
            <a:r>
              <a:rPr lang="ru-RU" sz="1800" dirty="0"/>
              <a:t>, </a:t>
            </a:r>
            <a:r>
              <a:rPr lang="ru-RU" sz="1800" dirty="0" err="1"/>
              <a:t>эркак</a:t>
            </a:r>
            <a:r>
              <a:rPr lang="ru-RU" sz="1800" dirty="0"/>
              <a:t> </a:t>
            </a:r>
            <a:r>
              <a:rPr lang="ru-RU" sz="1800" dirty="0" err="1"/>
              <a:t>гуллар</a:t>
            </a:r>
            <a:r>
              <a:rPr lang="ru-RU" sz="1800" dirty="0"/>
              <a:t> </a:t>
            </a:r>
            <a:r>
              <a:rPr lang="ru-RU" sz="1800" dirty="0" err="1"/>
              <a:t>барг</a:t>
            </a:r>
            <a:r>
              <a:rPr lang="ru-RU" sz="1800" dirty="0"/>
              <a:t> </a:t>
            </a:r>
            <a:r>
              <a:rPr lang="ru-RU" sz="1800" dirty="0" err="1"/>
              <a:t>қўтиқларида</a:t>
            </a:r>
            <a:r>
              <a:rPr lang="ru-RU" sz="1800" dirty="0"/>
              <a:t> </a:t>
            </a:r>
            <a:r>
              <a:rPr lang="ru-RU" sz="1800" dirty="0" err="1"/>
              <a:t>жойлашган</a:t>
            </a:r>
            <a:r>
              <a:rPr lang="ru-RU" sz="1800" dirty="0"/>
              <a:t> </a:t>
            </a:r>
            <a:r>
              <a:rPr lang="ru-RU" sz="1800" dirty="0" err="1"/>
              <a:t>бўлиб</a:t>
            </a:r>
            <a:r>
              <a:rPr lang="ru-RU" sz="1800" dirty="0"/>
              <a:t>, </a:t>
            </a:r>
            <a:r>
              <a:rPr lang="ru-RU" sz="1800" dirty="0" err="1"/>
              <a:t>қалқонсимон</a:t>
            </a:r>
            <a:r>
              <a:rPr lang="ru-RU" sz="1800" dirty="0"/>
              <a:t> </a:t>
            </a:r>
            <a:r>
              <a:rPr lang="ru-RU" sz="1800" dirty="0" err="1"/>
              <a:t>тўпгул</a:t>
            </a:r>
            <a:r>
              <a:rPr lang="ru-RU" sz="1800" dirty="0"/>
              <a:t> </a:t>
            </a:r>
            <a:r>
              <a:rPr lang="ru-RU" sz="1800" dirty="0" err="1"/>
              <a:t>ҳосил</a:t>
            </a:r>
            <a:r>
              <a:rPr lang="ru-RU" sz="1800" dirty="0"/>
              <a:t> </a:t>
            </a:r>
            <a:r>
              <a:rPr lang="ru-RU" sz="1800" dirty="0" err="1"/>
              <a:t>қилади</a:t>
            </a:r>
            <a:r>
              <a:rPr lang="ru-RU" sz="1800" dirty="0"/>
              <a:t>, </a:t>
            </a:r>
            <a:r>
              <a:rPr lang="ru-RU" sz="1800" dirty="0" err="1"/>
              <a:t>урғочи</a:t>
            </a:r>
            <a:r>
              <a:rPr lang="ru-RU" sz="1800" dirty="0"/>
              <a:t> </a:t>
            </a:r>
            <a:r>
              <a:rPr lang="ru-RU" sz="1800" dirty="0" err="1"/>
              <a:t>гуллар</a:t>
            </a:r>
            <a:r>
              <a:rPr lang="ru-RU" sz="1800" dirty="0"/>
              <a:t> </a:t>
            </a:r>
            <a:r>
              <a:rPr lang="ru-RU" sz="1800" dirty="0" err="1"/>
              <a:t>барг</a:t>
            </a:r>
            <a:r>
              <a:rPr lang="ru-RU" sz="1800" dirty="0"/>
              <a:t> </a:t>
            </a:r>
            <a:r>
              <a:rPr lang="ru-RU" sz="1800" dirty="0" err="1"/>
              <a:t>қўлтиғида</a:t>
            </a:r>
            <a:r>
              <a:rPr lang="ru-RU" sz="1800" dirty="0"/>
              <a:t>, </a:t>
            </a:r>
            <a:r>
              <a:rPr lang="ru-RU" sz="1800" dirty="0" err="1"/>
              <a:t>қўпроқ</a:t>
            </a:r>
            <a:r>
              <a:rPr lang="ru-RU" sz="1800" dirty="0"/>
              <a:t> </a:t>
            </a:r>
            <a:r>
              <a:rPr lang="ru-RU" sz="1800" dirty="0" err="1"/>
              <a:t>ён</a:t>
            </a:r>
            <a:r>
              <a:rPr lang="ru-RU" sz="1800" dirty="0"/>
              <a:t> </a:t>
            </a:r>
            <a:r>
              <a:rPr lang="ru-RU" sz="1800" dirty="0" err="1"/>
              <a:t>пояларда</a:t>
            </a:r>
            <a:r>
              <a:rPr lang="ru-RU" sz="1800" dirty="0"/>
              <a:t> </a:t>
            </a:r>
            <a:r>
              <a:rPr lang="ru-RU" sz="1800" dirty="0" err="1"/>
              <a:t>биттадан</a:t>
            </a:r>
            <a:r>
              <a:rPr lang="ru-RU" sz="1800" dirty="0"/>
              <a:t>, </a:t>
            </a:r>
            <a:r>
              <a:rPr lang="ru-RU" sz="1800" dirty="0" err="1"/>
              <a:t>камдан-кам</a:t>
            </a:r>
            <a:r>
              <a:rPr lang="ru-RU" sz="1800" dirty="0"/>
              <a:t> </a:t>
            </a:r>
            <a:r>
              <a:rPr lang="ru-RU" sz="1800" dirty="0" err="1"/>
              <a:t>икки-учтадан</a:t>
            </a:r>
            <a:r>
              <a:rPr lang="ru-RU" sz="1800" dirty="0"/>
              <a:t> </a:t>
            </a:r>
            <a:r>
              <a:rPr lang="ru-RU" sz="1800" dirty="0" err="1"/>
              <a:t>жойлашади</a:t>
            </a:r>
            <a:r>
              <a:rPr lang="ru-RU" sz="1800" dirty="0"/>
              <a:t>. </a:t>
            </a:r>
            <a:r>
              <a:rPr lang="ru-RU" sz="1800" dirty="0" err="1"/>
              <a:t>Урғочи</a:t>
            </a:r>
            <a:r>
              <a:rPr lang="ru-RU" sz="1800" dirty="0"/>
              <a:t> </a:t>
            </a:r>
            <a:r>
              <a:rPr lang="ru-RU" sz="1800" dirty="0" err="1"/>
              <a:t>гулларнинг</a:t>
            </a:r>
            <a:r>
              <a:rPr lang="ru-RU" sz="1800" dirty="0"/>
              <a:t> </a:t>
            </a:r>
            <a:r>
              <a:rPr lang="ru-RU" sz="1800" dirty="0" err="1"/>
              <a:t>тугунчаси</a:t>
            </a:r>
            <a:r>
              <a:rPr lang="ru-RU" sz="1800" dirty="0"/>
              <a:t> </a:t>
            </a:r>
            <a:r>
              <a:rPr lang="ru-RU" sz="1800" dirty="0" err="1"/>
              <a:t>пастда</a:t>
            </a:r>
            <a:r>
              <a:rPr lang="ru-RU" sz="1800" dirty="0"/>
              <a:t> </a:t>
            </a:r>
            <a:r>
              <a:rPr lang="ru-RU" sz="1800" dirty="0" err="1"/>
              <a:t>бўлиб</a:t>
            </a:r>
            <a:r>
              <a:rPr lang="ru-RU" sz="1800" dirty="0"/>
              <a:t>, </a:t>
            </a:r>
            <a:r>
              <a:rPr lang="ru-RU" sz="1800" dirty="0" err="1"/>
              <a:t>усти</a:t>
            </a:r>
            <a:r>
              <a:rPr lang="ru-RU" sz="1800" dirty="0"/>
              <a:t> </a:t>
            </a:r>
            <a:r>
              <a:rPr lang="ru-RU" sz="1800" dirty="0" err="1"/>
              <a:t>қалин</a:t>
            </a:r>
            <a:r>
              <a:rPr lang="ru-RU" sz="1800" dirty="0"/>
              <a:t> тук </a:t>
            </a:r>
            <a:r>
              <a:rPr lang="ru-RU" sz="1800" dirty="0" err="1"/>
              <a:t>билан</a:t>
            </a:r>
            <a:r>
              <a:rPr lang="ru-RU" sz="1800" dirty="0"/>
              <a:t> </a:t>
            </a:r>
            <a:r>
              <a:rPr lang="ru-RU" sz="1800" dirty="0" err="1"/>
              <a:t>қопланган</a:t>
            </a:r>
            <a:r>
              <a:rPr lang="uz-Cyrl-UZ" sz="1800" dirty="0"/>
              <a:t>.</a:t>
            </a:r>
            <a:endParaRPr lang="ru-RU" sz="1800" dirty="0"/>
          </a:p>
          <a:p>
            <a:pPr algn="just">
              <a:buNone/>
            </a:pPr>
            <a:r>
              <a:rPr lang="uz-Cyrl-UZ" sz="1800" dirty="0"/>
              <a:t>Меваси қовоқча. Етилмаган меваси янгилигида тузлаб ва сиркалаб истеъмол қилинади. Ёшига қараб товар мева номлари ўзгаради: икки-уч кунлик тугунча «найча», шаклдан етук ҳолатдаги, яъни техник етилгани «кўк барра», тўла пишиб етилгани эса «уруғлик» деб юритилади. Мевалари шарсимон шаклда, лекин асосан тухумсимон, дуксимон ёки цилиндрсимон бўлади.</a:t>
            </a:r>
            <a:endParaRPr lang="ru-RU" sz="1800" dirty="0"/>
          </a:p>
          <a:p>
            <a:pPr algn="just">
              <a:buFont typeface="Wingdings 2" pitchFamily="18" charset="2"/>
              <a:buNone/>
            </a:pPr>
            <a:endParaRPr lang="ru-RU" sz="1800" dirty="0" smtClean="0">
              <a:latin typeface="Times New Roman" pitchFamily="18" charset="0"/>
              <a:cs typeface="Times New Roman" pitchFamily="18" charset="0"/>
            </a:endParaRPr>
          </a:p>
          <a:p>
            <a:pPr algn="just"/>
            <a:endParaRPr lang="ru-RU" sz="1800" dirty="0" smtClean="0"/>
          </a:p>
        </p:txBody>
      </p:sp>
      <p:pic>
        <p:nvPicPr>
          <p:cNvPr id="6146" name="Picture 2" descr="Картинки по запросу листья огурц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7915" y="188640"/>
            <a:ext cx="3455499" cy="280759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99729" y="3492328"/>
            <a:ext cx="3891869" cy="25922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771800" y="332656"/>
            <a:ext cx="4161011" cy="523220"/>
          </a:xfrm>
          <a:prstGeom prst="rect">
            <a:avLst/>
          </a:prstGeom>
        </p:spPr>
        <p:txBody>
          <a:bodyPr wrap="none">
            <a:spAutoFit/>
          </a:bodyPr>
          <a:lstStyle/>
          <a:p>
            <a:r>
              <a:rPr lang="uz-Cyrl-UZ" sz="2800" b="1" spc="50" dirty="0">
                <a:latin typeface="Times New Roman" panose="02020603050405020304" pitchFamily="18" charset="0"/>
                <a:ea typeface="Times New Roman" panose="02020603050405020304" pitchFamily="18" charset="0"/>
              </a:rPr>
              <a:t>Гуруҳлари ва навлари. </a:t>
            </a:r>
            <a:endParaRPr lang="ru-RU" sz="2800" dirty="0"/>
          </a:p>
        </p:txBody>
      </p:sp>
      <p:graphicFrame>
        <p:nvGraphicFramePr>
          <p:cNvPr id="7" name="Схема 6"/>
          <p:cNvGraphicFramePr/>
          <p:nvPr>
            <p:extLst>
              <p:ext uri="{D42A27DB-BD31-4B8C-83A1-F6EECF244321}">
                <p14:modId xmlns:p14="http://schemas.microsoft.com/office/powerpoint/2010/main" val="2371053519"/>
              </p:ext>
            </p:extLst>
          </p:nvPr>
        </p:nvGraphicFramePr>
        <p:xfrm>
          <a:off x="539552" y="1412776"/>
          <a:ext cx="8136904" cy="4264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b="1" dirty="0">
                <a:effectLst/>
              </a:rPr>
              <a:t>Ўзбекистон районлаштирилган бодринг навларининг таърифи</a:t>
            </a:r>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3289496584"/>
              </p:ext>
            </p:extLst>
          </p:nvPr>
        </p:nvGraphicFramePr>
        <p:xfrm>
          <a:off x="107504" y="1412776"/>
          <a:ext cx="8596063" cy="4955127"/>
        </p:xfrm>
        <a:graphic>
          <a:graphicData uri="http://schemas.openxmlformats.org/drawingml/2006/table">
            <a:tbl>
              <a:tblPr firstRow="1" firstCol="1" bandRow="1" bandCol="1">
                <a:tableStyleId>{10A1B5D5-9B99-4C35-A422-299274C87663}</a:tableStyleId>
              </a:tblPr>
              <a:tblGrid>
                <a:gridCol w="856167"/>
                <a:gridCol w="1370214"/>
                <a:gridCol w="1457892"/>
                <a:gridCol w="1406316"/>
                <a:gridCol w="856167"/>
                <a:gridCol w="569058"/>
                <a:gridCol w="2080249"/>
              </a:tblGrid>
              <a:tr h="194116">
                <a:tc rowSpan="2">
                  <a:txBody>
                    <a:bodyPr/>
                    <a:lstStyle/>
                    <a:p>
                      <a:pPr algn="ctr">
                        <a:spcAft>
                          <a:spcPts val="0"/>
                        </a:spcAft>
                      </a:pPr>
                      <a:r>
                        <a:rPr lang="ru-RU" sz="900" spc="50" dirty="0">
                          <a:effectLst/>
                        </a:rPr>
                        <a:t>№</a:t>
                      </a:r>
                      <a:endParaRPr lang="ru-RU" sz="1000" dirty="0">
                        <a:effectLst/>
                        <a:latin typeface="Times New Roman" panose="02020603050405020304" pitchFamily="18" charset="0"/>
                        <a:ea typeface="Times New Roman" panose="02020603050405020304" pitchFamily="18" charset="0"/>
                      </a:endParaRPr>
                    </a:p>
                  </a:txBody>
                  <a:tcPr marL="33388" marR="33388" marT="0" marB="0"/>
                </a:tc>
                <a:tc rowSpan="2">
                  <a:txBody>
                    <a:bodyPr/>
                    <a:lstStyle/>
                    <a:p>
                      <a:pPr algn="ctr">
                        <a:spcAft>
                          <a:spcPts val="0"/>
                        </a:spcAft>
                      </a:pPr>
                      <a:r>
                        <a:rPr lang="ru-RU" sz="900" spc="50">
                          <a:effectLst/>
                        </a:rPr>
                        <a:t>Нав номи</a:t>
                      </a:r>
                      <a:endParaRPr lang="ru-RU" sz="1000">
                        <a:effectLst/>
                        <a:latin typeface="Times New Roman" panose="02020603050405020304" pitchFamily="18" charset="0"/>
                        <a:ea typeface="Times New Roman" panose="02020603050405020304" pitchFamily="18" charset="0"/>
                      </a:endParaRPr>
                    </a:p>
                  </a:txBody>
                  <a:tcPr marL="33388" marR="33388" marT="0" marB="0"/>
                </a:tc>
                <a:tc rowSpan="2">
                  <a:txBody>
                    <a:bodyPr/>
                    <a:lstStyle/>
                    <a:p>
                      <a:pPr algn="ctr">
                        <a:spcAft>
                          <a:spcPts val="0"/>
                        </a:spcAft>
                      </a:pPr>
                      <a:r>
                        <a:rPr lang="ru-RU" sz="900" spc="50">
                          <a:effectLst/>
                        </a:rPr>
                        <a:t>Яратилган жойи</a:t>
                      </a:r>
                      <a:endParaRPr lang="ru-RU" sz="1000">
                        <a:effectLst/>
                        <a:latin typeface="Times New Roman" panose="02020603050405020304" pitchFamily="18" charset="0"/>
                        <a:ea typeface="Times New Roman" panose="02020603050405020304" pitchFamily="18" charset="0"/>
                      </a:endParaRPr>
                    </a:p>
                  </a:txBody>
                  <a:tcPr marL="33388" marR="33388" marT="0" marB="0"/>
                </a:tc>
                <a:tc rowSpan="2">
                  <a:txBody>
                    <a:bodyPr/>
                    <a:lstStyle/>
                    <a:p>
                      <a:pPr algn="ctr">
                        <a:spcAft>
                          <a:spcPts val="0"/>
                        </a:spcAft>
                      </a:pPr>
                      <a:r>
                        <a:rPr lang="ru-RU" sz="900" spc="50">
                          <a:effectLst/>
                        </a:rPr>
                        <a:t>Тезпишарлиги ва ўсув даври, кун ҳисобида</a:t>
                      </a:r>
                      <a:endParaRPr lang="ru-RU" sz="1000">
                        <a:effectLst/>
                        <a:latin typeface="Times New Roman" panose="02020603050405020304" pitchFamily="18" charset="0"/>
                        <a:ea typeface="Times New Roman" panose="02020603050405020304" pitchFamily="18" charset="0"/>
                      </a:endParaRPr>
                    </a:p>
                  </a:txBody>
                  <a:tcPr marL="33388" marR="33388" marT="0" marB="0"/>
                </a:tc>
                <a:tc gridSpan="2">
                  <a:txBody>
                    <a:bodyPr/>
                    <a:lstStyle/>
                    <a:p>
                      <a:pPr algn="ctr">
                        <a:spcAft>
                          <a:spcPts val="0"/>
                        </a:spcAft>
                      </a:pPr>
                      <a:r>
                        <a:rPr lang="ru-RU" sz="900" spc="50">
                          <a:effectLst/>
                        </a:rPr>
                        <a:t>Ҳосилдорлиги, ц/га</a:t>
                      </a:r>
                      <a:endParaRPr lang="ru-RU" sz="1000">
                        <a:effectLst/>
                        <a:latin typeface="Times New Roman" panose="02020603050405020304" pitchFamily="18" charset="0"/>
                        <a:ea typeface="Times New Roman" panose="02020603050405020304" pitchFamily="18" charset="0"/>
                      </a:endParaRPr>
                    </a:p>
                  </a:txBody>
                  <a:tcPr marL="33388" marR="33388" marT="0" marB="0"/>
                </a:tc>
                <a:tc hMerge="1">
                  <a:txBody>
                    <a:bodyPr/>
                    <a:lstStyle/>
                    <a:p>
                      <a:endParaRPr lang="ru-RU"/>
                    </a:p>
                  </a:txBody>
                  <a:tcPr/>
                </a:tc>
                <a:tc rowSpan="2">
                  <a:txBody>
                    <a:bodyPr/>
                    <a:lstStyle/>
                    <a:p>
                      <a:pPr algn="ctr">
                        <a:spcAft>
                          <a:spcPts val="0"/>
                        </a:spcAft>
                      </a:pPr>
                      <a:r>
                        <a:rPr lang="ru-RU" sz="900" spc="50">
                          <a:effectLst/>
                        </a:rPr>
                        <a:t>Мева ва уруғ аломатлари.</a:t>
                      </a:r>
                      <a:endParaRPr lang="ru-RU" sz="1000">
                        <a:effectLst/>
                        <a:latin typeface="Times New Roman" panose="02020603050405020304" pitchFamily="18" charset="0"/>
                        <a:ea typeface="Times New Roman" panose="02020603050405020304" pitchFamily="18" charset="0"/>
                      </a:endParaRPr>
                    </a:p>
                  </a:txBody>
                  <a:tcPr marL="33388" marR="33388" marT="0" marB="0"/>
                </a:tc>
              </a:tr>
              <a:tr h="189011">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pPr>
                      <a:r>
                        <a:rPr lang="ru-RU" sz="900" spc="50">
                          <a:effectLst/>
                        </a:rPr>
                        <a:t>Баҳорда </a:t>
                      </a:r>
                      <a:endParaRPr lang="ru-RU" sz="100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900" spc="50">
                          <a:effectLst/>
                        </a:rPr>
                        <a:t>Ёзда </a:t>
                      </a:r>
                      <a:endParaRPr lang="ru-RU" sz="1000">
                        <a:effectLst/>
                        <a:latin typeface="Times New Roman" panose="02020603050405020304" pitchFamily="18" charset="0"/>
                        <a:ea typeface="Times New Roman" panose="02020603050405020304" pitchFamily="18" charset="0"/>
                      </a:endParaRPr>
                    </a:p>
                  </a:txBody>
                  <a:tcPr marL="33388" marR="33388" marT="0" marB="0"/>
                </a:tc>
                <a:tc vMerge="1">
                  <a:txBody>
                    <a:bodyPr/>
                    <a:lstStyle/>
                    <a:p>
                      <a:endParaRPr lang="ru-RU"/>
                    </a:p>
                  </a:txBody>
                  <a:tcPr/>
                </a:tc>
              </a:tr>
              <a:tr h="582349">
                <a:tc>
                  <a:txBody>
                    <a:bodyPr/>
                    <a:lstStyle/>
                    <a:p>
                      <a:pPr algn="just">
                        <a:spcAft>
                          <a:spcPts val="0"/>
                        </a:spcAft>
                      </a:pPr>
                      <a:r>
                        <a:rPr lang="ru-RU" sz="1000" spc="50" dirty="0">
                          <a:effectLst/>
                        </a:rPr>
                        <a:t>1.</a:t>
                      </a:r>
                      <a:endParaRPr lang="ru-RU" sz="1050" dirty="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dirty="0">
                          <a:effectLst/>
                        </a:rPr>
                        <a:t>Ранний –645</a:t>
                      </a:r>
                      <a:endParaRPr lang="ru-RU" sz="1050" dirty="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dirty="0" err="1">
                          <a:effectLst/>
                        </a:rPr>
                        <a:t>Ўзбекистон</a:t>
                      </a:r>
                      <a:r>
                        <a:rPr lang="ru-RU" sz="1000" spc="50" dirty="0">
                          <a:effectLst/>
                        </a:rPr>
                        <a:t> </a:t>
                      </a:r>
                      <a:r>
                        <a:rPr lang="ru-RU" sz="1000" spc="50" dirty="0" err="1">
                          <a:effectLst/>
                        </a:rPr>
                        <a:t>сабзавот</a:t>
                      </a:r>
                      <a:r>
                        <a:rPr lang="ru-RU" sz="1000" spc="50" dirty="0">
                          <a:effectLst/>
                        </a:rPr>
                        <a:t> </a:t>
                      </a:r>
                      <a:r>
                        <a:rPr lang="ru-RU" sz="1000" spc="50" dirty="0" err="1">
                          <a:effectLst/>
                        </a:rPr>
                        <a:t>полиз</a:t>
                      </a:r>
                      <a:r>
                        <a:rPr lang="ru-RU" sz="1000" spc="50" dirty="0">
                          <a:effectLst/>
                        </a:rPr>
                        <a:t> </a:t>
                      </a:r>
                      <a:r>
                        <a:rPr lang="ru-RU" sz="1000" spc="50" dirty="0" err="1">
                          <a:effectLst/>
                        </a:rPr>
                        <a:t>экинлари</a:t>
                      </a:r>
                      <a:r>
                        <a:rPr lang="ru-RU" sz="1000" spc="50" dirty="0">
                          <a:effectLst/>
                        </a:rPr>
                        <a:t> </a:t>
                      </a:r>
                      <a:r>
                        <a:rPr lang="ru-RU" sz="1000" spc="50" dirty="0" err="1">
                          <a:effectLst/>
                        </a:rPr>
                        <a:t>ва</a:t>
                      </a:r>
                      <a:r>
                        <a:rPr lang="ru-RU" sz="1000" spc="50" dirty="0">
                          <a:effectLst/>
                        </a:rPr>
                        <a:t> </a:t>
                      </a:r>
                      <a:r>
                        <a:rPr lang="ru-RU" sz="1000" spc="50" dirty="0" err="1">
                          <a:effectLst/>
                        </a:rPr>
                        <a:t>картошкачилик</a:t>
                      </a:r>
                      <a:r>
                        <a:rPr lang="ru-RU" sz="1000" spc="50" dirty="0">
                          <a:effectLst/>
                        </a:rPr>
                        <a:t> </a:t>
                      </a:r>
                      <a:r>
                        <a:rPr lang="ru-RU" sz="1000" spc="50" dirty="0" err="1">
                          <a:effectLst/>
                        </a:rPr>
                        <a:t>илмий</a:t>
                      </a:r>
                      <a:r>
                        <a:rPr lang="ru-RU" sz="1000" spc="50" dirty="0">
                          <a:effectLst/>
                        </a:rPr>
                        <a:t> </a:t>
                      </a:r>
                      <a:r>
                        <a:rPr lang="ru-RU" sz="1000" spc="50" dirty="0" err="1">
                          <a:effectLst/>
                        </a:rPr>
                        <a:t>тадқиқот</a:t>
                      </a:r>
                      <a:r>
                        <a:rPr lang="ru-RU" sz="1000" spc="50" dirty="0">
                          <a:effectLst/>
                        </a:rPr>
                        <a:t> </a:t>
                      </a:r>
                      <a:r>
                        <a:rPr lang="ru-RU" sz="1000" spc="50" dirty="0" err="1">
                          <a:effectLst/>
                        </a:rPr>
                        <a:t>институти</a:t>
                      </a:r>
                      <a:r>
                        <a:rPr lang="ru-RU" sz="1000" spc="50" dirty="0">
                          <a:effectLst/>
                        </a:rPr>
                        <a:t>.</a:t>
                      </a:r>
                      <a:endParaRPr lang="ru-RU" sz="1050" dirty="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dirty="0" err="1">
                          <a:effectLst/>
                        </a:rPr>
                        <a:t>Эртапишар</a:t>
                      </a:r>
                      <a:r>
                        <a:rPr lang="ru-RU" sz="1000" spc="50" dirty="0">
                          <a:effectLst/>
                        </a:rPr>
                        <a:t>, 40-45</a:t>
                      </a:r>
                      <a:endParaRPr lang="ru-RU" sz="1050" dirty="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a:effectLst/>
                        </a:rPr>
                        <a:t>240-280</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a:effectLst/>
                        </a:rPr>
                        <a:t>-</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a:effectLst/>
                        </a:rPr>
                        <a:t>Меваси цилиндрсимон, силлиқ, узунлиги 8-10 см, оғирлиги 110-120 гр, ранги тўқ-яшил. Эти юмшоқ, қалин, кам карсиллайди. Уруғи сарғиш-жигарранг. </a:t>
                      </a:r>
                      <a:endParaRPr lang="ru-RU" sz="1050">
                        <a:effectLst/>
                        <a:latin typeface="Times New Roman" panose="02020603050405020304" pitchFamily="18" charset="0"/>
                        <a:ea typeface="Times New Roman" panose="02020603050405020304" pitchFamily="18" charset="0"/>
                      </a:endParaRPr>
                    </a:p>
                  </a:txBody>
                  <a:tcPr marL="33388" marR="33388" marT="0" marB="0"/>
                </a:tc>
              </a:tr>
              <a:tr h="582349">
                <a:tc>
                  <a:txBody>
                    <a:bodyPr/>
                    <a:lstStyle/>
                    <a:p>
                      <a:pPr algn="ctr">
                        <a:spcAft>
                          <a:spcPts val="0"/>
                        </a:spcAft>
                      </a:pPr>
                      <a:r>
                        <a:rPr lang="ru-RU" sz="1000" spc="50">
                          <a:effectLst/>
                        </a:rPr>
                        <a:t>2.</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Парад 176 </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a:effectLst/>
                        </a:rPr>
                        <a:t>ВИР Қрим селекция тажриба станцияси. </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Эртапишар, 34-35</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dirty="0">
                          <a:effectLst/>
                        </a:rPr>
                        <a:t>150-200</a:t>
                      </a:r>
                      <a:endParaRPr lang="ru-RU" sz="1050" dirty="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dirty="0">
                          <a:effectLst/>
                        </a:rPr>
                        <a:t>-</a:t>
                      </a:r>
                      <a:endParaRPr lang="ru-RU" sz="1050" dirty="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a:effectLst/>
                        </a:rPr>
                        <a:t>Кўк меваси тухумсимон цилиндр шаклида, ғадир-будур, оқ рангдаги мураккаб қопламали. Вазни 55-90 гр. Уруғи оқиш-яшил ун шудрингга чидамли.  </a:t>
                      </a:r>
                      <a:endParaRPr lang="ru-RU" sz="1050">
                        <a:effectLst/>
                        <a:latin typeface="Times New Roman" panose="02020603050405020304" pitchFamily="18" charset="0"/>
                        <a:ea typeface="Times New Roman" panose="02020603050405020304" pitchFamily="18" charset="0"/>
                      </a:endParaRPr>
                    </a:p>
                  </a:txBody>
                  <a:tcPr marL="33388" marR="33388" marT="0" marB="0"/>
                </a:tc>
              </a:tr>
              <a:tr h="1164698">
                <a:tc>
                  <a:txBody>
                    <a:bodyPr/>
                    <a:lstStyle/>
                    <a:p>
                      <a:pPr algn="ctr">
                        <a:spcAft>
                          <a:spcPts val="0"/>
                        </a:spcAft>
                      </a:pPr>
                      <a:r>
                        <a:rPr lang="ru-RU" sz="1000" spc="50">
                          <a:effectLst/>
                        </a:rPr>
                        <a:t>3.</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dirty="0">
                          <a:effectLst/>
                        </a:rPr>
                        <a:t>Узбекский 740</a:t>
                      </a:r>
                      <a:endParaRPr lang="ru-RU" sz="1050" dirty="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dirty="0" err="1">
                          <a:effectLst/>
                        </a:rPr>
                        <a:t>Ўртапишар</a:t>
                      </a:r>
                      <a:r>
                        <a:rPr lang="ru-RU" sz="1000" spc="50" dirty="0">
                          <a:effectLst/>
                        </a:rPr>
                        <a:t>, 48-50 </a:t>
                      </a:r>
                      <a:endParaRPr lang="ru-RU" sz="1050" dirty="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200-338</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dirty="0">
                          <a:effectLst/>
                        </a:rPr>
                        <a:t>140-150</a:t>
                      </a:r>
                      <a:endParaRPr lang="ru-RU" sz="1050" dirty="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dirty="0" err="1">
                          <a:effectLst/>
                        </a:rPr>
                        <a:t>Барра</a:t>
                      </a:r>
                      <a:r>
                        <a:rPr lang="ru-RU" sz="1000" spc="50" dirty="0">
                          <a:effectLst/>
                        </a:rPr>
                        <a:t> </a:t>
                      </a:r>
                      <a:r>
                        <a:rPr lang="ru-RU" sz="1000" spc="50" dirty="0" err="1">
                          <a:effectLst/>
                        </a:rPr>
                        <a:t>меваси</a:t>
                      </a:r>
                      <a:r>
                        <a:rPr lang="ru-RU" sz="1000" spc="50" dirty="0">
                          <a:effectLst/>
                        </a:rPr>
                        <a:t> цилиндр, </a:t>
                      </a:r>
                      <a:r>
                        <a:rPr lang="ru-RU" sz="1000" spc="50" dirty="0" err="1">
                          <a:effectLst/>
                        </a:rPr>
                        <a:t>силлиқ</a:t>
                      </a:r>
                      <a:r>
                        <a:rPr lang="ru-RU" sz="1000" spc="50" dirty="0">
                          <a:effectLst/>
                        </a:rPr>
                        <a:t>, </a:t>
                      </a:r>
                      <a:r>
                        <a:rPr lang="ru-RU" sz="1000" spc="50" dirty="0" err="1">
                          <a:effectLst/>
                        </a:rPr>
                        <a:t>ялтироқ</a:t>
                      </a:r>
                      <a:r>
                        <a:rPr lang="ru-RU" sz="1000" spc="50" dirty="0">
                          <a:effectLst/>
                        </a:rPr>
                        <a:t>, </a:t>
                      </a:r>
                      <a:r>
                        <a:rPr lang="ru-RU" sz="1000" spc="50" dirty="0" err="1">
                          <a:effectLst/>
                        </a:rPr>
                        <a:t>узунлиги</a:t>
                      </a:r>
                      <a:r>
                        <a:rPr lang="ru-RU" sz="1000" spc="50" dirty="0">
                          <a:effectLst/>
                        </a:rPr>
                        <a:t> 10-13 см, </a:t>
                      </a:r>
                      <a:r>
                        <a:rPr lang="ru-RU" sz="1000" spc="50" dirty="0" err="1">
                          <a:effectLst/>
                        </a:rPr>
                        <a:t>диаметри</a:t>
                      </a:r>
                      <a:r>
                        <a:rPr lang="ru-RU" sz="1000" spc="50" dirty="0">
                          <a:effectLst/>
                        </a:rPr>
                        <a:t> 4,5-5,0 см </a:t>
                      </a:r>
                      <a:r>
                        <a:rPr lang="ru-RU" sz="1000" spc="50" dirty="0" err="1">
                          <a:effectLst/>
                        </a:rPr>
                        <a:t>оғирлиги</a:t>
                      </a:r>
                      <a:r>
                        <a:rPr lang="ru-RU" sz="1000" spc="50" dirty="0">
                          <a:effectLst/>
                        </a:rPr>
                        <a:t> 100-130 гр. Ранги </a:t>
                      </a:r>
                      <a:r>
                        <a:rPr lang="ru-RU" sz="1000" spc="50" dirty="0" err="1">
                          <a:effectLst/>
                        </a:rPr>
                        <a:t>оч-яшил</a:t>
                      </a:r>
                      <a:r>
                        <a:rPr lang="ru-RU" sz="1000" spc="50" dirty="0">
                          <a:effectLst/>
                        </a:rPr>
                        <a:t>, </a:t>
                      </a:r>
                      <a:r>
                        <a:rPr lang="ru-RU" sz="1000" spc="50" dirty="0" err="1">
                          <a:effectLst/>
                        </a:rPr>
                        <a:t>нисбатан</a:t>
                      </a:r>
                      <a:r>
                        <a:rPr lang="ru-RU" sz="1000" spc="50" dirty="0">
                          <a:effectLst/>
                        </a:rPr>
                        <a:t> </a:t>
                      </a:r>
                      <a:r>
                        <a:rPr lang="ru-RU" sz="1000" spc="50" dirty="0" err="1">
                          <a:effectLst/>
                        </a:rPr>
                        <a:t>очроқ</a:t>
                      </a:r>
                      <a:r>
                        <a:rPr lang="ru-RU" sz="1000" spc="50" dirty="0">
                          <a:effectLst/>
                        </a:rPr>
                        <a:t> </a:t>
                      </a:r>
                      <a:r>
                        <a:rPr lang="ru-RU" sz="1000" spc="50" dirty="0" err="1">
                          <a:effectLst/>
                        </a:rPr>
                        <a:t>йўллари</a:t>
                      </a:r>
                      <a:r>
                        <a:rPr lang="ru-RU" sz="1000" spc="50" dirty="0">
                          <a:effectLst/>
                        </a:rPr>
                        <a:t> бор. </a:t>
                      </a:r>
                      <a:r>
                        <a:rPr lang="ru-RU" sz="1000" spc="50" dirty="0" err="1">
                          <a:effectLst/>
                        </a:rPr>
                        <a:t>Меваси</a:t>
                      </a:r>
                      <a:r>
                        <a:rPr lang="ru-RU" sz="1000" spc="50" dirty="0">
                          <a:effectLst/>
                        </a:rPr>
                        <a:t> мазали, эти </a:t>
                      </a:r>
                      <a:r>
                        <a:rPr lang="ru-RU" sz="1000" spc="50" dirty="0" err="1">
                          <a:effectLst/>
                        </a:rPr>
                        <a:t>юмшоқ</a:t>
                      </a:r>
                      <a:r>
                        <a:rPr lang="ru-RU" sz="1000" spc="50" dirty="0">
                          <a:effectLst/>
                        </a:rPr>
                        <a:t> </a:t>
                      </a:r>
                      <a:r>
                        <a:rPr lang="ru-RU" sz="1000" spc="50" dirty="0" err="1">
                          <a:effectLst/>
                        </a:rPr>
                        <a:t>қалин</a:t>
                      </a:r>
                      <a:r>
                        <a:rPr lang="ru-RU" sz="1000" spc="50" dirty="0">
                          <a:effectLst/>
                        </a:rPr>
                        <a:t>, </a:t>
                      </a:r>
                      <a:r>
                        <a:rPr lang="ru-RU" sz="1000" spc="50" dirty="0" err="1">
                          <a:effectLst/>
                        </a:rPr>
                        <a:t>кам</a:t>
                      </a:r>
                      <a:r>
                        <a:rPr lang="ru-RU" sz="1000" spc="50" dirty="0">
                          <a:effectLst/>
                        </a:rPr>
                        <a:t> </a:t>
                      </a:r>
                      <a:r>
                        <a:rPr lang="ru-RU" sz="1000" spc="50" dirty="0" err="1">
                          <a:effectLst/>
                        </a:rPr>
                        <a:t>карсиллайд</a:t>
                      </a:r>
                      <a:r>
                        <a:rPr lang="ru-RU" sz="1000" spc="50" dirty="0">
                          <a:effectLst/>
                        </a:rPr>
                        <a:t>. </a:t>
                      </a:r>
                      <a:r>
                        <a:rPr lang="ru-RU" sz="1000" spc="50" dirty="0" err="1">
                          <a:effectLst/>
                        </a:rPr>
                        <a:t>Уруғлик</a:t>
                      </a:r>
                      <a:r>
                        <a:rPr lang="ru-RU" sz="1000" spc="50" dirty="0">
                          <a:effectLst/>
                        </a:rPr>
                        <a:t> </a:t>
                      </a:r>
                      <a:r>
                        <a:rPr lang="ru-RU" sz="1000" spc="50" dirty="0" err="1">
                          <a:effectLst/>
                        </a:rPr>
                        <a:t>мевалари</a:t>
                      </a:r>
                      <a:r>
                        <a:rPr lang="ru-RU" sz="1000" spc="50" dirty="0">
                          <a:effectLst/>
                        </a:rPr>
                        <a:t> </a:t>
                      </a:r>
                      <a:r>
                        <a:rPr lang="ru-RU" sz="1000" spc="50" dirty="0" err="1">
                          <a:effectLst/>
                        </a:rPr>
                        <a:t>найчалагач</a:t>
                      </a:r>
                      <a:r>
                        <a:rPr lang="ru-RU" sz="1000" spc="50" dirty="0">
                          <a:effectLst/>
                        </a:rPr>
                        <a:t> 50 </a:t>
                      </a:r>
                      <a:r>
                        <a:rPr lang="ru-RU" sz="1000" spc="50" dirty="0" err="1">
                          <a:effectLst/>
                        </a:rPr>
                        <a:t>куни</a:t>
                      </a:r>
                      <a:r>
                        <a:rPr lang="ru-RU" sz="1000" spc="50" dirty="0">
                          <a:effectLst/>
                        </a:rPr>
                        <a:t> </a:t>
                      </a:r>
                      <a:r>
                        <a:rPr lang="ru-RU" sz="1000" spc="50" dirty="0" err="1">
                          <a:effectLst/>
                        </a:rPr>
                        <a:t>етилади</a:t>
                      </a:r>
                      <a:r>
                        <a:rPr lang="ru-RU" sz="1000" spc="50" dirty="0">
                          <a:effectLst/>
                        </a:rPr>
                        <a:t>. </a:t>
                      </a:r>
                      <a:r>
                        <a:rPr lang="ru-RU" sz="1000" spc="50" dirty="0" err="1">
                          <a:effectLst/>
                        </a:rPr>
                        <a:t>Туклари</a:t>
                      </a:r>
                      <a:r>
                        <a:rPr lang="ru-RU" sz="1000" spc="50" dirty="0">
                          <a:effectLst/>
                        </a:rPr>
                        <a:t> </a:t>
                      </a:r>
                      <a:r>
                        <a:rPr lang="ru-RU" sz="1000" spc="50" dirty="0" err="1">
                          <a:effectLst/>
                        </a:rPr>
                        <a:t>қораралаш</a:t>
                      </a:r>
                      <a:r>
                        <a:rPr lang="ru-RU" sz="1000" spc="50" dirty="0">
                          <a:effectLst/>
                        </a:rPr>
                        <a:t> </a:t>
                      </a:r>
                      <a:r>
                        <a:rPr lang="ru-RU" sz="1000" spc="50" dirty="0" err="1">
                          <a:effectLst/>
                        </a:rPr>
                        <a:t>ва</a:t>
                      </a:r>
                      <a:r>
                        <a:rPr lang="ru-RU" sz="1000" spc="50" dirty="0">
                          <a:effectLst/>
                        </a:rPr>
                        <a:t> </a:t>
                      </a:r>
                      <a:r>
                        <a:rPr lang="ru-RU" sz="1000" spc="50" dirty="0" err="1">
                          <a:effectLst/>
                        </a:rPr>
                        <a:t>қалин</a:t>
                      </a:r>
                      <a:r>
                        <a:rPr lang="ru-RU" sz="1000" spc="50" dirty="0">
                          <a:effectLst/>
                        </a:rPr>
                        <a:t>. </a:t>
                      </a:r>
                      <a:r>
                        <a:rPr lang="ru-RU" sz="1000" spc="50" dirty="0" err="1">
                          <a:effectLst/>
                        </a:rPr>
                        <a:t>Уруғи</a:t>
                      </a:r>
                      <a:r>
                        <a:rPr lang="ru-RU" sz="1000" spc="50" dirty="0">
                          <a:effectLst/>
                        </a:rPr>
                        <a:t> </a:t>
                      </a:r>
                      <a:r>
                        <a:rPr lang="ru-RU" sz="1000" spc="50" dirty="0" err="1">
                          <a:effectLst/>
                        </a:rPr>
                        <a:t>жигар</a:t>
                      </a:r>
                      <a:r>
                        <a:rPr lang="ru-RU" sz="1000" spc="50" dirty="0">
                          <a:effectLst/>
                        </a:rPr>
                        <a:t> ранг. </a:t>
                      </a:r>
                      <a:endParaRPr lang="ru-RU" sz="1050" dirty="0">
                        <a:effectLst/>
                        <a:latin typeface="Times New Roman" panose="02020603050405020304" pitchFamily="18" charset="0"/>
                        <a:ea typeface="Times New Roman" panose="02020603050405020304" pitchFamily="18" charset="0"/>
                      </a:endParaRPr>
                    </a:p>
                  </a:txBody>
                  <a:tcPr marL="33388" marR="33388" marT="0" marB="0"/>
                </a:tc>
              </a:tr>
              <a:tr h="388233">
                <a:tc>
                  <a:txBody>
                    <a:bodyPr/>
                    <a:lstStyle/>
                    <a:p>
                      <a:pPr algn="ctr">
                        <a:spcAft>
                          <a:spcPts val="0"/>
                        </a:spcAft>
                      </a:pPr>
                      <a:r>
                        <a:rPr lang="ru-RU" sz="1000" spc="50">
                          <a:effectLst/>
                        </a:rPr>
                        <a:t>4</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Перевенец Узбекистана 265</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Ўртапишар, 48-50 </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345</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160-180</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dirty="0" err="1">
                          <a:effectLst/>
                        </a:rPr>
                        <a:t>Меваси</a:t>
                      </a:r>
                      <a:r>
                        <a:rPr lang="ru-RU" sz="1000" spc="50" dirty="0">
                          <a:effectLst/>
                        </a:rPr>
                        <a:t> </a:t>
                      </a:r>
                      <a:r>
                        <a:rPr lang="ru-RU" sz="1000" spc="50" dirty="0" err="1">
                          <a:effectLst/>
                        </a:rPr>
                        <a:t>эгри</a:t>
                      </a:r>
                      <a:r>
                        <a:rPr lang="ru-RU" sz="1000" spc="50" dirty="0">
                          <a:effectLst/>
                        </a:rPr>
                        <a:t> бугри, </a:t>
                      </a:r>
                      <a:r>
                        <a:rPr lang="ru-RU" sz="1000" spc="50" dirty="0" err="1">
                          <a:effectLst/>
                        </a:rPr>
                        <a:t>узунлиги</a:t>
                      </a:r>
                      <a:r>
                        <a:rPr lang="ru-RU" sz="1000" spc="50" dirty="0">
                          <a:effectLst/>
                        </a:rPr>
                        <a:t> 10-13 см, </a:t>
                      </a:r>
                      <a:r>
                        <a:rPr lang="ru-RU" sz="1000" spc="50" dirty="0" err="1">
                          <a:effectLst/>
                        </a:rPr>
                        <a:t>уч</a:t>
                      </a:r>
                      <a:r>
                        <a:rPr lang="ru-RU" sz="1000" spc="50" dirty="0">
                          <a:effectLst/>
                        </a:rPr>
                        <a:t> </a:t>
                      </a:r>
                      <a:r>
                        <a:rPr lang="ru-RU" sz="1000" spc="50" dirty="0" err="1">
                          <a:effectLst/>
                        </a:rPr>
                        <a:t>қиррали</a:t>
                      </a:r>
                      <a:r>
                        <a:rPr lang="ru-RU" sz="1000" spc="50" dirty="0">
                          <a:effectLst/>
                        </a:rPr>
                        <a:t>, </a:t>
                      </a:r>
                      <a:r>
                        <a:rPr lang="ru-RU" sz="1000" spc="50" dirty="0" err="1">
                          <a:effectLst/>
                        </a:rPr>
                        <a:t>диаметри</a:t>
                      </a:r>
                      <a:r>
                        <a:rPr lang="ru-RU" sz="1000" spc="50" dirty="0">
                          <a:effectLst/>
                        </a:rPr>
                        <a:t> 4-5 см,  </a:t>
                      </a:r>
                      <a:r>
                        <a:rPr lang="ru-RU" sz="1000" spc="50" dirty="0" err="1">
                          <a:effectLst/>
                        </a:rPr>
                        <a:t>оғирлиги</a:t>
                      </a:r>
                      <a:r>
                        <a:rPr lang="ru-RU" sz="1000" spc="50" dirty="0">
                          <a:effectLst/>
                        </a:rPr>
                        <a:t> 100-120 г. ранги </a:t>
                      </a:r>
                      <a:r>
                        <a:rPr lang="ru-RU" sz="1000" spc="50" dirty="0" err="1">
                          <a:effectLst/>
                        </a:rPr>
                        <a:t>яшил</a:t>
                      </a:r>
                      <a:r>
                        <a:rPr lang="ru-RU" sz="1000" spc="50" dirty="0">
                          <a:effectLst/>
                        </a:rPr>
                        <a:t>. </a:t>
                      </a:r>
                      <a:endParaRPr lang="ru-RU" sz="1050" dirty="0">
                        <a:effectLst/>
                        <a:latin typeface="Times New Roman" panose="02020603050405020304" pitchFamily="18" charset="0"/>
                        <a:ea typeface="Times New Roman" panose="02020603050405020304" pitchFamily="18" charset="0"/>
                      </a:endParaRPr>
                    </a:p>
                  </a:txBody>
                  <a:tcPr marL="33388" marR="33388" marT="0" marB="0"/>
                </a:tc>
              </a:tr>
              <a:tr h="582349">
                <a:tc>
                  <a:txBody>
                    <a:bodyPr/>
                    <a:lstStyle/>
                    <a:p>
                      <a:pPr algn="ctr">
                        <a:spcAft>
                          <a:spcPts val="0"/>
                        </a:spcAft>
                      </a:pPr>
                      <a:r>
                        <a:rPr lang="ru-RU" sz="1000" spc="50">
                          <a:effectLst/>
                        </a:rPr>
                        <a:t>5</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Конкурент</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a:effectLst/>
                        </a:rPr>
                        <a:t>Украина сабзавотчилик ва полизчилик илмий тадқиқот институтида яратилган.</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Ўртапишар, 44-48</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150-200</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dirty="0" err="1">
                          <a:effectLst/>
                        </a:rPr>
                        <a:t>Кўк</a:t>
                      </a:r>
                      <a:r>
                        <a:rPr lang="ru-RU" sz="1000" spc="50" dirty="0">
                          <a:effectLst/>
                        </a:rPr>
                        <a:t> </a:t>
                      </a:r>
                      <a:r>
                        <a:rPr lang="ru-RU" sz="1000" spc="50" dirty="0" err="1">
                          <a:effectLst/>
                        </a:rPr>
                        <a:t>меваси</a:t>
                      </a:r>
                      <a:r>
                        <a:rPr lang="ru-RU" sz="1000" spc="50" dirty="0">
                          <a:effectLst/>
                        </a:rPr>
                        <a:t> </a:t>
                      </a:r>
                      <a:r>
                        <a:rPr lang="ru-RU" sz="1000" spc="50" dirty="0" err="1">
                          <a:effectLst/>
                        </a:rPr>
                        <a:t>тухумсимон</a:t>
                      </a:r>
                      <a:r>
                        <a:rPr lang="ru-RU" sz="1000" spc="50" dirty="0">
                          <a:effectLst/>
                        </a:rPr>
                        <a:t>  цилиндр, </a:t>
                      </a:r>
                      <a:r>
                        <a:rPr lang="ru-RU" sz="1000" spc="50" dirty="0" err="1">
                          <a:effectLst/>
                        </a:rPr>
                        <a:t>юзаси</a:t>
                      </a:r>
                      <a:r>
                        <a:rPr lang="ru-RU" sz="1000" spc="50" dirty="0">
                          <a:effectLst/>
                        </a:rPr>
                        <a:t> </a:t>
                      </a:r>
                      <a:r>
                        <a:rPr lang="ru-RU" sz="1000" spc="50" dirty="0" err="1">
                          <a:effectLst/>
                        </a:rPr>
                        <a:t>ғадир-будур</a:t>
                      </a:r>
                      <a:r>
                        <a:rPr lang="ru-RU" sz="1000" spc="50" dirty="0">
                          <a:effectLst/>
                        </a:rPr>
                        <a:t>, </a:t>
                      </a:r>
                      <a:r>
                        <a:rPr lang="ru-RU" sz="1000" spc="50" dirty="0" err="1">
                          <a:effectLst/>
                        </a:rPr>
                        <a:t>вазни</a:t>
                      </a:r>
                      <a:r>
                        <a:rPr lang="ru-RU" sz="1000" spc="50" dirty="0">
                          <a:effectLst/>
                        </a:rPr>
                        <a:t> 60-90 гр. </a:t>
                      </a:r>
                      <a:r>
                        <a:rPr lang="ru-RU" sz="1000" spc="50" dirty="0" err="1">
                          <a:effectLst/>
                        </a:rPr>
                        <a:t>Уруғи</a:t>
                      </a:r>
                      <a:r>
                        <a:rPr lang="ru-RU" sz="1000" spc="50" dirty="0">
                          <a:effectLst/>
                        </a:rPr>
                        <a:t> </a:t>
                      </a:r>
                      <a:r>
                        <a:rPr lang="ru-RU" sz="1000" spc="50" dirty="0" err="1">
                          <a:effectLst/>
                        </a:rPr>
                        <a:t>оқиш-сарғиш</a:t>
                      </a:r>
                      <a:r>
                        <a:rPr lang="ru-RU" sz="1000" spc="50" dirty="0">
                          <a:effectLst/>
                        </a:rPr>
                        <a:t>. </a:t>
                      </a:r>
                      <a:r>
                        <a:rPr lang="ru-RU" sz="1000" spc="50" dirty="0" err="1">
                          <a:effectLst/>
                        </a:rPr>
                        <a:t>Ун</a:t>
                      </a:r>
                      <a:r>
                        <a:rPr lang="ru-RU" sz="1000" spc="50" dirty="0">
                          <a:effectLst/>
                        </a:rPr>
                        <a:t> </a:t>
                      </a:r>
                      <a:r>
                        <a:rPr lang="ru-RU" sz="1000" spc="50" dirty="0" err="1">
                          <a:effectLst/>
                        </a:rPr>
                        <a:t>шудрингга</a:t>
                      </a:r>
                      <a:r>
                        <a:rPr lang="ru-RU" sz="1000" spc="50" dirty="0">
                          <a:effectLst/>
                        </a:rPr>
                        <a:t> </a:t>
                      </a:r>
                      <a:r>
                        <a:rPr lang="ru-RU" sz="1000" spc="50" dirty="0" err="1">
                          <a:effectLst/>
                        </a:rPr>
                        <a:t>чидамли</a:t>
                      </a:r>
                      <a:r>
                        <a:rPr lang="ru-RU" sz="1000" spc="50" dirty="0">
                          <a:effectLst/>
                        </a:rPr>
                        <a:t>.</a:t>
                      </a:r>
                      <a:endParaRPr lang="ru-RU" sz="1050" dirty="0">
                        <a:effectLst/>
                        <a:latin typeface="Times New Roman" panose="02020603050405020304" pitchFamily="18" charset="0"/>
                        <a:ea typeface="Times New Roman" panose="02020603050405020304" pitchFamily="18" charset="0"/>
                      </a:endParaRPr>
                    </a:p>
                  </a:txBody>
                  <a:tcPr marL="33388" marR="33388" marT="0" marB="0"/>
                </a:tc>
              </a:tr>
            </a:tbl>
          </a:graphicData>
        </a:graphic>
      </p:graphicFrame>
    </p:spTree>
    <p:extLst>
      <p:ext uri="{BB962C8B-B14F-4D97-AF65-F5344CB8AC3E}">
        <p14:creationId xmlns:p14="http://schemas.microsoft.com/office/powerpoint/2010/main" val="10738256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b="1" dirty="0">
                <a:effectLst/>
              </a:rPr>
              <a:t>Ўзбекистон районлаштирилган бодринг навларининг таърифи</a:t>
            </a:r>
            <a:endParaRPr lang="ru-RU" dirty="0"/>
          </a:p>
        </p:txBody>
      </p:sp>
      <p:graphicFrame>
        <p:nvGraphicFramePr>
          <p:cNvPr id="4" name="Таблица 3"/>
          <p:cNvGraphicFramePr>
            <a:graphicFrameLocks noGrp="1"/>
          </p:cNvGraphicFramePr>
          <p:nvPr>
            <p:extLst>
              <p:ext uri="{D42A27DB-BD31-4B8C-83A1-F6EECF244321}">
                <p14:modId xmlns:p14="http://schemas.microsoft.com/office/powerpoint/2010/main" val="49097047"/>
              </p:ext>
            </p:extLst>
          </p:nvPr>
        </p:nvGraphicFramePr>
        <p:xfrm>
          <a:off x="467544" y="1700808"/>
          <a:ext cx="8524055" cy="4722962"/>
        </p:xfrm>
        <a:graphic>
          <a:graphicData uri="http://schemas.openxmlformats.org/drawingml/2006/table">
            <a:tbl>
              <a:tblPr firstRow="1" firstCol="1" bandRow="1" bandCol="1">
                <a:tableStyleId>{93296810-A885-4BE3-A3E7-6D5BEEA58F35}</a:tableStyleId>
              </a:tblPr>
              <a:tblGrid>
                <a:gridCol w="576064"/>
                <a:gridCol w="1368152"/>
                <a:gridCol w="1709194"/>
                <a:gridCol w="1394535"/>
                <a:gridCol w="848996"/>
                <a:gridCol w="564292"/>
                <a:gridCol w="2062822"/>
              </a:tblGrid>
              <a:tr h="259619">
                <a:tc rowSpan="2">
                  <a:txBody>
                    <a:bodyPr/>
                    <a:lstStyle/>
                    <a:p>
                      <a:pPr algn="ctr">
                        <a:spcAft>
                          <a:spcPts val="0"/>
                        </a:spcAft>
                      </a:pPr>
                      <a:r>
                        <a:rPr lang="ru-RU" sz="1000" spc="50" dirty="0">
                          <a:effectLst/>
                        </a:rPr>
                        <a:t>№</a:t>
                      </a:r>
                      <a:endParaRPr lang="ru-RU" sz="1050" dirty="0">
                        <a:effectLst/>
                        <a:latin typeface="Times New Roman" panose="02020603050405020304" pitchFamily="18" charset="0"/>
                        <a:ea typeface="Times New Roman" panose="02020603050405020304" pitchFamily="18" charset="0"/>
                      </a:endParaRPr>
                    </a:p>
                  </a:txBody>
                  <a:tcPr marL="33388" marR="33388" marT="0" marB="0"/>
                </a:tc>
                <a:tc rowSpan="2">
                  <a:txBody>
                    <a:bodyPr/>
                    <a:lstStyle/>
                    <a:p>
                      <a:pPr algn="ctr">
                        <a:spcAft>
                          <a:spcPts val="0"/>
                        </a:spcAft>
                      </a:pPr>
                      <a:r>
                        <a:rPr lang="ru-RU" sz="1000" spc="50">
                          <a:effectLst/>
                        </a:rPr>
                        <a:t>Нав номи</a:t>
                      </a:r>
                      <a:endParaRPr lang="ru-RU" sz="1050">
                        <a:effectLst/>
                        <a:latin typeface="Times New Roman" panose="02020603050405020304" pitchFamily="18" charset="0"/>
                        <a:ea typeface="Times New Roman" panose="02020603050405020304" pitchFamily="18" charset="0"/>
                      </a:endParaRPr>
                    </a:p>
                  </a:txBody>
                  <a:tcPr marL="33388" marR="33388" marT="0" marB="0"/>
                </a:tc>
                <a:tc rowSpan="2">
                  <a:txBody>
                    <a:bodyPr/>
                    <a:lstStyle/>
                    <a:p>
                      <a:pPr algn="ctr">
                        <a:spcAft>
                          <a:spcPts val="0"/>
                        </a:spcAft>
                      </a:pPr>
                      <a:r>
                        <a:rPr lang="ru-RU" sz="1000" spc="50">
                          <a:effectLst/>
                        </a:rPr>
                        <a:t>Яратилган жойи</a:t>
                      </a:r>
                      <a:endParaRPr lang="ru-RU" sz="1050">
                        <a:effectLst/>
                        <a:latin typeface="Times New Roman" panose="02020603050405020304" pitchFamily="18" charset="0"/>
                        <a:ea typeface="Times New Roman" panose="02020603050405020304" pitchFamily="18" charset="0"/>
                      </a:endParaRPr>
                    </a:p>
                  </a:txBody>
                  <a:tcPr marL="33388" marR="33388" marT="0" marB="0"/>
                </a:tc>
                <a:tc rowSpan="2">
                  <a:txBody>
                    <a:bodyPr/>
                    <a:lstStyle/>
                    <a:p>
                      <a:pPr algn="ctr">
                        <a:spcAft>
                          <a:spcPts val="0"/>
                        </a:spcAft>
                      </a:pPr>
                      <a:r>
                        <a:rPr lang="ru-RU" sz="1000" spc="50">
                          <a:effectLst/>
                        </a:rPr>
                        <a:t>Тезпишарлиги ва ўсув даври, кун ҳисобида</a:t>
                      </a:r>
                      <a:endParaRPr lang="ru-RU" sz="1050">
                        <a:effectLst/>
                        <a:latin typeface="Times New Roman" panose="02020603050405020304" pitchFamily="18" charset="0"/>
                        <a:ea typeface="Times New Roman" panose="02020603050405020304" pitchFamily="18" charset="0"/>
                      </a:endParaRPr>
                    </a:p>
                  </a:txBody>
                  <a:tcPr marL="33388" marR="33388" marT="0" marB="0"/>
                </a:tc>
                <a:tc gridSpan="2">
                  <a:txBody>
                    <a:bodyPr/>
                    <a:lstStyle/>
                    <a:p>
                      <a:pPr algn="ctr">
                        <a:spcAft>
                          <a:spcPts val="0"/>
                        </a:spcAft>
                      </a:pPr>
                      <a:r>
                        <a:rPr lang="ru-RU" sz="1000" spc="50">
                          <a:effectLst/>
                        </a:rPr>
                        <a:t>Ҳосилдорлиги, ц/га</a:t>
                      </a:r>
                      <a:endParaRPr lang="ru-RU" sz="1050">
                        <a:effectLst/>
                        <a:latin typeface="Times New Roman" panose="02020603050405020304" pitchFamily="18" charset="0"/>
                        <a:ea typeface="Times New Roman" panose="02020603050405020304" pitchFamily="18" charset="0"/>
                      </a:endParaRPr>
                    </a:p>
                  </a:txBody>
                  <a:tcPr marL="33388" marR="33388" marT="0" marB="0"/>
                </a:tc>
                <a:tc hMerge="1">
                  <a:txBody>
                    <a:bodyPr/>
                    <a:lstStyle/>
                    <a:p>
                      <a:endParaRPr lang="ru-RU"/>
                    </a:p>
                  </a:txBody>
                  <a:tcPr/>
                </a:tc>
                <a:tc rowSpan="2">
                  <a:txBody>
                    <a:bodyPr/>
                    <a:lstStyle/>
                    <a:p>
                      <a:pPr algn="ctr">
                        <a:spcAft>
                          <a:spcPts val="0"/>
                        </a:spcAft>
                      </a:pPr>
                      <a:r>
                        <a:rPr lang="ru-RU" sz="1000" spc="50">
                          <a:effectLst/>
                        </a:rPr>
                        <a:t>Мева ва уруғ аломатлари.</a:t>
                      </a:r>
                      <a:endParaRPr lang="ru-RU" sz="1050">
                        <a:effectLst/>
                        <a:latin typeface="Times New Roman" panose="02020603050405020304" pitchFamily="18" charset="0"/>
                        <a:ea typeface="Times New Roman" panose="02020603050405020304" pitchFamily="18" charset="0"/>
                      </a:endParaRPr>
                    </a:p>
                  </a:txBody>
                  <a:tcPr marL="33388" marR="33388" marT="0" marB="0"/>
                </a:tc>
              </a:tr>
              <a:tr h="252791">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pPr>
                      <a:r>
                        <a:rPr lang="ru-RU" sz="1000" spc="50">
                          <a:effectLst/>
                        </a:rPr>
                        <a:t>Баҳорда </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Ёзда </a:t>
                      </a:r>
                      <a:endParaRPr lang="ru-RU" sz="1050">
                        <a:effectLst/>
                        <a:latin typeface="Times New Roman" panose="02020603050405020304" pitchFamily="18" charset="0"/>
                        <a:ea typeface="Times New Roman" panose="02020603050405020304" pitchFamily="18" charset="0"/>
                      </a:endParaRPr>
                    </a:p>
                  </a:txBody>
                  <a:tcPr marL="33388" marR="33388" marT="0" marB="0"/>
                </a:tc>
                <a:tc vMerge="1">
                  <a:txBody>
                    <a:bodyPr/>
                    <a:lstStyle/>
                    <a:p>
                      <a:endParaRPr lang="ru-RU"/>
                    </a:p>
                  </a:txBody>
                  <a:tcPr/>
                </a:tc>
              </a:tr>
              <a:tr h="1427904">
                <a:tc>
                  <a:txBody>
                    <a:bodyPr/>
                    <a:lstStyle/>
                    <a:p>
                      <a:pPr algn="ctr">
                        <a:spcAft>
                          <a:spcPts val="0"/>
                        </a:spcAft>
                      </a:pPr>
                      <a:r>
                        <a:rPr lang="ru-RU" sz="1000" spc="50" dirty="0">
                          <a:effectLst/>
                        </a:rPr>
                        <a:t>6</a:t>
                      </a:r>
                      <a:endParaRPr lang="ru-RU" sz="1050" dirty="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Маргеланский 822</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Ўртакечпишар</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280-320</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a:effectLst/>
                        </a:rPr>
                        <a:t>Меваси цилиндр силлиқ, ялтироқ, узунлиги 15-16 см, оғирлиги 125-140 г. ранги тўқ-яшил, оқ йўллари бор. Юқори товар ва таъм хусусиятига эга. Эти юмшоқ, кам қарсиллайди серсув, ҳиди хушбуй. Уруғлик меваси найчалагандан сўнг 55-58 кун етилади. Уруғи оч жигар ранг. </a:t>
                      </a:r>
                      <a:endParaRPr lang="ru-RU" sz="1050">
                        <a:effectLst/>
                        <a:latin typeface="Times New Roman" panose="02020603050405020304" pitchFamily="18" charset="0"/>
                        <a:ea typeface="Times New Roman" panose="02020603050405020304" pitchFamily="18" charset="0"/>
                      </a:endParaRPr>
                    </a:p>
                  </a:txBody>
                  <a:tcPr marL="33388" marR="33388" marT="0" marB="0"/>
                </a:tc>
              </a:tr>
              <a:tr h="778857">
                <a:tc>
                  <a:txBody>
                    <a:bodyPr/>
                    <a:lstStyle/>
                    <a:p>
                      <a:pPr algn="ctr">
                        <a:spcAft>
                          <a:spcPts val="0"/>
                        </a:spcAft>
                      </a:pPr>
                      <a:r>
                        <a:rPr lang="uz-Cyrl-UZ" sz="1000" spc="50">
                          <a:effectLst/>
                        </a:rPr>
                        <a:t>7</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uz-Cyrl-UZ" sz="1000" spc="50">
                          <a:effectLst/>
                        </a:rPr>
                        <a:t>Наврўз</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a:effectLst/>
                        </a:rPr>
                        <a:t>Ўзбекистон сабзавот полиз экинлари ва картошкачилик илмий-тадқиқот институти.</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uz-Cyrl-UZ" sz="1000" spc="50">
                          <a:effectLst/>
                        </a:rPr>
                        <a:t>Эртапишар</a:t>
                      </a:r>
                      <a:r>
                        <a:rPr lang="ru-RU" sz="1000" spc="50">
                          <a:effectLst/>
                        </a:rPr>
                        <a:t>,</a:t>
                      </a:r>
                      <a:endParaRPr lang="ru-RU" sz="1050">
                        <a:effectLst/>
                      </a:endParaRPr>
                    </a:p>
                    <a:p>
                      <a:pPr algn="ctr">
                        <a:spcAft>
                          <a:spcPts val="0"/>
                        </a:spcAft>
                      </a:pPr>
                      <a:r>
                        <a:rPr lang="ru-RU" sz="1000" spc="50">
                          <a:effectLst/>
                        </a:rPr>
                        <a:t> 80-</a:t>
                      </a:r>
                      <a:r>
                        <a:rPr lang="uz-Cyrl-UZ" sz="1000" spc="50">
                          <a:effectLst/>
                        </a:rPr>
                        <a:t>83</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uz-Cyrl-UZ" sz="1000" spc="50">
                          <a:effectLst/>
                        </a:rPr>
                        <a:t>350</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120-180</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a:effectLst/>
                        </a:rPr>
                        <a:t>Меваси цилиндр</a:t>
                      </a:r>
                      <a:r>
                        <a:rPr lang="uz-Cyrl-UZ" sz="1000" spc="50">
                          <a:effectLst/>
                        </a:rPr>
                        <a:t>симон</a:t>
                      </a:r>
                      <a:r>
                        <a:rPr lang="ru-RU" sz="1000" spc="50">
                          <a:effectLst/>
                        </a:rPr>
                        <a:t>, узунлиги 1</a:t>
                      </a:r>
                      <a:r>
                        <a:rPr lang="uz-Cyrl-UZ" sz="1000" spc="50">
                          <a:effectLst/>
                        </a:rPr>
                        <a:t>3</a:t>
                      </a:r>
                      <a:r>
                        <a:rPr lang="ru-RU" sz="1000" spc="50">
                          <a:effectLst/>
                        </a:rPr>
                        <a:t> см, </a:t>
                      </a:r>
                      <a:r>
                        <a:rPr lang="uz-Cyrl-UZ" sz="1000" spc="50">
                          <a:effectLst/>
                        </a:rPr>
                        <a:t>юзаси силлиқ, оғирлиги 11</a:t>
                      </a:r>
                      <a:r>
                        <a:rPr lang="ru-RU" sz="1000" spc="50">
                          <a:effectLst/>
                        </a:rPr>
                        <a:t>0 г. ранги тўқ-яшил</a:t>
                      </a:r>
                      <a:r>
                        <a:rPr lang="uz-Cyrl-UZ" sz="1000" spc="50">
                          <a:effectLst/>
                        </a:rPr>
                        <a:t>.</a:t>
                      </a:r>
                      <a:endParaRPr lang="ru-RU" sz="1050">
                        <a:effectLst/>
                        <a:latin typeface="Times New Roman" panose="02020603050405020304" pitchFamily="18" charset="0"/>
                        <a:ea typeface="Times New Roman" panose="02020603050405020304" pitchFamily="18" charset="0"/>
                      </a:endParaRPr>
                    </a:p>
                  </a:txBody>
                  <a:tcPr marL="33388" marR="33388" marT="0" marB="0"/>
                </a:tc>
              </a:tr>
              <a:tr h="519238">
                <a:tc>
                  <a:txBody>
                    <a:bodyPr/>
                    <a:lstStyle/>
                    <a:p>
                      <a:pPr algn="ctr">
                        <a:spcAft>
                          <a:spcPts val="0"/>
                        </a:spcAft>
                      </a:pPr>
                      <a:r>
                        <a:rPr lang="uz-Cyrl-UZ" sz="1000" spc="50">
                          <a:effectLst/>
                        </a:rPr>
                        <a:t>8</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uz-Cyrl-UZ" sz="1000" spc="50">
                          <a:effectLst/>
                        </a:rPr>
                        <a:t>Магистр</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uz-Cyrl-UZ" sz="1000" spc="50">
                          <a:effectLst/>
                        </a:rPr>
                        <a:t>Тошкент Давлат Аграр университети</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uz-Cyrl-UZ" sz="1000" spc="50">
                          <a:effectLst/>
                        </a:rPr>
                        <a:t>Ўртапишар</a:t>
                      </a:r>
                      <a:r>
                        <a:rPr lang="ru-RU" sz="1000" spc="50">
                          <a:effectLst/>
                        </a:rPr>
                        <a:t>,</a:t>
                      </a:r>
                      <a:endParaRPr lang="ru-RU" sz="1050">
                        <a:effectLst/>
                      </a:endParaRPr>
                    </a:p>
                    <a:p>
                      <a:pPr algn="ctr">
                        <a:spcAft>
                          <a:spcPts val="0"/>
                        </a:spcAft>
                      </a:pPr>
                      <a:r>
                        <a:rPr lang="uz-Cyrl-UZ" sz="1000" spc="50">
                          <a:effectLst/>
                        </a:rPr>
                        <a:t>83</a:t>
                      </a:r>
                      <a:r>
                        <a:rPr lang="ru-RU" sz="1000" spc="50">
                          <a:effectLst/>
                        </a:rPr>
                        <a:t>-85</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180-260</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91-100</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a:effectLst/>
                        </a:rPr>
                        <a:t>Меваси цилиндр</a:t>
                      </a:r>
                      <a:r>
                        <a:rPr lang="uz-Cyrl-UZ" sz="1000" spc="50">
                          <a:effectLst/>
                        </a:rPr>
                        <a:t>симон</a:t>
                      </a:r>
                      <a:r>
                        <a:rPr lang="ru-RU" sz="1000" spc="50">
                          <a:effectLst/>
                        </a:rPr>
                        <a:t>, узунлиги 1</a:t>
                      </a:r>
                      <a:r>
                        <a:rPr lang="uz-Cyrl-UZ" sz="1000" spc="50">
                          <a:effectLst/>
                        </a:rPr>
                        <a:t>5</a:t>
                      </a:r>
                      <a:r>
                        <a:rPr lang="ru-RU" sz="1000" spc="50">
                          <a:effectLst/>
                        </a:rPr>
                        <a:t> см, </a:t>
                      </a:r>
                      <a:r>
                        <a:rPr lang="uz-Cyrl-UZ" sz="1000" spc="50">
                          <a:effectLst/>
                        </a:rPr>
                        <a:t>юзаси силлиқ, оғирлиги 41</a:t>
                      </a:r>
                      <a:r>
                        <a:rPr lang="ru-RU" sz="1000" spc="50">
                          <a:effectLst/>
                        </a:rPr>
                        <a:t> г. ранги тўқ-яшил</a:t>
                      </a:r>
                      <a:r>
                        <a:rPr lang="uz-Cyrl-UZ" sz="1000" spc="50">
                          <a:effectLst/>
                        </a:rPr>
                        <a:t>.</a:t>
                      </a:r>
                      <a:endParaRPr lang="ru-RU" sz="1050">
                        <a:effectLst/>
                        <a:latin typeface="Times New Roman" panose="02020603050405020304" pitchFamily="18" charset="0"/>
                        <a:ea typeface="Times New Roman" panose="02020603050405020304" pitchFamily="18" charset="0"/>
                      </a:endParaRPr>
                    </a:p>
                  </a:txBody>
                  <a:tcPr marL="33388" marR="33388" marT="0" marB="0"/>
                </a:tc>
              </a:tr>
              <a:tr h="519238">
                <a:tc>
                  <a:txBody>
                    <a:bodyPr/>
                    <a:lstStyle/>
                    <a:p>
                      <a:pPr algn="ctr">
                        <a:spcAft>
                          <a:spcPts val="0"/>
                        </a:spcAft>
                      </a:pPr>
                      <a:r>
                        <a:rPr lang="uz-Cyrl-UZ" sz="1000" spc="50">
                          <a:effectLst/>
                        </a:rPr>
                        <a:t>9</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uz-Cyrl-UZ" sz="1000" spc="50">
                          <a:effectLst/>
                        </a:rPr>
                        <a:t>Талаба</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uz-Cyrl-UZ" sz="1000" spc="50">
                          <a:effectLst/>
                        </a:rPr>
                        <a:t>Тошкент Давлат Аграр университети</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uz-Cyrl-UZ" sz="1000" spc="50">
                          <a:effectLst/>
                        </a:rPr>
                        <a:t> </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220-360</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150-160</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a:effectLst/>
                        </a:rPr>
                        <a:t>Меваси цилиндр</a:t>
                      </a:r>
                      <a:r>
                        <a:rPr lang="uz-Cyrl-UZ" sz="1000" spc="50">
                          <a:effectLst/>
                        </a:rPr>
                        <a:t>симон</a:t>
                      </a:r>
                      <a:r>
                        <a:rPr lang="ru-RU" sz="1000" spc="50">
                          <a:effectLst/>
                        </a:rPr>
                        <a:t>, узунлиги </a:t>
                      </a:r>
                      <a:r>
                        <a:rPr lang="uz-Cyrl-UZ" sz="1000" spc="50">
                          <a:effectLst/>
                        </a:rPr>
                        <a:t>3,5-4,0</a:t>
                      </a:r>
                      <a:r>
                        <a:rPr lang="ru-RU" sz="1000" spc="50">
                          <a:effectLst/>
                        </a:rPr>
                        <a:t> см, </a:t>
                      </a:r>
                      <a:r>
                        <a:rPr lang="uz-Cyrl-UZ" sz="1000" spc="50">
                          <a:effectLst/>
                        </a:rPr>
                        <a:t>юзаси силлиқ, оғирлиги 118-120</a:t>
                      </a:r>
                      <a:r>
                        <a:rPr lang="ru-RU" sz="1000" spc="50">
                          <a:effectLst/>
                        </a:rPr>
                        <a:t> г. ранги тўқ-яшил</a:t>
                      </a:r>
                      <a:r>
                        <a:rPr lang="uz-Cyrl-UZ" sz="1000" spc="50">
                          <a:effectLst/>
                        </a:rPr>
                        <a:t>.</a:t>
                      </a:r>
                      <a:endParaRPr lang="ru-RU" sz="1050">
                        <a:effectLst/>
                        <a:latin typeface="Times New Roman" panose="02020603050405020304" pitchFamily="18" charset="0"/>
                        <a:ea typeface="Times New Roman" panose="02020603050405020304" pitchFamily="18" charset="0"/>
                      </a:endParaRPr>
                    </a:p>
                  </a:txBody>
                  <a:tcPr marL="33388" marR="33388" marT="0" marB="0"/>
                </a:tc>
              </a:tr>
              <a:tr h="778857">
                <a:tc>
                  <a:txBody>
                    <a:bodyPr/>
                    <a:lstStyle/>
                    <a:p>
                      <a:pPr algn="ctr">
                        <a:spcAft>
                          <a:spcPts val="0"/>
                        </a:spcAft>
                      </a:pPr>
                      <a:r>
                        <a:rPr lang="uz-Cyrl-UZ" sz="1000" spc="50">
                          <a:effectLst/>
                        </a:rPr>
                        <a:t>10</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Ҳосилдор </a:t>
                      </a:r>
                      <a:r>
                        <a:rPr lang="en-US" sz="1000" spc="50">
                          <a:effectLst/>
                        </a:rPr>
                        <a:t>F</a:t>
                      </a:r>
                      <a:r>
                        <a:rPr lang="ru-RU" sz="1000" spc="50" baseline="-25000">
                          <a:effectLst/>
                        </a:rPr>
                        <a:t>1</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a:effectLst/>
                        </a:rPr>
                        <a:t>Ўзбекистон сабзавот полиз экинлари ва картошкачилик илмий-тадқиқот институти.</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Эртапишар, 40-45</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280-320</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ctr">
                        <a:spcAft>
                          <a:spcPts val="0"/>
                        </a:spcAft>
                      </a:pPr>
                      <a:r>
                        <a:rPr lang="ru-RU" sz="1000" spc="50">
                          <a:effectLst/>
                        </a:rPr>
                        <a:t> </a:t>
                      </a:r>
                      <a:endParaRPr lang="ru-RU" sz="1050">
                        <a:effectLst/>
                        <a:latin typeface="Times New Roman" panose="02020603050405020304" pitchFamily="18" charset="0"/>
                        <a:ea typeface="Times New Roman" panose="02020603050405020304" pitchFamily="18" charset="0"/>
                      </a:endParaRPr>
                    </a:p>
                  </a:txBody>
                  <a:tcPr marL="33388" marR="33388" marT="0" marB="0"/>
                </a:tc>
                <a:tc>
                  <a:txBody>
                    <a:bodyPr/>
                    <a:lstStyle/>
                    <a:p>
                      <a:pPr algn="just">
                        <a:spcAft>
                          <a:spcPts val="0"/>
                        </a:spcAft>
                      </a:pPr>
                      <a:r>
                        <a:rPr lang="ru-RU" sz="1000" spc="50" dirty="0" err="1">
                          <a:effectLst/>
                        </a:rPr>
                        <a:t>Яшил</a:t>
                      </a:r>
                      <a:r>
                        <a:rPr lang="ru-RU" sz="1000" spc="50" dirty="0">
                          <a:effectLst/>
                        </a:rPr>
                        <a:t> </a:t>
                      </a:r>
                      <a:r>
                        <a:rPr lang="ru-RU" sz="1000" spc="50" dirty="0" err="1">
                          <a:effectLst/>
                        </a:rPr>
                        <a:t>меваси</a:t>
                      </a:r>
                      <a:r>
                        <a:rPr lang="ru-RU" sz="1000" spc="50" dirty="0">
                          <a:effectLst/>
                        </a:rPr>
                        <a:t> цилиндр </a:t>
                      </a:r>
                      <a:r>
                        <a:rPr lang="ru-RU" sz="1000" spc="50" dirty="0" err="1">
                          <a:effectLst/>
                        </a:rPr>
                        <a:t>шаклда</a:t>
                      </a:r>
                      <a:r>
                        <a:rPr lang="ru-RU" sz="1000" spc="50" dirty="0">
                          <a:effectLst/>
                        </a:rPr>
                        <a:t>, </a:t>
                      </a:r>
                      <a:r>
                        <a:rPr lang="ru-RU" sz="1000" spc="50" dirty="0" err="1">
                          <a:effectLst/>
                        </a:rPr>
                        <a:t>пўсти</a:t>
                      </a:r>
                      <a:r>
                        <a:rPr lang="ru-RU" sz="1000" spc="50" dirty="0">
                          <a:effectLst/>
                        </a:rPr>
                        <a:t> </a:t>
                      </a:r>
                      <a:r>
                        <a:rPr lang="ru-RU" sz="1000" spc="50" dirty="0" err="1">
                          <a:effectLst/>
                        </a:rPr>
                        <a:t>ғадир-будур</a:t>
                      </a:r>
                      <a:r>
                        <a:rPr lang="ru-RU" sz="1000" spc="50" dirty="0">
                          <a:effectLst/>
                        </a:rPr>
                        <a:t>, </a:t>
                      </a:r>
                      <a:r>
                        <a:rPr lang="ru-RU" sz="1000" spc="50" dirty="0" err="1">
                          <a:effectLst/>
                        </a:rPr>
                        <a:t>вазни</a:t>
                      </a:r>
                      <a:r>
                        <a:rPr lang="ru-RU" sz="1000" spc="50" dirty="0">
                          <a:effectLst/>
                        </a:rPr>
                        <a:t> 100-110 г. </a:t>
                      </a:r>
                      <a:r>
                        <a:rPr lang="ru-RU" sz="1000" spc="50" dirty="0" err="1">
                          <a:effectLst/>
                        </a:rPr>
                        <a:t>консервалаш</a:t>
                      </a:r>
                      <a:r>
                        <a:rPr lang="ru-RU" sz="1000" spc="50" dirty="0">
                          <a:effectLst/>
                        </a:rPr>
                        <a:t>, </a:t>
                      </a:r>
                      <a:r>
                        <a:rPr lang="ru-RU" sz="1000" spc="50" dirty="0" err="1">
                          <a:effectLst/>
                        </a:rPr>
                        <a:t>тузлаш</a:t>
                      </a:r>
                      <a:r>
                        <a:rPr lang="ru-RU" sz="1000" spc="50" dirty="0">
                          <a:effectLst/>
                        </a:rPr>
                        <a:t> </a:t>
                      </a:r>
                      <a:r>
                        <a:rPr lang="ru-RU" sz="1000" spc="50" dirty="0" err="1">
                          <a:effectLst/>
                        </a:rPr>
                        <a:t>ва</a:t>
                      </a:r>
                      <a:r>
                        <a:rPr lang="ru-RU" sz="1000" spc="50" dirty="0">
                          <a:effectLst/>
                        </a:rPr>
                        <a:t> </a:t>
                      </a:r>
                      <a:r>
                        <a:rPr lang="ru-RU" sz="1000" spc="50" dirty="0" err="1">
                          <a:effectLst/>
                        </a:rPr>
                        <a:t>янгилигича</a:t>
                      </a:r>
                      <a:r>
                        <a:rPr lang="ru-RU" sz="1000" spc="50" dirty="0">
                          <a:effectLst/>
                        </a:rPr>
                        <a:t> </a:t>
                      </a:r>
                      <a:r>
                        <a:rPr lang="ru-RU" sz="1000" spc="50" dirty="0" err="1">
                          <a:effectLst/>
                        </a:rPr>
                        <a:t>истеъмол</a:t>
                      </a:r>
                      <a:r>
                        <a:rPr lang="ru-RU" sz="1000" spc="50" dirty="0">
                          <a:effectLst/>
                        </a:rPr>
                        <a:t> </a:t>
                      </a:r>
                      <a:r>
                        <a:rPr lang="ru-RU" sz="1000" spc="50" dirty="0" err="1">
                          <a:effectLst/>
                        </a:rPr>
                        <a:t>қилишга</a:t>
                      </a:r>
                      <a:r>
                        <a:rPr lang="ru-RU" sz="1000" spc="50" dirty="0">
                          <a:effectLst/>
                        </a:rPr>
                        <a:t> </a:t>
                      </a:r>
                      <a:r>
                        <a:rPr lang="ru-RU" sz="1000" spc="50" dirty="0" err="1">
                          <a:effectLst/>
                        </a:rPr>
                        <a:t>яроқли</a:t>
                      </a:r>
                      <a:r>
                        <a:rPr lang="ru-RU" sz="1000" spc="50" dirty="0">
                          <a:effectLst/>
                        </a:rPr>
                        <a:t>.</a:t>
                      </a:r>
                      <a:endParaRPr lang="ru-RU" sz="1050" dirty="0">
                        <a:effectLst/>
                        <a:latin typeface="Times New Roman" panose="02020603050405020304" pitchFamily="18" charset="0"/>
                        <a:ea typeface="Times New Roman" panose="02020603050405020304" pitchFamily="18" charset="0"/>
                      </a:endParaRPr>
                    </a:p>
                  </a:txBody>
                  <a:tcPr marL="33388" marR="33388" marT="0" marB="0"/>
                </a:tc>
              </a:tr>
            </a:tbl>
          </a:graphicData>
        </a:graphic>
      </p:graphicFrame>
    </p:spTree>
    <p:extLst>
      <p:ext uri="{BB962C8B-B14F-4D97-AF65-F5344CB8AC3E}">
        <p14:creationId xmlns:p14="http://schemas.microsoft.com/office/powerpoint/2010/main" val="30789740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Rectangle 2"/>
          <p:cNvSpPr>
            <a:spLocks noGrp="1" noChangeArrowheads="1"/>
          </p:cNvSpPr>
          <p:nvPr>
            <p:ph type="title"/>
          </p:nvPr>
        </p:nvSpPr>
        <p:spPr>
          <a:xfrm>
            <a:off x="4357686" y="642918"/>
            <a:ext cx="3643306" cy="357190"/>
          </a:xfrm>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ru-RU" sz="1800" b="1" i="1" dirty="0" err="1" smtClean="0"/>
              <a:t>Иссиқликка</a:t>
            </a:r>
            <a:r>
              <a:rPr lang="ru-RU" sz="1800" b="1" i="1" dirty="0" smtClean="0"/>
              <a:t> </a:t>
            </a:r>
            <a:r>
              <a:rPr lang="ru-RU" sz="1800" b="1" i="1" dirty="0" err="1" smtClean="0"/>
              <a:t>талаби</a:t>
            </a:r>
            <a:r>
              <a:rPr lang="ru-RU" sz="1800" b="1" dirty="0" smtClean="0"/>
              <a:t>.</a:t>
            </a:r>
            <a:endParaRPr lang="ru-RU" sz="1800" b="1" dirty="0"/>
          </a:p>
        </p:txBody>
      </p:sp>
      <p:sp>
        <p:nvSpPr>
          <p:cNvPr id="12291" name="Rectangle 3"/>
          <p:cNvSpPr>
            <a:spLocks noGrp="1" noChangeArrowheads="1"/>
          </p:cNvSpPr>
          <p:nvPr>
            <p:ph idx="1"/>
          </p:nvPr>
        </p:nvSpPr>
        <p:spPr>
          <a:xfrm>
            <a:off x="3855878" y="1054100"/>
            <a:ext cx="5286380" cy="5803900"/>
          </a:xfrm>
        </p:spPr>
        <p:style>
          <a:lnRef idx="0">
            <a:schemeClr val="accent6"/>
          </a:lnRef>
          <a:fillRef idx="3">
            <a:schemeClr val="accent6"/>
          </a:fillRef>
          <a:effectRef idx="3">
            <a:schemeClr val="accent6"/>
          </a:effectRef>
          <a:fontRef idx="minor">
            <a:schemeClr val="lt1"/>
          </a:fontRef>
        </p:style>
        <p:txBody>
          <a:bodyPr>
            <a:noAutofit/>
          </a:bodyPr>
          <a:lstStyle/>
          <a:p>
            <a:pPr algn="just"/>
            <a:r>
              <a:rPr lang="ru-RU" sz="2000" b="1" dirty="0" err="1">
                <a:solidFill>
                  <a:srgbClr val="0000FF"/>
                </a:solidFill>
              </a:rPr>
              <a:t>Бодринг</a:t>
            </a:r>
            <a:r>
              <a:rPr lang="ru-RU" sz="2000" b="1" dirty="0">
                <a:solidFill>
                  <a:srgbClr val="0000FF"/>
                </a:solidFill>
              </a:rPr>
              <a:t> </a:t>
            </a:r>
            <a:r>
              <a:rPr lang="ru-RU" sz="2000" b="1" dirty="0" err="1">
                <a:solidFill>
                  <a:srgbClr val="0000FF"/>
                </a:solidFill>
              </a:rPr>
              <a:t>иссиқсевар</a:t>
            </a:r>
            <a:r>
              <a:rPr lang="ru-RU" sz="2000" b="1" dirty="0">
                <a:solidFill>
                  <a:srgbClr val="0000FF"/>
                </a:solidFill>
              </a:rPr>
              <a:t> </a:t>
            </a:r>
            <a:r>
              <a:rPr lang="ru-RU" sz="2000" b="1" dirty="0" err="1">
                <a:solidFill>
                  <a:srgbClr val="0000FF"/>
                </a:solidFill>
              </a:rPr>
              <a:t>ўсимлик</a:t>
            </a:r>
            <a:r>
              <a:rPr lang="ru-RU" sz="2000" b="1" dirty="0">
                <a:solidFill>
                  <a:srgbClr val="0000FF"/>
                </a:solidFill>
              </a:rPr>
              <a:t>. </a:t>
            </a:r>
            <a:r>
              <a:rPr lang="ru-RU" sz="2000" b="1" dirty="0" err="1">
                <a:solidFill>
                  <a:srgbClr val="0000FF"/>
                </a:solidFill>
              </a:rPr>
              <a:t>Уруғи</a:t>
            </a:r>
            <a:r>
              <a:rPr lang="ru-RU" sz="2000" b="1" dirty="0">
                <a:solidFill>
                  <a:srgbClr val="0000FF"/>
                </a:solidFill>
              </a:rPr>
              <a:t> 12-13</a:t>
            </a:r>
            <a:r>
              <a:rPr lang="ru-RU" sz="2000" b="1" baseline="30000" dirty="0">
                <a:solidFill>
                  <a:srgbClr val="0000FF"/>
                </a:solidFill>
              </a:rPr>
              <a:t>0</a:t>
            </a:r>
            <a:r>
              <a:rPr lang="ru-RU" sz="2000" b="1" dirty="0">
                <a:solidFill>
                  <a:srgbClr val="0000FF"/>
                </a:solidFill>
              </a:rPr>
              <a:t>С</a:t>
            </a:r>
            <a:r>
              <a:rPr lang="ru-RU" sz="2000" b="1" baseline="30000" dirty="0">
                <a:solidFill>
                  <a:srgbClr val="0000FF"/>
                </a:solidFill>
              </a:rPr>
              <a:t> </a:t>
            </a:r>
            <a:r>
              <a:rPr lang="ru-RU" sz="2000" b="1" dirty="0" err="1">
                <a:solidFill>
                  <a:srgbClr val="0000FF"/>
                </a:solidFill>
              </a:rPr>
              <a:t>ҳароратда</a:t>
            </a:r>
            <a:r>
              <a:rPr lang="ru-RU" sz="2000" b="1" dirty="0">
                <a:solidFill>
                  <a:srgbClr val="0000FF"/>
                </a:solidFill>
              </a:rPr>
              <a:t> </a:t>
            </a:r>
            <a:r>
              <a:rPr lang="ru-RU" sz="2000" b="1" dirty="0" err="1">
                <a:solidFill>
                  <a:srgbClr val="0000FF"/>
                </a:solidFill>
              </a:rPr>
              <a:t>униб</a:t>
            </a:r>
            <a:r>
              <a:rPr lang="ru-RU" sz="2000" b="1" dirty="0">
                <a:solidFill>
                  <a:srgbClr val="0000FF"/>
                </a:solidFill>
              </a:rPr>
              <a:t> </a:t>
            </a:r>
            <a:r>
              <a:rPr lang="ru-RU" sz="2000" b="1" dirty="0" err="1">
                <a:solidFill>
                  <a:srgbClr val="0000FF"/>
                </a:solidFill>
              </a:rPr>
              <a:t>чиқади</a:t>
            </a:r>
            <a:r>
              <a:rPr lang="ru-RU" sz="2000" b="1" dirty="0">
                <a:solidFill>
                  <a:srgbClr val="0000FF"/>
                </a:solidFill>
              </a:rPr>
              <a:t>. </a:t>
            </a:r>
            <a:r>
              <a:rPr lang="ru-RU" sz="2000" b="1" dirty="0" err="1">
                <a:solidFill>
                  <a:srgbClr val="0000FF"/>
                </a:solidFill>
              </a:rPr>
              <a:t>Ҳарорат</a:t>
            </a:r>
            <a:r>
              <a:rPr lang="ru-RU" sz="2000" b="1" dirty="0">
                <a:solidFill>
                  <a:srgbClr val="0000FF"/>
                </a:solidFill>
              </a:rPr>
              <a:t> </a:t>
            </a:r>
            <a:r>
              <a:rPr lang="ru-RU" sz="2000" b="1" dirty="0" err="1">
                <a:solidFill>
                  <a:srgbClr val="0000FF"/>
                </a:solidFill>
              </a:rPr>
              <a:t>бундан</a:t>
            </a:r>
            <a:r>
              <a:rPr lang="ru-RU" sz="2000" b="1" dirty="0">
                <a:solidFill>
                  <a:srgbClr val="0000FF"/>
                </a:solidFill>
              </a:rPr>
              <a:t> паст </a:t>
            </a:r>
            <a:r>
              <a:rPr lang="ru-RU" sz="2000" b="1" dirty="0" err="1">
                <a:solidFill>
                  <a:srgbClr val="0000FF"/>
                </a:solidFill>
              </a:rPr>
              <a:t>бўлса</a:t>
            </a:r>
            <a:r>
              <a:rPr lang="ru-RU" sz="2000" b="1" dirty="0">
                <a:solidFill>
                  <a:srgbClr val="0000FF"/>
                </a:solidFill>
              </a:rPr>
              <a:t>, </a:t>
            </a:r>
            <a:r>
              <a:rPr lang="ru-RU" sz="2000" b="1" dirty="0" err="1">
                <a:solidFill>
                  <a:srgbClr val="0000FF"/>
                </a:solidFill>
              </a:rPr>
              <a:t>уруғ</a:t>
            </a:r>
            <a:r>
              <a:rPr lang="ru-RU" sz="2000" b="1" dirty="0">
                <a:solidFill>
                  <a:srgbClr val="0000FF"/>
                </a:solidFill>
              </a:rPr>
              <a:t> </a:t>
            </a:r>
            <a:r>
              <a:rPr lang="ru-RU" sz="2000" b="1" dirty="0" err="1">
                <a:solidFill>
                  <a:srgbClr val="0000FF"/>
                </a:solidFill>
              </a:rPr>
              <a:t>бўртсада</a:t>
            </a:r>
            <a:r>
              <a:rPr lang="ru-RU" sz="2000" b="1" dirty="0">
                <a:solidFill>
                  <a:srgbClr val="0000FF"/>
                </a:solidFill>
              </a:rPr>
              <a:t>, </a:t>
            </a:r>
            <a:r>
              <a:rPr lang="ru-RU" sz="2000" b="1" dirty="0" err="1">
                <a:solidFill>
                  <a:srgbClr val="0000FF"/>
                </a:solidFill>
              </a:rPr>
              <a:t>аммо</a:t>
            </a:r>
            <a:r>
              <a:rPr lang="ru-RU" sz="2000" b="1" dirty="0">
                <a:solidFill>
                  <a:srgbClr val="0000FF"/>
                </a:solidFill>
              </a:rPr>
              <a:t> </a:t>
            </a:r>
            <a:r>
              <a:rPr lang="ru-RU" sz="2000" b="1" dirty="0" err="1">
                <a:solidFill>
                  <a:srgbClr val="0000FF"/>
                </a:solidFill>
              </a:rPr>
              <a:t>ўсишга</a:t>
            </a:r>
            <a:r>
              <a:rPr lang="ru-RU" sz="2000" b="1" dirty="0">
                <a:solidFill>
                  <a:srgbClr val="0000FF"/>
                </a:solidFill>
              </a:rPr>
              <a:t> </a:t>
            </a:r>
            <a:r>
              <a:rPr lang="ru-RU" sz="2000" b="1" dirty="0" err="1">
                <a:solidFill>
                  <a:srgbClr val="0000FF"/>
                </a:solidFill>
              </a:rPr>
              <a:t>ҳаракат</a:t>
            </a:r>
            <a:r>
              <a:rPr lang="ru-RU" sz="2000" b="1" dirty="0">
                <a:solidFill>
                  <a:srgbClr val="0000FF"/>
                </a:solidFill>
              </a:rPr>
              <a:t> </a:t>
            </a:r>
            <a:r>
              <a:rPr lang="ru-RU" sz="2000" b="1" dirty="0" err="1">
                <a:solidFill>
                  <a:srgbClr val="0000FF"/>
                </a:solidFill>
              </a:rPr>
              <a:t>қилмай</a:t>
            </a:r>
            <a:r>
              <a:rPr lang="ru-RU" sz="2000" b="1" dirty="0">
                <a:solidFill>
                  <a:srgbClr val="0000FF"/>
                </a:solidFill>
              </a:rPr>
              <a:t> </a:t>
            </a:r>
            <a:r>
              <a:rPr lang="ru-RU" sz="2000" b="1" dirty="0" err="1">
                <a:solidFill>
                  <a:srgbClr val="0000FF"/>
                </a:solidFill>
              </a:rPr>
              <a:t>чириб</a:t>
            </a:r>
            <a:r>
              <a:rPr lang="ru-RU" sz="2000" b="1" dirty="0">
                <a:solidFill>
                  <a:srgbClr val="0000FF"/>
                </a:solidFill>
              </a:rPr>
              <a:t> </a:t>
            </a:r>
            <a:r>
              <a:rPr lang="ru-RU" sz="2000" b="1" dirty="0" err="1">
                <a:solidFill>
                  <a:srgbClr val="0000FF"/>
                </a:solidFill>
              </a:rPr>
              <a:t>кетиши</a:t>
            </a:r>
            <a:r>
              <a:rPr lang="ru-RU" sz="2000" b="1" dirty="0">
                <a:solidFill>
                  <a:srgbClr val="0000FF"/>
                </a:solidFill>
              </a:rPr>
              <a:t> </a:t>
            </a:r>
            <a:r>
              <a:rPr lang="ru-RU" sz="2000" b="1" dirty="0" err="1">
                <a:solidFill>
                  <a:srgbClr val="0000FF"/>
                </a:solidFill>
              </a:rPr>
              <a:t>мумкин</a:t>
            </a:r>
            <a:r>
              <a:rPr lang="ru-RU" sz="2000" b="1" dirty="0">
                <a:solidFill>
                  <a:srgbClr val="0000FF"/>
                </a:solidFill>
              </a:rPr>
              <a:t>. </a:t>
            </a:r>
            <a:r>
              <a:rPr lang="ru-RU" sz="2000" b="1" dirty="0" err="1">
                <a:solidFill>
                  <a:srgbClr val="0000FF"/>
                </a:solidFill>
              </a:rPr>
              <a:t>Қулай</a:t>
            </a:r>
            <a:r>
              <a:rPr lang="ru-RU" sz="2000" b="1" dirty="0">
                <a:solidFill>
                  <a:srgbClr val="0000FF"/>
                </a:solidFill>
              </a:rPr>
              <a:t>, </a:t>
            </a:r>
            <a:r>
              <a:rPr lang="ru-RU" sz="2000" b="1" dirty="0" err="1">
                <a:solidFill>
                  <a:srgbClr val="0000FF"/>
                </a:solidFill>
              </a:rPr>
              <a:t>яъни</a:t>
            </a:r>
            <a:r>
              <a:rPr lang="ru-RU" sz="2000" b="1" dirty="0">
                <a:solidFill>
                  <a:srgbClr val="0000FF"/>
                </a:solidFill>
              </a:rPr>
              <a:t> 25-30</a:t>
            </a:r>
            <a:r>
              <a:rPr lang="ru-RU" sz="2000" b="1" baseline="30000" dirty="0">
                <a:solidFill>
                  <a:srgbClr val="0000FF"/>
                </a:solidFill>
              </a:rPr>
              <a:t>0</a:t>
            </a:r>
            <a:r>
              <a:rPr lang="ru-RU" sz="2000" b="1" dirty="0">
                <a:solidFill>
                  <a:srgbClr val="0000FF"/>
                </a:solidFill>
              </a:rPr>
              <a:t>С </a:t>
            </a:r>
            <a:r>
              <a:rPr lang="ru-RU" sz="2000" b="1" dirty="0" err="1">
                <a:solidFill>
                  <a:srgbClr val="0000FF"/>
                </a:solidFill>
              </a:rPr>
              <a:t>ҳароратда</a:t>
            </a:r>
            <a:r>
              <a:rPr lang="ru-RU" sz="2000" b="1" dirty="0">
                <a:solidFill>
                  <a:srgbClr val="0000FF"/>
                </a:solidFill>
              </a:rPr>
              <a:t> </a:t>
            </a:r>
            <a:r>
              <a:rPr lang="ru-RU" sz="2000" b="1" dirty="0" err="1">
                <a:solidFill>
                  <a:srgbClr val="0000FF"/>
                </a:solidFill>
              </a:rPr>
              <a:t>уруғи</a:t>
            </a:r>
            <a:r>
              <a:rPr lang="ru-RU" sz="2000" b="1" dirty="0">
                <a:solidFill>
                  <a:srgbClr val="0000FF"/>
                </a:solidFill>
              </a:rPr>
              <a:t> 5-6 </a:t>
            </a:r>
            <a:r>
              <a:rPr lang="ru-RU" sz="2000" b="1" dirty="0" err="1">
                <a:solidFill>
                  <a:srgbClr val="0000FF"/>
                </a:solidFill>
              </a:rPr>
              <a:t>кунда</a:t>
            </a:r>
            <a:r>
              <a:rPr lang="ru-RU" sz="2000" b="1" dirty="0">
                <a:solidFill>
                  <a:srgbClr val="0000FF"/>
                </a:solidFill>
              </a:rPr>
              <a:t>, </a:t>
            </a:r>
            <a:r>
              <a:rPr lang="ru-RU" sz="2000" b="1" dirty="0" err="1">
                <a:solidFill>
                  <a:srgbClr val="0000FF"/>
                </a:solidFill>
              </a:rPr>
              <a:t>ивитилмасдан</a:t>
            </a:r>
            <a:r>
              <a:rPr lang="ru-RU" sz="2000" b="1" dirty="0">
                <a:solidFill>
                  <a:srgbClr val="0000FF"/>
                </a:solidFill>
              </a:rPr>
              <a:t> </a:t>
            </a:r>
            <a:r>
              <a:rPr lang="ru-RU" sz="2000" b="1" dirty="0" err="1">
                <a:solidFill>
                  <a:srgbClr val="0000FF"/>
                </a:solidFill>
              </a:rPr>
              <a:t>далага</a:t>
            </a:r>
            <a:r>
              <a:rPr lang="ru-RU" sz="2000" b="1" dirty="0">
                <a:solidFill>
                  <a:srgbClr val="0000FF"/>
                </a:solidFill>
              </a:rPr>
              <a:t> </a:t>
            </a:r>
            <a:r>
              <a:rPr lang="ru-RU" sz="2000" b="1" dirty="0" err="1">
                <a:solidFill>
                  <a:srgbClr val="0000FF"/>
                </a:solidFill>
              </a:rPr>
              <a:t>экилганда</a:t>
            </a:r>
            <a:r>
              <a:rPr lang="ru-RU" sz="2000" b="1" dirty="0">
                <a:solidFill>
                  <a:srgbClr val="0000FF"/>
                </a:solidFill>
              </a:rPr>
              <a:t> </a:t>
            </a:r>
            <a:r>
              <a:rPr lang="ru-RU" sz="2000" b="1" dirty="0" err="1">
                <a:solidFill>
                  <a:srgbClr val="0000FF"/>
                </a:solidFill>
              </a:rPr>
              <a:t>эса</a:t>
            </a:r>
            <a:r>
              <a:rPr lang="ru-RU" sz="2000" b="1" dirty="0">
                <a:solidFill>
                  <a:srgbClr val="0000FF"/>
                </a:solidFill>
              </a:rPr>
              <a:t> 7-10 </a:t>
            </a:r>
            <a:r>
              <a:rPr lang="ru-RU" sz="2000" b="1" dirty="0" err="1">
                <a:solidFill>
                  <a:srgbClr val="0000FF"/>
                </a:solidFill>
              </a:rPr>
              <a:t>кунда</a:t>
            </a:r>
            <a:r>
              <a:rPr lang="ru-RU" sz="2000" b="1" dirty="0">
                <a:solidFill>
                  <a:srgbClr val="0000FF"/>
                </a:solidFill>
              </a:rPr>
              <a:t> </a:t>
            </a:r>
            <a:r>
              <a:rPr lang="ru-RU" sz="2000" b="1" dirty="0" err="1">
                <a:solidFill>
                  <a:srgbClr val="0000FF"/>
                </a:solidFill>
              </a:rPr>
              <a:t>униб</a:t>
            </a:r>
            <a:r>
              <a:rPr lang="ru-RU" sz="2000" b="1" dirty="0">
                <a:solidFill>
                  <a:srgbClr val="0000FF"/>
                </a:solidFill>
              </a:rPr>
              <a:t> </a:t>
            </a:r>
            <a:r>
              <a:rPr lang="ru-RU" sz="2000" b="1" dirty="0" err="1">
                <a:solidFill>
                  <a:srgbClr val="0000FF"/>
                </a:solidFill>
              </a:rPr>
              <a:t>чиқади</a:t>
            </a:r>
            <a:r>
              <a:rPr lang="ru-RU" sz="2000" b="1" dirty="0">
                <a:solidFill>
                  <a:srgbClr val="0000FF"/>
                </a:solidFill>
              </a:rPr>
              <a:t>. </a:t>
            </a:r>
          </a:p>
          <a:p>
            <a:pPr algn="just"/>
            <a:r>
              <a:rPr lang="ru-RU" sz="2000" b="1" dirty="0" err="1">
                <a:solidFill>
                  <a:srgbClr val="0000FF"/>
                </a:solidFill>
              </a:rPr>
              <a:t>Бодринг</a:t>
            </a:r>
            <a:r>
              <a:rPr lang="ru-RU" sz="2000" b="1" dirty="0">
                <a:solidFill>
                  <a:srgbClr val="0000FF"/>
                </a:solidFill>
              </a:rPr>
              <a:t> </a:t>
            </a:r>
            <a:r>
              <a:rPr lang="ru-RU" sz="2000" b="1" dirty="0" err="1">
                <a:solidFill>
                  <a:srgbClr val="0000FF"/>
                </a:solidFill>
              </a:rPr>
              <a:t>ўсимлигининг</a:t>
            </a:r>
            <a:r>
              <a:rPr lang="ru-RU" sz="2000" b="1" dirty="0">
                <a:solidFill>
                  <a:srgbClr val="0000FF"/>
                </a:solidFill>
              </a:rPr>
              <a:t> </a:t>
            </a:r>
            <a:r>
              <a:rPr lang="ru-RU" sz="2000" b="1" dirty="0" err="1">
                <a:solidFill>
                  <a:srgbClr val="0000FF"/>
                </a:solidFill>
              </a:rPr>
              <a:t>ўсиб</a:t>
            </a:r>
            <a:r>
              <a:rPr lang="ru-RU" sz="2000" b="1" dirty="0">
                <a:solidFill>
                  <a:srgbClr val="0000FF"/>
                </a:solidFill>
              </a:rPr>
              <a:t> </a:t>
            </a:r>
            <a:r>
              <a:rPr lang="ru-RU" sz="2000" b="1" dirty="0" err="1">
                <a:solidFill>
                  <a:srgbClr val="0000FF"/>
                </a:solidFill>
              </a:rPr>
              <a:t>ривожланиши</a:t>
            </a:r>
            <a:r>
              <a:rPr lang="ru-RU" sz="2000" b="1" dirty="0">
                <a:solidFill>
                  <a:srgbClr val="0000FF"/>
                </a:solidFill>
              </a:rPr>
              <a:t> </a:t>
            </a:r>
            <a:r>
              <a:rPr lang="ru-RU" sz="2000" b="1" dirty="0" err="1">
                <a:solidFill>
                  <a:srgbClr val="0000FF"/>
                </a:solidFill>
              </a:rPr>
              <a:t>учун</a:t>
            </a:r>
            <a:r>
              <a:rPr lang="ru-RU" sz="2000" b="1" dirty="0">
                <a:solidFill>
                  <a:srgbClr val="0000FF"/>
                </a:solidFill>
              </a:rPr>
              <a:t> </a:t>
            </a:r>
            <a:r>
              <a:rPr lang="ru-RU" sz="2000" b="1" dirty="0" err="1">
                <a:solidFill>
                  <a:srgbClr val="0000FF"/>
                </a:solidFill>
              </a:rPr>
              <a:t>қулай</a:t>
            </a:r>
            <a:r>
              <a:rPr lang="ru-RU" sz="2000" b="1" dirty="0">
                <a:solidFill>
                  <a:srgbClr val="0000FF"/>
                </a:solidFill>
              </a:rPr>
              <a:t> </a:t>
            </a:r>
            <a:r>
              <a:rPr lang="ru-RU" sz="2000" b="1" dirty="0" err="1">
                <a:solidFill>
                  <a:srgbClr val="0000FF"/>
                </a:solidFill>
              </a:rPr>
              <a:t>ҳарорат</a:t>
            </a:r>
            <a:r>
              <a:rPr lang="ru-RU" sz="2000" b="1" dirty="0">
                <a:solidFill>
                  <a:srgbClr val="0000FF"/>
                </a:solidFill>
              </a:rPr>
              <a:t>       25-32</a:t>
            </a:r>
            <a:r>
              <a:rPr lang="ru-RU" sz="2000" b="1" baseline="30000" dirty="0">
                <a:solidFill>
                  <a:srgbClr val="0000FF"/>
                </a:solidFill>
              </a:rPr>
              <a:t>0</a:t>
            </a:r>
            <a:r>
              <a:rPr lang="ru-RU" sz="2000" b="1" dirty="0">
                <a:solidFill>
                  <a:srgbClr val="0000FF"/>
                </a:solidFill>
              </a:rPr>
              <a:t>С </a:t>
            </a:r>
            <a:r>
              <a:rPr lang="ru-RU" sz="2000" b="1" dirty="0" err="1">
                <a:solidFill>
                  <a:srgbClr val="0000FF"/>
                </a:solidFill>
              </a:rPr>
              <a:t>атрофида</a:t>
            </a:r>
            <a:r>
              <a:rPr lang="ru-RU" sz="2000" b="1" dirty="0">
                <a:solidFill>
                  <a:srgbClr val="0000FF"/>
                </a:solidFill>
              </a:rPr>
              <a:t> </a:t>
            </a:r>
            <a:r>
              <a:rPr lang="ru-RU" sz="2000" b="1" dirty="0" err="1">
                <a:solidFill>
                  <a:srgbClr val="0000FF"/>
                </a:solidFill>
              </a:rPr>
              <a:t>бўлиши</a:t>
            </a:r>
            <a:r>
              <a:rPr lang="ru-RU" sz="2000" b="1" dirty="0">
                <a:solidFill>
                  <a:srgbClr val="0000FF"/>
                </a:solidFill>
              </a:rPr>
              <a:t> </a:t>
            </a:r>
            <a:r>
              <a:rPr lang="ru-RU" sz="2000" b="1" dirty="0" err="1">
                <a:solidFill>
                  <a:srgbClr val="0000FF"/>
                </a:solidFill>
              </a:rPr>
              <a:t>керак</a:t>
            </a:r>
            <a:r>
              <a:rPr lang="ru-RU" sz="2000" b="1" dirty="0">
                <a:solidFill>
                  <a:srgbClr val="0000FF"/>
                </a:solidFill>
              </a:rPr>
              <a:t>. </a:t>
            </a:r>
            <a:r>
              <a:rPr lang="ru-RU" sz="2000" b="1" dirty="0" err="1">
                <a:solidFill>
                  <a:srgbClr val="0000FF"/>
                </a:solidFill>
              </a:rPr>
              <a:t>Лекин</a:t>
            </a:r>
            <a:r>
              <a:rPr lang="uz-Cyrl-UZ" sz="2000" b="1" dirty="0">
                <a:solidFill>
                  <a:srgbClr val="0000FF"/>
                </a:solidFill>
              </a:rPr>
              <a:t>,</a:t>
            </a:r>
            <a:r>
              <a:rPr lang="ru-RU" sz="2000" b="1" dirty="0">
                <a:solidFill>
                  <a:srgbClr val="0000FF"/>
                </a:solidFill>
              </a:rPr>
              <a:t> 6-8</a:t>
            </a:r>
            <a:r>
              <a:rPr lang="ru-RU" sz="2000" b="1" baseline="30000" dirty="0">
                <a:solidFill>
                  <a:srgbClr val="0000FF"/>
                </a:solidFill>
              </a:rPr>
              <a:t>0</a:t>
            </a:r>
            <a:r>
              <a:rPr lang="ru-RU" sz="2000" b="1" dirty="0">
                <a:solidFill>
                  <a:srgbClr val="0000FF"/>
                </a:solidFill>
              </a:rPr>
              <a:t>С </a:t>
            </a:r>
            <a:r>
              <a:rPr lang="ru-RU" sz="2000" b="1" dirty="0" err="1">
                <a:solidFill>
                  <a:srgbClr val="0000FF"/>
                </a:solidFill>
              </a:rPr>
              <a:t>ҳароратда</a:t>
            </a:r>
            <a:r>
              <a:rPr lang="ru-RU" sz="2000" b="1" dirty="0">
                <a:solidFill>
                  <a:srgbClr val="0000FF"/>
                </a:solidFill>
              </a:rPr>
              <a:t> </a:t>
            </a:r>
            <a:r>
              <a:rPr lang="ru-RU" sz="2000" b="1" dirty="0" err="1">
                <a:solidFill>
                  <a:srgbClr val="0000FF"/>
                </a:solidFill>
              </a:rPr>
              <a:t>ўсимликнинг</a:t>
            </a:r>
            <a:r>
              <a:rPr lang="ru-RU" sz="2000" b="1" dirty="0">
                <a:solidFill>
                  <a:srgbClr val="0000FF"/>
                </a:solidFill>
              </a:rPr>
              <a:t> </a:t>
            </a:r>
            <a:r>
              <a:rPr lang="ru-RU" sz="2000" b="1" dirty="0" err="1">
                <a:solidFill>
                  <a:srgbClr val="0000FF"/>
                </a:solidFill>
              </a:rPr>
              <a:t>ўсиши</a:t>
            </a:r>
            <a:r>
              <a:rPr lang="ru-RU" sz="2000" b="1" dirty="0">
                <a:solidFill>
                  <a:srgbClr val="0000FF"/>
                </a:solidFill>
              </a:rPr>
              <a:t> </a:t>
            </a:r>
            <a:r>
              <a:rPr lang="ru-RU" sz="2000" b="1" dirty="0" err="1">
                <a:solidFill>
                  <a:srgbClr val="0000FF"/>
                </a:solidFill>
              </a:rPr>
              <a:t>ва</a:t>
            </a:r>
            <a:r>
              <a:rPr lang="ru-RU" sz="2000" b="1" dirty="0">
                <a:solidFill>
                  <a:srgbClr val="0000FF"/>
                </a:solidFill>
              </a:rPr>
              <a:t> </a:t>
            </a:r>
            <a:r>
              <a:rPr lang="ru-RU" sz="2000" b="1" dirty="0" err="1">
                <a:solidFill>
                  <a:srgbClr val="0000FF"/>
                </a:solidFill>
              </a:rPr>
              <a:t>ҳаёт</a:t>
            </a:r>
            <a:r>
              <a:rPr lang="ru-RU" sz="2000" b="1" dirty="0">
                <a:solidFill>
                  <a:srgbClr val="0000FF"/>
                </a:solidFill>
              </a:rPr>
              <a:t> </a:t>
            </a:r>
            <a:r>
              <a:rPr lang="ru-RU" sz="2000" b="1" dirty="0" err="1">
                <a:solidFill>
                  <a:srgbClr val="0000FF"/>
                </a:solidFill>
              </a:rPr>
              <a:t>фаолияти</a:t>
            </a:r>
            <a:r>
              <a:rPr lang="ru-RU" sz="2000" b="1" dirty="0">
                <a:solidFill>
                  <a:srgbClr val="0000FF"/>
                </a:solidFill>
              </a:rPr>
              <a:t> </a:t>
            </a:r>
            <a:r>
              <a:rPr lang="ru-RU" sz="2000" b="1" dirty="0" err="1">
                <a:solidFill>
                  <a:srgbClr val="0000FF"/>
                </a:solidFill>
              </a:rPr>
              <a:t>тўхтайди</a:t>
            </a:r>
            <a:r>
              <a:rPr lang="ru-RU" sz="2000" b="1" dirty="0">
                <a:solidFill>
                  <a:srgbClr val="0000FF"/>
                </a:solidFill>
              </a:rPr>
              <a:t>, </a:t>
            </a:r>
            <a:r>
              <a:rPr lang="ru-RU" sz="2000" b="1" dirty="0" err="1">
                <a:solidFill>
                  <a:srgbClr val="0000FF"/>
                </a:solidFill>
              </a:rPr>
              <a:t>кейинчалик</a:t>
            </a:r>
            <a:r>
              <a:rPr lang="ru-RU" sz="2000" b="1" dirty="0">
                <a:solidFill>
                  <a:srgbClr val="0000FF"/>
                </a:solidFill>
              </a:rPr>
              <a:t> </a:t>
            </a:r>
            <a:r>
              <a:rPr lang="ru-RU" sz="2000" b="1" dirty="0" err="1">
                <a:solidFill>
                  <a:srgbClr val="0000FF"/>
                </a:solidFill>
              </a:rPr>
              <a:t>ҳароратнинг</a:t>
            </a:r>
            <a:r>
              <a:rPr lang="ru-RU" sz="2000" b="1" dirty="0">
                <a:solidFill>
                  <a:srgbClr val="0000FF"/>
                </a:solidFill>
              </a:rPr>
              <a:t> </a:t>
            </a:r>
            <a:r>
              <a:rPr lang="ru-RU" sz="2000" b="1" dirty="0" err="1">
                <a:solidFill>
                  <a:srgbClr val="0000FF"/>
                </a:solidFill>
              </a:rPr>
              <a:t>ундан</a:t>
            </a:r>
            <a:r>
              <a:rPr lang="ru-RU" sz="2000" b="1" dirty="0">
                <a:solidFill>
                  <a:srgbClr val="0000FF"/>
                </a:solidFill>
              </a:rPr>
              <a:t> </a:t>
            </a:r>
            <a:r>
              <a:rPr lang="ru-RU" sz="2000" b="1" dirty="0" err="1">
                <a:solidFill>
                  <a:srgbClr val="0000FF"/>
                </a:solidFill>
              </a:rPr>
              <a:t>ҳам</a:t>
            </a:r>
            <a:r>
              <a:rPr lang="ru-RU" sz="2000" b="1" dirty="0">
                <a:solidFill>
                  <a:srgbClr val="0000FF"/>
                </a:solidFill>
              </a:rPr>
              <a:t> </a:t>
            </a:r>
            <a:r>
              <a:rPr lang="ru-RU" sz="2000" b="1" dirty="0" err="1">
                <a:solidFill>
                  <a:srgbClr val="0000FF"/>
                </a:solidFill>
              </a:rPr>
              <a:t>пасайиб</a:t>
            </a:r>
            <a:r>
              <a:rPr lang="ru-RU" sz="2000" b="1" dirty="0">
                <a:solidFill>
                  <a:srgbClr val="0000FF"/>
                </a:solidFill>
              </a:rPr>
              <a:t> </a:t>
            </a:r>
            <a:r>
              <a:rPr lang="ru-RU" sz="2000" b="1" dirty="0" err="1">
                <a:solidFill>
                  <a:srgbClr val="0000FF"/>
                </a:solidFill>
              </a:rPr>
              <a:t>кетиши</a:t>
            </a:r>
            <a:r>
              <a:rPr lang="ru-RU" sz="2000" b="1" dirty="0">
                <a:solidFill>
                  <a:srgbClr val="0000FF"/>
                </a:solidFill>
              </a:rPr>
              <a:t> </a:t>
            </a:r>
            <a:r>
              <a:rPr lang="ru-RU" sz="2000" b="1" dirty="0" err="1">
                <a:solidFill>
                  <a:srgbClr val="0000FF"/>
                </a:solidFill>
              </a:rPr>
              <a:t>ёки</a:t>
            </a:r>
            <a:r>
              <a:rPr lang="ru-RU" sz="2000" b="1" dirty="0">
                <a:solidFill>
                  <a:srgbClr val="0000FF"/>
                </a:solidFill>
              </a:rPr>
              <a:t> паст </a:t>
            </a:r>
            <a:r>
              <a:rPr lang="ru-RU" sz="2000" b="1" dirty="0" err="1">
                <a:solidFill>
                  <a:srgbClr val="0000FF"/>
                </a:solidFill>
              </a:rPr>
              <a:t>ҳароратнинг</a:t>
            </a:r>
            <a:r>
              <a:rPr lang="ru-RU" sz="2000" b="1" dirty="0">
                <a:solidFill>
                  <a:srgbClr val="0000FF"/>
                </a:solidFill>
              </a:rPr>
              <a:t> </a:t>
            </a:r>
            <a:r>
              <a:rPr lang="ru-RU" sz="2000" b="1" dirty="0" err="1">
                <a:solidFill>
                  <a:srgbClr val="0000FF"/>
                </a:solidFill>
              </a:rPr>
              <a:t>узоқ</a:t>
            </a:r>
            <a:r>
              <a:rPr lang="ru-RU" sz="2000" b="1" dirty="0">
                <a:solidFill>
                  <a:srgbClr val="0000FF"/>
                </a:solidFill>
              </a:rPr>
              <a:t> </a:t>
            </a:r>
            <a:r>
              <a:rPr lang="ru-RU" sz="2000" b="1" dirty="0" err="1">
                <a:solidFill>
                  <a:srgbClr val="0000FF"/>
                </a:solidFill>
              </a:rPr>
              <a:t>муддат</a:t>
            </a:r>
            <a:r>
              <a:rPr lang="ru-RU" sz="2000" b="1" dirty="0">
                <a:solidFill>
                  <a:srgbClr val="0000FF"/>
                </a:solidFill>
              </a:rPr>
              <a:t> </a:t>
            </a:r>
            <a:r>
              <a:rPr lang="ru-RU" sz="2000" b="1" dirty="0" err="1">
                <a:solidFill>
                  <a:srgbClr val="0000FF"/>
                </a:solidFill>
              </a:rPr>
              <a:t>давом</a:t>
            </a:r>
            <a:r>
              <a:rPr lang="ru-RU" sz="2000" b="1" dirty="0">
                <a:solidFill>
                  <a:srgbClr val="0000FF"/>
                </a:solidFill>
              </a:rPr>
              <a:t> </a:t>
            </a:r>
            <a:r>
              <a:rPr lang="ru-RU" sz="2000" b="1" dirty="0" err="1">
                <a:solidFill>
                  <a:srgbClr val="0000FF"/>
                </a:solidFill>
              </a:rPr>
              <a:t>этиши</a:t>
            </a:r>
            <a:r>
              <a:rPr lang="ru-RU" sz="2000" b="1" dirty="0">
                <a:solidFill>
                  <a:srgbClr val="0000FF"/>
                </a:solidFill>
              </a:rPr>
              <a:t>, </a:t>
            </a:r>
            <a:r>
              <a:rPr lang="ru-RU" sz="2000" b="1" dirty="0" err="1">
                <a:solidFill>
                  <a:srgbClr val="0000FF"/>
                </a:solidFill>
              </a:rPr>
              <a:t>тузатиб</a:t>
            </a:r>
            <a:r>
              <a:rPr lang="ru-RU" sz="2000" b="1" dirty="0">
                <a:solidFill>
                  <a:srgbClr val="0000FF"/>
                </a:solidFill>
              </a:rPr>
              <a:t> </a:t>
            </a:r>
            <a:r>
              <a:rPr lang="ru-RU" sz="2000" b="1" dirty="0" err="1">
                <a:solidFill>
                  <a:srgbClr val="0000FF"/>
                </a:solidFill>
              </a:rPr>
              <a:t>бўлмайдиган</a:t>
            </a:r>
            <a:r>
              <a:rPr lang="ru-RU" sz="2000" b="1" dirty="0">
                <a:solidFill>
                  <a:srgbClr val="0000FF"/>
                </a:solidFill>
              </a:rPr>
              <a:t> </a:t>
            </a:r>
            <a:r>
              <a:rPr lang="ru-RU" sz="2000" b="1" dirty="0" err="1">
                <a:solidFill>
                  <a:srgbClr val="0000FF"/>
                </a:solidFill>
              </a:rPr>
              <a:t>ўзгаришларга</a:t>
            </a:r>
            <a:r>
              <a:rPr lang="ru-RU" sz="2000" b="1" dirty="0">
                <a:solidFill>
                  <a:srgbClr val="0000FF"/>
                </a:solidFill>
              </a:rPr>
              <a:t> </a:t>
            </a:r>
            <a:r>
              <a:rPr lang="ru-RU" sz="2000" b="1" dirty="0" err="1">
                <a:solidFill>
                  <a:srgbClr val="0000FF"/>
                </a:solidFill>
              </a:rPr>
              <a:t>сабаб</a:t>
            </a:r>
            <a:r>
              <a:rPr lang="ru-RU" sz="2000" b="1" dirty="0">
                <a:solidFill>
                  <a:srgbClr val="0000FF"/>
                </a:solidFill>
              </a:rPr>
              <a:t> </a:t>
            </a:r>
            <a:r>
              <a:rPr lang="ru-RU" sz="2000" b="1" dirty="0" err="1">
                <a:solidFill>
                  <a:srgbClr val="0000FF"/>
                </a:solidFill>
              </a:rPr>
              <a:t>бўлади</a:t>
            </a:r>
            <a:r>
              <a:rPr lang="ru-RU" sz="2000" b="1" dirty="0">
                <a:solidFill>
                  <a:srgbClr val="0000FF"/>
                </a:solidFill>
              </a:rPr>
              <a:t>.</a:t>
            </a:r>
          </a:p>
        </p:txBody>
      </p:sp>
      <p:sp>
        <p:nvSpPr>
          <p:cNvPr id="4" name="Rectangle 2"/>
          <p:cNvSpPr txBox="1">
            <a:spLocks noChangeArrowheads="1"/>
          </p:cNvSpPr>
          <p:nvPr/>
        </p:nvSpPr>
        <p:spPr bwMode="auto">
          <a:xfrm>
            <a:off x="1571604" y="71414"/>
            <a:ext cx="5286412" cy="4826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b" anchorCtr="0" compatLnSpc="1">
            <a:prstTxWarp prst="textNoShape">
              <a:avLst/>
            </a:prstTxWarp>
          </a:bodyPr>
          <a:lstStyle/>
          <a:p>
            <a:pPr algn="ctr" eaLnBrk="0" hangingPunct="0">
              <a:lnSpc>
                <a:spcPct val="90000"/>
              </a:lnSpc>
              <a:defRPr/>
            </a:pPr>
            <a:r>
              <a:rPr lang="ru-RU" sz="2400" b="1" dirty="0" err="1"/>
              <a:t>Биологик</a:t>
            </a:r>
            <a:r>
              <a:rPr lang="ru-RU" sz="2400" b="1" dirty="0"/>
              <a:t> </a:t>
            </a:r>
            <a:r>
              <a:rPr lang="ru-RU" sz="2400" b="1" dirty="0" err="1"/>
              <a:t>хусусиятлари</a:t>
            </a:r>
            <a:r>
              <a:rPr lang="ru-RU" sz="2400" b="1" dirty="0"/>
              <a:t>.</a:t>
            </a:r>
            <a:endParaRPr kumimoji="0" lang="ru-RU" sz="2200" b="1" i="0" u="none" strike="noStrike" kern="0" cap="none" spc="0" normalizeH="0" baseline="0" noProof="0" dirty="0">
              <a:ln>
                <a:noFill/>
              </a:ln>
              <a:solidFill>
                <a:srgbClr val="0000FF"/>
              </a:solidFill>
              <a:effectLst>
                <a:outerShdw blurRad="38100" dist="38100" dir="2700000" algn="tl">
                  <a:srgbClr val="C0C0C0"/>
                </a:outerShdw>
              </a:effectLst>
              <a:uLnTx/>
              <a:uFillTx/>
              <a:latin typeface="+mj-lt"/>
              <a:ea typeface="+mj-ea"/>
              <a:cs typeface="+mj-cs"/>
            </a:endParaRPr>
          </a:p>
        </p:txBody>
      </p:sp>
      <p:pic>
        <p:nvPicPr>
          <p:cNvPr id="7170" name="Picture 2" descr="Картинки по запросу огурец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010" y="3717032"/>
            <a:ext cx="3586455" cy="2376264"/>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биологические особенности огурц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9217" y="1124744"/>
            <a:ext cx="3298042" cy="22322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ru-RU" sz="2400" b="1" i="1" smtClean="0">
                <a:solidFill>
                  <a:srgbClr val="0033CC"/>
                </a:solidFill>
              </a:rPr>
              <a:t>Тупроқка ва озиқ моддаларига талабчанлиги</a:t>
            </a:r>
            <a:endParaRPr lang="ru-RU" sz="2400" b="1" cap="all">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32" y="785794"/>
            <a:ext cx="9072594" cy="3429024"/>
          </a:xfrm>
        </p:spPr>
        <p:style>
          <a:lnRef idx="1">
            <a:schemeClr val="accent1"/>
          </a:lnRef>
          <a:fillRef idx="3">
            <a:schemeClr val="accent1"/>
          </a:fillRef>
          <a:effectRef idx="2">
            <a:schemeClr val="accent1"/>
          </a:effectRef>
          <a:fontRef idx="minor">
            <a:schemeClr val="lt1"/>
          </a:fontRef>
        </p:style>
        <p:txBody>
          <a:bodyPr>
            <a:noAutofit/>
          </a:bodyPr>
          <a:lstStyle/>
          <a:p>
            <a:r>
              <a:rPr lang="uz-Cyrl-UZ" sz="2000" dirty="0"/>
              <a:t>Бодринг тупроқдан озиқ моддаларни кўп олмайди. Лекин, илдиз системасининг юза жойлашганлиги ўсимликка фақат тупроқнинг ҳайдалма қатламига озиқ моддалардан фойдаланишга имкон беради. Ўсув даврининг қисқа бўлишига қарамасдан, бу давр ичида ўсимликнинг кўплаб палак (барг ва поя) ҳосил қилишга ҳамда жадал суръатда мева тугишга улгуришининг сабаби тупроқдаги озиқ моддаларни жуда жадаллик билан ўзлаштиришдир. Шунинг учун бодрингдан мўл ҳосил етиштиришда тупроқ зарур миқдордаги озиқ моддалар билан таъминланган бўлиши керак. </a:t>
            </a:r>
            <a:endParaRPr lang="ru-RU" sz="2000" dirty="0"/>
          </a:p>
        </p:txBody>
      </p:sp>
      <p:pic>
        <p:nvPicPr>
          <p:cNvPr id="8194" name="Picture 2" descr="Картинки по запросу биологические особенности огурц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3573016"/>
            <a:ext cx="5976664" cy="30839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71406" y="428604"/>
            <a:ext cx="6429420" cy="6429396"/>
          </a:xfrm>
        </p:spPr>
        <p:style>
          <a:lnRef idx="1">
            <a:schemeClr val="accent1"/>
          </a:lnRef>
          <a:fillRef idx="2">
            <a:schemeClr val="accent1"/>
          </a:fillRef>
          <a:effectRef idx="1">
            <a:schemeClr val="accent1"/>
          </a:effectRef>
          <a:fontRef idx="minor">
            <a:schemeClr val="dk1"/>
          </a:fontRef>
        </p:style>
        <p:txBody>
          <a:bodyPr>
            <a:noAutofit/>
          </a:bodyPr>
          <a:lstStyle/>
          <a:p>
            <a:r>
              <a:rPr lang="uz-Cyrl-UZ" sz="2400" dirty="0">
                <a:solidFill>
                  <a:srgbClr val="0000FF"/>
                </a:solidFill>
              </a:rPr>
              <a:t>Қулай шароитда бодринг ўсимлигининг ўсиши қуйидаги тартибда боради. Униб чиққандан кейин 5-6 кун ўтгач биринчи чин барг чиқаради, майсалар кўринганидан 25-35 кун кейин ён поялари пайдо бўлади, булардан кейин эса тез орада иккинчи тартибда поялар ўсиб чиқади. </a:t>
            </a:r>
            <a:endParaRPr lang="ru-RU" sz="2400" dirty="0">
              <a:solidFill>
                <a:srgbClr val="0000FF"/>
              </a:solidFill>
            </a:endParaRPr>
          </a:p>
          <a:p>
            <a:r>
              <a:rPr lang="uz-Cyrl-UZ" sz="2400" dirty="0">
                <a:solidFill>
                  <a:srgbClr val="0000FF"/>
                </a:solidFill>
              </a:rPr>
              <a:t>35-50 кундан кейин (навига қараб) бодринг гулга киради, бунда аввал асосий пояда жойлашган эркак гуллар очилади. Урғочи гуллар эса кечроқ, орадан 1-3 ҳафта ўтгач пайдо бўлади. Урғочи гуллари ён пояларида кўпроқ, асосий пояда эса камроқ бўлади. урғочи гуллари эркак гулларига нисбатан анча кам бўлади. </a:t>
            </a:r>
            <a:endParaRPr lang="ru-RU" sz="2400" dirty="0">
              <a:solidFill>
                <a:srgbClr val="0000FF"/>
              </a:solidFill>
            </a:endParaRPr>
          </a:p>
          <a:p>
            <a:r>
              <a:rPr lang="uz-Cyrl-UZ" sz="2400" dirty="0" smtClean="0">
                <a:solidFill>
                  <a:srgbClr val="0000FF"/>
                </a:solidFill>
              </a:rPr>
              <a:t>. </a:t>
            </a:r>
            <a:endParaRPr lang="ru-RU" sz="2400" dirty="0" smtClean="0">
              <a:solidFill>
                <a:srgbClr val="0000FF"/>
              </a:solidFill>
              <a:latin typeface="Times New Roman" pitchFamily="18" charset="0"/>
              <a:cs typeface="Times New Roman" pitchFamily="18" charset="0"/>
            </a:endParaRPr>
          </a:p>
        </p:txBody>
      </p:sp>
      <p:pic>
        <p:nvPicPr>
          <p:cNvPr id="9218" name="Picture 2" descr="Картинки по запросу биологические особенности огурц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4149080"/>
            <a:ext cx="2483768" cy="2483769"/>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рассады огурц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8112" y="2420888"/>
            <a:ext cx="2343991" cy="2108652"/>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6" descr="Картинки по запросу рассады огурца"/>
          <p:cNvSpPr>
            <a:spLocks noChangeAspect="1" noChangeArrowheads="1"/>
          </p:cNvSpPr>
          <p:nvPr/>
        </p:nvSpPr>
        <p:spPr bwMode="auto">
          <a:xfrm>
            <a:off x="155575" y="-1722438"/>
            <a:ext cx="3590925"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8" descr="Картинки по запросу рассады огурца"/>
          <p:cNvSpPr>
            <a:spLocks noChangeAspect="1" noChangeArrowheads="1"/>
          </p:cNvSpPr>
          <p:nvPr/>
        </p:nvSpPr>
        <p:spPr bwMode="auto">
          <a:xfrm>
            <a:off x="155575" y="-1722438"/>
            <a:ext cx="6410325"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226" name="Picture 10" descr="Картинки по запросу рассады огурца"/>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1233" r="23616"/>
          <a:stretch/>
        </p:blipFill>
        <p:spPr bwMode="auto">
          <a:xfrm>
            <a:off x="6644985" y="504136"/>
            <a:ext cx="2225732" cy="191368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0537" y="0"/>
            <a:ext cx="8686800" cy="838200"/>
          </a:xfrm>
        </p:spPr>
        <p:txBody>
          <a:bodyPr/>
          <a:lstStyle/>
          <a:p>
            <a:r>
              <a:rPr lang="uz-Cyrl-UZ" b="1" dirty="0">
                <a:effectLst/>
              </a:rPr>
              <a:t>Қовоқчали сабзавот экинларига</a:t>
            </a:r>
            <a:endParaRPr lang="ru-RU" dirty="0"/>
          </a:p>
        </p:txBody>
      </p:sp>
      <p:sp>
        <p:nvSpPr>
          <p:cNvPr id="3" name="Объект 2"/>
          <p:cNvSpPr>
            <a:spLocks noGrp="1"/>
          </p:cNvSpPr>
          <p:nvPr>
            <p:ph idx="1"/>
          </p:nvPr>
        </p:nvSpPr>
        <p:spPr>
          <a:xfrm>
            <a:off x="290537" y="620688"/>
            <a:ext cx="8686800" cy="4525963"/>
          </a:xfrm>
        </p:spPr>
        <p:txBody>
          <a:bodyPr>
            <a:normAutofit fontScale="85000" lnSpcReduction="20000"/>
          </a:bodyPr>
          <a:lstStyle/>
          <a:p>
            <a:r>
              <a:rPr lang="uz-Cyrl-UZ" b="1" dirty="0"/>
              <a:t>Қовоқчали сабзавот экинларига</a:t>
            </a:r>
            <a:r>
              <a:rPr lang="uz-Cyrl-UZ" dirty="0"/>
              <a:t> кабачка ва патиссон кириб, уларнинг 2-4 кунлик ёш мева (тугунча) лари сиркалаш учун, етилмаган мевалари ошхоналарда ва консерва саноатида йодланилади, етилган-йирик мевалар чорва молларига ширали озиқ сифатида берилади. </a:t>
            </a:r>
            <a:endParaRPr lang="ru-RU" dirty="0"/>
          </a:p>
          <a:p>
            <a:r>
              <a:rPr lang="ru-RU" dirty="0"/>
              <a:t>Кабачка </a:t>
            </a:r>
            <a:r>
              <a:rPr lang="ru-RU" dirty="0" err="1"/>
              <a:t>ва</a:t>
            </a:r>
            <a:r>
              <a:rPr lang="ru-RU" dirty="0"/>
              <a:t> патиссон </a:t>
            </a:r>
            <a:r>
              <a:rPr lang="ru-RU" dirty="0" err="1"/>
              <a:t>ўсимлиги</a:t>
            </a:r>
            <a:r>
              <a:rPr lang="ru-RU" dirty="0"/>
              <a:t> </a:t>
            </a:r>
            <a:r>
              <a:rPr lang="ru-RU" dirty="0" err="1"/>
              <a:t>туплари</a:t>
            </a:r>
            <a:r>
              <a:rPr lang="ru-RU" dirty="0"/>
              <a:t> </a:t>
            </a:r>
            <a:r>
              <a:rPr lang="ru-RU" dirty="0" err="1"/>
              <a:t>ғуж</a:t>
            </a:r>
            <a:r>
              <a:rPr lang="ru-RU" dirty="0"/>
              <a:t> </a:t>
            </a:r>
            <a:r>
              <a:rPr lang="ru-RU" dirty="0" err="1"/>
              <a:t>бўлиб</a:t>
            </a:r>
            <a:r>
              <a:rPr lang="ru-RU" dirty="0"/>
              <a:t> </a:t>
            </a:r>
            <a:r>
              <a:rPr lang="ru-RU" dirty="0" err="1"/>
              <a:t>ўсади</a:t>
            </a:r>
            <a:r>
              <a:rPr lang="ru-RU" dirty="0"/>
              <a:t>. </a:t>
            </a:r>
            <a:r>
              <a:rPr lang="ru-RU" dirty="0" err="1"/>
              <a:t>Шунинг</a:t>
            </a:r>
            <a:r>
              <a:rPr lang="ru-RU" dirty="0"/>
              <a:t> </a:t>
            </a:r>
            <a:r>
              <a:rPr lang="ru-RU" dirty="0" err="1"/>
              <a:t>учун</a:t>
            </a:r>
            <a:r>
              <a:rPr lang="ru-RU" dirty="0"/>
              <a:t> улар </a:t>
            </a:r>
            <a:r>
              <a:rPr lang="ru-RU" dirty="0" err="1"/>
              <a:t>хашаки</a:t>
            </a:r>
            <a:r>
              <a:rPr lang="ru-RU" dirty="0"/>
              <a:t> </a:t>
            </a:r>
            <a:r>
              <a:rPr lang="ru-RU" dirty="0" err="1"/>
              <a:t>ҳамда</a:t>
            </a:r>
            <a:r>
              <a:rPr lang="ru-RU" dirty="0"/>
              <a:t> </a:t>
            </a:r>
            <a:r>
              <a:rPr lang="ru-RU" dirty="0" err="1"/>
              <a:t>хўраки</a:t>
            </a:r>
            <a:r>
              <a:rPr lang="ru-RU" dirty="0"/>
              <a:t> </a:t>
            </a:r>
            <a:r>
              <a:rPr lang="ru-RU" dirty="0" err="1"/>
              <a:t>қовоққа</a:t>
            </a:r>
            <a:r>
              <a:rPr lang="ru-RU" dirty="0"/>
              <a:t> </a:t>
            </a:r>
            <a:r>
              <a:rPr lang="ru-RU" dirty="0" err="1"/>
              <a:t>ўхшаб</a:t>
            </a:r>
            <a:r>
              <a:rPr lang="ru-RU" dirty="0"/>
              <a:t> </a:t>
            </a:r>
            <a:r>
              <a:rPr lang="ru-RU" dirty="0" err="1"/>
              <a:t>катта</a:t>
            </a:r>
            <a:r>
              <a:rPr lang="ru-RU" dirty="0"/>
              <a:t> </a:t>
            </a:r>
            <a:r>
              <a:rPr lang="ru-RU" dirty="0" err="1"/>
              <a:t>озиқланиш</a:t>
            </a:r>
            <a:r>
              <a:rPr lang="ru-RU" dirty="0"/>
              <a:t> </a:t>
            </a:r>
            <a:r>
              <a:rPr lang="ru-RU" dirty="0" err="1"/>
              <a:t>майдони</a:t>
            </a:r>
            <a:r>
              <a:rPr lang="ru-RU" dirty="0"/>
              <a:t> </a:t>
            </a:r>
            <a:r>
              <a:rPr lang="ru-RU" dirty="0" err="1"/>
              <a:t>талаб</a:t>
            </a:r>
            <a:r>
              <a:rPr lang="ru-RU" dirty="0"/>
              <a:t> </a:t>
            </a:r>
            <a:r>
              <a:rPr lang="ru-RU" dirty="0" err="1"/>
              <a:t>қилмайди</a:t>
            </a:r>
            <a:r>
              <a:rPr lang="ru-RU" dirty="0"/>
              <a:t>. </a:t>
            </a:r>
            <a:r>
              <a:rPr lang="ru-RU" dirty="0" err="1"/>
              <a:t>Бу</a:t>
            </a:r>
            <a:r>
              <a:rPr lang="ru-RU" dirty="0"/>
              <a:t> </a:t>
            </a:r>
            <a:r>
              <a:rPr lang="ru-RU" dirty="0" err="1"/>
              <a:t>экинлар</a:t>
            </a:r>
            <a:r>
              <a:rPr lang="ru-RU" dirty="0"/>
              <a:t> </a:t>
            </a:r>
            <a:r>
              <a:rPr lang="ru-RU" dirty="0" err="1"/>
              <a:t>жуда</a:t>
            </a:r>
            <a:r>
              <a:rPr lang="ru-RU" dirty="0"/>
              <a:t> </a:t>
            </a:r>
            <a:r>
              <a:rPr lang="ru-RU" dirty="0" err="1"/>
              <a:t>тезпишар</a:t>
            </a:r>
            <a:r>
              <a:rPr lang="ru-RU" dirty="0"/>
              <a:t>, </a:t>
            </a:r>
            <a:r>
              <a:rPr lang="ru-RU" dirty="0" err="1"/>
              <a:t>мевалари</a:t>
            </a:r>
            <a:r>
              <a:rPr lang="ru-RU" dirty="0"/>
              <a:t> </a:t>
            </a:r>
            <a:r>
              <a:rPr lang="ru-RU" dirty="0" err="1"/>
              <a:t>уруғи</a:t>
            </a:r>
            <a:r>
              <a:rPr lang="ru-RU" dirty="0"/>
              <a:t> </a:t>
            </a:r>
            <a:r>
              <a:rPr lang="ru-RU" dirty="0" err="1"/>
              <a:t>униб</a:t>
            </a:r>
            <a:r>
              <a:rPr lang="ru-RU" dirty="0"/>
              <a:t> </a:t>
            </a:r>
            <a:r>
              <a:rPr lang="ru-RU" dirty="0" err="1"/>
              <a:t>чиққандан</a:t>
            </a:r>
            <a:r>
              <a:rPr lang="ru-RU" dirty="0"/>
              <a:t> </a:t>
            </a:r>
            <a:r>
              <a:rPr lang="ru-RU" dirty="0" err="1"/>
              <a:t>кейин</a:t>
            </a:r>
            <a:r>
              <a:rPr lang="ru-RU" dirty="0"/>
              <a:t> 50-60 </a:t>
            </a:r>
            <a:r>
              <a:rPr lang="ru-RU" dirty="0" err="1"/>
              <a:t>кунда</a:t>
            </a:r>
            <a:r>
              <a:rPr lang="ru-RU" dirty="0"/>
              <a:t> техник (</a:t>
            </a:r>
            <a:r>
              <a:rPr lang="ru-RU" dirty="0" err="1"/>
              <a:t>хўжалик</a:t>
            </a:r>
            <a:r>
              <a:rPr lang="ru-RU" dirty="0"/>
              <a:t>) </a:t>
            </a:r>
            <a:r>
              <a:rPr lang="ru-RU" dirty="0" err="1"/>
              <a:t>етилади</a:t>
            </a:r>
            <a:r>
              <a:rPr lang="ru-RU" dirty="0"/>
              <a:t>. </a:t>
            </a:r>
            <a:r>
              <a:rPr lang="ru-RU" dirty="0" err="1"/>
              <a:t>Маданий</a:t>
            </a:r>
            <a:r>
              <a:rPr lang="ru-RU" dirty="0"/>
              <a:t> </a:t>
            </a:r>
            <a:r>
              <a:rPr lang="ru-RU" dirty="0" err="1"/>
              <a:t>экин</a:t>
            </a:r>
            <a:r>
              <a:rPr lang="ru-RU" dirty="0"/>
              <a:t> </a:t>
            </a:r>
            <a:r>
              <a:rPr lang="ru-RU" dirty="0" err="1"/>
              <a:t>сифатида</a:t>
            </a:r>
            <a:r>
              <a:rPr lang="ru-RU" dirty="0"/>
              <a:t> </a:t>
            </a:r>
            <a:r>
              <a:rPr lang="ru-RU" dirty="0" err="1"/>
              <a:t>булар</a:t>
            </a:r>
            <a:r>
              <a:rPr lang="ru-RU" dirty="0"/>
              <a:t> </a:t>
            </a:r>
            <a:r>
              <a:rPr lang="ru-RU" dirty="0" err="1"/>
              <a:t>бодрингга</a:t>
            </a:r>
            <a:r>
              <a:rPr lang="ru-RU" dirty="0"/>
              <a:t> </a:t>
            </a:r>
            <a:r>
              <a:rPr lang="ru-RU" dirty="0" err="1"/>
              <a:t>яқин</a:t>
            </a:r>
            <a:r>
              <a:rPr lang="ru-RU" dirty="0"/>
              <a:t> </a:t>
            </a:r>
            <a:r>
              <a:rPr lang="ru-RU" dirty="0" err="1"/>
              <a:t>туради</a:t>
            </a:r>
            <a:r>
              <a:rPr lang="ru-RU" dirty="0"/>
              <a:t>. </a:t>
            </a:r>
          </a:p>
          <a:p>
            <a:endParaRPr lang="ru-RU" dirty="0"/>
          </a:p>
        </p:txBody>
      </p:sp>
      <p:sp>
        <p:nvSpPr>
          <p:cNvPr id="5" name="AutoShape 4" descr="Картинки по запросу тыквенные растения"/>
          <p:cNvSpPr>
            <a:spLocks noChangeAspect="1" noChangeArrowheads="1"/>
          </p:cNvSpPr>
          <p:nvPr/>
        </p:nvSpPr>
        <p:spPr bwMode="auto">
          <a:xfrm>
            <a:off x="155575" y="-1722438"/>
            <a:ext cx="541020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46" name="Picture 6"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6136" y="4851904"/>
            <a:ext cx="2592288" cy="1942928"/>
          </a:xfrm>
          <a:prstGeom prst="rect">
            <a:avLst/>
          </a:prstGeom>
          <a:noFill/>
          <a:extLst>
            <a:ext uri="{909E8E84-426E-40DD-AFC4-6F175D3DCCD1}">
              <a14:hiddenFill xmlns:a14="http://schemas.microsoft.com/office/drawing/2010/main">
                <a:solidFill>
                  <a:srgbClr val="FFFFFF"/>
                </a:solidFill>
              </a14:hiddenFill>
            </a:ext>
          </a:extLst>
        </p:spPr>
      </p:pic>
      <p:pic>
        <p:nvPicPr>
          <p:cNvPr id="10248" name="Picture 8" descr="Картинки по запросу тыквенные растения"/>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25744" y="4806740"/>
            <a:ext cx="2929161" cy="198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42367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28596" y="639746"/>
            <a:ext cx="8243888" cy="503238"/>
          </a:xfrm>
        </p:spPr>
        <p:style>
          <a:lnRef idx="2">
            <a:schemeClr val="accent4">
              <a:shade val="50000"/>
            </a:schemeClr>
          </a:lnRef>
          <a:fillRef idx="1">
            <a:schemeClr val="accent4"/>
          </a:fillRef>
          <a:effectRef idx="0">
            <a:schemeClr val="accent4"/>
          </a:effectRef>
          <a:fontRef idx="minor">
            <a:schemeClr val="lt1"/>
          </a:fontRef>
        </p:style>
        <p:txBody>
          <a:bodyPr/>
          <a:lstStyle/>
          <a:p>
            <a:pPr eaLnBrk="1" hangingPunct="1">
              <a:defRPr/>
            </a:pPr>
            <a:r>
              <a:rPr lang="uz-Cyrl-UZ" sz="2400" b="1" dirty="0">
                <a:effectLst/>
              </a:rPr>
              <a:t>Ер </a:t>
            </a:r>
            <a:r>
              <a:rPr lang="uz-Cyrl-UZ" sz="2400" b="1" dirty="0" smtClean="0">
                <a:effectLst/>
              </a:rPr>
              <a:t>танлаш ва алмашлаб </a:t>
            </a:r>
            <a:r>
              <a:rPr lang="uz-Cyrl-UZ" sz="2400" b="1" dirty="0">
                <a:effectLst/>
              </a:rPr>
              <a:t>экишдаги ўрни.</a:t>
            </a:r>
            <a:endParaRPr lang="ru-RU" sz="2400" dirty="0" smtClean="0">
              <a:solidFill>
                <a:schemeClr val="bg1"/>
              </a:solidFill>
            </a:endParaRPr>
          </a:p>
        </p:txBody>
      </p:sp>
      <p:sp>
        <p:nvSpPr>
          <p:cNvPr id="26627" name="Rectangle 3"/>
          <p:cNvSpPr>
            <a:spLocks noGrp="1" noChangeArrowheads="1"/>
          </p:cNvSpPr>
          <p:nvPr>
            <p:ph type="body" idx="1"/>
          </p:nvPr>
        </p:nvSpPr>
        <p:spPr>
          <a:xfrm>
            <a:off x="179388" y="1241449"/>
            <a:ext cx="8713787" cy="2330427"/>
          </a:xfrm>
        </p:spPr>
        <p:style>
          <a:lnRef idx="1">
            <a:schemeClr val="accent4"/>
          </a:lnRef>
          <a:fillRef idx="3">
            <a:schemeClr val="accent4"/>
          </a:fillRef>
          <a:effectRef idx="2">
            <a:schemeClr val="accent4"/>
          </a:effectRef>
          <a:fontRef idx="minor">
            <a:schemeClr val="lt1"/>
          </a:fontRef>
        </p:style>
        <p:txBody>
          <a:bodyPr/>
          <a:lstStyle/>
          <a:p>
            <a:r>
              <a:rPr lang="uz-Cyrl-UZ" sz="1600" dirty="0"/>
              <a:t>Бу экинлар тупроқдаги ўсимлик осон ўзлаштирадиган озиқ моддаларга талабчан бўлгани учун унумдор, органик моддаларга бой, ер ости суви юза жойлашган, енгил қумоқ, шўрланмаган тупроқлар ниҳоятда мос бўлиб, мўл ва сифатли ҳосил олишни гаровидир</a:t>
            </a:r>
            <a:r>
              <a:rPr lang="uz-Cyrl-UZ" sz="1600" dirty="0" smtClean="0"/>
              <a:t>.</a:t>
            </a:r>
          </a:p>
          <a:p>
            <a:r>
              <a:rPr lang="ru-RU" sz="1600" dirty="0"/>
              <a:t>Картошка, карам, </a:t>
            </a:r>
            <a:r>
              <a:rPr lang="ru-RU" sz="1600" dirty="0" err="1"/>
              <a:t>сабзи</a:t>
            </a:r>
            <a:r>
              <a:rPr lang="ru-RU" sz="1600" dirty="0"/>
              <a:t>, </a:t>
            </a:r>
            <a:r>
              <a:rPr lang="ru-RU" sz="1600" dirty="0" err="1"/>
              <a:t>лавлаги</a:t>
            </a:r>
            <a:r>
              <a:rPr lang="ru-RU" sz="1600" dirty="0"/>
              <a:t> </a:t>
            </a:r>
            <a:r>
              <a:rPr lang="ru-RU" sz="1600" dirty="0" err="1"/>
              <a:t>энг</a:t>
            </a:r>
            <a:r>
              <a:rPr lang="ru-RU" sz="1600" dirty="0"/>
              <a:t> </a:t>
            </a:r>
            <a:r>
              <a:rPr lang="ru-RU" sz="1600" dirty="0" err="1"/>
              <a:t>яхши</a:t>
            </a:r>
            <a:r>
              <a:rPr lang="ru-RU" sz="1600" dirty="0"/>
              <a:t> </a:t>
            </a:r>
            <a:r>
              <a:rPr lang="ru-RU" sz="1600" dirty="0" err="1"/>
              <a:t>ўтмишдошдир</a:t>
            </a:r>
            <a:r>
              <a:rPr lang="ru-RU" sz="1600" dirty="0"/>
              <a:t>. </a:t>
            </a:r>
            <a:r>
              <a:rPr lang="ru-RU" sz="1600" dirty="0" err="1"/>
              <a:t>Бодринг</a:t>
            </a:r>
            <a:r>
              <a:rPr lang="ru-RU" sz="1600" dirty="0"/>
              <a:t> </a:t>
            </a:r>
            <a:r>
              <a:rPr lang="ru-RU" sz="1600" dirty="0" err="1"/>
              <a:t>ва</a:t>
            </a:r>
            <a:r>
              <a:rPr lang="ru-RU" sz="1600" dirty="0"/>
              <a:t> </a:t>
            </a:r>
            <a:r>
              <a:rPr lang="ru-RU" sz="1600" dirty="0" err="1"/>
              <a:t>қовоқчали</a:t>
            </a:r>
            <a:r>
              <a:rPr lang="ru-RU" sz="1600" dirty="0"/>
              <a:t> </a:t>
            </a:r>
            <a:r>
              <a:rPr lang="ru-RU" sz="1600" dirty="0" err="1"/>
              <a:t>сабзавот</a:t>
            </a:r>
            <a:r>
              <a:rPr lang="ru-RU" sz="1600" dirty="0"/>
              <a:t> </a:t>
            </a:r>
            <a:r>
              <a:rPr lang="ru-RU" sz="1600" dirty="0" err="1"/>
              <a:t>экинлари</a:t>
            </a:r>
            <a:r>
              <a:rPr lang="ru-RU" sz="1600" dirty="0"/>
              <a:t> </a:t>
            </a:r>
            <a:r>
              <a:rPr lang="ru-RU" sz="1600" dirty="0" err="1"/>
              <a:t>экиладиган</a:t>
            </a:r>
            <a:r>
              <a:rPr lang="ru-RU" sz="1600" dirty="0"/>
              <a:t> </a:t>
            </a:r>
            <a:r>
              <a:rPr lang="ru-RU" sz="1600" dirty="0" err="1"/>
              <a:t>далалар</a:t>
            </a:r>
            <a:r>
              <a:rPr lang="ru-RU" sz="1600" dirty="0"/>
              <a:t> </a:t>
            </a:r>
            <a:r>
              <a:rPr lang="ru-RU" sz="1600" dirty="0" err="1"/>
              <a:t>бегона</a:t>
            </a:r>
            <a:r>
              <a:rPr lang="ru-RU" sz="1600" dirty="0"/>
              <a:t> </a:t>
            </a:r>
            <a:r>
              <a:rPr lang="ru-RU" sz="1600" dirty="0" err="1"/>
              <a:t>ўтларига</a:t>
            </a:r>
            <a:r>
              <a:rPr lang="ru-RU" sz="1600" dirty="0"/>
              <a:t> </a:t>
            </a:r>
            <a:r>
              <a:rPr lang="ru-RU" sz="1600" dirty="0" err="1"/>
              <a:t>қарши</a:t>
            </a:r>
            <a:r>
              <a:rPr lang="ru-RU" sz="1600" dirty="0"/>
              <a:t> </a:t>
            </a:r>
            <a:r>
              <a:rPr lang="ru-RU" sz="1600" dirty="0" err="1"/>
              <a:t>экишга</a:t>
            </a:r>
            <a:r>
              <a:rPr lang="ru-RU" sz="1600" dirty="0"/>
              <a:t> 3-4 кун </a:t>
            </a:r>
            <a:r>
              <a:rPr lang="ru-RU" sz="1600" dirty="0" err="1"/>
              <a:t>қолганда</a:t>
            </a:r>
            <a:r>
              <a:rPr lang="ru-RU" sz="1600" dirty="0"/>
              <a:t> </a:t>
            </a:r>
            <a:r>
              <a:rPr lang="ru-RU" sz="1600" dirty="0" err="1"/>
              <a:t>гектарига</a:t>
            </a:r>
            <a:r>
              <a:rPr lang="ru-RU" sz="1600" dirty="0"/>
              <a:t> </a:t>
            </a:r>
            <a:r>
              <a:rPr lang="ru-RU" sz="1600" dirty="0" err="1"/>
              <a:t>трефлан</a:t>
            </a:r>
            <a:r>
              <a:rPr lang="ru-RU" sz="1600" dirty="0"/>
              <a:t> (0,75 кг) </a:t>
            </a:r>
            <a:r>
              <a:rPr lang="ru-RU" sz="1600" dirty="0" err="1"/>
              <a:t>ёки</a:t>
            </a:r>
            <a:r>
              <a:rPr lang="ru-RU" sz="1600" dirty="0"/>
              <a:t> </a:t>
            </a:r>
            <a:r>
              <a:rPr lang="ru-RU" sz="1600" dirty="0" err="1"/>
              <a:t>натрофор</a:t>
            </a:r>
            <a:r>
              <a:rPr lang="ru-RU" sz="1600" dirty="0"/>
              <a:t>  (2 кг </a:t>
            </a:r>
            <a:r>
              <a:rPr lang="ru-RU" sz="1600" dirty="0" err="1"/>
              <a:t>таъсир</a:t>
            </a:r>
            <a:r>
              <a:rPr lang="ru-RU" sz="1600" dirty="0"/>
              <a:t> </a:t>
            </a:r>
            <a:r>
              <a:rPr lang="ru-RU" sz="1600" dirty="0" err="1"/>
              <a:t>этувчи</a:t>
            </a:r>
            <a:r>
              <a:rPr lang="ru-RU" sz="1600" dirty="0"/>
              <a:t> </a:t>
            </a:r>
            <a:r>
              <a:rPr lang="ru-RU" sz="1600" dirty="0" err="1"/>
              <a:t>модда</a:t>
            </a:r>
            <a:r>
              <a:rPr lang="ru-RU" sz="1600" dirty="0"/>
              <a:t> </a:t>
            </a:r>
            <a:r>
              <a:rPr lang="ru-RU" sz="1600" dirty="0" err="1"/>
              <a:t>ҳисобида</a:t>
            </a:r>
            <a:r>
              <a:rPr lang="ru-RU" sz="1600" dirty="0"/>
              <a:t>) </a:t>
            </a:r>
            <a:r>
              <a:rPr lang="ru-RU" sz="1600" dirty="0" err="1"/>
              <a:t>сепиб</a:t>
            </a:r>
            <a:r>
              <a:rPr lang="ru-RU" sz="1600" dirty="0"/>
              <a:t> юза (3-5 см) </a:t>
            </a:r>
            <a:r>
              <a:rPr lang="ru-RU" sz="1600" dirty="0" err="1"/>
              <a:t>кўмилади</a:t>
            </a:r>
            <a:r>
              <a:rPr lang="ru-RU" sz="1600" dirty="0"/>
              <a:t>. </a:t>
            </a:r>
            <a:r>
              <a:rPr lang="ru-RU" sz="1600" dirty="0" err="1"/>
              <a:t>Экилгач</a:t>
            </a:r>
            <a:r>
              <a:rPr lang="ru-RU" sz="1600" dirty="0"/>
              <a:t>, </a:t>
            </a:r>
            <a:r>
              <a:rPr lang="ru-RU" sz="1600" dirty="0" err="1"/>
              <a:t>дарҳол</a:t>
            </a:r>
            <a:r>
              <a:rPr lang="ru-RU" sz="1600" dirty="0"/>
              <a:t> </a:t>
            </a:r>
            <a:r>
              <a:rPr lang="ru-RU" sz="1600" dirty="0" err="1"/>
              <a:t>дефенамид</a:t>
            </a:r>
            <a:r>
              <a:rPr lang="ru-RU" sz="1600" dirty="0"/>
              <a:t> </a:t>
            </a:r>
            <a:r>
              <a:rPr lang="ru-RU" sz="1600" dirty="0" err="1"/>
              <a:t>гектарига</a:t>
            </a:r>
            <a:r>
              <a:rPr lang="ru-RU" sz="1600" dirty="0"/>
              <a:t> 4 кг </a:t>
            </a:r>
            <a:r>
              <a:rPr lang="ru-RU" sz="1600" dirty="0" err="1"/>
              <a:t>ҳисобида</a:t>
            </a:r>
            <a:r>
              <a:rPr lang="ru-RU" sz="1600" dirty="0"/>
              <a:t> </a:t>
            </a:r>
            <a:r>
              <a:rPr lang="ru-RU" sz="1600" dirty="0" err="1"/>
              <a:t>сепилиши</a:t>
            </a:r>
            <a:r>
              <a:rPr lang="ru-RU" sz="1600" dirty="0"/>
              <a:t> </a:t>
            </a:r>
            <a:r>
              <a:rPr lang="ru-RU" sz="1600" dirty="0" err="1"/>
              <a:t>ҳам</a:t>
            </a:r>
            <a:r>
              <a:rPr lang="ru-RU" sz="1600" dirty="0"/>
              <a:t> </a:t>
            </a:r>
            <a:r>
              <a:rPr lang="ru-RU" sz="1600" dirty="0" err="1"/>
              <a:t>мумкин</a:t>
            </a:r>
            <a:r>
              <a:rPr lang="ru-RU" sz="1600" dirty="0"/>
              <a:t>. </a:t>
            </a:r>
          </a:p>
        </p:txBody>
      </p:sp>
      <p:sp>
        <p:nvSpPr>
          <p:cNvPr id="4" name="Rectangle 2"/>
          <p:cNvSpPr txBox="1">
            <a:spLocks noChangeArrowheads="1"/>
          </p:cNvSpPr>
          <p:nvPr/>
        </p:nvSpPr>
        <p:spPr bwMode="auto">
          <a:xfrm>
            <a:off x="500034" y="71414"/>
            <a:ext cx="8243888" cy="503238"/>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lgn="ctr">
              <a:lnSpc>
                <a:spcPct val="90000"/>
              </a:lnSpc>
              <a:defRPr/>
            </a:pPr>
            <a:r>
              <a:rPr lang="ru-RU" sz="2000" b="1" dirty="0" err="1">
                <a:solidFill>
                  <a:srgbClr val="0000FF"/>
                </a:solidFill>
              </a:rPr>
              <a:t>Бодринг</a:t>
            </a:r>
            <a:r>
              <a:rPr lang="ru-RU" sz="2000" b="1" dirty="0">
                <a:solidFill>
                  <a:srgbClr val="0000FF"/>
                </a:solidFill>
              </a:rPr>
              <a:t> </a:t>
            </a:r>
            <a:r>
              <a:rPr lang="ru-RU" sz="2000" b="1" dirty="0" err="1">
                <a:solidFill>
                  <a:srgbClr val="0000FF"/>
                </a:solidFill>
              </a:rPr>
              <a:t>ва</a:t>
            </a:r>
            <a:r>
              <a:rPr lang="ru-RU" sz="2000" b="1" dirty="0">
                <a:solidFill>
                  <a:srgbClr val="0000FF"/>
                </a:solidFill>
              </a:rPr>
              <a:t> </a:t>
            </a:r>
            <a:r>
              <a:rPr lang="ru-RU" sz="2000" b="1" dirty="0" err="1">
                <a:solidFill>
                  <a:srgbClr val="0000FF"/>
                </a:solidFill>
              </a:rPr>
              <a:t>қовоқчали</a:t>
            </a:r>
            <a:r>
              <a:rPr lang="ru-RU" sz="2000" b="1" dirty="0">
                <a:solidFill>
                  <a:srgbClr val="0000FF"/>
                </a:solidFill>
              </a:rPr>
              <a:t> </a:t>
            </a:r>
            <a:r>
              <a:rPr lang="ru-RU" sz="2000" b="1" dirty="0" err="1">
                <a:solidFill>
                  <a:srgbClr val="0000FF"/>
                </a:solidFill>
              </a:rPr>
              <a:t>сабзавот</a:t>
            </a:r>
            <a:r>
              <a:rPr lang="ru-RU" sz="2000" b="1" dirty="0">
                <a:solidFill>
                  <a:srgbClr val="0000FF"/>
                </a:solidFill>
              </a:rPr>
              <a:t> </a:t>
            </a:r>
            <a:r>
              <a:rPr lang="ru-RU" sz="2000" b="1" dirty="0" err="1">
                <a:solidFill>
                  <a:srgbClr val="0000FF"/>
                </a:solidFill>
              </a:rPr>
              <a:t>экинлари</a:t>
            </a:r>
            <a:r>
              <a:rPr lang="ru-RU" sz="2000" b="1" dirty="0">
                <a:solidFill>
                  <a:srgbClr val="0000FF"/>
                </a:solidFill>
              </a:rPr>
              <a:t> </a:t>
            </a:r>
            <a:r>
              <a:rPr lang="ru-RU" sz="2000" b="1" dirty="0" err="1">
                <a:solidFill>
                  <a:srgbClr val="0000FF"/>
                </a:solidFill>
              </a:rPr>
              <a:t>ўстириш</a:t>
            </a:r>
            <a:r>
              <a:rPr lang="ru-RU" sz="2000" b="1" dirty="0">
                <a:solidFill>
                  <a:srgbClr val="0000FF"/>
                </a:solidFill>
              </a:rPr>
              <a:t> </a:t>
            </a:r>
            <a:r>
              <a:rPr lang="ru-RU" sz="2000" b="1" dirty="0" err="1">
                <a:solidFill>
                  <a:srgbClr val="0000FF"/>
                </a:solidFill>
              </a:rPr>
              <a:t>технологияси</a:t>
            </a:r>
            <a:endParaRPr kumimoji="0" lang="ru-RU" sz="2000" b="0" i="0" u="none" strike="noStrike" kern="0" cap="none" spc="0" normalizeH="0" baseline="0" noProof="0" dirty="0" smtClean="0">
              <a:ln>
                <a:noFill/>
              </a:ln>
              <a:solidFill>
                <a:srgbClr val="0000FF"/>
              </a:solidFill>
              <a:effectLst>
                <a:outerShdw blurRad="38100" dist="38100" dir="2700000" algn="tl">
                  <a:srgbClr val="C0C0C0"/>
                </a:outerShdw>
              </a:effectLst>
              <a:uLnTx/>
              <a:uFillTx/>
              <a:latin typeface="+mj-lt"/>
              <a:ea typeface="+mj-ea"/>
              <a:cs typeface="+mj-cs"/>
            </a:endParaRPr>
          </a:p>
        </p:txBody>
      </p:sp>
      <p:pic>
        <p:nvPicPr>
          <p:cNvPr id="26630" name="Picture 6" descr="C:\КАФЕДРА\Укув услубий мажмуалар\Усимликшунослик ва Пахтачилик фанидан мажмуалар\Усимликшунослик расмлар\3.Сули\Етиштириш\утмишдош3.jpg"/>
          <p:cNvPicPr>
            <a:picLocks noChangeAspect="1" noChangeArrowheads="1"/>
          </p:cNvPicPr>
          <p:nvPr/>
        </p:nvPicPr>
        <p:blipFill>
          <a:blip r:embed="rId2"/>
          <a:srcRect/>
          <a:stretch>
            <a:fillRect/>
          </a:stretch>
        </p:blipFill>
        <p:spPr bwMode="auto">
          <a:xfrm>
            <a:off x="4193331" y="3781219"/>
            <a:ext cx="4722785" cy="2714643"/>
          </a:xfrm>
          <a:prstGeom prst="rect">
            <a:avLst/>
          </a:prstGeom>
          <a:noFill/>
        </p:spPr>
      </p:pic>
      <p:pic>
        <p:nvPicPr>
          <p:cNvPr id="11266" name="Picture 2" descr="Картинки по запросу возделование огурца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633" y="3786899"/>
            <a:ext cx="3732043" cy="256280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29195" y="831058"/>
            <a:ext cx="8569325" cy="2020883"/>
          </a:xfrm>
        </p:spPr>
        <p:txBody>
          <a:bodyPr>
            <a:normAutofit fontScale="62500" lnSpcReduction="20000"/>
          </a:bodyPr>
          <a:lstStyle/>
          <a:p>
            <a:pPr marL="0" indent="715963" algn="just">
              <a:lnSpc>
                <a:spcPct val="80000"/>
              </a:lnSpc>
              <a:tabLst>
                <a:tab pos="88900" algn="l"/>
              </a:tabLst>
            </a:pPr>
            <a:r>
              <a:rPr lang="ru-RU" sz="4000" spc="10" dirty="0" err="1">
                <a:solidFill>
                  <a:srgbClr val="0000FF"/>
                </a:solidFill>
                <a:latin typeface="Times New Roman" pitchFamily="18" charset="0"/>
              </a:rPr>
              <a:t>Гектарига</a:t>
            </a:r>
            <a:r>
              <a:rPr lang="ru-RU" sz="4000" spc="10" dirty="0">
                <a:solidFill>
                  <a:srgbClr val="0000FF"/>
                </a:solidFill>
                <a:latin typeface="Times New Roman" pitchFamily="18" charset="0"/>
              </a:rPr>
              <a:t> 20 тонна </a:t>
            </a:r>
            <a:r>
              <a:rPr lang="ru-RU" sz="4000" spc="10" dirty="0" err="1">
                <a:solidFill>
                  <a:srgbClr val="0000FF"/>
                </a:solidFill>
                <a:latin typeface="Times New Roman" pitchFamily="18" charset="0"/>
              </a:rPr>
              <a:t>чириган</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гўнг</a:t>
            </a:r>
            <a:r>
              <a:rPr lang="ru-RU" sz="4000" spc="10" dirty="0">
                <a:solidFill>
                  <a:srgbClr val="0000FF"/>
                </a:solidFill>
                <a:latin typeface="Times New Roman" pitchFamily="18" charset="0"/>
              </a:rPr>
              <a:t>, азот 150-200 фосфор 100-150, калий 50-75 кг </a:t>
            </a:r>
            <a:r>
              <a:rPr lang="ru-RU" sz="4000" spc="10" dirty="0" err="1">
                <a:solidFill>
                  <a:srgbClr val="0000FF"/>
                </a:solidFill>
                <a:latin typeface="Times New Roman" pitchFamily="18" charset="0"/>
              </a:rPr>
              <a:t>таъсир</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этувчи</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модда</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ҳисобида</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солинади</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Гўнг</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ва</a:t>
            </a:r>
            <a:r>
              <a:rPr lang="ru-RU" sz="4000" spc="10" dirty="0">
                <a:solidFill>
                  <a:srgbClr val="0000FF"/>
                </a:solidFill>
                <a:latin typeface="Times New Roman" pitchFamily="18" charset="0"/>
              </a:rPr>
              <a:t> калий </a:t>
            </a:r>
            <a:r>
              <a:rPr lang="ru-RU" sz="4000" spc="10" dirty="0" err="1">
                <a:solidFill>
                  <a:srgbClr val="0000FF"/>
                </a:solidFill>
                <a:latin typeface="Times New Roman" pitchFamily="18" charset="0"/>
              </a:rPr>
              <a:t>тўлиқ</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нормаси</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фосфорнинг</a:t>
            </a:r>
            <a:r>
              <a:rPr lang="ru-RU" sz="4000" spc="10" dirty="0">
                <a:solidFill>
                  <a:srgbClr val="0000FF"/>
                </a:solidFill>
                <a:latin typeface="Times New Roman" pitchFamily="18" charset="0"/>
              </a:rPr>
              <a:t> 75 </a:t>
            </a:r>
            <a:r>
              <a:rPr lang="ru-RU" sz="4000" spc="10" dirty="0" err="1">
                <a:solidFill>
                  <a:srgbClr val="0000FF"/>
                </a:solidFill>
                <a:latin typeface="Times New Roman" pitchFamily="18" charset="0"/>
              </a:rPr>
              <a:t>фоизи</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шудгордан</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олдин</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қолган</a:t>
            </a:r>
            <a:r>
              <a:rPr lang="ru-RU" sz="4000" spc="10" dirty="0">
                <a:solidFill>
                  <a:srgbClr val="0000FF"/>
                </a:solidFill>
                <a:latin typeface="Times New Roman" pitchFamily="18" charset="0"/>
              </a:rPr>
              <a:t> 25 % фосфор </a:t>
            </a:r>
            <a:r>
              <a:rPr lang="ru-RU" sz="4000" spc="10" dirty="0" err="1">
                <a:solidFill>
                  <a:srgbClr val="0000FF"/>
                </a:solidFill>
                <a:latin typeface="Times New Roman" pitchFamily="18" charset="0"/>
              </a:rPr>
              <a:t>экишда</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азотли</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ўғитлар</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асосан</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учта</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озиқлантиришда</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биринчиси</a:t>
            </a:r>
            <a:r>
              <a:rPr lang="ru-RU" sz="4000" spc="10" dirty="0">
                <a:solidFill>
                  <a:srgbClr val="0000FF"/>
                </a:solidFill>
                <a:latin typeface="Times New Roman" pitchFamily="18" charset="0"/>
              </a:rPr>
              <a:t> 2-3 </a:t>
            </a:r>
            <a:r>
              <a:rPr lang="ru-RU" sz="4000" spc="10" dirty="0" err="1">
                <a:solidFill>
                  <a:srgbClr val="0000FF"/>
                </a:solidFill>
                <a:latin typeface="Times New Roman" pitchFamily="18" charset="0"/>
              </a:rPr>
              <a:t>чинбарг</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чиқарганда</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иккинчиси</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гуллашда</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учинчиси</a:t>
            </a:r>
            <a:r>
              <a:rPr lang="ru-RU" sz="4000" spc="10" dirty="0">
                <a:solidFill>
                  <a:srgbClr val="0000FF"/>
                </a:solidFill>
                <a:latin typeface="Times New Roman" pitchFamily="18" charset="0"/>
              </a:rPr>
              <a:t> 2-3 марта </a:t>
            </a:r>
            <a:r>
              <a:rPr lang="ru-RU" sz="4000" spc="10" dirty="0" err="1">
                <a:solidFill>
                  <a:srgbClr val="0000FF"/>
                </a:solidFill>
                <a:latin typeface="Times New Roman" pitchFamily="18" charset="0"/>
              </a:rPr>
              <a:t>ҳосил</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терилгач</a:t>
            </a:r>
            <a:r>
              <a:rPr lang="ru-RU" sz="4000" spc="10" dirty="0">
                <a:solidFill>
                  <a:srgbClr val="0000FF"/>
                </a:solidFill>
                <a:latin typeface="Times New Roman" pitchFamily="18" charset="0"/>
              </a:rPr>
              <a:t> </a:t>
            </a:r>
            <a:r>
              <a:rPr lang="ru-RU" sz="4000" spc="10" dirty="0" err="1">
                <a:solidFill>
                  <a:srgbClr val="0000FF"/>
                </a:solidFill>
                <a:latin typeface="Times New Roman" pitchFamily="18" charset="0"/>
              </a:rPr>
              <a:t>ўтказилади</a:t>
            </a:r>
            <a:r>
              <a:rPr lang="ru-RU" sz="4000" spc="10" dirty="0">
                <a:solidFill>
                  <a:srgbClr val="0000FF"/>
                </a:solidFill>
                <a:latin typeface="Times New Roman" pitchFamily="18" charset="0"/>
              </a:rPr>
              <a:t>. </a:t>
            </a:r>
            <a:endParaRPr lang="ru-RU" sz="4000" spc="10" dirty="0" smtClean="0">
              <a:solidFill>
                <a:srgbClr val="0000FF"/>
              </a:solidFill>
              <a:latin typeface="Times New Roman" pitchFamily="18" charset="0"/>
            </a:endParaRPr>
          </a:p>
        </p:txBody>
      </p:sp>
      <p:sp>
        <p:nvSpPr>
          <p:cNvPr id="118786" name="Rectangle 2"/>
          <p:cNvSpPr>
            <a:spLocks noGrp="1" noChangeArrowheads="1"/>
          </p:cNvSpPr>
          <p:nvPr>
            <p:ph type="title"/>
          </p:nvPr>
        </p:nvSpPr>
        <p:spPr>
          <a:xfrm>
            <a:off x="442913" y="188913"/>
            <a:ext cx="2557451" cy="503237"/>
          </a:xfrm>
        </p:spPr>
        <p:style>
          <a:lnRef idx="2">
            <a:schemeClr val="accent1"/>
          </a:lnRef>
          <a:fillRef idx="1">
            <a:schemeClr val="lt1"/>
          </a:fillRef>
          <a:effectRef idx="0">
            <a:schemeClr val="accent1"/>
          </a:effectRef>
          <a:fontRef idx="minor">
            <a:schemeClr val="dk1"/>
          </a:fontRef>
        </p:style>
        <p:txBody>
          <a:bodyPr>
            <a:noAutofit/>
          </a:bodyPr>
          <a:lstStyle/>
          <a:p>
            <a:pPr eaLnBrk="1" hangingPunct="1">
              <a:defRPr/>
            </a:pPr>
            <a:r>
              <a:rPr lang="ru-RU" sz="2800" i="1" smtClean="0">
                <a:solidFill>
                  <a:srgbClr val="0000FF"/>
                </a:solidFill>
              </a:rPr>
              <a:t>Ўғитлаш.</a:t>
            </a:r>
          </a:p>
        </p:txBody>
      </p:sp>
      <p:pic>
        <p:nvPicPr>
          <p:cNvPr id="5122" name="Picture 2" descr="C:\КАФЕДРА\Укув услубий мажмуалар\Усимликшунослик ва Пахтачилик фанидан мажмуалар\Усим-пахтачилик_мавзулар презинтацияси\еРНИ ИШЛАШ\ud_kompleksniye_mineralniye_udobreniya.jpg"/>
          <p:cNvPicPr>
            <a:picLocks noChangeAspect="1" noChangeArrowheads="1"/>
          </p:cNvPicPr>
          <p:nvPr/>
        </p:nvPicPr>
        <p:blipFill>
          <a:blip r:embed="rId2"/>
          <a:srcRect/>
          <a:stretch>
            <a:fillRect/>
          </a:stretch>
        </p:blipFill>
        <p:spPr bwMode="auto">
          <a:xfrm>
            <a:off x="5017058" y="2783323"/>
            <a:ext cx="3809801" cy="3502025"/>
          </a:xfrm>
          <a:prstGeom prst="rect">
            <a:avLst/>
          </a:prstGeom>
          <a:noFill/>
        </p:spPr>
      </p:pic>
      <p:sp>
        <p:nvSpPr>
          <p:cNvPr id="2" name="AutoShape 2" descr="Картинки по запросу удобрения огурца фото"/>
          <p:cNvSpPr>
            <a:spLocks noChangeAspect="1" noChangeArrowheads="1"/>
          </p:cNvSpPr>
          <p:nvPr/>
        </p:nvSpPr>
        <p:spPr bwMode="auto">
          <a:xfrm>
            <a:off x="155575" y="-1028700"/>
            <a:ext cx="2857500" cy="21431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2292" name="Picture 4" descr="Картинки по запросу удобрения огурца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913" y="2806590"/>
            <a:ext cx="3878004" cy="34998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a:xfrm>
            <a:off x="88900" y="185738"/>
            <a:ext cx="8966200" cy="600056"/>
          </a:xfrm>
        </p:spPr>
        <p:txBody>
          <a:bodyPr/>
          <a:lstStyle/>
          <a:p>
            <a:pPr eaLnBrk="1" hangingPunct="1">
              <a:defRPr/>
            </a:pPr>
            <a:r>
              <a:rPr lang="uz-Cyrl-UZ" b="1" dirty="0">
                <a:effectLst/>
              </a:rPr>
              <a:t>Экиш ва парваришлаш.</a:t>
            </a:r>
            <a:endParaRPr lang="ru-RU" sz="3600" i="1" dirty="0" smtClean="0">
              <a:solidFill>
                <a:srgbClr val="0000FF"/>
              </a:solidFill>
            </a:endParaRPr>
          </a:p>
        </p:txBody>
      </p:sp>
      <p:sp>
        <p:nvSpPr>
          <p:cNvPr id="33795" name="Rectangle 3"/>
          <p:cNvSpPr>
            <a:spLocks noGrp="1" noChangeArrowheads="1"/>
          </p:cNvSpPr>
          <p:nvPr>
            <p:ph type="body" idx="1"/>
          </p:nvPr>
        </p:nvSpPr>
        <p:spPr>
          <a:xfrm>
            <a:off x="0" y="785794"/>
            <a:ext cx="5357818" cy="5643602"/>
          </a:xfrm>
        </p:spPr>
        <p:style>
          <a:lnRef idx="1">
            <a:schemeClr val="accent6"/>
          </a:lnRef>
          <a:fillRef idx="2">
            <a:schemeClr val="accent6"/>
          </a:fillRef>
          <a:effectRef idx="1">
            <a:schemeClr val="accent6"/>
          </a:effectRef>
          <a:fontRef idx="minor">
            <a:schemeClr val="dk1"/>
          </a:fontRef>
        </p:style>
        <p:txBody>
          <a:bodyPr/>
          <a:lstStyle/>
          <a:p>
            <a:pPr algn="just" eaLnBrk="1" hangingPunct="1">
              <a:lnSpc>
                <a:spcPct val="80000"/>
              </a:lnSpc>
            </a:pPr>
            <a:r>
              <a:rPr lang="uz-Cyrl-UZ" sz="2800" b="1" dirty="0">
                <a:solidFill>
                  <a:srgbClr val="0000FF"/>
                </a:solidFill>
              </a:rPr>
              <a:t>Аҳолини тўхтовсиз барра бодринг билан таъминлаш учун 15 апрелдан 15 июлгача гектарига 4-6 кг биринчи класс уруғлари ҳисобида </a:t>
            </a:r>
            <a:r>
              <a:rPr lang="uz-Cyrl-UZ" sz="2800" b="1" dirty="0" smtClean="0">
                <a:solidFill>
                  <a:srgbClr val="0000FF"/>
                </a:solidFill>
              </a:rPr>
              <a:t>пушталаб     </a:t>
            </a:r>
            <a:r>
              <a:rPr lang="uz-Cyrl-UZ" sz="2800" b="1" dirty="0">
                <a:solidFill>
                  <a:srgbClr val="0000FF"/>
                </a:solidFill>
              </a:rPr>
              <a:t>схемада 3-4 см чуқурликда экилади. Кечки бодрингни 15 июндан 15 июлгача экиш мақсадга мувофиқ.</a:t>
            </a:r>
            <a:endParaRPr lang="ru-RU" sz="2800" b="1" dirty="0" smtClean="0">
              <a:solidFill>
                <a:srgbClr val="0000FF"/>
              </a:solidFill>
            </a:endParaRPr>
          </a:p>
        </p:txBody>
      </p:sp>
      <p:pic>
        <p:nvPicPr>
          <p:cNvPr id="5124"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79499" y="3126109"/>
            <a:ext cx="1084389" cy="481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4" name="Picture 2" descr="Картинки по запросу семена огурц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7818" y="785794"/>
            <a:ext cx="3462206" cy="2452372"/>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Похожее изображение"/>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8045" y="3479381"/>
            <a:ext cx="3404421" cy="2944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214282" y="714356"/>
            <a:ext cx="8639205" cy="3071834"/>
          </a:xfrm>
        </p:spPr>
        <p:txBody>
          <a:bodyPr>
            <a:noAutofit/>
          </a:bodyPr>
          <a:lstStyle/>
          <a:p>
            <a:r>
              <a:rPr lang="uz-Cyrl-UZ" sz="2000" dirty="0"/>
              <a:t>Бодринг уруғи экилгач, ундириб олиш учун суғорилади. Ўсимлик 2-3 чинбарглар ҳосил қилганда қатор ораларига ишлов берилиб, ҳар уяда иккитадан ўсимлик қолдирилиб ягоналанади. Иккинчи марта қатор ораларига ишлов бериш ўсимлик 4-5 чинбарг пайдо қилиб, гуллаш олди ўтказилади. Палак ёзиб, гуллай бошлаши билан қатор ораларига ишлов бериш тўхтатилиб, фақат суғорилиб турилади. Тупроқ намлиги дала нам сиғимига нисбатан 70-80% дан кам бўлмаслиги учун бодринг ер ости сизот сувлари жойлашиш чуқурлигига қараб ҳар 6-8 кунда жами 8-11 мартагача суғорилади. Суғориш нормаси гектарига 400-500 м3.</a:t>
            </a:r>
            <a:endParaRPr lang="ru-RU" sz="2000" dirty="0"/>
          </a:p>
        </p:txBody>
      </p:sp>
      <p:sp>
        <p:nvSpPr>
          <p:cNvPr id="139266" name="Rectangle 2"/>
          <p:cNvSpPr>
            <a:spLocks noGrp="1" noChangeArrowheads="1"/>
          </p:cNvSpPr>
          <p:nvPr>
            <p:ph type="title"/>
          </p:nvPr>
        </p:nvSpPr>
        <p:spPr>
          <a:xfrm>
            <a:off x="323850" y="71439"/>
            <a:ext cx="8243888" cy="571480"/>
          </a:xfr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pPr>
              <a:defRPr/>
            </a:pPr>
            <a:r>
              <a:rPr lang="uz-Cyrl-UZ" i="1" dirty="0" smtClean="0"/>
              <a:t>Суғориш</a:t>
            </a:r>
            <a:endParaRPr lang="ru-RU" dirty="0" smtClean="0">
              <a:solidFill>
                <a:srgbClr val="FFFF00"/>
              </a:solidFill>
            </a:endParaRPr>
          </a:p>
        </p:txBody>
      </p:sp>
      <p:pic>
        <p:nvPicPr>
          <p:cNvPr id="14338" name="Picture 2" descr="Картинки по запросу полив огурца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86601" y="4230742"/>
            <a:ext cx="3691136" cy="2348157"/>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Картинки по запросу полив огурца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4160819"/>
            <a:ext cx="3319534" cy="24880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79512" y="274638"/>
            <a:ext cx="8964488" cy="706090"/>
          </a:xfrm>
        </p:spPr>
        <p:txBody>
          <a:bodyPr>
            <a:noAutofit/>
          </a:bodyPr>
          <a:lstStyle/>
          <a:p>
            <a:pPr algn="ctr"/>
            <a:r>
              <a:rPr lang="ru-RU" sz="2800" dirty="0" err="1">
                <a:effectLst/>
              </a:rPr>
              <a:t>Ўзбекистон</a:t>
            </a:r>
            <a:r>
              <a:rPr lang="ru-RU" sz="2800" dirty="0">
                <a:effectLst/>
              </a:rPr>
              <a:t> </a:t>
            </a:r>
            <a:r>
              <a:rPr lang="ru-RU" sz="2800" dirty="0" err="1">
                <a:effectLst/>
              </a:rPr>
              <a:t>шароитида</a:t>
            </a:r>
            <a:r>
              <a:rPr lang="ru-RU" sz="2800" dirty="0">
                <a:effectLst/>
              </a:rPr>
              <a:t> </a:t>
            </a:r>
            <a:r>
              <a:rPr lang="ru-RU" sz="2800" dirty="0" err="1">
                <a:effectLst/>
              </a:rPr>
              <a:t>бодрингни</a:t>
            </a:r>
            <a:r>
              <a:rPr lang="ru-RU" sz="2800" dirty="0">
                <a:effectLst/>
              </a:rPr>
              <a:t> </a:t>
            </a:r>
            <a:r>
              <a:rPr lang="ru-RU" sz="2800" dirty="0" err="1">
                <a:effectLst/>
              </a:rPr>
              <a:t>суғориш</a:t>
            </a:r>
            <a:r>
              <a:rPr lang="ru-RU" sz="2800" dirty="0">
                <a:effectLst/>
              </a:rPr>
              <a:t> </a:t>
            </a:r>
            <a:r>
              <a:rPr lang="ru-RU" sz="2800" dirty="0" err="1">
                <a:effectLst/>
              </a:rPr>
              <a:t>режими</a:t>
            </a:r>
            <a:endParaRPr lang="ru-RU" sz="2800" dirty="0"/>
          </a:p>
        </p:txBody>
      </p:sp>
      <p:graphicFrame>
        <p:nvGraphicFramePr>
          <p:cNvPr id="4" name="Таблица 3"/>
          <p:cNvGraphicFramePr>
            <a:graphicFrameLocks noGrp="1"/>
          </p:cNvGraphicFramePr>
          <p:nvPr>
            <p:extLst>
              <p:ext uri="{D42A27DB-BD31-4B8C-83A1-F6EECF244321}">
                <p14:modId xmlns:p14="http://schemas.microsoft.com/office/powerpoint/2010/main" val="3646195252"/>
              </p:ext>
            </p:extLst>
          </p:nvPr>
        </p:nvGraphicFramePr>
        <p:xfrm>
          <a:off x="323528" y="1124744"/>
          <a:ext cx="8579296" cy="4754880"/>
        </p:xfrm>
        <a:graphic>
          <a:graphicData uri="http://schemas.openxmlformats.org/drawingml/2006/table">
            <a:tbl>
              <a:tblPr>
                <a:tableStyleId>{E269D01E-BC32-4049-B463-5C60D7B0CCD2}</a:tableStyleId>
              </a:tblPr>
              <a:tblGrid>
                <a:gridCol w="2242592"/>
                <a:gridCol w="1728192"/>
                <a:gridCol w="1722437"/>
                <a:gridCol w="1618055"/>
                <a:gridCol w="1268020"/>
              </a:tblGrid>
              <a:tr h="281940">
                <a:tc rowSpan="2">
                  <a:txBody>
                    <a:bodyPr/>
                    <a:lstStyle/>
                    <a:p>
                      <a:pPr algn="ctr">
                        <a:spcAft>
                          <a:spcPts val="0"/>
                        </a:spcAft>
                      </a:pPr>
                      <a:r>
                        <a:rPr lang="ru-RU" sz="2400" spc="50" dirty="0">
                          <a:effectLst/>
                        </a:rPr>
                        <a:t>Ер ости </a:t>
                      </a:r>
                      <a:r>
                        <a:rPr lang="ru-RU" sz="2400" spc="50" dirty="0" err="1">
                          <a:effectLst/>
                        </a:rPr>
                        <a:t>сизот</a:t>
                      </a:r>
                      <a:r>
                        <a:rPr lang="ru-RU" sz="2400" spc="50" dirty="0">
                          <a:effectLst/>
                        </a:rPr>
                        <a:t> </a:t>
                      </a:r>
                      <a:r>
                        <a:rPr lang="ru-RU" sz="2400" spc="50" dirty="0" err="1">
                          <a:effectLst/>
                        </a:rPr>
                        <a:t>сувлари</a:t>
                      </a:r>
                      <a:r>
                        <a:rPr lang="ru-RU" sz="2400" spc="50" dirty="0">
                          <a:effectLst/>
                        </a:rPr>
                        <a:t> </a:t>
                      </a:r>
                      <a:r>
                        <a:rPr lang="ru-RU" sz="2400" spc="50" dirty="0" err="1">
                          <a:effectLst/>
                        </a:rPr>
                        <a:t>чуқурлиги</a:t>
                      </a:r>
                      <a:endParaRPr lang="ru-RU" sz="2400" dirty="0">
                        <a:effectLst/>
                      </a:endParaRPr>
                    </a:p>
                    <a:p>
                      <a:pPr algn="ctr">
                        <a:spcAft>
                          <a:spcPts val="0"/>
                        </a:spcAft>
                      </a:pPr>
                      <a:r>
                        <a:rPr lang="ru-RU" sz="2400" spc="50" dirty="0">
                          <a:effectLst/>
                        </a:rPr>
                        <a:t> </a:t>
                      </a:r>
                      <a:endParaRPr lang="ru-RU" sz="2400" dirty="0">
                        <a:effectLst/>
                      </a:endParaRPr>
                    </a:p>
                    <a:p>
                      <a:pPr algn="ctr">
                        <a:spcAft>
                          <a:spcPts val="0"/>
                        </a:spcAft>
                      </a:pPr>
                      <a:r>
                        <a:rPr lang="ru-RU" sz="2400" spc="50" dirty="0">
                          <a:effectLst/>
                        </a:rPr>
                        <a:t> </a:t>
                      </a:r>
                      <a:endParaRPr lang="ru-RU" sz="2400" dirty="0">
                        <a:effectLst/>
                        <a:latin typeface="Times New Roman" panose="02020603050405020304" pitchFamily="18" charset="0"/>
                        <a:ea typeface="Times New Roman" panose="02020603050405020304" pitchFamily="18" charset="0"/>
                      </a:endParaRPr>
                    </a:p>
                  </a:txBody>
                  <a:tcPr marL="68580" marR="68580" marT="0" marB="0"/>
                </a:tc>
                <a:tc gridSpan="2">
                  <a:txBody>
                    <a:bodyPr/>
                    <a:lstStyle/>
                    <a:p>
                      <a:pPr algn="ctr">
                        <a:spcAft>
                          <a:spcPts val="0"/>
                        </a:spcAft>
                      </a:pPr>
                      <a:r>
                        <a:rPr lang="ru-RU" sz="2400" spc="50" dirty="0" err="1">
                          <a:effectLst/>
                        </a:rPr>
                        <a:t>Баҳорги</a:t>
                      </a:r>
                      <a:r>
                        <a:rPr lang="ru-RU" sz="2400" spc="50" dirty="0">
                          <a:effectLst/>
                        </a:rPr>
                        <a:t> </a:t>
                      </a:r>
                      <a:r>
                        <a:rPr lang="ru-RU" sz="2400" spc="50" dirty="0" err="1">
                          <a:effectLst/>
                        </a:rPr>
                        <a:t>муддатда</a:t>
                      </a:r>
                      <a:r>
                        <a:rPr lang="ru-RU" sz="2400" spc="50" dirty="0">
                          <a:effectLst/>
                        </a:rPr>
                        <a:t> </a:t>
                      </a:r>
                      <a:r>
                        <a:rPr lang="ru-RU" sz="2400" spc="50" dirty="0" err="1">
                          <a:effectLst/>
                        </a:rPr>
                        <a:t>экилганда</a:t>
                      </a:r>
                      <a:endParaRPr lang="ru-RU" sz="2400" dirty="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c gridSpan="2">
                  <a:txBody>
                    <a:bodyPr/>
                    <a:lstStyle/>
                    <a:p>
                      <a:pPr algn="ctr">
                        <a:spcAft>
                          <a:spcPts val="0"/>
                        </a:spcAft>
                      </a:pPr>
                      <a:r>
                        <a:rPr lang="ru-RU" sz="2400" spc="50">
                          <a:effectLst/>
                        </a:rPr>
                        <a:t>Ёзги муддатда экилганда</a:t>
                      </a:r>
                      <a:endParaRPr lang="ru-RU" sz="240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r>
              <a:tr h="548640">
                <a:tc vMerge="1">
                  <a:txBody>
                    <a:bodyPr/>
                    <a:lstStyle/>
                    <a:p>
                      <a:endParaRPr lang="ru-RU"/>
                    </a:p>
                  </a:txBody>
                  <a:tcPr/>
                </a:tc>
                <a:tc>
                  <a:txBody>
                    <a:bodyPr/>
                    <a:lstStyle/>
                    <a:p>
                      <a:pPr algn="ctr">
                        <a:spcAft>
                          <a:spcPts val="0"/>
                        </a:spcAft>
                      </a:pPr>
                      <a:r>
                        <a:rPr lang="ru-RU" sz="2400" spc="50">
                          <a:effectLst/>
                        </a:rPr>
                        <a:t>Суғориш сони</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400" spc="50">
                          <a:effectLst/>
                        </a:rPr>
                        <a:t>Мавсумий суғориш нормаси, м</a:t>
                      </a:r>
                      <a:r>
                        <a:rPr lang="ru-RU" sz="2400" spc="50" baseline="30000">
                          <a:effectLst/>
                        </a:rPr>
                        <a:t>3</a:t>
                      </a:r>
                      <a:r>
                        <a:rPr lang="uz-Cyrl-UZ" sz="2400" spc="50">
                          <a:effectLst/>
                        </a:rPr>
                        <a:t>/</a:t>
                      </a:r>
                      <a:r>
                        <a:rPr lang="ru-RU" sz="2400" spc="50">
                          <a:effectLst/>
                        </a:rPr>
                        <a:t>га</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400" spc="50">
                          <a:effectLst/>
                        </a:rPr>
                        <a:t>Суғориш сони</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400" spc="50">
                          <a:effectLst/>
                        </a:rPr>
                        <a:t>Мавсумий суғориш нормаси, м</a:t>
                      </a:r>
                      <a:r>
                        <a:rPr lang="ru-RU" sz="2400" spc="50" baseline="30000">
                          <a:effectLst/>
                        </a:rPr>
                        <a:t>3</a:t>
                      </a:r>
                      <a:r>
                        <a:rPr lang="uz-Cyrl-UZ" sz="2400" spc="50">
                          <a:effectLst/>
                        </a:rPr>
                        <a:t>/</a:t>
                      </a:r>
                      <a:r>
                        <a:rPr lang="ru-RU" sz="2400" spc="50">
                          <a:effectLst/>
                        </a:rPr>
                        <a:t>га</a:t>
                      </a:r>
                      <a:endParaRPr lang="ru-RU" sz="2400">
                        <a:effectLst/>
                        <a:latin typeface="Times New Roman" panose="02020603050405020304" pitchFamily="18" charset="0"/>
                        <a:ea typeface="Times New Roman" panose="02020603050405020304" pitchFamily="18" charset="0"/>
                      </a:endParaRPr>
                    </a:p>
                  </a:txBody>
                  <a:tcPr marL="68580" marR="68580" marT="0" marB="0"/>
                </a:tc>
              </a:tr>
              <a:tr h="182880">
                <a:tc>
                  <a:txBody>
                    <a:bodyPr/>
                    <a:lstStyle/>
                    <a:p>
                      <a:pPr algn="ctr">
                        <a:spcAft>
                          <a:spcPts val="0"/>
                        </a:spcAft>
                      </a:pPr>
                      <a:r>
                        <a:rPr lang="ru-RU" sz="2400" spc="50">
                          <a:effectLst/>
                        </a:rPr>
                        <a:t>2 метргача</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400" spc="50">
                          <a:effectLst/>
                        </a:rPr>
                        <a:t>9</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400" spc="50">
                          <a:effectLst/>
                        </a:rPr>
                        <a:t>5000</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400" spc="50">
                          <a:effectLst/>
                        </a:rPr>
                        <a:t>9</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400" spc="50">
                          <a:effectLst/>
                        </a:rPr>
                        <a:t>4800</a:t>
                      </a:r>
                      <a:endParaRPr lang="ru-RU" sz="2400">
                        <a:effectLst/>
                        <a:latin typeface="Times New Roman" panose="02020603050405020304" pitchFamily="18" charset="0"/>
                        <a:ea typeface="Times New Roman" panose="02020603050405020304" pitchFamily="18" charset="0"/>
                      </a:endParaRPr>
                    </a:p>
                  </a:txBody>
                  <a:tcPr marL="68580" marR="68580" marT="0" marB="0"/>
                </a:tc>
              </a:tr>
              <a:tr h="182880">
                <a:tc>
                  <a:txBody>
                    <a:bodyPr/>
                    <a:lstStyle/>
                    <a:p>
                      <a:pPr algn="ctr">
                        <a:spcAft>
                          <a:spcPts val="0"/>
                        </a:spcAft>
                      </a:pPr>
                      <a:r>
                        <a:rPr lang="ru-RU" sz="2400" spc="50">
                          <a:effectLst/>
                        </a:rPr>
                        <a:t>2-3 метргача</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400" spc="50">
                          <a:effectLst/>
                        </a:rPr>
                        <a:t>12</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400" spc="50">
                          <a:effectLst/>
                        </a:rPr>
                        <a:t>6000</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400" spc="50">
                          <a:effectLst/>
                        </a:rPr>
                        <a:t>12</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400" spc="50">
                          <a:effectLst/>
                        </a:rPr>
                        <a:t>5900</a:t>
                      </a:r>
                      <a:endParaRPr lang="ru-RU" sz="2400">
                        <a:effectLst/>
                        <a:latin typeface="Times New Roman" panose="02020603050405020304" pitchFamily="18" charset="0"/>
                        <a:ea typeface="Times New Roman" panose="02020603050405020304" pitchFamily="18" charset="0"/>
                      </a:endParaRPr>
                    </a:p>
                  </a:txBody>
                  <a:tcPr marL="68580" marR="68580" marT="0" marB="0"/>
                </a:tc>
              </a:tr>
              <a:tr h="182880">
                <a:tc>
                  <a:txBody>
                    <a:bodyPr/>
                    <a:lstStyle/>
                    <a:p>
                      <a:pPr algn="ctr">
                        <a:spcAft>
                          <a:spcPts val="0"/>
                        </a:spcAft>
                      </a:pPr>
                      <a:r>
                        <a:rPr lang="ru-RU" sz="2400" spc="50">
                          <a:effectLst/>
                        </a:rPr>
                        <a:t>3 метрдан</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400" spc="50">
                          <a:effectLst/>
                        </a:rPr>
                        <a:t>15</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400" spc="50">
                          <a:effectLst/>
                        </a:rPr>
                        <a:t>8000</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400" spc="50">
                          <a:effectLst/>
                        </a:rPr>
                        <a:t>14</a:t>
                      </a:r>
                      <a:endParaRPr lang="ru-RU" sz="2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2400" spc="50" dirty="0">
                          <a:effectLst/>
                        </a:rPr>
                        <a:t>7600</a:t>
                      </a:r>
                      <a:endParaRPr lang="ru-RU" sz="24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39609330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214282" y="714356"/>
            <a:ext cx="8639205" cy="3071834"/>
          </a:xfrm>
        </p:spPr>
        <p:txBody>
          <a:bodyPr>
            <a:noAutofit/>
          </a:bodyPr>
          <a:lstStyle/>
          <a:p>
            <a:r>
              <a:rPr lang="uz-Cyrl-UZ" sz="2000" dirty="0"/>
              <a:t>Бодринг ун шудринг, ўргимчаккана, оқ пашша ва битлардан кучли зарарланади. Буларга қарши олтингугуртли препаратлар (ИСО 0,75-10 даражали эритмаси, олтингугурт кукуни гектарига 10-12 кг, 25% ли апплауд   (0,5 л) 10% ли данитол (2 л), 5% ли суми-альфа (0,5 л), тилт ва топаз-100 (0,3-0,5 л), 40% ли кронетон (0,6-1,0 кг), цимбуш (0,3 л) қўллаш самаралидир</a:t>
            </a:r>
            <a:endParaRPr lang="ru-RU" sz="2000" dirty="0"/>
          </a:p>
        </p:txBody>
      </p:sp>
      <p:sp>
        <p:nvSpPr>
          <p:cNvPr id="139266" name="Rectangle 2"/>
          <p:cNvSpPr>
            <a:spLocks noGrp="1" noChangeArrowheads="1"/>
          </p:cNvSpPr>
          <p:nvPr>
            <p:ph type="title"/>
          </p:nvPr>
        </p:nvSpPr>
        <p:spPr>
          <a:xfrm>
            <a:off x="323850" y="71439"/>
            <a:ext cx="8243888" cy="571480"/>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defRPr/>
            </a:pPr>
            <a:r>
              <a:rPr lang="ru-RU" sz="2000" dirty="0" err="1">
                <a:solidFill>
                  <a:schemeClr val="bg1"/>
                </a:solidFill>
                <a:effectLst>
                  <a:outerShdw blurRad="38100" dist="38100" dir="2700000" algn="tl">
                    <a:srgbClr val="000000">
                      <a:alpha val="43137"/>
                    </a:srgbClr>
                  </a:outerShdw>
                </a:effectLst>
              </a:rPr>
              <a:t>Касаллик</a:t>
            </a:r>
            <a:r>
              <a:rPr lang="ru-RU" sz="2000" dirty="0">
                <a:solidFill>
                  <a:schemeClr val="bg1"/>
                </a:solidFill>
                <a:effectLst>
                  <a:outerShdw blurRad="38100" dist="38100" dir="2700000" algn="tl">
                    <a:srgbClr val="000000">
                      <a:alpha val="43137"/>
                    </a:srgbClr>
                  </a:outerShdw>
                </a:effectLst>
              </a:rPr>
              <a:t> </a:t>
            </a:r>
            <a:r>
              <a:rPr lang="ru-RU" sz="2000" dirty="0" err="1">
                <a:solidFill>
                  <a:schemeClr val="bg1"/>
                </a:solidFill>
                <a:effectLst>
                  <a:outerShdw blurRad="38100" dist="38100" dir="2700000" algn="tl">
                    <a:srgbClr val="000000">
                      <a:alpha val="43137"/>
                    </a:srgbClr>
                  </a:outerShdw>
                </a:effectLst>
              </a:rPr>
              <a:t>ва</a:t>
            </a:r>
            <a:r>
              <a:rPr lang="ru-RU" sz="2000" dirty="0">
                <a:solidFill>
                  <a:schemeClr val="bg1"/>
                </a:solidFill>
                <a:effectLst>
                  <a:outerShdw blurRad="38100" dist="38100" dir="2700000" algn="tl">
                    <a:srgbClr val="000000">
                      <a:alpha val="43137"/>
                    </a:srgbClr>
                  </a:outerShdw>
                </a:effectLst>
              </a:rPr>
              <a:t> </a:t>
            </a:r>
            <a:r>
              <a:rPr lang="ru-RU" sz="2000" dirty="0" err="1">
                <a:solidFill>
                  <a:schemeClr val="bg1"/>
                </a:solidFill>
                <a:effectLst>
                  <a:outerShdw blurRad="38100" dist="38100" dir="2700000" algn="tl">
                    <a:srgbClr val="000000">
                      <a:alpha val="43137"/>
                    </a:srgbClr>
                  </a:outerShdw>
                </a:effectLst>
              </a:rPr>
              <a:t>зараркунандалари</a:t>
            </a:r>
            <a:r>
              <a:rPr lang="ru-RU" sz="2000" dirty="0">
                <a:solidFill>
                  <a:schemeClr val="bg1"/>
                </a:solidFill>
                <a:effectLst>
                  <a:outerShdw blurRad="38100" dist="38100" dir="2700000" algn="tl">
                    <a:srgbClr val="000000">
                      <a:alpha val="43137"/>
                    </a:srgbClr>
                  </a:outerShdw>
                </a:effectLst>
              </a:rPr>
              <a:t> </a:t>
            </a:r>
            <a:r>
              <a:rPr lang="ru-RU" sz="2000" dirty="0" err="1">
                <a:solidFill>
                  <a:schemeClr val="bg1"/>
                </a:solidFill>
                <a:effectLst>
                  <a:outerShdw blurRad="38100" dist="38100" dir="2700000" algn="tl">
                    <a:srgbClr val="000000">
                      <a:alpha val="43137"/>
                    </a:srgbClr>
                  </a:outerShdw>
                </a:effectLst>
              </a:rPr>
              <a:t>ҳамда</a:t>
            </a:r>
            <a:r>
              <a:rPr lang="ru-RU" sz="2000" dirty="0">
                <a:solidFill>
                  <a:schemeClr val="bg1"/>
                </a:solidFill>
                <a:effectLst>
                  <a:outerShdw blurRad="38100" dist="38100" dir="2700000" algn="tl">
                    <a:srgbClr val="000000">
                      <a:alpha val="43137"/>
                    </a:srgbClr>
                  </a:outerShdw>
                </a:effectLst>
              </a:rPr>
              <a:t> </a:t>
            </a:r>
            <a:r>
              <a:rPr lang="ru-RU" sz="2000" dirty="0" err="1">
                <a:solidFill>
                  <a:schemeClr val="bg1"/>
                </a:solidFill>
                <a:effectLst>
                  <a:outerShdw blurRad="38100" dist="38100" dir="2700000" algn="tl">
                    <a:srgbClr val="000000">
                      <a:alpha val="43137"/>
                    </a:srgbClr>
                  </a:outerShdw>
                </a:effectLst>
              </a:rPr>
              <a:t>уларга</a:t>
            </a:r>
            <a:r>
              <a:rPr lang="ru-RU" sz="2000" dirty="0">
                <a:solidFill>
                  <a:schemeClr val="bg1"/>
                </a:solidFill>
                <a:effectLst>
                  <a:outerShdw blurRad="38100" dist="38100" dir="2700000" algn="tl">
                    <a:srgbClr val="000000">
                      <a:alpha val="43137"/>
                    </a:srgbClr>
                  </a:outerShdw>
                </a:effectLst>
              </a:rPr>
              <a:t> </a:t>
            </a:r>
            <a:r>
              <a:rPr lang="ru-RU" sz="2000" dirty="0" err="1">
                <a:solidFill>
                  <a:schemeClr val="bg1"/>
                </a:solidFill>
                <a:effectLst>
                  <a:outerShdw blurRad="38100" dist="38100" dir="2700000" algn="tl">
                    <a:srgbClr val="000000">
                      <a:alpha val="43137"/>
                    </a:srgbClr>
                  </a:outerShdw>
                </a:effectLst>
              </a:rPr>
              <a:t>қарши</a:t>
            </a:r>
            <a:r>
              <a:rPr lang="ru-RU" sz="2000" dirty="0">
                <a:solidFill>
                  <a:schemeClr val="bg1"/>
                </a:solidFill>
                <a:effectLst>
                  <a:outerShdw blurRad="38100" dist="38100" dir="2700000" algn="tl">
                    <a:srgbClr val="000000">
                      <a:alpha val="43137"/>
                    </a:srgbClr>
                  </a:outerShdw>
                </a:effectLst>
              </a:rPr>
              <a:t> </a:t>
            </a:r>
            <a:r>
              <a:rPr lang="ru-RU" sz="2000" dirty="0" err="1">
                <a:solidFill>
                  <a:schemeClr val="bg1"/>
                </a:solidFill>
                <a:effectLst>
                  <a:outerShdw blurRad="38100" dist="38100" dir="2700000" algn="tl">
                    <a:srgbClr val="000000">
                      <a:alpha val="43137"/>
                    </a:srgbClr>
                  </a:outerShdw>
                </a:effectLst>
              </a:rPr>
              <a:t>курашиш</a:t>
            </a:r>
            <a:r>
              <a:rPr lang="ru-RU" sz="2000" dirty="0">
                <a:solidFill>
                  <a:schemeClr val="bg1"/>
                </a:solidFill>
                <a:effectLst>
                  <a:outerShdw blurRad="38100" dist="38100" dir="2700000" algn="tl">
                    <a:srgbClr val="000000">
                      <a:alpha val="43137"/>
                    </a:srgbClr>
                  </a:outerShdw>
                </a:effectLst>
              </a:rPr>
              <a:t>.</a:t>
            </a:r>
            <a:endParaRPr lang="ru-RU" sz="2000" dirty="0" smtClean="0">
              <a:solidFill>
                <a:schemeClr val="bg1"/>
              </a:solidFill>
              <a:effectLst>
                <a:outerShdw blurRad="38100" dist="38100" dir="2700000" algn="tl">
                  <a:srgbClr val="000000">
                    <a:alpha val="43137"/>
                  </a:srgbClr>
                </a:outerShdw>
              </a:effectLst>
            </a:endParaRPr>
          </a:p>
        </p:txBody>
      </p:sp>
      <p:pic>
        <p:nvPicPr>
          <p:cNvPr id="15362" name="Picture 2" descr="Картинки по запросу борьба с вредителями огурца фот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4593" y="3312430"/>
            <a:ext cx="3701350" cy="2465388"/>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Картинки по запросу борьба с болезнями огурца фото"/>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118" y="3573015"/>
            <a:ext cx="3557676" cy="2668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69457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3786182" y="142852"/>
            <a:ext cx="5143536" cy="652463"/>
          </a:xfrm>
        </p:spPr>
        <p:style>
          <a:lnRef idx="1">
            <a:schemeClr val="accent1"/>
          </a:lnRef>
          <a:fillRef idx="2">
            <a:schemeClr val="accent1"/>
          </a:fillRef>
          <a:effectRef idx="1">
            <a:schemeClr val="accent1"/>
          </a:effectRef>
          <a:fontRef idx="minor">
            <a:schemeClr val="dk1"/>
          </a:fontRef>
        </p:style>
        <p:txBody>
          <a:bodyPr/>
          <a:lstStyle/>
          <a:p>
            <a:pPr eaLnBrk="1" hangingPunct="1">
              <a:defRPr/>
            </a:pPr>
            <a:r>
              <a:rPr lang="ru-RU" sz="3200" b="1" i="1" smtClean="0">
                <a:solidFill>
                  <a:srgbClr val="0000FF"/>
                </a:solidFill>
                <a:latin typeface="Times New Roman" pitchFamily="18" charset="0"/>
                <a:cs typeface="Times New Roman" pitchFamily="18" charset="0"/>
              </a:rPr>
              <a:t>Ҳосилни йи</a:t>
            </a:r>
            <a:r>
              <a:rPr lang="ru-RU" sz="3200" i="1" smtClean="0">
                <a:solidFill>
                  <a:srgbClr val="0000FF"/>
                </a:solidFill>
                <a:latin typeface="Times New Roman" pitchFamily="18" charset="0"/>
                <a:cs typeface="Times New Roman" pitchFamily="18" charset="0"/>
              </a:rPr>
              <a:t>ғ</a:t>
            </a:r>
            <a:r>
              <a:rPr lang="ru-RU" sz="3200" b="1" i="1" smtClean="0">
                <a:solidFill>
                  <a:srgbClr val="0000FF"/>
                </a:solidFill>
                <a:latin typeface="Times New Roman" pitchFamily="18" charset="0"/>
                <a:cs typeface="Times New Roman" pitchFamily="18" charset="0"/>
              </a:rPr>
              <a:t>иш</a:t>
            </a:r>
            <a:r>
              <a:rPr lang="ru-RU" sz="3200" i="1" smtClean="0">
                <a:solidFill>
                  <a:srgbClr val="0000FF"/>
                </a:solidFill>
                <a:latin typeface="Times New Roman" pitchFamily="18" charset="0"/>
                <a:cs typeface="Times New Roman" pitchFamily="18" charset="0"/>
              </a:rPr>
              <a:t>.</a:t>
            </a:r>
          </a:p>
        </p:txBody>
      </p:sp>
      <p:sp>
        <p:nvSpPr>
          <p:cNvPr id="38915" name="Rectangle 3"/>
          <p:cNvSpPr>
            <a:spLocks noGrp="1" noChangeArrowheads="1"/>
          </p:cNvSpPr>
          <p:nvPr>
            <p:ph type="body" idx="1"/>
          </p:nvPr>
        </p:nvSpPr>
        <p:spPr>
          <a:xfrm>
            <a:off x="3286116" y="1000108"/>
            <a:ext cx="5786446" cy="5472112"/>
          </a:xfrm>
        </p:spPr>
        <p:style>
          <a:lnRef idx="0">
            <a:schemeClr val="accent4"/>
          </a:lnRef>
          <a:fillRef idx="3">
            <a:schemeClr val="accent4"/>
          </a:fillRef>
          <a:effectRef idx="3">
            <a:schemeClr val="accent4"/>
          </a:effectRef>
          <a:fontRef idx="minor">
            <a:schemeClr val="lt1"/>
          </a:fontRef>
        </p:style>
        <p:txBody>
          <a:bodyPr>
            <a:normAutofit lnSpcReduction="10000"/>
          </a:bodyPr>
          <a:lstStyle/>
          <a:p>
            <a:pPr marL="0" indent="715963" algn="just" eaLnBrk="1" hangingPunct="1">
              <a:lnSpc>
                <a:spcPct val="80000"/>
              </a:lnSpc>
            </a:pPr>
            <a:r>
              <a:rPr lang="uz-Cyrl-UZ" sz="2400" b="1" dirty="0"/>
              <a:t>Бодринг униб чиққаннинг эллик-олтмишинчи куни биринчи марта; сўнгра ҳар 3-5 кунда, ҳатто 1-2 кунда ҳам, жами 15-20 мартагача териб олинади.</a:t>
            </a:r>
          </a:p>
          <a:p>
            <a:pPr marL="0" indent="715963" algn="just" eaLnBrk="1" hangingPunct="1">
              <a:lnSpc>
                <a:spcPct val="80000"/>
              </a:lnSpc>
            </a:pPr>
            <a:r>
              <a:rPr lang="uz-Cyrl-UZ" sz="2400" b="1" dirty="0"/>
              <a:t>	Етилган барра бодринг мевалари вақтида терилмаса, товар сифати йўқолади ва янги меваларнинг ҳосил бўлиши ҳамда уларнинг катталаши кечикади.</a:t>
            </a:r>
          </a:p>
          <a:p>
            <a:pPr marL="0" indent="715963" algn="just" eaLnBrk="1" hangingPunct="1">
              <a:lnSpc>
                <a:spcPct val="80000"/>
              </a:lnSpc>
            </a:pPr>
            <a:r>
              <a:rPr lang="uz-Cyrl-UZ" sz="2400" b="1" dirty="0"/>
              <a:t>	Кабачка ва патиссоннинг ҳам бодрингга ўхшаш етилмаган барра мевалари истеъмолга ишлатилади. Шунинг учун уларнинг ортиқча катталашишига йўл қўймаслик учун ҳар куни ёки кунора терилади.</a:t>
            </a:r>
            <a:endParaRPr lang="ru-RU" sz="2400" dirty="0" smtClean="0"/>
          </a:p>
        </p:txBody>
      </p:sp>
      <p:pic>
        <p:nvPicPr>
          <p:cNvPr id="16386" name="Picture 2" descr="Картинки по запросу уборка урожая огурца"/>
          <p:cNvPicPr>
            <a:picLocks noChangeAspect="1" noChangeArrowheads="1"/>
          </p:cNvPicPr>
          <p:nvPr/>
        </p:nvPicPr>
        <p:blipFill rotWithShape="1">
          <a:blip r:embed="rId2">
            <a:extLst>
              <a:ext uri="{28A0092B-C50C-407E-A947-70E740481C1C}">
                <a14:useLocalDpi xmlns:a14="http://schemas.microsoft.com/office/drawing/2010/main" val="0"/>
              </a:ext>
            </a:extLst>
          </a:blip>
          <a:srcRect r="25187"/>
          <a:stretch/>
        </p:blipFill>
        <p:spPr bwMode="auto">
          <a:xfrm>
            <a:off x="114790" y="3704951"/>
            <a:ext cx="3051699" cy="2156099"/>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Картинки по запросу уборка урожая огурц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417" y="469083"/>
            <a:ext cx="2812447" cy="252091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2913" y="103188"/>
            <a:ext cx="8243887" cy="661516"/>
          </a:xfrm>
        </p:spPr>
        <p:txBody>
          <a:bodyPr>
            <a:noAutofit/>
          </a:bodyPr>
          <a:lstStyle/>
          <a:p>
            <a:r>
              <a:rPr lang="uz-Cyrl-UZ" sz="2400" b="1" dirty="0">
                <a:effectLst/>
              </a:rPr>
              <a:t>Бодринг ва қовоқчали сабзавот экинлар уруғи етиштириш технологияси</a:t>
            </a:r>
            <a:endParaRPr lang="ru-RU" sz="2400" dirty="0"/>
          </a:p>
        </p:txBody>
      </p:sp>
      <p:sp>
        <p:nvSpPr>
          <p:cNvPr id="3" name="Объект 2"/>
          <p:cNvSpPr>
            <a:spLocks noGrp="1"/>
          </p:cNvSpPr>
          <p:nvPr>
            <p:ph idx="1"/>
          </p:nvPr>
        </p:nvSpPr>
        <p:spPr>
          <a:xfrm>
            <a:off x="442913" y="793304"/>
            <a:ext cx="8229600" cy="4456113"/>
          </a:xfrm>
        </p:spPr>
        <p:style>
          <a:lnRef idx="2">
            <a:schemeClr val="accent5">
              <a:shade val="50000"/>
            </a:schemeClr>
          </a:lnRef>
          <a:fillRef idx="1">
            <a:schemeClr val="accent5"/>
          </a:fillRef>
          <a:effectRef idx="0">
            <a:schemeClr val="accent5"/>
          </a:effectRef>
          <a:fontRef idx="minor">
            <a:schemeClr val="lt1"/>
          </a:fontRef>
        </p:style>
        <p:txBody>
          <a:bodyPr>
            <a:normAutofit fontScale="70000" lnSpcReduction="20000"/>
          </a:bodyPr>
          <a:lstStyle/>
          <a:p>
            <a:pPr algn="just"/>
            <a:r>
              <a:rPr lang="ru-RU" dirty="0"/>
              <a:t>Агротехника </a:t>
            </a:r>
            <a:r>
              <a:rPr lang="ru-RU" dirty="0" err="1"/>
              <a:t>ва</a:t>
            </a:r>
            <a:r>
              <a:rPr lang="ru-RU" dirty="0"/>
              <a:t> </a:t>
            </a:r>
            <a:r>
              <a:rPr lang="ru-RU" dirty="0" err="1"/>
              <a:t>тарқалиш</a:t>
            </a:r>
            <a:r>
              <a:rPr lang="ru-RU" dirty="0"/>
              <a:t> </a:t>
            </a:r>
            <a:r>
              <a:rPr lang="ru-RU" dirty="0" err="1"/>
              <a:t>изоляцияси</a:t>
            </a:r>
            <a:r>
              <a:rPr lang="ru-RU" dirty="0"/>
              <a:t>. </a:t>
            </a:r>
            <a:r>
              <a:rPr lang="ru-RU" dirty="0" err="1"/>
              <a:t>Бодрингни</a:t>
            </a:r>
            <a:r>
              <a:rPr lang="ru-RU" dirty="0"/>
              <a:t> </a:t>
            </a:r>
            <a:r>
              <a:rPr lang="ru-RU" dirty="0" err="1"/>
              <a:t>уруғлик</a:t>
            </a:r>
            <a:r>
              <a:rPr lang="ru-RU" dirty="0"/>
              <a:t> </a:t>
            </a:r>
            <a:r>
              <a:rPr lang="ru-RU" dirty="0" err="1"/>
              <a:t>учун</a:t>
            </a:r>
            <a:r>
              <a:rPr lang="ru-RU" dirty="0"/>
              <a:t> </a:t>
            </a:r>
            <a:r>
              <a:rPr lang="ru-RU" dirty="0" err="1"/>
              <a:t>ўстириш</a:t>
            </a:r>
            <a:r>
              <a:rPr lang="ru-RU" dirty="0"/>
              <a:t> </a:t>
            </a:r>
            <a:r>
              <a:rPr lang="ru-RU" dirty="0" err="1"/>
              <a:t>истеъмол</a:t>
            </a:r>
            <a:r>
              <a:rPr lang="ru-RU" dirty="0"/>
              <a:t> </a:t>
            </a:r>
            <a:r>
              <a:rPr lang="ru-RU" dirty="0" err="1"/>
              <a:t>учун</a:t>
            </a:r>
            <a:r>
              <a:rPr lang="ru-RU" dirty="0"/>
              <a:t> </a:t>
            </a:r>
            <a:r>
              <a:rPr lang="ru-RU" dirty="0" err="1"/>
              <a:t>эртаги</a:t>
            </a:r>
            <a:r>
              <a:rPr lang="ru-RU" dirty="0"/>
              <a:t> </a:t>
            </a:r>
            <a:r>
              <a:rPr lang="ru-RU" dirty="0" err="1"/>
              <a:t>экилган</a:t>
            </a:r>
            <a:r>
              <a:rPr lang="ru-RU" dirty="0"/>
              <a:t> </a:t>
            </a:r>
            <a:r>
              <a:rPr lang="ru-RU" dirty="0" err="1"/>
              <a:t>экиндан</a:t>
            </a:r>
            <a:r>
              <a:rPr lang="ru-RU" dirty="0"/>
              <a:t> </a:t>
            </a:r>
            <a:r>
              <a:rPr lang="ru-RU" dirty="0" err="1"/>
              <a:t>фарқ</a:t>
            </a:r>
            <a:r>
              <a:rPr lang="ru-RU" dirty="0"/>
              <a:t> </a:t>
            </a:r>
            <a:r>
              <a:rPr lang="ru-RU" dirty="0" err="1"/>
              <a:t>қилмайди</a:t>
            </a:r>
            <a:r>
              <a:rPr lang="ru-RU" dirty="0"/>
              <a:t>. </a:t>
            </a:r>
            <a:r>
              <a:rPr lang="ru-RU" dirty="0" err="1"/>
              <a:t>Лекин</a:t>
            </a:r>
            <a:r>
              <a:rPr lang="ru-RU" dirty="0"/>
              <a:t>, </a:t>
            </a:r>
            <a:r>
              <a:rPr lang="ru-RU" dirty="0" err="1"/>
              <a:t>уруғлик</a:t>
            </a:r>
            <a:r>
              <a:rPr lang="ru-RU" dirty="0"/>
              <a:t> </a:t>
            </a:r>
            <a:r>
              <a:rPr lang="ru-RU" dirty="0" err="1"/>
              <a:t>учун</a:t>
            </a:r>
            <a:r>
              <a:rPr lang="ru-RU" dirty="0"/>
              <a:t> </a:t>
            </a:r>
            <a:r>
              <a:rPr lang="ru-RU" dirty="0" err="1"/>
              <a:t>экилган</a:t>
            </a:r>
            <a:r>
              <a:rPr lang="ru-RU" dirty="0"/>
              <a:t> </a:t>
            </a:r>
            <a:r>
              <a:rPr lang="ru-RU" dirty="0" err="1"/>
              <a:t>экинларнинг</a:t>
            </a:r>
            <a:r>
              <a:rPr lang="ru-RU" dirty="0"/>
              <a:t> </a:t>
            </a:r>
            <a:r>
              <a:rPr lang="ru-RU" dirty="0" err="1"/>
              <a:t>четдан</a:t>
            </a:r>
            <a:r>
              <a:rPr lang="ru-RU" dirty="0"/>
              <a:t> </a:t>
            </a:r>
            <a:r>
              <a:rPr lang="ru-RU" dirty="0" err="1"/>
              <a:t>чангланмаслиги</a:t>
            </a:r>
            <a:r>
              <a:rPr lang="ru-RU" dirty="0"/>
              <a:t> </a:t>
            </a:r>
            <a:r>
              <a:rPr lang="ru-RU" dirty="0" err="1"/>
              <a:t>учун</a:t>
            </a:r>
            <a:r>
              <a:rPr lang="ru-RU" dirty="0"/>
              <a:t> </a:t>
            </a:r>
            <a:r>
              <a:rPr lang="ru-RU" dirty="0" err="1"/>
              <a:t>тарқалиш</a:t>
            </a:r>
            <a:r>
              <a:rPr lang="ru-RU" dirty="0"/>
              <a:t> </a:t>
            </a:r>
            <a:r>
              <a:rPr lang="ru-RU" dirty="0" err="1"/>
              <a:t>изоляцияси</a:t>
            </a:r>
            <a:r>
              <a:rPr lang="ru-RU" dirty="0"/>
              <a:t> </a:t>
            </a:r>
            <a:r>
              <a:rPr lang="ru-RU" dirty="0" err="1"/>
              <a:t>очиқ</a:t>
            </a:r>
            <a:r>
              <a:rPr lang="ru-RU" dirty="0"/>
              <a:t> </a:t>
            </a:r>
            <a:r>
              <a:rPr lang="ru-RU" dirty="0" err="1"/>
              <a:t>майдонларда</a:t>
            </a:r>
            <a:r>
              <a:rPr lang="ru-RU" dirty="0"/>
              <a:t> 1000 м. </a:t>
            </a:r>
            <a:r>
              <a:rPr lang="ru-RU" dirty="0" err="1"/>
              <a:t>Ҳимояланган</a:t>
            </a:r>
            <a:r>
              <a:rPr lang="ru-RU" dirty="0"/>
              <a:t> </a:t>
            </a:r>
            <a:r>
              <a:rPr lang="ru-RU" dirty="0" err="1"/>
              <a:t>ерларда</a:t>
            </a:r>
            <a:r>
              <a:rPr lang="ru-RU" dirty="0"/>
              <a:t> 500 м </a:t>
            </a:r>
            <a:r>
              <a:rPr lang="ru-RU" dirty="0" err="1"/>
              <a:t>узоқликда</a:t>
            </a:r>
            <a:r>
              <a:rPr lang="ru-RU" dirty="0"/>
              <a:t> </a:t>
            </a:r>
            <a:r>
              <a:rPr lang="ru-RU" dirty="0" err="1"/>
              <a:t>бўлиши</a:t>
            </a:r>
            <a:r>
              <a:rPr lang="ru-RU" dirty="0"/>
              <a:t> </a:t>
            </a:r>
            <a:r>
              <a:rPr lang="ru-RU" dirty="0" err="1"/>
              <a:t>шарт</a:t>
            </a:r>
            <a:r>
              <a:rPr lang="ru-RU" dirty="0"/>
              <a:t>.</a:t>
            </a:r>
          </a:p>
          <a:p>
            <a:pPr algn="just"/>
            <a:r>
              <a:rPr lang="ru-RU" dirty="0"/>
              <a:t>	</a:t>
            </a:r>
            <a:r>
              <a:rPr lang="ru-RU" dirty="0" err="1"/>
              <a:t>Нав</a:t>
            </a:r>
            <a:r>
              <a:rPr lang="ru-RU" dirty="0"/>
              <a:t> </a:t>
            </a:r>
            <a:r>
              <a:rPr lang="ru-RU" dirty="0" err="1"/>
              <a:t>ўтоғи</a:t>
            </a:r>
            <a:r>
              <a:rPr lang="ru-RU" dirty="0"/>
              <a:t> (</a:t>
            </a:r>
            <a:r>
              <a:rPr lang="ru-RU" dirty="0" err="1"/>
              <a:t>тозалаш</a:t>
            </a:r>
            <a:r>
              <a:rPr lang="ru-RU" dirty="0"/>
              <a:t>). </a:t>
            </a:r>
            <a:r>
              <a:rPr lang="ru-RU" dirty="0" err="1"/>
              <a:t>Дастлабки</a:t>
            </a:r>
            <a:r>
              <a:rPr lang="ru-RU" dirty="0"/>
              <a:t> </a:t>
            </a:r>
            <a:r>
              <a:rPr lang="ru-RU" dirty="0" err="1"/>
              <a:t>барра</a:t>
            </a:r>
            <a:r>
              <a:rPr lang="ru-RU" dirty="0"/>
              <a:t> </a:t>
            </a:r>
            <a:r>
              <a:rPr lang="ru-RU" dirty="0" err="1"/>
              <a:t>мевалар</a:t>
            </a:r>
            <a:r>
              <a:rPr lang="ru-RU" dirty="0"/>
              <a:t> </a:t>
            </a:r>
            <a:r>
              <a:rPr lang="ru-RU" dirty="0" err="1"/>
              <a:t>ҳосил</a:t>
            </a:r>
            <a:r>
              <a:rPr lang="ru-RU" dirty="0"/>
              <a:t> </a:t>
            </a:r>
            <a:r>
              <a:rPr lang="ru-RU" dirty="0" err="1"/>
              <a:t>бўлганда</a:t>
            </a:r>
            <a:r>
              <a:rPr lang="ru-RU" dirty="0"/>
              <a:t> </a:t>
            </a:r>
            <a:r>
              <a:rPr lang="ru-RU" dirty="0" err="1"/>
              <a:t>нав</a:t>
            </a:r>
            <a:r>
              <a:rPr lang="ru-RU" dirty="0"/>
              <a:t> </a:t>
            </a:r>
            <a:r>
              <a:rPr lang="ru-RU" dirty="0" err="1"/>
              <a:t>тозалигини</a:t>
            </a:r>
            <a:r>
              <a:rPr lang="ru-RU" dirty="0"/>
              <a:t> </a:t>
            </a:r>
            <a:r>
              <a:rPr lang="ru-RU" dirty="0" err="1"/>
              <a:t>ошириш</a:t>
            </a:r>
            <a:r>
              <a:rPr lang="ru-RU" dirty="0"/>
              <a:t> </a:t>
            </a:r>
            <a:r>
              <a:rPr lang="ru-RU" dirty="0" err="1"/>
              <a:t>мақсадида</a:t>
            </a:r>
            <a:r>
              <a:rPr lang="ru-RU" dirty="0"/>
              <a:t> </a:t>
            </a:r>
            <a:r>
              <a:rPr lang="ru-RU" dirty="0" err="1"/>
              <a:t>ўтоқ</a:t>
            </a:r>
            <a:r>
              <a:rPr lang="ru-RU" dirty="0"/>
              <a:t> </a:t>
            </a:r>
            <a:r>
              <a:rPr lang="ru-RU" dirty="0" err="1"/>
              <a:t>ўтказилади</a:t>
            </a:r>
            <a:r>
              <a:rPr lang="ru-RU" dirty="0"/>
              <a:t>. Бунда </a:t>
            </a:r>
            <a:r>
              <a:rPr lang="ru-RU" dirty="0" err="1"/>
              <a:t>бошқа</a:t>
            </a:r>
            <a:r>
              <a:rPr lang="ru-RU" dirty="0"/>
              <a:t> </a:t>
            </a:r>
            <a:r>
              <a:rPr lang="ru-RU" dirty="0" err="1"/>
              <a:t>навга</a:t>
            </a:r>
            <a:r>
              <a:rPr lang="ru-RU" dirty="0"/>
              <a:t> </a:t>
            </a:r>
            <a:r>
              <a:rPr lang="ru-RU" dirty="0" err="1"/>
              <a:t>хос</a:t>
            </a:r>
            <a:r>
              <a:rPr lang="ru-RU" dirty="0"/>
              <a:t>, </a:t>
            </a:r>
            <a:r>
              <a:rPr lang="ru-RU" dirty="0" err="1"/>
              <a:t>касалланган</a:t>
            </a:r>
            <a:r>
              <a:rPr lang="ru-RU" dirty="0"/>
              <a:t>, </a:t>
            </a:r>
            <a:r>
              <a:rPr lang="ru-RU" dirty="0" err="1"/>
              <a:t>нимжон</a:t>
            </a:r>
            <a:r>
              <a:rPr lang="ru-RU" dirty="0"/>
              <a:t>, </a:t>
            </a:r>
            <a:r>
              <a:rPr lang="ru-RU" dirty="0" err="1"/>
              <a:t>талабга</a:t>
            </a:r>
            <a:r>
              <a:rPr lang="ru-RU" dirty="0"/>
              <a:t> </a:t>
            </a:r>
            <a:r>
              <a:rPr lang="ru-RU" dirty="0" err="1"/>
              <a:t>жавоб</a:t>
            </a:r>
            <a:r>
              <a:rPr lang="ru-RU" dirty="0"/>
              <a:t> </a:t>
            </a:r>
            <a:r>
              <a:rPr lang="ru-RU" dirty="0" err="1"/>
              <a:t>бермайдиган</a:t>
            </a:r>
            <a:r>
              <a:rPr lang="ru-RU" dirty="0"/>
              <a:t> </a:t>
            </a:r>
            <a:r>
              <a:rPr lang="ru-RU" dirty="0" err="1"/>
              <a:t>ўсимликлар</a:t>
            </a:r>
            <a:r>
              <a:rPr lang="ru-RU" dirty="0"/>
              <a:t> </a:t>
            </a:r>
            <a:r>
              <a:rPr lang="ru-RU" dirty="0" err="1"/>
              <a:t>юлиб</a:t>
            </a:r>
            <a:r>
              <a:rPr lang="ru-RU" dirty="0"/>
              <a:t> </a:t>
            </a:r>
            <a:r>
              <a:rPr lang="ru-RU" dirty="0" err="1"/>
              <a:t>ташланади</a:t>
            </a:r>
            <a:r>
              <a:rPr lang="ru-RU" dirty="0"/>
              <a:t>. </a:t>
            </a:r>
            <a:r>
              <a:rPr lang="ru-RU" dirty="0" err="1"/>
              <a:t>Бу</a:t>
            </a:r>
            <a:r>
              <a:rPr lang="ru-RU" dirty="0"/>
              <a:t> </a:t>
            </a:r>
            <a:r>
              <a:rPr lang="ru-RU" dirty="0" err="1"/>
              <a:t>ишлар</a:t>
            </a:r>
            <a:r>
              <a:rPr lang="ru-RU" dirty="0"/>
              <a:t> </a:t>
            </a:r>
            <a:r>
              <a:rPr lang="ru-RU" dirty="0" err="1"/>
              <a:t>ҳужжатлаштирилиб</a:t>
            </a:r>
            <a:r>
              <a:rPr lang="ru-RU" dirty="0"/>
              <a:t>, акт </a:t>
            </a:r>
            <a:r>
              <a:rPr lang="ru-RU" dirty="0" err="1"/>
              <a:t>тўлдирилади</a:t>
            </a:r>
            <a:endParaRPr lang="ru-RU" dirty="0"/>
          </a:p>
          <a:p>
            <a:pPr algn="just"/>
            <a:endParaRPr lang="ru-RU" dirty="0"/>
          </a:p>
        </p:txBody>
      </p:sp>
      <p:pic>
        <p:nvPicPr>
          <p:cNvPr id="1741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4493897"/>
            <a:ext cx="2804369" cy="2146397"/>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Картинки по запросу выращивание огурца для семя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4493897"/>
            <a:ext cx="3393141" cy="2252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88570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cfc4b57e731fc690e8dce71f2a5c9e52533540cb"/>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Balloons">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Другая 1">
      <a:dk1>
        <a:srgbClr val="B0DFA0"/>
      </a:dk1>
      <a:lt1>
        <a:sysClr val="window" lastClr="FFFFFF"/>
      </a:lt1>
      <a:dk2>
        <a:srgbClr val="17406D"/>
      </a:dk2>
      <a:lt2>
        <a:srgbClr val="54A838"/>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floral5">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_Трек">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785</TotalTime>
  <Words>1872</Words>
  <Application>Microsoft Office PowerPoint</Application>
  <PresentationFormat>Экран (4:3)</PresentationFormat>
  <Paragraphs>175</Paragraphs>
  <Slides>23</Slides>
  <Notes>1</Notes>
  <HiddenSlides>0</HiddenSlides>
  <MMClips>0</MMClips>
  <ScaleCrop>false</ScaleCrop>
  <HeadingPairs>
    <vt:vector size="6" baseType="variant">
      <vt:variant>
        <vt:lpstr>Использованные шрифты</vt:lpstr>
      </vt:variant>
      <vt:variant>
        <vt:i4>13</vt:i4>
      </vt:variant>
      <vt:variant>
        <vt:lpstr>Тема</vt:lpstr>
      </vt:variant>
      <vt:variant>
        <vt:i4>7</vt:i4>
      </vt:variant>
      <vt:variant>
        <vt:lpstr>Заголовки слайдов</vt:lpstr>
      </vt:variant>
      <vt:variant>
        <vt:i4>23</vt:i4>
      </vt:variant>
    </vt:vector>
  </HeadingPairs>
  <TitlesOfParts>
    <vt:vector size="43" baseType="lpstr">
      <vt:lpstr>Arial</vt:lpstr>
      <vt:lpstr>Calibri</vt:lpstr>
      <vt:lpstr>Cambria</vt:lpstr>
      <vt:lpstr>Constantia</vt:lpstr>
      <vt:lpstr>Franklin Gothic Book</vt:lpstr>
      <vt:lpstr>Franklin Gothic Medium</vt:lpstr>
      <vt:lpstr>Lucida Sans Unicode</vt:lpstr>
      <vt:lpstr>Perpetua</vt:lpstr>
      <vt:lpstr>Times New Roman</vt:lpstr>
      <vt:lpstr>Verdana</vt:lpstr>
      <vt:lpstr>Wingdings</vt:lpstr>
      <vt:lpstr>Wingdings 2</vt:lpstr>
      <vt:lpstr>Wingdings 3</vt:lpstr>
      <vt:lpstr>Balloons</vt:lpstr>
      <vt:lpstr>Справедливость</vt:lpstr>
      <vt:lpstr>Трек</vt:lpstr>
      <vt:lpstr>Поток</vt:lpstr>
      <vt:lpstr>Открытая</vt:lpstr>
      <vt:lpstr>floral5</vt:lpstr>
      <vt:lpstr>1_Трек</vt:lpstr>
      <vt:lpstr>10- МАВЗУ: Бодринг ва сабзавот қовоқчалари етиштириш технологияси технологияси</vt:lpstr>
      <vt:lpstr>Презентация PowerPoint</vt:lpstr>
      <vt:lpstr>Аҳамияти.</vt:lpstr>
      <vt:lpstr>Тарқалиши.</vt:lpstr>
      <vt:lpstr>Ботаник таърифи.</vt:lpstr>
      <vt:lpstr>Презентация PowerPoint</vt:lpstr>
      <vt:lpstr>Презентация PowerPoint</vt:lpstr>
      <vt:lpstr>Презентация PowerPoint</vt:lpstr>
      <vt:lpstr>Ўзбекистон районлаштирилган бодринг навларининг таърифи</vt:lpstr>
      <vt:lpstr>Ўзбекистон районлаштирилган бодринг навларининг таърифи</vt:lpstr>
      <vt:lpstr>Иссиқликка талаби.</vt:lpstr>
      <vt:lpstr>Тупроқка ва озиқ моддаларига талабчанлиги</vt:lpstr>
      <vt:lpstr>Презентация PowerPoint</vt:lpstr>
      <vt:lpstr>Қовоқчали сабзавот экинларига</vt:lpstr>
      <vt:lpstr>Ер танлаш ва алмашлаб экишдаги ўрни.</vt:lpstr>
      <vt:lpstr>Ўғитлаш.</vt:lpstr>
      <vt:lpstr>Экиш ва парваришлаш.</vt:lpstr>
      <vt:lpstr>Суғориш</vt:lpstr>
      <vt:lpstr>Ўзбекистон шароитида бодрингни суғориш режими</vt:lpstr>
      <vt:lpstr>Касаллик ва зараркунандалари ҳамда уларга қарши курашиш.</vt:lpstr>
      <vt:lpstr>Ҳосилни йиғиш.</vt:lpstr>
      <vt:lpstr>Бодринг ва қовоқчали сабзавот экинлар уруғи етиштириш технологияси</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132</cp:revision>
  <cp:lastPrinted>1601-01-01T00:00:00Z</cp:lastPrinted>
  <dcterms:created xsi:type="dcterms:W3CDTF">2011-08-22T10:27:00Z</dcterms:created>
  <dcterms:modified xsi:type="dcterms:W3CDTF">2018-06-05T11:24:43Z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