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8.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9.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10.xml" ContentType="application/vnd.openxmlformats-officedocument.theme+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11.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23" r:id="rId2"/>
    <p:sldMasterId id="2147483783" r:id="rId3"/>
    <p:sldMasterId id="2147483809" r:id="rId4"/>
    <p:sldMasterId id="2147483821" r:id="rId5"/>
    <p:sldMasterId id="2147483833" r:id="rId6"/>
    <p:sldMasterId id="2147483845" r:id="rId7"/>
    <p:sldMasterId id="2147483857" r:id="rId8"/>
    <p:sldMasterId id="2147483884" r:id="rId9"/>
    <p:sldMasterId id="2147483896" r:id="rId10"/>
    <p:sldMasterId id="2147483908" r:id="rId11"/>
    <p:sldMasterId id="2147483920" r:id="rId12"/>
  </p:sldMasterIdLst>
  <p:notesMasterIdLst>
    <p:notesMasterId r:id="rId39"/>
  </p:notesMasterIdLst>
  <p:sldIdLst>
    <p:sldId id="338" r:id="rId13"/>
    <p:sldId id="330" r:id="rId14"/>
    <p:sldId id="339" r:id="rId15"/>
    <p:sldId id="341" r:id="rId16"/>
    <p:sldId id="325" r:id="rId17"/>
    <p:sldId id="343" r:id="rId18"/>
    <p:sldId id="344" r:id="rId19"/>
    <p:sldId id="345" r:id="rId20"/>
    <p:sldId id="347" r:id="rId21"/>
    <p:sldId id="363" r:id="rId22"/>
    <p:sldId id="352" r:id="rId23"/>
    <p:sldId id="353" r:id="rId24"/>
    <p:sldId id="354" r:id="rId25"/>
    <p:sldId id="365" r:id="rId26"/>
    <p:sldId id="366" r:id="rId27"/>
    <p:sldId id="367" r:id="rId28"/>
    <p:sldId id="369" r:id="rId29"/>
    <p:sldId id="370" r:id="rId30"/>
    <p:sldId id="355" r:id="rId31"/>
    <p:sldId id="356" r:id="rId32"/>
    <p:sldId id="357" r:id="rId33"/>
    <p:sldId id="359" r:id="rId34"/>
    <p:sldId id="360" r:id="rId35"/>
    <p:sldId id="361" r:id="rId36"/>
    <p:sldId id="362" r:id="rId37"/>
    <p:sldId id="266" r:id="rId38"/>
  </p:sldIdLst>
  <p:sldSz cx="9144000" cy="6858000" type="screen4x3"/>
  <p:notesSz cx="6858000" cy="9144000"/>
  <p:custDataLst>
    <p:tags r:id="rId4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0000FF"/>
    <a:srgbClr val="9933FF"/>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61" autoAdjust="0"/>
    <p:restoredTop sz="94660"/>
  </p:normalViewPr>
  <p:slideViewPr>
    <p:cSldViewPr>
      <p:cViewPr varScale="1">
        <p:scale>
          <a:sx n="71" d="100"/>
          <a:sy n="71" d="100"/>
        </p:scale>
        <p:origin x="112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600FE5-DD51-465D-945C-8044055E42B2}" type="doc">
      <dgm:prSet loTypeId="urn:microsoft.com/office/officeart/2005/8/layout/target3" loCatId="relationship" qsTypeId="urn:microsoft.com/office/officeart/2005/8/quickstyle/3d1" qsCatId="3D" csTypeId="urn:microsoft.com/office/officeart/2005/8/colors/accent1_2" csCatId="accent1" phldr="1"/>
      <dgm:spPr/>
      <dgm:t>
        <a:bodyPr/>
        <a:lstStyle/>
        <a:p>
          <a:endParaRPr lang="ru-RU"/>
        </a:p>
      </dgm:t>
    </dgm:pt>
    <dgm:pt modelId="{838CF645-096D-4101-B011-D00E0A0AD697}">
      <dgm:prSet custT="1"/>
      <dgm:spPr/>
      <dgm:t>
        <a:bodyPr/>
        <a:lstStyle/>
        <a:p>
          <a:pPr rtl="0"/>
          <a:r>
            <a:rPr lang="ru-RU" sz="3200" dirty="0" smtClean="0"/>
            <a:t>1. Аччиқ (</a:t>
          </a:r>
          <a:r>
            <a:rPr lang="ru-RU" sz="3200" dirty="0" err="1" smtClean="0"/>
            <a:t>таркибида</a:t>
          </a:r>
          <a:r>
            <a:rPr lang="ru-RU" sz="3200" dirty="0" smtClean="0"/>
            <a:t> эфир </a:t>
          </a:r>
          <a:r>
            <a:rPr lang="ru-RU" sz="3200" dirty="0" err="1" smtClean="0"/>
            <a:t>мойлари</a:t>
          </a:r>
          <a:r>
            <a:rPr lang="ru-RU" sz="3200" dirty="0" smtClean="0"/>
            <a:t> </a:t>
          </a:r>
          <a:r>
            <a:rPr lang="ru-RU" sz="3200" dirty="0" err="1" smtClean="0"/>
            <a:t>жуда</a:t>
          </a:r>
          <a:r>
            <a:rPr lang="ru-RU" sz="3200" dirty="0" smtClean="0"/>
            <a:t> </a:t>
          </a:r>
          <a:r>
            <a:rPr lang="ru-RU" sz="3200" dirty="0" err="1" smtClean="0"/>
            <a:t>кўп</a:t>
          </a:r>
          <a:r>
            <a:rPr lang="ru-RU" sz="3200" dirty="0" smtClean="0"/>
            <a:t>, </a:t>
          </a:r>
          <a:r>
            <a:rPr lang="ru-RU" sz="3200" dirty="0" err="1" smtClean="0"/>
            <a:t>яъни</a:t>
          </a:r>
          <a:r>
            <a:rPr lang="ru-RU" sz="3200" dirty="0" smtClean="0"/>
            <a:t> 1 кг </a:t>
          </a:r>
          <a:r>
            <a:rPr lang="ru-RU" sz="3200" dirty="0" err="1" smtClean="0"/>
            <a:t>пиёзда</a:t>
          </a:r>
          <a:r>
            <a:rPr lang="ru-RU" sz="3200" dirty="0" smtClean="0"/>
            <a:t> 0,5 </a:t>
          </a:r>
          <a:r>
            <a:rPr lang="ru-RU" sz="3200" dirty="0" err="1" smtClean="0"/>
            <a:t>граммдан</a:t>
          </a:r>
          <a:r>
            <a:rPr lang="ru-RU" sz="3200" dirty="0" smtClean="0"/>
            <a:t> </a:t>
          </a:r>
          <a:r>
            <a:rPr lang="ru-RU" sz="3200" dirty="0" err="1" smtClean="0"/>
            <a:t>зиёд</a:t>
          </a:r>
          <a:r>
            <a:rPr lang="ru-RU" sz="3200" dirty="0" smtClean="0"/>
            <a:t>).</a:t>
          </a:r>
          <a:endParaRPr lang="ru-RU" sz="3200" dirty="0"/>
        </a:p>
      </dgm:t>
    </dgm:pt>
    <dgm:pt modelId="{2D7BD09D-33F2-44B5-BC28-15B4A4136A59}" type="parTrans" cxnId="{F1B4D160-3D90-4DFE-BD00-95FE40BF72CD}">
      <dgm:prSet/>
      <dgm:spPr/>
      <dgm:t>
        <a:bodyPr/>
        <a:lstStyle/>
        <a:p>
          <a:endParaRPr lang="ru-RU" sz="2800"/>
        </a:p>
      </dgm:t>
    </dgm:pt>
    <dgm:pt modelId="{CE6E5584-712B-4D6E-ADB5-6C78E05ED9B6}" type="sibTrans" cxnId="{F1B4D160-3D90-4DFE-BD00-95FE40BF72CD}">
      <dgm:prSet/>
      <dgm:spPr/>
      <dgm:t>
        <a:bodyPr/>
        <a:lstStyle/>
        <a:p>
          <a:endParaRPr lang="ru-RU" sz="2800"/>
        </a:p>
      </dgm:t>
    </dgm:pt>
    <dgm:pt modelId="{7B339466-1899-4550-9817-BE665026285E}">
      <dgm:prSet custT="1"/>
      <dgm:spPr/>
      <dgm:t>
        <a:bodyPr/>
        <a:lstStyle/>
        <a:p>
          <a:pPr rtl="0"/>
          <a:r>
            <a:rPr lang="ru-RU" sz="3200" dirty="0" smtClean="0"/>
            <a:t>2. Ярим </a:t>
          </a:r>
          <a:r>
            <a:rPr lang="ru-RU" sz="3200" dirty="0" err="1" smtClean="0"/>
            <a:t>аччиқ</a:t>
          </a:r>
          <a:r>
            <a:rPr lang="ru-RU" sz="3200" dirty="0" smtClean="0"/>
            <a:t> (эфир </a:t>
          </a:r>
          <a:r>
            <a:rPr lang="ru-RU" sz="3200" dirty="0" err="1" smtClean="0"/>
            <a:t>мойлари</a:t>
          </a:r>
          <a:r>
            <a:rPr lang="ru-RU" sz="3200" dirty="0" smtClean="0"/>
            <a:t> 1 кг </a:t>
          </a:r>
          <a:r>
            <a:rPr lang="ru-RU" sz="3200" dirty="0" err="1" smtClean="0"/>
            <a:t>пиёз</a:t>
          </a:r>
          <a:r>
            <a:rPr lang="ru-RU" sz="3200" dirty="0" smtClean="0"/>
            <a:t> </a:t>
          </a:r>
          <a:r>
            <a:rPr lang="ru-RU" sz="3200" dirty="0" err="1" smtClean="0"/>
            <a:t>таркибида</a:t>
          </a:r>
          <a:r>
            <a:rPr lang="ru-RU" sz="3200" dirty="0" smtClean="0"/>
            <a:t> 0,5 </a:t>
          </a:r>
          <a:r>
            <a:rPr lang="ru-RU" sz="3200" dirty="0" err="1" smtClean="0"/>
            <a:t>граммдан</a:t>
          </a:r>
          <a:r>
            <a:rPr lang="ru-RU" sz="3200" dirty="0" smtClean="0"/>
            <a:t> 0,3 </a:t>
          </a:r>
          <a:r>
            <a:rPr lang="ru-RU" sz="3200" dirty="0" err="1" smtClean="0"/>
            <a:t>граммгача</a:t>
          </a:r>
          <a:r>
            <a:rPr lang="ru-RU" sz="3200" dirty="0" smtClean="0"/>
            <a:t>). </a:t>
          </a:r>
          <a:endParaRPr lang="ru-RU" sz="3200" dirty="0"/>
        </a:p>
      </dgm:t>
    </dgm:pt>
    <dgm:pt modelId="{ED903100-B1B9-440C-89C9-5AF38EF8A635}" type="parTrans" cxnId="{0149165C-51E4-4B28-96CE-F34363B71762}">
      <dgm:prSet/>
      <dgm:spPr/>
      <dgm:t>
        <a:bodyPr/>
        <a:lstStyle/>
        <a:p>
          <a:endParaRPr lang="ru-RU" sz="2800"/>
        </a:p>
      </dgm:t>
    </dgm:pt>
    <dgm:pt modelId="{59B0E4B7-4596-4F84-AB56-9E67BF8F0F4A}" type="sibTrans" cxnId="{0149165C-51E4-4B28-96CE-F34363B71762}">
      <dgm:prSet/>
      <dgm:spPr/>
      <dgm:t>
        <a:bodyPr/>
        <a:lstStyle/>
        <a:p>
          <a:endParaRPr lang="ru-RU" sz="2800"/>
        </a:p>
      </dgm:t>
    </dgm:pt>
    <dgm:pt modelId="{7C18EB0B-1839-4697-ABFF-026D7DB831DB}">
      <dgm:prSet custT="1"/>
      <dgm:spPr/>
      <dgm:t>
        <a:bodyPr/>
        <a:lstStyle/>
        <a:p>
          <a:pPr rtl="0"/>
          <a:r>
            <a:rPr lang="ru-RU" sz="3200" dirty="0" smtClean="0"/>
            <a:t>3. </a:t>
          </a:r>
          <a:r>
            <a:rPr lang="ru-RU" sz="3200" dirty="0" err="1" smtClean="0"/>
            <a:t>Чучук</a:t>
          </a:r>
          <a:r>
            <a:rPr lang="ru-RU" sz="3200" dirty="0" smtClean="0"/>
            <a:t> </a:t>
          </a:r>
          <a:r>
            <a:rPr lang="ru-RU" sz="3200" dirty="0" err="1" smtClean="0"/>
            <a:t>пиёзларга</a:t>
          </a:r>
          <a:r>
            <a:rPr lang="ru-RU" sz="3200" dirty="0" smtClean="0"/>
            <a:t> (эфир </a:t>
          </a:r>
          <a:r>
            <a:rPr lang="ru-RU" sz="3200" dirty="0" err="1" smtClean="0"/>
            <a:t>мойлари</a:t>
          </a:r>
          <a:r>
            <a:rPr lang="ru-RU" sz="3200" dirty="0" smtClean="0"/>
            <a:t> 1 кг </a:t>
          </a:r>
          <a:r>
            <a:rPr lang="ru-RU" sz="3200" dirty="0" err="1" smtClean="0"/>
            <a:t>пиёз</a:t>
          </a:r>
          <a:r>
            <a:rPr lang="ru-RU" sz="3200" dirty="0" smtClean="0"/>
            <a:t> </a:t>
          </a:r>
          <a:r>
            <a:rPr lang="ru-RU" sz="3200" dirty="0" err="1" smtClean="0"/>
            <a:t>таркибида</a:t>
          </a:r>
          <a:r>
            <a:rPr lang="ru-RU" sz="3200" dirty="0" smtClean="0"/>
            <a:t> 0,3 </a:t>
          </a:r>
          <a:r>
            <a:rPr lang="ru-RU" sz="3200" dirty="0" err="1" smtClean="0"/>
            <a:t>граммгача</a:t>
          </a:r>
          <a:r>
            <a:rPr lang="ru-RU" sz="3200" dirty="0" smtClean="0"/>
            <a:t>). </a:t>
          </a:r>
          <a:endParaRPr lang="ru-RU" sz="3200" dirty="0"/>
        </a:p>
      </dgm:t>
    </dgm:pt>
    <dgm:pt modelId="{E9F77A3A-23FE-4084-BB0C-BD26F5C68B0F}" type="parTrans" cxnId="{AA49CE4E-D8C8-48EA-9D36-28BE7DD743C4}">
      <dgm:prSet/>
      <dgm:spPr/>
      <dgm:t>
        <a:bodyPr/>
        <a:lstStyle/>
        <a:p>
          <a:endParaRPr lang="ru-RU" sz="2800"/>
        </a:p>
      </dgm:t>
    </dgm:pt>
    <dgm:pt modelId="{FF92E89D-12A4-49B3-B479-35A7E9ABF9D0}" type="sibTrans" cxnId="{AA49CE4E-D8C8-48EA-9D36-28BE7DD743C4}">
      <dgm:prSet/>
      <dgm:spPr/>
      <dgm:t>
        <a:bodyPr/>
        <a:lstStyle/>
        <a:p>
          <a:endParaRPr lang="ru-RU" sz="2800"/>
        </a:p>
      </dgm:t>
    </dgm:pt>
    <dgm:pt modelId="{D6122960-CCB5-44E2-A25C-A914BCBA02BA}" type="pres">
      <dgm:prSet presAssocID="{C7600FE5-DD51-465D-945C-8044055E42B2}" presName="Name0" presStyleCnt="0">
        <dgm:presLayoutVars>
          <dgm:chMax val="7"/>
          <dgm:dir/>
          <dgm:animLvl val="lvl"/>
          <dgm:resizeHandles val="exact"/>
        </dgm:presLayoutVars>
      </dgm:prSet>
      <dgm:spPr/>
      <dgm:t>
        <a:bodyPr/>
        <a:lstStyle/>
        <a:p>
          <a:endParaRPr lang="ru-RU"/>
        </a:p>
      </dgm:t>
    </dgm:pt>
    <dgm:pt modelId="{F3D049FD-C3F5-4BD6-9B54-32A6B0629151}" type="pres">
      <dgm:prSet presAssocID="{838CF645-096D-4101-B011-D00E0A0AD697}" presName="circle1" presStyleLbl="node1" presStyleIdx="0" presStyleCnt="3"/>
      <dgm:spPr/>
    </dgm:pt>
    <dgm:pt modelId="{FFACF46F-885A-4CC9-A40D-C8D4CF8A5797}" type="pres">
      <dgm:prSet presAssocID="{838CF645-096D-4101-B011-D00E0A0AD697}" presName="space" presStyleCnt="0"/>
      <dgm:spPr/>
    </dgm:pt>
    <dgm:pt modelId="{D4140E5D-E9E3-48BE-AB78-727ACE31056A}" type="pres">
      <dgm:prSet presAssocID="{838CF645-096D-4101-B011-D00E0A0AD697}" presName="rect1" presStyleLbl="alignAcc1" presStyleIdx="0" presStyleCnt="3"/>
      <dgm:spPr/>
      <dgm:t>
        <a:bodyPr/>
        <a:lstStyle/>
        <a:p>
          <a:endParaRPr lang="ru-RU"/>
        </a:p>
      </dgm:t>
    </dgm:pt>
    <dgm:pt modelId="{2864912E-76BA-4DC0-B329-15F974570CA6}" type="pres">
      <dgm:prSet presAssocID="{7B339466-1899-4550-9817-BE665026285E}" presName="vertSpace2" presStyleLbl="node1" presStyleIdx="0" presStyleCnt="3"/>
      <dgm:spPr/>
    </dgm:pt>
    <dgm:pt modelId="{25632E89-BD99-4ECF-B3C2-CDB42586F6D6}" type="pres">
      <dgm:prSet presAssocID="{7B339466-1899-4550-9817-BE665026285E}" presName="circle2" presStyleLbl="node1" presStyleIdx="1" presStyleCnt="3"/>
      <dgm:spPr/>
    </dgm:pt>
    <dgm:pt modelId="{91BAF522-AFFC-49FA-A56A-8CFB6CA25718}" type="pres">
      <dgm:prSet presAssocID="{7B339466-1899-4550-9817-BE665026285E}" presName="rect2" presStyleLbl="alignAcc1" presStyleIdx="1" presStyleCnt="3"/>
      <dgm:spPr/>
      <dgm:t>
        <a:bodyPr/>
        <a:lstStyle/>
        <a:p>
          <a:endParaRPr lang="ru-RU"/>
        </a:p>
      </dgm:t>
    </dgm:pt>
    <dgm:pt modelId="{7F27ED74-8D3F-40D5-AB1C-11364391737F}" type="pres">
      <dgm:prSet presAssocID="{7C18EB0B-1839-4697-ABFF-026D7DB831DB}" presName="vertSpace3" presStyleLbl="node1" presStyleIdx="1" presStyleCnt="3"/>
      <dgm:spPr/>
    </dgm:pt>
    <dgm:pt modelId="{032D4825-2D8F-4CBB-BBA1-0922BE1F3F4B}" type="pres">
      <dgm:prSet presAssocID="{7C18EB0B-1839-4697-ABFF-026D7DB831DB}" presName="circle3" presStyleLbl="node1" presStyleIdx="2" presStyleCnt="3"/>
      <dgm:spPr/>
    </dgm:pt>
    <dgm:pt modelId="{100CDD57-247B-4C4B-AB10-9ED9FA17874F}" type="pres">
      <dgm:prSet presAssocID="{7C18EB0B-1839-4697-ABFF-026D7DB831DB}" presName="rect3" presStyleLbl="alignAcc1" presStyleIdx="2" presStyleCnt="3"/>
      <dgm:spPr/>
      <dgm:t>
        <a:bodyPr/>
        <a:lstStyle/>
        <a:p>
          <a:endParaRPr lang="ru-RU"/>
        </a:p>
      </dgm:t>
    </dgm:pt>
    <dgm:pt modelId="{B1AAA4F5-39FC-429F-AA1E-8D20D19E1EEA}" type="pres">
      <dgm:prSet presAssocID="{838CF645-096D-4101-B011-D00E0A0AD697}" presName="rect1ParTxNoCh" presStyleLbl="alignAcc1" presStyleIdx="2" presStyleCnt="3">
        <dgm:presLayoutVars>
          <dgm:chMax val="1"/>
          <dgm:bulletEnabled val="1"/>
        </dgm:presLayoutVars>
      </dgm:prSet>
      <dgm:spPr/>
      <dgm:t>
        <a:bodyPr/>
        <a:lstStyle/>
        <a:p>
          <a:endParaRPr lang="ru-RU"/>
        </a:p>
      </dgm:t>
    </dgm:pt>
    <dgm:pt modelId="{8CB8C230-2C8A-440D-A32E-EDCEDAA6CAEB}" type="pres">
      <dgm:prSet presAssocID="{7B339466-1899-4550-9817-BE665026285E}" presName="rect2ParTxNoCh" presStyleLbl="alignAcc1" presStyleIdx="2" presStyleCnt="3">
        <dgm:presLayoutVars>
          <dgm:chMax val="1"/>
          <dgm:bulletEnabled val="1"/>
        </dgm:presLayoutVars>
      </dgm:prSet>
      <dgm:spPr/>
      <dgm:t>
        <a:bodyPr/>
        <a:lstStyle/>
        <a:p>
          <a:endParaRPr lang="ru-RU"/>
        </a:p>
      </dgm:t>
    </dgm:pt>
    <dgm:pt modelId="{E598418A-AA5B-4E46-AD99-50CD6C643E90}" type="pres">
      <dgm:prSet presAssocID="{7C18EB0B-1839-4697-ABFF-026D7DB831DB}" presName="rect3ParTxNoCh" presStyleLbl="alignAcc1" presStyleIdx="2" presStyleCnt="3">
        <dgm:presLayoutVars>
          <dgm:chMax val="1"/>
          <dgm:bulletEnabled val="1"/>
        </dgm:presLayoutVars>
      </dgm:prSet>
      <dgm:spPr/>
      <dgm:t>
        <a:bodyPr/>
        <a:lstStyle/>
        <a:p>
          <a:endParaRPr lang="ru-RU"/>
        </a:p>
      </dgm:t>
    </dgm:pt>
  </dgm:ptLst>
  <dgm:cxnLst>
    <dgm:cxn modelId="{5792A8DC-4A87-4149-BE01-F34C4DA5E6C7}" type="presOf" srcId="{7C18EB0B-1839-4697-ABFF-026D7DB831DB}" destId="{E598418A-AA5B-4E46-AD99-50CD6C643E90}" srcOrd="1" destOrd="0" presId="urn:microsoft.com/office/officeart/2005/8/layout/target3"/>
    <dgm:cxn modelId="{69A2BC2B-3D20-49F6-AC86-4E3B6271B55F}" type="presOf" srcId="{7B339466-1899-4550-9817-BE665026285E}" destId="{8CB8C230-2C8A-440D-A32E-EDCEDAA6CAEB}" srcOrd="1" destOrd="0" presId="urn:microsoft.com/office/officeart/2005/8/layout/target3"/>
    <dgm:cxn modelId="{2D17381F-C9E1-4CCE-897D-B041D5BFE67F}" type="presOf" srcId="{C7600FE5-DD51-465D-945C-8044055E42B2}" destId="{D6122960-CCB5-44E2-A25C-A914BCBA02BA}" srcOrd="0" destOrd="0" presId="urn:microsoft.com/office/officeart/2005/8/layout/target3"/>
    <dgm:cxn modelId="{ECF8775A-64D8-4B3A-97FC-6418FE82491C}" type="presOf" srcId="{7C18EB0B-1839-4697-ABFF-026D7DB831DB}" destId="{100CDD57-247B-4C4B-AB10-9ED9FA17874F}" srcOrd="0" destOrd="0" presId="urn:microsoft.com/office/officeart/2005/8/layout/target3"/>
    <dgm:cxn modelId="{F1B4D160-3D90-4DFE-BD00-95FE40BF72CD}" srcId="{C7600FE5-DD51-465D-945C-8044055E42B2}" destId="{838CF645-096D-4101-B011-D00E0A0AD697}" srcOrd="0" destOrd="0" parTransId="{2D7BD09D-33F2-44B5-BC28-15B4A4136A59}" sibTransId="{CE6E5584-712B-4D6E-ADB5-6C78E05ED9B6}"/>
    <dgm:cxn modelId="{DD3A1082-CC80-418E-B2CF-FD6234B51861}" type="presOf" srcId="{7B339466-1899-4550-9817-BE665026285E}" destId="{91BAF522-AFFC-49FA-A56A-8CFB6CA25718}" srcOrd="0" destOrd="0" presId="urn:microsoft.com/office/officeart/2005/8/layout/target3"/>
    <dgm:cxn modelId="{AA49CE4E-D8C8-48EA-9D36-28BE7DD743C4}" srcId="{C7600FE5-DD51-465D-945C-8044055E42B2}" destId="{7C18EB0B-1839-4697-ABFF-026D7DB831DB}" srcOrd="2" destOrd="0" parTransId="{E9F77A3A-23FE-4084-BB0C-BD26F5C68B0F}" sibTransId="{FF92E89D-12A4-49B3-B479-35A7E9ABF9D0}"/>
    <dgm:cxn modelId="{0149165C-51E4-4B28-96CE-F34363B71762}" srcId="{C7600FE5-DD51-465D-945C-8044055E42B2}" destId="{7B339466-1899-4550-9817-BE665026285E}" srcOrd="1" destOrd="0" parTransId="{ED903100-B1B9-440C-89C9-5AF38EF8A635}" sibTransId="{59B0E4B7-4596-4F84-AB56-9E67BF8F0F4A}"/>
    <dgm:cxn modelId="{322E3AA5-E849-49DA-8F98-77E58EA79CB7}" type="presOf" srcId="{838CF645-096D-4101-B011-D00E0A0AD697}" destId="{D4140E5D-E9E3-48BE-AB78-727ACE31056A}" srcOrd="0" destOrd="0" presId="urn:microsoft.com/office/officeart/2005/8/layout/target3"/>
    <dgm:cxn modelId="{915232BA-878D-49CF-A983-C7B0B51CE9D0}" type="presOf" srcId="{838CF645-096D-4101-B011-D00E0A0AD697}" destId="{B1AAA4F5-39FC-429F-AA1E-8D20D19E1EEA}" srcOrd="1" destOrd="0" presId="urn:microsoft.com/office/officeart/2005/8/layout/target3"/>
    <dgm:cxn modelId="{D57B061A-F120-4305-BE9C-E775B977C35E}" type="presParOf" srcId="{D6122960-CCB5-44E2-A25C-A914BCBA02BA}" destId="{F3D049FD-C3F5-4BD6-9B54-32A6B0629151}" srcOrd="0" destOrd="0" presId="urn:microsoft.com/office/officeart/2005/8/layout/target3"/>
    <dgm:cxn modelId="{3B062A9A-367E-4A2E-A079-C55055FB4B46}" type="presParOf" srcId="{D6122960-CCB5-44E2-A25C-A914BCBA02BA}" destId="{FFACF46F-885A-4CC9-A40D-C8D4CF8A5797}" srcOrd="1" destOrd="0" presId="urn:microsoft.com/office/officeart/2005/8/layout/target3"/>
    <dgm:cxn modelId="{A95CB7A3-7A0B-47C8-B565-6D1D1961FC0E}" type="presParOf" srcId="{D6122960-CCB5-44E2-A25C-A914BCBA02BA}" destId="{D4140E5D-E9E3-48BE-AB78-727ACE31056A}" srcOrd="2" destOrd="0" presId="urn:microsoft.com/office/officeart/2005/8/layout/target3"/>
    <dgm:cxn modelId="{64F81983-236A-462F-9B30-497D4EFFB819}" type="presParOf" srcId="{D6122960-CCB5-44E2-A25C-A914BCBA02BA}" destId="{2864912E-76BA-4DC0-B329-15F974570CA6}" srcOrd="3" destOrd="0" presId="urn:microsoft.com/office/officeart/2005/8/layout/target3"/>
    <dgm:cxn modelId="{F3DCA9B1-1E0F-45A4-9270-33EA84695A1B}" type="presParOf" srcId="{D6122960-CCB5-44E2-A25C-A914BCBA02BA}" destId="{25632E89-BD99-4ECF-B3C2-CDB42586F6D6}" srcOrd="4" destOrd="0" presId="urn:microsoft.com/office/officeart/2005/8/layout/target3"/>
    <dgm:cxn modelId="{8EA95ECA-4AC1-406C-9DF7-8B86CA42FFDF}" type="presParOf" srcId="{D6122960-CCB5-44E2-A25C-A914BCBA02BA}" destId="{91BAF522-AFFC-49FA-A56A-8CFB6CA25718}" srcOrd="5" destOrd="0" presId="urn:microsoft.com/office/officeart/2005/8/layout/target3"/>
    <dgm:cxn modelId="{CD79830C-2F7E-45CA-98A2-9F1D2867EDCA}" type="presParOf" srcId="{D6122960-CCB5-44E2-A25C-A914BCBA02BA}" destId="{7F27ED74-8D3F-40D5-AB1C-11364391737F}" srcOrd="6" destOrd="0" presId="urn:microsoft.com/office/officeart/2005/8/layout/target3"/>
    <dgm:cxn modelId="{6BAD78FD-E653-44EE-A3C6-D61530CCA16E}" type="presParOf" srcId="{D6122960-CCB5-44E2-A25C-A914BCBA02BA}" destId="{032D4825-2D8F-4CBB-BBA1-0922BE1F3F4B}" srcOrd="7" destOrd="0" presId="urn:microsoft.com/office/officeart/2005/8/layout/target3"/>
    <dgm:cxn modelId="{85E04BE5-7075-42B9-BF24-18665237EA93}" type="presParOf" srcId="{D6122960-CCB5-44E2-A25C-A914BCBA02BA}" destId="{100CDD57-247B-4C4B-AB10-9ED9FA17874F}" srcOrd="8" destOrd="0" presId="urn:microsoft.com/office/officeart/2005/8/layout/target3"/>
    <dgm:cxn modelId="{0E5AF9F8-4A3E-4348-AAE8-4DE833F10AAD}" type="presParOf" srcId="{D6122960-CCB5-44E2-A25C-A914BCBA02BA}" destId="{B1AAA4F5-39FC-429F-AA1E-8D20D19E1EEA}" srcOrd="9" destOrd="0" presId="urn:microsoft.com/office/officeart/2005/8/layout/target3"/>
    <dgm:cxn modelId="{82A5231B-3072-4BB6-A79C-A6A4EB1EB651}" type="presParOf" srcId="{D6122960-CCB5-44E2-A25C-A914BCBA02BA}" destId="{8CB8C230-2C8A-440D-A32E-EDCEDAA6CAEB}" srcOrd="10" destOrd="0" presId="urn:microsoft.com/office/officeart/2005/8/layout/target3"/>
    <dgm:cxn modelId="{0355C109-7CE7-4E6C-93CE-962EA9D87559}" type="presParOf" srcId="{D6122960-CCB5-44E2-A25C-A914BCBA02BA}" destId="{E598418A-AA5B-4E46-AD99-50CD6C643E90}"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a:solidFill>
          <a:schemeClr val="accent5">
            <a:lumMod val="75000"/>
          </a:schemeClr>
        </a:solidFill>
      </dgm:spPr>
      <dgm:t>
        <a:bodyPr/>
        <a:lstStyle/>
        <a:p>
          <a:pPr algn="just"/>
          <a:r>
            <a:rPr lang="ru-RU" b="1" dirty="0" smtClean="0"/>
            <a:t>Ботаник </a:t>
          </a:r>
          <a:r>
            <a:rPr lang="ru-RU" b="1" dirty="0" err="1" smtClean="0"/>
            <a:t>таърифи</a:t>
          </a:r>
          <a:r>
            <a:rPr lang="ru-RU" dirty="0" smtClean="0"/>
            <a:t>.</a:t>
          </a:r>
          <a:endParaRPr lang="ru-RU" b="1" i="1"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b="1" i="1">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b="1" i="1">
            <a:latin typeface="Times New Roman" pitchFamily="18" charset="0"/>
            <a:cs typeface="Times New Roman" pitchFamily="18" charset="0"/>
          </a:endParaRPr>
        </a:p>
      </dgm:t>
    </dgm:pt>
    <dgm:pt modelId="{312B9663-67DD-4BF0-8671-ACD17F5C18E1}">
      <dgm:prSet phldrT="[Текст]"/>
      <dgm:spPr/>
      <dgm:t>
        <a:bodyPr/>
        <a:lstStyle/>
        <a:p>
          <a:pPr algn="just"/>
          <a:r>
            <a:rPr lang="uz-Cyrl-UZ" b="1" i="1" dirty="0" smtClean="0"/>
            <a:t> </a:t>
          </a:r>
          <a:r>
            <a:rPr lang="uz-Cyrl-UZ" dirty="0" smtClean="0"/>
            <a:t>Оддий пиёз (А.сера L.) - пиёзбоши қисқарган поядан иборат. </a:t>
          </a:r>
          <a:r>
            <a:rPr lang="ru-RU" dirty="0" err="1" smtClean="0"/>
            <a:t>Унда</a:t>
          </a:r>
          <a:r>
            <a:rPr lang="ru-RU" dirty="0" smtClean="0"/>
            <a:t> </a:t>
          </a:r>
          <a:r>
            <a:rPr lang="ru-RU" dirty="0" err="1" smtClean="0"/>
            <a:t>битта</a:t>
          </a:r>
          <a:r>
            <a:rPr lang="ru-RU" dirty="0" smtClean="0"/>
            <a:t> </a:t>
          </a:r>
          <a:r>
            <a:rPr lang="ru-RU" dirty="0" err="1" smtClean="0"/>
            <a:t>ёки</a:t>
          </a:r>
          <a:r>
            <a:rPr lang="ru-RU" dirty="0" smtClean="0"/>
            <a:t> </a:t>
          </a:r>
          <a:r>
            <a:rPr lang="ru-RU" dirty="0" err="1" smtClean="0"/>
            <a:t>бир</a:t>
          </a:r>
          <a:r>
            <a:rPr lang="ru-RU" dirty="0" smtClean="0"/>
            <a:t> </a:t>
          </a:r>
          <a:r>
            <a:rPr lang="ru-RU" dirty="0" err="1" smtClean="0"/>
            <a:t>нечта</a:t>
          </a:r>
          <a:r>
            <a:rPr lang="ru-RU" dirty="0" smtClean="0"/>
            <a:t> </a:t>
          </a:r>
          <a:r>
            <a:rPr lang="ru-RU" dirty="0" err="1" smtClean="0"/>
            <a:t>генератив</a:t>
          </a:r>
          <a:r>
            <a:rPr lang="ru-RU" dirty="0" smtClean="0"/>
            <a:t> </a:t>
          </a:r>
          <a:r>
            <a:rPr lang="ru-RU" dirty="0" err="1" smtClean="0"/>
            <a:t>ва</a:t>
          </a:r>
          <a:r>
            <a:rPr lang="ru-RU" dirty="0" smtClean="0"/>
            <a:t> </a:t>
          </a:r>
          <a:r>
            <a:rPr lang="ru-RU" dirty="0" err="1" smtClean="0"/>
            <a:t>вегетатив</a:t>
          </a:r>
          <a:r>
            <a:rPr lang="ru-RU" dirty="0" smtClean="0"/>
            <a:t> </a:t>
          </a:r>
          <a:r>
            <a:rPr lang="ru-RU" dirty="0" err="1" smtClean="0"/>
            <a:t>куртаклар</a:t>
          </a:r>
          <a:r>
            <a:rPr lang="ru-RU" dirty="0" smtClean="0"/>
            <a:t> </a:t>
          </a:r>
          <a:r>
            <a:rPr lang="ru-RU" dirty="0" err="1" smtClean="0"/>
            <a:t>жойлашади</a:t>
          </a:r>
          <a:r>
            <a:rPr lang="ru-RU" dirty="0" smtClean="0"/>
            <a:t>. </a:t>
          </a:r>
          <a:r>
            <a:rPr lang="ru-RU" dirty="0" err="1" smtClean="0"/>
            <a:t>Генеретив</a:t>
          </a:r>
          <a:r>
            <a:rPr lang="ru-RU" dirty="0" smtClean="0"/>
            <a:t> </a:t>
          </a:r>
          <a:r>
            <a:rPr lang="ru-RU" dirty="0" err="1" smtClean="0"/>
            <a:t>куртаклардан</a:t>
          </a:r>
          <a:r>
            <a:rPr lang="ru-RU" dirty="0" smtClean="0"/>
            <a:t> </a:t>
          </a:r>
          <a:r>
            <a:rPr lang="ru-RU" dirty="0" err="1" smtClean="0"/>
            <a:t>қулай</a:t>
          </a:r>
          <a:r>
            <a:rPr lang="ru-RU" dirty="0" smtClean="0"/>
            <a:t> </a:t>
          </a:r>
          <a:r>
            <a:rPr lang="ru-RU" dirty="0" err="1" smtClean="0"/>
            <a:t>шароит</a:t>
          </a:r>
          <a:r>
            <a:rPr lang="ru-RU" dirty="0" smtClean="0"/>
            <a:t> </a:t>
          </a:r>
          <a:r>
            <a:rPr lang="ru-RU" dirty="0" err="1" smtClean="0"/>
            <a:t>бўлганда</a:t>
          </a:r>
          <a:r>
            <a:rPr lang="ru-RU" dirty="0" smtClean="0"/>
            <a:t> </a:t>
          </a:r>
          <a:r>
            <a:rPr lang="ru-RU" dirty="0" err="1" smtClean="0"/>
            <a:t>гулпоя</a:t>
          </a:r>
          <a:r>
            <a:rPr lang="ru-RU" dirty="0" smtClean="0"/>
            <a:t> </a:t>
          </a:r>
          <a:r>
            <a:rPr lang="ru-RU" dirty="0" err="1" smtClean="0"/>
            <a:t>ривожланади</a:t>
          </a:r>
          <a:r>
            <a:rPr lang="ru-RU" dirty="0" smtClean="0"/>
            <a:t>. </a:t>
          </a:r>
          <a:r>
            <a:rPr lang="ru-RU" dirty="0" err="1" smtClean="0"/>
            <a:t>Гулпоядан</a:t>
          </a:r>
          <a:r>
            <a:rPr lang="ru-RU" dirty="0" smtClean="0"/>
            <a:t> гул </a:t>
          </a:r>
          <a:r>
            <a:rPr lang="ru-RU" dirty="0" err="1" smtClean="0"/>
            <a:t>ва</a:t>
          </a:r>
          <a:r>
            <a:rPr lang="ru-RU" dirty="0" smtClean="0"/>
            <a:t> </a:t>
          </a:r>
          <a:r>
            <a:rPr lang="ru-RU" dirty="0" err="1" smtClean="0"/>
            <a:t>уруғ</a:t>
          </a:r>
          <a:r>
            <a:rPr lang="ru-RU" dirty="0" smtClean="0"/>
            <a:t> </a:t>
          </a:r>
          <a:r>
            <a:rPr lang="ru-RU" dirty="0" err="1" smtClean="0"/>
            <a:t>ҳосил</a:t>
          </a:r>
          <a:r>
            <a:rPr lang="ru-RU" dirty="0" smtClean="0"/>
            <a:t> </a:t>
          </a:r>
          <a:r>
            <a:rPr lang="ru-RU" dirty="0" err="1" smtClean="0"/>
            <a:t>бўлади</a:t>
          </a:r>
          <a:r>
            <a:rPr lang="ru-RU" dirty="0" smtClean="0"/>
            <a:t>. </a:t>
          </a:r>
          <a:r>
            <a:rPr lang="ru-RU" dirty="0" err="1" smtClean="0"/>
            <a:t>Вегетатив</a:t>
          </a:r>
          <a:r>
            <a:rPr lang="ru-RU" dirty="0" smtClean="0"/>
            <a:t> </a:t>
          </a:r>
          <a:r>
            <a:rPr lang="ru-RU" dirty="0" err="1" smtClean="0"/>
            <a:t>куртаклардан</a:t>
          </a:r>
          <a:r>
            <a:rPr lang="ru-RU" dirty="0" smtClean="0"/>
            <a:t> </a:t>
          </a:r>
          <a:r>
            <a:rPr lang="ru-RU" dirty="0" err="1" smtClean="0"/>
            <a:t>эса</a:t>
          </a:r>
          <a:r>
            <a:rPr lang="ru-RU" dirty="0" smtClean="0"/>
            <a:t> </a:t>
          </a:r>
          <a:r>
            <a:rPr lang="ru-RU" dirty="0" err="1" smtClean="0"/>
            <a:t>янги</a:t>
          </a:r>
          <a:r>
            <a:rPr lang="ru-RU" dirty="0" smtClean="0"/>
            <a:t> </a:t>
          </a:r>
          <a:r>
            <a:rPr lang="ru-RU" dirty="0" err="1" smtClean="0"/>
            <a:t>пиёзбош</a:t>
          </a:r>
          <a:r>
            <a:rPr lang="ru-RU" dirty="0" smtClean="0"/>
            <a:t> </a:t>
          </a:r>
          <a:r>
            <a:rPr lang="ru-RU" dirty="0" err="1" smtClean="0"/>
            <a:t>шаклланади</a:t>
          </a:r>
          <a:r>
            <a:rPr lang="ru-RU" dirty="0" smtClean="0"/>
            <a:t>. </a:t>
          </a:r>
          <a:r>
            <a:rPr lang="ru-RU" dirty="0" err="1" smtClean="0"/>
            <a:t>Бошланғич</a:t>
          </a:r>
          <a:r>
            <a:rPr lang="ru-RU" dirty="0" smtClean="0"/>
            <a:t> </a:t>
          </a:r>
          <a:r>
            <a:rPr lang="ru-RU" dirty="0" err="1" smtClean="0"/>
            <a:t>генератив</a:t>
          </a:r>
          <a:r>
            <a:rPr lang="ru-RU" dirty="0" smtClean="0"/>
            <a:t> </a:t>
          </a:r>
          <a:r>
            <a:rPr lang="ru-RU" dirty="0" err="1" smtClean="0"/>
            <a:t>ва</a:t>
          </a:r>
          <a:r>
            <a:rPr lang="ru-RU" dirty="0" smtClean="0"/>
            <a:t> </a:t>
          </a:r>
          <a:r>
            <a:rPr lang="ru-RU" dirty="0" err="1" smtClean="0"/>
            <a:t>вегетатив</a:t>
          </a:r>
          <a:r>
            <a:rPr lang="ru-RU" dirty="0" smtClean="0"/>
            <a:t> </a:t>
          </a:r>
          <a:r>
            <a:rPr lang="ru-RU" dirty="0" err="1" smtClean="0"/>
            <a:t>куртаклар</a:t>
          </a:r>
          <a:r>
            <a:rPr lang="ru-RU" dirty="0" smtClean="0"/>
            <a:t> </a:t>
          </a:r>
          <a:r>
            <a:rPr lang="ru-RU" dirty="0" err="1" smtClean="0"/>
            <a:t>қалин</a:t>
          </a:r>
          <a:r>
            <a:rPr lang="ru-RU" dirty="0" smtClean="0"/>
            <a:t> </a:t>
          </a:r>
          <a:r>
            <a:rPr lang="ru-RU" dirty="0" err="1" smtClean="0"/>
            <a:t>этли</a:t>
          </a:r>
          <a:r>
            <a:rPr lang="ru-RU" dirty="0" smtClean="0"/>
            <a:t>, </a:t>
          </a:r>
          <a:r>
            <a:rPr lang="ru-RU" dirty="0" err="1" smtClean="0"/>
            <a:t>ширали</a:t>
          </a:r>
          <a:r>
            <a:rPr lang="ru-RU" dirty="0" smtClean="0"/>
            <a:t> </a:t>
          </a:r>
          <a:r>
            <a:rPr lang="ru-RU" dirty="0" err="1" smtClean="0"/>
            <a:t>қобиқлар</a:t>
          </a:r>
          <a:r>
            <a:rPr lang="ru-RU" dirty="0" smtClean="0"/>
            <a:t> </a:t>
          </a:r>
          <a:r>
            <a:rPr lang="ru-RU" dirty="0" err="1" smtClean="0"/>
            <a:t>билан</a:t>
          </a:r>
          <a:r>
            <a:rPr lang="ru-RU" dirty="0" smtClean="0"/>
            <a:t> </a:t>
          </a:r>
          <a:r>
            <a:rPr lang="ru-RU" dirty="0" err="1" smtClean="0"/>
            <a:t>қопланган</a:t>
          </a:r>
          <a:r>
            <a:rPr lang="ru-RU" dirty="0" smtClean="0"/>
            <a:t>. </a:t>
          </a:r>
          <a:r>
            <a:rPr lang="ru-RU" dirty="0" err="1" smtClean="0"/>
            <a:t>Бу</a:t>
          </a:r>
          <a:r>
            <a:rPr lang="ru-RU" dirty="0" smtClean="0"/>
            <a:t> </a:t>
          </a:r>
          <a:r>
            <a:rPr lang="ru-RU" dirty="0" err="1" smtClean="0"/>
            <a:t>қобиқлар</a:t>
          </a:r>
          <a:r>
            <a:rPr lang="ru-RU" dirty="0" smtClean="0"/>
            <a:t> </a:t>
          </a:r>
          <a:r>
            <a:rPr lang="ru-RU" dirty="0" err="1" smtClean="0"/>
            <a:t>шакли</a:t>
          </a:r>
          <a:r>
            <a:rPr lang="ru-RU" dirty="0" smtClean="0"/>
            <a:t> </a:t>
          </a:r>
          <a:r>
            <a:rPr lang="ru-RU" dirty="0" err="1" smtClean="0"/>
            <a:t>ўзгарган</a:t>
          </a:r>
          <a:r>
            <a:rPr lang="ru-RU" dirty="0" smtClean="0"/>
            <a:t> </a:t>
          </a:r>
          <a:r>
            <a:rPr lang="ru-RU" dirty="0" err="1" smtClean="0"/>
            <a:t>барглар</a:t>
          </a:r>
          <a:r>
            <a:rPr lang="ru-RU" dirty="0" smtClean="0"/>
            <a:t> </a:t>
          </a:r>
          <a:r>
            <a:rPr lang="ru-RU" dirty="0" err="1" smtClean="0"/>
            <a:t>бўлиб</a:t>
          </a:r>
          <a:r>
            <a:rPr lang="ru-RU" dirty="0" smtClean="0"/>
            <a:t>, запас </a:t>
          </a:r>
          <a:r>
            <a:rPr lang="ru-RU" dirty="0" err="1" smtClean="0"/>
            <a:t>озиқ</a:t>
          </a:r>
          <a:r>
            <a:rPr lang="ru-RU" dirty="0" smtClean="0"/>
            <a:t> </a:t>
          </a:r>
          <a:r>
            <a:rPr lang="ru-RU" dirty="0" err="1" smtClean="0"/>
            <a:t>моддалар</a:t>
          </a:r>
          <a:r>
            <a:rPr lang="ru-RU" dirty="0" smtClean="0"/>
            <a:t> </a:t>
          </a:r>
          <a:r>
            <a:rPr lang="ru-RU" dirty="0" err="1" smtClean="0"/>
            <a:t>тўпланадиган</a:t>
          </a:r>
          <a:r>
            <a:rPr lang="ru-RU" dirty="0" smtClean="0"/>
            <a:t> </a:t>
          </a:r>
          <a:r>
            <a:rPr lang="ru-RU" dirty="0" err="1" smtClean="0"/>
            <a:t>жойдир</a:t>
          </a:r>
          <a:r>
            <a:rPr lang="ru-RU" dirty="0" smtClean="0"/>
            <a:t>. </a:t>
          </a:r>
          <a:r>
            <a:rPr lang="ru-RU" dirty="0" err="1" smtClean="0"/>
            <a:t>Улардан</a:t>
          </a:r>
          <a:r>
            <a:rPr lang="ru-RU" dirty="0" smtClean="0"/>
            <a:t> </a:t>
          </a:r>
          <a:r>
            <a:rPr lang="ru-RU" dirty="0" err="1" smtClean="0"/>
            <a:t>баьзи</a:t>
          </a:r>
          <a:r>
            <a:rPr lang="ru-RU" dirty="0" smtClean="0"/>
            <a:t> </a:t>
          </a:r>
          <a:r>
            <a:rPr lang="ru-RU" dirty="0" err="1" smtClean="0"/>
            <a:t>очиқлари</a:t>
          </a:r>
          <a:r>
            <a:rPr lang="ru-RU" dirty="0" smtClean="0"/>
            <a:t> </a:t>
          </a:r>
          <a:r>
            <a:rPr lang="ru-RU" dirty="0" err="1" smtClean="0"/>
            <a:t>пиёзбошдан</a:t>
          </a:r>
          <a:r>
            <a:rPr lang="ru-RU" dirty="0" smtClean="0"/>
            <a:t> </a:t>
          </a:r>
          <a:r>
            <a:rPr lang="ru-RU" dirty="0" err="1" smtClean="0"/>
            <a:t>яшил</a:t>
          </a:r>
          <a:r>
            <a:rPr lang="ru-RU" dirty="0" smtClean="0"/>
            <a:t> </a:t>
          </a:r>
          <a:r>
            <a:rPr lang="ru-RU" dirty="0" err="1" smtClean="0"/>
            <a:t>найсимон</a:t>
          </a:r>
          <a:r>
            <a:rPr lang="ru-RU" dirty="0" smtClean="0"/>
            <a:t> </a:t>
          </a:r>
          <a:r>
            <a:rPr lang="ru-RU" dirty="0" err="1" smtClean="0"/>
            <a:t>барглар</a:t>
          </a:r>
          <a:r>
            <a:rPr lang="ru-RU" dirty="0" smtClean="0"/>
            <a:t> </a:t>
          </a:r>
          <a:r>
            <a:rPr lang="ru-RU" dirty="0" err="1" smtClean="0"/>
            <a:t>ҳоли</a:t>
          </a:r>
          <a:r>
            <a:rPr lang="uz-Cyrl-UZ" dirty="0" smtClean="0"/>
            <a:t>да</a:t>
          </a:r>
          <a:r>
            <a:rPr lang="ru-RU" dirty="0" smtClean="0"/>
            <a:t> </a:t>
          </a:r>
          <a:r>
            <a:rPr lang="ru-RU" dirty="0" err="1" smtClean="0"/>
            <a:t>чиқади</a:t>
          </a:r>
          <a:r>
            <a:rPr lang="ru-RU" dirty="0" smtClean="0"/>
            <a:t>, </a:t>
          </a:r>
          <a:r>
            <a:rPr lang="ru-RU" dirty="0" err="1" smtClean="0"/>
            <a:t>қолган</a:t>
          </a:r>
          <a:r>
            <a:rPr lang="ru-RU" dirty="0" smtClean="0"/>
            <a:t> </a:t>
          </a:r>
          <a:r>
            <a:rPr lang="ru-RU" dirty="0" err="1" smtClean="0"/>
            <a:t>ёпиқлари</a:t>
          </a:r>
          <a:r>
            <a:rPr lang="ru-RU" dirty="0" smtClean="0"/>
            <a:t> </a:t>
          </a:r>
          <a:r>
            <a:rPr lang="ru-RU" dirty="0" err="1" smtClean="0"/>
            <a:t>эса</a:t>
          </a:r>
          <a:r>
            <a:rPr lang="ru-RU" dirty="0" smtClean="0"/>
            <a:t> </a:t>
          </a:r>
          <a:r>
            <a:rPr lang="ru-RU" dirty="0" err="1" smtClean="0"/>
            <a:t>пиёзбошда</a:t>
          </a:r>
          <a:r>
            <a:rPr lang="ru-RU" dirty="0" smtClean="0"/>
            <a:t> </a:t>
          </a:r>
          <a:r>
            <a:rPr lang="ru-RU" dirty="0" err="1" smtClean="0"/>
            <a:t>ривожланаётган</a:t>
          </a:r>
          <a:r>
            <a:rPr lang="ru-RU" dirty="0" smtClean="0"/>
            <a:t> </a:t>
          </a:r>
          <a:r>
            <a:rPr lang="ru-RU" dirty="0" err="1" smtClean="0"/>
            <a:t>куртаклар</a:t>
          </a:r>
          <a:r>
            <a:rPr lang="ru-RU" dirty="0" smtClean="0"/>
            <a:t> </a:t>
          </a:r>
          <a:r>
            <a:rPr lang="ru-RU" dirty="0" err="1" smtClean="0"/>
            <a:t>озиқланиши</a:t>
          </a:r>
          <a:r>
            <a:rPr lang="ru-RU" dirty="0" smtClean="0"/>
            <a:t> </a:t>
          </a:r>
          <a:r>
            <a:rPr lang="ru-RU" dirty="0" err="1" smtClean="0"/>
            <a:t>учун</a:t>
          </a:r>
          <a:r>
            <a:rPr lang="ru-RU" dirty="0" smtClean="0"/>
            <a:t> </a:t>
          </a:r>
          <a:r>
            <a:rPr lang="ru-RU" dirty="0" err="1" smtClean="0"/>
            <a:t>са</a:t>
          </a:r>
          <a:r>
            <a:rPr lang="uz-Cyrl-UZ" dirty="0" smtClean="0"/>
            <a:t>р</a:t>
          </a:r>
          <a:r>
            <a:rPr lang="ru-RU" dirty="0" err="1" smtClean="0"/>
            <a:t>фланади</a:t>
          </a:r>
          <a:r>
            <a:rPr lang="ru-RU" dirty="0" smtClean="0"/>
            <a:t>.</a:t>
          </a:r>
          <a:endParaRPr lang="ru-RU" b="1" i="1"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b="1" i="1">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b="1" i="1">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145E4ED2-874E-410B-935C-481DAA7E51E6}"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963BD3F4-ED63-461F-8B9C-DE6D169AC55B}" type="presOf" srcId="{312B9663-67DD-4BF0-8671-ACD17F5C18E1}" destId="{3102073A-0B37-4EE7-9FB6-C679253A425E}" srcOrd="0" destOrd="0" presId="urn:microsoft.com/office/officeart/2005/8/layout/vList2"/>
    <dgm:cxn modelId="{A6B54CF5-7FE1-43F2-8EF4-C849437963EC}" type="presOf" srcId="{8C446D5B-F40C-47A7-AA82-4959E8CB408D}" destId="{E9240949-51E6-49B1-BC58-DA8E36260ED3}" srcOrd="0" destOrd="0" presId="urn:microsoft.com/office/officeart/2005/8/layout/vList2"/>
    <dgm:cxn modelId="{C9E6D102-6B90-4AB2-A0C5-7431F1190994}" type="presParOf" srcId="{E9240949-51E6-49B1-BC58-DA8E36260ED3}" destId="{494A0A28-AC71-410E-9A09-98494374006B}" srcOrd="0" destOrd="0" presId="urn:microsoft.com/office/officeart/2005/8/layout/vList2"/>
    <dgm:cxn modelId="{5394638F-8F1A-4651-A6D1-043DE6071D85}"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D39011C-9AFC-4A8B-9810-D269062E008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A5C02FDC-84EF-4F1D-9875-3D7C1435C00D}">
      <dgm:prSet phldrT="[Текст]" custT="1"/>
      <dgm:spPr/>
      <dgm:t>
        <a:bodyPr/>
        <a:lstStyle/>
        <a:p>
          <a:r>
            <a:rPr lang="ru-RU" sz="3200" b="1" dirty="0" err="1" smtClean="0"/>
            <a:t>Жанубий</a:t>
          </a:r>
          <a:r>
            <a:rPr lang="ru-RU" sz="3200" b="1" dirty="0" smtClean="0"/>
            <a:t> </a:t>
          </a:r>
          <a:r>
            <a:rPr lang="ru-RU" sz="3200" b="1" dirty="0" err="1" smtClean="0"/>
            <a:t>кенжа</a:t>
          </a:r>
          <a:r>
            <a:rPr lang="ru-RU" sz="3200" b="1" dirty="0" smtClean="0"/>
            <a:t> тур</a:t>
          </a:r>
          <a:r>
            <a:rPr lang="ru-RU" sz="4000" b="1" dirty="0" smtClean="0"/>
            <a:t>.</a:t>
          </a:r>
          <a:endParaRPr lang="ru-RU" sz="4000" dirty="0"/>
        </a:p>
      </dgm:t>
    </dgm:pt>
    <dgm:pt modelId="{5B7BF0B6-0E33-4E26-907D-D9E862FB0A93}" type="parTrans" cxnId="{03898D78-1F9A-498E-AA98-807EE325D661}">
      <dgm:prSet/>
      <dgm:spPr/>
      <dgm:t>
        <a:bodyPr/>
        <a:lstStyle/>
        <a:p>
          <a:endParaRPr lang="ru-RU"/>
        </a:p>
      </dgm:t>
    </dgm:pt>
    <dgm:pt modelId="{D93F362C-C859-450B-82A3-CE697B08B0E4}" type="sibTrans" cxnId="{03898D78-1F9A-498E-AA98-807EE325D661}">
      <dgm:prSet/>
      <dgm:spPr/>
      <dgm:t>
        <a:bodyPr/>
        <a:lstStyle/>
        <a:p>
          <a:endParaRPr lang="ru-RU"/>
        </a:p>
      </dgm:t>
    </dgm:pt>
    <dgm:pt modelId="{FE1CE919-354F-4F22-B523-E1F965026748}">
      <dgm:prSet phldrT="[Текст]" custT="1"/>
      <dgm:spPr/>
      <dgm:t>
        <a:bodyPr/>
        <a:lstStyle/>
        <a:p>
          <a:pPr algn="just"/>
          <a:r>
            <a:rPr lang="ru-RU" sz="1600" dirty="0" err="1" smtClean="0"/>
            <a:t>Бу</a:t>
          </a:r>
          <a:r>
            <a:rPr lang="ru-RU" sz="1600" dirty="0" smtClean="0"/>
            <a:t> </a:t>
          </a:r>
          <a:r>
            <a:rPr lang="ru-RU" sz="1600" dirty="0" err="1" smtClean="0"/>
            <a:t>турга</a:t>
          </a:r>
          <a:r>
            <a:rPr lang="ru-RU" sz="1600" dirty="0" smtClean="0"/>
            <a:t> </a:t>
          </a:r>
          <a:r>
            <a:rPr lang="ru-RU" sz="1600" dirty="0" err="1" smtClean="0"/>
            <a:t>Европанинг</a:t>
          </a:r>
          <a:r>
            <a:rPr lang="ru-RU" sz="1600" dirty="0" smtClean="0"/>
            <a:t> </a:t>
          </a:r>
          <a:r>
            <a:rPr lang="ru-RU" sz="1600" dirty="0" err="1" smtClean="0"/>
            <a:t>жанубида</a:t>
          </a:r>
          <a:r>
            <a:rPr lang="ru-RU" sz="1600" dirty="0" smtClean="0"/>
            <a:t>, </a:t>
          </a:r>
          <a:r>
            <a:rPr lang="ru-RU" sz="1600" dirty="0" err="1" smtClean="0"/>
            <a:t>Афғонистонда</a:t>
          </a:r>
          <a:r>
            <a:rPr lang="ru-RU" sz="1600" dirty="0" smtClean="0"/>
            <a:t>, </a:t>
          </a:r>
          <a:r>
            <a:rPr lang="ru-RU" sz="1600" dirty="0" err="1" smtClean="0"/>
            <a:t>Эронда</a:t>
          </a:r>
          <a:r>
            <a:rPr lang="ru-RU" sz="1600" dirty="0" smtClean="0"/>
            <a:t>, </a:t>
          </a:r>
          <a:r>
            <a:rPr lang="ru-RU" sz="1600" dirty="0" err="1" smtClean="0"/>
            <a:t>Ироқда</a:t>
          </a:r>
          <a:r>
            <a:rPr lang="ru-RU" sz="1600" dirty="0" smtClean="0"/>
            <a:t>, </a:t>
          </a:r>
          <a:r>
            <a:rPr lang="ru-RU" sz="1600" dirty="0" err="1" smtClean="0"/>
            <a:t>Ўрта</a:t>
          </a:r>
          <a:r>
            <a:rPr lang="ru-RU" sz="1600" dirty="0" smtClean="0"/>
            <a:t> </a:t>
          </a:r>
          <a:r>
            <a:rPr lang="ru-RU" sz="1600" dirty="0" err="1" smtClean="0"/>
            <a:t>Осиё</a:t>
          </a:r>
          <a:r>
            <a:rPr lang="ru-RU" sz="1600" dirty="0" smtClean="0"/>
            <a:t> </a:t>
          </a:r>
          <a:r>
            <a:rPr lang="ru-RU" sz="1600" dirty="0" err="1" smtClean="0"/>
            <a:t>ва</a:t>
          </a:r>
          <a:r>
            <a:rPr lang="ru-RU" sz="1600" dirty="0" smtClean="0"/>
            <a:t> </a:t>
          </a:r>
          <a:r>
            <a:rPr lang="ru-RU" sz="1600" dirty="0" err="1" smtClean="0"/>
            <a:t>Кавказда</a:t>
          </a:r>
          <a:r>
            <a:rPr lang="ru-RU" sz="1600" dirty="0" smtClean="0"/>
            <a:t> </a:t>
          </a:r>
          <a:r>
            <a:rPr lang="ru-RU" sz="1600" dirty="0" err="1" smtClean="0"/>
            <a:t>ўстириладиган</a:t>
          </a:r>
          <a:r>
            <a:rPr lang="ru-RU" sz="1600" dirty="0" smtClean="0"/>
            <a:t> </a:t>
          </a:r>
          <a:r>
            <a:rPr lang="ru-RU" sz="1600" dirty="0" err="1" smtClean="0"/>
            <a:t>навлар</a:t>
          </a:r>
          <a:r>
            <a:rPr lang="ru-RU" sz="1600" dirty="0" smtClean="0"/>
            <a:t> </a:t>
          </a:r>
          <a:r>
            <a:rPr lang="ru-RU" sz="1600" dirty="0" err="1" smtClean="0"/>
            <a:t>киради</a:t>
          </a:r>
          <a:r>
            <a:rPr lang="ru-RU" sz="1600" dirty="0" smtClean="0"/>
            <a:t>. </a:t>
          </a:r>
          <a:endParaRPr lang="ru-RU" sz="1600" dirty="0"/>
        </a:p>
      </dgm:t>
    </dgm:pt>
    <dgm:pt modelId="{35D50D85-A705-4889-9CB8-CF3F0E79B924}" type="parTrans" cxnId="{24E32EC3-0AB3-4524-80E8-46D295B00A5A}">
      <dgm:prSet/>
      <dgm:spPr/>
      <dgm:t>
        <a:bodyPr/>
        <a:lstStyle/>
        <a:p>
          <a:endParaRPr lang="ru-RU"/>
        </a:p>
      </dgm:t>
    </dgm:pt>
    <dgm:pt modelId="{E3112300-D64E-4A9E-B37B-2B6446AD73DB}" type="sibTrans" cxnId="{24E32EC3-0AB3-4524-80E8-46D295B00A5A}">
      <dgm:prSet/>
      <dgm:spPr/>
      <dgm:t>
        <a:bodyPr/>
        <a:lstStyle/>
        <a:p>
          <a:endParaRPr lang="ru-RU"/>
        </a:p>
      </dgm:t>
    </dgm:pt>
    <dgm:pt modelId="{2DC24CEF-59A3-42F6-8B7F-6D30E23136FF}">
      <dgm:prSet phldrT="[Текст]" custT="1"/>
      <dgm:spPr/>
      <dgm:t>
        <a:bodyPr/>
        <a:lstStyle/>
        <a:p>
          <a:r>
            <a:rPr lang="ru-RU" sz="3200" b="1" dirty="0" err="1" smtClean="0"/>
            <a:t>Ғарбий</a:t>
          </a:r>
          <a:r>
            <a:rPr lang="ru-RU" sz="3200" b="1" dirty="0" smtClean="0"/>
            <a:t> </a:t>
          </a:r>
          <a:r>
            <a:rPr lang="ru-RU" sz="3200" b="1" dirty="0" err="1" smtClean="0"/>
            <a:t>кенжа</a:t>
          </a:r>
          <a:r>
            <a:rPr lang="ru-RU" sz="3200" b="1" dirty="0" smtClean="0"/>
            <a:t> тур</a:t>
          </a:r>
          <a:r>
            <a:rPr lang="ru-RU" sz="4000" dirty="0" smtClean="0"/>
            <a:t>.</a:t>
          </a:r>
          <a:endParaRPr lang="ru-RU" sz="4000" dirty="0"/>
        </a:p>
      </dgm:t>
    </dgm:pt>
    <dgm:pt modelId="{8A55C6EA-51FD-4CC2-B62F-F7C9E4445F5F}" type="parTrans" cxnId="{ED4098C8-03E0-43B1-AEC6-96CA8FF1E4BD}">
      <dgm:prSet/>
      <dgm:spPr/>
      <dgm:t>
        <a:bodyPr/>
        <a:lstStyle/>
        <a:p>
          <a:endParaRPr lang="ru-RU"/>
        </a:p>
      </dgm:t>
    </dgm:pt>
    <dgm:pt modelId="{B70851CD-D961-40ED-8DD0-F74DF0F5C873}" type="sibTrans" cxnId="{ED4098C8-03E0-43B1-AEC6-96CA8FF1E4BD}">
      <dgm:prSet/>
      <dgm:spPr/>
      <dgm:t>
        <a:bodyPr/>
        <a:lstStyle/>
        <a:p>
          <a:endParaRPr lang="ru-RU"/>
        </a:p>
      </dgm:t>
    </dgm:pt>
    <dgm:pt modelId="{D6A7A843-6995-4125-A67E-EF3C1810C54D}">
      <dgm:prSet phldrT="[Текст]" custT="1"/>
      <dgm:spPr/>
      <dgm:t>
        <a:bodyPr/>
        <a:lstStyle/>
        <a:p>
          <a:pPr algn="just"/>
          <a:r>
            <a:rPr lang="ru-RU" sz="1600" dirty="0" err="1" smtClean="0"/>
            <a:t>Бунга</a:t>
          </a:r>
          <a:r>
            <a:rPr lang="ru-RU" sz="1600" dirty="0" smtClean="0"/>
            <a:t> </a:t>
          </a:r>
          <a:r>
            <a:rPr lang="ru-RU" sz="1600" dirty="0" err="1" smtClean="0"/>
            <a:t>ўсув</a:t>
          </a:r>
          <a:r>
            <a:rPr lang="ru-RU" sz="1600" dirty="0" smtClean="0"/>
            <a:t> </a:t>
          </a:r>
          <a:r>
            <a:rPr lang="ru-RU" sz="1600" dirty="0" err="1" smtClean="0"/>
            <a:t>даври</a:t>
          </a:r>
          <a:r>
            <a:rPr lang="ru-RU" sz="1600" dirty="0" smtClean="0"/>
            <a:t> 120-160 кун, </a:t>
          </a:r>
          <a:r>
            <a:rPr lang="ru-RU" sz="1600" dirty="0" err="1" smtClean="0"/>
            <a:t>бошланғич</a:t>
          </a:r>
          <a:r>
            <a:rPr lang="ru-RU" sz="1600" dirty="0" smtClean="0"/>
            <a:t> м</a:t>
          </a:r>
          <a:r>
            <a:rPr lang="uz-Cyrl-UZ" sz="1600" dirty="0" smtClean="0"/>
            <a:t>у</a:t>
          </a:r>
          <a:r>
            <a:rPr lang="ru-RU" sz="1600" dirty="0" err="1" smtClean="0"/>
            <a:t>ртаги</a:t>
          </a:r>
          <a:r>
            <a:rPr lang="ru-RU" sz="1600" dirty="0" smtClean="0"/>
            <a:t> </a:t>
          </a:r>
          <a:r>
            <a:rPr lang="ru-RU" sz="1600" dirty="0" err="1" smtClean="0"/>
            <a:t>битта</a:t>
          </a:r>
          <a:r>
            <a:rPr lang="ru-RU" sz="1600" dirty="0" smtClean="0"/>
            <a:t>, </a:t>
          </a:r>
          <a:r>
            <a:rPr lang="ru-RU" sz="1600" dirty="0" err="1" smtClean="0"/>
            <a:t>ўртача</a:t>
          </a:r>
          <a:r>
            <a:rPr lang="ru-RU" sz="1600" dirty="0" smtClean="0"/>
            <a:t> </a:t>
          </a:r>
          <a:r>
            <a:rPr lang="ru-RU" sz="1600" dirty="0" err="1" smtClean="0"/>
            <a:t>ва</a:t>
          </a:r>
          <a:r>
            <a:rPr lang="ru-RU" sz="1600" dirty="0" smtClean="0"/>
            <a:t> бош </a:t>
          </a:r>
          <a:r>
            <a:rPr lang="ru-RU" sz="1600" dirty="0" err="1" smtClean="0"/>
            <a:t>пиёзлари</a:t>
          </a:r>
          <a:r>
            <a:rPr lang="ru-RU" sz="1600" dirty="0" smtClean="0"/>
            <a:t> </a:t>
          </a:r>
          <a:r>
            <a:rPr lang="ru-RU" sz="1600" dirty="0" err="1" smtClean="0"/>
            <a:t>ўртача</a:t>
          </a:r>
          <a:r>
            <a:rPr lang="ru-RU" sz="1600" dirty="0" smtClean="0"/>
            <a:t> </a:t>
          </a:r>
          <a:r>
            <a:rPr lang="ru-RU" sz="1600" dirty="0" err="1" smtClean="0"/>
            <a:t>йирик</a:t>
          </a:r>
          <a:r>
            <a:rPr lang="ru-RU" sz="1600" dirty="0" smtClean="0"/>
            <a:t>, </a:t>
          </a:r>
          <a:r>
            <a:rPr lang="ru-RU" sz="1600" dirty="0" err="1" smtClean="0"/>
            <a:t>турли</a:t>
          </a:r>
          <a:r>
            <a:rPr lang="ru-RU" sz="1600" dirty="0" smtClean="0"/>
            <a:t> </a:t>
          </a:r>
          <a:r>
            <a:rPr lang="ru-RU" sz="1600" dirty="0" err="1" smtClean="0"/>
            <a:t>шаклдаги</a:t>
          </a:r>
          <a:r>
            <a:rPr lang="ru-RU" sz="1600" dirty="0" smtClean="0"/>
            <a:t>, </a:t>
          </a:r>
          <a:r>
            <a:rPr lang="ru-RU" sz="1600" dirty="0" err="1" smtClean="0"/>
            <a:t>сариқ</a:t>
          </a:r>
          <a:r>
            <a:rPr lang="ru-RU" sz="1600" dirty="0" smtClean="0"/>
            <a:t> </a:t>
          </a:r>
          <a:r>
            <a:rPr lang="ru-RU" sz="1600" dirty="0" err="1" smtClean="0"/>
            <a:t>ёки</a:t>
          </a:r>
          <a:r>
            <a:rPr lang="ru-RU" sz="1600" dirty="0" smtClean="0"/>
            <a:t> </a:t>
          </a:r>
          <a:r>
            <a:rPr lang="ru-RU" sz="1600" dirty="0" err="1" smtClean="0"/>
            <a:t>қизил</a:t>
          </a:r>
          <a:r>
            <a:rPr lang="ru-RU" sz="1600" dirty="0" smtClean="0"/>
            <a:t> </a:t>
          </a:r>
          <a:r>
            <a:rPr lang="ru-RU" sz="1600" dirty="0" err="1" smtClean="0"/>
            <a:t>бинафша</a:t>
          </a:r>
          <a:r>
            <a:rPr lang="ru-RU" sz="1600" dirty="0" smtClean="0"/>
            <a:t> </a:t>
          </a:r>
          <a:r>
            <a:rPr lang="ru-RU" sz="1600" dirty="0" err="1" smtClean="0"/>
            <a:t>рангли</a:t>
          </a:r>
          <a:r>
            <a:rPr lang="ru-RU" sz="1600" dirty="0" smtClean="0"/>
            <a:t>, </a:t>
          </a:r>
          <a:r>
            <a:rPr lang="ru-RU" sz="1600" dirty="0" err="1" smtClean="0"/>
            <a:t>таъми</a:t>
          </a:r>
          <a:r>
            <a:rPr lang="ru-RU" sz="1600" dirty="0" smtClean="0"/>
            <a:t> </a:t>
          </a:r>
          <a:r>
            <a:rPr lang="ru-RU" sz="1600" dirty="0" err="1" smtClean="0"/>
            <a:t>аччиқ</a:t>
          </a:r>
          <a:r>
            <a:rPr lang="ru-RU" sz="1600" dirty="0" smtClean="0"/>
            <a:t> </a:t>
          </a:r>
          <a:r>
            <a:rPr lang="ru-RU" sz="1600" dirty="0" err="1" smtClean="0"/>
            <a:t>ёки</a:t>
          </a:r>
          <a:r>
            <a:rPr lang="ru-RU" sz="1600" dirty="0" smtClean="0"/>
            <a:t> ярим </a:t>
          </a:r>
          <a:r>
            <a:rPr lang="ru-RU" sz="1600" dirty="0" err="1" smtClean="0"/>
            <a:t>аччиқ</a:t>
          </a:r>
          <a:r>
            <a:rPr lang="ru-RU" sz="1600" dirty="0" smtClean="0"/>
            <a:t>. </a:t>
          </a:r>
          <a:endParaRPr lang="ru-RU" sz="1600" dirty="0"/>
        </a:p>
      </dgm:t>
    </dgm:pt>
    <dgm:pt modelId="{66C778B6-BD35-4723-9A5E-94906BAF9D1A}" type="parTrans" cxnId="{DDED6878-6646-4047-98D3-06662A813DB7}">
      <dgm:prSet/>
      <dgm:spPr/>
      <dgm:t>
        <a:bodyPr/>
        <a:lstStyle/>
        <a:p>
          <a:endParaRPr lang="ru-RU"/>
        </a:p>
      </dgm:t>
    </dgm:pt>
    <dgm:pt modelId="{93A6A013-C115-4C0F-9D6E-DFB8809A69E3}" type="sibTrans" cxnId="{DDED6878-6646-4047-98D3-06662A813DB7}">
      <dgm:prSet/>
      <dgm:spPr/>
      <dgm:t>
        <a:bodyPr/>
        <a:lstStyle/>
        <a:p>
          <a:endParaRPr lang="ru-RU"/>
        </a:p>
      </dgm:t>
    </dgm:pt>
    <dgm:pt modelId="{F9E7DFF1-934B-4042-BF88-FC02304ABC81}">
      <dgm:prSet phldrT="[Текст]" custT="1"/>
      <dgm:spPr/>
      <dgm:t>
        <a:bodyPr/>
        <a:lstStyle/>
        <a:p>
          <a:r>
            <a:rPr lang="ru-RU" sz="3600" b="1" dirty="0" err="1" smtClean="0"/>
            <a:t>Шарқий</a:t>
          </a:r>
          <a:r>
            <a:rPr lang="ru-RU" sz="3600" b="1" dirty="0" smtClean="0"/>
            <a:t> </a:t>
          </a:r>
          <a:r>
            <a:rPr lang="ru-RU" sz="3600" b="1" dirty="0" err="1" smtClean="0"/>
            <a:t>кенжа</a:t>
          </a:r>
          <a:r>
            <a:rPr lang="ru-RU" sz="3600" b="1" dirty="0" smtClean="0"/>
            <a:t> тур </a:t>
          </a:r>
          <a:endParaRPr lang="ru-RU" sz="3600" dirty="0"/>
        </a:p>
      </dgm:t>
    </dgm:pt>
    <dgm:pt modelId="{5644FE94-6195-49F5-85DB-C27787FA9F21}" type="parTrans" cxnId="{DD513F25-4A31-478E-B646-2980F6353D67}">
      <dgm:prSet/>
      <dgm:spPr/>
      <dgm:t>
        <a:bodyPr/>
        <a:lstStyle/>
        <a:p>
          <a:endParaRPr lang="ru-RU"/>
        </a:p>
      </dgm:t>
    </dgm:pt>
    <dgm:pt modelId="{E0E54DD0-14CE-4F56-A3D6-D13D07E39820}" type="sibTrans" cxnId="{DD513F25-4A31-478E-B646-2980F6353D67}">
      <dgm:prSet/>
      <dgm:spPr/>
      <dgm:t>
        <a:bodyPr/>
        <a:lstStyle/>
        <a:p>
          <a:endParaRPr lang="ru-RU"/>
        </a:p>
      </dgm:t>
    </dgm:pt>
    <dgm:pt modelId="{11C13A27-8061-40EF-B2F7-7E9547024CF2}">
      <dgm:prSet phldrT="[Текст]" custT="1"/>
      <dgm:spPr/>
      <dgm:t>
        <a:bodyPr/>
        <a:lstStyle/>
        <a:p>
          <a:pPr algn="just"/>
          <a:r>
            <a:rPr lang="ru-RU" sz="1600" dirty="0" err="1" smtClean="0"/>
            <a:t>уруғдан</a:t>
          </a:r>
          <a:r>
            <a:rPr lang="ru-RU" sz="1600" dirty="0" smtClean="0"/>
            <a:t> </a:t>
          </a:r>
          <a:r>
            <a:rPr lang="ru-RU" sz="1600" dirty="0" err="1" smtClean="0"/>
            <a:t>ўстирилганда</a:t>
          </a:r>
          <a:r>
            <a:rPr lang="ru-RU" sz="1600" dirty="0" smtClean="0"/>
            <a:t> </a:t>
          </a:r>
          <a:r>
            <a:rPr lang="ru-RU" sz="1600" dirty="0" err="1" smtClean="0"/>
            <a:t>ўсув</a:t>
          </a:r>
          <a:r>
            <a:rPr lang="ru-RU" sz="1600" dirty="0" smtClean="0"/>
            <a:t> </a:t>
          </a:r>
          <a:r>
            <a:rPr lang="ru-RU" sz="1600" dirty="0" err="1" smtClean="0"/>
            <a:t>даври</a:t>
          </a:r>
          <a:r>
            <a:rPr lang="ru-RU" sz="1600" dirty="0" smtClean="0"/>
            <a:t> 120-150 кун, </a:t>
          </a:r>
          <a:r>
            <a:rPr lang="ru-RU" sz="1600" dirty="0" err="1" smtClean="0"/>
            <a:t>вегетатив</a:t>
          </a:r>
          <a:r>
            <a:rPr lang="ru-RU" sz="1600" dirty="0" smtClean="0"/>
            <a:t> </a:t>
          </a:r>
          <a:r>
            <a:rPr lang="ru-RU" sz="1600" dirty="0" err="1" smtClean="0"/>
            <a:t>йўл</a:t>
          </a:r>
          <a:r>
            <a:rPr lang="ru-RU" sz="1600" dirty="0" smtClean="0"/>
            <a:t> </a:t>
          </a:r>
          <a:r>
            <a:rPr lang="ru-RU" sz="1600" dirty="0" err="1" smtClean="0"/>
            <a:t>билан</a:t>
          </a:r>
          <a:r>
            <a:rPr lang="ru-RU" sz="1600" dirty="0" smtClean="0"/>
            <a:t> к</a:t>
          </a:r>
          <a:r>
            <a:rPr lang="uz-Cyrl-UZ" sz="1600" dirty="0" smtClean="0"/>
            <a:t>ў</a:t>
          </a:r>
          <a:r>
            <a:rPr lang="ru-RU" sz="1600" dirty="0" err="1" smtClean="0"/>
            <a:t>пайтирилганда</a:t>
          </a:r>
          <a:r>
            <a:rPr lang="ru-RU" sz="1600" dirty="0" smtClean="0"/>
            <a:t> 80-126 кун), </a:t>
          </a:r>
          <a:r>
            <a:rPr lang="ru-RU" sz="1600" dirty="0" err="1" smtClean="0"/>
            <a:t>майда</a:t>
          </a:r>
          <a:r>
            <a:rPr lang="uz-Cyrl-UZ" sz="1600" dirty="0" smtClean="0"/>
            <a:t>, </a:t>
          </a:r>
          <a:r>
            <a:rPr lang="ru-RU" sz="1600" dirty="0" err="1" smtClean="0"/>
            <a:t>бошланғич</a:t>
          </a:r>
          <a:r>
            <a:rPr lang="ru-RU" sz="1600" dirty="0" smtClean="0"/>
            <a:t> </a:t>
          </a:r>
          <a:r>
            <a:rPr lang="ru-RU" sz="1600" dirty="0" err="1" smtClean="0"/>
            <a:t>муртаги</a:t>
          </a:r>
          <a:r>
            <a:rPr lang="ru-RU" sz="1600" dirty="0" smtClean="0"/>
            <a:t> </a:t>
          </a:r>
          <a:r>
            <a:rPr lang="ru-RU" sz="1600" dirty="0" err="1" smtClean="0"/>
            <a:t>кўп</a:t>
          </a:r>
          <a:r>
            <a:rPr lang="ru-RU" sz="1600" dirty="0" smtClean="0"/>
            <a:t>, </a:t>
          </a:r>
          <a:r>
            <a:rPr lang="ru-RU" sz="1600" dirty="0" err="1" smtClean="0"/>
            <a:t>кўп</a:t>
          </a:r>
          <a:r>
            <a:rPr lang="ru-RU" sz="1600" dirty="0" smtClean="0"/>
            <a:t> </a:t>
          </a:r>
          <a:r>
            <a:rPr lang="ru-RU" sz="1600" dirty="0" err="1" smtClean="0"/>
            <a:t>уяли</a:t>
          </a:r>
          <a:r>
            <a:rPr lang="ru-RU" sz="1600" dirty="0" smtClean="0"/>
            <a:t>, </a:t>
          </a:r>
          <a:r>
            <a:rPr lang="ru-RU" sz="1600" dirty="0" err="1" smtClean="0"/>
            <a:t>турли</a:t>
          </a:r>
          <a:r>
            <a:rPr lang="ru-RU" sz="1600" dirty="0" smtClean="0"/>
            <a:t> </a:t>
          </a:r>
          <a:r>
            <a:rPr lang="ru-RU" sz="1600" dirty="0" err="1" smtClean="0"/>
            <a:t>рангдаги</a:t>
          </a:r>
          <a:r>
            <a:rPr lang="ru-RU" sz="1600" dirty="0" smtClean="0"/>
            <a:t> думало</a:t>
          </a:r>
          <a:r>
            <a:rPr lang="uz-Cyrl-UZ" sz="1600" dirty="0" smtClean="0"/>
            <a:t>қ</a:t>
          </a:r>
          <a:r>
            <a:rPr lang="ru-RU" sz="1600" dirty="0" smtClean="0"/>
            <a:t>-</a:t>
          </a:r>
          <a:r>
            <a:rPr lang="ru-RU" sz="1600" dirty="0" err="1" smtClean="0"/>
            <a:t>ялпоқ</a:t>
          </a:r>
          <a:r>
            <a:rPr lang="ru-RU" sz="1600" dirty="0" smtClean="0"/>
            <a:t> </a:t>
          </a:r>
          <a:r>
            <a:rPr lang="ru-RU" sz="1600" dirty="0" err="1" smtClean="0"/>
            <a:t>пиёз</a:t>
          </a:r>
          <a:r>
            <a:rPr lang="ru-RU" sz="1600" dirty="0" smtClean="0"/>
            <a:t>, </a:t>
          </a:r>
          <a:r>
            <a:rPr lang="ru-RU" sz="1600" dirty="0" err="1" smtClean="0"/>
            <a:t>аччиқ</a:t>
          </a:r>
          <a:r>
            <a:rPr lang="ru-RU" sz="1600" dirty="0" smtClean="0"/>
            <a:t> </a:t>
          </a:r>
          <a:r>
            <a:rPr lang="ru-RU" sz="1600" dirty="0" err="1" smtClean="0"/>
            <a:t>ва</a:t>
          </a:r>
          <a:r>
            <a:rPr lang="ru-RU" sz="1600" dirty="0" smtClean="0"/>
            <a:t> ярим </a:t>
          </a:r>
          <a:r>
            <a:rPr lang="ru-RU" sz="1600" dirty="0" err="1" smtClean="0"/>
            <a:t>аччиқлиги</a:t>
          </a:r>
          <a:r>
            <a:rPr lang="ru-RU" sz="1600" dirty="0" smtClean="0"/>
            <a:t> </a:t>
          </a:r>
          <a:r>
            <a:rPr lang="ru-RU" sz="1600" dirty="0" err="1" smtClean="0"/>
            <a:t>ва</a:t>
          </a:r>
          <a:r>
            <a:rPr lang="ru-RU" sz="1600" dirty="0" smtClean="0"/>
            <a:t> </a:t>
          </a:r>
          <a:r>
            <a:rPr lang="ru-RU" sz="1600" dirty="0" err="1" smtClean="0"/>
            <a:t>яхши</a:t>
          </a:r>
          <a:r>
            <a:rPr lang="ru-RU" sz="1600" dirty="0" smtClean="0"/>
            <a:t> </a:t>
          </a:r>
          <a:r>
            <a:rPr lang="ru-RU" sz="1600" dirty="0" err="1" smtClean="0"/>
            <a:t>сақланиши</a:t>
          </a:r>
          <a:r>
            <a:rPr lang="ru-RU" sz="1600" dirty="0" smtClean="0"/>
            <a:t> </a:t>
          </a:r>
          <a:r>
            <a:rPr lang="ru-RU" sz="1600" dirty="0" err="1" smtClean="0"/>
            <a:t>билан</a:t>
          </a:r>
          <a:r>
            <a:rPr lang="ru-RU" sz="1600" dirty="0" smtClean="0"/>
            <a:t> </a:t>
          </a:r>
          <a:r>
            <a:rPr lang="ru-RU" sz="1600" dirty="0" err="1" smtClean="0"/>
            <a:t>фарқ</a:t>
          </a:r>
          <a:r>
            <a:rPr lang="ru-RU" sz="1600" dirty="0" smtClean="0"/>
            <a:t> </a:t>
          </a:r>
          <a:r>
            <a:rPr lang="ru-RU" sz="1600" dirty="0" err="1" smtClean="0"/>
            <a:t>қилади</a:t>
          </a:r>
          <a:r>
            <a:rPr lang="ru-RU" sz="1600" dirty="0" smtClean="0"/>
            <a:t>. </a:t>
          </a:r>
          <a:r>
            <a:rPr lang="ru-RU" sz="1600" dirty="0" err="1" smtClean="0"/>
            <a:t>Шарқий</a:t>
          </a:r>
          <a:r>
            <a:rPr lang="ru-RU" sz="1600" dirty="0" smtClean="0"/>
            <a:t> </a:t>
          </a:r>
          <a:r>
            <a:rPr lang="ru-RU" sz="1600" dirty="0" err="1" smtClean="0"/>
            <a:t>кенжа</a:t>
          </a:r>
          <a:r>
            <a:rPr lang="ru-RU" sz="1600" dirty="0" smtClean="0"/>
            <a:t> тур, </a:t>
          </a:r>
          <a:r>
            <a:rPr lang="ru-RU" sz="1600" dirty="0" err="1" smtClean="0"/>
            <a:t>ўз</a:t>
          </a:r>
          <a:r>
            <a:rPr lang="ru-RU" sz="1600" dirty="0" smtClean="0"/>
            <a:t> </a:t>
          </a:r>
          <a:r>
            <a:rPr lang="ru-RU" sz="1600" dirty="0" err="1" smtClean="0"/>
            <a:t>навбатида</a:t>
          </a:r>
          <a:r>
            <a:rPr lang="ru-RU" sz="1600" dirty="0" smtClean="0"/>
            <a:t> </a:t>
          </a:r>
          <a:r>
            <a:rPr lang="ru-RU" sz="1600" dirty="0" err="1" smtClean="0"/>
            <a:t>шимолий</a:t>
          </a:r>
          <a:r>
            <a:rPr lang="ru-RU" sz="1600" dirty="0" smtClean="0"/>
            <a:t> </a:t>
          </a:r>
          <a:r>
            <a:rPr lang="ru-RU" sz="1600" dirty="0" err="1" smtClean="0"/>
            <a:t>ва</a:t>
          </a:r>
          <a:r>
            <a:rPr lang="ru-RU" sz="1600" dirty="0" smtClean="0"/>
            <a:t> </a:t>
          </a:r>
          <a:r>
            <a:rPr lang="ru-RU" sz="1600" dirty="0" err="1" smtClean="0"/>
            <a:t>жанубий-шарқий</a:t>
          </a:r>
          <a:r>
            <a:rPr lang="ru-RU" sz="1600" dirty="0" smtClean="0"/>
            <a:t> </a:t>
          </a:r>
          <a:r>
            <a:rPr lang="ru-RU" sz="1600" dirty="0" err="1" smtClean="0"/>
            <a:t>экологик</a:t>
          </a:r>
          <a:r>
            <a:rPr lang="ru-RU" sz="1600" dirty="0" smtClean="0"/>
            <a:t> </a:t>
          </a:r>
          <a:r>
            <a:rPr lang="ru-RU" sz="1600" dirty="0" err="1" smtClean="0"/>
            <a:t>гуруҳга</a:t>
          </a:r>
          <a:r>
            <a:rPr lang="ru-RU" sz="1600" dirty="0" smtClean="0"/>
            <a:t> </a:t>
          </a:r>
          <a:r>
            <a:rPr lang="ru-RU" sz="1600" dirty="0" err="1" smtClean="0"/>
            <a:t>бўлинади</a:t>
          </a:r>
          <a:r>
            <a:rPr lang="ru-RU" sz="1500" dirty="0" smtClean="0"/>
            <a:t>.</a:t>
          </a:r>
          <a:endParaRPr lang="ru-RU" sz="1500" dirty="0"/>
        </a:p>
      </dgm:t>
    </dgm:pt>
    <dgm:pt modelId="{F433D36B-22B9-4F01-95D1-AA6497EE3F64}" type="parTrans" cxnId="{B4F48B35-3423-4DFB-A487-9E112CBEE69F}">
      <dgm:prSet/>
      <dgm:spPr/>
      <dgm:t>
        <a:bodyPr/>
        <a:lstStyle/>
        <a:p>
          <a:endParaRPr lang="ru-RU"/>
        </a:p>
      </dgm:t>
    </dgm:pt>
    <dgm:pt modelId="{4E6CC424-5A01-45DB-990D-C9417A1E8C39}" type="sibTrans" cxnId="{B4F48B35-3423-4DFB-A487-9E112CBEE69F}">
      <dgm:prSet/>
      <dgm:spPr/>
      <dgm:t>
        <a:bodyPr/>
        <a:lstStyle/>
        <a:p>
          <a:endParaRPr lang="ru-RU"/>
        </a:p>
      </dgm:t>
    </dgm:pt>
    <dgm:pt modelId="{C65CC30C-F7C7-4018-AE15-44658F8D0FCD}">
      <dgm:prSet phldrT="[Текст]" custT="1"/>
      <dgm:spPr/>
      <dgm:t>
        <a:bodyPr/>
        <a:lstStyle/>
        <a:p>
          <a:pPr algn="just"/>
          <a:r>
            <a:rPr lang="ru-RU" sz="1600" dirty="0" err="1" smtClean="0"/>
            <a:t>Бу</a:t>
          </a:r>
          <a:r>
            <a:rPr lang="ru-RU" sz="1600" dirty="0" smtClean="0"/>
            <a:t> </a:t>
          </a:r>
          <a:r>
            <a:rPr lang="ru-RU" sz="1600" dirty="0" err="1" smtClean="0"/>
            <a:t>пиёзлар</a:t>
          </a:r>
          <a:r>
            <a:rPr lang="ru-RU" sz="1600" dirty="0" smtClean="0"/>
            <a:t> </a:t>
          </a:r>
          <a:r>
            <a:rPr lang="ru-RU" sz="1600" dirty="0" err="1" smtClean="0"/>
            <a:t>йириклиги</a:t>
          </a:r>
          <a:r>
            <a:rPr lang="ru-RU" sz="1600" dirty="0" smtClean="0"/>
            <a:t>, </a:t>
          </a:r>
          <a:r>
            <a:rPr lang="ru-RU" sz="1600" dirty="0" err="1" smtClean="0"/>
            <a:t>мазаси</a:t>
          </a:r>
          <a:r>
            <a:rPr lang="ru-RU" sz="1600" dirty="0" smtClean="0"/>
            <a:t>, </a:t>
          </a:r>
          <a:r>
            <a:rPr lang="ru-RU" sz="1600" dirty="0" err="1" smtClean="0"/>
            <a:t>чучуклиги</a:t>
          </a:r>
          <a:r>
            <a:rPr lang="ru-RU" sz="1600" dirty="0" smtClean="0"/>
            <a:t> </a:t>
          </a:r>
          <a:r>
            <a:rPr lang="ru-RU" sz="1600" dirty="0" err="1" smtClean="0"/>
            <a:t>ёки</a:t>
          </a:r>
          <a:r>
            <a:rPr lang="ru-RU" sz="1600" dirty="0" smtClean="0"/>
            <a:t> </a:t>
          </a:r>
          <a:r>
            <a:rPr lang="ru-RU" sz="1600" dirty="0" err="1" smtClean="0"/>
            <a:t>ўртача</a:t>
          </a:r>
          <a:r>
            <a:rPr lang="ru-RU" sz="1600" dirty="0" smtClean="0"/>
            <a:t> </a:t>
          </a:r>
          <a:r>
            <a:rPr lang="ru-RU" sz="1600" dirty="0" err="1" smtClean="0"/>
            <a:t>аччиқлиги</a:t>
          </a:r>
          <a:r>
            <a:rPr lang="ru-RU" sz="1600" dirty="0" smtClean="0"/>
            <a:t> </a:t>
          </a:r>
          <a:r>
            <a:rPr lang="ru-RU" sz="1600" dirty="0" err="1" smtClean="0"/>
            <a:t>билан</a:t>
          </a:r>
          <a:r>
            <a:rPr lang="ru-RU" sz="1600" dirty="0" smtClean="0"/>
            <a:t> </a:t>
          </a:r>
          <a:br>
            <a:rPr lang="ru-RU" sz="1600" dirty="0" smtClean="0"/>
          </a:br>
          <a:r>
            <a:rPr lang="ru-RU" sz="1600" dirty="0" err="1" smtClean="0"/>
            <a:t>фарқланади</a:t>
          </a:r>
          <a:r>
            <a:rPr lang="ru-RU" sz="1600" dirty="0" smtClean="0"/>
            <a:t>. </a:t>
          </a:r>
          <a:r>
            <a:rPr lang="ru-RU" sz="1600" dirty="0" err="1" smtClean="0"/>
            <a:t>Жанубий</a:t>
          </a:r>
          <a:r>
            <a:rPr lang="ru-RU" sz="1600" dirty="0" smtClean="0"/>
            <a:t> </a:t>
          </a:r>
          <a:r>
            <a:rPr lang="ru-RU" sz="1600" dirty="0" err="1" smtClean="0"/>
            <a:t>кенжа</a:t>
          </a:r>
          <a:r>
            <a:rPr lang="ru-RU" sz="1600" dirty="0" smtClean="0"/>
            <a:t> тур </a:t>
          </a:r>
          <a:r>
            <a:rPr lang="ru-RU" sz="1600" dirty="0" err="1" smtClean="0"/>
            <a:t>иккита</a:t>
          </a:r>
          <a:r>
            <a:rPr lang="ru-RU" sz="1600" dirty="0" smtClean="0"/>
            <a:t> </a:t>
          </a:r>
          <a:r>
            <a:rPr lang="ru-RU" sz="1600" dirty="0" err="1" smtClean="0"/>
            <a:t>экологик</a:t>
          </a:r>
          <a:r>
            <a:rPr lang="ru-RU" sz="1600" dirty="0" smtClean="0"/>
            <a:t> </a:t>
          </a:r>
          <a:r>
            <a:rPr lang="ru-RU" sz="1600" dirty="0" err="1" smtClean="0"/>
            <a:t>гуруҳга</a:t>
          </a:r>
          <a:r>
            <a:rPr lang="ru-RU" sz="1600" dirty="0" smtClean="0"/>
            <a:t>: </a:t>
          </a:r>
          <a:r>
            <a:rPr lang="ru-RU" sz="1600" dirty="0" err="1" smtClean="0"/>
            <a:t>Ўрта</a:t>
          </a:r>
          <a:r>
            <a:rPr lang="ru-RU" sz="1600" dirty="0" smtClean="0"/>
            <a:t> ер </a:t>
          </a:r>
          <a:r>
            <a:rPr lang="ru-RU" sz="1600" dirty="0" err="1" smtClean="0"/>
            <a:t>денгизи</a:t>
          </a:r>
          <a:r>
            <a:rPr lang="ru-RU" sz="1600" dirty="0" smtClean="0"/>
            <a:t> </a:t>
          </a:r>
          <a:r>
            <a:rPr lang="ru-RU" sz="1600" dirty="0" err="1" smtClean="0"/>
            <a:t>ва</a:t>
          </a:r>
          <a:r>
            <a:rPr lang="ru-RU" sz="1600" dirty="0" smtClean="0"/>
            <a:t> </a:t>
          </a:r>
          <a:r>
            <a:rPr lang="ru-RU" sz="1600" dirty="0" err="1" smtClean="0"/>
            <a:t>Осиё</a:t>
          </a:r>
          <a:r>
            <a:rPr lang="ru-RU" sz="1600" dirty="0" smtClean="0"/>
            <a:t> </a:t>
          </a:r>
          <a:r>
            <a:rPr lang="ru-RU" sz="1600" dirty="0" err="1" smtClean="0"/>
            <a:t>гуруҳларига</a:t>
          </a:r>
          <a:r>
            <a:rPr lang="ru-RU" sz="1600" dirty="0" smtClean="0"/>
            <a:t> </a:t>
          </a:r>
          <a:r>
            <a:rPr lang="ru-RU" sz="1600" dirty="0" err="1" smtClean="0"/>
            <a:t>бўлинади</a:t>
          </a:r>
          <a:r>
            <a:rPr lang="ru-RU" sz="1600" dirty="0" smtClean="0"/>
            <a:t>. </a:t>
          </a:r>
          <a:endParaRPr lang="ru-RU" sz="1600" dirty="0"/>
        </a:p>
      </dgm:t>
    </dgm:pt>
    <dgm:pt modelId="{100AD17C-19B5-4E93-97B1-AE03F1CEA478}" type="parTrans" cxnId="{47F6035D-DA0E-4E84-AFB4-152012556027}">
      <dgm:prSet/>
      <dgm:spPr/>
      <dgm:t>
        <a:bodyPr/>
        <a:lstStyle/>
        <a:p>
          <a:endParaRPr lang="ru-RU"/>
        </a:p>
      </dgm:t>
    </dgm:pt>
    <dgm:pt modelId="{76F24121-1CE8-4C00-82BF-A2B07A94873B}" type="sibTrans" cxnId="{47F6035D-DA0E-4E84-AFB4-152012556027}">
      <dgm:prSet/>
      <dgm:spPr/>
      <dgm:t>
        <a:bodyPr/>
        <a:lstStyle/>
        <a:p>
          <a:endParaRPr lang="ru-RU"/>
        </a:p>
      </dgm:t>
    </dgm:pt>
    <dgm:pt modelId="{1D30815B-68F4-4D7E-9D5D-81A1A74F2051}">
      <dgm:prSet phldrT="[Текст]" custT="1"/>
      <dgm:spPr/>
      <dgm:t>
        <a:bodyPr/>
        <a:lstStyle/>
        <a:p>
          <a:pPr algn="l"/>
          <a:r>
            <a:rPr lang="ru-RU" sz="1600" dirty="0" err="1" smtClean="0"/>
            <a:t>Ўртача</a:t>
          </a:r>
          <a:r>
            <a:rPr lang="ru-RU" sz="1600" dirty="0" smtClean="0"/>
            <a:t> </a:t>
          </a:r>
          <a:r>
            <a:rPr lang="ru-RU" sz="1600" dirty="0" err="1" smtClean="0"/>
            <a:t>ёки</a:t>
          </a:r>
          <a:r>
            <a:rPr lang="ru-RU" sz="1600" dirty="0" smtClean="0"/>
            <a:t> </a:t>
          </a:r>
          <a:r>
            <a:rPr lang="ru-RU" sz="1600" dirty="0" err="1" smtClean="0"/>
            <a:t>яхши</a:t>
          </a:r>
          <a:r>
            <a:rPr lang="ru-RU" sz="1600" dirty="0" smtClean="0"/>
            <a:t> </a:t>
          </a:r>
          <a:r>
            <a:rPr lang="ru-RU" sz="1600" dirty="0" err="1" smtClean="0"/>
            <a:t>сақланадиган</a:t>
          </a:r>
          <a:r>
            <a:rPr lang="ru-RU" sz="1600" dirty="0" smtClean="0"/>
            <a:t> </a:t>
          </a:r>
          <a:r>
            <a:rPr lang="ru-RU" sz="1600" dirty="0" err="1" smtClean="0"/>
            <a:t>навлари</a:t>
          </a:r>
          <a:r>
            <a:rPr lang="ru-RU" sz="1600" dirty="0" smtClean="0"/>
            <a:t> </a:t>
          </a:r>
          <a:r>
            <a:rPr lang="ru-RU" sz="1600" dirty="0" err="1" smtClean="0"/>
            <a:t>кира</a:t>
          </a:r>
          <a:r>
            <a:rPr lang="ru-RU" sz="1500" dirty="0" err="1" smtClean="0"/>
            <a:t>ди</a:t>
          </a:r>
          <a:r>
            <a:rPr lang="ru-RU" sz="1500" dirty="0" smtClean="0"/>
            <a:t>.</a:t>
          </a:r>
          <a:endParaRPr lang="ru-RU" sz="1500" dirty="0"/>
        </a:p>
      </dgm:t>
    </dgm:pt>
    <dgm:pt modelId="{8FC72C7C-41D6-4F1E-8C1B-2866F3625ACE}" type="parTrans" cxnId="{A7B94BA2-3153-4B74-A41E-ABC085402F6E}">
      <dgm:prSet/>
      <dgm:spPr/>
      <dgm:t>
        <a:bodyPr/>
        <a:lstStyle/>
        <a:p>
          <a:endParaRPr lang="ru-RU"/>
        </a:p>
      </dgm:t>
    </dgm:pt>
    <dgm:pt modelId="{563F662F-FA00-4639-9AFF-50117E984BF1}" type="sibTrans" cxnId="{A7B94BA2-3153-4B74-A41E-ABC085402F6E}">
      <dgm:prSet/>
      <dgm:spPr/>
      <dgm:t>
        <a:bodyPr/>
        <a:lstStyle/>
        <a:p>
          <a:endParaRPr lang="ru-RU"/>
        </a:p>
      </dgm:t>
    </dgm:pt>
    <dgm:pt modelId="{63CD0512-A93B-4A21-8DD2-121FD37D897B}" type="pres">
      <dgm:prSet presAssocID="{9D39011C-9AFC-4A8B-9810-D269062E0084}" presName="Name0" presStyleCnt="0">
        <dgm:presLayoutVars>
          <dgm:dir/>
          <dgm:animLvl val="lvl"/>
          <dgm:resizeHandles val="exact"/>
        </dgm:presLayoutVars>
      </dgm:prSet>
      <dgm:spPr/>
      <dgm:t>
        <a:bodyPr/>
        <a:lstStyle/>
        <a:p>
          <a:endParaRPr lang="ru-RU"/>
        </a:p>
      </dgm:t>
    </dgm:pt>
    <dgm:pt modelId="{72F46668-79AA-45D7-ACE9-CD7F14BF6478}" type="pres">
      <dgm:prSet presAssocID="{A5C02FDC-84EF-4F1D-9875-3D7C1435C00D}" presName="linNode" presStyleCnt="0"/>
      <dgm:spPr/>
    </dgm:pt>
    <dgm:pt modelId="{A0CFF20A-BD7A-46CE-9152-7339CDC770D4}" type="pres">
      <dgm:prSet presAssocID="{A5C02FDC-84EF-4F1D-9875-3D7C1435C00D}" presName="parentText" presStyleLbl="node1" presStyleIdx="0" presStyleCnt="3">
        <dgm:presLayoutVars>
          <dgm:chMax val="1"/>
          <dgm:bulletEnabled val="1"/>
        </dgm:presLayoutVars>
      </dgm:prSet>
      <dgm:spPr/>
      <dgm:t>
        <a:bodyPr/>
        <a:lstStyle/>
        <a:p>
          <a:endParaRPr lang="ru-RU"/>
        </a:p>
      </dgm:t>
    </dgm:pt>
    <dgm:pt modelId="{2EB85CF3-AB26-4F8E-9547-02EE48DCDE61}" type="pres">
      <dgm:prSet presAssocID="{A5C02FDC-84EF-4F1D-9875-3D7C1435C00D}" presName="descendantText" presStyleLbl="alignAccFollowNode1" presStyleIdx="0" presStyleCnt="3" custScaleY="127068">
        <dgm:presLayoutVars>
          <dgm:bulletEnabled val="1"/>
        </dgm:presLayoutVars>
      </dgm:prSet>
      <dgm:spPr/>
      <dgm:t>
        <a:bodyPr/>
        <a:lstStyle/>
        <a:p>
          <a:endParaRPr lang="ru-RU"/>
        </a:p>
      </dgm:t>
    </dgm:pt>
    <dgm:pt modelId="{18253748-6E35-436A-993D-08A07ADB3224}" type="pres">
      <dgm:prSet presAssocID="{D93F362C-C859-450B-82A3-CE697B08B0E4}" presName="sp" presStyleCnt="0"/>
      <dgm:spPr/>
    </dgm:pt>
    <dgm:pt modelId="{91829A6A-2279-442E-ACCA-C1C0237B3760}" type="pres">
      <dgm:prSet presAssocID="{2DC24CEF-59A3-42F6-8B7F-6D30E23136FF}" presName="linNode" presStyleCnt="0"/>
      <dgm:spPr/>
    </dgm:pt>
    <dgm:pt modelId="{CA6A6C51-BF4E-41CD-A26C-9DCEB3098EAE}" type="pres">
      <dgm:prSet presAssocID="{2DC24CEF-59A3-42F6-8B7F-6D30E23136FF}" presName="parentText" presStyleLbl="node1" presStyleIdx="1" presStyleCnt="3">
        <dgm:presLayoutVars>
          <dgm:chMax val="1"/>
          <dgm:bulletEnabled val="1"/>
        </dgm:presLayoutVars>
      </dgm:prSet>
      <dgm:spPr/>
      <dgm:t>
        <a:bodyPr/>
        <a:lstStyle/>
        <a:p>
          <a:endParaRPr lang="ru-RU"/>
        </a:p>
      </dgm:t>
    </dgm:pt>
    <dgm:pt modelId="{3BE9D14B-FE9B-4DB4-B5CA-E05394EE3400}" type="pres">
      <dgm:prSet presAssocID="{2DC24CEF-59A3-42F6-8B7F-6D30E23136FF}" presName="descendantText" presStyleLbl="alignAccFollowNode1" presStyleIdx="1" presStyleCnt="3" custScaleY="124442">
        <dgm:presLayoutVars>
          <dgm:bulletEnabled val="1"/>
        </dgm:presLayoutVars>
      </dgm:prSet>
      <dgm:spPr/>
      <dgm:t>
        <a:bodyPr/>
        <a:lstStyle/>
        <a:p>
          <a:endParaRPr lang="ru-RU"/>
        </a:p>
      </dgm:t>
    </dgm:pt>
    <dgm:pt modelId="{4F7B3250-FA37-4F0F-9FFA-079A65F033AE}" type="pres">
      <dgm:prSet presAssocID="{B70851CD-D961-40ED-8DD0-F74DF0F5C873}" presName="sp" presStyleCnt="0"/>
      <dgm:spPr/>
    </dgm:pt>
    <dgm:pt modelId="{C69C3234-DB0F-40CB-872E-A720B272ADCF}" type="pres">
      <dgm:prSet presAssocID="{F9E7DFF1-934B-4042-BF88-FC02304ABC81}" presName="linNode" presStyleCnt="0"/>
      <dgm:spPr/>
    </dgm:pt>
    <dgm:pt modelId="{BBF2109B-6176-4F2D-8017-9C5B13DE7BB6}" type="pres">
      <dgm:prSet presAssocID="{F9E7DFF1-934B-4042-BF88-FC02304ABC81}" presName="parentText" presStyleLbl="node1" presStyleIdx="2" presStyleCnt="3">
        <dgm:presLayoutVars>
          <dgm:chMax val="1"/>
          <dgm:bulletEnabled val="1"/>
        </dgm:presLayoutVars>
      </dgm:prSet>
      <dgm:spPr/>
      <dgm:t>
        <a:bodyPr/>
        <a:lstStyle/>
        <a:p>
          <a:endParaRPr lang="ru-RU"/>
        </a:p>
      </dgm:t>
    </dgm:pt>
    <dgm:pt modelId="{EAC0598F-4018-4117-A0E3-4E8AF130833E}" type="pres">
      <dgm:prSet presAssocID="{F9E7DFF1-934B-4042-BF88-FC02304ABC81}" presName="descendantText" presStyleLbl="alignAccFollowNode1" presStyleIdx="2" presStyleCnt="3">
        <dgm:presLayoutVars>
          <dgm:bulletEnabled val="1"/>
        </dgm:presLayoutVars>
      </dgm:prSet>
      <dgm:spPr/>
      <dgm:t>
        <a:bodyPr/>
        <a:lstStyle/>
        <a:p>
          <a:endParaRPr lang="ru-RU"/>
        </a:p>
      </dgm:t>
    </dgm:pt>
  </dgm:ptLst>
  <dgm:cxnLst>
    <dgm:cxn modelId="{D53AB1F0-2AC5-4E95-8C66-2D71188A14C4}" type="presOf" srcId="{F9E7DFF1-934B-4042-BF88-FC02304ABC81}" destId="{BBF2109B-6176-4F2D-8017-9C5B13DE7BB6}" srcOrd="0" destOrd="0" presId="urn:microsoft.com/office/officeart/2005/8/layout/vList5"/>
    <dgm:cxn modelId="{883702E9-4A23-4330-AF90-B74EE9EA63F5}" type="presOf" srcId="{11C13A27-8061-40EF-B2F7-7E9547024CF2}" destId="{EAC0598F-4018-4117-A0E3-4E8AF130833E}" srcOrd="0" destOrd="0" presId="urn:microsoft.com/office/officeart/2005/8/layout/vList5"/>
    <dgm:cxn modelId="{DD513F25-4A31-478E-B646-2980F6353D67}" srcId="{9D39011C-9AFC-4A8B-9810-D269062E0084}" destId="{F9E7DFF1-934B-4042-BF88-FC02304ABC81}" srcOrd="2" destOrd="0" parTransId="{5644FE94-6195-49F5-85DB-C27787FA9F21}" sibTransId="{E0E54DD0-14CE-4F56-A3D6-D13D07E39820}"/>
    <dgm:cxn modelId="{03898D78-1F9A-498E-AA98-807EE325D661}" srcId="{9D39011C-9AFC-4A8B-9810-D269062E0084}" destId="{A5C02FDC-84EF-4F1D-9875-3D7C1435C00D}" srcOrd="0" destOrd="0" parTransId="{5B7BF0B6-0E33-4E26-907D-D9E862FB0A93}" sibTransId="{D93F362C-C859-450B-82A3-CE697B08B0E4}"/>
    <dgm:cxn modelId="{A7B94BA2-3153-4B74-A41E-ABC085402F6E}" srcId="{2DC24CEF-59A3-42F6-8B7F-6D30E23136FF}" destId="{1D30815B-68F4-4D7E-9D5D-81A1A74F2051}" srcOrd="1" destOrd="0" parTransId="{8FC72C7C-41D6-4F1E-8C1B-2866F3625ACE}" sibTransId="{563F662F-FA00-4639-9AFF-50117E984BF1}"/>
    <dgm:cxn modelId="{ED4098C8-03E0-43B1-AEC6-96CA8FF1E4BD}" srcId="{9D39011C-9AFC-4A8B-9810-D269062E0084}" destId="{2DC24CEF-59A3-42F6-8B7F-6D30E23136FF}" srcOrd="1" destOrd="0" parTransId="{8A55C6EA-51FD-4CC2-B62F-F7C9E4445F5F}" sibTransId="{B70851CD-D961-40ED-8DD0-F74DF0F5C873}"/>
    <dgm:cxn modelId="{BB228CF1-3942-4227-9A73-23187B0E9573}" type="presOf" srcId="{1D30815B-68F4-4D7E-9D5D-81A1A74F2051}" destId="{3BE9D14B-FE9B-4DB4-B5CA-E05394EE3400}" srcOrd="0" destOrd="1" presId="urn:microsoft.com/office/officeart/2005/8/layout/vList5"/>
    <dgm:cxn modelId="{119FC704-4CE9-4C83-9C2A-8172E02EBA45}" type="presOf" srcId="{A5C02FDC-84EF-4F1D-9875-3D7C1435C00D}" destId="{A0CFF20A-BD7A-46CE-9152-7339CDC770D4}" srcOrd="0" destOrd="0" presId="urn:microsoft.com/office/officeart/2005/8/layout/vList5"/>
    <dgm:cxn modelId="{376C55C7-E19E-4015-BBA6-FA6AF6456F35}" type="presOf" srcId="{D6A7A843-6995-4125-A67E-EF3C1810C54D}" destId="{3BE9D14B-FE9B-4DB4-B5CA-E05394EE3400}" srcOrd="0" destOrd="0" presId="urn:microsoft.com/office/officeart/2005/8/layout/vList5"/>
    <dgm:cxn modelId="{5A1939C7-60FB-4C77-93B4-E75D42D33934}" type="presOf" srcId="{2DC24CEF-59A3-42F6-8B7F-6D30E23136FF}" destId="{CA6A6C51-BF4E-41CD-A26C-9DCEB3098EAE}" srcOrd="0" destOrd="0" presId="urn:microsoft.com/office/officeart/2005/8/layout/vList5"/>
    <dgm:cxn modelId="{F9800CC5-855D-44CA-A182-A04DB8DE5721}" type="presOf" srcId="{FE1CE919-354F-4F22-B523-E1F965026748}" destId="{2EB85CF3-AB26-4F8E-9547-02EE48DCDE61}" srcOrd="0" destOrd="0" presId="urn:microsoft.com/office/officeart/2005/8/layout/vList5"/>
    <dgm:cxn modelId="{47F6035D-DA0E-4E84-AFB4-152012556027}" srcId="{A5C02FDC-84EF-4F1D-9875-3D7C1435C00D}" destId="{C65CC30C-F7C7-4018-AE15-44658F8D0FCD}" srcOrd="1" destOrd="0" parTransId="{100AD17C-19B5-4E93-97B1-AE03F1CEA478}" sibTransId="{76F24121-1CE8-4C00-82BF-A2B07A94873B}"/>
    <dgm:cxn modelId="{79DE159C-8DE5-4319-B9E0-F88D90E11AC9}" type="presOf" srcId="{C65CC30C-F7C7-4018-AE15-44658F8D0FCD}" destId="{2EB85CF3-AB26-4F8E-9547-02EE48DCDE61}" srcOrd="0" destOrd="1" presId="urn:microsoft.com/office/officeart/2005/8/layout/vList5"/>
    <dgm:cxn modelId="{24E32EC3-0AB3-4524-80E8-46D295B00A5A}" srcId="{A5C02FDC-84EF-4F1D-9875-3D7C1435C00D}" destId="{FE1CE919-354F-4F22-B523-E1F965026748}" srcOrd="0" destOrd="0" parTransId="{35D50D85-A705-4889-9CB8-CF3F0E79B924}" sibTransId="{E3112300-D64E-4A9E-B37B-2B6446AD73DB}"/>
    <dgm:cxn modelId="{D8389578-8736-460B-AC46-1F16DD51258E}" type="presOf" srcId="{9D39011C-9AFC-4A8B-9810-D269062E0084}" destId="{63CD0512-A93B-4A21-8DD2-121FD37D897B}" srcOrd="0" destOrd="0" presId="urn:microsoft.com/office/officeart/2005/8/layout/vList5"/>
    <dgm:cxn modelId="{DDED6878-6646-4047-98D3-06662A813DB7}" srcId="{2DC24CEF-59A3-42F6-8B7F-6D30E23136FF}" destId="{D6A7A843-6995-4125-A67E-EF3C1810C54D}" srcOrd="0" destOrd="0" parTransId="{66C778B6-BD35-4723-9A5E-94906BAF9D1A}" sibTransId="{93A6A013-C115-4C0F-9D6E-DFB8809A69E3}"/>
    <dgm:cxn modelId="{B4F48B35-3423-4DFB-A487-9E112CBEE69F}" srcId="{F9E7DFF1-934B-4042-BF88-FC02304ABC81}" destId="{11C13A27-8061-40EF-B2F7-7E9547024CF2}" srcOrd="0" destOrd="0" parTransId="{F433D36B-22B9-4F01-95D1-AA6497EE3F64}" sibTransId="{4E6CC424-5A01-45DB-990D-C9417A1E8C39}"/>
    <dgm:cxn modelId="{A9F58C39-2C40-4744-ACAE-27832D184EFA}" type="presParOf" srcId="{63CD0512-A93B-4A21-8DD2-121FD37D897B}" destId="{72F46668-79AA-45D7-ACE9-CD7F14BF6478}" srcOrd="0" destOrd="0" presId="urn:microsoft.com/office/officeart/2005/8/layout/vList5"/>
    <dgm:cxn modelId="{3E016677-DBF4-4B0B-82AC-B8CC2AE24B2D}" type="presParOf" srcId="{72F46668-79AA-45D7-ACE9-CD7F14BF6478}" destId="{A0CFF20A-BD7A-46CE-9152-7339CDC770D4}" srcOrd="0" destOrd="0" presId="urn:microsoft.com/office/officeart/2005/8/layout/vList5"/>
    <dgm:cxn modelId="{50E3D6C6-0DDF-4E6C-87A1-F610E75CEEC0}" type="presParOf" srcId="{72F46668-79AA-45D7-ACE9-CD7F14BF6478}" destId="{2EB85CF3-AB26-4F8E-9547-02EE48DCDE61}" srcOrd="1" destOrd="0" presId="urn:microsoft.com/office/officeart/2005/8/layout/vList5"/>
    <dgm:cxn modelId="{3BD6AF65-3E7F-4D44-A5C3-F93FC1F0CE24}" type="presParOf" srcId="{63CD0512-A93B-4A21-8DD2-121FD37D897B}" destId="{18253748-6E35-436A-993D-08A07ADB3224}" srcOrd="1" destOrd="0" presId="urn:microsoft.com/office/officeart/2005/8/layout/vList5"/>
    <dgm:cxn modelId="{63F0AA16-185A-425B-BC81-BF9AC10FC4AE}" type="presParOf" srcId="{63CD0512-A93B-4A21-8DD2-121FD37D897B}" destId="{91829A6A-2279-442E-ACCA-C1C0237B3760}" srcOrd="2" destOrd="0" presId="urn:microsoft.com/office/officeart/2005/8/layout/vList5"/>
    <dgm:cxn modelId="{26B187C9-3B6F-4FE8-94B3-AC4E2931D59D}" type="presParOf" srcId="{91829A6A-2279-442E-ACCA-C1C0237B3760}" destId="{CA6A6C51-BF4E-41CD-A26C-9DCEB3098EAE}" srcOrd="0" destOrd="0" presId="urn:microsoft.com/office/officeart/2005/8/layout/vList5"/>
    <dgm:cxn modelId="{AA56AF11-CF2A-43BD-87F6-C5945E945C47}" type="presParOf" srcId="{91829A6A-2279-442E-ACCA-C1C0237B3760}" destId="{3BE9D14B-FE9B-4DB4-B5CA-E05394EE3400}" srcOrd="1" destOrd="0" presId="urn:microsoft.com/office/officeart/2005/8/layout/vList5"/>
    <dgm:cxn modelId="{2B504E33-A62F-4320-A80A-6D0978F9AAC8}" type="presParOf" srcId="{63CD0512-A93B-4A21-8DD2-121FD37D897B}" destId="{4F7B3250-FA37-4F0F-9FFA-079A65F033AE}" srcOrd="3" destOrd="0" presId="urn:microsoft.com/office/officeart/2005/8/layout/vList5"/>
    <dgm:cxn modelId="{67589CDB-4035-4C3D-8565-BEBFD74081A4}" type="presParOf" srcId="{63CD0512-A93B-4A21-8DD2-121FD37D897B}" destId="{C69C3234-DB0F-40CB-872E-A720B272ADCF}" srcOrd="4" destOrd="0" presId="urn:microsoft.com/office/officeart/2005/8/layout/vList5"/>
    <dgm:cxn modelId="{0BF0AA6D-DC78-4AA0-A1A8-AF748AA9353B}" type="presParOf" srcId="{C69C3234-DB0F-40CB-872E-A720B272ADCF}" destId="{BBF2109B-6176-4F2D-8017-9C5B13DE7BB6}" srcOrd="0" destOrd="0" presId="urn:microsoft.com/office/officeart/2005/8/layout/vList5"/>
    <dgm:cxn modelId="{63902FF3-0BCC-4D11-9B7C-F1C02DF719AA}" type="presParOf" srcId="{C69C3234-DB0F-40CB-872E-A720B272ADCF}" destId="{EAC0598F-4018-4117-A0E3-4E8AF130833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ru-RU" b="1" dirty="0" err="1" smtClean="0"/>
            <a:t>Алмашлаб</a:t>
          </a:r>
          <a:r>
            <a:rPr lang="ru-RU" b="1" dirty="0" smtClean="0"/>
            <a:t> </a:t>
          </a:r>
          <a:r>
            <a:rPr lang="ru-RU" b="1" dirty="0" err="1" smtClean="0"/>
            <a:t>экишдаги</a:t>
          </a:r>
          <a:r>
            <a:rPr lang="ru-RU" b="1" dirty="0" smtClean="0"/>
            <a:t> </a:t>
          </a:r>
          <a:r>
            <a:rPr lang="ru-RU" b="1" dirty="0" err="1" smtClean="0"/>
            <a:t>ўрни</a:t>
          </a:r>
          <a:r>
            <a:rPr lang="ru-RU" b="1"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Қатор</a:t>
          </a:r>
          <a:r>
            <a:rPr lang="ru-RU" dirty="0" smtClean="0"/>
            <a:t> </a:t>
          </a:r>
          <a:r>
            <a:rPr lang="ru-RU" dirty="0" err="1" smtClean="0"/>
            <a:t>оралари</a:t>
          </a:r>
          <a:r>
            <a:rPr lang="ru-RU" dirty="0" smtClean="0"/>
            <a:t> </a:t>
          </a:r>
          <a:r>
            <a:rPr lang="ru-RU" dirty="0" err="1" smtClean="0"/>
            <a:t>ишланадиган</a:t>
          </a:r>
          <a:r>
            <a:rPr lang="ru-RU" dirty="0" smtClean="0"/>
            <a:t>, </a:t>
          </a:r>
          <a:r>
            <a:rPr lang="ru-RU" dirty="0" err="1" smtClean="0"/>
            <a:t>далани</a:t>
          </a:r>
          <a:r>
            <a:rPr lang="ru-RU" dirty="0" smtClean="0"/>
            <a:t> </a:t>
          </a:r>
          <a:r>
            <a:rPr lang="ru-RU" dirty="0" err="1" smtClean="0"/>
            <a:t>бегона</a:t>
          </a:r>
          <a:r>
            <a:rPr lang="ru-RU" dirty="0" smtClean="0"/>
            <a:t> </a:t>
          </a:r>
          <a:r>
            <a:rPr lang="ru-RU" dirty="0" err="1" smtClean="0"/>
            <a:t>ўтлардан</a:t>
          </a:r>
          <a:r>
            <a:rPr lang="ru-RU" dirty="0" smtClean="0"/>
            <a:t> </a:t>
          </a:r>
          <a:r>
            <a:rPr lang="ru-RU" dirty="0" err="1" smtClean="0"/>
            <a:t>тозалайдиган</a:t>
          </a:r>
          <a:r>
            <a:rPr lang="ru-RU" dirty="0" smtClean="0"/>
            <a:t>-карам, картошка, помидор </a:t>
          </a:r>
          <a:r>
            <a:rPr lang="ru-RU" dirty="0" err="1" smtClean="0"/>
            <a:t>ва</a:t>
          </a:r>
          <a:r>
            <a:rPr lang="ru-RU" dirty="0" smtClean="0"/>
            <a:t> </a:t>
          </a:r>
          <a:r>
            <a:rPr lang="ru-RU" dirty="0" err="1" smtClean="0"/>
            <a:t>бодринг</a:t>
          </a:r>
          <a:r>
            <a:rPr lang="ru-RU" dirty="0" smtClean="0"/>
            <a:t> </a:t>
          </a:r>
          <a:r>
            <a:rPr lang="ru-RU" dirty="0" err="1" smtClean="0"/>
            <a:t>яхши</a:t>
          </a:r>
          <a:r>
            <a:rPr lang="ru-RU" dirty="0" smtClean="0"/>
            <a:t> </a:t>
          </a:r>
          <a:r>
            <a:rPr lang="ru-RU" dirty="0" err="1" smtClean="0"/>
            <a:t>ўтмишдош</a:t>
          </a:r>
          <a:r>
            <a:rPr lang="ru-RU" dirty="0" smtClean="0"/>
            <a:t>. </a:t>
          </a:r>
          <a:br>
            <a:rPr lang="ru-RU" dirty="0" smtClean="0"/>
          </a:br>
          <a:r>
            <a:rPr lang="ru-RU" dirty="0" err="1" smtClean="0"/>
            <a:t>Пиёз</a:t>
          </a:r>
          <a:r>
            <a:rPr lang="uz-Cyrl-UZ" dirty="0" smtClean="0"/>
            <a:t>ни </a:t>
          </a:r>
          <a:r>
            <a:rPr lang="ru-RU" dirty="0" err="1" smtClean="0"/>
            <a:t>пиёздан</a:t>
          </a:r>
          <a:r>
            <a:rPr lang="ru-RU" dirty="0" smtClean="0"/>
            <a:t> </a:t>
          </a:r>
          <a:r>
            <a:rPr lang="ru-RU" dirty="0" err="1" smtClean="0"/>
            <a:t>ва</a:t>
          </a:r>
          <a:r>
            <a:rPr lang="ru-RU" dirty="0" smtClean="0"/>
            <a:t> </a:t>
          </a:r>
          <a:r>
            <a:rPr lang="ru-RU" dirty="0" err="1" smtClean="0"/>
            <a:t>илдизмевали</a:t>
          </a:r>
          <a:r>
            <a:rPr lang="ru-RU" dirty="0" smtClean="0"/>
            <a:t> </a:t>
          </a:r>
          <a:r>
            <a:rPr lang="ru-RU" dirty="0" err="1" smtClean="0"/>
            <a:t>сабзавотлардан</a:t>
          </a:r>
          <a:r>
            <a:rPr lang="ru-RU" dirty="0" smtClean="0"/>
            <a:t> </a:t>
          </a:r>
          <a:r>
            <a:rPr lang="ru-RU" dirty="0" err="1" smtClean="0"/>
            <a:t>сўнг</a:t>
          </a:r>
          <a:r>
            <a:rPr lang="ru-RU" dirty="0" smtClean="0"/>
            <a:t> </a:t>
          </a:r>
          <a:r>
            <a:rPr lang="ru-RU" dirty="0" err="1" smtClean="0"/>
            <a:t>экиш</a:t>
          </a:r>
          <a:r>
            <a:rPr lang="ru-RU" dirty="0" smtClean="0"/>
            <a:t> </a:t>
          </a:r>
          <a:r>
            <a:rPr lang="ru-RU" dirty="0" err="1" smtClean="0"/>
            <a:t>ман</a:t>
          </a:r>
          <a:r>
            <a:rPr lang="ru-RU" dirty="0" smtClean="0"/>
            <a:t> </a:t>
          </a:r>
          <a:r>
            <a:rPr lang="ru-RU" dirty="0" err="1" smtClean="0"/>
            <a:t>этилади</a:t>
          </a:r>
          <a:r>
            <a:rPr lang="ru-RU" dirty="0" smtClean="0"/>
            <a:t>.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C4953F60-A378-442E-8697-85B1F85B303D}"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86533FAE-C37A-4DAE-837E-0A2681B37347}" type="presOf" srcId="{312B9663-67DD-4BF0-8671-ACD17F5C18E1}" destId="{3102073A-0B37-4EE7-9FB6-C679253A425E}" srcOrd="0" destOrd="0" presId="urn:microsoft.com/office/officeart/2005/8/layout/vList2"/>
    <dgm:cxn modelId="{B8143EE2-85AF-4BAF-A8B8-261973ACA872}" type="presOf" srcId="{8C446D5B-F40C-47A7-AA82-4959E8CB408D}" destId="{E9240949-51E6-49B1-BC58-DA8E36260ED3}" srcOrd="0" destOrd="0" presId="urn:microsoft.com/office/officeart/2005/8/layout/vList2"/>
    <dgm:cxn modelId="{7C9E963A-6FC4-41A0-910B-0E4619C2E21D}" type="presParOf" srcId="{E9240949-51E6-49B1-BC58-DA8E36260ED3}" destId="{494A0A28-AC71-410E-9A09-98494374006B}" srcOrd="0" destOrd="0" presId="urn:microsoft.com/office/officeart/2005/8/layout/vList2"/>
    <dgm:cxn modelId="{5C9E0958-DB5C-4216-83FF-4206C10C7C47}"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ru-RU" dirty="0" err="1" smtClean="0"/>
            <a:t>Пиёз</a:t>
          </a:r>
          <a:r>
            <a:rPr lang="ru-RU" dirty="0" smtClean="0"/>
            <a:t> </a:t>
          </a:r>
          <a:r>
            <a:rPr lang="ru-RU" dirty="0" err="1" smtClean="0"/>
            <a:t>етиштиришнинг</a:t>
          </a:r>
          <a:r>
            <a:rPr lang="ru-RU" dirty="0" smtClean="0"/>
            <a:t> </a:t>
          </a:r>
          <a:r>
            <a:rPr lang="ru-RU" dirty="0" err="1" smtClean="0"/>
            <a:t>бошқа</a:t>
          </a:r>
          <a:r>
            <a:rPr lang="ru-RU" dirty="0" smtClean="0"/>
            <a:t> </a:t>
          </a:r>
          <a:r>
            <a:rPr lang="ru-RU" dirty="0" err="1" smtClean="0"/>
            <a:t>усулларига</a:t>
          </a:r>
          <a:r>
            <a:rPr lang="ru-RU" dirty="0" smtClean="0"/>
            <a:t> </a:t>
          </a:r>
          <a:r>
            <a:rPr lang="ru-RU" dirty="0" err="1" smtClean="0"/>
            <a:t>нўшдан</a:t>
          </a:r>
          <a:r>
            <a:rPr lang="ru-RU" dirty="0" smtClean="0"/>
            <a:t>, </a:t>
          </a:r>
          <a:r>
            <a:rPr lang="ru-RU" dirty="0" err="1" smtClean="0"/>
            <a:t>майда</a:t>
          </a:r>
          <a:r>
            <a:rPr lang="ru-RU" dirty="0" smtClean="0"/>
            <a:t> </a:t>
          </a:r>
          <a:r>
            <a:rPr lang="ru-RU" dirty="0" err="1" smtClean="0"/>
            <a:t>пиёзбошлардан</a:t>
          </a:r>
          <a:r>
            <a:rPr lang="ru-RU" dirty="0" smtClean="0"/>
            <a:t>, </a:t>
          </a:r>
          <a:r>
            <a:rPr lang="ru-RU" dirty="0" err="1" smtClean="0"/>
            <a:t>кўчатдан</a:t>
          </a:r>
          <a:r>
            <a:rPr lang="ru-RU" dirty="0" smtClean="0"/>
            <a:t> </a:t>
          </a:r>
          <a:r>
            <a:rPr lang="ru-RU" dirty="0" err="1" smtClean="0"/>
            <a:t>барра</a:t>
          </a:r>
          <a:r>
            <a:rPr lang="ru-RU" dirty="0" smtClean="0"/>
            <a:t> </a:t>
          </a:r>
          <a:r>
            <a:rPr lang="ru-RU" dirty="0" err="1" smtClean="0"/>
            <a:t>пиёз</a:t>
          </a:r>
          <a:r>
            <a:rPr lang="ru-RU" dirty="0" smtClean="0"/>
            <a:t> </a:t>
          </a:r>
          <a:r>
            <a:rPr lang="ru-RU" dirty="0" err="1" smtClean="0"/>
            <a:t>етиштириш</a:t>
          </a:r>
          <a:r>
            <a:rPr lang="ru-RU" dirty="0" smtClean="0"/>
            <a:t> </a:t>
          </a:r>
          <a:r>
            <a:rPr lang="ru-RU" dirty="0" err="1" smtClean="0"/>
            <a:t>кабилар</a:t>
          </a:r>
          <a:r>
            <a:rPr lang="ru-RU" dirty="0" smtClean="0"/>
            <a:t> </a:t>
          </a:r>
          <a:r>
            <a:rPr lang="ru-RU" dirty="0" err="1" smtClean="0"/>
            <a:t>киради</a:t>
          </a:r>
          <a:r>
            <a:rPr lang="ru-RU" dirty="0" smtClean="0"/>
            <a:t>. </a:t>
          </a:r>
          <a:r>
            <a:rPr lang="ru-RU" dirty="0" err="1" smtClean="0"/>
            <a:t>Баъзан</a:t>
          </a:r>
          <a:r>
            <a:rPr lang="ru-RU" dirty="0" smtClean="0"/>
            <a:t> </a:t>
          </a:r>
          <a:r>
            <a:rPr lang="ru-RU" dirty="0" err="1" smtClean="0"/>
            <a:t>кузда</a:t>
          </a:r>
          <a:r>
            <a:rPr lang="ru-RU" dirty="0" smtClean="0"/>
            <a:t> (</a:t>
          </a:r>
          <a:r>
            <a:rPr lang="ru-RU" dirty="0" err="1" smtClean="0"/>
            <a:t>октябр</a:t>
          </a:r>
          <a:r>
            <a:rPr lang="ru-RU" dirty="0" smtClean="0"/>
            <a:t> - </a:t>
          </a:r>
          <a:r>
            <a:rPr lang="ru-RU" dirty="0" err="1" smtClean="0"/>
            <a:t>ноябр</a:t>
          </a:r>
          <a:r>
            <a:rPr lang="ru-RU" dirty="0" smtClean="0"/>
            <a:t> </a:t>
          </a:r>
          <a:r>
            <a:rPr lang="ru-RU" dirty="0" err="1" smtClean="0"/>
            <a:t>ойларида</a:t>
          </a:r>
          <a:r>
            <a:rPr lang="ru-RU" dirty="0" smtClean="0"/>
            <a:t>) </a:t>
          </a:r>
          <a:r>
            <a:rPr lang="ru-RU" dirty="0" err="1" smtClean="0"/>
            <a:t>ёки</a:t>
          </a:r>
          <a:r>
            <a:rPr lang="ru-RU" dirty="0" smtClean="0"/>
            <a:t> </a:t>
          </a:r>
          <a:r>
            <a:rPr lang="ru-RU" dirty="0" err="1" smtClean="0"/>
            <a:t>эрта</a:t>
          </a:r>
          <a:r>
            <a:rPr lang="ru-RU" dirty="0" smtClean="0"/>
            <a:t> </a:t>
          </a:r>
          <a:r>
            <a:rPr lang="ru-RU" dirty="0" err="1" smtClean="0"/>
            <a:t>баҳорда</a:t>
          </a:r>
          <a:r>
            <a:rPr lang="ru-RU" dirty="0" smtClean="0"/>
            <a:t> </a:t>
          </a:r>
          <a:r>
            <a:rPr lang="ru-RU" dirty="0" err="1" smtClean="0"/>
            <a:t>нўш</a:t>
          </a:r>
          <a:r>
            <a:rPr lang="ru-RU" dirty="0" smtClean="0"/>
            <a:t> </a:t>
          </a:r>
          <a:r>
            <a:rPr lang="ru-RU" dirty="0" err="1" smtClean="0"/>
            <a:t>пиёз</a:t>
          </a:r>
          <a:r>
            <a:rPr lang="ru-RU" dirty="0" smtClean="0"/>
            <a:t> (</a:t>
          </a:r>
          <a:r>
            <a:rPr lang="ru-RU" dirty="0" err="1" smtClean="0"/>
            <a:t>майда</a:t>
          </a:r>
          <a:r>
            <a:rPr lang="ru-RU" dirty="0" smtClean="0"/>
            <a:t> </a:t>
          </a:r>
          <a:r>
            <a:rPr lang="ru-RU" dirty="0" err="1" smtClean="0"/>
            <a:t>пиёзбоплар</a:t>
          </a:r>
          <a:r>
            <a:rPr lang="ru-RU" dirty="0" smtClean="0"/>
            <a:t>) </a:t>
          </a:r>
          <a:r>
            <a:rPr lang="ru-RU" dirty="0" err="1" smtClean="0"/>
            <a:t>экилади</a:t>
          </a:r>
          <a:r>
            <a:rPr lang="ru-RU" dirty="0" smtClean="0"/>
            <a:t>. Н</a:t>
          </a:r>
          <a:r>
            <a:rPr lang="uz-Cyrl-UZ" dirty="0" smtClean="0"/>
            <a:t>ў</a:t>
          </a:r>
          <a:r>
            <a:rPr lang="ru-RU" dirty="0" smtClean="0"/>
            <a:t>ш </a:t>
          </a:r>
          <a:r>
            <a:rPr lang="ru-RU" dirty="0" err="1" smtClean="0"/>
            <a:t>пиёз</a:t>
          </a:r>
          <a:r>
            <a:rPr lang="ru-RU" dirty="0" smtClean="0"/>
            <a:t> </a:t>
          </a:r>
          <a:r>
            <a:rPr lang="ru-RU" dirty="0" err="1" smtClean="0"/>
            <a:t>кузда</a:t>
          </a:r>
          <a:r>
            <a:rPr lang="ru-RU" dirty="0" smtClean="0"/>
            <a:t> </a:t>
          </a:r>
          <a:r>
            <a:rPr lang="ru-RU" dirty="0" err="1" smtClean="0"/>
            <a:t>экилгани</a:t>
          </a:r>
          <a:r>
            <a:rPr lang="ru-RU" dirty="0" smtClean="0"/>
            <a:t> </a:t>
          </a:r>
          <a:r>
            <a:rPr lang="ru-RU" dirty="0" err="1" smtClean="0"/>
            <a:t>ма</a:t>
          </a:r>
          <a:r>
            <a:rPr lang="uz-Cyrl-UZ" dirty="0" smtClean="0"/>
            <a:t>ъ</a:t>
          </a:r>
          <a:r>
            <a:rPr lang="ru-RU" dirty="0" err="1" smtClean="0"/>
            <a:t>қул</a:t>
          </a:r>
          <a:r>
            <a:rPr lang="ru-RU" dirty="0" smtClean="0"/>
            <a:t>, </a:t>
          </a:r>
          <a:r>
            <a:rPr lang="ru-RU" dirty="0" err="1" smtClean="0"/>
            <a:t>чунки</a:t>
          </a:r>
          <a:r>
            <a:rPr lang="ru-RU" dirty="0" smtClean="0"/>
            <a:t> </a:t>
          </a:r>
          <a:r>
            <a:rPr lang="ru-RU" dirty="0" err="1" smtClean="0"/>
            <a:t>майда</a:t>
          </a:r>
          <a:r>
            <a:rPr lang="ru-RU" dirty="0" smtClean="0"/>
            <a:t> </a:t>
          </a:r>
          <a:r>
            <a:rPr lang="ru-RU" dirty="0" err="1" smtClean="0"/>
            <a:t>пиёзбошларни</a:t>
          </a:r>
          <a:r>
            <a:rPr lang="ru-RU" dirty="0" smtClean="0"/>
            <a:t> </a:t>
          </a:r>
          <a:r>
            <a:rPr lang="ru-RU" dirty="0" err="1" smtClean="0"/>
            <a:t>қишда</a:t>
          </a:r>
          <a:r>
            <a:rPr lang="ru-RU" dirty="0" smtClean="0"/>
            <a:t> </a:t>
          </a:r>
          <a:r>
            <a:rPr lang="ru-RU" dirty="0" err="1" smtClean="0"/>
            <a:t>сақлаш</a:t>
          </a:r>
          <a:r>
            <a:rPr lang="ru-RU" dirty="0" smtClean="0"/>
            <a:t> </a:t>
          </a:r>
          <a:r>
            <a:rPr lang="ru-RU" dirty="0" err="1" smtClean="0"/>
            <a:t>кўп</a:t>
          </a:r>
          <a:r>
            <a:rPr lang="ru-RU" dirty="0" smtClean="0"/>
            <a:t> </a:t>
          </a:r>
          <a:r>
            <a:rPr lang="ru-RU" dirty="0" err="1" smtClean="0"/>
            <a:t>чиқитга</a:t>
          </a:r>
          <a:r>
            <a:rPr lang="ru-RU" dirty="0" smtClean="0"/>
            <a:t> </a:t>
          </a:r>
          <a:r>
            <a:rPr lang="ru-RU" dirty="0" err="1" smtClean="0"/>
            <a:t>чиқишга</a:t>
          </a:r>
          <a:r>
            <a:rPr lang="ru-RU" dirty="0" smtClean="0"/>
            <a:t> </a:t>
          </a:r>
          <a:r>
            <a:rPr lang="ru-RU" dirty="0" err="1" smtClean="0"/>
            <a:t>олиб</a:t>
          </a:r>
          <a:r>
            <a:rPr lang="ru-RU" dirty="0" smtClean="0"/>
            <a:t> </a:t>
          </a:r>
          <a:r>
            <a:rPr lang="ru-RU" dirty="0" err="1" smtClean="0"/>
            <a:t>келади</a:t>
          </a:r>
          <a:r>
            <a:rPr lang="ru-RU" dirty="0" smtClean="0"/>
            <a:t>. Н</a:t>
          </a:r>
          <a:r>
            <a:rPr lang="uz-Cyrl-UZ" dirty="0" smtClean="0"/>
            <a:t>ў</a:t>
          </a:r>
          <a:r>
            <a:rPr lang="ru-RU" dirty="0" smtClean="0"/>
            <a:t>ш </a:t>
          </a:r>
          <a:r>
            <a:rPr lang="ru-RU" dirty="0" err="1" smtClean="0"/>
            <a:t>пиёз</a:t>
          </a:r>
          <a:r>
            <a:rPr lang="ru-RU" dirty="0" smtClean="0"/>
            <a:t> </a:t>
          </a:r>
          <a:r>
            <a:rPr lang="ru-RU" dirty="0" err="1" smtClean="0"/>
            <a:t>пушталарга</a:t>
          </a:r>
          <a:r>
            <a:rPr lang="ru-RU" dirty="0" smtClean="0"/>
            <a:t> </a:t>
          </a:r>
          <a:r>
            <a:rPr lang="ru-RU" dirty="0" err="1" smtClean="0"/>
            <a:t>ёки</a:t>
          </a:r>
          <a:r>
            <a:rPr lang="ru-RU" dirty="0" smtClean="0"/>
            <a:t> </a:t>
          </a:r>
          <a:r>
            <a:rPr lang="ru-RU" dirty="0" err="1" smtClean="0"/>
            <a:t>текис</a:t>
          </a:r>
          <a:r>
            <a:rPr lang="ru-RU" dirty="0" smtClean="0"/>
            <a:t> </a:t>
          </a:r>
          <a:r>
            <a:rPr lang="ru-RU" dirty="0" err="1" smtClean="0"/>
            <a:t>далаларга</a:t>
          </a:r>
          <a:r>
            <a:rPr lang="ru-RU" dirty="0" smtClean="0"/>
            <a:t> (маркёр </a:t>
          </a:r>
          <a:r>
            <a:rPr lang="ru-RU" dirty="0" err="1" smtClean="0"/>
            <a:t>изи</a:t>
          </a:r>
          <a:r>
            <a:rPr lang="ru-RU" dirty="0" smtClean="0"/>
            <a:t> б</a:t>
          </a:r>
          <a:r>
            <a:rPr lang="uz-Cyrl-UZ" dirty="0" smtClean="0"/>
            <a:t>ў</a:t>
          </a:r>
          <a:r>
            <a:rPr lang="ru-RU" dirty="0" err="1" smtClean="0"/>
            <a:t>йича</a:t>
          </a:r>
          <a:r>
            <a:rPr lang="ru-RU" dirty="0" smtClean="0"/>
            <a:t>) </a:t>
          </a:r>
          <a:r>
            <a:rPr lang="ru-RU" dirty="0" err="1" smtClean="0"/>
            <a:t>бўйнигача</a:t>
          </a:r>
          <a:r>
            <a:rPr lang="ru-RU" dirty="0" smtClean="0"/>
            <a:t> </a:t>
          </a:r>
          <a:br>
            <a:rPr lang="ru-RU" dirty="0" smtClean="0"/>
          </a:br>
          <a:r>
            <a:rPr lang="ru-RU" dirty="0" err="1" smtClean="0"/>
            <a:t>ботириб</a:t>
          </a:r>
          <a:r>
            <a:rPr lang="ru-RU" dirty="0" smtClean="0"/>
            <a:t> </a:t>
          </a:r>
          <a:r>
            <a:rPr lang="ru-RU" dirty="0" err="1" smtClean="0"/>
            <a:t>икки</a:t>
          </a:r>
          <a:r>
            <a:rPr lang="ru-RU" dirty="0" smtClean="0"/>
            <a:t> </a:t>
          </a:r>
          <a:r>
            <a:rPr lang="ru-RU" dirty="0" err="1" smtClean="0"/>
            <a:t>қаторлаб</a:t>
          </a:r>
          <a:r>
            <a:rPr lang="ru-RU" dirty="0" smtClean="0"/>
            <a:t> лента </a:t>
          </a:r>
          <a:r>
            <a:rPr lang="ru-RU" dirty="0" err="1" smtClean="0"/>
            <a:t>шаклида</a:t>
          </a:r>
          <a:r>
            <a:rPr lang="ru-RU" dirty="0" smtClean="0"/>
            <a:t> </a:t>
          </a:r>
          <a:r>
            <a:rPr lang="ru-RU" dirty="0" err="1" smtClean="0"/>
            <a:t>экилади</a:t>
          </a:r>
          <a:r>
            <a:rPr lang="ru-RU" dirty="0" smtClean="0"/>
            <a:t>. Бунда </a:t>
          </a:r>
          <a:r>
            <a:rPr lang="ru-RU" dirty="0" err="1" smtClean="0"/>
            <a:t>ленталар</a:t>
          </a:r>
          <a:r>
            <a:rPr lang="ru-RU" dirty="0" smtClean="0"/>
            <a:t> </a:t>
          </a:r>
          <a:r>
            <a:rPr lang="ru-RU" dirty="0" err="1" smtClean="0"/>
            <a:t>ораси</a:t>
          </a:r>
          <a:r>
            <a:rPr lang="ru-RU" dirty="0" smtClean="0"/>
            <a:t> 50-60 см </a:t>
          </a:r>
          <a:r>
            <a:rPr lang="ru-RU" dirty="0" err="1" smtClean="0"/>
            <a:t>ва</a:t>
          </a:r>
          <a:r>
            <a:rPr lang="ru-RU" dirty="0" smtClean="0"/>
            <a:t> </a:t>
          </a:r>
          <a:r>
            <a:rPr lang="ru-RU" dirty="0" err="1" smtClean="0"/>
            <a:t>қатордаги</a:t>
          </a:r>
          <a:r>
            <a:rPr lang="ru-RU" dirty="0" smtClean="0"/>
            <a:t> </a:t>
          </a:r>
          <a:r>
            <a:rPr lang="ru-RU" dirty="0" err="1" smtClean="0"/>
            <a:t>пиёзлар</a:t>
          </a:r>
          <a:r>
            <a:rPr lang="ru-RU" dirty="0" smtClean="0"/>
            <a:t> </a:t>
          </a:r>
          <a:r>
            <a:rPr lang="ru-RU" dirty="0" err="1" smtClean="0"/>
            <a:t>ораси</a:t>
          </a:r>
          <a:r>
            <a:rPr lang="ru-RU" dirty="0" smtClean="0"/>
            <a:t> 10 см дан </a:t>
          </a:r>
          <a:r>
            <a:rPr lang="ru-RU" dirty="0" err="1" smtClean="0"/>
            <a:t>қилинади</a:t>
          </a:r>
          <a:r>
            <a:rPr lang="ru-RU" dirty="0" smtClean="0"/>
            <a:t>.</a:t>
          </a:r>
          <a:endParaRPr lang="ru-RU" dirty="0">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Lst>
  <dgm:cxnLst>
    <dgm:cxn modelId="{289428F7-71FD-4483-8703-D6D723D65124}" type="presOf" srcId="{FFE8B254-F748-4EA9-840F-C629F20050FA}" destId="{494A0A28-AC71-410E-9A09-98494374006B}" srcOrd="0" destOrd="0" presId="urn:microsoft.com/office/officeart/2005/8/layout/vList2"/>
    <dgm:cxn modelId="{3E2BDFED-75CF-43F5-9522-641D7B0B9DB3}"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844DC32-C43E-47CB-8F82-16006B106865}"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ctr"/>
          <a:r>
            <a:rPr lang="uz-Cyrl-UZ" b="1" dirty="0" smtClean="0"/>
            <a:t>Саримсоқ пиёз.</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Пиёзбош экинлар жумласига кириб, қисқарган пояси-туб ва паллалардан тузилган мураккаб пиёзбош ҳосил қилади. Барги ясси, чизиқли, асоси юмалоқ-найсимон. Барглар асослари билан бир-бирларига қаттиқ ёпишиб, сохта поя ҳосил қилади. Сохта поя марказидан гулпоя ўтади. Саримсоқ палласи қалин, зич эт билан қопланган битта ёки бир нечта ўсиш нуқтасига эга куртакдир. Паллалар саримсоқ тубига бирикади ва умумий қуруқ қобиққа ўралади.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530C4090-2CB4-4A4B-9442-92A228C81DF6}">
      <dgm:prSet/>
      <dgm:spPr/>
      <dgm:t>
        <a:bodyPr/>
        <a:lstStyle/>
        <a:p>
          <a:r>
            <a:rPr lang="uz-Cyrl-UZ" smtClean="0"/>
            <a:t>Саримсоқнинг тез ўсувчи навларининг бошланғич энг катта ва қари паллалари қулай шароит туғилганда қўшимча паллалар ҳосил қилади. </a:t>
          </a:r>
          <a:endParaRPr lang="ru-RU"/>
        </a:p>
      </dgm:t>
    </dgm:pt>
    <dgm:pt modelId="{C9307705-77D0-410D-A5BA-68D568E0A657}" type="parTrans" cxnId="{CE77E3D0-F668-4F80-9F20-E4A87D3B6BBD}">
      <dgm:prSet/>
      <dgm:spPr/>
      <dgm:t>
        <a:bodyPr/>
        <a:lstStyle/>
        <a:p>
          <a:endParaRPr lang="ru-RU"/>
        </a:p>
      </dgm:t>
    </dgm:pt>
    <dgm:pt modelId="{7E9240A5-9289-49AD-98F3-65B06FE62F75}" type="sibTrans" cxnId="{CE77E3D0-F668-4F80-9F20-E4A87D3B6BBD}">
      <dgm:prSet/>
      <dgm:spPr/>
      <dgm:t>
        <a:bodyPr/>
        <a:lstStyle/>
        <a:p>
          <a:endParaRPr lang="ru-RU"/>
        </a:p>
      </dgm:t>
    </dgm:pt>
    <dgm:pt modelId="{83C262D5-AB4F-41A9-95F1-93A23FABAED3}">
      <dgm:prSet/>
      <dgm:spPr/>
      <dgm:t>
        <a:bodyPr/>
        <a:lstStyle/>
        <a:p>
          <a:r>
            <a:rPr lang="uz-Cyrl-UZ" dirty="0" smtClean="0"/>
            <a:t>Бунда пиёзбошнинг умумий пўсти ёрилиб алоҳида паллалар ҳосил қилади. Пиёзбошида бир неча ўнлаб палла ҳосил қилувчи саримсоқ навлари кўп паллалилар дейилади.</a:t>
          </a:r>
          <a:endParaRPr lang="ru-RU" dirty="0"/>
        </a:p>
      </dgm:t>
    </dgm:pt>
    <dgm:pt modelId="{D68C2E38-A00C-4403-964E-75236611371D}" type="parTrans" cxnId="{E8CE4E95-3E65-447F-8A8A-37B03B0C3F64}">
      <dgm:prSet/>
      <dgm:spPr/>
      <dgm:t>
        <a:bodyPr/>
        <a:lstStyle/>
        <a:p>
          <a:endParaRPr lang="ru-RU"/>
        </a:p>
      </dgm:t>
    </dgm:pt>
    <dgm:pt modelId="{C952F06F-2D9B-40A8-95F6-5C9AC0B9B02D}" type="sibTrans" cxnId="{E8CE4E95-3E65-447F-8A8A-37B03B0C3F64}">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1519">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E8CE4E95-3E65-447F-8A8A-37B03B0C3F64}" srcId="{FFE8B254-F748-4EA9-840F-C629F20050FA}" destId="{83C262D5-AB4F-41A9-95F1-93A23FABAED3}" srcOrd="2" destOrd="0" parTransId="{D68C2E38-A00C-4403-964E-75236611371D}" sibTransId="{C952F06F-2D9B-40A8-95F6-5C9AC0B9B02D}"/>
    <dgm:cxn modelId="{93C03D73-B134-4FC0-ACBA-CC6758D35DC8}" type="presOf" srcId="{312B9663-67DD-4BF0-8671-ACD17F5C18E1}" destId="{3102073A-0B37-4EE7-9FB6-C679253A425E}"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DC61E998-100C-4893-A8CB-AEE640093206}" type="presOf" srcId="{FFE8B254-F748-4EA9-840F-C629F20050FA}" destId="{494A0A28-AC71-410E-9A09-98494374006B}" srcOrd="0" destOrd="0" presId="urn:microsoft.com/office/officeart/2005/8/layout/vList2"/>
    <dgm:cxn modelId="{1DB4637E-890D-49BE-98D7-A39B501E6299}" type="presOf" srcId="{530C4090-2CB4-4A4B-9442-92A228C81DF6}" destId="{3102073A-0B37-4EE7-9FB6-C679253A425E}" srcOrd="0" destOrd="1"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04031F30-C19E-4D8C-A353-F65AEA4E908B}" type="presOf" srcId="{83C262D5-AB4F-41A9-95F1-93A23FABAED3}" destId="{3102073A-0B37-4EE7-9FB6-C679253A425E}" srcOrd="0" destOrd="2" presId="urn:microsoft.com/office/officeart/2005/8/layout/vList2"/>
    <dgm:cxn modelId="{CE77E3D0-F668-4F80-9F20-E4A87D3B6BBD}" srcId="{FFE8B254-F748-4EA9-840F-C629F20050FA}" destId="{530C4090-2CB4-4A4B-9442-92A228C81DF6}" srcOrd="1" destOrd="0" parTransId="{C9307705-77D0-410D-A5BA-68D568E0A657}" sibTransId="{7E9240A5-9289-49AD-98F3-65B06FE62F75}"/>
    <dgm:cxn modelId="{76C50291-5B89-4B56-B8F1-C827F88421A4}" type="presOf" srcId="{8C446D5B-F40C-47A7-AA82-4959E8CB408D}" destId="{E9240949-51E6-49B1-BC58-DA8E36260ED3}" srcOrd="0" destOrd="0" presId="urn:microsoft.com/office/officeart/2005/8/layout/vList2"/>
    <dgm:cxn modelId="{95FA5DB9-93CA-43DD-903D-A39467EFC7E5}" type="presParOf" srcId="{E9240949-51E6-49B1-BC58-DA8E36260ED3}" destId="{494A0A28-AC71-410E-9A09-98494374006B}" srcOrd="0" destOrd="0" presId="urn:microsoft.com/office/officeart/2005/8/layout/vList2"/>
    <dgm:cxn modelId="{8CD0EE8C-5728-4EC6-858A-F0C453D71F2E}"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243699"/>
          <a:ext cx="9001156" cy="100737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ru-RU" sz="4200" b="1" kern="1200" dirty="0" err="1" smtClean="0"/>
            <a:t>Алмашлаб</a:t>
          </a:r>
          <a:r>
            <a:rPr lang="ru-RU" sz="4200" b="1" kern="1200" dirty="0" smtClean="0"/>
            <a:t> </a:t>
          </a:r>
          <a:r>
            <a:rPr lang="ru-RU" sz="4200" b="1" kern="1200" dirty="0" err="1" smtClean="0"/>
            <a:t>экишдаги</a:t>
          </a:r>
          <a:r>
            <a:rPr lang="ru-RU" sz="4200" b="1" kern="1200" dirty="0" smtClean="0"/>
            <a:t> </a:t>
          </a:r>
          <a:r>
            <a:rPr lang="ru-RU" sz="4200" b="1" kern="1200" dirty="0" err="1" smtClean="0"/>
            <a:t>ўрни</a:t>
          </a:r>
          <a:r>
            <a:rPr lang="ru-RU" sz="4200" b="1" kern="1200" dirty="0" smtClean="0"/>
            <a:t>.</a:t>
          </a:r>
          <a:endParaRPr lang="ru-RU" sz="4200" kern="1200" dirty="0">
            <a:latin typeface="Times New Roman" pitchFamily="18" charset="0"/>
            <a:cs typeface="Times New Roman" pitchFamily="18" charset="0"/>
          </a:endParaRPr>
        </a:p>
      </dsp:txBody>
      <dsp:txXfrm>
        <a:off x="49176" y="292875"/>
        <a:ext cx="8902804" cy="909018"/>
      </dsp:txXfrm>
    </dsp:sp>
    <dsp:sp modelId="{3102073A-0B37-4EE7-9FB6-C679253A425E}">
      <dsp:nvSpPr>
        <dsp:cNvPr id="0" name=""/>
        <dsp:cNvSpPr/>
      </dsp:nvSpPr>
      <dsp:spPr>
        <a:xfrm>
          <a:off x="0" y="1251069"/>
          <a:ext cx="9001156" cy="243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53340" rIns="298704" bIns="53340" numCol="1" spcCol="1270" anchor="t" anchorCtr="0">
          <a:noAutofit/>
        </a:bodyPr>
        <a:lstStyle/>
        <a:p>
          <a:pPr marL="285750" lvl="1" indent="-285750" algn="just" defTabSz="1466850">
            <a:lnSpc>
              <a:spcPct val="90000"/>
            </a:lnSpc>
            <a:spcBef>
              <a:spcPct val="0"/>
            </a:spcBef>
            <a:spcAft>
              <a:spcPct val="20000"/>
            </a:spcAft>
            <a:buChar char="••"/>
          </a:pPr>
          <a:r>
            <a:rPr lang="ru-RU" sz="3300" kern="1200" dirty="0" err="1" smtClean="0"/>
            <a:t>Қатор</a:t>
          </a:r>
          <a:r>
            <a:rPr lang="ru-RU" sz="3300" kern="1200" dirty="0" smtClean="0"/>
            <a:t> </a:t>
          </a:r>
          <a:r>
            <a:rPr lang="ru-RU" sz="3300" kern="1200" dirty="0" err="1" smtClean="0"/>
            <a:t>оралари</a:t>
          </a:r>
          <a:r>
            <a:rPr lang="ru-RU" sz="3300" kern="1200" dirty="0" smtClean="0"/>
            <a:t> </a:t>
          </a:r>
          <a:r>
            <a:rPr lang="ru-RU" sz="3300" kern="1200" dirty="0" err="1" smtClean="0"/>
            <a:t>ишланадиган</a:t>
          </a:r>
          <a:r>
            <a:rPr lang="ru-RU" sz="3300" kern="1200" dirty="0" smtClean="0"/>
            <a:t>, </a:t>
          </a:r>
          <a:r>
            <a:rPr lang="ru-RU" sz="3300" kern="1200" dirty="0" err="1" smtClean="0"/>
            <a:t>далани</a:t>
          </a:r>
          <a:r>
            <a:rPr lang="ru-RU" sz="3300" kern="1200" dirty="0" smtClean="0"/>
            <a:t> </a:t>
          </a:r>
          <a:r>
            <a:rPr lang="ru-RU" sz="3300" kern="1200" dirty="0" err="1" smtClean="0"/>
            <a:t>бегона</a:t>
          </a:r>
          <a:r>
            <a:rPr lang="ru-RU" sz="3300" kern="1200" dirty="0" smtClean="0"/>
            <a:t> </a:t>
          </a:r>
          <a:r>
            <a:rPr lang="ru-RU" sz="3300" kern="1200" dirty="0" err="1" smtClean="0"/>
            <a:t>ўтлардан</a:t>
          </a:r>
          <a:r>
            <a:rPr lang="ru-RU" sz="3300" kern="1200" dirty="0" smtClean="0"/>
            <a:t> </a:t>
          </a:r>
          <a:r>
            <a:rPr lang="ru-RU" sz="3300" kern="1200" dirty="0" err="1" smtClean="0"/>
            <a:t>тозалайдиган</a:t>
          </a:r>
          <a:r>
            <a:rPr lang="ru-RU" sz="3300" kern="1200" dirty="0" smtClean="0"/>
            <a:t>-карам, картошка, помидор </a:t>
          </a:r>
          <a:r>
            <a:rPr lang="ru-RU" sz="3300" kern="1200" dirty="0" err="1" smtClean="0"/>
            <a:t>ва</a:t>
          </a:r>
          <a:r>
            <a:rPr lang="ru-RU" sz="3300" kern="1200" dirty="0" smtClean="0"/>
            <a:t> </a:t>
          </a:r>
          <a:r>
            <a:rPr lang="ru-RU" sz="3300" kern="1200" dirty="0" err="1" smtClean="0"/>
            <a:t>бодринг</a:t>
          </a:r>
          <a:r>
            <a:rPr lang="ru-RU" sz="3300" kern="1200" dirty="0" smtClean="0"/>
            <a:t> </a:t>
          </a:r>
          <a:r>
            <a:rPr lang="ru-RU" sz="3300" kern="1200" dirty="0" err="1" smtClean="0"/>
            <a:t>яхши</a:t>
          </a:r>
          <a:r>
            <a:rPr lang="ru-RU" sz="3300" kern="1200" dirty="0" smtClean="0"/>
            <a:t> </a:t>
          </a:r>
          <a:r>
            <a:rPr lang="ru-RU" sz="3300" kern="1200" dirty="0" err="1" smtClean="0"/>
            <a:t>ўтмишдош</a:t>
          </a:r>
          <a:r>
            <a:rPr lang="ru-RU" sz="3300" kern="1200" dirty="0" smtClean="0"/>
            <a:t>. </a:t>
          </a:r>
          <a:br>
            <a:rPr lang="ru-RU" sz="3300" kern="1200" dirty="0" smtClean="0"/>
          </a:br>
          <a:r>
            <a:rPr lang="ru-RU" sz="3300" kern="1200" dirty="0" err="1" smtClean="0"/>
            <a:t>Пиёз</a:t>
          </a:r>
          <a:r>
            <a:rPr lang="uz-Cyrl-UZ" sz="3300" kern="1200" dirty="0" smtClean="0"/>
            <a:t>ни </a:t>
          </a:r>
          <a:r>
            <a:rPr lang="ru-RU" sz="3300" kern="1200" dirty="0" err="1" smtClean="0"/>
            <a:t>пиёздан</a:t>
          </a:r>
          <a:r>
            <a:rPr lang="ru-RU" sz="3300" kern="1200" dirty="0" smtClean="0"/>
            <a:t> </a:t>
          </a:r>
          <a:r>
            <a:rPr lang="ru-RU" sz="3300" kern="1200" dirty="0" err="1" smtClean="0"/>
            <a:t>ва</a:t>
          </a:r>
          <a:r>
            <a:rPr lang="ru-RU" sz="3300" kern="1200" dirty="0" smtClean="0"/>
            <a:t> </a:t>
          </a:r>
          <a:r>
            <a:rPr lang="ru-RU" sz="3300" kern="1200" dirty="0" err="1" smtClean="0"/>
            <a:t>илдизмевали</a:t>
          </a:r>
          <a:r>
            <a:rPr lang="ru-RU" sz="3300" kern="1200" dirty="0" smtClean="0"/>
            <a:t> </a:t>
          </a:r>
          <a:r>
            <a:rPr lang="ru-RU" sz="3300" kern="1200" dirty="0" err="1" smtClean="0"/>
            <a:t>сабзавотлардан</a:t>
          </a:r>
          <a:r>
            <a:rPr lang="ru-RU" sz="3300" kern="1200" dirty="0" smtClean="0"/>
            <a:t> </a:t>
          </a:r>
          <a:r>
            <a:rPr lang="ru-RU" sz="3300" kern="1200" dirty="0" err="1" smtClean="0"/>
            <a:t>сўнг</a:t>
          </a:r>
          <a:r>
            <a:rPr lang="ru-RU" sz="3300" kern="1200" dirty="0" smtClean="0"/>
            <a:t> </a:t>
          </a:r>
          <a:r>
            <a:rPr lang="ru-RU" sz="3300" kern="1200" dirty="0" err="1" smtClean="0"/>
            <a:t>экиш</a:t>
          </a:r>
          <a:r>
            <a:rPr lang="ru-RU" sz="3300" kern="1200" dirty="0" smtClean="0"/>
            <a:t> </a:t>
          </a:r>
          <a:r>
            <a:rPr lang="ru-RU" sz="3300" kern="1200" dirty="0" err="1" smtClean="0"/>
            <a:t>ман</a:t>
          </a:r>
          <a:r>
            <a:rPr lang="ru-RU" sz="3300" kern="1200" dirty="0" smtClean="0"/>
            <a:t> </a:t>
          </a:r>
          <a:r>
            <a:rPr lang="ru-RU" sz="3300" kern="1200" dirty="0" err="1" smtClean="0"/>
            <a:t>этилади</a:t>
          </a:r>
          <a:r>
            <a:rPr lang="ru-RU" sz="3300" kern="1200" dirty="0" smtClean="0"/>
            <a:t>. </a:t>
          </a:r>
          <a:endParaRPr lang="ru-RU" sz="3300" kern="1200" dirty="0">
            <a:latin typeface="Times New Roman" pitchFamily="18" charset="0"/>
            <a:cs typeface="Times New Roman" pitchFamily="18" charset="0"/>
          </a:endParaRPr>
        </a:p>
      </dsp:txBody>
      <dsp:txXfrm>
        <a:off x="0" y="1251069"/>
        <a:ext cx="9001156" cy="24343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67424"/>
          <a:ext cx="9001156" cy="359424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ru-RU" sz="2400" kern="1200" dirty="0" err="1" smtClean="0"/>
            <a:t>Пиёз</a:t>
          </a:r>
          <a:r>
            <a:rPr lang="ru-RU" sz="2400" kern="1200" dirty="0" smtClean="0"/>
            <a:t> </a:t>
          </a:r>
          <a:r>
            <a:rPr lang="ru-RU" sz="2400" kern="1200" dirty="0" err="1" smtClean="0"/>
            <a:t>етиштиришнинг</a:t>
          </a:r>
          <a:r>
            <a:rPr lang="ru-RU" sz="2400" kern="1200" dirty="0" smtClean="0"/>
            <a:t> </a:t>
          </a:r>
          <a:r>
            <a:rPr lang="ru-RU" sz="2400" kern="1200" dirty="0" err="1" smtClean="0"/>
            <a:t>бошқа</a:t>
          </a:r>
          <a:r>
            <a:rPr lang="ru-RU" sz="2400" kern="1200" dirty="0" smtClean="0"/>
            <a:t> </a:t>
          </a:r>
          <a:r>
            <a:rPr lang="ru-RU" sz="2400" kern="1200" dirty="0" err="1" smtClean="0"/>
            <a:t>усулларига</a:t>
          </a:r>
          <a:r>
            <a:rPr lang="ru-RU" sz="2400" kern="1200" dirty="0" smtClean="0"/>
            <a:t> </a:t>
          </a:r>
          <a:r>
            <a:rPr lang="ru-RU" sz="2400" kern="1200" dirty="0" err="1" smtClean="0"/>
            <a:t>нўшдан</a:t>
          </a:r>
          <a:r>
            <a:rPr lang="ru-RU" sz="2400" kern="1200" dirty="0" smtClean="0"/>
            <a:t>, </a:t>
          </a:r>
          <a:r>
            <a:rPr lang="ru-RU" sz="2400" kern="1200" dirty="0" err="1" smtClean="0"/>
            <a:t>майда</a:t>
          </a:r>
          <a:r>
            <a:rPr lang="ru-RU" sz="2400" kern="1200" dirty="0" smtClean="0"/>
            <a:t> </a:t>
          </a:r>
          <a:r>
            <a:rPr lang="ru-RU" sz="2400" kern="1200" dirty="0" err="1" smtClean="0"/>
            <a:t>пиёзбошлардан</a:t>
          </a:r>
          <a:r>
            <a:rPr lang="ru-RU" sz="2400" kern="1200" dirty="0" smtClean="0"/>
            <a:t>, </a:t>
          </a:r>
          <a:r>
            <a:rPr lang="ru-RU" sz="2400" kern="1200" dirty="0" err="1" smtClean="0"/>
            <a:t>кўчатдан</a:t>
          </a:r>
          <a:r>
            <a:rPr lang="ru-RU" sz="2400" kern="1200" dirty="0" smtClean="0"/>
            <a:t> </a:t>
          </a:r>
          <a:r>
            <a:rPr lang="ru-RU" sz="2400" kern="1200" dirty="0" err="1" smtClean="0"/>
            <a:t>барра</a:t>
          </a:r>
          <a:r>
            <a:rPr lang="ru-RU" sz="2400" kern="1200" dirty="0" smtClean="0"/>
            <a:t> </a:t>
          </a:r>
          <a:r>
            <a:rPr lang="ru-RU" sz="2400" kern="1200" dirty="0" err="1" smtClean="0"/>
            <a:t>пиёз</a:t>
          </a:r>
          <a:r>
            <a:rPr lang="ru-RU" sz="2400" kern="1200" dirty="0" smtClean="0"/>
            <a:t> </a:t>
          </a:r>
          <a:r>
            <a:rPr lang="ru-RU" sz="2400" kern="1200" dirty="0" err="1" smtClean="0"/>
            <a:t>етиштириш</a:t>
          </a:r>
          <a:r>
            <a:rPr lang="ru-RU" sz="2400" kern="1200" dirty="0" smtClean="0"/>
            <a:t> </a:t>
          </a:r>
          <a:r>
            <a:rPr lang="ru-RU" sz="2400" kern="1200" dirty="0" err="1" smtClean="0"/>
            <a:t>кабилар</a:t>
          </a:r>
          <a:r>
            <a:rPr lang="ru-RU" sz="2400" kern="1200" dirty="0" smtClean="0"/>
            <a:t> </a:t>
          </a:r>
          <a:r>
            <a:rPr lang="ru-RU" sz="2400" kern="1200" dirty="0" err="1" smtClean="0"/>
            <a:t>киради</a:t>
          </a:r>
          <a:r>
            <a:rPr lang="ru-RU" sz="2400" kern="1200" dirty="0" smtClean="0"/>
            <a:t>. </a:t>
          </a:r>
          <a:r>
            <a:rPr lang="ru-RU" sz="2400" kern="1200" dirty="0" err="1" smtClean="0"/>
            <a:t>Баъзан</a:t>
          </a:r>
          <a:r>
            <a:rPr lang="ru-RU" sz="2400" kern="1200" dirty="0" smtClean="0"/>
            <a:t> </a:t>
          </a:r>
          <a:r>
            <a:rPr lang="ru-RU" sz="2400" kern="1200" dirty="0" err="1" smtClean="0"/>
            <a:t>кузда</a:t>
          </a:r>
          <a:r>
            <a:rPr lang="ru-RU" sz="2400" kern="1200" dirty="0" smtClean="0"/>
            <a:t> (</a:t>
          </a:r>
          <a:r>
            <a:rPr lang="ru-RU" sz="2400" kern="1200" dirty="0" err="1" smtClean="0"/>
            <a:t>октябр</a:t>
          </a:r>
          <a:r>
            <a:rPr lang="ru-RU" sz="2400" kern="1200" dirty="0" smtClean="0"/>
            <a:t> - </a:t>
          </a:r>
          <a:r>
            <a:rPr lang="ru-RU" sz="2400" kern="1200" dirty="0" err="1" smtClean="0"/>
            <a:t>ноябр</a:t>
          </a:r>
          <a:r>
            <a:rPr lang="ru-RU" sz="2400" kern="1200" dirty="0" smtClean="0"/>
            <a:t> </a:t>
          </a:r>
          <a:r>
            <a:rPr lang="ru-RU" sz="2400" kern="1200" dirty="0" err="1" smtClean="0"/>
            <a:t>ойларида</a:t>
          </a:r>
          <a:r>
            <a:rPr lang="ru-RU" sz="2400" kern="1200" dirty="0" smtClean="0"/>
            <a:t>) </a:t>
          </a:r>
          <a:r>
            <a:rPr lang="ru-RU" sz="2400" kern="1200" dirty="0" err="1" smtClean="0"/>
            <a:t>ёки</a:t>
          </a:r>
          <a:r>
            <a:rPr lang="ru-RU" sz="2400" kern="1200" dirty="0" smtClean="0"/>
            <a:t> </a:t>
          </a:r>
          <a:r>
            <a:rPr lang="ru-RU" sz="2400" kern="1200" dirty="0" err="1" smtClean="0"/>
            <a:t>эрта</a:t>
          </a:r>
          <a:r>
            <a:rPr lang="ru-RU" sz="2400" kern="1200" dirty="0" smtClean="0"/>
            <a:t> </a:t>
          </a:r>
          <a:r>
            <a:rPr lang="ru-RU" sz="2400" kern="1200" dirty="0" err="1" smtClean="0"/>
            <a:t>баҳорда</a:t>
          </a:r>
          <a:r>
            <a:rPr lang="ru-RU" sz="2400" kern="1200" dirty="0" smtClean="0"/>
            <a:t> </a:t>
          </a:r>
          <a:r>
            <a:rPr lang="ru-RU" sz="2400" kern="1200" dirty="0" err="1" smtClean="0"/>
            <a:t>нўш</a:t>
          </a:r>
          <a:r>
            <a:rPr lang="ru-RU" sz="2400" kern="1200" dirty="0" smtClean="0"/>
            <a:t> </a:t>
          </a:r>
          <a:r>
            <a:rPr lang="ru-RU" sz="2400" kern="1200" dirty="0" err="1" smtClean="0"/>
            <a:t>пиёз</a:t>
          </a:r>
          <a:r>
            <a:rPr lang="ru-RU" sz="2400" kern="1200" dirty="0" smtClean="0"/>
            <a:t> (</a:t>
          </a:r>
          <a:r>
            <a:rPr lang="ru-RU" sz="2400" kern="1200" dirty="0" err="1" smtClean="0"/>
            <a:t>майда</a:t>
          </a:r>
          <a:r>
            <a:rPr lang="ru-RU" sz="2400" kern="1200" dirty="0" smtClean="0"/>
            <a:t> </a:t>
          </a:r>
          <a:r>
            <a:rPr lang="ru-RU" sz="2400" kern="1200" dirty="0" err="1" smtClean="0"/>
            <a:t>пиёзбоплар</a:t>
          </a:r>
          <a:r>
            <a:rPr lang="ru-RU" sz="2400" kern="1200" dirty="0" smtClean="0"/>
            <a:t>) </a:t>
          </a:r>
          <a:r>
            <a:rPr lang="ru-RU" sz="2400" kern="1200" dirty="0" err="1" smtClean="0"/>
            <a:t>экилади</a:t>
          </a:r>
          <a:r>
            <a:rPr lang="ru-RU" sz="2400" kern="1200" dirty="0" smtClean="0"/>
            <a:t>. Н</a:t>
          </a:r>
          <a:r>
            <a:rPr lang="uz-Cyrl-UZ" sz="2400" kern="1200" dirty="0" smtClean="0"/>
            <a:t>ў</a:t>
          </a:r>
          <a:r>
            <a:rPr lang="ru-RU" sz="2400" kern="1200" dirty="0" smtClean="0"/>
            <a:t>ш </a:t>
          </a:r>
          <a:r>
            <a:rPr lang="ru-RU" sz="2400" kern="1200" dirty="0" err="1" smtClean="0"/>
            <a:t>пиёз</a:t>
          </a:r>
          <a:r>
            <a:rPr lang="ru-RU" sz="2400" kern="1200" dirty="0" smtClean="0"/>
            <a:t> </a:t>
          </a:r>
          <a:r>
            <a:rPr lang="ru-RU" sz="2400" kern="1200" dirty="0" err="1" smtClean="0"/>
            <a:t>кузда</a:t>
          </a:r>
          <a:r>
            <a:rPr lang="ru-RU" sz="2400" kern="1200" dirty="0" smtClean="0"/>
            <a:t> </a:t>
          </a:r>
          <a:r>
            <a:rPr lang="ru-RU" sz="2400" kern="1200" dirty="0" err="1" smtClean="0"/>
            <a:t>экилгани</a:t>
          </a:r>
          <a:r>
            <a:rPr lang="ru-RU" sz="2400" kern="1200" dirty="0" smtClean="0"/>
            <a:t> </a:t>
          </a:r>
          <a:r>
            <a:rPr lang="ru-RU" sz="2400" kern="1200" dirty="0" err="1" smtClean="0"/>
            <a:t>ма</a:t>
          </a:r>
          <a:r>
            <a:rPr lang="uz-Cyrl-UZ" sz="2400" kern="1200" dirty="0" smtClean="0"/>
            <a:t>ъ</a:t>
          </a:r>
          <a:r>
            <a:rPr lang="ru-RU" sz="2400" kern="1200" dirty="0" err="1" smtClean="0"/>
            <a:t>қул</a:t>
          </a:r>
          <a:r>
            <a:rPr lang="ru-RU" sz="2400" kern="1200" dirty="0" smtClean="0"/>
            <a:t>, </a:t>
          </a:r>
          <a:r>
            <a:rPr lang="ru-RU" sz="2400" kern="1200" dirty="0" err="1" smtClean="0"/>
            <a:t>чунки</a:t>
          </a:r>
          <a:r>
            <a:rPr lang="ru-RU" sz="2400" kern="1200" dirty="0" smtClean="0"/>
            <a:t> </a:t>
          </a:r>
          <a:r>
            <a:rPr lang="ru-RU" sz="2400" kern="1200" dirty="0" err="1" smtClean="0"/>
            <a:t>майда</a:t>
          </a:r>
          <a:r>
            <a:rPr lang="ru-RU" sz="2400" kern="1200" dirty="0" smtClean="0"/>
            <a:t> </a:t>
          </a:r>
          <a:r>
            <a:rPr lang="ru-RU" sz="2400" kern="1200" dirty="0" err="1" smtClean="0"/>
            <a:t>пиёзбошларни</a:t>
          </a:r>
          <a:r>
            <a:rPr lang="ru-RU" sz="2400" kern="1200" dirty="0" smtClean="0"/>
            <a:t> </a:t>
          </a:r>
          <a:r>
            <a:rPr lang="ru-RU" sz="2400" kern="1200" dirty="0" err="1" smtClean="0"/>
            <a:t>қишда</a:t>
          </a:r>
          <a:r>
            <a:rPr lang="ru-RU" sz="2400" kern="1200" dirty="0" smtClean="0"/>
            <a:t> </a:t>
          </a:r>
          <a:r>
            <a:rPr lang="ru-RU" sz="2400" kern="1200" dirty="0" err="1" smtClean="0"/>
            <a:t>сақлаш</a:t>
          </a:r>
          <a:r>
            <a:rPr lang="ru-RU" sz="2400" kern="1200" dirty="0" smtClean="0"/>
            <a:t> </a:t>
          </a:r>
          <a:r>
            <a:rPr lang="ru-RU" sz="2400" kern="1200" dirty="0" err="1" smtClean="0"/>
            <a:t>кўп</a:t>
          </a:r>
          <a:r>
            <a:rPr lang="ru-RU" sz="2400" kern="1200" dirty="0" smtClean="0"/>
            <a:t> </a:t>
          </a:r>
          <a:r>
            <a:rPr lang="ru-RU" sz="2400" kern="1200" dirty="0" err="1" smtClean="0"/>
            <a:t>чиқитга</a:t>
          </a:r>
          <a:r>
            <a:rPr lang="ru-RU" sz="2400" kern="1200" dirty="0" smtClean="0"/>
            <a:t> </a:t>
          </a:r>
          <a:r>
            <a:rPr lang="ru-RU" sz="2400" kern="1200" dirty="0" err="1" smtClean="0"/>
            <a:t>чиқишга</a:t>
          </a:r>
          <a:r>
            <a:rPr lang="ru-RU" sz="2400" kern="1200" dirty="0" smtClean="0"/>
            <a:t> </a:t>
          </a:r>
          <a:r>
            <a:rPr lang="ru-RU" sz="2400" kern="1200" dirty="0" err="1" smtClean="0"/>
            <a:t>олиб</a:t>
          </a:r>
          <a:r>
            <a:rPr lang="ru-RU" sz="2400" kern="1200" dirty="0" smtClean="0"/>
            <a:t> </a:t>
          </a:r>
          <a:r>
            <a:rPr lang="ru-RU" sz="2400" kern="1200" dirty="0" err="1" smtClean="0"/>
            <a:t>келади</a:t>
          </a:r>
          <a:r>
            <a:rPr lang="ru-RU" sz="2400" kern="1200" dirty="0" smtClean="0"/>
            <a:t>. Н</a:t>
          </a:r>
          <a:r>
            <a:rPr lang="uz-Cyrl-UZ" sz="2400" kern="1200" dirty="0" smtClean="0"/>
            <a:t>ў</a:t>
          </a:r>
          <a:r>
            <a:rPr lang="ru-RU" sz="2400" kern="1200" dirty="0" smtClean="0"/>
            <a:t>ш </a:t>
          </a:r>
          <a:r>
            <a:rPr lang="ru-RU" sz="2400" kern="1200" dirty="0" err="1" smtClean="0"/>
            <a:t>пиёз</a:t>
          </a:r>
          <a:r>
            <a:rPr lang="ru-RU" sz="2400" kern="1200" dirty="0" smtClean="0"/>
            <a:t> </a:t>
          </a:r>
          <a:r>
            <a:rPr lang="ru-RU" sz="2400" kern="1200" dirty="0" err="1" smtClean="0"/>
            <a:t>пушталарга</a:t>
          </a:r>
          <a:r>
            <a:rPr lang="ru-RU" sz="2400" kern="1200" dirty="0" smtClean="0"/>
            <a:t> </a:t>
          </a:r>
          <a:r>
            <a:rPr lang="ru-RU" sz="2400" kern="1200" dirty="0" err="1" smtClean="0"/>
            <a:t>ёки</a:t>
          </a:r>
          <a:r>
            <a:rPr lang="ru-RU" sz="2400" kern="1200" dirty="0" smtClean="0"/>
            <a:t> </a:t>
          </a:r>
          <a:r>
            <a:rPr lang="ru-RU" sz="2400" kern="1200" dirty="0" err="1" smtClean="0"/>
            <a:t>текис</a:t>
          </a:r>
          <a:r>
            <a:rPr lang="ru-RU" sz="2400" kern="1200" dirty="0" smtClean="0"/>
            <a:t> </a:t>
          </a:r>
          <a:r>
            <a:rPr lang="ru-RU" sz="2400" kern="1200" dirty="0" err="1" smtClean="0"/>
            <a:t>далаларга</a:t>
          </a:r>
          <a:r>
            <a:rPr lang="ru-RU" sz="2400" kern="1200" dirty="0" smtClean="0"/>
            <a:t> (маркёр </a:t>
          </a:r>
          <a:r>
            <a:rPr lang="ru-RU" sz="2400" kern="1200" dirty="0" err="1" smtClean="0"/>
            <a:t>изи</a:t>
          </a:r>
          <a:r>
            <a:rPr lang="ru-RU" sz="2400" kern="1200" dirty="0" smtClean="0"/>
            <a:t> б</a:t>
          </a:r>
          <a:r>
            <a:rPr lang="uz-Cyrl-UZ" sz="2400" kern="1200" dirty="0" smtClean="0"/>
            <a:t>ў</a:t>
          </a:r>
          <a:r>
            <a:rPr lang="ru-RU" sz="2400" kern="1200" dirty="0" err="1" smtClean="0"/>
            <a:t>йича</a:t>
          </a:r>
          <a:r>
            <a:rPr lang="ru-RU" sz="2400" kern="1200" dirty="0" smtClean="0"/>
            <a:t>) </a:t>
          </a:r>
          <a:r>
            <a:rPr lang="ru-RU" sz="2400" kern="1200" dirty="0" err="1" smtClean="0"/>
            <a:t>бўйнигача</a:t>
          </a:r>
          <a:r>
            <a:rPr lang="ru-RU" sz="2400" kern="1200" dirty="0" smtClean="0"/>
            <a:t> </a:t>
          </a:r>
          <a:br>
            <a:rPr lang="ru-RU" sz="2400" kern="1200" dirty="0" smtClean="0"/>
          </a:br>
          <a:r>
            <a:rPr lang="ru-RU" sz="2400" kern="1200" dirty="0" err="1" smtClean="0"/>
            <a:t>ботириб</a:t>
          </a:r>
          <a:r>
            <a:rPr lang="ru-RU" sz="2400" kern="1200" dirty="0" smtClean="0"/>
            <a:t> </a:t>
          </a:r>
          <a:r>
            <a:rPr lang="ru-RU" sz="2400" kern="1200" dirty="0" err="1" smtClean="0"/>
            <a:t>икки</a:t>
          </a:r>
          <a:r>
            <a:rPr lang="ru-RU" sz="2400" kern="1200" dirty="0" smtClean="0"/>
            <a:t> </a:t>
          </a:r>
          <a:r>
            <a:rPr lang="ru-RU" sz="2400" kern="1200" dirty="0" err="1" smtClean="0"/>
            <a:t>қаторлаб</a:t>
          </a:r>
          <a:r>
            <a:rPr lang="ru-RU" sz="2400" kern="1200" dirty="0" smtClean="0"/>
            <a:t> лента </a:t>
          </a:r>
          <a:r>
            <a:rPr lang="ru-RU" sz="2400" kern="1200" dirty="0" err="1" smtClean="0"/>
            <a:t>шаклида</a:t>
          </a:r>
          <a:r>
            <a:rPr lang="ru-RU" sz="2400" kern="1200" dirty="0" smtClean="0"/>
            <a:t> </a:t>
          </a:r>
          <a:r>
            <a:rPr lang="ru-RU" sz="2400" kern="1200" dirty="0" err="1" smtClean="0"/>
            <a:t>экилади</a:t>
          </a:r>
          <a:r>
            <a:rPr lang="ru-RU" sz="2400" kern="1200" dirty="0" smtClean="0"/>
            <a:t>. Бунда </a:t>
          </a:r>
          <a:r>
            <a:rPr lang="ru-RU" sz="2400" kern="1200" dirty="0" err="1" smtClean="0"/>
            <a:t>ленталар</a:t>
          </a:r>
          <a:r>
            <a:rPr lang="ru-RU" sz="2400" kern="1200" dirty="0" smtClean="0"/>
            <a:t> </a:t>
          </a:r>
          <a:r>
            <a:rPr lang="ru-RU" sz="2400" kern="1200" dirty="0" err="1" smtClean="0"/>
            <a:t>ораси</a:t>
          </a:r>
          <a:r>
            <a:rPr lang="ru-RU" sz="2400" kern="1200" dirty="0" smtClean="0"/>
            <a:t> 50-60 см </a:t>
          </a:r>
          <a:r>
            <a:rPr lang="ru-RU" sz="2400" kern="1200" dirty="0" err="1" smtClean="0"/>
            <a:t>ва</a:t>
          </a:r>
          <a:r>
            <a:rPr lang="ru-RU" sz="2400" kern="1200" dirty="0" smtClean="0"/>
            <a:t> </a:t>
          </a:r>
          <a:r>
            <a:rPr lang="ru-RU" sz="2400" kern="1200" dirty="0" err="1" smtClean="0"/>
            <a:t>қатордаги</a:t>
          </a:r>
          <a:r>
            <a:rPr lang="ru-RU" sz="2400" kern="1200" dirty="0" smtClean="0"/>
            <a:t> </a:t>
          </a:r>
          <a:r>
            <a:rPr lang="ru-RU" sz="2400" kern="1200" dirty="0" err="1" smtClean="0"/>
            <a:t>пиёзлар</a:t>
          </a:r>
          <a:r>
            <a:rPr lang="ru-RU" sz="2400" kern="1200" dirty="0" smtClean="0"/>
            <a:t> </a:t>
          </a:r>
          <a:r>
            <a:rPr lang="ru-RU" sz="2400" kern="1200" dirty="0" err="1" smtClean="0"/>
            <a:t>ораси</a:t>
          </a:r>
          <a:r>
            <a:rPr lang="ru-RU" sz="2400" kern="1200" dirty="0" smtClean="0"/>
            <a:t> 10 см дан </a:t>
          </a:r>
          <a:r>
            <a:rPr lang="ru-RU" sz="2400" kern="1200" dirty="0" err="1" smtClean="0"/>
            <a:t>қилинади</a:t>
          </a:r>
          <a:r>
            <a:rPr lang="ru-RU" sz="2400" kern="1200" dirty="0" smtClean="0"/>
            <a:t>.</a:t>
          </a:r>
          <a:endParaRPr lang="ru-RU" sz="2400" kern="1200" dirty="0">
            <a:latin typeface="Times New Roman" pitchFamily="18" charset="0"/>
            <a:cs typeface="Times New Roman" pitchFamily="18" charset="0"/>
          </a:endParaRPr>
        </a:p>
      </dsp:txBody>
      <dsp:txXfrm>
        <a:off x="175456" y="342880"/>
        <a:ext cx="8650244" cy="32433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22287"/>
          <a:ext cx="9001156" cy="67158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b="1" kern="1200" dirty="0" smtClean="0"/>
            <a:t>Саримсоқ пиёз.</a:t>
          </a:r>
          <a:endParaRPr lang="ru-RU" sz="2800" kern="1200" dirty="0">
            <a:latin typeface="Times New Roman" pitchFamily="18" charset="0"/>
            <a:cs typeface="Times New Roman" pitchFamily="18" charset="0"/>
          </a:endParaRPr>
        </a:p>
      </dsp:txBody>
      <dsp:txXfrm>
        <a:off x="32784" y="55071"/>
        <a:ext cx="8935588" cy="606012"/>
      </dsp:txXfrm>
    </dsp:sp>
    <dsp:sp modelId="{3102073A-0B37-4EE7-9FB6-C679253A425E}">
      <dsp:nvSpPr>
        <dsp:cNvPr id="0" name=""/>
        <dsp:cNvSpPr/>
      </dsp:nvSpPr>
      <dsp:spPr>
        <a:xfrm>
          <a:off x="0" y="762539"/>
          <a:ext cx="9001156" cy="452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5560" rIns="199136" bIns="35560" numCol="1" spcCol="1270" anchor="t" anchorCtr="0">
          <a:noAutofit/>
        </a:bodyPr>
        <a:lstStyle/>
        <a:p>
          <a:pPr marL="228600" lvl="1" indent="-228600" algn="just" defTabSz="977900">
            <a:lnSpc>
              <a:spcPct val="90000"/>
            </a:lnSpc>
            <a:spcBef>
              <a:spcPct val="0"/>
            </a:spcBef>
            <a:spcAft>
              <a:spcPct val="20000"/>
            </a:spcAft>
            <a:buChar char="••"/>
          </a:pPr>
          <a:r>
            <a:rPr lang="uz-Cyrl-UZ" sz="2200" kern="1200" dirty="0" smtClean="0"/>
            <a:t>Пиёзбош экинлар жумласига кириб, қисқарган пояси-туб ва паллалардан тузилган мураккаб пиёзбош ҳосил қилади. Барги ясси, чизиқли, асоси юмалоқ-найсимон. Барглар асослари билан бир-бирларига қаттиқ ёпишиб, сохта поя ҳосил қилади. Сохта поя марказидан гулпоя ўтади. Саримсоқ палласи қалин, зич эт билан қопланган битта ёки бир нечта ўсиш нуқтасига эга куртакдир. Паллалар саримсоқ тубига бирикади ва умумий қуруқ қобиққа ўралади.</a:t>
          </a:r>
          <a:endParaRPr lang="ru-RU" sz="2200" kern="1200" dirty="0">
            <a:latin typeface="Times New Roman" pitchFamily="18" charset="0"/>
            <a:cs typeface="Times New Roman" pitchFamily="18" charset="0"/>
          </a:endParaRPr>
        </a:p>
        <a:p>
          <a:pPr marL="228600" lvl="1" indent="-228600" algn="l" defTabSz="977900">
            <a:lnSpc>
              <a:spcPct val="90000"/>
            </a:lnSpc>
            <a:spcBef>
              <a:spcPct val="0"/>
            </a:spcBef>
            <a:spcAft>
              <a:spcPct val="20000"/>
            </a:spcAft>
            <a:buChar char="••"/>
          </a:pPr>
          <a:r>
            <a:rPr lang="uz-Cyrl-UZ" sz="2200" kern="1200" smtClean="0"/>
            <a:t>Саримсоқнинг тез ўсувчи навларининг бошланғич энг катта ва қари паллалари қулай шароит туғилганда қўшимча паллалар ҳосил қилади. </a:t>
          </a:r>
          <a:endParaRPr lang="ru-RU" sz="2200" kern="1200"/>
        </a:p>
        <a:p>
          <a:pPr marL="228600" lvl="1" indent="-228600" algn="l" defTabSz="977900">
            <a:lnSpc>
              <a:spcPct val="90000"/>
            </a:lnSpc>
            <a:spcBef>
              <a:spcPct val="0"/>
            </a:spcBef>
            <a:spcAft>
              <a:spcPct val="20000"/>
            </a:spcAft>
            <a:buChar char="••"/>
          </a:pPr>
          <a:r>
            <a:rPr lang="uz-Cyrl-UZ" sz="2200" kern="1200" dirty="0" smtClean="0"/>
            <a:t>Бунда пиёзбошнинг умумий пўсти ёрилиб алоҳида паллалар ҳосил қилади. Пиёзбошида бир неча ўнлаб палла ҳосил қилувчи саримсоқ навлари кўп паллалилар дейилади.</a:t>
          </a:r>
          <a:endParaRPr lang="ru-RU" sz="2200" kern="1200" dirty="0"/>
        </a:p>
      </dsp:txBody>
      <dsp:txXfrm>
        <a:off x="0" y="762539"/>
        <a:ext cx="9001156" cy="452088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pPr/>
              <a:t>03.06.2018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pPr/>
              <a:t>‹#›</a:t>
            </a:fld>
            <a:endParaRPr lang="ru-RU"/>
          </a:p>
        </p:txBody>
      </p:sp>
    </p:spTree>
    <p:extLst>
      <p:ext uri="{BB962C8B-B14F-4D97-AF65-F5344CB8AC3E}">
        <p14:creationId xmlns:p14="http://schemas.microsoft.com/office/powerpoint/2010/main" val="4110809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Образ слайда 1"/>
          <p:cNvSpPr>
            <a:spLocks noGrp="1" noRot="1" noChangeAspect="1"/>
          </p:cNvSpPr>
          <p:nvPr>
            <p:ph type="sldImg"/>
          </p:nvPr>
        </p:nvSpPr>
        <p:spPr bwMode="auto">
          <a:noFill/>
          <a:ln>
            <a:solidFill>
              <a:srgbClr val="000000"/>
            </a:solidFill>
            <a:miter lim="800000"/>
            <a:headEnd/>
            <a:tailEnd/>
          </a:ln>
        </p:spPr>
      </p:sp>
      <p:sp>
        <p:nvSpPr>
          <p:cNvPr id="22530"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22531"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1D64CB7-BB6D-4734-98D2-5D33010204E8}" type="slidenum">
              <a:rPr lang="ru-RU">
                <a:cs typeface="Arial" charset="0"/>
              </a:rPr>
              <a:pPr fontAlgn="base">
                <a:spcBef>
                  <a:spcPct val="0"/>
                </a:spcBef>
                <a:spcAft>
                  <a:spcPct val="0"/>
                </a:spcAft>
              </a:pPr>
              <a:t>3</a:t>
            </a:fld>
            <a:endParaRPr lang="ru-RU">
              <a:cs typeface="Arial" charset="0"/>
            </a:endParaRPr>
          </a:p>
        </p:txBody>
      </p:sp>
    </p:spTree>
    <p:extLst>
      <p:ext uri="{BB962C8B-B14F-4D97-AF65-F5344CB8AC3E}">
        <p14:creationId xmlns:p14="http://schemas.microsoft.com/office/powerpoint/2010/main" val="3191632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6/3/2018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6/3/2018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530094933"/>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pPr/>
              <a:t>6/3/2018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pPr/>
              <a:t>6/3/2018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pPr/>
              <a:t>6/3/2018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pPr/>
              <a:t>6/3/2018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pPr/>
              <a:t>6/3/2018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1400246093"/>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pPr/>
              <a:t>6/3/2018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pPr/>
              <a:t>6/3/2018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6/3/2018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6/3/2018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03.06.2018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03.06.2018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03.06.2018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03.06.2018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03.06.2018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03.06.2018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03.06.2018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03.06.2018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03.06.2018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4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C504344-826D-424F-B276-FA3DC188FE36}" type="slidenum">
              <a:rPr lang="ru-RU"/>
              <a:pPr>
                <a:defRPr/>
              </a:pPr>
              <a:t>‹#›</a:t>
            </a:fld>
            <a:endParaRPr lang="ru-RU"/>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EE14305-ADAD-4A89-A3DA-DE02EE03FDA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2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A6F0381-1F9E-402E-9CD0-66F2BC08103C}" type="slidenum">
              <a:rPr lang="ru-RU"/>
              <a:pPr>
                <a:defRPr/>
              </a:pPr>
              <a:t>‹#›</a:t>
            </a:fld>
            <a:endParaRPr lang="ru-RU"/>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14787BC5-353C-4B27-9C9D-22FCA6BAA3DE}" type="slidenum">
              <a:rPr lang="ru-RU"/>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410723F3-1573-4272-AB1C-087A85B1BEBC}" type="slidenum">
              <a:rPr lang="ru-RU"/>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8F0A115B-CD3F-4691-80DA-F09DC5E8DA65}" type="slidenum">
              <a:rPr lang="ru-RU"/>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7713A24D-3AA3-4DA2-A89B-BCF6AE96802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1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7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1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66486ED-C6F5-4E7F-822C-2EFCAD7C6B3E}" type="slidenum">
              <a:rPr lang="ru-RU"/>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91"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91"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91"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12E12032-A896-42F9-9A0A-D711DD470D77}" type="slidenum">
              <a:rPr lang="ru-RU"/>
              <a:pPr>
                <a:defRPr/>
              </a:pPr>
              <a:t>‹#›</a:t>
            </a:fld>
            <a:endParaRPr lang="ru-RU"/>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CCA2F74-7205-48E9-8C1D-3D2C0A3D5E0E}" type="slidenum">
              <a:rPr lang="ru-RU"/>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5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5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12B931D7-E7F4-49E8-A384-FDACE4B34F1C}" type="slidenum">
              <a:rPr lang="ru-RU"/>
              <a:pPr>
                <a:defRPr/>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4" y="27465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6BC2CCAE-A7AB-4BE7-BA0E-9790D4B0EE5F}"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chart">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23" y="103188"/>
            <a:ext cx="8243887" cy="131445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4" y="1600201"/>
            <a:ext cx="8229600" cy="4456113"/>
          </a:xfrm>
        </p:spPr>
        <p:txBody>
          <a:bodyPr>
            <a:normAutofit/>
          </a:bodyPr>
          <a:lstStyle/>
          <a:p>
            <a:pPr lvl="0"/>
            <a:endParaRPr lang="ru-RU" noProof="0" smtClean="0"/>
          </a:p>
        </p:txBody>
      </p:sp>
      <p:sp>
        <p:nvSpPr>
          <p:cNvPr id="4" name="Rectangle 47"/>
          <p:cNvSpPr>
            <a:spLocks noGrp="1" noChangeArrowheads="1"/>
          </p:cNvSpPr>
          <p:nvPr>
            <p:ph type="dt" sz="half" idx="10"/>
          </p:nvPr>
        </p:nvSpPr>
        <p:spPr/>
        <p:txBody>
          <a:bodyPr/>
          <a:lstStyle>
            <a:lvl1pPr>
              <a:defRPr/>
            </a:lvl1pPr>
          </a:lstStyle>
          <a:p>
            <a:pPr>
              <a:defRPr/>
            </a:pPr>
            <a:endParaRPr lang="ru-RU"/>
          </a:p>
        </p:txBody>
      </p:sp>
      <p:sp>
        <p:nvSpPr>
          <p:cNvPr id="5" name="Rectangle 48"/>
          <p:cNvSpPr>
            <a:spLocks noGrp="1" noChangeArrowheads="1"/>
          </p:cNvSpPr>
          <p:nvPr>
            <p:ph type="ftr" sz="quarter" idx="11"/>
          </p:nvPr>
        </p:nvSpPr>
        <p:spPr/>
        <p:txBody>
          <a:bodyPr/>
          <a:lstStyle>
            <a:lvl1pPr>
              <a:defRPr/>
            </a:lvl1pPr>
          </a:lstStyle>
          <a:p>
            <a:pPr>
              <a:defRPr/>
            </a:pPr>
            <a:endParaRPr lang="ru-RU"/>
          </a:p>
        </p:txBody>
      </p:sp>
      <p:sp>
        <p:nvSpPr>
          <p:cNvPr id="6" name="Rectangle 49"/>
          <p:cNvSpPr>
            <a:spLocks noGrp="1" noChangeArrowheads="1"/>
          </p:cNvSpPr>
          <p:nvPr>
            <p:ph type="sldNum" sz="quarter" idx="12"/>
          </p:nvPr>
        </p:nvSpPr>
        <p:spPr/>
        <p:txBody>
          <a:bodyPr/>
          <a:lstStyle>
            <a:lvl1pPr>
              <a:defRPr/>
            </a:lvl1pPr>
          </a:lstStyle>
          <a:p>
            <a:pPr>
              <a:defRPr/>
            </a:pPr>
            <a:fld id="{8109801C-7C90-41C9-B8E9-36B99C714D3A}" type="slidenum">
              <a:rPr lang="ru-RU"/>
              <a:pPr>
                <a:defRPr/>
              </a:pPr>
              <a:t>‹#›</a:t>
            </a:fld>
            <a:endParaRPr lang="ru-RU"/>
          </a:p>
        </p:txBody>
      </p:sp>
    </p:spTree>
  </p:cSld>
  <p:clrMapOvr>
    <a:masterClrMapping/>
  </p:clrMapOvr>
  <p:transition>
    <p:wipe dir="u"/>
  </p:transition>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4676" y="304801"/>
            <a:ext cx="8001000" cy="12160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566738" y="1752600"/>
            <a:ext cx="8001000" cy="42672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81C9F27-5AD6-404E-9D7C-C071885864F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92DA8EC3-BF08-4387-BEAA-7E1E445692B3}"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6AE08D-01EB-444E-BC18-6895B8E2DEA3}" type="datetimeFigureOut">
              <a:rPr lang="ru-RU" smtClean="0"/>
              <a:pPr/>
              <a:t>03.06.2018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solidFill>
                <a:srgbClr val="2DA2BF">
                  <a:tint val="20000"/>
                </a:srgbClr>
              </a:solidFill>
            </a:endParaRPr>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331055769"/>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prstClr val="black"/>
                </a:solidFill>
              </a:rPr>
              <a:pPr>
                <a:defRPr/>
              </a:pPr>
              <a:t>‹#›</a:t>
            </a:fld>
            <a:endParaRPr lang="ru-RU">
              <a:solidFill>
                <a:prstClr val="black"/>
              </a:solidFill>
            </a:endParaRPr>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val="1030698576"/>
      </p:ext>
    </p:extLst>
  </p:cSld>
  <p:clrMapOvr>
    <a:masterClrMapping/>
  </p:clrMapOvr>
  <p:timing>
    <p:tnLst>
      <p:par>
        <p:cTn id="1" dur="indefinite" restart="never" nodeType="tmRoot"/>
      </p:par>
    </p:tn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prstClr val="white"/>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white"/>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prstClr val="white"/>
                </a:solidFill>
              </a:rPr>
              <a:pPr>
                <a:defRPr/>
              </a:pPr>
              <a:t>‹#›</a:t>
            </a:fld>
            <a:endParaRPr lang="ru-RU">
              <a:solidFill>
                <a:prstClr val="white"/>
              </a:solidFill>
            </a:endParaRPr>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2474344115"/>
      </p:ext>
    </p:extLst>
  </p:cSld>
  <p:clrMapOvr>
    <a:overrideClrMapping bg1="dk1" tx1="lt1" bg2="dk2" tx2="lt2" accent1="accent1" accent2="accent2" accent3="accent3" accent4="accent4" accent5="accent5" accent6="accent6" hlink="hlink" folHlink="folHlink"/>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prstClr val="white"/>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prstClr val="white"/>
                </a:solidFill>
              </a:rPr>
              <a:pPr>
                <a:defRPr/>
              </a:pPr>
              <a:t>‹#›</a:t>
            </a:fld>
            <a:endParaRPr lang="ru-RU">
              <a:solidFill>
                <a:prstClr val="white"/>
              </a:solidFill>
            </a:endParaRPr>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val="871416310"/>
      </p:ext>
    </p:extLst>
  </p:cSld>
  <p:clrMapOvr>
    <a:overrideClrMapping bg1="dk1" tx1="lt1" bg2="dk2" tx2="lt2" accent1="accent1" accent2="accent2" accent3="accent3" accent4="accent4" accent5="accent5" accent6="accent6" hlink="hlink" folHlink="folHlink"/>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prstClr val="black"/>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prstClr val="black"/>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096446239"/>
      </p:ext>
    </p:extLst>
  </p:cSld>
  <p:clrMapOvr>
    <a:overrideClrMapping bg1="lt1" tx1="dk1" bg2="lt2" tx2="dk2" accent1="accent1" accent2="accent2" accent3="accent3" accent4="accent4" accent5="accent5" accent6="accent6" hlink="hlink" folHlink="folHlink"/>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solidFill>
                <a:prstClr val="white"/>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prstClr val="white"/>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prstClr val="white"/>
                </a:solidFill>
              </a:rPr>
              <a:pPr>
                <a:defRPr/>
              </a:pPr>
              <a:t>‹#›</a:t>
            </a:fld>
            <a:endParaRPr lang="ru-RU">
              <a:solidFill>
                <a:prstClr val="white"/>
              </a:solidFill>
            </a:endParaRPr>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extLst>
      <p:ext uri="{BB962C8B-B14F-4D97-AF65-F5344CB8AC3E}">
        <p14:creationId xmlns:p14="http://schemas.microsoft.com/office/powerpoint/2010/main" val="2629133230"/>
      </p:ext>
    </p:extLst>
  </p:cSld>
  <p:clrMapOvr>
    <a:overrideClrMapping bg1="dk1" tx1="lt1" bg2="dk2" tx2="lt2" accent1="accent1" accent2="accent2" accent3="accent3" accent4="accent4" accent5="accent5" accent6="accent6" hlink="hlink" folHlink="folHlink"/>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solidFill>
                <a:prstClr val="black"/>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prstClr val="black"/>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76245371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solidFill>
                <a:prstClr val="black"/>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prstClr val="black"/>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993446832"/>
      </p:ext>
    </p:extLst>
  </p:cSld>
  <p:clrMapOvr>
    <a:overrideClrMapping bg1="lt1" tx1="dk1" bg2="lt2" tx2="dk2" accent1="accent1" accent2="accent2" accent3="accent3" accent4="accent4" accent5="accent5" accent6="accent6" hlink="hlink" folHlink="folHlink"/>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solidFill>
                <a:prstClr val="white"/>
              </a:solidFill>
            </a:endParaRPr>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solidFill>
                  <a:prstClr val="white"/>
                </a:solidFill>
              </a:rPr>
              <a:pPr>
                <a:defRPr/>
              </a:pPr>
              <a:t>‹#›</a:t>
            </a:fld>
            <a:endParaRPr lang="ru-RU">
              <a:solidFill>
                <a:prstClr val="white"/>
              </a:solidFill>
            </a:endParaRPr>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white"/>
              </a:solidFill>
            </a:endParaRPr>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extLst>
      <p:ext uri="{BB962C8B-B14F-4D97-AF65-F5344CB8AC3E}">
        <p14:creationId xmlns:p14="http://schemas.microsoft.com/office/powerpoint/2010/main" val="1040816079"/>
      </p:ext>
    </p:extLst>
  </p:cSld>
  <p:clrMapOvr>
    <a:overrideClrMapping bg1="dk1" tx1="lt1" bg2="dk2" tx2="lt2" accent1="accent1" accent2="accent2" accent3="accent3" accent4="accent4" accent5="accent5" accent6="accent6" hlink="hlink" folHlink="folHlink"/>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33887231"/>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66494654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prstClr val="black"/>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prstClr val="black"/>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prstClr val="black"/>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prstClr val="black"/>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prstClr val="black"/>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987519383"/>
      </p:ext>
    </p:extLst>
  </p:cSld>
  <p:clrMapOvr>
    <a:masterClrMapping/>
  </p:clrMapOvr>
  <p:timing>
    <p:tnLst>
      <p:par>
        <p:cTn id="1" dur="indefinite" restart="never" nodeType="tmRoot"/>
      </p:par>
    </p:tnLst>
  </p:timing>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979745147"/>
      </p:ext>
    </p:extLst>
  </p:cSld>
  <p:clrMapOvr>
    <a:masterClrMapping/>
  </p:clrMapOvr>
  <p:timing>
    <p:tnLst>
      <p:par>
        <p:cTn id="1" dur="indefinite" restart="never" nodeType="tmRoot"/>
      </p:par>
    </p:tnLst>
  </p:timing>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21141671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38445916"/>
      </p:ext>
    </p:extLst>
  </p:cSld>
  <p:clrMapOvr>
    <a:masterClrMapping/>
  </p:clrMapOvr>
  <p:timing>
    <p:tnLst>
      <p:par>
        <p:cTn id="1" dur="indefinite" restart="never" nodeType="tmRoot"/>
      </p:par>
    </p:tnLst>
  </p:timing>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567182000"/>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17634166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10951810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32049641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1429049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68381327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016500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theme" Target="../theme/theme8.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9.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theme" Target="../theme/theme9.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0.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10.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1.xml"/><Relationship Id="rId13" Type="http://schemas.openxmlformats.org/officeDocument/2006/relationships/image" Target="../media/image8.jpeg"/><Relationship Id="rId3" Type="http://schemas.openxmlformats.org/officeDocument/2006/relationships/slideLayout" Target="../slideLayouts/slideLayout116.xml"/><Relationship Id="rId7" Type="http://schemas.openxmlformats.org/officeDocument/2006/relationships/slideLayout" Target="../slideLayouts/slideLayout120.xml"/><Relationship Id="rId12" Type="http://schemas.openxmlformats.org/officeDocument/2006/relationships/theme" Target="../theme/theme11.xml"/><Relationship Id="rId2" Type="http://schemas.openxmlformats.org/officeDocument/2006/relationships/slideLayout" Target="../slideLayouts/slideLayout115.xml"/><Relationship Id="rId1" Type="http://schemas.openxmlformats.org/officeDocument/2006/relationships/slideLayout" Target="../slideLayouts/slideLayout114.xml"/><Relationship Id="rId6" Type="http://schemas.openxmlformats.org/officeDocument/2006/relationships/slideLayout" Target="../slideLayouts/slideLayout119.xml"/><Relationship Id="rId11" Type="http://schemas.openxmlformats.org/officeDocument/2006/relationships/slideLayout" Target="../slideLayouts/slideLayout124.xml"/><Relationship Id="rId5" Type="http://schemas.openxmlformats.org/officeDocument/2006/relationships/slideLayout" Target="../slideLayouts/slideLayout118.xml"/><Relationship Id="rId10" Type="http://schemas.openxmlformats.org/officeDocument/2006/relationships/slideLayout" Target="../slideLayouts/slideLayout123.xml"/><Relationship Id="rId4" Type="http://schemas.openxmlformats.org/officeDocument/2006/relationships/slideLayout" Target="../slideLayouts/slideLayout117.xml"/><Relationship Id="rId9" Type="http://schemas.openxmlformats.org/officeDocument/2006/relationships/slideLayout" Target="../slideLayouts/slideLayout122.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2.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theme" Target="../theme/theme12.xml"/><Relationship Id="rId2" Type="http://schemas.openxmlformats.org/officeDocument/2006/relationships/slideLayout" Target="../slideLayouts/slideLayout126.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pPr/>
              <a:t>6/3/2018</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pPr/>
              <a:t>‹#›</a:t>
            </a:fld>
            <a:endParaRPr lang="en-US"/>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03.06.2018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4"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5123" name="Rectangle 3"/>
          <p:cNvSpPr>
            <a:spLocks noGrp="1" noChangeArrowheads="1"/>
          </p:cNvSpPr>
          <p:nvPr>
            <p:ph type="body" idx="1"/>
          </p:nvPr>
        </p:nvSpPr>
        <p:spPr bwMode="auto">
          <a:xfrm>
            <a:off x="457204" y="1600206"/>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058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ru-RU"/>
          </a:p>
        </p:txBody>
      </p:sp>
      <p:sp>
        <p:nvSpPr>
          <p:cNvPr id="205829" name="Rectangle 5"/>
          <p:cNvSpPr>
            <a:spLocks noGrp="1" noChangeArrowheads="1"/>
          </p:cNvSpPr>
          <p:nvPr>
            <p:ph type="ftr" sz="quarter" idx="3"/>
          </p:nvPr>
        </p:nvSpPr>
        <p:spPr bwMode="auto">
          <a:xfrm>
            <a:off x="3124204"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ru-RU"/>
          </a:p>
        </p:txBody>
      </p:sp>
      <p:sp>
        <p:nvSpPr>
          <p:cNvPr id="205830" name="Rectangle 6"/>
          <p:cNvSpPr>
            <a:spLocks noGrp="1" noChangeArrowheads="1"/>
          </p:cNvSpPr>
          <p:nvPr>
            <p:ph type="sldNum" sz="quarter" idx="4"/>
          </p:nvPr>
        </p:nvSpPr>
        <p:spPr bwMode="auto">
          <a:xfrm>
            <a:off x="6553201"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E4B11DBE-5DC3-4D45-97B8-D2E4223594DD}"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 id="2147483869" r:id="rId12"/>
    <p:sldLayoutId id="2147483870" r:id="rId13"/>
    <p:sldLayoutId id="2147483871" r:id="rId14"/>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885" r:id="rId1"/>
    <p:sldLayoutId id="2147483886" r:id="rId2"/>
    <p:sldLayoutId id="2147483887" r:id="rId3"/>
    <p:sldLayoutId id="2147483888" r:id="rId4"/>
    <p:sldLayoutId id="2147483889" r:id="rId5"/>
    <p:sldLayoutId id="2147483890" r:id="rId6"/>
    <p:sldLayoutId id="2147483891" r:id="rId7"/>
    <p:sldLayoutId id="2147483892" r:id="rId8"/>
    <p:sldLayoutId id="2147483893" r:id="rId9"/>
    <p:sldLayoutId id="2147483894" r:id="rId10"/>
    <p:sldLayoutId id="2147483895"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96AE08D-01EB-444E-BC18-6895B8E2DEA3}" type="datetimeFigureOut">
              <a:rPr lang="ru-RU" smtClean="0"/>
              <a:pPr/>
              <a:t>03.06.2018</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2DA8EC3-BF08-4387-BEAA-7E1E445692B3}"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97" r:id="rId1"/>
    <p:sldLayoutId id="2147483898"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solidFill>
                <a:prstClr val="black"/>
              </a:solidFill>
            </a:endParaRPr>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solidFill>
                <a:prstClr val="black"/>
              </a:solidFill>
            </a:endParaRPr>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966891484"/>
      </p:ext>
    </p:extLst>
  </p:cSld>
  <p:clrMap bg1="lt1" tx1="dk1" bg2="lt2" tx2="dk2" accent1="accent1" accent2="accent2" accent3="accent3" accent4="accent4" accent5="accent5" accent6="accent6" hlink="hlink" folHlink="folHlink"/>
  <p:sldLayoutIdLst>
    <p:sldLayoutId id="2147483909" r:id="rId1"/>
    <p:sldLayoutId id="2147483910" r:id="rId2"/>
    <p:sldLayoutId id="2147483911" r:id="rId3"/>
    <p:sldLayoutId id="2147483912" r:id="rId4"/>
    <p:sldLayoutId id="2147483913" r:id="rId5"/>
    <p:sldLayoutId id="2147483914" r:id="rId6"/>
    <p:sldLayoutId id="2147483915" r:id="rId7"/>
    <p:sldLayoutId id="2147483916" r:id="rId8"/>
    <p:sldLayoutId id="2147483917" r:id="rId9"/>
    <p:sldLayoutId id="2147483918" r:id="rId10"/>
    <p:sldLayoutId id="2147483919"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prstClr val="black"/>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prstClr val="black"/>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prstClr val="black"/>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prstClr val="black"/>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prstClr val="black"/>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prstClr val="black"/>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prstClr val="black"/>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prstClr val="black"/>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4002327325"/>
      </p:ext>
    </p:extLst>
  </p:cSld>
  <p:clrMap bg1="lt1" tx1="dk1" bg2="lt2" tx2="dk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4.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7.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Layout" Target="../diagrams/layout2.xml"/><Relationship Id="rId7" Type="http://schemas.openxmlformats.org/officeDocument/2006/relationships/image" Target="../media/image20.jpeg"/><Relationship Id="rId2" Type="http://schemas.openxmlformats.org/officeDocument/2006/relationships/diagramData" Target="../diagrams/data2.xml"/><Relationship Id="rId1" Type="http://schemas.openxmlformats.org/officeDocument/2006/relationships/slideLayout" Target="../slideLayouts/slideLayout6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9.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Layout" Target="../diagrams/layout4.xml"/><Relationship Id="rId7" Type="http://schemas.openxmlformats.org/officeDocument/2006/relationships/image" Target="../media/image25.jpeg"/><Relationship Id="rId2" Type="http://schemas.openxmlformats.org/officeDocument/2006/relationships/diagramData" Target="../diagrams/data4.xml"/><Relationship Id="rId1" Type="http://schemas.openxmlformats.org/officeDocument/2006/relationships/slideLayout" Target="../slideLayouts/slideLayout9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15.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26.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26.xml"/><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15.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26.xml"/><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diagramLayout" Target="../diagrams/layout5.xml"/><Relationship Id="rId7" Type="http://schemas.openxmlformats.org/officeDocument/2006/relationships/image" Target="../media/image37.jpeg"/><Relationship Id="rId2" Type="http://schemas.openxmlformats.org/officeDocument/2006/relationships/diagramData" Target="../diagrams/data5.xml"/><Relationship Id="rId1" Type="http://schemas.openxmlformats.org/officeDocument/2006/relationships/slideLayout" Target="../slideLayouts/slideLayout9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93.xml"/><Relationship Id="rId4" Type="http://schemas.openxmlformats.org/officeDocument/2006/relationships/image" Target="../media/image41.jpeg"/></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9.xml"/></Relationships>
</file>

<file path=ppt/slides/_rels/slide2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04.xml"/></Relationships>
</file>

<file path=ppt/slides/_rels/slide25.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diagramLayout" Target="../diagrams/layout6.xml"/><Relationship Id="rId7" Type="http://schemas.openxmlformats.org/officeDocument/2006/relationships/image" Target="../media/image49.jpeg"/><Relationship Id="rId2" Type="http://schemas.openxmlformats.org/officeDocument/2006/relationships/diagramData" Target="../diagrams/data6.xml"/><Relationship Id="rId1" Type="http://schemas.openxmlformats.org/officeDocument/2006/relationships/slideLayout" Target="../slideLayouts/slideLayout9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5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9512" y="332656"/>
            <a:ext cx="8629656" cy="2933518"/>
          </a:xfrm>
        </p:spPr>
        <p:style>
          <a:lnRef idx="3">
            <a:schemeClr val="lt1"/>
          </a:lnRef>
          <a:fillRef idx="1">
            <a:schemeClr val="accent1"/>
          </a:fillRef>
          <a:effectRef idx="1">
            <a:schemeClr val="accent1"/>
          </a:effectRef>
          <a:fontRef idx="minor">
            <a:schemeClr val="lt1"/>
          </a:fontRef>
        </p:style>
        <p:txBody>
          <a:bodyPr>
            <a:noAutofit/>
          </a:bodyPr>
          <a:lstStyle/>
          <a:p>
            <a:r>
              <a:rPr lang="uz-Cyrl-UZ" sz="4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8-мавзу. </a:t>
            </a:r>
            <a:r>
              <a:rPr lang="ru-RU" sz="48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Пиёзли</a:t>
            </a:r>
            <a:r>
              <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ru-RU" sz="48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сабзавотлар</a:t>
            </a:r>
            <a:r>
              <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ru-RU" sz="48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аҳамияти</a:t>
            </a:r>
            <a:r>
              <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ru-RU" sz="48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биологияси</a:t>
            </a:r>
            <a:r>
              <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ru-RU" sz="48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навлари</a:t>
            </a:r>
            <a:r>
              <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ru-RU" sz="48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ва</a:t>
            </a:r>
            <a:r>
              <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ru-RU" sz="48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етиштириш</a:t>
            </a:r>
            <a:r>
              <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ru-RU" sz="4800" b="1" spc="50" dirty="0" err="1">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технологияси</a:t>
            </a:r>
            <a:r>
              <a:rPr lang="uz-Cyrl-UZ" sz="4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endPar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1026" name="Picture 2" descr="лук репчат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500412"/>
            <a:ext cx="2995200" cy="2995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Лук репчатый при ангин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501008"/>
            <a:ext cx="4075022" cy="2911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428596" y="895224"/>
            <a:ext cx="8429684" cy="44873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Пиёзбош </a:t>
            </a:r>
            <a:r>
              <a:rPr lang="uz-Cyrl-UZ" sz="2800" b="1" dirty="0">
                <a:solidFill>
                  <a:srgbClr val="0000FF"/>
                </a:solidFill>
                <a:latin typeface="Times New Roman"/>
                <a:ea typeface="Times New Roman"/>
                <a:cs typeface="Times New Roman"/>
              </a:rPr>
              <a:t>сабзавот экинларни вакиллари ва аҳамияти</a:t>
            </a: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Келиб </a:t>
            </a:r>
            <a:r>
              <a:rPr lang="uz-Cyrl-UZ" sz="2800" b="1" dirty="0">
                <a:solidFill>
                  <a:srgbClr val="0000FF"/>
                </a:solidFill>
                <a:latin typeface="Times New Roman"/>
                <a:ea typeface="Times New Roman"/>
                <a:cs typeface="Times New Roman"/>
              </a:rPr>
              <a:t>чиқиши ва тарқалиши, ботаник таърифи ва навлари</a:t>
            </a: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Бошпиёз </a:t>
            </a:r>
            <a:r>
              <a:rPr lang="uz-Cyrl-UZ" sz="2800" b="1" dirty="0">
                <a:solidFill>
                  <a:srgbClr val="0000FF"/>
                </a:solidFill>
                <a:latin typeface="Times New Roman"/>
                <a:ea typeface="Times New Roman"/>
                <a:cs typeface="Times New Roman"/>
              </a:rPr>
              <a:t>биологик хусусиятлари.</a:t>
            </a: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Бошпиёз </a:t>
            </a:r>
            <a:r>
              <a:rPr lang="uz-Cyrl-UZ" sz="2800" b="1" dirty="0">
                <a:solidFill>
                  <a:srgbClr val="0000FF"/>
                </a:solidFill>
                <a:latin typeface="Times New Roman"/>
                <a:ea typeface="Times New Roman"/>
                <a:cs typeface="Times New Roman"/>
              </a:rPr>
              <a:t>ўстириш технологияси.</a:t>
            </a: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Бошпиёз </a:t>
            </a:r>
            <a:r>
              <a:rPr lang="uz-Cyrl-UZ" sz="2800" b="1" dirty="0">
                <a:solidFill>
                  <a:srgbClr val="0000FF"/>
                </a:solidFill>
                <a:latin typeface="Times New Roman"/>
                <a:ea typeface="Times New Roman"/>
                <a:cs typeface="Times New Roman"/>
              </a:rPr>
              <a:t>уруғи  етиштириш технологияси</a:t>
            </a: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Саримсоқ </a:t>
            </a:r>
            <a:r>
              <a:rPr lang="uz-Cyrl-UZ" sz="2800" b="1" dirty="0">
                <a:solidFill>
                  <a:srgbClr val="0000FF"/>
                </a:solidFill>
                <a:latin typeface="Times New Roman"/>
                <a:ea typeface="Times New Roman"/>
                <a:cs typeface="Times New Roman"/>
              </a:rPr>
              <a:t>пиёз</a:t>
            </a: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rgbClr val="0000FF"/>
                </a:solidFill>
                <a:effectLst/>
                <a:latin typeface="Times New Roman" pitchFamily="18" charset="0"/>
                <a:ea typeface="Calibri" pitchFamily="34" charset="0"/>
                <a:cs typeface="Times New Roman" pitchFamily="18" charset="0"/>
              </a:rPr>
              <a:t>	</a:t>
            </a:r>
            <a:endParaRPr kumimoji="0" lang="uz-Cyrl-UZ" sz="3600" b="0" i="0" u="none" strike="noStrike" cap="none" normalizeH="0" baseline="0" dirty="0" smtClean="0">
              <a:ln>
                <a:noFill/>
              </a:ln>
              <a:solidFill>
                <a:srgbClr val="0000FF"/>
              </a:solidFill>
              <a:effectLst/>
              <a:latin typeface="Arial" pitchFamily="34" charset="0"/>
            </a:endParaRPr>
          </a:p>
        </p:txBody>
      </p:sp>
    </p:spTree>
    <p:extLst>
      <p:ext uri="{BB962C8B-B14F-4D97-AF65-F5344CB8AC3E}">
        <p14:creationId xmlns:p14="http://schemas.microsoft.com/office/powerpoint/2010/main" val="3372927234"/>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71414"/>
            <a:ext cx="8329642" cy="868346"/>
          </a:xfrm>
          <a:ln/>
        </p:spPr>
        <p:style>
          <a:lnRef idx="2">
            <a:schemeClr val="accent2">
              <a:shade val="50000"/>
            </a:schemeClr>
          </a:lnRef>
          <a:fillRef idx="1">
            <a:schemeClr val="accent2"/>
          </a:fillRef>
          <a:effectRef idx="0">
            <a:schemeClr val="accent2"/>
          </a:effectRef>
          <a:fontRef idx="minor">
            <a:schemeClr val="lt1"/>
          </a:fontRef>
        </p:style>
        <p:txBody>
          <a:bodyPr rtlCol="0">
            <a:noAutofit/>
          </a:bodyPr>
          <a:lstStyle/>
          <a:p>
            <a:pPr algn="ctr" fontAlgn="auto">
              <a:spcAft>
                <a:spcPts val="0"/>
              </a:spcAft>
              <a:defRPr/>
            </a:pPr>
            <a:r>
              <a:rPr lang="uz-Cyrl-UZ" sz="3200" b="1" dirty="0"/>
              <a:t>Пиёзбош сабзавот экинларни вакиллари ва аҳамияти.</a:t>
            </a:r>
            <a:endParaRPr lang="ru-RU" sz="3200" dirty="0"/>
          </a:p>
        </p:txBody>
      </p:sp>
      <p:sp>
        <p:nvSpPr>
          <p:cNvPr id="3" name="Содержимое 2"/>
          <p:cNvSpPr>
            <a:spLocks noGrp="1"/>
          </p:cNvSpPr>
          <p:nvPr>
            <p:ph idx="1"/>
          </p:nvPr>
        </p:nvSpPr>
        <p:spPr>
          <a:xfrm>
            <a:off x="285750" y="1000108"/>
            <a:ext cx="8686800" cy="2428892"/>
          </a:xfrm>
        </p:spPr>
        <p:style>
          <a:lnRef idx="1">
            <a:schemeClr val="accent3"/>
          </a:lnRef>
          <a:fillRef idx="2">
            <a:schemeClr val="accent3"/>
          </a:fillRef>
          <a:effectRef idx="1">
            <a:schemeClr val="accent3"/>
          </a:effectRef>
          <a:fontRef idx="minor">
            <a:schemeClr val="dk1"/>
          </a:fontRef>
        </p:style>
        <p:txBody>
          <a:bodyPr rtlCol="0">
            <a:noAutofit/>
          </a:bodyPr>
          <a:lstStyle/>
          <a:p>
            <a:pPr algn="just">
              <a:defRPr/>
            </a:pPr>
            <a:r>
              <a:rPr lang="uz-Cyrl-UZ" sz="1600" b="1" dirty="0">
                <a:solidFill>
                  <a:srgbClr val="0000FF"/>
                </a:solidFill>
                <a:latin typeface="Arial Black" pitchFamily="34" charset="0"/>
                <a:cs typeface="Times New Roman" pitchFamily="18" charset="0"/>
              </a:rPr>
              <a:t>Пиёзбошнинг сабзавот экинларига бир паллалилар синфи, пиёзгуллилар оиласи (</a:t>
            </a:r>
            <a:r>
              <a:rPr lang="en-US" sz="1600" b="1" dirty="0" err="1">
                <a:solidFill>
                  <a:srgbClr val="0000FF"/>
                </a:solidFill>
                <a:latin typeface="Arial Black" pitchFamily="34" charset="0"/>
                <a:cs typeface="Times New Roman" pitchFamily="18" charset="0"/>
              </a:rPr>
              <a:t>Liliaceae</a:t>
            </a:r>
            <a:r>
              <a:rPr lang="en-US" sz="1600" b="1" dirty="0">
                <a:solidFill>
                  <a:srgbClr val="0000FF"/>
                </a:solidFill>
                <a:latin typeface="Arial Black" pitchFamily="34" charset="0"/>
                <a:cs typeface="Times New Roman" pitchFamily="18" charset="0"/>
              </a:rPr>
              <a:t>) Allium </a:t>
            </a:r>
            <a:r>
              <a:rPr lang="uz-Cyrl-UZ" sz="1600" b="1" dirty="0">
                <a:solidFill>
                  <a:srgbClr val="0000FF"/>
                </a:solidFill>
                <a:latin typeface="Arial Black" pitchFamily="34" charset="0"/>
                <a:cs typeface="Times New Roman" pitchFamily="18" charset="0"/>
              </a:rPr>
              <a:t>авлодига мансуб оддий (бош) пиёз (</a:t>
            </a:r>
            <a:r>
              <a:rPr lang="en-US" sz="1600" b="1" dirty="0">
                <a:solidFill>
                  <a:srgbClr val="0000FF"/>
                </a:solidFill>
                <a:latin typeface="Arial Black" pitchFamily="34" charset="0"/>
                <a:cs typeface="Times New Roman" pitchFamily="18" charset="0"/>
              </a:rPr>
              <a:t>A. </a:t>
            </a:r>
            <a:r>
              <a:rPr lang="en-US" sz="1600" b="1" dirty="0" err="1">
                <a:solidFill>
                  <a:srgbClr val="0000FF"/>
                </a:solidFill>
                <a:latin typeface="Arial Black" pitchFamily="34" charset="0"/>
                <a:cs typeface="Times New Roman" pitchFamily="18" charset="0"/>
              </a:rPr>
              <a:t>cepa</a:t>
            </a:r>
            <a:r>
              <a:rPr lang="en-US" sz="1600" b="1" dirty="0">
                <a:solidFill>
                  <a:srgbClr val="0000FF"/>
                </a:solidFill>
                <a:latin typeface="Arial Black" pitchFamily="34" charset="0"/>
                <a:cs typeface="Times New Roman" pitchFamily="18" charset="0"/>
              </a:rPr>
              <a:t> L.), </a:t>
            </a:r>
            <a:r>
              <a:rPr lang="uz-Cyrl-UZ" sz="1600" b="1" dirty="0">
                <a:solidFill>
                  <a:srgbClr val="0000FF"/>
                </a:solidFill>
                <a:latin typeface="Arial Black" pitchFamily="34" charset="0"/>
                <a:cs typeface="Times New Roman" pitchFamily="18" charset="0"/>
              </a:rPr>
              <a:t>саримсоқ (</a:t>
            </a:r>
            <a:r>
              <a:rPr lang="en-US" sz="1600" b="1" dirty="0" err="1">
                <a:solidFill>
                  <a:srgbClr val="0000FF"/>
                </a:solidFill>
                <a:latin typeface="Arial Black" pitchFamily="34" charset="0"/>
                <a:cs typeface="Times New Roman" pitchFamily="18" charset="0"/>
              </a:rPr>
              <a:t>A.sativum</a:t>
            </a:r>
            <a:r>
              <a:rPr lang="en-US" sz="1600" b="1" dirty="0">
                <a:solidFill>
                  <a:srgbClr val="0000FF"/>
                </a:solidFill>
                <a:latin typeface="Arial Black" pitchFamily="34" charset="0"/>
                <a:cs typeface="Times New Roman" pitchFamily="18" charset="0"/>
              </a:rPr>
              <a:t> L.), </a:t>
            </a:r>
            <a:r>
              <a:rPr lang="uz-Cyrl-UZ" sz="1600" b="1" dirty="0">
                <a:solidFill>
                  <a:srgbClr val="0000FF"/>
                </a:solidFill>
                <a:latin typeface="Arial Black" pitchFamily="34" charset="0"/>
                <a:cs typeface="Times New Roman" pitchFamily="18" charset="0"/>
              </a:rPr>
              <a:t>порей пиёз (</a:t>
            </a:r>
            <a:r>
              <a:rPr lang="en-US" sz="1600" b="1" dirty="0" err="1">
                <a:solidFill>
                  <a:srgbClr val="0000FF"/>
                </a:solidFill>
                <a:latin typeface="Arial Black" pitchFamily="34" charset="0"/>
                <a:cs typeface="Times New Roman" pitchFamily="18" charset="0"/>
              </a:rPr>
              <a:t>A.porrum</a:t>
            </a:r>
            <a:r>
              <a:rPr lang="en-US" sz="1600" b="1" dirty="0">
                <a:solidFill>
                  <a:srgbClr val="0000FF"/>
                </a:solidFill>
                <a:latin typeface="Arial Black" pitchFamily="34" charset="0"/>
                <a:cs typeface="Times New Roman" pitchFamily="18" charset="0"/>
              </a:rPr>
              <a:t> L.), </a:t>
            </a:r>
            <a:r>
              <a:rPr lang="uz-Cyrl-UZ" sz="1600" b="1" dirty="0">
                <a:solidFill>
                  <a:srgbClr val="0000FF"/>
                </a:solidFill>
                <a:latin typeface="Arial Black" pitchFamily="34" charset="0"/>
                <a:cs typeface="Times New Roman" pitchFamily="18" charset="0"/>
              </a:rPr>
              <a:t>батун пиёз (</a:t>
            </a:r>
            <a:r>
              <a:rPr lang="en-US" sz="1600" b="1" dirty="0" err="1">
                <a:solidFill>
                  <a:srgbClr val="0000FF"/>
                </a:solidFill>
                <a:latin typeface="Arial Black" pitchFamily="34" charset="0"/>
                <a:cs typeface="Times New Roman" pitchFamily="18" charset="0"/>
              </a:rPr>
              <a:t>A.fistulosum</a:t>
            </a:r>
            <a:r>
              <a:rPr lang="en-US" sz="1600" b="1" dirty="0">
                <a:solidFill>
                  <a:srgbClr val="0000FF"/>
                </a:solidFill>
                <a:latin typeface="Arial Black" pitchFamily="34" charset="0"/>
                <a:cs typeface="Times New Roman" pitchFamily="18" charset="0"/>
              </a:rPr>
              <a:t> L.), </a:t>
            </a:r>
            <a:r>
              <a:rPr lang="uz-Cyrl-UZ" sz="1600" b="1" dirty="0">
                <a:solidFill>
                  <a:srgbClr val="0000FF"/>
                </a:solidFill>
                <a:latin typeface="Arial Black" pitchFamily="34" charset="0"/>
                <a:cs typeface="Times New Roman" pitchFamily="18" charset="0"/>
              </a:rPr>
              <a:t>шнитт-пиёз (</a:t>
            </a:r>
            <a:r>
              <a:rPr lang="en-US" sz="1600" b="1" dirty="0" err="1">
                <a:solidFill>
                  <a:srgbClr val="0000FF"/>
                </a:solidFill>
                <a:latin typeface="Arial Black" pitchFamily="34" charset="0"/>
                <a:cs typeface="Times New Roman" pitchFamily="18" charset="0"/>
              </a:rPr>
              <a:t>A.schoprasum</a:t>
            </a:r>
            <a:r>
              <a:rPr lang="en-US" sz="1600" b="1" dirty="0">
                <a:solidFill>
                  <a:srgbClr val="0000FF"/>
                </a:solidFill>
                <a:latin typeface="Arial Black" pitchFamily="34" charset="0"/>
                <a:cs typeface="Times New Roman" pitchFamily="18" charset="0"/>
              </a:rPr>
              <a:t> L.), </a:t>
            </a:r>
            <a:r>
              <a:rPr lang="uz-Cyrl-UZ" sz="1600" b="1" dirty="0">
                <a:solidFill>
                  <a:srgbClr val="0000FF"/>
                </a:solidFill>
                <a:latin typeface="Arial Black" pitchFamily="34" charset="0"/>
                <a:cs typeface="Times New Roman" pitchFamily="18" charset="0"/>
              </a:rPr>
              <a:t>кўпярусли пиёз (</a:t>
            </a:r>
            <a:r>
              <a:rPr lang="en-US" sz="1600" b="1" dirty="0" err="1">
                <a:solidFill>
                  <a:srgbClr val="0000FF"/>
                </a:solidFill>
                <a:latin typeface="Arial Black" pitchFamily="34" charset="0"/>
                <a:cs typeface="Times New Roman" pitchFamily="18" charset="0"/>
              </a:rPr>
              <a:t>A.proliferumschrad</a:t>
            </a:r>
            <a:r>
              <a:rPr lang="en-US" sz="1600" b="1" dirty="0">
                <a:solidFill>
                  <a:srgbClr val="0000FF"/>
                </a:solidFill>
                <a:latin typeface="Arial Black" pitchFamily="34" charset="0"/>
                <a:cs typeface="Times New Roman" pitchFamily="18" charset="0"/>
              </a:rPr>
              <a:t>), </a:t>
            </a:r>
            <a:r>
              <a:rPr lang="uz-Cyrl-UZ" sz="1600" b="1" dirty="0">
                <a:solidFill>
                  <a:srgbClr val="0000FF"/>
                </a:solidFill>
                <a:latin typeface="Arial Black" pitchFamily="34" charset="0"/>
                <a:cs typeface="Times New Roman" pitchFamily="18" charset="0"/>
              </a:rPr>
              <a:t>шалот пиёз (</a:t>
            </a:r>
            <a:r>
              <a:rPr lang="en-US" sz="1600" b="1" dirty="0" err="1">
                <a:solidFill>
                  <a:srgbClr val="0000FF"/>
                </a:solidFill>
                <a:latin typeface="Arial Black" pitchFamily="34" charset="0"/>
                <a:cs typeface="Times New Roman" pitchFamily="18" charset="0"/>
              </a:rPr>
              <a:t>A.ascalonicum</a:t>
            </a:r>
            <a:r>
              <a:rPr lang="en-US" sz="1600" b="1" dirty="0">
                <a:solidFill>
                  <a:srgbClr val="0000FF"/>
                </a:solidFill>
                <a:latin typeface="Arial Black" pitchFamily="34" charset="0"/>
                <a:cs typeface="Times New Roman" pitchFamily="18" charset="0"/>
              </a:rPr>
              <a:t> L.), </a:t>
            </a:r>
            <a:r>
              <a:rPr lang="uz-Cyrl-UZ" sz="1600" b="1" dirty="0">
                <a:solidFill>
                  <a:srgbClr val="0000FF"/>
                </a:solidFill>
                <a:latin typeface="Arial Black" pitchFamily="34" charset="0"/>
                <a:cs typeface="Times New Roman" pitchFamily="18" charset="0"/>
              </a:rPr>
              <a:t>слизун пиёз (</a:t>
            </a:r>
            <a:r>
              <a:rPr lang="en-US" sz="1600" b="1" dirty="0" err="1">
                <a:solidFill>
                  <a:srgbClr val="0000FF"/>
                </a:solidFill>
                <a:latin typeface="Arial Black" pitchFamily="34" charset="0"/>
                <a:cs typeface="Times New Roman" pitchFamily="18" charset="0"/>
              </a:rPr>
              <a:t>A.nutans</a:t>
            </a:r>
            <a:r>
              <a:rPr lang="en-US" sz="1600" b="1" dirty="0">
                <a:solidFill>
                  <a:srgbClr val="0000FF"/>
                </a:solidFill>
                <a:latin typeface="Arial Black" pitchFamily="34" charset="0"/>
                <a:cs typeface="Times New Roman" pitchFamily="18" charset="0"/>
              </a:rPr>
              <a:t> L.), </a:t>
            </a:r>
            <a:r>
              <a:rPr lang="uz-Cyrl-UZ" sz="1600" b="1" dirty="0">
                <a:solidFill>
                  <a:srgbClr val="0000FF"/>
                </a:solidFill>
                <a:latin typeface="Arial Black" pitchFamily="34" charset="0"/>
                <a:cs typeface="Times New Roman" pitchFamily="18" charset="0"/>
              </a:rPr>
              <a:t>анзур пиёз каби турлари ва хиллари киради. Шулардан энг аҳамиятли оддий ёки бош пиёз ва саримсоқ пиёз ҳисобланади. </a:t>
            </a:r>
            <a:endParaRPr lang="ru-RU" sz="1600" b="1" dirty="0">
              <a:solidFill>
                <a:srgbClr val="0000FF"/>
              </a:solidFill>
              <a:latin typeface="Arial Black" pitchFamily="34" charset="0"/>
              <a:cs typeface="Times New Roman" pitchFamily="18" charset="0"/>
            </a:endParaRPr>
          </a:p>
        </p:txBody>
      </p:sp>
      <p:pic>
        <p:nvPicPr>
          <p:cNvPr id="2050" name="Picture 2" descr="Самый известный репчатый лу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454" y="3284984"/>
            <a:ext cx="3990975" cy="31242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Луковицы сладкого репчатого лук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1979" y="3400970"/>
            <a:ext cx="4572000" cy="266542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Прямоугольник 4"/>
          <p:cNvSpPr>
            <a:spLocks noChangeArrowheads="1"/>
          </p:cNvSpPr>
          <p:nvPr/>
        </p:nvSpPr>
        <p:spPr bwMode="auto">
          <a:xfrm>
            <a:off x="899592" y="188640"/>
            <a:ext cx="7848872" cy="1077218"/>
          </a:xfrm>
          <a:prstGeom prst="rect">
            <a:avLst/>
          </a:prstGeom>
          <a:ln>
            <a:headEnd/>
            <a:tailEnd/>
          </a:ln>
        </p:spPr>
        <p:style>
          <a:lnRef idx="3">
            <a:schemeClr val="lt1"/>
          </a:lnRef>
          <a:fillRef idx="1">
            <a:schemeClr val="accent6"/>
          </a:fillRef>
          <a:effectRef idx="1">
            <a:schemeClr val="accent6"/>
          </a:effectRef>
          <a:fontRef idx="minor">
            <a:schemeClr val="lt1"/>
          </a:fontRef>
        </p:style>
        <p:txBody>
          <a:bodyPr wrap="square">
            <a:spAutoFit/>
          </a:bodyPr>
          <a:lstStyle/>
          <a:p>
            <a:pPr marL="88900" indent="-3175" algn="ctr" defTabSz="254000" eaLnBrk="0" hangingPunct="0">
              <a:buFont typeface="Wingdings" pitchFamily="2" charset="2"/>
              <a:buNone/>
              <a:defRPr/>
            </a:pPr>
            <a:r>
              <a:rPr lang="ru-RU" sz="3200" b="1" dirty="0" err="1"/>
              <a:t>Пиёзларнинг</a:t>
            </a:r>
            <a:r>
              <a:rPr lang="ru-RU" sz="3200" b="1" dirty="0"/>
              <a:t>  </a:t>
            </a:r>
            <a:r>
              <a:rPr lang="ru-RU" sz="3200" b="1" dirty="0" err="1"/>
              <a:t>биокимёвий</a:t>
            </a:r>
            <a:r>
              <a:rPr lang="ru-RU" sz="3200" b="1" dirty="0"/>
              <a:t> </a:t>
            </a:r>
            <a:r>
              <a:rPr lang="ru-RU" sz="3200" b="1" dirty="0" err="1"/>
              <a:t>таркиби</a:t>
            </a:r>
            <a:r>
              <a:rPr lang="ru-RU" sz="3200" b="1" dirty="0"/>
              <a:t> </a:t>
            </a:r>
            <a:r>
              <a:rPr lang="ru-RU" sz="3200" b="1" dirty="0" err="1"/>
              <a:t>ва</a:t>
            </a:r>
            <a:r>
              <a:rPr lang="ru-RU" sz="3200" b="1" dirty="0"/>
              <a:t> </a:t>
            </a:r>
            <a:r>
              <a:rPr lang="ru-RU" sz="3200" b="1" dirty="0" err="1"/>
              <a:t>калориялилиги</a:t>
            </a:r>
            <a:endParaRPr lang="ru-RU" alt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cs typeface="Times New Roman"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045392039"/>
              </p:ext>
            </p:extLst>
          </p:nvPr>
        </p:nvGraphicFramePr>
        <p:xfrm>
          <a:off x="179512" y="1484784"/>
          <a:ext cx="8640960" cy="4211632"/>
        </p:xfrm>
        <a:graphic>
          <a:graphicData uri="http://schemas.openxmlformats.org/drawingml/2006/table">
            <a:tbl>
              <a:tblPr firstRow="1" bandRow="1" bandCol="1">
                <a:tableStyleId>{FABFCF23-3B69-468F-B69F-88F6DE6A72F2}</a:tableStyleId>
              </a:tblPr>
              <a:tblGrid>
                <a:gridCol w="363064"/>
                <a:gridCol w="1411742"/>
                <a:gridCol w="829974"/>
                <a:gridCol w="758548"/>
                <a:gridCol w="537306"/>
                <a:gridCol w="537306"/>
                <a:gridCol w="540750"/>
                <a:gridCol w="417821"/>
                <a:gridCol w="528165"/>
                <a:gridCol w="681980"/>
                <a:gridCol w="508576"/>
                <a:gridCol w="508576"/>
                <a:gridCol w="508576"/>
                <a:gridCol w="508576"/>
              </a:tblGrid>
              <a:tr h="492940">
                <a:tc rowSpan="2">
                  <a:txBody>
                    <a:bodyPr/>
                    <a:lstStyle/>
                    <a:p>
                      <a:pPr algn="ctr">
                        <a:spcAft>
                          <a:spcPts val="0"/>
                        </a:spcAft>
                      </a:pPr>
                      <a:r>
                        <a:rPr lang="ru-RU" sz="1200" spc="50">
                          <a:effectLst/>
                        </a:rPr>
                        <a:t>№</a:t>
                      </a:r>
                      <a:endParaRPr lang="ru-RU" sz="1200">
                        <a:effectLst/>
                        <a:latin typeface="Times New Roman" panose="02020603050405020304" pitchFamily="18" charset="0"/>
                        <a:ea typeface="Times New Roman" panose="02020603050405020304" pitchFamily="18" charset="0"/>
                      </a:endParaRPr>
                    </a:p>
                  </a:txBody>
                  <a:tcPr marL="67749" marR="67749" marT="0" marB="0"/>
                </a:tc>
                <a:tc rowSpan="2">
                  <a:txBody>
                    <a:bodyPr/>
                    <a:lstStyle/>
                    <a:p>
                      <a:pPr algn="ctr">
                        <a:spcAft>
                          <a:spcPts val="0"/>
                        </a:spcAft>
                      </a:pPr>
                      <a:r>
                        <a:rPr lang="ru-RU" sz="1200" spc="50">
                          <a:effectLst/>
                        </a:rPr>
                        <a:t>Экинлар</a:t>
                      </a:r>
                      <a:endParaRPr lang="ru-RU" sz="1200">
                        <a:effectLst/>
                        <a:latin typeface="Times New Roman" panose="02020603050405020304" pitchFamily="18" charset="0"/>
                        <a:ea typeface="Times New Roman" panose="02020603050405020304" pitchFamily="18" charset="0"/>
                      </a:endParaRPr>
                    </a:p>
                  </a:txBody>
                  <a:tcPr marL="67749" marR="67749" marT="0" marB="0"/>
                </a:tc>
                <a:tc rowSpan="2">
                  <a:txBody>
                    <a:bodyPr/>
                    <a:lstStyle/>
                    <a:p>
                      <a:pPr marL="71755" marR="71755" algn="ctr">
                        <a:spcAft>
                          <a:spcPts val="0"/>
                        </a:spcAft>
                      </a:pPr>
                      <a:r>
                        <a:rPr lang="ru-RU" sz="1200" spc="50">
                          <a:effectLst/>
                        </a:rPr>
                        <a:t>1 килограмм пиёз калорияси, </a:t>
                      </a:r>
                      <a:br>
                        <a:rPr lang="ru-RU" sz="1200" spc="50">
                          <a:effectLst/>
                        </a:rPr>
                      </a:br>
                      <a:r>
                        <a:rPr lang="ru-RU" sz="1200" spc="50">
                          <a:effectLst/>
                        </a:rPr>
                        <a:t>килокалорияда</a:t>
                      </a:r>
                      <a:endParaRPr lang="ru-RU" sz="1200">
                        <a:effectLst/>
                        <a:latin typeface="Times New Roman" panose="02020603050405020304" pitchFamily="18" charset="0"/>
                        <a:ea typeface="Times New Roman" panose="02020603050405020304" pitchFamily="18" charset="0"/>
                      </a:endParaRPr>
                    </a:p>
                  </a:txBody>
                  <a:tcPr marL="67749" marR="67749" marT="0" marB="0" vert="vert270"/>
                </a:tc>
                <a:tc gridSpan="6">
                  <a:txBody>
                    <a:bodyPr/>
                    <a:lstStyle/>
                    <a:p>
                      <a:pPr algn="ctr">
                        <a:spcAft>
                          <a:spcPts val="0"/>
                        </a:spcAft>
                      </a:pPr>
                      <a:r>
                        <a:rPr lang="ru-RU" sz="1200" spc="50">
                          <a:effectLst/>
                        </a:rPr>
                        <a:t>Таркибида, % ҳисобида</a:t>
                      </a:r>
                      <a:endParaRPr lang="ru-RU" sz="1200">
                        <a:effectLst/>
                        <a:latin typeface="Times New Roman" panose="02020603050405020304" pitchFamily="18" charset="0"/>
                        <a:ea typeface="Times New Roman" panose="02020603050405020304" pitchFamily="18" charset="0"/>
                      </a:endParaRPr>
                    </a:p>
                  </a:txBody>
                  <a:tcPr marL="67749" marR="67749"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gridSpan="5">
                  <a:txBody>
                    <a:bodyPr/>
                    <a:lstStyle/>
                    <a:p>
                      <a:pPr algn="ctr">
                        <a:spcAft>
                          <a:spcPts val="0"/>
                        </a:spcAft>
                      </a:pPr>
                      <a:r>
                        <a:rPr lang="ru-RU" sz="1200" spc="50">
                          <a:effectLst/>
                        </a:rPr>
                        <a:t>Витаминлар, мг% ҳисобида</a:t>
                      </a:r>
                      <a:endParaRPr lang="ru-RU" sz="1200">
                        <a:effectLst/>
                        <a:latin typeface="Times New Roman" panose="02020603050405020304" pitchFamily="18" charset="0"/>
                        <a:ea typeface="Times New Roman" panose="02020603050405020304" pitchFamily="18" charset="0"/>
                      </a:endParaRPr>
                    </a:p>
                  </a:txBody>
                  <a:tcPr marL="67749" marR="67749"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047458">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71755" marR="71755" algn="ctr">
                        <a:spcAft>
                          <a:spcPts val="0"/>
                        </a:spcAft>
                      </a:pPr>
                      <a:r>
                        <a:rPr lang="ru-RU" sz="1200" spc="50">
                          <a:effectLst/>
                        </a:rPr>
                        <a:t>Қуруқ модда</a:t>
                      </a:r>
                      <a:endParaRPr lang="ru-RU" sz="120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a:effectLst/>
                        </a:rPr>
                        <a:t>шакар</a:t>
                      </a:r>
                      <a:endParaRPr lang="ru-RU" sz="120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a:effectLst/>
                        </a:rPr>
                        <a:t>оқсил</a:t>
                      </a:r>
                      <a:endParaRPr lang="ru-RU" sz="120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a:effectLst/>
                        </a:rPr>
                        <a:t>мой</a:t>
                      </a:r>
                      <a:endParaRPr lang="ru-RU" sz="120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a:effectLst/>
                        </a:rPr>
                        <a:t>кул</a:t>
                      </a:r>
                      <a:endParaRPr lang="ru-RU" sz="120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a:effectLst/>
                        </a:rPr>
                        <a:t>Клетчатка</a:t>
                      </a:r>
                      <a:endParaRPr lang="ru-RU" sz="120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dirty="0">
                          <a:effectLst/>
                        </a:rPr>
                        <a:t>С</a:t>
                      </a:r>
                      <a:endParaRPr lang="ru-RU" sz="1200" dirty="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dirty="0">
                          <a:effectLst/>
                        </a:rPr>
                        <a:t>Кар</a:t>
                      </a:r>
                      <a:r>
                        <a:rPr lang="uz-Cyrl-UZ" sz="1200" spc="50" dirty="0">
                          <a:effectLst/>
                        </a:rPr>
                        <a:t>о</a:t>
                      </a:r>
                      <a:r>
                        <a:rPr lang="ru-RU" sz="1200" spc="50" dirty="0">
                          <a:effectLst/>
                        </a:rPr>
                        <a:t>тин</a:t>
                      </a:r>
                      <a:endParaRPr lang="ru-RU" sz="1200" dirty="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a:effectLst/>
                        </a:rPr>
                        <a:t>В</a:t>
                      </a:r>
                      <a:r>
                        <a:rPr lang="ru-RU" sz="1200" spc="50" baseline="-25000">
                          <a:effectLst/>
                        </a:rPr>
                        <a:t>1</a:t>
                      </a:r>
                      <a:endParaRPr lang="ru-RU" sz="120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a:effectLst/>
                        </a:rPr>
                        <a:t>В</a:t>
                      </a:r>
                      <a:r>
                        <a:rPr lang="ru-RU" sz="1200" spc="50" baseline="-25000">
                          <a:effectLst/>
                        </a:rPr>
                        <a:t>2</a:t>
                      </a:r>
                      <a:endParaRPr lang="ru-RU" sz="1200">
                        <a:effectLst/>
                        <a:latin typeface="Times New Roman" panose="02020603050405020304" pitchFamily="18" charset="0"/>
                        <a:ea typeface="Times New Roman" panose="02020603050405020304" pitchFamily="18" charset="0"/>
                      </a:endParaRPr>
                    </a:p>
                  </a:txBody>
                  <a:tcPr marL="67749" marR="67749" marT="0" marB="0" vert="vert270" anchor="ctr"/>
                </a:tc>
                <a:tc>
                  <a:txBody>
                    <a:bodyPr/>
                    <a:lstStyle/>
                    <a:p>
                      <a:pPr marL="71755" marR="71755" algn="ctr">
                        <a:spcAft>
                          <a:spcPts val="0"/>
                        </a:spcAft>
                      </a:pPr>
                      <a:r>
                        <a:rPr lang="ru-RU" sz="1200" spc="50">
                          <a:effectLst/>
                        </a:rPr>
                        <a:t>РР</a:t>
                      </a:r>
                      <a:endParaRPr lang="ru-RU" sz="1200">
                        <a:effectLst/>
                        <a:latin typeface="Times New Roman" panose="02020603050405020304" pitchFamily="18" charset="0"/>
                        <a:ea typeface="Times New Roman" panose="02020603050405020304" pitchFamily="18" charset="0"/>
                      </a:endParaRPr>
                    </a:p>
                  </a:txBody>
                  <a:tcPr marL="67749" marR="67749" marT="0" marB="0" vert="vert270" anchor="ctr"/>
                </a:tc>
              </a:tr>
              <a:tr h="200242">
                <a:tc>
                  <a:txBody>
                    <a:bodyPr/>
                    <a:lstStyle/>
                    <a:p>
                      <a:pPr algn="ctr">
                        <a:spcAft>
                          <a:spcPts val="0"/>
                        </a:spcAft>
                      </a:pPr>
                      <a:r>
                        <a:rPr lang="uz-Cyrl-UZ" sz="1200" spc="50">
                          <a:effectLst/>
                        </a:rPr>
                        <a:t>1.</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just">
                        <a:spcAft>
                          <a:spcPts val="0"/>
                        </a:spcAft>
                      </a:pPr>
                      <a:r>
                        <a:rPr lang="ru-RU" sz="1200" spc="50">
                          <a:effectLst/>
                        </a:rPr>
                        <a:t>Оддий пиёз:</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 </a:t>
                      </a:r>
                      <a:endParaRPr lang="ru-RU" sz="1200" dirty="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 </a:t>
                      </a:r>
                      <a:endParaRPr lang="ru-RU" sz="1200" dirty="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r>
              <a:tr h="395629">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just">
                        <a:spcAft>
                          <a:spcPts val="0"/>
                        </a:spcAft>
                      </a:pPr>
                      <a:r>
                        <a:rPr lang="ru-RU" sz="1200" spc="50">
                          <a:effectLst/>
                        </a:rPr>
                        <a:t>Яшил барги</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230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9-12</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1,3</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0,1</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1</a:t>
                      </a:r>
                      <a:endParaRPr lang="ru-RU" sz="1200" dirty="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0,9</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16-50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3,7</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0,12</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a:t>
                      </a:r>
                      <a:endParaRPr lang="ru-RU" sz="1200" dirty="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a:t>
                      </a:r>
                      <a:endParaRPr lang="ru-RU" sz="1200" dirty="0">
                        <a:effectLst/>
                        <a:latin typeface="Times New Roman" panose="02020603050405020304" pitchFamily="18" charset="0"/>
                        <a:ea typeface="Times New Roman" panose="02020603050405020304" pitchFamily="18" charset="0"/>
                      </a:endParaRPr>
                    </a:p>
                  </a:txBody>
                  <a:tcPr marL="67749" marR="67749" marT="0" marB="0"/>
                </a:tc>
              </a:tr>
              <a:tr h="593445">
                <a:tc>
                  <a:txBody>
                    <a:bodyPr/>
                    <a:lstStyle/>
                    <a:p>
                      <a:pPr algn="ctr">
                        <a:spcAft>
                          <a:spcPts val="0"/>
                        </a:spcAft>
                      </a:pPr>
                      <a:r>
                        <a:rPr lang="ru-RU" sz="1200" spc="50">
                          <a:effectLst/>
                        </a:rPr>
                        <a:t>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just">
                        <a:spcAft>
                          <a:spcPts val="0"/>
                        </a:spcAft>
                      </a:pPr>
                      <a:r>
                        <a:rPr lang="ru-RU" sz="1200" spc="50">
                          <a:effectLst/>
                        </a:rPr>
                        <a:t>Пиёзбошида</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520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10-20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6-12</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2</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0,7</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0,7</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2-10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0,03</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0,12</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0,02</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0,6</a:t>
                      </a:r>
                      <a:endParaRPr lang="ru-RU" sz="1200" dirty="0">
                        <a:effectLst/>
                        <a:latin typeface="Times New Roman" panose="02020603050405020304" pitchFamily="18" charset="0"/>
                        <a:ea typeface="Times New Roman" panose="02020603050405020304" pitchFamily="18" charset="0"/>
                      </a:endParaRPr>
                    </a:p>
                  </a:txBody>
                  <a:tcPr marL="67749" marR="67749" marT="0" marB="0"/>
                </a:tc>
              </a:tr>
              <a:tr h="200242">
                <a:tc>
                  <a:txBody>
                    <a:bodyPr/>
                    <a:lstStyle/>
                    <a:p>
                      <a:pPr algn="ctr">
                        <a:spcAft>
                          <a:spcPts val="0"/>
                        </a:spcAft>
                      </a:pPr>
                      <a:r>
                        <a:rPr lang="uz-Cyrl-UZ" sz="1200" spc="50">
                          <a:effectLst/>
                        </a:rPr>
                        <a:t>2.</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just">
                        <a:spcAft>
                          <a:spcPts val="0"/>
                        </a:spcAft>
                      </a:pPr>
                      <a:r>
                        <a:rPr lang="ru-RU" sz="1200" spc="50">
                          <a:effectLst/>
                        </a:rPr>
                        <a:t>Саримсоқ </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1140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35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26</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6,8</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0,06</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0,8</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a:t>
                      </a:r>
                      <a:endParaRPr lang="ru-RU" sz="1200" dirty="0">
                        <a:effectLst/>
                        <a:latin typeface="Times New Roman" panose="02020603050405020304" pitchFamily="18" charset="0"/>
                        <a:ea typeface="Times New Roman" panose="02020603050405020304" pitchFamily="18" charset="0"/>
                      </a:endParaRPr>
                    </a:p>
                  </a:txBody>
                  <a:tcPr marL="67749" marR="67749" marT="0" marB="0"/>
                </a:tc>
              </a:tr>
              <a:tr h="791260">
                <a:tc>
                  <a:txBody>
                    <a:bodyPr/>
                    <a:lstStyle/>
                    <a:p>
                      <a:pPr algn="ctr">
                        <a:spcAft>
                          <a:spcPts val="0"/>
                        </a:spcAft>
                      </a:pPr>
                      <a:r>
                        <a:rPr lang="uz-Cyrl-UZ" sz="1200" spc="50">
                          <a:effectLst/>
                        </a:rPr>
                        <a:t>3.</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just">
                        <a:spcAft>
                          <a:spcPts val="0"/>
                        </a:spcAft>
                      </a:pPr>
                      <a:r>
                        <a:rPr lang="ru-RU" sz="1200" spc="50">
                          <a:effectLst/>
                        </a:rPr>
                        <a:t>Батун пиёз</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3,5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1,9</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1,1</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105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0,05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0,02</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0,002</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0,16</a:t>
                      </a:r>
                      <a:endParaRPr lang="ru-RU" sz="1200" dirty="0">
                        <a:effectLst/>
                        <a:latin typeface="Times New Roman" panose="02020603050405020304" pitchFamily="18" charset="0"/>
                        <a:ea typeface="Times New Roman" panose="02020603050405020304" pitchFamily="18" charset="0"/>
                      </a:endParaRPr>
                    </a:p>
                  </a:txBody>
                  <a:tcPr marL="67749" marR="67749" marT="0" marB="0"/>
                </a:tc>
              </a:tr>
              <a:tr h="490416">
                <a:tc>
                  <a:txBody>
                    <a:bodyPr/>
                    <a:lstStyle/>
                    <a:p>
                      <a:pPr algn="ctr">
                        <a:spcAft>
                          <a:spcPts val="0"/>
                        </a:spcAft>
                      </a:pPr>
                      <a:r>
                        <a:rPr lang="uz-Cyrl-UZ" sz="1200" spc="50">
                          <a:effectLst/>
                        </a:rPr>
                        <a:t>4.</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just">
                        <a:spcAft>
                          <a:spcPts val="0"/>
                        </a:spcAft>
                      </a:pPr>
                      <a:r>
                        <a:rPr lang="ru-RU" sz="1200" spc="50">
                          <a:effectLst/>
                        </a:rPr>
                        <a:t>Порей пиёз (сохта </a:t>
                      </a:r>
                      <a:r>
                        <a:rPr lang="uz-Cyrl-UZ" sz="1200" spc="50">
                          <a:effectLst/>
                        </a:rPr>
                        <a:t>поя</a:t>
                      </a:r>
                      <a:r>
                        <a:rPr lang="ru-RU" sz="1200" spc="50">
                          <a:effectLst/>
                        </a:rPr>
                        <a:t>сида)</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420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13,5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10</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1,8</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0,1</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0,9</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15</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a:effectLst/>
                        </a:rPr>
                        <a:t>-</a:t>
                      </a:r>
                      <a:endParaRPr lang="ru-RU" sz="120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a:t>
                      </a:r>
                      <a:endParaRPr lang="ru-RU" sz="1200" dirty="0">
                        <a:effectLst/>
                        <a:latin typeface="Times New Roman" panose="02020603050405020304" pitchFamily="18" charset="0"/>
                        <a:ea typeface="Times New Roman" panose="02020603050405020304" pitchFamily="18" charset="0"/>
                      </a:endParaRPr>
                    </a:p>
                  </a:txBody>
                  <a:tcPr marL="67749" marR="67749" marT="0" marB="0"/>
                </a:tc>
                <a:tc>
                  <a:txBody>
                    <a:bodyPr/>
                    <a:lstStyle/>
                    <a:p>
                      <a:pPr algn="ctr">
                        <a:spcAft>
                          <a:spcPts val="0"/>
                        </a:spcAft>
                      </a:pPr>
                      <a:r>
                        <a:rPr lang="ru-RU" sz="1200" spc="50" dirty="0">
                          <a:effectLst/>
                        </a:rPr>
                        <a:t>-</a:t>
                      </a:r>
                      <a:endParaRPr lang="ru-RU" sz="1200" dirty="0">
                        <a:effectLst/>
                        <a:latin typeface="Times New Roman" panose="02020603050405020304" pitchFamily="18" charset="0"/>
                        <a:ea typeface="Times New Roman" panose="02020603050405020304" pitchFamily="18" charset="0"/>
                      </a:endParaRPr>
                    </a:p>
                  </a:txBody>
                  <a:tcPr marL="67749" marR="67749" marT="0" marB="0"/>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43608" y="188640"/>
            <a:ext cx="7992888" cy="1200329"/>
          </a:xfrm>
          <a:prstGeom prst="rect">
            <a:avLst/>
          </a:prstGeom>
        </p:spPr>
        <p:txBody>
          <a:bodyPr wrap="square">
            <a:spAutoFit/>
          </a:bodyPr>
          <a:lstStyle/>
          <a:p>
            <a:r>
              <a:rPr lang="ru-RU" sz="2400" b="1" spc="50" dirty="0">
                <a:latin typeface="Times New Roman" panose="02020603050405020304" pitchFamily="18" charset="0"/>
                <a:ea typeface="Times New Roman" panose="02020603050405020304" pitchFamily="18" charset="0"/>
              </a:rPr>
              <a:t>Эфир </a:t>
            </a:r>
            <a:r>
              <a:rPr lang="ru-RU" sz="2400" b="1" spc="50" dirty="0" err="1">
                <a:latin typeface="Times New Roman" panose="02020603050405020304" pitchFamily="18" charset="0"/>
                <a:ea typeface="Times New Roman" panose="02020603050405020304" pitchFamily="18" charset="0"/>
              </a:rPr>
              <a:t>мойлари</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уларга</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ўзига</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хос</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ҳид</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ва</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ўткир</a:t>
            </a:r>
            <a:r>
              <a:rPr lang="ru-RU" sz="2400" b="1" spc="50" dirty="0">
                <a:latin typeface="Times New Roman" panose="02020603050405020304" pitchFamily="18" charset="0"/>
                <a:ea typeface="Times New Roman" panose="02020603050405020304" pitchFamily="18" charset="0"/>
              </a:rPr>
              <a:t> маза </a:t>
            </a:r>
            <a:r>
              <a:rPr lang="ru-RU" sz="2400" b="1" spc="50" dirty="0" err="1">
                <a:latin typeface="Times New Roman" panose="02020603050405020304" pitchFamily="18" charset="0"/>
                <a:ea typeface="Times New Roman" panose="02020603050405020304" pitchFamily="18" charset="0"/>
              </a:rPr>
              <a:t>бериб</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туради</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Оддий</a:t>
            </a:r>
            <a:r>
              <a:rPr lang="ru-RU" sz="2400" b="1" spc="50" dirty="0">
                <a:latin typeface="Times New Roman" panose="02020603050405020304" pitchFamily="18" charset="0"/>
                <a:ea typeface="Times New Roman" panose="02020603050405020304" pitchFamily="18" charset="0"/>
              </a:rPr>
              <a:t> (бош) </a:t>
            </a:r>
            <a:r>
              <a:rPr lang="ru-RU" sz="2400" b="1" spc="50" dirty="0" err="1">
                <a:latin typeface="Times New Roman" panose="02020603050405020304" pitchFamily="18" charset="0"/>
                <a:ea typeface="Times New Roman" panose="02020603050405020304" pitchFamily="18" charset="0"/>
              </a:rPr>
              <a:t>пиёз</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таркибидаги</a:t>
            </a:r>
            <a:r>
              <a:rPr lang="ru-RU" sz="2400" b="1" spc="50" dirty="0">
                <a:latin typeface="Times New Roman" panose="02020603050405020304" pitchFamily="18" charset="0"/>
                <a:ea typeface="Times New Roman" panose="02020603050405020304" pitchFamily="18" charset="0"/>
              </a:rPr>
              <a:t> эфир </a:t>
            </a:r>
            <a:r>
              <a:rPr lang="ru-RU" sz="2400" b="1" spc="50" dirty="0" err="1">
                <a:latin typeface="Times New Roman" panose="02020603050405020304" pitchFamily="18" charset="0"/>
                <a:ea typeface="Times New Roman" panose="02020603050405020304" pitchFamily="18" charset="0"/>
              </a:rPr>
              <a:t>мойларининг</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миқдорига</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қараб</a:t>
            </a:r>
            <a:r>
              <a:rPr lang="ru-RU" sz="2400" b="1" spc="50" dirty="0">
                <a:latin typeface="Times New Roman" panose="02020603050405020304" pitchFamily="18" charset="0"/>
                <a:ea typeface="Times New Roman" panose="02020603050405020304" pitchFamily="18" charset="0"/>
              </a:rPr>
              <a:t> 3 </a:t>
            </a:r>
            <a:r>
              <a:rPr lang="ru-RU" sz="2400" b="1" spc="50" dirty="0" err="1">
                <a:latin typeface="Times New Roman" panose="02020603050405020304" pitchFamily="18" charset="0"/>
                <a:ea typeface="Times New Roman" panose="02020603050405020304" pitchFamily="18" charset="0"/>
              </a:rPr>
              <a:t>гуруҳга</a:t>
            </a:r>
            <a:r>
              <a:rPr lang="ru-RU" sz="2400" b="1" spc="50" dirty="0">
                <a:latin typeface="Times New Roman" panose="02020603050405020304" pitchFamily="18" charset="0"/>
                <a:ea typeface="Times New Roman" panose="02020603050405020304" pitchFamily="18" charset="0"/>
              </a:rPr>
              <a:t> </a:t>
            </a:r>
            <a:r>
              <a:rPr lang="ru-RU" sz="2400" b="1" spc="50" dirty="0" err="1">
                <a:latin typeface="Times New Roman" panose="02020603050405020304" pitchFamily="18" charset="0"/>
                <a:ea typeface="Times New Roman" panose="02020603050405020304" pitchFamily="18" charset="0"/>
              </a:rPr>
              <a:t>бўлинади</a:t>
            </a:r>
            <a:r>
              <a:rPr lang="ru-RU" sz="2400" b="1" spc="50" dirty="0">
                <a:latin typeface="Times New Roman" panose="02020603050405020304" pitchFamily="18" charset="0"/>
                <a:ea typeface="Times New Roman" panose="02020603050405020304" pitchFamily="18" charset="0"/>
              </a:rPr>
              <a:t>:</a:t>
            </a:r>
            <a:endParaRPr lang="ru-RU" sz="2400" b="1" dirty="0"/>
          </a:p>
        </p:txBody>
      </p:sp>
      <p:graphicFrame>
        <p:nvGraphicFramePr>
          <p:cNvPr id="6" name="Схема 5"/>
          <p:cNvGraphicFramePr/>
          <p:nvPr>
            <p:extLst>
              <p:ext uri="{D42A27DB-BD31-4B8C-83A1-F6EECF244321}">
                <p14:modId xmlns:p14="http://schemas.microsoft.com/office/powerpoint/2010/main" val="579526611"/>
              </p:ext>
            </p:extLst>
          </p:nvPr>
        </p:nvGraphicFramePr>
        <p:xfrm>
          <a:off x="-108520" y="1556792"/>
          <a:ext cx="9145016"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399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357563" y="71438"/>
            <a:ext cx="5643562" cy="4500562"/>
          </a:xfrm>
        </p:spPr>
        <p:style>
          <a:lnRef idx="2">
            <a:schemeClr val="accent2"/>
          </a:lnRef>
          <a:fillRef idx="1">
            <a:schemeClr val="lt1"/>
          </a:fillRef>
          <a:effectRef idx="0">
            <a:schemeClr val="accent2"/>
          </a:effectRef>
          <a:fontRef idx="minor">
            <a:schemeClr val="dk1"/>
          </a:fontRef>
        </p:style>
        <p:txBody>
          <a:bodyPr rtlCol="0">
            <a:noAutofit/>
          </a:bodyPr>
          <a:lstStyle/>
          <a:p>
            <a:pPr algn="just" fontAlgn="base" hangingPunct="0"/>
            <a:r>
              <a:rPr lang="ru-RU" sz="2000" dirty="0" err="1">
                <a:latin typeface="Times New Roman" pitchFamily="18" charset="0"/>
                <a:cs typeface="Times New Roman" pitchFamily="18" charset="0"/>
              </a:rPr>
              <a:t>Пиёз</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саримсоқ</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қадимдан</a:t>
            </a:r>
            <a:r>
              <a:rPr lang="ru-RU" sz="2000" dirty="0">
                <a:latin typeface="Times New Roman" pitchFamily="18" charset="0"/>
                <a:cs typeface="Times New Roman" pitchFamily="18" charset="0"/>
              </a:rPr>
              <a:t> (6000 </a:t>
            </a:r>
            <a:r>
              <a:rPr lang="ru-RU" sz="2000" dirty="0" err="1">
                <a:latin typeface="Times New Roman" pitchFamily="18" charset="0"/>
                <a:cs typeface="Times New Roman" pitchFamily="18" charset="0"/>
              </a:rPr>
              <a:t>йилдан</a:t>
            </a:r>
            <a:r>
              <a:rPr lang="ru-RU" sz="2000" dirty="0">
                <a:latin typeface="Times New Roman" pitchFamily="18" charset="0"/>
                <a:cs typeface="Times New Roman" pitchFamily="18" charset="0"/>
              </a:rPr>
              <a:t> бери) </a:t>
            </a:r>
            <a:r>
              <a:rPr lang="ru-RU" sz="2000" dirty="0" err="1">
                <a:latin typeface="Times New Roman" pitchFamily="18" charset="0"/>
                <a:cs typeface="Times New Roman" pitchFamily="18" charset="0"/>
              </a:rPr>
              <a:t>озиқ-овқатда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ишлатилади</a:t>
            </a:r>
            <a:r>
              <a:rPr lang="ru-RU" sz="2000" dirty="0">
                <a:latin typeface="Times New Roman" pitchFamily="18" charset="0"/>
                <a:cs typeface="Times New Roman" pitchFamily="18" charset="0"/>
              </a:rPr>
              <a:t>. Улар </a:t>
            </a:r>
            <a:r>
              <a:rPr lang="ru-RU" sz="2000" dirty="0" err="1">
                <a:latin typeface="Times New Roman" pitchFamily="18" charset="0"/>
                <a:cs typeface="Times New Roman" pitchFamily="18" charset="0"/>
              </a:rPr>
              <a:t>янгилигича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истеъмол</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қилинади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турли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таомларга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зиравор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консерва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саноати</a:t>
            </a:r>
            <a:r>
              <a:rPr lang="ru-RU" sz="2000" dirty="0">
                <a:latin typeface="Times New Roman" pitchFamily="18" charset="0"/>
                <a:cs typeface="Times New Roman" pitchFamily="18" charset="0"/>
              </a:rPr>
              <a:t>, колбаса </a:t>
            </a:r>
            <a:r>
              <a:rPr lang="ru-RU" sz="2000" dirty="0" err="1">
                <a:latin typeface="Times New Roman" pitchFamily="18" charset="0"/>
                <a:cs typeface="Times New Roman" pitchFamily="18" charset="0"/>
              </a:rPr>
              <a:t>тайёрлаш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кенг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кўламда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фойдаланилади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Буларнинг</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фитонцидлик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хусусияти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юқори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бўлганлиги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организмда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йиғилиб</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қолган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оҳакни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эритиш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қобилиятига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эга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бўлганлиги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учун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улардан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тайёрланган</a:t>
            </a:r>
            <a:r>
              <a:rPr lang="ru-RU" sz="2000" dirty="0">
                <a:latin typeface="Times New Roman" pitchFamily="18" charset="0"/>
                <a:cs typeface="Times New Roman" pitchFamily="18" charset="0"/>
              </a:rPr>
              <a:t> препарат </a:t>
            </a:r>
            <a:r>
              <a:rPr lang="ru-RU" sz="2000" dirty="0" err="1">
                <a:latin typeface="Times New Roman" pitchFamily="18" charset="0"/>
                <a:cs typeface="Times New Roman" pitchFamily="18" charset="0"/>
              </a:rPr>
              <a:t>медицинада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ошқозон-ичак</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касалликлари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нафас</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олиш</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органлари</a:t>
            </a:r>
            <a:r>
              <a:rPr lang="ru-RU" sz="2000" dirty="0">
                <a:latin typeface="Times New Roman" pitchFamily="18" charset="0"/>
                <a:cs typeface="Times New Roman" pitchFamily="18" charset="0"/>
              </a:rPr>
              <a:t>, нерв </a:t>
            </a:r>
            <a:r>
              <a:rPr lang="ru-RU" sz="2000" dirty="0" err="1">
                <a:latin typeface="Times New Roman" pitchFamily="18" charset="0"/>
                <a:cs typeface="Times New Roman" pitchFamily="18" charset="0"/>
              </a:rPr>
              <a:t>ва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юрак</a:t>
            </a:r>
            <a:r>
              <a:rPr lang="ru-RU" sz="2000" dirty="0">
                <a:latin typeface="Times New Roman" pitchFamily="18" charset="0"/>
                <a:cs typeface="Times New Roman" pitchFamily="18" charset="0"/>
              </a:rPr>
              <a:t> – </a:t>
            </a:r>
            <a:r>
              <a:rPr lang="ru-RU" sz="2000" dirty="0" err="1">
                <a:latin typeface="Times New Roman" pitchFamily="18" charset="0"/>
                <a:cs typeface="Times New Roman" pitchFamily="18" charset="0"/>
              </a:rPr>
              <a:t>қон</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томирлар</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системасини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даволашда</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ишлатилади</a:t>
            </a:r>
            <a:r>
              <a:rPr lang="ru-RU" sz="2000" dirty="0">
                <a:latin typeface="Times New Roman" pitchFamily="18" charset="0"/>
                <a:cs typeface="Times New Roman" pitchFamily="18" charset="0"/>
              </a:rPr>
              <a:t>.</a:t>
            </a:r>
          </a:p>
        </p:txBody>
      </p:sp>
      <p:sp>
        <p:nvSpPr>
          <p:cNvPr id="27655" name="Rectangle 6"/>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ru-RU">
              <a:latin typeface="Calibri" pitchFamily="34" charset="0"/>
            </a:endParaRPr>
          </a:p>
        </p:txBody>
      </p:sp>
      <p:pic>
        <p:nvPicPr>
          <p:cNvPr id="3074" name="Picture 2" descr="Чесн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6465" y="4741814"/>
            <a:ext cx="365760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Чеснок красивое фото"/>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5040144"/>
            <a:ext cx="2726854" cy="178459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am-stroy.info/fazenda/i/p/145283519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031" y="2570846"/>
            <a:ext cx="2863077" cy="190681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www.pravda-tv.ru/wp-content/uploads/2017/11/2r-3-663x37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766" y="266666"/>
            <a:ext cx="3120922" cy="17416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0" y="81855"/>
            <a:ext cx="8686800" cy="642942"/>
          </a:xfrm>
        </p:spPr>
        <p:style>
          <a:lnRef idx="1">
            <a:schemeClr val="accent6"/>
          </a:lnRef>
          <a:fillRef idx="3">
            <a:schemeClr val="accent6"/>
          </a:fillRef>
          <a:effectRef idx="2">
            <a:schemeClr val="accent6"/>
          </a:effectRef>
          <a:fontRef idx="minor">
            <a:schemeClr val="lt1"/>
          </a:fontRef>
        </p:style>
        <p:txBody>
          <a:bodyPr/>
          <a:lstStyle/>
          <a:p>
            <a:pPr algn="ctr"/>
            <a:r>
              <a:rPr lang="uz-Cyrl-UZ" b="1" dirty="0">
                <a:effectLst/>
              </a:rPr>
              <a:t>Келиб чиқиши ва тарқалиши.</a:t>
            </a:r>
            <a:endParaRPr lang="ru-RU" b="1" dirty="0"/>
          </a:p>
        </p:txBody>
      </p:sp>
      <p:sp>
        <p:nvSpPr>
          <p:cNvPr id="270339" name="Rectangle 3"/>
          <p:cNvSpPr>
            <a:spLocks noGrp="1" noChangeArrowheads="1"/>
          </p:cNvSpPr>
          <p:nvPr>
            <p:ph idx="1"/>
          </p:nvPr>
        </p:nvSpPr>
        <p:spPr>
          <a:xfrm>
            <a:off x="80994" y="785794"/>
            <a:ext cx="8991600" cy="2357454"/>
          </a:xfrm>
        </p:spPr>
        <p:txBody>
          <a:bodyPr>
            <a:noAutofit/>
          </a:bodyPr>
          <a:lstStyle/>
          <a:p>
            <a:pPr fontAlgn="base" hangingPunct="0"/>
            <a:r>
              <a:rPr lang="ru-RU" sz="1800" dirty="0" err="1"/>
              <a:t>Кўпчилик</a:t>
            </a:r>
            <a:r>
              <a:rPr lang="ru-RU" sz="1800" dirty="0"/>
              <a:t> </a:t>
            </a:r>
            <a:r>
              <a:rPr lang="ru-RU" sz="1800" dirty="0" err="1"/>
              <a:t>олимлар</a:t>
            </a:r>
            <a:r>
              <a:rPr lang="ru-RU" sz="1800" dirty="0"/>
              <a:t> </a:t>
            </a:r>
            <a:r>
              <a:rPr lang="ru-RU" sz="1800" dirty="0" err="1"/>
              <a:t>оддий</a:t>
            </a:r>
            <a:r>
              <a:rPr lang="ru-RU" sz="1800" dirty="0"/>
              <a:t> </a:t>
            </a:r>
            <a:r>
              <a:rPr lang="ru-RU" sz="1800" dirty="0" err="1"/>
              <a:t>пиёз</a:t>
            </a:r>
            <a:r>
              <a:rPr lang="ru-RU" sz="1800" dirty="0"/>
              <a:t> </a:t>
            </a:r>
            <a:r>
              <a:rPr lang="ru-RU" sz="1800" dirty="0" err="1"/>
              <a:t>ва</a:t>
            </a:r>
            <a:r>
              <a:rPr lang="ru-RU" sz="1800" dirty="0"/>
              <a:t> </a:t>
            </a:r>
            <a:r>
              <a:rPr lang="ru-RU" sz="1800" dirty="0" err="1"/>
              <a:t>саримсоқнинг</a:t>
            </a:r>
            <a:r>
              <a:rPr lang="ru-RU" sz="1800" dirty="0"/>
              <a:t> </a:t>
            </a:r>
            <a:r>
              <a:rPr lang="ru-RU" sz="1800" dirty="0" err="1"/>
              <a:t>ватани</a:t>
            </a:r>
            <a:r>
              <a:rPr lang="ru-RU" sz="1800" dirty="0"/>
              <a:t> </a:t>
            </a:r>
            <a:r>
              <a:rPr lang="ru-RU" sz="1800" dirty="0" err="1"/>
              <a:t>Ўрта</a:t>
            </a:r>
            <a:r>
              <a:rPr lang="ru-RU" sz="1800" dirty="0"/>
              <a:t> </a:t>
            </a:r>
            <a:r>
              <a:rPr lang="ru-RU" sz="1800" dirty="0" err="1"/>
              <a:t>Осиё</a:t>
            </a:r>
            <a:r>
              <a:rPr lang="ru-RU" sz="1800" dirty="0"/>
              <a:t> </a:t>
            </a:r>
            <a:r>
              <a:rPr lang="ru-RU" sz="1800" dirty="0" err="1"/>
              <a:t>ва</a:t>
            </a:r>
            <a:r>
              <a:rPr lang="ru-RU" sz="1800" dirty="0"/>
              <a:t> </a:t>
            </a:r>
            <a:r>
              <a:rPr lang="ru-RU" sz="1800" dirty="0" err="1"/>
              <a:t>Афғонистоннинг</a:t>
            </a:r>
            <a:r>
              <a:rPr lang="ru-RU" sz="1800" dirty="0"/>
              <a:t> </a:t>
            </a:r>
            <a:r>
              <a:rPr lang="ru-RU" sz="1800" dirty="0" err="1"/>
              <a:t>тоғли</a:t>
            </a:r>
            <a:r>
              <a:rPr lang="ru-RU" sz="1800" dirty="0"/>
              <a:t> </a:t>
            </a:r>
            <a:r>
              <a:rPr lang="ru-RU" sz="1800" dirty="0" err="1"/>
              <a:t>ҳудудлари</a:t>
            </a:r>
            <a:r>
              <a:rPr lang="ru-RU" sz="1800" dirty="0"/>
              <a:t> </a:t>
            </a:r>
            <a:r>
              <a:rPr lang="ru-RU" sz="1800" dirty="0" err="1"/>
              <a:t>деб</a:t>
            </a:r>
            <a:r>
              <a:rPr lang="ru-RU" sz="1800" dirty="0"/>
              <a:t> </a:t>
            </a:r>
            <a:r>
              <a:rPr lang="ru-RU" sz="1800" dirty="0" err="1"/>
              <a:t>ҳисоблайдилар</a:t>
            </a:r>
            <a:r>
              <a:rPr lang="ru-RU" sz="1800" dirty="0"/>
              <a:t>. </a:t>
            </a:r>
            <a:r>
              <a:rPr lang="ru-RU" sz="1800" dirty="0" err="1"/>
              <a:t>Чунки</a:t>
            </a:r>
            <a:r>
              <a:rPr lang="ru-RU" sz="1800" dirty="0"/>
              <a:t>, </a:t>
            </a:r>
            <a:r>
              <a:rPr lang="ru-RU" sz="1800" dirty="0" err="1"/>
              <a:t>бу</a:t>
            </a:r>
            <a:r>
              <a:rPr lang="ru-RU" sz="1800" dirty="0"/>
              <a:t> </a:t>
            </a:r>
            <a:r>
              <a:rPr lang="ru-RU" sz="1800" dirty="0" err="1"/>
              <a:t>ерларда</a:t>
            </a:r>
            <a:r>
              <a:rPr lang="ru-RU" sz="1800" dirty="0"/>
              <a:t> </a:t>
            </a:r>
            <a:r>
              <a:rPr lang="ru-RU" sz="1800" dirty="0" err="1"/>
              <a:t>пиёзнинг</a:t>
            </a:r>
            <a:r>
              <a:rPr lang="ru-RU" sz="1800" dirty="0"/>
              <a:t> </a:t>
            </a:r>
            <a:r>
              <a:rPr lang="ru-RU" sz="1800" dirty="0" err="1"/>
              <a:t>маҳаллий</a:t>
            </a:r>
            <a:r>
              <a:rPr lang="ru-RU" sz="1800" dirty="0"/>
              <a:t> </a:t>
            </a:r>
            <a:r>
              <a:rPr lang="ru-RU" sz="1800" dirty="0" err="1"/>
              <a:t>халқлар</a:t>
            </a:r>
            <a:r>
              <a:rPr lang="ru-RU" sz="1800" dirty="0"/>
              <a:t> </a:t>
            </a:r>
            <a:r>
              <a:rPr lang="ru-RU" sz="1800" dirty="0" err="1"/>
              <a:t>томонидан</a:t>
            </a:r>
            <a:r>
              <a:rPr lang="ru-RU" sz="1800" dirty="0"/>
              <a:t> </a:t>
            </a:r>
            <a:r>
              <a:rPr lang="ru-RU" sz="1800" dirty="0" err="1"/>
              <a:t>истеьмол</a:t>
            </a:r>
            <a:r>
              <a:rPr lang="ru-RU" sz="1800" dirty="0"/>
              <a:t> </a:t>
            </a:r>
            <a:r>
              <a:rPr lang="ru-RU" sz="1800" dirty="0" err="1"/>
              <a:t>қилинадиган</a:t>
            </a:r>
            <a:r>
              <a:rPr lang="ru-RU" sz="1800" dirty="0"/>
              <a:t> </a:t>
            </a:r>
            <a:r>
              <a:rPr lang="ru-RU" sz="1800" dirty="0" err="1"/>
              <a:t>жуда</a:t>
            </a:r>
            <a:r>
              <a:rPr lang="ru-RU" sz="1800" dirty="0"/>
              <a:t> </a:t>
            </a:r>
            <a:r>
              <a:rPr lang="ru-RU" sz="1800" dirty="0" err="1"/>
              <a:t>кўп</a:t>
            </a:r>
            <a:r>
              <a:rPr lang="ru-RU" sz="1800" dirty="0"/>
              <a:t> </a:t>
            </a:r>
            <a:r>
              <a:rPr lang="ru-RU" sz="1800" dirty="0" err="1"/>
              <a:t>ёввойи</a:t>
            </a:r>
            <a:r>
              <a:rPr lang="ru-RU" sz="1800" dirty="0"/>
              <a:t> </a:t>
            </a:r>
            <a:r>
              <a:rPr lang="ru-RU" sz="1800" dirty="0" err="1"/>
              <a:t>шакллари</a:t>
            </a:r>
            <a:r>
              <a:rPr lang="ru-RU" sz="1800" dirty="0"/>
              <a:t> </a:t>
            </a:r>
            <a:r>
              <a:rPr lang="ru-RU" sz="1800" dirty="0" err="1"/>
              <a:t>мавжуд</a:t>
            </a:r>
            <a:r>
              <a:rPr lang="ru-RU" sz="1800" dirty="0"/>
              <a:t>. </a:t>
            </a:r>
            <a:r>
              <a:rPr lang="ru-RU" sz="1800" dirty="0" err="1"/>
              <a:t>Батун-пиёз</a:t>
            </a:r>
            <a:r>
              <a:rPr lang="ru-RU" sz="1800" dirty="0"/>
              <a:t> </a:t>
            </a:r>
            <a:r>
              <a:rPr lang="ru-RU" sz="1800" dirty="0" err="1"/>
              <a:t>ва</a:t>
            </a:r>
            <a:r>
              <a:rPr lang="ru-RU" sz="1800" dirty="0"/>
              <a:t> </a:t>
            </a:r>
            <a:r>
              <a:rPr lang="ru-RU" sz="1800" dirty="0" err="1"/>
              <a:t>кўп</a:t>
            </a:r>
            <a:r>
              <a:rPr lang="ru-RU" sz="1800" dirty="0"/>
              <a:t> </a:t>
            </a:r>
            <a:r>
              <a:rPr lang="ru-RU" sz="1800" dirty="0" err="1"/>
              <a:t>ярусли</a:t>
            </a:r>
            <a:r>
              <a:rPr lang="ru-RU" sz="1800" dirty="0"/>
              <a:t> </a:t>
            </a:r>
            <a:r>
              <a:rPr lang="ru-RU" sz="1800" dirty="0" err="1"/>
              <a:t>пиёзлар</a:t>
            </a:r>
            <a:r>
              <a:rPr lang="ru-RU" sz="1800" dirty="0"/>
              <a:t> </a:t>
            </a:r>
            <a:r>
              <a:rPr lang="ru-RU" sz="1800" dirty="0" err="1"/>
              <a:t>Шарқий</a:t>
            </a:r>
            <a:r>
              <a:rPr lang="ru-RU" sz="1800" dirty="0"/>
              <a:t> </a:t>
            </a:r>
            <a:r>
              <a:rPr lang="ru-RU" sz="1800" dirty="0" err="1"/>
              <a:t>Сибирнинг</a:t>
            </a:r>
            <a:r>
              <a:rPr lang="ru-RU" sz="1800" dirty="0"/>
              <a:t> </a:t>
            </a:r>
            <a:r>
              <a:rPr lang="ru-RU" sz="1800" dirty="0" err="1"/>
              <a:t>жанубий</a:t>
            </a:r>
            <a:r>
              <a:rPr lang="ru-RU" sz="1800" dirty="0"/>
              <a:t> </a:t>
            </a:r>
            <a:r>
              <a:rPr lang="ru-RU" sz="1800" dirty="0" err="1"/>
              <a:t>қисмларидан</a:t>
            </a:r>
            <a:r>
              <a:rPr lang="ru-RU" sz="1800" dirty="0"/>
              <a:t> </a:t>
            </a:r>
            <a:r>
              <a:rPr lang="ru-RU" sz="1800" dirty="0" err="1"/>
              <a:t>ва</a:t>
            </a:r>
            <a:r>
              <a:rPr lang="ru-RU" sz="1800" dirty="0"/>
              <a:t> </a:t>
            </a:r>
            <a:r>
              <a:rPr lang="ru-RU" sz="1800" dirty="0" err="1"/>
              <a:t>унинг</a:t>
            </a:r>
            <a:r>
              <a:rPr lang="ru-RU" sz="1800" dirty="0"/>
              <a:t> </a:t>
            </a:r>
            <a:r>
              <a:rPr lang="ru-RU" sz="1800" dirty="0" err="1"/>
              <a:t>Хитой</a:t>
            </a:r>
            <a:r>
              <a:rPr lang="ru-RU" sz="1800" dirty="0"/>
              <a:t> </a:t>
            </a:r>
            <a:r>
              <a:rPr lang="ru-RU" sz="1800" dirty="0" err="1"/>
              <a:t>ҳамда</a:t>
            </a:r>
            <a:r>
              <a:rPr lang="ru-RU" sz="1800" dirty="0"/>
              <a:t> </a:t>
            </a:r>
            <a:r>
              <a:rPr lang="ru-RU" sz="1800" dirty="0" err="1"/>
              <a:t>Монголияга</a:t>
            </a:r>
            <a:r>
              <a:rPr lang="ru-RU" sz="1800" dirty="0"/>
              <a:t> </a:t>
            </a:r>
            <a:r>
              <a:rPr lang="ru-RU" sz="1800" dirty="0" err="1"/>
              <a:t>яқин</a:t>
            </a:r>
            <a:r>
              <a:rPr lang="ru-RU" sz="1800" dirty="0"/>
              <a:t> </a:t>
            </a:r>
            <a:r>
              <a:rPr lang="ru-RU" sz="1800" dirty="0" err="1"/>
              <a:t>жойларидан</a:t>
            </a:r>
            <a:r>
              <a:rPr lang="ru-RU" sz="1800" dirty="0"/>
              <a:t> </a:t>
            </a:r>
            <a:r>
              <a:rPr lang="ru-RU" sz="1800" dirty="0" err="1"/>
              <a:t>келиб</a:t>
            </a:r>
            <a:r>
              <a:rPr lang="ru-RU" sz="1800" dirty="0"/>
              <a:t> </a:t>
            </a:r>
            <a:r>
              <a:rPr lang="ru-RU" sz="1800" dirty="0" err="1"/>
              <a:t>чиққан</a:t>
            </a:r>
            <a:r>
              <a:rPr lang="ru-RU" sz="1800" dirty="0"/>
              <a:t>. Порей-</a:t>
            </a:r>
            <a:r>
              <a:rPr lang="ru-RU" sz="1800" dirty="0" err="1"/>
              <a:t>пиёзнинг</a:t>
            </a:r>
            <a:r>
              <a:rPr lang="ru-RU" sz="1800" dirty="0"/>
              <a:t> </a:t>
            </a:r>
            <a:r>
              <a:rPr lang="ru-RU" sz="1800" dirty="0" err="1"/>
              <a:t>ватани</a:t>
            </a:r>
            <a:r>
              <a:rPr lang="ru-RU" sz="1800" dirty="0"/>
              <a:t> </a:t>
            </a:r>
            <a:r>
              <a:rPr lang="ru-RU" sz="1800" dirty="0" err="1"/>
              <a:t>Ўрта</a:t>
            </a:r>
            <a:r>
              <a:rPr lang="ru-RU" sz="1800" dirty="0"/>
              <a:t> ер </a:t>
            </a:r>
            <a:r>
              <a:rPr lang="ru-RU" sz="1800" dirty="0" err="1"/>
              <a:t>денгизи</a:t>
            </a:r>
            <a:r>
              <a:rPr lang="ru-RU" sz="1800" dirty="0"/>
              <a:t> </a:t>
            </a:r>
            <a:r>
              <a:rPr lang="ru-RU" sz="1800" dirty="0" err="1"/>
              <a:t>соҳилларидир</a:t>
            </a:r>
            <a:r>
              <a:rPr lang="ru-RU" sz="1800" dirty="0"/>
              <a:t>. </a:t>
            </a:r>
            <a:r>
              <a:rPr lang="ru-RU" sz="1800" dirty="0" err="1"/>
              <a:t>Шнитт</a:t>
            </a:r>
            <a:r>
              <a:rPr lang="ru-RU" sz="1800" dirty="0"/>
              <a:t> </a:t>
            </a:r>
            <a:r>
              <a:rPr lang="ru-RU" sz="1800" dirty="0" err="1"/>
              <a:t>ва</a:t>
            </a:r>
            <a:r>
              <a:rPr lang="ru-RU" sz="1800" dirty="0"/>
              <a:t> шалот </a:t>
            </a:r>
            <a:r>
              <a:rPr lang="ru-RU" sz="1800" dirty="0" err="1"/>
              <a:t>пиёзлари</a:t>
            </a:r>
            <a:r>
              <a:rPr lang="ru-RU" sz="1800" dirty="0"/>
              <a:t> </a:t>
            </a:r>
            <a:r>
              <a:rPr lang="ru-RU" sz="1800" dirty="0" err="1"/>
              <a:t>Жанубий</a:t>
            </a:r>
            <a:r>
              <a:rPr lang="ru-RU" sz="1800" dirty="0"/>
              <a:t> </a:t>
            </a:r>
            <a:r>
              <a:rPr lang="ru-RU" sz="1800" dirty="0" err="1"/>
              <a:t>Осиёдан</a:t>
            </a:r>
            <a:r>
              <a:rPr lang="ru-RU" sz="1800" dirty="0"/>
              <a:t>  </a:t>
            </a:r>
            <a:r>
              <a:rPr lang="ru-RU" sz="1800" dirty="0" err="1"/>
              <a:t>келиб</a:t>
            </a:r>
            <a:r>
              <a:rPr lang="ru-RU" sz="1800" dirty="0"/>
              <a:t> </a:t>
            </a:r>
            <a:r>
              <a:rPr lang="ru-RU" sz="1800" dirty="0" err="1"/>
              <a:t>чиққан</a:t>
            </a:r>
            <a:r>
              <a:rPr lang="ru-RU" sz="1800" dirty="0"/>
              <a:t>.</a:t>
            </a:r>
            <a:endParaRPr lang="uz-Cyrl-UZ" sz="1800" b="1" dirty="0" smtClean="0"/>
          </a:p>
        </p:txBody>
      </p:sp>
      <p:pic>
        <p:nvPicPr>
          <p:cNvPr id="4098" name="Picture 2" descr="Лук репчатый Суперсладкий F1, семена изображение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465" y="3280645"/>
            <a:ext cx="3538364" cy="353836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pcarbonat.ru/wp-content/uploads/2013/08/shallots-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2944801"/>
            <a:ext cx="4667250" cy="210502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pcarbonat.ru/wp-content/uploads/2013/08/shallots-0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4217" y="5302255"/>
            <a:ext cx="4667250" cy="17716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696960832"/>
              </p:ext>
            </p:extLst>
          </p:nvPr>
        </p:nvGraphicFramePr>
        <p:xfrm>
          <a:off x="0" y="357166"/>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2" name="Picture 2" descr="Особый сорт лука"/>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64088" y="4171949"/>
            <a:ext cx="28575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torage.darakchi.uz/source/1/zwnodXO4qlEd36YliT_ILgWKbOV5roVv.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7584" y="4166269"/>
            <a:ext cx="3352800" cy="27146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ChangeArrowheads="1"/>
          </p:cNvSpPr>
          <p:nvPr>
            <p:ph type="title"/>
          </p:nvPr>
        </p:nvSpPr>
        <p:spPr>
          <a:xfrm>
            <a:off x="468323" y="71414"/>
            <a:ext cx="8243887" cy="454006"/>
          </a:xfrm>
          <a:noFill/>
        </p:spPr>
        <p:txBody>
          <a:bodyPr anchor="b"/>
          <a:lstStyle/>
          <a:p>
            <a:pPr eaLnBrk="1" hangingPunct="1"/>
            <a:r>
              <a:rPr lang="ru-RU" sz="2800" b="1" dirty="0" err="1"/>
              <a:t>Гуруҳланиши</a:t>
            </a:r>
            <a:r>
              <a:rPr lang="ru-RU" sz="2800" b="1" dirty="0"/>
              <a:t> </a:t>
            </a:r>
            <a:r>
              <a:rPr lang="ru-RU" sz="2800" b="1" dirty="0" err="1"/>
              <a:t>ва</a:t>
            </a:r>
            <a:r>
              <a:rPr lang="ru-RU" sz="2800" b="1" dirty="0"/>
              <a:t> </a:t>
            </a:r>
            <a:r>
              <a:rPr lang="ru-RU" sz="2800" b="1" dirty="0" err="1"/>
              <a:t>навлари</a:t>
            </a:r>
            <a:r>
              <a:rPr lang="ru-RU" sz="2800" b="1" dirty="0"/>
              <a:t>.</a:t>
            </a:r>
            <a:endParaRPr lang="ru-RU" sz="3600" dirty="0" smtClean="0">
              <a:solidFill>
                <a:srgbClr val="008080"/>
              </a:solidFill>
            </a:endParaRPr>
          </a:p>
        </p:txBody>
      </p:sp>
      <p:graphicFrame>
        <p:nvGraphicFramePr>
          <p:cNvPr id="3" name="Объект 2"/>
          <p:cNvGraphicFramePr>
            <a:graphicFrameLocks noGrp="1"/>
          </p:cNvGraphicFramePr>
          <p:nvPr>
            <p:ph idx="1"/>
            <p:extLst>
              <p:ext uri="{D42A27DB-BD31-4B8C-83A1-F6EECF244321}">
                <p14:modId xmlns:p14="http://schemas.microsoft.com/office/powerpoint/2010/main" val="2750082837"/>
              </p:ext>
            </p:extLst>
          </p:nvPr>
        </p:nvGraphicFramePr>
        <p:xfrm>
          <a:off x="179512" y="741444"/>
          <a:ext cx="8784976" cy="56398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4" y="0"/>
            <a:ext cx="8229600" cy="346050"/>
          </a:xfrm>
        </p:spPr>
        <p:txBody>
          <a:bodyPr/>
          <a:lstStyle/>
          <a:p>
            <a:r>
              <a:rPr lang="ru-RU" sz="2000" b="1" dirty="0" err="1">
                <a:solidFill>
                  <a:schemeClr val="accent5"/>
                </a:solidFill>
                <a:effectLst>
                  <a:outerShdw blurRad="38100" dist="38100" dir="2700000" algn="tl">
                    <a:srgbClr val="000000">
                      <a:alpha val="43137"/>
                    </a:srgbClr>
                  </a:outerShdw>
                </a:effectLst>
              </a:rPr>
              <a:t>Ўзбекистонда</a:t>
            </a:r>
            <a:r>
              <a:rPr lang="ru-RU" sz="2000" b="1" dirty="0">
                <a:solidFill>
                  <a:schemeClr val="accent5"/>
                </a:solidFill>
                <a:effectLst>
                  <a:outerShdw blurRad="38100" dist="38100" dir="2700000" algn="tl">
                    <a:srgbClr val="000000">
                      <a:alpha val="43137"/>
                    </a:srgbClr>
                  </a:outerShdw>
                </a:effectLst>
              </a:rPr>
              <a:t> </a:t>
            </a:r>
            <a:r>
              <a:rPr lang="ru-RU" sz="2000" b="1" dirty="0" err="1">
                <a:solidFill>
                  <a:schemeClr val="accent5"/>
                </a:solidFill>
                <a:effectLst>
                  <a:outerShdw blurRad="38100" dist="38100" dir="2700000" algn="tl">
                    <a:srgbClr val="000000">
                      <a:alpha val="43137"/>
                    </a:srgbClr>
                  </a:outerShdw>
                </a:effectLst>
              </a:rPr>
              <a:t>экиладиган</a:t>
            </a:r>
            <a:r>
              <a:rPr lang="ru-RU" sz="2000" b="1" dirty="0">
                <a:solidFill>
                  <a:schemeClr val="accent5"/>
                </a:solidFill>
                <a:effectLst>
                  <a:outerShdw blurRad="38100" dist="38100" dir="2700000" algn="tl">
                    <a:srgbClr val="000000">
                      <a:alpha val="43137"/>
                    </a:srgbClr>
                  </a:outerShdw>
                </a:effectLst>
              </a:rPr>
              <a:t> </a:t>
            </a:r>
            <a:r>
              <a:rPr lang="ru-RU" sz="2000" b="1" dirty="0" err="1">
                <a:solidFill>
                  <a:schemeClr val="accent5"/>
                </a:solidFill>
                <a:effectLst>
                  <a:outerShdw blurRad="38100" dist="38100" dir="2700000" algn="tl">
                    <a:srgbClr val="000000">
                      <a:alpha val="43137"/>
                    </a:srgbClr>
                  </a:outerShdw>
                </a:effectLst>
              </a:rPr>
              <a:t>бошпиёз</a:t>
            </a:r>
            <a:r>
              <a:rPr lang="ru-RU" sz="2000" b="1" dirty="0">
                <a:solidFill>
                  <a:schemeClr val="accent5"/>
                </a:solidFill>
                <a:effectLst>
                  <a:outerShdw blurRad="38100" dist="38100" dir="2700000" algn="tl">
                    <a:srgbClr val="000000">
                      <a:alpha val="43137"/>
                    </a:srgbClr>
                  </a:outerShdw>
                </a:effectLst>
              </a:rPr>
              <a:t> </a:t>
            </a:r>
            <a:r>
              <a:rPr lang="ru-RU" sz="2000" b="1" dirty="0" err="1">
                <a:solidFill>
                  <a:schemeClr val="accent5"/>
                </a:solidFill>
                <a:effectLst>
                  <a:outerShdw blurRad="38100" dist="38100" dir="2700000" algn="tl">
                    <a:srgbClr val="000000">
                      <a:alpha val="43137"/>
                    </a:srgbClr>
                  </a:outerShdw>
                </a:effectLst>
              </a:rPr>
              <a:t>навларининг</a:t>
            </a:r>
            <a:r>
              <a:rPr lang="ru-RU" sz="2000" b="1" dirty="0">
                <a:solidFill>
                  <a:schemeClr val="accent5"/>
                </a:solidFill>
                <a:effectLst>
                  <a:outerShdw blurRad="38100" dist="38100" dir="2700000" algn="tl">
                    <a:srgbClr val="000000">
                      <a:alpha val="43137"/>
                    </a:srgbClr>
                  </a:outerShdw>
                </a:effectLst>
              </a:rPr>
              <a:t> </a:t>
            </a:r>
            <a:r>
              <a:rPr lang="ru-RU" sz="2000" b="1" dirty="0" err="1">
                <a:solidFill>
                  <a:schemeClr val="accent5"/>
                </a:solidFill>
                <a:effectLst>
                  <a:outerShdw blurRad="38100" dist="38100" dir="2700000" algn="tl">
                    <a:srgbClr val="000000">
                      <a:alpha val="43137"/>
                    </a:srgbClr>
                  </a:outerShdw>
                </a:effectLst>
              </a:rPr>
              <a:t>таърифи</a:t>
            </a:r>
            <a:endParaRPr lang="ru-RU" sz="2000" b="1" dirty="0">
              <a:solidFill>
                <a:schemeClr val="accent5"/>
              </a:solidFill>
              <a:effectLst>
                <a:outerShdw blurRad="38100" dist="38100" dir="2700000" algn="tl">
                  <a:srgbClr val="000000">
                    <a:alpha val="43137"/>
                  </a:srgbClr>
                </a:outerShdw>
              </a:effectLst>
            </a:endParaRPr>
          </a:p>
        </p:txBody>
      </p:sp>
      <p:graphicFrame>
        <p:nvGraphicFramePr>
          <p:cNvPr id="4" name="Таблица 3"/>
          <p:cNvGraphicFramePr>
            <a:graphicFrameLocks noGrp="1"/>
          </p:cNvGraphicFramePr>
          <p:nvPr>
            <p:extLst>
              <p:ext uri="{D42A27DB-BD31-4B8C-83A1-F6EECF244321}">
                <p14:modId xmlns:p14="http://schemas.microsoft.com/office/powerpoint/2010/main" val="714183157"/>
              </p:ext>
            </p:extLst>
          </p:nvPr>
        </p:nvGraphicFramePr>
        <p:xfrm>
          <a:off x="0" y="548680"/>
          <a:ext cx="9036497" cy="6168524"/>
        </p:xfrm>
        <a:graphic>
          <a:graphicData uri="http://schemas.openxmlformats.org/drawingml/2006/table">
            <a:tbl>
              <a:tblPr firstRow="1" bandRow="1" bandCol="1">
                <a:tableStyleId>{5C22544A-7EE6-4342-B048-85BDC9FD1C3A}</a:tableStyleId>
              </a:tblPr>
              <a:tblGrid>
                <a:gridCol w="417487"/>
                <a:gridCol w="1130177"/>
                <a:gridCol w="1224136"/>
                <a:gridCol w="1440160"/>
                <a:gridCol w="792088"/>
                <a:gridCol w="4032449"/>
              </a:tblGrid>
              <a:tr h="262649">
                <a:tc>
                  <a:txBody>
                    <a:bodyPr/>
                    <a:lstStyle/>
                    <a:p>
                      <a:pPr algn="ctr">
                        <a:spcAft>
                          <a:spcPts val="0"/>
                        </a:spcAft>
                      </a:pPr>
                      <a:r>
                        <a:rPr lang="ru-RU" sz="900" spc="50">
                          <a:effectLst/>
                        </a:rPr>
                        <a:t>№</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Нав номи</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Яратилган жойи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uz-Cyrl-UZ" sz="900" spc="50">
                          <a:effectLst/>
                        </a:rPr>
                        <a:t>Ў</a:t>
                      </a:r>
                      <a:r>
                        <a:rPr lang="ru-RU" sz="900" spc="50">
                          <a:effectLst/>
                        </a:rPr>
                        <a:t>сув даври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Ҳосилдор-лиги</a:t>
                      </a:r>
                      <a:r>
                        <a:rPr lang="uz-Cyrl-UZ" sz="900" spc="50">
                          <a:effectLst/>
                        </a:rPr>
                        <a:t>, ц/га</a:t>
                      </a:r>
                      <a:r>
                        <a:rPr lang="ru-RU" sz="900" spc="50">
                          <a:effectLst/>
                        </a:rPr>
                        <a:t>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Пиёзбош таърифи</a:t>
                      </a:r>
                      <a:endParaRPr lang="ru-RU" sz="1050">
                        <a:effectLst/>
                        <a:latin typeface="Times New Roman" panose="02020603050405020304" pitchFamily="18" charset="0"/>
                        <a:ea typeface="Times New Roman" panose="02020603050405020304" pitchFamily="18" charset="0"/>
                      </a:endParaRPr>
                    </a:p>
                  </a:txBody>
                  <a:tcPr marL="49675" marR="49675" marT="0" marB="0"/>
                </a:tc>
              </a:tr>
              <a:tr h="525296">
                <a:tc>
                  <a:txBody>
                    <a:bodyPr/>
                    <a:lstStyle/>
                    <a:p>
                      <a:pPr algn="ctr">
                        <a:spcAft>
                          <a:spcPts val="0"/>
                        </a:spcAft>
                      </a:pPr>
                      <a:r>
                        <a:rPr lang="ru-RU" sz="900" spc="50">
                          <a:effectLst/>
                        </a:rPr>
                        <a:t>1</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Андижанский белый местный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Маҳаллий нав</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Кечпишар, униб чиққан-дан техник пишишгача 160-170 кун.</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200-300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Ўрта уяли, салатбоп, пиёзбоши юмалоқ, қуруқ пўсти оқ, пиёзи зич, сақланувчанлиги ўртача. </a:t>
                      </a:r>
                      <a:endParaRPr lang="ru-RU" sz="1050">
                        <a:effectLst/>
                        <a:latin typeface="Times New Roman" panose="02020603050405020304" pitchFamily="18" charset="0"/>
                        <a:ea typeface="Times New Roman" panose="02020603050405020304" pitchFamily="18" charset="0"/>
                      </a:endParaRPr>
                    </a:p>
                  </a:txBody>
                  <a:tcPr marL="49675" marR="49675" marT="0" marB="0"/>
                </a:tc>
              </a:tr>
              <a:tr h="761468">
                <a:tc>
                  <a:txBody>
                    <a:bodyPr/>
                    <a:lstStyle/>
                    <a:p>
                      <a:pPr algn="ctr">
                        <a:spcAft>
                          <a:spcPts val="0"/>
                        </a:spcAft>
                      </a:pPr>
                      <a:r>
                        <a:rPr lang="ru-RU" sz="900" spc="50">
                          <a:effectLst/>
                        </a:rPr>
                        <a:t>2</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Каратальский</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Қозоғистон деҳқончилик ИТИ Қоратол шоличилик тажриба станцияси</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Ўртатез пишар</a:t>
                      </a:r>
                      <a:r>
                        <a:rPr lang="uz-Cyrl-UZ" sz="900" spc="50">
                          <a:effectLst/>
                        </a:rPr>
                        <a:t>,</a:t>
                      </a:r>
                      <a:r>
                        <a:rPr lang="ru-RU" sz="900" spc="50">
                          <a:effectLst/>
                        </a:rPr>
                        <a:t> 120-130 кун</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200-340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Кам уяли, пиёзбоши юмалоқ, қуруқ пўсти сариқ. Зич, мазаси ярим аччиқ. Яхши сақланувчан.</a:t>
                      </a:r>
                      <a:endParaRPr lang="ru-RU" sz="1050">
                        <a:effectLst/>
                        <a:latin typeface="Times New Roman" panose="02020603050405020304" pitchFamily="18" charset="0"/>
                        <a:ea typeface="Times New Roman" panose="02020603050405020304" pitchFamily="18" charset="0"/>
                      </a:endParaRPr>
                    </a:p>
                  </a:txBody>
                  <a:tcPr marL="49675" marR="49675" marT="0" marB="0"/>
                </a:tc>
              </a:tr>
              <a:tr h="507645">
                <a:tc>
                  <a:txBody>
                    <a:bodyPr/>
                    <a:lstStyle/>
                    <a:p>
                      <a:pPr algn="ctr">
                        <a:spcAft>
                          <a:spcPts val="0"/>
                        </a:spcAft>
                      </a:pPr>
                      <a:r>
                        <a:rPr lang="ru-RU" sz="900" spc="50">
                          <a:effectLst/>
                        </a:rPr>
                        <a:t>3</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Каба – 132</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ЎзСПЭКИТИ</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Кечпишар</a:t>
                      </a:r>
                      <a:r>
                        <a:rPr lang="uz-Cyrl-UZ" sz="900" spc="50">
                          <a:effectLst/>
                        </a:rPr>
                        <a:t>,</a:t>
                      </a:r>
                      <a:r>
                        <a:rPr lang="ru-RU" sz="900" spc="50">
                          <a:effectLst/>
                        </a:rPr>
                        <a:t> 160-170 кун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150-240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Кам уяли пиёзбоши юмалоқ, қуруқ пўсти сариқ ёки оч жигар ранг. Зичлиги ўртача. Сақланувчанлиги ҳам ўртача.</a:t>
                      </a:r>
                      <a:endParaRPr lang="ru-RU" sz="1050">
                        <a:effectLst/>
                        <a:latin typeface="Times New Roman" panose="02020603050405020304" pitchFamily="18" charset="0"/>
                        <a:ea typeface="Times New Roman" panose="02020603050405020304" pitchFamily="18" charset="0"/>
                      </a:endParaRPr>
                    </a:p>
                  </a:txBody>
                  <a:tcPr marL="49675" marR="49675" marT="0" marB="0"/>
                </a:tc>
              </a:tr>
              <a:tr h="507645">
                <a:tc>
                  <a:txBody>
                    <a:bodyPr/>
                    <a:lstStyle/>
                    <a:p>
                      <a:pPr algn="ctr">
                        <a:spcAft>
                          <a:spcPts val="0"/>
                        </a:spcAft>
                      </a:pPr>
                      <a:r>
                        <a:rPr lang="ru-RU" sz="900" spc="50">
                          <a:effectLst/>
                        </a:rPr>
                        <a:t>4</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Маргеланский удлиненний местный</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Маҳаллий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Кечпишар</a:t>
                      </a:r>
                      <a:r>
                        <a:rPr lang="uz-Cyrl-UZ" sz="900" spc="50">
                          <a:effectLst/>
                        </a:rPr>
                        <a:t>,</a:t>
                      </a:r>
                      <a:r>
                        <a:rPr lang="ru-RU" sz="900" spc="50">
                          <a:effectLst/>
                        </a:rPr>
                        <a:t> 150-160 кун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250-300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Кам уяли, салатбоп, пиёзбоши узун-овал, қуруқ пўсти оқ, зичлиги ўртача. Мазаси ширин. Сақланувчанлиги яхши. </a:t>
                      </a:r>
                      <a:endParaRPr lang="ru-RU" sz="1050">
                        <a:effectLst/>
                        <a:latin typeface="Times New Roman" panose="02020603050405020304" pitchFamily="18" charset="0"/>
                        <a:ea typeface="Times New Roman" panose="02020603050405020304" pitchFamily="18" charset="0"/>
                      </a:endParaRPr>
                    </a:p>
                  </a:txBody>
                  <a:tcPr marL="49675" marR="49675" marT="0" marB="0"/>
                </a:tc>
              </a:tr>
              <a:tr h="507645">
                <a:tc>
                  <a:txBody>
                    <a:bodyPr/>
                    <a:lstStyle/>
                    <a:p>
                      <a:pPr algn="ctr">
                        <a:spcAft>
                          <a:spcPts val="0"/>
                        </a:spcAft>
                      </a:pPr>
                      <a:r>
                        <a:rPr lang="ru-RU" sz="900" spc="50">
                          <a:effectLst/>
                        </a:rPr>
                        <a:t>5</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Самаркандский красний - 172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ЎзСПЭКИТИ</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Кечпишар</a:t>
                      </a:r>
                      <a:r>
                        <a:rPr lang="uz-Cyrl-UZ" sz="900" spc="50">
                          <a:effectLst/>
                        </a:rPr>
                        <a:t>,</a:t>
                      </a:r>
                      <a:r>
                        <a:rPr lang="ru-RU" sz="900" spc="50">
                          <a:effectLst/>
                        </a:rPr>
                        <a:t> 130-160 кун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130-280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Бир уяли, салатбоп, пиёзбоши юмалоқ-овал, қуруқ пўсти пушти рангда, зичлиги ўрта, мазаси ярим аччиқ. Ўртача сақланувчан. </a:t>
                      </a:r>
                      <a:endParaRPr lang="ru-RU" sz="1050">
                        <a:effectLst/>
                        <a:latin typeface="Times New Roman" panose="02020603050405020304" pitchFamily="18" charset="0"/>
                        <a:ea typeface="Times New Roman" panose="02020603050405020304" pitchFamily="18" charset="0"/>
                      </a:endParaRPr>
                    </a:p>
                  </a:txBody>
                  <a:tcPr marL="49675" marR="49675" marT="0" marB="0"/>
                </a:tc>
              </a:tr>
              <a:tr h="525296">
                <a:tc>
                  <a:txBody>
                    <a:bodyPr/>
                    <a:lstStyle/>
                    <a:p>
                      <a:pPr algn="ctr">
                        <a:spcAft>
                          <a:spcPts val="0"/>
                        </a:spcAft>
                      </a:pPr>
                      <a:r>
                        <a:rPr lang="ru-RU" sz="900" spc="50">
                          <a:effectLst/>
                        </a:rPr>
                        <a:t>6</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Испанский 313</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Бирючукут сабзавотчилик тажриба станцияси.</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Кечпишар, 134-170 кун</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230-350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Бир уяли, салатбоп, пиёзбоши юмалоқ, қуруқ пўсти сариқ, зичлиги ўрта, мазаси ярим аччиқ. Қишда яхши сақланмайди, яъни ёмон сақланувчан. </a:t>
                      </a:r>
                      <a:endParaRPr lang="ru-RU" sz="1050">
                        <a:effectLst/>
                        <a:latin typeface="Times New Roman" panose="02020603050405020304" pitchFamily="18" charset="0"/>
                        <a:ea typeface="Times New Roman" panose="02020603050405020304" pitchFamily="18" charset="0"/>
                      </a:endParaRPr>
                    </a:p>
                  </a:txBody>
                  <a:tcPr marL="49675" marR="49675" marT="0" marB="0"/>
                </a:tc>
              </a:tr>
              <a:tr h="525296">
                <a:tc>
                  <a:txBody>
                    <a:bodyPr/>
                    <a:lstStyle/>
                    <a:p>
                      <a:pPr algn="ctr">
                        <a:spcAft>
                          <a:spcPts val="0"/>
                        </a:spcAft>
                      </a:pPr>
                      <a:r>
                        <a:rPr lang="ru-RU" sz="900" spc="50">
                          <a:effectLst/>
                        </a:rPr>
                        <a:t>7</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Пешпазак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Тожикистон деҳқончилик ИТИ.</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Эртапишар</a:t>
                      </a:r>
                      <a:r>
                        <a:rPr lang="uz-Cyrl-UZ" sz="900" spc="50">
                          <a:effectLst/>
                        </a:rPr>
                        <a:t>,</a:t>
                      </a:r>
                      <a:r>
                        <a:rPr lang="ru-RU" sz="900" spc="50">
                          <a:effectLst/>
                        </a:rPr>
                        <a:t> 110-125 кун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ru-RU" sz="900" spc="50">
                          <a:effectLst/>
                        </a:rPr>
                        <a:t>200-280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Бир уяли, салатбоп, пиёз боши юмалоқ, қуруқ пўсти оқ-сарғиш, зичлиги ўртача. Мазаси ярим аччиқ. Сақланувчанлиги ўртача. </a:t>
                      </a:r>
                      <a:endParaRPr lang="ru-RU" sz="1050">
                        <a:effectLst/>
                        <a:latin typeface="Times New Roman" panose="02020603050405020304" pitchFamily="18" charset="0"/>
                        <a:ea typeface="Times New Roman" panose="02020603050405020304" pitchFamily="18" charset="0"/>
                      </a:endParaRPr>
                    </a:p>
                  </a:txBody>
                  <a:tcPr marL="49675" marR="49675" marT="0" marB="0"/>
                </a:tc>
              </a:tr>
              <a:tr h="634556">
                <a:tc>
                  <a:txBody>
                    <a:bodyPr/>
                    <a:lstStyle/>
                    <a:p>
                      <a:pPr algn="ctr">
                        <a:spcAft>
                          <a:spcPts val="0"/>
                        </a:spcAft>
                      </a:pPr>
                      <a:r>
                        <a:rPr lang="uz-Cyrl-UZ" sz="900" spc="50">
                          <a:effectLst/>
                        </a:rPr>
                        <a:t>8.</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uz-Cyrl-UZ" sz="900" spc="50">
                          <a:effectLst/>
                        </a:rPr>
                        <a:t>Зафар</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ЎзСПЭКИТИ</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uz-Cyrl-UZ" sz="900" spc="50">
                          <a:effectLst/>
                        </a:rPr>
                        <a:t>Ўртапишар, 148</a:t>
                      </a:r>
                      <a:r>
                        <a:rPr lang="ru-RU" sz="900" spc="50">
                          <a:effectLst/>
                        </a:rPr>
                        <a:t> кун</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uz-Cyrl-UZ" sz="900" spc="50">
                          <a:effectLst/>
                        </a:rPr>
                        <a:t>350-400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uz-Cyrl-UZ" sz="900" spc="50">
                          <a:effectLst/>
                        </a:rPr>
                        <a:t>Пиёзбош шакли юмалоқ, қобиғи бинафшаранг, этининг ранги оч бинафша, серсув, зичлиги  ўртача, мева вазни 110-170 грамм, ташилувчанлиги яхши.   </a:t>
                      </a:r>
                      <a:endParaRPr lang="ru-RU" sz="1050">
                        <a:effectLst/>
                        <a:latin typeface="Times New Roman" panose="02020603050405020304" pitchFamily="18" charset="0"/>
                        <a:ea typeface="Times New Roman" panose="02020603050405020304" pitchFamily="18" charset="0"/>
                      </a:endParaRPr>
                    </a:p>
                  </a:txBody>
                  <a:tcPr marL="49675" marR="49675" marT="0" marB="0"/>
                </a:tc>
              </a:tr>
              <a:tr h="656621">
                <a:tc>
                  <a:txBody>
                    <a:bodyPr/>
                    <a:lstStyle/>
                    <a:p>
                      <a:pPr algn="ctr">
                        <a:spcAft>
                          <a:spcPts val="0"/>
                        </a:spcAft>
                      </a:pPr>
                      <a:r>
                        <a:rPr lang="uz-Cyrl-UZ" sz="900" spc="50">
                          <a:effectLst/>
                        </a:rPr>
                        <a:t>9.</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uz-Cyrl-UZ" sz="900" spc="50">
                          <a:effectLst/>
                        </a:rPr>
                        <a:t>Сумбула</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ЎзСПЭКИТИ</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uz-Cyrl-UZ" sz="900" spc="50">
                          <a:effectLst/>
                        </a:rPr>
                        <a:t>Эртапишар, 110</a:t>
                      </a:r>
                      <a:r>
                        <a:rPr lang="ru-RU" sz="900" spc="50">
                          <a:effectLst/>
                        </a:rPr>
                        <a:t> кун</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uz-Cyrl-UZ" sz="900" spc="50">
                          <a:effectLst/>
                        </a:rPr>
                        <a:t>350-360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uz-Cyrl-UZ" sz="900" spc="50">
                          <a:effectLst/>
                        </a:rPr>
                        <a:t>Пиёзбош шакли юмалоқ, қобиғи сариқ, этининг ранги оқ, серсув, зич мева вазни 100-125 грамм, қуруқ моддаси 11,4 %,  ташилувчанлиги яхши, қишки мавсумда якишга яроқли.   </a:t>
                      </a:r>
                      <a:endParaRPr lang="ru-RU" sz="1050">
                        <a:effectLst/>
                        <a:latin typeface="Times New Roman" panose="02020603050405020304" pitchFamily="18" charset="0"/>
                        <a:ea typeface="Times New Roman" panose="02020603050405020304" pitchFamily="18" charset="0"/>
                      </a:endParaRPr>
                    </a:p>
                  </a:txBody>
                  <a:tcPr marL="49675" marR="49675" marT="0" marB="0"/>
                </a:tc>
              </a:tr>
              <a:tr h="634556">
                <a:tc>
                  <a:txBody>
                    <a:bodyPr/>
                    <a:lstStyle/>
                    <a:p>
                      <a:pPr algn="ctr">
                        <a:spcAft>
                          <a:spcPts val="0"/>
                        </a:spcAft>
                      </a:pPr>
                      <a:r>
                        <a:rPr lang="uz-Cyrl-UZ" sz="900" spc="50">
                          <a:effectLst/>
                        </a:rPr>
                        <a:t>9.</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uz-Cyrl-UZ" sz="900" spc="50">
                          <a:effectLst/>
                        </a:rPr>
                        <a:t>Истиқбол </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ru-RU" sz="900" spc="50">
                          <a:effectLst/>
                        </a:rPr>
                        <a:t>ЎзСПЭКИТИ</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uz-Cyrl-UZ" sz="900" spc="50">
                          <a:effectLst/>
                        </a:rPr>
                        <a:t>Ўртапишар, 137-143</a:t>
                      </a:r>
                      <a:r>
                        <a:rPr lang="ru-RU" sz="900" spc="50">
                          <a:effectLst/>
                        </a:rPr>
                        <a:t> кун</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ctr">
                        <a:spcAft>
                          <a:spcPts val="0"/>
                        </a:spcAft>
                      </a:pPr>
                      <a:r>
                        <a:rPr lang="uz-Cyrl-UZ" sz="900" spc="50">
                          <a:effectLst/>
                        </a:rPr>
                        <a:t>300-310</a:t>
                      </a:r>
                      <a:endParaRPr lang="ru-RU" sz="1050">
                        <a:effectLst/>
                        <a:latin typeface="Times New Roman" panose="02020603050405020304" pitchFamily="18" charset="0"/>
                        <a:ea typeface="Times New Roman" panose="02020603050405020304" pitchFamily="18" charset="0"/>
                      </a:endParaRPr>
                    </a:p>
                  </a:txBody>
                  <a:tcPr marL="49675" marR="49675" marT="0" marB="0"/>
                </a:tc>
                <a:tc>
                  <a:txBody>
                    <a:bodyPr/>
                    <a:lstStyle/>
                    <a:p>
                      <a:pPr algn="just">
                        <a:spcAft>
                          <a:spcPts val="0"/>
                        </a:spcAft>
                      </a:pPr>
                      <a:r>
                        <a:rPr lang="uz-Cyrl-UZ" sz="900" spc="50" dirty="0">
                          <a:effectLst/>
                        </a:rPr>
                        <a:t>Пиёзбош шакли тухумсимон, қобиғи сариқ, этининг ранги оқ, серсув, зич, мева вазни 65-150 грамм, қуруқ моддаси 10,8 %,  сақланувчанлиги яхши. </a:t>
                      </a:r>
                      <a:endParaRPr lang="ru-RU" sz="1050" dirty="0">
                        <a:effectLst/>
                        <a:latin typeface="Times New Roman" panose="02020603050405020304" pitchFamily="18" charset="0"/>
                        <a:ea typeface="Times New Roman" panose="02020603050405020304" pitchFamily="18" charset="0"/>
                      </a:endParaRPr>
                    </a:p>
                  </a:txBody>
                  <a:tcPr marL="49675" marR="49675" marT="0" marB="0"/>
                </a:tc>
              </a:tr>
            </a:tbl>
          </a:graphicData>
        </a:graphic>
      </p:graphicFrame>
    </p:spTree>
    <p:extLst>
      <p:ext uri="{BB962C8B-B14F-4D97-AF65-F5344CB8AC3E}">
        <p14:creationId xmlns:p14="http://schemas.microsoft.com/office/powerpoint/2010/main" val="6714172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type="title"/>
          </p:nvPr>
        </p:nvSpPr>
        <p:spPr>
          <a:xfrm>
            <a:off x="0" y="0"/>
            <a:ext cx="8929718" cy="476672"/>
          </a:xfrm>
        </p:spPr>
        <p:style>
          <a:lnRef idx="1">
            <a:schemeClr val="accent6"/>
          </a:lnRef>
          <a:fillRef idx="3">
            <a:schemeClr val="accent6"/>
          </a:fillRef>
          <a:effectRef idx="2">
            <a:schemeClr val="accent6"/>
          </a:effectRef>
          <a:fontRef idx="minor">
            <a:schemeClr val="lt1"/>
          </a:fontRef>
        </p:style>
        <p:txBody>
          <a:bodyPr anchor="b"/>
          <a:lstStyle/>
          <a:p>
            <a:pPr eaLnBrk="1" hangingPunct="1"/>
            <a:r>
              <a:rPr lang="ru-RU" sz="3200" dirty="0" smtClean="0">
                <a:solidFill>
                  <a:srgbClr val="FFFF00"/>
                </a:solidFill>
              </a:rPr>
              <a:t> </a:t>
            </a:r>
            <a:r>
              <a:rPr lang="uz-Cyrl-UZ" sz="2800" b="1" dirty="0"/>
              <a:t>Бошпиёз биологик хусусиятлари.</a:t>
            </a:r>
            <a:endParaRPr lang="ru-RU" sz="3200" dirty="0" smtClean="0">
              <a:solidFill>
                <a:srgbClr val="FFFF00"/>
              </a:solidFill>
            </a:endParaRPr>
          </a:p>
        </p:txBody>
      </p:sp>
      <p:sp>
        <p:nvSpPr>
          <p:cNvPr id="49155" name="Rectangle 4"/>
          <p:cNvSpPr>
            <a:spLocks noGrp="1" noChangeArrowheads="1"/>
          </p:cNvSpPr>
          <p:nvPr>
            <p:ph idx="1"/>
          </p:nvPr>
        </p:nvSpPr>
        <p:spPr>
          <a:xfrm>
            <a:off x="71883" y="619528"/>
            <a:ext cx="8964613" cy="2857520"/>
          </a:xfrm>
        </p:spPr>
        <p:style>
          <a:lnRef idx="2">
            <a:schemeClr val="accent5"/>
          </a:lnRef>
          <a:fillRef idx="1">
            <a:schemeClr val="lt1"/>
          </a:fillRef>
          <a:effectRef idx="0">
            <a:schemeClr val="accent5"/>
          </a:effectRef>
          <a:fontRef idx="minor">
            <a:schemeClr val="dk1"/>
          </a:fontRef>
        </p:style>
        <p:txBody>
          <a:bodyPr/>
          <a:lstStyle/>
          <a:p>
            <a:r>
              <a:rPr lang="uz-Cyrl-UZ" sz="1600" dirty="0"/>
              <a:t>Оддий (бош) пиёз навига, ўстирилаётган жойига, парваришлаш усулларига қараб икки, уч ва кўп йиллик ўсимлик бўлиши мумкин.</a:t>
            </a:r>
            <a:endParaRPr lang="ru-RU" sz="1600" dirty="0"/>
          </a:p>
          <a:p>
            <a:r>
              <a:rPr lang="uz-Cyrl-UZ" sz="1600" dirty="0"/>
              <a:t>Ўзбекистонда уруғдан экилган пиёз икки йиллик бўлиб, биринчи йили йирик пиёзбош ҳосил қилиб, иккинчи йили ундан гулпоя чиқариб гуллайди ва уруғ беради.</a:t>
            </a:r>
            <a:endParaRPr lang="ru-RU" sz="1600" dirty="0"/>
          </a:p>
          <a:p>
            <a:r>
              <a:rPr lang="uz-Cyrl-UZ" sz="1600" dirty="0"/>
              <a:t>Пиёз совуққа чидамли ўсимлик. Унинг уруғи 3-5</a:t>
            </a:r>
            <a:r>
              <a:rPr lang="uz-Cyrl-UZ" sz="1600" baseline="30000" dirty="0"/>
              <a:t>0</a:t>
            </a:r>
            <a:r>
              <a:rPr lang="uz-Cyrl-UZ" sz="1600" dirty="0"/>
              <a:t>С ҳароратда нишлай бошлайди, пиёзбоши эса ўсади. Ўсимликнинг ўсиши ва ривожланиши учун қулай ҳарорат 18-28</a:t>
            </a:r>
            <a:r>
              <a:rPr lang="uz-Cyrl-UZ" sz="1600" baseline="30000" dirty="0"/>
              <a:t>0</a:t>
            </a:r>
            <a:r>
              <a:rPr lang="uz-Cyrl-UZ" sz="1600" dirty="0"/>
              <a:t>С ҳисобланади. Униб чиққан ўсимликлари       2-3</a:t>
            </a:r>
            <a:r>
              <a:rPr lang="uz-Cyrl-UZ" sz="1600" baseline="30000" dirty="0"/>
              <a:t>0</a:t>
            </a:r>
            <a:r>
              <a:rPr lang="uz-Cyrl-UZ" sz="1600" dirty="0"/>
              <a:t>С гача совуққа чидайди, пишган пиёзбошлари эса 10-12</a:t>
            </a:r>
            <a:r>
              <a:rPr lang="uz-Cyrl-UZ" sz="1600" baseline="30000" dirty="0"/>
              <a:t>0</a:t>
            </a:r>
            <a:r>
              <a:rPr lang="uz-Cyrl-UZ" sz="1600" dirty="0"/>
              <a:t>С гача қисқа муддатли совуққа ҳам чидайди. Яхлаган ва аста-секин яхдан тушган пиёзлар ҳаётчанлигини йўқотмайди. Пиёзнинг барги 6-7</a:t>
            </a:r>
            <a:r>
              <a:rPr lang="uz-Cyrl-UZ" sz="1600" baseline="30000" dirty="0"/>
              <a:t>0</a:t>
            </a:r>
            <a:r>
              <a:rPr lang="uz-Cyrl-UZ" sz="1600" dirty="0"/>
              <a:t>С гача совуққа чидайди.</a:t>
            </a:r>
            <a:endParaRPr lang="ru-RU" sz="1600" dirty="0"/>
          </a:p>
        </p:txBody>
      </p:sp>
      <p:pic>
        <p:nvPicPr>
          <p:cNvPr id="2050" name="Picture 2" descr="Лук репчат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3881" y="3356992"/>
            <a:ext cx="5040616" cy="30952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7" name="Rectangle 3"/>
          <p:cNvSpPr>
            <a:spLocks noGrp="1" noChangeArrowheads="1"/>
          </p:cNvSpPr>
          <p:nvPr>
            <p:ph idx="1"/>
          </p:nvPr>
        </p:nvSpPr>
        <p:spPr>
          <a:xfrm>
            <a:off x="33759" y="44624"/>
            <a:ext cx="8758238" cy="1857388"/>
          </a:xfrm>
        </p:spPr>
        <p:txBody>
          <a:bodyPr>
            <a:noAutofit/>
          </a:bodyPr>
          <a:lstStyle/>
          <a:p>
            <a:r>
              <a:rPr lang="ru-RU" sz="2000" dirty="0" err="1"/>
              <a:t>Пиёзбошнинг</a:t>
            </a:r>
            <a:r>
              <a:rPr lang="ru-RU" sz="2000" dirty="0"/>
              <a:t> </a:t>
            </a:r>
            <a:r>
              <a:rPr lang="ru-RU" sz="2000" dirty="0" err="1"/>
              <a:t>шаклланиши</a:t>
            </a:r>
            <a:r>
              <a:rPr lang="ru-RU" sz="2000" dirty="0"/>
              <a:t> </a:t>
            </a:r>
            <a:r>
              <a:rPr lang="ru-RU" sz="2000" dirty="0" err="1"/>
              <a:t>учун</a:t>
            </a:r>
            <a:r>
              <a:rPr lang="ru-RU" sz="2000" dirty="0"/>
              <a:t> </a:t>
            </a:r>
            <a:r>
              <a:rPr lang="ru-RU" sz="2000" dirty="0" err="1"/>
              <a:t>энг</a:t>
            </a:r>
            <a:r>
              <a:rPr lang="ru-RU" sz="2000" b="1" dirty="0"/>
              <a:t> </a:t>
            </a:r>
            <a:r>
              <a:rPr lang="ru-RU" sz="2000" dirty="0" err="1"/>
              <a:t>қулай</a:t>
            </a:r>
            <a:r>
              <a:rPr lang="ru-RU" sz="2000" dirty="0"/>
              <a:t> </a:t>
            </a:r>
            <a:r>
              <a:rPr lang="ru-RU" sz="2000" dirty="0" err="1"/>
              <a:t>ҳарорат</a:t>
            </a:r>
            <a:r>
              <a:rPr lang="ru-RU" sz="2000" dirty="0"/>
              <a:t> 20-30</a:t>
            </a:r>
            <a:r>
              <a:rPr lang="ru-RU" sz="2000" baseline="30000" dirty="0"/>
              <a:t>0</a:t>
            </a:r>
            <a:r>
              <a:rPr lang="ru-RU" sz="2000" dirty="0"/>
              <a:t>С </a:t>
            </a:r>
            <a:r>
              <a:rPr lang="ru-RU" sz="2000" dirty="0" err="1"/>
              <a:t>Ҳарорат</a:t>
            </a:r>
            <a:r>
              <a:rPr lang="ru-RU" sz="2000" dirty="0"/>
              <a:t> </a:t>
            </a:r>
            <a:r>
              <a:rPr lang="ru-RU" sz="2000" dirty="0" err="1"/>
              <a:t>бундан</a:t>
            </a:r>
            <a:r>
              <a:rPr lang="ru-RU" sz="2000" dirty="0"/>
              <a:t> паст </a:t>
            </a:r>
            <a:r>
              <a:rPr lang="ru-RU" sz="2000" dirty="0" err="1"/>
              <a:t>бўлса</a:t>
            </a:r>
            <a:r>
              <a:rPr lang="ru-RU" sz="2000" dirty="0"/>
              <a:t>, </a:t>
            </a:r>
            <a:r>
              <a:rPr lang="ru-RU" sz="2000" dirty="0" err="1"/>
              <a:t>пиёзбош</a:t>
            </a:r>
            <a:r>
              <a:rPr lang="ru-RU" sz="2000" dirty="0"/>
              <a:t> </a:t>
            </a:r>
            <a:r>
              <a:rPr lang="ru-RU" sz="2000" dirty="0" err="1"/>
              <a:t>суст</a:t>
            </a:r>
            <a:r>
              <a:rPr lang="ru-RU" sz="2000" dirty="0"/>
              <a:t> </a:t>
            </a:r>
            <a:r>
              <a:rPr lang="ru-RU" sz="2000" dirty="0" err="1"/>
              <a:t>ўсади</a:t>
            </a:r>
            <a:r>
              <a:rPr lang="ru-RU" sz="2000" dirty="0"/>
              <a:t>; </a:t>
            </a:r>
            <a:r>
              <a:rPr lang="ru-RU" sz="2000" dirty="0" err="1"/>
              <a:t>ҳарорат</a:t>
            </a:r>
            <a:r>
              <a:rPr lang="ru-RU" sz="2000" dirty="0"/>
              <a:t> </a:t>
            </a:r>
            <a:r>
              <a:rPr lang="ru-RU" sz="2000" dirty="0" err="1"/>
              <a:t>юқори</a:t>
            </a:r>
            <a:r>
              <a:rPr lang="ru-RU" sz="2000" dirty="0"/>
              <a:t> </a:t>
            </a:r>
            <a:r>
              <a:rPr lang="ru-RU" sz="2000" dirty="0" err="1"/>
              <a:t>бўлса</a:t>
            </a:r>
            <a:r>
              <a:rPr lang="ru-RU" sz="2000" dirty="0"/>
              <a:t>, </a:t>
            </a:r>
            <a:r>
              <a:rPr lang="ru-RU" sz="2000" dirty="0" err="1"/>
              <a:t>таркибидаги</a:t>
            </a:r>
            <a:r>
              <a:rPr lang="ru-RU" sz="2000" dirty="0"/>
              <a:t> пластик </a:t>
            </a:r>
            <a:r>
              <a:rPr lang="ru-RU" sz="2000" dirty="0" err="1"/>
              <a:t>моддаларнинг</a:t>
            </a:r>
            <a:r>
              <a:rPr lang="ru-RU" sz="2000" dirty="0"/>
              <a:t> </a:t>
            </a:r>
            <a:r>
              <a:rPr lang="ru-RU" sz="2000" dirty="0" err="1"/>
              <a:t>нафас</a:t>
            </a:r>
            <a:r>
              <a:rPr lang="ru-RU" sz="2000" b="1" dirty="0"/>
              <a:t> </a:t>
            </a:r>
            <a:r>
              <a:rPr lang="ru-RU" sz="2000" dirty="0" err="1"/>
              <a:t>олишга</a:t>
            </a:r>
            <a:r>
              <a:rPr lang="ru-RU" sz="2000" dirty="0"/>
              <a:t> </a:t>
            </a:r>
            <a:r>
              <a:rPr lang="ru-RU" sz="2000" dirty="0" err="1"/>
              <a:t>сарфланиши</a:t>
            </a:r>
            <a:r>
              <a:rPr lang="ru-RU" sz="2000" dirty="0"/>
              <a:t> </a:t>
            </a:r>
            <a:r>
              <a:rPr lang="ru-RU" sz="2000" dirty="0" err="1"/>
              <a:t>туфайли</a:t>
            </a:r>
            <a:r>
              <a:rPr lang="ru-RU" sz="2000" dirty="0"/>
              <a:t> </a:t>
            </a:r>
            <a:r>
              <a:rPr lang="ru-RU" sz="2000" dirty="0" err="1"/>
              <a:t>пиёзбош</a:t>
            </a:r>
            <a:r>
              <a:rPr lang="ru-RU" sz="2000" dirty="0"/>
              <a:t> </a:t>
            </a:r>
            <a:r>
              <a:rPr lang="ru-RU" sz="2000" dirty="0" err="1"/>
              <a:t>майда</a:t>
            </a:r>
            <a:r>
              <a:rPr lang="ru-RU" sz="2000" dirty="0"/>
              <a:t> </a:t>
            </a:r>
            <a:r>
              <a:rPr lang="ru-RU" sz="2000" dirty="0" err="1"/>
              <a:t>бўлиб</a:t>
            </a:r>
            <a:r>
              <a:rPr lang="ru-RU" sz="2000" dirty="0"/>
              <a:t> </a:t>
            </a:r>
            <a:r>
              <a:rPr lang="ru-RU" sz="2000" dirty="0" err="1"/>
              <a:t>қолади</a:t>
            </a:r>
            <a:r>
              <a:rPr lang="ru-RU" sz="2000" dirty="0"/>
              <a:t>.</a:t>
            </a:r>
          </a:p>
          <a:p>
            <a:r>
              <a:rPr lang="ru-RU" sz="2000" dirty="0" err="1"/>
              <a:t>Шимолий</a:t>
            </a:r>
            <a:r>
              <a:rPr lang="ru-RU" sz="2000" dirty="0"/>
              <a:t> </a:t>
            </a:r>
            <a:r>
              <a:rPr lang="ru-RU" sz="2000" dirty="0" err="1"/>
              <a:t>нав</a:t>
            </a:r>
            <a:r>
              <a:rPr lang="ru-RU" sz="2000" dirty="0"/>
              <a:t> </a:t>
            </a:r>
            <a:r>
              <a:rPr lang="ru-RU" sz="2000" dirty="0" err="1"/>
              <a:t>пиёзларнинг</a:t>
            </a:r>
            <a:r>
              <a:rPr lang="ru-RU" sz="2000" dirty="0"/>
              <a:t> </a:t>
            </a:r>
            <a:r>
              <a:rPr lang="ru-RU" sz="2000" dirty="0" err="1"/>
              <a:t>ўсиши</a:t>
            </a:r>
            <a:r>
              <a:rPr lang="ru-RU" sz="2000" dirty="0"/>
              <a:t> </a:t>
            </a:r>
            <a:r>
              <a:rPr lang="ru-RU" sz="2000" dirty="0" err="1"/>
              <a:t>учун</a:t>
            </a:r>
            <a:r>
              <a:rPr lang="ru-RU" sz="2000" dirty="0"/>
              <a:t> 15-18 </a:t>
            </a:r>
            <a:r>
              <a:rPr lang="ru-RU" sz="2000" dirty="0" err="1"/>
              <a:t>соатлик</a:t>
            </a:r>
            <a:r>
              <a:rPr lang="ru-RU" sz="2000" dirty="0"/>
              <a:t> </a:t>
            </a:r>
            <a:r>
              <a:rPr lang="ru-RU" sz="2000" dirty="0" err="1"/>
              <a:t>узун</a:t>
            </a:r>
            <a:r>
              <a:rPr lang="ru-RU" sz="2000" dirty="0"/>
              <a:t> кун </a:t>
            </a:r>
            <a:r>
              <a:rPr lang="ru-RU" sz="2000" dirty="0" err="1"/>
              <a:t>энг</a:t>
            </a:r>
            <a:r>
              <a:rPr lang="ru-RU" sz="2000" dirty="0"/>
              <a:t> </a:t>
            </a:r>
            <a:r>
              <a:rPr lang="ru-RU" sz="2000" dirty="0" err="1"/>
              <a:t>қулай</a:t>
            </a:r>
            <a:r>
              <a:rPr lang="ru-RU" sz="2000" dirty="0"/>
              <a:t> </a:t>
            </a:r>
            <a:r>
              <a:rPr lang="ru-RU" sz="2000" dirty="0" err="1"/>
              <a:t>ҳисобланади</a:t>
            </a:r>
            <a:r>
              <a:rPr lang="ru-RU" sz="2000" dirty="0"/>
              <a:t>. Узун кун </a:t>
            </a:r>
            <a:r>
              <a:rPr lang="ru-RU" sz="2000" dirty="0" err="1"/>
              <a:t>шароитида</a:t>
            </a:r>
            <a:r>
              <a:rPr lang="ru-RU" sz="2000" dirty="0"/>
              <a:t> </a:t>
            </a:r>
            <a:r>
              <a:rPr lang="ru-RU" sz="2000" dirty="0" err="1"/>
              <a:t>пиёзбош</a:t>
            </a:r>
            <a:r>
              <a:rPr lang="ru-RU" sz="2000" dirty="0"/>
              <a:t> тез </a:t>
            </a:r>
            <a:r>
              <a:rPr lang="ru-RU" sz="2000" dirty="0" err="1"/>
              <a:t>шаклланади</a:t>
            </a:r>
            <a:r>
              <a:rPr lang="ru-RU" sz="2000" dirty="0"/>
              <a:t>, </a:t>
            </a:r>
            <a:r>
              <a:rPr lang="ru-RU" sz="2000" dirty="0" err="1"/>
              <a:t>барвақт</a:t>
            </a:r>
            <a:r>
              <a:rPr lang="ru-RU" sz="2000" dirty="0"/>
              <a:t> </a:t>
            </a:r>
            <a:r>
              <a:rPr lang="ru-RU" sz="2000" dirty="0" err="1"/>
              <a:t>етилади</a:t>
            </a:r>
            <a:r>
              <a:rPr lang="ru-RU" sz="2000" dirty="0"/>
              <a:t> </a:t>
            </a:r>
            <a:r>
              <a:rPr lang="ru-RU" sz="2000" dirty="0" err="1"/>
              <a:t>ва</a:t>
            </a:r>
            <a:r>
              <a:rPr lang="ru-RU" sz="2000" dirty="0"/>
              <a:t> </a:t>
            </a:r>
            <a:r>
              <a:rPr lang="ru-RU" sz="2000" dirty="0" err="1"/>
              <a:t>анча</a:t>
            </a:r>
            <a:r>
              <a:rPr lang="ru-RU" sz="2000" dirty="0"/>
              <a:t> </a:t>
            </a:r>
            <a:r>
              <a:rPr lang="ru-RU" sz="2000" dirty="0" err="1"/>
              <a:t>йирик</a:t>
            </a:r>
            <a:r>
              <a:rPr lang="ru-RU" sz="2000" dirty="0"/>
              <a:t> </a:t>
            </a:r>
            <a:r>
              <a:rPr lang="ru-RU" sz="2000" dirty="0" err="1"/>
              <a:t>бўлади</a:t>
            </a:r>
            <a:r>
              <a:rPr lang="ru-RU" sz="2000" dirty="0"/>
              <a:t>. </a:t>
            </a:r>
            <a:r>
              <a:rPr lang="ru-RU" sz="2000" dirty="0" err="1"/>
              <a:t>Қисқа</a:t>
            </a:r>
            <a:r>
              <a:rPr lang="ru-RU" sz="2000" dirty="0"/>
              <a:t> </a:t>
            </a:r>
            <a:r>
              <a:rPr lang="ru-RU" sz="2000" dirty="0" err="1"/>
              <a:t>кунда</a:t>
            </a:r>
            <a:r>
              <a:rPr lang="ru-RU" sz="2000" dirty="0"/>
              <a:t> </a:t>
            </a:r>
            <a:r>
              <a:rPr lang="ru-RU" sz="2000" dirty="0" err="1"/>
              <a:t>эса</a:t>
            </a:r>
            <a:r>
              <a:rPr lang="ru-RU" sz="2000" dirty="0"/>
              <a:t> </a:t>
            </a:r>
            <a:r>
              <a:rPr lang="ru-RU" sz="2000" dirty="0" err="1"/>
              <a:t>пиёзбошларнинг</a:t>
            </a:r>
            <a:r>
              <a:rPr lang="ru-RU" sz="2000" dirty="0"/>
              <a:t> </a:t>
            </a:r>
            <a:r>
              <a:rPr lang="ru-RU" sz="2000" dirty="0" err="1"/>
              <a:t>шаклланиши</a:t>
            </a:r>
            <a:r>
              <a:rPr lang="ru-RU" sz="2000" dirty="0"/>
              <a:t> </a:t>
            </a:r>
            <a:r>
              <a:rPr lang="ru-RU" sz="2000" dirty="0" err="1"/>
              <a:t>ва</a:t>
            </a:r>
            <a:r>
              <a:rPr lang="ru-RU" sz="2000" dirty="0"/>
              <a:t> </a:t>
            </a:r>
            <a:r>
              <a:rPr lang="ru-RU" sz="2000" dirty="0" err="1"/>
              <a:t>етилиши</a:t>
            </a:r>
            <a:r>
              <a:rPr lang="ru-RU" sz="2000" dirty="0"/>
              <a:t> </a:t>
            </a:r>
            <a:r>
              <a:rPr lang="ru-RU" sz="2000" dirty="0" err="1"/>
              <a:t>кечикади</a:t>
            </a:r>
            <a:r>
              <a:rPr lang="ru-RU" sz="2000" dirty="0"/>
              <a:t>. </a:t>
            </a:r>
            <a:r>
              <a:rPr lang="ru-RU" sz="2000" dirty="0" err="1"/>
              <a:t>Жанубий</a:t>
            </a:r>
            <a:r>
              <a:rPr lang="ru-RU" sz="2000" dirty="0"/>
              <a:t> </a:t>
            </a:r>
            <a:r>
              <a:rPr lang="ru-RU" sz="2000" dirty="0" err="1"/>
              <a:t>пиёз</a:t>
            </a:r>
            <a:r>
              <a:rPr lang="ru-RU" sz="2000" dirty="0"/>
              <a:t> </a:t>
            </a:r>
            <a:r>
              <a:rPr lang="ru-RU" sz="2000" dirty="0" err="1"/>
              <a:t>навлари</a:t>
            </a:r>
            <a:r>
              <a:rPr lang="ru-RU" sz="2000" dirty="0"/>
              <a:t> </a:t>
            </a:r>
            <a:r>
              <a:rPr lang="ru-RU" sz="2000" dirty="0" err="1"/>
              <a:t>учун</a:t>
            </a:r>
            <a:r>
              <a:rPr lang="ru-RU" sz="2000" dirty="0"/>
              <a:t> </a:t>
            </a:r>
            <a:r>
              <a:rPr lang="ru-RU" sz="2000" dirty="0" err="1"/>
              <a:t>аксинча</a:t>
            </a:r>
            <a:r>
              <a:rPr lang="ru-RU" sz="2000" dirty="0"/>
              <a:t>, </a:t>
            </a:r>
            <a:r>
              <a:rPr lang="ru-RU" sz="2000" dirty="0" err="1"/>
              <a:t>қисқа</a:t>
            </a:r>
            <a:r>
              <a:rPr lang="ru-RU" sz="2000" dirty="0"/>
              <a:t> кун </a:t>
            </a:r>
            <a:r>
              <a:rPr lang="ru-RU" sz="2000" dirty="0" err="1"/>
              <a:t>керак</a:t>
            </a:r>
            <a:r>
              <a:rPr lang="ru-RU" sz="2000" dirty="0"/>
              <a:t>. </a:t>
            </a:r>
            <a:r>
              <a:rPr lang="ru-RU" sz="2000" dirty="0" err="1"/>
              <a:t>Бу</a:t>
            </a:r>
            <a:r>
              <a:rPr lang="ru-RU" sz="2000" dirty="0"/>
              <a:t> </a:t>
            </a:r>
            <a:r>
              <a:rPr lang="ru-RU" sz="2000" dirty="0" err="1"/>
              <a:t>пиёзлар</a:t>
            </a:r>
            <a:r>
              <a:rPr lang="ru-RU" sz="2000" dirty="0"/>
              <a:t> </a:t>
            </a:r>
            <a:r>
              <a:rPr lang="ru-RU" sz="2000" dirty="0" err="1"/>
              <a:t>шимолда</a:t>
            </a:r>
            <a:r>
              <a:rPr lang="ru-RU" sz="2000" dirty="0"/>
              <a:t> </a:t>
            </a:r>
            <a:r>
              <a:rPr lang="ru-RU" sz="2000" dirty="0" err="1"/>
              <a:t>экилса</a:t>
            </a:r>
            <a:r>
              <a:rPr lang="ru-RU" sz="2000" dirty="0"/>
              <a:t>, </a:t>
            </a:r>
            <a:r>
              <a:rPr lang="ru-RU" sz="2000" dirty="0" err="1"/>
              <a:t>узун</a:t>
            </a:r>
            <a:r>
              <a:rPr lang="ru-RU" sz="2000" dirty="0"/>
              <a:t> кун </a:t>
            </a:r>
            <a:r>
              <a:rPr lang="ru-RU" sz="2000" dirty="0" err="1"/>
              <a:t>шароитида</a:t>
            </a:r>
            <a:r>
              <a:rPr lang="ru-RU" sz="2000" dirty="0"/>
              <a:t> </a:t>
            </a:r>
            <a:r>
              <a:rPr lang="ru-RU" sz="2000" dirty="0" err="1"/>
              <a:t>пишмай</a:t>
            </a:r>
            <a:r>
              <a:rPr lang="ru-RU" sz="2000" dirty="0"/>
              <a:t> </a:t>
            </a:r>
            <a:r>
              <a:rPr lang="ru-RU" sz="2000" dirty="0" err="1"/>
              <a:t>қолади</a:t>
            </a:r>
            <a:r>
              <a:rPr lang="ru-RU" sz="2000" dirty="0"/>
              <a:t>.</a:t>
            </a:r>
          </a:p>
        </p:txBody>
      </p:sp>
      <p:pic>
        <p:nvPicPr>
          <p:cNvPr id="4098" name="Picture 2" descr="как вырастить репчатый лук "/>
          <p:cNvPicPr>
            <a:picLocks noChangeAspect="1" noChangeArrowheads="1"/>
          </p:cNvPicPr>
          <p:nvPr/>
        </p:nvPicPr>
        <p:blipFill rotWithShape="1">
          <a:blip r:embed="rId2">
            <a:extLst>
              <a:ext uri="{28A0092B-C50C-407E-A947-70E740481C1C}">
                <a14:useLocalDpi xmlns:a14="http://schemas.microsoft.com/office/drawing/2010/main" val="0"/>
              </a:ext>
            </a:extLst>
          </a:blip>
          <a:srcRect b="11637"/>
          <a:stretch/>
        </p:blipFill>
        <p:spPr bwMode="auto">
          <a:xfrm>
            <a:off x="5629697" y="3861048"/>
            <a:ext cx="3162300" cy="237626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ЛУК РЕПЧАТЫЙ . ВЫРАЩИВАНИЕ ЛУКА РЕПЧАТОГО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645024"/>
            <a:ext cx="4667250" cy="27241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dirty="0" smtClean="0"/>
              <a:t> </a:t>
            </a:r>
            <a:r>
              <a:rPr lang="uz-Cyrl-UZ" b="1" dirty="0">
                <a:solidFill>
                  <a:srgbClr val="00B050"/>
                </a:solidFill>
              </a:rPr>
              <a:t>Бош пиёз ўстириш технологияси</a:t>
            </a:r>
            <a:endParaRPr lang="ru-RU" dirty="0">
              <a:solidFill>
                <a:srgbClr val="00B050"/>
              </a:solidFill>
            </a:endParaRPr>
          </a:p>
        </p:txBody>
      </p:sp>
      <p:graphicFrame>
        <p:nvGraphicFramePr>
          <p:cNvPr id="12" name="Схема 11"/>
          <p:cNvGraphicFramePr/>
          <p:nvPr>
            <p:extLst>
              <p:ext uri="{D42A27DB-BD31-4B8C-83A1-F6EECF244321}">
                <p14:modId xmlns:p14="http://schemas.microsoft.com/office/powerpoint/2010/main" val="266114375"/>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4" descr="пОСАДКА"/>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8200" y="4488024"/>
            <a:ext cx="2877392" cy="2158044"/>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ЛУК РЕПЧАТЫЙ . ВЫРАЩИВАНИЕ ЛУКА РЕПЧАТОГО ."/>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5616" y="4488024"/>
            <a:ext cx="2526407" cy="21071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442913" y="188913"/>
            <a:ext cx="2557451" cy="503237"/>
          </a:xfrm>
        </p:spPr>
        <p:style>
          <a:lnRef idx="2">
            <a:schemeClr val="accent1"/>
          </a:lnRef>
          <a:fillRef idx="1">
            <a:schemeClr val="lt1"/>
          </a:fillRef>
          <a:effectRef idx="0">
            <a:schemeClr val="accent1"/>
          </a:effectRef>
          <a:fontRef idx="minor">
            <a:schemeClr val="dk1"/>
          </a:fontRef>
        </p:style>
        <p:txBody>
          <a:bodyPr>
            <a:noAutofit/>
          </a:bodyPr>
          <a:lstStyle/>
          <a:p>
            <a:pPr eaLnBrk="1" hangingPunct="1">
              <a:defRPr/>
            </a:pPr>
            <a:r>
              <a:rPr lang="ru-RU" sz="2800" i="1" smtClean="0">
                <a:solidFill>
                  <a:srgbClr val="0000FF"/>
                </a:solidFill>
              </a:rPr>
              <a:t>Ўғитлаш.</a:t>
            </a:r>
          </a:p>
        </p:txBody>
      </p:sp>
      <p:pic>
        <p:nvPicPr>
          <p:cNvPr id="5122" name="Picture 2" descr="C:\КАФЕДРА\Укув услубий мажмуалар\Усимликшунослик ва Пахтачилик фанидан мажмуалар\Усим-пахтачилик_мавзулар презинтацияси\еРНИ ИШЛАШ\ud_kompleksniye_mineralniye_udobreniya.jpg"/>
          <p:cNvPicPr>
            <a:picLocks noChangeAspect="1" noChangeArrowheads="1"/>
          </p:cNvPicPr>
          <p:nvPr/>
        </p:nvPicPr>
        <p:blipFill>
          <a:blip r:embed="rId2"/>
          <a:srcRect/>
          <a:stretch>
            <a:fillRect/>
          </a:stretch>
        </p:blipFill>
        <p:spPr bwMode="auto">
          <a:xfrm>
            <a:off x="2571736" y="2990850"/>
            <a:ext cx="4572000" cy="3867150"/>
          </a:xfrm>
          <a:prstGeom prst="rect">
            <a:avLst/>
          </a:prstGeom>
          <a:noFill/>
        </p:spPr>
      </p:pic>
      <p:sp>
        <p:nvSpPr>
          <p:cNvPr id="5" name="Объект 4"/>
          <p:cNvSpPr>
            <a:spLocks noGrp="1"/>
          </p:cNvSpPr>
          <p:nvPr>
            <p:ph idx="1"/>
          </p:nvPr>
        </p:nvSpPr>
        <p:spPr>
          <a:xfrm>
            <a:off x="474837" y="727869"/>
            <a:ext cx="8229600" cy="2917156"/>
          </a:xfrm>
        </p:spPr>
        <p:txBody>
          <a:bodyPr>
            <a:noAutofit/>
          </a:bodyPr>
          <a:lstStyle/>
          <a:p>
            <a:pPr marL="0" lvl="0" indent="0" eaLnBrk="0" fontAlgn="base" hangingPunct="0">
              <a:spcBef>
                <a:spcPct val="0"/>
              </a:spcBef>
              <a:spcAft>
                <a:spcPct val="0"/>
              </a:spcAft>
              <a:buClrTx/>
              <a:buSzTx/>
              <a:buNone/>
            </a:pPr>
            <a:r>
              <a:rPr lang="ru-RU" sz="2000" dirty="0" err="1"/>
              <a:t>Пиёз</a:t>
            </a:r>
            <a:r>
              <a:rPr lang="ru-RU" sz="2000" dirty="0"/>
              <a:t> </a:t>
            </a:r>
            <a:r>
              <a:rPr lang="ru-RU" sz="2000" dirty="0" err="1"/>
              <a:t>илдизи</a:t>
            </a:r>
            <a:r>
              <a:rPr lang="ru-RU" sz="2000" dirty="0"/>
              <a:t> ер </a:t>
            </a:r>
            <a:r>
              <a:rPr lang="ru-RU" sz="2000" dirty="0" err="1"/>
              <a:t>юзасида</a:t>
            </a:r>
            <a:r>
              <a:rPr lang="ru-RU" sz="2000" dirty="0"/>
              <a:t> </a:t>
            </a:r>
            <a:r>
              <a:rPr lang="ru-RU" sz="2000" dirty="0" err="1"/>
              <a:t>жойлашганлиги</a:t>
            </a:r>
            <a:r>
              <a:rPr lang="ru-RU" sz="2000" dirty="0"/>
              <a:t> </a:t>
            </a:r>
            <a:r>
              <a:rPr lang="ru-RU" sz="2000" dirty="0" err="1"/>
              <a:t>учун</a:t>
            </a:r>
            <a:r>
              <a:rPr lang="ru-RU" sz="2000" dirty="0"/>
              <a:t> </a:t>
            </a:r>
            <a:r>
              <a:rPr lang="ru-RU" sz="2000" dirty="0" err="1"/>
              <a:t>тупроқ</a:t>
            </a:r>
            <a:r>
              <a:rPr lang="ru-RU" sz="2000" dirty="0"/>
              <a:t> </a:t>
            </a:r>
            <a:r>
              <a:rPr lang="ru-RU" sz="2000" dirty="0" err="1"/>
              <a:t>намлиги</a:t>
            </a:r>
            <a:r>
              <a:rPr lang="ru-RU" sz="2000" dirty="0"/>
              <a:t> </a:t>
            </a:r>
            <a:r>
              <a:rPr lang="ru-RU" sz="2000" dirty="0" err="1"/>
              <a:t>ва</a:t>
            </a:r>
            <a:r>
              <a:rPr lang="ru-RU" sz="2000" dirty="0"/>
              <a:t> </a:t>
            </a:r>
            <a:r>
              <a:rPr lang="ru-RU" sz="2000" dirty="0" err="1"/>
              <a:t>озиқасига</a:t>
            </a:r>
            <a:r>
              <a:rPr lang="ru-RU" sz="2000" dirty="0"/>
              <a:t> </a:t>
            </a:r>
            <a:r>
              <a:rPr lang="ru-RU" sz="2000" dirty="0" err="1"/>
              <a:t>талабчан</a:t>
            </a:r>
            <a:r>
              <a:rPr lang="ru-RU" sz="2000" dirty="0"/>
              <a:t>. </a:t>
            </a:r>
            <a:r>
              <a:rPr lang="ru-RU" sz="2000" dirty="0" err="1"/>
              <a:t>Бир</a:t>
            </a:r>
            <a:r>
              <a:rPr lang="ru-RU" sz="2000" dirty="0"/>
              <a:t> тонна </a:t>
            </a:r>
            <a:r>
              <a:rPr lang="ru-RU" sz="2000" dirty="0" err="1"/>
              <a:t>ҳосил</a:t>
            </a:r>
            <a:r>
              <a:rPr lang="ru-RU" sz="2000" dirty="0"/>
              <a:t> </a:t>
            </a:r>
            <a:r>
              <a:rPr lang="ru-RU" sz="2000" dirty="0" err="1"/>
              <a:t>олиш</a:t>
            </a:r>
            <a:r>
              <a:rPr lang="ru-RU" sz="2000" dirty="0"/>
              <a:t> </a:t>
            </a:r>
            <a:r>
              <a:rPr lang="ru-RU" sz="2000" dirty="0" err="1"/>
              <a:t>учун</a:t>
            </a:r>
            <a:r>
              <a:rPr lang="ru-RU" sz="2000" dirty="0"/>
              <a:t> </a:t>
            </a:r>
            <a:r>
              <a:rPr lang="ru-RU" sz="2000" dirty="0" err="1"/>
              <a:t>тупроқда</a:t>
            </a:r>
            <a:r>
              <a:rPr lang="ru-RU" sz="2000" dirty="0"/>
              <a:t> 10,6 кг азот, 7,3 кг фосфор, 3,6 кг калий </a:t>
            </a:r>
            <a:r>
              <a:rPr lang="ru-RU" sz="2000" dirty="0" err="1"/>
              <a:t>солиш</a:t>
            </a:r>
            <a:r>
              <a:rPr lang="ru-RU" sz="2000" dirty="0"/>
              <a:t> </a:t>
            </a:r>
            <a:r>
              <a:rPr lang="ru-RU" sz="2000" dirty="0" err="1"/>
              <a:t>зарур</a:t>
            </a:r>
            <a:r>
              <a:rPr lang="ru-RU" sz="2000" dirty="0"/>
              <a:t>. </a:t>
            </a:r>
            <a:r>
              <a:rPr lang="ru-RU" sz="2000" dirty="0" err="1"/>
              <a:t>Бўз</a:t>
            </a:r>
            <a:r>
              <a:rPr lang="ru-RU" sz="2000" dirty="0"/>
              <a:t> </a:t>
            </a:r>
            <a:r>
              <a:rPr lang="ru-RU" sz="2000" dirty="0" err="1"/>
              <a:t>тупроқларда</a:t>
            </a:r>
            <a:r>
              <a:rPr lang="ru-RU" sz="2000" dirty="0"/>
              <a:t> </a:t>
            </a:r>
            <a:r>
              <a:rPr lang="ru-RU" sz="2000" dirty="0" err="1"/>
              <a:t>гектарига</a:t>
            </a:r>
            <a:r>
              <a:rPr lang="ru-RU" sz="2000" dirty="0"/>
              <a:t> 20-30 тонна </a:t>
            </a:r>
            <a:r>
              <a:rPr lang="ru-RU" sz="2000" dirty="0" err="1"/>
              <a:t>гўнг</a:t>
            </a:r>
            <a:r>
              <a:rPr lang="ru-RU" sz="2000" dirty="0"/>
              <a:t>, </a:t>
            </a:r>
            <a:r>
              <a:rPr lang="ru-RU" sz="2000" dirty="0" smtClean="0"/>
              <a:t>азот </a:t>
            </a:r>
            <a:r>
              <a:rPr lang="ru-RU" sz="2000" dirty="0" smtClean="0">
                <a:latin typeface="Arial" panose="020B0604020202020204" pitchFamily="34" charset="0"/>
                <a:ea typeface="Times New Roman" panose="02020603050405020304" pitchFamily="18" charset="0"/>
              </a:rPr>
              <a:t>200</a:t>
            </a:r>
            <a:r>
              <a:rPr lang="ru-RU" sz="2000" dirty="0">
                <a:latin typeface="Arial" panose="020B0604020202020204" pitchFamily="34" charset="0"/>
                <a:ea typeface="Times New Roman" panose="02020603050405020304" pitchFamily="18" charset="0"/>
              </a:rPr>
              <a:t>, фосфор 150, калий 75 кг; </a:t>
            </a:r>
            <a:r>
              <a:rPr lang="uz-Cyrl-UZ" sz="2000" dirty="0">
                <a:latin typeface="Arial" panose="020B0604020202020204" pitchFamily="34" charset="0"/>
                <a:ea typeface="Times New Roman" panose="02020603050405020304" pitchFamily="18" charset="0"/>
              </a:rPr>
              <a:t>ў</a:t>
            </a:r>
            <a:r>
              <a:rPr lang="ru-RU" sz="2000" dirty="0" err="1">
                <a:latin typeface="Arial" panose="020B0604020202020204" pitchFamily="34" charset="0"/>
                <a:ea typeface="Times New Roman" panose="02020603050405020304" pitchFamily="18" charset="0"/>
              </a:rPr>
              <a:t>тло</a:t>
            </a:r>
            <a:r>
              <a:rPr lang="uz-Cyrl-UZ" sz="2000" dirty="0">
                <a:latin typeface="Arial" panose="020B0604020202020204" pitchFamily="34" charset="0"/>
                <a:ea typeface="Times New Roman" panose="02020603050405020304" pitchFamily="18" charset="0"/>
              </a:rPr>
              <a:t>қ </a:t>
            </a:r>
            <a:r>
              <a:rPr lang="ru-RU" sz="2000" dirty="0" err="1">
                <a:latin typeface="Arial" panose="020B0604020202020204" pitchFamily="34" charset="0"/>
                <a:ea typeface="Times New Roman" panose="02020603050405020304" pitchFamily="18" charset="0"/>
              </a:rPr>
              <a:t>ва</a:t>
            </a:r>
            <a:r>
              <a:rPr lang="ru-RU" sz="2000" dirty="0">
                <a:latin typeface="Arial" panose="020B0604020202020204" pitchFamily="34" charset="0"/>
                <a:ea typeface="Times New Roman" panose="02020603050405020304" pitchFamily="18" charset="0"/>
              </a:rPr>
              <a:t> </a:t>
            </a:r>
            <a:r>
              <a:rPr lang="uz-Cyrl-UZ" sz="2000" dirty="0">
                <a:latin typeface="Arial" panose="020B0604020202020204" pitchFamily="34" charset="0"/>
                <a:ea typeface="Times New Roman" panose="02020603050405020304" pitchFamily="18" charset="0"/>
              </a:rPr>
              <a:t>ўтлоқ-</a:t>
            </a:r>
            <a:r>
              <a:rPr lang="ru-RU" sz="2000" dirty="0">
                <a:latin typeface="Arial" panose="020B0604020202020204" pitchFamily="34" charset="0"/>
                <a:ea typeface="Times New Roman" panose="02020603050405020304" pitchFamily="18" charset="0"/>
              </a:rPr>
              <a:t>б</a:t>
            </a:r>
            <a:r>
              <a:rPr lang="uz-Cyrl-UZ" sz="2000" dirty="0">
                <a:latin typeface="Arial" panose="020B0604020202020204" pitchFamily="34" charset="0"/>
                <a:ea typeface="Times New Roman" panose="02020603050405020304" pitchFamily="18" charset="0"/>
              </a:rPr>
              <a:t>ўз </a:t>
            </a:r>
            <a:r>
              <a:rPr lang="ru-RU" sz="2000" dirty="0" err="1">
                <a:latin typeface="Arial" panose="020B0604020202020204" pitchFamily="34" charset="0"/>
                <a:ea typeface="Times New Roman" panose="02020603050405020304" pitchFamily="18" charset="0"/>
              </a:rPr>
              <a:t>тупроқларда</a:t>
            </a:r>
            <a:r>
              <a:rPr lang="ru-RU" sz="2000" dirty="0">
                <a:latin typeface="Arial" panose="020B0604020202020204" pitchFamily="34" charset="0"/>
                <a:ea typeface="Times New Roman" panose="02020603050405020304" pitchFamily="18" charset="0"/>
              </a:rPr>
              <a:t> азот 160, фосфор 150 </a:t>
            </a:r>
            <a:r>
              <a:rPr lang="ru-RU" sz="2000" dirty="0" err="1">
                <a:latin typeface="Arial" panose="020B0604020202020204" pitchFamily="34" charset="0"/>
                <a:ea typeface="Times New Roman" panose="02020603050405020304" pitchFamily="18" charset="0"/>
              </a:rPr>
              <a:t>ва</a:t>
            </a:r>
            <a:r>
              <a:rPr lang="ru-RU" sz="2000" dirty="0">
                <a:latin typeface="Arial" panose="020B0604020202020204" pitchFamily="34" charset="0"/>
                <a:ea typeface="Times New Roman" panose="02020603050405020304" pitchFamily="18" charset="0"/>
              </a:rPr>
              <a:t> калий </a:t>
            </a:r>
            <a:r>
              <a:rPr lang="ru-RU" sz="2000" dirty="0" smtClean="0">
                <a:latin typeface="Arial" panose="020B0604020202020204" pitchFamily="34" charset="0"/>
                <a:ea typeface="Times New Roman" panose="02020603050405020304" pitchFamily="18" charset="0"/>
              </a:rPr>
              <a:t>80 </a:t>
            </a:r>
            <a:r>
              <a:rPr lang="ru-RU" sz="2000" dirty="0">
                <a:latin typeface="Arial" panose="020B0604020202020204" pitchFamily="34" charset="0"/>
                <a:ea typeface="Times New Roman" panose="02020603050405020304" pitchFamily="18" charset="0"/>
              </a:rPr>
              <a:t>кг </a:t>
            </a:r>
            <a:r>
              <a:rPr lang="ru-RU" sz="2000" dirty="0" err="1">
                <a:latin typeface="Arial" panose="020B0604020202020204" pitchFamily="34" charset="0"/>
                <a:ea typeface="Times New Roman" panose="02020603050405020304" pitchFamily="18" charset="0"/>
              </a:rPr>
              <a:t>ҳисобида</a:t>
            </a:r>
            <a:r>
              <a:rPr lang="ru-RU" sz="2000" dirty="0">
                <a:latin typeface="Arial" panose="020B0604020202020204" pitchFamily="34" charset="0"/>
                <a:ea typeface="Times New Roman" panose="02020603050405020304" pitchFamily="18" charset="0"/>
              </a:rPr>
              <a:t> </a:t>
            </a:r>
            <a:r>
              <a:rPr lang="ru-RU" sz="2000" dirty="0" err="1">
                <a:latin typeface="Arial" panose="020B0604020202020204" pitchFamily="34" charset="0"/>
                <a:ea typeface="Times New Roman" panose="02020603050405020304" pitchFamily="18" charset="0"/>
              </a:rPr>
              <a:t>берилади</a:t>
            </a:r>
            <a:r>
              <a:rPr lang="ru-RU" sz="900" dirty="0">
                <a:latin typeface="Arial" panose="020B0604020202020204" pitchFamily="34" charset="0"/>
              </a:rPr>
              <a:t> </a:t>
            </a:r>
            <a:r>
              <a:rPr lang="ru-RU" sz="2000" dirty="0" smtClean="0"/>
              <a:t> </a:t>
            </a:r>
            <a:endParaRPr lang="ru-RU" sz="2000" dirty="0"/>
          </a:p>
        </p:txBody>
      </p:sp>
    </p:spTree>
    <p:extLst>
      <p:ext uri="{BB962C8B-B14F-4D97-AF65-F5344CB8AC3E}">
        <p14:creationId xmlns:p14="http://schemas.microsoft.com/office/powerpoint/2010/main" val="3834606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142844" y="642918"/>
            <a:ext cx="9001156" cy="3290138"/>
          </a:xfrm>
        </p:spPr>
        <p:style>
          <a:lnRef idx="2">
            <a:schemeClr val="accent2"/>
          </a:lnRef>
          <a:fillRef idx="1">
            <a:schemeClr val="lt1"/>
          </a:fillRef>
          <a:effectRef idx="0">
            <a:schemeClr val="accent2"/>
          </a:effectRef>
          <a:fontRef idx="minor">
            <a:schemeClr val="dk1"/>
          </a:fontRef>
        </p:style>
        <p:txBody>
          <a:bodyPr/>
          <a:lstStyle/>
          <a:p>
            <a:pPr marL="0" indent="0" algn="just" eaLnBrk="1" hangingPunct="1">
              <a:buNone/>
            </a:pPr>
            <a:r>
              <a:rPr lang="ru-RU" sz="2000" b="1" dirty="0" err="1">
                <a:solidFill>
                  <a:srgbClr val="0000FF"/>
                </a:solidFill>
                <a:latin typeface="Times New Roman" pitchFamily="18" charset="0"/>
              </a:rPr>
              <a:t>Кузда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тупроқ</a:t>
            </a:r>
            <a:r>
              <a:rPr lang="ru-RU" sz="2000" b="1" dirty="0">
                <a:solidFill>
                  <a:srgbClr val="0000FF"/>
                </a:solidFill>
                <a:latin typeface="Times New Roman" pitchFamily="18" charset="0"/>
              </a:rPr>
              <a:t> 28-30 см </a:t>
            </a:r>
            <a:r>
              <a:rPr lang="ru-RU" sz="2000" b="1" dirty="0" err="1">
                <a:solidFill>
                  <a:srgbClr val="0000FF"/>
                </a:solidFill>
                <a:latin typeface="Times New Roman" pitchFamily="18" charset="0"/>
              </a:rPr>
              <a:t>чуқурликда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шудгорланади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текисланади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Ерга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баҳорда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бороналанади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қўлда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экиладиган</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бўлса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жўяк</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олинади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Такрорий</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экин</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сифатида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экиладиган</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бўлса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асосий</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экин</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йиғиштирилгач</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ерлар</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шудгорланади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жўяклар</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олиниб</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провакация</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суви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берилади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ва</a:t>
            </a:r>
            <a:r>
              <a:rPr lang="ru-RU" sz="2000" b="1" dirty="0">
                <a:solidFill>
                  <a:srgbClr val="0000FF"/>
                </a:solidFill>
                <a:latin typeface="Times New Roman" pitchFamily="18" charset="0"/>
              </a:rPr>
              <a:t> 8-10 кун </a:t>
            </a:r>
            <a:r>
              <a:rPr lang="ru-RU" sz="2000" b="1" dirty="0" err="1">
                <a:solidFill>
                  <a:srgbClr val="0000FF"/>
                </a:solidFill>
                <a:latin typeface="Times New Roman" pitchFamily="18" charset="0"/>
              </a:rPr>
              <a:t>ўтгач</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чизелланиб</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бороналанади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ва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молаланади</a:t>
            </a:r>
            <a:r>
              <a:rPr lang="ru-RU" sz="2000" b="1" dirty="0">
                <a:solidFill>
                  <a:srgbClr val="0000FF"/>
                </a:solidFill>
                <a:latin typeface="Times New Roman" pitchFamily="18" charset="0"/>
              </a:rPr>
              <a:t>.</a:t>
            </a:r>
          </a:p>
          <a:p>
            <a:pPr marL="0" indent="0" algn="just" eaLnBrk="1" hangingPunct="1">
              <a:buNone/>
            </a:pPr>
            <a:r>
              <a:rPr lang="ru-RU" sz="2000" b="1" dirty="0" err="1">
                <a:solidFill>
                  <a:srgbClr val="0000FF"/>
                </a:solidFill>
                <a:latin typeface="Times New Roman" pitchFamily="18" charset="0"/>
              </a:rPr>
              <a:t>Пиёз</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экилган</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майдонларда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бир</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йиллик</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бегона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ўтларга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қарши</a:t>
            </a:r>
            <a:r>
              <a:rPr lang="ru-RU" sz="2000" b="1" dirty="0">
                <a:solidFill>
                  <a:srgbClr val="0000FF"/>
                </a:solidFill>
                <a:latin typeface="Times New Roman" pitchFamily="18" charset="0"/>
              </a:rPr>
              <a:t> у </a:t>
            </a:r>
            <a:r>
              <a:rPr lang="ru-RU" sz="2000" b="1" dirty="0" err="1">
                <a:solidFill>
                  <a:srgbClr val="0000FF"/>
                </a:solidFill>
                <a:latin typeface="Times New Roman" pitchFamily="18" charset="0"/>
              </a:rPr>
              <a:t>экилгунга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қадар</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гектарига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тупроқнинг</a:t>
            </a:r>
            <a:r>
              <a:rPr lang="ru-RU" sz="2000" b="1" dirty="0">
                <a:solidFill>
                  <a:srgbClr val="0000FF"/>
                </a:solidFill>
                <a:latin typeface="Times New Roman" pitchFamily="18" charset="0"/>
              </a:rPr>
              <a:t> 6-8 см </a:t>
            </a:r>
            <a:r>
              <a:rPr lang="ru-RU" sz="2000" b="1" dirty="0" err="1">
                <a:solidFill>
                  <a:srgbClr val="0000FF"/>
                </a:solidFill>
                <a:latin typeface="Times New Roman" pitchFamily="18" charset="0"/>
              </a:rPr>
              <a:t>чуқурлигида</a:t>
            </a:r>
            <a:r>
              <a:rPr lang="ru-RU" sz="2000" b="1" dirty="0">
                <a:solidFill>
                  <a:srgbClr val="0000FF"/>
                </a:solidFill>
                <a:latin typeface="Times New Roman" pitchFamily="18" charset="0"/>
              </a:rPr>
              <a:t> 1,0-1,5 кг, </a:t>
            </a:r>
            <a:r>
              <a:rPr lang="ru-RU" sz="2000" b="1" dirty="0" err="1">
                <a:solidFill>
                  <a:srgbClr val="0000FF"/>
                </a:solidFill>
                <a:latin typeface="Times New Roman" pitchFamily="18" charset="0"/>
              </a:rPr>
              <a:t>пиёз</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экилгач</a:t>
            </a:r>
            <a:r>
              <a:rPr lang="ru-RU" sz="2000" b="1" dirty="0">
                <a:solidFill>
                  <a:srgbClr val="0000FF"/>
                </a:solidFill>
                <a:latin typeface="Times New Roman" pitchFamily="18" charset="0"/>
              </a:rPr>
              <a:t> 7-8 кг </a:t>
            </a:r>
            <a:r>
              <a:rPr lang="ru-RU" sz="2000" b="1" dirty="0" err="1">
                <a:solidFill>
                  <a:srgbClr val="0000FF"/>
                </a:solidFill>
                <a:latin typeface="Times New Roman" pitchFamily="18" charset="0"/>
              </a:rPr>
              <a:t>трефлан</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ёки</a:t>
            </a:r>
            <a:r>
              <a:rPr lang="ru-RU" sz="2000" b="1" dirty="0">
                <a:solidFill>
                  <a:srgbClr val="0000FF"/>
                </a:solidFill>
                <a:latin typeface="Times New Roman" pitchFamily="18" charset="0"/>
              </a:rPr>
              <a:t> 12 кг </a:t>
            </a:r>
            <a:r>
              <a:rPr lang="ru-RU" sz="2000" b="1" dirty="0" err="1">
                <a:solidFill>
                  <a:srgbClr val="0000FF"/>
                </a:solidFill>
                <a:latin typeface="Times New Roman" pitchFamily="18" charset="0"/>
              </a:rPr>
              <a:t>дактал</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таъсир</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этувчи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модда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ҳисобида</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сепилиши</a:t>
            </a:r>
            <a:r>
              <a:rPr lang="ru-RU" sz="2000" b="1" dirty="0">
                <a:solidFill>
                  <a:srgbClr val="0000FF"/>
                </a:solidFill>
                <a:latin typeface="Times New Roman" pitchFamily="18" charset="0"/>
              </a:rPr>
              <a:t> </a:t>
            </a:r>
            <a:r>
              <a:rPr lang="ru-RU" sz="2000" b="1" dirty="0" err="1">
                <a:solidFill>
                  <a:srgbClr val="0000FF"/>
                </a:solidFill>
                <a:latin typeface="Times New Roman" pitchFamily="18" charset="0"/>
              </a:rPr>
              <a:t>лозим</a:t>
            </a:r>
            <a:r>
              <a:rPr lang="ru-RU" sz="2000" b="1" dirty="0">
                <a:solidFill>
                  <a:srgbClr val="0000FF"/>
                </a:solidFill>
                <a:latin typeface="Times New Roman" pitchFamily="18" charset="0"/>
              </a:rPr>
              <a:t>. </a:t>
            </a:r>
          </a:p>
        </p:txBody>
      </p:sp>
      <p:sp>
        <p:nvSpPr>
          <p:cNvPr id="5" name="Rectangle 2"/>
          <p:cNvSpPr txBox="1">
            <a:spLocks noChangeArrowheads="1"/>
          </p:cNvSpPr>
          <p:nvPr/>
        </p:nvSpPr>
        <p:spPr bwMode="auto">
          <a:xfrm>
            <a:off x="642910" y="71414"/>
            <a:ext cx="7072362" cy="500066"/>
          </a:xfrm>
          <a:prstGeom prst="rect">
            <a:avLst/>
          </a:prstGeom>
          <a:ln w="9525">
            <a:noFill/>
            <a:miter lim="800000"/>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b" anchorCtr="0" compatLnSpc="1">
            <a:prstTxWarp prst="textNoShape">
              <a:avLst/>
            </a:prstTxWarp>
          </a:bodyPr>
          <a:lstStyle/>
          <a:p>
            <a:pPr algn="ctr">
              <a:lnSpc>
                <a:spcPct val="90000"/>
              </a:lnSpc>
              <a:defRPr/>
            </a:pPr>
            <a:r>
              <a:rPr lang="uz-Cyrl-UZ" sz="3200" b="1" i="1" kern="0" smtClean="0">
                <a:solidFill>
                  <a:prstClr val="white"/>
                </a:solidFill>
                <a:effectLst>
                  <a:outerShdw blurRad="38100" dist="38100" dir="2700000" algn="tl">
                    <a:srgbClr val="C0C0C0"/>
                  </a:outerShdw>
                </a:effectLst>
              </a:rPr>
              <a:t>Ерни экишга тайёрлаш.</a:t>
            </a:r>
            <a:r>
              <a:rPr lang="uz-Cyrl-UZ" sz="3200" kern="0" smtClean="0">
                <a:solidFill>
                  <a:prstClr val="white"/>
                </a:solidFill>
                <a:effectLst>
                  <a:outerShdw blurRad="38100" dist="38100" dir="2700000" algn="tl">
                    <a:srgbClr val="C0C0C0"/>
                  </a:outerShdw>
                </a:effectLst>
              </a:rPr>
              <a:t> </a:t>
            </a:r>
            <a:endParaRPr lang="ru-RU" sz="3200" kern="0" smtClean="0">
              <a:solidFill>
                <a:prstClr val="white"/>
              </a:solidFill>
              <a:effectLst>
                <a:outerShdw blurRad="38100" dist="38100" dir="2700000" algn="tl">
                  <a:srgbClr val="C0C0C0"/>
                </a:outerShdw>
              </a:effectLst>
            </a:endParaRPr>
          </a:p>
        </p:txBody>
      </p:sp>
      <p:pic>
        <p:nvPicPr>
          <p:cNvPr id="29701" name="Picture 5" descr="C:\КАФЕДРА\Укув услубий мажмуалар\Усимликшунослик ва Пахтачилик фанидан мажмуалар\Усимликшунослик расмлар\3.Сули\Етиштириш\voting.jpg"/>
          <p:cNvPicPr>
            <a:picLocks noChangeAspect="1" noChangeArrowheads="1"/>
          </p:cNvPicPr>
          <p:nvPr/>
        </p:nvPicPr>
        <p:blipFill>
          <a:blip r:embed="rId2"/>
          <a:srcRect/>
          <a:stretch>
            <a:fillRect/>
          </a:stretch>
        </p:blipFill>
        <p:spPr bwMode="auto">
          <a:xfrm>
            <a:off x="5500694" y="4454567"/>
            <a:ext cx="3495532" cy="2332019"/>
          </a:xfrm>
          <a:prstGeom prst="rect">
            <a:avLst/>
          </a:prstGeom>
          <a:noFill/>
        </p:spPr>
      </p:pic>
      <p:pic>
        <p:nvPicPr>
          <p:cNvPr id="29702" name="Picture 6" descr="C:\КАФЕДРА\Укув услубий мажмуалар\Усимликшунослик ва Пахтачилик фанидан мажмуалар\Усимликшунослик расмлар\3.Сули\Етиштириш\img_007.jpg"/>
          <p:cNvPicPr>
            <a:picLocks noChangeAspect="1" noChangeArrowheads="1"/>
          </p:cNvPicPr>
          <p:nvPr/>
        </p:nvPicPr>
        <p:blipFill>
          <a:blip r:embed="rId3"/>
          <a:srcRect/>
          <a:stretch>
            <a:fillRect/>
          </a:stretch>
        </p:blipFill>
        <p:spPr bwMode="auto">
          <a:xfrm>
            <a:off x="2071670" y="4500570"/>
            <a:ext cx="3361751" cy="2286016"/>
          </a:xfrm>
          <a:prstGeom prst="rect">
            <a:avLst/>
          </a:prstGeom>
          <a:noFill/>
        </p:spPr>
      </p:pic>
    </p:spTree>
    <p:extLst>
      <p:ext uri="{BB962C8B-B14F-4D97-AF65-F5344CB8AC3E}">
        <p14:creationId xmlns:p14="http://schemas.microsoft.com/office/powerpoint/2010/main" val="21163581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uz-Cyrl-UZ" i="1" dirty="0" smtClean="0">
                <a:solidFill>
                  <a:srgbClr val="0000FF"/>
                </a:solidFill>
              </a:rPr>
              <a:t>Экиш муддати ва усуллари</a:t>
            </a:r>
            <a:endParaRPr lang="ru-RU" sz="36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accent6"/>
          </a:lnRef>
          <a:fillRef idx="2">
            <a:schemeClr val="accent6"/>
          </a:fillRef>
          <a:effectRef idx="1">
            <a:schemeClr val="accent6"/>
          </a:effectRef>
          <a:fontRef idx="minor">
            <a:schemeClr val="dk1"/>
          </a:fontRef>
        </p:style>
        <p:txBody>
          <a:bodyPr/>
          <a:lstStyle/>
          <a:p>
            <a:pPr algn="just" eaLnBrk="1" hangingPunct="1">
              <a:lnSpc>
                <a:spcPct val="80000"/>
              </a:lnSpc>
            </a:pPr>
            <a:r>
              <a:rPr lang="uz-Cyrl-UZ" sz="1900" b="1" dirty="0">
                <a:solidFill>
                  <a:srgbClr val="0000FF"/>
                </a:solidFill>
              </a:rPr>
              <a:t>Ўзбекистонда пиёз уч муддатда экилади: эрта бахорда - феврал охири мартнинг бошларида; ёз-кузда -август-сентябрда ва қиш олдидан - ноябрь охири декабрнинг бошларида экилади. Эрта баҳорда экилган пиёз ёз-куз ва қишолди экилгандан қишда яхши сақланади. Шунинг учун қишда сақлаш учун фойдаланилади.</a:t>
            </a:r>
          </a:p>
          <a:p>
            <a:pPr algn="just" eaLnBrk="1" hangingPunct="1">
              <a:lnSpc>
                <a:spcPct val="80000"/>
              </a:lnSpc>
            </a:pPr>
            <a:r>
              <a:rPr lang="uz-Cyrl-UZ" sz="1900" b="1" dirty="0">
                <a:solidFill>
                  <a:srgbClr val="0000FF"/>
                </a:solidFill>
              </a:rPr>
              <a:t>Пиёз СКОН - 4,2 маркали сеялка билан ленталаб экилади - (60+15+15см ёки 40+15+15 см ва 50+20, 45+15 см. схемаларда). Экиш нормаси лента усулида гектарига эртанги муддатда 10-12 кг, ёзги ва қиш олдидан экилганда эса 14-16 кг, сочма усулда 20-25 кг. Гектаридаги туп сони 350-400 минг дона бўлиши мақсадга мувофиқ.</a:t>
            </a:r>
          </a:p>
        </p:txBody>
      </p:sp>
      <p:pic>
        <p:nvPicPr>
          <p:cNvPr id="6" name="Picture 4" descr="C:\КАФЕДРА\Укув услубий мажмуалар\Усимликшунослик ва Пахтачилик фанидан мажмуалар\Усимликшунослик расмлар\3.Сули\Етиштириш\экиш5.jpeg"/>
          <p:cNvPicPr>
            <a:picLocks noChangeAspect="1" noChangeArrowheads="1"/>
          </p:cNvPicPr>
          <p:nvPr/>
        </p:nvPicPr>
        <p:blipFill>
          <a:blip r:embed="rId2"/>
          <a:srcRect/>
          <a:stretch>
            <a:fillRect/>
          </a:stretch>
        </p:blipFill>
        <p:spPr bwMode="auto">
          <a:xfrm>
            <a:off x="5510634" y="785794"/>
            <a:ext cx="2714612" cy="2357454"/>
          </a:xfrm>
          <a:prstGeom prst="rect">
            <a:avLst/>
          </a:prstGeom>
          <a:noFill/>
        </p:spPr>
      </p:pic>
      <p:pic>
        <p:nvPicPr>
          <p:cNvPr id="7" name="Picture 5" descr="C:\КАФЕДРА\Укув услубий мажмуалар\Усимликшунослик ва Пахтачилик фанидан мажмуалар\Усимликшунослик расмлар\3.Сули\Етиштириш\экиш4.jpg"/>
          <p:cNvPicPr>
            <a:picLocks noChangeAspect="1" noChangeArrowheads="1"/>
          </p:cNvPicPr>
          <p:nvPr/>
        </p:nvPicPr>
        <p:blipFill>
          <a:blip r:embed="rId3"/>
          <a:srcRect/>
          <a:stretch>
            <a:fillRect/>
          </a:stretch>
        </p:blipFill>
        <p:spPr bwMode="auto">
          <a:xfrm>
            <a:off x="5831589" y="3143248"/>
            <a:ext cx="2643174" cy="1836838"/>
          </a:xfrm>
          <a:prstGeom prst="rect">
            <a:avLst/>
          </a:prstGeom>
          <a:noFill/>
        </p:spPr>
      </p:pic>
      <p:pic>
        <p:nvPicPr>
          <p:cNvPr id="8" name="Picture 2" descr="C:\КАФЕДРА\Укув услубий мажмуалар\Усимликшунослик ва Пахтачилик фанидан мажмуалар\Усим-пахтачилик_мавзулар презинтацияси\Гречиха\maxresdefault.jpg"/>
          <p:cNvPicPr>
            <a:picLocks noChangeAspect="1" noChangeArrowheads="1"/>
          </p:cNvPicPr>
          <p:nvPr/>
        </p:nvPicPr>
        <p:blipFill>
          <a:blip r:embed="rId4"/>
          <a:srcRect/>
          <a:stretch>
            <a:fillRect/>
          </a:stretch>
        </p:blipFill>
        <p:spPr bwMode="auto">
          <a:xfrm>
            <a:off x="5421702" y="5022935"/>
            <a:ext cx="3643338" cy="1835065"/>
          </a:xfrm>
          <a:prstGeom prst="rect">
            <a:avLst/>
          </a:prstGeom>
          <a:noFill/>
        </p:spPr>
      </p:pic>
    </p:spTree>
    <p:extLst>
      <p:ext uri="{BB962C8B-B14F-4D97-AF65-F5344CB8AC3E}">
        <p14:creationId xmlns:p14="http://schemas.microsoft.com/office/powerpoint/2010/main" val="7744047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Autofit/>
          </a:bodyPr>
          <a:lstStyle/>
          <a:p>
            <a:r>
              <a:rPr lang="uz-Cyrl-UZ" sz="2000" dirty="0"/>
              <a:t>Тўла униб чиққандан сўнг ўсимлик бўйи 5-6 см бўлганда ўсимликлар ораси 3-5 см қолдирилиб биринчи ўтоқ ва ягона ўтказилади, иккинчи ягона ва ўтоқ ўсимлик бўйи 15-20 см бўлганда ўтқазилиб ўсимликлар ораси 7-8 см қолдирилади. Агарда бегона ўтлар кўпайса, учинчи ўтоқ хам ўтказилади. Жами ўсув даврида қатор оралари КРН-2,8А, КРН-4,2, КОР-4,2 культиваторлари билан 4-5 мартагача юмшатилади. </a:t>
            </a:r>
          </a:p>
          <a:p>
            <a:r>
              <a:rPr lang="uz-Cyrl-UZ" sz="2000" dirty="0"/>
              <a:t>Пиёз учун тупроқ намлиги дала нам сиғимига нисбатан 75-80 % бўлиши керак.</a:t>
            </a:r>
          </a:p>
        </p:txBody>
      </p:sp>
      <p:sp>
        <p:nvSpPr>
          <p:cNvPr id="139266" name="Rectangle 2"/>
          <p:cNvSpPr>
            <a:spLocks noGrp="1" noChangeArrowheads="1"/>
          </p:cNvSpPr>
          <p:nvPr>
            <p:ph type="title"/>
          </p:nvPr>
        </p:nvSpPr>
        <p:spPr>
          <a:xfrm>
            <a:off x="323850" y="71439"/>
            <a:ext cx="8243888" cy="57148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a:defRPr/>
            </a:pPr>
            <a:r>
              <a:rPr lang="ru-RU" dirty="0" err="1">
                <a:effectLst/>
              </a:rPr>
              <a:t>Парваришлаш</a:t>
            </a:r>
            <a:r>
              <a:rPr lang="ru-RU" dirty="0">
                <a:effectLst/>
              </a:rPr>
              <a:t>.</a:t>
            </a:r>
            <a:endParaRPr lang="ru-RU" dirty="0" smtClean="0">
              <a:solidFill>
                <a:srgbClr val="FFFF00"/>
              </a:solidFill>
            </a:endParaRPr>
          </a:p>
        </p:txBody>
      </p:sp>
      <p:pic>
        <p:nvPicPr>
          <p:cNvPr id="8194" name="Picture 2" descr="C:\КАФЕДРА\Укув услубий мажмуалар\Усимликшунослик ва Пахтачилик фанидан мажмуалар\Усим-пахтачилик_мавзулар презинтацияси\еРНИ ИШЛАШ\mineral-udobreniya.jpg"/>
          <p:cNvPicPr>
            <a:picLocks noChangeAspect="1" noChangeArrowheads="1"/>
          </p:cNvPicPr>
          <p:nvPr/>
        </p:nvPicPr>
        <p:blipFill>
          <a:blip r:embed="rId2"/>
          <a:srcRect/>
          <a:stretch>
            <a:fillRect/>
          </a:stretch>
        </p:blipFill>
        <p:spPr bwMode="auto">
          <a:xfrm>
            <a:off x="2500298" y="3929066"/>
            <a:ext cx="4637855" cy="2509847"/>
          </a:xfrm>
          <a:prstGeom prst="rect">
            <a:avLst/>
          </a:prstGeom>
          <a:noFill/>
        </p:spPr>
      </p:pic>
    </p:spTree>
    <p:extLst>
      <p:ext uri="{BB962C8B-B14F-4D97-AF65-F5344CB8AC3E}">
        <p14:creationId xmlns:p14="http://schemas.microsoft.com/office/powerpoint/2010/main" val="27081668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786182" y="142852"/>
            <a:ext cx="5143536" cy="652463"/>
          </a:xfrm>
        </p:spPr>
        <p:style>
          <a:lnRef idx="1">
            <a:schemeClr val="accent1"/>
          </a:lnRef>
          <a:fillRef idx="2">
            <a:schemeClr val="accent1"/>
          </a:fillRef>
          <a:effectRef idx="1">
            <a:schemeClr val="accent1"/>
          </a:effectRef>
          <a:fontRef idx="minor">
            <a:schemeClr val="dk1"/>
          </a:fontRef>
        </p:style>
        <p:txBody>
          <a:bodyPr/>
          <a:lstStyle/>
          <a:p>
            <a:pPr eaLnBrk="1" hangingPunct="1">
              <a:defRPr/>
            </a:pPr>
            <a:r>
              <a:rPr lang="ru-RU" sz="3200" b="1" i="1" dirty="0" err="1">
                <a:solidFill>
                  <a:srgbClr val="0000FF"/>
                </a:solidFill>
                <a:latin typeface="Times New Roman" pitchFamily="18" charset="0"/>
                <a:cs typeface="Times New Roman" pitchFamily="18" charset="0"/>
              </a:rPr>
              <a:t>Ҳосилни</a:t>
            </a:r>
            <a:r>
              <a:rPr lang="ru-RU" sz="3200" b="1" i="1" dirty="0">
                <a:solidFill>
                  <a:srgbClr val="0000FF"/>
                </a:solidFill>
                <a:latin typeface="Times New Roman" pitchFamily="18" charset="0"/>
                <a:cs typeface="Times New Roman" pitchFamily="18" charset="0"/>
              </a:rPr>
              <a:t> </a:t>
            </a:r>
            <a:r>
              <a:rPr lang="ru-RU" sz="3200" b="1" i="1" dirty="0" err="1">
                <a:solidFill>
                  <a:srgbClr val="0000FF"/>
                </a:solidFill>
                <a:latin typeface="Times New Roman" pitchFamily="18" charset="0"/>
                <a:cs typeface="Times New Roman" pitchFamily="18" charset="0"/>
              </a:rPr>
              <a:t>йиғиш</a:t>
            </a:r>
            <a:r>
              <a:rPr lang="ru-RU" sz="3200" b="1" i="1" dirty="0">
                <a:solidFill>
                  <a:srgbClr val="0000FF"/>
                </a:solidFill>
                <a:latin typeface="Times New Roman" pitchFamily="18" charset="0"/>
                <a:cs typeface="Times New Roman" pitchFamily="18" charset="0"/>
              </a:rPr>
              <a:t> </a:t>
            </a:r>
            <a:r>
              <a:rPr lang="ru-RU" sz="3200" b="1" i="1" dirty="0" err="1">
                <a:solidFill>
                  <a:srgbClr val="0000FF"/>
                </a:solidFill>
                <a:latin typeface="Times New Roman" pitchFamily="18" charset="0"/>
                <a:cs typeface="Times New Roman" pitchFamily="18" charset="0"/>
              </a:rPr>
              <a:t>ва</a:t>
            </a:r>
            <a:r>
              <a:rPr lang="ru-RU" sz="3200" b="1" i="1" dirty="0">
                <a:solidFill>
                  <a:srgbClr val="0000FF"/>
                </a:solidFill>
                <a:latin typeface="Times New Roman" pitchFamily="18" charset="0"/>
                <a:cs typeface="Times New Roman" pitchFamily="18" charset="0"/>
              </a:rPr>
              <a:t> </a:t>
            </a:r>
            <a:r>
              <a:rPr lang="ru-RU" sz="3200" b="1" i="1" dirty="0" err="1">
                <a:solidFill>
                  <a:srgbClr val="0000FF"/>
                </a:solidFill>
                <a:latin typeface="Times New Roman" pitchFamily="18" charset="0"/>
                <a:cs typeface="Times New Roman" pitchFamily="18" charset="0"/>
              </a:rPr>
              <a:t>сақлаш</a:t>
            </a:r>
            <a:r>
              <a:rPr lang="ru-RU" sz="3200" b="1" i="1" dirty="0">
                <a:solidFill>
                  <a:srgbClr val="0000FF"/>
                </a:solidFill>
                <a:latin typeface="Times New Roman" pitchFamily="18" charset="0"/>
                <a:cs typeface="Times New Roman" pitchFamily="18" charset="0"/>
              </a:rPr>
              <a:t>.</a:t>
            </a:r>
            <a:endParaRPr lang="ru-RU" sz="3200" i="1" dirty="0" smtClean="0">
              <a:solidFill>
                <a:srgbClr val="0000FF"/>
              </a:solidFill>
              <a:latin typeface="Times New Roman" pitchFamily="18" charset="0"/>
              <a:cs typeface="Times New Roman" pitchFamily="18" charset="0"/>
            </a:endParaRP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normAutofit fontScale="55000" lnSpcReduction="20000"/>
          </a:bodyPr>
          <a:lstStyle/>
          <a:p>
            <a:pPr marL="0" indent="715963" algn="just" eaLnBrk="1" hangingPunct="1">
              <a:lnSpc>
                <a:spcPct val="170000"/>
              </a:lnSpc>
            </a:pPr>
            <a:r>
              <a:rPr lang="uz-Cyrl-UZ" sz="2400" b="1" dirty="0"/>
              <a:t>. Баҳорда ва кеч кузда экилган пиёзлар сентябрда-октябр бошларида, августда экилганлари эса июл-август бошларида йиғиб олинади. Пиёз пишганда пиёзбош юмшаб, кейин бўйни қурийди, барглари сўлиб ерга ётиб қолади. Пиёз барглари тўла қуригунча кутиб туриш ярамайди, чунки кечикиб йигиштириб олинган пиёз яхши сақланмайди. </a:t>
            </a:r>
          </a:p>
          <a:p>
            <a:pPr marL="0" indent="715963" algn="just" eaLnBrk="1" hangingPunct="1">
              <a:lnSpc>
                <a:spcPct val="170000"/>
              </a:lnSpc>
            </a:pPr>
            <a:r>
              <a:rPr lang="uz-Cyrl-UZ" sz="2400" b="1" dirty="0"/>
              <a:t>Пиёз КТН-2Б, КСТ-1,4 маркали ковлагичлар билан ёки қўлда бир марта йиғиштирилади. Уни тула механизация ёрдамида йиғиштириш учун ЛКГ-1,4 ва ПМЛ-6 маркали машиналардан фойдаланилади. Қазиб олинган пиёзлар бир неча кун хирмонга ёки далага юпқа ёйилиб, қуёшда қуритилади. Қуритиш вақтида пиёзлар бир оз намни йўқотади, барглари сўлийди, пиёзбош эса 3-4 қуруқ пўстларга, яъни уларни келгусида қуриб қолишдан сақлайдиган қаттиқ пўстларга ўралади.</a:t>
            </a:r>
          </a:p>
          <a:p>
            <a:pPr marL="0" indent="715963" algn="just" eaLnBrk="1" hangingPunct="1">
              <a:lnSpc>
                <a:spcPct val="80000"/>
              </a:lnSpc>
            </a:pPr>
            <a:r>
              <a:rPr lang="uz-Cyrl-UZ" sz="2400" b="1" dirty="0" smtClean="0"/>
              <a:t>. </a:t>
            </a:r>
            <a:endParaRPr lang="ru-RU" sz="2400" dirty="0" smtClean="0"/>
          </a:p>
        </p:txBody>
      </p:sp>
      <p:pic>
        <p:nvPicPr>
          <p:cNvPr id="1028" name="Picture 4" descr="Картинки по запросу лук репчат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12" y="4947830"/>
            <a:ext cx="3131757" cy="182792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752" y="178565"/>
            <a:ext cx="2920072" cy="164308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0312" y="2420888"/>
            <a:ext cx="2874512" cy="215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3372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dirty="0"/>
              <a:t> </a:t>
            </a:r>
            <a:r>
              <a:rPr lang="uz-Cyrl-UZ" b="1" dirty="0">
                <a:solidFill>
                  <a:srgbClr val="00B050"/>
                </a:solidFill>
              </a:rPr>
              <a:t>Нўшдан пиёз етиштириш.</a:t>
            </a:r>
            <a:endParaRPr lang="ru-RU" dirty="0">
              <a:solidFill>
                <a:srgbClr val="00B050"/>
              </a:solidFill>
            </a:endParaRPr>
          </a:p>
        </p:txBody>
      </p:sp>
      <p:graphicFrame>
        <p:nvGraphicFramePr>
          <p:cNvPr id="12" name="Схема 11"/>
          <p:cNvGraphicFramePr/>
          <p:nvPr>
            <p:extLst>
              <p:ext uri="{D42A27DB-BD31-4B8C-83A1-F6EECF244321}">
                <p14:modId xmlns:p14="http://schemas.microsoft.com/office/powerpoint/2010/main" val="3449495314"/>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Высадка лука севка"/>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5576" y="4351348"/>
            <a:ext cx="4151784" cy="246202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ЛУК РЕПЧАТЫЙ . ВЫРАЩИВАНИЕ ЛУКА РЕПЧАТОГО ."/>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36096" y="4427040"/>
            <a:ext cx="2742431" cy="23106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285720" y="85546"/>
            <a:ext cx="8229600" cy="500066"/>
          </a:xfrm>
        </p:spPr>
        <p:style>
          <a:lnRef idx="0">
            <a:schemeClr val="accent4"/>
          </a:lnRef>
          <a:fillRef idx="3">
            <a:schemeClr val="accent4"/>
          </a:fillRef>
          <a:effectRef idx="3">
            <a:schemeClr val="accent4"/>
          </a:effectRef>
          <a:fontRef idx="minor">
            <a:schemeClr val="lt1"/>
          </a:fontRef>
        </p:style>
        <p:txBody>
          <a:bodyPr>
            <a:normAutofit/>
          </a:bodyPr>
          <a:lstStyle/>
          <a:p>
            <a:pPr>
              <a:defRPr/>
            </a:pPr>
            <a:r>
              <a:rPr lang="ru-RU" sz="2400" b="1" dirty="0" err="1"/>
              <a:t>Майда</a:t>
            </a:r>
            <a:r>
              <a:rPr lang="ru-RU" sz="2400" b="1" dirty="0"/>
              <a:t> </a:t>
            </a:r>
            <a:r>
              <a:rPr lang="ru-RU" sz="2400" b="1" dirty="0" err="1"/>
              <a:t>пиёзбошлардан</a:t>
            </a:r>
            <a:r>
              <a:rPr lang="ru-RU" sz="2400" b="1" dirty="0"/>
              <a:t> </a:t>
            </a:r>
            <a:r>
              <a:rPr lang="ru-RU" sz="2400" b="1" dirty="0" err="1"/>
              <a:t>етиштириш</a:t>
            </a:r>
            <a:r>
              <a:rPr lang="ru-RU" sz="2400" b="1" dirty="0"/>
              <a:t>.</a:t>
            </a:r>
            <a:endParaRPr lang="ru-RU" sz="2800" b="1" dirty="0"/>
          </a:p>
        </p:txBody>
      </p:sp>
      <p:sp>
        <p:nvSpPr>
          <p:cNvPr id="7171" name="Rectangle 3"/>
          <p:cNvSpPr>
            <a:spLocks noGrp="1" noChangeArrowheads="1"/>
          </p:cNvSpPr>
          <p:nvPr>
            <p:ph type="body" idx="1"/>
          </p:nvPr>
        </p:nvSpPr>
        <p:spPr>
          <a:xfrm>
            <a:off x="285751" y="714356"/>
            <a:ext cx="5572133" cy="4500594"/>
          </a:xfrm>
        </p:spPr>
        <p:style>
          <a:lnRef idx="1">
            <a:schemeClr val="accent1"/>
          </a:lnRef>
          <a:fillRef idx="2">
            <a:schemeClr val="accent1"/>
          </a:fillRef>
          <a:effectRef idx="1">
            <a:schemeClr val="accent1"/>
          </a:effectRef>
          <a:fontRef idx="minor">
            <a:schemeClr val="dk1"/>
          </a:fontRef>
        </p:style>
        <p:txBody>
          <a:bodyPr>
            <a:normAutofit fontScale="92500"/>
          </a:bodyPr>
          <a:lstStyle/>
          <a:p>
            <a:pPr fontAlgn="base" hangingPunct="0"/>
            <a:r>
              <a:rPr lang="uz-Cyrl-UZ" sz="2200" b="1" dirty="0"/>
              <a:t>Майда пиёзбошлар олиш учун уруғ 5-10 қаторли лента қилиб, дон-сабзавот ёки сабзавот сеялкаларида экилади. Бунда қаторлар ораси 8-10 см бўлиб, ҳар гектар ерга 60-80 кг уруғ экилади. </a:t>
            </a:r>
          </a:p>
          <a:p>
            <a:pPr fontAlgn="base" hangingPunct="0"/>
            <a:r>
              <a:rPr lang="uz-Cyrl-UZ" sz="2200" b="1" dirty="0"/>
              <a:t>Пиёз парвариши бегона ўтларни йўқотиш, қатор ораларини ишлаш ва суғоришдан иборат. Августда ёғингарчилик бошланмасдан пиёзлар лавлаги ковлагичлар билан йиғиб олинади, кейин қуритилади, барглари кесилиб, катта-кичиклигига қараб сараланади. Майда пиёзбошлар 18-200С  ҳарорат ва 65-70 % ҳаво намлиги шароитида сақланади.</a:t>
            </a:r>
            <a:endParaRPr lang="ru-RU" sz="2200" dirty="0" smtClean="0"/>
          </a:p>
        </p:txBody>
      </p:sp>
      <p:pic>
        <p:nvPicPr>
          <p:cNvPr id="6146" name="Picture 2" descr="Картинки по запросу"/>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8029" y="793849"/>
            <a:ext cx="2857500" cy="242887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8029" y="3573016"/>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ЛУК РЕПЧАТЫЙ . ВЫРАЩИВАНИЕ ЛУКА РЕПЧАТОГО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1800" y="4773166"/>
            <a:ext cx="2238375" cy="1885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a:bodyPr>
          <a:lstStyle/>
          <a:p>
            <a:pPr algn="ctr">
              <a:defRPr/>
            </a:pPr>
            <a:r>
              <a:rPr lang="ru-RU" sz="2000" b="1" dirty="0" err="1">
                <a:effectLst/>
              </a:rPr>
              <a:t>Кўчат</a:t>
            </a:r>
            <a:r>
              <a:rPr lang="ru-RU" sz="2000" b="1" dirty="0">
                <a:effectLst/>
              </a:rPr>
              <a:t> </a:t>
            </a:r>
            <a:r>
              <a:rPr lang="ru-RU" sz="2000" b="1" dirty="0" err="1">
                <a:effectLst/>
              </a:rPr>
              <a:t>қилиб</a:t>
            </a:r>
            <a:r>
              <a:rPr lang="ru-RU" sz="2000" b="1" dirty="0">
                <a:effectLst/>
              </a:rPr>
              <a:t> </a:t>
            </a:r>
            <a:r>
              <a:rPr lang="ru-RU" sz="2000" b="1" dirty="0" err="1">
                <a:effectLst/>
              </a:rPr>
              <a:t>пиёз</a:t>
            </a:r>
            <a:r>
              <a:rPr lang="ru-RU" sz="2000" b="1" dirty="0">
                <a:effectLst/>
              </a:rPr>
              <a:t> </a:t>
            </a:r>
            <a:r>
              <a:rPr lang="ru-RU" sz="2000" b="1" dirty="0" err="1">
                <a:effectLst/>
              </a:rPr>
              <a:t>етиштириш</a:t>
            </a:r>
            <a:r>
              <a:rPr lang="ru-RU" sz="2000" b="1" dirty="0">
                <a:effectLst/>
              </a:rPr>
              <a:t>.</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fontAlgn="base" hangingPunct="0"/>
            <a:r>
              <a:rPr lang="uz-Cyrl-UZ" sz="2800" dirty="0"/>
              <a:t>Пиёзнинг кечпишар навлари, баъзан кўчатдан етиштирилади. Бунинг учун пиёз уруғи кўчат қилишдан бир ярим икки ой илгари ярим иссиқ  кўчатхоналарга, ҳар бир квадрат метр майдонга 20-25 граммдан ивитилган ҳамда нишлатилган ҳолда экилади. Майсалар парник ҳароратини кундузи 20-250С ва кечаси 8-100С қилиб туриш ҳамда ягона қилиш ва суғориш йўли билан парвариш қилинади.</a:t>
            </a:r>
          </a:p>
          <a:p>
            <a:pPr algn="just" fontAlgn="base" hangingPunct="0"/>
            <a:r>
              <a:rPr lang="uz-Cyrl-UZ" sz="2800" dirty="0"/>
              <a:t>Кўчат 2-3 та барг чиқарганда далага ўтказишга тайёр бўлади.</a:t>
            </a:r>
            <a:endParaRPr lang="ru-RU" sz="2800" dirty="0"/>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1155" y="918983"/>
            <a:ext cx="2652845" cy="270435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8538" y="4221088"/>
            <a:ext cx="2460142" cy="22291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786182" y="142852"/>
            <a:ext cx="5143536" cy="652463"/>
          </a:xfrm>
        </p:spPr>
        <p:style>
          <a:lnRef idx="1">
            <a:schemeClr val="dk1"/>
          </a:lnRef>
          <a:fillRef idx="2">
            <a:schemeClr val="dk1"/>
          </a:fillRef>
          <a:effectRef idx="1">
            <a:schemeClr val="dk1"/>
          </a:effectRef>
          <a:fontRef idx="minor">
            <a:schemeClr val="dk1"/>
          </a:fontRef>
        </p:style>
        <p:txBody>
          <a:bodyPr/>
          <a:lstStyle/>
          <a:p>
            <a:pPr eaLnBrk="1" hangingPunct="1">
              <a:defRPr/>
            </a:pPr>
            <a:r>
              <a:rPr lang="ru-RU" sz="3200" b="1" i="1" dirty="0" err="1">
                <a:solidFill>
                  <a:srgbClr val="0000FF"/>
                </a:solidFill>
                <a:latin typeface="Times New Roman" pitchFamily="18" charset="0"/>
                <a:cs typeface="Times New Roman" pitchFamily="18" charset="0"/>
              </a:rPr>
              <a:t>Барра</a:t>
            </a:r>
            <a:r>
              <a:rPr lang="ru-RU" sz="3200" b="1" i="1" dirty="0">
                <a:solidFill>
                  <a:srgbClr val="0000FF"/>
                </a:solidFill>
                <a:latin typeface="Times New Roman" pitchFamily="18" charset="0"/>
                <a:cs typeface="Times New Roman" pitchFamily="18" charset="0"/>
              </a:rPr>
              <a:t> </a:t>
            </a:r>
            <a:r>
              <a:rPr lang="ru-RU" sz="3200" b="1" i="1" dirty="0" err="1">
                <a:solidFill>
                  <a:srgbClr val="0000FF"/>
                </a:solidFill>
                <a:latin typeface="Times New Roman" pitchFamily="18" charset="0"/>
                <a:cs typeface="Times New Roman" pitchFamily="18" charset="0"/>
              </a:rPr>
              <a:t>пиёз</a:t>
            </a:r>
            <a:r>
              <a:rPr lang="ru-RU" sz="3200" b="1" i="1" dirty="0">
                <a:solidFill>
                  <a:srgbClr val="0000FF"/>
                </a:solidFill>
                <a:latin typeface="Times New Roman" pitchFamily="18" charset="0"/>
                <a:cs typeface="Times New Roman" pitchFamily="18" charset="0"/>
              </a:rPr>
              <a:t> </a:t>
            </a:r>
            <a:r>
              <a:rPr lang="ru-RU" sz="3200" b="1" i="1" dirty="0" err="1">
                <a:solidFill>
                  <a:srgbClr val="0000FF"/>
                </a:solidFill>
                <a:latin typeface="Times New Roman" pitchFamily="18" charset="0"/>
                <a:cs typeface="Times New Roman" pitchFamily="18" charset="0"/>
              </a:rPr>
              <a:t>етиштириш</a:t>
            </a:r>
            <a:r>
              <a:rPr lang="ru-RU" sz="3200" b="1" i="1" dirty="0">
                <a:solidFill>
                  <a:srgbClr val="0000FF"/>
                </a:solidFill>
                <a:latin typeface="Times New Roman" pitchFamily="18" charset="0"/>
                <a:cs typeface="Times New Roman" pitchFamily="18" charset="0"/>
              </a:rPr>
              <a:t>.</a:t>
            </a:r>
            <a:endParaRPr lang="ru-RU" sz="3200" i="1" dirty="0" smtClean="0">
              <a:solidFill>
                <a:srgbClr val="0000FF"/>
              </a:solidFill>
              <a:latin typeface="Times New Roman" pitchFamily="18" charset="0"/>
              <a:cs typeface="Times New Roman" pitchFamily="18" charset="0"/>
            </a:endParaRP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lstStyle/>
          <a:p>
            <a:pPr marL="0" indent="715963" algn="just" eaLnBrk="1" hangingPunct="1">
              <a:lnSpc>
                <a:spcPct val="80000"/>
              </a:lnSpc>
            </a:pPr>
            <a:r>
              <a:rPr lang="ru-RU" sz="1800" dirty="0" err="1"/>
              <a:t>Барра</a:t>
            </a:r>
            <a:r>
              <a:rPr lang="ru-RU" sz="1800" dirty="0"/>
              <a:t> </a:t>
            </a:r>
            <a:r>
              <a:rPr lang="ru-RU" sz="1800" dirty="0" err="1"/>
              <a:t>пиёз</a:t>
            </a:r>
            <a:r>
              <a:rPr lang="ru-RU" sz="1800" dirty="0"/>
              <a:t> - </a:t>
            </a:r>
            <a:r>
              <a:rPr lang="ru-RU" sz="1800" dirty="0" err="1"/>
              <a:t>витаминли</a:t>
            </a:r>
            <a:r>
              <a:rPr lang="ru-RU" sz="1800" dirty="0"/>
              <a:t> </a:t>
            </a:r>
            <a:r>
              <a:rPr lang="ru-RU" sz="1800" dirty="0" err="1"/>
              <a:t>маҳсулот</a:t>
            </a:r>
            <a:r>
              <a:rPr lang="ru-RU" sz="1800" dirty="0"/>
              <a:t> </a:t>
            </a:r>
            <a:r>
              <a:rPr lang="ru-RU" sz="1800" dirty="0" err="1"/>
              <a:t>бўлгани</a:t>
            </a:r>
            <a:r>
              <a:rPr lang="ru-RU" sz="1800" dirty="0"/>
              <a:t> </a:t>
            </a:r>
            <a:r>
              <a:rPr lang="ru-RU" sz="1800" dirty="0" err="1"/>
              <a:t>учун</a:t>
            </a:r>
            <a:r>
              <a:rPr lang="ru-RU" sz="1800" dirty="0"/>
              <a:t> </a:t>
            </a:r>
            <a:r>
              <a:rPr lang="ru-RU" sz="1800" dirty="0" err="1"/>
              <a:t>эрта</a:t>
            </a:r>
            <a:r>
              <a:rPr lang="ru-RU" sz="1800" dirty="0"/>
              <a:t> </a:t>
            </a:r>
            <a:r>
              <a:rPr lang="ru-RU" sz="1800" dirty="0" err="1"/>
              <a:t>баҳорда</a:t>
            </a:r>
            <a:r>
              <a:rPr lang="ru-RU" sz="1800" dirty="0"/>
              <a:t>, </a:t>
            </a:r>
            <a:r>
              <a:rPr lang="ru-RU" sz="1800" dirty="0" err="1"/>
              <a:t>хали</a:t>
            </a:r>
            <a:r>
              <a:rPr lang="ru-RU" sz="1800" dirty="0"/>
              <a:t> </a:t>
            </a:r>
            <a:r>
              <a:rPr lang="ru-RU" sz="1800" dirty="0" err="1"/>
              <a:t>янги</a:t>
            </a:r>
            <a:r>
              <a:rPr lang="ru-RU" sz="1800" dirty="0"/>
              <a:t> </a:t>
            </a:r>
            <a:r>
              <a:rPr lang="ru-RU" sz="1800" dirty="0" err="1"/>
              <a:t>сабзавотлар</a:t>
            </a:r>
            <a:r>
              <a:rPr lang="ru-RU" sz="1800" dirty="0"/>
              <a:t> </a:t>
            </a:r>
            <a:r>
              <a:rPr lang="ru-RU" sz="1800" dirty="0" err="1"/>
              <a:t>йўқ</a:t>
            </a:r>
            <a:r>
              <a:rPr lang="ru-RU" sz="1800" dirty="0"/>
              <a:t> </a:t>
            </a:r>
            <a:r>
              <a:rPr lang="ru-RU" sz="1800" dirty="0" err="1"/>
              <a:t>вақтда</a:t>
            </a:r>
            <a:r>
              <a:rPr lang="ru-RU" sz="1800" dirty="0"/>
              <a:t> </a:t>
            </a:r>
            <a:r>
              <a:rPr lang="ru-RU" sz="1800" dirty="0" err="1"/>
              <a:t>аҳолини</a:t>
            </a:r>
            <a:r>
              <a:rPr lang="ru-RU" sz="1800" dirty="0"/>
              <a:t> у </a:t>
            </a:r>
            <a:r>
              <a:rPr lang="ru-RU" sz="1800" dirty="0" err="1"/>
              <a:t>билан</a:t>
            </a:r>
            <a:r>
              <a:rPr lang="ru-RU" sz="1800" dirty="0"/>
              <a:t> </a:t>
            </a:r>
            <a:r>
              <a:rPr lang="ru-RU" sz="1800" dirty="0" err="1"/>
              <a:t>таьминлашнинг</a:t>
            </a:r>
            <a:r>
              <a:rPr lang="ru-RU" sz="1800" dirty="0"/>
              <a:t> </a:t>
            </a:r>
            <a:r>
              <a:rPr lang="ru-RU" sz="1800" dirty="0" err="1"/>
              <a:t>аҳамияти</a:t>
            </a:r>
            <a:r>
              <a:rPr lang="ru-RU" sz="1800" dirty="0"/>
              <a:t> </a:t>
            </a:r>
            <a:r>
              <a:rPr lang="ru-RU" sz="1800" dirty="0" err="1"/>
              <a:t>катта</a:t>
            </a:r>
            <a:r>
              <a:rPr lang="ru-RU" sz="1800" dirty="0"/>
              <a:t>. </a:t>
            </a:r>
            <a:r>
              <a:rPr lang="ru-RU" sz="1800" dirty="0" err="1"/>
              <a:t>Барра</a:t>
            </a:r>
            <a:r>
              <a:rPr lang="ru-RU" sz="1800" dirty="0"/>
              <a:t> </a:t>
            </a:r>
            <a:r>
              <a:rPr lang="ru-RU" sz="1800" dirty="0" err="1"/>
              <a:t>пиёз</a:t>
            </a:r>
            <a:r>
              <a:rPr lang="ru-RU" sz="1800" dirty="0"/>
              <a:t> </a:t>
            </a:r>
            <a:r>
              <a:rPr lang="ru-RU" sz="1800" dirty="0" err="1"/>
              <a:t>далага</a:t>
            </a:r>
            <a:r>
              <a:rPr lang="ru-RU" sz="1800" dirty="0"/>
              <a:t> </a:t>
            </a:r>
            <a:r>
              <a:rPr lang="ru-RU" sz="1800" dirty="0" err="1"/>
              <a:t>уруғ</a:t>
            </a:r>
            <a:r>
              <a:rPr lang="ru-RU" sz="1800" dirty="0"/>
              <a:t> </a:t>
            </a:r>
            <a:r>
              <a:rPr lang="ru-RU" sz="1800" dirty="0" err="1"/>
              <a:t>ёки</a:t>
            </a:r>
            <a:r>
              <a:rPr lang="ru-RU" sz="1800" dirty="0"/>
              <a:t> ниш </a:t>
            </a:r>
            <a:r>
              <a:rPr lang="ru-RU" sz="1800" dirty="0" err="1"/>
              <a:t>пиёз</a:t>
            </a:r>
            <a:r>
              <a:rPr lang="ru-RU" sz="1800" dirty="0"/>
              <a:t> </a:t>
            </a:r>
            <a:r>
              <a:rPr lang="ru-RU" sz="1800" dirty="0" err="1"/>
              <a:t>экиш</a:t>
            </a:r>
            <a:r>
              <a:rPr lang="ru-RU" sz="1800" dirty="0"/>
              <a:t> </a:t>
            </a:r>
            <a:r>
              <a:rPr lang="ru-RU" sz="1800" dirty="0" err="1"/>
              <a:t>йўли</a:t>
            </a:r>
            <a:r>
              <a:rPr lang="ru-RU" sz="1800" dirty="0"/>
              <a:t> </a:t>
            </a:r>
            <a:r>
              <a:rPr lang="ru-RU" sz="1800" dirty="0" err="1"/>
              <a:t>билан</a:t>
            </a:r>
            <a:r>
              <a:rPr lang="ru-RU" sz="1800" dirty="0"/>
              <a:t> </a:t>
            </a:r>
            <a:r>
              <a:rPr lang="ru-RU" sz="1800" dirty="0" err="1"/>
              <a:t>етиштирилади</a:t>
            </a:r>
            <a:r>
              <a:rPr lang="ru-RU" sz="1800" dirty="0"/>
              <a:t>. </a:t>
            </a:r>
          </a:p>
          <a:p>
            <a:pPr marL="0" indent="715963" algn="just" eaLnBrk="1" hangingPunct="1">
              <a:lnSpc>
                <a:spcPct val="80000"/>
              </a:lnSpc>
            </a:pPr>
            <a:r>
              <a:rPr lang="ru-RU" sz="1800" dirty="0" err="1"/>
              <a:t>Барра</a:t>
            </a:r>
            <a:r>
              <a:rPr lang="ru-RU" sz="1800" dirty="0"/>
              <a:t> </a:t>
            </a:r>
            <a:r>
              <a:rPr lang="ru-RU" sz="1800" dirty="0" err="1"/>
              <a:t>пиёз</a:t>
            </a:r>
            <a:r>
              <a:rPr lang="ru-RU" sz="1800" dirty="0"/>
              <a:t> </a:t>
            </a:r>
            <a:r>
              <a:rPr lang="ru-RU" sz="1800" dirty="0" err="1"/>
              <a:t>уруғдан</a:t>
            </a:r>
            <a:r>
              <a:rPr lang="ru-RU" sz="1800" dirty="0"/>
              <a:t> </a:t>
            </a:r>
            <a:r>
              <a:rPr lang="ru-RU" sz="1800" dirty="0" err="1"/>
              <a:t>етиштирилганда</a:t>
            </a:r>
            <a:r>
              <a:rPr lang="ru-RU" sz="1800" dirty="0"/>
              <a:t> </a:t>
            </a:r>
            <a:r>
              <a:rPr lang="ru-RU" sz="1800" dirty="0" err="1"/>
              <a:t>уруғ</a:t>
            </a:r>
            <a:r>
              <a:rPr lang="ru-RU" sz="1800" dirty="0"/>
              <a:t> август </a:t>
            </a:r>
            <a:r>
              <a:rPr lang="ru-RU" sz="1800" dirty="0" err="1"/>
              <a:t>ойида</a:t>
            </a:r>
            <a:r>
              <a:rPr lang="ru-RU" sz="1800" dirty="0"/>
              <a:t>, </a:t>
            </a:r>
            <a:r>
              <a:rPr lang="ru-RU" sz="1800" dirty="0" err="1"/>
              <a:t>нишдан</a:t>
            </a:r>
            <a:r>
              <a:rPr lang="ru-RU" sz="1800" dirty="0"/>
              <a:t> </a:t>
            </a:r>
            <a:r>
              <a:rPr lang="ru-RU" sz="1800" dirty="0" err="1"/>
              <a:t>етиштирилганда</a:t>
            </a:r>
            <a:r>
              <a:rPr lang="ru-RU" sz="1800" dirty="0"/>
              <a:t> </a:t>
            </a:r>
            <a:r>
              <a:rPr lang="ru-RU" sz="1800" dirty="0" err="1"/>
              <a:t>эса</a:t>
            </a:r>
            <a:r>
              <a:rPr lang="ru-RU" sz="1800" dirty="0"/>
              <a:t> </a:t>
            </a:r>
            <a:r>
              <a:rPr lang="ru-RU" sz="1800" dirty="0" err="1"/>
              <a:t>сентябрнинг</a:t>
            </a:r>
            <a:r>
              <a:rPr lang="ru-RU" sz="1800" dirty="0"/>
              <a:t> </a:t>
            </a:r>
            <a:r>
              <a:rPr lang="ru-RU" sz="1800" dirty="0" err="1"/>
              <a:t>охири</a:t>
            </a:r>
            <a:r>
              <a:rPr lang="ru-RU" sz="1800" dirty="0"/>
              <a:t> </a:t>
            </a:r>
            <a:r>
              <a:rPr lang="ru-RU" sz="1800" dirty="0" err="1"/>
              <a:t>октябрда</a:t>
            </a:r>
            <a:r>
              <a:rPr lang="ru-RU" sz="1800" dirty="0"/>
              <a:t> </a:t>
            </a:r>
            <a:r>
              <a:rPr lang="ru-RU" sz="1800" dirty="0" err="1"/>
              <a:t>экилади</a:t>
            </a:r>
            <a:r>
              <a:rPr lang="ru-RU" sz="1800" dirty="0"/>
              <a:t>. </a:t>
            </a:r>
            <a:r>
              <a:rPr lang="ru-RU" sz="1800" dirty="0" err="1"/>
              <a:t>Пиёз</a:t>
            </a:r>
            <a:r>
              <a:rPr lang="ru-RU" sz="1800" dirty="0"/>
              <a:t> </a:t>
            </a:r>
            <a:r>
              <a:rPr lang="ru-RU" sz="1800" dirty="0" err="1"/>
              <a:t>кузда</a:t>
            </a:r>
            <a:r>
              <a:rPr lang="ru-RU" sz="1800" dirty="0"/>
              <a:t> </a:t>
            </a:r>
            <a:r>
              <a:rPr lang="ru-RU" sz="1800" dirty="0" err="1"/>
              <a:t>кўкариб</a:t>
            </a:r>
            <a:r>
              <a:rPr lang="ru-RU" sz="1800" dirty="0"/>
              <a:t> </a:t>
            </a:r>
            <a:r>
              <a:rPr lang="ru-RU" sz="1800" dirty="0" err="1"/>
              <a:t>чиқади</a:t>
            </a:r>
            <a:r>
              <a:rPr lang="ru-RU" sz="1800" dirty="0"/>
              <a:t>, </a:t>
            </a:r>
            <a:r>
              <a:rPr lang="ru-RU" sz="1800" dirty="0" err="1"/>
              <a:t>қишлайди</a:t>
            </a:r>
            <a:r>
              <a:rPr lang="ru-RU" sz="1800" dirty="0"/>
              <a:t>, апрель </a:t>
            </a:r>
            <a:r>
              <a:rPr lang="ru-RU" sz="1800" dirty="0" err="1"/>
              <a:t>ойида</a:t>
            </a:r>
            <a:r>
              <a:rPr lang="ru-RU" sz="1800" dirty="0"/>
              <a:t> </a:t>
            </a:r>
            <a:r>
              <a:rPr lang="ru-RU" sz="1800" dirty="0" err="1"/>
              <a:t>эса</a:t>
            </a:r>
            <a:r>
              <a:rPr lang="ru-RU" sz="1800" dirty="0"/>
              <a:t> </a:t>
            </a:r>
            <a:r>
              <a:rPr lang="ru-RU" sz="1800" dirty="0" err="1"/>
              <a:t>ҳосили</a:t>
            </a:r>
            <a:r>
              <a:rPr lang="ru-RU" sz="1800" dirty="0"/>
              <a:t> </a:t>
            </a:r>
            <a:r>
              <a:rPr lang="ru-RU" sz="1800" dirty="0" err="1"/>
              <a:t>йиғиб</a:t>
            </a:r>
            <a:r>
              <a:rPr lang="ru-RU" sz="1800" dirty="0"/>
              <a:t> </a:t>
            </a:r>
            <a:r>
              <a:rPr lang="ru-RU" sz="1800" dirty="0" err="1"/>
              <a:t>олинади</a:t>
            </a:r>
            <a:r>
              <a:rPr lang="ru-RU" sz="1800" dirty="0"/>
              <a:t>. </a:t>
            </a:r>
          </a:p>
          <a:p>
            <a:pPr marL="0" indent="715963" algn="just" eaLnBrk="1" hangingPunct="1">
              <a:lnSpc>
                <a:spcPct val="80000"/>
              </a:lnSpc>
            </a:pPr>
            <a:r>
              <a:rPr lang="ru-RU" sz="1800" dirty="0" err="1"/>
              <a:t>Пиёзлар</a:t>
            </a:r>
            <a:r>
              <a:rPr lang="ru-RU" sz="1800" dirty="0"/>
              <a:t> </a:t>
            </a:r>
            <a:r>
              <a:rPr lang="ru-RU" sz="1800" dirty="0" err="1"/>
              <a:t>пушталарга</a:t>
            </a:r>
            <a:r>
              <a:rPr lang="ru-RU" sz="1800" dirty="0"/>
              <a:t>, 30-40 см </a:t>
            </a:r>
            <a:r>
              <a:rPr lang="ru-RU" sz="1800" dirty="0" err="1"/>
              <a:t>кенгликдаги</a:t>
            </a:r>
            <a:r>
              <a:rPr lang="ru-RU" sz="1800" dirty="0"/>
              <a:t> </a:t>
            </a:r>
            <a:r>
              <a:rPr lang="ru-RU" sz="1800" dirty="0" err="1"/>
              <a:t>ленталарга</a:t>
            </a:r>
            <a:r>
              <a:rPr lang="ru-RU" sz="1800" dirty="0"/>
              <a:t> </a:t>
            </a:r>
            <a:r>
              <a:rPr lang="ru-RU" sz="1800" dirty="0" err="1"/>
              <a:t>экилади</a:t>
            </a:r>
            <a:r>
              <a:rPr lang="ru-RU" sz="1800" dirty="0"/>
              <a:t>. Лента </a:t>
            </a:r>
            <a:r>
              <a:rPr lang="ru-RU" sz="1800" dirty="0" err="1"/>
              <a:t>орасига</a:t>
            </a:r>
            <a:r>
              <a:rPr lang="ru-RU" sz="1800" dirty="0"/>
              <a:t> </a:t>
            </a:r>
            <a:r>
              <a:rPr lang="ru-RU" sz="1800" dirty="0" err="1"/>
              <a:t>уруғ</a:t>
            </a:r>
            <a:r>
              <a:rPr lang="ru-RU" sz="1800" dirty="0"/>
              <a:t> </a:t>
            </a:r>
            <a:r>
              <a:rPr lang="ru-RU" sz="1800" dirty="0" err="1"/>
              <a:t>ёки</a:t>
            </a:r>
            <a:r>
              <a:rPr lang="ru-RU" sz="1800" dirty="0"/>
              <a:t> </a:t>
            </a:r>
            <a:r>
              <a:rPr lang="ru-RU" sz="1800" dirty="0" err="1"/>
              <a:t>майда</a:t>
            </a:r>
            <a:r>
              <a:rPr lang="ru-RU" sz="1800" dirty="0"/>
              <a:t> </a:t>
            </a:r>
            <a:r>
              <a:rPr lang="ru-RU" sz="1800" dirty="0" err="1"/>
              <a:t>пиёз</a:t>
            </a:r>
            <a:r>
              <a:rPr lang="ru-RU" sz="1800" dirty="0"/>
              <a:t> </a:t>
            </a:r>
            <a:r>
              <a:rPr lang="ru-RU" sz="1800" dirty="0" err="1"/>
              <a:t>сочилади</a:t>
            </a:r>
            <a:r>
              <a:rPr lang="ru-RU" sz="1800" dirty="0"/>
              <a:t> </a:t>
            </a:r>
            <a:r>
              <a:rPr lang="ru-RU" sz="1800" dirty="0" err="1"/>
              <a:t>ва</a:t>
            </a:r>
            <a:r>
              <a:rPr lang="ru-RU" sz="1800" dirty="0"/>
              <a:t> </a:t>
            </a:r>
            <a:r>
              <a:rPr lang="ru-RU" sz="1800" dirty="0" err="1"/>
              <a:t>тупроқ</a:t>
            </a:r>
            <a:r>
              <a:rPr lang="ru-RU" sz="1800" dirty="0"/>
              <a:t> </a:t>
            </a:r>
            <a:r>
              <a:rPr lang="ru-RU" sz="1800" dirty="0" err="1"/>
              <a:t>ёки</a:t>
            </a:r>
            <a:r>
              <a:rPr lang="ru-RU" sz="1800" dirty="0"/>
              <a:t> </a:t>
            </a:r>
            <a:r>
              <a:rPr lang="ru-RU" sz="1800" dirty="0" err="1"/>
              <a:t>чиринди</a:t>
            </a:r>
            <a:r>
              <a:rPr lang="ru-RU" sz="1800" dirty="0"/>
              <a:t> </a:t>
            </a:r>
            <a:r>
              <a:rPr lang="ru-RU" sz="1800" dirty="0" err="1"/>
              <a:t>билан</a:t>
            </a:r>
            <a:r>
              <a:rPr lang="ru-RU" sz="1800" dirty="0"/>
              <a:t> </a:t>
            </a:r>
            <a:r>
              <a:rPr lang="ru-RU" sz="1800" dirty="0" err="1"/>
              <a:t>кўмилади</a:t>
            </a:r>
            <a:r>
              <a:rPr lang="ru-RU" sz="1800" dirty="0"/>
              <a:t>. </a:t>
            </a:r>
            <a:r>
              <a:rPr lang="ru-RU" sz="1800" dirty="0" err="1"/>
              <a:t>Йирик</a:t>
            </a:r>
            <a:r>
              <a:rPr lang="ru-RU" sz="1800" dirty="0"/>
              <a:t> </a:t>
            </a:r>
            <a:r>
              <a:rPr lang="ru-RU" sz="1800" dirty="0" err="1"/>
              <a:t>пиёзбошлар</a:t>
            </a:r>
            <a:r>
              <a:rPr lang="ru-RU" sz="1800" dirty="0"/>
              <a:t> </a:t>
            </a:r>
            <a:r>
              <a:rPr lang="ru-RU" sz="1800" dirty="0" err="1"/>
              <a:t>тупроқа</a:t>
            </a:r>
            <a:r>
              <a:rPr lang="ru-RU" sz="1800" dirty="0"/>
              <a:t> </a:t>
            </a:r>
            <a:r>
              <a:rPr lang="ru-RU" sz="1800" dirty="0" err="1"/>
              <a:t>ботириб</a:t>
            </a:r>
            <a:r>
              <a:rPr lang="ru-RU" sz="1800" dirty="0"/>
              <a:t> </a:t>
            </a:r>
            <a:r>
              <a:rPr lang="ru-RU" sz="1800" dirty="0" err="1"/>
              <a:t>ўтқазилади</a:t>
            </a:r>
            <a:r>
              <a:rPr lang="ru-RU" sz="1800" dirty="0"/>
              <a:t>. </a:t>
            </a:r>
            <a:r>
              <a:rPr lang="ru-RU" sz="1800" dirty="0" err="1"/>
              <a:t>Катта</a:t>
            </a:r>
            <a:r>
              <a:rPr lang="ru-RU" sz="1800" dirty="0"/>
              <a:t> </a:t>
            </a:r>
            <a:r>
              <a:rPr lang="ru-RU" sz="1800" dirty="0" err="1"/>
              <a:t>майдонларда</a:t>
            </a:r>
            <a:r>
              <a:rPr lang="ru-RU" sz="1800" dirty="0"/>
              <a:t> </a:t>
            </a:r>
            <a:r>
              <a:rPr lang="ru-RU" sz="1800" dirty="0" err="1"/>
              <a:t>пиёз</a:t>
            </a:r>
            <a:r>
              <a:rPr lang="ru-RU" sz="1800" dirty="0"/>
              <a:t> дон-</a:t>
            </a:r>
            <a:r>
              <a:rPr lang="ru-RU" sz="1800" dirty="0" err="1"/>
              <a:t>сабзавот</a:t>
            </a:r>
            <a:r>
              <a:rPr lang="ru-RU" sz="1800" dirty="0"/>
              <a:t> </a:t>
            </a:r>
            <a:r>
              <a:rPr lang="ru-RU" sz="1800" dirty="0" err="1"/>
              <a:t>сеялкаси</a:t>
            </a:r>
            <a:r>
              <a:rPr lang="ru-RU" sz="1800" dirty="0"/>
              <a:t> 35-40 см </a:t>
            </a:r>
            <a:r>
              <a:rPr lang="ru-RU" sz="1800" dirty="0" err="1"/>
              <a:t>кенгликдаги</a:t>
            </a:r>
            <a:r>
              <a:rPr lang="ru-RU" sz="1800" dirty="0"/>
              <a:t> </a:t>
            </a:r>
            <a:r>
              <a:rPr lang="ru-RU" sz="1800" dirty="0" err="1"/>
              <a:t>ленталарга</a:t>
            </a:r>
            <a:r>
              <a:rPr lang="ru-RU" sz="1800" dirty="0"/>
              <a:t> </a:t>
            </a:r>
            <a:r>
              <a:rPr lang="ru-RU" sz="1800" dirty="0" err="1"/>
              <a:t>экилади</a:t>
            </a:r>
            <a:r>
              <a:rPr lang="ru-RU" sz="1800" dirty="0"/>
              <a:t>. Бунда сеялка </a:t>
            </a:r>
            <a:r>
              <a:rPr lang="ru-RU" sz="1800" dirty="0" err="1"/>
              <a:t>сошниклари</a:t>
            </a:r>
            <a:r>
              <a:rPr lang="ru-RU" sz="1800" dirty="0"/>
              <a:t> </a:t>
            </a:r>
            <a:r>
              <a:rPr lang="ru-RU" sz="1800" dirty="0" err="1"/>
              <a:t>бир-бирига</a:t>
            </a:r>
            <a:r>
              <a:rPr lang="ru-RU" sz="1800" dirty="0"/>
              <a:t> </a:t>
            </a:r>
            <a:r>
              <a:rPr lang="ru-RU" sz="1800" dirty="0" err="1"/>
              <a:t>яқинроқ</a:t>
            </a:r>
            <a:r>
              <a:rPr lang="ru-RU" sz="1800" dirty="0"/>
              <a:t> (7-8 см) </a:t>
            </a:r>
            <a:r>
              <a:rPr lang="ru-RU" sz="1800" dirty="0" err="1"/>
              <a:t>ўрнатилади</a:t>
            </a:r>
            <a:r>
              <a:rPr lang="ru-RU" sz="1800" dirty="0"/>
              <a:t>. </a:t>
            </a:r>
            <a:r>
              <a:rPr lang="ru-RU" sz="1800" dirty="0" err="1"/>
              <a:t>Ҳар</a:t>
            </a:r>
            <a:r>
              <a:rPr lang="ru-RU" sz="1800" dirty="0"/>
              <a:t> гектар </a:t>
            </a:r>
            <a:r>
              <a:rPr lang="ru-RU" sz="1800" dirty="0" err="1"/>
              <a:t>ерга</a:t>
            </a:r>
            <a:r>
              <a:rPr lang="ru-RU" sz="1800" dirty="0"/>
              <a:t> 25-30 кг </a:t>
            </a:r>
            <a:r>
              <a:rPr lang="ru-RU" sz="1800" dirty="0" err="1"/>
              <a:t>уруғ</a:t>
            </a:r>
            <a:r>
              <a:rPr lang="ru-RU" sz="1800" dirty="0"/>
              <a:t> </a:t>
            </a:r>
            <a:r>
              <a:rPr lang="ru-RU" sz="1800" dirty="0" err="1"/>
              <a:t>ёки</a:t>
            </a:r>
            <a:r>
              <a:rPr lang="ru-RU" sz="1800" dirty="0"/>
              <a:t> 2-4 т </a:t>
            </a:r>
            <a:r>
              <a:rPr lang="ru-RU" sz="1800" dirty="0" err="1"/>
              <a:t>майда</a:t>
            </a:r>
            <a:r>
              <a:rPr lang="ru-RU" sz="1800" dirty="0"/>
              <a:t> </a:t>
            </a:r>
            <a:r>
              <a:rPr lang="ru-RU" sz="1800" dirty="0" err="1"/>
              <a:t>пиёзбош</a:t>
            </a:r>
            <a:r>
              <a:rPr lang="ru-RU" sz="1800" dirty="0"/>
              <a:t> </a:t>
            </a:r>
            <a:r>
              <a:rPr lang="ru-RU" sz="1800" dirty="0" err="1"/>
              <a:t>экилади</a:t>
            </a:r>
            <a:r>
              <a:rPr lang="ru-RU" sz="1800" dirty="0"/>
              <a:t>.</a:t>
            </a:r>
          </a:p>
          <a:p>
            <a:pPr marL="0" indent="715963" algn="just" eaLnBrk="1" hangingPunct="1">
              <a:lnSpc>
                <a:spcPct val="80000"/>
              </a:lnSpc>
            </a:pPr>
            <a:endParaRPr lang="ru-RU" sz="1400" dirty="0" smtClean="0"/>
          </a:p>
        </p:txBody>
      </p:sp>
      <p:pic>
        <p:nvPicPr>
          <p:cNvPr id="8194" name="Picture 2" descr="Картинки по запросу лук пос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000108"/>
            <a:ext cx="2677342" cy="191893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154" y="3327742"/>
            <a:ext cx="2579331" cy="31718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642942"/>
          </a:xfrm>
        </p:spPr>
        <p:style>
          <a:lnRef idx="1">
            <a:schemeClr val="accent6"/>
          </a:lnRef>
          <a:fillRef idx="3">
            <a:schemeClr val="accent6"/>
          </a:fillRef>
          <a:effectRef idx="2">
            <a:schemeClr val="accent6"/>
          </a:effectRef>
          <a:fontRef idx="minor">
            <a:schemeClr val="lt1"/>
          </a:fontRef>
        </p:style>
        <p:txBody>
          <a:bodyPr/>
          <a:lstStyle/>
          <a:p>
            <a:r>
              <a:rPr lang="ru-RU" sz="2800" b="1" dirty="0"/>
              <a:t>Бош </a:t>
            </a:r>
            <a:r>
              <a:rPr lang="ru-RU" sz="2800" b="1" dirty="0" err="1"/>
              <a:t>пиёз</a:t>
            </a:r>
            <a:r>
              <a:rPr lang="ru-RU" sz="2800" b="1" dirty="0"/>
              <a:t> </a:t>
            </a:r>
            <a:r>
              <a:rPr lang="ru-RU" sz="2800" b="1" dirty="0" err="1"/>
              <a:t>уруғи</a:t>
            </a:r>
            <a:r>
              <a:rPr lang="ru-RU" sz="2800" b="1" dirty="0"/>
              <a:t>  </a:t>
            </a:r>
            <a:r>
              <a:rPr lang="ru-RU" sz="2800" b="1" dirty="0" err="1"/>
              <a:t>етиштириш</a:t>
            </a:r>
            <a:r>
              <a:rPr lang="ru-RU" sz="2800" b="1" dirty="0"/>
              <a:t> </a:t>
            </a:r>
            <a:r>
              <a:rPr lang="ru-RU" sz="2800" b="1" dirty="0" err="1"/>
              <a:t>технологияси</a:t>
            </a:r>
            <a:endParaRPr lang="ru-RU" sz="2800" b="1" dirty="0"/>
          </a:p>
        </p:txBody>
      </p:sp>
      <p:sp>
        <p:nvSpPr>
          <p:cNvPr id="270339" name="Rectangle 3"/>
          <p:cNvSpPr>
            <a:spLocks noGrp="1" noChangeArrowheads="1"/>
          </p:cNvSpPr>
          <p:nvPr>
            <p:ph idx="1"/>
          </p:nvPr>
        </p:nvSpPr>
        <p:spPr>
          <a:xfrm>
            <a:off x="80994" y="785794"/>
            <a:ext cx="8991600" cy="2357454"/>
          </a:xfrm>
        </p:spPr>
        <p:txBody>
          <a:bodyPr>
            <a:noAutofit/>
          </a:bodyPr>
          <a:lstStyle/>
          <a:p>
            <a:r>
              <a:rPr lang="uz-Cyrl-UZ" sz="1600" dirty="0"/>
              <a:t>Биринчи йил уруғлик пиёзбош етиштириш учун уруғ эрта баҳорда экилиб, одатдаги технология асосида сифатли парвариш қилинади. Уруғлик учун яхши етилган, йириклиги ўртача, шакли ва ранги навга хос пиёзбошлари танлаб олинади. Уруғлик пиёзбошлар 2-80С ҳароратда 70-80 ҳаво намлигида қоронғи жойларда яхши </a:t>
            </a:r>
            <a:r>
              <a:rPr lang="uz-Cyrl-UZ" sz="1600" dirty="0" smtClean="0"/>
              <a:t>сақланади</a:t>
            </a:r>
          </a:p>
          <a:p>
            <a:r>
              <a:rPr lang="ru-RU" sz="1600" b="1" dirty="0" err="1"/>
              <a:t>Жой</a:t>
            </a:r>
            <a:r>
              <a:rPr lang="ru-RU" sz="1600" b="1" dirty="0"/>
              <a:t> </a:t>
            </a:r>
            <a:r>
              <a:rPr lang="ru-RU" sz="1600" b="1" dirty="0" err="1"/>
              <a:t>танлаш</a:t>
            </a:r>
            <a:r>
              <a:rPr lang="ru-RU" sz="1600" b="1" dirty="0"/>
              <a:t>.</a:t>
            </a:r>
            <a:r>
              <a:rPr lang="ru-RU" sz="1600" dirty="0"/>
              <a:t> </a:t>
            </a:r>
            <a:r>
              <a:rPr lang="ru-RU" sz="1600" dirty="0" err="1"/>
              <a:t>Кейинги</a:t>
            </a:r>
            <a:r>
              <a:rPr lang="ru-RU" sz="1600" dirty="0"/>
              <a:t> 3 </a:t>
            </a:r>
            <a:r>
              <a:rPr lang="ru-RU" sz="1600" dirty="0" err="1"/>
              <a:t>йилда</a:t>
            </a:r>
            <a:r>
              <a:rPr lang="ru-RU" sz="1600" dirty="0"/>
              <a:t> </a:t>
            </a:r>
            <a:r>
              <a:rPr lang="ru-RU" sz="1600" dirty="0" err="1"/>
              <a:t>пиёз</a:t>
            </a:r>
            <a:r>
              <a:rPr lang="ru-RU" sz="1600" dirty="0"/>
              <a:t> </a:t>
            </a:r>
            <a:r>
              <a:rPr lang="ru-RU" sz="1600" dirty="0" err="1"/>
              <a:t>экилмаган</a:t>
            </a:r>
            <a:r>
              <a:rPr lang="ru-RU" sz="1600" dirty="0"/>
              <a:t> дала </a:t>
            </a:r>
            <a:r>
              <a:rPr lang="ru-RU" sz="1600" dirty="0" err="1"/>
              <a:t>бегона</a:t>
            </a:r>
            <a:r>
              <a:rPr lang="ru-RU" sz="1600" dirty="0"/>
              <a:t> </a:t>
            </a:r>
            <a:r>
              <a:rPr lang="ru-RU" sz="1600" dirty="0" err="1"/>
              <a:t>ўтлардан</a:t>
            </a:r>
            <a:r>
              <a:rPr lang="ru-RU" sz="1600" dirty="0"/>
              <a:t> </a:t>
            </a:r>
            <a:r>
              <a:rPr lang="ru-RU" sz="1600" dirty="0" err="1"/>
              <a:t>тоза</a:t>
            </a:r>
            <a:r>
              <a:rPr lang="ru-RU" sz="1600" dirty="0"/>
              <a:t> </a:t>
            </a:r>
            <a:r>
              <a:rPr lang="ru-RU" sz="1600" dirty="0" err="1"/>
              <a:t>ва</a:t>
            </a:r>
            <a:r>
              <a:rPr lang="ru-RU" sz="1600" dirty="0"/>
              <a:t> </a:t>
            </a:r>
            <a:r>
              <a:rPr lang="ru-RU" sz="1600" dirty="0" err="1"/>
              <a:t>унумдор</a:t>
            </a:r>
            <a:r>
              <a:rPr lang="ru-RU" sz="1600" dirty="0"/>
              <a:t> </a:t>
            </a:r>
            <a:r>
              <a:rPr lang="ru-RU" sz="1600" dirty="0" err="1"/>
              <a:t>бўлиши</a:t>
            </a:r>
            <a:r>
              <a:rPr lang="ru-RU" sz="1600" dirty="0"/>
              <a:t> </a:t>
            </a:r>
            <a:r>
              <a:rPr lang="ru-RU" sz="1600" dirty="0" err="1"/>
              <a:t>керак</a:t>
            </a:r>
            <a:r>
              <a:rPr lang="ru-RU" sz="1600" dirty="0"/>
              <a:t>. </a:t>
            </a:r>
          </a:p>
          <a:p>
            <a:r>
              <a:rPr lang="ru-RU" sz="1600" b="1" dirty="0" err="1"/>
              <a:t>Ўғитлаш</a:t>
            </a:r>
            <a:r>
              <a:rPr lang="ru-RU" sz="1600" dirty="0"/>
              <a:t>. </a:t>
            </a:r>
            <a:r>
              <a:rPr lang="ru-RU" sz="1600" dirty="0" err="1"/>
              <a:t>Гектарига</a:t>
            </a:r>
            <a:r>
              <a:rPr lang="ru-RU" sz="1600" dirty="0"/>
              <a:t> 20-30 тонна </a:t>
            </a:r>
            <a:r>
              <a:rPr lang="ru-RU" sz="1600" dirty="0" err="1"/>
              <a:t>чириган</a:t>
            </a:r>
            <a:r>
              <a:rPr lang="ru-RU" sz="1600" dirty="0"/>
              <a:t> </a:t>
            </a:r>
            <a:r>
              <a:rPr lang="ru-RU" sz="1600" dirty="0" err="1"/>
              <a:t>гўнг</a:t>
            </a:r>
            <a:r>
              <a:rPr lang="ru-RU" sz="1600" dirty="0"/>
              <a:t> 1-1,5 п. аммиак </a:t>
            </a:r>
            <a:r>
              <a:rPr lang="ru-RU" sz="1600" dirty="0" err="1"/>
              <a:t>селитраси</a:t>
            </a:r>
            <a:r>
              <a:rPr lang="ru-RU" sz="1600" dirty="0"/>
              <a:t>, 3-5 ц суперфосфат </a:t>
            </a:r>
            <a:r>
              <a:rPr lang="ru-RU" sz="1600" dirty="0" err="1"/>
              <a:t>ҳамда</a:t>
            </a:r>
            <a:r>
              <a:rPr lang="ru-RU" sz="1600" dirty="0"/>
              <a:t> 2-3 ц калий тузи </a:t>
            </a:r>
            <a:r>
              <a:rPr lang="ru-RU" sz="1600" dirty="0" err="1"/>
              <a:t>экишгача</a:t>
            </a:r>
            <a:r>
              <a:rPr lang="ru-RU" sz="1600" dirty="0"/>
              <a:t> </a:t>
            </a:r>
            <a:r>
              <a:rPr lang="ru-RU" sz="1600" dirty="0" err="1"/>
              <a:t>берилиши</a:t>
            </a:r>
            <a:r>
              <a:rPr lang="ru-RU" sz="1600" dirty="0"/>
              <a:t> </a:t>
            </a:r>
            <a:r>
              <a:rPr lang="ru-RU" sz="1600" dirty="0" err="1"/>
              <a:t>тавсия</a:t>
            </a:r>
            <a:r>
              <a:rPr lang="ru-RU" sz="1600" dirty="0"/>
              <a:t> </a:t>
            </a:r>
            <a:r>
              <a:rPr lang="ru-RU" sz="1600" dirty="0" err="1"/>
              <a:t>этилади</a:t>
            </a:r>
            <a:r>
              <a:rPr lang="ru-RU" sz="1600" dirty="0"/>
              <a:t>. </a:t>
            </a:r>
            <a:r>
              <a:rPr lang="ru-RU" sz="1600" dirty="0" err="1"/>
              <a:t>Ўсув</a:t>
            </a:r>
            <a:r>
              <a:rPr lang="ru-RU" sz="1600" dirty="0"/>
              <a:t> </a:t>
            </a:r>
            <a:r>
              <a:rPr lang="ru-RU" sz="1600" dirty="0" err="1"/>
              <a:t>даврида</a:t>
            </a:r>
            <a:r>
              <a:rPr lang="ru-RU" sz="1600" dirty="0"/>
              <a:t> 2 марта (чин </a:t>
            </a:r>
            <a:r>
              <a:rPr lang="ru-RU" sz="1600" dirty="0" err="1"/>
              <a:t>барг</a:t>
            </a:r>
            <a:r>
              <a:rPr lang="ru-RU" sz="1600" dirty="0"/>
              <a:t> </a:t>
            </a:r>
            <a:r>
              <a:rPr lang="ru-RU" sz="1600" dirty="0" err="1"/>
              <a:t>чиқарганда</a:t>
            </a:r>
            <a:r>
              <a:rPr lang="ru-RU" sz="1600" dirty="0"/>
              <a:t> </a:t>
            </a:r>
            <a:r>
              <a:rPr lang="ru-RU" sz="1600" dirty="0" err="1"/>
              <a:t>ва</a:t>
            </a:r>
            <a:r>
              <a:rPr lang="ru-RU" sz="1600" dirty="0"/>
              <a:t> </a:t>
            </a:r>
            <a:r>
              <a:rPr lang="ru-RU" sz="1600" dirty="0" err="1"/>
              <a:t>пиёзбоши</a:t>
            </a:r>
            <a:r>
              <a:rPr lang="ru-RU" sz="1600" dirty="0"/>
              <a:t> </a:t>
            </a:r>
            <a:r>
              <a:rPr lang="ru-RU" sz="1600" dirty="0" err="1"/>
              <a:t>шакллана</a:t>
            </a:r>
            <a:r>
              <a:rPr lang="ru-RU" sz="1600" dirty="0"/>
              <a:t> </a:t>
            </a:r>
            <a:r>
              <a:rPr lang="ru-RU" sz="1600" dirty="0" err="1"/>
              <a:t>бошлаганда</a:t>
            </a:r>
            <a:r>
              <a:rPr lang="ru-RU" sz="1600" dirty="0"/>
              <a:t>) </a:t>
            </a:r>
            <a:r>
              <a:rPr lang="ru-RU" sz="1600" dirty="0" err="1"/>
              <a:t>гектарига</a:t>
            </a:r>
            <a:r>
              <a:rPr lang="ru-RU" sz="1600" dirty="0"/>
              <a:t> </a:t>
            </a:r>
            <a:r>
              <a:rPr lang="ru-RU" sz="1600" dirty="0" err="1"/>
              <a:t>ҳар</a:t>
            </a:r>
            <a:r>
              <a:rPr lang="ru-RU" sz="1600" dirty="0"/>
              <a:t> </a:t>
            </a:r>
            <a:r>
              <a:rPr lang="ru-RU" sz="1600" dirty="0" err="1"/>
              <a:t>сафар</a:t>
            </a:r>
            <a:r>
              <a:rPr lang="ru-RU" sz="1600" dirty="0"/>
              <a:t> 120-160 кг аммоний </a:t>
            </a:r>
            <a:r>
              <a:rPr lang="ru-RU" sz="1600" dirty="0" err="1"/>
              <a:t>селитраси</a:t>
            </a:r>
            <a:r>
              <a:rPr lang="ru-RU" sz="1600" dirty="0"/>
              <a:t>, 120-160 кг суперфосфат </a:t>
            </a:r>
            <a:r>
              <a:rPr lang="ru-RU" sz="1600" dirty="0" err="1"/>
              <a:t>билан</a:t>
            </a:r>
            <a:r>
              <a:rPr lang="ru-RU" sz="1600" dirty="0"/>
              <a:t> </a:t>
            </a:r>
            <a:r>
              <a:rPr lang="ru-RU" sz="1600" dirty="0" err="1"/>
              <a:t>озиқлантирилади</a:t>
            </a:r>
            <a:r>
              <a:rPr lang="ru-RU" sz="1600" dirty="0"/>
              <a:t>.</a:t>
            </a:r>
          </a:p>
          <a:p>
            <a:r>
              <a:rPr lang="ru-RU" sz="1600" b="1" dirty="0" err="1"/>
              <a:t>Экиш</a:t>
            </a:r>
            <a:r>
              <a:rPr lang="ru-RU" sz="1600" b="1" dirty="0"/>
              <a:t> </a:t>
            </a:r>
            <a:r>
              <a:rPr lang="ru-RU" sz="1600" b="1" dirty="0" err="1"/>
              <a:t>муддати</a:t>
            </a:r>
            <a:r>
              <a:rPr lang="ru-RU" sz="1600" dirty="0"/>
              <a:t>. </a:t>
            </a:r>
            <a:r>
              <a:rPr lang="ru-RU" sz="1600" dirty="0" err="1"/>
              <a:t>Уруғлик</a:t>
            </a:r>
            <a:r>
              <a:rPr lang="ru-RU" sz="1600" dirty="0"/>
              <a:t> </a:t>
            </a:r>
            <a:r>
              <a:rPr lang="ru-RU" sz="1600" dirty="0" err="1"/>
              <a:t>пиёзлар</a:t>
            </a:r>
            <a:r>
              <a:rPr lang="ru-RU" sz="1600" dirty="0"/>
              <a:t> </a:t>
            </a:r>
            <a:r>
              <a:rPr lang="ru-RU" sz="1600" dirty="0" err="1"/>
              <a:t>кузда</a:t>
            </a:r>
            <a:r>
              <a:rPr lang="ru-RU" sz="1600" dirty="0"/>
              <a:t> </a:t>
            </a:r>
            <a:r>
              <a:rPr lang="ru-RU" sz="1600" dirty="0" err="1"/>
              <a:t>ёки</a:t>
            </a:r>
            <a:r>
              <a:rPr lang="ru-RU" sz="1600" dirty="0"/>
              <a:t> </a:t>
            </a:r>
            <a:r>
              <a:rPr lang="ru-RU" sz="1600" dirty="0" err="1"/>
              <a:t>эрта</a:t>
            </a:r>
            <a:r>
              <a:rPr lang="ru-RU" sz="1600" dirty="0"/>
              <a:t> </a:t>
            </a:r>
            <a:r>
              <a:rPr lang="ru-RU" sz="1600" dirty="0" err="1"/>
              <a:t>баҳорда</a:t>
            </a:r>
            <a:r>
              <a:rPr lang="ru-RU" sz="1600" dirty="0"/>
              <a:t> </a:t>
            </a:r>
            <a:r>
              <a:rPr lang="ru-RU" sz="1600" dirty="0" err="1"/>
              <a:t>экилади</a:t>
            </a:r>
            <a:r>
              <a:rPr lang="ru-RU" sz="1600" dirty="0"/>
              <a:t>. </a:t>
            </a:r>
            <a:r>
              <a:rPr lang="ru-RU" sz="1600" dirty="0" err="1"/>
              <a:t>Лекин</a:t>
            </a:r>
            <a:r>
              <a:rPr lang="ru-RU" sz="1600" dirty="0"/>
              <a:t>, </a:t>
            </a:r>
            <a:r>
              <a:rPr lang="ru-RU" sz="1600" dirty="0" err="1"/>
              <a:t>кузда-сентябр</a:t>
            </a:r>
            <a:r>
              <a:rPr lang="ru-RU" sz="1600" dirty="0"/>
              <a:t> </a:t>
            </a:r>
            <a:r>
              <a:rPr lang="ru-RU" sz="1600" dirty="0" err="1"/>
              <a:t>охири</a:t>
            </a:r>
            <a:r>
              <a:rPr lang="ru-RU" sz="1600" dirty="0"/>
              <a:t>, </a:t>
            </a:r>
            <a:r>
              <a:rPr lang="ru-RU" sz="1600" dirty="0" err="1"/>
              <a:t>октябр</a:t>
            </a:r>
            <a:r>
              <a:rPr lang="ru-RU" sz="1600" dirty="0"/>
              <a:t> </a:t>
            </a:r>
            <a:r>
              <a:rPr lang="ru-RU" sz="1600" dirty="0" err="1"/>
              <a:t>бошларида</a:t>
            </a:r>
            <a:r>
              <a:rPr lang="ru-RU" sz="1600" dirty="0"/>
              <a:t> </a:t>
            </a:r>
            <a:r>
              <a:rPr lang="ru-RU" sz="1600" dirty="0" err="1"/>
              <a:t>экилса</a:t>
            </a:r>
            <a:r>
              <a:rPr lang="ru-RU" sz="1600" dirty="0"/>
              <a:t>, </a:t>
            </a:r>
            <a:r>
              <a:rPr lang="ru-RU" sz="1600" dirty="0" err="1"/>
              <a:t>юқори</a:t>
            </a:r>
            <a:r>
              <a:rPr lang="ru-RU" sz="1600" dirty="0"/>
              <a:t> </a:t>
            </a:r>
            <a:r>
              <a:rPr lang="ru-RU" sz="1600" dirty="0" err="1"/>
              <a:t>уруғ</a:t>
            </a:r>
            <a:r>
              <a:rPr lang="ru-RU" sz="1600" dirty="0"/>
              <a:t> </a:t>
            </a:r>
            <a:r>
              <a:rPr lang="ru-RU" sz="1600" dirty="0" err="1"/>
              <a:t>ҳосили</a:t>
            </a:r>
            <a:r>
              <a:rPr lang="ru-RU" sz="1600" dirty="0"/>
              <a:t> </a:t>
            </a:r>
            <a:r>
              <a:rPr lang="ru-RU" sz="1600" dirty="0" err="1"/>
              <a:t>олинади</a:t>
            </a:r>
            <a:r>
              <a:rPr lang="ru-RU" sz="1600" dirty="0"/>
              <a:t>. </a:t>
            </a:r>
          </a:p>
          <a:p>
            <a:endParaRPr lang="ru-RU" sz="1600" dirty="0"/>
          </a:p>
        </p:txBody>
      </p:sp>
      <p:pic>
        <p:nvPicPr>
          <p:cNvPr id="9220" name="Picture 4" descr="Картинки по запросу лук пос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4744" y="4120520"/>
            <a:ext cx="4000500" cy="276225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70" y="4150440"/>
            <a:ext cx="4057198" cy="27024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928694"/>
          </a:xfrm>
        </p:spPr>
        <p:txBody>
          <a:bodyPr>
            <a:noAutofit/>
          </a:bodyPr>
          <a:lstStyle/>
          <a:p>
            <a:pPr algn="ctr"/>
            <a:r>
              <a:rPr lang="ru-RU" sz="3200" b="1" dirty="0"/>
              <a:t>Порей </a:t>
            </a:r>
            <a:r>
              <a:rPr lang="ru-RU" sz="3200" b="1" dirty="0" err="1"/>
              <a:t>пиёз</a:t>
            </a:r>
            <a:r>
              <a:rPr lang="ru-RU" sz="3200" b="1" dirty="0"/>
              <a:t> </a:t>
            </a:r>
            <a:r>
              <a:rPr lang="en-US" sz="3200" b="1" dirty="0"/>
              <a:t>(Allium </a:t>
            </a:r>
            <a:r>
              <a:rPr lang="en-US" sz="3200" b="1" dirty="0" err="1"/>
              <a:t>porrum</a:t>
            </a:r>
            <a:r>
              <a:rPr lang="en-US" sz="3200" b="1" dirty="0"/>
              <a:t> L.)</a:t>
            </a:r>
            <a:r>
              <a:rPr lang="en-US" sz="3200" dirty="0"/>
              <a:t> </a:t>
            </a:r>
            <a:endParaRPr lang="ru-RU" sz="3200"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214282" y="1214422"/>
            <a:ext cx="8715436" cy="2357454"/>
          </a:xfrm>
        </p:spPr>
        <p:txBody>
          <a:bodyPr>
            <a:normAutofit fontScale="70000" lnSpcReduction="20000"/>
          </a:bodyPr>
          <a:lstStyle/>
          <a:p>
            <a:r>
              <a:rPr lang="ru-RU" sz="2800" dirty="0" err="1"/>
              <a:t>Икки</a:t>
            </a:r>
            <a:r>
              <a:rPr lang="ru-RU" sz="2800" dirty="0"/>
              <a:t> </a:t>
            </a:r>
            <a:r>
              <a:rPr lang="ru-RU" sz="2800" dirty="0" err="1"/>
              <a:t>йиллик</a:t>
            </a:r>
            <a:r>
              <a:rPr lang="ru-RU" sz="2800" dirty="0"/>
              <a:t> </a:t>
            </a:r>
            <a:r>
              <a:rPr lang="ru-RU" sz="2800" dirty="0" err="1"/>
              <a:t>ўсимлик</a:t>
            </a:r>
            <a:r>
              <a:rPr lang="en-US" sz="2800" dirty="0"/>
              <a:t>. </a:t>
            </a:r>
            <a:r>
              <a:rPr lang="ru-RU" sz="2800" dirty="0" err="1"/>
              <a:t>Биринчи</a:t>
            </a:r>
            <a:r>
              <a:rPr lang="ru-RU" sz="2800" dirty="0"/>
              <a:t> </a:t>
            </a:r>
            <a:r>
              <a:rPr lang="ru-RU" sz="2800" dirty="0" err="1"/>
              <a:t>йили</a:t>
            </a:r>
            <a:r>
              <a:rPr lang="ru-RU" sz="2800" dirty="0"/>
              <a:t> </a:t>
            </a:r>
            <a:r>
              <a:rPr lang="ru-RU" sz="2800" dirty="0" err="1"/>
              <a:t>майда</a:t>
            </a:r>
            <a:r>
              <a:rPr lang="en-US" sz="2800" dirty="0"/>
              <a:t>, </a:t>
            </a:r>
            <a:r>
              <a:rPr lang="ru-RU" sz="2800" dirty="0" err="1"/>
              <a:t>узунчоқ</a:t>
            </a:r>
            <a:r>
              <a:rPr lang="en-US" sz="2800" dirty="0"/>
              <a:t>, </a:t>
            </a:r>
            <a:r>
              <a:rPr lang="ru-RU" sz="2800" dirty="0" err="1"/>
              <a:t>йўғонлашган</a:t>
            </a:r>
            <a:r>
              <a:rPr lang="ru-RU" sz="2800" dirty="0"/>
              <a:t> </a:t>
            </a:r>
            <a:r>
              <a:rPr lang="ru-RU" sz="2800" dirty="0" err="1"/>
              <a:t>сохта</a:t>
            </a:r>
            <a:r>
              <a:rPr lang="ru-RU" sz="2800" dirty="0"/>
              <a:t> </a:t>
            </a:r>
            <a:r>
              <a:rPr lang="ru-RU" sz="2800" dirty="0" err="1"/>
              <a:t>пояга</a:t>
            </a:r>
            <a:r>
              <a:rPr lang="ru-RU" sz="2800" dirty="0"/>
              <a:t> </a:t>
            </a:r>
            <a:r>
              <a:rPr lang="ru-RU" sz="2800" dirty="0" err="1"/>
              <a:t>туташган</a:t>
            </a:r>
            <a:r>
              <a:rPr lang="ru-RU" sz="2800" dirty="0"/>
              <a:t> </a:t>
            </a:r>
            <a:r>
              <a:rPr lang="ru-RU" sz="2800" dirty="0" err="1"/>
              <a:t>бошпиёз</a:t>
            </a:r>
            <a:r>
              <a:rPr lang="ru-RU" sz="2800" dirty="0"/>
              <a:t> </a:t>
            </a:r>
            <a:r>
              <a:rPr lang="ru-RU" sz="2800" dirty="0" err="1"/>
              <a:t>ва</a:t>
            </a:r>
            <a:r>
              <a:rPr lang="ru-RU" sz="2800" dirty="0"/>
              <a:t> </a:t>
            </a:r>
            <a:r>
              <a:rPr lang="ru-RU" sz="2800" dirty="0" err="1"/>
              <a:t>узун</a:t>
            </a:r>
            <a:r>
              <a:rPr lang="ru-RU" sz="2800" dirty="0"/>
              <a:t> </a:t>
            </a:r>
            <a:r>
              <a:rPr lang="ru-RU" sz="2800" dirty="0" err="1"/>
              <a:t>ясси</a:t>
            </a:r>
            <a:r>
              <a:rPr lang="ru-RU" sz="2800" dirty="0"/>
              <a:t> </a:t>
            </a:r>
            <a:r>
              <a:rPr lang="ru-RU" sz="2800" dirty="0" err="1"/>
              <a:t>барглар</a:t>
            </a:r>
            <a:r>
              <a:rPr lang="ru-RU" sz="2800" dirty="0"/>
              <a:t> </a:t>
            </a:r>
            <a:r>
              <a:rPr lang="ru-RU" sz="2800" dirty="0" err="1"/>
              <a:t>ҳосил</a:t>
            </a:r>
            <a:r>
              <a:rPr lang="ru-RU" sz="2800" dirty="0"/>
              <a:t> </a:t>
            </a:r>
            <a:r>
              <a:rPr lang="ru-RU" sz="2800" dirty="0" err="1"/>
              <a:t>қилади</a:t>
            </a:r>
            <a:r>
              <a:rPr lang="ru-RU" sz="2800" dirty="0"/>
              <a:t> </a:t>
            </a:r>
            <a:r>
              <a:rPr lang="en-US" sz="2800" dirty="0"/>
              <a:t>(</a:t>
            </a:r>
            <a:r>
              <a:rPr lang="uz-Cyrl-UZ" sz="2800" dirty="0"/>
              <a:t>89</a:t>
            </a:r>
            <a:r>
              <a:rPr lang="en-US" sz="2800" dirty="0"/>
              <a:t>-</a:t>
            </a:r>
            <a:r>
              <a:rPr lang="ru-RU" sz="2800" dirty="0" err="1"/>
              <a:t>расм</a:t>
            </a:r>
            <a:r>
              <a:rPr lang="en-US" sz="2800" dirty="0"/>
              <a:t>). </a:t>
            </a:r>
            <a:endParaRPr lang="ru-RU" sz="2800" dirty="0"/>
          </a:p>
          <a:p>
            <a:r>
              <a:rPr lang="uz-Cyrl-UZ" sz="2800" dirty="0"/>
              <a:t>Иккинчи йил пиёзбошдан гулпоя чиқариб, йирик гултўплам-уруғ беради. Порей пиёз биокимёвий таркиби оддий бошпиёзга ўхшаш, лекин мазаси ва ҳиди ўзига хос бўлиши билан фарқланади. Ёш ўсимликлари озиқ-овқатга бутунлигича, етилган (пишган) ларининг эса фақат сохта пояси истеъмол қилинади. </a:t>
            </a:r>
            <a:endParaRPr lang="ru-RU" sz="2800" dirty="0"/>
          </a:p>
        </p:txBody>
      </p:sp>
      <p:pic>
        <p:nvPicPr>
          <p:cNvPr id="10242" name="Picture 2" descr="Картинки по запросу лук пос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356992"/>
            <a:ext cx="4949577" cy="33026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a:t> </a:t>
            </a:r>
            <a:endParaRPr lang="ru-RU">
              <a:solidFill>
                <a:srgbClr val="00B050"/>
              </a:solidFill>
            </a:endParaRPr>
          </a:p>
        </p:txBody>
      </p:sp>
      <p:graphicFrame>
        <p:nvGraphicFramePr>
          <p:cNvPr id="12" name="Схема 11"/>
          <p:cNvGraphicFramePr/>
          <p:nvPr>
            <p:extLst>
              <p:ext uri="{D42A27DB-BD31-4B8C-83A1-F6EECF244321}">
                <p14:modId xmlns:p14="http://schemas.microsoft.com/office/powerpoint/2010/main" val="1329608725"/>
              </p:ext>
            </p:extLst>
          </p:nvPr>
        </p:nvGraphicFramePr>
        <p:xfrm>
          <a:off x="0" y="-73172"/>
          <a:ext cx="9001156" cy="53743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6" name="Picture 2" descr="Картинки по запросу чеснок выращива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64288" y="4938848"/>
            <a:ext cx="1451620" cy="178269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Похожее изображение"/>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49292" y="5273505"/>
            <a:ext cx="1939653" cy="1456672"/>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Картинки по запросу чеснок выращивание"/>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83968" y="5177842"/>
            <a:ext cx="2198787" cy="16479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487060fe8a8bf6a8c78b9b02e3e9dc90e1a086"/>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_rels/theme10.xml.rels><?xml version="1.0" encoding="UTF-8" standalone="yes"?>
<Relationships xmlns="http://schemas.openxmlformats.org/package/2006/relationships"><Relationship Id="rId1" Type="http://schemas.openxmlformats.org/officeDocument/2006/relationships/image" Target="../media/image7.jpeg"/></Relationships>
</file>

<file path=ppt/theme/_rels/theme11.xml.rels><?xml version="1.0" encoding="UTF-8" standalone="yes"?>
<Relationships xmlns="http://schemas.openxmlformats.org/package/2006/relationships"><Relationship Id="rId1" Type="http://schemas.openxmlformats.org/officeDocument/2006/relationships/image" Target="../media/image8.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Оформление по умолчанию">
  <a:themeElements>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1_Поток">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2.xml><?xml version="1.0" encoding="utf-8"?>
<a:theme xmlns:a="http://schemas.openxmlformats.org/drawingml/2006/main" name="1_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1094</TotalTime>
  <Words>2467</Words>
  <Application>Microsoft Office PowerPoint</Application>
  <PresentationFormat>Экран (4:3)</PresentationFormat>
  <Paragraphs>251</Paragraphs>
  <Slides>26</Slides>
  <Notes>1</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12</vt:i4>
      </vt:variant>
      <vt:variant>
        <vt:lpstr>Заголовки слайдов</vt:lpstr>
      </vt:variant>
      <vt:variant>
        <vt:i4>26</vt:i4>
      </vt:variant>
    </vt:vector>
  </HeadingPairs>
  <TitlesOfParts>
    <vt:vector size="53" baseType="lpstr">
      <vt:lpstr>Arial</vt:lpstr>
      <vt:lpstr>Arial Black</vt:lpstr>
      <vt:lpstr>Calibri</vt:lpstr>
      <vt:lpstr>Calibri Light</vt:lpstr>
      <vt:lpstr>Constantia</vt:lpstr>
      <vt:lpstr>Corbel</vt:lpstr>
      <vt:lpstr>Franklin Gothic Book</vt:lpstr>
      <vt:lpstr>Franklin Gothic Medium</vt:lpstr>
      <vt:lpstr>Gill Sans MT</vt:lpstr>
      <vt:lpstr>Lucida Sans Unicode</vt:lpstr>
      <vt:lpstr>Times New Roman</vt:lpstr>
      <vt:lpstr>Verdana</vt:lpstr>
      <vt:lpstr>Wingdings</vt:lpstr>
      <vt:lpstr>Wingdings 2</vt:lpstr>
      <vt:lpstr>Wingdings 3</vt:lpstr>
      <vt:lpstr>Balloons</vt:lpstr>
      <vt:lpstr>Трек</vt:lpstr>
      <vt:lpstr>Солнцестояние</vt:lpstr>
      <vt:lpstr>Office Theme</vt:lpstr>
      <vt:lpstr>floral5</vt:lpstr>
      <vt:lpstr>1_Трек</vt:lpstr>
      <vt:lpstr>Поток</vt:lpstr>
      <vt:lpstr>Оформление по умолчанию</vt:lpstr>
      <vt:lpstr>1_Тема Office</vt:lpstr>
      <vt:lpstr>1_Поток</vt:lpstr>
      <vt:lpstr>Открытая</vt:lpstr>
      <vt:lpstr>1_Balloons</vt:lpstr>
      <vt:lpstr>8-мавзу. Пиёзли сабзавотлар аҳамияти, биологияси, навлари ва етиштириш технологияси.</vt:lpstr>
      <vt:lpstr>Режа</vt:lpstr>
      <vt:lpstr>Пиёзбош сабзавот экинларни вакиллари ва аҳамияти.</vt:lpstr>
      <vt:lpstr>Презентация PowerPoint</vt:lpstr>
      <vt:lpstr>Презентация PowerPoint</vt:lpstr>
      <vt:lpstr>Презентация PowerPoint</vt:lpstr>
      <vt:lpstr>Келиб чиқиши ва тарқалиши.</vt:lpstr>
      <vt:lpstr>Презентация PowerPoint</vt:lpstr>
      <vt:lpstr>Гуруҳланиши ва навлари.</vt:lpstr>
      <vt:lpstr>Ўзбекистонда экиладиган бошпиёз навларининг таърифи</vt:lpstr>
      <vt:lpstr> Бошпиёз биологик хусусиятлари.</vt:lpstr>
      <vt:lpstr>Презентация PowerPoint</vt:lpstr>
      <vt:lpstr> Бош пиёз ўстириш технологияси</vt:lpstr>
      <vt:lpstr>Ўғитлаш.</vt:lpstr>
      <vt:lpstr>Презентация PowerPoint</vt:lpstr>
      <vt:lpstr>Экиш муддати ва усуллари</vt:lpstr>
      <vt:lpstr>Парваришлаш.</vt:lpstr>
      <vt:lpstr>Ҳосилни йиғиш ва сақлаш.</vt:lpstr>
      <vt:lpstr> Нўшдан пиёз етиштириш.</vt:lpstr>
      <vt:lpstr>Майда пиёзбошлардан етиштириш.</vt:lpstr>
      <vt:lpstr>Кўчат қилиб пиёз етиштириш.</vt:lpstr>
      <vt:lpstr>Барра пиёз етиштириш.</vt:lpstr>
      <vt:lpstr>Бош пиёз уруғи  етиштириш технологияси</vt:lpstr>
      <vt:lpstr>Порей пиёз (Allium porrum L.) </vt:lpstr>
      <vt:lpstr> </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161</cp:revision>
  <cp:lastPrinted>1601-01-01T00:00:00Z</cp:lastPrinted>
  <dcterms:created xsi:type="dcterms:W3CDTF">2011-08-22T10:27:00Z</dcterms:created>
  <dcterms:modified xsi:type="dcterms:W3CDTF">2018-06-03T11:32:27Z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