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5.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60" r:id="rId1"/>
    <p:sldMasterId id="2147484071" r:id="rId2"/>
    <p:sldMasterId id="2147484088" r:id="rId3"/>
    <p:sldMasterId id="2147484105" r:id="rId4"/>
    <p:sldMasterId id="2147484122" r:id="rId5"/>
    <p:sldMasterId id="2147484140" r:id="rId6"/>
  </p:sldMasterIdLst>
  <p:notesMasterIdLst>
    <p:notesMasterId r:id="rId26"/>
  </p:notesMasterIdLst>
  <p:handoutMasterIdLst>
    <p:handoutMasterId r:id="rId27"/>
  </p:handoutMasterIdLst>
  <p:sldIdLst>
    <p:sldId id="355" r:id="rId7"/>
    <p:sldId id="261" r:id="rId8"/>
    <p:sldId id="326" r:id="rId9"/>
    <p:sldId id="356" r:id="rId10"/>
    <p:sldId id="357" r:id="rId11"/>
    <p:sldId id="363" r:id="rId12"/>
    <p:sldId id="359" r:id="rId13"/>
    <p:sldId id="364" r:id="rId14"/>
    <p:sldId id="374" r:id="rId15"/>
    <p:sldId id="375" r:id="rId16"/>
    <p:sldId id="378" r:id="rId17"/>
    <p:sldId id="379" r:id="rId18"/>
    <p:sldId id="380" r:id="rId19"/>
    <p:sldId id="381" r:id="rId20"/>
    <p:sldId id="382" r:id="rId21"/>
    <p:sldId id="383" r:id="rId22"/>
    <p:sldId id="384" r:id="rId23"/>
    <p:sldId id="385" r:id="rId24"/>
    <p:sldId id="334" r:id="rId25"/>
  </p:sldIdLst>
  <p:sldSz cx="9144000" cy="6858000" type="screen4x3"/>
  <p:notesSz cx="6858000" cy="9144000"/>
  <p:custDataLst>
    <p:tags r:id="rId28"/>
  </p:custDataLst>
  <p:defaultTextStyle>
    <a:defPPr>
      <a:defRPr lang="ru-RU"/>
    </a:defPPr>
    <a:lvl1pPr algn="l" rtl="0" eaLnBrk="0" fontAlgn="base" hangingPunct="0">
      <a:spcBef>
        <a:spcPct val="0"/>
      </a:spcBef>
      <a:spcAft>
        <a:spcPct val="0"/>
      </a:spcAft>
      <a:defRPr sz="2000" kern="1200">
        <a:solidFill>
          <a:schemeClr val="tx1"/>
        </a:solidFill>
        <a:latin typeface="Arial" charset="0"/>
        <a:ea typeface="+mn-ea"/>
        <a:cs typeface="+mn-cs"/>
      </a:defRPr>
    </a:lvl1pPr>
    <a:lvl2pPr marL="457200" algn="l" rtl="0" eaLnBrk="0" fontAlgn="base" hangingPunct="0">
      <a:spcBef>
        <a:spcPct val="0"/>
      </a:spcBef>
      <a:spcAft>
        <a:spcPct val="0"/>
      </a:spcAft>
      <a:defRPr sz="2000" kern="1200">
        <a:solidFill>
          <a:schemeClr val="tx1"/>
        </a:solidFill>
        <a:latin typeface="Arial" charset="0"/>
        <a:ea typeface="+mn-ea"/>
        <a:cs typeface="+mn-cs"/>
      </a:defRPr>
    </a:lvl2pPr>
    <a:lvl3pPr marL="914400" algn="l" rtl="0" eaLnBrk="0" fontAlgn="base" hangingPunct="0">
      <a:spcBef>
        <a:spcPct val="0"/>
      </a:spcBef>
      <a:spcAft>
        <a:spcPct val="0"/>
      </a:spcAft>
      <a:defRPr sz="2000" kern="1200">
        <a:solidFill>
          <a:schemeClr val="tx1"/>
        </a:solidFill>
        <a:latin typeface="Arial" charset="0"/>
        <a:ea typeface="+mn-ea"/>
        <a:cs typeface="+mn-cs"/>
      </a:defRPr>
    </a:lvl3pPr>
    <a:lvl4pPr marL="1371600" algn="l" rtl="0" eaLnBrk="0" fontAlgn="base" hangingPunct="0">
      <a:spcBef>
        <a:spcPct val="0"/>
      </a:spcBef>
      <a:spcAft>
        <a:spcPct val="0"/>
      </a:spcAft>
      <a:defRPr sz="2000" kern="1200">
        <a:solidFill>
          <a:schemeClr val="tx1"/>
        </a:solidFill>
        <a:latin typeface="Arial" charset="0"/>
        <a:ea typeface="+mn-ea"/>
        <a:cs typeface="+mn-cs"/>
      </a:defRPr>
    </a:lvl4pPr>
    <a:lvl5pPr marL="1828800" algn="l" rtl="0" eaLnBrk="0" fontAlgn="base" hangingPunct="0">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FFFF"/>
    <a:srgbClr val="00FF99"/>
    <a:srgbClr val="00FFFF"/>
    <a:srgbClr val="CC6600"/>
    <a:srgbClr val="FF6600"/>
    <a:srgbClr val="00FF00"/>
    <a:srgbClr val="C903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p:cViewPr varScale="1">
        <p:scale>
          <a:sx n="74" d="100"/>
          <a:sy n="74" d="100"/>
        </p:scale>
        <p:origin x="116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ags" Target="tags/tag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image" Target="../media/image15.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image" Target="../media/image15.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021BCD-5C5E-48B8-AD7F-C469C29BF98B}" type="doc">
      <dgm:prSet loTypeId="urn:microsoft.com/office/officeart/2005/8/layout/hList7" loCatId="list" qsTypeId="urn:microsoft.com/office/officeart/2005/8/quickstyle/simple1" qsCatId="simple" csTypeId="urn:microsoft.com/office/officeart/2005/8/colors/colorful1" csCatId="colorful" phldr="1"/>
      <dgm:spPr/>
    </dgm:pt>
    <dgm:pt modelId="{E8E4A160-73CF-4668-9C0E-871AABED73C6}">
      <dgm:prSet phldrT="[Текст]" custT="1"/>
      <dgm:spPr/>
      <dgm:t>
        <a:bodyPr/>
        <a:lstStyle/>
        <a:p>
          <a:r>
            <a:rPr lang="uz-Cyrl-UZ" sz="2000" i="1" dirty="0" smtClean="0"/>
            <a:t>маҳсулотларни ва уруғлик фондини имконияти борича йўқотмасдан ҳамда сифатини тушурмасдан сақлаш</a:t>
          </a:r>
          <a:endParaRPr lang="ru-RU" sz="2000" dirty="0"/>
        </a:p>
      </dgm:t>
    </dgm:pt>
    <dgm:pt modelId="{D114881C-6124-4493-88F0-E4F3AA327FE1}" type="parTrans" cxnId="{A8A957E9-980B-4A2A-B054-985700916392}">
      <dgm:prSet/>
      <dgm:spPr/>
      <dgm:t>
        <a:bodyPr/>
        <a:lstStyle/>
        <a:p>
          <a:endParaRPr lang="ru-RU"/>
        </a:p>
      </dgm:t>
    </dgm:pt>
    <dgm:pt modelId="{BA314502-088A-4186-9C71-1AF611DFC83C}" type="sibTrans" cxnId="{A8A957E9-980B-4A2A-B054-985700916392}">
      <dgm:prSet/>
      <dgm:spPr/>
      <dgm:t>
        <a:bodyPr/>
        <a:lstStyle/>
        <a:p>
          <a:endParaRPr lang="ru-RU"/>
        </a:p>
      </dgm:t>
    </dgm:pt>
    <dgm:pt modelId="{E391DAA1-AA1E-4F9D-9D9A-C723B10E00F8}">
      <dgm:prSet phldrT="[Текст]" custT="1"/>
      <dgm:spPr/>
      <dgm:t>
        <a:bodyPr/>
        <a:lstStyle/>
        <a:p>
          <a:r>
            <a:rPr lang="uz-Cyrl-UZ" sz="2000" i="1" dirty="0" smtClean="0">
              <a:solidFill>
                <a:srgbClr val="002060"/>
              </a:solidFill>
            </a:rPr>
            <a:t>маҳсулотларни сақлаётган пайтда тегишли технологик усуллар ва режимлар қўллаб уларнинг сифатини янада ошириш</a:t>
          </a:r>
          <a:endParaRPr lang="ru-RU" sz="2000" dirty="0">
            <a:solidFill>
              <a:srgbClr val="002060"/>
            </a:solidFill>
          </a:endParaRPr>
        </a:p>
      </dgm:t>
    </dgm:pt>
    <dgm:pt modelId="{A5D536B3-EA35-4265-9FB8-CE64CD9640C1}" type="parTrans" cxnId="{A70330D3-3A49-49C5-A940-E2BE4ED87737}">
      <dgm:prSet/>
      <dgm:spPr/>
      <dgm:t>
        <a:bodyPr/>
        <a:lstStyle/>
        <a:p>
          <a:endParaRPr lang="ru-RU"/>
        </a:p>
      </dgm:t>
    </dgm:pt>
    <dgm:pt modelId="{814F5D0D-E3DD-49AC-9E5C-7E6BA639A7C1}" type="sibTrans" cxnId="{A70330D3-3A49-49C5-A940-E2BE4ED87737}">
      <dgm:prSet/>
      <dgm:spPr/>
      <dgm:t>
        <a:bodyPr/>
        <a:lstStyle/>
        <a:p>
          <a:endParaRPr lang="ru-RU"/>
        </a:p>
      </dgm:t>
    </dgm:pt>
    <dgm:pt modelId="{B3319773-5A6B-4307-B358-D1B79F56E71C}">
      <dgm:prSet phldrT="[Текст]" custT="1"/>
      <dgm:spPr/>
      <dgm:t>
        <a:bodyPr/>
        <a:lstStyle/>
        <a:p>
          <a:r>
            <a:rPr lang="uz-Cyrl-UZ" sz="2000" i="1" dirty="0" smtClean="0"/>
            <a:t>оз меҳнат ва сарф ҳаражат қилиб, маҳсулотларни сақлашда рентабелликни оширган ҳолда сақлаш</a:t>
          </a:r>
          <a:endParaRPr lang="ru-RU" sz="2000" dirty="0"/>
        </a:p>
      </dgm:t>
    </dgm:pt>
    <dgm:pt modelId="{1F0A396D-82CE-4143-AC80-FE868B5D6B3B}" type="parTrans" cxnId="{46EA7502-BC6B-4620-BFAF-15081276AB91}">
      <dgm:prSet/>
      <dgm:spPr/>
      <dgm:t>
        <a:bodyPr/>
        <a:lstStyle/>
        <a:p>
          <a:endParaRPr lang="ru-RU"/>
        </a:p>
      </dgm:t>
    </dgm:pt>
    <dgm:pt modelId="{73715F68-C48D-49A2-A44B-A7056E21D6CD}" type="sibTrans" cxnId="{46EA7502-BC6B-4620-BFAF-15081276AB91}">
      <dgm:prSet/>
      <dgm:spPr/>
      <dgm:t>
        <a:bodyPr/>
        <a:lstStyle/>
        <a:p>
          <a:endParaRPr lang="ru-RU"/>
        </a:p>
      </dgm:t>
    </dgm:pt>
    <dgm:pt modelId="{19E59EE7-42CD-4A62-9B01-9B4D5060BD2D}" type="pres">
      <dgm:prSet presAssocID="{20021BCD-5C5E-48B8-AD7F-C469C29BF98B}" presName="Name0" presStyleCnt="0">
        <dgm:presLayoutVars>
          <dgm:dir/>
          <dgm:resizeHandles val="exact"/>
        </dgm:presLayoutVars>
      </dgm:prSet>
      <dgm:spPr/>
    </dgm:pt>
    <dgm:pt modelId="{70F392FD-554E-4341-B491-7957017974C5}" type="pres">
      <dgm:prSet presAssocID="{20021BCD-5C5E-48B8-AD7F-C469C29BF98B}" presName="fgShape" presStyleLbl="fgShp" presStyleIdx="0" presStyleCnt="1"/>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pt>
    <dgm:pt modelId="{2E714642-2C47-40B2-B7CB-F684BBAF95D5}" type="pres">
      <dgm:prSet presAssocID="{20021BCD-5C5E-48B8-AD7F-C469C29BF98B}" presName="linComp" presStyleCnt="0"/>
      <dgm:spPr/>
    </dgm:pt>
    <dgm:pt modelId="{10069F87-5838-42E2-9125-2D7F80D5B1D6}" type="pres">
      <dgm:prSet presAssocID="{E8E4A160-73CF-4668-9C0E-871AABED73C6}" presName="compNode" presStyleCnt="0"/>
      <dgm:spPr/>
    </dgm:pt>
    <dgm:pt modelId="{069CC79F-8F62-42D0-8FE3-4505089A5D6E}" type="pres">
      <dgm:prSet presAssocID="{E8E4A160-73CF-4668-9C0E-871AABED73C6}" presName="bkgdShape" presStyleLbl="node1" presStyleIdx="0" presStyleCnt="3"/>
      <dgm:spPr/>
      <dgm:t>
        <a:bodyPr/>
        <a:lstStyle/>
        <a:p>
          <a:endParaRPr lang="ru-RU"/>
        </a:p>
      </dgm:t>
    </dgm:pt>
    <dgm:pt modelId="{1E8260DF-123E-478B-9E64-7097D99FF55F}" type="pres">
      <dgm:prSet presAssocID="{E8E4A160-73CF-4668-9C0E-871AABED73C6}" presName="nodeTx" presStyleLbl="node1" presStyleIdx="0" presStyleCnt="3">
        <dgm:presLayoutVars>
          <dgm:bulletEnabled val="1"/>
        </dgm:presLayoutVars>
      </dgm:prSet>
      <dgm:spPr/>
      <dgm:t>
        <a:bodyPr/>
        <a:lstStyle/>
        <a:p>
          <a:endParaRPr lang="ru-RU"/>
        </a:p>
      </dgm:t>
    </dgm:pt>
    <dgm:pt modelId="{DE78CFBD-E44F-495C-9914-0E2B21BBF218}" type="pres">
      <dgm:prSet presAssocID="{E8E4A160-73CF-4668-9C0E-871AABED73C6}" presName="invisiNode" presStyleLbl="node1" presStyleIdx="0" presStyleCnt="3"/>
      <dgm:spPr/>
    </dgm:pt>
    <dgm:pt modelId="{39775966-5A32-4B95-85F0-CC169C79A425}" type="pres">
      <dgm:prSet presAssocID="{E8E4A160-73CF-4668-9C0E-871AABED73C6}"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dgm:spPr>
    </dgm:pt>
    <dgm:pt modelId="{393B582A-750D-4DB4-80EA-E4BA52FFD5D1}" type="pres">
      <dgm:prSet presAssocID="{BA314502-088A-4186-9C71-1AF611DFC83C}" presName="sibTrans" presStyleLbl="sibTrans2D1" presStyleIdx="0" presStyleCnt="0"/>
      <dgm:spPr/>
      <dgm:t>
        <a:bodyPr/>
        <a:lstStyle/>
        <a:p>
          <a:endParaRPr lang="ru-RU"/>
        </a:p>
      </dgm:t>
    </dgm:pt>
    <dgm:pt modelId="{4EA285F7-CBC0-409A-98A7-1CA4B3A1840C}" type="pres">
      <dgm:prSet presAssocID="{E391DAA1-AA1E-4F9D-9D9A-C723B10E00F8}" presName="compNode" presStyleCnt="0"/>
      <dgm:spPr/>
    </dgm:pt>
    <dgm:pt modelId="{B2D59D8C-4797-4A86-89FE-7A85C331AC9D}" type="pres">
      <dgm:prSet presAssocID="{E391DAA1-AA1E-4F9D-9D9A-C723B10E00F8}" presName="bkgdShape" presStyleLbl="node1" presStyleIdx="1" presStyleCnt="3"/>
      <dgm:spPr/>
      <dgm:t>
        <a:bodyPr/>
        <a:lstStyle/>
        <a:p>
          <a:endParaRPr lang="ru-RU"/>
        </a:p>
      </dgm:t>
    </dgm:pt>
    <dgm:pt modelId="{13B7B200-EFCA-4904-9E46-6E8646132A68}" type="pres">
      <dgm:prSet presAssocID="{E391DAA1-AA1E-4F9D-9D9A-C723B10E00F8}" presName="nodeTx" presStyleLbl="node1" presStyleIdx="1" presStyleCnt="3">
        <dgm:presLayoutVars>
          <dgm:bulletEnabled val="1"/>
        </dgm:presLayoutVars>
      </dgm:prSet>
      <dgm:spPr/>
      <dgm:t>
        <a:bodyPr/>
        <a:lstStyle/>
        <a:p>
          <a:endParaRPr lang="ru-RU"/>
        </a:p>
      </dgm:t>
    </dgm:pt>
    <dgm:pt modelId="{E8FFA67B-CF68-4288-A041-FD2EC71A0B2E}" type="pres">
      <dgm:prSet presAssocID="{E391DAA1-AA1E-4F9D-9D9A-C723B10E00F8}" presName="invisiNode" presStyleLbl="node1" presStyleIdx="1" presStyleCnt="3"/>
      <dgm:spPr/>
    </dgm:pt>
    <dgm:pt modelId="{59A12477-6AA9-4405-9373-DCF9AF4642D1}" type="pres">
      <dgm:prSet presAssocID="{E391DAA1-AA1E-4F9D-9D9A-C723B10E00F8}" presName="imagNode"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43C54E9B-92C0-460D-A18E-83B438C87DDA}" type="pres">
      <dgm:prSet presAssocID="{814F5D0D-E3DD-49AC-9E5C-7E6BA639A7C1}" presName="sibTrans" presStyleLbl="sibTrans2D1" presStyleIdx="0" presStyleCnt="0"/>
      <dgm:spPr/>
      <dgm:t>
        <a:bodyPr/>
        <a:lstStyle/>
        <a:p>
          <a:endParaRPr lang="ru-RU"/>
        </a:p>
      </dgm:t>
    </dgm:pt>
    <dgm:pt modelId="{365910DD-99A2-41F0-AAA3-113AB8AEE22D}" type="pres">
      <dgm:prSet presAssocID="{B3319773-5A6B-4307-B358-D1B79F56E71C}" presName="compNode" presStyleCnt="0"/>
      <dgm:spPr/>
    </dgm:pt>
    <dgm:pt modelId="{4AF5183D-5183-42B6-ADD2-1D8879DD0DA6}" type="pres">
      <dgm:prSet presAssocID="{B3319773-5A6B-4307-B358-D1B79F56E71C}" presName="bkgdShape" presStyleLbl="node1" presStyleIdx="2" presStyleCnt="3"/>
      <dgm:spPr/>
      <dgm:t>
        <a:bodyPr/>
        <a:lstStyle/>
        <a:p>
          <a:endParaRPr lang="ru-RU"/>
        </a:p>
      </dgm:t>
    </dgm:pt>
    <dgm:pt modelId="{054CECD3-1E73-444A-AB09-46B6D7FC942C}" type="pres">
      <dgm:prSet presAssocID="{B3319773-5A6B-4307-B358-D1B79F56E71C}" presName="nodeTx" presStyleLbl="node1" presStyleIdx="2" presStyleCnt="3">
        <dgm:presLayoutVars>
          <dgm:bulletEnabled val="1"/>
        </dgm:presLayoutVars>
      </dgm:prSet>
      <dgm:spPr/>
      <dgm:t>
        <a:bodyPr/>
        <a:lstStyle/>
        <a:p>
          <a:endParaRPr lang="ru-RU"/>
        </a:p>
      </dgm:t>
    </dgm:pt>
    <dgm:pt modelId="{CC6ACC77-EAC5-498B-82F5-04519E34F5D3}" type="pres">
      <dgm:prSet presAssocID="{B3319773-5A6B-4307-B358-D1B79F56E71C}" presName="invisiNode" presStyleLbl="node1" presStyleIdx="2" presStyleCnt="3"/>
      <dgm:spPr/>
    </dgm:pt>
    <dgm:pt modelId="{D8F0E37A-E849-4EAB-8D1D-50150CC00EBC}" type="pres">
      <dgm:prSet presAssocID="{B3319773-5A6B-4307-B358-D1B79F56E71C}" presName="imagNode" presStyleLbl="f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9000" r="-19000"/>
          </a:stretch>
        </a:blipFill>
      </dgm:spPr>
    </dgm:pt>
  </dgm:ptLst>
  <dgm:cxnLst>
    <dgm:cxn modelId="{AD77235C-2586-42E4-AB6F-ADCD8E7F07CD}" type="presOf" srcId="{BA314502-088A-4186-9C71-1AF611DFC83C}" destId="{393B582A-750D-4DB4-80EA-E4BA52FFD5D1}" srcOrd="0" destOrd="0" presId="urn:microsoft.com/office/officeart/2005/8/layout/hList7"/>
    <dgm:cxn modelId="{A8A957E9-980B-4A2A-B054-985700916392}" srcId="{20021BCD-5C5E-48B8-AD7F-C469C29BF98B}" destId="{E8E4A160-73CF-4668-9C0E-871AABED73C6}" srcOrd="0" destOrd="0" parTransId="{D114881C-6124-4493-88F0-E4F3AA327FE1}" sibTransId="{BA314502-088A-4186-9C71-1AF611DFC83C}"/>
    <dgm:cxn modelId="{D199D1C4-2938-40AB-9B4D-B9FAC61727D5}" type="presOf" srcId="{E391DAA1-AA1E-4F9D-9D9A-C723B10E00F8}" destId="{B2D59D8C-4797-4A86-89FE-7A85C331AC9D}" srcOrd="0" destOrd="0" presId="urn:microsoft.com/office/officeart/2005/8/layout/hList7"/>
    <dgm:cxn modelId="{09B1B475-8238-428A-AAE8-ECC4DE8A82B9}" type="presOf" srcId="{E8E4A160-73CF-4668-9C0E-871AABED73C6}" destId="{1E8260DF-123E-478B-9E64-7097D99FF55F}" srcOrd="1" destOrd="0" presId="urn:microsoft.com/office/officeart/2005/8/layout/hList7"/>
    <dgm:cxn modelId="{A70330D3-3A49-49C5-A940-E2BE4ED87737}" srcId="{20021BCD-5C5E-48B8-AD7F-C469C29BF98B}" destId="{E391DAA1-AA1E-4F9D-9D9A-C723B10E00F8}" srcOrd="1" destOrd="0" parTransId="{A5D536B3-EA35-4265-9FB8-CE64CD9640C1}" sibTransId="{814F5D0D-E3DD-49AC-9E5C-7E6BA639A7C1}"/>
    <dgm:cxn modelId="{6ED02CD4-C545-469A-92D0-29E7917625FC}" type="presOf" srcId="{B3319773-5A6B-4307-B358-D1B79F56E71C}" destId="{054CECD3-1E73-444A-AB09-46B6D7FC942C}" srcOrd="1" destOrd="0" presId="urn:microsoft.com/office/officeart/2005/8/layout/hList7"/>
    <dgm:cxn modelId="{AE50835C-86FF-4A70-9434-AFBB8722074E}" type="presOf" srcId="{E391DAA1-AA1E-4F9D-9D9A-C723B10E00F8}" destId="{13B7B200-EFCA-4904-9E46-6E8646132A68}" srcOrd="1" destOrd="0" presId="urn:microsoft.com/office/officeart/2005/8/layout/hList7"/>
    <dgm:cxn modelId="{F323D47D-8D8A-4000-96D3-54417777B3E4}" type="presOf" srcId="{20021BCD-5C5E-48B8-AD7F-C469C29BF98B}" destId="{19E59EE7-42CD-4A62-9B01-9B4D5060BD2D}" srcOrd="0" destOrd="0" presId="urn:microsoft.com/office/officeart/2005/8/layout/hList7"/>
    <dgm:cxn modelId="{C702ABC0-5854-46F4-81DA-AEA00ABC017A}" type="presOf" srcId="{E8E4A160-73CF-4668-9C0E-871AABED73C6}" destId="{069CC79F-8F62-42D0-8FE3-4505089A5D6E}" srcOrd="0" destOrd="0" presId="urn:microsoft.com/office/officeart/2005/8/layout/hList7"/>
    <dgm:cxn modelId="{2DD92C45-4139-4EFE-947A-DAC0A9C66B6A}" type="presOf" srcId="{B3319773-5A6B-4307-B358-D1B79F56E71C}" destId="{4AF5183D-5183-42B6-ADD2-1D8879DD0DA6}" srcOrd="0" destOrd="0" presId="urn:microsoft.com/office/officeart/2005/8/layout/hList7"/>
    <dgm:cxn modelId="{44566377-CAA6-4B51-A26E-5747BA55F330}" type="presOf" srcId="{814F5D0D-E3DD-49AC-9E5C-7E6BA639A7C1}" destId="{43C54E9B-92C0-460D-A18E-83B438C87DDA}" srcOrd="0" destOrd="0" presId="urn:microsoft.com/office/officeart/2005/8/layout/hList7"/>
    <dgm:cxn modelId="{46EA7502-BC6B-4620-BFAF-15081276AB91}" srcId="{20021BCD-5C5E-48B8-AD7F-C469C29BF98B}" destId="{B3319773-5A6B-4307-B358-D1B79F56E71C}" srcOrd="2" destOrd="0" parTransId="{1F0A396D-82CE-4143-AC80-FE868B5D6B3B}" sibTransId="{73715F68-C48D-49A2-A44B-A7056E21D6CD}"/>
    <dgm:cxn modelId="{0739BB37-4C3F-4367-BC63-3A2A04CFAAF5}" type="presParOf" srcId="{19E59EE7-42CD-4A62-9B01-9B4D5060BD2D}" destId="{70F392FD-554E-4341-B491-7957017974C5}" srcOrd="0" destOrd="0" presId="urn:microsoft.com/office/officeart/2005/8/layout/hList7"/>
    <dgm:cxn modelId="{9B80C605-124C-46ED-8E0C-533832F60085}" type="presParOf" srcId="{19E59EE7-42CD-4A62-9B01-9B4D5060BD2D}" destId="{2E714642-2C47-40B2-B7CB-F684BBAF95D5}" srcOrd="1" destOrd="0" presId="urn:microsoft.com/office/officeart/2005/8/layout/hList7"/>
    <dgm:cxn modelId="{6D2FA335-7460-4621-8F1D-51882F7A5D30}" type="presParOf" srcId="{2E714642-2C47-40B2-B7CB-F684BBAF95D5}" destId="{10069F87-5838-42E2-9125-2D7F80D5B1D6}" srcOrd="0" destOrd="0" presId="urn:microsoft.com/office/officeart/2005/8/layout/hList7"/>
    <dgm:cxn modelId="{12ED86AA-5742-4DBE-A324-87F73BEEBD84}" type="presParOf" srcId="{10069F87-5838-42E2-9125-2D7F80D5B1D6}" destId="{069CC79F-8F62-42D0-8FE3-4505089A5D6E}" srcOrd="0" destOrd="0" presId="urn:microsoft.com/office/officeart/2005/8/layout/hList7"/>
    <dgm:cxn modelId="{B1C203C7-FBB8-46CD-81A0-252387DD616F}" type="presParOf" srcId="{10069F87-5838-42E2-9125-2D7F80D5B1D6}" destId="{1E8260DF-123E-478B-9E64-7097D99FF55F}" srcOrd="1" destOrd="0" presId="urn:microsoft.com/office/officeart/2005/8/layout/hList7"/>
    <dgm:cxn modelId="{B9297682-63D6-4FCA-A7B2-652DAE099067}" type="presParOf" srcId="{10069F87-5838-42E2-9125-2D7F80D5B1D6}" destId="{DE78CFBD-E44F-495C-9914-0E2B21BBF218}" srcOrd="2" destOrd="0" presId="urn:microsoft.com/office/officeart/2005/8/layout/hList7"/>
    <dgm:cxn modelId="{5B516592-B5B1-4C56-9167-D42F12586F18}" type="presParOf" srcId="{10069F87-5838-42E2-9125-2D7F80D5B1D6}" destId="{39775966-5A32-4B95-85F0-CC169C79A425}" srcOrd="3" destOrd="0" presId="urn:microsoft.com/office/officeart/2005/8/layout/hList7"/>
    <dgm:cxn modelId="{8A677820-4C48-4F34-A908-120328898F2C}" type="presParOf" srcId="{2E714642-2C47-40B2-B7CB-F684BBAF95D5}" destId="{393B582A-750D-4DB4-80EA-E4BA52FFD5D1}" srcOrd="1" destOrd="0" presId="urn:microsoft.com/office/officeart/2005/8/layout/hList7"/>
    <dgm:cxn modelId="{10BCC386-39C7-4691-BA32-2C3EFB7157F7}" type="presParOf" srcId="{2E714642-2C47-40B2-B7CB-F684BBAF95D5}" destId="{4EA285F7-CBC0-409A-98A7-1CA4B3A1840C}" srcOrd="2" destOrd="0" presId="urn:microsoft.com/office/officeart/2005/8/layout/hList7"/>
    <dgm:cxn modelId="{E55EB891-978C-43A6-9BF5-4DD95B9EFD31}" type="presParOf" srcId="{4EA285F7-CBC0-409A-98A7-1CA4B3A1840C}" destId="{B2D59D8C-4797-4A86-89FE-7A85C331AC9D}" srcOrd="0" destOrd="0" presId="urn:microsoft.com/office/officeart/2005/8/layout/hList7"/>
    <dgm:cxn modelId="{AD332BA8-94C9-45FC-AC0C-DF6307D2EDE8}" type="presParOf" srcId="{4EA285F7-CBC0-409A-98A7-1CA4B3A1840C}" destId="{13B7B200-EFCA-4904-9E46-6E8646132A68}" srcOrd="1" destOrd="0" presId="urn:microsoft.com/office/officeart/2005/8/layout/hList7"/>
    <dgm:cxn modelId="{59EB256D-9BEB-48F2-BB14-864EA2C22482}" type="presParOf" srcId="{4EA285F7-CBC0-409A-98A7-1CA4B3A1840C}" destId="{E8FFA67B-CF68-4288-A041-FD2EC71A0B2E}" srcOrd="2" destOrd="0" presId="urn:microsoft.com/office/officeart/2005/8/layout/hList7"/>
    <dgm:cxn modelId="{C4430E68-0A39-4127-BAF5-0E07DD2960D3}" type="presParOf" srcId="{4EA285F7-CBC0-409A-98A7-1CA4B3A1840C}" destId="{59A12477-6AA9-4405-9373-DCF9AF4642D1}" srcOrd="3" destOrd="0" presId="urn:microsoft.com/office/officeart/2005/8/layout/hList7"/>
    <dgm:cxn modelId="{B36D1FF8-4BE8-40B1-80B9-F68606276D6D}" type="presParOf" srcId="{2E714642-2C47-40B2-B7CB-F684BBAF95D5}" destId="{43C54E9B-92C0-460D-A18E-83B438C87DDA}" srcOrd="3" destOrd="0" presId="urn:microsoft.com/office/officeart/2005/8/layout/hList7"/>
    <dgm:cxn modelId="{CC228506-33C6-40A2-8ED3-C650FB2EE67F}" type="presParOf" srcId="{2E714642-2C47-40B2-B7CB-F684BBAF95D5}" destId="{365910DD-99A2-41F0-AAA3-113AB8AEE22D}" srcOrd="4" destOrd="0" presId="urn:microsoft.com/office/officeart/2005/8/layout/hList7"/>
    <dgm:cxn modelId="{7FC51FED-1A33-42A0-A78D-FC860EFE595A}" type="presParOf" srcId="{365910DD-99A2-41F0-AAA3-113AB8AEE22D}" destId="{4AF5183D-5183-42B6-ADD2-1D8879DD0DA6}" srcOrd="0" destOrd="0" presId="urn:microsoft.com/office/officeart/2005/8/layout/hList7"/>
    <dgm:cxn modelId="{18E5F988-4A10-4DBE-8A45-65E12CCCC0E6}" type="presParOf" srcId="{365910DD-99A2-41F0-AAA3-113AB8AEE22D}" destId="{054CECD3-1E73-444A-AB09-46B6D7FC942C}" srcOrd="1" destOrd="0" presId="urn:microsoft.com/office/officeart/2005/8/layout/hList7"/>
    <dgm:cxn modelId="{A47B8922-D396-4F7B-90A2-4BEFD7D67AE8}" type="presParOf" srcId="{365910DD-99A2-41F0-AAA3-113AB8AEE22D}" destId="{CC6ACC77-EAC5-498B-82F5-04519E34F5D3}" srcOrd="2" destOrd="0" presId="urn:microsoft.com/office/officeart/2005/8/layout/hList7"/>
    <dgm:cxn modelId="{C7326E08-061C-4CA7-9D43-EAE9D80AC40C}" type="presParOf" srcId="{365910DD-99A2-41F0-AAA3-113AB8AEE22D}" destId="{D8F0E37A-E849-4EAB-8D1D-50150CC00EB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2998DF-CA57-4099-84D6-04D81450D286}" type="doc">
      <dgm:prSet loTypeId="urn:microsoft.com/office/officeart/2005/8/layout/list1" loCatId="list" qsTypeId="urn:microsoft.com/office/officeart/2005/8/quickstyle/3d2" qsCatId="3D" csTypeId="urn:microsoft.com/office/officeart/2005/8/colors/colorful4" csCatId="colorful" phldr="1"/>
      <dgm:spPr/>
      <dgm:t>
        <a:bodyPr/>
        <a:lstStyle/>
        <a:p>
          <a:endParaRPr lang="ru-RU"/>
        </a:p>
      </dgm:t>
    </dgm:pt>
    <dgm:pt modelId="{4F80509F-F619-4737-96DD-021238C30716}" type="pres">
      <dgm:prSet presAssocID="{902998DF-CA57-4099-84D6-04D81450D286}" presName="linear" presStyleCnt="0">
        <dgm:presLayoutVars>
          <dgm:dir/>
          <dgm:animLvl val="lvl"/>
          <dgm:resizeHandles val="exact"/>
        </dgm:presLayoutVars>
      </dgm:prSet>
      <dgm:spPr/>
      <dgm:t>
        <a:bodyPr/>
        <a:lstStyle/>
        <a:p>
          <a:endParaRPr lang="ru-RU"/>
        </a:p>
      </dgm:t>
    </dgm:pt>
  </dgm:ptLst>
  <dgm:cxnLst>
    <dgm:cxn modelId="{597FBC15-18AD-48B3-AF9F-26B4D7E2FDFE}" type="presOf" srcId="{902998DF-CA57-4099-84D6-04D81450D286}" destId="{4F80509F-F619-4737-96DD-021238C30716}"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9CC79F-8F62-42D0-8FE3-4505089A5D6E}">
      <dsp:nvSpPr>
        <dsp:cNvPr id="0" name=""/>
        <dsp:cNvSpPr/>
      </dsp:nvSpPr>
      <dsp:spPr>
        <a:xfrm>
          <a:off x="1882" y="0"/>
          <a:ext cx="2928341" cy="5461000"/>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uz-Cyrl-UZ" sz="2000" i="1" kern="1200" dirty="0" smtClean="0"/>
            <a:t>маҳсулотларни ва уруғлик фондини имконияти борича йўқотмасдан ҳамда сифатини тушурмасдан сақлаш</a:t>
          </a:r>
          <a:endParaRPr lang="ru-RU" sz="2000" kern="1200" dirty="0"/>
        </a:p>
      </dsp:txBody>
      <dsp:txXfrm>
        <a:off x="1882" y="2184400"/>
        <a:ext cx="2928341" cy="2184400"/>
      </dsp:txXfrm>
    </dsp:sp>
    <dsp:sp modelId="{39775966-5A32-4B95-85F0-CC169C79A425}">
      <dsp:nvSpPr>
        <dsp:cNvPr id="0" name=""/>
        <dsp:cNvSpPr/>
      </dsp:nvSpPr>
      <dsp:spPr>
        <a:xfrm>
          <a:off x="556796" y="327660"/>
          <a:ext cx="1818513" cy="1818513"/>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D59D8C-4797-4A86-89FE-7A85C331AC9D}">
      <dsp:nvSpPr>
        <dsp:cNvPr id="0" name=""/>
        <dsp:cNvSpPr/>
      </dsp:nvSpPr>
      <dsp:spPr>
        <a:xfrm>
          <a:off x="3018073" y="0"/>
          <a:ext cx="2928341" cy="5461000"/>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uz-Cyrl-UZ" sz="2000" i="1" kern="1200" dirty="0" smtClean="0">
              <a:solidFill>
                <a:srgbClr val="002060"/>
              </a:solidFill>
            </a:rPr>
            <a:t>маҳсулотларни сақлаётган пайтда тегишли технологик усуллар ва режимлар қўллаб уларнинг сифатини янада ошириш</a:t>
          </a:r>
          <a:endParaRPr lang="ru-RU" sz="2000" kern="1200" dirty="0">
            <a:solidFill>
              <a:srgbClr val="002060"/>
            </a:solidFill>
          </a:endParaRPr>
        </a:p>
      </dsp:txBody>
      <dsp:txXfrm>
        <a:off x="3018073" y="2184400"/>
        <a:ext cx="2928341" cy="2184400"/>
      </dsp:txXfrm>
    </dsp:sp>
    <dsp:sp modelId="{59A12477-6AA9-4405-9373-DCF9AF4642D1}">
      <dsp:nvSpPr>
        <dsp:cNvPr id="0" name=""/>
        <dsp:cNvSpPr/>
      </dsp:nvSpPr>
      <dsp:spPr>
        <a:xfrm>
          <a:off x="3572987" y="327660"/>
          <a:ext cx="1818513" cy="1818513"/>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F5183D-5183-42B6-ADD2-1D8879DD0DA6}">
      <dsp:nvSpPr>
        <dsp:cNvPr id="0" name=""/>
        <dsp:cNvSpPr/>
      </dsp:nvSpPr>
      <dsp:spPr>
        <a:xfrm>
          <a:off x="6034264" y="0"/>
          <a:ext cx="2928341" cy="5461000"/>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uz-Cyrl-UZ" sz="2000" i="1" kern="1200" dirty="0" smtClean="0"/>
            <a:t>оз меҳнат ва сарф ҳаражат қилиб, маҳсулотларни сақлашда рентабелликни оширган ҳолда сақлаш</a:t>
          </a:r>
          <a:endParaRPr lang="ru-RU" sz="2000" kern="1200" dirty="0"/>
        </a:p>
      </dsp:txBody>
      <dsp:txXfrm>
        <a:off x="6034264" y="2184400"/>
        <a:ext cx="2928341" cy="2184400"/>
      </dsp:txXfrm>
    </dsp:sp>
    <dsp:sp modelId="{D8F0E37A-E849-4EAB-8D1D-50150CC00EBC}">
      <dsp:nvSpPr>
        <dsp:cNvPr id="0" name=""/>
        <dsp:cNvSpPr/>
      </dsp:nvSpPr>
      <dsp:spPr>
        <a:xfrm>
          <a:off x="6589178" y="327660"/>
          <a:ext cx="1818513" cy="1818513"/>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9000" r="-19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0F392FD-554E-4341-B491-7957017974C5}">
      <dsp:nvSpPr>
        <dsp:cNvPr id="0" name=""/>
        <dsp:cNvSpPr/>
      </dsp:nvSpPr>
      <dsp:spPr>
        <a:xfrm>
          <a:off x="358579" y="4368800"/>
          <a:ext cx="8247328" cy="819150"/>
        </a:xfrm>
        <a:prstGeom prst="leftRightArrow">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49E9F2D7-A99D-4A54-A502-CC42CB32E62E}" type="datetimeFigureOut">
              <a:rPr lang="ru-RU"/>
              <a:pPr>
                <a:defRPr/>
              </a:pPr>
              <a:t>11.04.2018</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74D6F56B-6111-40FD-89CF-72F3A5662C19}" type="slidenum">
              <a:rPr lang="ru-RU"/>
              <a:pPr>
                <a:defRPr/>
              </a:pPr>
              <a:t>‹#›</a:t>
            </a:fld>
            <a:endParaRPr lang="ru-RU"/>
          </a:p>
        </p:txBody>
      </p:sp>
    </p:spTree>
    <p:extLst>
      <p:ext uri="{BB962C8B-B14F-4D97-AF65-F5344CB8AC3E}">
        <p14:creationId xmlns:p14="http://schemas.microsoft.com/office/powerpoint/2010/main" val="392699073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C5AEE644-D1DD-40E0-8840-432394490E8C}" type="datetimeFigureOut">
              <a:rPr lang="ru-RU"/>
              <a:pPr>
                <a:defRPr/>
              </a:pPr>
              <a:t>11.04.2018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852EFC89-B964-45A5-A46F-8F4E0FFB271C}" type="slidenum">
              <a:rPr lang="ru-RU"/>
              <a:pPr>
                <a:defRPr/>
              </a:pPr>
              <a:t>‹#›</a:t>
            </a:fld>
            <a:endParaRPr lang="ru-RU"/>
          </a:p>
        </p:txBody>
      </p:sp>
    </p:spTree>
    <p:extLst>
      <p:ext uri="{BB962C8B-B14F-4D97-AF65-F5344CB8AC3E}">
        <p14:creationId xmlns:p14="http://schemas.microsoft.com/office/powerpoint/2010/main" val="2537751919"/>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Образ слайда 1"/>
          <p:cNvSpPr>
            <a:spLocks noGrp="1" noRot="1" noChangeAspect="1" noTextEdit="1"/>
          </p:cNvSpPr>
          <p:nvPr>
            <p:ph type="sldImg"/>
          </p:nvPr>
        </p:nvSpPr>
        <p:spPr bwMode="auto">
          <a:noFill/>
          <a:ln>
            <a:solidFill>
              <a:srgbClr val="000000"/>
            </a:solidFill>
            <a:miter lim="800000"/>
            <a:headEnd/>
            <a:tailEnd/>
          </a:ln>
        </p:spPr>
      </p:sp>
      <p:sp>
        <p:nvSpPr>
          <p:cNvPr id="7168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1684" name="Номер слайда 3"/>
          <p:cNvSpPr>
            <a:spLocks noGrp="1"/>
          </p:cNvSpPr>
          <p:nvPr>
            <p:ph type="sldNum" sz="quarter" idx="5"/>
          </p:nvPr>
        </p:nvSpPr>
        <p:spPr bwMode="auto">
          <a:noFill/>
          <a:ln>
            <a:miter lim="800000"/>
            <a:headEnd/>
            <a:tailEnd/>
          </a:ln>
        </p:spPr>
        <p:txBody>
          <a:bodyPr/>
          <a:lstStyle/>
          <a:p>
            <a:fld id="{CA7BDDDF-F7AC-4C75-89B5-741AC8924F7A}" type="slidenum">
              <a:rPr lang="ru-RU" altLang="ru-RU"/>
              <a:pPr/>
              <a:t>2</a:t>
            </a:fld>
            <a:endParaRPr lang="ru-RU" altLang="ru-RU"/>
          </a:p>
        </p:txBody>
      </p:sp>
      <p:sp>
        <p:nvSpPr>
          <p:cNvPr id="71685" name="Нижний колонтитул 4"/>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r>
              <a:rPr lang="en-GB" altLang="ru-RU" smtClean="0">
                <a:latin typeface="Arial" charset="0"/>
              </a:rPr>
              <a:t>www.andqxi.uz</a:t>
            </a:r>
            <a:endParaRPr lang="ru-RU" altLang="ru-RU" smtClean="0">
              <a:latin typeface="Arial" charset="0"/>
            </a:endParaRPr>
          </a:p>
        </p:txBody>
      </p:sp>
    </p:spTree>
    <p:extLst>
      <p:ext uri="{BB962C8B-B14F-4D97-AF65-F5344CB8AC3E}">
        <p14:creationId xmlns:p14="http://schemas.microsoft.com/office/powerpoint/2010/main" val="3883784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smtClean="0"/>
            </a:lvl1pPr>
            <a:extLst/>
          </a:lstStyle>
          <a:p>
            <a:pPr>
              <a:defRPr/>
            </a:pPr>
            <a:fld id="{76DE0372-A448-4070-9038-A78ABD8969A5}" type="datetimeFigureOut">
              <a:rPr lang="ru-RU"/>
              <a:pPr>
                <a:defRPr/>
              </a:pPr>
              <a:t>11.04.2018</a:t>
            </a:fld>
            <a:endParaRPr lang="ru-RU" dirty="0"/>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F732E189-0128-49D7-9238-ED01B7ABDF25}" type="slidenum">
              <a:rPr lang="ru-RU"/>
              <a:pPr>
                <a:defRPr/>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93EA76C4-2E84-4589-9D8A-3733F7812951}" type="datetimeFigureOut">
              <a:rPr lang="ru-RU"/>
              <a:pPr>
                <a:defRPr/>
              </a:pPr>
              <a:t>11.04.2018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B5AC893E-C497-4810-A3F4-54DBE0BA262A}" type="slidenum">
              <a:rPr lang="ru-RU"/>
              <a:pPr>
                <a:defRPr/>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smtClean="0"/>
            </a:lvl1pPr>
            <a:extLst/>
          </a:lstStyle>
          <a:p>
            <a:pPr>
              <a:defRPr/>
            </a:pPr>
            <a:fld id="{55CDFC80-286C-4C0A-836A-30BB1A4CEBBC}" type="datetimeFigureOut">
              <a:rPr lang="ru-RU"/>
              <a:pPr>
                <a:defRPr/>
              </a:pPr>
              <a:t>11.04.2018</a:t>
            </a:fld>
            <a:endParaRPr lang="ru-RU" dirty="0"/>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8ADF1F0B-E3C3-4F07-A75E-F1E331F09B38}" type="slidenum">
              <a:rPr lang="ru-RU"/>
              <a:pPr>
                <a:defRPr/>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9A23E488-2D76-4C61-B222-317A934980B1}" type="datetimeFigureOut">
              <a:rPr lang="ru-RU"/>
              <a:pPr>
                <a:defRPr/>
              </a:pPr>
              <a:t>11.04.2018</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BB3C8164-3C7E-4409-9947-CB903ECAF5C8}" type="slidenum">
              <a:rPr lang="ru-RU"/>
              <a:pPr>
                <a:defRPr/>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smtClean="0"/>
            </a:lvl1pPr>
            <a:extLst/>
          </a:lstStyle>
          <a:p>
            <a:pPr>
              <a:defRPr/>
            </a:pPr>
            <a:fld id="{D56E3FB7-6494-4628-A1F0-27E014A3CB60}" type="datetimeFigureOut">
              <a:rPr lang="ru-RU"/>
              <a:pPr>
                <a:defRPr/>
              </a:pPr>
              <a:t>11.04.2018</a:t>
            </a:fld>
            <a:endParaRPr lang="ru-RU" dirty="0"/>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BCC5B810-8D30-4D53-B383-048FAEEA626C}" type="slidenum">
              <a:rPr lang="ru-RU"/>
              <a:pPr>
                <a:defRPr/>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smtClean="0"/>
            </a:lvl1pPr>
            <a:extLst/>
          </a:lstStyle>
          <a:p>
            <a:pPr>
              <a:defRPr/>
            </a:pPr>
            <a:fld id="{75BBA606-263E-4C86-8588-B728427EE4F3}" type="datetimeFigureOut">
              <a:rPr lang="ru-RU"/>
              <a:pPr>
                <a:defRPr/>
              </a:pPr>
              <a:t>11.04.2018</a:t>
            </a:fld>
            <a:endParaRPr lang="ru-RU" dirty="0"/>
          </a:p>
        </p:txBody>
      </p:sp>
      <p:sp>
        <p:nvSpPr>
          <p:cNvPr id="4" name="Нижний колонтитул 3"/>
          <p:cNvSpPr>
            <a:spLocks noGrp="1"/>
          </p:cNvSpPr>
          <p:nvPr>
            <p:ph type="ftr" sz="quarter" idx="11"/>
          </p:nvPr>
        </p:nvSpPr>
        <p:spPr/>
        <p:txBody>
          <a:bodyPr/>
          <a:lstStyle>
            <a:lvl1pPr>
              <a:defRPr/>
            </a:lvl1pPr>
            <a:extLst/>
          </a:lstStyle>
          <a:p>
            <a:pPr>
              <a:defRPr/>
            </a:pPr>
            <a:endParaRPr lang="ru-RU"/>
          </a:p>
        </p:txBody>
      </p:sp>
      <p:sp>
        <p:nvSpPr>
          <p:cNvPr id="5" name="Номер слайда 4"/>
          <p:cNvSpPr>
            <a:spLocks noGrp="1"/>
          </p:cNvSpPr>
          <p:nvPr>
            <p:ph type="sldNum" sz="quarter" idx="12"/>
          </p:nvPr>
        </p:nvSpPr>
        <p:spPr/>
        <p:txBody>
          <a:bodyPr/>
          <a:lstStyle>
            <a:lvl1pPr>
              <a:defRPr/>
            </a:lvl1pPr>
            <a:extLst/>
          </a:lstStyle>
          <a:p>
            <a:pPr>
              <a:defRPr/>
            </a:pPr>
            <a:fld id="{C49AB367-EBB9-4F12-97E4-D75CA861CEB3}" type="slidenum">
              <a:rPr lang="ru-RU"/>
              <a:pPr>
                <a:defRPr/>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4" name="Дата 1"/>
          <p:cNvSpPr>
            <a:spLocks noGrp="1"/>
          </p:cNvSpPr>
          <p:nvPr>
            <p:ph type="dt" sz="half" idx="10"/>
          </p:nvPr>
        </p:nvSpPr>
        <p:spPr/>
        <p:txBody>
          <a:bodyPr/>
          <a:lstStyle>
            <a:lvl1pPr>
              <a:defRPr smtClean="0"/>
            </a:lvl1pPr>
            <a:extLst/>
          </a:lstStyle>
          <a:p>
            <a:pPr>
              <a:defRPr/>
            </a:pPr>
            <a:fld id="{0F8D68B3-A185-4AE4-8FC6-D7D170320952}" type="datetimeFigureOut">
              <a:rPr lang="ru-RU"/>
              <a:pPr>
                <a:defRPr/>
              </a:pPr>
              <a:t>11.04.2018</a:t>
            </a:fld>
            <a:endParaRPr lang="ru-RU" dirty="0"/>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D506F35D-4B81-433F-88C3-313C83417536}"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F7217AFD-933A-4B10-BB1B-BB7FFCFE9EA6}" type="datetimeFigureOut">
              <a:rPr lang="ru-RU"/>
              <a:pPr>
                <a:defRPr/>
              </a:pPr>
              <a:t>11.04.2018</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01985CDC-131B-49A1-8967-FA2C77C4E978}" type="slidenum">
              <a:rPr lang="ru-RU"/>
              <a:pPr>
                <a:defRPr/>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smtClean="0"/>
            </a:lvl1pPr>
            <a:extLst/>
          </a:lstStyle>
          <a:p>
            <a:pPr>
              <a:defRPr/>
            </a:pPr>
            <a:fld id="{B48817CD-8941-45CA-99EB-28E024498A92}" type="datetimeFigureOut">
              <a:rPr lang="ru-RU"/>
              <a:pPr>
                <a:defRPr/>
              </a:pPr>
              <a:t>11.04.2018</a:t>
            </a:fld>
            <a:endParaRPr lang="ru-RU" dirty="0"/>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43F08BA5-3FCB-4FDA-9A90-8162919B4D40}" type="slidenum">
              <a:rPr lang="ru-RU"/>
              <a:pPr>
                <a:defRPr/>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DEE3863-0DDC-44E5-92A3-E21914CC38E4}" type="datetimeFigureOut">
              <a:rPr lang="ru-RU"/>
              <a:pPr>
                <a:defRPr/>
              </a:pPr>
              <a:t>11.04.2018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C885E985-4047-4EA9-8CEC-7C5751241CF4}" type="slidenum">
              <a:rPr lang="ru-RU"/>
              <a:pPr>
                <a:defRPr/>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5AE7C88-9CD2-4588-9CAC-5C050B48A371}" type="datetimeFigureOut">
              <a:rPr lang="ru-RU"/>
              <a:pPr>
                <a:defRPr/>
              </a:pPr>
              <a:t>11.04.2018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E2FF7DBE-625A-4C91-9B2B-8EC8AD99584D}" type="slidenum">
              <a:rPr lang="ru-RU"/>
              <a:pPr>
                <a:defRPr/>
              </a:pPr>
              <a:t>‹#›</a:t>
            </a:fld>
            <a:endParaRPr lang="ru-R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697D9E0C-739F-47D0-AEFA-2EC87C0764B9}" type="slidenum">
              <a:rPr lang="ru-RU" altLang="ru-RU" smtClean="0"/>
              <a:pPr>
                <a:defRPr/>
              </a:pPr>
              <a:t>‹#›</a:t>
            </a:fld>
            <a:endParaRPr lang="ru-RU" altLang="ru-RU"/>
          </a:p>
        </p:txBody>
      </p:sp>
    </p:spTree>
    <p:extLst>
      <p:ext uri="{BB962C8B-B14F-4D97-AF65-F5344CB8AC3E}">
        <p14:creationId xmlns:p14="http://schemas.microsoft.com/office/powerpoint/2010/main" val="3530730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491EF93-F8CC-4A41-8352-A489557D10E3}" type="slidenum">
              <a:rPr lang="ru-RU" altLang="ru-RU" smtClean="0"/>
              <a:pPr>
                <a:defRPr/>
              </a:pPr>
              <a:t>‹#›</a:t>
            </a:fld>
            <a:endParaRPr lang="ru-RU" altLang="ru-RU"/>
          </a:p>
        </p:txBody>
      </p:sp>
    </p:spTree>
    <p:extLst>
      <p:ext uri="{BB962C8B-B14F-4D97-AF65-F5344CB8AC3E}">
        <p14:creationId xmlns:p14="http://schemas.microsoft.com/office/powerpoint/2010/main" val="18853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BC90F238-CC07-4F92-9924-903427143E27}" type="slidenum">
              <a:rPr lang="ru-RU" altLang="ru-RU" smtClean="0"/>
              <a:pPr>
                <a:defRPr/>
              </a:pPr>
              <a:t>‹#›</a:t>
            </a:fld>
            <a:endParaRPr lang="ru-RU" altLang="ru-RU"/>
          </a:p>
        </p:txBody>
      </p:sp>
    </p:spTree>
    <p:extLst>
      <p:ext uri="{BB962C8B-B14F-4D97-AF65-F5344CB8AC3E}">
        <p14:creationId xmlns:p14="http://schemas.microsoft.com/office/powerpoint/2010/main" val="28126875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ED54B84C-1FEC-4A62-BADA-4D173E5BBF69}" type="slidenum">
              <a:rPr lang="ru-RU" altLang="ru-RU" smtClean="0"/>
              <a:pPr>
                <a:defRPr/>
              </a:pPr>
              <a:t>‹#›</a:t>
            </a:fld>
            <a:endParaRPr lang="ru-RU" altLang="ru-RU"/>
          </a:p>
        </p:txBody>
      </p:sp>
    </p:spTree>
    <p:extLst>
      <p:ext uri="{BB962C8B-B14F-4D97-AF65-F5344CB8AC3E}">
        <p14:creationId xmlns:p14="http://schemas.microsoft.com/office/powerpoint/2010/main" val="879222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D7B38D61-22CB-40F0-B130-1A2085691034}" type="slidenum">
              <a:rPr lang="ru-RU" altLang="ru-RU" smtClean="0"/>
              <a:pPr>
                <a:defRPr/>
              </a:pPr>
              <a:t>‹#›</a:t>
            </a:fld>
            <a:endParaRPr lang="ru-RU" altLang="ru-RU"/>
          </a:p>
        </p:txBody>
      </p:sp>
    </p:spTree>
    <p:extLst>
      <p:ext uri="{BB962C8B-B14F-4D97-AF65-F5344CB8AC3E}">
        <p14:creationId xmlns:p14="http://schemas.microsoft.com/office/powerpoint/2010/main" val="2632348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6D54D9B3-850B-4F1E-9971-F11E6A3764F7}" type="slidenum">
              <a:rPr lang="ru-RU" altLang="ru-RU" smtClean="0"/>
              <a:pPr>
                <a:defRPr/>
              </a:pPr>
              <a:t>‹#›</a:t>
            </a:fld>
            <a:endParaRPr lang="ru-RU" altLang="ru-RU"/>
          </a:p>
        </p:txBody>
      </p:sp>
    </p:spTree>
    <p:extLst>
      <p:ext uri="{BB962C8B-B14F-4D97-AF65-F5344CB8AC3E}">
        <p14:creationId xmlns:p14="http://schemas.microsoft.com/office/powerpoint/2010/main" val="6909892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427CA8D4-555A-4B5B-BA43-1D1ACA64A07D}" type="slidenum">
              <a:rPr lang="ru-RU" altLang="ru-RU" smtClean="0"/>
              <a:pPr>
                <a:defRPr/>
              </a:pPr>
              <a:t>‹#›</a:t>
            </a:fld>
            <a:endParaRPr lang="ru-RU" altLang="ru-RU"/>
          </a:p>
        </p:txBody>
      </p:sp>
    </p:spTree>
    <p:extLst>
      <p:ext uri="{BB962C8B-B14F-4D97-AF65-F5344CB8AC3E}">
        <p14:creationId xmlns:p14="http://schemas.microsoft.com/office/powerpoint/2010/main" val="54294301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364A9EEE-7F3E-4A17-8936-2F330EAB176F}" type="slidenum">
              <a:rPr lang="ru-RU" altLang="ru-RU" smtClean="0"/>
              <a:pPr>
                <a:defRPr/>
              </a:pPr>
              <a:t>‹#›</a:t>
            </a:fld>
            <a:endParaRPr lang="ru-RU" altLang="ru-RU"/>
          </a:p>
        </p:txBody>
      </p:sp>
    </p:spTree>
    <p:extLst>
      <p:ext uri="{BB962C8B-B14F-4D97-AF65-F5344CB8AC3E}">
        <p14:creationId xmlns:p14="http://schemas.microsoft.com/office/powerpoint/2010/main" val="3419430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E0DD19B-E107-4E97-BDD4-52D8A521CF6B}" type="slidenum">
              <a:rPr lang="ru-RU" altLang="ru-RU" smtClean="0"/>
              <a:pPr>
                <a:defRPr/>
              </a:pPr>
              <a:t>‹#›</a:t>
            </a:fld>
            <a:endParaRPr lang="ru-RU" altLang="ru-RU"/>
          </a:p>
        </p:txBody>
      </p:sp>
    </p:spTree>
    <p:extLst>
      <p:ext uri="{BB962C8B-B14F-4D97-AF65-F5344CB8AC3E}">
        <p14:creationId xmlns:p14="http://schemas.microsoft.com/office/powerpoint/2010/main" val="2366890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D0C50A4A-A5AE-429D-B178-E4ECB26481D1}" type="slidenum">
              <a:rPr lang="ru-RU" altLang="ru-RU" smtClean="0"/>
              <a:pPr>
                <a:defRPr/>
              </a:pPr>
              <a:t>‹#›</a:t>
            </a:fld>
            <a:endParaRPr lang="ru-RU" altLang="ru-RU"/>
          </a:p>
        </p:txBody>
      </p:sp>
    </p:spTree>
    <p:extLst>
      <p:ext uri="{BB962C8B-B14F-4D97-AF65-F5344CB8AC3E}">
        <p14:creationId xmlns:p14="http://schemas.microsoft.com/office/powerpoint/2010/main" val="875640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CA52E99-50ED-430F-A65D-439904884898}"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579366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39A7ABBF-CA87-404B-A144-78E6EE0112D6}" type="slidenum">
              <a:rPr lang="ru-RU" altLang="ru-RU" smtClean="0"/>
              <a:pPr>
                <a:defRPr/>
              </a:pPr>
              <a:t>‹#›</a:t>
            </a:fld>
            <a:endParaRPr lang="ru-RU" altLang="ru-RU"/>
          </a:p>
        </p:txBody>
      </p:sp>
    </p:spTree>
    <p:extLst>
      <p:ext uri="{BB962C8B-B14F-4D97-AF65-F5344CB8AC3E}">
        <p14:creationId xmlns:p14="http://schemas.microsoft.com/office/powerpoint/2010/main" val="2185950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D9C13AE-FD5C-4B43-BCBA-DA6360EBE98F}"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506538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40D3CF8-EB81-47AD-ADEB-822779A72F8D}" type="slidenum">
              <a:rPr lang="ru-RU" altLang="ru-RU" smtClean="0"/>
              <a:pPr>
                <a:defRPr/>
              </a:pPr>
              <a:t>‹#›</a:t>
            </a:fld>
            <a:endParaRPr lang="ru-RU" altLang="ru-RU"/>
          </a:p>
        </p:txBody>
      </p:sp>
    </p:spTree>
    <p:extLst>
      <p:ext uri="{BB962C8B-B14F-4D97-AF65-F5344CB8AC3E}">
        <p14:creationId xmlns:p14="http://schemas.microsoft.com/office/powerpoint/2010/main" val="33195040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FFD638C-8828-4CE8-A999-6FD5C1920017}" type="slidenum">
              <a:rPr lang="ru-RU" altLang="ru-RU" smtClean="0"/>
              <a:pPr>
                <a:defRPr/>
              </a:pPr>
              <a:t>‹#›</a:t>
            </a:fld>
            <a:endParaRPr lang="ru-RU" altLang="ru-RU"/>
          </a:p>
        </p:txBody>
      </p:sp>
    </p:spTree>
    <p:extLst>
      <p:ext uri="{BB962C8B-B14F-4D97-AF65-F5344CB8AC3E}">
        <p14:creationId xmlns:p14="http://schemas.microsoft.com/office/powerpoint/2010/main" val="39428374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0941DFA-DACC-468C-9C2E-EA23B996DFDB}" type="slidenum">
              <a:rPr lang="ru-RU" altLang="ru-RU" smtClean="0"/>
              <a:pPr>
                <a:defRPr/>
              </a:pPr>
              <a:t>‹#›</a:t>
            </a:fld>
            <a:endParaRPr lang="ru-RU" altLang="ru-RU"/>
          </a:p>
        </p:txBody>
      </p:sp>
    </p:spTree>
    <p:extLst>
      <p:ext uri="{BB962C8B-B14F-4D97-AF65-F5344CB8AC3E}">
        <p14:creationId xmlns:p14="http://schemas.microsoft.com/office/powerpoint/2010/main" val="37963419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13665375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1320461826"/>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19001022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22290791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11.04.2018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22965773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11.04.2018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16455157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11.04.2018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37296438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14753876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41769501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359040915"/>
      </p:ext>
    </p:extLst>
  </p:cSld>
  <p:clrMapOvr>
    <a:masterClrMapping/>
  </p:clrMapOvr>
  <p:hf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15558408"/>
      </p:ext>
    </p:extLst>
  </p:cSld>
  <p:clrMapOvr>
    <a:masterClrMapping/>
  </p:clrMapOvr>
  <p:hf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11843543"/>
      </p:ext>
    </p:extLst>
  </p:cSld>
  <p:clrMapOvr>
    <a:masterClrMapping/>
  </p:clrMapOvr>
  <p:hf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61279363"/>
      </p:ext>
    </p:extLst>
  </p:cSld>
  <p:clrMapOvr>
    <a:masterClrMapping/>
  </p:clrMapOvr>
  <p:hf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897594843"/>
      </p:ext>
    </p:extLst>
  </p:cSld>
  <p:clrMapOvr>
    <a:masterClrMapping/>
  </p:clrMapOvr>
  <p:hf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2440938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316435091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955591310"/>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2588645417"/>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38967305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7056675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11.04.2018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32562636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11.04.2018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39072242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11.04.2018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1301930573"/>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181021820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11715623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815289972"/>
      </p:ext>
    </p:extLst>
  </p:cSld>
  <p:clrMapOvr>
    <a:masterClrMapping/>
  </p:clrMapOvr>
  <p:hf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2598192"/>
      </p:ext>
    </p:extLst>
  </p:cSld>
  <p:clrMapOvr>
    <a:masterClrMapping/>
  </p:clrMapOvr>
  <p:hf hdr="0" ftr="0" dt="0"/>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308650629"/>
      </p:ext>
    </p:extLst>
  </p:cSld>
  <p:clrMapOvr>
    <a:masterClrMapping/>
  </p:clrMapOvr>
  <p:hf hdr="0" ftr="0" dt="0"/>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99089115"/>
      </p:ext>
    </p:extLst>
  </p:cSld>
  <p:clrMapOvr>
    <a:masterClrMapping/>
  </p:clrMapOvr>
  <p:hf hdr="0" ftr="0" dt="0"/>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131592906"/>
      </p:ext>
    </p:extLst>
  </p:cSld>
  <p:clrMapOvr>
    <a:masterClrMapping/>
  </p:clrMapOvr>
  <p:hf hdr="0" ftr="0" dt="0"/>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354717648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15018608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fld id="{76DE0372-A448-4070-9038-A78ABD8969A5}" type="datetimeFigureOut">
              <a:rPr lang="ru-RU" smtClean="0"/>
              <a:pPr>
                <a:defRPr/>
              </a:pPr>
              <a:t>11.04.2018</a:t>
            </a:fld>
            <a:endParaRPr lang="ru-RU" dirty="0"/>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p>
        </p:txBody>
      </p:sp>
      <p:sp>
        <p:nvSpPr>
          <p:cNvPr id="6" name="Slide Number Placeholder 5"/>
          <p:cNvSpPr>
            <a:spLocks noGrp="1"/>
          </p:cNvSpPr>
          <p:nvPr>
            <p:ph type="sldNum" sz="quarter" idx="12"/>
          </p:nvPr>
        </p:nvSpPr>
        <p:spPr>
          <a:xfrm>
            <a:off x="6817317" y="5054602"/>
            <a:ext cx="413483" cy="279400"/>
          </a:xfrm>
        </p:spPr>
        <p:txBody>
          <a:bodyPr/>
          <a:lstStyle/>
          <a:p>
            <a:pPr>
              <a:defRPr/>
            </a:pPr>
            <a:fld id="{F732E189-0128-49D7-9238-ED01B7ABDF25}" type="slidenum">
              <a:rPr lang="ru-RU" smtClean="0"/>
              <a:pPr>
                <a:defRPr/>
              </a:pPr>
              <a:t>‹#›</a:t>
            </a:fld>
            <a:endParaRPr lang="ru-RU" dirty="0"/>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100953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3EA76C4-2E84-4589-9D8A-3733F7812951}"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B5AC893E-C497-4810-A3F4-54DBE0BA262A}" type="slidenum">
              <a:rPr lang="ru-RU" smtClean="0"/>
              <a:pPr>
                <a:defRPr/>
              </a:pPr>
              <a:t>‹#›</a:t>
            </a:fld>
            <a:endParaRPr lang="ru-RU" dirty="0"/>
          </a:p>
        </p:txBody>
      </p:sp>
    </p:spTree>
    <p:extLst>
      <p:ext uri="{BB962C8B-B14F-4D97-AF65-F5344CB8AC3E}">
        <p14:creationId xmlns:p14="http://schemas.microsoft.com/office/powerpoint/2010/main" val="195635067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55CDFC80-286C-4C0A-836A-30BB1A4CEBBC}"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8ADF1F0B-E3C3-4F07-A75E-F1E331F09B38}" type="slidenum">
              <a:rPr lang="ru-RU" smtClean="0"/>
              <a:pPr>
                <a:defRPr/>
              </a:pPr>
              <a:t>‹#›</a:t>
            </a:fld>
            <a:endParaRPr lang="ru-RU" dirty="0"/>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7560447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9A23E488-2D76-4C61-B222-317A934980B1}"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BB3C8164-3C7E-4409-9947-CB903ECAF5C8}" type="slidenum">
              <a:rPr lang="ru-RU" smtClean="0"/>
              <a:pPr>
                <a:defRPr/>
              </a:pPr>
              <a:t>‹#›</a:t>
            </a:fld>
            <a:endParaRPr lang="ru-RU" dirty="0"/>
          </a:p>
        </p:txBody>
      </p:sp>
    </p:spTree>
    <p:extLst>
      <p:ext uri="{BB962C8B-B14F-4D97-AF65-F5344CB8AC3E}">
        <p14:creationId xmlns:p14="http://schemas.microsoft.com/office/powerpoint/2010/main" val="100969844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D56E3FB7-6494-4628-A1F0-27E014A3CB60}" type="datetimeFigureOut">
              <a:rPr lang="ru-RU" smtClean="0"/>
              <a:pPr>
                <a:defRPr/>
              </a:pPr>
              <a:t>11.04.2018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BCC5B810-8D30-4D53-B383-048FAEEA626C}" type="slidenum">
              <a:rPr lang="ru-RU" smtClean="0"/>
              <a:pPr>
                <a:defRPr/>
              </a:pPr>
              <a:t>‹#›</a:t>
            </a:fld>
            <a:endParaRPr lang="ru-RU" dirty="0"/>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932320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75BBA606-263E-4C86-8588-B728427EE4F3}" type="datetimeFigureOut">
              <a:rPr lang="ru-RU" smtClean="0"/>
              <a:pPr>
                <a:defRPr/>
              </a:pPr>
              <a:t>11.04.2018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C49AB367-EBB9-4F12-97E4-D75CA861CEB3}" type="slidenum">
              <a:rPr lang="ru-RU" smtClean="0"/>
              <a:pPr>
                <a:defRPr/>
              </a:pPr>
              <a:t>‹#›</a:t>
            </a:fld>
            <a:endParaRPr lang="ru-RU" dirty="0"/>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510998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0F8D68B3-A185-4AE4-8FC6-D7D170320952}" type="datetimeFigureOut">
              <a:rPr lang="ru-RU" smtClean="0"/>
              <a:pPr>
                <a:defRPr/>
              </a:pPr>
              <a:t>11.04.2018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D506F35D-4B81-433F-88C3-313C83417536}" type="slidenum">
              <a:rPr lang="ru-RU" smtClean="0"/>
              <a:pPr>
                <a:defRPr/>
              </a:pPr>
              <a:t>‹#›</a:t>
            </a:fld>
            <a:endParaRPr lang="ru-RU" dirty="0"/>
          </a:p>
        </p:txBody>
      </p:sp>
    </p:spTree>
    <p:extLst>
      <p:ext uri="{BB962C8B-B14F-4D97-AF65-F5344CB8AC3E}">
        <p14:creationId xmlns:p14="http://schemas.microsoft.com/office/powerpoint/2010/main" val="583783594"/>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F7217AFD-933A-4B10-BB1B-BB7FFCFE9EA6}"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1985CDC-131B-49A1-8967-FA2C77C4E978}" type="slidenum">
              <a:rPr lang="ru-RU" smtClean="0"/>
              <a:pPr>
                <a:defRPr/>
              </a:pPr>
              <a:t>‹#›</a:t>
            </a:fld>
            <a:endParaRPr lang="ru-RU" dirty="0"/>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5326475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B48817CD-8941-45CA-99EB-28E024498A92}"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3F08BA5-3FCB-4FDA-9A90-8162919B4D40}" type="slidenum">
              <a:rPr lang="ru-RU" smtClean="0"/>
              <a:pPr>
                <a:defRPr/>
              </a:pPr>
              <a:t>‹#›</a:t>
            </a:fld>
            <a:endParaRPr lang="ru-RU" dirty="0"/>
          </a:p>
        </p:txBody>
      </p:sp>
    </p:spTree>
    <p:extLst>
      <p:ext uri="{BB962C8B-B14F-4D97-AF65-F5344CB8AC3E}">
        <p14:creationId xmlns:p14="http://schemas.microsoft.com/office/powerpoint/2010/main" val="313825643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2534199395"/>
      </p:ext>
    </p:extLst>
  </p:cSld>
  <p:clrMapOvr>
    <a:masterClrMapping/>
  </p:clrMapOvr>
  <p:hf hdr="0" ftr="0" dt="0"/>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2939543"/>
      </p:ext>
    </p:extLst>
  </p:cSld>
  <p:clrMapOvr>
    <a:masterClrMapping/>
  </p:clrMapOvr>
  <p:hf hdr="0" ftr="0" dt="0"/>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853958"/>
      </p:ext>
    </p:extLst>
  </p:cSld>
  <p:clrMapOvr>
    <a:masterClrMapping/>
  </p:clrMapOvr>
  <p:hf hdr="0" ftr="0" dt="0"/>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2974161318"/>
      </p:ext>
    </p:extLst>
  </p:cSld>
  <p:clrMapOvr>
    <a:masterClrMapping/>
  </p:clrMapOvr>
  <p:hf hdr="0" ftr="0" dt="0"/>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24207792"/>
      </p:ext>
    </p:extLst>
  </p:cSld>
  <p:clrMapOvr>
    <a:masterClrMapping/>
  </p:clrMapOvr>
  <p:hf hdr="0" ftr="0" dt="0"/>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9662845"/>
      </p:ext>
    </p:extLst>
  </p:cSld>
  <p:clrMapOvr>
    <a:masterClrMapping/>
  </p:clrMapOvr>
  <p:hf hdr="0" ftr="0" dt="0"/>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DEE3863-0DDC-44E5-92A3-E21914CC38E4}"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885E985-4047-4EA9-8CEC-7C5751241CF4}" type="slidenum">
              <a:rPr lang="ru-RU" smtClean="0"/>
              <a:pPr>
                <a:defRPr/>
              </a:pPr>
              <a:t>‹#›</a:t>
            </a:fld>
            <a:endParaRPr lang="ru-RU" dirty="0"/>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0591895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5AE7C88-9CD2-4588-9CAC-5C050B48A371}"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E2FF7DBE-625A-4C91-9B2B-8EC8AD99584D}" type="slidenum">
              <a:rPr lang="ru-RU" smtClean="0"/>
              <a:pPr>
                <a:defRPr/>
              </a:pPr>
              <a:t>‹#›</a:t>
            </a:fld>
            <a:endParaRPr lang="ru-RU" dirty="0"/>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749071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76DE0372-A448-4070-9038-A78ABD8969A5}"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732E189-0128-49D7-9238-ED01B7ABDF25}" type="slidenum">
              <a:rPr lang="ru-RU" smtClean="0"/>
              <a:pPr>
                <a:defRPr/>
              </a:pPr>
              <a:t>‹#›</a:t>
            </a:fld>
            <a:endParaRPr lang="ru-RU" dirty="0"/>
          </a:p>
        </p:txBody>
      </p:sp>
    </p:spTree>
    <p:extLst>
      <p:ext uri="{BB962C8B-B14F-4D97-AF65-F5344CB8AC3E}">
        <p14:creationId xmlns:p14="http://schemas.microsoft.com/office/powerpoint/2010/main" val="208616470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3EA76C4-2E84-4589-9D8A-3733F7812951}"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B5AC893E-C497-4810-A3F4-54DBE0BA262A}" type="slidenum">
              <a:rPr lang="ru-RU" smtClean="0"/>
              <a:pPr>
                <a:defRPr/>
              </a:pPr>
              <a:t>‹#›</a:t>
            </a:fld>
            <a:endParaRPr lang="ru-RU" dirty="0"/>
          </a:p>
        </p:txBody>
      </p:sp>
    </p:spTree>
    <p:extLst>
      <p:ext uri="{BB962C8B-B14F-4D97-AF65-F5344CB8AC3E}">
        <p14:creationId xmlns:p14="http://schemas.microsoft.com/office/powerpoint/2010/main" val="21446837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55CDFC80-286C-4C0A-836A-30BB1A4CEBBC}"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8ADF1F0B-E3C3-4F07-A75E-F1E331F09B38}" type="slidenum">
              <a:rPr lang="ru-RU" smtClean="0"/>
              <a:pPr>
                <a:defRPr/>
              </a:pPr>
              <a:t>‹#›</a:t>
            </a:fld>
            <a:endParaRPr lang="ru-RU" dirty="0"/>
          </a:p>
        </p:txBody>
      </p:sp>
    </p:spTree>
    <p:extLst>
      <p:ext uri="{BB962C8B-B14F-4D97-AF65-F5344CB8AC3E}">
        <p14:creationId xmlns:p14="http://schemas.microsoft.com/office/powerpoint/2010/main" val="250474238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9A23E488-2D76-4C61-B222-317A934980B1}"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BB3C8164-3C7E-4409-9947-CB903ECAF5C8}" type="slidenum">
              <a:rPr lang="ru-RU" smtClean="0"/>
              <a:pPr>
                <a:defRPr/>
              </a:pPr>
              <a:t>‹#›</a:t>
            </a:fld>
            <a:endParaRPr lang="ru-RU" dirty="0"/>
          </a:p>
        </p:txBody>
      </p:sp>
    </p:spTree>
    <p:extLst>
      <p:ext uri="{BB962C8B-B14F-4D97-AF65-F5344CB8AC3E}">
        <p14:creationId xmlns:p14="http://schemas.microsoft.com/office/powerpoint/2010/main" val="399690229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D56E3FB7-6494-4628-A1F0-27E014A3CB60}" type="datetimeFigureOut">
              <a:rPr lang="ru-RU" smtClean="0"/>
              <a:pPr>
                <a:defRPr/>
              </a:pPr>
              <a:t>11.04.2018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BCC5B810-8D30-4D53-B383-048FAEEA626C}" type="slidenum">
              <a:rPr lang="ru-RU" smtClean="0"/>
              <a:pPr>
                <a:defRPr/>
              </a:pPr>
              <a:t>‹#›</a:t>
            </a:fld>
            <a:endParaRPr lang="ru-RU" dirty="0"/>
          </a:p>
        </p:txBody>
      </p:sp>
    </p:spTree>
    <p:extLst>
      <p:ext uri="{BB962C8B-B14F-4D97-AF65-F5344CB8AC3E}">
        <p14:creationId xmlns:p14="http://schemas.microsoft.com/office/powerpoint/2010/main" val="308993579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75BBA606-263E-4C86-8588-B728427EE4F3}" type="datetimeFigureOut">
              <a:rPr lang="ru-RU" smtClean="0"/>
              <a:pPr>
                <a:defRPr/>
              </a:pPr>
              <a:t>11.04.2018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C49AB367-EBB9-4F12-97E4-D75CA861CEB3}" type="slidenum">
              <a:rPr lang="ru-RU" smtClean="0"/>
              <a:pPr>
                <a:defRPr/>
              </a:pPr>
              <a:t>‹#›</a:t>
            </a:fld>
            <a:endParaRPr lang="ru-RU" dirty="0"/>
          </a:p>
        </p:txBody>
      </p:sp>
    </p:spTree>
    <p:extLst>
      <p:ext uri="{BB962C8B-B14F-4D97-AF65-F5344CB8AC3E}">
        <p14:creationId xmlns:p14="http://schemas.microsoft.com/office/powerpoint/2010/main" val="105937127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0F8D68B3-A185-4AE4-8FC6-D7D170320952}" type="datetimeFigureOut">
              <a:rPr lang="ru-RU" smtClean="0"/>
              <a:pPr>
                <a:defRPr/>
              </a:pPr>
              <a:t>11.04.2018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D506F35D-4B81-433F-88C3-313C83417536}" type="slidenum">
              <a:rPr lang="ru-RU" smtClean="0"/>
              <a:pPr>
                <a:defRPr/>
              </a:pPr>
              <a:t>‹#›</a:t>
            </a:fld>
            <a:endParaRPr lang="ru-RU" dirty="0"/>
          </a:p>
        </p:txBody>
      </p:sp>
    </p:spTree>
    <p:extLst>
      <p:ext uri="{BB962C8B-B14F-4D97-AF65-F5344CB8AC3E}">
        <p14:creationId xmlns:p14="http://schemas.microsoft.com/office/powerpoint/2010/main" val="1911438986"/>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F7217AFD-933A-4B10-BB1B-BB7FFCFE9EA6}" type="datetimeFigureOut">
              <a:rPr lang="ru-RU" smtClean="0"/>
              <a:pPr>
                <a:defRPr/>
              </a:pPr>
              <a:t>11.04.2018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1985CDC-131B-49A1-8967-FA2C77C4E978}" type="slidenum">
              <a:rPr lang="ru-RU" smtClean="0"/>
              <a:pPr>
                <a:defRPr/>
              </a:pPr>
              <a:t>‹#›</a:t>
            </a:fld>
            <a:endParaRPr lang="ru-RU" dirty="0"/>
          </a:p>
        </p:txBody>
      </p:sp>
    </p:spTree>
    <p:extLst>
      <p:ext uri="{BB962C8B-B14F-4D97-AF65-F5344CB8AC3E}">
        <p14:creationId xmlns:p14="http://schemas.microsoft.com/office/powerpoint/2010/main" val="18470616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B48817CD-8941-45CA-99EB-28E024498A92}" type="datetimeFigureOut">
              <a:rPr lang="ru-RU" smtClean="0"/>
              <a:pPr>
                <a:defRPr/>
              </a:pPr>
              <a:t>11.04.2018</a:t>
            </a:fld>
            <a:endParaRPr lang="ru-RU" dirty="0"/>
          </a:p>
        </p:txBody>
      </p:sp>
      <p:sp>
        <p:nvSpPr>
          <p:cNvPr id="6" name="Footer Placeholder 5"/>
          <p:cNvSpPr>
            <a:spLocks noGrp="1"/>
          </p:cNvSpPr>
          <p:nvPr>
            <p:ph type="ftr" sz="quarter" idx="11"/>
          </p:nvPr>
        </p:nvSpPr>
        <p:spPr>
          <a:xfrm>
            <a:off x="533400" y="6172200"/>
            <a:ext cx="5811724" cy="365125"/>
          </a:xfrm>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3F08BA5-3FCB-4FDA-9A90-8162919B4D40}" type="slidenum">
              <a:rPr lang="ru-RU" smtClean="0"/>
              <a:pPr>
                <a:defRPr/>
              </a:pPr>
              <a:t>‹#›</a:t>
            </a:fld>
            <a:endParaRPr lang="ru-RU" dirty="0"/>
          </a:p>
        </p:txBody>
      </p:sp>
    </p:spTree>
    <p:extLst>
      <p:ext uri="{BB962C8B-B14F-4D97-AF65-F5344CB8AC3E}">
        <p14:creationId xmlns:p14="http://schemas.microsoft.com/office/powerpoint/2010/main" val="10896514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1387422714"/>
      </p:ext>
    </p:extLst>
  </p:cSld>
  <p:clrMapOvr>
    <a:masterClrMapping/>
  </p:clrMapOvr>
  <p:hf hdr="0" ftr="0" dt="0"/>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1605389621"/>
      </p:ext>
    </p:extLst>
  </p:cSld>
  <p:clrMapOvr>
    <a:masterClrMapping/>
  </p:clrMapOvr>
  <p:hf hdr="0" ftr="0" dt="0"/>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04077914"/>
      </p:ext>
    </p:extLst>
  </p:cSld>
  <p:clrMapOvr>
    <a:masterClrMapping/>
  </p:clrMapOvr>
  <p:hf hdr="0" ftr="0" dt="0"/>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2396290981"/>
      </p:ext>
    </p:extLst>
  </p:cSld>
  <p:clrMapOvr>
    <a:masterClrMapping/>
  </p:clrMapOvr>
  <p:hf hdr="0" ftr="0" dt="0"/>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824859987"/>
      </p:ext>
    </p:extLst>
  </p:cSld>
  <p:clrMapOvr>
    <a:masterClrMapping/>
  </p:clrMapOvr>
  <p:hf hdr="0" ftr="0" dt="0"/>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3834213587"/>
      </p:ext>
    </p:extLst>
  </p:cSld>
  <p:clrMapOvr>
    <a:masterClrMapping/>
  </p:clrMapOvr>
  <p:hf hdr="0" ftr="0" dt="0"/>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DEE3863-0DDC-44E5-92A3-E21914CC38E4}"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885E985-4047-4EA9-8CEC-7C5751241CF4}" type="slidenum">
              <a:rPr lang="ru-RU" smtClean="0"/>
              <a:pPr>
                <a:defRPr/>
              </a:pPr>
              <a:t>‹#›</a:t>
            </a:fld>
            <a:endParaRPr lang="ru-RU" dirty="0"/>
          </a:p>
        </p:txBody>
      </p:sp>
    </p:spTree>
    <p:extLst>
      <p:ext uri="{BB962C8B-B14F-4D97-AF65-F5344CB8AC3E}">
        <p14:creationId xmlns:p14="http://schemas.microsoft.com/office/powerpoint/2010/main" val="426901987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5AE7C88-9CD2-4588-9CAC-5C050B48A371}" type="datetimeFigureOut">
              <a:rPr lang="ru-RU" smtClean="0"/>
              <a:pPr>
                <a:defRPr/>
              </a:pPr>
              <a:t>11.04.2018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E2FF7DBE-625A-4C91-9B2B-8EC8AD99584D}" type="slidenum">
              <a:rPr lang="ru-RU" smtClean="0"/>
              <a:pPr>
                <a:defRPr/>
              </a:pPr>
              <a:t>‹#›</a:t>
            </a:fld>
            <a:endParaRPr lang="ru-RU" dirty="0"/>
          </a:p>
        </p:txBody>
      </p:sp>
    </p:spTree>
    <p:extLst>
      <p:ext uri="{BB962C8B-B14F-4D97-AF65-F5344CB8AC3E}">
        <p14:creationId xmlns:p14="http://schemas.microsoft.com/office/powerpoint/2010/main" val="3327317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3.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theme" Target="../theme/theme4.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18" Type="http://schemas.openxmlformats.org/officeDocument/2006/relationships/theme" Target="../theme/theme5.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17" Type="http://schemas.openxmlformats.org/officeDocument/2006/relationships/slideLayout" Target="../slideLayouts/slideLayout76.xml"/><Relationship Id="rId2" Type="http://schemas.openxmlformats.org/officeDocument/2006/relationships/slideLayout" Target="../slideLayouts/slideLayout61.xml"/><Relationship Id="rId16" Type="http://schemas.openxmlformats.org/officeDocument/2006/relationships/slideLayout" Target="../slideLayouts/slideLayout75.xml"/><Relationship Id="rId20" Type="http://schemas.openxmlformats.org/officeDocument/2006/relationships/image" Target="../media/image5.png"/><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slideLayout" Target="../slideLayouts/slideLayout74.xml"/><Relationship Id="rId10" Type="http://schemas.openxmlformats.org/officeDocument/2006/relationships/slideLayout" Target="../slideLayouts/slideLayout69.xml"/><Relationship Id="rId19" Type="http://schemas.openxmlformats.org/officeDocument/2006/relationships/image" Target="../media/image4.png"/><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slideLayout" Target="../slideLayouts/slideLayout7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18" Type="http://schemas.openxmlformats.org/officeDocument/2006/relationships/theme" Target="../theme/theme6.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slideLayout" Target="../slideLayouts/slideLayout93.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chemeClr val="bg2">
                    <a:shade val="50000"/>
                    <a:satMod val="200000"/>
                  </a:schemeClr>
                </a:solidFill>
                <a:effectLst/>
              </a:defRPr>
            </a:lvl1pPr>
            <a:extLst/>
          </a:lstStyle>
          <a:p>
            <a:pPr>
              <a:defRPr/>
            </a:pPr>
            <a:fld id="{10404AD1-DB22-4E59-9BCC-B6DA0FC02156}" type="slidenum">
              <a:rPr lang="ru-RU" altLang="ru-RU"/>
              <a:pPr>
                <a:defRPr/>
              </a:pPr>
              <a:t>‹#›</a:t>
            </a:fld>
            <a:endParaRPr lang="ru-RU" alt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Lst>
  <p:timing>
    <p:tnLst>
      <p:par>
        <p:cTn id="1" dur="indefinite" restart="never" nodeType="tmRoot"/>
      </p:par>
    </p:tnLst>
  </p:timing>
  <p:hf hdr="0" ftr="0" dt="0"/>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AD019C76-E23E-4811-AE9F-264FEDA3BF45}" type="slidenum">
              <a:rPr lang="ru-RU" altLang="ru-RU" smtClean="0"/>
              <a:pPr>
                <a:defRPr/>
              </a:pPr>
              <a:t>‹#›</a:t>
            </a:fld>
            <a:endParaRPr lang="ru-RU" altLang="ru-RU"/>
          </a:p>
        </p:txBody>
      </p:sp>
    </p:spTree>
    <p:extLst>
      <p:ext uri="{BB962C8B-B14F-4D97-AF65-F5344CB8AC3E}">
        <p14:creationId xmlns:p14="http://schemas.microsoft.com/office/powerpoint/2010/main" val="2767666811"/>
      </p:ext>
    </p:extLst>
  </p:cSld>
  <p:clrMap bg1="lt1" tx1="dk1" bg2="lt2" tx2="dk2" accent1="accent1" accent2="accent2" accent3="accent3" accent4="accent4" accent5="accent5" accent6="accent6" hlink="hlink" folHlink="folHlink"/>
  <p:sldLayoutIdLst>
    <p:sldLayoutId id="2147484072" r:id="rId1"/>
    <p:sldLayoutId id="2147484073" r:id="rId2"/>
    <p:sldLayoutId id="2147484074" r:id="rId3"/>
    <p:sldLayoutId id="2147484075" r:id="rId4"/>
    <p:sldLayoutId id="2147484076" r:id="rId5"/>
    <p:sldLayoutId id="2147484077" r:id="rId6"/>
    <p:sldLayoutId id="2147484078" r:id="rId7"/>
    <p:sldLayoutId id="2147484079" r:id="rId8"/>
    <p:sldLayoutId id="2147484080" r:id="rId9"/>
    <p:sldLayoutId id="2147484081" r:id="rId10"/>
    <p:sldLayoutId id="2147484082" r:id="rId11"/>
    <p:sldLayoutId id="2147484083" r:id="rId12"/>
    <p:sldLayoutId id="2147484084" r:id="rId13"/>
    <p:sldLayoutId id="2147484085" r:id="rId14"/>
    <p:sldLayoutId id="2147484086" r:id="rId15"/>
    <p:sldLayoutId id="2147484087"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1636079252"/>
      </p:ext>
    </p:extLst>
  </p:cSld>
  <p:clrMap bg1="lt1" tx1="dk1" bg2="lt2" tx2="dk2" accent1="accent1" accent2="accent2" accent3="accent3" accent4="accent4" accent5="accent5" accent6="accent6" hlink="hlink" folHlink="folHlink"/>
  <p:sldLayoutIdLst>
    <p:sldLayoutId id="2147484089" r:id="rId1"/>
    <p:sldLayoutId id="2147484090" r:id="rId2"/>
    <p:sldLayoutId id="2147484091" r:id="rId3"/>
    <p:sldLayoutId id="2147484092" r:id="rId4"/>
    <p:sldLayoutId id="2147484093" r:id="rId5"/>
    <p:sldLayoutId id="2147484094" r:id="rId6"/>
    <p:sldLayoutId id="2147484095" r:id="rId7"/>
    <p:sldLayoutId id="2147484096" r:id="rId8"/>
    <p:sldLayoutId id="2147484097" r:id="rId9"/>
    <p:sldLayoutId id="2147484098" r:id="rId10"/>
    <p:sldLayoutId id="2147484099" r:id="rId11"/>
    <p:sldLayoutId id="2147484100" r:id="rId12"/>
    <p:sldLayoutId id="2147484101" r:id="rId13"/>
    <p:sldLayoutId id="2147484102" r:id="rId14"/>
    <p:sldLayoutId id="2147484103" r:id="rId15"/>
    <p:sldLayoutId id="2147484104"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597913772"/>
      </p:ext>
    </p:extLst>
  </p:cSld>
  <p:clrMap bg1="lt1" tx1="dk1" bg2="lt2" tx2="dk2" accent1="accent1" accent2="accent2" accent3="accent3" accent4="accent4" accent5="accent5" accent6="accent6" hlink="hlink" folHlink="folHlink"/>
  <p:sldLayoutIdLst>
    <p:sldLayoutId id="2147484106" r:id="rId1"/>
    <p:sldLayoutId id="2147484107" r:id="rId2"/>
    <p:sldLayoutId id="2147484108" r:id="rId3"/>
    <p:sldLayoutId id="2147484109" r:id="rId4"/>
    <p:sldLayoutId id="2147484110" r:id="rId5"/>
    <p:sldLayoutId id="2147484111" r:id="rId6"/>
    <p:sldLayoutId id="2147484112" r:id="rId7"/>
    <p:sldLayoutId id="2147484113" r:id="rId8"/>
    <p:sldLayoutId id="2147484114" r:id="rId9"/>
    <p:sldLayoutId id="2147484115" r:id="rId10"/>
    <p:sldLayoutId id="2147484116" r:id="rId11"/>
    <p:sldLayoutId id="2147484117" r:id="rId12"/>
    <p:sldLayoutId id="2147484118" r:id="rId13"/>
    <p:sldLayoutId id="2147484119" r:id="rId14"/>
    <p:sldLayoutId id="2147484120" r:id="rId15"/>
    <p:sldLayoutId id="2147484121"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1510727647"/>
      </p:ext>
    </p:extLst>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33" r:id="rId11"/>
    <p:sldLayoutId id="2147484134" r:id="rId12"/>
    <p:sldLayoutId id="2147484135" r:id="rId13"/>
    <p:sldLayoutId id="2147484136" r:id="rId14"/>
    <p:sldLayoutId id="2147484137" r:id="rId15"/>
    <p:sldLayoutId id="2147484138" r:id="rId16"/>
    <p:sldLayoutId id="2147484139" r:id="rId17"/>
  </p:sldLayoutIdLst>
  <p:timing>
    <p:tnLst>
      <p:par>
        <p:cTn id="1" dur="indefinite" restart="never" nodeType="tmRoot"/>
      </p:par>
    </p:tnLst>
  </p:timing>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ru-RU"/>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3583096361"/>
      </p:ext>
    </p:extLst>
  </p:cSld>
  <p:clrMap bg1="dk1" tx1="lt1" bg2="dk2" tx2="lt2" accent1="accent1" accent2="accent2" accent3="accent3" accent4="accent4" accent5="accent5" accent6="accent6" hlink="hlink" folHlink="folHlink"/>
  <p:sldLayoutIdLst>
    <p:sldLayoutId id="2147484141" r:id="rId1"/>
    <p:sldLayoutId id="2147484142" r:id="rId2"/>
    <p:sldLayoutId id="2147484143" r:id="rId3"/>
    <p:sldLayoutId id="2147484144" r:id="rId4"/>
    <p:sldLayoutId id="2147484145" r:id="rId5"/>
    <p:sldLayoutId id="2147484146" r:id="rId6"/>
    <p:sldLayoutId id="2147484147" r:id="rId7"/>
    <p:sldLayoutId id="2147484148" r:id="rId8"/>
    <p:sldLayoutId id="2147484149" r:id="rId9"/>
    <p:sldLayoutId id="2147484150" r:id="rId10"/>
    <p:sldLayoutId id="2147484151" r:id="rId11"/>
    <p:sldLayoutId id="2147484152" r:id="rId12"/>
    <p:sldLayoutId id="2147484153" r:id="rId13"/>
    <p:sldLayoutId id="2147484154" r:id="rId14"/>
    <p:sldLayoutId id="2147484155" r:id="rId15"/>
    <p:sldLayoutId id="2147484156" r:id="rId16"/>
    <p:sldLayoutId id="2147484157" r:id="rId17"/>
  </p:sldLayoutIdLst>
  <p:timing>
    <p:tnLst>
      <p:par>
        <p:cTn id="1" dur="indefinite" restart="never" nodeType="tmRoot"/>
      </p:par>
    </p:tnLst>
  </p:timing>
  <p:hf hdr="0" ftr="0" dt="0"/>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diagramLayout" Target="../diagrams/layout2.xml"/><Relationship Id="rId7" Type="http://schemas.openxmlformats.org/officeDocument/2006/relationships/image" Target="../media/image18.jpg"/><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4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0.jpg"/><Relationship Id="rId1" Type="http://schemas.openxmlformats.org/officeDocument/2006/relationships/slideLayout" Target="../slideLayouts/slideLayout45.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45.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66.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eg"/><Relationship Id="rId1" Type="http://schemas.openxmlformats.org/officeDocument/2006/relationships/slideLayout" Target="../slideLayouts/slideLayout66.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83.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50.xml"/><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50.xml"/><Relationship Id="rId4" Type="http://schemas.openxmlformats.org/officeDocument/2006/relationships/image" Target="../media/image42.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8313" y="2417763"/>
            <a:ext cx="7616825" cy="488950"/>
          </a:xfrm>
        </p:spPr>
        <p:txBody>
          <a:bodyPr rtlCol="0">
            <a:normAutofit fontScale="90000"/>
          </a:bodyPr>
          <a:lstStyle/>
          <a:p>
            <a:pPr algn="ctr" eaLnBrk="1" fontAlgn="auto" hangingPunct="1">
              <a:spcAft>
                <a:spcPts val="0"/>
              </a:spcAft>
              <a:defRPr/>
            </a:pPr>
            <a:r>
              <a:rPr lang="uz-Cyrl-UZ" sz="3200" b="1" dirty="0" smtClean="0">
                <a:solidFill>
                  <a:srgbClr val="0033CC"/>
                </a:solidFill>
                <a:effectLst>
                  <a:outerShdw blurRad="38100" dist="38100" dir="2700000" algn="tl">
                    <a:srgbClr val="000000">
                      <a:alpha val="43137"/>
                    </a:srgbClr>
                  </a:outerShdw>
                </a:effectLst>
              </a:rPr>
              <a:t>Андижон қишлоқ хўжалик институти </a:t>
            </a:r>
            <a:endParaRPr lang="ru-RU" sz="3200" b="1" dirty="0">
              <a:solidFill>
                <a:srgbClr val="0033CC"/>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560387" y="3789015"/>
            <a:ext cx="8083579" cy="1800225"/>
          </a:xfrm>
        </p:spPr>
        <p:txBody>
          <a:bodyPr rtlCol="0">
            <a:normAutofit fontScale="70000" lnSpcReduction="20000"/>
          </a:bodyPr>
          <a:lstStyle/>
          <a:p>
            <a:pPr algn="ctr" eaLnBrk="1" hangingPunct="1">
              <a:spcBef>
                <a:spcPct val="0"/>
              </a:spcBef>
              <a:buClrTx/>
              <a:buSzTx/>
              <a:defRPr/>
            </a:pPr>
            <a:r>
              <a:rPr lang="uz-Cyrl-UZ" altLang="ru-RU" sz="5400" b="1" dirty="0" smtClean="0">
                <a:solidFill>
                  <a:srgbClr val="0033CC"/>
                </a:solidFill>
                <a:effectLst>
                  <a:outerShdw blurRad="38100" dist="38100" dir="2700000" algn="tl">
                    <a:srgbClr val="000000">
                      <a:alpha val="43137"/>
                    </a:srgbClr>
                  </a:outerShdw>
                </a:effectLst>
                <a:latin typeface="+mj-lt"/>
                <a:cs typeface="Times New Roman" panose="02020603050405020304" pitchFamily="18" charset="0"/>
              </a:rPr>
              <a:t>“</a:t>
            </a:r>
            <a:r>
              <a:rPr lang="ru-RU" altLang="ru-RU" sz="5400" b="1" dirty="0" smtClean="0">
                <a:solidFill>
                  <a:srgbClr val="0033CC"/>
                </a:solidFill>
                <a:effectLst>
                  <a:outerShdw blurRad="38100" dist="38100" dir="2700000" algn="tl">
                    <a:srgbClr val="000000">
                      <a:alpha val="43137"/>
                    </a:srgbClr>
                  </a:outerShdw>
                </a:effectLst>
                <a:latin typeface="+mj-lt"/>
                <a:cs typeface="Times New Roman" panose="02020603050405020304" pitchFamily="18" charset="0"/>
              </a:rPr>
              <a:t>МЕВА-САБЗАВОТЛАРНИ САҚЛАШ ВА ДАСТЛАБКИ ИШЛАШ ТЕХНОЛОГИЯСИ</a:t>
            </a:r>
            <a:r>
              <a:rPr lang="uz-Cyrl-UZ" altLang="ru-RU" sz="5400" b="1" dirty="0" smtClean="0">
                <a:solidFill>
                  <a:srgbClr val="0033CC"/>
                </a:solidFill>
                <a:effectLst>
                  <a:outerShdw blurRad="38100" dist="38100" dir="2700000" algn="tl">
                    <a:srgbClr val="000000">
                      <a:alpha val="43137"/>
                    </a:srgbClr>
                  </a:outerShdw>
                </a:effectLst>
                <a:latin typeface="+mj-lt"/>
                <a:cs typeface="Times New Roman" panose="02020603050405020304" pitchFamily="18" charset="0"/>
              </a:rPr>
              <a:t>” фани</a:t>
            </a:r>
            <a:endParaRPr lang="uz-Cyrl-UZ" altLang="ru-RU" sz="5400" b="1" dirty="0">
              <a:solidFill>
                <a:srgbClr val="0033CC"/>
              </a:solidFill>
              <a:effectLst>
                <a:outerShdw blurRad="38100" dist="38100" dir="2700000" algn="tl">
                  <a:srgbClr val="000000">
                    <a:alpha val="43137"/>
                  </a:srgbClr>
                </a:outerShdw>
              </a:effectLst>
              <a:latin typeface="+mj-lt"/>
              <a:cs typeface="Times New Roman" panose="02020603050405020304" pitchFamily="18" charset="0"/>
            </a:endParaRPr>
          </a:p>
          <a:p>
            <a:pPr eaLnBrk="1" fontAlgn="auto" hangingPunct="1">
              <a:spcAft>
                <a:spcPts val="0"/>
              </a:spcAft>
              <a:buFont typeface="Wingdings 3" charset="2"/>
              <a:buNone/>
              <a:defRPr/>
            </a:pPr>
            <a:endParaRPr lang="ru-RU" sz="5400" dirty="0">
              <a:solidFill>
                <a:schemeClr val="accent2">
                  <a:lumMod val="50000"/>
                </a:schemeClr>
              </a:solidFill>
              <a:effectLst>
                <a:outerShdw blurRad="38100" dist="38100" dir="2700000" algn="tl">
                  <a:srgbClr val="000000">
                    <a:alpha val="43137"/>
                  </a:srgbClr>
                </a:outerShdw>
              </a:effectLst>
              <a:latin typeface="+mj-lt"/>
            </a:endParaRPr>
          </a:p>
        </p:txBody>
      </p:sp>
      <p:pic>
        <p:nvPicPr>
          <p:cNvPr id="46084" name="Picture 6" descr="http://www.andqxi.uz/bitrix/templates/main/images/logo.png"/>
          <p:cNvPicPr>
            <a:picLocks noChangeAspect="1" noChangeArrowheads="1"/>
          </p:cNvPicPr>
          <p:nvPr/>
        </p:nvPicPr>
        <p:blipFill>
          <a:blip r:embed="rId2"/>
          <a:srcRect/>
          <a:stretch>
            <a:fillRect/>
          </a:stretch>
        </p:blipFill>
        <p:spPr bwMode="auto">
          <a:xfrm>
            <a:off x="3276600" y="103188"/>
            <a:ext cx="2243138" cy="2293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7106"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pPr eaLnBrk="1" hangingPunct="1"/>
            <a:endParaRPr lang="ru-RU" altLang="ru-RU" sz="1800">
              <a:latin typeface="Time RomanUz" pitchFamily="2" charset="0"/>
            </a:endParaRPr>
          </a:p>
        </p:txBody>
      </p:sp>
      <p:sp>
        <p:nvSpPr>
          <p:cNvPr id="4099" name="Text Box 325"/>
          <p:cNvSpPr txBox="1">
            <a:spLocks noChangeArrowheads="1"/>
          </p:cNvSpPr>
          <p:nvPr/>
        </p:nvSpPr>
        <p:spPr bwMode="auto">
          <a:xfrm>
            <a:off x="0" y="328613"/>
            <a:ext cx="8964488" cy="1938992"/>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uz-Cyrl-UZ" altLang="ru-RU" sz="4000" b="1" i="1" dirty="0" smtClean="0">
                <a:solidFill>
                  <a:schemeClr val="accent5">
                    <a:lumMod val="50000"/>
                  </a:schemeClr>
                </a:solidFill>
                <a:latin typeface="Times New Roman" panose="02020603050405020304" pitchFamily="18" charset="0"/>
                <a:cs typeface="Times New Roman" panose="02020603050405020304" pitchFamily="18" charset="0"/>
              </a:rPr>
              <a:t> </a:t>
            </a:r>
            <a:r>
              <a:rPr lang="en-US" altLang="ru-RU" sz="4000" b="1" dirty="0" smtClean="0">
                <a:solidFill>
                  <a:schemeClr val="accent5">
                    <a:lumMod val="50000"/>
                  </a:schemeClr>
                </a:solidFill>
                <a:latin typeface="Times New Roman" panose="02020603050405020304" pitchFamily="18" charset="0"/>
                <a:cs typeface="Times New Roman" panose="02020603050405020304" pitchFamily="18" charset="0"/>
              </a:rPr>
              <a:t>1</a:t>
            </a:r>
            <a:r>
              <a:rPr lang="uz-Cyrl-UZ" altLang="ru-RU" sz="4000" b="1" dirty="0" smtClean="0">
                <a:solidFill>
                  <a:schemeClr val="accent5">
                    <a:lumMod val="50000"/>
                  </a:schemeClr>
                </a:solidFill>
                <a:latin typeface="Times New Roman" panose="02020603050405020304" pitchFamily="18" charset="0"/>
                <a:cs typeface="Times New Roman" panose="02020603050405020304" pitchFamily="18" charset="0"/>
              </a:rPr>
              <a:t> – мавзу: </a:t>
            </a:r>
            <a:r>
              <a:rPr lang="uz-Cyrl-UZ" sz="4000" b="1" dirty="0">
                <a:solidFill>
                  <a:schemeClr val="accent5">
                    <a:lumMod val="50000"/>
                  </a:schemeClr>
                </a:solidFill>
                <a:latin typeface="Times New Roman" panose="02020603050405020304" pitchFamily="18" charset="0"/>
                <a:cs typeface="Times New Roman" panose="02020603050405020304" pitchFamily="18" charset="0"/>
              </a:rPr>
              <a:t>Мева-сабзавотларни </a:t>
            </a:r>
            <a:r>
              <a:rPr lang="uz-Cyrl-UZ" sz="4000" b="1" dirty="0" smtClean="0">
                <a:solidFill>
                  <a:schemeClr val="accent5">
                    <a:lumMod val="50000"/>
                  </a:schemeClr>
                </a:solidFill>
                <a:latin typeface="Times New Roman" panose="02020603050405020304" pitchFamily="18" charset="0"/>
                <a:cs typeface="Times New Roman" panose="02020603050405020304" pitchFamily="18" charset="0"/>
              </a:rPr>
              <a:t>сақлашнинг </a:t>
            </a:r>
            <a:r>
              <a:rPr lang="uz-Cyrl-UZ" sz="4000" b="1" dirty="0">
                <a:solidFill>
                  <a:schemeClr val="accent5">
                    <a:lumMod val="50000"/>
                  </a:schemeClr>
                </a:solidFill>
                <a:latin typeface="Times New Roman" panose="02020603050405020304" pitchFamily="18" charset="0"/>
                <a:cs typeface="Times New Roman" panose="02020603050405020304" pitchFamily="18" charset="0"/>
              </a:rPr>
              <a:t>халқ хўжалигидаги ўрни ва аҳамияти</a:t>
            </a:r>
            <a:r>
              <a:rPr lang="ru-RU" altLang="ru-RU" sz="4000" b="1" dirty="0">
                <a:solidFill>
                  <a:schemeClr val="accent5">
                    <a:lumMod val="50000"/>
                  </a:schemeClr>
                </a:solidFill>
                <a:latin typeface="Times New Roman" panose="02020603050405020304" pitchFamily="18" charset="0"/>
                <a:cs typeface="Times New Roman" panose="02020603050405020304" pitchFamily="18" charset="0"/>
              </a:rPr>
              <a:t>. </a:t>
            </a:r>
            <a:endParaRPr lang="uz-Cyrl-UZ" altLang="ru-RU" sz="40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47108" name="Номер слайда 1"/>
          <p:cNvSpPr>
            <a:spLocks noGrp="1"/>
          </p:cNvSpPr>
          <p:nvPr>
            <p:ph type="sldNum" sz="quarter" idx="12"/>
          </p:nvPr>
        </p:nvSpPr>
        <p:spPr bwMode="auto">
          <a:noFill/>
          <a:ln>
            <a:miter lim="800000"/>
            <a:headEnd/>
            <a:tailEnd/>
          </a:ln>
        </p:spPr>
        <p:txBody>
          <a:bodyPr/>
          <a:lstStyle/>
          <a:p>
            <a:fld id="{B1A9872A-9502-4A51-B98C-4C3D2CB90568}" type="slidenum">
              <a:rPr lang="ru-RU" altLang="ru-RU"/>
              <a:pPr/>
              <a:t>2</a:t>
            </a:fld>
            <a:endParaRPr lang="ru-RU" altLang="ru-RU"/>
          </a:p>
        </p:txBody>
      </p:sp>
      <p:sp>
        <p:nvSpPr>
          <p:cNvPr id="5" name="Прямоугольник 4"/>
          <p:cNvSpPr/>
          <p:nvPr/>
        </p:nvSpPr>
        <p:spPr>
          <a:xfrm>
            <a:off x="0" y="2204864"/>
            <a:ext cx="9144000" cy="45981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marL="1076325" indent="-447675" algn="ctr">
              <a:lnSpc>
                <a:spcPct val="120000"/>
              </a:lnSpc>
              <a:defRPr/>
            </a:pPr>
            <a:r>
              <a:rPr lang="uz-Cyrl-UZ" altLang="ru-RU" sz="2800" b="1" i="1" dirty="0">
                <a:solidFill>
                  <a:schemeClr val="accent2">
                    <a:lumMod val="50000"/>
                  </a:schemeClr>
                </a:solidFill>
                <a:latin typeface="Times New Roman" panose="02020603050405020304" pitchFamily="18" charset="0"/>
              </a:rPr>
              <a:t>РЕЖА: </a:t>
            </a:r>
          </a:p>
          <a:p>
            <a:pPr marL="1076325" indent="-447675">
              <a:lnSpc>
                <a:spcPct val="120000"/>
              </a:lnSpc>
              <a:defRPr/>
            </a:pPr>
            <a:r>
              <a:rPr lang="uz-Cyrl-UZ" altLang="ru-RU" sz="2400" b="1" i="1" dirty="0">
                <a:solidFill>
                  <a:schemeClr val="accent2">
                    <a:lumMod val="50000"/>
                  </a:schemeClr>
                </a:solidFill>
                <a:latin typeface="Times New Roman" panose="02020603050405020304" pitchFamily="18" charset="0"/>
              </a:rPr>
              <a:t>1)	Мева-сабзавотларни саклаш ва дастлабки ишлаш технологияси фаннининг предмет ва вазифалари. </a:t>
            </a:r>
          </a:p>
          <a:p>
            <a:pPr marL="1076325" indent="-447675">
              <a:lnSpc>
                <a:spcPct val="120000"/>
              </a:lnSpc>
              <a:defRPr/>
            </a:pPr>
            <a:r>
              <a:rPr lang="uz-Cyrl-UZ" altLang="ru-RU" sz="2400" b="1" i="1" dirty="0">
                <a:solidFill>
                  <a:schemeClr val="accent2">
                    <a:lumMod val="50000"/>
                  </a:schemeClr>
                </a:solidFill>
                <a:latin typeface="Times New Roman" panose="02020603050405020304" pitchFamily="18" charset="0"/>
              </a:rPr>
              <a:t>2)	Мева-сабзавотларни саклаш ва дастлабки ишлашнинг халқ хўжалигидаги ўрни ва аҳамияти. </a:t>
            </a:r>
          </a:p>
          <a:p>
            <a:pPr marL="1076325" indent="-447675">
              <a:lnSpc>
                <a:spcPct val="120000"/>
              </a:lnSpc>
              <a:defRPr/>
            </a:pPr>
            <a:r>
              <a:rPr lang="uz-Cyrl-UZ" altLang="ru-RU" sz="2400" b="1" i="1" dirty="0">
                <a:solidFill>
                  <a:schemeClr val="accent2">
                    <a:lumMod val="50000"/>
                  </a:schemeClr>
                </a:solidFill>
                <a:latin typeface="Times New Roman" panose="02020603050405020304" pitchFamily="18" charset="0"/>
              </a:rPr>
              <a:t>3)	Мева-сабзавот махсулотларини сақлаш ва кайта ишлашнинг тарихи ва ривожланиш истиқболлари. </a:t>
            </a:r>
          </a:p>
          <a:p>
            <a:pPr marL="1076325" indent="-447675">
              <a:lnSpc>
                <a:spcPct val="120000"/>
              </a:lnSpc>
              <a:defRPr/>
            </a:pPr>
            <a:r>
              <a:rPr lang="uz-Cyrl-UZ" altLang="ru-RU" sz="2400" b="1" i="1" dirty="0">
                <a:solidFill>
                  <a:schemeClr val="accent2">
                    <a:lumMod val="50000"/>
                  </a:schemeClr>
                </a:solidFill>
                <a:latin typeface="Times New Roman" panose="02020603050405020304" pitchFamily="18" charset="0"/>
              </a:rPr>
              <a:t>4)	Мева-сабзавот маҳсулотларини сақлаш ва дастлабки ишлаш тизимининг вазифалари.</a:t>
            </a:r>
          </a:p>
          <a:p>
            <a:pPr marL="1076325" indent="-447675">
              <a:lnSpc>
                <a:spcPct val="120000"/>
              </a:lnSpc>
              <a:defRPr/>
            </a:pPr>
            <a:r>
              <a:rPr lang="uz-Cyrl-UZ" altLang="ru-RU" sz="2400" b="1" i="1" dirty="0">
                <a:solidFill>
                  <a:schemeClr val="accent2">
                    <a:lumMod val="50000"/>
                  </a:schemeClr>
                </a:solidFill>
                <a:latin typeface="Times New Roman" panose="02020603050405020304" pitchFamily="18" charset="0"/>
              </a:rPr>
              <a:t>5)	Маҳсулот сифатини назорат қилиш.</a:t>
            </a:r>
          </a:p>
        </p:txBody>
      </p:sp>
    </p:spTree>
  </p:cSld>
  <p:clrMapOvr>
    <a:masterClrMapping/>
  </p:clrMapOvr>
  <p:transition>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979712" y="0"/>
            <a:ext cx="3827462" cy="504825"/>
          </a:xfrm>
        </p:spPr>
        <p:txBody>
          <a:bodyPr>
            <a:normAutofit fontScale="90000"/>
          </a:bodyPr>
          <a:lstStyle/>
          <a:p>
            <a:pPr algn="ctr" eaLnBrk="1" hangingPunct="1"/>
            <a:r>
              <a:rPr lang="uz-Cyrl-UZ" altLang="ru-RU" sz="3200" b="1" smtClean="0">
                <a:solidFill>
                  <a:srgbClr val="0033CC"/>
                </a:solidFill>
                <a:latin typeface="Times New Roman" pitchFamily="18" charset="0"/>
              </a:rPr>
              <a:t>Фаннинг аҳамияти</a:t>
            </a:r>
            <a:endParaRPr lang="ru-RU" altLang="ru-RU" sz="3200" b="1" i="1" smtClean="0">
              <a:solidFill>
                <a:srgbClr val="CC6600"/>
              </a:solidFill>
              <a:latin typeface="Times New Roman" pitchFamily="18" charset="0"/>
            </a:endParaRPr>
          </a:p>
        </p:txBody>
      </p:sp>
      <p:sp>
        <p:nvSpPr>
          <p:cNvPr id="12291" name="Rectangle 3"/>
          <p:cNvSpPr>
            <a:spLocks noGrp="1" noChangeArrowheads="1"/>
          </p:cNvSpPr>
          <p:nvPr>
            <p:ph idx="1"/>
          </p:nvPr>
        </p:nvSpPr>
        <p:spPr>
          <a:xfrm>
            <a:off x="-108520" y="478557"/>
            <a:ext cx="6298257" cy="6379443"/>
          </a:xfrm>
        </p:spPr>
        <p:txBody>
          <a:bodyPr rtlCol="0">
            <a:normAutofit fontScale="92500" lnSpcReduction="10000"/>
          </a:bodyPr>
          <a:lstStyle/>
          <a:p>
            <a:pPr algn="just"/>
            <a:r>
              <a:rPr lang="uz-Cyrl-UZ" altLang="ru-RU" sz="2400" dirty="0" smtClean="0">
                <a:solidFill>
                  <a:schemeClr val="tx1">
                    <a:lumMod val="75000"/>
                    <a:lumOff val="25000"/>
                  </a:schemeClr>
                </a:solidFill>
                <a:effectLst>
                  <a:outerShdw blurRad="38100" dist="38100" dir="2700000" algn="tl">
                    <a:srgbClr val="000000">
                      <a:alpha val="43137"/>
                    </a:srgbClr>
                  </a:outerShdw>
                </a:effectLst>
                <a:latin typeface="Times New Roman" panose="02020603050405020304" pitchFamily="18" charset="0"/>
              </a:rPr>
              <a:t>	</a:t>
            </a:r>
            <a:r>
              <a:rPr lang="uz-Cyrl-UZ" sz="2400" dirty="0" smtClean="0"/>
              <a:t> </a:t>
            </a:r>
            <a:r>
              <a:rPr lang="uz-Cyrl-UZ" sz="2400" dirty="0"/>
              <a:t>Маълумки, қишлоқ хўжалик маҳсулотлари йилнинг муайян мавсумида етиштирилади, шу сабабли уларни узоқ вақт сақлаш ва қайта ишлашни ташкил қилмаган ҳолда аҳолини йил бўйи турли маҳсулотлар билан таъминлаш масаласини ҳал қилиб бўлмайди. Қишлоқ хўжалик маҳсулотларини ишлаб чиқариш кўпайган сари уларни сақлаш ва қайта ишлаш ҳам такомиллаштирилмоқда, янги замонавий омборхоналар қурилмоқда.</a:t>
            </a:r>
            <a:endParaRPr lang="ru-RU" sz="2400" dirty="0"/>
          </a:p>
          <a:p>
            <a:pPr algn="just"/>
            <a:r>
              <a:rPr lang="uz-Cyrl-UZ" sz="2400" dirty="0"/>
              <a:t>Қишлоқ хўжалик маҳсулотларини йиғиш, ташиш, сақлаш ва қайта ишлашни илмий ташкил қилинса, бу борада фан-техника ютуқлари ҳамда илғор тажрибага таяниб иш курилса, маҳсулотнинг исроф бўлиши анча камаяди. Шу ҳисобдан аҳоли 20% ва ундан ҳам кўпроқ қўшимча қишлоқ хўжалик маҳсулотлари билан таъминланиши мумкин.</a:t>
            </a:r>
            <a:endParaRPr lang="ru-RU" sz="2400" dirty="0"/>
          </a:p>
        </p:txBody>
      </p:sp>
      <p:sp>
        <p:nvSpPr>
          <p:cNvPr id="48132" name="Номер слайда 1"/>
          <p:cNvSpPr>
            <a:spLocks noGrp="1"/>
          </p:cNvSpPr>
          <p:nvPr>
            <p:ph type="sldNum" sz="quarter" idx="12"/>
          </p:nvPr>
        </p:nvSpPr>
        <p:spPr bwMode="auto">
          <a:noFill/>
          <a:ln>
            <a:miter lim="800000"/>
            <a:headEnd/>
            <a:tailEnd/>
          </a:ln>
        </p:spPr>
        <p:txBody>
          <a:bodyPr/>
          <a:lstStyle/>
          <a:p>
            <a:fld id="{F06A4A7B-95BC-4CAF-A956-5CCB10A1DDC2}" type="slidenum">
              <a:rPr lang="ru-RU" altLang="ru-RU"/>
              <a:pPr/>
              <a:t>3</a:t>
            </a:fld>
            <a:endParaRPr lang="ru-RU" altLang="ru-RU"/>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1520" y="764704"/>
            <a:ext cx="2501487" cy="2420421"/>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5133" y="3933056"/>
            <a:ext cx="2954263" cy="27432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9154" name="Номер слайда 3"/>
          <p:cNvSpPr>
            <a:spLocks noGrp="1"/>
          </p:cNvSpPr>
          <p:nvPr>
            <p:ph type="sldNum" sz="quarter" idx="12"/>
          </p:nvPr>
        </p:nvSpPr>
        <p:spPr bwMode="auto">
          <a:noFill/>
          <a:ln>
            <a:miter lim="800000"/>
            <a:headEnd/>
            <a:tailEnd/>
          </a:ln>
        </p:spPr>
        <p:txBody>
          <a:bodyPr/>
          <a:lstStyle/>
          <a:p>
            <a:fld id="{FA214F8A-FA05-49E6-B3F8-477B1C1C7F13}" type="slidenum">
              <a:rPr lang="ru-RU" altLang="ru-RU"/>
              <a:pPr/>
              <a:t>4</a:t>
            </a:fld>
            <a:endParaRPr lang="ru-RU" altLang="ru-RU"/>
          </a:p>
        </p:txBody>
      </p:sp>
      <p:sp>
        <p:nvSpPr>
          <p:cNvPr id="12292" name="Прямоугольник 5"/>
          <p:cNvSpPr>
            <a:spLocks noChangeArrowheads="1"/>
          </p:cNvSpPr>
          <p:nvPr/>
        </p:nvSpPr>
        <p:spPr bwMode="auto">
          <a:xfrm>
            <a:off x="0" y="218121"/>
            <a:ext cx="9252520" cy="3293209"/>
          </a:xfrm>
          <a:prstGeom prst="rect">
            <a:avLst/>
          </a:prstGeom>
          <a:ln/>
          <a:extLst/>
        </p:spPr>
        <p:style>
          <a:lnRef idx="3">
            <a:schemeClr val="lt1"/>
          </a:lnRef>
          <a:fillRef idx="1">
            <a:schemeClr val="accent4"/>
          </a:fillRef>
          <a:effectRef idx="1">
            <a:schemeClr val="accent4"/>
          </a:effectRef>
          <a:fontRef idx="minor">
            <a:schemeClr val="lt1"/>
          </a:fontRef>
        </p:style>
        <p:txBody>
          <a:bodyPr wrap="square">
            <a:spAutoFit/>
          </a:bodyPr>
          <a:lstStyle>
            <a:lvl1pPr indent="371475" defTabSz="457200">
              <a:defRPr sz="2000">
                <a:solidFill>
                  <a:schemeClr val="tx1"/>
                </a:solidFill>
                <a:latin typeface="Arial" panose="020B0604020202020204" pitchFamily="34" charset="0"/>
              </a:defRPr>
            </a:lvl1pPr>
            <a:lvl2pPr marL="742950" indent="-285750" defTabSz="457200">
              <a:defRPr sz="2000">
                <a:solidFill>
                  <a:schemeClr val="tx1"/>
                </a:solidFill>
                <a:latin typeface="Arial" panose="020B0604020202020204" pitchFamily="34" charset="0"/>
              </a:defRPr>
            </a:lvl2pPr>
            <a:lvl3pPr marL="1143000" indent="-228600" defTabSz="457200">
              <a:defRPr sz="2000">
                <a:solidFill>
                  <a:schemeClr val="tx1"/>
                </a:solidFill>
                <a:latin typeface="Arial" panose="020B0604020202020204" pitchFamily="34" charset="0"/>
              </a:defRPr>
            </a:lvl3pPr>
            <a:lvl4pPr marL="1600200" indent="-228600" defTabSz="457200">
              <a:defRPr sz="2000">
                <a:solidFill>
                  <a:schemeClr val="tx1"/>
                </a:solidFill>
                <a:latin typeface="Arial" panose="020B0604020202020204" pitchFamily="34" charset="0"/>
              </a:defRPr>
            </a:lvl4pPr>
            <a:lvl5pPr marL="2057400" indent="-228600" defTabSz="457200">
              <a:defRPr sz="2000">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sz="2000">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sz="2000">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sz="2000">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sz="2000">
                <a:solidFill>
                  <a:schemeClr val="tx1"/>
                </a:solidFill>
                <a:latin typeface="Arial" panose="020B0604020202020204" pitchFamily="34" charset="0"/>
              </a:defRPr>
            </a:lvl9pPr>
          </a:lstStyle>
          <a:p>
            <a:pPr algn="just"/>
            <a:r>
              <a:rPr lang="en-US" altLang="ru-RU" sz="2600" dirty="0" smtClean="0">
                <a:solidFill>
                  <a:srgbClr val="404040"/>
                </a:solidFill>
                <a:effectLst>
                  <a:outerShdw blurRad="38100" dist="38100" dir="2700000" algn="tl">
                    <a:srgbClr val="000000">
                      <a:alpha val="43137"/>
                    </a:srgbClr>
                  </a:outerShdw>
                </a:effectLst>
                <a:latin typeface="Times New Roman" panose="02020603050405020304" pitchFamily="18" charset="0"/>
              </a:rPr>
              <a:t>	</a:t>
            </a:r>
            <a:r>
              <a:rPr lang="uz-Cyrl-UZ" sz="2600" b="1" dirty="0" smtClean="0"/>
              <a:t> </a:t>
            </a:r>
            <a:r>
              <a:rPr lang="uz-Cyrl-UZ" sz="2600" b="1" dirty="0">
                <a:solidFill>
                  <a:srgbClr val="FFFFFF"/>
                </a:solidFill>
              </a:rPr>
              <a:t>Фанни ўқитишдан асосий мақсади</a:t>
            </a:r>
            <a:r>
              <a:rPr lang="uz-Cyrl-UZ" sz="2600" dirty="0">
                <a:solidFill>
                  <a:srgbClr val="FFFFFF"/>
                </a:solidFill>
              </a:rPr>
              <a:t> мева, картошка ва сабзавот маҳсулотларининг  кимёвий таркибини ўрганиш, илғор хўжаликларда  маҳсулотларни  сақлашнинг жадал технологияси ва ютуқлари ҳамда ҳозирги ҳолати ва келгусида ривожланиш истиқболлари, маҳсулотларни омборда сақлашда рўй берадиган физик, биологик ва биокимёвий жараёнларни назарий таърифлари билан таништиради. </a:t>
            </a:r>
            <a:endParaRPr lang="ru-RU" sz="2600" dirty="0">
              <a:solidFill>
                <a:srgbClr val="FFFFFF"/>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3601988"/>
            <a:ext cx="3312644" cy="265011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316" y="3795815"/>
            <a:ext cx="3485383" cy="261067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0178" name="Номер слайда 1"/>
          <p:cNvSpPr>
            <a:spLocks noGrp="1"/>
          </p:cNvSpPr>
          <p:nvPr>
            <p:ph type="sldNum" sz="quarter" idx="12"/>
          </p:nvPr>
        </p:nvSpPr>
        <p:spPr bwMode="auto">
          <a:noFill/>
          <a:ln>
            <a:miter lim="800000"/>
            <a:headEnd/>
            <a:tailEnd/>
          </a:ln>
        </p:spPr>
        <p:txBody>
          <a:bodyPr/>
          <a:lstStyle/>
          <a:p>
            <a:fld id="{06689276-30DF-4892-8818-FDFD84F02559}" type="slidenum">
              <a:rPr lang="ru-RU" altLang="ru-RU"/>
              <a:pPr/>
              <a:t>5</a:t>
            </a:fld>
            <a:endParaRPr lang="ru-RU" altLang="ru-RU"/>
          </a:p>
        </p:txBody>
      </p:sp>
      <p:sp>
        <p:nvSpPr>
          <p:cNvPr id="50179" name="Rectangle 2"/>
          <p:cNvSpPr txBox="1">
            <a:spLocks noChangeArrowheads="1"/>
          </p:cNvSpPr>
          <p:nvPr/>
        </p:nvSpPr>
        <p:spPr bwMode="auto">
          <a:xfrm>
            <a:off x="457200" y="188640"/>
            <a:ext cx="8218488" cy="504825"/>
          </a:xfrm>
          <a:prstGeom prst="rect">
            <a:avLst/>
          </a:prstGeom>
          <a:noFill/>
          <a:ln w="9525">
            <a:noFill/>
            <a:miter lim="800000"/>
            <a:headEnd/>
            <a:tailEnd/>
          </a:ln>
        </p:spPr>
        <p:txBody>
          <a:bodyPr/>
          <a:lstStyle/>
          <a:p>
            <a:pPr algn="ctr" defTabSz="457200" eaLnBrk="1" hangingPunct="1"/>
            <a:r>
              <a:rPr lang="uz-Cyrl-UZ" altLang="ru-RU" sz="3200" b="1" dirty="0">
                <a:solidFill>
                  <a:srgbClr val="0033CC"/>
                </a:solidFill>
                <a:latin typeface="Times New Roman" pitchFamily="18" charset="0"/>
              </a:rPr>
              <a:t>Фаннинг вазифаси</a:t>
            </a:r>
            <a:endParaRPr lang="ru-RU" altLang="ru-RU" sz="3200" b="1" i="1" dirty="0">
              <a:solidFill>
                <a:srgbClr val="CC6600"/>
              </a:solidFill>
              <a:latin typeface="Times New Roman" pitchFamily="18" charset="0"/>
            </a:endParaRPr>
          </a:p>
        </p:txBody>
      </p:sp>
      <p:sp>
        <p:nvSpPr>
          <p:cNvPr id="4" name="Прямоугольник 3"/>
          <p:cNvSpPr/>
          <p:nvPr/>
        </p:nvSpPr>
        <p:spPr>
          <a:xfrm>
            <a:off x="179512" y="907388"/>
            <a:ext cx="4821116" cy="5780044"/>
          </a:xfrm>
          <a:prstGeom prst="rect">
            <a:avLst/>
          </a:prstGeom>
        </p:spPr>
        <p:txBody>
          <a:bodyPr wrap="square">
            <a:spAutoFit/>
          </a:bodyPr>
          <a:lstStyle/>
          <a:p>
            <a:pPr algn="just" defTabSz="457200" eaLnBrk="1" fontAlgn="auto" hangingPunct="1">
              <a:lnSpc>
                <a:spcPct val="80000"/>
              </a:lnSpc>
              <a:spcBef>
                <a:spcPts val="1000"/>
              </a:spcBef>
              <a:spcAft>
                <a:spcPts val="0"/>
              </a:spcAft>
              <a:buClr>
                <a:srgbClr val="90C226"/>
              </a:buClr>
              <a:buSzPct val="80000"/>
              <a:defRPr/>
            </a:pPr>
            <a:r>
              <a:rPr lang="uz-Cyrl-UZ" altLang="ru-RU" sz="2200" dirty="0">
                <a:solidFill>
                  <a:prstClr val="black">
                    <a:lumMod val="75000"/>
                    <a:lumOff val="25000"/>
                  </a:prstClr>
                </a:solidFill>
                <a:effectLst>
                  <a:outerShdw blurRad="38100" dist="38100" dir="2700000" algn="tl">
                    <a:srgbClr val="000000">
                      <a:alpha val="43137"/>
                    </a:srgbClr>
                  </a:outerShdw>
                </a:effectLst>
                <a:latin typeface="Times New Roman" panose="02020603050405020304" pitchFamily="18" charset="0"/>
              </a:rPr>
              <a:t>	</a:t>
            </a:r>
            <a:r>
              <a:rPr lang="uz-Cyrl-UZ" altLang="ru-RU" dirty="0" smtClean="0">
                <a:solidFill>
                  <a:prstClr val="black">
                    <a:lumMod val="75000"/>
                    <a:lumOff val="25000"/>
                  </a:prstClr>
                </a:solidFill>
                <a:effectLst>
                  <a:outerShdw blurRad="38100" dist="38100" dir="2700000" algn="tl">
                    <a:srgbClr val="000000">
                      <a:alpha val="43137"/>
                    </a:srgbClr>
                  </a:outerShdw>
                </a:effectLst>
                <a:latin typeface="Times New Roman" panose="02020603050405020304" pitchFamily="18" charset="0"/>
              </a:rPr>
              <a:t> </a:t>
            </a:r>
            <a:r>
              <a:rPr lang="uz-Cyrl-UZ" dirty="0" smtClean="0"/>
              <a:t>Вақтинчалик ва </a:t>
            </a:r>
            <a:r>
              <a:rPr lang="uz-Cyrl-UZ" dirty="0"/>
              <a:t>доимий омборлар тузилиши, фойдаланиш қоидалари, у эрдаги ҳарорат, газ муҳити ва ҳавонинг нисбий намлигини назорат қилиш ва бошқаришни ўрганиш, мева-сабзавотларни қишлоқ хўжалик таркибида дастлабки ишлов бериш жараёнларини мукаммал ўзлаштириш, картошка, сабзавот ва мева маҳсулотларини тайёрлаш, ташиш ва сақлаш даврида имконияти борича исроф миқдорини камайтириш тўғрисида тасаввурга эга бўлиши, маҳсулотларни сақлашни тўғри ташкил қилиш, маҳсулотларни сақлаш муддатини узайтириш ва сифатини янада яхшилаш, маҳсулотларни қадоқлашда янги идишлардан фойдаланишни, маҳсулотлар сифатига турли омиллар таъсири, режимларга риоя қилган ҳолда маҳсулотларни сақлаш йўлларини ўрганишдан иборат</a:t>
            </a:r>
            <a:r>
              <a:rPr lang="uz-Cyrl-UZ" dirty="0" smtClean="0"/>
              <a:t>.</a:t>
            </a:r>
            <a:endParaRPr lang="uz-Cyrl-UZ" altLang="ru-RU" sz="2200" dirty="0">
              <a:solidFill>
                <a:prstClr val="black">
                  <a:lumMod val="75000"/>
                  <a:lumOff val="25000"/>
                </a:prstClr>
              </a:solidFill>
              <a:effectLst>
                <a:outerShdw blurRad="38100" dist="38100" dir="2700000" algn="tl">
                  <a:srgbClr val="000000">
                    <a:alpha val="43137"/>
                  </a:srgbClr>
                </a:outerShdw>
              </a:effectLst>
              <a:latin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6" y="3933056"/>
            <a:ext cx="3493953" cy="288032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3239" y="1146912"/>
            <a:ext cx="4040761" cy="263070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747189424"/>
              </p:ext>
            </p:extLst>
          </p:nvPr>
        </p:nvGraphicFramePr>
        <p:xfrm>
          <a:off x="179512" y="1397000"/>
          <a:ext cx="8964488" cy="546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35496" y="188640"/>
            <a:ext cx="9073008" cy="954107"/>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ru-RU" sz="2800" b="1" dirty="0" err="1" smtClean="0"/>
              <a:t>Қишлоқ</a:t>
            </a:r>
            <a:r>
              <a:rPr lang="ru-RU" sz="2800" b="1" dirty="0" smtClean="0"/>
              <a:t> </a:t>
            </a:r>
            <a:r>
              <a:rPr lang="ru-RU" sz="2800" b="1" dirty="0" err="1" smtClean="0"/>
              <a:t>хўжалик</a:t>
            </a:r>
            <a:r>
              <a:rPr lang="ru-RU" sz="2800" b="1" dirty="0" smtClean="0"/>
              <a:t> </a:t>
            </a:r>
            <a:r>
              <a:rPr lang="ru-RU" sz="2800" b="1" dirty="0" err="1"/>
              <a:t>ходимларига</a:t>
            </a:r>
            <a:r>
              <a:rPr lang="ru-RU" sz="2800" b="1" dirty="0"/>
              <a:t> </a:t>
            </a:r>
            <a:r>
              <a:rPr lang="ru-RU" sz="2800" b="1" dirty="0" err="1"/>
              <a:t>маҳсулотларни</a:t>
            </a:r>
            <a:r>
              <a:rPr lang="ru-RU" sz="2800" b="1" dirty="0"/>
              <a:t> </a:t>
            </a:r>
            <a:r>
              <a:rPr lang="ru-RU" sz="2800" b="1" dirty="0" err="1"/>
              <a:t>сақлашда</a:t>
            </a:r>
            <a:r>
              <a:rPr lang="ru-RU" sz="2800" b="1" dirty="0"/>
              <a:t> </a:t>
            </a:r>
            <a:r>
              <a:rPr lang="ru-RU" sz="2800" b="1" dirty="0" err="1"/>
              <a:t>қуйидаги</a:t>
            </a:r>
            <a:r>
              <a:rPr lang="ru-RU" sz="2800" b="1" dirty="0"/>
              <a:t> </a:t>
            </a:r>
            <a:r>
              <a:rPr lang="ru-RU" sz="2800" b="1" dirty="0" err="1"/>
              <a:t>талаблар</a:t>
            </a:r>
            <a:r>
              <a:rPr lang="ru-RU" sz="2800" b="1" dirty="0"/>
              <a:t> </a:t>
            </a:r>
            <a:r>
              <a:rPr lang="ru-RU" sz="2800" b="1" dirty="0" err="1"/>
              <a:t>қўйилади</a:t>
            </a:r>
            <a:r>
              <a:rPr lang="ru-RU" sz="2800" b="1" dirty="0"/>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3250" name="Номер слайда 1"/>
          <p:cNvSpPr>
            <a:spLocks noGrp="1"/>
          </p:cNvSpPr>
          <p:nvPr>
            <p:ph type="sldNum" sz="quarter" idx="12"/>
          </p:nvPr>
        </p:nvSpPr>
        <p:spPr bwMode="auto">
          <a:noFill/>
          <a:ln>
            <a:miter lim="800000"/>
            <a:headEnd/>
            <a:tailEnd/>
          </a:ln>
        </p:spPr>
        <p:txBody>
          <a:bodyPr/>
          <a:lstStyle/>
          <a:p>
            <a:fld id="{7A4A0445-4E8E-47C8-A856-29A9BDC43A31}" type="slidenum">
              <a:rPr lang="ru-RU" altLang="ru-RU"/>
              <a:pPr/>
              <a:t>7</a:t>
            </a:fld>
            <a:endParaRPr lang="ru-RU" altLang="ru-RU"/>
          </a:p>
        </p:txBody>
      </p:sp>
      <p:sp>
        <p:nvSpPr>
          <p:cNvPr id="16388" name="Rectangle 2"/>
          <p:cNvSpPr txBox="1">
            <a:spLocks noChangeArrowheads="1"/>
          </p:cNvSpPr>
          <p:nvPr/>
        </p:nvSpPr>
        <p:spPr bwMode="auto">
          <a:xfrm>
            <a:off x="285720" y="285728"/>
            <a:ext cx="7489825" cy="720725"/>
          </a:xfrm>
          <a:prstGeom prst="rect">
            <a:avLst/>
          </a:prstGeom>
          <a:noFill/>
          <a:ln w="9525">
            <a:noFill/>
            <a:miter lim="800000"/>
            <a:headEnd/>
            <a:tailEnd/>
          </a:ln>
        </p:spPr>
        <p:txBody>
          <a:bodyPr/>
          <a:lstStyle/>
          <a:p>
            <a:pPr algn="ctr" defTabSz="457200" eaLnBrk="1" hangingPunct="1">
              <a:defRPr/>
            </a:pPr>
            <a:r>
              <a:rPr lang="uz-Cyrl-UZ" sz="2400" b="1" dirty="0"/>
              <a:t>Маҳсулотлар сақлашнинг халқ хўжалигидаги аҳамияти</a:t>
            </a:r>
            <a:endParaRPr lang="ru-RU" altLang="ru-RU" sz="2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endParaRPr>
          </a:p>
        </p:txBody>
      </p:sp>
      <p:graphicFrame>
        <p:nvGraphicFramePr>
          <p:cNvPr id="5" name="Схема 4"/>
          <p:cNvGraphicFramePr/>
          <p:nvPr>
            <p:extLst>
              <p:ext uri="{D42A27DB-BD31-4B8C-83A1-F6EECF244321}">
                <p14:modId xmlns:p14="http://schemas.microsoft.com/office/powerpoint/2010/main" val="3822671475"/>
              </p:ext>
            </p:extLst>
          </p:nvPr>
        </p:nvGraphicFramePr>
        <p:xfrm>
          <a:off x="251520" y="1196752"/>
          <a:ext cx="7931224" cy="89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0" y="1006453"/>
            <a:ext cx="9144000" cy="378565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just"/>
            <a:r>
              <a:rPr lang="ru-RU" dirty="0" smtClean="0"/>
              <a:t>   </a:t>
            </a:r>
            <a:r>
              <a:rPr lang="ru-RU" dirty="0" err="1" smtClean="0"/>
              <a:t>Мустақил</a:t>
            </a:r>
            <a:r>
              <a:rPr lang="ru-RU" dirty="0" smtClean="0"/>
              <a:t> </a:t>
            </a:r>
            <a:r>
              <a:rPr lang="ru-RU" dirty="0" err="1"/>
              <a:t>Республикамизда</a:t>
            </a:r>
            <a:r>
              <a:rPr lang="ru-RU" dirty="0"/>
              <a:t> </a:t>
            </a:r>
            <a:r>
              <a:rPr lang="ru-RU" dirty="0" err="1"/>
              <a:t>йилдан-йилга</a:t>
            </a:r>
            <a:r>
              <a:rPr lang="ru-RU" dirty="0"/>
              <a:t> </a:t>
            </a:r>
            <a:r>
              <a:rPr lang="ru-RU" dirty="0" err="1"/>
              <a:t>сабзавот</a:t>
            </a:r>
            <a:r>
              <a:rPr lang="ru-RU" dirty="0"/>
              <a:t> </a:t>
            </a:r>
            <a:r>
              <a:rPr lang="ru-RU" dirty="0" err="1"/>
              <a:t>ва</a:t>
            </a:r>
            <a:r>
              <a:rPr lang="ru-RU" dirty="0"/>
              <a:t> </a:t>
            </a:r>
            <a:r>
              <a:rPr lang="ru-RU" dirty="0" err="1"/>
              <a:t>мевалар</a:t>
            </a:r>
            <a:r>
              <a:rPr lang="ru-RU" dirty="0"/>
              <a:t> </a:t>
            </a:r>
            <a:r>
              <a:rPr lang="ru-RU" dirty="0" err="1"/>
              <a:t>этиштириш</a:t>
            </a:r>
            <a:r>
              <a:rPr lang="ru-RU" dirty="0"/>
              <a:t> </a:t>
            </a:r>
            <a:r>
              <a:rPr lang="ru-RU" dirty="0" err="1"/>
              <a:t>ортиб</a:t>
            </a:r>
            <a:r>
              <a:rPr lang="ru-RU" dirty="0"/>
              <a:t> </a:t>
            </a:r>
            <a:r>
              <a:rPr lang="ru-RU" dirty="0" err="1"/>
              <a:t>бормоқда</a:t>
            </a:r>
            <a:r>
              <a:rPr lang="ru-RU" dirty="0"/>
              <a:t>. </a:t>
            </a:r>
            <a:r>
              <a:rPr lang="ru-RU" dirty="0" err="1"/>
              <a:t>Сабзавот</a:t>
            </a:r>
            <a:r>
              <a:rPr lang="ru-RU" dirty="0"/>
              <a:t> </a:t>
            </a:r>
            <a:r>
              <a:rPr lang="ru-RU" dirty="0" err="1"/>
              <a:t>ва</a:t>
            </a:r>
            <a:r>
              <a:rPr lang="ru-RU" dirty="0"/>
              <a:t> </a:t>
            </a:r>
            <a:r>
              <a:rPr lang="ru-RU" dirty="0" err="1"/>
              <a:t>меваларнинг</a:t>
            </a:r>
            <a:r>
              <a:rPr lang="ru-RU" dirty="0"/>
              <a:t> </a:t>
            </a:r>
            <a:r>
              <a:rPr lang="ru-RU" dirty="0" err="1"/>
              <a:t>сифати</a:t>
            </a:r>
            <a:r>
              <a:rPr lang="ru-RU" dirty="0"/>
              <a:t>, </a:t>
            </a:r>
            <a:r>
              <a:rPr lang="ru-RU" dirty="0" err="1"/>
              <a:t>бир</a:t>
            </a:r>
            <a:r>
              <a:rPr lang="ru-RU" dirty="0"/>
              <a:t> </a:t>
            </a:r>
            <a:r>
              <a:rPr lang="ru-RU" dirty="0" err="1"/>
              <a:t>томондан</a:t>
            </a:r>
            <a:r>
              <a:rPr lang="ru-RU" dirty="0"/>
              <a:t>, </a:t>
            </a:r>
            <a:r>
              <a:rPr lang="ru-RU" dirty="0" err="1"/>
              <a:t>уларнинг</a:t>
            </a:r>
            <a:r>
              <a:rPr lang="ru-RU" dirty="0"/>
              <a:t> тури </a:t>
            </a:r>
            <a:r>
              <a:rPr lang="ru-RU" dirty="0" err="1"/>
              <a:t>ва</a:t>
            </a:r>
            <a:r>
              <a:rPr lang="ru-RU" dirty="0"/>
              <a:t> </a:t>
            </a:r>
            <a:r>
              <a:rPr lang="ru-RU" dirty="0" err="1"/>
              <a:t>навига</a:t>
            </a:r>
            <a:r>
              <a:rPr lang="ru-RU" dirty="0"/>
              <a:t> </a:t>
            </a:r>
            <a:r>
              <a:rPr lang="ru-RU" dirty="0" err="1"/>
              <a:t>боғлиқ</a:t>
            </a:r>
            <a:r>
              <a:rPr lang="ru-RU" dirty="0"/>
              <a:t> </a:t>
            </a:r>
            <a:r>
              <a:rPr lang="ru-RU" dirty="0" err="1"/>
              <a:t>бўлса</a:t>
            </a:r>
            <a:r>
              <a:rPr lang="ru-RU" dirty="0"/>
              <a:t>, </a:t>
            </a:r>
            <a:r>
              <a:rPr lang="ru-RU" dirty="0" err="1"/>
              <a:t>иккинчи</a:t>
            </a:r>
            <a:r>
              <a:rPr lang="ru-RU" dirty="0"/>
              <a:t> </a:t>
            </a:r>
            <a:r>
              <a:rPr lang="ru-RU" dirty="0" err="1"/>
              <a:t>томондан</a:t>
            </a:r>
            <a:r>
              <a:rPr lang="ru-RU" dirty="0"/>
              <a:t> </a:t>
            </a:r>
            <a:r>
              <a:rPr lang="ru-RU" dirty="0" err="1"/>
              <a:t>уларни</a:t>
            </a:r>
            <a:r>
              <a:rPr lang="ru-RU" dirty="0"/>
              <a:t> </a:t>
            </a:r>
            <a:r>
              <a:rPr lang="ru-RU" dirty="0" err="1"/>
              <a:t>териш</a:t>
            </a:r>
            <a:r>
              <a:rPr lang="ru-RU" dirty="0"/>
              <a:t> </a:t>
            </a:r>
            <a:r>
              <a:rPr lang="ru-RU" dirty="0" err="1"/>
              <a:t>ва</a:t>
            </a:r>
            <a:r>
              <a:rPr lang="ru-RU" dirty="0"/>
              <a:t> </a:t>
            </a:r>
            <a:r>
              <a:rPr lang="ru-RU" dirty="0" err="1"/>
              <a:t>узиш</a:t>
            </a:r>
            <a:r>
              <a:rPr lang="ru-RU" dirty="0"/>
              <a:t> </a:t>
            </a:r>
            <a:r>
              <a:rPr lang="ru-RU" dirty="0" err="1"/>
              <a:t>муддатлари</a:t>
            </a:r>
            <a:r>
              <a:rPr lang="ru-RU" dirty="0"/>
              <a:t> </a:t>
            </a:r>
            <a:r>
              <a:rPr lang="ru-RU" dirty="0" err="1"/>
              <a:t>ҳамда</a:t>
            </a:r>
            <a:r>
              <a:rPr lang="ru-RU" dirty="0"/>
              <a:t> </a:t>
            </a:r>
            <a:r>
              <a:rPr lang="ru-RU" dirty="0" err="1"/>
              <a:t>уларни</a:t>
            </a:r>
            <a:r>
              <a:rPr lang="ru-RU" dirty="0"/>
              <a:t> </a:t>
            </a:r>
            <a:r>
              <a:rPr lang="ru-RU" dirty="0" err="1"/>
              <a:t>саралаш</a:t>
            </a:r>
            <a:r>
              <a:rPr lang="ru-RU" dirty="0"/>
              <a:t>, товар </a:t>
            </a:r>
            <a:r>
              <a:rPr lang="ru-RU" dirty="0" err="1"/>
              <a:t>ҳолатига</a:t>
            </a:r>
            <a:r>
              <a:rPr lang="ru-RU" dirty="0"/>
              <a:t> </a:t>
            </a:r>
            <a:r>
              <a:rPr lang="ru-RU" dirty="0" err="1"/>
              <a:t>келтириш</a:t>
            </a:r>
            <a:r>
              <a:rPr lang="ru-RU" dirty="0"/>
              <a:t>, </a:t>
            </a:r>
            <a:r>
              <a:rPr lang="ru-RU" dirty="0" err="1"/>
              <a:t>жойлаш</a:t>
            </a:r>
            <a:r>
              <a:rPr lang="ru-RU" dirty="0"/>
              <a:t>, </a:t>
            </a:r>
            <a:r>
              <a:rPr lang="ru-RU" dirty="0" err="1"/>
              <a:t>ташиш</a:t>
            </a:r>
            <a:r>
              <a:rPr lang="ru-RU" dirty="0"/>
              <a:t>, </a:t>
            </a:r>
            <a:r>
              <a:rPr lang="ru-RU" dirty="0" err="1"/>
              <a:t>сақлаш</a:t>
            </a:r>
            <a:r>
              <a:rPr lang="ru-RU" dirty="0"/>
              <a:t> </a:t>
            </a:r>
            <a:r>
              <a:rPr lang="ru-RU" dirty="0" err="1"/>
              <a:t>усулларига</a:t>
            </a:r>
            <a:r>
              <a:rPr lang="ru-RU" dirty="0"/>
              <a:t> </a:t>
            </a:r>
            <a:r>
              <a:rPr lang="ru-RU" dirty="0" err="1"/>
              <a:t>тўлиқ</a:t>
            </a:r>
            <a:r>
              <a:rPr lang="ru-RU" dirty="0"/>
              <a:t> </a:t>
            </a:r>
            <a:r>
              <a:rPr lang="ru-RU" dirty="0" err="1"/>
              <a:t>риоя</a:t>
            </a:r>
            <a:r>
              <a:rPr lang="ru-RU" dirty="0"/>
              <a:t> </a:t>
            </a:r>
            <a:r>
              <a:rPr lang="ru-RU" dirty="0" err="1"/>
              <a:t>қилиб</a:t>
            </a:r>
            <a:r>
              <a:rPr lang="ru-RU" dirty="0"/>
              <a:t> </a:t>
            </a:r>
            <a:r>
              <a:rPr lang="ru-RU" dirty="0" err="1"/>
              <a:t>боришга</a:t>
            </a:r>
            <a:r>
              <a:rPr lang="ru-RU" dirty="0"/>
              <a:t> </a:t>
            </a:r>
            <a:r>
              <a:rPr lang="ru-RU" dirty="0" err="1"/>
              <a:t>ҳам</a:t>
            </a:r>
            <a:r>
              <a:rPr lang="ru-RU" dirty="0"/>
              <a:t> </a:t>
            </a:r>
            <a:r>
              <a:rPr lang="ru-RU" dirty="0" err="1"/>
              <a:t>боғлиқдир</a:t>
            </a:r>
            <a:r>
              <a:rPr lang="ru-RU" dirty="0"/>
              <a:t>. </a:t>
            </a:r>
            <a:r>
              <a:rPr lang="ru-RU" dirty="0" err="1"/>
              <a:t>Бу</a:t>
            </a:r>
            <a:r>
              <a:rPr lang="ru-RU" dirty="0"/>
              <a:t> </a:t>
            </a:r>
            <a:r>
              <a:rPr lang="ru-RU" dirty="0" err="1"/>
              <a:t>ишлар</a:t>
            </a:r>
            <a:r>
              <a:rPr lang="ru-RU" dirty="0"/>
              <a:t> </a:t>
            </a:r>
            <a:r>
              <a:rPr lang="ru-RU" dirty="0" err="1"/>
              <a:t>ўз</a:t>
            </a:r>
            <a:r>
              <a:rPr lang="ru-RU" dirty="0"/>
              <a:t> </a:t>
            </a:r>
            <a:r>
              <a:rPr lang="ru-RU" dirty="0" err="1"/>
              <a:t>вақтида</a:t>
            </a:r>
            <a:r>
              <a:rPr lang="ru-RU" dirty="0"/>
              <a:t> </a:t>
            </a:r>
            <a:r>
              <a:rPr lang="ru-RU" dirty="0" err="1"/>
              <a:t>ва</a:t>
            </a:r>
            <a:r>
              <a:rPr lang="ru-RU" dirty="0"/>
              <a:t> </a:t>
            </a:r>
            <a:r>
              <a:rPr lang="ru-RU" dirty="0" err="1"/>
              <a:t>аъло</a:t>
            </a:r>
            <a:r>
              <a:rPr lang="ru-RU" dirty="0"/>
              <a:t> </a:t>
            </a:r>
            <a:r>
              <a:rPr lang="ru-RU" dirty="0" err="1"/>
              <a:t>бажарилганда</a:t>
            </a:r>
            <a:r>
              <a:rPr lang="ru-RU" dirty="0"/>
              <a:t> </a:t>
            </a:r>
            <a:r>
              <a:rPr lang="ru-RU" dirty="0" err="1"/>
              <a:t>маҳсулотнинг</a:t>
            </a:r>
            <a:r>
              <a:rPr lang="ru-RU" dirty="0"/>
              <a:t> </a:t>
            </a:r>
            <a:r>
              <a:rPr lang="ru-RU" dirty="0" err="1"/>
              <a:t>сифати</a:t>
            </a:r>
            <a:r>
              <a:rPr lang="ru-RU" dirty="0"/>
              <a:t> </a:t>
            </a:r>
            <a:r>
              <a:rPr lang="ru-RU" dirty="0" err="1"/>
              <a:t>ва</a:t>
            </a:r>
            <a:r>
              <a:rPr lang="ru-RU" dirty="0"/>
              <a:t> </a:t>
            </a:r>
            <a:r>
              <a:rPr lang="ru-RU" dirty="0" err="1"/>
              <a:t>таъми</a:t>
            </a:r>
            <a:r>
              <a:rPr lang="ru-RU" dirty="0"/>
              <a:t> </a:t>
            </a:r>
            <a:r>
              <a:rPr lang="ru-RU" dirty="0" err="1"/>
              <a:t>янада</a:t>
            </a:r>
            <a:r>
              <a:rPr lang="ru-RU" dirty="0"/>
              <a:t> </a:t>
            </a:r>
            <a:r>
              <a:rPr lang="ru-RU" dirty="0" err="1"/>
              <a:t>ортади</a:t>
            </a:r>
            <a:r>
              <a:rPr lang="ru-RU" dirty="0"/>
              <a:t>.</a:t>
            </a:r>
          </a:p>
          <a:p>
            <a:pPr algn="just"/>
            <a:r>
              <a:rPr lang="ru-RU" dirty="0" err="1"/>
              <a:t>Шунингдек</a:t>
            </a:r>
            <a:r>
              <a:rPr lang="ru-RU" dirty="0"/>
              <a:t>, </a:t>
            </a:r>
            <a:r>
              <a:rPr lang="ru-RU" dirty="0" err="1"/>
              <a:t>инсон</a:t>
            </a:r>
            <a:r>
              <a:rPr lang="ru-RU" dirty="0"/>
              <a:t> </a:t>
            </a:r>
            <a:r>
              <a:rPr lang="ru-RU" dirty="0" err="1"/>
              <a:t>организми</a:t>
            </a:r>
            <a:r>
              <a:rPr lang="ru-RU" dirty="0"/>
              <a:t> </a:t>
            </a:r>
            <a:r>
              <a:rPr lang="ru-RU" dirty="0" err="1"/>
              <a:t>учун</a:t>
            </a:r>
            <a:r>
              <a:rPr lang="ru-RU" dirty="0"/>
              <a:t> </a:t>
            </a:r>
            <a:r>
              <a:rPr lang="ru-RU" dirty="0" err="1"/>
              <a:t>жуда</a:t>
            </a:r>
            <a:r>
              <a:rPr lang="ru-RU" dirty="0"/>
              <a:t> </a:t>
            </a:r>
            <a:r>
              <a:rPr lang="ru-RU" dirty="0" err="1"/>
              <a:t>зарур</a:t>
            </a:r>
            <a:r>
              <a:rPr lang="ru-RU" dirty="0"/>
              <a:t> </a:t>
            </a:r>
            <a:r>
              <a:rPr lang="ru-RU" dirty="0" err="1"/>
              <a:t>бўлган</a:t>
            </a:r>
            <a:r>
              <a:rPr lang="ru-RU" dirty="0"/>
              <a:t> </a:t>
            </a:r>
            <a:r>
              <a:rPr lang="ru-RU" dirty="0" err="1"/>
              <a:t>қанд</a:t>
            </a:r>
            <a:r>
              <a:rPr lang="ru-RU" dirty="0"/>
              <a:t>, </a:t>
            </a:r>
            <a:r>
              <a:rPr lang="ru-RU" dirty="0" err="1"/>
              <a:t>витаминлар</a:t>
            </a:r>
            <a:r>
              <a:rPr lang="ru-RU" dirty="0"/>
              <a:t>, </a:t>
            </a:r>
            <a:r>
              <a:rPr lang="ru-RU" dirty="0" err="1"/>
              <a:t>биологик</a:t>
            </a:r>
            <a:r>
              <a:rPr lang="ru-RU" dirty="0"/>
              <a:t> </a:t>
            </a:r>
            <a:r>
              <a:rPr lang="ru-RU" dirty="0" err="1"/>
              <a:t>фаол</a:t>
            </a:r>
            <a:r>
              <a:rPr lang="ru-RU" dirty="0"/>
              <a:t> </a:t>
            </a:r>
            <a:r>
              <a:rPr lang="ru-RU" dirty="0" err="1"/>
              <a:t>ва</a:t>
            </a:r>
            <a:r>
              <a:rPr lang="ru-RU" dirty="0"/>
              <a:t> минерал </a:t>
            </a:r>
            <a:r>
              <a:rPr lang="ru-RU" dirty="0" err="1"/>
              <a:t>моддаларнинг</a:t>
            </a:r>
            <a:r>
              <a:rPr lang="ru-RU" dirty="0"/>
              <a:t> </a:t>
            </a:r>
            <a:r>
              <a:rPr lang="ru-RU" dirty="0" err="1"/>
              <a:t>кўплиги</a:t>
            </a:r>
            <a:r>
              <a:rPr lang="ru-RU" dirty="0"/>
              <a:t> </a:t>
            </a:r>
            <a:r>
              <a:rPr lang="ru-RU" dirty="0" err="1"/>
              <a:t>ноз-неъматларининг</a:t>
            </a:r>
            <a:r>
              <a:rPr lang="ru-RU" dirty="0"/>
              <a:t> </a:t>
            </a:r>
            <a:r>
              <a:rPr lang="ru-RU" dirty="0" err="1"/>
              <a:t>озиқалиги</a:t>
            </a:r>
            <a:r>
              <a:rPr lang="ru-RU" dirty="0"/>
              <a:t>, </a:t>
            </a:r>
            <a:r>
              <a:rPr lang="ru-RU" dirty="0" err="1"/>
              <a:t>тўйимлиги</a:t>
            </a:r>
            <a:r>
              <a:rPr lang="ru-RU" dirty="0"/>
              <a:t> </a:t>
            </a:r>
            <a:r>
              <a:rPr lang="ru-RU" dirty="0" err="1"/>
              <a:t>ва</a:t>
            </a:r>
            <a:r>
              <a:rPr lang="ru-RU" dirty="0"/>
              <a:t> </a:t>
            </a:r>
            <a:r>
              <a:rPr lang="ru-RU" dirty="0" err="1"/>
              <a:t>шифобахшлик</a:t>
            </a:r>
            <a:r>
              <a:rPr lang="ru-RU" dirty="0"/>
              <a:t> </a:t>
            </a:r>
            <a:r>
              <a:rPr lang="ru-RU" dirty="0" err="1"/>
              <a:t>аҳамиятини</a:t>
            </a:r>
            <a:r>
              <a:rPr lang="ru-RU" dirty="0"/>
              <a:t> </a:t>
            </a:r>
            <a:r>
              <a:rPr lang="ru-RU" dirty="0" err="1"/>
              <a:t>янада</a:t>
            </a:r>
            <a:r>
              <a:rPr lang="ru-RU" dirty="0"/>
              <a:t> </a:t>
            </a:r>
            <a:r>
              <a:rPr lang="ru-RU" dirty="0" err="1"/>
              <a:t>оширади</a:t>
            </a:r>
            <a:r>
              <a:rPr lang="ru-RU" dirty="0"/>
              <a:t>. Шу </a:t>
            </a:r>
            <a:r>
              <a:rPr lang="ru-RU" dirty="0" err="1"/>
              <a:t>сабабли</a:t>
            </a:r>
            <a:r>
              <a:rPr lang="ru-RU" dirty="0"/>
              <a:t> </a:t>
            </a:r>
            <a:r>
              <a:rPr lang="ru-RU" dirty="0" err="1"/>
              <a:t>ҳўл</a:t>
            </a:r>
            <a:r>
              <a:rPr lang="ru-RU" dirty="0"/>
              <a:t> </a:t>
            </a:r>
            <a:r>
              <a:rPr lang="ru-RU" dirty="0" err="1"/>
              <a:t>сабзавот</a:t>
            </a:r>
            <a:r>
              <a:rPr lang="ru-RU" dirty="0"/>
              <a:t>, </a:t>
            </a:r>
            <a:r>
              <a:rPr lang="ru-RU" dirty="0" err="1"/>
              <a:t>мева</a:t>
            </a:r>
            <a:r>
              <a:rPr lang="ru-RU" dirty="0"/>
              <a:t> </a:t>
            </a:r>
            <a:r>
              <a:rPr lang="ru-RU" dirty="0" err="1"/>
              <a:t>ва</a:t>
            </a:r>
            <a:r>
              <a:rPr lang="ru-RU" dirty="0"/>
              <a:t> </a:t>
            </a:r>
            <a:r>
              <a:rPr lang="ru-RU" dirty="0" err="1"/>
              <a:t>узумни</a:t>
            </a:r>
            <a:r>
              <a:rPr lang="ru-RU" dirty="0"/>
              <a:t> </a:t>
            </a:r>
            <a:r>
              <a:rPr lang="ru-RU" dirty="0" err="1"/>
              <a:t>имкони</a:t>
            </a:r>
            <a:r>
              <a:rPr lang="ru-RU" dirty="0"/>
              <a:t> </a:t>
            </a:r>
            <a:r>
              <a:rPr lang="ru-RU" dirty="0" err="1"/>
              <a:t>борича</a:t>
            </a:r>
            <a:r>
              <a:rPr lang="ru-RU" dirty="0"/>
              <a:t> </a:t>
            </a:r>
            <a:r>
              <a:rPr lang="ru-RU" dirty="0" err="1"/>
              <a:t>юқори</a:t>
            </a:r>
            <a:r>
              <a:rPr lang="ru-RU" dirty="0"/>
              <a:t> </a:t>
            </a:r>
            <a:r>
              <a:rPr lang="ru-RU" dirty="0" err="1"/>
              <a:t>сифатли</a:t>
            </a:r>
            <a:r>
              <a:rPr lang="ru-RU" dirty="0"/>
              <a:t> </a:t>
            </a:r>
            <a:r>
              <a:rPr lang="ru-RU" dirty="0" err="1"/>
              <a:t>ҳолда</a:t>
            </a:r>
            <a:r>
              <a:rPr lang="ru-RU" dirty="0"/>
              <a:t> </a:t>
            </a:r>
            <a:r>
              <a:rPr lang="ru-RU" dirty="0" err="1"/>
              <a:t>узоқ</a:t>
            </a:r>
            <a:r>
              <a:rPr lang="ru-RU" dirty="0"/>
              <a:t> </a:t>
            </a:r>
            <a:r>
              <a:rPr lang="ru-RU" dirty="0" err="1"/>
              <a:t>вақт</a:t>
            </a:r>
            <a:r>
              <a:rPr lang="ru-RU" dirty="0"/>
              <a:t> </a:t>
            </a:r>
            <a:r>
              <a:rPr lang="ru-RU" dirty="0" err="1"/>
              <a:t>сақлаш</a:t>
            </a:r>
            <a:r>
              <a:rPr lang="ru-RU" dirty="0"/>
              <a:t> </a:t>
            </a:r>
            <a:r>
              <a:rPr lang="ru-RU" dirty="0" err="1"/>
              <a:t>асосий</a:t>
            </a:r>
            <a:r>
              <a:rPr lang="ru-RU" dirty="0"/>
              <a:t> </a:t>
            </a:r>
            <a:r>
              <a:rPr lang="ru-RU" dirty="0" err="1"/>
              <a:t>вазифадир</a:t>
            </a:r>
            <a:r>
              <a:rPr lang="ru-RU" dirty="0"/>
              <a:t>.</a:t>
            </a:r>
          </a:p>
        </p:txBody>
      </p:sp>
      <p:pic>
        <p:nvPicPr>
          <p:cNvPr id="4" name="Рисунок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5720" y="4859610"/>
            <a:ext cx="2524125" cy="1809750"/>
          </a:xfrm>
          <a:prstGeom prst="rect">
            <a:avLst/>
          </a:prstGeom>
        </p:spPr>
      </p:pic>
      <p:pic>
        <p:nvPicPr>
          <p:cNvPr id="6" name="Рисунок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12132" y="4941168"/>
            <a:ext cx="2297832" cy="1723374"/>
          </a:xfrm>
          <a:prstGeom prst="rect">
            <a:avLst/>
          </a:prstGeom>
        </p:spPr>
      </p:pic>
      <p:pic>
        <p:nvPicPr>
          <p:cNvPr id="7" name="Рисунок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47864" y="4941168"/>
            <a:ext cx="2733675" cy="16764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47864" y="151180"/>
            <a:ext cx="5796136" cy="674030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ru-RU" sz="2400" dirty="0" err="1"/>
              <a:t>Етиштириладиган</a:t>
            </a:r>
            <a:r>
              <a:rPr lang="ru-RU" sz="2400" dirty="0"/>
              <a:t> </a:t>
            </a:r>
            <a:r>
              <a:rPr lang="ru-RU" sz="2400" dirty="0" err="1"/>
              <a:t>жойнинг</a:t>
            </a:r>
            <a:r>
              <a:rPr lang="ru-RU" sz="2400" dirty="0"/>
              <a:t> </a:t>
            </a:r>
            <a:r>
              <a:rPr lang="ru-RU" sz="2400" dirty="0" err="1"/>
              <a:t>ўзида-хўжаликларда</a:t>
            </a:r>
            <a:r>
              <a:rPr lang="ru-RU" sz="2400" dirty="0"/>
              <a:t> </a:t>
            </a:r>
            <a:r>
              <a:rPr lang="ru-RU" sz="2400" dirty="0" err="1"/>
              <a:t>янги</a:t>
            </a:r>
            <a:r>
              <a:rPr lang="ru-RU" sz="2400" dirty="0"/>
              <a:t> </a:t>
            </a:r>
            <a:r>
              <a:rPr lang="ru-RU" sz="2400" dirty="0" err="1"/>
              <a:t>сабзавот</a:t>
            </a:r>
            <a:r>
              <a:rPr lang="ru-RU" sz="2400" dirty="0"/>
              <a:t>, </a:t>
            </a:r>
            <a:r>
              <a:rPr lang="ru-RU" sz="2400" dirty="0" err="1"/>
              <a:t>мева</a:t>
            </a:r>
            <a:r>
              <a:rPr lang="ru-RU" sz="2400" dirty="0"/>
              <a:t> </a:t>
            </a:r>
            <a:r>
              <a:rPr lang="ru-RU" sz="2400" dirty="0" err="1"/>
              <a:t>ва</a:t>
            </a:r>
            <a:r>
              <a:rPr lang="ru-RU" sz="2400" dirty="0"/>
              <a:t> </a:t>
            </a:r>
            <a:r>
              <a:rPr lang="ru-RU" sz="2400" dirty="0" err="1"/>
              <a:t>узумни</a:t>
            </a:r>
            <a:r>
              <a:rPr lang="ru-RU" sz="2400" dirty="0"/>
              <a:t> </a:t>
            </a:r>
            <a:r>
              <a:rPr lang="ru-RU" sz="2400" dirty="0" err="1"/>
              <a:t>сақлаш</a:t>
            </a:r>
            <a:r>
              <a:rPr lang="ru-RU" sz="2400" dirty="0"/>
              <a:t> </a:t>
            </a:r>
            <a:r>
              <a:rPr lang="ru-RU" sz="2400" dirty="0" err="1"/>
              <a:t>мақсадга</a:t>
            </a:r>
            <a:r>
              <a:rPr lang="ru-RU" sz="2400" dirty="0"/>
              <a:t> </a:t>
            </a:r>
            <a:r>
              <a:rPr lang="ru-RU" sz="2400" dirty="0" err="1"/>
              <a:t>мувофиқлигини</a:t>
            </a:r>
            <a:r>
              <a:rPr lang="ru-RU" sz="2400" dirty="0"/>
              <a:t> </a:t>
            </a:r>
            <a:r>
              <a:rPr lang="ru-RU" sz="2400" dirty="0" err="1"/>
              <a:t>фан</a:t>
            </a:r>
            <a:r>
              <a:rPr lang="ru-RU" sz="2400" dirty="0"/>
              <a:t> </a:t>
            </a:r>
            <a:r>
              <a:rPr lang="ru-RU" sz="2400" dirty="0" err="1"/>
              <a:t>ва</a:t>
            </a:r>
            <a:r>
              <a:rPr lang="ru-RU" sz="2400" dirty="0"/>
              <a:t> </a:t>
            </a:r>
            <a:r>
              <a:rPr lang="ru-RU" sz="2400" dirty="0" err="1"/>
              <a:t>амалиёт</a:t>
            </a:r>
            <a:r>
              <a:rPr lang="ru-RU" sz="2400" dirty="0"/>
              <a:t> </a:t>
            </a:r>
            <a:r>
              <a:rPr lang="ru-RU" sz="2400" dirty="0" err="1"/>
              <a:t>томонидан</a:t>
            </a:r>
            <a:r>
              <a:rPr lang="ru-RU" sz="2400" dirty="0"/>
              <a:t> </a:t>
            </a:r>
            <a:r>
              <a:rPr lang="ru-RU" sz="2400" dirty="0" err="1"/>
              <a:t>исботланган</a:t>
            </a:r>
            <a:r>
              <a:rPr lang="ru-RU" sz="2400" dirty="0"/>
              <a:t>. </a:t>
            </a:r>
            <a:r>
              <a:rPr lang="ru-RU" sz="2400" dirty="0" err="1"/>
              <a:t>Сабзавот</a:t>
            </a:r>
            <a:r>
              <a:rPr lang="ru-RU" sz="2400" dirty="0"/>
              <a:t> </a:t>
            </a:r>
            <a:r>
              <a:rPr lang="ru-RU" sz="2400" dirty="0" err="1"/>
              <a:t>ва</a:t>
            </a:r>
            <a:r>
              <a:rPr lang="ru-RU" sz="2400" dirty="0"/>
              <a:t> </a:t>
            </a:r>
            <a:r>
              <a:rPr lang="ru-RU" sz="2400" dirty="0" err="1"/>
              <a:t>меваларни</a:t>
            </a:r>
            <a:r>
              <a:rPr lang="ru-RU" sz="2400" dirty="0"/>
              <a:t> </a:t>
            </a:r>
            <a:r>
              <a:rPr lang="ru-RU" sz="2400" dirty="0" err="1"/>
              <a:t>маҳсулот</a:t>
            </a:r>
            <a:r>
              <a:rPr lang="ru-RU" sz="2400" dirty="0"/>
              <a:t> </a:t>
            </a:r>
            <a:r>
              <a:rPr lang="ru-RU" sz="2400" dirty="0" err="1"/>
              <a:t>этиштирилган</a:t>
            </a:r>
            <a:r>
              <a:rPr lang="ru-RU" sz="2400" dirty="0"/>
              <a:t> </a:t>
            </a:r>
            <a:r>
              <a:rPr lang="ru-RU" sz="2400" dirty="0" err="1"/>
              <a:t>хўжаликнинг</a:t>
            </a:r>
            <a:r>
              <a:rPr lang="ru-RU" sz="2400" dirty="0"/>
              <a:t> </a:t>
            </a:r>
            <a:r>
              <a:rPr lang="ru-RU" sz="2400" dirty="0" err="1"/>
              <a:t>ўзида</a:t>
            </a:r>
            <a:r>
              <a:rPr lang="ru-RU" sz="2400" dirty="0"/>
              <a:t> </a:t>
            </a:r>
            <a:r>
              <a:rPr lang="ru-RU" sz="2400" dirty="0" err="1"/>
              <a:t>сақланса</a:t>
            </a:r>
            <a:r>
              <a:rPr lang="ru-RU" sz="2400" dirty="0"/>
              <a:t>, улар </a:t>
            </a:r>
            <a:r>
              <a:rPr lang="ru-RU" sz="2400" dirty="0" err="1"/>
              <a:t>анча</a:t>
            </a:r>
            <a:r>
              <a:rPr lang="ru-RU" sz="2400" dirty="0"/>
              <a:t> </a:t>
            </a:r>
            <a:r>
              <a:rPr lang="ru-RU" sz="2400" dirty="0" err="1"/>
              <a:t>узоқ</a:t>
            </a:r>
            <a:r>
              <a:rPr lang="ru-RU" sz="2400" dirty="0"/>
              <a:t> </a:t>
            </a:r>
            <a:r>
              <a:rPr lang="ru-RU" sz="2400" dirty="0" err="1"/>
              <a:t>муддат</a:t>
            </a:r>
            <a:r>
              <a:rPr lang="ru-RU" sz="2400" dirty="0"/>
              <a:t> </a:t>
            </a:r>
            <a:r>
              <a:rPr lang="ru-RU" sz="2400" dirty="0" err="1"/>
              <a:t>сақланади</a:t>
            </a:r>
            <a:r>
              <a:rPr lang="ru-RU" sz="2400" dirty="0"/>
              <a:t> </a:t>
            </a:r>
            <a:r>
              <a:rPr lang="ru-RU" sz="2400" dirty="0" err="1"/>
              <a:t>ва</a:t>
            </a:r>
            <a:r>
              <a:rPr lang="ru-RU" sz="2400" dirty="0"/>
              <a:t> </a:t>
            </a:r>
            <a:r>
              <a:rPr lang="ru-RU" sz="2400" dirty="0" err="1"/>
              <a:t>чириб</a:t>
            </a:r>
            <a:r>
              <a:rPr lang="ru-RU" sz="2400" dirty="0"/>
              <a:t> </a:t>
            </a:r>
            <a:r>
              <a:rPr lang="ru-RU" sz="2400" dirty="0" err="1"/>
              <a:t>нўбуд</a:t>
            </a:r>
            <a:r>
              <a:rPr lang="ru-RU" sz="2400" dirty="0"/>
              <a:t> </a:t>
            </a:r>
            <a:r>
              <a:rPr lang="ru-RU" sz="2400" dirty="0" err="1"/>
              <a:t>бўлиши</a:t>
            </a:r>
            <a:r>
              <a:rPr lang="ru-RU" sz="2400" dirty="0"/>
              <a:t> 15-20 </a:t>
            </a:r>
            <a:r>
              <a:rPr lang="ru-RU" sz="2400" dirty="0" err="1"/>
              <a:t>фоизга</a:t>
            </a:r>
            <a:r>
              <a:rPr lang="ru-RU" sz="2400" dirty="0"/>
              <a:t> </a:t>
            </a:r>
            <a:r>
              <a:rPr lang="ru-RU" sz="2400" dirty="0" err="1"/>
              <a:t>камаяди</a:t>
            </a:r>
            <a:r>
              <a:rPr lang="ru-RU" sz="2400" dirty="0"/>
              <a:t>. </a:t>
            </a:r>
            <a:r>
              <a:rPr lang="ru-RU" sz="2400" dirty="0" err="1"/>
              <a:t>Шуни</a:t>
            </a:r>
            <a:r>
              <a:rPr lang="ru-RU" sz="2400" dirty="0"/>
              <a:t> </a:t>
            </a:r>
            <a:r>
              <a:rPr lang="ru-RU" sz="2400" dirty="0" err="1"/>
              <a:t>таъкидлаш</a:t>
            </a:r>
            <a:r>
              <a:rPr lang="ru-RU" sz="2400" dirty="0"/>
              <a:t> </a:t>
            </a:r>
            <a:r>
              <a:rPr lang="ru-RU" sz="2400" dirty="0" err="1"/>
              <a:t>керакки</a:t>
            </a:r>
            <a:r>
              <a:rPr lang="ru-RU" sz="2400" dirty="0"/>
              <a:t>, </a:t>
            </a:r>
            <a:r>
              <a:rPr lang="ru-RU" sz="2400" dirty="0" err="1"/>
              <a:t>хусусан</a:t>
            </a:r>
            <a:r>
              <a:rPr lang="ru-RU" sz="2400" dirty="0"/>
              <a:t> </a:t>
            </a:r>
            <a:r>
              <a:rPr lang="ru-RU" sz="2400" dirty="0" err="1"/>
              <a:t>Ўзбекистон</a:t>
            </a:r>
            <a:r>
              <a:rPr lang="ru-RU" sz="2400" dirty="0"/>
              <a:t> </a:t>
            </a:r>
            <a:r>
              <a:rPr lang="ru-RU" sz="2400" dirty="0" err="1"/>
              <a:t>шароитида</a:t>
            </a:r>
            <a:r>
              <a:rPr lang="ru-RU" sz="2400" dirty="0"/>
              <a:t> </a:t>
            </a:r>
            <a:r>
              <a:rPr lang="ru-RU" sz="2400" dirty="0" err="1"/>
              <a:t>мева</a:t>
            </a:r>
            <a:r>
              <a:rPr lang="ru-RU" sz="2400" dirty="0"/>
              <a:t>, </a:t>
            </a:r>
            <a:r>
              <a:rPr lang="ru-RU" sz="2400" dirty="0" err="1"/>
              <a:t>сабзавот</a:t>
            </a:r>
            <a:r>
              <a:rPr lang="ru-RU" sz="2400" dirty="0"/>
              <a:t> </a:t>
            </a:r>
            <a:r>
              <a:rPr lang="ru-RU" sz="2400" dirty="0" err="1"/>
              <a:t>ҳосилини</a:t>
            </a:r>
            <a:r>
              <a:rPr lang="ru-RU" sz="2400" dirty="0"/>
              <a:t> </a:t>
            </a:r>
            <a:r>
              <a:rPr lang="ru-RU" sz="2400" dirty="0" err="1"/>
              <a:t>йиғиштириш</a:t>
            </a:r>
            <a:r>
              <a:rPr lang="ru-RU" sz="2400" dirty="0"/>
              <a:t>, </a:t>
            </a:r>
            <a:r>
              <a:rPr lang="ru-RU" sz="2400" dirty="0" err="1"/>
              <a:t>транспортда</a:t>
            </a:r>
            <a:r>
              <a:rPr lang="ru-RU" sz="2400" dirty="0"/>
              <a:t> </a:t>
            </a:r>
            <a:r>
              <a:rPr lang="ru-RU" sz="2400" dirty="0" err="1"/>
              <a:t>ташиш</a:t>
            </a:r>
            <a:r>
              <a:rPr lang="ru-RU" sz="2400" dirty="0"/>
              <a:t> </a:t>
            </a:r>
            <a:r>
              <a:rPr lang="ru-RU" sz="2400" dirty="0" err="1"/>
              <a:t>ва</a:t>
            </a:r>
            <a:r>
              <a:rPr lang="ru-RU" sz="2400" dirty="0"/>
              <a:t> </a:t>
            </a:r>
            <a:r>
              <a:rPr lang="ru-RU" sz="2400" dirty="0" err="1"/>
              <a:t>сақлаш</a:t>
            </a:r>
            <a:r>
              <a:rPr lang="ru-RU" sz="2400" dirty="0"/>
              <a:t> </a:t>
            </a:r>
            <a:r>
              <a:rPr lang="ru-RU" sz="2400" dirty="0" err="1"/>
              <a:t>масалалари</a:t>
            </a:r>
            <a:r>
              <a:rPr lang="ru-RU" sz="2400" dirty="0"/>
              <a:t> </a:t>
            </a:r>
            <a:r>
              <a:rPr lang="ru-RU" sz="2400" dirty="0" err="1"/>
              <a:t>ҳали</a:t>
            </a:r>
            <a:r>
              <a:rPr lang="ru-RU" sz="2400" dirty="0"/>
              <a:t> </a:t>
            </a:r>
            <a:r>
              <a:rPr lang="ru-RU" sz="2400" dirty="0" err="1"/>
              <a:t>чуқур</a:t>
            </a:r>
            <a:r>
              <a:rPr lang="ru-RU" sz="2400" dirty="0"/>
              <a:t> </a:t>
            </a:r>
            <a:r>
              <a:rPr lang="ru-RU" sz="2400" dirty="0" err="1"/>
              <a:t>ўрганилмаган</a:t>
            </a:r>
            <a:r>
              <a:rPr lang="ru-RU" sz="2400" dirty="0"/>
              <a:t> </a:t>
            </a:r>
            <a:r>
              <a:rPr lang="ru-RU" sz="2400" dirty="0" err="1"/>
              <a:t>сабзавотчилик</a:t>
            </a:r>
            <a:r>
              <a:rPr lang="ru-RU" sz="2400" dirty="0"/>
              <a:t> </a:t>
            </a:r>
            <a:r>
              <a:rPr lang="ru-RU" sz="2400" dirty="0" err="1"/>
              <a:t>ва</a:t>
            </a:r>
            <a:r>
              <a:rPr lang="ru-RU" sz="2400" dirty="0"/>
              <a:t> </a:t>
            </a:r>
            <a:r>
              <a:rPr lang="ru-RU" sz="2400" dirty="0" err="1"/>
              <a:t>мевачилик</a:t>
            </a:r>
            <a:r>
              <a:rPr lang="ru-RU" sz="2400" dirty="0"/>
              <a:t> </a:t>
            </a:r>
            <a:r>
              <a:rPr lang="ru-RU" sz="2400" dirty="0" err="1"/>
              <a:t>соҳаларида</a:t>
            </a:r>
            <a:r>
              <a:rPr lang="ru-RU" sz="2400" dirty="0"/>
              <a:t> </a:t>
            </a:r>
            <a:r>
              <a:rPr lang="ru-RU" sz="2400" dirty="0" err="1"/>
              <a:t>эришилган</a:t>
            </a:r>
            <a:r>
              <a:rPr lang="ru-RU" sz="2400" dirty="0"/>
              <a:t> </a:t>
            </a:r>
            <a:r>
              <a:rPr lang="ru-RU" sz="2400" dirty="0" err="1"/>
              <a:t>фан</a:t>
            </a:r>
            <a:r>
              <a:rPr lang="ru-RU" sz="2400" dirty="0"/>
              <a:t> </a:t>
            </a:r>
            <a:r>
              <a:rPr lang="ru-RU" sz="2400" dirty="0" err="1"/>
              <a:t>ютуқлари</a:t>
            </a:r>
            <a:r>
              <a:rPr lang="ru-RU" sz="2400" dirty="0"/>
              <a:t> </a:t>
            </a:r>
            <a:r>
              <a:rPr lang="ru-RU" sz="2400" dirty="0" err="1"/>
              <a:t>ва</a:t>
            </a:r>
            <a:r>
              <a:rPr lang="ru-RU" sz="2400" dirty="0"/>
              <a:t> </a:t>
            </a:r>
            <a:r>
              <a:rPr lang="ru-RU" sz="2400" dirty="0" err="1"/>
              <a:t>илғор</a:t>
            </a:r>
            <a:r>
              <a:rPr lang="ru-RU" sz="2400" dirty="0"/>
              <a:t> </a:t>
            </a:r>
            <a:r>
              <a:rPr lang="ru-RU" sz="2400" dirty="0" err="1"/>
              <a:t>ишлаб</a:t>
            </a:r>
            <a:r>
              <a:rPr lang="ru-RU" sz="2400" dirty="0"/>
              <a:t> </a:t>
            </a:r>
            <a:r>
              <a:rPr lang="ru-RU" sz="2400" dirty="0" err="1"/>
              <a:t>чиқариш</a:t>
            </a:r>
            <a:r>
              <a:rPr lang="ru-RU" sz="2400" dirty="0"/>
              <a:t> </a:t>
            </a:r>
            <a:r>
              <a:rPr lang="ru-RU" sz="2400" dirty="0" err="1"/>
              <a:t>тажрибалари</a:t>
            </a:r>
            <a:r>
              <a:rPr lang="ru-RU" sz="2400" dirty="0"/>
              <a:t> </a:t>
            </a:r>
            <a:r>
              <a:rPr lang="ru-RU" sz="2400" dirty="0" err="1"/>
              <a:t>эса</a:t>
            </a:r>
            <a:r>
              <a:rPr lang="ru-RU" sz="2400" dirty="0"/>
              <a:t> </a:t>
            </a:r>
            <a:r>
              <a:rPr lang="ru-RU" sz="2400" dirty="0" err="1"/>
              <a:t>хўжаликлар</a:t>
            </a:r>
            <a:r>
              <a:rPr lang="ru-RU" sz="2400" dirty="0"/>
              <a:t> </a:t>
            </a:r>
            <a:r>
              <a:rPr lang="ru-RU" sz="2400" dirty="0" err="1"/>
              <a:t>ўртасида</a:t>
            </a:r>
            <a:r>
              <a:rPr lang="ru-RU" sz="2400" dirty="0"/>
              <a:t> </a:t>
            </a:r>
            <a:r>
              <a:rPr lang="ru-RU" sz="2400" dirty="0" err="1"/>
              <a:t>унчалик</a:t>
            </a:r>
            <a:r>
              <a:rPr lang="ru-RU" sz="2400" dirty="0"/>
              <a:t> </a:t>
            </a:r>
            <a:r>
              <a:rPr lang="ru-RU" sz="2400" dirty="0" err="1"/>
              <a:t>кўп</a:t>
            </a:r>
            <a:r>
              <a:rPr lang="ru-RU" sz="2400" dirty="0"/>
              <a:t> </a:t>
            </a:r>
            <a:r>
              <a:rPr lang="ru-RU" sz="2400" dirty="0" err="1"/>
              <a:t>тарқатилмаяпти</a:t>
            </a:r>
            <a:r>
              <a:rPr lang="ru-RU" sz="2400" dirty="0"/>
              <a:t>.</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28" y="953453"/>
            <a:ext cx="3312368" cy="2592288"/>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98" y="4581128"/>
            <a:ext cx="3312368" cy="2067907"/>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6512" y="272842"/>
            <a:ext cx="9114656" cy="707886"/>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err="1" smtClean="0"/>
              <a:t>Мева-сабзавот</a:t>
            </a:r>
            <a:r>
              <a:rPr lang="ru-RU" b="1" dirty="0" smtClean="0"/>
              <a:t> </a:t>
            </a:r>
            <a:r>
              <a:rPr lang="ru-RU" b="1" dirty="0" err="1"/>
              <a:t>махсулотларини</a:t>
            </a:r>
            <a:r>
              <a:rPr lang="ru-RU" b="1" dirty="0"/>
              <a:t> </a:t>
            </a:r>
            <a:r>
              <a:rPr lang="ru-RU" b="1" dirty="0" err="1"/>
              <a:t>сақлаш</a:t>
            </a:r>
            <a:r>
              <a:rPr lang="ru-RU" b="1" dirty="0"/>
              <a:t> </a:t>
            </a:r>
            <a:r>
              <a:rPr lang="ru-RU" b="1" dirty="0" err="1"/>
              <a:t>ва</a:t>
            </a:r>
            <a:r>
              <a:rPr lang="ru-RU" b="1" dirty="0"/>
              <a:t> </a:t>
            </a:r>
            <a:r>
              <a:rPr lang="ru-RU" b="1" dirty="0" err="1"/>
              <a:t>кайта</a:t>
            </a:r>
            <a:r>
              <a:rPr lang="ru-RU" b="1" dirty="0"/>
              <a:t> </a:t>
            </a:r>
            <a:r>
              <a:rPr lang="ru-RU" b="1" dirty="0" err="1"/>
              <a:t>ишлашнинг</a:t>
            </a:r>
            <a:r>
              <a:rPr lang="ru-RU" b="1" dirty="0"/>
              <a:t> </a:t>
            </a:r>
            <a:r>
              <a:rPr lang="ru-RU" b="1" dirty="0" err="1"/>
              <a:t>тарихи</a:t>
            </a:r>
            <a:r>
              <a:rPr lang="ru-RU" b="1" dirty="0"/>
              <a:t> </a:t>
            </a:r>
            <a:r>
              <a:rPr lang="ru-RU" b="1" dirty="0" err="1"/>
              <a:t>ва</a:t>
            </a:r>
            <a:r>
              <a:rPr lang="ru-RU" b="1" dirty="0"/>
              <a:t> </a:t>
            </a:r>
            <a:r>
              <a:rPr lang="ru-RU" b="1" dirty="0" err="1"/>
              <a:t>ривожланиш</a:t>
            </a:r>
            <a:r>
              <a:rPr lang="ru-RU" b="1" dirty="0"/>
              <a:t> </a:t>
            </a:r>
            <a:r>
              <a:rPr lang="ru-RU" b="1" dirty="0" err="1"/>
              <a:t>истиқболлари</a:t>
            </a:r>
            <a:endParaRPr lang="ru-RU" b="1" dirty="0"/>
          </a:p>
        </p:txBody>
      </p:sp>
      <p:sp>
        <p:nvSpPr>
          <p:cNvPr id="6" name="Прямоугольник 5"/>
          <p:cNvSpPr/>
          <p:nvPr/>
        </p:nvSpPr>
        <p:spPr>
          <a:xfrm>
            <a:off x="-36512" y="980728"/>
            <a:ext cx="5400600" cy="5847755"/>
          </a:xfrm>
          <a:prstGeom prst="rect">
            <a:avLst/>
          </a:prstGeom>
          <a:pattFill prst="openDmnd">
            <a:fgClr>
              <a:schemeClr val="accent1"/>
            </a:fgClr>
            <a:bgClr>
              <a:schemeClr val="bg1"/>
            </a:bgClr>
          </a:pattFill>
        </p:spPr>
        <p:txBody>
          <a:bodyPr wrap="square">
            <a:spAutoFit/>
          </a:bodyPr>
          <a:lstStyle/>
          <a:p>
            <a:pPr indent="270510" algn="just">
              <a:spcAft>
                <a:spcPts val="0"/>
              </a:spcAft>
            </a:pPr>
            <a:r>
              <a:rPr lang="uz-Cyrl-UZ" sz="2200" i="1" dirty="0">
                <a:latin typeface="Times New Roman" panose="02020603050405020304" pitchFamily="18" charset="0"/>
                <a:ea typeface="Times New Roman" panose="02020603050405020304" pitchFamily="18" charset="0"/>
              </a:rPr>
              <a:t>Инсон қишлоқ хўжалик маҳсулотларини истеъмол эта бошлагандан буён уни сақлаш ва қайта ишлаш билан шуғулланиб келади. етиштирилган маҳсулотни нес-нўбуд қилмасдан ва сифатини пасайтирмасдан сақлаш ва ундан унумли фойдаланиш қадимдан инсон эҳтиёжларидан бири бўлган. Кўчманчи қабилалар йиғилган мева ва уруғларни сақлаш учун табиий омборлар - ғор, дарахтларнинг ғовакларидан фойдаланишган, кейинчалик эса махсус эртўлалар қуришган. Қабилалар ўтроқ бўлиб яшай бошлаган пайтда ортиқча маҳсулотларини сақлаш, шунингдек, уларни зараркунандалардан асрашни ўргана бошлаган.</a:t>
            </a:r>
            <a:endParaRPr lang="ru-RU" sz="2200" i="1" dirty="0">
              <a:effectLst/>
              <a:latin typeface="Times New Roman" panose="02020603050405020304" pitchFamily="18" charset="0"/>
              <a:ea typeface="Times New Roman" panose="02020603050405020304" pitchFamily="18" charset="0"/>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4088" y="4641849"/>
            <a:ext cx="3664721" cy="2247355"/>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2316" y="1161405"/>
            <a:ext cx="3657600" cy="27432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0" y="114885"/>
            <a:ext cx="9180512" cy="381642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uz-Cyrl-UZ" sz="2200" dirty="0">
                <a:latin typeface="Times New Roman" panose="02020603050405020304" pitchFamily="18" charset="0"/>
                <a:ea typeface="Times New Roman" panose="02020603050405020304" pitchFamily="18" charset="0"/>
              </a:rPr>
              <a:t>Ўзбекистон шароитида қишлоқ хўжалик маҳсулотларини сақлаш ва қайта ишлашга алоҳида эътибор бериб келишган. Минтақамизда об-ҳаво йил ва бир кеча-кундузда ўзгарувчан бўлганлиги сабабли гўшт, ёғ, сут, балиқ, тухум каби маҳсулотлар иссиқда тез айнийди, жуда қаттиқ совуқда эса сабзавот ва мевалар музлаб қолади. Ўзбекистонда қишлоқ хўжалик маҳсулотларини сақлаш ва қайта ишлашнинг энг қадимги усулларидан кўмиб ёки илиб сақлаш, қоқи олишда қуритиш кабилар кенг қўлланилган. Маҳсулот сақлашда сабзавот, дон, мева, гўшт, қази ва тухумни кўмиб, полиз маҳсулотларини осиб сақлаш, турли мева, қовун, помилдорилардан қоқи олиш, узум, райхон, кашнич, жамбил ва қизил қалампирни қуритишни амалда кенг қўлланилиши шулар жумласидандир.</a:t>
            </a:r>
            <a:endParaRPr lang="ru-RU" sz="2200"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4022857"/>
            <a:ext cx="3962573" cy="2636912"/>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4114400"/>
            <a:ext cx="3816424" cy="2453826"/>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F196F179-2DE3-4D31-8908-7B83147371B3}" type="slidenum">
              <a:rPr lang="ru-RU"/>
              <a:pPr>
                <a:defRPr/>
              </a:pPr>
              <a:t>11</a:t>
            </a:fld>
            <a:endParaRPr lang="ru-RU" dirty="0"/>
          </a:p>
        </p:txBody>
      </p:sp>
      <p:sp>
        <p:nvSpPr>
          <p:cNvPr id="3" name="Прямоугольник 2"/>
          <p:cNvSpPr/>
          <p:nvPr/>
        </p:nvSpPr>
        <p:spPr>
          <a:xfrm>
            <a:off x="142875" y="56818"/>
            <a:ext cx="8715405" cy="707886"/>
          </a:xfrm>
          <a:prstGeom prst="rect">
            <a:avLst/>
          </a:prstGeom>
        </p:spPr>
        <p:txBody>
          <a:bodyPr wrap="square">
            <a:spAutoFit/>
          </a:bodyPr>
          <a:lstStyle/>
          <a:p>
            <a:pPr algn="ctr">
              <a:defRPr/>
            </a:pPr>
            <a:r>
              <a:rPr lang="uz-Cyrl-UZ"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Мева-сабзавот </a:t>
            </a:r>
            <a:r>
              <a:rPr lang="uz-Cyrl-UZ"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маҳсулотларини сақлаш ва дастлабки ишлаш тизимининг вазифалари</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1201" name="Rectangle 1"/>
          <p:cNvSpPr>
            <a:spLocks noChangeArrowheads="1"/>
          </p:cNvSpPr>
          <p:nvPr/>
        </p:nvSpPr>
        <p:spPr bwMode="auto">
          <a:xfrm>
            <a:off x="142875" y="802447"/>
            <a:ext cx="8858250" cy="255454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p>
            <a:pPr algn="just"/>
            <a:r>
              <a:rPr lang="uz-Cyrl-UZ" dirty="0"/>
              <a:t>Республикада ишлаб чиқаришни кенгайтириш, мева-сабзавот маҳсулотларини сақлаш, қайта ишлаш ва экспорт қилишга қаратилган комплекс чора-тадбирлар амалга оширилмоқда.</a:t>
            </a:r>
            <a:endParaRPr lang="ru-RU" dirty="0"/>
          </a:p>
          <a:p>
            <a:pPr algn="just"/>
            <a:r>
              <a:rPr lang="uz-Cyrl-UZ" dirty="0"/>
              <a:t>Мева-сабзавотчиликни интенсив ривожлантиришга доир лойиҳаларни амалга ошириш учун экин майдонлари сезиларли равишда кенгайтирилди, мева-сабзавот маҳсулотларини сақлаш ва қайта ишлаш бўйича қувватлар ишга туширилди, молиявий ресурслар, жумладан, халқаро молия институтлари маблағлари фаол равишда жалб этилмоқда</a:t>
            </a:r>
            <a:r>
              <a:rPr lang="uz-Cyrl-UZ" dirty="0" smtClean="0"/>
              <a:t>.</a:t>
            </a:r>
            <a:endParaRPr lang="uz-Cyrl-UZ" dirty="0">
              <a:solidFill>
                <a:schemeClr val="tx1"/>
              </a:solidFill>
              <a:latin typeface="Arial" pitchFamily="34"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3703403"/>
            <a:ext cx="4215943" cy="2677926"/>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3613077"/>
            <a:ext cx="3744416" cy="2800172"/>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12</a:t>
            </a:fld>
            <a:endParaRPr lang="ru-RU" dirty="0"/>
          </a:p>
        </p:txBody>
      </p:sp>
      <p:sp>
        <p:nvSpPr>
          <p:cNvPr id="3" name="Прямоугольник 2"/>
          <p:cNvSpPr/>
          <p:nvPr/>
        </p:nvSpPr>
        <p:spPr>
          <a:xfrm>
            <a:off x="2483768" y="260648"/>
            <a:ext cx="6408712" cy="46166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ru-RU" sz="2400" b="1" dirty="0" err="1"/>
              <a:t>Маҳсулот</a:t>
            </a:r>
            <a:r>
              <a:rPr lang="ru-RU" sz="2400" b="1" dirty="0"/>
              <a:t> </a:t>
            </a:r>
            <a:r>
              <a:rPr lang="ru-RU" sz="2400" b="1" dirty="0" err="1"/>
              <a:t>сифатини</a:t>
            </a:r>
            <a:r>
              <a:rPr lang="ru-RU" sz="2400" b="1" dirty="0"/>
              <a:t> </a:t>
            </a:r>
            <a:r>
              <a:rPr lang="ru-RU" sz="2400" b="1" dirty="0" err="1"/>
              <a:t>назорат</a:t>
            </a:r>
            <a:r>
              <a:rPr lang="ru-RU" sz="2400" b="1" dirty="0"/>
              <a:t> </a:t>
            </a:r>
            <a:r>
              <a:rPr lang="ru-RU" sz="2400" b="1" dirty="0" err="1"/>
              <a:t>қилиш</a:t>
            </a:r>
            <a:endParaRPr lang="ru-RU" sz="2400" b="1" dirty="0"/>
          </a:p>
        </p:txBody>
      </p:sp>
      <p:sp>
        <p:nvSpPr>
          <p:cNvPr id="4" name="Прямоугольник 3"/>
          <p:cNvSpPr/>
          <p:nvPr/>
        </p:nvSpPr>
        <p:spPr>
          <a:xfrm>
            <a:off x="3851920" y="926644"/>
            <a:ext cx="5292080" cy="5847755"/>
          </a:xfrm>
          <a:prstGeom prst="rect">
            <a:avLst/>
          </a:prstGeom>
          <a:pattFill prst="openDmnd">
            <a:fgClr>
              <a:schemeClr val="accent1"/>
            </a:fgClr>
            <a:bgClr>
              <a:schemeClr val="bg1"/>
            </a:bgClr>
          </a:pattFill>
        </p:spPr>
        <p:txBody>
          <a:bodyPr wrap="square">
            <a:spAutoFit/>
          </a:bodyPr>
          <a:lstStyle/>
          <a:p>
            <a:pPr algn="just"/>
            <a:r>
              <a:rPr lang="ru-RU" sz="2200" dirty="0" err="1"/>
              <a:t>Маҳсулотнинг</a:t>
            </a:r>
            <a:r>
              <a:rPr lang="ru-RU" sz="2200" dirty="0"/>
              <a:t> </a:t>
            </a:r>
            <a:r>
              <a:rPr lang="ru-RU" sz="2200" dirty="0" err="1"/>
              <a:t>сифат</a:t>
            </a:r>
            <a:r>
              <a:rPr lang="ru-RU" sz="2200" dirty="0"/>
              <a:t> </a:t>
            </a:r>
            <a:r>
              <a:rPr lang="ru-RU" sz="2200" dirty="0" err="1"/>
              <a:t>кўрсаткичи</a:t>
            </a:r>
            <a:r>
              <a:rPr lang="ru-RU" sz="2200" dirty="0"/>
              <a:t> </a:t>
            </a:r>
            <a:r>
              <a:rPr lang="ru-RU" sz="2200" dirty="0" err="1"/>
              <a:t>унинг</a:t>
            </a:r>
            <a:r>
              <a:rPr lang="ru-RU" sz="2200" dirty="0"/>
              <a:t> </a:t>
            </a:r>
            <a:r>
              <a:rPr lang="ru-RU" sz="2200" dirty="0" err="1"/>
              <a:t>маълум</a:t>
            </a:r>
            <a:r>
              <a:rPr lang="ru-RU" sz="2200" dirty="0"/>
              <a:t> </a:t>
            </a:r>
            <a:r>
              <a:rPr lang="ru-RU" sz="2200" dirty="0" err="1"/>
              <a:t>бир</a:t>
            </a:r>
            <a:r>
              <a:rPr lang="ru-RU" sz="2200" dirty="0"/>
              <a:t> </a:t>
            </a:r>
            <a:r>
              <a:rPr lang="ru-RU" sz="2200" dirty="0" err="1"/>
              <a:t>хоссасининг</a:t>
            </a:r>
            <a:r>
              <a:rPr lang="ru-RU" sz="2200" dirty="0"/>
              <a:t> </a:t>
            </a:r>
            <a:r>
              <a:rPr lang="ru-RU" sz="2200" dirty="0" err="1"/>
              <a:t>миқдор</a:t>
            </a:r>
            <a:r>
              <a:rPr lang="ru-RU" sz="2200" dirty="0"/>
              <a:t> </a:t>
            </a:r>
            <a:r>
              <a:rPr lang="ru-RU" sz="2200" dirty="0" err="1"/>
              <a:t>жиҳатдан</a:t>
            </a:r>
            <a:r>
              <a:rPr lang="ru-RU" sz="2200" dirty="0"/>
              <a:t> </a:t>
            </a:r>
            <a:r>
              <a:rPr lang="ru-RU" sz="2200" dirty="0" err="1"/>
              <a:t>характеристикаси</a:t>
            </a:r>
            <a:r>
              <a:rPr lang="ru-RU" sz="2200" dirty="0"/>
              <a:t> </a:t>
            </a:r>
            <a:r>
              <a:rPr lang="ru-RU" sz="2200" dirty="0" err="1"/>
              <a:t>ҳисобланади</a:t>
            </a:r>
            <a:r>
              <a:rPr lang="ru-RU" sz="2200" dirty="0"/>
              <a:t> </a:t>
            </a:r>
            <a:r>
              <a:rPr lang="ru-RU" sz="2200" dirty="0" err="1"/>
              <a:t>ва</a:t>
            </a:r>
            <a:r>
              <a:rPr lang="ru-RU" sz="2200" dirty="0"/>
              <a:t> </a:t>
            </a:r>
            <a:r>
              <a:rPr lang="ru-RU" sz="2200" dirty="0" err="1"/>
              <a:t>маълум</a:t>
            </a:r>
            <a:r>
              <a:rPr lang="ru-RU" sz="2200" dirty="0"/>
              <a:t> </a:t>
            </a:r>
            <a:r>
              <a:rPr lang="ru-RU" sz="2200" dirty="0" err="1"/>
              <a:t>шароитда</a:t>
            </a:r>
            <a:r>
              <a:rPr lang="ru-RU" sz="2200" dirty="0"/>
              <a:t> </a:t>
            </a:r>
            <a:r>
              <a:rPr lang="ru-RU" sz="2200" dirty="0" err="1"/>
              <a:t>сифатини</a:t>
            </a:r>
            <a:r>
              <a:rPr lang="ru-RU" sz="2200" dirty="0"/>
              <a:t> </a:t>
            </a:r>
            <a:r>
              <a:rPr lang="ru-RU" sz="2200" dirty="0" err="1"/>
              <a:t>белгилайди</a:t>
            </a:r>
            <a:r>
              <a:rPr lang="ru-RU" sz="2200" dirty="0"/>
              <a:t>. </a:t>
            </a:r>
            <a:r>
              <a:rPr lang="ru-RU" sz="2200" dirty="0" err="1"/>
              <a:t>Сифат</a:t>
            </a:r>
            <a:r>
              <a:rPr lang="ru-RU" sz="2200" dirty="0"/>
              <a:t> </a:t>
            </a:r>
            <a:r>
              <a:rPr lang="ru-RU" sz="2200" dirty="0" err="1"/>
              <a:t>кўрсаткичлари</a:t>
            </a:r>
            <a:r>
              <a:rPr lang="ru-RU" sz="2200" dirty="0"/>
              <a:t> </a:t>
            </a:r>
            <a:r>
              <a:rPr lang="ru-RU" sz="2200" dirty="0" err="1"/>
              <a:t>маълум</a:t>
            </a:r>
            <a:r>
              <a:rPr lang="ru-RU" sz="2200" dirty="0"/>
              <a:t> </a:t>
            </a:r>
            <a:r>
              <a:rPr lang="ru-RU" sz="2200" dirty="0" err="1"/>
              <a:t>бирликларда</a:t>
            </a:r>
            <a:r>
              <a:rPr lang="ru-RU" sz="2200" dirty="0"/>
              <a:t> </a:t>
            </a:r>
            <a:r>
              <a:rPr lang="ru-RU" sz="2200" dirty="0" err="1"/>
              <a:t>ифодаланади</a:t>
            </a:r>
            <a:r>
              <a:rPr lang="ru-RU" sz="2200" dirty="0"/>
              <a:t> </a:t>
            </a:r>
            <a:r>
              <a:rPr lang="ru-RU" sz="2200" dirty="0" err="1"/>
              <a:t>ва</a:t>
            </a:r>
            <a:r>
              <a:rPr lang="ru-RU" sz="2200" dirty="0"/>
              <a:t> </a:t>
            </a:r>
            <a:r>
              <a:rPr lang="ru-RU" sz="2200" dirty="0" err="1"/>
              <a:t>стандартларда</a:t>
            </a:r>
            <a:r>
              <a:rPr lang="ru-RU" sz="2200" dirty="0"/>
              <a:t> </a:t>
            </a:r>
            <a:r>
              <a:rPr lang="ru-RU" sz="2200" dirty="0" err="1"/>
              <a:t>якка</a:t>
            </a:r>
            <a:r>
              <a:rPr lang="ru-RU" sz="2200" dirty="0"/>
              <a:t> </a:t>
            </a:r>
            <a:r>
              <a:rPr lang="ru-RU" sz="2200" dirty="0" err="1"/>
              <a:t>ёки</a:t>
            </a:r>
            <a:r>
              <a:rPr lang="ru-RU" sz="2200" dirty="0"/>
              <a:t> комплекс </a:t>
            </a:r>
            <a:r>
              <a:rPr lang="ru-RU" sz="2200" dirty="0" err="1"/>
              <a:t>тартибда</a:t>
            </a:r>
            <a:r>
              <a:rPr lang="ru-RU" sz="2200" dirty="0"/>
              <a:t> </a:t>
            </a:r>
            <a:r>
              <a:rPr lang="ru-RU" sz="2200" dirty="0" err="1"/>
              <a:t>ўз</a:t>
            </a:r>
            <a:r>
              <a:rPr lang="ru-RU" sz="2200" dirty="0"/>
              <a:t> </a:t>
            </a:r>
            <a:r>
              <a:rPr lang="ru-RU" sz="2200" dirty="0" err="1"/>
              <a:t>аксини</a:t>
            </a:r>
            <a:r>
              <a:rPr lang="ru-RU" sz="2200" dirty="0"/>
              <a:t> </a:t>
            </a:r>
            <a:r>
              <a:rPr lang="ru-RU" sz="2200" dirty="0" err="1"/>
              <a:t>топади</a:t>
            </a:r>
            <a:r>
              <a:rPr lang="ru-RU" sz="2200" dirty="0"/>
              <a:t>.</a:t>
            </a:r>
          </a:p>
          <a:p>
            <a:pPr algn="just"/>
            <a:r>
              <a:rPr lang="ru-RU" sz="2200" dirty="0" err="1"/>
              <a:t>Махсулотнинг</a:t>
            </a:r>
            <a:r>
              <a:rPr lang="ru-RU" sz="2200" dirty="0"/>
              <a:t> </a:t>
            </a:r>
            <a:r>
              <a:rPr lang="ru-RU" sz="2200" dirty="0" err="1"/>
              <a:t>намлиги</a:t>
            </a:r>
            <a:r>
              <a:rPr lang="ru-RU" sz="2200" dirty="0"/>
              <a:t>, </a:t>
            </a:r>
            <a:r>
              <a:rPr lang="ru-RU" sz="2200" dirty="0" err="1"/>
              <a:t>ифлослиги</a:t>
            </a:r>
            <a:r>
              <a:rPr lang="ru-RU" sz="2200" dirty="0"/>
              <a:t>, </a:t>
            </a:r>
            <a:r>
              <a:rPr lang="ru-RU" sz="2200" dirty="0" err="1"/>
              <a:t>унувчанлиги</a:t>
            </a:r>
            <a:r>
              <a:rPr lang="ru-RU" sz="2200" dirty="0"/>
              <a:t>, </a:t>
            </a:r>
            <a:r>
              <a:rPr lang="ru-RU" sz="2200" dirty="0" err="1"/>
              <a:t>маълум</a:t>
            </a:r>
            <a:r>
              <a:rPr lang="ru-RU" sz="2200" dirty="0"/>
              <a:t> </a:t>
            </a:r>
            <a:r>
              <a:rPr lang="ru-RU" sz="2200" dirty="0" err="1"/>
              <a:t>кимёвий</a:t>
            </a:r>
            <a:r>
              <a:rPr lang="ru-RU" sz="2200" dirty="0"/>
              <a:t> </a:t>
            </a:r>
            <a:r>
              <a:rPr lang="ru-RU" sz="2200" dirty="0" err="1"/>
              <a:t>ва</a:t>
            </a:r>
            <a:r>
              <a:rPr lang="ru-RU" sz="2200" dirty="0"/>
              <a:t> органик </a:t>
            </a:r>
            <a:r>
              <a:rPr lang="ru-RU" sz="2200" dirty="0" err="1"/>
              <a:t>моддаларнинг</a:t>
            </a:r>
            <a:r>
              <a:rPr lang="ru-RU" sz="2200" dirty="0"/>
              <a:t> </a:t>
            </a:r>
            <a:r>
              <a:rPr lang="ru-RU" sz="2200" dirty="0" err="1"/>
              <a:t>миқдори</a:t>
            </a:r>
            <a:r>
              <a:rPr lang="ru-RU" sz="2200" dirty="0"/>
              <a:t> (</a:t>
            </a:r>
            <a:r>
              <a:rPr lang="ru-RU" sz="2200" dirty="0" err="1"/>
              <a:t>оқсил</a:t>
            </a:r>
            <a:r>
              <a:rPr lang="ru-RU" sz="2200" dirty="0"/>
              <a:t>, крахмал, углевод </a:t>
            </a:r>
            <a:r>
              <a:rPr lang="ru-RU" sz="2200" dirty="0" err="1"/>
              <a:t>ва</a:t>
            </a:r>
            <a:r>
              <a:rPr lang="ru-RU" sz="2200" dirty="0"/>
              <a:t> </a:t>
            </a:r>
            <a:r>
              <a:rPr lang="ru-RU" sz="2200" dirty="0" err="1"/>
              <a:t>бошқалар</a:t>
            </a:r>
            <a:r>
              <a:rPr lang="ru-RU" sz="2200" dirty="0"/>
              <a:t>), </a:t>
            </a:r>
            <a:r>
              <a:rPr lang="ru-RU" sz="2200" dirty="0" err="1"/>
              <a:t>технологик</a:t>
            </a:r>
            <a:r>
              <a:rPr lang="ru-RU" sz="2200" dirty="0"/>
              <a:t>, </a:t>
            </a:r>
            <a:r>
              <a:rPr lang="ru-RU" sz="2200" dirty="0" err="1"/>
              <a:t>агрономик</a:t>
            </a:r>
            <a:r>
              <a:rPr lang="ru-RU" sz="2200" dirty="0"/>
              <a:t>, эстетик, </a:t>
            </a:r>
            <a:r>
              <a:rPr lang="ru-RU" sz="2200" dirty="0" err="1"/>
              <a:t>иқтисодий</a:t>
            </a:r>
            <a:r>
              <a:rPr lang="ru-RU" sz="2200" dirty="0"/>
              <a:t> </a:t>
            </a:r>
            <a:r>
              <a:rPr lang="ru-RU" sz="2200" dirty="0" err="1"/>
              <a:t>ва</a:t>
            </a:r>
            <a:r>
              <a:rPr lang="ru-RU" sz="2200" dirty="0"/>
              <a:t> </a:t>
            </a:r>
            <a:r>
              <a:rPr lang="ru-RU" sz="2200" dirty="0" err="1"/>
              <a:t>бошқа</a:t>
            </a:r>
            <a:r>
              <a:rPr lang="ru-RU" sz="2200" dirty="0"/>
              <a:t> </a:t>
            </a:r>
            <a:r>
              <a:rPr lang="ru-RU" sz="2200" dirty="0" err="1"/>
              <a:t>кўрсаткичлари</a:t>
            </a:r>
            <a:r>
              <a:rPr lang="ru-RU" sz="2200" dirty="0"/>
              <a:t> </a:t>
            </a:r>
            <a:r>
              <a:rPr lang="ru-RU" sz="2200" dirty="0" err="1"/>
              <a:t>унинг</a:t>
            </a:r>
            <a:r>
              <a:rPr lang="ru-RU" sz="2200" dirty="0"/>
              <a:t> </a:t>
            </a:r>
            <a:r>
              <a:rPr lang="ru-RU" sz="2200" dirty="0" err="1"/>
              <a:t>бир</a:t>
            </a:r>
            <a:r>
              <a:rPr lang="ru-RU" sz="2200" dirty="0"/>
              <a:t> </a:t>
            </a:r>
            <a:r>
              <a:rPr lang="ru-RU" sz="2200" dirty="0" err="1"/>
              <a:t>кўрсаткичли</a:t>
            </a:r>
            <a:r>
              <a:rPr lang="ru-RU" sz="2200" dirty="0"/>
              <a:t> </a:t>
            </a:r>
            <a:r>
              <a:rPr lang="ru-RU" sz="2200" dirty="0" err="1"/>
              <a:t>сифат</a:t>
            </a:r>
            <a:r>
              <a:rPr lang="ru-RU" sz="2200" dirty="0"/>
              <a:t> </a:t>
            </a:r>
            <a:r>
              <a:rPr lang="ru-RU" sz="2200" dirty="0" err="1"/>
              <a:t>белгиси</a:t>
            </a:r>
            <a:r>
              <a:rPr lang="ru-RU" sz="2200" dirty="0"/>
              <a:t> </a:t>
            </a:r>
            <a:r>
              <a:rPr lang="ru-RU" sz="2200" dirty="0" err="1"/>
              <a:t>ҳисобланади</a:t>
            </a:r>
            <a:r>
              <a:rPr lang="ru-RU" sz="2200" dirty="0"/>
              <a:t>.</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031" y="947604"/>
            <a:ext cx="3570889" cy="2376264"/>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2404" y="3549159"/>
            <a:ext cx="3571683" cy="3048000"/>
          </a:xfrm>
          <a:prstGeom prst="rect">
            <a:avLst/>
          </a:prstGeom>
        </p:spPr>
      </p:pic>
    </p:spTree>
    <p:extLst>
      <p:ext uri="{BB962C8B-B14F-4D97-AF65-F5344CB8AC3E}">
        <p14:creationId xmlns:p14="http://schemas.microsoft.com/office/powerpoint/2010/main" val="2963057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13</a:t>
            </a:fld>
            <a:endParaRPr lang="ru-RU" dirty="0"/>
          </a:p>
        </p:txBody>
      </p:sp>
      <p:sp>
        <p:nvSpPr>
          <p:cNvPr id="3" name="Прямоугольник 2"/>
          <p:cNvSpPr/>
          <p:nvPr/>
        </p:nvSpPr>
        <p:spPr>
          <a:xfrm>
            <a:off x="1115616" y="0"/>
            <a:ext cx="2906437" cy="584775"/>
          </a:xfrm>
          <a:prstGeom prst="rect">
            <a:avLst/>
          </a:prstGeom>
        </p:spPr>
        <p:txBody>
          <a:bodyPr wrap="none">
            <a:spAutoFit/>
          </a:bodyPr>
          <a:lstStyle/>
          <a:p>
            <a:r>
              <a:rPr lang="ru-RU" sz="3200" b="1" dirty="0" err="1">
                <a:solidFill>
                  <a:srgbClr val="0033CC"/>
                </a:solidFill>
              </a:rPr>
              <a:t>Ўлчаш</a:t>
            </a:r>
            <a:r>
              <a:rPr lang="ru-RU" sz="3200" b="1" dirty="0">
                <a:solidFill>
                  <a:srgbClr val="0033CC"/>
                </a:solidFill>
              </a:rPr>
              <a:t> </a:t>
            </a:r>
            <a:r>
              <a:rPr lang="ru-RU" sz="3200" b="1" dirty="0" err="1">
                <a:solidFill>
                  <a:srgbClr val="0033CC"/>
                </a:solidFill>
              </a:rPr>
              <a:t>усули</a:t>
            </a:r>
            <a:r>
              <a:rPr lang="ru-RU" sz="3200" b="1" dirty="0">
                <a:solidFill>
                  <a:srgbClr val="0033CC"/>
                </a:solidFill>
              </a:rPr>
              <a:t>.</a:t>
            </a:r>
          </a:p>
        </p:txBody>
      </p:sp>
      <p:sp>
        <p:nvSpPr>
          <p:cNvPr id="4" name="Прямоугольник 3"/>
          <p:cNvSpPr/>
          <p:nvPr/>
        </p:nvSpPr>
        <p:spPr>
          <a:xfrm>
            <a:off x="1083246" y="764704"/>
            <a:ext cx="8060754" cy="3108543"/>
          </a:xfrm>
          <a:prstGeom prst="rect">
            <a:avLst/>
          </a:prstGeom>
        </p:spPr>
        <p:txBody>
          <a:bodyPr wrap="square">
            <a:spAutoFit/>
          </a:bodyPr>
          <a:lstStyle/>
          <a:p>
            <a:pPr algn="just"/>
            <a:r>
              <a:rPr lang="ru-RU" sz="2800" dirty="0" err="1"/>
              <a:t>Маҳсулот</a:t>
            </a:r>
            <a:r>
              <a:rPr lang="ru-RU" sz="2800" dirty="0"/>
              <a:t> </a:t>
            </a:r>
            <a:r>
              <a:rPr lang="ru-RU" sz="2800" dirty="0" err="1"/>
              <a:t>сифатини</a:t>
            </a:r>
            <a:r>
              <a:rPr lang="ru-RU" sz="2800" dirty="0"/>
              <a:t> </a:t>
            </a:r>
            <a:r>
              <a:rPr lang="ru-RU" sz="2800" dirty="0" err="1"/>
              <a:t>ўлчаб</a:t>
            </a:r>
            <a:r>
              <a:rPr lang="ru-RU" sz="2800" dirty="0"/>
              <a:t> </a:t>
            </a:r>
            <a:r>
              <a:rPr lang="ru-RU" sz="2800" dirty="0" err="1"/>
              <a:t>назорат</a:t>
            </a:r>
            <a:r>
              <a:rPr lang="ru-RU" sz="2800" dirty="0"/>
              <a:t> </a:t>
            </a:r>
            <a:r>
              <a:rPr lang="ru-RU" sz="2800" dirty="0" err="1"/>
              <a:t>қилиш</a:t>
            </a:r>
            <a:r>
              <a:rPr lang="ru-RU" sz="2800" dirty="0"/>
              <a:t> </a:t>
            </a:r>
            <a:r>
              <a:rPr lang="ru-RU" sz="2800" dirty="0" err="1"/>
              <a:t>маълум</a:t>
            </a:r>
            <a:r>
              <a:rPr lang="ru-RU" sz="2800" dirty="0"/>
              <a:t> </a:t>
            </a:r>
            <a:r>
              <a:rPr lang="ru-RU" sz="2800" dirty="0" err="1"/>
              <a:t>бир</a:t>
            </a:r>
            <a:r>
              <a:rPr lang="ru-RU" sz="2800" dirty="0"/>
              <a:t> </a:t>
            </a:r>
            <a:r>
              <a:rPr lang="ru-RU" sz="2800" dirty="0" err="1"/>
              <a:t>ўлчаш</a:t>
            </a:r>
            <a:r>
              <a:rPr lang="ru-RU" sz="2800" dirty="0"/>
              <a:t> </a:t>
            </a:r>
            <a:r>
              <a:rPr lang="ru-RU" sz="2800" dirty="0" err="1"/>
              <a:t>асбоб-ускуналари</a:t>
            </a:r>
            <a:r>
              <a:rPr lang="ru-RU" sz="2800" dirty="0"/>
              <a:t> </a:t>
            </a:r>
            <a:r>
              <a:rPr lang="ru-RU" sz="2800" dirty="0" err="1"/>
              <a:t>ёрдамида</a:t>
            </a:r>
            <a:r>
              <a:rPr lang="ru-RU" sz="2800" dirty="0"/>
              <a:t> </a:t>
            </a:r>
            <a:r>
              <a:rPr lang="ru-RU" sz="2800" dirty="0" err="1"/>
              <a:t>амалга</a:t>
            </a:r>
            <a:r>
              <a:rPr lang="ru-RU" sz="2800" dirty="0"/>
              <a:t> </a:t>
            </a:r>
            <a:r>
              <a:rPr lang="ru-RU" sz="2800" dirty="0" err="1"/>
              <a:t>оширилади</a:t>
            </a:r>
            <a:r>
              <a:rPr lang="ru-RU" sz="2800" dirty="0"/>
              <a:t>. </a:t>
            </a:r>
            <a:r>
              <a:rPr lang="ru-RU" sz="2800" dirty="0" err="1"/>
              <a:t>Ўлчаш</a:t>
            </a:r>
            <a:r>
              <a:rPr lang="ru-RU" sz="2800" dirty="0"/>
              <a:t> </a:t>
            </a:r>
            <a:r>
              <a:rPr lang="ru-RU" sz="2800" dirty="0" err="1"/>
              <a:t>усуллари</a:t>
            </a:r>
            <a:r>
              <a:rPr lang="ru-RU" sz="2800" dirty="0"/>
              <a:t> </a:t>
            </a:r>
            <a:r>
              <a:rPr lang="ru-RU" sz="2800" dirty="0" err="1"/>
              <a:t>қўлланиладиган</a:t>
            </a:r>
            <a:r>
              <a:rPr lang="ru-RU" sz="2800" dirty="0"/>
              <a:t> </a:t>
            </a:r>
            <a:r>
              <a:rPr lang="ru-RU" sz="2800" dirty="0" err="1"/>
              <a:t>усулнинг</a:t>
            </a:r>
            <a:r>
              <a:rPr lang="ru-RU" sz="2800" dirty="0"/>
              <a:t> </a:t>
            </a:r>
            <a:r>
              <a:rPr lang="ru-RU" sz="2800" dirty="0" err="1"/>
              <a:t>асосига</a:t>
            </a:r>
            <a:r>
              <a:rPr lang="ru-RU" sz="2800" dirty="0"/>
              <a:t> </a:t>
            </a:r>
            <a:r>
              <a:rPr lang="ru-RU" sz="2800" dirty="0" err="1"/>
              <a:t>қараб</a:t>
            </a:r>
            <a:r>
              <a:rPr lang="ru-RU" sz="2800" dirty="0"/>
              <a:t> </a:t>
            </a:r>
            <a:r>
              <a:rPr lang="ru-RU" sz="2800" dirty="0" err="1"/>
              <a:t>кимёвий</a:t>
            </a:r>
            <a:r>
              <a:rPr lang="ru-RU" sz="2800" dirty="0"/>
              <a:t>, физик, </a:t>
            </a:r>
            <a:r>
              <a:rPr lang="ru-RU" sz="2800" dirty="0" err="1"/>
              <a:t>биологик</a:t>
            </a:r>
            <a:r>
              <a:rPr lang="ru-RU" sz="2800" dirty="0"/>
              <a:t>, механик, </a:t>
            </a:r>
            <a:r>
              <a:rPr lang="ru-RU" sz="2800" dirty="0" err="1"/>
              <a:t>микроскопик</a:t>
            </a:r>
            <a:r>
              <a:rPr lang="ru-RU" sz="2800" dirty="0"/>
              <a:t>, физико-</a:t>
            </a:r>
            <a:r>
              <a:rPr lang="ru-RU" sz="2800" dirty="0" err="1"/>
              <a:t>кимёвий</a:t>
            </a:r>
            <a:r>
              <a:rPr lang="ru-RU" sz="2800" dirty="0"/>
              <a:t>, </a:t>
            </a:r>
            <a:r>
              <a:rPr lang="ru-RU" sz="2800" dirty="0" err="1"/>
              <a:t>технологик</a:t>
            </a:r>
            <a:r>
              <a:rPr lang="ru-RU" sz="2800" dirty="0"/>
              <a:t> </a:t>
            </a:r>
            <a:r>
              <a:rPr lang="ru-RU" sz="2800" dirty="0" err="1"/>
              <a:t>ва</a:t>
            </a:r>
            <a:r>
              <a:rPr lang="ru-RU" sz="2800" dirty="0"/>
              <a:t> </a:t>
            </a:r>
            <a:r>
              <a:rPr lang="ru-RU" sz="2800" dirty="0" err="1"/>
              <a:t>физиологик</a:t>
            </a:r>
            <a:r>
              <a:rPr lang="ru-RU" sz="2800" dirty="0"/>
              <a:t> </a:t>
            </a:r>
            <a:r>
              <a:rPr lang="ru-RU" sz="2800" dirty="0" err="1"/>
              <a:t>бўлиши</a:t>
            </a:r>
            <a:r>
              <a:rPr lang="ru-RU" sz="2800" dirty="0"/>
              <a:t> </a:t>
            </a:r>
            <a:r>
              <a:rPr lang="ru-RU" sz="2800" dirty="0" err="1"/>
              <a:t>мумкин</a:t>
            </a:r>
            <a:endParaRPr lang="ru-RU" sz="2800"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92080" y="4062676"/>
            <a:ext cx="3851920" cy="2567947"/>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248" y="4077973"/>
            <a:ext cx="4170040" cy="2780027"/>
          </a:xfrm>
          <a:prstGeom prst="rect">
            <a:avLst/>
          </a:prstGeom>
        </p:spPr>
      </p:pic>
    </p:spTree>
    <p:extLst>
      <p:ext uri="{BB962C8B-B14F-4D97-AF65-F5344CB8AC3E}">
        <p14:creationId xmlns:p14="http://schemas.microsoft.com/office/powerpoint/2010/main" val="41331915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14</a:t>
            </a:fld>
            <a:endParaRPr lang="ru-RU" dirty="0"/>
          </a:p>
        </p:txBody>
      </p:sp>
      <p:sp>
        <p:nvSpPr>
          <p:cNvPr id="3" name="Прямоугольник 2"/>
          <p:cNvSpPr/>
          <p:nvPr/>
        </p:nvSpPr>
        <p:spPr>
          <a:xfrm>
            <a:off x="4644008" y="548680"/>
            <a:ext cx="3600400" cy="523220"/>
          </a:xfrm>
          <a:prstGeom prst="rect">
            <a:avLst/>
          </a:prstGeom>
        </p:spPr>
        <p:txBody>
          <a:bodyPr wrap="square">
            <a:spAutoFit/>
          </a:bodyPr>
          <a:lstStyle/>
          <a:p>
            <a:r>
              <a:rPr lang="ru-RU" sz="2800" b="1" dirty="0" err="1">
                <a:solidFill>
                  <a:srgbClr val="0033CC"/>
                </a:solidFill>
                <a:effectLst>
                  <a:outerShdw blurRad="38100" dist="38100" dir="2700000" algn="tl">
                    <a:srgbClr val="000000">
                      <a:alpha val="43137"/>
                    </a:srgbClr>
                  </a:outerShdw>
                </a:effectLst>
              </a:rPr>
              <a:t>Органолептик</a:t>
            </a:r>
            <a:r>
              <a:rPr lang="ru-RU" sz="2800" b="1" dirty="0">
                <a:solidFill>
                  <a:srgbClr val="0033CC"/>
                </a:solidFill>
                <a:effectLst>
                  <a:outerShdw blurRad="38100" dist="38100" dir="2700000" algn="tl">
                    <a:srgbClr val="000000">
                      <a:alpha val="43137"/>
                    </a:srgbClr>
                  </a:outerShdw>
                </a:effectLst>
              </a:rPr>
              <a:t> </a:t>
            </a:r>
            <a:r>
              <a:rPr lang="ru-RU" sz="2800" b="1" dirty="0" err="1">
                <a:solidFill>
                  <a:srgbClr val="0033CC"/>
                </a:solidFill>
                <a:effectLst>
                  <a:outerShdw blurRad="38100" dist="38100" dir="2700000" algn="tl">
                    <a:srgbClr val="000000">
                      <a:alpha val="43137"/>
                    </a:srgbClr>
                  </a:outerShdw>
                </a:effectLst>
              </a:rPr>
              <a:t>усул</a:t>
            </a:r>
            <a:r>
              <a:rPr lang="ru-RU" sz="2800" b="1" dirty="0">
                <a:solidFill>
                  <a:srgbClr val="0033CC"/>
                </a:solidFill>
                <a:effectLst>
                  <a:outerShdw blurRad="38100" dist="38100" dir="2700000" algn="tl">
                    <a:srgbClr val="000000">
                      <a:alpha val="43137"/>
                    </a:srgbClr>
                  </a:outerShdw>
                </a:effectLst>
              </a:rPr>
              <a:t> </a:t>
            </a:r>
          </a:p>
        </p:txBody>
      </p:sp>
      <p:sp>
        <p:nvSpPr>
          <p:cNvPr id="4" name="Прямоугольник 3"/>
          <p:cNvSpPr/>
          <p:nvPr/>
        </p:nvSpPr>
        <p:spPr>
          <a:xfrm>
            <a:off x="3851920" y="1223175"/>
            <a:ext cx="4572000" cy="5016758"/>
          </a:xfrm>
          <a:prstGeom prst="rect">
            <a:avLst/>
          </a:prstGeom>
        </p:spPr>
        <p:txBody>
          <a:bodyPr>
            <a:spAutoFit/>
          </a:bodyPr>
          <a:lstStyle/>
          <a:p>
            <a:r>
              <a:rPr lang="ru-RU" dirty="0" err="1"/>
              <a:t>Органолептик</a:t>
            </a:r>
            <a:r>
              <a:rPr lang="ru-RU" dirty="0"/>
              <a:t> </a:t>
            </a:r>
            <a:r>
              <a:rPr lang="ru-RU" dirty="0" err="1"/>
              <a:t>усул</a:t>
            </a:r>
            <a:r>
              <a:rPr lang="ru-RU" dirty="0"/>
              <a:t> </a:t>
            </a:r>
            <a:r>
              <a:rPr lang="ru-RU" dirty="0" err="1"/>
              <a:t>қишлоқ</a:t>
            </a:r>
            <a:r>
              <a:rPr lang="ru-RU" dirty="0"/>
              <a:t> </a:t>
            </a:r>
            <a:r>
              <a:rPr lang="ru-RU" dirty="0" err="1"/>
              <a:t>хўжалик</a:t>
            </a:r>
            <a:r>
              <a:rPr lang="ru-RU" dirty="0"/>
              <a:t> </a:t>
            </a:r>
            <a:r>
              <a:rPr lang="ru-RU" dirty="0" err="1"/>
              <a:t>маҳсулотлари</a:t>
            </a:r>
            <a:r>
              <a:rPr lang="ru-RU" dirty="0"/>
              <a:t> </a:t>
            </a:r>
            <a:r>
              <a:rPr lang="ru-RU" dirty="0" err="1"/>
              <a:t>сифатини</a:t>
            </a:r>
            <a:r>
              <a:rPr lang="ru-RU" dirty="0"/>
              <a:t> </a:t>
            </a:r>
            <a:r>
              <a:rPr lang="ru-RU" dirty="0" err="1"/>
              <a:t>аниқлашда</a:t>
            </a:r>
            <a:r>
              <a:rPr lang="ru-RU" dirty="0"/>
              <a:t> </a:t>
            </a:r>
            <a:r>
              <a:rPr lang="ru-RU" dirty="0" err="1"/>
              <a:t>асосий</a:t>
            </a:r>
            <a:r>
              <a:rPr lang="ru-RU" dirty="0"/>
              <a:t> </a:t>
            </a:r>
            <a:r>
              <a:rPr lang="ru-RU" dirty="0" err="1"/>
              <a:t>усул</a:t>
            </a:r>
            <a:r>
              <a:rPr lang="ru-RU" dirty="0"/>
              <a:t> </a:t>
            </a:r>
            <a:r>
              <a:rPr lang="ru-RU" dirty="0" err="1"/>
              <a:t>ҳисобланади</a:t>
            </a:r>
            <a:r>
              <a:rPr lang="ru-RU" dirty="0"/>
              <a:t>. </a:t>
            </a:r>
            <a:r>
              <a:rPr lang="ru-RU" dirty="0" err="1"/>
              <a:t>Бу</a:t>
            </a:r>
            <a:r>
              <a:rPr lang="ru-RU" dirty="0"/>
              <a:t> </a:t>
            </a:r>
            <a:r>
              <a:rPr lang="ru-RU" dirty="0" err="1"/>
              <a:t>усулда</a:t>
            </a:r>
            <a:r>
              <a:rPr lang="ru-RU" dirty="0"/>
              <a:t> </a:t>
            </a:r>
            <a:r>
              <a:rPr lang="ru-RU" dirty="0" err="1"/>
              <a:t>кишининг</a:t>
            </a:r>
            <a:r>
              <a:rPr lang="ru-RU" dirty="0"/>
              <a:t> </a:t>
            </a:r>
            <a:r>
              <a:rPr lang="ru-RU" dirty="0" err="1"/>
              <a:t>сезги</a:t>
            </a:r>
            <a:r>
              <a:rPr lang="ru-RU" dirty="0"/>
              <a:t> </a:t>
            </a:r>
            <a:r>
              <a:rPr lang="ru-RU" dirty="0" err="1"/>
              <a:t>органлари</a:t>
            </a:r>
            <a:r>
              <a:rPr lang="ru-RU" dirty="0"/>
              <a:t> </a:t>
            </a:r>
            <a:r>
              <a:rPr lang="ru-RU" dirty="0" err="1"/>
              <a:t>ўлчаш</a:t>
            </a:r>
            <a:r>
              <a:rPr lang="ru-RU" dirty="0"/>
              <a:t> </a:t>
            </a:r>
            <a:r>
              <a:rPr lang="ru-RU" dirty="0" err="1"/>
              <a:t>асбоблари</a:t>
            </a:r>
            <a:r>
              <a:rPr lang="ru-RU" dirty="0"/>
              <a:t> (</a:t>
            </a:r>
            <a:r>
              <a:rPr lang="ru-RU" dirty="0" err="1"/>
              <a:t>кўриш</a:t>
            </a:r>
            <a:r>
              <a:rPr lang="ru-RU" dirty="0"/>
              <a:t>, </a:t>
            </a:r>
            <a:r>
              <a:rPr lang="ru-RU" dirty="0" err="1"/>
              <a:t>таъм</a:t>
            </a:r>
            <a:r>
              <a:rPr lang="ru-RU" dirty="0"/>
              <a:t> </a:t>
            </a:r>
            <a:r>
              <a:rPr lang="ru-RU" dirty="0" err="1"/>
              <a:t>ва</a:t>
            </a:r>
            <a:r>
              <a:rPr lang="ru-RU" dirty="0"/>
              <a:t> </a:t>
            </a:r>
            <a:r>
              <a:rPr lang="ru-RU" dirty="0" err="1"/>
              <a:t>ҳид</a:t>
            </a:r>
            <a:r>
              <a:rPr lang="ru-RU" dirty="0"/>
              <a:t> </a:t>
            </a:r>
            <a:r>
              <a:rPr lang="ru-RU" dirty="0" err="1"/>
              <a:t>билиш</a:t>
            </a:r>
            <a:r>
              <a:rPr lang="ru-RU" dirty="0"/>
              <a:t>, </a:t>
            </a:r>
            <a:r>
              <a:rPr lang="ru-RU" dirty="0" err="1"/>
              <a:t>эшитиш</a:t>
            </a:r>
            <a:r>
              <a:rPr lang="ru-RU" dirty="0"/>
              <a:t>, </a:t>
            </a:r>
            <a:r>
              <a:rPr lang="ru-RU" dirty="0" err="1"/>
              <a:t>қаттиқликни</a:t>
            </a:r>
            <a:r>
              <a:rPr lang="ru-RU" dirty="0"/>
              <a:t> </a:t>
            </a:r>
            <a:r>
              <a:rPr lang="ru-RU" dirty="0" err="1"/>
              <a:t>сезиш</a:t>
            </a:r>
            <a:r>
              <a:rPr lang="ru-RU" dirty="0"/>
              <a:t> </a:t>
            </a:r>
            <a:r>
              <a:rPr lang="ru-RU" dirty="0" err="1"/>
              <a:t>ва</a:t>
            </a:r>
            <a:r>
              <a:rPr lang="ru-RU" dirty="0"/>
              <a:t> </a:t>
            </a:r>
            <a:r>
              <a:rPr lang="ru-RU" dirty="0" err="1"/>
              <a:t>бошқалар</a:t>
            </a:r>
            <a:r>
              <a:rPr lang="ru-RU" dirty="0"/>
              <a:t>) </a:t>
            </a:r>
            <a:r>
              <a:rPr lang="ru-RU" dirty="0" err="1"/>
              <a:t>бўлиб</a:t>
            </a:r>
            <a:r>
              <a:rPr lang="ru-RU" dirty="0"/>
              <a:t> </a:t>
            </a:r>
            <a:r>
              <a:rPr lang="ru-RU" dirty="0" err="1"/>
              <a:t>хизмат</a:t>
            </a:r>
            <a:r>
              <a:rPr lang="ru-RU" dirty="0"/>
              <a:t> </a:t>
            </a:r>
            <a:r>
              <a:rPr lang="ru-RU" dirty="0" err="1"/>
              <a:t>қилади</a:t>
            </a:r>
            <a:r>
              <a:rPr lang="ru-RU" dirty="0"/>
              <a:t>.</a:t>
            </a:r>
          </a:p>
          <a:p>
            <a:r>
              <a:rPr lang="ru-RU" dirty="0" err="1"/>
              <a:t>Органолептик</a:t>
            </a:r>
            <a:r>
              <a:rPr lang="ru-RU" dirty="0"/>
              <a:t> </a:t>
            </a:r>
            <a:r>
              <a:rPr lang="ru-RU" dirty="0" err="1"/>
              <a:t>усул</a:t>
            </a:r>
            <a:r>
              <a:rPr lang="ru-RU" dirty="0"/>
              <a:t> </a:t>
            </a:r>
            <a:r>
              <a:rPr lang="ru-RU" dirty="0" err="1"/>
              <a:t>оддий</a:t>
            </a:r>
            <a:r>
              <a:rPr lang="ru-RU" dirty="0"/>
              <a:t> </a:t>
            </a:r>
            <a:r>
              <a:rPr lang="ru-RU" dirty="0" err="1"/>
              <a:t>бўлиб</a:t>
            </a:r>
            <a:r>
              <a:rPr lang="ru-RU" dirty="0"/>
              <a:t>, </a:t>
            </a:r>
            <a:r>
              <a:rPr lang="ru-RU" dirty="0" err="1"/>
              <a:t>махсус</a:t>
            </a:r>
            <a:r>
              <a:rPr lang="ru-RU" dirty="0"/>
              <a:t> </a:t>
            </a:r>
            <a:r>
              <a:rPr lang="ru-RU" dirty="0" err="1"/>
              <a:t>асбоб-ускуналар</a:t>
            </a:r>
            <a:r>
              <a:rPr lang="ru-RU" dirty="0"/>
              <a:t> </a:t>
            </a:r>
            <a:r>
              <a:rPr lang="ru-RU" dirty="0" err="1"/>
              <a:t>талаб</a:t>
            </a:r>
            <a:r>
              <a:rPr lang="ru-RU" dirty="0"/>
              <a:t> </a:t>
            </a:r>
            <a:r>
              <a:rPr lang="ru-RU" dirty="0" err="1"/>
              <a:t>қилмайди</a:t>
            </a:r>
            <a:r>
              <a:rPr lang="ru-RU" dirty="0"/>
              <a:t>. Шу </a:t>
            </a:r>
            <a:r>
              <a:rPr lang="ru-RU" dirty="0" err="1"/>
              <a:t>билан</a:t>
            </a:r>
            <a:r>
              <a:rPr lang="ru-RU" dirty="0"/>
              <a:t> </a:t>
            </a:r>
            <a:r>
              <a:rPr lang="ru-RU" dirty="0" err="1"/>
              <a:t>бирга</a:t>
            </a:r>
            <a:r>
              <a:rPr lang="ru-RU" dirty="0"/>
              <a:t> </a:t>
            </a:r>
            <a:r>
              <a:rPr lang="ru-RU" dirty="0" err="1"/>
              <a:t>усулнинг</a:t>
            </a:r>
            <a:r>
              <a:rPr lang="ru-RU" dirty="0"/>
              <a:t> </a:t>
            </a:r>
            <a:r>
              <a:rPr lang="ru-RU" dirty="0" err="1"/>
              <a:t>бир</a:t>
            </a:r>
            <a:r>
              <a:rPr lang="ru-RU" dirty="0"/>
              <a:t> </a:t>
            </a:r>
            <a:r>
              <a:rPr lang="ru-RU" dirty="0" err="1"/>
              <a:t>қатор</a:t>
            </a:r>
            <a:r>
              <a:rPr lang="ru-RU" dirty="0"/>
              <a:t> </a:t>
            </a:r>
            <a:r>
              <a:rPr lang="ru-RU" dirty="0" err="1"/>
              <a:t>камчиликлари</a:t>
            </a:r>
            <a:r>
              <a:rPr lang="ru-RU" dirty="0"/>
              <a:t> </a:t>
            </a:r>
            <a:r>
              <a:rPr lang="ru-RU" dirty="0" err="1"/>
              <a:t>ҳам</a:t>
            </a:r>
            <a:r>
              <a:rPr lang="ru-RU" dirty="0"/>
              <a:t> бор. </a:t>
            </a:r>
            <a:r>
              <a:rPr lang="ru-RU" dirty="0" err="1"/>
              <a:t>Бу</a:t>
            </a:r>
            <a:r>
              <a:rPr lang="ru-RU" dirty="0"/>
              <a:t> </a:t>
            </a:r>
            <a:r>
              <a:rPr lang="ru-RU" dirty="0" err="1"/>
              <a:t>усулда</a:t>
            </a:r>
            <a:r>
              <a:rPr lang="ru-RU" dirty="0"/>
              <a:t> </a:t>
            </a:r>
            <a:r>
              <a:rPr lang="ru-RU" dirty="0" err="1"/>
              <a:t>маҳсулот</a:t>
            </a:r>
            <a:r>
              <a:rPr lang="ru-RU" dirty="0"/>
              <a:t> </a:t>
            </a:r>
            <a:r>
              <a:rPr lang="ru-RU" dirty="0" err="1"/>
              <a:t>сифатини</a:t>
            </a:r>
            <a:r>
              <a:rPr lang="ru-RU" dirty="0"/>
              <a:t> </a:t>
            </a:r>
            <a:r>
              <a:rPr lang="ru-RU" dirty="0" err="1"/>
              <a:t>аниқлашда</a:t>
            </a:r>
            <a:r>
              <a:rPr lang="ru-RU" dirty="0"/>
              <a:t> </a:t>
            </a:r>
            <a:r>
              <a:rPr lang="ru-RU" dirty="0" err="1"/>
              <a:t>сифат</a:t>
            </a:r>
            <a:r>
              <a:rPr lang="ru-RU" dirty="0"/>
              <a:t> </a:t>
            </a:r>
            <a:r>
              <a:rPr lang="ru-RU" dirty="0" err="1"/>
              <a:t>кўрсаткичлари</a:t>
            </a:r>
            <a:r>
              <a:rPr lang="ru-RU" dirty="0"/>
              <a:t> </a:t>
            </a:r>
            <a:r>
              <a:rPr lang="ru-RU" dirty="0" err="1"/>
              <a:t>нисбий</a:t>
            </a:r>
            <a:r>
              <a:rPr lang="ru-RU" dirty="0"/>
              <a:t> </a:t>
            </a:r>
            <a:r>
              <a:rPr lang="ru-RU" dirty="0" err="1"/>
              <a:t>характерга</a:t>
            </a:r>
            <a:r>
              <a:rPr lang="ru-RU" dirty="0"/>
              <a:t> </a:t>
            </a:r>
            <a:r>
              <a:rPr lang="ru-RU" dirty="0" err="1"/>
              <a:t>эга</a:t>
            </a:r>
            <a:r>
              <a:rPr lang="ru-RU" dirty="0"/>
              <a:t> </a:t>
            </a:r>
            <a:r>
              <a:rPr lang="ru-RU" dirty="0" err="1"/>
              <a:t>бўлиб</a:t>
            </a:r>
            <a:r>
              <a:rPr lang="ru-RU" dirty="0"/>
              <a:t>, у </a:t>
            </a:r>
            <a:r>
              <a:rPr lang="ru-RU" dirty="0" err="1"/>
              <a:t>тўғрисида</a:t>
            </a:r>
            <a:r>
              <a:rPr lang="ru-RU" dirty="0"/>
              <a:t> </a:t>
            </a:r>
            <a:r>
              <a:rPr lang="ru-RU" dirty="0" err="1"/>
              <a:t>тўлиқ</a:t>
            </a:r>
            <a:r>
              <a:rPr lang="ru-RU" dirty="0"/>
              <a:t> </a:t>
            </a:r>
            <a:r>
              <a:rPr lang="ru-RU" dirty="0" err="1"/>
              <a:t>маълумотга</a:t>
            </a:r>
            <a:r>
              <a:rPr lang="ru-RU" dirty="0"/>
              <a:t> </a:t>
            </a:r>
            <a:r>
              <a:rPr lang="ru-RU" dirty="0" err="1"/>
              <a:t>эга</a:t>
            </a:r>
            <a:r>
              <a:rPr lang="ru-RU" dirty="0"/>
              <a:t> </a:t>
            </a:r>
            <a:r>
              <a:rPr lang="ru-RU" dirty="0" err="1"/>
              <a:t>бўлинмайди</a:t>
            </a:r>
            <a:r>
              <a:rPr lang="ru-RU" dirty="0"/>
              <a:t>.</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686" y="560884"/>
            <a:ext cx="3600400" cy="3012132"/>
          </a:xfrm>
          <a:prstGeom prst="rect">
            <a:avLst/>
          </a:prstGeom>
        </p:spPr>
      </p:pic>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5040" t="18900" r="13060" b="19360"/>
          <a:stretch/>
        </p:blipFill>
        <p:spPr>
          <a:xfrm>
            <a:off x="-131612" y="3724290"/>
            <a:ext cx="3983531" cy="2673877"/>
          </a:xfrm>
          <a:prstGeom prst="rect">
            <a:avLst/>
          </a:prstGeom>
        </p:spPr>
      </p:pic>
    </p:spTree>
    <p:extLst>
      <p:ext uri="{BB962C8B-B14F-4D97-AF65-F5344CB8AC3E}">
        <p14:creationId xmlns:p14="http://schemas.microsoft.com/office/powerpoint/2010/main" val="42784386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15</a:t>
            </a:fld>
            <a:endParaRPr lang="ru-RU" dirty="0"/>
          </a:p>
        </p:txBody>
      </p:sp>
      <p:sp>
        <p:nvSpPr>
          <p:cNvPr id="3" name="Прямоугольник 2"/>
          <p:cNvSpPr/>
          <p:nvPr/>
        </p:nvSpPr>
        <p:spPr>
          <a:xfrm>
            <a:off x="2555776" y="692696"/>
            <a:ext cx="3321807" cy="584775"/>
          </a:xfrm>
          <a:prstGeom prst="rect">
            <a:avLst/>
          </a:prstGeom>
        </p:spPr>
        <p:txBody>
          <a:bodyPr wrap="none">
            <a:spAutoFit/>
          </a:bodyPr>
          <a:lstStyle/>
          <a:p>
            <a:r>
              <a:rPr lang="es-ES" sz="3200" b="1" dirty="0">
                <a:solidFill>
                  <a:srgbClr val="0033CC"/>
                </a:solidFill>
                <a:latin typeface="Times New Roman" panose="02020603050405020304" pitchFamily="18" charset="0"/>
                <a:ea typeface="Times New Roman" panose="02020603050405020304" pitchFamily="18" charset="0"/>
              </a:rPr>
              <a:t>Ҳисоблаш усули.</a:t>
            </a:r>
            <a:endParaRPr lang="ru-RU" sz="3200" dirty="0">
              <a:solidFill>
                <a:srgbClr val="0033CC"/>
              </a:solidFill>
            </a:endParaRPr>
          </a:p>
        </p:txBody>
      </p:sp>
      <p:sp>
        <p:nvSpPr>
          <p:cNvPr id="4" name="Прямоугольник 3"/>
          <p:cNvSpPr/>
          <p:nvPr/>
        </p:nvSpPr>
        <p:spPr>
          <a:xfrm>
            <a:off x="755576" y="1277471"/>
            <a:ext cx="7776863" cy="230832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just"/>
            <a:r>
              <a:rPr lang="ru-RU" sz="2400" dirty="0" err="1"/>
              <a:t>Маҳсулотнинг</a:t>
            </a:r>
            <a:r>
              <a:rPr lang="ru-RU" sz="2400" dirty="0"/>
              <a:t> </a:t>
            </a:r>
            <a:r>
              <a:rPr lang="ru-RU" sz="2400" dirty="0" err="1"/>
              <a:t>сифати</a:t>
            </a:r>
            <a:r>
              <a:rPr lang="ru-RU" sz="2400" dirty="0"/>
              <a:t> </a:t>
            </a:r>
            <a:r>
              <a:rPr lang="ru-RU" sz="2400" dirty="0" err="1"/>
              <a:t>бу</a:t>
            </a:r>
            <a:r>
              <a:rPr lang="ru-RU" sz="2400" dirty="0"/>
              <a:t> </a:t>
            </a:r>
            <a:r>
              <a:rPr lang="ru-RU" sz="2400" dirty="0" err="1"/>
              <a:t>усулда</a:t>
            </a:r>
            <a:r>
              <a:rPr lang="ru-RU" sz="2400" dirty="0"/>
              <a:t> </a:t>
            </a:r>
            <a:r>
              <a:rPr lang="ru-RU" sz="2400" dirty="0" err="1"/>
              <a:t>назарий</a:t>
            </a:r>
            <a:r>
              <a:rPr lang="ru-RU" sz="2400" dirty="0"/>
              <a:t> </a:t>
            </a:r>
            <a:r>
              <a:rPr lang="ru-RU" sz="2400" dirty="0" err="1"/>
              <a:t>ва</a:t>
            </a:r>
            <a:r>
              <a:rPr lang="ru-RU" sz="2400" dirty="0"/>
              <a:t> эмпирик </a:t>
            </a:r>
            <a:r>
              <a:rPr lang="ru-RU" sz="2400" dirty="0" err="1"/>
              <a:t>кўрсаткичларнинг</a:t>
            </a:r>
            <a:r>
              <a:rPr lang="ru-RU" sz="2400" dirty="0"/>
              <a:t> </a:t>
            </a:r>
            <a:r>
              <a:rPr lang="ru-RU" sz="2400" dirty="0" err="1"/>
              <a:t>маҳсулот</a:t>
            </a:r>
            <a:r>
              <a:rPr lang="ru-RU" sz="2400" dirty="0"/>
              <a:t> </a:t>
            </a:r>
            <a:r>
              <a:rPr lang="ru-RU" sz="2400" dirty="0" err="1"/>
              <a:t>сифати</a:t>
            </a:r>
            <a:r>
              <a:rPr lang="ru-RU" sz="2400" dirty="0"/>
              <a:t> </a:t>
            </a:r>
            <a:r>
              <a:rPr lang="ru-RU" sz="2400" dirty="0" err="1"/>
              <a:t>кўрсаткичлари</a:t>
            </a:r>
            <a:r>
              <a:rPr lang="ru-RU" sz="2400" dirty="0"/>
              <a:t> </a:t>
            </a:r>
            <a:r>
              <a:rPr lang="ru-RU" sz="2400" dirty="0" err="1"/>
              <a:t>билан</a:t>
            </a:r>
            <a:r>
              <a:rPr lang="ru-RU" sz="2400" dirty="0"/>
              <a:t> </a:t>
            </a:r>
            <a:r>
              <a:rPr lang="ru-RU" sz="2400" dirty="0" err="1"/>
              <a:t>боғланиши</a:t>
            </a:r>
            <a:r>
              <a:rPr lang="ru-RU" sz="2400" dirty="0"/>
              <a:t> </a:t>
            </a:r>
            <a:r>
              <a:rPr lang="ru-RU" sz="2400" dirty="0" err="1"/>
              <a:t>орқали</a:t>
            </a:r>
            <a:r>
              <a:rPr lang="ru-RU" sz="2400" dirty="0"/>
              <a:t> </a:t>
            </a:r>
            <a:r>
              <a:rPr lang="ru-RU" sz="2400" dirty="0" err="1"/>
              <a:t>амалга</a:t>
            </a:r>
            <a:r>
              <a:rPr lang="ru-RU" sz="2400" dirty="0"/>
              <a:t> </a:t>
            </a:r>
            <a:r>
              <a:rPr lang="ru-RU" sz="2400" dirty="0" err="1"/>
              <a:t>оширилади</a:t>
            </a:r>
            <a:r>
              <a:rPr lang="ru-RU" sz="2400" dirty="0"/>
              <a:t>. </a:t>
            </a:r>
            <a:r>
              <a:rPr lang="ru-RU" sz="2400" dirty="0" err="1"/>
              <a:t>Ҳисоблаш</a:t>
            </a:r>
            <a:r>
              <a:rPr lang="ru-RU" sz="2400" dirty="0"/>
              <a:t> </a:t>
            </a:r>
            <a:r>
              <a:rPr lang="ru-RU" sz="2400" dirty="0" err="1"/>
              <a:t>усулидан</a:t>
            </a:r>
            <a:r>
              <a:rPr lang="ru-RU" sz="2400" dirty="0"/>
              <a:t> </a:t>
            </a:r>
            <a:r>
              <a:rPr lang="ru-RU" sz="2400" dirty="0" err="1"/>
              <a:t>маҳсулотни</a:t>
            </a:r>
            <a:r>
              <a:rPr lang="ru-RU" sz="2400" dirty="0"/>
              <a:t> </a:t>
            </a:r>
            <a:r>
              <a:rPr lang="ru-RU" sz="2400" dirty="0" err="1"/>
              <a:t>лойиҳалаштиришда</a:t>
            </a:r>
            <a:r>
              <a:rPr lang="ru-RU" sz="2400" dirty="0"/>
              <a:t> </a:t>
            </a:r>
            <a:r>
              <a:rPr lang="ru-RU" sz="2400" dirty="0" err="1"/>
              <a:t>фойдаланилади</a:t>
            </a:r>
            <a:r>
              <a:rPr lang="ru-RU" sz="2400" dirty="0"/>
              <a:t>. </a:t>
            </a:r>
            <a:r>
              <a:rPr lang="ru-RU" sz="2400" dirty="0" err="1"/>
              <a:t>Маҳсулотнинг</a:t>
            </a:r>
            <a:r>
              <a:rPr lang="ru-RU" sz="2400" dirty="0"/>
              <a:t> </a:t>
            </a:r>
            <a:r>
              <a:rPr lang="ru-RU" sz="2400" dirty="0" err="1"/>
              <a:t>сифат</a:t>
            </a:r>
            <a:r>
              <a:rPr lang="ru-RU" sz="2400" dirty="0"/>
              <a:t> </a:t>
            </a:r>
            <a:r>
              <a:rPr lang="ru-RU" sz="2400" dirty="0" err="1"/>
              <a:t>кўрсаткичлари</a:t>
            </a:r>
            <a:r>
              <a:rPr lang="ru-RU" sz="2400" dirty="0"/>
              <a:t> </a:t>
            </a:r>
            <a:r>
              <a:rPr lang="ru-RU" sz="2400" dirty="0" err="1"/>
              <a:t>ўртасидаги</a:t>
            </a:r>
            <a:r>
              <a:rPr lang="ru-RU" sz="2400" dirty="0"/>
              <a:t> </a:t>
            </a:r>
            <a:r>
              <a:rPr lang="ru-RU" sz="2400" dirty="0" err="1"/>
              <a:t>боғланиш</a:t>
            </a:r>
            <a:r>
              <a:rPr lang="ru-RU" sz="2400" dirty="0"/>
              <a:t> </a:t>
            </a:r>
            <a:r>
              <a:rPr lang="ru-RU" sz="2400" dirty="0" err="1"/>
              <a:t>ҳам</a:t>
            </a:r>
            <a:r>
              <a:rPr lang="ru-RU" sz="2400" dirty="0"/>
              <a:t> шу </a:t>
            </a:r>
            <a:r>
              <a:rPr lang="ru-RU" sz="2400" dirty="0" err="1"/>
              <a:t>усулда</a:t>
            </a:r>
            <a:r>
              <a:rPr lang="ru-RU" sz="2400" dirty="0"/>
              <a:t> </a:t>
            </a:r>
            <a:r>
              <a:rPr lang="ru-RU" sz="2400" dirty="0" err="1"/>
              <a:t>аниқланади</a:t>
            </a:r>
            <a:r>
              <a:rPr lang="ru-RU" sz="2400" dirty="0"/>
              <a:t>.</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17305" y="3873886"/>
            <a:ext cx="3437582" cy="2362599"/>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9014" y="3878082"/>
            <a:ext cx="3724993" cy="2222151"/>
          </a:xfrm>
          <a:prstGeom prst="rect">
            <a:avLst/>
          </a:prstGeom>
        </p:spPr>
      </p:pic>
    </p:spTree>
    <p:extLst>
      <p:ext uri="{BB962C8B-B14F-4D97-AF65-F5344CB8AC3E}">
        <p14:creationId xmlns:p14="http://schemas.microsoft.com/office/powerpoint/2010/main" val="31779650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16</a:t>
            </a:fld>
            <a:endParaRPr lang="ru-RU" dirty="0"/>
          </a:p>
        </p:txBody>
      </p:sp>
      <p:sp>
        <p:nvSpPr>
          <p:cNvPr id="3" name="Прямоугольник 2"/>
          <p:cNvSpPr/>
          <p:nvPr/>
        </p:nvSpPr>
        <p:spPr>
          <a:xfrm>
            <a:off x="3419872" y="231371"/>
            <a:ext cx="453521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ru-RU" sz="3600" dirty="0" err="1"/>
              <a:t>Қайд</a:t>
            </a:r>
            <a:r>
              <a:rPr lang="ru-RU" sz="3600" dirty="0"/>
              <a:t> </a:t>
            </a:r>
            <a:r>
              <a:rPr lang="ru-RU" sz="3600" dirty="0" err="1"/>
              <a:t>қилиш</a:t>
            </a:r>
            <a:r>
              <a:rPr lang="ru-RU" sz="3600" dirty="0"/>
              <a:t> </a:t>
            </a:r>
            <a:r>
              <a:rPr lang="ru-RU" sz="3600" dirty="0" err="1"/>
              <a:t>усули</a:t>
            </a:r>
            <a:r>
              <a:rPr lang="ru-RU" sz="3600" dirty="0"/>
              <a:t>.</a:t>
            </a:r>
          </a:p>
        </p:txBody>
      </p:sp>
      <p:sp>
        <p:nvSpPr>
          <p:cNvPr id="4" name="Прямоугольник 3"/>
          <p:cNvSpPr/>
          <p:nvPr/>
        </p:nvSpPr>
        <p:spPr>
          <a:xfrm>
            <a:off x="3185592" y="906979"/>
            <a:ext cx="5958408" cy="569386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a:r>
              <a:rPr lang="ru-RU" sz="2800" b="1" dirty="0" err="1"/>
              <a:t>Маҳсулотни</a:t>
            </a:r>
            <a:r>
              <a:rPr lang="ru-RU" sz="2800" b="1" dirty="0"/>
              <a:t> </a:t>
            </a:r>
            <a:r>
              <a:rPr lang="ru-RU" sz="2800" b="1" dirty="0" err="1"/>
              <a:t>мунтазам</a:t>
            </a:r>
            <a:r>
              <a:rPr lang="ru-RU" sz="2800" b="1" dirty="0"/>
              <a:t> </a:t>
            </a:r>
            <a:r>
              <a:rPr lang="ru-RU" sz="2800" b="1" dirty="0" err="1"/>
              <a:t>равишда</a:t>
            </a:r>
            <a:r>
              <a:rPr lang="ru-RU" sz="2800" b="1" dirty="0"/>
              <a:t> </a:t>
            </a:r>
            <a:r>
              <a:rPr lang="ru-RU" sz="2800" b="1" dirty="0" err="1"/>
              <a:t>кузатиш</a:t>
            </a:r>
            <a:r>
              <a:rPr lang="ru-RU" sz="2800" b="1" dirty="0"/>
              <a:t>, </a:t>
            </a:r>
            <a:r>
              <a:rPr lang="ru-RU" sz="2800" b="1" dirty="0" err="1"/>
              <a:t>ҳодисаларни</a:t>
            </a:r>
            <a:r>
              <a:rPr lang="ru-RU" sz="2800" b="1" dirty="0"/>
              <a:t>, </a:t>
            </a:r>
            <a:r>
              <a:rPr lang="ru-RU" sz="2800" b="1" dirty="0" err="1"/>
              <a:t>буюмларни</a:t>
            </a:r>
            <a:r>
              <a:rPr lang="ru-RU" sz="2800" b="1" dirty="0"/>
              <a:t> </a:t>
            </a:r>
            <a:r>
              <a:rPr lang="ru-RU" sz="2800" b="1" dirty="0" err="1"/>
              <a:t>ва</a:t>
            </a:r>
            <a:r>
              <a:rPr lang="ru-RU" sz="2800" b="1" dirty="0"/>
              <a:t> </a:t>
            </a:r>
            <a:r>
              <a:rPr lang="ru-RU" sz="2800" b="1" dirty="0" err="1"/>
              <a:t>харажатларни</a:t>
            </a:r>
            <a:r>
              <a:rPr lang="ru-RU" sz="2800" b="1" dirty="0"/>
              <a:t> </a:t>
            </a:r>
            <a:r>
              <a:rPr lang="ru-RU" sz="2800" b="1" dirty="0" err="1"/>
              <a:t>ҳисобга</a:t>
            </a:r>
            <a:r>
              <a:rPr lang="ru-RU" sz="2800" b="1" dirty="0"/>
              <a:t> </a:t>
            </a:r>
            <a:r>
              <a:rPr lang="ru-RU" sz="2800" b="1" dirty="0" err="1"/>
              <a:t>олиш</a:t>
            </a:r>
            <a:r>
              <a:rPr lang="ru-RU" sz="2800" b="1" dirty="0"/>
              <a:t> </a:t>
            </a:r>
            <a:r>
              <a:rPr lang="ru-RU" sz="2800" b="1" dirty="0" err="1"/>
              <a:t>қайд</a:t>
            </a:r>
            <a:r>
              <a:rPr lang="ru-RU" sz="2800" b="1" dirty="0"/>
              <a:t> </a:t>
            </a:r>
            <a:r>
              <a:rPr lang="ru-RU" sz="2800" b="1" dirty="0" err="1"/>
              <a:t>қилиш</a:t>
            </a:r>
            <a:r>
              <a:rPr lang="ru-RU" sz="2800" b="1" dirty="0"/>
              <a:t> </a:t>
            </a:r>
            <a:r>
              <a:rPr lang="ru-RU" sz="2800" b="1" dirty="0" err="1"/>
              <a:t>усулининг</a:t>
            </a:r>
            <a:r>
              <a:rPr lang="ru-RU" sz="2800" b="1" dirty="0"/>
              <a:t> </a:t>
            </a:r>
            <a:r>
              <a:rPr lang="ru-RU" sz="2800" b="1" dirty="0" err="1"/>
              <a:t>асоси</a:t>
            </a:r>
            <a:r>
              <a:rPr lang="ru-RU" sz="2800" b="1" dirty="0"/>
              <a:t> </a:t>
            </a:r>
            <a:r>
              <a:rPr lang="ru-RU" sz="2800" b="1" dirty="0" err="1"/>
              <a:t>ҳисобланади</a:t>
            </a:r>
            <a:r>
              <a:rPr lang="ru-RU" sz="2800" b="1" dirty="0"/>
              <a:t>. </a:t>
            </a:r>
            <a:r>
              <a:rPr lang="ru-RU" sz="2800" b="1" dirty="0" err="1"/>
              <a:t>Масалан</a:t>
            </a:r>
            <a:r>
              <a:rPr lang="ru-RU" sz="2800" b="1" dirty="0"/>
              <a:t>, </a:t>
            </a:r>
            <a:r>
              <a:rPr lang="ru-RU" sz="2800" b="1" dirty="0" err="1"/>
              <a:t>маҳсулотнинг</a:t>
            </a:r>
            <a:r>
              <a:rPr lang="ru-RU" sz="2800" b="1" dirty="0"/>
              <a:t> </a:t>
            </a:r>
            <a:r>
              <a:rPr lang="ru-RU" sz="2800" b="1" dirty="0" err="1"/>
              <a:t>қайтарилишида</a:t>
            </a:r>
            <a:r>
              <a:rPr lang="ru-RU" sz="2800" b="1" dirty="0"/>
              <a:t> </a:t>
            </a:r>
            <a:r>
              <a:rPr lang="ru-RU" sz="2800" b="1" dirty="0" err="1"/>
              <a:t>улардаги</a:t>
            </a:r>
            <a:r>
              <a:rPr lang="ru-RU" sz="2800" b="1" dirty="0"/>
              <a:t> </a:t>
            </a:r>
            <a:r>
              <a:rPr lang="ru-RU" sz="2800" b="1" dirty="0" err="1"/>
              <a:t>нуқсонларнинг</a:t>
            </a:r>
            <a:r>
              <a:rPr lang="ru-RU" sz="2800" b="1" dirty="0"/>
              <a:t> сони </a:t>
            </a:r>
            <a:r>
              <a:rPr lang="ru-RU" sz="2800" b="1" dirty="0" err="1"/>
              <a:t>ва</a:t>
            </a:r>
            <a:r>
              <a:rPr lang="ru-RU" sz="2800" b="1" dirty="0"/>
              <a:t> </a:t>
            </a:r>
            <a:r>
              <a:rPr lang="ru-RU" sz="2800" b="1" dirty="0" err="1"/>
              <a:t>ҳажми</a:t>
            </a:r>
            <a:r>
              <a:rPr lang="ru-RU" sz="2800" b="1" dirty="0"/>
              <a:t> </a:t>
            </a:r>
            <a:r>
              <a:rPr lang="ru-RU" sz="2800" b="1" dirty="0" err="1"/>
              <a:t>ҳисобга</a:t>
            </a:r>
            <a:r>
              <a:rPr lang="ru-RU" sz="2800" b="1" dirty="0"/>
              <a:t> </a:t>
            </a:r>
            <a:r>
              <a:rPr lang="ru-RU" sz="2800" b="1" dirty="0" err="1"/>
              <a:t>олинади</a:t>
            </a:r>
            <a:r>
              <a:rPr lang="ru-RU" sz="2800" b="1" dirty="0"/>
              <a:t>. </a:t>
            </a:r>
            <a:r>
              <a:rPr lang="ru-RU" sz="2800" b="1" dirty="0" err="1"/>
              <a:t>Маҳсулот</a:t>
            </a:r>
            <a:r>
              <a:rPr lang="ru-RU" sz="2800" b="1" dirty="0"/>
              <a:t> </a:t>
            </a:r>
            <a:r>
              <a:rPr lang="ru-RU" sz="2800" b="1" dirty="0" err="1"/>
              <a:t>сифатини</a:t>
            </a:r>
            <a:r>
              <a:rPr lang="ru-RU" sz="2800" b="1" dirty="0"/>
              <a:t> </a:t>
            </a:r>
            <a:r>
              <a:rPr lang="ru-RU" sz="2800" b="1" dirty="0" err="1"/>
              <a:t>баҳолашда</a:t>
            </a:r>
            <a:r>
              <a:rPr lang="ru-RU" sz="2800" b="1" dirty="0"/>
              <a:t> </a:t>
            </a:r>
            <a:r>
              <a:rPr lang="ru-RU" sz="2800" b="1" dirty="0" err="1"/>
              <a:t>мана</a:t>
            </a:r>
            <a:r>
              <a:rPr lang="ru-RU" sz="2800" b="1" dirty="0"/>
              <a:t> </a:t>
            </a:r>
            <a:r>
              <a:rPr lang="ru-RU" sz="2800" b="1" dirty="0" err="1"/>
              <a:t>шундай</a:t>
            </a:r>
            <a:r>
              <a:rPr lang="ru-RU" sz="2800" b="1" dirty="0"/>
              <a:t> </a:t>
            </a:r>
            <a:r>
              <a:rPr lang="ru-RU" sz="2800" b="1" dirty="0" err="1"/>
              <a:t>ахборотларга</a:t>
            </a:r>
            <a:r>
              <a:rPr lang="ru-RU" sz="2800" b="1" dirty="0"/>
              <a:t> </a:t>
            </a:r>
            <a:r>
              <a:rPr lang="ru-RU" sz="2800" b="1" dirty="0" err="1"/>
              <a:t>эътибор</a:t>
            </a:r>
            <a:r>
              <a:rPr lang="ru-RU" sz="2800" b="1" dirty="0"/>
              <a:t> </a:t>
            </a:r>
            <a:r>
              <a:rPr lang="ru-RU" sz="2800" b="1" dirty="0" err="1"/>
              <a:t>берилади</a:t>
            </a:r>
            <a:r>
              <a:rPr lang="ru-RU" sz="2800" b="1" dirty="0"/>
              <a:t>.</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092" y="1196752"/>
            <a:ext cx="3160500" cy="2103708"/>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2" y="3929035"/>
            <a:ext cx="3144214" cy="2319368"/>
          </a:xfrm>
          <a:prstGeom prst="rect">
            <a:avLst/>
          </a:prstGeom>
        </p:spPr>
      </p:pic>
    </p:spTree>
    <p:extLst>
      <p:ext uri="{BB962C8B-B14F-4D97-AF65-F5344CB8AC3E}">
        <p14:creationId xmlns:p14="http://schemas.microsoft.com/office/powerpoint/2010/main" val="27262493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17</a:t>
            </a:fld>
            <a:endParaRPr lang="ru-RU" dirty="0"/>
          </a:p>
        </p:txBody>
      </p:sp>
      <p:sp>
        <p:nvSpPr>
          <p:cNvPr id="3" name="Прямоугольник 2"/>
          <p:cNvSpPr/>
          <p:nvPr/>
        </p:nvSpPr>
        <p:spPr>
          <a:xfrm>
            <a:off x="323528" y="260648"/>
            <a:ext cx="3223896" cy="523220"/>
          </a:xfrm>
          <a:prstGeom prst="rect">
            <a:avLst/>
          </a:prstGeom>
        </p:spPr>
        <p:txBody>
          <a:bodyPr wrap="none">
            <a:spAutoFit/>
          </a:bodyPr>
          <a:lstStyle/>
          <a:p>
            <a:r>
              <a:rPr lang="ru-RU" sz="2800" b="1" dirty="0" err="1">
                <a:solidFill>
                  <a:srgbClr val="0033CC"/>
                </a:solidFill>
              </a:rPr>
              <a:t>Социологик</a:t>
            </a:r>
            <a:r>
              <a:rPr lang="ru-RU" sz="2800" b="1" dirty="0">
                <a:solidFill>
                  <a:srgbClr val="0033CC"/>
                </a:solidFill>
              </a:rPr>
              <a:t> </a:t>
            </a:r>
            <a:r>
              <a:rPr lang="ru-RU" sz="2800" b="1" dirty="0" err="1">
                <a:solidFill>
                  <a:srgbClr val="0033CC"/>
                </a:solidFill>
              </a:rPr>
              <a:t>усул</a:t>
            </a:r>
            <a:endParaRPr lang="ru-RU" sz="2800" b="1" dirty="0">
              <a:solidFill>
                <a:srgbClr val="0033CC"/>
              </a:solidFill>
            </a:endParaRPr>
          </a:p>
        </p:txBody>
      </p:sp>
      <p:sp>
        <p:nvSpPr>
          <p:cNvPr id="4" name="Прямоугольник 3"/>
          <p:cNvSpPr/>
          <p:nvPr/>
        </p:nvSpPr>
        <p:spPr>
          <a:xfrm>
            <a:off x="107504" y="980728"/>
            <a:ext cx="4572000" cy="4893647"/>
          </a:xfrm>
          <a:prstGeom prst="rect">
            <a:avLst/>
          </a:prstGeom>
        </p:spPr>
        <p:txBody>
          <a:bodyPr>
            <a:spAutoFit/>
          </a:bodyPr>
          <a:lstStyle/>
          <a:p>
            <a:pPr algn="just"/>
            <a:r>
              <a:rPr lang="ru-RU" sz="2400" dirty="0" err="1"/>
              <a:t>Социологик</a:t>
            </a:r>
            <a:r>
              <a:rPr lang="ru-RU" sz="2400" dirty="0"/>
              <a:t> </a:t>
            </a:r>
            <a:r>
              <a:rPr lang="ru-RU" sz="2400" dirty="0" err="1"/>
              <a:t>усул</a:t>
            </a:r>
            <a:r>
              <a:rPr lang="ru-RU" sz="2400" dirty="0"/>
              <a:t> </a:t>
            </a:r>
            <a:r>
              <a:rPr lang="ru-RU" sz="2400" dirty="0" err="1"/>
              <a:t>истеъмолчиларнинг</a:t>
            </a:r>
            <a:r>
              <a:rPr lang="ru-RU" sz="2400" dirty="0"/>
              <a:t> </a:t>
            </a:r>
            <a:r>
              <a:rPr lang="ru-RU" sz="2400" dirty="0" err="1"/>
              <a:t>маҳсулот</a:t>
            </a:r>
            <a:r>
              <a:rPr lang="ru-RU" sz="2400" dirty="0"/>
              <a:t> </a:t>
            </a:r>
            <a:r>
              <a:rPr lang="ru-RU" sz="2400" dirty="0" err="1"/>
              <a:t>сифатига</a:t>
            </a:r>
            <a:r>
              <a:rPr lang="ru-RU" sz="2400" dirty="0"/>
              <a:t> </a:t>
            </a:r>
            <a:r>
              <a:rPr lang="ru-RU" sz="2400" dirty="0" err="1"/>
              <a:t>берган</a:t>
            </a:r>
            <a:r>
              <a:rPr lang="ru-RU" sz="2400" dirty="0"/>
              <a:t> </a:t>
            </a:r>
            <a:r>
              <a:rPr lang="ru-RU" sz="2400" dirty="0" err="1"/>
              <a:t>баҳоларини</a:t>
            </a:r>
            <a:r>
              <a:rPr lang="ru-RU" sz="2400" dirty="0"/>
              <a:t> </a:t>
            </a:r>
            <a:r>
              <a:rPr lang="ru-RU" sz="2400" dirty="0" err="1"/>
              <a:t>йиғиш</a:t>
            </a:r>
            <a:r>
              <a:rPr lang="ru-RU" sz="2400" dirty="0"/>
              <a:t> </a:t>
            </a:r>
            <a:r>
              <a:rPr lang="ru-RU" sz="2400" dirty="0" err="1"/>
              <a:t>ва</a:t>
            </a:r>
            <a:r>
              <a:rPr lang="ru-RU" sz="2400" dirty="0"/>
              <a:t> </a:t>
            </a:r>
            <a:r>
              <a:rPr lang="ru-RU" sz="2400" dirty="0" err="1"/>
              <a:t>билдирилган</a:t>
            </a:r>
            <a:r>
              <a:rPr lang="ru-RU" sz="2400" dirty="0"/>
              <a:t> </a:t>
            </a:r>
            <a:r>
              <a:rPr lang="ru-RU" sz="2400" dirty="0" err="1"/>
              <a:t>фикрларни</a:t>
            </a:r>
            <a:r>
              <a:rPr lang="ru-RU" sz="2400" dirty="0"/>
              <a:t> </a:t>
            </a:r>
            <a:r>
              <a:rPr lang="ru-RU" sz="2400" dirty="0" err="1"/>
              <a:t>таҳлил</a:t>
            </a:r>
            <a:r>
              <a:rPr lang="ru-RU" sz="2400" dirty="0"/>
              <a:t> </a:t>
            </a:r>
            <a:r>
              <a:rPr lang="ru-RU" sz="2400" dirty="0" err="1"/>
              <a:t>қилиш</a:t>
            </a:r>
            <a:r>
              <a:rPr lang="ru-RU" sz="2400" dirty="0"/>
              <a:t> </a:t>
            </a:r>
            <a:r>
              <a:rPr lang="ru-RU" sz="2400" dirty="0" err="1"/>
              <a:t>асосида</a:t>
            </a:r>
            <a:r>
              <a:rPr lang="ru-RU" sz="2400" dirty="0"/>
              <a:t> </a:t>
            </a:r>
            <a:r>
              <a:rPr lang="ru-RU" sz="2400" dirty="0" err="1"/>
              <a:t>унинг</a:t>
            </a:r>
            <a:r>
              <a:rPr lang="ru-RU" sz="2400" dirty="0"/>
              <a:t> </a:t>
            </a:r>
            <a:r>
              <a:rPr lang="ru-RU" sz="2400" dirty="0" err="1"/>
              <a:t>сифатига</a:t>
            </a:r>
            <a:r>
              <a:rPr lang="ru-RU" sz="2400" dirty="0"/>
              <a:t> </a:t>
            </a:r>
            <a:r>
              <a:rPr lang="ru-RU" sz="2400" dirty="0" err="1"/>
              <a:t>баҳо</a:t>
            </a:r>
            <a:r>
              <a:rPr lang="ru-RU" sz="2400" dirty="0"/>
              <a:t> </a:t>
            </a:r>
            <a:r>
              <a:rPr lang="ru-RU" sz="2400" dirty="0" err="1"/>
              <a:t>бериш</a:t>
            </a:r>
            <a:r>
              <a:rPr lang="ru-RU" sz="2400" dirty="0"/>
              <a:t> </a:t>
            </a:r>
            <a:r>
              <a:rPr lang="ru-RU" sz="2400" dirty="0" err="1"/>
              <a:t>усулидир</a:t>
            </a:r>
            <a:r>
              <a:rPr lang="ru-RU" sz="2400" dirty="0"/>
              <a:t>. Бунда </a:t>
            </a:r>
            <a:r>
              <a:rPr lang="ru-RU" sz="2400" dirty="0" err="1"/>
              <a:t>истеъмолчиларга</a:t>
            </a:r>
            <a:r>
              <a:rPr lang="ru-RU" sz="2400" dirty="0"/>
              <a:t> </a:t>
            </a:r>
            <a:r>
              <a:rPr lang="ru-RU" sz="2400" dirty="0" err="1"/>
              <a:t>анкеталар</a:t>
            </a:r>
            <a:r>
              <a:rPr lang="ru-RU" sz="2400" dirty="0"/>
              <a:t> </a:t>
            </a:r>
            <a:r>
              <a:rPr lang="ru-RU" sz="2400" dirty="0" err="1"/>
              <a:t>тарқатилади</a:t>
            </a:r>
            <a:r>
              <a:rPr lang="ru-RU" sz="2400" dirty="0"/>
              <a:t>, </a:t>
            </a:r>
            <a:r>
              <a:rPr lang="ru-RU" sz="2400" dirty="0" err="1"/>
              <a:t>фикрлари</a:t>
            </a:r>
            <a:r>
              <a:rPr lang="ru-RU" sz="2400" dirty="0"/>
              <a:t> </a:t>
            </a:r>
            <a:r>
              <a:rPr lang="ru-RU" sz="2400" dirty="0" err="1"/>
              <a:t>сўраб</a:t>
            </a:r>
            <a:r>
              <a:rPr lang="ru-RU" sz="2400" dirty="0"/>
              <a:t> </a:t>
            </a:r>
            <a:r>
              <a:rPr lang="ru-RU" sz="2400" dirty="0" err="1"/>
              <a:t>олинади</a:t>
            </a:r>
            <a:r>
              <a:rPr lang="ru-RU" sz="2400" dirty="0"/>
              <a:t>, </a:t>
            </a:r>
            <a:r>
              <a:rPr lang="ru-RU" sz="2400" dirty="0" err="1"/>
              <a:t>махсус</a:t>
            </a:r>
            <a:r>
              <a:rPr lang="ru-RU" sz="2400" dirty="0"/>
              <a:t> конференция, </a:t>
            </a:r>
            <a:r>
              <a:rPr lang="ru-RU" sz="2400" dirty="0" err="1"/>
              <a:t>йиғилишлар</a:t>
            </a:r>
            <a:r>
              <a:rPr lang="ru-RU" sz="2400" dirty="0"/>
              <a:t>, дегустация, </a:t>
            </a:r>
            <a:r>
              <a:rPr lang="ru-RU" sz="2400" dirty="0" err="1"/>
              <a:t>кўргазмалар</a:t>
            </a:r>
            <a:r>
              <a:rPr lang="ru-RU" sz="2400" dirty="0"/>
              <a:t> </a:t>
            </a:r>
            <a:r>
              <a:rPr lang="ru-RU" sz="2400" dirty="0" err="1"/>
              <a:t>ўтказилади</a:t>
            </a:r>
            <a:r>
              <a:rPr lang="ru-RU" sz="2400" dirty="0"/>
              <a:t>.</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41344" y="24780"/>
            <a:ext cx="4031940" cy="2687960"/>
          </a:xfrm>
          <a:prstGeom prst="rect">
            <a:avLst/>
          </a:prstGeom>
        </p:spPr>
      </p:pic>
      <p:pic>
        <p:nvPicPr>
          <p:cNvPr id="6" name="Рисунок 5"/>
          <p:cNvPicPr>
            <a:picLocks noChangeAspect="1"/>
          </p:cNvPicPr>
          <p:nvPr/>
        </p:nvPicPr>
        <p:blipFill rotWithShape="1">
          <a:blip r:embed="rId3">
            <a:extLst>
              <a:ext uri="{28A0092B-C50C-407E-A947-70E740481C1C}">
                <a14:useLocalDpi xmlns:a14="http://schemas.microsoft.com/office/drawing/2010/main" val="0"/>
              </a:ext>
            </a:extLst>
          </a:blip>
          <a:srcRect l="16138" r="12201"/>
          <a:stretch/>
        </p:blipFill>
        <p:spPr>
          <a:xfrm>
            <a:off x="5436096" y="2814965"/>
            <a:ext cx="3358912" cy="2708921"/>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8062" y="5560344"/>
            <a:ext cx="2034980" cy="1327161"/>
          </a:xfrm>
          <a:prstGeom prst="rect">
            <a:avLst/>
          </a:prstGeom>
        </p:spPr>
      </p:pic>
    </p:spTree>
    <p:extLst>
      <p:ext uri="{BB962C8B-B14F-4D97-AF65-F5344CB8AC3E}">
        <p14:creationId xmlns:p14="http://schemas.microsoft.com/office/powerpoint/2010/main" val="32062130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30CB4175-F2CF-4478-A167-63A9FDA24168}" type="slidenum">
              <a:rPr lang="ru-RU" smtClean="0"/>
              <a:pPr>
                <a:defRPr/>
              </a:pPr>
              <a:t>18</a:t>
            </a:fld>
            <a:endParaRPr lang="ru-RU" dirty="0"/>
          </a:p>
        </p:txBody>
      </p:sp>
      <p:sp>
        <p:nvSpPr>
          <p:cNvPr id="3" name="Прямоугольник 2"/>
          <p:cNvSpPr/>
          <p:nvPr/>
        </p:nvSpPr>
        <p:spPr>
          <a:xfrm>
            <a:off x="467544" y="188640"/>
            <a:ext cx="2474780" cy="461665"/>
          </a:xfrm>
          <a:prstGeom prst="rect">
            <a:avLst/>
          </a:prstGeom>
        </p:spPr>
        <p:txBody>
          <a:bodyPr wrap="none">
            <a:spAutoFit/>
          </a:bodyPr>
          <a:lstStyle/>
          <a:p>
            <a:r>
              <a:rPr lang="ru-RU" sz="2400" b="1" dirty="0"/>
              <a:t>Эксперт </a:t>
            </a:r>
            <a:r>
              <a:rPr lang="ru-RU" sz="2400" b="1" dirty="0" err="1"/>
              <a:t>усули</a:t>
            </a:r>
            <a:r>
              <a:rPr lang="ru-RU" sz="2400" b="1" dirty="0"/>
              <a:t>.</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2040" y="756239"/>
            <a:ext cx="3888432" cy="2233221"/>
          </a:xfrm>
          <a:prstGeom prst="rect">
            <a:avLst/>
          </a:prstGeom>
        </p:spPr>
      </p:pic>
      <p:sp>
        <p:nvSpPr>
          <p:cNvPr id="5" name="Прямоугольник 4"/>
          <p:cNvSpPr/>
          <p:nvPr/>
        </p:nvSpPr>
        <p:spPr>
          <a:xfrm>
            <a:off x="251520" y="752953"/>
            <a:ext cx="4572000" cy="5632311"/>
          </a:xfrm>
          <a:prstGeom prst="rect">
            <a:avLst/>
          </a:prstGeom>
        </p:spPr>
        <p:txBody>
          <a:bodyPr>
            <a:spAutoFit/>
          </a:bodyPr>
          <a:lstStyle/>
          <a:p>
            <a:r>
              <a:rPr lang="ru-RU" dirty="0" err="1"/>
              <a:t>Маҳсулотнинг</a:t>
            </a:r>
            <a:r>
              <a:rPr lang="ru-RU" dirty="0"/>
              <a:t> </a:t>
            </a:r>
            <a:r>
              <a:rPr lang="ru-RU" dirty="0" err="1"/>
              <a:t>сифат</a:t>
            </a:r>
            <a:r>
              <a:rPr lang="ru-RU" dirty="0"/>
              <a:t> </a:t>
            </a:r>
            <a:r>
              <a:rPr lang="ru-RU" dirty="0" err="1"/>
              <a:t>кўрсаткичлари</a:t>
            </a:r>
            <a:r>
              <a:rPr lang="ru-RU" dirty="0"/>
              <a:t> </a:t>
            </a:r>
            <a:r>
              <a:rPr lang="ru-RU" dirty="0" err="1"/>
              <a:t>мутахассис</a:t>
            </a:r>
            <a:r>
              <a:rPr lang="ru-RU" dirty="0"/>
              <a:t> </a:t>
            </a:r>
            <a:r>
              <a:rPr lang="ru-RU" dirty="0" err="1"/>
              <a:t>экспертларнинг</a:t>
            </a:r>
            <a:r>
              <a:rPr lang="ru-RU" dirty="0"/>
              <a:t> </a:t>
            </a:r>
            <a:r>
              <a:rPr lang="ru-RU" dirty="0" err="1"/>
              <a:t>қарорига</a:t>
            </a:r>
            <a:r>
              <a:rPr lang="ru-RU" dirty="0"/>
              <a:t> </a:t>
            </a:r>
            <a:r>
              <a:rPr lang="ru-RU" dirty="0" err="1"/>
              <a:t>асосан</a:t>
            </a:r>
            <a:r>
              <a:rPr lang="ru-RU" dirty="0"/>
              <a:t> </a:t>
            </a:r>
            <a:r>
              <a:rPr lang="ru-RU" dirty="0" err="1"/>
              <a:t>аниқланади</a:t>
            </a:r>
            <a:r>
              <a:rPr lang="ru-RU" dirty="0"/>
              <a:t>. </a:t>
            </a:r>
            <a:r>
              <a:rPr lang="ru-RU" dirty="0" err="1"/>
              <a:t>Кўпинча</a:t>
            </a:r>
            <a:r>
              <a:rPr lang="ru-RU" dirty="0"/>
              <a:t> </a:t>
            </a:r>
            <a:r>
              <a:rPr lang="ru-RU" dirty="0" err="1"/>
              <a:t>маҳсулотнинг</a:t>
            </a:r>
            <a:r>
              <a:rPr lang="ru-RU" dirty="0"/>
              <a:t> </a:t>
            </a:r>
            <a:r>
              <a:rPr lang="ru-RU" dirty="0" err="1"/>
              <a:t>сифатини</a:t>
            </a:r>
            <a:r>
              <a:rPr lang="ru-RU" dirty="0"/>
              <a:t> объектив </a:t>
            </a:r>
            <a:r>
              <a:rPr lang="ru-RU" dirty="0" err="1"/>
              <a:t>усулларда</a:t>
            </a:r>
            <a:r>
              <a:rPr lang="ru-RU" dirty="0"/>
              <a:t> </a:t>
            </a:r>
            <a:r>
              <a:rPr lang="ru-RU" dirty="0" err="1"/>
              <a:t>аниқлаш</a:t>
            </a:r>
            <a:r>
              <a:rPr lang="ru-RU" dirty="0"/>
              <a:t> </a:t>
            </a:r>
            <a:r>
              <a:rPr lang="ru-RU" dirty="0" err="1"/>
              <a:t>қийин</a:t>
            </a:r>
            <a:r>
              <a:rPr lang="ru-RU" dirty="0"/>
              <a:t> </a:t>
            </a:r>
            <a:r>
              <a:rPr lang="ru-RU" dirty="0" err="1"/>
              <a:t>бўлган</a:t>
            </a:r>
            <a:r>
              <a:rPr lang="ru-RU" dirty="0"/>
              <a:t> </a:t>
            </a:r>
            <a:r>
              <a:rPr lang="ru-RU" dirty="0" err="1"/>
              <a:t>тақдирда</a:t>
            </a:r>
            <a:r>
              <a:rPr lang="ru-RU" dirty="0"/>
              <a:t> эксперт </a:t>
            </a:r>
            <a:r>
              <a:rPr lang="ru-RU" dirty="0" err="1"/>
              <a:t>усулдан</a:t>
            </a:r>
            <a:r>
              <a:rPr lang="ru-RU" dirty="0"/>
              <a:t> </a:t>
            </a:r>
            <a:r>
              <a:rPr lang="ru-RU" dirty="0" err="1"/>
              <a:t>фойдаланилади</a:t>
            </a:r>
            <a:r>
              <a:rPr lang="ru-RU" dirty="0"/>
              <a:t>. </a:t>
            </a:r>
            <a:r>
              <a:rPr lang="ru-RU" dirty="0" err="1"/>
              <a:t>Бу</a:t>
            </a:r>
            <a:r>
              <a:rPr lang="ru-RU" dirty="0"/>
              <a:t> </a:t>
            </a:r>
            <a:r>
              <a:rPr lang="ru-RU" dirty="0" err="1"/>
              <a:t>усул</a:t>
            </a:r>
            <a:r>
              <a:rPr lang="ru-RU" dirty="0"/>
              <a:t> </a:t>
            </a:r>
            <a:r>
              <a:rPr lang="ru-RU" dirty="0" err="1"/>
              <a:t>кўпинча</a:t>
            </a:r>
            <a:r>
              <a:rPr lang="ru-RU" dirty="0"/>
              <a:t> </a:t>
            </a:r>
            <a:r>
              <a:rPr lang="ru-RU" dirty="0" err="1"/>
              <a:t>маҳсулотнинг</a:t>
            </a:r>
            <a:r>
              <a:rPr lang="ru-RU" dirty="0"/>
              <a:t> </a:t>
            </a:r>
            <a:r>
              <a:rPr lang="ru-RU" dirty="0" err="1"/>
              <a:t>сифати</a:t>
            </a:r>
            <a:r>
              <a:rPr lang="ru-RU" dirty="0"/>
              <a:t> </a:t>
            </a:r>
            <a:r>
              <a:rPr lang="ru-RU" dirty="0" err="1"/>
              <a:t>органолептик</a:t>
            </a:r>
            <a:r>
              <a:rPr lang="ru-RU" dirty="0"/>
              <a:t> </a:t>
            </a:r>
            <a:r>
              <a:rPr lang="ru-RU" dirty="0" err="1"/>
              <a:t>усулда</a:t>
            </a:r>
            <a:r>
              <a:rPr lang="ru-RU" dirty="0"/>
              <a:t> </a:t>
            </a:r>
            <a:r>
              <a:rPr lang="ru-RU" dirty="0" err="1"/>
              <a:t>аниқланган</a:t>
            </a:r>
            <a:r>
              <a:rPr lang="ru-RU" dirty="0"/>
              <a:t> </a:t>
            </a:r>
            <a:r>
              <a:rPr lang="ru-RU" dirty="0" err="1"/>
              <a:t>вақтда</a:t>
            </a:r>
            <a:r>
              <a:rPr lang="ru-RU" dirty="0"/>
              <a:t> </a:t>
            </a:r>
            <a:r>
              <a:rPr lang="ru-RU" dirty="0" err="1"/>
              <a:t>керак</a:t>
            </a:r>
            <a:r>
              <a:rPr lang="ru-RU" dirty="0"/>
              <a:t> </a:t>
            </a:r>
            <a:r>
              <a:rPr lang="ru-RU" dirty="0" err="1"/>
              <a:t>бўлади</a:t>
            </a:r>
            <a:r>
              <a:rPr lang="ru-RU" dirty="0"/>
              <a:t>.</a:t>
            </a:r>
          </a:p>
          <a:p>
            <a:r>
              <a:rPr lang="ru-RU" dirty="0" err="1"/>
              <a:t>Маҳсулот</a:t>
            </a:r>
            <a:r>
              <a:rPr lang="ru-RU" dirty="0"/>
              <a:t> </a:t>
            </a:r>
            <a:r>
              <a:rPr lang="ru-RU" dirty="0" err="1"/>
              <a:t>сифатини</a:t>
            </a:r>
            <a:r>
              <a:rPr lang="ru-RU" dirty="0"/>
              <a:t> эксперт </a:t>
            </a:r>
            <a:r>
              <a:rPr lang="ru-RU" dirty="0" err="1"/>
              <a:t>усулда</a:t>
            </a:r>
            <a:r>
              <a:rPr lang="ru-RU" dirty="0"/>
              <a:t> </a:t>
            </a:r>
            <a:r>
              <a:rPr lang="ru-RU" dirty="0" err="1"/>
              <a:t>аниқлашда</a:t>
            </a:r>
            <a:r>
              <a:rPr lang="ru-RU" dirty="0"/>
              <a:t> </a:t>
            </a:r>
            <a:r>
              <a:rPr lang="ru-RU" dirty="0" err="1"/>
              <a:t>мутахассислардан</a:t>
            </a:r>
            <a:r>
              <a:rPr lang="ru-RU" dirty="0"/>
              <a:t> </a:t>
            </a:r>
            <a:r>
              <a:rPr lang="ru-RU" dirty="0" err="1"/>
              <a:t>иборат</a:t>
            </a:r>
            <a:r>
              <a:rPr lang="ru-RU" dirty="0"/>
              <a:t> эксперт </a:t>
            </a:r>
            <a:r>
              <a:rPr lang="ru-RU" dirty="0" err="1"/>
              <a:t>комиссияси</a:t>
            </a:r>
            <a:r>
              <a:rPr lang="ru-RU" dirty="0"/>
              <a:t> </a:t>
            </a:r>
            <a:r>
              <a:rPr lang="ru-RU" dirty="0" err="1"/>
              <a:t>тузилади</a:t>
            </a:r>
            <a:r>
              <a:rPr lang="ru-RU" dirty="0"/>
              <a:t> </a:t>
            </a:r>
            <a:r>
              <a:rPr lang="ru-RU" dirty="0" err="1"/>
              <a:t>ва</a:t>
            </a:r>
            <a:r>
              <a:rPr lang="ru-RU" dirty="0"/>
              <a:t> </a:t>
            </a:r>
            <a:r>
              <a:rPr lang="ru-RU" dirty="0" err="1"/>
              <a:t>ушбу</a:t>
            </a:r>
            <a:r>
              <a:rPr lang="ru-RU" dirty="0"/>
              <a:t> </a:t>
            </a:r>
            <a:r>
              <a:rPr lang="ru-RU" dirty="0" err="1"/>
              <a:t>комиссиянинг</a:t>
            </a:r>
            <a:r>
              <a:rPr lang="ru-RU" dirty="0"/>
              <a:t> </a:t>
            </a:r>
            <a:r>
              <a:rPr lang="ru-RU" dirty="0" err="1"/>
              <a:t>умумий</a:t>
            </a:r>
            <a:r>
              <a:rPr lang="ru-RU" dirty="0"/>
              <a:t> </a:t>
            </a:r>
            <a:r>
              <a:rPr lang="ru-RU" dirty="0" err="1"/>
              <a:t>қарори</a:t>
            </a:r>
            <a:r>
              <a:rPr lang="ru-RU" dirty="0"/>
              <a:t> </a:t>
            </a:r>
            <a:r>
              <a:rPr lang="ru-RU" dirty="0" err="1"/>
              <a:t>билан</a:t>
            </a:r>
            <a:r>
              <a:rPr lang="ru-RU" dirty="0"/>
              <a:t> </a:t>
            </a:r>
            <a:r>
              <a:rPr lang="ru-RU" dirty="0" err="1"/>
              <a:t>маҳсулот</a:t>
            </a:r>
            <a:r>
              <a:rPr lang="ru-RU" dirty="0"/>
              <a:t> </a:t>
            </a:r>
            <a:r>
              <a:rPr lang="ru-RU" dirty="0" err="1"/>
              <a:t>сифатига</a:t>
            </a:r>
            <a:r>
              <a:rPr lang="ru-RU" dirty="0"/>
              <a:t> </a:t>
            </a:r>
            <a:r>
              <a:rPr lang="ru-RU" dirty="0" err="1"/>
              <a:t>баҳо</a:t>
            </a:r>
            <a:r>
              <a:rPr lang="ru-RU" dirty="0"/>
              <a:t> </a:t>
            </a:r>
            <a:r>
              <a:rPr lang="ru-RU" dirty="0" err="1"/>
              <a:t>берилади</a:t>
            </a:r>
            <a:r>
              <a:rPr lang="ru-RU" dirty="0"/>
              <a:t>. </a:t>
            </a:r>
            <a:r>
              <a:rPr lang="ru-RU" dirty="0" err="1"/>
              <a:t>Маҳсулот</a:t>
            </a:r>
            <a:r>
              <a:rPr lang="ru-RU" dirty="0"/>
              <a:t> </a:t>
            </a:r>
            <a:r>
              <a:rPr lang="ru-RU" dirty="0" err="1"/>
              <a:t>сифатини</a:t>
            </a:r>
            <a:r>
              <a:rPr lang="ru-RU" dirty="0"/>
              <a:t> </a:t>
            </a:r>
            <a:r>
              <a:rPr lang="ru-RU" dirty="0" err="1"/>
              <a:t>аниқлашда</a:t>
            </a:r>
            <a:r>
              <a:rPr lang="ru-RU" dirty="0"/>
              <a:t> </a:t>
            </a:r>
            <a:r>
              <a:rPr lang="ru-RU" dirty="0" err="1"/>
              <a:t>маҳсулот</a:t>
            </a:r>
            <a:r>
              <a:rPr lang="ru-RU" dirty="0"/>
              <a:t> </a:t>
            </a:r>
            <a:r>
              <a:rPr lang="ru-RU" dirty="0" err="1"/>
              <a:t>партиясидан</a:t>
            </a:r>
            <a:r>
              <a:rPr lang="ru-RU" dirty="0"/>
              <a:t> </a:t>
            </a:r>
            <a:r>
              <a:rPr lang="ru-RU" dirty="0" err="1"/>
              <a:t>ўртача</a:t>
            </a:r>
            <a:r>
              <a:rPr lang="ru-RU" dirty="0"/>
              <a:t> </a:t>
            </a:r>
            <a:r>
              <a:rPr lang="ru-RU" dirty="0" err="1"/>
              <a:t>намуна</a:t>
            </a:r>
            <a:r>
              <a:rPr lang="ru-RU" dirty="0"/>
              <a:t> </a:t>
            </a:r>
            <a:r>
              <a:rPr lang="ru-RU" dirty="0" err="1"/>
              <a:t>олинади</a:t>
            </a:r>
            <a:r>
              <a:rPr lang="ru-RU" dirty="0"/>
              <a:t>.</a:t>
            </a: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2080" y="4829485"/>
            <a:ext cx="3528392" cy="2028515"/>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7718" y="2688835"/>
            <a:ext cx="3217115" cy="2139382"/>
          </a:xfrm>
          <a:prstGeom prst="rect">
            <a:avLst/>
          </a:prstGeom>
        </p:spPr>
      </p:pic>
    </p:spTree>
    <p:extLst>
      <p:ext uri="{BB962C8B-B14F-4D97-AF65-F5344CB8AC3E}">
        <p14:creationId xmlns:p14="http://schemas.microsoft.com/office/powerpoint/2010/main" val="564172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9634" name="Rectangle 3"/>
          <p:cNvSpPr>
            <a:spLocks noGrp="1" noChangeArrowheads="1"/>
          </p:cNvSpPr>
          <p:nvPr>
            <p:ph idx="1"/>
          </p:nvPr>
        </p:nvSpPr>
        <p:spPr>
          <a:xfrm>
            <a:off x="1547813" y="2420938"/>
            <a:ext cx="5843587" cy="2305050"/>
          </a:xfrm>
        </p:spPr>
        <p:txBody>
          <a:bodyPr/>
          <a:lstStyle/>
          <a:p>
            <a:pPr algn="ctr" eaLnBrk="1" hangingPunct="1">
              <a:buFont typeface="Wingdings" pitchFamily="2" charset="2"/>
              <a:buNone/>
            </a:pPr>
            <a:r>
              <a:rPr lang="uz-Cyrl-UZ" altLang="ru-RU" sz="4000" smtClean="0">
                <a:solidFill>
                  <a:srgbClr val="0033CC"/>
                </a:solidFill>
                <a:latin typeface="Arial Black" pitchFamily="34" charset="0"/>
              </a:rPr>
              <a:t>ЭЪТИБОРИНГИЗ </a:t>
            </a:r>
          </a:p>
          <a:p>
            <a:pPr algn="ctr" eaLnBrk="1" hangingPunct="1">
              <a:buFont typeface="Wingdings" pitchFamily="2" charset="2"/>
              <a:buNone/>
            </a:pPr>
            <a:r>
              <a:rPr lang="uz-Cyrl-UZ" altLang="ru-RU" sz="4000" smtClean="0">
                <a:solidFill>
                  <a:srgbClr val="0033CC"/>
                </a:solidFill>
                <a:latin typeface="Arial Black" pitchFamily="34" charset="0"/>
              </a:rPr>
              <a:t>У Ч У Н  </a:t>
            </a:r>
          </a:p>
          <a:p>
            <a:pPr algn="ctr" eaLnBrk="1" hangingPunct="1">
              <a:buFont typeface="Wingdings" pitchFamily="2" charset="2"/>
              <a:buNone/>
            </a:pPr>
            <a:r>
              <a:rPr lang="uz-Cyrl-UZ" altLang="ru-RU" sz="4000" smtClean="0">
                <a:solidFill>
                  <a:srgbClr val="0033CC"/>
                </a:solidFill>
                <a:latin typeface="Arial Black" pitchFamily="34" charset="0"/>
              </a:rPr>
              <a:t>РАХМАТ !!!</a:t>
            </a:r>
            <a:endParaRPr lang="ru-RU" altLang="ru-RU" sz="4000" smtClean="0">
              <a:solidFill>
                <a:srgbClr val="0033CC"/>
              </a:solidFill>
              <a:latin typeface="Arial Black" pitchFamily="34" charset="0"/>
            </a:endParaRPr>
          </a:p>
        </p:txBody>
      </p:sp>
      <p:sp>
        <p:nvSpPr>
          <p:cNvPr id="69635" name="Номер слайда 1"/>
          <p:cNvSpPr>
            <a:spLocks noGrp="1"/>
          </p:cNvSpPr>
          <p:nvPr>
            <p:ph type="sldNum" sz="quarter" idx="12"/>
          </p:nvPr>
        </p:nvSpPr>
        <p:spPr bwMode="auto">
          <a:noFill/>
          <a:ln>
            <a:miter lim="800000"/>
            <a:headEnd/>
            <a:tailEnd/>
          </a:ln>
        </p:spPr>
        <p:txBody>
          <a:bodyPr/>
          <a:lstStyle/>
          <a:p>
            <a:fld id="{D0C4D0DB-3525-4F32-B0CB-1DD69DB1C843}" type="slidenum">
              <a:rPr lang="ru-RU" altLang="ru-RU"/>
              <a:pPr/>
              <a:t>19</a:t>
            </a:fld>
            <a:endParaRPr lang="ru-RU" altLang="ru-RU"/>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fd614e654ad825242f7a6ac9e9b5a33a9596f"/>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5.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6.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1719</TotalTime>
  <Words>952</Words>
  <Application>Microsoft Office PowerPoint</Application>
  <PresentationFormat>Экран (4:3)</PresentationFormat>
  <Paragraphs>65</Paragraphs>
  <Slides>19</Slides>
  <Notes>1</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6</vt:i4>
      </vt:variant>
      <vt:variant>
        <vt:lpstr>Заголовки слайдов</vt:lpstr>
      </vt:variant>
      <vt:variant>
        <vt:i4>19</vt:i4>
      </vt:variant>
    </vt:vector>
  </HeadingPairs>
  <TitlesOfParts>
    <vt:vector size="39" baseType="lpstr">
      <vt:lpstr>Arial</vt:lpstr>
      <vt:lpstr>Arial Black</vt:lpstr>
      <vt:lpstr>Calibri</vt:lpstr>
      <vt:lpstr>Century Gothic</vt:lpstr>
      <vt:lpstr>Corbel</vt:lpstr>
      <vt:lpstr>Garamond</vt:lpstr>
      <vt:lpstr>Gill Sans MT</vt:lpstr>
      <vt:lpstr>Time RomanUz</vt:lpstr>
      <vt:lpstr>Times New Roman</vt:lpstr>
      <vt:lpstr>Trebuchet MS</vt:lpstr>
      <vt:lpstr>Verdana</vt:lpstr>
      <vt:lpstr>Wingdings</vt:lpstr>
      <vt:lpstr>Wingdings 2</vt:lpstr>
      <vt:lpstr>Wingdings 3</vt:lpstr>
      <vt:lpstr>Солнцестояние</vt:lpstr>
      <vt:lpstr>Грань</vt:lpstr>
      <vt:lpstr>1_Грань</vt:lpstr>
      <vt:lpstr>2_Грань</vt:lpstr>
      <vt:lpstr>Натуральные материалы</vt:lpstr>
      <vt:lpstr>Сектор</vt:lpstr>
      <vt:lpstr>Андижон қишлоқ хўжалик институти </vt:lpstr>
      <vt:lpstr>Презентация PowerPoint</vt:lpstr>
      <vt:lpstr>Фаннинг аҳамияти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291</cp:revision>
  <dcterms:created xsi:type="dcterms:W3CDTF">2006-02-18T09:24:02Z</dcterms:created>
  <dcterms:modified xsi:type="dcterms:W3CDTF">2018-04-11T00:44:38Z</dcterms:modified>
</cp:coreProperties>
</file>