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2.xml" ContentType="application/vnd.openxmlformats-officedocument.themeOverrid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Override3.xml" ContentType="application/vnd.openxmlformats-officedocument.themeOverrid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Override4.xml" ContentType="application/vnd.openxmlformats-officedocument.themeOverride+xml"/>
  <Override PartName="/ppt/theme/themeOverride5.xml" ContentType="application/vnd.openxmlformats-officedocument.themeOverrid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9.xml" ContentType="application/vnd.openxmlformats-officedocument.theme+xml"/>
  <Override PartName="/ppt/theme/themeOverride6.xml" ContentType="application/vnd.openxmlformats-officedocument.themeOverrid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10.xml" ContentType="application/vnd.openxmlformats-officedocument.theme+xml"/>
  <Override PartName="/ppt/theme/themeOverride7.xml" ContentType="application/vnd.openxmlformats-officedocument.themeOverride+xml"/>
  <Override PartName="/ppt/theme/themeOverride8.xml" ContentType="application/vnd.openxmlformats-officedocument.themeOverride+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11.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2.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13.xml" ContentType="application/vnd.openxmlformats-officedocument.them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1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41" r:id="rId5"/>
    <p:sldMasterId id="2147483870" r:id="rId6"/>
    <p:sldMasterId id="2147483882" r:id="rId7"/>
    <p:sldMasterId id="2147483906" r:id="rId8"/>
    <p:sldMasterId id="2147483918" r:id="rId9"/>
    <p:sldMasterId id="2147483930" r:id="rId10"/>
    <p:sldMasterId id="2147484006" r:id="rId11"/>
    <p:sldMasterId id="2147484008" r:id="rId12"/>
    <p:sldMasterId id="2147484142" r:id="rId13"/>
  </p:sldMasterIdLst>
  <p:notesMasterIdLst>
    <p:notesMasterId r:id="rId45"/>
  </p:notesMasterIdLst>
  <p:sldIdLst>
    <p:sldId id="328" r:id="rId14"/>
    <p:sldId id="329" r:id="rId15"/>
    <p:sldId id="330" r:id="rId16"/>
    <p:sldId id="368" r:id="rId17"/>
    <p:sldId id="369" r:id="rId18"/>
    <p:sldId id="370" r:id="rId19"/>
    <p:sldId id="371" r:id="rId20"/>
    <p:sldId id="386" r:id="rId21"/>
    <p:sldId id="388" r:id="rId22"/>
    <p:sldId id="389" r:id="rId23"/>
    <p:sldId id="392" r:id="rId24"/>
    <p:sldId id="394" r:id="rId25"/>
    <p:sldId id="398" r:id="rId26"/>
    <p:sldId id="399" r:id="rId27"/>
    <p:sldId id="400" r:id="rId28"/>
    <p:sldId id="401" r:id="rId29"/>
    <p:sldId id="402" r:id="rId30"/>
    <p:sldId id="403" r:id="rId31"/>
    <p:sldId id="404" r:id="rId32"/>
    <p:sldId id="405" r:id="rId33"/>
    <p:sldId id="406" r:id="rId34"/>
    <p:sldId id="407" r:id="rId35"/>
    <p:sldId id="408" r:id="rId36"/>
    <p:sldId id="410" r:id="rId37"/>
    <p:sldId id="411" r:id="rId38"/>
    <p:sldId id="412" r:id="rId39"/>
    <p:sldId id="413" r:id="rId40"/>
    <p:sldId id="414" r:id="rId41"/>
    <p:sldId id="415" r:id="rId42"/>
    <p:sldId id="416" r:id="rId43"/>
    <p:sldId id="266" r:id="rId44"/>
  </p:sldIdLst>
  <p:sldSz cx="9144000" cy="6858000" type="screen4x3"/>
  <p:notesSz cx="6858000" cy="9144000"/>
  <p:custDataLst>
    <p:tags r:id="rId46"/>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0066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p:scale>
          <a:sx n="50" d="100"/>
          <a:sy n="50" d="100"/>
        </p:scale>
        <p:origin x="978" y="4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3" Type="http://schemas.openxmlformats.org/officeDocument/2006/relationships/slideMaster" Target="slideMasters/slideMaster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slide" Target="slides/slide16.xml"/><Relationship Id="rId41"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viewProps" Target="viewProps.xml"/><Relationship Id="rId8" Type="http://schemas.openxmlformats.org/officeDocument/2006/relationships/slideMaster" Target="slideMasters/slideMaster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87DE3C-E925-4931-B66D-C158E935BD95}"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ru-RU"/>
        </a:p>
      </dgm:t>
    </dgm:pt>
    <dgm:pt modelId="{5A836EE5-6E86-4FD0-8AF7-5FE68542DD04}">
      <dgm:prSet/>
      <dgm:spPr/>
      <dgm:t>
        <a:bodyPr/>
        <a:lstStyle/>
        <a:p>
          <a:pPr rtl="0"/>
          <a:r>
            <a:rPr lang="ru-RU" b="1" smtClean="0"/>
            <a:t>1. Табиий равишда шамоллатиладиган оддий омборлар.</a:t>
          </a:r>
          <a:endParaRPr lang="ru-RU"/>
        </a:p>
      </dgm:t>
    </dgm:pt>
    <dgm:pt modelId="{F1595A34-7E70-4297-8FD1-3A56FACED183}" type="parTrans" cxnId="{B7EBA944-6B69-4E11-AE97-E3F29E252E7D}">
      <dgm:prSet/>
      <dgm:spPr/>
      <dgm:t>
        <a:bodyPr/>
        <a:lstStyle/>
        <a:p>
          <a:endParaRPr lang="ru-RU"/>
        </a:p>
      </dgm:t>
    </dgm:pt>
    <dgm:pt modelId="{5846DD92-5A78-4069-9113-4742B384E3E3}" type="sibTrans" cxnId="{B7EBA944-6B69-4E11-AE97-E3F29E252E7D}">
      <dgm:prSet/>
      <dgm:spPr/>
      <dgm:t>
        <a:bodyPr/>
        <a:lstStyle/>
        <a:p>
          <a:endParaRPr lang="ru-RU"/>
        </a:p>
      </dgm:t>
    </dgm:pt>
    <dgm:pt modelId="{42833EA8-1706-45C6-BA6D-58A2443C53C2}">
      <dgm:prSet/>
      <dgm:spPr/>
      <dgm:t>
        <a:bodyPr/>
        <a:lstStyle/>
        <a:p>
          <a:pPr rtl="0"/>
          <a:r>
            <a:rPr lang="ru-RU" b="1" smtClean="0"/>
            <a:t>2. Кучли вентилятор воситасида фаол шамоллатиладиган омборлар.</a:t>
          </a:r>
          <a:endParaRPr lang="ru-RU"/>
        </a:p>
      </dgm:t>
    </dgm:pt>
    <dgm:pt modelId="{4652A5AC-E0EE-4061-8228-8816D792BC27}" type="parTrans" cxnId="{0B7A3D2E-A906-4229-8E93-5CCC5146C0CA}">
      <dgm:prSet/>
      <dgm:spPr/>
      <dgm:t>
        <a:bodyPr/>
        <a:lstStyle/>
        <a:p>
          <a:endParaRPr lang="ru-RU"/>
        </a:p>
      </dgm:t>
    </dgm:pt>
    <dgm:pt modelId="{754F8CED-B64F-4E61-8BDC-22E25C592534}" type="sibTrans" cxnId="{0B7A3D2E-A906-4229-8E93-5CCC5146C0CA}">
      <dgm:prSet/>
      <dgm:spPr/>
      <dgm:t>
        <a:bodyPr/>
        <a:lstStyle/>
        <a:p>
          <a:endParaRPr lang="ru-RU"/>
        </a:p>
      </dgm:t>
    </dgm:pt>
    <dgm:pt modelId="{3F339FE6-CA7D-4A09-BB73-4BE1F1CA0DF2}">
      <dgm:prSet/>
      <dgm:spPr/>
      <dgm:t>
        <a:bodyPr/>
        <a:lstStyle/>
        <a:p>
          <a:pPr rtl="0"/>
          <a:r>
            <a:rPr lang="ru-RU" b="1" smtClean="0"/>
            <a:t>3. Совутгичлар (сунъий совутиладиган омборхоналар).</a:t>
          </a:r>
          <a:endParaRPr lang="ru-RU"/>
        </a:p>
      </dgm:t>
    </dgm:pt>
    <dgm:pt modelId="{8EE03512-DC8B-49B2-9A99-1EF48E803C08}" type="parTrans" cxnId="{7296DE3A-3C6E-42EC-ADDA-7BDB70ED323B}">
      <dgm:prSet/>
      <dgm:spPr/>
      <dgm:t>
        <a:bodyPr/>
        <a:lstStyle/>
        <a:p>
          <a:endParaRPr lang="ru-RU"/>
        </a:p>
      </dgm:t>
    </dgm:pt>
    <dgm:pt modelId="{94E844AF-6474-46C4-BF07-EDF26F4992DF}" type="sibTrans" cxnId="{7296DE3A-3C6E-42EC-ADDA-7BDB70ED323B}">
      <dgm:prSet/>
      <dgm:spPr/>
      <dgm:t>
        <a:bodyPr/>
        <a:lstStyle/>
        <a:p>
          <a:endParaRPr lang="ru-RU"/>
        </a:p>
      </dgm:t>
    </dgm:pt>
    <dgm:pt modelId="{5A41FEA0-2E80-4EAF-889F-84E45B5615F6}">
      <dgm:prSet/>
      <dgm:spPr/>
      <dgm:t>
        <a:bodyPr/>
        <a:lstStyle/>
        <a:p>
          <a:pPr rtl="0"/>
          <a:r>
            <a:rPr lang="ru-RU" b="1" smtClean="0"/>
            <a:t>4. Ҳаво атмосфераси назорат қилиб туриладиган совутгичлар </a:t>
          </a:r>
          <a:endParaRPr lang="ru-RU"/>
        </a:p>
      </dgm:t>
    </dgm:pt>
    <dgm:pt modelId="{89A8D781-2100-4C6D-B57D-B7BB73D19BD2}" type="parTrans" cxnId="{646645ED-6343-4952-9749-466E5A428375}">
      <dgm:prSet/>
      <dgm:spPr/>
      <dgm:t>
        <a:bodyPr/>
        <a:lstStyle/>
        <a:p>
          <a:endParaRPr lang="ru-RU"/>
        </a:p>
      </dgm:t>
    </dgm:pt>
    <dgm:pt modelId="{7ED51B37-5C11-4B75-AF91-526A0A2E52A6}" type="sibTrans" cxnId="{646645ED-6343-4952-9749-466E5A428375}">
      <dgm:prSet/>
      <dgm:spPr/>
      <dgm:t>
        <a:bodyPr/>
        <a:lstStyle/>
        <a:p>
          <a:endParaRPr lang="ru-RU"/>
        </a:p>
      </dgm:t>
    </dgm:pt>
    <dgm:pt modelId="{FB4D6D7D-7733-49AE-87A4-4C4596DDF061}" type="pres">
      <dgm:prSet presAssocID="{8187DE3C-E925-4931-B66D-C158E935BD95}" presName="linear" presStyleCnt="0">
        <dgm:presLayoutVars>
          <dgm:animLvl val="lvl"/>
          <dgm:resizeHandles val="exact"/>
        </dgm:presLayoutVars>
      </dgm:prSet>
      <dgm:spPr/>
    </dgm:pt>
    <dgm:pt modelId="{59A09128-105A-4CB0-B18F-6C0111BFF51D}" type="pres">
      <dgm:prSet presAssocID="{5A836EE5-6E86-4FD0-8AF7-5FE68542DD04}" presName="parentText" presStyleLbl="node1" presStyleIdx="0" presStyleCnt="4">
        <dgm:presLayoutVars>
          <dgm:chMax val="0"/>
          <dgm:bulletEnabled val="1"/>
        </dgm:presLayoutVars>
      </dgm:prSet>
      <dgm:spPr/>
    </dgm:pt>
    <dgm:pt modelId="{7F3CAAEC-0E36-4140-B505-A6B5DB2C959E}" type="pres">
      <dgm:prSet presAssocID="{5846DD92-5A78-4069-9113-4742B384E3E3}" presName="spacer" presStyleCnt="0"/>
      <dgm:spPr/>
    </dgm:pt>
    <dgm:pt modelId="{110C5FA4-3F0A-4852-84A3-4E7A4FB2C4F3}" type="pres">
      <dgm:prSet presAssocID="{42833EA8-1706-45C6-BA6D-58A2443C53C2}" presName="parentText" presStyleLbl="node1" presStyleIdx="1" presStyleCnt="4">
        <dgm:presLayoutVars>
          <dgm:chMax val="0"/>
          <dgm:bulletEnabled val="1"/>
        </dgm:presLayoutVars>
      </dgm:prSet>
      <dgm:spPr/>
    </dgm:pt>
    <dgm:pt modelId="{ECC24D5D-8391-4313-AFCE-2AD7C0BEABAD}" type="pres">
      <dgm:prSet presAssocID="{754F8CED-B64F-4E61-8BDC-22E25C592534}" presName="spacer" presStyleCnt="0"/>
      <dgm:spPr/>
    </dgm:pt>
    <dgm:pt modelId="{AC3B07D7-EE66-4DD6-995C-5E3BE9B9A2C4}" type="pres">
      <dgm:prSet presAssocID="{3F339FE6-CA7D-4A09-BB73-4BE1F1CA0DF2}" presName="parentText" presStyleLbl="node1" presStyleIdx="2" presStyleCnt="4">
        <dgm:presLayoutVars>
          <dgm:chMax val="0"/>
          <dgm:bulletEnabled val="1"/>
        </dgm:presLayoutVars>
      </dgm:prSet>
      <dgm:spPr/>
    </dgm:pt>
    <dgm:pt modelId="{341BB71A-A6CC-4A5E-810A-A50BD8C2E896}" type="pres">
      <dgm:prSet presAssocID="{94E844AF-6474-46C4-BF07-EDF26F4992DF}" presName="spacer" presStyleCnt="0"/>
      <dgm:spPr/>
    </dgm:pt>
    <dgm:pt modelId="{214E1998-5BE5-4550-B0F2-08510435CC45}" type="pres">
      <dgm:prSet presAssocID="{5A41FEA0-2E80-4EAF-889F-84E45B5615F6}" presName="parentText" presStyleLbl="node1" presStyleIdx="3" presStyleCnt="4">
        <dgm:presLayoutVars>
          <dgm:chMax val="0"/>
          <dgm:bulletEnabled val="1"/>
        </dgm:presLayoutVars>
      </dgm:prSet>
      <dgm:spPr/>
    </dgm:pt>
  </dgm:ptLst>
  <dgm:cxnLst>
    <dgm:cxn modelId="{B7EBA944-6B69-4E11-AE97-E3F29E252E7D}" srcId="{8187DE3C-E925-4931-B66D-C158E935BD95}" destId="{5A836EE5-6E86-4FD0-8AF7-5FE68542DD04}" srcOrd="0" destOrd="0" parTransId="{F1595A34-7E70-4297-8FD1-3A56FACED183}" sibTransId="{5846DD92-5A78-4069-9113-4742B384E3E3}"/>
    <dgm:cxn modelId="{646645ED-6343-4952-9749-466E5A428375}" srcId="{8187DE3C-E925-4931-B66D-C158E935BD95}" destId="{5A41FEA0-2E80-4EAF-889F-84E45B5615F6}" srcOrd="3" destOrd="0" parTransId="{89A8D781-2100-4C6D-B57D-B7BB73D19BD2}" sibTransId="{7ED51B37-5C11-4B75-AF91-526A0A2E52A6}"/>
    <dgm:cxn modelId="{D2BB0FA7-790D-4961-85DB-CF36C49CE4E7}" type="presOf" srcId="{5A41FEA0-2E80-4EAF-889F-84E45B5615F6}" destId="{214E1998-5BE5-4550-B0F2-08510435CC45}" srcOrd="0" destOrd="0" presId="urn:microsoft.com/office/officeart/2005/8/layout/vList2"/>
    <dgm:cxn modelId="{E08DF83C-30C0-433E-9C08-811D5E64340A}" type="presOf" srcId="{42833EA8-1706-45C6-BA6D-58A2443C53C2}" destId="{110C5FA4-3F0A-4852-84A3-4E7A4FB2C4F3}" srcOrd="0" destOrd="0" presId="urn:microsoft.com/office/officeart/2005/8/layout/vList2"/>
    <dgm:cxn modelId="{7296DE3A-3C6E-42EC-ADDA-7BDB70ED323B}" srcId="{8187DE3C-E925-4931-B66D-C158E935BD95}" destId="{3F339FE6-CA7D-4A09-BB73-4BE1F1CA0DF2}" srcOrd="2" destOrd="0" parTransId="{8EE03512-DC8B-49B2-9A99-1EF48E803C08}" sibTransId="{94E844AF-6474-46C4-BF07-EDF26F4992DF}"/>
    <dgm:cxn modelId="{7681F5BA-1D9B-4F8A-BEE1-7870FB168E94}" type="presOf" srcId="{5A836EE5-6E86-4FD0-8AF7-5FE68542DD04}" destId="{59A09128-105A-4CB0-B18F-6C0111BFF51D}" srcOrd="0" destOrd="0" presId="urn:microsoft.com/office/officeart/2005/8/layout/vList2"/>
    <dgm:cxn modelId="{0B7A3D2E-A906-4229-8E93-5CCC5146C0CA}" srcId="{8187DE3C-E925-4931-B66D-C158E935BD95}" destId="{42833EA8-1706-45C6-BA6D-58A2443C53C2}" srcOrd="1" destOrd="0" parTransId="{4652A5AC-E0EE-4061-8228-8816D792BC27}" sibTransId="{754F8CED-B64F-4E61-8BDC-22E25C592534}"/>
    <dgm:cxn modelId="{A6AD6190-A3EC-4D84-8181-7E19B3B5D188}" type="presOf" srcId="{3F339FE6-CA7D-4A09-BB73-4BE1F1CA0DF2}" destId="{AC3B07D7-EE66-4DD6-995C-5E3BE9B9A2C4}" srcOrd="0" destOrd="0" presId="urn:microsoft.com/office/officeart/2005/8/layout/vList2"/>
    <dgm:cxn modelId="{706B462A-3361-4A86-BF92-EACFDC5DE2BD}" type="presOf" srcId="{8187DE3C-E925-4931-B66D-C158E935BD95}" destId="{FB4D6D7D-7733-49AE-87A4-4C4596DDF061}" srcOrd="0" destOrd="0" presId="urn:microsoft.com/office/officeart/2005/8/layout/vList2"/>
    <dgm:cxn modelId="{229B1032-74CE-4BA5-9ABD-5DB07BFFB04C}" type="presParOf" srcId="{FB4D6D7D-7733-49AE-87A4-4C4596DDF061}" destId="{59A09128-105A-4CB0-B18F-6C0111BFF51D}" srcOrd="0" destOrd="0" presId="urn:microsoft.com/office/officeart/2005/8/layout/vList2"/>
    <dgm:cxn modelId="{D39EF764-B6D6-43FC-9CC4-E69EF14BC891}" type="presParOf" srcId="{FB4D6D7D-7733-49AE-87A4-4C4596DDF061}" destId="{7F3CAAEC-0E36-4140-B505-A6B5DB2C959E}" srcOrd="1" destOrd="0" presId="urn:microsoft.com/office/officeart/2005/8/layout/vList2"/>
    <dgm:cxn modelId="{D9465AD9-AA4A-467D-BB79-52DA3132CF56}" type="presParOf" srcId="{FB4D6D7D-7733-49AE-87A4-4C4596DDF061}" destId="{110C5FA4-3F0A-4852-84A3-4E7A4FB2C4F3}" srcOrd="2" destOrd="0" presId="urn:microsoft.com/office/officeart/2005/8/layout/vList2"/>
    <dgm:cxn modelId="{D262306D-F005-4745-BC9C-E174B3B5E677}" type="presParOf" srcId="{FB4D6D7D-7733-49AE-87A4-4C4596DDF061}" destId="{ECC24D5D-8391-4313-AFCE-2AD7C0BEABAD}" srcOrd="3" destOrd="0" presId="urn:microsoft.com/office/officeart/2005/8/layout/vList2"/>
    <dgm:cxn modelId="{3C9B358B-BCF2-492C-88CB-9F89B5DD0356}" type="presParOf" srcId="{FB4D6D7D-7733-49AE-87A4-4C4596DDF061}" destId="{AC3B07D7-EE66-4DD6-995C-5E3BE9B9A2C4}" srcOrd="4" destOrd="0" presId="urn:microsoft.com/office/officeart/2005/8/layout/vList2"/>
    <dgm:cxn modelId="{606C6603-62C5-4E26-8CD9-1E6D3362444E}" type="presParOf" srcId="{FB4D6D7D-7733-49AE-87A4-4C4596DDF061}" destId="{341BB71A-A6CC-4A5E-810A-A50BD8C2E896}" srcOrd="5" destOrd="0" presId="urn:microsoft.com/office/officeart/2005/8/layout/vList2"/>
    <dgm:cxn modelId="{F064B0E0-E63F-4621-8292-DF615793604E}" type="presParOf" srcId="{FB4D6D7D-7733-49AE-87A4-4C4596DDF061}" destId="{214E1998-5BE5-4550-B0F2-08510435CC4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09128-105A-4CB0-B18F-6C0111BFF51D}">
      <dsp:nvSpPr>
        <dsp:cNvPr id="0" name=""/>
        <dsp:cNvSpPr/>
      </dsp:nvSpPr>
      <dsp:spPr>
        <a:xfrm>
          <a:off x="0" y="82216"/>
          <a:ext cx="8318500" cy="50368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ru-RU" sz="2100" b="1" kern="1200" smtClean="0"/>
            <a:t>1. Табиий равишда шамоллатиладиган оддий омборлар.</a:t>
          </a:r>
          <a:endParaRPr lang="ru-RU" sz="2100" kern="1200"/>
        </a:p>
      </dsp:txBody>
      <dsp:txXfrm>
        <a:off x="24588" y="106804"/>
        <a:ext cx="8269324" cy="454509"/>
      </dsp:txXfrm>
    </dsp:sp>
    <dsp:sp modelId="{110C5FA4-3F0A-4852-84A3-4E7A4FB2C4F3}">
      <dsp:nvSpPr>
        <dsp:cNvPr id="0" name=""/>
        <dsp:cNvSpPr/>
      </dsp:nvSpPr>
      <dsp:spPr>
        <a:xfrm>
          <a:off x="0" y="646381"/>
          <a:ext cx="8318500" cy="503685"/>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ru-RU" sz="2100" b="1" kern="1200" smtClean="0"/>
            <a:t>2. Кучли вентилятор воситасида фаол шамоллатиладиган омборлар.</a:t>
          </a:r>
          <a:endParaRPr lang="ru-RU" sz="2100" kern="1200"/>
        </a:p>
      </dsp:txBody>
      <dsp:txXfrm>
        <a:off x="24588" y="670969"/>
        <a:ext cx="8269324" cy="454509"/>
      </dsp:txXfrm>
    </dsp:sp>
    <dsp:sp modelId="{AC3B07D7-EE66-4DD6-995C-5E3BE9B9A2C4}">
      <dsp:nvSpPr>
        <dsp:cNvPr id="0" name=""/>
        <dsp:cNvSpPr/>
      </dsp:nvSpPr>
      <dsp:spPr>
        <a:xfrm>
          <a:off x="0" y="1210545"/>
          <a:ext cx="8318500" cy="503685"/>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ru-RU" sz="2100" b="1" kern="1200" smtClean="0"/>
            <a:t>3. Совутгичлар (сунъий совутиладиган омборхоналар).</a:t>
          </a:r>
          <a:endParaRPr lang="ru-RU" sz="2100" kern="1200"/>
        </a:p>
      </dsp:txBody>
      <dsp:txXfrm>
        <a:off x="24588" y="1235133"/>
        <a:ext cx="8269324" cy="454509"/>
      </dsp:txXfrm>
    </dsp:sp>
    <dsp:sp modelId="{214E1998-5BE5-4550-B0F2-08510435CC45}">
      <dsp:nvSpPr>
        <dsp:cNvPr id="0" name=""/>
        <dsp:cNvSpPr/>
      </dsp:nvSpPr>
      <dsp:spPr>
        <a:xfrm>
          <a:off x="0" y="1774711"/>
          <a:ext cx="8318500" cy="503685"/>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ru-RU" sz="2100" b="1" kern="1200" smtClean="0"/>
            <a:t>4. Ҳаво атмосфераси назорат қилиб туриладиган совутгичлар </a:t>
          </a:r>
          <a:endParaRPr lang="ru-RU" sz="2100" kern="1200"/>
        </a:p>
      </dsp:txBody>
      <dsp:txXfrm>
        <a:off x="24588" y="1799299"/>
        <a:ext cx="8269324" cy="45450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a:defRPr/>
            </a:pPr>
            <a:fld id="{96999487-8B2A-4C41-8EE8-527F2B063A7D}" type="datetimeFigureOut">
              <a:rPr lang="ru-RU"/>
              <a:pPr>
                <a:defRPr/>
              </a:pPr>
              <a:t>11.04.2018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vl1pPr>
          </a:lstStyle>
          <a:p>
            <a:pPr>
              <a:defRPr/>
            </a:pPr>
            <a:fld id="{E48169D8-4DE0-44F1-A17A-3C3D7134C1AF}" type="slidenum">
              <a:rPr lang="ru-RU"/>
              <a:pPr>
                <a:defRPr/>
              </a:pPr>
              <a:t>‹#›</a:t>
            </a:fld>
            <a:endParaRPr lang="ru-RU"/>
          </a:p>
        </p:txBody>
      </p:sp>
    </p:spTree>
    <p:extLst>
      <p:ext uri="{BB962C8B-B14F-4D97-AF65-F5344CB8AC3E}">
        <p14:creationId xmlns:p14="http://schemas.microsoft.com/office/powerpoint/2010/main" val="105835606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Образ слайда 1"/>
          <p:cNvSpPr>
            <a:spLocks noGrp="1" noRot="1" noChangeAspect="1"/>
          </p:cNvSpPr>
          <p:nvPr>
            <p:ph type="sldImg"/>
          </p:nvPr>
        </p:nvSpPr>
        <p:spPr bwMode="auto">
          <a:noFill/>
          <a:ln>
            <a:solidFill>
              <a:srgbClr val="000000"/>
            </a:solidFill>
            <a:miter lim="800000"/>
            <a:headEnd/>
            <a:tailEnd/>
          </a:ln>
        </p:spPr>
      </p:sp>
      <p:sp>
        <p:nvSpPr>
          <p:cNvPr id="147458"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147459"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42C53F3-36C6-415C-B418-6153D20A1411}" type="slidenum">
              <a:rPr lang="ru-RU">
                <a:solidFill>
                  <a:srgbClr val="000000"/>
                </a:solidFill>
              </a:rPr>
              <a:pPr/>
              <a:t>9</a:t>
            </a:fld>
            <a:endParaRPr lang="ru-RU">
              <a:solidFill>
                <a:srgbClr val="000000"/>
              </a:solidFill>
            </a:endParaRPr>
          </a:p>
        </p:txBody>
      </p:sp>
    </p:spTree>
    <p:extLst>
      <p:ext uri="{BB962C8B-B14F-4D97-AF65-F5344CB8AC3E}">
        <p14:creationId xmlns:p14="http://schemas.microsoft.com/office/powerpoint/2010/main" val="1959360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slideMaster" Target="../slideMasters/slideMaster9.xml"/><Relationship Id="rId1" Type="http://schemas.openxmlformats.org/officeDocument/2006/relationships/themeOverride" Target="../theme/themeOverride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Master" Target="../slideMasters/slideMaster13.xml"/><Relationship Id="rId1" Type="http://schemas.openxmlformats.org/officeDocument/2006/relationships/themeOverride" Target="../theme/themeOverride9.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slideMaster" Target="../slideMasters/slideMaster13.xml"/><Relationship Id="rId1" Type="http://schemas.openxmlformats.org/officeDocument/2006/relationships/themeOverride" Target="../theme/themeOverride10.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slideMaster" Target="../slideMasters/slideMaster13.xml"/><Relationship Id="rId1" Type="http://schemas.openxmlformats.org/officeDocument/2006/relationships/themeOverride" Target="../theme/themeOverride11.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0"/>
              <a:ext cx="1859" cy="3630"/>
              <a:chOff x="3007" y="773"/>
              <a:chExt cx="1859" cy="3630"/>
            </a:xfrm>
          </p:grpSpPr>
          <p:sp>
            <p:nvSpPr>
              <p:cNvPr id="39" name="Freeform 4"/>
              <p:cNvSpPr>
                <a:spLocks/>
              </p:cNvSpPr>
              <p:nvPr userDrawn="1"/>
            </p:nvSpPr>
            <p:spPr bwMode="ltGray">
              <a:xfrm rot="12185230" flipV="1">
                <a:off x="3533" y="773"/>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2"/>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2"/>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0"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0" y="1323"/>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7"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2"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1"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5"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3"/>
              <a:ext cx="500" cy="500"/>
              <a:chOff x="1727" y="871"/>
              <a:chExt cx="129" cy="156"/>
            </a:xfrm>
          </p:grpSpPr>
          <p:sp>
            <p:nvSpPr>
              <p:cNvPr id="30" name="Freeform 26"/>
              <p:cNvSpPr>
                <a:spLocks/>
              </p:cNvSpPr>
              <p:nvPr userDrawn="1"/>
            </p:nvSpPr>
            <p:spPr bwMode="ltGray">
              <a:xfrm>
                <a:off x="1727" y="871"/>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9"/>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2"/>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3"/>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3"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B25448C6-DA5A-461E-BE22-A7701DF2AB2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6C85ED3-8800-4A22-94A9-C93CE0FC73C1}"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3DD2BE2-09FE-44F5-B91C-457D08B3BEEE}"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3FBC843-1733-40F3-B8FD-0EDAD672C07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574AF98A-3DB2-410E-B22D-7755C0D1F4D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ACAFC413-B368-4347-A08E-94DD6E88C1C8}"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3E1378F-60FC-4029-B013-BC110BEE055A}"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3417C027-ACC4-42B0-A73C-B9F0D175E608}"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95EF0E1-B718-447C-9DD7-F204CE67F65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EEF834E-7A11-44F9-8544-727CE6E7D8C5}"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BA9C592-613E-4AB6-A250-F8530D0BF189}"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a:defRPr/>
            </a:pPr>
            <a:endParaRPr lang="en-US"/>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76969FD9-2D21-41DD-8CFB-36128A5DFF3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79356CC6-56EC-46CD-84E1-220DF85143D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1B09A39C-B699-4188-9CFC-5098F42294E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0CA12255-CD56-4133-9961-6F282A71A27B}"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FF0E3CA-8BBD-4999-B81C-592A6163EDAB}"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D83CE1AF-9A0A-4144-BFFA-B571BA4481A2}"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C06741D9-2B42-4511-8373-A054C8075B60}"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7782DEE1-D853-4C9C-889C-3CF7058AFEE6}"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6" name="Прямоугольник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4475D5AE-CCA6-4322-B6B8-1B6763DDE51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0C2198E0-2376-41EC-8ADE-0649694B8E34}"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634187C8-4CA3-4F71-B386-00B83FE250EC}"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9D550FF-ED70-4902-A19A-693EC73A1C5C}" type="datetimeFigureOut">
              <a:rPr lang="en-US"/>
              <a:pPr>
                <a:defRPr/>
              </a:pPr>
              <a:t>4/11/2018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D848AC65-ABAC-44CF-AE94-12F45FB8BB24}"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2D43A3A4-E539-4439-9D47-06F4DBC30193}" type="datetimeFigureOut">
              <a:rPr lang="en-US"/>
              <a:pPr>
                <a:defRPr/>
              </a:pPr>
              <a:t>4/11/2018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3EB37BC-D842-4497-B428-B40654302210}"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71F993C-B025-48F6-9397-6D81E5F7FEC6}" type="datetimeFigureOut">
              <a:rPr lang="en-US"/>
              <a:pPr>
                <a:defRPr/>
              </a:pPr>
              <a:t>4/11/2018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829062-6837-4594-8EE3-130147D1331C}"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CBA451B5-0480-4196-8C59-E6CA7535DD38}" type="datetimeFigureOut">
              <a:rPr lang="en-US"/>
              <a:pPr>
                <a:defRPr/>
              </a:pPr>
              <a:t>4/11/2018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3952FDC-A26D-4E63-9C31-3759C60EF125}"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81936C77-A4F1-4984-9157-AE1F61D4D74B}" type="datetimeFigureOut">
              <a:rPr lang="en-US"/>
              <a:pPr>
                <a:defRPr/>
              </a:pPr>
              <a:t>4/11/2018</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417B3FE5-1EF2-4F02-B473-DE46E7419284}"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1A1DC7C-49B7-4941-8249-6C6641C92F31}" type="datetimeFigureOut">
              <a:rPr lang="en-US"/>
              <a:pPr>
                <a:defRPr/>
              </a:pPr>
              <a:t>4/11/2018</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ECBA143-459A-49E1-8524-36B0AFAFF995}"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A1283AC0-922F-4B8E-A16D-8E68AEEACBC9}" type="datetimeFigureOut">
              <a:rPr lang="en-US"/>
              <a:pPr>
                <a:defRPr/>
              </a:pPr>
              <a:t>4/11/2018</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A5FD5F8A-E987-47A4-BC17-6285E2407A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E8173680-8ABB-4D01-BFA6-846EF7EB3C3B}" type="datetimeFigureOut">
              <a:rPr lang="en-US"/>
              <a:pPr>
                <a:defRPr/>
              </a:pPr>
              <a:t>4/11/2018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C1475FE-9174-498F-900C-227E0704178A}"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3EE122F-A517-42FB-8CED-D699F26911E9}" type="datetimeFigureOut">
              <a:rPr lang="en-US"/>
              <a:pPr>
                <a:defRPr/>
              </a:pPr>
              <a:t>4/11/2018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5A5EE0-4D5D-404A-9C54-D38591262EC4}"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615AB2C-4C68-451F-B4C4-AB849F5B94E5}" type="datetimeFigureOut">
              <a:rPr lang="en-US"/>
              <a:pPr>
                <a:defRPr/>
              </a:pPr>
              <a:t>4/11/2018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9F5AE113-D624-47E6-B472-C6CBCBE4A5B8}"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92A9D91D-F0A2-4EE8-BE71-6A7F776E8931}" type="datetimeFigureOut">
              <a:rPr lang="en-US"/>
              <a:pPr>
                <a:defRPr/>
              </a:pPr>
              <a:t>4/11/2018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2F3C86B-29C8-404C-9961-86EF4B93DC8E}"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4AFCEA8E-8492-4AF1-B27E-47460E7FC78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67E0E81F-DF9F-4F20-B3B4-7CA75799FE9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8C038BC-95EE-4718-A270-0DBE5AC592C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191AE0C6-8E7B-48E0-9E51-54839C389741}" type="slidenum">
              <a:rPr lang="ru-RU"/>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9DAE48E2-F6D9-4307-A9EC-B7BC653E24A5}" type="slidenum">
              <a:rPr lang="ru-RU"/>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BB502F7E-38FA-43C9-96C4-0F84D2B3BFA4}" type="slidenum">
              <a:rPr lang="ru-RU"/>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40B9F972-16B4-47C2-AAE0-4CEEBBEFC7FA}" type="slidenum">
              <a:rPr lang="ru-RU"/>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9BB3C24C-C4D8-40A4-920D-04EC9AE121E6}" type="slidenum">
              <a:rPr lang="ru-RU"/>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EC3FCB3-3A41-4CC4-B6EC-1E6728A94AF1}" type="slidenum">
              <a:rPr lang="ru-RU"/>
              <a:pPr>
                <a:defRPr/>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4CB854CC-86F8-4BD6-B794-46B5C0A064FB}" type="slidenum">
              <a:rPr lang="ru-RU"/>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14E2B82-D081-45B0-A252-89D428F75D64}" type="slidenum">
              <a:rPr lang="ru-RU"/>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smtClean="0">
                <a:solidFill>
                  <a:srgbClr val="FFFFFF"/>
                </a:solidFill>
              </a:defRPr>
            </a:lvl1pPr>
          </a:lstStyle>
          <a:p>
            <a:pPr>
              <a:defRPr/>
            </a:pPr>
            <a:fld id="{C981BD58-223D-4816-B7E1-0BA9792CAB6D}"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D524CD5-419B-4DC7-A023-2AB0CC7546F6}"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3C697E61-07B3-46AE-B14C-B7F65BC46C4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6621ACD9-EF86-4212-BD7D-5BF7438393DF}" type="slidenum">
              <a:rPr lang="ru-RU"/>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B50B8925-950D-4ED9-AF2D-DBDF0CC566DF}" type="slidenum">
              <a:rPr lang="ru-RU"/>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62C9BC56-6F72-403F-9D2E-B1FFB014C3BC}" type="slidenum">
              <a:rPr lang="ru-RU"/>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631DAF1B-31D5-4632-B085-9BFB733ED098}" type="slidenum">
              <a:rPr lang="ru-RU"/>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068E9546-C1DD-4FDF-A6E8-2988E71545DF}" type="slidenum">
              <a:rPr lang="ru-RU"/>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E3F06C60-9385-4693-80F7-08E7656202F8}" type="slidenum">
              <a:rPr lang="ru-RU"/>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4BC12A3-6ECB-4578-B8EB-4AA1ED1810B6}" type="slidenum">
              <a:rPr lang="ru-RU"/>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5614149-8F4A-4339-B76F-4BB125255862}" type="slidenum">
              <a:rPr lang="ru-RU"/>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3FC2D047-840E-46B9-A502-C028DBB5B680}" type="slidenum">
              <a:rPr lang="ru-RU"/>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ADF35760-4CD1-452B-BD3D-632041C3A61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91517E6-0914-4236-B0EB-E6CA7DDD10E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A823F6F0-C505-4585-8826-C7F2AF6A8D44}" type="slidenum">
              <a:rPr lang="ru-RU"/>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7630EE49-CDD7-4212-A5C0-81DA5B967545}" type="slidenum">
              <a:rPr lang="ru-RU"/>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552946F1-741E-486F-8F93-4212C20FBBDC}" type="slidenum">
              <a:rPr lang="ru-RU"/>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8B3F525F-ECD9-44EC-A74B-4774812470AD}" type="slidenum">
              <a:rPr lang="ru-RU"/>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9FD8B68-79B6-4346-B671-D06C9F597299}" type="slidenum">
              <a:rPr lang="ru-RU"/>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8DF04BC-344F-4DF8-A7C0-C128F88C8806}" type="slidenum">
              <a:rPr lang="ru-RU"/>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20DAD0D9-DAB4-4464-A406-96257EB2B20C}" type="slidenum">
              <a:rPr lang="ru-RU"/>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571B47A-875B-49DE-B832-A996115BEED9}" type="slidenum">
              <a:rPr lang="ru-RU"/>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578841F8-163B-41A9-8316-8B00741C868F}"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FA22C95-12CB-4EBA-BA45-D47E5FAEFBC1}"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E54D3F13-AD2C-4CF8-829D-BF3052442C0E}"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6BA74FAC-DB40-47DB-98CE-00DBDAD4B4A1}" type="slidenum">
              <a:rPr lang="ru-RU"/>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E0B1F97E-7948-44FF-88D1-75D904C1AED8}"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D83F172-1930-4C4B-99C8-505C5AAD5A07}"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F7918DD7-863A-4DA1-B0C4-F81064BBEF40}"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2F840DC-A6E4-41DC-AF62-6B852BF2AD44}"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4116BC5-0494-4FC4-A79B-3512C5373F7E}"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F8F1B05-EBEC-465A-9BFA-5EC489DF8610}"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1A28DFCF-A08A-4425-BCD5-8028171EFE0F}" type="slidenum">
              <a:rPr lang="ru-RU"/>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E157999C-801F-4D6F-B359-A9E952D39CBD}" type="slidenum">
              <a:rPr lang="ru-RU"/>
              <a:pPr>
                <a:defRPr/>
              </a:pPr>
              <a:t>‹#›</a:t>
            </a:fld>
            <a:endParaRPr lang="ru-RU"/>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9A74AD43-4AC1-4E04-ABDF-43C0560FE8DE}"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12FB6FE4-E376-43D4-B8C7-325D4AF85245}" type="slidenum">
              <a:rPr lang="ru-RU"/>
              <a:pPr>
                <a:defRPr/>
              </a:pPr>
              <a:t>‹#›</a:t>
            </a:fld>
            <a:endParaRPr 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8E89BAE2-A771-439C-9B8E-82AC7166B752}" type="slidenum">
              <a:rPr lang="ru-RU"/>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A965969A-0EBB-43E9-85E4-C06130580B6D}" type="slidenum">
              <a:rPr lang="ru-RU"/>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10A90A9F-0697-4D72-A2D0-6909F294C061}" type="slidenum">
              <a:rPr lang="ru-RU"/>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551A3B2C-71FE-474B-BE75-9444911C579B}" type="slidenum">
              <a:rPr lang="ru-RU"/>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FCA2684D-177C-47DE-B8A0-3F6CAAA72F3B}" type="slidenum">
              <a:rPr lang="ru-RU"/>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rgbClr val="3891A7"/>
              </a:buClr>
              <a:buSzPct val="80000"/>
              <a:buFont typeface="Wingdings 2"/>
              <a:buNone/>
              <a:defRPr/>
            </a:pPr>
            <a:endParaRPr lang="en-US" sz="3200">
              <a:solidFill>
                <a:prstClr val="black"/>
              </a:solidFill>
              <a:latin typeface="Gill Sans M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solidFill>
                <a:prstClr val="white"/>
              </a:solidFill>
            </a:endParaRPr>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56C9BEBD-2D0C-42B7-A1D0-878037C386B9}" type="slidenum">
              <a:rPr lang="ru-RU"/>
              <a:pPr>
                <a:defRPr/>
              </a:pPr>
              <a:t>‹#›</a:t>
            </a:fld>
            <a:endParaRPr 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87100D09-94A3-44D3-A297-50006D472664}" type="slidenum">
              <a:rPr lang="ru-RU"/>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B9FC8320-E31F-4FE0-84CD-B2C58EACBAA2}" type="slidenum">
              <a:rPr lang="ru-RU"/>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FB41D9C2-70A4-49E8-967E-49FDF1F71B3A}" type="slidenum">
              <a:rPr lang="ru-RU"/>
              <a:pPr>
                <a:defRPr/>
              </a:pPr>
              <a:t>‹#›</a:t>
            </a:fld>
            <a:endParaRPr lang="ru-RU"/>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04DA9360-A406-4755-AFA0-97335BAC2A4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5C3B05E8-099F-4076-B635-52E0913C66A9}" type="slidenum">
              <a:rPr lang="ru-RU"/>
              <a:pPr>
                <a:defRPr/>
              </a:pPr>
              <a:t>‹#›</a:t>
            </a:fld>
            <a:endParaRPr lang="ru-RU"/>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51D66868-AEEB-435B-92CA-9CA291F4F417}" type="slidenum">
              <a:rPr lang="ru-RU"/>
              <a:pPr>
                <a:defRPr/>
              </a:pPr>
              <a:t>‹#›</a:t>
            </a:fld>
            <a:endParaRPr lang="ru-RU"/>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1AB4A61A-89C1-4430-8306-CC9B371612E8}" type="slidenum">
              <a:rPr lang="ru-RU"/>
              <a:pPr>
                <a:defRPr/>
              </a:pPr>
              <a:t>‹#›</a:t>
            </a:fld>
            <a:endParaRPr lang="ru-RU"/>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F8B8EBDC-FEC4-4CA5-A81A-69A7692F3ADD}" type="slidenum">
              <a:rPr lang="ru-RU"/>
              <a:pPr>
                <a:defRPr/>
              </a:pPr>
              <a:t>‹#›</a:t>
            </a:fld>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5D0CF304-6948-41CF-942A-CA01CA2EE808}" type="slidenum">
              <a:rPr lang="ru-RU"/>
              <a:pPr>
                <a:defRPr/>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64E4838-A755-4A10-A463-3FED9E93F5B2}" type="slidenum">
              <a:rPr lang="ru-RU"/>
              <a:pPr>
                <a:defRPr/>
              </a:pPr>
              <a:t>‹#›</a:t>
            </a:fld>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20C677-7277-4DAE-8B71-4D48BD3276B9}" type="slidenum">
              <a:rPr lang="ru-RU"/>
              <a:pPr>
                <a:defRPr/>
              </a:pPr>
              <a:t>‹#›</a:t>
            </a:fld>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6B52BEF-7C4F-48DB-9B89-875E0739A7E6}" type="slidenum">
              <a:rPr lang="ru-RU"/>
              <a:pPr>
                <a:defRPr/>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785A65C3-21FF-42EF-BBF0-39A9568EB7D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CED3EF4-BD6F-43E7-930A-14436676AE14}"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AAF6B151-A40B-451E-9178-5A65213FB92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FC097151-2EC4-472A-9B5E-A180490F9CA7}" type="slidenum">
              <a:rPr lang="ru-RU"/>
              <a:pPr>
                <a:defRPr/>
              </a:pPr>
              <a:t>‹#›</a:t>
            </a:fld>
            <a:endParaRPr lang="ru-RU"/>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6EB990B4-712E-401B-A8AB-1E1BB0A8C531}" type="slidenum">
              <a:rPr lang="ru-RU"/>
              <a:pPr>
                <a:defRPr/>
              </a:pPr>
              <a:t>‹#›</a:t>
            </a:fld>
            <a:endParaRPr lang="ru-RU"/>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9429E47-CB8B-4413-9F1C-D4BB5BE68E98}" type="slidenum">
              <a:rPr lang="ru-RU"/>
              <a:pPr>
                <a:defRPr/>
              </a:pPr>
              <a:t>‹#›</a:t>
            </a:fld>
            <a:endParaRPr lang="ru-RU"/>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97B53634-4338-4B96-84EA-D2B16CE9A97F}" type="slidenum">
              <a:rPr lang="ru-RU"/>
              <a:pPr>
                <a:defRPr/>
              </a:pPr>
              <a:t>‹#›</a:t>
            </a:fld>
            <a:endParaRPr lang="ru-RU"/>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92C1D9-985F-4F22-BE08-51B99B04FA65}" type="slidenum">
              <a:rPr lang="ru-RU"/>
              <a:pPr>
                <a:defRPr/>
              </a:pPr>
              <a:t>‹#›</a:t>
            </a:fld>
            <a:endParaRPr lang="ru-RU"/>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2F6862A7-478C-4F98-8355-26541EDB5AD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E172AE-22C6-4C90-82EB-11A996D32251}" type="slidenum">
              <a:rPr lang="ru-RU"/>
              <a:pPr>
                <a:defRPr/>
              </a:pPr>
              <a:t>‹#›</a:t>
            </a:fld>
            <a:endParaRPr lang="ru-RU"/>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BB6EED-BEB6-421B-BC77-3EC35BF59048}" type="slidenum">
              <a:rPr lang="ru-RU"/>
              <a:pPr>
                <a:defRPr/>
              </a:pPr>
              <a:t>‹#›</a:t>
            </a:fld>
            <a:endParaRPr lang="ru-RU"/>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21538" name="Group 2"/>
          <p:cNvGrpSpPr>
            <a:grpSpLocks/>
          </p:cNvGrpSpPr>
          <p:nvPr/>
        </p:nvGrpSpPr>
        <p:grpSpPr bwMode="auto">
          <a:xfrm>
            <a:off x="0" y="0"/>
            <a:ext cx="8763000" cy="5943600"/>
            <a:chOff x="0" y="0"/>
            <a:chExt cx="5520" cy="3744"/>
          </a:xfrm>
        </p:grpSpPr>
        <p:sp>
          <p:nvSpPr>
            <p:cNvPr id="321539"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endParaRPr lang="ru-RU" sz="2400">
                <a:latin typeface="Times New Roman" pitchFamily="18" charset="0"/>
              </a:endParaRPr>
            </a:p>
          </p:txBody>
        </p:sp>
        <p:grpSp>
          <p:nvGrpSpPr>
            <p:cNvPr id="321540" name="Group 4"/>
            <p:cNvGrpSpPr>
              <a:grpSpLocks/>
            </p:cNvGrpSpPr>
            <p:nvPr userDrawn="1"/>
          </p:nvGrpSpPr>
          <p:grpSpPr bwMode="auto">
            <a:xfrm>
              <a:off x="0" y="2208"/>
              <a:ext cx="5520" cy="1536"/>
              <a:chOff x="0" y="2208"/>
              <a:chExt cx="5520" cy="1536"/>
            </a:xfrm>
          </p:grpSpPr>
          <p:sp>
            <p:nvSpPr>
              <p:cNvPr id="321541"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2"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3"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endParaRPr lang="ru-RU"/>
              </a:p>
            </p:txBody>
          </p:sp>
        </p:grpSp>
        <p:grpSp>
          <p:nvGrpSpPr>
            <p:cNvPr id="321544" name="Group 8"/>
            <p:cNvGrpSpPr>
              <a:grpSpLocks/>
            </p:cNvGrpSpPr>
            <p:nvPr userDrawn="1"/>
          </p:nvGrpSpPr>
          <p:grpSpPr bwMode="auto">
            <a:xfrm>
              <a:off x="400" y="336"/>
              <a:ext cx="5088" cy="192"/>
              <a:chOff x="400" y="336"/>
              <a:chExt cx="5088" cy="192"/>
            </a:xfrm>
          </p:grpSpPr>
          <p:sp>
            <p:nvSpPr>
              <p:cNvPr id="321545"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6"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endParaRPr lang="ru-RU"/>
              </a:p>
            </p:txBody>
          </p:sp>
        </p:grpSp>
      </p:grpSp>
      <p:sp>
        <p:nvSpPr>
          <p:cNvPr id="321547" name="Rectangle 11"/>
          <p:cNvSpPr>
            <a:spLocks noGrp="1" noChangeArrowheads="1"/>
          </p:cNvSpPr>
          <p:nvPr>
            <p:ph type="ctrTitle"/>
          </p:nvPr>
        </p:nvSpPr>
        <p:spPr>
          <a:xfrm>
            <a:off x="2057400" y="1143000"/>
            <a:ext cx="6629400" cy="2209800"/>
          </a:xfrm>
        </p:spPr>
        <p:txBody>
          <a:bodyPr/>
          <a:lstStyle>
            <a:lvl1pPr>
              <a:defRPr sz="4800"/>
            </a:lvl1pPr>
          </a:lstStyle>
          <a:p>
            <a:r>
              <a:rPr lang="ru-RU"/>
              <a:t>Образец заголовка</a:t>
            </a:r>
          </a:p>
        </p:txBody>
      </p:sp>
      <p:sp>
        <p:nvSpPr>
          <p:cNvPr id="321548"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ru-RU"/>
              <a:t>Образец подзаголовка</a:t>
            </a:r>
          </a:p>
        </p:txBody>
      </p:sp>
      <p:sp>
        <p:nvSpPr>
          <p:cNvPr id="321549" name="Rectangle 13"/>
          <p:cNvSpPr>
            <a:spLocks noGrp="1" noChangeArrowheads="1"/>
          </p:cNvSpPr>
          <p:nvPr>
            <p:ph type="dt" sz="half" idx="2"/>
          </p:nvPr>
        </p:nvSpPr>
        <p:spPr>
          <a:xfrm>
            <a:off x="912813" y="6251575"/>
            <a:ext cx="1905000" cy="457200"/>
          </a:xfrm>
        </p:spPr>
        <p:txBody>
          <a:bodyPr/>
          <a:lstStyle>
            <a:lvl1pPr>
              <a:defRPr/>
            </a:lvl1pPr>
          </a:lstStyle>
          <a:p>
            <a:fld id="{47E64820-3B77-498B-A8F4-6822BB236170}" type="datetimeFigureOut">
              <a:rPr lang="ru-RU"/>
              <a:pPr/>
              <a:t>11.04.2018</a:t>
            </a:fld>
            <a:endParaRPr lang="ru-RU"/>
          </a:p>
        </p:txBody>
      </p:sp>
      <p:sp>
        <p:nvSpPr>
          <p:cNvPr id="321550" name="Rectangle 14"/>
          <p:cNvSpPr>
            <a:spLocks noGrp="1" noChangeArrowheads="1"/>
          </p:cNvSpPr>
          <p:nvPr>
            <p:ph type="ftr" sz="quarter" idx="3"/>
          </p:nvPr>
        </p:nvSpPr>
        <p:spPr>
          <a:xfrm>
            <a:off x="3354388" y="6248400"/>
            <a:ext cx="2895600" cy="457200"/>
          </a:xfrm>
        </p:spPr>
        <p:txBody>
          <a:bodyPr/>
          <a:lstStyle>
            <a:lvl1pPr>
              <a:defRPr/>
            </a:lvl1pPr>
          </a:lstStyle>
          <a:p>
            <a:endParaRPr lang="ru-RU"/>
          </a:p>
        </p:txBody>
      </p:sp>
      <p:sp>
        <p:nvSpPr>
          <p:cNvPr id="321551" name="Rectangle 15"/>
          <p:cNvSpPr>
            <a:spLocks noGrp="1" noChangeArrowheads="1"/>
          </p:cNvSpPr>
          <p:nvPr>
            <p:ph type="sldNum" sz="quarter" idx="4"/>
          </p:nvPr>
        </p:nvSpPr>
        <p:spPr/>
        <p:txBody>
          <a:bodyPr/>
          <a:lstStyle>
            <a:lvl1pPr>
              <a:defRPr/>
            </a:lvl1pPr>
          </a:lstStyle>
          <a:p>
            <a:fld id="{6ECD535F-619F-4807-BCFB-89A96AC69270}" type="slidenum">
              <a:rPr lang="ru-RU"/>
              <a:pPr/>
              <a:t>‹#›</a:t>
            </a:fld>
            <a:endParaRPr lang="ru-RU"/>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CFB3128B-881E-47A0-A579-93F04E4A3C0F}"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11D4A85-88D0-4B79-BC8D-602497E64CD3}" type="slidenum">
              <a:rPr lang="ru-RU"/>
              <a:pPr/>
              <a:t>‹#›</a:t>
            </a:fld>
            <a:endParaRPr lang="ru-RU"/>
          </a:p>
        </p:txBody>
      </p:sp>
    </p:spTree>
  </p:cSld>
  <p:clrMapOvr>
    <a:masterClrMapping/>
  </p:clrMapOvr>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fld id="{481BDE2E-AF89-4D0C-888B-E3BAAB6C3D62}"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F8604974-419E-47F8-A552-FC77E6C484D5}" type="slidenum">
              <a:rPr lang="ru-RU"/>
              <a:pPr/>
              <a:t>‹#›</a:t>
            </a:fld>
            <a:endParaRPr lang="ru-RU"/>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fld id="{62F895C0-F7AA-4DBE-84F9-D2EEE5C19EB5}" type="datetimeFigureOut">
              <a:rPr lang="ru-RU"/>
              <a:pPr/>
              <a:t>11.04.2018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CE11A18E-6CF9-492E-8548-872950F4EDDE}" type="slidenum">
              <a:rPr lang="ru-RU"/>
              <a:pPr/>
              <a:t>‹#›</a:t>
            </a:fld>
            <a:endParaRPr lang="ru-RU"/>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fld id="{F90DF1DA-90F8-4B33-A332-70B80B93CC29}" type="datetimeFigureOut">
              <a:rPr lang="ru-RU"/>
              <a:pPr/>
              <a:t>11.04.2018</a:t>
            </a:fld>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53BF2900-7B04-4230-8769-033ADF6FF900}" type="slidenum">
              <a:rPr lang="ru-RU"/>
              <a:pPr/>
              <a:t>‹#›</a:t>
            </a:fld>
            <a:endParaRPr lang="ru-RU"/>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fld id="{243D0864-E928-4A30-9CCF-CC5AA4832EEE}" type="datetimeFigureOut">
              <a:rPr lang="ru-RU"/>
              <a:pPr/>
              <a:t>11.04.2018</a:t>
            </a:fld>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B11CFAEE-7872-45A4-BEED-582C0989C592}" type="slidenum">
              <a:rPr lang="ru-RU"/>
              <a:pPr/>
              <a:t>‹#›</a:t>
            </a:fld>
            <a:endParaRPr lang="ru-RU"/>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fld id="{490802AC-7448-4948-AEF2-EF14804154DC}" type="datetimeFigureOut">
              <a:rPr lang="ru-RU"/>
              <a:pPr/>
              <a:t>11.04.2018</a:t>
            </a:fld>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5171903F-740C-48D1-804D-AAD5F126B6B9}" type="slidenum">
              <a:rPr lang="ru-RU"/>
              <a:pPr/>
              <a:t>‹#›</a:t>
            </a:fld>
            <a:endParaRPr lang="ru-RU"/>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FC177EED-9B80-46CC-9ECE-62A2D8F453D8}" type="datetimeFigureOut">
              <a:rPr lang="ru-RU"/>
              <a:pPr/>
              <a:t>11.04.2018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997410B4-5154-430C-8655-8B4F50EAA9C8}" type="slidenum">
              <a:rPr lang="ru-RU"/>
              <a:pPr/>
              <a:t>‹#›</a:t>
            </a:fld>
            <a:endParaRPr lang="ru-RU"/>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80FC7ADB-0CB4-4065-95A1-D6CB929B3E84}" type="datetimeFigureOut">
              <a:rPr lang="ru-RU"/>
              <a:pPr/>
              <a:t>11.04.2018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F7620FC-36A4-4B07-B6EC-86226F789A19}" type="slidenum">
              <a:rPr lang="ru-RU"/>
              <a:pPr/>
              <a:t>‹#›</a:t>
            </a:fld>
            <a:endParaRPr lang="ru-RU"/>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B196B34D-D74B-4F7A-9292-EDA55DB5E0DB}"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EFAFB6FD-B440-4D59-986B-90D4FD9A0850}" type="slidenum">
              <a:rPr lang="ru-RU"/>
              <a:pPr/>
              <a:t>‹#›</a:t>
            </a:fld>
            <a:endParaRPr lang="ru-RU"/>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43700" y="277813"/>
            <a:ext cx="19431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914400" y="277813"/>
            <a:ext cx="56769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3B6D29B8-DA52-4D07-8820-54355EE4AFB9}"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F8DF44D-00F0-4C3A-82FD-BD1AA3EDD068}" type="slidenum">
              <a:rPr lang="ru-RU"/>
              <a:pPr/>
              <a:t>‹#›</a:t>
            </a:fld>
            <a:endParaRPr lang="ru-RU"/>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Таблица 2"/>
          <p:cNvSpPr>
            <a:spLocks noGrp="1"/>
          </p:cNvSpPr>
          <p:nvPr>
            <p:ph type="tbl" idx="1"/>
          </p:nvPr>
        </p:nvSpPr>
        <p:spPr>
          <a:xfrm>
            <a:off x="914400" y="1600200"/>
            <a:ext cx="7772400" cy="4530725"/>
          </a:xfrm>
        </p:spPr>
        <p:txBody>
          <a:bodyPr/>
          <a:lstStyle/>
          <a:p>
            <a:endParaRPr lang="ru-RU"/>
          </a:p>
        </p:txBody>
      </p:sp>
      <p:sp>
        <p:nvSpPr>
          <p:cNvPr id="4" name="Дата 3"/>
          <p:cNvSpPr>
            <a:spLocks noGrp="1"/>
          </p:cNvSpPr>
          <p:nvPr>
            <p:ph type="dt" sz="half" idx="10"/>
          </p:nvPr>
        </p:nvSpPr>
        <p:spPr>
          <a:xfrm>
            <a:off x="914400" y="6251575"/>
            <a:ext cx="1981200" cy="457200"/>
          </a:xfrm>
        </p:spPr>
        <p:txBody>
          <a:bodyPr/>
          <a:lstStyle>
            <a:lvl1pPr>
              <a:defRPr/>
            </a:lvl1pPr>
          </a:lstStyle>
          <a:p>
            <a:fld id="{1E3BD995-4C19-41E9-BA25-21FD49F5A3FF}" type="datetimeFigureOut">
              <a:rPr lang="ru-RU"/>
              <a:pPr/>
              <a:t>11.04.2018</a:t>
            </a:fld>
            <a:endParaRPr lang="ru-RU"/>
          </a:p>
        </p:txBody>
      </p:sp>
      <p:sp>
        <p:nvSpPr>
          <p:cNvPr id="5" name="Нижний колонтитул 4"/>
          <p:cNvSpPr>
            <a:spLocks noGrp="1"/>
          </p:cNvSpPr>
          <p:nvPr>
            <p:ph type="ftr" sz="quarter" idx="11"/>
          </p:nvPr>
        </p:nvSpPr>
        <p:spPr>
          <a:xfrm>
            <a:off x="3352800" y="6248400"/>
            <a:ext cx="2971800" cy="457200"/>
          </a:xfrm>
        </p:spPr>
        <p:txBody>
          <a:bodyPr/>
          <a:lstStyle>
            <a:lvl1pPr>
              <a:defRPr/>
            </a:lvl1pPr>
          </a:lstStyle>
          <a:p>
            <a:endParaRPr lang="ru-RU"/>
          </a:p>
        </p:txBody>
      </p:sp>
      <p:sp>
        <p:nvSpPr>
          <p:cNvPr id="6" name="Номер слайда 5"/>
          <p:cNvSpPr>
            <a:spLocks noGrp="1"/>
          </p:cNvSpPr>
          <p:nvPr>
            <p:ph type="sldNum" sz="quarter" idx="12"/>
          </p:nvPr>
        </p:nvSpPr>
        <p:spPr>
          <a:xfrm>
            <a:off x="6781800" y="6248400"/>
            <a:ext cx="1905000" cy="457200"/>
          </a:xfrm>
        </p:spPr>
        <p:txBody>
          <a:bodyPr/>
          <a:lstStyle>
            <a:lvl1pPr>
              <a:defRPr/>
            </a:lvl1pPr>
          </a:lstStyle>
          <a:p>
            <a:fld id="{678D28DB-7C90-4370-BBF3-01ED341DFEDD}" type="slidenum">
              <a:rPr lang="ru-RU"/>
              <a:pPr/>
              <a:t>‹#›</a:t>
            </a:fld>
            <a:endParaRPr lang="ru-RU"/>
          </a:p>
        </p:txBody>
      </p:sp>
    </p:spTree>
  </p:cSld>
  <p:clrMapOvr>
    <a:masterClrMapping/>
  </p:clrMapOvr>
  <p:timing>
    <p:tnLst>
      <p:par>
        <p:cTn id="1" dur="indefinite" restart="never" nodeType="tmRoot"/>
      </p:par>
    </p:tn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AndTx" preserve="1">
  <p:cSld name="Заголовок, два объект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Содержимое 2"/>
          <p:cNvSpPr>
            <a:spLocks noGrp="1"/>
          </p:cNvSpPr>
          <p:nvPr>
            <p:ph sz="quarter" idx="1"/>
          </p:nvPr>
        </p:nvSpPr>
        <p:spPr>
          <a:xfrm>
            <a:off x="914400" y="1600200"/>
            <a:ext cx="3810000" cy="21891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914400" y="3941763"/>
            <a:ext cx="3810000" cy="21891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half" idx="3"/>
          </p:nvPr>
        </p:nvSpPr>
        <p:spPr>
          <a:xfrm>
            <a:off x="48768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Дата 5"/>
          <p:cNvSpPr>
            <a:spLocks noGrp="1"/>
          </p:cNvSpPr>
          <p:nvPr>
            <p:ph type="dt" sz="half" idx="10"/>
          </p:nvPr>
        </p:nvSpPr>
        <p:spPr>
          <a:xfrm>
            <a:off x="914400" y="6251575"/>
            <a:ext cx="1981200" cy="457200"/>
          </a:xfrm>
        </p:spPr>
        <p:txBody>
          <a:bodyPr/>
          <a:lstStyle>
            <a:lvl1pPr>
              <a:defRPr/>
            </a:lvl1pPr>
          </a:lstStyle>
          <a:p>
            <a:fld id="{036A83BE-7EDB-4FA4-8E4F-04972C51DE62}" type="datetimeFigureOut">
              <a:rPr lang="ru-RU"/>
              <a:pPr/>
              <a:t>11.04.2018</a:t>
            </a:fld>
            <a:endParaRPr lang="ru-RU"/>
          </a:p>
        </p:txBody>
      </p:sp>
      <p:sp>
        <p:nvSpPr>
          <p:cNvPr id="7" name="Нижний колонтитул 6"/>
          <p:cNvSpPr>
            <a:spLocks noGrp="1"/>
          </p:cNvSpPr>
          <p:nvPr>
            <p:ph type="ftr" sz="quarter" idx="11"/>
          </p:nvPr>
        </p:nvSpPr>
        <p:spPr>
          <a:xfrm>
            <a:off x="3352800" y="6248400"/>
            <a:ext cx="29718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781800" y="6248400"/>
            <a:ext cx="1905000" cy="457200"/>
          </a:xfrm>
        </p:spPr>
        <p:txBody>
          <a:bodyPr/>
          <a:lstStyle>
            <a:lvl1pPr>
              <a:defRPr/>
            </a:lvl1pPr>
          </a:lstStyle>
          <a:p>
            <a:fld id="{E274A0A8-4E8F-4353-AB00-CA8EA46ED623}" type="slidenum">
              <a:rPr lang="ru-RU"/>
              <a:pPr/>
              <a:t>‹#›</a:t>
            </a:fld>
            <a:endParaRPr lang="ru-RU"/>
          </a:p>
        </p:txBody>
      </p:sp>
    </p:spTree>
  </p:cSld>
  <p:clrMapOvr>
    <a:masterClrMapping/>
  </p:clrMapOvr>
  <p:timing>
    <p:tnLst>
      <p:par>
        <p:cTn id="1" dur="indefinite" restart="never" nodeType="tmRoot"/>
      </p:par>
    </p:tn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30754" name="Group 2"/>
          <p:cNvGrpSpPr>
            <a:grpSpLocks/>
          </p:cNvGrpSpPr>
          <p:nvPr/>
        </p:nvGrpSpPr>
        <p:grpSpPr bwMode="auto">
          <a:xfrm>
            <a:off x="0" y="927100"/>
            <a:ext cx="8991600" cy="4495800"/>
            <a:chOff x="0" y="584"/>
            <a:chExt cx="5664" cy="2832"/>
          </a:xfrm>
        </p:grpSpPr>
        <p:sp>
          <p:nvSpPr>
            <p:cNvPr id="33075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a:endParaRPr lang="ru-RU" sz="2400">
                <a:latin typeface="Times New Roman" pitchFamily="18" charset="0"/>
              </a:endParaRPr>
            </a:p>
          </p:txBody>
        </p:sp>
        <p:sp>
          <p:nvSpPr>
            <p:cNvPr id="33075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a:endParaRPr lang="ru-RU" sz="2400">
                <a:latin typeface="Times New Roman" pitchFamily="18" charset="0"/>
              </a:endParaRPr>
            </a:p>
          </p:txBody>
        </p:sp>
        <p:sp>
          <p:nvSpPr>
            <p:cNvPr id="330757"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endParaRPr lang="ru-RU" sz="2400">
                <a:latin typeface="Times New Roman" pitchFamily="18" charset="0"/>
              </a:endParaRPr>
            </a:p>
          </p:txBody>
        </p:sp>
        <p:sp>
          <p:nvSpPr>
            <p:cNvPr id="330758"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ru-RU"/>
            </a:p>
          </p:txBody>
        </p:sp>
      </p:grpSp>
      <p:sp>
        <p:nvSpPr>
          <p:cNvPr id="330759" name="Rectangle 7"/>
          <p:cNvSpPr>
            <a:spLocks noGrp="1" noChangeArrowheads="1"/>
          </p:cNvSpPr>
          <p:nvPr>
            <p:ph type="ctrTitle"/>
          </p:nvPr>
        </p:nvSpPr>
        <p:spPr>
          <a:xfrm>
            <a:off x="228600" y="1427163"/>
            <a:ext cx="8077200" cy="1609725"/>
          </a:xfrm>
        </p:spPr>
        <p:txBody>
          <a:bodyPr/>
          <a:lstStyle>
            <a:lvl1pPr>
              <a:defRPr sz="4600"/>
            </a:lvl1pPr>
          </a:lstStyle>
          <a:p>
            <a:r>
              <a:rPr lang="ru-RU"/>
              <a:t>Образец заголовка</a:t>
            </a:r>
          </a:p>
        </p:txBody>
      </p:sp>
      <p:sp>
        <p:nvSpPr>
          <p:cNvPr id="33076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ru-RU"/>
              <a:t>Образец подзаголовка</a:t>
            </a:r>
          </a:p>
        </p:txBody>
      </p:sp>
      <p:sp>
        <p:nvSpPr>
          <p:cNvPr id="330761" name="Rectangle 9"/>
          <p:cNvSpPr>
            <a:spLocks noGrp="1" noChangeArrowheads="1"/>
          </p:cNvSpPr>
          <p:nvPr>
            <p:ph type="dt" sz="half" idx="2"/>
          </p:nvPr>
        </p:nvSpPr>
        <p:spPr>
          <a:xfrm>
            <a:off x="457200" y="6248400"/>
            <a:ext cx="2133600" cy="471488"/>
          </a:xfrm>
        </p:spPr>
        <p:txBody>
          <a:bodyPr/>
          <a:lstStyle>
            <a:lvl1pPr>
              <a:defRPr/>
            </a:lvl1pPr>
          </a:lstStyle>
          <a:p>
            <a:fld id="{0E8F9AB6-0190-423B-AFCB-0DB86B1D3794}" type="datetimeFigureOut">
              <a:rPr lang="ru-RU"/>
              <a:pPr/>
              <a:t>11.04.2018</a:t>
            </a:fld>
            <a:endParaRPr lang="ru-RU"/>
          </a:p>
        </p:txBody>
      </p:sp>
      <p:sp>
        <p:nvSpPr>
          <p:cNvPr id="330762" name="Rectangle 10"/>
          <p:cNvSpPr>
            <a:spLocks noGrp="1" noChangeArrowheads="1"/>
          </p:cNvSpPr>
          <p:nvPr>
            <p:ph type="ftr" sz="quarter" idx="3"/>
          </p:nvPr>
        </p:nvSpPr>
        <p:spPr>
          <a:xfrm>
            <a:off x="3124200" y="6253163"/>
            <a:ext cx="2895600" cy="457200"/>
          </a:xfrm>
        </p:spPr>
        <p:txBody>
          <a:bodyPr/>
          <a:lstStyle>
            <a:lvl1pPr>
              <a:defRPr/>
            </a:lvl1pPr>
          </a:lstStyle>
          <a:p>
            <a:endParaRPr lang="ru-RU"/>
          </a:p>
        </p:txBody>
      </p:sp>
      <p:sp>
        <p:nvSpPr>
          <p:cNvPr id="330763" name="Rectangle 11"/>
          <p:cNvSpPr>
            <a:spLocks noGrp="1" noChangeArrowheads="1"/>
          </p:cNvSpPr>
          <p:nvPr>
            <p:ph type="sldNum" sz="quarter" idx="4"/>
          </p:nvPr>
        </p:nvSpPr>
        <p:spPr>
          <a:xfrm>
            <a:off x="6553200" y="6248400"/>
            <a:ext cx="2133600" cy="471488"/>
          </a:xfrm>
        </p:spPr>
        <p:txBody>
          <a:bodyPr/>
          <a:lstStyle>
            <a:lvl1pPr>
              <a:defRPr/>
            </a:lvl1pPr>
          </a:lstStyle>
          <a:p>
            <a:fld id="{AC5623D7-C530-4060-AB60-A1B03FBCD65E}" type="slidenum">
              <a:rPr lang="ru-RU"/>
              <a:pPr/>
              <a:t>‹#›</a:t>
            </a:fld>
            <a:endParaRPr lang="ru-RU"/>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7199E832-05F9-4EA1-B710-1223DCB4F0EC}"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12B28403-A0B9-42B3-974E-1B707540403C}" type="slidenum">
              <a:rPr lang="ru-RU"/>
              <a:pPr/>
              <a:t>‹#›</a:t>
            </a:fld>
            <a:endParaRPr lang="ru-RU"/>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fld id="{D33808D1-3A40-4CC0-BCDA-3CB4233742C0}"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04D5A742-9164-40B5-B738-8CB409504D7F}" type="slidenum">
              <a:rPr lang="ru-RU"/>
              <a:pPr/>
              <a:t>‹#›</a:t>
            </a:fld>
            <a:endParaRPr lang="ru-RU"/>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fld id="{AFAF9FFB-E979-4F3F-8371-AECCF20BF3DC}" type="datetimeFigureOut">
              <a:rPr lang="ru-RU"/>
              <a:pPr/>
              <a:t>11.04.2018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3A0BC2CC-CBB1-4AD1-892A-DA1A9954BD2B}" type="slidenum">
              <a:rPr lang="ru-RU"/>
              <a:pPr/>
              <a:t>‹#›</a:t>
            </a:fld>
            <a:endParaRPr lang="ru-RU"/>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fld id="{AA470552-B21B-4B73-B31F-30438E67599D}" type="datetimeFigureOut">
              <a:rPr lang="ru-RU"/>
              <a:pPr/>
              <a:t>11.04.2018</a:t>
            </a:fld>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16A9CA79-ACE4-4E2F-84A3-00D76D2DD4C9}" type="slidenum">
              <a:rPr lang="ru-RU"/>
              <a:pPr/>
              <a:t>‹#›</a:t>
            </a:fld>
            <a:endParaRPr lang="ru-RU"/>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fld id="{C23A2CF2-2CE7-472F-834A-9A99940EF584}" type="datetimeFigureOut">
              <a:rPr lang="ru-RU"/>
              <a:pPr/>
              <a:t>11.04.2018</a:t>
            </a:fld>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4A9A4150-C112-4750-A90C-520075F6C04E}" type="slidenum">
              <a:rPr lang="ru-RU"/>
              <a:pPr/>
              <a:t>‹#›</a:t>
            </a:fld>
            <a:endParaRPr lang="ru-RU"/>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fld id="{5CACAC73-5701-4A5B-8739-9489D3D3BF6F}" type="datetimeFigureOut">
              <a:rPr lang="ru-RU"/>
              <a:pPr/>
              <a:t>11.04.2018</a:t>
            </a:fld>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DFA913C6-97D8-415E-8420-5A1CEE0CBC89}" type="slidenum">
              <a:rPr lang="ru-RU"/>
              <a:pPr/>
              <a:t>‹#›</a:t>
            </a:fld>
            <a:endParaRPr lang="ru-RU"/>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301B5D9A-6A71-477E-8F46-918A1DDA695E}" type="datetimeFigureOut">
              <a:rPr lang="ru-RU"/>
              <a:pPr/>
              <a:t>11.04.2018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63471246-4570-404C-BE76-D0D713F49CA1}" type="slidenum">
              <a:rPr lang="ru-RU"/>
              <a:pPr/>
              <a:t>‹#›</a:t>
            </a:fld>
            <a:endParaRPr lang="ru-RU"/>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396989D8-8CD5-4F96-9255-9585BC2289FD}" type="datetimeFigureOut">
              <a:rPr lang="ru-RU"/>
              <a:pPr/>
              <a:t>11.04.2018</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1B7BF047-C6F3-4DF0-B9DD-E62FE0727626}" type="slidenum">
              <a:rPr lang="ru-RU"/>
              <a:pPr/>
              <a:t>‹#›</a:t>
            </a:fld>
            <a:endParaRPr lang="ru-RU"/>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025EEF34-C424-4A51-AD2B-9B16BBED5547}"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5675DB2E-9FD5-49FD-80C8-05A8FE4AB4F9}" type="slidenum">
              <a:rPr lang="ru-RU"/>
              <a:pPr/>
              <a:t>‹#›</a:t>
            </a:fld>
            <a:endParaRPr lang="ru-RU"/>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0013" y="228600"/>
            <a:ext cx="2084387" cy="5791200"/>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95263" y="228600"/>
            <a:ext cx="6102350" cy="5791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F044BD57-1A2E-4AA1-A688-C67FA4ED26CE}" type="datetimeFigureOut">
              <a:rPr lang="ru-RU"/>
              <a:pPr/>
              <a:t>11.04.2018</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E02107A-A5F3-4A5C-8D83-A69F8F2C1523}" type="slidenum">
              <a:rPr lang="ru-RU"/>
              <a:pPr/>
              <a:t>‹#›</a:t>
            </a:fld>
            <a:endParaRPr lang="ru-RU"/>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xAndTwoObj" preserve="1">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263" y="228600"/>
            <a:ext cx="8015287" cy="914400"/>
          </a:xfrm>
        </p:spPr>
        <p:txBody>
          <a:bodyPr/>
          <a:lstStyle/>
          <a:p>
            <a:r>
              <a:rPr lang="ru-RU"/>
              <a:t>Образец заголовка</a:t>
            </a:r>
          </a:p>
        </p:txBody>
      </p:sp>
      <p:sp>
        <p:nvSpPr>
          <p:cNvPr id="3" name="Текст 2"/>
          <p:cNvSpPr>
            <a:spLocks noGrp="1"/>
          </p:cNvSpPr>
          <p:nvPr>
            <p:ph type="body" sz="half" idx="1"/>
          </p:nvPr>
        </p:nvSpPr>
        <p:spPr>
          <a:xfrm>
            <a:off x="609600" y="1600200"/>
            <a:ext cx="3886200" cy="4419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4648200" y="1600200"/>
            <a:ext cx="3886200" cy="2133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Содержимое 4"/>
          <p:cNvSpPr>
            <a:spLocks noGrp="1"/>
          </p:cNvSpPr>
          <p:nvPr>
            <p:ph sz="quarter" idx="3"/>
          </p:nvPr>
        </p:nvSpPr>
        <p:spPr>
          <a:xfrm>
            <a:off x="4648200" y="3886200"/>
            <a:ext cx="3886200" cy="2133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Дата 5"/>
          <p:cNvSpPr>
            <a:spLocks noGrp="1"/>
          </p:cNvSpPr>
          <p:nvPr>
            <p:ph type="dt" sz="half" idx="10"/>
          </p:nvPr>
        </p:nvSpPr>
        <p:spPr>
          <a:xfrm>
            <a:off x="457200" y="6248400"/>
            <a:ext cx="2133600" cy="457200"/>
          </a:xfrm>
        </p:spPr>
        <p:txBody>
          <a:bodyPr/>
          <a:lstStyle>
            <a:lvl1pPr>
              <a:defRPr/>
            </a:lvl1pPr>
          </a:lstStyle>
          <a:p>
            <a:fld id="{812A7F72-3ABC-4862-BFD1-FBF55EEC7C67}" type="datetimeFigureOut">
              <a:rPr lang="ru-RU"/>
              <a:pPr/>
              <a:t>11.04.2018</a:t>
            </a:fld>
            <a:endParaRPr lang="ru-RU"/>
          </a:p>
        </p:txBody>
      </p:sp>
      <p:sp>
        <p:nvSpPr>
          <p:cNvPr id="7" name="Нижний колонтитул 6"/>
          <p:cNvSpPr>
            <a:spLocks noGrp="1"/>
          </p:cNvSpPr>
          <p:nvPr>
            <p:ph type="ftr" sz="quarter" idx="11"/>
          </p:nvPr>
        </p:nvSpPr>
        <p:spPr>
          <a:xfrm>
            <a:off x="3124200" y="6248400"/>
            <a:ext cx="28956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553200" y="6248400"/>
            <a:ext cx="2133600" cy="457200"/>
          </a:xfrm>
        </p:spPr>
        <p:txBody>
          <a:bodyPr/>
          <a:lstStyle>
            <a:lvl1pPr>
              <a:defRPr/>
            </a:lvl1pPr>
          </a:lstStyle>
          <a:p>
            <a:fld id="{FA76EC00-3FD6-4CF7-B04D-3B5F5A8C39C8}" type="slidenum">
              <a:rPr lang="ru-RU"/>
              <a:pPr/>
              <a:t>‹#›</a:t>
            </a:fld>
            <a:endParaRPr lang="ru-RU"/>
          </a:p>
        </p:txBody>
      </p:sp>
    </p:spTree>
  </p:cSld>
  <p:clrMapOvr>
    <a:masterClrMapping/>
  </p:clrMapOvr>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1">
        <a:schemeClr val="bg1"/>
      </p:bgRef>
    </p:bg>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2" name="Нижний колонтитул 18"/>
          <p:cNvSpPr>
            <a:spLocks noGrp="1"/>
          </p:cNvSpPr>
          <p:nvPr>
            <p:ph type="ftr" sz="quarter" idx="11"/>
          </p:nvPr>
        </p:nvSpPr>
        <p:spPr/>
        <p:txBody>
          <a:bodyPr/>
          <a:lstStyle>
            <a:lvl1pPr>
              <a:defRPr>
                <a:solidFill>
                  <a:srgbClr val="2DA2BF">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9BD531B4-56E7-4310-BDE0-05659C1ED11A}"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5"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6"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7"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8"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9"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10" name="Дата 3"/>
          <p:cNvSpPr>
            <a:spLocks noGrp="1"/>
          </p:cNvSpPr>
          <p:nvPr>
            <p:ph type="dt" sz="half" idx="10"/>
          </p:nvPr>
        </p:nvSpPr>
        <p:spPr/>
        <p:txBody>
          <a:bodyPr/>
          <a:lstStyle>
            <a:lvl1pPr>
              <a:defRPr/>
            </a:lvl1pPr>
            <a:extLst/>
          </a:lstStyle>
          <a:p>
            <a:pPr>
              <a:defRPr/>
            </a:pPr>
            <a:endParaRPr lang="ru-RU"/>
          </a:p>
        </p:txBody>
      </p:sp>
      <p:sp>
        <p:nvSpPr>
          <p:cNvPr id="11" name="Нижний колонтитул 4"/>
          <p:cNvSpPr>
            <a:spLocks noGrp="1"/>
          </p:cNvSpPr>
          <p:nvPr>
            <p:ph type="ftr" sz="quarter" idx="11"/>
          </p:nvPr>
        </p:nvSpPr>
        <p:spPr/>
        <p:txBody>
          <a:bodyPr/>
          <a:lstStyle>
            <a:lvl1pPr>
              <a:defRPr/>
            </a:lvl1pPr>
            <a:extLst/>
          </a:lstStyle>
          <a:p>
            <a:pPr>
              <a:defRPr/>
            </a:pPr>
            <a:endParaRPr lang="ru-RU"/>
          </a:p>
        </p:txBody>
      </p:sp>
      <p:sp>
        <p:nvSpPr>
          <p:cNvPr id="12" name="Номер слайда 5"/>
          <p:cNvSpPr>
            <a:spLocks noGrp="1"/>
          </p:cNvSpPr>
          <p:nvPr>
            <p:ph type="sldNum" sz="quarter" idx="12"/>
          </p:nvPr>
        </p:nvSpPr>
        <p:spPr/>
        <p:txBody>
          <a:bodyPr/>
          <a:lstStyle>
            <a:lvl1pPr>
              <a:defRPr/>
            </a:lvl1pPr>
            <a:extLst/>
          </a:lstStyle>
          <a:p>
            <a:pPr>
              <a:defRPr/>
            </a:pPr>
            <a:fld id="{DB2D98CF-3B94-46AA-BDD4-BFBA6CBAA920}"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6"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7"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9"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extLst/>
          </a:lstStyle>
          <a:p>
            <a:r>
              <a:rPr lang="ru-RU" smtClean="0"/>
              <a:t>Образец заголовка</a:t>
            </a:r>
            <a:endParaRPr lang="en-US"/>
          </a:p>
        </p:txBody>
      </p:sp>
      <p:sp>
        <p:nvSpPr>
          <p:cNvPr id="10" name="Дата 4"/>
          <p:cNvSpPr>
            <a:spLocks noGrp="1"/>
          </p:cNvSpPr>
          <p:nvPr>
            <p:ph type="dt" sz="half" idx="10"/>
          </p:nvPr>
        </p:nvSpPr>
        <p:spPr/>
        <p:txBody>
          <a:bodyPr/>
          <a:lstStyle>
            <a:lvl1pPr>
              <a:defRPr/>
            </a:lvl1pPr>
            <a:extLst/>
          </a:lstStyle>
          <a:p>
            <a:pPr>
              <a:defRPr/>
            </a:pPr>
            <a:endParaRPr lang="ru-RU"/>
          </a:p>
        </p:txBody>
      </p:sp>
      <p:sp>
        <p:nvSpPr>
          <p:cNvPr id="11" name="Нижний колонтитул 5"/>
          <p:cNvSpPr>
            <a:spLocks noGrp="1"/>
          </p:cNvSpPr>
          <p:nvPr>
            <p:ph type="ftr" sz="quarter" idx="11"/>
          </p:nvPr>
        </p:nvSpPr>
        <p:spPr/>
        <p:txBody>
          <a:bodyPr/>
          <a:lstStyle>
            <a:lvl1pPr>
              <a:defRPr/>
            </a:lvl1pPr>
            <a:extLst/>
          </a:lstStyle>
          <a:p>
            <a:pPr>
              <a:defRPr/>
            </a:pPr>
            <a:endParaRPr lang="ru-RU"/>
          </a:p>
        </p:txBody>
      </p:sp>
      <p:sp>
        <p:nvSpPr>
          <p:cNvPr id="12" name="Номер слайда 6"/>
          <p:cNvSpPr>
            <a:spLocks noGrp="1"/>
          </p:cNvSpPr>
          <p:nvPr>
            <p:ph type="sldNum" sz="quarter" idx="12"/>
          </p:nvPr>
        </p:nvSpPr>
        <p:spPr/>
        <p:txBody>
          <a:bodyPr/>
          <a:lstStyle>
            <a:lvl1pPr>
              <a:defRPr/>
            </a:lvl1pPr>
            <a:extLst/>
          </a:lstStyle>
          <a:p>
            <a:pPr>
              <a:defRPr/>
            </a:pPr>
            <a:fld id="{AB569670-55A4-46C0-992E-94AC7D7B89A8}"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solidFill>
                  <a:prstClr val="black"/>
                </a:solidFill>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solidFill>
                  <a:prstClr val="black"/>
                </a:solidFill>
              </a:defRPr>
            </a:lvl1pPr>
            <a:extLst/>
          </a:lstStyle>
          <a:p>
            <a:pPr>
              <a:defRPr/>
            </a:pPr>
            <a:fld id="{DCBA1726-4B19-4D00-BCAA-A27EB6BC3805}"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4"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5"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7"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6" name="Заголовок 5"/>
          <p:cNvSpPr>
            <a:spLocks noGrp="1"/>
          </p:cNvSpPr>
          <p:nvPr>
            <p:ph type="title"/>
          </p:nvPr>
        </p:nvSpPr>
        <p:spPr/>
        <p:txBody>
          <a:bodyPr rtlCol="0"/>
          <a:lstStyle>
            <a:extLst/>
          </a:lstStyle>
          <a:p>
            <a:r>
              <a:rPr lang="ru-RU" smtClean="0"/>
              <a:t>Образец заголовка</a:t>
            </a:r>
            <a:endParaRPr lang="en-US"/>
          </a:p>
        </p:txBody>
      </p:sp>
      <p:sp>
        <p:nvSpPr>
          <p:cNvPr id="8" name="Дата 2"/>
          <p:cNvSpPr>
            <a:spLocks noGrp="1"/>
          </p:cNvSpPr>
          <p:nvPr>
            <p:ph type="dt" sz="half" idx="10"/>
          </p:nvPr>
        </p:nvSpPr>
        <p:spPr/>
        <p:txBody>
          <a:bodyPr/>
          <a:lstStyle>
            <a:lvl1pPr>
              <a:defRPr/>
            </a:lvl1pPr>
            <a:extLst/>
          </a:lstStyle>
          <a:p>
            <a:pPr>
              <a:defRPr/>
            </a:pPr>
            <a:endParaRPr lang="ru-RU"/>
          </a:p>
        </p:txBody>
      </p:sp>
      <p:sp>
        <p:nvSpPr>
          <p:cNvPr id="9" name="Нижний колонтитул 3"/>
          <p:cNvSpPr>
            <a:spLocks noGrp="1"/>
          </p:cNvSpPr>
          <p:nvPr>
            <p:ph type="ftr" sz="quarter" idx="11"/>
          </p:nvPr>
        </p:nvSpPr>
        <p:spPr/>
        <p:txBody>
          <a:bodyPr/>
          <a:lstStyle>
            <a:lvl1pPr>
              <a:defRPr/>
            </a:lvl1pPr>
            <a:extLst/>
          </a:lstStyle>
          <a:p>
            <a:pPr>
              <a:defRPr/>
            </a:pPr>
            <a:endParaRPr lang="ru-RU"/>
          </a:p>
        </p:txBody>
      </p:sp>
      <p:sp>
        <p:nvSpPr>
          <p:cNvPr id="10" name="Номер слайда 4"/>
          <p:cNvSpPr>
            <a:spLocks noGrp="1"/>
          </p:cNvSpPr>
          <p:nvPr>
            <p:ph type="sldNum" sz="quarter" idx="12"/>
          </p:nvPr>
        </p:nvSpPr>
        <p:spPr/>
        <p:txBody>
          <a:bodyPr/>
          <a:lstStyle>
            <a:lvl1pPr>
              <a:defRPr/>
            </a:lvl1pPr>
            <a:extLst/>
          </a:lstStyle>
          <a:p>
            <a:pPr>
              <a:defRPr/>
            </a:pPr>
            <a:fld id="{65E97A47-191F-4BF8-A1E0-9C1DA2A7930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solidFill>
                  <a:prstClr val="black"/>
                </a:solidFill>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prstClr val="black"/>
                </a:solidFill>
              </a:defRPr>
            </a:lvl1pPr>
            <a:extLst/>
          </a:lstStyle>
          <a:p>
            <a:pPr>
              <a:defRPr/>
            </a:pPr>
            <a:fld id="{1355E514-18CF-4069-90DC-1B9EC36ECFB8}"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endParaRPr>
          </a:p>
        </p:txBody>
      </p:sp>
      <p:sp>
        <p:nvSpPr>
          <p:cNvPr id="6" name="Полилиния 8"/>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endParaRPr>
          </a:p>
        </p:txBody>
      </p:sp>
      <p:sp>
        <p:nvSpPr>
          <p:cNvPr id="7"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8"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4" name="Текст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a:solidFill>
                  <a:prstClr val="white"/>
                </a:solidFill>
              </a:defRPr>
            </a:lvl1pPr>
            <a:extLst/>
          </a:lstStyle>
          <a:p>
            <a:pPr>
              <a:defRPr/>
            </a:pPr>
            <a:endParaRPr lang="ru-RU"/>
          </a:p>
        </p:txBody>
      </p:sp>
      <p:sp>
        <p:nvSpPr>
          <p:cNvPr id="12" name="Нижний колонтитул 5"/>
          <p:cNvSpPr>
            <a:spLocks noGrp="1"/>
          </p:cNvSpPr>
          <p:nvPr>
            <p:ph type="ftr" sz="quarter" idx="11"/>
          </p:nvPr>
        </p:nvSpPr>
        <p:spPr/>
        <p:txBody>
          <a:bodyPr/>
          <a:lstStyle>
            <a:lvl1pPr>
              <a:defRPr>
                <a:solidFill>
                  <a:prstClr val="white"/>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white"/>
                </a:solidFill>
              </a:defRPr>
            </a:lvl1pPr>
            <a:extLst/>
          </a:lstStyle>
          <a:p>
            <a:pPr>
              <a:defRPr/>
            </a:pPr>
            <a:fld id="{EE407264-C382-4A5A-B35E-761F3A908BF9}"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theme" Target="../theme/theme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6.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theme" Target="../theme/theme10.xml"/><Relationship Id="rId2" Type="http://schemas.openxmlformats.org/officeDocument/2006/relationships/slideLayout" Target="../slideLayouts/slideLayout100.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7.xml"/><Relationship Id="rId13" Type="http://schemas.openxmlformats.org/officeDocument/2006/relationships/slideLayout" Target="../slideLayouts/slideLayout122.xml"/><Relationship Id="rId3" Type="http://schemas.openxmlformats.org/officeDocument/2006/relationships/slideLayout" Target="../slideLayouts/slideLayout112.xml"/><Relationship Id="rId7" Type="http://schemas.openxmlformats.org/officeDocument/2006/relationships/slideLayout" Target="../slideLayouts/slideLayout116.xml"/><Relationship Id="rId12" Type="http://schemas.openxmlformats.org/officeDocument/2006/relationships/slideLayout" Target="../slideLayouts/slideLayout121.xml"/><Relationship Id="rId2" Type="http://schemas.openxmlformats.org/officeDocument/2006/relationships/slideLayout" Target="../slideLayouts/slideLayout111.xml"/><Relationship Id="rId1" Type="http://schemas.openxmlformats.org/officeDocument/2006/relationships/slideLayout" Target="../slideLayouts/slideLayout110.xml"/><Relationship Id="rId6" Type="http://schemas.openxmlformats.org/officeDocument/2006/relationships/slideLayout" Target="../slideLayouts/slideLayout115.xml"/><Relationship Id="rId11" Type="http://schemas.openxmlformats.org/officeDocument/2006/relationships/slideLayout" Target="../slideLayouts/slideLayout120.xml"/><Relationship Id="rId5" Type="http://schemas.openxmlformats.org/officeDocument/2006/relationships/slideLayout" Target="../slideLayouts/slideLayout114.xml"/><Relationship Id="rId10" Type="http://schemas.openxmlformats.org/officeDocument/2006/relationships/slideLayout" Target="../slideLayouts/slideLayout119.xml"/><Relationship Id="rId4" Type="http://schemas.openxmlformats.org/officeDocument/2006/relationships/slideLayout" Target="../slideLayouts/slideLayout113.xml"/><Relationship Id="rId9" Type="http://schemas.openxmlformats.org/officeDocument/2006/relationships/slideLayout" Target="../slideLayouts/slideLayout118.xml"/><Relationship Id="rId1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theme" Target="../theme/theme12.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s>
</file>

<file path=ppt/slideMasters/_rels/slideMaster13.xml.rels><?xml version="1.0" encoding="UTF-8" standalone="yes"?>
<Relationships xmlns="http://schemas.openxmlformats.org/package/2006/relationships"><Relationship Id="rId8" Type="http://schemas.openxmlformats.org/officeDocument/2006/relationships/theme" Target="../theme/theme13.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5" Type="http://schemas.openxmlformats.org/officeDocument/2006/relationships/slideLayout" Target="../slideLayouts/slideLayout139.xml"/><Relationship Id="rId4" Type="http://schemas.openxmlformats.org/officeDocument/2006/relationships/slideLayout" Target="../slideLayouts/slideLayout1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1"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9D087AD-E558-4119-A51A-3A484165C68A}"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7" r:id="rId1"/>
    <p:sldLayoutId id="2147484019" r:id="rId2"/>
    <p:sldLayoutId id="2147484018" r:id="rId3"/>
    <p:sldLayoutId id="2147484017" r:id="rId4"/>
    <p:sldLayoutId id="2147484016" r:id="rId5"/>
    <p:sldLayoutId id="2147484015" r:id="rId6"/>
    <p:sldLayoutId id="2147484014" r:id="rId7"/>
    <p:sldLayoutId id="2147484013" r:id="rId8"/>
    <p:sldLayoutId id="2147484012" r:id="rId9"/>
    <p:sldLayoutId id="2147484011" r:id="rId10"/>
    <p:sldLayoutId id="214748401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13318"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smtClean="0">
                <a:solidFill>
                  <a:schemeClr val="tx2"/>
                </a:solidFill>
              </a:defRPr>
            </a:lvl1pPr>
            <a:extLst/>
          </a:lstStyle>
          <a:p>
            <a:pPr>
              <a:defRPr/>
            </a:pPr>
            <a:fld id="{4716491D-2ADF-4389-833A-02D51C60749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8" r:id="rId1"/>
    <p:sldLayoutId id="2147484026" r:id="rId2"/>
    <p:sldLayoutId id="2147484089" r:id="rId3"/>
    <p:sldLayoutId id="2147484025" r:id="rId4"/>
    <p:sldLayoutId id="2147484024" r:id="rId5"/>
    <p:sldLayoutId id="2147484023" r:id="rId6"/>
    <p:sldLayoutId id="2147484022" r:id="rId7"/>
    <p:sldLayoutId id="2147484021" r:id="rId8"/>
    <p:sldLayoutId id="2147484090" r:id="rId9"/>
    <p:sldLayoutId id="2147484020" r:id="rId10"/>
    <p:sldLayoutId id="2147484091" r:id="rId11"/>
  </p:sldLayoutIdLst>
  <p:timing>
    <p:tnLst>
      <p:par>
        <p:cTn id="1" dur="indefinite" restart="never" nodeType="tmRoot"/>
      </p:par>
    </p:tnLst>
  </p:timing>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fontAlgn="base">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fontAlgn="base">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5602" name="Picture 36"/>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5603" name="Text Placeholder 2"/>
          <p:cNvSpPr>
            <a:spLocks noGrp="1"/>
          </p:cNvSpPr>
          <p:nvPr>
            <p:ph type="body" idx="1"/>
          </p:nvPr>
        </p:nvSpPr>
        <p:spPr bwMode="auto">
          <a:xfrm>
            <a:off x="646113" y="1287463"/>
            <a:ext cx="7869237" cy="4889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Calibri"/>
              </a:defRPr>
            </a:lvl1pPr>
          </a:lstStyle>
          <a:p>
            <a:pPr>
              <a:defRPr/>
            </a:pPr>
            <a:fld id="{A68D2D53-3A29-4356-A396-896955D243CE}" type="datetimeFigureOut">
              <a:rPr lang="en-US"/>
              <a:pPr>
                <a:defRPr/>
              </a:pPr>
              <a:t>4/11/2018</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Calibri"/>
              </a:defRPr>
            </a:lvl1pPr>
          </a:lstStyle>
          <a:p>
            <a:pPr>
              <a:defRPr/>
            </a:pPr>
            <a:fld id="{314B5004-F4C7-44A7-8F56-20870216AD5C}" type="slidenum">
              <a:rPr lang="en-US"/>
              <a:pPr>
                <a:defRPr/>
              </a:pPr>
              <a:t>‹#›</a:t>
            </a:fld>
            <a:endParaRPr lang="en-US"/>
          </a:p>
        </p:txBody>
      </p:sp>
      <p:sp>
        <p:nvSpPr>
          <p:cNvPr id="25607" name="Title Placeholder 1"/>
          <p:cNvSpPr>
            <a:spLocks noGrp="1"/>
          </p:cNvSpPr>
          <p:nvPr>
            <p:ph type="title"/>
          </p:nvPr>
        </p:nvSpPr>
        <p:spPr bwMode="auto">
          <a:xfrm>
            <a:off x="646113" y="163513"/>
            <a:ext cx="7869237" cy="9985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092" r:id="rId1"/>
    <p:sldLayoutId id="2147484093" r:id="rId2"/>
    <p:sldLayoutId id="2147484094" r:id="rId3"/>
    <p:sldLayoutId id="2147484095" r:id="rId4"/>
    <p:sldLayoutId id="2147484096" r:id="rId5"/>
    <p:sldLayoutId id="2147484097" r:id="rId6"/>
    <p:sldLayoutId id="2147484098" r:id="rId7"/>
    <p:sldLayoutId id="2147484099" r:id="rId8"/>
    <p:sldLayoutId id="2147484100" r:id="rId9"/>
    <p:sldLayoutId id="2147484101" r:id="rId10"/>
    <p:sldLayoutId id="2147484102" r:id="rId11"/>
  </p:sldLayoutIdLst>
  <p:timing>
    <p:tnLst>
      <p:par>
        <p:cTn id="1" dur="indefinite" restart="never" nodeType="tmRoot"/>
      </p:par>
    </p:tnLst>
  </p:timing>
  <p:txStyles>
    <p:titleStyle>
      <a:lvl1pPr algn="l" rtl="0" fontAlgn="base">
        <a:lnSpc>
          <a:spcPct val="90000"/>
        </a:lnSpc>
        <a:spcBef>
          <a:spcPct val="0"/>
        </a:spcBef>
        <a:spcAft>
          <a:spcPct val="0"/>
        </a:spcAft>
        <a:defRPr sz="4000" kern="1200">
          <a:solidFill>
            <a:schemeClr val="tx1"/>
          </a:solidFill>
          <a:latin typeface="+mn-lt"/>
          <a:ea typeface="+mj-ea"/>
          <a:cs typeface="+mj-cs"/>
        </a:defRPr>
      </a:lvl1pPr>
      <a:lvl2pPr algn="l" rtl="0" fontAlgn="base">
        <a:lnSpc>
          <a:spcPct val="90000"/>
        </a:lnSpc>
        <a:spcBef>
          <a:spcPct val="0"/>
        </a:spcBef>
        <a:spcAft>
          <a:spcPct val="0"/>
        </a:spcAft>
        <a:defRPr sz="4000">
          <a:solidFill>
            <a:schemeClr val="tx1"/>
          </a:solidFill>
          <a:latin typeface="Calibri" pitchFamily="34" charset="0"/>
        </a:defRPr>
      </a:lvl2pPr>
      <a:lvl3pPr algn="l" rtl="0" fontAlgn="base">
        <a:lnSpc>
          <a:spcPct val="90000"/>
        </a:lnSpc>
        <a:spcBef>
          <a:spcPct val="0"/>
        </a:spcBef>
        <a:spcAft>
          <a:spcPct val="0"/>
        </a:spcAft>
        <a:defRPr sz="4000">
          <a:solidFill>
            <a:schemeClr val="tx1"/>
          </a:solidFill>
          <a:latin typeface="Calibri" pitchFamily="34" charset="0"/>
        </a:defRPr>
      </a:lvl3pPr>
      <a:lvl4pPr algn="l" rtl="0" fontAlgn="base">
        <a:lnSpc>
          <a:spcPct val="90000"/>
        </a:lnSpc>
        <a:spcBef>
          <a:spcPct val="0"/>
        </a:spcBef>
        <a:spcAft>
          <a:spcPct val="0"/>
        </a:spcAft>
        <a:defRPr sz="4000">
          <a:solidFill>
            <a:schemeClr val="tx1"/>
          </a:solidFill>
          <a:latin typeface="Calibri" pitchFamily="34" charset="0"/>
        </a:defRPr>
      </a:lvl4pPr>
      <a:lvl5pPr algn="l" rtl="0" fontAlgn="base">
        <a:lnSpc>
          <a:spcPct val="90000"/>
        </a:lnSpc>
        <a:spcBef>
          <a:spcPct val="0"/>
        </a:spcBef>
        <a:spcAft>
          <a:spcPct val="0"/>
        </a:spcAft>
        <a:defRPr sz="4000">
          <a:solidFill>
            <a:schemeClr val="tx1"/>
          </a:solidFill>
          <a:latin typeface="Calibri" pitchFamily="34" charset="0"/>
        </a:defRPr>
      </a:lvl5pPr>
      <a:lvl6pPr marL="457200" algn="l" rtl="0" fontAlgn="base">
        <a:lnSpc>
          <a:spcPct val="90000"/>
        </a:lnSpc>
        <a:spcBef>
          <a:spcPct val="0"/>
        </a:spcBef>
        <a:spcAft>
          <a:spcPct val="0"/>
        </a:spcAft>
        <a:defRPr sz="4000">
          <a:solidFill>
            <a:schemeClr val="tx1"/>
          </a:solidFill>
          <a:latin typeface="Calibri" pitchFamily="34" charset="0"/>
        </a:defRPr>
      </a:lvl6pPr>
      <a:lvl7pPr marL="914400" algn="l" rtl="0" fontAlgn="base">
        <a:lnSpc>
          <a:spcPct val="90000"/>
        </a:lnSpc>
        <a:spcBef>
          <a:spcPct val="0"/>
        </a:spcBef>
        <a:spcAft>
          <a:spcPct val="0"/>
        </a:spcAft>
        <a:defRPr sz="4000">
          <a:solidFill>
            <a:schemeClr val="tx1"/>
          </a:solidFill>
          <a:latin typeface="Calibri" pitchFamily="34" charset="0"/>
        </a:defRPr>
      </a:lvl7pPr>
      <a:lvl8pPr marL="1371600" algn="l" rtl="0" fontAlgn="base">
        <a:lnSpc>
          <a:spcPct val="90000"/>
        </a:lnSpc>
        <a:spcBef>
          <a:spcPct val="0"/>
        </a:spcBef>
        <a:spcAft>
          <a:spcPct val="0"/>
        </a:spcAft>
        <a:defRPr sz="4000">
          <a:solidFill>
            <a:schemeClr val="tx1"/>
          </a:solidFill>
          <a:latin typeface="Calibri" pitchFamily="34" charset="0"/>
        </a:defRPr>
      </a:lvl8pPr>
      <a:lvl9pPr marL="1828800" algn="l" rtl="0" fontAlgn="base">
        <a:lnSpc>
          <a:spcPct val="90000"/>
        </a:lnSpc>
        <a:spcBef>
          <a:spcPct val="0"/>
        </a:spcBef>
        <a:spcAft>
          <a:spcPct val="0"/>
        </a:spcAft>
        <a:defRPr sz="4000">
          <a:solidFill>
            <a:schemeClr val="tx1"/>
          </a:solidFill>
          <a:latin typeface="Calibri"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3789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454BD8FB-F50D-4E4D-AA21-BCD9A0C5BF03}"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103" r:id="rId1"/>
    <p:sldLayoutId id="2147484104" r:id="rId2"/>
    <p:sldLayoutId id="2147484105" r:id="rId3"/>
    <p:sldLayoutId id="2147484029" r:id="rId4"/>
    <p:sldLayoutId id="2147484106" r:id="rId5"/>
    <p:sldLayoutId id="2147484028" r:id="rId6"/>
    <p:sldLayoutId id="2147484107" r:id="rId7"/>
    <p:sldLayoutId id="2147484108" r:id="rId8"/>
    <p:sldLayoutId id="2147484109" r:id="rId9"/>
    <p:sldLayoutId id="2147484027" r:id="rId10"/>
    <p:sldLayoutId id="2147484110"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018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5018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rgbClr val="696464"/>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rgbClr val="696464"/>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A6B077E8-83B2-445F-86DA-845AAEE4E2E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11" r:id="rId1"/>
    <p:sldLayoutId id="2147484036" r:id="rId2"/>
    <p:sldLayoutId id="2147484112" r:id="rId3"/>
    <p:sldLayoutId id="2147484035" r:id="rId4"/>
    <p:sldLayoutId id="2147484034" r:id="rId5"/>
    <p:sldLayoutId id="2147484033" r:id="rId6"/>
    <p:sldLayoutId id="2147484032" r:id="rId7"/>
    <p:sldLayoutId id="2147484113" r:id="rId8"/>
    <p:sldLayoutId id="2147484114" r:id="rId9"/>
    <p:sldLayoutId id="2147484031" r:id="rId10"/>
    <p:sldLayoutId id="2147484030" r:id="rId11"/>
  </p:sldLayoutIdLst>
  <p:timing>
    <p:tnLst>
      <p:par>
        <p:cTn id="1" dur="indefinite" restart="never" nodeType="tmRoot"/>
      </p:par>
    </p:tn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Calibri" pitchFamily="34" charset="0"/>
        </a:defRPr>
      </a:lvl2pPr>
      <a:lvl3pPr algn="l" rtl="0" fontAlgn="base">
        <a:spcBef>
          <a:spcPct val="0"/>
        </a:spcBef>
        <a:spcAft>
          <a:spcPct val="0"/>
        </a:spcAft>
        <a:defRPr sz="4000">
          <a:solidFill>
            <a:schemeClr val="tx2"/>
          </a:solidFill>
          <a:latin typeface="Calibri" pitchFamily="34" charset="0"/>
        </a:defRPr>
      </a:lvl3pPr>
      <a:lvl4pPr algn="l" rtl="0" fontAlgn="base">
        <a:spcBef>
          <a:spcPct val="0"/>
        </a:spcBef>
        <a:spcAft>
          <a:spcPct val="0"/>
        </a:spcAft>
        <a:defRPr sz="4000">
          <a:solidFill>
            <a:schemeClr val="tx2"/>
          </a:solidFill>
          <a:latin typeface="Calibri" pitchFamily="34" charset="0"/>
        </a:defRPr>
      </a:lvl4pPr>
      <a:lvl5pPr algn="l" rtl="0" fontAlgn="base">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fontAlgn="base">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6246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440AC6BF-D5C0-46C4-8126-46FCB2AAF396}"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4115" r:id="rId1"/>
    <p:sldLayoutId id="2147484116" r:id="rId2"/>
    <p:sldLayoutId id="2147484117" r:id="rId3"/>
    <p:sldLayoutId id="2147484039" r:id="rId4"/>
    <p:sldLayoutId id="2147484118" r:id="rId5"/>
    <p:sldLayoutId id="2147484038" r:id="rId6"/>
    <p:sldLayoutId id="2147484119" r:id="rId7"/>
    <p:sldLayoutId id="2147484120" r:id="rId8"/>
    <p:sldLayoutId id="2147484121" r:id="rId9"/>
    <p:sldLayoutId id="2147484037" r:id="rId10"/>
    <p:sldLayoutId id="2147484122"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7475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7475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076D6D9F-2DF8-4E5F-96FA-0FF56FDDF66A}" type="slidenum">
              <a:rPr lang="ru-RU"/>
              <a:pPr>
                <a:defRPr/>
              </a:pPr>
              <a:t>‹#›</a:t>
            </a:fld>
            <a:endParaRPr lang="ru-RU"/>
          </a:p>
        </p:txBody>
      </p:sp>
      <p:grpSp>
        <p:nvGrpSpPr>
          <p:cNvPr id="7476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4123" r:id="rId1"/>
    <p:sldLayoutId id="2147484047" r:id="rId2"/>
    <p:sldLayoutId id="2147484124" r:id="rId3"/>
    <p:sldLayoutId id="2147484046" r:id="rId4"/>
    <p:sldLayoutId id="2147484045" r:id="rId5"/>
    <p:sldLayoutId id="2147484044" r:id="rId6"/>
    <p:sldLayoutId id="2147484043" r:id="rId7"/>
    <p:sldLayoutId id="2147484042" r:id="rId8"/>
    <p:sldLayoutId id="2147484125" r:id="rId9"/>
    <p:sldLayoutId id="2147484041" r:id="rId10"/>
    <p:sldLayoutId id="2147484040"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8704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rgbClr val="E7DEC9">
                    <a:shade val="50000"/>
                    <a:satMod val="200000"/>
                  </a:srgb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rgbClr val="E7DEC9">
                    <a:shade val="50000"/>
                    <a:satMod val="200000"/>
                  </a:srgb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rgbClr val="E7DEC9">
                    <a:shade val="50000"/>
                    <a:satMod val="200000"/>
                  </a:srgbClr>
                </a:solidFill>
                <a:effectLst/>
              </a:defRPr>
            </a:lvl1pPr>
            <a:extLst/>
          </a:lstStyle>
          <a:p>
            <a:pPr>
              <a:defRPr/>
            </a:pPr>
            <a:fld id="{1DDD9551-6E62-4509-B3A4-A1649045F8B5}"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4126" r:id="rId1"/>
    <p:sldLayoutId id="2147484052" r:id="rId2"/>
    <p:sldLayoutId id="2147484127" r:id="rId3"/>
    <p:sldLayoutId id="2147484051" r:id="rId4"/>
    <p:sldLayoutId id="2147484128" r:id="rId5"/>
    <p:sldLayoutId id="2147484050" r:id="rId6"/>
    <p:sldLayoutId id="2147484129" r:id="rId7"/>
    <p:sldLayoutId id="2147484130" r:id="rId8"/>
    <p:sldLayoutId id="2147484131" r:id="rId9"/>
    <p:sldLayoutId id="2147484049" r:id="rId10"/>
    <p:sldLayoutId id="2147484048" r:id="rId11"/>
  </p:sldLayoutIdLst>
  <p:timing>
    <p:tnLst>
      <p:par>
        <p:cTn id="1" dur="indefinite" restart="never" nodeType="tmRoot"/>
      </p:par>
    </p:tnLst>
  </p:timing>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9933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F7F10942-1328-4544-8F54-3BD71138A62C}"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4132" r:id="rId1"/>
    <p:sldLayoutId id="2147484133" r:id="rId2"/>
    <p:sldLayoutId id="2147484055" r:id="rId3"/>
    <p:sldLayoutId id="2147484134" r:id="rId4"/>
    <p:sldLayoutId id="2147484054" r:id="rId5"/>
    <p:sldLayoutId id="2147484135" r:id="rId6"/>
    <p:sldLayoutId id="2147484136" r:id="rId7"/>
    <p:sldLayoutId id="2147484137" r:id="rId8"/>
    <p:sldLayoutId id="2147484053" r:id="rId9"/>
    <p:sldLayoutId id="2147484138" r:id="rId10"/>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111620"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11621"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151386C9-FA1B-4EE7-B964-251368C4ACA8}" type="slidenum">
              <a:rPr lang="ru-RU"/>
              <a:pPr>
                <a:defRPr/>
              </a:pPr>
              <a:t>‹#›</a:t>
            </a:fld>
            <a:endParaRPr lang="ru-RU"/>
          </a:p>
        </p:txBody>
      </p:sp>
      <p:grpSp>
        <p:nvGrpSpPr>
          <p:cNvPr id="111625"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4139" r:id="rId1"/>
    <p:sldLayoutId id="2147484063" r:id="rId2"/>
    <p:sldLayoutId id="2147484140" r:id="rId3"/>
    <p:sldLayoutId id="2147484062" r:id="rId4"/>
    <p:sldLayoutId id="2147484061" r:id="rId5"/>
    <p:sldLayoutId id="2147484060" r:id="rId6"/>
    <p:sldLayoutId id="2147484059" r:id="rId7"/>
    <p:sldLayoutId id="2147484058" r:id="rId8"/>
    <p:sldLayoutId id="2147484141" r:id="rId9"/>
    <p:sldLayoutId id="2147484057" r:id="rId10"/>
    <p:sldLayoutId id="2147484056"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0514" name="Group 2"/>
          <p:cNvGrpSpPr>
            <a:grpSpLocks/>
          </p:cNvGrpSpPr>
          <p:nvPr/>
        </p:nvGrpSpPr>
        <p:grpSpPr bwMode="auto">
          <a:xfrm>
            <a:off x="0" y="0"/>
            <a:ext cx="8686800" cy="4876800"/>
            <a:chOff x="0" y="0"/>
            <a:chExt cx="5472" cy="3072"/>
          </a:xfrm>
        </p:grpSpPr>
        <p:sp>
          <p:nvSpPr>
            <p:cNvPr id="320515"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endParaRPr lang="ru-RU" sz="2400">
                <a:latin typeface="Times New Roman" pitchFamily="18" charset="0"/>
              </a:endParaRPr>
            </a:p>
          </p:txBody>
        </p:sp>
        <p:grpSp>
          <p:nvGrpSpPr>
            <p:cNvPr id="320516" name="Group 4"/>
            <p:cNvGrpSpPr>
              <a:grpSpLocks/>
            </p:cNvGrpSpPr>
            <p:nvPr/>
          </p:nvGrpSpPr>
          <p:grpSpPr bwMode="auto">
            <a:xfrm>
              <a:off x="240" y="893"/>
              <a:ext cx="5232" cy="115"/>
              <a:chOff x="240" y="893"/>
              <a:chExt cx="5232" cy="115"/>
            </a:xfrm>
          </p:grpSpPr>
          <p:sp>
            <p:nvSpPr>
              <p:cNvPr id="320517"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endParaRPr lang="ru-RU" sz="2400">
                  <a:latin typeface="Times New Roman" pitchFamily="18" charset="0"/>
                </a:endParaRPr>
              </a:p>
            </p:txBody>
          </p:sp>
          <p:sp>
            <p:nvSpPr>
              <p:cNvPr id="320518"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endParaRPr lang="ru-RU"/>
              </a:p>
            </p:txBody>
          </p:sp>
        </p:grpSp>
      </p:grpSp>
      <p:sp>
        <p:nvSpPr>
          <p:cNvPr id="320519"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20520"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0521"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fld id="{8CF4DC6D-E578-4DC5-91AB-AFAAF62A7CB3}" type="datetimeFigureOut">
              <a:rPr lang="ru-RU"/>
              <a:pPr/>
              <a:t>11.04.2018</a:t>
            </a:fld>
            <a:endParaRPr lang="ru-RU"/>
          </a:p>
        </p:txBody>
      </p:sp>
      <p:sp>
        <p:nvSpPr>
          <p:cNvPr id="320522"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endParaRPr lang="ru-RU"/>
          </a:p>
        </p:txBody>
      </p:sp>
      <p:sp>
        <p:nvSpPr>
          <p:cNvPr id="320523"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mn-lt"/>
              </a:defRPr>
            </a:lvl1pPr>
          </a:lstStyle>
          <a:p>
            <a:fld id="{62A8933C-9142-4A8C-9BC6-348AFEB0EA78}" type="slidenum">
              <a:rPr lang="ru-RU"/>
              <a:pPr/>
              <a:t>‹#›</a:t>
            </a:fld>
            <a:endParaRPr lang="ru-RU"/>
          </a:p>
        </p:txBody>
      </p:sp>
      <p:sp>
        <p:nvSpPr>
          <p:cNvPr id="320524"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4007"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 id="2147484084" r:id="rId12"/>
    <p:sldLayoutId id="2147484085" r:id="rId13"/>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Times New Roman" pitchFamily="18" charset="0"/>
        </a:defRPr>
      </a:lvl2pPr>
      <a:lvl3pPr algn="l" rtl="0" fontAlgn="base">
        <a:spcBef>
          <a:spcPct val="0"/>
        </a:spcBef>
        <a:spcAft>
          <a:spcPct val="0"/>
        </a:spcAft>
        <a:defRPr sz="4200">
          <a:solidFill>
            <a:schemeClr val="tx2"/>
          </a:solidFill>
          <a:latin typeface="Times New Roman" pitchFamily="18" charset="0"/>
        </a:defRPr>
      </a:lvl3pPr>
      <a:lvl4pPr algn="l" rtl="0" fontAlgn="base">
        <a:spcBef>
          <a:spcPct val="0"/>
        </a:spcBef>
        <a:spcAft>
          <a:spcPct val="0"/>
        </a:spcAft>
        <a:defRPr sz="4200">
          <a:solidFill>
            <a:schemeClr val="tx2"/>
          </a:solidFill>
          <a:latin typeface="Times New Roman" pitchFamily="18" charset="0"/>
        </a:defRPr>
      </a:lvl4pPr>
      <a:lvl5pPr algn="l" rtl="0" fontAlgn="base">
        <a:spcBef>
          <a:spcPct val="0"/>
        </a:spcBef>
        <a:spcAft>
          <a:spcPct val="0"/>
        </a:spcAft>
        <a:defRPr sz="4200">
          <a:solidFill>
            <a:schemeClr val="tx2"/>
          </a:solidFill>
          <a:latin typeface="Times New Roman" pitchFamily="18" charset="0"/>
        </a:defRPr>
      </a:lvl5pPr>
      <a:lvl6pPr marL="457200" algn="l" rtl="0" fontAlgn="base">
        <a:spcBef>
          <a:spcPct val="0"/>
        </a:spcBef>
        <a:spcAft>
          <a:spcPct val="0"/>
        </a:spcAft>
        <a:defRPr sz="4200">
          <a:solidFill>
            <a:schemeClr val="tx2"/>
          </a:solidFill>
          <a:latin typeface="Times New Roman" pitchFamily="18" charset="0"/>
        </a:defRPr>
      </a:lvl6pPr>
      <a:lvl7pPr marL="914400" algn="l" rtl="0" fontAlgn="base">
        <a:spcBef>
          <a:spcPct val="0"/>
        </a:spcBef>
        <a:spcAft>
          <a:spcPct val="0"/>
        </a:spcAft>
        <a:defRPr sz="4200">
          <a:solidFill>
            <a:schemeClr val="tx2"/>
          </a:solidFill>
          <a:latin typeface="Times New Roman" pitchFamily="18" charset="0"/>
        </a:defRPr>
      </a:lvl7pPr>
      <a:lvl8pPr marL="1371600" algn="l" rtl="0" fontAlgn="base">
        <a:spcBef>
          <a:spcPct val="0"/>
        </a:spcBef>
        <a:spcAft>
          <a:spcPct val="0"/>
        </a:spcAft>
        <a:defRPr sz="4200">
          <a:solidFill>
            <a:schemeClr val="tx2"/>
          </a:solidFill>
          <a:latin typeface="Times New Roman" pitchFamily="18" charset="0"/>
        </a:defRPr>
      </a:lvl8pPr>
      <a:lvl9pPr marL="1828800" algn="l" rtl="0" fontAlgn="base">
        <a:spcBef>
          <a:spcPct val="0"/>
        </a:spcBef>
        <a:spcAft>
          <a:spcPct val="0"/>
        </a:spcAft>
        <a:defRPr sz="4200">
          <a:solidFill>
            <a:schemeClr val="tx2"/>
          </a:solidFill>
          <a:latin typeface="Times New Roman" pitchFamily="18"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9730" name="Group 2"/>
          <p:cNvGrpSpPr>
            <a:grpSpLocks/>
          </p:cNvGrpSpPr>
          <p:nvPr/>
        </p:nvGrpSpPr>
        <p:grpSpPr bwMode="auto">
          <a:xfrm>
            <a:off x="0" y="152400"/>
            <a:ext cx="8686800" cy="6096000"/>
            <a:chOff x="0" y="96"/>
            <a:chExt cx="5472" cy="3840"/>
          </a:xfrm>
        </p:grpSpPr>
        <p:sp>
          <p:nvSpPr>
            <p:cNvPr id="329731"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a:endParaRPr lang="ru-RU" sz="2400">
                <a:latin typeface="Times New Roman" pitchFamily="18" charset="0"/>
              </a:endParaRPr>
            </a:p>
          </p:txBody>
        </p:sp>
        <p:sp>
          <p:nvSpPr>
            <p:cNvPr id="329732"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endParaRPr lang="ru-RU" sz="2400">
                <a:latin typeface="Times New Roman" pitchFamily="18" charset="0"/>
              </a:endParaRPr>
            </a:p>
          </p:txBody>
        </p:sp>
        <p:sp>
          <p:nvSpPr>
            <p:cNvPr id="329733"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ru-RU"/>
            </a:p>
          </p:txBody>
        </p:sp>
      </p:grpSp>
      <p:sp>
        <p:nvSpPr>
          <p:cNvPr id="329734"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29735"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973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defRPr>
            </a:lvl1pPr>
          </a:lstStyle>
          <a:p>
            <a:fld id="{8583BF3C-8CEB-42EB-BE50-317C7A2C282D}" type="datetimeFigureOut">
              <a:rPr lang="ru-RU"/>
              <a:pPr/>
              <a:t>11.04.2018</a:t>
            </a:fld>
            <a:endParaRPr lang="ru-RU"/>
          </a:p>
        </p:txBody>
      </p:sp>
      <p:sp>
        <p:nvSpPr>
          <p:cNvPr id="32973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defRPr>
            </a:lvl1pPr>
          </a:lstStyle>
          <a:p>
            <a:endParaRPr lang="ru-RU"/>
          </a:p>
        </p:txBody>
      </p:sp>
      <p:sp>
        <p:nvSpPr>
          <p:cNvPr id="32973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fld id="{AD7CAD23-AB2F-4B51-9219-56C6DE07458C}"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009" r:id="rId1"/>
    <p:sldLayoutId id="2147484074" r:id="rId2"/>
    <p:sldLayoutId id="2147484075" r:id="rId3"/>
    <p:sldLayoutId id="2147484076" r:id="rId4"/>
    <p:sldLayoutId id="2147484077" r:id="rId5"/>
    <p:sldLayoutId id="2147484078" r:id="rId6"/>
    <p:sldLayoutId id="2147484079" r:id="rId7"/>
    <p:sldLayoutId id="2147484080" r:id="rId8"/>
    <p:sldLayoutId id="2147484081" r:id="rId9"/>
    <p:sldLayoutId id="2147484082" r:id="rId10"/>
    <p:sldLayoutId id="2147484083" r:id="rId11"/>
    <p:sldLayoutId id="2147484086" r:id="rId12"/>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Arial" charset="0"/>
        </a:defRPr>
      </a:lvl2pPr>
      <a:lvl3pPr algn="l" rtl="0" fontAlgn="base">
        <a:spcBef>
          <a:spcPct val="0"/>
        </a:spcBef>
        <a:spcAft>
          <a:spcPct val="0"/>
        </a:spcAft>
        <a:defRPr sz="4200">
          <a:solidFill>
            <a:schemeClr val="tx2"/>
          </a:solidFill>
          <a:latin typeface="Arial" charset="0"/>
        </a:defRPr>
      </a:lvl3pPr>
      <a:lvl4pPr algn="l" rtl="0" fontAlgn="base">
        <a:spcBef>
          <a:spcPct val="0"/>
        </a:spcBef>
        <a:spcAft>
          <a:spcPct val="0"/>
        </a:spcAft>
        <a:defRPr sz="4200">
          <a:solidFill>
            <a:schemeClr val="tx2"/>
          </a:solidFill>
          <a:latin typeface="Arial" charset="0"/>
        </a:defRPr>
      </a:lvl4pPr>
      <a:lvl5pPr algn="l" rtl="0" fontAlgn="base">
        <a:spcBef>
          <a:spcPct val="0"/>
        </a:spcBef>
        <a:spcAft>
          <a:spcPct val="0"/>
        </a:spcAft>
        <a:defRPr sz="4200">
          <a:solidFill>
            <a:schemeClr val="tx2"/>
          </a:solidFill>
          <a:latin typeface="Arial"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pitchFamily="2" charset="2"/>
        <a:buChar char="l"/>
        <a:defRPr sz="2800">
          <a:solidFill>
            <a:schemeClr val="tx1"/>
          </a:solidFill>
          <a:latin typeface="+mn-lt"/>
        </a:defRPr>
      </a:lvl2pPr>
      <a:lvl3pPr marL="1143000" indent="-228600" algn="l" rtl="0" fontAlgn="base">
        <a:spcBef>
          <a:spcPct val="20000"/>
        </a:spcBef>
        <a:spcAft>
          <a:spcPct val="0"/>
        </a:spcAft>
        <a:buClr>
          <a:schemeClr val="bg2"/>
        </a:buClr>
        <a:buSzPct val="65000"/>
        <a:buFont typeface="Wingdings" pitchFamily="2" charset="2"/>
        <a:buChar char="l"/>
        <a:defRPr sz="2400">
          <a:solidFill>
            <a:schemeClr val="tx1"/>
          </a:solidFill>
          <a:latin typeface="+mn-lt"/>
        </a:defRPr>
      </a:lvl3pPr>
      <a:lvl4pPr marL="1600200" indent="-228600" algn="l" rtl="0" fontAlgn="base">
        <a:spcBef>
          <a:spcPct val="20000"/>
        </a:spcBef>
        <a:spcAft>
          <a:spcPct val="0"/>
        </a:spcAft>
        <a:buClr>
          <a:schemeClr val="hlink"/>
        </a:buClr>
        <a:buSzPct val="60000"/>
        <a:buFont typeface="Wingdings" pitchFamily="2" charset="2"/>
        <a:buChar char="l"/>
        <a:defRPr sz="2000">
          <a:solidFill>
            <a:schemeClr val="tx1"/>
          </a:solidFill>
          <a:latin typeface="+mn-lt"/>
        </a:defRPr>
      </a:lvl4pPr>
      <a:lvl5pPr marL="20574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5pPr>
      <a:lvl6pPr marL="25146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6pPr>
      <a:lvl7pPr marL="29718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7pPr>
      <a:lvl8pPr marL="34290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8pPr>
      <a:lvl9pPr marL="38862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ru-RU" smtClean="0"/>
              <a:t>Образец заголовка</a:t>
            </a:r>
            <a:endParaRPr lang="en-US"/>
          </a:p>
        </p:txBody>
      </p:sp>
      <p:sp>
        <p:nvSpPr>
          <p:cNvPr id="226315"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3" name="Дата 4"/>
          <p:cNvSpPr>
            <a:spLocks noGrp="1"/>
          </p:cNvSpPr>
          <p:nvPr>
            <p:ph type="dt" sz="half" idx="2"/>
          </p:nvPr>
        </p:nvSpPr>
        <p:spPr>
          <a:xfrm>
            <a:off x="6727825" y="6408738"/>
            <a:ext cx="1919288" cy="365125"/>
          </a:xfrm>
          <a:prstGeom prst="rect">
            <a:avLst/>
          </a:prstGeom>
        </p:spPr>
        <p:txBody>
          <a:bodyPr vert="horz" anchor="b"/>
          <a:lstStyle>
            <a:lvl1pPr>
              <a:defRPr sz="1000">
                <a:solidFill>
                  <a:prstClr val="white"/>
                </a:solidFill>
              </a:defRPr>
            </a:lvl1pPr>
            <a:extLst/>
          </a:lstStyle>
          <a:p>
            <a:pPr>
              <a:defRPr/>
            </a:pPr>
            <a:endParaRPr lang="ru-RU"/>
          </a:p>
        </p:txBody>
      </p:sp>
      <p:sp>
        <p:nvSpPr>
          <p:cNvPr id="24" name="Нижний колонтитул 5"/>
          <p:cNvSpPr>
            <a:spLocks noGrp="1"/>
          </p:cNvSpPr>
          <p:nvPr>
            <p:ph type="ftr" sz="quarter" idx="3"/>
          </p:nvPr>
        </p:nvSpPr>
        <p:spPr>
          <a:xfrm>
            <a:off x="4379913" y="6408738"/>
            <a:ext cx="2351087" cy="365125"/>
          </a:xfrm>
          <a:prstGeom prst="rect">
            <a:avLst/>
          </a:prstGeom>
        </p:spPr>
        <p:txBody>
          <a:bodyPr vert="horz" anchor="b"/>
          <a:lstStyle>
            <a:lvl1pPr algn="r">
              <a:defRPr sz="1000">
                <a:solidFill>
                  <a:prstClr val="white"/>
                </a:solidFill>
              </a:defRPr>
            </a:lvl1pPr>
            <a:extLst/>
          </a:lstStyle>
          <a:p>
            <a:pPr>
              <a:defRPr/>
            </a:pPr>
            <a:endParaRPr lang="ru-RU"/>
          </a:p>
        </p:txBody>
      </p:sp>
      <p:sp>
        <p:nvSpPr>
          <p:cNvPr id="25" name="Номер слайда 6"/>
          <p:cNvSpPr>
            <a:spLocks noGrp="1"/>
          </p:cNvSpPr>
          <p:nvPr>
            <p:ph type="sldNum" sz="quarter" idx="4"/>
          </p:nvPr>
        </p:nvSpPr>
        <p:spPr>
          <a:xfrm>
            <a:off x="8647113" y="6408738"/>
            <a:ext cx="366712" cy="365125"/>
          </a:xfrm>
          <a:prstGeom prst="rect">
            <a:avLst/>
          </a:prstGeom>
        </p:spPr>
        <p:txBody>
          <a:bodyPr vert="horz" anchor="b"/>
          <a:lstStyle>
            <a:lvl1pPr algn="r">
              <a:defRPr sz="1000" smtClean="0">
                <a:solidFill>
                  <a:prstClr val="white"/>
                </a:solidFill>
              </a:defRPr>
            </a:lvl1pPr>
            <a:extLst/>
          </a:lstStyle>
          <a:p>
            <a:pPr>
              <a:defRPr/>
            </a:pPr>
            <a:fld id="{5186E24A-1B9F-4878-A875-9C51C4703137}"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4143" r:id="rId1"/>
    <p:sldLayoutId id="2147484144" r:id="rId2"/>
    <p:sldLayoutId id="2147484145" r:id="rId3"/>
    <p:sldLayoutId id="2147484146" r:id="rId4"/>
    <p:sldLayoutId id="2147484147" r:id="rId5"/>
    <p:sldLayoutId id="2147484148" r:id="rId6"/>
    <p:sldLayoutId id="2147484149" r:id="rId7"/>
  </p:sldLayoutIdLst>
  <p:timing>
    <p:tnLst>
      <p:par>
        <p:cTn id="1" dur="indefinite" restart="never" nodeType="tmRoot"/>
      </p:par>
    </p:tnLst>
  </p:timing>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9.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6.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00.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45.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diagramLayout" Target="../diagrams/layout1.xml"/><Relationship Id="rId7" Type="http://schemas.openxmlformats.org/officeDocument/2006/relationships/image" Target="../media/image33.jpg"/><Relationship Id="rId2" Type="http://schemas.openxmlformats.org/officeDocument/2006/relationships/diagramData" Target="../diagrams/data1.xml"/><Relationship Id="rId1" Type="http://schemas.openxmlformats.org/officeDocument/2006/relationships/slideLayout" Target="../slideLayouts/slideLayout3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0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07.xml"/></Relationships>
</file>

<file path=ppt/slides/_rels/slide2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0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35.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46.jpg"/><Relationship Id="rId1" Type="http://schemas.openxmlformats.org/officeDocument/2006/relationships/slideLayout" Target="../slideLayouts/slideLayout1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47.jpg"/><Relationship Id="rId1" Type="http://schemas.openxmlformats.org/officeDocument/2006/relationships/slideLayout" Target="../slideLayouts/slideLayout1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1.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slideLayout" Target="../slideLayouts/slideLayout134.xml"/><Relationship Id="rId1" Type="http://schemas.openxmlformats.org/officeDocument/2006/relationships/vmlDrawing" Target="../drawings/vmlDrawing1.vml"/><Relationship Id="rId5" Type="http://schemas.openxmlformats.org/officeDocument/2006/relationships/image" Target="../media/image48.png"/><Relationship Id="rId4" Type="http://schemas.openxmlformats.org/officeDocument/2006/relationships/oleObject" Target="../embeddings/oleObject1.bin"/></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7" name="Picture 5"/>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37218" name="Title 1"/>
          <p:cNvSpPr txBox="1">
            <a:spLocks/>
          </p:cNvSpPr>
          <p:nvPr/>
        </p:nvSpPr>
        <p:spPr bwMode="auto">
          <a:xfrm>
            <a:off x="107950" y="1268413"/>
            <a:ext cx="8640763" cy="1390650"/>
          </a:xfrm>
          <a:prstGeom prst="rect">
            <a:avLst/>
          </a:prstGeom>
          <a:noFill/>
          <a:ln w="9525">
            <a:noFill/>
            <a:miter lim="800000"/>
            <a:headEnd/>
            <a:tailEnd/>
          </a:ln>
        </p:spPr>
        <p:txBody>
          <a:bodyPr anchor="b"/>
          <a:lstStyle/>
          <a:p>
            <a:pPr algn="ctr">
              <a:lnSpc>
                <a:spcPct val="90000"/>
              </a:lnSpc>
            </a:pPr>
            <a:r>
              <a:rPr lang="ru-RU" sz="3200" b="1">
                <a:solidFill>
                  <a:srgbClr val="0000FF"/>
                </a:solidFill>
              </a:rPr>
              <a:t>3-МАВЗУ </a:t>
            </a:r>
            <a:r>
              <a:rPr lang="uz-Cyrl-UZ" sz="3200" b="1">
                <a:solidFill>
                  <a:srgbClr val="0000FF"/>
                </a:solidFill>
              </a:rPr>
              <a:t>Картошка, сабзавот ва меваларни териш ва ташиш хусусиятлари хамда сақлаш усулларининг умумий таърифи</a:t>
            </a:r>
            <a:endParaRPr lang="en-US" sz="3200" b="1">
              <a:solidFill>
                <a:srgbClr val="0000F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p:txBody>
          <a:bodyPr/>
          <a:lstStyle/>
          <a:p>
            <a:pPr algn="ctr"/>
            <a:r>
              <a:rPr lang="uz-Cyrl-UZ" smtClean="0"/>
              <a:t>Режа</a:t>
            </a:r>
            <a:endParaRPr lang="en-US" smtClean="0"/>
          </a:p>
        </p:txBody>
      </p:sp>
      <p:sp>
        <p:nvSpPr>
          <p:cNvPr id="138242" name="Прямоугольник 2"/>
          <p:cNvSpPr>
            <a:spLocks noChangeArrowheads="1"/>
          </p:cNvSpPr>
          <p:nvPr/>
        </p:nvSpPr>
        <p:spPr bwMode="auto">
          <a:xfrm>
            <a:off x="395288" y="981075"/>
            <a:ext cx="8208962" cy="4965700"/>
          </a:xfrm>
          <a:prstGeom prst="rect">
            <a:avLst/>
          </a:prstGeom>
          <a:noFill/>
          <a:ln w="9525">
            <a:noFill/>
            <a:miter lim="800000"/>
            <a:headEnd/>
            <a:tailEnd/>
          </a:ln>
        </p:spPr>
        <p:txBody>
          <a:bodyPr>
            <a:spAutoFit/>
          </a:bodyPr>
          <a:lstStyle/>
          <a:p>
            <a:pPr marL="342900" indent="-342900" algn="just">
              <a:buFontTx/>
              <a:buAutoNum type="arabicPeriod"/>
            </a:pPr>
            <a:r>
              <a:rPr lang="ru-RU" sz="3200"/>
              <a:t>Саклашга мўлжалланган маҳсулотларни йиғиш ва ташиш хусусиятлари.</a:t>
            </a:r>
          </a:p>
          <a:p>
            <a:pPr marL="342900" indent="-342900" algn="just">
              <a:buFontTx/>
              <a:buAutoNum type="arabicPeriod"/>
            </a:pPr>
            <a:r>
              <a:rPr lang="ru-RU" sz="3200"/>
              <a:t>Мева</a:t>
            </a:r>
            <a:r>
              <a:rPr lang="uz-Cyrl-UZ" sz="3200"/>
              <a:t>-сабзавотларни </a:t>
            </a:r>
            <a:r>
              <a:rPr lang="ru-RU" sz="3200"/>
              <a:t>товар ҳолатига келтириш</a:t>
            </a:r>
            <a:r>
              <a:rPr lang="uz-Cyrl-UZ" sz="3200"/>
              <a:t> ва саралаш</a:t>
            </a:r>
            <a:r>
              <a:rPr lang="ru-RU" sz="3200"/>
              <a:t>.</a:t>
            </a:r>
            <a:endParaRPr lang="uz-Cyrl-UZ" sz="3200"/>
          </a:p>
          <a:p>
            <a:pPr marL="342900" indent="-342900" algn="just">
              <a:buFontTx/>
              <a:buAutoNum type="arabicPeriod"/>
            </a:pPr>
            <a:r>
              <a:rPr lang="uz-Cyrl-UZ" sz="3200"/>
              <a:t>Мева-сабзавотларни калибрлаш</a:t>
            </a:r>
            <a:r>
              <a:rPr lang="ru-RU" sz="3200"/>
              <a:t>.</a:t>
            </a:r>
            <a:endParaRPr lang="uz-Cyrl-UZ" sz="3200"/>
          </a:p>
          <a:p>
            <a:pPr marL="342900" indent="-342900" algn="just">
              <a:buFontTx/>
              <a:buAutoNum type="arabicPeriod"/>
            </a:pPr>
            <a:r>
              <a:rPr lang="uz-Cyrl-UZ" sz="3200"/>
              <a:t>Мева-сабзавотларни жойлаштириш</a:t>
            </a:r>
            <a:r>
              <a:rPr lang="ru-RU" sz="3200"/>
              <a:t>.</a:t>
            </a:r>
          </a:p>
          <a:p>
            <a:pPr marL="342900" indent="-342900" algn="just">
              <a:buFontTx/>
              <a:buAutoNum type="arabicPeriod"/>
            </a:pPr>
            <a:r>
              <a:rPr lang="ru-RU" sz="3200"/>
              <a:t>Мева-сабзавотларни саклашнинг </a:t>
            </a:r>
            <a:r>
              <a:rPr lang="uz-Cyrl-UZ" sz="3200"/>
              <a:t>умумий тавсифи.</a:t>
            </a:r>
            <a:endParaRPr lang="ru-RU" sz="32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42876" y="881857"/>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a:bodyPr>
          <a:lstStyle/>
          <a:p>
            <a:r>
              <a:rPr lang="uz-Cyrl-UZ" sz="1300" b="1" smtClean="0">
                <a:solidFill>
                  <a:srgbClr val="0000FF"/>
                </a:solidFill>
              </a:rPr>
              <a:t>Мева-узум ва сабзавотлар инсон организми учун муҳим аҳамиятга эга. Уларда энгил ҳазм бўладиган қанд, органик кислоталар, пектин моддалари, витаминлар ва минерал моддаларнинг кўплиги озиқлик аҳамиятини янада оширади. Мева-узумларнинг пишиб етилиши билан ошловчи моддалар миқдори камаяди, бу эса тахирлигининг пасайишига олиб келади. Мева-узумлар таркибида этилиш пайтида бир қатор ўзгаришлар рўй беради. Айниқса уларда қанд миқдори кўпайиб, кислота камайиб боради. Лекин бу ўзгаришлар ҳамма меваларда ҳар хил кечади. Масалан, айрим меваларда - олча, гилос ва тоғолчада кислота миқ-дори аксинча ортади. Мевалар пишганда улар таркибидаги пектин ва ошловчи моддалар камаяди. Витаминлар пишиш даврида кўпаяди.</a:t>
            </a:r>
          </a:p>
          <a:p>
            <a:r>
              <a:rPr lang="uz-Cyrl-UZ" sz="1300" b="1" smtClean="0">
                <a:solidFill>
                  <a:srgbClr val="0000FF"/>
                </a:solidFill>
              </a:rPr>
              <a:t>Мевалар пишиши билан уларнинг уруғлари таркибидаги сув камаяди ва пўстлоғи қалинлашиб қўнғир ёки жигарранг тусга киради. Мева пишганда кимёвий таркибининг ўзгариши морфологик ва анатомик белгиларининг ўзгаришига ҳам олиб келади.</a:t>
            </a:r>
            <a:endParaRPr lang="ru-RU" sz="1300" b="1" smtClean="0">
              <a:solidFill>
                <a:srgbClr val="0000FF"/>
              </a:solidFill>
            </a:endParaRPr>
          </a:p>
        </p:txBody>
      </p:sp>
      <p:sp>
        <p:nvSpPr>
          <p:cNvPr id="139270" name="Rectangle 6"/>
          <p:cNvSpPr>
            <a:spLocks noChangeArrowheads="1"/>
          </p:cNvSpPr>
          <p:nvPr/>
        </p:nvSpPr>
        <p:spPr bwMode="auto">
          <a:xfrm>
            <a:off x="179388" y="188913"/>
            <a:ext cx="8788400" cy="366712"/>
          </a:xfrm>
          <a:prstGeom prst="rect">
            <a:avLst/>
          </a:prstGeom>
          <a:solidFill>
            <a:srgbClr val="008000"/>
          </a:solidFill>
          <a:ln w="9525">
            <a:noFill/>
            <a:miter lim="800000"/>
            <a:headEnd/>
            <a:tailEnd/>
          </a:ln>
          <a:effectLst/>
        </p:spPr>
        <p:txBody>
          <a:bodyPr wrap="none" anchor="ctr">
            <a:spAutoFit/>
          </a:bodyPr>
          <a:lstStyle/>
          <a:p>
            <a:r>
              <a:rPr lang="ru-RU">
                <a:solidFill>
                  <a:schemeClr val="bg2"/>
                </a:solidFill>
              </a:rPr>
              <a:t>Саклашга мўлжалланган маҳсулотларни йиғиш ва ташиш хусусиятлари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6056" y="3645024"/>
            <a:ext cx="3823265" cy="2638053"/>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908720"/>
            <a:ext cx="3327642" cy="258381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4" name="Rectangle 6"/>
          <p:cNvSpPr>
            <a:spLocks noChangeArrowheads="1"/>
          </p:cNvSpPr>
          <p:nvPr/>
        </p:nvSpPr>
        <p:spPr bwMode="auto">
          <a:xfrm>
            <a:off x="250825" y="404813"/>
            <a:ext cx="8640763" cy="2563812"/>
          </a:xfrm>
          <a:prstGeom prst="rect">
            <a:avLst/>
          </a:prstGeom>
          <a:noFill/>
          <a:ln w="9525">
            <a:noFill/>
            <a:miter lim="800000"/>
            <a:headEnd/>
            <a:tailEnd/>
          </a:ln>
          <a:effectLst/>
        </p:spPr>
        <p:txBody>
          <a:bodyPr anchor="ctr">
            <a:spAutoFit/>
          </a:bodyPr>
          <a:lstStyle/>
          <a:p>
            <a:pPr algn="just"/>
            <a:r>
              <a:rPr lang="ru-RU">
                <a:cs typeface="Times New Roman" pitchFamily="18" charset="0"/>
              </a:rPr>
              <a:t>Меваларни йиғиб-териб олиш муддати уларнинг тури ва нав хусусиятларига, маҳсулотга қўйиладиган талабга ва улар қандай мақсадларда фойдаланилишига қараб белгиланади. Узоқ жойларга, жўнатиладигн ёзги ва кузги навлар жуда пишиб етилмасидан (техник етилганда) териб олинади. Қуритиш, қайта ишлаш ва янгилигида истеъмол қилиш учун мўлжалланган мевалар истеъмол қилиш учун яроқли бўлиб, пишган даврда, яъни меванинг таъми, ранги шу навга хос бўлган вақтда териб олинади. Олманинг узоқ жойларга жўнатишга мўлжалланган ёзги  навлари тўлиқ пишишидан 5—7 кун олдин, кузги  навлар 10—15 кун, қишки навлар эса об-ҳавога қараб 5—10 сентябрдан олдин териб олинади.</a:t>
            </a:r>
            <a:r>
              <a:rPr lang="ru-RU"/>
              <a:t>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3284984"/>
            <a:ext cx="5688632" cy="3312368"/>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3"/>
          <p:cNvSpPr>
            <a:spLocks noGrp="1" noChangeArrowheads="1"/>
          </p:cNvSpPr>
          <p:nvPr>
            <p:ph idx="1"/>
          </p:nvPr>
        </p:nvSpPr>
        <p:spPr>
          <a:xfrm>
            <a:off x="323850" y="333375"/>
            <a:ext cx="8497888" cy="3167633"/>
          </a:xfrm>
          <a:solidFill>
            <a:srgbClr val="008080"/>
          </a:solidFill>
        </p:spPr>
        <p:txBody>
          <a:bodyPr/>
          <a:lstStyle/>
          <a:p>
            <a:pPr algn="just">
              <a:buFont typeface="Wingdings" pitchFamily="2" charset="2"/>
              <a:buChar char="v"/>
            </a:pPr>
            <a:r>
              <a:rPr lang="ru-RU" sz="2000" dirty="0" err="1" smtClean="0">
                <a:solidFill>
                  <a:srgbClr val="FFFF00"/>
                </a:solidFill>
              </a:rPr>
              <a:t>Экин</a:t>
            </a:r>
            <a:r>
              <a:rPr lang="ru-RU" sz="2000" dirty="0" smtClean="0">
                <a:solidFill>
                  <a:srgbClr val="FFFF00"/>
                </a:solidFill>
              </a:rPr>
              <a:t> тури, </a:t>
            </a:r>
            <a:r>
              <a:rPr lang="ru-RU" sz="2000" dirty="0" err="1" smtClean="0">
                <a:solidFill>
                  <a:srgbClr val="FFFF00"/>
                </a:solidFill>
              </a:rPr>
              <a:t>навига</a:t>
            </a:r>
            <a:r>
              <a:rPr lang="ru-RU" sz="2000" dirty="0" smtClean="0">
                <a:solidFill>
                  <a:srgbClr val="FFFF00"/>
                </a:solidFill>
              </a:rPr>
              <a:t>, </a:t>
            </a:r>
            <a:r>
              <a:rPr lang="ru-RU" sz="2000" dirty="0" err="1" smtClean="0">
                <a:solidFill>
                  <a:srgbClr val="FFFF00"/>
                </a:solidFill>
              </a:rPr>
              <a:t>ўсиш</a:t>
            </a:r>
            <a:r>
              <a:rPr lang="ru-RU" sz="2000" dirty="0" smtClean="0">
                <a:solidFill>
                  <a:srgbClr val="FFFF00"/>
                </a:solidFill>
              </a:rPr>
              <a:t> </a:t>
            </a:r>
            <a:r>
              <a:rPr lang="ru-RU" sz="2000" dirty="0" err="1" smtClean="0">
                <a:solidFill>
                  <a:srgbClr val="FFFF00"/>
                </a:solidFill>
              </a:rPr>
              <a:t>шароитига</a:t>
            </a:r>
            <a:r>
              <a:rPr lang="ru-RU" sz="2000" dirty="0" smtClean="0">
                <a:solidFill>
                  <a:srgbClr val="FFFF00"/>
                </a:solidFill>
              </a:rPr>
              <a:t> </a:t>
            </a:r>
            <a:r>
              <a:rPr lang="ru-RU" sz="2000" dirty="0" err="1" smtClean="0">
                <a:solidFill>
                  <a:srgbClr val="FFFF00"/>
                </a:solidFill>
              </a:rPr>
              <a:t>кўра</a:t>
            </a:r>
            <a:r>
              <a:rPr lang="ru-RU" sz="2000" dirty="0" smtClean="0">
                <a:solidFill>
                  <a:srgbClr val="FFFF00"/>
                </a:solidFill>
              </a:rPr>
              <a:t> </a:t>
            </a:r>
            <a:r>
              <a:rPr lang="ru-RU" sz="2000" dirty="0" err="1" smtClean="0">
                <a:solidFill>
                  <a:srgbClr val="FFFF00"/>
                </a:solidFill>
              </a:rPr>
              <a:t>аввалги</a:t>
            </a:r>
            <a:r>
              <a:rPr lang="ru-RU" sz="2000" dirty="0" smtClean="0">
                <a:solidFill>
                  <a:srgbClr val="FFFF00"/>
                </a:solidFill>
              </a:rPr>
              <a:t> </a:t>
            </a:r>
            <a:r>
              <a:rPr lang="ru-RU" sz="2000" dirty="0" err="1" smtClean="0">
                <a:solidFill>
                  <a:srgbClr val="FFFF00"/>
                </a:solidFill>
              </a:rPr>
              <a:t>йилга</a:t>
            </a:r>
            <a:r>
              <a:rPr lang="ru-RU" sz="2000" dirty="0" smtClean="0">
                <a:solidFill>
                  <a:srgbClr val="FFFF00"/>
                </a:solidFill>
              </a:rPr>
              <a:t> </a:t>
            </a:r>
            <a:r>
              <a:rPr lang="ru-RU" sz="2000" dirty="0" err="1" smtClean="0">
                <a:solidFill>
                  <a:srgbClr val="FFFF00"/>
                </a:solidFill>
              </a:rPr>
              <a:t>қараганда</a:t>
            </a:r>
            <a:r>
              <a:rPr lang="ru-RU" sz="2000" dirty="0" smtClean="0">
                <a:solidFill>
                  <a:srgbClr val="FFFF00"/>
                </a:solidFill>
              </a:rPr>
              <a:t> </a:t>
            </a:r>
            <a:r>
              <a:rPr lang="ru-RU" sz="2000" dirty="0" err="1" smtClean="0">
                <a:solidFill>
                  <a:srgbClr val="FFFF00"/>
                </a:solidFill>
              </a:rPr>
              <a:t>ҳосилдорлиги</a:t>
            </a:r>
            <a:r>
              <a:rPr lang="ru-RU" sz="2000" dirty="0" smtClean="0">
                <a:solidFill>
                  <a:srgbClr val="FFFF00"/>
                </a:solidFill>
              </a:rPr>
              <a:t> </a:t>
            </a:r>
            <a:r>
              <a:rPr lang="ru-RU" sz="2000" dirty="0" err="1" smtClean="0">
                <a:solidFill>
                  <a:srgbClr val="FFFF00"/>
                </a:solidFill>
              </a:rPr>
              <a:t>оз</a:t>
            </a:r>
            <a:r>
              <a:rPr lang="ru-RU" sz="2000" dirty="0" smtClean="0">
                <a:solidFill>
                  <a:srgbClr val="FFFF00"/>
                </a:solidFill>
              </a:rPr>
              <a:t> </a:t>
            </a:r>
            <a:r>
              <a:rPr lang="ru-RU" sz="2000" dirty="0" err="1" smtClean="0">
                <a:solidFill>
                  <a:srgbClr val="FFFF00"/>
                </a:solidFill>
              </a:rPr>
              <a:t>ёки</a:t>
            </a:r>
            <a:r>
              <a:rPr lang="ru-RU" sz="2000" dirty="0" smtClean="0">
                <a:solidFill>
                  <a:srgbClr val="FFFF00"/>
                </a:solidFill>
              </a:rPr>
              <a:t> </a:t>
            </a:r>
            <a:r>
              <a:rPr lang="ru-RU" sz="2000" dirty="0" err="1" smtClean="0">
                <a:solidFill>
                  <a:srgbClr val="FFFF00"/>
                </a:solidFill>
              </a:rPr>
              <a:t>кўп</a:t>
            </a:r>
            <a:r>
              <a:rPr lang="ru-RU" sz="2000" dirty="0" smtClean="0">
                <a:solidFill>
                  <a:srgbClr val="FFFF00"/>
                </a:solidFill>
              </a:rPr>
              <a:t> </a:t>
            </a:r>
            <a:r>
              <a:rPr lang="ru-RU" sz="2000" dirty="0" err="1" smtClean="0">
                <a:solidFill>
                  <a:srgbClr val="FFFF00"/>
                </a:solidFill>
              </a:rPr>
              <a:t>бўлиши</a:t>
            </a:r>
            <a:r>
              <a:rPr lang="ru-RU" sz="2000" dirty="0" smtClean="0">
                <a:solidFill>
                  <a:srgbClr val="FFFF00"/>
                </a:solidFill>
              </a:rPr>
              <a:t> </a:t>
            </a:r>
            <a:r>
              <a:rPr lang="ru-RU" sz="2000" dirty="0" err="1" smtClean="0">
                <a:solidFill>
                  <a:srgbClr val="FFFF00"/>
                </a:solidFill>
              </a:rPr>
              <a:t>мумкин</a:t>
            </a:r>
            <a:r>
              <a:rPr lang="ru-RU" sz="2000" dirty="0" smtClean="0">
                <a:solidFill>
                  <a:srgbClr val="FFFF00"/>
                </a:solidFill>
              </a:rPr>
              <a:t>. </a:t>
            </a:r>
            <a:r>
              <a:rPr lang="ru-RU" sz="2000" dirty="0" err="1" smtClean="0">
                <a:solidFill>
                  <a:srgbClr val="FFFF00"/>
                </a:solidFill>
              </a:rPr>
              <a:t>Олма</a:t>
            </a:r>
            <a:r>
              <a:rPr lang="ru-RU" sz="2000" dirty="0" smtClean="0">
                <a:solidFill>
                  <a:srgbClr val="FFFF00"/>
                </a:solidFill>
              </a:rPr>
              <a:t> </a:t>
            </a:r>
            <a:r>
              <a:rPr lang="ru-RU" sz="2000" dirty="0" err="1" smtClean="0">
                <a:solidFill>
                  <a:srgbClr val="FFFF00"/>
                </a:solidFill>
              </a:rPr>
              <a:t>меваларининг</a:t>
            </a:r>
            <a:r>
              <a:rPr lang="ru-RU" sz="2000" dirty="0" smtClean="0">
                <a:solidFill>
                  <a:srgbClr val="FFFF00"/>
                </a:solidFill>
              </a:rPr>
              <a:t> </a:t>
            </a:r>
            <a:r>
              <a:rPr lang="ru-RU" sz="2000" dirty="0" err="1" smtClean="0">
                <a:solidFill>
                  <a:srgbClr val="FFFF00"/>
                </a:solidFill>
              </a:rPr>
              <a:t>ёзги</a:t>
            </a:r>
            <a:r>
              <a:rPr lang="ru-RU" sz="2000" dirty="0" smtClean="0">
                <a:solidFill>
                  <a:srgbClr val="FFFF00"/>
                </a:solidFill>
              </a:rPr>
              <a:t> </a:t>
            </a:r>
            <a:r>
              <a:rPr lang="ru-RU" sz="2000" dirty="0" err="1" smtClean="0">
                <a:solidFill>
                  <a:srgbClr val="FFFF00"/>
                </a:solidFill>
              </a:rPr>
              <a:t>навлари</a:t>
            </a:r>
            <a:r>
              <a:rPr lang="ru-RU" sz="2000" dirty="0" smtClean="0">
                <a:solidFill>
                  <a:srgbClr val="FFFF00"/>
                </a:solidFill>
              </a:rPr>
              <a:t> тез </a:t>
            </a:r>
            <a:r>
              <a:rPr lang="ru-RU" sz="2000" dirty="0" err="1" smtClean="0">
                <a:solidFill>
                  <a:srgbClr val="FFFF00"/>
                </a:solidFill>
              </a:rPr>
              <a:t>бузиладиган</a:t>
            </a:r>
            <a:r>
              <a:rPr lang="ru-RU" sz="2000" dirty="0" smtClean="0">
                <a:solidFill>
                  <a:srgbClr val="FFFF00"/>
                </a:solidFill>
              </a:rPr>
              <a:t> </a:t>
            </a:r>
            <a:r>
              <a:rPr lang="ru-RU" sz="2000" dirty="0" err="1" smtClean="0">
                <a:solidFill>
                  <a:srgbClr val="FFFF00"/>
                </a:solidFill>
              </a:rPr>
              <a:t>маҳсулот</a:t>
            </a:r>
            <a:r>
              <a:rPr lang="ru-RU" sz="2000" dirty="0" smtClean="0">
                <a:solidFill>
                  <a:srgbClr val="FFFF00"/>
                </a:solidFill>
              </a:rPr>
              <a:t> </a:t>
            </a:r>
            <a:r>
              <a:rPr lang="ru-RU" sz="2000" dirty="0" err="1" smtClean="0">
                <a:solidFill>
                  <a:srgbClr val="FFFF00"/>
                </a:solidFill>
              </a:rPr>
              <a:t>бўлиб</a:t>
            </a:r>
            <a:r>
              <a:rPr lang="ru-RU" sz="2000" dirty="0" smtClean="0">
                <a:solidFill>
                  <a:srgbClr val="FFFF00"/>
                </a:solidFill>
              </a:rPr>
              <a:t>, у </a:t>
            </a:r>
            <a:r>
              <a:rPr lang="ru-RU" sz="2000" dirty="0" err="1" smtClean="0">
                <a:solidFill>
                  <a:srgbClr val="FFFF00"/>
                </a:solidFill>
              </a:rPr>
              <a:t>пишгандан</a:t>
            </a:r>
            <a:r>
              <a:rPr lang="ru-RU" sz="2000" dirty="0" smtClean="0">
                <a:solidFill>
                  <a:srgbClr val="FFFF00"/>
                </a:solidFill>
              </a:rPr>
              <a:t> </a:t>
            </a:r>
            <a:r>
              <a:rPr lang="ru-RU" sz="2000" dirty="0" err="1" smtClean="0">
                <a:solidFill>
                  <a:srgbClr val="FFFF00"/>
                </a:solidFill>
              </a:rPr>
              <a:t>кейин</a:t>
            </a:r>
            <a:r>
              <a:rPr lang="ru-RU" sz="2000" dirty="0" smtClean="0">
                <a:solidFill>
                  <a:srgbClr val="FFFF00"/>
                </a:solidFill>
              </a:rPr>
              <a:t> </a:t>
            </a:r>
            <a:r>
              <a:rPr lang="ru-RU" sz="2000" dirty="0" err="1" smtClean="0">
                <a:solidFill>
                  <a:srgbClr val="FFFF00"/>
                </a:solidFill>
              </a:rPr>
              <a:t>қисқа</a:t>
            </a:r>
            <a:r>
              <a:rPr lang="ru-RU" sz="2000" dirty="0" smtClean="0">
                <a:solidFill>
                  <a:srgbClr val="FFFF00"/>
                </a:solidFill>
              </a:rPr>
              <a:t> </a:t>
            </a:r>
            <a:r>
              <a:rPr lang="ru-RU" sz="2000" dirty="0" err="1" smtClean="0">
                <a:solidFill>
                  <a:srgbClr val="FFFF00"/>
                </a:solidFill>
              </a:rPr>
              <a:t>вақт</a:t>
            </a:r>
            <a:r>
              <a:rPr lang="ru-RU" sz="2000" dirty="0" smtClean="0">
                <a:solidFill>
                  <a:srgbClr val="FFFF00"/>
                </a:solidFill>
              </a:rPr>
              <a:t> </a:t>
            </a:r>
            <a:r>
              <a:rPr lang="ru-RU" sz="2000" dirty="0" err="1" smtClean="0">
                <a:solidFill>
                  <a:srgbClr val="FFFF00"/>
                </a:solidFill>
              </a:rPr>
              <a:t>ичида</a:t>
            </a:r>
            <a:r>
              <a:rPr lang="ru-RU" sz="2000" dirty="0" smtClean="0">
                <a:solidFill>
                  <a:srgbClr val="FFFF00"/>
                </a:solidFill>
              </a:rPr>
              <a:t> </a:t>
            </a:r>
            <a:r>
              <a:rPr lang="ru-RU" sz="2000" dirty="0" err="1" smtClean="0">
                <a:solidFill>
                  <a:srgbClr val="FFFF00"/>
                </a:solidFill>
              </a:rPr>
              <a:t>йиғиб</a:t>
            </a:r>
            <a:r>
              <a:rPr lang="ru-RU" sz="2000" dirty="0" smtClean="0">
                <a:solidFill>
                  <a:srgbClr val="FFFF00"/>
                </a:solidFill>
              </a:rPr>
              <a:t> </a:t>
            </a:r>
            <a:r>
              <a:rPr lang="ru-RU" sz="2000" dirty="0" err="1" smtClean="0">
                <a:solidFill>
                  <a:srgbClr val="FFFF00"/>
                </a:solidFill>
              </a:rPr>
              <a:t>олиш</a:t>
            </a:r>
            <a:r>
              <a:rPr lang="ru-RU" sz="2000" dirty="0" smtClean="0">
                <a:solidFill>
                  <a:srgbClr val="FFFF00"/>
                </a:solidFill>
              </a:rPr>
              <a:t> </a:t>
            </a:r>
            <a:r>
              <a:rPr lang="ru-RU" sz="2000" dirty="0" err="1" smtClean="0">
                <a:solidFill>
                  <a:srgbClr val="FFFF00"/>
                </a:solidFill>
              </a:rPr>
              <a:t>керак</a:t>
            </a:r>
            <a:r>
              <a:rPr lang="ru-RU" sz="2000" dirty="0" smtClean="0">
                <a:solidFill>
                  <a:srgbClr val="FFFF00"/>
                </a:solidFill>
              </a:rPr>
              <a:t>.</a:t>
            </a:r>
          </a:p>
          <a:p>
            <a:pPr algn="just">
              <a:buFont typeface="Wingdings" pitchFamily="2" charset="2"/>
              <a:buChar char="v"/>
            </a:pPr>
            <a:r>
              <a:rPr lang="ru-RU" sz="2000" dirty="0" err="1" smtClean="0">
                <a:solidFill>
                  <a:srgbClr val="FFFF00"/>
                </a:solidFill>
              </a:rPr>
              <a:t>Боғларда</a:t>
            </a:r>
            <a:r>
              <a:rPr lang="ru-RU" sz="2000" dirty="0" smtClean="0">
                <a:solidFill>
                  <a:srgbClr val="FFFF00"/>
                </a:solidFill>
              </a:rPr>
              <a:t> </a:t>
            </a:r>
            <a:r>
              <a:rPr lang="ru-RU" sz="2000" dirty="0" err="1" smtClean="0">
                <a:solidFill>
                  <a:srgbClr val="FFFF00"/>
                </a:solidFill>
              </a:rPr>
              <a:t>етиштириладиган</a:t>
            </a:r>
            <a:r>
              <a:rPr lang="ru-RU" sz="2000" dirty="0" smtClean="0">
                <a:solidFill>
                  <a:srgbClr val="FFFF00"/>
                </a:solidFill>
              </a:rPr>
              <a:t> </a:t>
            </a:r>
            <a:r>
              <a:rPr lang="ru-RU" sz="2000" dirty="0" err="1" smtClean="0">
                <a:solidFill>
                  <a:srgbClr val="FFFF00"/>
                </a:solidFill>
              </a:rPr>
              <a:t>олма</a:t>
            </a:r>
            <a:r>
              <a:rPr lang="ru-RU" sz="2000" dirty="0" smtClean="0">
                <a:solidFill>
                  <a:srgbClr val="FFFF00"/>
                </a:solidFill>
              </a:rPr>
              <a:t> </a:t>
            </a:r>
            <a:r>
              <a:rPr lang="ru-RU" sz="2000" dirty="0" err="1" smtClean="0">
                <a:solidFill>
                  <a:srgbClr val="FFFF00"/>
                </a:solidFill>
              </a:rPr>
              <a:t>мевалари</a:t>
            </a:r>
            <a:r>
              <a:rPr lang="ru-RU" sz="2000" dirty="0" smtClean="0">
                <a:solidFill>
                  <a:srgbClr val="FFFF00"/>
                </a:solidFill>
              </a:rPr>
              <a:t> </a:t>
            </a:r>
            <a:r>
              <a:rPr lang="ru-RU" sz="2000" dirty="0" err="1" smtClean="0">
                <a:solidFill>
                  <a:srgbClr val="FFFF00"/>
                </a:solidFill>
              </a:rPr>
              <a:t>ҳосилини</a:t>
            </a:r>
            <a:r>
              <a:rPr lang="ru-RU" sz="2000" dirty="0" smtClean="0">
                <a:solidFill>
                  <a:srgbClr val="FFFF00"/>
                </a:solidFill>
              </a:rPr>
              <a:t> </a:t>
            </a:r>
            <a:r>
              <a:rPr lang="ru-RU" sz="2000" dirty="0" err="1" smtClean="0">
                <a:solidFill>
                  <a:srgbClr val="FFFF00"/>
                </a:solidFill>
              </a:rPr>
              <a:t>олдиндан</a:t>
            </a:r>
            <a:r>
              <a:rPr lang="ru-RU" sz="2000" dirty="0" smtClean="0">
                <a:solidFill>
                  <a:srgbClr val="FFFF00"/>
                </a:solidFill>
              </a:rPr>
              <a:t> </a:t>
            </a:r>
            <a:r>
              <a:rPr lang="ru-RU" sz="2000" dirty="0" err="1" smtClean="0">
                <a:solidFill>
                  <a:srgbClr val="FFFF00"/>
                </a:solidFill>
              </a:rPr>
              <a:t>билиш</a:t>
            </a:r>
            <a:r>
              <a:rPr lang="ru-RU" sz="2000" dirty="0" smtClean="0">
                <a:solidFill>
                  <a:srgbClr val="FFFF00"/>
                </a:solidFill>
              </a:rPr>
              <a:t> </a:t>
            </a:r>
            <a:r>
              <a:rPr lang="ru-RU" sz="2000" dirty="0" err="1" smtClean="0">
                <a:solidFill>
                  <a:srgbClr val="FFFF00"/>
                </a:solidFill>
              </a:rPr>
              <a:t>катта</a:t>
            </a:r>
            <a:r>
              <a:rPr lang="ru-RU" sz="2000" dirty="0" smtClean="0">
                <a:solidFill>
                  <a:srgbClr val="FFFF00"/>
                </a:solidFill>
              </a:rPr>
              <a:t> </a:t>
            </a:r>
            <a:r>
              <a:rPr lang="ru-RU" sz="2000" dirty="0" err="1" smtClean="0">
                <a:solidFill>
                  <a:srgbClr val="FFFF00"/>
                </a:solidFill>
              </a:rPr>
              <a:t>аҳамиятга</a:t>
            </a:r>
            <a:r>
              <a:rPr lang="ru-RU" sz="2000" dirty="0" smtClean="0">
                <a:solidFill>
                  <a:srgbClr val="FFFF00"/>
                </a:solidFill>
              </a:rPr>
              <a:t> </a:t>
            </a:r>
            <a:r>
              <a:rPr lang="ru-RU" sz="2000" dirty="0" err="1" smtClean="0">
                <a:solidFill>
                  <a:srgbClr val="FFFF00"/>
                </a:solidFill>
              </a:rPr>
              <a:t>эга</a:t>
            </a:r>
            <a:r>
              <a:rPr lang="ru-RU" sz="2000" dirty="0" smtClean="0">
                <a:solidFill>
                  <a:srgbClr val="FFFF00"/>
                </a:solidFill>
              </a:rPr>
              <a:t>. </a:t>
            </a:r>
            <a:r>
              <a:rPr lang="ru-RU" sz="2000" dirty="0" err="1" smtClean="0">
                <a:solidFill>
                  <a:srgbClr val="FFFF00"/>
                </a:solidFill>
              </a:rPr>
              <a:t>Чунки</a:t>
            </a:r>
            <a:r>
              <a:rPr lang="ru-RU" sz="2000" dirty="0" smtClean="0">
                <a:solidFill>
                  <a:srgbClr val="FFFF00"/>
                </a:solidFill>
              </a:rPr>
              <a:t> </a:t>
            </a:r>
            <a:r>
              <a:rPr lang="ru-RU" sz="2000" dirty="0" err="1" smtClean="0">
                <a:solidFill>
                  <a:srgbClr val="FFFF00"/>
                </a:solidFill>
              </a:rPr>
              <a:t>бу</a:t>
            </a:r>
            <a:r>
              <a:rPr lang="ru-RU" sz="2000" dirty="0" smtClean="0">
                <a:solidFill>
                  <a:srgbClr val="FFFF00"/>
                </a:solidFill>
              </a:rPr>
              <a:t> </a:t>
            </a:r>
            <a:r>
              <a:rPr lang="ru-RU" sz="2000" dirty="0" err="1" smtClean="0">
                <a:solidFill>
                  <a:srgbClr val="FFFF00"/>
                </a:solidFill>
              </a:rPr>
              <a:t>мевазорларда</a:t>
            </a:r>
            <a:r>
              <a:rPr lang="ru-RU" sz="2000" dirty="0" smtClean="0">
                <a:solidFill>
                  <a:srgbClr val="FFFF00"/>
                </a:solidFill>
              </a:rPr>
              <a:t> </a:t>
            </a:r>
            <a:r>
              <a:rPr lang="ru-RU" sz="2000" dirty="0" err="1" smtClean="0">
                <a:solidFill>
                  <a:srgbClr val="FFFF00"/>
                </a:solidFill>
              </a:rPr>
              <a:t>ишчи</a:t>
            </a:r>
            <a:r>
              <a:rPr lang="ru-RU" sz="2000" dirty="0" smtClean="0">
                <a:solidFill>
                  <a:srgbClr val="FFFF00"/>
                </a:solidFill>
              </a:rPr>
              <a:t> </a:t>
            </a:r>
            <a:r>
              <a:rPr lang="ru-RU" sz="2000" dirty="0" err="1" smtClean="0">
                <a:solidFill>
                  <a:srgbClr val="FFFF00"/>
                </a:solidFill>
              </a:rPr>
              <a:t>кучига</a:t>
            </a:r>
            <a:r>
              <a:rPr lang="ru-RU" sz="2000" dirty="0" smtClean="0">
                <a:solidFill>
                  <a:srgbClr val="FFFF00"/>
                </a:solidFill>
              </a:rPr>
              <a:t> </a:t>
            </a:r>
            <a:r>
              <a:rPr lang="ru-RU" sz="2000" dirty="0" err="1" smtClean="0">
                <a:solidFill>
                  <a:srgbClr val="FFFF00"/>
                </a:solidFill>
              </a:rPr>
              <a:t>бўлган</a:t>
            </a:r>
            <a:r>
              <a:rPr lang="ru-RU" sz="2000" dirty="0" smtClean="0">
                <a:solidFill>
                  <a:srgbClr val="FFFF00"/>
                </a:solidFill>
              </a:rPr>
              <a:t> </a:t>
            </a:r>
            <a:r>
              <a:rPr lang="ru-RU" sz="2000" dirty="0" err="1" smtClean="0">
                <a:solidFill>
                  <a:srgbClr val="FFFF00"/>
                </a:solidFill>
              </a:rPr>
              <a:t>талабни</a:t>
            </a:r>
            <a:r>
              <a:rPr lang="ru-RU" sz="2000" dirty="0" smtClean="0">
                <a:solidFill>
                  <a:srgbClr val="FFFF00"/>
                </a:solidFill>
              </a:rPr>
              <a:t> </a:t>
            </a:r>
            <a:r>
              <a:rPr lang="ru-RU" sz="2000" dirty="0" err="1" smtClean="0">
                <a:solidFill>
                  <a:srgbClr val="FFFF00"/>
                </a:solidFill>
              </a:rPr>
              <a:t>аниқлашга</a:t>
            </a:r>
            <a:r>
              <a:rPr lang="ru-RU" sz="2000" dirty="0" smtClean="0">
                <a:solidFill>
                  <a:srgbClr val="FFFF00"/>
                </a:solidFill>
              </a:rPr>
              <a:t>, </a:t>
            </a:r>
            <a:r>
              <a:rPr lang="ru-RU" sz="2000" dirty="0" err="1" smtClean="0">
                <a:solidFill>
                  <a:srgbClr val="FFFF00"/>
                </a:solidFill>
              </a:rPr>
              <a:t>ҳосилни</a:t>
            </a:r>
            <a:r>
              <a:rPr lang="ru-RU" sz="2000" dirty="0" smtClean="0">
                <a:solidFill>
                  <a:srgbClr val="FFFF00"/>
                </a:solidFill>
              </a:rPr>
              <a:t> </a:t>
            </a:r>
            <a:r>
              <a:rPr lang="ru-RU" sz="2000" dirty="0" err="1" smtClean="0">
                <a:solidFill>
                  <a:srgbClr val="FFFF00"/>
                </a:solidFill>
              </a:rPr>
              <a:t>териб</a:t>
            </a:r>
            <a:r>
              <a:rPr lang="ru-RU" sz="2000" dirty="0" smtClean="0">
                <a:solidFill>
                  <a:srgbClr val="FFFF00"/>
                </a:solidFill>
              </a:rPr>
              <a:t> </a:t>
            </a:r>
            <a:r>
              <a:rPr lang="ru-RU" sz="2000" dirty="0" err="1" smtClean="0">
                <a:solidFill>
                  <a:srgbClr val="FFFF00"/>
                </a:solidFill>
              </a:rPr>
              <a:t>олишда</a:t>
            </a:r>
            <a:r>
              <a:rPr lang="ru-RU" sz="2000" dirty="0" smtClean="0">
                <a:solidFill>
                  <a:srgbClr val="FFFF00"/>
                </a:solidFill>
              </a:rPr>
              <a:t> </a:t>
            </a:r>
            <a:r>
              <a:rPr lang="ru-RU" sz="2000" dirty="0" err="1" smtClean="0">
                <a:solidFill>
                  <a:srgbClr val="FFFF00"/>
                </a:solidFill>
              </a:rPr>
              <a:t>ншлатиладиган</a:t>
            </a:r>
            <a:r>
              <a:rPr lang="ru-RU" sz="2000" dirty="0" smtClean="0">
                <a:solidFill>
                  <a:srgbClr val="FFFF00"/>
                </a:solidFill>
              </a:rPr>
              <a:t> </a:t>
            </a:r>
            <a:r>
              <a:rPr lang="ru-RU" sz="2000" dirty="0" err="1" smtClean="0">
                <a:solidFill>
                  <a:srgbClr val="FFFF00"/>
                </a:solidFill>
              </a:rPr>
              <a:t>челак</a:t>
            </a:r>
            <a:r>
              <a:rPr lang="ru-RU" sz="2000" dirty="0" smtClean="0">
                <a:solidFill>
                  <a:srgbClr val="FFFF00"/>
                </a:solidFill>
              </a:rPr>
              <a:t>, </a:t>
            </a:r>
            <a:r>
              <a:rPr lang="ru-RU" sz="2000" dirty="0" err="1" smtClean="0">
                <a:solidFill>
                  <a:srgbClr val="FFFF00"/>
                </a:solidFill>
              </a:rPr>
              <a:t>сават</a:t>
            </a:r>
            <a:r>
              <a:rPr lang="ru-RU" sz="2000" dirty="0" smtClean="0">
                <a:solidFill>
                  <a:srgbClr val="FFFF00"/>
                </a:solidFill>
              </a:rPr>
              <a:t>, </a:t>
            </a:r>
            <a:r>
              <a:rPr lang="ru-RU" sz="2000" dirty="0" err="1" smtClean="0">
                <a:solidFill>
                  <a:srgbClr val="FFFF00"/>
                </a:solidFill>
              </a:rPr>
              <a:t>яшик</a:t>
            </a:r>
            <a:r>
              <a:rPr lang="ru-RU" sz="2000" dirty="0" smtClean="0">
                <a:solidFill>
                  <a:srgbClr val="FFFF00"/>
                </a:solidFill>
              </a:rPr>
              <a:t>, </a:t>
            </a:r>
            <a:r>
              <a:rPr lang="ru-RU" sz="2000" dirty="0" err="1" smtClean="0">
                <a:solidFill>
                  <a:srgbClr val="FFFF00"/>
                </a:solidFill>
              </a:rPr>
              <a:t>нарвон</a:t>
            </a:r>
            <a:r>
              <a:rPr lang="ru-RU" sz="2000" dirty="0" smtClean="0">
                <a:solidFill>
                  <a:srgbClr val="FFFF00"/>
                </a:solidFill>
              </a:rPr>
              <a:t>, транспорт </a:t>
            </a:r>
            <a:r>
              <a:rPr lang="ru-RU" sz="2000" dirty="0" err="1" smtClean="0">
                <a:solidFill>
                  <a:srgbClr val="FFFF00"/>
                </a:solidFill>
              </a:rPr>
              <a:t>воситаларини</a:t>
            </a:r>
            <a:r>
              <a:rPr lang="ru-RU" sz="2000" dirty="0" smtClean="0">
                <a:solidFill>
                  <a:srgbClr val="FFFF00"/>
                </a:solidFill>
              </a:rPr>
              <a:t>, </a:t>
            </a:r>
            <a:r>
              <a:rPr lang="ru-RU" sz="2000" dirty="0" err="1" smtClean="0">
                <a:solidFill>
                  <a:srgbClr val="FFFF00"/>
                </a:solidFill>
              </a:rPr>
              <a:t>мева</a:t>
            </a:r>
            <a:r>
              <a:rPr lang="ru-RU" sz="2000" dirty="0" smtClean="0">
                <a:solidFill>
                  <a:srgbClr val="FFFF00"/>
                </a:solidFill>
              </a:rPr>
              <a:t> </a:t>
            </a:r>
            <a:r>
              <a:rPr lang="ru-RU" sz="2000" dirty="0" err="1" smtClean="0">
                <a:solidFill>
                  <a:srgbClr val="FFFF00"/>
                </a:solidFill>
              </a:rPr>
              <a:t>сақланадиган</a:t>
            </a:r>
            <a:r>
              <a:rPr lang="ru-RU" sz="2000" dirty="0" smtClean="0">
                <a:solidFill>
                  <a:srgbClr val="FFFF00"/>
                </a:solidFill>
              </a:rPr>
              <a:t> </a:t>
            </a:r>
            <a:r>
              <a:rPr lang="ru-RU" sz="2000" dirty="0" err="1" smtClean="0">
                <a:solidFill>
                  <a:srgbClr val="FFFF00"/>
                </a:solidFill>
              </a:rPr>
              <a:t>холодильниклар</a:t>
            </a:r>
            <a:r>
              <a:rPr lang="ru-RU" sz="2000" dirty="0" smtClean="0">
                <a:solidFill>
                  <a:srgbClr val="FFFF00"/>
                </a:solidFill>
              </a:rPr>
              <a:t> </a:t>
            </a:r>
            <a:r>
              <a:rPr lang="ru-RU" sz="2000" dirty="0" err="1" smtClean="0">
                <a:solidFill>
                  <a:srgbClr val="FFFF00"/>
                </a:solidFill>
              </a:rPr>
              <a:t>ва</a:t>
            </a:r>
            <a:r>
              <a:rPr lang="ru-RU" sz="2000" dirty="0" smtClean="0">
                <a:solidFill>
                  <a:srgbClr val="FFFF00"/>
                </a:solidFill>
              </a:rPr>
              <a:t> </a:t>
            </a:r>
            <a:r>
              <a:rPr lang="ru-RU" sz="2000" dirty="0" err="1" smtClean="0">
                <a:solidFill>
                  <a:srgbClr val="FFFF00"/>
                </a:solidFill>
              </a:rPr>
              <a:t>уларга</a:t>
            </a:r>
            <a:r>
              <a:rPr lang="ru-RU" sz="2000" dirty="0" smtClean="0">
                <a:solidFill>
                  <a:srgbClr val="FFFF00"/>
                </a:solidFill>
              </a:rPr>
              <a:t> </a:t>
            </a:r>
            <a:r>
              <a:rPr lang="ru-RU" sz="2000" dirty="0" err="1" smtClean="0">
                <a:solidFill>
                  <a:srgbClr val="FFFF00"/>
                </a:solidFill>
              </a:rPr>
              <a:t>ўхшаш</a:t>
            </a:r>
            <a:r>
              <a:rPr lang="ru-RU" sz="2000" dirty="0" smtClean="0">
                <a:solidFill>
                  <a:srgbClr val="FFFF00"/>
                </a:solidFill>
              </a:rPr>
              <a:t> </a:t>
            </a:r>
            <a:r>
              <a:rPr lang="ru-RU" sz="2000" dirty="0" err="1" smtClean="0">
                <a:solidFill>
                  <a:srgbClr val="FFFF00"/>
                </a:solidFill>
              </a:rPr>
              <a:t>асбоб-ускуналарни</a:t>
            </a:r>
            <a:r>
              <a:rPr lang="ru-RU" sz="2000" dirty="0" smtClean="0">
                <a:solidFill>
                  <a:srgbClr val="FFFF00"/>
                </a:solidFill>
              </a:rPr>
              <a:t> </a:t>
            </a:r>
            <a:r>
              <a:rPr lang="ru-RU" sz="2000" dirty="0" err="1" smtClean="0">
                <a:solidFill>
                  <a:srgbClr val="FFFF00"/>
                </a:solidFill>
              </a:rPr>
              <a:t>олдиндан</a:t>
            </a:r>
            <a:r>
              <a:rPr lang="ru-RU" sz="2000" dirty="0" smtClean="0">
                <a:solidFill>
                  <a:srgbClr val="FFFF00"/>
                </a:solidFill>
              </a:rPr>
              <a:t> </a:t>
            </a:r>
            <a:r>
              <a:rPr lang="ru-RU" sz="2000" dirty="0" err="1" smtClean="0">
                <a:solidFill>
                  <a:srgbClr val="FFFF00"/>
                </a:solidFill>
              </a:rPr>
              <a:t>тайёрлаб</a:t>
            </a:r>
            <a:r>
              <a:rPr lang="ru-RU" sz="2000" dirty="0" smtClean="0">
                <a:solidFill>
                  <a:srgbClr val="FFFF00"/>
                </a:solidFill>
              </a:rPr>
              <a:t> </a:t>
            </a:r>
            <a:r>
              <a:rPr lang="ru-RU" sz="2000" dirty="0" err="1" smtClean="0">
                <a:solidFill>
                  <a:srgbClr val="FFFF00"/>
                </a:solidFill>
              </a:rPr>
              <a:t>қўйишга</a:t>
            </a:r>
            <a:r>
              <a:rPr lang="ru-RU" sz="2000" dirty="0" smtClean="0">
                <a:solidFill>
                  <a:srgbClr val="FFFF00"/>
                </a:solidFill>
              </a:rPr>
              <a:t> </a:t>
            </a:r>
            <a:r>
              <a:rPr lang="ru-RU" sz="2000" dirty="0" err="1" smtClean="0">
                <a:solidFill>
                  <a:srgbClr val="FFFF00"/>
                </a:solidFill>
              </a:rPr>
              <a:t>имкон</a:t>
            </a:r>
            <a:r>
              <a:rPr lang="ru-RU" sz="2000" dirty="0" smtClean="0">
                <a:solidFill>
                  <a:srgbClr val="FFFF00"/>
                </a:solidFill>
              </a:rPr>
              <a:t> </a:t>
            </a:r>
            <a:r>
              <a:rPr lang="ru-RU" sz="2000" dirty="0" err="1" smtClean="0">
                <a:solidFill>
                  <a:srgbClr val="FFFF00"/>
                </a:solidFill>
              </a:rPr>
              <a:t>беради</a:t>
            </a:r>
            <a:r>
              <a:rPr lang="ru-RU" sz="1800" dirty="0" smtClean="0">
                <a:solidFill>
                  <a:srgbClr val="FFFF00"/>
                </a:solidFill>
              </a:rPr>
              <a:t>.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3717032"/>
            <a:ext cx="3960440" cy="273630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016" y="3789040"/>
            <a:ext cx="4180902" cy="2592288"/>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0" name="Rectangle 4"/>
          <p:cNvSpPr>
            <a:spLocks noChangeArrowheads="1"/>
          </p:cNvSpPr>
          <p:nvPr/>
        </p:nvSpPr>
        <p:spPr bwMode="auto">
          <a:xfrm>
            <a:off x="1547813" y="333375"/>
            <a:ext cx="5472112" cy="641350"/>
          </a:xfrm>
          <a:prstGeom prst="rect">
            <a:avLst/>
          </a:prstGeom>
          <a:noFill/>
          <a:ln w="9525">
            <a:noFill/>
            <a:miter lim="800000"/>
            <a:headEnd/>
            <a:tailEnd/>
          </a:ln>
          <a:effectLst/>
        </p:spPr>
        <p:txBody>
          <a:bodyPr anchor="ctr">
            <a:spAutoFit/>
          </a:bodyPr>
          <a:lstStyle/>
          <a:p>
            <a:r>
              <a:rPr lang="uz-Cyrl-UZ" b="1"/>
              <a:t>Мева дарахтларининг ҳолатига қараб ҳосил миқдорини тахминий аниқлаш</a:t>
            </a:r>
            <a:r>
              <a:rPr lang="ru-RU"/>
              <a:t> </a:t>
            </a:r>
          </a:p>
        </p:txBody>
      </p:sp>
      <p:graphicFrame>
        <p:nvGraphicFramePr>
          <p:cNvPr id="142455" name="Group 119"/>
          <p:cNvGraphicFramePr>
            <a:graphicFrameLocks noGrp="1"/>
          </p:cNvGraphicFramePr>
          <p:nvPr>
            <p:extLst>
              <p:ext uri="{D42A27DB-BD31-4B8C-83A1-F6EECF244321}">
                <p14:modId xmlns:p14="http://schemas.microsoft.com/office/powerpoint/2010/main" val="1263674195"/>
              </p:ext>
            </p:extLst>
          </p:nvPr>
        </p:nvGraphicFramePr>
        <p:xfrm>
          <a:off x="179388" y="1196975"/>
          <a:ext cx="8820150" cy="4751389"/>
        </p:xfrm>
        <a:graphic>
          <a:graphicData uri="http://schemas.openxmlformats.org/drawingml/2006/table">
            <a:tbl>
              <a:tblPr>
                <a:tableStyleId>{638B1855-1B75-4FBE-930C-398BA8C253C6}</a:tableStyleId>
              </a:tblPr>
              <a:tblGrid>
                <a:gridCol w="744537"/>
                <a:gridCol w="3932238"/>
                <a:gridCol w="4143375"/>
              </a:tblGrid>
              <a:tr h="739775">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dirty="0" smtClean="0">
                          <a:ln>
                            <a:noFill/>
                          </a:ln>
                          <a:effectLst/>
                        </a:rPr>
                        <a:t>Балл</a:t>
                      </a:r>
                      <a:endParaRPr kumimoji="0" lang="uz-Cyrl-UZ" sz="2400" b="0" i="0" u="none" strike="noStrike" cap="none" normalizeH="0" baseline="0" dirty="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Дарахларнинг зарарланиш даражаси</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Дарахтнинг ҳолати</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r>
              <a:tr h="43815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5</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Мутлоқ зарарланмаган</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Аъло даражада</a:t>
                      </a:r>
                      <a:endParaRPr kumimoji="0" lang="uz-Cyrl-UZ" sz="2400" b="0" i="0" u="none" strike="noStrike" cap="none" normalizeH="0" baseline="0" smtClean="0">
                        <a:ln>
                          <a:noFill/>
                        </a:ln>
                        <a:solidFill>
                          <a:schemeClr val="tx1"/>
                        </a:solidFill>
                        <a:effectLst/>
                        <a:latin typeface="Verdana" pitchFamily="34" charset="0"/>
                      </a:endParaRPr>
                    </a:p>
                  </a:txBody>
                  <a:tcPr horzOverflow="overflow"/>
                </a:tc>
              </a:tr>
              <a:tr h="739775">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4</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dirty="0" smtClean="0">
                          <a:ln>
                            <a:noFill/>
                          </a:ln>
                          <a:effectLst/>
                        </a:rPr>
                        <a:t>Қисман зарарланган</a:t>
                      </a:r>
                      <a:endParaRPr kumimoji="0" lang="uz-Cyrl-UZ" sz="2400" b="0" i="0" u="none" strike="noStrike" cap="none" normalizeH="0" baseline="0" dirty="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Барглари нормал холатда, айрим шохча ва новдалари қуриган.</a:t>
                      </a:r>
                      <a:endParaRPr kumimoji="0" lang="uz-Cyrl-UZ" sz="2400" b="0" i="0" u="none" strike="noStrike" cap="none" normalizeH="0" baseline="0" smtClean="0">
                        <a:ln>
                          <a:noFill/>
                        </a:ln>
                        <a:solidFill>
                          <a:schemeClr val="tx1"/>
                        </a:solidFill>
                        <a:effectLst/>
                        <a:latin typeface="Verdana" pitchFamily="34" charset="0"/>
                      </a:endParaRPr>
                    </a:p>
                  </a:txBody>
                  <a:tcPr horzOverflow="overflow"/>
                </a:tc>
              </a:tr>
              <a:tr h="135096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3</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Ўртача зарарланган </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50% мева шохлари ва ёш новдалари қуриган, айрим она шохлар ўсиш ва ривожланишдан қолиб, хосил бериш хусусиятини йўқота бошлаган</a:t>
                      </a:r>
                      <a:endParaRPr kumimoji="0" lang="uz-Cyrl-UZ" sz="2400" b="0" i="0" u="none" strike="noStrike" cap="none" normalizeH="0" baseline="0" smtClean="0">
                        <a:ln>
                          <a:noFill/>
                        </a:ln>
                        <a:solidFill>
                          <a:schemeClr val="tx1"/>
                        </a:solidFill>
                        <a:effectLst/>
                        <a:latin typeface="Verdana" pitchFamily="34" charset="0"/>
                      </a:endParaRPr>
                    </a:p>
                  </a:txBody>
                  <a:tcPr horzOverflow="overflow"/>
                </a:tc>
              </a:tr>
              <a:tr h="104616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2</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Кучли зарарланган</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Шох-шаббасининг кўпчилиги қуриб қолган шох-шаббаси бутунлай қуриган</a:t>
                      </a:r>
                      <a:endParaRPr kumimoji="0" lang="uz-Cyrl-UZ" sz="2400" b="0" i="0" u="none" strike="noStrike" cap="none" normalizeH="0" baseline="0" smtClean="0">
                        <a:ln>
                          <a:noFill/>
                        </a:ln>
                        <a:solidFill>
                          <a:schemeClr val="tx1"/>
                        </a:solidFill>
                        <a:effectLst/>
                        <a:latin typeface="Verdana" pitchFamily="34" charset="0"/>
                      </a:endParaRPr>
                    </a:p>
                  </a:txBody>
                  <a:tcPr horzOverflow="overflow"/>
                </a:tc>
              </a:tr>
              <a:tr h="43656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1</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smtClean="0">
                          <a:ln>
                            <a:noFill/>
                          </a:ln>
                          <a:effectLst/>
                        </a:rPr>
                        <a:t>Ер усти қисми қуриб қолган</a:t>
                      </a:r>
                      <a:endParaRPr kumimoji="0" lang="uz-Cyrl-UZ" sz="2400" b="0" i="0" u="none" strike="noStrike" cap="none" normalizeH="0" baseline="0" smtClean="0">
                        <a:ln>
                          <a:noFill/>
                        </a:ln>
                        <a:solidFill>
                          <a:schemeClr val="tx1"/>
                        </a:solidFill>
                        <a:effectLst/>
                        <a:latin typeface="Verdana" pitchFamily="34" charset="0"/>
                      </a:endParaRPr>
                    </a:p>
                  </a:txBody>
                  <a:tcPr anchor="ctr" horzOverflow="overflow"/>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800" u="none" strike="noStrike" cap="none" normalizeH="0" baseline="0" dirty="0" smtClean="0">
                          <a:ln>
                            <a:noFill/>
                          </a:ln>
                          <a:effectLst/>
                        </a:rPr>
                        <a:t>Шох-шаббаси бутунлай қуриган</a:t>
                      </a:r>
                      <a:endParaRPr kumimoji="0" lang="uz-Cyrl-UZ" sz="2400" b="0" i="0" u="none" strike="noStrike" cap="none" normalizeH="0" baseline="0" dirty="0" smtClean="0">
                        <a:ln>
                          <a:noFill/>
                        </a:ln>
                        <a:solidFill>
                          <a:schemeClr val="tx1"/>
                        </a:solidFill>
                        <a:effectLst/>
                        <a:latin typeface="Verdana" pitchFamily="34" charset="0"/>
                      </a:endParaRPr>
                    </a:p>
                  </a:txBody>
                  <a:tcPr horzOverflow="overflow"/>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23850" y="188913"/>
            <a:ext cx="8424863" cy="3240087"/>
          </a:xfrm>
        </p:spPr>
        <p:style>
          <a:lnRef idx="3">
            <a:schemeClr val="lt1"/>
          </a:lnRef>
          <a:fillRef idx="1">
            <a:schemeClr val="accent1"/>
          </a:fillRef>
          <a:effectRef idx="1">
            <a:schemeClr val="accent1"/>
          </a:effectRef>
          <a:fontRef idx="minor">
            <a:schemeClr val="lt1"/>
          </a:fontRef>
        </p:style>
        <p:txBody>
          <a:bodyPr>
            <a:noAutofit/>
          </a:bodyPr>
          <a:lstStyle/>
          <a:p>
            <a:pPr algn="just">
              <a:buFont typeface="Wingdings" pitchFamily="2" charset="2"/>
              <a:buChar char="q"/>
            </a:pPr>
            <a:r>
              <a:rPr lang="uz-Cyrl-UZ" sz="2000" smtClean="0">
                <a:solidFill>
                  <a:schemeClr val="bg2"/>
                </a:solidFill>
                <a:cs typeface="Times New Roman" pitchFamily="18" charset="0"/>
              </a:rPr>
              <a:t>Гуллар ғўрага айлангани улар нормал шароитда чангланишига боғлиқ. Одатда, уруғли мева дарахтларида жами гулларнинг 10—15 фоизи сақланиб, улар ғўрага айланса, боғлардан мўл ҳосил олиш мумкин. Табиийки, ҳамма дарахтлардаги гул ва ғўраларни бирма-бир санаб чиқиб бўлмайди. Шунинг учун, бир нечта бир хил ёшдаги дарахтларнинг бир томонга қараб жойлашган бир хил катталикдаги шоҳларини олиб, уларнинг бутоқлари бўяб қўйилади ёки тахтачалар осилади. Ҳар бир шаклдаги гул сони аниқланади, кейин умумий гуллардан нечтаси ғўрага, ғўраларнинг нечтаси мевага айланганлиги вақти-вақти билан бир неча марта саналади.</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736" y="3789040"/>
            <a:ext cx="4873724" cy="272928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2706" y="119234"/>
            <a:ext cx="8584958" cy="627687"/>
          </a:xfrm>
        </p:spPr>
        <p:style>
          <a:lnRef idx="0">
            <a:schemeClr val="accent4"/>
          </a:lnRef>
          <a:fillRef idx="3">
            <a:schemeClr val="accent4"/>
          </a:fillRef>
          <a:effectRef idx="3">
            <a:schemeClr val="accent4"/>
          </a:effectRef>
          <a:fontRef idx="minor">
            <a:schemeClr val="lt1"/>
          </a:fontRef>
        </p:style>
        <p:txBody>
          <a:bodyPr/>
          <a:lstStyle/>
          <a:p>
            <a:r>
              <a:rPr lang="uz-Cyrl-UZ" sz="2000" b="1" smtClean="0">
                <a:solidFill>
                  <a:srgbClr val="FFFFFF"/>
                </a:solidFill>
              </a:rPr>
              <a:t>Ғўранинг ҳолатига қараб ҳосил миқдорини тахминий аниқлаш</a:t>
            </a:r>
            <a:endParaRPr lang="ru-RU" sz="2000" b="1" smtClean="0">
              <a:solidFill>
                <a:srgbClr val="FFFFFF"/>
              </a:solidFill>
            </a:endParaRPr>
          </a:p>
        </p:txBody>
      </p:sp>
      <p:graphicFrame>
        <p:nvGraphicFramePr>
          <p:cNvPr id="144436" name="Group 52"/>
          <p:cNvGraphicFramePr>
            <a:graphicFrameLocks noGrp="1"/>
          </p:cNvGraphicFramePr>
          <p:nvPr>
            <p:extLst>
              <p:ext uri="{D42A27DB-BD31-4B8C-83A1-F6EECF244321}">
                <p14:modId xmlns:p14="http://schemas.microsoft.com/office/powerpoint/2010/main" val="1653354372"/>
              </p:ext>
            </p:extLst>
          </p:nvPr>
        </p:nvGraphicFramePr>
        <p:xfrm>
          <a:off x="323850" y="1125538"/>
          <a:ext cx="8640763" cy="4512628"/>
        </p:xfrm>
        <a:graphic>
          <a:graphicData uri="http://schemas.openxmlformats.org/drawingml/2006/table">
            <a:tbl>
              <a:tblPr>
                <a:tableStyleId>{E929F9F4-4A8F-4326-A1B4-22849713DDAB}</a:tableStyleId>
              </a:tblPr>
              <a:tblGrid>
                <a:gridCol w="1079500"/>
                <a:gridCol w="1747838"/>
                <a:gridCol w="5813425"/>
              </a:tblGrid>
              <a:tr h="1068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u="none" strike="noStrike" cap="none" normalizeH="0" baseline="0" dirty="0" smtClean="0">
                          <a:ln>
                            <a:noFill/>
                          </a:ln>
                          <a:effectLst/>
                        </a:rPr>
                        <a:t>Балл</a:t>
                      </a:r>
                      <a:endParaRPr kumimoji="0" lang="uz-Cyrl-UZ" sz="2800" b="0" i="0" u="none" strike="noStrike" cap="none" normalizeH="0" baseline="0" dirty="0" smtClean="0">
                        <a:ln>
                          <a:noFill/>
                        </a:ln>
                        <a:solidFill>
                          <a:schemeClr val="tx1"/>
                        </a:solidFill>
                        <a:effectLst/>
                        <a:latin typeface="Verdana"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u="none" strike="noStrike" cap="none" normalizeH="0" baseline="0" dirty="0" smtClean="0">
                          <a:ln>
                            <a:noFill/>
                          </a:ln>
                          <a:effectLst/>
                        </a:rPr>
                        <a:t>Ҳосил</a:t>
                      </a:r>
                      <a:endParaRPr kumimoji="0" lang="uz-Cyrl-UZ" sz="2800" b="0" i="0" u="none" strike="noStrike" cap="none" normalizeH="0" baseline="0" dirty="0" smtClean="0">
                        <a:ln>
                          <a:noFill/>
                        </a:ln>
                        <a:solidFill>
                          <a:schemeClr val="tx1"/>
                        </a:solidFill>
                        <a:effectLst/>
                        <a:latin typeface="Verdana"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u="none" strike="noStrike" cap="none" normalizeH="0" baseline="0" smtClean="0">
                          <a:ln>
                            <a:noFill/>
                          </a:ln>
                          <a:effectLst/>
                        </a:rPr>
                        <a:t>Ҳосилли шохларда сақланиб қолган ғўра</a:t>
                      </a:r>
                      <a:endParaRPr kumimoji="0" lang="uz-Cyrl-UZ" sz="2800" b="0" i="0" u="none" strike="noStrike" cap="none" normalizeH="0" baseline="0" smtClean="0">
                        <a:ln>
                          <a:noFill/>
                        </a:ln>
                        <a:solidFill>
                          <a:schemeClr val="tx1"/>
                        </a:solidFill>
                        <a:effectLst/>
                        <a:latin typeface="Verdana"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956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u="none" strike="noStrike" cap="none" normalizeH="0" baseline="0" smtClean="0">
                          <a:ln>
                            <a:noFill/>
                          </a:ln>
                          <a:effectLst/>
                        </a:rPr>
                        <a:t>5</a:t>
                      </a:r>
                      <a:endParaRPr kumimoji="0" lang="ru-RU" sz="16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4</a:t>
                      </a:r>
                      <a:endParaRPr kumimoji="0" lang="ru-RU" sz="16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3</a:t>
                      </a:r>
                      <a:endParaRPr kumimoji="0" lang="ru-RU" sz="16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2</a:t>
                      </a:r>
                      <a:endParaRPr kumimoji="0" lang="ru-RU" sz="16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1</a:t>
                      </a:r>
                      <a:endParaRPr kumimoji="0" lang="uz-Cyrl-UZ"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000" u="none" strike="noStrike" cap="none" normalizeH="0" baseline="0" smtClean="0">
                          <a:ln>
                            <a:noFill/>
                          </a:ln>
                          <a:effectLst/>
                        </a:rPr>
                        <a:t>Яхши </a:t>
                      </a:r>
                      <a:endParaRPr kumimoji="0" lang="ru-RU" sz="1600" u="none" strike="noStrike" cap="none" normalizeH="0" baseline="0" smtClean="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smtClean="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Ўртадан юқори</a:t>
                      </a:r>
                      <a:endParaRPr kumimoji="0" lang="ru-RU" sz="1600" u="none" strike="noStrike" cap="none" normalizeH="0" baseline="0" smtClean="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Ўртача</a:t>
                      </a:r>
                      <a:endParaRPr kumimoji="0" lang="ru-RU" sz="1600" u="none" strike="noStrike" cap="none" normalizeH="0" baseline="0" smtClean="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smtClean="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Ўртачадан паст</a:t>
                      </a:r>
                      <a:endParaRPr kumimoji="0" lang="ru-RU" sz="1600" u="none" strike="noStrike" cap="none" normalizeH="0" baseline="0" smtClean="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smtClean="0">
                          <a:ln>
                            <a:noFill/>
                          </a:ln>
                          <a:effectLst/>
                        </a:rPr>
                        <a:t>Ёмон</a:t>
                      </a:r>
                      <a:endParaRPr kumimoji="0" lang="uz-Cyrl-UZ"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236538" algn="just" defTabSz="914400" rtl="0" eaLnBrk="1" fontAlgn="base" latinLnBrk="0" hangingPunct="1">
                        <a:lnSpc>
                          <a:spcPct val="100000"/>
                        </a:lnSpc>
                        <a:spcBef>
                          <a:spcPct val="0"/>
                        </a:spcBef>
                        <a:spcAft>
                          <a:spcPct val="0"/>
                        </a:spcAft>
                        <a:buClrTx/>
                        <a:buSzTx/>
                        <a:buFontTx/>
                        <a:buNone/>
                        <a:tabLst/>
                      </a:pPr>
                      <a:r>
                        <a:rPr kumimoji="0" lang="uz-Cyrl-UZ" sz="2000" u="none" strike="noStrike" cap="none" normalizeH="0" baseline="0" dirty="0" smtClean="0">
                          <a:ln>
                            <a:noFill/>
                          </a:ln>
                          <a:effectLst/>
                        </a:rPr>
                        <a:t>Кўпчилик шохларда ғўра яхши сақланган</a:t>
                      </a:r>
                      <a:endParaRPr kumimoji="0" lang="ru-RU" sz="16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dirty="0" smtClean="0">
                          <a:ln>
                            <a:noFill/>
                          </a:ln>
                          <a:effectLst/>
                        </a:rPr>
                        <a:t>76% дан кўпроқ шохларда ғўра яхши сақланган</a:t>
                      </a:r>
                      <a:endParaRPr kumimoji="0" lang="ru-RU" sz="16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dirty="0" smtClean="0">
                          <a:ln>
                            <a:noFill/>
                          </a:ln>
                          <a:effectLst/>
                        </a:rPr>
                        <a:t>50% га яқин шохларда ғўра бор</a:t>
                      </a:r>
                      <a:endParaRPr kumimoji="0" lang="ru-RU" sz="16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dirty="0" smtClean="0">
                          <a:ln>
                            <a:noFill/>
                          </a:ln>
                          <a:effectLst/>
                        </a:rPr>
                        <a:t>25% га яқин шохларда ғўра бор</a:t>
                      </a:r>
                      <a:endParaRPr kumimoji="0" lang="ru-RU" sz="16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endParaRPr kumimoji="0" lang="ru-RU" sz="2000" u="none" strike="noStrike" cap="none" normalizeH="0" baseline="0" dirty="0" smtClean="0">
                        <a:ln>
                          <a:noFill/>
                        </a:ln>
                        <a:effectLst/>
                      </a:endParaRPr>
                    </a:p>
                    <a:p>
                      <a:pPr marL="0" marR="0" lvl="0" indent="236538" algn="just" defTabSz="914400" rtl="0" eaLnBrk="0" fontAlgn="base" latinLnBrk="0" hangingPunct="0">
                        <a:lnSpc>
                          <a:spcPct val="100000"/>
                        </a:lnSpc>
                        <a:spcBef>
                          <a:spcPct val="0"/>
                        </a:spcBef>
                        <a:spcAft>
                          <a:spcPct val="0"/>
                        </a:spcAft>
                        <a:buClrTx/>
                        <a:buSzTx/>
                        <a:buFontTx/>
                        <a:buNone/>
                        <a:tabLst/>
                      </a:pPr>
                      <a:r>
                        <a:rPr kumimoji="0" lang="uz-Cyrl-UZ" sz="2000" u="none" strike="noStrike" cap="none" normalizeH="0" baseline="0" dirty="0" smtClean="0">
                          <a:ln>
                            <a:noFill/>
                          </a:ln>
                          <a:effectLst/>
                        </a:rPr>
                        <a:t>Ғўра онда-сонда учрайди</a:t>
                      </a:r>
                      <a:endParaRPr kumimoji="0" lang="uz-Cyrl-UZ" sz="2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15888"/>
            <a:ext cx="8610922" cy="490537"/>
          </a:xfrm>
          <a:gradFill>
            <a:gsLst>
              <a:gs pos="0">
                <a:schemeClr val="accent1">
                  <a:lumMod val="5000"/>
                  <a:lumOff val="95000"/>
                </a:schemeClr>
              </a:gs>
              <a:gs pos="25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wrap="square" lIns="91440" tIns="45720" rIns="91440" bIns="45720" numCol="1" anchorCtr="0" compatLnSpc="1">
            <a:prstTxWarp prst="textNoShape">
              <a:avLst/>
            </a:prstTxWarp>
            <a:noAutofit/>
          </a:bodyPr>
          <a:lstStyle/>
          <a:p>
            <a:pPr algn="ctr"/>
            <a:r>
              <a:rPr lang="ru-RU" sz="2000" b="1" dirty="0" err="1" smtClean="0">
                <a:solidFill>
                  <a:srgbClr val="00B050"/>
                </a:solidFill>
                <a:effectLst>
                  <a:outerShdw blurRad="38100" dist="38100" dir="2700000" algn="tl">
                    <a:srgbClr val="C0C0C0"/>
                  </a:outerShdw>
                </a:effectLst>
              </a:rPr>
              <a:t>Ҳосилнинг</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йиғиб</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олиш</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ва</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сотишга</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тайёрлаш</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даврида</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қуйидаги</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тадбирлар</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амалга</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оширилиши</a:t>
            </a:r>
            <a:r>
              <a:rPr lang="ru-RU" sz="2000" b="1" dirty="0" smtClean="0">
                <a:solidFill>
                  <a:srgbClr val="00B050"/>
                </a:solidFill>
                <a:effectLst>
                  <a:outerShdw blurRad="38100" dist="38100" dir="2700000" algn="tl">
                    <a:srgbClr val="C0C0C0"/>
                  </a:outerShdw>
                </a:effectLst>
              </a:rPr>
              <a:t> </a:t>
            </a:r>
            <a:r>
              <a:rPr lang="ru-RU" sz="2000" b="1" dirty="0" err="1" smtClean="0">
                <a:solidFill>
                  <a:srgbClr val="00B050"/>
                </a:solidFill>
                <a:effectLst>
                  <a:outerShdw blurRad="38100" dist="38100" dir="2700000" algn="tl">
                    <a:srgbClr val="C0C0C0"/>
                  </a:outerShdw>
                </a:effectLst>
              </a:rPr>
              <a:t>лозим</a:t>
            </a:r>
            <a:r>
              <a:rPr lang="ru-RU" sz="2000" b="1" dirty="0" smtClean="0">
                <a:solidFill>
                  <a:srgbClr val="00B050"/>
                </a:solidFill>
                <a:effectLst>
                  <a:outerShdw blurRad="38100" dist="38100" dir="2700000" algn="tl">
                    <a:srgbClr val="C0C0C0"/>
                  </a:outerShdw>
                </a:effectLst>
              </a:rPr>
              <a:t>:</a:t>
            </a:r>
          </a:p>
        </p:txBody>
      </p:sp>
      <p:sp useBgFill="1">
        <p:nvSpPr>
          <p:cNvPr id="146437" name="Rectangle 5"/>
          <p:cNvSpPr>
            <a:spLocks noChangeArrowheads="1"/>
          </p:cNvSpPr>
          <p:nvPr/>
        </p:nvSpPr>
        <p:spPr bwMode="auto">
          <a:xfrm>
            <a:off x="215900" y="981075"/>
            <a:ext cx="8820150" cy="5410200"/>
          </a:xfrm>
          <a:prstGeom prst="rect">
            <a:avLst/>
          </a:prstGeom>
          <a:ln w="9525">
            <a:noFill/>
            <a:miter lim="800000"/>
            <a:headEnd/>
            <a:tailEnd/>
          </a:ln>
          <a:effectLst/>
        </p:spPr>
        <p:txBody>
          <a:bodyPr anchor="ctr">
            <a:spAutoFit/>
          </a:bodyPr>
          <a:lstStyle/>
          <a:p>
            <a:pPr indent="269875" algn="just"/>
            <a:r>
              <a:rPr lang="ru-RU" sz="1400" b="1">
                <a:solidFill>
                  <a:srgbClr val="006699"/>
                </a:solidFill>
                <a:cs typeface="Times New Roman" pitchFamily="18" charset="0"/>
              </a:rPr>
              <a:t>1. Кутилган ҳосилни миқдорига қараб, мева териш учун керакли жиҳозларни (нарвон, сават, илмоқлар ва бошқаларни) тайёрлаш, эскиларини созлаб тахт қилиб қўйиш лозим;</a:t>
            </a:r>
            <a:endParaRPr lang="ru-RU" sz="1400" b="1">
              <a:solidFill>
                <a:srgbClr val="006699"/>
              </a:solidFill>
            </a:endParaRPr>
          </a:p>
          <a:p>
            <a:pPr indent="269875" algn="just" eaLnBrk="0" hangingPunct="0"/>
            <a:r>
              <a:rPr lang="ru-RU" sz="1400" b="1">
                <a:solidFill>
                  <a:srgbClr val="006699"/>
                </a:solidFill>
                <a:cs typeface="Times New Roman" pitchFamily="18" charset="0"/>
              </a:rPr>
              <a:t>2. Бостирмаларни созлаш учун қанча қўшимча майдон кераклигини аниқлаш, янги бостирма ёки чайла қуриши лозим. Шунингдек, столлар, торози, ёнғинга қарши воситалар, траферетлар билан жиҳозлаш;</a:t>
            </a:r>
            <a:endParaRPr lang="ru-RU" sz="1400" b="1">
              <a:solidFill>
                <a:srgbClr val="006699"/>
              </a:solidFill>
            </a:endParaRPr>
          </a:p>
          <a:p>
            <a:pPr indent="269875" algn="just" eaLnBrk="0" hangingPunct="0"/>
            <a:r>
              <a:rPr lang="ru-RU" sz="1400" b="1">
                <a:solidFill>
                  <a:srgbClr val="006699"/>
                </a:solidFill>
                <a:cs typeface="Times New Roman" pitchFamily="18" charset="0"/>
              </a:rPr>
              <a:t>3. Меваларни жойлаш учун керакли идишларнинг миқдори, тури ва хилини белгилаш, мавжуд идишларни кўздан кечириш, дезинфекция қилиш ва таъмирлаш, идишлар учун қўшимча материал келтириш;</a:t>
            </a:r>
            <a:endParaRPr lang="ru-RU" sz="1400" b="1">
              <a:solidFill>
                <a:srgbClr val="006699"/>
              </a:solidFill>
            </a:endParaRPr>
          </a:p>
          <a:p>
            <a:pPr indent="269875" algn="just" eaLnBrk="0" hangingPunct="0"/>
            <a:r>
              <a:rPr lang="ru-RU" sz="1400" b="1">
                <a:solidFill>
                  <a:srgbClr val="006699"/>
                </a:solidFill>
                <a:cs typeface="Times New Roman" pitchFamily="18" charset="0"/>
              </a:rPr>
              <a:t>4. Меваларни жойлашда ишлатиладиган материаллар, қиринди, қипиқ, қоғоз, миқ, сим ва шу кабиларни керакли миқдорда келтириш;</a:t>
            </a:r>
            <a:endParaRPr lang="ru-RU" sz="1400" b="1">
              <a:solidFill>
                <a:srgbClr val="006699"/>
              </a:solidFill>
            </a:endParaRPr>
          </a:p>
          <a:p>
            <a:pPr indent="269875" algn="just" eaLnBrk="0" hangingPunct="0"/>
            <a:r>
              <a:rPr lang="ru-RU" sz="1400" b="1">
                <a:solidFill>
                  <a:srgbClr val="006699"/>
                </a:solidFill>
                <a:cs typeface="Times New Roman" pitchFamily="18" charset="0"/>
              </a:rPr>
              <a:t>5. Меваларни ташиш учун қанча транспорт воситаларини иш турига қараб тақсимлаш.</a:t>
            </a:r>
            <a:endParaRPr lang="ru-RU" sz="1400" b="1">
              <a:solidFill>
                <a:srgbClr val="006699"/>
              </a:solidFill>
            </a:endParaRPr>
          </a:p>
          <a:p>
            <a:pPr indent="269875" algn="just" eaLnBrk="0" hangingPunct="0"/>
            <a:r>
              <a:rPr lang="ru-RU" sz="1400" b="1">
                <a:solidFill>
                  <a:srgbClr val="006699"/>
                </a:solidFill>
                <a:cs typeface="Times New Roman" pitchFamily="18" charset="0"/>
              </a:rPr>
              <a:t>Автотранспорт учун керакли ёқилғи мойлаш материалларини ва резиналарни етарли миқдорда жамғариб қўйиш керак бўлади.</a:t>
            </a:r>
            <a:endParaRPr lang="ru-RU" sz="1400" b="1">
              <a:solidFill>
                <a:srgbClr val="006699"/>
              </a:solidFill>
            </a:endParaRPr>
          </a:p>
          <a:p>
            <a:pPr indent="269875" algn="just" eaLnBrk="0" hangingPunct="0"/>
            <a:r>
              <a:rPr lang="ru-RU" sz="1400" b="1">
                <a:solidFill>
                  <a:srgbClr val="006699"/>
                </a:solidFill>
                <a:cs typeface="Times New Roman" pitchFamily="18" charset="0"/>
              </a:rPr>
              <a:t>6. Ҳосилни йиғиб-териб олиш ва уни қайта ишлашнинг хажми ва муддатларига қараб, бу ишларни бажарувчи қанча иш кучи (малакали) кераклигини аниқлаш ва бу ишчиларни қисқа муддатли курсларда ўқитиш, идишларга жойловчилар, шуни айрим жараёнлари бўйича ишчиларни жойига тайинлаш режасини тузиш;</a:t>
            </a:r>
            <a:endParaRPr lang="ru-RU" sz="1400" b="1">
              <a:solidFill>
                <a:srgbClr val="006699"/>
              </a:solidFill>
            </a:endParaRPr>
          </a:p>
          <a:p>
            <a:pPr indent="269875" algn="just" eaLnBrk="0" hangingPunct="0"/>
            <a:r>
              <a:rPr lang="ru-RU" sz="1400" b="1">
                <a:solidFill>
                  <a:srgbClr val="006699"/>
                </a:solidFill>
                <a:cs typeface="Times New Roman" pitchFamily="18" charset="0"/>
              </a:rPr>
              <a:t>7. Ҳосилни қўруқлашга тайёргарлик кўриш;</a:t>
            </a:r>
            <a:endParaRPr lang="ru-RU" sz="1400" b="1">
              <a:solidFill>
                <a:srgbClr val="006699"/>
              </a:solidFill>
            </a:endParaRPr>
          </a:p>
          <a:p>
            <a:pPr indent="269875" algn="just" eaLnBrk="0" hangingPunct="0"/>
            <a:r>
              <a:rPr lang="ru-RU" sz="1400" b="1">
                <a:solidFill>
                  <a:srgbClr val="006699"/>
                </a:solidFill>
                <a:cs typeface="Times New Roman" pitchFamily="18" charset="0"/>
              </a:rPr>
              <a:t>8. Боғдорчилик хўжалиги шароитига мослаб боғларда йиғим-терим даврида бажариладиган ишларнинг ҳамма турлари бўйича иш меъёри ва ҳосилни белгилаш ва амалда жорий қилиш;</a:t>
            </a:r>
            <a:endParaRPr lang="ru-RU" sz="1400" b="1">
              <a:solidFill>
                <a:srgbClr val="006699"/>
              </a:solidFill>
            </a:endParaRPr>
          </a:p>
          <a:p>
            <a:pPr indent="269875" algn="just" eaLnBrk="0" hangingPunct="0"/>
            <a:r>
              <a:rPr lang="ru-RU" sz="1400" b="1">
                <a:solidFill>
                  <a:srgbClr val="006699"/>
                </a:solidFill>
                <a:cs typeface="Times New Roman" pitchFamily="18" charset="0"/>
              </a:rPr>
              <a:t>9. Кутилган ҳосил миқдорини аниқлаш;</a:t>
            </a:r>
            <a:endParaRPr lang="ru-RU" sz="1400" b="1">
              <a:solidFill>
                <a:srgbClr val="006699"/>
              </a:solidFill>
            </a:endParaRPr>
          </a:p>
          <a:p>
            <a:pPr indent="269875" algn="just" eaLnBrk="0" hangingPunct="0"/>
            <a:r>
              <a:rPr lang="ru-RU" sz="1400" b="1">
                <a:solidFill>
                  <a:srgbClr val="006699"/>
                </a:solidFill>
                <a:cs typeface="Times New Roman" pitchFamily="18" charset="0"/>
              </a:rPr>
              <a:t>10. Кутулган ҳосил миқдори аниқлангандан кейин бу ҳосилни тақсимлаш (хўллигида сотиш, қайта ишлаш, давлатга сотиш) режасини тузиш;</a:t>
            </a:r>
            <a:endParaRPr lang="ru-RU" sz="1400" b="1">
              <a:solidFill>
                <a:srgbClr val="006699"/>
              </a:solidFill>
            </a:endParaRPr>
          </a:p>
          <a:p>
            <a:pPr indent="269875" algn="just" eaLnBrk="0" hangingPunct="0"/>
            <a:r>
              <a:rPr lang="ru-RU" sz="1400" b="1">
                <a:solidFill>
                  <a:srgbClr val="006699"/>
                </a:solidFill>
                <a:cs typeface="Times New Roman" pitchFamily="18" charset="0"/>
              </a:rPr>
              <a:t>11. Мева ҳосилини йиғиб-териб олиш ва жўнатиш режасига мувофиқ вагон ажратиш учун буюртма бериш.</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63" y="214313"/>
            <a:ext cx="8229600" cy="500062"/>
          </a:xfrm>
        </p:spPr>
        <p:style>
          <a:lnRef idx="3">
            <a:schemeClr val="lt1"/>
          </a:lnRef>
          <a:fillRef idx="1">
            <a:schemeClr val="accent2"/>
          </a:fillRef>
          <a:effectRef idx="1">
            <a:schemeClr val="accent2"/>
          </a:effectRef>
          <a:fontRef idx="minor">
            <a:schemeClr val="lt1"/>
          </a:fontRef>
        </p:style>
        <p:txBody>
          <a:bodyPr>
            <a:normAutofit/>
          </a:bodyPr>
          <a:lstStyle/>
          <a:p>
            <a:pPr algn="ctr"/>
            <a:r>
              <a:rPr lang="ru-RU" sz="2100" b="1" smtClean="0">
                <a:solidFill>
                  <a:srgbClr val="FFFFFF"/>
                </a:solidFill>
              </a:rPr>
              <a:t>Мева-сабзавотларни товар ҳолатига келтириш ва саралаш</a:t>
            </a:r>
          </a:p>
        </p:txBody>
      </p:sp>
      <p:sp>
        <p:nvSpPr>
          <p:cNvPr id="148482" name="Rectangle 3"/>
          <p:cNvSpPr>
            <a:spLocks noGrp="1" noChangeArrowheads="1"/>
          </p:cNvSpPr>
          <p:nvPr>
            <p:ph sz="quarter" idx="1"/>
          </p:nvPr>
        </p:nvSpPr>
        <p:spPr>
          <a:xfrm>
            <a:off x="71438" y="785813"/>
            <a:ext cx="5292725" cy="5522912"/>
          </a:xfrm>
        </p:spPr>
        <p:txBody>
          <a:bodyPr/>
          <a:lstStyle/>
          <a:p>
            <a:r>
              <a:rPr lang="uz-Cyrl-UZ" sz="1800" smtClean="0"/>
              <a:t>Мева-сабзавотларни сақлашга жойлаштириш ёки реализация қилишда уларни товар ҳолатига келтириш катта аҳамиятга эга ҳисобланади. </a:t>
            </a:r>
          </a:p>
          <a:p>
            <a:r>
              <a:rPr lang="uz-Cyrl-UZ" sz="1800" smtClean="0"/>
              <a:t>Маълумки мева ва сабзавотлар йиғиб олингандан сўнг уларнинг туркум партиялари бир турли бўлмайди. Мева-сабзавот туркум партияларидаги маҳсулотлар ҳар хил катталикда, рангда ва шаклда бўлиши билан бир қаторда уларда нуқсонли маҳсулотларнинг ҳам бўлиши эҳтимолдан умуман ҳоли эмас. </a:t>
            </a:r>
          </a:p>
          <a:p>
            <a:r>
              <a:rPr lang="uz-Cyrl-UZ" sz="1800" smtClean="0"/>
              <a:t>Нуқсонли мева ва сабзавотларга ҳосилни йиғиб-териб олиш ва ташиш жараёнида механик жиҳатдан шикастланиб қолган, касаллик ва зараркунандалар томонидан зарарланган мевалар киради. Шунингдек мева ва сабзавотларнинг таркибида турли бегона аралашмалар (сабзавотларда – тупроқ, барглар, ўсимлик пояси; меваларда – баргли мевабандлари, шохлар ва ҳ.к.) ҳам бўлиши мумкин. </a:t>
            </a:r>
            <a:endParaRPr lang="ru-RU" sz="1800" smtClean="0"/>
          </a:p>
        </p:txBody>
      </p:sp>
      <p:pic>
        <p:nvPicPr>
          <p:cNvPr id="148486" name="Picture 6"/>
          <p:cNvPicPr>
            <a:picLocks noChangeAspect="1" noChangeArrowheads="1"/>
          </p:cNvPicPr>
          <p:nvPr/>
        </p:nvPicPr>
        <p:blipFill>
          <a:blip r:embed="rId2">
            <a:lum bright="6000"/>
          </a:blip>
          <a:srcRect/>
          <a:stretch>
            <a:fillRect/>
          </a:stretch>
        </p:blipFill>
        <p:spPr bwMode="auto">
          <a:xfrm>
            <a:off x="5292725" y="1052513"/>
            <a:ext cx="3240088" cy="1944687"/>
          </a:xfrm>
          <a:prstGeom prst="rect">
            <a:avLst/>
          </a:prstGeom>
          <a:noFill/>
          <a:ln w="9525">
            <a:noFill/>
            <a:miter lim="800000"/>
            <a:headEnd/>
            <a:tailEnd/>
          </a:ln>
        </p:spPr>
      </p:pic>
      <p:pic>
        <p:nvPicPr>
          <p:cNvPr id="148487" name="Picture 7"/>
          <p:cNvPicPr>
            <a:picLocks noChangeAspect="1" noChangeArrowheads="1"/>
          </p:cNvPicPr>
          <p:nvPr/>
        </p:nvPicPr>
        <p:blipFill>
          <a:blip r:embed="rId3">
            <a:lum bright="6000"/>
          </a:blip>
          <a:srcRect/>
          <a:stretch>
            <a:fillRect/>
          </a:stretch>
        </p:blipFill>
        <p:spPr bwMode="auto">
          <a:xfrm>
            <a:off x="5580063" y="3141663"/>
            <a:ext cx="3006725" cy="1646237"/>
          </a:xfrm>
          <a:prstGeom prst="rect">
            <a:avLst/>
          </a:prstGeom>
          <a:noFill/>
          <a:ln w="9525">
            <a:noFill/>
            <a:miter lim="800000"/>
            <a:headEnd/>
            <a:tailEnd/>
          </a:ln>
        </p:spPr>
      </p:pic>
      <p:pic>
        <p:nvPicPr>
          <p:cNvPr id="148488" name="Picture 8"/>
          <p:cNvPicPr>
            <a:picLocks noChangeAspect="1" noChangeArrowheads="1"/>
          </p:cNvPicPr>
          <p:nvPr/>
        </p:nvPicPr>
        <p:blipFill>
          <a:blip r:embed="rId4">
            <a:lum bright="12000"/>
          </a:blip>
          <a:srcRect/>
          <a:stretch>
            <a:fillRect/>
          </a:stretch>
        </p:blipFill>
        <p:spPr bwMode="auto">
          <a:xfrm>
            <a:off x="5651500" y="4941888"/>
            <a:ext cx="2998788" cy="16970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0035" y="746614"/>
            <a:ext cx="4735326" cy="5966928"/>
          </a:xfrm>
          <a:ln/>
        </p:spPr>
        <p:style>
          <a:lnRef idx="0">
            <a:schemeClr val="accent4"/>
          </a:lnRef>
          <a:fillRef idx="3">
            <a:schemeClr val="accent4"/>
          </a:fillRef>
          <a:effectRef idx="3">
            <a:schemeClr val="accent4"/>
          </a:effectRef>
          <a:fontRef idx="minor">
            <a:schemeClr val="lt1"/>
          </a:fontRef>
        </p:style>
        <p:txBody>
          <a:bodyPr>
            <a:noAutofit/>
          </a:bodyPr>
          <a:lstStyle/>
          <a:p>
            <a:pPr algn="just">
              <a:lnSpc>
                <a:spcPct val="90000"/>
              </a:lnSpc>
            </a:pPr>
            <a:r>
              <a:rPr lang="ru-RU" sz="2000" smtClean="0">
                <a:solidFill>
                  <a:srgbClr val="FFFFFF"/>
                </a:solidFill>
                <a:latin typeface="Times New Roman" pitchFamily="18" charset="0"/>
                <a:cs typeface="Times New Roman" pitchFamily="18" charset="0"/>
              </a:rPr>
              <a:t>Мазкур тадбир мева ва сабзавотларга товар ишлов беришдаги яна бир муҳим жараён ҳисобланади. Саралаш мева ва сабзавотларнинг товар сифатини, харидоргирлигини жуда ҳам оширади. Замонавий мева-сабзавот омборларида маҳсулотлар маҳсус тизмаларда ҳам, якуний босқичда қўл кучи билан ҳам сараланади. </a:t>
            </a:r>
          </a:p>
          <a:p>
            <a:pPr algn="just">
              <a:lnSpc>
                <a:spcPct val="90000"/>
              </a:lnSpc>
            </a:pPr>
            <a:r>
              <a:rPr lang="ru-RU" sz="2000" smtClean="0">
                <a:solidFill>
                  <a:srgbClr val="FFFFFF"/>
                </a:solidFill>
                <a:latin typeface="Times New Roman" pitchFamily="18" charset="0"/>
                <a:cs typeface="Times New Roman" pitchFamily="18" charset="0"/>
              </a:rPr>
              <a:t>Саралаш босқичида мевалар ва сабзавотлар аввалроқ таъкидлаб ўтганимиздек, бегона аралашмалардан, нуқсонли маҳсулотлардан тозаланиши билан бир қаторда, товар кўриниши, пишганлик даражаси, помологик нави ва ранггига кўра ҳам сархилланиб навларга ажратилади. Ҳар бир танланган нав алоҳида идиўларда қадоқланади ва ёрлиқ ёпиштирилган ҳолда унга маҳсулот тури, нави  ва сифати бўйича класси ёзиб қўйилади.</a:t>
            </a:r>
          </a:p>
        </p:txBody>
      </p:sp>
      <p:sp>
        <p:nvSpPr>
          <p:cNvPr id="4" name="Rectangle 2"/>
          <p:cNvSpPr txBox="1">
            <a:spLocks noChangeArrowheads="1"/>
          </p:cNvSpPr>
          <p:nvPr/>
        </p:nvSpPr>
        <p:spPr bwMode="auto">
          <a:xfrm>
            <a:off x="1571625" y="71438"/>
            <a:ext cx="5286375" cy="4826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b"/>
          <a:lstStyle/>
          <a:p>
            <a:pPr algn="ctr" eaLnBrk="0" hangingPunct="0">
              <a:lnSpc>
                <a:spcPct val="90000"/>
              </a:lnSpc>
            </a:pPr>
            <a:r>
              <a:rPr lang="uz-Cyrl-UZ" b="1" i="1">
                <a:solidFill>
                  <a:schemeClr val="tx1"/>
                </a:solidFill>
                <a:effectLst>
                  <a:outerShdw blurRad="38100" dist="38100" dir="2700000" algn="tl">
                    <a:srgbClr val="C0C0C0"/>
                  </a:outerShdw>
                </a:effectLst>
                <a:latin typeface="Verdana" pitchFamily="34" charset="0"/>
              </a:rPr>
              <a:t>Саралаш.</a:t>
            </a:r>
            <a:r>
              <a:rPr lang="ru-RU">
                <a:solidFill>
                  <a:schemeClr val="tx1"/>
                </a:solidFill>
                <a:latin typeface="Verdana" pitchFamily="34" charset="0"/>
              </a:rPr>
              <a:t>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1268760"/>
            <a:ext cx="3826188" cy="237626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3933056"/>
            <a:ext cx="3801078" cy="252028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80850"/>
            <a:ext cx="8243887" cy="510281"/>
          </a:xfrm>
        </p:spPr>
        <p:style>
          <a:lnRef idx="0">
            <a:schemeClr val="accent4"/>
          </a:lnRef>
          <a:fillRef idx="3">
            <a:schemeClr val="accent4"/>
          </a:fillRef>
          <a:effectRef idx="3">
            <a:schemeClr val="accent4"/>
          </a:effectRef>
          <a:fontRef idx="minor">
            <a:schemeClr val="lt1"/>
          </a:fontRef>
        </p:style>
        <p:txBody>
          <a:bodyPr/>
          <a:lstStyle/>
          <a:p>
            <a:r>
              <a:rPr lang="ru-RU" sz="3600" smtClean="0">
                <a:solidFill>
                  <a:srgbClr val="FFFFFF"/>
                </a:solidFill>
              </a:rPr>
              <a:t>Мева-сабзавотларни калибрлаш</a:t>
            </a:r>
          </a:p>
        </p:txBody>
      </p:sp>
      <p:sp>
        <p:nvSpPr>
          <p:cNvPr id="13315" name="Rectangle 3"/>
          <p:cNvSpPr>
            <a:spLocks noGrp="1" noChangeArrowheads="1"/>
          </p:cNvSpPr>
          <p:nvPr>
            <p:ph type="body" idx="4294967295"/>
          </p:nvPr>
        </p:nvSpPr>
        <p:spPr>
          <a:xfrm>
            <a:off x="3000364" y="646186"/>
            <a:ext cx="5857916" cy="6136239"/>
          </a:xfrm>
        </p:spPr>
        <p:style>
          <a:lnRef idx="0">
            <a:schemeClr val="accent4"/>
          </a:lnRef>
          <a:fillRef idx="3">
            <a:schemeClr val="accent4"/>
          </a:fillRef>
          <a:effectRef idx="3">
            <a:schemeClr val="accent4"/>
          </a:effectRef>
          <a:fontRef idx="minor">
            <a:schemeClr val="lt1"/>
          </a:fontRef>
        </p:style>
        <p:txBody>
          <a:bodyPr/>
          <a:lstStyle/>
          <a:p>
            <a:pPr algn="just" eaLnBrk="1" hangingPunct="1">
              <a:spcBef>
                <a:spcPct val="0"/>
              </a:spcBef>
              <a:buFontTx/>
              <a:buNone/>
            </a:pPr>
            <a:r>
              <a:rPr lang="uz-Cyrl-UZ" sz="2200" smtClean="0">
                <a:solidFill>
                  <a:schemeClr val="bg2"/>
                </a:solidFill>
              </a:rPr>
              <a:t>Калибрлаш ҳам мева-сабзавотларни саралаш жараёнининг таркибий қисми ҳисобланади. Мева ва сабзавотларни калибрлаб саралашда уларнинг шакли ва катта-кичиклиги асосий мезон ҳисобланади. </a:t>
            </a:r>
          </a:p>
          <a:p>
            <a:pPr algn="just" eaLnBrk="1" hangingPunct="1">
              <a:spcBef>
                <a:spcPct val="0"/>
              </a:spcBef>
              <a:buFontTx/>
              <a:buNone/>
            </a:pPr>
            <a:r>
              <a:rPr lang="uz-Cyrl-UZ" sz="2200" smtClean="0">
                <a:solidFill>
                  <a:schemeClr val="bg2"/>
                </a:solidFill>
              </a:rPr>
              <a:t>Замонавий мева-сабзавот омборларида маҳсулотлар маҳсус автомат тизимларда калибрланади.яъни бунда калибрланишга йўналтирилувчи маҳсулот тури ва унинг ўлчамларига мос ҳолда ускуна дастурланади ва калибрловчи механизми айнан шу маҳсулот ўлчамига мос тарзда рослаб қўйилади. </a:t>
            </a:r>
            <a:endParaRPr lang="ru-RU" sz="2200" smtClean="0">
              <a:solidFill>
                <a:schemeClr val="bg2"/>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268760"/>
            <a:ext cx="2619375" cy="1743075"/>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4005064"/>
            <a:ext cx="2476500" cy="184785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250825" y="765175"/>
            <a:ext cx="4572000" cy="6092825"/>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1800" smtClean="0">
                <a:solidFill>
                  <a:srgbClr val="FFFFFF"/>
                </a:solidFill>
              </a:rPr>
              <a:t>Мева, сабзавотлар ва узумларни саралаш ва уни жойлаштириш ишлари махсус биноларда олиб борилади. Бундай бинолар ёруғ, тоза ва асосий йўлдан четроқда қурилгани маъқул.</a:t>
            </a:r>
          </a:p>
          <a:p>
            <a:pPr algn="just">
              <a:lnSpc>
                <a:spcPct val="90000"/>
              </a:lnSpc>
            </a:pPr>
            <a:r>
              <a:rPr lang="ru-RU" sz="1800" smtClean="0">
                <a:solidFill>
                  <a:srgbClr val="FFFFFF"/>
                </a:solidFill>
              </a:rPr>
              <a:t>Одатда уруғли мевалар терилгандан кейин 36 соатдан кечиктирилмай, данакли мевалар эса иккинчи куниёқ сараланиб жўнатилиши лозим.</a:t>
            </a:r>
          </a:p>
          <a:p>
            <a:pPr algn="just">
              <a:lnSpc>
                <a:spcPct val="90000"/>
              </a:lnSpc>
            </a:pPr>
            <a:r>
              <a:rPr lang="ru-RU" sz="1800" smtClean="0">
                <a:solidFill>
                  <a:srgbClr val="FFFFFF"/>
                </a:solidFill>
              </a:rPr>
              <a:t>Мева ва узумлар саралангандан кейин жўнатиш учун яшикларга жойланади. Жойланадиган яшикларни мева ва узумларнинг биологик хусусиятларига ва сақланувчанлигига, шу билан бирга уларнинг тури, нави, товар сорти, етилиш даражаси, ишлатилиш мақсади ва ташиладиган жойнинг масофасига қараб танланади. Шу сабабли мева ва узумларни жойлашда турли ўлчамли яшиклардан фойдаланилади.</a:t>
            </a:r>
            <a:endParaRPr lang="ru-RU" sz="1800" smtClean="0">
              <a:solidFill>
                <a:srgbClr val="0000FF"/>
              </a:solidFill>
            </a:endParaRPr>
          </a:p>
        </p:txBody>
      </p:sp>
      <p:grpSp>
        <p:nvGrpSpPr>
          <p:cNvPr id="158722" name="Группа 6"/>
          <p:cNvGrpSpPr>
            <a:grpSpLocks/>
          </p:cNvGrpSpPr>
          <p:nvPr/>
        </p:nvGrpSpPr>
        <p:grpSpPr bwMode="auto">
          <a:xfrm>
            <a:off x="611188" y="19050"/>
            <a:ext cx="6985000" cy="601663"/>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266" y="1183892"/>
              <a:ext cx="5175501" cy="864990"/>
            </a:xfrm>
            <a:prstGeom prst="rect">
              <a:avLst/>
            </a:prstGeom>
          </p:spPr>
          <p:style>
            <a:lnRef idx="0">
              <a:scrgbClr r="0" g="0" b="0"/>
            </a:lnRef>
            <a:fillRef idx="0">
              <a:scrgbClr r="0" g="0" b="0"/>
            </a:fillRef>
            <a:effectRef idx="0">
              <a:scrgbClr r="0" g="0" b="0"/>
            </a:effectRef>
            <a:fontRef idx="minor">
              <a:schemeClr val="lt1"/>
            </a:fontRef>
          </p:style>
          <p:txBody>
            <a:bodyPr lIns="199136" tIns="199136" rIns="199136" bIns="199136" anchor="ctr"/>
            <a:lstStyle/>
            <a:p>
              <a:pPr algn="ctr" defTabSz="1244600">
                <a:lnSpc>
                  <a:spcPct val="90000"/>
                </a:lnSpc>
                <a:spcAft>
                  <a:spcPct val="35000"/>
                </a:spcAft>
              </a:pPr>
              <a:r>
                <a:rPr lang="ru-RU" sz="2800">
                  <a:solidFill>
                    <a:srgbClr val="FFFFFF"/>
                  </a:solidFill>
                </a:rPr>
                <a:t>Мева-узум ва сабзавотларни жойлаш</a:t>
              </a:r>
            </a:p>
          </p:txBody>
        </p:sp>
      </p:gr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6056" y="980728"/>
            <a:ext cx="3653107" cy="273630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3933056"/>
            <a:ext cx="3625430" cy="252028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0" y="188913"/>
            <a:ext cx="4572000" cy="666908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b="1" i="1" smtClean="0">
                <a:solidFill>
                  <a:srgbClr val="0000FF"/>
                </a:solidFill>
                <a:latin typeface="Times New Roman" pitchFamily="18" charset="0"/>
              </a:rPr>
              <a:t>Мева ва узумлар яшикларга қаторлаб ва тўкма қилиб жойлаштирилади. Кўпинча, уруғли мевалар қаторлаб, данакли мевалардан–олча, гилос, олхўри, ўрик каби майда мевалар тўкма қилиб жойланади. Яқин масофага жўнатиладиган ва тезда истеъмол қилинадиган мевалар ҳам тўкма қилиб жойланади. Мевалар яшикларга қатор қилиб, шахмат ва диагонал усулда жойлаштирилади.</a:t>
            </a:r>
          </a:p>
          <a:p>
            <a:pPr algn="just">
              <a:lnSpc>
                <a:spcPct val="90000"/>
              </a:lnSpc>
            </a:pPr>
            <a:r>
              <a:rPr lang="ru-RU" sz="2400" b="1" i="1" smtClean="0">
                <a:solidFill>
                  <a:srgbClr val="0000FF"/>
                </a:solidFill>
                <a:latin typeface="Times New Roman" pitchFamily="18" charset="0"/>
              </a:rPr>
              <a:t>Мевалар учун мўлжалланган яшиклар айрим сабзавотларни жойлаштиришда ҳам кенг қўлланилади.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3717032"/>
            <a:ext cx="3810000" cy="2921000"/>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0032" y="188640"/>
            <a:ext cx="3816424" cy="31750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8" name="Rectangle 10"/>
          <p:cNvSpPr>
            <a:spLocks noChangeArrowheads="1"/>
          </p:cNvSpPr>
          <p:nvPr/>
        </p:nvSpPr>
        <p:spPr bwMode="auto">
          <a:xfrm>
            <a:off x="468313" y="195263"/>
            <a:ext cx="8280400" cy="641350"/>
          </a:xfrm>
          <a:prstGeom prst="rect">
            <a:avLst/>
          </a:prstGeom>
          <a:noFill/>
          <a:ln w="9525">
            <a:noFill/>
            <a:miter lim="800000"/>
            <a:headEnd/>
            <a:tailEnd/>
          </a:ln>
          <a:effectLst/>
        </p:spPr>
        <p:txBody>
          <a:bodyPr anchor="ctr">
            <a:spAutoFit/>
          </a:bodyPr>
          <a:lstStyle/>
          <a:p>
            <a:pPr algn="ctr"/>
            <a:r>
              <a:rPr lang="uz-Cyrl-UZ" b="1"/>
              <a:t>Сабзавот мева маҳсулотларини ташиш учун мўлжалланган яшикларнинг характеристикаси</a:t>
            </a:r>
          </a:p>
        </p:txBody>
      </p:sp>
      <p:graphicFrame>
        <p:nvGraphicFramePr>
          <p:cNvPr id="160993" name="Group 225"/>
          <p:cNvGraphicFramePr>
            <a:graphicFrameLocks noGrp="1"/>
          </p:cNvGraphicFramePr>
          <p:nvPr>
            <p:extLst>
              <p:ext uri="{D42A27DB-BD31-4B8C-83A1-F6EECF244321}">
                <p14:modId xmlns:p14="http://schemas.microsoft.com/office/powerpoint/2010/main" val="1848721429"/>
              </p:ext>
            </p:extLst>
          </p:nvPr>
        </p:nvGraphicFramePr>
        <p:xfrm>
          <a:off x="107950" y="981075"/>
          <a:ext cx="8964613" cy="5828667"/>
        </p:xfrm>
        <a:graphic>
          <a:graphicData uri="http://schemas.openxmlformats.org/drawingml/2006/table">
            <a:tbl>
              <a:tblPr>
                <a:tableStyleId>{E929F9F4-4A8F-4326-A1B4-22849713DDAB}</a:tableStyleId>
              </a:tblPr>
              <a:tblGrid>
                <a:gridCol w="1295400"/>
                <a:gridCol w="874713"/>
                <a:gridCol w="674687"/>
                <a:gridCol w="1290638"/>
                <a:gridCol w="1222375"/>
                <a:gridCol w="3606800"/>
              </a:tblGrid>
              <a:tr h="947738">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dirty="0" err="1" smtClean="0">
                          <a:ln>
                            <a:noFill/>
                          </a:ln>
                          <a:effectLst/>
                        </a:rPr>
                        <a:t>Яшик-нинг</a:t>
                      </a:r>
                      <a:r>
                        <a:rPr kumimoji="0" lang="ru-RU" sz="2000" u="none" strike="noStrike" cap="none" normalizeH="0" baseline="0" dirty="0" smtClean="0">
                          <a:ln>
                            <a:noFill/>
                          </a:ln>
                          <a:effectLst/>
                        </a:rPr>
                        <a:t> </a:t>
                      </a:r>
                      <a:r>
                        <a:rPr kumimoji="0" lang="ru-RU" sz="2000" u="none" strike="noStrike" cap="none" normalizeH="0" baseline="0" dirty="0" err="1" smtClean="0">
                          <a:ln>
                            <a:noFill/>
                          </a:ln>
                          <a:effectLst/>
                        </a:rPr>
                        <a:t>номери</a:t>
                      </a:r>
                      <a:endParaRPr kumimoji="0" lang="ru-RU" sz="2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gridSpan="3">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dirty="0" err="1" smtClean="0">
                          <a:ln>
                            <a:noFill/>
                          </a:ln>
                          <a:effectLst/>
                        </a:rPr>
                        <a:t>Яшикнинг</a:t>
                      </a:r>
                      <a:r>
                        <a:rPr kumimoji="0" lang="ru-RU" sz="2000" u="none" strike="noStrike" cap="none" normalizeH="0" baseline="0" dirty="0" smtClean="0">
                          <a:ln>
                            <a:noFill/>
                          </a:ln>
                          <a:effectLst/>
                        </a:rPr>
                        <a:t> </a:t>
                      </a:r>
                      <a:r>
                        <a:rPr kumimoji="0" lang="ru-RU" sz="2000" u="none" strike="noStrike" cap="none" normalizeH="0" baseline="0" dirty="0" err="1" smtClean="0">
                          <a:ln>
                            <a:noFill/>
                          </a:ln>
                          <a:effectLst/>
                        </a:rPr>
                        <a:t>ўлчамлари</a:t>
                      </a:r>
                      <a:r>
                        <a:rPr kumimoji="0" lang="ru-RU" sz="2000" u="none" strike="noStrike" cap="none" normalizeH="0" baseline="0" dirty="0" smtClean="0">
                          <a:ln>
                            <a:noFill/>
                          </a:ln>
                          <a:effectLst/>
                        </a:rPr>
                        <a:t>, мм</a:t>
                      </a:r>
                      <a:endParaRPr kumimoji="0" lang="ru-RU" sz="2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Яшикнинг ҳажми, дм</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Яшикка солишга рухсат этилган маҳсулотлар</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r>
              <a:tr h="947738">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узунлиги</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ени</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баландлиги</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vMerge="1">
                  <a:txBody>
                    <a:bodyPr/>
                    <a:lstStyle/>
                    <a:p>
                      <a:endParaRPr lang="ru-RU"/>
                    </a:p>
                  </a:txBody>
                  <a:tcPr/>
                </a:tc>
                <a:tc vMerge="1">
                  <a:txBody>
                    <a:bodyPr/>
                    <a:lstStyle/>
                    <a:p>
                      <a:endParaRPr lang="ru-RU"/>
                    </a:p>
                  </a:txBody>
                  <a:tcPr/>
                </a:tc>
              </a:tr>
              <a:tr h="9477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93</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475</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285</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126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17,1</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Узум, данакли мевалар, помидор, кўкатлар</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r>
              <a:tr h="9461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95</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570</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380</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152</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32,9</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000" u="none" strike="noStrike" cap="none" normalizeH="0" baseline="0" smtClean="0">
                          <a:ln>
                            <a:noFill/>
                          </a:ln>
                          <a:effectLst/>
                        </a:rPr>
                        <a:t>Цитрус мевалар, нок, хурмо, олма</a:t>
                      </a:r>
                      <a:endParaRPr kumimoji="0" lang="es-ES"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r>
              <a:tr h="13382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96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570</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380</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266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57,6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Олма, бодринг, рангли карам, қовун, бақлажон, пиёз, саримсоқ</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r>
              <a:tr h="5603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105, 106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570</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380</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380</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smtClean="0">
                          <a:ln>
                            <a:noFill/>
                          </a:ln>
                          <a:effectLst/>
                        </a:rPr>
                        <a:t>82,3</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ru-RU" sz="2000" u="none" strike="noStrike" cap="none" normalizeH="0" baseline="0" dirty="0" smtClean="0">
                          <a:ln>
                            <a:noFill/>
                          </a:ln>
                          <a:effectLst/>
                        </a:rPr>
                        <a:t>Карам, </a:t>
                      </a:r>
                      <a:r>
                        <a:rPr kumimoji="0" lang="ru-RU" sz="2000" u="none" strike="noStrike" cap="none" normalizeH="0" baseline="0" dirty="0" err="1" smtClean="0">
                          <a:ln>
                            <a:noFill/>
                          </a:ln>
                          <a:effectLst/>
                        </a:rPr>
                        <a:t>қовоқ</a:t>
                      </a:r>
                      <a:r>
                        <a:rPr kumimoji="0" lang="ru-RU" sz="2000" u="none" strike="noStrike" cap="none" normalizeH="0" baseline="0" dirty="0" smtClean="0">
                          <a:ln>
                            <a:noFill/>
                          </a:ln>
                          <a:effectLst/>
                        </a:rPr>
                        <a:t> </a:t>
                      </a:r>
                      <a:r>
                        <a:rPr kumimoji="0" lang="ru-RU" sz="2000" u="none" strike="noStrike" cap="none" normalizeH="0" baseline="0" dirty="0" err="1" smtClean="0">
                          <a:ln>
                            <a:noFill/>
                          </a:ln>
                          <a:effectLst/>
                        </a:rPr>
                        <a:t>ва</a:t>
                      </a:r>
                      <a:r>
                        <a:rPr kumimoji="0" lang="ru-RU" sz="2000" u="none" strike="noStrike" cap="none" normalizeH="0" baseline="0" dirty="0" smtClean="0">
                          <a:ln>
                            <a:noFill/>
                          </a:ln>
                          <a:effectLst/>
                        </a:rPr>
                        <a:t> </a:t>
                      </a:r>
                      <a:r>
                        <a:rPr kumimoji="0" lang="ru-RU" sz="2000" u="none" strike="noStrike" cap="none" normalizeH="0" baseline="0" dirty="0" err="1" smtClean="0">
                          <a:ln>
                            <a:noFill/>
                          </a:ln>
                          <a:effectLst/>
                        </a:rPr>
                        <a:t>бошқалар</a:t>
                      </a:r>
                      <a:endParaRPr kumimoji="0" lang="ru-RU" sz="2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rgbClr val="9933FF"/>
                      </a:solidFill>
                      <a:prstDash val="solid"/>
                      <a:round/>
                      <a:headEnd type="none" w="med" len="med"/>
                      <a:tailEnd type="none" w="med" len="med"/>
                    </a:lnL>
                    <a:lnR w="12700" cap="flat" cmpd="sng" algn="ctr">
                      <a:solidFill>
                        <a:srgbClr val="9933FF"/>
                      </a:solidFill>
                      <a:prstDash val="solid"/>
                      <a:round/>
                      <a:headEnd type="none" w="med" len="med"/>
                      <a:tailEnd type="none" w="med" len="med"/>
                    </a:lnR>
                    <a:lnT w="12700" cap="flat" cmpd="sng" algn="ctr">
                      <a:solidFill>
                        <a:srgbClr val="9933FF"/>
                      </a:solidFill>
                      <a:prstDash val="solid"/>
                      <a:round/>
                      <a:headEnd type="none" w="med" len="med"/>
                      <a:tailEnd type="none" w="med" len="med"/>
                    </a:lnT>
                    <a:lnB w="12700" cap="flat" cmpd="sng" algn="ctr">
                      <a:solidFill>
                        <a:srgbClr val="9933FF"/>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5" name="Rectangle 3"/>
          <p:cNvSpPr>
            <a:spLocks noGrp="1" noChangeArrowheads="1"/>
          </p:cNvSpPr>
          <p:nvPr>
            <p:ph type="body" sz="half" idx="4294967295"/>
          </p:nvPr>
        </p:nvSpPr>
        <p:spPr>
          <a:xfrm>
            <a:off x="4716463" y="188913"/>
            <a:ext cx="4038600" cy="4456112"/>
          </a:xfrm>
        </p:spPr>
        <p:txBody>
          <a:bodyPr/>
          <a:lstStyle/>
          <a:p>
            <a:pPr marL="0" indent="0" algn="just">
              <a:lnSpc>
                <a:spcPct val="80000"/>
              </a:lnSpc>
            </a:pPr>
            <a:r>
              <a:rPr lang="uz-Cyrl-UZ" sz="2000" smtClean="0">
                <a:solidFill>
                  <a:srgbClr val="0000FF"/>
                </a:solidFill>
              </a:rPr>
              <a:t>Ҳозирги кунда тахта яшиклар билан бир қаторда замонавий пластик қутилар ва кичик контейнерлар кенг тарқалмоқда. Бу мосламалар тахта яшикларга нисбатан жуда кўп афзалликларга эгадир. </a:t>
            </a:r>
            <a:endParaRPr lang="ru-RU" sz="2000" smtClean="0">
              <a:solidFill>
                <a:srgbClr val="0000FF"/>
              </a:solidFill>
            </a:endParaRPr>
          </a:p>
          <a:p>
            <a:pPr marL="0" indent="0" algn="just">
              <a:lnSpc>
                <a:spcPct val="80000"/>
              </a:lnSpc>
            </a:pPr>
            <a:r>
              <a:rPr lang="uz-Cyrl-UZ" sz="2000" smtClean="0">
                <a:solidFill>
                  <a:srgbClr val="0000FF"/>
                </a:solidFill>
              </a:rPr>
              <a:t>Уларнинг яроқлилик муддати тахта яшикларникидан бир неча баробар кўп бўлиши билан бир қаторда, омбор ва идишларни дезинфексиялашда жуда юқори қулайлик ва самарадорликка эга ҳисобланади. Бундан ташқари пластик мосламаларда маҳсулотнинг эзилиб қолиш даражаси тахта яшиклардагига нисбатан анча кичикдир. Уларни ташиш, юклаб-тушириш, жойлаштириш ҳам анча қулай ҳисобланади.</a:t>
            </a:r>
            <a:endParaRPr lang="ru-RU" sz="2000" smtClean="0">
              <a:solidFill>
                <a:srgbClr val="0000FF"/>
              </a:solidFill>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3834408"/>
            <a:ext cx="3894978" cy="3024336"/>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764704"/>
            <a:ext cx="3460838" cy="2592288"/>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65219" name="Rectangle 3"/>
          <p:cNvSpPr>
            <a:spLocks noGrp="1"/>
          </p:cNvSpPr>
          <p:nvPr>
            <p:ph type="body" sz="half" idx="4294967295"/>
          </p:nvPr>
        </p:nvSpPr>
        <p:spPr>
          <a:xfrm>
            <a:off x="827584" y="620688"/>
            <a:ext cx="7632402" cy="3600400"/>
          </a:xfrm>
        </p:spPr>
        <p:txBody>
          <a:bodyPr/>
          <a:lstStyle/>
          <a:p>
            <a:pPr algn="just">
              <a:lnSpc>
                <a:spcPct val="80000"/>
              </a:lnSpc>
            </a:pPr>
            <a:r>
              <a:rPr lang="uz-Cyrl-UZ" sz="2200" dirty="0" smtClean="0"/>
              <a:t>Қоплар сабзавот турларига кўра танланади. Масалан пиёз ва саримсоқни сақлашда синтетик толадан тўқилган тўрсимон қоплардан фойдаланилса, уруғлик картошка учун табиий толали махсус қоплар ишлатилади.</a:t>
            </a:r>
          </a:p>
          <a:p>
            <a:pPr algn="just">
              <a:lnSpc>
                <a:spcPct val="80000"/>
              </a:lnSpc>
            </a:pPr>
            <a:r>
              <a:rPr lang="uz-Cyrl-UZ" sz="2200" dirty="0" smtClean="0"/>
              <a:t>Сабзавотлар жойланган яшиклар мевалардаги сингари қатор қилиб тахланади. Қоплар эса устма-уст эҳтиётлик билан тахланади. Яшик ёки қопларнинг тахлаш баландлиги маҳсулот тури, омбор шароитлари ва сақланиш давомийлигига кўра индивидуал тарзда танланади.</a:t>
            </a:r>
            <a:endParaRPr lang="ru-RU" sz="2200" dirty="0" smtClean="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4005064"/>
            <a:ext cx="3354471" cy="2232248"/>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4" y="3789040"/>
            <a:ext cx="2970765" cy="252028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idx="4294967295"/>
          </p:nvPr>
        </p:nvSpPr>
        <p:spPr>
          <a:noFill/>
        </p:spPr>
        <p:txBody>
          <a:bodyPr/>
          <a:lstStyle/>
          <a:p>
            <a:r>
              <a:rPr lang="ru-RU" sz="4000" smtClean="0">
                <a:effectLst/>
              </a:rPr>
              <a:t>Мева-сабзавотларни саклашнинг </a:t>
            </a:r>
            <a:r>
              <a:rPr lang="uz-Cyrl-UZ" sz="4000" smtClean="0">
                <a:effectLst/>
              </a:rPr>
              <a:t>умумий тавсифи</a:t>
            </a:r>
            <a:r>
              <a:rPr lang="ru-RU" sz="4000" smtClean="0">
                <a:effectLst/>
              </a:rPr>
              <a:t> </a:t>
            </a:r>
          </a:p>
        </p:txBody>
      </p:sp>
      <p:sp>
        <p:nvSpPr>
          <p:cNvPr id="266243" name="Rectangle 3"/>
          <p:cNvSpPr>
            <a:spLocks noGrp="1" noChangeArrowheads="1"/>
          </p:cNvSpPr>
          <p:nvPr>
            <p:ph type="body" sz="half" idx="4294967295"/>
          </p:nvPr>
        </p:nvSpPr>
        <p:spPr>
          <a:xfrm>
            <a:off x="457200" y="1600200"/>
            <a:ext cx="8229600" cy="2151063"/>
          </a:xfrm>
        </p:spPr>
        <p:txBody>
          <a:bodyPr/>
          <a:lstStyle/>
          <a:p>
            <a:pPr marL="0" indent="0" algn="just">
              <a:lnSpc>
                <a:spcPct val="80000"/>
              </a:lnSpc>
              <a:buFontTx/>
              <a:buNone/>
            </a:pPr>
            <a:r>
              <a:rPr lang="ru-RU" sz="1800" b="1" smtClean="0">
                <a:solidFill>
                  <a:srgbClr val="0000FF"/>
                </a:solidFill>
                <a:effectLst>
                  <a:outerShdw blurRad="38100" dist="38100" dir="2700000" algn="tl">
                    <a:srgbClr val="C0C0C0"/>
                  </a:outerShdw>
                </a:effectLst>
              </a:rPr>
              <a:t>	</a:t>
            </a:r>
            <a:r>
              <a:rPr lang="uz-Cyrl-UZ" sz="1800" b="1" smtClean="0">
                <a:solidFill>
                  <a:srgbClr val="0000FF"/>
                </a:solidFill>
                <a:effectLst>
                  <a:outerShdw blurRad="38100" dist="38100" dir="2700000" algn="tl">
                    <a:srgbClr val="C0C0C0"/>
                  </a:outerShdw>
                </a:effectLst>
              </a:rPr>
              <a:t>Аҳолини йил давомида ҳўл сабзавот ва мевалар билан мунтазам таъминлаш учун хўжаликларда омборлар қуришни кенг жорий қилиш керак. Картошка, сабзавот ва мевалар сақлашга мўлжалланган омборлар кўплаб таърифлари бўйича фарқ қилиб, улардан энг муҳимлари қуйидагилар: мақсадли мўлжаллаш, режалаш ва ҳажми, қурилиш-конструктив хусусиятлари, сақлаш шароитини тартибга солиш йўллари, маҳсулотни жойлаштириш усуллари, ортиш-тушуришни механизасиялаштириш, иқтисодий кўрсаткичлар</a:t>
            </a:r>
            <a:r>
              <a:rPr lang="ru-RU" sz="1800" b="1" smtClean="0">
                <a:solidFill>
                  <a:srgbClr val="0000FF"/>
                </a:solidFill>
                <a:effectLst>
                  <a:outerShdw blurRad="38100" dist="38100" dir="2700000" algn="tl">
                    <a:srgbClr val="C0C0C0"/>
                  </a:outerShdw>
                </a:effectLst>
              </a:rPr>
              <a:t>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81228" y="4293096"/>
            <a:ext cx="3600400" cy="201622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4221088"/>
            <a:ext cx="3384376" cy="2223669"/>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40" name="Rectangle 4"/>
          <p:cNvSpPr>
            <a:spLocks noGrp="1"/>
          </p:cNvSpPr>
          <p:nvPr>
            <p:ph type="title" idx="4294967295"/>
          </p:nvPr>
        </p:nvSpPr>
        <p:spPr>
          <a:xfrm>
            <a:off x="0" y="163513"/>
            <a:ext cx="9144000" cy="998537"/>
          </a:xfrm>
        </p:spPr>
        <p:txBody>
          <a:bodyPr/>
          <a:lstStyle/>
          <a:p>
            <a:r>
              <a:rPr lang="ru-RU" sz="2800" smtClean="0"/>
              <a:t>Омборхоналар сақлаш шароитлари, жумладан техника билан қандай даражада таъминланганлигига қараб қуйидагиларга бўлинади:</a:t>
            </a:r>
          </a:p>
        </p:txBody>
      </p:sp>
      <p:graphicFrame>
        <p:nvGraphicFramePr>
          <p:cNvPr id="5" name="Схема 4"/>
          <p:cNvGraphicFramePr/>
          <p:nvPr>
            <p:extLst>
              <p:ext uri="{D42A27DB-BD31-4B8C-83A1-F6EECF244321}">
                <p14:modId xmlns:p14="http://schemas.microsoft.com/office/powerpoint/2010/main" val="490453250"/>
              </p:ext>
            </p:extLst>
          </p:nvPr>
        </p:nvGraphicFramePr>
        <p:xfrm>
          <a:off x="539750" y="1287463"/>
          <a:ext cx="8318500" cy="2360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92080" y="3933056"/>
            <a:ext cx="3462680" cy="2304256"/>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1560" y="3933056"/>
            <a:ext cx="3465562" cy="2599172"/>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ru-RU" i="1" cap="none" smtClean="0">
                <a:effectLst/>
              </a:rPr>
              <a:t>Доимий омборхоналар.</a:t>
            </a:r>
            <a:r>
              <a:rPr lang="ru-RU" cap="none" smtClean="0">
                <a:effectLst/>
              </a:rPr>
              <a:t> </a:t>
            </a:r>
          </a:p>
        </p:txBody>
      </p:sp>
      <p:sp>
        <p:nvSpPr>
          <p:cNvPr id="302084" name="Rectangle 4"/>
          <p:cNvSpPr>
            <a:spLocks noGrp="1"/>
          </p:cNvSpPr>
          <p:nvPr>
            <p:ph type="body" sz="half" idx="4294967295"/>
          </p:nvPr>
        </p:nvSpPr>
        <p:spPr>
          <a:xfrm>
            <a:off x="304800" y="1554163"/>
            <a:ext cx="4267200" cy="4754562"/>
          </a:xfrm>
        </p:spPr>
        <p:txBody>
          <a:bodyPr/>
          <a:lstStyle/>
          <a:p>
            <a:pPr algn="just">
              <a:lnSpc>
                <a:spcPct val="80000"/>
              </a:lnSpc>
            </a:pPr>
            <a:r>
              <a:rPr lang="ru-RU" sz="1800" b="1" smtClean="0">
                <a:effectLst>
                  <a:outerShdw blurRad="38100" dist="38100" dir="2700000" algn="tl">
                    <a:srgbClr val="C0C0C0"/>
                  </a:outerShdw>
                </a:effectLst>
              </a:rPr>
              <a:t>Сабзавот ва мевалар учун мўлжалланган омборхоналар бир-биридан тубан фарқ қилиб, қандай маҳсулот сақлашга мўлжалланганлигига қараб режалаштирилган, унинг ҳажми, конструктив-қурилиш хусусиятлари, сақлаш шароитларини тартибга солиш тизими, жойлаштириш усуллари, ортиш-тушириш ишларини механизациялаш ва иқтисодий кўрсаткичларга аҳамият берилади.</a:t>
            </a:r>
          </a:p>
          <a:p>
            <a:pPr algn="just">
              <a:lnSpc>
                <a:spcPct val="80000"/>
              </a:lnSpc>
            </a:pPr>
            <a:r>
              <a:rPr lang="ru-RU" sz="1800" b="1" smtClean="0">
                <a:effectLst>
                  <a:outerShdw blurRad="38100" dist="38100" dir="2700000" algn="tl">
                    <a:srgbClr val="C0C0C0"/>
                  </a:outerShdw>
                </a:effectLst>
              </a:rPr>
              <a:t>Картошка, илдиз мева, карам, пиёз, узум ва мева сақлашга мўлжалланган омборхоналар бўлади. Одатда, турли хилдаги маҳсулотлар бир жойда сақланмайди, чунки уларни сақлаш шароити ва жойлаштириш усуллари бир-биридан фарқ қилади.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1196752"/>
            <a:ext cx="3593854" cy="2304256"/>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3789040"/>
            <a:ext cx="3646176" cy="2637309"/>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1" name="Rectangle 3"/>
          <p:cNvSpPr>
            <a:spLocks noGrp="1"/>
          </p:cNvSpPr>
          <p:nvPr>
            <p:ph type="body" idx="4294967295"/>
          </p:nvPr>
        </p:nvSpPr>
        <p:spPr>
          <a:xfrm>
            <a:off x="323850" y="0"/>
            <a:ext cx="8686800" cy="4525963"/>
          </a:xfrm>
        </p:spPr>
        <p:txBody>
          <a:bodyPr/>
          <a:lstStyle/>
          <a:p>
            <a:pPr algn="just">
              <a:lnSpc>
                <a:spcPct val="90000"/>
              </a:lnSpc>
            </a:pPr>
            <a:r>
              <a:rPr lang="ru-RU" sz="2400" smtClean="0">
                <a:solidFill>
                  <a:srgbClr val="000000"/>
                </a:solidFill>
                <a:cs typeface="Times New Roman" pitchFamily="18" charset="0"/>
              </a:rPr>
              <a:t>Мева сақлашга мўлжалланган омборхона кўпинча ер устига қурилади, чунки маҳсулотларни товар ҳолатга келтириш ишларини амалга ошириш учун унга ёндашган ёруғ бино ёки бостирмали айвон қурилади. Шу сабабли бино чуқурлаштирилса, бундай ёрдамчи хоналар қуриш қийинлашади. Пиёз омбори ҳам ер юзига жойлаштирилади, чунки бундай биноларда паст ҳаво намлигини юзага келтириш қийин эмас.</a:t>
            </a:r>
          </a:p>
          <a:p>
            <a:pPr algn="just">
              <a:lnSpc>
                <a:spcPct val="90000"/>
              </a:lnSpc>
            </a:pPr>
            <a:r>
              <a:rPr lang="ru-RU" sz="2400" smtClean="0">
                <a:solidFill>
                  <a:srgbClr val="000000"/>
                </a:solidFill>
                <a:cs typeface="Times New Roman" pitchFamily="18" charset="0"/>
              </a:rPr>
              <a:t>Технологик талаблар ҳисобга олиб қаралганда маҳсулотларни сақлашда зарур режимни юзага келтирадиган тизим муҳимдир. Омборхоналардаги вентиляцияси тизими табиий, мажбурий ва фаол шамоллатишларга бўлинади.</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4293096"/>
            <a:ext cx="4063126" cy="2304256"/>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0112" y="4365104"/>
            <a:ext cx="3168352" cy="2171469"/>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5" name="Rectangle 3"/>
          <p:cNvSpPr>
            <a:spLocks noGrp="1"/>
          </p:cNvSpPr>
          <p:nvPr>
            <p:ph type="body" idx="4294967295"/>
          </p:nvPr>
        </p:nvSpPr>
        <p:spPr>
          <a:xfrm>
            <a:off x="539750" y="333375"/>
            <a:ext cx="8229600" cy="4389438"/>
          </a:xfrm>
        </p:spPr>
        <p:txBody>
          <a:bodyPr/>
          <a:lstStyle/>
          <a:p>
            <a:pPr algn="just">
              <a:lnSpc>
                <a:spcPct val="90000"/>
              </a:lnSpc>
            </a:pPr>
            <a:r>
              <a:rPr lang="ru-RU" sz="2200" i="1" smtClean="0"/>
              <a:t>Табиий шамоллатишда</a:t>
            </a:r>
            <a:r>
              <a:rPr lang="ru-RU" sz="2200" smtClean="0"/>
              <a:t> омборхоналардаги ҳаво иссиқлик конвенцияси қонуни бўйича ҳаракатланади. У қизиганда кенгаяди, сийраклашиб юқорига кўтарилади, айни вақтда совуқроқ ва қалинроқ ҳаво пастга тушади. Натижада ҳавонинг тортилиши юзага келади. Ҳаво ҳароратининг тезлиги қанчалик жадаллашса, омборхона ичидаги ва ташқарисидаги ҳарорат тафовути шу қадар ортади. Шу сабабли табиий шамоллатишнинг совутиш самараси унчалик сезлимайди. Куннинг қулай пайтларида қопқоқли туйнук орқали шамоллатишга тўғри келади. Қишда эса, ташқари ҳарорат пасайганда, аксинча, маҳсулотни совуқдан сақлаш учун шамоллатиш қувурларининг тўсиқлари ёпилиб, ҳаво ҳаракати тўхтатилади.</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4337001"/>
            <a:ext cx="3094856" cy="2116335"/>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3495" y="4437112"/>
            <a:ext cx="3286497" cy="2159359"/>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Grp="1"/>
          </p:cNvSpPr>
          <p:nvPr>
            <p:ph type="body" idx="4294967295"/>
          </p:nvPr>
        </p:nvSpPr>
        <p:spPr>
          <a:xfrm>
            <a:off x="539750" y="333375"/>
            <a:ext cx="8229600" cy="4389438"/>
          </a:xfrm>
        </p:spPr>
        <p:txBody>
          <a:bodyPr/>
          <a:lstStyle/>
          <a:p>
            <a:pPr algn="just">
              <a:lnSpc>
                <a:spcPct val="90000"/>
              </a:lnSpc>
            </a:pPr>
            <a:r>
              <a:rPr lang="ru-RU" i="1" smtClean="0"/>
              <a:t>Мажбурий шамоллатиш.</a:t>
            </a:r>
            <a:r>
              <a:rPr lang="ru-RU" smtClean="0"/>
              <a:t> Бу усулда электр вентиляторлар ёрдамида ҳаво омборхонага ҳайдалади. Омборхона ходими кирадиган ҳавонинг миқдорини бошқариб туриш имконига эга. Яъни маҳсулотларни сақлаш режимини маълум даражада режалаб туради. Ўрта ва катта ҳамждаги омборхоналарда мажбурий вентиляция мавжуд бўлади, чунки уларда табиий шамоллатиш билан маҳсулот сақлаш режимини етарли даражада амалга ошириб бўлмайди. Хоналардан ҳавони ҳайдаш ва ҳаво сўриш қувурлари орқали мажбурий вентиляция юзага келтирилади.</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5375" y="4725143"/>
            <a:ext cx="3443089" cy="1910285"/>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624" y="4725144"/>
            <a:ext cx="2736304" cy="2049587"/>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p:cNvSpPr>
          <p:nvPr>
            <p:ph type="body" idx="4294967295"/>
          </p:nvPr>
        </p:nvSpPr>
        <p:spPr>
          <a:xfrm>
            <a:off x="539750" y="333375"/>
            <a:ext cx="8229600" cy="4389438"/>
          </a:xfrm>
        </p:spPr>
        <p:txBody>
          <a:bodyPr/>
          <a:lstStyle/>
          <a:p>
            <a:pPr algn="just">
              <a:lnSpc>
                <a:spcPct val="80000"/>
              </a:lnSpc>
            </a:pPr>
            <a:r>
              <a:rPr lang="ru-RU" sz="2200" i="1" smtClean="0"/>
              <a:t>Фаол шамоллатиш.</a:t>
            </a:r>
            <a:r>
              <a:rPr lang="ru-RU" sz="2200" smtClean="0"/>
              <a:t> Бунда ҳаво сақланаётган маҳсулотнинг барча қатламлари оралаб, унинг ҳар бир донасига таъсир этади. Натижада масҳулотни совутишга, иситишга, қуритишга, шунингдек, барча нуқталардаги қатламлар учун ҳарорат, намлик ва ҳаво таркиби бир хил бўлишига эришилади. Маҳсулотнинг ўз-ўзидан қизиб кетиш ва терлаш хавфи туғилмайди. Ғарамларда сақалнаётган маҳсулот қатламларига ўсувни тартибга солувчи экзоген моддаларнинг афзаллиги картошка ва илдиз мевалиларни кам чиқит билан сақлашдир. Шу сабабли иссиқ минтақада фаол вентиляцияли омборхоналар қурилишида, албатта сунъий совуқ бериш назарда тутилиши керак. Сунъий равишда совутиш учун одатда компрессорли совутгич қурилмалари қўлланилиб, аммиак ёки фреондан фойдаланилади.</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9912" y="4221088"/>
            <a:ext cx="4320480" cy="2502802"/>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Grp="1"/>
          </p:cNvSpPr>
          <p:nvPr>
            <p:ph type="title" idx="4294967295"/>
          </p:nvPr>
        </p:nvSpPr>
        <p:spPr bwMode="auto">
          <a:xfrm>
            <a:off x="457200" y="44624"/>
            <a:ext cx="8229600" cy="1143000"/>
          </a:xfrm>
          <a:noFill/>
        </p:spPr>
        <p:txBody>
          <a:bodyPr wrap="square" lIns="91440" tIns="45720" rIns="91440" bIns="45720" numCol="1" anchorCtr="0" compatLnSpc="1">
            <a:prstTxWarp prst="textNoShape">
              <a:avLst/>
            </a:prstTxWarp>
            <a:normAutofit fontScale="90000"/>
          </a:bodyPr>
          <a:lstStyle/>
          <a:p>
            <a:pPr algn="ctr"/>
            <a:r>
              <a:rPr lang="ru-RU" sz="3700" dirty="0" err="1" smtClean="0">
                <a:solidFill>
                  <a:srgbClr val="0000FF"/>
                </a:solidFill>
                <a:effectLst/>
                <a:latin typeface="Lucida Sans Unicode" pitchFamily="34" charset="0"/>
              </a:rPr>
              <a:t>Мавсумий</a:t>
            </a:r>
            <a:r>
              <a:rPr lang="ru-RU" sz="3700" dirty="0" smtClean="0">
                <a:solidFill>
                  <a:srgbClr val="0000FF"/>
                </a:solidFill>
                <a:effectLst/>
                <a:latin typeface="Lucida Sans Unicode" pitchFamily="34" charset="0"/>
              </a:rPr>
              <a:t> </a:t>
            </a:r>
            <a:r>
              <a:rPr lang="ru-RU" sz="3700" dirty="0" err="1" smtClean="0">
                <a:solidFill>
                  <a:srgbClr val="0000FF"/>
                </a:solidFill>
                <a:effectLst/>
                <a:latin typeface="Lucida Sans Unicode" pitchFamily="34" charset="0"/>
              </a:rPr>
              <a:t>омборхоналарда</a:t>
            </a:r>
            <a:r>
              <a:rPr lang="ru-RU" sz="3700" dirty="0" smtClean="0">
                <a:solidFill>
                  <a:srgbClr val="0000FF"/>
                </a:solidFill>
                <a:effectLst/>
                <a:latin typeface="Lucida Sans Unicode" pitchFamily="34" charset="0"/>
              </a:rPr>
              <a:t> </a:t>
            </a:r>
            <a:r>
              <a:rPr lang="ru-RU" sz="3700" dirty="0" err="1" smtClean="0">
                <a:solidFill>
                  <a:srgbClr val="0000FF"/>
                </a:solidFill>
                <a:effectLst/>
                <a:latin typeface="Lucida Sans Unicode" pitchFamily="34" charset="0"/>
              </a:rPr>
              <a:t>сақлаш</a:t>
            </a:r>
            <a:r>
              <a:rPr lang="uz-Cyrl-UZ" sz="3700" dirty="0" smtClean="0">
                <a:solidFill>
                  <a:srgbClr val="0000FF"/>
                </a:solidFill>
                <a:effectLst/>
                <a:latin typeface="Lucida Sans Unicode" pitchFamily="34" charset="0"/>
              </a:rPr>
              <a:t>. </a:t>
            </a:r>
            <a:endParaRPr lang="ru-RU" sz="3700" dirty="0" smtClean="0">
              <a:solidFill>
                <a:srgbClr val="0000FF"/>
              </a:solidFill>
              <a:effectLst/>
              <a:latin typeface="Lucida Sans Unicode" pitchFamily="34" charset="0"/>
            </a:endParaRPr>
          </a:p>
        </p:txBody>
      </p:sp>
      <p:sp useBgFill="1">
        <p:nvSpPr>
          <p:cNvPr id="317443" name="Rectangle 3"/>
          <p:cNvSpPr>
            <a:spLocks noGrp="1"/>
          </p:cNvSpPr>
          <p:nvPr>
            <p:ph type="body" idx="4294967295"/>
          </p:nvPr>
        </p:nvSpPr>
        <p:spPr>
          <a:xfrm>
            <a:off x="457200" y="1052736"/>
            <a:ext cx="8229600" cy="4525962"/>
          </a:xfrm>
        </p:spPr>
        <p:txBody>
          <a:bodyPr/>
          <a:lstStyle/>
          <a:p>
            <a:r>
              <a:rPr lang="ru-RU" sz="2300" dirty="0" err="1" smtClean="0">
                <a:latin typeface="Lucida Sans Unicode" pitchFamily="34" charset="0"/>
              </a:rPr>
              <a:t>Маҳсулотларни</a:t>
            </a:r>
            <a:r>
              <a:rPr lang="ru-RU" sz="2300" dirty="0" smtClean="0">
                <a:latin typeface="Lucida Sans Unicode" pitchFamily="34" charset="0"/>
              </a:rPr>
              <a:t> дала </a:t>
            </a:r>
            <a:r>
              <a:rPr lang="ru-RU" sz="2300" dirty="0" err="1" smtClean="0">
                <a:latin typeface="Lucida Sans Unicode" pitchFamily="34" charset="0"/>
              </a:rPr>
              <a:t>шароитида</a:t>
            </a:r>
            <a:r>
              <a:rPr lang="ru-RU" sz="2300" dirty="0" smtClean="0">
                <a:latin typeface="Lucida Sans Unicode" pitchFamily="34" charset="0"/>
              </a:rPr>
              <a:t> </a:t>
            </a:r>
            <a:r>
              <a:rPr lang="ru-RU" sz="2300" dirty="0" err="1" smtClean="0">
                <a:latin typeface="Lucida Sans Unicode" pitchFamily="34" charset="0"/>
              </a:rPr>
              <a:t>сақлаш</a:t>
            </a:r>
            <a:r>
              <a:rPr lang="ru-RU" sz="2300" dirty="0" smtClean="0">
                <a:latin typeface="Lucida Sans Unicode" pitchFamily="34" charset="0"/>
              </a:rPr>
              <a:t> </a:t>
            </a:r>
            <a:r>
              <a:rPr lang="ru-RU" sz="2300" dirty="0" err="1" smtClean="0">
                <a:latin typeface="Lucida Sans Unicode" pitchFamily="34" charset="0"/>
              </a:rPr>
              <a:t>усули</a:t>
            </a:r>
            <a:r>
              <a:rPr lang="ru-RU" sz="2300" dirty="0" smtClean="0">
                <a:latin typeface="Lucida Sans Unicode" pitchFamily="34" charset="0"/>
              </a:rPr>
              <a:t> </a:t>
            </a:r>
            <a:r>
              <a:rPr lang="ru-RU" sz="2300" dirty="0" err="1" smtClean="0">
                <a:latin typeface="Lucida Sans Unicode" pitchFamily="34" charset="0"/>
              </a:rPr>
              <a:t>қадимдан</a:t>
            </a:r>
            <a:r>
              <a:rPr lang="ru-RU" sz="2300" dirty="0" smtClean="0">
                <a:latin typeface="Lucida Sans Unicode" pitchFamily="34" charset="0"/>
              </a:rPr>
              <a:t> </a:t>
            </a:r>
            <a:r>
              <a:rPr lang="ru-RU" sz="2300" dirty="0" err="1" smtClean="0">
                <a:latin typeface="Lucida Sans Unicode" pitchFamily="34" charset="0"/>
              </a:rPr>
              <a:t>қўлланилиб</a:t>
            </a:r>
            <a:r>
              <a:rPr lang="ru-RU" sz="2300" dirty="0" smtClean="0">
                <a:latin typeface="Lucida Sans Unicode" pitchFamily="34" charset="0"/>
              </a:rPr>
              <a:t> </a:t>
            </a:r>
            <a:r>
              <a:rPr lang="ru-RU" sz="2300" dirty="0" err="1" smtClean="0">
                <a:latin typeface="Lucida Sans Unicode" pitchFamily="34" charset="0"/>
              </a:rPr>
              <a:t>келинган</a:t>
            </a:r>
            <a:r>
              <a:rPr lang="ru-RU" sz="2300" dirty="0" smtClean="0">
                <a:latin typeface="Lucida Sans Unicode" pitchFamily="34" charset="0"/>
              </a:rPr>
              <a:t>. Улар </a:t>
            </a:r>
            <a:r>
              <a:rPr lang="ru-RU" sz="2300" dirty="0" err="1" smtClean="0">
                <a:latin typeface="Lucida Sans Unicode" pitchFamily="34" charset="0"/>
              </a:rPr>
              <a:t>қуйидаги</a:t>
            </a:r>
            <a:r>
              <a:rPr lang="ru-RU" sz="2300" dirty="0" smtClean="0">
                <a:latin typeface="Lucida Sans Unicode" pitchFamily="34" charset="0"/>
              </a:rPr>
              <a:t> </a:t>
            </a:r>
            <a:r>
              <a:rPr lang="ru-RU" sz="2300" dirty="0" err="1" smtClean="0">
                <a:latin typeface="Lucida Sans Unicode" pitchFamily="34" charset="0"/>
              </a:rPr>
              <a:t>усулларга</a:t>
            </a:r>
            <a:r>
              <a:rPr lang="ru-RU" sz="2300" dirty="0" smtClean="0">
                <a:latin typeface="Lucida Sans Unicode" pitchFamily="34" charset="0"/>
              </a:rPr>
              <a:t> </a:t>
            </a:r>
            <a:r>
              <a:rPr lang="ru-RU" sz="2300" dirty="0" err="1" smtClean="0">
                <a:latin typeface="Lucida Sans Unicode" pitchFamily="34" charset="0"/>
              </a:rPr>
              <a:t>бўлинади</a:t>
            </a:r>
            <a:r>
              <a:rPr lang="ru-RU" sz="2300" dirty="0" smtClean="0">
                <a:latin typeface="Lucida Sans Unicode" pitchFamily="34" charset="0"/>
              </a:rPr>
              <a:t>:</a:t>
            </a:r>
          </a:p>
          <a:p>
            <a:r>
              <a:rPr lang="ru-RU" sz="2300" dirty="0" smtClean="0">
                <a:latin typeface="Lucida Sans Unicode" pitchFamily="34" charset="0"/>
              </a:rPr>
              <a:t>1</a:t>
            </a:r>
            <a:r>
              <a:rPr lang="ru-RU" sz="2300" dirty="0" smtClean="0">
                <a:latin typeface="Lucida Sans Unicode" pitchFamily="34" charset="0"/>
              </a:rPr>
              <a:t>. </a:t>
            </a:r>
            <a:r>
              <a:rPr lang="ru-RU" sz="2300" dirty="0" err="1" smtClean="0">
                <a:latin typeface="Lucida Sans Unicode" pitchFamily="34" charset="0"/>
              </a:rPr>
              <a:t>Уюм</a:t>
            </a:r>
            <a:r>
              <a:rPr lang="ru-RU" sz="2300" dirty="0" smtClean="0">
                <a:latin typeface="Lucida Sans Unicode" pitchFamily="34" charset="0"/>
              </a:rPr>
              <a:t> </a:t>
            </a:r>
            <a:r>
              <a:rPr lang="ru-RU" sz="2300" dirty="0" err="1" smtClean="0">
                <a:latin typeface="Lucida Sans Unicode" pitchFamily="34" charset="0"/>
              </a:rPr>
              <a:t>ва</a:t>
            </a:r>
            <a:r>
              <a:rPr lang="ru-RU" sz="2300" dirty="0" smtClean="0">
                <a:latin typeface="Lucida Sans Unicode" pitchFamily="34" charset="0"/>
              </a:rPr>
              <a:t> </a:t>
            </a:r>
            <a:r>
              <a:rPr lang="ru-RU" sz="2300" dirty="0" err="1" smtClean="0">
                <a:latin typeface="Lucida Sans Unicode" pitchFamily="34" charset="0"/>
              </a:rPr>
              <a:t>хандаклар</a:t>
            </a:r>
            <a:r>
              <a:rPr lang="ru-RU" sz="2300" dirty="0" smtClean="0">
                <a:latin typeface="Lucida Sans Unicode" pitchFamily="34" charset="0"/>
              </a:rPr>
              <a:t>.</a:t>
            </a:r>
          </a:p>
          <a:p>
            <a:r>
              <a:rPr lang="ru-RU" sz="2300" dirty="0" smtClean="0">
                <a:latin typeface="Lucida Sans Unicode" pitchFamily="34" charset="0"/>
              </a:rPr>
              <a:t>2</a:t>
            </a:r>
            <a:r>
              <a:rPr lang="ru-RU" sz="2300" dirty="0" smtClean="0">
                <a:latin typeface="Lucida Sans Unicode" pitchFamily="34" charset="0"/>
              </a:rPr>
              <a:t>. </a:t>
            </a:r>
            <a:r>
              <a:rPr lang="ru-RU" sz="2300" dirty="0" err="1" smtClean="0">
                <a:latin typeface="Lucida Sans Unicode" pitchFamily="34" charset="0"/>
              </a:rPr>
              <a:t>Такомиллаштирилган</a:t>
            </a:r>
            <a:r>
              <a:rPr lang="ru-RU" sz="2300" dirty="0" smtClean="0">
                <a:latin typeface="Lucida Sans Unicode" pitchFamily="34" charset="0"/>
              </a:rPr>
              <a:t> </a:t>
            </a:r>
            <a:r>
              <a:rPr lang="ru-RU" sz="2300" dirty="0" err="1" smtClean="0">
                <a:latin typeface="Lucida Sans Unicode" pitchFamily="34" charset="0"/>
              </a:rPr>
              <a:t>уюм</a:t>
            </a:r>
            <a:r>
              <a:rPr lang="ru-RU" sz="2300" dirty="0" smtClean="0">
                <a:latin typeface="Lucida Sans Unicode" pitchFamily="34" charset="0"/>
              </a:rPr>
              <a:t> </a:t>
            </a:r>
            <a:r>
              <a:rPr lang="ru-RU" sz="2300" dirty="0" err="1" smtClean="0">
                <a:latin typeface="Lucida Sans Unicode" pitchFamily="34" charset="0"/>
              </a:rPr>
              <a:t>ва</a:t>
            </a:r>
            <a:r>
              <a:rPr lang="ru-RU" sz="2300" dirty="0" smtClean="0">
                <a:latin typeface="Lucida Sans Unicode" pitchFamily="34" charset="0"/>
              </a:rPr>
              <a:t> </a:t>
            </a:r>
            <a:r>
              <a:rPr lang="ru-RU" sz="2300" dirty="0" err="1" smtClean="0">
                <a:latin typeface="Lucida Sans Unicode" pitchFamily="34" charset="0"/>
              </a:rPr>
              <a:t>хандаклар</a:t>
            </a:r>
            <a:r>
              <a:rPr lang="ru-RU" sz="2300" dirty="0" smtClean="0">
                <a:latin typeface="Lucida Sans Unicode" pitchFamily="34" charset="0"/>
              </a:rPr>
              <a:t>.</a:t>
            </a:r>
          </a:p>
          <a:p>
            <a:r>
              <a:rPr lang="ru-RU" sz="2300" dirty="0" smtClean="0">
                <a:latin typeface="Lucida Sans Unicode" pitchFamily="34" charset="0"/>
              </a:rPr>
              <a:t>Дала </a:t>
            </a:r>
            <a:r>
              <a:rPr lang="ru-RU" sz="2300" dirty="0" err="1" smtClean="0">
                <a:latin typeface="Lucida Sans Unicode" pitchFamily="34" charset="0"/>
              </a:rPr>
              <a:t>шароитида</a:t>
            </a:r>
            <a:r>
              <a:rPr lang="ru-RU" sz="2300" dirty="0" smtClean="0">
                <a:latin typeface="Lucida Sans Unicode" pitchFamily="34" charset="0"/>
              </a:rPr>
              <a:t> </a:t>
            </a:r>
            <a:r>
              <a:rPr lang="ru-RU" sz="2300" dirty="0" err="1" smtClean="0">
                <a:latin typeface="Lucida Sans Unicode" pitchFamily="34" charset="0"/>
              </a:rPr>
              <a:t>сақлаш</a:t>
            </a:r>
            <a:r>
              <a:rPr lang="ru-RU" sz="2300" dirty="0" smtClean="0">
                <a:latin typeface="Lucida Sans Unicode" pitchFamily="34" charset="0"/>
              </a:rPr>
              <a:t> </a:t>
            </a:r>
            <a:r>
              <a:rPr lang="ru-RU" sz="2300" dirty="0" err="1" smtClean="0">
                <a:latin typeface="Lucida Sans Unicode" pitchFamily="34" charset="0"/>
              </a:rPr>
              <a:t>усуллари</a:t>
            </a:r>
            <a:r>
              <a:rPr lang="ru-RU" sz="2300" dirty="0" smtClean="0">
                <a:latin typeface="Lucida Sans Unicode" pitchFamily="34" charset="0"/>
              </a:rPr>
              <a:t> </a:t>
            </a:r>
            <a:r>
              <a:rPr lang="ru-RU" sz="2300" dirty="0" err="1" smtClean="0">
                <a:latin typeface="Lucida Sans Unicode" pitchFamily="34" charset="0"/>
              </a:rPr>
              <a:t>асосан</a:t>
            </a:r>
            <a:r>
              <a:rPr lang="ru-RU" sz="2300" dirty="0" smtClean="0">
                <a:latin typeface="Lucida Sans Unicode" pitchFamily="34" charset="0"/>
              </a:rPr>
              <a:t> картошка </a:t>
            </a:r>
            <a:r>
              <a:rPr lang="ru-RU" sz="2300" dirty="0" err="1" smtClean="0">
                <a:latin typeface="Lucida Sans Unicode" pitchFamily="34" charset="0"/>
              </a:rPr>
              <a:t>ва</a:t>
            </a:r>
            <a:r>
              <a:rPr lang="ru-RU" sz="2300" dirty="0" smtClean="0">
                <a:latin typeface="Lucida Sans Unicode" pitchFamily="34" charset="0"/>
              </a:rPr>
              <a:t> </a:t>
            </a:r>
            <a:r>
              <a:rPr lang="ru-RU" sz="2300" dirty="0" err="1" smtClean="0">
                <a:latin typeface="Lucida Sans Unicode" pitchFamily="34" charset="0"/>
              </a:rPr>
              <a:t>сабзавотлар</a:t>
            </a:r>
            <a:r>
              <a:rPr lang="ru-RU" sz="2300" dirty="0" smtClean="0">
                <a:latin typeface="Lucida Sans Unicode" pitchFamily="34" charset="0"/>
              </a:rPr>
              <a:t> </a:t>
            </a:r>
            <a:r>
              <a:rPr lang="ru-RU" sz="2300" dirty="0" err="1" smtClean="0">
                <a:latin typeface="Lucida Sans Unicode" pitchFamily="34" charset="0"/>
              </a:rPr>
              <a:t>асрашга</a:t>
            </a:r>
            <a:r>
              <a:rPr lang="ru-RU" sz="2300" dirty="0" smtClean="0">
                <a:latin typeface="Lucida Sans Unicode" pitchFamily="34" charset="0"/>
              </a:rPr>
              <a:t> </a:t>
            </a:r>
            <a:r>
              <a:rPr lang="ru-RU" sz="2300" dirty="0" err="1" smtClean="0">
                <a:latin typeface="Lucida Sans Unicode" pitchFamily="34" charset="0"/>
              </a:rPr>
              <a:t>мўлжалланган</a:t>
            </a:r>
            <a:r>
              <a:rPr lang="ru-RU" sz="2300" dirty="0" smtClean="0">
                <a:latin typeface="Lucida Sans Unicode" pitchFamily="34" charset="0"/>
              </a:rPr>
              <a:t>. </a:t>
            </a:r>
            <a:r>
              <a:rPr lang="ru-RU" sz="2300" dirty="0" err="1" smtClean="0">
                <a:latin typeface="Lucida Sans Unicode" pitchFamily="34" charset="0"/>
              </a:rPr>
              <a:t>Ортиқча</a:t>
            </a:r>
            <a:r>
              <a:rPr lang="ru-RU" sz="2300" dirty="0" smtClean="0">
                <a:latin typeface="Lucida Sans Unicode" pitchFamily="34" charset="0"/>
              </a:rPr>
              <a:t> </a:t>
            </a:r>
            <a:r>
              <a:rPr lang="ru-RU" sz="2300" dirty="0" err="1" smtClean="0">
                <a:latin typeface="Lucida Sans Unicode" pitchFamily="34" charset="0"/>
              </a:rPr>
              <a:t>меҳнат</a:t>
            </a:r>
            <a:r>
              <a:rPr lang="ru-RU" sz="2300" dirty="0" smtClean="0">
                <a:latin typeface="Lucida Sans Unicode" pitchFamily="34" charset="0"/>
              </a:rPr>
              <a:t> </a:t>
            </a:r>
            <a:r>
              <a:rPr lang="ru-RU" sz="2300" dirty="0" err="1" smtClean="0">
                <a:latin typeface="Lucida Sans Unicode" pitchFamily="34" charset="0"/>
              </a:rPr>
              <a:t>ҳаражатлари</a:t>
            </a:r>
            <a:r>
              <a:rPr lang="ru-RU" sz="2300" dirty="0" smtClean="0">
                <a:latin typeface="Lucida Sans Unicode" pitchFamily="34" charset="0"/>
              </a:rPr>
              <a:t>, </a:t>
            </a:r>
            <a:r>
              <a:rPr lang="ru-RU" sz="2300" dirty="0" err="1" smtClean="0">
                <a:latin typeface="Lucida Sans Unicode" pitchFamily="34" charset="0"/>
              </a:rPr>
              <a:t>асосан</a:t>
            </a:r>
            <a:r>
              <a:rPr lang="ru-RU" sz="2300" dirty="0" smtClean="0">
                <a:latin typeface="Lucida Sans Unicode" pitchFamily="34" charset="0"/>
              </a:rPr>
              <a:t> </a:t>
            </a:r>
            <a:r>
              <a:rPr lang="ru-RU" sz="2300" dirty="0" err="1" smtClean="0">
                <a:latin typeface="Lucida Sans Unicode" pitchFamily="34" charset="0"/>
              </a:rPr>
              <a:t>қўл</a:t>
            </a:r>
            <a:r>
              <a:rPr lang="ru-RU" sz="2300" dirty="0" smtClean="0">
                <a:latin typeface="Lucida Sans Unicode" pitchFamily="34" charset="0"/>
              </a:rPr>
              <a:t> кучи </a:t>
            </a:r>
            <a:r>
              <a:rPr lang="ru-RU" sz="2300" dirty="0" err="1" smtClean="0">
                <a:latin typeface="Lucida Sans Unicode" pitchFamily="34" charset="0"/>
              </a:rPr>
              <a:t>сарфланиб</a:t>
            </a:r>
            <a:r>
              <a:rPr lang="ru-RU" sz="2300" dirty="0" smtClean="0">
                <a:latin typeface="Lucida Sans Unicode" pitchFamily="34" charset="0"/>
              </a:rPr>
              <a:t>, ер </a:t>
            </a:r>
            <a:r>
              <a:rPr lang="ru-RU" sz="2300" dirty="0" err="1" smtClean="0">
                <a:latin typeface="Lucida Sans Unicode" pitchFamily="34" charset="0"/>
              </a:rPr>
              <a:t>майдони</a:t>
            </a:r>
            <a:r>
              <a:rPr lang="ru-RU" sz="2300" dirty="0" smtClean="0">
                <a:latin typeface="Lucida Sans Unicode" pitchFamily="34" charset="0"/>
              </a:rPr>
              <a:t> </a:t>
            </a:r>
            <a:r>
              <a:rPr lang="ru-RU" sz="2300" dirty="0" err="1" smtClean="0">
                <a:latin typeface="Lucida Sans Unicode" pitchFamily="34" charset="0"/>
              </a:rPr>
              <a:t>ва</a:t>
            </a:r>
            <a:r>
              <a:rPr lang="ru-RU" sz="2300" dirty="0" smtClean="0">
                <a:latin typeface="Lucida Sans Unicode" pitchFamily="34" charset="0"/>
              </a:rPr>
              <a:t> </a:t>
            </a:r>
            <a:r>
              <a:rPr lang="ru-RU" sz="2300" dirty="0" err="1" smtClean="0">
                <a:latin typeface="Lucida Sans Unicode" pitchFamily="34" charset="0"/>
              </a:rPr>
              <a:t>ёпишда</a:t>
            </a:r>
            <a:r>
              <a:rPr lang="ru-RU" sz="2300" dirty="0" smtClean="0">
                <a:latin typeface="Lucida Sans Unicode" pitchFamily="34" charset="0"/>
              </a:rPr>
              <a:t> </a:t>
            </a:r>
            <a:r>
              <a:rPr lang="ru-RU" sz="2300" dirty="0" err="1" smtClean="0">
                <a:latin typeface="Lucida Sans Unicode" pitchFamily="34" charset="0"/>
              </a:rPr>
              <a:t>ишлатиладиган</a:t>
            </a:r>
            <a:r>
              <a:rPr lang="ru-RU" sz="2300" dirty="0" smtClean="0">
                <a:latin typeface="Lucida Sans Unicode" pitchFamily="34" charset="0"/>
              </a:rPr>
              <a:t> </a:t>
            </a:r>
            <a:r>
              <a:rPr lang="ru-RU" sz="2300" dirty="0" err="1" smtClean="0">
                <a:latin typeface="Lucida Sans Unicode" pitchFamily="34" charset="0"/>
              </a:rPr>
              <a:t>анъанавий</a:t>
            </a:r>
            <a:r>
              <a:rPr lang="ru-RU" sz="2300" dirty="0" smtClean="0">
                <a:latin typeface="Lucida Sans Unicode" pitchFamily="34" charset="0"/>
              </a:rPr>
              <a:t> материал – </a:t>
            </a:r>
            <a:r>
              <a:rPr lang="ru-RU" sz="2300" dirty="0" err="1" smtClean="0">
                <a:latin typeface="Lucida Sans Unicode" pitchFamily="34" charset="0"/>
              </a:rPr>
              <a:t>похол</a:t>
            </a:r>
            <a:r>
              <a:rPr lang="ru-RU" sz="2300" dirty="0" smtClean="0">
                <a:latin typeface="Lucida Sans Unicode" pitchFamily="34" charset="0"/>
              </a:rPr>
              <a:t> </a:t>
            </a:r>
            <a:r>
              <a:rPr lang="ru-RU" sz="2300" dirty="0" err="1" smtClean="0">
                <a:latin typeface="Lucida Sans Unicode" pitchFamily="34" charset="0"/>
              </a:rPr>
              <a:t>ишлатилиши</a:t>
            </a:r>
            <a:r>
              <a:rPr lang="ru-RU" sz="2300" dirty="0" smtClean="0">
                <a:latin typeface="Lucida Sans Unicode" pitchFamily="34" charset="0"/>
              </a:rPr>
              <a:t> </a:t>
            </a:r>
            <a:r>
              <a:rPr lang="ru-RU" sz="2300" dirty="0" err="1" smtClean="0">
                <a:latin typeface="Lucida Sans Unicode" pitchFamily="34" charset="0"/>
              </a:rPr>
              <a:t>сабабли</a:t>
            </a:r>
            <a:r>
              <a:rPr lang="ru-RU" sz="2300" dirty="0" smtClean="0">
                <a:latin typeface="Lucida Sans Unicode" pitchFamily="34" charset="0"/>
              </a:rPr>
              <a:t> </a:t>
            </a:r>
            <a:r>
              <a:rPr lang="ru-RU" sz="2300" dirty="0" err="1" smtClean="0">
                <a:latin typeface="Lucida Sans Unicode" pitchFamily="34" charset="0"/>
              </a:rPr>
              <a:t>қишлоқ</a:t>
            </a:r>
            <a:r>
              <a:rPr lang="ru-RU" sz="2300" dirty="0" smtClean="0">
                <a:latin typeface="Lucida Sans Unicode" pitchFamily="34" charset="0"/>
              </a:rPr>
              <a:t> </a:t>
            </a:r>
            <a:r>
              <a:rPr lang="ru-RU" sz="2300" dirty="0" err="1" smtClean="0">
                <a:latin typeface="Lucida Sans Unicode" pitchFamily="34" charset="0"/>
              </a:rPr>
              <a:t>хўжалиги</a:t>
            </a:r>
            <a:r>
              <a:rPr lang="ru-RU" sz="2300" dirty="0" smtClean="0">
                <a:latin typeface="Lucida Sans Unicode" pitchFamily="34" charset="0"/>
              </a:rPr>
              <a:t> </a:t>
            </a:r>
            <a:r>
              <a:rPr lang="ru-RU" sz="2300" dirty="0" err="1" smtClean="0">
                <a:latin typeface="Lucida Sans Unicode" pitchFamily="34" charset="0"/>
              </a:rPr>
              <a:t>ишлаб</a:t>
            </a:r>
            <a:r>
              <a:rPr lang="ru-RU" sz="2300" dirty="0" smtClean="0">
                <a:latin typeface="Lucida Sans Unicode" pitchFamily="34" charset="0"/>
              </a:rPr>
              <a:t> </a:t>
            </a:r>
            <a:r>
              <a:rPr lang="ru-RU" sz="2300" dirty="0" err="1" smtClean="0">
                <a:latin typeface="Lucida Sans Unicode" pitchFamily="34" charset="0"/>
              </a:rPr>
              <a:t>чиқариш</a:t>
            </a:r>
            <a:r>
              <a:rPr lang="ru-RU" sz="2300" dirty="0" smtClean="0">
                <a:latin typeface="Lucida Sans Unicode" pitchFamily="34" charset="0"/>
              </a:rPr>
              <a:t> </a:t>
            </a:r>
            <a:r>
              <a:rPr lang="ru-RU" sz="2300" dirty="0" err="1" smtClean="0">
                <a:latin typeface="Lucida Sans Unicode" pitchFamily="34" charset="0"/>
              </a:rPr>
              <a:t>шароитида</a:t>
            </a:r>
            <a:r>
              <a:rPr lang="ru-RU" sz="2300" dirty="0" smtClean="0">
                <a:latin typeface="Lucida Sans Unicode" pitchFamily="34" charset="0"/>
              </a:rPr>
              <a:t> </a:t>
            </a:r>
            <a:r>
              <a:rPr lang="ru-RU" sz="2300" dirty="0" err="1" smtClean="0">
                <a:latin typeface="Lucida Sans Unicode" pitchFamily="34" charset="0"/>
              </a:rPr>
              <a:t>кенг</a:t>
            </a:r>
            <a:r>
              <a:rPr lang="ru-RU" sz="2300" dirty="0" smtClean="0">
                <a:latin typeface="Lucida Sans Unicode" pitchFamily="34" charset="0"/>
              </a:rPr>
              <a:t> </a:t>
            </a:r>
            <a:r>
              <a:rPr lang="ru-RU" sz="2300" dirty="0" err="1" smtClean="0">
                <a:latin typeface="Lucida Sans Unicode" pitchFamily="34" charset="0"/>
              </a:rPr>
              <a:t>тарқалган</a:t>
            </a:r>
            <a:r>
              <a:rPr lang="ru-RU" sz="2300" dirty="0" smtClean="0">
                <a:latin typeface="Lucida Sans Unicode" pitchFamily="34" charset="0"/>
              </a:rPr>
              <a:t>.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4168" y="5238750"/>
            <a:ext cx="2828925" cy="1619250"/>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7864" y="5171594"/>
            <a:ext cx="2520280" cy="1713790"/>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p:txBody>
          <a:bodyPr/>
          <a:lstStyle/>
          <a:p>
            <a:r>
              <a:rPr lang="ru-RU" b="1" i="1"/>
              <a:t>Уюм ва хандакларда сақлаш</a:t>
            </a:r>
            <a:r>
              <a:rPr lang="uz-Cyrl-UZ" b="1" i="1"/>
              <a:t>.</a:t>
            </a:r>
            <a:r>
              <a:rPr lang="ru-RU"/>
              <a:t> </a:t>
            </a:r>
          </a:p>
        </p:txBody>
      </p:sp>
      <p:sp>
        <p:nvSpPr>
          <p:cNvPr id="318467" name="Rectangle 3"/>
          <p:cNvSpPr>
            <a:spLocks noGrp="1" noChangeArrowheads="1"/>
          </p:cNvSpPr>
          <p:nvPr>
            <p:ph type="body" idx="1"/>
          </p:nvPr>
        </p:nvSpPr>
        <p:spPr>
          <a:xfrm>
            <a:off x="827088" y="1412875"/>
            <a:ext cx="7772400" cy="4530725"/>
          </a:xfrm>
        </p:spPr>
        <p:txBody>
          <a:bodyPr/>
          <a:lstStyle/>
          <a:p>
            <a:pPr algn="just">
              <a:lnSpc>
                <a:spcPct val="90000"/>
              </a:lnSpc>
            </a:pPr>
            <a:r>
              <a:rPr lang="ru-RU" sz="2000"/>
              <a:t>Картошка ва сабзавотларни дала шароитида сақлашнинг бу усули кенг тарқалган бўлиб, унинг технологияси яхши ўрганилган ва ишлаб чиқаришда синаб кўрилган. Уюмлар – узун штабелларга тўкма ҳолда солинган маҳсулотлар бўлиб, ер устида ёки унчалик чуқур бўлмаган котлаван кўринишидаги жой, похол ва тупроқ билан ёпилган, ҳаво оқимини киритиш-чиқариш мосламалари ҳамда ҳароратни назорат қилувчи асбоб билан жиҳозланган</a:t>
            </a:r>
            <a:r>
              <a:rPr lang="uz-Cyrl-UZ" sz="2000"/>
              <a:t>.</a:t>
            </a:r>
            <a:r>
              <a:rPr lang="ru-RU" sz="2000"/>
              <a:t> </a:t>
            </a:r>
          </a:p>
          <a:p>
            <a:pPr algn="just">
              <a:lnSpc>
                <a:spcPct val="90000"/>
              </a:lnSpc>
            </a:pPr>
            <a:r>
              <a:rPr lang="ru-RU" sz="2000"/>
              <a:t>Хандак – маҳсулот билан тўлдириладиган ва уюмлар сингари ёпиладиган шамоллатиш ва ҳароратни бошқариш тизимлари билан жиҳозланган узун ўра. Шунингдек, чуқурлаштирилган уюм-хандаклардан ҳам фойдаланилади.</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2120" y="4869160"/>
            <a:ext cx="2628900" cy="1743075"/>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1680" y="4941168"/>
            <a:ext cx="2857500" cy="1600200"/>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p:nvPr>
        </p:nvSpPr>
        <p:spPr>
          <a:xfrm>
            <a:off x="914400" y="277813"/>
            <a:ext cx="7772400" cy="918939"/>
          </a:xfrm>
        </p:spPr>
        <p:txBody>
          <a:bodyPr/>
          <a:lstStyle/>
          <a:p>
            <a:pPr algn="ctr"/>
            <a:r>
              <a:rPr lang="ru-RU" sz="3200" dirty="0" err="1"/>
              <a:t>Уюм</a:t>
            </a:r>
            <a:r>
              <a:rPr lang="ru-RU" sz="3200" dirty="0"/>
              <a:t> </a:t>
            </a:r>
            <a:r>
              <a:rPr lang="ru-RU" sz="3200" dirty="0" err="1"/>
              <a:t>ва</a:t>
            </a:r>
            <a:r>
              <a:rPr lang="ru-RU" sz="3200" dirty="0"/>
              <a:t> </a:t>
            </a:r>
            <a:r>
              <a:rPr lang="ru-RU" sz="3200" dirty="0" err="1"/>
              <a:t>хандакларнинг</a:t>
            </a:r>
            <a:r>
              <a:rPr lang="ru-RU" sz="3200" dirty="0"/>
              <a:t> </a:t>
            </a:r>
            <a:r>
              <a:rPr lang="ru-RU" sz="3200" dirty="0" err="1"/>
              <a:t>намунавий</a:t>
            </a:r>
            <a:r>
              <a:rPr lang="ru-RU" sz="3200" dirty="0"/>
              <a:t> </a:t>
            </a:r>
            <a:r>
              <a:rPr lang="ru-RU" sz="3200" dirty="0" err="1"/>
              <a:t>ўлчамлари</a:t>
            </a:r>
            <a:r>
              <a:rPr lang="ru-RU" sz="3200" dirty="0"/>
              <a:t>, м</a:t>
            </a:r>
          </a:p>
        </p:txBody>
      </p:sp>
      <p:graphicFrame>
        <p:nvGraphicFramePr>
          <p:cNvPr id="322863" name="Group 303"/>
          <p:cNvGraphicFramePr>
            <a:graphicFrameLocks noGrp="1"/>
          </p:cNvGraphicFramePr>
          <p:nvPr>
            <p:ph idx="1"/>
            <p:extLst>
              <p:ext uri="{D42A27DB-BD31-4B8C-83A1-F6EECF244321}">
                <p14:modId xmlns:p14="http://schemas.microsoft.com/office/powerpoint/2010/main" val="925832844"/>
              </p:ext>
            </p:extLst>
          </p:nvPr>
        </p:nvGraphicFramePr>
        <p:xfrm>
          <a:off x="539551" y="1844824"/>
          <a:ext cx="8136906" cy="4843199"/>
        </p:xfrm>
        <a:graphic>
          <a:graphicData uri="http://schemas.openxmlformats.org/drawingml/2006/table">
            <a:tbl>
              <a:tblPr/>
              <a:tblGrid>
                <a:gridCol w="2020187"/>
                <a:gridCol w="1636687"/>
                <a:gridCol w="742927"/>
                <a:gridCol w="892156"/>
                <a:gridCol w="742928"/>
                <a:gridCol w="595305"/>
                <a:gridCol w="742928"/>
                <a:gridCol w="763788"/>
              </a:tblGrid>
              <a:tr h="495623">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dirty="0" err="1" smtClean="0">
                          <a:ln>
                            <a:noFill/>
                          </a:ln>
                          <a:solidFill>
                            <a:schemeClr val="tx1"/>
                          </a:solidFill>
                          <a:effectLst/>
                          <a:latin typeface="Times New Roman" pitchFamily="18" charset="0"/>
                          <a:cs typeface="Times New Roman" pitchFamily="18" charset="0"/>
                        </a:rPr>
                        <a:t>Минтақа</a:t>
                      </a:r>
                      <a:r>
                        <a:rPr kumimoji="0" lang="ru-RU"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cs typeface="Times New Roman" pitchFamily="18" charset="0"/>
                        </a:rPr>
                        <a:t>ва</a:t>
                      </a:r>
                      <a:r>
                        <a:rPr kumimoji="0" lang="ru-RU" sz="1600" b="0" i="0" u="none" strike="noStrike" cap="none" normalizeH="0" baseline="0" dirty="0" smtClean="0">
                          <a:ln>
                            <a:noFill/>
                          </a:ln>
                          <a:solidFill>
                            <a:schemeClr val="tx1"/>
                          </a:solidFill>
                          <a:effectLst/>
                          <a:latin typeface="Times New Roman" pitchFamily="18" charset="0"/>
                          <a:cs typeface="Times New Roman" pitchFamily="18" charset="0"/>
                        </a:rPr>
                        <a:t> туман</a:t>
                      </a:r>
                      <a:endParaRPr kumimoji="0" lang="ru-RU" sz="2000" b="0" i="0" u="none" strike="noStrike" cap="none" normalizeH="0" baseline="0" dirty="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dirty="0" err="1" smtClean="0">
                          <a:ln>
                            <a:noFill/>
                          </a:ln>
                          <a:solidFill>
                            <a:schemeClr val="tx1"/>
                          </a:solidFill>
                          <a:effectLst/>
                          <a:latin typeface="Times New Roman" pitchFamily="18" charset="0"/>
                          <a:cs typeface="Times New Roman" pitchFamily="18" charset="0"/>
                        </a:rPr>
                        <a:t>Январдаги</a:t>
                      </a:r>
                      <a:r>
                        <a:rPr kumimoji="0" lang="ru-RU"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cs typeface="Times New Roman" pitchFamily="18" charset="0"/>
                        </a:rPr>
                        <a:t>ўртача</a:t>
                      </a:r>
                      <a:r>
                        <a:rPr kumimoji="0" lang="ru-RU"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Times New Roman" pitchFamily="18" charset="0"/>
                          <a:cs typeface="Times New Roman" pitchFamily="18" charset="0"/>
                        </a:rPr>
                        <a:t>ҳарорат</a:t>
                      </a:r>
                      <a:r>
                        <a:rPr kumimoji="0" lang="ru-RU" sz="16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600" b="0" i="0" u="none" strike="noStrike" cap="none" normalizeH="0" baseline="30000" dirty="0" smtClean="0">
                          <a:ln>
                            <a:noFill/>
                          </a:ln>
                          <a:solidFill>
                            <a:schemeClr val="tx1"/>
                          </a:solidFill>
                          <a:effectLst/>
                          <a:latin typeface="Times New Roman" pitchFamily="18" charset="0"/>
                          <a:cs typeface="Times New Roman" pitchFamily="18" charset="0"/>
                        </a:rPr>
                        <a:t>0</a:t>
                      </a:r>
                      <a:r>
                        <a:rPr kumimoji="0" lang="ru-RU" sz="1600" b="0" i="0" u="none" strike="noStrike" cap="none" normalizeH="0" baseline="0" dirty="0" smtClean="0">
                          <a:ln>
                            <a:noFill/>
                          </a:ln>
                          <a:solidFill>
                            <a:schemeClr val="tx1"/>
                          </a:solidFill>
                          <a:effectLst/>
                          <a:latin typeface="Times New Roman" pitchFamily="18" charset="0"/>
                          <a:cs typeface="Times New Roman" pitchFamily="18" charset="0"/>
                        </a:rPr>
                        <a:t>С)</a:t>
                      </a:r>
                      <a:endParaRPr kumimoji="0" lang="ru-RU" sz="2000" b="0" i="0" u="none" strike="noStrike" cap="none" normalizeH="0" baseline="0" dirty="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Уюмлар (м)</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gridSpan="3">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Хандаклар (м)</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r>
              <a:tr h="1532106">
                <a:tc vMerge="1">
                  <a:txBody>
                    <a:bodyPr/>
                    <a:lstStyle/>
                    <a:p>
                      <a:endParaRPr lang="ru-RU"/>
                    </a:p>
                  </a:txBody>
                  <a:tcPr/>
                </a:tc>
                <a:tc vMerge="1">
                  <a:txBody>
                    <a:bodyPr/>
                    <a:lstStyle/>
                    <a:p>
                      <a:endParaRPr lang="ru-RU"/>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кенглиги</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чуқурлиги</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Жойла</a:t>
                      </a:r>
                    </a:p>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шиш баландлиги</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449263"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кенг</a:t>
                      </a:r>
                    </a:p>
                    <a:p>
                      <a:pPr marL="0" marR="0" lvl="0" indent="0" algn="ctr" defTabSz="914400" rtl="0" eaLnBrk="1" fontAlgn="base" latinLnBrk="0" hangingPunct="1">
                        <a:lnSpc>
                          <a:spcPct val="100000"/>
                        </a:lnSpc>
                        <a:spcBef>
                          <a:spcPct val="0"/>
                        </a:spcBef>
                        <a:spcAft>
                          <a:spcPct val="0"/>
                        </a:spcAft>
                        <a:buClrTx/>
                        <a:buSzTx/>
                        <a:buFontTx/>
                        <a:buNone/>
                        <a:tabLst>
                          <a:tab pos="449263"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Лиги</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Чуқур</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Лиги</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Жойла</a:t>
                      </a:r>
                    </a:p>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шиш баланд</a:t>
                      </a:r>
                    </a:p>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1600" b="0" i="0" u="none" strike="noStrike" cap="none" normalizeH="0" baseline="0" smtClean="0">
                          <a:ln>
                            <a:noFill/>
                          </a:ln>
                          <a:solidFill>
                            <a:schemeClr val="tx1"/>
                          </a:solidFill>
                          <a:effectLst/>
                          <a:latin typeface="Times New Roman" pitchFamily="18" charset="0"/>
                          <a:cs typeface="Times New Roman" pitchFamily="18" charset="0"/>
                        </a:rPr>
                        <a:t>лиги</a:t>
                      </a:r>
                      <a:endParaRPr kumimoji="0" lang="ru-RU" sz="20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9086">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Жанубий</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-2 гача</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1,0-1,2</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0,2</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9712">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Ғарбий ва жанубий-ғарбий</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-4 дан -6 гача</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1,5-2,0</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0,2</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79712">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Ўрта ва шимолий-ғарбий</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-5 дан -8 гача</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2,0-2,5</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0,2-0,5</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1-1,2</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12272">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Шимолий </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-9 дан -20 гача</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2,0-2,5</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0,2-0,5</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1-1,2</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1,0</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2800" b="0" i="0" u="none" strike="noStrike" cap="none" normalizeH="0" baseline="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1,0</a:t>
                      </a:r>
                      <a:endParaRPr kumimoji="0" lang="ru-RU" sz="2800" b="0" i="0" u="none" strike="noStrike" cap="none" normalizeH="0" baseline="0" dirty="0" smtClean="0">
                        <a:ln>
                          <a:noFill/>
                        </a:ln>
                        <a:solidFill>
                          <a:schemeClr val="tx1"/>
                        </a:solidFill>
                        <a:effectLst/>
                        <a:latin typeface="Verdana" pitchFamily="34"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24611" name="Rectangle 3"/>
          <p:cNvSpPr>
            <a:spLocks noGrp="1" noChangeArrowheads="1"/>
          </p:cNvSpPr>
          <p:nvPr>
            <p:ph type="body" sz="half" idx="3"/>
          </p:nvPr>
        </p:nvSpPr>
        <p:spPr>
          <a:xfrm>
            <a:off x="4427538" y="188913"/>
            <a:ext cx="4459287" cy="4530725"/>
          </a:xfrm>
          <a:ln/>
        </p:spPr>
        <p:txBody>
          <a:bodyPr/>
          <a:lstStyle/>
          <a:p>
            <a:pPr marL="0" indent="0" algn="just">
              <a:lnSpc>
                <a:spcPct val="80000"/>
              </a:lnSpc>
              <a:buFont typeface="Wingdings" pitchFamily="2" charset="2"/>
              <a:buNone/>
            </a:pPr>
            <a:r>
              <a:rPr lang="ru-RU" sz="2400"/>
              <a:t>Доимий бўлмаган омболарларнинг ёпилиши – маҳсулотни музлашдан эҳтиёт қилишдир. Қиш қанчалик қаттиқ келса, омборларни кўмиш шунчалик қалин бўлиши керак. Шунингдек, жанубий туманларда хашак озроқ ёки умуман ишлатилмаслиги мумкин. Аммо, шимол ва шарққа узоқлашган сари хашакдан (асосий иссиқ сақловчи) сифатида фойдаланиш миқдори ортиб боради. Уюм ва хандакларнинг ёпиш қалинлиги жадвалда келтирилган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166"/>
            <a:ext cx="3421529" cy="2276872"/>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2996952"/>
            <a:ext cx="3835811" cy="2520280"/>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p:txBody>
          <a:bodyPr/>
          <a:lstStyle/>
          <a:p>
            <a:r>
              <a:rPr lang="ru-RU" sz="3800"/>
              <a:t>Уюм ва хандакларни тавсия этиладиган ёпиш қалинлиги, м</a:t>
            </a:r>
          </a:p>
        </p:txBody>
      </p:sp>
      <p:sp>
        <p:nvSpPr>
          <p:cNvPr id="326760" name="Line 104"/>
          <p:cNvSpPr>
            <a:spLocks noChangeShapeType="1"/>
          </p:cNvSpPr>
          <p:nvPr/>
        </p:nvSpPr>
        <p:spPr bwMode="auto">
          <a:xfrm>
            <a:off x="4941888" y="2209800"/>
            <a:ext cx="0" cy="0"/>
          </a:xfrm>
          <a:prstGeom prst="line">
            <a:avLst/>
          </a:prstGeom>
          <a:noFill/>
          <a:ln w="12700" cap="rnd">
            <a:solidFill>
              <a:srgbClr val="000000"/>
            </a:solidFill>
            <a:round/>
            <a:headEnd/>
            <a:tailEnd/>
          </a:ln>
          <a:effectLst/>
        </p:spPr>
        <p:txBody>
          <a:bodyPr/>
          <a:lstStyle/>
          <a:p>
            <a:endParaRPr lang="ru-RU"/>
          </a:p>
        </p:txBody>
      </p:sp>
      <p:graphicFrame>
        <p:nvGraphicFramePr>
          <p:cNvPr id="326942" name="Group 286"/>
          <p:cNvGraphicFramePr>
            <a:graphicFrameLocks noGrp="1"/>
          </p:cNvGraphicFramePr>
          <p:nvPr/>
        </p:nvGraphicFramePr>
        <p:xfrm>
          <a:off x="395288" y="1557338"/>
          <a:ext cx="8604250" cy="4967292"/>
        </p:xfrm>
        <a:graphic>
          <a:graphicData uri="http://schemas.openxmlformats.org/drawingml/2006/table">
            <a:tbl>
              <a:tblPr/>
              <a:tblGrid>
                <a:gridCol w="3363912"/>
                <a:gridCol w="1446213"/>
                <a:gridCol w="1257300"/>
                <a:gridCol w="1100137"/>
                <a:gridCol w="1436688"/>
              </a:tblGrid>
              <a:tr h="49688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МИНТАҚА </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КАРТОШКА, ИЛДИЗ МЕВАЛАР</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r>
              <a:tr h="496888">
                <a:tc v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пуштаси</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асоси</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496888">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хашак</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тупроқ</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хашак</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тупроқ</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Жанубий</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0-0,1</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0,3-0,4</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0-0,1</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0,4-0,6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Ғарбий ва жанубий-ғарбий</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0,1-0,3</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0,3-0,4</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0,3-0,4</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0,4-0,7</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5300">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Ўрта ва шимолий-ғарбий</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0,2-0,3</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0,4-0,6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0,5-0,9</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0,6-0,8</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Карам</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96888">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Жанубий</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0,4</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Ғарбий ва жанубий-ғарбий</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0,1-0,2</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0,2-0,3</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0,1-0,3</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0,6-0,8</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a:txBody>
                    <a:bodyPr/>
                    <a:lstStyle/>
                    <a:p>
                      <a:pPr marL="0" marR="0" lvl="0" indent="0" algn="just"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Ўрта ва шимолий-ғарбий</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0,1-0,2</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0,3-0,4</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0,4-0,6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55600" algn="l"/>
                        </a:tabLst>
                      </a:pPr>
                      <a:r>
                        <a:rPr kumimoji="0" lang="ru-RU" sz="2000" b="0" i="0" u="none" strike="noStrike" cap="none" normalizeH="0" baseline="0" smtClean="0">
                          <a:ln>
                            <a:noFill/>
                          </a:ln>
                          <a:solidFill>
                            <a:schemeClr val="tx1"/>
                          </a:solidFill>
                          <a:effectLst/>
                          <a:latin typeface="Times New Roman" pitchFamily="18" charset="0"/>
                          <a:cs typeface="Times New Roman" pitchFamily="18" charset="0"/>
                        </a:rPr>
                        <a:t>0,5-0,6</a:t>
                      </a:r>
                      <a:endParaRPr kumimoji="0" lang="ru-RU" sz="28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lstStyle/>
          <a:p>
            <a:r>
              <a:rPr lang="ru-RU" sz="3800" b="1"/>
              <a:t>Такомиллаштирилган уюм ва хандакларда сақлаш</a:t>
            </a:r>
            <a:r>
              <a:rPr lang="ru-RU" sz="3800"/>
              <a:t> </a:t>
            </a:r>
          </a:p>
        </p:txBody>
      </p:sp>
      <p:sp>
        <p:nvSpPr>
          <p:cNvPr id="327683" name="Rectangle 3"/>
          <p:cNvSpPr>
            <a:spLocks noGrp="1" noChangeArrowheads="1"/>
          </p:cNvSpPr>
          <p:nvPr>
            <p:ph type="body" sz="half" idx="1"/>
          </p:nvPr>
        </p:nvSpPr>
        <p:spPr/>
        <p:txBody>
          <a:bodyPr/>
          <a:lstStyle/>
          <a:p>
            <a:pPr marL="0" indent="0" algn="just">
              <a:lnSpc>
                <a:spcPct val="80000"/>
              </a:lnSpc>
            </a:pPr>
            <a:r>
              <a:rPr lang="ru-RU" sz="1800" b="1" dirty="0" err="1">
                <a:solidFill>
                  <a:srgbClr val="0000FF"/>
                </a:solidFill>
              </a:rPr>
              <a:t>Оддий</a:t>
            </a:r>
            <a:r>
              <a:rPr lang="ru-RU" sz="1800" b="1" dirty="0">
                <a:solidFill>
                  <a:srgbClr val="0000FF"/>
                </a:solidFill>
              </a:rPr>
              <a:t> </a:t>
            </a:r>
            <a:r>
              <a:rPr lang="ru-RU" sz="1800" b="1" dirty="0" err="1">
                <a:solidFill>
                  <a:srgbClr val="0000FF"/>
                </a:solidFill>
              </a:rPr>
              <a:t>уюм</a:t>
            </a:r>
            <a:r>
              <a:rPr lang="ru-RU" sz="1800" b="1" dirty="0">
                <a:solidFill>
                  <a:srgbClr val="0000FF"/>
                </a:solidFill>
              </a:rPr>
              <a:t> </a:t>
            </a:r>
            <a:r>
              <a:rPr lang="ru-RU" sz="1800" b="1" dirty="0" err="1">
                <a:solidFill>
                  <a:srgbClr val="0000FF"/>
                </a:solidFill>
              </a:rPr>
              <a:t>ва</a:t>
            </a:r>
            <a:r>
              <a:rPr lang="ru-RU" sz="1800" b="1" dirty="0">
                <a:solidFill>
                  <a:srgbClr val="0000FF"/>
                </a:solidFill>
              </a:rPr>
              <a:t> </a:t>
            </a:r>
            <a:r>
              <a:rPr lang="ru-RU" sz="1800" b="1" dirty="0" err="1">
                <a:solidFill>
                  <a:srgbClr val="0000FF"/>
                </a:solidFill>
              </a:rPr>
              <a:t>хандакларнинг</a:t>
            </a:r>
            <a:r>
              <a:rPr lang="ru-RU" sz="1800" b="1" dirty="0">
                <a:solidFill>
                  <a:srgbClr val="0000FF"/>
                </a:solidFill>
              </a:rPr>
              <a:t> </a:t>
            </a:r>
            <a:r>
              <a:rPr lang="ru-RU" sz="1800" b="1" dirty="0" err="1">
                <a:solidFill>
                  <a:srgbClr val="0000FF"/>
                </a:solidFill>
              </a:rPr>
              <a:t>кўпчилиги</a:t>
            </a:r>
            <a:r>
              <a:rPr lang="ru-RU" sz="1800" b="1" dirty="0">
                <a:solidFill>
                  <a:srgbClr val="0000FF"/>
                </a:solidFill>
              </a:rPr>
              <a:t> – </a:t>
            </a:r>
            <a:r>
              <a:rPr lang="ru-RU" sz="1800" b="1" dirty="0" err="1">
                <a:solidFill>
                  <a:srgbClr val="0000FF"/>
                </a:solidFill>
              </a:rPr>
              <a:t>иш</a:t>
            </a:r>
            <a:r>
              <a:rPr lang="ru-RU" sz="1800" b="1" dirty="0">
                <a:solidFill>
                  <a:srgbClr val="0000FF"/>
                </a:solidFill>
              </a:rPr>
              <a:t> </a:t>
            </a:r>
            <a:r>
              <a:rPr lang="ru-RU" sz="1800" b="1" dirty="0" err="1">
                <a:solidFill>
                  <a:srgbClr val="0000FF"/>
                </a:solidFill>
              </a:rPr>
              <a:t>ҳажмининг</a:t>
            </a:r>
            <a:r>
              <a:rPr lang="ru-RU" sz="1800" b="1" dirty="0">
                <a:solidFill>
                  <a:srgbClr val="0000FF"/>
                </a:solidFill>
              </a:rPr>
              <a:t> </a:t>
            </a:r>
            <a:r>
              <a:rPr lang="ru-RU" sz="1800" b="1" dirty="0" err="1">
                <a:solidFill>
                  <a:srgbClr val="0000FF"/>
                </a:solidFill>
              </a:rPr>
              <a:t>юқорилиги</a:t>
            </a:r>
            <a:r>
              <a:rPr lang="ru-RU" sz="1800" b="1" dirty="0">
                <a:solidFill>
                  <a:srgbClr val="0000FF"/>
                </a:solidFill>
              </a:rPr>
              <a:t>, </a:t>
            </a:r>
            <a:r>
              <a:rPr lang="ru-RU" sz="1800" b="1" dirty="0" err="1">
                <a:solidFill>
                  <a:srgbClr val="0000FF"/>
                </a:solidFill>
              </a:rPr>
              <a:t>сақлаш</a:t>
            </a:r>
            <a:r>
              <a:rPr lang="ru-RU" sz="1800" b="1" dirty="0">
                <a:solidFill>
                  <a:srgbClr val="0000FF"/>
                </a:solidFill>
              </a:rPr>
              <a:t> </a:t>
            </a:r>
            <a:r>
              <a:rPr lang="ru-RU" sz="1800" b="1" dirty="0" err="1">
                <a:solidFill>
                  <a:srgbClr val="0000FF"/>
                </a:solidFill>
              </a:rPr>
              <a:t>режимини</a:t>
            </a:r>
            <a:r>
              <a:rPr lang="ru-RU" sz="1800" b="1" dirty="0">
                <a:solidFill>
                  <a:srgbClr val="0000FF"/>
                </a:solidFill>
              </a:rPr>
              <a:t> </a:t>
            </a:r>
            <a:r>
              <a:rPr lang="ru-RU" sz="1800" b="1" dirty="0" err="1">
                <a:solidFill>
                  <a:srgbClr val="0000FF"/>
                </a:solidFill>
              </a:rPr>
              <a:t>бошқариб</a:t>
            </a:r>
            <a:r>
              <a:rPr lang="ru-RU" sz="1800" b="1" dirty="0">
                <a:solidFill>
                  <a:srgbClr val="0000FF"/>
                </a:solidFill>
              </a:rPr>
              <a:t> </a:t>
            </a:r>
            <a:r>
              <a:rPr lang="ru-RU" sz="1800" b="1" dirty="0" err="1">
                <a:solidFill>
                  <a:srgbClr val="0000FF"/>
                </a:solidFill>
              </a:rPr>
              <a:t>тришнинг</a:t>
            </a:r>
            <a:r>
              <a:rPr lang="ru-RU" sz="1800" b="1" dirty="0">
                <a:solidFill>
                  <a:srgbClr val="0000FF"/>
                </a:solidFill>
              </a:rPr>
              <a:t> </a:t>
            </a:r>
            <a:r>
              <a:rPr lang="ru-RU" sz="1800" b="1" dirty="0" err="1">
                <a:solidFill>
                  <a:srgbClr val="0000FF"/>
                </a:solidFill>
              </a:rPr>
              <a:t>қийинлиги</a:t>
            </a:r>
            <a:r>
              <a:rPr lang="ru-RU" sz="1800" b="1" dirty="0">
                <a:solidFill>
                  <a:srgbClr val="0000FF"/>
                </a:solidFill>
              </a:rPr>
              <a:t> </a:t>
            </a:r>
            <a:r>
              <a:rPr lang="ru-RU" sz="1800" b="1" dirty="0" err="1">
                <a:solidFill>
                  <a:srgbClr val="0000FF"/>
                </a:solidFill>
              </a:rPr>
              <a:t>ҳамда</a:t>
            </a:r>
            <a:r>
              <a:rPr lang="ru-RU" sz="1800" b="1" dirty="0">
                <a:solidFill>
                  <a:srgbClr val="0000FF"/>
                </a:solidFill>
              </a:rPr>
              <a:t> </a:t>
            </a:r>
            <a:r>
              <a:rPr lang="ru-RU" sz="1800" b="1" dirty="0" err="1">
                <a:solidFill>
                  <a:srgbClr val="0000FF"/>
                </a:solidFill>
              </a:rPr>
              <a:t>ҳажм</a:t>
            </a:r>
            <a:r>
              <a:rPr lang="ru-RU" sz="1800" b="1" dirty="0">
                <a:solidFill>
                  <a:srgbClr val="0000FF"/>
                </a:solidFill>
              </a:rPr>
              <a:t> </a:t>
            </a:r>
            <a:r>
              <a:rPr lang="ru-RU" sz="1800" b="1" dirty="0" err="1">
                <a:solidFill>
                  <a:srgbClr val="0000FF"/>
                </a:solidFill>
              </a:rPr>
              <a:t>етишмаслиги</a:t>
            </a:r>
            <a:r>
              <a:rPr lang="ru-RU" sz="1800" b="1" dirty="0">
                <a:solidFill>
                  <a:srgbClr val="0000FF"/>
                </a:solidFill>
              </a:rPr>
              <a:t> </a:t>
            </a:r>
            <a:r>
              <a:rPr lang="ru-RU" sz="1800" b="1" dirty="0" err="1">
                <a:solidFill>
                  <a:srgbClr val="0000FF"/>
                </a:solidFill>
              </a:rPr>
              <a:t>кўпинча</a:t>
            </a:r>
            <a:r>
              <a:rPr lang="ru-RU" sz="1800" b="1" dirty="0">
                <a:solidFill>
                  <a:srgbClr val="0000FF"/>
                </a:solidFill>
              </a:rPr>
              <a:t> </a:t>
            </a:r>
            <a:r>
              <a:rPr lang="ru-RU" sz="1800" b="1" dirty="0" err="1">
                <a:solidFill>
                  <a:srgbClr val="0000FF"/>
                </a:solidFill>
              </a:rPr>
              <a:t>такомиллаштириш</a:t>
            </a:r>
            <a:r>
              <a:rPr lang="ru-RU" sz="1800" b="1" dirty="0">
                <a:solidFill>
                  <a:srgbClr val="0000FF"/>
                </a:solidFill>
              </a:rPr>
              <a:t> </a:t>
            </a:r>
            <a:r>
              <a:rPr lang="ru-RU" sz="1800" b="1" dirty="0" err="1">
                <a:solidFill>
                  <a:srgbClr val="0000FF"/>
                </a:solidFill>
              </a:rPr>
              <a:t>йўлларини</a:t>
            </a:r>
            <a:r>
              <a:rPr lang="ru-RU" sz="1800" b="1" dirty="0">
                <a:solidFill>
                  <a:srgbClr val="0000FF"/>
                </a:solidFill>
              </a:rPr>
              <a:t> </a:t>
            </a:r>
            <a:r>
              <a:rPr lang="ru-RU" sz="1800" b="1" dirty="0" err="1">
                <a:solidFill>
                  <a:srgbClr val="0000FF"/>
                </a:solidFill>
              </a:rPr>
              <a:t>йўллашга</a:t>
            </a:r>
            <a:r>
              <a:rPr lang="ru-RU" sz="1800" b="1" dirty="0">
                <a:solidFill>
                  <a:srgbClr val="0000FF"/>
                </a:solidFill>
              </a:rPr>
              <a:t> </a:t>
            </a:r>
            <a:r>
              <a:rPr lang="ru-RU" sz="1800" b="1" dirty="0" err="1">
                <a:solidFill>
                  <a:srgbClr val="0000FF"/>
                </a:solidFill>
              </a:rPr>
              <a:t>ундади</a:t>
            </a:r>
            <a:r>
              <a:rPr lang="ru-RU" sz="1800" b="1" dirty="0">
                <a:solidFill>
                  <a:srgbClr val="0000FF"/>
                </a:solidFill>
              </a:rPr>
              <a:t>.</a:t>
            </a:r>
          </a:p>
          <a:p>
            <a:pPr marL="0" indent="0" algn="just">
              <a:lnSpc>
                <a:spcPct val="80000"/>
              </a:lnSpc>
            </a:pPr>
            <a:r>
              <a:rPr lang="ru-RU" sz="1800" b="1" dirty="0" err="1">
                <a:solidFill>
                  <a:srgbClr val="0000FF"/>
                </a:solidFill>
              </a:rPr>
              <a:t>Нисбатан</a:t>
            </a:r>
            <a:r>
              <a:rPr lang="ru-RU" sz="1800" b="1" dirty="0">
                <a:solidFill>
                  <a:srgbClr val="0000FF"/>
                </a:solidFill>
              </a:rPr>
              <a:t> </a:t>
            </a:r>
            <a:r>
              <a:rPr lang="ru-RU" sz="1800" b="1" dirty="0" err="1">
                <a:solidFill>
                  <a:srgbClr val="0000FF"/>
                </a:solidFill>
              </a:rPr>
              <a:t>оддий</a:t>
            </a:r>
            <a:r>
              <a:rPr lang="ru-RU" sz="1800" b="1" dirty="0">
                <a:solidFill>
                  <a:srgbClr val="0000FF"/>
                </a:solidFill>
              </a:rPr>
              <a:t> </a:t>
            </a:r>
            <a:r>
              <a:rPr lang="ru-RU" sz="1800" b="1" dirty="0" err="1">
                <a:solidFill>
                  <a:srgbClr val="0000FF"/>
                </a:solidFill>
              </a:rPr>
              <a:t>уюм</a:t>
            </a:r>
            <a:r>
              <a:rPr lang="ru-RU" sz="1800" b="1" dirty="0">
                <a:solidFill>
                  <a:srgbClr val="0000FF"/>
                </a:solidFill>
              </a:rPr>
              <a:t> </a:t>
            </a:r>
            <a:r>
              <a:rPr lang="ru-RU" sz="1800" b="1" dirty="0" err="1">
                <a:solidFill>
                  <a:srgbClr val="0000FF"/>
                </a:solidFill>
              </a:rPr>
              <a:t>ва</a:t>
            </a:r>
            <a:r>
              <a:rPr lang="ru-RU" sz="1800" b="1" dirty="0">
                <a:solidFill>
                  <a:srgbClr val="0000FF"/>
                </a:solidFill>
              </a:rPr>
              <a:t> </a:t>
            </a:r>
            <a:r>
              <a:rPr lang="ru-RU" sz="1800" b="1" dirty="0" err="1">
                <a:solidFill>
                  <a:srgbClr val="0000FF"/>
                </a:solidFill>
              </a:rPr>
              <a:t>хандаклар</a:t>
            </a:r>
            <a:r>
              <a:rPr lang="ru-RU" sz="1800" b="1" dirty="0">
                <a:solidFill>
                  <a:srgbClr val="0000FF"/>
                </a:solidFill>
              </a:rPr>
              <a:t> </a:t>
            </a:r>
            <a:r>
              <a:rPr lang="ru-RU" sz="1800" b="1" dirty="0" err="1">
                <a:solidFill>
                  <a:srgbClr val="0000FF"/>
                </a:solidFill>
              </a:rPr>
              <a:t>қуйидаги</a:t>
            </a:r>
            <a:r>
              <a:rPr lang="ru-RU" sz="1800" b="1" dirty="0">
                <a:solidFill>
                  <a:srgbClr val="0000FF"/>
                </a:solidFill>
              </a:rPr>
              <a:t> </a:t>
            </a:r>
            <a:r>
              <a:rPr lang="ru-RU" sz="1800" b="1" dirty="0" err="1">
                <a:solidFill>
                  <a:srgbClr val="0000FF"/>
                </a:solidFill>
              </a:rPr>
              <a:t>тузилишда</a:t>
            </a:r>
            <a:r>
              <a:rPr lang="ru-RU" sz="1800" b="1" dirty="0">
                <a:solidFill>
                  <a:srgbClr val="0000FF"/>
                </a:solidFill>
              </a:rPr>
              <a:t> </a:t>
            </a:r>
            <a:r>
              <a:rPr lang="ru-RU" sz="1800" b="1" dirty="0" err="1">
                <a:solidFill>
                  <a:srgbClr val="0000FF"/>
                </a:solidFill>
              </a:rPr>
              <a:t>бўлади</a:t>
            </a:r>
            <a:r>
              <a:rPr lang="ru-RU" sz="1800" b="1" dirty="0">
                <a:solidFill>
                  <a:srgbClr val="0000FF"/>
                </a:solidFill>
              </a:rPr>
              <a:t>. </a:t>
            </a:r>
            <a:r>
              <a:rPr lang="ru-RU" sz="1800" b="1" dirty="0" err="1">
                <a:solidFill>
                  <a:srgbClr val="0000FF"/>
                </a:solidFill>
              </a:rPr>
              <a:t>Яъни</a:t>
            </a:r>
            <a:r>
              <a:rPr lang="ru-RU" sz="1800" b="1" dirty="0">
                <a:solidFill>
                  <a:srgbClr val="0000FF"/>
                </a:solidFill>
              </a:rPr>
              <a:t>, </a:t>
            </a:r>
            <a:r>
              <a:rPr lang="ru-RU" sz="1800" b="1" dirty="0" err="1">
                <a:solidFill>
                  <a:srgbClr val="0000FF"/>
                </a:solidFill>
              </a:rPr>
              <a:t>уюм</a:t>
            </a:r>
            <a:r>
              <a:rPr lang="ru-RU" sz="1800" b="1" dirty="0">
                <a:solidFill>
                  <a:srgbClr val="0000FF"/>
                </a:solidFill>
              </a:rPr>
              <a:t> </a:t>
            </a:r>
            <a:r>
              <a:rPr lang="ru-RU" sz="1800" b="1" dirty="0" err="1">
                <a:solidFill>
                  <a:srgbClr val="0000FF"/>
                </a:solidFill>
              </a:rPr>
              <a:t>ва</a:t>
            </a:r>
            <a:r>
              <a:rPr lang="ru-RU" sz="1800" b="1" dirty="0">
                <a:solidFill>
                  <a:srgbClr val="0000FF"/>
                </a:solidFill>
              </a:rPr>
              <a:t> </a:t>
            </a:r>
            <a:r>
              <a:rPr lang="ru-RU" sz="1800" b="1" dirty="0" err="1">
                <a:solidFill>
                  <a:srgbClr val="0000FF"/>
                </a:solidFill>
              </a:rPr>
              <a:t>хандаклар</a:t>
            </a:r>
            <a:r>
              <a:rPr lang="ru-RU" sz="1800" b="1" dirty="0">
                <a:solidFill>
                  <a:srgbClr val="0000FF"/>
                </a:solidFill>
              </a:rPr>
              <a:t> </a:t>
            </a:r>
            <a:r>
              <a:rPr lang="ru-RU" sz="1800" b="1" dirty="0" err="1">
                <a:solidFill>
                  <a:srgbClr val="0000FF"/>
                </a:solidFill>
              </a:rPr>
              <a:t>доимий</a:t>
            </a:r>
            <a:r>
              <a:rPr lang="ru-RU" sz="1800" b="1" dirty="0">
                <a:solidFill>
                  <a:srgbClr val="0000FF"/>
                </a:solidFill>
              </a:rPr>
              <a:t>, </a:t>
            </a:r>
            <a:r>
              <a:rPr lang="ru-RU" sz="1800" b="1" dirty="0" err="1">
                <a:solidFill>
                  <a:srgbClr val="0000FF"/>
                </a:solidFill>
              </a:rPr>
              <a:t>бир</a:t>
            </a:r>
            <a:r>
              <a:rPr lang="ru-RU" sz="1800" b="1" dirty="0">
                <a:solidFill>
                  <a:srgbClr val="0000FF"/>
                </a:solidFill>
              </a:rPr>
              <a:t> </a:t>
            </a:r>
            <a:r>
              <a:rPr lang="ru-RU" sz="1800" b="1" dirty="0" err="1">
                <a:solidFill>
                  <a:srgbClr val="0000FF"/>
                </a:solidFill>
              </a:rPr>
              <a:t>неча</a:t>
            </a:r>
            <a:r>
              <a:rPr lang="ru-RU" sz="1800" b="1" dirty="0">
                <a:solidFill>
                  <a:srgbClr val="0000FF"/>
                </a:solidFill>
              </a:rPr>
              <a:t> </a:t>
            </a:r>
            <a:r>
              <a:rPr lang="ru-RU" sz="1800" b="1" dirty="0" err="1">
                <a:solidFill>
                  <a:srgbClr val="0000FF"/>
                </a:solidFill>
              </a:rPr>
              <a:t>йил</a:t>
            </a:r>
            <a:r>
              <a:rPr lang="ru-RU" sz="1800" b="1" dirty="0">
                <a:solidFill>
                  <a:srgbClr val="0000FF"/>
                </a:solidFill>
              </a:rPr>
              <a:t> </a:t>
            </a:r>
            <a:r>
              <a:rPr lang="ru-RU" sz="1800" b="1" dirty="0" err="1">
                <a:solidFill>
                  <a:srgbClr val="0000FF"/>
                </a:solidFill>
              </a:rPr>
              <a:t>давомида</a:t>
            </a:r>
            <a:r>
              <a:rPr lang="ru-RU" sz="1800" b="1" dirty="0">
                <a:solidFill>
                  <a:srgbClr val="0000FF"/>
                </a:solidFill>
              </a:rPr>
              <a:t> </a:t>
            </a:r>
            <a:r>
              <a:rPr lang="ru-RU" sz="1800" b="1" dirty="0" err="1">
                <a:solidFill>
                  <a:srgbClr val="0000FF"/>
                </a:solidFill>
              </a:rPr>
              <a:t>фойдаланиш</a:t>
            </a:r>
            <a:r>
              <a:rPr lang="ru-RU" sz="1800" b="1" dirty="0">
                <a:solidFill>
                  <a:srgbClr val="0000FF"/>
                </a:solidFill>
              </a:rPr>
              <a:t> </a:t>
            </a:r>
            <a:r>
              <a:rPr lang="ru-RU" sz="1800" b="1" dirty="0" err="1">
                <a:solidFill>
                  <a:srgbClr val="0000FF"/>
                </a:solidFill>
              </a:rPr>
              <a:t>имконини</a:t>
            </a:r>
            <a:r>
              <a:rPr lang="ru-RU" sz="1800" b="1" dirty="0">
                <a:solidFill>
                  <a:srgbClr val="0000FF"/>
                </a:solidFill>
              </a:rPr>
              <a:t> </a:t>
            </a:r>
            <a:r>
              <a:rPr lang="ru-RU" sz="1800" b="1" dirty="0" err="1">
                <a:solidFill>
                  <a:srgbClr val="0000FF"/>
                </a:solidFill>
              </a:rPr>
              <a:t>берадиган</a:t>
            </a:r>
            <a:r>
              <a:rPr lang="ru-RU" sz="1800" b="1" dirty="0">
                <a:solidFill>
                  <a:srgbClr val="0000FF"/>
                </a:solidFill>
              </a:rPr>
              <a:t> </a:t>
            </a:r>
            <a:r>
              <a:rPr lang="ru-RU" sz="1800" b="1" dirty="0" err="1">
                <a:solidFill>
                  <a:srgbClr val="0000FF"/>
                </a:solidFill>
              </a:rPr>
              <a:t>ути</a:t>
            </a:r>
            <a:r>
              <a:rPr lang="ru-RU" sz="1800" b="1" dirty="0">
                <a:solidFill>
                  <a:srgbClr val="0000FF"/>
                </a:solidFill>
              </a:rPr>
              <a:t> </a:t>
            </a:r>
            <a:r>
              <a:rPr lang="ru-RU" sz="1800" b="1" dirty="0" err="1">
                <a:solidFill>
                  <a:srgbClr val="0000FF"/>
                </a:solidFill>
              </a:rPr>
              <a:t>ёпиқ</a:t>
            </a:r>
            <a:r>
              <a:rPr lang="ru-RU" sz="1800" b="1" dirty="0">
                <a:solidFill>
                  <a:srgbClr val="0000FF"/>
                </a:solidFill>
              </a:rPr>
              <a:t> </a:t>
            </a:r>
            <a:r>
              <a:rPr lang="ru-RU" sz="1800" b="1" dirty="0" err="1">
                <a:solidFill>
                  <a:srgbClr val="0000FF"/>
                </a:solidFill>
              </a:rPr>
              <a:t>қилиб</a:t>
            </a:r>
            <a:r>
              <a:rPr lang="ru-RU" sz="1800" b="1" dirty="0">
                <a:solidFill>
                  <a:srgbClr val="0000FF"/>
                </a:solidFill>
              </a:rPr>
              <a:t> </a:t>
            </a:r>
            <a:r>
              <a:rPr lang="ru-RU" sz="1800" b="1" dirty="0" err="1">
                <a:solidFill>
                  <a:srgbClr val="0000FF"/>
                </a:solidFill>
              </a:rPr>
              <a:t>барпо</a:t>
            </a:r>
            <a:r>
              <a:rPr lang="ru-RU" sz="1800" b="1" dirty="0">
                <a:solidFill>
                  <a:srgbClr val="0000FF"/>
                </a:solidFill>
              </a:rPr>
              <a:t> </a:t>
            </a:r>
            <a:r>
              <a:rPr lang="ru-RU" sz="1800" b="1" dirty="0" err="1">
                <a:solidFill>
                  <a:srgbClr val="0000FF"/>
                </a:solidFill>
              </a:rPr>
              <a:t>этилади</a:t>
            </a:r>
            <a:r>
              <a:rPr lang="ru-RU" sz="1800" b="1" dirty="0">
                <a:solidFill>
                  <a:srgbClr val="0000FF"/>
                </a:solidFill>
              </a:rPr>
              <a:t>. </a:t>
            </a:r>
            <a:r>
              <a:rPr lang="ru-RU" sz="1800" b="1" dirty="0" err="1">
                <a:solidFill>
                  <a:srgbClr val="0000FF"/>
                </a:solidFill>
              </a:rPr>
              <a:t>Бунинг</a:t>
            </a:r>
            <a:r>
              <a:rPr lang="ru-RU" sz="1800" b="1" dirty="0">
                <a:solidFill>
                  <a:srgbClr val="0000FF"/>
                </a:solidFill>
              </a:rPr>
              <a:t> </a:t>
            </a:r>
            <a:r>
              <a:rPr lang="ru-RU" sz="1800" b="1" dirty="0" err="1">
                <a:solidFill>
                  <a:srgbClr val="0000FF"/>
                </a:solidFill>
              </a:rPr>
              <a:t>учун</a:t>
            </a:r>
            <a:r>
              <a:rPr lang="ru-RU" sz="1800" b="1" dirty="0">
                <a:solidFill>
                  <a:srgbClr val="0000FF"/>
                </a:solidFill>
              </a:rPr>
              <a:t> </a:t>
            </a:r>
            <a:r>
              <a:rPr lang="ru-RU" sz="1800" b="1" dirty="0" err="1">
                <a:solidFill>
                  <a:srgbClr val="0000FF"/>
                </a:solidFill>
              </a:rPr>
              <a:t>катлованинг</a:t>
            </a:r>
            <a:r>
              <a:rPr lang="ru-RU" sz="1800" b="1" dirty="0">
                <a:solidFill>
                  <a:srgbClr val="0000FF"/>
                </a:solidFill>
              </a:rPr>
              <a:t> </a:t>
            </a:r>
            <a:r>
              <a:rPr lang="ru-RU" sz="1800" b="1" dirty="0" err="1">
                <a:solidFill>
                  <a:srgbClr val="0000FF"/>
                </a:solidFill>
              </a:rPr>
              <a:t>ўртасидан</a:t>
            </a:r>
            <a:r>
              <a:rPr lang="ru-RU" sz="1800" b="1" dirty="0">
                <a:solidFill>
                  <a:srgbClr val="0000FF"/>
                </a:solidFill>
              </a:rPr>
              <a:t> </a:t>
            </a:r>
            <a:r>
              <a:rPr lang="ru-RU" sz="1800" b="1" dirty="0" err="1">
                <a:solidFill>
                  <a:srgbClr val="0000FF"/>
                </a:solidFill>
              </a:rPr>
              <a:t>ҳар</a:t>
            </a:r>
            <a:r>
              <a:rPr lang="ru-RU" sz="1800" b="1" dirty="0">
                <a:solidFill>
                  <a:srgbClr val="0000FF"/>
                </a:solidFill>
              </a:rPr>
              <a:t> 1,5-2 метр </a:t>
            </a:r>
            <a:r>
              <a:rPr lang="ru-RU" sz="1800" b="1" dirty="0" err="1">
                <a:solidFill>
                  <a:srgbClr val="0000FF"/>
                </a:solidFill>
              </a:rPr>
              <a:t>оралиғида</a:t>
            </a:r>
            <a:r>
              <a:rPr lang="ru-RU" sz="1800" b="1" dirty="0">
                <a:solidFill>
                  <a:srgbClr val="0000FF"/>
                </a:solidFill>
              </a:rPr>
              <a:t> 1,2-1,5 </a:t>
            </a:r>
            <a:r>
              <a:rPr lang="ru-RU" sz="1800" b="1" dirty="0" err="1">
                <a:solidFill>
                  <a:srgbClr val="0000FF"/>
                </a:solidFill>
              </a:rPr>
              <a:t>метрли</a:t>
            </a:r>
            <a:r>
              <a:rPr lang="ru-RU" sz="1800" b="1" dirty="0">
                <a:solidFill>
                  <a:srgbClr val="0000FF"/>
                </a:solidFill>
              </a:rPr>
              <a:t>, </a:t>
            </a:r>
            <a:r>
              <a:rPr lang="ru-RU" sz="1800" b="1" dirty="0" err="1">
                <a:solidFill>
                  <a:srgbClr val="0000FF"/>
                </a:solidFill>
              </a:rPr>
              <a:t>диаметри</a:t>
            </a:r>
            <a:r>
              <a:rPr lang="ru-RU" sz="1800" b="1" dirty="0">
                <a:solidFill>
                  <a:srgbClr val="0000FF"/>
                </a:solidFill>
              </a:rPr>
              <a:t> 10-15 см </a:t>
            </a:r>
            <a:r>
              <a:rPr lang="ru-RU" sz="1800" b="1" dirty="0" err="1">
                <a:solidFill>
                  <a:srgbClr val="0000FF"/>
                </a:solidFill>
              </a:rPr>
              <a:t>келадиган</a:t>
            </a:r>
            <a:r>
              <a:rPr lang="ru-RU" sz="1800" b="1" dirty="0">
                <a:solidFill>
                  <a:srgbClr val="0000FF"/>
                </a:solidFill>
              </a:rPr>
              <a:t> </a:t>
            </a:r>
            <a:r>
              <a:rPr lang="ru-RU" sz="1800" b="1" dirty="0" err="1">
                <a:solidFill>
                  <a:srgbClr val="0000FF"/>
                </a:solidFill>
              </a:rPr>
              <a:t>устунлар</a:t>
            </a:r>
            <a:r>
              <a:rPr lang="ru-RU" sz="1800" b="1" dirty="0">
                <a:solidFill>
                  <a:srgbClr val="0000FF"/>
                </a:solidFill>
              </a:rPr>
              <a:t> </a:t>
            </a:r>
            <a:r>
              <a:rPr lang="ru-RU" sz="1800" b="1" dirty="0" err="1">
                <a:solidFill>
                  <a:srgbClr val="0000FF"/>
                </a:solidFill>
              </a:rPr>
              <a:t>қўйилади</a:t>
            </a:r>
            <a:r>
              <a:rPr lang="ru-RU" sz="1800" b="1" dirty="0">
                <a:solidFill>
                  <a:srgbClr val="0000FF"/>
                </a:solidFill>
              </a:rPr>
              <a:t>. </a:t>
            </a:r>
            <a:r>
              <a:rPr lang="ru-RU" sz="1800" b="1" dirty="0" err="1">
                <a:solidFill>
                  <a:srgbClr val="0000FF"/>
                </a:solidFill>
              </a:rPr>
              <a:t>Устунларнинг</a:t>
            </a:r>
            <a:r>
              <a:rPr lang="ru-RU" sz="1800" b="1" dirty="0">
                <a:solidFill>
                  <a:srgbClr val="0000FF"/>
                </a:solidFill>
              </a:rPr>
              <a:t> </a:t>
            </a:r>
            <a:r>
              <a:rPr lang="ru-RU" sz="1800" b="1" dirty="0" err="1">
                <a:solidFill>
                  <a:srgbClr val="0000FF"/>
                </a:solidFill>
              </a:rPr>
              <a:t>пастки</a:t>
            </a:r>
            <a:r>
              <a:rPr lang="ru-RU" sz="1800" b="1" dirty="0">
                <a:solidFill>
                  <a:srgbClr val="0000FF"/>
                </a:solidFill>
              </a:rPr>
              <a:t> </a:t>
            </a:r>
            <a:r>
              <a:rPr lang="ru-RU" sz="1800" b="1" dirty="0" err="1">
                <a:solidFill>
                  <a:srgbClr val="0000FF"/>
                </a:solidFill>
              </a:rPr>
              <a:t>томонига</a:t>
            </a:r>
            <a:r>
              <a:rPr lang="ru-RU" sz="1800" b="1" dirty="0">
                <a:solidFill>
                  <a:srgbClr val="0000FF"/>
                </a:solidFill>
              </a:rPr>
              <a:t> </a:t>
            </a:r>
            <a:r>
              <a:rPr lang="ru-RU" sz="1800" b="1" dirty="0" err="1">
                <a:solidFill>
                  <a:srgbClr val="0000FF"/>
                </a:solidFill>
              </a:rPr>
              <a:t>сақич</a:t>
            </a:r>
            <a:r>
              <a:rPr lang="ru-RU" sz="1800" b="1" dirty="0">
                <a:solidFill>
                  <a:srgbClr val="0000FF"/>
                </a:solidFill>
              </a:rPr>
              <a:t> </a:t>
            </a:r>
            <a:r>
              <a:rPr lang="ru-RU" sz="1800" b="1" dirty="0" err="1">
                <a:solidFill>
                  <a:srgbClr val="0000FF"/>
                </a:solidFill>
              </a:rPr>
              <a:t>ёки</a:t>
            </a:r>
            <a:r>
              <a:rPr lang="ru-RU" sz="1800" b="1" dirty="0">
                <a:solidFill>
                  <a:srgbClr val="0000FF"/>
                </a:solidFill>
              </a:rPr>
              <a:t> битум </a:t>
            </a:r>
            <a:r>
              <a:rPr lang="ru-RU" sz="1800" b="1" dirty="0" err="1">
                <a:solidFill>
                  <a:srgbClr val="0000FF"/>
                </a:solidFill>
              </a:rPr>
              <a:t>суртилади</a:t>
            </a:r>
            <a:r>
              <a:rPr lang="ru-RU" sz="1800" b="1" dirty="0">
                <a:solidFill>
                  <a:srgbClr val="0000FF"/>
                </a:solidFill>
              </a:rPr>
              <a:t>.</a:t>
            </a: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016" y="1700808"/>
            <a:ext cx="3384376" cy="2535015"/>
          </a:xfrm>
          <a:prstGeom prst="rect">
            <a:avLst/>
          </a:prstGeom>
        </p:spPr>
      </p:pic>
      <p:sp>
        <p:nvSpPr>
          <p:cNvPr id="3" name="Rectangle 2"/>
          <p:cNvSpPr>
            <a:spLocks noChangeArrowheads="1"/>
          </p:cNvSpPr>
          <p:nvPr/>
        </p:nvSpPr>
        <p:spPr bwMode="auto">
          <a:xfrm>
            <a:off x="4499992" y="422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514492526"/>
              </p:ext>
            </p:extLst>
          </p:nvPr>
        </p:nvGraphicFramePr>
        <p:xfrm>
          <a:off x="4571950" y="4318595"/>
          <a:ext cx="3600450" cy="1990725"/>
        </p:xfrm>
        <a:graphic>
          <a:graphicData uri="http://schemas.openxmlformats.org/presentationml/2006/ole">
            <mc:AlternateContent xmlns:mc="http://schemas.openxmlformats.org/markup-compatibility/2006">
              <mc:Choice xmlns:v="urn:schemas-microsoft-com:vml" Requires="v">
                <p:oleObj spid="_x0000_s1027" r:id="rId4" imgW="11174385" imgH="6171429" progId="MSPhotoEd.3">
                  <p:embed/>
                </p:oleObj>
              </mc:Choice>
              <mc:Fallback>
                <p:oleObj r:id="rId4" imgW="11174385" imgH="6171429" progId="MSPhotoEd.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1950" y="4318595"/>
                        <a:ext cx="3600450" cy="1990725"/>
                      </a:xfrm>
                      <a:prstGeom prst="rect">
                        <a:avLst/>
                      </a:prstGeom>
                      <a:noFill/>
                    </p:spPr>
                  </p:pic>
                </p:oleObj>
              </mc:Fallback>
            </mc:AlternateContent>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3"/>
          <p:cNvSpPr>
            <a:spLocks noGrp="1" noChangeArrowheads="1"/>
          </p:cNvSpPr>
          <p:nvPr>
            <p:ph idx="1"/>
          </p:nvPr>
        </p:nvSpPr>
        <p:spPr>
          <a:xfrm>
            <a:off x="457200" y="765175"/>
            <a:ext cx="8229600" cy="5291138"/>
          </a:xfrm>
        </p:spPr>
        <p:txBody>
          <a:bodyPr/>
          <a:lstStyle/>
          <a:p>
            <a:pPr algn="ctr"/>
            <a:endParaRPr lang="ru-RU" smtClean="0"/>
          </a:p>
          <a:p>
            <a:pPr algn="ctr">
              <a:buFontTx/>
              <a:buNone/>
            </a:pPr>
            <a:r>
              <a:rPr lang="ru-RU" sz="4800" b="1" smtClean="0">
                <a:solidFill>
                  <a:srgbClr val="0000FF"/>
                </a:solidFill>
                <a:latin typeface="Times New Roman" pitchFamily="18" charset="0"/>
              </a:rPr>
              <a:t>ЭЪТИБОРИНГИЗ</a:t>
            </a:r>
          </a:p>
          <a:p>
            <a:pPr algn="ctr">
              <a:buFontTx/>
              <a:buNone/>
            </a:pPr>
            <a:r>
              <a:rPr lang="ru-RU" sz="4800" b="1" smtClean="0">
                <a:solidFill>
                  <a:srgbClr val="0000FF"/>
                </a:solidFill>
                <a:latin typeface="Times New Roman" pitchFamily="18" charset="0"/>
              </a:rPr>
              <a:t> УЧУН </a:t>
            </a:r>
          </a:p>
          <a:p>
            <a:pPr algn="ctr">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b77639841779832c471c73411145130d8fea"/>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8.xml.rels><?xml version="1.0" encoding="UTF-8" standalone="yes"?>
<Relationships xmlns="http://schemas.openxmlformats.org/package/2006/relationships"><Relationship Id="rId1" Type="http://schemas.openxmlformats.org/officeDocument/2006/relationships/image" Target="../media/image7.jpeg"/></Relationships>
</file>

<file path=ppt/theme/_rels/them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10.xml.rels><?xml version="1.0" encoding="UTF-8" standalone="yes"?>
<Relationships xmlns="http://schemas.openxmlformats.org/package/2006/relationships"><Relationship Id="rId1" Type="http://schemas.openxmlformats.org/officeDocument/2006/relationships/image" Target="../media/image6.jpeg"/></Relationships>
</file>

<file path=ppt/theme/_rels/theme13.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9.xml><?xml version="1.0" encoding="utf-8"?>
<a:theme xmlns:a="http://schemas.openxmlformats.org/drawingml/2006/main" name="2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1.xml><?xml version="1.0" encoding="utf-8"?>
<a:theme xmlns:a="http://schemas.openxmlformats.org/drawingml/2006/main" name="Слои">
  <a:themeElements>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Слои">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лои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Слои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Слои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Слои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Слои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Слои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Слои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Скругленный">
  <a:themeElements>
    <a:clrScheme name="Скругленный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Скругленный">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кругленный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Скругленный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Скругленный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Скругленный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Скругленный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Скругленный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Скругленный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Скругленный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Скругленный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Скругленный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_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1_Открытая">
      <a:majorFont>
        <a:latin typeface=""/>
        <a:ea typeface=""/>
        <a:cs typeface=""/>
      </a:majorFont>
      <a:minorFont>
        <a:latin typeface=""/>
        <a:ea typeface=""/>
        <a:cs typeface=""/>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2.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3.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0.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11.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Balloons</Template>
  <TotalTime>1064</TotalTime>
  <Words>2474</Words>
  <Application>Microsoft Office PowerPoint</Application>
  <PresentationFormat>Экран (4:3)</PresentationFormat>
  <Paragraphs>247</Paragraphs>
  <Slides>31</Slides>
  <Notes>1</Notes>
  <HiddenSlides>0</HiddenSlides>
  <MMClips>0</MMClips>
  <ScaleCrop>false</ScaleCrop>
  <HeadingPairs>
    <vt:vector size="8" baseType="variant">
      <vt:variant>
        <vt:lpstr>Использованные шрифты</vt:lpstr>
      </vt:variant>
      <vt:variant>
        <vt:i4>17</vt:i4>
      </vt:variant>
      <vt:variant>
        <vt:lpstr>Тема</vt:lpstr>
      </vt:variant>
      <vt:variant>
        <vt:i4>13</vt:i4>
      </vt:variant>
      <vt:variant>
        <vt:lpstr>Внедренные серверы OLE</vt:lpstr>
      </vt:variant>
      <vt:variant>
        <vt:i4>1</vt:i4>
      </vt:variant>
      <vt:variant>
        <vt:lpstr>Заголовки слайдов</vt:lpstr>
      </vt:variant>
      <vt:variant>
        <vt:i4>31</vt:i4>
      </vt:variant>
    </vt:vector>
  </HeadingPairs>
  <TitlesOfParts>
    <vt:vector size="62" baseType="lpstr">
      <vt:lpstr>Arial</vt:lpstr>
      <vt:lpstr>Arial Black</vt:lpstr>
      <vt:lpstr>Calibri</vt:lpstr>
      <vt:lpstr>Cambria</vt:lpstr>
      <vt:lpstr>Constantia</vt:lpstr>
      <vt:lpstr>Corbel</vt:lpstr>
      <vt:lpstr>Franklin Gothic Book</vt:lpstr>
      <vt:lpstr>Franklin Gothic Medium</vt:lpstr>
      <vt:lpstr>Gill Sans MT</vt:lpstr>
      <vt:lpstr>Lucida Sans Unicode</vt:lpstr>
      <vt:lpstr>Perpetua</vt:lpstr>
      <vt:lpstr>Times New Roman</vt:lpstr>
      <vt:lpstr>Trebuchet MS</vt:lpstr>
      <vt:lpstr>Verdana</vt:lpstr>
      <vt:lpstr>Wingdings</vt:lpstr>
      <vt:lpstr>Wingdings 2</vt:lpstr>
      <vt:lpstr>Wingdings 3</vt:lpstr>
      <vt:lpstr>Balloons</vt:lpstr>
      <vt:lpstr>Изящная</vt:lpstr>
      <vt:lpstr>Office Theme</vt:lpstr>
      <vt:lpstr>Трек</vt:lpstr>
      <vt:lpstr>Справедливость</vt:lpstr>
      <vt:lpstr>1_Трек</vt:lpstr>
      <vt:lpstr>Поток</vt:lpstr>
      <vt:lpstr>Солнцестояние</vt:lpstr>
      <vt:lpstr>2_Трек</vt:lpstr>
      <vt:lpstr>1_Поток</vt:lpstr>
      <vt:lpstr>Слои</vt:lpstr>
      <vt:lpstr>Скругленный</vt:lpstr>
      <vt:lpstr>1_Открытая</vt:lpstr>
      <vt:lpstr>MSPhotoEd.3</vt:lpstr>
      <vt:lpstr>Презентация PowerPoint</vt:lpstr>
      <vt:lpstr>Режа</vt:lpstr>
      <vt:lpstr>Презентация PowerPoint</vt:lpstr>
      <vt:lpstr>Презентация PowerPoint</vt:lpstr>
      <vt:lpstr>Презентация PowerPoint</vt:lpstr>
      <vt:lpstr>Презентация PowerPoint</vt:lpstr>
      <vt:lpstr>Презентация PowerPoint</vt:lpstr>
      <vt:lpstr>Ғўранинг ҳолатига қараб ҳосил миқдорини тахминий аниқлаш</vt:lpstr>
      <vt:lpstr>Ҳосилнинг йиғиб олиш ва сотишга тайёрлаш даврида қуйидаги тадбирлар амалга оширилиши лозим:</vt:lpstr>
      <vt:lpstr>Мева-сабзавотларни товар ҳолатига келтириш ва саралаш</vt:lpstr>
      <vt:lpstr>Презентация PowerPoint</vt:lpstr>
      <vt:lpstr>Мева-сабзавотларни калибрлаш</vt:lpstr>
      <vt:lpstr>Презентация PowerPoint</vt:lpstr>
      <vt:lpstr>Презентация PowerPoint</vt:lpstr>
      <vt:lpstr>Презентация PowerPoint</vt:lpstr>
      <vt:lpstr>Презентация PowerPoint</vt:lpstr>
      <vt:lpstr>Презентация PowerPoint</vt:lpstr>
      <vt:lpstr>Мева-сабзавотларни саклашнинг умумий тавсифи </vt:lpstr>
      <vt:lpstr>Омборхоналар сақлаш шароитлари, жумладан техника билан қандай даражада таъминланганлигига қараб қуйидагиларга бўлинади:</vt:lpstr>
      <vt:lpstr>Доимий омборхоналар. </vt:lpstr>
      <vt:lpstr>Презентация PowerPoint</vt:lpstr>
      <vt:lpstr>Презентация PowerPoint</vt:lpstr>
      <vt:lpstr>Презентация PowerPoint</vt:lpstr>
      <vt:lpstr>Презентация PowerPoint</vt:lpstr>
      <vt:lpstr>Мавсумий омборхоналарда сақлаш. </vt:lpstr>
      <vt:lpstr>Уюм ва хандакларда сақлаш. </vt:lpstr>
      <vt:lpstr>Уюм ва хандакларнинг намунавий ўлчамлари, м</vt:lpstr>
      <vt:lpstr>Презентация PowerPoint</vt:lpstr>
      <vt:lpstr>Уюм ва хандакларни тавсия этиладиган ёпиш қалинлиги, м</vt:lpstr>
      <vt:lpstr>Такомиллаштирилган уюм ва хандакларда сақлаш </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164</cp:revision>
  <cp:lastPrinted>1601-01-01T00:00:00Z</cp:lastPrinted>
  <dcterms:created xsi:type="dcterms:W3CDTF">2011-08-22T10:27:00Z</dcterms:created>
  <dcterms:modified xsi:type="dcterms:W3CDTF">2018-04-11T05:06:09Z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