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Override2.xml" ContentType="application/vnd.openxmlformats-officedocument.themeOverrid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Override3.xml" ContentType="application/vnd.openxmlformats-officedocument.themeOverrid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Override4.xml" ContentType="application/vnd.openxmlformats-officedocument.themeOverride+xml"/>
  <Override PartName="/ppt/theme/themeOverride5.xml" ContentType="application/vnd.openxmlformats-officedocument.themeOverrid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9.xml" ContentType="application/vnd.openxmlformats-officedocument.theme+xml"/>
  <Override PartName="/ppt/theme/themeOverride6.xml" ContentType="application/vnd.openxmlformats-officedocument.themeOverrid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theme/theme10.xml" ContentType="application/vnd.openxmlformats-officedocument.theme+xml"/>
  <Override PartName="/ppt/theme/themeOverride7.xml" ContentType="application/vnd.openxmlformats-officedocument.themeOverride+xml"/>
  <Override PartName="/ppt/theme/themeOverride8.xml" ContentType="application/vnd.openxmlformats-officedocument.themeOverride+xml"/>
  <Override PartName="/ppt/theme/theme11.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41" r:id="rId5"/>
    <p:sldMasterId id="2147483870" r:id="rId6"/>
    <p:sldMasterId id="2147483882" r:id="rId7"/>
    <p:sldMasterId id="2147483906" r:id="rId8"/>
    <p:sldMasterId id="2147483918" r:id="rId9"/>
    <p:sldMasterId id="2147483930" r:id="rId10"/>
  </p:sldMasterIdLst>
  <p:notesMasterIdLst>
    <p:notesMasterId r:id="rId36"/>
  </p:notesMasterIdLst>
  <p:sldIdLst>
    <p:sldId id="328" r:id="rId11"/>
    <p:sldId id="329" r:id="rId12"/>
    <p:sldId id="330" r:id="rId13"/>
    <p:sldId id="368" r:id="rId14"/>
    <p:sldId id="369" r:id="rId15"/>
    <p:sldId id="370" r:id="rId16"/>
    <p:sldId id="418" r:id="rId17"/>
    <p:sldId id="371" r:id="rId18"/>
    <p:sldId id="419" r:id="rId19"/>
    <p:sldId id="386" r:id="rId20"/>
    <p:sldId id="388" r:id="rId21"/>
    <p:sldId id="389" r:id="rId22"/>
    <p:sldId id="392" r:id="rId23"/>
    <p:sldId id="394" r:id="rId24"/>
    <p:sldId id="398" r:id="rId25"/>
    <p:sldId id="399" r:id="rId26"/>
    <p:sldId id="420" r:id="rId27"/>
    <p:sldId id="401" r:id="rId28"/>
    <p:sldId id="402" r:id="rId29"/>
    <p:sldId id="403" r:id="rId30"/>
    <p:sldId id="404" r:id="rId31"/>
    <p:sldId id="405" r:id="rId32"/>
    <p:sldId id="421" r:id="rId33"/>
    <p:sldId id="422" r:id="rId34"/>
    <p:sldId id="266" r:id="rId35"/>
  </p:sldIdLst>
  <p:sldSz cx="9144000" cy="6858000" type="screen4x3"/>
  <p:notesSz cx="6858000" cy="9144000"/>
  <p:custDataLst>
    <p:tags r:id="rId37"/>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7A0000"/>
    <a:srgbClr val="006600"/>
    <a:srgbClr val="9933F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8799B23B-EC83-4686-B30A-512413B5E67A}" styleName="Светлый стиль 3 — акцент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AF606853-7671-496A-8E4F-DF71F8EC918B}" styleName="Темный стиль 1 — акцент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Темный стиль 1 — акцент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0" d="100"/>
          <a:sy n="70" d="100"/>
        </p:scale>
        <p:origin x="131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slide" Target="slides/slide24.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notesMaster" Target="notesMasters/notesMaster1.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a:defRPr/>
            </a:pPr>
            <a:fld id="{96999487-8B2A-4C41-8EE8-527F2B063A7D}" type="datetimeFigureOut">
              <a:rPr lang="ru-RU"/>
              <a:pPr>
                <a:defRPr/>
              </a:pPr>
              <a:t>12.04.2018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smtClean="0"/>
            </a:lvl1pPr>
          </a:lstStyle>
          <a:p>
            <a:pPr>
              <a:defRPr/>
            </a:pPr>
            <a:fld id="{E48169D8-4DE0-44F1-A17A-3C3D7134C1AF}" type="slidenum">
              <a:rPr lang="ru-RU"/>
              <a:pPr>
                <a:defRPr/>
              </a:pPr>
              <a:t>‹#›</a:t>
            </a:fld>
            <a:endParaRPr lang="ru-RU"/>
          </a:p>
        </p:txBody>
      </p:sp>
    </p:spTree>
    <p:extLst>
      <p:ext uri="{BB962C8B-B14F-4D97-AF65-F5344CB8AC3E}">
        <p14:creationId xmlns:p14="http://schemas.microsoft.com/office/powerpoint/2010/main" val="105835606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Образ слайда 1"/>
          <p:cNvSpPr>
            <a:spLocks noGrp="1" noRot="1" noChangeAspect="1"/>
          </p:cNvSpPr>
          <p:nvPr>
            <p:ph type="sldImg"/>
          </p:nvPr>
        </p:nvSpPr>
        <p:spPr bwMode="auto">
          <a:noFill/>
          <a:ln>
            <a:solidFill>
              <a:srgbClr val="000000"/>
            </a:solidFill>
            <a:miter lim="800000"/>
            <a:headEnd/>
            <a:tailEnd/>
          </a:ln>
        </p:spPr>
      </p:sp>
      <p:sp>
        <p:nvSpPr>
          <p:cNvPr id="147458"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147459"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42C53F3-36C6-415C-B418-6153D20A1411}" type="slidenum">
              <a:rPr lang="ru-RU">
                <a:solidFill>
                  <a:srgbClr val="000000"/>
                </a:solidFill>
              </a:rPr>
              <a:pPr/>
              <a:t>11</a:t>
            </a:fld>
            <a:endParaRPr lang="ru-RU">
              <a:solidFill>
                <a:srgbClr val="000000"/>
              </a:solidFill>
            </a:endParaRPr>
          </a:p>
        </p:txBody>
      </p:sp>
    </p:spTree>
    <p:extLst>
      <p:ext uri="{BB962C8B-B14F-4D97-AF65-F5344CB8AC3E}">
        <p14:creationId xmlns:p14="http://schemas.microsoft.com/office/powerpoint/2010/main" val="1959360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hemeOverride" Target="../theme/themeOverride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slideMaster" Target="../slideMasters/slideMaster9.xml"/><Relationship Id="rId1" Type="http://schemas.openxmlformats.org/officeDocument/2006/relationships/themeOverride" Target="../theme/themeOverride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2" Type="http://schemas.openxmlformats.org/officeDocument/2006/relationships/slideMaster" Target="../slideMasters/slideMaster10.xml"/><Relationship Id="rId1" Type="http://schemas.openxmlformats.org/officeDocument/2006/relationships/themeOverride" Target="../theme/themeOverride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slideMaster" Target="../slideMasters/slideMaster10.xml"/><Relationship Id="rId1" Type="http://schemas.openxmlformats.org/officeDocument/2006/relationships/themeOverride" Target="../theme/themeOverride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89" y="230"/>
              <a:ext cx="1859" cy="3630"/>
              <a:chOff x="3007" y="773"/>
              <a:chExt cx="1859" cy="3630"/>
            </a:xfrm>
          </p:grpSpPr>
          <p:sp>
            <p:nvSpPr>
              <p:cNvPr id="39" name="Freeform 4"/>
              <p:cNvSpPr>
                <a:spLocks/>
              </p:cNvSpPr>
              <p:nvPr userDrawn="1"/>
            </p:nvSpPr>
            <p:spPr bwMode="ltGray">
              <a:xfrm rot="12185230" flipV="1">
                <a:off x="3533" y="773"/>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2"/>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2"/>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0"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0" y="1323"/>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7"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8" y="119"/>
              <a:ext cx="356" cy="608"/>
              <a:chOff x="1732" y="866"/>
              <a:chExt cx="129" cy="157"/>
            </a:xfrm>
          </p:grpSpPr>
          <p:sp>
            <p:nvSpPr>
              <p:cNvPr id="33" name="Freeform 22"/>
              <p:cNvSpPr>
                <a:spLocks/>
              </p:cNvSpPr>
              <p:nvPr userDrawn="1"/>
            </p:nvSpPr>
            <p:spPr bwMode="ltGray">
              <a:xfrm>
                <a:off x="1732"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1"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5"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3"/>
              <a:ext cx="500" cy="500"/>
              <a:chOff x="1727" y="871"/>
              <a:chExt cx="129" cy="156"/>
            </a:xfrm>
          </p:grpSpPr>
          <p:sp>
            <p:nvSpPr>
              <p:cNvPr id="30" name="Freeform 26"/>
              <p:cNvSpPr>
                <a:spLocks/>
              </p:cNvSpPr>
              <p:nvPr userDrawn="1"/>
            </p:nvSpPr>
            <p:spPr bwMode="ltGray">
              <a:xfrm>
                <a:off x="1727" y="871"/>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9"/>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2"/>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3"/>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3"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B25448C6-DA5A-461E-BE22-A7701DF2AB2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E6C85ED3-8800-4A22-94A9-C93CE0FC73C1}"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E3DD2BE2-09FE-44F5-B91C-457D08B3BEEE}"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A3FBC843-1733-40F3-B8FD-0EDAD672C07F}"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574AF98A-3DB2-410E-B22D-7755C0D1F4D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ACAFC413-B368-4347-A08E-94DD6E88C1C8}"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3E1378F-60FC-4029-B013-BC110BEE055A}"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3417C027-ACC4-42B0-A73C-B9F0D175E608}"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A95EF0E1-B718-447C-9DD7-F204CE67F654}"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6EEF834E-7A11-44F9-8544-727CE6E7D8C5}"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6BA9C592-613E-4AB6-A250-F8530D0BF189}"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4"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a:lstStyle>
            <a:extLst/>
          </a:lstStyle>
          <a:p>
            <a:pPr>
              <a:defRPr/>
            </a:pPr>
            <a:endParaRPr lang="en-US"/>
          </a:p>
        </p:txBody>
      </p:sp>
      <p:sp>
        <p:nvSpPr>
          <p:cNvPr id="12" name="Заголовок 11"/>
          <p:cNvSpPr>
            <a:spLocks noGrp="1"/>
          </p:cNvSpPr>
          <p:nvPr>
            <p:ph type="ctrTitle"/>
          </p:nvPr>
        </p:nvSpPr>
        <p:spPr>
          <a:xfrm>
            <a:off x="3366868" y="533400"/>
            <a:ext cx="5105400" cy="2868168"/>
          </a:xfrm>
        </p:spPr>
        <p:txBody>
          <a:bodyPr>
            <a:noAutofit/>
          </a:bodyPr>
          <a:lstStyle>
            <a:lvl1pPr algn="r">
              <a:defRPr sz="4200" b="1"/>
            </a:lvl1pPr>
            <a:extLst/>
          </a:lstStyle>
          <a:p>
            <a:r>
              <a:rPr lang="ru-RU" smtClean="0"/>
              <a:t>Образец заголовка</a:t>
            </a:r>
            <a:endParaRPr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30"/>
          <p:cNvSpPr>
            <a:spLocks noGrp="1"/>
          </p:cNvSpPr>
          <p:nvPr>
            <p:ph type="dt" sz="half" idx="10"/>
          </p:nvPr>
        </p:nvSpPr>
        <p:spPr>
          <a:xfrm>
            <a:off x="5870575" y="6557963"/>
            <a:ext cx="2003425" cy="227012"/>
          </a:xfrm>
        </p:spPr>
        <p:txBody>
          <a:bodyPr/>
          <a:lstStyle>
            <a:lvl1pPr>
              <a:defRPr lang="en-US">
                <a:solidFill>
                  <a:srgbClr val="FFFFFF"/>
                </a:solidFill>
              </a:defRPr>
            </a:lvl1pPr>
            <a:extLst/>
          </a:lstStyle>
          <a:p>
            <a:pPr>
              <a:defRPr/>
            </a:pPr>
            <a:endParaRPr lang="ru-RU"/>
          </a:p>
        </p:txBody>
      </p:sp>
      <p:sp>
        <p:nvSpPr>
          <p:cNvPr id="7" name="Нижний колонтитул 17"/>
          <p:cNvSpPr>
            <a:spLocks noGrp="1"/>
          </p:cNvSpPr>
          <p:nvPr>
            <p:ph type="ftr" sz="quarter" idx="11"/>
          </p:nvPr>
        </p:nvSpPr>
        <p:spPr>
          <a:xfrm>
            <a:off x="2819400" y="6557963"/>
            <a:ext cx="2927350" cy="228600"/>
          </a:xfrm>
        </p:spPr>
        <p:txBody>
          <a:bodyPr/>
          <a:lstStyle>
            <a:lvl1pPr>
              <a:defRPr lang="en-US">
                <a:solidFill>
                  <a:srgbClr val="FFFFFF"/>
                </a:solidFill>
              </a:defRPr>
            </a:lvl1pPr>
            <a:extLst/>
          </a:lstStyle>
          <a:p>
            <a:pPr>
              <a:defRPr/>
            </a:pPr>
            <a:endParaRPr lang="ru-RU"/>
          </a:p>
        </p:txBody>
      </p:sp>
      <p:sp>
        <p:nvSpPr>
          <p:cNvPr id="8" name="Номер слайда 28"/>
          <p:cNvSpPr>
            <a:spLocks noGrp="1"/>
          </p:cNvSpPr>
          <p:nvPr>
            <p:ph type="sldNum" sz="quarter" idx="12"/>
          </p:nvPr>
        </p:nvSpPr>
        <p:spPr>
          <a:xfrm>
            <a:off x="7880350" y="6556375"/>
            <a:ext cx="588963" cy="228600"/>
          </a:xfrm>
        </p:spPr>
        <p:txBody>
          <a:bodyPr/>
          <a:lstStyle>
            <a:lvl1pPr>
              <a:defRPr lang="en-US" smtClean="0">
                <a:solidFill>
                  <a:srgbClr val="FFFFFF"/>
                </a:solidFill>
              </a:defRPr>
            </a:lvl1pPr>
            <a:extLst/>
          </a:lstStyle>
          <a:p>
            <a:pPr>
              <a:defRPr/>
            </a:pPr>
            <a:fld id="{76969FD9-2D21-41DD-8CFB-36128A5DFF3F}"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79356CC6-56EC-46CD-84E1-220DF85143D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anchor="t"/>
          <a:lstStyle>
            <a:lvl1pPr algn="r">
              <a:buNone/>
              <a:defRPr sz="4200" b="1" cap="all"/>
            </a:lvl1pPr>
            <a:extLst/>
          </a:lstStyle>
          <a:p>
            <a:r>
              <a:rPr lang="ru-RU" smtClean="0"/>
              <a:t>Образец заголовка</a:t>
            </a:r>
            <a:endParaRPr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4" name="Дата 3"/>
          <p:cNvSpPr>
            <a:spLocks noGrp="1"/>
          </p:cNvSpPr>
          <p:nvPr>
            <p:ph type="dt" sz="half" idx="10"/>
          </p:nvPr>
        </p:nvSpPr>
        <p:spPr>
          <a:xfrm>
            <a:off x="4724400" y="6556375"/>
            <a:ext cx="2001838" cy="227013"/>
          </a:xfrm>
        </p:spPr>
        <p:txBody>
          <a:bodyPr/>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138" y="6556375"/>
            <a:ext cx="2895600" cy="228600"/>
          </a:xfrm>
        </p:spPr>
        <p:txBody>
          <a:bodyPr/>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4175" y="6554788"/>
            <a:ext cx="587375" cy="228600"/>
          </a:xfrm>
        </p:spPr>
        <p:txBody>
          <a:bodyPr/>
          <a:lstStyle>
            <a:lvl1pPr>
              <a:defRPr/>
            </a:lvl1pPr>
            <a:extLst/>
          </a:lstStyle>
          <a:p>
            <a:pPr>
              <a:defRPr/>
            </a:pPr>
            <a:fld id="{1B09A39C-B699-4188-9CFC-5098F42294E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457200"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178808" y="1600200"/>
            <a:ext cx="3520440" cy="4525963"/>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0CA12255-CD56-4133-9961-6F282A71A27B}"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lvl1pPr>
              <a:defRPr/>
            </a:lvl1pPr>
            <a:extLst/>
          </a:lstStyle>
          <a:p>
            <a:r>
              <a:rPr lang="ru-RU" smtClean="0"/>
              <a:t>Образец заголовка</a:t>
            </a:r>
            <a:endParaRPr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6"/>
          <p:cNvSpPr>
            <a:spLocks noGrp="1"/>
          </p:cNvSpPr>
          <p:nvPr>
            <p:ph type="dt" sz="half" idx="10"/>
          </p:nvPr>
        </p:nvSpPr>
        <p:spPr/>
        <p:txBody>
          <a:bodyPr/>
          <a:lstStyle>
            <a:lvl1pPr>
              <a:defRPr/>
            </a:lvl1pPr>
          </a:lstStyle>
          <a:p>
            <a:pPr>
              <a:defRPr/>
            </a:pPr>
            <a:endParaRPr lang="ru-RU"/>
          </a:p>
        </p:txBody>
      </p:sp>
      <p:sp>
        <p:nvSpPr>
          <p:cNvPr id="8" name="Нижний колонтитул 3"/>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CFF0E3CA-8BBD-4999-B81C-592A6163EDAB}"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lang="ru-RU" smtClean="0"/>
              <a:t>Образец заголовка</a:t>
            </a:r>
            <a:endParaRPr lang="en-US"/>
          </a:p>
        </p:txBody>
      </p:sp>
      <p:sp>
        <p:nvSpPr>
          <p:cNvPr id="3" name="Дата 26"/>
          <p:cNvSpPr>
            <a:spLocks noGrp="1"/>
          </p:cNvSpPr>
          <p:nvPr>
            <p:ph type="dt" sz="half" idx="10"/>
          </p:nvPr>
        </p:nvSpPr>
        <p:spPr/>
        <p:txBody>
          <a:bodyPr/>
          <a:lstStyle>
            <a:lvl1pPr>
              <a:defRPr/>
            </a:lvl1pPr>
          </a:lstStyle>
          <a:p>
            <a:pPr>
              <a:defRPr/>
            </a:pPr>
            <a:endParaRPr lang="ru-RU"/>
          </a:p>
        </p:txBody>
      </p:sp>
      <p:sp>
        <p:nvSpPr>
          <p:cNvPr id="4" name="Нижний колонтитул 3"/>
          <p:cNvSpPr>
            <a:spLocks noGrp="1"/>
          </p:cNvSpPr>
          <p:nvPr>
            <p:ph type="ftr" sz="quarter" idx="11"/>
          </p:nvPr>
        </p:nvSpPr>
        <p:spPr/>
        <p:txBody>
          <a:bodyPr/>
          <a:lstStyle>
            <a:lvl1pPr>
              <a:defRPr/>
            </a:lvl1pPr>
          </a:lstStyle>
          <a:p>
            <a:pPr>
              <a:defRPr/>
            </a:pPr>
            <a:endParaRPr lang="ru-RU"/>
          </a:p>
        </p:txBody>
      </p:sp>
      <p:sp>
        <p:nvSpPr>
          <p:cNvPr id="5" name="Номер слайда 15"/>
          <p:cNvSpPr>
            <a:spLocks noGrp="1"/>
          </p:cNvSpPr>
          <p:nvPr>
            <p:ph type="sldNum" sz="quarter" idx="12"/>
          </p:nvPr>
        </p:nvSpPr>
        <p:spPr/>
        <p:txBody>
          <a:bodyPr/>
          <a:lstStyle>
            <a:lvl1pPr>
              <a:defRPr/>
            </a:lvl1pPr>
          </a:lstStyle>
          <a:p>
            <a:pPr>
              <a:defRPr/>
            </a:pPr>
            <a:fld id="{D83CE1AF-9A0A-4144-BFFA-B571BA4481A2}"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26"/>
          <p:cNvSpPr>
            <a:spLocks noGrp="1"/>
          </p:cNvSpPr>
          <p:nvPr>
            <p:ph type="dt" sz="half" idx="10"/>
          </p:nvPr>
        </p:nvSpPr>
        <p:spPr/>
        <p:txBody>
          <a:bodyPr/>
          <a:lstStyle>
            <a:lvl1pPr>
              <a:defRPr/>
            </a:lvl1pPr>
          </a:lstStyle>
          <a:p>
            <a:pPr>
              <a:defRPr/>
            </a:pPr>
            <a:endParaRPr lang="ru-RU"/>
          </a:p>
        </p:txBody>
      </p:sp>
      <p:sp>
        <p:nvSpPr>
          <p:cNvPr id="3" name="Нижний колонтитул 3"/>
          <p:cNvSpPr>
            <a:spLocks noGrp="1"/>
          </p:cNvSpPr>
          <p:nvPr>
            <p:ph type="ftr" sz="quarter" idx="11"/>
          </p:nvPr>
        </p:nvSpPr>
        <p:spPr/>
        <p:txBody>
          <a:bodyPr/>
          <a:lstStyle>
            <a:lvl1pPr>
              <a:defRPr/>
            </a:lvl1pPr>
          </a:lstStyle>
          <a:p>
            <a:pPr>
              <a:defRPr/>
            </a:pPr>
            <a:endParaRPr lang="ru-RU"/>
          </a:p>
        </p:txBody>
      </p:sp>
      <p:sp>
        <p:nvSpPr>
          <p:cNvPr id="4" name="Номер слайда 15"/>
          <p:cNvSpPr>
            <a:spLocks noGrp="1"/>
          </p:cNvSpPr>
          <p:nvPr>
            <p:ph type="sldNum" sz="quarter" idx="12"/>
          </p:nvPr>
        </p:nvSpPr>
        <p:spPr/>
        <p:txBody>
          <a:bodyPr/>
          <a:lstStyle>
            <a:lvl1pPr>
              <a:defRPr/>
            </a:lvl1pPr>
          </a:lstStyle>
          <a:p>
            <a:pPr>
              <a:defRPr/>
            </a:pPr>
            <a:fld id="{C06741D9-2B42-4511-8373-A054C8075B60}"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lstStyle>
            <a:lvl1pPr algn="l">
              <a:buNone/>
              <a:defRPr lang="en-US" sz="2400" baseline="0" smtClean="0"/>
            </a:lvl1pPr>
            <a:extLst/>
          </a:lstStyle>
          <a:p>
            <a:r>
              <a:rPr lang="ru-RU" smtClean="0"/>
              <a:t>Образец заголовка</a:t>
            </a:r>
            <a:endParaRPr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lIns="45720" tIns="0" rIns="0" bIns="0" spcCol="0" rtlCol="0" fromWordArt="0" forceAA="0">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6"/>
          <p:cNvSpPr>
            <a:spLocks noGrp="1"/>
          </p:cNvSpPr>
          <p:nvPr>
            <p:ph type="dt" sz="half" idx="10"/>
          </p:nvPr>
        </p:nvSpPr>
        <p:spPr/>
        <p:txBody>
          <a:bodyPr/>
          <a:lstStyle>
            <a:lvl1pPr>
              <a:defRPr/>
            </a:lvl1pPr>
          </a:lstStyle>
          <a:p>
            <a:pPr>
              <a:defRPr/>
            </a:pPr>
            <a:endParaRPr lang="ru-RU"/>
          </a:p>
        </p:txBody>
      </p:sp>
      <p:sp>
        <p:nvSpPr>
          <p:cNvPr id="6" name="Нижний колонтитул 3"/>
          <p:cNvSpPr>
            <a:spLocks noGrp="1"/>
          </p:cNvSpPr>
          <p:nvPr>
            <p:ph type="ftr" sz="quarter" idx="11"/>
          </p:nvPr>
        </p:nvSpPr>
        <p:spPr/>
        <p:txBody>
          <a:bodyPr/>
          <a:lstStyle>
            <a:lvl1pPr>
              <a:defRPr/>
            </a:lvl1pPr>
          </a:lstStyle>
          <a:p>
            <a:pPr>
              <a:defRPr/>
            </a:pPr>
            <a:endParaRPr lang="ru-RU"/>
          </a:p>
        </p:txBody>
      </p:sp>
      <p:sp>
        <p:nvSpPr>
          <p:cNvPr id="7" name="Номер слайда 15"/>
          <p:cNvSpPr>
            <a:spLocks noGrp="1"/>
          </p:cNvSpPr>
          <p:nvPr>
            <p:ph type="sldNum" sz="quarter" idx="12"/>
          </p:nvPr>
        </p:nvSpPr>
        <p:spPr/>
        <p:txBody>
          <a:bodyPr/>
          <a:lstStyle>
            <a:lvl1pPr>
              <a:defRPr/>
            </a:lvl1pPr>
          </a:lstStyle>
          <a:p>
            <a:pPr>
              <a:defRPr/>
            </a:pPr>
            <a:fld id="{7782DEE1-D853-4C9C-889C-3CF7058AFEE6}"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5" name="Прямоугольник 7"/>
          <p:cNvSpPr/>
          <p:nvPr/>
        </p:nvSpPr>
        <p:spPr>
          <a:xfrm rot="21240000">
            <a:off x="598488" y="1004888"/>
            <a:ext cx="4319587" cy="4311650"/>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6" name="Прямоугольник 8"/>
          <p:cNvSpPr/>
          <p:nvPr/>
        </p:nvSpPr>
        <p:spPr>
          <a:xfrm rot="21420000">
            <a:off x="596900" y="998538"/>
            <a:ext cx="4319588" cy="4313237"/>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a:p>
        </p:txBody>
      </p:sp>
      <p:sp>
        <p:nvSpPr>
          <p:cNvPr id="2" name="Заголовок 1"/>
          <p:cNvSpPr>
            <a:spLocks noGrp="1"/>
          </p:cNvSpPr>
          <p:nvPr>
            <p:ph type="title"/>
          </p:nvPr>
        </p:nvSpPr>
        <p:spPr>
          <a:xfrm>
            <a:off x="5389098" y="1143000"/>
            <a:ext cx="3429000" cy="2057400"/>
          </a:xfrm>
        </p:spPr>
        <p:txBody>
          <a:bodyPr/>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lang="ru-RU" smtClean="0"/>
              <a:t>Образец заголовка</a:t>
            </a:r>
            <a:endParaRPr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lIns="82296" tIns="0" rIns="0" bIns="0" spcCol="0" rtlCol="0" fromWordArt="0" forceAA="0">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normAutofit/>
          </a:bodyPr>
          <a:lstStyle>
            <a:lvl1pPr marL="0" indent="0">
              <a:buNone/>
              <a:defRPr sz="3200"/>
            </a:lvl1pPr>
            <a:extLst/>
          </a:lstStyle>
          <a:p>
            <a:pPr lvl="0"/>
            <a:r>
              <a:rPr lang="ru-RU" noProof="0" smtClean="0"/>
              <a:t>Вставка рисунка</a:t>
            </a:r>
            <a:endParaRPr lang="en-US" noProof="0" dirty="0"/>
          </a:p>
        </p:txBody>
      </p:sp>
      <p:sp>
        <p:nvSpPr>
          <p:cNvPr id="7" name="Дата 4"/>
          <p:cNvSpPr>
            <a:spLocks noGrp="1"/>
          </p:cNvSpPr>
          <p:nvPr>
            <p:ph type="dt" sz="half" idx="10"/>
          </p:nvPr>
        </p:nvSpPr>
        <p:spPr/>
        <p:txBody>
          <a:bodyPr/>
          <a:lstStyle>
            <a:lvl1pPr>
              <a:defRPr/>
            </a:lvl1pPr>
            <a:extLst/>
          </a:lstStyle>
          <a:p>
            <a:pPr>
              <a:defRPr/>
            </a:pPr>
            <a:endParaRPr lang="ru-RU"/>
          </a:p>
        </p:txBody>
      </p:sp>
      <p:sp>
        <p:nvSpPr>
          <p:cNvPr id="8" name="Нижний колонтитул 5"/>
          <p:cNvSpPr>
            <a:spLocks noGrp="1"/>
          </p:cNvSpPr>
          <p:nvPr>
            <p:ph type="ftr" sz="quarter" idx="11"/>
          </p:nvPr>
        </p:nvSpPr>
        <p:spPr/>
        <p:txBody>
          <a:bodyPr/>
          <a:lstStyle>
            <a:lvl1pPr>
              <a:defRPr/>
            </a:lvl1pPr>
            <a:extLst/>
          </a:lstStyle>
          <a:p>
            <a:pPr>
              <a:defRPr/>
            </a:pPr>
            <a:endParaRPr lang="ru-RU"/>
          </a:p>
        </p:txBody>
      </p:sp>
      <p:sp>
        <p:nvSpPr>
          <p:cNvPr id="9" name="Номер слайда 6"/>
          <p:cNvSpPr>
            <a:spLocks noGrp="1"/>
          </p:cNvSpPr>
          <p:nvPr>
            <p:ph type="sldNum" sz="quarter" idx="12"/>
          </p:nvPr>
        </p:nvSpPr>
        <p:spPr/>
        <p:txBody>
          <a:bodyPr/>
          <a:lstStyle>
            <a:lvl1pPr>
              <a:defRPr/>
            </a:lvl1pPr>
            <a:extLst/>
          </a:lstStyle>
          <a:p>
            <a:pPr>
              <a:defRPr/>
            </a:pPr>
            <a:fld id="{4475D5AE-CCA6-4322-B6B8-1B6763DDE51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6"/>
          <p:cNvSpPr>
            <a:spLocks noGrp="1"/>
          </p:cNvSpPr>
          <p:nvPr>
            <p:ph type="dt" sz="half" idx="10"/>
          </p:nvPr>
        </p:nvSpPr>
        <p:spPr/>
        <p:txBody>
          <a:bodyPr/>
          <a:lstStyle>
            <a:lvl1pPr>
              <a:defRPr/>
            </a:lvl1pPr>
          </a:lstStyle>
          <a:p>
            <a:pPr>
              <a:defRPr/>
            </a:pPr>
            <a:endParaRPr lang="ru-RU"/>
          </a:p>
        </p:txBody>
      </p:sp>
      <p:sp>
        <p:nvSpPr>
          <p:cNvPr id="5" name="Нижний колонтитул 3"/>
          <p:cNvSpPr>
            <a:spLocks noGrp="1"/>
          </p:cNvSpPr>
          <p:nvPr>
            <p:ph type="ftr" sz="quarter" idx="11"/>
          </p:nvPr>
        </p:nvSpPr>
        <p:spPr/>
        <p:txBody>
          <a:bodyPr/>
          <a:lstStyle>
            <a:lvl1pPr>
              <a:defRPr/>
            </a:lvl1pPr>
          </a:lstStyle>
          <a:p>
            <a:pPr>
              <a:defRPr/>
            </a:pPr>
            <a:endParaRPr lang="ru-RU"/>
          </a:p>
        </p:txBody>
      </p:sp>
      <p:sp>
        <p:nvSpPr>
          <p:cNvPr id="6" name="Номер слайда 15"/>
          <p:cNvSpPr>
            <a:spLocks noGrp="1"/>
          </p:cNvSpPr>
          <p:nvPr>
            <p:ph type="sldNum" sz="quarter" idx="12"/>
          </p:nvPr>
        </p:nvSpPr>
        <p:spPr/>
        <p:txBody>
          <a:bodyPr/>
          <a:lstStyle>
            <a:lvl1pPr>
              <a:defRPr/>
            </a:lvl1pPr>
          </a:lstStyle>
          <a:p>
            <a:pPr>
              <a:defRPr/>
            </a:pPr>
            <a:fld id="{0C2198E0-2376-41EC-8ADE-0649694B8E34}"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a:xfrm>
            <a:off x="4243388" y="6557963"/>
            <a:ext cx="2001837" cy="227012"/>
          </a:xfrm>
        </p:spPr>
        <p:txBody>
          <a:bodyPr/>
          <a:lstStyle>
            <a:lvl1pPr>
              <a:defRPr/>
            </a:lvl1pPr>
            <a:extLst/>
          </a:lstStyle>
          <a:p>
            <a:pPr>
              <a:defRPr/>
            </a:pPr>
            <a:endParaRPr lang="ru-RU"/>
          </a:p>
        </p:txBody>
      </p:sp>
      <p:sp>
        <p:nvSpPr>
          <p:cNvPr id="5" name="Нижний колонтитул 4"/>
          <p:cNvSpPr>
            <a:spLocks noGrp="1"/>
          </p:cNvSpPr>
          <p:nvPr>
            <p:ph type="ftr" sz="quarter" idx="11"/>
          </p:nvPr>
        </p:nvSpPr>
        <p:spPr>
          <a:xfrm>
            <a:off x="457200" y="6556375"/>
            <a:ext cx="3657600" cy="228600"/>
          </a:xfrm>
        </p:spPr>
        <p:txBody>
          <a:bodyPr/>
          <a:lstStyle>
            <a:lvl1pPr>
              <a:defRPr/>
            </a:lvl1pPr>
            <a:extLst/>
          </a:lstStyle>
          <a:p>
            <a:pPr>
              <a:defRPr/>
            </a:pPr>
            <a:endParaRPr lang="ru-RU"/>
          </a:p>
        </p:txBody>
      </p:sp>
      <p:sp>
        <p:nvSpPr>
          <p:cNvPr id="6" name="Номер слайда 5"/>
          <p:cNvSpPr>
            <a:spLocks noGrp="1"/>
          </p:cNvSpPr>
          <p:nvPr>
            <p:ph type="sldNum" sz="quarter" idx="12"/>
          </p:nvPr>
        </p:nvSpPr>
        <p:spPr>
          <a:xfrm>
            <a:off x="6254750" y="6553200"/>
            <a:ext cx="587375" cy="228600"/>
          </a:xfrm>
        </p:spPr>
        <p:txBody>
          <a:bodyPr/>
          <a:lstStyle>
            <a:lvl1pPr>
              <a:defRPr smtClean="0">
                <a:solidFill>
                  <a:schemeClr val="tx2"/>
                </a:solidFill>
              </a:defRPr>
            </a:lvl1pPr>
            <a:extLst/>
          </a:lstStyle>
          <a:p>
            <a:pPr>
              <a:defRPr/>
            </a:pPr>
            <a:fld id="{634187C8-4CA3-4F71-B386-00B83FE250EC}"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9D550FF-ED70-4902-A19A-693EC73A1C5C}" type="datetimeFigureOut">
              <a:rPr lang="en-US"/>
              <a:pPr>
                <a:defRPr/>
              </a:pPr>
              <a:t>4/12/2018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D848AC65-ABAC-44CF-AE94-12F45FB8BB24}"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2D43A3A4-E539-4439-9D47-06F4DBC30193}" type="datetimeFigureOut">
              <a:rPr lang="en-US"/>
              <a:pPr>
                <a:defRPr/>
              </a:pPr>
              <a:t>4/12/2018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3EB37BC-D842-4497-B428-B40654302210}"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571F993C-B025-48F6-9397-6D81E5F7FEC6}" type="datetimeFigureOut">
              <a:rPr lang="en-US"/>
              <a:pPr>
                <a:defRPr/>
              </a:pPr>
              <a:t>4/12/2018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54829062-6837-4594-8EE3-130147D1331C}"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CBA451B5-0480-4196-8C59-E6CA7535DD38}" type="datetimeFigureOut">
              <a:rPr lang="en-US"/>
              <a:pPr>
                <a:defRPr/>
              </a:pPr>
              <a:t>4/12/2018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13952FDC-A26D-4E63-9C31-3759C60EF125}"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81936C77-A4F1-4984-9157-AE1F61D4D74B}" type="datetimeFigureOut">
              <a:rPr lang="en-US"/>
              <a:pPr>
                <a:defRPr/>
              </a:pPr>
              <a:t>4/12/2018</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417B3FE5-1EF2-4F02-B473-DE46E7419284}"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1A1DC7C-49B7-4941-8249-6C6641C92F31}" type="datetimeFigureOut">
              <a:rPr lang="en-US"/>
              <a:pPr>
                <a:defRPr/>
              </a:pPr>
              <a:t>4/12/2018</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1ECBA143-459A-49E1-8524-36B0AFAFF995}"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A1283AC0-922F-4B8E-A16D-8E68AEEACBC9}" type="datetimeFigureOut">
              <a:rPr lang="en-US"/>
              <a:pPr>
                <a:defRPr/>
              </a:pPr>
              <a:t>4/12/2018</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A5FD5F8A-E987-47A4-BC17-6285E2407AA4}"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E8173680-8ABB-4D01-BFA6-846EF7EB3C3B}" type="datetimeFigureOut">
              <a:rPr lang="en-US"/>
              <a:pPr>
                <a:defRPr/>
              </a:pPr>
              <a:t>4/12/2018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C1475FE-9174-498F-900C-227E0704178A}"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F3EE122F-A517-42FB-8CED-D699F26911E9}" type="datetimeFigureOut">
              <a:rPr lang="en-US"/>
              <a:pPr>
                <a:defRPr/>
              </a:pPr>
              <a:t>4/12/2018</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545A5EE0-4D5D-404A-9C54-D38591262EC4}"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5615AB2C-4C68-451F-B4C4-AB849F5B94E5}" type="datetimeFigureOut">
              <a:rPr lang="en-US"/>
              <a:pPr>
                <a:defRPr/>
              </a:pPr>
              <a:t>4/12/2018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9F5AE113-D624-47E6-B472-C6CBCBE4A5B8}"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92A9D91D-F0A2-4EE8-BE71-6A7F776E8931}" type="datetimeFigureOut">
              <a:rPr lang="en-US"/>
              <a:pPr>
                <a:defRPr/>
              </a:pPr>
              <a:t>4/12/2018</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Verdana" pitchFamily="34" charset="0"/>
              </a:defRPr>
            </a:lvl1pPr>
          </a:lstStyle>
          <a:p>
            <a:pPr>
              <a:defRPr/>
            </a:pPr>
            <a:fld id="{C2F3C86B-29C8-404C-9961-86EF4B93DC8E}" type="slidenum">
              <a:rPr lang="en-US"/>
              <a:pPr>
                <a:defRPr/>
              </a:pPr>
              <a:t>‹#›</a:t>
            </a:fld>
            <a:endParaRPr lang="en-US"/>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4AFCEA8E-8492-4AF1-B27E-47460E7FC78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67E0E81F-DF9F-4F20-B3B4-7CA75799FE9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58C038BC-95EE-4718-A270-0DBE5AC592C5}"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191AE0C6-8E7B-48E0-9E51-54839C389741}" type="slidenum">
              <a:rPr lang="ru-RU"/>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9DAE48E2-F6D9-4307-A9EC-B7BC653E24A5}" type="slidenum">
              <a:rPr lang="ru-RU"/>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BB502F7E-38FA-43C9-96C4-0F84D2B3BFA4}" type="slidenum">
              <a:rPr lang="ru-RU"/>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40B9F972-16B4-47C2-AAE0-4CEEBBEFC7FA}" type="slidenum">
              <a:rPr lang="ru-RU"/>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9BB3C24C-C4D8-40A4-920D-04EC9AE121E6}" type="slidenum">
              <a:rPr lang="ru-RU"/>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EC3FCB3-3A41-4CC4-B6EC-1E6728A94AF1}" type="slidenum">
              <a:rPr lang="ru-RU"/>
              <a:pPr>
                <a:defRPr/>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4CB854CC-86F8-4BD6-B794-46B5C0A064FB}" type="slidenum">
              <a:rPr lang="ru-RU"/>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14E2B82-D081-45B0-A252-89D428F75D64}" type="slidenum">
              <a:rPr lang="ru-RU"/>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smtClean="0">
                <a:solidFill>
                  <a:srgbClr val="FFFFFF"/>
                </a:solidFill>
              </a:defRPr>
            </a:lvl1pPr>
          </a:lstStyle>
          <a:p>
            <a:pPr>
              <a:defRPr/>
            </a:pPr>
            <a:fld id="{C981BD58-223D-4816-B7E1-0BA9792CAB6D}"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D524CD5-419B-4DC7-A023-2AB0CC7546F6}"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3C697E61-07B3-46AE-B14C-B7F65BC46C4F}"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6621ACD9-EF86-4212-BD7D-5BF7438393DF}" type="slidenum">
              <a:rPr lang="ru-RU"/>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B50B8925-950D-4ED9-AF2D-DBDF0CC566DF}" type="slidenum">
              <a:rPr lang="ru-RU"/>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62C9BC56-6F72-403F-9D2E-B1FFB014C3BC}" type="slidenum">
              <a:rPr lang="ru-RU"/>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631DAF1B-31D5-4632-B085-9BFB733ED098}" type="slidenum">
              <a:rPr lang="ru-RU"/>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068E9546-C1DD-4FDF-A6E8-2988E71545DF}" type="slidenum">
              <a:rPr lang="ru-RU"/>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E3F06C60-9385-4693-80F7-08E7656202F8}" type="slidenum">
              <a:rPr lang="ru-RU"/>
              <a:pPr>
                <a:defRPr/>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4BC12A3-6ECB-4578-B8EB-4AA1ED1810B6}" type="slidenum">
              <a:rPr lang="ru-RU"/>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5614149-8F4A-4339-B76F-4BB125255862}" type="slidenum">
              <a:rPr lang="ru-RU"/>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3FC2D047-840E-46B9-A502-C028DBB5B680}" type="slidenum">
              <a:rPr lang="ru-RU"/>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ADF35760-4CD1-452B-BD3D-632041C3A610}"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591517E6-0914-4236-B0EB-E6CA7DDD10E5}"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A823F6F0-C505-4585-8826-C7F2AF6A8D44}" type="slidenum">
              <a:rPr lang="ru-RU"/>
              <a:pPr>
                <a:defRPr/>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7630EE49-CDD7-4212-A5C0-81DA5B967545}" type="slidenum">
              <a:rPr lang="ru-RU"/>
              <a:pPr>
                <a:defRPr/>
              </a:pPr>
              <a:t>‹#›</a:t>
            </a:fld>
            <a:endParaRPr lang="ru-RU"/>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552946F1-741E-486F-8F93-4212C20FBBDC}" type="slidenum">
              <a:rPr lang="ru-RU"/>
              <a:pPr>
                <a:defRPr/>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8B3F525F-ECD9-44EC-A74B-4774812470AD}" type="slidenum">
              <a:rPr lang="ru-RU"/>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9FD8B68-79B6-4346-B671-D06C9F597299}" type="slidenum">
              <a:rPr lang="ru-RU"/>
              <a:pPr>
                <a:defRPr/>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8DF04BC-344F-4DF8-A7C0-C128F88C8806}" type="slidenum">
              <a:rPr lang="ru-RU"/>
              <a:pPr>
                <a:defRPr/>
              </a:pPr>
              <a:t>‹#›</a:t>
            </a:fld>
            <a:endParaRPr lang="ru-RU"/>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20DAD0D9-DAB4-4464-A406-96257EB2B20C}" type="slidenum">
              <a:rPr lang="ru-RU"/>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571B47A-875B-49DE-B832-A996115BEED9}" type="slidenum">
              <a:rPr lang="ru-RU"/>
              <a:pPr>
                <a:defRPr/>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18"/>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EEECE1">
                    <a:shade val="90000"/>
                  </a:srgbClr>
                </a:solidFill>
              </a:defRPr>
            </a:lvl1pPr>
          </a:lstStyle>
          <a:p>
            <a:pPr>
              <a:defRPr/>
            </a:pPr>
            <a:fld id="{578841F8-163B-41A9-8316-8B00741C868F}"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4FA22C95-12CB-4EBA-BA45-D47E5FAEFBC1}"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EEECE1">
                    <a:shade val="90000"/>
                  </a:srgbClr>
                </a:solidFill>
              </a:defRPr>
            </a:lvl1pPr>
          </a:lstStyle>
          <a:p>
            <a:pPr>
              <a:defRPr/>
            </a:pPr>
            <a:fld id="{E54D3F13-AD2C-4CF8-829D-BF3052442C0E}"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6BA74FAC-DB40-47DB-98CE-00DBDAD4B4A1}" type="slidenum">
              <a:rPr lang="ru-RU"/>
              <a:pPr>
                <a:defRPr/>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E0B1F97E-7948-44FF-88D1-75D904C1AED8}" type="slidenum">
              <a:rPr lang="ru-RU"/>
              <a:pPr>
                <a:defRPr/>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9D83F172-1930-4C4B-99C8-505C5AAD5A07}" type="slidenum">
              <a:rPr lang="ru-RU"/>
              <a:pPr>
                <a:defRPr/>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F7918DD7-863A-4DA1-B0C4-F81064BBEF40}" type="slidenum">
              <a:rPr lang="ru-RU"/>
              <a:pPr>
                <a:defRPr/>
              </a:pPr>
              <a:t>‹#›</a:t>
            </a:fld>
            <a:endParaRPr lang="ru-RU"/>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C2F840DC-A6E4-41DC-AF62-6B852BF2AD44}" type="slidenum">
              <a:rPr lang="ru-RU"/>
              <a:pPr>
                <a:defRPr/>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ый треугольник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44116BC5-0494-4FC4-A79B-3512C5373F7E}" type="slidenum">
              <a:rPr lang="ru-RU"/>
              <a:pPr>
                <a:defRPr/>
              </a:pPr>
              <a:t>‹#›</a:t>
            </a:fld>
            <a:endParaRPr lang="ru-RU"/>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F8F1B05-EBEC-465A-9BFA-5EC489DF8610}" type="slidenum">
              <a:rPr lang="ru-RU"/>
              <a:pPr>
                <a:defRPr/>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1A28DFCF-A08A-4425-BCD5-8028171EFE0F}" type="slidenum">
              <a:rPr lang="ru-RU"/>
              <a:pPr>
                <a:defRPr/>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5" name="Овал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E157999C-801F-4D6F-B359-A9E952D39CBD}" type="slidenum">
              <a:rPr lang="ru-RU"/>
              <a:pPr>
                <a:defRPr/>
              </a:pPr>
              <a:t>‹#›</a:t>
            </a:fld>
            <a:endParaRPr lang="ru-RU"/>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9A74AD43-4AC1-4E04-ABDF-43C0560FE8DE}"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5" name="Прямоугольник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6"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7" name="Овал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solidFill>
                <a:prstClr val="black"/>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12FB6FE4-E376-43D4-B8C7-325D4AF85245}" type="slidenum">
              <a:rPr lang="ru-RU"/>
              <a:pPr>
                <a:defRPr/>
              </a:pPr>
              <a:t>‹#›</a:t>
            </a:fld>
            <a:endParaRPr lang="ru-RU"/>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8E89BAE2-A771-439C-9B8E-82AC7166B752}" type="slidenum">
              <a:rPr lang="ru-RU"/>
              <a:pPr>
                <a:defRPr/>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A965969A-0EBB-43E9-85E4-C06130580B6D}" type="slidenum">
              <a:rPr lang="ru-RU"/>
              <a:pPr>
                <a:defRPr/>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10A90A9F-0697-4D72-A2D0-6909F294C061}" type="slidenum">
              <a:rPr lang="ru-RU"/>
              <a:pPr>
                <a:defRPr/>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3" name="Прямоугольник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551A3B2C-71FE-474B-BE75-9444911C579B}" type="slidenum">
              <a:rPr lang="ru-RU"/>
              <a:pPr>
                <a:defRPr/>
              </a:pPr>
              <a:t>‹#›</a:t>
            </a:fld>
            <a:endParaRPr lang="ru-RU"/>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FCA2684D-177C-47DE-B8A0-3F6CAAA72F3B}" type="slidenum">
              <a:rPr lang="ru-RU"/>
              <a:pPr>
                <a:defRPr/>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rgbClr val="3891A7"/>
              </a:buClr>
              <a:buSzPct val="80000"/>
              <a:buFont typeface="Wingdings 2"/>
              <a:buNone/>
              <a:defRPr/>
            </a:pPr>
            <a:endParaRPr lang="en-US" sz="3200">
              <a:solidFill>
                <a:prstClr val="black"/>
              </a:solidFill>
              <a:latin typeface="Gill Sans MT"/>
            </a:endParaRPr>
          </a:p>
        </p:txBody>
      </p:sp>
      <p:sp>
        <p:nvSpPr>
          <p:cNvPr id="6" name="Блок-схема: процесс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7" name="Блок-схема: процесс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solidFill>
                <a:prstClr val="white"/>
              </a:solidFill>
            </a:endParaRPr>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56C9BEBD-2D0C-42B7-A1D0-878037C386B9}" type="slidenum">
              <a:rPr lang="ru-RU"/>
              <a:pPr>
                <a:defRPr/>
              </a:pPr>
              <a:t>‹#›</a:t>
            </a:fld>
            <a:endParaRPr lang="ru-RU"/>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87100D09-94A3-44D3-A297-50006D472664}" type="slidenum">
              <a:rPr lang="ru-RU"/>
              <a:pPr>
                <a:defRPr/>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B9FC8320-E31F-4FE0-84CD-B2C58EACBAA2}" type="slidenum">
              <a:rPr lang="ru-RU"/>
              <a:pPr>
                <a:defRPr/>
              </a:pPr>
              <a:t>‹#›</a:t>
            </a:fld>
            <a:endParaRPr 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FB41D9C2-70A4-49E8-967E-49FDF1F71B3A}" type="slidenum">
              <a:rPr lang="ru-RU"/>
              <a:pPr>
                <a:defRPr/>
              </a:pPr>
              <a:t>‹#›</a:t>
            </a:fld>
            <a:endParaRPr lang="ru-RU"/>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04DA9360-A406-4755-AFA0-97335BAC2A4A}"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5C3B05E8-099F-4076-B635-52E0913C66A9}" type="slidenum">
              <a:rPr lang="ru-RU"/>
              <a:pPr>
                <a:defRPr/>
              </a:pPr>
              <a:t>‹#›</a:t>
            </a:fld>
            <a:endParaRPr lang="ru-RU"/>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51D66868-AEEB-435B-92CA-9CA291F4F417}" type="slidenum">
              <a:rPr lang="ru-RU"/>
              <a:pPr>
                <a:defRPr/>
              </a:pPr>
              <a:t>‹#›</a:t>
            </a:fld>
            <a:endParaRPr lang="ru-RU"/>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1AB4A61A-89C1-4430-8306-CC9B371612E8}" type="slidenum">
              <a:rPr lang="ru-RU"/>
              <a:pPr>
                <a:defRPr/>
              </a:pPr>
              <a:t>‹#›</a:t>
            </a:fld>
            <a:endParaRPr lang="ru-RU"/>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F8B8EBDC-FEC4-4CA5-A81A-69A7692F3ADD}" type="slidenum">
              <a:rPr lang="ru-RU"/>
              <a:pPr>
                <a:defRPr/>
              </a:pPr>
              <a:t>‹#›</a:t>
            </a:fld>
            <a:endParaRPr lang="ru-RU"/>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5D0CF304-6948-41CF-942A-CA01CA2EE808}" type="slidenum">
              <a:rPr lang="ru-RU"/>
              <a:pPr>
                <a:defRPr/>
              </a:pPr>
              <a:t>‹#›</a:t>
            </a:fld>
            <a:endParaRPr lang="ru-RU"/>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564E4838-A755-4A10-A463-3FED9E93F5B2}" type="slidenum">
              <a:rPr lang="ru-RU"/>
              <a:pPr>
                <a:defRPr/>
              </a:pPr>
              <a:t>‹#›</a:t>
            </a:fld>
            <a:endParaRPr lang="ru-RU"/>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020C677-7277-4DAE-8B71-4D48BD3276B9}" type="slidenum">
              <a:rPr lang="ru-RU"/>
              <a:pPr>
                <a:defRPr/>
              </a:pPr>
              <a:t>‹#›</a:t>
            </a:fld>
            <a:endParaRPr lang="ru-RU"/>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6B52BEF-7C4F-48DB-9B89-875E0739A7E6}" type="slidenum">
              <a:rPr lang="ru-RU"/>
              <a:pPr>
                <a:defRPr/>
              </a:pPr>
              <a:t>‹#›</a:t>
            </a:fld>
            <a:endParaRPr lang="ru-RU"/>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18"/>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EEECE1">
                    <a:shade val="90000"/>
                  </a:srgbClr>
                </a:solidFill>
              </a:defRPr>
            </a:lvl1pPr>
          </a:lstStyle>
          <a:p>
            <a:pPr>
              <a:defRPr/>
            </a:pPr>
            <a:fld id="{785A65C3-21FF-42EF-BBF0-39A9568EB7D1}"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5CED3EF4-BD6F-43E7-930A-14436676AE14}"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solidFill>
                  <a:srgbClr val="EEECE1">
                    <a:shade val="90000"/>
                  </a:srgbClr>
                </a:solidFill>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solidFill>
                  <a:srgbClr val="EEECE1">
                    <a:shade val="90000"/>
                  </a:srgbClr>
                </a:solidFill>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EEECE1">
                    <a:shade val="90000"/>
                  </a:srgbClr>
                </a:solidFill>
              </a:defRPr>
            </a:lvl1pPr>
          </a:lstStyle>
          <a:p>
            <a:pPr>
              <a:defRPr/>
            </a:pPr>
            <a:fld id="{AAF6B151-A40B-451E-9178-5A65213FB921}"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FC097151-2EC4-472A-9B5E-A180490F9CA7}" type="slidenum">
              <a:rPr lang="ru-RU"/>
              <a:pPr>
                <a:defRPr/>
              </a:pPr>
              <a:t>‹#›</a:t>
            </a:fld>
            <a:endParaRPr lang="ru-RU"/>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6EB990B4-712E-401B-A8AB-1E1BB0A8C531}" type="slidenum">
              <a:rPr lang="ru-RU"/>
              <a:pPr>
                <a:defRPr/>
              </a:pPr>
              <a:t>‹#›</a:t>
            </a:fld>
            <a:endParaRPr lang="ru-RU"/>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99429E47-CB8B-4413-9F1C-D4BB5BE68E98}" type="slidenum">
              <a:rPr lang="ru-RU"/>
              <a:pPr>
                <a:defRPr/>
              </a:pPr>
              <a:t>‹#›</a:t>
            </a:fld>
            <a:endParaRPr lang="ru-RU"/>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97B53634-4338-4B96-84EA-D2B16CE9A97F}" type="slidenum">
              <a:rPr lang="ru-RU"/>
              <a:pPr>
                <a:defRPr/>
              </a:pPr>
              <a:t>‹#›</a:t>
            </a:fld>
            <a:endParaRPr lang="ru-RU"/>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1492C1D9-985F-4F22-BE08-51B99B04FA65}" type="slidenum">
              <a:rPr lang="ru-RU"/>
              <a:pPr>
                <a:defRPr/>
              </a:pPr>
              <a:t>‹#›</a:t>
            </a:fld>
            <a:endParaRPr lang="ru-RU"/>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ый треугольник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7"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2F6862A7-478C-4F98-8355-26541EDB5AD0}"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5E172AE-22C6-4C90-82EB-11A996D32251}" type="slidenum">
              <a:rPr lang="ru-RU"/>
              <a:pPr>
                <a:defRPr/>
              </a:pPr>
              <a:t>‹#›</a:t>
            </a:fld>
            <a:endParaRPr lang="ru-RU"/>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35BB6EED-BEB6-421B-BC77-3EC35BF59048}"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theme" Target="../theme/theme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6.xml"/><Relationship Id="rId3" Type="http://schemas.openxmlformats.org/officeDocument/2006/relationships/slideLayout" Target="../slideLayouts/slideLayout101.xml"/><Relationship Id="rId7" Type="http://schemas.openxmlformats.org/officeDocument/2006/relationships/slideLayout" Target="../slideLayouts/slideLayout105.xml"/><Relationship Id="rId12" Type="http://schemas.openxmlformats.org/officeDocument/2006/relationships/theme" Target="../theme/theme10.xml"/><Relationship Id="rId2" Type="http://schemas.openxmlformats.org/officeDocument/2006/relationships/slideLayout" Target="../slideLayouts/slideLayout100.xml"/><Relationship Id="rId1" Type="http://schemas.openxmlformats.org/officeDocument/2006/relationships/slideLayout" Target="../slideLayouts/slideLayout99.xml"/><Relationship Id="rId6" Type="http://schemas.openxmlformats.org/officeDocument/2006/relationships/slideLayout" Target="../slideLayouts/slideLayout104.xml"/><Relationship Id="rId11" Type="http://schemas.openxmlformats.org/officeDocument/2006/relationships/slideLayout" Target="../slideLayouts/slideLayout109.xml"/><Relationship Id="rId5" Type="http://schemas.openxmlformats.org/officeDocument/2006/relationships/slideLayout" Target="../slideLayouts/slideLayout103.xml"/><Relationship Id="rId10" Type="http://schemas.openxmlformats.org/officeDocument/2006/relationships/slideLayout" Target="../slideLayouts/slideLayout108.xml"/><Relationship Id="rId4" Type="http://schemas.openxmlformats.org/officeDocument/2006/relationships/slideLayout" Target="../slideLayouts/slideLayout102.xml"/><Relationship Id="rId9" Type="http://schemas.openxmlformats.org/officeDocument/2006/relationships/slideLayout" Target="../slideLayouts/slideLayout10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1" y="1723"/>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99D087AD-E558-4119-A51A-3A484165C68A}"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087" r:id="rId1"/>
    <p:sldLayoutId id="2147484019" r:id="rId2"/>
    <p:sldLayoutId id="2147484018" r:id="rId3"/>
    <p:sldLayoutId id="2147484017" r:id="rId4"/>
    <p:sldLayoutId id="2147484016" r:id="rId5"/>
    <p:sldLayoutId id="2147484015" r:id="rId6"/>
    <p:sldLayoutId id="2147484014" r:id="rId7"/>
    <p:sldLayoutId id="2147484013" r:id="rId8"/>
    <p:sldLayoutId id="2147484012" r:id="rId9"/>
    <p:sldLayoutId id="2147484011" r:id="rId10"/>
    <p:sldLayoutId id="2147484010"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Заголовок 2"/>
          <p:cNvSpPr>
            <a:spLocks noGrp="1"/>
          </p:cNvSpPr>
          <p:nvPr>
            <p:ph type="title"/>
          </p:nvPr>
        </p:nvSpPr>
        <p:spPr>
          <a:xfrm>
            <a:off x="457200" y="320675"/>
            <a:ext cx="7239000" cy="1143000"/>
          </a:xfrm>
          <a:prstGeom prst="rect">
            <a:avLst/>
          </a:prstGeom>
        </p:spPr>
        <p:txBody>
          <a:bodyPr vert="horz" lIns="45720" tIns="0" rIns="45720" bIns="0" anchor="b" anchorCtr="0">
            <a:normAutofit/>
          </a:bodyPr>
          <a:lstStyle>
            <a:extLst/>
          </a:lstStyle>
          <a:p>
            <a:r>
              <a:rPr lang="ru-RU" smtClean="0"/>
              <a:t>Образец заголовка</a:t>
            </a:r>
            <a:endParaRPr lang="en-US"/>
          </a:p>
        </p:txBody>
      </p:sp>
      <p:sp>
        <p:nvSpPr>
          <p:cNvPr id="13318" name="Текст 30"/>
          <p:cNvSpPr>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7" name="Дата 26"/>
          <p:cNvSpPr>
            <a:spLocks noGrp="1"/>
          </p:cNvSpPr>
          <p:nvPr>
            <p:ph type="dt" sz="half" idx="2"/>
          </p:nvPr>
        </p:nvSpPr>
        <p:spPr>
          <a:xfrm>
            <a:off x="4246563" y="6557963"/>
            <a:ext cx="2001837" cy="22701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63"/>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575" y="6556375"/>
            <a:ext cx="588963" cy="228600"/>
          </a:xfrm>
          <a:prstGeom prst="rect">
            <a:avLst/>
          </a:prstGeom>
        </p:spPr>
        <p:txBody>
          <a:bodyPr vert="horz" lIns="0" tIns="0" rIns="0" bIns="0" anchor="b"/>
          <a:lstStyle>
            <a:lvl1pPr algn="r" eaLnBrk="1" latinLnBrk="0" hangingPunct="1">
              <a:defRPr kumimoji="0" sz="1100" smtClean="0">
                <a:solidFill>
                  <a:schemeClr val="tx2"/>
                </a:solidFill>
              </a:defRPr>
            </a:lvl1pPr>
            <a:extLst/>
          </a:lstStyle>
          <a:p>
            <a:pPr>
              <a:defRPr/>
            </a:pPr>
            <a:fld id="{4716491D-2ADF-4389-833A-02D51C607498}"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088" r:id="rId1"/>
    <p:sldLayoutId id="2147484026" r:id="rId2"/>
    <p:sldLayoutId id="2147484089" r:id="rId3"/>
    <p:sldLayoutId id="2147484025" r:id="rId4"/>
    <p:sldLayoutId id="2147484024" r:id="rId5"/>
    <p:sldLayoutId id="2147484023" r:id="rId6"/>
    <p:sldLayoutId id="2147484022" r:id="rId7"/>
    <p:sldLayoutId id="2147484021" r:id="rId8"/>
    <p:sldLayoutId id="2147484090" r:id="rId9"/>
    <p:sldLayoutId id="2147484020" r:id="rId10"/>
    <p:sldLayoutId id="2147484091" r:id="rId11"/>
  </p:sldLayoutIdLst>
  <p:timing>
    <p:tnLst>
      <p:par>
        <p:cTn id="1" dur="indefinite" restart="never" nodeType="tmRoot"/>
      </p:par>
    </p:tnLst>
  </p:timing>
  <p:txStyles>
    <p:titleStyle>
      <a:lvl1pPr algn="l" rtl="0" fontAlgn="base">
        <a:spcBef>
          <a:spcPct val="0"/>
        </a:spcBef>
        <a:spcAft>
          <a:spcPct val="0"/>
        </a:spcAft>
        <a:defRPr sz="3800" b="1" kern="1200" cap="all">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latin typeface="+mj-lt"/>
          <a:ea typeface="+mj-ea"/>
          <a:cs typeface="+mj-cs"/>
        </a:defRPr>
      </a:lvl1pPr>
      <a:lvl2pPr algn="l" rtl="0" fontAlgn="base">
        <a:spcBef>
          <a:spcPct val="0"/>
        </a:spcBef>
        <a:spcAft>
          <a:spcPct val="0"/>
        </a:spcAft>
        <a:defRPr sz="3800" b="1">
          <a:solidFill>
            <a:schemeClr val="tx1"/>
          </a:solidFill>
          <a:latin typeface="Trebuchet MS" pitchFamily="34" charset="0"/>
        </a:defRPr>
      </a:lvl2pPr>
      <a:lvl3pPr algn="l" rtl="0" fontAlgn="base">
        <a:spcBef>
          <a:spcPct val="0"/>
        </a:spcBef>
        <a:spcAft>
          <a:spcPct val="0"/>
        </a:spcAft>
        <a:defRPr sz="3800" b="1">
          <a:solidFill>
            <a:schemeClr val="tx1"/>
          </a:solidFill>
          <a:latin typeface="Trebuchet MS" pitchFamily="34" charset="0"/>
        </a:defRPr>
      </a:lvl3pPr>
      <a:lvl4pPr algn="l" rtl="0" fontAlgn="base">
        <a:spcBef>
          <a:spcPct val="0"/>
        </a:spcBef>
        <a:spcAft>
          <a:spcPct val="0"/>
        </a:spcAft>
        <a:defRPr sz="3800" b="1">
          <a:solidFill>
            <a:schemeClr val="tx1"/>
          </a:solidFill>
          <a:latin typeface="Trebuchet MS" pitchFamily="34" charset="0"/>
        </a:defRPr>
      </a:lvl4pPr>
      <a:lvl5pPr algn="l" rtl="0" fontAlgn="base">
        <a:spcBef>
          <a:spcPct val="0"/>
        </a:spcBef>
        <a:spcAft>
          <a:spcPct val="0"/>
        </a:spcAft>
        <a:defRPr sz="3800" b="1">
          <a:solidFill>
            <a:schemeClr val="tx1"/>
          </a:solidFill>
          <a:latin typeface="Trebuchet MS" pitchFamily="34" charset="0"/>
        </a:defRPr>
      </a:lvl5pPr>
      <a:lvl6pPr marL="457200" algn="l" rtl="0" fontAlgn="base">
        <a:spcBef>
          <a:spcPct val="0"/>
        </a:spcBef>
        <a:spcAft>
          <a:spcPct val="0"/>
        </a:spcAft>
        <a:defRPr sz="3800" b="1">
          <a:solidFill>
            <a:schemeClr val="tx1"/>
          </a:solidFill>
          <a:latin typeface="Trebuchet MS" pitchFamily="34" charset="0"/>
        </a:defRPr>
      </a:lvl6pPr>
      <a:lvl7pPr marL="914400" algn="l" rtl="0" fontAlgn="base">
        <a:spcBef>
          <a:spcPct val="0"/>
        </a:spcBef>
        <a:spcAft>
          <a:spcPct val="0"/>
        </a:spcAft>
        <a:defRPr sz="3800" b="1">
          <a:solidFill>
            <a:schemeClr val="tx1"/>
          </a:solidFill>
          <a:latin typeface="Trebuchet MS" pitchFamily="34" charset="0"/>
        </a:defRPr>
      </a:lvl7pPr>
      <a:lvl8pPr marL="1371600" algn="l" rtl="0" fontAlgn="base">
        <a:spcBef>
          <a:spcPct val="0"/>
        </a:spcBef>
        <a:spcAft>
          <a:spcPct val="0"/>
        </a:spcAft>
        <a:defRPr sz="3800" b="1">
          <a:solidFill>
            <a:schemeClr val="tx1"/>
          </a:solidFill>
          <a:latin typeface="Trebuchet MS" pitchFamily="34" charset="0"/>
        </a:defRPr>
      </a:lvl8pPr>
      <a:lvl9pPr marL="1828800" algn="l" rtl="0" fontAlgn="base">
        <a:spcBef>
          <a:spcPct val="0"/>
        </a:spcBef>
        <a:spcAft>
          <a:spcPct val="0"/>
        </a:spcAft>
        <a:defRPr sz="3800" b="1">
          <a:solidFill>
            <a:schemeClr val="tx1"/>
          </a:solidFill>
          <a:latin typeface="Trebuchet MS" pitchFamily="34" charset="0"/>
        </a:defRPr>
      </a:lvl9pPr>
      <a:extLst/>
    </p:titleStyle>
    <p:bodyStyle>
      <a:lvl1pPr marL="273050" indent="-273050" algn="l" rtl="0" fontAlgn="base">
        <a:spcBef>
          <a:spcPts val="600"/>
        </a:spcBef>
        <a:spcAft>
          <a:spcPct val="0"/>
        </a:spcAft>
        <a:buClr>
          <a:schemeClr val="tx2"/>
        </a:buClr>
        <a:buSzPct val="73000"/>
        <a:buFont typeface="Wingdings 2" pitchFamily="18" charset="2"/>
        <a:buChar char=""/>
        <a:defRPr sz="2600" kern="1200">
          <a:solidFill>
            <a:schemeClr val="tx1"/>
          </a:solidFill>
          <a:latin typeface="+mn-lt"/>
          <a:ea typeface="+mn-ea"/>
          <a:cs typeface="+mn-cs"/>
        </a:defRPr>
      </a:lvl1pPr>
      <a:lvl2pPr marL="520700" indent="-228600" algn="l" rtl="0" fontAlgn="base">
        <a:spcBef>
          <a:spcPts val="500"/>
        </a:spcBef>
        <a:spcAft>
          <a:spcPct val="0"/>
        </a:spcAft>
        <a:buClr>
          <a:srgbClr val="F9B639"/>
        </a:buClr>
        <a:buSzPct val="80000"/>
        <a:buFont typeface="Wingdings 2" pitchFamily="18" charset="2"/>
        <a:buChar char=""/>
        <a:defRPr sz="2300" kern="1200">
          <a:solidFill>
            <a:srgbClr val="6C6C6C"/>
          </a:solidFill>
          <a:latin typeface="+mn-lt"/>
          <a:ea typeface="+mn-ea"/>
          <a:cs typeface="+mn-cs"/>
        </a:defRPr>
      </a:lvl2pPr>
      <a:lvl3pPr marL="758825" indent="-228600" algn="l" rtl="0" fontAlgn="base">
        <a:spcBef>
          <a:spcPts val="400"/>
        </a:spcBef>
        <a:spcAft>
          <a:spcPct val="0"/>
        </a:spcAft>
        <a:buClr>
          <a:srgbClr val="F9B639"/>
        </a:buClr>
        <a:buSzPct val="60000"/>
        <a:buFont typeface="Wingdings" pitchFamily="2" charset="2"/>
        <a:buChar char=""/>
        <a:defRPr sz="2000" kern="1200">
          <a:solidFill>
            <a:schemeClr val="tx1"/>
          </a:solidFill>
          <a:latin typeface="+mn-lt"/>
          <a:ea typeface="+mn-ea"/>
          <a:cs typeface="+mn-cs"/>
        </a:defRPr>
      </a:lvl3pPr>
      <a:lvl4pPr marL="1004888" indent="-228600" algn="l" rtl="0" fontAlgn="base">
        <a:spcBef>
          <a:spcPct val="20000"/>
        </a:spcBef>
        <a:spcAft>
          <a:spcPct val="0"/>
        </a:spcAft>
        <a:buClr>
          <a:srgbClr val="F9B639"/>
        </a:buClr>
        <a:buSzPct val="80000"/>
        <a:buFont typeface="Wingdings 2" pitchFamily="18" charset="2"/>
        <a:buChar char=""/>
        <a:defRPr sz="2000" kern="1200">
          <a:solidFill>
            <a:srgbClr val="6C6C6C"/>
          </a:solidFill>
          <a:latin typeface="+mn-lt"/>
          <a:ea typeface="+mn-ea"/>
          <a:cs typeface="+mn-cs"/>
        </a:defRPr>
      </a:lvl4pPr>
      <a:lvl5pPr marL="1279525" indent="-228600" algn="l" rtl="0" fontAlgn="base">
        <a:spcBef>
          <a:spcPts val="400"/>
        </a:spcBef>
        <a:spcAft>
          <a:spcPct val="0"/>
        </a:spcAft>
        <a:buClr>
          <a:srgbClr val="F9B639"/>
        </a:buClr>
        <a:buSzPct val="70000"/>
        <a:buFont typeface="Wingdings" pitchFamily="2" charset="2"/>
        <a:buChar char=""/>
        <a:defRPr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5602" name="Picture 36"/>
          <p:cNvPicPr>
            <a:picLocks noChangeAspect="1"/>
          </p:cNvPicPr>
          <p:nvPr userDrawn="1"/>
        </p:nvPicPr>
        <p:blipFill>
          <a:blip r:embed="rId13"/>
          <a:srcRect/>
          <a:stretch>
            <a:fillRect/>
          </a:stretch>
        </p:blipFill>
        <p:spPr bwMode="auto">
          <a:xfrm>
            <a:off x="0" y="0"/>
            <a:ext cx="9144000" cy="6858000"/>
          </a:xfrm>
          <a:prstGeom prst="rect">
            <a:avLst/>
          </a:prstGeom>
          <a:noFill/>
          <a:ln w="9525">
            <a:noFill/>
            <a:miter lim="800000"/>
            <a:headEnd/>
            <a:tailEnd/>
          </a:ln>
        </p:spPr>
      </p:pic>
      <p:sp>
        <p:nvSpPr>
          <p:cNvPr id="25603" name="Text Placeholder 2"/>
          <p:cNvSpPr>
            <a:spLocks noGrp="1"/>
          </p:cNvSpPr>
          <p:nvPr>
            <p:ph type="body" idx="1"/>
          </p:nvPr>
        </p:nvSpPr>
        <p:spPr bwMode="auto">
          <a:xfrm>
            <a:off x="646113" y="1287463"/>
            <a:ext cx="7869237" cy="48895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smtClean="0">
                <a:solidFill>
                  <a:prstClr val="black">
                    <a:tint val="75000"/>
                  </a:prstClr>
                </a:solidFill>
                <a:latin typeface="Calibri"/>
              </a:defRPr>
            </a:lvl1pPr>
          </a:lstStyle>
          <a:p>
            <a:pPr>
              <a:defRPr/>
            </a:pPr>
            <a:fld id="{A68D2D53-3A29-4356-A396-896955D243CE}" type="datetimeFigureOut">
              <a:rPr lang="en-US"/>
              <a:pPr>
                <a:defRPr/>
              </a:pPr>
              <a:t>4/12/2018</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Calibri"/>
              </a:defRPr>
            </a:lvl1pPr>
          </a:lstStyle>
          <a:p>
            <a:pPr>
              <a:defRPr/>
            </a:pPr>
            <a:fld id="{314B5004-F4C7-44A7-8F56-20870216AD5C}" type="slidenum">
              <a:rPr lang="en-US"/>
              <a:pPr>
                <a:defRPr/>
              </a:pPr>
              <a:t>‹#›</a:t>
            </a:fld>
            <a:endParaRPr lang="en-US"/>
          </a:p>
        </p:txBody>
      </p:sp>
      <p:sp>
        <p:nvSpPr>
          <p:cNvPr id="25607" name="Title Placeholder 1"/>
          <p:cNvSpPr>
            <a:spLocks noGrp="1"/>
          </p:cNvSpPr>
          <p:nvPr>
            <p:ph type="title"/>
          </p:nvPr>
        </p:nvSpPr>
        <p:spPr bwMode="auto">
          <a:xfrm>
            <a:off x="646113" y="163513"/>
            <a:ext cx="7869237" cy="9985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092" r:id="rId1"/>
    <p:sldLayoutId id="2147484093" r:id="rId2"/>
    <p:sldLayoutId id="2147484094" r:id="rId3"/>
    <p:sldLayoutId id="2147484095" r:id="rId4"/>
    <p:sldLayoutId id="2147484096" r:id="rId5"/>
    <p:sldLayoutId id="2147484097" r:id="rId6"/>
    <p:sldLayoutId id="2147484098" r:id="rId7"/>
    <p:sldLayoutId id="2147484099" r:id="rId8"/>
    <p:sldLayoutId id="2147484100" r:id="rId9"/>
    <p:sldLayoutId id="2147484101" r:id="rId10"/>
    <p:sldLayoutId id="2147484102" r:id="rId11"/>
  </p:sldLayoutIdLst>
  <p:timing>
    <p:tnLst>
      <p:par>
        <p:cTn id="1" dur="indefinite" restart="never" nodeType="tmRoot"/>
      </p:par>
    </p:tnLst>
  </p:timing>
  <p:txStyles>
    <p:titleStyle>
      <a:lvl1pPr algn="l" rtl="0" fontAlgn="base">
        <a:lnSpc>
          <a:spcPct val="90000"/>
        </a:lnSpc>
        <a:spcBef>
          <a:spcPct val="0"/>
        </a:spcBef>
        <a:spcAft>
          <a:spcPct val="0"/>
        </a:spcAft>
        <a:defRPr sz="4000" kern="1200">
          <a:solidFill>
            <a:schemeClr val="tx1"/>
          </a:solidFill>
          <a:latin typeface="+mn-lt"/>
          <a:ea typeface="+mj-ea"/>
          <a:cs typeface="+mj-cs"/>
        </a:defRPr>
      </a:lvl1pPr>
      <a:lvl2pPr algn="l" rtl="0" fontAlgn="base">
        <a:lnSpc>
          <a:spcPct val="90000"/>
        </a:lnSpc>
        <a:spcBef>
          <a:spcPct val="0"/>
        </a:spcBef>
        <a:spcAft>
          <a:spcPct val="0"/>
        </a:spcAft>
        <a:defRPr sz="4000">
          <a:solidFill>
            <a:schemeClr val="tx1"/>
          </a:solidFill>
          <a:latin typeface="Calibri" pitchFamily="34" charset="0"/>
        </a:defRPr>
      </a:lvl2pPr>
      <a:lvl3pPr algn="l" rtl="0" fontAlgn="base">
        <a:lnSpc>
          <a:spcPct val="90000"/>
        </a:lnSpc>
        <a:spcBef>
          <a:spcPct val="0"/>
        </a:spcBef>
        <a:spcAft>
          <a:spcPct val="0"/>
        </a:spcAft>
        <a:defRPr sz="4000">
          <a:solidFill>
            <a:schemeClr val="tx1"/>
          </a:solidFill>
          <a:latin typeface="Calibri" pitchFamily="34" charset="0"/>
        </a:defRPr>
      </a:lvl3pPr>
      <a:lvl4pPr algn="l" rtl="0" fontAlgn="base">
        <a:lnSpc>
          <a:spcPct val="90000"/>
        </a:lnSpc>
        <a:spcBef>
          <a:spcPct val="0"/>
        </a:spcBef>
        <a:spcAft>
          <a:spcPct val="0"/>
        </a:spcAft>
        <a:defRPr sz="4000">
          <a:solidFill>
            <a:schemeClr val="tx1"/>
          </a:solidFill>
          <a:latin typeface="Calibri" pitchFamily="34" charset="0"/>
        </a:defRPr>
      </a:lvl4pPr>
      <a:lvl5pPr algn="l" rtl="0" fontAlgn="base">
        <a:lnSpc>
          <a:spcPct val="90000"/>
        </a:lnSpc>
        <a:spcBef>
          <a:spcPct val="0"/>
        </a:spcBef>
        <a:spcAft>
          <a:spcPct val="0"/>
        </a:spcAft>
        <a:defRPr sz="4000">
          <a:solidFill>
            <a:schemeClr val="tx1"/>
          </a:solidFill>
          <a:latin typeface="Calibri" pitchFamily="34" charset="0"/>
        </a:defRPr>
      </a:lvl5pPr>
      <a:lvl6pPr marL="457200" algn="l" rtl="0" fontAlgn="base">
        <a:lnSpc>
          <a:spcPct val="90000"/>
        </a:lnSpc>
        <a:spcBef>
          <a:spcPct val="0"/>
        </a:spcBef>
        <a:spcAft>
          <a:spcPct val="0"/>
        </a:spcAft>
        <a:defRPr sz="4000">
          <a:solidFill>
            <a:schemeClr val="tx1"/>
          </a:solidFill>
          <a:latin typeface="Calibri" pitchFamily="34" charset="0"/>
        </a:defRPr>
      </a:lvl6pPr>
      <a:lvl7pPr marL="914400" algn="l" rtl="0" fontAlgn="base">
        <a:lnSpc>
          <a:spcPct val="90000"/>
        </a:lnSpc>
        <a:spcBef>
          <a:spcPct val="0"/>
        </a:spcBef>
        <a:spcAft>
          <a:spcPct val="0"/>
        </a:spcAft>
        <a:defRPr sz="4000">
          <a:solidFill>
            <a:schemeClr val="tx1"/>
          </a:solidFill>
          <a:latin typeface="Calibri" pitchFamily="34" charset="0"/>
        </a:defRPr>
      </a:lvl7pPr>
      <a:lvl8pPr marL="1371600" algn="l" rtl="0" fontAlgn="base">
        <a:lnSpc>
          <a:spcPct val="90000"/>
        </a:lnSpc>
        <a:spcBef>
          <a:spcPct val="0"/>
        </a:spcBef>
        <a:spcAft>
          <a:spcPct val="0"/>
        </a:spcAft>
        <a:defRPr sz="4000">
          <a:solidFill>
            <a:schemeClr val="tx1"/>
          </a:solidFill>
          <a:latin typeface="Calibri" pitchFamily="34" charset="0"/>
        </a:defRPr>
      </a:lvl8pPr>
      <a:lvl9pPr marL="1828800" algn="l" rtl="0" fontAlgn="base">
        <a:lnSpc>
          <a:spcPct val="90000"/>
        </a:lnSpc>
        <a:spcBef>
          <a:spcPct val="0"/>
        </a:spcBef>
        <a:spcAft>
          <a:spcPct val="0"/>
        </a:spcAft>
        <a:defRPr sz="4000">
          <a:solidFill>
            <a:schemeClr val="tx1"/>
          </a:solidFill>
          <a:latin typeface="Calibri"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37893"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chemeClr val="accent1">
                    <a:shade val="75000"/>
                  </a:schemeClr>
                </a:solidFill>
              </a:defRPr>
            </a:lvl1pPr>
          </a:lstStyle>
          <a:p>
            <a:pPr>
              <a:defRPr/>
            </a:pPr>
            <a:fld id="{454BD8FB-F50D-4E4D-AA21-BCD9A0C5BF03}"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4103" r:id="rId1"/>
    <p:sldLayoutId id="2147484104" r:id="rId2"/>
    <p:sldLayoutId id="2147484105" r:id="rId3"/>
    <p:sldLayoutId id="2147484029" r:id="rId4"/>
    <p:sldLayoutId id="2147484106" r:id="rId5"/>
    <p:sldLayoutId id="2147484028" r:id="rId6"/>
    <p:sldLayoutId id="2147484107" r:id="rId7"/>
    <p:sldLayoutId id="2147484108" r:id="rId8"/>
    <p:sldLayoutId id="2147484109" r:id="rId9"/>
    <p:sldLayoutId id="2147484027" r:id="rId10"/>
    <p:sldLayoutId id="2147484110" r:id="rId11"/>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5018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5018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rgbClr val="696464"/>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rgbClr val="696464"/>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A6B077E8-83B2-445F-86DA-845AAEE4E2E1}"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111" r:id="rId1"/>
    <p:sldLayoutId id="2147484036" r:id="rId2"/>
    <p:sldLayoutId id="2147484112" r:id="rId3"/>
    <p:sldLayoutId id="2147484035" r:id="rId4"/>
    <p:sldLayoutId id="2147484034" r:id="rId5"/>
    <p:sldLayoutId id="2147484033" r:id="rId6"/>
    <p:sldLayoutId id="2147484032" r:id="rId7"/>
    <p:sldLayoutId id="2147484113" r:id="rId8"/>
    <p:sldLayoutId id="2147484114" r:id="rId9"/>
    <p:sldLayoutId id="2147484031" r:id="rId10"/>
    <p:sldLayoutId id="2147484030" r:id="rId11"/>
  </p:sldLayoutIdLst>
  <p:timing>
    <p:tnLst>
      <p:par>
        <p:cTn id="1" dur="indefinite" restart="never" nodeType="tmRoot"/>
      </p:par>
    </p:tnLst>
  </p:timing>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Calibri" pitchFamily="34" charset="0"/>
        </a:defRPr>
      </a:lvl2pPr>
      <a:lvl3pPr algn="l" rtl="0" fontAlgn="base">
        <a:spcBef>
          <a:spcPct val="0"/>
        </a:spcBef>
        <a:spcAft>
          <a:spcPct val="0"/>
        </a:spcAft>
        <a:defRPr sz="4000">
          <a:solidFill>
            <a:schemeClr val="tx2"/>
          </a:solidFill>
          <a:latin typeface="Calibri" pitchFamily="34" charset="0"/>
        </a:defRPr>
      </a:lvl3pPr>
      <a:lvl4pPr algn="l" rtl="0" fontAlgn="base">
        <a:spcBef>
          <a:spcPct val="0"/>
        </a:spcBef>
        <a:spcAft>
          <a:spcPct val="0"/>
        </a:spcAft>
        <a:defRPr sz="4000">
          <a:solidFill>
            <a:schemeClr val="tx2"/>
          </a:solidFill>
          <a:latin typeface="Calibri" pitchFamily="34" charset="0"/>
        </a:defRPr>
      </a:lvl4pPr>
      <a:lvl5pPr algn="l" rtl="0" fontAlgn="base">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fontAlgn="base">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6246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rgbClr val="3891A7">
                    <a:shade val="75000"/>
                  </a:srgb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rgbClr val="3891A7">
                    <a:shade val="75000"/>
                  </a:srgb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rgbClr val="3891A7">
                    <a:shade val="75000"/>
                  </a:srgbClr>
                </a:solidFill>
              </a:defRPr>
            </a:lvl1pPr>
          </a:lstStyle>
          <a:p>
            <a:pPr>
              <a:defRPr/>
            </a:pPr>
            <a:fld id="{440AC6BF-D5C0-46C4-8126-46FCB2AAF396}"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4115" r:id="rId1"/>
    <p:sldLayoutId id="2147484116" r:id="rId2"/>
    <p:sldLayoutId id="2147484117" r:id="rId3"/>
    <p:sldLayoutId id="2147484039" r:id="rId4"/>
    <p:sldLayoutId id="2147484118" r:id="rId5"/>
    <p:sldLayoutId id="2147484038" r:id="rId6"/>
    <p:sldLayoutId id="2147484119" r:id="rId7"/>
    <p:sldLayoutId id="2147484120" r:id="rId8"/>
    <p:sldLayoutId id="2147484121" r:id="rId9"/>
    <p:sldLayoutId id="2147484037" r:id="rId10"/>
    <p:sldLayoutId id="2147484122" r:id="rId11"/>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74756"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74757"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rgbClr val="1F497D">
                    <a:shade val="90000"/>
                  </a:srgbClr>
                </a:solidFill>
              </a:defRPr>
            </a:lvl1pPr>
          </a:lstStyle>
          <a:p>
            <a:pPr>
              <a:defRPr/>
            </a:pPr>
            <a:fld id="{076D6D9F-2DF8-4E5F-96FA-0FF56FDDF66A}" type="slidenum">
              <a:rPr lang="ru-RU"/>
              <a:pPr>
                <a:defRPr/>
              </a:pPr>
              <a:t>‹#›</a:t>
            </a:fld>
            <a:endParaRPr lang="ru-RU"/>
          </a:p>
        </p:txBody>
      </p:sp>
      <p:grpSp>
        <p:nvGrpSpPr>
          <p:cNvPr id="74761"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4123" r:id="rId1"/>
    <p:sldLayoutId id="2147484047" r:id="rId2"/>
    <p:sldLayoutId id="2147484124" r:id="rId3"/>
    <p:sldLayoutId id="2147484046" r:id="rId4"/>
    <p:sldLayoutId id="2147484045" r:id="rId5"/>
    <p:sldLayoutId id="2147484044" r:id="rId6"/>
    <p:sldLayoutId id="2147484043" r:id="rId7"/>
    <p:sldLayoutId id="2147484042" r:id="rId8"/>
    <p:sldLayoutId id="2147484125" r:id="rId9"/>
    <p:sldLayoutId id="2147484041" r:id="rId10"/>
    <p:sldLayoutId id="2147484040" r:id="rId11"/>
  </p:sldLayoutIdLst>
  <p:timing>
    <p:tnLst>
      <p:par>
        <p:cTn id="1" dur="indefinite" restart="never" nodeType="tmRoot"/>
      </p:par>
    </p:tnLst>
  </p:timing>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9BBB5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9BBB5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8064A2"/>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8704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rgbClr val="E7DEC9">
                    <a:shade val="50000"/>
                    <a:satMod val="200000"/>
                  </a:srgb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rgbClr val="E7DEC9">
                    <a:shade val="50000"/>
                    <a:satMod val="200000"/>
                  </a:srgb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smtClean="0">
                <a:solidFill>
                  <a:srgbClr val="E7DEC9">
                    <a:shade val="50000"/>
                    <a:satMod val="200000"/>
                  </a:srgbClr>
                </a:solidFill>
                <a:effectLst/>
              </a:defRPr>
            </a:lvl1pPr>
            <a:extLst/>
          </a:lstStyle>
          <a:p>
            <a:pPr>
              <a:defRPr/>
            </a:pPr>
            <a:fld id="{1DDD9551-6E62-4509-B3A4-A1649045F8B5}" type="slidenum">
              <a:rPr lang="ru-RU"/>
              <a:pPr>
                <a:defRPr/>
              </a:pPr>
              <a:t>‹#›</a:t>
            </a:fld>
            <a:endParaRPr 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4126" r:id="rId1"/>
    <p:sldLayoutId id="2147484052" r:id="rId2"/>
    <p:sldLayoutId id="2147484127" r:id="rId3"/>
    <p:sldLayoutId id="2147484051" r:id="rId4"/>
    <p:sldLayoutId id="2147484128" r:id="rId5"/>
    <p:sldLayoutId id="2147484050" r:id="rId6"/>
    <p:sldLayoutId id="2147484129" r:id="rId7"/>
    <p:sldLayoutId id="2147484130" r:id="rId8"/>
    <p:sldLayoutId id="2147484131" r:id="rId9"/>
    <p:sldLayoutId id="2147484049" r:id="rId10"/>
    <p:sldLayoutId id="2147484048" r:id="rId11"/>
  </p:sldLayoutIdLst>
  <p:timing>
    <p:tnLst>
      <p:par>
        <p:cTn id="1" dur="indefinite" restart="never" nodeType="tmRoot"/>
      </p:par>
    </p:tnLst>
  </p:timing>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Corbel" pitchFamily="34" charset="0"/>
        </a:defRPr>
      </a:lvl2pPr>
      <a:lvl3pPr algn="l" rtl="0" fontAlgn="base">
        <a:spcBef>
          <a:spcPct val="0"/>
        </a:spcBef>
        <a:spcAft>
          <a:spcPct val="0"/>
        </a:spcAft>
        <a:defRPr sz="4300">
          <a:solidFill>
            <a:srgbClr val="572314"/>
          </a:solidFill>
          <a:latin typeface="Corbel" pitchFamily="34" charset="0"/>
        </a:defRPr>
      </a:lvl3pPr>
      <a:lvl4pPr algn="l" rtl="0" fontAlgn="base">
        <a:spcBef>
          <a:spcPct val="0"/>
        </a:spcBef>
        <a:spcAft>
          <a:spcPct val="0"/>
        </a:spcAft>
        <a:defRPr sz="4300">
          <a:solidFill>
            <a:srgbClr val="572314"/>
          </a:solidFill>
          <a:latin typeface="Corbel" pitchFamily="34" charset="0"/>
        </a:defRPr>
      </a:lvl4pPr>
      <a:lvl5pPr algn="l" rtl="0" fontAlgn="base">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99333"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rgbClr val="3891A7">
                    <a:shade val="75000"/>
                  </a:srgb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rgbClr val="3891A7">
                    <a:shade val="75000"/>
                  </a:srgb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rgbClr val="3891A7">
                    <a:shade val="75000"/>
                  </a:srgbClr>
                </a:solidFill>
              </a:defRPr>
            </a:lvl1pPr>
          </a:lstStyle>
          <a:p>
            <a:pPr>
              <a:defRPr/>
            </a:pPr>
            <a:fld id="{F7F10942-1328-4544-8F54-3BD71138A62C}"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4132" r:id="rId1"/>
    <p:sldLayoutId id="2147484133" r:id="rId2"/>
    <p:sldLayoutId id="2147484055" r:id="rId3"/>
    <p:sldLayoutId id="2147484134" r:id="rId4"/>
    <p:sldLayoutId id="2147484054" r:id="rId5"/>
    <p:sldLayoutId id="2147484135" r:id="rId6"/>
    <p:sldLayoutId id="2147484136" r:id="rId7"/>
    <p:sldLayoutId id="2147484137" r:id="rId8"/>
    <p:sldLayoutId id="2147484053" r:id="rId9"/>
    <p:sldLayoutId id="2147484138" r:id="rId10"/>
  </p:sldLayoutIdLst>
  <p:timing>
    <p:tnLst>
      <p:par>
        <p:cTn id="1" dur="indefinite" restart="never" nodeType="tmRoot"/>
      </p:par>
    </p:tnLst>
  </p:timing>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solidFill>
                <a:prstClr val="black"/>
              </a:solidFill>
              <a:latin typeface="Constantia"/>
            </a:endParaRPr>
          </a:p>
        </p:txBody>
      </p:sp>
      <p:sp>
        <p:nvSpPr>
          <p:cNvPr id="111620"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111621"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rgbClr val="1F497D">
                    <a:shade val="90000"/>
                  </a:srgb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rgbClr val="1F497D">
                    <a:shade val="90000"/>
                  </a:srgbClr>
                </a:solidFill>
              </a:defRPr>
            </a:lvl1pPr>
          </a:lstStyle>
          <a:p>
            <a:pPr>
              <a:defRPr/>
            </a:pPr>
            <a:fld id="{151386C9-FA1B-4EE7-B964-251368C4ACA8}" type="slidenum">
              <a:rPr lang="ru-RU"/>
              <a:pPr>
                <a:defRPr/>
              </a:pPr>
              <a:t>‹#›</a:t>
            </a:fld>
            <a:endParaRPr lang="ru-RU"/>
          </a:p>
        </p:txBody>
      </p:sp>
      <p:grpSp>
        <p:nvGrpSpPr>
          <p:cNvPr id="111625"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4139" r:id="rId1"/>
    <p:sldLayoutId id="2147484063" r:id="rId2"/>
    <p:sldLayoutId id="2147484140" r:id="rId3"/>
    <p:sldLayoutId id="2147484062" r:id="rId4"/>
    <p:sldLayoutId id="2147484061" r:id="rId5"/>
    <p:sldLayoutId id="2147484060" r:id="rId6"/>
    <p:sldLayoutId id="2147484059" r:id="rId7"/>
    <p:sldLayoutId id="2147484058" r:id="rId8"/>
    <p:sldLayoutId id="2147484141" r:id="rId9"/>
    <p:sldLayoutId id="2147484057" r:id="rId10"/>
    <p:sldLayoutId id="2147484056" r:id="rId11"/>
  </p:sldLayoutIdLst>
  <p:timing>
    <p:tnLst>
      <p:par>
        <p:cTn id="1" dur="indefinite" restart="never" nodeType="tmRoot"/>
      </p:par>
    </p:tnLst>
  </p:timing>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9BBB5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9BBB5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8064A2"/>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5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5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8.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79.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00.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45.xml"/><Relationship Id="rId4" Type="http://schemas.openxmlformats.org/officeDocument/2006/relationships/image" Target="../media/image35.jpeg"/></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7" name="Picture 5"/>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37218" name="Title 1"/>
          <p:cNvSpPr txBox="1">
            <a:spLocks/>
          </p:cNvSpPr>
          <p:nvPr/>
        </p:nvSpPr>
        <p:spPr bwMode="auto">
          <a:xfrm>
            <a:off x="107950" y="1268413"/>
            <a:ext cx="8640763" cy="1390650"/>
          </a:xfrm>
          <a:prstGeom prst="rect">
            <a:avLst/>
          </a:prstGeom>
          <a:noFill/>
          <a:ln w="9525">
            <a:noFill/>
            <a:miter lim="800000"/>
            <a:headEnd/>
            <a:tailEnd/>
          </a:ln>
        </p:spPr>
        <p:txBody>
          <a:bodyPr anchor="b"/>
          <a:lstStyle/>
          <a:p>
            <a:pPr algn="ctr">
              <a:lnSpc>
                <a:spcPct val="90000"/>
              </a:lnSpc>
            </a:pPr>
            <a:r>
              <a:rPr lang="ru-RU" sz="3200" b="1" dirty="0">
                <a:solidFill>
                  <a:srgbClr val="0000FF"/>
                </a:solidFill>
              </a:rPr>
              <a:t>5-мавзу </a:t>
            </a:r>
            <a:r>
              <a:rPr lang="ru-RU" sz="3200" b="1" dirty="0" err="1">
                <a:solidFill>
                  <a:srgbClr val="0000FF"/>
                </a:solidFill>
              </a:rPr>
              <a:t>Мева-сабзавотларни</a:t>
            </a:r>
            <a:r>
              <a:rPr lang="ru-RU" sz="3200" b="1" dirty="0">
                <a:solidFill>
                  <a:srgbClr val="0000FF"/>
                </a:solidFill>
              </a:rPr>
              <a:t> </a:t>
            </a:r>
            <a:r>
              <a:rPr lang="ru-RU" sz="3200" b="1" dirty="0" err="1">
                <a:solidFill>
                  <a:srgbClr val="0000FF"/>
                </a:solidFill>
              </a:rPr>
              <a:t>сақлашнинг</a:t>
            </a:r>
            <a:r>
              <a:rPr lang="ru-RU" sz="3200" b="1" dirty="0">
                <a:solidFill>
                  <a:srgbClr val="0000FF"/>
                </a:solidFill>
              </a:rPr>
              <a:t> </a:t>
            </a:r>
            <a:r>
              <a:rPr lang="ru-RU" sz="3200" b="1" dirty="0" err="1">
                <a:solidFill>
                  <a:srgbClr val="0000FF"/>
                </a:solidFill>
              </a:rPr>
              <a:t>истиқболли</a:t>
            </a:r>
            <a:r>
              <a:rPr lang="ru-RU" sz="3200" b="1" dirty="0">
                <a:solidFill>
                  <a:srgbClr val="0000FF"/>
                </a:solidFill>
              </a:rPr>
              <a:t> </a:t>
            </a:r>
            <a:r>
              <a:rPr lang="ru-RU" sz="3200" b="1" dirty="0" err="1">
                <a:solidFill>
                  <a:srgbClr val="0000FF"/>
                </a:solidFill>
              </a:rPr>
              <a:t>усуллари</a:t>
            </a:r>
            <a:r>
              <a:rPr lang="ru-RU" sz="3200" b="1" dirty="0">
                <a:solidFill>
                  <a:srgbClr val="0000FF"/>
                </a:solidFill>
              </a:rPr>
              <a:t>. </a:t>
            </a:r>
            <a:r>
              <a:rPr lang="ru-RU" sz="3200" b="1" dirty="0" err="1">
                <a:solidFill>
                  <a:srgbClr val="0000FF"/>
                </a:solidFill>
              </a:rPr>
              <a:t>Такомиллаштирилган</a:t>
            </a:r>
            <a:r>
              <a:rPr lang="ru-RU" sz="3200" b="1" dirty="0">
                <a:solidFill>
                  <a:srgbClr val="0000FF"/>
                </a:solidFill>
              </a:rPr>
              <a:t> </a:t>
            </a:r>
            <a:r>
              <a:rPr lang="ru-RU" sz="3200" b="1" dirty="0" err="1">
                <a:solidFill>
                  <a:srgbClr val="0000FF"/>
                </a:solidFill>
              </a:rPr>
              <a:t>совутгичли</a:t>
            </a:r>
            <a:r>
              <a:rPr lang="ru-RU" sz="3200" b="1" dirty="0">
                <a:solidFill>
                  <a:srgbClr val="0000FF"/>
                </a:solidFill>
              </a:rPr>
              <a:t> </a:t>
            </a:r>
            <a:r>
              <a:rPr lang="ru-RU" sz="3200" b="1" dirty="0" err="1">
                <a:solidFill>
                  <a:srgbClr val="0000FF"/>
                </a:solidFill>
              </a:rPr>
              <a:t>омборлар</a:t>
            </a:r>
            <a:r>
              <a:rPr lang="ru-RU" sz="3200" b="1" dirty="0">
                <a:solidFill>
                  <a:srgbClr val="0000FF"/>
                </a:solidFill>
              </a:rPr>
              <a:t> </a:t>
            </a:r>
            <a:r>
              <a:rPr lang="ru-RU" sz="3200" b="1" dirty="0" err="1">
                <a:solidFill>
                  <a:srgbClr val="0000FF"/>
                </a:solidFill>
              </a:rPr>
              <a:t>ва</a:t>
            </a:r>
            <a:r>
              <a:rPr lang="ru-RU" sz="3200" b="1" dirty="0">
                <a:solidFill>
                  <a:srgbClr val="0000FF"/>
                </a:solidFill>
              </a:rPr>
              <a:t> </a:t>
            </a:r>
            <a:r>
              <a:rPr lang="ru-RU" sz="3200" b="1" dirty="0" err="1">
                <a:solidFill>
                  <a:srgbClr val="0000FF"/>
                </a:solidFill>
              </a:rPr>
              <a:t>вақтинчалик</a:t>
            </a:r>
            <a:r>
              <a:rPr lang="ru-RU" sz="3200" b="1" dirty="0">
                <a:solidFill>
                  <a:srgbClr val="0000FF"/>
                </a:solidFill>
              </a:rPr>
              <a:t> </a:t>
            </a:r>
            <a:r>
              <a:rPr lang="ru-RU" sz="3200" b="1" dirty="0" err="1">
                <a:solidFill>
                  <a:srgbClr val="0000FF"/>
                </a:solidFill>
              </a:rPr>
              <a:t>омборлар</a:t>
            </a:r>
            <a:r>
              <a:rPr lang="ru-RU" sz="3200" b="1" dirty="0">
                <a:solidFill>
                  <a:srgbClr val="0000FF"/>
                </a:solidFill>
              </a:rPr>
              <a:t>.</a:t>
            </a:r>
            <a:endParaRPr lang="en-US" sz="3200" b="1" dirty="0">
              <a:solidFill>
                <a:srgbClr val="0000FF"/>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Title 1"/>
          <p:cNvSpPr>
            <a:spLocks noGrp="1"/>
          </p:cNvSpPr>
          <p:nvPr>
            <p:ph type="title"/>
          </p:nvPr>
        </p:nvSpPr>
        <p:spPr/>
        <p:txBody>
          <a:bodyPr/>
          <a:lstStyle/>
          <a:p>
            <a:pPr algn="ctr"/>
            <a:r>
              <a:rPr lang="uz-Cyrl-UZ" smtClean="0"/>
              <a:t>Режа</a:t>
            </a:r>
            <a:endParaRPr lang="en-US" smtClean="0"/>
          </a:p>
        </p:txBody>
      </p:sp>
      <p:sp>
        <p:nvSpPr>
          <p:cNvPr id="138242" name="Прямоугольник 2"/>
          <p:cNvSpPr>
            <a:spLocks noChangeArrowheads="1"/>
          </p:cNvSpPr>
          <p:nvPr/>
        </p:nvSpPr>
        <p:spPr bwMode="auto">
          <a:xfrm>
            <a:off x="395288" y="981075"/>
            <a:ext cx="8208962" cy="3970318"/>
          </a:xfrm>
          <a:prstGeom prst="rect">
            <a:avLst/>
          </a:prstGeom>
          <a:noFill/>
          <a:ln w="9525">
            <a:noFill/>
            <a:miter lim="800000"/>
            <a:headEnd/>
            <a:tailEnd/>
          </a:ln>
        </p:spPr>
        <p:txBody>
          <a:bodyPr>
            <a:spAutoFit/>
          </a:bodyPr>
          <a:lstStyle/>
          <a:p>
            <a:pPr marL="342900" indent="-342900" algn="just">
              <a:buFontTx/>
              <a:buAutoNum type="arabicPeriod"/>
            </a:pPr>
            <a:r>
              <a:rPr lang="ru-RU" sz="2800" dirty="0" err="1" smtClean="0"/>
              <a:t>Мева-сабзавотларни</a:t>
            </a:r>
            <a:r>
              <a:rPr lang="ru-RU" sz="2800" dirty="0" smtClean="0"/>
              <a:t> </a:t>
            </a:r>
            <a:r>
              <a:rPr lang="ru-RU" sz="2800" dirty="0" err="1"/>
              <a:t>саклашнинг</a:t>
            </a:r>
            <a:r>
              <a:rPr lang="ru-RU" sz="2800" dirty="0"/>
              <a:t> </a:t>
            </a:r>
            <a:r>
              <a:rPr lang="ru-RU" sz="2800" dirty="0" err="1"/>
              <a:t>замонавий</a:t>
            </a:r>
            <a:r>
              <a:rPr lang="ru-RU" sz="2800" dirty="0"/>
              <a:t> </a:t>
            </a:r>
            <a:r>
              <a:rPr lang="ru-RU" sz="2800" dirty="0" err="1"/>
              <a:t>усуллари</a:t>
            </a:r>
            <a:r>
              <a:rPr lang="ru-RU" sz="2800" dirty="0"/>
              <a:t>. </a:t>
            </a:r>
          </a:p>
          <a:p>
            <a:pPr marL="342900" indent="-342900" algn="just">
              <a:buFontTx/>
              <a:buAutoNum type="arabicPeriod"/>
            </a:pPr>
            <a:r>
              <a:rPr lang="ru-RU" sz="2800" dirty="0" err="1" smtClean="0"/>
              <a:t>Такомиллашган</a:t>
            </a:r>
            <a:r>
              <a:rPr lang="ru-RU" sz="2800" dirty="0" smtClean="0"/>
              <a:t> </a:t>
            </a:r>
            <a:r>
              <a:rPr lang="ru-RU" sz="2800" dirty="0" err="1"/>
              <a:t>замонавий</a:t>
            </a:r>
            <a:r>
              <a:rPr lang="ru-RU" sz="2800" dirty="0"/>
              <a:t> </a:t>
            </a:r>
            <a:r>
              <a:rPr lang="ru-RU" sz="2800" dirty="0" err="1"/>
              <a:t>омборлар</a:t>
            </a:r>
            <a:r>
              <a:rPr lang="ru-RU" sz="2800" dirty="0"/>
              <a:t> </a:t>
            </a:r>
            <a:r>
              <a:rPr lang="ru-RU" sz="2800" dirty="0" err="1"/>
              <a:t>тўғрисида</a:t>
            </a:r>
            <a:r>
              <a:rPr lang="ru-RU" sz="2800" dirty="0"/>
              <a:t> </a:t>
            </a:r>
            <a:r>
              <a:rPr lang="ru-RU" sz="2800" dirty="0" err="1"/>
              <a:t>тушунча</a:t>
            </a:r>
            <a:r>
              <a:rPr lang="ru-RU" sz="2800" dirty="0"/>
              <a:t>. Вакуум </a:t>
            </a:r>
            <a:r>
              <a:rPr lang="ru-RU" sz="2800" dirty="0" err="1"/>
              <a:t>усулида</a:t>
            </a:r>
            <a:r>
              <a:rPr lang="ru-RU" sz="2800" dirty="0"/>
              <a:t> </a:t>
            </a:r>
            <a:r>
              <a:rPr lang="ru-RU" sz="2800" dirty="0" err="1"/>
              <a:t>мева-сабзавотларни</a:t>
            </a:r>
            <a:r>
              <a:rPr lang="ru-RU" sz="2800" dirty="0"/>
              <a:t> </a:t>
            </a:r>
            <a:r>
              <a:rPr lang="ru-RU" sz="2800" dirty="0" err="1"/>
              <a:t>сақлаш</a:t>
            </a:r>
            <a:r>
              <a:rPr lang="ru-RU" sz="2800" dirty="0"/>
              <a:t>. </a:t>
            </a:r>
          </a:p>
          <a:p>
            <a:pPr marL="342900" indent="-342900" algn="just">
              <a:buFontTx/>
              <a:buAutoNum type="arabicPeriod"/>
            </a:pPr>
            <a:r>
              <a:rPr lang="ru-RU" sz="2800" dirty="0" err="1" smtClean="0"/>
              <a:t>Такомиллаштирилган</a:t>
            </a:r>
            <a:r>
              <a:rPr lang="ru-RU" sz="2800" dirty="0" smtClean="0"/>
              <a:t> </a:t>
            </a:r>
            <a:r>
              <a:rPr lang="ru-RU" sz="2800" dirty="0" err="1"/>
              <a:t>совутгичли</a:t>
            </a:r>
            <a:r>
              <a:rPr lang="ru-RU" sz="2800" dirty="0"/>
              <a:t> </a:t>
            </a:r>
            <a:r>
              <a:rPr lang="ru-RU" sz="2800" dirty="0" err="1"/>
              <a:t>омборлар</a:t>
            </a:r>
            <a:r>
              <a:rPr lang="ru-RU" sz="2800" dirty="0"/>
              <a:t> </a:t>
            </a:r>
            <a:r>
              <a:rPr lang="ru-RU" sz="2800" dirty="0" err="1"/>
              <a:t>ва</a:t>
            </a:r>
            <a:r>
              <a:rPr lang="ru-RU" sz="2800" dirty="0"/>
              <a:t> </a:t>
            </a:r>
            <a:r>
              <a:rPr lang="ru-RU" sz="2800" dirty="0" err="1"/>
              <a:t>вактинчалик</a:t>
            </a:r>
            <a:r>
              <a:rPr lang="ru-RU" sz="2800" dirty="0"/>
              <a:t> </a:t>
            </a:r>
            <a:r>
              <a:rPr lang="ru-RU" sz="2800" dirty="0" err="1"/>
              <a:t>омборлар</a:t>
            </a:r>
            <a:r>
              <a:rPr lang="ru-RU" sz="2800" dirty="0"/>
              <a:t>. </a:t>
            </a:r>
            <a:r>
              <a:rPr lang="ru-RU" sz="2800" dirty="0" err="1"/>
              <a:t>Уларда</a:t>
            </a:r>
            <a:r>
              <a:rPr lang="ru-RU" sz="2800" dirty="0"/>
              <a:t> </a:t>
            </a:r>
            <a:r>
              <a:rPr lang="ru-RU" sz="2800" dirty="0" err="1"/>
              <a:t>мева-сабзавотларни</a:t>
            </a:r>
            <a:r>
              <a:rPr lang="ru-RU" sz="2800" dirty="0"/>
              <a:t> </a:t>
            </a:r>
            <a:r>
              <a:rPr lang="ru-RU" sz="2800" dirty="0" err="1"/>
              <a:t>сақлаш</a:t>
            </a:r>
            <a:r>
              <a:rPr lang="ru-RU" sz="2800" dirty="0"/>
              <a:t> </a:t>
            </a:r>
            <a:r>
              <a:rPr lang="ru-RU" sz="2800" dirty="0" err="1"/>
              <a:t>хусусиятлари</a:t>
            </a:r>
            <a:r>
              <a:rPr lang="ru-RU" sz="2800" dirty="0"/>
              <a: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142876" y="881857"/>
            <a:ext cx="4786314" cy="5452272"/>
          </a:xfrm>
          <a:pattFill prst="trellis">
            <a:fgClr>
              <a:schemeClr val="bg2"/>
            </a:fgClr>
            <a:bgClr>
              <a:srgbClr val="92D050"/>
            </a:bgClr>
          </a:pattFill>
        </p:spPr>
        <p:style>
          <a:lnRef idx="0">
            <a:schemeClr val="dk1"/>
          </a:lnRef>
          <a:fillRef idx="3">
            <a:schemeClr val="dk1"/>
          </a:fillRef>
          <a:effectRef idx="3">
            <a:schemeClr val="dk1"/>
          </a:effectRef>
          <a:fontRef idx="minor">
            <a:schemeClr val="lt1"/>
          </a:fontRef>
        </p:style>
        <p:txBody>
          <a:bodyPr>
            <a:normAutofit/>
          </a:bodyPr>
          <a:lstStyle/>
          <a:p>
            <a:r>
              <a:rPr lang="uz-Cyrl-UZ" sz="1300" b="1" dirty="0">
                <a:solidFill>
                  <a:srgbClr val="0000FF"/>
                </a:solidFill>
              </a:rPr>
              <a:t>Мева ва сабзавотлар турли хил усулларда сақланади. Янги мева-сабзавотлар, шунингдек уруғликлар ва картошка сақлайдиган иншоот ёки бинолар мева-сабзавот омбори деб юритилади. Улар муваққат ва доимий бўлади. Муваққат омборларга уюм, ҳандақ, ўра ва бошқалар киради. Доимий омборлар бир қаватли тўғри бурчак шаклида ер устига ёки ердан чуқурроқ (1,5–2 м) қилиб, бетондан ёки ғиштдан қурилади</a:t>
            </a:r>
            <a:r>
              <a:rPr lang="uz-Cyrl-UZ" sz="1300" b="1" dirty="0" smtClean="0">
                <a:solidFill>
                  <a:srgbClr val="0000FF"/>
                </a:solidFill>
              </a:rPr>
              <a:t>.</a:t>
            </a:r>
          </a:p>
          <a:p>
            <a:r>
              <a:rPr lang="ru-RU" sz="1300" b="1" dirty="0" err="1">
                <a:solidFill>
                  <a:srgbClr val="0000FF"/>
                </a:solidFill>
              </a:rPr>
              <a:t>Мева-сабзавот</a:t>
            </a:r>
            <a:r>
              <a:rPr lang="ru-RU" sz="1300" b="1" dirty="0">
                <a:solidFill>
                  <a:srgbClr val="0000FF"/>
                </a:solidFill>
              </a:rPr>
              <a:t> </a:t>
            </a:r>
            <a:r>
              <a:rPr lang="ru-RU" sz="1300" b="1" dirty="0" err="1">
                <a:solidFill>
                  <a:srgbClr val="0000FF"/>
                </a:solidFill>
              </a:rPr>
              <a:t>омборлари</a:t>
            </a:r>
            <a:r>
              <a:rPr lang="ru-RU" sz="1300" b="1" dirty="0">
                <a:solidFill>
                  <a:srgbClr val="0000FF"/>
                </a:solidFill>
              </a:rPr>
              <a:t> </a:t>
            </a:r>
            <a:r>
              <a:rPr lang="ru-RU" sz="1300" b="1" dirty="0" err="1">
                <a:solidFill>
                  <a:srgbClr val="0000FF"/>
                </a:solidFill>
              </a:rPr>
              <a:t>маҳсулотни</a:t>
            </a:r>
            <a:r>
              <a:rPr lang="ru-RU" sz="1300" b="1" dirty="0">
                <a:solidFill>
                  <a:srgbClr val="0000FF"/>
                </a:solidFill>
              </a:rPr>
              <a:t> </a:t>
            </a:r>
            <a:r>
              <a:rPr lang="ru-RU" sz="1300" b="1" dirty="0" err="1">
                <a:solidFill>
                  <a:srgbClr val="0000FF"/>
                </a:solidFill>
              </a:rPr>
              <a:t>сақлаш</a:t>
            </a:r>
            <a:r>
              <a:rPr lang="ru-RU" sz="1300" b="1" dirty="0">
                <a:solidFill>
                  <a:srgbClr val="0000FF"/>
                </a:solidFill>
              </a:rPr>
              <a:t> </a:t>
            </a:r>
            <a:r>
              <a:rPr lang="ru-RU" sz="1300" b="1" dirty="0" err="1">
                <a:solidFill>
                  <a:srgbClr val="0000FF"/>
                </a:solidFill>
              </a:rPr>
              <a:t>усулларига</a:t>
            </a:r>
            <a:r>
              <a:rPr lang="ru-RU" sz="1300" b="1" dirty="0">
                <a:solidFill>
                  <a:srgbClr val="0000FF"/>
                </a:solidFill>
              </a:rPr>
              <a:t> </a:t>
            </a:r>
            <a:r>
              <a:rPr lang="ru-RU" sz="1300" b="1" dirty="0" err="1">
                <a:solidFill>
                  <a:srgbClr val="0000FF"/>
                </a:solidFill>
              </a:rPr>
              <a:t>қараб</a:t>
            </a:r>
            <a:r>
              <a:rPr lang="ru-RU" sz="1300" b="1" dirty="0">
                <a:solidFill>
                  <a:srgbClr val="0000FF"/>
                </a:solidFill>
              </a:rPr>
              <a:t> </a:t>
            </a:r>
            <a:r>
              <a:rPr lang="ru-RU" sz="1300" b="1" dirty="0" err="1">
                <a:solidFill>
                  <a:srgbClr val="0000FF"/>
                </a:solidFill>
              </a:rPr>
              <a:t>қуйидаги</a:t>
            </a:r>
            <a:r>
              <a:rPr lang="ru-RU" sz="1300" b="1" dirty="0">
                <a:solidFill>
                  <a:srgbClr val="0000FF"/>
                </a:solidFill>
              </a:rPr>
              <a:t> </a:t>
            </a:r>
            <a:r>
              <a:rPr lang="ru-RU" sz="1300" b="1" dirty="0" err="1">
                <a:solidFill>
                  <a:srgbClr val="0000FF"/>
                </a:solidFill>
              </a:rPr>
              <a:t>гуруҳларга</a:t>
            </a:r>
            <a:r>
              <a:rPr lang="ru-RU" sz="1300" b="1" dirty="0">
                <a:solidFill>
                  <a:srgbClr val="0000FF"/>
                </a:solidFill>
              </a:rPr>
              <a:t> </a:t>
            </a:r>
            <a:r>
              <a:rPr lang="ru-RU" sz="1300" b="1" dirty="0" err="1">
                <a:solidFill>
                  <a:srgbClr val="0000FF"/>
                </a:solidFill>
              </a:rPr>
              <a:t>бўлинади</a:t>
            </a:r>
            <a:r>
              <a:rPr lang="ru-RU" sz="1300" b="1" dirty="0">
                <a:solidFill>
                  <a:srgbClr val="0000FF"/>
                </a:solidFill>
              </a:rPr>
              <a:t>:</a:t>
            </a:r>
          </a:p>
          <a:p>
            <a:r>
              <a:rPr lang="ru-RU" sz="1300" b="1" dirty="0">
                <a:solidFill>
                  <a:srgbClr val="0000FF"/>
                </a:solidFill>
              </a:rPr>
              <a:t>1. </a:t>
            </a:r>
            <a:r>
              <a:rPr lang="ru-RU" sz="1300" b="1" dirty="0" err="1">
                <a:solidFill>
                  <a:srgbClr val="0000FF"/>
                </a:solidFill>
              </a:rPr>
              <a:t>Табиий</a:t>
            </a:r>
            <a:r>
              <a:rPr lang="ru-RU" sz="1300" b="1" dirty="0">
                <a:solidFill>
                  <a:srgbClr val="0000FF"/>
                </a:solidFill>
              </a:rPr>
              <a:t> </a:t>
            </a:r>
            <a:r>
              <a:rPr lang="ru-RU" sz="1300" b="1" dirty="0" err="1">
                <a:solidFill>
                  <a:srgbClr val="0000FF"/>
                </a:solidFill>
              </a:rPr>
              <a:t>усулда</a:t>
            </a:r>
            <a:r>
              <a:rPr lang="ru-RU" sz="1300" b="1" dirty="0">
                <a:solidFill>
                  <a:srgbClr val="0000FF"/>
                </a:solidFill>
              </a:rPr>
              <a:t> </a:t>
            </a:r>
            <a:r>
              <a:rPr lang="ru-RU" sz="1300" b="1" dirty="0" err="1">
                <a:solidFill>
                  <a:srgbClr val="0000FF"/>
                </a:solidFill>
              </a:rPr>
              <a:t>шамоллатиладиган</a:t>
            </a:r>
            <a:r>
              <a:rPr lang="ru-RU" sz="1300" b="1" dirty="0">
                <a:solidFill>
                  <a:srgbClr val="0000FF"/>
                </a:solidFill>
              </a:rPr>
              <a:t> </a:t>
            </a:r>
            <a:r>
              <a:rPr lang="ru-RU" sz="1300" b="1" dirty="0" err="1">
                <a:solidFill>
                  <a:srgbClr val="0000FF"/>
                </a:solidFill>
              </a:rPr>
              <a:t>омборлар</a:t>
            </a:r>
            <a:r>
              <a:rPr lang="ru-RU" sz="1300" b="1" dirty="0">
                <a:solidFill>
                  <a:srgbClr val="0000FF"/>
                </a:solidFill>
              </a:rPr>
              <a:t>.</a:t>
            </a:r>
          </a:p>
          <a:p>
            <a:r>
              <a:rPr lang="ru-RU" sz="1300" b="1" dirty="0">
                <a:solidFill>
                  <a:srgbClr val="0000FF"/>
                </a:solidFill>
              </a:rPr>
              <a:t>2. Вентилятор </a:t>
            </a:r>
            <a:r>
              <a:rPr lang="ru-RU" sz="1300" b="1" dirty="0" err="1">
                <a:solidFill>
                  <a:srgbClr val="0000FF"/>
                </a:solidFill>
              </a:rPr>
              <a:t>ёрдамида</a:t>
            </a:r>
            <a:r>
              <a:rPr lang="ru-RU" sz="1300" b="1" dirty="0">
                <a:solidFill>
                  <a:srgbClr val="0000FF"/>
                </a:solidFill>
              </a:rPr>
              <a:t> </a:t>
            </a:r>
            <a:r>
              <a:rPr lang="ru-RU" sz="1300" b="1" dirty="0" err="1">
                <a:solidFill>
                  <a:srgbClr val="0000FF"/>
                </a:solidFill>
              </a:rPr>
              <a:t>ташқи</a:t>
            </a:r>
            <a:r>
              <a:rPr lang="ru-RU" sz="1300" b="1" dirty="0">
                <a:solidFill>
                  <a:srgbClr val="0000FF"/>
                </a:solidFill>
              </a:rPr>
              <a:t> </a:t>
            </a:r>
            <a:r>
              <a:rPr lang="ru-RU" sz="1300" b="1" dirty="0" err="1">
                <a:solidFill>
                  <a:srgbClr val="0000FF"/>
                </a:solidFill>
              </a:rPr>
              <a:t>ҳаво</a:t>
            </a:r>
            <a:r>
              <a:rPr lang="ru-RU" sz="1300" b="1" dirty="0">
                <a:solidFill>
                  <a:srgbClr val="0000FF"/>
                </a:solidFill>
              </a:rPr>
              <a:t> </a:t>
            </a:r>
            <a:r>
              <a:rPr lang="ru-RU" sz="1300" b="1" dirty="0" err="1">
                <a:solidFill>
                  <a:srgbClr val="0000FF"/>
                </a:solidFill>
              </a:rPr>
              <a:t>билан</a:t>
            </a:r>
            <a:r>
              <a:rPr lang="ru-RU" sz="1300" b="1" dirty="0">
                <a:solidFill>
                  <a:srgbClr val="0000FF"/>
                </a:solidFill>
              </a:rPr>
              <a:t> </a:t>
            </a:r>
            <a:r>
              <a:rPr lang="ru-RU" sz="1300" b="1" dirty="0" err="1">
                <a:solidFill>
                  <a:srgbClr val="0000FF"/>
                </a:solidFill>
              </a:rPr>
              <a:t>совитиладиган</a:t>
            </a:r>
            <a:r>
              <a:rPr lang="ru-RU" sz="1300" b="1" dirty="0">
                <a:solidFill>
                  <a:srgbClr val="0000FF"/>
                </a:solidFill>
              </a:rPr>
              <a:t> </a:t>
            </a:r>
            <a:r>
              <a:rPr lang="ru-RU" sz="1300" b="1" dirty="0" err="1">
                <a:solidFill>
                  <a:srgbClr val="0000FF"/>
                </a:solidFill>
              </a:rPr>
              <a:t>омборлар</a:t>
            </a:r>
            <a:r>
              <a:rPr lang="ru-RU" sz="1300" b="1" dirty="0">
                <a:solidFill>
                  <a:srgbClr val="0000FF"/>
                </a:solidFill>
              </a:rPr>
              <a:t>.</a:t>
            </a:r>
          </a:p>
          <a:p>
            <a:r>
              <a:rPr lang="ru-RU" sz="1300" b="1" dirty="0">
                <a:solidFill>
                  <a:srgbClr val="0000FF"/>
                </a:solidFill>
              </a:rPr>
              <a:t>3. </a:t>
            </a:r>
            <a:r>
              <a:rPr lang="ru-RU" sz="1300" b="1" dirty="0" err="1">
                <a:solidFill>
                  <a:srgbClr val="0000FF"/>
                </a:solidFill>
              </a:rPr>
              <a:t>Сунъий</a:t>
            </a:r>
            <a:r>
              <a:rPr lang="ru-RU" sz="1300" b="1" dirty="0">
                <a:solidFill>
                  <a:srgbClr val="0000FF"/>
                </a:solidFill>
              </a:rPr>
              <a:t> </a:t>
            </a:r>
            <a:r>
              <a:rPr lang="ru-RU" sz="1300" b="1" dirty="0" err="1">
                <a:solidFill>
                  <a:srgbClr val="0000FF"/>
                </a:solidFill>
              </a:rPr>
              <a:t>усулда</a:t>
            </a:r>
            <a:r>
              <a:rPr lang="ru-RU" sz="1300" b="1" dirty="0">
                <a:solidFill>
                  <a:srgbClr val="0000FF"/>
                </a:solidFill>
              </a:rPr>
              <a:t> </a:t>
            </a:r>
            <a:r>
              <a:rPr lang="ru-RU" sz="1300" b="1" dirty="0" err="1">
                <a:solidFill>
                  <a:srgbClr val="0000FF"/>
                </a:solidFill>
              </a:rPr>
              <a:t>совитиладиган</a:t>
            </a:r>
            <a:r>
              <a:rPr lang="ru-RU" sz="1300" b="1" dirty="0">
                <a:solidFill>
                  <a:srgbClr val="0000FF"/>
                </a:solidFill>
              </a:rPr>
              <a:t> </a:t>
            </a:r>
            <a:r>
              <a:rPr lang="ru-RU" sz="1300" b="1" dirty="0" err="1">
                <a:solidFill>
                  <a:srgbClr val="0000FF"/>
                </a:solidFill>
              </a:rPr>
              <a:t>совутгичлар</a:t>
            </a:r>
            <a:r>
              <a:rPr lang="ru-RU" sz="1300" b="1" dirty="0">
                <a:solidFill>
                  <a:srgbClr val="0000FF"/>
                </a:solidFill>
              </a:rPr>
              <a:t>.</a:t>
            </a:r>
          </a:p>
          <a:p>
            <a:r>
              <a:rPr lang="ru-RU" sz="1300" b="1" dirty="0">
                <a:solidFill>
                  <a:srgbClr val="0000FF"/>
                </a:solidFill>
              </a:rPr>
              <a:t>4. </a:t>
            </a:r>
            <a:r>
              <a:rPr lang="ru-RU" sz="1300" b="1" dirty="0" err="1">
                <a:solidFill>
                  <a:srgbClr val="0000FF"/>
                </a:solidFill>
              </a:rPr>
              <a:t>Атмосфераси</a:t>
            </a:r>
            <a:r>
              <a:rPr lang="ru-RU" sz="1300" b="1" dirty="0">
                <a:solidFill>
                  <a:srgbClr val="0000FF"/>
                </a:solidFill>
              </a:rPr>
              <a:t> </a:t>
            </a:r>
            <a:r>
              <a:rPr lang="ru-RU" sz="1300" b="1" dirty="0" err="1">
                <a:solidFill>
                  <a:srgbClr val="0000FF"/>
                </a:solidFill>
              </a:rPr>
              <a:t>бошқарилиб</a:t>
            </a:r>
            <a:r>
              <a:rPr lang="ru-RU" sz="1300" b="1" dirty="0">
                <a:solidFill>
                  <a:srgbClr val="0000FF"/>
                </a:solidFill>
              </a:rPr>
              <a:t> </a:t>
            </a:r>
            <a:r>
              <a:rPr lang="ru-RU" sz="1300" b="1" dirty="0" err="1">
                <a:solidFill>
                  <a:srgbClr val="0000FF"/>
                </a:solidFill>
              </a:rPr>
              <a:t>тўриладиган</a:t>
            </a:r>
            <a:r>
              <a:rPr lang="ru-RU" sz="1300" b="1" dirty="0">
                <a:solidFill>
                  <a:srgbClr val="0000FF"/>
                </a:solidFill>
              </a:rPr>
              <a:t> </a:t>
            </a:r>
            <a:r>
              <a:rPr lang="ru-RU" sz="1300" b="1" dirty="0" err="1">
                <a:solidFill>
                  <a:srgbClr val="0000FF"/>
                </a:solidFill>
              </a:rPr>
              <a:t>совутгичлар</a:t>
            </a:r>
            <a:r>
              <a:rPr lang="ru-RU" sz="1300" b="1" dirty="0">
                <a:solidFill>
                  <a:srgbClr val="0000FF"/>
                </a:solidFill>
              </a:rPr>
              <a:t>.</a:t>
            </a:r>
          </a:p>
          <a:p>
            <a:r>
              <a:rPr lang="ru-RU" sz="1300" b="1" dirty="0">
                <a:solidFill>
                  <a:srgbClr val="0000FF"/>
                </a:solidFill>
              </a:rPr>
              <a:t>5. </a:t>
            </a:r>
            <a:r>
              <a:rPr lang="ru-RU" sz="1300" b="1" dirty="0" err="1">
                <a:solidFill>
                  <a:srgbClr val="0000FF"/>
                </a:solidFill>
              </a:rPr>
              <a:t>Музхона</a:t>
            </a:r>
            <a:r>
              <a:rPr lang="ru-RU" sz="1300" b="1" dirty="0">
                <a:solidFill>
                  <a:srgbClr val="0000FF"/>
                </a:solidFill>
              </a:rPr>
              <a:t> </a:t>
            </a:r>
            <a:r>
              <a:rPr lang="ru-RU" sz="1300" b="1" dirty="0" err="1">
                <a:solidFill>
                  <a:srgbClr val="0000FF"/>
                </a:solidFill>
              </a:rPr>
              <a:t>ва</a:t>
            </a:r>
            <a:r>
              <a:rPr lang="ru-RU" sz="1300" b="1" dirty="0">
                <a:solidFill>
                  <a:srgbClr val="0000FF"/>
                </a:solidFill>
              </a:rPr>
              <a:t> </a:t>
            </a:r>
            <a:r>
              <a:rPr lang="ru-RU" sz="1300" b="1" dirty="0" err="1">
                <a:solidFill>
                  <a:srgbClr val="0000FF"/>
                </a:solidFill>
              </a:rPr>
              <a:t>музли</a:t>
            </a:r>
            <a:r>
              <a:rPr lang="ru-RU" sz="1300" b="1" dirty="0">
                <a:solidFill>
                  <a:srgbClr val="0000FF"/>
                </a:solidFill>
              </a:rPr>
              <a:t> </a:t>
            </a:r>
            <a:r>
              <a:rPr lang="ru-RU" sz="1300" b="1" dirty="0" err="1">
                <a:solidFill>
                  <a:srgbClr val="0000FF"/>
                </a:solidFill>
              </a:rPr>
              <a:t>омборлар</a:t>
            </a:r>
            <a:r>
              <a:rPr lang="ru-RU" sz="1300" b="1" dirty="0">
                <a:solidFill>
                  <a:srgbClr val="0000FF"/>
                </a:solidFill>
              </a:rPr>
              <a:t>.</a:t>
            </a:r>
          </a:p>
          <a:p>
            <a:endParaRPr lang="ru-RU" sz="1300" b="1" dirty="0" smtClean="0">
              <a:solidFill>
                <a:srgbClr val="0000FF"/>
              </a:solidFill>
            </a:endParaRPr>
          </a:p>
        </p:txBody>
      </p:sp>
      <p:sp>
        <p:nvSpPr>
          <p:cNvPr id="139270" name="Rectangle 6"/>
          <p:cNvSpPr>
            <a:spLocks noChangeArrowheads="1"/>
          </p:cNvSpPr>
          <p:nvPr/>
        </p:nvSpPr>
        <p:spPr bwMode="auto">
          <a:xfrm>
            <a:off x="1259632" y="188640"/>
            <a:ext cx="6734536" cy="369332"/>
          </a:xfrm>
          <a:prstGeom prst="rect">
            <a:avLst/>
          </a:prstGeom>
          <a:solidFill>
            <a:srgbClr val="008000"/>
          </a:solidFill>
          <a:ln w="9525">
            <a:noFill/>
            <a:miter lim="800000"/>
            <a:headEnd/>
            <a:tailEnd/>
          </a:ln>
          <a:effectLst/>
        </p:spPr>
        <p:txBody>
          <a:bodyPr wrap="none" anchor="ctr">
            <a:spAutoFit/>
          </a:bodyPr>
          <a:lstStyle/>
          <a:p>
            <a:pPr algn="ctr"/>
            <a:r>
              <a:rPr lang="ru-RU" dirty="0" err="1">
                <a:solidFill>
                  <a:schemeClr val="bg2"/>
                </a:solidFill>
              </a:rPr>
              <a:t>Мева-сабзавотларни</a:t>
            </a:r>
            <a:r>
              <a:rPr lang="ru-RU" dirty="0">
                <a:solidFill>
                  <a:schemeClr val="bg2"/>
                </a:solidFill>
              </a:rPr>
              <a:t> </a:t>
            </a:r>
            <a:r>
              <a:rPr lang="ru-RU" dirty="0" err="1">
                <a:solidFill>
                  <a:schemeClr val="bg2"/>
                </a:solidFill>
              </a:rPr>
              <a:t>саклашнинг</a:t>
            </a:r>
            <a:r>
              <a:rPr lang="ru-RU" dirty="0">
                <a:solidFill>
                  <a:schemeClr val="bg2"/>
                </a:solidFill>
              </a:rPr>
              <a:t> </a:t>
            </a:r>
            <a:r>
              <a:rPr lang="ru-RU" dirty="0" err="1">
                <a:solidFill>
                  <a:schemeClr val="bg2"/>
                </a:solidFill>
              </a:rPr>
              <a:t>замонавий</a:t>
            </a:r>
            <a:r>
              <a:rPr lang="ru-RU" dirty="0">
                <a:solidFill>
                  <a:schemeClr val="bg2"/>
                </a:solidFill>
              </a:rPr>
              <a:t> </a:t>
            </a:r>
            <a:r>
              <a:rPr lang="ru-RU" dirty="0" err="1">
                <a:solidFill>
                  <a:schemeClr val="bg2"/>
                </a:solidFill>
              </a:rPr>
              <a:t>усуллари</a:t>
            </a:r>
            <a:endParaRPr lang="ru-RU" dirty="0">
              <a:solidFill>
                <a:schemeClr val="bg2"/>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4088" y="1052735"/>
            <a:ext cx="3168352" cy="2171469"/>
          </a:xfrm>
          <a:prstGeom prst="rect">
            <a:avLst/>
          </a:prstGeom>
        </p:spPr>
      </p:pic>
      <p:pic>
        <p:nvPicPr>
          <p:cNvPr id="2" name="Рисунок 1"/>
          <p:cNvPicPr>
            <a:picLocks noChangeAspect="1"/>
          </p:cNvPicPr>
          <p:nvPr/>
        </p:nvPicPr>
        <p:blipFill>
          <a:blip r:embed="rId3"/>
          <a:stretch>
            <a:fillRect/>
          </a:stretch>
        </p:blipFill>
        <p:spPr>
          <a:xfrm>
            <a:off x="5364088" y="3501008"/>
            <a:ext cx="3168352" cy="2736304"/>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4" name="Rectangle 6"/>
          <p:cNvSpPr>
            <a:spLocks noChangeArrowheads="1"/>
          </p:cNvSpPr>
          <p:nvPr/>
        </p:nvSpPr>
        <p:spPr bwMode="auto">
          <a:xfrm>
            <a:off x="250825" y="117059"/>
            <a:ext cx="8640763" cy="3139321"/>
          </a:xfrm>
          <a:prstGeom prst="rect">
            <a:avLst/>
          </a:prstGeom>
          <a:noFill/>
          <a:ln w="9525">
            <a:noFill/>
            <a:miter lim="800000"/>
            <a:headEnd/>
            <a:tailEnd/>
          </a:ln>
          <a:effectLst/>
        </p:spPr>
        <p:txBody>
          <a:bodyPr anchor="ctr">
            <a:spAutoFit/>
          </a:bodyPr>
          <a:lstStyle/>
          <a:p>
            <a:pPr algn="just"/>
            <a:r>
              <a:rPr lang="ru-RU" dirty="0" err="1">
                <a:cs typeface="Times New Roman" pitchFamily="18" charset="0"/>
              </a:rPr>
              <a:t>Мева</a:t>
            </a:r>
            <a:r>
              <a:rPr lang="ru-RU" dirty="0">
                <a:cs typeface="Times New Roman" pitchFamily="18" charset="0"/>
              </a:rPr>
              <a:t> </a:t>
            </a:r>
            <a:r>
              <a:rPr lang="ru-RU" dirty="0" err="1">
                <a:cs typeface="Times New Roman" pitchFamily="18" charset="0"/>
              </a:rPr>
              <a:t>ва</a:t>
            </a:r>
            <a:r>
              <a:rPr lang="ru-RU" dirty="0">
                <a:cs typeface="Times New Roman" pitchFamily="18" charset="0"/>
              </a:rPr>
              <a:t> </a:t>
            </a:r>
            <a:r>
              <a:rPr lang="ru-RU" dirty="0" err="1">
                <a:cs typeface="Times New Roman" pitchFamily="18" charset="0"/>
              </a:rPr>
              <a:t>сабзавотларнинг</a:t>
            </a:r>
            <a:r>
              <a:rPr lang="ru-RU" dirty="0">
                <a:cs typeface="Times New Roman" pitchFamily="18" charset="0"/>
              </a:rPr>
              <a:t> </a:t>
            </a:r>
            <a:r>
              <a:rPr lang="ru-RU" dirty="0" err="1">
                <a:cs typeface="Times New Roman" pitchFamily="18" charset="0"/>
              </a:rPr>
              <a:t>турли-туманлиги</a:t>
            </a:r>
            <a:r>
              <a:rPr lang="ru-RU" dirty="0">
                <a:cs typeface="Times New Roman" pitchFamily="18" charset="0"/>
              </a:rPr>
              <a:t> </a:t>
            </a:r>
            <a:r>
              <a:rPr lang="ru-RU" dirty="0" err="1">
                <a:cs typeface="Times New Roman" pitchFamily="18" charset="0"/>
              </a:rPr>
              <a:t>ва</a:t>
            </a:r>
            <a:r>
              <a:rPr lang="ru-RU" dirty="0">
                <a:cs typeface="Times New Roman" pitchFamily="18" charset="0"/>
              </a:rPr>
              <a:t> </a:t>
            </a:r>
            <a:r>
              <a:rPr lang="ru-RU" dirty="0" err="1">
                <a:cs typeface="Times New Roman" pitchFamily="18" charset="0"/>
              </a:rPr>
              <a:t>уларни</a:t>
            </a:r>
            <a:r>
              <a:rPr lang="ru-RU" dirty="0">
                <a:cs typeface="Times New Roman" pitchFamily="18" charset="0"/>
              </a:rPr>
              <a:t> </a:t>
            </a:r>
            <a:r>
              <a:rPr lang="ru-RU" dirty="0" err="1">
                <a:cs typeface="Times New Roman" pitchFamily="18" charset="0"/>
              </a:rPr>
              <a:t>турли</a:t>
            </a:r>
            <a:r>
              <a:rPr lang="ru-RU" dirty="0">
                <a:cs typeface="Times New Roman" pitchFamily="18" charset="0"/>
              </a:rPr>
              <a:t> </a:t>
            </a:r>
            <a:r>
              <a:rPr lang="ru-RU" dirty="0" err="1">
                <a:cs typeface="Times New Roman" pitchFamily="18" charset="0"/>
              </a:rPr>
              <a:t>мақсадларда</a:t>
            </a:r>
            <a:r>
              <a:rPr lang="ru-RU" dirty="0">
                <a:cs typeface="Times New Roman" pitchFamily="18" charset="0"/>
              </a:rPr>
              <a:t> </a:t>
            </a:r>
            <a:r>
              <a:rPr lang="ru-RU" dirty="0" err="1">
                <a:cs typeface="Times New Roman" pitchFamily="18" charset="0"/>
              </a:rPr>
              <a:t>сақлаш</a:t>
            </a:r>
            <a:r>
              <a:rPr lang="ru-RU" dirty="0">
                <a:cs typeface="Times New Roman" pitchFamily="18" charset="0"/>
              </a:rPr>
              <a:t>, </a:t>
            </a:r>
            <a:r>
              <a:rPr lang="ru-RU" dirty="0" err="1">
                <a:cs typeface="Times New Roman" pitchFamily="18" charset="0"/>
              </a:rPr>
              <a:t>маҳсулот</a:t>
            </a:r>
            <a:r>
              <a:rPr lang="ru-RU" dirty="0">
                <a:cs typeface="Times New Roman" pitchFamily="18" charset="0"/>
              </a:rPr>
              <a:t> </a:t>
            </a:r>
            <a:r>
              <a:rPr lang="ru-RU" dirty="0" err="1">
                <a:cs typeface="Times New Roman" pitchFamily="18" charset="0"/>
              </a:rPr>
              <a:t>етиштириладиган</a:t>
            </a:r>
            <a:r>
              <a:rPr lang="ru-RU" dirty="0">
                <a:cs typeface="Times New Roman" pitchFamily="18" charset="0"/>
              </a:rPr>
              <a:t> </a:t>
            </a:r>
            <a:r>
              <a:rPr lang="ru-RU" dirty="0" err="1">
                <a:cs typeface="Times New Roman" pitchFamily="18" charset="0"/>
              </a:rPr>
              <a:t>минтақанинг</a:t>
            </a:r>
            <a:r>
              <a:rPr lang="ru-RU" dirty="0">
                <a:cs typeface="Times New Roman" pitchFamily="18" charset="0"/>
              </a:rPr>
              <a:t> </a:t>
            </a:r>
            <a:r>
              <a:rPr lang="ru-RU" dirty="0" err="1">
                <a:cs typeface="Times New Roman" pitchFamily="18" charset="0"/>
              </a:rPr>
              <a:t>табиий</a:t>
            </a:r>
            <a:r>
              <a:rPr lang="ru-RU" dirty="0">
                <a:cs typeface="Times New Roman" pitchFamily="18" charset="0"/>
              </a:rPr>
              <a:t> </a:t>
            </a:r>
            <a:r>
              <a:rPr lang="ru-RU" dirty="0" err="1">
                <a:cs typeface="Times New Roman" pitchFamily="18" charset="0"/>
              </a:rPr>
              <a:t>шароити</a:t>
            </a:r>
            <a:r>
              <a:rPr lang="ru-RU" dirty="0">
                <a:cs typeface="Times New Roman" pitchFamily="18" charset="0"/>
              </a:rPr>
              <a:t>, </a:t>
            </a:r>
            <a:r>
              <a:rPr lang="ru-RU" dirty="0" err="1">
                <a:cs typeface="Times New Roman" pitchFamily="18" charset="0"/>
              </a:rPr>
              <a:t>хўжаликнинг</a:t>
            </a:r>
            <a:r>
              <a:rPr lang="ru-RU" dirty="0">
                <a:cs typeface="Times New Roman" pitchFamily="18" charset="0"/>
              </a:rPr>
              <a:t> </a:t>
            </a:r>
            <a:r>
              <a:rPr lang="ru-RU" dirty="0" err="1">
                <a:cs typeface="Times New Roman" pitchFamily="18" charset="0"/>
              </a:rPr>
              <a:t>моддий</a:t>
            </a:r>
            <a:r>
              <a:rPr lang="ru-RU" dirty="0">
                <a:cs typeface="Times New Roman" pitchFamily="18" charset="0"/>
              </a:rPr>
              <a:t> техника </a:t>
            </a:r>
            <a:r>
              <a:rPr lang="ru-RU" dirty="0" err="1">
                <a:cs typeface="Times New Roman" pitchFamily="18" charset="0"/>
              </a:rPr>
              <a:t>имкониятлари</a:t>
            </a:r>
            <a:r>
              <a:rPr lang="ru-RU" dirty="0">
                <a:cs typeface="Times New Roman" pitchFamily="18" charset="0"/>
              </a:rPr>
              <a:t> </a:t>
            </a:r>
            <a:r>
              <a:rPr lang="ru-RU" dirty="0" err="1">
                <a:cs typeface="Times New Roman" pitchFamily="18" charset="0"/>
              </a:rPr>
              <a:t>маҳсулот</a:t>
            </a:r>
            <a:r>
              <a:rPr lang="ru-RU" dirty="0">
                <a:cs typeface="Times New Roman" pitchFamily="18" charset="0"/>
              </a:rPr>
              <a:t> </a:t>
            </a:r>
            <a:r>
              <a:rPr lang="ru-RU" dirty="0" err="1">
                <a:cs typeface="Times New Roman" pitchFamily="18" charset="0"/>
              </a:rPr>
              <a:t>сақлашнинг</a:t>
            </a:r>
            <a:r>
              <a:rPr lang="ru-RU" dirty="0">
                <a:cs typeface="Times New Roman" pitchFamily="18" charset="0"/>
              </a:rPr>
              <a:t> </a:t>
            </a:r>
            <a:r>
              <a:rPr lang="ru-RU" dirty="0" err="1">
                <a:cs typeface="Times New Roman" pitchFamily="18" charset="0"/>
              </a:rPr>
              <a:t>турли</a:t>
            </a:r>
            <a:r>
              <a:rPr lang="ru-RU" dirty="0">
                <a:cs typeface="Times New Roman" pitchFamily="18" charset="0"/>
              </a:rPr>
              <a:t> </a:t>
            </a:r>
            <a:r>
              <a:rPr lang="ru-RU" dirty="0" err="1">
                <a:cs typeface="Times New Roman" pitchFamily="18" charset="0"/>
              </a:rPr>
              <a:t>хилда</a:t>
            </a:r>
            <a:r>
              <a:rPr lang="ru-RU" dirty="0">
                <a:cs typeface="Times New Roman" pitchFamily="18" charset="0"/>
              </a:rPr>
              <a:t> </a:t>
            </a:r>
            <a:r>
              <a:rPr lang="ru-RU" dirty="0" err="1">
                <a:cs typeface="Times New Roman" pitchFamily="18" charset="0"/>
              </a:rPr>
              <a:t>бўлишини</a:t>
            </a:r>
            <a:r>
              <a:rPr lang="ru-RU" dirty="0">
                <a:cs typeface="Times New Roman" pitchFamily="18" charset="0"/>
              </a:rPr>
              <a:t> </a:t>
            </a:r>
            <a:r>
              <a:rPr lang="ru-RU" dirty="0" err="1">
                <a:cs typeface="Times New Roman" pitchFamily="18" charset="0"/>
              </a:rPr>
              <a:t>талаб</a:t>
            </a:r>
            <a:r>
              <a:rPr lang="ru-RU" dirty="0">
                <a:cs typeface="Times New Roman" pitchFamily="18" charset="0"/>
              </a:rPr>
              <a:t> </a:t>
            </a:r>
            <a:r>
              <a:rPr lang="ru-RU" dirty="0" err="1">
                <a:cs typeface="Times New Roman" pitchFamily="18" charset="0"/>
              </a:rPr>
              <a:t>қилади</a:t>
            </a:r>
            <a:r>
              <a:rPr lang="ru-RU" dirty="0">
                <a:cs typeface="Times New Roman" pitchFamily="18" charset="0"/>
              </a:rPr>
              <a:t>. </a:t>
            </a:r>
          </a:p>
          <a:p>
            <a:pPr algn="just"/>
            <a:r>
              <a:rPr lang="ru-RU" dirty="0" err="1">
                <a:cs typeface="Times New Roman" pitchFamily="18" charset="0"/>
              </a:rPr>
              <a:t>Хўжаликда</a:t>
            </a:r>
            <a:r>
              <a:rPr lang="ru-RU" dirty="0">
                <a:cs typeface="Times New Roman" pitchFamily="18" charset="0"/>
              </a:rPr>
              <a:t> </a:t>
            </a:r>
            <a:r>
              <a:rPr lang="ru-RU" dirty="0" err="1">
                <a:cs typeface="Times New Roman" pitchFamily="18" charset="0"/>
              </a:rPr>
              <a:t>етиштирилган</a:t>
            </a:r>
            <a:r>
              <a:rPr lang="ru-RU" dirty="0">
                <a:cs typeface="Times New Roman" pitchFamily="18" charset="0"/>
              </a:rPr>
              <a:t> </a:t>
            </a:r>
            <a:r>
              <a:rPr lang="ru-RU" dirty="0" err="1">
                <a:cs typeface="Times New Roman" pitchFamily="18" charset="0"/>
              </a:rPr>
              <a:t>маҳсулотни</a:t>
            </a:r>
            <a:r>
              <a:rPr lang="ru-RU" dirty="0">
                <a:cs typeface="Times New Roman" pitchFamily="18" charset="0"/>
              </a:rPr>
              <a:t> </a:t>
            </a:r>
            <a:r>
              <a:rPr lang="ru-RU" dirty="0" err="1">
                <a:cs typeface="Times New Roman" pitchFamily="18" charset="0"/>
              </a:rPr>
              <a:t>сақлаш</a:t>
            </a:r>
            <a:r>
              <a:rPr lang="ru-RU" dirty="0">
                <a:cs typeface="Times New Roman" pitchFamily="18" charset="0"/>
              </a:rPr>
              <a:t> </a:t>
            </a:r>
            <a:r>
              <a:rPr lang="ru-RU" dirty="0" err="1">
                <a:cs typeface="Times New Roman" pitchFamily="18" charset="0"/>
              </a:rPr>
              <a:t>усулини</a:t>
            </a:r>
            <a:r>
              <a:rPr lang="ru-RU" dirty="0">
                <a:cs typeface="Times New Roman" pitchFamily="18" charset="0"/>
              </a:rPr>
              <a:t> </a:t>
            </a:r>
            <a:r>
              <a:rPr lang="ru-RU" dirty="0" err="1">
                <a:cs typeface="Times New Roman" pitchFamily="18" charset="0"/>
              </a:rPr>
              <a:t>танлашда</a:t>
            </a:r>
            <a:r>
              <a:rPr lang="ru-RU" dirty="0">
                <a:cs typeface="Times New Roman" pitchFamily="18" charset="0"/>
              </a:rPr>
              <a:t> </a:t>
            </a:r>
            <a:r>
              <a:rPr lang="ru-RU" dirty="0" err="1">
                <a:cs typeface="Times New Roman" pitchFamily="18" charset="0"/>
              </a:rPr>
              <a:t>муайян</a:t>
            </a:r>
            <a:r>
              <a:rPr lang="ru-RU" dirty="0">
                <a:cs typeface="Times New Roman" pitchFamily="18" charset="0"/>
              </a:rPr>
              <a:t> </a:t>
            </a:r>
            <a:r>
              <a:rPr lang="ru-RU" dirty="0" err="1">
                <a:cs typeface="Times New Roman" pitchFamily="18" charset="0"/>
              </a:rPr>
              <a:t>сақлаш</a:t>
            </a:r>
            <a:r>
              <a:rPr lang="ru-RU" dirty="0">
                <a:cs typeface="Times New Roman" pitchFamily="18" charset="0"/>
              </a:rPr>
              <a:t> </a:t>
            </a:r>
            <a:r>
              <a:rPr lang="ru-RU" dirty="0" err="1">
                <a:cs typeface="Times New Roman" pitchFamily="18" charset="0"/>
              </a:rPr>
              <a:t>усули</a:t>
            </a:r>
            <a:r>
              <a:rPr lang="ru-RU" dirty="0">
                <a:cs typeface="Times New Roman" pitchFamily="18" charset="0"/>
              </a:rPr>
              <a:t> </a:t>
            </a:r>
            <a:r>
              <a:rPr lang="ru-RU" dirty="0" err="1">
                <a:cs typeface="Times New Roman" pitchFamily="18" charset="0"/>
              </a:rPr>
              <a:t>ва</a:t>
            </a:r>
            <a:r>
              <a:rPr lang="ru-RU" dirty="0">
                <a:cs typeface="Times New Roman" pitchFamily="18" charset="0"/>
              </a:rPr>
              <a:t> </a:t>
            </a:r>
            <a:r>
              <a:rPr lang="ru-RU" dirty="0" err="1">
                <a:cs typeface="Times New Roman" pitchFamily="18" charset="0"/>
              </a:rPr>
              <a:t>технологик</a:t>
            </a:r>
            <a:r>
              <a:rPr lang="ru-RU" dirty="0">
                <a:cs typeface="Times New Roman" pitchFamily="18" charset="0"/>
              </a:rPr>
              <a:t> </a:t>
            </a:r>
            <a:r>
              <a:rPr lang="ru-RU" dirty="0" err="1">
                <a:cs typeface="Times New Roman" pitchFamily="18" charset="0"/>
              </a:rPr>
              <a:t>режими</a:t>
            </a:r>
            <a:r>
              <a:rPr lang="ru-RU" dirty="0">
                <a:cs typeface="Times New Roman" pitchFamily="18" charset="0"/>
              </a:rPr>
              <a:t> </a:t>
            </a:r>
            <a:r>
              <a:rPr lang="ru-RU" dirty="0" err="1">
                <a:cs typeface="Times New Roman" pitchFamily="18" charset="0"/>
              </a:rPr>
              <a:t>албатта</a:t>
            </a:r>
            <a:r>
              <a:rPr lang="ru-RU" dirty="0">
                <a:cs typeface="Times New Roman" pitchFamily="18" charset="0"/>
              </a:rPr>
              <a:t> </a:t>
            </a:r>
            <a:r>
              <a:rPr lang="ru-RU" dirty="0" err="1">
                <a:cs typeface="Times New Roman" pitchFamily="18" charset="0"/>
              </a:rPr>
              <a:t>синаб</a:t>
            </a:r>
            <a:r>
              <a:rPr lang="ru-RU" dirty="0">
                <a:cs typeface="Times New Roman" pitchFamily="18" charset="0"/>
              </a:rPr>
              <a:t> </a:t>
            </a:r>
            <a:r>
              <a:rPr lang="ru-RU" dirty="0" err="1">
                <a:cs typeface="Times New Roman" pitchFamily="18" charset="0"/>
              </a:rPr>
              <a:t>кўрилиши</a:t>
            </a:r>
            <a:r>
              <a:rPr lang="ru-RU" dirty="0">
                <a:cs typeface="Times New Roman" pitchFamily="18" charset="0"/>
              </a:rPr>
              <a:t> </a:t>
            </a:r>
            <a:r>
              <a:rPr lang="ru-RU" dirty="0" err="1">
                <a:cs typeface="Times New Roman" pitchFamily="18" charset="0"/>
              </a:rPr>
              <a:t>лозим</a:t>
            </a:r>
            <a:r>
              <a:rPr lang="ru-RU" dirty="0">
                <a:cs typeface="Times New Roman" pitchFamily="18" charset="0"/>
              </a:rPr>
              <a:t>. Бунда </a:t>
            </a:r>
            <a:r>
              <a:rPr lang="ru-RU" dirty="0" err="1">
                <a:cs typeface="Times New Roman" pitchFamily="18" charset="0"/>
              </a:rPr>
              <a:t>маҳсулотни</a:t>
            </a:r>
            <a:r>
              <a:rPr lang="ru-RU" dirty="0">
                <a:cs typeface="Times New Roman" pitchFamily="18" charset="0"/>
              </a:rPr>
              <a:t> </a:t>
            </a:r>
            <a:r>
              <a:rPr lang="ru-RU" dirty="0" err="1">
                <a:cs typeface="Times New Roman" pitchFamily="18" charset="0"/>
              </a:rPr>
              <a:t>сақлаш</a:t>
            </a:r>
            <a:r>
              <a:rPr lang="ru-RU" dirty="0">
                <a:cs typeface="Times New Roman" pitchFamily="18" charset="0"/>
              </a:rPr>
              <a:t> </a:t>
            </a:r>
            <a:r>
              <a:rPr lang="ru-RU" dirty="0" err="1">
                <a:cs typeface="Times New Roman" pitchFamily="18" charset="0"/>
              </a:rPr>
              <a:t>муддати</a:t>
            </a:r>
            <a:r>
              <a:rPr lang="ru-RU" dirty="0">
                <a:cs typeface="Times New Roman" pitchFamily="18" charset="0"/>
              </a:rPr>
              <a:t> </a:t>
            </a:r>
            <a:r>
              <a:rPr lang="ru-RU" dirty="0" err="1">
                <a:cs typeface="Times New Roman" pitchFamily="18" charset="0"/>
              </a:rPr>
              <a:t>ҳам</a:t>
            </a:r>
            <a:r>
              <a:rPr lang="ru-RU" dirty="0">
                <a:cs typeface="Times New Roman" pitchFamily="18" charset="0"/>
              </a:rPr>
              <a:t> </a:t>
            </a:r>
            <a:r>
              <a:rPr lang="ru-RU" dirty="0" err="1">
                <a:cs typeface="Times New Roman" pitchFamily="18" charset="0"/>
              </a:rPr>
              <a:t>ҳисобга</a:t>
            </a:r>
            <a:r>
              <a:rPr lang="ru-RU" dirty="0">
                <a:cs typeface="Times New Roman" pitchFamily="18" charset="0"/>
              </a:rPr>
              <a:t> </a:t>
            </a:r>
            <a:r>
              <a:rPr lang="ru-RU" dirty="0" err="1">
                <a:cs typeface="Times New Roman" pitchFamily="18" charset="0"/>
              </a:rPr>
              <a:t>олиниши</a:t>
            </a:r>
            <a:r>
              <a:rPr lang="ru-RU" dirty="0">
                <a:cs typeface="Times New Roman" pitchFamily="18" charset="0"/>
              </a:rPr>
              <a:t> </a:t>
            </a:r>
            <a:r>
              <a:rPr lang="ru-RU" dirty="0" err="1">
                <a:cs typeface="Times New Roman" pitchFamily="18" charset="0"/>
              </a:rPr>
              <a:t>керак</a:t>
            </a:r>
            <a:r>
              <a:rPr lang="ru-RU" dirty="0">
                <a:cs typeface="Times New Roman" pitchFamily="18" charset="0"/>
              </a:rPr>
              <a:t>. </a:t>
            </a:r>
            <a:r>
              <a:rPr lang="ru-RU" dirty="0" err="1">
                <a:cs typeface="Times New Roman" pitchFamily="18" charset="0"/>
              </a:rPr>
              <a:t>Сабзавот</a:t>
            </a:r>
            <a:r>
              <a:rPr lang="ru-RU" dirty="0">
                <a:cs typeface="Times New Roman" pitchFamily="18" charset="0"/>
              </a:rPr>
              <a:t> </a:t>
            </a:r>
            <a:r>
              <a:rPr lang="ru-RU" dirty="0" err="1">
                <a:cs typeface="Times New Roman" pitchFamily="18" charset="0"/>
              </a:rPr>
              <a:t>ва</a:t>
            </a:r>
            <a:r>
              <a:rPr lang="ru-RU" dirty="0">
                <a:cs typeface="Times New Roman" pitchFamily="18" charset="0"/>
              </a:rPr>
              <a:t> </a:t>
            </a:r>
            <a:r>
              <a:rPr lang="ru-RU" dirty="0" err="1">
                <a:cs typeface="Times New Roman" pitchFamily="18" charset="0"/>
              </a:rPr>
              <a:t>мева</a:t>
            </a:r>
            <a:r>
              <a:rPr lang="ru-RU" dirty="0">
                <a:cs typeface="Times New Roman" pitchFamily="18" charset="0"/>
              </a:rPr>
              <a:t> </a:t>
            </a:r>
            <a:r>
              <a:rPr lang="ru-RU" dirty="0" err="1">
                <a:cs typeface="Times New Roman" pitchFamily="18" charset="0"/>
              </a:rPr>
              <a:t>омборларини</a:t>
            </a:r>
            <a:r>
              <a:rPr lang="ru-RU" dirty="0">
                <a:cs typeface="Times New Roman" pitchFamily="18" charset="0"/>
              </a:rPr>
              <a:t> </a:t>
            </a:r>
            <a:r>
              <a:rPr lang="ru-RU" dirty="0" err="1">
                <a:cs typeface="Times New Roman" pitchFamily="18" charset="0"/>
              </a:rPr>
              <a:t>маълум</a:t>
            </a:r>
            <a:r>
              <a:rPr lang="ru-RU" dirty="0">
                <a:cs typeface="Times New Roman" pitchFamily="18" charset="0"/>
              </a:rPr>
              <a:t> </a:t>
            </a:r>
            <a:r>
              <a:rPr lang="ru-RU" dirty="0" err="1">
                <a:cs typeface="Times New Roman" pitchFamily="18" charset="0"/>
              </a:rPr>
              <a:t>технологик</a:t>
            </a:r>
            <a:r>
              <a:rPr lang="ru-RU" dirty="0">
                <a:cs typeface="Times New Roman" pitchFamily="18" charset="0"/>
              </a:rPr>
              <a:t> </a:t>
            </a:r>
            <a:r>
              <a:rPr lang="ru-RU" dirty="0" err="1">
                <a:cs typeface="Times New Roman" pitchFamily="18" charset="0"/>
              </a:rPr>
              <a:t>режимни</a:t>
            </a:r>
            <a:r>
              <a:rPr lang="ru-RU" dirty="0">
                <a:cs typeface="Times New Roman" pitchFamily="18" charset="0"/>
              </a:rPr>
              <a:t> </a:t>
            </a:r>
            <a:r>
              <a:rPr lang="ru-RU" dirty="0" err="1">
                <a:cs typeface="Times New Roman" pitchFamily="18" charset="0"/>
              </a:rPr>
              <a:t>бошқариб</a:t>
            </a:r>
            <a:r>
              <a:rPr lang="ru-RU" dirty="0">
                <a:cs typeface="Times New Roman" pitchFamily="18" charset="0"/>
              </a:rPr>
              <a:t> </a:t>
            </a:r>
            <a:r>
              <a:rPr lang="ru-RU" dirty="0" err="1">
                <a:cs typeface="Times New Roman" pitchFamily="18" charset="0"/>
              </a:rPr>
              <a:t>туриладиган</a:t>
            </a:r>
            <a:r>
              <a:rPr lang="ru-RU" dirty="0">
                <a:cs typeface="Times New Roman" pitchFamily="18" charset="0"/>
              </a:rPr>
              <a:t> </a:t>
            </a:r>
            <a:r>
              <a:rPr lang="ru-RU" dirty="0" err="1">
                <a:cs typeface="Times New Roman" pitchFamily="18" charset="0"/>
              </a:rPr>
              <a:t>ва</a:t>
            </a:r>
            <a:r>
              <a:rPr lang="ru-RU" dirty="0">
                <a:cs typeface="Times New Roman" pitchFamily="18" charset="0"/>
              </a:rPr>
              <a:t> </a:t>
            </a:r>
            <a:r>
              <a:rPr lang="ru-RU" dirty="0" err="1">
                <a:cs typeface="Times New Roman" pitchFamily="18" charset="0"/>
              </a:rPr>
              <a:t>механизацияни</a:t>
            </a:r>
            <a:r>
              <a:rPr lang="ru-RU" dirty="0">
                <a:cs typeface="Times New Roman" pitchFamily="18" charset="0"/>
              </a:rPr>
              <a:t> </a:t>
            </a:r>
            <a:r>
              <a:rPr lang="ru-RU" dirty="0" err="1">
                <a:cs typeface="Times New Roman" pitchFamily="18" charset="0"/>
              </a:rPr>
              <a:t>кенг</a:t>
            </a:r>
            <a:r>
              <a:rPr lang="ru-RU" dirty="0">
                <a:cs typeface="Times New Roman" pitchFamily="18" charset="0"/>
              </a:rPr>
              <a:t> </a:t>
            </a:r>
            <a:r>
              <a:rPr lang="ru-RU" dirty="0" err="1">
                <a:cs typeface="Times New Roman" pitchFamily="18" charset="0"/>
              </a:rPr>
              <a:t>жорий</a:t>
            </a:r>
            <a:r>
              <a:rPr lang="ru-RU" dirty="0">
                <a:cs typeface="Times New Roman" pitchFamily="18" charset="0"/>
              </a:rPr>
              <a:t> </a:t>
            </a:r>
            <a:r>
              <a:rPr lang="ru-RU" dirty="0" err="1">
                <a:cs typeface="Times New Roman" pitchFamily="18" charset="0"/>
              </a:rPr>
              <a:t>этиш</a:t>
            </a:r>
            <a:r>
              <a:rPr lang="ru-RU" dirty="0">
                <a:cs typeface="Times New Roman" pitchFamily="18" charset="0"/>
              </a:rPr>
              <a:t> </a:t>
            </a:r>
            <a:r>
              <a:rPr lang="ru-RU" dirty="0" err="1">
                <a:cs typeface="Times New Roman" pitchFamily="18" charset="0"/>
              </a:rPr>
              <a:t>имконияти</a:t>
            </a:r>
            <a:r>
              <a:rPr lang="ru-RU" dirty="0">
                <a:cs typeface="Times New Roman" pitchFamily="18" charset="0"/>
              </a:rPr>
              <a:t> </a:t>
            </a:r>
            <a:r>
              <a:rPr lang="ru-RU" dirty="0" err="1">
                <a:cs typeface="Times New Roman" pitchFamily="18" charset="0"/>
              </a:rPr>
              <a:t>яратилган</a:t>
            </a:r>
            <a:r>
              <a:rPr lang="ru-RU" dirty="0">
                <a:cs typeface="Times New Roman" pitchFamily="18" charset="0"/>
              </a:rPr>
              <a:t> </a:t>
            </a:r>
            <a:r>
              <a:rPr lang="ru-RU" dirty="0" err="1">
                <a:cs typeface="Times New Roman" pitchFamily="18" charset="0"/>
              </a:rPr>
              <a:t>ҳолда</a:t>
            </a:r>
            <a:r>
              <a:rPr lang="ru-RU" dirty="0">
                <a:cs typeface="Times New Roman" pitchFamily="18" charset="0"/>
              </a:rPr>
              <a:t> </a:t>
            </a:r>
            <a:r>
              <a:rPr lang="ru-RU" dirty="0" err="1">
                <a:cs typeface="Times New Roman" pitchFamily="18" charset="0"/>
              </a:rPr>
              <a:t>қуриш</a:t>
            </a:r>
            <a:r>
              <a:rPr lang="ru-RU" dirty="0">
                <a:cs typeface="Times New Roman" pitchFamily="18" charset="0"/>
              </a:rPr>
              <a:t> </a:t>
            </a:r>
            <a:r>
              <a:rPr lang="ru-RU" dirty="0" err="1">
                <a:cs typeface="Times New Roman" pitchFamily="18" charset="0"/>
              </a:rPr>
              <a:t>маҳсулотнинг</a:t>
            </a:r>
            <a:r>
              <a:rPr lang="ru-RU" dirty="0">
                <a:cs typeface="Times New Roman" pitchFamily="18" charset="0"/>
              </a:rPr>
              <a:t> </a:t>
            </a:r>
            <a:r>
              <a:rPr lang="ru-RU" dirty="0" err="1">
                <a:cs typeface="Times New Roman" pitchFamily="18" charset="0"/>
              </a:rPr>
              <a:t>сифатли</a:t>
            </a:r>
            <a:r>
              <a:rPr lang="ru-RU" dirty="0">
                <a:cs typeface="Times New Roman" pitchFamily="18" charset="0"/>
              </a:rPr>
              <a:t> </a:t>
            </a:r>
            <a:r>
              <a:rPr lang="ru-RU" dirty="0" err="1">
                <a:cs typeface="Times New Roman" pitchFamily="18" charset="0"/>
              </a:rPr>
              <a:t>сақланишини</a:t>
            </a:r>
            <a:r>
              <a:rPr lang="ru-RU" dirty="0">
                <a:cs typeface="Times New Roman" pitchFamily="18" charset="0"/>
              </a:rPr>
              <a:t> </a:t>
            </a:r>
            <a:r>
              <a:rPr lang="ru-RU" dirty="0" err="1">
                <a:cs typeface="Times New Roman" pitchFamily="18" charset="0"/>
              </a:rPr>
              <a:t>ва</a:t>
            </a:r>
            <a:r>
              <a:rPr lang="ru-RU" dirty="0">
                <a:cs typeface="Times New Roman" pitchFamily="18" charset="0"/>
              </a:rPr>
              <a:t> </a:t>
            </a:r>
            <a:r>
              <a:rPr lang="ru-RU" dirty="0" err="1">
                <a:cs typeface="Times New Roman" pitchFamily="18" charset="0"/>
              </a:rPr>
              <a:t>нобудгарчилигини</a:t>
            </a:r>
            <a:r>
              <a:rPr lang="ru-RU" dirty="0">
                <a:cs typeface="Times New Roman" pitchFamily="18" charset="0"/>
              </a:rPr>
              <a:t> </a:t>
            </a:r>
            <a:r>
              <a:rPr lang="ru-RU" dirty="0" err="1">
                <a:cs typeface="Times New Roman" pitchFamily="18" charset="0"/>
              </a:rPr>
              <a:t>камайтиришни</a:t>
            </a:r>
            <a:r>
              <a:rPr lang="ru-RU" dirty="0">
                <a:cs typeface="Times New Roman" pitchFamily="18" charset="0"/>
              </a:rPr>
              <a:t> </a:t>
            </a:r>
            <a:r>
              <a:rPr lang="ru-RU" dirty="0" err="1">
                <a:cs typeface="Times New Roman" pitchFamily="18" charset="0"/>
              </a:rPr>
              <a:t>таъминлайди</a:t>
            </a:r>
            <a:r>
              <a:rPr lang="ru-RU" dirty="0">
                <a:cs typeface="Times New Roman" pitchFamily="18" charset="0"/>
              </a:rPr>
              <a:t>.</a:t>
            </a:r>
          </a:p>
        </p:txBody>
      </p:sp>
      <p:pic>
        <p:nvPicPr>
          <p:cNvPr id="3" name="Рисунок 2"/>
          <p:cNvPicPr>
            <a:picLocks noChangeAspect="1"/>
          </p:cNvPicPr>
          <p:nvPr/>
        </p:nvPicPr>
        <p:blipFill>
          <a:blip r:embed="rId2"/>
          <a:stretch>
            <a:fillRect/>
          </a:stretch>
        </p:blipFill>
        <p:spPr>
          <a:xfrm>
            <a:off x="899592" y="3573016"/>
            <a:ext cx="7128792" cy="288032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Rectangle 3"/>
          <p:cNvSpPr>
            <a:spLocks noGrp="1" noChangeArrowheads="1"/>
          </p:cNvSpPr>
          <p:nvPr>
            <p:ph idx="1"/>
          </p:nvPr>
        </p:nvSpPr>
        <p:spPr>
          <a:xfrm>
            <a:off x="179512" y="692696"/>
            <a:ext cx="8497888" cy="2880320"/>
          </a:xfrm>
          <a:solidFill>
            <a:srgbClr val="008080"/>
          </a:solidFill>
        </p:spPr>
        <p:txBody>
          <a:bodyPr/>
          <a:lstStyle/>
          <a:p>
            <a:pPr algn="just">
              <a:buFont typeface="Wingdings" pitchFamily="2" charset="2"/>
              <a:buChar char="v"/>
            </a:pPr>
            <a:r>
              <a:rPr lang="ru-RU" sz="2000" dirty="0" err="1">
                <a:solidFill>
                  <a:srgbClr val="FFFF00"/>
                </a:solidFill>
              </a:rPr>
              <a:t>Ўзбекистонда</a:t>
            </a:r>
            <a:r>
              <a:rPr lang="ru-RU" sz="2000" dirty="0">
                <a:solidFill>
                  <a:srgbClr val="FFFF00"/>
                </a:solidFill>
              </a:rPr>
              <a:t> </a:t>
            </a:r>
            <a:r>
              <a:rPr lang="ru-RU" sz="2000" dirty="0" err="1">
                <a:solidFill>
                  <a:srgbClr val="FFFF00"/>
                </a:solidFill>
              </a:rPr>
              <a:t>муваққат</a:t>
            </a:r>
            <a:r>
              <a:rPr lang="ru-RU" sz="2000" dirty="0">
                <a:solidFill>
                  <a:srgbClr val="FFFF00"/>
                </a:solidFill>
              </a:rPr>
              <a:t> </a:t>
            </a:r>
            <a:r>
              <a:rPr lang="ru-RU" sz="2000" dirty="0" err="1">
                <a:solidFill>
                  <a:srgbClr val="FFFF00"/>
                </a:solidFill>
              </a:rPr>
              <a:t>омборлар</a:t>
            </a:r>
            <a:r>
              <a:rPr lang="ru-RU" sz="2000" dirty="0">
                <a:solidFill>
                  <a:srgbClr val="FFFF00"/>
                </a:solidFill>
              </a:rPr>
              <a:t>–</a:t>
            </a:r>
            <a:r>
              <a:rPr lang="ru-RU" sz="2000" dirty="0" err="1">
                <a:solidFill>
                  <a:srgbClr val="FFFF00"/>
                </a:solidFill>
              </a:rPr>
              <a:t>уюм</a:t>
            </a:r>
            <a:r>
              <a:rPr lang="ru-RU" sz="2000" dirty="0">
                <a:solidFill>
                  <a:srgbClr val="FFFF00"/>
                </a:solidFill>
              </a:rPr>
              <a:t> </a:t>
            </a:r>
            <a:r>
              <a:rPr lang="ru-RU" sz="2000" dirty="0" err="1">
                <a:solidFill>
                  <a:srgbClr val="FFFF00"/>
                </a:solidFill>
              </a:rPr>
              <a:t>ва</a:t>
            </a:r>
            <a:r>
              <a:rPr lang="ru-RU" sz="2000" dirty="0">
                <a:solidFill>
                  <a:srgbClr val="FFFF00"/>
                </a:solidFill>
              </a:rPr>
              <a:t> </a:t>
            </a:r>
            <a:r>
              <a:rPr lang="ru-RU" sz="2000" dirty="0" err="1">
                <a:solidFill>
                  <a:srgbClr val="FFFF00"/>
                </a:solidFill>
              </a:rPr>
              <a:t>ҳандақларда</a:t>
            </a:r>
            <a:r>
              <a:rPr lang="ru-RU" sz="2000" dirty="0">
                <a:solidFill>
                  <a:srgbClr val="FFFF00"/>
                </a:solidFill>
              </a:rPr>
              <a:t> картошка </a:t>
            </a:r>
            <a:r>
              <a:rPr lang="ru-RU" sz="2000" dirty="0" err="1">
                <a:solidFill>
                  <a:srgbClr val="FFFF00"/>
                </a:solidFill>
              </a:rPr>
              <a:t>ва</a:t>
            </a:r>
            <a:r>
              <a:rPr lang="ru-RU" sz="2000" dirty="0">
                <a:solidFill>
                  <a:srgbClr val="FFFF00"/>
                </a:solidFill>
              </a:rPr>
              <a:t> </a:t>
            </a:r>
            <a:r>
              <a:rPr lang="ru-RU" sz="2000" dirty="0" err="1">
                <a:solidFill>
                  <a:srgbClr val="FFFF00"/>
                </a:solidFill>
              </a:rPr>
              <a:t>илдизмевалар</a:t>
            </a:r>
            <a:r>
              <a:rPr lang="ru-RU" sz="2000" dirty="0">
                <a:solidFill>
                  <a:srgbClr val="FFFF00"/>
                </a:solidFill>
              </a:rPr>
              <a:t> (</a:t>
            </a:r>
            <a:r>
              <a:rPr lang="ru-RU" sz="2000" dirty="0" err="1">
                <a:solidFill>
                  <a:srgbClr val="FFFF00"/>
                </a:solidFill>
              </a:rPr>
              <a:t>сабзи</a:t>
            </a:r>
            <a:r>
              <a:rPr lang="ru-RU" sz="2000" dirty="0">
                <a:solidFill>
                  <a:srgbClr val="FFFF00"/>
                </a:solidFill>
              </a:rPr>
              <a:t>, </a:t>
            </a:r>
            <a:r>
              <a:rPr lang="ru-RU" sz="2000" dirty="0" err="1">
                <a:solidFill>
                  <a:srgbClr val="FFFF00"/>
                </a:solidFill>
              </a:rPr>
              <a:t>шолғом</a:t>
            </a:r>
            <a:r>
              <a:rPr lang="ru-RU" sz="2000" dirty="0">
                <a:solidFill>
                  <a:srgbClr val="FFFF00"/>
                </a:solidFill>
              </a:rPr>
              <a:t>, </a:t>
            </a:r>
            <a:r>
              <a:rPr lang="ru-RU" sz="2000" dirty="0" err="1">
                <a:solidFill>
                  <a:srgbClr val="FFFF00"/>
                </a:solidFill>
              </a:rPr>
              <a:t>турп</a:t>
            </a:r>
            <a:r>
              <a:rPr lang="ru-RU" sz="2000" dirty="0">
                <a:solidFill>
                  <a:srgbClr val="FFFF00"/>
                </a:solidFill>
              </a:rPr>
              <a:t> </a:t>
            </a:r>
            <a:r>
              <a:rPr lang="ru-RU" sz="2000" dirty="0" err="1">
                <a:solidFill>
                  <a:srgbClr val="FFFF00"/>
                </a:solidFill>
              </a:rPr>
              <a:t>ва</a:t>
            </a:r>
            <a:r>
              <a:rPr lang="ru-RU" sz="2000" dirty="0">
                <a:solidFill>
                  <a:srgbClr val="FFFF00"/>
                </a:solidFill>
              </a:rPr>
              <a:t> </a:t>
            </a:r>
            <a:r>
              <a:rPr lang="ru-RU" sz="2000" dirty="0" err="1">
                <a:solidFill>
                  <a:srgbClr val="FFFF00"/>
                </a:solidFill>
              </a:rPr>
              <a:t>бошқалар</a:t>
            </a:r>
            <a:r>
              <a:rPr lang="ru-RU" sz="2000" dirty="0">
                <a:solidFill>
                  <a:srgbClr val="FFFF00"/>
                </a:solidFill>
              </a:rPr>
              <a:t>) </a:t>
            </a:r>
            <a:r>
              <a:rPr lang="ru-RU" sz="2000" dirty="0" err="1">
                <a:solidFill>
                  <a:srgbClr val="FFFF00"/>
                </a:solidFill>
              </a:rPr>
              <a:t>сақланади</a:t>
            </a:r>
            <a:r>
              <a:rPr lang="ru-RU" sz="2000" dirty="0">
                <a:solidFill>
                  <a:srgbClr val="FFFF00"/>
                </a:solidFill>
              </a:rPr>
              <a:t>. </a:t>
            </a:r>
            <a:r>
              <a:rPr lang="ru-RU" sz="2000" dirty="0" err="1">
                <a:solidFill>
                  <a:srgbClr val="FFFF00"/>
                </a:solidFill>
              </a:rPr>
              <a:t>Бундай</a:t>
            </a:r>
            <a:r>
              <a:rPr lang="ru-RU" sz="2000" dirty="0">
                <a:solidFill>
                  <a:srgbClr val="FFFF00"/>
                </a:solidFill>
              </a:rPr>
              <a:t> </a:t>
            </a:r>
            <a:r>
              <a:rPr lang="ru-RU" sz="2000" dirty="0" err="1">
                <a:solidFill>
                  <a:srgbClr val="FFFF00"/>
                </a:solidFill>
              </a:rPr>
              <a:t>омборларда</a:t>
            </a:r>
            <a:r>
              <a:rPr lang="ru-RU" sz="2000" dirty="0">
                <a:solidFill>
                  <a:srgbClr val="FFFF00"/>
                </a:solidFill>
              </a:rPr>
              <a:t> </a:t>
            </a:r>
            <a:r>
              <a:rPr lang="ru-RU" sz="2000" dirty="0" err="1">
                <a:solidFill>
                  <a:srgbClr val="FFFF00"/>
                </a:solidFill>
              </a:rPr>
              <a:t>сабзавотларни</a:t>
            </a:r>
            <a:r>
              <a:rPr lang="ru-RU" sz="2000" dirty="0">
                <a:solidFill>
                  <a:srgbClr val="FFFF00"/>
                </a:solidFill>
              </a:rPr>
              <a:t> </a:t>
            </a:r>
            <a:r>
              <a:rPr lang="ru-RU" sz="2000" dirty="0" err="1">
                <a:solidFill>
                  <a:srgbClr val="FFFF00"/>
                </a:solidFill>
              </a:rPr>
              <a:t>сақлаш</a:t>
            </a:r>
            <a:r>
              <a:rPr lang="ru-RU" sz="2000" dirty="0">
                <a:solidFill>
                  <a:srgbClr val="FFFF00"/>
                </a:solidFill>
              </a:rPr>
              <a:t> </a:t>
            </a:r>
            <a:r>
              <a:rPr lang="ru-RU" sz="2000" dirty="0" err="1">
                <a:solidFill>
                  <a:srgbClr val="FFFF00"/>
                </a:solidFill>
              </a:rPr>
              <a:t>энг</a:t>
            </a:r>
            <a:r>
              <a:rPr lang="ru-RU" sz="2000" dirty="0">
                <a:solidFill>
                  <a:srgbClr val="FFFF00"/>
                </a:solidFill>
              </a:rPr>
              <a:t> </a:t>
            </a:r>
            <a:r>
              <a:rPr lang="ru-RU" sz="2000" dirty="0" err="1">
                <a:solidFill>
                  <a:srgbClr val="FFFF00"/>
                </a:solidFill>
              </a:rPr>
              <a:t>арзон</a:t>
            </a:r>
            <a:r>
              <a:rPr lang="ru-RU" sz="2000" dirty="0">
                <a:solidFill>
                  <a:srgbClr val="FFFF00"/>
                </a:solidFill>
              </a:rPr>
              <a:t>, </a:t>
            </a:r>
            <a:r>
              <a:rPr lang="ru-RU" sz="2000" dirty="0" err="1">
                <a:solidFill>
                  <a:srgbClr val="FFFF00"/>
                </a:solidFill>
              </a:rPr>
              <a:t>оддий</a:t>
            </a:r>
            <a:r>
              <a:rPr lang="ru-RU" sz="2000" dirty="0">
                <a:solidFill>
                  <a:srgbClr val="FFFF00"/>
                </a:solidFill>
              </a:rPr>
              <a:t> </a:t>
            </a:r>
            <a:r>
              <a:rPr lang="ru-RU" sz="2000" dirty="0" err="1">
                <a:solidFill>
                  <a:srgbClr val="FFFF00"/>
                </a:solidFill>
              </a:rPr>
              <a:t>ва</a:t>
            </a:r>
            <a:r>
              <a:rPr lang="ru-RU" sz="2000" dirty="0">
                <a:solidFill>
                  <a:srgbClr val="FFFF00"/>
                </a:solidFill>
              </a:rPr>
              <a:t> </a:t>
            </a:r>
            <a:r>
              <a:rPr lang="ru-RU" sz="2000" dirty="0" err="1">
                <a:solidFill>
                  <a:srgbClr val="FFFF00"/>
                </a:solidFill>
              </a:rPr>
              <a:t>ҳаммабоп</a:t>
            </a:r>
            <a:r>
              <a:rPr lang="ru-RU" sz="2000" dirty="0">
                <a:solidFill>
                  <a:srgbClr val="FFFF00"/>
                </a:solidFill>
              </a:rPr>
              <a:t> </a:t>
            </a:r>
            <a:r>
              <a:rPr lang="ru-RU" sz="2000" dirty="0" err="1">
                <a:solidFill>
                  <a:srgbClr val="FFFF00"/>
                </a:solidFill>
              </a:rPr>
              <a:t>усул</a:t>
            </a:r>
            <a:r>
              <a:rPr lang="ru-RU" sz="2000" dirty="0">
                <a:solidFill>
                  <a:srgbClr val="FFFF00"/>
                </a:solidFill>
              </a:rPr>
              <a:t> </a:t>
            </a:r>
            <a:r>
              <a:rPr lang="ru-RU" sz="2000" dirty="0" err="1">
                <a:solidFill>
                  <a:srgbClr val="FFFF00"/>
                </a:solidFill>
              </a:rPr>
              <a:t>бўлиб</a:t>
            </a:r>
            <a:r>
              <a:rPr lang="ru-RU" sz="2000" dirty="0">
                <a:solidFill>
                  <a:srgbClr val="FFFF00"/>
                </a:solidFill>
              </a:rPr>
              <a:t>, </a:t>
            </a:r>
            <a:r>
              <a:rPr lang="ru-RU" sz="2000" dirty="0" err="1">
                <a:solidFill>
                  <a:srgbClr val="FFFF00"/>
                </a:solidFill>
              </a:rPr>
              <a:t>қурилиш</a:t>
            </a:r>
            <a:r>
              <a:rPr lang="ru-RU" sz="2000" dirty="0">
                <a:solidFill>
                  <a:srgbClr val="FFFF00"/>
                </a:solidFill>
              </a:rPr>
              <a:t> </a:t>
            </a:r>
            <a:r>
              <a:rPr lang="ru-RU" sz="2000" dirty="0" err="1">
                <a:solidFill>
                  <a:srgbClr val="FFFF00"/>
                </a:solidFill>
              </a:rPr>
              <a:t>жиҳозлари</a:t>
            </a:r>
            <a:r>
              <a:rPr lang="ru-RU" sz="2000" dirty="0">
                <a:solidFill>
                  <a:srgbClr val="FFFF00"/>
                </a:solidFill>
              </a:rPr>
              <a:t> </a:t>
            </a:r>
            <a:r>
              <a:rPr lang="ru-RU" sz="2000" dirty="0" err="1">
                <a:solidFill>
                  <a:srgbClr val="FFFF00"/>
                </a:solidFill>
              </a:rPr>
              <a:t>ҳамда</a:t>
            </a:r>
            <a:r>
              <a:rPr lang="ru-RU" sz="2000" dirty="0">
                <a:solidFill>
                  <a:srgbClr val="FFFF00"/>
                </a:solidFill>
              </a:rPr>
              <a:t> </a:t>
            </a:r>
            <a:r>
              <a:rPr lang="ru-RU" sz="2000" dirty="0" err="1">
                <a:solidFill>
                  <a:srgbClr val="FFFF00"/>
                </a:solidFill>
              </a:rPr>
              <a:t>материаллари</a:t>
            </a:r>
            <a:r>
              <a:rPr lang="ru-RU" sz="2000" dirty="0">
                <a:solidFill>
                  <a:srgbClr val="FFFF00"/>
                </a:solidFill>
              </a:rPr>
              <a:t> </a:t>
            </a:r>
            <a:r>
              <a:rPr lang="ru-RU" sz="2000" dirty="0" err="1">
                <a:solidFill>
                  <a:srgbClr val="FFFF00"/>
                </a:solidFill>
              </a:rPr>
              <a:t>талаб</a:t>
            </a:r>
            <a:r>
              <a:rPr lang="ru-RU" sz="2000" dirty="0">
                <a:solidFill>
                  <a:srgbClr val="FFFF00"/>
                </a:solidFill>
              </a:rPr>
              <a:t> </a:t>
            </a:r>
            <a:r>
              <a:rPr lang="ru-RU" sz="2000" dirty="0" err="1">
                <a:solidFill>
                  <a:srgbClr val="FFFF00"/>
                </a:solidFill>
              </a:rPr>
              <a:t>қилмайди</a:t>
            </a:r>
            <a:r>
              <a:rPr lang="ru-RU" sz="2000" dirty="0">
                <a:solidFill>
                  <a:srgbClr val="FFFF00"/>
                </a:solidFill>
              </a:rPr>
              <a:t>. Шу </a:t>
            </a:r>
            <a:r>
              <a:rPr lang="ru-RU" sz="2000" dirty="0" err="1">
                <a:solidFill>
                  <a:srgbClr val="FFFF00"/>
                </a:solidFill>
              </a:rPr>
              <a:t>билан</a:t>
            </a:r>
            <a:r>
              <a:rPr lang="ru-RU" sz="2000" dirty="0">
                <a:solidFill>
                  <a:srgbClr val="FFFF00"/>
                </a:solidFill>
              </a:rPr>
              <a:t> </a:t>
            </a:r>
            <a:r>
              <a:rPr lang="ru-RU" sz="2000" dirty="0" err="1">
                <a:solidFill>
                  <a:srgbClr val="FFFF00"/>
                </a:solidFill>
              </a:rPr>
              <a:t>бирга</a:t>
            </a:r>
            <a:r>
              <a:rPr lang="ru-RU" sz="2000" dirty="0">
                <a:solidFill>
                  <a:srgbClr val="FFFF00"/>
                </a:solidFill>
              </a:rPr>
              <a:t>, </a:t>
            </a:r>
            <a:r>
              <a:rPr lang="ru-RU" sz="2000" dirty="0" err="1">
                <a:solidFill>
                  <a:srgbClr val="FFFF00"/>
                </a:solidFill>
              </a:rPr>
              <a:t>муваққат</a:t>
            </a:r>
            <a:r>
              <a:rPr lang="ru-RU" sz="2000" dirty="0">
                <a:solidFill>
                  <a:srgbClr val="FFFF00"/>
                </a:solidFill>
              </a:rPr>
              <a:t> </a:t>
            </a:r>
            <a:r>
              <a:rPr lang="ru-RU" sz="2000" dirty="0" err="1">
                <a:solidFill>
                  <a:srgbClr val="FFFF00"/>
                </a:solidFill>
              </a:rPr>
              <a:t>омборларда</a:t>
            </a:r>
            <a:r>
              <a:rPr lang="ru-RU" sz="2000" dirty="0">
                <a:solidFill>
                  <a:srgbClr val="FFFF00"/>
                </a:solidFill>
              </a:rPr>
              <a:t> </a:t>
            </a:r>
            <a:r>
              <a:rPr lang="ru-RU" sz="2000" dirty="0" err="1">
                <a:solidFill>
                  <a:srgbClr val="FFFF00"/>
                </a:solidFill>
              </a:rPr>
              <a:t>сабзавотларни</a:t>
            </a:r>
            <a:r>
              <a:rPr lang="ru-RU" sz="2000" dirty="0">
                <a:solidFill>
                  <a:srgbClr val="FFFF00"/>
                </a:solidFill>
              </a:rPr>
              <a:t> </a:t>
            </a:r>
            <a:r>
              <a:rPr lang="ru-RU" sz="2000" dirty="0" err="1">
                <a:solidFill>
                  <a:srgbClr val="FFFF00"/>
                </a:solidFill>
              </a:rPr>
              <a:t>сақлашнинг</a:t>
            </a:r>
            <a:r>
              <a:rPr lang="ru-RU" sz="2000" dirty="0">
                <a:solidFill>
                  <a:srgbClr val="FFFF00"/>
                </a:solidFill>
              </a:rPr>
              <a:t> </a:t>
            </a:r>
            <a:r>
              <a:rPr lang="ru-RU" sz="2000" dirty="0" err="1">
                <a:solidFill>
                  <a:srgbClr val="FFFF00"/>
                </a:solidFill>
              </a:rPr>
              <a:t>бир</a:t>
            </a:r>
            <a:r>
              <a:rPr lang="ru-RU" sz="2000" dirty="0">
                <a:solidFill>
                  <a:srgbClr val="FFFF00"/>
                </a:solidFill>
              </a:rPr>
              <a:t> </a:t>
            </a:r>
            <a:r>
              <a:rPr lang="ru-RU" sz="2000" dirty="0" err="1">
                <a:solidFill>
                  <a:srgbClr val="FFFF00"/>
                </a:solidFill>
              </a:rPr>
              <a:t>қатор</a:t>
            </a:r>
            <a:r>
              <a:rPr lang="ru-RU" sz="2000" dirty="0">
                <a:solidFill>
                  <a:srgbClr val="FFFF00"/>
                </a:solidFill>
              </a:rPr>
              <a:t> </a:t>
            </a:r>
            <a:r>
              <a:rPr lang="ru-RU" sz="2000" dirty="0" err="1">
                <a:solidFill>
                  <a:srgbClr val="FFFF00"/>
                </a:solidFill>
              </a:rPr>
              <a:t>камчиликлари</a:t>
            </a:r>
            <a:r>
              <a:rPr lang="ru-RU" sz="2000" dirty="0">
                <a:solidFill>
                  <a:srgbClr val="FFFF00"/>
                </a:solidFill>
              </a:rPr>
              <a:t> </a:t>
            </a:r>
            <a:r>
              <a:rPr lang="ru-RU" sz="2000" dirty="0" err="1">
                <a:solidFill>
                  <a:srgbClr val="FFFF00"/>
                </a:solidFill>
              </a:rPr>
              <a:t>ҳам</a:t>
            </a:r>
            <a:r>
              <a:rPr lang="ru-RU" sz="2000" dirty="0">
                <a:solidFill>
                  <a:srgbClr val="FFFF00"/>
                </a:solidFill>
              </a:rPr>
              <a:t> бор. Бунда </a:t>
            </a:r>
            <a:r>
              <a:rPr lang="ru-RU" sz="2000" dirty="0" err="1">
                <a:solidFill>
                  <a:srgbClr val="FFFF00"/>
                </a:solidFill>
              </a:rPr>
              <a:t>барча</a:t>
            </a:r>
            <a:r>
              <a:rPr lang="ru-RU" sz="2000" dirty="0">
                <a:solidFill>
                  <a:srgbClr val="FFFF00"/>
                </a:solidFill>
              </a:rPr>
              <a:t> </a:t>
            </a:r>
            <a:r>
              <a:rPr lang="ru-RU" sz="2000" dirty="0" err="1">
                <a:solidFill>
                  <a:srgbClr val="FFFF00"/>
                </a:solidFill>
              </a:rPr>
              <a:t>ишларни</a:t>
            </a:r>
            <a:r>
              <a:rPr lang="ru-RU" sz="2000" dirty="0">
                <a:solidFill>
                  <a:srgbClr val="FFFF00"/>
                </a:solidFill>
              </a:rPr>
              <a:t> </a:t>
            </a:r>
            <a:r>
              <a:rPr lang="ru-RU" sz="2000" dirty="0" err="1">
                <a:solidFill>
                  <a:srgbClr val="FFFF00"/>
                </a:solidFill>
              </a:rPr>
              <a:t>амалга</a:t>
            </a:r>
            <a:r>
              <a:rPr lang="ru-RU" sz="2000" dirty="0">
                <a:solidFill>
                  <a:srgbClr val="FFFF00"/>
                </a:solidFill>
              </a:rPr>
              <a:t> </a:t>
            </a:r>
            <a:r>
              <a:rPr lang="ru-RU" sz="2000" dirty="0" err="1">
                <a:solidFill>
                  <a:srgbClr val="FFFF00"/>
                </a:solidFill>
              </a:rPr>
              <a:t>ошириш</a:t>
            </a:r>
            <a:r>
              <a:rPr lang="ru-RU" sz="2000" dirty="0">
                <a:solidFill>
                  <a:srgbClr val="FFFF00"/>
                </a:solidFill>
              </a:rPr>
              <a:t> об-</a:t>
            </a:r>
            <a:r>
              <a:rPr lang="ru-RU" sz="2000" dirty="0" err="1">
                <a:solidFill>
                  <a:srgbClr val="FFFF00"/>
                </a:solidFill>
              </a:rPr>
              <a:t>ҳаво</a:t>
            </a:r>
            <a:r>
              <a:rPr lang="ru-RU" sz="2000" dirty="0">
                <a:solidFill>
                  <a:srgbClr val="FFFF00"/>
                </a:solidFill>
              </a:rPr>
              <a:t> </a:t>
            </a:r>
            <a:r>
              <a:rPr lang="ru-RU" sz="2000" dirty="0" err="1">
                <a:solidFill>
                  <a:srgbClr val="FFFF00"/>
                </a:solidFill>
              </a:rPr>
              <a:t>шароитига</a:t>
            </a:r>
            <a:r>
              <a:rPr lang="ru-RU" sz="2000" dirty="0">
                <a:solidFill>
                  <a:srgbClr val="FFFF00"/>
                </a:solidFill>
              </a:rPr>
              <a:t> </a:t>
            </a:r>
            <a:r>
              <a:rPr lang="ru-RU" sz="2000" dirty="0" err="1">
                <a:solidFill>
                  <a:srgbClr val="FFFF00"/>
                </a:solidFill>
              </a:rPr>
              <a:t>боғлиқ</a:t>
            </a:r>
            <a:r>
              <a:rPr lang="ru-RU" sz="2000" dirty="0">
                <a:solidFill>
                  <a:srgbClr val="FFFF00"/>
                </a:solidFill>
              </a:rPr>
              <a:t> </a:t>
            </a:r>
            <a:r>
              <a:rPr lang="ru-RU" sz="2000" dirty="0" err="1">
                <a:solidFill>
                  <a:srgbClr val="FFFF00"/>
                </a:solidFill>
              </a:rPr>
              <a:t>бўлиб</a:t>
            </a:r>
            <a:r>
              <a:rPr lang="ru-RU" sz="2000" dirty="0">
                <a:solidFill>
                  <a:srgbClr val="FFFF00"/>
                </a:solidFill>
              </a:rPr>
              <a:t>, </a:t>
            </a:r>
            <a:r>
              <a:rPr lang="ru-RU" sz="2000" dirty="0" err="1">
                <a:solidFill>
                  <a:srgbClr val="FFFF00"/>
                </a:solidFill>
              </a:rPr>
              <a:t>сақланадиган</a:t>
            </a:r>
            <a:r>
              <a:rPr lang="ru-RU" sz="2000" dirty="0">
                <a:solidFill>
                  <a:srgbClr val="FFFF00"/>
                </a:solidFill>
              </a:rPr>
              <a:t> </a:t>
            </a:r>
            <a:r>
              <a:rPr lang="ru-RU" sz="2000" dirty="0" err="1">
                <a:solidFill>
                  <a:srgbClr val="FFFF00"/>
                </a:solidFill>
              </a:rPr>
              <a:t>маҳсулотни</a:t>
            </a:r>
            <a:r>
              <a:rPr lang="ru-RU" sz="2000" dirty="0">
                <a:solidFill>
                  <a:srgbClr val="FFFF00"/>
                </a:solidFill>
              </a:rPr>
              <a:t> </a:t>
            </a:r>
            <a:r>
              <a:rPr lang="ru-RU" sz="2000" dirty="0" err="1">
                <a:solidFill>
                  <a:srgbClr val="FFFF00"/>
                </a:solidFill>
              </a:rPr>
              <a:t>назорат</a:t>
            </a:r>
            <a:r>
              <a:rPr lang="ru-RU" sz="2000" dirty="0">
                <a:solidFill>
                  <a:srgbClr val="FFFF00"/>
                </a:solidFill>
              </a:rPr>
              <a:t> </a:t>
            </a:r>
            <a:r>
              <a:rPr lang="ru-RU" sz="2000" dirty="0" err="1">
                <a:solidFill>
                  <a:srgbClr val="FFFF00"/>
                </a:solidFill>
              </a:rPr>
              <a:t>қилиш</a:t>
            </a:r>
            <a:r>
              <a:rPr lang="ru-RU" sz="2000" dirty="0">
                <a:solidFill>
                  <a:srgbClr val="FFFF00"/>
                </a:solidFill>
              </a:rPr>
              <a:t> </a:t>
            </a:r>
            <a:r>
              <a:rPr lang="ru-RU" sz="2000" dirty="0" err="1">
                <a:solidFill>
                  <a:srgbClr val="FFFF00"/>
                </a:solidFill>
              </a:rPr>
              <a:t>анча</a:t>
            </a:r>
            <a:r>
              <a:rPr lang="ru-RU" sz="2000" dirty="0">
                <a:solidFill>
                  <a:srgbClr val="FFFF00"/>
                </a:solidFill>
              </a:rPr>
              <a:t> </a:t>
            </a:r>
            <a:r>
              <a:rPr lang="ru-RU" sz="2000" dirty="0" err="1">
                <a:solidFill>
                  <a:srgbClr val="FFFF00"/>
                </a:solidFill>
              </a:rPr>
              <a:t>қийинлашади</a:t>
            </a:r>
            <a:r>
              <a:rPr lang="ru-RU" sz="2000" dirty="0">
                <a:solidFill>
                  <a:srgbClr val="FFFF00"/>
                </a:solidFill>
              </a:rPr>
              <a:t>. Шу </a:t>
            </a:r>
            <a:r>
              <a:rPr lang="ru-RU" sz="2000" dirty="0" err="1">
                <a:solidFill>
                  <a:srgbClr val="FFFF00"/>
                </a:solidFill>
              </a:rPr>
              <a:t>сабабли</a:t>
            </a:r>
            <a:r>
              <a:rPr lang="ru-RU" sz="2000" dirty="0">
                <a:solidFill>
                  <a:srgbClr val="FFFF00"/>
                </a:solidFill>
              </a:rPr>
              <a:t> </a:t>
            </a:r>
            <a:r>
              <a:rPr lang="ru-RU" sz="2000" dirty="0" err="1">
                <a:solidFill>
                  <a:srgbClr val="FFFF00"/>
                </a:solidFill>
              </a:rPr>
              <a:t>маҳсулотларнинг</a:t>
            </a:r>
            <a:r>
              <a:rPr lang="ru-RU" sz="2000" dirty="0">
                <a:solidFill>
                  <a:srgbClr val="FFFF00"/>
                </a:solidFill>
              </a:rPr>
              <a:t> </a:t>
            </a:r>
            <a:r>
              <a:rPr lang="ru-RU" sz="2000" dirty="0" err="1">
                <a:solidFill>
                  <a:srgbClr val="FFFF00"/>
                </a:solidFill>
              </a:rPr>
              <a:t>анча</a:t>
            </a:r>
            <a:r>
              <a:rPr lang="ru-RU" sz="2000" dirty="0">
                <a:solidFill>
                  <a:srgbClr val="FFFF00"/>
                </a:solidFill>
              </a:rPr>
              <a:t> </a:t>
            </a:r>
            <a:r>
              <a:rPr lang="ru-RU" sz="2000" dirty="0" err="1">
                <a:solidFill>
                  <a:srgbClr val="FFFF00"/>
                </a:solidFill>
              </a:rPr>
              <a:t>кўп</a:t>
            </a:r>
            <a:r>
              <a:rPr lang="ru-RU" sz="2000" dirty="0">
                <a:solidFill>
                  <a:srgbClr val="FFFF00"/>
                </a:solidFill>
              </a:rPr>
              <a:t> </a:t>
            </a:r>
            <a:r>
              <a:rPr lang="ru-RU" sz="2000" dirty="0" err="1">
                <a:solidFill>
                  <a:srgbClr val="FFFF00"/>
                </a:solidFill>
              </a:rPr>
              <a:t>қисми</a:t>
            </a:r>
            <a:r>
              <a:rPr lang="ru-RU" sz="2000" dirty="0">
                <a:solidFill>
                  <a:srgbClr val="FFFF00"/>
                </a:solidFill>
              </a:rPr>
              <a:t> </a:t>
            </a:r>
            <a:r>
              <a:rPr lang="ru-RU" sz="2000" dirty="0" err="1">
                <a:solidFill>
                  <a:srgbClr val="FFFF00"/>
                </a:solidFill>
              </a:rPr>
              <a:t>нобуд</a:t>
            </a:r>
            <a:r>
              <a:rPr lang="ru-RU" sz="2000" dirty="0">
                <a:solidFill>
                  <a:srgbClr val="FFFF00"/>
                </a:solidFill>
              </a:rPr>
              <a:t> </a:t>
            </a:r>
            <a:r>
              <a:rPr lang="ru-RU" sz="2000" dirty="0" err="1">
                <a:solidFill>
                  <a:srgbClr val="FFFF00"/>
                </a:solidFill>
              </a:rPr>
              <a:t>бўлади</a:t>
            </a:r>
            <a:r>
              <a:rPr lang="ru-RU" sz="2000" dirty="0">
                <a:solidFill>
                  <a:srgbClr val="FFFF00"/>
                </a:solidFill>
              </a:rPr>
              <a:t>.</a:t>
            </a:r>
            <a:endParaRPr lang="ru-RU" sz="1800" dirty="0" smtClean="0">
              <a:solidFill>
                <a:srgbClr val="FFFF00"/>
              </a:solidFill>
            </a:endParaRPr>
          </a:p>
        </p:txBody>
      </p:sp>
      <p:sp>
        <p:nvSpPr>
          <p:cNvPr id="4" name="Прямоугольник 3"/>
          <p:cNvSpPr/>
          <p:nvPr/>
        </p:nvSpPr>
        <p:spPr>
          <a:xfrm>
            <a:off x="1619672" y="188640"/>
            <a:ext cx="4752528" cy="523220"/>
          </a:xfrm>
          <a:prstGeom prst="rect">
            <a:avLst/>
          </a:prstGeom>
        </p:spPr>
        <p:txBody>
          <a:bodyPr wrap="square">
            <a:spAutoFit/>
          </a:bodyPr>
          <a:lstStyle/>
          <a:p>
            <a:pPr indent="226695" algn="ctr">
              <a:spcAft>
                <a:spcPts val="0"/>
              </a:spcAft>
            </a:pPr>
            <a:r>
              <a:rPr lang="uz-Cyrl-UZ" sz="2800" b="1" dirty="0">
                <a:solidFill>
                  <a:srgbClr val="000000"/>
                </a:solidFill>
                <a:latin typeface="Times New Roman" panose="02020603050405020304" pitchFamily="18" charset="0"/>
                <a:ea typeface="Times New Roman" panose="02020603050405020304" pitchFamily="18" charset="0"/>
              </a:rPr>
              <a:t>Муваққат омборлар</a:t>
            </a:r>
            <a:endParaRPr lang="ru-RU" sz="2400" dirty="0">
              <a:effectLst/>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4716016" y="3789040"/>
            <a:ext cx="3888432" cy="2718921"/>
          </a:xfrm>
          <a:prstGeom prst="rect">
            <a:avLst/>
          </a:prstGeom>
        </p:spPr>
      </p:pic>
      <p:pic>
        <p:nvPicPr>
          <p:cNvPr id="6" name="Рисунок 5"/>
          <p:cNvPicPr>
            <a:picLocks noChangeAspect="1"/>
          </p:cNvPicPr>
          <p:nvPr/>
        </p:nvPicPr>
        <p:blipFill>
          <a:blip r:embed="rId3"/>
          <a:stretch>
            <a:fillRect/>
          </a:stretch>
        </p:blipFill>
        <p:spPr>
          <a:xfrm>
            <a:off x="251520" y="3717032"/>
            <a:ext cx="3816424" cy="288032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40" name="Rectangle 4"/>
          <p:cNvSpPr>
            <a:spLocks noChangeArrowheads="1"/>
          </p:cNvSpPr>
          <p:nvPr/>
        </p:nvSpPr>
        <p:spPr bwMode="auto">
          <a:xfrm>
            <a:off x="1187624" y="333375"/>
            <a:ext cx="6768752" cy="641350"/>
          </a:xfrm>
          <a:prstGeom prst="rect">
            <a:avLst/>
          </a:prstGeom>
          <a:noFill/>
          <a:ln w="9525">
            <a:noFill/>
            <a:miter lim="800000"/>
            <a:headEnd/>
            <a:tailEnd/>
          </a:ln>
          <a:effectLst/>
        </p:spPr>
        <p:txBody>
          <a:bodyPr wrap="square" anchor="ctr">
            <a:spAutoFit/>
          </a:bodyPr>
          <a:lstStyle/>
          <a:p>
            <a:pPr algn="ctr"/>
            <a:r>
              <a:rPr lang="ru-RU" b="1" dirty="0" err="1"/>
              <a:t>Айрим</a:t>
            </a:r>
            <a:r>
              <a:rPr lang="ru-RU" b="1" dirty="0"/>
              <a:t> </a:t>
            </a:r>
            <a:r>
              <a:rPr lang="ru-RU" b="1" dirty="0" err="1"/>
              <a:t>сабзавот</a:t>
            </a:r>
            <a:r>
              <a:rPr lang="ru-RU" b="1" dirty="0"/>
              <a:t> </a:t>
            </a:r>
            <a:r>
              <a:rPr lang="ru-RU" b="1" dirty="0" err="1"/>
              <a:t>турлари</a:t>
            </a:r>
            <a:r>
              <a:rPr lang="ru-RU" b="1" dirty="0"/>
              <a:t> </a:t>
            </a:r>
            <a:r>
              <a:rPr lang="ru-RU" b="1" dirty="0" err="1"/>
              <a:t>ва</a:t>
            </a:r>
            <a:r>
              <a:rPr lang="ru-RU" b="1" dirty="0"/>
              <a:t> </a:t>
            </a:r>
            <a:r>
              <a:rPr lang="ru-RU" b="1" dirty="0" err="1"/>
              <a:t>картошканинг</a:t>
            </a:r>
            <a:r>
              <a:rPr lang="ru-RU" b="1" dirty="0"/>
              <a:t> </a:t>
            </a:r>
            <a:r>
              <a:rPr lang="ru-RU" b="1" dirty="0" err="1"/>
              <a:t>ҳажм</a:t>
            </a:r>
            <a:r>
              <a:rPr lang="ru-RU" b="1" dirty="0"/>
              <a:t> </a:t>
            </a:r>
            <a:r>
              <a:rPr lang="ru-RU" b="1" dirty="0" err="1"/>
              <a:t>массаси</a:t>
            </a:r>
            <a:endParaRPr lang="ru-RU" dirty="0"/>
          </a:p>
        </p:txBody>
      </p:sp>
      <p:graphicFrame>
        <p:nvGraphicFramePr>
          <p:cNvPr id="2" name="Таблица 1"/>
          <p:cNvGraphicFramePr>
            <a:graphicFrameLocks noGrp="1"/>
          </p:cNvGraphicFramePr>
          <p:nvPr>
            <p:extLst>
              <p:ext uri="{D42A27DB-BD31-4B8C-83A1-F6EECF244321}">
                <p14:modId xmlns:p14="http://schemas.microsoft.com/office/powerpoint/2010/main" val="3994528546"/>
              </p:ext>
            </p:extLst>
          </p:nvPr>
        </p:nvGraphicFramePr>
        <p:xfrm>
          <a:off x="467544" y="1196757"/>
          <a:ext cx="8424936" cy="5256581"/>
        </p:xfrm>
        <a:graphic>
          <a:graphicData uri="http://schemas.openxmlformats.org/drawingml/2006/table">
            <a:tbl>
              <a:tblPr>
                <a:tableStyleId>{AF606853-7671-496A-8E4F-DF71F8EC918B}</a:tableStyleId>
              </a:tblPr>
              <a:tblGrid>
                <a:gridCol w="4597261"/>
                <a:gridCol w="3827675"/>
              </a:tblGrid>
              <a:tr h="477871">
                <a:tc>
                  <a:txBody>
                    <a:bodyPr/>
                    <a:lstStyle/>
                    <a:p>
                      <a:pPr algn="ctr">
                        <a:spcAft>
                          <a:spcPts val="0"/>
                        </a:spcAft>
                      </a:pPr>
                      <a:r>
                        <a:rPr lang="ru-RU" sz="1400" dirty="0" err="1">
                          <a:effectLst/>
                        </a:rPr>
                        <a:t>Маҳсулот</a:t>
                      </a:r>
                      <a:r>
                        <a:rPr lang="ru-RU" sz="1400" dirty="0">
                          <a:effectLst/>
                        </a:rPr>
                        <a:t> </a:t>
                      </a:r>
                      <a:r>
                        <a:rPr lang="ru-RU" sz="1400" dirty="0" err="1">
                          <a:effectLst/>
                        </a:rPr>
                        <a:t>турлари</a:t>
                      </a:r>
                      <a:endParaRPr lang="ru-RU"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Ҳажм массаси</a:t>
                      </a:r>
                      <a:endParaRPr lang="ru-RU" sz="1200">
                        <a:effectLst/>
                        <a:latin typeface="Times New Roman" panose="02020603050405020304" pitchFamily="18" charset="0"/>
                        <a:ea typeface="Times New Roman" panose="02020603050405020304" pitchFamily="18" charset="0"/>
                      </a:endParaRPr>
                    </a:p>
                  </a:txBody>
                  <a:tcPr marL="68580" marR="68580" marT="0" marB="0"/>
                </a:tc>
              </a:tr>
              <a:tr h="477871">
                <a:tc>
                  <a:txBody>
                    <a:bodyPr/>
                    <a:lstStyle/>
                    <a:p>
                      <a:pPr>
                        <a:spcAft>
                          <a:spcPts val="0"/>
                        </a:spcAft>
                      </a:pPr>
                      <a:r>
                        <a:rPr lang="ru-RU" sz="1400">
                          <a:effectLst/>
                        </a:rPr>
                        <a:t>Лавлаги</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550-650</a:t>
                      </a:r>
                      <a:endParaRPr lang="ru-RU" sz="1200">
                        <a:effectLst/>
                        <a:latin typeface="Times New Roman" panose="02020603050405020304" pitchFamily="18" charset="0"/>
                        <a:ea typeface="Times New Roman" panose="02020603050405020304" pitchFamily="18" charset="0"/>
                      </a:endParaRPr>
                    </a:p>
                  </a:txBody>
                  <a:tcPr marL="68580" marR="68580" marT="0" marB="0"/>
                </a:tc>
              </a:tr>
              <a:tr h="477871">
                <a:tc>
                  <a:txBody>
                    <a:bodyPr/>
                    <a:lstStyle/>
                    <a:p>
                      <a:pPr>
                        <a:spcAft>
                          <a:spcPts val="0"/>
                        </a:spcAft>
                      </a:pPr>
                      <a:r>
                        <a:rPr lang="ru-RU" sz="1400">
                          <a:effectLst/>
                        </a:rPr>
                        <a:t>Сабзи</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550-370</a:t>
                      </a:r>
                      <a:endParaRPr lang="ru-RU" sz="1200">
                        <a:effectLst/>
                        <a:latin typeface="Times New Roman" panose="02020603050405020304" pitchFamily="18" charset="0"/>
                        <a:ea typeface="Times New Roman" panose="02020603050405020304" pitchFamily="18" charset="0"/>
                      </a:endParaRPr>
                    </a:p>
                  </a:txBody>
                  <a:tcPr marL="68580" marR="68580" marT="0" marB="0"/>
                </a:tc>
              </a:tr>
              <a:tr h="477871">
                <a:tc>
                  <a:txBody>
                    <a:bodyPr/>
                    <a:lstStyle/>
                    <a:p>
                      <a:pPr>
                        <a:spcAft>
                          <a:spcPts val="0"/>
                        </a:spcAft>
                      </a:pPr>
                      <a:r>
                        <a:rPr lang="ru-RU" sz="1400">
                          <a:effectLst/>
                        </a:rPr>
                        <a:t>Карам</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330-400</a:t>
                      </a:r>
                      <a:endParaRPr lang="ru-RU" sz="1200">
                        <a:effectLst/>
                        <a:latin typeface="Times New Roman" panose="02020603050405020304" pitchFamily="18" charset="0"/>
                        <a:ea typeface="Times New Roman" panose="02020603050405020304" pitchFamily="18" charset="0"/>
                      </a:endParaRPr>
                    </a:p>
                  </a:txBody>
                  <a:tcPr marL="68580" marR="68580" marT="0" marB="0"/>
                </a:tc>
              </a:tr>
              <a:tr h="477871">
                <a:tc>
                  <a:txBody>
                    <a:bodyPr/>
                    <a:lstStyle/>
                    <a:p>
                      <a:pPr>
                        <a:spcAft>
                          <a:spcPts val="0"/>
                        </a:spcAft>
                      </a:pPr>
                      <a:r>
                        <a:rPr lang="ru-RU" sz="1400">
                          <a:effectLst/>
                        </a:rPr>
                        <a:t>Пиёз</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550-600</a:t>
                      </a:r>
                      <a:endParaRPr lang="ru-RU" sz="1200">
                        <a:effectLst/>
                        <a:latin typeface="Times New Roman" panose="02020603050405020304" pitchFamily="18" charset="0"/>
                        <a:ea typeface="Times New Roman" panose="02020603050405020304" pitchFamily="18" charset="0"/>
                      </a:endParaRPr>
                    </a:p>
                  </a:txBody>
                  <a:tcPr marL="68580" marR="68580" marT="0" marB="0"/>
                </a:tc>
              </a:tr>
              <a:tr h="477871">
                <a:tc>
                  <a:txBody>
                    <a:bodyPr/>
                    <a:lstStyle/>
                    <a:p>
                      <a:pPr>
                        <a:spcAft>
                          <a:spcPts val="0"/>
                        </a:spcAft>
                      </a:pPr>
                      <a:r>
                        <a:rPr lang="ru-RU" sz="1400">
                          <a:effectLst/>
                        </a:rPr>
                        <a:t>Турп</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550-650</a:t>
                      </a:r>
                      <a:endParaRPr lang="ru-RU" sz="1200">
                        <a:effectLst/>
                        <a:latin typeface="Times New Roman" panose="02020603050405020304" pitchFamily="18" charset="0"/>
                        <a:ea typeface="Times New Roman" panose="02020603050405020304" pitchFamily="18" charset="0"/>
                      </a:endParaRPr>
                    </a:p>
                  </a:txBody>
                  <a:tcPr marL="68580" marR="68580" marT="0" marB="0"/>
                </a:tc>
              </a:tr>
              <a:tr h="477871">
                <a:tc>
                  <a:txBody>
                    <a:bodyPr/>
                    <a:lstStyle/>
                    <a:p>
                      <a:pPr>
                        <a:spcAft>
                          <a:spcPts val="0"/>
                        </a:spcAft>
                      </a:pPr>
                      <a:r>
                        <a:rPr lang="ru-RU" sz="1400" dirty="0" err="1">
                          <a:effectLst/>
                        </a:rPr>
                        <a:t>Шолғом</a:t>
                      </a:r>
                      <a:endParaRPr lang="ru-RU" sz="12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500-550</a:t>
                      </a:r>
                      <a:endParaRPr lang="ru-RU" sz="1200">
                        <a:effectLst/>
                        <a:latin typeface="Times New Roman" panose="02020603050405020304" pitchFamily="18" charset="0"/>
                        <a:ea typeface="Times New Roman" panose="02020603050405020304" pitchFamily="18" charset="0"/>
                      </a:endParaRPr>
                    </a:p>
                  </a:txBody>
                  <a:tcPr marL="68580" marR="68580" marT="0" marB="0"/>
                </a:tc>
              </a:tr>
              <a:tr h="477871">
                <a:tc>
                  <a:txBody>
                    <a:bodyPr/>
                    <a:lstStyle/>
                    <a:p>
                      <a:pPr>
                        <a:spcAft>
                          <a:spcPts val="0"/>
                        </a:spcAft>
                      </a:pPr>
                      <a:r>
                        <a:rPr lang="ru-RU" sz="1400">
                          <a:effectLst/>
                        </a:rPr>
                        <a:t>Саримсоқ</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400-430</a:t>
                      </a:r>
                      <a:endParaRPr lang="ru-RU" sz="1200">
                        <a:effectLst/>
                        <a:latin typeface="Times New Roman" panose="02020603050405020304" pitchFamily="18" charset="0"/>
                        <a:ea typeface="Times New Roman" panose="02020603050405020304" pitchFamily="18" charset="0"/>
                      </a:endParaRPr>
                    </a:p>
                  </a:txBody>
                  <a:tcPr marL="68580" marR="68580" marT="0" marB="0"/>
                </a:tc>
              </a:tr>
              <a:tr h="477871">
                <a:tc>
                  <a:txBody>
                    <a:bodyPr/>
                    <a:lstStyle/>
                    <a:p>
                      <a:pPr>
                        <a:spcAft>
                          <a:spcPts val="0"/>
                        </a:spcAft>
                      </a:pPr>
                      <a:r>
                        <a:rPr lang="ru-RU" sz="1400">
                          <a:effectLst/>
                        </a:rPr>
                        <a:t>Бодринг</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600-650</a:t>
                      </a:r>
                      <a:endParaRPr lang="ru-RU" sz="1200">
                        <a:effectLst/>
                        <a:latin typeface="Times New Roman" panose="02020603050405020304" pitchFamily="18" charset="0"/>
                        <a:ea typeface="Times New Roman" panose="02020603050405020304" pitchFamily="18" charset="0"/>
                      </a:endParaRPr>
                    </a:p>
                  </a:txBody>
                  <a:tcPr marL="68580" marR="68580" marT="0" marB="0"/>
                </a:tc>
              </a:tr>
              <a:tr h="477871">
                <a:tc>
                  <a:txBody>
                    <a:bodyPr/>
                    <a:lstStyle/>
                    <a:p>
                      <a:pPr>
                        <a:spcAft>
                          <a:spcPts val="0"/>
                        </a:spcAft>
                      </a:pPr>
                      <a:r>
                        <a:rPr lang="ru-RU" sz="1400">
                          <a:effectLst/>
                        </a:rPr>
                        <a:t>Помидор</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600-640</a:t>
                      </a:r>
                      <a:endParaRPr lang="ru-RU" sz="1200">
                        <a:effectLst/>
                        <a:latin typeface="Times New Roman" panose="02020603050405020304" pitchFamily="18" charset="0"/>
                        <a:ea typeface="Times New Roman" panose="02020603050405020304" pitchFamily="18" charset="0"/>
                      </a:endParaRPr>
                    </a:p>
                  </a:txBody>
                  <a:tcPr marL="68580" marR="68580" marT="0" marB="0"/>
                </a:tc>
              </a:tr>
              <a:tr h="477871">
                <a:tc>
                  <a:txBody>
                    <a:bodyPr/>
                    <a:lstStyle/>
                    <a:p>
                      <a:pPr>
                        <a:spcAft>
                          <a:spcPts val="0"/>
                        </a:spcAft>
                      </a:pPr>
                      <a:r>
                        <a:rPr lang="ru-RU" sz="1400">
                          <a:effectLst/>
                        </a:rPr>
                        <a:t>Картошка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dirty="0">
                          <a:effectLst/>
                        </a:rPr>
                        <a:t>650-700</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4800" y="188641"/>
            <a:ext cx="8686800" cy="3888432"/>
          </a:xfrm>
          <a:solidFill>
            <a:schemeClr val="accent1">
              <a:lumMod val="60000"/>
              <a:lumOff val="40000"/>
            </a:schemeClr>
          </a:solidFill>
        </p:spPr>
        <p:txBody>
          <a:bodyPr/>
          <a:lstStyle/>
          <a:p>
            <a:pPr indent="226695" algn="just">
              <a:spcAft>
                <a:spcPts val="0"/>
              </a:spcAft>
            </a:pPr>
            <a:r>
              <a:rPr lang="uz-Cyrl-UZ" sz="1800" dirty="0">
                <a:solidFill>
                  <a:srgbClr val="000000"/>
                </a:solidFill>
                <a:latin typeface="Times New Roman" panose="02020603050405020304" pitchFamily="18" charset="0"/>
                <a:ea typeface="Times New Roman" panose="02020603050405020304" pitchFamily="18" charset="0"/>
              </a:rPr>
              <a:t>Бизнинг зонамизда ҳандақ ва уюмларнинг ўлчамлари ғарбий ва ўрта зоналарга қараганда кичикроқ бўлади.</a:t>
            </a:r>
            <a:endParaRPr lang="ru-RU" sz="1600" dirty="0">
              <a:latin typeface="Times New Roman" panose="02020603050405020304" pitchFamily="18" charset="0"/>
              <a:ea typeface="Times New Roman" panose="02020603050405020304" pitchFamily="18" charset="0"/>
            </a:endParaRPr>
          </a:p>
          <a:p>
            <a:pPr indent="226695" algn="just">
              <a:spcAft>
                <a:spcPts val="0"/>
              </a:spcAft>
            </a:pPr>
            <a:r>
              <a:rPr lang="uz-Cyrl-UZ" sz="1800" dirty="0">
                <a:solidFill>
                  <a:srgbClr val="000000"/>
                </a:solidFill>
                <a:latin typeface="Times New Roman" panose="02020603050405020304" pitchFamily="18" charset="0"/>
                <a:ea typeface="Times New Roman" panose="02020603050405020304" pitchFamily="18" charset="0"/>
              </a:rPr>
              <a:t>Маҳсулотни жойлаш олдидан албатта сараланади, ҳар бир уюм ва ҳандақга маҳсулотни бир кунда жойлаш керак. Айрим илдизмевалар сиғими 20–25 кг ли яшикларга жойланиб ҳам уюм ва ҳандақларга жойлаштирилади.</a:t>
            </a:r>
            <a:endParaRPr lang="ru-RU" sz="1600" dirty="0">
              <a:latin typeface="Times New Roman" panose="02020603050405020304" pitchFamily="18" charset="0"/>
              <a:ea typeface="Times New Roman" panose="02020603050405020304" pitchFamily="18" charset="0"/>
            </a:endParaRPr>
          </a:p>
          <a:p>
            <a:pPr indent="226695" algn="just">
              <a:spcAft>
                <a:spcPts val="0"/>
              </a:spcAft>
            </a:pPr>
            <a:r>
              <a:rPr lang="uz-Cyrl-UZ" sz="1800" dirty="0">
                <a:solidFill>
                  <a:srgbClr val="000000"/>
                </a:solidFill>
                <a:latin typeface="Times New Roman" panose="02020603050405020304" pitchFamily="18" charset="0"/>
                <a:ea typeface="Times New Roman" panose="02020603050405020304" pitchFamily="18" charset="0"/>
              </a:rPr>
              <a:t>Вентиляцияни яхшилаш мақсадида уюм ва ҳандақ бўйлаб ўртасидан 30Х30 см ўлчамда кўндаланг ариқча қазиб, унга тахта панжаралар ўрнатилади. Ҳар 50–60 см оралатиб ҳаво сўриш найлари ўрнатилади.</a:t>
            </a:r>
            <a:endParaRPr lang="ru-RU" sz="1600" dirty="0">
              <a:latin typeface="Times New Roman" panose="02020603050405020304" pitchFamily="18" charset="0"/>
              <a:ea typeface="Times New Roman" panose="02020603050405020304" pitchFamily="18" charset="0"/>
            </a:endParaRPr>
          </a:p>
          <a:p>
            <a:pPr indent="226695" algn="just">
              <a:spcAft>
                <a:spcPts val="0"/>
              </a:spcAft>
            </a:pPr>
            <a:r>
              <a:rPr lang="uz-Cyrl-UZ" sz="1800" dirty="0">
                <a:solidFill>
                  <a:srgbClr val="000000"/>
                </a:solidFill>
                <a:latin typeface="Times New Roman" panose="02020603050405020304" pitchFamily="18" charset="0"/>
                <a:ea typeface="Times New Roman" panose="02020603050405020304" pitchFamily="18" charset="0"/>
              </a:rPr>
              <a:t>Ҳандақ ва уюмлардаги маҳсулотлар музламаслиги учун усти беркитилади. Қиши совуқ зоналарда уларнинг усти қалинроқ қилиб ёпилади. Ёмғир ва қор сувларини атрофга оқизиш учун ҳандақ ва уюмларнинг атрофида саёз ариқчалар қазилади. Сақлаш даврида уюм ва ҳандақлар мунтазам равишда кузатилиб борилади. Чўкканда ва ёриқлар пайдо бўлганида дарҳол очиб назорат остига олиниши лозим.</a:t>
            </a:r>
            <a:endParaRPr lang="ru-RU" sz="1800" dirty="0"/>
          </a:p>
        </p:txBody>
      </p:sp>
      <p:pic>
        <p:nvPicPr>
          <p:cNvPr id="4" name="Рисунок 3"/>
          <p:cNvPicPr>
            <a:picLocks noChangeAspect="1"/>
          </p:cNvPicPr>
          <p:nvPr/>
        </p:nvPicPr>
        <p:blipFill>
          <a:blip r:embed="rId2"/>
          <a:stretch>
            <a:fillRect/>
          </a:stretch>
        </p:blipFill>
        <p:spPr>
          <a:xfrm>
            <a:off x="1331640" y="4293096"/>
            <a:ext cx="3312368" cy="2448272"/>
          </a:xfrm>
          <a:prstGeom prst="rect">
            <a:avLst/>
          </a:prstGeom>
        </p:spPr>
      </p:pic>
      <p:pic>
        <p:nvPicPr>
          <p:cNvPr id="5" name="Рисунок 4"/>
          <p:cNvPicPr>
            <a:picLocks noChangeAspect="1"/>
          </p:cNvPicPr>
          <p:nvPr/>
        </p:nvPicPr>
        <p:blipFill>
          <a:blip r:embed="rId3"/>
          <a:stretch>
            <a:fillRect/>
          </a:stretch>
        </p:blipFill>
        <p:spPr>
          <a:xfrm>
            <a:off x="5076056" y="4293096"/>
            <a:ext cx="3312368" cy="2448272"/>
          </a:xfrm>
          <a:prstGeom prst="rect">
            <a:avLst/>
          </a:prstGeom>
        </p:spPr>
      </p:pic>
    </p:spTree>
    <p:extLst>
      <p:ext uri="{BB962C8B-B14F-4D97-AF65-F5344CB8AC3E}">
        <p14:creationId xmlns:p14="http://schemas.microsoft.com/office/powerpoint/2010/main" val="3278557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548680"/>
            <a:ext cx="6624736" cy="830997"/>
          </a:xfrm>
          <a:prstGeom prst="rect">
            <a:avLst/>
          </a:prstGeom>
        </p:spPr>
        <p:txBody>
          <a:bodyPr wrap="square">
            <a:spAutoFit/>
          </a:bodyPr>
          <a:lstStyle/>
          <a:p>
            <a:pPr algn="ctr">
              <a:spcAft>
                <a:spcPts val="0"/>
              </a:spcAft>
            </a:pPr>
            <a:r>
              <a:rPr lang="uz-Cyrl-UZ" sz="4800" b="1" dirty="0">
                <a:latin typeface="Times New Roman" panose="02020603050405020304" pitchFamily="18" charset="0"/>
                <a:ea typeface="Times New Roman" panose="02020603050405020304" pitchFamily="18" charset="0"/>
              </a:rPr>
              <a:t>Доимий омборлар</a:t>
            </a:r>
            <a:endParaRPr lang="ru-RU" sz="4400" dirty="0">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899592" y="1484784"/>
            <a:ext cx="7992888" cy="3416320"/>
          </a:xfrm>
          <a:prstGeom prst="rect">
            <a:avLst/>
          </a:prstGeom>
        </p:spPr>
        <p:txBody>
          <a:bodyPr wrap="square">
            <a:spAutoFit/>
          </a:bodyPr>
          <a:lstStyle/>
          <a:p>
            <a:r>
              <a:rPr lang="ru-RU" dirty="0" err="1"/>
              <a:t>Мева</a:t>
            </a:r>
            <a:r>
              <a:rPr lang="ru-RU" dirty="0"/>
              <a:t> </a:t>
            </a:r>
            <a:r>
              <a:rPr lang="ru-RU" dirty="0" err="1"/>
              <a:t>ва</a:t>
            </a:r>
            <a:r>
              <a:rPr lang="ru-RU" dirty="0"/>
              <a:t> </a:t>
            </a:r>
            <a:r>
              <a:rPr lang="ru-RU" dirty="0" err="1"/>
              <a:t>сабзавотларни</a:t>
            </a:r>
            <a:r>
              <a:rPr lang="ru-RU" dirty="0"/>
              <a:t> </a:t>
            </a:r>
            <a:r>
              <a:rPr lang="ru-RU" dirty="0" err="1"/>
              <a:t>сақлаш</a:t>
            </a:r>
            <a:r>
              <a:rPr lang="ru-RU" dirty="0"/>
              <a:t> </a:t>
            </a:r>
            <a:r>
              <a:rPr lang="ru-RU" dirty="0" err="1"/>
              <a:t>технологиясини</a:t>
            </a:r>
            <a:r>
              <a:rPr lang="ru-RU" dirty="0"/>
              <a:t> </a:t>
            </a:r>
            <a:r>
              <a:rPr lang="ru-RU" dirty="0" err="1"/>
              <a:t>ривожлан-тиришда</a:t>
            </a:r>
            <a:r>
              <a:rPr lang="ru-RU" dirty="0"/>
              <a:t> </a:t>
            </a:r>
            <a:r>
              <a:rPr lang="ru-RU" dirty="0" err="1"/>
              <a:t>механизациялаштирилган</a:t>
            </a:r>
            <a:r>
              <a:rPr lang="ru-RU" dirty="0"/>
              <a:t> </a:t>
            </a:r>
            <a:r>
              <a:rPr lang="ru-RU" dirty="0" err="1"/>
              <a:t>ва</a:t>
            </a:r>
            <a:r>
              <a:rPr lang="ru-RU" dirty="0"/>
              <a:t> </a:t>
            </a:r>
            <a:r>
              <a:rPr lang="ru-RU" dirty="0" err="1"/>
              <a:t>автоматлаштирилган</a:t>
            </a:r>
            <a:r>
              <a:rPr lang="ru-RU" dirty="0"/>
              <a:t> </a:t>
            </a:r>
            <a:r>
              <a:rPr lang="ru-RU" dirty="0" err="1"/>
              <a:t>омборхоналар</a:t>
            </a:r>
            <a:r>
              <a:rPr lang="ru-RU" dirty="0"/>
              <a:t> </a:t>
            </a:r>
            <a:r>
              <a:rPr lang="ru-RU" dirty="0" err="1"/>
              <a:t>қуриш</a:t>
            </a:r>
            <a:r>
              <a:rPr lang="ru-RU" dirty="0"/>
              <a:t> </a:t>
            </a:r>
            <a:r>
              <a:rPr lang="ru-RU" dirty="0" err="1"/>
              <a:t>муҳим</a:t>
            </a:r>
            <a:r>
              <a:rPr lang="ru-RU" dirty="0"/>
              <a:t> </a:t>
            </a:r>
            <a:r>
              <a:rPr lang="ru-RU" dirty="0" err="1"/>
              <a:t>аҳамиятга</a:t>
            </a:r>
            <a:r>
              <a:rPr lang="ru-RU" dirty="0"/>
              <a:t> </a:t>
            </a:r>
            <a:r>
              <a:rPr lang="ru-RU" dirty="0" err="1"/>
              <a:t>эга</a:t>
            </a:r>
            <a:r>
              <a:rPr lang="ru-RU" dirty="0"/>
              <a:t>.</a:t>
            </a:r>
          </a:p>
          <a:p>
            <a:r>
              <a:rPr lang="ru-RU" dirty="0" err="1"/>
              <a:t>Доимий</a:t>
            </a:r>
            <a:r>
              <a:rPr lang="ru-RU" dirty="0"/>
              <a:t> (стационар) </a:t>
            </a:r>
            <a:r>
              <a:rPr lang="ru-RU" dirty="0" err="1"/>
              <a:t>омборлар</a:t>
            </a:r>
            <a:r>
              <a:rPr lang="ru-RU" dirty="0"/>
              <a:t> </a:t>
            </a:r>
            <a:r>
              <a:rPr lang="ru-RU" dirty="0" err="1"/>
              <a:t>мева</a:t>
            </a:r>
            <a:r>
              <a:rPr lang="ru-RU" dirty="0"/>
              <a:t> </a:t>
            </a:r>
            <a:r>
              <a:rPr lang="ru-RU" dirty="0" err="1"/>
              <a:t>ва</a:t>
            </a:r>
            <a:r>
              <a:rPr lang="ru-RU" dirty="0"/>
              <a:t> </a:t>
            </a:r>
            <a:r>
              <a:rPr lang="ru-RU" dirty="0" err="1"/>
              <a:t>сабзавотларнинг</a:t>
            </a:r>
            <a:r>
              <a:rPr lang="ru-RU" dirty="0"/>
              <a:t> </a:t>
            </a:r>
            <a:r>
              <a:rPr lang="ru-RU" dirty="0" err="1"/>
              <a:t>турига</a:t>
            </a:r>
            <a:r>
              <a:rPr lang="ru-RU" dirty="0"/>
              <a:t>, </a:t>
            </a:r>
            <a:r>
              <a:rPr lang="ru-RU" dirty="0" err="1"/>
              <a:t>режалаштирилишига</a:t>
            </a:r>
            <a:r>
              <a:rPr lang="ru-RU" dirty="0"/>
              <a:t>, </a:t>
            </a:r>
            <a:r>
              <a:rPr lang="ru-RU" dirty="0" err="1"/>
              <a:t>ҳажмига</a:t>
            </a:r>
            <a:r>
              <a:rPr lang="ru-RU" dirty="0"/>
              <a:t>, </a:t>
            </a:r>
            <a:r>
              <a:rPr lang="ru-RU" dirty="0" err="1"/>
              <a:t>сақлаш</a:t>
            </a:r>
            <a:r>
              <a:rPr lang="ru-RU" dirty="0"/>
              <a:t> </a:t>
            </a:r>
            <a:r>
              <a:rPr lang="ru-RU" dirty="0" err="1"/>
              <a:t>системасига</a:t>
            </a:r>
            <a:r>
              <a:rPr lang="ru-RU" dirty="0"/>
              <a:t>, </a:t>
            </a:r>
            <a:r>
              <a:rPr lang="ru-RU" dirty="0" err="1"/>
              <a:t>маҳсулотларни</a:t>
            </a:r>
            <a:r>
              <a:rPr lang="ru-RU" dirty="0"/>
              <a:t> </a:t>
            </a:r>
            <a:r>
              <a:rPr lang="ru-RU" dirty="0" err="1"/>
              <a:t>жойлаштириш</a:t>
            </a:r>
            <a:r>
              <a:rPr lang="ru-RU" dirty="0"/>
              <a:t> </a:t>
            </a:r>
            <a:r>
              <a:rPr lang="ru-RU" dirty="0" err="1"/>
              <a:t>ва</a:t>
            </a:r>
            <a:r>
              <a:rPr lang="ru-RU" dirty="0"/>
              <a:t> </a:t>
            </a:r>
            <a:r>
              <a:rPr lang="ru-RU" dirty="0" err="1"/>
              <a:t>бошқа</a:t>
            </a:r>
            <a:r>
              <a:rPr lang="ru-RU" dirty="0"/>
              <a:t> </a:t>
            </a:r>
            <a:r>
              <a:rPr lang="ru-RU" dirty="0" err="1"/>
              <a:t>бир</a:t>
            </a:r>
            <a:r>
              <a:rPr lang="ru-RU" dirty="0"/>
              <a:t> </a:t>
            </a:r>
            <a:r>
              <a:rPr lang="ru-RU" dirty="0" err="1"/>
              <a:t>қатор</a:t>
            </a:r>
            <a:r>
              <a:rPr lang="ru-RU" dirty="0"/>
              <a:t> </a:t>
            </a:r>
            <a:r>
              <a:rPr lang="ru-RU" dirty="0" err="1"/>
              <a:t>хусусиятларига</a:t>
            </a:r>
            <a:r>
              <a:rPr lang="ru-RU" dirty="0"/>
              <a:t> </a:t>
            </a:r>
            <a:r>
              <a:rPr lang="ru-RU" dirty="0" err="1"/>
              <a:t>қараб</a:t>
            </a:r>
            <a:r>
              <a:rPr lang="ru-RU" dirty="0"/>
              <a:t> </a:t>
            </a:r>
            <a:r>
              <a:rPr lang="ru-RU" dirty="0" err="1"/>
              <a:t>бир-биридан</a:t>
            </a:r>
            <a:r>
              <a:rPr lang="ru-RU" dirty="0"/>
              <a:t> </a:t>
            </a:r>
            <a:r>
              <a:rPr lang="ru-RU" dirty="0" err="1"/>
              <a:t>фарқ</a:t>
            </a:r>
            <a:r>
              <a:rPr lang="ru-RU" dirty="0"/>
              <a:t> </a:t>
            </a:r>
            <a:r>
              <a:rPr lang="ru-RU" dirty="0" err="1"/>
              <a:t>қилади</a:t>
            </a:r>
            <a:r>
              <a:rPr lang="ru-RU" dirty="0"/>
              <a:t>. </a:t>
            </a:r>
            <a:r>
              <a:rPr lang="ru-RU" dirty="0" err="1"/>
              <a:t>Доимий</a:t>
            </a:r>
            <a:r>
              <a:rPr lang="ru-RU" dirty="0"/>
              <a:t> </a:t>
            </a:r>
            <a:r>
              <a:rPr lang="ru-RU" dirty="0" err="1"/>
              <a:t>омборхоналар</a:t>
            </a:r>
            <a:r>
              <a:rPr lang="ru-RU" dirty="0"/>
              <a:t> </a:t>
            </a:r>
            <a:r>
              <a:rPr lang="ru-RU" dirty="0" err="1"/>
              <a:t>мева</a:t>
            </a:r>
            <a:r>
              <a:rPr lang="ru-RU" dirty="0"/>
              <a:t> </a:t>
            </a:r>
            <a:r>
              <a:rPr lang="ru-RU" dirty="0" err="1"/>
              <a:t>ва</a:t>
            </a:r>
            <a:r>
              <a:rPr lang="ru-RU" dirty="0"/>
              <a:t> </a:t>
            </a:r>
            <a:r>
              <a:rPr lang="ru-RU" dirty="0" err="1"/>
              <a:t>сабзавотларнинг</a:t>
            </a:r>
            <a:r>
              <a:rPr lang="ru-RU" dirty="0"/>
              <a:t> </a:t>
            </a:r>
            <a:r>
              <a:rPr lang="ru-RU" dirty="0" err="1"/>
              <a:t>турига</a:t>
            </a:r>
            <a:r>
              <a:rPr lang="ru-RU" dirty="0"/>
              <a:t> </a:t>
            </a:r>
            <a:r>
              <a:rPr lang="ru-RU" dirty="0" err="1"/>
              <a:t>қараб</a:t>
            </a:r>
            <a:r>
              <a:rPr lang="ru-RU" dirty="0"/>
              <a:t> картошка, </a:t>
            </a:r>
            <a:r>
              <a:rPr lang="ru-RU" dirty="0" err="1"/>
              <a:t>илдиз-мева</a:t>
            </a:r>
            <a:r>
              <a:rPr lang="ru-RU" dirty="0"/>
              <a:t>, </a:t>
            </a:r>
            <a:r>
              <a:rPr lang="ru-RU" dirty="0" err="1"/>
              <a:t>пиёз</a:t>
            </a:r>
            <a:r>
              <a:rPr lang="ru-RU" dirty="0"/>
              <a:t>, карам </a:t>
            </a:r>
            <a:r>
              <a:rPr lang="ru-RU" dirty="0" err="1"/>
              <a:t>ва</a:t>
            </a:r>
            <a:r>
              <a:rPr lang="ru-RU" dirty="0"/>
              <a:t> </a:t>
            </a:r>
            <a:r>
              <a:rPr lang="ru-RU" dirty="0" err="1"/>
              <a:t>мева</a:t>
            </a:r>
            <a:r>
              <a:rPr lang="ru-RU" dirty="0"/>
              <a:t> </a:t>
            </a:r>
            <a:r>
              <a:rPr lang="ru-RU" dirty="0" err="1"/>
              <a:t>сақлашга</a:t>
            </a:r>
            <a:r>
              <a:rPr lang="ru-RU" dirty="0"/>
              <a:t> </a:t>
            </a:r>
            <a:r>
              <a:rPr lang="ru-RU" dirty="0" err="1"/>
              <a:t>мослаштирилган</a:t>
            </a:r>
            <a:r>
              <a:rPr lang="ru-RU" dirty="0"/>
              <a:t> </a:t>
            </a:r>
            <a:r>
              <a:rPr lang="ru-RU" dirty="0" err="1"/>
              <a:t>бўлади</a:t>
            </a:r>
            <a:r>
              <a:rPr lang="ru-RU" dirty="0"/>
              <a:t>. </a:t>
            </a:r>
            <a:r>
              <a:rPr lang="ru-RU" dirty="0" err="1"/>
              <a:t>Бу</a:t>
            </a:r>
            <a:r>
              <a:rPr lang="ru-RU" dirty="0"/>
              <a:t> </a:t>
            </a:r>
            <a:r>
              <a:rPr lang="ru-RU" dirty="0" err="1"/>
              <a:t>маҳсулотларни</a:t>
            </a:r>
            <a:r>
              <a:rPr lang="ru-RU" dirty="0"/>
              <a:t> </a:t>
            </a:r>
            <a:r>
              <a:rPr lang="ru-RU" dirty="0" err="1"/>
              <a:t>сақлаш</a:t>
            </a:r>
            <a:r>
              <a:rPr lang="ru-RU" dirty="0"/>
              <a:t> </a:t>
            </a:r>
            <a:r>
              <a:rPr lang="ru-RU" dirty="0" err="1"/>
              <a:t>шароити</a:t>
            </a:r>
            <a:r>
              <a:rPr lang="ru-RU" dirty="0"/>
              <a:t> </a:t>
            </a:r>
            <a:r>
              <a:rPr lang="ru-RU" dirty="0" err="1"/>
              <a:t>бир-биридан</a:t>
            </a:r>
            <a:r>
              <a:rPr lang="ru-RU" dirty="0"/>
              <a:t> </a:t>
            </a:r>
            <a:r>
              <a:rPr lang="ru-RU" dirty="0" err="1"/>
              <a:t>тафовут</a:t>
            </a:r>
            <a:r>
              <a:rPr lang="ru-RU" dirty="0"/>
              <a:t> </a:t>
            </a:r>
            <a:r>
              <a:rPr lang="ru-RU" dirty="0" err="1"/>
              <a:t>қилади</a:t>
            </a:r>
            <a:r>
              <a:rPr lang="ru-RU" dirty="0"/>
              <a:t> </a:t>
            </a:r>
            <a:r>
              <a:rPr lang="ru-RU" dirty="0" err="1"/>
              <a:t>ва</a:t>
            </a:r>
            <a:r>
              <a:rPr lang="ru-RU" dirty="0"/>
              <a:t> </a:t>
            </a:r>
            <a:r>
              <a:rPr lang="ru-RU" dirty="0" err="1"/>
              <a:t>уларни</a:t>
            </a:r>
            <a:r>
              <a:rPr lang="ru-RU" dirty="0"/>
              <a:t> </a:t>
            </a:r>
            <a:r>
              <a:rPr lang="ru-RU" dirty="0" err="1"/>
              <a:t>бир</a:t>
            </a:r>
            <a:r>
              <a:rPr lang="ru-RU" dirty="0"/>
              <a:t> </a:t>
            </a:r>
            <a:r>
              <a:rPr lang="ru-RU" dirty="0" err="1"/>
              <a:t>омборда</a:t>
            </a:r>
            <a:r>
              <a:rPr lang="ru-RU" dirty="0"/>
              <a:t> </a:t>
            </a:r>
            <a:r>
              <a:rPr lang="ru-RU" dirty="0" err="1"/>
              <a:t>сақлаш</a:t>
            </a:r>
            <a:r>
              <a:rPr lang="ru-RU" dirty="0"/>
              <a:t> </a:t>
            </a:r>
            <a:r>
              <a:rPr lang="ru-RU" dirty="0" err="1"/>
              <a:t>тавсия</a:t>
            </a:r>
            <a:r>
              <a:rPr lang="ru-RU" dirty="0"/>
              <a:t> </a:t>
            </a:r>
            <a:r>
              <a:rPr lang="ru-RU" dirty="0" err="1"/>
              <a:t>этилмайди</a:t>
            </a:r>
            <a:r>
              <a:rPr lang="ru-RU" dirty="0"/>
              <a: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5656" y="332656"/>
            <a:ext cx="6408712" cy="1728192"/>
          </a:xfrm>
        </p:spPr>
        <p:txBody>
          <a:bodyPr/>
          <a:lstStyle/>
          <a:p>
            <a:r>
              <a:rPr lang="ru-RU" sz="6000" dirty="0" err="1"/>
              <a:t>Доимий</a:t>
            </a:r>
            <a:r>
              <a:rPr lang="ru-RU" sz="6000" dirty="0"/>
              <a:t> </a:t>
            </a:r>
            <a:r>
              <a:rPr lang="ru-RU" sz="6000" dirty="0" err="1"/>
              <a:t>омборлар</a:t>
            </a:r>
            <a:r>
              <a:rPr lang="ru-RU" sz="6000" dirty="0"/>
              <a:t/>
            </a:r>
            <a:br>
              <a:rPr lang="ru-RU" sz="6000" dirty="0"/>
            </a:br>
            <a:endParaRPr lang="ru-RU" sz="6000" dirty="0"/>
          </a:p>
        </p:txBody>
      </p:sp>
      <p:sp>
        <p:nvSpPr>
          <p:cNvPr id="3" name="Объект 2"/>
          <p:cNvSpPr>
            <a:spLocks noGrp="1"/>
          </p:cNvSpPr>
          <p:nvPr>
            <p:ph idx="1"/>
          </p:nvPr>
        </p:nvSpPr>
        <p:spPr>
          <a:xfrm>
            <a:off x="467544" y="1340769"/>
            <a:ext cx="8229600" cy="3456384"/>
          </a:xfrm>
          <a:solidFill>
            <a:schemeClr val="accent2">
              <a:lumMod val="40000"/>
              <a:lumOff val="60000"/>
            </a:schemeClr>
          </a:solidFill>
        </p:spPr>
        <p:txBody>
          <a:bodyPr/>
          <a:lstStyle/>
          <a:p>
            <a:r>
              <a:rPr lang="ru-RU" sz="2000" dirty="0" err="1"/>
              <a:t>Мева</a:t>
            </a:r>
            <a:r>
              <a:rPr lang="ru-RU" sz="2000" dirty="0"/>
              <a:t> </a:t>
            </a:r>
            <a:r>
              <a:rPr lang="ru-RU" sz="2000" dirty="0" err="1"/>
              <a:t>ва</a:t>
            </a:r>
            <a:r>
              <a:rPr lang="ru-RU" sz="2000" dirty="0"/>
              <a:t> </a:t>
            </a:r>
            <a:r>
              <a:rPr lang="ru-RU" sz="2000" dirty="0" err="1"/>
              <a:t>сабзавотларни</a:t>
            </a:r>
            <a:r>
              <a:rPr lang="ru-RU" sz="2000" dirty="0"/>
              <a:t> </a:t>
            </a:r>
            <a:r>
              <a:rPr lang="ru-RU" sz="2000" dirty="0" err="1"/>
              <a:t>сақлаш</a:t>
            </a:r>
            <a:r>
              <a:rPr lang="ru-RU" sz="2000" dirty="0"/>
              <a:t> </a:t>
            </a:r>
            <a:r>
              <a:rPr lang="ru-RU" sz="2000" dirty="0" err="1"/>
              <a:t>технологиясини</a:t>
            </a:r>
            <a:r>
              <a:rPr lang="ru-RU" sz="2000" dirty="0"/>
              <a:t> </a:t>
            </a:r>
            <a:r>
              <a:rPr lang="ru-RU" sz="2000" dirty="0" err="1"/>
              <a:t>ривожлан-тиришда</a:t>
            </a:r>
            <a:r>
              <a:rPr lang="ru-RU" sz="2000" dirty="0"/>
              <a:t> </a:t>
            </a:r>
            <a:r>
              <a:rPr lang="ru-RU" sz="2000" dirty="0" err="1"/>
              <a:t>механизациялаштирилган</a:t>
            </a:r>
            <a:r>
              <a:rPr lang="ru-RU" sz="2000" dirty="0"/>
              <a:t> </a:t>
            </a:r>
            <a:r>
              <a:rPr lang="ru-RU" sz="2000" dirty="0" err="1"/>
              <a:t>ва</a:t>
            </a:r>
            <a:r>
              <a:rPr lang="ru-RU" sz="2000" dirty="0"/>
              <a:t> </a:t>
            </a:r>
            <a:r>
              <a:rPr lang="ru-RU" sz="2000" dirty="0" err="1"/>
              <a:t>автоматлаштирилган</a:t>
            </a:r>
            <a:r>
              <a:rPr lang="ru-RU" sz="2000" dirty="0"/>
              <a:t> </a:t>
            </a:r>
            <a:r>
              <a:rPr lang="ru-RU" sz="2000" dirty="0" err="1"/>
              <a:t>омборхоналар</a:t>
            </a:r>
            <a:r>
              <a:rPr lang="ru-RU" sz="2000" dirty="0"/>
              <a:t> </a:t>
            </a:r>
            <a:r>
              <a:rPr lang="ru-RU" sz="2000" dirty="0" err="1"/>
              <a:t>қуриш</a:t>
            </a:r>
            <a:r>
              <a:rPr lang="ru-RU" sz="2000" dirty="0"/>
              <a:t> </a:t>
            </a:r>
            <a:r>
              <a:rPr lang="ru-RU" sz="2000" dirty="0" err="1"/>
              <a:t>муҳим</a:t>
            </a:r>
            <a:r>
              <a:rPr lang="ru-RU" sz="2000" dirty="0"/>
              <a:t> </a:t>
            </a:r>
            <a:r>
              <a:rPr lang="ru-RU" sz="2000" dirty="0" err="1"/>
              <a:t>аҳамиятга</a:t>
            </a:r>
            <a:r>
              <a:rPr lang="ru-RU" sz="2000" dirty="0"/>
              <a:t> </a:t>
            </a:r>
            <a:r>
              <a:rPr lang="ru-RU" sz="2000" dirty="0" err="1"/>
              <a:t>эга</a:t>
            </a:r>
            <a:r>
              <a:rPr lang="ru-RU" sz="2000" dirty="0"/>
              <a:t>.</a:t>
            </a:r>
          </a:p>
          <a:p>
            <a:pPr algn="just"/>
            <a:r>
              <a:rPr lang="ru-RU" sz="2000" dirty="0" err="1"/>
              <a:t>Доимий</a:t>
            </a:r>
            <a:r>
              <a:rPr lang="ru-RU" sz="2000" dirty="0"/>
              <a:t> (стационар) </a:t>
            </a:r>
            <a:r>
              <a:rPr lang="ru-RU" sz="2000" dirty="0" err="1"/>
              <a:t>омборлар</a:t>
            </a:r>
            <a:r>
              <a:rPr lang="ru-RU" sz="2000" dirty="0"/>
              <a:t> </a:t>
            </a:r>
            <a:r>
              <a:rPr lang="ru-RU" sz="2000" dirty="0" err="1"/>
              <a:t>мева</a:t>
            </a:r>
            <a:r>
              <a:rPr lang="ru-RU" sz="2000" dirty="0"/>
              <a:t> </a:t>
            </a:r>
            <a:r>
              <a:rPr lang="ru-RU" sz="2000" dirty="0" err="1"/>
              <a:t>ва</a:t>
            </a:r>
            <a:r>
              <a:rPr lang="ru-RU" sz="2000" dirty="0"/>
              <a:t> </a:t>
            </a:r>
            <a:r>
              <a:rPr lang="ru-RU" sz="2000" dirty="0" err="1"/>
              <a:t>сабзавотларнинг</a:t>
            </a:r>
            <a:r>
              <a:rPr lang="ru-RU" sz="2000" dirty="0"/>
              <a:t> </a:t>
            </a:r>
            <a:r>
              <a:rPr lang="ru-RU" sz="2000" dirty="0" err="1"/>
              <a:t>турига</a:t>
            </a:r>
            <a:r>
              <a:rPr lang="ru-RU" sz="2000" dirty="0"/>
              <a:t>, </a:t>
            </a:r>
            <a:r>
              <a:rPr lang="ru-RU" sz="2000" dirty="0" err="1"/>
              <a:t>режалаштирилишига</a:t>
            </a:r>
            <a:r>
              <a:rPr lang="ru-RU" sz="2000" dirty="0"/>
              <a:t>, </a:t>
            </a:r>
            <a:r>
              <a:rPr lang="ru-RU" sz="2000" dirty="0" err="1"/>
              <a:t>ҳажмига</a:t>
            </a:r>
            <a:r>
              <a:rPr lang="ru-RU" sz="2000" dirty="0"/>
              <a:t>, </a:t>
            </a:r>
            <a:r>
              <a:rPr lang="ru-RU" sz="2000" dirty="0" err="1"/>
              <a:t>сақлаш</a:t>
            </a:r>
            <a:r>
              <a:rPr lang="ru-RU" sz="2000" dirty="0"/>
              <a:t> </a:t>
            </a:r>
            <a:r>
              <a:rPr lang="ru-RU" sz="2000" dirty="0" err="1"/>
              <a:t>системасига</a:t>
            </a:r>
            <a:r>
              <a:rPr lang="ru-RU" sz="2000" dirty="0"/>
              <a:t>, </a:t>
            </a:r>
            <a:r>
              <a:rPr lang="ru-RU" sz="2000" dirty="0" err="1"/>
              <a:t>маҳсулотларни</a:t>
            </a:r>
            <a:r>
              <a:rPr lang="ru-RU" sz="2000" dirty="0"/>
              <a:t> </a:t>
            </a:r>
            <a:r>
              <a:rPr lang="ru-RU" sz="2000" dirty="0" err="1"/>
              <a:t>жойлаштириш</a:t>
            </a:r>
            <a:r>
              <a:rPr lang="ru-RU" sz="2000" dirty="0"/>
              <a:t> </a:t>
            </a:r>
            <a:r>
              <a:rPr lang="ru-RU" sz="2000" dirty="0" err="1"/>
              <a:t>ва</a:t>
            </a:r>
            <a:r>
              <a:rPr lang="ru-RU" sz="2000" dirty="0"/>
              <a:t> </a:t>
            </a:r>
            <a:r>
              <a:rPr lang="ru-RU" sz="2000" dirty="0" err="1"/>
              <a:t>бошқа</a:t>
            </a:r>
            <a:r>
              <a:rPr lang="ru-RU" sz="2000" dirty="0"/>
              <a:t> </a:t>
            </a:r>
            <a:r>
              <a:rPr lang="ru-RU" sz="2000" dirty="0" err="1"/>
              <a:t>бир</a:t>
            </a:r>
            <a:r>
              <a:rPr lang="ru-RU" sz="2000" dirty="0"/>
              <a:t> </a:t>
            </a:r>
            <a:r>
              <a:rPr lang="ru-RU" sz="2000" dirty="0" err="1"/>
              <a:t>қатор</a:t>
            </a:r>
            <a:r>
              <a:rPr lang="ru-RU" sz="2000" dirty="0"/>
              <a:t> </a:t>
            </a:r>
            <a:r>
              <a:rPr lang="ru-RU" sz="2000" dirty="0" err="1"/>
              <a:t>хусусиятларига</a:t>
            </a:r>
            <a:r>
              <a:rPr lang="ru-RU" sz="2000" dirty="0"/>
              <a:t> </a:t>
            </a:r>
            <a:r>
              <a:rPr lang="ru-RU" sz="2000" dirty="0" err="1"/>
              <a:t>қараб</a:t>
            </a:r>
            <a:r>
              <a:rPr lang="ru-RU" sz="2000" dirty="0"/>
              <a:t> </a:t>
            </a:r>
            <a:r>
              <a:rPr lang="ru-RU" sz="2000" dirty="0" err="1"/>
              <a:t>бир-биридан</a:t>
            </a:r>
            <a:r>
              <a:rPr lang="ru-RU" sz="2000" dirty="0"/>
              <a:t> </a:t>
            </a:r>
            <a:r>
              <a:rPr lang="ru-RU" sz="2000" dirty="0" err="1"/>
              <a:t>фарқ</a:t>
            </a:r>
            <a:r>
              <a:rPr lang="ru-RU" sz="2000" dirty="0"/>
              <a:t> </a:t>
            </a:r>
            <a:r>
              <a:rPr lang="ru-RU" sz="2000" dirty="0" err="1"/>
              <a:t>қилади</a:t>
            </a:r>
            <a:r>
              <a:rPr lang="ru-RU" sz="2000" dirty="0"/>
              <a:t>. </a:t>
            </a:r>
            <a:r>
              <a:rPr lang="ru-RU" sz="2000" dirty="0" err="1"/>
              <a:t>Доимий</a:t>
            </a:r>
            <a:r>
              <a:rPr lang="ru-RU" sz="2000" dirty="0"/>
              <a:t> </a:t>
            </a:r>
            <a:r>
              <a:rPr lang="ru-RU" sz="2000" dirty="0" err="1"/>
              <a:t>омборхоналар</a:t>
            </a:r>
            <a:r>
              <a:rPr lang="ru-RU" sz="2000" dirty="0"/>
              <a:t> </a:t>
            </a:r>
            <a:r>
              <a:rPr lang="ru-RU" sz="2000" dirty="0" err="1"/>
              <a:t>мева</a:t>
            </a:r>
            <a:r>
              <a:rPr lang="ru-RU" sz="2000" dirty="0"/>
              <a:t> </a:t>
            </a:r>
            <a:r>
              <a:rPr lang="ru-RU" sz="2000" dirty="0" err="1"/>
              <a:t>ва</a:t>
            </a:r>
            <a:r>
              <a:rPr lang="ru-RU" sz="2000" dirty="0"/>
              <a:t> </a:t>
            </a:r>
            <a:r>
              <a:rPr lang="ru-RU" sz="2000" dirty="0" err="1"/>
              <a:t>сабзавотларнинг</a:t>
            </a:r>
            <a:r>
              <a:rPr lang="ru-RU" sz="2000" dirty="0"/>
              <a:t> </a:t>
            </a:r>
            <a:r>
              <a:rPr lang="ru-RU" sz="2000" dirty="0" err="1"/>
              <a:t>турига</a:t>
            </a:r>
            <a:r>
              <a:rPr lang="ru-RU" sz="2000" dirty="0"/>
              <a:t> </a:t>
            </a:r>
            <a:r>
              <a:rPr lang="ru-RU" sz="2000" dirty="0" err="1"/>
              <a:t>қараб</a:t>
            </a:r>
            <a:r>
              <a:rPr lang="ru-RU" sz="2000" dirty="0"/>
              <a:t> картошка, </a:t>
            </a:r>
            <a:r>
              <a:rPr lang="ru-RU" sz="2000" dirty="0" err="1"/>
              <a:t>илдиз-мева</a:t>
            </a:r>
            <a:r>
              <a:rPr lang="ru-RU" sz="2000" dirty="0"/>
              <a:t>, </a:t>
            </a:r>
            <a:r>
              <a:rPr lang="ru-RU" sz="2000" dirty="0" err="1"/>
              <a:t>пиёз</a:t>
            </a:r>
            <a:r>
              <a:rPr lang="ru-RU" sz="2000" dirty="0"/>
              <a:t>, карам </a:t>
            </a:r>
            <a:r>
              <a:rPr lang="ru-RU" sz="2000" dirty="0" err="1"/>
              <a:t>ва</a:t>
            </a:r>
            <a:r>
              <a:rPr lang="ru-RU" sz="2000" dirty="0"/>
              <a:t> </a:t>
            </a:r>
            <a:r>
              <a:rPr lang="ru-RU" sz="2000" dirty="0" err="1"/>
              <a:t>мева</a:t>
            </a:r>
            <a:r>
              <a:rPr lang="ru-RU" sz="2000" dirty="0"/>
              <a:t> </a:t>
            </a:r>
            <a:r>
              <a:rPr lang="ru-RU" sz="2000" dirty="0" err="1"/>
              <a:t>сақлашга</a:t>
            </a:r>
            <a:r>
              <a:rPr lang="ru-RU" sz="2000" dirty="0"/>
              <a:t> </a:t>
            </a:r>
            <a:r>
              <a:rPr lang="ru-RU" sz="2000" dirty="0" err="1"/>
              <a:t>мослаштирилган</a:t>
            </a:r>
            <a:r>
              <a:rPr lang="ru-RU" sz="2000" dirty="0"/>
              <a:t> </a:t>
            </a:r>
            <a:r>
              <a:rPr lang="ru-RU" sz="2000" dirty="0" err="1"/>
              <a:t>бўлади</a:t>
            </a:r>
            <a:r>
              <a:rPr lang="ru-RU" sz="2000" dirty="0"/>
              <a:t>. </a:t>
            </a:r>
            <a:r>
              <a:rPr lang="ru-RU" sz="2000" dirty="0" err="1"/>
              <a:t>Бу</a:t>
            </a:r>
            <a:r>
              <a:rPr lang="ru-RU" sz="2000" dirty="0"/>
              <a:t> </a:t>
            </a:r>
            <a:r>
              <a:rPr lang="ru-RU" sz="2000" dirty="0" err="1"/>
              <a:t>маҳсулотларни</a:t>
            </a:r>
            <a:r>
              <a:rPr lang="ru-RU" sz="2000" dirty="0"/>
              <a:t> </a:t>
            </a:r>
            <a:r>
              <a:rPr lang="ru-RU" sz="2000" dirty="0" err="1"/>
              <a:t>сақлаш</a:t>
            </a:r>
            <a:r>
              <a:rPr lang="ru-RU" sz="2000" dirty="0"/>
              <a:t> </a:t>
            </a:r>
            <a:r>
              <a:rPr lang="ru-RU" sz="2000" dirty="0" err="1"/>
              <a:t>шароити</a:t>
            </a:r>
            <a:r>
              <a:rPr lang="ru-RU" sz="2000" dirty="0"/>
              <a:t> </a:t>
            </a:r>
            <a:r>
              <a:rPr lang="ru-RU" sz="2000" dirty="0" err="1"/>
              <a:t>бир-биридан</a:t>
            </a:r>
            <a:r>
              <a:rPr lang="ru-RU" sz="2000" dirty="0"/>
              <a:t> </a:t>
            </a:r>
            <a:r>
              <a:rPr lang="ru-RU" sz="2000" dirty="0" err="1"/>
              <a:t>тафовут</a:t>
            </a:r>
            <a:r>
              <a:rPr lang="ru-RU" sz="2000" dirty="0"/>
              <a:t> </a:t>
            </a:r>
            <a:r>
              <a:rPr lang="ru-RU" sz="2000" dirty="0" err="1"/>
              <a:t>қилади</a:t>
            </a:r>
            <a:r>
              <a:rPr lang="ru-RU" sz="2000" dirty="0"/>
              <a:t> </a:t>
            </a:r>
            <a:r>
              <a:rPr lang="ru-RU" sz="2000" dirty="0" err="1"/>
              <a:t>ва</a:t>
            </a:r>
            <a:r>
              <a:rPr lang="ru-RU" sz="2000" dirty="0"/>
              <a:t> </a:t>
            </a:r>
            <a:r>
              <a:rPr lang="ru-RU" sz="2000" dirty="0" err="1"/>
              <a:t>уларни</a:t>
            </a:r>
            <a:r>
              <a:rPr lang="ru-RU" sz="2000" dirty="0"/>
              <a:t> </a:t>
            </a:r>
            <a:r>
              <a:rPr lang="ru-RU" sz="2000" dirty="0" err="1"/>
              <a:t>бир</a:t>
            </a:r>
            <a:r>
              <a:rPr lang="ru-RU" sz="2000" dirty="0"/>
              <a:t> </a:t>
            </a:r>
            <a:r>
              <a:rPr lang="ru-RU" sz="2000" dirty="0" err="1"/>
              <a:t>омборда</a:t>
            </a:r>
            <a:r>
              <a:rPr lang="ru-RU" sz="2000" dirty="0"/>
              <a:t> </a:t>
            </a:r>
            <a:r>
              <a:rPr lang="ru-RU" sz="2000" dirty="0" err="1"/>
              <a:t>сақлаш</a:t>
            </a:r>
            <a:r>
              <a:rPr lang="ru-RU" sz="2000" dirty="0"/>
              <a:t> </a:t>
            </a:r>
            <a:r>
              <a:rPr lang="ru-RU" sz="2000" dirty="0" err="1"/>
              <a:t>тавсия</a:t>
            </a:r>
            <a:r>
              <a:rPr lang="ru-RU" sz="2000" dirty="0"/>
              <a:t> </a:t>
            </a:r>
            <a:r>
              <a:rPr lang="ru-RU" sz="2000" dirty="0" err="1"/>
              <a:t>этилмайди</a:t>
            </a:r>
            <a:r>
              <a:rPr lang="ru-RU" sz="2000" dirty="0"/>
              <a:t>.</a:t>
            </a:r>
            <a:endParaRPr lang="ru-RU" sz="2000" dirty="0"/>
          </a:p>
        </p:txBody>
      </p:sp>
      <p:pic>
        <p:nvPicPr>
          <p:cNvPr id="4" name="Рисунок 3"/>
          <p:cNvPicPr>
            <a:picLocks noChangeAspect="1"/>
          </p:cNvPicPr>
          <p:nvPr/>
        </p:nvPicPr>
        <p:blipFill>
          <a:blip r:embed="rId2"/>
          <a:stretch>
            <a:fillRect/>
          </a:stretch>
        </p:blipFill>
        <p:spPr>
          <a:xfrm>
            <a:off x="2555776" y="5013176"/>
            <a:ext cx="4248472" cy="1704762"/>
          </a:xfrm>
          <a:prstGeom prst="rect">
            <a:avLst/>
          </a:prstGeom>
        </p:spPr>
      </p:pic>
    </p:spTree>
    <p:extLst>
      <p:ext uri="{BB962C8B-B14F-4D97-AF65-F5344CB8AC3E}">
        <p14:creationId xmlns:p14="http://schemas.microsoft.com/office/powerpoint/2010/main" val="35928117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60648"/>
            <a:ext cx="8701087" cy="2016224"/>
          </a:xfrm>
          <a:solidFill>
            <a:schemeClr val="tx2">
              <a:lumMod val="20000"/>
              <a:lumOff val="80000"/>
            </a:schemeClr>
          </a:solidFill>
        </p:spPr>
        <p:txBody>
          <a:bodyPr/>
          <a:lstStyle/>
          <a:p>
            <a:pPr algn="just"/>
            <a:r>
              <a:rPr lang="ru-RU" sz="2000" dirty="0" err="1"/>
              <a:t>Сунъий</a:t>
            </a:r>
            <a:r>
              <a:rPr lang="ru-RU" sz="2000" dirty="0"/>
              <a:t> </a:t>
            </a:r>
            <a:r>
              <a:rPr lang="ru-RU" sz="2000" dirty="0" err="1"/>
              <a:t>вентиляцияда</a:t>
            </a:r>
            <a:r>
              <a:rPr lang="ru-RU" sz="2000" dirty="0"/>
              <a:t> </a:t>
            </a:r>
            <a:r>
              <a:rPr lang="ru-RU" sz="2000" dirty="0" err="1"/>
              <a:t>асосан</a:t>
            </a:r>
            <a:r>
              <a:rPr lang="ru-RU" sz="2000" dirty="0"/>
              <a:t> </a:t>
            </a:r>
            <a:r>
              <a:rPr lang="ru-RU" sz="2000" dirty="0" err="1"/>
              <a:t>турли</a:t>
            </a:r>
            <a:r>
              <a:rPr lang="ru-RU" sz="2000" dirty="0"/>
              <a:t> хил </a:t>
            </a:r>
            <a:r>
              <a:rPr lang="ru-RU" sz="2000" dirty="0" err="1"/>
              <a:t>вентиляторлардан</a:t>
            </a:r>
            <a:r>
              <a:rPr lang="ru-RU" sz="2000" dirty="0"/>
              <a:t> </a:t>
            </a:r>
            <a:r>
              <a:rPr lang="ru-RU" sz="2000" dirty="0" err="1"/>
              <a:t>фойдаланилади</a:t>
            </a:r>
            <a:r>
              <a:rPr lang="ru-RU" sz="2000" dirty="0"/>
              <a:t>. Бунда </a:t>
            </a:r>
            <a:r>
              <a:rPr lang="ru-RU" sz="2000" dirty="0" err="1"/>
              <a:t>маҳсулотни</a:t>
            </a:r>
            <a:r>
              <a:rPr lang="ru-RU" sz="2000" dirty="0"/>
              <a:t> </a:t>
            </a:r>
            <a:r>
              <a:rPr lang="ru-RU" sz="2000" dirty="0" err="1"/>
              <a:t>сақлаш</a:t>
            </a:r>
            <a:r>
              <a:rPr lang="ru-RU" sz="2000" dirty="0"/>
              <a:t> </a:t>
            </a:r>
            <a:r>
              <a:rPr lang="ru-RU" sz="2000" dirty="0" err="1"/>
              <a:t>режимини</a:t>
            </a:r>
            <a:r>
              <a:rPr lang="ru-RU" sz="2000" dirty="0"/>
              <a:t> </a:t>
            </a:r>
            <a:r>
              <a:rPr lang="ru-RU" sz="2000" dirty="0" err="1"/>
              <a:t>маълум</a:t>
            </a:r>
            <a:r>
              <a:rPr lang="ru-RU" sz="2000" dirty="0"/>
              <a:t> </a:t>
            </a:r>
            <a:r>
              <a:rPr lang="ru-RU" sz="2000" dirty="0" err="1"/>
              <a:t>даражада</a:t>
            </a:r>
            <a:r>
              <a:rPr lang="ru-RU" sz="2000" dirty="0"/>
              <a:t> </a:t>
            </a:r>
            <a:r>
              <a:rPr lang="ru-RU" sz="2000" dirty="0" err="1"/>
              <a:t>бошқариш</a:t>
            </a:r>
            <a:r>
              <a:rPr lang="ru-RU" sz="2000" dirty="0"/>
              <a:t> </a:t>
            </a:r>
            <a:r>
              <a:rPr lang="ru-RU" sz="2000" dirty="0" err="1"/>
              <a:t>имконияти</a:t>
            </a:r>
            <a:r>
              <a:rPr lang="ru-RU" sz="2000" dirty="0"/>
              <a:t> </a:t>
            </a:r>
            <a:r>
              <a:rPr lang="ru-RU" sz="2000" dirty="0" err="1"/>
              <a:t>туғилади</a:t>
            </a:r>
            <a:r>
              <a:rPr lang="ru-RU" sz="2000" dirty="0"/>
              <a:t>. </a:t>
            </a:r>
            <a:r>
              <a:rPr lang="ru-RU" sz="2000" dirty="0" err="1"/>
              <a:t>Омборхоналарга</a:t>
            </a:r>
            <a:r>
              <a:rPr lang="ru-RU" sz="2000" dirty="0"/>
              <a:t> </a:t>
            </a:r>
            <a:r>
              <a:rPr lang="ru-RU" sz="2000" dirty="0" err="1"/>
              <a:t>ҳавони</a:t>
            </a:r>
            <a:r>
              <a:rPr lang="ru-RU" sz="2000" dirty="0"/>
              <a:t> </a:t>
            </a:r>
            <a:r>
              <a:rPr lang="ru-RU" sz="2000" dirty="0" err="1"/>
              <a:t>ҳайдаш</a:t>
            </a:r>
            <a:r>
              <a:rPr lang="ru-RU" sz="2000" dirty="0"/>
              <a:t> </a:t>
            </a:r>
            <a:r>
              <a:rPr lang="ru-RU" sz="2000" dirty="0" err="1"/>
              <a:t>вентиляторларга</a:t>
            </a:r>
            <a:r>
              <a:rPr lang="ru-RU" sz="2000" dirty="0"/>
              <a:t> </a:t>
            </a:r>
            <a:r>
              <a:rPr lang="ru-RU" sz="2000" dirty="0" err="1"/>
              <a:t>уланган</a:t>
            </a:r>
            <a:r>
              <a:rPr lang="ru-RU" sz="2000" dirty="0"/>
              <a:t> </a:t>
            </a:r>
            <a:r>
              <a:rPr lang="ru-RU" sz="2000" dirty="0" err="1"/>
              <a:t>ҳаво</a:t>
            </a:r>
            <a:r>
              <a:rPr lang="ru-RU" sz="2000" dirty="0"/>
              <a:t> </a:t>
            </a:r>
            <a:r>
              <a:rPr lang="ru-RU" sz="2000" dirty="0" err="1"/>
              <a:t>ҳайдаш</a:t>
            </a:r>
            <a:r>
              <a:rPr lang="ru-RU" sz="2000" dirty="0"/>
              <a:t> </a:t>
            </a:r>
            <a:r>
              <a:rPr lang="ru-RU" sz="2000" dirty="0" err="1"/>
              <a:t>ва</a:t>
            </a:r>
            <a:r>
              <a:rPr lang="ru-RU" sz="2000" dirty="0"/>
              <a:t> </a:t>
            </a:r>
            <a:r>
              <a:rPr lang="ru-RU" sz="2000" dirty="0" err="1"/>
              <a:t>ҳаво</a:t>
            </a:r>
            <a:r>
              <a:rPr lang="ru-RU" sz="2000" dirty="0"/>
              <a:t> </a:t>
            </a:r>
            <a:r>
              <a:rPr lang="ru-RU" sz="2000" dirty="0" err="1"/>
              <a:t>сўриш</a:t>
            </a:r>
            <a:r>
              <a:rPr lang="ru-RU" sz="2000" dirty="0"/>
              <a:t> </a:t>
            </a:r>
            <a:r>
              <a:rPr lang="ru-RU" sz="2000" dirty="0" err="1"/>
              <a:t>найлари</a:t>
            </a:r>
            <a:r>
              <a:rPr lang="ru-RU" sz="2000" dirty="0"/>
              <a:t> </a:t>
            </a:r>
            <a:r>
              <a:rPr lang="ru-RU" sz="2000" dirty="0" err="1"/>
              <a:t>орқали</a:t>
            </a:r>
            <a:r>
              <a:rPr lang="ru-RU" sz="2000" dirty="0"/>
              <a:t> </a:t>
            </a:r>
            <a:r>
              <a:rPr lang="ru-RU" sz="2000" dirty="0" err="1"/>
              <a:t>амалга</a:t>
            </a:r>
            <a:r>
              <a:rPr lang="ru-RU" sz="2000" dirty="0"/>
              <a:t> </a:t>
            </a:r>
            <a:r>
              <a:rPr lang="ru-RU" sz="2000" dirty="0" err="1"/>
              <a:t>оширилади</a:t>
            </a:r>
            <a:r>
              <a:rPr lang="ru-RU" sz="2000" dirty="0"/>
              <a:t>. </a:t>
            </a:r>
            <a:r>
              <a:rPr lang="ru-RU" sz="2000" dirty="0" err="1"/>
              <a:t>Сунъий</a:t>
            </a:r>
            <a:r>
              <a:rPr lang="ru-RU" sz="2000" dirty="0"/>
              <a:t> вентиляция </a:t>
            </a:r>
            <a:r>
              <a:rPr lang="ru-RU" sz="2000" dirty="0" err="1"/>
              <a:t>билан</a:t>
            </a:r>
            <a:r>
              <a:rPr lang="ru-RU" sz="2000" dirty="0"/>
              <a:t> </a:t>
            </a:r>
            <a:r>
              <a:rPr lang="ru-RU" sz="2000" dirty="0" err="1"/>
              <a:t>жиҳозланган</a:t>
            </a:r>
            <a:r>
              <a:rPr lang="ru-RU" sz="2000" dirty="0"/>
              <a:t> </a:t>
            </a:r>
            <a:r>
              <a:rPr lang="ru-RU" sz="2000" dirty="0" err="1"/>
              <a:t>омборхоналар</a:t>
            </a:r>
            <a:r>
              <a:rPr lang="ru-RU" sz="2000" dirty="0"/>
              <a:t> </a:t>
            </a:r>
            <a:r>
              <a:rPr lang="ru-RU" sz="2000" dirty="0" err="1"/>
              <a:t>кўпинча</a:t>
            </a:r>
            <a:r>
              <a:rPr lang="ru-RU" sz="2000" dirty="0"/>
              <a:t> </a:t>
            </a:r>
            <a:r>
              <a:rPr lang="ru-RU" sz="2000" dirty="0" err="1"/>
              <a:t>катта</a:t>
            </a:r>
            <a:r>
              <a:rPr lang="ru-RU" sz="2000" dirty="0"/>
              <a:t> </a:t>
            </a:r>
            <a:r>
              <a:rPr lang="ru-RU" sz="2000" dirty="0" err="1"/>
              <a:t>ҳажмли</a:t>
            </a:r>
            <a:r>
              <a:rPr lang="ru-RU" sz="2000" dirty="0"/>
              <a:t> </a:t>
            </a:r>
            <a:r>
              <a:rPr lang="ru-RU" sz="2000" dirty="0" err="1"/>
              <a:t>бўлади</a:t>
            </a:r>
            <a:r>
              <a:rPr lang="ru-RU" sz="2000" dirty="0"/>
              <a:t>.</a:t>
            </a:r>
          </a:p>
        </p:txBody>
      </p:sp>
      <p:pic>
        <p:nvPicPr>
          <p:cNvPr id="4" name="Рисунок 3"/>
          <p:cNvPicPr>
            <a:picLocks noChangeAspect="1"/>
          </p:cNvPicPr>
          <p:nvPr/>
        </p:nvPicPr>
        <p:blipFill>
          <a:blip r:embed="rId2"/>
          <a:stretch>
            <a:fillRect/>
          </a:stretch>
        </p:blipFill>
        <p:spPr>
          <a:xfrm>
            <a:off x="251521" y="2924944"/>
            <a:ext cx="4032447" cy="3409524"/>
          </a:xfrm>
          <a:prstGeom prst="rect">
            <a:avLst/>
          </a:prstGeom>
        </p:spPr>
      </p:pic>
      <p:pic>
        <p:nvPicPr>
          <p:cNvPr id="5" name="Рисунок 4"/>
          <p:cNvPicPr>
            <a:picLocks noChangeAspect="1"/>
          </p:cNvPicPr>
          <p:nvPr/>
        </p:nvPicPr>
        <p:blipFill>
          <a:blip r:embed="rId3"/>
          <a:stretch>
            <a:fillRect/>
          </a:stretch>
        </p:blipFill>
        <p:spPr>
          <a:xfrm>
            <a:off x="4788024" y="2924944"/>
            <a:ext cx="4032448" cy="3384376"/>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6437" name="Rectangle 5"/>
          <p:cNvSpPr>
            <a:spLocks noChangeArrowheads="1"/>
          </p:cNvSpPr>
          <p:nvPr/>
        </p:nvSpPr>
        <p:spPr bwMode="auto">
          <a:xfrm>
            <a:off x="323850" y="-98231"/>
            <a:ext cx="8820150" cy="2677656"/>
          </a:xfrm>
          <a:prstGeom prst="rect">
            <a:avLst/>
          </a:prstGeom>
          <a:ln w="9525">
            <a:noFill/>
            <a:miter lim="800000"/>
            <a:headEnd/>
            <a:tailEnd/>
          </a:ln>
          <a:effectLst/>
        </p:spPr>
        <p:txBody>
          <a:bodyPr anchor="ctr">
            <a:spAutoFit/>
          </a:bodyPr>
          <a:lstStyle/>
          <a:p>
            <a:pPr marL="342900" indent="-342900" algn="just">
              <a:buAutoNum type="arabicPeriod"/>
            </a:pPr>
            <a:r>
              <a:rPr lang="ru-RU" sz="1400" b="1" dirty="0" err="1" smtClean="0">
                <a:solidFill>
                  <a:srgbClr val="006699"/>
                </a:solidFill>
                <a:cs typeface="Times New Roman" pitchFamily="18" charset="0"/>
              </a:rPr>
              <a:t>Омборхоналарга</a:t>
            </a:r>
            <a:r>
              <a:rPr lang="ru-RU" sz="1400" b="1" dirty="0" smtClean="0">
                <a:solidFill>
                  <a:srgbClr val="006699"/>
                </a:solidFill>
                <a:cs typeface="Times New Roman" pitchFamily="18" charset="0"/>
              </a:rPr>
              <a:t> </a:t>
            </a:r>
            <a:r>
              <a:rPr lang="ru-RU" sz="1400" b="1" dirty="0" err="1">
                <a:solidFill>
                  <a:srgbClr val="006699"/>
                </a:solidFill>
                <a:cs typeface="Times New Roman" pitchFamily="18" charset="0"/>
              </a:rPr>
              <a:t>ҳаво</a:t>
            </a:r>
            <a:r>
              <a:rPr lang="ru-RU" sz="1400" b="1" dirty="0">
                <a:solidFill>
                  <a:srgbClr val="006699"/>
                </a:solidFill>
                <a:cs typeface="Times New Roman" pitchFamily="18" charset="0"/>
              </a:rPr>
              <a:t> ер ости </a:t>
            </a:r>
            <a:r>
              <a:rPr lang="ru-RU" sz="1400" b="1" dirty="0" err="1">
                <a:solidFill>
                  <a:srgbClr val="006699"/>
                </a:solidFill>
                <a:cs typeface="Times New Roman" pitchFamily="18" charset="0"/>
              </a:rPr>
              <a:t>каналлари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орқали</a:t>
            </a:r>
            <a:r>
              <a:rPr lang="ru-RU" sz="1400" b="1" dirty="0">
                <a:solidFill>
                  <a:srgbClr val="006699"/>
                </a:solidFill>
                <a:cs typeface="Times New Roman" pitchFamily="18" charset="0"/>
              </a:rPr>
              <a:t> баб-</a:t>
            </a:r>
            <a:r>
              <a:rPr lang="ru-RU" sz="1400" b="1" dirty="0" err="1">
                <a:solidFill>
                  <a:srgbClr val="006699"/>
                </a:solidFill>
                <a:cs typeface="Times New Roman" pitchFamily="18" charset="0"/>
              </a:rPr>
              <a:t>баравар</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тарқатилади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Бу</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ерда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маҳсулотлар</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яшикларда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контейнерларда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ҳамда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бошқа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идишларга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солинган</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ҳолда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сақланади</a:t>
            </a:r>
            <a:r>
              <a:rPr lang="ru-RU" sz="1400" b="1" dirty="0">
                <a:solidFill>
                  <a:srgbClr val="006699"/>
                </a:solidFill>
                <a:cs typeface="Times New Roman" pitchFamily="18" charset="0"/>
              </a:rPr>
              <a:t>. Бунда </a:t>
            </a:r>
            <a:r>
              <a:rPr lang="ru-RU" sz="1400" b="1" dirty="0" err="1">
                <a:solidFill>
                  <a:srgbClr val="006699"/>
                </a:solidFill>
                <a:cs typeface="Times New Roman" pitchFamily="18" charset="0"/>
              </a:rPr>
              <a:t>маҳсулотни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шундай</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жойлаштириш</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керакки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вентиляторларнинг</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ҳаво</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сўриш</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қуввати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жойланган</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барча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маҳсулотларни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совитиш</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имконини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берсин</a:t>
            </a:r>
            <a:r>
              <a:rPr lang="ru-RU" sz="1400" b="1" dirty="0">
                <a:solidFill>
                  <a:srgbClr val="006699"/>
                </a:solidFill>
                <a:cs typeface="Times New Roman" pitchFamily="18" charset="0"/>
              </a:rPr>
              <a:t>. Шу </a:t>
            </a:r>
            <a:r>
              <a:rPr lang="ru-RU" sz="1400" b="1" dirty="0" err="1">
                <a:solidFill>
                  <a:srgbClr val="006699"/>
                </a:solidFill>
                <a:cs typeface="Times New Roman" pitchFamily="18" charset="0"/>
              </a:rPr>
              <a:t>билан</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бирга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маҳсулотларни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юклаш</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ва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туширишни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механизациялаштириш</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имкони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бўлиши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лозим</a:t>
            </a:r>
            <a:r>
              <a:rPr lang="ru-RU" sz="1400" b="1" dirty="0" smtClean="0">
                <a:solidFill>
                  <a:srgbClr val="006699"/>
                </a:solidFill>
                <a:cs typeface="Times New Roman" pitchFamily="18" charset="0"/>
              </a:rPr>
              <a:t>.</a:t>
            </a:r>
          </a:p>
          <a:p>
            <a:pPr marL="342900" indent="-342900" algn="just">
              <a:buAutoNum type="arabicPeriod"/>
            </a:pPr>
            <a:r>
              <a:rPr lang="ru-RU" sz="1400" b="1" dirty="0">
                <a:solidFill>
                  <a:srgbClr val="006699"/>
                </a:solidFill>
                <a:cs typeface="Times New Roman" pitchFamily="18" charset="0"/>
              </a:rPr>
              <a:t>Актив </a:t>
            </a:r>
            <a:r>
              <a:rPr lang="ru-RU" sz="1400" b="1" dirty="0" err="1">
                <a:solidFill>
                  <a:srgbClr val="006699"/>
                </a:solidFill>
                <a:cs typeface="Times New Roman" pitchFamily="18" charset="0"/>
              </a:rPr>
              <a:t>вентиляцияда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ҳаво</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оқими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кучли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бўлиб</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маҳсулотнинг</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ҳар</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бир</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донасини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оралаб</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ўтади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Натижада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сақланадиган</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маҳсулотнинг</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барча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нуқталарида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бир</a:t>
            </a:r>
            <a:r>
              <a:rPr lang="ru-RU" sz="1400" b="1" dirty="0">
                <a:solidFill>
                  <a:srgbClr val="006699"/>
                </a:solidFill>
                <a:cs typeface="Times New Roman" pitchFamily="18" charset="0"/>
              </a:rPr>
              <a:t> хил </a:t>
            </a:r>
            <a:r>
              <a:rPr lang="ru-RU" sz="1400" b="1" dirty="0" err="1">
                <a:solidFill>
                  <a:srgbClr val="006699"/>
                </a:solidFill>
                <a:cs typeface="Times New Roman" pitchFamily="18" charset="0"/>
              </a:rPr>
              <a:t>ҳарорат</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намлик</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ва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ҳаво</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таркиби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бўлишига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эришилади</a:t>
            </a:r>
            <a:r>
              <a:rPr lang="ru-RU" sz="1400" b="1" dirty="0">
                <a:solidFill>
                  <a:srgbClr val="006699"/>
                </a:solidFill>
                <a:cs typeface="Times New Roman" pitchFamily="18" charset="0"/>
              </a:rPr>
              <a:t>. Бунда </a:t>
            </a:r>
            <a:r>
              <a:rPr lang="ru-RU" sz="1400" b="1" dirty="0" err="1">
                <a:solidFill>
                  <a:srgbClr val="006699"/>
                </a:solidFill>
                <a:cs typeface="Times New Roman" pitchFamily="18" charset="0"/>
              </a:rPr>
              <a:t>маҳсулотни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совитиш</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иситиш</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ва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қуритиш</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самарадорлиги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бир</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неча</a:t>
            </a:r>
            <a:r>
              <a:rPr lang="ru-RU" sz="1400" b="1" dirty="0">
                <a:solidFill>
                  <a:srgbClr val="006699"/>
                </a:solidFill>
                <a:cs typeface="Times New Roman" pitchFamily="18" charset="0"/>
              </a:rPr>
              <a:t> марта </a:t>
            </a:r>
            <a:r>
              <a:rPr lang="ru-RU" sz="1400" b="1" dirty="0" err="1">
                <a:solidFill>
                  <a:srgbClr val="006699"/>
                </a:solidFill>
                <a:cs typeface="Times New Roman" pitchFamily="18" charset="0"/>
              </a:rPr>
              <a:t>ортади</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Маҳсулотнинг</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ўз-ўзидан</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қизиб</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кетиш</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ва</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терлаш</a:t>
            </a:r>
            <a:r>
              <a:rPr lang="ru-RU" sz="1400" b="1" dirty="0">
                <a:solidFill>
                  <a:srgbClr val="006699"/>
                </a:solidFill>
                <a:cs typeface="Times New Roman" pitchFamily="18" charset="0"/>
              </a:rPr>
              <a:t> </a:t>
            </a:r>
            <a:r>
              <a:rPr lang="ru-RU" sz="1400" b="1" dirty="0" err="1">
                <a:solidFill>
                  <a:srgbClr val="006699"/>
                </a:solidFill>
                <a:cs typeface="Times New Roman" pitchFamily="18" charset="0"/>
              </a:rPr>
              <a:t>жараёнларига</a:t>
            </a:r>
            <a:r>
              <a:rPr lang="ru-RU" sz="1400" b="1" dirty="0">
                <a:solidFill>
                  <a:srgbClr val="006699"/>
                </a:solidFill>
                <a:cs typeface="Times New Roman" pitchFamily="18" charset="0"/>
              </a:rPr>
              <a:t> чек </a:t>
            </a:r>
            <a:r>
              <a:rPr lang="ru-RU" sz="1400" b="1" dirty="0" err="1">
                <a:solidFill>
                  <a:srgbClr val="006699"/>
                </a:solidFill>
                <a:cs typeface="Times New Roman" pitchFamily="18" charset="0"/>
              </a:rPr>
              <a:t>қўйилади</a:t>
            </a:r>
            <a:r>
              <a:rPr lang="ru-RU" sz="1400" b="1" dirty="0">
                <a:solidFill>
                  <a:srgbClr val="006699"/>
                </a:solidFill>
                <a:cs typeface="Times New Roman" pitchFamily="18" charset="0"/>
              </a:rPr>
              <a:t>.</a:t>
            </a:r>
          </a:p>
          <a:p>
            <a:pPr marL="342900" indent="-342900" algn="just">
              <a:buAutoNum type="arabicPeriod"/>
            </a:pPr>
            <a:endParaRPr lang="ru-RU" sz="1400" b="1" dirty="0">
              <a:solidFill>
                <a:srgbClr val="006699"/>
              </a:solidFill>
              <a:cs typeface="Times New Roman" pitchFamily="18" charset="0"/>
            </a:endParaRPr>
          </a:p>
        </p:txBody>
      </p:sp>
      <p:pic>
        <p:nvPicPr>
          <p:cNvPr id="4" name="Рисунок 3"/>
          <p:cNvPicPr>
            <a:picLocks noChangeAspect="1"/>
          </p:cNvPicPr>
          <p:nvPr/>
        </p:nvPicPr>
        <p:blipFill>
          <a:blip r:embed="rId3"/>
          <a:stretch>
            <a:fillRect/>
          </a:stretch>
        </p:blipFill>
        <p:spPr>
          <a:xfrm>
            <a:off x="755576" y="2420888"/>
            <a:ext cx="3888432" cy="3960440"/>
          </a:xfrm>
          <a:prstGeom prst="rect">
            <a:avLst/>
          </a:prstGeom>
        </p:spPr>
      </p:pic>
      <p:pic>
        <p:nvPicPr>
          <p:cNvPr id="5" name="Рисунок 4"/>
          <p:cNvPicPr>
            <a:picLocks noChangeAspect="1"/>
          </p:cNvPicPr>
          <p:nvPr/>
        </p:nvPicPr>
        <p:blipFill>
          <a:blip r:embed="rId4"/>
          <a:stretch>
            <a:fillRect/>
          </a:stretch>
        </p:blipFill>
        <p:spPr>
          <a:xfrm>
            <a:off x="4860032" y="2420888"/>
            <a:ext cx="4104456" cy="396044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63" y="214313"/>
            <a:ext cx="8229600" cy="500062"/>
          </a:xfrm>
        </p:spPr>
        <p:style>
          <a:lnRef idx="3">
            <a:schemeClr val="lt1"/>
          </a:lnRef>
          <a:fillRef idx="1">
            <a:schemeClr val="accent2"/>
          </a:fillRef>
          <a:effectRef idx="1">
            <a:schemeClr val="accent2"/>
          </a:effectRef>
          <a:fontRef idx="minor">
            <a:schemeClr val="lt1"/>
          </a:fontRef>
        </p:style>
        <p:txBody>
          <a:bodyPr>
            <a:normAutofit/>
          </a:bodyPr>
          <a:lstStyle/>
          <a:p>
            <a:pPr algn="ctr"/>
            <a:r>
              <a:rPr lang="ru-RU" sz="2100" b="1" dirty="0" err="1">
                <a:solidFill>
                  <a:srgbClr val="FFFFFF"/>
                </a:solidFill>
              </a:rPr>
              <a:t>Совутгичлар</a:t>
            </a:r>
            <a:endParaRPr lang="ru-RU" sz="2100" b="1" dirty="0" smtClean="0">
              <a:solidFill>
                <a:srgbClr val="FFFFFF"/>
              </a:solidFill>
            </a:endParaRPr>
          </a:p>
        </p:txBody>
      </p:sp>
      <p:sp>
        <p:nvSpPr>
          <p:cNvPr id="148482" name="Rectangle 3"/>
          <p:cNvSpPr>
            <a:spLocks noGrp="1" noChangeArrowheads="1"/>
          </p:cNvSpPr>
          <p:nvPr>
            <p:ph sz="quarter" idx="1"/>
          </p:nvPr>
        </p:nvSpPr>
        <p:spPr>
          <a:xfrm>
            <a:off x="71438" y="785813"/>
            <a:ext cx="5292725" cy="5522912"/>
          </a:xfrm>
        </p:spPr>
        <p:txBody>
          <a:bodyPr/>
          <a:lstStyle/>
          <a:p>
            <a:pPr algn="just"/>
            <a:r>
              <a:rPr lang="uz-Cyrl-UZ" sz="1800" dirty="0"/>
              <a:t>Мева ва сабзавотларни совутгич (холодилник)ларда сақлаш истиқболли усуллардан бири ҳисобланади. Бунда йилнинг турли фаслларида ҳам бир хил шароит яратиш имкони бор. Маҳсулотни сақлаш муддати анча узайтирилади ва маҳсулот йўқотилиши камайтирилади</a:t>
            </a:r>
            <a:r>
              <a:rPr lang="uz-Cyrl-UZ" sz="1800" dirty="0" smtClean="0"/>
              <a:t>.</a:t>
            </a:r>
          </a:p>
          <a:p>
            <a:pPr algn="just"/>
            <a:r>
              <a:rPr lang="uz-Cyrl-UZ" sz="1800" dirty="0"/>
              <a:t>Совутгичларни қуриш анчагина ҳаражат ва материал талаб қилсада, улар тезда қопланади. Шу сабабли, хўжаликлар мева ва сабзавотлар сақлайдиган совутгичлар қурилишига алоҳида эътибор беришлари керак</a:t>
            </a:r>
            <a:r>
              <a:rPr lang="uz-Cyrl-UZ" sz="1800" dirty="0" smtClean="0"/>
              <a:t>.</a:t>
            </a:r>
          </a:p>
          <a:p>
            <a:pPr algn="just"/>
            <a:r>
              <a:rPr lang="uz-Cyrl-UZ" sz="1800" dirty="0"/>
              <a:t>Совутгичлар сиғимига кўра 100 тоннадан кам бўлмаслиги лозим. Улар муайян ҳароратда тутиб туриладиган маҳсулот сақлаш хоналаридан, товар маҳсулот ишланадиган бўлимлардан, машина бўлими ва ёрдамчи бинолардан иборат бўлади. </a:t>
            </a:r>
            <a:endParaRPr lang="ru-RU" sz="1800" dirty="0" smtClean="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4088" y="980728"/>
            <a:ext cx="3606552" cy="5544616"/>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179512" y="188640"/>
            <a:ext cx="8536422" cy="3384376"/>
          </a:xfrm>
          <a:ln/>
        </p:spPr>
        <p:style>
          <a:lnRef idx="0">
            <a:schemeClr val="accent4"/>
          </a:lnRef>
          <a:fillRef idx="3">
            <a:schemeClr val="accent4"/>
          </a:fillRef>
          <a:effectRef idx="3">
            <a:schemeClr val="accent4"/>
          </a:effectRef>
          <a:fontRef idx="minor">
            <a:schemeClr val="lt1"/>
          </a:fontRef>
        </p:style>
        <p:txBody>
          <a:bodyPr>
            <a:noAutofit/>
          </a:bodyPr>
          <a:lstStyle/>
          <a:p>
            <a:pPr algn="just">
              <a:lnSpc>
                <a:spcPct val="90000"/>
              </a:lnSpc>
            </a:pPr>
            <a:r>
              <a:rPr lang="ru-RU" sz="2000" dirty="0" err="1">
                <a:solidFill>
                  <a:srgbClr val="FFFFFF"/>
                </a:solidFill>
                <a:latin typeface="Times New Roman" pitchFamily="18" charset="0"/>
                <a:cs typeface="Times New Roman" pitchFamily="18" charset="0"/>
              </a:rPr>
              <a:t>Совутгичнинг</a:t>
            </a:r>
            <a:r>
              <a:rPr lang="ru-RU" sz="2000" dirty="0">
                <a:solidFill>
                  <a:srgbClr val="FFFFFF"/>
                </a:solidFill>
                <a:latin typeface="Times New Roman" pitchFamily="18" charset="0"/>
                <a:cs typeface="Times New Roman" pitchFamily="18" charset="0"/>
              </a:rPr>
              <a:t> поли автомашина </a:t>
            </a:r>
            <a:r>
              <a:rPr lang="ru-RU" sz="2000" dirty="0" err="1">
                <a:solidFill>
                  <a:srgbClr val="FFFFFF"/>
                </a:solidFill>
                <a:latin typeface="Times New Roman" pitchFamily="18" charset="0"/>
                <a:cs typeface="Times New Roman" pitchFamily="18" charset="0"/>
              </a:rPr>
              <a:t>кузовининг</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баландлигича</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қилинади</a:t>
            </a:r>
            <a:r>
              <a:rPr lang="ru-RU" sz="2000" dirty="0">
                <a:solidFill>
                  <a:srgbClr val="FFFFFF"/>
                </a:solidFill>
                <a:latin typeface="Times New Roman" pitchFamily="18" charset="0"/>
                <a:cs typeface="Times New Roman" pitchFamily="18" charset="0"/>
              </a:rPr>
              <a:t>. Бунда </a:t>
            </a:r>
            <a:r>
              <a:rPr lang="ru-RU" sz="2000" dirty="0" err="1">
                <a:solidFill>
                  <a:srgbClr val="FFFFFF"/>
                </a:solidFill>
                <a:latin typeface="Times New Roman" pitchFamily="18" charset="0"/>
                <a:cs typeface="Times New Roman" pitchFamily="18" charset="0"/>
              </a:rPr>
              <a:t>маҳсулотни</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тушириш</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ва</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ортиш</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ишлари</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анча</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енгиллашади</a:t>
            </a:r>
            <a:r>
              <a:rPr lang="ru-RU" sz="2000" dirty="0">
                <a:solidFill>
                  <a:srgbClr val="FFFFFF"/>
                </a:solidFill>
                <a:latin typeface="Times New Roman" pitchFamily="18" charset="0"/>
                <a:cs typeface="Times New Roman" pitchFamily="18" charset="0"/>
              </a:rPr>
              <a:t>.</a:t>
            </a:r>
          </a:p>
          <a:p>
            <a:pPr algn="just">
              <a:lnSpc>
                <a:spcPct val="90000"/>
              </a:lnSpc>
            </a:pPr>
            <a:r>
              <a:rPr lang="ru-RU" sz="2000" dirty="0" err="1">
                <a:solidFill>
                  <a:srgbClr val="FFFFFF"/>
                </a:solidFill>
                <a:latin typeface="Times New Roman" pitchFamily="18" charset="0"/>
                <a:cs typeface="Times New Roman" pitchFamily="18" charset="0"/>
              </a:rPr>
              <a:t>Маҳсулотлар</a:t>
            </a:r>
            <a:r>
              <a:rPr lang="ru-RU" sz="2000" dirty="0">
                <a:solidFill>
                  <a:srgbClr val="FFFFFF"/>
                </a:solidFill>
                <a:latin typeface="Times New Roman" pitchFamily="18" charset="0"/>
                <a:cs typeface="Times New Roman" pitchFamily="18" charset="0"/>
              </a:rPr>
              <a:t> тез </a:t>
            </a:r>
            <a:r>
              <a:rPr lang="ru-RU" sz="2000" dirty="0" err="1">
                <a:solidFill>
                  <a:srgbClr val="FFFFFF"/>
                </a:solidFill>
                <a:latin typeface="Times New Roman" pitchFamily="18" charset="0"/>
                <a:cs typeface="Times New Roman" pitchFamily="18" charset="0"/>
              </a:rPr>
              <a:t>совитилса</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улардаги</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биокимёвий</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жараёнлар</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ва</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микроорганизмларнинг</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ривожланиши</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бартараф</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этилади</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ҳамда</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маҳсулотнинг</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сақланиш</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муддати</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узаяди</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Маҳсулотларни</a:t>
            </a:r>
            <a:r>
              <a:rPr lang="ru-RU" sz="2000" dirty="0">
                <a:solidFill>
                  <a:srgbClr val="FFFFFF"/>
                </a:solidFill>
                <a:latin typeface="Times New Roman" pitchFamily="18" charset="0"/>
                <a:cs typeface="Times New Roman" pitchFamily="18" charset="0"/>
              </a:rPr>
              <a:t> тез </a:t>
            </a:r>
            <a:r>
              <a:rPr lang="ru-RU" sz="2000" dirty="0" err="1">
                <a:solidFill>
                  <a:srgbClr val="FFFFFF"/>
                </a:solidFill>
                <a:latin typeface="Times New Roman" pitchFamily="18" charset="0"/>
                <a:cs typeface="Times New Roman" pitchFamily="18" charset="0"/>
              </a:rPr>
              <a:t>совитиб</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оладиган</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хоналар</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ҳам</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бўлади</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Совутилган</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маҳсулотлар</a:t>
            </a:r>
            <a:r>
              <a:rPr lang="ru-RU" sz="2000" dirty="0">
                <a:solidFill>
                  <a:srgbClr val="FFFFFF"/>
                </a:solidFill>
                <a:latin typeface="Times New Roman" pitchFamily="18" charset="0"/>
                <a:cs typeface="Times New Roman" pitchFamily="18" charset="0"/>
              </a:rPr>
              <a:t> доим </a:t>
            </a:r>
            <a:r>
              <a:rPr lang="ru-RU" sz="2000" dirty="0" err="1">
                <a:solidFill>
                  <a:srgbClr val="FFFFFF"/>
                </a:solidFill>
                <a:latin typeface="Times New Roman" pitchFamily="18" charset="0"/>
                <a:cs typeface="Times New Roman" pitchFamily="18" charset="0"/>
              </a:rPr>
              <a:t>сақланадиган</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бўлмаларга</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кўчирилади</a:t>
            </a:r>
            <a:r>
              <a:rPr lang="ru-RU" sz="2000" dirty="0">
                <a:solidFill>
                  <a:srgbClr val="FFFFFF"/>
                </a:solidFill>
                <a:latin typeface="Times New Roman" pitchFamily="18" charset="0"/>
                <a:cs typeface="Times New Roman" pitchFamily="18" charset="0"/>
              </a:rPr>
              <a:t>.</a:t>
            </a:r>
          </a:p>
          <a:p>
            <a:pPr algn="just">
              <a:lnSpc>
                <a:spcPct val="90000"/>
              </a:lnSpc>
            </a:pPr>
            <a:r>
              <a:rPr lang="ru-RU" sz="2000" dirty="0" err="1">
                <a:solidFill>
                  <a:srgbClr val="FFFFFF"/>
                </a:solidFill>
                <a:latin typeface="Times New Roman" pitchFamily="18" charset="0"/>
                <a:cs typeface="Times New Roman" pitchFamily="18" charset="0"/>
              </a:rPr>
              <a:t>Совутгичларнинг</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совитиш</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самарадорлиги</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термоизоля-цияга</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боғлиқ</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Бунинг</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учун</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бўлманинг</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ички</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қисмидан</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бир</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қават</a:t>
            </a:r>
            <a:r>
              <a:rPr lang="ru-RU" sz="2000" dirty="0">
                <a:solidFill>
                  <a:srgbClr val="FFFFFF"/>
                </a:solidFill>
                <a:latin typeface="Times New Roman" pitchFamily="18" charset="0"/>
                <a:cs typeface="Times New Roman" pitchFamily="18" charset="0"/>
              </a:rPr>
              <a:t> термоизоляция </a:t>
            </a:r>
            <a:r>
              <a:rPr lang="ru-RU" sz="2000" dirty="0" err="1">
                <a:solidFill>
                  <a:srgbClr val="FFFFFF"/>
                </a:solidFill>
                <a:latin typeface="Times New Roman" pitchFamily="18" charset="0"/>
                <a:cs typeface="Times New Roman" pitchFamily="18" charset="0"/>
              </a:rPr>
              <a:t>материалидан</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ўтказилади</a:t>
            </a:r>
            <a:r>
              <a:rPr lang="ru-RU" sz="2000" dirty="0">
                <a:solidFill>
                  <a:srgbClr val="FFFFFF"/>
                </a:solidFill>
                <a:latin typeface="Times New Roman" pitchFamily="18" charset="0"/>
                <a:cs typeface="Times New Roman" pitchFamily="18" charset="0"/>
              </a:rPr>
              <a:t> бунда </a:t>
            </a:r>
            <a:r>
              <a:rPr lang="ru-RU" sz="2000" dirty="0" err="1">
                <a:solidFill>
                  <a:srgbClr val="FFFFFF"/>
                </a:solidFill>
                <a:latin typeface="Times New Roman" pitchFamily="18" charset="0"/>
                <a:cs typeface="Times New Roman" pitchFamily="18" charset="0"/>
              </a:rPr>
              <a:t>унга</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буғ</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ва</a:t>
            </a:r>
            <a:r>
              <a:rPr lang="ru-RU" sz="2000" dirty="0">
                <a:solidFill>
                  <a:srgbClr val="FFFFFF"/>
                </a:solidFill>
                <a:latin typeface="Times New Roman" pitchFamily="18" charset="0"/>
                <a:cs typeface="Times New Roman" pitchFamily="18" charset="0"/>
              </a:rPr>
              <a:t> нам </a:t>
            </a:r>
            <a:r>
              <a:rPr lang="ru-RU" sz="2000" dirty="0" err="1">
                <a:solidFill>
                  <a:srgbClr val="FFFFFF"/>
                </a:solidFill>
                <a:latin typeface="Times New Roman" pitchFamily="18" charset="0"/>
                <a:cs typeface="Times New Roman" pitchFamily="18" charset="0"/>
              </a:rPr>
              <a:t>киришининг</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олди</a:t>
            </a:r>
            <a:r>
              <a:rPr lang="ru-RU" sz="2000" dirty="0">
                <a:solidFill>
                  <a:srgbClr val="FFFFFF"/>
                </a:solidFill>
                <a:latin typeface="Times New Roman" pitchFamily="18" charset="0"/>
                <a:cs typeface="Times New Roman" pitchFamily="18" charset="0"/>
              </a:rPr>
              <a:t> </a:t>
            </a:r>
            <a:r>
              <a:rPr lang="ru-RU" sz="2000" dirty="0" err="1">
                <a:solidFill>
                  <a:srgbClr val="FFFFFF"/>
                </a:solidFill>
                <a:latin typeface="Times New Roman" pitchFamily="18" charset="0"/>
                <a:cs typeface="Times New Roman" pitchFamily="18" charset="0"/>
              </a:rPr>
              <a:t>олинади</a:t>
            </a:r>
            <a:r>
              <a:rPr lang="ru-RU" sz="2000" dirty="0">
                <a:solidFill>
                  <a:srgbClr val="FFFFFF"/>
                </a:solidFill>
                <a:latin typeface="Times New Roman" pitchFamily="18" charset="0"/>
                <a:cs typeface="Times New Roman" pitchFamily="18" charset="0"/>
              </a:rPr>
              <a:t>. </a:t>
            </a:r>
            <a:endParaRPr lang="ru-RU" sz="2000" dirty="0" smtClean="0">
              <a:solidFill>
                <a:srgbClr val="FFFFFF"/>
              </a:solidFill>
              <a:latin typeface="Times New Roman" pitchFamily="18" charset="0"/>
              <a:cs typeface="Times New Roman" pitchFamily="18" charset="0"/>
            </a:endParaRPr>
          </a:p>
        </p:txBody>
      </p:sp>
      <p:pic>
        <p:nvPicPr>
          <p:cNvPr id="2050"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573016"/>
            <a:ext cx="8352928" cy="30963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type="body" idx="4294967295"/>
          </p:nvPr>
        </p:nvSpPr>
        <p:spPr>
          <a:xfrm>
            <a:off x="251520" y="188641"/>
            <a:ext cx="8496944" cy="3456383"/>
          </a:xfrm>
        </p:spPr>
        <p:style>
          <a:lnRef idx="0">
            <a:schemeClr val="accent4"/>
          </a:lnRef>
          <a:fillRef idx="3">
            <a:schemeClr val="accent4"/>
          </a:fillRef>
          <a:effectRef idx="3">
            <a:schemeClr val="accent4"/>
          </a:effectRef>
          <a:fontRef idx="minor">
            <a:schemeClr val="lt1"/>
          </a:fontRef>
        </p:style>
        <p:txBody>
          <a:bodyPr/>
          <a:lstStyle/>
          <a:p>
            <a:pPr algn="just"/>
            <a:r>
              <a:rPr lang="uz-Cyrl-UZ" sz="1400" dirty="0"/>
              <a:t>Бўлмаларнинг поли асфалт ёки цемент қилинади. Уларнинг эшиклари ҳам бир қават термоизоляцион материалдан қопланади. эшикнинг девор билан уланадиган қисмига резина қистирма қўйилади.</a:t>
            </a:r>
            <a:endParaRPr lang="ru-RU" sz="1400" dirty="0"/>
          </a:p>
          <a:p>
            <a:pPr algn="just"/>
            <a:r>
              <a:rPr lang="uz-Cyrl-UZ" sz="1400" dirty="0"/>
              <a:t>Одатда совитиш учун компрессорли совутгич қурилмаларидан фойдаланилади. Совутиш манбаи сифатида аммиак ёки фреондан фойдаланилади. Совутгичлар совутиш хоналари, кучли совутиш қурилмалари, ўтказиш найлари, ҳароратни назорат қилиш ва автоматик ростлаб туриш асбоблари билан таъминланган</a:t>
            </a:r>
            <a:r>
              <a:rPr lang="uz-Cyrl-UZ" sz="1400" dirty="0" smtClean="0"/>
              <a:t>.</a:t>
            </a:r>
          </a:p>
          <a:p>
            <a:pPr algn="just"/>
            <a:r>
              <a:rPr lang="uz-Cyrl-UZ" sz="1400" dirty="0" smtClean="0"/>
              <a:t>Мева ва сабзавотларни сақлайдиган совутгичларда совутиш унумдорлиги соатига 50–200 минг ккал бўлган қурилмалардан фойдаланилади.</a:t>
            </a:r>
            <a:endParaRPr lang="ru-RU" sz="1400" dirty="0" smtClean="0"/>
          </a:p>
          <a:p>
            <a:pPr algn="just"/>
            <a:r>
              <a:rPr lang="uz-Cyrl-UZ" sz="1400" dirty="0" smtClean="0"/>
              <a:t>Хоналар қувурлар ёки ҳаво воситасида совутилиши мумкин. Қувурлар билан совутилганида, хоналарга радиаторлар ўрнатилади ва улардан совутиш манбаи – натрий хлорид ёки калций-хлориднинг совитилган эритмаси ўтиб туради. Иссиқлик конвекцияси қонуни бўйича хоналар совий бошлайди. Бу усулда совитилганда ҳарорат хонанинг турли жойларида анча (2–4</a:t>
            </a:r>
            <a:r>
              <a:rPr lang="uz-Cyrl-UZ" sz="1400" dirty="0" smtClean="0">
                <a:sym typeface="Symbol" panose="05050102010706020507" pitchFamily="18" charset="2"/>
              </a:rPr>
              <a:t></a:t>
            </a:r>
            <a:r>
              <a:rPr lang="uz-Cyrl-UZ" sz="1400" dirty="0" smtClean="0"/>
              <a:t>С) фарқ қилади. Шу сабабли мевалар сақланадиган совутгичларни қувурлар билан совитиш тавсия этилмайди.</a:t>
            </a:r>
            <a:endParaRPr lang="ru-RU" sz="1400" dirty="0"/>
          </a:p>
        </p:txBody>
      </p:sp>
      <p:pic>
        <p:nvPicPr>
          <p:cNvPr id="3074"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449" y="3713610"/>
            <a:ext cx="4476750" cy="302433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омбор совутгичлар"/>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8024" y="3717032"/>
            <a:ext cx="4032448" cy="30243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250825" y="188641"/>
            <a:ext cx="4572000" cy="6669360"/>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1800" dirty="0" err="1">
                <a:solidFill>
                  <a:srgbClr val="FFFFFF"/>
                </a:solidFill>
              </a:rPr>
              <a:t>Хоналар</a:t>
            </a:r>
            <a:r>
              <a:rPr lang="ru-RU" sz="1800" dirty="0">
                <a:solidFill>
                  <a:srgbClr val="FFFFFF"/>
                </a:solidFill>
              </a:rPr>
              <a:t> </a:t>
            </a:r>
            <a:r>
              <a:rPr lang="ru-RU" sz="1800" dirty="0" err="1">
                <a:solidFill>
                  <a:srgbClr val="FFFFFF"/>
                </a:solidFill>
              </a:rPr>
              <a:t>ҳаво</a:t>
            </a:r>
            <a:r>
              <a:rPr lang="ru-RU" sz="1800" dirty="0">
                <a:solidFill>
                  <a:srgbClr val="FFFFFF"/>
                </a:solidFill>
              </a:rPr>
              <a:t> </a:t>
            </a:r>
            <a:r>
              <a:rPr lang="ru-RU" sz="1800" dirty="0" err="1">
                <a:solidFill>
                  <a:srgbClr val="FFFFFF"/>
                </a:solidFill>
              </a:rPr>
              <a:t>ёрдамида</a:t>
            </a:r>
            <a:r>
              <a:rPr lang="ru-RU" sz="1800" dirty="0">
                <a:solidFill>
                  <a:srgbClr val="FFFFFF"/>
                </a:solidFill>
              </a:rPr>
              <a:t>, </a:t>
            </a:r>
            <a:r>
              <a:rPr lang="ru-RU" sz="1800" dirty="0" err="1">
                <a:solidFill>
                  <a:srgbClr val="FFFFFF"/>
                </a:solidFill>
              </a:rPr>
              <a:t>яъни</a:t>
            </a:r>
            <a:r>
              <a:rPr lang="ru-RU" sz="1800" dirty="0">
                <a:solidFill>
                  <a:srgbClr val="FFFFFF"/>
                </a:solidFill>
              </a:rPr>
              <a:t> </a:t>
            </a:r>
            <a:r>
              <a:rPr lang="ru-RU" sz="1800" dirty="0" err="1">
                <a:solidFill>
                  <a:srgbClr val="FFFFFF"/>
                </a:solidFill>
              </a:rPr>
              <a:t>вентиляторлар</a:t>
            </a:r>
            <a:r>
              <a:rPr lang="ru-RU" sz="1800" dirty="0">
                <a:solidFill>
                  <a:srgbClr val="FFFFFF"/>
                </a:solidFill>
              </a:rPr>
              <a:t> </a:t>
            </a:r>
            <a:r>
              <a:rPr lang="ru-RU" sz="1800" dirty="0" err="1">
                <a:solidFill>
                  <a:srgbClr val="FFFFFF"/>
                </a:solidFill>
              </a:rPr>
              <a:t>ёрдамида</a:t>
            </a:r>
            <a:r>
              <a:rPr lang="ru-RU" sz="1800" dirty="0">
                <a:solidFill>
                  <a:srgbClr val="FFFFFF"/>
                </a:solidFill>
              </a:rPr>
              <a:t> </a:t>
            </a:r>
            <a:r>
              <a:rPr lang="ru-RU" sz="1800" dirty="0" err="1">
                <a:solidFill>
                  <a:srgbClr val="FFFFFF"/>
                </a:solidFill>
              </a:rPr>
              <a:t>совутилганда</a:t>
            </a:r>
            <a:r>
              <a:rPr lang="ru-RU" sz="1800" dirty="0">
                <a:solidFill>
                  <a:srgbClr val="FFFFFF"/>
                </a:solidFill>
              </a:rPr>
              <a:t> </a:t>
            </a:r>
            <a:r>
              <a:rPr lang="ru-RU" sz="1800" dirty="0" err="1">
                <a:solidFill>
                  <a:srgbClr val="FFFFFF"/>
                </a:solidFill>
              </a:rPr>
              <a:t>ҳароратнинг</a:t>
            </a:r>
            <a:r>
              <a:rPr lang="ru-RU" sz="1800" dirty="0">
                <a:solidFill>
                  <a:srgbClr val="FFFFFF"/>
                </a:solidFill>
              </a:rPr>
              <a:t> </a:t>
            </a:r>
            <a:r>
              <a:rPr lang="ru-RU" sz="1800" dirty="0" err="1">
                <a:solidFill>
                  <a:srgbClr val="FFFFFF"/>
                </a:solidFill>
              </a:rPr>
              <a:t>мўътадил</a:t>
            </a:r>
            <a:r>
              <a:rPr lang="ru-RU" sz="1800" dirty="0">
                <a:solidFill>
                  <a:srgbClr val="FFFFFF"/>
                </a:solidFill>
              </a:rPr>
              <a:t>, </a:t>
            </a:r>
            <a:r>
              <a:rPr lang="ru-RU" sz="1800" dirty="0" err="1">
                <a:solidFill>
                  <a:srgbClr val="FFFFFF"/>
                </a:solidFill>
              </a:rPr>
              <a:t>турли</a:t>
            </a:r>
            <a:r>
              <a:rPr lang="ru-RU" sz="1800" dirty="0">
                <a:solidFill>
                  <a:srgbClr val="FFFFFF"/>
                </a:solidFill>
              </a:rPr>
              <a:t> </a:t>
            </a:r>
            <a:r>
              <a:rPr lang="ru-RU" sz="1800" dirty="0" err="1">
                <a:solidFill>
                  <a:srgbClr val="FFFFFF"/>
                </a:solidFill>
              </a:rPr>
              <a:t>жойларда</a:t>
            </a:r>
            <a:r>
              <a:rPr lang="ru-RU" sz="1800" dirty="0">
                <a:solidFill>
                  <a:srgbClr val="FFFFFF"/>
                </a:solidFill>
              </a:rPr>
              <a:t> </a:t>
            </a:r>
            <a:r>
              <a:rPr lang="ru-RU" sz="1800" dirty="0" err="1">
                <a:solidFill>
                  <a:srgbClr val="FFFFFF"/>
                </a:solidFill>
              </a:rPr>
              <a:t>бир</a:t>
            </a:r>
            <a:r>
              <a:rPr lang="ru-RU" sz="1800" dirty="0">
                <a:solidFill>
                  <a:srgbClr val="FFFFFF"/>
                </a:solidFill>
              </a:rPr>
              <a:t> хил </a:t>
            </a:r>
            <a:r>
              <a:rPr lang="ru-RU" sz="1800" dirty="0" err="1">
                <a:solidFill>
                  <a:srgbClr val="FFFFFF"/>
                </a:solidFill>
              </a:rPr>
              <a:t>шароит</a:t>
            </a:r>
            <a:r>
              <a:rPr lang="ru-RU" sz="1800" dirty="0">
                <a:solidFill>
                  <a:srgbClr val="FFFFFF"/>
                </a:solidFill>
              </a:rPr>
              <a:t> </a:t>
            </a:r>
            <a:r>
              <a:rPr lang="ru-RU" sz="1800" dirty="0" err="1">
                <a:solidFill>
                  <a:srgbClr val="FFFFFF"/>
                </a:solidFill>
              </a:rPr>
              <a:t>бўлишига</a:t>
            </a:r>
            <a:r>
              <a:rPr lang="ru-RU" sz="1800" dirty="0">
                <a:solidFill>
                  <a:srgbClr val="FFFFFF"/>
                </a:solidFill>
              </a:rPr>
              <a:t> </a:t>
            </a:r>
            <a:r>
              <a:rPr lang="ru-RU" sz="1800" dirty="0" err="1">
                <a:solidFill>
                  <a:srgbClr val="FFFFFF"/>
                </a:solidFill>
              </a:rPr>
              <a:t>эришилади</a:t>
            </a:r>
            <a:r>
              <a:rPr lang="ru-RU" sz="1800" dirty="0">
                <a:solidFill>
                  <a:srgbClr val="FFFFFF"/>
                </a:solidFill>
              </a:rPr>
              <a:t>. </a:t>
            </a:r>
            <a:r>
              <a:rPr lang="ru-RU" sz="1800" dirty="0" err="1">
                <a:solidFill>
                  <a:srgbClr val="FFFFFF"/>
                </a:solidFill>
              </a:rPr>
              <a:t>Намланган</a:t>
            </a:r>
            <a:r>
              <a:rPr lang="ru-RU" sz="1800" dirty="0">
                <a:solidFill>
                  <a:srgbClr val="FFFFFF"/>
                </a:solidFill>
              </a:rPr>
              <a:t> </a:t>
            </a:r>
            <a:r>
              <a:rPr lang="ru-RU" sz="1800" dirty="0" err="1">
                <a:solidFill>
                  <a:srgbClr val="FFFFFF"/>
                </a:solidFill>
              </a:rPr>
              <a:t>ҳаво</a:t>
            </a:r>
            <a:r>
              <a:rPr lang="ru-RU" sz="1800" dirty="0">
                <a:solidFill>
                  <a:srgbClr val="FFFFFF"/>
                </a:solidFill>
              </a:rPr>
              <a:t> </a:t>
            </a:r>
            <a:r>
              <a:rPr lang="ru-RU" sz="1800" dirty="0" err="1">
                <a:solidFill>
                  <a:srgbClr val="FFFFFF"/>
                </a:solidFill>
              </a:rPr>
              <a:t>совитилиб</a:t>
            </a:r>
            <a:r>
              <a:rPr lang="ru-RU" sz="1800" dirty="0">
                <a:solidFill>
                  <a:srgbClr val="FFFFFF"/>
                </a:solidFill>
              </a:rPr>
              <a:t> вентилятор </a:t>
            </a:r>
            <a:r>
              <a:rPr lang="ru-RU" sz="1800" dirty="0" err="1">
                <a:solidFill>
                  <a:srgbClr val="FFFFFF"/>
                </a:solidFill>
              </a:rPr>
              <a:t>ёрдамида</a:t>
            </a:r>
            <a:r>
              <a:rPr lang="ru-RU" sz="1800" dirty="0">
                <a:solidFill>
                  <a:srgbClr val="FFFFFF"/>
                </a:solidFill>
              </a:rPr>
              <a:t> </a:t>
            </a:r>
            <a:r>
              <a:rPr lang="ru-RU" sz="1800" dirty="0" err="1">
                <a:solidFill>
                  <a:srgbClr val="FFFFFF"/>
                </a:solidFill>
              </a:rPr>
              <a:t>хонанинг</a:t>
            </a:r>
            <a:r>
              <a:rPr lang="ru-RU" sz="1800" dirty="0">
                <a:solidFill>
                  <a:srgbClr val="FFFFFF"/>
                </a:solidFill>
              </a:rPr>
              <a:t> </a:t>
            </a:r>
            <a:r>
              <a:rPr lang="ru-RU" sz="1800" dirty="0" err="1">
                <a:solidFill>
                  <a:srgbClr val="FFFFFF"/>
                </a:solidFill>
              </a:rPr>
              <a:t>юқори</a:t>
            </a:r>
            <a:r>
              <a:rPr lang="ru-RU" sz="1800" dirty="0">
                <a:solidFill>
                  <a:srgbClr val="FFFFFF"/>
                </a:solidFill>
              </a:rPr>
              <a:t> </a:t>
            </a:r>
            <a:r>
              <a:rPr lang="ru-RU" sz="1800" dirty="0" err="1">
                <a:solidFill>
                  <a:srgbClr val="FFFFFF"/>
                </a:solidFill>
              </a:rPr>
              <a:t>қисмига</a:t>
            </a:r>
            <a:r>
              <a:rPr lang="ru-RU" sz="1800" dirty="0">
                <a:solidFill>
                  <a:srgbClr val="FFFFFF"/>
                </a:solidFill>
              </a:rPr>
              <a:t> </a:t>
            </a:r>
            <a:r>
              <a:rPr lang="ru-RU" sz="1800" dirty="0" err="1">
                <a:solidFill>
                  <a:srgbClr val="FFFFFF"/>
                </a:solidFill>
              </a:rPr>
              <a:t>юборилади</a:t>
            </a:r>
            <a:r>
              <a:rPr lang="ru-RU" sz="1800" dirty="0">
                <a:solidFill>
                  <a:srgbClr val="FFFFFF"/>
                </a:solidFill>
              </a:rPr>
              <a:t>. </a:t>
            </a:r>
            <a:r>
              <a:rPr lang="ru-RU" sz="1800" dirty="0" err="1">
                <a:solidFill>
                  <a:srgbClr val="FFFFFF"/>
                </a:solidFill>
              </a:rPr>
              <a:t>Бу</a:t>
            </a:r>
            <a:r>
              <a:rPr lang="ru-RU" sz="1800" dirty="0">
                <a:solidFill>
                  <a:srgbClr val="FFFFFF"/>
                </a:solidFill>
              </a:rPr>
              <a:t> </a:t>
            </a:r>
            <a:r>
              <a:rPr lang="ru-RU" sz="1800" dirty="0" err="1">
                <a:solidFill>
                  <a:srgbClr val="FFFFFF"/>
                </a:solidFill>
              </a:rPr>
              <a:t>усулда</a:t>
            </a:r>
            <a:r>
              <a:rPr lang="ru-RU" sz="1800" dirty="0">
                <a:solidFill>
                  <a:srgbClr val="FFFFFF"/>
                </a:solidFill>
              </a:rPr>
              <a:t> </a:t>
            </a:r>
            <a:r>
              <a:rPr lang="ru-RU" sz="1800" dirty="0" err="1">
                <a:solidFill>
                  <a:srgbClr val="FFFFFF"/>
                </a:solidFill>
              </a:rPr>
              <a:t>хоналар</a:t>
            </a:r>
            <a:r>
              <a:rPr lang="ru-RU" sz="1800" dirty="0">
                <a:solidFill>
                  <a:srgbClr val="FFFFFF"/>
                </a:solidFill>
              </a:rPr>
              <a:t> </a:t>
            </a:r>
            <a:r>
              <a:rPr lang="ru-RU" sz="1800" dirty="0" err="1">
                <a:solidFill>
                  <a:srgbClr val="FFFFFF"/>
                </a:solidFill>
              </a:rPr>
              <a:t>совитилганда</a:t>
            </a:r>
            <a:r>
              <a:rPr lang="ru-RU" sz="1800" dirty="0">
                <a:solidFill>
                  <a:srgbClr val="FFFFFF"/>
                </a:solidFill>
              </a:rPr>
              <a:t> </a:t>
            </a:r>
            <a:r>
              <a:rPr lang="ru-RU" sz="1800" dirty="0" err="1">
                <a:solidFill>
                  <a:srgbClr val="FFFFFF"/>
                </a:solidFill>
              </a:rPr>
              <a:t>ҳаво</a:t>
            </a:r>
            <a:r>
              <a:rPr lang="ru-RU" sz="1800" dirty="0">
                <a:solidFill>
                  <a:srgbClr val="FFFFFF"/>
                </a:solidFill>
              </a:rPr>
              <a:t> </a:t>
            </a:r>
            <a:r>
              <a:rPr lang="ru-RU" sz="1800" dirty="0" err="1">
                <a:solidFill>
                  <a:srgbClr val="FFFFFF"/>
                </a:solidFill>
              </a:rPr>
              <a:t>намлиги</a:t>
            </a:r>
            <a:r>
              <a:rPr lang="ru-RU" sz="1800" dirty="0">
                <a:solidFill>
                  <a:srgbClr val="FFFFFF"/>
                </a:solidFill>
              </a:rPr>
              <a:t> 90% дан </a:t>
            </a:r>
            <a:r>
              <a:rPr lang="ru-RU" sz="1800" dirty="0" err="1">
                <a:solidFill>
                  <a:srgbClr val="FFFFFF"/>
                </a:solidFill>
              </a:rPr>
              <a:t>кам</a:t>
            </a:r>
            <a:r>
              <a:rPr lang="ru-RU" sz="1800" dirty="0">
                <a:solidFill>
                  <a:srgbClr val="FFFFFF"/>
                </a:solidFill>
              </a:rPr>
              <a:t> </a:t>
            </a:r>
            <a:r>
              <a:rPr lang="ru-RU" sz="1800" dirty="0" err="1">
                <a:solidFill>
                  <a:srgbClr val="FFFFFF"/>
                </a:solidFill>
              </a:rPr>
              <a:t>бўлмаслиги</a:t>
            </a:r>
            <a:r>
              <a:rPr lang="ru-RU" sz="1800" dirty="0">
                <a:solidFill>
                  <a:srgbClr val="FFFFFF"/>
                </a:solidFill>
              </a:rPr>
              <a:t> </a:t>
            </a:r>
            <a:r>
              <a:rPr lang="ru-RU" sz="1800" dirty="0" err="1">
                <a:solidFill>
                  <a:srgbClr val="FFFFFF"/>
                </a:solidFill>
              </a:rPr>
              <a:t>лозим</a:t>
            </a:r>
            <a:r>
              <a:rPr lang="ru-RU" sz="1800" dirty="0">
                <a:solidFill>
                  <a:srgbClr val="FFFFFF"/>
                </a:solidFill>
              </a:rPr>
              <a:t>. </a:t>
            </a:r>
            <a:r>
              <a:rPr lang="ru-RU" sz="1800" dirty="0" err="1">
                <a:solidFill>
                  <a:srgbClr val="FFFFFF"/>
                </a:solidFill>
              </a:rPr>
              <a:t>Хонанинг</a:t>
            </a:r>
            <a:r>
              <a:rPr lang="ru-RU" sz="1800" dirty="0">
                <a:solidFill>
                  <a:srgbClr val="FFFFFF"/>
                </a:solidFill>
              </a:rPr>
              <a:t> </a:t>
            </a:r>
            <a:r>
              <a:rPr lang="ru-RU" sz="1800" dirty="0" err="1">
                <a:solidFill>
                  <a:srgbClr val="FFFFFF"/>
                </a:solidFill>
              </a:rPr>
              <a:t>намлиги</a:t>
            </a:r>
            <a:r>
              <a:rPr lang="ru-RU" sz="1800" dirty="0">
                <a:solidFill>
                  <a:srgbClr val="FFFFFF"/>
                </a:solidFill>
              </a:rPr>
              <a:t> </a:t>
            </a:r>
            <a:r>
              <a:rPr lang="ru-RU" sz="1800" dirty="0" err="1">
                <a:solidFill>
                  <a:srgbClr val="FFFFFF"/>
                </a:solidFill>
              </a:rPr>
              <a:t>мунтазам</a:t>
            </a:r>
            <a:r>
              <a:rPr lang="ru-RU" sz="1800" dirty="0">
                <a:solidFill>
                  <a:srgbClr val="FFFFFF"/>
                </a:solidFill>
              </a:rPr>
              <a:t> </a:t>
            </a:r>
            <a:r>
              <a:rPr lang="ru-RU" sz="1800" dirty="0" err="1">
                <a:solidFill>
                  <a:srgbClr val="FFFFFF"/>
                </a:solidFill>
              </a:rPr>
              <a:t>равишда</a:t>
            </a:r>
            <a:r>
              <a:rPr lang="ru-RU" sz="1800" dirty="0">
                <a:solidFill>
                  <a:srgbClr val="FFFFFF"/>
                </a:solidFill>
              </a:rPr>
              <a:t> </a:t>
            </a:r>
            <a:r>
              <a:rPr lang="ru-RU" sz="1800" dirty="0" err="1">
                <a:solidFill>
                  <a:srgbClr val="FFFFFF"/>
                </a:solidFill>
              </a:rPr>
              <a:t>назорат</a:t>
            </a:r>
            <a:r>
              <a:rPr lang="ru-RU" sz="1800" dirty="0">
                <a:solidFill>
                  <a:srgbClr val="FFFFFF"/>
                </a:solidFill>
              </a:rPr>
              <a:t> </a:t>
            </a:r>
            <a:r>
              <a:rPr lang="ru-RU" sz="1800" dirty="0" err="1">
                <a:solidFill>
                  <a:srgbClr val="FFFFFF"/>
                </a:solidFill>
              </a:rPr>
              <a:t>қилиб</a:t>
            </a:r>
            <a:r>
              <a:rPr lang="ru-RU" sz="1800" dirty="0">
                <a:solidFill>
                  <a:srgbClr val="FFFFFF"/>
                </a:solidFill>
              </a:rPr>
              <a:t> </a:t>
            </a:r>
            <a:r>
              <a:rPr lang="ru-RU" sz="1800" dirty="0" err="1">
                <a:solidFill>
                  <a:srgbClr val="FFFFFF"/>
                </a:solidFill>
              </a:rPr>
              <a:t>турилади</a:t>
            </a:r>
            <a:r>
              <a:rPr lang="ru-RU" sz="1800" dirty="0">
                <a:solidFill>
                  <a:srgbClr val="FFFFFF"/>
                </a:solidFill>
              </a:rPr>
              <a:t>. </a:t>
            </a:r>
            <a:r>
              <a:rPr lang="ru-RU" sz="1800" dirty="0" err="1">
                <a:solidFill>
                  <a:srgbClr val="FFFFFF"/>
                </a:solidFill>
              </a:rPr>
              <a:t>Хонада</a:t>
            </a:r>
            <a:r>
              <a:rPr lang="ru-RU" sz="1800" dirty="0">
                <a:solidFill>
                  <a:srgbClr val="FFFFFF"/>
                </a:solidFill>
              </a:rPr>
              <a:t> </a:t>
            </a:r>
            <a:r>
              <a:rPr lang="ru-RU" sz="1800" dirty="0" err="1">
                <a:solidFill>
                  <a:srgbClr val="FFFFFF"/>
                </a:solidFill>
              </a:rPr>
              <a:t>ҳавони</a:t>
            </a:r>
            <a:r>
              <a:rPr lang="ru-RU" sz="1800" dirty="0">
                <a:solidFill>
                  <a:srgbClr val="FFFFFF"/>
                </a:solidFill>
              </a:rPr>
              <a:t> </a:t>
            </a:r>
            <a:r>
              <a:rPr lang="ru-RU" sz="1800" dirty="0" err="1">
                <a:solidFill>
                  <a:srgbClr val="FFFFFF"/>
                </a:solidFill>
              </a:rPr>
              <a:t>совитиш</a:t>
            </a:r>
            <a:r>
              <a:rPr lang="ru-RU" sz="1800" dirty="0">
                <a:solidFill>
                  <a:srgbClr val="FFFFFF"/>
                </a:solidFill>
              </a:rPr>
              <a:t> </a:t>
            </a:r>
            <a:r>
              <a:rPr lang="ru-RU" sz="1800" dirty="0" err="1">
                <a:solidFill>
                  <a:srgbClr val="FFFFFF"/>
                </a:solidFill>
              </a:rPr>
              <a:t>тезлиги</a:t>
            </a:r>
            <a:r>
              <a:rPr lang="ru-RU" sz="1800" dirty="0">
                <a:solidFill>
                  <a:srgbClr val="FFFFFF"/>
                </a:solidFill>
              </a:rPr>
              <a:t> об-</a:t>
            </a:r>
            <a:r>
              <a:rPr lang="ru-RU" sz="1800" dirty="0" err="1">
                <a:solidFill>
                  <a:srgbClr val="FFFFFF"/>
                </a:solidFill>
              </a:rPr>
              <a:t>ҳаво</a:t>
            </a:r>
            <a:r>
              <a:rPr lang="ru-RU" sz="1800" dirty="0">
                <a:solidFill>
                  <a:srgbClr val="FFFFFF"/>
                </a:solidFill>
              </a:rPr>
              <a:t> </a:t>
            </a:r>
            <a:r>
              <a:rPr lang="ru-RU" sz="1800" dirty="0" err="1">
                <a:solidFill>
                  <a:srgbClr val="FFFFFF"/>
                </a:solidFill>
              </a:rPr>
              <a:t>шароитига</a:t>
            </a:r>
            <a:r>
              <a:rPr lang="ru-RU" sz="1800" dirty="0">
                <a:solidFill>
                  <a:srgbClr val="FFFFFF"/>
                </a:solidFill>
              </a:rPr>
              <a:t>, </a:t>
            </a:r>
            <a:r>
              <a:rPr lang="ru-RU" sz="1800" dirty="0" err="1">
                <a:solidFill>
                  <a:srgbClr val="FFFFFF"/>
                </a:solidFill>
              </a:rPr>
              <a:t>маҳсулотнинг</a:t>
            </a:r>
            <a:r>
              <a:rPr lang="ru-RU" sz="1800" dirty="0">
                <a:solidFill>
                  <a:srgbClr val="FFFFFF"/>
                </a:solidFill>
              </a:rPr>
              <a:t> </a:t>
            </a:r>
            <a:r>
              <a:rPr lang="ru-RU" sz="1800" dirty="0" err="1">
                <a:solidFill>
                  <a:srgbClr val="FFFFFF"/>
                </a:solidFill>
              </a:rPr>
              <a:t>биологик</a:t>
            </a:r>
            <a:r>
              <a:rPr lang="ru-RU" sz="1800" dirty="0">
                <a:solidFill>
                  <a:srgbClr val="FFFFFF"/>
                </a:solidFill>
              </a:rPr>
              <a:t> </a:t>
            </a:r>
            <a:r>
              <a:rPr lang="ru-RU" sz="1800" dirty="0" err="1">
                <a:solidFill>
                  <a:srgbClr val="FFFFFF"/>
                </a:solidFill>
              </a:rPr>
              <a:t>ва</a:t>
            </a:r>
            <a:r>
              <a:rPr lang="ru-RU" sz="1800" dirty="0">
                <a:solidFill>
                  <a:srgbClr val="FFFFFF"/>
                </a:solidFill>
              </a:rPr>
              <a:t> </a:t>
            </a:r>
            <a:r>
              <a:rPr lang="ru-RU" sz="1800" dirty="0" err="1">
                <a:solidFill>
                  <a:srgbClr val="FFFFFF"/>
                </a:solidFill>
              </a:rPr>
              <a:t>физиологик</a:t>
            </a:r>
            <a:r>
              <a:rPr lang="ru-RU" sz="1800" dirty="0">
                <a:solidFill>
                  <a:srgbClr val="FFFFFF"/>
                </a:solidFill>
              </a:rPr>
              <a:t> </a:t>
            </a:r>
            <a:r>
              <a:rPr lang="ru-RU" sz="1800" dirty="0" err="1">
                <a:solidFill>
                  <a:srgbClr val="FFFFFF"/>
                </a:solidFill>
              </a:rPr>
              <a:t>хусусиятларига</a:t>
            </a:r>
            <a:r>
              <a:rPr lang="ru-RU" sz="1800" dirty="0">
                <a:solidFill>
                  <a:srgbClr val="FFFFFF"/>
                </a:solidFill>
              </a:rPr>
              <a:t> </a:t>
            </a:r>
            <a:r>
              <a:rPr lang="ru-RU" sz="1800" dirty="0" err="1">
                <a:solidFill>
                  <a:srgbClr val="FFFFFF"/>
                </a:solidFill>
              </a:rPr>
              <a:t>ҳамда</a:t>
            </a:r>
            <a:r>
              <a:rPr lang="ru-RU" sz="1800" dirty="0">
                <a:solidFill>
                  <a:srgbClr val="FFFFFF"/>
                </a:solidFill>
              </a:rPr>
              <a:t> </a:t>
            </a:r>
            <a:r>
              <a:rPr lang="ru-RU" sz="1800" dirty="0" err="1">
                <a:solidFill>
                  <a:srgbClr val="FFFFFF"/>
                </a:solidFill>
              </a:rPr>
              <a:t>совуқ</a:t>
            </a:r>
            <a:r>
              <a:rPr lang="ru-RU" sz="1800" dirty="0">
                <a:solidFill>
                  <a:srgbClr val="FFFFFF"/>
                </a:solidFill>
              </a:rPr>
              <a:t> </a:t>
            </a:r>
            <a:r>
              <a:rPr lang="ru-RU" sz="1800" dirty="0" err="1">
                <a:solidFill>
                  <a:srgbClr val="FFFFFF"/>
                </a:solidFill>
              </a:rPr>
              <a:t>ҳаво</a:t>
            </a:r>
            <a:r>
              <a:rPr lang="ru-RU" sz="1800" dirty="0">
                <a:solidFill>
                  <a:srgbClr val="FFFFFF"/>
                </a:solidFill>
              </a:rPr>
              <a:t> </a:t>
            </a:r>
            <a:r>
              <a:rPr lang="ru-RU" sz="1800" dirty="0" err="1">
                <a:solidFill>
                  <a:srgbClr val="FFFFFF"/>
                </a:solidFill>
              </a:rPr>
              <a:t>миқдорига</a:t>
            </a:r>
            <a:r>
              <a:rPr lang="ru-RU" sz="1800" dirty="0">
                <a:solidFill>
                  <a:srgbClr val="FFFFFF"/>
                </a:solidFill>
              </a:rPr>
              <a:t> </a:t>
            </a:r>
            <a:r>
              <a:rPr lang="ru-RU" sz="1800" dirty="0" err="1">
                <a:solidFill>
                  <a:srgbClr val="FFFFFF"/>
                </a:solidFill>
              </a:rPr>
              <a:t>чамбарчас</a:t>
            </a:r>
            <a:r>
              <a:rPr lang="ru-RU" sz="1800" dirty="0">
                <a:solidFill>
                  <a:srgbClr val="FFFFFF"/>
                </a:solidFill>
              </a:rPr>
              <a:t> </a:t>
            </a:r>
            <a:r>
              <a:rPr lang="ru-RU" sz="1800" dirty="0" err="1">
                <a:solidFill>
                  <a:srgbClr val="FFFFFF"/>
                </a:solidFill>
              </a:rPr>
              <a:t>боғлиқ</a:t>
            </a:r>
            <a:r>
              <a:rPr lang="ru-RU" sz="1800" dirty="0" smtClean="0">
                <a:solidFill>
                  <a:srgbClr val="FFFFFF"/>
                </a:solidFill>
              </a:rPr>
              <a:t>.</a:t>
            </a:r>
          </a:p>
          <a:p>
            <a:pPr algn="just">
              <a:lnSpc>
                <a:spcPct val="90000"/>
              </a:lnSpc>
            </a:pPr>
            <a:r>
              <a:rPr lang="ru-RU" sz="1800" dirty="0" err="1">
                <a:solidFill>
                  <a:srgbClr val="FFFFFF"/>
                </a:solidFill>
              </a:rPr>
              <a:t>Мамлакатимиз</a:t>
            </a:r>
            <a:r>
              <a:rPr lang="ru-RU" sz="1800" dirty="0">
                <a:solidFill>
                  <a:srgbClr val="FFFFFF"/>
                </a:solidFill>
              </a:rPr>
              <a:t> </a:t>
            </a:r>
            <a:r>
              <a:rPr lang="ru-RU" sz="1800" dirty="0" err="1">
                <a:solidFill>
                  <a:srgbClr val="FFFFFF"/>
                </a:solidFill>
              </a:rPr>
              <a:t>шимолий</a:t>
            </a:r>
            <a:r>
              <a:rPr lang="ru-RU" sz="1800" dirty="0">
                <a:solidFill>
                  <a:srgbClr val="FFFFFF"/>
                </a:solidFill>
              </a:rPr>
              <a:t> </a:t>
            </a:r>
            <a:r>
              <a:rPr lang="ru-RU" sz="1800" dirty="0" err="1">
                <a:solidFill>
                  <a:srgbClr val="FFFFFF"/>
                </a:solidFill>
              </a:rPr>
              <a:t>қисмининг</a:t>
            </a:r>
            <a:r>
              <a:rPr lang="ru-RU" sz="1800" dirty="0">
                <a:solidFill>
                  <a:srgbClr val="FFFFFF"/>
                </a:solidFill>
              </a:rPr>
              <a:t> </a:t>
            </a:r>
            <a:r>
              <a:rPr lang="ru-RU" sz="1800" dirty="0" err="1">
                <a:solidFill>
                  <a:srgbClr val="FFFFFF"/>
                </a:solidFill>
              </a:rPr>
              <a:t>кўпгина</a:t>
            </a:r>
            <a:r>
              <a:rPr lang="ru-RU" sz="1800" dirty="0">
                <a:solidFill>
                  <a:srgbClr val="FFFFFF"/>
                </a:solidFill>
              </a:rPr>
              <a:t> </a:t>
            </a:r>
            <a:r>
              <a:rPr lang="ru-RU" sz="1800" dirty="0" err="1">
                <a:solidFill>
                  <a:srgbClr val="FFFFFF"/>
                </a:solidFill>
              </a:rPr>
              <a:t>зоналарида</a:t>
            </a:r>
            <a:r>
              <a:rPr lang="ru-RU" sz="1800" dirty="0">
                <a:solidFill>
                  <a:srgbClr val="FFFFFF"/>
                </a:solidFill>
              </a:rPr>
              <a:t> </a:t>
            </a:r>
            <a:r>
              <a:rPr lang="ru-RU" sz="1800" dirty="0" err="1">
                <a:solidFill>
                  <a:srgbClr val="FFFFFF"/>
                </a:solidFill>
              </a:rPr>
              <a:t>сентябр</a:t>
            </a:r>
            <a:r>
              <a:rPr lang="ru-RU" sz="1800" dirty="0">
                <a:solidFill>
                  <a:srgbClr val="FFFFFF"/>
                </a:solidFill>
              </a:rPr>
              <a:t>–</a:t>
            </a:r>
            <a:r>
              <a:rPr lang="ru-RU" sz="1800" dirty="0" err="1">
                <a:solidFill>
                  <a:srgbClr val="FFFFFF"/>
                </a:solidFill>
              </a:rPr>
              <a:t>октябр</a:t>
            </a:r>
            <a:r>
              <a:rPr lang="ru-RU" sz="1800" dirty="0">
                <a:solidFill>
                  <a:srgbClr val="FFFFFF"/>
                </a:solidFill>
              </a:rPr>
              <a:t> </a:t>
            </a:r>
            <a:r>
              <a:rPr lang="ru-RU" sz="1800" dirty="0" err="1">
                <a:solidFill>
                  <a:srgbClr val="FFFFFF"/>
                </a:solidFill>
              </a:rPr>
              <a:t>ойларида</a:t>
            </a:r>
            <a:r>
              <a:rPr lang="ru-RU" sz="1800" dirty="0">
                <a:solidFill>
                  <a:srgbClr val="FFFFFF"/>
                </a:solidFill>
              </a:rPr>
              <a:t> </a:t>
            </a:r>
            <a:r>
              <a:rPr lang="ru-RU" sz="1800" dirty="0" err="1">
                <a:solidFill>
                  <a:srgbClr val="FFFFFF"/>
                </a:solidFill>
              </a:rPr>
              <a:t>совитиш</a:t>
            </a:r>
            <a:r>
              <a:rPr lang="ru-RU" sz="1800" dirty="0">
                <a:solidFill>
                  <a:srgbClr val="FFFFFF"/>
                </a:solidFill>
              </a:rPr>
              <a:t> </a:t>
            </a:r>
            <a:r>
              <a:rPr lang="ru-RU" sz="1800" dirty="0" err="1">
                <a:solidFill>
                  <a:srgbClr val="FFFFFF"/>
                </a:solidFill>
              </a:rPr>
              <a:t>учун</a:t>
            </a:r>
            <a:r>
              <a:rPr lang="ru-RU" sz="1800" dirty="0">
                <a:solidFill>
                  <a:srgbClr val="FFFFFF"/>
                </a:solidFill>
              </a:rPr>
              <a:t> </a:t>
            </a:r>
            <a:r>
              <a:rPr lang="ru-RU" sz="1800" dirty="0" err="1">
                <a:solidFill>
                  <a:srgbClr val="FFFFFF"/>
                </a:solidFill>
              </a:rPr>
              <a:t>ташқи</a:t>
            </a:r>
            <a:r>
              <a:rPr lang="ru-RU" sz="1800" dirty="0">
                <a:solidFill>
                  <a:srgbClr val="FFFFFF"/>
                </a:solidFill>
              </a:rPr>
              <a:t> </a:t>
            </a:r>
            <a:r>
              <a:rPr lang="ru-RU" sz="1800" dirty="0" err="1">
                <a:solidFill>
                  <a:srgbClr val="FFFFFF"/>
                </a:solidFill>
              </a:rPr>
              <a:t>ҳаводан</a:t>
            </a:r>
            <a:r>
              <a:rPr lang="ru-RU" sz="1800" dirty="0">
                <a:solidFill>
                  <a:srgbClr val="FFFFFF"/>
                </a:solidFill>
              </a:rPr>
              <a:t> </a:t>
            </a:r>
            <a:r>
              <a:rPr lang="ru-RU" sz="1800" dirty="0" err="1">
                <a:solidFill>
                  <a:srgbClr val="FFFFFF"/>
                </a:solidFill>
              </a:rPr>
              <a:t>фойдаланиш</a:t>
            </a:r>
            <a:r>
              <a:rPr lang="ru-RU" sz="1800" dirty="0">
                <a:solidFill>
                  <a:srgbClr val="FFFFFF"/>
                </a:solidFill>
              </a:rPr>
              <a:t> </a:t>
            </a:r>
            <a:r>
              <a:rPr lang="ru-RU" sz="1800" dirty="0" err="1">
                <a:solidFill>
                  <a:srgbClr val="FFFFFF"/>
                </a:solidFill>
              </a:rPr>
              <a:t>мумкин</a:t>
            </a:r>
            <a:r>
              <a:rPr lang="ru-RU" sz="1800" dirty="0">
                <a:solidFill>
                  <a:srgbClr val="FFFFFF"/>
                </a:solidFill>
              </a:rPr>
              <a:t>. </a:t>
            </a:r>
            <a:r>
              <a:rPr lang="ru-RU" sz="1800" dirty="0" err="1">
                <a:solidFill>
                  <a:srgbClr val="FFFFFF"/>
                </a:solidFill>
              </a:rPr>
              <a:t>Бизнинг</a:t>
            </a:r>
            <a:r>
              <a:rPr lang="ru-RU" sz="1800" dirty="0">
                <a:solidFill>
                  <a:srgbClr val="FFFFFF"/>
                </a:solidFill>
              </a:rPr>
              <a:t> </a:t>
            </a:r>
            <a:r>
              <a:rPr lang="ru-RU" sz="1800" dirty="0" err="1">
                <a:solidFill>
                  <a:srgbClr val="FFFFFF"/>
                </a:solidFill>
              </a:rPr>
              <a:t>шароитда</a:t>
            </a:r>
            <a:r>
              <a:rPr lang="ru-RU" sz="1800" dirty="0">
                <a:solidFill>
                  <a:srgbClr val="FFFFFF"/>
                </a:solidFill>
              </a:rPr>
              <a:t> </a:t>
            </a:r>
            <a:r>
              <a:rPr lang="ru-RU" sz="1800" dirty="0" err="1">
                <a:solidFill>
                  <a:srgbClr val="FFFFFF"/>
                </a:solidFill>
              </a:rPr>
              <a:t>эса</a:t>
            </a:r>
            <a:r>
              <a:rPr lang="ru-RU" sz="1800" dirty="0">
                <a:solidFill>
                  <a:srgbClr val="FFFFFF"/>
                </a:solidFill>
              </a:rPr>
              <a:t> </a:t>
            </a:r>
            <a:r>
              <a:rPr lang="ru-RU" sz="1800" dirty="0" err="1">
                <a:solidFill>
                  <a:srgbClr val="FFFFFF"/>
                </a:solidFill>
              </a:rPr>
              <a:t>кўпинча</a:t>
            </a:r>
            <a:r>
              <a:rPr lang="ru-RU" sz="1800" dirty="0">
                <a:solidFill>
                  <a:srgbClr val="FFFFFF"/>
                </a:solidFill>
              </a:rPr>
              <a:t> </a:t>
            </a:r>
            <a:r>
              <a:rPr lang="ru-RU" sz="1800" dirty="0" err="1">
                <a:solidFill>
                  <a:srgbClr val="FFFFFF"/>
                </a:solidFill>
              </a:rPr>
              <a:t>ҳаво</a:t>
            </a:r>
            <a:r>
              <a:rPr lang="ru-RU" sz="1800" dirty="0">
                <a:solidFill>
                  <a:srgbClr val="FFFFFF"/>
                </a:solidFill>
              </a:rPr>
              <a:t> </a:t>
            </a:r>
            <a:r>
              <a:rPr lang="ru-RU" sz="1800" dirty="0" err="1">
                <a:solidFill>
                  <a:srgbClr val="FFFFFF"/>
                </a:solidFill>
              </a:rPr>
              <a:t>сунъий</a:t>
            </a:r>
            <a:r>
              <a:rPr lang="ru-RU" sz="1800" dirty="0">
                <a:solidFill>
                  <a:srgbClr val="FFFFFF"/>
                </a:solidFill>
              </a:rPr>
              <a:t> </a:t>
            </a:r>
            <a:r>
              <a:rPr lang="ru-RU" sz="1800" dirty="0" err="1">
                <a:solidFill>
                  <a:srgbClr val="FFFFFF"/>
                </a:solidFill>
              </a:rPr>
              <a:t>равишда</a:t>
            </a:r>
            <a:r>
              <a:rPr lang="ru-RU" sz="1800" dirty="0">
                <a:solidFill>
                  <a:srgbClr val="FFFFFF"/>
                </a:solidFill>
              </a:rPr>
              <a:t> </a:t>
            </a:r>
            <a:r>
              <a:rPr lang="ru-RU" sz="1800" dirty="0" err="1">
                <a:solidFill>
                  <a:srgbClr val="FFFFFF"/>
                </a:solidFill>
              </a:rPr>
              <a:t>совитадиган</a:t>
            </a:r>
            <a:r>
              <a:rPr lang="ru-RU" sz="1800" dirty="0">
                <a:solidFill>
                  <a:srgbClr val="FFFFFF"/>
                </a:solidFill>
              </a:rPr>
              <a:t> стационар </a:t>
            </a:r>
            <a:r>
              <a:rPr lang="ru-RU" sz="1800" dirty="0" err="1">
                <a:solidFill>
                  <a:srgbClr val="FFFFFF"/>
                </a:solidFill>
              </a:rPr>
              <a:t>қурилмадан</a:t>
            </a:r>
            <a:r>
              <a:rPr lang="ru-RU" sz="1800" dirty="0">
                <a:solidFill>
                  <a:srgbClr val="FFFFFF"/>
                </a:solidFill>
              </a:rPr>
              <a:t> </a:t>
            </a:r>
            <a:r>
              <a:rPr lang="ru-RU" sz="1800" dirty="0" err="1">
                <a:solidFill>
                  <a:srgbClr val="FFFFFF"/>
                </a:solidFill>
              </a:rPr>
              <a:t>фойдаланишни</a:t>
            </a:r>
            <a:r>
              <a:rPr lang="ru-RU" sz="1800" dirty="0">
                <a:solidFill>
                  <a:srgbClr val="FFFFFF"/>
                </a:solidFill>
              </a:rPr>
              <a:t> </a:t>
            </a:r>
            <a:r>
              <a:rPr lang="ru-RU" sz="1800" dirty="0" err="1">
                <a:solidFill>
                  <a:srgbClr val="FFFFFF"/>
                </a:solidFill>
              </a:rPr>
              <a:t>кўзда</a:t>
            </a:r>
            <a:r>
              <a:rPr lang="ru-RU" sz="1800" dirty="0">
                <a:solidFill>
                  <a:srgbClr val="FFFFFF"/>
                </a:solidFill>
              </a:rPr>
              <a:t> </a:t>
            </a:r>
            <a:r>
              <a:rPr lang="ru-RU" sz="1800" dirty="0" err="1">
                <a:solidFill>
                  <a:srgbClr val="FFFFFF"/>
                </a:solidFill>
              </a:rPr>
              <a:t>тутиш</a:t>
            </a:r>
            <a:r>
              <a:rPr lang="ru-RU" sz="1800" dirty="0">
                <a:solidFill>
                  <a:srgbClr val="FFFFFF"/>
                </a:solidFill>
              </a:rPr>
              <a:t> </a:t>
            </a:r>
            <a:r>
              <a:rPr lang="ru-RU" sz="1800" dirty="0" err="1">
                <a:solidFill>
                  <a:srgbClr val="FFFFFF"/>
                </a:solidFill>
              </a:rPr>
              <a:t>лозим</a:t>
            </a:r>
            <a:r>
              <a:rPr lang="ru-RU" sz="1800" dirty="0">
                <a:solidFill>
                  <a:srgbClr val="FFFFFF"/>
                </a:solidFill>
              </a:rPr>
              <a:t>.</a:t>
            </a:r>
            <a:endParaRPr lang="ru-RU" sz="1800" dirty="0" smtClean="0">
              <a:solidFill>
                <a:srgbClr val="FFFFFF"/>
              </a:solidFill>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88640"/>
            <a:ext cx="4104456" cy="336232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омбор совутгичлар"/>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0032" y="3645024"/>
            <a:ext cx="4176464" cy="30963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0" y="188913"/>
            <a:ext cx="4572000" cy="6669087"/>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000" b="1" i="1" dirty="0" err="1">
                <a:solidFill>
                  <a:srgbClr val="0000FF"/>
                </a:solidFill>
                <a:latin typeface="Times New Roman" pitchFamily="18" charset="0"/>
              </a:rPr>
              <a:t>Совутгич</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хоналаридаги</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ҳаво</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ҳарорати</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ва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намлиги</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кескин</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ўзгармаслигига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ҳамда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мева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ва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сабзавотларнинг</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терламаслигига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эътибор</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бериш</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лозим</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Мева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ва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сабзавотларни</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совутгич</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хоналарига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жойлаштиришдан</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илгари</a:t>
            </a:r>
            <a:r>
              <a:rPr lang="ru-RU" sz="2000" b="1" i="1" dirty="0">
                <a:solidFill>
                  <a:srgbClr val="0000FF"/>
                </a:solidFill>
                <a:latin typeface="Times New Roman" pitchFamily="18" charset="0"/>
              </a:rPr>
              <a:t> улар обдан </a:t>
            </a:r>
            <a:r>
              <a:rPr lang="ru-RU" sz="2000" b="1" i="1" dirty="0" err="1">
                <a:solidFill>
                  <a:srgbClr val="0000FF"/>
                </a:solidFill>
                <a:latin typeface="Times New Roman" pitchFamily="18" charset="0"/>
              </a:rPr>
              <a:t>сараланади</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ёғин-сочинда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қолганлар</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эса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бироз</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қуритилади</a:t>
            </a:r>
            <a:r>
              <a:rPr lang="ru-RU" sz="2000" b="1" i="1" dirty="0">
                <a:solidFill>
                  <a:srgbClr val="0000FF"/>
                </a:solidFill>
                <a:latin typeface="Times New Roman" pitchFamily="18" charset="0"/>
              </a:rPr>
              <a:t>.</a:t>
            </a:r>
          </a:p>
          <a:p>
            <a:pPr algn="just">
              <a:lnSpc>
                <a:spcPct val="90000"/>
              </a:lnSpc>
            </a:pPr>
            <a:r>
              <a:rPr lang="ru-RU" sz="2000" b="1" i="1" dirty="0" err="1">
                <a:solidFill>
                  <a:srgbClr val="0000FF"/>
                </a:solidFill>
                <a:latin typeface="Times New Roman" pitchFamily="18" charset="0"/>
              </a:rPr>
              <a:t>Бўлмаларда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маҳсулотни</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сақлашда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махсус</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идишлардан</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яшик-лотоклар</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ўрта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ҳажмли</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яшиклар</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ва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контейнерлардан</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фойдаланилади</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Идишлардаги</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маҳсулотларни</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жойлаштиришда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тагликдан</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фойдаланиш</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жуда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қулай</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Тагликнинг</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ўлчами</a:t>
            </a:r>
            <a:r>
              <a:rPr lang="ru-RU" sz="2000" b="1" i="1" dirty="0">
                <a:solidFill>
                  <a:srgbClr val="0000FF"/>
                </a:solidFill>
                <a:latin typeface="Times New Roman" pitchFamily="18" charset="0"/>
              </a:rPr>
              <a:t> 800Х1200 мм </a:t>
            </a:r>
            <a:r>
              <a:rPr lang="ru-RU" sz="2000" b="1" i="1" dirty="0" err="1">
                <a:solidFill>
                  <a:srgbClr val="0000FF"/>
                </a:solidFill>
                <a:latin typeface="Times New Roman" pitchFamily="18" charset="0"/>
              </a:rPr>
              <a:t>бўлиб</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уларга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маҳсулот</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солинган</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яшиклар</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тахланади</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Шундай</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қилинганда</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яшиклар</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мустаҳкам</a:t>
            </a:r>
            <a:r>
              <a:rPr lang="ru-RU" sz="2000" b="1" i="1" dirty="0">
                <a:solidFill>
                  <a:srgbClr val="0000FF"/>
                </a:solidFill>
                <a:latin typeface="Times New Roman" pitchFamily="18" charset="0"/>
              </a:rPr>
              <a:t> </a:t>
            </a:r>
            <a:r>
              <a:rPr lang="ru-RU" sz="2000" b="1" i="1" dirty="0" err="1">
                <a:solidFill>
                  <a:srgbClr val="0000FF"/>
                </a:solidFill>
                <a:latin typeface="Times New Roman" pitchFamily="18" charset="0"/>
              </a:rPr>
              <a:t>туради</a:t>
            </a:r>
            <a:r>
              <a:rPr lang="ru-RU" sz="2000" b="1" i="1" dirty="0" smtClean="0">
                <a:solidFill>
                  <a:srgbClr val="0000FF"/>
                </a:solidFill>
                <a:latin typeface="Times New Roman" pitchFamily="18" charset="0"/>
              </a:rPr>
              <a:t>.</a:t>
            </a:r>
            <a:endParaRPr lang="ru-RU" sz="2000" b="1" i="1" dirty="0">
              <a:solidFill>
                <a:srgbClr val="0000FF"/>
              </a:solidFill>
              <a:latin typeface="Times New Roman" pitchFamily="18" charset="0"/>
            </a:endParaRPr>
          </a:p>
        </p:txBody>
      </p:sp>
      <p:pic>
        <p:nvPicPr>
          <p:cNvPr id="5128" name="Picture 8"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88640"/>
            <a:ext cx="4176464" cy="3096344"/>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3429000"/>
            <a:ext cx="4176464" cy="3429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3240360"/>
          </a:xfrm>
          <a:solidFill>
            <a:schemeClr val="accent4">
              <a:lumMod val="60000"/>
              <a:lumOff val="40000"/>
            </a:schemeClr>
          </a:solidFill>
        </p:spPr>
        <p:txBody>
          <a:bodyPr/>
          <a:lstStyle/>
          <a:p>
            <a:pPr algn="just"/>
            <a:r>
              <a:rPr lang="ru-RU" dirty="0" err="1"/>
              <a:t>Кўпгина</a:t>
            </a:r>
            <a:r>
              <a:rPr lang="ru-RU" dirty="0"/>
              <a:t> </a:t>
            </a:r>
            <a:r>
              <a:rPr lang="ru-RU" dirty="0" err="1"/>
              <a:t>сабзавотлар</a:t>
            </a:r>
            <a:r>
              <a:rPr lang="ru-RU" dirty="0"/>
              <a:t> (</a:t>
            </a:r>
            <a:r>
              <a:rPr lang="ru-RU" dirty="0" err="1"/>
              <a:t>пиёз</a:t>
            </a:r>
            <a:r>
              <a:rPr lang="ru-RU" dirty="0"/>
              <a:t>, </a:t>
            </a:r>
            <a:r>
              <a:rPr lang="ru-RU" dirty="0" err="1"/>
              <a:t>саримсоқ</a:t>
            </a:r>
            <a:r>
              <a:rPr lang="ru-RU" dirty="0"/>
              <a:t>, карам, картошка, </a:t>
            </a:r>
            <a:r>
              <a:rPr lang="ru-RU" dirty="0" err="1"/>
              <a:t>сабзи</a:t>
            </a:r>
            <a:r>
              <a:rPr lang="ru-RU" dirty="0"/>
              <a:t>, </a:t>
            </a:r>
            <a:r>
              <a:rPr lang="ru-RU" dirty="0" err="1"/>
              <a:t>лавлаги</a:t>
            </a:r>
            <a:r>
              <a:rPr lang="ru-RU" dirty="0"/>
              <a:t>) </a:t>
            </a:r>
            <a:r>
              <a:rPr lang="ru-RU" dirty="0" err="1"/>
              <a:t>ва</a:t>
            </a:r>
            <a:r>
              <a:rPr lang="ru-RU" dirty="0"/>
              <a:t> </a:t>
            </a:r>
            <a:r>
              <a:rPr lang="ru-RU" dirty="0" err="1"/>
              <a:t>меваларнинг</a:t>
            </a:r>
            <a:r>
              <a:rPr lang="ru-RU" dirty="0"/>
              <a:t> </a:t>
            </a:r>
            <a:r>
              <a:rPr lang="ru-RU" dirty="0" err="1"/>
              <a:t>айрим</a:t>
            </a:r>
            <a:r>
              <a:rPr lang="ru-RU" dirty="0"/>
              <a:t> </a:t>
            </a:r>
            <a:r>
              <a:rPr lang="ru-RU" dirty="0" err="1"/>
              <a:t>турлари</a:t>
            </a:r>
            <a:r>
              <a:rPr lang="ru-RU" dirty="0"/>
              <a:t> </a:t>
            </a:r>
            <a:r>
              <a:rPr lang="ru-RU" dirty="0" err="1"/>
              <a:t>контейнерларда</a:t>
            </a:r>
            <a:r>
              <a:rPr lang="ru-RU" dirty="0"/>
              <a:t> </a:t>
            </a:r>
            <a:r>
              <a:rPr lang="ru-RU" dirty="0" err="1"/>
              <a:t>сақланади</a:t>
            </a:r>
            <a:r>
              <a:rPr lang="ru-RU" dirty="0"/>
              <a:t>. </a:t>
            </a:r>
            <a:r>
              <a:rPr lang="ru-RU" dirty="0" err="1"/>
              <a:t>Контейнерларга</a:t>
            </a:r>
            <a:r>
              <a:rPr lang="ru-RU" dirty="0"/>
              <a:t> </a:t>
            </a:r>
            <a:r>
              <a:rPr lang="ru-RU" dirty="0" err="1"/>
              <a:t>жойлашган</a:t>
            </a:r>
            <a:r>
              <a:rPr lang="ru-RU" dirty="0"/>
              <a:t> </a:t>
            </a:r>
            <a:r>
              <a:rPr lang="ru-RU" dirty="0" err="1"/>
              <a:t>маҳсулотларни</a:t>
            </a:r>
            <a:r>
              <a:rPr lang="ru-RU" dirty="0"/>
              <a:t> </a:t>
            </a:r>
            <a:r>
              <a:rPr lang="ru-RU" dirty="0" err="1"/>
              <a:t>ортиш-тушириш</a:t>
            </a:r>
            <a:r>
              <a:rPr lang="ru-RU" dirty="0"/>
              <a:t> </a:t>
            </a:r>
            <a:r>
              <a:rPr lang="ru-RU" dirty="0" err="1"/>
              <a:t>ишлари</a:t>
            </a:r>
            <a:r>
              <a:rPr lang="ru-RU" dirty="0"/>
              <a:t> механизация </a:t>
            </a:r>
            <a:r>
              <a:rPr lang="ru-RU" dirty="0" err="1"/>
              <a:t>ёрдамида</a:t>
            </a:r>
            <a:r>
              <a:rPr lang="ru-RU" dirty="0"/>
              <a:t> </a:t>
            </a:r>
            <a:r>
              <a:rPr lang="ru-RU" dirty="0" err="1"/>
              <a:t>амалга</a:t>
            </a:r>
            <a:r>
              <a:rPr lang="ru-RU" dirty="0"/>
              <a:t> </a:t>
            </a:r>
            <a:r>
              <a:rPr lang="ru-RU" dirty="0" err="1"/>
              <a:t>оширилади</a:t>
            </a:r>
            <a:r>
              <a:rPr lang="ru-RU" dirty="0"/>
              <a:t>. </a:t>
            </a:r>
            <a:r>
              <a:rPr lang="ru-RU" dirty="0" err="1"/>
              <a:t>Яшиклар</a:t>
            </a:r>
            <a:r>
              <a:rPr lang="ru-RU" dirty="0"/>
              <a:t> </a:t>
            </a:r>
            <a:r>
              <a:rPr lang="ru-RU" dirty="0" err="1"/>
              <a:t>ва</a:t>
            </a:r>
            <a:r>
              <a:rPr lang="ru-RU" dirty="0"/>
              <a:t> </a:t>
            </a:r>
            <a:r>
              <a:rPr lang="ru-RU" dirty="0" err="1"/>
              <a:t>контейнерлар</a:t>
            </a:r>
            <a:r>
              <a:rPr lang="ru-RU" dirty="0"/>
              <a:t> </a:t>
            </a:r>
            <a:r>
              <a:rPr lang="ru-RU" dirty="0" err="1"/>
              <a:t>бир-бирининг</a:t>
            </a:r>
            <a:r>
              <a:rPr lang="ru-RU" dirty="0"/>
              <a:t> </a:t>
            </a:r>
            <a:r>
              <a:rPr lang="ru-RU" dirty="0" err="1"/>
              <a:t>устига</a:t>
            </a:r>
            <a:r>
              <a:rPr lang="ru-RU" dirty="0"/>
              <a:t> 3–5 </a:t>
            </a:r>
            <a:r>
              <a:rPr lang="ru-RU" dirty="0" err="1"/>
              <a:t>қават</a:t>
            </a:r>
            <a:r>
              <a:rPr lang="ru-RU" dirty="0"/>
              <a:t> </a:t>
            </a:r>
            <a:r>
              <a:rPr lang="ru-RU" dirty="0" err="1"/>
              <a:t>қилиб</a:t>
            </a:r>
            <a:r>
              <a:rPr lang="ru-RU" dirty="0"/>
              <a:t> </a:t>
            </a:r>
            <a:r>
              <a:rPr lang="ru-RU" dirty="0" err="1"/>
              <a:t>жойлаштирилади</a:t>
            </a:r>
            <a:r>
              <a:rPr lang="ru-RU" dirty="0"/>
              <a:t>.</a:t>
            </a:r>
          </a:p>
          <a:p>
            <a:pPr algn="just"/>
            <a:endParaRPr lang="ru-RU" dirty="0"/>
          </a:p>
        </p:txBody>
      </p:sp>
      <p:pic>
        <p:nvPicPr>
          <p:cNvPr id="6148" name="Picture 4"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7904" y="3480641"/>
            <a:ext cx="5251130" cy="2900687"/>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429000"/>
            <a:ext cx="3384376"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88335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5" name="Rectangle 3"/>
          <p:cNvSpPr>
            <a:spLocks noGrp="1" noChangeArrowheads="1"/>
          </p:cNvSpPr>
          <p:nvPr>
            <p:ph type="body" sz="half" idx="4294967295"/>
          </p:nvPr>
        </p:nvSpPr>
        <p:spPr>
          <a:xfrm>
            <a:off x="4716463" y="188913"/>
            <a:ext cx="4038600" cy="6408440"/>
          </a:xfrm>
        </p:spPr>
        <p:txBody>
          <a:bodyPr/>
          <a:lstStyle/>
          <a:p>
            <a:pPr marL="0" indent="0" algn="just">
              <a:lnSpc>
                <a:spcPct val="80000"/>
              </a:lnSpc>
            </a:pPr>
            <a:r>
              <a:rPr lang="uz-Cyrl-UZ" sz="1800" dirty="0">
                <a:solidFill>
                  <a:srgbClr val="0000FF"/>
                </a:solidFill>
              </a:rPr>
              <a:t>Бўлмалардан самарали фойдаланиш учун тез сотиладиган маҳсулотлар машина юрадиган марказий қисмга яқинроқ қилиб жойланади. Умуман ҳар куни бўлма сиғимига нисбатан тахминан 10% миқдордагина маҳсулот жойланади. Агар совутилган маҳсулот бор хонага бир йўла кўп миқдорда илиқ маҳсулот киритилса, совитилган маҳсулот терлайди ва натижада микроорганизмларнинг ривожланиши тезлашади</a:t>
            </a:r>
            <a:r>
              <a:rPr lang="uz-Cyrl-UZ" sz="1800" dirty="0" smtClean="0">
                <a:solidFill>
                  <a:srgbClr val="0000FF"/>
                </a:solidFill>
              </a:rPr>
              <a:t>.</a:t>
            </a:r>
          </a:p>
          <a:p>
            <a:pPr marL="0" indent="0" algn="just">
              <a:lnSpc>
                <a:spcPct val="80000"/>
              </a:lnSpc>
            </a:pPr>
            <a:r>
              <a:rPr lang="uz-Cyrl-UZ" sz="1800" dirty="0">
                <a:solidFill>
                  <a:srgbClr val="0000FF"/>
                </a:solidFill>
              </a:rPr>
              <a:t>Совуққа чидамли маҳсулотларни хоналарга жойлаш учун совитиш системаси ишга туширилиб, 10–15 кун мобайнида маҳсулот билан тўлдирилади. Совуққа чидамсиз маҳсулотларни жойлаштиришда улар хоналарга тўлиқ жойланади ва кейин совитиш системаси ишга туширилади</a:t>
            </a:r>
            <a:r>
              <a:rPr lang="uz-Cyrl-UZ" sz="1800" dirty="0">
                <a:solidFill>
                  <a:srgbClr val="0000FF"/>
                </a:solidFill>
              </a:rPr>
              <a:t>.</a:t>
            </a:r>
            <a:endParaRPr lang="ru-RU" sz="1800" dirty="0">
              <a:solidFill>
                <a:srgbClr val="0000FF"/>
              </a:solidFill>
            </a:endParaRPr>
          </a:p>
        </p:txBody>
      </p:sp>
      <p:pic>
        <p:nvPicPr>
          <p:cNvPr id="7170" name="Picture 2" descr="Image result for Ð¾Ð¼Ð±Ð¾Ñ ÑÐ¾Ð²ÑÑÐ³Ð¸ÑÐ»Ð°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4176464" cy="316835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3" y="3495674"/>
            <a:ext cx="4176464" cy="31016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65219" name="Rectangle 3"/>
          <p:cNvSpPr>
            <a:spLocks noGrp="1"/>
          </p:cNvSpPr>
          <p:nvPr>
            <p:ph type="body" sz="half" idx="4294967295"/>
          </p:nvPr>
        </p:nvSpPr>
        <p:spPr>
          <a:xfrm>
            <a:off x="827584" y="1340768"/>
            <a:ext cx="7632402" cy="2592288"/>
          </a:xfrm>
        </p:spPr>
        <p:txBody>
          <a:bodyPr/>
          <a:lstStyle/>
          <a:p>
            <a:pPr algn="just">
              <a:lnSpc>
                <a:spcPct val="80000"/>
              </a:lnSpc>
            </a:pPr>
            <a:r>
              <a:rPr lang="uz-Cyrl-UZ" sz="2200" dirty="0"/>
              <a:t>Ҳозирда мева ва сабзавотларни газ муҳитини бошқариб сақлаш усули ҳам кенг фойдаланилмоқда. Газ муҳитини бошқариб сақлаш усулини газнинг таркибига кўра икки асосий гуруҳта бўлинади:</a:t>
            </a:r>
          </a:p>
          <a:p>
            <a:pPr algn="just">
              <a:lnSpc>
                <a:spcPct val="80000"/>
              </a:lnSpc>
            </a:pPr>
            <a:r>
              <a:rPr lang="uz-Cyrl-UZ" sz="2200" dirty="0"/>
              <a:t>Оддий газ муҳитида сақлаш (ОГМ) – ҳаво муҳитида:</a:t>
            </a:r>
          </a:p>
          <a:p>
            <a:pPr algn="just">
              <a:lnSpc>
                <a:spcPct val="80000"/>
              </a:lnSpc>
            </a:pPr>
            <a:r>
              <a:rPr lang="uz-Cyrl-UZ" sz="2200" dirty="0"/>
              <a:t>Модификацияланган газ муҳитида сақлаш (МГМ)–таркиби ҳаво таркибидан фарқ қилган муҳитда.</a:t>
            </a:r>
          </a:p>
          <a:p>
            <a:pPr algn="just">
              <a:lnSpc>
                <a:spcPct val="80000"/>
              </a:lnSpc>
            </a:pPr>
            <a:r>
              <a:rPr lang="uz-Cyrl-UZ" sz="2200" dirty="0" smtClean="0"/>
              <a:t>индивидуал тарзда танланади.</a:t>
            </a:r>
            <a:endParaRPr lang="ru-RU" sz="2200" dirty="0" smtClean="0"/>
          </a:p>
        </p:txBody>
      </p:sp>
      <p:sp>
        <p:nvSpPr>
          <p:cNvPr id="4" name="Прямоугольник 3"/>
          <p:cNvSpPr/>
          <p:nvPr/>
        </p:nvSpPr>
        <p:spPr>
          <a:xfrm>
            <a:off x="755576" y="332656"/>
            <a:ext cx="7920880" cy="830997"/>
          </a:xfrm>
          <a:prstGeom prst="rect">
            <a:avLst/>
          </a:prstGeom>
          <a:solidFill>
            <a:schemeClr val="accent1">
              <a:lumMod val="40000"/>
              <a:lumOff val="60000"/>
            </a:schemeClr>
          </a:solidFill>
        </p:spPr>
        <p:txBody>
          <a:bodyPr wrap="square">
            <a:spAutoFit/>
          </a:bodyPr>
          <a:lstStyle/>
          <a:p>
            <a:pPr indent="226695" algn="ctr">
              <a:spcAft>
                <a:spcPts val="0"/>
              </a:spcAft>
            </a:pPr>
            <a:r>
              <a:rPr lang="uz-Cyrl-UZ" sz="2400" b="1" dirty="0">
                <a:solidFill>
                  <a:srgbClr val="000000"/>
                </a:solidFill>
                <a:latin typeface="Times New Roman" panose="02020603050405020304" pitchFamily="18" charset="0"/>
                <a:ea typeface="Times New Roman" panose="02020603050405020304" pitchFamily="18" charset="0"/>
              </a:rPr>
              <a:t>Мева ва сабзавотларни газ муҳитини бошқариб сақлаш усули</a:t>
            </a:r>
            <a:endParaRPr lang="ru-RU" sz="2000" dirty="0">
              <a:effectLst/>
              <a:latin typeface="Times New Roman" panose="02020603050405020304" pitchFamily="18" charset="0"/>
              <a:ea typeface="Times New Roman" panose="02020603050405020304" pitchFamily="18" charset="0"/>
            </a:endParaRPr>
          </a:p>
        </p:txBody>
      </p:sp>
      <p:pic>
        <p:nvPicPr>
          <p:cNvPr id="8194" name="Picture 2" descr="Image result for Ð¾Ð¼Ð±Ð¾Ñ ÑÐ¾Ð²ÑÑÐ³Ð¸ÑÐ»Ð°Ñ Ð³Ð°Ð· Ð¼ÑÑÐ¸Ñ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933056"/>
            <a:ext cx="3051423" cy="252028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Image result for омбор совутгичлар газ мухити"/>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 name="Рисунок 6"/>
          <p:cNvPicPr>
            <a:picLocks noChangeAspect="1"/>
          </p:cNvPicPr>
          <p:nvPr/>
        </p:nvPicPr>
        <p:blipFill>
          <a:blip r:embed="rId3"/>
          <a:stretch>
            <a:fillRect/>
          </a:stretch>
        </p:blipFill>
        <p:spPr>
          <a:xfrm>
            <a:off x="3563888" y="3933056"/>
            <a:ext cx="2466975" cy="2520280"/>
          </a:xfrm>
          <a:prstGeom prst="rect">
            <a:avLst/>
          </a:prstGeom>
        </p:spPr>
      </p:pic>
      <p:pic>
        <p:nvPicPr>
          <p:cNvPr id="8200" name="Picture 8"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176" y="3933056"/>
            <a:ext cx="2581275" cy="24482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3" name="Rectangle 3"/>
          <p:cNvSpPr>
            <a:spLocks noGrp="1" noChangeArrowheads="1"/>
          </p:cNvSpPr>
          <p:nvPr>
            <p:ph type="body" sz="half" idx="4294967295"/>
          </p:nvPr>
        </p:nvSpPr>
        <p:spPr>
          <a:xfrm>
            <a:off x="323528" y="32012"/>
            <a:ext cx="8229600" cy="2151063"/>
          </a:xfrm>
        </p:spPr>
        <p:txBody>
          <a:bodyPr/>
          <a:lstStyle/>
          <a:p>
            <a:pPr marL="0" indent="0" algn="just">
              <a:lnSpc>
                <a:spcPct val="80000"/>
              </a:lnSpc>
              <a:buFontTx/>
              <a:buNone/>
            </a:pPr>
            <a:r>
              <a:rPr lang="ru-RU" sz="1800" b="1" dirty="0" smtClean="0">
                <a:solidFill>
                  <a:srgbClr val="0000FF"/>
                </a:solidFill>
                <a:effectLst>
                  <a:outerShdw blurRad="38100" dist="38100" dir="2700000" algn="tl">
                    <a:srgbClr val="C0C0C0"/>
                  </a:outerShdw>
                </a:effectLst>
              </a:rPr>
              <a:t>	</a:t>
            </a:r>
            <a:r>
              <a:rPr lang="uz-Cyrl-UZ" sz="1800" b="1" dirty="0">
                <a:solidFill>
                  <a:srgbClr val="0000FF"/>
                </a:solidFill>
                <a:effectLst>
                  <a:outerShdw blurRad="38100" dist="38100" dir="2700000" algn="tl">
                    <a:srgbClr val="C0C0C0"/>
                  </a:outerShdw>
                </a:effectLst>
              </a:rPr>
              <a:t>Маҳсулотларни оддий газ муҳитида сақлашда герметик ёпилмайдиган омборхоналардан фойдаланиш мумкин. Бунда ҳаво оддий (табиий) ва сунъий (вентиляторлар ёрдамида) алмашилиб турилади. Бу усулда сақлаш жараёнида ҳавонинг жадал ўзгариши маҳсулотларнинг физиологик активлигини оширади ва турли хил микроорганзмларни ўзига тез жалб килади. Шу сабабли бу усулда маҳсулотни узоқ вақт сақлаб бўлмайди.</a:t>
            </a:r>
          </a:p>
          <a:p>
            <a:pPr marL="0" indent="0" algn="just">
              <a:lnSpc>
                <a:spcPct val="80000"/>
              </a:lnSpc>
              <a:buFontTx/>
              <a:buNone/>
            </a:pPr>
            <a:r>
              <a:rPr lang="uz-Cyrl-UZ" sz="1800" b="1" dirty="0">
                <a:solidFill>
                  <a:srgbClr val="0000FF"/>
                </a:solidFill>
                <a:effectLst>
                  <a:outerShdw blurRad="38100" dist="38100" dir="2700000" algn="tl">
                    <a:srgbClr val="C0C0C0"/>
                  </a:outerShdw>
                </a:effectLst>
              </a:rPr>
              <a:t>Модификацияланган газ муҳитида сақлашнинг моҳияти шундаки, бунда ҳаво атмосфераси ўзгартирилади ва назорат қилиб турилади.</a:t>
            </a:r>
          </a:p>
          <a:p>
            <a:pPr marL="0" indent="0" algn="just">
              <a:lnSpc>
                <a:spcPct val="80000"/>
              </a:lnSpc>
              <a:buFontTx/>
              <a:buNone/>
            </a:pPr>
            <a:r>
              <a:rPr lang="uz-Cyrl-UZ" sz="1800" b="1" dirty="0">
                <a:solidFill>
                  <a:srgbClr val="0000FF"/>
                </a:solidFill>
                <a:effectLst>
                  <a:outerShdw blurRad="38100" dist="38100" dir="2700000" algn="tl">
                    <a:srgbClr val="C0C0C0"/>
                  </a:outerShdw>
                </a:effectLst>
              </a:rPr>
              <a:t>Умуман олганда, мева ва сабзавотларнинг ҳужайраси ичидаги газ таркибида атрофдаги ҳавога қараганда СО2 нинг миқдори О2 га қараганда анча кўп.</a:t>
            </a:r>
          </a:p>
        </p:txBody>
      </p:sp>
      <p:pic>
        <p:nvPicPr>
          <p:cNvPr id="5" name="Рисунок 4"/>
          <p:cNvPicPr>
            <a:picLocks noChangeAspect="1"/>
          </p:cNvPicPr>
          <p:nvPr/>
        </p:nvPicPr>
        <p:blipFill>
          <a:blip r:embed="rId2"/>
          <a:stretch>
            <a:fillRect/>
          </a:stretch>
        </p:blipFill>
        <p:spPr>
          <a:xfrm>
            <a:off x="323528" y="3356992"/>
            <a:ext cx="4320480" cy="3501008"/>
          </a:xfrm>
          <a:prstGeom prst="rect">
            <a:avLst/>
          </a:prstGeom>
        </p:spPr>
      </p:pic>
      <p:pic>
        <p:nvPicPr>
          <p:cNvPr id="9220"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3381374"/>
            <a:ext cx="4177630" cy="34766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40" name="Rectangle 4"/>
          <p:cNvSpPr>
            <a:spLocks noGrp="1"/>
          </p:cNvSpPr>
          <p:nvPr>
            <p:ph type="title" idx="4294967295"/>
          </p:nvPr>
        </p:nvSpPr>
        <p:spPr>
          <a:xfrm>
            <a:off x="0" y="163513"/>
            <a:ext cx="9144000" cy="1177255"/>
          </a:xfrm>
        </p:spPr>
        <p:txBody>
          <a:bodyPr/>
          <a:lstStyle/>
          <a:p>
            <a:pPr algn="ctr"/>
            <a:r>
              <a:rPr lang="ru-RU" sz="2800" b="1" dirty="0" err="1" smtClean="0"/>
              <a:t>Мева</a:t>
            </a:r>
            <a:r>
              <a:rPr lang="ru-RU" sz="2800" b="1" dirty="0" smtClean="0"/>
              <a:t> </a:t>
            </a:r>
            <a:r>
              <a:rPr lang="ru-RU" sz="2800" b="1" dirty="0" err="1" smtClean="0"/>
              <a:t>ва</a:t>
            </a:r>
            <a:r>
              <a:rPr lang="ru-RU" sz="2800" b="1" dirty="0" smtClean="0"/>
              <a:t> </a:t>
            </a:r>
            <a:r>
              <a:rPr lang="ru-RU" sz="2800" b="1" dirty="0" err="1" smtClean="0"/>
              <a:t>сабзавотлар</a:t>
            </a:r>
            <a:r>
              <a:rPr lang="ru-RU" sz="2800" b="1" dirty="0" smtClean="0"/>
              <a:t> </a:t>
            </a:r>
            <a:r>
              <a:rPr lang="ru-RU" sz="2800" b="1" dirty="0" err="1" smtClean="0"/>
              <a:t>тўқималаридаги</a:t>
            </a:r>
            <a:r>
              <a:rPr lang="ru-RU" sz="2800" b="1" dirty="0" smtClean="0"/>
              <a:t> газ </a:t>
            </a:r>
            <a:r>
              <a:rPr lang="ru-RU" sz="2800" b="1" dirty="0" err="1" smtClean="0"/>
              <a:t>таркиби</a:t>
            </a:r>
            <a:r>
              <a:rPr lang="ru-RU" sz="2800" dirty="0"/>
              <a:t/>
            </a:r>
            <a:br>
              <a:rPr lang="ru-RU" sz="2800" dirty="0"/>
            </a:br>
            <a:r>
              <a:rPr lang="ru-RU" sz="2800" dirty="0"/>
              <a:t>(В.С. </a:t>
            </a:r>
            <a:r>
              <a:rPr lang="ru-RU" sz="2800" dirty="0" smtClean="0"/>
              <a:t>Дяченко </a:t>
            </a:r>
            <a:r>
              <a:rPr lang="ru-RU" sz="2800" dirty="0" err="1"/>
              <a:t>маълумоти</a:t>
            </a:r>
            <a:r>
              <a:rPr lang="ru-RU" sz="2800" dirty="0"/>
              <a:t>, 1987)</a:t>
            </a:r>
            <a:br>
              <a:rPr lang="ru-RU" sz="2800" dirty="0"/>
            </a:br>
            <a:endParaRPr lang="ru-RU" sz="2800" dirty="0" smtClean="0"/>
          </a:p>
        </p:txBody>
      </p:sp>
      <p:graphicFrame>
        <p:nvGraphicFramePr>
          <p:cNvPr id="4" name="Таблица 3"/>
          <p:cNvGraphicFramePr>
            <a:graphicFrameLocks noGrp="1"/>
          </p:cNvGraphicFramePr>
          <p:nvPr>
            <p:extLst>
              <p:ext uri="{D42A27DB-BD31-4B8C-83A1-F6EECF244321}">
                <p14:modId xmlns:p14="http://schemas.microsoft.com/office/powerpoint/2010/main" val="311003013"/>
              </p:ext>
            </p:extLst>
          </p:nvPr>
        </p:nvGraphicFramePr>
        <p:xfrm>
          <a:off x="683568" y="1484787"/>
          <a:ext cx="8136903" cy="4869901"/>
        </p:xfrm>
        <a:graphic>
          <a:graphicData uri="http://schemas.openxmlformats.org/drawingml/2006/table">
            <a:tbl>
              <a:tblPr firstRow="1" firstCol="1" bandRow="1">
                <a:tableStyleId>{5C22544A-7EE6-4342-B048-85BDC9FD1C3A}</a:tableStyleId>
              </a:tblPr>
              <a:tblGrid>
                <a:gridCol w="1875836"/>
                <a:gridCol w="2683315"/>
                <a:gridCol w="1192584"/>
                <a:gridCol w="1192584"/>
                <a:gridCol w="1192584"/>
              </a:tblGrid>
              <a:tr h="973981">
                <a:tc rowSpan="2">
                  <a:txBody>
                    <a:bodyPr/>
                    <a:lstStyle/>
                    <a:p>
                      <a:pPr algn="ctr">
                        <a:spcAft>
                          <a:spcPts val="0"/>
                        </a:spcAft>
                      </a:pPr>
                      <a:r>
                        <a:rPr lang="ru-RU" sz="1400">
                          <a:effectLst/>
                        </a:rPr>
                        <a:t>Маҳсулот турлари ва ҳаво</a:t>
                      </a:r>
                      <a:endParaRPr lang="ru-RU" sz="1200">
                        <a:effectLst/>
                        <a:latin typeface="Times New Roman" panose="02020603050405020304" pitchFamily="18" charset="0"/>
                        <a:ea typeface="Times New Roman" panose="02020603050405020304" pitchFamily="18" charset="0"/>
                      </a:endParaRPr>
                    </a:p>
                  </a:txBody>
                  <a:tcPr marL="68580" marR="68580" marT="0" marB="0"/>
                </a:tc>
                <a:tc rowSpan="2">
                  <a:txBody>
                    <a:bodyPr/>
                    <a:lstStyle/>
                    <a:p>
                      <a:pPr algn="ctr">
                        <a:spcAft>
                          <a:spcPts val="0"/>
                        </a:spcAft>
                      </a:pPr>
                      <a:r>
                        <a:rPr lang="ru-RU" sz="1400">
                          <a:effectLst/>
                        </a:rPr>
                        <a:t>Тўқималардаги газ миқдори,</a:t>
                      </a:r>
                      <a:endParaRPr lang="ru-RU" sz="1200">
                        <a:effectLst/>
                      </a:endParaRPr>
                    </a:p>
                    <a:p>
                      <a:pPr algn="ctr">
                        <a:spcAft>
                          <a:spcPts val="0"/>
                        </a:spcAft>
                      </a:pPr>
                      <a:r>
                        <a:rPr lang="ru-RU" sz="14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tc>
                <a:tc gridSpan="3">
                  <a:txBody>
                    <a:bodyPr/>
                    <a:lstStyle/>
                    <a:p>
                      <a:pPr algn="ctr">
                        <a:spcAft>
                          <a:spcPts val="0"/>
                        </a:spcAft>
                      </a:pPr>
                      <a:r>
                        <a:rPr lang="ru-RU" sz="1400">
                          <a:effectLst/>
                        </a:rPr>
                        <a:t>Тўқималардаги умумий газ миқдорига нисбатан, %</a:t>
                      </a:r>
                      <a:endParaRPr lang="ru-RU" sz="12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r>
              <a:tr h="486990">
                <a:tc vMerge="1">
                  <a:txBody>
                    <a:bodyPr/>
                    <a:lstStyle/>
                    <a:p>
                      <a:endParaRPr lang="ru-RU"/>
                    </a:p>
                  </a:txBody>
                  <a:tcPr/>
                </a:tc>
                <a:tc vMerge="1">
                  <a:txBody>
                    <a:bodyPr/>
                    <a:lstStyle/>
                    <a:p>
                      <a:endParaRPr lang="ru-RU"/>
                    </a:p>
                  </a:txBody>
                  <a:tcPr/>
                </a:tc>
                <a:tc>
                  <a:txBody>
                    <a:bodyPr/>
                    <a:lstStyle/>
                    <a:p>
                      <a:pPr algn="ctr">
                        <a:spcAft>
                          <a:spcPts val="0"/>
                        </a:spcAft>
                      </a:pPr>
                      <a:r>
                        <a:rPr lang="ru-RU" sz="1400">
                          <a:effectLst/>
                        </a:rPr>
                        <a:t>О</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Н</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ТО</a:t>
                      </a:r>
                      <a:endParaRPr lang="ru-RU" sz="1200">
                        <a:effectLst/>
                        <a:latin typeface="Times New Roman" panose="02020603050405020304" pitchFamily="18" charset="0"/>
                        <a:ea typeface="Times New Roman" panose="02020603050405020304" pitchFamily="18" charset="0"/>
                      </a:endParaRPr>
                    </a:p>
                  </a:txBody>
                  <a:tcPr marL="68580" marR="68580" marT="0" marB="0"/>
                </a:tc>
              </a:tr>
              <a:tr h="486990">
                <a:tc>
                  <a:txBody>
                    <a:bodyPr/>
                    <a:lstStyle/>
                    <a:p>
                      <a:pPr>
                        <a:spcAft>
                          <a:spcPts val="0"/>
                        </a:spcAft>
                      </a:pPr>
                      <a:r>
                        <a:rPr lang="ru-RU" sz="1400">
                          <a:effectLst/>
                        </a:rPr>
                        <a:t>Апелсин</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31</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51</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40</a:t>
                      </a:r>
                      <a:endParaRPr lang="ru-RU" sz="1200">
                        <a:effectLst/>
                        <a:latin typeface="Times New Roman" panose="02020603050405020304" pitchFamily="18" charset="0"/>
                        <a:ea typeface="Times New Roman" panose="02020603050405020304" pitchFamily="18" charset="0"/>
                      </a:endParaRPr>
                    </a:p>
                  </a:txBody>
                  <a:tcPr marL="68580" marR="68580" marT="0" marB="0"/>
                </a:tc>
              </a:tr>
              <a:tr h="486990">
                <a:tc>
                  <a:txBody>
                    <a:bodyPr/>
                    <a:lstStyle/>
                    <a:p>
                      <a:pPr>
                        <a:spcAft>
                          <a:spcPts val="0"/>
                        </a:spcAft>
                      </a:pPr>
                      <a:r>
                        <a:rPr lang="ru-RU" sz="1400">
                          <a:effectLst/>
                        </a:rPr>
                        <a:t>Картошка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6</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32</a:t>
                      </a:r>
                      <a:endParaRPr lang="ru-RU" sz="1200">
                        <a:effectLst/>
                        <a:latin typeface="Times New Roman" panose="02020603050405020304" pitchFamily="18" charset="0"/>
                        <a:ea typeface="Times New Roman" panose="02020603050405020304" pitchFamily="18" charset="0"/>
                      </a:endParaRPr>
                    </a:p>
                  </a:txBody>
                  <a:tcPr marL="68580" marR="68580" marT="0" marB="0"/>
                </a:tc>
              </a:tr>
              <a:tr h="486990">
                <a:tc>
                  <a:txBody>
                    <a:bodyPr/>
                    <a:lstStyle/>
                    <a:p>
                      <a:pPr>
                        <a:spcAft>
                          <a:spcPts val="0"/>
                        </a:spcAft>
                      </a:pPr>
                      <a:r>
                        <a:rPr lang="ru-RU" sz="1400">
                          <a:effectLst/>
                        </a:rPr>
                        <a:t>Лимон</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11</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61</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28</a:t>
                      </a:r>
                      <a:endParaRPr lang="ru-RU" sz="1200">
                        <a:effectLst/>
                        <a:latin typeface="Times New Roman" panose="02020603050405020304" pitchFamily="18" charset="0"/>
                        <a:ea typeface="Times New Roman" panose="02020603050405020304" pitchFamily="18" charset="0"/>
                      </a:endParaRPr>
                    </a:p>
                  </a:txBody>
                  <a:tcPr marL="68580" marR="68580" marT="0" marB="0"/>
                </a:tc>
              </a:tr>
              <a:tr h="486990">
                <a:tc>
                  <a:txBody>
                    <a:bodyPr/>
                    <a:lstStyle/>
                    <a:p>
                      <a:pPr>
                        <a:spcAft>
                          <a:spcPts val="0"/>
                        </a:spcAft>
                      </a:pPr>
                      <a:r>
                        <a:rPr lang="ru-RU" sz="1400">
                          <a:effectLst/>
                        </a:rPr>
                        <a:t>Бодринг</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7</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11</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82</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7</a:t>
                      </a:r>
                      <a:endParaRPr lang="ru-RU" sz="1200">
                        <a:effectLst/>
                        <a:latin typeface="Times New Roman" panose="02020603050405020304" pitchFamily="18" charset="0"/>
                        <a:ea typeface="Times New Roman" panose="02020603050405020304" pitchFamily="18" charset="0"/>
                      </a:endParaRPr>
                    </a:p>
                  </a:txBody>
                  <a:tcPr marL="68580" marR="68580" marT="0" marB="0"/>
                </a:tc>
              </a:tr>
              <a:tr h="486990">
                <a:tc>
                  <a:txBody>
                    <a:bodyPr/>
                    <a:lstStyle/>
                    <a:p>
                      <a:pPr>
                        <a:spcAft>
                          <a:spcPts val="0"/>
                        </a:spcAft>
                      </a:pPr>
                      <a:r>
                        <a:rPr lang="ru-RU" sz="1400">
                          <a:effectLst/>
                        </a:rPr>
                        <a:t>Редиска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6</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14</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81</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a:t>
                      </a:r>
                      <a:endParaRPr lang="ru-RU" sz="1200">
                        <a:effectLst/>
                        <a:latin typeface="Times New Roman" panose="02020603050405020304" pitchFamily="18" charset="0"/>
                        <a:ea typeface="Times New Roman" panose="02020603050405020304" pitchFamily="18" charset="0"/>
                      </a:endParaRPr>
                    </a:p>
                  </a:txBody>
                  <a:tcPr marL="68580" marR="68580" marT="0" marB="0"/>
                </a:tc>
              </a:tr>
              <a:tr h="486990">
                <a:tc>
                  <a:txBody>
                    <a:bodyPr/>
                    <a:lstStyle/>
                    <a:p>
                      <a:pPr>
                        <a:spcAft>
                          <a:spcPts val="0"/>
                        </a:spcAft>
                      </a:pPr>
                      <a:r>
                        <a:rPr lang="ru-RU" sz="1400">
                          <a:effectLst/>
                        </a:rPr>
                        <a:t>Олма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74</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16</a:t>
                      </a:r>
                      <a:endParaRPr lang="ru-RU" sz="1200">
                        <a:effectLst/>
                        <a:latin typeface="Times New Roman" panose="02020603050405020304" pitchFamily="18" charset="0"/>
                        <a:ea typeface="Times New Roman" panose="02020603050405020304" pitchFamily="18" charset="0"/>
                      </a:endParaRPr>
                    </a:p>
                  </a:txBody>
                  <a:tcPr marL="68580" marR="68580" marT="0" marB="0"/>
                </a:tc>
              </a:tr>
              <a:tr h="486990">
                <a:tc>
                  <a:txBody>
                    <a:bodyPr/>
                    <a:lstStyle/>
                    <a:p>
                      <a:pPr>
                        <a:spcAft>
                          <a:spcPts val="0"/>
                        </a:spcAft>
                      </a:pPr>
                      <a:r>
                        <a:rPr lang="ru-RU" sz="1400">
                          <a:effectLst/>
                        </a:rPr>
                        <a:t>Ҳаво</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20,93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79,00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dirty="0">
                          <a:effectLst/>
                        </a:rPr>
                        <a:t>0,03</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4" name="Rectangle 4"/>
          <p:cNvSpPr>
            <a:spLocks noGrp="1"/>
          </p:cNvSpPr>
          <p:nvPr>
            <p:ph type="body" sz="half" idx="4294967295"/>
          </p:nvPr>
        </p:nvSpPr>
        <p:spPr>
          <a:xfrm>
            <a:off x="0" y="188640"/>
            <a:ext cx="4788024" cy="6525344"/>
          </a:xfrm>
        </p:spPr>
        <p:txBody>
          <a:bodyPr/>
          <a:lstStyle/>
          <a:p>
            <a:pPr algn="just">
              <a:lnSpc>
                <a:spcPct val="80000"/>
              </a:lnSpc>
            </a:pPr>
            <a:r>
              <a:rPr lang="ru-RU" sz="1800" b="1" dirty="0" err="1">
                <a:effectLst>
                  <a:outerShdw blurRad="38100" dist="38100" dir="2700000" algn="tl">
                    <a:srgbClr val="C0C0C0"/>
                  </a:outerShdw>
                </a:effectLst>
              </a:rPr>
              <a:t>Мева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ва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сабзавотларни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модификацияланган</a:t>
            </a:r>
            <a:r>
              <a:rPr lang="ru-RU" sz="1800" b="1" dirty="0">
                <a:effectLst>
                  <a:outerShdw blurRad="38100" dist="38100" dir="2700000" algn="tl">
                    <a:srgbClr val="C0C0C0"/>
                  </a:outerShdw>
                </a:effectLst>
              </a:rPr>
              <a:t> газ </a:t>
            </a:r>
            <a:r>
              <a:rPr lang="ru-RU" sz="1800" b="1" dirty="0" err="1">
                <a:effectLst>
                  <a:outerShdw blurRad="38100" dist="38100" dir="2700000" algn="tl">
                    <a:srgbClr val="C0C0C0"/>
                  </a:outerShdw>
                </a:effectLst>
              </a:rPr>
              <a:t>муҳитида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сақлаш</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усули</a:t>
            </a:r>
            <a:r>
              <a:rPr lang="ru-RU" sz="1800" b="1" dirty="0">
                <a:effectLst>
                  <a:outerShdw blurRad="38100" dist="38100" dir="2700000" algn="tl">
                    <a:srgbClr val="C0C0C0"/>
                  </a:outerShdw>
                </a:effectLst>
              </a:rPr>
              <a:t> Англия, Франция, Голландия, Австралия, Италия, АҚШ, ГФР </a:t>
            </a:r>
            <a:r>
              <a:rPr lang="ru-RU" sz="1800" b="1" dirty="0" err="1">
                <a:effectLst>
                  <a:outerShdw blurRad="38100" dist="38100" dir="2700000" algn="tl">
                    <a:srgbClr val="C0C0C0"/>
                  </a:outerShdw>
                </a:effectLst>
              </a:rPr>
              <a:t>ва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бошқа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мамлакатларда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кенг</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қўлланилмоқда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Бизнинг</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мамлакатимизда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ушбу</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усулда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маҳсулотларни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сақлаш</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кенг</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жорий</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этилмаган</a:t>
            </a:r>
            <a:r>
              <a:rPr lang="ru-RU" sz="1800" b="1" dirty="0">
                <a:effectLst>
                  <a:outerShdw blurRad="38100" dist="38100" dir="2700000" algn="tl">
                    <a:srgbClr val="C0C0C0"/>
                  </a:outerShdw>
                </a:effectLst>
              </a:rPr>
              <a:t>.</a:t>
            </a:r>
          </a:p>
          <a:p>
            <a:pPr algn="just">
              <a:lnSpc>
                <a:spcPct val="80000"/>
              </a:lnSpc>
            </a:pPr>
            <a:r>
              <a:rPr lang="ru-RU" sz="1800" b="1" dirty="0" err="1">
                <a:effectLst>
                  <a:outerShdw blurRad="38100" dist="38100" dir="2700000" algn="tl">
                    <a:srgbClr val="C0C0C0"/>
                  </a:outerShdw>
                </a:effectLst>
              </a:rPr>
              <a:t>Модификацияланган</a:t>
            </a:r>
            <a:r>
              <a:rPr lang="ru-RU" sz="1800" b="1" dirty="0">
                <a:effectLst>
                  <a:outerShdw blurRad="38100" dist="38100" dir="2700000" algn="tl">
                    <a:srgbClr val="C0C0C0"/>
                  </a:outerShdw>
                </a:effectLst>
              </a:rPr>
              <a:t> газ </a:t>
            </a:r>
            <a:r>
              <a:rPr lang="ru-RU" sz="1800" b="1" dirty="0" err="1">
                <a:effectLst>
                  <a:outerShdw blurRad="38100" dist="38100" dir="2700000" algn="tl">
                    <a:srgbClr val="C0C0C0"/>
                  </a:outerShdw>
                </a:effectLst>
              </a:rPr>
              <a:t>муҳитида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мева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ва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сабзавотларни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сақлаш</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муҳитни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ишлатиш</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типига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бошқариш</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усулига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ва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муҳитни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яратиш</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усулларига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кўра</a:t>
            </a:r>
            <a:r>
              <a:rPr lang="ru-RU" sz="1800" b="1" dirty="0">
                <a:effectLst>
                  <a:outerShdw blurRad="38100" dist="38100" dir="2700000" algn="tl">
                    <a:srgbClr val="C0C0C0"/>
                  </a:outerShdw>
                </a:effectLst>
              </a:rPr>
              <a:t> классификация </a:t>
            </a:r>
            <a:r>
              <a:rPr lang="ru-RU" sz="1800" b="1" dirty="0" err="1">
                <a:effectLst>
                  <a:outerShdw blurRad="38100" dist="38100" dir="2700000" algn="tl">
                    <a:srgbClr val="C0C0C0"/>
                  </a:outerShdw>
                </a:effectLst>
              </a:rPr>
              <a:t>қилинади</a:t>
            </a:r>
            <a:r>
              <a:rPr lang="ru-RU" sz="1800" b="1" dirty="0">
                <a:effectLst>
                  <a:outerShdw blurRad="38100" dist="38100" dir="2700000" algn="tl">
                    <a:srgbClr val="C0C0C0"/>
                  </a:outerShdw>
                </a:effectLst>
              </a:rPr>
              <a:t>.</a:t>
            </a:r>
          </a:p>
          <a:p>
            <a:pPr algn="just">
              <a:lnSpc>
                <a:spcPct val="80000"/>
              </a:lnSpc>
            </a:pPr>
            <a:r>
              <a:rPr lang="ru-RU" sz="1800" b="1" dirty="0">
                <a:effectLst>
                  <a:outerShdw blurRad="38100" dist="38100" dir="2700000" algn="tl">
                    <a:srgbClr val="C0C0C0"/>
                  </a:outerShdw>
                </a:effectLst>
              </a:rPr>
              <a:t>МГМ </a:t>
            </a:r>
            <a:r>
              <a:rPr lang="ru-RU" sz="1800" b="1" dirty="0" err="1">
                <a:effectLst>
                  <a:outerShdw blurRad="38100" dist="38100" dir="2700000" algn="tl">
                    <a:srgbClr val="C0C0C0"/>
                  </a:outerShdw>
                </a:effectLst>
              </a:rPr>
              <a:t>ишлатиш</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типига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кўра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қуйидаги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гуруҳларга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бўлинади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нормал</a:t>
            </a:r>
            <a:r>
              <a:rPr lang="ru-RU" sz="1800" b="1" dirty="0">
                <a:effectLst>
                  <a:outerShdw blurRad="38100" dist="38100" dir="2700000" algn="tl">
                    <a:srgbClr val="C0C0C0"/>
                  </a:outerShdw>
                </a:effectLst>
              </a:rPr>
              <a:t> МГМ </a:t>
            </a:r>
            <a:r>
              <a:rPr lang="ru-RU" sz="1800" b="1" dirty="0" err="1">
                <a:effectLst>
                  <a:outerShdw blurRad="38100" dist="38100" dir="2700000" algn="tl">
                    <a:srgbClr val="C0C0C0"/>
                  </a:outerShdw>
                </a:effectLst>
              </a:rPr>
              <a:t>усулида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сақлаш</a:t>
            </a:r>
            <a:r>
              <a:rPr lang="ru-RU" sz="1800" b="1" dirty="0">
                <a:effectLst>
                  <a:outerShdw blurRad="38100" dist="38100" dir="2700000" algn="tl">
                    <a:srgbClr val="C0C0C0"/>
                  </a:outerShdw>
                </a:effectLst>
              </a:rPr>
              <a:t> (бунда О2 </a:t>
            </a:r>
            <a:r>
              <a:rPr lang="ru-RU" sz="1800" b="1" dirty="0" err="1">
                <a:effectLst>
                  <a:outerShdw blurRad="38100" dist="38100" dir="2700000" algn="tl">
                    <a:srgbClr val="C0C0C0"/>
                  </a:outerShdw>
                </a:effectLst>
              </a:rPr>
              <a:t>ва</a:t>
            </a:r>
            <a:r>
              <a:rPr lang="ru-RU" sz="1800" b="1" dirty="0">
                <a:effectLst>
                  <a:outerShdw blurRad="38100" dist="38100" dir="2700000" algn="tl">
                    <a:srgbClr val="C0C0C0"/>
                  </a:outerShdw>
                </a:effectLst>
              </a:rPr>
              <a:t> СО2 </a:t>
            </a:r>
            <a:r>
              <a:rPr lang="ru-RU" sz="1800" b="1" dirty="0" err="1">
                <a:effectLst>
                  <a:outerShdw blurRad="38100" dist="38100" dir="2700000" algn="tl">
                    <a:srgbClr val="C0C0C0"/>
                  </a:outerShdw>
                </a:effectLst>
              </a:rPr>
              <a:t>концентрациясининг</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йиғиндиси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оддий</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ҳавоникига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тенг</a:t>
            </a:r>
            <a:r>
              <a:rPr lang="ru-RU" sz="1800" b="1" dirty="0">
                <a:effectLst>
                  <a:outerShdw blurRad="38100" dist="38100" dir="2700000" algn="tl">
                    <a:srgbClr val="C0C0C0"/>
                  </a:outerShdw>
                </a:effectLst>
              </a:rPr>
              <a:t>, азот </a:t>
            </a:r>
            <a:r>
              <a:rPr lang="ru-RU" sz="1800" b="1" dirty="0" err="1">
                <a:effectLst>
                  <a:outerShdw blurRad="38100" dist="38100" dir="2700000" algn="tl">
                    <a:srgbClr val="C0C0C0"/>
                  </a:outerShdw>
                </a:effectLst>
              </a:rPr>
              <a:t>миқдори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ўзгармайди</a:t>
            </a:r>
            <a:r>
              <a:rPr lang="ru-RU" sz="1800" b="1" dirty="0" smtClean="0">
                <a:effectLst>
                  <a:outerShdw blurRad="38100" dist="38100" dir="2700000" algn="tl">
                    <a:srgbClr val="C0C0C0"/>
                  </a:outerShdw>
                </a:effectLst>
              </a:rPr>
              <a:t>);</a:t>
            </a:r>
          </a:p>
          <a:p>
            <a:pPr algn="just">
              <a:lnSpc>
                <a:spcPct val="80000"/>
              </a:lnSpc>
            </a:pPr>
            <a:r>
              <a:rPr lang="ru-RU" sz="1800" b="1" dirty="0" err="1">
                <a:effectLst>
                  <a:outerShdw blurRad="38100" dist="38100" dir="2700000" algn="tl">
                    <a:srgbClr val="C0C0C0"/>
                  </a:outerShdw>
                </a:effectLst>
              </a:rPr>
              <a:t>Субнормал</a:t>
            </a:r>
            <a:r>
              <a:rPr lang="ru-RU" sz="1800" b="1" dirty="0">
                <a:effectLst>
                  <a:outerShdw blurRad="38100" dist="38100" dir="2700000" algn="tl">
                    <a:srgbClr val="C0C0C0"/>
                  </a:outerShdw>
                </a:effectLst>
              </a:rPr>
              <a:t> МГМ </a:t>
            </a:r>
            <a:r>
              <a:rPr lang="ru-RU" sz="1800" b="1" dirty="0" err="1">
                <a:effectLst>
                  <a:outerShdw blurRad="38100" dist="38100" dir="2700000" algn="tl">
                    <a:srgbClr val="C0C0C0"/>
                  </a:outerShdw>
                </a:effectLst>
              </a:rPr>
              <a:t>усулида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сақлаш</a:t>
            </a:r>
            <a:r>
              <a:rPr lang="ru-RU" sz="1800" b="1" dirty="0">
                <a:effectLst>
                  <a:outerShdw blurRad="38100" dist="38100" dir="2700000" algn="tl">
                    <a:srgbClr val="C0C0C0"/>
                  </a:outerShdw>
                </a:effectLst>
              </a:rPr>
              <a:t> (О2 </a:t>
            </a:r>
            <a:r>
              <a:rPr lang="ru-RU" sz="1800" b="1" dirty="0" err="1">
                <a:effectLst>
                  <a:outerShdw blurRad="38100" dist="38100" dir="2700000" algn="tl">
                    <a:srgbClr val="C0C0C0"/>
                  </a:outerShdw>
                </a:effectLst>
              </a:rPr>
              <a:t>ва</a:t>
            </a:r>
            <a:r>
              <a:rPr lang="ru-RU" sz="1800" b="1" dirty="0">
                <a:effectLst>
                  <a:outerShdw blurRad="38100" dist="38100" dir="2700000" algn="tl">
                    <a:srgbClr val="C0C0C0"/>
                  </a:outerShdw>
                </a:effectLst>
              </a:rPr>
              <a:t> СО2 </a:t>
            </a:r>
            <a:r>
              <a:rPr lang="ru-RU" sz="1800" b="1" dirty="0" err="1">
                <a:effectLst>
                  <a:outerShdw blurRad="38100" dist="38100" dir="2700000" algn="tl">
                    <a:srgbClr val="C0C0C0"/>
                  </a:outerShdw>
                </a:effectLst>
              </a:rPr>
              <a:t>концентрациясининг</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йиғиндиси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оддий</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ҳавоникидан</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кичик</a:t>
            </a:r>
            <a:r>
              <a:rPr lang="ru-RU" sz="1800" b="1" dirty="0">
                <a:effectLst>
                  <a:outerShdw blurRad="38100" dist="38100" dir="2700000" algn="tl">
                    <a:srgbClr val="C0C0C0"/>
                  </a:outerShdw>
                </a:effectLst>
              </a:rPr>
              <a:t>, азот </a:t>
            </a:r>
            <a:r>
              <a:rPr lang="ru-RU" sz="1800" b="1" dirty="0" err="1">
                <a:effectLst>
                  <a:outerShdw blurRad="38100" dist="38100" dir="2700000" algn="tl">
                    <a:srgbClr val="C0C0C0"/>
                  </a:outerShdw>
                </a:effectLst>
              </a:rPr>
              <a:t>миқдори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юқори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бўлади</a:t>
            </a:r>
            <a:r>
              <a:rPr lang="ru-RU" sz="1800" b="1" dirty="0">
                <a:effectLst>
                  <a:outerShdw blurRad="38100" dist="38100" dir="2700000" algn="tl">
                    <a:srgbClr val="C0C0C0"/>
                  </a:outerShdw>
                </a:effectLst>
              </a:rPr>
              <a:t>).</a:t>
            </a:r>
          </a:p>
          <a:p>
            <a:pPr algn="just">
              <a:lnSpc>
                <a:spcPct val="80000"/>
              </a:lnSpc>
            </a:pPr>
            <a:r>
              <a:rPr lang="ru-RU" sz="1800" b="1" dirty="0" err="1">
                <a:effectLst>
                  <a:outerShdw blurRad="38100" dist="38100" dir="2700000" algn="tl">
                    <a:srgbClr val="C0C0C0"/>
                  </a:outerShdw>
                </a:effectLst>
              </a:rPr>
              <a:t>Субнормал</a:t>
            </a:r>
            <a:r>
              <a:rPr lang="ru-RU" sz="1800" b="1" dirty="0">
                <a:effectLst>
                  <a:outerShdw blurRad="38100" dist="38100" dir="2700000" algn="tl">
                    <a:srgbClr val="C0C0C0"/>
                  </a:outerShdw>
                </a:effectLst>
              </a:rPr>
              <a:t> МГМ </a:t>
            </a:r>
            <a:r>
              <a:rPr lang="ru-RU" sz="1800" b="1" dirty="0" err="1">
                <a:effectLst>
                  <a:outerShdw blurRad="38100" dist="38100" dir="2700000" algn="tl">
                    <a:srgbClr val="C0C0C0"/>
                  </a:outerShdw>
                </a:effectLst>
              </a:rPr>
              <a:t>уч</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компонентли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яъни</a:t>
            </a:r>
            <a:r>
              <a:rPr lang="ru-RU" sz="1800" b="1" dirty="0">
                <a:effectLst>
                  <a:outerShdw blurRad="38100" dist="38100" dir="2700000" algn="tl">
                    <a:srgbClr val="C0C0C0"/>
                  </a:outerShdw>
                </a:effectLst>
              </a:rPr>
              <a:t> О2ҚСО2ҚН2 </a:t>
            </a:r>
            <a:r>
              <a:rPr lang="ru-RU" sz="1800" b="1" dirty="0" err="1">
                <a:effectLst>
                  <a:outerShdw blurRad="38100" dist="38100" dir="2700000" algn="tl">
                    <a:srgbClr val="C0C0C0"/>
                  </a:outerShdw>
                </a:effectLst>
              </a:rPr>
              <a:t>ва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икки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компонентли</a:t>
            </a:r>
            <a:r>
              <a:rPr lang="ru-RU" sz="1800" b="1" dirty="0">
                <a:effectLst>
                  <a:outerShdw blurRad="38100" dist="38100" dir="2700000" algn="tl">
                    <a:srgbClr val="C0C0C0"/>
                  </a:outerShdw>
                </a:effectLst>
              </a:rPr>
              <a:t> О2ҚН2 (СО2 </a:t>
            </a:r>
            <a:r>
              <a:rPr lang="ru-RU" sz="1800" b="1" dirty="0" err="1">
                <a:effectLst>
                  <a:outerShdw blurRad="38100" dist="38100" dir="2700000" algn="tl">
                    <a:srgbClr val="C0C0C0"/>
                  </a:outerShdw>
                </a:effectLst>
              </a:rPr>
              <a:t>нинг</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миқдори</a:t>
            </a:r>
            <a:r>
              <a:rPr lang="ru-RU" sz="1800" b="1" dirty="0">
                <a:effectLst>
                  <a:outerShdw blurRad="38100" dist="38100" dir="2700000" algn="tl">
                    <a:srgbClr val="C0C0C0"/>
                  </a:outerShdw>
                </a:effectLst>
              </a:rPr>
              <a:t> техник </a:t>
            </a:r>
            <a:r>
              <a:rPr lang="ru-RU" sz="1800" b="1" dirty="0" err="1">
                <a:effectLst>
                  <a:outerShdw blurRad="38100" dist="38100" dir="2700000" algn="tl">
                    <a:srgbClr val="C0C0C0"/>
                  </a:outerShdw>
                </a:effectLst>
              </a:rPr>
              <a:t>қуроллар</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ёрдамида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минимумга</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келтирилади</a:t>
            </a:r>
            <a:r>
              <a:rPr lang="ru-RU" sz="1800" b="1" dirty="0">
                <a:effectLst>
                  <a:outerShdw blurRad="38100" dist="38100" dir="2700000" algn="tl">
                    <a:srgbClr val="C0C0C0"/>
                  </a:outerShdw>
                </a:effectLst>
              </a:rPr>
              <a:t>) </a:t>
            </a:r>
            <a:r>
              <a:rPr lang="ru-RU" sz="1800" b="1" dirty="0" err="1">
                <a:effectLst>
                  <a:outerShdw blurRad="38100" dist="38100" dir="2700000" algn="tl">
                    <a:srgbClr val="C0C0C0"/>
                  </a:outerShdw>
                </a:effectLst>
              </a:rPr>
              <a:t>бўлади</a:t>
            </a:r>
            <a:r>
              <a:rPr lang="ru-RU" sz="1800" b="1" dirty="0">
                <a:effectLst>
                  <a:outerShdw blurRad="38100" dist="38100" dir="2700000" algn="tl">
                    <a:srgbClr val="C0C0C0"/>
                  </a:outerShdw>
                </a:effectLst>
              </a:rPr>
              <a:t>.</a:t>
            </a:r>
          </a:p>
          <a:p>
            <a:pPr algn="just">
              <a:lnSpc>
                <a:spcPct val="80000"/>
              </a:lnSpc>
            </a:pPr>
            <a:endParaRPr lang="ru-RU" sz="1800" b="1" dirty="0">
              <a:effectLst>
                <a:outerShdw blurRad="38100" dist="38100" dir="2700000" algn="tl">
                  <a:srgbClr val="C0C0C0"/>
                </a:outerShdw>
              </a:effectLst>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048" y="260648"/>
            <a:ext cx="3593854" cy="2304256"/>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2040" y="2780928"/>
            <a:ext cx="3646176" cy="3429397"/>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60648"/>
            <a:ext cx="8686800" cy="1584176"/>
          </a:xfrm>
        </p:spPr>
        <p:txBody>
          <a:bodyPr>
            <a:normAutofit/>
          </a:bodyPr>
          <a:lstStyle/>
          <a:p>
            <a:pPr algn="ctr"/>
            <a:r>
              <a:rPr lang="ru-RU" sz="2800" dirty="0" err="1"/>
              <a:t>Атмосфераси</a:t>
            </a:r>
            <a:r>
              <a:rPr lang="ru-RU" sz="2800" dirty="0"/>
              <a:t> </a:t>
            </a:r>
            <a:r>
              <a:rPr lang="ru-RU" sz="2800" dirty="0" err="1"/>
              <a:t>бошқарилиб</a:t>
            </a:r>
            <a:r>
              <a:rPr lang="ru-RU" sz="2800" dirty="0"/>
              <a:t> </a:t>
            </a:r>
            <a:r>
              <a:rPr lang="ru-RU" sz="2800" dirty="0" err="1"/>
              <a:t>туриладиган</a:t>
            </a:r>
            <a:r>
              <a:rPr lang="ru-RU" sz="2800" dirty="0"/>
              <a:t> </a:t>
            </a:r>
            <a:r>
              <a:rPr lang="ru-RU" sz="2800" dirty="0" err="1"/>
              <a:t>шароитда</a:t>
            </a:r>
            <a:r>
              <a:rPr lang="ru-RU" sz="2800" dirty="0"/>
              <a:t> </a:t>
            </a:r>
            <a:r>
              <a:rPr lang="ru-RU" sz="2800" dirty="0" err="1"/>
              <a:t>мева</a:t>
            </a:r>
            <a:r>
              <a:rPr lang="ru-RU" sz="2800" dirty="0"/>
              <a:t> </a:t>
            </a:r>
            <a:r>
              <a:rPr lang="ru-RU" sz="2800" dirty="0" err="1"/>
              <a:t>ва</a:t>
            </a:r>
            <a:r>
              <a:rPr lang="ru-RU" sz="2800" dirty="0"/>
              <a:t> </a:t>
            </a:r>
            <a:r>
              <a:rPr lang="ru-RU" sz="2800" dirty="0" err="1"/>
              <a:t>сабзавотларни</a:t>
            </a:r>
            <a:r>
              <a:rPr lang="ru-RU" sz="2800" dirty="0"/>
              <a:t> </a:t>
            </a:r>
            <a:r>
              <a:rPr lang="ru-RU" sz="2800" dirty="0" err="1"/>
              <a:t>сақлаш</a:t>
            </a:r>
            <a:r>
              <a:rPr lang="ru-RU" sz="2800" dirty="0"/>
              <a:t> </a:t>
            </a:r>
            <a:r>
              <a:rPr lang="ru-RU" sz="2800" dirty="0" err="1"/>
              <a:t>режими</a:t>
            </a:r>
            <a:endParaRPr lang="ru-RU" sz="2800" dirty="0"/>
          </a:p>
        </p:txBody>
      </p:sp>
      <p:graphicFrame>
        <p:nvGraphicFramePr>
          <p:cNvPr id="4" name="Таблица 3"/>
          <p:cNvGraphicFramePr>
            <a:graphicFrameLocks noGrp="1"/>
          </p:cNvGraphicFramePr>
          <p:nvPr>
            <p:extLst>
              <p:ext uri="{D42A27DB-BD31-4B8C-83A1-F6EECF244321}">
                <p14:modId xmlns:p14="http://schemas.microsoft.com/office/powerpoint/2010/main" val="391640263"/>
              </p:ext>
            </p:extLst>
          </p:nvPr>
        </p:nvGraphicFramePr>
        <p:xfrm>
          <a:off x="467546" y="1896904"/>
          <a:ext cx="8352926" cy="4772452"/>
        </p:xfrm>
        <a:graphic>
          <a:graphicData uri="http://schemas.openxmlformats.org/drawingml/2006/table">
            <a:tbl>
              <a:tblPr firstRow="1" firstCol="1" bandRow="1">
                <a:tableStyleId>{5C22544A-7EE6-4342-B048-85BDC9FD1C3A}</a:tableStyleId>
              </a:tblPr>
              <a:tblGrid>
                <a:gridCol w="1782615"/>
                <a:gridCol w="1271813"/>
                <a:gridCol w="2025897"/>
                <a:gridCol w="779190"/>
                <a:gridCol w="779190"/>
                <a:gridCol w="1714221"/>
              </a:tblGrid>
              <a:tr h="312382">
                <a:tc rowSpan="2">
                  <a:txBody>
                    <a:bodyPr/>
                    <a:lstStyle/>
                    <a:p>
                      <a:pPr algn="ctr">
                        <a:spcAft>
                          <a:spcPts val="0"/>
                        </a:spcAft>
                      </a:pPr>
                      <a:r>
                        <a:rPr lang="ru-RU" sz="1400">
                          <a:effectLst/>
                        </a:rPr>
                        <a:t>Маҳсулот тури</a:t>
                      </a:r>
                      <a:endParaRPr lang="ru-RU" sz="1200">
                        <a:effectLst/>
                        <a:latin typeface="Times New Roman" panose="02020603050405020304" pitchFamily="18" charset="0"/>
                        <a:ea typeface="Times New Roman" panose="02020603050405020304" pitchFamily="18" charset="0"/>
                      </a:endParaRPr>
                    </a:p>
                  </a:txBody>
                  <a:tcPr marL="68580" marR="68580" marT="0" marB="0"/>
                </a:tc>
                <a:tc rowSpan="2">
                  <a:txBody>
                    <a:bodyPr/>
                    <a:lstStyle/>
                    <a:p>
                      <a:pPr algn="ctr">
                        <a:spcAft>
                          <a:spcPts val="0"/>
                        </a:spcAft>
                      </a:pPr>
                      <a:r>
                        <a:rPr lang="en-US" sz="1400">
                          <a:effectLst/>
                        </a:rPr>
                        <a:t>Ҳ</a:t>
                      </a:r>
                      <a:r>
                        <a:rPr lang="ru-RU" sz="1400">
                          <a:effectLst/>
                        </a:rPr>
                        <a:t>арорат, °С</a:t>
                      </a:r>
                      <a:endParaRPr lang="ru-RU" sz="1200">
                        <a:effectLst/>
                        <a:latin typeface="Times New Roman" panose="02020603050405020304" pitchFamily="18" charset="0"/>
                        <a:ea typeface="Times New Roman" panose="02020603050405020304" pitchFamily="18" charset="0"/>
                      </a:endParaRPr>
                    </a:p>
                  </a:txBody>
                  <a:tcPr marL="68580" marR="68580" marT="0" marB="0"/>
                </a:tc>
                <a:tc rowSpan="2">
                  <a:txBody>
                    <a:bodyPr/>
                    <a:lstStyle/>
                    <a:p>
                      <a:pPr algn="ctr">
                        <a:spcAft>
                          <a:spcPts val="0"/>
                        </a:spcAft>
                      </a:pPr>
                      <a:r>
                        <a:rPr lang="en-US" sz="1400">
                          <a:effectLst/>
                        </a:rPr>
                        <a:t>Ҳ</a:t>
                      </a:r>
                      <a:r>
                        <a:rPr lang="ru-RU" sz="1400">
                          <a:effectLst/>
                        </a:rPr>
                        <a:t>авонинг н</a:t>
                      </a:r>
                      <a:r>
                        <a:rPr lang="en-US" sz="1400">
                          <a:effectLst/>
                        </a:rPr>
                        <a:t>и</a:t>
                      </a:r>
                      <a:r>
                        <a:rPr lang="ru-RU" sz="1400">
                          <a:effectLst/>
                        </a:rPr>
                        <a:t>сбий намлиги, %</a:t>
                      </a:r>
                      <a:endParaRPr lang="ru-RU" sz="1200">
                        <a:effectLst/>
                        <a:latin typeface="Times New Roman" panose="02020603050405020304" pitchFamily="18" charset="0"/>
                        <a:ea typeface="Times New Roman" panose="02020603050405020304" pitchFamily="18" charset="0"/>
                      </a:endParaRPr>
                    </a:p>
                  </a:txBody>
                  <a:tcPr marL="68580" marR="68580" marT="0" marB="0"/>
                </a:tc>
                <a:tc gridSpan="2">
                  <a:txBody>
                    <a:bodyPr/>
                    <a:lstStyle/>
                    <a:p>
                      <a:pPr algn="ctr">
                        <a:spcAft>
                          <a:spcPts val="0"/>
                        </a:spcAft>
                      </a:pPr>
                      <a:r>
                        <a:rPr lang="ru-RU" sz="1400">
                          <a:effectLst/>
                        </a:rPr>
                        <a:t>Миқдори, %</a:t>
                      </a:r>
                      <a:endParaRPr lang="ru-RU" sz="12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rowSpan="2">
                  <a:txBody>
                    <a:bodyPr/>
                    <a:lstStyle/>
                    <a:p>
                      <a:pPr algn="ctr">
                        <a:spcAft>
                          <a:spcPts val="0"/>
                        </a:spcAft>
                      </a:pPr>
                      <a:r>
                        <a:rPr lang="ru-RU" sz="1400">
                          <a:effectLst/>
                        </a:rPr>
                        <a:t>Саклаш даво</a:t>
                      </a:r>
                      <a:r>
                        <a:rPr lang="en-US" sz="1400">
                          <a:effectLst/>
                        </a:rPr>
                        <a:t>-</a:t>
                      </a:r>
                      <a:r>
                        <a:rPr lang="ru-RU" sz="1400">
                          <a:effectLst/>
                        </a:rPr>
                        <a:t>мийлиги, сутка</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ru-RU" sz="1400">
                          <a:effectLst/>
                        </a:rPr>
                        <a:t>СО</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О</a:t>
                      </a:r>
                      <a:endParaRPr lang="ru-RU" sz="1200">
                        <a:effectLst/>
                        <a:latin typeface="Times New Roman" panose="02020603050405020304" pitchFamily="18" charset="0"/>
                        <a:ea typeface="Times New Roman" panose="02020603050405020304" pitchFamily="18" charset="0"/>
                      </a:endParaRPr>
                    </a:p>
                  </a:txBody>
                  <a:tcPr marL="68580" marR="68580" marT="0" marB="0"/>
                </a:tc>
                <a:tc vMerge="1">
                  <a:txBody>
                    <a:bodyPr/>
                    <a:lstStyle/>
                    <a:p>
                      <a:endParaRPr lang="ru-RU"/>
                    </a:p>
                  </a:txBody>
                  <a:tcPr/>
                </a:tc>
              </a:tr>
              <a:tr h="297338">
                <a:tc>
                  <a:txBody>
                    <a:bodyPr/>
                    <a:lstStyle/>
                    <a:p>
                      <a:pPr>
                        <a:spcAft>
                          <a:spcPts val="0"/>
                        </a:spcAft>
                      </a:pPr>
                      <a:r>
                        <a:rPr lang="ru-RU" sz="1400">
                          <a:effectLst/>
                        </a:rPr>
                        <a:t>Узум</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90-92</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5-8</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120-180</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Нок</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90-95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4-5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210-240</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Карам</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0-0,5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90-92</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210-240</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Картошка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6-8</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90-95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240</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Пиёз боши</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0-1</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0,5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210</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Кукпиёз</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0-0,5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3-10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150-180</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Сабзи</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90</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Бодринг</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7-10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3-10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14-21</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Чучук қалампир</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8-9</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90-95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21</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Кашнич</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56</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Редиска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0</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14</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Селдерей</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05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3-4</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210</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Помидор</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12-15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85-95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0-3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3-4</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14-21</a:t>
                      </a:r>
                      <a:endParaRPr lang="ru-RU" sz="1200">
                        <a:effectLst/>
                        <a:latin typeface="Times New Roman" panose="02020603050405020304" pitchFamily="18" charset="0"/>
                        <a:ea typeface="Times New Roman" panose="02020603050405020304" pitchFamily="18" charset="0"/>
                      </a:endParaRPr>
                    </a:p>
                  </a:txBody>
                  <a:tcPr marL="68580" marR="68580" marT="0" marB="0"/>
                </a:tc>
              </a:tr>
              <a:tr h="297338">
                <a:tc>
                  <a:txBody>
                    <a:bodyPr/>
                    <a:lstStyle/>
                    <a:p>
                      <a:pPr>
                        <a:spcAft>
                          <a:spcPts val="0"/>
                        </a:spcAft>
                      </a:pPr>
                      <a:r>
                        <a:rPr lang="ru-RU" sz="1400">
                          <a:effectLst/>
                        </a:rPr>
                        <a:t>Олма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2-3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90-93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a:effectLst/>
                        </a:rPr>
                        <a:t>3-5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dirty="0">
                          <a:effectLst/>
                        </a:rPr>
                        <a:t>210-240</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786811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548680"/>
            <a:ext cx="8686800" cy="4525962"/>
          </a:xfrm>
          <a:solidFill>
            <a:schemeClr val="accent1">
              <a:lumMod val="60000"/>
              <a:lumOff val="40000"/>
            </a:schemeClr>
          </a:solidFill>
        </p:spPr>
        <p:txBody>
          <a:bodyPr/>
          <a:lstStyle/>
          <a:p>
            <a:pPr algn="just"/>
            <a:r>
              <a:rPr lang="ru-RU" sz="2400" dirty="0"/>
              <a:t>МГМ </a:t>
            </a:r>
            <a:r>
              <a:rPr lang="ru-RU" sz="2400" dirty="0" err="1"/>
              <a:t>бўлмаларининг</a:t>
            </a:r>
            <a:r>
              <a:rPr lang="ru-RU" sz="2400" dirty="0"/>
              <a:t> </a:t>
            </a:r>
            <a:r>
              <a:rPr lang="ru-RU" sz="2400" dirty="0" err="1"/>
              <a:t>герметиклилигига</a:t>
            </a:r>
            <a:r>
              <a:rPr lang="ru-RU" sz="2400" dirty="0"/>
              <a:t> </a:t>
            </a:r>
            <a:r>
              <a:rPr lang="ru-RU" sz="2400" dirty="0" err="1"/>
              <a:t>алоҳида</a:t>
            </a:r>
            <a:r>
              <a:rPr lang="ru-RU" sz="2400" dirty="0"/>
              <a:t> </a:t>
            </a:r>
            <a:r>
              <a:rPr lang="ru-RU" sz="2400" dirty="0" err="1"/>
              <a:t>эътибор</a:t>
            </a:r>
            <a:r>
              <a:rPr lang="ru-RU" sz="2400" dirty="0"/>
              <a:t> </a:t>
            </a:r>
            <a:r>
              <a:rPr lang="ru-RU" sz="2400" dirty="0" err="1"/>
              <a:t>берилади</a:t>
            </a:r>
            <a:r>
              <a:rPr lang="ru-RU" sz="2400" dirty="0"/>
              <a:t>. </a:t>
            </a:r>
            <a:r>
              <a:rPr lang="ru-RU" sz="2400" dirty="0" err="1"/>
              <a:t>Бўлмалардаги</a:t>
            </a:r>
            <a:r>
              <a:rPr lang="ru-RU" sz="2400" dirty="0"/>
              <a:t> газ </a:t>
            </a:r>
            <a:r>
              <a:rPr lang="ru-RU" sz="2400" dirty="0" err="1"/>
              <a:t>билан</a:t>
            </a:r>
            <a:r>
              <a:rPr lang="ru-RU" sz="2400" dirty="0"/>
              <a:t> </a:t>
            </a:r>
            <a:r>
              <a:rPr lang="ru-RU" sz="2400" dirty="0" err="1"/>
              <a:t>ташқи</a:t>
            </a:r>
            <a:r>
              <a:rPr lang="ru-RU" sz="2400" dirty="0"/>
              <a:t> </a:t>
            </a:r>
            <a:r>
              <a:rPr lang="ru-RU" sz="2400" dirty="0" err="1"/>
              <a:t>муҳит</a:t>
            </a:r>
            <a:r>
              <a:rPr lang="ru-RU" sz="2400" dirty="0"/>
              <a:t> </a:t>
            </a:r>
            <a:r>
              <a:rPr lang="ru-RU" sz="2400" dirty="0" err="1"/>
              <a:t>ўртасидаги</a:t>
            </a:r>
            <a:r>
              <a:rPr lang="ru-RU" sz="2400" dirty="0"/>
              <a:t> газ </a:t>
            </a:r>
            <a:r>
              <a:rPr lang="ru-RU" sz="2400" dirty="0" err="1"/>
              <a:t>алмашинуви</a:t>
            </a:r>
            <a:r>
              <a:rPr lang="ru-RU" sz="2400" dirty="0"/>
              <a:t> </a:t>
            </a:r>
            <a:r>
              <a:rPr lang="ru-RU" sz="2400" dirty="0" err="1"/>
              <a:t>нормал</a:t>
            </a:r>
            <a:r>
              <a:rPr lang="ru-RU" sz="2400" dirty="0"/>
              <a:t> газ </a:t>
            </a:r>
            <a:r>
              <a:rPr lang="ru-RU" sz="2400" dirty="0" err="1"/>
              <a:t>аралашмаси</a:t>
            </a:r>
            <a:r>
              <a:rPr lang="ru-RU" sz="2400" dirty="0"/>
              <a:t> </a:t>
            </a:r>
            <a:r>
              <a:rPr lang="ru-RU" sz="2400" dirty="0" err="1"/>
              <a:t>учун</a:t>
            </a:r>
            <a:r>
              <a:rPr lang="ru-RU" sz="2400" dirty="0"/>
              <a:t> </a:t>
            </a:r>
            <a:r>
              <a:rPr lang="ru-RU" sz="2400" dirty="0" err="1"/>
              <a:t>суткасига</a:t>
            </a:r>
            <a:r>
              <a:rPr lang="ru-RU" sz="2400" dirty="0"/>
              <a:t> 0,05 –0,07 </a:t>
            </a:r>
            <a:r>
              <a:rPr lang="ru-RU" sz="2400" dirty="0" err="1"/>
              <a:t>ҳажмдан</a:t>
            </a:r>
            <a:r>
              <a:rPr lang="ru-RU" sz="2400" dirty="0"/>
              <a:t>, </a:t>
            </a:r>
            <a:r>
              <a:rPr lang="ru-RU" sz="2400" dirty="0" err="1"/>
              <a:t>субнормал</a:t>
            </a:r>
            <a:r>
              <a:rPr lang="ru-RU" sz="2400" dirty="0"/>
              <a:t> газ </a:t>
            </a:r>
            <a:r>
              <a:rPr lang="ru-RU" sz="2400" dirty="0" err="1"/>
              <a:t>аралашмаси</a:t>
            </a:r>
            <a:r>
              <a:rPr lang="ru-RU" sz="2400" dirty="0"/>
              <a:t> </a:t>
            </a:r>
            <a:r>
              <a:rPr lang="ru-RU" sz="2400" dirty="0" err="1"/>
              <a:t>учун</a:t>
            </a:r>
            <a:r>
              <a:rPr lang="ru-RU" sz="2400" dirty="0"/>
              <a:t> </a:t>
            </a:r>
            <a:r>
              <a:rPr lang="ru-RU" sz="2400" dirty="0" err="1"/>
              <a:t>эса</a:t>
            </a:r>
            <a:r>
              <a:rPr lang="ru-RU" sz="2400" dirty="0"/>
              <a:t> 0,02–0,03 </a:t>
            </a:r>
            <a:r>
              <a:rPr lang="ru-RU" sz="2400" dirty="0" err="1"/>
              <a:t>ҳажмдан</a:t>
            </a:r>
            <a:r>
              <a:rPr lang="ru-RU" sz="2400" dirty="0"/>
              <a:t> </a:t>
            </a:r>
            <a:r>
              <a:rPr lang="ru-RU" sz="2400" dirty="0" err="1"/>
              <a:t>ошмаслиги</a:t>
            </a:r>
            <a:r>
              <a:rPr lang="ru-RU" sz="2400" dirty="0"/>
              <a:t> </a:t>
            </a:r>
            <a:r>
              <a:rPr lang="ru-RU" sz="2400" dirty="0" err="1"/>
              <a:t>лозим</a:t>
            </a:r>
            <a:r>
              <a:rPr lang="ru-RU" sz="2400" dirty="0"/>
              <a:t>. </a:t>
            </a:r>
            <a:r>
              <a:rPr lang="ru-RU" sz="2400" dirty="0" err="1"/>
              <a:t>Бўлмалар</a:t>
            </a:r>
            <a:r>
              <a:rPr lang="ru-RU" sz="2400" dirty="0"/>
              <a:t> </a:t>
            </a:r>
            <a:r>
              <a:rPr lang="ru-RU" sz="2400" dirty="0" err="1"/>
              <a:t>қуриб</a:t>
            </a:r>
            <a:r>
              <a:rPr lang="ru-RU" sz="2400" dirty="0"/>
              <a:t> </a:t>
            </a:r>
            <a:r>
              <a:rPr lang="ru-RU" sz="2400" dirty="0" err="1"/>
              <a:t>битказилганидан</a:t>
            </a:r>
            <a:r>
              <a:rPr lang="ru-RU" sz="2400" dirty="0"/>
              <a:t> </a:t>
            </a:r>
            <a:r>
              <a:rPr lang="ru-RU" sz="2400" dirty="0" err="1"/>
              <a:t>кейин</a:t>
            </a:r>
            <a:r>
              <a:rPr lang="ru-RU" sz="2400" dirty="0"/>
              <a:t> </a:t>
            </a:r>
            <a:r>
              <a:rPr lang="ru-RU" sz="2400" dirty="0" err="1"/>
              <a:t>уларнинг</a:t>
            </a:r>
            <a:r>
              <a:rPr lang="ru-RU" sz="2400" dirty="0"/>
              <a:t> </a:t>
            </a:r>
            <a:r>
              <a:rPr lang="ru-RU" sz="2400" dirty="0" err="1"/>
              <a:t>герметиклиги</a:t>
            </a:r>
            <a:r>
              <a:rPr lang="ru-RU" sz="2400" dirty="0"/>
              <a:t> </a:t>
            </a:r>
            <a:r>
              <a:rPr lang="ru-RU" sz="2400" dirty="0" err="1"/>
              <a:t>албатта</a:t>
            </a:r>
            <a:r>
              <a:rPr lang="ru-RU" sz="2400" dirty="0"/>
              <a:t> </a:t>
            </a:r>
            <a:r>
              <a:rPr lang="ru-RU" sz="2400" dirty="0" err="1"/>
              <a:t>текширилиб</a:t>
            </a:r>
            <a:r>
              <a:rPr lang="ru-RU" sz="2400" dirty="0"/>
              <a:t> </a:t>
            </a:r>
            <a:r>
              <a:rPr lang="ru-RU" sz="2400" dirty="0" err="1"/>
              <a:t>кўрилади</a:t>
            </a:r>
            <a:r>
              <a:rPr lang="ru-RU" sz="2400" dirty="0"/>
              <a:t>. </a:t>
            </a:r>
            <a:r>
              <a:rPr lang="ru-RU" sz="2400" dirty="0" err="1"/>
              <a:t>Яхши</a:t>
            </a:r>
            <a:r>
              <a:rPr lang="ru-RU" sz="2400" dirty="0"/>
              <a:t> герметизация </a:t>
            </a:r>
            <a:r>
              <a:rPr lang="ru-RU" sz="2400" dirty="0" err="1"/>
              <a:t>қилинганда</a:t>
            </a:r>
            <a:r>
              <a:rPr lang="ru-RU" sz="2400" dirty="0"/>
              <a:t> </a:t>
            </a:r>
            <a:r>
              <a:rPr lang="ru-RU" sz="2400" dirty="0" err="1"/>
              <a:t>бўлмадаги</a:t>
            </a:r>
            <a:r>
              <a:rPr lang="ru-RU" sz="2400" dirty="0"/>
              <a:t> </a:t>
            </a:r>
            <a:r>
              <a:rPr lang="ru-RU" sz="2400" dirty="0" err="1"/>
              <a:t>босим</a:t>
            </a:r>
            <a:r>
              <a:rPr lang="ru-RU" sz="2400" dirty="0"/>
              <a:t> 30 минут </a:t>
            </a:r>
            <a:r>
              <a:rPr lang="ru-RU" sz="2400" dirty="0" err="1"/>
              <a:t>ичида</a:t>
            </a:r>
            <a:r>
              <a:rPr lang="ru-RU" sz="2400" dirty="0"/>
              <a:t> 25 мм </a:t>
            </a:r>
            <a:r>
              <a:rPr lang="ru-RU" sz="2400" dirty="0" err="1"/>
              <a:t>сув</a:t>
            </a:r>
            <a:r>
              <a:rPr lang="ru-RU" sz="2400" dirty="0"/>
              <a:t> </a:t>
            </a:r>
            <a:r>
              <a:rPr lang="ru-RU" sz="2400" dirty="0" err="1"/>
              <a:t>устунидан</a:t>
            </a:r>
            <a:r>
              <a:rPr lang="ru-RU" sz="2400" dirty="0"/>
              <a:t> 0 га </a:t>
            </a:r>
            <a:r>
              <a:rPr lang="ru-RU" sz="2400" dirty="0" err="1"/>
              <a:t>тушади</a:t>
            </a:r>
            <a:r>
              <a:rPr lang="ru-RU" sz="2400" dirty="0"/>
              <a:t>. </a:t>
            </a:r>
            <a:r>
              <a:rPr lang="ru-RU" sz="2400" dirty="0" err="1"/>
              <a:t>Агар</a:t>
            </a:r>
            <a:r>
              <a:rPr lang="ru-RU" sz="2400" dirty="0"/>
              <a:t> </a:t>
            </a:r>
            <a:r>
              <a:rPr lang="ru-RU" sz="2400" dirty="0" err="1"/>
              <a:t>босим</a:t>
            </a:r>
            <a:r>
              <a:rPr lang="ru-RU" sz="2400" dirty="0"/>
              <a:t> 10 минут </a:t>
            </a:r>
            <a:r>
              <a:rPr lang="ru-RU" sz="2400" dirty="0" err="1"/>
              <a:t>мобайнида</a:t>
            </a:r>
            <a:r>
              <a:rPr lang="ru-RU" sz="2400" dirty="0"/>
              <a:t> 25 мм </a:t>
            </a:r>
            <a:r>
              <a:rPr lang="ru-RU" sz="2400" dirty="0" err="1"/>
              <a:t>сув</a:t>
            </a:r>
            <a:r>
              <a:rPr lang="ru-RU" sz="2400" dirty="0"/>
              <a:t> </a:t>
            </a:r>
            <a:r>
              <a:rPr lang="ru-RU" sz="2400" dirty="0" err="1"/>
              <a:t>устунидан</a:t>
            </a:r>
            <a:r>
              <a:rPr lang="ru-RU" sz="2400" dirty="0"/>
              <a:t> 10 мм га </a:t>
            </a:r>
            <a:r>
              <a:rPr lang="ru-RU" sz="2400" dirty="0" err="1"/>
              <a:t>тушса</a:t>
            </a:r>
            <a:r>
              <a:rPr lang="ru-RU" sz="2400" dirty="0"/>
              <a:t> </a:t>
            </a:r>
            <a:r>
              <a:rPr lang="ru-RU" sz="2400" dirty="0" err="1"/>
              <a:t>қониқарли</a:t>
            </a:r>
            <a:r>
              <a:rPr lang="ru-RU" sz="2400" dirty="0"/>
              <a:t> </a:t>
            </a:r>
            <a:r>
              <a:rPr lang="ru-RU" sz="2400" dirty="0" err="1"/>
              <a:t>ҳисобланади</a:t>
            </a:r>
            <a:r>
              <a:rPr lang="ru-RU" sz="2400" dirty="0"/>
              <a:t>. </a:t>
            </a:r>
            <a:r>
              <a:rPr lang="ru-RU" sz="2400" dirty="0" err="1"/>
              <a:t>Бўлмадаги</a:t>
            </a:r>
            <a:r>
              <a:rPr lang="ru-RU" sz="2400" dirty="0"/>
              <a:t> </a:t>
            </a:r>
            <a:r>
              <a:rPr lang="ru-RU" sz="2400" dirty="0" err="1"/>
              <a:t>босим</a:t>
            </a:r>
            <a:r>
              <a:rPr lang="ru-RU" sz="2400" dirty="0"/>
              <a:t> манометр </a:t>
            </a:r>
            <a:r>
              <a:rPr lang="ru-RU" sz="2400" dirty="0" err="1"/>
              <a:t>билан</a:t>
            </a:r>
            <a:r>
              <a:rPr lang="ru-RU" sz="2400" dirty="0"/>
              <a:t> </a:t>
            </a:r>
            <a:r>
              <a:rPr lang="ru-RU" sz="2400" dirty="0" err="1"/>
              <a:t>ўлчанади</a:t>
            </a:r>
            <a:r>
              <a:rPr lang="ru-RU" sz="2400" dirty="0"/>
              <a:t>.</a:t>
            </a:r>
          </a:p>
        </p:txBody>
      </p:sp>
    </p:spTree>
    <p:extLst>
      <p:ext uri="{BB962C8B-B14F-4D97-AF65-F5344CB8AC3E}">
        <p14:creationId xmlns:p14="http://schemas.microsoft.com/office/powerpoint/2010/main" val="4309518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Rectangle 3"/>
          <p:cNvSpPr>
            <a:spLocks noGrp="1" noChangeArrowheads="1"/>
          </p:cNvSpPr>
          <p:nvPr>
            <p:ph idx="1"/>
          </p:nvPr>
        </p:nvSpPr>
        <p:spPr>
          <a:xfrm>
            <a:off x="457200" y="765175"/>
            <a:ext cx="8229600" cy="5291138"/>
          </a:xfrm>
        </p:spPr>
        <p:txBody>
          <a:bodyPr/>
          <a:lstStyle/>
          <a:p>
            <a:pPr algn="ctr"/>
            <a:endParaRPr lang="ru-RU" smtClean="0"/>
          </a:p>
          <a:p>
            <a:pPr algn="ctr">
              <a:buFontTx/>
              <a:buNone/>
            </a:pPr>
            <a:r>
              <a:rPr lang="ru-RU" sz="4800" b="1" smtClean="0">
                <a:solidFill>
                  <a:srgbClr val="0000FF"/>
                </a:solidFill>
                <a:latin typeface="Times New Roman" pitchFamily="18" charset="0"/>
              </a:rPr>
              <a:t>ЭЪТИБОРИНГИЗ</a:t>
            </a:r>
          </a:p>
          <a:p>
            <a:pPr algn="ctr">
              <a:buFontTx/>
              <a:buNone/>
            </a:pPr>
            <a:r>
              <a:rPr lang="ru-RU" sz="4800" b="1" smtClean="0">
                <a:solidFill>
                  <a:srgbClr val="0000FF"/>
                </a:solidFill>
                <a:latin typeface="Times New Roman" pitchFamily="18" charset="0"/>
              </a:rPr>
              <a:t> УЧУН </a:t>
            </a:r>
          </a:p>
          <a:p>
            <a:pPr algn="ctr">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4bb7f43bb5fbc534af586c1faac12e5fa76a52e"/>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7.xml.rels><?xml version="1.0" encoding="UTF-8" standalone="yes"?>
<Relationships xmlns="http://schemas.openxmlformats.org/package/2006/relationships"><Relationship Id="rId1" Type="http://schemas.openxmlformats.org/officeDocument/2006/relationships/image" Target="../media/image6.jpeg"/></Relationships>
</file>

<file path=ppt/theme/_rels/theme8.xml.rels><?xml version="1.0" encoding="UTF-8" standalone="yes"?>
<Relationships xmlns="http://schemas.openxmlformats.org/package/2006/relationships"><Relationship Id="rId1" Type="http://schemas.openxmlformats.org/officeDocument/2006/relationships/image" Target="../media/image7.jpeg"/></Relationships>
</file>

<file path=ppt/theme/_rels/them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10.xml.rels><?xml version="1.0" encoding="UTF-8" standalone="yes"?>
<Relationships xmlns="http://schemas.openxmlformats.org/package/2006/relationships"><Relationship Id="rId1" Type="http://schemas.openxmlformats.org/officeDocument/2006/relationships/image" Target="../media/image6.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6.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8.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9.xml><?xml version="1.0" encoding="utf-8"?>
<a:theme xmlns:a="http://schemas.openxmlformats.org/drawingml/2006/main" name="2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0.xml><?xml version="1.0" encoding="utf-8"?>
<a:theme xmlns:a="http://schemas.openxmlformats.org/drawingml/2006/main" name="1_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1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themeOverride>
</file>

<file path=ppt/theme/themeOverride2.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3.xml><?xml version="1.0" encoding="utf-8"?>
<a:themeOverride xmlns:a="http://schemas.openxmlformats.org/drawingml/2006/main">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4.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7.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Balloons</Template>
  <TotalTime>1163</TotalTime>
  <Words>1854</Words>
  <Application>Microsoft Office PowerPoint</Application>
  <PresentationFormat>Экран (4:3)</PresentationFormat>
  <Paragraphs>225</Paragraphs>
  <Slides>25</Slides>
  <Notes>1</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10</vt:i4>
      </vt:variant>
      <vt:variant>
        <vt:lpstr>Заголовки слайдов</vt:lpstr>
      </vt:variant>
      <vt:variant>
        <vt:i4>25</vt:i4>
      </vt:variant>
    </vt:vector>
  </HeadingPairs>
  <TitlesOfParts>
    <vt:vector size="50" baseType="lpstr">
      <vt:lpstr>Arial</vt:lpstr>
      <vt:lpstr>Calibri</vt:lpstr>
      <vt:lpstr>Cambria</vt:lpstr>
      <vt:lpstr>Constantia</vt:lpstr>
      <vt:lpstr>Corbel</vt:lpstr>
      <vt:lpstr>Franklin Gothic Book</vt:lpstr>
      <vt:lpstr>Franklin Gothic Medium</vt:lpstr>
      <vt:lpstr>Gill Sans MT</vt:lpstr>
      <vt:lpstr>Perpetua</vt:lpstr>
      <vt:lpstr>Symbol</vt:lpstr>
      <vt:lpstr>Times New Roman</vt:lpstr>
      <vt:lpstr>Trebuchet MS</vt:lpstr>
      <vt:lpstr>Verdana</vt:lpstr>
      <vt:lpstr>Wingdings</vt:lpstr>
      <vt:lpstr>Wingdings 2</vt:lpstr>
      <vt:lpstr>Balloons</vt:lpstr>
      <vt:lpstr>Изящная</vt:lpstr>
      <vt:lpstr>Office Theme</vt:lpstr>
      <vt:lpstr>Трек</vt:lpstr>
      <vt:lpstr>Справедливость</vt:lpstr>
      <vt:lpstr>1_Трек</vt:lpstr>
      <vt:lpstr>Поток</vt:lpstr>
      <vt:lpstr>Солнцестояние</vt:lpstr>
      <vt:lpstr>2_Трек</vt:lpstr>
      <vt:lpstr>1_Поток</vt:lpstr>
      <vt:lpstr>Презентация PowerPoint</vt:lpstr>
      <vt:lpstr>Режа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Доимий омборлар </vt:lpstr>
      <vt:lpstr>Сунъий вентиляцияда асосан турли хил вентиляторлардан фойдаланилади. Бунда маҳсулотни сақлаш режимини маълум даражада бошқариш имконияти туғилади. Омборхоналарга ҳавони ҳайдаш вентиляторларга уланган ҳаво ҳайдаш ва ҳаво сўриш найлари орқали амалга оширилади. Сунъий вентиляция билан жиҳозланган омборхоналар кўпинча катта ҳажмли бўлади.</vt:lpstr>
      <vt:lpstr>Презентация PowerPoint</vt:lpstr>
      <vt:lpstr>Совутгичлар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Мева ва сабзавотлар тўқималаридаги газ таркиби (В.С. Дяченко маълумоти, 1987) </vt:lpstr>
      <vt:lpstr>Презентация PowerPoint</vt:lpstr>
      <vt:lpstr>Атмосфераси бошқарилиб туриладиган шароитда мева ва сабзавотларни сақлаш режими</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188</cp:revision>
  <cp:lastPrinted>1601-01-01T00:00:00Z</cp:lastPrinted>
  <dcterms:created xsi:type="dcterms:W3CDTF">2011-08-22T10:27:00Z</dcterms:created>
  <dcterms:modified xsi:type="dcterms:W3CDTF">2018-04-12T14:13:30Z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