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6.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7.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41" r:id="rId2"/>
    <p:sldMasterId id="2147483765" r:id="rId3"/>
    <p:sldMasterId id="2147483825" r:id="rId4"/>
    <p:sldMasterId id="2147483837" r:id="rId5"/>
    <p:sldMasterId id="2147483872" r:id="rId6"/>
    <p:sldMasterId id="2147483889" r:id="rId7"/>
    <p:sldMasterId id="2147483901" r:id="rId8"/>
  </p:sldMasterIdLst>
  <p:sldIdLst>
    <p:sldId id="261" r:id="rId9"/>
    <p:sldId id="404" r:id="rId10"/>
    <p:sldId id="326" r:id="rId11"/>
    <p:sldId id="394" r:id="rId12"/>
    <p:sldId id="406" r:id="rId13"/>
    <p:sldId id="407" r:id="rId14"/>
    <p:sldId id="352" r:id="rId15"/>
    <p:sldId id="398" r:id="rId16"/>
    <p:sldId id="399" r:id="rId17"/>
    <p:sldId id="408" r:id="rId18"/>
    <p:sldId id="400" r:id="rId19"/>
    <p:sldId id="419" r:id="rId20"/>
    <p:sldId id="410" r:id="rId21"/>
    <p:sldId id="420" r:id="rId22"/>
    <p:sldId id="411" r:id="rId23"/>
    <p:sldId id="412" r:id="rId24"/>
    <p:sldId id="413" r:id="rId25"/>
    <p:sldId id="414" r:id="rId26"/>
    <p:sldId id="418" r:id="rId27"/>
    <p:sldId id="421" r:id="rId28"/>
    <p:sldId id="422" r:id="rId29"/>
    <p:sldId id="423" r:id="rId30"/>
    <p:sldId id="424" r:id="rId31"/>
    <p:sldId id="425" r:id="rId32"/>
    <p:sldId id="426" r:id="rId33"/>
    <p:sldId id="334" r:id="rId34"/>
  </p:sldIdLst>
  <p:sldSz cx="9144000" cy="6858000" type="screen4x3"/>
  <p:notesSz cx="6858000" cy="9144000"/>
  <p:custDataLst>
    <p:tags r:id="rId35"/>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7434"/>
    <a:srgbClr val="00FF99"/>
    <a:srgbClr val="00FFFF"/>
    <a:srgbClr val="FFFFFF"/>
    <a:srgbClr val="CC6600"/>
    <a:srgbClr val="FF6600"/>
    <a:srgbClr val="FF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04" autoAdjust="0"/>
    <p:restoredTop sz="89150" autoAdjust="0"/>
  </p:normalViewPr>
  <p:slideViewPr>
    <p:cSldViewPr>
      <p:cViewPr varScale="1">
        <p:scale>
          <a:sx n="63" d="100"/>
          <a:sy n="63" d="100"/>
        </p:scale>
        <p:origin x="168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slide" Target="slides/slide26.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presProps" Target="pres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7A93D9-2773-4249-8E03-C35B0794B9B0}" type="doc">
      <dgm:prSet loTypeId="urn:microsoft.com/office/officeart/2005/8/layout/hList3" loCatId="list" qsTypeId="urn:microsoft.com/office/officeart/2005/8/quickstyle/3d2" qsCatId="3D" csTypeId="urn:microsoft.com/office/officeart/2005/8/colors/colorful5" csCatId="colorful" phldr="1"/>
      <dgm:spPr/>
      <dgm:t>
        <a:bodyPr/>
        <a:lstStyle/>
        <a:p>
          <a:endParaRPr lang="ru-RU"/>
        </a:p>
      </dgm:t>
    </dgm:pt>
    <dgm:pt modelId="{0600EA4E-D9C5-43F4-8AE8-2748DC7920E4}">
      <dgm:prSet phldrT="[Текст]"/>
      <dgm:spPr/>
      <dgm:t>
        <a:bodyPr/>
        <a:lstStyle/>
        <a:p>
          <a:r>
            <a:rPr lang="uz-Cyrl-UZ" dirty="0" smtClean="0"/>
            <a:t>Сақлаш даврида касалликка чалинишнинг уч сабаби бўлиши мумкин.</a:t>
          </a:r>
          <a:endParaRPr lang="ru-RU" dirty="0"/>
        </a:p>
      </dgm:t>
    </dgm:pt>
    <dgm:pt modelId="{32EF5E1A-C059-4273-A2E7-C0D6E65F2323}" type="parTrans" cxnId="{8136D0CC-BC18-4C6F-B7DF-646E99F47A13}">
      <dgm:prSet/>
      <dgm:spPr/>
      <dgm:t>
        <a:bodyPr/>
        <a:lstStyle/>
        <a:p>
          <a:endParaRPr lang="ru-RU"/>
        </a:p>
      </dgm:t>
    </dgm:pt>
    <dgm:pt modelId="{D2A7C833-5291-44F3-B738-A06B6274ED89}" type="sibTrans" cxnId="{8136D0CC-BC18-4C6F-B7DF-646E99F47A13}">
      <dgm:prSet/>
      <dgm:spPr/>
      <dgm:t>
        <a:bodyPr/>
        <a:lstStyle/>
        <a:p>
          <a:endParaRPr lang="ru-RU"/>
        </a:p>
      </dgm:t>
    </dgm:pt>
    <dgm:pt modelId="{B7AFC780-FC80-4655-A730-0091AC59C9A4}">
      <dgm:prSet phldrT="[Текст]"/>
      <dgm:spPr/>
      <dgm:t>
        <a:bodyPr/>
        <a:lstStyle/>
        <a:p>
          <a:r>
            <a:rPr lang="uz-Cyrl-UZ" dirty="0" smtClean="0"/>
            <a:t>1. Механик зарарланиш. Ушбу ҳолатда қопловчи тўқималар зарарланиш натижасида ўзгаришлар бўлади.</a:t>
          </a:r>
          <a:endParaRPr lang="ru-RU" dirty="0"/>
        </a:p>
      </dgm:t>
    </dgm:pt>
    <dgm:pt modelId="{AA59FC42-2699-48F3-B13F-4067B8EBCD19}" type="parTrans" cxnId="{0CBECCC0-D963-46C2-AC42-50ED90630E81}">
      <dgm:prSet/>
      <dgm:spPr/>
      <dgm:t>
        <a:bodyPr/>
        <a:lstStyle/>
        <a:p>
          <a:endParaRPr lang="ru-RU"/>
        </a:p>
      </dgm:t>
    </dgm:pt>
    <dgm:pt modelId="{FBB34C92-0D96-4E80-8637-9FBE244B34EE}" type="sibTrans" cxnId="{0CBECCC0-D963-46C2-AC42-50ED90630E81}">
      <dgm:prSet/>
      <dgm:spPr/>
      <dgm:t>
        <a:bodyPr/>
        <a:lstStyle/>
        <a:p>
          <a:endParaRPr lang="ru-RU"/>
        </a:p>
      </dgm:t>
    </dgm:pt>
    <dgm:pt modelId="{BB80A617-EE81-466B-B976-86EFFB0AC03D}">
      <dgm:prSet phldrT="[Текст]"/>
      <dgm:spPr/>
      <dgm:t>
        <a:bodyPr/>
        <a:lstStyle/>
        <a:p>
          <a:r>
            <a:rPr lang="uz-Cyrl-UZ" dirty="0" smtClean="0"/>
            <a:t>2. Фитопаталогик зарарланиш.</a:t>
          </a:r>
          <a:endParaRPr lang="ru-RU" dirty="0"/>
        </a:p>
      </dgm:t>
    </dgm:pt>
    <dgm:pt modelId="{4A23ADFE-9CAF-45B3-9F27-FC488A0C744C}" type="parTrans" cxnId="{90FFE577-46C0-44AE-ACF8-B0130F085C28}">
      <dgm:prSet/>
      <dgm:spPr/>
      <dgm:t>
        <a:bodyPr/>
        <a:lstStyle/>
        <a:p>
          <a:endParaRPr lang="ru-RU"/>
        </a:p>
      </dgm:t>
    </dgm:pt>
    <dgm:pt modelId="{37668A9D-F946-41F2-BE15-3BE055B185D8}" type="sibTrans" cxnId="{90FFE577-46C0-44AE-ACF8-B0130F085C28}">
      <dgm:prSet/>
      <dgm:spPr/>
      <dgm:t>
        <a:bodyPr/>
        <a:lstStyle/>
        <a:p>
          <a:endParaRPr lang="ru-RU"/>
        </a:p>
      </dgm:t>
    </dgm:pt>
    <dgm:pt modelId="{776DB4B2-4669-430F-AE85-C62B18137E11}">
      <dgm:prSet phldrT="[Текст]"/>
      <dgm:spPr/>
      <dgm:t>
        <a:bodyPr/>
        <a:lstStyle/>
        <a:p>
          <a:r>
            <a:rPr lang="uz-Cyrl-UZ" dirty="0" smtClean="0"/>
            <a:t>3. Физиологик ўзгаришлар.</a:t>
          </a:r>
          <a:endParaRPr lang="ru-RU" dirty="0"/>
        </a:p>
      </dgm:t>
    </dgm:pt>
    <dgm:pt modelId="{04BF8C78-6AFB-4FA7-9462-DA4CBDABF38F}" type="parTrans" cxnId="{7A1BF633-2351-46D0-A94A-19DCABFC75C7}">
      <dgm:prSet/>
      <dgm:spPr/>
      <dgm:t>
        <a:bodyPr/>
        <a:lstStyle/>
        <a:p>
          <a:endParaRPr lang="ru-RU"/>
        </a:p>
      </dgm:t>
    </dgm:pt>
    <dgm:pt modelId="{F4BFE283-27D2-4C04-810F-B06EAB6F0FA0}" type="sibTrans" cxnId="{7A1BF633-2351-46D0-A94A-19DCABFC75C7}">
      <dgm:prSet/>
      <dgm:spPr/>
      <dgm:t>
        <a:bodyPr/>
        <a:lstStyle/>
        <a:p>
          <a:endParaRPr lang="ru-RU"/>
        </a:p>
      </dgm:t>
    </dgm:pt>
    <dgm:pt modelId="{D552277C-BA3A-486E-8DAF-3123A0A41223}" type="pres">
      <dgm:prSet presAssocID="{767A93D9-2773-4249-8E03-C35B0794B9B0}" presName="composite" presStyleCnt="0">
        <dgm:presLayoutVars>
          <dgm:chMax val="1"/>
          <dgm:dir/>
          <dgm:resizeHandles val="exact"/>
        </dgm:presLayoutVars>
      </dgm:prSet>
      <dgm:spPr/>
      <dgm:t>
        <a:bodyPr/>
        <a:lstStyle/>
        <a:p>
          <a:endParaRPr lang="ru-RU"/>
        </a:p>
      </dgm:t>
    </dgm:pt>
    <dgm:pt modelId="{0904F825-4C90-4AA3-B153-9C81A87B926E}" type="pres">
      <dgm:prSet presAssocID="{0600EA4E-D9C5-43F4-8AE8-2748DC7920E4}" presName="roof" presStyleLbl="dkBgShp" presStyleIdx="0" presStyleCnt="2"/>
      <dgm:spPr/>
      <dgm:t>
        <a:bodyPr/>
        <a:lstStyle/>
        <a:p>
          <a:endParaRPr lang="ru-RU"/>
        </a:p>
      </dgm:t>
    </dgm:pt>
    <dgm:pt modelId="{140FCA8C-C15A-42B0-9BBC-F7682DE20D6C}" type="pres">
      <dgm:prSet presAssocID="{0600EA4E-D9C5-43F4-8AE8-2748DC7920E4}" presName="pillars" presStyleCnt="0"/>
      <dgm:spPr/>
    </dgm:pt>
    <dgm:pt modelId="{6664B85D-675A-495A-B692-965EACA8BC66}" type="pres">
      <dgm:prSet presAssocID="{0600EA4E-D9C5-43F4-8AE8-2748DC7920E4}" presName="pillar1" presStyleLbl="node1" presStyleIdx="0" presStyleCnt="3">
        <dgm:presLayoutVars>
          <dgm:bulletEnabled val="1"/>
        </dgm:presLayoutVars>
      </dgm:prSet>
      <dgm:spPr/>
      <dgm:t>
        <a:bodyPr/>
        <a:lstStyle/>
        <a:p>
          <a:endParaRPr lang="ru-RU"/>
        </a:p>
      </dgm:t>
    </dgm:pt>
    <dgm:pt modelId="{9F140055-A7B3-44C1-A41F-B949E97D45E8}" type="pres">
      <dgm:prSet presAssocID="{BB80A617-EE81-466B-B976-86EFFB0AC03D}" presName="pillarX" presStyleLbl="node1" presStyleIdx="1" presStyleCnt="3">
        <dgm:presLayoutVars>
          <dgm:bulletEnabled val="1"/>
        </dgm:presLayoutVars>
      </dgm:prSet>
      <dgm:spPr/>
      <dgm:t>
        <a:bodyPr/>
        <a:lstStyle/>
        <a:p>
          <a:endParaRPr lang="ru-RU"/>
        </a:p>
      </dgm:t>
    </dgm:pt>
    <dgm:pt modelId="{4622A29C-106D-4B76-9094-1B18822D10F1}" type="pres">
      <dgm:prSet presAssocID="{776DB4B2-4669-430F-AE85-C62B18137E11}" presName="pillarX" presStyleLbl="node1" presStyleIdx="2" presStyleCnt="3">
        <dgm:presLayoutVars>
          <dgm:bulletEnabled val="1"/>
        </dgm:presLayoutVars>
      </dgm:prSet>
      <dgm:spPr/>
      <dgm:t>
        <a:bodyPr/>
        <a:lstStyle/>
        <a:p>
          <a:endParaRPr lang="ru-RU"/>
        </a:p>
      </dgm:t>
    </dgm:pt>
    <dgm:pt modelId="{D41927EE-2A53-491C-BE73-8DCE29480D0C}" type="pres">
      <dgm:prSet presAssocID="{0600EA4E-D9C5-43F4-8AE8-2748DC7920E4}" presName="base" presStyleLbl="dkBgShp" presStyleIdx="1" presStyleCnt="2"/>
      <dgm:spPr/>
    </dgm:pt>
  </dgm:ptLst>
  <dgm:cxnLst>
    <dgm:cxn modelId="{90FFE577-46C0-44AE-ACF8-B0130F085C28}" srcId="{0600EA4E-D9C5-43F4-8AE8-2748DC7920E4}" destId="{BB80A617-EE81-466B-B976-86EFFB0AC03D}" srcOrd="1" destOrd="0" parTransId="{4A23ADFE-9CAF-45B3-9F27-FC488A0C744C}" sibTransId="{37668A9D-F946-41F2-BE15-3BE055B185D8}"/>
    <dgm:cxn modelId="{8136D0CC-BC18-4C6F-B7DF-646E99F47A13}" srcId="{767A93D9-2773-4249-8E03-C35B0794B9B0}" destId="{0600EA4E-D9C5-43F4-8AE8-2748DC7920E4}" srcOrd="0" destOrd="0" parTransId="{32EF5E1A-C059-4273-A2E7-C0D6E65F2323}" sibTransId="{D2A7C833-5291-44F3-B738-A06B6274ED89}"/>
    <dgm:cxn modelId="{67065347-9F22-4312-A71C-3E8C0F961DD9}" type="presOf" srcId="{776DB4B2-4669-430F-AE85-C62B18137E11}" destId="{4622A29C-106D-4B76-9094-1B18822D10F1}" srcOrd="0" destOrd="0" presId="urn:microsoft.com/office/officeart/2005/8/layout/hList3"/>
    <dgm:cxn modelId="{76583672-54AE-416B-B39F-6513749086BA}" type="presOf" srcId="{767A93D9-2773-4249-8E03-C35B0794B9B0}" destId="{D552277C-BA3A-486E-8DAF-3123A0A41223}" srcOrd="0" destOrd="0" presId="urn:microsoft.com/office/officeart/2005/8/layout/hList3"/>
    <dgm:cxn modelId="{0CBECCC0-D963-46C2-AC42-50ED90630E81}" srcId="{0600EA4E-D9C5-43F4-8AE8-2748DC7920E4}" destId="{B7AFC780-FC80-4655-A730-0091AC59C9A4}" srcOrd="0" destOrd="0" parTransId="{AA59FC42-2699-48F3-B13F-4067B8EBCD19}" sibTransId="{FBB34C92-0D96-4E80-8637-9FBE244B34EE}"/>
    <dgm:cxn modelId="{1E0FC272-437C-41E8-8A5D-2C634854B2D8}" type="presOf" srcId="{B7AFC780-FC80-4655-A730-0091AC59C9A4}" destId="{6664B85D-675A-495A-B692-965EACA8BC66}" srcOrd="0" destOrd="0" presId="urn:microsoft.com/office/officeart/2005/8/layout/hList3"/>
    <dgm:cxn modelId="{D99B612C-D51E-4C49-BC39-608A3B58B5DE}" type="presOf" srcId="{0600EA4E-D9C5-43F4-8AE8-2748DC7920E4}" destId="{0904F825-4C90-4AA3-B153-9C81A87B926E}" srcOrd="0" destOrd="0" presId="urn:microsoft.com/office/officeart/2005/8/layout/hList3"/>
    <dgm:cxn modelId="{7A1BF633-2351-46D0-A94A-19DCABFC75C7}" srcId="{0600EA4E-D9C5-43F4-8AE8-2748DC7920E4}" destId="{776DB4B2-4669-430F-AE85-C62B18137E11}" srcOrd="2" destOrd="0" parTransId="{04BF8C78-6AFB-4FA7-9462-DA4CBDABF38F}" sibTransId="{F4BFE283-27D2-4C04-810F-B06EAB6F0FA0}"/>
    <dgm:cxn modelId="{8F2CBED7-33A9-40FB-97C2-BE7FF081347B}" type="presOf" srcId="{BB80A617-EE81-466B-B976-86EFFB0AC03D}" destId="{9F140055-A7B3-44C1-A41F-B949E97D45E8}" srcOrd="0" destOrd="0" presId="urn:microsoft.com/office/officeart/2005/8/layout/hList3"/>
    <dgm:cxn modelId="{5665D8C8-0D5E-4AE5-BD0D-CB8B41AB7860}" type="presParOf" srcId="{D552277C-BA3A-486E-8DAF-3123A0A41223}" destId="{0904F825-4C90-4AA3-B153-9C81A87B926E}" srcOrd="0" destOrd="0" presId="urn:microsoft.com/office/officeart/2005/8/layout/hList3"/>
    <dgm:cxn modelId="{DA24C50A-A3EC-4AF5-BF31-AA52093A9C4F}" type="presParOf" srcId="{D552277C-BA3A-486E-8DAF-3123A0A41223}" destId="{140FCA8C-C15A-42B0-9BBC-F7682DE20D6C}" srcOrd="1" destOrd="0" presId="urn:microsoft.com/office/officeart/2005/8/layout/hList3"/>
    <dgm:cxn modelId="{905BE055-C7C1-4836-B7B4-378103F17E6F}" type="presParOf" srcId="{140FCA8C-C15A-42B0-9BBC-F7682DE20D6C}" destId="{6664B85D-675A-495A-B692-965EACA8BC66}" srcOrd="0" destOrd="0" presId="urn:microsoft.com/office/officeart/2005/8/layout/hList3"/>
    <dgm:cxn modelId="{1D77B08D-CAFC-4266-A73A-F14D7B5A33DF}" type="presParOf" srcId="{140FCA8C-C15A-42B0-9BBC-F7682DE20D6C}" destId="{9F140055-A7B3-44C1-A41F-B949E97D45E8}" srcOrd="1" destOrd="0" presId="urn:microsoft.com/office/officeart/2005/8/layout/hList3"/>
    <dgm:cxn modelId="{9A0781EA-40D1-4D4F-9EE7-5AC8A7629181}" type="presParOf" srcId="{140FCA8C-C15A-42B0-9BBC-F7682DE20D6C}" destId="{4622A29C-106D-4B76-9094-1B18822D10F1}" srcOrd="2" destOrd="0" presId="urn:microsoft.com/office/officeart/2005/8/layout/hList3"/>
    <dgm:cxn modelId="{7EC2714D-90D3-404E-B5ED-6054A3DCFA26}" type="presParOf" srcId="{D552277C-BA3A-486E-8DAF-3123A0A41223}" destId="{D41927EE-2A53-491C-BE73-8DCE29480D0C}"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r>
            <a:rPr lang="uz-Cyrl-UZ" dirty="0" smtClean="0"/>
            <a:t>Мева маҳсулотларининг микроорганизмлар билан зарарланиши турли хил омилларга боғлиқ. Улардан маҳсулотнинг биологик хусусиятлари, қишлоқ хўжалик ишлаб чиқариш ва микробиологик характерига эга омиллар асосийлари ҳисобланади.</a:t>
          </a:r>
          <a:endParaRPr lang="ru-RU" dirty="0" smtClean="0"/>
        </a:p>
        <a:p>
          <a:r>
            <a:rPr lang="uz-Cyrl-UZ" dirty="0" smtClean="0"/>
            <a:t>Маҳсулотларнинг микроорганизмлар билан заҳарланиши уларнинг ўлчамларига ва анатомик тузилишига боғлиқ. Одатда ўлчами катта ва жуда кичик бўлган мевалар микроорганизмлар билан тез зарарланади. Битта мева турли қисмларининг микроорганизмларга чидамлилиги ҳар хил.</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14041">
        <dgm:presLayoutVars>
          <dgm:chMax val="0"/>
          <dgm:bulletEnabled val="1"/>
        </dgm:presLayoutVars>
      </dgm:prSet>
      <dgm:spPr/>
      <dgm:t>
        <a:bodyPr/>
        <a:lstStyle/>
        <a:p>
          <a:endParaRPr lang="ru-RU"/>
        </a:p>
      </dgm:t>
    </dgm:pt>
  </dgm:ptLst>
  <dgm:cxnLst>
    <dgm:cxn modelId="{0EDD2893-EB61-4C90-8D62-5E48049EE327}"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EC75439-7D9C-4121-835B-D21D162D212A}" type="presOf" srcId="{FFE8B254-F748-4EA9-840F-C629F20050FA}" destId="{494A0A28-AC71-410E-9A09-98494374006B}" srcOrd="0" destOrd="0" presId="urn:microsoft.com/office/officeart/2005/8/layout/vList2"/>
    <dgm:cxn modelId="{00C4F2E4-B3F3-4634-8EB0-DA3988481897}"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just"/>
          <a:r>
            <a:rPr lang="uz-Cyrl-UZ" b="1" dirty="0" smtClean="0"/>
            <a:t>Уруғли меваларни омборхоналарда сақлаш тартиби.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smtClean="0"/>
            <a:t>Беҳини сақлашга чидамли навларини 1 йилгача сақлаш мумкин. Беҳи уруғли мевалар ичида сақлашга энг чидамли маҳсулот бўлсада,  уни узишда ва яшикларга жойлашда эҳтиёткорлик билан ишлаш талаб этилади.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a:latin typeface="Times New Roman" pitchFamily="18" charset="0"/>
            <a:cs typeface="Times New Roman" pitchFamily="18" charset="0"/>
          </a:endParaRPr>
        </a:p>
      </dgm:t>
    </dgm:pt>
    <dgm:pt modelId="{DFA6CA25-B7D8-4057-9B6A-5EAE8D135CD6}">
      <dgm:prSet/>
      <dgm:spPr/>
      <dgm:t>
        <a:bodyPr/>
        <a:lstStyle/>
        <a:p>
          <a:pPr algn="just"/>
          <a:r>
            <a:rPr lang="uz-Cyrl-UZ" dirty="0" smtClean="0"/>
            <a:t>Ҳаво ҳарорати 0+1,0 даража, нисбий намлик 85-90 фоиз бўлган ҳолда сақланган беҳидаги кимёвий ўзгаришлар секинлашади. Бундай шароитда у секинроқ пишади. Ҳароратнинг тез-тез ўзгариб туришига йўл қўйиб бўлмайди, чунки мева ҳаво таъсирида тез пишиб қолиши мумкин. Бундай маҳсулотни узоқ вақтга тутиб бўлмайди. Сақлаш даврида мевалар вақти-вақти билан кўздан кечириб турилади. </a:t>
          </a:r>
          <a:endParaRPr lang="ru-RU" dirty="0"/>
        </a:p>
      </dgm:t>
    </dgm:pt>
    <dgm:pt modelId="{045B62B5-8384-4C29-91C4-179F227E198C}" type="parTrans" cxnId="{A7544E69-6FE5-48EA-B849-A95AEF39D005}">
      <dgm:prSet/>
      <dgm:spPr/>
      <dgm:t>
        <a:bodyPr/>
        <a:lstStyle/>
        <a:p>
          <a:pPr algn="just"/>
          <a:endParaRPr lang="ru-RU"/>
        </a:p>
      </dgm:t>
    </dgm:pt>
    <dgm:pt modelId="{35BB09E1-4EB1-43FA-96FB-1FC25D9E45F6}" type="sibTrans" cxnId="{A7544E69-6FE5-48EA-B849-A95AEF39D005}">
      <dgm:prSet/>
      <dgm:spPr/>
      <dgm:t>
        <a:bodyPr/>
        <a:lstStyle/>
        <a:p>
          <a:pPr algn="just"/>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Y="-45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61932C8D-D509-4732-98E5-214A75B10D30}" type="presOf" srcId="{FFE8B254-F748-4EA9-840F-C629F20050FA}" destId="{494A0A28-AC71-410E-9A09-98494374006B}" srcOrd="0" destOrd="0" presId="urn:microsoft.com/office/officeart/2005/8/layout/vList2"/>
    <dgm:cxn modelId="{9BF3E353-D138-4D31-A769-E1E037F6E545}"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904FE5AA-3605-41BD-9DB3-E087CD539D3A}"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A7544E69-6FE5-48EA-B849-A95AEF39D005}" srcId="{FFE8B254-F748-4EA9-840F-C629F20050FA}" destId="{DFA6CA25-B7D8-4057-9B6A-5EAE8D135CD6}" srcOrd="1" destOrd="0" parTransId="{045B62B5-8384-4C29-91C4-179F227E198C}" sibTransId="{35BB09E1-4EB1-43FA-96FB-1FC25D9E45F6}"/>
    <dgm:cxn modelId="{5E67D5FD-E0E3-4287-A96B-9AF20AD845A8}" type="presOf" srcId="{DFA6CA25-B7D8-4057-9B6A-5EAE8D135CD6}" destId="{3102073A-0B37-4EE7-9FB6-C679253A425E}" srcOrd="0" destOrd="1" presId="urn:microsoft.com/office/officeart/2005/8/layout/vList2"/>
    <dgm:cxn modelId="{52C06862-92C7-453A-A4C3-75AC69EBD63C}" type="presParOf" srcId="{E9240949-51E6-49B1-BC58-DA8E36260ED3}" destId="{494A0A28-AC71-410E-9A09-98494374006B}" srcOrd="0" destOrd="0" presId="urn:microsoft.com/office/officeart/2005/8/layout/vList2"/>
    <dgm:cxn modelId="{56CE262E-00C6-434D-ABD1-1B2FA42B41E1}"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5" qsCatId="simple" csTypeId="urn:microsoft.com/office/officeart/2005/8/colors/colorful3" csCatId="colorful" phldr="1"/>
      <dgm:spPr/>
      <dgm:t>
        <a:bodyPr/>
        <a:lstStyle/>
        <a:p>
          <a:endParaRPr lang="ru-RU"/>
        </a:p>
      </dgm:t>
    </dgm:pt>
    <dgm:pt modelId="{FFE8B254-F748-4EA9-840F-C629F20050FA}">
      <dgm:prSet phldrT="[Текст]"/>
      <dgm:spPr/>
      <dgm:t>
        <a:bodyPr/>
        <a:lstStyle/>
        <a:p>
          <a:pPr algn="just"/>
          <a:r>
            <a:rPr lang="it-IT" b="1" dirty="0" smtClean="0"/>
            <a:t>Олмани сақлаш технологияси</a:t>
          </a:r>
          <a:r>
            <a:rPr lang="uz-Cyrl-UZ" b="1"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Олманинг сақлашга чидамлилиги уни сақлашда пишиб етилиш хусусияти билан аниқланади. Олманинг эртапишар навлари кам муддатга, кечки навлари эса 7–8 ойгача сақланиши мумкин. Олма сақлаш учун яшикларга жойлаштирилади. Бунда олма қоғозга ўралса яхши сақланади. Олма яшикларга жойлаштирилганда улар орасига қоғоз ёки қиринди солинса ҳам бўлади.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a:latin typeface="Times New Roman" pitchFamily="18" charset="0"/>
            <a:cs typeface="Times New Roman" pitchFamily="18" charset="0"/>
          </a:endParaRPr>
        </a:p>
      </dgm:t>
    </dgm:pt>
    <dgm:pt modelId="{630A298C-CBCF-4DCF-A9EF-A7AB1BC2137D}">
      <dgm:prSet/>
      <dgm:spPr/>
      <dgm:t>
        <a:bodyPr/>
        <a:lstStyle/>
        <a:p>
          <a:pPr algn="just"/>
          <a:r>
            <a:rPr lang="uz-Cyrl-UZ" smtClean="0"/>
            <a:t>Яшиклар омборга девор томондан 25–30 см, яшиклар орасида икки метрли йўл қолдирилиб жойлаштирилади. Бир тахда 7–8 та яшик бўлади. энг юқоридаги яшик билан омбор шипининг орасида 50–60 см қолиши керак.</a:t>
          </a:r>
          <a:endParaRPr lang="ru-RU"/>
        </a:p>
      </dgm:t>
    </dgm:pt>
    <dgm:pt modelId="{0F0AA8C5-A8F4-48E3-BAA5-5FF632475E5C}" type="parTrans" cxnId="{2BFE22C3-3D63-4852-95D0-4E72D932E7B3}">
      <dgm:prSet/>
      <dgm:spPr/>
      <dgm:t>
        <a:bodyPr/>
        <a:lstStyle/>
        <a:p>
          <a:pPr algn="just"/>
          <a:endParaRPr lang="ru-RU"/>
        </a:p>
      </dgm:t>
    </dgm:pt>
    <dgm:pt modelId="{346601A6-886F-40E3-8D55-6C0BEA3FC294}" type="sibTrans" cxnId="{2BFE22C3-3D63-4852-95D0-4E72D932E7B3}">
      <dgm:prSet/>
      <dgm:spPr/>
      <dgm:t>
        <a:bodyPr/>
        <a:lstStyle/>
        <a:p>
          <a:pPr algn="just"/>
          <a:endParaRPr lang="ru-RU"/>
        </a:p>
      </dgm:t>
    </dgm:pt>
    <dgm:pt modelId="{903E2A5D-D99B-473F-A31D-BBF125289430}">
      <dgm:prSet/>
      <dgm:spPr/>
      <dgm:t>
        <a:bodyPr/>
        <a:lstStyle/>
        <a:p>
          <a:pPr algn="just"/>
          <a:r>
            <a:rPr lang="uz-Cyrl-UZ" dirty="0" smtClean="0"/>
            <a:t>Олма солинган яшиклар тахларга шахмат усулида учтадан ва жуфт-жуфт қилиб жойлаштирилади. Тахларга нави, сорти, сифати, катта-кичиклиги бир хил бўлган маҳсулот жойланган яшиклар териб қўйилади. Шуни таъкидлаб ўтиш керакки, унча пишмаган олма паст ҳароратда пишиб етилмайди, акс ҳолда улар қаттиқлашиб, таъми ва хушбўйлиги ўзгармайди. Шу сабабли, омборда ҳавонинг ҳароратини олманинг пишганлигига қараб ўзгартириб туриш лозим.</a:t>
          </a:r>
          <a:endParaRPr lang="ru-RU" dirty="0"/>
        </a:p>
      </dgm:t>
    </dgm:pt>
    <dgm:pt modelId="{8A891561-AE7E-42BB-8037-6497F6CE65D2}" type="parTrans" cxnId="{D05C93B1-879A-4589-BDAA-CFA1177E591A}">
      <dgm:prSet/>
      <dgm:spPr/>
      <dgm:t>
        <a:bodyPr/>
        <a:lstStyle/>
        <a:p>
          <a:pPr algn="just"/>
          <a:endParaRPr lang="ru-RU"/>
        </a:p>
      </dgm:t>
    </dgm:pt>
    <dgm:pt modelId="{3EF1B1B9-4EC4-4677-8DF7-851656BC8EDC}" type="sibTrans" cxnId="{D05C93B1-879A-4589-BDAA-CFA1177E591A}">
      <dgm:prSet/>
      <dgm:spPr/>
      <dgm:t>
        <a:bodyPr/>
        <a:lstStyle/>
        <a:p>
          <a:pPr algn="just"/>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2BFE22C3-3D63-4852-95D0-4E72D932E7B3}" srcId="{FFE8B254-F748-4EA9-840F-C629F20050FA}" destId="{630A298C-CBCF-4DCF-A9EF-A7AB1BC2137D}" srcOrd="1" destOrd="0" parTransId="{0F0AA8C5-A8F4-48E3-BAA5-5FF632475E5C}" sibTransId="{346601A6-886F-40E3-8D55-6C0BEA3FC294}"/>
    <dgm:cxn modelId="{F5C9B74E-E213-490E-964D-DA0F75F9BC22}" srcId="{FFE8B254-F748-4EA9-840F-C629F20050FA}" destId="{312B9663-67DD-4BF0-8671-ACD17F5C18E1}" srcOrd="0" destOrd="0" parTransId="{D9F2038A-5794-4FD8-9FCA-B0B41BC0726A}" sibTransId="{056C8C0B-A681-4A35-9588-018B55752684}"/>
    <dgm:cxn modelId="{487C96FB-72F8-4710-B2FD-241186BD0607}" type="presOf" srcId="{8C446D5B-F40C-47A7-AA82-4959E8CB408D}" destId="{E9240949-51E6-49B1-BC58-DA8E36260ED3}" srcOrd="0" destOrd="0" presId="urn:microsoft.com/office/officeart/2005/8/layout/vList2"/>
    <dgm:cxn modelId="{CE134730-F123-4315-BD7C-29B5C6C63FDF}" type="presOf" srcId="{903E2A5D-D99B-473F-A31D-BBF125289430}" destId="{3102073A-0B37-4EE7-9FB6-C679253A425E}" srcOrd="0" destOrd="2" presId="urn:microsoft.com/office/officeart/2005/8/layout/vList2"/>
    <dgm:cxn modelId="{D05C93B1-879A-4589-BDAA-CFA1177E591A}" srcId="{FFE8B254-F748-4EA9-840F-C629F20050FA}" destId="{903E2A5D-D99B-473F-A31D-BBF125289430}" srcOrd="2" destOrd="0" parTransId="{8A891561-AE7E-42BB-8037-6497F6CE65D2}" sibTransId="{3EF1B1B9-4EC4-4677-8DF7-851656BC8EDC}"/>
    <dgm:cxn modelId="{EA421FC0-753E-46C8-8149-A9F06D02804C}" srcId="{8C446D5B-F40C-47A7-AA82-4959E8CB408D}" destId="{FFE8B254-F748-4EA9-840F-C629F20050FA}" srcOrd="0" destOrd="0" parTransId="{36B549C7-1BC8-48FF-A4CE-37107E184CE2}" sibTransId="{C1BAE326-4E44-44C4-9F2D-DFDB91BE1E74}"/>
    <dgm:cxn modelId="{2AEA485F-706B-43E9-864D-9C5BFD2CC6D2}" type="presOf" srcId="{FFE8B254-F748-4EA9-840F-C629F20050FA}" destId="{494A0A28-AC71-410E-9A09-98494374006B}" srcOrd="0" destOrd="0" presId="urn:microsoft.com/office/officeart/2005/8/layout/vList2"/>
    <dgm:cxn modelId="{E7A1FE49-776C-413E-B763-D3F5DE99D9AB}" type="presOf" srcId="{312B9663-67DD-4BF0-8671-ACD17F5C18E1}" destId="{3102073A-0B37-4EE7-9FB6-C679253A425E}" srcOrd="0" destOrd="0" presId="urn:microsoft.com/office/officeart/2005/8/layout/vList2"/>
    <dgm:cxn modelId="{3C077C8F-F2C3-4F87-9E66-A6424E9CACA2}" type="presOf" srcId="{630A298C-CBCF-4DCF-A9EF-A7AB1BC2137D}" destId="{3102073A-0B37-4EE7-9FB6-C679253A425E}" srcOrd="0" destOrd="1" presId="urn:microsoft.com/office/officeart/2005/8/layout/vList2"/>
    <dgm:cxn modelId="{C2E35206-DBE5-4728-A601-F645CE0F17BA}" type="presParOf" srcId="{E9240949-51E6-49B1-BC58-DA8E36260ED3}" destId="{494A0A28-AC71-410E-9A09-98494374006B}" srcOrd="0" destOrd="0" presId="urn:microsoft.com/office/officeart/2005/8/layout/vList2"/>
    <dgm:cxn modelId="{2BDE185C-88D1-4820-BF0F-6FA6BAF624D2}"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Олма меваларини сақлашнинг халқ усуллари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smtClean="0"/>
            <a:t>Тошкент вилоятида олма сақлашнинг кенг тарқалган усулларидан бири -қумда сақлаш ҳисобланади. </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BC47F9A5-5040-4147-8BFE-6C82D34FA4A8}">
      <dgm:prSet/>
      <dgm:spPr/>
      <dgm:t>
        <a:bodyPr/>
        <a:lstStyle/>
        <a:p>
          <a:r>
            <a:rPr lang="uz-Cyrl-UZ" dirty="0" smtClean="0"/>
            <a:t>Бунинг учун қути тубига юпқа (3-4 сантиметр) қалинликда дарё қуми сепилади, сўнг бир қатор олма мевалари терилади ва хокозо.</a:t>
          </a:r>
          <a:endParaRPr lang="ru-RU" dirty="0"/>
        </a:p>
      </dgm:t>
    </dgm:pt>
    <dgm:pt modelId="{E6DB6065-03FA-40CB-97E8-C5A3C4A76FC4}" type="parTrans" cxnId="{A15A3DA6-EDAA-448F-BA11-12E6C54E7989}">
      <dgm:prSet/>
      <dgm:spPr/>
      <dgm:t>
        <a:bodyPr/>
        <a:lstStyle/>
        <a:p>
          <a:endParaRPr lang="ru-RU"/>
        </a:p>
      </dgm:t>
    </dgm:pt>
    <dgm:pt modelId="{92DFD930-3F57-4C59-918E-2272CB584BE4}" type="sibTrans" cxnId="{A15A3DA6-EDAA-448F-BA11-12E6C54E7989}">
      <dgm:prSet/>
      <dgm:spPr/>
      <dgm:t>
        <a:bodyPr/>
        <a:lstStyle/>
        <a:p>
          <a:endParaRPr lang="ru-RU"/>
        </a:p>
      </dgm:t>
    </dgm:pt>
    <dgm:pt modelId="{0B1E5B56-7DB6-4A68-85CC-9D2DD351D387}">
      <dgm:prSet/>
      <dgm:spPr/>
      <dgm:t>
        <a:bodyPr/>
        <a:lstStyle/>
        <a:p>
          <a:r>
            <a:rPr lang="uz-Cyrl-UZ" dirty="0" smtClean="0"/>
            <a:t>Қум тупроқ ва бошқа нарсалардан тоза бўлиши ва 30 фоиз намликкача қуритилган бўлиши керак. Шу тарзда олма март ойигача сақланади.</a:t>
          </a:r>
          <a:endParaRPr lang="ru-RU" dirty="0"/>
        </a:p>
      </dgm:t>
    </dgm:pt>
    <dgm:pt modelId="{52401BA1-F8E9-40FF-AC79-49D6DB42EE21}" type="parTrans" cxnId="{FBE63732-E5F5-4614-9C4B-AA959DD28BBC}">
      <dgm:prSet/>
      <dgm:spPr/>
      <dgm:t>
        <a:bodyPr/>
        <a:lstStyle/>
        <a:p>
          <a:endParaRPr lang="ru-RU"/>
        </a:p>
      </dgm:t>
    </dgm:pt>
    <dgm:pt modelId="{0606C150-F02C-4996-BC9F-5B52FFA33807}" type="sibTrans" cxnId="{FBE63732-E5F5-4614-9C4B-AA959DD28BBC}">
      <dgm:prSet/>
      <dgm:spPr/>
      <dgm:t>
        <a:bodyPr/>
        <a:lstStyle/>
        <a:p>
          <a:endParaRPr lang="ru-RU"/>
        </a:p>
      </dgm:t>
    </dgm:pt>
    <dgm:pt modelId="{3DD8D23A-1A06-49F0-95D7-69553F63CFC1}">
      <dgm:prSet/>
      <dgm:spPr/>
      <dgm:t>
        <a:bodyPr/>
        <a:lstStyle/>
        <a:p>
          <a:r>
            <a:rPr lang="uz-Cyrl-UZ" dirty="0" smtClean="0"/>
            <a:t>Баъзида сақлаш учун майда ёғоч пайраҳалардан фойдаланилади. Уларнинг намлиги 12 фоиздан юқори бўлмаслиги керак.</a:t>
          </a:r>
          <a:endParaRPr lang="ru-RU" dirty="0"/>
        </a:p>
      </dgm:t>
    </dgm:pt>
    <dgm:pt modelId="{8EC41B62-3FE7-4087-BE16-39055F6C387D}" type="parTrans" cxnId="{8202BC2E-8791-4C3D-AF17-8E23DCD0E951}">
      <dgm:prSet/>
      <dgm:spPr/>
      <dgm:t>
        <a:bodyPr/>
        <a:lstStyle/>
        <a:p>
          <a:endParaRPr lang="ru-RU"/>
        </a:p>
      </dgm:t>
    </dgm:pt>
    <dgm:pt modelId="{6873CBA4-5CCB-4DCA-84D6-47EA1BB4B6FA}" type="sibTrans" cxnId="{8202BC2E-8791-4C3D-AF17-8E23DCD0E951}">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custLinFactNeighborY="-9909">
        <dgm:presLayoutVars>
          <dgm:bulletEnabled val="1"/>
        </dgm:presLayoutVars>
      </dgm:prSet>
      <dgm:spPr/>
      <dgm:t>
        <a:bodyPr/>
        <a:lstStyle/>
        <a:p>
          <a:endParaRPr lang="ru-RU"/>
        </a:p>
      </dgm:t>
    </dgm:pt>
  </dgm:ptLst>
  <dgm:cxnLst>
    <dgm:cxn modelId="{7C6CA331-D307-4ED9-B657-CDF3CA480E4E}" type="presOf" srcId="{0B1E5B56-7DB6-4A68-85CC-9D2DD351D387}" destId="{3102073A-0B37-4EE7-9FB6-C679253A425E}" srcOrd="0" destOrd="2" presId="urn:microsoft.com/office/officeart/2005/8/layout/vList2"/>
    <dgm:cxn modelId="{D9DDCFC4-C4B8-4B66-9D9F-8A63FC968280}" type="presOf" srcId="{312B9663-67DD-4BF0-8671-ACD17F5C18E1}" destId="{3102073A-0B37-4EE7-9FB6-C679253A425E}" srcOrd="0" destOrd="0" presId="urn:microsoft.com/office/officeart/2005/8/layout/vList2"/>
    <dgm:cxn modelId="{3FC7630C-C810-42FA-88E4-3E82A1E22C0A}" type="presOf" srcId="{BC47F9A5-5040-4147-8BFE-6C82D34FA4A8}" destId="{3102073A-0B37-4EE7-9FB6-C679253A425E}" srcOrd="0" destOrd="1"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4F834E49-3A62-42FF-B3C1-7B7A46041BA1}" type="presOf" srcId="{FFE8B254-F748-4EA9-840F-C629F20050FA}" destId="{494A0A28-AC71-410E-9A09-98494374006B}" srcOrd="0" destOrd="0" presId="urn:microsoft.com/office/officeart/2005/8/layout/vList2"/>
    <dgm:cxn modelId="{8202BC2E-8791-4C3D-AF17-8E23DCD0E951}" srcId="{FFE8B254-F748-4EA9-840F-C629F20050FA}" destId="{3DD8D23A-1A06-49F0-95D7-69553F63CFC1}" srcOrd="3" destOrd="0" parTransId="{8EC41B62-3FE7-4087-BE16-39055F6C387D}" sibTransId="{6873CBA4-5CCB-4DCA-84D6-47EA1BB4B6FA}"/>
    <dgm:cxn modelId="{EA421FC0-753E-46C8-8149-A9F06D02804C}" srcId="{8C446D5B-F40C-47A7-AA82-4959E8CB408D}" destId="{FFE8B254-F748-4EA9-840F-C629F20050FA}" srcOrd="0" destOrd="0" parTransId="{36B549C7-1BC8-48FF-A4CE-37107E184CE2}" sibTransId="{C1BAE326-4E44-44C4-9F2D-DFDB91BE1E74}"/>
    <dgm:cxn modelId="{FBE63732-E5F5-4614-9C4B-AA959DD28BBC}" srcId="{FFE8B254-F748-4EA9-840F-C629F20050FA}" destId="{0B1E5B56-7DB6-4A68-85CC-9D2DD351D387}" srcOrd="2" destOrd="0" parTransId="{52401BA1-F8E9-40FF-AC79-49D6DB42EE21}" sibTransId="{0606C150-F02C-4996-BC9F-5B52FFA33807}"/>
    <dgm:cxn modelId="{887BC1B3-4446-4A43-99B5-00C3CFC7FACA}" type="presOf" srcId="{3DD8D23A-1A06-49F0-95D7-69553F63CFC1}" destId="{3102073A-0B37-4EE7-9FB6-C679253A425E}" srcOrd="0" destOrd="3" presId="urn:microsoft.com/office/officeart/2005/8/layout/vList2"/>
    <dgm:cxn modelId="{A15A3DA6-EDAA-448F-BA11-12E6C54E7989}" srcId="{FFE8B254-F748-4EA9-840F-C629F20050FA}" destId="{BC47F9A5-5040-4147-8BFE-6C82D34FA4A8}" srcOrd="1" destOrd="0" parTransId="{E6DB6065-03FA-40CB-97E8-C5A3C4A76FC4}" sibTransId="{92DFD930-3F57-4C59-918E-2272CB584BE4}"/>
    <dgm:cxn modelId="{D33833CA-D8F7-46B8-8AD5-D94E42C655B7}" type="presOf" srcId="{8C446D5B-F40C-47A7-AA82-4959E8CB408D}" destId="{E9240949-51E6-49B1-BC58-DA8E36260ED3}" srcOrd="0" destOrd="0" presId="urn:microsoft.com/office/officeart/2005/8/layout/vList2"/>
    <dgm:cxn modelId="{07089738-6408-4828-B760-3ADC744CB264}" type="presParOf" srcId="{E9240949-51E6-49B1-BC58-DA8E36260ED3}" destId="{494A0A28-AC71-410E-9A09-98494374006B}" srcOrd="0" destOrd="0" presId="urn:microsoft.com/office/officeart/2005/8/layout/vList2"/>
    <dgm:cxn modelId="{C6C208CF-3DF6-4CC4-981F-8A72A4A667B1}"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dgm:t>
        <a:bodyPr/>
        <a:lstStyle/>
        <a:p>
          <a:pPr algn="just"/>
          <a:r>
            <a:rPr lang="uz-Cyrl-UZ" b="1" dirty="0" smtClean="0"/>
            <a:t>Нокни сақлаш технологияси.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Нокнинг сақлашга чидамли навларини 4–5 ой, кузги навларини эса 1,5–2 ой сақласа бўлади. Нок олмага нисбатан тез уриниб қолади, шу сабабли уни узишда ва яшикларга жойлашда эҳтиёткорлик билан ишлаш талаб қилинади.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a:latin typeface="Times New Roman" pitchFamily="18" charset="0"/>
            <a:cs typeface="Times New Roman" pitchFamily="18" charset="0"/>
          </a:endParaRPr>
        </a:p>
      </dgm:t>
    </dgm:pt>
    <dgm:pt modelId="{1A7D533C-4167-4FE6-B79A-46046E8C4374}">
      <dgm:prSet/>
      <dgm:spPr/>
      <dgm:t>
        <a:bodyPr/>
        <a:lstStyle/>
        <a:p>
          <a:pPr algn="just"/>
          <a:r>
            <a:rPr lang="uz-Cyrl-UZ" smtClean="0"/>
            <a:t>Нок одатда пишиб етилиш олдидан узилиб, тоза ва қуруқ яшикларга жойлаштирилади. Яшиклар тагига қоғоз ёйиб қўйилади, қоғознинг иккинчи учи нокнинг устига ёпилади. Қоғоз устига қиринди сепилади ёки картон ёпилади. Нокни шахмат усулида жойлаштириб қатор орасига қиринди сепиш ҳам мумкин. Яшиклар худди олма сингари тахт қилиб қўйилади.</a:t>
          </a:r>
          <a:endParaRPr lang="ru-RU"/>
        </a:p>
      </dgm:t>
    </dgm:pt>
    <dgm:pt modelId="{8902487C-32FC-4EB0-85D4-F9D56FB72AFF}" type="parTrans" cxnId="{E0881914-C768-4497-BFC8-A41F5661C4B4}">
      <dgm:prSet/>
      <dgm:spPr/>
      <dgm:t>
        <a:bodyPr/>
        <a:lstStyle/>
        <a:p>
          <a:pPr algn="just"/>
          <a:endParaRPr lang="ru-RU"/>
        </a:p>
      </dgm:t>
    </dgm:pt>
    <dgm:pt modelId="{10C01927-6748-442E-AAD3-AF20C11D5437}" type="sibTrans" cxnId="{E0881914-C768-4497-BFC8-A41F5661C4B4}">
      <dgm:prSet/>
      <dgm:spPr/>
      <dgm:t>
        <a:bodyPr/>
        <a:lstStyle/>
        <a:p>
          <a:pPr algn="just"/>
          <a:endParaRPr lang="ru-RU"/>
        </a:p>
      </dgm:t>
    </dgm:pt>
    <dgm:pt modelId="{FF1D1BBA-8B13-4210-9E88-AC18C9DAE7CE}">
      <dgm:prSet/>
      <dgm:spPr/>
      <dgm:t>
        <a:bodyPr/>
        <a:lstStyle/>
        <a:p>
          <a:pPr algn="just"/>
          <a:r>
            <a:rPr lang="uz-Cyrl-UZ" dirty="0" smtClean="0"/>
            <a:t>Газ муҳити бошқарилиб туриладиган омборларда нок 300–350 килограммли контейнерларда сақланади.</a:t>
          </a:r>
          <a:endParaRPr lang="ru-RU" dirty="0"/>
        </a:p>
      </dgm:t>
    </dgm:pt>
    <dgm:pt modelId="{2CAB095E-1B95-440F-9F5F-30F2EE8237EE}" type="parTrans" cxnId="{BB03E3E5-72F1-4CE5-AAB7-88186CA978BF}">
      <dgm:prSet/>
      <dgm:spPr/>
      <dgm:t>
        <a:bodyPr/>
        <a:lstStyle/>
        <a:p>
          <a:pPr algn="just"/>
          <a:endParaRPr lang="ru-RU"/>
        </a:p>
      </dgm:t>
    </dgm:pt>
    <dgm:pt modelId="{C33D40D8-196A-40FF-89C5-FD421F72EFFC}" type="sibTrans" cxnId="{BB03E3E5-72F1-4CE5-AAB7-88186CA978BF}">
      <dgm:prSet/>
      <dgm:spPr/>
      <dgm:t>
        <a:bodyPr/>
        <a:lstStyle/>
        <a:p>
          <a:pPr algn="just"/>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E49FB69A-7A64-4636-ADBD-01C75240B366}" type="presOf" srcId="{312B9663-67DD-4BF0-8671-ACD17F5C18E1}" destId="{3102073A-0B37-4EE7-9FB6-C679253A425E}" srcOrd="0" destOrd="0" presId="urn:microsoft.com/office/officeart/2005/8/layout/vList2"/>
    <dgm:cxn modelId="{BB03E3E5-72F1-4CE5-AAB7-88186CA978BF}" srcId="{FFE8B254-F748-4EA9-840F-C629F20050FA}" destId="{FF1D1BBA-8B13-4210-9E88-AC18C9DAE7CE}" srcOrd="2" destOrd="0" parTransId="{2CAB095E-1B95-440F-9F5F-30F2EE8237EE}" sibTransId="{C33D40D8-196A-40FF-89C5-FD421F72EFFC}"/>
    <dgm:cxn modelId="{E0881914-C768-4497-BFC8-A41F5661C4B4}" srcId="{FFE8B254-F748-4EA9-840F-C629F20050FA}" destId="{1A7D533C-4167-4FE6-B79A-46046E8C4374}" srcOrd="1" destOrd="0" parTransId="{8902487C-32FC-4EB0-85D4-F9D56FB72AFF}" sibTransId="{10C01927-6748-442E-AAD3-AF20C11D5437}"/>
    <dgm:cxn modelId="{F5C9B74E-E213-490E-964D-DA0F75F9BC22}" srcId="{FFE8B254-F748-4EA9-840F-C629F20050FA}" destId="{312B9663-67DD-4BF0-8671-ACD17F5C18E1}" srcOrd="0" destOrd="0" parTransId="{D9F2038A-5794-4FD8-9FCA-B0B41BC0726A}" sibTransId="{056C8C0B-A681-4A35-9588-018B55752684}"/>
    <dgm:cxn modelId="{2BA4EC88-3A78-4DF5-9FEA-9AB7CF86688D}" type="presOf" srcId="{FFE8B254-F748-4EA9-840F-C629F20050FA}" destId="{494A0A28-AC71-410E-9A09-98494374006B}" srcOrd="0" destOrd="0" presId="urn:microsoft.com/office/officeart/2005/8/layout/vList2"/>
    <dgm:cxn modelId="{8661F39E-643A-4DEC-8584-FC32091BFAE0}" type="presOf" srcId="{1A7D533C-4167-4FE6-B79A-46046E8C4374}" destId="{3102073A-0B37-4EE7-9FB6-C679253A425E}" srcOrd="0" destOrd="1"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9EB83E9A-E8A8-4965-BFD1-ECC898D4B125}" type="presOf" srcId="{FF1D1BBA-8B13-4210-9E88-AC18C9DAE7CE}" destId="{3102073A-0B37-4EE7-9FB6-C679253A425E}" srcOrd="0" destOrd="2" presId="urn:microsoft.com/office/officeart/2005/8/layout/vList2"/>
    <dgm:cxn modelId="{E7B1BC1B-DBEC-4DEC-8A5A-5B88B10F2DF6}" type="presOf" srcId="{8C446D5B-F40C-47A7-AA82-4959E8CB408D}" destId="{E9240949-51E6-49B1-BC58-DA8E36260ED3}" srcOrd="0" destOrd="0" presId="urn:microsoft.com/office/officeart/2005/8/layout/vList2"/>
    <dgm:cxn modelId="{4AF1DFEF-05BE-498D-8BBC-4076E9C4EF7E}" type="presParOf" srcId="{E9240949-51E6-49B1-BC58-DA8E36260ED3}" destId="{494A0A28-AC71-410E-9A09-98494374006B}" srcOrd="0" destOrd="0" presId="urn:microsoft.com/office/officeart/2005/8/layout/vList2"/>
    <dgm:cxn modelId="{5EECD616-C8F4-43D7-BC41-7A0E46B39047}"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04F825-4C90-4AA3-B153-9C81A87B926E}">
      <dsp:nvSpPr>
        <dsp:cNvPr id="0" name=""/>
        <dsp:cNvSpPr/>
      </dsp:nvSpPr>
      <dsp:spPr>
        <a:xfrm>
          <a:off x="0" y="0"/>
          <a:ext cx="8743715" cy="1473696"/>
        </a:xfrm>
        <a:prstGeom prst="rect">
          <a:avLst/>
        </a:prstGeom>
        <a:solidFill>
          <a:schemeClr val="accent5">
            <a:shade val="90000"/>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bevelB w="88900" h="121750" prst="angle"/>
        </a:sp3d>
      </dsp:spPr>
      <dsp:style>
        <a:lnRef idx="0">
          <a:scrgbClr r="0" g="0" b="0"/>
        </a:lnRef>
        <a:fillRef idx="1">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lvl="0" algn="ctr" defTabSz="1689100">
            <a:lnSpc>
              <a:spcPct val="90000"/>
            </a:lnSpc>
            <a:spcBef>
              <a:spcPct val="0"/>
            </a:spcBef>
            <a:spcAft>
              <a:spcPct val="35000"/>
            </a:spcAft>
          </a:pPr>
          <a:r>
            <a:rPr lang="uz-Cyrl-UZ" sz="3800" kern="1200" dirty="0" smtClean="0"/>
            <a:t>Сақлаш даврида касалликка чалинишнинг уч сабаби бўлиши мумкин.</a:t>
          </a:r>
          <a:endParaRPr lang="ru-RU" sz="3800" kern="1200" dirty="0"/>
        </a:p>
      </dsp:txBody>
      <dsp:txXfrm>
        <a:off x="0" y="0"/>
        <a:ext cx="8743715" cy="1473696"/>
      </dsp:txXfrm>
    </dsp:sp>
    <dsp:sp modelId="{6664B85D-675A-495A-B692-965EACA8BC66}">
      <dsp:nvSpPr>
        <dsp:cNvPr id="0" name=""/>
        <dsp:cNvSpPr/>
      </dsp:nvSpPr>
      <dsp:spPr>
        <a:xfrm>
          <a:off x="4269" y="1473696"/>
          <a:ext cx="2911725" cy="3094761"/>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uz-Cyrl-UZ" sz="2500" kern="1200" dirty="0" smtClean="0"/>
            <a:t>1. Механик зарарланиш. Ушбу ҳолатда қопловчи тўқималар зарарланиш натижасида ўзгаришлар бўлади.</a:t>
          </a:r>
          <a:endParaRPr lang="ru-RU" sz="2500" kern="1200" dirty="0"/>
        </a:p>
      </dsp:txBody>
      <dsp:txXfrm>
        <a:off x="4269" y="1473696"/>
        <a:ext cx="2911725" cy="3094761"/>
      </dsp:txXfrm>
    </dsp:sp>
    <dsp:sp modelId="{9F140055-A7B3-44C1-A41F-B949E97D45E8}">
      <dsp:nvSpPr>
        <dsp:cNvPr id="0" name=""/>
        <dsp:cNvSpPr/>
      </dsp:nvSpPr>
      <dsp:spPr>
        <a:xfrm>
          <a:off x="2915994" y="1473696"/>
          <a:ext cx="2911725" cy="3094761"/>
        </a:xfrm>
        <a:prstGeom prst="rect">
          <a:avLst/>
        </a:prstGeom>
        <a:gradFill rotWithShape="0">
          <a:gsLst>
            <a:gs pos="0">
              <a:schemeClr val="accent5">
                <a:hueOff val="680693"/>
                <a:satOff val="1227"/>
                <a:lumOff val="1372"/>
                <a:alphaOff val="0"/>
                <a:satMod val="103000"/>
                <a:lumMod val="102000"/>
                <a:tint val="94000"/>
              </a:schemeClr>
            </a:gs>
            <a:gs pos="50000">
              <a:schemeClr val="accent5">
                <a:hueOff val="680693"/>
                <a:satOff val="1227"/>
                <a:lumOff val="1372"/>
                <a:alphaOff val="0"/>
                <a:satMod val="110000"/>
                <a:lumMod val="100000"/>
                <a:shade val="100000"/>
              </a:schemeClr>
            </a:gs>
            <a:gs pos="100000">
              <a:schemeClr val="accent5">
                <a:hueOff val="680693"/>
                <a:satOff val="1227"/>
                <a:lumOff val="1372"/>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uz-Cyrl-UZ" sz="2500" kern="1200" dirty="0" smtClean="0"/>
            <a:t>2. Фитопаталогик зарарланиш.</a:t>
          </a:r>
          <a:endParaRPr lang="ru-RU" sz="2500" kern="1200" dirty="0"/>
        </a:p>
      </dsp:txBody>
      <dsp:txXfrm>
        <a:off x="2915994" y="1473696"/>
        <a:ext cx="2911725" cy="3094761"/>
      </dsp:txXfrm>
    </dsp:sp>
    <dsp:sp modelId="{4622A29C-106D-4B76-9094-1B18822D10F1}">
      <dsp:nvSpPr>
        <dsp:cNvPr id="0" name=""/>
        <dsp:cNvSpPr/>
      </dsp:nvSpPr>
      <dsp:spPr>
        <a:xfrm>
          <a:off x="5827720" y="1473696"/>
          <a:ext cx="2911725" cy="3094761"/>
        </a:xfrm>
        <a:prstGeom prst="rect">
          <a:avLst/>
        </a:prstGeom>
        <a:gradFill rotWithShape="0">
          <a:gsLst>
            <a:gs pos="0">
              <a:schemeClr val="accent5">
                <a:hueOff val="1361386"/>
                <a:satOff val="2454"/>
                <a:lumOff val="2744"/>
                <a:alphaOff val="0"/>
                <a:satMod val="103000"/>
                <a:lumMod val="102000"/>
                <a:tint val="94000"/>
              </a:schemeClr>
            </a:gs>
            <a:gs pos="50000">
              <a:schemeClr val="accent5">
                <a:hueOff val="1361386"/>
                <a:satOff val="2454"/>
                <a:lumOff val="2744"/>
                <a:alphaOff val="0"/>
                <a:satMod val="110000"/>
                <a:lumMod val="100000"/>
                <a:shade val="100000"/>
              </a:schemeClr>
            </a:gs>
            <a:gs pos="100000">
              <a:schemeClr val="accent5">
                <a:hueOff val="1361386"/>
                <a:satOff val="2454"/>
                <a:lumOff val="2744"/>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uz-Cyrl-UZ" sz="2500" kern="1200" dirty="0" smtClean="0"/>
            <a:t>3. Физиологик ўзгаришлар.</a:t>
          </a:r>
          <a:endParaRPr lang="ru-RU" sz="2500" kern="1200" dirty="0"/>
        </a:p>
      </dsp:txBody>
      <dsp:txXfrm>
        <a:off x="5827720" y="1473696"/>
        <a:ext cx="2911725" cy="3094761"/>
      </dsp:txXfrm>
    </dsp:sp>
    <dsp:sp modelId="{D41927EE-2A53-491C-BE73-8DCE29480D0C}">
      <dsp:nvSpPr>
        <dsp:cNvPr id="0" name=""/>
        <dsp:cNvSpPr/>
      </dsp:nvSpPr>
      <dsp:spPr>
        <a:xfrm>
          <a:off x="0" y="4568457"/>
          <a:ext cx="8743715" cy="343862"/>
        </a:xfrm>
        <a:prstGeom prst="rect">
          <a:avLst/>
        </a:prstGeom>
        <a:solidFill>
          <a:schemeClr val="accent5">
            <a:shade val="90000"/>
            <a:hueOff val="0"/>
            <a:satOff val="0"/>
            <a:lumOff val="0"/>
            <a:alphaOff val="0"/>
          </a:schemeClr>
        </a:solidFill>
        <a:ln>
          <a:noFill/>
        </a:ln>
        <a:effectLst/>
        <a:scene3d>
          <a:camera prst="orthographicFront"/>
          <a:lightRig rig="threePt" dir="t">
            <a:rot lat="0" lon="0" rev="7500000"/>
          </a:lightRig>
        </a:scene3d>
        <a:sp3d prstMaterial="plastic">
          <a:bevelT w="127000" h="25400" prst="relaxedInset"/>
          <a:bevelB w="88900" h="121750" prst="angle"/>
        </a:sp3d>
      </dsp:spPr>
      <dsp:style>
        <a:lnRef idx="0">
          <a:scrgbClr r="0" g="0" b="0"/>
        </a:lnRef>
        <a:fillRef idx="1">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55212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uz-Cyrl-UZ" sz="2300" kern="1200" dirty="0" smtClean="0"/>
            <a:t>Мева маҳсулотларининг микроорганизмлар билан зарарланиши турли хил омилларга боғлиқ. Улардан маҳсулотнинг биологик хусусиятлари, қишлоқ хўжалик ишлаб чиқариш ва микробиологик характерига эга омиллар асосийлари ҳисобланади.</a:t>
          </a:r>
          <a:endParaRPr lang="ru-RU" sz="2300" kern="1200" dirty="0" smtClean="0"/>
        </a:p>
        <a:p>
          <a:pPr lvl="0" algn="l" defTabSz="1022350">
            <a:lnSpc>
              <a:spcPct val="90000"/>
            </a:lnSpc>
            <a:spcBef>
              <a:spcPct val="0"/>
            </a:spcBef>
            <a:spcAft>
              <a:spcPct val="35000"/>
            </a:spcAft>
          </a:pPr>
          <a:r>
            <a:rPr lang="uz-Cyrl-UZ" sz="2300" kern="1200" dirty="0" smtClean="0"/>
            <a:t>Маҳсулотларнинг микроорганизмлар билан заҳарланиши уларнинг ўлчамларига ва анатомик тузилишига боғлиқ. Одатда ўлчами катта ва жуда кичик бўлган мевалар микроорганизмлар билан тез зарарланади. Битта мева турли қисмларининг микроорганизмларга чидамлилиги ҳар хил.</a:t>
          </a:r>
          <a:endParaRPr lang="ru-RU" sz="2300" kern="1200" dirty="0">
            <a:latin typeface="Times New Roman" pitchFamily="18" charset="0"/>
            <a:cs typeface="Times New Roman" pitchFamily="18" charset="0"/>
          </a:endParaRPr>
        </a:p>
      </dsp:txBody>
      <dsp:txXfrm>
        <a:off x="173400" y="173400"/>
        <a:ext cx="8654356" cy="32053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89908"/>
          <a:ext cx="9001156" cy="64759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a:lnSpc>
              <a:spcPct val="90000"/>
            </a:lnSpc>
            <a:spcBef>
              <a:spcPct val="0"/>
            </a:spcBef>
            <a:spcAft>
              <a:spcPct val="35000"/>
            </a:spcAft>
          </a:pPr>
          <a:r>
            <a:rPr lang="uz-Cyrl-UZ" sz="2700" b="1" kern="1200" dirty="0" smtClean="0"/>
            <a:t>Уруғли меваларни омборхоналарда сақлаш тартиби.</a:t>
          </a:r>
          <a:endParaRPr lang="ru-RU" sz="2700" kern="1200" dirty="0">
            <a:latin typeface="Times New Roman" pitchFamily="18" charset="0"/>
            <a:cs typeface="Times New Roman" pitchFamily="18" charset="0"/>
          </a:endParaRPr>
        </a:p>
      </dsp:txBody>
      <dsp:txXfrm>
        <a:off x="31613" y="121521"/>
        <a:ext cx="8937930" cy="584369"/>
      </dsp:txXfrm>
    </dsp:sp>
    <dsp:sp modelId="{3102073A-0B37-4EE7-9FB6-C679253A425E}">
      <dsp:nvSpPr>
        <dsp:cNvPr id="0" name=""/>
        <dsp:cNvSpPr/>
      </dsp:nvSpPr>
      <dsp:spPr>
        <a:xfrm>
          <a:off x="0" y="751367"/>
          <a:ext cx="9001156" cy="3073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4290" rIns="192024" bIns="34290" numCol="1" spcCol="1270" anchor="t" anchorCtr="0">
          <a:noAutofit/>
        </a:bodyPr>
        <a:lstStyle/>
        <a:p>
          <a:pPr marL="228600" lvl="1" indent="-228600" algn="just" defTabSz="933450">
            <a:lnSpc>
              <a:spcPct val="90000"/>
            </a:lnSpc>
            <a:spcBef>
              <a:spcPct val="0"/>
            </a:spcBef>
            <a:spcAft>
              <a:spcPct val="20000"/>
            </a:spcAft>
            <a:buChar char="••"/>
          </a:pPr>
          <a:r>
            <a:rPr lang="uz-Cyrl-UZ" sz="2100" kern="1200" smtClean="0"/>
            <a:t>Беҳини сақлашга чидамли навларини 1 йилгача сақлаш мумкин. Беҳи уруғли мевалар ичида сақлашга энг чидамли маҳсулот бўлсада,  уни узишда ва яшикларга жойлашда эҳтиёткорлик билан ишлаш талаб этилади.</a:t>
          </a:r>
          <a:endParaRPr lang="ru-RU" sz="2100" kern="1200" dirty="0">
            <a:latin typeface="Times New Roman" pitchFamily="18" charset="0"/>
            <a:cs typeface="Times New Roman" pitchFamily="18" charset="0"/>
          </a:endParaRPr>
        </a:p>
        <a:p>
          <a:pPr marL="228600" lvl="1" indent="-228600" algn="just" defTabSz="933450">
            <a:lnSpc>
              <a:spcPct val="90000"/>
            </a:lnSpc>
            <a:spcBef>
              <a:spcPct val="0"/>
            </a:spcBef>
            <a:spcAft>
              <a:spcPct val="20000"/>
            </a:spcAft>
            <a:buChar char="••"/>
          </a:pPr>
          <a:r>
            <a:rPr lang="uz-Cyrl-UZ" sz="2100" kern="1200" dirty="0" smtClean="0"/>
            <a:t>Ҳаво ҳарорати 0+1,0 даража, нисбий намлик 85-90 фоиз бўлган ҳолда сақланган беҳидаги кимёвий ўзгаришлар секинлашади. Бундай шароитда у секинроқ пишади. Ҳароратнинг тез-тез ўзгариб туришига йўл қўйиб бўлмайди, чунки мева ҳаво таъсирида тез пишиб қолиши мумкин. Бундай маҳсулотни узоқ вақтга тутиб бўлмайди. Сақлаш даврида мевалар вақти-вақти билан кўздан кечириб турилади. </a:t>
          </a:r>
          <a:endParaRPr lang="ru-RU" sz="2100" kern="1200" dirty="0"/>
        </a:p>
      </dsp:txBody>
      <dsp:txXfrm>
        <a:off x="0" y="751367"/>
        <a:ext cx="9001156" cy="30739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84759"/>
          <a:ext cx="6588224" cy="575639"/>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it-IT" sz="2400" b="1" kern="1200" dirty="0" smtClean="0"/>
            <a:t>Олмани сақлаш технологияси</a:t>
          </a:r>
          <a:r>
            <a:rPr lang="uz-Cyrl-UZ" sz="2400" b="1" kern="1200" dirty="0" smtClean="0"/>
            <a:t>.</a:t>
          </a:r>
          <a:endParaRPr lang="ru-RU" sz="2400" kern="1200" dirty="0">
            <a:latin typeface="Times New Roman" pitchFamily="18" charset="0"/>
            <a:cs typeface="Times New Roman" pitchFamily="18" charset="0"/>
          </a:endParaRPr>
        </a:p>
      </dsp:txBody>
      <dsp:txXfrm>
        <a:off x="28100" y="112859"/>
        <a:ext cx="6532024" cy="519439"/>
      </dsp:txXfrm>
    </dsp:sp>
    <dsp:sp modelId="{3102073A-0B37-4EE7-9FB6-C679253A425E}">
      <dsp:nvSpPr>
        <dsp:cNvPr id="0" name=""/>
        <dsp:cNvSpPr/>
      </dsp:nvSpPr>
      <dsp:spPr>
        <a:xfrm>
          <a:off x="0" y="660399"/>
          <a:ext cx="6588224" cy="5564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9176" tIns="30480" rIns="170688" bIns="30480" numCol="1" spcCol="1270" anchor="t" anchorCtr="0">
          <a:noAutofit/>
        </a:bodyPr>
        <a:lstStyle/>
        <a:p>
          <a:pPr marL="171450" lvl="1" indent="-171450" algn="just" defTabSz="844550">
            <a:lnSpc>
              <a:spcPct val="90000"/>
            </a:lnSpc>
            <a:spcBef>
              <a:spcPct val="0"/>
            </a:spcBef>
            <a:spcAft>
              <a:spcPct val="20000"/>
            </a:spcAft>
            <a:buChar char="••"/>
          </a:pPr>
          <a:r>
            <a:rPr lang="uz-Cyrl-UZ" sz="1900" kern="1200" dirty="0" smtClean="0"/>
            <a:t>Олманинг сақлашга чидамлилиги уни сақлашда пишиб етилиш хусусияти билан аниқланади. Олманинг эртапишар навлари кам муддатга, кечки навлари эса 7–8 ойгача сақланиши мумкин. Олма сақлаш учун яшикларга жойлаштирилади. Бунда олма қоғозга ўралса яхши сақланади. Олма яшикларга жойлаштирилганда улар орасига қоғоз ёки қиринди солинса ҳам бўлади.</a:t>
          </a:r>
          <a:endParaRPr lang="ru-RU" sz="1900" kern="1200" dirty="0">
            <a:latin typeface="Times New Roman" pitchFamily="18" charset="0"/>
            <a:cs typeface="Times New Roman" pitchFamily="18" charset="0"/>
          </a:endParaRPr>
        </a:p>
        <a:p>
          <a:pPr marL="171450" lvl="1" indent="-171450" algn="just" defTabSz="844550">
            <a:lnSpc>
              <a:spcPct val="90000"/>
            </a:lnSpc>
            <a:spcBef>
              <a:spcPct val="0"/>
            </a:spcBef>
            <a:spcAft>
              <a:spcPct val="20000"/>
            </a:spcAft>
            <a:buChar char="••"/>
          </a:pPr>
          <a:r>
            <a:rPr lang="uz-Cyrl-UZ" sz="1900" kern="1200" smtClean="0"/>
            <a:t>Яшиклар омборга девор томондан 25–30 см, яшиклар орасида икки метрли йўл қолдирилиб жойлаштирилади. Бир тахда 7–8 та яшик бўлади. энг юқоридаги яшик билан омбор шипининг орасида 50–60 см қолиши керак.</a:t>
          </a:r>
          <a:endParaRPr lang="ru-RU" sz="1900" kern="1200"/>
        </a:p>
        <a:p>
          <a:pPr marL="171450" lvl="1" indent="-171450" algn="just" defTabSz="844550">
            <a:lnSpc>
              <a:spcPct val="90000"/>
            </a:lnSpc>
            <a:spcBef>
              <a:spcPct val="0"/>
            </a:spcBef>
            <a:spcAft>
              <a:spcPct val="20000"/>
            </a:spcAft>
            <a:buChar char="••"/>
          </a:pPr>
          <a:r>
            <a:rPr lang="uz-Cyrl-UZ" sz="1900" kern="1200" dirty="0" smtClean="0"/>
            <a:t>Олма солинган яшиклар тахларга шахмат усулида учтадан ва жуфт-жуфт қилиб жойлаштирилади. Тахларга нави, сорти, сифати, катта-кичиклиги бир хил бўлган маҳсулот жойланган яшиклар териб қўйилади. Шуни таъкидлаб ўтиш керакки, унча пишмаган олма паст ҳароратда пишиб етилмайди, акс ҳолда улар қаттиқлашиб, таъми ва хушбўйлиги ўзгармайди. Шу сабабли, омборда ҳавонинг ҳароратини олманинг пишганлигига қараб ўзгартириб туриш лозим.</a:t>
          </a:r>
          <a:endParaRPr lang="ru-RU" sz="1900" kern="1200" dirty="0"/>
        </a:p>
      </dsp:txBody>
      <dsp:txXfrm>
        <a:off x="0" y="660399"/>
        <a:ext cx="6588224" cy="55641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92814"/>
          <a:ext cx="9001156" cy="67158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uz-Cyrl-UZ" sz="2800" b="1" kern="1200" dirty="0" smtClean="0"/>
            <a:t>Олма меваларини сақлашнинг халқ усуллари</a:t>
          </a:r>
          <a:endParaRPr lang="ru-RU" sz="2800" kern="1200" dirty="0">
            <a:latin typeface="Times New Roman" pitchFamily="18" charset="0"/>
            <a:cs typeface="Times New Roman" pitchFamily="18" charset="0"/>
          </a:endParaRPr>
        </a:p>
      </dsp:txBody>
      <dsp:txXfrm>
        <a:off x="32784" y="125598"/>
        <a:ext cx="8935588" cy="606012"/>
      </dsp:txXfrm>
    </dsp:sp>
    <dsp:sp modelId="{3102073A-0B37-4EE7-9FB6-C679253A425E}">
      <dsp:nvSpPr>
        <dsp:cNvPr id="0" name=""/>
        <dsp:cNvSpPr/>
      </dsp:nvSpPr>
      <dsp:spPr>
        <a:xfrm>
          <a:off x="0" y="697848"/>
          <a:ext cx="9001156" cy="3071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5560" rIns="199136" bIns="35560" numCol="1" spcCol="1270" anchor="t" anchorCtr="0">
          <a:noAutofit/>
        </a:bodyPr>
        <a:lstStyle/>
        <a:p>
          <a:pPr marL="228600" lvl="1" indent="-228600" algn="just" defTabSz="977900">
            <a:lnSpc>
              <a:spcPct val="90000"/>
            </a:lnSpc>
            <a:spcBef>
              <a:spcPct val="0"/>
            </a:spcBef>
            <a:spcAft>
              <a:spcPct val="20000"/>
            </a:spcAft>
            <a:buChar char="••"/>
          </a:pPr>
          <a:r>
            <a:rPr lang="uz-Cyrl-UZ" sz="2200" kern="1200" smtClean="0"/>
            <a:t>Тошкент вилоятида олма сақлашнинг кенг тарқалган усулларидан бири -қумда сақлаш ҳисобланади. </a:t>
          </a:r>
          <a:endParaRPr lang="ru-RU" sz="2200" kern="1200" dirty="0">
            <a:latin typeface="Times New Roman" pitchFamily="18" charset="0"/>
            <a:cs typeface="Times New Roman" pitchFamily="18" charset="0"/>
          </a:endParaRPr>
        </a:p>
        <a:p>
          <a:pPr marL="228600" lvl="1" indent="-228600" algn="l" defTabSz="977900">
            <a:lnSpc>
              <a:spcPct val="90000"/>
            </a:lnSpc>
            <a:spcBef>
              <a:spcPct val="0"/>
            </a:spcBef>
            <a:spcAft>
              <a:spcPct val="20000"/>
            </a:spcAft>
            <a:buChar char="••"/>
          </a:pPr>
          <a:r>
            <a:rPr lang="uz-Cyrl-UZ" sz="2200" kern="1200" dirty="0" smtClean="0"/>
            <a:t>Бунинг учун қути тубига юпқа (3-4 сантиметр) қалинликда дарё қуми сепилади, сўнг бир қатор олма мевалари терилади ва хокозо.</a:t>
          </a:r>
          <a:endParaRPr lang="ru-RU" sz="2200" kern="1200" dirty="0"/>
        </a:p>
        <a:p>
          <a:pPr marL="228600" lvl="1" indent="-228600" algn="l" defTabSz="977900">
            <a:lnSpc>
              <a:spcPct val="90000"/>
            </a:lnSpc>
            <a:spcBef>
              <a:spcPct val="0"/>
            </a:spcBef>
            <a:spcAft>
              <a:spcPct val="20000"/>
            </a:spcAft>
            <a:buChar char="••"/>
          </a:pPr>
          <a:r>
            <a:rPr lang="uz-Cyrl-UZ" sz="2200" kern="1200" dirty="0" smtClean="0"/>
            <a:t>Қум тупроқ ва бошқа нарсалардан тоза бўлиши ва 30 фоиз намликкача қуритилган бўлиши керак. Шу тарзда олма март ойигача сақланади.</a:t>
          </a:r>
          <a:endParaRPr lang="ru-RU" sz="2200" kern="1200" dirty="0"/>
        </a:p>
        <a:p>
          <a:pPr marL="228600" lvl="1" indent="-228600" algn="l" defTabSz="977900">
            <a:lnSpc>
              <a:spcPct val="90000"/>
            </a:lnSpc>
            <a:spcBef>
              <a:spcPct val="0"/>
            </a:spcBef>
            <a:spcAft>
              <a:spcPct val="20000"/>
            </a:spcAft>
            <a:buChar char="••"/>
          </a:pPr>
          <a:r>
            <a:rPr lang="uz-Cyrl-UZ" sz="2200" kern="1200" dirty="0" smtClean="0"/>
            <a:t>Баъзида сақлаш учун майда ёғоч пайраҳалардан фойдаланилади. Уларнинг намлиги 12 фоиздан юқори бўлмаслиги керак.</a:t>
          </a:r>
          <a:endParaRPr lang="ru-RU" sz="2200" kern="1200" dirty="0"/>
        </a:p>
      </dsp:txBody>
      <dsp:txXfrm>
        <a:off x="0" y="697848"/>
        <a:ext cx="9001156" cy="30718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88357"/>
          <a:ext cx="6444208" cy="67158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uz-Cyrl-UZ" sz="2800" b="1" kern="1200" dirty="0" smtClean="0"/>
            <a:t>Нокни сақлаш технологияси.</a:t>
          </a:r>
          <a:endParaRPr lang="ru-RU" sz="2800" kern="1200" dirty="0">
            <a:latin typeface="Times New Roman" pitchFamily="18" charset="0"/>
            <a:cs typeface="Times New Roman" pitchFamily="18" charset="0"/>
          </a:endParaRPr>
        </a:p>
      </dsp:txBody>
      <dsp:txXfrm>
        <a:off x="32784" y="221141"/>
        <a:ext cx="6378640" cy="606012"/>
      </dsp:txXfrm>
    </dsp:sp>
    <dsp:sp modelId="{3102073A-0B37-4EE7-9FB6-C679253A425E}">
      <dsp:nvSpPr>
        <dsp:cNvPr id="0" name=""/>
        <dsp:cNvSpPr/>
      </dsp:nvSpPr>
      <dsp:spPr>
        <a:xfrm>
          <a:off x="0" y="859937"/>
          <a:ext cx="6444208" cy="521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4604" tIns="35560" rIns="199136" bIns="35560" numCol="1" spcCol="1270" anchor="t" anchorCtr="0">
          <a:noAutofit/>
        </a:bodyPr>
        <a:lstStyle/>
        <a:p>
          <a:pPr marL="228600" lvl="1" indent="-228600" algn="just" defTabSz="977900">
            <a:lnSpc>
              <a:spcPct val="90000"/>
            </a:lnSpc>
            <a:spcBef>
              <a:spcPct val="0"/>
            </a:spcBef>
            <a:spcAft>
              <a:spcPct val="20000"/>
            </a:spcAft>
            <a:buChar char="••"/>
          </a:pPr>
          <a:r>
            <a:rPr lang="uz-Cyrl-UZ" sz="2200" kern="1200" dirty="0" smtClean="0"/>
            <a:t>Нокнинг сақлашга чидамли навларини 4–5 ой, кузги навларини эса 1,5–2 ой сақласа бўлади. Нок олмага нисбатан тез уриниб қолади, шу сабабли уни узишда ва яшикларга жойлашда эҳтиёткорлик билан ишлаш талаб қилинади.</a:t>
          </a:r>
          <a:endParaRPr lang="ru-RU" sz="2200" kern="1200" dirty="0">
            <a:latin typeface="Times New Roman" pitchFamily="18" charset="0"/>
            <a:cs typeface="Times New Roman" pitchFamily="18" charset="0"/>
          </a:endParaRPr>
        </a:p>
        <a:p>
          <a:pPr marL="228600" lvl="1" indent="-228600" algn="just" defTabSz="977900">
            <a:lnSpc>
              <a:spcPct val="90000"/>
            </a:lnSpc>
            <a:spcBef>
              <a:spcPct val="0"/>
            </a:spcBef>
            <a:spcAft>
              <a:spcPct val="20000"/>
            </a:spcAft>
            <a:buChar char="••"/>
          </a:pPr>
          <a:r>
            <a:rPr lang="uz-Cyrl-UZ" sz="2200" kern="1200" smtClean="0"/>
            <a:t>Нок одатда пишиб етилиш олдидан узилиб, тоза ва қуруқ яшикларга жойлаштирилади. Яшиклар тагига қоғоз ёйиб қўйилади, қоғознинг иккинчи учи нокнинг устига ёпилади. Қоғоз устига қиринди сепилади ёки картон ёпилади. Нокни шахмат усулида жойлаштириб қатор орасига қиринди сепиш ҳам мумкин. Яшиклар худди олма сингари тахт қилиб қўйилади.</a:t>
          </a:r>
          <a:endParaRPr lang="ru-RU" sz="2200" kern="1200"/>
        </a:p>
        <a:p>
          <a:pPr marL="228600" lvl="1" indent="-228600" algn="just" defTabSz="977900">
            <a:lnSpc>
              <a:spcPct val="90000"/>
            </a:lnSpc>
            <a:spcBef>
              <a:spcPct val="0"/>
            </a:spcBef>
            <a:spcAft>
              <a:spcPct val="20000"/>
            </a:spcAft>
            <a:buChar char="••"/>
          </a:pPr>
          <a:r>
            <a:rPr lang="uz-Cyrl-UZ" sz="2200" kern="1200" dirty="0" smtClean="0"/>
            <a:t>Газ муҳити бошқарилиб туриладиган омборларда нок 300–350 килограммли контейнерларда сақланади.</a:t>
          </a:r>
          <a:endParaRPr lang="ru-RU" sz="2200" kern="1200" dirty="0"/>
        </a:p>
      </dsp:txBody>
      <dsp:txXfrm>
        <a:off x="0" y="859937"/>
        <a:ext cx="6444208" cy="5216400"/>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92771C-A03D-4399-8509-8D92DAA3F8AA}" type="slidenum">
              <a:rPr lang="ru-RU" smtClean="0"/>
              <a:pPr/>
              <a:t>‹#›</a:t>
            </a:fld>
            <a:endParaRPr lang="ru-RU"/>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47587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1135860510"/>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57968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6698896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38692560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30349248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17554036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F8A1087-E877-44D8-9593-F75835DBB817}" type="slidenum">
              <a:rPr lang="ru-RU" smtClean="0"/>
              <a:pPr/>
              <a:t>‹#›</a:t>
            </a:fld>
            <a:endParaRPr lang="ru-RU"/>
          </a:p>
        </p:txBody>
      </p:sp>
    </p:spTree>
    <p:extLst>
      <p:ext uri="{BB962C8B-B14F-4D97-AF65-F5344CB8AC3E}">
        <p14:creationId xmlns:p14="http://schemas.microsoft.com/office/powerpoint/2010/main" val="3403447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254215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113978787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233152996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9" name="Picture 8" descr="S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7192771C-A03D-4399-8509-8D92DAA3F8AA}" type="slidenum">
              <a:rPr lang="ru-RU" smtClean="0"/>
              <a:pPr/>
              <a:t>‹#›</a:t>
            </a:fld>
            <a:endParaRPr lang="ru-RU"/>
          </a:p>
        </p:txBody>
      </p:sp>
      <p:cxnSp>
        <p:nvCxnSpPr>
          <p:cNvPr id="15" name="Straight Connector 14"/>
          <p:cNvCxnSpPr/>
          <p:nvPr/>
        </p:nvCxnSpPr>
        <p:spPr>
          <a:xfrm>
            <a:off x="2019825" y="3471329"/>
            <a:ext cx="511308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5477144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3119508438"/>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cxnSp>
        <p:nvCxnSpPr>
          <p:cNvPr id="31" name="Straight Connector 30"/>
          <p:cNvCxnSpPr/>
          <p:nvPr/>
        </p:nvCxnSpPr>
        <p:spPr>
          <a:xfrm>
            <a:off x="1278466" y="3599392"/>
            <a:ext cx="6595533"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24195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957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22151079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cxnSp>
        <p:nvCxnSpPr>
          <p:cNvPr id="41" name="Straight Connector 40"/>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7211214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cxnSp>
        <p:nvCxnSpPr>
          <p:cNvPr id="14" name="Straight Connector 13"/>
          <p:cNvCxnSpPr/>
          <p:nvPr/>
        </p:nvCxnSpPr>
        <p:spPr>
          <a:xfrm>
            <a:off x="1278466" y="235467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59317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280307127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cxnSp>
        <p:nvCxnSpPr>
          <p:cNvPr id="16" name="Straight Connector 15"/>
          <p:cNvCxnSpPr/>
          <p:nvPr/>
        </p:nvCxnSpPr>
        <p:spPr>
          <a:xfrm>
            <a:off x="1278466" y="2912533"/>
            <a:ext cx="233359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18656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218221"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168944522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240131583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5" y="4140199"/>
            <a:ext cx="66064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927630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8270554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35263342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4"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217776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1"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9" y="3429000"/>
            <a:ext cx="6606421"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952965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cxnSp>
        <p:nvCxnSpPr>
          <p:cNvPr id="14" name="Straight Connector 13"/>
          <p:cNvCxnSpPr/>
          <p:nvPr/>
        </p:nvCxnSpPr>
        <p:spPr>
          <a:xfrm>
            <a:off x="1278466" y="2354670"/>
            <a:ext cx="6606424"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324120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cxnSp>
        <p:nvCxnSpPr>
          <p:cNvPr id="14" name="Straight Connector 13"/>
          <p:cNvCxnSpPr/>
          <p:nvPr/>
        </p:nvCxnSpPr>
        <p:spPr>
          <a:xfrm>
            <a:off x="6245512" y="906873"/>
            <a:ext cx="0" cy="4968993"/>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893942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7192771C-A03D-4399-8509-8D92DAA3F8AA}" type="slidenum">
              <a:rPr lang="ru-RU" smtClean="0"/>
              <a:pPr/>
              <a:t>‹#›</a:t>
            </a:fld>
            <a:endParaRPr lang="ru-RU"/>
          </a:p>
        </p:txBody>
      </p:sp>
    </p:spTree>
    <p:extLst>
      <p:ext uri="{BB962C8B-B14F-4D97-AF65-F5344CB8AC3E}">
        <p14:creationId xmlns:p14="http://schemas.microsoft.com/office/powerpoint/2010/main" val="210782401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2194145573"/>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27F76EB0-210D-48B5-BAAA-3A0B258750EE}" type="slidenum">
              <a:rPr lang="ru-RU" smtClean="0"/>
              <a:pPr/>
              <a:t>‹#›</a:t>
            </a:fld>
            <a:endParaRPr lang="ru-RU"/>
          </a:p>
        </p:txBody>
      </p:sp>
    </p:spTree>
    <p:extLst>
      <p:ext uri="{BB962C8B-B14F-4D97-AF65-F5344CB8AC3E}">
        <p14:creationId xmlns:p14="http://schemas.microsoft.com/office/powerpoint/2010/main" val="397906532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308162609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336855402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194141244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191899294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spTree>
    <p:extLst>
      <p:ext uri="{BB962C8B-B14F-4D97-AF65-F5344CB8AC3E}">
        <p14:creationId xmlns:p14="http://schemas.microsoft.com/office/powerpoint/2010/main" val="106065901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17879316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144011596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FD1E746-E96A-4797-99D3-A8B269C4B7A1}" type="slidenum">
              <a:rPr lang="ru-RU" smtClean="0"/>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8947569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126180626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7339396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256379254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310681405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93068127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016536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92886431"/>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2008690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815378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920071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798515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14450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2169732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752711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9702715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6/6/2018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428086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7192771C-A03D-4399-8509-8D92DAA3F8AA}" type="slidenum">
              <a:rPr lang="ru-RU" smtClean="0"/>
              <a:pPr/>
              <a:t>‹#›</a:t>
            </a:fld>
            <a:endParaRPr lang="ru-RU"/>
          </a:p>
        </p:txBody>
      </p:sp>
    </p:spTree>
    <p:extLst>
      <p:ext uri="{BB962C8B-B14F-4D97-AF65-F5344CB8AC3E}">
        <p14:creationId xmlns:p14="http://schemas.microsoft.com/office/powerpoint/2010/main" val="321003606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1066956887"/>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27F76EB0-210D-48B5-BAAA-3A0B258750EE}" type="slidenum">
              <a:rPr lang="ru-RU" smtClean="0"/>
              <a:pPr/>
              <a:t>‹#›</a:t>
            </a:fld>
            <a:endParaRPr lang="ru-RU"/>
          </a:p>
        </p:txBody>
      </p:sp>
    </p:spTree>
    <p:extLst>
      <p:ext uri="{BB962C8B-B14F-4D97-AF65-F5344CB8AC3E}">
        <p14:creationId xmlns:p14="http://schemas.microsoft.com/office/powerpoint/2010/main" val="54450582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2"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3" name="Slide Number Placeholder 5"/>
          <p:cNvSpPr>
            <a:spLocks noGrp="1"/>
          </p:cNvSpPr>
          <p:nvPr>
            <p:ph type="sldNum" sz="quarter" idx="12"/>
          </p:nvPr>
        </p:nvSpPr>
        <p:spPr>
          <a:xfrm>
            <a:off x="511228" y="787783"/>
            <a:ext cx="584978" cy="365125"/>
          </a:xfrm>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290255752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30379445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355475726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995434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spTree>
    <p:extLst>
      <p:ext uri="{BB962C8B-B14F-4D97-AF65-F5344CB8AC3E}">
        <p14:creationId xmlns:p14="http://schemas.microsoft.com/office/powerpoint/2010/main" val="417802904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68836036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176680545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7FD1E746-E96A-4797-99D3-A8B269C4B7A1}" type="slidenum">
              <a:rPr lang="ru-RU" smtClean="0"/>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84556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191225924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1463158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269638775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386094676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3862206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18"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slideLayout" Target="../slideLayouts/slideLayout61.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19" Type="http://schemas.openxmlformats.org/officeDocument/2006/relationships/image" Target="../media/image7.png"/><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theme" Target="../theme/theme6.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9.pn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7.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slideLayout" Target="../slideLayouts/slideLayout101.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slideLayout" Target="../slideLayouts/slideLayout100.xml"/><Relationship Id="rId17" Type="http://schemas.openxmlformats.org/officeDocument/2006/relationships/theme" Target="../theme/theme8.xml"/><Relationship Id="rId2" Type="http://schemas.openxmlformats.org/officeDocument/2006/relationships/slideLayout" Target="../slideLayouts/slideLayout90.xml"/><Relationship Id="rId16" Type="http://schemas.openxmlformats.org/officeDocument/2006/relationships/slideLayout" Target="../slideLayouts/slideLayout104.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5" Type="http://schemas.openxmlformats.org/officeDocument/2006/relationships/slideLayout" Target="../slideLayouts/slideLayout10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 Id="rId14" Type="http://schemas.openxmlformats.org/officeDocument/2006/relationships/slideLayout" Target="../slideLayouts/slideLayout10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FD1E746-E96A-4797-99D3-A8B269C4B7A1}" type="slidenum">
              <a:rPr lang="ru-RU" smtClean="0"/>
              <a:pPr/>
              <a:t>‹#›</a:t>
            </a:fld>
            <a:endParaRPr lang="ru-RU"/>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6562927"/>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S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1120710876"/>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 id="2147483850" r:id="rId13"/>
    <p:sldLayoutId id="2147483851" r:id="rId14"/>
    <p:sldLayoutId id="2147483852" r:id="rId15"/>
    <p:sldLayoutId id="2147483853" r:id="rId16"/>
    <p:sldLayoutId id="2147483854"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613194335"/>
      </p:ext>
    </p:extLst>
  </p:cSld>
  <p:clrMap bg1="lt1" tx1="dk1" bg2="lt2" tx2="dk2" accent1="accent1" accent2="accent2" accent3="accent3" accent4="accent4" accent5="accent5" accent6="accent6" hlink="hlink" folHlink="folHlink"/>
  <p:sldLayoutIdLst>
    <p:sldLayoutId id="2147483873" r:id="rId1"/>
    <p:sldLayoutId id="2147483874" r:id="rId2"/>
    <p:sldLayoutId id="2147483875" r:id="rId3"/>
    <p:sldLayoutId id="2147483876" r:id="rId4"/>
    <p:sldLayoutId id="2147483877" r:id="rId5"/>
    <p:sldLayoutId id="2147483878" r:id="rId6"/>
    <p:sldLayoutId id="2147483879" r:id="rId7"/>
    <p:sldLayoutId id="2147483880" r:id="rId8"/>
    <p:sldLayoutId id="2147483881" r:id="rId9"/>
    <p:sldLayoutId id="2147483882" r:id="rId10"/>
    <p:sldLayoutId id="2147483883" r:id="rId11"/>
    <p:sldLayoutId id="2147483884" r:id="rId12"/>
    <p:sldLayoutId id="2147483885" r:id="rId13"/>
    <p:sldLayoutId id="2147483886" r:id="rId14"/>
    <p:sldLayoutId id="2147483887" r:id="rId15"/>
    <p:sldLayoutId id="2147483888"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pic>
        <p:nvPicPr>
          <p:cNvPr id="7" name="Рисунок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84346899"/>
      </p:ext>
    </p:extLst>
  </p:cSld>
  <p:clrMap bg1="dk1" tx1="lt1" bg2="dk2" tx2="lt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04"/>
            <a:ext cx="1952272" cy="6853049"/>
            <a:chOff x="6627813" y="195650"/>
            <a:chExt cx="1952625" cy="5678101"/>
          </a:xfrm>
        </p:grpSpPr>
        <p:sp>
          <p:nvSpPr>
            <p:cNvPr id="50" name="Freeform 27"/>
            <p:cNvSpPr/>
            <p:nvPr/>
          </p:nvSpPr>
          <p:spPr bwMode="auto">
            <a:xfrm>
              <a:off x="6627813" y="19565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93102444"/>
      </p:ext>
    </p:extLst>
  </p:cSld>
  <p:clrMap bg1="lt1" tx1="dk1" bg2="lt2" tx2="dk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 id="2147483913" r:id="rId12"/>
    <p:sldLayoutId id="2147483914" r:id="rId13"/>
    <p:sldLayoutId id="2147483915" r:id="rId14"/>
    <p:sldLayoutId id="2147483916" r:id="rId15"/>
    <p:sldLayoutId id="2147483917"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9.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0.jpeg"/><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Layout" Target="../diagrams/layout3.xml"/><Relationship Id="rId7" Type="http://schemas.openxmlformats.org/officeDocument/2006/relationships/image" Target="../media/image21.jpeg"/><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Layout" Target="../diagrams/layout4.xml"/><Relationship Id="rId7" Type="http://schemas.openxmlformats.org/officeDocument/2006/relationships/image" Target="../media/image23.jpeg"/><Relationship Id="rId2" Type="http://schemas.openxmlformats.org/officeDocument/2006/relationships/diagramData" Target="../diagrams/data4.xml"/><Relationship Id="rId1" Type="http://schemas.openxmlformats.org/officeDocument/2006/relationships/slideLayout" Target="../slideLayouts/slideLayout2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 Id="rId9" Type="http://schemas.openxmlformats.org/officeDocument/2006/relationships/image" Target="../media/image2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diagramLayout" Target="../diagrams/layout5.xml"/><Relationship Id="rId7" Type="http://schemas.openxmlformats.org/officeDocument/2006/relationships/image" Target="../media/image26.jpeg"/><Relationship Id="rId2" Type="http://schemas.openxmlformats.org/officeDocument/2006/relationships/diagramData" Target="../diagrams/data5.xml"/><Relationship Id="rId1" Type="http://schemas.openxmlformats.org/officeDocument/2006/relationships/slideLayout" Target="../slideLayouts/slideLayout2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diagramLayout" Target="../diagrams/layout6.xml"/><Relationship Id="rId7" Type="http://schemas.openxmlformats.org/officeDocument/2006/relationships/image" Target="../media/image28.jpeg"/><Relationship Id="rId2" Type="http://schemas.openxmlformats.org/officeDocument/2006/relationships/diagramData" Target="../diagrams/data6.xml"/><Relationship Id="rId1" Type="http://schemas.openxmlformats.org/officeDocument/2006/relationships/slideLayout" Target="../slideLayouts/slideLayout2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30.jpeg"/></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3.xml"/><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6.xml"/><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9.xml"/></Relationships>
</file>

<file path=ppt/slides/_rels/slide2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9.xml"/></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90.xml"/><Relationship Id="rId4" Type="http://schemas.openxmlformats.org/officeDocument/2006/relationships/image" Target="../media/image49.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57" name="Text Box 317"/>
          <p:cNvSpPr txBox="1">
            <a:spLocks noChangeArrowheads="1"/>
          </p:cNvSpPr>
          <p:nvPr/>
        </p:nvSpPr>
        <p:spPr bwMode="auto">
          <a:xfrm flipV="1">
            <a:off x="971550" y="3594100"/>
            <a:ext cx="7129463" cy="366713"/>
          </a:xfrm>
          <a:prstGeom prst="rect">
            <a:avLst/>
          </a:prstGeom>
          <a:noFill/>
          <a:ln w="9525">
            <a:noFill/>
            <a:miter lim="800000"/>
            <a:headEnd/>
            <a:tailEnd/>
          </a:ln>
          <a:effectLst/>
        </p:spPr>
        <p:txBody>
          <a:bodyPr rot="10800000">
            <a:spAutoFit/>
          </a:bodyPr>
          <a:lstStyle/>
          <a:p>
            <a:endParaRPr lang="ru-RU">
              <a:latin typeface="Time RomanUz" pitchFamily="2" charset="0"/>
            </a:endParaRPr>
          </a:p>
        </p:txBody>
      </p:sp>
      <p:sp>
        <p:nvSpPr>
          <p:cNvPr id="10565" name="Text Box 325"/>
          <p:cNvSpPr txBox="1">
            <a:spLocks noChangeArrowheads="1"/>
          </p:cNvSpPr>
          <p:nvPr/>
        </p:nvSpPr>
        <p:spPr bwMode="auto">
          <a:xfrm>
            <a:off x="0" y="980728"/>
            <a:ext cx="9143999" cy="1200329"/>
          </a:xfrm>
          <a:prstGeom prst="rect">
            <a:avLst/>
          </a:prstGeom>
          <a:noFill/>
          <a:ln w="9525">
            <a:noFill/>
            <a:miter lim="800000"/>
            <a:headEnd/>
            <a:tailEnd/>
          </a:ln>
          <a:effectLst/>
        </p:spPr>
        <p:txBody>
          <a:bodyPr wrap="square">
            <a:spAutoFit/>
          </a:bodyPr>
          <a:lstStyle/>
          <a:p>
            <a:pPr marL="342900" indent="-342900" algn="ctr"/>
            <a:r>
              <a:rPr lang="uz-Cyrl-UZ" sz="3200" b="1" smtClean="0">
                <a:solidFill>
                  <a:srgbClr val="0033CC"/>
                </a:solidFill>
                <a:latin typeface="Times New Roman" pitchFamily="18" charset="0"/>
              </a:rPr>
              <a:t>8-мавзу</a:t>
            </a:r>
            <a:r>
              <a:rPr lang="uz-Cyrl-UZ" sz="2800" b="1" dirty="0">
                <a:solidFill>
                  <a:srgbClr val="0033CC"/>
                </a:solidFill>
                <a:latin typeface="Times New Roman" pitchFamily="18" charset="0"/>
              </a:rPr>
              <a:t>. </a:t>
            </a:r>
            <a:r>
              <a:rPr lang="uz-Cyrl-UZ" sz="3600" b="1" dirty="0" smtClean="0">
                <a:solidFill>
                  <a:srgbClr val="0033CC"/>
                </a:solidFill>
                <a:latin typeface="Times New Roman" pitchFamily="18" charset="0"/>
              </a:rPr>
              <a:t>МЕВАЛАРНИ САҚЛАШ ТЕХНОЛОГИЯСИ</a:t>
            </a:r>
            <a:r>
              <a:rPr lang="uz-Cyrl-UZ" sz="2800" b="1" dirty="0" smtClean="0">
                <a:solidFill>
                  <a:srgbClr val="0033CC"/>
                </a:solidFill>
                <a:latin typeface="Times New Roman" pitchFamily="18" charset="0"/>
              </a:rPr>
              <a:t>.</a:t>
            </a:r>
            <a:endParaRPr lang="uz-Cyrl-UZ" sz="1400" b="1" i="1" dirty="0">
              <a:solidFill>
                <a:srgbClr val="00FFFF"/>
              </a:solidFill>
              <a:latin typeface="Arial" pitchFamily="34" charset="0"/>
            </a:endParaRPr>
          </a:p>
        </p:txBody>
      </p:sp>
      <p:pic>
        <p:nvPicPr>
          <p:cNvPr id="1026" name="Picture 2" descr="Картинки по запросу ФРУКТ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2647" y="2708920"/>
            <a:ext cx="3754463" cy="281398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ХРАНЕНИЕ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6013" y="2740699"/>
            <a:ext cx="3734990" cy="28012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856"/>
            <a:ext cx="7886700" cy="1325563"/>
          </a:xfrm>
        </p:spPr>
        <p:txBody>
          <a:bodyPr/>
          <a:lstStyle/>
          <a:p>
            <a:pPr algn="ctr"/>
            <a:r>
              <a:rPr lang="ru-RU" dirty="0" smtClean="0">
                <a:solidFill>
                  <a:srgbClr val="0033CC"/>
                </a:solidFill>
                <a:latin typeface="+mn-lt"/>
              </a:rPr>
              <a:t>Режа</a:t>
            </a:r>
            <a:endParaRPr lang="en-US" dirty="0">
              <a:solidFill>
                <a:srgbClr val="0033CC"/>
              </a:solidFill>
              <a:latin typeface="+mn-lt"/>
            </a:endParaRPr>
          </a:p>
        </p:txBody>
      </p:sp>
      <p:sp>
        <p:nvSpPr>
          <p:cNvPr id="1025" name="Rectangle 1"/>
          <p:cNvSpPr>
            <a:spLocks noChangeArrowheads="1"/>
          </p:cNvSpPr>
          <p:nvPr/>
        </p:nvSpPr>
        <p:spPr bwMode="auto">
          <a:xfrm>
            <a:off x="214314" y="1043438"/>
            <a:ext cx="885828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a:r>
              <a:rPr lang="uz-Cyrl-UZ" sz="2800" b="1" dirty="0" smtClean="0">
                <a:solidFill>
                  <a:srgbClr val="0000FF"/>
                </a:solidFill>
                <a:latin typeface="Times New Roman" pitchFamily="18" charset="0"/>
                <a:ea typeface="Calibri" pitchFamily="34" charset="0"/>
                <a:cs typeface="Times New Roman" pitchFamily="18" charset="0"/>
              </a:rPr>
              <a:t>1. Меваларни сифат кўрсаткичларига </a:t>
            </a:r>
            <a:r>
              <a:rPr lang="uz-Cyrl-UZ" sz="2800" b="1" dirty="0">
                <a:solidFill>
                  <a:srgbClr val="0000FF"/>
                </a:solidFill>
                <a:latin typeface="Times New Roman" pitchFamily="18" charset="0"/>
                <a:ea typeface="Calibri" pitchFamily="34" charset="0"/>
                <a:cs typeface="Times New Roman" pitchFamily="18" charset="0"/>
              </a:rPr>
              <a:t>қўйиладиган талаблар.</a:t>
            </a:r>
          </a:p>
          <a:p>
            <a:pPr indent="457200" algn="just"/>
            <a:r>
              <a:rPr lang="uz-Cyrl-UZ" sz="2800" b="1" dirty="0">
                <a:solidFill>
                  <a:srgbClr val="0000FF"/>
                </a:solidFill>
                <a:latin typeface="Times New Roman" pitchFamily="18" charset="0"/>
                <a:ea typeface="Calibri" pitchFamily="34" charset="0"/>
                <a:cs typeface="Times New Roman" pitchFamily="18" charset="0"/>
              </a:rPr>
              <a:t>2.	Сақлаш жараёнида мевалардаги ўзгаришлар.</a:t>
            </a:r>
          </a:p>
          <a:p>
            <a:pPr indent="457200" algn="just"/>
            <a:r>
              <a:rPr lang="uz-Cyrl-UZ" sz="2800" b="1" dirty="0">
                <a:solidFill>
                  <a:srgbClr val="0000FF"/>
                </a:solidFill>
                <a:latin typeface="Times New Roman" pitchFamily="18" charset="0"/>
                <a:ea typeface="Calibri" pitchFamily="34" charset="0"/>
                <a:cs typeface="Times New Roman" pitchFamily="18" charset="0"/>
              </a:rPr>
              <a:t>3.	Уруғли меваларни омборхоналарда сақлаш тартиби ва айрим меваларни сақлаш технологиялари</a:t>
            </a:r>
          </a:p>
          <a:p>
            <a:pPr indent="457200" algn="just"/>
            <a:r>
              <a:rPr lang="uz-Cyrl-UZ" sz="2800" b="1" dirty="0">
                <a:solidFill>
                  <a:srgbClr val="0000FF"/>
                </a:solidFill>
                <a:latin typeface="Times New Roman" pitchFamily="18" charset="0"/>
                <a:ea typeface="Calibri" pitchFamily="34" charset="0"/>
                <a:cs typeface="Times New Roman" pitchFamily="18" charset="0"/>
              </a:rPr>
              <a:t>4.	Мева физик хоссалари ва уларни  сақлашдаги ўзгаришлар</a:t>
            </a:r>
          </a:p>
          <a:p>
            <a:pPr indent="457200" algn="just" eaLnBrk="0" hangingPunct="0"/>
            <a:r>
              <a:rPr lang="uz-Cyrl-UZ" sz="2800" b="1" dirty="0" smtClean="0">
                <a:solidFill>
                  <a:srgbClr val="0000FF"/>
                </a:solidFill>
                <a:latin typeface="Times New Roman" pitchFamily="18" charset="0"/>
                <a:ea typeface="Calibri" pitchFamily="34" charset="0"/>
                <a:cs typeface="Times New Roman" pitchFamily="18" charset="0"/>
              </a:rPr>
              <a:t>	</a:t>
            </a:r>
            <a:endParaRPr lang="uz-Cyrl-UZ" sz="3600" dirty="0" smtClean="0">
              <a:solidFill>
                <a:srgbClr val="0000FF"/>
              </a:solidFill>
              <a:latin typeface="Arial" pitchFamily="34" charset="0"/>
            </a:endParaRPr>
          </a:p>
        </p:txBody>
      </p:sp>
    </p:spTree>
    <p:extLst>
      <p:ext uri="{BB962C8B-B14F-4D97-AF65-F5344CB8AC3E}">
        <p14:creationId xmlns:p14="http://schemas.microsoft.com/office/powerpoint/2010/main" val="212551477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164261" y="1003425"/>
            <a:ext cx="8929718" cy="3429023"/>
          </a:xfrm>
        </p:spPr>
        <p:style>
          <a:lnRef idx="3">
            <a:schemeClr val="lt1"/>
          </a:lnRef>
          <a:fillRef idx="1">
            <a:schemeClr val="accent4"/>
          </a:fillRef>
          <a:effectRef idx="1">
            <a:schemeClr val="accent4"/>
          </a:effectRef>
          <a:fontRef idx="minor">
            <a:schemeClr val="lt1"/>
          </a:fontRef>
        </p:style>
        <p:txBody>
          <a:bodyPr>
            <a:normAutofit fontScale="92500" lnSpcReduction="20000"/>
          </a:bodyPr>
          <a:lstStyle/>
          <a:p>
            <a:pPr marL="0" indent="371475" algn="just"/>
            <a:r>
              <a:rPr lang="uz-Cyrl-UZ" dirty="0">
                <a:latin typeface="Times New Roman" pitchFamily="18" charset="0"/>
                <a:cs typeface="Times New Roman" pitchFamily="18" charset="0"/>
              </a:rPr>
              <a:t>Мевашунос олимларнинг кўпсонли тажрибалари шуни кўрсатадики, мевали экинларнинг ёввойи аждодлари бир талай қимматли белгилар бўйича донор ҳисобланади ва улардан селекцияда муваффақиятли фойдаланиб, иссиққа, совуққа, шўрга, қурғоқчиликка ва бошқа ноқулай шароитларга чидамли барқарор навлар олиш мумкин.</a:t>
            </a:r>
          </a:p>
          <a:p>
            <a:pPr marL="0" indent="371475" algn="just"/>
            <a:r>
              <a:rPr lang="uz-Cyrl-UZ" dirty="0">
                <a:latin typeface="Times New Roman" pitchFamily="18" charset="0"/>
                <a:cs typeface="Times New Roman" pitchFamily="18" charset="0"/>
              </a:rPr>
              <a:t>Ўрта Осиё республикалари халқлари асрлар давомида мевали экинларнинг нодир навлар мажмуасини вужудга келтирди. Ўрик, шафтоли, анор, анжир ва бошқа мевали экинларнинг маҳаллий навлари бутун дунёга машҳурдир.</a:t>
            </a:r>
          </a:p>
        </p:txBody>
      </p:sp>
      <p:sp>
        <p:nvSpPr>
          <p:cNvPr id="8" name="Rectangle 2"/>
          <p:cNvSpPr txBox="1">
            <a:spLocks noChangeArrowheads="1"/>
          </p:cNvSpPr>
          <p:nvPr/>
        </p:nvSpPr>
        <p:spPr>
          <a:xfrm>
            <a:off x="285720" y="71414"/>
            <a:ext cx="8686800" cy="838200"/>
          </a:xfrm>
          <a:prstGeom prst="rect">
            <a:avLst/>
          </a:prstGeom>
          <a:gradFill rotWithShape="1">
            <a:gsLst>
              <a:gs pos="0">
                <a:srgbClr val="C17529">
                  <a:tint val="75000"/>
                  <a:shade val="85000"/>
                  <a:satMod val="230000"/>
                </a:srgbClr>
              </a:gs>
              <a:gs pos="25000">
                <a:srgbClr val="C17529">
                  <a:tint val="90000"/>
                  <a:shade val="70000"/>
                  <a:satMod val="220000"/>
                </a:srgbClr>
              </a:gs>
              <a:gs pos="50000">
                <a:srgbClr val="C17529">
                  <a:tint val="90000"/>
                  <a:shade val="58000"/>
                  <a:satMod val="225000"/>
                </a:srgbClr>
              </a:gs>
              <a:gs pos="65000">
                <a:srgbClr val="C17529">
                  <a:tint val="90000"/>
                  <a:shade val="58000"/>
                  <a:satMod val="225000"/>
                </a:srgbClr>
              </a:gs>
              <a:gs pos="80000">
                <a:srgbClr val="C17529">
                  <a:tint val="90000"/>
                  <a:shade val="69000"/>
                  <a:satMod val="220000"/>
                </a:srgbClr>
              </a:gs>
              <a:gs pos="100000">
                <a:srgbClr val="C17529">
                  <a:tint val="77000"/>
                  <a:shade val="80000"/>
                  <a:satMod val="230000"/>
                </a:srgbClr>
              </a:gs>
            </a:gsLst>
            <a:lin ang="5400000" scaled="1"/>
          </a:gradFill>
          <a:ln w="10000" cap="flat" cmpd="sng" algn="ctr">
            <a:solidFill>
              <a:srgbClr val="C17529"/>
            </a:solidFill>
            <a:prstDash val="solid"/>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p:spPr>
        <p:txBody>
          <a:bodyPr vert="horz" anchor="ctr">
            <a:normAutofit fontScale="82500" lnSpcReduction="10000"/>
          </a:bodyPr>
          <a:lstStyle>
            <a:lvl1pPr algn="l" rtl="0" eaLnBrk="1" latinLnBrk="0" hangingPunct="1">
              <a:spcBef>
                <a:spcPct val="0"/>
              </a:spcBef>
              <a:buNone/>
              <a:defRPr kumimoji="0" sz="3600" kern="1200" cap="all" baseline="0">
                <a:solidFill>
                  <a:schemeClr val="lt1"/>
                </a:solidFill>
                <a:effectLst>
                  <a:reflection blurRad="12700" stA="48000" endA="300" endPos="55000" dir="5400000" sy="-90000" algn="bl" rotWithShape="0"/>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uz-Cyrl-UZ" sz="3600" b="1" i="0" u="none" strike="noStrike" kern="1200" cap="all" spc="0" normalizeH="0" baseline="0" noProof="0" smtClean="0">
                <a:ln>
                  <a:noFill/>
                </a:ln>
                <a:solidFill>
                  <a:sysClr val="window" lastClr="FFFFFF"/>
                </a:solidFill>
                <a:effectLst/>
                <a:uLnTx/>
                <a:uFillTx/>
                <a:latin typeface="Franklin Gothic Book"/>
              </a:rPr>
              <a:t>Меваларни сақлашга қўйиладиган талаблар.</a:t>
            </a:r>
            <a:endParaRPr kumimoji="0" lang="ru-RU" sz="3600" b="0" i="0" u="none" strike="noStrike" kern="1200" cap="all" spc="0" normalizeH="0" baseline="0" noProof="0" dirty="0">
              <a:ln>
                <a:noFill/>
              </a:ln>
              <a:solidFill>
                <a:sysClr val="window" lastClr="FFFFFF"/>
              </a:solidFill>
              <a:effectLst>
                <a:reflection blurRad="12700" stA="48000" endA="300" endPos="55000" dir="5400000" sy="-90000" algn="bl" rotWithShape="0"/>
              </a:effectLst>
              <a:uLnTx/>
              <a:uFillTx/>
              <a:latin typeface="Franklin Gothic Book"/>
            </a:endParaRPr>
          </a:p>
        </p:txBody>
      </p:sp>
      <p:pic>
        <p:nvPicPr>
          <p:cNvPr id="9218" name="Picture 2" descr="Картинки по запросу ХРАНЕНИЕ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4432448"/>
            <a:ext cx="2955379" cy="221506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7446" y="4526259"/>
            <a:ext cx="3078073" cy="20502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95536" y="51048"/>
            <a:ext cx="8568952" cy="3810000"/>
          </a:xfrm>
        </p:spPr>
        <p:txBody>
          <a:bodyPr>
            <a:normAutofit fontScale="85000" lnSpcReduction="20000"/>
          </a:bodyPr>
          <a:lstStyle/>
          <a:p>
            <a:pPr algn="just"/>
            <a:r>
              <a:rPr lang="uz-Cyrl-UZ" dirty="0" smtClean="0"/>
              <a:t>Маҳсулотларнинг </a:t>
            </a:r>
            <a:r>
              <a:rPr lang="uz-Cyrl-UZ" dirty="0"/>
              <a:t>энергетик қиммати улардаги сувнинг миқдорига тескари пропорционаллигини назарда тутсак, меваларнинг энергетик қиммати сувнинг массавий улуши камлиги сабабли сабзавотларникига нисбатан юқори туриши тушунарли ҳолдир.</a:t>
            </a:r>
            <a:endParaRPr lang="ru-RU" dirty="0"/>
          </a:p>
          <a:p>
            <a:pPr algn="just"/>
            <a:r>
              <a:rPr lang="uz-Cyrl-UZ" dirty="0"/>
              <a:t>Мева ва узумларнинг биологик хусусиятлари уларни қисқа муддатда йиғиб-териб олишни тақозо этади. Уларни ўз вақтида сифатини бузмасдан йиғиб-териш учун хўжаликда бир қатор ташкилий хўжалик ишларни амалга оширишни талаб қилади.</a:t>
            </a:r>
            <a:endParaRPr lang="ru-RU" dirty="0"/>
          </a:p>
        </p:txBody>
      </p:sp>
      <p:pic>
        <p:nvPicPr>
          <p:cNvPr id="1024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861048"/>
            <a:ext cx="4176464"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ХРАНЕНИЕ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8016" y="3861048"/>
            <a:ext cx="3614534" cy="27363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28992"/>
            <a:ext cx="7869891" cy="3907487"/>
          </a:xfrm>
        </p:spPr>
        <p:txBody>
          <a:bodyPr>
            <a:normAutofit fontScale="85000" lnSpcReduction="20000"/>
          </a:bodyPr>
          <a:lstStyle/>
          <a:p>
            <a:pPr algn="just"/>
            <a:r>
              <a:rPr lang="uz-Cyrl-UZ" b="1" dirty="0">
                <a:solidFill>
                  <a:srgbClr val="0033CC"/>
                </a:solidFill>
              </a:rPr>
              <a:t>Узумчилик ва боғдорчилик хўжаликларида хўжалик-ташкилий ишларнинг ўз вақтида ва тўғри ташкил қилиниши етиштирилган ҳосилни нобуд қилмасдан йиғиштириб олишни, саноатни сифатли хом ашё билан, меҳнаткашларни эса ҳўл ва қуруқ мева билан ўз вақтида таъминлашни, хўжаликни иқтисодий самарадорлигини оширишни таъминлайди.</a:t>
            </a:r>
            <a:endParaRPr lang="ru-RU" b="1" dirty="0">
              <a:solidFill>
                <a:srgbClr val="0033CC"/>
              </a:solidFill>
            </a:endParaRPr>
          </a:p>
          <a:p>
            <a:pPr algn="just"/>
            <a:r>
              <a:rPr lang="uz-Cyrl-UZ" b="1" dirty="0">
                <a:solidFill>
                  <a:srgbClr val="0033CC"/>
                </a:solidFill>
              </a:rPr>
              <a:t>Маълумки дарахтдаги меваларнинг ҳаммаси бир йўла пишиб етилмайди. Дарахтдаги меваларнинг бир вақтда пишиб етилмаслигига сабаб, куртакларнинг турли муддатларда туғилиши, гуллаши, тугунча тугиши ҳисобланади. Шу сабабли дарахтдаги меваларнинг пишишига қараб танлаб териш лозим. Бунда ҳар бир дарахтнинг мевалари 2-3 марта терилади.</a:t>
            </a:r>
            <a:endParaRPr lang="ru-RU" b="1" dirty="0">
              <a:solidFill>
                <a:srgbClr val="0033CC"/>
              </a:solidFill>
            </a:endParaRPr>
          </a:p>
          <a:p>
            <a:endParaRPr lang="ru-RU" dirty="0"/>
          </a:p>
        </p:txBody>
      </p:sp>
      <p:pic>
        <p:nvPicPr>
          <p:cNvPr id="1126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1012" y="4077071"/>
            <a:ext cx="3818435" cy="2431673"/>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226" y="4021663"/>
            <a:ext cx="3650734" cy="2431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1313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473674" y="260648"/>
            <a:ext cx="8686800" cy="838200"/>
          </a:xfrm>
        </p:spPr>
        <p:txBody>
          <a:bodyPr>
            <a:normAutofit/>
          </a:bodyPr>
          <a:lstStyle/>
          <a:p>
            <a:pPr algn="just"/>
            <a:r>
              <a:rPr lang="uz-Cyrl-UZ" dirty="0"/>
              <a:t> </a:t>
            </a:r>
            <a:r>
              <a:rPr lang="uz-Cyrl-UZ" sz="2800" b="1" dirty="0">
                <a:effectLst/>
              </a:rPr>
              <a:t>Сақлаш жараёнида мевалардаги ўзгаришлар</a:t>
            </a:r>
            <a:r>
              <a:rPr lang="ru-RU" sz="3100" b="1" dirty="0" smtClean="0">
                <a:effectLst/>
              </a:rPr>
              <a:t>. </a:t>
            </a:r>
            <a:endParaRPr lang="ru-RU" sz="3100" dirty="0"/>
          </a:p>
        </p:txBody>
      </p:sp>
      <p:sp>
        <p:nvSpPr>
          <p:cNvPr id="7" name="Rectangle 3"/>
          <p:cNvSpPr txBox="1">
            <a:spLocks noChangeArrowheads="1"/>
          </p:cNvSpPr>
          <p:nvPr/>
        </p:nvSpPr>
        <p:spPr>
          <a:xfrm>
            <a:off x="-108520" y="1268760"/>
            <a:ext cx="8929718" cy="3456384"/>
          </a:xfrm>
          <a:prstGeom prst="rect">
            <a:avLst/>
          </a:prstGeom>
        </p:spPr>
        <p:txBody>
          <a:bodyPr vert="horz">
            <a:noAutofit/>
          </a:bodyPr>
          <a:lstStyle/>
          <a:p>
            <a:pPr marL="342900" indent="100013" algn="just" fontAlgn="auto">
              <a:lnSpc>
                <a:spcPct val="90000"/>
              </a:lnSpc>
              <a:spcBef>
                <a:spcPct val="20000"/>
              </a:spcBef>
              <a:spcAft>
                <a:spcPts val="0"/>
              </a:spcAft>
              <a:buClr>
                <a:schemeClr val="accent1"/>
              </a:buClr>
              <a:buSzPct val="70000"/>
              <a:buFont typeface="Wingdings 2"/>
              <a:buChar char=""/>
            </a:pPr>
            <a:r>
              <a:rPr lang="ru-RU" sz="2000" dirty="0" err="1"/>
              <a:t>Сақлаш</a:t>
            </a:r>
            <a:r>
              <a:rPr lang="ru-RU" sz="2000" dirty="0"/>
              <a:t> </a:t>
            </a:r>
            <a:r>
              <a:rPr lang="ru-RU" sz="2000" dirty="0" err="1"/>
              <a:t>жараёнида</a:t>
            </a:r>
            <a:r>
              <a:rPr lang="ru-RU" sz="2000" dirty="0"/>
              <a:t> </a:t>
            </a:r>
            <a:r>
              <a:rPr lang="ru-RU" sz="2000" dirty="0" err="1"/>
              <a:t>мевада</a:t>
            </a:r>
            <a:r>
              <a:rPr lang="ru-RU" sz="2000" dirty="0"/>
              <a:t> </a:t>
            </a:r>
            <a:r>
              <a:rPr lang="ru-RU" sz="2000" dirty="0" err="1"/>
              <a:t>катта</a:t>
            </a:r>
            <a:r>
              <a:rPr lang="ru-RU" sz="2000" dirty="0"/>
              <a:t> </a:t>
            </a:r>
            <a:r>
              <a:rPr lang="ru-RU" sz="2000" dirty="0" err="1"/>
              <a:t>ўзгаришлар</a:t>
            </a:r>
            <a:r>
              <a:rPr lang="ru-RU" sz="2000" dirty="0"/>
              <a:t> </a:t>
            </a:r>
            <a:r>
              <a:rPr lang="ru-RU" sz="2000" dirty="0" err="1"/>
              <a:t>кетади</a:t>
            </a:r>
            <a:r>
              <a:rPr lang="ru-RU" sz="2000" dirty="0"/>
              <a:t>.</a:t>
            </a:r>
          </a:p>
          <a:p>
            <a:pPr marL="342900" indent="100013" algn="just" fontAlgn="auto">
              <a:lnSpc>
                <a:spcPct val="90000"/>
              </a:lnSpc>
              <a:spcBef>
                <a:spcPct val="20000"/>
              </a:spcBef>
              <a:spcAft>
                <a:spcPts val="0"/>
              </a:spcAft>
              <a:buClr>
                <a:schemeClr val="accent1"/>
              </a:buClr>
              <a:buSzPct val="70000"/>
              <a:buFont typeface="Wingdings 2"/>
              <a:buChar char=""/>
            </a:pPr>
            <a:r>
              <a:rPr lang="ru-RU" sz="2000" dirty="0"/>
              <a:t>Ушбу </a:t>
            </a:r>
            <a:r>
              <a:rPr lang="ru-RU" sz="2000" dirty="0" err="1"/>
              <a:t>ўзгаришларни</a:t>
            </a:r>
            <a:r>
              <a:rPr lang="ru-RU" sz="2000" dirty="0"/>
              <a:t> 2 </a:t>
            </a:r>
            <a:r>
              <a:rPr lang="ru-RU" sz="2000" dirty="0" err="1"/>
              <a:t>катта</a:t>
            </a:r>
            <a:r>
              <a:rPr lang="ru-RU" sz="2000" dirty="0"/>
              <a:t> </a:t>
            </a:r>
            <a:r>
              <a:rPr lang="ru-RU" sz="2000" dirty="0" err="1"/>
              <a:t>гуруҳга</a:t>
            </a:r>
            <a:r>
              <a:rPr lang="ru-RU" sz="2000" dirty="0"/>
              <a:t> </a:t>
            </a:r>
            <a:r>
              <a:rPr lang="ru-RU" sz="2000" dirty="0" err="1"/>
              <a:t>бўлиш</a:t>
            </a:r>
            <a:r>
              <a:rPr lang="ru-RU" sz="2000" dirty="0"/>
              <a:t> </a:t>
            </a:r>
            <a:r>
              <a:rPr lang="ru-RU" sz="2000" dirty="0" err="1"/>
              <a:t>мумкин</a:t>
            </a:r>
            <a:r>
              <a:rPr lang="ru-RU" sz="2000" dirty="0"/>
              <a:t>:</a:t>
            </a:r>
          </a:p>
          <a:p>
            <a:pPr marL="342900" indent="100013" algn="just" fontAlgn="auto">
              <a:lnSpc>
                <a:spcPct val="90000"/>
              </a:lnSpc>
              <a:spcBef>
                <a:spcPct val="20000"/>
              </a:spcBef>
              <a:spcAft>
                <a:spcPts val="0"/>
              </a:spcAft>
              <a:buClr>
                <a:schemeClr val="accent1"/>
              </a:buClr>
              <a:buSzPct val="70000"/>
              <a:buFont typeface="Wingdings 2"/>
              <a:buChar char=""/>
            </a:pPr>
            <a:r>
              <a:rPr lang="ru-RU" sz="2000" b="1" dirty="0">
                <a:solidFill>
                  <a:srgbClr val="007434"/>
                </a:solidFill>
                <a:latin typeface="+mn-lt"/>
              </a:rPr>
              <a:t>1. </a:t>
            </a:r>
            <a:r>
              <a:rPr lang="ru-RU" sz="2000" b="1" dirty="0" err="1">
                <a:solidFill>
                  <a:srgbClr val="007434"/>
                </a:solidFill>
                <a:latin typeface="+mn-lt"/>
              </a:rPr>
              <a:t>Мева-сабзавотларни</a:t>
            </a:r>
            <a:r>
              <a:rPr lang="ru-RU" sz="2000" b="1" dirty="0">
                <a:solidFill>
                  <a:srgbClr val="007434"/>
                </a:solidFill>
                <a:latin typeface="+mn-lt"/>
              </a:rPr>
              <a:t> </a:t>
            </a:r>
            <a:r>
              <a:rPr lang="ru-RU" sz="2000" b="1" dirty="0" err="1">
                <a:solidFill>
                  <a:srgbClr val="007434"/>
                </a:solidFill>
                <a:latin typeface="+mn-lt"/>
              </a:rPr>
              <a:t>ташқи</a:t>
            </a:r>
            <a:r>
              <a:rPr lang="ru-RU" sz="2000" b="1" dirty="0">
                <a:solidFill>
                  <a:srgbClr val="007434"/>
                </a:solidFill>
                <a:latin typeface="+mn-lt"/>
              </a:rPr>
              <a:t> </a:t>
            </a:r>
            <a:r>
              <a:rPr lang="ru-RU" sz="2000" b="1" dirty="0" err="1">
                <a:solidFill>
                  <a:srgbClr val="007434"/>
                </a:solidFill>
                <a:latin typeface="+mn-lt"/>
              </a:rPr>
              <a:t>кўринишидаги</a:t>
            </a:r>
            <a:r>
              <a:rPr lang="ru-RU" sz="2000" b="1" dirty="0">
                <a:solidFill>
                  <a:srgbClr val="007434"/>
                </a:solidFill>
                <a:latin typeface="+mn-lt"/>
              </a:rPr>
              <a:t> </a:t>
            </a:r>
            <a:r>
              <a:rPr lang="ru-RU" sz="2000" b="1" dirty="0" err="1">
                <a:solidFill>
                  <a:srgbClr val="007434"/>
                </a:solidFill>
                <a:latin typeface="+mn-lt"/>
              </a:rPr>
              <a:t>ўзгаришлар</a:t>
            </a:r>
            <a:r>
              <a:rPr lang="ru-RU" sz="2000" b="1" dirty="0">
                <a:solidFill>
                  <a:srgbClr val="007434"/>
                </a:solidFill>
                <a:latin typeface="+mn-lt"/>
              </a:rPr>
              <a:t>.</a:t>
            </a:r>
          </a:p>
          <a:p>
            <a:pPr marL="342900" indent="100013" algn="just" fontAlgn="auto">
              <a:lnSpc>
                <a:spcPct val="90000"/>
              </a:lnSpc>
              <a:spcBef>
                <a:spcPct val="20000"/>
              </a:spcBef>
              <a:spcAft>
                <a:spcPts val="0"/>
              </a:spcAft>
              <a:buClr>
                <a:schemeClr val="accent1"/>
              </a:buClr>
              <a:buSzPct val="70000"/>
              <a:buFont typeface="Wingdings 2"/>
              <a:buChar char=""/>
            </a:pPr>
            <a:r>
              <a:rPr lang="ru-RU" sz="2000" b="1" dirty="0">
                <a:solidFill>
                  <a:srgbClr val="007434"/>
                </a:solidFill>
                <a:latin typeface="+mn-lt"/>
              </a:rPr>
              <a:t>2. </a:t>
            </a:r>
            <a:r>
              <a:rPr lang="ru-RU" sz="2000" b="1" dirty="0" err="1">
                <a:solidFill>
                  <a:srgbClr val="007434"/>
                </a:solidFill>
                <a:latin typeface="+mn-lt"/>
              </a:rPr>
              <a:t>Мева-сабзавотларни</a:t>
            </a:r>
            <a:r>
              <a:rPr lang="ru-RU" sz="2000" b="1" dirty="0">
                <a:solidFill>
                  <a:srgbClr val="007434"/>
                </a:solidFill>
                <a:latin typeface="+mn-lt"/>
              </a:rPr>
              <a:t> </a:t>
            </a:r>
            <a:r>
              <a:rPr lang="ru-RU" sz="2000" b="1" dirty="0" err="1">
                <a:solidFill>
                  <a:srgbClr val="007434"/>
                </a:solidFill>
                <a:latin typeface="+mn-lt"/>
              </a:rPr>
              <a:t>ички</a:t>
            </a:r>
            <a:r>
              <a:rPr lang="ru-RU" sz="2000" b="1" dirty="0">
                <a:solidFill>
                  <a:srgbClr val="007434"/>
                </a:solidFill>
                <a:latin typeface="+mn-lt"/>
              </a:rPr>
              <a:t> </a:t>
            </a:r>
            <a:r>
              <a:rPr lang="ru-RU" sz="2000" b="1" dirty="0" err="1">
                <a:solidFill>
                  <a:srgbClr val="007434"/>
                </a:solidFill>
                <a:latin typeface="+mn-lt"/>
              </a:rPr>
              <a:t>таркибидаги</a:t>
            </a:r>
            <a:r>
              <a:rPr lang="ru-RU" sz="2000" b="1" dirty="0">
                <a:solidFill>
                  <a:srgbClr val="007434"/>
                </a:solidFill>
                <a:latin typeface="+mn-lt"/>
              </a:rPr>
              <a:t> </a:t>
            </a:r>
            <a:r>
              <a:rPr lang="ru-RU" sz="2000" b="1" dirty="0" err="1">
                <a:solidFill>
                  <a:srgbClr val="007434"/>
                </a:solidFill>
                <a:latin typeface="+mn-lt"/>
              </a:rPr>
              <a:t>кимёвий</a:t>
            </a:r>
            <a:r>
              <a:rPr lang="ru-RU" sz="2000" b="1" dirty="0">
                <a:solidFill>
                  <a:srgbClr val="007434"/>
                </a:solidFill>
                <a:latin typeface="+mn-lt"/>
              </a:rPr>
              <a:t> </a:t>
            </a:r>
            <a:r>
              <a:rPr lang="ru-RU" sz="2000" b="1" dirty="0" err="1">
                <a:solidFill>
                  <a:srgbClr val="007434"/>
                </a:solidFill>
                <a:latin typeface="+mn-lt"/>
              </a:rPr>
              <a:t>ўзгаришлар</a:t>
            </a:r>
            <a:r>
              <a:rPr lang="ru-RU" sz="2000" b="1" dirty="0" smtClean="0">
                <a:solidFill>
                  <a:srgbClr val="007434"/>
                </a:solidFill>
                <a:latin typeface="+mn-lt"/>
              </a:rPr>
              <a:t>.</a:t>
            </a:r>
          </a:p>
          <a:p>
            <a:pPr marL="342900" indent="100013" algn="just" fontAlgn="auto">
              <a:lnSpc>
                <a:spcPct val="90000"/>
              </a:lnSpc>
              <a:spcBef>
                <a:spcPct val="20000"/>
              </a:spcBef>
              <a:spcAft>
                <a:spcPts val="0"/>
              </a:spcAft>
              <a:buClr>
                <a:schemeClr val="accent1"/>
              </a:buClr>
              <a:buSzPct val="70000"/>
              <a:buFont typeface="Wingdings 2"/>
              <a:buChar char=""/>
            </a:pPr>
            <a:r>
              <a:rPr lang="uz-Cyrl-UZ" sz="2000" dirty="0"/>
              <a:t>Ҳар икки ўзгариш катталиги мева ва сабзавотларни етилиш даражаси, мева турлари, навлари, сақлаш шароити, сақлаш жараёнининг давомийлигига боғлиқ. Ташқи белгилардаги ўзгаришлар асосида ички биокимёвий ўзгаришлар ётади. Микробиологик зарарланиш, механик зарарланиш ҳам мева ва сабзавотлар ташқи кўринишидаги ўзгаришларни катталигига сабаб бўлади. </a:t>
            </a:r>
            <a:r>
              <a:rPr lang="uz-Cyrl-UZ" sz="2000" dirty="0" smtClean="0"/>
              <a:t> </a:t>
            </a:r>
            <a:endParaRPr lang="ru-RU" sz="2000" dirty="0"/>
          </a:p>
          <a:p>
            <a:pPr marL="342900" indent="100013" algn="just" fontAlgn="auto">
              <a:lnSpc>
                <a:spcPct val="90000"/>
              </a:lnSpc>
              <a:spcBef>
                <a:spcPct val="20000"/>
              </a:spcBef>
              <a:spcAft>
                <a:spcPts val="0"/>
              </a:spcAft>
              <a:buClr>
                <a:schemeClr val="accent1"/>
              </a:buClr>
              <a:buSzPct val="70000"/>
              <a:buFont typeface="Wingdings 2"/>
              <a:buChar char=""/>
            </a:pPr>
            <a:endParaRPr lang="ru-RU" sz="2000" b="1" dirty="0">
              <a:solidFill>
                <a:srgbClr val="007434"/>
              </a:solidFill>
              <a:latin typeface="+mn-lt"/>
            </a:endParaRPr>
          </a:p>
        </p:txBody>
      </p:sp>
      <p:pic>
        <p:nvPicPr>
          <p:cNvPr id="12290" name="Picture 2" descr="Картинки по запросу ХРАНЕНИЕ ФРУКТО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4754534"/>
            <a:ext cx="2737030" cy="2051413"/>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Картинки по запросу ХРАНЕНИЕ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725144"/>
            <a:ext cx="3158902" cy="210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1613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6491" y="1340768"/>
            <a:ext cx="8929718" cy="1857388"/>
          </a:xfrm>
          <a:prstGeom prst="rect">
            <a:avLst/>
          </a:prstGeom>
        </p:spPr>
        <p:txBody>
          <a:bodyPr vert="horz">
            <a:noAutofit/>
          </a:bodyPr>
          <a:lstStyle/>
          <a:p>
            <a:pPr marL="342900" indent="100013" algn="just" fontAlgn="auto">
              <a:lnSpc>
                <a:spcPct val="90000"/>
              </a:lnSpc>
              <a:spcBef>
                <a:spcPct val="20000"/>
              </a:spcBef>
              <a:spcAft>
                <a:spcPts val="0"/>
              </a:spcAft>
              <a:buClr>
                <a:schemeClr val="accent1"/>
              </a:buClr>
              <a:buSzPct val="70000"/>
              <a:buFont typeface="Wingdings 2"/>
              <a:buChar char=""/>
            </a:pPr>
            <a:r>
              <a:rPr lang="ru-RU" sz="2000" b="1" dirty="0" smtClean="0">
                <a:solidFill>
                  <a:srgbClr val="0070C0"/>
                </a:solidFill>
                <a:latin typeface="+mn-lt"/>
              </a:rPr>
              <a:t> </a:t>
            </a:r>
            <a:endParaRPr lang="ru-RU" sz="2000" dirty="0">
              <a:solidFill>
                <a:schemeClr val="tx2"/>
              </a:solidFill>
              <a:latin typeface="+mn-lt"/>
            </a:endParaRPr>
          </a:p>
        </p:txBody>
      </p:sp>
      <p:sp>
        <p:nvSpPr>
          <p:cNvPr id="3" name="Заголовок 2"/>
          <p:cNvSpPr>
            <a:spLocks noGrp="1"/>
          </p:cNvSpPr>
          <p:nvPr>
            <p:ph type="title"/>
          </p:nvPr>
        </p:nvSpPr>
        <p:spPr>
          <a:xfrm>
            <a:off x="515018" y="43061"/>
            <a:ext cx="7886700" cy="1325563"/>
          </a:xfrm>
        </p:spPr>
        <p:txBody>
          <a:bodyPr>
            <a:noAutofit/>
          </a:bodyPr>
          <a:lstStyle/>
          <a:p>
            <a:pPr algn="just"/>
            <a:r>
              <a:rPr lang="ru-RU" sz="2000" b="1" dirty="0" err="1" smtClean="0">
                <a:solidFill>
                  <a:srgbClr val="0033CC"/>
                </a:solidFill>
              </a:rPr>
              <a:t>Меваларда</a:t>
            </a:r>
            <a:r>
              <a:rPr lang="ru-RU" sz="2000" b="1" dirty="0" smtClean="0">
                <a:solidFill>
                  <a:srgbClr val="0033CC"/>
                </a:solidFill>
              </a:rPr>
              <a:t> </a:t>
            </a:r>
            <a:r>
              <a:rPr lang="ru-RU" sz="2000" b="1" dirty="0" err="1" smtClean="0">
                <a:solidFill>
                  <a:srgbClr val="0033CC"/>
                </a:solidFill>
              </a:rPr>
              <a:t>айрим</a:t>
            </a:r>
            <a:r>
              <a:rPr lang="ru-RU" sz="2000" b="1" dirty="0" smtClean="0">
                <a:solidFill>
                  <a:srgbClr val="0033CC"/>
                </a:solidFill>
              </a:rPr>
              <a:t> </a:t>
            </a:r>
            <a:r>
              <a:rPr lang="ru-RU" sz="2000" b="1" dirty="0" err="1" smtClean="0">
                <a:solidFill>
                  <a:srgbClr val="0033CC"/>
                </a:solidFill>
              </a:rPr>
              <a:t>касалликларни</a:t>
            </a:r>
            <a:r>
              <a:rPr lang="ru-RU" sz="2000" b="1" dirty="0" smtClean="0">
                <a:solidFill>
                  <a:srgbClr val="0033CC"/>
                </a:solidFill>
              </a:rPr>
              <a:t> </a:t>
            </a:r>
            <a:r>
              <a:rPr lang="ru-RU" sz="2000" b="1" dirty="0" err="1" smtClean="0">
                <a:solidFill>
                  <a:srgbClr val="0033CC"/>
                </a:solidFill>
              </a:rPr>
              <a:t>бўлиши</a:t>
            </a:r>
            <a:r>
              <a:rPr lang="ru-RU" sz="2000" b="1" dirty="0" smtClean="0">
                <a:solidFill>
                  <a:srgbClr val="0033CC"/>
                </a:solidFill>
              </a:rPr>
              <a:t> </a:t>
            </a:r>
            <a:r>
              <a:rPr lang="ru-RU" sz="2000" b="1" dirty="0" err="1" smtClean="0">
                <a:solidFill>
                  <a:srgbClr val="0033CC"/>
                </a:solidFill>
              </a:rPr>
              <a:t>ҳам</a:t>
            </a:r>
            <a:r>
              <a:rPr lang="ru-RU" sz="2000" b="1" dirty="0" smtClean="0">
                <a:solidFill>
                  <a:srgbClr val="0033CC"/>
                </a:solidFill>
              </a:rPr>
              <a:t> </a:t>
            </a:r>
            <a:r>
              <a:rPr lang="ru-RU" sz="2000" b="1" dirty="0" err="1" smtClean="0">
                <a:solidFill>
                  <a:srgbClr val="0033CC"/>
                </a:solidFill>
              </a:rPr>
              <a:t>табиий</a:t>
            </a:r>
            <a:r>
              <a:rPr lang="ru-RU" sz="2000" b="1" dirty="0" smtClean="0">
                <a:solidFill>
                  <a:srgbClr val="0033CC"/>
                </a:solidFill>
              </a:rPr>
              <a:t> </a:t>
            </a:r>
            <a:r>
              <a:rPr lang="ru-RU" sz="2000" b="1" dirty="0" err="1" smtClean="0">
                <a:solidFill>
                  <a:srgbClr val="0033CC"/>
                </a:solidFill>
              </a:rPr>
              <a:t>камайишига</a:t>
            </a:r>
            <a:r>
              <a:rPr lang="ru-RU" sz="2000" b="1" dirty="0" smtClean="0">
                <a:solidFill>
                  <a:srgbClr val="0033CC"/>
                </a:solidFill>
              </a:rPr>
              <a:t> </a:t>
            </a:r>
            <a:r>
              <a:rPr lang="ru-RU" sz="2000" b="1" dirty="0" err="1" smtClean="0">
                <a:solidFill>
                  <a:srgbClr val="0033CC"/>
                </a:solidFill>
              </a:rPr>
              <a:t>таъсир</a:t>
            </a:r>
            <a:r>
              <a:rPr lang="ru-RU" sz="2000" b="1" dirty="0" smtClean="0">
                <a:solidFill>
                  <a:srgbClr val="0033CC"/>
                </a:solidFill>
              </a:rPr>
              <a:t> </a:t>
            </a:r>
            <a:r>
              <a:rPr lang="ru-RU" sz="2000" b="1" dirty="0" err="1" smtClean="0">
                <a:solidFill>
                  <a:srgbClr val="0033CC"/>
                </a:solidFill>
              </a:rPr>
              <a:t>килувчи</a:t>
            </a:r>
            <a:r>
              <a:rPr lang="ru-RU" sz="2000" b="1" dirty="0" smtClean="0">
                <a:solidFill>
                  <a:srgbClr val="0033CC"/>
                </a:solidFill>
              </a:rPr>
              <a:t> </a:t>
            </a:r>
            <a:r>
              <a:rPr lang="ru-RU" sz="2000" b="1" dirty="0" err="1" smtClean="0">
                <a:solidFill>
                  <a:srgbClr val="0033CC"/>
                </a:solidFill>
              </a:rPr>
              <a:t>омиллардан</a:t>
            </a:r>
            <a:r>
              <a:rPr lang="ru-RU" sz="2000" b="1" dirty="0" smtClean="0">
                <a:solidFill>
                  <a:srgbClr val="0033CC"/>
                </a:solidFill>
              </a:rPr>
              <a:t> </a:t>
            </a:r>
            <a:r>
              <a:rPr lang="ru-RU" sz="2000" b="1" dirty="0" err="1" smtClean="0">
                <a:solidFill>
                  <a:srgbClr val="0033CC"/>
                </a:solidFill>
              </a:rPr>
              <a:t>биридир</a:t>
            </a:r>
            <a:r>
              <a:rPr lang="ru-RU" sz="2000" b="1" dirty="0" smtClean="0">
                <a:solidFill>
                  <a:srgbClr val="0033CC"/>
                </a:solidFill>
              </a:rPr>
              <a:t>. </a:t>
            </a:r>
            <a:r>
              <a:rPr lang="ru-RU" sz="2000" b="1" dirty="0" err="1" smtClean="0">
                <a:solidFill>
                  <a:srgbClr val="0033CC"/>
                </a:solidFill>
              </a:rPr>
              <a:t>Шунингдек</a:t>
            </a:r>
            <a:r>
              <a:rPr lang="ru-RU" sz="2000" b="1" dirty="0" smtClean="0">
                <a:solidFill>
                  <a:srgbClr val="0033CC"/>
                </a:solidFill>
              </a:rPr>
              <a:t>, </a:t>
            </a:r>
            <a:r>
              <a:rPr lang="ru-RU" sz="2000" b="1" dirty="0" err="1" smtClean="0">
                <a:solidFill>
                  <a:srgbClr val="0033CC"/>
                </a:solidFill>
              </a:rPr>
              <a:t>мева</a:t>
            </a:r>
            <a:r>
              <a:rPr lang="ru-RU" sz="2000" b="1" dirty="0" smtClean="0">
                <a:solidFill>
                  <a:srgbClr val="0033CC"/>
                </a:solidFill>
              </a:rPr>
              <a:t> </a:t>
            </a:r>
            <a:r>
              <a:rPr lang="ru-RU" sz="2000" b="1" dirty="0" err="1" smtClean="0">
                <a:solidFill>
                  <a:srgbClr val="0033CC"/>
                </a:solidFill>
              </a:rPr>
              <a:t>сақлаш</a:t>
            </a:r>
            <a:r>
              <a:rPr lang="ru-RU" sz="2000" b="1" dirty="0" smtClean="0">
                <a:solidFill>
                  <a:srgbClr val="0033CC"/>
                </a:solidFill>
              </a:rPr>
              <a:t> </a:t>
            </a:r>
            <a:r>
              <a:rPr lang="ru-RU" sz="2000" b="1" dirty="0" err="1" smtClean="0">
                <a:solidFill>
                  <a:srgbClr val="0033CC"/>
                </a:solidFill>
              </a:rPr>
              <a:t>даврида</a:t>
            </a:r>
            <a:r>
              <a:rPr lang="ru-RU" sz="2000" b="1" dirty="0" smtClean="0">
                <a:solidFill>
                  <a:srgbClr val="0033CC"/>
                </a:solidFill>
              </a:rPr>
              <a:t> </a:t>
            </a:r>
            <a:r>
              <a:rPr lang="ru-RU" sz="2000" b="1" dirty="0" err="1" smtClean="0">
                <a:solidFill>
                  <a:srgbClr val="0033CC"/>
                </a:solidFill>
              </a:rPr>
              <a:t>ҳам</a:t>
            </a:r>
            <a:r>
              <a:rPr lang="ru-RU" sz="2000" b="1" dirty="0" smtClean="0">
                <a:solidFill>
                  <a:srgbClr val="0033CC"/>
                </a:solidFill>
              </a:rPr>
              <a:t> </a:t>
            </a:r>
            <a:r>
              <a:rPr lang="ru-RU" sz="2000" b="1" dirty="0" err="1" smtClean="0">
                <a:solidFill>
                  <a:srgbClr val="0033CC"/>
                </a:solidFill>
              </a:rPr>
              <a:t>касалликка</a:t>
            </a:r>
            <a:r>
              <a:rPr lang="ru-RU" sz="2000" b="1" dirty="0" smtClean="0">
                <a:solidFill>
                  <a:srgbClr val="0033CC"/>
                </a:solidFill>
              </a:rPr>
              <a:t> </a:t>
            </a:r>
            <a:r>
              <a:rPr lang="ru-RU" sz="2000" b="1" dirty="0" err="1" smtClean="0">
                <a:solidFill>
                  <a:srgbClr val="0033CC"/>
                </a:solidFill>
              </a:rPr>
              <a:t>чалиниши</a:t>
            </a:r>
            <a:r>
              <a:rPr lang="ru-RU" sz="2000" b="1" dirty="0" smtClean="0">
                <a:solidFill>
                  <a:srgbClr val="0033CC"/>
                </a:solidFill>
              </a:rPr>
              <a:t> </a:t>
            </a:r>
            <a:r>
              <a:rPr lang="ru-RU" sz="2000" b="1" dirty="0" err="1" smtClean="0">
                <a:solidFill>
                  <a:srgbClr val="0033CC"/>
                </a:solidFill>
              </a:rPr>
              <a:t>мумкин</a:t>
            </a:r>
            <a:r>
              <a:rPr lang="ru-RU" sz="2000" b="1" dirty="0" smtClean="0">
                <a:solidFill>
                  <a:srgbClr val="0033CC"/>
                </a:solidFill>
              </a:rPr>
              <a:t>. </a:t>
            </a:r>
            <a:endParaRPr lang="ru-RU" sz="2000" b="1" dirty="0">
              <a:solidFill>
                <a:srgbClr val="0033CC"/>
              </a:solidFill>
            </a:endParaRPr>
          </a:p>
        </p:txBody>
      </p:sp>
      <p:graphicFrame>
        <p:nvGraphicFramePr>
          <p:cNvPr id="4" name="Схема 3"/>
          <p:cNvGraphicFramePr/>
          <p:nvPr>
            <p:extLst>
              <p:ext uri="{D42A27DB-BD31-4B8C-83A1-F6EECF244321}">
                <p14:modId xmlns:p14="http://schemas.microsoft.com/office/powerpoint/2010/main" val="2549730506"/>
              </p:ext>
            </p:extLst>
          </p:nvPr>
        </p:nvGraphicFramePr>
        <p:xfrm>
          <a:off x="179511" y="1397000"/>
          <a:ext cx="8743715" cy="4912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noAutofit/>
          </a:bodyPr>
          <a:lstStyle/>
          <a:p>
            <a:r>
              <a:rPr lang="it-IT" sz="3600" b="1" dirty="0">
                <a:solidFill>
                  <a:srgbClr val="00B050"/>
                </a:solidFill>
              </a:rPr>
              <a:t>Олма юзидаги микроорганизмлар сони</a:t>
            </a:r>
            <a:r>
              <a:rPr lang="uz-Cyrl-UZ" sz="3600" b="1" dirty="0">
                <a:solidFill>
                  <a:srgbClr val="00B050"/>
                </a:solidFill>
              </a:rPr>
              <a:t>.</a:t>
            </a:r>
            <a:endParaRPr lang="ru-RU" sz="3600" b="1" dirty="0">
              <a:solidFill>
                <a:srgbClr val="00B050"/>
              </a:solidFill>
            </a:endParaRPr>
          </a:p>
        </p:txBody>
      </p:sp>
      <p:graphicFrame>
        <p:nvGraphicFramePr>
          <p:cNvPr id="4" name="Таблица 3"/>
          <p:cNvGraphicFramePr>
            <a:graphicFrameLocks noGrp="1"/>
          </p:cNvGraphicFramePr>
          <p:nvPr>
            <p:extLst>
              <p:ext uri="{D42A27DB-BD31-4B8C-83A1-F6EECF244321}">
                <p14:modId xmlns:p14="http://schemas.microsoft.com/office/powerpoint/2010/main" val="1493062736"/>
              </p:ext>
            </p:extLst>
          </p:nvPr>
        </p:nvGraphicFramePr>
        <p:xfrm>
          <a:off x="304800" y="1196752"/>
          <a:ext cx="8686799" cy="4015597"/>
        </p:xfrm>
        <a:graphic>
          <a:graphicData uri="http://schemas.openxmlformats.org/drawingml/2006/table">
            <a:tbl>
              <a:tblPr firstRow="1" firstCol="1" bandRow="1" bandCol="1">
                <a:tableStyleId>{9DCAF9ED-07DC-4A11-8D7F-57B35C25682E}</a:tableStyleId>
              </a:tblPr>
              <a:tblGrid>
                <a:gridCol w="1667294"/>
                <a:gridCol w="1193760"/>
                <a:gridCol w="1406146"/>
                <a:gridCol w="2004172"/>
                <a:gridCol w="2415427"/>
              </a:tblGrid>
              <a:tr h="656815">
                <a:tc rowSpan="2">
                  <a:txBody>
                    <a:bodyPr/>
                    <a:lstStyle/>
                    <a:p>
                      <a:pPr algn="ctr">
                        <a:spcAft>
                          <a:spcPts val="0"/>
                        </a:spcAft>
                      </a:pPr>
                      <a:r>
                        <a:rPr lang="ru-RU" sz="2400">
                          <a:effectLst/>
                        </a:rPr>
                        <a:t>Олма</a:t>
                      </a:r>
                      <a:endParaRPr lang="ru-RU" sz="2000">
                        <a:effectLst/>
                        <a:latin typeface="Times New Roman" panose="02020603050405020304" pitchFamily="18" charset="0"/>
                        <a:ea typeface="Times New Roman" panose="02020603050405020304" pitchFamily="18" charset="0"/>
                      </a:endParaRPr>
                    </a:p>
                  </a:txBody>
                  <a:tcPr marL="0" marR="0" marT="0" marB="0" anchor="ctr"/>
                </a:tc>
                <a:tc gridSpan="4">
                  <a:txBody>
                    <a:bodyPr/>
                    <a:lstStyle/>
                    <a:p>
                      <a:pPr algn="ctr">
                        <a:spcAft>
                          <a:spcPts val="0"/>
                        </a:spcAft>
                      </a:pPr>
                      <a:r>
                        <a:rPr lang="es-ES" sz="2400">
                          <a:effectLst/>
                        </a:rPr>
                        <a:t>1 г олма юзида микроблар сони</a:t>
                      </a:r>
                      <a:endParaRPr lang="ru-RU" sz="2000">
                        <a:effectLst/>
                        <a:latin typeface="Times New Roman" panose="02020603050405020304" pitchFamily="18" charset="0"/>
                        <a:ea typeface="Times New Roman" panose="02020603050405020304" pitchFamily="18" charset="0"/>
                      </a:endParaRPr>
                    </a:p>
                  </a:txBody>
                  <a:tcPr marL="0" marR="0" marT="0" marB="0"/>
                </a:tc>
                <a:tc hMerge="1">
                  <a:txBody>
                    <a:bodyPr/>
                    <a:lstStyle/>
                    <a:p>
                      <a:endParaRPr lang="ru-RU"/>
                    </a:p>
                  </a:txBody>
                  <a:tcPr/>
                </a:tc>
                <a:tc hMerge="1">
                  <a:txBody>
                    <a:bodyPr/>
                    <a:lstStyle/>
                    <a:p>
                      <a:endParaRPr lang="ru-RU"/>
                    </a:p>
                  </a:txBody>
                  <a:tcPr/>
                </a:tc>
                <a:tc hMerge="1">
                  <a:txBody>
                    <a:bodyPr/>
                    <a:lstStyle/>
                    <a:p>
                      <a:endParaRPr lang="ru-RU"/>
                    </a:p>
                  </a:txBody>
                  <a:tcPr/>
                </a:tc>
              </a:tr>
              <a:tr h="1313631">
                <a:tc vMerge="1">
                  <a:txBody>
                    <a:bodyPr/>
                    <a:lstStyle/>
                    <a:p>
                      <a:endParaRPr lang="ru-RU"/>
                    </a:p>
                  </a:txBody>
                  <a:tcPr/>
                </a:tc>
                <a:tc>
                  <a:txBody>
                    <a:bodyPr/>
                    <a:lstStyle/>
                    <a:p>
                      <a:pPr algn="ctr">
                        <a:spcAft>
                          <a:spcPts val="0"/>
                        </a:spcAft>
                      </a:pPr>
                      <a:r>
                        <a:rPr lang="ru-RU" sz="2400">
                          <a:effectLst/>
                        </a:rPr>
                        <a:t>замбуруғлар</a:t>
                      </a:r>
                      <a:endParaRPr lang="ru-RU" sz="2000">
                        <a:effectLst/>
                        <a:latin typeface="Times New Roman" panose="02020603050405020304" pitchFamily="18" charset="0"/>
                        <a:ea typeface="Times New Roman" panose="02020603050405020304" pitchFamily="18" charset="0"/>
                      </a:endParaRPr>
                    </a:p>
                  </a:txBody>
                  <a:tcPr marL="0" marR="0" marT="0" marB="0" anchor="ctr"/>
                </a:tc>
                <a:tc>
                  <a:txBody>
                    <a:bodyPr/>
                    <a:lstStyle/>
                    <a:p>
                      <a:pPr algn="ctr">
                        <a:spcAft>
                          <a:spcPts val="0"/>
                        </a:spcAft>
                      </a:pPr>
                      <a:r>
                        <a:rPr lang="ru-RU" sz="2400">
                          <a:effectLst/>
                        </a:rPr>
                        <a:t>ачитқилар</a:t>
                      </a:r>
                      <a:endParaRPr lang="ru-RU" sz="2000">
                        <a:effectLst/>
                        <a:latin typeface="Times New Roman" panose="02020603050405020304" pitchFamily="18" charset="0"/>
                        <a:ea typeface="Times New Roman" panose="02020603050405020304" pitchFamily="18" charset="0"/>
                      </a:endParaRPr>
                    </a:p>
                  </a:txBody>
                  <a:tcPr marL="0" marR="0" marT="0" marB="0" anchor="ctr"/>
                </a:tc>
                <a:tc>
                  <a:txBody>
                    <a:bodyPr/>
                    <a:lstStyle/>
                    <a:p>
                      <a:pPr algn="ctr">
                        <a:spcAft>
                          <a:spcPts val="0"/>
                        </a:spcAft>
                      </a:pPr>
                      <a:r>
                        <a:rPr lang="ru-RU" sz="2400">
                          <a:effectLst/>
                        </a:rPr>
                        <a:t>бактериялар</a:t>
                      </a:r>
                      <a:endParaRPr lang="ru-RU" sz="2000">
                        <a:effectLst/>
                        <a:latin typeface="Times New Roman" panose="02020603050405020304" pitchFamily="18" charset="0"/>
                        <a:ea typeface="Times New Roman" panose="02020603050405020304" pitchFamily="18" charset="0"/>
                      </a:endParaRPr>
                    </a:p>
                  </a:txBody>
                  <a:tcPr marL="0" marR="0" marT="0" marB="0" anchor="ctr"/>
                </a:tc>
                <a:tc>
                  <a:txBody>
                    <a:bodyPr/>
                    <a:lstStyle/>
                    <a:p>
                      <a:pPr algn="ctr">
                        <a:spcAft>
                          <a:spcPts val="0"/>
                        </a:spcAft>
                      </a:pPr>
                      <a:r>
                        <a:rPr lang="ru-RU" sz="2400">
                          <a:effectLst/>
                        </a:rPr>
                        <a:t>таёқчасимон ичак бактериялар</a:t>
                      </a:r>
                      <a:endParaRPr lang="ru-RU" sz="2000">
                        <a:effectLst/>
                        <a:latin typeface="Times New Roman" panose="02020603050405020304" pitchFamily="18" charset="0"/>
                        <a:ea typeface="Times New Roman" panose="02020603050405020304" pitchFamily="18" charset="0"/>
                      </a:endParaRPr>
                    </a:p>
                  </a:txBody>
                  <a:tcPr marL="0" marR="0" marT="0" marB="0"/>
                </a:tc>
              </a:tr>
              <a:tr h="676363">
                <a:tc>
                  <a:txBody>
                    <a:bodyPr/>
                    <a:lstStyle/>
                    <a:p>
                      <a:pPr algn="just">
                        <a:spcAft>
                          <a:spcPts val="0"/>
                        </a:spcAft>
                      </a:pPr>
                      <a:r>
                        <a:rPr lang="ru-RU" sz="2400">
                          <a:effectLst/>
                        </a:rPr>
                        <a:t>Узиб олмасдан</a:t>
                      </a:r>
                      <a:endParaRPr lang="ru-RU" sz="2000">
                        <a:effectLst/>
                        <a:latin typeface="Times New Roman" panose="02020603050405020304" pitchFamily="18" charset="0"/>
                        <a:ea typeface="Times New Roman" panose="02020603050405020304" pitchFamily="18" charset="0"/>
                      </a:endParaRPr>
                    </a:p>
                  </a:txBody>
                  <a:tcPr marL="0" marR="0" marT="0" marB="0"/>
                </a:tc>
                <a:tc>
                  <a:txBody>
                    <a:bodyPr/>
                    <a:lstStyle/>
                    <a:p>
                      <a:pPr algn="ctr">
                        <a:spcAft>
                          <a:spcPts val="0"/>
                        </a:spcAft>
                      </a:pPr>
                      <a:r>
                        <a:rPr lang="ru-RU" sz="2400">
                          <a:effectLst/>
                        </a:rPr>
                        <a:t>3</a:t>
                      </a:r>
                      <a:endParaRPr lang="ru-RU" sz="2000">
                        <a:effectLst/>
                        <a:latin typeface="Times New Roman" panose="02020603050405020304" pitchFamily="18" charset="0"/>
                        <a:ea typeface="Times New Roman" panose="02020603050405020304" pitchFamily="18" charset="0"/>
                      </a:endParaRPr>
                    </a:p>
                  </a:txBody>
                  <a:tcPr marL="0" marR="0" marT="0" marB="0"/>
                </a:tc>
                <a:tc>
                  <a:txBody>
                    <a:bodyPr/>
                    <a:lstStyle/>
                    <a:p>
                      <a:pPr algn="ctr">
                        <a:spcAft>
                          <a:spcPts val="0"/>
                        </a:spcAft>
                      </a:pPr>
                      <a:r>
                        <a:rPr lang="ru-RU" sz="2400">
                          <a:effectLst/>
                        </a:rPr>
                        <a:t>8</a:t>
                      </a:r>
                      <a:endParaRPr lang="ru-RU" sz="2000">
                        <a:effectLst/>
                        <a:latin typeface="Times New Roman" panose="02020603050405020304" pitchFamily="18" charset="0"/>
                        <a:ea typeface="Times New Roman" panose="02020603050405020304" pitchFamily="18" charset="0"/>
                      </a:endParaRPr>
                    </a:p>
                  </a:txBody>
                  <a:tcPr marL="0" marR="0" marT="0" marB="0"/>
                </a:tc>
                <a:tc>
                  <a:txBody>
                    <a:bodyPr/>
                    <a:lstStyle/>
                    <a:p>
                      <a:pPr algn="ctr">
                        <a:spcAft>
                          <a:spcPts val="0"/>
                        </a:spcAft>
                      </a:pPr>
                      <a:r>
                        <a:rPr lang="ru-RU" sz="2400">
                          <a:effectLst/>
                        </a:rPr>
                        <a:t>84</a:t>
                      </a:r>
                      <a:endParaRPr lang="ru-RU" sz="2000">
                        <a:effectLst/>
                        <a:latin typeface="Times New Roman" panose="02020603050405020304" pitchFamily="18" charset="0"/>
                        <a:ea typeface="Times New Roman" panose="02020603050405020304" pitchFamily="18" charset="0"/>
                      </a:endParaRPr>
                    </a:p>
                  </a:txBody>
                  <a:tcPr marL="0" marR="0" marT="0" marB="0"/>
                </a:tc>
                <a:tc>
                  <a:txBody>
                    <a:bodyPr/>
                    <a:lstStyle/>
                    <a:p>
                      <a:pPr algn="ctr">
                        <a:spcAft>
                          <a:spcPts val="0"/>
                        </a:spcAft>
                      </a:pPr>
                      <a:r>
                        <a:rPr lang="ru-RU" sz="2400">
                          <a:effectLst/>
                        </a:rPr>
                        <a:t>0</a:t>
                      </a:r>
                      <a:endParaRPr lang="ru-RU" sz="2000">
                        <a:effectLst/>
                        <a:latin typeface="Times New Roman" panose="02020603050405020304" pitchFamily="18" charset="0"/>
                        <a:ea typeface="Times New Roman" panose="02020603050405020304" pitchFamily="18" charset="0"/>
                      </a:endParaRPr>
                    </a:p>
                  </a:txBody>
                  <a:tcPr marL="0" marR="0" marT="0" marB="0"/>
                </a:tc>
              </a:tr>
              <a:tr h="1313631">
                <a:tc>
                  <a:txBody>
                    <a:bodyPr/>
                    <a:lstStyle/>
                    <a:p>
                      <a:pPr algn="just">
                        <a:spcAft>
                          <a:spcPts val="0"/>
                        </a:spcAft>
                      </a:pPr>
                      <a:r>
                        <a:rPr lang="ru-RU" sz="2400">
                          <a:effectLst/>
                        </a:rPr>
                        <a:t>Узиб олингандан кейин</a:t>
                      </a:r>
                      <a:endParaRPr lang="ru-RU" sz="2000">
                        <a:effectLst/>
                        <a:latin typeface="Times New Roman" panose="02020603050405020304" pitchFamily="18" charset="0"/>
                        <a:ea typeface="Times New Roman" panose="02020603050405020304" pitchFamily="18" charset="0"/>
                      </a:endParaRPr>
                    </a:p>
                  </a:txBody>
                  <a:tcPr marL="0" marR="0" marT="0" marB="0"/>
                </a:tc>
                <a:tc>
                  <a:txBody>
                    <a:bodyPr/>
                    <a:lstStyle/>
                    <a:p>
                      <a:pPr algn="ctr">
                        <a:spcAft>
                          <a:spcPts val="0"/>
                        </a:spcAft>
                      </a:pPr>
                      <a:r>
                        <a:rPr lang="ru-RU" sz="2400" dirty="0">
                          <a:effectLst/>
                        </a:rPr>
                        <a:t>37</a:t>
                      </a:r>
                      <a:endParaRPr lang="ru-RU" sz="2000" dirty="0">
                        <a:effectLst/>
                        <a:latin typeface="Times New Roman" panose="02020603050405020304" pitchFamily="18" charset="0"/>
                        <a:ea typeface="Times New Roman" panose="02020603050405020304" pitchFamily="18" charset="0"/>
                      </a:endParaRPr>
                    </a:p>
                  </a:txBody>
                  <a:tcPr marL="0" marR="0" marT="0" marB="0"/>
                </a:tc>
                <a:tc>
                  <a:txBody>
                    <a:bodyPr/>
                    <a:lstStyle/>
                    <a:p>
                      <a:pPr algn="ctr">
                        <a:spcAft>
                          <a:spcPts val="0"/>
                        </a:spcAft>
                      </a:pPr>
                      <a:r>
                        <a:rPr lang="ru-RU" sz="2400">
                          <a:effectLst/>
                        </a:rPr>
                        <a:t>1,6·10</a:t>
                      </a:r>
                      <a:r>
                        <a:rPr lang="ru-RU" sz="2400" baseline="30000">
                          <a:effectLst/>
                        </a:rPr>
                        <a:t>12</a:t>
                      </a:r>
                      <a:endParaRPr lang="ru-RU" sz="2000">
                        <a:effectLst/>
                        <a:latin typeface="Times New Roman" panose="02020603050405020304" pitchFamily="18" charset="0"/>
                        <a:ea typeface="Times New Roman" panose="02020603050405020304" pitchFamily="18" charset="0"/>
                      </a:endParaRPr>
                    </a:p>
                  </a:txBody>
                  <a:tcPr marL="0" marR="0" marT="0" marB="0"/>
                </a:tc>
                <a:tc>
                  <a:txBody>
                    <a:bodyPr/>
                    <a:lstStyle/>
                    <a:p>
                      <a:pPr algn="ctr">
                        <a:spcAft>
                          <a:spcPts val="0"/>
                        </a:spcAft>
                      </a:pPr>
                      <a:r>
                        <a:rPr lang="ru-RU" sz="2400">
                          <a:effectLst/>
                        </a:rPr>
                        <a:t>2,1· 10</a:t>
                      </a:r>
                      <a:r>
                        <a:rPr lang="ru-RU" sz="2400" baseline="30000">
                          <a:effectLst/>
                        </a:rPr>
                        <a:t>2</a:t>
                      </a:r>
                      <a:endParaRPr lang="ru-RU" sz="2000">
                        <a:effectLst/>
                        <a:latin typeface="Times New Roman" panose="02020603050405020304" pitchFamily="18" charset="0"/>
                        <a:ea typeface="Times New Roman" panose="02020603050405020304" pitchFamily="18" charset="0"/>
                      </a:endParaRPr>
                    </a:p>
                  </a:txBody>
                  <a:tcPr marL="0" marR="0" marT="0" marB="0"/>
                </a:tc>
                <a:tc>
                  <a:txBody>
                    <a:bodyPr/>
                    <a:lstStyle/>
                    <a:p>
                      <a:pPr algn="ctr">
                        <a:spcAft>
                          <a:spcPts val="0"/>
                        </a:spcAft>
                      </a:pPr>
                      <a:r>
                        <a:rPr lang="ru-RU" sz="2400" dirty="0">
                          <a:effectLst/>
                        </a:rPr>
                        <a:t>1</a:t>
                      </a:r>
                      <a:endParaRPr lang="ru-RU" sz="2000" dirty="0">
                        <a:effectLst/>
                        <a:latin typeface="Times New Roman" panose="02020603050405020304" pitchFamily="18" charset="0"/>
                        <a:ea typeface="Times New Roman" panose="02020603050405020304" pitchFamily="18" charset="0"/>
                      </a:endParaRPr>
                    </a:p>
                  </a:txBody>
                  <a:tcPr marL="0" marR="0" marT="0" marB="0"/>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079993972"/>
              </p:ext>
            </p:extLst>
          </p:nvPr>
        </p:nvGraphicFramePr>
        <p:xfrm>
          <a:off x="22136" y="32174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314" name="Picture 2"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35896" y="3664238"/>
            <a:ext cx="4752528" cy="31655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476672"/>
            <a:ext cx="7488832" cy="830997"/>
          </a:xfrm>
          <a:prstGeom prst="rect">
            <a:avLst/>
          </a:prstGeom>
        </p:spPr>
        <p:txBody>
          <a:bodyPr wrap="square">
            <a:spAutoFit/>
          </a:bodyPr>
          <a:lstStyle/>
          <a:p>
            <a:pPr algn="ctr"/>
            <a:r>
              <a:rPr lang="uz-Cyrl-UZ"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Мева сабзавотларни</a:t>
            </a:r>
            <a:r>
              <a:rPr lang="uz-Cyrl-UZ" sz="2400" b="1" cap="all"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 </a:t>
            </a:r>
            <a:r>
              <a:rPr lang="uz-Cyrl-UZ"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нафас олиш тезлигига сақлаш хароратини таъсири </a:t>
            </a:r>
            <a:endParaRPr lang="ru-RU" sz="2400" b="1" dirty="0">
              <a:effectLst>
                <a:outerShdw blurRad="38100" dist="38100" dir="2700000" algn="tl">
                  <a:srgbClr val="000000">
                    <a:alpha val="43137"/>
                  </a:srgbClr>
                </a:outerShdw>
              </a:effectLst>
            </a:endParaRPr>
          </a:p>
        </p:txBody>
      </p:sp>
      <p:graphicFrame>
        <p:nvGraphicFramePr>
          <p:cNvPr id="3" name="Таблица 2"/>
          <p:cNvGraphicFramePr>
            <a:graphicFrameLocks noGrp="1"/>
          </p:cNvGraphicFramePr>
          <p:nvPr>
            <p:extLst>
              <p:ext uri="{D42A27DB-BD31-4B8C-83A1-F6EECF244321}">
                <p14:modId xmlns:p14="http://schemas.microsoft.com/office/powerpoint/2010/main" val="946903038"/>
              </p:ext>
            </p:extLst>
          </p:nvPr>
        </p:nvGraphicFramePr>
        <p:xfrm>
          <a:off x="1115616" y="1670727"/>
          <a:ext cx="7128792" cy="4134537"/>
        </p:xfrm>
        <a:graphic>
          <a:graphicData uri="http://schemas.openxmlformats.org/drawingml/2006/table">
            <a:tbl>
              <a:tblPr firstRow="1" firstCol="1" lastRow="1" lastCol="1" bandRow="1" bandCol="1">
                <a:tableStyleId>{F5AB1C69-6EDB-4FF4-983F-18BD219EF322}</a:tableStyleId>
              </a:tblPr>
              <a:tblGrid>
                <a:gridCol w="383521"/>
                <a:gridCol w="1816637"/>
                <a:gridCol w="1817419"/>
                <a:gridCol w="3111215"/>
              </a:tblGrid>
              <a:tr h="1144927">
                <a:tc>
                  <a:txBody>
                    <a:bodyPr/>
                    <a:lstStyle/>
                    <a:p>
                      <a:pPr algn="ctr">
                        <a:spcAft>
                          <a:spcPts val="0"/>
                        </a:spcAft>
                      </a:pPr>
                      <a:r>
                        <a:rPr lang="uz-Cyrl-UZ" sz="2400" cap="all">
                          <a:effectLst/>
                        </a:rPr>
                        <a:t>№</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Махсулот тури </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Сақлаш харорати, </a:t>
                      </a:r>
                      <a:r>
                        <a:rPr lang="uz-Cyrl-UZ" sz="2400" baseline="30000">
                          <a:effectLst/>
                        </a:rPr>
                        <a:t>0</a:t>
                      </a:r>
                      <a:r>
                        <a:rPr lang="uz-Cyrl-UZ" sz="2400">
                          <a:effectLst/>
                        </a:rPr>
                        <a:t>С</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Нафас олиш тезлиги, 1 соатда 1 кг дан ажралиб чиққан СО</a:t>
                      </a:r>
                      <a:r>
                        <a:rPr lang="uz-Cyrl-UZ" sz="2400" baseline="-25000">
                          <a:effectLst/>
                        </a:rPr>
                        <a:t>2</a:t>
                      </a:r>
                      <a:r>
                        <a:rPr lang="uz-Cyrl-UZ" sz="2400">
                          <a:effectLst/>
                        </a:rPr>
                        <a:t>, мг</a:t>
                      </a:r>
                      <a:endParaRPr lang="ru-RU" sz="2000">
                        <a:effectLst/>
                        <a:latin typeface="Times New Roman" panose="02020603050405020304" pitchFamily="18" charset="0"/>
                        <a:ea typeface="Times New Roman" panose="02020603050405020304" pitchFamily="18" charset="0"/>
                      </a:endParaRPr>
                    </a:p>
                  </a:txBody>
                  <a:tcPr marL="68580" marR="68580" marT="0" marB="0"/>
                </a:tc>
              </a:tr>
              <a:tr h="1144927">
                <a:tc>
                  <a:txBody>
                    <a:bodyPr/>
                    <a:lstStyle/>
                    <a:p>
                      <a:pPr algn="ctr">
                        <a:spcAft>
                          <a:spcPts val="0"/>
                        </a:spcAft>
                      </a:pPr>
                      <a:r>
                        <a:rPr lang="uz-Cyrl-UZ" sz="2400" cap="all">
                          <a:effectLst/>
                        </a:rPr>
                        <a:t>1</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Олма </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0</a:t>
                      </a:r>
                      <a:endParaRPr lang="ru-RU" sz="2000">
                        <a:effectLst/>
                      </a:endParaRPr>
                    </a:p>
                    <a:p>
                      <a:pPr algn="ctr">
                        <a:spcAft>
                          <a:spcPts val="0"/>
                        </a:spcAft>
                      </a:pPr>
                      <a:r>
                        <a:rPr lang="uz-Cyrl-UZ" sz="2400">
                          <a:effectLst/>
                        </a:rPr>
                        <a:t>18</a:t>
                      </a:r>
                      <a:endParaRPr lang="ru-RU" sz="2000">
                        <a:effectLst/>
                      </a:endParaRPr>
                    </a:p>
                    <a:p>
                      <a:pPr algn="ctr">
                        <a:spcAft>
                          <a:spcPts val="0"/>
                        </a:spcAft>
                      </a:pPr>
                      <a:r>
                        <a:rPr lang="uz-Cyrl-UZ" sz="2400">
                          <a:effectLst/>
                        </a:rPr>
                        <a:t>30</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6,84</a:t>
                      </a:r>
                      <a:endParaRPr lang="ru-RU" sz="2000">
                        <a:effectLst/>
                      </a:endParaRPr>
                    </a:p>
                    <a:p>
                      <a:pPr algn="ctr">
                        <a:spcAft>
                          <a:spcPts val="0"/>
                        </a:spcAft>
                      </a:pPr>
                      <a:r>
                        <a:rPr lang="uz-Cyrl-UZ" sz="2400">
                          <a:effectLst/>
                        </a:rPr>
                        <a:t>47,45</a:t>
                      </a:r>
                      <a:endParaRPr lang="ru-RU" sz="2000">
                        <a:effectLst/>
                      </a:endParaRPr>
                    </a:p>
                    <a:p>
                      <a:pPr algn="ctr">
                        <a:spcAft>
                          <a:spcPts val="0"/>
                        </a:spcAft>
                      </a:pPr>
                      <a:r>
                        <a:rPr lang="uz-Cyrl-UZ" sz="2400">
                          <a:effectLst/>
                        </a:rPr>
                        <a:t>155,5</a:t>
                      </a:r>
                      <a:endParaRPr lang="ru-RU" sz="2000">
                        <a:effectLst/>
                        <a:latin typeface="Times New Roman" panose="02020603050405020304" pitchFamily="18" charset="0"/>
                        <a:ea typeface="Times New Roman" panose="02020603050405020304" pitchFamily="18" charset="0"/>
                      </a:endParaRPr>
                    </a:p>
                  </a:txBody>
                  <a:tcPr marL="68580" marR="68580" marT="0" marB="0"/>
                </a:tc>
              </a:tr>
              <a:tr h="763285">
                <a:tc>
                  <a:txBody>
                    <a:bodyPr/>
                    <a:lstStyle/>
                    <a:p>
                      <a:pPr algn="ctr">
                        <a:spcAft>
                          <a:spcPts val="0"/>
                        </a:spcAft>
                      </a:pPr>
                      <a:r>
                        <a:rPr lang="uz-Cyrl-UZ" sz="2400" cap="all">
                          <a:effectLst/>
                        </a:rPr>
                        <a:t>2</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Сабзи </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1</a:t>
                      </a:r>
                      <a:endParaRPr lang="ru-RU" sz="2000">
                        <a:effectLst/>
                      </a:endParaRPr>
                    </a:p>
                    <a:p>
                      <a:pPr algn="ctr">
                        <a:spcAft>
                          <a:spcPts val="0"/>
                        </a:spcAft>
                      </a:pPr>
                      <a:r>
                        <a:rPr lang="uz-Cyrl-UZ" sz="2400">
                          <a:effectLst/>
                        </a:rPr>
                        <a:t>5</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5,43</a:t>
                      </a:r>
                      <a:endParaRPr lang="ru-RU" sz="2000">
                        <a:effectLst/>
                      </a:endParaRPr>
                    </a:p>
                    <a:p>
                      <a:pPr algn="ctr">
                        <a:spcAft>
                          <a:spcPts val="0"/>
                        </a:spcAft>
                      </a:pPr>
                      <a:r>
                        <a:rPr lang="uz-Cyrl-UZ" sz="2400">
                          <a:effectLst/>
                        </a:rPr>
                        <a:t>7,20</a:t>
                      </a:r>
                      <a:endParaRPr lang="ru-RU" sz="2000">
                        <a:effectLst/>
                        <a:latin typeface="Times New Roman" panose="02020603050405020304" pitchFamily="18" charset="0"/>
                        <a:ea typeface="Times New Roman" panose="02020603050405020304" pitchFamily="18" charset="0"/>
                      </a:endParaRPr>
                    </a:p>
                  </a:txBody>
                  <a:tcPr marL="68580" marR="68580" marT="0" marB="0"/>
                </a:tc>
              </a:tr>
              <a:tr h="763285">
                <a:tc>
                  <a:txBody>
                    <a:bodyPr/>
                    <a:lstStyle/>
                    <a:p>
                      <a:pPr algn="ctr">
                        <a:spcAft>
                          <a:spcPts val="0"/>
                        </a:spcAft>
                      </a:pPr>
                      <a:r>
                        <a:rPr lang="uz-Cyrl-UZ" sz="2400" cap="all">
                          <a:effectLst/>
                        </a:rPr>
                        <a:t>3</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Лавлаги </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a:effectLst/>
                        </a:rPr>
                        <a:t>1</a:t>
                      </a:r>
                      <a:endParaRPr lang="ru-RU" sz="2000">
                        <a:effectLst/>
                      </a:endParaRPr>
                    </a:p>
                    <a:p>
                      <a:pPr algn="ctr">
                        <a:spcAft>
                          <a:spcPts val="0"/>
                        </a:spcAft>
                      </a:pPr>
                      <a:r>
                        <a:rPr lang="uz-Cyrl-UZ" sz="2400">
                          <a:effectLst/>
                        </a:rPr>
                        <a:t>5</a:t>
                      </a:r>
                      <a:endParaRPr lang="ru-RU" sz="20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uz-Cyrl-UZ" sz="2400" dirty="0">
                          <a:effectLst/>
                        </a:rPr>
                        <a:t>5,58</a:t>
                      </a:r>
                      <a:endParaRPr lang="ru-RU" sz="2000" dirty="0">
                        <a:effectLst/>
                      </a:endParaRPr>
                    </a:p>
                    <a:p>
                      <a:pPr algn="ctr">
                        <a:spcAft>
                          <a:spcPts val="0"/>
                        </a:spcAft>
                      </a:pPr>
                      <a:r>
                        <a:rPr lang="uz-Cyrl-UZ" sz="2400" dirty="0">
                          <a:effectLst/>
                        </a:rPr>
                        <a:t>11,48</a:t>
                      </a:r>
                      <a:endParaRPr lang="ru-RU" sz="20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09837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279849951"/>
              </p:ext>
            </p:extLst>
          </p:nvPr>
        </p:nvGraphicFramePr>
        <p:xfrm>
          <a:off x="0" y="44624"/>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4338" name="Picture 2"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4234" y="4101787"/>
            <a:ext cx="3403281" cy="216024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Картинки по запросу хранение яблок"/>
          <p:cNvSpPr>
            <a:spLocks noChangeAspect="1" noChangeArrowheads="1"/>
          </p:cNvSpPr>
          <p:nvPr/>
        </p:nvSpPr>
        <p:spPr bwMode="auto">
          <a:xfrm>
            <a:off x="155575" y="-1722438"/>
            <a:ext cx="48006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4342" name="Picture 6" descr="Картинки по запросу хранение яблок"/>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48064" y="4125406"/>
            <a:ext cx="2856384" cy="213662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t>Уруғли меваларни сақлашнинг энг қулай шароити ва муддатлари</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2456674943"/>
              </p:ext>
            </p:extLst>
          </p:nvPr>
        </p:nvGraphicFramePr>
        <p:xfrm>
          <a:off x="-1" y="1700808"/>
          <a:ext cx="9144001" cy="4248472"/>
        </p:xfrm>
        <a:graphic>
          <a:graphicData uri="http://schemas.openxmlformats.org/drawingml/2006/table">
            <a:tbl>
              <a:tblPr firstRow="1" firstCol="1" bandRow="1" bandCol="1">
                <a:tableStyleId>{F5AB1C69-6EDB-4FF4-983F-18BD219EF322}</a:tableStyleId>
              </a:tblPr>
              <a:tblGrid>
                <a:gridCol w="1351543"/>
                <a:gridCol w="1115171"/>
                <a:gridCol w="1115171"/>
                <a:gridCol w="1224037"/>
                <a:gridCol w="1225019"/>
                <a:gridCol w="1225019"/>
                <a:gridCol w="1888041"/>
              </a:tblGrid>
              <a:tr h="1213850">
                <a:tc rowSpan="2">
                  <a:txBody>
                    <a:bodyPr/>
                    <a:lstStyle/>
                    <a:p>
                      <a:pPr algn="ctr">
                        <a:lnSpc>
                          <a:spcPct val="150000"/>
                        </a:lnSpc>
                        <a:spcAft>
                          <a:spcPts val="0"/>
                        </a:spcAft>
                      </a:pPr>
                      <a:r>
                        <a:rPr lang="ru-RU" sz="2000">
                          <a:effectLst/>
                        </a:rPr>
                        <a:t>Мевалар </a:t>
                      </a:r>
                      <a:endParaRPr lang="ru-RU" sz="1800">
                        <a:effectLst/>
                        <a:latin typeface="Times New Roman" panose="02020603050405020304" pitchFamily="18" charset="0"/>
                        <a:ea typeface="Times New Roman" panose="02020603050405020304" pitchFamily="18" charset="0"/>
                      </a:endParaRPr>
                    </a:p>
                  </a:txBody>
                  <a:tcPr marL="68580" marR="68580" marT="0" marB="0"/>
                </a:tc>
                <a:tc gridSpan="3">
                  <a:txBody>
                    <a:bodyPr/>
                    <a:lstStyle/>
                    <a:p>
                      <a:pPr algn="ctr">
                        <a:lnSpc>
                          <a:spcPct val="150000"/>
                        </a:lnSpc>
                        <a:spcAft>
                          <a:spcPts val="0"/>
                        </a:spcAft>
                      </a:pPr>
                      <a:r>
                        <a:rPr lang="ru-RU" sz="2000">
                          <a:effectLst/>
                        </a:rPr>
                        <a:t>Музлаш ҳарорати, </a:t>
                      </a:r>
                      <a:r>
                        <a:rPr lang="ru-RU" sz="2000" baseline="30000">
                          <a:effectLst/>
                        </a:rPr>
                        <a:t>0</a:t>
                      </a:r>
                      <a:r>
                        <a:rPr lang="ru-RU" sz="2000">
                          <a:effectLst/>
                        </a:rPr>
                        <a:t>С</a:t>
                      </a:r>
                      <a:endParaRPr lang="ru-RU" sz="18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gridSpan="2">
                  <a:txBody>
                    <a:bodyPr/>
                    <a:lstStyle/>
                    <a:p>
                      <a:pPr algn="ctr">
                        <a:lnSpc>
                          <a:spcPct val="150000"/>
                        </a:lnSpc>
                        <a:spcAft>
                          <a:spcPts val="0"/>
                        </a:spcAft>
                      </a:pPr>
                      <a:r>
                        <a:rPr lang="ru-RU" sz="2000">
                          <a:effectLst/>
                        </a:rPr>
                        <a:t>Сақлашнинг энг қулай ҳолати</a:t>
                      </a:r>
                      <a:endParaRPr lang="ru-RU" sz="18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rowSpan="2">
                  <a:txBody>
                    <a:bodyPr/>
                    <a:lstStyle/>
                    <a:p>
                      <a:pPr algn="ctr">
                        <a:lnSpc>
                          <a:spcPct val="150000"/>
                        </a:lnSpc>
                        <a:spcAft>
                          <a:spcPts val="0"/>
                        </a:spcAft>
                      </a:pPr>
                      <a:r>
                        <a:rPr lang="ru-RU" sz="2000">
                          <a:effectLst/>
                        </a:rPr>
                        <a:t>Сақлашнинг таҳминий муддати</a:t>
                      </a:r>
                      <a:endParaRPr lang="ru-RU" sz="1800">
                        <a:effectLst/>
                        <a:latin typeface="Times New Roman" panose="02020603050405020304" pitchFamily="18" charset="0"/>
                        <a:ea typeface="Times New Roman" panose="02020603050405020304" pitchFamily="18" charset="0"/>
                      </a:endParaRPr>
                    </a:p>
                  </a:txBody>
                  <a:tcPr marL="68580" marR="68580" marT="0" marB="0"/>
                </a:tc>
              </a:tr>
              <a:tr h="1213850">
                <a:tc vMerge="1">
                  <a:txBody>
                    <a:bodyPr/>
                    <a:lstStyle/>
                    <a:p>
                      <a:endParaRPr lang="ru-RU"/>
                    </a:p>
                  </a:txBody>
                  <a:tcPr/>
                </a:tc>
                <a:tc>
                  <a:txBody>
                    <a:bodyPr/>
                    <a:lstStyle/>
                    <a:p>
                      <a:pPr algn="ctr">
                        <a:lnSpc>
                          <a:spcPct val="150000"/>
                        </a:lnSpc>
                        <a:spcAft>
                          <a:spcPts val="0"/>
                        </a:spcAft>
                      </a:pPr>
                      <a:r>
                        <a:rPr lang="ru-RU" sz="2000">
                          <a:effectLst/>
                        </a:rPr>
                        <a:t>энг юқори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энг паст</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ўртача</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baseline="30000">
                          <a:effectLst/>
                        </a:rPr>
                        <a:t>0</a:t>
                      </a:r>
                      <a:r>
                        <a:rPr lang="ru-RU" sz="2000">
                          <a:effectLst/>
                        </a:rPr>
                        <a:t>С дан</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baseline="30000">
                          <a:effectLst/>
                        </a:rPr>
                        <a:t>0</a:t>
                      </a:r>
                      <a:r>
                        <a:rPr lang="ru-RU" sz="2000">
                          <a:effectLst/>
                        </a:rPr>
                        <a:t>С гача</a:t>
                      </a:r>
                      <a:endParaRPr lang="ru-RU" sz="1800">
                        <a:effectLst/>
                        <a:latin typeface="Times New Roman" panose="02020603050405020304" pitchFamily="18" charset="0"/>
                        <a:ea typeface="Times New Roman" panose="02020603050405020304" pitchFamily="18" charset="0"/>
                      </a:endParaRPr>
                    </a:p>
                  </a:txBody>
                  <a:tcPr marL="68580" marR="68580" marT="0" marB="0"/>
                </a:tc>
                <a:tc vMerge="1">
                  <a:txBody>
                    <a:bodyPr/>
                    <a:lstStyle/>
                    <a:p>
                      <a:endParaRPr lang="ru-RU"/>
                    </a:p>
                  </a:txBody>
                  <a:tcPr/>
                </a:tc>
              </a:tr>
              <a:tr h="606924">
                <a:tc>
                  <a:txBody>
                    <a:bodyPr/>
                    <a:lstStyle/>
                    <a:p>
                      <a:pPr algn="ctr">
                        <a:lnSpc>
                          <a:spcPct val="150000"/>
                        </a:lnSpc>
                        <a:spcAft>
                          <a:spcPts val="0"/>
                        </a:spcAft>
                      </a:pPr>
                      <a:r>
                        <a:rPr lang="ru-RU" sz="2000">
                          <a:effectLst/>
                        </a:rPr>
                        <a:t>Олма </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-1,70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-2,57</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-2,0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-0,5</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+1,0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бир йилгача</a:t>
                      </a:r>
                      <a:endParaRPr lang="ru-RU" sz="1800">
                        <a:effectLst/>
                        <a:latin typeface="Times New Roman" panose="02020603050405020304" pitchFamily="18" charset="0"/>
                        <a:ea typeface="Times New Roman" panose="02020603050405020304" pitchFamily="18" charset="0"/>
                      </a:endParaRPr>
                    </a:p>
                  </a:txBody>
                  <a:tcPr marL="68580" marR="68580" marT="0" marB="0"/>
                </a:tc>
              </a:tr>
              <a:tr h="606924">
                <a:tc>
                  <a:txBody>
                    <a:bodyPr/>
                    <a:lstStyle/>
                    <a:p>
                      <a:pPr algn="ctr">
                        <a:lnSpc>
                          <a:spcPct val="150000"/>
                        </a:lnSpc>
                        <a:spcAft>
                          <a:spcPts val="0"/>
                        </a:spcAft>
                      </a:pPr>
                      <a:r>
                        <a:rPr lang="ru-RU" sz="2000">
                          <a:effectLst/>
                        </a:rPr>
                        <a:t>Нок </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-1,77</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-2,61</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-2,45</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+1,0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майгача</a:t>
                      </a:r>
                      <a:endParaRPr lang="ru-RU" sz="1800">
                        <a:effectLst/>
                        <a:latin typeface="Times New Roman" panose="02020603050405020304" pitchFamily="18" charset="0"/>
                        <a:ea typeface="Times New Roman" panose="02020603050405020304" pitchFamily="18" charset="0"/>
                      </a:endParaRPr>
                    </a:p>
                  </a:txBody>
                  <a:tcPr marL="68580" marR="68580" marT="0" marB="0"/>
                </a:tc>
              </a:tr>
              <a:tr h="606924">
                <a:tc>
                  <a:txBody>
                    <a:bodyPr/>
                    <a:lstStyle/>
                    <a:p>
                      <a:pPr algn="ctr">
                        <a:lnSpc>
                          <a:spcPct val="150000"/>
                        </a:lnSpc>
                        <a:spcAft>
                          <a:spcPts val="0"/>
                        </a:spcAft>
                      </a:pPr>
                      <a:r>
                        <a:rPr lang="ru-RU" sz="2000">
                          <a:effectLst/>
                        </a:rPr>
                        <a:t>Бехи </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-1,79</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-2,59</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-2,25</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a:effectLst/>
                        </a:rPr>
                        <a:t>+1,0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lnSpc>
                          <a:spcPct val="150000"/>
                        </a:lnSpc>
                        <a:spcAft>
                          <a:spcPts val="0"/>
                        </a:spcAft>
                      </a:pPr>
                      <a:r>
                        <a:rPr lang="ru-RU" sz="2000" dirty="0" err="1">
                          <a:effectLst/>
                        </a:rPr>
                        <a:t>бир</a:t>
                      </a:r>
                      <a:r>
                        <a:rPr lang="ru-RU" sz="2000" dirty="0">
                          <a:effectLst/>
                        </a:rPr>
                        <a:t> </a:t>
                      </a:r>
                      <a:r>
                        <a:rPr lang="ru-RU" sz="2000" dirty="0" err="1">
                          <a:effectLst/>
                        </a:rPr>
                        <a:t>йилгача</a:t>
                      </a:r>
                      <a:endParaRPr lang="ru-RU" sz="18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6531151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000937269"/>
              </p:ext>
            </p:extLst>
          </p:nvPr>
        </p:nvGraphicFramePr>
        <p:xfrm>
          <a:off x="0" y="0"/>
          <a:ext cx="6588224" cy="6309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362" name="Picture 2" descr="Картинки по запросу хранение яблок"/>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41797" y="2564904"/>
            <a:ext cx="2502201" cy="1737371"/>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41797" y="4581128"/>
            <a:ext cx="2502201" cy="1847479"/>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Похожее изображение"/>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680115" y="616099"/>
            <a:ext cx="2140357" cy="1516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92986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8424"/>
            <a:ext cx="7886700" cy="1325563"/>
          </a:xfrm>
        </p:spPr>
        <p:txBody>
          <a:bodyPr>
            <a:normAutofit/>
          </a:bodyPr>
          <a:lstStyle/>
          <a:p>
            <a:pPr algn="ctr"/>
            <a:r>
              <a:rPr lang="uz-Cyrl-UZ" sz="3600" b="1" dirty="0">
                <a:solidFill>
                  <a:srgbClr val="0033CC"/>
                </a:solidFill>
                <a:effectLst>
                  <a:outerShdw blurRad="38100" dist="38100" dir="2700000" algn="tl">
                    <a:srgbClr val="000000">
                      <a:alpha val="43137"/>
                    </a:srgbClr>
                  </a:outerShdw>
                </a:effectLst>
              </a:rPr>
              <a:t>Олма сифатининг уни сақлаш усулига боғлиқлиги</a:t>
            </a:r>
            <a:endParaRPr lang="ru-RU" sz="3600" dirty="0">
              <a:solidFill>
                <a:srgbClr val="0033CC"/>
              </a:solidFill>
              <a:effectLst>
                <a:outerShdw blurRad="38100" dist="38100" dir="2700000" algn="tl">
                  <a:srgbClr val="000000">
                    <a:alpha val="43137"/>
                  </a:srgbClr>
                </a:outerShdw>
              </a:effectLst>
            </a:endParaRPr>
          </a:p>
        </p:txBody>
      </p:sp>
      <p:graphicFrame>
        <p:nvGraphicFramePr>
          <p:cNvPr id="4" name="Таблица 3"/>
          <p:cNvGraphicFramePr>
            <a:graphicFrameLocks noGrp="1"/>
          </p:cNvGraphicFramePr>
          <p:nvPr>
            <p:extLst>
              <p:ext uri="{D42A27DB-BD31-4B8C-83A1-F6EECF244321}">
                <p14:modId xmlns:p14="http://schemas.microsoft.com/office/powerpoint/2010/main" val="4193282685"/>
              </p:ext>
            </p:extLst>
          </p:nvPr>
        </p:nvGraphicFramePr>
        <p:xfrm>
          <a:off x="216025" y="1469536"/>
          <a:ext cx="8676455" cy="4911792"/>
        </p:xfrm>
        <a:graphic>
          <a:graphicData uri="http://schemas.openxmlformats.org/drawingml/2006/table">
            <a:tbl>
              <a:tblPr firstRow="1" firstCol="1" bandRow="1">
                <a:tableStyleId>{5C22544A-7EE6-4342-B048-85BDC9FD1C3A}</a:tableStyleId>
              </a:tblPr>
              <a:tblGrid>
                <a:gridCol w="2193786"/>
                <a:gridCol w="3384376"/>
                <a:gridCol w="2097013"/>
                <a:gridCol w="1001280"/>
              </a:tblGrid>
              <a:tr h="907908">
                <a:tc rowSpan="2">
                  <a:txBody>
                    <a:bodyPr/>
                    <a:lstStyle/>
                    <a:p>
                      <a:pPr algn="ctr">
                        <a:spcAft>
                          <a:spcPts val="0"/>
                        </a:spcAft>
                      </a:pPr>
                      <a:r>
                        <a:rPr lang="ru-RU" sz="2800">
                          <a:effectLst/>
                        </a:rPr>
                        <a:t>Олманинг гомологик нави</a:t>
                      </a:r>
                      <a:endParaRPr lang="ru-RU" sz="2400">
                        <a:effectLst/>
                        <a:latin typeface="Times New Roman" panose="02020603050405020304" pitchFamily="18" charset="0"/>
                        <a:ea typeface="Times New Roman" panose="02020603050405020304" pitchFamily="18" charset="0"/>
                      </a:endParaRPr>
                    </a:p>
                  </a:txBody>
                  <a:tcPr marL="68580" marR="68580" marT="0" marB="0"/>
                </a:tc>
                <a:tc rowSpan="2">
                  <a:txBody>
                    <a:bodyPr/>
                    <a:lstStyle/>
                    <a:p>
                      <a:pPr algn="ctr">
                        <a:spcAft>
                          <a:spcPts val="0"/>
                        </a:spcAft>
                      </a:pPr>
                      <a:r>
                        <a:rPr lang="ru-RU" sz="2800">
                          <a:effectLst/>
                        </a:rPr>
                        <a:t>Сақлаш усули</a:t>
                      </a:r>
                      <a:endParaRPr lang="ru-RU" sz="2400">
                        <a:effectLst/>
                        <a:latin typeface="Times New Roman" panose="02020603050405020304" pitchFamily="18" charset="0"/>
                        <a:ea typeface="Times New Roman" panose="02020603050405020304" pitchFamily="18" charset="0"/>
                      </a:endParaRPr>
                    </a:p>
                  </a:txBody>
                  <a:tcPr marL="68580" marR="68580" marT="0" marB="0"/>
                </a:tc>
                <a:tc gridSpan="2">
                  <a:txBody>
                    <a:bodyPr/>
                    <a:lstStyle/>
                    <a:p>
                      <a:pPr algn="ctr">
                        <a:spcAft>
                          <a:spcPts val="0"/>
                        </a:spcAft>
                      </a:pPr>
                      <a:r>
                        <a:rPr lang="ru-RU" sz="2800">
                          <a:effectLst/>
                        </a:rPr>
                        <a:t>Меванинг сифати, %</a:t>
                      </a:r>
                      <a:endParaRPr lang="ru-RU" sz="24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r>
              <a:tr h="907908">
                <a:tc vMerge="1">
                  <a:txBody>
                    <a:bodyPr/>
                    <a:lstStyle/>
                    <a:p>
                      <a:endParaRPr lang="ru-RU"/>
                    </a:p>
                  </a:txBody>
                  <a:tcPr/>
                </a:tc>
                <a:tc vMerge="1">
                  <a:txBody>
                    <a:bodyPr/>
                    <a:lstStyle/>
                    <a:p>
                      <a:endParaRPr lang="ru-RU"/>
                    </a:p>
                  </a:txBody>
                  <a:tcPr/>
                </a:tc>
                <a:tc>
                  <a:txBody>
                    <a:bodyPr/>
                    <a:lstStyle/>
                    <a:p>
                      <a:pPr algn="ctr">
                        <a:spcAft>
                          <a:spcPts val="0"/>
                        </a:spcAft>
                      </a:pPr>
                      <a:r>
                        <a:rPr lang="ru-RU" sz="2800">
                          <a:effectLst/>
                        </a:rPr>
                        <a:t>стандарт мевалар</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800">
                          <a:effectLst/>
                        </a:rPr>
                        <a:t>чиқиндилар</a:t>
                      </a:r>
                      <a:endParaRPr lang="ru-RU" sz="2400">
                        <a:effectLst/>
                        <a:latin typeface="Times New Roman" panose="02020603050405020304" pitchFamily="18" charset="0"/>
                        <a:ea typeface="Times New Roman" panose="02020603050405020304" pitchFamily="18" charset="0"/>
                      </a:endParaRPr>
                    </a:p>
                  </a:txBody>
                  <a:tcPr marL="68580" marR="68580" marT="0" marB="0"/>
                </a:tc>
              </a:tr>
              <a:tr h="453954">
                <a:tc rowSpan="2">
                  <a:txBody>
                    <a:bodyPr/>
                    <a:lstStyle/>
                    <a:p>
                      <a:pPr>
                        <a:spcAft>
                          <a:spcPts val="0"/>
                        </a:spcAft>
                      </a:pPr>
                      <a:r>
                        <a:rPr lang="ru-RU" sz="2800">
                          <a:effectLst/>
                        </a:rPr>
                        <a:t>Симиренко</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2800">
                          <a:effectLst/>
                        </a:rPr>
                        <a:t>контрол</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800">
                          <a:effectLst/>
                        </a:rPr>
                        <a:t>89,3</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800">
                          <a:effectLst/>
                        </a:rPr>
                        <a:t>11,7</a:t>
                      </a:r>
                      <a:endParaRPr lang="ru-RU" sz="2400">
                        <a:effectLst/>
                        <a:latin typeface="Times New Roman" panose="02020603050405020304" pitchFamily="18" charset="0"/>
                        <a:ea typeface="Times New Roman" panose="02020603050405020304" pitchFamily="18" charset="0"/>
                      </a:endParaRPr>
                    </a:p>
                  </a:txBody>
                  <a:tcPr marL="68580" marR="68580" marT="0" marB="0"/>
                </a:tc>
              </a:tr>
              <a:tr h="907908">
                <a:tc vMerge="1">
                  <a:txBody>
                    <a:bodyPr/>
                    <a:lstStyle/>
                    <a:p>
                      <a:endParaRPr lang="ru-RU"/>
                    </a:p>
                  </a:txBody>
                  <a:tcPr/>
                </a:tc>
                <a:tc>
                  <a:txBody>
                    <a:bodyPr/>
                    <a:lstStyle/>
                    <a:p>
                      <a:pPr>
                        <a:spcAft>
                          <a:spcPts val="0"/>
                        </a:spcAft>
                      </a:pPr>
                      <a:r>
                        <a:rPr lang="ru-RU" sz="2800">
                          <a:effectLst/>
                        </a:rPr>
                        <a:t>Полиетилен қоплар, контейнерлар</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800">
                          <a:effectLst/>
                        </a:rPr>
                        <a:t>100</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US" sz="2800">
                          <a:effectLst/>
                        </a:rPr>
                        <a:t>-</a:t>
                      </a:r>
                      <a:endParaRPr lang="ru-RU" sz="2400">
                        <a:effectLst/>
                        <a:latin typeface="Times New Roman" panose="02020603050405020304" pitchFamily="18" charset="0"/>
                        <a:ea typeface="Times New Roman" panose="02020603050405020304" pitchFamily="18" charset="0"/>
                      </a:endParaRPr>
                    </a:p>
                  </a:txBody>
                  <a:tcPr marL="68580" marR="68580" marT="0" marB="0"/>
                </a:tc>
              </a:tr>
              <a:tr h="453954">
                <a:tc rowSpan="2">
                  <a:txBody>
                    <a:bodyPr/>
                    <a:lstStyle/>
                    <a:p>
                      <a:pPr>
                        <a:spcAft>
                          <a:spcPts val="0"/>
                        </a:spcAft>
                      </a:pPr>
                      <a:r>
                        <a:rPr lang="ru-RU" sz="2800">
                          <a:effectLst/>
                        </a:rPr>
                        <a:t>Розмарин</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pPr>
                      <a:r>
                        <a:rPr lang="ru-RU" sz="2800">
                          <a:effectLst/>
                        </a:rPr>
                        <a:t>контрол</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800">
                          <a:effectLst/>
                        </a:rPr>
                        <a:t>97,5</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800">
                          <a:effectLst/>
                        </a:rPr>
                        <a:t>2,5</a:t>
                      </a:r>
                      <a:endParaRPr lang="ru-RU" sz="2400">
                        <a:effectLst/>
                        <a:latin typeface="Times New Roman" panose="02020603050405020304" pitchFamily="18" charset="0"/>
                        <a:ea typeface="Times New Roman" panose="02020603050405020304" pitchFamily="18" charset="0"/>
                      </a:endParaRPr>
                    </a:p>
                  </a:txBody>
                  <a:tcPr marL="68580" marR="68580" marT="0" marB="0"/>
                </a:tc>
              </a:tr>
              <a:tr h="907908">
                <a:tc vMerge="1">
                  <a:txBody>
                    <a:bodyPr/>
                    <a:lstStyle/>
                    <a:p>
                      <a:endParaRPr lang="ru-RU"/>
                    </a:p>
                  </a:txBody>
                  <a:tcPr/>
                </a:tc>
                <a:tc>
                  <a:txBody>
                    <a:bodyPr/>
                    <a:lstStyle/>
                    <a:p>
                      <a:pPr>
                        <a:spcAft>
                          <a:spcPts val="0"/>
                        </a:spcAft>
                      </a:pPr>
                      <a:r>
                        <a:rPr lang="ru-RU" sz="2800">
                          <a:effectLst/>
                        </a:rPr>
                        <a:t>Полиетилен қоплар, контейнерлар</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800">
                          <a:effectLst/>
                        </a:rPr>
                        <a:t>100</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US" sz="2800" dirty="0">
                          <a:effectLst/>
                        </a:rPr>
                        <a:t>-</a:t>
                      </a:r>
                      <a:endParaRPr lang="ru-RU" sz="24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4267216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289350905"/>
              </p:ext>
            </p:extLst>
          </p:nvPr>
        </p:nvGraphicFramePr>
        <p:xfrm>
          <a:off x="142844" y="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6386" name="Picture 2"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80112" y="3861048"/>
            <a:ext cx="30480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520" y="3836328"/>
            <a:ext cx="4762500" cy="2647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513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110739634"/>
              </p:ext>
            </p:extLst>
          </p:nvPr>
        </p:nvGraphicFramePr>
        <p:xfrm>
          <a:off x="2699792" y="260648"/>
          <a:ext cx="6444208"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7410" name="Picture 2" descr="Картинки по запросу хранение ГРУШИ"/>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2097" y="4337714"/>
            <a:ext cx="2510805" cy="251080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хранение ГРУШИ"/>
          <p:cNvPicPr>
            <a:picLocks noChangeAspect="1" noChangeArrowheads="1"/>
          </p:cNvPicPr>
          <p:nvPr/>
        </p:nvPicPr>
        <p:blipFill rotWithShape="1">
          <a:blip r:embed="rId8">
            <a:extLst>
              <a:ext uri="{28A0092B-C50C-407E-A947-70E740481C1C}">
                <a14:useLocalDpi xmlns:a14="http://schemas.microsoft.com/office/drawing/2010/main" val="0"/>
              </a:ext>
            </a:extLst>
          </a:blip>
          <a:srcRect b="12624"/>
          <a:stretch/>
        </p:blipFill>
        <p:spPr bwMode="auto">
          <a:xfrm>
            <a:off x="74468" y="2348880"/>
            <a:ext cx="2726062" cy="1580004"/>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Картинки по запросу хранение ГРУШИ"/>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9561" y="260648"/>
            <a:ext cx="2164472" cy="1500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7381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98376"/>
            <a:ext cx="5626968" cy="954360"/>
          </a:xfrm>
        </p:spPr>
        <p:txBody>
          <a:bodyPr>
            <a:noAutofit/>
          </a:bodyPr>
          <a:lstStyle/>
          <a:p>
            <a:pPr algn="ctr"/>
            <a:r>
              <a:rPr lang="uz-Cyrl-UZ" sz="3600" b="1" dirty="0"/>
              <a:t>Беҳини сақлаш технологияси.</a:t>
            </a:r>
            <a:endParaRPr lang="ru-RU" sz="3600" dirty="0"/>
          </a:p>
        </p:txBody>
      </p:sp>
      <p:sp>
        <p:nvSpPr>
          <p:cNvPr id="3" name="Объект 2"/>
          <p:cNvSpPr>
            <a:spLocks noGrp="1"/>
          </p:cNvSpPr>
          <p:nvPr>
            <p:ph idx="1"/>
          </p:nvPr>
        </p:nvSpPr>
        <p:spPr>
          <a:xfrm>
            <a:off x="179512" y="1124744"/>
            <a:ext cx="5770984" cy="5328592"/>
          </a:xfrm>
        </p:spPr>
        <p:txBody>
          <a:bodyPr>
            <a:noAutofit/>
          </a:bodyPr>
          <a:lstStyle/>
          <a:p>
            <a:pPr algn="just"/>
            <a:r>
              <a:rPr lang="uz-Cyrl-UZ" sz="2200" b="1" dirty="0">
                <a:solidFill>
                  <a:srgbClr val="0033CC"/>
                </a:solidFill>
                <a:latin typeface="Times New Roman" panose="02020603050405020304" pitchFamily="18" charset="0"/>
                <a:cs typeface="Times New Roman" panose="02020603050405020304" pitchFamily="18" charset="0"/>
              </a:rPr>
              <a:t>Беҳи одатда ҳаво қуруқ пайтида териб олинади. Териш пайтида унинг устидаги туки сақланиб қолиши муҳим ҳисобланади. Тук беҳининг сақлашга чидамлилигини оширади.</a:t>
            </a:r>
          </a:p>
          <a:p>
            <a:pPr algn="just"/>
            <a:r>
              <a:rPr lang="uz-Cyrl-UZ" sz="2200" b="1" dirty="0">
                <a:solidFill>
                  <a:srgbClr val="0033CC"/>
                </a:solidFill>
                <a:latin typeface="Times New Roman" panose="02020603050405020304" pitchFamily="18" charset="0"/>
                <a:cs typeface="Times New Roman" panose="02020603050405020304" pitchFamily="18" charset="0"/>
              </a:rPr>
              <a:t>Беҳи сақлаш учун яшикларга жойлаштирилганда тагига коғоз тўшалади ва ораларига қиринди солинади. Беҳи 35 кг яшикларга ёки контейнерларга (газ муҳити бошқариладиган омборларда) жойлаштирилади.</a:t>
            </a:r>
          </a:p>
          <a:p>
            <a:pPr algn="just"/>
            <a:r>
              <a:rPr lang="uz-Cyrl-UZ" sz="2200" b="1" dirty="0">
                <a:solidFill>
                  <a:srgbClr val="0033CC"/>
                </a:solidFill>
                <a:latin typeface="Times New Roman" panose="02020603050405020304" pitchFamily="18" charset="0"/>
                <a:cs typeface="Times New Roman" panose="02020603050405020304" pitchFamily="18" charset="0"/>
              </a:rPr>
              <a:t>Беҳини сақлашда ҳаво ҳарорати </a:t>
            </a:r>
            <a:r>
              <a:rPr lang="uz-Cyrl-UZ" sz="2200" b="1" dirty="0" smtClean="0">
                <a:solidFill>
                  <a:srgbClr val="0033CC"/>
                </a:solidFill>
                <a:latin typeface="Times New Roman" panose="02020603050405020304" pitchFamily="18" charset="0"/>
                <a:cs typeface="Times New Roman" panose="02020603050405020304" pitchFamily="18" charset="0"/>
              </a:rPr>
              <a:t>0–1</a:t>
            </a:r>
            <a:r>
              <a:rPr lang="uz-Cyrl-UZ" sz="2200" b="1" baseline="30000" dirty="0" smtClean="0">
                <a:solidFill>
                  <a:srgbClr val="0033CC"/>
                </a:solidFill>
                <a:latin typeface="Times New Roman" panose="02020603050405020304" pitchFamily="18" charset="0"/>
                <a:cs typeface="Times New Roman" panose="02020603050405020304" pitchFamily="18" charset="0"/>
              </a:rPr>
              <a:t>0</a:t>
            </a:r>
            <a:r>
              <a:rPr lang="uz-Cyrl-UZ" sz="2200" b="1" dirty="0" smtClean="0">
                <a:solidFill>
                  <a:srgbClr val="0033CC"/>
                </a:solidFill>
                <a:latin typeface="Times New Roman" panose="02020603050405020304" pitchFamily="18" charset="0"/>
                <a:cs typeface="Times New Roman" panose="02020603050405020304" pitchFamily="18" charset="0"/>
              </a:rPr>
              <a:t>С</a:t>
            </a:r>
            <a:r>
              <a:rPr lang="uz-Cyrl-UZ" sz="2200" b="1" dirty="0">
                <a:solidFill>
                  <a:srgbClr val="0033CC"/>
                </a:solidFill>
                <a:latin typeface="Times New Roman" panose="02020603050405020304" pitchFamily="18" charset="0"/>
                <a:cs typeface="Times New Roman" panose="02020603050405020304" pitchFamily="18" charset="0"/>
              </a:rPr>
              <a:t>, нисбий намлиги 85% бўлган омборларда сақланади.</a:t>
            </a:r>
          </a:p>
        </p:txBody>
      </p:sp>
      <p:pic>
        <p:nvPicPr>
          <p:cNvPr id="6147" name="Picture 3"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0496" y="25936"/>
            <a:ext cx="2828925" cy="1619251"/>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t="11575" b="14230"/>
          <a:stretch/>
        </p:blipFill>
        <p:spPr bwMode="auto">
          <a:xfrm>
            <a:off x="6084168" y="3429000"/>
            <a:ext cx="2880320" cy="2664297"/>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98232" y="1710282"/>
            <a:ext cx="2753595" cy="1718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9232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476672"/>
            <a:ext cx="6798734" cy="713463"/>
          </a:xfrm>
        </p:spPr>
        <p:txBody>
          <a:bodyPr>
            <a:noAutofit/>
          </a:bodyPr>
          <a:lstStyle/>
          <a:p>
            <a:r>
              <a:rPr lang="uz-Cyrl-UZ" sz="2400" b="1" dirty="0"/>
              <a:t>Данакли меваларни сақлаш.</a:t>
            </a:r>
            <a:endParaRPr lang="ru-RU" sz="2400" dirty="0"/>
          </a:p>
        </p:txBody>
      </p:sp>
      <p:sp>
        <p:nvSpPr>
          <p:cNvPr id="3" name="Объект 2"/>
          <p:cNvSpPr>
            <a:spLocks noGrp="1"/>
          </p:cNvSpPr>
          <p:nvPr>
            <p:ph idx="1"/>
          </p:nvPr>
        </p:nvSpPr>
        <p:spPr>
          <a:xfrm>
            <a:off x="611560" y="1136131"/>
            <a:ext cx="8064896" cy="3444997"/>
          </a:xfrm>
        </p:spPr>
        <p:txBody>
          <a:bodyPr>
            <a:normAutofit fontScale="92500" lnSpcReduction="10000"/>
          </a:bodyPr>
          <a:lstStyle/>
          <a:p>
            <a:pPr algn="just"/>
            <a:r>
              <a:rPr lang="uz-Cyrl-UZ" dirty="0"/>
              <a:t>Данакли меваларнинг сақлашга чидамлилиги паст бўлиб, улар ўзидан сувни тез йўқотиб, сўлийди, шу билан бирга касалликларга тез чалинади.</a:t>
            </a:r>
            <a:endParaRPr lang="ru-RU" dirty="0"/>
          </a:p>
          <a:p>
            <a:pPr algn="just"/>
            <a:r>
              <a:rPr lang="uz-Cyrl-UZ" dirty="0"/>
              <a:t>Ўрик сақлаш учун сал ғўрароқ, эти тиғиз, мазаси навига хос бўлиб етилган пайтида узилади. Ўрикни иложи борича банди билан бирга узиш керак.</a:t>
            </a:r>
            <a:endParaRPr lang="ru-RU" dirty="0"/>
          </a:p>
          <a:p>
            <a:pPr algn="just"/>
            <a:r>
              <a:rPr lang="uz-Cyrl-UZ" dirty="0"/>
              <a:t>Йирик ва ўртача катталикдаги ўриклар тўғри қаторларга терилиб, майдалари эса тўкма қилиб яшикларга жойланади. Яшик тагига қиринди солинади ва устига қоғоз тўшалади унинг устига ҳам қиринди сепилади.</a:t>
            </a:r>
            <a:endParaRPr lang="ru-RU" dirty="0"/>
          </a:p>
        </p:txBody>
      </p:sp>
      <p:pic>
        <p:nvPicPr>
          <p:cNvPr id="18434" name="Picture 2" descr="Картинки по запросу хранение АБРИКОС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502521"/>
            <a:ext cx="2726000" cy="1850634"/>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Картинки по запросу хранение АБРИКОС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5878" y="4499549"/>
            <a:ext cx="1829629" cy="182963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Картинки по запросу хранение абрикоса в яшиках"/>
          <p:cNvPicPr>
            <a:picLocks noChangeAspect="1" noChangeArrowheads="1"/>
          </p:cNvPicPr>
          <p:nvPr/>
        </p:nvPicPr>
        <p:blipFill rotWithShape="1">
          <a:blip r:embed="rId4">
            <a:extLst>
              <a:ext uri="{28A0092B-C50C-407E-A947-70E740481C1C}">
                <a14:useLocalDpi xmlns:a14="http://schemas.microsoft.com/office/drawing/2010/main" val="0"/>
              </a:ext>
            </a:extLst>
          </a:blip>
          <a:srcRect t="27942" b="13905"/>
          <a:stretch/>
        </p:blipFill>
        <p:spPr bwMode="auto">
          <a:xfrm>
            <a:off x="3245701" y="4566472"/>
            <a:ext cx="2160240" cy="1695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4195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86605"/>
            <a:ext cx="8259256" cy="758864"/>
          </a:xfrm>
        </p:spPr>
        <p:style>
          <a:lnRef idx="1">
            <a:schemeClr val="accent2"/>
          </a:lnRef>
          <a:fillRef idx="3">
            <a:schemeClr val="accent2"/>
          </a:fillRef>
          <a:effectRef idx="2">
            <a:schemeClr val="accent2"/>
          </a:effectRef>
          <a:fontRef idx="minor">
            <a:schemeClr val="lt1"/>
          </a:fontRef>
        </p:style>
        <p:txBody>
          <a:bodyPr/>
          <a:lstStyle/>
          <a:p>
            <a:r>
              <a:rPr lang="uz-Cyrl-UZ" b="1" dirty="0"/>
              <a:t>Узумни сақлаш технологияси.</a:t>
            </a:r>
            <a:endParaRPr lang="ru-RU" dirty="0"/>
          </a:p>
        </p:txBody>
      </p:sp>
      <p:sp>
        <p:nvSpPr>
          <p:cNvPr id="3" name="Объект 2"/>
          <p:cNvSpPr>
            <a:spLocks noGrp="1"/>
          </p:cNvSpPr>
          <p:nvPr>
            <p:ph idx="1"/>
          </p:nvPr>
        </p:nvSpPr>
        <p:spPr>
          <a:xfrm>
            <a:off x="465231" y="1196752"/>
            <a:ext cx="8427249" cy="2808312"/>
          </a:xfrm>
        </p:spPr>
        <p:txBody>
          <a:bodyPr/>
          <a:lstStyle/>
          <a:p>
            <a:r>
              <a:rPr lang="uz-Cyrl-UZ" dirty="0"/>
              <a:t>Узум узилгандан сўнг уни омборга жойлашга алоҳида эътибор бериш лозим. Сақлашга қўйиладиган узумни узилгандан сўнг тезда совуқ жойга жойлаштириш лозим. Бундай шароитда 24 соатгача қуёш тушмайдиган салқин жойда туриши </a:t>
            </a:r>
            <a:r>
              <a:rPr lang="uz-Cyrl-UZ" dirty="0" smtClean="0"/>
              <a:t>керак.</a:t>
            </a:r>
          </a:p>
          <a:p>
            <a:r>
              <a:rPr lang="uz-Cyrl-UZ" dirty="0"/>
              <a:t>Узумни доимий сақланадиган жойга жойлаштиришдан илгари дастлабки совитиш бўлмасида 5–8</a:t>
            </a:r>
            <a:r>
              <a:rPr lang="uz-Cyrl-UZ" dirty="0">
                <a:sym typeface="Symbol" panose="05050102010706020507" pitchFamily="18" charset="2"/>
              </a:rPr>
              <a:t></a:t>
            </a:r>
            <a:r>
              <a:rPr lang="uz-Cyrl-UZ" dirty="0"/>
              <a:t>С ҳароратда 8–10 соат сақланади. Акс ҳолда узум бевосита сақлаш бўлмасига жойлаштирилса, бўлма ҳавосининг ҳарорати кўтарилиб кетади, натижада бўлмада сақланадиган бошқа маҳсулотларнинг терлаб бузилишига олиб келади</a:t>
            </a:r>
            <a:r>
              <a:rPr lang="uz-Cyrl-UZ" dirty="0" smtClean="0"/>
              <a:t>.</a:t>
            </a:r>
            <a:endParaRPr lang="ru-RU" dirty="0"/>
          </a:p>
        </p:txBody>
      </p:sp>
      <p:pic>
        <p:nvPicPr>
          <p:cNvPr id="1945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4005064"/>
            <a:ext cx="3146688" cy="2360016"/>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090" y="3973800"/>
            <a:ext cx="3110166" cy="2335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1889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a:t>Узумни</a:t>
            </a:r>
            <a:r>
              <a:rPr lang="ru-RU" b="1" dirty="0"/>
              <a:t> </a:t>
            </a:r>
            <a:r>
              <a:rPr lang="ru-RU" b="1" dirty="0" err="1"/>
              <a:t>сақлаш</a:t>
            </a:r>
            <a:r>
              <a:rPr lang="ru-RU" b="1" dirty="0"/>
              <a:t> </a:t>
            </a:r>
            <a:r>
              <a:rPr lang="ru-RU" b="1" dirty="0" err="1"/>
              <a:t>усулининг</a:t>
            </a:r>
            <a:r>
              <a:rPr lang="ru-RU" b="1" dirty="0"/>
              <a:t> </a:t>
            </a:r>
            <a:r>
              <a:rPr lang="ru-RU" b="1" dirty="0" err="1"/>
              <a:t>унинг</a:t>
            </a:r>
            <a:r>
              <a:rPr lang="ru-RU" b="1" dirty="0"/>
              <a:t> </a:t>
            </a:r>
            <a:r>
              <a:rPr lang="ru-RU" b="1" dirty="0" err="1"/>
              <a:t>сифатига</a:t>
            </a:r>
            <a:r>
              <a:rPr lang="ru-RU" b="1" dirty="0"/>
              <a:t> </a:t>
            </a:r>
            <a:r>
              <a:rPr lang="ru-RU" b="1" dirty="0" err="1"/>
              <a:t>таъсири</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4193209714"/>
              </p:ext>
            </p:extLst>
          </p:nvPr>
        </p:nvGraphicFramePr>
        <p:xfrm>
          <a:off x="539552" y="1905000"/>
          <a:ext cx="8424936" cy="4260303"/>
        </p:xfrm>
        <a:graphic>
          <a:graphicData uri="http://schemas.openxmlformats.org/drawingml/2006/table">
            <a:tbl>
              <a:tblPr firstRow="1" firstCol="1" bandRow="1">
                <a:tableStyleId>{00A15C55-8517-42AA-B614-E9B94910E393}</a:tableStyleId>
              </a:tblPr>
              <a:tblGrid>
                <a:gridCol w="1671365"/>
                <a:gridCol w="1566577"/>
                <a:gridCol w="2043361"/>
                <a:gridCol w="1393677"/>
                <a:gridCol w="1749956"/>
              </a:tblGrid>
              <a:tr h="1420101">
                <a:tc>
                  <a:txBody>
                    <a:bodyPr/>
                    <a:lstStyle/>
                    <a:p>
                      <a:pPr algn="ctr">
                        <a:spcAft>
                          <a:spcPts val="0"/>
                        </a:spcAft>
                      </a:pPr>
                      <a:r>
                        <a:rPr lang="ru-RU" sz="2000">
                          <a:effectLst/>
                        </a:rPr>
                        <a:t>Узумнинг нави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Сақлаш муддати, тун</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Оғирлигининг камайиши, %</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Бузилганлари, %</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Умумий йўқотиш, %</a:t>
                      </a:r>
                      <a:endParaRPr lang="ru-RU" sz="1800">
                        <a:effectLst/>
                        <a:latin typeface="Times New Roman" panose="02020603050405020304" pitchFamily="18" charset="0"/>
                        <a:ea typeface="Times New Roman" panose="02020603050405020304" pitchFamily="18" charset="0"/>
                      </a:endParaRPr>
                    </a:p>
                  </a:txBody>
                  <a:tcPr marL="68580" marR="68580" marT="0" marB="0"/>
                </a:tc>
              </a:tr>
              <a:tr h="473367">
                <a:tc gridSpan="5">
                  <a:txBody>
                    <a:bodyPr/>
                    <a:lstStyle/>
                    <a:p>
                      <a:pPr algn="ctr">
                        <a:spcAft>
                          <a:spcPts val="0"/>
                        </a:spcAft>
                      </a:pPr>
                      <a:r>
                        <a:rPr lang="ru-RU" sz="2000">
                          <a:effectLst/>
                        </a:rPr>
                        <a:t>Ертўлада сақлаганда</a:t>
                      </a:r>
                      <a:endParaRPr lang="ru-RU" sz="18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73367">
                <a:tc>
                  <a:txBody>
                    <a:bodyPr/>
                    <a:lstStyle/>
                    <a:p>
                      <a:pPr algn="just">
                        <a:spcAft>
                          <a:spcPts val="0"/>
                        </a:spcAft>
                      </a:pPr>
                      <a:r>
                        <a:rPr lang="ru-RU" sz="2000">
                          <a:effectLst/>
                        </a:rPr>
                        <a:t>Арарати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100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29,34</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0,68</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30,02</a:t>
                      </a:r>
                      <a:endParaRPr lang="ru-RU" sz="1800">
                        <a:effectLst/>
                        <a:latin typeface="Times New Roman" panose="02020603050405020304" pitchFamily="18" charset="0"/>
                        <a:ea typeface="Times New Roman" panose="02020603050405020304" pitchFamily="18" charset="0"/>
                      </a:endParaRPr>
                    </a:p>
                  </a:txBody>
                  <a:tcPr marL="68580" marR="68580" marT="0" marB="0"/>
                </a:tc>
              </a:tr>
              <a:tr h="473367">
                <a:tc>
                  <a:txBody>
                    <a:bodyPr/>
                    <a:lstStyle/>
                    <a:p>
                      <a:pPr algn="just">
                        <a:spcAft>
                          <a:spcPts val="0"/>
                        </a:spcAft>
                      </a:pPr>
                      <a:r>
                        <a:rPr lang="ru-RU" sz="2000">
                          <a:effectLst/>
                        </a:rPr>
                        <a:t>Мсхали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108</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28,04</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1,97</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30,01</a:t>
                      </a:r>
                      <a:endParaRPr lang="ru-RU" sz="1800">
                        <a:effectLst/>
                        <a:latin typeface="Times New Roman" panose="02020603050405020304" pitchFamily="18" charset="0"/>
                        <a:ea typeface="Times New Roman" panose="02020603050405020304" pitchFamily="18" charset="0"/>
                      </a:endParaRPr>
                    </a:p>
                  </a:txBody>
                  <a:tcPr marL="68580" marR="68580" marT="0" marB="0"/>
                </a:tc>
              </a:tr>
              <a:tr h="473367">
                <a:tc gridSpan="5">
                  <a:txBody>
                    <a:bodyPr/>
                    <a:lstStyle/>
                    <a:p>
                      <a:pPr algn="ctr">
                        <a:spcAft>
                          <a:spcPts val="0"/>
                        </a:spcAft>
                      </a:pPr>
                      <a:r>
                        <a:rPr lang="ru-RU" sz="2000">
                          <a:effectLst/>
                        </a:rPr>
                        <a:t>Совутгичда сақлаганда</a:t>
                      </a:r>
                      <a:endParaRPr lang="ru-RU" sz="18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473367">
                <a:tc>
                  <a:txBody>
                    <a:bodyPr/>
                    <a:lstStyle/>
                    <a:p>
                      <a:pPr algn="just">
                        <a:spcAft>
                          <a:spcPts val="0"/>
                        </a:spcAft>
                      </a:pPr>
                      <a:r>
                        <a:rPr lang="ru-RU" sz="2000">
                          <a:effectLst/>
                        </a:rPr>
                        <a:t>Арарати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200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4 12</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4,12</a:t>
                      </a:r>
                      <a:endParaRPr lang="ru-RU" sz="1800">
                        <a:effectLst/>
                        <a:latin typeface="Times New Roman" panose="02020603050405020304" pitchFamily="18" charset="0"/>
                        <a:ea typeface="Times New Roman" panose="02020603050405020304" pitchFamily="18" charset="0"/>
                      </a:endParaRPr>
                    </a:p>
                  </a:txBody>
                  <a:tcPr marL="68580" marR="68580" marT="0" marB="0"/>
                </a:tc>
              </a:tr>
              <a:tr h="473367">
                <a:tc>
                  <a:txBody>
                    <a:bodyPr/>
                    <a:lstStyle/>
                    <a:p>
                      <a:pPr algn="just">
                        <a:spcAft>
                          <a:spcPts val="0"/>
                        </a:spcAft>
                      </a:pPr>
                      <a:r>
                        <a:rPr lang="ru-RU" sz="2000">
                          <a:effectLst/>
                        </a:rPr>
                        <a:t>Мсхали</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200</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5 02</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a:effectLst/>
                        </a:rPr>
                        <a:t>0,82</a:t>
                      </a:r>
                      <a:endParaRPr lang="ru-RU" sz="18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000" dirty="0">
                          <a:effectLst/>
                        </a:rPr>
                        <a:t>5,84</a:t>
                      </a:r>
                      <a:endParaRPr lang="ru-RU" sz="18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9383278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249" y="1"/>
            <a:ext cx="7543800" cy="980728"/>
          </a:xfrm>
        </p:spPr>
        <p:txBody>
          <a:bodyPr>
            <a:normAutofit/>
          </a:bodyPr>
          <a:lstStyle/>
          <a:p>
            <a:pPr algn="ctr"/>
            <a:r>
              <a:rPr lang="uz-Cyrl-UZ" sz="4400" dirty="0"/>
              <a:t>Қўлланилаётган энг сўнгги усул:</a:t>
            </a:r>
            <a:endParaRPr lang="ru-RU" sz="4400" dirty="0"/>
          </a:p>
        </p:txBody>
      </p:sp>
      <p:sp>
        <p:nvSpPr>
          <p:cNvPr id="3" name="Объект 2"/>
          <p:cNvSpPr>
            <a:spLocks noGrp="1"/>
          </p:cNvSpPr>
          <p:nvPr>
            <p:ph idx="1"/>
          </p:nvPr>
        </p:nvSpPr>
        <p:spPr>
          <a:xfrm>
            <a:off x="395537" y="1124744"/>
            <a:ext cx="7971224" cy="3672408"/>
          </a:xfrm>
        </p:spPr>
        <p:txBody>
          <a:bodyPr/>
          <a:lstStyle/>
          <a:p>
            <a:r>
              <a:rPr lang="uz-Cyrl-UZ" dirty="0"/>
              <a:t>Бу усулда узум токдан узилмайди. Одатда токзорнинг атрофи девор билан ўралган бўлади ва ҳаво кириб айланиб туриши учун девор ўрталаридан эшик (туйнук) қўйилади. Ҳаво исиб кетган кунлари ѐки кундузлари туйнуклар очиб қўйилади, совиб кетганда ѐки тунлари ѐпиб қўйилади. Бу усул учун одатда, сўриток девор бўйи қилиб тортилган бўлади. </a:t>
            </a:r>
            <a:endParaRPr lang="uz-Cyrl-UZ" dirty="0" smtClean="0"/>
          </a:p>
          <a:p>
            <a:r>
              <a:rPr lang="uz-Cyrl-UZ" dirty="0" smtClean="0"/>
              <a:t>Ҳаво </a:t>
            </a:r>
            <a:r>
              <a:rPr lang="uz-Cyrl-UZ" dirty="0"/>
              <a:t>ҳарорати +5°С дан пасая бошлагач сўриток тепасидан полиэтилен плѐнкаси тортилади. Ҳавонинг янада совиб борганида эса плѐнка тепасидан хашак ва поя боғлари ташлаб қўйилади. Шунингдек, токзорнинг айрим жойларига электр лампочкалар ѐқиб қўйиш ва иситгичлар ўрнатиб, умумий ҳароратни 0°С атрофида ушлаб турилиши таъминланади.</a:t>
            </a:r>
            <a:endParaRPr lang="ru-RU" dirty="0"/>
          </a:p>
        </p:txBody>
      </p:sp>
      <p:pic>
        <p:nvPicPr>
          <p:cNvPr id="2048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3260" y="4577570"/>
            <a:ext cx="3460005" cy="2166814"/>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2041" y="4704517"/>
            <a:ext cx="3168352" cy="2050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6354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60" y="286605"/>
            <a:ext cx="7543800" cy="622116"/>
          </a:xfrm>
        </p:spPr>
        <p:txBody>
          <a:bodyPr>
            <a:normAutofit fontScale="90000"/>
          </a:bodyPr>
          <a:lstStyle/>
          <a:p>
            <a:r>
              <a:rPr lang="uz-Cyrl-UZ" dirty="0"/>
              <a:t>Ҳозирги оммалашган усул:</a:t>
            </a:r>
            <a:endParaRPr lang="ru-RU" dirty="0"/>
          </a:p>
        </p:txBody>
      </p:sp>
      <p:sp>
        <p:nvSpPr>
          <p:cNvPr id="3" name="Объект 2"/>
          <p:cNvSpPr>
            <a:spLocks noGrp="1"/>
          </p:cNvSpPr>
          <p:nvPr>
            <p:ph idx="1"/>
          </p:nvPr>
        </p:nvSpPr>
        <p:spPr>
          <a:xfrm>
            <a:off x="611560" y="908721"/>
            <a:ext cx="8208912" cy="4023360"/>
          </a:xfrm>
        </p:spPr>
        <p:txBody>
          <a:bodyPr>
            <a:normAutofit lnSpcReduction="10000"/>
          </a:bodyPr>
          <a:lstStyle/>
          <a:p>
            <a:r>
              <a:rPr lang="uz-Cyrl-UZ" dirty="0"/>
              <a:t>Кичик тахта яшиклар тагига газета қоғози ѐзилиб, уларга узум бошлари зич ҳолда терилади. Сақлаш учун албатта йирик донали ва меваси тоза ҳамда яхши пишиб етилган узум бошлари танлаб олинади. Улар зич ҳолда терилганида узум таркибидаги намлик узоқ сақланади. Бу эса унинг дастлабки вазни ҳолатининг узоқ ва сифатли сақланишига ҳам сабаб бўлади.</a:t>
            </a:r>
            <a:endParaRPr lang="ru-RU" dirty="0"/>
          </a:p>
          <a:p>
            <a:r>
              <a:rPr lang="uz-Cyrl-UZ" dirty="0"/>
              <a:t>Сақлаш мақсадида узиладиган ҳосил одатда, кузнинг об-ҳаво ҳарорати +20°С дан пастлаган ойларида йиғилади. Қишда сақлашга мўлжалланадиган узум бошларига мева пиша бошлаган, яъни халқ тили билан айтганда, сув кира бошлаган август ойининг бошларида уларнинг ҳар бирининг тепасидан қоғозни карнай қилиб ўраб чиқилади. Бу билан ѐғилажак ѐмғир ва тонгги шудринг намидан эҳтиѐт қилиниб, меванинг табиий чанггини сақлаб қолишга эришилади. Унинг табиий чанги, яъни ўзига хос табиий пардаси узумнинг узоқ ва сифатли сақланишини таъминлайди.</a:t>
            </a:r>
            <a:endParaRPr lang="ru-RU" dirty="0"/>
          </a:p>
          <a:p>
            <a:endParaRPr lang="ru-RU" dirty="0"/>
          </a:p>
        </p:txBody>
      </p:sp>
      <p:pic>
        <p:nvPicPr>
          <p:cNvPr id="21510" name="Picture 6"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3761" y="4584873"/>
            <a:ext cx="2760551" cy="2060848"/>
          </a:xfrm>
          <a:prstGeom prst="rect">
            <a:avLst/>
          </a:prstGeom>
          <a:noFill/>
          <a:extLst>
            <a:ext uri="{909E8E84-426E-40DD-AFC4-6F175D3DCCD1}">
              <a14:hiddenFill xmlns:a14="http://schemas.microsoft.com/office/drawing/2010/main">
                <a:solidFill>
                  <a:srgbClr val="FFFFFF"/>
                </a:solidFill>
              </a14:hiddenFill>
            </a:ext>
          </a:extLst>
        </p:spPr>
      </p:pic>
      <p:pic>
        <p:nvPicPr>
          <p:cNvPr id="21512" name="Picture 8"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4725144"/>
            <a:ext cx="2592288" cy="1944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042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8964488" cy="1124743"/>
          </a:xfrm>
        </p:spPr>
        <p:txBody>
          <a:bodyPr>
            <a:normAutofit/>
          </a:bodyPr>
          <a:lstStyle/>
          <a:p>
            <a:pPr algn="ctr"/>
            <a:r>
              <a:rPr lang="uz-Cyrl-UZ" sz="3200" b="1" dirty="0"/>
              <a:t> </a:t>
            </a:r>
            <a:r>
              <a:rPr lang="uz-Cyrl-UZ" sz="3200" b="1" dirty="0">
                <a:solidFill>
                  <a:srgbClr val="0033CC"/>
                </a:solidFill>
              </a:rPr>
              <a:t>Мева физик хоссалари ва уларни  сақлашдаги ўзгаришлар</a:t>
            </a:r>
            <a:endParaRPr lang="ru-RU" sz="3200" dirty="0">
              <a:solidFill>
                <a:srgbClr val="0033CC"/>
              </a:solidFill>
            </a:endParaRPr>
          </a:p>
        </p:txBody>
      </p:sp>
      <p:sp>
        <p:nvSpPr>
          <p:cNvPr id="3" name="Объект 2"/>
          <p:cNvSpPr>
            <a:spLocks noGrp="1"/>
          </p:cNvSpPr>
          <p:nvPr>
            <p:ph idx="1"/>
          </p:nvPr>
        </p:nvSpPr>
        <p:spPr>
          <a:xfrm>
            <a:off x="2915816" y="1302708"/>
            <a:ext cx="5887566" cy="5150627"/>
          </a:xfrm>
        </p:spPr>
        <p:txBody>
          <a:bodyPr>
            <a:normAutofit fontScale="92500" lnSpcReduction="10000"/>
          </a:bodyPr>
          <a:lstStyle/>
          <a:p>
            <a:pPr algn="just"/>
            <a:r>
              <a:rPr lang="uz-Cyrl-UZ" dirty="0">
                <a:solidFill>
                  <a:srgbClr val="0033CC"/>
                </a:solidFill>
              </a:rPr>
              <a:t>Меваларни сақлаш жараёнида уларнинг физик хоссаларини билиш, сақлашда бу хоссалардан илмий асосда фойдаланиш муҳим ҳисобланади. Мева ва сабзавотларнинг физик хоссалари уларни йиғиб-териб олишда, ташишда ҳамда сақлашда катта аҳамиятга эга.</a:t>
            </a:r>
            <a:endParaRPr lang="ru-RU" dirty="0">
              <a:solidFill>
                <a:srgbClr val="0033CC"/>
              </a:solidFill>
            </a:endParaRPr>
          </a:p>
          <a:p>
            <a:pPr algn="just"/>
            <a:r>
              <a:rPr lang="uz-Cyrl-UZ" dirty="0">
                <a:solidFill>
                  <a:srgbClr val="0033CC"/>
                </a:solidFill>
              </a:rPr>
              <a:t>Меванинг физик хоссаларига уларнинг сув буғлатиши, терлаши, иссиқлик хоссалари, механик пишиқлиги, тўкилувчанлиги, ўз-ўзидан сортларга ажралиши, ғоваклиги ва бошқалар киради.</a:t>
            </a:r>
            <a:endParaRPr lang="ru-RU" dirty="0">
              <a:solidFill>
                <a:srgbClr val="0033CC"/>
              </a:solidFill>
            </a:endParaRPr>
          </a:p>
          <a:p>
            <a:pPr algn="just"/>
            <a:endParaRPr lang="ru-RU" dirty="0"/>
          </a:p>
        </p:txBody>
      </p:sp>
      <p:pic>
        <p:nvPicPr>
          <p:cNvPr id="22530" name="Picture 2" descr="Картинки по запросу хранение фруктов"/>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1539"/>
          <a:stretch/>
        </p:blipFill>
        <p:spPr bwMode="auto">
          <a:xfrm>
            <a:off x="275457" y="4622790"/>
            <a:ext cx="2810794" cy="16561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2532" name="Picture 4" descr="Картинки по запросу хранение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821" y="1324844"/>
            <a:ext cx="228600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8725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745" y="260648"/>
            <a:ext cx="5270335" cy="6192688"/>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algn="just"/>
            <a:r>
              <a:rPr lang="uz-Cyrl-UZ" dirty="0">
                <a:solidFill>
                  <a:srgbClr val="00B050"/>
                </a:solidFill>
              </a:rPr>
              <a:t>Мевалар сақланишининг дастлабки кунларида сувни жуда тез буғлатади, бунда мевалар таркибидаги эркин сувдан халос бўлади. Сўнгра буғланиш пасаяди, мева етилиши билан буғланиш кучаяди. </a:t>
            </a:r>
            <a:endParaRPr lang="ru-RU" dirty="0">
              <a:solidFill>
                <a:srgbClr val="00B050"/>
              </a:solidFill>
            </a:endParaRPr>
          </a:p>
          <a:p>
            <a:pPr algn="just"/>
            <a:r>
              <a:rPr lang="uz-Cyrl-UZ" dirty="0">
                <a:solidFill>
                  <a:srgbClr val="00B050"/>
                </a:solidFill>
              </a:rPr>
              <a:t>Мевалар идишга жойлашган ёки тўкма ҳолда қалин қилиб ва устидан ҳаво ўтиши учун очиқ жой қолдирилмай жойланганда улар терлай бошлайди. Яшик ёки уюм ўртасидаги ҳарорат одатда омбор ҳароратидан юқори бўлади. Шу сабабли юқори қаватдаги ёки ён томондаги мевалар терлайди. Бунда улар тез бузилади. Уларнинг сиртидаги намлик микроорганизмларнинг ривожланишига қулай шароит туғдиради.</a:t>
            </a:r>
            <a:endParaRPr lang="ru-RU" dirty="0">
              <a:solidFill>
                <a:srgbClr val="00B050"/>
              </a:solidFill>
            </a:endParaRPr>
          </a:p>
          <a:p>
            <a:pPr algn="just"/>
            <a:endParaRPr lang="ru-RU" dirty="0"/>
          </a:p>
        </p:txBody>
      </p:sp>
      <p:pic>
        <p:nvPicPr>
          <p:cNvPr id="2355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127912"/>
            <a:ext cx="3528392" cy="2350184"/>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Картинки по запросу хранение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980728"/>
            <a:ext cx="3761611"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02158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627784" y="260648"/>
            <a:ext cx="6375961" cy="5904656"/>
          </a:xfrm>
        </p:spPr>
        <p:txBody>
          <a:bodyPr>
            <a:noAutofit/>
          </a:bodyPr>
          <a:lstStyle/>
          <a:p>
            <a:pPr algn="just"/>
            <a:r>
              <a:rPr lang="uz-Cyrl-UZ" dirty="0"/>
              <a:t>Меваларнинг сифатини белгилайдиган асосий кўрсаткичлардан бири уларнинг ташқи кўриниши билан белгиланади. Меваларни ташқи кўриниши уларни механик шикастланмаганлиги, эзилмаганлиги, турли хил доғларсиз бўлиши билан бахоланади. Меваларнинг пўсти шикастланганда улар тез бузилади, шунинг учун улар сақламасдан сотувга чиқарилиши керак.</a:t>
            </a:r>
            <a:endParaRPr lang="ru-RU" dirty="0"/>
          </a:p>
          <a:p>
            <a:pPr algn="just"/>
            <a:r>
              <a:rPr lang="uz-Cyrl-UZ" dirty="0"/>
              <a:t>Мевалар терим вақтида қаттиқ урилиб, сиқилганда, эти қораяди.. Меваларни табий офатлар таъсирида шкастланган қисми битмайди ва улар нуқсонли мевалар хисобланади.</a:t>
            </a:r>
            <a:endParaRPr lang="ru-RU" dirty="0"/>
          </a:p>
          <a:p>
            <a:pPr algn="just"/>
            <a:r>
              <a:rPr lang="uz-Cyrl-UZ" dirty="0"/>
              <a:t>Республикамизда мевалар зараркунандалар билан шикастланиши натижасида жуда кўп нуқсонларни келиб чиқишига сабаб бўлади. Айниқса олма қурти билан шикастлаган мевалар жуда кўп учрайди. Қурт меваларни тешиб яралайди ва меваларнинг бу қисми битиб улгурмайди</a:t>
            </a:r>
            <a:endParaRPr lang="ru-RU" dirty="0"/>
          </a:p>
        </p:txBody>
      </p:sp>
      <p:pic>
        <p:nvPicPr>
          <p:cNvPr id="2457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464" y="4513503"/>
            <a:ext cx="2627784" cy="1821582"/>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Картинки по запросу хранение груши"/>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512" y="2132856"/>
            <a:ext cx="2363689" cy="1887947"/>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Картинки по запросу хранение груши"/>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7828" y="267742"/>
            <a:ext cx="2808312" cy="1525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82537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Grp="1" noChangeArrowheads="1"/>
          </p:cNvSpPr>
          <p:nvPr>
            <p:ph idx="1"/>
          </p:nvPr>
        </p:nvSpPr>
        <p:spPr>
          <a:xfrm>
            <a:off x="457200" y="908050"/>
            <a:ext cx="8229600" cy="4959350"/>
          </a:xfrm>
        </p:spPr>
        <p:txBody>
          <a:bodyPr/>
          <a:lstStyle/>
          <a:p>
            <a:pPr algn="ctr">
              <a:buFont typeface="Wingdings" pitchFamily="2" charset="2"/>
              <a:buNone/>
            </a:pPr>
            <a:r>
              <a:rPr lang="uz-Cyrl-UZ" sz="6600">
                <a:solidFill>
                  <a:srgbClr val="0033CC"/>
                </a:solidFill>
                <a:latin typeface="Arial Black" pitchFamily="34" charset="0"/>
              </a:rPr>
              <a:t>ЭЪТИБОРИНГИЗ </a:t>
            </a:r>
          </a:p>
          <a:p>
            <a:pPr algn="ctr">
              <a:buFont typeface="Wingdings" pitchFamily="2" charset="2"/>
              <a:buNone/>
            </a:pPr>
            <a:r>
              <a:rPr lang="uz-Cyrl-UZ" sz="6600">
                <a:solidFill>
                  <a:srgbClr val="0033CC"/>
                </a:solidFill>
                <a:latin typeface="Arial Black" pitchFamily="34" charset="0"/>
              </a:rPr>
              <a:t>У Ч У Н  </a:t>
            </a:r>
          </a:p>
          <a:p>
            <a:pPr algn="ctr">
              <a:buFont typeface="Wingdings" pitchFamily="2" charset="2"/>
              <a:buNone/>
            </a:pPr>
            <a:r>
              <a:rPr lang="uz-Cyrl-UZ" sz="6600">
                <a:solidFill>
                  <a:srgbClr val="0033CC"/>
                </a:solidFill>
                <a:latin typeface="Arial Black" pitchFamily="34" charset="0"/>
              </a:rPr>
              <a:t>РАХМАТ !!!</a:t>
            </a:r>
            <a:endParaRPr lang="ru-RU" sz="6600">
              <a:solidFill>
                <a:srgbClr val="0033CC"/>
              </a:solidFill>
              <a:latin typeface="Arial Black"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5deb31fb1e5e85b53c425fbfa1ff48b96653a"/>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image" Target="../media/image5.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5.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4"/>
      </a:accent6>
      <a:hlink>
        <a:srgbClr val="BB7826"/>
      </a:hlink>
      <a:folHlink>
        <a:srgbClr val="CF9C5F"/>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6.xml><?xml version="1.0" encoding="utf-8"?>
<a:theme xmlns:a="http://schemas.openxmlformats.org/drawingml/2006/main" name="Легкий дым">
  <a:themeElements>
    <a:clrScheme name="Легкий дым">
      <a:dk1>
        <a:sysClr val="windowText" lastClr="000000"/>
      </a:dk1>
      <a:lt1>
        <a:sysClr val="window" lastClr="FFFFFF"/>
      </a:lt1>
      <a:dk2>
        <a:srgbClr val="2E5369"/>
      </a:dk2>
      <a:lt2>
        <a:srgbClr val="CFE2E7"/>
      </a:lt2>
      <a:accent1>
        <a:srgbClr val="353535"/>
      </a:accent1>
      <a:accent2>
        <a:srgbClr val="1CACE3"/>
      </a:accent2>
      <a:accent3>
        <a:srgbClr val="265991"/>
      </a:accent3>
      <a:accent4>
        <a:srgbClr val="7E40CC"/>
      </a:accent4>
      <a:accent5>
        <a:srgbClr val="B927E9"/>
      </a:accent5>
      <a:accent6>
        <a:srgbClr val="E833BF"/>
      </a:accent6>
      <a:hlink>
        <a:srgbClr val="2DA0F1"/>
      </a:hlink>
      <a:folHlink>
        <a:srgbClr val="7ED1E6"/>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7.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Тема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8.xml><?xml version="1.0" encoding="utf-8"?>
<a:theme xmlns:a="http://schemas.openxmlformats.org/drawingml/2006/main" name="1_Легкий дым">
  <a:themeElements>
    <a:clrScheme name="Легкий дым">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docProps/app.xml><?xml version="1.0" encoding="utf-8"?>
<Properties xmlns="http://schemas.openxmlformats.org/officeDocument/2006/extended-properties" xmlns:vt="http://schemas.openxmlformats.org/officeDocument/2006/docPropsVTypes">
  <Template>Competition</Template>
  <TotalTime>1466</TotalTime>
  <Words>1838</Words>
  <Application>Microsoft Office PowerPoint</Application>
  <PresentationFormat>Экран (4:3)</PresentationFormat>
  <Paragraphs>193</Paragraphs>
  <Slides>26</Slides>
  <Notes>0</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8</vt:i4>
      </vt:variant>
      <vt:variant>
        <vt:lpstr>Заголовки слайдов</vt:lpstr>
      </vt:variant>
      <vt:variant>
        <vt:i4>26</vt:i4>
      </vt:variant>
    </vt:vector>
  </HeadingPairs>
  <TitlesOfParts>
    <vt:vector size="50" baseType="lpstr">
      <vt:lpstr>Arial</vt:lpstr>
      <vt:lpstr>Arial Black</vt:lpstr>
      <vt:lpstr>Calibri</vt:lpstr>
      <vt:lpstr>Calibri Light</vt:lpstr>
      <vt:lpstr>Century Gothic</vt:lpstr>
      <vt:lpstr>Constantia</vt:lpstr>
      <vt:lpstr>Franklin Gothic Book</vt:lpstr>
      <vt:lpstr>Franklin Gothic Medium</vt:lpstr>
      <vt:lpstr>Garamond</vt:lpstr>
      <vt:lpstr>Symbol</vt:lpstr>
      <vt:lpstr>Time RomanUz</vt:lpstr>
      <vt:lpstr>Times New Roman</vt:lpstr>
      <vt:lpstr>Verdana</vt:lpstr>
      <vt:lpstr>Wingdings</vt:lpstr>
      <vt:lpstr>Wingdings 2</vt:lpstr>
      <vt:lpstr>Wingdings 3</vt:lpstr>
      <vt:lpstr>Трек</vt:lpstr>
      <vt:lpstr>Поток</vt:lpstr>
      <vt:lpstr>1_Тема Office</vt:lpstr>
      <vt:lpstr>Ретро</vt:lpstr>
      <vt:lpstr>Натуральные материалы</vt:lpstr>
      <vt:lpstr>Легкий дым</vt:lpstr>
      <vt:lpstr>Office Theme</vt:lpstr>
      <vt:lpstr>1_Легкий дым</vt:lpstr>
      <vt:lpstr>Презентация PowerPoint</vt:lpstr>
      <vt:lpstr>Режа</vt:lpstr>
      <vt:lpstr>Презентация PowerPoint</vt:lpstr>
      <vt:lpstr>Презентация PowerPoint</vt:lpstr>
      <vt:lpstr>Презентация PowerPoint</vt:lpstr>
      <vt:lpstr> Сақлаш жараёнида мевалардаги ўзгаришлар. </vt:lpstr>
      <vt:lpstr>Меваларда айрим касалликларни бўлиши ҳам табиий камайишига таъсир килувчи омиллардан биридир. Шунингдек, мева сақлаш даврида ҳам касалликка чалиниши мумкин. </vt:lpstr>
      <vt:lpstr>Олма юзидаги микроорганизмлар сони.</vt:lpstr>
      <vt:lpstr>Презентация PowerPoint</vt:lpstr>
      <vt:lpstr>Презентация PowerPoint</vt:lpstr>
      <vt:lpstr>Презентация PowerPoint</vt:lpstr>
      <vt:lpstr>Уруғли меваларни сақлашнинг энг қулай шароити ва муддатлари</vt:lpstr>
      <vt:lpstr>Презентация PowerPoint</vt:lpstr>
      <vt:lpstr>Олма сифатининг уни сақлаш усулига боғлиқлиги</vt:lpstr>
      <vt:lpstr>Презентация PowerPoint</vt:lpstr>
      <vt:lpstr>Презентация PowerPoint</vt:lpstr>
      <vt:lpstr>Беҳини сақлаш технологияси.</vt:lpstr>
      <vt:lpstr>Данакли меваларни сақлаш.</vt:lpstr>
      <vt:lpstr>Узумни сақлаш технологияси.</vt:lpstr>
      <vt:lpstr>Узумни сақлаш усулининг унинг сифатига таъсири</vt:lpstr>
      <vt:lpstr>Қўлланилаётган энг сўнгги усул:</vt:lpstr>
      <vt:lpstr>Ҳозирги оммалашган усул:</vt:lpstr>
      <vt:lpstr> Мева физик хоссалари ва уларни  сақлашдаги ўзгаришлар</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275</cp:revision>
  <dcterms:created xsi:type="dcterms:W3CDTF">2006-02-18T09:24:02Z</dcterms:created>
  <dcterms:modified xsi:type="dcterms:W3CDTF">2018-06-06T08:48:09Z</dcterms:modified>
</cp:coreProperties>
</file>