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theme/themeOverride3.xml" ContentType="application/vnd.openxmlformats-officedocument.themeOverrid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theme/themeOverride4.xml" ContentType="application/vnd.openxmlformats-officedocument.themeOverride+xml"/>
  <Override PartName="/ppt/theme/themeOverride5.xml" ContentType="application/vnd.openxmlformats-officedocument.themeOverrid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10.xml" ContentType="application/vnd.openxmlformats-officedocument.them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12.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918" r:id="rId6"/>
    <p:sldMasterId id="2147483930" r:id="rId7"/>
    <p:sldMasterId id="2147484006" r:id="rId8"/>
    <p:sldMasterId id="2147484008" r:id="rId9"/>
    <p:sldMasterId id="2147484142" r:id="rId10"/>
    <p:sldMasterId id="2147484150" r:id="rId11"/>
    <p:sldMasterId id="2147484167" r:id="rId12"/>
    <p:sldMasterId id="2147484221" r:id="rId13"/>
  </p:sldMasterIdLst>
  <p:notesMasterIdLst>
    <p:notesMasterId r:id="rId47"/>
  </p:notesMasterIdLst>
  <p:sldIdLst>
    <p:sldId id="328" r:id="rId14"/>
    <p:sldId id="329" r:id="rId15"/>
    <p:sldId id="330" r:id="rId16"/>
    <p:sldId id="368" r:id="rId17"/>
    <p:sldId id="389" r:id="rId18"/>
    <p:sldId id="392" r:id="rId19"/>
    <p:sldId id="394" r:id="rId20"/>
    <p:sldId id="398" r:id="rId21"/>
    <p:sldId id="417" r:id="rId22"/>
    <p:sldId id="399" r:id="rId23"/>
    <p:sldId id="401" r:id="rId24"/>
    <p:sldId id="403" r:id="rId25"/>
    <p:sldId id="402" r:id="rId26"/>
    <p:sldId id="405" r:id="rId27"/>
    <p:sldId id="406" r:id="rId28"/>
    <p:sldId id="407" r:id="rId29"/>
    <p:sldId id="411" r:id="rId30"/>
    <p:sldId id="408" r:id="rId31"/>
    <p:sldId id="410" r:id="rId32"/>
    <p:sldId id="412" r:id="rId33"/>
    <p:sldId id="404" r:id="rId34"/>
    <p:sldId id="416" r:id="rId35"/>
    <p:sldId id="418" r:id="rId36"/>
    <p:sldId id="419" r:id="rId37"/>
    <p:sldId id="420" r:id="rId38"/>
    <p:sldId id="421" r:id="rId39"/>
    <p:sldId id="422" r:id="rId40"/>
    <p:sldId id="415" r:id="rId41"/>
    <p:sldId id="423" r:id="rId42"/>
    <p:sldId id="424" r:id="rId43"/>
    <p:sldId id="425" r:id="rId44"/>
    <p:sldId id="426" r:id="rId45"/>
    <p:sldId id="266" r:id="rId46"/>
  </p:sldIdLst>
  <p:sldSz cx="9144000" cy="6858000" type="screen4x3"/>
  <p:notesSz cx="6858000" cy="9144000"/>
  <p:custDataLst>
    <p:tags r:id="rId48"/>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0000FF"/>
    <a:srgbClr val="7A000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3" Type="http://schemas.openxmlformats.org/officeDocument/2006/relationships/slideMaster" Target="slideMasters/slideMaster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tags" Target="tags/tag1.xml"/><Relationship Id="rId8" Type="http://schemas.openxmlformats.org/officeDocument/2006/relationships/slideMaster" Target="slideMasters/slideMaster8.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87DE3C-E925-4931-B66D-C158E935BD9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5A836EE5-6E86-4FD0-8AF7-5FE68542DD04}">
      <dgm:prSet/>
      <dgm:spPr/>
      <dgm:t>
        <a:bodyPr/>
        <a:lstStyle/>
        <a:p>
          <a:pPr rtl="0"/>
          <a:r>
            <a:rPr lang="uz-Cyrl-UZ" dirty="0" smtClean="0"/>
            <a:t>1. Сабзавот консервалари: Табиий сабзавот консервалари; Газак учун сабзавот консервалари; Помидор консервалари; Маринадланган сабзавотлар.</a:t>
          </a:r>
          <a:endParaRPr lang="ru-RU" dirty="0"/>
        </a:p>
      </dgm:t>
    </dgm:pt>
    <dgm:pt modelId="{F1595A34-7E70-4297-8FD1-3A56FACED183}" type="parTrans" cxnId="{B7EBA944-6B69-4E11-AE97-E3F29E252E7D}">
      <dgm:prSet/>
      <dgm:spPr/>
      <dgm:t>
        <a:bodyPr/>
        <a:lstStyle/>
        <a:p>
          <a:endParaRPr lang="ru-RU"/>
        </a:p>
      </dgm:t>
    </dgm:pt>
    <dgm:pt modelId="{5846DD92-5A78-4069-9113-4742B384E3E3}" type="sibTrans" cxnId="{B7EBA944-6B69-4E11-AE97-E3F29E252E7D}">
      <dgm:prSet/>
      <dgm:spPr/>
      <dgm:t>
        <a:bodyPr/>
        <a:lstStyle/>
        <a:p>
          <a:endParaRPr lang="ru-RU"/>
        </a:p>
      </dgm:t>
    </dgm:pt>
    <dgm:pt modelId="{42833EA8-1706-45C6-BA6D-58A2443C53C2}">
      <dgm:prSet/>
      <dgm:spPr/>
      <dgm:t>
        <a:bodyPr/>
        <a:lstStyle/>
        <a:p>
          <a:pPr rtl="0"/>
          <a:r>
            <a:rPr lang="uz-Cyrl-UZ" dirty="0" smtClean="0"/>
            <a:t>2. Мева ва резавор мева консервалари: Компотлар; Мева шарбатлари; Шакар қўшилган мева консервалари; маринадланган мевалар.</a:t>
          </a:r>
          <a:endParaRPr lang="ru-RU" dirty="0"/>
        </a:p>
      </dgm:t>
    </dgm:pt>
    <dgm:pt modelId="{4652A5AC-E0EE-4061-8228-8816D792BC27}" type="parTrans" cxnId="{0B7A3D2E-A906-4229-8E93-5CCC5146C0CA}">
      <dgm:prSet/>
      <dgm:spPr/>
      <dgm:t>
        <a:bodyPr/>
        <a:lstStyle/>
        <a:p>
          <a:endParaRPr lang="ru-RU"/>
        </a:p>
      </dgm:t>
    </dgm:pt>
    <dgm:pt modelId="{754F8CED-B64F-4E61-8BDC-22E25C592534}" type="sibTrans" cxnId="{0B7A3D2E-A906-4229-8E93-5CCC5146C0CA}">
      <dgm:prSet/>
      <dgm:spPr/>
      <dgm:t>
        <a:bodyPr/>
        <a:lstStyle/>
        <a:p>
          <a:endParaRPr lang="ru-RU"/>
        </a:p>
      </dgm:t>
    </dgm:pt>
    <dgm:pt modelId="{FB4D6D7D-7733-49AE-87A4-4C4596DDF061}" type="pres">
      <dgm:prSet presAssocID="{8187DE3C-E925-4931-B66D-C158E935BD95}" presName="linear" presStyleCnt="0">
        <dgm:presLayoutVars>
          <dgm:animLvl val="lvl"/>
          <dgm:resizeHandles val="exact"/>
        </dgm:presLayoutVars>
      </dgm:prSet>
      <dgm:spPr/>
      <dgm:t>
        <a:bodyPr/>
        <a:lstStyle/>
        <a:p>
          <a:endParaRPr lang="ru-RU"/>
        </a:p>
      </dgm:t>
    </dgm:pt>
    <dgm:pt modelId="{59A09128-105A-4CB0-B18F-6C0111BFF51D}" type="pres">
      <dgm:prSet presAssocID="{5A836EE5-6E86-4FD0-8AF7-5FE68542DD04}" presName="parentText" presStyleLbl="node1" presStyleIdx="0" presStyleCnt="2">
        <dgm:presLayoutVars>
          <dgm:chMax val="0"/>
          <dgm:bulletEnabled val="1"/>
        </dgm:presLayoutVars>
      </dgm:prSet>
      <dgm:spPr/>
      <dgm:t>
        <a:bodyPr/>
        <a:lstStyle/>
        <a:p>
          <a:endParaRPr lang="ru-RU"/>
        </a:p>
      </dgm:t>
    </dgm:pt>
    <dgm:pt modelId="{7F3CAAEC-0E36-4140-B505-A6B5DB2C959E}" type="pres">
      <dgm:prSet presAssocID="{5846DD92-5A78-4069-9113-4742B384E3E3}" presName="spacer" presStyleCnt="0"/>
      <dgm:spPr/>
    </dgm:pt>
    <dgm:pt modelId="{110C5FA4-3F0A-4852-84A3-4E7A4FB2C4F3}" type="pres">
      <dgm:prSet presAssocID="{42833EA8-1706-45C6-BA6D-58A2443C53C2}" presName="parentText" presStyleLbl="node1" presStyleIdx="1" presStyleCnt="2">
        <dgm:presLayoutVars>
          <dgm:chMax val="0"/>
          <dgm:bulletEnabled val="1"/>
        </dgm:presLayoutVars>
      </dgm:prSet>
      <dgm:spPr/>
      <dgm:t>
        <a:bodyPr/>
        <a:lstStyle/>
        <a:p>
          <a:endParaRPr lang="ru-RU"/>
        </a:p>
      </dgm:t>
    </dgm:pt>
  </dgm:ptLst>
  <dgm:cxnLst>
    <dgm:cxn modelId="{7681F5BA-1D9B-4F8A-BEE1-7870FB168E94}" type="presOf" srcId="{5A836EE5-6E86-4FD0-8AF7-5FE68542DD04}" destId="{59A09128-105A-4CB0-B18F-6C0111BFF51D}" srcOrd="0" destOrd="0" presId="urn:microsoft.com/office/officeart/2005/8/layout/vList2"/>
    <dgm:cxn modelId="{E08DF83C-30C0-433E-9C08-811D5E64340A}" type="presOf" srcId="{42833EA8-1706-45C6-BA6D-58A2443C53C2}" destId="{110C5FA4-3F0A-4852-84A3-4E7A4FB2C4F3}" srcOrd="0" destOrd="0" presId="urn:microsoft.com/office/officeart/2005/8/layout/vList2"/>
    <dgm:cxn modelId="{B7EBA944-6B69-4E11-AE97-E3F29E252E7D}" srcId="{8187DE3C-E925-4931-B66D-C158E935BD95}" destId="{5A836EE5-6E86-4FD0-8AF7-5FE68542DD04}" srcOrd="0" destOrd="0" parTransId="{F1595A34-7E70-4297-8FD1-3A56FACED183}" sibTransId="{5846DD92-5A78-4069-9113-4742B384E3E3}"/>
    <dgm:cxn modelId="{706B462A-3361-4A86-BF92-EACFDC5DE2BD}" type="presOf" srcId="{8187DE3C-E925-4931-B66D-C158E935BD95}" destId="{FB4D6D7D-7733-49AE-87A4-4C4596DDF061}" srcOrd="0" destOrd="0" presId="urn:microsoft.com/office/officeart/2005/8/layout/vList2"/>
    <dgm:cxn modelId="{0B7A3D2E-A906-4229-8E93-5CCC5146C0CA}" srcId="{8187DE3C-E925-4931-B66D-C158E935BD95}" destId="{42833EA8-1706-45C6-BA6D-58A2443C53C2}" srcOrd="1" destOrd="0" parTransId="{4652A5AC-E0EE-4061-8228-8816D792BC27}" sibTransId="{754F8CED-B64F-4E61-8BDC-22E25C592534}"/>
    <dgm:cxn modelId="{229B1032-74CE-4BA5-9ABD-5DB07BFFB04C}" type="presParOf" srcId="{FB4D6D7D-7733-49AE-87A4-4C4596DDF061}" destId="{59A09128-105A-4CB0-B18F-6C0111BFF51D}" srcOrd="0" destOrd="0" presId="urn:microsoft.com/office/officeart/2005/8/layout/vList2"/>
    <dgm:cxn modelId="{D39EF764-B6D6-43FC-9CC4-E69EF14BC891}" type="presParOf" srcId="{FB4D6D7D-7733-49AE-87A4-4C4596DDF061}" destId="{7F3CAAEC-0E36-4140-B505-A6B5DB2C959E}" srcOrd="1" destOrd="0" presId="urn:microsoft.com/office/officeart/2005/8/layout/vList2"/>
    <dgm:cxn modelId="{D9465AD9-AA4A-467D-BB79-52DA3132CF56}" type="presParOf" srcId="{FB4D6D7D-7733-49AE-87A4-4C4596DDF061}" destId="{110C5FA4-3F0A-4852-84A3-4E7A4FB2C4F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09128-105A-4CB0-B18F-6C0111BFF51D}">
      <dsp:nvSpPr>
        <dsp:cNvPr id="0" name=""/>
        <dsp:cNvSpPr/>
      </dsp:nvSpPr>
      <dsp:spPr>
        <a:xfrm>
          <a:off x="0" y="51705"/>
          <a:ext cx="8318500" cy="1099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uz-Cyrl-UZ" sz="2000" kern="1200" dirty="0" smtClean="0"/>
            <a:t>1. Сабзавот консервалари: Табиий сабзавот консервалари; Газак учун сабзавот консервалари; Помидор консервалари; Маринадланган сабзавотлар.</a:t>
          </a:r>
          <a:endParaRPr lang="ru-RU" sz="2000" kern="1200" dirty="0"/>
        </a:p>
      </dsp:txBody>
      <dsp:txXfrm>
        <a:off x="53688" y="105393"/>
        <a:ext cx="8211124" cy="992424"/>
      </dsp:txXfrm>
    </dsp:sp>
    <dsp:sp modelId="{110C5FA4-3F0A-4852-84A3-4E7A4FB2C4F3}">
      <dsp:nvSpPr>
        <dsp:cNvPr id="0" name=""/>
        <dsp:cNvSpPr/>
      </dsp:nvSpPr>
      <dsp:spPr>
        <a:xfrm>
          <a:off x="0" y="1209106"/>
          <a:ext cx="8318500" cy="109980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uz-Cyrl-UZ" sz="2000" kern="1200" dirty="0" smtClean="0"/>
            <a:t>2. Мева ва резавор мева консервалари: Компотлар; Мева шарбатлари; Шакар қўшилган мева консервалари; маринадланган мевалар.</a:t>
          </a:r>
          <a:endParaRPr lang="ru-RU" sz="2000" kern="1200" dirty="0"/>
        </a:p>
      </dsp:txBody>
      <dsp:txXfrm>
        <a:off x="53688" y="1262794"/>
        <a:ext cx="8211124" cy="9924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96999487-8B2A-4C41-8EE8-527F2B063A7D}" type="datetimeFigureOut">
              <a:rPr lang="ru-RU"/>
              <a:pPr>
                <a:defRPr/>
              </a:pPr>
              <a:t>05.06.2018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vl1pPr>
          </a:lstStyle>
          <a:p>
            <a:pPr>
              <a:defRPr/>
            </a:pPr>
            <a:fld id="{E48169D8-4DE0-44F1-A17A-3C3D7134C1AF}" type="slidenum">
              <a:rPr lang="ru-RU"/>
              <a:pPr>
                <a:defRPr/>
              </a:pPr>
              <a:t>‹#›</a:t>
            </a:fld>
            <a:endParaRPr lang="ru-RU"/>
          </a:p>
        </p:txBody>
      </p:sp>
    </p:spTree>
    <p:extLst>
      <p:ext uri="{BB962C8B-B14F-4D97-AF65-F5344CB8AC3E}">
        <p14:creationId xmlns:p14="http://schemas.microsoft.com/office/powerpoint/2010/main" val="10583560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Master" Target="../slideMasters/slideMaster10.xml"/><Relationship Id="rId1" Type="http://schemas.openxmlformats.org/officeDocument/2006/relationships/themeOverride" Target="../theme/themeOverride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7.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8.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76969FD9-2D21-41DD-8CFB-36128A5DFF3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79356CC6-56EC-46CD-84E1-220DF85143D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1B09A39C-B699-4188-9CFC-5098F42294E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CA12255-CD56-4133-9961-6F282A71A27B}"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FF0E3CA-8BBD-4999-B81C-592A6163EDAB}"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83CE1AF-9A0A-4144-BFFA-B571BA4481A2}"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C06741D9-2B42-4511-8373-A054C8075B60}"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7782DEE1-D853-4C9C-889C-3CF7058AFEE6}"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4475D5AE-CCA6-4322-B6B8-1B6763DDE51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C2198E0-2376-41EC-8ADE-0649694B8E34}"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634187C8-4CA3-4F71-B386-00B83FE250EC}"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9D550FF-ED70-4902-A19A-693EC73A1C5C}"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D848AC65-ABAC-44CF-AE94-12F45FB8BB24}"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D43A3A4-E539-4439-9D47-06F4DBC30193}"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3EB37BC-D842-4497-B428-B40654302210}"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71F993C-B025-48F6-9397-6D81E5F7FEC6}"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829062-6837-4594-8EE3-130147D1331C}"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CBA451B5-0480-4196-8C59-E6CA7535DD38}"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3952FDC-A26D-4E63-9C31-3759C60EF125}"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81936C77-A4F1-4984-9157-AE1F61D4D74B}" type="datetimeFigureOut">
              <a:rPr lang="en-US"/>
              <a:pPr>
                <a:defRPr/>
              </a:pPr>
              <a:t>6/5/2018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417B3FE5-1EF2-4F02-B473-DE46E7419284}"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1A1DC7C-49B7-4941-8249-6C6641C92F31}" type="datetimeFigureOut">
              <a:rPr lang="en-US"/>
              <a:pPr>
                <a:defRPr/>
              </a:pPr>
              <a:t>6/5/2018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ECBA143-459A-49E1-8524-36B0AFAFF995}"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1283AC0-922F-4B8E-A16D-8E68AEEACBC9}" type="datetimeFigureOut">
              <a:rPr lang="en-US"/>
              <a:pPr>
                <a:defRPr/>
              </a:pPr>
              <a:t>6/5/2018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A5FD5F8A-E987-47A4-BC17-6285E2407A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8173680-8ABB-4D01-BFA6-846EF7EB3C3B}"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C1475FE-9174-498F-900C-227E0704178A}"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3EE122F-A517-42FB-8CED-D699F26911E9}"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5A5EE0-4D5D-404A-9C54-D38591262EC4}"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615AB2C-4C68-451F-B4C4-AB849F5B94E5}"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9F5AE113-D624-47E6-B472-C6CBCBE4A5B8}"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92A9D91D-F0A2-4EE8-BE71-6A7F776E8931}"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2F3C86B-29C8-404C-9961-86EF4B93DC8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4AFCEA8E-8492-4AF1-B27E-47460E7FC78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67E0E81F-DF9F-4F20-B3B4-7CA75799FE9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8C038BC-95EE-4718-A270-0DBE5AC592C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191AE0C6-8E7B-48E0-9E51-54839C389741}"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9DAE48E2-F6D9-4307-A9EC-B7BC653E24A5}"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BB502F7E-38FA-43C9-96C4-0F84D2B3BFA4}" type="slidenum">
              <a:rPr lang="ru-RU"/>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40B9F972-16B4-47C2-AAE0-4CEEBBEFC7FA}" type="slidenum">
              <a:rPr lang="ru-RU"/>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9BB3C24C-C4D8-40A4-920D-04EC9AE121E6}" type="slidenum">
              <a:rPr lang="ru-RU"/>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EC3FCB3-3A41-4CC4-B6EC-1E6728A94AF1}" type="slidenum">
              <a:rPr lang="ru-RU"/>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CB854CC-86F8-4BD6-B794-46B5C0A064FB}" type="slidenum">
              <a:rPr lang="ru-RU"/>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14E2B82-D081-45B0-A252-89D428F75D64}" type="slidenum">
              <a:rPr lang="ru-RU"/>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FB41D9C2-70A4-49E8-967E-49FDF1F71B3A}"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04DA9360-A406-4755-AFA0-97335BAC2A4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5C3B05E8-099F-4076-B635-52E0913C66A9}" type="slidenum">
              <a:rPr lang="ru-RU"/>
              <a:pPr>
                <a:defRPr/>
              </a:pPr>
              <a:t>‹#›</a:t>
            </a:fld>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51D66868-AEEB-435B-92CA-9CA291F4F417}"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1AB4A61A-89C1-4430-8306-CC9B371612E8}"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F8B8EBDC-FEC4-4CA5-A81A-69A7692F3ADD}"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5D0CF304-6948-41CF-942A-CA01CA2EE808}" type="slidenum">
              <a:rPr lang="ru-RU"/>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64E4838-A755-4A10-A463-3FED9E93F5B2}"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20C677-7277-4DAE-8B71-4D48BD3276B9}"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B52BEF-7C4F-48DB-9B89-875E0739A7E6}"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785A65C3-21FF-42EF-BBF0-39A9568EB7D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CED3EF4-BD6F-43E7-930A-14436676AE14}"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AAF6B151-A40B-451E-9178-5A65213FB92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C097151-2EC4-472A-9B5E-A180490F9CA7}"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6EB990B4-712E-401B-A8AB-1E1BB0A8C531}" type="slidenum">
              <a:rPr lang="ru-RU"/>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9429E47-CB8B-4413-9F1C-D4BB5BE68E98}"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7B53634-4338-4B96-84EA-D2B16CE9A97F}"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92C1D9-985F-4F22-BE08-51B99B04FA65}"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2F6862A7-478C-4F98-8355-26541EDB5AD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E172AE-22C6-4C90-82EB-11A996D32251}"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BB6EED-BEB6-421B-BC77-3EC35BF59048}"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21538" name="Group 2"/>
          <p:cNvGrpSpPr>
            <a:grpSpLocks/>
          </p:cNvGrpSpPr>
          <p:nvPr/>
        </p:nvGrpSpPr>
        <p:grpSpPr bwMode="auto">
          <a:xfrm>
            <a:off x="0" y="0"/>
            <a:ext cx="8763000" cy="5943600"/>
            <a:chOff x="0" y="0"/>
            <a:chExt cx="5520" cy="3744"/>
          </a:xfrm>
        </p:grpSpPr>
        <p:sp>
          <p:nvSpPr>
            <p:cNvPr id="321539"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1540" name="Group 4"/>
            <p:cNvGrpSpPr>
              <a:grpSpLocks/>
            </p:cNvGrpSpPr>
            <p:nvPr userDrawn="1"/>
          </p:nvGrpSpPr>
          <p:grpSpPr bwMode="auto">
            <a:xfrm>
              <a:off x="0" y="2208"/>
              <a:ext cx="5520" cy="1536"/>
              <a:chOff x="0" y="2208"/>
              <a:chExt cx="5520" cy="1536"/>
            </a:xfrm>
          </p:grpSpPr>
          <p:sp>
            <p:nvSpPr>
              <p:cNvPr id="321541"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2"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3"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endParaRPr lang="ru-RU"/>
              </a:p>
            </p:txBody>
          </p:sp>
        </p:grpSp>
        <p:grpSp>
          <p:nvGrpSpPr>
            <p:cNvPr id="321544" name="Group 8"/>
            <p:cNvGrpSpPr>
              <a:grpSpLocks/>
            </p:cNvGrpSpPr>
            <p:nvPr userDrawn="1"/>
          </p:nvGrpSpPr>
          <p:grpSpPr bwMode="auto">
            <a:xfrm>
              <a:off x="400" y="336"/>
              <a:ext cx="5088" cy="192"/>
              <a:chOff x="400" y="336"/>
              <a:chExt cx="5088" cy="192"/>
            </a:xfrm>
          </p:grpSpPr>
          <p:sp>
            <p:nvSpPr>
              <p:cNvPr id="321545"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6"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endParaRPr lang="ru-RU"/>
              </a:p>
            </p:txBody>
          </p:sp>
        </p:grpSp>
      </p:grpSp>
      <p:sp>
        <p:nvSpPr>
          <p:cNvPr id="321547" name="Rectangle 11"/>
          <p:cNvSpPr>
            <a:spLocks noGrp="1" noChangeArrowheads="1"/>
          </p:cNvSpPr>
          <p:nvPr>
            <p:ph type="ctrTitle"/>
          </p:nvPr>
        </p:nvSpPr>
        <p:spPr>
          <a:xfrm>
            <a:off x="2057400" y="1143000"/>
            <a:ext cx="6629400" cy="2209800"/>
          </a:xfrm>
        </p:spPr>
        <p:txBody>
          <a:bodyPr/>
          <a:lstStyle>
            <a:lvl1pPr>
              <a:defRPr sz="4800"/>
            </a:lvl1pPr>
          </a:lstStyle>
          <a:p>
            <a:r>
              <a:rPr lang="ru-RU"/>
              <a:t>Образец заголовка</a:t>
            </a:r>
          </a:p>
        </p:txBody>
      </p:sp>
      <p:sp>
        <p:nvSpPr>
          <p:cNvPr id="321548"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ru-RU"/>
              <a:t>Образец подзаголовка</a:t>
            </a:r>
          </a:p>
        </p:txBody>
      </p:sp>
      <p:sp>
        <p:nvSpPr>
          <p:cNvPr id="321549" name="Rectangle 13"/>
          <p:cNvSpPr>
            <a:spLocks noGrp="1" noChangeArrowheads="1"/>
          </p:cNvSpPr>
          <p:nvPr>
            <p:ph type="dt" sz="half" idx="2"/>
          </p:nvPr>
        </p:nvSpPr>
        <p:spPr>
          <a:xfrm>
            <a:off x="912813" y="6251575"/>
            <a:ext cx="1905000" cy="457200"/>
          </a:xfrm>
        </p:spPr>
        <p:txBody>
          <a:bodyPr/>
          <a:lstStyle>
            <a:lvl1pPr>
              <a:defRPr/>
            </a:lvl1pPr>
          </a:lstStyle>
          <a:p>
            <a:fld id="{47E64820-3B77-498B-A8F4-6822BB236170}" type="datetimeFigureOut">
              <a:rPr lang="ru-RU"/>
              <a:pPr/>
              <a:t>05.06.2018</a:t>
            </a:fld>
            <a:endParaRPr lang="ru-RU"/>
          </a:p>
        </p:txBody>
      </p:sp>
      <p:sp>
        <p:nvSpPr>
          <p:cNvPr id="321550" name="Rectangle 14"/>
          <p:cNvSpPr>
            <a:spLocks noGrp="1" noChangeArrowheads="1"/>
          </p:cNvSpPr>
          <p:nvPr>
            <p:ph type="ftr" sz="quarter" idx="3"/>
          </p:nvPr>
        </p:nvSpPr>
        <p:spPr>
          <a:xfrm>
            <a:off x="3354388" y="6248400"/>
            <a:ext cx="2895600" cy="457200"/>
          </a:xfrm>
        </p:spPr>
        <p:txBody>
          <a:bodyPr/>
          <a:lstStyle>
            <a:lvl1pPr>
              <a:defRPr/>
            </a:lvl1pPr>
          </a:lstStyle>
          <a:p>
            <a:endParaRPr lang="ru-RU"/>
          </a:p>
        </p:txBody>
      </p:sp>
      <p:sp>
        <p:nvSpPr>
          <p:cNvPr id="321551" name="Rectangle 15"/>
          <p:cNvSpPr>
            <a:spLocks noGrp="1" noChangeArrowheads="1"/>
          </p:cNvSpPr>
          <p:nvPr>
            <p:ph type="sldNum" sz="quarter" idx="4"/>
          </p:nvPr>
        </p:nvSpPr>
        <p:spPr/>
        <p:txBody>
          <a:bodyPr/>
          <a:lstStyle>
            <a:lvl1pPr>
              <a:defRPr/>
            </a:lvl1pPr>
          </a:lstStyle>
          <a:p>
            <a:fld id="{6ECD535F-619F-4807-BCFB-89A96AC69270}" type="slidenum">
              <a:rPr lang="ru-RU"/>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CFB3128B-881E-47A0-A579-93F04E4A3C0F}"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11D4A85-88D0-4B79-BC8D-602497E64CD3}" type="slidenum">
              <a:rPr lang="ru-RU"/>
              <a:pPr/>
              <a:t>‹#›</a:t>
            </a:fld>
            <a:endParaRPr lang="ru-RU"/>
          </a:p>
        </p:txBody>
      </p:sp>
    </p:spTree>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481BDE2E-AF89-4D0C-888B-E3BAAB6C3D62}"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F8604974-419E-47F8-A552-FC77E6C484D5}" type="slidenum">
              <a:rPr lang="ru-RU"/>
              <a:pPr/>
              <a:t>‹#›</a:t>
            </a:fld>
            <a:endParaRPr 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62F895C0-F7AA-4DBE-84F9-D2EEE5C19EB5}"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E11A18E-6CF9-492E-8548-872950F4EDDE}" type="slidenum">
              <a:rPr lang="ru-RU"/>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F90DF1DA-90F8-4B33-A332-70B80B93CC29}" type="datetimeFigureOut">
              <a:rPr lang="ru-RU"/>
              <a:pPr/>
              <a:t>05.06.2018</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53BF2900-7B04-4230-8769-033ADF6FF900}" type="slidenum">
              <a:rPr lang="ru-RU"/>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243D0864-E928-4A30-9CCF-CC5AA4832EEE}" type="datetimeFigureOut">
              <a:rPr lang="ru-RU"/>
              <a:pPr/>
              <a:t>05.06.2018</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11CFAEE-7872-45A4-BEED-582C0989C592}" type="slidenum">
              <a:rPr lang="ru-RU"/>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490802AC-7448-4948-AEF2-EF14804154DC}" type="datetimeFigureOut">
              <a:rPr lang="ru-RU"/>
              <a:pPr/>
              <a:t>05.06.2018</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5171903F-740C-48D1-804D-AAD5F126B6B9}" type="slidenum">
              <a:rPr lang="ru-RU"/>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FC177EED-9B80-46CC-9ECE-62A2D8F453D8}"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997410B4-5154-430C-8655-8B4F50EAA9C8}" type="slidenum">
              <a:rPr lang="ru-RU"/>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80FC7ADB-0CB4-4065-95A1-D6CB929B3E84}"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7620FC-36A4-4B07-B6EC-86226F789A19}" type="slidenum">
              <a:rPr lang="ru-RU"/>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B196B34D-D74B-4F7A-9292-EDA55DB5E0DB}"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FAFB6FD-B440-4D59-986B-90D4FD9A0850}" type="slidenum">
              <a:rPr lang="ru-RU"/>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43700" y="277813"/>
            <a:ext cx="19431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914400" y="277813"/>
            <a:ext cx="56769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3B6D29B8-DA52-4D07-8820-54355EE4AFB9}"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F8DF44D-00F0-4C3A-82FD-BD1AA3EDD068}" type="slidenum">
              <a:rPr lang="ru-RU"/>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Таблица 2"/>
          <p:cNvSpPr>
            <a:spLocks noGrp="1"/>
          </p:cNvSpPr>
          <p:nvPr>
            <p:ph type="tbl" idx="1"/>
          </p:nvPr>
        </p:nvSpPr>
        <p:spPr>
          <a:xfrm>
            <a:off x="914400" y="1600200"/>
            <a:ext cx="7772400" cy="4530725"/>
          </a:xfrm>
        </p:spPr>
        <p:txBody>
          <a:bodyPr/>
          <a:lstStyle/>
          <a:p>
            <a:endParaRPr lang="ru-RU"/>
          </a:p>
        </p:txBody>
      </p:sp>
      <p:sp>
        <p:nvSpPr>
          <p:cNvPr id="4" name="Дата 3"/>
          <p:cNvSpPr>
            <a:spLocks noGrp="1"/>
          </p:cNvSpPr>
          <p:nvPr>
            <p:ph type="dt" sz="half" idx="10"/>
          </p:nvPr>
        </p:nvSpPr>
        <p:spPr>
          <a:xfrm>
            <a:off x="914400" y="6251575"/>
            <a:ext cx="1981200" cy="457200"/>
          </a:xfrm>
        </p:spPr>
        <p:txBody>
          <a:bodyPr/>
          <a:lstStyle>
            <a:lvl1pPr>
              <a:defRPr/>
            </a:lvl1pPr>
          </a:lstStyle>
          <a:p>
            <a:fld id="{1E3BD995-4C19-41E9-BA25-21FD49F5A3FF}" type="datetimeFigureOut">
              <a:rPr lang="ru-RU"/>
              <a:pPr/>
              <a:t>05.06.2018</a:t>
            </a:fld>
            <a:endParaRPr lang="ru-RU"/>
          </a:p>
        </p:txBody>
      </p:sp>
      <p:sp>
        <p:nvSpPr>
          <p:cNvPr id="5" name="Нижний колонтитул 4"/>
          <p:cNvSpPr>
            <a:spLocks noGrp="1"/>
          </p:cNvSpPr>
          <p:nvPr>
            <p:ph type="ftr" sz="quarter" idx="11"/>
          </p:nvPr>
        </p:nvSpPr>
        <p:spPr>
          <a:xfrm>
            <a:off x="3352800" y="6248400"/>
            <a:ext cx="2971800" cy="457200"/>
          </a:xfrm>
        </p:spPr>
        <p:txBody>
          <a:bodyPr/>
          <a:lstStyle>
            <a:lvl1pPr>
              <a:defRPr/>
            </a:lvl1pPr>
          </a:lstStyle>
          <a:p>
            <a:endParaRPr lang="ru-RU"/>
          </a:p>
        </p:txBody>
      </p:sp>
      <p:sp>
        <p:nvSpPr>
          <p:cNvPr id="6" name="Номер слайда 5"/>
          <p:cNvSpPr>
            <a:spLocks noGrp="1"/>
          </p:cNvSpPr>
          <p:nvPr>
            <p:ph type="sldNum" sz="quarter" idx="12"/>
          </p:nvPr>
        </p:nvSpPr>
        <p:spPr>
          <a:xfrm>
            <a:off x="6781800" y="6248400"/>
            <a:ext cx="1905000" cy="457200"/>
          </a:xfrm>
        </p:spPr>
        <p:txBody>
          <a:bodyPr/>
          <a:lstStyle>
            <a:lvl1pPr>
              <a:defRPr/>
            </a:lvl1pPr>
          </a:lstStyle>
          <a:p>
            <a:fld id="{678D28DB-7C90-4370-BBF3-01ED341DFEDD}" type="slidenum">
              <a:rPr lang="ru-RU"/>
              <a:pPr/>
              <a:t>‹#›</a:t>
            </a:fld>
            <a:endParaRPr lang="ru-RU"/>
          </a:p>
        </p:txBody>
      </p:sp>
    </p:spTree>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Содержимое 2"/>
          <p:cNvSpPr>
            <a:spLocks noGrp="1"/>
          </p:cNvSpPr>
          <p:nvPr>
            <p:ph sz="quarter" idx="1"/>
          </p:nvPr>
        </p:nvSpPr>
        <p:spPr>
          <a:xfrm>
            <a:off x="914400" y="1600200"/>
            <a:ext cx="3810000" cy="21891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914400" y="3941763"/>
            <a:ext cx="3810000" cy="21891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half" idx="3"/>
          </p:nvPr>
        </p:nvSpPr>
        <p:spPr>
          <a:xfrm>
            <a:off x="48768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914400" y="6251575"/>
            <a:ext cx="1981200" cy="457200"/>
          </a:xfrm>
        </p:spPr>
        <p:txBody>
          <a:bodyPr/>
          <a:lstStyle>
            <a:lvl1pPr>
              <a:defRPr/>
            </a:lvl1pPr>
          </a:lstStyle>
          <a:p>
            <a:fld id="{036A83BE-7EDB-4FA4-8E4F-04972C51DE62}" type="datetimeFigureOut">
              <a:rPr lang="ru-RU"/>
              <a:pPr/>
              <a:t>05.06.2018</a:t>
            </a:fld>
            <a:endParaRPr lang="ru-RU"/>
          </a:p>
        </p:txBody>
      </p:sp>
      <p:sp>
        <p:nvSpPr>
          <p:cNvPr id="7" name="Нижний колонтитул 6"/>
          <p:cNvSpPr>
            <a:spLocks noGrp="1"/>
          </p:cNvSpPr>
          <p:nvPr>
            <p:ph type="ftr" sz="quarter" idx="11"/>
          </p:nvPr>
        </p:nvSpPr>
        <p:spPr>
          <a:xfrm>
            <a:off x="3352800" y="6248400"/>
            <a:ext cx="29718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781800" y="6248400"/>
            <a:ext cx="1905000" cy="457200"/>
          </a:xfrm>
        </p:spPr>
        <p:txBody>
          <a:bodyPr/>
          <a:lstStyle>
            <a:lvl1pPr>
              <a:defRPr/>
            </a:lvl1pPr>
          </a:lstStyle>
          <a:p>
            <a:fld id="{E274A0A8-4E8F-4353-AB00-CA8EA46ED623}" type="slidenum">
              <a:rPr lang="ru-RU"/>
              <a:pPr/>
              <a:t>‹#›</a:t>
            </a:fld>
            <a:endParaRPr lang="ru-RU"/>
          </a:p>
        </p:txBody>
      </p:sp>
    </p:spTree>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30754" name="Group 2"/>
          <p:cNvGrpSpPr>
            <a:grpSpLocks/>
          </p:cNvGrpSpPr>
          <p:nvPr/>
        </p:nvGrpSpPr>
        <p:grpSpPr bwMode="auto">
          <a:xfrm>
            <a:off x="0" y="927100"/>
            <a:ext cx="8991600" cy="4495800"/>
            <a:chOff x="0" y="584"/>
            <a:chExt cx="5664" cy="2832"/>
          </a:xfrm>
        </p:grpSpPr>
        <p:sp>
          <p:nvSpPr>
            <p:cNvPr id="33075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3075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endParaRPr lang="ru-RU" sz="2400">
                <a:latin typeface="Times New Roman" pitchFamily="18" charset="0"/>
              </a:endParaRPr>
            </a:p>
          </p:txBody>
        </p:sp>
        <p:sp>
          <p:nvSpPr>
            <p:cNvPr id="33075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3075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ru-RU"/>
            </a:p>
          </p:txBody>
        </p:sp>
      </p:grpSp>
      <p:sp>
        <p:nvSpPr>
          <p:cNvPr id="330759" name="Rectangle 7"/>
          <p:cNvSpPr>
            <a:spLocks noGrp="1" noChangeArrowheads="1"/>
          </p:cNvSpPr>
          <p:nvPr>
            <p:ph type="ctrTitle"/>
          </p:nvPr>
        </p:nvSpPr>
        <p:spPr>
          <a:xfrm>
            <a:off x="228600" y="1427163"/>
            <a:ext cx="8077200" cy="1609725"/>
          </a:xfrm>
        </p:spPr>
        <p:txBody>
          <a:bodyPr/>
          <a:lstStyle>
            <a:lvl1pPr>
              <a:defRPr sz="4600"/>
            </a:lvl1pPr>
          </a:lstStyle>
          <a:p>
            <a:r>
              <a:rPr lang="ru-RU"/>
              <a:t>Образец заголовка</a:t>
            </a:r>
          </a:p>
        </p:txBody>
      </p:sp>
      <p:sp>
        <p:nvSpPr>
          <p:cNvPr id="33076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ru-RU"/>
              <a:t>Образец подзаголовка</a:t>
            </a:r>
          </a:p>
        </p:txBody>
      </p:sp>
      <p:sp>
        <p:nvSpPr>
          <p:cNvPr id="330761" name="Rectangle 9"/>
          <p:cNvSpPr>
            <a:spLocks noGrp="1" noChangeArrowheads="1"/>
          </p:cNvSpPr>
          <p:nvPr>
            <p:ph type="dt" sz="half" idx="2"/>
          </p:nvPr>
        </p:nvSpPr>
        <p:spPr>
          <a:xfrm>
            <a:off x="457200" y="6248400"/>
            <a:ext cx="2133600" cy="471488"/>
          </a:xfrm>
        </p:spPr>
        <p:txBody>
          <a:bodyPr/>
          <a:lstStyle>
            <a:lvl1pPr>
              <a:defRPr/>
            </a:lvl1pPr>
          </a:lstStyle>
          <a:p>
            <a:fld id="{0E8F9AB6-0190-423B-AFCB-0DB86B1D3794}" type="datetimeFigureOut">
              <a:rPr lang="ru-RU"/>
              <a:pPr/>
              <a:t>05.06.2018</a:t>
            </a:fld>
            <a:endParaRPr lang="ru-RU"/>
          </a:p>
        </p:txBody>
      </p:sp>
      <p:sp>
        <p:nvSpPr>
          <p:cNvPr id="330762" name="Rectangle 10"/>
          <p:cNvSpPr>
            <a:spLocks noGrp="1" noChangeArrowheads="1"/>
          </p:cNvSpPr>
          <p:nvPr>
            <p:ph type="ftr" sz="quarter" idx="3"/>
          </p:nvPr>
        </p:nvSpPr>
        <p:spPr>
          <a:xfrm>
            <a:off x="3124200" y="6253163"/>
            <a:ext cx="2895600" cy="457200"/>
          </a:xfrm>
        </p:spPr>
        <p:txBody>
          <a:bodyPr/>
          <a:lstStyle>
            <a:lvl1pPr>
              <a:defRPr/>
            </a:lvl1pPr>
          </a:lstStyle>
          <a:p>
            <a:endParaRPr lang="ru-RU"/>
          </a:p>
        </p:txBody>
      </p:sp>
      <p:sp>
        <p:nvSpPr>
          <p:cNvPr id="330763" name="Rectangle 11"/>
          <p:cNvSpPr>
            <a:spLocks noGrp="1" noChangeArrowheads="1"/>
          </p:cNvSpPr>
          <p:nvPr>
            <p:ph type="sldNum" sz="quarter" idx="4"/>
          </p:nvPr>
        </p:nvSpPr>
        <p:spPr>
          <a:xfrm>
            <a:off x="6553200" y="6248400"/>
            <a:ext cx="2133600" cy="471488"/>
          </a:xfrm>
        </p:spPr>
        <p:txBody>
          <a:bodyPr/>
          <a:lstStyle>
            <a:lvl1pPr>
              <a:defRPr/>
            </a:lvl1pPr>
          </a:lstStyle>
          <a:p>
            <a:fld id="{AC5623D7-C530-4060-AB60-A1B03FBCD65E}" type="slidenum">
              <a:rPr lang="ru-RU"/>
              <a:pPr/>
              <a:t>‹#›</a:t>
            </a:fld>
            <a:endParaRPr lang="ru-RU"/>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7199E832-05F9-4EA1-B710-1223DCB4F0EC}"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12B28403-A0B9-42B3-974E-1B707540403C}" type="slidenum">
              <a:rPr lang="ru-RU"/>
              <a:pPr/>
              <a:t>‹#›</a:t>
            </a:fld>
            <a:endParaRPr 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D33808D1-3A40-4CC0-BCDA-3CB4233742C0}"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4D5A742-9164-40B5-B738-8CB409504D7F}" type="slidenum">
              <a:rPr lang="ru-RU"/>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AFAF9FFB-E979-4F3F-8371-AECCF20BF3DC}"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A0BC2CC-CBB1-4AD1-892A-DA1A9954BD2B}" type="slidenum">
              <a:rPr lang="ru-RU"/>
              <a:pPr/>
              <a:t>‹#›</a:t>
            </a:fld>
            <a:endParaRPr lang="ru-RU"/>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AA470552-B21B-4B73-B31F-30438E67599D}" type="datetimeFigureOut">
              <a:rPr lang="ru-RU"/>
              <a:pPr/>
              <a:t>05.06.2018</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16A9CA79-ACE4-4E2F-84A3-00D76D2DD4C9}" type="slidenum">
              <a:rPr lang="ru-RU"/>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C23A2CF2-2CE7-472F-834A-9A99940EF584}" type="datetimeFigureOut">
              <a:rPr lang="ru-RU"/>
              <a:pPr/>
              <a:t>05.06.2018</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4A9A4150-C112-4750-A90C-520075F6C04E}" type="slidenum">
              <a:rPr lang="ru-RU"/>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5CACAC73-5701-4A5B-8739-9489D3D3BF6F}" type="datetimeFigureOut">
              <a:rPr lang="ru-RU"/>
              <a:pPr/>
              <a:t>05.06.2018</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DFA913C6-97D8-415E-8420-5A1CEE0CBC89}" type="slidenum">
              <a:rPr lang="ru-RU"/>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01B5D9A-6A71-477E-8F46-918A1DDA695E}"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3471246-4570-404C-BE76-D0D713F49CA1}" type="slidenum">
              <a:rPr lang="ru-RU"/>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96989D8-8CD5-4F96-9255-9585BC2289FD}" type="datetimeFigureOut">
              <a:rPr lang="ru-RU"/>
              <a:pPr/>
              <a:t>05.06.2018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1B7BF047-C6F3-4DF0-B9DD-E62FE0727626}" type="slidenum">
              <a:rPr lang="ru-RU"/>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025EEF34-C424-4A51-AD2B-9B16BBED5547}"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675DB2E-9FD5-49FD-80C8-05A8FE4AB4F9}" type="slidenum">
              <a:rPr lang="ru-RU"/>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0013" y="228600"/>
            <a:ext cx="2084387" cy="57912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95263" y="228600"/>
            <a:ext cx="6102350" cy="5791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F044BD57-1A2E-4AA1-A688-C67FA4ED26CE}" type="datetimeFigureOut">
              <a:rPr lang="ru-RU"/>
              <a:pPr/>
              <a:t>05.06.2018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E02107A-A5F3-4A5C-8D83-A69F8F2C1523}" type="slidenum">
              <a:rPr lang="ru-RU"/>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xAndTwoObj" preserve="1">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263" y="228600"/>
            <a:ext cx="8015287" cy="914400"/>
          </a:xfrm>
        </p:spPr>
        <p:txBody>
          <a:bodyPr/>
          <a:lstStyle/>
          <a:p>
            <a:r>
              <a:rPr lang="ru-RU"/>
              <a:t>Образец заголовка</a:t>
            </a:r>
          </a:p>
        </p:txBody>
      </p:sp>
      <p:sp>
        <p:nvSpPr>
          <p:cNvPr id="3" name="Текст 2"/>
          <p:cNvSpPr>
            <a:spLocks noGrp="1"/>
          </p:cNvSpPr>
          <p:nvPr>
            <p:ph type="body" sz="half" idx="1"/>
          </p:nvPr>
        </p:nvSpPr>
        <p:spPr>
          <a:xfrm>
            <a:off x="609600" y="1600200"/>
            <a:ext cx="3886200" cy="4419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4648200" y="1600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Содержимое 4"/>
          <p:cNvSpPr>
            <a:spLocks noGrp="1"/>
          </p:cNvSpPr>
          <p:nvPr>
            <p:ph sz="quarter" idx="3"/>
          </p:nvPr>
        </p:nvSpPr>
        <p:spPr>
          <a:xfrm>
            <a:off x="4648200" y="3886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457200" y="6248400"/>
            <a:ext cx="2133600" cy="457200"/>
          </a:xfrm>
        </p:spPr>
        <p:txBody>
          <a:bodyPr/>
          <a:lstStyle>
            <a:lvl1pPr>
              <a:defRPr/>
            </a:lvl1pPr>
          </a:lstStyle>
          <a:p>
            <a:fld id="{812A7F72-3ABC-4862-BFD1-FBF55EEC7C67}" type="datetimeFigureOut">
              <a:rPr lang="ru-RU"/>
              <a:pPr/>
              <a:t>05.06.2018</a:t>
            </a:fld>
            <a:endParaRPr lang="ru-RU"/>
          </a:p>
        </p:txBody>
      </p:sp>
      <p:sp>
        <p:nvSpPr>
          <p:cNvPr id="7" name="Нижний колонтитул 6"/>
          <p:cNvSpPr>
            <a:spLocks noGrp="1"/>
          </p:cNvSpPr>
          <p:nvPr>
            <p:ph type="ftr" sz="quarter" idx="11"/>
          </p:nvPr>
        </p:nvSpPr>
        <p:spPr>
          <a:xfrm>
            <a:off x="3124200" y="6248400"/>
            <a:ext cx="28956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553200" y="6248400"/>
            <a:ext cx="2133600" cy="457200"/>
          </a:xfrm>
        </p:spPr>
        <p:txBody>
          <a:bodyPr/>
          <a:lstStyle>
            <a:lvl1pPr>
              <a:defRPr/>
            </a:lvl1pPr>
          </a:lstStyle>
          <a:p>
            <a:fld id="{FA76EC00-3FD6-4CF7-B04D-3B5F5A8C39C8}" type="slidenum">
              <a:rPr lang="ru-RU"/>
              <a:pPr/>
              <a:t>‹#›</a:t>
            </a:fld>
            <a:endParaRPr lang="ru-RU"/>
          </a:p>
        </p:txBody>
      </p:sp>
    </p:spTree>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1">
        <a:schemeClr val="bg1"/>
      </p:bgRef>
    </p:bg>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2" name="Нижний колонтитул 18"/>
          <p:cNvSpPr>
            <a:spLocks noGrp="1"/>
          </p:cNvSpPr>
          <p:nvPr>
            <p:ph type="ftr" sz="quarter" idx="11"/>
          </p:nvPr>
        </p:nvSpPr>
        <p:spPr/>
        <p:txBody>
          <a:bodyPr/>
          <a:lstStyle>
            <a:lvl1pPr>
              <a:defRPr>
                <a:solidFill>
                  <a:srgbClr val="2DA2BF">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9BD531B4-56E7-4310-BDE0-05659C1ED11A}"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9"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10" name="Дата 3"/>
          <p:cNvSpPr>
            <a:spLocks noGrp="1"/>
          </p:cNvSpPr>
          <p:nvPr>
            <p:ph type="dt" sz="half" idx="10"/>
          </p:nvPr>
        </p:nvSpPr>
        <p:spPr/>
        <p:txBody>
          <a:bodyPr/>
          <a:lstStyle>
            <a:lvl1pPr>
              <a:defRPr/>
            </a:lvl1pPr>
            <a:extLst/>
          </a:lstStyle>
          <a:p>
            <a:pPr>
              <a:defRPr/>
            </a:pPr>
            <a:endParaRPr lang="ru-RU"/>
          </a:p>
        </p:txBody>
      </p:sp>
      <p:sp>
        <p:nvSpPr>
          <p:cNvPr id="11" name="Нижний колонтитул 4"/>
          <p:cNvSpPr>
            <a:spLocks noGrp="1"/>
          </p:cNvSpPr>
          <p:nvPr>
            <p:ph type="ftr" sz="quarter" idx="11"/>
          </p:nvPr>
        </p:nvSpPr>
        <p:spPr/>
        <p:txBody>
          <a:bodyPr/>
          <a:lstStyle>
            <a:lvl1pPr>
              <a:defRPr/>
            </a:lvl1pPr>
            <a:extLst/>
          </a:lstStyle>
          <a:p>
            <a:pPr>
              <a:defRPr/>
            </a:pPr>
            <a:endParaRPr lang="ru-RU"/>
          </a:p>
        </p:txBody>
      </p:sp>
      <p:sp>
        <p:nvSpPr>
          <p:cNvPr id="12" name="Номер слайда 5"/>
          <p:cNvSpPr>
            <a:spLocks noGrp="1"/>
          </p:cNvSpPr>
          <p:nvPr>
            <p:ph type="sldNum" sz="quarter" idx="12"/>
          </p:nvPr>
        </p:nvSpPr>
        <p:spPr/>
        <p:txBody>
          <a:bodyPr/>
          <a:lstStyle>
            <a:lvl1pPr>
              <a:defRPr/>
            </a:lvl1pPr>
            <a:extLst/>
          </a:lstStyle>
          <a:p>
            <a:pPr>
              <a:defRPr/>
            </a:pPr>
            <a:fld id="{DB2D98CF-3B94-46AA-BDD4-BFBA6CBAA92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9"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extLst/>
          </a:lstStyle>
          <a:p>
            <a:r>
              <a:rPr lang="ru-RU" smtClean="0"/>
              <a:t>Образец заголовка</a:t>
            </a:r>
            <a:endParaRPr lang="en-US"/>
          </a:p>
        </p:txBody>
      </p:sp>
      <p:sp>
        <p:nvSpPr>
          <p:cNvPr id="10" name="Дата 4"/>
          <p:cNvSpPr>
            <a:spLocks noGrp="1"/>
          </p:cNvSpPr>
          <p:nvPr>
            <p:ph type="dt" sz="half" idx="10"/>
          </p:nvPr>
        </p:nvSpPr>
        <p:spPr/>
        <p:txBody>
          <a:bodyPr/>
          <a:lstStyle>
            <a:lvl1pPr>
              <a:defRPr/>
            </a:lvl1pPr>
            <a:extLst/>
          </a:lstStyle>
          <a:p>
            <a:pPr>
              <a:defRPr/>
            </a:pPr>
            <a:endParaRPr lang="ru-RU"/>
          </a:p>
        </p:txBody>
      </p:sp>
      <p:sp>
        <p:nvSpPr>
          <p:cNvPr id="11" name="Нижний колонтитул 5"/>
          <p:cNvSpPr>
            <a:spLocks noGrp="1"/>
          </p:cNvSpPr>
          <p:nvPr>
            <p:ph type="ftr" sz="quarter" idx="11"/>
          </p:nvPr>
        </p:nvSpPr>
        <p:spPr/>
        <p:txBody>
          <a:bodyPr/>
          <a:lstStyle>
            <a:lvl1pPr>
              <a:defRPr/>
            </a:lvl1pPr>
            <a:extLst/>
          </a:lstStyle>
          <a:p>
            <a:pPr>
              <a:defRPr/>
            </a:pPr>
            <a:endParaRPr lang="ru-RU"/>
          </a:p>
        </p:txBody>
      </p:sp>
      <p:sp>
        <p:nvSpPr>
          <p:cNvPr id="12" name="Номер слайда 6"/>
          <p:cNvSpPr>
            <a:spLocks noGrp="1"/>
          </p:cNvSpPr>
          <p:nvPr>
            <p:ph type="sldNum" sz="quarter" idx="12"/>
          </p:nvPr>
        </p:nvSpPr>
        <p:spPr/>
        <p:txBody>
          <a:bodyPr/>
          <a:lstStyle>
            <a:lvl1pPr>
              <a:defRPr/>
            </a:lvl1pPr>
            <a:extLst/>
          </a:lstStyle>
          <a:p>
            <a:pPr>
              <a:defRPr/>
            </a:pPr>
            <a:fld id="{AB569670-55A4-46C0-992E-94AC7D7B89A8}"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solidFill>
                  <a:prstClr val="black"/>
                </a:solidFill>
              </a:defRPr>
            </a:lvl1pPr>
            <a:extLst/>
          </a:lstStyle>
          <a:p>
            <a:pPr>
              <a:defRPr/>
            </a:pPr>
            <a:fld id="{DCBA1726-4B19-4D00-BCAA-A27EB6BC3805}"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4"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Заголовок 5"/>
          <p:cNvSpPr>
            <a:spLocks noGrp="1"/>
          </p:cNvSpPr>
          <p:nvPr>
            <p:ph type="title"/>
          </p:nvPr>
        </p:nvSpPr>
        <p:spPr/>
        <p:txBody>
          <a:bodyPr rtlCol="0"/>
          <a:lstStyle>
            <a:extLst/>
          </a:lstStyle>
          <a:p>
            <a:r>
              <a:rPr lang="ru-RU" smtClean="0"/>
              <a:t>Образец заголовка</a:t>
            </a:r>
            <a:endParaRPr lang="en-US"/>
          </a:p>
        </p:txBody>
      </p:sp>
      <p:sp>
        <p:nvSpPr>
          <p:cNvPr id="8" name="Дата 2"/>
          <p:cNvSpPr>
            <a:spLocks noGrp="1"/>
          </p:cNvSpPr>
          <p:nvPr>
            <p:ph type="dt" sz="half" idx="10"/>
          </p:nvPr>
        </p:nvSpPr>
        <p:spPr/>
        <p:txBody>
          <a:bodyPr/>
          <a:lstStyle>
            <a:lvl1pPr>
              <a:defRPr/>
            </a:lvl1pPr>
            <a:extLst/>
          </a:lstStyle>
          <a:p>
            <a:pPr>
              <a:defRPr/>
            </a:pPr>
            <a:endParaRPr lang="ru-RU"/>
          </a:p>
        </p:txBody>
      </p:sp>
      <p:sp>
        <p:nvSpPr>
          <p:cNvPr id="9" name="Нижний колонтитул 3"/>
          <p:cNvSpPr>
            <a:spLocks noGrp="1"/>
          </p:cNvSpPr>
          <p:nvPr>
            <p:ph type="ftr" sz="quarter" idx="11"/>
          </p:nvPr>
        </p:nvSpPr>
        <p:spPr/>
        <p:txBody>
          <a:bodyPr/>
          <a:lstStyle>
            <a:lvl1pPr>
              <a:defRPr/>
            </a:lvl1pPr>
            <a:extLst/>
          </a:lstStyle>
          <a:p>
            <a:pPr>
              <a:defRPr/>
            </a:pPr>
            <a:endParaRPr lang="ru-RU"/>
          </a:p>
        </p:txBody>
      </p:sp>
      <p:sp>
        <p:nvSpPr>
          <p:cNvPr id="10" name="Номер слайда 4"/>
          <p:cNvSpPr>
            <a:spLocks noGrp="1"/>
          </p:cNvSpPr>
          <p:nvPr>
            <p:ph type="sldNum" sz="quarter" idx="12"/>
          </p:nvPr>
        </p:nvSpPr>
        <p:spPr/>
        <p:txBody>
          <a:bodyPr/>
          <a:lstStyle>
            <a:lvl1pPr>
              <a:defRPr/>
            </a:lvl1pPr>
            <a:extLst/>
          </a:lstStyle>
          <a:p>
            <a:pPr>
              <a:defRPr/>
            </a:pPr>
            <a:fld id="{65E97A47-191F-4BF8-A1E0-9C1DA2A7930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prstClr val="black"/>
                </a:solidFill>
              </a:defRPr>
            </a:lvl1pPr>
            <a:extLst/>
          </a:lstStyle>
          <a:p>
            <a:pPr>
              <a:defRPr/>
            </a:pPr>
            <a:fld id="{1355E514-18CF-4069-90DC-1B9EC36ECFB8}"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6" name="Полилиния 8"/>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7"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8"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4" name="Текст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a:solidFill>
                  <a:prstClr val="white"/>
                </a:solidFill>
              </a:defRPr>
            </a:lvl1pPr>
            <a:extLst/>
          </a:lstStyle>
          <a:p>
            <a:pPr>
              <a:defRPr/>
            </a:pPr>
            <a:endParaRPr lang="ru-RU"/>
          </a:p>
        </p:txBody>
      </p:sp>
      <p:sp>
        <p:nvSpPr>
          <p:cNvPr id="12" name="Нижний колонтитул 5"/>
          <p:cNvSpPr>
            <a:spLocks noGrp="1"/>
          </p:cNvSpPr>
          <p:nvPr>
            <p:ph type="ftr" sz="quarter" idx="11"/>
          </p:nvPr>
        </p:nvSpPr>
        <p:spPr/>
        <p:txBody>
          <a:bodyPr/>
          <a:lstStyle>
            <a:lvl1pPr>
              <a:defRPr>
                <a:solidFill>
                  <a:prstClr val="white"/>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white"/>
                </a:solidFill>
              </a:defRPr>
            </a:lvl1pPr>
            <a:extLst/>
          </a:lstStyle>
          <a:p>
            <a:pPr>
              <a:defRPr/>
            </a:pPr>
            <a:fld id="{EE407264-C382-4A5A-B35E-761F3A908BF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7E64820-3B77-498B-A8F4-6822BB236170}"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CD535F-619F-4807-BCFB-89A96AC69270}" type="slidenum">
              <a:rPr lang="ru-RU" smtClean="0"/>
              <a:pPr/>
              <a:t>‹#›</a:t>
            </a:fld>
            <a:endParaRPr lang="ru-RU"/>
          </a:p>
        </p:txBody>
      </p:sp>
    </p:spTree>
    <p:extLst>
      <p:ext uri="{BB962C8B-B14F-4D97-AF65-F5344CB8AC3E}">
        <p14:creationId xmlns:p14="http://schemas.microsoft.com/office/powerpoint/2010/main" val="99358059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FB3128B-881E-47A0-A579-93F04E4A3C0F}"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1D4A85-88D0-4B79-BC8D-602497E64CD3}" type="slidenum">
              <a:rPr lang="ru-RU" smtClean="0"/>
              <a:pPr/>
              <a:t>‹#›</a:t>
            </a:fld>
            <a:endParaRPr lang="ru-RU"/>
          </a:p>
        </p:txBody>
      </p:sp>
    </p:spTree>
    <p:extLst>
      <p:ext uri="{BB962C8B-B14F-4D97-AF65-F5344CB8AC3E}">
        <p14:creationId xmlns:p14="http://schemas.microsoft.com/office/powerpoint/2010/main" val="357944109"/>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1BDE2E-AF89-4D0C-888B-E3BAAB6C3D62}"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604974-419E-47F8-A552-FC77E6C484D5}" type="slidenum">
              <a:rPr lang="ru-RU" smtClean="0"/>
              <a:pPr/>
              <a:t>‹#›</a:t>
            </a:fld>
            <a:endParaRPr lang="ru-RU"/>
          </a:p>
        </p:txBody>
      </p:sp>
    </p:spTree>
    <p:extLst>
      <p:ext uri="{BB962C8B-B14F-4D97-AF65-F5344CB8AC3E}">
        <p14:creationId xmlns:p14="http://schemas.microsoft.com/office/powerpoint/2010/main" val="86505074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2F895C0-F7AA-4DBE-84F9-D2EEE5C19EB5}"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11A18E-6CF9-492E-8548-872950F4EDDE}" type="slidenum">
              <a:rPr lang="ru-RU" smtClean="0"/>
              <a:pPr/>
              <a:t>‹#›</a:t>
            </a:fld>
            <a:endParaRPr lang="ru-RU"/>
          </a:p>
        </p:txBody>
      </p:sp>
    </p:spTree>
    <p:extLst>
      <p:ext uri="{BB962C8B-B14F-4D97-AF65-F5344CB8AC3E}">
        <p14:creationId xmlns:p14="http://schemas.microsoft.com/office/powerpoint/2010/main" val="207187001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90DF1DA-90F8-4B33-A332-70B80B93CC29}" type="datetimeFigureOut">
              <a:rPr lang="ru-RU" smtClean="0"/>
              <a:pPr/>
              <a:t>05.06.2018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3BF2900-7B04-4230-8769-033ADF6FF900}" type="slidenum">
              <a:rPr lang="ru-RU" smtClean="0"/>
              <a:pPr/>
              <a:t>‹#›</a:t>
            </a:fld>
            <a:endParaRPr lang="ru-RU"/>
          </a:p>
        </p:txBody>
      </p:sp>
    </p:spTree>
    <p:extLst>
      <p:ext uri="{BB962C8B-B14F-4D97-AF65-F5344CB8AC3E}">
        <p14:creationId xmlns:p14="http://schemas.microsoft.com/office/powerpoint/2010/main" val="244153931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43D0864-E928-4A30-9CCF-CC5AA4832EEE}" type="datetimeFigureOut">
              <a:rPr lang="ru-RU" smtClean="0"/>
              <a:pPr/>
              <a:t>05.06.2018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1CFAEE-7872-45A4-BEED-582C0989C592}" type="slidenum">
              <a:rPr lang="ru-RU" smtClean="0"/>
              <a:pPr/>
              <a:t>‹#›</a:t>
            </a:fld>
            <a:endParaRPr lang="ru-RU"/>
          </a:p>
        </p:txBody>
      </p:sp>
    </p:spTree>
    <p:extLst>
      <p:ext uri="{BB962C8B-B14F-4D97-AF65-F5344CB8AC3E}">
        <p14:creationId xmlns:p14="http://schemas.microsoft.com/office/powerpoint/2010/main" val="158805478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802AC-7448-4948-AEF2-EF14804154DC}" type="datetimeFigureOut">
              <a:rPr lang="ru-RU" smtClean="0"/>
              <a:pPr/>
              <a:t>05.06.2018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171903F-740C-48D1-804D-AAD5F126B6B9}" type="slidenum">
              <a:rPr lang="ru-RU" smtClean="0"/>
              <a:pPr/>
              <a:t>‹#›</a:t>
            </a:fld>
            <a:endParaRPr lang="ru-RU"/>
          </a:p>
        </p:txBody>
      </p:sp>
    </p:spTree>
    <p:extLst>
      <p:ext uri="{BB962C8B-B14F-4D97-AF65-F5344CB8AC3E}">
        <p14:creationId xmlns:p14="http://schemas.microsoft.com/office/powerpoint/2010/main" val="371460524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FC177EED-9B80-46CC-9ECE-62A2D8F453D8}"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410B4-5154-430C-8655-8B4F50EAA9C8}" type="slidenum">
              <a:rPr lang="ru-RU" smtClean="0"/>
              <a:pPr/>
              <a:t>‹#›</a:t>
            </a:fld>
            <a:endParaRPr lang="ru-RU"/>
          </a:p>
        </p:txBody>
      </p:sp>
    </p:spTree>
    <p:extLst>
      <p:ext uri="{BB962C8B-B14F-4D97-AF65-F5344CB8AC3E}">
        <p14:creationId xmlns:p14="http://schemas.microsoft.com/office/powerpoint/2010/main" val="367372642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0FC7ADB-0CB4-4065-95A1-D6CB929B3E84}"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7620FC-36A4-4B07-B6EC-86226F789A19}" type="slidenum">
              <a:rPr lang="ru-RU" smtClean="0"/>
              <a:pPr/>
              <a:t>‹#›</a:t>
            </a:fld>
            <a:endParaRPr lang="ru-RU"/>
          </a:p>
        </p:txBody>
      </p:sp>
    </p:spTree>
    <p:extLst>
      <p:ext uri="{BB962C8B-B14F-4D97-AF65-F5344CB8AC3E}">
        <p14:creationId xmlns:p14="http://schemas.microsoft.com/office/powerpoint/2010/main" val="240365702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Tree>
    <p:extLst>
      <p:ext uri="{BB962C8B-B14F-4D97-AF65-F5344CB8AC3E}">
        <p14:creationId xmlns:p14="http://schemas.microsoft.com/office/powerpoint/2010/main" val="107818936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7999455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Tree>
    <p:extLst>
      <p:ext uri="{BB962C8B-B14F-4D97-AF65-F5344CB8AC3E}">
        <p14:creationId xmlns:p14="http://schemas.microsoft.com/office/powerpoint/2010/main" val="241219307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226787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Tree>
    <p:extLst>
      <p:ext uri="{BB962C8B-B14F-4D97-AF65-F5344CB8AC3E}">
        <p14:creationId xmlns:p14="http://schemas.microsoft.com/office/powerpoint/2010/main" val="8214364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96B34D-D74B-4F7A-9292-EDA55DB5E0DB}"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FAFB6FD-B440-4D59-986B-90D4FD9A0850}" type="slidenum">
              <a:rPr lang="ru-RU" smtClean="0"/>
              <a:pPr/>
              <a:t>‹#›</a:t>
            </a:fld>
            <a:endParaRPr lang="ru-RU"/>
          </a:p>
        </p:txBody>
      </p:sp>
    </p:spTree>
    <p:extLst>
      <p:ext uri="{BB962C8B-B14F-4D97-AF65-F5344CB8AC3E}">
        <p14:creationId xmlns:p14="http://schemas.microsoft.com/office/powerpoint/2010/main" val="95000763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B6D29B8-DA52-4D07-8820-54355EE4AFB9}"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F8DF44D-00F0-4C3A-82FD-BD1AA3EDD068}" type="slidenum">
              <a:rPr lang="ru-RU" smtClean="0"/>
              <a:pPr/>
              <a:t>‹#›</a:t>
            </a:fld>
            <a:endParaRPr lang="ru-RU"/>
          </a:p>
        </p:txBody>
      </p:sp>
    </p:spTree>
    <p:extLst>
      <p:ext uri="{BB962C8B-B14F-4D97-AF65-F5344CB8AC3E}">
        <p14:creationId xmlns:p14="http://schemas.microsoft.com/office/powerpoint/2010/main" val="79434617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fld id="{47E64820-3B77-498B-A8F4-6822BB236170}" type="datetimeFigureOut">
              <a:rPr lang="ru-RU" smtClean="0"/>
              <a:pPr/>
              <a:t>05.06.2018</a:t>
            </a:fld>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6ECD535F-619F-4807-BCFB-89A96AC69270}"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430487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FB3128B-881E-47A0-A579-93F04E4A3C0F}"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1D4A85-88D0-4B79-BC8D-602497E64CD3}" type="slidenum">
              <a:rPr lang="ru-RU" smtClean="0"/>
              <a:pPr/>
              <a:t>‹#›</a:t>
            </a:fld>
            <a:endParaRPr lang="ru-RU"/>
          </a:p>
        </p:txBody>
      </p:sp>
    </p:spTree>
    <p:extLst>
      <p:ext uri="{BB962C8B-B14F-4D97-AF65-F5344CB8AC3E}">
        <p14:creationId xmlns:p14="http://schemas.microsoft.com/office/powerpoint/2010/main" val="2110192795"/>
      </p:ext>
    </p:extLst>
  </p:cSld>
  <p:clrMapOvr>
    <a:masterClrMapping/>
  </p:clrMapOvr>
  <p:timing>
    <p:tnLst>
      <p:par>
        <p:cTn id="1" dur="indefinite" restart="never" nodeType="tmRoot"/>
      </p:par>
    </p:tn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1BDE2E-AF89-4D0C-888B-E3BAAB6C3D62}"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604974-419E-47F8-A552-FC77E6C484D5}"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557320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2F895C0-F7AA-4DBE-84F9-D2EEE5C19EB5}"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11A18E-6CF9-492E-8548-872950F4EDDE}" type="slidenum">
              <a:rPr lang="ru-RU" smtClean="0"/>
              <a:pPr/>
              <a:t>‹#›</a:t>
            </a:fld>
            <a:endParaRPr lang="ru-RU"/>
          </a:p>
        </p:txBody>
      </p:sp>
    </p:spTree>
    <p:extLst>
      <p:ext uri="{BB962C8B-B14F-4D97-AF65-F5344CB8AC3E}">
        <p14:creationId xmlns:p14="http://schemas.microsoft.com/office/powerpoint/2010/main" val="2033942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90DF1DA-90F8-4B33-A332-70B80B93CC29}" type="datetimeFigureOut">
              <a:rPr lang="ru-RU" smtClean="0"/>
              <a:pPr/>
              <a:t>05.06.2018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3BF2900-7B04-4230-8769-033ADF6FF900}"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15833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43D0864-E928-4A30-9CCF-CC5AA4832EEE}" type="datetimeFigureOut">
              <a:rPr lang="ru-RU" smtClean="0"/>
              <a:pPr/>
              <a:t>05.06.2018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1CFAEE-7872-45A4-BEED-582C0989C592}"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599812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802AC-7448-4948-AEF2-EF14804154DC}" type="datetimeFigureOut">
              <a:rPr lang="ru-RU" smtClean="0"/>
              <a:pPr/>
              <a:t>05.06.2018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171903F-740C-48D1-804D-AAD5F126B6B9}" type="slidenum">
              <a:rPr lang="ru-RU" smtClean="0"/>
              <a:pPr/>
              <a:t>‹#›</a:t>
            </a:fld>
            <a:endParaRPr lang="ru-RU"/>
          </a:p>
        </p:txBody>
      </p:sp>
    </p:spTree>
    <p:extLst>
      <p:ext uri="{BB962C8B-B14F-4D97-AF65-F5344CB8AC3E}">
        <p14:creationId xmlns:p14="http://schemas.microsoft.com/office/powerpoint/2010/main" val="345028639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C177EED-9B80-46CC-9ECE-62A2D8F453D8}"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410B4-5154-430C-8655-8B4F50EAA9C8}"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981065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0FC7ADB-0CB4-4065-95A1-D6CB929B3E84}"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7620FC-36A4-4B07-B6EC-86226F789A19}" type="slidenum">
              <a:rPr lang="ru-RU" smtClean="0"/>
              <a:pPr/>
              <a:t>‹#›</a:t>
            </a:fld>
            <a:endParaRPr lang="ru-RU"/>
          </a:p>
        </p:txBody>
      </p:sp>
    </p:spTree>
    <p:extLst>
      <p:ext uri="{BB962C8B-B14F-4D97-AF65-F5344CB8AC3E}">
        <p14:creationId xmlns:p14="http://schemas.microsoft.com/office/powerpoint/2010/main" val="208228285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271755303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807745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765287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Tree>
    <p:extLst>
      <p:ext uri="{BB962C8B-B14F-4D97-AF65-F5344CB8AC3E}">
        <p14:creationId xmlns:p14="http://schemas.microsoft.com/office/powerpoint/2010/main" val="163368024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632122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CF4DC6D-E578-4DC5-91AB-AFAAF62A7CB3}"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A8933C-9142-4A8C-9BC6-348AFEB0EA78}"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53470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96B34D-D74B-4F7A-9292-EDA55DB5E0DB}"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FAFB6FD-B440-4D59-986B-90D4FD9A0850}"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155413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B6D29B8-DA52-4D07-8820-54355EE4AFB9}"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F8DF44D-00F0-4C3A-82FD-BD1AA3EDD068}"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705937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ru-RU" smtClean="0"/>
              <a:t>Образец заголовка</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7E64820-3B77-498B-A8F4-6822BB236170}"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CD535F-619F-4807-BCFB-89A96AC69270}" type="slidenum">
              <a:rPr lang="ru-RU" smtClean="0"/>
              <a:pPr/>
              <a:t>‹#›</a:t>
            </a:fld>
            <a:endParaRPr lang="ru-RU"/>
          </a:p>
        </p:txBody>
      </p:sp>
    </p:spTree>
    <p:extLst>
      <p:ext uri="{BB962C8B-B14F-4D97-AF65-F5344CB8AC3E}">
        <p14:creationId xmlns:p14="http://schemas.microsoft.com/office/powerpoint/2010/main" val="353725165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FB3128B-881E-47A0-A579-93F04E4A3C0F}"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1D4A85-88D0-4B79-BC8D-602497E64CD3}" type="slidenum">
              <a:rPr lang="ru-RU" smtClean="0"/>
              <a:pPr/>
              <a:t>‹#›</a:t>
            </a:fld>
            <a:endParaRPr lang="ru-RU"/>
          </a:p>
        </p:txBody>
      </p:sp>
    </p:spTree>
    <p:extLst>
      <p:ext uri="{BB962C8B-B14F-4D97-AF65-F5344CB8AC3E}">
        <p14:creationId xmlns:p14="http://schemas.microsoft.com/office/powerpoint/2010/main" val="2599494272"/>
      </p:ext>
    </p:extLst>
  </p:cSld>
  <p:clrMapOvr>
    <a:masterClrMapping/>
  </p:clrMapOvr>
  <p:timing>
    <p:tnLst>
      <p:par>
        <p:cTn id="1" dur="indefinite" restart="never" nodeType="tmRoot"/>
      </p:par>
    </p:tnLst>
  </p:timing>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schemeClr val="tx2"/>
                </a:solidFill>
              </a:defRPr>
            </a:lvl1pPr>
          </a:lstStyle>
          <a:p>
            <a:fld id="{481BDE2E-AF89-4D0C-888B-E3BAAB6C3D62}" type="datetimeFigureOut">
              <a:rPr lang="ru-RU" smtClean="0"/>
              <a:pPr/>
              <a:t>05.06.2018</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8604974-419E-47F8-A552-FC77E6C484D5}" type="slidenum">
              <a:rPr lang="ru-RU" smtClean="0"/>
              <a:pPr/>
              <a:t>‹#›</a:t>
            </a:fld>
            <a:endParaRPr lang="ru-RU"/>
          </a:p>
        </p:txBody>
      </p:sp>
    </p:spTree>
    <p:extLst>
      <p:ext uri="{BB962C8B-B14F-4D97-AF65-F5344CB8AC3E}">
        <p14:creationId xmlns:p14="http://schemas.microsoft.com/office/powerpoint/2010/main" val="1774185462"/>
      </p:ext>
    </p:extLst>
  </p:cSld>
  <p:clrMapOvr>
    <a:overrideClrMapping bg1="lt1" tx1="dk1" bg2="lt2" tx2="dk2" accent1="accent1" accent2="accent2" accent3="accent3" accent4="accent4" accent5="accent5" accent6="accent6" hlink="hlink" folHlink="folHlink"/>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2F895C0-F7AA-4DBE-84F9-D2EEE5C19EB5}"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11A18E-6CF9-492E-8548-872950F4EDDE}" type="slidenum">
              <a:rPr lang="ru-RU" smtClean="0"/>
              <a:pPr/>
              <a:t>‹#›</a:t>
            </a:fld>
            <a:endParaRPr lang="ru-RU"/>
          </a:p>
        </p:txBody>
      </p:sp>
    </p:spTree>
    <p:extLst>
      <p:ext uri="{BB962C8B-B14F-4D97-AF65-F5344CB8AC3E}">
        <p14:creationId xmlns:p14="http://schemas.microsoft.com/office/powerpoint/2010/main" val="1577195391"/>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90DF1DA-90F8-4B33-A332-70B80B93CC29}" type="datetimeFigureOut">
              <a:rPr lang="ru-RU" smtClean="0"/>
              <a:pPr/>
              <a:t>05.06.2018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3BF2900-7B04-4230-8769-033ADF6FF900}" type="slidenum">
              <a:rPr lang="ru-RU" smtClean="0"/>
              <a:pPr/>
              <a:t>‹#›</a:t>
            </a:fld>
            <a:endParaRPr lang="ru-RU"/>
          </a:p>
        </p:txBody>
      </p:sp>
    </p:spTree>
    <p:extLst>
      <p:ext uri="{BB962C8B-B14F-4D97-AF65-F5344CB8AC3E}">
        <p14:creationId xmlns:p14="http://schemas.microsoft.com/office/powerpoint/2010/main" val="136582175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43D0864-E928-4A30-9CCF-CC5AA4832EEE}" type="datetimeFigureOut">
              <a:rPr lang="ru-RU" smtClean="0"/>
              <a:pPr/>
              <a:t>05.06.2018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1CFAEE-7872-45A4-BEED-582C0989C592}" type="slidenum">
              <a:rPr lang="ru-RU" smtClean="0"/>
              <a:pPr/>
              <a:t>‹#›</a:t>
            </a:fld>
            <a:endParaRPr lang="ru-RU"/>
          </a:p>
        </p:txBody>
      </p:sp>
    </p:spTree>
    <p:extLst>
      <p:ext uri="{BB962C8B-B14F-4D97-AF65-F5344CB8AC3E}">
        <p14:creationId xmlns:p14="http://schemas.microsoft.com/office/powerpoint/2010/main" val="393624155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802AC-7448-4948-AEF2-EF14804154DC}" type="datetimeFigureOut">
              <a:rPr lang="ru-RU" smtClean="0"/>
              <a:pPr/>
              <a:t>05.06.2018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171903F-740C-48D1-804D-AAD5F126B6B9}" type="slidenum">
              <a:rPr lang="ru-RU" smtClean="0"/>
              <a:pPr/>
              <a:t>‹#›</a:t>
            </a:fld>
            <a:endParaRPr lang="ru-RU"/>
          </a:p>
        </p:txBody>
      </p:sp>
    </p:spTree>
    <p:extLst>
      <p:ext uri="{BB962C8B-B14F-4D97-AF65-F5344CB8AC3E}">
        <p14:creationId xmlns:p14="http://schemas.microsoft.com/office/powerpoint/2010/main" val="247106987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C177EED-9B80-46CC-9ECE-62A2D8F453D8}"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410B4-5154-430C-8655-8B4F50EAA9C8}" type="slidenum">
              <a:rPr lang="ru-RU" smtClean="0"/>
              <a:pPr/>
              <a:t>‹#›</a:t>
            </a:fld>
            <a:endParaRPr lang="ru-RU"/>
          </a:p>
        </p:txBody>
      </p:sp>
    </p:spTree>
    <p:extLst>
      <p:ext uri="{BB962C8B-B14F-4D97-AF65-F5344CB8AC3E}">
        <p14:creationId xmlns:p14="http://schemas.microsoft.com/office/powerpoint/2010/main" val="271956139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0FC7ADB-0CB4-4065-95A1-D6CB929B3E84}"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7620FC-36A4-4B07-B6EC-86226F789A19}" type="slidenum">
              <a:rPr lang="ru-RU" smtClean="0"/>
              <a:pPr/>
              <a:t>‹#›</a:t>
            </a:fld>
            <a:endParaRPr lang="ru-RU"/>
          </a:p>
        </p:txBody>
      </p:sp>
    </p:spTree>
    <p:extLst>
      <p:ext uri="{BB962C8B-B14F-4D97-AF65-F5344CB8AC3E}">
        <p14:creationId xmlns:p14="http://schemas.microsoft.com/office/powerpoint/2010/main" val="198230118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96B34D-D74B-4F7A-9292-EDA55DB5E0DB}"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FAFB6FD-B440-4D59-986B-90D4FD9A0850}" type="slidenum">
              <a:rPr lang="ru-RU" smtClean="0"/>
              <a:pPr/>
              <a:t>‹#›</a:t>
            </a:fld>
            <a:endParaRPr lang="ru-RU"/>
          </a:p>
        </p:txBody>
      </p:sp>
    </p:spTree>
    <p:extLst>
      <p:ext uri="{BB962C8B-B14F-4D97-AF65-F5344CB8AC3E}">
        <p14:creationId xmlns:p14="http://schemas.microsoft.com/office/powerpoint/2010/main" val="332044685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628650" y="6422855"/>
            <a:ext cx="2057397" cy="365125"/>
          </a:xfrm>
        </p:spPr>
        <p:txBody>
          <a:bodyPr/>
          <a:lstStyle/>
          <a:p>
            <a:fld id="{3B6D29B8-DA52-4D07-8820-54355EE4AFB9}" type="datetimeFigureOut">
              <a:rPr lang="ru-RU" smtClean="0"/>
              <a:pPr/>
              <a:t>05.06.2018</a:t>
            </a:fld>
            <a:endParaRPr lang="ru-RU"/>
          </a:p>
        </p:txBody>
      </p:sp>
      <p:sp>
        <p:nvSpPr>
          <p:cNvPr id="5" name="Footer Placeholder 4"/>
          <p:cNvSpPr>
            <a:spLocks noGrp="1"/>
          </p:cNvSpPr>
          <p:nvPr>
            <p:ph type="ftr" sz="quarter" idx="11"/>
          </p:nvPr>
        </p:nvSpPr>
        <p:spPr>
          <a:xfrm>
            <a:off x="2832102" y="6422855"/>
            <a:ext cx="3209752" cy="365125"/>
          </a:xfrm>
        </p:spPr>
        <p:txBody>
          <a:bodyPr/>
          <a:lstStyle/>
          <a:p>
            <a:endParaRPr lang="ru-RU"/>
          </a:p>
        </p:txBody>
      </p:sp>
      <p:sp>
        <p:nvSpPr>
          <p:cNvPr id="6" name="Slide Number Placeholder 5"/>
          <p:cNvSpPr>
            <a:spLocks noGrp="1"/>
          </p:cNvSpPr>
          <p:nvPr>
            <p:ph type="sldNum" sz="quarter" idx="12"/>
          </p:nvPr>
        </p:nvSpPr>
        <p:spPr>
          <a:xfrm>
            <a:off x="6054787" y="6422855"/>
            <a:ext cx="659819" cy="365125"/>
          </a:xfrm>
        </p:spPr>
        <p:txBody>
          <a:bodyPr/>
          <a:lstStyle/>
          <a:p>
            <a:fld id="{3F8DF44D-00F0-4C3A-82FD-BD1AA3EDD068}" type="slidenum">
              <a:rPr lang="ru-RU" smtClean="0"/>
              <a:pPr/>
              <a:t>‹#›</a:t>
            </a:fld>
            <a:endParaRPr lang="ru-RU"/>
          </a:p>
        </p:txBody>
      </p:sp>
    </p:spTree>
    <p:extLst>
      <p:ext uri="{BB962C8B-B14F-4D97-AF65-F5344CB8AC3E}">
        <p14:creationId xmlns:p14="http://schemas.microsoft.com/office/powerpoint/2010/main" val="2088635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theme" Target="../theme/theme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theme" Target="../theme/theme9.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5" Type="http://schemas.openxmlformats.org/officeDocument/2006/relationships/slideLayout" Target="../slideLayouts/slideLayout106.xml"/><Relationship Id="rId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11.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slideLayout" Target="../slideLayouts/slideLayout137.xml"/><Relationship Id="rId18" Type="http://schemas.openxmlformats.org/officeDocument/2006/relationships/theme" Target="../theme/theme1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17" Type="http://schemas.openxmlformats.org/officeDocument/2006/relationships/slideLayout" Target="../slideLayouts/slideLayout141.xml"/><Relationship Id="rId2" Type="http://schemas.openxmlformats.org/officeDocument/2006/relationships/slideLayout" Target="../slideLayouts/slideLayout126.xml"/><Relationship Id="rId16" Type="http://schemas.openxmlformats.org/officeDocument/2006/relationships/slideLayout" Target="../slideLayouts/slideLayout140.xml"/><Relationship Id="rId20" Type="http://schemas.openxmlformats.org/officeDocument/2006/relationships/image" Target="../media/image11.png"/><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slideLayout" Target="../slideLayouts/slideLayout139.xml"/><Relationship Id="rId10" Type="http://schemas.openxmlformats.org/officeDocument/2006/relationships/slideLayout" Target="../slideLayouts/slideLayout134.xml"/><Relationship Id="rId19" Type="http://schemas.openxmlformats.org/officeDocument/2006/relationships/image" Target="../media/image10.png"/><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slideLayout" Target="../slideLayouts/slideLayout138.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9.xml"/><Relationship Id="rId3" Type="http://schemas.openxmlformats.org/officeDocument/2006/relationships/slideLayout" Target="../slideLayouts/slideLayout144.xml"/><Relationship Id="rId7" Type="http://schemas.openxmlformats.org/officeDocument/2006/relationships/slideLayout" Target="../slideLayouts/slideLayout148.xml"/><Relationship Id="rId12" Type="http://schemas.openxmlformats.org/officeDocument/2006/relationships/theme" Target="../theme/theme13.xml"/><Relationship Id="rId2" Type="http://schemas.openxmlformats.org/officeDocument/2006/relationships/slideLayout" Target="../slideLayouts/slideLayout143.xml"/><Relationship Id="rId1" Type="http://schemas.openxmlformats.org/officeDocument/2006/relationships/slideLayout" Target="../slideLayouts/slideLayout142.xml"/><Relationship Id="rId6" Type="http://schemas.openxmlformats.org/officeDocument/2006/relationships/slideLayout" Target="../slideLayouts/slideLayout147.xml"/><Relationship Id="rId11" Type="http://schemas.openxmlformats.org/officeDocument/2006/relationships/slideLayout" Target="../slideLayouts/slideLayout152.xml"/><Relationship Id="rId5" Type="http://schemas.openxmlformats.org/officeDocument/2006/relationships/slideLayout" Target="../slideLayouts/slideLayout146.xml"/><Relationship Id="rId10" Type="http://schemas.openxmlformats.org/officeDocument/2006/relationships/slideLayout" Target="../slideLayouts/slideLayout151.xml"/><Relationship Id="rId4" Type="http://schemas.openxmlformats.org/officeDocument/2006/relationships/slideLayout" Target="../slideLayouts/slideLayout145.xml"/><Relationship Id="rId9" Type="http://schemas.openxmlformats.org/officeDocument/2006/relationships/slideLayout" Target="../slideLayouts/slideLayout1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7" r:id="rId1"/>
    <p:sldLayoutId id="2147484019" r:id="rId2"/>
    <p:sldLayoutId id="2147484018" r:id="rId3"/>
    <p:sldLayoutId id="2147484017" r:id="rId4"/>
    <p:sldLayoutId id="2147484016" r:id="rId5"/>
    <p:sldLayoutId id="2147484015" r:id="rId6"/>
    <p:sldLayoutId id="2147484014" r:id="rId7"/>
    <p:sldLayoutId id="2147484013" r:id="rId8"/>
    <p:sldLayoutId id="2147484012" r:id="rId9"/>
    <p:sldLayoutId id="2147484011" r:id="rId10"/>
    <p:sldLayoutId id="214748401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1331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4716491D-2ADF-4389-833A-02D51C60749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8" r:id="rId1"/>
    <p:sldLayoutId id="2147484026" r:id="rId2"/>
    <p:sldLayoutId id="2147484089" r:id="rId3"/>
    <p:sldLayoutId id="2147484025" r:id="rId4"/>
    <p:sldLayoutId id="2147484024" r:id="rId5"/>
    <p:sldLayoutId id="2147484023" r:id="rId6"/>
    <p:sldLayoutId id="2147484022" r:id="rId7"/>
    <p:sldLayoutId id="2147484021" r:id="rId8"/>
    <p:sldLayoutId id="2147484090" r:id="rId9"/>
    <p:sldLayoutId id="2147484020" r:id="rId10"/>
    <p:sldLayoutId id="2147484091" r:id="rId11"/>
  </p:sldLayoutIdLst>
  <p:timing>
    <p:tnLst>
      <p:par>
        <p:cTn id="1" dur="indefinite" restart="never" nodeType="tmRoot"/>
      </p:par>
    </p:tnLst>
  </p:timing>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602" name="Picture 36"/>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5603" name="Text Placeholder 2"/>
          <p:cNvSpPr>
            <a:spLocks noGrp="1"/>
          </p:cNvSpPr>
          <p:nvPr>
            <p:ph type="body" idx="1"/>
          </p:nvPr>
        </p:nvSpPr>
        <p:spPr bwMode="auto">
          <a:xfrm>
            <a:off x="646113" y="1287463"/>
            <a:ext cx="7869237" cy="4889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68D2D53-3A29-4356-A396-896955D243CE}" type="datetimeFigureOut">
              <a:rPr lang="en-US"/>
              <a:pPr>
                <a:defRPr/>
              </a:pPr>
              <a:t>6/5/2018</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314B5004-F4C7-44A7-8F56-20870216AD5C}" type="slidenum">
              <a:rPr lang="en-US"/>
              <a:pPr>
                <a:defRPr/>
              </a:pPr>
              <a:t>‹#›</a:t>
            </a:fld>
            <a:endParaRPr lang="en-US"/>
          </a:p>
        </p:txBody>
      </p:sp>
      <p:sp>
        <p:nvSpPr>
          <p:cNvPr id="25607" name="Title Placeholder 1"/>
          <p:cNvSpPr>
            <a:spLocks noGrp="1"/>
          </p:cNvSpPr>
          <p:nvPr>
            <p:ph type="title"/>
          </p:nvPr>
        </p:nvSpPr>
        <p:spPr bwMode="auto">
          <a:xfrm>
            <a:off x="646113" y="163513"/>
            <a:ext cx="7869237"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92" r:id="rId1"/>
    <p:sldLayoutId id="2147484093" r:id="rId2"/>
    <p:sldLayoutId id="2147484094" r:id="rId3"/>
    <p:sldLayoutId id="2147484095" r:id="rId4"/>
    <p:sldLayoutId id="2147484096" r:id="rId5"/>
    <p:sldLayoutId id="2147484097" r:id="rId6"/>
    <p:sldLayoutId id="2147484098" r:id="rId7"/>
    <p:sldLayoutId id="2147484099" r:id="rId8"/>
    <p:sldLayoutId id="2147484100" r:id="rId9"/>
    <p:sldLayoutId id="2147484101" r:id="rId10"/>
    <p:sldLayoutId id="2147484102" r:id="rId11"/>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chemeClr val="tx1"/>
          </a:solidFill>
          <a:latin typeface="+mn-lt"/>
          <a:ea typeface="+mj-ea"/>
          <a:cs typeface="+mj-cs"/>
        </a:defRPr>
      </a:lvl1pPr>
      <a:lvl2pPr algn="l" rtl="0" fontAlgn="base">
        <a:lnSpc>
          <a:spcPct val="90000"/>
        </a:lnSpc>
        <a:spcBef>
          <a:spcPct val="0"/>
        </a:spcBef>
        <a:spcAft>
          <a:spcPct val="0"/>
        </a:spcAft>
        <a:defRPr sz="4000">
          <a:solidFill>
            <a:schemeClr val="tx1"/>
          </a:solidFill>
          <a:latin typeface="Calibri" pitchFamily="34" charset="0"/>
        </a:defRPr>
      </a:lvl2pPr>
      <a:lvl3pPr algn="l" rtl="0" fontAlgn="base">
        <a:lnSpc>
          <a:spcPct val="90000"/>
        </a:lnSpc>
        <a:spcBef>
          <a:spcPct val="0"/>
        </a:spcBef>
        <a:spcAft>
          <a:spcPct val="0"/>
        </a:spcAft>
        <a:defRPr sz="4000">
          <a:solidFill>
            <a:schemeClr val="tx1"/>
          </a:solidFill>
          <a:latin typeface="Calibri" pitchFamily="34" charset="0"/>
        </a:defRPr>
      </a:lvl3pPr>
      <a:lvl4pPr algn="l" rtl="0" fontAlgn="base">
        <a:lnSpc>
          <a:spcPct val="90000"/>
        </a:lnSpc>
        <a:spcBef>
          <a:spcPct val="0"/>
        </a:spcBef>
        <a:spcAft>
          <a:spcPct val="0"/>
        </a:spcAft>
        <a:defRPr sz="4000">
          <a:solidFill>
            <a:schemeClr val="tx1"/>
          </a:solidFill>
          <a:latin typeface="Calibri" pitchFamily="34" charset="0"/>
        </a:defRPr>
      </a:lvl4pPr>
      <a:lvl5pPr algn="l" rtl="0" fontAlgn="base">
        <a:lnSpc>
          <a:spcPct val="90000"/>
        </a:lnSpc>
        <a:spcBef>
          <a:spcPct val="0"/>
        </a:spcBef>
        <a:spcAft>
          <a:spcPct val="0"/>
        </a:spcAft>
        <a:defRPr sz="4000">
          <a:solidFill>
            <a:schemeClr val="tx1"/>
          </a:solidFill>
          <a:latin typeface="Calibri" pitchFamily="34" charset="0"/>
        </a:defRPr>
      </a:lvl5pPr>
      <a:lvl6pPr marL="457200" algn="l" rtl="0" fontAlgn="base">
        <a:lnSpc>
          <a:spcPct val="90000"/>
        </a:lnSpc>
        <a:spcBef>
          <a:spcPct val="0"/>
        </a:spcBef>
        <a:spcAft>
          <a:spcPct val="0"/>
        </a:spcAft>
        <a:defRPr sz="4000">
          <a:solidFill>
            <a:schemeClr val="tx1"/>
          </a:solidFill>
          <a:latin typeface="Calibri" pitchFamily="34" charset="0"/>
        </a:defRPr>
      </a:lvl6pPr>
      <a:lvl7pPr marL="914400" algn="l" rtl="0" fontAlgn="base">
        <a:lnSpc>
          <a:spcPct val="90000"/>
        </a:lnSpc>
        <a:spcBef>
          <a:spcPct val="0"/>
        </a:spcBef>
        <a:spcAft>
          <a:spcPct val="0"/>
        </a:spcAft>
        <a:defRPr sz="4000">
          <a:solidFill>
            <a:schemeClr val="tx1"/>
          </a:solidFill>
          <a:latin typeface="Calibri" pitchFamily="34" charset="0"/>
        </a:defRPr>
      </a:lvl7pPr>
      <a:lvl8pPr marL="1371600" algn="l" rtl="0" fontAlgn="base">
        <a:lnSpc>
          <a:spcPct val="90000"/>
        </a:lnSpc>
        <a:spcBef>
          <a:spcPct val="0"/>
        </a:spcBef>
        <a:spcAft>
          <a:spcPct val="0"/>
        </a:spcAft>
        <a:defRPr sz="4000">
          <a:solidFill>
            <a:schemeClr val="tx1"/>
          </a:solidFill>
          <a:latin typeface="Calibri" pitchFamily="34" charset="0"/>
        </a:defRPr>
      </a:lvl8pPr>
      <a:lvl9pPr marL="1828800" algn="l" rtl="0" fontAlgn="base">
        <a:lnSpc>
          <a:spcPct val="90000"/>
        </a:lnSpc>
        <a:spcBef>
          <a:spcPct val="0"/>
        </a:spcBef>
        <a:spcAft>
          <a:spcPct val="0"/>
        </a:spcAft>
        <a:defRPr sz="40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789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54BD8FB-F50D-4E4D-AA21-BCD9A0C5BF03}"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103" r:id="rId1"/>
    <p:sldLayoutId id="2147484104" r:id="rId2"/>
    <p:sldLayoutId id="2147484105" r:id="rId3"/>
    <p:sldLayoutId id="2147484029" r:id="rId4"/>
    <p:sldLayoutId id="2147484106" r:id="rId5"/>
    <p:sldLayoutId id="2147484028" r:id="rId6"/>
    <p:sldLayoutId id="2147484107" r:id="rId7"/>
    <p:sldLayoutId id="2147484108" r:id="rId8"/>
    <p:sldLayoutId id="2147484109" r:id="rId9"/>
    <p:sldLayoutId id="2147484027" r:id="rId10"/>
    <p:sldLayoutId id="214748411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11" r:id="rId1"/>
    <p:sldLayoutId id="2147484036" r:id="rId2"/>
    <p:sldLayoutId id="2147484112" r:id="rId3"/>
    <p:sldLayoutId id="2147484035" r:id="rId4"/>
    <p:sldLayoutId id="2147484034" r:id="rId5"/>
    <p:sldLayoutId id="2147484033" r:id="rId6"/>
    <p:sldLayoutId id="2147484032" r:id="rId7"/>
    <p:sldLayoutId id="2147484113" r:id="rId8"/>
    <p:sldLayoutId id="2147484114" r:id="rId9"/>
    <p:sldLayoutId id="2147484031" r:id="rId10"/>
    <p:sldLayoutId id="2147484030"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9933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F7F10942-1328-4544-8F54-3BD71138A62C}"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32" r:id="rId1"/>
    <p:sldLayoutId id="2147484133" r:id="rId2"/>
    <p:sldLayoutId id="2147484055" r:id="rId3"/>
    <p:sldLayoutId id="2147484134" r:id="rId4"/>
    <p:sldLayoutId id="2147484054" r:id="rId5"/>
    <p:sldLayoutId id="2147484135" r:id="rId6"/>
    <p:sldLayoutId id="2147484136" r:id="rId7"/>
    <p:sldLayoutId id="2147484137" r:id="rId8"/>
    <p:sldLayoutId id="2147484053" r:id="rId9"/>
    <p:sldLayoutId id="2147484138" r:id="rId10"/>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111620"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11621"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151386C9-FA1B-4EE7-B964-251368C4ACA8}" type="slidenum">
              <a:rPr lang="ru-RU"/>
              <a:pPr>
                <a:defRPr/>
              </a:pPr>
              <a:t>‹#›</a:t>
            </a:fld>
            <a:endParaRPr lang="ru-RU"/>
          </a:p>
        </p:txBody>
      </p:sp>
      <p:grpSp>
        <p:nvGrpSpPr>
          <p:cNvPr id="111625"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39" r:id="rId1"/>
    <p:sldLayoutId id="2147484063" r:id="rId2"/>
    <p:sldLayoutId id="2147484140" r:id="rId3"/>
    <p:sldLayoutId id="2147484062" r:id="rId4"/>
    <p:sldLayoutId id="2147484061" r:id="rId5"/>
    <p:sldLayoutId id="2147484060" r:id="rId6"/>
    <p:sldLayoutId id="2147484059" r:id="rId7"/>
    <p:sldLayoutId id="2147484058" r:id="rId8"/>
    <p:sldLayoutId id="2147484141" r:id="rId9"/>
    <p:sldLayoutId id="2147484057" r:id="rId10"/>
    <p:sldLayoutId id="2147484056"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0514" name="Group 2"/>
          <p:cNvGrpSpPr>
            <a:grpSpLocks/>
          </p:cNvGrpSpPr>
          <p:nvPr/>
        </p:nvGrpSpPr>
        <p:grpSpPr bwMode="auto">
          <a:xfrm>
            <a:off x="0" y="0"/>
            <a:ext cx="8686800" cy="4876800"/>
            <a:chOff x="0" y="0"/>
            <a:chExt cx="5472" cy="3072"/>
          </a:xfrm>
        </p:grpSpPr>
        <p:sp>
          <p:nvSpPr>
            <p:cNvPr id="320515"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0516" name="Group 4"/>
            <p:cNvGrpSpPr>
              <a:grpSpLocks/>
            </p:cNvGrpSpPr>
            <p:nvPr/>
          </p:nvGrpSpPr>
          <p:grpSpPr bwMode="auto">
            <a:xfrm>
              <a:off x="240" y="893"/>
              <a:ext cx="5232" cy="115"/>
              <a:chOff x="240" y="893"/>
              <a:chExt cx="5232" cy="115"/>
            </a:xfrm>
          </p:grpSpPr>
          <p:sp>
            <p:nvSpPr>
              <p:cNvPr id="320517"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0518"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endParaRPr lang="ru-RU"/>
              </a:p>
            </p:txBody>
          </p:sp>
        </p:grpSp>
      </p:grpSp>
      <p:sp>
        <p:nvSpPr>
          <p:cNvPr id="320519"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0520"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0521"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fld id="{8CF4DC6D-E578-4DC5-91AB-AFAAF62A7CB3}" type="datetimeFigureOut">
              <a:rPr lang="ru-RU"/>
              <a:pPr/>
              <a:t>05.06.2018</a:t>
            </a:fld>
            <a:endParaRPr lang="ru-RU"/>
          </a:p>
        </p:txBody>
      </p:sp>
      <p:sp>
        <p:nvSpPr>
          <p:cNvPr id="320522"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endParaRPr lang="ru-RU"/>
          </a:p>
        </p:txBody>
      </p:sp>
      <p:sp>
        <p:nvSpPr>
          <p:cNvPr id="320523"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fld id="{62A8933C-9142-4A8C-9BC6-348AFEB0EA78}" type="slidenum">
              <a:rPr lang="ru-RU"/>
              <a:pPr/>
              <a:t>‹#›</a:t>
            </a:fld>
            <a:endParaRPr lang="ru-RU"/>
          </a:p>
        </p:txBody>
      </p:sp>
      <p:sp>
        <p:nvSpPr>
          <p:cNvPr id="320524"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007"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84" r:id="rId12"/>
    <p:sldLayoutId id="2147484085" r:id="rId13"/>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Times New Roman" pitchFamily="18" charset="0"/>
        </a:defRPr>
      </a:lvl2pPr>
      <a:lvl3pPr algn="l" rtl="0" fontAlgn="base">
        <a:spcBef>
          <a:spcPct val="0"/>
        </a:spcBef>
        <a:spcAft>
          <a:spcPct val="0"/>
        </a:spcAft>
        <a:defRPr sz="4200">
          <a:solidFill>
            <a:schemeClr val="tx2"/>
          </a:solidFill>
          <a:latin typeface="Times New Roman" pitchFamily="18" charset="0"/>
        </a:defRPr>
      </a:lvl3pPr>
      <a:lvl4pPr algn="l" rtl="0" fontAlgn="base">
        <a:spcBef>
          <a:spcPct val="0"/>
        </a:spcBef>
        <a:spcAft>
          <a:spcPct val="0"/>
        </a:spcAft>
        <a:defRPr sz="4200">
          <a:solidFill>
            <a:schemeClr val="tx2"/>
          </a:solidFill>
          <a:latin typeface="Times New Roman" pitchFamily="18" charset="0"/>
        </a:defRPr>
      </a:lvl4pPr>
      <a:lvl5pPr algn="l" rtl="0" fontAlgn="base">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9730" name="Group 2"/>
          <p:cNvGrpSpPr>
            <a:grpSpLocks/>
          </p:cNvGrpSpPr>
          <p:nvPr/>
        </p:nvGrpSpPr>
        <p:grpSpPr bwMode="auto">
          <a:xfrm>
            <a:off x="0" y="152400"/>
            <a:ext cx="8686800" cy="6096000"/>
            <a:chOff x="0" y="96"/>
            <a:chExt cx="5472" cy="3840"/>
          </a:xfrm>
        </p:grpSpPr>
        <p:sp>
          <p:nvSpPr>
            <p:cNvPr id="32973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2973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2973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ru-RU"/>
            </a:p>
          </p:txBody>
        </p:sp>
      </p:grpSp>
      <p:sp>
        <p:nvSpPr>
          <p:cNvPr id="32973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973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973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fld id="{8583BF3C-8CEB-42EB-BE50-317C7A2C282D}" type="datetimeFigureOut">
              <a:rPr lang="ru-RU"/>
              <a:pPr/>
              <a:t>05.06.2018</a:t>
            </a:fld>
            <a:endParaRPr lang="ru-RU"/>
          </a:p>
        </p:txBody>
      </p:sp>
      <p:sp>
        <p:nvSpPr>
          <p:cNvPr id="32973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endParaRPr lang="ru-RU"/>
          </a:p>
        </p:txBody>
      </p:sp>
      <p:sp>
        <p:nvSpPr>
          <p:cNvPr id="32973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AD7CAD23-AB2F-4B51-9219-56C6DE07458C}"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09" r:id="rId1"/>
    <p:sldLayoutId id="2147484074" r:id="rId2"/>
    <p:sldLayoutId id="2147484075" r:id="rId3"/>
    <p:sldLayoutId id="2147484076" r:id="rId4"/>
    <p:sldLayoutId id="2147484077" r:id="rId5"/>
    <p:sldLayoutId id="2147484078" r:id="rId6"/>
    <p:sldLayoutId id="2147484079" r:id="rId7"/>
    <p:sldLayoutId id="2147484080" r:id="rId8"/>
    <p:sldLayoutId id="2147484081" r:id="rId9"/>
    <p:sldLayoutId id="2147484082" r:id="rId10"/>
    <p:sldLayoutId id="2147484083" r:id="rId11"/>
    <p:sldLayoutId id="2147484086" r:id="rId12"/>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Arial" charset="0"/>
        </a:defRPr>
      </a:lvl2pPr>
      <a:lvl3pPr algn="l" rtl="0" fontAlgn="base">
        <a:spcBef>
          <a:spcPct val="0"/>
        </a:spcBef>
        <a:spcAft>
          <a:spcPct val="0"/>
        </a:spcAft>
        <a:defRPr sz="4200">
          <a:solidFill>
            <a:schemeClr val="tx2"/>
          </a:solidFill>
          <a:latin typeface="Arial" charset="0"/>
        </a:defRPr>
      </a:lvl3pPr>
      <a:lvl4pPr algn="l" rtl="0" fontAlgn="base">
        <a:spcBef>
          <a:spcPct val="0"/>
        </a:spcBef>
        <a:spcAft>
          <a:spcPct val="0"/>
        </a:spcAft>
        <a:defRPr sz="4200">
          <a:solidFill>
            <a:schemeClr val="tx2"/>
          </a:solidFill>
          <a:latin typeface="Arial" charset="0"/>
        </a:defRPr>
      </a:lvl4pPr>
      <a:lvl5pPr algn="l" rtl="0" fontAlgn="base">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pitchFamily="2" charset="2"/>
        <a:buChar char="l"/>
        <a:defRPr sz="2800">
          <a:solidFill>
            <a:schemeClr val="tx1"/>
          </a:solidFill>
          <a:latin typeface="+mn-lt"/>
        </a:defRPr>
      </a:lvl2pPr>
      <a:lvl3pPr marL="1143000" indent="-228600" algn="l" rtl="0" fontAlgn="base">
        <a:spcBef>
          <a:spcPct val="20000"/>
        </a:spcBef>
        <a:spcAft>
          <a:spcPct val="0"/>
        </a:spcAft>
        <a:buClr>
          <a:schemeClr val="bg2"/>
        </a:buClr>
        <a:buSzPct val="65000"/>
        <a:buFont typeface="Wingdings" pitchFamily="2" charset="2"/>
        <a:buChar char="l"/>
        <a:defRPr sz="2400">
          <a:solidFill>
            <a:schemeClr val="tx1"/>
          </a:solidFill>
          <a:latin typeface="+mn-lt"/>
        </a:defRPr>
      </a:lvl3pPr>
      <a:lvl4pPr marL="1600200" indent="-228600" algn="l" rtl="0" fontAlgn="base">
        <a:spcBef>
          <a:spcPct val="20000"/>
        </a:spcBef>
        <a:spcAft>
          <a:spcPct val="0"/>
        </a:spcAft>
        <a:buClr>
          <a:schemeClr val="hlink"/>
        </a:buClr>
        <a:buSzPct val="60000"/>
        <a:buFont typeface="Wingdings" pitchFamily="2" charset="2"/>
        <a:buChar char="l"/>
        <a:defRPr sz="2000">
          <a:solidFill>
            <a:schemeClr val="tx1"/>
          </a:solidFill>
          <a:latin typeface="+mn-lt"/>
        </a:defRPr>
      </a:lvl4pPr>
      <a:lvl5pPr marL="20574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ru-RU" smtClean="0"/>
              <a:t>Образец заголовка</a:t>
            </a:r>
            <a:endParaRPr lang="en-US"/>
          </a:p>
        </p:txBody>
      </p:sp>
      <p:sp>
        <p:nvSpPr>
          <p:cNvPr id="226315"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3" name="Дата 4"/>
          <p:cNvSpPr>
            <a:spLocks noGrp="1"/>
          </p:cNvSpPr>
          <p:nvPr>
            <p:ph type="dt" sz="half" idx="2"/>
          </p:nvPr>
        </p:nvSpPr>
        <p:spPr>
          <a:xfrm>
            <a:off x="6727825" y="6408738"/>
            <a:ext cx="1919288" cy="365125"/>
          </a:xfrm>
          <a:prstGeom prst="rect">
            <a:avLst/>
          </a:prstGeom>
        </p:spPr>
        <p:txBody>
          <a:bodyPr vert="horz" anchor="b"/>
          <a:lstStyle>
            <a:lvl1pPr>
              <a:defRPr sz="1000">
                <a:solidFill>
                  <a:prstClr val="white"/>
                </a:solidFill>
              </a:defRPr>
            </a:lvl1pPr>
            <a:extLst/>
          </a:lstStyle>
          <a:p>
            <a:pPr>
              <a:defRPr/>
            </a:pPr>
            <a:endParaRPr lang="ru-RU"/>
          </a:p>
        </p:txBody>
      </p:sp>
      <p:sp>
        <p:nvSpPr>
          <p:cNvPr id="24" name="Нижний колонтитул 5"/>
          <p:cNvSpPr>
            <a:spLocks noGrp="1"/>
          </p:cNvSpPr>
          <p:nvPr>
            <p:ph type="ftr" sz="quarter" idx="3"/>
          </p:nvPr>
        </p:nvSpPr>
        <p:spPr>
          <a:xfrm>
            <a:off x="4379913" y="6408738"/>
            <a:ext cx="2351087" cy="365125"/>
          </a:xfrm>
          <a:prstGeom prst="rect">
            <a:avLst/>
          </a:prstGeom>
        </p:spPr>
        <p:txBody>
          <a:bodyPr vert="horz" anchor="b"/>
          <a:lstStyle>
            <a:lvl1pPr algn="r">
              <a:defRPr sz="1000">
                <a:solidFill>
                  <a:prstClr val="white"/>
                </a:solidFill>
              </a:defRPr>
            </a:lvl1pPr>
            <a:extLst/>
          </a:lstStyle>
          <a:p>
            <a:pPr>
              <a:defRPr/>
            </a:pPr>
            <a:endParaRPr lang="ru-RU"/>
          </a:p>
        </p:txBody>
      </p:sp>
      <p:sp>
        <p:nvSpPr>
          <p:cNvPr id="25" name="Номер слайда 6"/>
          <p:cNvSpPr>
            <a:spLocks noGrp="1"/>
          </p:cNvSpPr>
          <p:nvPr>
            <p:ph type="sldNum" sz="quarter" idx="4"/>
          </p:nvPr>
        </p:nvSpPr>
        <p:spPr>
          <a:xfrm>
            <a:off x="8647113" y="6408738"/>
            <a:ext cx="366712" cy="365125"/>
          </a:xfrm>
          <a:prstGeom prst="rect">
            <a:avLst/>
          </a:prstGeom>
        </p:spPr>
        <p:txBody>
          <a:bodyPr vert="horz" anchor="b"/>
          <a:lstStyle>
            <a:lvl1pPr algn="r">
              <a:defRPr sz="1000" smtClean="0">
                <a:solidFill>
                  <a:prstClr val="white"/>
                </a:solidFill>
              </a:defRPr>
            </a:lvl1pPr>
            <a:extLst/>
          </a:lstStyle>
          <a:p>
            <a:pPr>
              <a:defRPr/>
            </a:pPr>
            <a:fld id="{5186E24A-1B9F-4878-A875-9C51C470313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Lst>
  <p:timing>
    <p:tnLst>
      <p:par>
        <p:cTn id="1" dur="indefinite" restart="never" nodeType="tmRoot"/>
      </p:par>
    </p:tnLst>
  </p:timing>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1790656696"/>
      </p:ext>
    </p:extLst>
  </p:cSld>
  <p:clrMap bg1="lt1" tx1="dk1" bg2="lt2" tx2="dk2" accent1="accent1" accent2="accent2" accent3="accent3" accent4="accent4" accent5="accent5" accent6="accent6" hlink="hlink" folHlink="folHlink"/>
  <p:sldLayoutIdLst>
    <p:sldLayoutId id="2147484151" r:id="rId1"/>
    <p:sldLayoutId id="2147484152" r:id="rId2"/>
    <p:sldLayoutId id="2147484153" r:id="rId3"/>
    <p:sldLayoutId id="2147484154" r:id="rId4"/>
    <p:sldLayoutId id="2147484155" r:id="rId5"/>
    <p:sldLayoutId id="2147484156" r:id="rId6"/>
    <p:sldLayoutId id="2147484157" r:id="rId7"/>
    <p:sldLayoutId id="2147484158" r:id="rId8"/>
    <p:sldLayoutId id="2147484159" r:id="rId9"/>
    <p:sldLayoutId id="2147484160" r:id="rId10"/>
    <p:sldLayoutId id="2147484161" r:id="rId11"/>
    <p:sldLayoutId id="2147484162" r:id="rId12"/>
    <p:sldLayoutId id="2147484163" r:id="rId13"/>
    <p:sldLayoutId id="2147484164" r:id="rId14"/>
    <p:sldLayoutId id="2147484165" r:id="rId15"/>
    <p:sldLayoutId id="214748416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1320677239"/>
      </p:ext>
    </p:extLst>
  </p:cSld>
  <p:clrMap bg1="lt1" tx1="dk1" bg2="lt2" tx2="dk2" accent1="accent1" accent2="accent2" accent3="accent3" accent4="accent4" accent5="accent5" accent6="accent6" hlink="hlink" folHlink="folHlink"/>
  <p:sldLayoutIdLst>
    <p:sldLayoutId id="2147484168" r:id="rId1"/>
    <p:sldLayoutId id="2147484169" r:id="rId2"/>
    <p:sldLayoutId id="2147484170" r:id="rId3"/>
    <p:sldLayoutId id="2147484171" r:id="rId4"/>
    <p:sldLayoutId id="2147484172" r:id="rId5"/>
    <p:sldLayoutId id="2147484173" r:id="rId6"/>
    <p:sldLayoutId id="2147484174" r:id="rId7"/>
    <p:sldLayoutId id="2147484175" r:id="rId8"/>
    <p:sldLayoutId id="2147484176" r:id="rId9"/>
    <p:sldLayoutId id="2147484177" r:id="rId10"/>
    <p:sldLayoutId id="2147484178" r:id="rId11"/>
    <p:sldLayoutId id="2147484179" r:id="rId12"/>
    <p:sldLayoutId id="2147484180" r:id="rId13"/>
    <p:sldLayoutId id="2147484181" r:id="rId14"/>
    <p:sldLayoutId id="2147484182" r:id="rId15"/>
    <p:sldLayoutId id="2147484183" r:id="rId16"/>
    <p:sldLayoutId id="2147484184"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pPr>
              <a:defRPr/>
            </a:pPr>
            <a:endParaRPr lang="ru-RU"/>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pPr>
              <a:defRPr/>
            </a:pPr>
            <a:endParaRPr lang="ru-RU"/>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1713670533"/>
      </p:ext>
    </p:extLst>
  </p:cSld>
  <p:clrMap bg1="dk1" tx1="lt1" bg2="dk2" tx2="lt2" accent1="accent1" accent2="accent2" accent3="accent3" accent4="accent4" accent5="accent5" accent6="accent6" hlink="hlink" folHlink="folHlink"/>
  <p:sldLayoutIdLst>
    <p:sldLayoutId id="2147484222" r:id="rId1"/>
    <p:sldLayoutId id="2147484223" r:id="rId2"/>
    <p:sldLayoutId id="2147484224" r:id="rId3"/>
    <p:sldLayoutId id="2147484225" r:id="rId4"/>
    <p:sldLayoutId id="2147484226" r:id="rId5"/>
    <p:sldLayoutId id="2147484227" r:id="rId6"/>
    <p:sldLayoutId id="2147484228" r:id="rId7"/>
    <p:sldLayoutId id="2147484229" r:id="rId8"/>
    <p:sldLayoutId id="2147484230" r:id="rId9"/>
    <p:sldLayoutId id="2147484231" r:id="rId10"/>
    <p:sldLayoutId id="2147484232"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7.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45.xm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4.xml"/></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02.xml"/></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4.xml"/></Relationships>
</file>

<file path=ppt/slides/_rels/slide1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53.xml"/></Relationships>
</file>

<file path=ppt/slides/_rels/slide2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8.xml"/><Relationship Id="rId4" Type="http://schemas.openxmlformats.org/officeDocument/2006/relationships/image" Target="../media/image50.jpe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1.jpeg"/><Relationship Id="rId2" Type="http://schemas.openxmlformats.org/officeDocument/2006/relationships/diagramData" Target="../diagrams/data1.xml"/><Relationship Id="rId1" Type="http://schemas.openxmlformats.org/officeDocument/2006/relationships/slideLayout" Target="../slideLayouts/slideLayout3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01.xml"/></Relationships>
</file>

<file path=ppt/slides/_rels/slide2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01.xml"/></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01.xml"/></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01.xml"/></Relationships>
</file>

<file path=ppt/slides/_rels/slide2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01.xml"/></Relationships>
</file>

<file path=ppt/slides/_rels/slide2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8.xml"/></Relationships>
</file>

<file path=ppt/slides/_rels/slide2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10.xml"/></Relationships>
</file>

<file path=ppt/slides/_rels/slide3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10.xml"/></Relationships>
</file>

<file path=ppt/slides/_rels/slide3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26.xml"/></Relationships>
</file>

<file path=ppt/slides/_rels/slide3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43.xml"/><Relationship Id="rId4" Type="http://schemas.openxmlformats.org/officeDocument/2006/relationships/image" Target="../media/image74.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7" name="Picture 5"/>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7218" name="Title 1"/>
          <p:cNvSpPr txBox="1">
            <a:spLocks/>
          </p:cNvSpPr>
          <p:nvPr/>
        </p:nvSpPr>
        <p:spPr bwMode="auto">
          <a:xfrm>
            <a:off x="107950" y="1268413"/>
            <a:ext cx="8640763" cy="1390650"/>
          </a:xfrm>
          <a:prstGeom prst="rect">
            <a:avLst/>
          </a:prstGeom>
          <a:noFill/>
          <a:ln w="9525">
            <a:noFill/>
            <a:miter lim="800000"/>
            <a:headEnd/>
            <a:tailEnd/>
          </a:ln>
        </p:spPr>
        <p:txBody>
          <a:bodyPr anchor="b"/>
          <a:lstStyle/>
          <a:p>
            <a:pPr algn="ctr">
              <a:lnSpc>
                <a:spcPct val="90000"/>
              </a:lnSpc>
            </a:pPr>
            <a:r>
              <a:rPr lang="ru-RU" sz="3200" b="1" dirty="0" smtClean="0">
                <a:solidFill>
                  <a:srgbClr val="0000FF"/>
                </a:solidFill>
              </a:rPr>
              <a:t>10-МАВЗУ </a:t>
            </a:r>
            <a:r>
              <a:rPr lang="uz-Cyrl-UZ" sz="3200" b="1" dirty="0">
                <a:solidFill>
                  <a:srgbClr val="0000FF"/>
                </a:solidFill>
              </a:rPr>
              <a:t>Мева-сабзавот махсулотларини кайта ишлашни халқ хўжалигидаги ўрни ва аҳамияти.</a:t>
            </a:r>
            <a:endParaRPr lang="en-US" sz="3200" b="1" dirty="0">
              <a:solidFill>
                <a:srgbClr val="0000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p:txBody>
          <a:bodyPr/>
          <a:lstStyle/>
          <a:p>
            <a:pPr algn="ctr"/>
            <a:r>
              <a:rPr lang="uz-Cyrl-UZ" smtClean="0"/>
              <a:t>Режа</a:t>
            </a:r>
            <a:endParaRPr lang="en-US" smtClean="0"/>
          </a:p>
        </p:txBody>
      </p:sp>
      <p:sp>
        <p:nvSpPr>
          <p:cNvPr id="138242" name="Прямоугольник 2"/>
          <p:cNvSpPr>
            <a:spLocks noChangeArrowheads="1"/>
          </p:cNvSpPr>
          <p:nvPr/>
        </p:nvSpPr>
        <p:spPr bwMode="auto">
          <a:xfrm>
            <a:off x="395288" y="981075"/>
            <a:ext cx="8208962" cy="4401205"/>
          </a:xfrm>
          <a:prstGeom prst="rect">
            <a:avLst/>
          </a:prstGeom>
          <a:noFill/>
          <a:ln w="9525">
            <a:noFill/>
            <a:miter lim="800000"/>
            <a:headEnd/>
            <a:tailEnd/>
          </a:ln>
        </p:spPr>
        <p:txBody>
          <a:bodyPr>
            <a:spAutoFit/>
          </a:bodyPr>
          <a:lstStyle/>
          <a:p>
            <a:pPr algn="just"/>
            <a:r>
              <a:rPr lang="ru-RU" sz="2800" dirty="0"/>
              <a:t>1.	</a:t>
            </a:r>
            <a:r>
              <a:rPr lang="ru-RU" sz="2800" dirty="0" err="1"/>
              <a:t>Мева-сабзавот</a:t>
            </a:r>
            <a:r>
              <a:rPr lang="ru-RU" sz="2800" dirty="0"/>
              <a:t> </a:t>
            </a:r>
            <a:r>
              <a:rPr lang="ru-RU" sz="2800" dirty="0" err="1"/>
              <a:t>маҳсулотларини</a:t>
            </a:r>
            <a:r>
              <a:rPr lang="ru-RU" sz="2800" dirty="0"/>
              <a:t> </a:t>
            </a:r>
            <a:r>
              <a:rPr lang="ru-RU" sz="2800" dirty="0" err="1"/>
              <a:t>қайта</a:t>
            </a:r>
            <a:r>
              <a:rPr lang="ru-RU" sz="2800" dirty="0"/>
              <a:t> </a:t>
            </a:r>
            <a:r>
              <a:rPr lang="ru-RU" sz="2800" dirty="0" err="1"/>
              <a:t>ишлашни</a:t>
            </a:r>
            <a:r>
              <a:rPr lang="ru-RU" sz="2800" dirty="0"/>
              <a:t> </a:t>
            </a:r>
            <a:r>
              <a:rPr lang="ru-RU" sz="2800" dirty="0" err="1"/>
              <a:t>халқ</a:t>
            </a:r>
            <a:r>
              <a:rPr lang="ru-RU" sz="2800" dirty="0"/>
              <a:t> </a:t>
            </a:r>
            <a:r>
              <a:rPr lang="ru-RU" sz="2800" dirty="0" err="1"/>
              <a:t>хўжалигидаги</a:t>
            </a:r>
            <a:r>
              <a:rPr lang="ru-RU" sz="2800" dirty="0"/>
              <a:t> </a:t>
            </a:r>
            <a:r>
              <a:rPr lang="ru-RU" sz="2800" dirty="0" err="1"/>
              <a:t>ўрни</a:t>
            </a:r>
            <a:r>
              <a:rPr lang="ru-RU" sz="2800" dirty="0"/>
              <a:t> </a:t>
            </a:r>
            <a:r>
              <a:rPr lang="ru-RU" sz="2800" dirty="0" err="1"/>
              <a:t>ва</a:t>
            </a:r>
            <a:r>
              <a:rPr lang="ru-RU" sz="2800" dirty="0"/>
              <a:t> </a:t>
            </a:r>
            <a:r>
              <a:rPr lang="ru-RU" sz="2800" dirty="0" err="1"/>
              <a:t>аҳамияти</a:t>
            </a:r>
            <a:r>
              <a:rPr lang="ru-RU" sz="2800" dirty="0"/>
              <a:t>.</a:t>
            </a:r>
          </a:p>
          <a:p>
            <a:pPr algn="just"/>
            <a:r>
              <a:rPr lang="ru-RU" sz="2800" dirty="0"/>
              <a:t>2.	</a:t>
            </a:r>
            <a:r>
              <a:rPr lang="ru-RU" sz="2800" dirty="0" err="1"/>
              <a:t>Мева</a:t>
            </a:r>
            <a:r>
              <a:rPr lang="ru-RU" sz="2800" dirty="0"/>
              <a:t> </a:t>
            </a:r>
            <a:r>
              <a:rPr lang="ru-RU" sz="2800" dirty="0" err="1"/>
              <a:t>ва</a:t>
            </a:r>
            <a:r>
              <a:rPr lang="ru-RU" sz="2800" dirty="0"/>
              <a:t> </a:t>
            </a:r>
            <a:r>
              <a:rPr lang="ru-RU" sz="2800" dirty="0" err="1"/>
              <a:t>сабзавотларни</a:t>
            </a:r>
            <a:r>
              <a:rPr lang="ru-RU" sz="2800" dirty="0"/>
              <a:t> </a:t>
            </a:r>
            <a:r>
              <a:rPr lang="ru-RU" sz="2800" dirty="0" err="1"/>
              <a:t>бирламчи</a:t>
            </a:r>
            <a:r>
              <a:rPr lang="ru-RU" sz="2800" dirty="0"/>
              <a:t> </a:t>
            </a:r>
            <a:r>
              <a:rPr lang="ru-RU" sz="2800" dirty="0" err="1"/>
              <a:t>қайта</a:t>
            </a:r>
            <a:r>
              <a:rPr lang="ru-RU" sz="2800" dirty="0"/>
              <a:t> </a:t>
            </a:r>
            <a:r>
              <a:rPr lang="ru-RU" sz="2800" dirty="0" err="1"/>
              <a:t>ишлашнинг</a:t>
            </a:r>
            <a:r>
              <a:rPr lang="ru-RU" sz="2800" dirty="0"/>
              <a:t> </a:t>
            </a:r>
            <a:r>
              <a:rPr lang="ru-RU" sz="2800" dirty="0" err="1"/>
              <a:t>технологик</a:t>
            </a:r>
            <a:r>
              <a:rPr lang="ru-RU" sz="2800" dirty="0"/>
              <a:t> </a:t>
            </a:r>
            <a:r>
              <a:rPr lang="ru-RU" sz="2800" dirty="0" err="1"/>
              <a:t>усуллари</a:t>
            </a:r>
            <a:r>
              <a:rPr lang="ru-RU" sz="2800" dirty="0"/>
              <a:t>.</a:t>
            </a:r>
          </a:p>
          <a:p>
            <a:pPr algn="just"/>
            <a:r>
              <a:rPr lang="ru-RU" sz="2800" dirty="0"/>
              <a:t>3.	</a:t>
            </a:r>
            <a:r>
              <a:rPr lang="ru-RU" sz="2800" dirty="0" err="1"/>
              <a:t>Мева</a:t>
            </a:r>
            <a:r>
              <a:rPr lang="ru-RU" sz="2800" dirty="0"/>
              <a:t> </a:t>
            </a:r>
            <a:r>
              <a:rPr lang="ru-RU" sz="2800" dirty="0" err="1"/>
              <a:t>ва</a:t>
            </a:r>
            <a:r>
              <a:rPr lang="ru-RU" sz="2800" dirty="0"/>
              <a:t> </a:t>
            </a:r>
            <a:r>
              <a:rPr lang="ru-RU" sz="2800" dirty="0" err="1"/>
              <a:t>сабзавотларни</a:t>
            </a:r>
            <a:r>
              <a:rPr lang="ru-RU" sz="2800" dirty="0"/>
              <a:t> </a:t>
            </a:r>
            <a:r>
              <a:rPr lang="ru-RU" sz="2800" dirty="0" err="1"/>
              <a:t>қайта</a:t>
            </a:r>
            <a:r>
              <a:rPr lang="ru-RU" sz="2800" dirty="0"/>
              <a:t> </a:t>
            </a:r>
            <a:r>
              <a:rPr lang="ru-RU" sz="2800" dirty="0" err="1"/>
              <a:t>ишлашнинг</a:t>
            </a:r>
            <a:r>
              <a:rPr lang="ru-RU" sz="2800" dirty="0"/>
              <a:t> </a:t>
            </a:r>
            <a:r>
              <a:rPr lang="ru-RU" sz="2800" dirty="0" err="1"/>
              <a:t>технологик</a:t>
            </a:r>
            <a:r>
              <a:rPr lang="ru-RU" sz="2800" dirty="0"/>
              <a:t> </a:t>
            </a:r>
            <a:r>
              <a:rPr lang="ru-RU" sz="2800" dirty="0" err="1"/>
              <a:t>усуллари</a:t>
            </a:r>
            <a:r>
              <a:rPr lang="ru-RU" sz="2800" dirty="0"/>
              <a:t>.</a:t>
            </a:r>
          </a:p>
          <a:p>
            <a:pPr algn="just"/>
            <a:r>
              <a:rPr lang="ru-RU" sz="2800" dirty="0"/>
              <a:t>4.	</a:t>
            </a:r>
            <a:r>
              <a:rPr lang="ru-RU" sz="2800" dirty="0" err="1"/>
              <a:t>Мева</a:t>
            </a:r>
            <a:r>
              <a:rPr lang="ru-RU" sz="2800" dirty="0"/>
              <a:t> </a:t>
            </a:r>
            <a:r>
              <a:rPr lang="ru-RU" sz="2800" dirty="0" err="1"/>
              <a:t>ва</a:t>
            </a:r>
            <a:r>
              <a:rPr lang="ru-RU" sz="2800" dirty="0"/>
              <a:t> </a:t>
            </a:r>
            <a:r>
              <a:rPr lang="ru-RU" sz="2800" dirty="0" err="1"/>
              <a:t>сабзавотлардан</a:t>
            </a:r>
            <a:r>
              <a:rPr lang="ru-RU" sz="2800" dirty="0"/>
              <a:t> </a:t>
            </a:r>
            <a:r>
              <a:rPr lang="ru-RU" sz="2800" dirty="0" err="1"/>
              <a:t>тайёрланган</a:t>
            </a:r>
            <a:r>
              <a:rPr lang="ru-RU" sz="2800" dirty="0"/>
              <a:t> </a:t>
            </a:r>
            <a:r>
              <a:rPr lang="ru-RU" sz="2800" dirty="0" err="1"/>
              <a:t>махсулот</a:t>
            </a:r>
            <a:r>
              <a:rPr lang="ru-RU" sz="2800" dirty="0"/>
              <a:t> </a:t>
            </a:r>
            <a:r>
              <a:rPr lang="ru-RU" sz="2800" dirty="0" err="1"/>
              <a:t>турлар</a:t>
            </a:r>
            <a:r>
              <a:rPr lang="ru-RU" sz="2800" dirty="0"/>
              <a:t> </a:t>
            </a:r>
            <a:r>
              <a:rPr lang="ru-RU" sz="2800" dirty="0" err="1"/>
              <a:t>уларнинг</a:t>
            </a:r>
            <a:r>
              <a:rPr lang="ru-RU" sz="2800" dirty="0"/>
              <a:t> </a:t>
            </a:r>
            <a:r>
              <a:rPr lang="ru-RU" sz="2800" dirty="0" err="1"/>
              <a:t>сифат</a:t>
            </a:r>
            <a:r>
              <a:rPr lang="ru-RU" sz="2800" dirty="0"/>
              <a:t> </a:t>
            </a:r>
            <a:r>
              <a:rPr lang="ru-RU" sz="2800" dirty="0" err="1"/>
              <a:t>кўсаткичларига</a:t>
            </a:r>
            <a:r>
              <a:rPr lang="ru-RU" sz="2800" dirty="0"/>
              <a:t> </a:t>
            </a:r>
            <a:r>
              <a:rPr lang="ru-RU" sz="2800" dirty="0" err="1"/>
              <a:t>қўйилган</a:t>
            </a:r>
            <a:r>
              <a:rPr lang="ru-RU" sz="2800" dirty="0"/>
              <a:t> </a:t>
            </a:r>
            <a:r>
              <a:rPr lang="ru-RU" sz="2800" dirty="0" err="1"/>
              <a:t>талаблар</a:t>
            </a:r>
            <a:r>
              <a:rPr lang="ru-RU" sz="2800" dirty="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7"/>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fontScale="92500"/>
          </a:bodyPr>
          <a:lstStyle/>
          <a:p>
            <a:pPr algn="just"/>
            <a:r>
              <a:rPr lang="uz-Cyrl-UZ" sz="1600" b="1" dirty="0">
                <a:solidFill>
                  <a:srgbClr val="0000FF"/>
                </a:solidFill>
              </a:rPr>
              <a:t>Ҳозирги қишлоқ хўжалигида ўтказилаётган изчил иқтисодий ислохатлар ахолини сифатли озиқ-овқат махсулотларига бўлган талабини тўлароқ қондириши ва шу билан бир пайтда бугунги куннинг энг катта муоммоларидан бири бўлган озиқ овқат хавсизлигининг  олдини олиш долзарб масалалардан бири хисобланади.</a:t>
            </a:r>
          </a:p>
          <a:p>
            <a:pPr algn="just"/>
            <a:r>
              <a:rPr lang="uz-Cyrl-UZ" sz="1600" b="1" dirty="0">
                <a:solidFill>
                  <a:srgbClr val="0000FF"/>
                </a:solidFill>
              </a:rPr>
              <a:t>Сўнги йилларда мева ва сабзавотларни етиштириш уларни сақлаш ва ўз вақтида қайта ишлаш мақсадида бир қатор қонунлар ва фармойишлар қабўл қилинмоқда.</a:t>
            </a:r>
          </a:p>
          <a:p>
            <a:pPr algn="just"/>
            <a:r>
              <a:rPr lang="uz-Cyrl-UZ" sz="1600" b="1" dirty="0">
                <a:solidFill>
                  <a:srgbClr val="0000FF"/>
                </a:solidFill>
              </a:rPr>
              <a:t>Шу билан бир қаторда қишлоқ хўжалигини модернизация қилиш, техник ва технологик қайта жихозлаш, иқтисодиётнинг етакчи тармоқларини жадал янгилаш биз учун энг муҳум устивор вазифа сифатида изчил давом эттирилиши такидланди</a:t>
            </a:r>
            <a:r>
              <a:rPr lang="uz-Cyrl-UZ" sz="1400" b="1" dirty="0">
                <a:solidFill>
                  <a:srgbClr val="0000FF"/>
                </a:solidFill>
              </a:rPr>
              <a:t>. </a:t>
            </a:r>
            <a:endParaRPr lang="ru-RU" sz="1400" b="1" dirty="0" smtClean="0">
              <a:solidFill>
                <a:srgbClr val="0000FF"/>
              </a:solidFill>
            </a:endParaRPr>
          </a:p>
        </p:txBody>
      </p:sp>
      <p:sp>
        <p:nvSpPr>
          <p:cNvPr id="139270" name="Rectangle 6"/>
          <p:cNvSpPr>
            <a:spLocks noChangeArrowheads="1"/>
          </p:cNvSpPr>
          <p:nvPr/>
        </p:nvSpPr>
        <p:spPr bwMode="auto">
          <a:xfrm>
            <a:off x="179388" y="49104"/>
            <a:ext cx="8719933" cy="646331"/>
          </a:xfrm>
          <a:prstGeom prst="rect">
            <a:avLst/>
          </a:prstGeom>
          <a:solidFill>
            <a:srgbClr val="008000"/>
          </a:solidFill>
          <a:ln w="9525">
            <a:noFill/>
            <a:miter lim="800000"/>
            <a:headEnd/>
            <a:tailEnd/>
          </a:ln>
          <a:effectLst/>
        </p:spPr>
        <p:txBody>
          <a:bodyPr wrap="square" anchor="ctr">
            <a:spAutoFit/>
          </a:bodyPr>
          <a:lstStyle/>
          <a:p>
            <a:pPr algn="ctr"/>
            <a:r>
              <a:rPr lang="ru-RU" b="1" dirty="0" err="1">
                <a:solidFill>
                  <a:schemeClr val="bg2"/>
                </a:solidFill>
              </a:rPr>
              <a:t>Мева-сабзавот</a:t>
            </a:r>
            <a:r>
              <a:rPr lang="ru-RU" b="1" dirty="0">
                <a:solidFill>
                  <a:schemeClr val="bg2"/>
                </a:solidFill>
              </a:rPr>
              <a:t> </a:t>
            </a:r>
            <a:r>
              <a:rPr lang="ru-RU" b="1" dirty="0" err="1">
                <a:solidFill>
                  <a:schemeClr val="bg2"/>
                </a:solidFill>
              </a:rPr>
              <a:t>маҳсулотларини</a:t>
            </a:r>
            <a:r>
              <a:rPr lang="ru-RU" b="1" dirty="0">
                <a:solidFill>
                  <a:schemeClr val="bg2"/>
                </a:solidFill>
              </a:rPr>
              <a:t> </a:t>
            </a:r>
            <a:r>
              <a:rPr lang="ru-RU" b="1" dirty="0" err="1">
                <a:solidFill>
                  <a:schemeClr val="bg2"/>
                </a:solidFill>
              </a:rPr>
              <a:t>қайта</a:t>
            </a:r>
            <a:r>
              <a:rPr lang="ru-RU" b="1" dirty="0">
                <a:solidFill>
                  <a:schemeClr val="bg2"/>
                </a:solidFill>
              </a:rPr>
              <a:t> </a:t>
            </a:r>
            <a:r>
              <a:rPr lang="ru-RU" b="1" dirty="0" err="1">
                <a:solidFill>
                  <a:schemeClr val="bg2"/>
                </a:solidFill>
              </a:rPr>
              <a:t>ишлашни</a:t>
            </a:r>
            <a:r>
              <a:rPr lang="ru-RU" b="1" dirty="0">
                <a:solidFill>
                  <a:schemeClr val="bg2"/>
                </a:solidFill>
              </a:rPr>
              <a:t> </a:t>
            </a:r>
            <a:r>
              <a:rPr lang="ru-RU" b="1" dirty="0" err="1">
                <a:solidFill>
                  <a:schemeClr val="bg2"/>
                </a:solidFill>
              </a:rPr>
              <a:t>халқ</a:t>
            </a:r>
            <a:r>
              <a:rPr lang="ru-RU" b="1" dirty="0">
                <a:solidFill>
                  <a:schemeClr val="bg2"/>
                </a:solidFill>
              </a:rPr>
              <a:t> </a:t>
            </a:r>
            <a:r>
              <a:rPr lang="ru-RU" b="1" dirty="0" err="1">
                <a:solidFill>
                  <a:schemeClr val="bg2"/>
                </a:solidFill>
              </a:rPr>
              <a:t>хўжалигидаги</a:t>
            </a:r>
            <a:r>
              <a:rPr lang="ru-RU" b="1" dirty="0">
                <a:solidFill>
                  <a:schemeClr val="bg2"/>
                </a:solidFill>
              </a:rPr>
              <a:t> </a:t>
            </a:r>
            <a:r>
              <a:rPr lang="ru-RU" b="1" dirty="0" err="1">
                <a:solidFill>
                  <a:schemeClr val="bg2"/>
                </a:solidFill>
              </a:rPr>
              <a:t>ўрни</a:t>
            </a:r>
            <a:r>
              <a:rPr lang="ru-RU" b="1" dirty="0">
                <a:solidFill>
                  <a:schemeClr val="bg2"/>
                </a:solidFill>
              </a:rPr>
              <a:t> </a:t>
            </a:r>
            <a:r>
              <a:rPr lang="ru-RU" b="1" dirty="0" err="1">
                <a:solidFill>
                  <a:schemeClr val="bg2"/>
                </a:solidFill>
              </a:rPr>
              <a:t>ва</a:t>
            </a:r>
            <a:r>
              <a:rPr lang="ru-RU" b="1" dirty="0">
                <a:solidFill>
                  <a:schemeClr val="bg2"/>
                </a:solidFill>
              </a:rPr>
              <a:t> </a:t>
            </a:r>
            <a:r>
              <a:rPr lang="ru-RU" b="1" dirty="0" err="1">
                <a:solidFill>
                  <a:schemeClr val="bg2"/>
                </a:solidFill>
              </a:rPr>
              <a:t>аҳамияти</a:t>
            </a:r>
            <a:r>
              <a:rPr lang="ru-RU" b="1" dirty="0">
                <a:solidFill>
                  <a:schemeClr val="bg2"/>
                </a:solidFill>
              </a:rPr>
              <a:t>.</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3645024"/>
            <a:ext cx="3823265" cy="2638053"/>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908720"/>
            <a:ext cx="3327642" cy="258381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82996"/>
            <a:ext cx="8640763" cy="3539430"/>
          </a:xfrm>
          <a:prstGeom prst="rect">
            <a:avLst/>
          </a:prstGeom>
          <a:noFill/>
          <a:ln w="9525">
            <a:noFill/>
            <a:miter lim="800000"/>
            <a:headEnd/>
            <a:tailEnd/>
          </a:ln>
          <a:effectLst/>
        </p:spPr>
        <p:txBody>
          <a:bodyPr anchor="ctr">
            <a:spAutoFit/>
          </a:bodyPr>
          <a:lstStyle/>
          <a:p>
            <a:r>
              <a:rPr lang="uz-Cyrl-UZ" sz="1600" dirty="0"/>
              <a:t> Ҳозирги замон қишлоқ хўжалик мутахасислари қишлоқ хужалиги махсулотларини сақлаш технологияси курсини пухта билишлари катта амалий ахамиятга эга. Қишлоқ хўжалик махсулотларининг сифатини билиш, стандартлаш системаси билан танишиш, қишлоқ хўжалиги махсулотларини сақлаш ва қайта ишлаш технологиясининг ўзлаштирилиши махсулот сифатини оширади ва нобудгарчиликни имкони борича камайтиради.</a:t>
            </a:r>
            <a:endParaRPr lang="ru-RU" sz="1600" dirty="0"/>
          </a:p>
          <a:p>
            <a:r>
              <a:rPr lang="uz-Cyrl-UZ" sz="1600" dirty="0"/>
              <a:t>Республикамиз қишлоқ хўжалиги маҳсулотларини қайта ишлаш соҳасининг ҳозирги этапдаги асосий вазифалари: хом ашё етиштириш жойларида замонавий қайта ишлаш цех ва заводларини жойлаштириш, дунё бозорида консерва маҳсулоти ассортименти ва миқдори мавқеини мустаҳкамлаш, келажак учун реал истиқбол режага эга бўлишдир. Корхона ривожланиш шакли, уни юқори органлар томонидан ривожланишни бошқариш механизми шаклланиши керак. Ишлаб чиқариш тармоғи инқироздан ҳимояланиш чоралари кўрилиши керак.</a:t>
            </a:r>
            <a:endParaRPr lang="ru-RU" sz="1600" dirty="0"/>
          </a:p>
        </p:txBody>
      </p:sp>
      <p:sp>
        <p:nvSpPr>
          <p:cNvPr id="2" name="AutoShape 2" descr="Картинки по запросу переработка фруктов и овощей"/>
          <p:cNvSpPr>
            <a:spLocks noChangeAspect="1" noChangeArrowheads="1"/>
          </p:cNvSpPr>
          <p:nvPr/>
        </p:nvSpPr>
        <p:spPr bwMode="auto">
          <a:xfrm>
            <a:off x="155575" y="-1036638"/>
            <a:ext cx="3019425" cy="21717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Картинки по запросу переработка фруктов и овощей"/>
          <p:cNvSpPr>
            <a:spLocks noChangeAspect="1" noChangeArrowheads="1"/>
          </p:cNvSpPr>
          <p:nvPr/>
        </p:nvSpPr>
        <p:spPr bwMode="auto">
          <a:xfrm>
            <a:off x="307975" y="-884238"/>
            <a:ext cx="3019425" cy="21717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0"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3971" y="3966873"/>
            <a:ext cx="3628524" cy="22353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Картинки по запросу переработка фруктов и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860399"/>
            <a:ext cx="4284476"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116632"/>
            <a:ext cx="8229600" cy="719410"/>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r>
              <a:rPr lang="uz-Cyrl-UZ" sz="2400" b="1" dirty="0"/>
              <a:t>Мева ва сабзавотларни бирламчи қайта ишлашнинг технологик усуллари.</a:t>
            </a:r>
            <a:endParaRPr lang="ru-RU" sz="2100" b="1" dirty="0" smtClean="0">
              <a:solidFill>
                <a:srgbClr val="FFFFFF"/>
              </a:solidFill>
            </a:endParaRPr>
          </a:p>
        </p:txBody>
      </p:sp>
      <p:sp>
        <p:nvSpPr>
          <p:cNvPr id="148482" name="Rectangle 3"/>
          <p:cNvSpPr>
            <a:spLocks noGrp="1" noChangeArrowheads="1"/>
          </p:cNvSpPr>
          <p:nvPr>
            <p:ph sz="quarter" idx="1"/>
          </p:nvPr>
        </p:nvSpPr>
        <p:spPr>
          <a:xfrm>
            <a:off x="71438" y="785813"/>
            <a:ext cx="5292725" cy="5522912"/>
          </a:xfrm>
        </p:spPr>
        <p:txBody>
          <a:bodyPr/>
          <a:lstStyle/>
          <a:p>
            <a:r>
              <a:rPr lang="uz-Cyrl-UZ" sz="2000" b="1" i="1" dirty="0"/>
              <a:t>Меваларни </a:t>
            </a:r>
            <a:r>
              <a:rPr lang="ru-RU" sz="2000" b="1" i="1" dirty="0" err="1"/>
              <a:t>кимёвий</a:t>
            </a:r>
            <a:r>
              <a:rPr lang="ru-RU" sz="2000" b="1" i="1" dirty="0"/>
              <a:t> </a:t>
            </a:r>
            <a:r>
              <a:rPr lang="ru-RU" sz="2000" b="1" i="1" dirty="0" err="1"/>
              <a:t>таркиби</a:t>
            </a:r>
            <a:r>
              <a:rPr lang="uz-Cyrl-UZ" sz="2000" b="1" i="1" dirty="0"/>
              <a:t>.</a:t>
            </a:r>
            <a:endParaRPr lang="ru-RU" sz="2000" dirty="0"/>
          </a:p>
          <a:p>
            <a:r>
              <a:rPr lang="uz-Cyrl-UZ" sz="2000" dirty="0"/>
              <a:t>Мева ва узум инсон организми учун мухим ахамиятга эга. Уларда енгил хазм бўладиган қанд моддалари, органик кислоталар ва пектин моддалар кўп. Инсон организмига жуда зарур бўлган витаминлар ва минерал моддаларнинг кўплиги мева ва узумнинг озиқлик ахамиятини янада оширади.</a:t>
            </a:r>
            <a:endParaRPr lang="ru-RU" sz="2000" dirty="0"/>
          </a:p>
          <a:p>
            <a:r>
              <a:rPr lang="uz-Cyrl-UZ" sz="2000" dirty="0"/>
              <a:t>Меваларнинг энергетик қи</a:t>
            </a:r>
            <a:r>
              <a:rPr lang="ru-RU" sz="2000" dirty="0"/>
              <a:t>й</a:t>
            </a:r>
            <a:r>
              <a:rPr lang="uz-Cyrl-UZ" sz="2000" dirty="0"/>
              <a:t>мати улардаги сувнинг миқдорига боғлиқ. Шу сабабли меваларнинг энергетик қиймати сабзавотларникидан юқори туради.</a:t>
            </a:r>
            <a:endParaRPr lang="ru-RU" sz="2000" dirty="0"/>
          </a:p>
          <a:p>
            <a:r>
              <a:rPr lang="uz-Cyrl-UZ" sz="2000" dirty="0"/>
              <a:t>Мевалар кимёвий таркибининг аксарият қисми сувдан иборат. Мевалар таркибидаги сувнинг миқдори 70-90% ни ташкил қилади. </a:t>
            </a:r>
            <a:endParaRPr lang="ru-RU" sz="2000" dirty="0" smtClean="0"/>
          </a:p>
        </p:txBody>
      </p:sp>
      <p:pic>
        <p:nvPicPr>
          <p:cNvPr id="148488" name="Picture 8"/>
          <p:cNvPicPr>
            <a:picLocks noChangeAspect="1" noChangeArrowheads="1"/>
          </p:cNvPicPr>
          <p:nvPr/>
        </p:nvPicPr>
        <p:blipFill>
          <a:blip r:embed="rId2">
            <a:lum bright="12000"/>
          </a:blip>
          <a:srcRect/>
          <a:stretch>
            <a:fillRect/>
          </a:stretch>
        </p:blipFill>
        <p:spPr bwMode="auto">
          <a:xfrm>
            <a:off x="5384651" y="4339781"/>
            <a:ext cx="3423373" cy="1937313"/>
          </a:xfrm>
          <a:prstGeom prst="rect">
            <a:avLst/>
          </a:prstGeom>
          <a:noFill/>
          <a:ln w="9525">
            <a:noFill/>
            <a:miter lim="800000"/>
            <a:headEnd/>
            <a:tailEnd/>
          </a:ln>
        </p:spPr>
      </p:pic>
      <p:pic>
        <p:nvPicPr>
          <p:cNvPr id="2050" name="Picture 2" descr="Картинки по запросу химическая фруктов и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163" y="1196752"/>
            <a:ext cx="3315623" cy="24900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0035" y="746614"/>
            <a:ext cx="4735326" cy="5966928"/>
          </a:xfrm>
          <a:ln/>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uz-Cyrl-UZ" dirty="0"/>
              <a:t>Мевалар таркибида олма, лимон ва вино кислоталар кўп миқдорда, шовул, бензой, салицил ва бошқа баъзи кислоталар камроқ миқдорда бўлади. Уруғли меваларда, ўрик, шафтоли ва олхўри сингари данакли меваларда хамда узумда олма кислотаси кўп учрайди. Цитрус ўсимликлари меваларида ва анорда лимон кислотаси кўп миқдорда бўлади.</a:t>
            </a:r>
            <a:endParaRPr lang="ru-RU" dirty="0" smtClean="0">
              <a:solidFill>
                <a:srgbClr val="FFFFFF"/>
              </a:solidFill>
              <a:latin typeface="Times New Roman" pitchFamily="18" charset="0"/>
              <a:cs typeface="Times New Roman" pitchFamily="18" charset="0"/>
            </a:endParaRPr>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6661" y="772183"/>
            <a:ext cx="3524346" cy="229478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4334" y="3861048"/>
            <a:ext cx="3429000" cy="25717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3131840" y="260648"/>
            <a:ext cx="5857916" cy="6136239"/>
          </a:xfrm>
        </p:spPr>
        <p:style>
          <a:lnRef idx="0">
            <a:schemeClr val="accent4"/>
          </a:lnRef>
          <a:fillRef idx="3">
            <a:schemeClr val="accent4"/>
          </a:fillRef>
          <a:effectRef idx="3">
            <a:schemeClr val="accent4"/>
          </a:effectRef>
          <a:fontRef idx="minor">
            <a:schemeClr val="lt1"/>
          </a:fontRef>
        </p:style>
        <p:txBody>
          <a:bodyPr>
            <a:normAutofit fontScale="85000" lnSpcReduction="10000"/>
          </a:bodyPr>
          <a:lstStyle/>
          <a:p>
            <a:r>
              <a:rPr lang="uz-Cyrl-UZ" sz="2400" dirty="0"/>
              <a:t>Меваларнинг алмаштириб бўлмайдиган таркибий қисми витаминлар хисобланади. </a:t>
            </a:r>
            <a:r>
              <a:rPr lang="ru-RU" sz="2400" dirty="0" err="1"/>
              <a:t>Меваларда</a:t>
            </a:r>
            <a:r>
              <a:rPr lang="ru-RU" sz="2400" dirty="0"/>
              <a:t> </a:t>
            </a:r>
            <a:r>
              <a:rPr lang="ru-RU" sz="2400" dirty="0" err="1"/>
              <a:t>асосан</a:t>
            </a:r>
            <a:r>
              <a:rPr lang="ru-RU" sz="2400" dirty="0"/>
              <a:t> С (</a:t>
            </a:r>
            <a:r>
              <a:rPr lang="ru-RU" sz="2400" dirty="0" err="1"/>
              <a:t>аскорбин</a:t>
            </a:r>
            <a:r>
              <a:rPr lang="ru-RU" sz="2400" dirty="0"/>
              <a:t> кислота), В</a:t>
            </a:r>
            <a:r>
              <a:rPr lang="ru-RU" sz="2400" baseline="-25000" dirty="0"/>
              <a:t>1</a:t>
            </a:r>
            <a:r>
              <a:rPr lang="ru-RU" sz="2400" dirty="0"/>
              <a:t> (витамин), В</a:t>
            </a:r>
            <a:r>
              <a:rPr lang="ru-RU" sz="2400" baseline="-25000" dirty="0"/>
              <a:t>2</a:t>
            </a:r>
            <a:r>
              <a:rPr lang="ru-RU" sz="2400" dirty="0"/>
              <a:t> (рибофлавин), РР (никотин кислота) </a:t>
            </a:r>
            <a:r>
              <a:rPr lang="ru-RU" sz="2400" dirty="0" err="1"/>
              <a:t>витаминлари</a:t>
            </a:r>
            <a:r>
              <a:rPr lang="ru-RU" sz="2400" dirty="0"/>
              <a:t> </a:t>
            </a:r>
            <a:r>
              <a:rPr lang="ru-RU" sz="2400" dirty="0" err="1"/>
              <a:t>бўлади</a:t>
            </a:r>
            <a:r>
              <a:rPr lang="ru-RU" sz="2400" dirty="0"/>
              <a:t>. </a:t>
            </a:r>
            <a:r>
              <a:rPr lang="uz-Cyrl-UZ" sz="2400" dirty="0"/>
              <a:t>С витамини кўп меваларда учрайди. Айниқса цитрус мевалар ва анор таркибида кўп бўлади. Бу витаминнинг миқдори мева ва узумларни сақлаш даврида камайиб, узоқ сақланганда эса бутунлай парчаланиб кетади.</a:t>
            </a:r>
            <a:endParaRPr lang="ru-RU" sz="2400" dirty="0"/>
          </a:p>
          <a:p>
            <a:r>
              <a:rPr lang="uz-Cyrl-UZ" sz="2400" dirty="0"/>
              <a:t>В</a:t>
            </a:r>
            <a:r>
              <a:rPr lang="uz-Cyrl-UZ" sz="2400" baseline="-25000" dirty="0"/>
              <a:t>1</a:t>
            </a:r>
            <a:r>
              <a:rPr lang="uz-Cyrl-UZ" sz="2400" dirty="0"/>
              <a:t> витамини ёнғоқ, анжир, майиз, нок, олхўри каби мевада, таркибида кўпроқ миқдорда бўлади. В</a:t>
            </a:r>
            <a:r>
              <a:rPr lang="uz-Cyrl-UZ" sz="2400" baseline="-25000" dirty="0"/>
              <a:t>2</a:t>
            </a:r>
            <a:r>
              <a:rPr lang="uz-Cyrl-UZ" sz="2400" dirty="0"/>
              <a:t> витамини эса бодом, ёнғоқ, нок, ўрик, олхўри, анор, узум каби меваларда кўпроқ учрайди. РР витамини лимон, шафтоли, ўрик, ёнғоқда кўп бўлади.</a:t>
            </a:r>
            <a:endParaRPr lang="ru-RU" sz="2400" dirty="0"/>
          </a:p>
          <a:p>
            <a:pPr algn="just" eaLnBrk="1" hangingPunct="1">
              <a:spcBef>
                <a:spcPct val="0"/>
              </a:spcBef>
              <a:buFontTx/>
              <a:buNone/>
            </a:pPr>
            <a:r>
              <a:rPr lang="uz-Cyrl-UZ" sz="2200" dirty="0" smtClean="0">
                <a:solidFill>
                  <a:schemeClr val="bg2"/>
                </a:solidFill>
              </a:rPr>
              <a:t> </a:t>
            </a:r>
            <a:endParaRPr lang="ru-RU" sz="2200" dirty="0" smtClean="0">
              <a:solidFill>
                <a:schemeClr val="bg2"/>
              </a:solidFill>
            </a:endParaRPr>
          </a:p>
        </p:txBody>
      </p:sp>
      <p:pic>
        <p:nvPicPr>
          <p:cNvPr id="4098" name="Picture 2" descr="Картинки по запросу витамины фруктов и овощей"/>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1913"/>
          <a:stretch/>
        </p:blipFill>
        <p:spPr bwMode="auto">
          <a:xfrm>
            <a:off x="156864" y="248907"/>
            <a:ext cx="277112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витамины фруктов и овощей"/>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137" y="3140968"/>
            <a:ext cx="2545776" cy="25457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250824" y="765175"/>
            <a:ext cx="4753223" cy="6092825"/>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lnSpcReduction="10000"/>
          </a:bodyPr>
          <a:lstStyle/>
          <a:p>
            <a:pPr algn="just"/>
            <a:r>
              <a:rPr lang="uz-Cyrl-UZ" sz="1800" dirty="0"/>
              <a:t>Мевалар таркибида уларнинг пишиши даврида бир қатор ўзгаришлар рўй беради. Айниқса уларнинг таркибидаги углеводлар миқдори кўпайиб, кислота миқдори эса камая боради. Лекин бу ўзгаришлар хамма меваларда бир хил кечмайди. Айрим меваларда олча, гилос ва тоғ олчада кислота миқдори аксинча, кўпайиб кетади. Мевалар </a:t>
            </a:r>
            <a:r>
              <a:rPr lang="uz-Cyrl-UZ" sz="1800" dirty="0" smtClean="0"/>
              <a:t>пишганда </a:t>
            </a:r>
            <a:r>
              <a:rPr lang="uz-Cyrl-UZ" sz="1800" dirty="0"/>
              <a:t>улар таркибидаги пектин ва ошловчи моддалар камаяди. Витаминлар пишиш даврида кўпаяди.</a:t>
            </a:r>
            <a:endParaRPr lang="ru-RU" sz="1800" dirty="0"/>
          </a:p>
          <a:p>
            <a:pPr algn="just"/>
            <a:r>
              <a:rPr lang="uz-Cyrl-UZ" sz="1800" dirty="0"/>
              <a:t>Мевалар пишиши билан уларнинг уруғлари таркибида ҳам ўзгариш бўлади. Пишган меваларнинг уруғлари таркибида сув камаяди ва пўсти қалинлашиб, қўнғир ёки жигарранг тусга киради.</a:t>
            </a:r>
            <a:endParaRPr lang="ru-RU" sz="1800" dirty="0"/>
          </a:p>
          <a:p>
            <a:pPr algn="just"/>
            <a:r>
              <a:rPr lang="uz-Cyrl-UZ" sz="1800" dirty="0"/>
              <a:t>Мева пишганда кимёвий таркибининг ўзгариши унинг морфологик ва анотомик белгиларининг хам ўзгаришига олиб келади</a:t>
            </a:r>
            <a:r>
              <a:rPr lang="uz-Cyrl-UZ" sz="1800" dirty="0" smtClean="0"/>
              <a:t>.</a:t>
            </a:r>
            <a:endParaRPr lang="ru-RU" sz="1800" dirty="0" smtClean="0">
              <a:solidFill>
                <a:srgbClr val="0000FF"/>
              </a:solidFill>
            </a:endParaRPr>
          </a:p>
        </p:txBody>
      </p:sp>
      <p:grpSp>
        <p:nvGrpSpPr>
          <p:cNvPr id="158722" name="Группа 6"/>
          <p:cNvGrpSpPr>
            <a:grpSpLocks/>
          </p:cNvGrpSpPr>
          <p:nvPr/>
        </p:nvGrpSpPr>
        <p:grpSpPr bwMode="auto">
          <a:xfrm>
            <a:off x="611188" y="19050"/>
            <a:ext cx="6985000" cy="601663"/>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266" y="1183892"/>
              <a:ext cx="5175501" cy="864990"/>
            </a:xfrm>
            <a:prstGeom prst="rect">
              <a:avLst/>
            </a:prstGeom>
          </p:spPr>
          <p:style>
            <a:lnRef idx="0">
              <a:scrgbClr r="0" g="0" b="0"/>
            </a:lnRef>
            <a:fillRef idx="0">
              <a:scrgbClr r="0" g="0" b="0"/>
            </a:fillRef>
            <a:effectRef idx="0">
              <a:scrgbClr r="0" g="0" b="0"/>
            </a:effectRef>
            <a:fontRef idx="minor">
              <a:schemeClr val="lt1"/>
            </a:fontRef>
          </p:style>
          <p:txBody>
            <a:bodyPr lIns="199136" tIns="199136" rIns="199136" bIns="199136" anchor="ctr"/>
            <a:lstStyle/>
            <a:p>
              <a:pPr algn="ctr" defTabSz="1244600">
                <a:lnSpc>
                  <a:spcPct val="90000"/>
                </a:lnSpc>
                <a:spcAft>
                  <a:spcPct val="35000"/>
                </a:spcAft>
              </a:pPr>
              <a:endParaRPr lang="ru-RU" sz="2800" dirty="0">
                <a:solidFill>
                  <a:srgbClr val="FFFFFF"/>
                </a:solidFill>
              </a:endParaRPr>
            </a:p>
          </p:txBody>
        </p:sp>
      </p:grpSp>
      <p:pic>
        <p:nvPicPr>
          <p:cNvPr id="5124" name="Picture 4" descr="Картинки по запросу состав фруктов и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766462"/>
            <a:ext cx="3774440" cy="251852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751" y="4077072"/>
            <a:ext cx="3783761" cy="2520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7984" y="765175"/>
            <a:ext cx="4572000" cy="6092825"/>
          </a:xfrm>
          <a:solidFill>
            <a:srgbClr val="00B05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uz-Cyrl-UZ" sz="1900" dirty="0"/>
              <a:t>Меваларнинг сифатини белгилайдиган асосий кўрсаткичлардан бири уларнинг ташқи кўриниши билан белгиланади. Меваларни ташқи кўриниши уларни механик шикастланмаганлиги, эзилмаганлиги, турли хил доғларсиз бўлиши билан бахоланади. Меваларнинг пўсти шикастланганда улар тез бузилади, шунинг учун улар сақламасдан сотувга чиқарилиши керак.</a:t>
            </a:r>
            <a:endParaRPr lang="ru-RU" sz="1900" dirty="0"/>
          </a:p>
          <a:p>
            <a:r>
              <a:rPr lang="uz-Cyrl-UZ" sz="1900" dirty="0"/>
              <a:t>Мевалар терим вақтида қаттиқ урилиб, сиқилганда, эти қораяди.. Меваларни табий офатлар таъсирида шкастланган қисми битмайди ва улар нуқсонли мевалар хисобланади.</a:t>
            </a:r>
            <a:endParaRPr lang="ru-RU" sz="1900" dirty="0"/>
          </a:p>
        </p:txBody>
      </p:sp>
      <p:grpSp>
        <p:nvGrpSpPr>
          <p:cNvPr id="158722" name="Группа 6"/>
          <p:cNvGrpSpPr>
            <a:grpSpLocks/>
          </p:cNvGrpSpPr>
          <p:nvPr/>
        </p:nvGrpSpPr>
        <p:grpSpPr bwMode="auto">
          <a:xfrm>
            <a:off x="611188" y="19050"/>
            <a:ext cx="6985000" cy="601663"/>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266" y="1183892"/>
              <a:ext cx="5175501" cy="864990"/>
            </a:xfrm>
            <a:prstGeom prst="rect">
              <a:avLst/>
            </a:prstGeom>
            <a:solidFill>
              <a:srgbClr val="00B0F0"/>
            </a:solidFill>
          </p:spPr>
          <p:style>
            <a:lnRef idx="0">
              <a:scrgbClr r="0" g="0" b="0"/>
            </a:lnRef>
            <a:fillRef idx="0">
              <a:scrgbClr r="0" g="0" b="0"/>
            </a:fillRef>
            <a:effectRef idx="0">
              <a:scrgbClr r="0" g="0" b="0"/>
            </a:effectRef>
            <a:fontRef idx="minor">
              <a:schemeClr val="lt1"/>
            </a:fontRef>
          </p:style>
          <p:txBody>
            <a:bodyPr lIns="199136" tIns="199136" rIns="199136" bIns="199136" anchor="ctr"/>
            <a:lstStyle/>
            <a:p>
              <a:pPr algn="ctr" defTabSz="1244600">
                <a:lnSpc>
                  <a:spcPct val="90000"/>
                </a:lnSpc>
                <a:spcAft>
                  <a:spcPct val="35000"/>
                </a:spcAft>
              </a:pPr>
              <a:r>
                <a:rPr lang="uz-Cyrl-UZ" sz="2800" b="1" i="1" dirty="0"/>
                <a:t>Меваларни сифат кўрсаткичлари. </a:t>
              </a:r>
              <a:endParaRPr lang="ru-RU" sz="2800" dirty="0">
                <a:solidFill>
                  <a:srgbClr val="FFFFFF"/>
                </a:solidFill>
              </a:endParaRPr>
            </a:p>
          </p:txBody>
        </p:sp>
      </p:grpSp>
      <p:pic>
        <p:nvPicPr>
          <p:cNvPr id="6146" name="Picture 2" descr="Картинки по запросу качество фруктов и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52736"/>
            <a:ext cx="3992993" cy="215976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673" y="3933056"/>
            <a:ext cx="3840832" cy="2180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9546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88913"/>
            <a:ext cx="4572000" cy="666908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10000"/>
          </a:bodyPr>
          <a:lstStyle/>
          <a:p>
            <a:pPr algn="just"/>
            <a:r>
              <a:rPr lang="uz-Cyrl-UZ" sz="2400" b="1" dirty="0">
                <a:solidFill>
                  <a:srgbClr val="008080"/>
                </a:solidFill>
              </a:rPr>
              <a:t>Мевалар офтобда салгина куйганда унинг ранги оқаради, ўртача куйганда оч рангли қўнғир доғлар пайдо бўлади, доғларнинг тагидаги эт сариқ рангга киради. Агар мева қаттиқ куйса, пўсти пўкаклашади. Умуман олганда куйган мевалар яхши сақланмайди.</a:t>
            </a:r>
            <a:endParaRPr lang="ru-RU" sz="2400" b="1" dirty="0">
              <a:solidFill>
                <a:srgbClr val="008080"/>
              </a:solidFill>
            </a:endParaRPr>
          </a:p>
          <a:p>
            <a:pPr algn="just"/>
            <a:r>
              <a:rPr lang="uz-Cyrl-UZ" sz="2400" b="1" dirty="0">
                <a:solidFill>
                  <a:srgbClr val="008080"/>
                </a:solidFill>
              </a:rPr>
              <a:t>Меваларни совуқ урганда хам уларни шакли ўзгариб қўнғир рангга киради. Меваларни салгина совуқ урганда уларнинг пўсти қўнғирроқ тус олиб, шакли ўзгариб салгина юмшайди. Музлаган меваларнинг музи секинлик билан эрий бошласа, улар сифатини йўқотмаслиги мумкин. Аксинча музи тез эриса, уларнинг ранги ўзгариб чирий бошлайди. Узумни совуқ урганда ғужумлар тўкилиб кетади ва қорайиб қолади.</a:t>
            </a:r>
            <a:endParaRPr lang="ru-RU" sz="2400" b="1" dirty="0">
              <a:solidFill>
                <a:srgbClr val="008080"/>
              </a:solidFill>
            </a:endParaRP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1" y="3933056"/>
            <a:ext cx="3747089" cy="280845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8344" y="476672"/>
            <a:ext cx="4210461" cy="3168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5" name="Rectangle 3"/>
          <p:cNvSpPr>
            <a:spLocks noGrp="1" noChangeArrowheads="1"/>
          </p:cNvSpPr>
          <p:nvPr>
            <p:ph type="body" sz="half" idx="4294967295"/>
          </p:nvPr>
        </p:nvSpPr>
        <p:spPr>
          <a:xfrm>
            <a:off x="4644008" y="188912"/>
            <a:ext cx="4320479" cy="6552455"/>
          </a:xfrm>
        </p:spPr>
        <p:txBody>
          <a:bodyPr>
            <a:normAutofit lnSpcReduction="10000"/>
          </a:bodyPr>
          <a:lstStyle/>
          <a:p>
            <a:pPr algn="just"/>
            <a:r>
              <a:rPr lang="uz-Cyrl-UZ" sz="2000" dirty="0"/>
              <a:t>Меваларни саралашда уларнинг бир қатор белгиларига эътибор берилади. Уларнинг ранги, шакли, бандининг бутунлиги ва шикастланганлигига ахамият берилади. </a:t>
            </a:r>
            <a:endParaRPr lang="uz-Cyrl-UZ" sz="2000" dirty="0" smtClean="0"/>
          </a:p>
          <a:p>
            <a:pPr algn="just"/>
            <a:r>
              <a:rPr lang="uz-Cyrl-UZ" sz="2000" dirty="0" smtClean="0"/>
              <a:t>Шу </a:t>
            </a:r>
            <a:r>
              <a:rPr lang="uz-Cyrl-UZ" sz="2000" dirty="0"/>
              <a:t>билан бирга асосий эътиборни меваларнинг сақлашга чидамлилигини пасайтирадиган нуқсон ва камчиликларга қаратиш лозим. </a:t>
            </a:r>
            <a:endParaRPr lang="uz-Cyrl-UZ" sz="2000" dirty="0" smtClean="0"/>
          </a:p>
          <a:p>
            <a:pPr algn="just"/>
            <a:r>
              <a:rPr lang="uz-Cyrl-UZ" sz="2000" dirty="0" smtClean="0"/>
              <a:t>Меваларнинг </a:t>
            </a:r>
            <a:r>
              <a:rPr lang="uz-Cyrl-UZ" sz="2000" dirty="0"/>
              <a:t>сақлашга чидамлилигини асосан уларнинг шикастланганлиги, эзилганлиги, пўстининг юпқалашуви, касаллик ва зараркунандалар билан зарарланиши пасайтиради.</a:t>
            </a:r>
            <a:endParaRPr lang="ru-RU" sz="2000" dirty="0"/>
          </a:p>
        </p:txBody>
      </p:sp>
      <p:pic>
        <p:nvPicPr>
          <p:cNvPr id="819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645024"/>
            <a:ext cx="3923928" cy="294294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260" y="476672"/>
            <a:ext cx="4176464" cy="28631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442913" y="103188"/>
            <a:ext cx="8243887" cy="733524"/>
          </a:xfrm>
          <a:noFill/>
        </p:spPr>
        <p:txBody>
          <a:bodyPr>
            <a:noAutofit/>
          </a:bodyPr>
          <a:lstStyle/>
          <a:p>
            <a:r>
              <a:rPr lang="ru-RU" sz="2400" b="1" i="1" dirty="0" err="1">
                <a:effectLst/>
              </a:rPr>
              <a:t>Сабзавот</a:t>
            </a:r>
            <a:r>
              <a:rPr lang="ru-RU" sz="2400" b="1" i="1" dirty="0">
                <a:effectLst/>
              </a:rPr>
              <a:t> </a:t>
            </a:r>
            <a:r>
              <a:rPr lang="ru-RU" sz="2400" b="1" i="1" dirty="0" err="1">
                <a:effectLst/>
              </a:rPr>
              <a:t>ва</a:t>
            </a:r>
            <a:r>
              <a:rPr lang="ru-RU" sz="2400" b="1" i="1" dirty="0">
                <a:effectLst/>
              </a:rPr>
              <a:t> </a:t>
            </a:r>
            <a:r>
              <a:rPr lang="ru-RU" sz="2400" b="1" i="1" dirty="0" err="1">
                <a:effectLst/>
              </a:rPr>
              <a:t>полиз</a:t>
            </a:r>
            <a:r>
              <a:rPr lang="ru-RU" sz="2400" b="1" i="1" dirty="0">
                <a:effectLst/>
              </a:rPr>
              <a:t> </a:t>
            </a:r>
            <a:r>
              <a:rPr lang="ru-RU" sz="2400" b="1" i="1" dirty="0" err="1">
                <a:effectLst/>
              </a:rPr>
              <a:t>махсулотлари</a:t>
            </a:r>
            <a:r>
              <a:rPr lang="uz-Cyrl-UZ" sz="2400" b="1" i="1" dirty="0">
                <a:effectLst/>
              </a:rPr>
              <a:t>нинг сифат кўрсатгичлари.</a:t>
            </a:r>
            <a:endParaRPr lang="ru-RU" sz="2400" dirty="0">
              <a:effectLst/>
            </a:endParaRPr>
          </a:p>
        </p:txBody>
      </p:sp>
      <p:sp>
        <p:nvSpPr>
          <p:cNvPr id="266243" name="Rectangle 3"/>
          <p:cNvSpPr>
            <a:spLocks noGrp="1" noChangeArrowheads="1"/>
          </p:cNvSpPr>
          <p:nvPr>
            <p:ph type="body" sz="half" idx="4294967295"/>
          </p:nvPr>
        </p:nvSpPr>
        <p:spPr>
          <a:xfrm>
            <a:off x="320325" y="847092"/>
            <a:ext cx="8229600" cy="2151063"/>
          </a:xfrm>
        </p:spPr>
        <p:txBody>
          <a:bodyPr/>
          <a:lstStyle/>
          <a:p>
            <a:pPr marL="0" indent="0" algn="just">
              <a:lnSpc>
                <a:spcPct val="80000"/>
              </a:lnSpc>
              <a:buNone/>
            </a:pPr>
            <a:r>
              <a:rPr lang="uz-Cyrl-UZ" sz="1800" dirty="0" smtClean="0"/>
              <a:t>Сабзавот </a:t>
            </a:r>
            <a:r>
              <a:rPr lang="uz-Cyrl-UZ" sz="1800" dirty="0"/>
              <a:t>ва полиз махсулотларининг сифат кўрсатгичларига қўйиладиган талаблар илмий жихатдан асосланган бўлиши керак. Сабзавот ва полиз махсулотларини стандартлашда уларнинг биологик хусусиятлари, кимёвий таркиби, сақланувчанлиги каби бир қатор хоссалари хисобга олиниб, товар сортларга, класс ва категорияларга ажратилади. Шу билан бирга махсулотнинг сифат кўрсаткичлари унинг қайси мақсадда ишлатилишига қараб хам табақаланади. Махсулотнинг маълум бир сифат кўрсаткичлари бирон мақсадда фойдаланиш учун юқори хисобланса, бошқа бир мақсадда ишлатилиши учун эса паст бўлиши мумкин.</a:t>
            </a:r>
            <a:endParaRPr lang="ru-RU" sz="1800" dirty="0"/>
          </a:p>
          <a:p>
            <a:pPr marL="0" indent="0" algn="just">
              <a:lnSpc>
                <a:spcPct val="80000"/>
              </a:lnSpc>
              <a:buFontTx/>
              <a:buNone/>
            </a:pPr>
            <a:endParaRPr lang="ru-RU" sz="1800" b="1" dirty="0" smtClean="0">
              <a:solidFill>
                <a:srgbClr val="0000FF"/>
              </a:solidFill>
              <a:effectLst>
                <a:outerShdw blurRad="38100" dist="38100" dir="2700000" algn="tl">
                  <a:srgbClr val="C0C0C0"/>
                </a:outerShdw>
              </a:effectLst>
            </a:endParaRPr>
          </a:p>
        </p:txBody>
      </p:sp>
      <p:pic>
        <p:nvPicPr>
          <p:cNvPr id="9218" name="Picture 2" descr="Картинки по запросу качество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282" y="3789040"/>
            <a:ext cx="3768643" cy="252028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25" y="3789040"/>
            <a:ext cx="4267200" cy="24003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65219" name="Rectangle 3"/>
          <p:cNvSpPr>
            <a:spLocks noGrp="1"/>
          </p:cNvSpPr>
          <p:nvPr>
            <p:ph type="body" sz="half" idx="4294967295"/>
          </p:nvPr>
        </p:nvSpPr>
        <p:spPr>
          <a:xfrm>
            <a:off x="821279" y="190763"/>
            <a:ext cx="7632402" cy="3600400"/>
          </a:xfrm>
        </p:spPr>
        <p:txBody>
          <a:bodyPr/>
          <a:lstStyle/>
          <a:p>
            <a:pPr algn="just">
              <a:lnSpc>
                <a:spcPct val="80000"/>
              </a:lnSpc>
            </a:pPr>
            <a:r>
              <a:rPr lang="ru-RU" sz="1800" dirty="0" err="1"/>
              <a:t>Картошканинг</a:t>
            </a:r>
            <a:r>
              <a:rPr lang="ru-RU" sz="1800" dirty="0"/>
              <a:t> </a:t>
            </a:r>
            <a:r>
              <a:rPr lang="ru-RU" sz="1800" dirty="0" err="1"/>
              <a:t>асосий</a:t>
            </a:r>
            <a:r>
              <a:rPr lang="ru-RU" sz="1800" dirty="0"/>
              <a:t> </a:t>
            </a:r>
            <a:r>
              <a:rPr lang="ru-RU" sz="1800" dirty="0" err="1"/>
              <a:t>сифат</a:t>
            </a:r>
            <a:r>
              <a:rPr lang="ru-RU" sz="1800" dirty="0"/>
              <a:t> </a:t>
            </a:r>
            <a:r>
              <a:rPr lang="ru-RU" sz="1800" dirty="0" err="1"/>
              <a:t>кўрсаткичи</a:t>
            </a:r>
            <a:r>
              <a:rPr lang="ru-RU" sz="1800" dirty="0"/>
              <a:t> </a:t>
            </a:r>
            <a:r>
              <a:rPr lang="ru-RU" sz="1800" dirty="0" err="1"/>
              <a:t>унинг</a:t>
            </a:r>
            <a:r>
              <a:rPr lang="ru-RU" sz="1800" dirty="0"/>
              <a:t> </a:t>
            </a:r>
            <a:r>
              <a:rPr lang="ru-RU" sz="1800" dirty="0" err="1"/>
              <a:t>ташқи</a:t>
            </a:r>
            <a:r>
              <a:rPr lang="ru-RU" sz="1800" dirty="0"/>
              <a:t> </a:t>
            </a:r>
            <a:r>
              <a:rPr lang="ru-RU" sz="1800" dirty="0" err="1"/>
              <a:t>кўриниши</a:t>
            </a:r>
            <a:r>
              <a:rPr lang="ru-RU" sz="1800" dirty="0"/>
              <a:t>, </a:t>
            </a:r>
            <a:r>
              <a:rPr lang="ru-RU" sz="1800" dirty="0" err="1"/>
              <a:t>ўлчамлари</a:t>
            </a:r>
            <a:r>
              <a:rPr lang="ru-RU" sz="1800" dirty="0"/>
              <a:t>, </a:t>
            </a:r>
            <a:r>
              <a:rPr lang="ru-RU" sz="1800" dirty="0" err="1"/>
              <a:t>йўл</a:t>
            </a:r>
            <a:r>
              <a:rPr lang="ru-RU" sz="1800" dirty="0"/>
              <a:t> </a:t>
            </a:r>
            <a:r>
              <a:rPr lang="ru-RU" sz="1800" dirty="0" err="1"/>
              <a:t>қўйиладиган</a:t>
            </a:r>
            <a:r>
              <a:rPr lang="ru-RU" sz="1800" dirty="0"/>
              <a:t> </a:t>
            </a:r>
            <a:r>
              <a:rPr lang="ru-RU" sz="1800" dirty="0" err="1"/>
              <a:t>нуқсонлари</a:t>
            </a:r>
            <a:r>
              <a:rPr lang="ru-RU" sz="1800" dirty="0"/>
              <a:t>, </a:t>
            </a:r>
            <a:r>
              <a:rPr lang="ru-RU" sz="1800" dirty="0" err="1"/>
              <a:t>тозалиги</a:t>
            </a:r>
            <a:r>
              <a:rPr lang="ru-RU" sz="1800" dirty="0"/>
              <a:t> </a:t>
            </a:r>
            <a:r>
              <a:rPr lang="ru-RU" sz="1800" dirty="0" err="1"/>
              <a:t>хисобланади</a:t>
            </a:r>
            <a:r>
              <a:rPr lang="ru-RU" sz="1800" dirty="0"/>
              <a:t>. </a:t>
            </a:r>
            <a:r>
              <a:rPr lang="ru-RU" sz="1800" dirty="0" err="1"/>
              <a:t>Туганакларнинг</a:t>
            </a:r>
            <a:r>
              <a:rPr lang="ru-RU" sz="1800" dirty="0"/>
              <a:t> </a:t>
            </a:r>
            <a:r>
              <a:rPr lang="ru-RU" sz="1800" dirty="0" err="1"/>
              <a:t>ташқи</a:t>
            </a:r>
            <a:r>
              <a:rPr lang="ru-RU" sz="1800" dirty="0"/>
              <a:t> </a:t>
            </a:r>
            <a:r>
              <a:rPr lang="ru-RU" sz="1800" dirty="0" err="1"/>
              <a:t>кўриниши</a:t>
            </a:r>
            <a:r>
              <a:rPr lang="ru-RU" sz="1800" dirty="0"/>
              <a:t> </a:t>
            </a:r>
            <a:r>
              <a:rPr lang="ru-RU" sz="1800" dirty="0" err="1"/>
              <a:t>бутун</a:t>
            </a:r>
            <a:r>
              <a:rPr lang="ru-RU" sz="1800" dirty="0"/>
              <a:t>, </a:t>
            </a:r>
            <a:r>
              <a:rPr lang="ru-RU" sz="1800" dirty="0" err="1"/>
              <a:t>қуруқ</a:t>
            </a:r>
            <a:r>
              <a:rPr lang="ru-RU" sz="1800" dirty="0"/>
              <a:t>, </a:t>
            </a:r>
            <a:r>
              <a:rPr lang="ru-RU" sz="1800" dirty="0" err="1"/>
              <a:t>тоза</a:t>
            </a:r>
            <a:r>
              <a:rPr lang="ru-RU" sz="1800" dirty="0"/>
              <a:t>, </a:t>
            </a:r>
            <a:r>
              <a:rPr lang="ru-RU" sz="1800" dirty="0" err="1"/>
              <a:t>соғлом</a:t>
            </a:r>
            <a:r>
              <a:rPr lang="ru-RU" sz="1800" dirty="0"/>
              <a:t>, </a:t>
            </a:r>
            <a:r>
              <a:rPr lang="ru-RU" sz="1800" dirty="0" err="1"/>
              <a:t>ўсиб</a:t>
            </a:r>
            <a:r>
              <a:rPr lang="ru-RU" sz="1800" dirty="0"/>
              <a:t> </a:t>
            </a:r>
            <a:r>
              <a:rPr lang="ru-RU" sz="1800" dirty="0" err="1"/>
              <a:t>кетмаган</a:t>
            </a:r>
            <a:r>
              <a:rPr lang="ru-RU" sz="1800" dirty="0"/>
              <a:t>, </a:t>
            </a:r>
            <a:r>
              <a:rPr lang="ru-RU" sz="1800" dirty="0" err="1"/>
              <a:t>сўлимаган</a:t>
            </a:r>
            <a:r>
              <a:rPr lang="ru-RU" sz="1800" dirty="0"/>
              <a:t>, </a:t>
            </a:r>
            <a:r>
              <a:rPr lang="ru-RU" sz="1800" dirty="0" err="1"/>
              <a:t>кечки</a:t>
            </a:r>
            <a:r>
              <a:rPr lang="ru-RU" sz="1800" dirty="0"/>
              <a:t> </a:t>
            </a:r>
            <a:r>
              <a:rPr lang="ru-RU" sz="1800" dirty="0" err="1"/>
              <a:t>навларнинг</a:t>
            </a:r>
            <a:r>
              <a:rPr lang="ru-RU" sz="1800" dirty="0"/>
              <a:t> </a:t>
            </a:r>
            <a:r>
              <a:rPr lang="ru-RU" sz="1800" dirty="0" err="1"/>
              <a:t>пўсти</a:t>
            </a:r>
            <a:r>
              <a:rPr lang="ru-RU" sz="1800" dirty="0"/>
              <a:t> </a:t>
            </a:r>
            <a:r>
              <a:rPr lang="ru-RU" sz="1800" dirty="0" err="1"/>
              <a:t>қалин</a:t>
            </a:r>
            <a:r>
              <a:rPr lang="ru-RU" sz="1800" dirty="0"/>
              <a:t> </a:t>
            </a:r>
            <a:r>
              <a:rPr lang="ru-RU" sz="1800" dirty="0" err="1"/>
              <a:t>бўлиши</a:t>
            </a:r>
            <a:r>
              <a:rPr lang="ru-RU" sz="1800" dirty="0"/>
              <a:t> </a:t>
            </a:r>
            <a:r>
              <a:rPr lang="ru-RU" sz="1800" dirty="0" err="1"/>
              <a:t>керак</a:t>
            </a:r>
            <a:r>
              <a:rPr lang="ru-RU" sz="1800" dirty="0"/>
              <a:t>. </a:t>
            </a:r>
            <a:r>
              <a:rPr lang="ru-RU" sz="1800" dirty="0" err="1"/>
              <a:t>Тугунакларнинг</a:t>
            </a:r>
            <a:r>
              <a:rPr lang="ru-RU" sz="1800" dirty="0"/>
              <a:t> </a:t>
            </a:r>
            <a:r>
              <a:rPr lang="ru-RU" sz="1800" dirty="0" err="1"/>
              <a:t>ўлчами</a:t>
            </a:r>
            <a:r>
              <a:rPr lang="ru-RU" sz="1800" dirty="0"/>
              <a:t> </a:t>
            </a:r>
            <a:r>
              <a:rPr lang="ru-RU" sz="1800" dirty="0" err="1"/>
              <a:t>уларнинг</a:t>
            </a:r>
            <a:r>
              <a:rPr lang="ru-RU" sz="1800" dirty="0"/>
              <a:t> </a:t>
            </a:r>
            <a:r>
              <a:rPr lang="ru-RU" sz="1800" dirty="0" err="1"/>
              <a:t>шакллари</a:t>
            </a:r>
            <a:r>
              <a:rPr lang="ru-RU" sz="1800" dirty="0"/>
              <a:t> </a:t>
            </a:r>
            <a:r>
              <a:rPr lang="ru-RU" sz="1800" dirty="0" err="1"/>
              <a:t>ва</a:t>
            </a:r>
            <a:r>
              <a:rPr lang="ru-RU" sz="1800" dirty="0"/>
              <a:t> </a:t>
            </a:r>
            <a:r>
              <a:rPr lang="ru-RU" sz="1800" dirty="0" err="1"/>
              <a:t>экиладиган</a:t>
            </a:r>
            <a:r>
              <a:rPr lang="ru-RU" sz="1800" dirty="0"/>
              <a:t> </a:t>
            </a:r>
            <a:r>
              <a:rPr lang="ru-RU" sz="1800" dirty="0" err="1"/>
              <a:t>минтақаларига</a:t>
            </a:r>
            <a:r>
              <a:rPr lang="ru-RU" sz="1800" dirty="0"/>
              <a:t> </a:t>
            </a:r>
            <a:r>
              <a:rPr lang="ru-RU" sz="1800" dirty="0" err="1"/>
              <a:t>кўра</a:t>
            </a:r>
            <a:r>
              <a:rPr lang="ru-RU" sz="1800" dirty="0"/>
              <a:t> </a:t>
            </a:r>
            <a:r>
              <a:rPr lang="ru-RU" sz="1800" dirty="0" err="1"/>
              <a:t>табақалаштирилган</a:t>
            </a:r>
            <a:r>
              <a:rPr lang="ru-RU" sz="1800" dirty="0"/>
              <a:t>. </a:t>
            </a:r>
            <a:r>
              <a:rPr lang="ru-RU" sz="1800" dirty="0" err="1"/>
              <a:t>Ўрта</a:t>
            </a:r>
            <a:r>
              <a:rPr lang="ru-RU" sz="1800" dirty="0"/>
              <a:t> </a:t>
            </a:r>
            <a:r>
              <a:rPr lang="ru-RU" sz="1800" dirty="0" err="1"/>
              <a:t>Осиё</a:t>
            </a:r>
            <a:r>
              <a:rPr lang="ru-RU" sz="1800" dirty="0"/>
              <a:t> </a:t>
            </a:r>
            <a:r>
              <a:rPr lang="ru-RU" sz="1800" dirty="0" err="1"/>
              <a:t>учун</a:t>
            </a:r>
            <a:r>
              <a:rPr lang="ru-RU" sz="1800" dirty="0"/>
              <a:t> </a:t>
            </a:r>
            <a:r>
              <a:rPr lang="ru-RU" sz="1800" dirty="0" err="1"/>
              <a:t>тугунакларининг</a:t>
            </a:r>
            <a:r>
              <a:rPr lang="ru-RU" sz="1800" dirty="0"/>
              <a:t> </a:t>
            </a:r>
            <a:r>
              <a:rPr lang="ru-RU" sz="1800" dirty="0" err="1"/>
              <a:t>диаметри</a:t>
            </a:r>
            <a:r>
              <a:rPr lang="ru-RU" sz="1800" dirty="0"/>
              <a:t> </a:t>
            </a:r>
            <a:r>
              <a:rPr lang="ru-RU" sz="1800" dirty="0" err="1"/>
              <a:t>эртаги</a:t>
            </a:r>
            <a:r>
              <a:rPr lang="ru-RU" sz="1800" dirty="0"/>
              <a:t> </a:t>
            </a:r>
            <a:r>
              <a:rPr lang="ru-RU" sz="1800" dirty="0" err="1"/>
              <a:t>картошканинг</a:t>
            </a:r>
            <a:r>
              <a:rPr lang="ru-RU" sz="1800" dirty="0"/>
              <a:t> </a:t>
            </a:r>
            <a:r>
              <a:rPr lang="ru-RU" sz="1800" dirty="0" err="1"/>
              <a:t>юмалоқ</a:t>
            </a:r>
            <a:r>
              <a:rPr lang="ru-RU" sz="1800" dirty="0"/>
              <a:t>-овал </a:t>
            </a:r>
            <a:r>
              <a:rPr lang="ru-RU" sz="1800" dirty="0" err="1"/>
              <a:t>шакли</a:t>
            </a:r>
            <a:r>
              <a:rPr lang="ru-RU" sz="1800" dirty="0"/>
              <a:t> </a:t>
            </a:r>
            <a:r>
              <a:rPr lang="ru-RU" sz="1800" dirty="0" err="1"/>
              <a:t>учун</a:t>
            </a:r>
            <a:r>
              <a:rPr lang="ru-RU" sz="1800" dirty="0"/>
              <a:t> 30 мм га, </a:t>
            </a:r>
            <a:r>
              <a:rPr lang="ru-RU" sz="1800" dirty="0" err="1"/>
              <a:t>кечкисини</a:t>
            </a:r>
            <a:r>
              <a:rPr lang="ru-RU" sz="1800" dirty="0"/>
              <a:t> 35 мм га, </a:t>
            </a:r>
            <a:r>
              <a:rPr lang="ru-RU" sz="1800" dirty="0" err="1"/>
              <a:t>чўзиқ</a:t>
            </a:r>
            <a:r>
              <a:rPr lang="ru-RU" sz="1800" dirty="0"/>
              <a:t> </a:t>
            </a:r>
            <a:r>
              <a:rPr lang="ru-RU" sz="1800" dirty="0" err="1"/>
              <a:t>шаклдагиси</a:t>
            </a:r>
            <a:r>
              <a:rPr lang="ru-RU" sz="1800" dirty="0"/>
              <a:t> </a:t>
            </a:r>
            <a:r>
              <a:rPr lang="ru-RU" sz="1800" dirty="0" err="1"/>
              <a:t>учун</a:t>
            </a:r>
            <a:r>
              <a:rPr lang="ru-RU" sz="1800" dirty="0"/>
              <a:t> </a:t>
            </a:r>
            <a:r>
              <a:rPr lang="ru-RU" sz="1800" dirty="0" err="1"/>
              <a:t>эса</a:t>
            </a:r>
            <a:r>
              <a:rPr lang="ru-RU" sz="1800" dirty="0"/>
              <a:t> </a:t>
            </a:r>
            <a:r>
              <a:rPr lang="ru-RU" sz="1800" dirty="0" err="1"/>
              <a:t>шунга</a:t>
            </a:r>
            <a:r>
              <a:rPr lang="ru-RU" sz="1800" dirty="0"/>
              <a:t> </a:t>
            </a:r>
            <a:r>
              <a:rPr lang="ru-RU" sz="1800" dirty="0" err="1"/>
              <a:t>мувофиқ</a:t>
            </a:r>
            <a:r>
              <a:rPr lang="ru-RU" sz="1800" dirty="0"/>
              <a:t> </a:t>
            </a:r>
            <a:r>
              <a:rPr lang="ru-RU" sz="1800" dirty="0" err="1"/>
              <a:t>равишда</a:t>
            </a:r>
            <a:r>
              <a:rPr lang="ru-RU" sz="1800" dirty="0"/>
              <a:t> 25-30 мм га </a:t>
            </a:r>
            <a:r>
              <a:rPr lang="ru-RU" sz="1800" dirty="0" err="1"/>
              <a:t>тўгри</a:t>
            </a:r>
            <a:r>
              <a:rPr lang="ru-RU" sz="1800" dirty="0"/>
              <a:t> </a:t>
            </a:r>
            <a:r>
              <a:rPr lang="ru-RU" sz="1800" dirty="0" err="1"/>
              <a:t>келиши</a:t>
            </a:r>
            <a:r>
              <a:rPr lang="ru-RU" sz="1800" dirty="0"/>
              <a:t> </a:t>
            </a:r>
            <a:r>
              <a:rPr lang="ru-RU" sz="1800" dirty="0" err="1"/>
              <a:t>керак</a:t>
            </a:r>
            <a:r>
              <a:rPr lang="ru-RU" sz="1800" dirty="0"/>
              <a:t>. </a:t>
            </a:r>
            <a:r>
              <a:rPr lang="ru-RU" sz="1800" dirty="0" err="1"/>
              <a:t>Белгиланган</a:t>
            </a:r>
            <a:r>
              <a:rPr lang="ru-RU" sz="1800" dirty="0"/>
              <a:t> </a:t>
            </a:r>
            <a:r>
              <a:rPr lang="ru-RU" sz="1800" dirty="0" err="1"/>
              <a:t>ўлчамлардан</a:t>
            </a:r>
            <a:r>
              <a:rPr lang="ru-RU" sz="1800" dirty="0"/>
              <a:t> </a:t>
            </a:r>
            <a:r>
              <a:rPr lang="ru-RU" sz="1800" dirty="0" err="1"/>
              <a:t>кичик</a:t>
            </a:r>
            <a:r>
              <a:rPr lang="ru-RU" sz="1800" dirty="0"/>
              <a:t> </a:t>
            </a:r>
            <a:r>
              <a:rPr lang="ru-RU" sz="1800" dirty="0" err="1"/>
              <a:t>бўлишидаги</a:t>
            </a:r>
            <a:r>
              <a:rPr lang="ru-RU" sz="1800" dirty="0"/>
              <a:t> </a:t>
            </a:r>
            <a:r>
              <a:rPr lang="ru-RU" sz="1800" dirty="0" err="1"/>
              <a:t>тафовут</a:t>
            </a:r>
            <a:r>
              <a:rPr lang="ru-RU" sz="1800" dirty="0"/>
              <a:t> 10-20 мм (</a:t>
            </a:r>
            <a:r>
              <a:rPr lang="ru-RU" sz="1800" dirty="0" err="1"/>
              <a:t>лекин</a:t>
            </a:r>
            <a:r>
              <a:rPr lang="ru-RU" sz="1800" dirty="0"/>
              <a:t> </a:t>
            </a:r>
            <a:r>
              <a:rPr lang="ru-RU" sz="1800" dirty="0" err="1"/>
              <a:t>кўпи</a:t>
            </a:r>
            <a:r>
              <a:rPr lang="ru-RU" sz="1800" dirty="0"/>
              <a:t> </a:t>
            </a:r>
            <a:r>
              <a:rPr lang="ru-RU" sz="1800" dirty="0" err="1"/>
              <a:t>билан</a:t>
            </a:r>
            <a:r>
              <a:rPr lang="ru-RU" sz="1800" dirty="0"/>
              <a:t> 5%) </a:t>
            </a:r>
            <a:r>
              <a:rPr lang="ru-RU" sz="1800" dirty="0" err="1"/>
              <a:t>бўлишига</a:t>
            </a:r>
            <a:r>
              <a:rPr lang="ru-RU" sz="1800" dirty="0"/>
              <a:t> </a:t>
            </a:r>
            <a:r>
              <a:rPr lang="ru-RU" sz="1800" dirty="0" err="1"/>
              <a:t>рухсат</a:t>
            </a:r>
            <a:r>
              <a:rPr lang="ru-RU" sz="1800" dirty="0"/>
              <a:t> </a:t>
            </a:r>
            <a:r>
              <a:rPr lang="ru-RU" sz="1800" dirty="0" err="1"/>
              <a:t>этилади</a:t>
            </a:r>
            <a:r>
              <a:rPr lang="ru-RU" sz="1800" dirty="0"/>
              <a:t>. </a:t>
            </a:r>
            <a:r>
              <a:rPr lang="ru-RU" sz="1800" dirty="0" err="1"/>
              <a:t>Ўсиб</a:t>
            </a:r>
            <a:r>
              <a:rPr lang="ru-RU" sz="1800" dirty="0"/>
              <a:t> </a:t>
            </a:r>
            <a:r>
              <a:rPr lang="ru-RU" sz="1800" dirty="0" err="1"/>
              <a:t>кетган</a:t>
            </a:r>
            <a:r>
              <a:rPr lang="ru-RU" sz="1800" dirty="0"/>
              <a:t> </a:t>
            </a:r>
            <a:r>
              <a:rPr lang="ru-RU" sz="1800" dirty="0" err="1"/>
              <a:t>ва</a:t>
            </a:r>
            <a:r>
              <a:rPr lang="ru-RU" sz="1800" dirty="0"/>
              <a:t> 2 см2 дан </a:t>
            </a:r>
            <a:r>
              <a:rPr lang="ru-RU" sz="1800" dirty="0" err="1"/>
              <a:t>кўп</a:t>
            </a:r>
            <a:r>
              <a:rPr lang="ru-RU" sz="1800" dirty="0"/>
              <a:t> </a:t>
            </a:r>
            <a:r>
              <a:rPr lang="ru-RU" sz="1800" dirty="0" err="1"/>
              <a:t>миқдорда</a:t>
            </a:r>
            <a:r>
              <a:rPr lang="ru-RU" sz="1800" dirty="0"/>
              <a:t> </a:t>
            </a:r>
            <a:r>
              <a:rPr lang="ru-RU" sz="1800" dirty="0" err="1"/>
              <a:t>кўкиш</a:t>
            </a:r>
            <a:r>
              <a:rPr lang="ru-RU" sz="1800" dirty="0"/>
              <a:t> </a:t>
            </a:r>
            <a:r>
              <a:rPr lang="ru-RU" sz="1800" dirty="0" err="1"/>
              <a:t>тус</a:t>
            </a:r>
            <a:r>
              <a:rPr lang="ru-RU" sz="1800" dirty="0"/>
              <a:t> </a:t>
            </a:r>
            <a:r>
              <a:rPr lang="ru-RU" sz="1800" dirty="0" err="1"/>
              <a:t>олган</a:t>
            </a:r>
            <a:r>
              <a:rPr lang="ru-RU" sz="1800" dirty="0"/>
              <a:t> </a:t>
            </a:r>
            <a:r>
              <a:rPr lang="ru-RU" sz="1800" dirty="0" err="1"/>
              <a:t>тугунаклар</a:t>
            </a:r>
            <a:r>
              <a:rPr lang="ru-RU" sz="1800" dirty="0"/>
              <a:t> 2 % </a:t>
            </a:r>
            <a:r>
              <a:rPr lang="ru-RU" sz="1800" dirty="0" err="1"/>
              <a:t>гача</a:t>
            </a:r>
            <a:r>
              <a:rPr lang="ru-RU" sz="1800" dirty="0"/>
              <a:t> </a:t>
            </a:r>
            <a:r>
              <a:rPr lang="ru-RU" sz="1800" dirty="0" err="1"/>
              <a:t>бўлишига</a:t>
            </a:r>
            <a:r>
              <a:rPr lang="ru-RU" sz="1800" dirty="0"/>
              <a:t> </a:t>
            </a:r>
            <a:r>
              <a:rPr lang="ru-RU" sz="1800" dirty="0" err="1"/>
              <a:t>рухсат</a:t>
            </a:r>
            <a:r>
              <a:rPr lang="ru-RU" sz="1800" dirty="0"/>
              <a:t> </a:t>
            </a:r>
            <a:r>
              <a:rPr lang="ru-RU" sz="1800" dirty="0" err="1"/>
              <a:t>этилади.Хўл</a:t>
            </a:r>
            <a:r>
              <a:rPr lang="ru-RU" sz="1800" dirty="0"/>
              <a:t>, </a:t>
            </a:r>
            <a:r>
              <a:rPr lang="ru-RU" sz="1800" dirty="0" err="1"/>
              <a:t>қуруқ</a:t>
            </a:r>
            <a:r>
              <a:rPr lang="ru-RU" sz="1800" dirty="0"/>
              <a:t> </a:t>
            </a:r>
            <a:r>
              <a:rPr lang="ru-RU" sz="1800" dirty="0" err="1"/>
              <a:t>ва</a:t>
            </a:r>
            <a:r>
              <a:rPr lang="ru-RU" sz="1800" dirty="0"/>
              <a:t> </a:t>
            </a:r>
            <a:r>
              <a:rPr lang="ru-RU" sz="1800" dirty="0" err="1"/>
              <a:t>халқали</a:t>
            </a:r>
            <a:r>
              <a:rPr lang="ru-RU" sz="1800" dirty="0"/>
              <a:t> </a:t>
            </a:r>
            <a:r>
              <a:rPr lang="ru-RU" sz="1800" dirty="0" err="1"/>
              <a:t>чириш</a:t>
            </a:r>
            <a:r>
              <a:rPr lang="ru-RU" sz="1800" dirty="0"/>
              <a:t> </a:t>
            </a:r>
            <a:r>
              <a:rPr lang="ru-RU" sz="1800" dirty="0" err="1"/>
              <a:t>касалликлари</a:t>
            </a:r>
            <a:r>
              <a:rPr lang="ru-RU" sz="1800" dirty="0"/>
              <a:t> </a:t>
            </a:r>
            <a:r>
              <a:rPr lang="ru-RU" sz="1800" dirty="0" err="1"/>
              <a:t>ва</a:t>
            </a:r>
            <a:r>
              <a:rPr lang="ru-RU" sz="1800" dirty="0"/>
              <a:t> фитофтор </a:t>
            </a:r>
            <a:r>
              <a:rPr lang="ru-RU" sz="1800" dirty="0" err="1"/>
              <a:t>билан</a:t>
            </a:r>
            <a:r>
              <a:rPr lang="ru-RU" sz="1800" dirty="0"/>
              <a:t> </a:t>
            </a:r>
            <a:r>
              <a:rPr lang="ru-RU" sz="1800" dirty="0" err="1"/>
              <a:t>зарарланган</a:t>
            </a:r>
            <a:r>
              <a:rPr lang="ru-RU" sz="1800" dirty="0"/>
              <a:t> </a:t>
            </a:r>
            <a:r>
              <a:rPr lang="ru-RU" sz="1800" dirty="0" err="1"/>
              <a:t>тугунакларнинг</a:t>
            </a:r>
            <a:r>
              <a:rPr lang="ru-RU" sz="1800" dirty="0"/>
              <a:t> </a:t>
            </a:r>
            <a:r>
              <a:rPr lang="ru-RU" sz="1800" dirty="0" err="1"/>
              <a:t>бўлишига</a:t>
            </a:r>
            <a:r>
              <a:rPr lang="ru-RU" sz="1800" dirty="0"/>
              <a:t> </a:t>
            </a:r>
            <a:r>
              <a:rPr lang="ru-RU" sz="1800" dirty="0" err="1"/>
              <a:t>рухсат</a:t>
            </a:r>
            <a:r>
              <a:rPr lang="ru-RU" sz="1800" dirty="0"/>
              <a:t> </a:t>
            </a:r>
            <a:r>
              <a:rPr lang="ru-RU" sz="1800" dirty="0" err="1"/>
              <a:t>этилмайди</a:t>
            </a:r>
            <a:r>
              <a:rPr lang="ru-RU" sz="1800" dirty="0"/>
              <a:t>.</a:t>
            </a:r>
            <a:endParaRPr lang="ru-RU" sz="1800" dirty="0"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005064"/>
            <a:ext cx="3354471" cy="2232248"/>
          </a:xfrm>
          <a:prstGeom prst="rect">
            <a:avLst/>
          </a:prstGeom>
        </p:spPr>
      </p:pic>
      <p:sp>
        <p:nvSpPr>
          <p:cNvPr id="3" name="AutoShape 2" descr="Картинки по запросу качество картошки"/>
          <p:cNvSpPr>
            <a:spLocks noChangeAspect="1" noChangeArrowheads="1"/>
          </p:cNvSpPr>
          <p:nvPr/>
        </p:nvSpPr>
        <p:spPr bwMode="auto">
          <a:xfrm>
            <a:off x="155575" y="-1722438"/>
            <a:ext cx="505777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8123" y="4005064"/>
            <a:ext cx="3357252" cy="22322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p:cNvSpPr>
          <p:nvPr>
            <p:ph type="title" idx="4294967295"/>
          </p:nvPr>
        </p:nvSpPr>
        <p:spPr bwMode="auto">
          <a:xfrm>
            <a:off x="304800" y="70520"/>
            <a:ext cx="8686800" cy="838200"/>
          </a:xfrm>
          <a:noFill/>
        </p:spPr>
        <p:txBody>
          <a:bodyPr wrap="square" lIns="91440" tIns="45720" rIns="91440" bIns="45720" numCol="1" anchorCtr="0" compatLnSpc="1">
            <a:prstTxWarp prst="textNoShape">
              <a:avLst/>
            </a:prstTxWarp>
            <a:normAutofit fontScale="90000"/>
          </a:bodyPr>
          <a:lstStyle/>
          <a:p>
            <a:r>
              <a:rPr lang="ru-RU" b="1" dirty="0" err="1">
                <a:effectLst/>
              </a:rPr>
              <a:t>Мева</a:t>
            </a:r>
            <a:r>
              <a:rPr lang="ru-RU" b="1" dirty="0">
                <a:effectLst/>
              </a:rPr>
              <a:t> </a:t>
            </a:r>
            <a:r>
              <a:rPr lang="ru-RU" b="1" dirty="0" err="1">
                <a:effectLst/>
              </a:rPr>
              <a:t>ва</a:t>
            </a:r>
            <a:r>
              <a:rPr lang="ru-RU" b="1" dirty="0">
                <a:effectLst/>
              </a:rPr>
              <a:t> </a:t>
            </a:r>
            <a:r>
              <a:rPr lang="ru-RU" b="1" dirty="0" err="1">
                <a:effectLst/>
              </a:rPr>
              <a:t>сабзавотларни</a:t>
            </a:r>
            <a:r>
              <a:rPr lang="ru-RU" b="1" dirty="0">
                <a:effectLst/>
              </a:rPr>
              <a:t> </a:t>
            </a:r>
            <a:r>
              <a:rPr lang="ru-RU" b="1" dirty="0" err="1">
                <a:effectLst/>
              </a:rPr>
              <a:t>қайта</a:t>
            </a:r>
            <a:r>
              <a:rPr lang="ru-RU" b="1" dirty="0">
                <a:effectLst/>
              </a:rPr>
              <a:t> </a:t>
            </a:r>
            <a:r>
              <a:rPr lang="ru-RU" b="1" dirty="0" err="1">
                <a:effectLst/>
              </a:rPr>
              <a:t>ишлаш</a:t>
            </a:r>
            <a:r>
              <a:rPr lang="uz-Cyrl-UZ" b="1" dirty="0">
                <a:effectLst/>
              </a:rPr>
              <a:t>нинг технологик усуллари</a:t>
            </a:r>
            <a:r>
              <a:rPr lang="uz-Cyrl-UZ" b="1" dirty="0" smtClean="0">
                <a:effectLst/>
              </a:rPr>
              <a:t>.</a:t>
            </a:r>
            <a:r>
              <a:rPr lang="ru-RU" cap="none" dirty="0" smtClean="0">
                <a:effectLst/>
              </a:rPr>
              <a:t> </a:t>
            </a:r>
          </a:p>
        </p:txBody>
      </p:sp>
      <p:sp>
        <p:nvSpPr>
          <p:cNvPr id="302084" name="Rectangle 4"/>
          <p:cNvSpPr>
            <a:spLocks noGrp="1"/>
          </p:cNvSpPr>
          <p:nvPr>
            <p:ph type="body" sz="half" idx="4294967295"/>
          </p:nvPr>
        </p:nvSpPr>
        <p:spPr>
          <a:xfrm>
            <a:off x="304800" y="1123727"/>
            <a:ext cx="4627240" cy="4754562"/>
          </a:xfrm>
        </p:spPr>
        <p:txBody>
          <a:bodyPr>
            <a:noAutofit/>
          </a:bodyPr>
          <a:lstStyle/>
          <a:p>
            <a:pPr algn="just"/>
            <a:r>
              <a:rPr lang="uz-Cyrl-UZ" sz="1700" dirty="0"/>
              <a:t>Республикамизда етиштирилаётган юқори навли турли хил мева ва сабзавотлар кимёвий таркиби, яъни қанд миқдори, ҳамда витаминга бойлиги жихатдан шимолий зоналарда етиштирилган мева-сабзавотлардан анча юқори туради. </a:t>
            </a:r>
            <a:endParaRPr lang="uz-Cyrl-UZ" sz="1700" dirty="0" smtClean="0"/>
          </a:p>
          <a:p>
            <a:pPr algn="just"/>
            <a:r>
              <a:rPr lang="uz-Cyrl-UZ" sz="1700" dirty="0" smtClean="0"/>
              <a:t>Мева-сабзавотлар </a:t>
            </a:r>
            <a:r>
              <a:rPr lang="uz-Cyrl-UZ" sz="1700" dirty="0"/>
              <a:t>инсон организми учун муҳим аҳамиятга эга. Улар таркибида инсон организимида енгил ҳазм бўладиган қанд моддалари, органик кислоталар, витамин ва минерал моддаларнинг кўплиги, қанчалик аҳамиятли эканлигини билдиради.</a:t>
            </a:r>
            <a:endParaRPr lang="ru-RU" sz="1700" dirty="0"/>
          </a:p>
          <a:p>
            <a:pPr algn="just"/>
            <a:r>
              <a:rPr lang="uz-Cyrl-UZ" sz="1700" b="1" dirty="0"/>
              <a:t> </a:t>
            </a:r>
            <a:r>
              <a:rPr lang="ru-RU" sz="1700" dirty="0" err="1"/>
              <a:t>Мева</a:t>
            </a:r>
            <a:r>
              <a:rPr lang="ru-RU" sz="1700" dirty="0"/>
              <a:t> </a:t>
            </a:r>
            <a:r>
              <a:rPr lang="ru-RU" sz="1700" dirty="0" err="1"/>
              <a:t>ва</a:t>
            </a:r>
            <a:r>
              <a:rPr lang="ru-RU" sz="1700" dirty="0"/>
              <a:t> </a:t>
            </a:r>
            <a:r>
              <a:rPr lang="ru-RU" sz="1700" dirty="0" err="1"/>
              <a:t>сабзавотлар</a:t>
            </a:r>
            <a:r>
              <a:rPr lang="uz-Cyrl-UZ" sz="1700" dirty="0"/>
              <a:t> тез бузиладиган маҳсулотлар ҳисобланади. Шу сабабли уларни ўз вақтида қайта ишлаш истимолчиларни бу маҳсулотларга бўлган талабини йил бўйи қондириш имкониятини яратади. </a:t>
            </a:r>
            <a:endParaRPr lang="ru-RU" sz="1700" b="1" dirty="0" smtClean="0">
              <a:effectLst>
                <a:outerShdw blurRad="38100" dist="38100" dir="2700000" algn="tl">
                  <a:srgbClr val="C0C0C0"/>
                </a:outerShdw>
              </a:effectLst>
            </a:endParaRPr>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268760"/>
            <a:ext cx="3413602" cy="241637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8351" y="4069070"/>
            <a:ext cx="3406495" cy="23466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1" name="Rectangle 3"/>
          <p:cNvSpPr>
            <a:spLocks noGrp="1"/>
          </p:cNvSpPr>
          <p:nvPr>
            <p:ph type="body" idx="4294967295"/>
          </p:nvPr>
        </p:nvSpPr>
        <p:spPr>
          <a:xfrm>
            <a:off x="173429" y="260648"/>
            <a:ext cx="8686800" cy="4525963"/>
          </a:xfrm>
        </p:spPr>
        <p:txBody>
          <a:bodyPr>
            <a:normAutofit lnSpcReduction="10000"/>
          </a:bodyPr>
          <a:lstStyle/>
          <a:p>
            <a:pPr algn="just"/>
            <a:r>
              <a:rPr lang="uz-Cyrl-UZ" sz="2400" dirty="0"/>
              <a:t>Сабзавот ва меваларни қайта ишлаш учун зарур бўлган махсус қайта ишлаш корхоналари, цехлар, пункт ва консерва заводлари бўлиши, бу корхоналар зарур асбоб-ускуналар, препаратлар, химикатлар ва бошқалар билан таъминланган бўлиши лозим.</a:t>
            </a:r>
            <a:endParaRPr lang="ru-RU" sz="2400" dirty="0"/>
          </a:p>
          <a:p>
            <a:pPr algn="just"/>
            <a:r>
              <a:rPr lang="uz-Cyrl-UZ" sz="2400" dirty="0"/>
              <a:t>Мева ва сабзавотларни қайта ишлаш турларига қараб иссиқлик, термостерилизация, қуритиш, музлатиш, нурлар ёрдамида ишлов бериш билан турли хил озиқ овқат махсулотлари ишлаб чиқарилади. </a:t>
            </a:r>
            <a:endParaRPr lang="ru-RU" sz="2400" dirty="0"/>
          </a:p>
          <a:p>
            <a:pPr algn="just"/>
            <a:r>
              <a:rPr lang="uz-Cyrl-UZ" sz="2400" dirty="0"/>
              <a:t>Мева ва сабзавотларни қайта ишлаш жараёнида унга таъсир этувчи омиллар улардан тайёрланадиган маҳсулот сифатини белгилайди. Бунда технологик жараёнлардагига бир қатор омилларга эътибор берилиши лозим.</a:t>
            </a:r>
            <a:r>
              <a:rPr lang="ru-RU" sz="2400" dirty="0" smtClean="0">
                <a:solidFill>
                  <a:srgbClr val="000000"/>
                </a:solidFill>
                <a:cs typeface="Times New Roman" pitchFamily="18" charset="0"/>
              </a:rPr>
              <a:t>.</a:t>
            </a:r>
          </a:p>
        </p:txBody>
      </p:sp>
      <p:pic>
        <p:nvPicPr>
          <p:cNvPr id="12290" name="Picture 2" descr="Картинки по запросу переработка фруктов и овощей"/>
          <p:cNvPicPr>
            <a:picLocks noChangeAspect="1" noChangeArrowheads="1"/>
          </p:cNvPicPr>
          <p:nvPr/>
        </p:nvPicPr>
        <p:blipFill rotWithShape="1">
          <a:blip r:embed="rId2">
            <a:extLst>
              <a:ext uri="{28A0092B-C50C-407E-A947-70E740481C1C}">
                <a14:useLocalDpi xmlns:a14="http://schemas.microsoft.com/office/drawing/2010/main" val="0"/>
              </a:ext>
            </a:extLst>
          </a:blip>
          <a:srcRect b="11998"/>
          <a:stretch/>
        </p:blipFill>
        <p:spPr bwMode="auto">
          <a:xfrm>
            <a:off x="5166007" y="4835089"/>
            <a:ext cx="2429432" cy="173950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4786611"/>
            <a:ext cx="2641586" cy="17610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Rectangle 3"/>
          <p:cNvSpPr>
            <a:spLocks noGrp="1"/>
          </p:cNvSpPr>
          <p:nvPr>
            <p:ph type="body" idx="4294967295"/>
          </p:nvPr>
        </p:nvSpPr>
        <p:spPr>
          <a:xfrm>
            <a:off x="539750" y="333375"/>
            <a:ext cx="8229600" cy="4389438"/>
          </a:xfrm>
        </p:spPr>
        <p:txBody>
          <a:bodyPr>
            <a:normAutofit fontScale="92500" lnSpcReduction="10000"/>
          </a:bodyPr>
          <a:lstStyle/>
          <a:p>
            <a:pPr algn="just"/>
            <a:r>
              <a:rPr lang="uz-Cyrl-UZ" sz="2400" dirty="0"/>
              <a:t>Мева ва сабзавотларни қайта ишлашга тайёргарлик кўришда улардан тайёрланадиган махсулотлар турига қараб хар-хил технологик босқичлардан ўтади. Шу технологик босқичлар кетма-кетлигини кўриб чиқамиз. </a:t>
            </a:r>
            <a:endParaRPr lang="ru-RU" sz="2400" dirty="0"/>
          </a:p>
          <a:p>
            <a:pPr algn="just"/>
            <a:r>
              <a:rPr lang="uz-Cyrl-UZ" sz="2400" dirty="0"/>
              <a:t>Қайта ишлаш корхоналарида қандай махсулот ишлаб чиқарилишидан қатъий назар биринчи навбатда хом ашё завод олди тарозисидан ўтказилаб лаборатория текширувидан ўтказилади, бундан мақсад қайта ишлашга келтирилган хом ашёни кимёвий таркиби ва улар таркибидаги турли хил қўшимча аралашмалар (турли хил ўсимлик қолдиқлари, хом ашёни барглари, илдиз мевалиларни сиртидаги тупроқ қолдиқлари ва бошқ) миқдори аниқланади ва кейинги технологик босқич ювиш жараёнидан </a:t>
            </a:r>
            <a:r>
              <a:rPr lang="uz-Cyrl-UZ" sz="2400" dirty="0" smtClean="0"/>
              <a:t>ўтади.</a:t>
            </a:r>
            <a:endParaRPr lang="ru-RU" sz="2200" dirty="0" smtClean="0"/>
          </a:p>
        </p:txBody>
      </p:sp>
      <p:pic>
        <p:nvPicPr>
          <p:cNvPr id="13314" name="Picture 2" descr="Картинки по запросу переработка фруктов и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4437112"/>
            <a:ext cx="3810000" cy="21621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17443" name="Rectangle 3"/>
          <p:cNvSpPr>
            <a:spLocks noGrp="1"/>
          </p:cNvSpPr>
          <p:nvPr>
            <p:ph type="body" idx="4294967295"/>
          </p:nvPr>
        </p:nvSpPr>
        <p:spPr>
          <a:xfrm>
            <a:off x="395536" y="3865"/>
            <a:ext cx="8229600" cy="4525962"/>
          </a:xfrm>
        </p:spPr>
        <p:txBody>
          <a:bodyPr/>
          <a:lstStyle/>
          <a:p>
            <a:pPr algn="just"/>
            <a:r>
              <a:rPr lang="uz-Cyrl-UZ" sz="2400" dirty="0"/>
              <a:t>Хом ашёни қайта ишлашга тайёргарлик кўришда уларни бўлакларга бўлиш муҳим ҳисобланади. Бунда кимёвий, термик ва механик усуллардан фойдаланилади.</a:t>
            </a:r>
            <a:endParaRPr lang="ru-RU" sz="2400" dirty="0"/>
          </a:p>
          <a:p>
            <a:pPr algn="just"/>
            <a:r>
              <a:rPr lang="uz-Cyrl-UZ" sz="2400" dirty="0"/>
              <a:t>Мева ва сабзавотларнинг қопловчи тўқималари таркибида протопектин моддаси кўп учрайди. Шу сабабли сабзавот ва меваларни бу тўқималардан кимёвий усулда ажратишда протопектин моддасини парчаловчи ишқор моддалар қўлланилади. Масалан, шафтоли қайнаб турган 3% ли, сабзи эса 3-6% ли ишқорда 30-60 секунд ишланса пўсти туширилади.</a:t>
            </a:r>
            <a:endParaRPr lang="ru-RU" sz="2400" dirty="0"/>
          </a:p>
        </p:txBody>
      </p:sp>
      <p:pic>
        <p:nvPicPr>
          <p:cNvPr id="14338"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r="36698"/>
          <a:stretch/>
        </p:blipFill>
        <p:spPr bwMode="auto">
          <a:xfrm>
            <a:off x="683568" y="4149080"/>
            <a:ext cx="2880320" cy="256028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переработка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4149080"/>
            <a:ext cx="3168352" cy="25360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p:cNvSpPr>
          <p:nvPr>
            <p:ph type="body" idx="4294967295"/>
          </p:nvPr>
        </p:nvSpPr>
        <p:spPr>
          <a:xfrm>
            <a:off x="539750" y="333375"/>
            <a:ext cx="8229600" cy="4389438"/>
          </a:xfrm>
        </p:spPr>
        <p:txBody>
          <a:bodyPr>
            <a:normAutofit fontScale="92500" lnSpcReduction="20000"/>
          </a:bodyPr>
          <a:lstStyle/>
          <a:p>
            <a:pPr algn="just"/>
            <a:r>
              <a:rPr lang="uz-Cyrl-UZ" dirty="0"/>
              <a:t>Қайта ишлашга тайёрлашда сабзавот ва меваларни қисқа муддатга қайнаб турган сув ёки буғ билан ишланиши </a:t>
            </a:r>
            <a:r>
              <a:rPr lang="uz-Cyrl-UZ" b="1" dirty="0">
                <a:solidFill>
                  <a:srgbClr val="008080"/>
                </a:solidFill>
                <a:effectLst>
                  <a:outerShdw blurRad="38100" dist="38100" dir="2700000" algn="tl">
                    <a:srgbClr val="000000">
                      <a:alpha val="43137"/>
                    </a:srgbClr>
                  </a:outerShdw>
                </a:effectLst>
              </a:rPr>
              <a:t>бланширлаш</a:t>
            </a:r>
            <a:r>
              <a:rPr lang="uz-Cyrl-UZ" dirty="0"/>
              <a:t> деб юритилади. Бу термин французча сўздан олинган бўлиб оқартириш маъносини билдиради. Бланширлаш жараёнида оксидланишда қатнашувчи ферментлар (пероксидаза ва каталаза) парчаланади. Шу билан бирга ошловчи моддаларнинг таркиби ва миқдори кескин ўзгаради. Маълумки, ошловчи моддалар ҳавода оксидланганида флобафен деб аталадиган тўқ рангга киради. Бланширлаш натижасида ошловчи моддаларнинг оксидланишига сабаб бўладиган ферментлар парчаланади ва хом ашё қуритилганда уларнинг ранги ўзгармайди.</a:t>
            </a:r>
            <a:endParaRPr lang="ru-RU" dirty="0"/>
          </a:p>
        </p:txBody>
      </p:sp>
      <p:pic>
        <p:nvPicPr>
          <p:cNvPr id="15362"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r="28130"/>
          <a:stretch/>
        </p:blipFill>
        <p:spPr bwMode="auto">
          <a:xfrm>
            <a:off x="5597145" y="4437112"/>
            <a:ext cx="3172205"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бланширование фруктов в цех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4457528"/>
            <a:ext cx="2854967" cy="21412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p:cNvSpPr>
          <p:nvPr>
            <p:ph type="body" sz="half" idx="2"/>
          </p:nvPr>
        </p:nvSpPr>
        <p:spPr>
          <a:xfrm>
            <a:off x="539750" y="333375"/>
            <a:ext cx="8229600" cy="4389438"/>
          </a:xfrm>
        </p:spPr>
        <p:txBody>
          <a:bodyPr/>
          <a:lstStyle/>
          <a:p>
            <a:pPr algn="just">
              <a:lnSpc>
                <a:spcPct val="80000"/>
              </a:lnSpc>
            </a:pPr>
            <a:r>
              <a:rPr lang="uz-Cyrl-UZ" sz="2400" dirty="0"/>
              <a:t>Сабзавот ва меваларни қайта ишлашга тайёрлашда уларни қисмларга </a:t>
            </a:r>
            <a:r>
              <a:rPr lang="uz-Cyrl-UZ" sz="2400" b="1" dirty="0">
                <a:solidFill>
                  <a:srgbClr val="008080"/>
                </a:solidFill>
              </a:rPr>
              <a:t>қирқиш</a:t>
            </a:r>
            <a:r>
              <a:rPr lang="uz-Cyrl-UZ" sz="2400" dirty="0"/>
              <a:t> муҳимдир. Қирқиш турли пичоқли қирқиш қурилмаларда бажарилади. Бунда сабзавот ва мевалар турли хил шаклда қирқилади. Олма айлана шаклда ёки ўртасидан бир нечта қисмларга, илдизмевалар эса тўртбурчак, лапша қилиб, айлана шаклда, кўпгина мевалар эса ўртасидан икки қисмга бўлинади.Мева ва сабзавотларни қайта ишлашда энг кўп қўлланиладиган усуллардан бири термостерилизация ёрдамида консервалаш ҳисобланади</a:t>
            </a:r>
            <a:r>
              <a:rPr lang="uz-Cyrl-UZ" sz="2400" dirty="0" smtClean="0"/>
              <a:t>.</a:t>
            </a:r>
            <a:endParaRPr lang="ru-RU" sz="2200" dirty="0" smtClean="0"/>
          </a:p>
        </p:txBody>
      </p:sp>
      <p:sp>
        <p:nvSpPr>
          <p:cNvPr id="2" name="AutoShape 2" descr="Картинки по запросу резка фруктов в цехах"/>
          <p:cNvSpPr>
            <a:spLocks noChangeAspect="1" noChangeArrowheads="1"/>
          </p:cNvSpPr>
          <p:nvPr/>
        </p:nvSpPr>
        <p:spPr bwMode="auto">
          <a:xfrm>
            <a:off x="155575" y="-715963"/>
            <a:ext cx="3038475" cy="15049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638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306926"/>
            <a:ext cx="5472608" cy="32904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7" name="Rectangle 3"/>
          <p:cNvSpPr>
            <a:spLocks noGrp="1" noChangeArrowheads="1"/>
          </p:cNvSpPr>
          <p:nvPr>
            <p:ph type="body" idx="1"/>
          </p:nvPr>
        </p:nvSpPr>
        <p:spPr>
          <a:xfrm>
            <a:off x="662980" y="835"/>
            <a:ext cx="7772400" cy="4530725"/>
          </a:xfrm>
        </p:spPr>
        <p:txBody>
          <a:bodyPr/>
          <a:lstStyle/>
          <a:p>
            <a:pPr algn="just"/>
            <a:r>
              <a:rPr lang="uz-Cyrl-UZ" sz="2000" dirty="0"/>
              <a:t>Сабзавот ва меваларни 100С дан паст ҳароратда қиздириб консервалашга </a:t>
            </a:r>
            <a:r>
              <a:rPr lang="uz-Cyrl-UZ" sz="2000" i="1" dirty="0"/>
              <a:t>пастерилизация </a:t>
            </a:r>
            <a:r>
              <a:rPr lang="uz-Cyrl-UZ" sz="2000" dirty="0"/>
              <a:t>дейилади. Бу усулни француз микробиологи Л. Пастер таклиф этган. Пастерилизация махсус қурилма пастерилизаторда олиб борилади.</a:t>
            </a:r>
            <a:endParaRPr lang="ru-RU" sz="2000" dirty="0"/>
          </a:p>
          <a:p>
            <a:pPr algn="just"/>
            <a:r>
              <a:rPr lang="uz-Cyrl-UZ" sz="2000" dirty="0"/>
              <a:t>Консерва заводларида термостерилизация жараёни юқори босимда олиб бориш учун ишлатиладиган қурилма автоклавларда олиб борилади. Автоклавларда юқори босим ва ҳарорат таъсирида маҳсулотни стерилизациялашдан ташқари уни пишириш ёки қуюлтириш мумкин. Маҳсулотнинг турига қараб автоклав турли босим ва ҳароратда ишлатилади.</a:t>
            </a:r>
            <a:r>
              <a:rPr lang="ru-RU" sz="2000" dirty="0" smtClean="0"/>
              <a:t>.</a:t>
            </a:r>
            <a:endParaRPr lang="ru-RU" sz="2000" dirty="0"/>
          </a:p>
        </p:txBody>
      </p:sp>
      <p:pic>
        <p:nvPicPr>
          <p:cNvPr id="1741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221" y="4023421"/>
            <a:ext cx="2696132" cy="244358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автоклав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940971"/>
            <a:ext cx="2671815" cy="2671816"/>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Картинки по запросу автоклав фрукто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8987" y="4042743"/>
            <a:ext cx="2468271" cy="24682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0" y="163513"/>
            <a:ext cx="9144000" cy="998537"/>
          </a:xfrm>
        </p:spPr>
        <p:txBody>
          <a:bodyPr/>
          <a:lstStyle/>
          <a:p>
            <a:r>
              <a:rPr lang="uz-Cyrl-UZ" sz="2800" dirty="0"/>
              <a:t>Термостерилизация ёрдамида турли хил ассортиментдаги консервалар ишлаб чиқарилади. Улар қуйидаги гуруҳларга бўлинади:</a:t>
            </a:r>
            <a:endParaRPr lang="ru-RU" sz="2800" dirty="0"/>
          </a:p>
        </p:txBody>
      </p:sp>
      <p:graphicFrame>
        <p:nvGraphicFramePr>
          <p:cNvPr id="5" name="Схема 4"/>
          <p:cNvGraphicFramePr/>
          <p:nvPr>
            <p:extLst>
              <p:ext uri="{D42A27DB-BD31-4B8C-83A1-F6EECF244321}">
                <p14:modId xmlns:p14="http://schemas.microsoft.com/office/powerpoint/2010/main" val="1886333700"/>
              </p:ext>
            </p:extLst>
          </p:nvPr>
        </p:nvGraphicFramePr>
        <p:xfrm>
          <a:off x="539750" y="1287463"/>
          <a:ext cx="8318500" cy="2360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8434" name="Picture 2" descr="Картинки по запросу консервы из овощей"/>
          <p:cNvPicPr>
            <a:picLocks noChangeAspect="1" noChangeArrowheads="1"/>
          </p:cNvPicPr>
          <p:nvPr/>
        </p:nvPicPr>
        <p:blipFill rotWithShape="1">
          <a:blip r:embed="rId7">
            <a:extLst>
              <a:ext uri="{28A0092B-C50C-407E-A947-70E740481C1C}">
                <a14:useLocalDpi xmlns:a14="http://schemas.microsoft.com/office/drawing/2010/main" val="0"/>
              </a:ext>
            </a:extLst>
          </a:blip>
          <a:srcRect t="8020" b="13773"/>
          <a:stretch/>
        </p:blipFill>
        <p:spPr bwMode="auto">
          <a:xfrm>
            <a:off x="899592" y="3789040"/>
            <a:ext cx="7591425" cy="2808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4000" b="1" dirty="0" err="1"/>
              <a:t>Компотлар</a:t>
            </a:r>
            <a:r>
              <a:rPr lang="ru-RU" sz="4000" b="1" dirty="0" smtClean="0"/>
              <a:t>.</a:t>
            </a:r>
            <a:endParaRPr lang="ru-RU" sz="3800" dirty="0"/>
          </a:p>
        </p:txBody>
      </p:sp>
      <p:sp>
        <p:nvSpPr>
          <p:cNvPr id="327683" name="Rectangle 3"/>
          <p:cNvSpPr>
            <a:spLocks noGrp="1" noChangeArrowheads="1"/>
          </p:cNvSpPr>
          <p:nvPr>
            <p:ph type="body" sz="half" idx="1"/>
          </p:nvPr>
        </p:nvSpPr>
        <p:spPr/>
        <p:txBody>
          <a:bodyPr>
            <a:normAutofit lnSpcReduction="10000"/>
          </a:bodyPr>
          <a:lstStyle/>
          <a:p>
            <a:r>
              <a:rPr lang="ru-RU" sz="1800" dirty="0" err="1"/>
              <a:t>Бу</a:t>
            </a:r>
            <a:r>
              <a:rPr lang="ru-RU" sz="1800" dirty="0"/>
              <a:t> </a:t>
            </a:r>
            <a:r>
              <a:rPr lang="ru-RU" sz="1800" dirty="0" err="1"/>
              <a:t>турдаги</a:t>
            </a:r>
            <a:r>
              <a:rPr lang="ru-RU" sz="1800" dirty="0"/>
              <a:t> </a:t>
            </a:r>
            <a:r>
              <a:rPr lang="ru-RU" sz="1800" dirty="0" err="1"/>
              <a:t>махсулотлар</a:t>
            </a:r>
            <a:r>
              <a:rPr lang="ru-RU" sz="1800" dirty="0"/>
              <a:t> </a:t>
            </a:r>
            <a:r>
              <a:rPr lang="ru-RU" sz="1800" dirty="0" err="1"/>
              <a:t>деярлик</a:t>
            </a:r>
            <a:r>
              <a:rPr lang="ru-RU" sz="1800" dirty="0"/>
              <a:t> </a:t>
            </a:r>
            <a:r>
              <a:rPr lang="ru-RU" sz="1800" dirty="0" err="1"/>
              <a:t>хамма</a:t>
            </a:r>
            <a:r>
              <a:rPr lang="ru-RU" sz="1800" dirty="0"/>
              <a:t> </a:t>
            </a:r>
            <a:r>
              <a:rPr lang="ru-RU" sz="1800" dirty="0" err="1"/>
              <a:t>мева</a:t>
            </a:r>
            <a:r>
              <a:rPr lang="ru-RU" sz="1800" dirty="0"/>
              <a:t> </a:t>
            </a:r>
            <a:r>
              <a:rPr lang="ru-RU" sz="1800" dirty="0" err="1"/>
              <a:t>ва</a:t>
            </a:r>
            <a:r>
              <a:rPr lang="ru-RU" sz="1800" dirty="0"/>
              <a:t> </a:t>
            </a:r>
            <a:r>
              <a:rPr lang="ru-RU" sz="1800" dirty="0" err="1"/>
              <a:t>резавор-мевалардан</a:t>
            </a:r>
            <a:r>
              <a:rPr lang="ru-RU" sz="1800" dirty="0"/>
              <a:t> </a:t>
            </a:r>
            <a:r>
              <a:rPr lang="ru-RU" sz="1800" dirty="0" err="1"/>
              <a:t>тайёрланиб</a:t>
            </a:r>
            <a:r>
              <a:rPr lang="ru-RU" sz="1800" dirty="0"/>
              <a:t>, </a:t>
            </a:r>
            <a:r>
              <a:rPr lang="ru-RU" sz="1800" dirty="0" err="1"/>
              <a:t>ассортименти</a:t>
            </a:r>
            <a:r>
              <a:rPr lang="ru-RU" sz="1800" dirty="0"/>
              <a:t> </a:t>
            </a:r>
            <a:r>
              <a:rPr lang="ru-RU" sz="1800" dirty="0" err="1"/>
              <a:t>хилма-хилдир</a:t>
            </a:r>
            <a:r>
              <a:rPr lang="ru-RU" sz="1800" dirty="0"/>
              <a:t>. </a:t>
            </a:r>
            <a:r>
              <a:rPr lang="ru-RU" sz="1800" dirty="0" err="1"/>
              <a:t>Компотлар</a:t>
            </a:r>
            <a:r>
              <a:rPr lang="ru-RU" sz="1800" dirty="0"/>
              <a:t> </a:t>
            </a:r>
            <a:r>
              <a:rPr lang="ru-RU" sz="1800" dirty="0" err="1"/>
              <a:t>бир</a:t>
            </a:r>
            <a:r>
              <a:rPr lang="ru-RU" sz="1800" dirty="0"/>
              <a:t> </a:t>
            </a:r>
            <a:r>
              <a:rPr lang="ru-RU" sz="1800" dirty="0" err="1"/>
              <a:t>турли</a:t>
            </a:r>
            <a:r>
              <a:rPr lang="ru-RU" sz="1800" dirty="0"/>
              <a:t> </a:t>
            </a:r>
            <a:r>
              <a:rPr lang="ru-RU" sz="1800" dirty="0" err="1"/>
              <a:t>хом</a:t>
            </a:r>
            <a:r>
              <a:rPr lang="ru-RU" sz="1800" dirty="0"/>
              <a:t> </a:t>
            </a:r>
            <a:r>
              <a:rPr lang="ru-RU" sz="1800" dirty="0" err="1"/>
              <a:t>ашёдан</a:t>
            </a:r>
            <a:r>
              <a:rPr lang="ru-RU" sz="1800" dirty="0"/>
              <a:t> </a:t>
            </a:r>
            <a:r>
              <a:rPr lang="ru-RU" sz="1800" dirty="0" err="1"/>
              <a:t>ёки</a:t>
            </a:r>
            <a:r>
              <a:rPr lang="ru-RU" sz="1800" dirty="0"/>
              <a:t> </a:t>
            </a:r>
            <a:r>
              <a:rPr lang="ru-RU" sz="1800" dirty="0" err="1"/>
              <a:t>бир</a:t>
            </a:r>
            <a:r>
              <a:rPr lang="ru-RU" sz="1800" dirty="0"/>
              <a:t> </a:t>
            </a:r>
            <a:r>
              <a:rPr lang="ru-RU" sz="1800" dirty="0" err="1"/>
              <a:t>неча</a:t>
            </a:r>
            <a:r>
              <a:rPr lang="ru-RU" sz="1800" dirty="0"/>
              <a:t> тур </a:t>
            </a:r>
            <a:r>
              <a:rPr lang="ru-RU" sz="1800" dirty="0" err="1"/>
              <a:t>мевалар</a:t>
            </a:r>
            <a:r>
              <a:rPr lang="ru-RU" sz="1800" dirty="0"/>
              <a:t> </a:t>
            </a:r>
            <a:r>
              <a:rPr lang="ru-RU" sz="1800" dirty="0" err="1"/>
              <a:t>аралашмасидан</a:t>
            </a:r>
            <a:r>
              <a:rPr lang="ru-RU" sz="1800" dirty="0"/>
              <a:t> (ассорти) </a:t>
            </a:r>
            <a:r>
              <a:rPr lang="ru-RU" sz="1800" dirty="0" err="1"/>
              <a:t>тайёрланиши</a:t>
            </a:r>
            <a:r>
              <a:rPr lang="ru-RU" sz="1800" dirty="0"/>
              <a:t> </a:t>
            </a:r>
            <a:r>
              <a:rPr lang="ru-RU" sz="1800" dirty="0" err="1"/>
              <a:t>мумкин</a:t>
            </a:r>
            <a:r>
              <a:rPr lang="ru-RU" sz="1800" dirty="0"/>
              <a:t>.</a:t>
            </a:r>
          </a:p>
          <a:p>
            <a:r>
              <a:rPr lang="ru-RU" sz="1800" dirty="0"/>
              <a:t>Компот </a:t>
            </a:r>
            <a:r>
              <a:rPr lang="ru-RU" sz="1800" dirty="0" err="1"/>
              <a:t>тайёрлаш</a:t>
            </a:r>
            <a:r>
              <a:rPr lang="ru-RU" sz="1800" dirty="0"/>
              <a:t> </a:t>
            </a:r>
            <a:r>
              <a:rPr lang="ru-RU" sz="1800" dirty="0" err="1"/>
              <a:t>учун</a:t>
            </a:r>
            <a:r>
              <a:rPr lang="ru-RU" sz="1800" dirty="0"/>
              <a:t> </a:t>
            </a:r>
            <a:r>
              <a:rPr lang="ru-RU" sz="1800" dirty="0" err="1"/>
              <a:t>мева</a:t>
            </a:r>
            <a:r>
              <a:rPr lang="ru-RU" sz="1800" dirty="0"/>
              <a:t> </a:t>
            </a:r>
            <a:r>
              <a:rPr lang="ru-RU" sz="1800" dirty="0" err="1"/>
              <a:t>сараланади</a:t>
            </a:r>
            <a:r>
              <a:rPr lang="ru-RU" sz="1800" dirty="0"/>
              <a:t>, </a:t>
            </a:r>
            <a:r>
              <a:rPr lang="ru-RU" sz="1800" dirty="0" err="1"/>
              <a:t>ювилади</a:t>
            </a:r>
            <a:r>
              <a:rPr lang="ru-RU" sz="1800" dirty="0"/>
              <a:t>, </a:t>
            </a:r>
            <a:r>
              <a:rPr lang="ru-RU" sz="1800" dirty="0" err="1"/>
              <a:t>бланшировка</a:t>
            </a:r>
            <a:r>
              <a:rPr lang="ru-RU" sz="1800" dirty="0"/>
              <a:t> </a:t>
            </a:r>
            <a:r>
              <a:rPr lang="ru-RU" sz="1800" dirty="0" err="1"/>
              <a:t>килиниб</a:t>
            </a:r>
            <a:r>
              <a:rPr lang="ru-RU" sz="1800" dirty="0"/>
              <a:t> </a:t>
            </a:r>
            <a:r>
              <a:rPr lang="ru-RU" sz="1800" dirty="0" err="1"/>
              <a:t>банкаларга</a:t>
            </a:r>
            <a:r>
              <a:rPr lang="ru-RU" sz="1800" dirty="0"/>
              <a:t> </a:t>
            </a:r>
            <a:r>
              <a:rPr lang="ru-RU" sz="1800" dirty="0" err="1"/>
              <a:t>жойланади</a:t>
            </a:r>
            <a:r>
              <a:rPr lang="ru-RU" sz="1800" dirty="0"/>
              <a:t>, </a:t>
            </a:r>
            <a:r>
              <a:rPr lang="ru-RU" sz="1800" dirty="0" err="1"/>
              <a:t>устидан</a:t>
            </a:r>
            <a:r>
              <a:rPr lang="ru-RU" sz="1800" dirty="0"/>
              <a:t> </a:t>
            </a:r>
            <a:r>
              <a:rPr lang="ru-RU" sz="1800" dirty="0" err="1"/>
              <a:t>шакар</a:t>
            </a:r>
            <a:r>
              <a:rPr lang="ru-RU" sz="1800" dirty="0"/>
              <a:t> </a:t>
            </a:r>
            <a:r>
              <a:rPr lang="ru-RU" sz="1800" dirty="0" err="1"/>
              <a:t>киёми</a:t>
            </a:r>
            <a:r>
              <a:rPr lang="ru-RU" sz="1800" dirty="0"/>
              <a:t> </a:t>
            </a:r>
            <a:r>
              <a:rPr lang="ru-RU" sz="1800" dirty="0" err="1"/>
              <a:t>куйилиб</a:t>
            </a:r>
            <a:r>
              <a:rPr lang="ru-RU" sz="1800" dirty="0"/>
              <a:t>, стерилизация </a:t>
            </a:r>
            <a:r>
              <a:rPr lang="ru-RU" sz="1800" dirty="0" err="1"/>
              <a:t>килинади</a:t>
            </a:r>
            <a:r>
              <a:rPr lang="ru-RU" sz="1800" dirty="0"/>
              <a:t> </a:t>
            </a:r>
            <a:r>
              <a:rPr lang="ru-RU" sz="1800" dirty="0" err="1"/>
              <a:t>ва</a:t>
            </a:r>
            <a:r>
              <a:rPr lang="ru-RU" sz="1800" dirty="0"/>
              <a:t> </a:t>
            </a:r>
            <a:r>
              <a:rPr lang="ru-RU" sz="1800" dirty="0" err="1"/>
              <a:t>каттик</a:t>
            </a:r>
            <a:r>
              <a:rPr lang="ru-RU" sz="1800" dirty="0"/>
              <a:t>, </a:t>
            </a:r>
            <a:r>
              <a:rPr lang="ru-RU" sz="1800" dirty="0" err="1"/>
              <a:t>копкок</a:t>
            </a:r>
            <a:r>
              <a:rPr lang="ru-RU" sz="1800" dirty="0"/>
              <a:t> </a:t>
            </a:r>
            <a:r>
              <a:rPr lang="ru-RU" sz="1800" dirty="0" err="1"/>
              <a:t>билан</a:t>
            </a:r>
            <a:r>
              <a:rPr lang="ru-RU" sz="1800" dirty="0"/>
              <a:t> </a:t>
            </a:r>
            <a:r>
              <a:rPr lang="ru-RU" sz="1800" dirty="0" err="1"/>
              <a:t>ёпиб</a:t>
            </a:r>
            <a:r>
              <a:rPr lang="ru-RU" sz="1800" dirty="0"/>
              <a:t> </a:t>
            </a:r>
            <a:r>
              <a:rPr lang="ru-RU" sz="1800" dirty="0" err="1"/>
              <a:t>куйилади</a:t>
            </a:r>
            <a:r>
              <a:rPr lang="ru-RU" sz="1800" dirty="0"/>
              <a:t>.</a:t>
            </a:r>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9458" name="Picture 2" descr="Картинки по запросу компоты в банках стоково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14282"/>
            <a:ext cx="2155428" cy="2105172"/>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compot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606089"/>
            <a:ext cx="4232410" cy="32299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4000" b="1" dirty="0" err="1"/>
              <a:t>Мева-резавор</a:t>
            </a:r>
            <a:r>
              <a:rPr lang="ru-RU" sz="4000" b="1" dirty="0"/>
              <a:t> </a:t>
            </a:r>
            <a:r>
              <a:rPr lang="ru-RU" sz="4000" b="1" dirty="0" err="1"/>
              <a:t>мева</a:t>
            </a:r>
            <a:r>
              <a:rPr lang="ru-RU" sz="4000" b="1" dirty="0"/>
              <a:t> </a:t>
            </a:r>
            <a:r>
              <a:rPr lang="ru-RU" sz="4000" b="1" dirty="0" err="1"/>
              <a:t>пюреси</a:t>
            </a:r>
            <a:r>
              <a:rPr lang="ru-RU" sz="4000" b="1" dirty="0"/>
              <a:t>.</a:t>
            </a:r>
            <a:endParaRPr lang="ru-RU" sz="3800" dirty="0"/>
          </a:p>
        </p:txBody>
      </p:sp>
      <p:sp>
        <p:nvSpPr>
          <p:cNvPr id="327683" name="Rectangle 3"/>
          <p:cNvSpPr>
            <a:spLocks noGrp="1" noChangeArrowheads="1"/>
          </p:cNvSpPr>
          <p:nvPr>
            <p:ph type="body" sz="half" idx="1"/>
          </p:nvPr>
        </p:nvSpPr>
        <p:spPr/>
        <p:txBody>
          <a:bodyPr>
            <a:normAutofit/>
          </a:bodyPr>
          <a:lstStyle/>
          <a:p>
            <a:r>
              <a:rPr lang="ru-RU" sz="1800" dirty="0" err="1"/>
              <a:t>Деярли</a:t>
            </a:r>
            <a:r>
              <a:rPr lang="ru-RU" sz="1800" dirty="0"/>
              <a:t> </a:t>
            </a:r>
            <a:r>
              <a:rPr lang="ru-RU" sz="1800" dirty="0" err="1"/>
              <a:t>хамма</a:t>
            </a:r>
            <a:r>
              <a:rPr lang="ru-RU" sz="1800" dirty="0"/>
              <a:t> </a:t>
            </a:r>
            <a:r>
              <a:rPr lang="ru-RU" sz="1800" dirty="0" err="1"/>
              <a:t>мевалардан</a:t>
            </a:r>
            <a:r>
              <a:rPr lang="ru-RU" sz="1800" dirty="0"/>
              <a:t> </a:t>
            </a:r>
            <a:r>
              <a:rPr lang="ru-RU" sz="1800" dirty="0" err="1"/>
              <a:t>пюрелар</a:t>
            </a:r>
            <a:r>
              <a:rPr lang="ru-RU" sz="1800" dirty="0"/>
              <a:t> (</a:t>
            </a:r>
            <a:r>
              <a:rPr lang="ru-RU" sz="1800" dirty="0" err="1"/>
              <a:t>бутка</a:t>
            </a:r>
            <a:r>
              <a:rPr lang="ru-RU" sz="1800" dirty="0"/>
              <a:t>) </a:t>
            </a:r>
            <a:r>
              <a:rPr lang="ru-RU" sz="1800" dirty="0" err="1"/>
              <a:t>тайёрланади</a:t>
            </a:r>
            <a:r>
              <a:rPr lang="ru-RU" sz="1800" dirty="0"/>
              <a:t>. </a:t>
            </a:r>
            <a:r>
              <a:rPr lang="ru-RU" sz="1800" dirty="0" err="1"/>
              <a:t>Купинча</a:t>
            </a:r>
            <a:r>
              <a:rPr lang="ru-RU" sz="1800" dirty="0"/>
              <a:t> </a:t>
            </a:r>
            <a:r>
              <a:rPr lang="ru-RU" sz="1800" dirty="0" err="1"/>
              <a:t>олма</a:t>
            </a:r>
            <a:r>
              <a:rPr lang="ru-RU" sz="1800" dirty="0"/>
              <a:t>, </a:t>
            </a:r>
            <a:r>
              <a:rPr lang="ru-RU" sz="1800" dirty="0" err="1"/>
              <a:t>урик</a:t>
            </a:r>
            <a:r>
              <a:rPr lang="ru-RU" sz="1800" dirty="0"/>
              <a:t>, </a:t>
            </a:r>
            <a:r>
              <a:rPr lang="ru-RU" sz="1800" dirty="0" err="1"/>
              <a:t>олхури</a:t>
            </a:r>
            <a:r>
              <a:rPr lang="ru-RU" sz="1800" dirty="0"/>
              <a:t>, </a:t>
            </a:r>
            <a:r>
              <a:rPr lang="ru-RU" sz="1800" dirty="0" err="1"/>
              <a:t>шафтоли</a:t>
            </a:r>
            <a:r>
              <a:rPr lang="ru-RU" sz="1800" dirty="0"/>
              <a:t>, </a:t>
            </a:r>
            <a:r>
              <a:rPr lang="ru-RU" sz="1800" dirty="0" err="1"/>
              <a:t>олча</a:t>
            </a:r>
            <a:r>
              <a:rPr lang="ru-RU" sz="1800" dirty="0"/>
              <a:t>, нок </a:t>
            </a:r>
            <a:r>
              <a:rPr lang="ru-RU" sz="1800" dirty="0" err="1"/>
              <a:t>пюрелари</a:t>
            </a:r>
            <a:r>
              <a:rPr lang="ru-RU" sz="1800" dirty="0"/>
              <a:t> </a:t>
            </a:r>
            <a:r>
              <a:rPr lang="ru-RU" sz="1800" dirty="0" err="1"/>
              <a:t>тайёр­ланади</a:t>
            </a:r>
            <a:r>
              <a:rPr lang="ru-RU" sz="1800" dirty="0"/>
              <a:t>. </a:t>
            </a:r>
            <a:r>
              <a:rPr lang="ru-RU" sz="1800" dirty="0" err="1"/>
              <a:t>Пюрелар</a:t>
            </a:r>
            <a:r>
              <a:rPr lang="ru-RU" sz="1800" dirty="0"/>
              <a:t> </a:t>
            </a:r>
            <a:r>
              <a:rPr lang="ru-RU" sz="1800" dirty="0" err="1"/>
              <a:t>тайёрлашда</a:t>
            </a:r>
            <a:r>
              <a:rPr lang="ru-RU" sz="1800" dirty="0"/>
              <a:t> </a:t>
            </a:r>
            <a:r>
              <a:rPr lang="ru-RU" sz="1800" dirty="0" err="1"/>
              <a:t>мева</a:t>
            </a:r>
            <a:r>
              <a:rPr lang="ru-RU" sz="1800" dirty="0"/>
              <a:t> </a:t>
            </a:r>
            <a:r>
              <a:rPr lang="ru-RU" sz="1800" dirty="0" err="1"/>
              <a:t>этлари</a:t>
            </a:r>
            <a:r>
              <a:rPr lang="ru-RU" sz="1800" dirty="0"/>
              <a:t> </a:t>
            </a:r>
            <a:r>
              <a:rPr lang="ru-RU" sz="1800" dirty="0" err="1"/>
              <a:t>киргичлардан</a:t>
            </a:r>
            <a:r>
              <a:rPr lang="ru-RU" sz="1800" dirty="0"/>
              <a:t> </a:t>
            </a:r>
            <a:r>
              <a:rPr lang="ru-RU" sz="1800" dirty="0" err="1"/>
              <a:t>утказилиб</a:t>
            </a:r>
            <a:r>
              <a:rPr lang="ru-RU" sz="1800" dirty="0"/>
              <a:t> </a:t>
            </a:r>
            <a:r>
              <a:rPr lang="ru-RU" sz="1800" dirty="0" err="1"/>
              <a:t>бир</a:t>
            </a:r>
            <a:r>
              <a:rPr lang="ru-RU" sz="1800" dirty="0"/>
              <a:t> хил структура </a:t>
            </a:r>
            <a:r>
              <a:rPr lang="ru-RU" sz="1800" dirty="0" err="1"/>
              <a:t>берилади</a:t>
            </a:r>
            <a:r>
              <a:rPr lang="ru-RU" sz="1800" dirty="0"/>
              <a:t>. </a:t>
            </a:r>
            <a:r>
              <a:rPr lang="ru-RU" sz="1800" dirty="0" err="1"/>
              <a:t>Пюрелар</a:t>
            </a:r>
            <a:r>
              <a:rPr lang="ru-RU" sz="1800" dirty="0"/>
              <a:t> </a:t>
            </a:r>
            <a:r>
              <a:rPr lang="ru-RU" sz="1800" dirty="0" err="1"/>
              <a:t>таркибида</a:t>
            </a:r>
            <a:r>
              <a:rPr lang="ru-RU" sz="1800" dirty="0"/>
              <a:t> </a:t>
            </a:r>
            <a:r>
              <a:rPr lang="ru-RU" sz="1800" dirty="0" err="1"/>
              <a:t>курук</a:t>
            </a:r>
            <a:r>
              <a:rPr lang="ru-RU" sz="1800" dirty="0"/>
              <a:t> </a:t>
            </a:r>
            <a:r>
              <a:rPr lang="ru-RU" sz="1800" dirty="0" err="1"/>
              <a:t>модда</a:t>
            </a:r>
            <a:r>
              <a:rPr lang="ru-RU" sz="1800" dirty="0"/>
              <a:t> </a:t>
            </a:r>
            <a:r>
              <a:rPr lang="ru-RU" sz="1800" dirty="0" err="1"/>
              <a:t>микдори</a:t>
            </a:r>
            <a:r>
              <a:rPr lang="ru-RU" sz="1800" dirty="0"/>
              <a:t> 7—13% ни </a:t>
            </a:r>
            <a:r>
              <a:rPr lang="ru-RU" sz="1800" dirty="0" err="1"/>
              <a:t>ташкил</a:t>
            </a:r>
            <a:r>
              <a:rPr lang="ru-RU" sz="1800" dirty="0"/>
              <a:t> </a:t>
            </a:r>
            <a:r>
              <a:rPr lang="ru-RU" sz="1800" dirty="0" err="1"/>
              <a:t>этади</a:t>
            </a:r>
            <a:r>
              <a:rPr lang="ru-RU" sz="1800" dirty="0"/>
              <a:t>.</a:t>
            </a:r>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0482" name="Picture 2" descr="Картинки по запросу фруктовые пюре"/>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2313"/>
          <a:stretch/>
        </p:blipFill>
        <p:spPr bwMode="auto">
          <a:xfrm>
            <a:off x="4524890" y="3230125"/>
            <a:ext cx="3566542" cy="2789675"/>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303236"/>
            <a:ext cx="3595632" cy="2397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8077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4000" b="1" dirty="0" err="1"/>
              <a:t>Пасталар</a:t>
            </a:r>
            <a:r>
              <a:rPr lang="ru-RU" sz="4000" b="1" dirty="0"/>
              <a:t>.</a:t>
            </a:r>
            <a:endParaRPr lang="ru-RU" sz="3800" dirty="0"/>
          </a:p>
        </p:txBody>
      </p:sp>
      <p:sp>
        <p:nvSpPr>
          <p:cNvPr id="327683" name="Rectangle 3"/>
          <p:cNvSpPr>
            <a:spLocks noGrp="1" noChangeArrowheads="1"/>
          </p:cNvSpPr>
          <p:nvPr>
            <p:ph type="body" sz="half" idx="1"/>
          </p:nvPr>
        </p:nvSpPr>
        <p:spPr>
          <a:xfrm>
            <a:off x="609600" y="1600200"/>
            <a:ext cx="7778824" cy="4419600"/>
          </a:xfrm>
        </p:spPr>
        <p:txBody>
          <a:bodyPr>
            <a:normAutofit/>
          </a:bodyPr>
          <a:lstStyle/>
          <a:p>
            <a:r>
              <a:rPr lang="ru-RU" sz="2000" dirty="0" err="1"/>
              <a:t>Бу</a:t>
            </a:r>
            <a:r>
              <a:rPr lang="ru-RU" sz="2000" dirty="0"/>
              <a:t> </a:t>
            </a:r>
            <a:r>
              <a:rPr lang="ru-RU" sz="2000" dirty="0" err="1"/>
              <a:t>махсулот</a:t>
            </a:r>
            <a:r>
              <a:rPr lang="ru-RU" sz="2000" dirty="0"/>
              <a:t> </a:t>
            </a:r>
            <a:r>
              <a:rPr lang="ru-RU" sz="2000" dirty="0" err="1"/>
              <a:t>мева</a:t>
            </a:r>
            <a:r>
              <a:rPr lang="ru-RU" sz="2000" dirty="0"/>
              <a:t> </a:t>
            </a:r>
            <a:r>
              <a:rPr lang="ru-RU" sz="2000" dirty="0" err="1"/>
              <a:t>пюреларини</a:t>
            </a:r>
            <a:r>
              <a:rPr lang="ru-RU" sz="2000" dirty="0"/>
              <a:t> </a:t>
            </a:r>
            <a:r>
              <a:rPr lang="ru-RU" sz="2000" dirty="0" err="1"/>
              <a:t>уларнинг</a:t>
            </a:r>
            <a:r>
              <a:rPr lang="ru-RU" sz="2000" dirty="0"/>
              <a:t> </a:t>
            </a:r>
            <a:r>
              <a:rPr lang="ru-RU" sz="2000" dirty="0" err="1"/>
              <a:t>таркибидаги</a:t>
            </a:r>
            <a:r>
              <a:rPr lang="ru-RU" sz="2000" dirty="0"/>
              <a:t> </a:t>
            </a:r>
            <a:r>
              <a:rPr lang="ru-RU" sz="2000" dirty="0" err="1"/>
              <a:t>курук</a:t>
            </a:r>
            <a:r>
              <a:rPr lang="ru-RU" sz="2000" dirty="0"/>
              <a:t> </a:t>
            </a:r>
            <a:r>
              <a:rPr lang="ru-RU" sz="2000" dirty="0" err="1"/>
              <a:t>моддаси</a:t>
            </a:r>
            <a:r>
              <a:rPr lang="ru-RU" sz="2000" dirty="0"/>
              <a:t> 25 </a:t>
            </a:r>
            <a:r>
              <a:rPr lang="ru-RU" sz="2000" dirty="0" err="1"/>
              <a:t>ва</a:t>
            </a:r>
            <a:r>
              <a:rPr lang="ru-RU" sz="2000" dirty="0"/>
              <a:t> 30% </a:t>
            </a:r>
            <a:r>
              <a:rPr lang="ru-RU" sz="2000" dirty="0" err="1"/>
              <a:t>гача</a:t>
            </a:r>
            <a:r>
              <a:rPr lang="ru-RU" sz="2000" dirty="0"/>
              <a:t> </a:t>
            </a:r>
            <a:r>
              <a:rPr lang="ru-RU" sz="2000" dirty="0" err="1"/>
              <a:t>келгунча</a:t>
            </a:r>
            <a:r>
              <a:rPr lang="ru-RU" sz="2000" dirty="0"/>
              <a:t> вакуум </a:t>
            </a:r>
            <a:r>
              <a:rPr lang="ru-RU" sz="2000" dirty="0" err="1"/>
              <a:t>аппаратларда</a:t>
            </a:r>
            <a:r>
              <a:rPr lang="ru-RU" sz="2000" dirty="0"/>
              <a:t> </a:t>
            </a:r>
            <a:r>
              <a:rPr lang="ru-RU" sz="2000" dirty="0" err="1"/>
              <a:t>куюлтириш</a:t>
            </a:r>
            <a:r>
              <a:rPr lang="ru-RU" sz="2000" dirty="0"/>
              <a:t> </a:t>
            </a:r>
            <a:r>
              <a:rPr lang="ru-RU" sz="2000" dirty="0" err="1"/>
              <a:t>йули</a:t>
            </a:r>
            <a:r>
              <a:rPr lang="ru-RU" sz="2000" dirty="0"/>
              <a:t> </a:t>
            </a:r>
            <a:r>
              <a:rPr lang="ru-RU" sz="2000" dirty="0" err="1"/>
              <a:t>билан</a:t>
            </a:r>
            <a:r>
              <a:rPr lang="ru-RU" sz="2000" dirty="0"/>
              <a:t> </a:t>
            </a:r>
            <a:r>
              <a:rPr lang="ru-RU" sz="2000" dirty="0" err="1"/>
              <a:t>олинади</a:t>
            </a:r>
            <a:r>
              <a:rPr lang="ru-RU" sz="2000" dirty="0"/>
              <a:t>.</a:t>
            </a:r>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1506" name="Picture 2" descr="Картинки по запросу фруктовые па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025" y="3237235"/>
            <a:ext cx="4176464" cy="2533651"/>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l="50117"/>
          <a:stretch/>
        </p:blipFill>
        <p:spPr bwMode="auto">
          <a:xfrm>
            <a:off x="4932040" y="3075310"/>
            <a:ext cx="3867621" cy="269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9272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4000" b="1" dirty="0" err="1"/>
              <a:t>Мева</a:t>
            </a:r>
            <a:r>
              <a:rPr lang="ru-RU" sz="4000" b="1" dirty="0"/>
              <a:t> </a:t>
            </a:r>
            <a:r>
              <a:rPr lang="ru-RU" sz="4000" b="1" dirty="0" err="1"/>
              <a:t>соуслари</a:t>
            </a:r>
            <a:r>
              <a:rPr lang="ru-RU" sz="4000" b="1" dirty="0"/>
              <a:t>.</a:t>
            </a:r>
            <a:endParaRPr lang="ru-RU" sz="3800" dirty="0"/>
          </a:p>
        </p:txBody>
      </p:sp>
      <p:sp>
        <p:nvSpPr>
          <p:cNvPr id="327683" name="Rectangle 3"/>
          <p:cNvSpPr>
            <a:spLocks noGrp="1" noChangeArrowheads="1"/>
          </p:cNvSpPr>
          <p:nvPr>
            <p:ph type="body" sz="half" idx="1"/>
          </p:nvPr>
        </p:nvSpPr>
        <p:spPr>
          <a:xfrm>
            <a:off x="609600" y="1600200"/>
            <a:ext cx="7778824" cy="4419600"/>
          </a:xfrm>
        </p:spPr>
        <p:txBody>
          <a:bodyPr>
            <a:normAutofit/>
          </a:bodyPr>
          <a:lstStyle/>
          <a:p>
            <a:r>
              <a:rPr lang="uz-Cyrl-UZ" sz="2000" dirty="0"/>
              <a:t>Қ</a:t>
            </a:r>
            <a:r>
              <a:rPr lang="ru-RU" sz="2000" dirty="0" err="1"/>
              <a:t>ир</a:t>
            </a:r>
            <a:r>
              <a:rPr lang="uz-Cyrl-UZ" sz="2000" dirty="0"/>
              <a:t>ғ</a:t>
            </a:r>
            <a:r>
              <a:rPr lang="ru-RU" sz="2000" dirty="0" err="1"/>
              <a:t>ичдан</a:t>
            </a:r>
            <a:r>
              <a:rPr lang="ru-RU" sz="2000" dirty="0"/>
              <a:t> </a:t>
            </a:r>
            <a:r>
              <a:rPr lang="uz-Cyrl-UZ" sz="2000" dirty="0"/>
              <a:t>ў</a:t>
            </a:r>
            <a:r>
              <a:rPr lang="ru-RU" sz="2000" dirty="0" err="1"/>
              <a:t>тказилган</a:t>
            </a:r>
            <a:r>
              <a:rPr lang="ru-RU" sz="2000" dirty="0"/>
              <a:t> </a:t>
            </a:r>
            <a:r>
              <a:rPr lang="ru-RU" sz="2000" dirty="0" err="1"/>
              <a:t>мева</a:t>
            </a:r>
            <a:r>
              <a:rPr lang="ru-RU" sz="2000" dirty="0"/>
              <a:t> </a:t>
            </a:r>
            <a:r>
              <a:rPr lang="ru-RU" sz="2000" dirty="0" err="1"/>
              <a:t>массасига</a:t>
            </a:r>
            <a:r>
              <a:rPr lang="ru-RU" sz="2000" dirty="0"/>
              <a:t> 10% </a:t>
            </a:r>
            <a:r>
              <a:rPr lang="ru-RU" sz="2000" dirty="0" err="1"/>
              <a:t>гача</a:t>
            </a:r>
            <a:r>
              <a:rPr lang="ru-RU" sz="2000" dirty="0"/>
              <a:t> </a:t>
            </a:r>
            <a:r>
              <a:rPr lang="ru-RU" sz="2000" dirty="0" err="1"/>
              <a:t>шакар</a:t>
            </a:r>
            <a:r>
              <a:rPr lang="ru-RU" sz="2000" dirty="0"/>
              <a:t> </a:t>
            </a:r>
            <a:r>
              <a:rPr lang="ru-RU" sz="2000" dirty="0" err="1"/>
              <a:t>кушиб</a:t>
            </a:r>
            <a:r>
              <a:rPr lang="ru-RU" sz="2000" dirty="0"/>
              <a:t>, </a:t>
            </a:r>
            <a:r>
              <a:rPr lang="ru-RU" sz="2000" dirty="0" err="1"/>
              <a:t>курук</a:t>
            </a:r>
            <a:r>
              <a:rPr lang="ru-RU" sz="2000" dirty="0"/>
              <a:t> </a:t>
            </a:r>
            <a:r>
              <a:rPr lang="ru-RU" sz="2000" dirty="0" err="1"/>
              <a:t>моддаси</a:t>
            </a:r>
            <a:r>
              <a:rPr lang="ru-RU" sz="2000" dirty="0"/>
              <a:t> </a:t>
            </a:r>
            <a:r>
              <a:rPr lang="ru-RU" sz="2000" dirty="0" err="1"/>
              <a:t>камида</a:t>
            </a:r>
            <a:r>
              <a:rPr lang="ru-RU" sz="2000" dirty="0"/>
              <a:t> 21 </a:t>
            </a:r>
            <a:r>
              <a:rPr lang="ru-RU" sz="2000" dirty="0" err="1"/>
              <a:t>фоизга</a:t>
            </a:r>
            <a:r>
              <a:rPr lang="ru-RU" sz="2000" dirty="0"/>
              <a:t> </a:t>
            </a:r>
            <a:r>
              <a:rPr lang="ru-RU" sz="2000" dirty="0" err="1"/>
              <a:t>келгунча</a:t>
            </a:r>
            <a:r>
              <a:rPr lang="ru-RU" sz="2000" dirty="0"/>
              <a:t> </a:t>
            </a:r>
            <a:r>
              <a:rPr lang="ru-RU" sz="2000" dirty="0" err="1"/>
              <a:t>куюлтириб</a:t>
            </a:r>
            <a:r>
              <a:rPr lang="ru-RU" sz="2000" dirty="0"/>
              <a:t> </a:t>
            </a:r>
            <a:r>
              <a:rPr lang="ru-RU" sz="2000" dirty="0" err="1"/>
              <a:t>соуслар</a:t>
            </a:r>
            <a:r>
              <a:rPr lang="ru-RU" sz="2000" dirty="0"/>
              <a:t> </a:t>
            </a:r>
            <a:r>
              <a:rPr lang="ru-RU" sz="2000" dirty="0" err="1"/>
              <a:t>олинади</a:t>
            </a:r>
            <a:r>
              <a:rPr lang="ru-RU" sz="2000" dirty="0"/>
              <a:t>. </a:t>
            </a:r>
            <a:r>
              <a:rPr lang="ru-RU" sz="2000" dirty="0" err="1"/>
              <a:t>Олма</a:t>
            </a:r>
            <a:r>
              <a:rPr lang="ru-RU" sz="2000" dirty="0"/>
              <a:t>, нок, </a:t>
            </a:r>
            <a:r>
              <a:rPr lang="ru-RU" sz="2000" dirty="0" err="1"/>
              <a:t>урик</a:t>
            </a:r>
            <a:r>
              <a:rPr lang="ru-RU" sz="2000" dirty="0"/>
              <a:t>, </a:t>
            </a:r>
            <a:r>
              <a:rPr lang="ru-RU" sz="2000" dirty="0" err="1"/>
              <a:t>бехи</a:t>
            </a:r>
            <a:r>
              <a:rPr lang="ru-RU" sz="2000" dirty="0"/>
              <a:t>, </a:t>
            </a:r>
            <a:r>
              <a:rPr lang="ru-RU" sz="2000" dirty="0" err="1"/>
              <a:t>шафтоли</a:t>
            </a:r>
            <a:r>
              <a:rPr lang="ru-RU" sz="2000" dirty="0"/>
              <a:t>, </a:t>
            </a:r>
            <a:r>
              <a:rPr lang="ru-RU" sz="2000" dirty="0" err="1"/>
              <a:t>олхурилардан</a:t>
            </a:r>
            <a:r>
              <a:rPr lang="ru-RU" sz="2000" dirty="0"/>
              <a:t> </a:t>
            </a:r>
            <a:r>
              <a:rPr lang="ru-RU" sz="2000" dirty="0" err="1"/>
              <a:t>соуслар</a:t>
            </a:r>
            <a:r>
              <a:rPr lang="ru-RU" sz="2000" dirty="0"/>
              <a:t> </a:t>
            </a:r>
            <a:r>
              <a:rPr lang="ru-RU" sz="2000" dirty="0" err="1"/>
              <a:t>оли­нади</a:t>
            </a:r>
            <a:r>
              <a:rPr lang="ru-RU" sz="2000" dirty="0"/>
              <a:t>. </a:t>
            </a:r>
            <a:r>
              <a:rPr lang="ru-RU" sz="2000" dirty="0" err="1"/>
              <a:t>Соуслар</a:t>
            </a:r>
            <a:r>
              <a:rPr lang="ru-RU" sz="2000" dirty="0"/>
              <a:t> </a:t>
            </a:r>
            <a:r>
              <a:rPr lang="ru-RU" sz="2000" dirty="0" err="1"/>
              <a:t>бир</a:t>
            </a:r>
            <a:r>
              <a:rPr lang="ru-RU" sz="2000" dirty="0"/>
              <a:t> хил </a:t>
            </a:r>
            <a:r>
              <a:rPr lang="ru-RU" sz="2000" dirty="0" err="1"/>
              <a:t>массадан</a:t>
            </a:r>
            <a:r>
              <a:rPr lang="ru-RU" sz="2000" dirty="0"/>
              <a:t> </a:t>
            </a:r>
            <a:r>
              <a:rPr lang="ru-RU" sz="2000" dirty="0" err="1"/>
              <a:t>иборат</a:t>
            </a:r>
            <a:r>
              <a:rPr lang="ru-RU" sz="2000" dirty="0"/>
              <a:t> </a:t>
            </a:r>
            <a:r>
              <a:rPr lang="ru-RU" sz="2000" dirty="0" err="1"/>
              <a:t>булиши</a:t>
            </a:r>
            <a:r>
              <a:rPr lang="ru-RU" sz="2000" dirty="0"/>
              <a:t> </a:t>
            </a:r>
            <a:r>
              <a:rPr lang="ru-RU" sz="2000" dirty="0" err="1"/>
              <a:t>ва</a:t>
            </a:r>
            <a:r>
              <a:rPr lang="ru-RU" sz="2000" dirty="0"/>
              <a:t> </a:t>
            </a:r>
            <a:r>
              <a:rPr lang="ru-RU" sz="2000" dirty="0" err="1"/>
              <a:t>таркибида</a:t>
            </a:r>
            <a:r>
              <a:rPr lang="ru-RU" sz="2000" dirty="0"/>
              <a:t> </a:t>
            </a:r>
            <a:r>
              <a:rPr lang="ru-RU" sz="2000" dirty="0" err="1"/>
              <a:t>мева</a:t>
            </a:r>
            <a:r>
              <a:rPr lang="ru-RU" sz="2000" dirty="0"/>
              <a:t> </a:t>
            </a:r>
            <a:r>
              <a:rPr lang="ru-RU" sz="2000" dirty="0" err="1"/>
              <a:t>пустлари</a:t>
            </a:r>
            <a:r>
              <a:rPr lang="ru-RU" sz="2000" dirty="0"/>
              <a:t>, </a:t>
            </a:r>
            <a:r>
              <a:rPr lang="ru-RU" sz="2000" dirty="0" err="1"/>
              <a:t>уруглар</a:t>
            </a:r>
            <a:r>
              <a:rPr lang="ru-RU" sz="2000" dirty="0"/>
              <a:t>, </a:t>
            </a:r>
            <a:r>
              <a:rPr lang="ru-RU" sz="2000" dirty="0" err="1"/>
              <a:t>данаклар</a:t>
            </a:r>
            <a:r>
              <a:rPr lang="ru-RU" sz="2000" dirty="0"/>
              <a:t> </a:t>
            </a:r>
            <a:r>
              <a:rPr lang="ru-RU" sz="2000" dirty="0" err="1"/>
              <a:t>аралашиб</a:t>
            </a:r>
            <a:r>
              <a:rPr lang="ru-RU" sz="2000" dirty="0"/>
              <a:t> </a:t>
            </a:r>
            <a:r>
              <a:rPr lang="ru-RU" sz="2000" dirty="0" err="1"/>
              <a:t>колмаган</a:t>
            </a:r>
            <a:r>
              <a:rPr lang="ru-RU" sz="2000" dirty="0"/>
              <a:t> </a:t>
            </a:r>
            <a:r>
              <a:rPr lang="ru-RU" sz="2000" dirty="0" err="1"/>
              <a:t>булиши</a:t>
            </a:r>
            <a:r>
              <a:rPr lang="ru-RU" sz="2000" dirty="0"/>
              <a:t> </a:t>
            </a:r>
            <a:r>
              <a:rPr lang="ru-RU" sz="2000" dirty="0" err="1"/>
              <a:t>керак</a:t>
            </a:r>
            <a:endParaRPr lang="ru-RU" sz="2000" dirty="0"/>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253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7" y="3581529"/>
            <a:ext cx="4032448" cy="2438271"/>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Картинки по запросу фруктовые соус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002" y="3861048"/>
            <a:ext cx="3613388" cy="192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8255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3600" b="1" dirty="0" err="1"/>
              <a:t>Мева-резавор</a:t>
            </a:r>
            <a:r>
              <a:rPr lang="ru-RU" sz="3600" b="1" dirty="0"/>
              <a:t> </a:t>
            </a:r>
            <a:r>
              <a:rPr lang="ru-RU" sz="3600" b="1" dirty="0" err="1"/>
              <a:t>мева</a:t>
            </a:r>
            <a:r>
              <a:rPr lang="ru-RU" sz="3600" b="1" dirty="0"/>
              <a:t> </a:t>
            </a:r>
            <a:r>
              <a:rPr lang="ru-RU" sz="3600" b="1" dirty="0" err="1"/>
              <a:t>маринадлари</a:t>
            </a:r>
            <a:r>
              <a:rPr lang="ru-RU" sz="3600" b="1" dirty="0"/>
              <a:t>.</a:t>
            </a:r>
            <a:endParaRPr lang="ru-RU" sz="3600" dirty="0"/>
          </a:p>
        </p:txBody>
      </p:sp>
      <p:sp>
        <p:nvSpPr>
          <p:cNvPr id="327683" name="Rectangle 3"/>
          <p:cNvSpPr>
            <a:spLocks noGrp="1" noChangeArrowheads="1"/>
          </p:cNvSpPr>
          <p:nvPr>
            <p:ph type="body" sz="half" idx="1"/>
          </p:nvPr>
        </p:nvSpPr>
        <p:spPr>
          <a:xfrm>
            <a:off x="609600" y="1600200"/>
            <a:ext cx="7778824" cy="4419600"/>
          </a:xfrm>
        </p:spPr>
        <p:txBody>
          <a:bodyPr>
            <a:normAutofit/>
          </a:bodyPr>
          <a:lstStyle/>
          <a:p>
            <a:r>
              <a:rPr lang="ru-RU" sz="2000" dirty="0" err="1"/>
              <a:t>Маринадлар</a:t>
            </a:r>
            <a:r>
              <a:rPr lang="ru-RU" sz="2000" dirty="0"/>
              <a:t> </a:t>
            </a:r>
            <a:r>
              <a:rPr lang="ru-RU" sz="2000" dirty="0" err="1"/>
              <a:t>олча</a:t>
            </a:r>
            <a:r>
              <a:rPr lang="ru-RU" sz="2000" dirty="0"/>
              <a:t>, </a:t>
            </a:r>
            <a:r>
              <a:rPr lang="ru-RU" sz="2000" dirty="0" err="1"/>
              <a:t>олхури</a:t>
            </a:r>
            <a:r>
              <a:rPr lang="ru-RU" sz="2000" dirty="0"/>
              <a:t>, </a:t>
            </a:r>
            <a:r>
              <a:rPr lang="ru-RU" sz="2000" dirty="0" err="1"/>
              <a:t>олма</a:t>
            </a:r>
            <a:r>
              <a:rPr lang="ru-RU" sz="2000" dirty="0"/>
              <a:t>, </a:t>
            </a:r>
            <a:r>
              <a:rPr lang="ru-RU" sz="2000" dirty="0" err="1"/>
              <a:t>узумдан</a:t>
            </a:r>
            <a:r>
              <a:rPr lang="ru-RU" sz="2000" dirty="0"/>
              <a:t> </a:t>
            </a:r>
            <a:r>
              <a:rPr lang="ru-RU" sz="2000" dirty="0" err="1"/>
              <a:t>тайёрланади</a:t>
            </a:r>
            <a:r>
              <a:rPr lang="ru-RU" sz="2000" dirty="0"/>
              <a:t>. </a:t>
            </a:r>
            <a:r>
              <a:rPr lang="ru-RU" sz="2000" dirty="0" err="1"/>
              <a:t>Маринадлар</a:t>
            </a:r>
            <a:r>
              <a:rPr lang="ru-RU" sz="2000" dirty="0"/>
              <a:t> </a:t>
            </a:r>
            <a:r>
              <a:rPr lang="ru-RU" sz="2000" dirty="0" err="1"/>
              <a:t>тар­кибида</a:t>
            </a:r>
            <a:r>
              <a:rPr lang="ru-RU" sz="2000" dirty="0"/>
              <a:t> </a:t>
            </a:r>
            <a:r>
              <a:rPr lang="ru-RU" sz="2000" dirty="0" err="1"/>
              <a:t>сирка</a:t>
            </a:r>
            <a:r>
              <a:rPr lang="ru-RU" sz="2000" dirty="0"/>
              <a:t> </a:t>
            </a:r>
            <a:r>
              <a:rPr lang="ru-RU" sz="2000" dirty="0" err="1"/>
              <a:t>кислотасининг</a:t>
            </a:r>
            <a:r>
              <a:rPr lang="ru-RU" sz="2000" dirty="0"/>
              <a:t> </a:t>
            </a:r>
            <a:r>
              <a:rPr lang="ru-RU" sz="2000" dirty="0" err="1"/>
              <a:t>микдорига</a:t>
            </a:r>
            <a:r>
              <a:rPr lang="ru-RU" sz="2000" dirty="0"/>
              <a:t> </a:t>
            </a:r>
            <a:r>
              <a:rPr lang="ru-RU" sz="2000" dirty="0" err="1"/>
              <a:t>караб</a:t>
            </a:r>
            <a:r>
              <a:rPr lang="ru-RU" sz="2000" dirty="0"/>
              <a:t> улар </a:t>
            </a:r>
            <a:r>
              <a:rPr lang="ru-RU" sz="2000" dirty="0" err="1"/>
              <a:t>кучсиз</a:t>
            </a:r>
            <a:r>
              <a:rPr lang="ru-RU" sz="2000" dirty="0"/>
              <a:t> </a:t>
            </a:r>
            <a:r>
              <a:rPr lang="ru-RU" sz="2000" dirty="0" err="1"/>
              <a:t>нордон</a:t>
            </a:r>
            <a:r>
              <a:rPr lang="ru-RU" sz="2000" dirty="0"/>
              <a:t> (0,2—0,6%) </a:t>
            </a:r>
            <a:r>
              <a:rPr lang="ru-RU" sz="2000" dirty="0" err="1"/>
              <a:t>ва</a:t>
            </a:r>
            <a:r>
              <a:rPr lang="ru-RU" sz="2000" dirty="0"/>
              <a:t> </a:t>
            </a:r>
            <a:r>
              <a:rPr lang="ru-RU" sz="2000" dirty="0" err="1"/>
              <a:t>нордон</a:t>
            </a:r>
            <a:r>
              <a:rPr lang="ru-RU" sz="2000" dirty="0"/>
              <a:t> (0,61—0,90%) </a:t>
            </a:r>
            <a:r>
              <a:rPr lang="ru-RU" sz="2000" dirty="0" err="1"/>
              <a:t>маринадларга</a:t>
            </a:r>
            <a:r>
              <a:rPr lang="ru-RU" sz="2000" dirty="0"/>
              <a:t> </a:t>
            </a:r>
            <a:r>
              <a:rPr lang="ru-RU" sz="2000" dirty="0" err="1"/>
              <a:t>булинади</a:t>
            </a:r>
            <a:r>
              <a:rPr lang="ru-RU" sz="2000" dirty="0"/>
              <a:t>. </a:t>
            </a:r>
            <a:r>
              <a:rPr lang="ru-RU" sz="2000" dirty="0" err="1"/>
              <a:t>Шунингдек</a:t>
            </a:r>
            <a:r>
              <a:rPr lang="ru-RU" sz="2000" dirty="0"/>
              <a:t>, </a:t>
            </a:r>
            <a:r>
              <a:rPr lang="ru-RU" sz="2000" dirty="0" err="1"/>
              <a:t>сараланган</a:t>
            </a:r>
            <a:r>
              <a:rPr lang="ru-RU" sz="2000" dirty="0"/>
              <a:t>, </a:t>
            </a:r>
            <a:r>
              <a:rPr lang="ru-RU" sz="2000" dirty="0" err="1"/>
              <a:t>юкрри</a:t>
            </a:r>
            <a:r>
              <a:rPr lang="ru-RU" sz="2000" dirty="0"/>
              <a:t> </a:t>
            </a:r>
            <a:r>
              <a:rPr lang="ru-RU" sz="2000" dirty="0" err="1"/>
              <a:t>сифатли</a:t>
            </a:r>
            <a:r>
              <a:rPr lang="ru-RU" sz="2000" dirty="0"/>
              <a:t> </a:t>
            </a:r>
            <a:r>
              <a:rPr lang="ru-RU" sz="2000" dirty="0" err="1"/>
              <a:t>мева</a:t>
            </a:r>
            <a:r>
              <a:rPr lang="ru-RU" sz="2000" dirty="0"/>
              <a:t> </a:t>
            </a:r>
            <a:r>
              <a:rPr lang="ru-RU" sz="2000" dirty="0" err="1"/>
              <a:t>ва</a:t>
            </a:r>
            <a:r>
              <a:rPr lang="ru-RU" sz="2000" dirty="0"/>
              <a:t> </a:t>
            </a:r>
            <a:r>
              <a:rPr lang="ru-RU" sz="2000" dirty="0" err="1"/>
              <a:t>резавор</a:t>
            </a:r>
            <a:r>
              <a:rPr lang="ru-RU" sz="2000" dirty="0"/>
              <a:t> </a:t>
            </a:r>
            <a:r>
              <a:rPr lang="ru-RU" sz="2000" dirty="0" err="1"/>
              <a:t>мевалардан</a:t>
            </a:r>
            <a:r>
              <a:rPr lang="ru-RU" sz="2000" dirty="0"/>
              <a:t> </a:t>
            </a:r>
            <a:r>
              <a:rPr lang="ru-RU" sz="2000" dirty="0" err="1"/>
              <a:t>махсус</a:t>
            </a:r>
            <a:r>
              <a:rPr lang="ru-RU" sz="2000" dirty="0"/>
              <a:t> рецептура </a:t>
            </a:r>
            <a:r>
              <a:rPr lang="ru-RU" sz="2000" dirty="0" err="1"/>
              <a:t>буйича</a:t>
            </a:r>
            <a:r>
              <a:rPr lang="ru-RU" sz="2000" dirty="0"/>
              <a:t> </a:t>
            </a:r>
            <a:r>
              <a:rPr lang="ru-RU" sz="2000" dirty="0" err="1"/>
              <a:t>болаларга</a:t>
            </a:r>
            <a:r>
              <a:rPr lang="ru-RU" sz="2000" dirty="0"/>
              <a:t> </a:t>
            </a:r>
            <a:r>
              <a:rPr lang="ru-RU" sz="2000" dirty="0" err="1"/>
              <a:t>мулжалланган</a:t>
            </a:r>
            <a:r>
              <a:rPr lang="ru-RU" sz="2000" dirty="0"/>
              <a:t> </a:t>
            </a:r>
            <a:r>
              <a:rPr lang="ru-RU" sz="2000" dirty="0" err="1"/>
              <a:t>ва</a:t>
            </a:r>
            <a:r>
              <a:rPr lang="ru-RU" sz="2000" dirty="0"/>
              <a:t> </a:t>
            </a:r>
            <a:r>
              <a:rPr lang="ru-RU" sz="2000" dirty="0" err="1"/>
              <a:t>пархез­боп</a:t>
            </a:r>
            <a:r>
              <a:rPr lang="ru-RU" sz="2000" dirty="0"/>
              <a:t> </a:t>
            </a:r>
            <a:r>
              <a:rPr lang="ru-RU" sz="2000" dirty="0" err="1"/>
              <a:t>мева</a:t>
            </a:r>
            <a:r>
              <a:rPr lang="ru-RU" sz="2000" dirty="0"/>
              <a:t> </a:t>
            </a:r>
            <a:r>
              <a:rPr lang="ru-RU" sz="2000" dirty="0" err="1"/>
              <a:t>консервалари</a:t>
            </a:r>
            <a:r>
              <a:rPr lang="ru-RU" sz="2000" dirty="0"/>
              <a:t> хам </a:t>
            </a:r>
            <a:r>
              <a:rPr lang="ru-RU" sz="2000" dirty="0" err="1"/>
              <a:t>тайёрланади</a:t>
            </a:r>
            <a:r>
              <a:rPr lang="ru-RU" sz="2000" dirty="0"/>
              <a:t>. </a:t>
            </a:r>
            <a:r>
              <a:rPr lang="ru-RU" sz="2000" dirty="0" err="1"/>
              <a:t>Бу</a:t>
            </a:r>
            <a:r>
              <a:rPr lang="ru-RU" sz="2000" dirty="0"/>
              <a:t> </a:t>
            </a:r>
            <a:r>
              <a:rPr lang="ru-RU" sz="2000" dirty="0" err="1"/>
              <a:t>махсулотларни</a:t>
            </a:r>
            <a:r>
              <a:rPr lang="ru-RU" sz="2000" dirty="0"/>
              <a:t> </a:t>
            </a:r>
            <a:r>
              <a:rPr lang="ru-RU" sz="2000" dirty="0" err="1"/>
              <a:t>олишда</a:t>
            </a:r>
            <a:r>
              <a:rPr lang="ru-RU" sz="2000" dirty="0"/>
              <a:t> </a:t>
            </a:r>
            <a:r>
              <a:rPr lang="ru-RU" sz="2000" dirty="0" err="1"/>
              <a:t>шакар</a:t>
            </a:r>
            <a:r>
              <a:rPr lang="ru-RU" sz="2000" dirty="0"/>
              <a:t> </a:t>
            </a:r>
            <a:r>
              <a:rPr lang="ru-RU" sz="2000" dirty="0" err="1"/>
              <a:t>урнига</a:t>
            </a:r>
            <a:r>
              <a:rPr lang="ru-RU" sz="2000" dirty="0"/>
              <a:t> ксилит </a:t>
            </a:r>
            <a:r>
              <a:rPr lang="ru-RU" sz="2000" dirty="0" err="1"/>
              <a:t>ва</a:t>
            </a:r>
            <a:r>
              <a:rPr lang="ru-RU" sz="2000" dirty="0"/>
              <a:t> </a:t>
            </a:r>
            <a:r>
              <a:rPr lang="ru-RU" sz="2000" dirty="0" err="1"/>
              <a:t>сорбитлар</a:t>
            </a:r>
            <a:r>
              <a:rPr lang="ru-RU" sz="2000" dirty="0"/>
              <a:t> </a:t>
            </a:r>
            <a:r>
              <a:rPr lang="ru-RU" sz="2000" dirty="0" err="1"/>
              <a:t>ишлатилади</a:t>
            </a:r>
            <a:r>
              <a:rPr lang="ru-RU" sz="2000" dirty="0"/>
              <a:t>.</a:t>
            </a:r>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3554" name="Picture 2" descr="Картинки по запросу фруктовые маринады"/>
          <p:cNvPicPr>
            <a:picLocks noChangeAspect="1" noChangeArrowheads="1"/>
          </p:cNvPicPr>
          <p:nvPr/>
        </p:nvPicPr>
        <p:blipFill rotWithShape="1">
          <a:blip r:embed="rId2">
            <a:extLst>
              <a:ext uri="{28A0092B-C50C-407E-A947-70E740481C1C}">
                <a14:useLocalDpi xmlns:a14="http://schemas.microsoft.com/office/drawing/2010/main" val="0"/>
              </a:ext>
            </a:extLst>
          </a:blip>
          <a:srcRect b="8436"/>
          <a:stretch/>
        </p:blipFill>
        <p:spPr bwMode="auto">
          <a:xfrm>
            <a:off x="5188320" y="4076054"/>
            <a:ext cx="3033971" cy="2253208"/>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Картинки по запросу фруктовые маринад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628" y="4148570"/>
            <a:ext cx="3456384" cy="2108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6699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116632"/>
            <a:ext cx="8229600" cy="719410"/>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r>
              <a:rPr lang="ru-RU" sz="2400" b="1" dirty="0" err="1"/>
              <a:t>Сабзавот</a:t>
            </a:r>
            <a:r>
              <a:rPr lang="ru-RU" sz="2400" b="1" dirty="0"/>
              <a:t> </a:t>
            </a:r>
            <a:r>
              <a:rPr lang="ru-RU" sz="2400" b="1" dirty="0" err="1"/>
              <a:t>ва</a:t>
            </a:r>
            <a:r>
              <a:rPr lang="ru-RU" sz="2400" b="1" dirty="0"/>
              <a:t> </a:t>
            </a:r>
            <a:r>
              <a:rPr lang="ru-RU" sz="2400" b="1" dirty="0" err="1"/>
              <a:t>мева</a:t>
            </a:r>
            <a:r>
              <a:rPr lang="ru-RU" sz="2400" b="1" dirty="0"/>
              <a:t> </a:t>
            </a:r>
            <a:r>
              <a:rPr lang="ru-RU" sz="2400" b="1" dirty="0" err="1"/>
              <a:t>консерваларини</a:t>
            </a:r>
            <a:r>
              <a:rPr lang="ru-RU" sz="2400" b="1" dirty="0"/>
              <a:t> </a:t>
            </a:r>
            <a:r>
              <a:rPr lang="ru-RU" sz="2400" b="1" dirty="0" err="1"/>
              <a:t>жойлаштириш</a:t>
            </a:r>
            <a:r>
              <a:rPr lang="ru-RU" sz="2400" b="1" dirty="0"/>
              <a:t>, </a:t>
            </a:r>
            <a:r>
              <a:rPr lang="ru-RU" sz="2400" b="1" dirty="0" err="1"/>
              <a:t>ва</a:t>
            </a:r>
            <a:r>
              <a:rPr lang="ru-RU" sz="2400" b="1" dirty="0"/>
              <a:t> </a:t>
            </a:r>
            <a:r>
              <a:rPr lang="ru-RU" sz="2400" b="1" dirty="0" err="1"/>
              <a:t>саклаш</a:t>
            </a:r>
            <a:r>
              <a:rPr lang="ru-RU" sz="2400" b="1" dirty="0"/>
              <a:t>.</a:t>
            </a:r>
            <a:endParaRPr lang="ru-RU" sz="2100" b="1" dirty="0" smtClean="0">
              <a:solidFill>
                <a:srgbClr val="FFFFFF"/>
              </a:solidFill>
            </a:endParaRPr>
          </a:p>
        </p:txBody>
      </p:sp>
      <p:sp>
        <p:nvSpPr>
          <p:cNvPr id="148482" name="Rectangle 3"/>
          <p:cNvSpPr>
            <a:spLocks noGrp="1" noChangeArrowheads="1"/>
          </p:cNvSpPr>
          <p:nvPr>
            <p:ph sz="quarter" idx="1"/>
          </p:nvPr>
        </p:nvSpPr>
        <p:spPr>
          <a:xfrm>
            <a:off x="3635896" y="836042"/>
            <a:ext cx="5292725" cy="5522912"/>
          </a:xfrm>
        </p:spPr>
        <p:txBody>
          <a:bodyPr/>
          <a:lstStyle/>
          <a:p>
            <a:r>
              <a:rPr lang="ru-RU" sz="2000" dirty="0" err="1"/>
              <a:t>Консервалар</a:t>
            </a:r>
            <a:r>
              <a:rPr lang="ru-RU" sz="2000" dirty="0"/>
              <a:t> </a:t>
            </a:r>
            <a:r>
              <a:rPr lang="ru-RU" sz="2000" dirty="0" err="1"/>
              <a:t>сигими</a:t>
            </a:r>
            <a:r>
              <a:rPr lang="ru-RU" sz="2000" dirty="0"/>
              <a:t> </a:t>
            </a:r>
            <a:r>
              <a:rPr lang="ru-RU" sz="2000" dirty="0" err="1"/>
              <a:t>хар</a:t>
            </a:r>
            <a:r>
              <a:rPr lang="ru-RU" sz="2000" dirty="0"/>
              <a:t> хил шиша </a:t>
            </a:r>
            <a:r>
              <a:rPr lang="ru-RU" sz="2000" dirty="0" err="1"/>
              <a:t>ёки</a:t>
            </a:r>
            <a:r>
              <a:rPr lang="ru-RU" sz="2000" dirty="0"/>
              <a:t> </a:t>
            </a:r>
            <a:r>
              <a:rPr lang="ru-RU" sz="2000" dirty="0" err="1"/>
              <a:t>тунука</a:t>
            </a:r>
            <a:r>
              <a:rPr lang="ru-RU" sz="2000" dirty="0"/>
              <a:t> </a:t>
            </a:r>
            <a:r>
              <a:rPr lang="ru-RU" sz="2000" dirty="0" err="1"/>
              <a:t>банкаларга</a:t>
            </a:r>
            <a:r>
              <a:rPr lang="ru-RU" sz="2000" dirty="0"/>
              <a:t> </a:t>
            </a:r>
            <a:r>
              <a:rPr lang="ru-RU" sz="2000" dirty="0" err="1"/>
              <a:t>солиб</a:t>
            </a:r>
            <a:r>
              <a:rPr lang="ru-RU" sz="2000" dirty="0"/>
              <a:t> </a:t>
            </a:r>
            <a:r>
              <a:rPr lang="ru-RU" sz="2000" dirty="0" err="1"/>
              <a:t>сакланади</a:t>
            </a:r>
            <a:r>
              <a:rPr lang="ru-RU" sz="2000" dirty="0"/>
              <a:t>. </a:t>
            </a:r>
            <a:r>
              <a:rPr lang="ru-RU" sz="2000" dirty="0" err="1"/>
              <a:t>Банканинг</a:t>
            </a:r>
            <a:r>
              <a:rPr lang="ru-RU" sz="2000" dirty="0"/>
              <a:t> </a:t>
            </a:r>
            <a:r>
              <a:rPr lang="ru-RU" sz="2000" dirty="0" err="1"/>
              <a:t>корпусига</a:t>
            </a:r>
            <a:r>
              <a:rPr lang="ru-RU" sz="2000" dirty="0"/>
              <a:t> </a:t>
            </a:r>
            <a:r>
              <a:rPr lang="ru-RU" sz="2000" dirty="0" err="1"/>
              <a:t>консерва</a:t>
            </a:r>
            <a:r>
              <a:rPr lang="ru-RU" sz="2000" dirty="0"/>
              <a:t> </a:t>
            </a:r>
            <a:r>
              <a:rPr lang="ru-RU" sz="2000" dirty="0" err="1"/>
              <a:t>махсулотини</a:t>
            </a:r>
            <a:r>
              <a:rPr lang="ru-RU" sz="2000" dirty="0"/>
              <a:t> </a:t>
            </a:r>
            <a:r>
              <a:rPr lang="ru-RU" sz="2000" dirty="0" err="1"/>
              <a:t>тавсифлайдиган</a:t>
            </a:r>
            <a:r>
              <a:rPr lang="ru-RU" sz="2000" dirty="0"/>
              <a:t> </a:t>
            </a:r>
            <a:r>
              <a:rPr lang="ru-RU" sz="2000" dirty="0" err="1"/>
              <a:t>маълумотлар</a:t>
            </a:r>
            <a:r>
              <a:rPr lang="ru-RU" sz="2000" dirty="0"/>
              <a:t> </a:t>
            </a:r>
            <a:r>
              <a:rPr lang="ru-RU" sz="2000" dirty="0" err="1"/>
              <a:t>ёзилган</a:t>
            </a:r>
            <a:r>
              <a:rPr lang="ru-RU" sz="2000" dirty="0"/>
              <a:t> </a:t>
            </a:r>
            <a:r>
              <a:rPr lang="ru-RU" sz="2000" dirty="0" err="1"/>
              <a:t>ёрлик</a:t>
            </a:r>
            <a:r>
              <a:rPr lang="ru-RU" sz="2000" dirty="0"/>
              <a:t> </a:t>
            </a:r>
            <a:r>
              <a:rPr lang="ru-RU" sz="2000" dirty="0" err="1"/>
              <a:t>елимланади</a:t>
            </a:r>
            <a:r>
              <a:rPr lang="ru-RU" sz="2000" dirty="0"/>
              <a:t>. Темир </a:t>
            </a:r>
            <a:r>
              <a:rPr lang="ru-RU" sz="2000" dirty="0" err="1"/>
              <a:t>банкаларнинг</a:t>
            </a:r>
            <a:r>
              <a:rPr lang="ru-RU" sz="2000" dirty="0"/>
              <a:t> </a:t>
            </a:r>
            <a:r>
              <a:rPr lang="ru-RU" sz="2000" dirty="0" err="1"/>
              <a:t>туби</a:t>
            </a:r>
            <a:r>
              <a:rPr lang="ru-RU" sz="2000" dirty="0"/>
              <a:t> </a:t>
            </a:r>
            <a:r>
              <a:rPr lang="ru-RU" sz="2000" dirty="0" err="1"/>
              <a:t>ва</a:t>
            </a:r>
            <a:r>
              <a:rPr lang="ru-RU" sz="2000" dirty="0"/>
              <a:t> </a:t>
            </a:r>
            <a:r>
              <a:rPr lang="ru-RU" sz="2000" dirty="0" err="1"/>
              <a:t>копкогига</a:t>
            </a:r>
            <a:r>
              <a:rPr lang="ru-RU" sz="2000" dirty="0"/>
              <a:t> </a:t>
            </a:r>
            <a:r>
              <a:rPr lang="ru-RU" sz="2000" dirty="0" err="1"/>
              <a:t>шартли</a:t>
            </a:r>
            <a:r>
              <a:rPr lang="ru-RU" sz="2000" dirty="0"/>
              <a:t> </a:t>
            </a:r>
            <a:r>
              <a:rPr lang="ru-RU" sz="2000" dirty="0" err="1"/>
              <a:t>белгилар</a:t>
            </a:r>
            <a:r>
              <a:rPr lang="ru-RU" sz="2000" dirty="0"/>
              <a:t> (</a:t>
            </a:r>
            <a:r>
              <a:rPr lang="ru-RU" sz="2000" dirty="0" err="1"/>
              <a:t>литографик</a:t>
            </a:r>
            <a:r>
              <a:rPr lang="ru-RU" sz="2000" dirty="0"/>
              <a:t> шифр) штамповка </a:t>
            </a:r>
            <a:r>
              <a:rPr lang="ru-RU" sz="2000" dirty="0" err="1"/>
              <a:t>килинади</a:t>
            </a:r>
            <a:r>
              <a:rPr lang="ru-RU" sz="2000" dirty="0"/>
              <a:t>. </a:t>
            </a:r>
            <a:r>
              <a:rPr lang="ru-RU" sz="2000" dirty="0" err="1"/>
              <a:t>Бу</a:t>
            </a:r>
            <a:r>
              <a:rPr lang="ru-RU" sz="2000" dirty="0"/>
              <a:t> </a:t>
            </a:r>
            <a:r>
              <a:rPr lang="ru-RU" sz="2000" dirty="0" err="1"/>
              <a:t>белгилар</a:t>
            </a:r>
            <a:r>
              <a:rPr lang="ru-RU" sz="2000" dirty="0"/>
              <a:t> </a:t>
            </a:r>
            <a:r>
              <a:rPr lang="ru-RU" sz="2000" dirty="0" err="1"/>
              <a:t>оркали</a:t>
            </a:r>
            <a:r>
              <a:rPr lang="ru-RU" sz="2000" dirty="0"/>
              <a:t> </a:t>
            </a:r>
            <a:r>
              <a:rPr lang="ru-RU" sz="2000" dirty="0" err="1"/>
              <a:t>консерва</a:t>
            </a:r>
            <a:r>
              <a:rPr lang="ru-RU" sz="2000" dirty="0"/>
              <a:t> </a:t>
            </a:r>
            <a:r>
              <a:rPr lang="ru-RU" sz="2000" dirty="0" err="1"/>
              <a:t>махсулотлари</a:t>
            </a:r>
            <a:r>
              <a:rPr lang="ru-RU" sz="2000" dirty="0"/>
              <a:t> </a:t>
            </a:r>
            <a:r>
              <a:rPr lang="ru-RU" sz="2000" dirty="0" err="1"/>
              <a:t>кайси</a:t>
            </a:r>
            <a:r>
              <a:rPr lang="ru-RU" sz="2000" dirty="0"/>
              <a:t> </a:t>
            </a:r>
            <a:r>
              <a:rPr lang="ru-RU" sz="2000" dirty="0" err="1"/>
              <a:t>давлатда</a:t>
            </a:r>
            <a:r>
              <a:rPr lang="ru-RU" sz="2000" dirty="0"/>
              <a:t>, </a:t>
            </a:r>
            <a:r>
              <a:rPr lang="ru-RU" sz="2000" dirty="0" err="1"/>
              <a:t>кайси</a:t>
            </a:r>
            <a:r>
              <a:rPr lang="ru-RU" sz="2000" dirty="0"/>
              <a:t> </a:t>
            </a:r>
            <a:r>
              <a:rPr lang="ru-RU" sz="2000" dirty="0" err="1"/>
              <a:t>корхона</a:t>
            </a:r>
            <a:r>
              <a:rPr lang="ru-RU" sz="2000" dirty="0"/>
              <a:t> </a:t>
            </a:r>
            <a:r>
              <a:rPr lang="ru-RU" sz="2000" dirty="0" err="1"/>
              <a:t>томонидан</a:t>
            </a:r>
            <a:r>
              <a:rPr lang="ru-RU" sz="2000" dirty="0"/>
              <a:t>, </a:t>
            </a:r>
            <a:r>
              <a:rPr lang="ru-RU" sz="2000" dirty="0" err="1"/>
              <a:t>кайси</a:t>
            </a:r>
            <a:r>
              <a:rPr lang="ru-RU" sz="2000" dirty="0"/>
              <a:t> </a:t>
            </a:r>
            <a:r>
              <a:rPr lang="ru-RU" sz="2000" dirty="0" err="1"/>
              <a:t>йилда</a:t>
            </a:r>
            <a:r>
              <a:rPr lang="ru-RU" sz="2000" dirty="0"/>
              <a:t> </a:t>
            </a:r>
            <a:r>
              <a:rPr lang="ru-RU" sz="2000" dirty="0" err="1"/>
              <a:t>ва</a:t>
            </a:r>
            <a:r>
              <a:rPr lang="ru-RU" sz="2000" dirty="0"/>
              <a:t> </a:t>
            </a:r>
            <a:r>
              <a:rPr lang="ru-RU" sz="2000" dirty="0" err="1"/>
              <a:t>ойларда</a:t>
            </a:r>
            <a:r>
              <a:rPr lang="ru-RU" sz="2000" dirty="0"/>
              <a:t> </a:t>
            </a:r>
            <a:r>
              <a:rPr lang="ru-RU" sz="2000" dirty="0" err="1"/>
              <a:t>ишлаб</a:t>
            </a:r>
            <a:r>
              <a:rPr lang="ru-RU" sz="2000" dirty="0"/>
              <a:t> </a:t>
            </a:r>
            <a:r>
              <a:rPr lang="ru-RU" sz="2000" dirty="0" err="1"/>
              <a:t>чикарилганлиги</a:t>
            </a:r>
            <a:r>
              <a:rPr lang="ru-RU" sz="2000" dirty="0"/>
              <a:t> </a:t>
            </a:r>
            <a:r>
              <a:rPr lang="ru-RU" sz="2000" dirty="0" err="1"/>
              <a:t>хакидаги</a:t>
            </a:r>
            <a:r>
              <a:rPr lang="ru-RU" sz="2000" dirty="0"/>
              <a:t> </a:t>
            </a:r>
            <a:r>
              <a:rPr lang="ru-RU" sz="2000" dirty="0" err="1"/>
              <a:t>маълумотларни</a:t>
            </a:r>
            <a:r>
              <a:rPr lang="ru-RU" sz="2000" dirty="0"/>
              <a:t> </a:t>
            </a:r>
            <a:r>
              <a:rPr lang="ru-RU" sz="2000" dirty="0" err="1"/>
              <a:t>олиш</a:t>
            </a:r>
            <a:r>
              <a:rPr lang="ru-RU" sz="2000" dirty="0"/>
              <a:t> </a:t>
            </a:r>
            <a:r>
              <a:rPr lang="ru-RU" sz="2000" dirty="0" err="1"/>
              <a:t>мумкин</a:t>
            </a:r>
            <a:r>
              <a:rPr lang="ru-RU" sz="2000" dirty="0"/>
              <a:t>.</a:t>
            </a:r>
          </a:p>
          <a:p>
            <a:r>
              <a:rPr lang="ru-RU" sz="2000" dirty="0" err="1"/>
              <a:t>Кейинги</a:t>
            </a:r>
            <a:r>
              <a:rPr lang="ru-RU" sz="2000" dirty="0"/>
              <a:t> </a:t>
            </a:r>
            <a:r>
              <a:rPr lang="ru-RU" sz="2000" dirty="0" err="1"/>
              <a:t>йилларда</a:t>
            </a:r>
            <a:r>
              <a:rPr lang="ru-RU" sz="2000" dirty="0"/>
              <a:t> </a:t>
            </a:r>
            <a:r>
              <a:rPr lang="ru-RU" sz="2000" dirty="0" err="1"/>
              <a:t>халк</a:t>
            </a:r>
            <a:r>
              <a:rPr lang="ru-RU" sz="2000" dirty="0"/>
              <a:t> </a:t>
            </a:r>
            <a:r>
              <a:rPr lang="ru-RU" sz="2000" dirty="0" err="1"/>
              <a:t>истеъмол</a:t>
            </a:r>
            <a:r>
              <a:rPr lang="ru-RU" sz="2000" dirty="0"/>
              <a:t> </a:t>
            </a:r>
            <a:r>
              <a:rPr lang="ru-RU" sz="2000" dirty="0" err="1"/>
              <a:t>товарларини</a:t>
            </a:r>
            <a:r>
              <a:rPr lang="ru-RU" sz="2000" dirty="0"/>
              <a:t> </a:t>
            </a:r>
            <a:r>
              <a:rPr lang="ru-RU" sz="2000" dirty="0" err="1"/>
              <a:t>тамгалашда</a:t>
            </a:r>
            <a:r>
              <a:rPr lang="ru-RU" sz="2000" dirty="0"/>
              <a:t> </a:t>
            </a:r>
            <a:r>
              <a:rPr lang="ru-RU" sz="2000" dirty="0" err="1"/>
              <a:t>штрихли</a:t>
            </a:r>
            <a:r>
              <a:rPr lang="ru-RU" sz="2000" dirty="0"/>
              <a:t> </a:t>
            </a:r>
            <a:r>
              <a:rPr lang="ru-RU" sz="2000" dirty="0" err="1"/>
              <a:t>кодлашга</a:t>
            </a:r>
            <a:r>
              <a:rPr lang="ru-RU" sz="2000" dirty="0"/>
              <a:t> </a:t>
            </a:r>
            <a:r>
              <a:rPr lang="ru-RU" sz="2000" dirty="0" err="1"/>
              <a:t>катта</a:t>
            </a:r>
            <a:r>
              <a:rPr lang="ru-RU" sz="2000" dirty="0"/>
              <a:t> </a:t>
            </a:r>
            <a:r>
              <a:rPr lang="ru-RU" sz="2000" dirty="0" err="1"/>
              <a:t>эътибор</a:t>
            </a:r>
            <a:r>
              <a:rPr lang="ru-RU" sz="2000" dirty="0"/>
              <a:t> </a:t>
            </a:r>
            <a:r>
              <a:rPr lang="ru-RU" sz="2000" dirty="0" err="1"/>
              <a:t>берилмокда</a:t>
            </a:r>
            <a:r>
              <a:rPr lang="ru-RU" sz="2000" dirty="0"/>
              <a:t>. </a:t>
            </a:r>
            <a:r>
              <a:rPr lang="ru-RU" sz="2000" dirty="0" err="1"/>
              <a:t>Ана</a:t>
            </a:r>
            <a:r>
              <a:rPr lang="ru-RU" sz="2000" dirty="0"/>
              <a:t> шу </a:t>
            </a:r>
            <a:r>
              <a:rPr lang="ru-RU" sz="2000" dirty="0" err="1"/>
              <a:t>кодлар</a:t>
            </a:r>
            <a:r>
              <a:rPr lang="ru-RU" sz="2000" dirty="0"/>
              <a:t> </a:t>
            </a:r>
            <a:r>
              <a:rPr lang="ru-RU" sz="2000" dirty="0" err="1"/>
              <a:t>оркали</a:t>
            </a:r>
            <a:r>
              <a:rPr lang="ru-RU" sz="2000" dirty="0"/>
              <a:t> хам </a:t>
            </a:r>
            <a:r>
              <a:rPr lang="ru-RU" sz="2000" dirty="0" err="1"/>
              <a:t>махсулот</a:t>
            </a:r>
            <a:r>
              <a:rPr lang="ru-RU" sz="2000" dirty="0"/>
              <a:t> </a:t>
            </a:r>
            <a:r>
              <a:rPr lang="ru-RU" sz="2000" dirty="0" err="1"/>
              <a:t>хакида</a:t>
            </a:r>
            <a:r>
              <a:rPr lang="ru-RU" sz="2000" dirty="0"/>
              <a:t> </a:t>
            </a:r>
            <a:r>
              <a:rPr lang="ru-RU" sz="2000" dirty="0" err="1"/>
              <a:t>атрофлича</a:t>
            </a:r>
            <a:r>
              <a:rPr lang="ru-RU" sz="2000" dirty="0"/>
              <a:t> </a:t>
            </a:r>
            <a:r>
              <a:rPr lang="ru-RU" sz="2000" dirty="0" err="1"/>
              <a:t>маълумотлар</a:t>
            </a:r>
            <a:r>
              <a:rPr lang="ru-RU" sz="2000" dirty="0"/>
              <a:t> </a:t>
            </a:r>
            <a:r>
              <a:rPr lang="ru-RU" sz="2000" dirty="0" err="1"/>
              <a:t>олиш</a:t>
            </a:r>
            <a:r>
              <a:rPr lang="ru-RU" sz="2000" dirty="0"/>
              <a:t> </a:t>
            </a:r>
            <a:r>
              <a:rPr lang="ru-RU" sz="2000" dirty="0" err="1"/>
              <a:t>мумкин</a:t>
            </a:r>
            <a:r>
              <a:rPr lang="ru-RU" sz="2000" dirty="0"/>
              <a:t> </a:t>
            </a:r>
            <a:r>
              <a:rPr lang="ru-RU" sz="2000" dirty="0" err="1"/>
              <a:t>булади</a:t>
            </a:r>
            <a:r>
              <a:rPr lang="ru-RU" sz="2000" dirty="0"/>
              <a:t>.</a:t>
            </a:r>
            <a:endParaRPr lang="ru-RU" sz="2000" dirty="0" smtClean="0"/>
          </a:p>
        </p:txBody>
      </p:sp>
      <p:pic>
        <p:nvPicPr>
          <p:cNvPr id="24578" name="Picture 2" descr="Картинки по запросу хранение консер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491" y="4188044"/>
            <a:ext cx="3429422" cy="1929690"/>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хранение консер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954" y="1124744"/>
            <a:ext cx="3518942" cy="2343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0231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p:txBody>
          <a:bodyPr/>
          <a:lstStyle/>
          <a:p>
            <a:r>
              <a:rPr lang="uz-Cyrl-UZ" sz="4000" b="1" i="1" dirty="0"/>
              <a:t>Қ</a:t>
            </a:r>
            <a:r>
              <a:rPr lang="ru-RU" sz="4000" b="1" i="1" dirty="0" err="1"/>
              <a:t>уритилган</a:t>
            </a:r>
            <a:r>
              <a:rPr lang="ru-RU" sz="4000" b="1" i="1" dirty="0"/>
              <a:t> </a:t>
            </a:r>
            <a:r>
              <a:rPr lang="ru-RU" sz="4000" b="1" i="1" dirty="0" err="1"/>
              <a:t>сабзавотлар</a:t>
            </a:r>
            <a:r>
              <a:rPr lang="ru-RU" sz="4000" b="1" i="1" dirty="0"/>
              <a:t> </a:t>
            </a:r>
            <a:r>
              <a:rPr lang="ru-RU" sz="4000" b="1" i="1" dirty="0" err="1"/>
              <a:t>ва</a:t>
            </a:r>
            <a:r>
              <a:rPr lang="ru-RU" sz="4000" b="1" i="1" dirty="0"/>
              <a:t> </a:t>
            </a:r>
            <a:r>
              <a:rPr lang="ru-RU" sz="4000" b="1" i="1" dirty="0" err="1"/>
              <a:t>мевалар</a:t>
            </a:r>
            <a:r>
              <a:rPr lang="ru-RU" sz="4000" b="1" i="1" dirty="0"/>
              <a:t>.</a:t>
            </a:r>
            <a:endParaRPr lang="ru-RU" sz="3800" dirty="0"/>
          </a:p>
        </p:txBody>
      </p:sp>
      <p:sp>
        <p:nvSpPr>
          <p:cNvPr id="326760" name="Line 104"/>
          <p:cNvSpPr>
            <a:spLocks noChangeShapeType="1"/>
          </p:cNvSpPr>
          <p:nvPr/>
        </p:nvSpPr>
        <p:spPr bwMode="auto">
          <a:xfrm>
            <a:off x="4941888" y="2209800"/>
            <a:ext cx="0" cy="0"/>
          </a:xfrm>
          <a:prstGeom prst="line">
            <a:avLst/>
          </a:prstGeom>
          <a:noFill/>
          <a:ln w="12700" cap="rnd">
            <a:solidFill>
              <a:srgbClr val="000000"/>
            </a:solidFill>
            <a:round/>
            <a:headEnd/>
            <a:tailEnd/>
          </a:ln>
          <a:effectLst/>
        </p:spPr>
        <p:txBody>
          <a:bodyPr/>
          <a:lstStyle/>
          <a:p>
            <a:endParaRPr lang="ru-RU"/>
          </a:p>
        </p:txBody>
      </p:sp>
      <p:sp>
        <p:nvSpPr>
          <p:cNvPr id="2" name="Прямоугольник 1"/>
          <p:cNvSpPr/>
          <p:nvPr/>
        </p:nvSpPr>
        <p:spPr>
          <a:xfrm>
            <a:off x="755576" y="1624732"/>
            <a:ext cx="7632848" cy="2554545"/>
          </a:xfrm>
          <a:prstGeom prst="rect">
            <a:avLst/>
          </a:prstGeom>
        </p:spPr>
        <p:txBody>
          <a:bodyPr wrap="square">
            <a:spAutoFit/>
          </a:bodyPr>
          <a:lstStyle/>
          <a:p>
            <a:pPr indent="457200" algn="just">
              <a:spcAft>
                <a:spcPts val="0"/>
              </a:spcAft>
            </a:pPr>
            <a:r>
              <a:rPr lang="ru-RU" sz="2000" dirty="0" err="1">
                <a:solidFill>
                  <a:srgbClr val="000000"/>
                </a:solidFill>
                <a:latin typeface="Times New Roman" panose="02020603050405020304" pitchFamily="18" charset="0"/>
                <a:ea typeface="Times New Roman" panose="02020603050405020304" pitchFamily="18" charset="0"/>
              </a:rPr>
              <a:t>Куритилганда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сабзавотлар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мевалардан</a:t>
            </a:r>
            <a:r>
              <a:rPr lang="ru-RU" sz="2000" dirty="0">
                <a:solidFill>
                  <a:srgbClr val="000000"/>
                </a:solidFill>
                <a:latin typeface="Times New Roman" panose="02020603050405020304" pitchFamily="18" charset="0"/>
                <a:ea typeface="Times New Roman" panose="02020603050405020304" pitchFamily="18" charset="0"/>
              </a:rPr>
              <a:t> куп </a:t>
            </a:r>
            <a:r>
              <a:rPr lang="ru-RU" sz="2000" dirty="0" err="1">
                <a:solidFill>
                  <a:srgbClr val="000000"/>
                </a:solidFill>
                <a:latin typeface="Times New Roman" panose="02020603050405020304" pitchFamily="18" charset="0"/>
                <a:ea typeface="Times New Roman" panose="02020603050405020304" pitchFamily="18" charset="0"/>
              </a:rPr>
              <a:t>микдордаги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эркин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сувлар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бугланиб</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чикиб</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кетади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натижада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биокимёвий</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жараёнлар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бориши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микроорганизмларнинг</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ривожланиши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деярли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тухтайди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Куритиш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энг</a:t>
            </a:r>
            <a:r>
              <a:rPr lang="ru-RU" sz="2000" dirty="0">
                <a:solidFill>
                  <a:srgbClr val="000000"/>
                </a:solidFill>
                <a:latin typeface="Times New Roman" panose="02020603050405020304" pitchFamily="18" charset="0"/>
                <a:ea typeface="Times New Roman" panose="02020603050405020304" pitchFamily="18" charset="0"/>
              </a:rPr>
              <a:t> куп </a:t>
            </a:r>
            <a:r>
              <a:rPr lang="ru-RU" sz="2000" dirty="0" err="1">
                <a:solidFill>
                  <a:srgbClr val="000000"/>
                </a:solidFill>
                <a:latin typeface="Times New Roman" panose="02020603050405020304" pitchFamily="18" charset="0"/>
                <a:ea typeface="Times New Roman" panose="02020603050405020304" pitchFamily="18" charset="0"/>
              </a:rPr>
              <a:t>таркалган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оддий</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кам</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харажатли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консервалаш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усулларидан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бири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хисобланади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Куритилган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сабзавот­лар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мевалар</a:t>
            </a:r>
            <a:r>
              <a:rPr lang="ru-RU" sz="2000" dirty="0">
                <a:solidFill>
                  <a:srgbClr val="000000"/>
                </a:solidFill>
                <a:latin typeface="Times New Roman" panose="02020603050405020304" pitchFamily="18" charset="0"/>
                <a:ea typeface="Times New Roman" panose="02020603050405020304" pitchFamily="18" charset="0"/>
              </a:rPr>
              <a:t> узок, </a:t>
            </a:r>
            <a:r>
              <a:rPr lang="ru-RU" sz="2000" dirty="0" err="1">
                <a:solidFill>
                  <a:srgbClr val="000000"/>
                </a:solidFill>
                <a:latin typeface="Times New Roman" panose="02020603050405020304" pitchFamily="18" charset="0"/>
                <a:ea typeface="Times New Roman" panose="02020603050405020304" pitchFamily="18" charset="0"/>
              </a:rPr>
              <a:t>сакланиш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хусусиятига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эга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булади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Шунингдек</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куритилган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сабзавотлар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меваларни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ташиш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хул</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мевалар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сабзавотларни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ташишга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караганда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бирмунча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самарали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хисобланади</a:t>
            </a:r>
            <a:r>
              <a:rPr lang="ru-RU" sz="2000" dirty="0">
                <a:solidFill>
                  <a:srgbClr val="000000"/>
                </a:solidFill>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pic>
        <p:nvPicPr>
          <p:cNvPr id="25602" name="Picture 2" descr="Картинки по запросу сушка плод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000" y="4248238"/>
            <a:ext cx="3417218" cy="2228878"/>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34463" y="4248238"/>
            <a:ext cx="3250704" cy="21652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Қ</a:t>
            </a:r>
            <a:r>
              <a:rPr lang="ru-RU" b="1" dirty="0" err="1" smtClean="0"/>
              <a:t>уритилган</a:t>
            </a:r>
            <a:r>
              <a:rPr lang="ru-RU" b="1" dirty="0" smtClean="0"/>
              <a:t> </a:t>
            </a:r>
            <a:r>
              <a:rPr lang="ru-RU" b="1" dirty="0" err="1"/>
              <a:t>сабзавотлар</a:t>
            </a:r>
            <a:r>
              <a:rPr lang="ru-RU" b="1" dirty="0"/>
              <a:t>.</a:t>
            </a:r>
            <a:endParaRPr lang="ru-RU" dirty="0"/>
          </a:p>
        </p:txBody>
      </p:sp>
      <p:sp>
        <p:nvSpPr>
          <p:cNvPr id="3" name="Объект 2"/>
          <p:cNvSpPr>
            <a:spLocks noGrp="1"/>
          </p:cNvSpPr>
          <p:nvPr>
            <p:ph idx="1"/>
          </p:nvPr>
        </p:nvSpPr>
        <p:spPr>
          <a:xfrm>
            <a:off x="0" y="1280381"/>
            <a:ext cx="8686800" cy="3084724"/>
          </a:xfrm>
        </p:spPr>
        <p:style>
          <a:lnRef idx="2">
            <a:schemeClr val="accent2"/>
          </a:lnRef>
          <a:fillRef idx="1">
            <a:schemeClr val="lt1"/>
          </a:fillRef>
          <a:effectRef idx="0">
            <a:schemeClr val="accent2"/>
          </a:effectRef>
          <a:fontRef idx="minor">
            <a:schemeClr val="dk1"/>
          </a:fontRef>
        </p:style>
        <p:txBody>
          <a:bodyPr/>
          <a:lstStyle/>
          <a:p>
            <a:pPr algn="just"/>
            <a:r>
              <a:rPr lang="ru-RU" sz="2000" dirty="0" err="1"/>
              <a:t>Сабзавотлардан</a:t>
            </a:r>
            <a:r>
              <a:rPr lang="ru-RU" sz="2000" dirty="0"/>
              <a:t> картошка, </a:t>
            </a:r>
            <a:r>
              <a:rPr lang="ru-RU" sz="2000" dirty="0" err="1"/>
              <a:t>сабзи</a:t>
            </a:r>
            <a:r>
              <a:rPr lang="ru-RU" sz="2000" dirty="0"/>
              <a:t>, </a:t>
            </a:r>
            <a:r>
              <a:rPr lang="ru-RU" sz="2000" dirty="0" err="1"/>
              <a:t>лавлаги</a:t>
            </a:r>
            <a:r>
              <a:rPr lang="ru-RU" sz="2000" dirty="0"/>
              <a:t>, </a:t>
            </a:r>
            <a:r>
              <a:rPr lang="ru-RU" sz="2000" dirty="0" err="1"/>
              <a:t>окбошли</a:t>
            </a:r>
            <a:r>
              <a:rPr lang="ru-RU" sz="2000" dirty="0"/>
              <a:t> карам, </a:t>
            </a:r>
            <a:r>
              <a:rPr lang="ru-RU" sz="2000" dirty="0" err="1"/>
              <a:t>пиёз</a:t>
            </a:r>
            <a:r>
              <a:rPr lang="ru-RU" sz="2000" dirty="0"/>
              <a:t>, </a:t>
            </a:r>
            <a:r>
              <a:rPr lang="ru-RU" sz="2000" dirty="0" err="1"/>
              <a:t>кукатлар</a:t>
            </a:r>
            <a:r>
              <a:rPr lang="ru-RU" sz="2000" dirty="0"/>
              <a:t> </a:t>
            </a:r>
            <a:r>
              <a:rPr lang="ru-RU" sz="2000" dirty="0" err="1"/>
              <a:t>ва</a:t>
            </a:r>
            <a:r>
              <a:rPr lang="ru-RU" sz="2000" dirty="0"/>
              <a:t> </a:t>
            </a:r>
            <a:r>
              <a:rPr lang="ru-RU" sz="2000" dirty="0" err="1"/>
              <a:t>бошка</a:t>
            </a:r>
            <a:r>
              <a:rPr lang="ru-RU" sz="2000" dirty="0"/>
              <a:t> </a:t>
            </a:r>
            <a:r>
              <a:rPr lang="ru-RU" sz="2000" dirty="0" err="1"/>
              <a:t>сабзавотлар</a:t>
            </a:r>
            <a:r>
              <a:rPr lang="ru-RU" sz="2000" dirty="0"/>
              <a:t> </a:t>
            </a:r>
            <a:r>
              <a:rPr lang="ru-RU" sz="2000" dirty="0" err="1"/>
              <a:t>куритилади</a:t>
            </a:r>
            <a:r>
              <a:rPr lang="ru-RU" sz="2000" dirty="0"/>
              <a:t>.</a:t>
            </a:r>
          </a:p>
          <a:p>
            <a:pPr algn="just"/>
            <a:r>
              <a:rPr lang="ru-RU" sz="2000" dirty="0" err="1"/>
              <a:t>Куритилган</a:t>
            </a:r>
            <a:r>
              <a:rPr lang="ru-RU" sz="2000" dirty="0"/>
              <a:t> картошка </a:t>
            </a:r>
            <a:r>
              <a:rPr lang="ru-RU" sz="2000" dirty="0" err="1"/>
              <a:t>хураки</a:t>
            </a:r>
            <a:r>
              <a:rPr lang="ru-RU" sz="2000" dirty="0"/>
              <a:t> картошка </a:t>
            </a:r>
            <a:r>
              <a:rPr lang="ru-RU" sz="2000" dirty="0" err="1"/>
              <a:t>навларидан</a:t>
            </a:r>
            <a:r>
              <a:rPr lang="ru-RU" sz="2000" dirty="0"/>
              <a:t> </a:t>
            </a:r>
            <a:r>
              <a:rPr lang="ru-RU" sz="2000" dirty="0" err="1"/>
              <a:t>олинади</a:t>
            </a:r>
            <a:r>
              <a:rPr lang="ru-RU" sz="2000" dirty="0"/>
              <a:t>. </a:t>
            </a:r>
            <a:r>
              <a:rPr lang="ru-RU" sz="2000" dirty="0" err="1"/>
              <a:t>Куритиш</a:t>
            </a:r>
            <a:r>
              <a:rPr lang="ru-RU" sz="2000" dirty="0"/>
              <a:t> </a:t>
            </a:r>
            <a:r>
              <a:rPr lang="ru-RU" sz="2000" dirty="0" err="1"/>
              <a:t>олдвдан</a:t>
            </a:r>
            <a:r>
              <a:rPr lang="ru-RU" sz="2000" dirty="0"/>
              <a:t> картошка </a:t>
            </a:r>
            <a:r>
              <a:rPr lang="ru-RU" sz="2000" dirty="0" err="1"/>
              <a:t>туганаклари</a:t>
            </a:r>
            <a:r>
              <a:rPr lang="ru-RU" sz="2000" dirty="0"/>
              <a:t> </a:t>
            </a:r>
            <a:r>
              <a:rPr lang="ru-RU" sz="2000" dirty="0" err="1"/>
              <a:t>юви-лади</a:t>
            </a:r>
            <a:r>
              <a:rPr lang="ru-RU" sz="2000" dirty="0"/>
              <a:t>, </a:t>
            </a:r>
            <a:r>
              <a:rPr lang="ru-RU" sz="2000" dirty="0" err="1"/>
              <a:t>пустлоги</a:t>
            </a:r>
            <a:r>
              <a:rPr lang="ru-RU" sz="2000" dirty="0"/>
              <a:t> </a:t>
            </a:r>
            <a:r>
              <a:rPr lang="ru-RU" sz="2000" dirty="0" err="1"/>
              <a:t>артилади</a:t>
            </a:r>
            <a:r>
              <a:rPr lang="ru-RU" sz="2000" dirty="0"/>
              <a:t>, </a:t>
            </a:r>
            <a:r>
              <a:rPr lang="ru-RU" sz="2000" dirty="0" err="1"/>
              <a:t>узунчок</a:t>
            </a:r>
            <a:r>
              <a:rPr lang="ru-RU" sz="2000" dirty="0"/>
              <a:t>, </a:t>
            </a:r>
            <a:r>
              <a:rPr lang="ru-RU" sz="2000" dirty="0" err="1"/>
              <a:t>паррак</a:t>
            </a:r>
            <a:r>
              <a:rPr lang="ru-RU" sz="2000" dirty="0"/>
              <a:t>, кубик </a:t>
            </a:r>
            <a:r>
              <a:rPr lang="ru-RU" sz="2000" dirty="0" err="1"/>
              <a:t>килиб</a:t>
            </a:r>
            <a:r>
              <a:rPr lang="ru-RU" sz="2000" dirty="0"/>
              <a:t> </a:t>
            </a:r>
            <a:r>
              <a:rPr lang="ru-RU" sz="2000" dirty="0" err="1"/>
              <a:t>тугралади</a:t>
            </a:r>
            <a:r>
              <a:rPr lang="ru-RU" sz="2000" dirty="0"/>
              <a:t>, </a:t>
            </a:r>
            <a:r>
              <a:rPr lang="ru-RU" sz="2000" dirty="0" err="1"/>
              <a:t>кейин</a:t>
            </a:r>
            <a:r>
              <a:rPr lang="ru-RU" sz="2000" dirty="0"/>
              <a:t> бут </a:t>
            </a:r>
            <a:r>
              <a:rPr lang="ru-RU" sz="2000" dirty="0" err="1"/>
              <a:t>билан</a:t>
            </a:r>
            <a:r>
              <a:rPr lang="ru-RU" sz="2000" dirty="0"/>
              <a:t> </a:t>
            </a:r>
            <a:r>
              <a:rPr lang="ru-RU" sz="2000" dirty="0" err="1"/>
              <a:t>ишлов</a:t>
            </a:r>
            <a:r>
              <a:rPr lang="ru-RU" sz="2000" dirty="0"/>
              <a:t> </a:t>
            </a:r>
            <a:r>
              <a:rPr lang="ru-RU" sz="2000" dirty="0" err="1"/>
              <a:t>берилиб</a:t>
            </a:r>
            <a:r>
              <a:rPr lang="ru-RU" sz="2000" dirty="0"/>
              <a:t> </a:t>
            </a:r>
            <a:r>
              <a:rPr lang="ru-RU" sz="2000" dirty="0" err="1"/>
              <a:t>совитилади</a:t>
            </a:r>
            <a:r>
              <a:rPr lang="ru-RU" sz="2000" dirty="0"/>
              <a:t> </a:t>
            </a:r>
            <a:r>
              <a:rPr lang="ru-RU" sz="2000" dirty="0" err="1"/>
              <a:t>ва</a:t>
            </a:r>
            <a:r>
              <a:rPr lang="ru-RU" sz="2000" dirty="0"/>
              <a:t> </a:t>
            </a:r>
            <a:r>
              <a:rPr lang="ru-RU" sz="2000" dirty="0" err="1"/>
              <a:t>таркибида</a:t>
            </a:r>
            <a:r>
              <a:rPr lang="ru-RU" sz="2000" dirty="0"/>
              <a:t> 12% </a:t>
            </a:r>
            <a:r>
              <a:rPr lang="ru-RU" sz="2000" dirty="0" err="1"/>
              <a:t>намлик</a:t>
            </a:r>
            <a:r>
              <a:rPr lang="ru-RU" sz="2000" dirty="0"/>
              <a:t> </a:t>
            </a:r>
            <a:r>
              <a:rPr lang="ru-RU" sz="2000" dirty="0" err="1"/>
              <a:t>колгунча</a:t>
            </a:r>
            <a:r>
              <a:rPr lang="ru-RU" sz="2000" dirty="0"/>
              <a:t> </a:t>
            </a:r>
            <a:r>
              <a:rPr lang="ru-RU" sz="2000" dirty="0" err="1"/>
              <a:t>махсус</a:t>
            </a:r>
            <a:r>
              <a:rPr lang="ru-RU" sz="2000" dirty="0"/>
              <a:t> </a:t>
            </a:r>
            <a:r>
              <a:rPr lang="ru-RU" sz="2000" dirty="0" err="1"/>
              <a:t>куритгичларда</a:t>
            </a:r>
            <a:r>
              <a:rPr lang="ru-RU" sz="2000" dirty="0"/>
              <a:t> 75—80С </a:t>
            </a:r>
            <a:r>
              <a:rPr lang="ru-RU" sz="2000" dirty="0" err="1"/>
              <a:t>хароратда</a:t>
            </a:r>
            <a:r>
              <a:rPr lang="ru-RU" sz="2000" dirty="0"/>
              <a:t> </a:t>
            </a:r>
            <a:r>
              <a:rPr lang="ru-RU" sz="2000" dirty="0" err="1"/>
              <a:t>куритилади</a:t>
            </a:r>
            <a:r>
              <a:rPr lang="ru-RU" sz="2000" dirty="0"/>
              <a:t>. Узок, </a:t>
            </a:r>
            <a:r>
              <a:rPr lang="ru-RU" sz="2000" dirty="0" err="1"/>
              <a:t>саклаш</a:t>
            </a:r>
            <a:r>
              <a:rPr lang="ru-RU" sz="2000" dirty="0"/>
              <a:t> </a:t>
            </a:r>
            <a:r>
              <a:rPr lang="ru-RU" sz="2000" dirty="0" err="1"/>
              <a:t>учун</a:t>
            </a:r>
            <a:r>
              <a:rPr lang="ru-RU" sz="2000" dirty="0"/>
              <a:t> </a:t>
            </a:r>
            <a:r>
              <a:rPr lang="ru-RU" sz="2000" dirty="0" err="1"/>
              <a:t>эса</a:t>
            </a:r>
            <a:r>
              <a:rPr lang="ru-RU" sz="2000" dirty="0"/>
              <a:t> </a:t>
            </a:r>
            <a:r>
              <a:rPr lang="ru-RU" sz="2000" dirty="0" err="1"/>
              <a:t>намлик</a:t>
            </a:r>
            <a:r>
              <a:rPr lang="ru-RU" sz="2000" dirty="0"/>
              <a:t> 5—6% </a:t>
            </a:r>
            <a:r>
              <a:rPr lang="ru-RU" sz="2000" dirty="0" err="1"/>
              <a:t>крлгунча</a:t>
            </a:r>
            <a:r>
              <a:rPr lang="ru-RU" sz="2000" dirty="0"/>
              <a:t> </a:t>
            </a:r>
            <a:r>
              <a:rPr lang="ru-RU" sz="2000" dirty="0" err="1"/>
              <a:t>куритилади</a:t>
            </a:r>
            <a:r>
              <a:rPr lang="ru-RU" sz="2000" dirty="0"/>
              <a:t>. </a:t>
            </a:r>
            <a:r>
              <a:rPr lang="ru-RU" sz="2000" dirty="0" err="1"/>
              <a:t>Сифатига</a:t>
            </a:r>
            <a:r>
              <a:rPr lang="ru-RU" sz="2000" dirty="0"/>
              <a:t> </a:t>
            </a:r>
            <a:r>
              <a:rPr lang="ru-RU" sz="2000" dirty="0" err="1"/>
              <a:t>караб</a:t>
            </a:r>
            <a:r>
              <a:rPr lang="ru-RU" sz="2000" dirty="0"/>
              <a:t> </a:t>
            </a:r>
            <a:r>
              <a:rPr lang="ru-RU" sz="2000" dirty="0" err="1"/>
              <a:t>куритилган</a:t>
            </a:r>
            <a:r>
              <a:rPr lang="ru-RU" sz="2000" dirty="0"/>
              <a:t> </a:t>
            </a:r>
            <a:r>
              <a:rPr lang="ru-RU" sz="2000" dirty="0" err="1"/>
              <a:t>картошкалар</a:t>
            </a:r>
            <a:r>
              <a:rPr lang="ru-RU" sz="2000" dirty="0"/>
              <a:t> </a:t>
            </a:r>
            <a:r>
              <a:rPr lang="ru-RU" sz="2000" dirty="0" err="1"/>
              <a:t>биринчи</a:t>
            </a:r>
            <a:r>
              <a:rPr lang="ru-RU" sz="2000" dirty="0"/>
              <a:t> </a:t>
            </a:r>
            <a:r>
              <a:rPr lang="ru-RU" sz="2000" dirty="0" err="1"/>
              <a:t>ва</a:t>
            </a:r>
            <a:r>
              <a:rPr lang="ru-RU" sz="2000" dirty="0"/>
              <a:t> </a:t>
            </a:r>
            <a:r>
              <a:rPr lang="ru-RU" sz="2000" dirty="0" err="1"/>
              <a:t>иккинчи</a:t>
            </a:r>
            <a:r>
              <a:rPr lang="ru-RU" sz="2000" dirty="0"/>
              <a:t> </a:t>
            </a:r>
            <a:r>
              <a:rPr lang="ru-RU" sz="2000" dirty="0" err="1"/>
              <a:t>навларга</a:t>
            </a:r>
            <a:r>
              <a:rPr lang="ru-RU" sz="2000" dirty="0"/>
              <a:t> </a:t>
            </a:r>
            <a:r>
              <a:rPr lang="ru-RU" sz="2000" dirty="0" err="1"/>
              <a:t>булинади</a:t>
            </a:r>
            <a:r>
              <a:rPr lang="ru-RU" sz="2000" dirty="0"/>
              <a:t>.</a:t>
            </a:r>
          </a:p>
          <a:p>
            <a:pPr algn="just"/>
            <a:endParaRPr lang="ru-RU" sz="2000" dirty="0"/>
          </a:p>
        </p:txBody>
      </p:sp>
      <p:pic>
        <p:nvPicPr>
          <p:cNvPr id="26626" name="Picture 2" descr="Картинки по запросу сушка плод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381" y="4345179"/>
            <a:ext cx="4087019" cy="2296284"/>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386020"/>
            <a:ext cx="3240360" cy="237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1064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Қ</a:t>
            </a:r>
            <a:r>
              <a:rPr lang="ru-RU" b="1" dirty="0" err="1" smtClean="0"/>
              <a:t>уритилган</a:t>
            </a:r>
            <a:r>
              <a:rPr lang="ru-RU" b="1" dirty="0" smtClean="0"/>
              <a:t> </a:t>
            </a:r>
            <a:r>
              <a:rPr lang="ru-RU" b="1" dirty="0" err="1" smtClean="0"/>
              <a:t>мевалар</a:t>
            </a:r>
            <a:r>
              <a:rPr lang="ru-RU" b="1" dirty="0" smtClean="0"/>
              <a:t>.</a:t>
            </a:r>
            <a:endParaRPr lang="ru-RU" dirty="0"/>
          </a:p>
        </p:txBody>
      </p:sp>
      <p:sp>
        <p:nvSpPr>
          <p:cNvPr id="3" name="Объект 2"/>
          <p:cNvSpPr>
            <a:spLocks noGrp="1"/>
          </p:cNvSpPr>
          <p:nvPr>
            <p:ph idx="1"/>
          </p:nvPr>
        </p:nvSpPr>
        <p:spPr>
          <a:xfrm>
            <a:off x="0" y="1280381"/>
            <a:ext cx="8686800" cy="2982058"/>
          </a:xfrm>
        </p:spPr>
        <p:style>
          <a:lnRef idx="2">
            <a:schemeClr val="accent2"/>
          </a:lnRef>
          <a:fillRef idx="1">
            <a:schemeClr val="lt1"/>
          </a:fillRef>
          <a:effectRef idx="0">
            <a:schemeClr val="accent2"/>
          </a:effectRef>
          <a:fontRef idx="minor">
            <a:schemeClr val="dk1"/>
          </a:fontRef>
        </p:style>
        <p:txBody>
          <a:bodyPr/>
          <a:lstStyle/>
          <a:p>
            <a:r>
              <a:rPr lang="ru-RU" sz="2000" dirty="0" err="1" smtClean="0"/>
              <a:t>Ўрик</a:t>
            </a:r>
            <a:r>
              <a:rPr lang="ru-RU" sz="2000" dirty="0"/>
              <a:t>, </a:t>
            </a:r>
            <a:r>
              <a:rPr lang="ru-RU" sz="2000" dirty="0" err="1"/>
              <a:t>олхури</a:t>
            </a:r>
            <a:r>
              <a:rPr lang="ru-RU" sz="2000" dirty="0"/>
              <a:t>, </a:t>
            </a:r>
            <a:r>
              <a:rPr lang="ru-RU" sz="2000" dirty="0" err="1"/>
              <a:t>олча</a:t>
            </a:r>
            <a:r>
              <a:rPr lang="ru-RU" sz="2000" dirty="0"/>
              <a:t>, </a:t>
            </a:r>
            <a:r>
              <a:rPr lang="ru-RU" sz="2000" dirty="0" err="1"/>
              <a:t>олма</a:t>
            </a:r>
            <a:r>
              <a:rPr lang="ru-RU" sz="2000" dirty="0"/>
              <a:t>, нок, </a:t>
            </a:r>
            <a:r>
              <a:rPr lang="ru-RU" sz="2000" dirty="0" err="1"/>
              <a:t>узум</a:t>
            </a:r>
            <a:r>
              <a:rPr lang="ru-RU" sz="2000" dirty="0"/>
              <a:t> </a:t>
            </a:r>
            <a:r>
              <a:rPr lang="ru-RU" sz="2000" dirty="0" err="1"/>
              <a:t>ва</a:t>
            </a:r>
            <a:r>
              <a:rPr lang="ru-RU" sz="2000" dirty="0"/>
              <a:t> </a:t>
            </a:r>
            <a:r>
              <a:rPr lang="ru-RU" sz="2000" dirty="0" err="1"/>
              <a:t>бошка</a:t>
            </a:r>
            <a:r>
              <a:rPr lang="ru-RU" sz="2000" dirty="0"/>
              <a:t> </a:t>
            </a:r>
            <a:r>
              <a:rPr lang="ru-RU" sz="2000" dirty="0" err="1"/>
              <a:t>мевалар</a:t>
            </a:r>
            <a:r>
              <a:rPr lang="ru-RU" sz="2000" dirty="0"/>
              <a:t> </a:t>
            </a:r>
            <a:r>
              <a:rPr lang="ru-RU" sz="2000" dirty="0" err="1"/>
              <a:t>куритилади</a:t>
            </a:r>
            <a:r>
              <a:rPr lang="ru-RU" sz="2000" dirty="0"/>
              <a:t>.</a:t>
            </a:r>
          </a:p>
          <a:p>
            <a:r>
              <a:rPr lang="ru-RU" sz="2000" dirty="0" err="1" smtClean="0"/>
              <a:t>Ўрикдан</a:t>
            </a:r>
            <a:r>
              <a:rPr lang="ru-RU" sz="2000" dirty="0" smtClean="0"/>
              <a:t> </a:t>
            </a:r>
            <a:r>
              <a:rPr lang="ru-RU" sz="2000" dirty="0" err="1"/>
              <a:t>туршак</a:t>
            </a:r>
            <a:r>
              <a:rPr lang="ru-RU" sz="2000" dirty="0"/>
              <a:t>, </a:t>
            </a:r>
            <a:r>
              <a:rPr lang="ru-RU" sz="2000" dirty="0" err="1"/>
              <a:t>кайса</a:t>
            </a:r>
            <a:r>
              <a:rPr lang="ru-RU" sz="2000" dirty="0"/>
              <a:t>, курага </a:t>
            </a:r>
            <a:r>
              <a:rPr lang="ru-RU" sz="2000" dirty="0" err="1"/>
              <a:t>сингари</a:t>
            </a:r>
            <a:r>
              <a:rPr lang="ru-RU" sz="2000" dirty="0"/>
              <a:t> </a:t>
            </a:r>
            <a:r>
              <a:rPr lang="ru-RU" sz="2000" dirty="0" err="1"/>
              <a:t>куритил­ган</a:t>
            </a:r>
            <a:r>
              <a:rPr lang="ru-RU" sz="2000" dirty="0"/>
              <a:t> </a:t>
            </a:r>
            <a:r>
              <a:rPr lang="ru-RU" sz="2000" dirty="0" err="1"/>
              <a:t>махрулотлар</a:t>
            </a:r>
            <a:r>
              <a:rPr lang="ru-RU" sz="2000" dirty="0"/>
              <a:t> </a:t>
            </a:r>
            <a:r>
              <a:rPr lang="ru-RU" sz="2000" dirty="0" err="1"/>
              <a:t>ишлаб</a:t>
            </a:r>
            <a:r>
              <a:rPr lang="ru-RU" sz="2000" dirty="0"/>
              <a:t> </a:t>
            </a:r>
            <a:r>
              <a:rPr lang="ru-RU" sz="2000" dirty="0" err="1"/>
              <a:t>чик,арилади</a:t>
            </a:r>
            <a:r>
              <a:rPr lang="ru-RU" sz="2000" dirty="0"/>
              <a:t>. </a:t>
            </a:r>
            <a:r>
              <a:rPr lang="ru-RU" sz="2000" dirty="0" err="1"/>
              <a:t>Куритилган</a:t>
            </a:r>
            <a:r>
              <a:rPr lang="ru-RU" sz="2000" dirty="0"/>
              <a:t> </a:t>
            </a:r>
            <a:r>
              <a:rPr lang="ru-RU" sz="2000" dirty="0" err="1"/>
              <a:t>махсулот</a:t>
            </a:r>
            <a:r>
              <a:rPr lang="ru-RU" sz="2000" dirty="0"/>
              <a:t> </a:t>
            </a:r>
            <a:r>
              <a:rPr lang="ru-RU" sz="2000" dirty="0" err="1"/>
              <a:t>ишлаб</a:t>
            </a:r>
            <a:r>
              <a:rPr lang="ru-RU" sz="2000" dirty="0"/>
              <a:t> </a:t>
            </a:r>
            <a:r>
              <a:rPr lang="ru-RU" sz="2000" dirty="0" err="1"/>
              <a:t>чикарищда</a:t>
            </a:r>
            <a:r>
              <a:rPr lang="ru-RU" sz="2000" dirty="0"/>
              <a:t> </a:t>
            </a:r>
            <a:r>
              <a:rPr lang="ru-RU" sz="2000" dirty="0" err="1"/>
              <a:t>асосан</a:t>
            </a:r>
            <a:r>
              <a:rPr lang="ru-RU" sz="2000" dirty="0"/>
              <a:t> </a:t>
            </a:r>
            <a:r>
              <a:rPr lang="ru-RU" sz="2000" dirty="0" err="1"/>
              <a:t>урикнинг</a:t>
            </a:r>
            <a:r>
              <a:rPr lang="ru-RU" sz="2000" dirty="0"/>
              <a:t> </a:t>
            </a:r>
            <a:r>
              <a:rPr lang="ru-RU" sz="2000" dirty="0" err="1"/>
              <a:t>туршакбоп</a:t>
            </a:r>
            <a:r>
              <a:rPr lang="ru-RU" sz="2000" dirty="0"/>
              <a:t> </a:t>
            </a:r>
            <a:r>
              <a:rPr lang="ru-RU" sz="2000" dirty="0" err="1"/>
              <a:t>нав-ларидан</a:t>
            </a:r>
            <a:r>
              <a:rPr lang="ru-RU" sz="2000" dirty="0"/>
              <a:t> </a:t>
            </a:r>
            <a:r>
              <a:rPr lang="ru-RU" sz="2000" dirty="0" err="1"/>
              <a:t>фойдаланилади</a:t>
            </a:r>
            <a:r>
              <a:rPr lang="ru-RU" sz="2000" dirty="0"/>
              <a:t>. </a:t>
            </a:r>
            <a:r>
              <a:rPr lang="ru-RU" sz="2000" dirty="0" err="1"/>
              <a:t>Республикамизда</a:t>
            </a:r>
            <a:r>
              <a:rPr lang="ru-RU" sz="2000" dirty="0"/>
              <a:t> </a:t>
            </a:r>
            <a:r>
              <a:rPr lang="ru-RU" sz="2000" dirty="0" err="1"/>
              <a:t>етиштириладиган</a:t>
            </a:r>
            <a:r>
              <a:rPr lang="ru-RU" sz="2000" dirty="0"/>
              <a:t> </a:t>
            </a:r>
            <a:r>
              <a:rPr lang="ru-RU" sz="2000" dirty="0" err="1"/>
              <a:t>бу</a:t>
            </a:r>
            <a:r>
              <a:rPr lang="ru-RU" sz="2000" dirty="0"/>
              <a:t> </a:t>
            </a:r>
            <a:r>
              <a:rPr lang="ru-RU" sz="2000" dirty="0" err="1"/>
              <a:t>навларга</a:t>
            </a:r>
            <a:r>
              <a:rPr lang="ru-RU" sz="2000" dirty="0"/>
              <a:t> «</a:t>
            </a:r>
            <a:r>
              <a:rPr lang="ru-RU" sz="2000" dirty="0" err="1"/>
              <a:t>Курсодик</a:t>
            </a:r>
            <a:r>
              <a:rPr lang="ru-RU" sz="2000" dirty="0"/>
              <a:t>», «</a:t>
            </a:r>
            <a:r>
              <a:rPr lang="ru-RU" sz="2000" dirty="0" err="1"/>
              <a:t>Субхони</a:t>
            </a:r>
            <a:r>
              <a:rPr lang="ru-RU" sz="2000" dirty="0"/>
              <a:t>», «Хурмой», «</a:t>
            </a:r>
            <a:r>
              <a:rPr lang="ru-RU" sz="2000" dirty="0" err="1"/>
              <a:t>Махтоби</a:t>
            </a:r>
            <a:r>
              <a:rPr lang="ru-RU" sz="2000" dirty="0"/>
              <a:t>», «</a:t>
            </a:r>
            <a:r>
              <a:rPr lang="ru-RU" sz="2000" dirty="0" err="1"/>
              <a:t>Рухи</a:t>
            </a:r>
            <a:r>
              <a:rPr lang="ru-RU" sz="2000" dirty="0"/>
              <a:t> </a:t>
            </a:r>
            <a:r>
              <a:rPr lang="ru-RU" sz="2000" dirty="0" err="1"/>
              <a:t>жувонон</a:t>
            </a:r>
            <a:r>
              <a:rPr lang="ru-RU" sz="2000" dirty="0"/>
              <a:t>», «</a:t>
            </a:r>
            <a:r>
              <a:rPr lang="ru-RU" sz="2000" dirty="0" err="1"/>
              <a:t>Бодоми</a:t>
            </a:r>
            <a:r>
              <a:rPr lang="ru-RU" sz="2000" dirty="0"/>
              <a:t>» </a:t>
            </a:r>
            <a:r>
              <a:rPr lang="ru-RU" sz="2000" dirty="0" err="1"/>
              <a:t>каби</a:t>
            </a:r>
            <a:r>
              <a:rPr lang="ru-RU" sz="2000" dirty="0"/>
              <a:t> </a:t>
            </a:r>
            <a:r>
              <a:rPr lang="ru-RU" sz="2000" dirty="0" err="1"/>
              <a:t>навларини</a:t>
            </a:r>
            <a:r>
              <a:rPr lang="ru-RU" sz="2000" dirty="0"/>
              <a:t> </a:t>
            </a:r>
            <a:r>
              <a:rPr lang="ru-RU" sz="2000" dirty="0" err="1"/>
              <a:t>киритиш</a:t>
            </a:r>
            <a:r>
              <a:rPr lang="ru-RU" sz="2000" dirty="0"/>
              <a:t> </a:t>
            </a:r>
            <a:r>
              <a:rPr lang="ru-RU" sz="2000" dirty="0" err="1"/>
              <a:t>мумкин</a:t>
            </a:r>
            <a:r>
              <a:rPr lang="ru-RU" sz="2000" dirty="0"/>
              <a:t>. </a:t>
            </a:r>
            <a:r>
              <a:rPr lang="ru-RU" sz="2000" dirty="0" err="1"/>
              <a:t>Бу</a:t>
            </a:r>
            <a:r>
              <a:rPr lang="ru-RU" sz="2000" dirty="0"/>
              <a:t> </a:t>
            </a:r>
            <a:r>
              <a:rPr lang="ru-RU" sz="2000" dirty="0" err="1"/>
              <a:t>навлар</a:t>
            </a:r>
            <a:r>
              <a:rPr lang="ru-RU" sz="2000" dirty="0"/>
              <a:t> </a:t>
            </a:r>
            <a:r>
              <a:rPr lang="ru-RU" sz="2000" dirty="0" err="1"/>
              <a:t>кандга</a:t>
            </a:r>
            <a:r>
              <a:rPr lang="ru-RU" sz="2000" dirty="0"/>
              <a:t> бой </a:t>
            </a:r>
            <a:r>
              <a:rPr lang="ru-RU" sz="2000" dirty="0" err="1"/>
              <a:t>хисобла-ниб</a:t>
            </a:r>
            <a:r>
              <a:rPr lang="ru-RU" sz="2000" dirty="0"/>
              <a:t>, </a:t>
            </a:r>
            <a:r>
              <a:rPr lang="ru-RU" sz="2000" dirty="0" err="1"/>
              <a:t>уларнинг</a:t>
            </a:r>
            <a:r>
              <a:rPr lang="ru-RU" sz="2000" dirty="0"/>
              <a:t> </a:t>
            </a:r>
            <a:r>
              <a:rPr lang="ru-RU" sz="2000" dirty="0" err="1"/>
              <a:t>таркибида</a:t>
            </a:r>
            <a:r>
              <a:rPr lang="ru-RU" sz="2000" dirty="0"/>
              <a:t> </a:t>
            </a:r>
            <a:r>
              <a:rPr lang="ru-RU" sz="2000" dirty="0" err="1"/>
              <a:t>курук</a:t>
            </a:r>
            <a:r>
              <a:rPr lang="ru-RU" sz="2000" dirty="0"/>
              <a:t>, </a:t>
            </a:r>
            <a:r>
              <a:rPr lang="ru-RU" sz="2000" dirty="0" err="1"/>
              <a:t>модда</a:t>
            </a:r>
            <a:r>
              <a:rPr lang="ru-RU" sz="2000" dirty="0"/>
              <a:t> </a:t>
            </a:r>
            <a:r>
              <a:rPr lang="ru-RU" sz="2000" dirty="0" err="1"/>
              <a:t>микдори</a:t>
            </a:r>
            <a:r>
              <a:rPr lang="ru-RU" sz="2000" dirty="0"/>
              <a:t> ети-</a:t>
            </a:r>
            <a:r>
              <a:rPr lang="ru-RU" sz="2000" dirty="0" err="1"/>
              <a:t>лиш</a:t>
            </a:r>
            <a:r>
              <a:rPr lang="ru-RU" sz="2000" dirty="0"/>
              <a:t> </a:t>
            </a:r>
            <a:r>
              <a:rPr lang="ru-RU" sz="2000" dirty="0" err="1"/>
              <a:t>даврида</a:t>
            </a:r>
            <a:r>
              <a:rPr lang="ru-RU" sz="2000" dirty="0"/>
              <a:t> 23—25 </a:t>
            </a:r>
            <a:r>
              <a:rPr lang="ru-RU" sz="2000" dirty="0" err="1"/>
              <a:t>фоизни</a:t>
            </a:r>
            <a:r>
              <a:rPr lang="ru-RU" sz="2000" dirty="0"/>
              <a:t> </a:t>
            </a:r>
            <a:r>
              <a:rPr lang="ru-RU" sz="2000" dirty="0" err="1"/>
              <a:t>ташкил</a:t>
            </a:r>
            <a:r>
              <a:rPr lang="ru-RU" sz="2000" dirty="0"/>
              <a:t> </a:t>
            </a:r>
            <a:r>
              <a:rPr lang="ru-RU" sz="2000" dirty="0" err="1"/>
              <a:t>этади</a:t>
            </a:r>
            <a:r>
              <a:rPr lang="ru-RU" sz="2000" dirty="0"/>
              <a:t>.</a:t>
            </a:r>
          </a:p>
          <a:p>
            <a:pPr algn="just"/>
            <a:endParaRPr lang="ru-RU" sz="2000" dirty="0"/>
          </a:p>
        </p:txBody>
      </p:sp>
      <p:pic>
        <p:nvPicPr>
          <p:cNvPr id="27650" name="Picture 2" descr="Картинки по запросу сушка плод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02190"/>
            <a:ext cx="3189563" cy="2294782"/>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6944" y="4262439"/>
            <a:ext cx="3227784" cy="2468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2078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609600"/>
            <a:ext cx="8712967" cy="587152"/>
          </a:xfrm>
        </p:spPr>
        <p:txBody>
          <a:bodyPr>
            <a:normAutofit fontScale="90000"/>
          </a:bodyPr>
          <a:lstStyle/>
          <a:p>
            <a:r>
              <a:rPr lang="ru-RU" b="1" dirty="0" err="1"/>
              <a:t>Куритилган</a:t>
            </a:r>
            <a:r>
              <a:rPr lang="ru-RU" b="1" dirty="0"/>
              <a:t> </a:t>
            </a:r>
            <a:r>
              <a:rPr lang="ru-RU" b="1" dirty="0" err="1"/>
              <a:t>сабзавот</a:t>
            </a:r>
            <a:r>
              <a:rPr lang="ru-RU" b="1" dirty="0"/>
              <a:t> </a:t>
            </a:r>
            <a:r>
              <a:rPr lang="ru-RU" b="1" dirty="0" err="1"/>
              <a:t>ва</a:t>
            </a:r>
            <a:r>
              <a:rPr lang="ru-RU" b="1" dirty="0"/>
              <a:t> </a:t>
            </a:r>
            <a:r>
              <a:rPr lang="ru-RU" b="1" dirty="0" err="1"/>
              <a:t>мева</a:t>
            </a:r>
            <a:r>
              <a:rPr lang="ru-RU" b="1" dirty="0"/>
              <a:t> </a:t>
            </a:r>
            <a:r>
              <a:rPr lang="uz-Cyrl-UZ" b="1" dirty="0"/>
              <a:t>қ</a:t>
            </a:r>
            <a:r>
              <a:rPr lang="ru-RU" b="1" dirty="0"/>
              <a:t>о</a:t>
            </a:r>
            <a:r>
              <a:rPr lang="uz-Cyrl-UZ" b="1" dirty="0"/>
              <a:t>қ</a:t>
            </a:r>
            <a:r>
              <a:rPr lang="ru-RU" b="1" dirty="0" err="1"/>
              <a:t>иларини</a:t>
            </a:r>
            <a:r>
              <a:rPr lang="ru-RU" b="1" dirty="0"/>
              <a:t> </a:t>
            </a:r>
            <a:r>
              <a:rPr lang="ru-RU" b="1" dirty="0" err="1"/>
              <a:t>жойлаштириш</a:t>
            </a:r>
            <a:r>
              <a:rPr lang="ru-RU" b="1" dirty="0"/>
              <a:t> </a:t>
            </a:r>
            <a:r>
              <a:rPr lang="ru-RU" b="1" dirty="0" err="1"/>
              <a:t>ва</a:t>
            </a:r>
            <a:r>
              <a:rPr lang="ru-RU" b="1" dirty="0"/>
              <a:t> </a:t>
            </a:r>
            <a:r>
              <a:rPr lang="ru-RU" b="1" dirty="0" err="1"/>
              <a:t>са</a:t>
            </a:r>
            <a:r>
              <a:rPr lang="uz-Cyrl-UZ" b="1" dirty="0"/>
              <a:t>қ</a:t>
            </a:r>
            <a:r>
              <a:rPr lang="ru-RU" b="1" dirty="0" err="1"/>
              <a:t>лаш</a:t>
            </a:r>
            <a:endParaRPr lang="ru-RU" dirty="0"/>
          </a:p>
        </p:txBody>
      </p:sp>
      <p:sp>
        <p:nvSpPr>
          <p:cNvPr id="3" name="Объект 2"/>
          <p:cNvSpPr>
            <a:spLocks noGrp="1"/>
          </p:cNvSpPr>
          <p:nvPr>
            <p:ph idx="1"/>
          </p:nvPr>
        </p:nvSpPr>
        <p:spPr>
          <a:xfrm>
            <a:off x="755576" y="1424163"/>
            <a:ext cx="7704856" cy="3444997"/>
          </a:xfrm>
        </p:spPr>
        <p:txBody>
          <a:bodyPr>
            <a:normAutofit/>
          </a:bodyPr>
          <a:lstStyle/>
          <a:p>
            <a:r>
              <a:rPr lang="ru-RU" dirty="0" err="1"/>
              <a:t>Бу</a:t>
            </a:r>
            <a:r>
              <a:rPr lang="ru-RU" dirty="0"/>
              <a:t> </a:t>
            </a:r>
            <a:r>
              <a:rPr lang="ru-RU" dirty="0" err="1"/>
              <a:t>махсулотларни</a:t>
            </a:r>
            <a:r>
              <a:rPr lang="ru-RU" dirty="0"/>
              <a:t> </a:t>
            </a:r>
            <a:r>
              <a:rPr lang="ru-RU" dirty="0" err="1"/>
              <a:t>жойлаш</a:t>
            </a:r>
            <a:r>
              <a:rPr lang="ru-RU" dirty="0"/>
              <a:t> </a:t>
            </a:r>
            <a:r>
              <a:rPr lang="ru-RU" dirty="0" err="1"/>
              <a:t>учун</a:t>
            </a:r>
            <a:r>
              <a:rPr lang="ru-RU" dirty="0"/>
              <a:t> </a:t>
            </a:r>
            <a:r>
              <a:rPr lang="ru-RU" dirty="0" err="1"/>
              <a:t>сиғими</a:t>
            </a:r>
            <a:r>
              <a:rPr lang="ru-RU" dirty="0"/>
              <a:t> 25 кг </a:t>
            </a:r>
            <a:r>
              <a:rPr lang="ru-RU" dirty="0" err="1"/>
              <a:t>гача</a:t>
            </a:r>
            <a:r>
              <a:rPr lang="ru-RU" dirty="0"/>
              <a:t> </a:t>
            </a:r>
            <a:r>
              <a:rPr lang="ru-RU" dirty="0" err="1"/>
              <a:t>булган</a:t>
            </a:r>
            <a:r>
              <a:rPr lang="ru-RU" dirty="0"/>
              <a:t> тахта </a:t>
            </a:r>
            <a:r>
              <a:rPr lang="ru-RU" dirty="0" err="1"/>
              <a:t>яшикларга</a:t>
            </a:r>
            <a:r>
              <a:rPr lang="ru-RU" dirty="0"/>
              <a:t>, 50 кг </a:t>
            </a:r>
            <a:r>
              <a:rPr lang="ru-RU" dirty="0" err="1"/>
              <a:t>гача</a:t>
            </a:r>
            <a:r>
              <a:rPr lang="ru-RU" dirty="0"/>
              <a:t> </a:t>
            </a:r>
            <a:r>
              <a:rPr lang="ru-RU" dirty="0" err="1"/>
              <a:t>сигимли</a:t>
            </a:r>
            <a:r>
              <a:rPr lang="ru-RU" dirty="0"/>
              <a:t> пахта </a:t>
            </a:r>
            <a:r>
              <a:rPr lang="ru-RU" dirty="0" err="1"/>
              <a:t>ва</a:t>
            </a:r>
            <a:r>
              <a:rPr lang="ru-RU" dirty="0"/>
              <a:t> </a:t>
            </a:r>
            <a:r>
              <a:rPr lang="ru-RU" dirty="0" err="1"/>
              <a:t>зигир</a:t>
            </a:r>
            <a:r>
              <a:rPr lang="ru-RU" dirty="0"/>
              <a:t> </a:t>
            </a:r>
            <a:r>
              <a:rPr lang="ru-RU" dirty="0" err="1"/>
              <a:t>толадан</a:t>
            </a:r>
            <a:r>
              <a:rPr lang="ru-RU" dirty="0"/>
              <a:t> </a:t>
            </a:r>
            <a:r>
              <a:rPr lang="ru-RU" dirty="0" err="1"/>
              <a:t>килинган</a:t>
            </a:r>
            <a:r>
              <a:rPr lang="ru-RU" dirty="0"/>
              <a:t> </a:t>
            </a:r>
            <a:r>
              <a:rPr lang="ru-RU" dirty="0" err="1"/>
              <a:t>к,опларга</a:t>
            </a:r>
            <a:r>
              <a:rPr lang="ru-RU" dirty="0"/>
              <a:t>, </a:t>
            </a:r>
            <a:r>
              <a:rPr lang="ru-RU" dirty="0" err="1"/>
              <a:t>шунингдек</a:t>
            </a:r>
            <a:r>
              <a:rPr lang="ru-RU" dirty="0"/>
              <a:t>, 10—12 кг </a:t>
            </a:r>
            <a:r>
              <a:rPr lang="ru-RU" dirty="0" err="1"/>
              <a:t>хажмдаги</a:t>
            </a:r>
            <a:r>
              <a:rPr lang="ru-RU" dirty="0"/>
              <a:t> картон </a:t>
            </a:r>
            <a:r>
              <a:rPr lang="ru-RU" dirty="0" err="1"/>
              <a:t>кутиларга</a:t>
            </a:r>
            <a:r>
              <a:rPr lang="ru-RU" dirty="0"/>
              <a:t> </a:t>
            </a:r>
            <a:r>
              <a:rPr lang="ru-RU" dirty="0" err="1"/>
              <a:t>жойланади</a:t>
            </a:r>
            <a:r>
              <a:rPr lang="ru-RU" dirty="0"/>
              <a:t>.</a:t>
            </a:r>
          </a:p>
          <a:p>
            <a:r>
              <a:rPr lang="ru-RU" dirty="0" err="1"/>
              <a:t>Куритилган</a:t>
            </a:r>
            <a:r>
              <a:rPr lang="ru-RU" dirty="0"/>
              <a:t> </a:t>
            </a:r>
            <a:r>
              <a:rPr lang="ru-RU" dirty="0" err="1"/>
              <a:t>сабзавотлар</a:t>
            </a:r>
            <a:r>
              <a:rPr lang="ru-RU" dirty="0"/>
              <a:t> </a:t>
            </a:r>
            <a:r>
              <a:rPr lang="ru-RU" dirty="0" err="1"/>
              <a:t>ва</a:t>
            </a:r>
            <a:r>
              <a:rPr lang="ru-RU" dirty="0"/>
              <a:t> </a:t>
            </a:r>
            <a:r>
              <a:rPr lang="ru-RU" dirty="0" err="1"/>
              <a:t>меваларни</a:t>
            </a:r>
            <a:r>
              <a:rPr lang="ru-RU" dirty="0"/>
              <a:t> 10°С дан </a:t>
            </a:r>
            <a:r>
              <a:rPr lang="ru-RU" dirty="0" err="1"/>
              <a:t>юк,ори</a:t>
            </a:r>
            <a:r>
              <a:rPr lang="ru-RU" dirty="0"/>
              <a:t> </a:t>
            </a:r>
            <a:r>
              <a:rPr lang="ru-RU" dirty="0" err="1"/>
              <a:t>булмаган</a:t>
            </a:r>
            <a:r>
              <a:rPr lang="ru-RU" dirty="0"/>
              <a:t> </a:t>
            </a:r>
            <a:r>
              <a:rPr lang="ru-RU" dirty="0" err="1"/>
              <a:t>харорат</a:t>
            </a:r>
            <a:r>
              <a:rPr lang="ru-RU" dirty="0"/>
              <a:t> </a:t>
            </a:r>
            <a:r>
              <a:rPr lang="ru-RU" dirty="0" err="1"/>
              <a:t>ва</a:t>
            </a:r>
            <a:r>
              <a:rPr lang="ru-RU" dirty="0"/>
              <a:t> </a:t>
            </a:r>
            <a:r>
              <a:rPr lang="ru-RU" dirty="0" err="1"/>
              <a:t>хавонинг</a:t>
            </a:r>
            <a:r>
              <a:rPr lang="ru-RU" dirty="0"/>
              <a:t> </a:t>
            </a:r>
            <a:r>
              <a:rPr lang="ru-RU" dirty="0" err="1"/>
              <a:t>нисбий</a:t>
            </a:r>
            <a:r>
              <a:rPr lang="ru-RU" dirty="0"/>
              <a:t> </a:t>
            </a:r>
            <a:r>
              <a:rPr lang="ru-RU" dirty="0" err="1"/>
              <a:t>намлиги</a:t>
            </a:r>
            <a:r>
              <a:rPr lang="ru-RU" dirty="0"/>
              <a:t> 70% </a:t>
            </a:r>
            <a:r>
              <a:rPr lang="ru-RU" dirty="0" err="1"/>
              <a:t>гача</a:t>
            </a:r>
            <a:r>
              <a:rPr lang="ru-RU" dirty="0"/>
              <a:t> </a:t>
            </a:r>
            <a:r>
              <a:rPr lang="ru-RU" dirty="0" err="1"/>
              <a:t>булган</a:t>
            </a:r>
            <a:r>
              <a:rPr lang="ru-RU" dirty="0"/>
              <a:t> </a:t>
            </a:r>
            <a:r>
              <a:rPr lang="ru-RU" dirty="0" err="1"/>
              <a:t>шароитда</a:t>
            </a:r>
            <a:r>
              <a:rPr lang="ru-RU" dirty="0"/>
              <a:t> </a:t>
            </a:r>
            <a:r>
              <a:rPr lang="ru-RU" dirty="0" err="1"/>
              <a:t>курук</a:t>
            </a:r>
            <a:r>
              <a:rPr lang="ru-RU" dirty="0"/>
              <a:t>, </a:t>
            </a:r>
            <a:r>
              <a:rPr lang="ru-RU" dirty="0" err="1"/>
              <a:t>тоза</a:t>
            </a:r>
            <a:r>
              <a:rPr lang="ru-RU" dirty="0"/>
              <a:t>, </a:t>
            </a:r>
            <a:r>
              <a:rPr lang="ru-RU" dirty="0" err="1"/>
              <a:t>яхши</a:t>
            </a:r>
            <a:r>
              <a:rPr lang="ru-RU" dirty="0"/>
              <a:t> </a:t>
            </a:r>
            <a:r>
              <a:rPr lang="ru-RU" dirty="0" err="1"/>
              <a:t>шамоллатиладиган</a:t>
            </a:r>
            <a:r>
              <a:rPr lang="ru-RU" dirty="0"/>
              <a:t> </a:t>
            </a:r>
            <a:r>
              <a:rPr lang="ru-RU" dirty="0" err="1"/>
              <a:t>хоналарда</a:t>
            </a:r>
            <a:r>
              <a:rPr lang="ru-RU" dirty="0"/>
              <a:t> </a:t>
            </a:r>
            <a:r>
              <a:rPr lang="ru-RU" dirty="0" err="1"/>
              <a:t>саклаш</a:t>
            </a:r>
            <a:r>
              <a:rPr lang="ru-RU" dirty="0"/>
              <a:t> </a:t>
            </a:r>
            <a:r>
              <a:rPr lang="ru-RU" dirty="0" err="1"/>
              <a:t>максадга</a:t>
            </a:r>
            <a:r>
              <a:rPr lang="ru-RU" dirty="0"/>
              <a:t> </a:t>
            </a:r>
            <a:r>
              <a:rPr lang="ru-RU" dirty="0" err="1"/>
              <a:t>мувофик</a:t>
            </a:r>
            <a:r>
              <a:rPr lang="ru-RU" dirty="0"/>
              <a:t>, </a:t>
            </a:r>
            <a:r>
              <a:rPr lang="ru-RU" dirty="0" err="1"/>
              <a:t>хисобланади</a:t>
            </a:r>
            <a:r>
              <a:rPr lang="ru-RU" dirty="0"/>
              <a:t>.</a:t>
            </a:r>
          </a:p>
          <a:p>
            <a:endParaRPr lang="ru-RU" dirty="0"/>
          </a:p>
        </p:txBody>
      </p:sp>
      <p:pic>
        <p:nvPicPr>
          <p:cNvPr id="28674" name="Picture 2" descr="Картинки по запросу хранение сухо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2365" y="4571828"/>
            <a:ext cx="2838078" cy="1915315"/>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Картинки по запросу хранение сухофруктов в яшиках"/>
          <p:cNvPicPr>
            <a:picLocks noChangeAspect="1" noChangeArrowheads="1"/>
          </p:cNvPicPr>
          <p:nvPr/>
        </p:nvPicPr>
        <p:blipFill rotWithShape="1">
          <a:blip r:embed="rId3">
            <a:extLst>
              <a:ext uri="{28A0092B-C50C-407E-A947-70E740481C1C}">
                <a14:useLocalDpi xmlns:a14="http://schemas.microsoft.com/office/drawing/2010/main" val="0"/>
              </a:ext>
            </a:extLst>
          </a:blip>
          <a:srcRect b="26199"/>
          <a:stretch/>
        </p:blipFill>
        <p:spPr bwMode="auto">
          <a:xfrm>
            <a:off x="4283968" y="4509120"/>
            <a:ext cx="3839043" cy="1978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014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153" y="116632"/>
            <a:ext cx="8767810" cy="1440160"/>
          </a:xfrm>
        </p:spPr>
        <p:txBody>
          <a:bodyPr>
            <a:normAutofit fontScale="90000"/>
          </a:bodyPr>
          <a:lstStyle/>
          <a:p>
            <a:pPr algn="ctr"/>
            <a:r>
              <a:rPr lang="ru-RU" b="1" i="1" dirty="0"/>
              <a:t>Тез </a:t>
            </a:r>
            <a:r>
              <a:rPr lang="ru-RU" b="1" i="1" dirty="0" err="1"/>
              <a:t>музлатилган</a:t>
            </a:r>
            <a:r>
              <a:rPr lang="ru-RU" b="1" i="1" dirty="0"/>
              <a:t> </a:t>
            </a:r>
            <a:r>
              <a:rPr lang="ru-RU" b="1" i="1" dirty="0" err="1"/>
              <a:t>мевалар</a:t>
            </a:r>
            <a:r>
              <a:rPr lang="ru-RU" b="1" i="1" dirty="0"/>
              <a:t> </a:t>
            </a:r>
            <a:r>
              <a:rPr lang="ru-RU" b="1" i="1" dirty="0" err="1"/>
              <a:t>ва</a:t>
            </a:r>
            <a:r>
              <a:rPr lang="ru-RU" b="1" i="1" dirty="0"/>
              <a:t> </a:t>
            </a:r>
            <a:r>
              <a:rPr lang="ru-RU" b="1" i="1" dirty="0" err="1"/>
              <a:t>сабзавотлар</a:t>
            </a:r>
            <a:r>
              <a:rPr lang="ru-RU" dirty="0"/>
              <a:t/>
            </a:r>
            <a:br>
              <a:rPr lang="ru-RU" dirty="0"/>
            </a:br>
            <a:endParaRPr lang="ru-RU" dirty="0"/>
          </a:p>
        </p:txBody>
      </p:sp>
      <p:sp>
        <p:nvSpPr>
          <p:cNvPr id="3" name="Объект 2"/>
          <p:cNvSpPr>
            <a:spLocks noGrp="1"/>
          </p:cNvSpPr>
          <p:nvPr>
            <p:ph idx="1"/>
          </p:nvPr>
        </p:nvSpPr>
        <p:spPr>
          <a:xfrm>
            <a:off x="323528" y="2924944"/>
            <a:ext cx="8568952" cy="5013176"/>
          </a:xfrm>
        </p:spPr>
        <p:txBody>
          <a:bodyPr>
            <a:normAutofit/>
          </a:bodyPr>
          <a:lstStyle/>
          <a:p>
            <a:pPr algn="just"/>
            <a:r>
              <a:rPr lang="ru-RU" sz="2400" dirty="0" err="1"/>
              <a:t>Мевалар</a:t>
            </a:r>
            <a:r>
              <a:rPr lang="ru-RU" sz="2400" dirty="0"/>
              <a:t> </a:t>
            </a:r>
            <a:r>
              <a:rPr lang="ru-RU" sz="2400" dirty="0" err="1"/>
              <a:t>ва</a:t>
            </a:r>
            <a:r>
              <a:rPr lang="ru-RU" sz="2400" dirty="0"/>
              <a:t> </a:t>
            </a:r>
            <a:r>
              <a:rPr lang="ru-RU" sz="2400" dirty="0" err="1"/>
              <a:t>сабзавотларни</a:t>
            </a:r>
            <a:r>
              <a:rPr lang="ru-RU" sz="2400" dirty="0"/>
              <a:t> тез </a:t>
            </a:r>
            <a:r>
              <a:rPr lang="ru-RU" sz="2400" dirty="0" err="1"/>
              <a:t>музлатиш</a:t>
            </a:r>
            <a:r>
              <a:rPr lang="ru-RU" sz="2400" dirty="0"/>
              <a:t> </a:t>
            </a:r>
            <a:r>
              <a:rPr lang="ru-RU" sz="2400" dirty="0" err="1"/>
              <a:t>махсус</a:t>
            </a:r>
            <a:r>
              <a:rPr lang="ru-RU" sz="2400" dirty="0"/>
              <a:t> </a:t>
            </a:r>
            <a:r>
              <a:rPr lang="ru-RU" sz="2400" dirty="0" err="1"/>
              <a:t>совутиш</a:t>
            </a:r>
            <a:r>
              <a:rPr lang="ru-RU" sz="2400" dirty="0"/>
              <a:t> </a:t>
            </a:r>
            <a:r>
              <a:rPr lang="ru-RU" sz="2400" dirty="0" err="1"/>
              <a:t>камераларида</a:t>
            </a:r>
            <a:r>
              <a:rPr lang="ru-RU" sz="2400" dirty="0"/>
              <a:t> </a:t>
            </a:r>
            <a:r>
              <a:rPr lang="uz-Cyrl-UZ" sz="2400" dirty="0"/>
              <a:t>         -</a:t>
            </a:r>
            <a:r>
              <a:rPr lang="ru-RU" sz="2400" dirty="0"/>
              <a:t>25+</a:t>
            </a:r>
            <a:r>
              <a:rPr lang="uz-Cyrl-UZ" sz="2400" dirty="0"/>
              <a:t>-</a:t>
            </a:r>
            <a:r>
              <a:rPr lang="ru-RU" sz="2400" dirty="0"/>
              <a:t>50С да </a:t>
            </a:r>
            <a:r>
              <a:rPr lang="ru-RU" sz="2400" dirty="0" err="1"/>
              <a:t>бир</a:t>
            </a:r>
            <a:r>
              <a:rPr lang="ru-RU" sz="2400" dirty="0"/>
              <a:t> </a:t>
            </a:r>
            <a:r>
              <a:rPr lang="ru-RU" sz="2400" dirty="0" err="1"/>
              <a:t>неча</a:t>
            </a:r>
            <a:r>
              <a:rPr lang="ru-RU" sz="2400" dirty="0"/>
              <a:t> </a:t>
            </a:r>
            <a:r>
              <a:rPr lang="ru-RU" sz="2400" dirty="0" err="1"/>
              <a:t>соат</a:t>
            </a:r>
            <a:r>
              <a:rPr lang="ru-RU" sz="2400" dirty="0"/>
              <a:t> </a:t>
            </a:r>
            <a:r>
              <a:rPr lang="ru-RU" sz="2400" dirty="0" err="1"/>
              <a:t>давомида</a:t>
            </a:r>
            <a:r>
              <a:rPr lang="ru-RU" sz="2400" dirty="0"/>
              <a:t> </a:t>
            </a:r>
            <a:r>
              <a:rPr lang="ru-RU" sz="2400" dirty="0" err="1"/>
              <a:t>олиб</a:t>
            </a:r>
            <a:r>
              <a:rPr lang="ru-RU" sz="2400" dirty="0"/>
              <a:t> </a:t>
            </a:r>
            <a:r>
              <a:rPr lang="ru-RU" sz="2400" dirty="0" err="1"/>
              <a:t>борилади</a:t>
            </a:r>
            <a:r>
              <a:rPr lang="ru-RU" sz="2400" dirty="0"/>
              <a:t>. </a:t>
            </a:r>
            <a:r>
              <a:rPr lang="uz-Cyrl-UZ" sz="2400" dirty="0"/>
              <a:t>Қа</a:t>
            </a:r>
            <a:r>
              <a:rPr lang="ru-RU" sz="2400" dirty="0" err="1"/>
              <a:t>ндай</a:t>
            </a:r>
            <a:r>
              <a:rPr lang="ru-RU" sz="2400" dirty="0"/>
              <a:t> </a:t>
            </a:r>
            <a:r>
              <a:rPr lang="ru-RU" sz="2400" dirty="0" err="1"/>
              <a:t>температурада</a:t>
            </a:r>
            <a:r>
              <a:rPr lang="ru-RU" sz="2400" dirty="0"/>
              <a:t> </a:t>
            </a:r>
            <a:r>
              <a:rPr lang="ru-RU" sz="2400" dirty="0" err="1"/>
              <a:t>ва</a:t>
            </a:r>
            <a:r>
              <a:rPr lang="ru-RU" sz="2400" dirty="0"/>
              <a:t> </a:t>
            </a:r>
            <a:r>
              <a:rPr lang="ru-RU" sz="2400" dirty="0" err="1"/>
              <a:t>канча</a:t>
            </a:r>
            <a:r>
              <a:rPr lang="ru-RU" sz="2400" dirty="0"/>
              <a:t> </a:t>
            </a:r>
            <a:r>
              <a:rPr lang="ru-RU" sz="2400" dirty="0" err="1"/>
              <a:t>вакт</a:t>
            </a:r>
            <a:r>
              <a:rPr lang="ru-RU" sz="2400" dirty="0"/>
              <a:t> </a:t>
            </a:r>
            <a:r>
              <a:rPr lang="ru-RU" sz="2400" dirty="0" err="1"/>
              <a:t>давомида</a:t>
            </a:r>
            <a:r>
              <a:rPr lang="ru-RU" sz="2400" dirty="0"/>
              <a:t> </a:t>
            </a:r>
            <a:r>
              <a:rPr lang="ru-RU" sz="2400" dirty="0" err="1"/>
              <a:t>музлатиш</a:t>
            </a:r>
            <a:r>
              <a:rPr lang="ru-RU" sz="2400" dirty="0"/>
              <a:t> </a:t>
            </a:r>
            <a:r>
              <a:rPr lang="ru-RU" sz="2400" dirty="0" err="1"/>
              <a:t>мева</a:t>
            </a:r>
            <a:r>
              <a:rPr lang="ru-RU" sz="2400" dirty="0"/>
              <a:t> </a:t>
            </a:r>
            <a:r>
              <a:rPr lang="ru-RU" sz="2400" dirty="0" err="1"/>
              <a:t>ва</a:t>
            </a:r>
            <a:r>
              <a:rPr lang="ru-RU" sz="2400" dirty="0"/>
              <a:t> </a:t>
            </a:r>
            <a:r>
              <a:rPr lang="ru-RU" sz="2400" dirty="0" err="1"/>
              <a:t>сабзавотларнинг</a:t>
            </a:r>
            <a:r>
              <a:rPr lang="ru-RU" sz="2400" dirty="0"/>
              <a:t> </a:t>
            </a:r>
            <a:r>
              <a:rPr lang="ru-RU" sz="2400" dirty="0" err="1"/>
              <a:t>турига</a:t>
            </a:r>
            <a:r>
              <a:rPr lang="ru-RU" sz="2400" dirty="0"/>
              <a:t> </a:t>
            </a:r>
            <a:r>
              <a:rPr lang="ru-RU" sz="2400" dirty="0" err="1"/>
              <a:t>ва</a:t>
            </a:r>
            <a:r>
              <a:rPr lang="ru-RU" sz="2400" dirty="0"/>
              <a:t> </a:t>
            </a:r>
            <a:r>
              <a:rPr lang="ru-RU" sz="2400" dirty="0" err="1"/>
              <a:t>идишларнинг</a:t>
            </a:r>
            <a:r>
              <a:rPr lang="ru-RU" sz="2400" dirty="0"/>
              <a:t> </a:t>
            </a:r>
            <a:r>
              <a:rPr lang="ru-RU" sz="2400" dirty="0" err="1"/>
              <a:t>хажмига</a:t>
            </a:r>
            <a:r>
              <a:rPr lang="ru-RU" sz="2400" dirty="0"/>
              <a:t> </a:t>
            </a:r>
            <a:r>
              <a:rPr lang="ru-RU" sz="2400" dirty="0" err="1"/>
              <a:t>боглик</a:t>
            </a:r>
            <a:r>
              <a:rPr lang="ru-RU" sz="2400" dirty="0"/>
              <a:t>, </a:t>
            </a:r>
            <a:r>
              <a:rPr lang="ru-RU" sz="2400" dirty="0" err="1"/>
              <a:t>булади</a:t>
            </a:r>
            <a:r>
              <a:rPr lang="ru-RU" sz="2400" dirty="0"/>
              <a:t>. Тез </a:t>
            </a:r>
            <a:r>
              <a:rPr lang="ru-RU" sz="2400" dirty="0" err="1"/>
              <a:t>муз­латилган</a:t>
            </a:r>
            <a:r>
              <a:rPr lang="ru-RU" sz="2400" dirty="0"/>
              <a:t> </a:t>
            </a:r>
            <a:r>
              <a:rPr lang="ru-RU" sz="2400" dirty="0" err="1"/>
              <a:t>махсулотнинг</a:t>
            </a:r>
            <a:r>
              <a:rPr lang="ru-RU" sz="2400" dirty="0"/>
              <a:t> </a:t>
            </a:r>
            <a:r>
              <a:rPr lang="ru-RU" sz="2400" dirty="0" err="1"/>
              <a:t>сифати</a:t>
            </a:r>
            <a:r>
              <a:rPr lang="ru-RU" sz="2400" dirty="0"/>
              <a:t> </a:t>
            </a:r>
            <a:r>
              <a:rPr lang="ru-RU" sz="2400" dirty="0" err="1"/>
              <a:t>секин</a:t>
            </a:r>
            <a:r>
              <a:rPr lang="ru-RU" sz="2400" dirty="0"/>
              <a:t> </a:t>
            </a:r>
            <a:r>
              <a:rPr lang="ru-RU" sz="2400" dirty="0" err="1"/>
              <a:t>музлатилган</a:t>
            </a:r>
            <a:r>
              <a:rPr lang="ru-RU" sz="2400" dirty="0"/>
              <a:t> </a:t>
            </a:r>
            <a:r>
              <a:rPr lang="ru-RU" sz="2400" dirty="0" err="1"/>
              <a:t>махсулотнинг</a:t>
            </a:r>
            <a:r>
              <a:rPr lang="ru-RU" sz="2400" dirty="0"/>
              <a:t> </a:t>
            </a:r>
            <a:r>
              <a:rPr lang="ru-RU" sz="2400" dirty="0" err="1"/>
              <a:t>сифатига</a:t>
            </a:r>
            <a:r>
              <a:rPr lang="ru-RU" sz="2400" dirty="0"/>
              <a:t> </a:t>
            </a:r>
            <a:r>
              <a:rPr lang="uz-Cyrl-UZ" sz="2400" dirty="0"/>
              <a:t>қ</a:t>
            </a:r>
            <a:r>
              <a:rPr lang="ru-RU" sz="2400" dirty="0" err="1"/>
              <a:t>араганда</a:t>
            </a:r>
            <a:r>
              <a:rPr lang="ru-RU" sz="2400" dirty="0"/>
              <a:t> </a:t>
            </a:r>
            <a:r>
              <a:rPr lang="ru-RU" sz="2400" dirty="0" err="1"/>
              <a:t>анча</a:t>
            </a:r>
            <a:r>
              <a:rPr lang="ru-RU" sz="2400" dirty="0"/>
              <a:t> </a:t>
            </a:r>
            <a:r>
              <a:rPr lang="ru-RU" sz="2400" dirty="0" err="1"/>
              <a:t>юкрри</a:t>
            </a:r>
            <a:r>
              <a:rPr lang="ru-RU" sz="2400" dirty="0"/>
              <a:t> </a:t>
            </a:r>
            <a:r>
              <a:rPr lang="ru-RU" sz="2400" dirty="0" err="1"/>
              <a:t>булади</a:t>
            </a:r>
            <a:r>
              <a:rPr lang="ru-RU" sz="2400" dirty="0"/>
              <a:t>, </a:t>
            </a:r>
            <a:r>
              <a:rPr lang="ru-RU" sz="2400" dirty="0" err="1"/>
              <a:t>чун­ки</a:t>
            </a:r>
            <a:r>
              <a:rPr lang="ru-RU" sz="2400" dirty="0"/>
              <a:t> тез </a:t>
            </a:r>
            <a:r>
              <a:rPr lang="ru-RU" sz="2400" dirty="0" err="1"/>
              <a:t>музлатиш</a:t>
            </a:r>
            <a:r>
              <a:rPr lang="ru-RU" sz="2400" dirty="0"/>
              <a:t> </a:t>
            </a:r>
            <a:r>
              <a:rPr lang="ru-RU" sz="2400" dirty="0" err="1"/>
              <a:t>жараёнида</a:t>
            </a:r>
            <a:r>
              <a:rPr lang="ru-RU" sz="2400" dirty="0"/>
              <a:t> </a:t>
            </a:r>
            <a:r>
              <a:rPr lang="ru-RU" sz="2400" dirty="0" err="1"/>
              <a:t>мева</a:t>
            </a:r>
            <a:r>
              <a:rPr lang="ru-RU" sz="2400" dirty="0"/>
              <a:t> </a:t>
            </a:r>
            <a:r>
              <a:rPr lang="ru-RU" sz="2400" dirty="0" err="1"/>
              <a:t>ва</a:t>
            </a:r>
            <a:r>
              <a:rPr lang="ru-RU" sz="2400" dirty="0"/>
              <a:t> </a:t>
            </a:r>
            <a:r>
              <a:rPr lang="ru-RU" sz="2400" dirty="0" err="1"/>
              <a:t>сабзавотларнинг</a:t>
            </a:r>
            <a:r>
              <a:rPr lang="ru-RU" sz="2400" dirty="0"/>
              <a:t> </a:t>
            </a:r>
            <a:r>
              <a:rPr lang="ru-RU" sz="2400" dirty="0" err="1"/>
              <a:t>хужайралари</a:t>
            </a:r>
            <a:r>
              <a:rPr lang="ru-RU" sz="2400" dirty="0"/>
              <a:t> </a:t>
            </a:r>
            <a:r>
              <a:rPr lang="ru-RU" sz="2400" dirty="0" err="1"/>
              <a:t>оралигида</a:t>
            </a:r>
            <a:r>
              <a:rPr lang="ru-RU" sz="2400" dirty="0"/>
              <a:t> </a:t>
            </a:r>
            <a:r>
              <a:rPr lang="ru-RU" sz="2400" dirty="0" err="1"/>
              <a:t>майда</a:t>
            </a:r>
            <a:r>
              <a:rPr lang="ru-RU" sz="2400" dirty="0"/>
              <a:t> муз </a:t>
            </a:r>
            <a:r>
              <a:rPr lang="ru-RU" sz="2400" dirty="0" err="1"/>
              <a:t>кристаллари</a:t>
            </a:r>
            <a:r>
              <a:rPr lang="ru-RU" sz="2400" dirty="0"/>
              <a:t> </a:t>
            </a:r>
            <a:r>
              <a:rPr lang="ru-RU" sz="2400" dirty="0" err="1"/>
              <a:t>хосил</a:t>
            </a:r>
            <a:r>
              <a:rPr lang="ru-RU" sz="2400" dirty="0"/>
              <a:t> </a:t>
            </a:r>
            <a:r>
              <a:rPr lang="ru-RU" sz="2400" dirty="0" err="1"/>
              <a:t>булади</a:t>
            </a:r>
            <a:r>
              <a:rPr lang="ru-RU" sz="2400" dirty="0"/>
              <a:t>. </a:t>
            </a:r>
            <a:r>
              <a:rPr lang="ru-RU" sz="2400" dirty="0" err="1"/>
              <a:t>Бу</a:t>
            </a:r>
            <a:r>
              <a:rPr lang="ru-RU" sz="2400" dirty="0"/>
              <a:t> </a:t>
            </a:r>
            <a:r>
              <a:rPr lang="ru-RU" sz="2400" dirty="0" err="1"/>
              <a:t>эса</a:t>
            </a:r>
            <a:r>
              <a:rPr lang="ru-RU" sz="2400" dirty="0"/>
              <a:t> </a:t>
            </a:r>
            <a:r>
              <a:rPr lang="ru-RU" sz="2400" dirty="0" err="1"/>
              <a:t>махсулот</a:t>
            </a:r>
            <a:r>
              <a:rPr lang="ru-RU" sz="2400" dirty="0"/>
              <a:t> </a:t>
            </a:r>
            <a:r>
              <a:rPr lang="ru-RU" sz="2400" dirty="0" err="1"/>
              <a:t>структурасининг</a:t>
            </a:r>
            <a:r>
              <a:rPr lang="ru-RU" sz="2400" dirty="0"/>
              <a:t> </a:t>
            </a:r>
            <a:r>
              <a:rPr lang="ru-RU" sz="2400" dirty="0" err="1"/>
              <a:t>сакланиб</a:t>
            </a:r>
            <a:r>
              <a:rPr lang="ru-RU" sz="2400" dirty="0"/>
              <a:t> </a:t>
            </a:r>
            <a:r>
              <a:rPr lang="uz-Cyrl-UZ" sz="2400" dirty="0"/>
              <a:t>қ</a:t>
            </a:r>
            <a:r>
              <a:rPr lang="ru-RU" sz="2400" dirty="0" err="1"/>
              <a:t>олишини</a:t>
            </a:r>
            <a:r>
              <a:rPr lang="ru-RU" sz="2400" dirty="0"/>
              <a:t> </a:t>
            </a:r>
            <a:r>
              <a:rPr lang="ru-RU" sz="2400" dirty="0" err="1"/>
              <a:t>таъминлайди</a:t>
            </a:r>
            <a:r>
              <a:rPr lang="ru-RU" sz="2400" dirty="0"/>
              <a:t>.</a:t>
            </a:r>
          </a:p>
        </p:txBody>
      </p:sp>
      <p:pic>
        <p:nvPicPr>
          <p:cNvPr id="29698" name="Picture 2" descr="Картинки по запросу замороженные фрукты и овощ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40" y="1071085"/>
            <a:ext cx="2524964" cy="1892468"/>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1071085"/>
            <a:ext cx="2719138" cy="1873316"/>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Картинки по запросу замороженные фрукты и овощ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2890" y="1071085"/>
            <a:ext cx="2783246" cy="1853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0435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3"/>
          <p:cNvSpPr>
            <a:spLocks noGrp="1" noChangeArrowheads="1"/>
          </p:cNvSpPr>
          <p:nvPr>
            <p:ph idx="1"/>
          </p:nvPr>
        </p:nvSpPr>
        <p:spPr>
          <a:xfrm>
            <a:off x="457200" y="765175"/>
            <a:ext cx="8229600" cy="5291138"/>
          </a:xfrm>
        </p:spPr>
        <p:txBody>
          <a:bodyPr/>
          <a:lstStyle/>
          <a:p>
            <a:pPr algn="ctr"/>
            <a:endParaRPr lang="ru-RU" smtClean="0"/>
          </a:p>
          <a:p>
            <a:pPr algn="ctr">
              <a:buFontTx/>
              <a:buNone/>
            </a:pPr>
            <a:r>
              <a:rPr lang="ru-RU" sz="4800" b="1" smtClean="0">
                <a:solidFill>
                  <a:srgbClr val="0000FF"/>
                </a:solidFill>
                <a:latin typeface="Times New Roman" pitchFamily="18" charset="0"/>
              </a:rPr>
              <a:t>ЭЪТИБОРИНГИЗ</a:t>
            </a:r>
          </a:p>
          <a:p>
            <a:pPr algn="ctr">
              <a:buFontTx/>
              <a:buNone/>
            </a:pPr>
            <a:r>
              <a:rPr lang="ru-RU" sz="4800" b="1" smtClean="0">
                <a:solidFill>
                  <a:srgbClr val="0000FF"/>
                </a:solidFill>
                <a:latin typeface="Times New Roman" pitchFamily="18" charset="0"/>
              </a:rPr>
              <a:t> УЧУН </a:t>
            </a:r>
          </a:p>
          <a:p>
            <a:pPr algn="ctr">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3afec4ae332f264cd33175a462c756dca466"/>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10.xml.rels><?xml version="1.0" encoding="UTF-8" standalone="yes"?>
<Relationships xmlns="http://schemas.openxmlformats.org/package/2006/relationships"><Relationship Id="rId1" Type="http://schemas.openxmlformats.org/officeDocument/2006/relationships/image" Target="../media/image7.jpeg"/></Relationships>
</file>

<file path=ppt/theme/_rels/them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8.jpeg"/></Relationships>
</file>

<file path=ppt/theme/_rels/theme13.xml.rels><?xml version="1.0" encoding="UTF-8" standalone="yes"?>
<Relationships xmlns="http://schemas.openxmlformats.org/package/2006/relationships"><Relationship Id="rId1" Type="http://schemas.openxmlformats.org/officeDocument/2006/relationships/image" Target="../media/image14.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Скругленный">
  <a:themeElements>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Скругленный">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Скругленный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Скругленный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Скругленный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Скругленный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Скругленный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Скругленный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Скругленный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1_Открытая">
      <a:majorFont>
        <a:latin typeface=""/>
        <a:ea typeface=""/>
        <a:cs typeface=""/>
      </a:majorFont>
      <a:minorFont>
        <a:latin typeface=""/>
        <a:ea typeface=""/>
        <a:cs typeface=""/>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13.xml><?xml version="1.0" encoding="utf-8"?>
<a:theme xmlns:a="http://schemas.openxmlformats.org/drawingml/2006/main" name="Полосы">
  <a:themeElements>
    <a:clrScheme name="Полосы">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Полосы">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Полосы">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1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3.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7.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8.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Balloons</Template>
  <TotalTime>1212</TotalTime>
  <Words>2414</Words>
  <Application>Microsoft Office PowerPoint</Application>
  <PresentationFormat>Экран (4:3)</PresentationFormat>
  <Paragraphs>84</Paragraphs>
  <Slides>33</Slides>
  <Notes>0</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13</vt:i4>
      </vt:variant>
      <vt:variant>
        <vt:lpstr>Заголовки слайдов</vt:lpstr>
      </vt:variant>
      <vt:variant>
        <vt:i4>33</vt:i4>
      </vt:variant>
    </vt:vector>
  </HeadingPairs>
  <TitlesOfParts>
    <vt:vector size="63" baseType="lpstr">
      <vt:lpstr>Arial</vt:lpstr>
      <vt:lpstr>Arial Black</vt:lpstr>
      <vt:lpstr>Calibri</vt:lpstr>
      <vt:lpstr>Cambria</vt:lpstr>
      <vt:lpstr>Constantia</vt:lpstr>
      <vt:lpstr>Corbel</vt:lpstr>
      <vt:lpstr>Franklin Gothic Book</vt:lpstr>
      <vt:lpstr>Franklin Gothic Medium</vt:lpstr>
      <vt:lpstr>Garamond</vt:lpstr>
      <vt:lpstr>Lucida Sans Unicode</vt:lpstr>
      <vt:lpstr>Perpetua</vt:lpstr>
      <vt:lpstr>Times New Roman</vt:lpstr>
      <vt:lpstr>Trebuchet MS</vt:lpstr>
      <vt:lpstr>Verdana</vt:lpstr>
      <vt:lpstr>Wingdings</vt:lpstr>
      <vt:lpstr>Wingdings 2</vt:lpstr>
      <vt:lpstr>Wingdings 3</vt:lpstr>
      <vt:lpstr>Balloons</vt:lpstr>
      <vt:lpstr>Изящная</vt:lpstr>
      <vt:lpstr>Office Theme</vt:lpstr>
      <vt:lpstr>Трек</vt:lpstr>
      <vt:lpstr>Справедливость</vt:lpstr>
      <vt:lpstr>2_Трек</vt:lpstr>
      <vt:lpstr>1_Поток</vt:lpstr>
      <vt:lpstr>Слои</vt:lpstr>
      <vt:lpstr>Скругленный</vt:lpstr>
      <vt:lpstr>1_Открытая</vt:lpstr>
      <vt:lpstr>Грань</vt:lpstr>
      <vt:lpstr>Натуральные материалы</vt:lpstr>
      <vt:lpstr>Полосы</vt:lpstr>
      <vt:lpstr>Презентация PowerPoint</vt:lpstr>
      <vt:lpstr>Режа</vt:lpstr>
      <vt:lpstr>Презентация PowerPoint</vt:lpstr>
      <vt:lpstr>Презентация PowerPoint</vt:lpstr>
      <vt:lpstr>Мева ва сабзавотларни бирламчи қайта ишлашнинг технологик усуллари.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Сабзавот ва полиз махсулотларининг сифат кўрсатгичлари.</vt:lpstr>
      <vt:lpstr>Презентация PowerPoint</vt:lpstr>
      <vt:lpstr>Мева ва сабзавотларни қайта ишлашнинг технологик усуллари.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Термостерилизация ёрдамида турли хил ассортиментдаги консервалар ишлаб чиқарилади. Улар қуйидаги гуруҳларга бўлинади:</vt:lpstr>
      <vt:lpstr>Компотлар.</vt:lpstr>
      <vt:lpstr>Мева-резавор мева пюреси.</vt:lpstr>
      <vt:lpstr>Пасталар.</vt:lpstr>
      <vt:lpstr>Мева соуслари.</vt:lpstr>
      <vt:lpstr>Мева-резавор мева маринадлари.</vt:lpstr>
      <vt:lpstr>Сабзавот ва мева консерваларини жойлаштириш, ва саклаш.</vt:lpstr>
      <vt:lpstr>Қуритилган сабзавотлар ва мевалар.</vt:lpstr>
      <vt:lpstr>Қуритилган сабзавотлар.</vt:lpstr>
      <vt:lpstr>Қуритилган мевалар.</vt:lpstr>
      <vt:lpstr>Куритилган сабзавот ва мева қоқиларини жойлаштириш ва сақлаш</vt:lpstr>
      <vt:lpstr>Тез музлатилган мевалар ва сабзавотлар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181</cp:revision>
  <cp:lastPrinted>1601-01-01T00:00:00Z</cp:lastPrinted>
  <dcterms:created xsi:type="dcterms:W3CDTF">2011-08-22T10:27:00Z</dcterms:created>
  <dcterms:modified xsi:type="dcterms:W3CDTF">2018-06-05T09:27:26Z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